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88"/>
    <p:restoredTop sz="85294"/>
  </p:normalViewPr>
  <p:slideViewPr>
    <p:cSldViewPr snapToGrid="0" snapToObjects="1">
      <p:cViewPr varScale="1">
        <p:scale>
          <a:sx n="36" d="100"/>
          <a:sy n="36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8C296-6107-9F4E-8E1A-EC68A56A2864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6B24C-1BE2-5C4D-B079-E25177BD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5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Developed at Ames Research Center	</a:t>
            </a:r>
          </a:p>
          <a:p>
            <a:r>
              <a:rPr lang="en-US" dirty="0"/>
              <a:t>API’s extend functionality in various ways - API’s to work with telemetry data, custom object types/views, interfaces to customize framework features,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6B24C-1BE2-5C4D-B079-E25177BDFE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dictionaries to interpret the data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6B24C-1BE2-5C4D-B079-E25177BDFE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Revealed a number of issues, passed along to another intern working on the compilers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6B24C-1BE2-5C4D-B079-E25177BDFE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0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E2C7-0EB4-DD4C-8273-AE055BF73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8C52F-7E54-D041-9E33-2040882D9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BAAC3-F2BE-174C-B0E8-9A7BD833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4FD-4AF3-7D48-B112-8BC5FF557490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9F2F9-F80C-DF45-9F5B-B442D2EA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9ADEC-7C1D-CC4C-92CC-7E2BECD9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091A-4813-BC4C-8215-53B29614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0BBC-1AB3-3641-9B85-A7F54EE3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06472-1AA9-8745-BFCA-8FE1BF8FE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49965-39D5-1540-8B62-EDF10338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4FD-4AF3-7D48-B112-8BC5FF557490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1467-7F9B-F641-96D3-0DEF591E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6B3E-2FAE-0645-B767-300E65D6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091A-4813-BC4C-8215-53B29614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9EAD9-397F-104C-983F-EACA73266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F8E27-AA1B-1A40-8D88-880F4F99D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53581-0BFA-E942-B4AE-889A2744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4FD-4AF3-7D48-B112-8BC5FF557490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A5EB-77A1-4944-AF3D-8ABA2048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F7F03-00AD-DC45-B227-7314444A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091A-4813-BC4C-8215-53B29614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693A-53B3-0245-BBCC-4103BAF4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88D7-DF59-8E48-BAA1-EC03BDA1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7FC1D-F098-024D-87B6-EF467B61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4FD-4AF3-7D48-B112-8BC5FF557490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1B000-5B78-3D44-9D22-06BF824A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CE89-9178-DE4D-BA8F-940D765F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091A-4813-BC4C-8215-53B29614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5BC8-C519-334A-92AF-BE0F3989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19FF-FB14-CE46-9FD5-0DF71070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10F3-21C4-2143-B4E6-BBCB8B77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4FD-4AF3-7D48-B112-8BC5FF557490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7FC3-91A5-0542-A2B9-39F2BB0B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A5E7-67B8-804E-B662-FEE37211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091A-4813-BC4C-8215-53B29614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6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2EAA-E148-B447-B6A6-57F7B04C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93F2-16BB-1E4F-AEAA-7C70B5932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E66D5-2EB6-184B-A114-3C74BAF44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B8D50-5E3C-3948-9309-DA375883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4FD-4AF3-7D48-B112-8BC5FF557490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FF83A-1901-0247-ABB9-210B7F74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2E82F-4223-9F4F-A9DF-539D3337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091A-4813-BC4C-8215-53B29614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0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754D-D339-A147-86CF-07E34017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481F-0E4A-4541-B588-51EFF17E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85532-892C-324A-9A1A-CA502B323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13240-B0D1-C64B-B8BC-F96B96ED9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FC034-227B-FB42-9635-F486C5F83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2FF31-609F-4241-87EB-0EC14A79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4FD-4AF3-7D48-B112-8BC5FF557490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71A20-F24B-9445-8DD3-B33DDA3F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8F29-F1CB-8444-8971-E1A2D395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091A-4813-BC4C-8215-53B29614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5652-95D2-0142-AC6A-35D149A5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5C7DE-35A3-2947-955F-2EE02047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4FD-4AF3-7D48-B112-8BC5FF557490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C9344-0DC0-D740-A213-CB1C3B7E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657C8-796A-5446-A1BE-5FEB7B95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091A-4813-BC4C-8215-53B29614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6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F8003-E14F-FB4E-9BDC-2A9F8278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4FD-4AF3-7D48-B112-8BC5FF557490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17104-5B56-DB4D-AA92-A0AAECB6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23C00-B56A-814E-A609-7012D8E9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091A-4813-BC4C-8215-53B29614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D9FF-E889-174E-9425-F66F2AF9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9642-61F2-B847-BA2B-60D7FC31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62840-9445-D649-9D63-22A3A6943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A109B-F45E-4C42-A747-26B40157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4FD-4AF3-7D48-B112-8BC5FF557490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FE449-0A6A-4142-8596-D4E7C8E4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7474E-5031-CC45-B364-A18097EA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091A-4813-BC4C-8215-53B29614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BB31-5F69-9640-B577-4AE802F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6B88F-9136-FD4E-93FE-010524E93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8114B-52B7-D747-89CB-C8F9EF919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0F175-DDA2-4A43-87E9-EF4D0529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4FD-4AF3-7D48-B112-8BC5FF557490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4C18E-E5C6-E04D-8E5A-BC0DD289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7CCB2-643B-9941-BBCB-0957A3A1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091A-4813-BC4C-8215-53B29614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C292A-482F-4345-877E-BD4AC5B9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AC58A-2F87-0549-8E61-652EA9838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4C4E2-15A3-2146-BABB-22DC1321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64FD-4AF3-7D48-B112-8BC5FF557490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5AAE-61BE-4346-B41A-05563C748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1CF0-C1DB-904F-8EC5-BFD1C6F5D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091A-4813-BC4C-8215-53B29614A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1303-3117-C841-942B-8AB8F5E23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2018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190EB-9A1D-EF4C-856F-BF068887C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Doubek</a:t>
            </a:r>
            <a:r>
              <a:rPr lang="en-US" dirty="0"/>
              <a:t>-Kraft</a:t>
            </a:r>
          </a:p>
          <a:p>
            <a:r>
              <a:rPr lang="en-US" dirty="0"/>
              <a:t>Supervisor: Jeff Levinson</a:t>
            </a:r>
          </a:p>
          <a:p>
            <a:r>
              <a:rPr lang="en-US" dirty="0"/>
              <a:t>Mentors: Len </a:t>
            </a:r>
            <a:r>
              <a:rPr lang="en-US" dirty="0" err="1"/>
              <a:t>Reder</a:t>
            </a:r>
            <a:r>
              <a:rPr lang="en-US" dirty="0"/>
              <a:t>, Garth Watney</a:t>
            </a:r>
          </a:p>
        </p:txBody>
      </p:sp>
      <p:pic>
        <p:nvPicPr>
          <p:cNvPr id="1026" name="Picture 2" descr="http://div27.jpl.nasa.gov/2740/files/logos/JPL-logo_Stacked_Red-Black(220x107).png">
            <a:extLst>
              <a:ext uri="{FF2B5EF4-FFF2-40B4-BE49-F238E27FC236}">
                <a16:creationId xmlns:a16="http://schemas.microsoft.com/office/drawing/2014/main" id="{1769A500-62B9-864F-B5BB-2EF8A7F1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172" y="5486169"/>
            <a:ext cx="2249656" cy="109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7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62BB-A56A-C844-9AAF-F8F5D513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4242-B9A8-E14D-8F9B-8A9B92B0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66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Senior Computer Science/Astrophysics double major at UC Santa Cruz</a:t>
            </a:r>
          </a:p>
          <a:p>
            <a:pPr lvl="1"/>
            <a:r>
              <a:rPr lang="en-US" dirty="0"/>
              <a:t>Go Slugs</a:t>
            </a:r>
          </a:p>
          <a:p>
            <a:r>
              <a:rPr lang="en-US" dirty="0"/>
              <a:t>CS Experience</a:t>
            </a:r>
          </a:p>
          <a:p>
            <a:pPr lvl="1"/>
            <a:r>
              <a:rPr lang="en-US" dirty="0"/>
              <a:t>Front-end web development</a:t>
            </a:r>
          </a:p>
          <a:p>
            <a:pPr lvl="1"/>
            <a:r>
              <a:rPr lang="en-US" dirty="0"/>
              <a:t>Graphics and visualization</a:t>
            </a:r>
          </a:p>
          <a:p>
            <a:pPr lvl="1"/>
            <a:r>
              <a:rPr lang="en-US" dirty="0"/>
              <a:t>Scientific computing</a:t>
            </a:r>
          </a:p>
          <a:p>
            <a:r>
              <a:rPr lang="en-US" dirty="0"/>
              <a:t>Interests</a:t>
            </a:r>
          </a:p>
          <a:p>
            <a:pPr lvl="1"/>
            <a:r>
              <a:rPr lang="en-US" dirty="0"/>
              <a:t>Quantum Computing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Applications of computer science to problems in science and aerospace</a:t>
            </a:r>
          </a:p>
          <a:p>
            <a:r>
              <a:rPr lang="en-US" dirty="0"/>
              <a:t>Hobbies</a:t>
            </a:r>
          </a:p>
          <a:p>
            <a:pPr lvl="1"/>
            <a:r>
              <a:rPr lang="en-US" dirty="0"/>
              <a:t>Jazz trumpet</a:t>
            </a:r>
          </a:p>
          <a:p>
            <a:pPr lvl="1"/>
            <a:r>
              <a:rPr lang="en-US" dirty="0"/>
              <a:t>President, UCSC Racquetball Club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8" name="Picture 4" descr="https://www.soe.ucsc.edu/sites/default/files/cyber-slug.jpg">
            <a:extLst>
              <a:ext uri="{FF2B5EF4-FFF2-40B4-BE49-F238E27FC236}">
                <a16:creationId xmlns:a16="http://schemas.microsoft.com/office/drawing/2014/main" id="{D0188A90-70A3-EC4F-8075-4074E43D2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1" y="2397271"/>
            <a:ext cx="1613107" cy="203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0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4EE7-5005-C847-8E15-C4FC80A9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D3A5-59C4-5C45-B0C2-6EC6209E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Background/Interests</a:t>
            </a:r>
          </a:p>
          <a:p>
            <a:r>
              <a:rPr lang="en-US" dirty="0"/>
              <a:t>F′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  <a:p>
            <a:r>
              <a:rPr lang="en-US" dirty="0"/>
              <a:t>F′′ Reference Application</a:t>
            </a:r>
          </a:p>
          <a:p>
            <a:r>
              <a:rPr lang="en-US" dirty="0"/>
              <a:t>COSMOS </a:t>
            </a:r>
            <a:r>
              <a:rPr lang="en-US" dirty="0" err="1"/>
              <a:t>GseApi</a:t>
            </a:r>
            <a:endParaRPr lang="en-US" dirty="0"/>
          </a:p>
          <a:p>
            <a:r>
              <a:rPr lang="en-US" dirty="0"/>
              <a:t>Takeaways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25710-8B0D-F14C-9070-86C334C6425D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1042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CE1A-13F1-0842-9E45-13582413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F′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8F21-BA55-4843-856C-19D3F1DC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31" y="1774803"/>
            <a:ext cx="5020412" cy="4435454"/>
          </a:xfrm>
        </p:spPr>
        <p:txBody>
          <a:bodyPr>
            <a:normAutofit/>
          </a:bodyPr>
          <a:lstStyle/>
          <a:p>
            <a:r>
              <a:rPr lang="en-US" sz="2400" dirty="0" err="1"/>
              <a:t>OpenMCT</a:t>
            </a:r>
            <a:r>
              <a:rPr lang="en-US" sz="2400" dirty="0"/>
              <a:t>: Open source web framework for building mission control applications</a:t>
            </a:r>
          </a:p>
          <a:p>
            <a:r>
              <a:rPr lang="en-US" sz="2400" dirty="0"/>
              <a:t>Client web application</a:t>
            </a:r>
          </a:p>
          <a:p>
            <a:pPr lvl="1"/>
            <a:r>
              <a:rPr lang="en-US" sz="2000" dirty="0"/>
              <a:t>Real-time and historical plotting</a:t>
            </a:r>
          </a:p>
          <a:p>
            <a:pPr lvl="1"/>
            <a:r>
              <a:rPr lang="en-US" sz="2000" dirty="0"/>
              <a:t>User-customizable layouts</a:t>
            </a:r>
          </a:p>
          <a:p>
            <a:pPr lvl="1"/>
            <a:r>
              <a:rPr lang="en-US" sz="2000" dirty="0"/>
              <a:t>APIs to extend framework features</a:t>
            </a:r>
          </a:p>
          <a:p>
            <a:r>
              <a:rPr lang="en-US" sz="2400" dirty="0"/>
              <a:t>Node.js Telemetry Server</a:t>
            </a:r>
          </a:p>
          <a:p>
            <a:pPr lvl="1"/>
            <a:r>
              <a:rPr lang="en-US" sz="2000" dirty="0"/>
              <a:t>Consumes streaming data</a:t>
            </a:r>
          </a:p>
          <a:p>
            <a:pPr lvl="1"/>
            <a:r>
              <a:rPr lang="en-US" sz="2000" dirty="0"/>
              <a:t>Stores telemetry histories</a:t>
            </a:r>
          </a:p>
          <a:p>
            <a:pPr lvl="1"/>
            <a:r>
              <a:rPr lang="en-US" sz="2000" dirty="0"/>
              <a:t>Serves web application content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C9140-FFF4-A647-9F18-B8B0C4BC2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954" y="1690688"/>
            <a:ext cx="6637587" cy="47241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41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DF29-DD73-1945-B94F-7088F058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F′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FF48-FA15-6548-AF50-CAFD9FD40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63"/>
            <a:ext cx="10515600" cy="33930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Adapted existing Node.js telemetry server to accept streams of F′ binary data</a:t>
            </a:r>
          </a:p>
          <a:p>
            <a:r>
              <a:rPr lang="en-US" dirty="0"/>
              <a:t>Wrote scripts to generate server’s JSON configuration from F′ deployment XML</a:t>
            </a:r>
          </a:p>
          <a:p>
            <a:r>
              <a:rPr lang="en-US" dirty="0"/>
              <a:t>Extended client-side and server-side functionality, including:</a:t>
            </a:r>
          </a:p>
          <a:p>
            <a:pPr lvl="1"/>
            <a:r>
              <a:rPr lang="en-US" dirty="0"/>
              <a:t>Embedded database on server, client object persistence plugin to use server’s database</a:t>
            </a:r>
          </a:p>
          <a:p>
            <a:pPr lvl="1"/>
            <a:r>
              <a:rPr lang="en-US" dirty="0"/>
              <a:t>Indicator for telemetry server status</a:t>
            </a:r>
          </a:p>
          <a:p>
            <a:pPr lvl="1"/>
            <a:r>
              <a:rPr lang="en-US" dirty="0"/>
              <a:t>Pre-configured client resources</a:t>
            </a:r>
          </a:p>
          <a:p>
            <a:pPr lvl="1"/>
            <a:r>
              <a:rPr lang="en-US" dirty="0"/>
              <a:t>Custom object types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F937D-1F35-3545-997D-55D13D6A5FE5}"/>
              </a:ext>
            </a:extLst>
          </p:cNvPr>
          <p:cNvSpPr/>
          <p:nvPr/>
        </p:nvSpPr>
        <p:spPr>
          <a:xfrm>
            <a:off x="320985" y="5133860"/>
            <a:ext cx="1323677" cy="1124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F′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8C828-80F9-CD4E-9402-BE20BE1B7A05}"/>
              </a:ext>
            </a:extLst>
          </p:cNvPr>
          <p:cNvSpPr/>
          <p:nvPr/>
        </p:nvSpPr>
        <p:spPr>
          <a:xfrm>
            <a:off x="2426562" y="5165768"/>
            <a:ext cx="2159347" cy="106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ThreadedTCPServer</a:t>
            </a:r>
            <a:endParaRPr lang="en-US" dirty="0"/>
          </a:p>
          <a:p>
            <a:pPr algn="ctr"/>
            <a:r>
              <a:rPr lang="en-US" dirty="0"/>
              <a:t>(or COSMOS Telemetry Server)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F1BFF-8CC0-F641-B66D-38F6FEFD4AC6}"/>
              </a:ext>
            </a:extLst>
          </p:cNvPr>
          <p:cNvSpPr/>
          <p:nvPr/>
        </p:nvSpPr>
        <p:spPr>
          <a:xfrm>
            <a:off x="6613677" y="4423268"/>
            <a:ext cx="1671873" cy="11119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OpenMCT</a:t>
            </a:r>
            <a:r>
              <a:rPr lang="en-US" dirty="0"/>
              <a:t> Telemetry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64990-AA86-4740-BA6F-4E6FE8BBCA1E}"/>
              </a:ext>
            </a:extLst>
          </p:cNvPr>
          <p:cNvSpPr/>
          <p:nvPr/>
        </p:nvSpPr>
        <p:spPr>
          <a:xfrm>
            <a:off x="9257654" y="4211995"/>
            <a:ext cx="2303362" cy="4051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6AF64-CC52-AB42-8DE1-D5F1383806E2}"/>
              </a:ext>
            </a:extLst>
          </p:cNvPr>
          <p:cNvSpPr txBox="1"/>
          <p:nvPr/>
        </p:nvSpPr>
        <p:spPr>
          <a:xfrm>
            <a:off x="1402039" y="6258612"/>
            <a:ext cx="126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Binary Packets Over TCP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2059F-408D-F543-93B9-4336CB57EF0B}"/>
              </a:ext>
            </a:extLst>
          </p:cNvPr>
          <p:cNvSpPr txBox="1"/>
          <p:nvPr/>
        </p:nvSpPr>
        <p:spPr>
          <a:xfrm>
            <a:off x="5194239" y="5432749"/>
            <a:ext cx="160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Packets Over TCP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71F62-33AF-8741-86B6-DC72E854FC6D}"/>
              </a:ext>
            </a:extLst>
          </p:cNvPr>
          <p:cNvSpPr txBox="1"/>
          <p:nvPr/>
        </p:nvSpPr>
        <p:spPr>
          <a:xfrm>
            <a:off x="8189720" y="3726540"/>
            <a:ext cx="114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over HTTP, TCP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63E23B-7CB4-754C-BA97-1B63259F233B}"/>
              </a:ext>
            </a:extLst>
          </p:cNvPr>
          <p:cNvCxnSpPr>
            <a:cxnSpLocks/>
          </p:cNvCxnSpPr>
          <p:nvPr/>
        </p:nvCxnSpPr>
        <p:spPr>
          <a:xfrm>
            <a:off x="1710232" y="5667496"/>
            <a:ext cx="67407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2344FC-FF92-7B46-85FE-12AA100E3CD3}"/>
              </a:ext>
            </a:extLst>
          </p:cNvPr>
          <p:cNvCxnSpPr>
            <a:cxnSpLocks/>
          </p:cNvCxnSpPr>
          <p:nvPr/>
        </p:nvCxnSpPr>
        <p:spPr>
          <a:xfrm flipV="1">
            <a:off x="4688271" y="5036829"/>
            <a:ext cx="1820800" cy="6306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03C096-6F6F-D24E-A739-C4BB38D403CA}"/>
              </a:ext>
            </a:extLst>
          </p:cNvPr>
          <p:cNvCxnSpPr>
            <a:cxnSpLocks/>
          </p:cNvCxnSpPr>
          <p:nvPr/>
        </p:nvCxnSpPr>
        <p:spPr>
          <a:xfrm flipV="1">
            <a:off x="8376037" y="4423268"/>
            <a:ext cx="777011" cy="43435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F778765-2C58-8149-8689-1869A2C655AE}"/>
              </a:ext>
            </a:extLst>
          </p:cNvPr>
          <p:cNvSpPr/>
          <p:nvPr/>
        </p:nvSpPr>
        <p:spPr>
          <a:xfrm>
            <a:off x="9282880" y="4824133"/>
            <a:ext cx="2303362" cy="4051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1FD69C-CB74-7148-8CA8-0EE4869E3808}"/>
              </a:ext>
            </a:extLst>
          </p:cNvPr>
          <p:cNvSpPr/>
          <p:nvPr/>
        </p:nvSpPr>
        <p:spPr>
          <a:xfrm>
            <a:off x="9266341" y="5426614"/>
            <a:ext cx="2303362" cy="4051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7A9F34-1472-134B-8609-6A56B351C7E4}"/>
              </a:ext>
            </a:extLst>
          </p:cNvPr>
          <p:cNvCxnSpPr>
            <a:cxnSpLocks/>
          </p:cNvCxnSpPr>
          <p:nvPr/>
        </p:nvCxnSpPr>
        <p:spPr>
          <a:xfrm>
            <a:off x="8387440" y="5036829"/>
            <a:ext cx="77701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386F41-86AD-2543-864A-ADBC4D105E6B}"/>
              </a:ext>
            </a:extLst>
          </p:cNvPr>
          <p:cNvCxnSpPr>
            <a:cxnSpLocks/>
          </p:cNvCxnSpPr>
          <p:nvPr/>
        </p:nvCxnSpPr>
        <p:spPr>
          <a:xfrm>
            <a:off x="8390156" y="5214891"/>
            <a:ext cx="788414" cy="43571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B967E-4CA7-2445-B828-CD2372D26855}"/>
              </a:ext>
            </a:extLst>
          </p:cNvPr>
          <p:cNvCxnSpPr>
            <a:cxnSpLocks/>
          </p:cNvCxnSpPr>
          <p:nvPr/>
        </p:nvCxnSpPr>
        <p:spPr>
          <a:xfrm>
            <a:off x="4688271" y="5831728"/>
            <a:ext cx="1820800" cy="57964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FBA68AD-3D68-4343-97FF-586D0206C2AB}"/>
              </a:ext>
            </a:extLst>
          </p:cNvPr>
          <p:cNvSpPr txBox="1"/>
          <p:nvPr/>
        </p:nvSpPr>
        <p:spPr>
          <a:xfrm>
            <a:off x="6479506" y="6214684"/>
            <a:ext cx="30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GSE applications…</a:t>
            </a:r>
          </a:p>
        </p:txBody>
      </p:sp>
    </p:spTree>
    <p:extLst>
      <p:ext uri="{BB962C8B-B14F-4D97-AF65-F5344CB8AC3E}">
        <p14:creationId xmlns:p14="http://schemas.microsoft.com/office/powerpoint/2010/main" val="197257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2F7D-3CAC-AC48-80D1-D09A9536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134"/>
            <a:ext cx="10515600" cy="1325563"/>
          </a:xfrm>
        </p:spPr>
        <p:txBody>
          <a:bodyPr/>
          <a:lstStyle/>
          <a:p>
            <a:r>
              <a:rPr lang="en-US" dirty="0"/>
              <a:t>F′′ Reference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A4E0-8312-8847-8F16-8E50272FF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136"/>
            <a:ext cx="9726976" cy="4351338"/>
          </a:xfrm>
        </p:spPr>
        <p:txBody>
          <a:bodyPr/>
          <a:lstStyle/>
          <a:p>
            <a:r>
              <a:rPr lang="en-US" dirty="0"/>
              <a:t>Domain-specific language to model F′ applications</a:t>
            </a:r>
          </a:p>
          <a:p>
            <a:r>
              <a:rPr lang="en-US" dirty="0"/>
              <a:t>Rewrote existing reference application in F′′</a:t>
            </a:r>
          </a:p>
          <a:p>
            <a:r>
              <a:rPr lang="en-US" dirty="0"/>
              <a:t>Provides example to test F′′ toolchain, from .</a:t>
            </a:r>
            <a:r>
              <a:rPr lang="en-US" dirty="0" err="1"/>
              <a:t>fpp</a:t>
            </a:r>
            <a:r>
              <a:rPr lang="en-US" dirty="0"/>
              <a:t> to compiled C++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336CA-BCBA-1842-AE67-A0096AE15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5811"/>
            <a:ext cx="2985571" cy="3680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472756-4E32-CC4B-86DF-9537D5D46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184" y="2815811"/>
            <a:ext cx="6071594" cy="3668444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6EE1BC79-09C0-C243-A67A-0EA1927848A1}"/>
              </a:ext>
            </a:extLst>
          </p:cNvPr>
          <p:cNvSpPr/>
          <p:nvPr/>
        </p:nvSpPr>
        <p:spPr>
          <a:xfrm>
            <a:off x="4131134" y="4479271"/>
            <a:ext cx="1101687" cy="34152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0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3BCE-FD9A-9D41-9774-03B11D01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42C5-DDDB-474E-8ADF-3F427885E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8022" cy="4351338"/>
          </a:xfrm>
        </p:spPr>
        <p:txBody>
          <a:bodyPr/>
          <a:lstStyle/>
          <a:p>
            <a:r>
              <a:rPr lang="en-US" dirty="0"/>
              <a:t>Open source Ruby GSE software for embedded systems</a:t>
            </a:r>
          </a:p>
          <a:p>
            <a:r>
              <a:rPr lang="en-US" dirty="0"/>
              <a:t>Command and Telemetry server allows sending commands and receiving telemetry over HTTP or TCP</a:t>
            </a:r>
          </a:p>
          <a:p>
            <a:r>
              <a:rPr lang="en-US" dirty="0"/>
              <a:t>Includes standalone clients for:</a:t>
            </a:r>
          </a:p>
          <a:p>
            <a:pPr lvl="1"/>
            <a:r>
              <a:rPr lang="en-US" dirty="0"/>
              <a:t>Viewing telemetry tables</a:t>
            </a:r>
          </a:p>
          <a:p>
            <a:pPr lvl="1"/>
            <a:r>
              <a:rPr lang="en-US" dirty="0"/>
              <a:t>Basic plotting of values</a:t>
            </a:r>
          </a:p>
          <a:p>
            <a:pPr lvl="1"/>
            <a:r>
              <a:rPr lang="en-US" dirty="0"/>
              <a:t>Sending commands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FCD62-C304-CA4E-A95A-0FD0C7AB7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" r="1234" b="2008"/>
          <a:stretch/>
        </p:blipFill>
        <p:spPr>
          <a:xfrm>
            <a:off x="6853067" y="473725"/>
            <a:ext cx="4500733" cy="60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7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5FCB-9FA1-4043-8CE0-C65B3A71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632D-9B4A-5E4F-93BE-446D163A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COSMOS version of a GSE API interface in Python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GseApi</a:t>
            </a:r>
            <a:r>
              <a:rPr lang="en-US" dirty="0"/>
              <a:t> provides high-level commanding and telemetry streaming</a:t>
            </a:r>
          </a:p>
          <a:p>
            <a:pPr lvl="1"/>
            <a:r>
              <a:rPr lang="en-US" dirty="0"/>
              <a:t>Used to write integration tests</a:t>
            </a:r>
          </a:p>
          <a:p>
            <a:pPr lvl="1"/>
            <a:r>
              <a:rPr lang="en-US" dirty="0"/>
              <a:t>New version runs against COSMOS server’s HTTP API instead of existing GSE</a:t>
            </a:r>
          </a:p>
          <a:p>
            <a:r>
              <a:rPr lang="en-US" dirty="0"/>
              <a:t>Integrated COSMOS with </a:t>
            </a:r>
            <a:r>
              <a:rPr lang="en-US" dirty="0" err="1"/>
              <a:t>OpenMCT</a:t>
            </a:r>
            <a:endParaRPr lang="en-US" dirty="0"/>
          </a:p>
          <a:p>
            <a:pPr lvl="1"/>
            <a:r>
              <a:rPr lang="en-US" dirty="0"/>
              <a:t>Support for binary data streams from COSMOS</a:t>
            </a:r>
          </a:p>
          <a:p>
            <a:pPr lvl="1"/>
            <a:r>
              <a:rPr lang="en-US" dirty="0"/>
              <a:t>Script to read COSMOS binary logs into </a:t>
            </a:r>
            <a:r>
              <a:rPr lang="en-US" dirty="0" err="1"/>
              <a:t>OpenMCT</a:t>
            </a:r>
            <a:r>
              <a:rPr lang="en-US" dirty="0"/>
              <a:t>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0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289C-BE88-874D-8759-094B3F36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B29F-E515-2F4E-83A8-FB1003A4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Full-stack JavaScript in practice</a:t>
            </a:r>
          </a:p>
          <a:p>
            <a:r>
              <a:rPr lang="en-US" dirty="0"/>
              <a:t>Python in a software engineering context</a:t>
            </a:r>
          </a:p>
          <a:p>
            <a:r>
              <a:rPr lang="en-US" dirty="0"/>
              <a:t>Open source ground support and systems modeling tools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0D43D-B98C-BB49-93E9-3A2516A9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1" y="3759201"/>
            <a:ext cx="3719513" cy="879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67BB0-6AB6-FD41-8E9E-A63C481B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8088"/>
            <a:ext cx="4623235" cy="1023938"/>
          </a:xfrm>
          <a:prstGeom prst="rect">
            <a:avLst/>
          </a:prstGeom>
        </p:spPr>
      </p:pic>
      <p:sp>
        <p:nvSpPr>
          <p:cNvPr id="6" name="AutoShape 2" descr="node.js">
            <a:extLst>
              <a:ext uri="{FF2B5EF4-FFF2-40B4-BE49-F238E27FC236}">
                <a16:creationId xmlns:a16="http://schemas.microsoft.com/office/drawing/2014/main" id="{E437137A-CAE5-2640-89EF-116E38D42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432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node.js">
            <a:extLst>
              <a:ext uri="{FF2B5EF4-FFF2-40B4-BE49-F238E27FC236}">
                <a16:creationId xmlns:a16="http://schemas.microsoft.com/office/drawing/2014/main" id="{CBF17617-B67D-7C48-998B-1FC40AF590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7ED12-570D-824D-BC35-C769A679E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13" y="2479677"/>
            <a:ext cx="3562350" cy="3562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E630EF-8C81-554F-AB54-7AFBAE513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095" y="5018088"/>
            <a:ext cx="3874217" cy="130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6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400</Words>
  <Application>Microsoft Macintosh PowerPoint</Application>
  <PresentationFormat>Widescreen</PresentationFormat>
  <Paragraphs>86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Summer 2018 Review</vt:lpstr>
      <vt:lpstr>Background and Interests</vt:lpstr>
      <vt:lpstr>Outline </vt:lpstr>
      <vt:lpstr>F′ OpenMCT Server</vt:lpstr>
      <vt:lpstr>F′ OpenMCT Server</vt:lpstr>
      <vt:lpstr>F′′ Reference Application</vt:lpstr>
      <vt:lpstr>COSMOS</vt:lpstr>
      <vt:lpstr>COSMOS</vt:lpstr>
      <vt:lpstr>What I Learned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42</cp:revision>
  <cp:lastPrinted>2018-09-04T01:02:35Z</cp:lastPrinted>
  <dcterms:created xsi:type="dcterms:W3CDTF">2018-08-29T19:18:43Z</dcterms:created>
  <dcterms:modified xsi:type="dcterms:W3CDTF">2018-09-05T23:22:15Z</dcterms:modified>
</cp:coreProperties>
</file>