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856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6F10-DC57-8844-8384-DAA7EB02B32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77BF-78CC-494E-897A-B25F52DF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Overview</a:t>
            </a:r>
          </a:p>
          <a:p>
            <a:pPr marL="228600" indent="-228600">
              <a:buAutoNum type="arabicPeriod"/>
            </a:pPr>
            <a:r>
              <a:rPr lang="en-US" dirty="0"/>
              <a:t>How we use </a:t>
            </a:r>
            <a:r>
              <a:rPr lang="en-US" dirty="0" err="1"/>
              <a:t>OpenMCT</a:t>
            </a:r>
            <a:r>
              <a:rPr lang="en-US" dirty="0"/>
              <a:t> to work with telemetry produced by </a:t>
            </a:r>
            <a:r>
              <a:rPr lang="en-US" dirty="0" err="1"/>
              <a:t>fprime</a:t>
            </a:r>
            <a:r>
              <a:rPr lang="en-US" dirty="0"/>
              <a:t>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developed at Ames Research Center</a:t>
            </a:r>
          </a:p>
          <a:p>
            <a:r>
              <a:rPr lang="en-US" dirty="0"/>
              <a:t>JavaScript, HTML, CSS – formerly AngularJS but moving away from that in favor of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Out of the box functionality includes telemetry plotting, dictionary integration (telemetry exposed as </a:t>
            </a:r>
            <a:r>
              <a:rPr lang="en-US" dirty="0" err="1"/>
              <a:t>OpenMCT</a:t>
            </a:r>
            <a:r>
              <a:rPr lang="en-US" dirty="0"/>
              <a:t> objects), custom layouts involving multiple objects in the same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 -- Works on any device with a modern web browser and an internet connection</a:t>
            </a:r>
          </a:p>
          <a:p>
            <a:r>
              <a:rPr lang="en-US" dirty="0"/>
              <a:t>Flexible – Developers can define own object types with views driven by telemetry</a:t>
            </a:r>
          </a:p>
          <a:p>
            <a:r>
              <a:rPr lang="en-US" dirty="0"/>
              <a:t>Composable – All objects can be lossless represented as JSON configuration, so user defined objects can be saved to a database, or sent and loaded in other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r>
              <a:rPr lang="en-US" dirty="0"/>
              <a:t>Previously, </a:t>
            </a:r>
            <a:r>
              <a:rPr lang="en-US" dirty="0" err="1"/>
              <a:t>OpenMCT</a:t>
            </a:r>
            <a:r>
              <a:rPr lang="en-US" dirty="0"/>
              <a:t> defined an API to declare and load dictionaries, this provides an out-of-the-box solution for integrating telemetry sources</a:t>
            </a:r>
          </a:p>
          <a:p>
            <a:r>
              <a:rPr lang="en-US" dirty="0"/>
              <a:t>JSON configuration files define packets and telemetry points</a:t>
            </a:r>
          </a:p>
          <a:p>
            <a:r>
              <a:rPr lang="en-US" dirty="0"/>
              <a:t>Listens for a stream of BSON (Binary JSON, messaging format) packets on a </a:t>
            </a:r>
            <a:r>
              <a:rPr lang="en-US" dirty="0" err="1"/>
              <a:t>websocket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more detail about sub-bullets</a:t>
            </a:r>
          </a:p>
          <a:p>
            <a:endParaRPr lang="en-US" dirty="0"/>
          </a:p>
          <a:p>
            <a:r>
              <a:rPr lang="en-US" dirty="0"/>
              <a:t>Explain </a:t>
            </a:r>
            <a:r>
              <a:rPr lang="en-US" dirty="0" err="1"/>
              <a:t>npm</a:t>
            </a:r>
            <a:r>
              <a:rPr lang="en-US" dirty="0"/>
              <a:t> scripts, outputs, and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  <a:p>
            <a:r>
              <a:rPr lang="en-US" dirty="0"/>
              <a:t>Has to be configured for a particular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TCP Server producing binary packets and </a:t>
            </a:r>
            <a:r>
              <a:rPr lang="en-US" dirty="0" err="1"/>
              <a:t>OpenMCT</a:t>
            </a:r>
            <a:r>
              <a:rPr lang="en-US" dirty="0"/>
              <a:t> server accepting BSON packets, need intermediary to decode </a:t>
            </a:r>
            <a:r>
              <a:rPr lang="en-US" dirty="0" err="1"/>
              <a:t>fprime</a:t>
            </a:r>
            <a:r>
              <a:rPr lang="en-US" dirty="0"/>
              <a:t> packets and convert them into BSON packets in the format expected by </a:t>
            </a:r>
            <a:r>
              <a:rPr lang="en-US" dirty="0" err="1"/>
              <a:t>OpenMCT</a:t>
            </a:r>
            <a:endParaRPr lang="en-US" dirty="0"/>
          </a:p>
          <a:p>
            <a:r>
              <a:rPr lang="en-US" dirty="0"/>
              <a:t>2. Apache CouchDB server allows layout persistence (talk more about that)</a:t>
            </a:r>
          </a:p>
          <a:p>
            <a:r>
              <a:rPr lang="en-US" dirty="0"/>
              <a:t>3. Working on additional sources of input (binary or JSON stream packets from COSMOS, reading binary log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CouchDB plugin provided with </a:t>
            </a:r>
            <a:r>
              <a:rPr lang="en-US" dirty="0" err="1"/>
              <a:t>OpenMCT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E87-90CC-434D-AC61-0CB1901C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58E33-67EB-8440-85BE-4815980E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B15D-BA9F-8F41-A885-EAD74F3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1B59-3EF6-3B42-AC9A-A6556B344102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8A7F-B739-7446-ABA2-5F8AE00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BAD0-B12A-E548-8709-2767BCE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177-E41D-4A48-88C9-42BAA469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E54E-45E4-0D4A-A645-C01B4372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DEC8-24DD-3F47-B632-6ADC5FE4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D88-02FF-7447-9505-567C5C16BEB5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A68-A84C-7941-BD84-F60552A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52DA-AD43-1147-A1A4-05A529E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3141C-9E95-314B-B3BA-0FF65DB10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3F96-99E5-0147-894D-E95C6A66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DADE-7925-664F-815E-D19F18C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920C-ED88-C342-9F35-6267F92EF16B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0B3E-41A1-FD4E-92E8-994A56BD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18F-2967-144B-A76F-4550D56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BE9-7DB0-E542-AD4A-87887BE2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956F-D0B3-4D45-96F3-D42F41FD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71FC-9212-EC4B-BCAD-8B18E780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6C76-3FDE-174D-AF4C-09A8E99A08FE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659D-3AF9-134C-9B18-7832A39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7AAD-9442-0842-AC3A-1B8E1AF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39E-7861-874B-BB86-16EA8CD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792D-2375-564B-8B23-B620FE3C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08BE-981F-D849-BCD3-EDE04D53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489-2EB8-4A4E-B26F-B9CC822067B3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2138-DEF5-AF44-BDF1-61E1DBEA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DC39-23AA-EF4F-9FC2-EFEA12C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D37-BF3C-9544-9025-744E7ECD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68F4-7A0C-2842-AC99-C6A25A494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B67C6-586D-D543-987B-136B7316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1F47-1E5A-2744-966C-844C6B79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2ACA-C3BA-B545-9F70-1C9D6E6884AF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6672-E3E3-574B-B36E-8D09EF44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50C-8C7A-C342-B834-74A1A1B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AC4A-62FF-5F4B-AC12-D2F07C00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DF38-F3C3-3B46-8BBE-9F6BC25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ED27-99A5-CC4E-B288-4CAE6201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FAE77-6C2D-9A44-88AE-91C4F22C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3BE4C-4654-2F49-A079-AAF1BB58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41628-9DBB-0C4C-A15C-AA3B85E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001-1DB3-E84E-848D-91B2569F210C}" type="datetime1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F85B-2A4D-904E-95CC-7BCAA836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C1C44-AFBF-1442-983A-09C85D6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DD88-42CA-944C-841E-771ECAF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0590-7925-BC4D-8663-9B705D7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9A29-3128-034B-A344-89824EB28293}" type="datetime1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38A1-7C0B-9F4F-A8F3-0C0EB929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D0611-3EAC-9041-84A3-805D0D7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8826-990C-4248-A95E-07A9D1B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B24-2EC2-0E43-A48B-0BBBC79331D5}" type="datetime1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41853-C816-3641-B4AF-C9C03CB2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6593-5B53-BF4E-BA80-4732A60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D23D-9178-BF4F-9946-F901940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FF9A-686E-6840-B69C-9143E6BE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E48A-4D1E-8D48-9416-DC62D8CA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CB17-8337-CF4D-A804-61A79ABB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412C-D8A2-5144-A60D-C56F18E9EE66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95D5-885D-384F-B752-3EC67F1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A76F-AD8B-3C41-A88B-9CFFBEA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F2C2-20A5-0B49-8527-B60F6E5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B4C52-D621-8D4D-9E32-1FBBA7C6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14ED-3691-8E47-A74D-0D97A6AD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EAED-EF34-EB4C-A099-238BF2D2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F865-E990-C847-BE8E-1D153C543D73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B435-1618-8B41-83CD-649CAE1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E2BD-E772-5049-AE14-BDAE5B7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FB21B-A237-4545-AC07-D1ED379A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1C1F-9BEF-EC42-A45D-F53FBE8C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3931-9704-5341-92A8-2ADA6AC3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EC2D-1DAE-B04E-9264-F61DD7B0F992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AE12-93AA-5C4F-9009-65836F8F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86BF-BED4-7B41-B516-DF261DB1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AB0-1458-8640-A50D-4A37A467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C5F1-E888-2340-9B06-98C25F64E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Doubek</a:t>
            </a:r>
            <a:r>
              <a:rPr lang="en-US" dirty="0"/>
              <a:t>-Kraft</a:t>
            </a:r>
          </a:p>
          <a:p>
            <a:r>
              <a:rPr lang="en-US" dirty="0"/>
              <a:t>7/24/2018</a:t>
            </a:r>
          </a:p>
        </p:txBody>
      </p:sp>
    </p:spTree>
    <p:extLst>
      <p:ext uri="{BB962C8B-B14F-4D97-AF65-F5344CB8AC3E}">
        <p14:creationId xmlns:p14="http://schemas.microsoft.com/office/powerpoint/2010/main" val="46942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7602-4EF7-624B-BAB4-72BB77A5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Presentation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6B2-22AF-744C-9B33-BDF22B88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DCD0-C699-0A44-AB67-120BE207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aaron.doubek-kraft@jpl.nasa.gov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5DB4B-1AD9-A141-943D-5BBA22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BF3F-FC77-084C-B6B8-9CF6D28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59B-9F82-1E47-BCE4-DFE3892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Overview</a:t>
            </a:r>
          </a:p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98527-557A-9B4E-8864-8C2E869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00E31-3369-0241-866C-9E0D4DF1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F75B-12F1-E844-9745-FDB4D432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64CE-6AC8-3245-A607-68226590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61"/>
            <a:ext cx="4267272" cy="3873204"/>
          </a:xfrm>
        </p:spPr>
        <p:txBody>
          <a:bodyPr/>
          <a:lstStyle/>
          <a:p>
            <a:r>
              <a:rPr lang="en-US" dirty="0"/>
              <a:t>Open Source Mission Control Technologies</a:t>
            </a:r>
          </a:p>
          <a:p>
            <a:r>
              <a:rPr lang="en-US" dirty="0"/>
              <a:t>Web framework for building mission control applications</a:t>
            </a:r>
          </a:p>
          <a:p>
            <a:r>
              <a:rPr lang="en-US" dirty="0"/>
              <a:t>Telemetry plotting, dictionary integration, user-defined layouts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01A2-4B57-1144-A9DD-FA9C6F94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39A8A-63B2-2448-AA2C-9E340BC7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D1F91-5B42-1845-9301-7D983189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18" y="1551436"/>
            <a:ext cx="6440837" cy="4610850"/>
          </a:xfrm>
          <a:prstGeom prst="roundRect">
            <a:avLst>
              <a:gd name="adj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35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8C87-EA92-0948-B350-7FF8E3B9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48A3-2924-1844-94A2-2D4FBF9F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– Any platform, any OS</a:t>
            </a:r>
          </a:p>
          <a:p>
            <a:r>
              <a:rPr lang="en-US" dirty="0"/>
              <a:t>Flexible – </a:t>
            </a:r>
            <a:r>
              <a:rPr lang="en-US" dirty="0" err="1"/>
              <a:t>OpenMCT</a:t>
            </a:r>
            <a:r>
              <a:rPr lang="en-US" dirty="0"/>
              <a:t> APIs provide straightforward extension points</a:t>
            </a:r>
          </a:p>
          <a:p>
            <a:r>
              <a:rPr lang="en-US" dirty="0"/>
              <a:t>Composable – User-defined objects can be saved and shared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3315-4294-324C-95EB-7B26C895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5A59-5A0E-CE43-849E-5C9B07E8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DBC86-66B6-4043-BEA3-AF35FA4F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7" y="3618070"/>
            <a:ext cx="4198123" cy="23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59F5-AB0A-304A-84CE-8E945CA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470-08B3-9146-B37B-4CE5FC23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Out-of-the-box telemetry integration solution</a:t>
            </a:r>
          </a:p>
          <a:p>
            <a:r>
              <a:rPr lang="en-US" dirty="0"/>
              <a:t>Dictionaries defined for </a:t>
            </a:r>
            <a:r>
              <a:rPr lang="en-US" dirty="0" err="1"/>
              <a:t>OpenMCT</a:t>
            </a:r>
            <a:r>
              <a:rPr lang="en-US" dirty="0"/>
              <a:t> in JSON configuration files</a:t>
            </a:r>
          </a:p>
          <a:p>
            <a:r>
              <a:rPr lang="en-US" dirty="0"/>
              <a:t>Listens for a stream of BSON (Binary JSON) telemetry packets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7CB5F-F213-7E49-8366-A3077FEB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98FE-9911-9E41-B5AF-9811DF0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0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6DC3-D300-F64B-BFBA-04C57CA5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9CB6-7833-AE4C-8711-50FB5A93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Autocoder</a:t>
            </a:r>
            <a:r>
              <a:rPr lang="en-US" dirty="0"/>
              <a:t> builds JSON dictionaries from deployment XML</a:t>
            </a:r>
          </a:p>
          <a:p>
            <a:r>
              <a:rPr lang="en-US" dirty="0"/>
              <a:t>Node.js script builds </a:t>
            </a:r>
            <a:r>
              <a:rPr lang="en-US" dirty="0" err="1"/>
              <a:t>OpenMCT</a:t>
            </a:r>
            <a:r>
              <a:rPr lang="en-US" dirty="0"/>
              <a:t> configuration files</a:t>
            </a:r>
          </a:p>
          <a:p>
            <a:r>
              <a:rPr lang="en-US" dirty="0"/>
              <a:t>Node.js BSON Adapter app converts </a:t>
            </a:r>
            <a:r>
              <a:rPr lang="en-US" dirty="0" err="1"/>
              <a:t>fprime</a:t>
            </a:r>
            <a:r>
              <a:rPr lang="en-US" dirty="0"/>
              <a:t> binary to BSON packets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004A-247B-B440-A63D-479C0834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B0700-8C65-5942-A9BB-24CDE35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87B-9728-F147-903B-E6A74C53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3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5D95-FC7A-C54A-A885-19DB184A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E35C-AFB0-AB47-AD7D-D62B777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A1CFA-E5B3-AB48-9BCA-605AF832ACD5}"/>
              </a:ext>
            </a:extLst>
          </p:cNvPr>
          <p:cNvSpPr/>
          <p:nvPr/>
        </p:nvSpPr>
        <p:spPr>
          <a:xfrm>
            <a:off x="1254446" y="4247850"/>
            <a:ext cx="1805651" cy="14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Fprime</a:t>
            </a:r>
            <a:r>
              <a:rPr lang="en-US" dirty="0"/>
              <a:t> 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F1BCF-F8B0-0441-B9E0-67DBA5D3C795}"/>
              </a:ext>
            </a:extLst>
          </p:cNvPr>
          <p:cNvSpPr/>
          <p:nvPr/>
        </p:nvSpPr>
        <p:spPr>
          <a:xfrm>
            <a:off x="955790" y="1478259"/>
            <a:ext cx="2326511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ThreadedTCPServer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56DD7-4EA4-C54B-80E2-D52C845D8022}"/>
              </a:ext>
            </a:extLst>
          </p:cNvPr>
          <p:cNvSpPr/>
          <p:nvPr/>
        </p:nvSpPr>
        <p:spPr>
          <a:xfrm>
            <a:off x="9020537" y="1478259"/>
            <a:ext cx="2333263" cy="21065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11B7-9849-C045-B74D-B9EDC6DE8C15}"/>
              </a:ext>
            </a:extLst>
          </p:cNvPr>
          <p:cNvSpPr/>
          <p:nvPr/>
        </p:nvSpPr>
        <p:spPr>
          <a:xfrm>
            <a:off x="9035487" y="4369326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GUI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87F34-CDE6-3649-BF3B-6C81C7AC4A47}"/>
              </a:ext>
            </a:extLst>
          </p:cNvPr>
          <p:cNvSpPr txBox="1"/>
          <p:nvPr/>
        </p:nvSpPr>
        <p:spPr>
          <a:xfrm>
            <a:off x="2211940" y="3610262"/>
            <a:ext cx="1565329" cy="64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B97F0-49B9-4542-8BD4-FE2F6D2CB2EB}"/>
              </a:ext>
            </a:extLst>
          </p:cNvPr>
          <p:cNvSpPr/>
          <p:nvPr/>
        </p:nvSpPr>
        <p:spPr>
          <a:xfrm>
            <a:off x="5216323" y="1779744"/>
            <a:ext cx="1759352" cy="1511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BSON Adapter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2C56A-9946-1D46-AAF8-08842DDD47BC}"/>
              </a:ext>
            </a:extLst>
          </p:cNvPr>
          <p:cNvSpPr txBox="1"/>
          <p:nvPr/>
        </p:nvSpPr>
        <p:spPr>
          <a:xfrm>
            <a:off x="7252046" y="2644691"/>
            <a:ext cx="149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BSON Packets</a:t>
            </a:r>
          </a:p>
          <a:p>
            <a:pPr algn="ctr"/>
            <a:r>
              <a:rPr lang="en-US" dirty="0"/>
              <a:t>Over TCP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8C42A-5779-5E44-8349-5B9375373B80}"/>
              </a:ext>
            </a:extLst>
          </p:cNvPr>
          <p:cNvSpPr txBox="1"/>
          <p:nvPr/>
        </p:nvSpPr>
        <p:spPr>
          <a:xfrm>
            <a:off x="3445263" y="2597753"/>
            <a:ext cx="16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29913-E6BD-8F42-9300-5DA626540BA2}"/>
              </a:ext>
            </a:extLst>
          </p:cNvPr>
          <p:cNvSpPr txBox="1"/>
          <p:nvPr/>
        </p:nvSpPr>
        <p:spPr>
          <a:xfrm>
            <a:off x="8961551" y="3779686"/>
            <a:ext cx="11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HTTP, TCP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7AD483-1693-CD42-986B-9A3C7163B3C1}"/>
              </a:ext>
            </a:extLst>
          </p:cNvPr>
          <p:cNvSpPr/>
          <p:nvPr/>
        </p:nvSpPr>
        <p:spPr>
          <a:xfrm>
            <a:off x="9144850" y="5558914"/>
            <a:ext cx="2075168" cy="7487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04E57-0B52-194A-889F-AF73AD160B4A}"/>
              </a:ext>
            </a:extLst>
          </p:cNvPr>
          <p:cNvSpPr txBox="1"/>
          <p:nvPr/>
        </p:nvSpPr>
        <p:spPr>
          <a:xfrm>
            <a:off x="9397701" y="4944405"/>
            <a:ext cx="7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636EB-BB7F-8B47-9FC4-2B162F0D3023}"/>
              </a:ext>
            </a:extLst>
          </p:cNvPr>
          <p:cNvSpPr/>
          <p:nvPr/>
        </p:nvSpPr>
        <p:spPr>
          <a:xfrm>
            <a:off x="5241586" y="4192663"/>
            <a:ext cx="1708827" cy="62208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27458-CCA7-BF4D-8A27-B34556A8FB54}"/>
              </a:ext>
            </a:extLst>
          </p:cNvPr>
          <p:cNvSpPr txBox="1"/>
          <p:nvPr/>
        </p:nvSpPr>
        <p:spPr>
          <a:xfrm>
            <a:off x="6211368" y="3610262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Binary, JSON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629AC8-4CE2-D14A-BDAB-4520F37ED1CB}"/>
              </a:ext>
            </a:extLst>
          </p:cNvPr>
          <p:cNvCxnSpPr>
            <a:cxnSpLocks/>
          </p:cNvCxnSpPr>
          <p:nvPr/>
        </p:nvCxnSpPr>
        <p:spPr>
          <a:xfrm flipV="1">
            <a:off x="2166753" y="3610262"/>
            <a:ext cx="2089" cy="612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5230A7-3E39-2740-B5E5-F1F26AE2D966}"/>
              </a:ext>
            </a:extLst>
          </p:cNvPr>
          <p:cNvCxnSpPr>
            <a:cxnSpLocks/>
          </p:cNvCxnSpPr>
          <p:nvPr/>
        </p:nvCxnSpPr>
        <p:spPr>
          <a:xfrm>
            <a:off x="3438791" y="2527745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48296A-D3B9-D34D-A787-AD980BBFD4A1}"/>
              </a:ext>
            </a:extLst>
          </p:cNvPr>
          <p:cNvCxnSpPr>
            <a:cxnSpLocks/>
          </p:cNvCxnSpPr>
          <p:nvPr/>
        </p:nvCxnSpPr>
        <p:spPr>
          <a:xfrm>
            <a:off x="7168030" y="2571195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EF2B56-AFAD-0049-A5A0-A4A8A2593B57}"/>
              </a:ext>
            </a:extLst>
          </p:cNvPr>
          <p:cNvCxnSpPr>
            <a:cxnSpLocks/>
          </p:cNvCxnSpPr>
          <p:nvPr/>
        </p:nvCxnSpPr>
        <p:spPr>
          <a:xfrm flipV="1">
            <a:off x="6093910" y="3356700"/>
            <a:ext cx="2089" cy="7909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1B92AC-3701-D946-A325-25B4DB94627A}"/>
              </a:ext>
            </a:extLst>
          </p:cNvPr>
          <p:cNvCxnSpPr>
            <a:cxnSpLocks/>
          </p:cNvCxnSpPr>
          <p:nvPr/>
        </p:nvCxnSpPr>
        <p:spPr>
          <a:xfrm flipH="1">
            <a:off x="10182434" y="3639590"/>
            <a:ext cx="4734" cy="6911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620DE2-4E30-E940-9AE2-23DD42F96C63}"/>
              </a:ext>
            </a:extLst>
          </p:cNvPr>
          <p:cNvCxnSpPr>
            <a:cxnSpLocks/>
          </p:cNvCxnSpPr>
          <p:nvPr/>
        </p:nvCxnSpPr>
        <p:spPr>
          <a:xfrm>
            <a:off x="10182434" y="4875408"/>
            <a:ext cx="0" cy="6082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/>
      <p:bldP spid="22" grpId="1"/>
      <p:bldP spid="25" grpId="0"/>
      <p:bldP spid="25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5430-9FA9-1A48-9F25-B849C9E8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CCB8-BF6F-7F45-A239-06E472D9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0261" cy="4351338"/>
          </a:xfrm>
        </p:spPr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supports building custom layouts with multiple objects</a:t>
            </a:r>
          </a:p>
          <a:p>
            <a:r>
              <a:rPr lang="en-US" dirty="0"/>
              <a:t>Object persistence allows saving and sharing</a:t>
            </a:r>
          </a:p>
          <a:p>
            <a:r>
              <a:rPr lang="en-US" dirty="0"/>
              <a:t>Apache CouchDB works as persistence backend with minimal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EBED-3A22-E543-A7AA-A4B269C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D03D-F0FF-3541-A322-8FC3079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25F7E-F1BC-0A4B-B5EA-E4F8EBBC6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" b="15425"/>
          <a:stretch/>
        </p:blipFill>
        <p:spPr>
          <a:xfrm>
            <a:off x="5285160" y="1317355"/>
            <a:ext cx="6068640" cy="4649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09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5DFA-56C8-794E-8886-047D1B5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7296-9927-2749-8E8A-17310B34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sources of input (COSMOS JSON packets/histories)</a:t>
            </a:r>
          </a:p>
          <a:p>
            <a:r>
              <a:rPr lang="en-US" dirty="0" err="1"/>
              <a:t>OpenMCT</a:t>
            </a:r>
            <a:r>
              <a:rPr lang="en-US" dirty="0"/>
              <a:t> Widgets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EVR/Channel Histogram</a:t>
            </a:r>
          </a:p>
          <a:p>
            <a:pPr lvl="1"/>
            <a:r>
              <a:rPr lang="en-US" dirty="0"/>
              <a:t>Spectrum Plot</a:t>
            </a:r>
          </a:p>
          <a:p>
            <a:pPr lvl="1"/>
            <a:r>
              <a:rPr lang="en-US" dirty="0"/>
              <a:t>Channel vs. Channel Plotting</a:t>
            </a:r>
          </a:p>
          <a:p>
            <a:pPr lvl="1"/>
            <a:r>
              <a:rPr lang="en-US" dirty="0"/>
              <a:t>3D Plotting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1A6B-341B-F445-B30E-D58AF12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53A97-BFDB-4B4F-A102-A2F9E720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582</Words>
  <Application>Microsoft Macintosh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Fprime OpenMCT Server</vt:lpstr>
      <vt:lpstr>Outline</vt:lpstr>
      <vt:lpstr>What is OpenMCT?</vt:lpstr>
      <vt:lpstr>Why OpenMCT?</vt:lpstr>
      <vt:lpstr>OpenMCT BSON Server</vt:lpstr>
      <vt:lpstr>Fprime OpenMCT Server</vt:lpstr>
      <vt:lpstr>Architecture</vt:lpstr>
      <vt:lpstr>Object Persistence</vt:lpstr>
      <vt:lpstr>Potential Improvements</vt:lpstr>
      <vt:lpstr>Presentation Over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Fprime OpenMCT Server</dc:title>
  <dc:creator>Microsoft Office User</dc:creator>
  <cp:lastModifiedBy>Microsoft Office User</cp:lastModifiedBy>
  <cp:revision>26</cp:revision>
  <dcterms:created xsi:type="dcterms:W3CDTF">2018-07-24T20:09:12Z</dcterms:created>
  <dcterms:modified xsi:type="dcterms:W3CDTF">2018-07-30T19:42:04Z</dcterms:modified>
</cp:coreProperties>
</file>