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60" r:id="rId3"/>
    <p:sldId id="283" r:id="rId4"/>
    <p:sldId id="285" r:id="rId5"/>
    <p:sldId id="286" r:id="rId6"/>
    <p:sldId id="288" r:id="rId7"/>
    <p:sldId id="284" r:id="rId8"/>
    <p:sldId id="28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>
        <p:scale>
          <a:sx n="100" d="100"/>
          <a:sy n="100" d="100"/>
        </p:scale>
        <p:origin x="4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BBDF9-6B07-42D6-A95D-62157DE85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AE76B9-A9DF-4E5A-9BB7-50870CEA1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0222F-E74B-4F05-9A4F-6966C8F8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D6986-561D-437B-845B-9A1AF512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B30A8-30C1-4AF2-A456-21E41232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4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8E0AA-2936-4B32-91DC-34C99D74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1D7E6A-2271-4FB7-8560-7280D0903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1B815D-E0B4-478C-94B7-D277EF5A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9C9A4-D9C9-4EAE-989D-874C7378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31A90-4D89-4E19-93C6-BA87DB74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61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EB37B2-F75B-4CD9-A6B5-0659ECF81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B6C5FA-E245-4A02-A5CB-20E66885A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17247-8EBF-4E99-98BD-CC280ABF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59C08-2DE0-4975-96C2-C382447D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5B325-CF17-42BA-A39E-DC119F48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25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8A211-ABB3-43F2-9346-5B198D1E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9514A-07F7-4098-8291-10217DFFE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E5F95-2893-40C6-BE0C-A3ED9A97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3AECD-F229-4421-8683-74023359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D8A77-C6EE-461D-AA51-4802AC73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8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B550D-70B4-43FF-8DD8-552FDC08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FABDA6-AC8F-4967-8FBF-5B1EF3678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3A1BB-C043-4BA7-BB4F-5F963DCA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11D1B-991D-4C2D-A593-68365BED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CE2F9A-03E7-46DC-9BF5-C4FA0B2B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03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BBB14-216F-4A2F-8784-FFCBC305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D587E-59E8-4871-9DD1-93D5AE225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F5A11-E532-4B97-8750-F9DD8889C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F3FFA2-7C1A-4342-9518-1F4D0E31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29D3CB-D7F9-44CF-8CE4-1CC9E427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1456E-B992-4295-8A4B-5A987BF8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3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242CA-E7D2-4188-93F6-DA659806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F9556-1881-41B3-B753-8AA767C0A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E97C10-93C2-4541-BA62-E6EA9982F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3FB29F-E3D9-4937-831D-A78303131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36D270-2A22-44BE-BB5A-28A901402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65DDD3-CC02-4584-A4ED-3D7DEFBB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2BB0DB-4808-468F-BFF1-591F38A5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226335-F923-4390-BB75-A9329F65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2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EBF5F-B420-42A5-9882-2CC7A995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B9D290-3E10-4250-A466-EE7A2170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97C4D3-9877-4BB6-A697-5A24C6C6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ABF613-8DA6-4FBC-849E-DAE4EB52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7F11C6-BB37-487E-BB09-931219BA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E77406-EE40-42B0-BD9F-A6FFD063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90BF21-BA9A-44F8-A1EE-9F44F194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69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4BEF2-9519-485E-963E-273DEAAE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AB652-ECA2-4CB1-A60C-71BB68D80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89FE25-D340-4CCE-AC3F-BE96E9C87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6D01BF-506C-4F8E-B521-DECF311E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9C9370-D476-46D2-AE86-59D82714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8612E2-E975-4172-A3BF-62D5DD0E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2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C9D34-A070-4CF6-90E0-0A5A69DC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7DF38A-9DDF-4B6E-96B5-338AE45FE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D9495E-3FE9-4398-B4F6-A904641C7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3A103E-6435-43E1-81D8-10A4B827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4BFC36-6EA0-4E7B-94D6-19EDBCEB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FA73B-6758-4E2C-BB48-DAFE42B4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2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6E05F7-BA70-4495-8A43-32158CA3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D05D9D-F04C-4ADE-ACE1-6AC989F09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D69B41-558D-4DDC-B7BE-DC994FAD5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3222-E4B6-4099-A8F4-51BDF86FD8B0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ED22C-1136-40C4-AE7A-95E720AD0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FEB6A-C90E-4055-A3E9-B2DA1E671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9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42692-AC7F-A40C-9B8C-17EC6DA8D2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物联网应用软件开发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zh-CN" altLang="en-US" b="1" dirty="0"/>
              <a:t>课程实验</a:t>
            </a:r>
            <a:r>
              <a:rPr lang="en-US" altLang="zh-CN" b="1" dirty="0"/>
              <a:t>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1959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42ABC29-F786-1F70-B7AD-D326C4BBAE13}"/>
              </a:ext>
            </a:extLst>
          </p:cNvPr>
          <p:cNvSpPr txBox="1"/>
          <p:nvPr/>
        </p:nvSpPr>
        <p:spPr>
          <a:xfrm>
            <a:off x="725557" y="513522"/>
            <a:ext cx="1074088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实验目标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了解典型的无线传感器网络定位算法；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在所给的网络中实现无线传感器网络定位算法并进行比较。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699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5D6D7-1B1F-DCC2-1C5C-697B8A260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05BE3D0-7ED3-4C1F-4B3C-23314435FA22}"/>
              </a:ext>
            </a:extLst>
          </p:cNvPr>
          <p:cNvSpPr txBox="1"/>
          <p:nvPr/>
        </p:nvSpPr>
        <p:spPr>
          <a:xfrm>
            <a:off x="725557" y="513522"/>
            <a:ext cx="10740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三边定位法：</a:t>
            </a:r>
          </a:p>
        </p:txBody>
      </p:sp>
      <p:sp>
        <p:nvSpPr>
          <p:cNvPr id="2" name="AutoShape 2" descr="image-20240925105340127">
            <a:extLst>
              <a:ext uri="{FF2B5EF4-FFF2-40B4-BE49-F238E27FC236}">
                <a16:creationId xmlns:a16="http://schemas.microsoft.com/office/drawing/2014/main" id="{AA4DA337-7EDA-2C1A-958A-50077036EC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4790661" cy="479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824262A1-AE33-7C89-DD75-EC14AA48B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44" y="0"/>
            <a:ext cx="8377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4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82B0E-E5EC-5CE7-3AD6-F732AED8A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3EBE4CE-BCD8-01F4-90EC-841212D0B6A9}"/>
                  </a:ext>
                </a:extLst>
              </p:cNvPr>
              <p:cNvSpPr txBox="1"/>
              <p:nvPr/>
            </p:nvSpPr>
            <p:spPr>
              <a:xfrm>
                <a:off x="725557" y="513522"/>
                <a:ext cx="10740886" cy="4524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迭代多边定位算法：</a:t>
                </a:r>
                <a:endPara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算法思想：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利用</a:t>
                </a:r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</a:rPr>
                  <a:t>已知锚节点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Anchor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）和未知节点的几组对应关系（两点间距离），利用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三边定位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，对未知节点进行定位。（某个未知节点只要已知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个及以上锚节点与其距离即可对其进行定位。）</a:t>
                </a:r>
              </a:p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定位成功后的未知节点转换为锚节点，可辅助对其他未知节点定位。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不断迭代定位过程，直到锚节点集合元素个数在前后两次迭代中数量不变，则迭代终止。</a:t>
                </a:r>
              </a:p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（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）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为未知节点，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（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）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...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等为锚节点，未知节点和锚节点间距离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𝑑𝑖𝑠𝑡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𝑑𝑖𝑠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𝑑𝑖𝑠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𝑑𝑖𝑠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…</a:t>
                </a:r>
              </a:p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通过最小二乘法或其他方法求解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（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）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，然后将其加入锚节点列表。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3EBE4CE-BCD8-01F4-90EC-841212D0B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57" y="513522"/>
                <a:ext cx="10740886" cy="4524315"/>
              </a:xfrm>
              <a:prstGeom prst="rect">
                <a:avLst/>
              </a:prstGeom>
              <a:blipFill>
                <a:blip r:embed="rId2"/>
                <a:stretch>
                  <a:fillRect l="-473" t="-560" b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utoShape 2" descr="image-20240925105340127">
            <a:extLst>
              <a:ext uri="{FF2B5EF4-FFF2-40B4-BE49-F238E27FC236}">
                <a16:creationId xmlns:a16="http://schemas.microsoft.com/office/drawing/2014/main" id="{C3810DD6-84A2-D85F-0C96-5265752747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4790661" cy="479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2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6CEC3-86F7-3199-C91A-8AEACF5C3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16C8741-BB93-B230-D2A5-25125BEC8AA7}"/>
                  </a:ext>
                </a:extLst>
              </p:cNvPr>
              <p:cNvSpPr txBox="1"/>
              <p:nvPr/>
            </p:nvSpPr>
            <p:spPr>
              <a:xfrm>
                <a:off x="488734" y="437572"/>
                <a:ext cx="11115594" cy="5185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DV-HOP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定位算法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</a:p>
              <a:p>
                <a:endPara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）计算平均每跳距离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首先初始化每个锚节点之间的距离，然后利用最短路径算法，求出两节点之间的最短跳数。每个锚节点根据记录的与其他锚节点的位置信息和相距跳数， 利用上式估算平均每跳的实际距离：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是信标节点</a:t>
                </a:r>
                <a:r>
                  <a:rPr lang="en-US" altLang="zh-CN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j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的坐标，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是信标节点</a:t>
                </a:r>
                <a:r>
                  <a:rPr lang="en-US" altLang="zh-CN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与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j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i≠j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）之间的跳数。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）估算未知节点与已知节点的距离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未知节点使用与它最近跳数的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平均每跳距离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，估算与所有锚节点的距离。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）计算节点的位置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根据前两个阶段我们得到未知节点节点到锚节点的估算距离之后，使用三边测量法计算出未知节点的位置坐标信息，实现对未知节点的定位。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16C8741-BB93-B230-D2A5-25125BEC8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4" y="437572"/>
                <a:ext cx="11115594" cy="5185330"/>
              </a:xfrm>
              <a:prstGeom prst="rect">
                <a:avLst/>
              </a:prstGeom>
              <a:blipFill>
                <a:blip r:embed="rId2"/>
                <a:stretch>
                  <a:fillRect l="-439" t="-706" b="-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utoShape 2" descr="image-20240925105340127">
            <a:extLst>
              <a:ext uri="{FF2B5EF4-FFF2-40B4-BE49-F238E27FC236}">
                <a16:creationId xmlns:a16="http://schemas.microsoft.com/office/drawing/2014/main" id="{A661B3A0-E9BB-6AA8-8FCC-2F330BBE6E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4790661" cy="479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69925F-AB94-5CB3-2F94-4C6EB5F31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615" y="245771"/>
            <a:ext cx="3828201" cy="91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2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926BB-2247-9563-0827-C017F9C16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32D0A9F-4097-4825-0E4E-601B465AE0C0}"/>
              </a:ext>
            </a:extLst>
          </p:cNvPr>
          <p:cNvSpPr txBox="1"/>
          <p:nvPr/>
        </p:nvSpPr>
        <p:spPr>
          <a:xfrm>
            <a:off x="450692" y="559571"/>
            <a:ext cx="7277303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DV-HOP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定位算法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如图，经过第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阶段，能够计算出锚节点之间的距离和跳数。锚节点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计算得到校正值（即每跳平均距离）为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40+75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2+5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=16.42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假设未知节点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获得校正值，则它与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个锚节点之间的距离分别为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L1: 3×16.42,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L2: 2×16.42,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L3: 3×16.42,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最后可利用三边测量法确定节点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的位置。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AutoShape 2" descr="image-20240925105340127">
            <a:extLst>
              <a:ext uri="{FF2B5EF4-FFF2-40B4-BE49-F238E27FC236}">
                <a16:creationId xmlns:a16="http://schemas.microsoft.com/office/drawing/2014/main" id="{1F773B39-A4BE-CCBF-1C73-7803A5801C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4790661" cy="479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3" name="Picture 5">
            <a:extLst>
              <a:ext uri="{FF2B5EF4-FFF2-40B4-BE49-F238E27FC236}">
                <a16:creationId xmlns:a16="http://schemas.microsoft.com/office/drawing/2014/main" id="{54D0285A-D080-26C1-C66B-28B1822B4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96" b="14445"/>
          <a:stretch/>
        </p:blipFill>
        <p:spPr bwMode="auto">
          <a:xfrm>
            <a:off x="7966461" y="634623"/>
            <a:ext cx="4032571" cy="266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82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D9FAD-09D6-F3E5-FD19-55EF5B15A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3FC419-7564-312F-58B8-72808BA18E4C}"/>
              </a:ext>
            </a:extLst>
          </p:cNvPr>
          <p:cNvSpPr txBox="1"/>
          <p:nvPr/>
        </p:nvSpPr>
        <p:spPr>
          <a:xfrm>
            <a:off x="725556" y="237229"/>
            <a:ext cx="1074088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实验要求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实现迭代多边定位算法（基本要求）、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DV-HOP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算法（进阶要求）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输入数据：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本次实验中，共有四个已知的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.txt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文件，分别命名为：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net1_pos.txt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net1_topo_error_free.txt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net1_topo_error_5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以及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net1_topo_error_10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其中，文件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net1_pos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中给出了实验网络中节点的位置数据。每行表示一个节点的位置信息。格式如下：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9CB7B9-90E3-7253-6A12-9D934A151435}"/>
              </a:ext>
            </a:extLst>
          </p:cNvPr>
          <p:cNvSpPr txBox="1"/>
          <p:nvPr/>
        </p:nvSpPr>
        <p:spPr>
          <a:xfrm>
            <a:off x="1672562" y="3376841"/>
            <a:ext cx="9227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//节点序号  节点x坐标 节点y坐标 是否锚节点（1代表锚节点，0代表待定位节点）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   1           </a:t>
            </a:r>
            <a:r>
              <a:rPr lang="zh-CN" altLang="en-US" dirty="0">
                <a:solidFill>
                  <a:srgbClr val="0070C0"/>
                </a:solidFill>
              </a:rPr>
              <a:t>67.9355    11.1529	1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//</a:t>
            </a:r>
            <a:r>
              <a:rPr lang="zh-CN" altLang="en-US" dirty="0">
                <a:solidFill>
                  <a:srgbClr val="0070C0"/>
                </a:solidFill>
              </a:rPr>
              <a:t>表示节点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， 其真实位置为（</a:t>
            </a:r>
            <a:r>
              <a:rPr lang="en-US" altLang="zh-CN" dirty="0">
                <a:solidFill>
                  <a:srgbClr val="0070C0"/>
                </a:solidFill>
              </a:rPr>
              <a:t>67.9355,11.1529</a:t>
            </a:r>
            <a:r>
              <a:rPr lang="zh-CN" altLang="en-US" dirty="0">
                <a:solidFill>
                  <a:srgbClr val="0070C0"/>
                </a:solidFill>
              </a:rPr>
              <a:t>），该节点是锚节点。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22A85B-F343-136E-CD7F-2893F7046719}"/>
              </a:ext>
            </a:extLst>
          </p:cNvPr>
          <p:cNvSpPr txBox="1"/>
          <p:nvPr/>
        </p:nvSpPr>
        <p:spPr>
          <a:xfrm>
            <a:off x="725556" y="4392795"/>
            <a:ext cx="106551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对于待定位节点。利用某种定位算法计算出来待定位节点的位置后，就可以根据真实位置计算该节点的定位误差。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net1_topo_error_0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中给出了网络中相邻节点之间的距离信息。每一行表示两个节点之间的距离。格式如下：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FD9DC7-FDAD-14BC-07A9-CA96B995657A}"/>
              </a:ext>
            </a:extLst>
          </p:cNvPr>
          <p:cNvSpPr txBox="1"/>
          <p:nvPr/>
        </p:nvSpPr>
        <p:spPr>
          <a:xfrm>
            <a:off x="2088099" y="5502766"/>
            <a:ext cx="9227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//</a:t>
            </a:r>
            <a:r>
              <a:rPr lang="zh-CN" altLang="en-US" dirty="0">
                <a:solidFill>
                  <a:srgbClr val="0070C0"/>
                </a:solidFill>
              </a:rPr>
              <a:t>节点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序号   节点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zh-CN" altLang="en-US" dirty="0">
                <a:solidFill>
                  <a:srgbClr val="0070C0"/>
                </a:solidFill>
              </a:rPr>
              <a:t>序号   节点之间距离测量值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  1                12	       7.9898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//</a:t>
            </a:r>
            <a:r>
              <a:rPr lang="zh-CN" altLang="en-US" dirty="0">
                <a:solidFill>
                  <a:srgbClr val="0070C0"/>
                </a:solidFill>
              </a:rPr>
              <a:t>表示节点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和节点</a:t>
            </a:r>
            <a:r>
              <a:rPr lang="en-US" altLang="zh-CN" dirty="0">
                <a:solidFill>
                  <a:srgbClr val="0070C0"/>
                </a:solidFill>
              </a:rPr>
              <a:t>12</a:t>
            </a:r>
            <a:r>
              <a:rPr lang="zh-CN" altLang="en-US" dirty="0">
                <a:solidFill>
                  <a:srgbClr val="0070C0"/>
                </a:solidFill>
              </a:rPr>
              <a:t>可以相互测量出之间的距离，他们之间的距离是</a:t>
            </a:r>
            <a:r>
              <a:rPr lang="en-US" altLang="zh-CN" dirty="0">
                <a:solidFill>
                  <a:srgbClr val="0070C0"/>
                </a:solidFill>
              </a:rPr>
              <a:t>7.9898</a:t>
            </a:r>
            <a:r>
              <a:rPr lang="zh-CN" altLang="en-US" dirty="0">
                <a:solidFill>
                  <a:srgbClr val="0070C0"/>
                </a:solidFill>
              </a:rPr>
              <a:t>；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4C31746-A432-FBFE-B5FD-8BFDBC414774}"/>
              </a:ext>
            </a:extLst>
          </p:cNvPr>
          <p:cNvSpPr txBox="1"/>
          <p:nvPr/>
        </p:nvSpPr>
        <p:spPr>
          <a:xfrm>
            <a:off x="725556" y="6426096"/>
            <a:ext cx="1118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net1_topo_error_5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net1_topo_error_10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给出的距离分别是增加了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5%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10%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误差之后的扰动值。</a:t>
            </a:r>
          </a:p>
        </p:txBody>
      </p:sp>
    </p:spTree>
    <p:extLst>
      <p:ext uri="{BB962C8B-B14F-4D97-AF65-F5344CB8AC3E}">
        <p14:creationId xmlns:p14="http://schemas.microsoft.com/office/powerpoint/2010/main" val="107062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DDBF8-F126-64B7-076F-8F5923B13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173DD16-A93B-E940-4E32-CE99A9D256B0}"/>
                  </a:ext>
                </a:extLst>
              </p:cNvPr>
              <p:cNvSpPr txBox="1"/>
              <p:nvPr/>
            </p:nvSpPr>
            <p:spPr>
              <a:xfrm>
                <a:off x="725556" y="237229"/>
                <a:ext cx="10740886" cy="6248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实验要求</a:t>
                </a:r>
                <a:endPara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误差计算：</a:t>
                </a:r>
                <a:endPara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方法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：根据增加了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5%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10%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误差之后的距离信息，使用迭代多边定位算法计算出所有未知节点坐标，与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net1_pos.txt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所给的未知节点的真实坐标，计算均方根误差。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zh-CN" i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方法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：根据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net1_topo_error_free.txt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得到节点间跳数信息，使用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DV-Hop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算法计算出所有未知节点坐标，与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net1_pos.txt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所给的未知节点的真实坐标，计算均方根误差。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提交内容：</a:t>
                </a:r>
                <a:endPara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实验报告（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pdf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格式，包括实验内容、代码实现过程、实验结果与误差计算）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命名：学号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姓名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物联网应用软件开发实验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1.pdf</a:t>
                </a:r>
              </a:p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代码（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zip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压缩包，包括代码、定位结果文件）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命名：学号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姓名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物联网应用软件开发实验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1.zip</a:t>
                </a:r>
              </a:p>
              <a:p>
                <a:endPara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173DD16-A93B-E940-4E32-CE99A9D25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56" y="237229"/>
                <a:ext cx="10740886" cy="6248249"/>
              </a:xfrm>
              <a:prstGeom prst="rect">
                <a:avLst/>
              </a:prstGeom>
              <a:blipFill>
                <a:blip r:embed="rId2"/>
                <a:stretch>
                  <a:fillRect l="-946" t="-811" r="-1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86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967</Words>
  <Application>Microsoft Macintosh PowerPoint</Application>
  <PresentationFormat>宽屏</PresentationFormat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Cambria Math</vt:lpstr>
      <vt:lpstr>Office 主题​​</vt:lpstr>
      <vt:lpstr>物联网应用软件开发  课程实验1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X Wang</cp:lastModifiedBy>
  <cp:revision>172</cp:revision>
  <dcterms:created xsi:type="dcterms:W3CDTF">2024-04-12T12:11:51Z</dcterms:created>
  <dcterms:modified xsi:type="dcterms:W3CDTF">2024-10-14T05:45:16Z</dcterms:modified>
</cp:coreProperties>
</file>