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00" r:id="rId3"/>
    <p:sldId id="901" r:id="rId4"/>
    <p:sldId id="902" r:id="rId5"/>
  </p:sldIdLst>
  <p:sldSz cx="12192000" cy="6858000"/>
  <p:notesSz cx="6858000" cy="9144000"/>
  <p:embeddedFontLst>
    <p:embeddedFont>
      <p:font typeface="楷体" panose="02010609060101010101" charset="-122"/>
      <p:regular r:id="rId14"/>
    </p:embeddedFont>
    <p:embeddedFont>
      <p:font typeface="微软雅黑" panose="020B0503020204020204" charset="-122"/>
      <p:regular r:id="rId15"/>
    </p:embeddedFont>
    <p:embeddedFont>
      <p:font typeface="华文细黑" panose="02010600040101010101" charset="-122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  <p:embeddedFont>
      <p:font typeface="华文楷体" panose="02010600040101010101" charset="-122"/>
      <p:regular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6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customXml" Target="../customXml/item1.xml"/><Relationship Id="rId12" Type="http://schemas.openxmlformats.org/officeDocument/2006/relationships/customXmlProps" Target="../customXml/itemProps5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4815" y="615950"/>
            <a:ext cx="5579745" cy="598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615950"/>
            <a:ext cx="5588635" cy="598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1970"/>
          </a:xfrm>
        </p:spPr>
        <p:txBody>
          <a:bodyPr wrap="square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4800" y="604203"/>
            <a:ext cx="5580000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815" y="1428115"/>
            <a:ext cx="5579745" cy="5186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604520"/>
            <a:ext cx="5589270" cy="82359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428115"/>
            <a:ext cx="5589270" cy="5186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59563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vert="horz" wrap="square" lIns="91440" tIns="82550" rIns="91440" bIns="8255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4180" y="687070"/>
            <a:ext cx="11343005" cy="58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6696000"/>
            <a:ext cx="4114800" cy="152400"/>
          </a:xfrm>
          <a:prstGeom prst="rect">
            <a:avLst/>
          </a:prstGeom>
        </p:spPr>
        <p:txBody>
          <a:bodyPr vert="horz" lIns="91440" tIns="0" rIns="91440" bIns="0" rtlCol="0" anchor="ctr">
            <a:spAutoFit/>
          </a:bodyPr>
          <a:lstStyle>
            <a:lvl1pPr algn="l">
              <a:defRPr sz="1000" b="1" i="1">
                <a:solidFill>
                  <a:schemeClr val="tx1">
                    <a:tint val="7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/>
              <a:t>ch02_关系数据库@数据管理基础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61115" y="6696000"/>
            <a:ext cx="730885" cy="153670"/>
          </a:xfrm>
          <a:prstGeom prst="rect">
            <a:avLst/>
          </a:prstGeom>
        </p:spPr>
        <p:txBody>
          <a:bodyPr vert="horz" wrap="square" lIns="91440" tIns="0" rIns="91440" bIns="0" rtlCol="0" anchor="ctr">
            <a:spAutoFit/>
          </a:bodyPr>
          <a:lstStyle>
            <a:lvl1pPr algn="r">
              <a:defRPr sz="1000" b="1" i="1">
                <a:solidFill>
                  <a:schemeClr val="tx1">
                    <a:tint val="75000"/>
                  </a:schemeClr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q"/>
        <a:defRPr sz="30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Ø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Arial" panose="020B0604020202020204" pitchFamily="34" charset="0"/>
        <a:buChar char="●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Arial" panose="020B0604020202020204" pitchFamily="34" charset="0"/>
        <a:buChar char="‒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C00000"/>
        </a:buClr>
        <a:buSzPct val="85000"/>
        <a:buFont typeface="Wingdings" panose="05000000000000000000" charset="0"/>
        <a:buChar char=""/>
        <a:defRPr sz="2800" b="1" kern="1200">
          <a:solidFill>
            <a:srgbClr val="1F2DA8"/>
          </a:solidFill>
          <a:latin typeface="楷体" panose="02010609060101010101" charset="-122"/>
          <a:ea typeface="楷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H01-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关系代数应用作业（共</a:t>
            </a:r>
            <a:r>
              <a:rPr 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10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小题）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作业提交：</a:t>
            </a:r>
            <a:endParaRPr lang="zh-CN" altLang="en-US" sz="2800" b="1">
              <a:solidFill>
                <a:srgbClr val="1F2DA8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2165" lvl="1" indent="-35433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PDF</a:t>
            </a:r>
            <a:r>
              <a:rPr lang="zh-CN" altLang="en-US" sz="28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文件，文件名为</a:t>
            </a:r>
            <a:r>
              <a:rPr lang="en-US" altLang="zh-CN" sz="28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‘</a:t>
            </a:r>
            <a:r>
              <a:rPr lang="zh-CN" altLang="en-US" sz="28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学号</a:t>
            </a:r>
            <a:r>
              <a:rPr lang="en-US" altLang="zh-CN" sz="28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+</a:t>
            </a:r>
            <a:r>
              <a:rPr lang="zh-CN" altLang="en-US" sz="28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姓名</a:t>
            </a:r>
            <a:r>
              <a:rPr lang="en-US" altLang="zh-CN" sz="28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endParaRPr lang="en-US" altLang="zh-CN" sz="2800" b="1">
              <a:solidFill>
                <a:srgbClr val="1F2DA8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812165" lvl="1" indent="-35433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提交到院本科教学支撑平台</a:t>
            </a:r>
            <a:r>
              <a:rPr lang="en-US" altLang="zh-CN" sz="28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http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s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://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selearning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2" charset="0"/>
                <a:ea typeface="华文细黑" panose="02010600040101010101" charset="-122"/>
                <a:cs typeface="Times New Roman" panose="02020603050405020304" pitchFamily="2" charset="0"/>
                <a:sym typeface="+mn-ea"/>
              </a:rPr>
              <a:t>.nju.edu.cn</a:t>
            </a:r>
            <a:endParaRPr lang="zh-CN" altLang="en-US" sz="2800" b="1">
              <a:solidFill>
                <a:srgbClr val="1F2DA8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提交截止时间：</a:t>
            </a:r>
            <a:r>
              <a:rPr lang="en-US" altLang="zh-CN" sz="28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2024.03.29</a:t>
            </a:r>
            <a:endParaRPr lang="en-US" altLang="zh-CN" sz="280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775" y="3717290"/>
            <a:ext cx="3557270" cy="2282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09415" y="6057900"/>
            <a:ext cx="368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1F2DA8"/>
                </a:solidFill>
              </a:rPr>
              <a:t>（选课码</a:t>
            </a:r>
            <a:r>
              <a:rPr lang="en-US" altLang="zh-CN" b="1">
                <a:solidFill>
                  <a:schemeClr val="accent6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123456 </a:t>
            </a:r>
            <a:r>
              <a:rPr lang="zh-CN" altLang="en-US" b="1">
                <a:solidFill>
                  <a:srgbClr val="1F2DA8"/>
                </a:solidFill>
              </a:rPr>
              <a:t>）</a:t>
            </a:r>
            <a:endParaRPr lang="zh-CN" altLang="en-US" b="1">
              <a:solidFill>
                <a:srgbClr val="1F2DA8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【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第一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大题</a:t>
            </a:r>
            <a:r>
              <a:rPr lang="zh-CN" altLang="en-US">
                <a:sym typeface="+mn-ea"/>
              </a:rPr>
              <a:t>】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1F2DA8"/>
                </a:solidFill>
                <a:cs typeface="Times New Roman" panose="02020603050405020304" pitchFamily="2" charset="0"/>
                <a:sym typeface="+mn-ea"/>
              </a:rPr>
              <a:t>设有一个公司产品零售数据库，其关系模式如下</a:t>
            </a:r>
            <a:r>
              <a:rPr lang="en-US" altLang="zh-CN" sz="2000">
                <a:solidFill>
                  <a:srgbClr val="1F2DA8"/>
                </a:solidFill>
                <a:cs typeface="楷体" panose="02010609060101010101" charset="-122"/>
                <a:sym typeface="+mn-ea"/>
              </a:rPr>
              <a:t>(</a:t>
            </a:r>
            <a:r>
              <a:rPr lang="zh-CN" altLang="en-US" sz="2000">
                <a:solidFill>
                  <a:srgbClr val="1F2DA8"/>
                </a:solidFill>
                <a:cs typeface="楷体" panose="02010609060101010101" charset="-122"/>
                <a:sym typeface="+mn-ea"/>
              </a:rPr>
              <a:t>带下划线的属性是各个关系的码</a:t>
            </a:r>
            <a:r>
              <a:rPr lang="zh-CN" altLang="en-US" sz="2000">
                <a:solidFill>
                  <a:srgbClr val="1F2DA8"/>
                </a:solidFill>
                <a:cs typeface="Times New Roman" panose="02020603050405020304" pitchFamily="2" charset="0"/>
                <a:sym typeface="+mn-ea"/>
              </a:rPr>
              <a:t>)</a:t>
            </a:r>
            <a:endParaRPr lang="zh-CN" altLang="en-US" sz="2000" dirty="0">
              <a:solidFill>
                <a:srgbClr val="1F2DA8"/>
              </a:solidFill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rgbClr val="1F2DA8"/>
              </a:solidFill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rgbClr val="1F2DA8"/>
              </a:solidFill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rgbClr val="1F2DA8"/>
              </a:solidFill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rgbClr val="1F2DA8"/>
              </a:solidFill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rgbClr val="1F2DA8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rgbClr val="1F2DA8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请用关系代数分别写出下述查询。</a:t>
            </a:r>
            <a:endParaRPr lang="zh-CN" altLang="en-US" sz="2000">
              <a:solidFill>
                <a:srgbClr val="1F2DA8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180" y="3337560"/>
            <a:ext cx="11343005" cy="327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查询满足下述条件的订单，结果返回订单编号、顾客所在城市、供应商所在城市：订单上的顾客和供应商不在同一个城市中；</a:t>
            </a:r>
            <a:endParaRPr lang="zh-CN" altLang="en-US" sz="2000" b="1">
              <a:solidFill>
                <a:srgbClr val="1F2DA8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查询满足下述条件的顾客的编号和名称：只有一份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订单；</a:t>
            </a:r>
            <a:endParaRPr lang="zh-CN" altLang="en-US" sz="2000" b="1">
              <a:solidFill>
                <a:srgbClr val="1F2DA8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查询满足下述条件的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供应商的编号：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在所有有顾客的城市中都销售过商品；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（请写出两种不同的表示方法：使用除法和不使用除法）</a:t>
            </a:r>
            <a:endParaRPr lang="zh-CN" altLang="en-US" sz="2000" b="1">
              <a:solidFill>
                <a:srgbClr val="1F2DA8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查询满足下述条件的供应商</a:t>
            </a:r>
            <a:r>
              <a:rPr lang="en-US" altLang="zh-CN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和城市</a:t>
            </a:r>
            <a:r>
              <a:rPr lang="en-US" altLang="zh-CN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的组合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：供应商</a:t>
            </a:r>
            <a:r>
              <a:rPr lang="en-US" altLang="zh-CN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向位于城市</a:t>
            </a:r>
            <a:r>
              <a:rPr lang="en-US" altLang="zh-CN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中的所有顾客都销售过商品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。结果只需要返回供应商的编号和城市名称两个属性。</a:t>
            </a:r>
            <a:endParaRPr lang="zh-CN" altLang="en-US" sz="2000" b="1">
              <a:solidFill>
                <a:srgbClr val="1F2DA8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85000"/>
              <a:buFont typeface="+mj-lt"/>
              <a:buAutoNum type="arabicPeriod"/>
            </a:pP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查询每一位供应商的第一份订单和最后一份订单，结果返回供应商编号、第一份订单的订单编号和日期、最后一份订单的订单编号和日期。（不考虑没有订单或只有一份订单的</a:t>
            </a:r>
            <a:r>
              <a:rPr lang="zh-CN" altLang="en-US" sz="2000" b="1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供应商）</a:t>
            </a:r>
            <a:endParaRPr lang="zh-CN" altLang="en-US" sz="2000" b="1">
              <a:solidFill>
                <a:srgbClr val="1F2DA8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96290" y="1049020"/>
          <a:ext cx="11090275" cy="186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"/>
                <a:gridCol w="5031105"/>
                <a:gridCol w="512318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关系名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属性集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关系模式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顾客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顾客编号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姓名, 居住城市, 折扣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C (</a:t>
                      </a:r>
                      <a:r>
                        <a:rPr lang="zh-CN" altLang="en-US" sz="18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cid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cname, city, discnt</a:t>
                      </a: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)</a:t>
                      </a:r>
                      <a:endParaRPr lang="en-US" altLang="zh-CN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供应商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供应商编号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名称, 所在城市</a:t>
                      </a: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佣金比例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A (</a:t>
                      </a:r>
                      <a:r>
                        <a:rPr lang="zh-CN" altLang="en-US" sz="18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aid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aname, city</a:t>
                      </a: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percent)</a:t>
                      </a:r>
                      <a:endParaRPr lang="en-US" altLang="zh-CN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商品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商品编号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名称, </a:t>
                      </a: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库存数量, 单价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P (</a:t>
                      </a:r>
                      <a:r>
                        <a:rPr lang="zh-CN" altLang="en-US" sz="18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pid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pname, </a:t>
                      </a: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stqty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price</a:t>
                      </a: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)</a:t>
                      </a:r>
                      <a:endParaRPr lang="en-US" altLang="zh-CN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订单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1206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</a:pPr>
                      <a:r>
                        <a:rPr lang="zh-CN" altLang="en-US" sz="18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订单编号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订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单日期, 顾客编号, 供应商编号, 商品编号, 订购数量, 销售金额</a:t>
                      </a:r>
                      <a:endParaRPr lang="zh-CN" altLang="en-US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1206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</a:pP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O (</a:t>
                      </a:r>
                      <a:r>
                        <a:rPr lang="zh-CN" altLang="en-US" sz="18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ordno</a:t>
                      </a:r>
                      <a:r>
                        <a:rPr lang="zh-CN" altLang="en-US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orddate, cid, aid, pid, qty, dols</a:t>
                      </a:r>
                      <a:r>
                        <a:rPr lang="en-US" altLang="zh-CN" sz="18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)</a:t>
                      </a:r>
                      <a:endParaRPr lang="en-US" altLang="zh-CN" sz="18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【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二大题</a:t>
            </a:r>
            <a:r>
              <a:rPr lang="zh-CN" altLang="en-US">
                <a:sym typeface="+mn-ea"/>
              </a:rPr>
              <a:t>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1F2DA8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设有</a:t>
            </a:r>
            <a:r>
              <a:rPr lang="zh-CN" altLang="en-US" sz="2000">
                <a:solidFill>
                  <a:srgbClr val="1F2DA8"/>
                </a:solidFill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一个如下表所示的学生选课数据库，其中：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带下划线属性是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码；课程类型分为</a:t>
            </a:r>
            <a:r>
              <a:rPr lang="en-US" altLang="zh-CN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‘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核心</a:t>
            </a:r>
            <a:r>
              <a:rPr lang="en-US" altLang="zh-CN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’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和</a:t>
            </a:r>
            <a:r>
              <a:rPr lang="en-US" altLang="zh-CN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‘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公选</a:t>
            </a:r>
            <a:r>
              <a:rPr lang="en-US" altLang="zh-CN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’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；</a:t>
            </a:r>
            <a:r>
              <a:rPr sz="2000" dirty="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同一门课同一个学生只能有一条选课记录</a:t>
            </a:r>
            <a:r>
              <a:rPr lang="zh-CN" sz="2000" dirty="0">
                <a:solidFill>
                  <a:srgbClr val="1F2DA8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+mn-ea"/>
              </a:rPr>
              <a:t>；成绩采用百分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制，课程成绩大于或等于</a:t>
            </a:r>
            <a:r>
              <a:rPr lang="en-US" altLang="zh-CN" sz="2000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60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分为</a:t>
            </a:r>
            <a:r>
              <a:rPr lang="en-US" altLang="zh-CN" sz="2000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‘</a:t>
            </a:r>
            <a:r>
              <a:rPr lang="zh-CN" altLang="en-US" sz="2000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通过</a:t>
            </a:r>
            <a:r>
              <a:rPr lang="en-US" altLang="zh-CN" sz="2000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’</a:t>
            </a:r>
            <a:r>
              <a:rPr lang="zh-CN" altLang="en-US" sz="2000">
                <a:solidFill>
                  <a:srgbClr val="1F2DA8"/>
                </a:solidFill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。</a:t>
            </a:r>
            <a:endParaRPr lang="zh-CN" altLang="en-US" sz="2000">
              <a:solidFill>
                <a:srgbClr val="1F2DA8"/>
              </a:solidFill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2000">
              <a:solidFill>
                <a:srgbClr val="1F2DA8"/>
              </a:solidFill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2000">
              <a:solidFill>
                <a:srgbClr val="1F2DA8"/>
              </a:solidFill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2000" b="1">
              <a:solidFill>
                <a:srgbClr val="1F2DA8"/>
              </a:solidFill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2000" b="1">
              <a:solidFill>
                <a:srgbClr val="1F2DA8"/>
              </a:solidFill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2000" b="1">
              <a:solidFill>
                <a:srgbClr val="1F2DA8"/>
              </a:solidFill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2000" b="1">
              <a:solidFill>
                <a:srgbClr val="1F2DA8"/>
              </a:solidFill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2000" b="1">
              <a:solidFill>
                <a:srgbClr val="1F2DA8"/>
              </a:solidFill>
              <a:ea typeface="华文楷体" panose="02010600040101010101" charset="-122"/>
              <a:cs typeface="Times New Roman" panose="02020603050405020304" pitchFamily="2" charset="0"/>
            </a:endParaRPr>
          </a:p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请用关系代数写出下述查询</a:t>
            </a:r>
            <a:r>
              <a:rPr lang="zh-CN" altLang="en-US" sz="2000" dirty="0">
                <a:solidFill>
                  <a:srgbClr val="1F2DA8"/>
                </a:solidFill>
                <a:cs typeface="Times New Roman" panose="02020603050405020304" pitchFamily="2" charset="0"/>
                <a:sym typeface="+mn-ea"/>
              </a:rPr>
              <a:t>。</a:t>
            </a:r>
            <a:endParaRPr lang="zh-CN" altLang="en-US" sz="2000" dirty="0">
              <a:solidFill>
                <a:srgbClr val="1F2DA8"/>
              </a:solidFill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050" name="矩形 3074"/>
          <p:cNvSpPr>
            <a:spLocks noGrp="1"/>
          </p:cNvSpPr>
          <p:nvPr/>
        </p:nvSpPr>
        <p:spPr>
          <a:xfrm>
            <a:off x="424180" y="3890645"/>
            <a:ext cx="1134237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+mj-lt"/>
              <a:buAutoNum type="arabicPeriod" startAt="6"/>
            </a:pP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查询所有的跨院系课程选修情况（学生的就读院系与课程的开课院系不同），结果返回学生的学号和就读院系、课程的课程号和开课院系、成绩；</a:t>
            </a:r>
            <a:endParaRPr lang="zh-CN" altLang="en-US" sz="2000" b="1">
              <a:solidFill>
                <a:srgbClr val="1F2DA8"/>
              </a:solidFill>
              <a:latin typeface="Times New Roman" panose="02020603050405020304" pitchFamily="2" charset="0"/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+mj-lt"/>
              <a:buAutoNum type="arabicPeriod" startAt="6"/>
            </a:pP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查询满足下述条件的教师的姓名：只讲授过自己工作院系开设的课程；</a:t>
            </a:r>
            <a:endParaRPr lang="zh-CN" altLang="en-US" sz="2000" b="1">
              <a:solidFill>
                <a:srgbClr val="1F2DA8"/>
              </a:solidFill>
              <a:latin typeface="Times New Roman" panose="02020603050405020304" pitchFamily="2" charset="0"/>
              <a:ea typeface="华文楷体" panose="02010600040101010101" charset="-122"/>
              <a:cs typeface="Times New Roman" panose="02020603050405020304" pitchFamily="2" charset="0"/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+mj-lt"/>
              <a:buAutoNum type="arabicPeriod" startAt="6"/>
            </a:pP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查询满足下述条件的教师的编号和工作院系：讲授过自己工作院系开设的所有</a:t>
            </a:r>
            <a:r>
              <a:rPr lang="en-US" altLang="zh-CN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‘</a:t>
            </a: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核心</a:t>
            </a:r>
            <a:r>
              <a:rPr lang="en-US" altLang="zh-CN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’</a:t>
            </a: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课程；</a:t>
            </a:r>
            <a:endParaRPr lang="zh-CN" altLang="en-US" sz="2000" b="1">
              <a:solidFill>
                <a:srgbClr val="1F2DA8"/>
              </a:solidFill>
              <a:latin typeface="Times New Roman" panose="02020603050405020304" pitchFamily="2" charset="0"/>
              <a:ea typeface="华文楷体" panose="02010600040101010101" charset="-122"/>
              <a:cs typeface="Times New Roman" panose="02020603050405020304" pitchFamily="2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+mj-lt"/>
              <a:buAutoNum type="arabicPeriod" startAt="6"/>
            </a:pP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查询满足下述条件的学生的学号和就读院系：</a:t>
            </a:r>
            <a:r>
              <a:rPr lang="en-US" altLang="zh-CN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4</a:t>
            </a: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年级，</a:t>
            </a:r>
            <a:r>
              <a:rPr lang="zh-CN" altLang="en-US" sz="2000" b="1" dirty="0">
                <a:solidFill>
                  <a:srgbClr val="1F2DA8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并且还存在自己就读院系开设</a:t>
            </a:r>
            <a:r>
              <a:rPr lang="zh-CN" altLang="en-US" sz="2000" b="1" dirty="0">
                <a:solidFill>
                  <a:srgbClr val="1F2DA8"/>
                </a:solidFill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的</a:t>
            </a:r>
            <a:r>
              <a:rPr lang="en-US" altLang="zh-CN" sz="2000" b="1" dirty="0">
                <a:solidFill>
                  <a:srgbClr val="1F2DA8"/>
                </a:solidFill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‘</a:t>
            </a: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核心</a:t>
            </a:r>
            <a:r>
              <a:rPr lang="en-US" altLang="zh-CN" sz="2000" b="1" dirty="0">
                <a:solidFill>
                  <a:srgbClr val="1F2DA8"/>
                </a:solidFill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’</a:t>
            </a:r>
            <a:r>
              <a:rPr lang="zh-CN" altLang="en-US" sz="2000" b="1" dirty="0">
                <a:solidFill>
                  <a:srgbClr val="1F2DA8"/>
                </a:solidFill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课没有通过（没有选修或课程成绩低于</a:t>
            </a:r>
            <a:r>
              <a:rPr lang="en-US" altLang="zh-CN" sz="2000" b="1" dirty="0">
                <a:solidFill>
                  <a:srgbClr val="1F2DA8"/>
                </a:solidFill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60</a:t>
            </a:r>
            <a:r>
              <a:rPr lang="zh-CN" altLang="en-US" sz="2000" b="1" dirty="0">
                <a:solidFill>
                  <a:srgbClr val="1F2DA8"/>
                </a:solidFill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分）</a:t>
            </a: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华文楷体" panose="02010600040101010101" charset="-122"/>
                <a:cs typeface="Times New Roman" panose="02020603050405020304" pitchFamily="2" charset="0"/>
                <a:sym typeface="+mn-ea"/>
              </a:rPr>
              <a:t>；</a:t>
            </a:r>
            <a:endParaRPr lang="zh-CN" altLang="en-US" sz="2000" b="1">
              <a:solidFill>
                <a:srgbClr val="1F2DA8"/>
              </a:solidFill>
              <a:latin typeface="Times New Roman" panose="02020603050405020304" pitchFamily="2" charset="0"/>
              <a:ea typeface="华文楷体" panose="02010600040101010101" charset="-122"/>
              <a:cs typeface="Times New Roman" panose="02020603050405020304" pitchFamily="2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+mj-lt"/>
              <a:buAutoNum type="arabicPeriod" startAt="6"/>
            </a:pPr>
            <a:r>
              <a:rPr lang="zh-CN" sz="2000" b="1" dirty="0">
                <a:solidFill>
                  <a:srgbClr val="1F2DA8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查询满足下述条件的学生的学号和姓名：在选修的每一门课程上，都取得了该门课程的最高分。</a:t>
            </a:r>
            <a:endParaRPr lang="zh-CN" sz="2000" b="1" dirty="0">
              <a:solidFill>
                <a:srgbClr val="1F2DA8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24180" y="1396365"/>
          <a:ext cx="11343005" cy="173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10"/>
                <a:gridCol w="5423535"/>
                <a:gridCol w="4696460"/>
              </a:tblGrid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关系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属性集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关系模式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学生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学号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学生姓名, 就读院系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年级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  S ( </a:t>
                      </a:r>
                      <a:r>
                        <a:rPr lang="en-US" altLang="zh-CN" sz="2000" b="1" u="sng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sno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, 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s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name, 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dept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, 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grade )</a:t>
                      </a:r>
                      <a:endParaRPr lang="en-US" altLang="zh-CN" sz="2000" b="1">
                        <a:solidFill>
                          <a:srgbClr val="1F2DA8"/>
                        </a:solidFill>
                        <a:latin typeface="Arial" panose="020B0604020202020204" pitchFamily="34" charset="0"/>
                        <a:ea typeface="楷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课程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课程号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课程名, 开课院系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课程类型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  C ( </a:t>
                      </a:r>
                      <a:r>
                        <a:rPr lang="en-US" altLang="zh-CN" sz="2000" b="1" u="sng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cno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, 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c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name, 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dept, opt )</a:t>
                      </a:r>
                      <a:endParaRPr lang="en-US" altLang="zh-CN" sz="2000" b="1">
                        <a:solidFill>
                          <a:srgbClr val="1F2DA8"/>
                        </a:solidFill>
                        <a:latin typeface="Arial" panose="020B0604020202020204" pitchFamily="34" charset="0"/>
                        <a:ea typeface="楷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教师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教师编号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教师姓名, 工作院系</a:t>
                      </a:r>
                      <a:endParaRPr lang="zh-CN" altLang="en-US" sz="2000" b="1" u="sng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  T ( </a:t>
                      </a:r>
                      <a:r>
                        <a:rPr lang="en-US" altLang="zh-CN" sz="2000" b="1" u="sng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tno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, </a:t>
                      </a:r>
                      <a:r>
                        <a:rPr lang="en-US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tname, dept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 )</a:t>
                      </a:r>
                      <a:endParaRPr lang="en-US" altLang="zh-CN" sz="2000" b="1">
                        <a:solidFill>
                          <a:srgbClr val="1F2DA8"/>
                        </a:solidFill>
                        <a:latin typeface="Arial" panose="020B0604020202020204" pitchFamily="34" charset="0"/>
                        <a:ea typeface="楷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</a:rPr>
                        <a:t>选课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1206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</a:pPr>
                      <a:r>
                        <a:rPr lang="zh-CN" altLang="en-US" sz="2000" b="1" u="sng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学号, 课程号, 授课教师编号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成绩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</a:t>
                      </a:r>
                      <a:r>
                        <a:rPr lang="zh-CN" altLang="en-US" sz="2000" b="1">
                          <a:solidFill>
                            <a:srgbClr val="1F2DA8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授课年份</a:t>
                      </a:r>
                      <a:endParaRPr lang="zh-CN" altLang="en-US" sz="2000" b="1">
                        <a:solidFill>
                          <a:srgbClr val="1F2DA8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1206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</a:pP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  L ( </a:t>
                      </a:r>
                      <a:r>
                        <a:rPr lang="en-US" altLang="zh-CN" sz="2000" b="1" u="sng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sno, cno, tno</a:t>
                      </a:r>
                      <a:r>
                        <a:rPr lang="en-US" altLang="zh-CN" sz="2000" b="1">
                          <a:solidFill>
                            <a:srgbClr val="1F2DA8"/>
                          </a:solidFill>
                          <a:latin typeface="Arial" panose="020B0604020202020204" pitchFamily="34" charset="0"/>
                          <a:ea typeface="楷体" panose="02010609060101010101" charset="-122"/>
                          <a:cs typeface="Arial" panose="020B0604020202020204" pitchFamily="34" charset="0"/>
                          <a:sym typeface="+mn-ea"/>
                        </a:rPr>
                        <a:t>, score, year )</a:t>
                      </a:r>
                      <a:endParaRPr lang="en-US" altLang="zh-CN" sz="2000" b="1">
                        <a:solidFill>
                          <a:srgbClr val="1F2DA8"/>
                        </a:solidFill>
                        <a:latin typeface="Arial" panose="020B0604020202020204" pitchFamily="34" charset="0"/>
                        <a:ea typeface="楷体" panose="02010609060101010101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8eb5b185-0211-4747-bed9-bb61031c37e9}"/>
  <p:tag name="TABLE_ENDDRAG_ORIGIN_RECT" val="873*126"/>
  <p:tag name="TABLE_ENDDRAG_RECT" val="62*82*873*127"/>
</p:tagLst>
</file>

<file path=ppt/tags/tag4.xml><?xml version="1.0" encoding="utf-8"?>
<p:tagLst xmlns:p="http://schemas.openxmlformats.org/presentationml/2006/main">
  <p:tag name="KSO_WM_UNIT_TABLE_BEAUTIFY" val="smartTable{de9319a7-ea72-423a-bdc2-960b6f0e49d5}"/>
  <p:tag name="TABLE_ENDDRAG_ORIGIN_RECT" val="893*86"/>
  <p:tag name="TABLE_ENDDRAG_RECT" val="33*134*893*86"/>
</p:tagLst>
</file>

<file path=ppt/tags/tag6.xml><?xml version="1.0" encoding="utf-8"?>
<p:tagLst xmlns:p="http://schemas.openxmlformats.org/presentationml/2006/main">
  <p:tag name="commondata" val="eyJoZGlkIjoiNTI5YzE2YjhjOTAyMGY4ZmQ1YzBlZjA5NzU0NTU1NmQifQ=="/>
  <p:tag name="resource_record_key" val="{&quot;70&quot;:[3314500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1BCC2C28-871D-48CB-8BE0-2867F7803ADB-1">
      <extobjdata type="1BCC2C28-871D-48CB-8BE0-2867F7803ADB" data="ewoJIkZpbGVDb250ZW50IiA6ICJVRXNEQkJRQUFBQUlBQ1YzWVZqaTIyNEhzd0VBQURjRUFBQU1BQUFBWkc5amRXMWxiblF1ZUcxc2ZaUnZiNkpBRU1iZlg5THZRSGlQTHNxL1dyeW1LVmZ2RXR1YWFLK3ZWeGhrS3V5U2RXbHJMdmZkdTJ6MUtxc2VKQVRtOTh3OHk4eENmUDFlbGRZcmlBMXlOcmJkSHJFdFlDblBrSzNHOXRQaXpvbnM2KzhYMytLRXAwMEZURnEvLzJsSkwrcTV0cVhJWVl6b3lLVEJiR3oveWFsUFFwOFE1eExvMHZIOGNPa3NReTl6OHNDRGtHUTU4WmJ3MTFiMUxYWEVNOEZyRUJKaHM0dm82RTBqK1pSdWVhTzhsWVBkUDRRTHJLQkVCcytZeVVKelFraFhja3ZMVWlXZkxURXYrTnRFOEtaK29CV2M0RW1OT3RvYitGMXdrMHA4aFY4c2cvZFdZTmpPVXdIQXZ0YmxENE5UZ3ArQXEwSXZLd3E4cm1CV1VwbHpVYlh3RFZrWDNxc1I1ZHYvU200RlVBblpiamlmemRFak8xWngwZUxreDNSNndnWGhETjBaSk9yU0NnWms0RGxrNkJEWGNyMlJkemthQkNlcm5Vbnd3NUZyOUhCR1Y3QnBsYlc2TVdyUldwVXo1aFgzajdaUVBLRk15c2RhcWhZYzVqOXpzVTdvVnVkZjdVOXlSVXlYRnk0V21LNWIzZEJneUw2WU9YeEpoZHkvcHNIdWtPR21PQU4xWXJ1cGRYK2l5TnpNbjhsN2dSOEdwdUNKb1R6OEdJeUpGWlN0UUsrOGF4NzNqL3VrM2w2czV3V0FiRlZ4Zi84TFVBOGZVRXNEQkJRQUFBQUlBR1dLVVZqYnJub0o2QThBQURRU0FBQUlBQUFBYlcwdVltdHBkMmsxbDRWMjhnelhiWEdYQWkzdUVZSVRBaUdCUUFqdUpUZ1VxVUlMTFZLaCtyeTk5Yi9mT09QY3doeDdyelhYbFFuMmUrek1lZGF4K2JoZm41UWo3MUVONG5lV3NubkNCMEZ0cGxDdCtHQlZ3QjluRzh6MzJzWGxFWWVqcEFaSDF0SDd1L0lxSFpHcnhORi9PQlowcy80Umd4T3IrRDQ5SDJTT2pVRlphVHNXSms5TzRrekN3WEYvZm5DYVRsZWZhaE1KSlFRc3o1WCtXcVBoZVdWamt6aFgyZDRSU0laRDE4bXZxSG00MEhvYm05RzRtVUtIMGxlNGNJVXBqYjVTNUQxWEZ6akJxUlZVWERYcFRpd2JGQVJQelNMSXVOL2QwRENRNWJwVSs0ZDYyRjd3eXdJSnpXT1hLSnRUaHBFWjQycWEwOXRZU3UrWW5scEdGU0k1Z25pMmhDaHJPb21MOUl2eHdSOTlreFN3R1NkOXdHc3B1T2xxZGRkdHlwQmhLK3k1aEdJRlFINUdmRm9rWmFXblQ5U1l2cE1uZ1ZGSXkvb2F1bU9WalpnL0RzMG5tOWhORGViK1ZWOXZyMy91RzdwUFpwTzFKdFlQUjVnNjJ1VUFYS3dVMUpoN2Z4MWJUUVIrZWcxMnJpN2lOYjVnOEFmMGNkQzFVd2F5MnNnMXBVSHFWQ1ErYkRlUGlxMkg5WWVoWXFHQStGUE1nTWlHb0pROHlBK2xtRTR4cjJSOSttTnFmOURCczZYTWM3OHVYeEdVRkVIMnIxZ2txOWc1UnIzTy9BUkZKeGV6MkxIV2lRbjFXdmRrVjY3d1ZlcEoyMStJZlh2eEVDODhmbXdmdkhveDJWOHhieklmTmRMeEh5ckxtMnFJMG9LaEFvQjlSMUY5cUNjQXh0VjYrMWxFdFh3aXNkNGdRTWkzWE1QdURrWGVYei9uZ1ZJbmhqVzRmaXN2d3hiMmQ3eWhNalRkc2wrdmdORVBUc0pobjkraWRCT0ZPcGZQZk01Mjc1bWdma3hwMFluUUVxbWpKR1ltOUNqYXNyQ1QzZk8vaUwyMUhOdHlhSW5UT2lacWNiaEJPUTFHd0tOdTlabzk1QlI5dDBPQk1QSDdlWlUzdWdhTjh6NzdhRmViSXo1OTdNbGxzaEFRZXJVL0lVVHhWSm9valAzWGd6ZVZXMjhWdUQ3UE4xbmVYS21ndkp2bzRaYW13RkJJWTdmLzhiL3VLSHg0SUFmZkJNWnBtRDhObkkwY2c5cTZLNE9RWURBVENDUnpoODJSbzA1aVdVcy9OMmFiQXN6cGNub05ROHlKcEhQTXh1MGgyUnp6Y2VGWG1XcjcxMzJsT2hiL2ovL3kvOTMvQVkraFlUWjhjZEhObmFKNEo5R0hqQWl2WjFYcTRySEhiTzJvc0JZbVU4bis0M3pVc2dHQW92MVRmOWFBSkJjalhZMlovMWN6QXZsT1p6QXVzcXNqLzdDUDRrSVRid2ZaOW5rMndCS0dnazhjTVVSZXpzbHY1UTVMaG1abnIxOG8yUG5qZnk0QU5NWllCdC9mM0tUVTRFS2VVTzJmem05REl5SWRwQ3hTeDArcGVuOHpkVkFwT3hMai91cmViN0JiU3hwclBJMHh5bWJEdzF0MllUVXhTbVByWXVaODdxSGJxbU1BUlBQT2ZzbVc1b0VhWDB3YUlTMzkyQzdqR2RGZkg3cXBQZHliaVlUc1kzL2k5RHVrZU1PdEVvemI2Q1dHMi9sMDdFdzY2TGZ1ZWg5Y0lpVWtaWi9WVFo0elVDbmVscHNFbitlemNXdWxaUTg1NDE4NkNwelNlTzNuY21wNER5YTZhZnhwczJqdlJHWWFoa0lXZWR4dldWMGZ0aGFKYytvWkIweHNvMVJDUXlESVpjT24xV3l1YmdNRGdiLzgyWjhIUmJ6Mi9udWZMZmQ1QVk2eC9GanJXUFdpZ2VhWlJlRjZReHRMZmtXdUY2bkIxR0YzUS9IMWx3T1liTXAxdTRMZmpUc1pYQTZpUWJtWlVNVkY5ZmxMeFU1cXJRcUUvckJyZTlUdXF1RWtPWC84ZjdFWGRzd0pOemE5Y1pPSXRlT2FuNEF5WmpqMnkwbEtjMytXZ2dxWVJiOEEyUTVHZW9SYWc4QU5PRTNhRzJLZGI5dkVXb2ZESXZGMVlVVnhkTnpTOVROUWZQSnRuMnlQTFVBK1R2N3h2elBJZ2RtME9CaDhzUElmZm95eUhQRHg4V0pZVVJTNEUzSHlFR20xc1Jya0I5TkVRQUd6QmJZb2k1V2trRHpOMmpRNmJGOUIreUVNNTZYODFWNzlVVGdPQzRWMEpxLzZ1S2tiNlpnQVRhVDh0eGtOTjZBVk5COC9hN0tBOUVMMDhQTjBYelJLVDN1TldsR2ZpWG52MGt0VWhvVkVKVXBFeklpR2Q0SzRYZ1JnV3Y3M0wrZE9HRjJYV25tdXpNb1ZuNVNqNzFFd1JLTm5TTXFYejdHcEtCbUJQUG5MZXRtZDhZYmtSTzc2WldKQUhYQTJ0Mm5lcjRWU0tDbWdPRm5Uc0ZBc1JxRmVFOGRYa1VWcU9oVWNLNTJFOU16aGpEMFdhaThDVHFkZGpNY09sU2trRHdSQlZCelFXZXZUYllHbjhFY1hLWDArTEZLZVZ5YlBBSmhOZERqOWhZVkJONE9Va3c0TUtMS0ZDMzJ5NDFjSlBmWDJKTTQ2dnY5bm5xdkdtVG5UMnVlZTNaZzNUc3A1YzdWZ1lDVXRndnZtRmRpT1BwVEc3eFo2R2dYdnQrUjNWT2J3b1NmNC9QMk9FVmcxNFN5SkQvcjJ1S01rUnNhM2g1alB4SGFKUjd4enRMaHRuZVNRUVNoblZPMnQvTGJhWWRDbGorUWVPL25KUkIyUkRxMXc0eS8vTzA2ZUl1Q2tuWmt4SU9PTnV5bVZTUXZ2MlBZaE9ab1hESVBsZmRWa0RCaG95SkhMSmk3bEpwNWtucEFSdmJkYVVaMU00NUxzVW5TWEp4ejVqS2d4VnRRZWM0aXI1NDRpNjg1bnplY0NVZ0NFNXk0M24zS0JFS2xuZWtsbVVEd1BJbFJDRXM4eXRXcGVyNE04QVhleW1QL0hldm1hR2FtWDFKRElHdUVvNDRHUWEvZHZGeEdYV05qOURSUXZjdWdsR2tGblEwSUh3UEdiejJlRExPU0hkS0p0REwxd2xreGNDdDAyeC9lWXpTZEpoWVBiMG43bHhFYThURCt5dXozUFVTSThNSFBNUkF6ZXpGSk9rZEtIQmNqdXY1eGZCTisrdlpRWDVpakJkcXBsM3Bsa0MzYmdNVlkrTWdwQmdvN3FwWnJlZWt1dUtaVk5ZT0hGczdYcjRsU2tCTWV1ak5UQXlpYjk5M3JFOE83bVM0OG1TeHFha3BIQndPQVM1WGswdFh0RFdkUG9pbFhtcURjWktDZ2tveDUvcjdVQU01U3QxYTBRR1R6WkYwYzlJL0xyUTFKU2d1ekF4L1EzUTlTWGdQRE1TTC81SFhkR0hJUGF4b0drKzNZQ1gzQkNuUHYzcnplRlJ1bVYrUGdkcGUxdDkzQnhJdlAyV3JYc2FkUkxjaHRMN0s1Z3NWOWduSFpzQnRxdlhIamJNZWc4VUdhM3h4Uk1ScGx5YnNuVGlvVWtVZ3RGNmt3WGpNYWRBWCtVL2NpMnVKRW9mT2J4aGYvNDd3ZVFXa2Q4UHgrQWVtWFR1TjlpMWlTMSs5eWhvdTRVeEQ2UlhobFBydUlkZkZCdi9Hc09TelpMQXNqWXk4eCtJK3VXS3RoTVFxRXdwOVo1R0o1Z0tvN1B5dkU0N3NvVHdDRjRDMHA1eVdEb2RWQW5velhlc0dCQ0Jod2U2Z3Y5OFg4dmVaVEJtSWxqSi84cmtTb1VuRHN0OHNzLy84RXVFaUtQVERnNHk3NUFpcDdZTXpUM1BvNmlrQXlKTVE4RnlxS2tlNlh5L1YzVDZyWWNTK05WQitmenNlVnVTckd6WW9ZOTlON0xLaUlqRnFMdGZmQnRLTGhBSjJhYnFlTUg4dDZCSnk2a2pZYTB0RGxxZmxOOVBxbEwxSUhQTGZidEgvYmRJTzJBUjl4eEpSb1pRVzRqblVHdlhuV0lkWEN4SDVXek9SbjQrbFQvNE5BeWUxS0YyaExMaDZOTlZkYnkzTTVpbnJrR1F4cEQxdDNYQUpPbjhGRElKbGlTZDBRODdRM2Jma1FWTkpMMnd3S21tcnUwTzdpT2h5ejVPMFlWaEJmUXhwMUJrQ1daZ2pPcGQ1ODZPVmdNakZ1bmhadGoxTVFGb2NwUUhESS9sdTZZdEV3bW01Nzh2dUpsdWtsZERidnkzajR4N3pkZWk4NkpJOEgzVFI3S2RSMlA5NUV0TWVoSExlUGt3V2FoKzYzNWRhQWoramdtelV5Q3g1ZFJLcWdBb01uYnNGVncxRVZYQ3pWSS9QVmpLdVJzc3IvaFBCZVdtS08rOWdsQzNIYnl0eHI5NmJRWnUraE0zYTcvK1krYmVWdGQxNFh4Z3p4dE0xcXBWU1ZlRVFZU09oL2Q4elcycTZRRDQ1dFZjVDNPdmwrWEJZYUFwRmRIMit5L05QZEprRTd2OXVqQ05McXVTVWFlZ3BvNkhTZUhPWDhubk9UamNLVFZhWTVERG5MaUdDckhxTStvdS9BRkYwU3pBbW1oZEhWUlg4V0t2aFNQeTdwdXZnU0FYQVI2eDU0b3dxZEZGcG9VMEZJdmhlWCtTNnpVVm9lUmllb3l4Rm5HdUN4UDN2U3M4RUx1TnRsbm1UOXpJeWJyV0JJZkNJaVkxeVYzbWRLVzZoZFRqWWpVUnB1UnhLN2VuYmtxQUxxUkdLV0xTd2kybVRVQkNiVVJobTJCcUpJb0xSMTF6TzRnYTcxTjdmNHBwQmZnWGgxLy9wcUlsRU4xM3VKenNlQ2gwUTVhRGZJZ2Jsc3RPNTVkM0N0c3RGclFIU3dZWE9HaXFnKzFrYzByREgwZDZrTXpwcEhUVkVGZ1JtOTNsOTRRWXNMcHlCSTdscnJLT0RGa3B5bVFucWMxTXlXY3Z6bSt1ZXQyWDQvbjVMM3VYejR5bWJ5N3g0aWp1ZC9qSEFvQk90M1VLUCszN1g1OXF0SVM1ei9WUTI3OFl5UVB2TVp1RlpWRlZTSkVkbktlMGk1alZ6ZCttdW4zTEJFNS9ZeHNwajZ6N2hyVlhIUVB3V0lQMjJXTkJUTUJOa2cvdUc1WDNqMXVLUURxeWE1OW1Cc2hPbGw0WWdzUzVIbWJFRVVsc0w5K3g1S0lXT2ZLWEJ1NFNtVFhiOS9FQi9YQ2lmdDFWOTlhQTFaOTJxR1I1MisyYngvaW5rUkNPcmtBdHV4TmxuSkd2dExRdURvOHZBa25taDU0U09QalRiZjlUSndBRmdSMk9xS3QrdXJaS3RXbDRKbTlpREtqNGpRYUQ2SHhrd0hzQ2xUcitSOENka00rakJnQUtoM3grZnhJMXJvTzBKeHlLNEtvNVdzWmZTajJZV3lZK1dtM2l5c0NhekRUOE4vbnJiaDJPemE1Sy9mdFJuNnZQZGIxRmNGUmRydU9TZHhhOXltM1B0NWVhbVZrN0p6RzBQTWRFM0RpUmlKVHdONjVVZlQxZW1LS0pBS0F2UWU5b29XU1M4NjN1ZGM4OEFDNDZva0RheG01SnVsQ1dTSUludEZhdHJUUHltcXdmeWczblowcXo1ZE5YWUNUOFBIQzREQk9FN3Fyeis1dTdvL29pMERzZEtxMVN1Z3JraGg4eUZGTlZoZzMyK3c1bjNPeEpTN3gvOHJ5b0gzc08wVUxjRnBrbDFRT3JTK1NCRTJaa1JTTWpOQ3ZQcGZSUTV0MkNJMjVOYVBXYUtuTmZNQXlFV1Y4dS9tOXVyRmdpRUNXcjVjNWcvZjdXeDNmeE9GU2lFODlGaWcwVCtzNGMrYjFLRUxrc2oxaDlBeW5vOGhNcnNLWHdxRy9UNHU2MVZGOGxFS05tVVFBRE9SeTZ6Y0FPT1BnWm9FMVFmNUUzZ09SUkZBSFVqTElTNVNhdjF5UldFUzdKZkUwOHgveElpYzNNWjNBdit6cDZydkhYemtVbEgyeDBXWi9nZmhtN2tMOEI1MjF5M0IzQWg3VkhaV1RJM0lqajl4YXc2UXV6cS9ESFVQbHROck5FSExxcE81N2ZrdXBBMmQvK1grcU1NNmgzZnFjUzVrQUVTc2RQY2Z4R002cUlmUThOL29tTlNWQWxyajlmUkZXN2NqbDZxTCt5ckhwLzVmL3IvOS8vNXIrOXUrdnlWWG5FbnFuVmI4cXhKUXV2ZGVncGdldXh0UHFFSlk2REtHSWpCMCtMNzhrVm5ub29qa0hUMDdUWjh5bVBZYUU0NyttL2YxNXdIcS8xckJ4SENCaS9uYkxyRTZFYkVHbzJXc204SW1kNzAvM0hSRUErNmtjWjE2UGtCK0pCelRxWmMvUGRlaGMwSjNjcGtCZ2JmdHR2R0x5Wnp5ckVuYVEwcnVmU2hJWGRWU0tsRUxVUGp3MlJBRlNJNFZDUE1GTUc3c3RTZm5UVTFrak9LeHRvclpraWNqUU5xN2VGNEk4MVExajhaOFNKckhWN3lTUGtWTVVDQ0J4aS9QUCtkT01HVFg3WUI2ZEw3RTJ3dGQyaVhuRSs3TTMyY3FxeURRdnBLbk5kMDVIVjlETmFVTlRZaFNuVVlycHVJZDFnUTZNejZ5ZnYyV1JOUTdZVGNDdzNFQW04a3F2aXBGeFR1ekVxRFdFWE51SGZTb1lhNWkxS0xPajBpQitCaWh6Wi9QVXNmaFdJdVVBQmZnQ1Q1bjBKbkZkdURPY2VQb1diMU5uOTFVZFhNVS9zTkRCc1lBRFRmSEF0RVlBeVVjQ2FDcnJmZS9sWGhWZHp2aFF2NWx5WDVhSzkvekZDV0xscVlMNmlaaFBZL2U3TkRHYnpJbDR5c25KcHlEdTdnT2wrYTMrVU53eFpLMXVWOTR3clBtalhreElCUlVVZ2JpYm9kNWNHQXZnOTJjeStzLy9XVFlRb2xOSi84a290MHlOM0R6dDMvMmZmQ3diQWhxZ2lOWnNyakdZTmZYdnZVc2hVNWdBYVZ1a2ZIdmNqTFJxaUhBUm9HU29PTWhuV2xaaW4zeUYwN0lHMWRldDNWVmc2c0RTYWNwR3VxcWRxZ1ZKZW1UQUtWZnhOMHBYa1FqaVZvWWhVQkVJUTdNd1dhM2tJZ0l3RkFEOWlKSlJ3a2Q2TC9vL1VFc0RCQlFBQUFBSUFDVjNZVmc1aGVOSEdBSUFBRmNFQUFBUEFBQUFiVzF3WVdkbEwzQmhaMlV1WW1sdWpkSFBhOU5nR01EeDUzbWJkQW1OY2REaHdYVlFvUWM5REhGNEhDZ3VnL21ER2JXSTRnNFYxOVNtM2RTMFhic090ZzVyYmRHcFVJY2liclVxNnFrTU5pK3RnM254TVB3UHZMYUp1d3ovZ3VHYkd0RFlpTTNwaFM5OGVKNG4yUHhTZUl6a1FKLzd4RTcxNDg3SzY4RmpjS29FVzE5SFNnQ1NWS1N2MFNKOWpRMmZIajZEWitWeDkzbFpsaS9JRjBjbnRldHBDT0psdklKWDhWb0I0TzNFZllBajAxNk1rQURqVW9BTEMraGxwZUplY0pjUzhuSEFtRk5ZdXdTWU1FTUVPSVVHajFUYTJ4aWk0VlUvWU1veEJBRFRqbUVRY05ZS3FpMU1BTTQ1QmI4S3VHQ0Y3Szh3ZEROSVF5Z091SWlPSlFVWUp2ME1pYnBVWUFuKzJOOHp4Y1g1R0xnUnA4ZzBneVRPdE82dEcrc05mWGxOWDZxMTZtV2duK0FSaWFKNjJUNzNvWUF2NFB0OVdVQ0YrQmh5eTNXYmFqMEpUdVB2bUZTaVRXazJTdjlRYmEwK01EVXV6RWNFRkYxYWNzYnJvYVJmOUl0U2FidDYwRHFQMmdYWnhvd25oZSsxdWtYR0tFa3kyUTR4ZEFOUUl3T21tRFJYN3FWbTZrOHpaUnZUYUpUMTFYemJWUGlFd0xZOWtSRVplc0xEWTlRNzZRRk1kdVdWbDVxYkx5MHBaWk9lUHhveHBRSEFtVzRrNDBXK1ZYdW9MMi9vdWZkRy9aMitVckhVdEUzZC9uek9WSThDWnJwUm00MDNkT1cycFBLekR2UGx4Z0d6WFczNjZhbFJlMlpKY3dLN2ovNkorUngyZ2xIQWVRcGlMeVV6L3lUdkdvMThCNXpsRjJ3alRuNkxtbUlJTUlmL0pTc1ZCMjhSLzlvNVlvSWF3RTlRU3dNRUZBQUFBQWdBSlhkaFdNT3Zmc2o3Q0FBQXJGNEFBQTBBQUFCd1lXZGxMM0JoWjJVdWVHMXM3VnhiYjl6R0ZYN1ByeUNZWjNGbmhzTWJMTW53cnF6RWdCVW9rZUxZZmFOWGxFUjRkN25ZcFd3clR3SGk1Q1VKa01JMUNyU05EYmRBMnljMVFKb1hLK212aWFUNFgzUXVYRjZITnkxWGw0UVNKSkJ6T1hQbXpQbk9ON2ZkNVp0UGh3UHBzVE9adXQ1b1JZWUtrQ1ZuMVBkMjNOSGVpdnp4OXZxU0tkOWNYZDYwOXh6cHp0cUtyQUw2QXdFcHRuMDRkbFprbWlOTEg5aEQ4dnoyOVk5dnYvdjdFcFNsUDNqZWtFaVRwUThQM1A2akRYdjZhRVVHTXBlek9mSEcwOVhsVDl3ZGYxKzZSMHFaV0pVN3E4dnZPKzdldnM5U2tLWFRsTjU5K21ZaHFHaXkxR1h5TnFrY212V0FadW5ZWkJrb3l0anFUN3pCZ0ZVRWlvNU1VNFZSOGdPZXJOR1VUa3lYdS9haGQrQVRGYmJHZHAvMG5CWlRtYmg3bVJSZWxyWE9CRHQ5MzV2Y0dyaDdJNlk2RXoyVHQrNE9CdXZlWkdqN0pIVno0bzc4TGNjL0dFdnJydTk3Vy91TzQ3Tk92Ujg5M29zZXUzYi8wZDdFT3hqdHNGZG1MOUpWU0V6UFRVVmVMRU9XUGg2NTVIRTRsS1c3enE2L1lVLzJYRHFTZElTOGNmejFJMW9wbnREMWlCckRXQXJSY252ZkdmS2h4clNLN1k0ZWVrK29iYVhidTd1a3IreVJEL2Z0blluOVJBNnE5THlCTjJGV0NxWHdDalFOUjZLM25hZnBwSzE5ZSt4RWFSMldTQ3pMa3FrbUVLZ3pkOXZZNkhtakViTTViWGxpajZhN3hNQXhkd0pKWHdJeFJ6Sk5SZGR4aml0Qm5iaUxsbmFuVHF3SnBoQWZ6clJmSndiNnJqc0tpdkhuVDBKbG1HMCtva002Y3lrNUtOK3p4L1NkNWMzU3FOQ2cyMXZld04waDdYQXJSd1pudW00VHY2TGVTQVc4dTd1TE5mcEx4czdaSmU4RXJkd2xBNEd6eDBDL1RxeFRwRlhuc1ROWXMzMmJkUFpnN0xEeGhDRHc2U2p2UGNjYk92N0VkYWJoODZIVUczaFRaNGViWThONzdHeDdxOHZNN0V0WVFZWnBHR203TTdORHFFRGR5bGg5SnFCM01JbEowZzFTT0ROK1RNNlNDaFhWeUF6ZkxacG5LTmpDMkVyWDY3SjZ4Q1dBa1ZHZ3h3WkhWWkFPVWJyZVdrRjduVkRoenN3dzBTT3pGN1AzbG44NGNNSncwWFVJL2paOTZYNFk2eDd3MEVieWJvOTJlQTRFbXFhWUtzdlRURTFCTElqRjRDQ3RENXluSHBOTVNoQ3YyQ2NlT25LbTA1bHFyT1Vrckl6Rnc4cXdoSFpxWWJWUVdDMDFoYXR6d3VxY3FMcE1VQmtRS0VZRG9JSmFFNkNDQ09sTU14R29OREpnaTZZcWVDMHhoZWJFRlBFVVhjeFRtWWxtaUNXcVl5U0JlRkZsQ2JPYVNUVG02ckNVRmNHQXFDbTZrY0ZUTjZkR0w3ZkdXazZOZWVFSEVTQjBsV2F1Q0lNSW13b09zckZWUW13UVZnTmhJOHhXREVMZWxSYUVqWU13RjBLZ0lwL2xJaWdqb0FRL21mSWw2TWtxZUlIWUtaMFVWc1dPdFhEczZFQnRzWE94MkJFRjlwcm9xVTAvdGRublVzbEhKeDF2QkVBSUxoNUFWanNERkFOSVg5Z01VRld5QnE4N0J4VEpxRDBMRkFncG5RY0s2cFRPQkVYS05nakhhTUVsaHFPcGxxekhxc0t4a2MzRFFqZ2FDTGR3WEFnY0MvaXNDSTlWR2EwK2xNNkJwRXNHa3FFYURRR3BtVVdWcXBQaHlBV1NxU3g2dC9CYUFna3RiR2NqZjVPd0lxbGxCZFJsdEl5RU1qb1Q3eXdXY0ZsV3gzbnhwMktnZ0RUQUl2eXBoTDFDZUZvTjRhK1poVmtoL3JEZTRtOGgrTXNuc3FxNzlOVVJYQUtmdXVpNVZQQm9XalBnQWRHaXpIWkhkM1ljT3djNUVDTkYxL1FrZmpReTk0c2dWTzlHUW0zMGxMbzdQYnZuYmc2QXZhdGgxa3BVdi9Tb3JES3VoQTFWQWhFOTVoZmIxMHFabGt5ZFk2WTFJTDIwSWJZdE1oU3pNRGJSUnJzRHIvOUlvazljRlc1Z0JGUVU5cEQzaVA4dzZmdjJ4Tzc3Qk9sMzdyTTl2SFY3NkE0T1YrU1QveDM5K3ZOLzN2NzFpN2ZIZjVTbExmZFQ2bTZZUEFXZUowdUJuZDZOaEcwU1dYc1RlN3cvRThhdWhxekl0TnFZMm90YWxXbk9UVFFlUzV1OFlPOCtkd1IvUEhzOCtlS0hzeCtPVDE5OGYvck4wY21iNThzZGYwdzZQS2IvZU9WTzJPTXdLUkc5SHJLM1lHZnBSdDNaT0V3SE1USTU0NmVFR3JjL3YwaFRzaldibUVWQVNCZEtQSXpwRllTSVp4SXppRVplQWtNWm9ZNG9MdjRXRCtLV1ltR1lhQndoMWRUQ3lDamU3ODFwanMvdGtXSkFiQ1NzRXNxTTRtUksvMElyc0ZnVDZRRWovY1Y2TU0weFZvQ3BjVlkzMG5yMFNudS9sdGR3MUlYRU9CWjRnbENLZUJ5QmtNNEtSN0RBMnQyODFudkN0dFpLelpZM2ZIVmdjRXZZZHJlME03M1NFZzBkT0RBTHplNnIzUm5TTzNIZU5DVHRpR2laY2FPeWpPc1lMYlBiWTlQazNUTXplZmNNcCsrZTBTRkszajBMcUNYUVE4VGZLTTdmUkxyYnp5VndTOEZKanNFd3pqRVFxbVRNRm51c0o2VFdOUEZVNUd5VW5qRGp5NXNjNS9NNkRXb3BzNmVvUFdmS2hJQ2lucFBXUVhHSDFWbUhWVUIvVXgxdWdQWUR1UVcwRCtlay9kTi92ejU1K1ZWOTVrL2VNdHIyWWlsc0NwaVlHMEI4QTBLZC9Kbnp6US9FOGJ6cTFJREJWa1RwK2RPQ2lnSVkvUE1vS1NGRDNJTjU2K2Qzb01iNnFXS01qZ2YwNGlDdEo0SzBrWTdSZWpwR0c2VWhXcitZRUIzc2Q3WWh1ZzNSbHh5aVdYQSsrL2JMWDQvZU5CcWlqVXlJUnVCRzNUMm9OankzNFRseHJ3ZlB3alB4ck1Mb3pCWTR5VEJoOFVYT2JBdVpyRXp5dHBBMUZRdU91eTR6T01OckU0c2pFK3RZeVd6R2N2dVNldkI4b1pqNHpFWEc0b3ViSko4ZFB6OTkrV3lPQ0l6U0VSaHFOVU90OUlFWGRLRFpxQnZ1Tlp3MzZ1WUtZSkNlSTJyT1c3OVMxQlVjckJCTFU5aFZ0clJRejVyR0x1eHJOWktJN1owMFJ4SkdnaU5RaWlPTU5FV2dVb3JRSzFLRVJjK2lpaGdDV1pnZDRRZ1p3Z0F0UTVRemhHRmtiQndqQ0t3cE9jY2tMVUhFQ2VMNU43LzgvTGRHcWNHNEd0UmdKWStEYXpORGJ2MldHSm94MVcrSkY4eXFTd2RkVTFEeDBrR0Y3T2hmZUhnTzlKWVlLaXdkTkpneGNvd1pUSlM5SjlJeVE0WVp6djd5N09UbzY5TVgvejM5N0Y5bmIvNTUrdDJyUmxuQ3Vob3N3UUU1endJaVYwRExFdzNaNmpkRUZBaGN4QUpDRjN5eXZXV0pkdm5RUEVuOGN2eVAweGZmejBFTWVwb1lVTDJ2ZldpWEQ5ZWZGbjczeXdlRUxvSVZqQ0NqWllXV0ZSYThxZlRUbjg2Ty90d29LMlF2NVNEOUJrUjFMK1MwWk5HU1JRbFpzRGNLelNoR1hYWDZxSG9xVVg1d2piSEJQaFlwNUE5d25yMG5GdDZ1Q0lIY0N6NnFBZG96Nml2Q0ZwK2ZIVDlyaGpOUVpvc0pYWkdEaVBhTXVqMmp2a2cycUh3V3diL1FOcDhMVkROL0xZRUw0OWZ2a0F1eUg5dUxUS25sWEJ0dGFZRFR3S3RYQytPQXEzTE1BTUZjREpCVHZZMy9qVmpxdWtkLzlsWHRxKy84SDFCTEF3UVVBQUFBQ0FBbGQyRll3aG81cDg4QkFBQW5CZ0FBRlFBQUFISmxiSE12Y0dGblpWOW1iM0p0WVhSekxuaHRiS1dVM1VyRE1CVEg3d1hmSWNScmJicDJib05VMFVsaElDanIvTGd0bW0zQnRCMnpFK2U5RCtDMTc2QVBJUG8yZ25zTFQ5clVObldScWVsTmM5cmZQK2NqNTlEZDIwaWdHemE5NWtuc1lYdUxZTVRpaStTU3h5TVBud3o4elRiZTNWbGZvMzR5amNJVTNoQXMyazFFTXIxV3U5S0NldWVnUVZvWW5YcDRZNmdXdGd3LzJtMk1CbU1Xc2N6bTRVYkJrV3laT2VjYk4rQng2bUduRUhDSWZERHFzeUhzZjlLQ1Q4dTF0Z3N0dHltZmxiUmNYY3NtWlVEaHNPbCtnZFRTRWtoOUxvUWZwVnBDcFUzSjJpQTduekFQQjRuZ2x4aGxjTzhnOTk0eVFFMHo1Sm9nKzRlVFdrYW9ZNFNnd0dYSXRTRHBJWTlaUFdocFU2cVEvelBHUjJNb0JYZ2w0ZHdQVy9lakpCcGtPUUgrR1FpN1VSTHcyazltY1g3djNaVU9KQlVYblNyUk5CS081bUo1SU5qbFg5MXc0dUhNdXBvRERjMkJYOHRScTFZRDJoMkgwM3BOcEUzbEN6SWM4RHVvTkpUY0R5TXU1bEIwSGdXenVOWVRKZElxRU5zdG1mZTNwNC9YNThYai9lTGxRZDBYYUJQVnRDWWx0Nm9VcEhQQjhqci9RNU8wLzZKWm0yclF6SHJXNkw1SUxxN3FhY3lNS2hUb3pXQWljNjhHMEo3Z0l6bDlkVDhyQk9rc0o2b2pwWDRxUFE1SDdHaVN3bUN2cWtvcmtqZkJ5WVpzZFlSUVMwT2daWXVoL3dsUVN3TUVGQUFBQUFnQUpYZGhXQ1R3Mi9nNkFBQUFPZ0FBQUJJQUFBQnlaV3h6TDNCaFoyVmZjbVZzY3k1NGJXeXpzYS9JelZFb1N5MHF6c3pQczFVeTFETlFVa2pOUzg1UHljeEx0MVVxTFVuVHRWQ3l0K1Bsc2dsS3pVa3NBYW9wenNnc0tOWUhpZ0FBVUVzREJCUUFBQUFJQUNWM1lWZ3lQN21uTHdRQUFOZzdBQUFKQUFBQWRHaGxiV1V1ZUcxczdWdmRidE13Rkw1SDRoMmljQU1YSTBtVC9reEttYmF5U2tnYkd1c0UxMDdpdE5iU3VFcFN0bkhQQTNETkxSSjM4QUFJM21ZU2V3dHNKKzV2bkdWcy9WbnIzalE1UHVmNC9IeTJqNVBZM3J2c0I4cEhHTVVJaDAzVmVLbXJDZ3hkN0tHdzIxU0hpYi9UVVBkZVBYMWluL1ZnSDhia1NpRy85RTQ1OUgzb0prMlZ5THg1M1ZRdDhuOEtVT2pnQzBaN0MvcXdxUjU2RWJoUU04R3hjQXNIT0dKaUp1ZmNEN3N3bU9SazNJeXg0N0lPOTEwWGhvblJWSjlWWWNQeWZUV2oxQWpGYndCb0FFN1pwUlN6VWQzVk9hVktLRFduYmpsMVRta1FpcTREdjJweGlxRVRrdVc1ZGNmbEpJdFFvRityVlUxT01RbkZkZXZRR2FtdVV5a0hlTjZJVXFFbXVyc2VNVkdiZEYwYit6NFhrVFNhbzBnS29zZjRqOEVnNVo1cFlJMmRIaGpBTm83NklGSGVEWkY3Zmd6aTg2YTZZOHlxR1VtMFVSQmtBbWRYQTlKckJ3ZklFN0dQczZLTXZTSFFJVGEvcDFIUGZsT09UOGxxNC81RUxFY29oSVVjSTY0UEVIVjdDZTNaRlBZNFZrazZMdXZpZmQxTVhlVzlDbU5SNkttdFRTUnp4YmxlYVc0cnhXRSt4Y09RemxpVTFWb2NERkJJSnJzYW1lU2dQd3FHT29XT2lnVEg4c0ZoeUl4bjdUTGpZNVV5NDV1ODJLL0hnaURyZ3BrZ3JEY3FaS3FaaEV4MWVTKzNOdFZzSFd6b2ZDSFVIY1B5MU56WW1DYXMreFc0dTI0UW1Gd0RHcmVqNVFRa0NZeEN0dit1eUwzazNkQWxUTDBjMmxuell3bCtDZVMzd0lCeXN2RlZmZ2d1Y0VodFVjMytvTGt1c1kyU3VaYTVudWVXdVY3clhKZFlRQmVXNjhreVNsd1NNdmJEME51UElueWhkTkFuU1BmcFRLaTZYYXUvcllsZTV0Z3RGTGtCTFBlaTUwM1lneEZLUk9OOHhidEVXRjNQWGVJeTN4dFVqSzJZeUI3eEl3WDVWSm0zU3dBSVZXNDhBR3l0WU4yeEQ0YU9zeGxyMGlZK3VYdzhLR1B0V3dvQU9jM3dkZ2tBb2NxTkI0Q3RGYXdsZG9mUWNDUS9jbHZlUjI1aXhNd09GNFVFM3lQYTZ6VTVlNnhmL2JDY1BhMUVTMEZ3MWdrdGkxdHJKQVFLZ2lNaHNIWVFJRzNpb3NJK2c1Y0pzejNPVXp0cUZabjFmMW0zdFNMRnBYdGxSWjk1MzZKUEdyTmdZMVlDanJRYm5mMlc1TnlqeXkvVGVBRGM4NUtmTm91Tm4yaVpuVWRZQjkySVZtZkt3WG0zalpKalRHZEVzcVBnRnpsSGhlWW1xL1NzRU8xbDVxVFE5WjhmZjMvL3ZQbjYrZWJYRitYNTliZnZMK2FPRGJWeG1LUW5xWTdpM05senpLRFF5M25GS3FPbjcrdU1CcmtMUUZmNGZPOXUycXdIMWFaemJRTFFyMUpiWldzOExkQkdpaDBCR2pQa1U0alA0WjZ0N3FXT3lMVnd5TlhuK1VHYldUVkFKZ3RTQ0lZd2p0bFE3Q1JYQVJTOWhMNU55aEFrOU81aXRpYTJQeTFqeGE2ZDRRRnlsVGFLZXpSS3htUTNaTUxzRjlpWlNuTDJFWGNKWmtHOHl2Q2N3Z0FrQ0lkeER3MlVFNUQwYU9LbndxTUxMRGlnY3ltSXJqaGpSY1RZR2ZiN2szelYvQ0xVYm9FZ3dNT0U4NWw2L21lamRqdkF4R1N5eGM0SjhtMHh6bXlaRG5VZUFQS3puQTBPMXBpUk14SzV5NjdveXZNUFVFc0RCQlFBQUFBSUFDVjNZVmlkSnhhaU1oOEFBRklmQUFBTkFBQUFkR2gxYldKdVlXbHNMbkJ1WjExWlpWQWNUYlFkM0YyREJYY05FdHdKc2tod2wwQndkd3R1UVlJR3lLTEJGbmRZM0VJSTdnN0JMUVIzaDdmNTNvOVg5VzdWOVBSTVQ4M2M2bnZQNlhON290K3J5bU9oazZFREFJQ2xxQ0NyQVFCdzJMQytOU284ckEwMEZabUJuZEJjRlBUZEFRRGY0OThCdDJyMTJnY0FYaU1xeWtwcCtXUWRaZnU3RU8wOHZhd040c0haT2hrRk1VTDhlVEJRa0ZvZUVURUNQWTJiV3UwR2xkc256ejJGcTFhY0QyeUQ3RFo5UkxKREhOdUVzeTFLQlZ5WC9OQ042d05GcHVNRUYwWmsyVkFDaDYzMlJDRDQ5SWlOTG1hdVhOTEJ6QmxzK0p5S25VRlpLWjlwMEpoUVc0NFBjcmNQeGNkMzZ6TXZWdmQ4eGNmMzdrUnRWMVpXVHMvT1duRDM2UnlERThZWHV0TmpFdFNVYmpYT3poVFJURm5GeFZrMlFIMzlUQXlmU205dkM4TzVpRjduZmowdGVyTnhxang2Q1FBUUNIalFJbWNQck1pbmtwYUNKRHArd1RkNitCU2RZMGZsRjV0cGxWOVRhanRZUGxTMytGQ3NqQk04NzI2bjdONm5RTDdPMis2VGcvR25ESm5LYndZaUE5bXJSWlFDcUR5TTl4Z2lHQlJkRUpPWWoxcVJnVkVBWlRuU0ZwNGVyUjlLT1kxTW1JU0VUL1pCcURkUFVDTmwvaWY3ejYyYUNtWUN2eXh2Q2hScUZqSGllbk1lQUZlYUtGckpJcEV2Q0Jvb3ZXbGIxOE5pcm9HWHd4SlZRRXlIV3VNNDBVNWZGMDJRWTEyMndTeU5aNElqb29Ga2JWUEZYQWVCSkZGb2hXM21IYXpibW5GZWNnRFVMQlNpdXRvMGl2UlN1QXBmK1l6aVE0ZnJLbGlHMzMrdFpTWHEwZ2JyK1dSVUxBRm0rbWtjeXdEKzFIdmFDUzNLOXNMRVNBZWZDZ1VneDVaMFBRSlhnU1FaNkhXSHd6K2xFSUdFaFdDaHBDRmxRRndqTlgxazZPUjhJQWVoZXh1dG5KTE5yVmdMaVQ0eW5vQmJoUjI5NHZwODEvT1Z3dkk2NzZlUFhMdUM4VnMySjcwdnVhb1M1YUsrWFAwY2pQVmltanBYak4rOURvNnZRNHRBN2dKZE9pcnVzUnV6emdtZGszd0ZsdDZVSFplZHUwY2JyVm01cTIzTlJVV2REQzZ2MDZlbnBOV0ZPRGlFUU9rYW9JWGRJZFBPRC81SEhCeWVucU8ydHFPam81NmV4eFRWTGZZc25tdDBvTGo1MzBXZ1BHZW52SDArdDdQTnc2UkFaSkpvaVlwY0h4OUloWFRaZTJadFZleFR0R1RrVVRZbGhlOUMrSzJxSUZvNFhQWitERXlIQ1h4UU1EdzdRSTJLN29JRllNdks0ZWtMUnZhN0plR3FJUWlNeHVZeng5Q3EwYWtSQ2dIVWd0RjBpcXJKQTNpdGE2QndDUjJ3M3JlTWlyQVhQMjd6b2JMNnhINEhEWG9zSVlvQ2dsNm5jYjZlT202Q2dEZllWWGtIWHd0cnF0am5PV1NQNUhGdGNzSXMzaE1pQ2NiM3VsSkk0b1lYRHlMM2FRSVVLeHVFZUJDME5BWkEwNURnU3dnZWJVZHZRVzNVLythamlObS9OUFh2L3NXQmdrMXgrM2d4UHA0ajVyODdBcjYrdm1iUmhNUTF5QVd3TVA4elVsczJqYjZUNEM4eUJvYUczc2UvZlk4YTU4ZXloSGh4VVpVeitQWmoyQjY5TjV2NjBvZDhDb3FLTEdGdllOT3ArTVpuTzZXdy9LYnF0SjkxNjh2UzBsSXFtKzY5Y012MmJlVlE4K1pXZ3NUWTJGam5ib2I5dTZWRTE4OXJFVWpCYVdscFg4amZVZ2w3MkJSaXRRQjNkM2V4eEJ5dFcvRWk5MklQZlNTbVdhSytiajJoU0dHbVAzbjUwd2tKNmluSlpKT1ExbjFOYUVtUmdyZitDREN3c01OMXovQnBiQnVOdWdEZEVNRUlCa0J0MmlqSm5TLzlBSndMUnIzVmdBdE9OL0hiYjluTHlSUndYRklnZC9zd05EemM1TGc4VjIxd2ZiVGM5T251SEdQbXRmVEhXbXU3U2IyNFBPWWwyS1M1T1BRamdicDVIWlF1NDJ6WWlXUGw0SUxSNUw2ZVZiOHlaUVVTd1dBaFJnLzQ5U1I1cXJ1bms2Q2dUaTN4cDh2cC9lbGlVOStkVkpJU05WeDJtcnFLNHNGSXJiekxkOFRsMFFQbXhxbWVHZW40bW44UjJTSXBFdW0xRmdDNXhab1BmdXd6YjA2LzJrWFJobTdGV0FoQUFnZitlVG01ZGlXY0hsalp5QjVyeWZYWVNLbjBrVWQwT3JyUHcvQzc3NUlYUlRERXNWZ3FqQWh4bkJWZFZNVmJtUUJRclB2WjdLejFxVFFPdzJoK2RIZ1laSGtlamt1RUZGdzgrR0ZDUTAwMnpYcW9ETHM3cGd6MVRMUm9LS1B3TTZLQ0VpNXpERHhnMkdTYmczSXVLL0J4ZUxCOGtsQXh1UnR4QXUyVDlkbHRkeDE3NUFjTmpteTdqNjdTOFBURHlTNE93M1dBR3kzVzFzTm1FMnRZMHEwR0MvdUdiWjJTSWpySUp3ZnNRVWl6d1ZaSEVJc3NOdTJSZDRBOXJrbWZWYU9xemV5UTN5YWoyRjd3MTZzT25ZTWxuMjA0dnRDbHFrSTZPYXRHU1k1d1N1RTZGc2hJWjU2YTFaWlg0a0dmaHg2ZEJONjBoVWhTcC80WUhEQ1hvd2VrMVJVMDB4b2pSSzNjMGEwSDdNMDlTa0xOaUNMNFZCTE1QdGdKZDl1VENhcmpyOGNVbHR0eU11WDRpNW1iTnpBSGM2WDJuQ3JQaHhCcDhsUHJXUEgwVlNuaXM2OEwreldNbU1mSTRNdFBmbS8rR1RzM2VmVXpVM2Q5WDY4ZDNaNDk0QzZncExJT0FEeGtOd0VaampyalFRLzJZUUUrSU5oK0FUQktJUEt0Y1BXaGdXaWl6L0FqaitxeFpOcnF6MlY3cjRMTlArZzgvZ28xRG4zeWc2c3UwZnJjRWJYWUdTR1hCRkRIQU4rWm96VTJGNzZVZEtFeXRtcTF0cllLQ3dzalowVVYzYjRmaUU3N0dUNkZteXE2TFR0Y2hvdXBrNXFxbFlxRUFhSXpyNk92cUJNTXhjVHF3T3hMcFJFNS9OMlVaWWR1d0plZ3h3Y3BxMlhGaUlpQVI1TkhBUllzaWRFL0lPaUFUVENlbXJSZHRmcmdCblJ3NGJQTG5uSS9uUTgyenB0a3BxVjVuU1YwTS9FenBtbkI4T2UrM2gyU0lIN1BUSlh3V3NUcmNLSFd3alRnaWloWXY5NHFXM2VPRjh1NEtVbnZnV1RhRXhuQTB0aW1MZklTak5uY3hKWGYzeWl4cTBQSGFNYm1JRVIyekNqK2pySUYzZEREbE91V0VqVWhsdU9tYWdKK2ZnamhJYk5obzBwQTZLR21tL0RZdks4WEVpWmxpNWZGMVdHUkM0VzhHNlpXUUZpUms1ZnZUK013QkxJRVhmT3JxbzdUREoyRWZFN1gxOSt1VGs3eU9DVDFXYkNaQ0hveWhtdkZ2NWJvZEZ5R0dyZDU5VzJkU1ZKekJ6MC9tbkg3YkgxNWEyVnBhV2xsQldzN0xxZEFlOXEwZXFxMFF0Mm9KRFFtMy81SWhWQXJPNm9RWW9icDZmUHBESEJqNXRjTnN0SWY2b0g3Q0EwbThSbTE5Q2s0V0dWY2kvYUVVWW5USW5Gblh5SHJVSmdoQmg3RDlYTmlvbXVFdjhFVSs1Y0swanh5K0xpa3h0cHc1UTRxellsd21zd3VDRjVPRUdXdzI3eXhOMFBnK1BnNEZ6UHpOL0dBK3gwL0wzR3hPT3RTRDAvUG82WEdBMWpFRjJzdCtrT1JNSnc2NzNiZk04dXF6OXpSclY5ZVBvdUdJQnB4R0duOCtxb1RlZW1pSjZld2lab0lzQnZFVEtRcEtYbzBNRE4rVlFLa3pxVW5XTXRqVUdKbENzdjdRNzRmU1cvL0tUa1NKRWI0SlYzeVpyUGtBMU8xOVBiT3R5MzRta29mM0JvcFRXQlFNWHBTT1ZVRmhKOStMdllHODE4WU01MWE5L056azlWaTR0UktQYnk5ZFhWMTA5UFRjd1ZkcFhIRFljUm9Jb3VZVnh4UkFIMXZ3RktIdUlES3gwK0cvQXBPT3VrekFYWS9kVGhxcmZsYnl3eGcvUy9QTytZdjRldkNkb1JGcWFueGR0MHpGc0ZBeU41UldVbFZXUm9TamErci9KZGZ1R1VWWm5tREh3TElUblhZZVJKeGZxQkhXVWpHWUV5NnU3bkJoM1NmYmZWYnc1SnFodnp5RmRuS1ZueUgvNDM0MlU4Q0hORlRTVzN0MlZMTllvM1M4NThFYWtaTzVadzBBUldPVGs1VnBhV3ZXQ3dZc2JmczBNL0xxenNOdWdLZnB0VWtPbHcycEZXbWRTb05QRGUrbGRTcTZlak1iUSttU0R3YzFoTU80OUJZbjgzTGpTbnEvM1lIdXlmNDVOamExVldBSWZ0Z1UydG1WUWpYdFdpV2U4MmU5MFVtT0s2RFBxUGk2akZqRXd1TFlLc1k0WHFRS1ZmMDVmRml1bGh0cmRuVndzbnBPUEh2N3Q2ZUtXTTVKOHFlNFREM1NOVHJRRUgvNjBNTVhTcWxNWE8xbEFJZVZLaWlraW83bnZ4SXVQVG5kMG1ZV0ltV2xEWHM0YlR0V3d2L3RBWEZNdFJYUlllR2hkWnNINEt5QXVBMDU2UXJCRysvcDlqM3RYSm10R0RVeXFzeGNjTUt0akFVK0MzTFBmb25ZNTBDcDFMSjIvdEc1S1JkVTBQalI5M2gvZFZCVkJrQlVGbFp5YVNhMVV3Qk5YYURMU2NrSEFZemUyYnYzdjNTMWpXZVhWancyYmhIN0tuTHozZUp4eTZWeHROUG84WlA2dHRndGpIUXRWeDBHY3paWGhXUUprS1hGeWtMVVpDRDJXYzRQUWI4KzE4TkNiZ2Flb0pRTEFCYXFTbUt0UUx4VGVKdUxPbnJWdmZNb1BOSDk4K3c2MVdIeGVFdUppYkhIcDVhUVg2ZXNyK1dRdys2SmRoNm5GaWd3RVNLOHArVHY3NlFOem10M0plYlB2MzlSZTdjM2h3cmVqV2pXZDE1Ly9kUEFoZlZSOXQ1ejNuakp2djVLaGhGWEoyTUhueFFTT29MSmtxMS9BVnYya05leDhMNjNSYS80N2pWUGMrR0xGaGxXcFNDa3MveFlDa1RneVdrbGtVVkhuaXJINDlMWkFLaXZ4UGdYeVFrRXZCVkFmakdYZW1STWlHQzhZVm1Sak4wclovaUhQOGhxZU44aUEzR1JqNzdSZW1kS2hiWnFhbFhsOU5xcHRLOWtibURLVXpqbVcrZDU2dU1oOU00eUFzWEptaGplOElKSTJiNFNDb0c3Q0h5Y0tlaTg1NlV4aWk1Q3VIam1vQWVOWEU5TUt4MGU4YU9Tck1qTmZlb2dBSTM1V0hjRDVWU0IrRG95T3BKRGNOb1k5cXQvRHFTZUJINzRWeXU5Rkw3VHJOazNSRFUyTDlnV2pRanpNM09Ycld0UFRuQnZzWFY5WGhlOG5jbW5wRFhhdVNic09mZmpkNG9ydmVjT3dQbTFFSlFPRURnbGJZeUxqc0lucSsvamxERm5YMzRCN2VvRGlhYWRHRSs3YzlnUEVRcFZGZFQrMkF6LzFoODZtWUYraDhYaE8wL0djU0ttWklKcS9MSUVzT2xwVUx6eUk0Wi9GalQ0M2l5MEY2cWc1NE94ckpGUUNEUTNnaVlkd29hUjJ3MW50TmgwWThkU28zOE54S2M4WmdCQXFrUjR3R0Rya0tydzF5NnI5V3FKZXEzQnhuYWRuSzdrdHlqUE1pSFhZWDhSNGlUUjY0eEVVRHB5VlhMN1lMRkJzOTNzZVFHNklGK3pxQ2l4d3ovWEZwOFNZTW53dzJTdHc3UDM5ZHpRdjFXYWgzbkx6SXlwMkFBRHJacTZtU3c1dkVpVjIzVk5UVTJYWE5ZcnRxYm5XLzZsRHFYQlZiaE5HaGdYdWJkeVgxeEMwdnZ2Ty8wSDNUNFpzRFF6QlJMM0RoRHpubjEyY2RaZFFtbSt4U1NLVmIzM3BMS2pDMU16YTQ4OWUxRHg0NnJoaisrNXdwcHVIeWxhMVdJZzR0NmU5eDI4cTVnVXVKeEE0Y3YyODFtNDJmM09JSVhXRUdSMWJwTlpNM3g5OU92alF6SDNDQ2ZSeTFERXM0MlZmeEN1b0RkN1RnUnE1WFRYbnVkVlRIclFTTGJ3ZUN2UVM4UGErUGlENGV0bmdlZE54MG5XQWtNRmhnU2Jkczc2ejgwN3F3dFZpejhad29vVmF4YlJhTHllSVJ5SlEzdUN4dTZaelhkbnBzVldxM0hwalNMVmNYdS94UTByZm9kcUFXZXAyeTh0Y0xrdVhjbkxoNnorYXhEcGN4cTNTcjgrdUg5MDRuTUxHVzJkZVEwSk9RYnhiZExGL0UyRzNudmxUR2M1OGM5Q2JWd3NFL3VaRyt3aHREMHJLLzFsN3FDL2ZYQnNlbGVoMmxxWmNVdXQ2V2srS09teDkzSUE2NUUwckgrdmFrMzMrdHZhM0ZlaEpjODRMOFhIRnhHdDdNRUNWK3NLcEJ2OG03OE1XVjljYWg0T0pIWnRabFdESTBmbTY1Ky9lWmxVZS90Vk9TdE12dDkwdERpOGRoTDAxNTF3Y2RQVTF6Rnd1T2lVSG14NVJXaGY2UFVzTkcyTDIwSm5udzRYU3d5bXpieTAybS83cE9nUDZ6aEp4UGFucjcwOGxzakIzeW9IdkgzNGhCWW1WNnZ5bm81WEpwVHVlRnJadU4xMWsrY2RCZm03V0xleW5qQ3lseVZmWWF2WUI1NjFMVThvUG1ZUnRpWTluczZrZmswOXdXVHlpK1BKc2pSWkh6b0oxVGw1dEJkMXlvWm9NSk1HN0ZuRHNqRENqYWNGdjZPVlF5TGw2QlIvZCtYeHpXYXRkcUVjYm5KQkMxb3dQT0cyUVVUdUlsOUFER2w3UjZudTh5M1plNzVNYmV4aFR3WUNjeVdBMDYzUDFwN2xPN051L09OV25WdzRRbnlWSC9IbVZLYmo3cVFtK250N1ZTYXF2dmc0amdhdW43ZXhwdEdoMlBERnBBSE4yRDRaUEpPL0Z5bmkrUm5tMk9MTWlkN2hRbkc5eU5Ucm9abnRWRkF4OFBUMi9IcDB6aURMNks0ZU9sRUU4TGM0b3JubzlZeUVtdmpzMzNBNDJtWlpZdnp5VzhqOEtlelBRbGU1MWRMTGpmdFRLdHRUOCsrbFZGMlFFUG80Q2hDeldzMnBkT0V6QzM1Q1IxTmhKdXRTRG9VZFVNMDdwYnllVTdERnovT1ZVY1J4SFZxTjNCY08vdzJ6NnNXWlppeklTRWV5ZXUzcFZET29OY011UnY1enVWVGJydmxVbHM2QTdrN2xjeERRQ0tHbWZacWpDK3dkSHJXbVJIbGJYTGhoMXYwOExacnNYWHphdjF2THY4ak5qaHFUVHhacFBySTlLRm0wK3dYUDQ3VnJrRWxKL0F4bjNwcjFYcmlmV0lTeG5lZ1pVQ3ZwWTVJc083dTZQZERiYjJYTmk3T1NZVlUvbW0zUjE3NXpxR3VVTXF2WDFZNDRoYlpuUnFER1I3YXdsTW9PckZ0ZVIrbSs0RnpwVldaMWJab0tzTGZHZTB2RGFFMVN6VjJxMC9sOFJTMVM2Y2o1L2xYZWliSnJ0c3JjUTh2VTlDNzNhZWJycmM0UmN0d2lSakJZZkltK2drUHNVdngxSFE0Z3VkZU1saHZRTUQzbzRIMjloMmtWM3JrN1ZaQnZaQU1aRy9jNmVta0hNOCs3YlY3dE52YlF0azFiRDFxam4vUURJeGx0TzBMYlUrKzJhWDA5WGhnRytEUXowekhBUndCdDV2K3R4MHJYaDhESHJsVE1oKzhaSjc2c1JwUmFnK1BNYjhLVUJna0pxR1ltU0NqTlpPVFlTUGNYZkRHQXkyZkpTNU84U3FHZm9iR2lXNnZkckhTcFE4T0lKeC9pL3V0N2N1bWkyMTNQektJOEl2eTRkYkk3ZDZWZUkzbklGSnlLYmorbG0wdlhUUkYvZUhQOVpxanpWT3V2NWZUYXE3cnk0SHY5cEJveFpwK2pDVkR1UXRwWlpBMTY5c1RCT0p0anFiNGRyZUxzZEdITjdvU1licE9xeWF4eXNDdHZvc1FRSEdueTNEK3JYM1dQZ1cwNFYwMUR5THRDRis4Uy9CT2VOejYwQkZlK3ZSQWJaRjYyWEFwWW4xbGJINjg1WDczaHdtNTR1OENTcm05NmZFZnNnN05SQUJTcU9ibmZxZlpXYjlndmZDbitLclpmeXk1dkhnYjh4OHEvN0lJZVkvcWkwN3B4Q2xHZmtYQmhGajVLZER2S1ZGZGlvNVA4OVhmN01ubXZTNDFTaUsrM2FLMWRUTzdyTXJMaFBGTXY1ekdpUkpYTHMxRUNzb0lINytRSFFKa0Q0NGFrSnozVEdRZmRtMmZxUmRLTDk3L004Z2ptL2hPMnFMS0hvaTNhdVoyV09aUm1hYXdIRHppeEhsS1VEd0cxMTl1ZlBLeU0rUGpSQVVuQis3MDNoMkt1YWZGTjlCWXBPUnR3NFdWcHNGTjhQRmI5ZjJvczF0dS9RQVBVOFVqRU1FU0hnTjh4ZjZlOEFHNE4rdkNVeEtycDZZb1N3bHhVTUhIbjM2cFRIdkZPYXlyZStTWUREamZpb1dZRWVVK1YveVFBaDIzSFlFejRFeFFRenhvMExoRlNhamxqd01qaytERWpGT21FQXgxaHlUR3Vqd3ZMMzh5b2pDS1BScGZwMU8rNEQxTjUwWmxpUFV5d2RHd3h1UXo0NDhHNXpISXFSUEtmVVFiLzZxOWdteXVydTNPa3FOaE9ZcUFxcjd0WDZZT1hSVmhyUzFRWDU3VXBsdzNpL0tNZzRZYnAwZjNuQWVyS09FOFdwNFZPSE1FWmJUYVhYKzlWTnhIOEUva1l0dTMzZGVjWWxMWEhRMjB2NXVlN0pONHFKWVBQTjh2em5WYTZ3eVFqWHVGZzhtQ280ZWZGdVVFRDdGS3BPRGlycEVDc2NPeDFwWXVobFBQeG5FWWtoMzhZN0dyQzdIZTNOcWRNZjNZUUovUm9iWmQ5bVBLZmwxdDdhY2o1NkRZZHdYUFR0b3lEQzI5THVPUXBSeVc4akZwcW5yRkpMNXRsemhzN2MvczYyQkd2VFJBV1NpSmowamhZMkhEZnIrdncyUVBpTUpJWnA1RjhRTUJPV1BDQzZWVy8wZXFtdU5qSi8wMHRSelJ1ODFZTGtneldtUENlTlBIQVkxWERBMU5UUytiSkYxbStqckp5TDlOWnZyMzhOL29GTUd2ci9lRU1UQXdKRWc4TjFPamtuQ0s5UWk2Ym9ZN0xxdW9xRmlQNXh3ZEhvckNMcnQ2VDVzK1lvS1F1bUdLZ1VqT2R6T2E2WDVGL3NNUGMvMjV5UUw1VjVHRFEwUG9pUEM2UnE0UmF5cFAxekJoQlpSVVZnWTgzKzJCbEpSOGNycGM5dEc2WVFzMlJEVmIyUHY0ZDVMQXgzYWUzU0o0cy81NFNxNzIweDg0UWJlOVVWUit6RWY1UDg3WC9BNHF3MUJ3QlBqNGpOeVdPVG51N3U1Z3VsVk43RXBMUjBlbkMwbjhianVscW9xVHNlVWxhNXpCc3ZuR3RrUDBjSzNySlMrS3lxRE55OUhRY0ZsT0sraXNqNFNyUlRFOSt2cjYrdXBnL3NiL0w2ek85UFQwN0hVWS8va0IwMW5PZzlOOWJ3eVdJczhlOTVmNy9WVCtEaWVySFRLVjR2ZkxLU1lRbGN5NWszZWZpdFZ5Vjd1Q1hwSVpRSkZyaFdnL2JoZEIxR3hzQjAxZFQwZHJMODgzMXJrQjE3RDY4VzVmTFVnNGo1SDU0T0NBaEowVXhUZExiTnBqL0VtNWpoMXVmTVpJaDE2TXR4YURSeUdaQVY5ZU1Za0IwSnhPUkZWSFdQZWxTbDRtNm5YMXlFd21uRHBpMlFkblNNV0lQZHpiMXZVb1VxQ1NadlM0L2w0M0pFdEkwV0dRb3NhOVBVc0lhbmZkK3BYQ3BDWitQa0NYS2VBbzdIdStyVURPVDBFaC91bTJyTHlLaktRYU9mU1JFUkdZZG1IVzRNWHFwZEZQczFUc2QwRXhVQWtPSkNIRVpVZlJUYk1jOVpCU3I0SVZMVllaR1ZKbjNKamRmSkxxSkw4MW5FVXhEeDZLcXFxY2VpT3g1Qk9vbnA1dnVycnNabGxaV3dqOFhnaEpTTkpUVTdPRFJQRTRpbXJDaXdkWkdWallONjQ2RnhOOXJCZjVjbEVKZUN3WGt3akhVclVWa2dsMFNqOUxrdzF5bXdUdk1zUjRlTTRtMGJPMlNMVlZCUVdvMG1NdHJoTW1CUmRYb2kxTGY2eVJUQktmOC9MeStnZVBUODNERDFBV2dIdHdzbWtCNERqejBrTkI2SVkzemJ0c29ERTQ3d2tJUUJPaWFDU1ZDbmFrdXh2bjRYK1Y5ZU1IcjdITWZNOEZ4U0Erb3JLSzEwVGJmaWFXMHI0dCtONEM4d1JKU0ZEWE5PQUtKL0Ewak55cGVXTXJRU0x3YWxaWDRuWTlEQlowU2VyRTdPeUFaL0ZvUTZoRHk4TngyNFBKRDk2YlF5OW9aMjFiUU5wWitwb2U3eTVSNFY1aTdMcHYyOVVmWnloMHBPM01pN080S0dJM2h0Z1NJVWUvdzdhYzBzYloxc25PTG1mVlBHamlxNDdrbWc3ZnlrTGlMNjV5ejdST1NlZm5uZU9HVjQxNjkwOVpvMGtsN2x0eGtFcWh4em9ENjMyNzlnMzJnSFVvMzFiZjZQN3dsQ2xHRjA4WVdMMXQwUEM2ZS9NUXpxa3lvZkhxNmdxV2Vka0NqcUwwdmtPcUlOQ3cwMm9IT1NqTjdNTHFkNkFJT0x2akZPby9MWGJpZFFhMXFuNjZac3B0VHk5WTd0anRFNW85SDNaK0ZWbmJObGQySmY0NHdZM1pDeW9tU1ZsY3BHOXkwSGs0Rmo2ZFNtbHFxMzRsOUh2VHdZMG5leTY1bzk5bmNYRFExazJ5MkhFdHU1ZGo3UHJ2RjZ2THFodEhhZXltYnhRTDBETmVIYUhjaG9hR2crcXU1L3VEYXB3STZXV280OE42R0k1SjBKTW5NRy9zdmZKNGQyRTk4aTBwOVQ4RGd4ZG4rU1VWeVB1aXBGVWI2Qm0vUnZvWk1EQVo2RVNZMVpSVkZKYXg2K21SNGFWRUVhaUVHMXZsNFFxWXBlNDNUZ1FaRXNsclV3UTdJTkZNU05MR2tGQ3ppRkI5b2NXV2hjdnJtZkZBYmFEaXJBMGZRazg2YmVDWHMzK3Y3N3BCK3JOQVBnRVpQbVN4M2pxb1RaN2ZqaG9WdnNwUmh0QmZIQzZuZFBtN1NrS2R4UVkvRDJBbW5iOXdVclZKYW1QaE9zL3RFdGoxQTNxNDJpSHJPRXhWc2NYVFdUUUY4dks2RHNNUmh3VWZCMFl4YzNVVkNlTDNOakJRbjNTOUJGcFliRVVUTUFFakdmd0g3VW81dHZTdENzVEIzNnA0QVp0RVdoS1d4bDUxUXBJb1FTVWNlZTBVbFV1a0NoOVJiTVN3T01ucGFJUC92NFAwdXloaWVOTzF4STltODB3d1dEQlVta3F4SjRZV253VTdTanRGbXUvWFYreUtsUGo0ZUE1REtHQURLL2IvL01FbE1DMC9DeTNlWHlmcVZnNU0vdElpcWliamJUUVJIVjlhYk91MCtkR05QNFJ0bUd5TmdFTWxrYzlHQ2M5WGhVNnhoSldEQlZFWmdSQVU2a1Z4eWtjeFFTaXE2VzREeDdOTWJFUG1OV0tPYU1BN21QUHQ0T0pWazBVcTRmN2Z2N0NhY01aOVhPeG1pSzM2VW16UGx3cWdNOUlpNW1Lditpb0lJRzdZMmVjTDlIYVgxYjBmNEI2TTV5MjFMYU1zS0VLMUpQV3JHREdQUWNyWWxDV3RjMEpJMDBZaWZBTWdLdUxsVmFMUjRXOFl6VThVOEFnVDVpc2tSOVF5eGlrZ2J1U1RhbElrQzdyaE9vKzBXS1NLK1YvRHBvL3RMWmlhbGVIZW5lSnFpOTk4M0pNbkFLTi9NcEdiZnpFdjJkUlBNOFdUZkoyQndUYWs3TWJKVmUwQ0l5OW94cHNmcnZwellXbkxIaGN6TldVdmtSQ1QwT3JocTlCa3AzeHNqTzVwdnpSZjdBSFpkS1ZRdU1pcm5OSUkwTkMzS1NVVEhIbWFjUHA0aHUrVmFQM2hzcHA0ZVFWeVBIbDh5UlJ6MWE2M3FEc2xrMjh3cE43aCtxalNiOEFGNXhFdmVramJVNXRWc0xER29tQ0FaTm92c0VvSlUvTnFjSWtwUzNIekJ1VUV1Z3ozWDB6bit3Mk01NTA3cnVhMG1sYXYvYUtnRXdVQ2xFcnhMbUxqN3RyYWV3d1JFZGFoZjU2UU04cXFwa1Z6LzJRS3RzcWN1VWoydUFyR3Y4RjhEMFdJdHVCSzFYckgyNmtWREZlWWZDb1hVWmd6WDBiMlpUSUpGVE45Szh0RkVKbEdpNmFPV3lYbG8zK2hORzh0cVRSZVJBUmoxRkVFL0dyTWxUNzlBR3JDaFJhVll1dXZ0NnRKK0hzbHlPazJydmdkWjFKWlpnRVZqcmEyaTIzZUp6RkViSkZ1L1dzZUZGZDcvUENjWDdaS2NDZ3BLYi84WjBkSFI4Yi9HYXhmckphUS80alZ3VzdjZXZtYnhkaVV0YnQ3YkhOeThHNk9TdFFIVjVJMTcyUVBrcWNRR2NOUXVBR081aU0wYmF1RTY3NFEvY0gvTVNyZmtWTFVVU1NMRnArRUs1V3I4M2F6T3dSQlNFaklmWGNFTE9CbzRPZm5SNDNiM0Z6VHNXRXRqWG5RTDRhRWhBU0R5VE9zL0srdlJ6bm5acUs1OTZTNE91R25EUWF0Qy83ZE9kM29oUzBRbE9ZSGIyTklkZXV2U0ZRQ0E1OFZNcmtSN3h1dklabE9kWTRQdzF4ZDdTNVBNOVB2djJFemh4YmFYTzRKd2dNaVZqd05CY2FDMXF2cHBvR0xFeE0xRG90MWViLy9NRnZJaHZITFl4ek1WZG83TzcrMlpkUFliSnczV1laVjFKTFc5dmIyQ2E4bHhCV3UvcDU3SGd5VnIrUWtPRjIxZXU1a2xnMlhyemcxZlZwSkNOUXl5UlkxT3ZMeTltN2IyWmxkY2JwcjlZeEcvL2ZNckZPK3FtZGRvTys0Yzlqa3hNUjdVOVBjSDZOZjdCNXIwUUVZeFRuOGJxNWQrN3lpTGdkek9sOHVGam5oZys5Sng4M3VXUGJ5bXZMa3dNVE1qTWYvN21MYUZtTGRRVzgxWGtYQlNPVmhwbFNUVU03U3lnclpqeFFQSkN3czdIVzQwRk5YNmorZ3JISUE3dWJoSDgxampyZDh3S0dsT202aE5tWGRTb0ZBSUdvU1R3MHRMUzMxOWU3ZnB0OTdlSGpRUDgrUm1INkNXNGRKRWpJbFI4MXBXRllCQzdXa2lDRVF3WGdQK1I2alJDNmkzR0VGVWFwY1lVKzdJUzZYOFprZms2UjA0VDdvMUJ1a2hRTndZbzN5RHB6TVBjMWYySzlmWVkxa0NVMjdabDFlWHA1ODJoTmhJUnhuSkJtM2MrN0t0bHRWMmVVangwN1VPY0VtbFAxRTduL2lpL2NUNEZURWRlMjZ2V0FWVDA5bkFLWE56TXdvWnd2ejgvTHk3aWhCeThKMjkvVUlrOUJ4RHorUEltWEhTbFJ2dWkvcXQ3anR3SVFNMUhtdEU0UG9VbG1seWJFWFRnVmh3aEUxcTl5VzZwMFZad2tYM1VINU5WaVFRdGlqQkFvVm1KMkNUYnJkUElmcFRjSDVYend3aHZEcklMMFQzazl4KzZUY3Bxeml2VVBNY2V6SEJGS2l1SjFhbno1cC9IZzk5L0IvLzQ4M3QxTHcvN3U5R1FUWEdjTFdPNDBKRFFSZ3BpaW5LbHNsYlJiNlAxQkxBUUlVQXhRQUFBQUlBQ1YzWVZqaTIyNEhzd0VBQURjRUFBQU1BQWtBQUFBQUFBQUFBQUMyZ1FBQUFBQmtiMk4xYldWdWRDNTRiV3hWVkFVQUIwWjg0V1ZRU3dFQ0ZBTVVBQUFBQ0FCbGlsRlkyNjU2Q2VnUEFBQTBFZ0FBQ0FBSkFBQUFBQUFBQUFBQXRvSGRBUUFBYlcwdVltdHBkMmxWVkFVQUJ3NTYwR1ZRU3dFQ0ZBTVVBQUFBQ0FBbGQyRllPWVhqUnhnQ0FBQlhCQUFBRHdBSkFBQUFBQUFBQUFBQXRvSHJFUUFBYlcxd1lXZGxMM0JoWjJVdVltbHVWVlFGQUFkR2ZPRmxVRXNCQWhRREZBQUFBQWdBSlhkaFdNT3Zmc2o3Q0FBQXJGNEFBQTBBQ1FBQUFBQUFBQUFBQUxhQk1CUUFBSEJoWjJVdmNHRm5aUzU0Yld4VlZBVUFCMFo4NFdWUVN3RUNGQU1VQUFBQUNBQWxkMkZZd2hvNXA4OEJBQUFuQmdBQUZRQUpBQUFBQUFBQUFBQUF0b0ZXSFFBQWNtVnNjeTl3WVdkbFgyWnZjbTFoZEhNdWVHMXNWVlFGQUFkR2ZPRmxVRXNCQWhRREZBQUFBQWdBSlhkaFdDVHcyL2c2QUFBQU9nQUFBQklBQ1FBQUFBQUFBQUFBQUxhQldCOEFBSEpsYkhNdmNHRm5aVjl5Wld4ekxuaHRiRlZVQlFBSFJuemhaVkJMQVFJVUF4UUFBQUFJQUNWM1lWZ3lQN21uTHdRQUFOZzdBQUFKQUFrQUFBQUFBQUFBQUFDMmdjSWZBQUIwYUdWdFpTNTRiV3hWVkFVQUIwWjg0V1ZRU3dFQ0ZBTVVBQUFBQ0FBbGQyRlluU2NXb2pJZkFBQlNId0FBRFFBSkFBQUFBQUFBQUFBQXRvRVlKQUFBZEdoMWJXSnVZV2xzTG5CdVoxVlVCUUFIUm56aFpWQkxCUVlBQUFBQUNBQUlBQ1VDQUFCMVF3QUFBQUE9IiwKCSJGaWxlTmFtZSIgOiAi5a+85Zu+MS5lbW14Igp9Cg=="/>
    </extobj>
    <extobj name="1BCC2C28-871D-48CB-8BE0-2867F7803ADB-2">
      <extobjdata type="1BCC2C28-871D-48CB-8BE0-2867F7803ADB" data="ewoJIkZpbGVDb250ZW50IiA6ICJVRXNEQkJRQUFBQUlBRFNNWTFoejlHdkRzUUVBQURjRUFBQU1BQUFBWkc5amRXMWxiblF1ZUcxc2ZWUmRiNXN3RkgyZnRQK0FlQ2R4K0txVmtsVlZXYk5KMlJZcDZmcnM0cHR3RjdDUlk5cEcwLzc3akp1c3dVa0dDTUU5NTk1enZ5QzdlYTByN3huVUZxV1krS01COFQwUWhlUW8xaFAvWVhrZlVQL20wOGNQV1M2THRnYWh2Wi8vdUdSQUJ5UGZNOGl4alZqTHRFVSs4WDl6OWdSeFF1S0FrckFJNGllV0JuU1Zzb0J6VGtsRTB5Z2w1STl2NG52bXlPWktOcUEwd25adnNkYmJWc3NaMjhuV2FCc0ZmM2dNTHJHR0NnVThJdGVseFFraGZjb2RxeXJqZkRIRW9wUXZVeVhiNWp1cjRReWVOMml0Z3pEcEE3ZUZ4bWY0S2ppOGRnUkhkbEVvQVBHZVZ4S2w1d2hmQU5lbFRZdW1jWjh3cjVoZVNWVjM0QXVLUHZqTmpHaTEreS9sVGdIVHdQZkRlV3VPSGRrcFM2b096ai9QWm1kVUVDNmdlNEhjM0RwQ1NNSTRJSkc1dk5IVk9FekdvK2hzdEFzT1VUU09uUjdPMlJxMkhiTXhEMDRzMXBod3pyeXk0Y2tLWlZNbXRQN1JhTk9DWS85SHFUWTUyMW4vNjhOSnJvbXI4a3VxSlJhYmp1ZFdnK0lkYzRldm1kS0hNaDNzSGdWdXl3dWdkZXlXMnZhSFVuZVozNXdQaE9RcWRRa1BBdlh4eCtCTXJHUmlEVGJ6dm5nMlBPMlRxVjV0RmlXQTdsalo4UEFMTUM5L0FWQkxBd1FVQUFBQUNBQmxpbEZZMjY1NkNlZ1BBQUEwRWdBQUNBQUFBRzF0TG1KcmFYZHBOWmVGZHZJTTEyMXhsd0l0N2hHQ0V3SWhnVUFJN2lVNEZLbENDeTFTb2ZxOHZmVy8zempqM01JY2U2ODExNVVKOW52c3pIbldzZm00WDUrVUkrOVJEZUozbHJKNXdnZEJiYVpRcmZoZ1ZjQWZaeHZNOTlyRjVSR0hvNlFHUjliUis3dnlLaDJScThUUmZ6Z1dkTFArRVlNVHEvZytQUjlram8xQldXazdGaVpQVHVKTXdzRnhmMzV3bWs1WG4yb1RDU1VFTE0rVi9scWo0WGxsWTVNNFY5bmVFVWlHUTlmSnI2aDV1TkI2RzV2UnVKbENoOUpYdUhDRktZMitVdVE5VnhjNHdha1ZWRncxNlU0c0d4UUVUODBpeUxqZjNkQXdrT1c2VlB1SGV0aGU4TXNDQ2Mxamx5aWJVNGFSR2VOcW10UGJXRXJ2bUo1YVJoVWlPWUo0dG9Rb2F6cUppL1NMOGNFZmZaTVVzQmtuZmNCcktianBhblhYYmNxUVlTdnN1WVJpQlVCK1JueGFKR1dscDAvVW1MNlRKNEZSU012NkdycGpsWTJZUHc3Tko1dllUUTNtL2xWZmI2OS83aHU2VDJhVHRTYldEMGVZT3RybEFGeXNGTlNZZTM4ZFcwMEVmbm9OZHE0dTRqVytZUEFIOUhIUXRWTUdzdHJJTmFWQjZsUWtQbXczajRxdGgvV0hvV0toZ1BoVHpJRElocUNVUE1nUHBaaE9NYTlrZmZwamFuL1F3Yk9sekhPL0xsOFJsQlJCOXE5WUpLdllPVWE5enZ3RVJTY1hzOWl4MW9rSjlWcjNaRmV1OEZYcVNkdGZpSDE3OFJBdlBINXNIN3g2TWRsZk1XOHlIelhTOFI4cXk1dHFpTktDb1FLQWZVZFJmYWduQU1iVmV2dFpSTFY4SXJIZUlFREl0MXpEN2c1RjNsOC81NEZTSjRZMXVINHJMOE1XOW5lOG9USTAzYkpmcjREUkQwN0NZWi9mb25RVGhUcVh6M3pPZHUrWm9INU1hZEdKMEJLcG95Um1KdlFvMnJLd2s5M3p2NGk5dFJ6YmNtaUowem9tYW5HNFFUa05Sc0NqYnZXYVBlUVVmYmREZ1REeCszbVZON29HamZNKysyaFhteU0rZmV6SlpiSVFFSHExUHlGRThWU2FLSXo5MTRNM2xWdHZGYmcrenpkWjNseXBvTHliNk9HV3BzQlFTR08zLy9HLzdpaDhlQ0FIM3dUR2FaZy9EWnlOSElQYXVpdURrR0F3RXdna2M0Zk5rYU5PWWxsTFB6ZG1td0xNNlhKNkRVUE1pYVJ6ek1idElka2M4M0hoVjVscSs5ZDlwVG9XLzQvLzh2L2Qvd0dQb1dFMmZISFJ6WjJpZUNmUmg0d0lyMmRWNnVLeHgyenRxTEFXSmxQSi91TjgxTElCZ0tMOVUzL1dnQ1FYSTEyTm1mOVhNd0w1VG1jd0xyS3JJLyt3aitKQ0UyOEgyZlo1TnNBU2hvSlBIREZFWHM3SmIrVU9TNFptWjY5ZktOajU0Mzh1QURUR1dBYmYzOXlrMU9CQ25sRHRuODV2UXlNaUhhUXNVc2RQcVhwL00zVlFLVHNTNC83cTNtK3dXMHNhYXp5Tk1jcG13OE5iZG1FMU1VcGo2MkxtZk82aDI2cGpBRVR6em43Smx1YUJHbDlNR2lFdC9kZ3U0eG5SWHgrNnFUM2NtNG1FN0dOLzR2UTdwSGpEclJLTTIrZ2xodHY1ZE94TU91aTM3bm9mWENJbEpHV2YxVTJlTTFBcDNwYWJCSi9uczNGcnBXVVBPZU5mT2dxYzBuanQ1M0pxZUE4bXVtbjhhYk5vNzBSbUdvWkNGbm5jYjFsZEg3WVdpWFBxR1FkTWJLTlVRa01neUdYRHA5VnNybTREQTRHLy9ObWZCMFc4OXY1N255MzNlUUdPc2Z4WTYxajFvb0htbVVYaGVrTWJTMzVGcmhlcHdkUmhkMFB4OVpjRG1HektkYnVDMzQwN0dWd09va0c1bVZERlJmWDVTOFZPYXEwS2hQNndhM3ZVN3FyaEpEbC8vSCt4RjNiTUNUYzJ2WEdUaUxYam1wK0FNbVk0OXN0SlNuTi9sb0lLbUVXL0FOa09SbnFFV29QQURUaE4yaHRpblcvYnhGcUh3eUx4ZFdGRmNYVGMwdlV6VUh6eWJaOXNqeTFBUGs3KzhiOHp5SUhadERnWWZMRHlIMzZNc2h6dzhmRmlXRkVVdUJOeDhoQnB0YkVhNUFmVFJFQUJzd1cyS0l1VnBKQTh6ZG8wT214ZlFmc2hET2VsL05WZS9WRTREZ3VGZENhdityaXBHK21ZQUUyay9MY1pEVGVnRlRRZlAydXlnUFJDOVBEemRGODBTazk3alZwUm40bDU3OUpMVklhRlJDVktSTXlJaG5lQ3VGNEVZRnIrOXkvblRoaGRsMXA1cnN6S0ZaK1VvKzlSTUVTalowaktsOCt4cVNnWmdUejV5M3JabmZHRzVFVHUrbVZpUUIxd05yZHAzcStGVWlncG9EaFowN0JRTEVhaFhoUEhWNUZGYWpvVkhDdWRoUFRNNFl3OUZtb3ZBazZuWFl6SERwVXBKQThFUVZRYzBGbnIwMjJCcC9CSEZ5bDlQaXhTbmxjbXp3Q1lUWFE0L1lXRlFUZURsSk1PRENpeWhRdDlzdU5YQ1QzMTlpVE9PcjcvWjU2cnhwazUwOXJubnQyWU4wN0tlWE8xWUdBbExZTDc1aFhZamo2VXh1OFdlaG9GNzdma2QxVG04S0VuK1B6OWpoRllOZUVzaVEvNjlyaWpKRWJHdDRlWXo4UjJpVWU4YzdTNGJaM2trRUVvWjFUdHJmeTIybUhRcFkva0hqdjV5VVFka1E2dGNPTXYvenRPbmlMZ3BKMlpNU0RqamJzcGxVa0w3OWoySVRtYUZ3eUQ1WDNWWkF3WWFNaVJ5eVl1NVNhZVpKNlFFYjIzV2xHZFRPT1M3RkowbHljYytZeW9NVmJVSG5PSXErZU9JdXZPWjgzbkFsSUFoT2N1TjU5eWdSQ3BaM3BKWmxBOER5SlVRaExQTXJWcVhxK0RQQUYzc3BqL3gzcjVtaG1wbDlTUXlCcmhLT09Ca0d2M2J4Y1JsMWpZL1EwVUwzTG9KUnBCWjBOQ0I4RHhtODluZ3l6a2gzU2liUXk5Y0paTVhBcmROc2YzbU0wblNZV0QyOUorNWNSR3ZFdy9zcnM5ejFFaVBEQnp6RVFNM3N4U1RwSFNod1hJN3IrY1h3VGZ2cjJVRitZb3dYYXFaZDZaWkF0MjRERldQaklLUVlLTzZxV2EzbnBMcmltVlRXRGh4Yk8xNitKVXBBVEhyb3pVd01vbS9mZDZ4UER1NWt1UEprc2FtcEtSd2NEZ0V1VjVOTFY3UTFuVDZJcFY1cWczR1Nnb0pLTWVmNisxQURPVXJkV3RFQms4MlJkSFBTUHk2ME5TVW9Mc3dNZjBOMFBVbDREd3pFaS8rUjEzUmh5RDJzYUJwUHQyQWw5d1Fwejc5NjgzaFVicGxmajRIYVh0YmZkd2NTTHo5bHExN0duVVMzSWJTK3l1WUxGZllKeDJiQWJhcjF4NDJ6SG9QRkJtdDhjVVRFYVpjbTdKMDRxRkpGSUxSZXBNRjR6R25RRi9sUDNJdHJpUktIem04WVgvK084SGtGcEhmRDhmZ0hwbDA3amZZdFlrdGZ2Y29hTHVGTVEra1Y0WlQ2N2lIWHhRYi94ckRrczJTd0xJMk12TWZpUHJsaXJZVEVLaE1LZldlUmllWUNxT3o4cnhPTzdLRThBaGVBdEtlY2xnNkhWUUo2TTEzckJnUWdZY0h1b0wvZkYvTDNtVXdaaUpZeWYvSzVFcUZKdzdMZkxMUC8vQkxoSWlqMHc0T011K1FJcWUyRE0wOXo2T29wQU1pVEVQQmNxaXBIdWw4djFkMCtxMkhFdmpWUWZuODdIbGJrcXhzMktHUGZUZXl5b2lJeGFpN1gzd2JTaTRRQ2RtbTZuakIvTGVnU2N1cEkyR3RMUTVhbjVUZlQ2cFM5U0J6eTMyN1IvMjNTRHRnRWZjY1NVYUdVRnVJNTFCcjE1MWlIVndzUitWc3prWitQcFUvK0RRTW50U2hkb1N5NGVqVFZYVzh0ek9ZcDY1QmtNYVE5YmQxd0NUcC9CUXlDWllrbmRFUE8wTjIzNUVGVFNTOXNNQ3BwcTd0RHU0am9jcytUdEdGWVFYME1hZFFaQWxtWUl6cVhlZk9qbFlESXhicDRXYlk5VEVCYUhLVUJ3eVA1YnVtTFJNSnB1ZS9MN2laYnBKWFEyNzh0NCtNZTgzWG92T2lTUEI5MDBleW5VZGovZVJMVEhvUnkzajVNRm1vZnV0K1hXZ0kvbzRKczFNZ3NlWFVTcW9BS0RKMjdCVmNOUkZWd3MxU1B6MVl5cmtiTEsvNFR3WGxwaWp2dllKUXR4MjhyY2EvZW0wR2J2b1ROMnUvL21QbTNsYlhkZUY4WU04YlROYXFWVWxYaEVHRWpvZjNmTTF0cXVrQStPYlZYRTl6cjVmbHdXR2dLUlhSOXZzdnpUM1NaQk83L2Jvd2pTNnJrbEdub0thT2gwbmh6bC9KNXprNDNDazFXbU9RdzV5NGhncXg2alBxTHZ3QlJkRXN3SnBvWFIxVVYvRmlyNFVqOHU2YnI0RWdGd0Vlc2VlS01LblJSYWFGTkJTTDRYbC9rdXMxRmFIa1lucU1zUlp4cmdzVDk3MHJQQkM3amJaWjVrL2N5TW02MWdTSHdpSW1OY2xkNW5TbHVvWFU0MkkxRWFia2NTdTNwMjVLZ0M2a1JpbGkwc0l0cGsxQVFtMUVZWnRnYWlTS0MwZGRjenVJR3U5VGUzK0thUVg0RjRkZi82YWlKUkRkZDdpYzdIZ29kRU9XZzN5SUc1YkxUdWVYZHdyYkxSYTBCMHNHRnpob3FvUHRaSE5Ld3g5SGVwRE02YVIwMVJCWUVadmQ1ZmVFR0xDNmNnU081YTZ5amd4WktjcGtKNm5OVE1sbkw4NXZybnJkbCtQNStTOTdsOCtNcG04dThlSW83bmY0eHdLQVRyZDFDai90KzErZmFyU0V1Yy8xVU51L0dNa0Q3ekdiaFdWUlZVaVJIWnludEl1WTFjM2ZwcnA5eXdST2YyTWJLWStzKzRhMVZ4MEQ4RmlEOXRsalFVekFUWklQN2h1Vjk0OWJpa0E2c211ZlpnYklUcFplR0lMRXVSNW14QkZKYkMvZnNlU2lGam55bHdidUVwazEyL2Z4QWYxd29uN2RWZmZXZ05XZmRxaGtlZHZ0bThmNHA1RVFqcTVBTGJzVFpaeVJyN1MwTGc2UEx3Sko1b2VlRWpqNDAyMy9VeWNBQllFZGpxaXJmcnEyU3JWcGVDWnZZZ3lvK0kwR2craDhaTUI3QXBVNi9rZkFuWkRQb3dZQUNvZDhmbjhTTmE2RHRDY2NpdUNxT1ZyR1gwbzltRnNtUGxwdDRzckFtc3cwL0RmNTYyNGRqczJ1U3YzN1VaK3J6M1c5UlhCVVhhN2prbmNXdmNwdHo3ZVhtcGxaT3ljeHREekhSTnc0a1lpVThEZXVWSDA5WHBpaWlRQ2dMMEh2YUtGa2t2T3Q3blhQUEFBdU9xSkEyc1p1U2JwUWxraUNKN1JXcmEwejhwcXNIOG9ONTJkS3MrWFRWMkFrL0R4d3VBd1RoTzZxOC91YnU2UDZJdEE3SFNxdFVyb0s1SVlmTWhSVFZZWU45dnNPWjl6c1NVdThmL0s4cUI5N0R0RkMzQmFaSmRVRHEwdmtnUk5tWkVVakl6UXJ6NlgwVU9iZGdpTnVUV2oxbWlwelh6QU1oRmxmTHY1dmJxeFlJaEFscStYT1lQMysxc2QzOFRoVW9oUFBSWW9ORS9yT0hQbTlTaEM1TEk5WWZRTXA2UElUSzdDbDhLaHYwK0x1dFZSZkpSQ2pabEVBQXprY3VzM0FEamo0R2FCTlVIK1JONERrVVJRQjFJeXlFdVVtcjlja1ZoRXV5WHhOUE1mOFNJbk56R2R3TC9zNmVxN3gxODVGSlI5c2RGbWY0SDRadTVDL0FlZHRjdHdkd0llMVIyVmt5TnlJNC9jV3NPa0xzNnZ3eDFENWJUYXpSQnk2cVR1ZTM1THFRTm5mL2wvcWpET29kMzZuRXVaQUJFckhUM0g4UmpPcWlIMFBEZjZKalVsUUphNC9YMFJWdTNJNWVxaS9zcXg2ZitYLzYvL2YvK2EvdmJ2cjhsVjV4SjZwMVcvS3NTVUxyM1hvS1lIcnNiVDZoQ1dPZ3loaUl3ZFBpKy9KRlo1NktJNUIwOU8wMmZNcGoyR2hPTy9wdjM5ZWNCNnY5YXdjUndnWXY1Mnk2eE9oR3hCcU5sckp2Q0puZTlQOXgwUkFQdXBIR2RlajVBZmlRYzA2bVhQejNYb1hOQ2QzS1pBWUczN2JieGk4bWM4cXhKMmtOSzduMG9TRjNWVWlwUkMxRDQ4TmtRQlVpT0ZRanpCVEJ1N0xVbjUwMU5aSXppc2JhSzJaSW5JMERhdTNoZUNQTlVOWS9HZkVpYXgxZThrajVGVEZBZ2djWXZ6ei9uVGpCazErMkFlblMreE5zTFhkb2w1eFB1ek45bktxc2cwTDZTcHpYZE9SMWZReldsRFUySVVwMUdLNmJpSGRZRU9qTStzbjc5bGtUVU8yRTNBc054QUp2SktyNHFSY1U3c3hLZzFoRnpiaDMwcUdHdVl0U2l6bzlJZ2ZnWW9jMmZ6MUxINFZpTGxBQVg0QWsrWjlDWnhYYmd6bkhqNkZtOVRaL2RWSFZ6RlA3RFF3YkdBQTAzeHdMUkdBTWxIQW1ncTYzM3Y1VjRWWGM3NFVMK1pjbCtXaXZmOHhRbGk1YW1DK29tWVQyUDN1elF4bTh5SmVNckp5YWNnN3U0RHBmbXQvbERjTVdTdGJsZmVNS3o1bzE1TVNBVVZGSUc0bTZIZVhCZ0w0UGRuTXZyUC8xazJFS0pUU2YvSktMZE1qZHc4N2QvOW4zd3NHd0lhb0lqV2JLNHhtRFgxNzcxTElWT1lBR2xicEh4NzNJeTBhb2h3RWFCa3FEaklaMXBXWXA5OGhkT3lCdFhYcmQxVllPckEwbW5LUnJxcW5hb0ZTWHBrd0NsWDhUZEtWNUVJNGxhR0lWQVJDRU96TUZtdDVDSUNNQlFBL1lpU1VjSkhlaS82UDFCTEF3UVVBQUFBQ0FBMGpHTlkwemZwcG1rREFBRHRDQUFBRHdBQUFHMXRjR0ZuWlM5d1lXZGxMbUpwYm8zV1Mwd1RRUmpBOGUvYkxxV2JOdFdFaHdjaGFvSWFGVTNVSGpRaGtVZ2JuOUg2aU5Hb1VhS3RyNldVdG9vSFFBUktkOFVDMmhha0JRVUR2Z1A0amhvREowNTdNWnc0ZUtOYmV2RG14WU9KcyswUzJqcnAwdE1tLytTWG1aMzVOc1g1bWM0ZVpFcUxqWHVTSXgrVFEwKzNib2U5SWt4TE5TS0ExU3FRSjV0QW52WlhIYWc2aUlmc1IvUkg3WGI3TWZ0eDIyVlBiU09jeEZONEdzL2cyVTZBMFhNQmdFMnVMVmpIVkxBNkp4Z2NKaXdxc0FxLy8vNGl4T1FXd0hwYXNKOERiTWdPcHJiWE5zRlphZ0gwVWtJMGVRS3dXUWxYd09BaHdXZ1ZXamJ2c3drU2Z4YndEaVZZWmk4QjNrVktpZTdtQWRzWGl6dWpPR2RXQS9wcFJhcXNBQXpRaWlWVUNTZ3VGajVWeE9uTm14Uk5EOWhGSzFMbENzQWdyVmhDcXdCN2FDWDZadzNnZzhYaXlpZ3dmQUV3UkN0Ty9WWEFDSzFZWm04RDl0TTFFWEJnc1lReG5ib2JxNVhrQTR4UmsxUGZERGhFVFJMdkIzUXdxMW5tbXU0NkZEQzRzckRPd0hNM1FJL2sxcmhZWkhnMjduK2ZlUDlORGdYbnZ3OEMrWm1NWnBaM3VUMUZCY1hHRXVPNmlyS0tzcVZyQ2NnelpTemoxalVRcmRCbjhISWV4ZktsTEMrYmpIWEdlNFVseStEZzZreG9aZ1c4aC9leG15eXNXTDl1clhtdDJTcHVlRnRDeEl0RmdLNThZdTdxaUZpdmlMMzRFTVBZOTcrb3ZDYzNYYnlaRXVYSXBCd2NsNStNTFV3OFZjVUdJdXJhc0FNN0ZhK3dGTktpOEs3Y3BWNC96ekxFMkFlNWIxSVZ2WXJZMU5KSzhWTEQwY1NVSzk2dDlKbjRESTJadTI0a3UyNVBmT3VRZXg3Ry9XTXAwY00xbXdwVXk4eWFXV0w5M0VoMlczMFlzR1U1Vmx3WVRnNk1xdFlkbWlXWnpnTzI0bkt3K2FseE9meEZ4ZTRpVFl2TzFRRzJhV25CeU1MSWk0eWpjSFB0ZEczQUJPUjROTFRSYUs3bXAycE9aem1RbzliU2d2SlFXNVlXb0dxV25kc0FCUzN0eTZjVXduTmlHdEduQ1hIRGp4MjJnQ1RKUUNZa1B6SC9kVlFsdXY0bnlDcFlJQ09tc1lyUDR5b1JwQkFBSlVCbU5EK1JlQk9MQjBmaWsrSEU4d25WNnNtMWRwSExKSzBIN05Xd2txMmkzUFV5cGJpNEI3bUtSYmxFTlVEbVBMOGkzNHZFdjc5VmxSQkZjVDQ3Q2VSYmtWOVptSG9zZDQrcFNvUW9adDBqak9JZzVtcFFmUXZJZDBkalorcW91YmgreW91T3p2VURQdElnZkZjZHZ0cXRHY3NLSXplUWl4MGpCKzkxQUZtb3h1NENyeElkbjdLeFdEYjJ1OXl1Ym01UWN6TDZzcVdoWE9tSThqVWhmMDcrQVZCTEF3UVVBQUFBQ0FBMGpHTlk3U1hTOXM0TUFBQTh6d0FBRFFBQUFIQmhaMlV2Y0dGblpTNTRiV3p0WGUxdjNMWVovNzYvNG5EOWJGcDhFeVhFVGhHZjR6VkFYSGkxbXliN2RyVmwrNUR6NlhBK3A4aytEVnV6ZFJ1eTE2YkFsblZiaWhaN3daQms2TmFoQzdMK003RVQveGVseUx2VG5VVHBwQk1sWDJMR2NDQlI0a1B5SVgvUDd5RWZpbDU2OC9aQnUzYkw2eDIyL001eUhRS3JYdk02Mi81T3E3TzNYSDkzYTIzQnFiOTVjV21qdWVmVnJxd3UxN0VWL0lNV2YyM3JUdGRicmdkUDZyVzNtd2Y4K3ZUaGYwNC8vV3dCMW12ZjkvMERMcTFlKzk1UmEvdm1ldlB3NW5MZHFrczVHejIvZTNoeDZiM1dUbisvZG8yLzVSQmNYN3k0OUpiWDJ0dnZpeFRrMmtGSzQzcHc1eUlJYUwyMkl1UnRCSEtDUnplQ1J6Wnh4QU1VUHRqYzd2bnR0c2hvQVlwY2hHaVlmR09RYkNHSzNTQjVjYXhDVjV0My9LTStyOGRtdDduTm14KzhpNFhNYTdFVSthNm9LeFRpdmUyKzM3dlVidTExUktLUVBSUzQxbXEzMS96ZVFiUFBVemQ2clU1LzArc2ZkV3Ryclg3ZjM5ejN2TDVvMmx2aDViWHdjcVc1ZlhPdjV4OTFkc1N0MEJwdk1PUWRJQlhHYjF4V3I3M2JhZkhMZzRONjdhcTMyMTl2OXZaYVFYOEcvZVIzeDIvZkNUS05KNno0dkJvSFl5bThsbHY3M29Ic2NCSmthYlk2Ny9zZkJCcXVYZDdkNVcwVmw3TFRMKy8wbWgvVUIxa2FmdHZ2Q1RXTnBNZ01RUm9KUlc5NXQ2TkptL3ZOcmhlbUxZcEVybG1SSE5RRVd1NXcwSzJ2Ti94T1IrZzhLTG5YN0J6dWNnV1BEU3ByY2tSWlk4UEpZY0IxaUhwQVVkY0ZtTkhvb0ZvY0swSlVTSFpuZEhSUGRQVFZWbWZ3bXJ4K2IxUVpvWnQzZ2k0ZGpxbjY0UDFHc3h2Y2kyZkR0RURvb05tYmZydTF3OHVSV2c0Vkx1cTZ4Y2NWUjBROUVQREc3aTZod1Evdk8yK1gzM1BNeWlFNUVEaThITlJ2Y2F4UnZGVHZsdGRlYmZhYnZMRkhYVS8wSjdRR1l6cDg5bDNQUC9ENnZaWjNPTHErVTJ1MC9VTnZSNnBqM2IvbGJma1hsNFRhRjZBTk1JRW9xbmVoZG1RQkNJa2RVL3RRUXVPb055Ykt0Z0dKZDZBUXRFQWNZS05ZLzEwU3p6QWdMb2F4akN1eWVoQkFnbVBtcENHcVp3TkttUlBOdUpwUzR1S295b3REM1lTWFFtVkM1WnY5TzIxdlpERldQQTdCalg3dCtzam8zWkEyamorNzNObVJUNkJGQ1NCTVBLUFVBa3pZdHpGRTFOYmEzbTFmU09adjhJR3h6d2RweHpzOEhGWk5sRHlCTEc3RXlrYVc3ZHBLUFJsa2xZcXNCVzNRbWhWWnN3THJMSEhGQ0FWSUI2NndEbHc1bEFJTDJnbTQ0cjBQRFdPVmdDc0NIR296ckFRRHRJQnIyVzVHVkMya01SYUd3RW5DRlFNV3haQ3BHY3NOSHJxeE9qU2tWQVFZY2FHYXN0UkZsZ2N0NWppQVlpUXB5eUVBNjRBV0xSOWF6RlhxeVVDclRHZ3Q2TVBXck5DYUdWbG5DU3pHaWRiV0FDeWtCVmcySjFPTVl6N0owQmNNQmtDNXVJS3ZJcTY0QzFVSVYzeWd4R3laNUNzYnhEeXdFYUNDU281RWNQVGxFREhNR3NGa1lqMFdWRklrSUNtd1dXeThyQ1JtYWlSbldrM01WQlNKTnFQQWplRnRCRWM3c0EyRHh6Wnp1QlZKZzZPWWRHWEFJeXNkajRPbUdEenF4bU1pbUt5czdKYU1hQUN4N1RCdkFlSzhlRXJKT2cxVktWa3J4TlowcXN1S0xTMHJpdW5ZUWc0Z0Jsc1ZZa3R0K1hQamF3YWltb1duenBpbXBxOTBaSVFTMXJLRW1Bb2xQbVVBMUVCSkFTVmszTVpYeFcwTTF6K1VlSnkrb3A4VmoxcVdIdFB4S0p0aThLZ2JqeW5VbHVKLzVXVzRtQTg2RFZDeEROUEFGUGR5S3dUUzFIWEdyRUNxWUQzRTR2MXFnRlFwa0l5UG1CbEtObVRBMVFJbExVc1pFRG9PVjFVQ0p5RnFmRVRsa3IxVERFckpLT0FhUjltY3hJVkVQQ3BscUwzRVpDZFJKVVRBTWNWSFZPVnBKT1paVGN4VEZJNFE4c21ORmQzVkVRYW5FVmNkR2p5MkxFM01wbVgxSXgyT0JCa1hzUlE0SmtMSkFTUWpzU1VqU1NGakdwQVVXYWJoU0ZYVENtR0VzUjVXSTFwV1B0SmhSRjNqSUZZTEkrWG96SW1qL0RES2o2SXpCcEZja3RNQUlpM0xGZWtnQ2p4ZUE2SktRWlRxRzJaRTBReHUzUXhlM1JrN2RZTWxBQTFBMHJKY2tRb2tabUZROXJhb1Z4SkkwQ3ByamtVS3o3QVVFdkxPcitJaXBqbUY4UnpUZkVKRk5UV0NNSXgycVVGb1F6M0JNRkwrUWdkRFZyQy94SUJRT3dqekxWTGtuVnE5TG9zVTA2QWt0L2hwZ0ZMNWl4U01ZclA5cVZvb21kbFZGaEF4RytuWlEwakxYNkpnRGpOT1ljVWdTdkVLTTJJb3QwdVgyNk03VTRmT1FhNGVoNDdxV1o1QURnUk9Fb0JrVXd5QW9nQWlwVVd1c205dlNnWmhqdjFOTTJ4dm1tVjNVOFdibXlDeUZZUVZ3aEZiZVBSWnBkd0xxd0dPZWhZNVV1RW9tMkxncUIyT2hUZkY1OXpSbEhkRFU0WDdtZkpnUjVzdnFHZHRJaFU3ekRIZmQxV0xuVHdibXZMdlo1cGhPMU8xdTVueUFNbWxlajRlc2NKSlZiUFZ1YkxqTlJOUUJMRUxYR3hQWW9uWDF3bmhsTytNbzl4SW1qcjBnM09BNUpDM3JPWXVsWjltaFBtbmZzQ2NHV1BLZ2pJQktqZ3lTSzFmMXdKa1VybmN6eGhUTHVORHc0NGRNaUcxeXljSTZaWXFLSGFsN1cvZnJBVlhzakpTeGRCV3QzRFlRUGxQRkxYZjdEVzMrOXdJWExrdVdHU3RlZEJxMzFtdUgvLy8wY3RuajA4ZjNEMTkrcHQ2YmJQMUEwK0lyUTBIWXIwMkVQcEdLR3lEeTlyck5idjdRMkhpMUNrKzBlTFp1b0g2QWlXTFpraU5kYnUxRGZsaTQ3b2NGLzN1OFBMNDdwY3Z2bng2OHJ0N3o1LzljV214MytWTjd3Yi95WnlMbzdhUGtpYXMydnZpVG94d3k3bkFKN3I4RjEzSSsyRVBqQm81YkEwV1hhanNFVUF6ZUFpUmp4RmNRTEcwY1hZR0lXcDNmUWpiY056QWtZeFJIZEc0K0V1U0dXMkEwV1RoQ0dHNUdKcmlkaVFVSjAwbUJyYXdOMk5hR2NrTWJXZWsvcWxhRVBZbnJBY002Nit1aDV6OU13Q2R3WWZ4TEZxUHh0VFdyeVlWSERaaG9oOVRSb0pTaXJvZkxTWFhwZlZnbXJaWGtrcHZLTXRhbmFxMnBPN0xBNE5MeXJKWHBqYW1NZlVOVFg2djBORHdQTHdyQjhHaGUvN2hpTWhEOGhXZVEvaHVOTys2ZCtCejB6RktsWWZXSFU0ZWVlZE1IbmxIb2tmZUJUMDNlZVRkd0dBTnFxZWllbWVjNnJuMDFuWVMxME1FSWt4UDREZ1pRVzRuQVV2YzV5VTJDWlJDOTFGU3lranZLT3BuazdQenFaTmRBTWFpV2tka1hPdlVqcnU4amVIUmMra2JWSk1kQUN1OXhYallZdTU4OHA5SWkvUDVCRVRsRXd6a3B2Z0VjQWFmNFBUQlQ0NS8vZEdzUHNIa0NURmIvbGlLT0hCendtdkE5Z1dJdWVkQXVPZEE4bjNxRWZNYTFGWStxOE1nVUtzaSttUm5JYU1BZ2Y0a29wcVFvVzVCMGZ6SkRjZ3gwOHBvdWNkTnRhREpSQnR0VDlob0ZqWFJkdFJFczJrV0dsclZXR2hOcS9UR1Foc0xQYk9GTGpaclM3YlFnNk9NeHkwMElkd3ljeXROdUpXbStRS1p4a0liQ3oxaG9aRTJDODB3QXFqa3I5S05oVFlXZW1ZTGZYTC95Y205UnlkLy91TGw0OCswV21nYzk2RzU3NHdSL3kyNDZtYXM4L3haWnhiZXJyWjYzbmEvNVhka25hcXoycVFhcTYzcENEcGp0WTNWTG1xMUgvejc1Sk1uV3EwMmpWbHR4UDFxeFAxcWxDOGdiS3kyc2RwWnJEWWFXVzArNnRLTXRvTWl0b01CT0dZN1hDZ1BBVkhHcFcwQzVzdGd3M20wejdZVDBUQUVZMy9iaUVDMWNqbXc0Z2RnRjRsS2wyS2JVZmtySFQ5KzhmVERrMS85OXZqdUY3TmJaQm5mR2JmSWNrOXdEck5iZTlzZlZGMnJCWFpRRWZPYmtGdGd1SUR0TEpvL2srMVY3SFhpT2c1d2xsbkh5bnJtVVhOcVE3UHh4Rmlzc255ZVlCTTBnU0kwd2FJc2dhYXloRjBCUzdqT2hKSU5TeGlXS0ljbGpqLzZ5K252UDlmS0VzeXdoR0dKYzg4U1R2a3N3VEIvYUZqQ3NFVHBMUEg4bTBjbkgzK3RsU1Zjd3hLR0pjNDdTMkNyZkphZ21Dbk90REFzWVZoQ0kwdmN1Ly95NGQrS1JtN2x1ZFhqTElIei9jVTh3eEtHSlY1SGxrQVZzQVN6Rk44WEdwWXdMS0dSSlQ3L1F6a3NnUTFMR0pZNDl5eFJSZlRhSW9xanZReExHSmJReVJMM1RqNzlVUWtzWWFMWGhpVU1TMlNOWHVQbzRSQVRMQUVSdjBjSlgzc1JSM1ZXaVdHSmlJYVJsY1lTTUVHNWhpVWtTM3o5VllITnBrNk1IT1lrYUkxSkVYSkl5RzNJUVllaXlpZUh4TS9LdEpOQTF1QjBBUktneURKVEJVTUNwWkxBOC84VjJMbWtJSUU1aVVrYkVqQWtVRDRKa0t5eDV5SWtRQTBGR0Fvb2RSN3czMGM2S1lETVNjRFpVSUNoZ0Fvb1FFOWdHU0lLa3luQVlZT3ZIUTBKbUpCQk9TVHc0cDhQanU4OVBIN3k4WXUvUHRiS0JpYXdmSjdZWUQ1REJ0V3hRZFlBTW8wNnJCRTJ3RFNSRFd6Q3pDY0wwOWtnZXV6NUpCdWdoRFBQRFJ1SXk5TWYvdXprRjM4dkVEcTJZand3SjZGamFoWGhnWVRjaGdkMEtPcDE0b0dzSWVJaVBPQkFnQTBQR0I0bzgyQ2luOTgvZnZZdnJUd3dKMUZpd3dPR0J5cmdnYXhSNGdJOHdJaGpqa015UEZBcUQ3ejg1azhudnl4eUVGS2NCK0tIOGxOMEFWTENmMjFERVlZaXpndEYwQXBpeUE2a1pzbklSSkhMWFRJcWRBUlNqQitvaVNLZkp4STQ1MUZrbWpXS0hQd0owVlFhd0NseFpBWkp1cWt5TkNEWk1xYmp5VWd5QXdsLzA5TlFnYmpzNzN2OTVrTFJPUU9KeFpMcG5NU1NCUWdMc0VKaWZzTUxlbFQxT2pHRG5rK1NJU1pFL0IxcXM0Sms5aGVkeVFyU1QvL3g0c092U3VDRU9Za3JtLzFGWm45UkJXeVFOYTVzVDVrbFlEdVpEUnhrRHM2ZXpnWTB5cmNUYklDeFlZUFVBeW8rS1lFSzVpUzBiQmVhSENUa05sU2dRMUd2T2hVc2J2REtYUHpPdDFCTEF3UVVBQUFBQ0FBMGpHTlk0YzErQk1vQkFBQUVCZ0FBRlFBQUFISmxiSE12Y0dGblpWOW1iM0p0WVhSekxuaHRiSldVM1VyRE1CVEg3d1hmSWNScmJicTIrNEJVMGNsQUVKUnRmdHlXTGR1Q2FUdG1GZWU5RCtDMTc2QVBJUG8yZ25zTFQ3cDBiY0lDTmIxcER2Mzk4Kzg1SjRjZVBjVUNQYkxGUFUrVEVMc0hCQ09Xak5JeFQ2WWh2aHIyOXR2NDZIQjNoL2JTUlJ4bDhJWmcwVzRxMHNXOTJwVVJkSFlMR3E2TDBYV0k5eVpxWWNmeUlXbGhOSnl4bU9VeENOVGtYRi9uR3JEbFNSWmlyeER3aUh3dzZyTUo3QWtoZGcvRW90VXN0UHhBUHJXMERGOHVLVFFJaVNhQnZ3R3BveVdROXJnUXZUalRFaXBqU2hieU1sek9XWWdIcWVCampITDQ3SFR0M3JGQWdSM3liWkRic0VKUTFOSzk0WmVlODRTWi9tVk1xYll4dW1GOE9zdnlFa3Q0N2NQVmZWUUlyeVRBVWo5OVNOWU42ZGZDU2JQRXZTb1JXQWxQczFnZUNISDVWVGVhaHppUDFqUFEwQXo4VzQ0NlJrWnBkeFl0ekF6TG1Nb1hOTnFBUDBQZE9pQVl4Vndzb1lROEhqd2tSck9XU0tkQVpORUw1dWY3L2ZmclkvWDJzdnA4VmRXSC9sVzN5YWJVMmloQmVRYlpVckIxbmJkcDJqU0NmMmpVOUVYYUc4MW1mVTFqOU1CTjFUTlBUMFE2dWpOTGtRZlZyOGpENXJKK2Fyb2NDejZWbzFYM1dTRklaenRSblJmbXFmUXltcktMZVFaVHU2b3FvMGgyazBma3FzNEg2bWdJWE9KaW92OEJVRXNEQkJRQUFBQUlBRFNNWTFnazhOdjRPZ0FBQURvQUFBQVNBQUFBY21Wc2N5OXdZV2RsWDNKbGJITXVlRzFzczdHdnlNMVJLRXN0S3M3TXo3TlZNdFF6VUZKSXpVdk9UOG5NUzdkVktpMUowN1ZRc3JmajViSUpTczFKTEFHcUtjN0lMQ2pXQjRvQUFGQkxBd1FVQUFBQUNBQTBqR05ZMmJIRVV5MEVBQURZT3dBQUNRQUFBSFJvWlcxbExuaHRiTzFieTI3VFFCVGRJL0VQbHRuQW90aUo4NVFjcXJZMFVxVVdsU1NDOWRnZUo2TTZuc2gyYU11ZUQyRE5Gb2tkZkFDQ3Y2bEUvNEtaOFNzUGorc0dtcmpKZUJQblB1ZmVlM3hueGc5OS8ycnNTQitnNXlQc2R1VEtTMVdXb0d0aUM3bkRqandON0wyV3ZQL3E2Uk45TUlKajZKTXppUnpoUDZrSGtHdmd5NDVNbEU1ZWQrUWErWDBEeHJBakgxc2V1SlNsWTl1R1prRDVrV0txZklRZDdERXRMVlk2Y0lmUW1aVmswa3l3YnpLSEI2WUozYURha1ovVnpiWmwyM0pFcVJFS3RCdU51aFpUbW9SU000QmxxVEdsUlNpcUN1eDZMYVpvaEdLYVRXZ2tNaFZxR2JacXFlVTJvZGhhcTk1T1pPcUUwakNhTmFNWlV4cFVwZ1ZnQlNSMlZPcmVNcHVHS1N1em9TdHA3RXNaQ1pPVm1jakZuSnlCU1NpOXdHRE0vZ2hNWUJkN1l4QkliNmZJdkRnRC9rVkgzcXNzbWtrMHVzaHhJb1hCOVlSNDdXTUhXVHp4dENwU0dnMkJEaG56TzVxSjZKZ0xmRTVYU2YzeFJFNlJDM01sRXFuM0VBMUhBZldzY1QybUpvbmpvaUgrYTVoaHFMRlhiaTV5STlXVm1XSnV1TlliclcwMVA4MDlQSFZweDZLaXRiWEFvQ3BMUFdnbktaR2xBWEpKbzJzSWNLd2ZIQlZSOFlndktwNmFGQlhmNXNtK2RCUEN6cTRMNXBKUWJsU0lVak1OVWVyaVVZcFNoMGtJSjBMVnFOU3NlQjVzUmJuUk5OaTBxN0JkTmdqTXpnR3R1OUZ5RG9JQWVpN2JmMWZGWHZKKzZPS1dYbHphRWZ1eEpMOEE4by9BaEVxeTY2djRKYmllUzJyYjErei90ZFlGdGxHaTFxTFd5OUtpMXFXdWRZRUo5TUZxUGJ1TTRpOEptZml4YXgxNEhyNlUrdWdqcFB0MHBsVGZyZGxmVjNnUGMvUWo1SmtPTFBhZzU4UWRRUThGdk90OHc3dEVXQy9uTHJFMHp3MnFSYmZUekd5Wkc5a2p2cVVnN2lySGZBRUFyc210QjRDdTVNdzcrdUhVTUxaalR0cnlPNWNsUnhuajd5Z0FSSnVKK1FJQVhKTmJEd0JkeVpsTDlENmhZVSs4NUxhaGw5d1dvVVBTYlJGN3piS0FoL0YzdEh1VWJrOHIwSktmbkIyWWF3UUU4cE1qSUxCNUNCQWVmMUdoRCtCVndDTHhzOHdtWE42d1ZxdTZydVFaWHNVclo5R25pY0dVYWpEckEwZm9SbVhIK2pMOXVPckxMQjRDODZMZ3E4Mzh3Yzl3RnZzSWN6RDA2T3BNT3J3WWRsRndobWwvSkR1SytDVGpVNkdsWmhWK0swUzlMSHdwZFBQNys1OWZQMjYvZkxyOStWbDZmdlAxMjR1bHo0YTYyQTNDTDZsTy9jenVtUXBJWFFjTUdVNHBiZGxEU0E4ZjNGV3kzNjVhMVZyMm9uWFptbHJJR2dmMEQyeXRXS1RaSy9uSEZlbXExc2hpaDRQR0NQa1U0a3U0WjdON29VL2tqckFibTgrS2c3TFphb0QwRUxJUWRLSHZzMWo2d2JVRGVRK2g3OUtxY0c1MDMxOU5WL2pqRDVleC9OQUdlSUpNMHYzR29la1pMMUlYK1NPYU9zNDQ1elJUeFR6aC9Id1ZrZWxCQndRSXUvNElUUktYWklUU09RaEdGQVNMblRIUlBLUzlGSGpYc1ZhVkYxZC9PaDdQeXRVYm5Eb0J4OEhUSUpiVFZGNWpjekFaTXRsaUx5ZjV6aHhIWTVuTFRDWUFzcXNjWFJ5TUdaRWpFdmtYbmRHWjV5OVFTd01FRkFBQUFBZ0FOSXhqV0xBTTE2SXNJQUFBYUNBQUFBMEFBQUIwYUhWdFltNWhhV3d1Y0c1bk5Wb0ZXRlB2OXg4ZEVpSXBEZExTM2QzUzNZeVVVTHJEMFkxSWg0U2cxR2hKUWJwYkdDVmRFZzRZM2ZHN2ZwLy8vMzJlYlhkNzczYnV6bnZPSis2OXNWb2FTcmpZNU5nZ0VBaFhSVmxlQndSQ3dnTzJmVEdSZ2VmZ1dCRk40QVhMVGRuWUV3UjY0Zlh2Z2JScVQrTUhBdEdDVk9SbDlQeHlEL09DdmZSbWJ4Q2RLcGgwYXF1dlZKUXgzeUxrME1OQ2FMR3hWMFh6OC8va2RDaER5cXJTVi9YRmZFZ0VGMDVUTFEzMUEycnN2UldXTEltcU51Wk5FMzNVSldZdDZyU0lYWDh1bU0zdmJ6ajBZeE5yRWFUaytsMktiQ2NldnpnVnhNTEM4bnpLZW02VGtoM0I3ZHA5ZHVQTUc3Z3JQbW43Sjd2OTZrejh6bjh6U0pLR25aMmRpVjV5RWR2SVNBMmZYYmV1Tm9zb294ell4aDdWQXlZaTdkaElTRko3ZUltZnhhdFlaY2NwYlBQb3EraW82Nll3OEMxQzFhaUJYWW9pa1g0NXdOMnd4bUtha0Vrc0JkVDBkV3pOTWJ5cXlFR29tZUh4VFJxcGRCTnhjNmJ5bExvcE9Kbnh5aWtiSGlKRlZXTzJkWUpna3VRQlBkenVQeUJwMXRocXBzeUlSdWkva1BCS2F3S0xJTW0xamQ3b1lFbExROFA1U3VQNnNERjJGcFlzSVZlTFBxSTJ2VXI5ZnZxRTg0c0xLakdmZHhzOWtiSC9qU21EM2UrMWF2MzBadWRYVi9OemM1eW1UZXlMY1JIb2NDTlhBazRUVTlQNit2cXZWUXBELyszUjBOUzBzN09qYUJyL3lZb0t6dEVqYTJwcXFxaW9LQ3ZiczBDbnE0OHJuV0duVFlTMG1VVk5vT3lzWDRlSno2eVJPelE4L05JM3h2TTVkOHZvTXBnVzFxY0JCcElndklkQTBKQ1JLYjk1UStFN280Y3JhNVdGL2hWMXAwRWxxd0dJY1o0cjRza2tJU0h4aTJYWHpRMzExQ0Q3eGNldGtuR290VWg4alcxclc1c2w1T0dpcWFucE9IWm9aS1IxNjZPWWpvNk9Zb2YvK2Q1VVQwL1B6TXlNTzZSZmp6RzhoWkpTVFZmL3ZxWUVKVlFkZUorRWt6eHZGK05DR3VwRUJrN1FWcFhCRExVaVU4dnd0aUJpcGV2VHdwRzFTeG83RTkvelVpRnVQL1UvK3JGcnhtbm80ZUZ4TFg5K2VhbWEwdUFJSzlud1JVZEhsM3k4M29KWHQzRUd5WDZWQmVObmRYdmxSMWVlaWR2MmUra09rSG1aWTRDZUl3K1FFU3RnRDVDOXdFSWxpMXZUWU1IcDRrM1A2ckt2ajV6VkFERXdNeSs5YTBwR05EUTIydG5aM1ZqNit2Z0lDZ2xkblovajRPQUFZVFRnZlJuRFl2R3NrV1pWb2FSSTZCb3RmcXpSWVNtTnVZWGtFY2dndnBKWjc3elh1YlV1N2NncWpzN09uOFY4T1VNNk9qb0ltVFhHOHNTRUdCa1pKU1VsT1RrNWtVY2lrcVFIQTNUdDFxTXR6c1FUbUxpTlNVZEhGY3lqMWpkQjB2WUpQRXo0NnRibzRXUFNLbG5FVFMxcU05TzR4U2w2cllWNk92cjZWQjdTMmROUnpqVWMrdW9nSjhkeTdFYXY4QUtkV1NtMmNxZHlpTGd3S2FmWjN0Ky9xcHFhaUw5L29lWGx4aTF1VmdFQkFjQ0NlelVUb2xyb0MwZVAvZ0dwd1g3dWZYVWprdWFsVFVzbmdQR3JoOFFSSFZ2ZThNdkVkSWtJUjVlcllxTWEydW8xdDNpcE9mWm1zRlVHU3M4NzhYTlRwd21Eb2NXbXpWMC8ycEJONTEzOVBNMDdkUVJTU2ZOOHhFQWh6Q0YvZjd2czBwUlZRcUZURGQ0K1lseXRLRFNLUzR1THZIeDhrN2tpc01YRjFxQ2JVK1hnYW1YdWJ2UjMzN2lTUEs4TkNkMld5d2pBZTE0OUltYlZuNkJ2Q1V5RURZZGJEOU10QTBiNXlSQm1wWERxbDVmZUd2bFhSUXZveHRIb0N3SlZpL1hQVElpMUtzVmVVMHZiQ1hUcHZ0aG1NREUwek16TzlyODgrRjFSMHlINml4S21oeHZKbzlwTlJvdzZ5SDlDbW1URGxwaVlxSzZ1VHVjZllHbTVCblNWL1VSdWRtcHFha0VCVGNwYkU5U045ZTd3eHNiR3FxcXFVczBDRjJkbkNpNUVudVZiREwvS0xYL1FHRGNWNnF3cFZNc001MHZKMy9yUGZsVHdhaVNRUThqS3hDN21acXVUTWJzblFmbmlrVmRiSkk4a1JjMzgzVVkwRFRMUUhVL0h2Zml1cmZzbEFzNXpxTm9wS0R3c3NKZnlxc1BuSjZCRUc3YXpuZkZuaGE5NmRzOXc4ZkNBS3ZyWHNTWU5MSHBKaldURGJ3dUNMNU1nOXpackhjR0dsc0VYSSttdldZc056YjMxRFF6bTNuQzE4enVWWUIyWHJYYTBvL2YzOTllS3ZVRUZHUmxxSHpHQmNDWU5tdDdsNWIrSytkVjRLS0RmZjRrZDZ0WWJiZUF3UzUwMDBUWnFabm43MVBUN25kQ3lXL2pUUlZlWHRJV0ZSWEJ3c0xhMk51MTdkYktFN2s2SUVJN25HRHFqSWxaZ3E2MloyWExDUzc2ZHlZSzE2ZWtpdU9qa0dlSFR4LzV2NVRVMWtKTitVajQrUHNOcXMzMlBIeWtwS1dHVFFsbDRkZmVmOWxnVnNpbFNvcEZRZmRRdkFWQmZYRzV5T2J5RjhFbXYvTUdYSmxqbUJpRS8vVUR6Q1ZReE5qNytUdkNNbFBQOEpzalIwVkVwaVJxM0JVTVhXQnByTW5RNm1OMVZKS1lTUElsS3pFQkw2em1Md05CbXl0N0JRUnBEZVdQanhXb2dBdmVjMkVKYnU4NXVOTVBObVZkbjVJZm5ycE96Y3lhWDVlcnNiREU4SUNTMTNSRWF0UUVSQ2E1a0hJSmE1NlFVYVFGcmZtK0puRWxSeGNYR2RudFFQMmxRYWNUek4xaEJXdzMyenRVVmYyV1hYRjFSRVgzUVBZdzJRbE9lUWNUdmVEMWZJaEJWcG1XLzVITlIxV2htbG9DemdheXNyS2FtcHBPVGs3dTd1N201dVl2TFVWWUw5cUE2NlIyWmpMUXVqejRLa2FqTkl5UllWNTlUeXFRZ0t5c3JPL3YzOVBRbXZuWXczU2kvK1ladm5rb0trUXRCOGthaTBHcFpSVVhnZHJJU1UyNTJjaklCVXJDaXl2RElpS2puenRqQjcvclVsSlRUMDlNTzdLbUFFdTdqVnJ3OWlpd2pEVG5DS2k1Mjl2dTlyMG1LMmFwRzg2bVliN0NFbHBwZEo4ZkhnNjgzb3BuNXNyZUVWVkxvYTgyU2dwakZ4SllLT0xGb09UZ080MzY3WXZBVGY5UlN4VVFCbVJ4NVNLZmJtck56UlEvMkx0dFJxcUh3Mm9oL0NXOE5MWFNRb01VT0laQzNDQXI2K2ZSNTRKUktNelRUOG9QLzQvMU44OXFITzRaZEpidmU3TFMwdEt5c2haVVZDYllWdjFaQ1B4Ujc3Z0hhRnM1Yk5DcE8zNWlpQzZCa2x6b2hFRGRkSHNiaHI0WW9QaGJ5QXA2SUwvbTRhbDUvMDJmSlFWMFdPaE9qMUZTLytIRjkycWpXVjF6OGlMb1RxMHk5MzhZcWw4TDgzVlBFejhiNG5PZXJxWHhHQjNoLy8vNzlkaUwzQnBvMW9tVS9tcm1HcGRJQWdGLzFseTlmeXN2THYzeWg3U0tDL2Fxb2dEckZ4Ui8rNGwrQWZGaUtEOUNWQkhVYU81QjNZYmxvWHczSldhaFpFQW5qdWZnMUdTemxhWEFQbkRzWmU2VUZxL1E3QnZQdDN1d1dXSFlFM1RUVUVvTDgvZjFwSVBmdU1qTGRDUyszSHNMTFUxQlZIeVNMQ2wzNWRkT0p0TEEzM2R4S0dGalRicTlPWXNHUVZMclRUMGdXR0J6eEZvbGJ4NHJ3eVR3eDBqMkdadGUxRHVMWEJtUDVFaFFoODNBcWdaRjFmQnBuRTl4Y1JyaFhVQXIyS3Q2eE9QVGZ2OU96Y3k2R1JJYVd5TURTSWl0dlN3TlVJdHQxMFBuemZEK21PK1RzU0Z3dHArYm41MmRrTkxsdHlMYXRkTmdPcDlCbVhsaEhDNjBGcGU3ZTFFQWU0Rk1HdHQvNyt2di9iRzgzTkRSY2E3Si81WTZsSll1U0tRZUZiSUZ6bUhDQU5VWDZvaHEzN3ZFeVJkNHNyRkFRS1dTQ3R0VWNUME4vRnZORHpGU0VoSWtVWjE1ZUhwQzNYam9vdnVRMWVBWVZlK1pMQzlsbHlrclFuMXZvRE54N1RIMktQNGIrUUpReFlpdW0vbnZyb2tzenlpLytjZFpLN3ludllsQ1hyZ1Zza0ZBVjAzOHpsbGxVVEV4TVZEUW5Kd2VQVXZoNE01NEx3S085S0FxWDY4WDVEcEtKcEVCalNoR1A3VlJOU2YvekthV3ZWVVBGeVptWlYxTktOSW5PYkxsV3loSFMyakVnT2U5cnFzRW82NjV1ZDlEdUM0YmhieUdGYkc0dG1IY1VmdGc3eVdRMTRhSkZoc0pTb3YySjVCUVV1NU1GTkg2NXI0cmFqV0JPWFlSeUdPYy9pV1VOWDRQVU0vTEV1UUtKZEppMFNsZU9oTERhVnZZdHF5clkvbGlEV3ZOMkN4T3Zscjk5K3lZQ2RFNDJYMmxaMmRDR0c4amgvZnVWUnVmNWlUd3hSQ3U4ZW9FL2E1QTY4SUFMY3ZPbW9iSEZkbk5yQzlBOG1ubWlBa0NwMVgwbEFqMThyMGg3VVphQ0tnUEc5djVCR3lxTXFyQ0lGbE8wVG9zdUxaM280Sk9sZkQxYjg0SFlLcG1LaXNxaXhuZTc3ckhnNlg0WDZGOWhqNG5Cd1BRRFU1cmJQNzViYWZPYmdwSTNvM0ppdnRVbUhSdHpwdlcvbjJDVEE4NURacFN1UHoyUEQ0N1A2eXRmNVU4bWpENGNRY1NQU0RiSFNSK0xCak5iRUl5V2VHd0o2Y2kwakl4MkYzOW41eTBoN1VVc1hKMzMzOGZ0ejF4UnJDTXNuMjduS1lSY2Nrc2lkOThKbWdZSFA1UjFnVUI5MllHSmwycGYydk5DSzJsZmdrUTNON3M0T3UzUWhvZU02dWcxMHZIc3NKdWZ1L1RITVRMd2NVN3NoZGlJWk1vbzV6b3FNdW54VThzY3piMHB6bytuZUdseGoyN24vYjM2VEJ5UnBKenpOdzB4UnlQaUVmR2NkMXJpeGMxOXZMdUkvK24ydjdpd1VrM1h4UWJIWlVRUDV0bmpIWUpHM004TjZIT2dLUC9taXZscXdCcUtpb3BlOHRtclhaMnV5dVQyci9zbjY0QVN1dXN5dm53a0hUSExoYXBDVlFsTEE1bzcydHNsZUhqYzB5aDQyR1QrMUcxdmJ5OURuaDRPRHcrVEpHLzMycTlXMnp6K2pHQTZFRWNBWk5iWTBNRGZLbXJHVkc4L2JsSUxEcTJHQXl4RUtKaVlKYTRkQzhkNEp2UDNPODR4cUF3TWpjTTVMaTRXblpRcmxYMHBrd2RaTFphSFk2Q2pmNlNSNnZEYW41NzZYa1NnaDhkNzV0dDV0MEtvS1Q2MXNIQ2Rod2hpRG1KRDIwVkFudTYrMjQxYVc3bTNxZGxQNXJjRHplYmdUSUFjRmtucm40OVIvT21sV2E3Y2VqWmRUTm9MYmxWaE1OdFVnRG9Nays3azVDdlgrU0NZWktzWFgrcCs1SFdOK04xQi9kVWFCS0pIdEZCbk13alRsS0lpbmlMWmVuRnNWRUF3N3k3TXFVc2JZZDlQdGVoOCtldGl2Z0VoR2VIczZyNzhZdDdLNTRzRTUydUFHL2xTSitVVktZZUhoc3crakhMSTJnOWFvTTFYTTI4ZGVwbVltQVJKV2dLc2F5U2xpV25jOU01WVUzUFMxTFc5TWVEaUwyYjhhdjFiVFIrZlN5OHM0UThLbUhmQjZSdW1uOXJiMjJFbkpOdXI3WUZyZ1loMnpHZ0JRTkhtUzkxdjRCT3V3cjdITUd4bHhYazNmeUFLdkR3UUNiNDlCekNHNzM1Q3JGVHk1cTNwaXRURVRHMytuRitmMEdYK2p5RFdNL3UzekxRZkhCZnZseFhYRmp2dTJ4QWRkNmNGamdTeVBXM1E2NkNPMTE5QVJDR0EydkRabnk0R0FLbCtGUlp3RlJvWGxROWp2dTM1RXhGREkrODBmVUJxK0hoK2VhL3NlczhlQms2L3ltZkhsemovVlluZ3VEdU1kVUtBTFZIN0dKa1pIcS84aFo0MkZsTXdoNzVuNFJqQVlvWjU3MWJoRU5neGhONkdHUlNBTWZsbVp6VXhtbzA1MzRtQWdGMDNtd2lSTDlKYTlUamVQZlRZaU01OTNVbXhGdnpWSHlKZmJJTGF0UmlpSGljU3VGeDZKL2FWWGpSNDRPQnk2WkVJeVA2cnVzVVNqYkVDaXRWRDZqMWMvdGFtOVVLbDJqTlQ5WUhGZm55SjZSOW5KOVU5eGIxVWZ0UFk4NlVURmU4WGIyak1uYStJaElJcVN0dzBUN1JFRmQrUHB3NWlVOHZDSnZyN25YMFBJWGFXNFAxZHp0d24yRW03VkE3a3paQmtVbjlhclpxZDlhTXJ2TnVUZENKSkt1T3lzZGl4ZG5mdEFzZHRxU2lvcXNsdEg0MzIvWGg0L0duajRqeTFxNU9SMmEvYUNxeXJLb3VIOFJuL0srTDF6K1YrYmMrVXpSdFpMcHpqU2F4OGQ4MU5UdzFYbUtyUlE2b2ZwTWduN1c4NWN5RnRGNytJN2RpZ0RBVFlLRE9RQ3ROMEJxMmhoTGhQMmR4UUw3c0RjSjQrMHc3czQxWjNsSmpVZ2dITWJ3bDYzNHozczZtTlVIb2pQTjZnOE5tYTJUa0NBWG1ZVU1qRHZRUC8xS3J2N0lDamdGeDlDNXNxQ013eGRHN2FPbjlIWHZSWHJMcElhczFjTENiaDZkMlhNYTB2bmpxKzFVSXJvV0JDN1FhbjRUd0FOanR0L3JWZFh0TEdqdmdjbEpjbnZPVTVPR0xac05ZK21DMGtDTlJNWEdtTStxWGlhQjRENzM3U1dtK21vNm5DYzd3Z0R0RmFzei84Q3UwczduUzN5bldpdVpRRVZGdnFZVHdzc2hjTThSM0g0QUludXM1MlByRTJxamhYWHh1VThsUm5QV3NwbWtpbHhKbWw0eDcrTWdQSzBmdGhzbHN1cmNCczNTcVJaTWRHU0NnYzVmVHpWOE1aWmtnWUIrTHIrbUYxM09EbmtOeEdDRnZVWE9RU3lZcS9xV2Y5WENTR1ljM2FYTHJsMmsrSUwrbmMxOS81T1RYZTJRNlNXVGxKcjlRUmhXRGMxbFVnUHlIVlhkalgxUkhjUjVoa3VpL0xubFhPOU1vMzc2SGFZSi9OMnhERnZsWjhkbWhFVVJ0cm5DSTRnWFpDSjFyWEFCNjlpOCtCbkY0OXlUNW1LR0ZqYjZCOXNqU3RQNnVxM25rdmtIaDVmOStjZzlmNXE0SEdRWGo2ZDh5TXZrSTUydVhNd0lxNjl5czFtNHZiTUFFNFNub05VclZHL0VwT2ZPWkh4eGN5b0M0RzlQekI0UWVjb3RFL0hqOVdYSnBmUjRrZG9Wdm9BMlkvNjRtUjJBeFBUaDhMYUNpY1BqUTVSbkFjRGdBejBlSGhyQ29EZXdIS2h1aHJROFluOW1laFp4M2RkWExPcEs3KzNONVBtbytQSTgveS9EWkErYXdkbm9QNkFwMlNXblYrc3hsTHRVOUd1Njh2VjNDdmlNZUNTL3dFV3NrN0RFTUcvenlGR1YxZmgwWWhpTTB1K25WYkxlN21IcStRVlRRVFBydkRjNTE3VG40VW9lNXlDZkxzV0RMT0JTcWhKbFJrUVoyQ1RuVHBVNTlLenVoclJ0Y0xlODBWY2ROQmNleHlSTkZPSXVVNmpqaDNYSnpoc0dEejBYUkwvb0o0K1dmVGRVUmpJNHVJNjhuNzdjb3laWHdzd0FhdC9EY3l2Wjd4enFtU1liQm03NFpBdzdqNzNYNVEwbGJpRWFYRlJZU1FxMFBaK2ZLamFlT3d5ZmdvOGZEWXdqK3pzVlgvalB3RC9UWlRjTExtdDcxUVFSb1VPbkcxUWMvSmVZUVIrZlQrZGpGMmNsZk1hMDhMc0IxT1RuKzlOSE54UFF4NGlBVzlsRmIxWnBsQ2RVSkMzU2lSc0NtTGxGbkIzQ0dnRU5aMDN1NStFVlFETnZYbEtKL2JrOUhJNXFYMzJpMXBHWHg4aDhPTVVnay9sN1dzY2tvNnYwNzhzN0NySWRsUXArc2tXdWczYmdoQkJ0ZWxiU3p6NzV0WlpDS1VEM2NFUTZSaTR3VHFzVFVzb3VnQkRyUEJiN2ZvMHdEUkhHai9sMjVqdUdlN2dpbWZQUFU2TTYzTThBeVQyQUJ2d2RaL044K1hYL2ZKOHR6STNIY1VmTzFyM1JUeERiSnlLdS91Qk80MEd2TUVyS1Z1cVFhSFdRdjNZbHhFVkswdm1RWXcxTlRHSmljbmg0ZXhodm0reWdZSHQwT2hTVktQMXc5ZFQ4SzNJeE03d1lQdGJ5ZnUwSHZvWHUvTDNqZitWcmlqVEJwRWk5MVR3d0FFMTZCcnRUV1VqVktMQWZUY1RFdHdxTlVjeGZJbzZrV3Z4b3p5Y2hVTkdabkR1M2U1UERZRExjVHZiQW9lSHo4MEx6MmNqbkxoZCtvdXJad3Jub1g2VGxKS1RQc0hYU1o4RzhoL2JrYkdtWnNuSVdZMXAyNGNIMkQzdnI1bEk4ZTVwRDM4R21Bd2M0QnBPOFB1TXJuMVowRW83Z1J5T3VEdyszSzhFTklWWkJ4aGE0SHZMMzdnR2dFMDdPSGhzYTVJd0tQcTZYa0dxTHdmM3ZDNW1Oa2NSd2VIaFk3Z08xMU5DZUtYN2xiV2JtN0hnRWV1TUtnaTU3T0dwaWlWMEUrU1JVNDRaSU5Va05Cc3NtcTVIZlZpelJvNnlzcjIrbUlKVVZDc2ZqZEV4UHF1QlY4QklzcnZkci8wbFhGcWVXMXRiVm1aQTJLMW5TQ1ZEQS81cUtOTEJGV2JBWTgwRWtmYkxRUUZMZFVia3hNcGpyenRFUlpERFY5YVhKeklGZGxDbkhPbkhCMGQvZE5NVlJ3SlBCMlZsWlZpUnkxYktiZks3YWNqcndHUm9RMlU1a1dBa092cS9hRFVJODlwa1Z5a1k4NWpVN21OMHIxNWRKUWdHSjBFMlJ1SGsxUjdkbUVsbU03Qkh3R081VUFXcHo3K2lYTk1SSlEyek52SE82TDYwaHZEWEE2d25nUHV5MlVQY005SmlWM0EzcWFteXAxbEQzeHRialpNK2FiK1dWRGQ0eEVRRzNWK0o1c3NKTmJCRjdPR2dIZGpXcnZrbVJQMjJNYWNQTnVpMUN2aDZCNEpoRzNna1ExSXFtUkV2ekFGVWJtRW5vcEwrd2RNWmRIeUdveVVLV2ZyWUJleWYybmMzdGtSRkJUODZFRzcrSzZwZGhFclpIdmI5dk80WUhZMmo4N3EzVkViNG5FREgzSjk2QW9KQkhTdXRwNk5rMW1MbXhVWTNPWEtMQ0Voa1ZESG1uYlZ3ZnZDZEVDREZHbEFycm95b2w0ZTh6dlUxczVPZ0ovLy9PSWlrVDJQYks1cWZyc1lSeWlSaFlNak1iSjFzZk82bit2eGZsZnE2WHBRNm1NVGZXYkNQUHpDOUJvdzBKSlA5MmV2ZnpwR1NOWDFLNFJzOUpHZzRQUjFkM09EY1FRc2tOR1FjTGl6UTB2MXZCWi9SMXd0N0V6a0xjM005SjBGZlJJaDlDYnI2STJkcjFBUzNQa3VKaFIvN3BxZXpzSktrTTBPejRsS09lMktYMkxSeUJmL0FYZzh3RU1nUGx5MWZXUzUxTHJqSGMza1Fod2VKcXFkWmYrYVhsbDVYLy83OXU0dWlWb2lvRjhlanBJZFZ3Nk5XdmNBUmJDbHlLS1JEaUt4NGNqcEl6RXd2U2pzNGlaQ1Z5VkdsM20rakNjdFFQVFhSNFE3bFBBVk0vUHU5Y25XMmU0a1RlY0RPM2NzWHE4STU1UkZsYU8wT201Y1BGTGJIcHMwYTY3R1VJTE0xb3JZQ05OYnhrZDBYd0RGZkZlODV6VWh0ekNWQnczVUh5Y0RGT3F3b0llTGVVVEwxa2NIdUFlV1gvdHFRa0xDd01DQUk3a0tSYWIwVStXeWdtVmZUTW55Y3VZREllV3VCK2g2ODgxQzk0OTdGRUxWOGNsSlZ4Y1h2R2s4ang2OFhwQlR5R2JodmtDSUk3ZkQ3SklWQkdTUzJPVGQ2eE00Zk1SVG9XcHB1ZWEyTk5NYmpRK283YjQxd1l1M1VuZS9JMFNWNHY5cDA2V205M2Z6blkvZXdCRW9tV1lPYjE0RTdFN2tqWkk5Ni9ERjVDbjVNY21OclNneU5WRENBRTFCM2Z2K3NYRE9XTzBrc01MNytDY1pReTNoMS9FVzVnTnVISnNGRGM1TnhFRHB2blFkekJGanFHenlIZG5BUUNKRjlHZjNHcFBHa1Q4ZTZ2SDJ5NEFMWE44Wi93eDRMQ21PbEhCQWRrSWdFQ1VsSlZ1S2lDem9XL2puSHhVMVZqaDZiZ0FNMkdvSnBUZVBXUCtnaUtQdlJlUUswR0hLaDdMb2hBaFQ1bzU0aFdCTXlzMnp1cU9SUFA4TUJKNnlXdmpEbWR4czRHUzB5Kzc3RElTaEVMVmlVU2tENDI5VFJoSTBZUmwwSnlZbXRub3cyOWdxTDgxZmJISGZlc1BWVHZSZWdXa0FmZ0dVK056Y25OMW9ob0lXdTVMZkxybXFvVmdNL1V1MlZHL1EySE8vMHIxMVllTDFpL0E3L1JCaGNGbnVteEFuTXBDYWZqVzZwU3dTVXh3OUZoT3RxQytjMldrQU43emJXS2VqTFplTjE3SWpVQWp2czRZRk82dTdMTXpiSEFXc2F2cDZnNTIxL1BuR2laODROUlpuODFDdjhSRm5uWmdDQnJmb0dKWWEvRFdoaW9wS2NYRnhrdmlwY2dOeE5sbk5QUHpzQm1oc2xBS0ZYbVNsays3azFNZDVWSEZOQlcxYXlzaktIRFlZNjZmc0xUZWN3MzVPNmxMMUNUcFIvMUFReUlaaDcwOHlDOE9HcjVjWDRNNkpTQ0Yxb1hISmVMMTFrN0dFekIrZTd0YWtMaGRzcGd3WXlGcXJtNXViU1VsSUJzSjZnM0ZLSEpHalBIaGFYZXJwbUtONTBXWGN1akJ6T0xsbmVZbjZQdUhRY3lmSittT0hTcDhNUGZjZlNvdWo3WVlSa3BPVFcwT0Y3dm5wdWJnUWwwdXVhNENCNFpzVTU4dFcwTkVtZ3ZHLytwWGtZeXMwQ1NEZzZ1cnF3Y0hCTVZZN3pnQkhHTTkyem1aWUZGWUpXWlhRU3hncklVdU5ZVmlHSnlWenpKaHUrZGtmNUlRdjFMVkdMZ01TSEVZL1BPdytmSGlNd3FWb2VyOGtXUGg2amw4OWM1VFlKWjFCaGZ6RDRkbU5Sb0drdVpZV2Q1T0lDK2IrM2g1QU5nZHdPQVVsNWNIK1BwWitFaUk1WVp3NHkvb2xOamMyTjhwNlhob0k2dlM4MjF3RFY4R0svM2dsMTNFcVFleHllSFEwRUlCQ3lOM1NXa2xwYWR2S0VTMWY3eTB6bFdIY1BQd1FnY0NIcDNqY1g3dlh6TGVCdThNaS9odTFpOXZLd0RIdmxuVVRxdUlNZEJHRmEzSExJUkVZZVRPT21DTVZDQ2ZtdUE5S1NqM2RUSzRCSkV4enY0NGhkVE9zYWMzY1M3dGNNcjJ3SUN3czNBTEFMN2VFRktadS9CeGg2dlBROEVMcDU1U1VHREFpWVd2bHFGb2JETDNaN1FHeENtQ2RHQmdaMFZwNndUekVMdTBYQnRwRUJaREgvODV4dGNLcjIyNTJQbnQ2ZWpMZmN6UjZoYk1mc2J5YVJzZGYwZDdobnRWSk9xQ1o0c2YxdVRPTDZTVCtnNXRPRGxwNDQ1TW1vdVlZTHZ2RzYrVVJsbTVrenVmUG5oNGVQZHZ2emdQYUFkcXg4V1ZNM3VBdHVnRDUxa211L2pLT1JWRlVSQ0NwUGRrdjgyZ0VCZDJYcUg4R3NQQm1OUkR4c0NQVXFhS3VidDRlNEIwUWNKc3I0am5nTFoydDQyaW5yNjQrRzhVMkErb3ZGbWNsbEtkT24zWExpQkZ2MER6TzFpbFdLZkxjMHlIUUJNM1dyMHhJYVJucjYzOTFoQi80V09CNFRCWlZWN3NjTGpZU3Nrak0rdDNzRmtDbzMwbndxTTlxa1gxTkMyUGdMZjZvb3dwQ2UzNVBlbE5LNjg1Z3hTWEhzNXl3OUQzMU9EazExUk1RTmF0QVVpOHVMcFErVW9vRW5PK1ZBeW9tVDFSZ1FqSS9qcEdZUHZWMXhZbDByREpTeUt1MDVxV0tDanZoalhzaElmVXBNbHNxY3ZCOGc5TWtwNE8rZE4xUnBSOG9mUmFrcVZRcUErQW00SmFmZDYydnIwOTlWWEw5ZVRLd3ZxakJZZkZoc3kvMi9Qd2N2RC84bUN1UHZmNWwxeldibm92dk9LQjRJaFBURmtwd214d2haQUxwNTkvSzV5UWkvamR3bjhoWXhHVG1uWnpBMGNwSUFEaXhXSmxXUk0xMTFobFBkbHdoZ1VMUUZ3NkRQdEpXVjJUMDg1SW1RdzgxbWszSnRqWWEvdjhzZHFWeC9lYldGaHdPVjRMeVlMdW9ucHhHUlVYOXU3U3pWMXA2Ymswa2E0YisrODBLdUVIZVZqZGRPTzQ0QUo5ZExGWkFHQ1BVclB6M2E3WURrMktjelhYaEhwU0oweGRpdVl3YVl6OVBPTHMxMEpJeG9FNVFFSUFHTHpYOFo2QVMxRWt2MkQyWDdldUx2MzJ6dGJjSEdJdS9qRDZUaEF1Z2dZbng4YnlmOWZCdGxSaGthVlRab2Y2WVFUMzY4MWQxdHhWQmpkeU1TZXdaQ0RlM2tQQ3lZdXJZRmxZT3JyZW16VTZYS2J6ekgvdW1FelhQM3VCcStkNmdhS0VLNFlTWWpiMzR2dlJtWkNUc2JsRkhSK2VuQmVLbi81bjlSTzdOeVNBTmwyVkhVQ1UyRTUwOFZWd21uODgwdW1vaDk5K2t6Q1FFb2RPN2Q1UTExNk9aZE9Bb0pCQ1kyVE1DNGM2dGpnZWl1MU16Kzk1WFp6VExXR05MWDhERHordGNYbE16eVQrK3ZMeWNscFoyZlgzTjZzb0RrRExBQlROYytLWVZJK2xxMnpEYWQ0Skx4K25Za1A2TW5aMmQvUHo4ME5CUUFHTGVZRmZjdWJvQmkwZ3BHZVFIbEZxb21ib01aNEFaVzdmcm1XbUpCeVBoRFgvTVN6Nzd2c0ZCL0hrTjVUZHYydTZWVFZ4Y2pvQWpMNkpPcmhjRWs5QXB3aG9BbUtxcy9IUVJzWDkwSktqdU9aekNXQml3UGxNYklHTVNrWlVjV1B2cFUwcEt5cWRQdjZhbUNIcmVhaUE1bzlnVFdMOFROQVc2MHFIQTJNaG9pT3p6bms4em00cThXM2VMMGRzbjN0NnpyN1VHeFBIUEFiMEZ5QWVxeGJjQXAyVHp2YzJYQ0JRY290UzFtMEdURStoS00yZEdDdzBoVlVqR1M4ZVpSd3JaUlFwV2ErcG1xRlBycCs5allHQVl5eFU1Vy83aFdSajhEakFlTmpZMjY2ZkhKVWdqcWhJNHFIcEd3YWRWRDdsdmFPWGtvR2E0Nk5qck9qMUF0SDlYTHlQdVc1QnBKU1h6ZDIrQXRJRzJjbnRsdXVJZmx5MWM5cWR6Ui9FbWszcE9RNHdqOGpNeU1oNGZIOTJXaTUzZnZST0hQTjZUWG5rcWdmSDBwNFhVNjdGWXNoYlJibW1OU3F3SkFscmIyaWpJeVh1OGtFWWh6MUoweU1XYWFUbllTNVJWVlZWZFhSRTNaN3U5MnRPQmovYzNWRlJVLzNEcXoxcFY1emZydXptb05RSEpYemljajVlM3V0V3AxZWNGVGJ4M1pUUG1zLzM5L2J5OHZLazUrclIvUDAweVBUMWRSRzJKejVGUmJoUVIrZTNidDVhV2xvNk9Eb2ZYTDNqWmRlc3dTUjBkSGJlT3V2WEtHL1IwQ2xXTGRYQ0VpS2pEN2RoSU51alhxUk5rKzl4MmZ6bmEvUGZWK0xHeE1kQXdtQjVFN1dGWGpPY2U5OUk0ZVpDWE9ONHQrZE9uVHhrWlBxZmJ3MU1vYXZhZzRpTFloT2FDQ0w5UDdTWWJpVlhmN2htVnVKOWJkeGdhd0xLOUQzUHFzRzNRckphMEdWNVdGbFBqTnc0Z3ZoaWd2d0NCNCt6cWlrOXRrTlNvZVBFdnR6M1dPa1p2Lys4NmVtVC90MytmZkVxOS9uZURBTjYvZXdHQTJSSnJLeDdXUjZtaGorVUttQjZIMXNBTVNFVkJRNzVhRmh6MlAxQkxBUUlVQXhRQUFBQUlBRFNNWTFoejlHdkRzUUVBQURjRUFBQU1BQWtBQUFBQUFBQUFBQUMyZ1FBQUFBQmtiMk4xYldWdWRDNTRiV3hWVkFVQUIvUkQ1R1ZRU3dFQ0ZBTVVBQUFBQ0FCbGlsRlkyNjU2Q2VnUEFBQTBFZ0FBQ0FBSkFBQUFBQUFBQUFBQXRvSGJBUUFBYlcwdVltdHBkMmxWVkFVQUJ3NTYwR1ZRU3dFQ0ZBTVVBQUFBQ0FBMGpHTlkwemZwcG1rREFBRHRDQUFBRHdBSkFBQUFBQUFBQUFBQXRvSHBFUUFBYlcxd1lXZGxMM0JoWjJVdVltbHVWVlFGQUFmMFErUmxVRXNCQWhRREZBQUFBQWdBTkl4aldPMGwwdmJPREFBQVBNOEFBQTBBQ1FBQUFBQUFBQUFBQUxhQmZ4VUFBSEJoWjJVdmNHRm5aUzU0Yld4VlZBVUFCL1JENUdWUVN3RUNGQU1VQUFBQUNBQTBqR05ZNGMxK0JNb0JBQUFFQmdBQUZRQUpBQUFBQUFBQUFBQUF0b0Y0SWdBQWNtVnNjeTl3WVdkbFgyWnZjbTFoZEhNdWVHMXNWVlFGQUFmMFErUmxVRXNCQWhRREZBQUFBQWdBTkl4aldDVHcyL2c2QUFBQU9nQUFBQklBQ1FBQUFBQUFBQUFBQUxhQmRTUUFBSEpsYkhNdmNHRm5aVjl5Wld4ekxuaHRiRlZVQlFBSDlFUGtaVkJMQVFJVUF4UUFBQUFJQURTTVkxalpzY1JUTFFRQUFOZzdBQUFKQUFrQUFBQUFBQUFBQUFDMmdkOGtBQUIwYUdWdFpTNTRiV3hWVkFVQUIvUkQ1R1ZRU3dFQ0ZBTVVBQUFBQ0FBMGpHTllzQXpYb2l3Z0FBQm9JQUFBRFFBSkFBQUFBQUFBQUFBQXRvRXpLUUFBZEdoMWJXSnVZV2xzTG5CdVoxVlVCUUFIOUVQa1pWQkxCUVlBQUFBQUNBQUlBQ1VDQUFDS1NRQUFBQUE9IiwKCSJGaWxlTmFtZSIgOiAi5a+85Zu+MSgxKS5lbW14Igp9Cg=="/>
    </extobj>
    <extobj name="1BCC2C28-871D-48CB-8BE0-2867F7803ADB-3">
      <extobjdata type="1BCC2C28-871D-48CB-8BE0-2867F7803ADB" data="ewoJIkZpbGVDb250ZW50IiA6ICJVRXNEQkJRQUFBQUlBQVdRWTFoUHBIRGx0QUVBQURjRUFBQU1BQUFBWkc5amRXMWxiblF1ZUcxc2ZWUmhiNXN3RVAwK2FmOEI4WjNFT0pDUWxLeXF5cHBOeXJaSVNkZlBEbHpDTFdBang3U05wdjMzR1RkWmcwTUdDTUc5OSs3Tzl3eng3V3RaT004Zzl5ajQxUFY3eEhXQXB5SkR2cDI2ajZzSEwzSnZQMzM4RUNjaXJVdmd5dm41ajB0NlVjOTNIWTJjeDRpSnpHck1wdTd2Y0UzcDJBZnFzV2l3OFlKZ25YcmowVGp5Uml4WXJ6T1dFUkprZjF5ZDM5Rkh2SkNpQXFrUTlzZUlpZDdWU3N6WlFkUzZ0cTdnOXMvQkZaWlFJSWNuekZSdWNFSkltM0xQaWtLTHI2Wlk1dUpsSmtWZGZXY2xOTGlsVHlvMHFoNE4yOEJkcXZBWnZ2SU1YanRreTFRQzhQZSt3c0d3aS9BRmNKdWJ0cUpoMENZc0NxWTJRcFlOK0lLOERYN1RGbTBPLzZYY1MyQUtzcU01YjhNeGxsMnloR3pnNVBOODNsRUY0UXA2TEpEb1cwT2doQVllR2VqTDhVZVRrRTRvN2N6V0tZZ21oRXg4cTdjRjI4SytZVmI2d2NyRktwME8ybjdHL1lzdEZNOFlWK3BIcGZRSXp2VlBRdTRTZGpENm05Tkpib2hkNVplUUsweDNEVzlnWWNqZk1kdDh4YVE2TGRQQ0hwRGpQcjhDR21HenFjMThvc2plekcvaUV5RWNEVzNDSTBkMS9qRllqdVdNYjhGMDNpNGU5eS9ucEZjdmQ4c2NRRFdzdUgvNkJlaVh2MUJMQXdRVUFBQUFDQUJsaWxGWTI2NTZDZWdQQUFBMEVnQUFDQUFBQUcxdExtSnJhWGRwTlplRmR2SU0xMjF4bHdJdDdoR0NFd0loZ1VBSTdpVTRGS2xDQ3kxU29mcTh2ZlcvM3pqajNNSWNlNjgxMTVVSjludnN6SG5Xc2ZtNFg1K1VJKzlSRGVKM2xySjV3Z2RCYmFaUXJmaGdWY0FmWnh2TTk5ckY1UkdIbzZRR1I5YlIrN3Z5S2gyUnE4VFJmemdXZExQK0VZTVRxL2crUFI5a2pvMUJXV2s3RmlaUFR1Sk13c0Z4ZjM1d21rNVhuMm9UQ1NVRUxNK1YvbHFqNFhsbFk1TTRWOW5lRVVpR1E5ZkpyNmg1dU5CNkc1dlJ1SmxDaDlKWHVIQ0ZLWTIrVXVROVZ4YzR3YWtWVkZ3MTZVNHNHeFFFVDgwaXlMamYzZEF3a09XNlZQdUhldGhlOE1zQ0NjMWpseWliVTRhUkdlTnFtdFBiV0Vydm1KNWFSaFVpT1lKNHRvUW9henFKaS9TTDhjRWZmWk1Vc0JrbmZjQnJLYmpwYW5YWGJjcVFZU3ZzdVlSaUJVQitSbnhhSkdXbHAwL1VtTDZUSjRGUlNNdjZHcnBqbFkyWVB3N05KNXZZVFEzbS9sVmZiNjkvN2h1NlQyYVR0U2JXRDBlWU90cmxBRnlzRk5TWWUzOGRXMDBFZm5vTmRxNHU0alcrWVBBSDlISFF0Vk1Hc3RySU5hVkI2bFFrUG13M2o0cXRoL1dIb1dLaGdQaFR6SURJaHFDVVBNZ1BwWmhPTWE5a2ZmcGphbi9Rd2JPbHpITy9MbDhSbEJSQjlxOVlKS3ZZT1VhOXp2d0VSU2NYczlpeDFva0o5VnIzWkZldThGWHFTZHRmaUgxNzhSQXZQSDVzSDd4Nk1kbGZNVzh5SHpYUzhSOHF5NXRxaU5LQ29RS0FmVWRSZmFnbkFNYlZldnRaUkxWOElySGVJRURJdDF6RDdnNUYzbDgvNTRGU0o0WTF1SDRyTDhNVzluZThvVEkwM2JKZnI0RFJEMDdDWVovZm9uUVRoVHFYejN6T2R1K1pvSDVNYWRHSjBCS3BveVJtSnZRbzJyS3drOTN6djRpOXRSemJjbWlKMHpvbWFuRzRRVGtOUnNDamJ2V2FQZVFVZmJkRGdURHgrM21WTjdvR2pmTSsrMmhYbXlNK2ZlekpaYklRRUhxMVB5RkU4VlNhS0l6OTE0TTNsVnR2RmJnK3p6ZFozbHlwb0x5YjZPR1dwc0JRU0dPMy8vRy83aWg4ZUNBSDN3VEdhWmcvRFp5TkhJUGF1aXVEa0dBd0V3Z2tjNGZOa2FOT1lsbExQemRtbXdMTTZYSjZEVVBNaWFSenpNYnRJZGtjODNIaFY1bHErOWQ5cFRvVy80Ly84di9kL3dHUG9XRTJmSEhSeloyaWVDZlJoNHdJcjJkVjZ1S3h4Mnp0cUxBV0psUEovdU44MUxJQmdLTDlVMy9XZ0NRWEkxMk5tZjlYTXdMNVRtY3dMcktySS8rd2orSkNFMjhIMmZaNU5zQVNob0pQSERGRVhzN0piK1VPUzRabVo2OWZLTmo1NDM4dUFEVEdXQWJmMzl5azFPQkNubER0bjg1dlF5TWlIYVFzVXNkUHFYcC9NM1ZRS1RzUzQvN3EzbSt3VzBzYWF6eU5NY3BtdzhOYmRtRTFNVXBqNjJMbWZPNmgyNnBqQUVUenpuN0psdWFCR2w5TUdpRXQvZGd1NHhuUlh4KzZxVDNjbTRtRTdHTi80dlE3cEhqRHJSS00yK2dsaHR2NWRPeE1PdWkzN25vZlhDSWxKR1dmMVUyZU0xQXAzcGFiQkovbnMzRnJwV1VQT2VOZk9ncWMwbmp0NTNKcWVBOG11bW44YWJObzcwUm1Hb1pDRm5uY2IxbGRIN1lXaVhQcUdRZE1iS05VUWtNZ3lHWERwOVZzcm00REE0Ry8vTm1mQjBXODl2NTdueTMzZVFHT3NmeFk2MWoxb29IbW1VWGhla01iUzM1RnJoZXB3ZFJoZDBQeDlaY0RtR3pLZGJ1QzM0MDdHVndPb2tHNW1WREZSZlg1UzhWT2FxMEtoUDZ3YTN2VTdxcmhKRGwvL0greEYzYk1DVGMydlhHVGlMWGptcCtBTW1ZNDlzdEpTbk4vbG9JS21FVy9BTmtPUm5xRVdvUEFEVGhOMmh0aW5XL2J4RnFId3lMeGRXRkZjWFRjMHZVelVIenliWjlzankxQVBrNys4Yjh6eUlIWnREZ1lmTER5SDM2TXNoenc4ZkZpV0ZFVXVCTng4aEJwdGJFYTVBZlRSRUFCc3dXMktJdVZwSkE4emRvME9teGZRZnNoRE9lbC9OVmUvVkU0RGd1RmRDYXYrcmlwRyttWUFFMmsvTGNaRFRlZ0ZUUWZQMnV5Z1BSQzlQRHpkRjgwU2s5N2pWcFJuNGw1NzlKTFZJYUZSQ1ZLUk15SWhuZUN1RjRFWUZyKzl5L25UaGhkbDFwNXJzektGWitVbys5Uk1FU2paMGpLbDgreHFTZ1pnVHo1eTNyWm5mR0c1RVR1K21WaVFCMXdOcmRwM3ErRlVpZ3BvRGhaMDdCUUxFYWhYaFBIVjVGRmFqb1ZIQ3VkaFBUTTRZdzlGbW92QWs2blhZekhEcFVwSkE4RVFWUWMwRm5yMDIyQnAvQkhGeWw5UGl4U25sY216d0NZVFhRNC9ZV0ZRVGVEbEpNT0RDaXloUXQ5c3VOWENUMzE5aVRPT3I3L1o1NnJ4cGs1MDlybm50MllOMDdLZVhPMVlHQWxMWUw3NWhYWWpqNlV4dThXZWhvRjc3ZmtkMVRtOEtFbitQejlqaEZZTmVFc2lRLzY5cmlqSkViR3Q0ZVl6OFIyaVVlOGM3UzRiWjNra0VFb1oxVHRyZnkyMm1IUXBZL2tIanY1eVVRZGtRNnRjT012L3p0T25pTGdwSjJaTVNEampic3BsVWtMNzlqMklUbWFGd3lENVgzVlpBd1lhTWlSeXlZdTVTYWVaSjZRRWIyM1dsR2RUT09TN0ZKMGx5Y2MrWXlvTVZiVUhuT0lxK2VPSXV2T1o4M25BbElBaE9jdU41OXlnUkNwWjNwSlpsQThEeUpVUWhMUE1yVnFYcStEUEFGM3Nwai94M3I1bWhtcGw5U1F5QnJoS09PQmtHdjNieGNSbDFqWS9RMFVMM0xvSlJwQlowTkNCOER4bTg5bmd5emtoM1NpYlF5OWNKWk1YQXJkTnNmM21NMG5TWVdEMjlKKzVjUkd2RXcvc3JzOXoxRWlQREJ6ekVRTTNzeFNUcEhTaHdYSTdyK2NYd1RmdnIyVUYrWW93WGFxWmQ2WlpBdDI0REZXUGpJS1FZS082cVdhM25wTHJpbVZUV0RoeGJPMTYrSlVwQVRIcm96VXdNb20vZmQ2eFBEdTVrdVBKa3NhbXBLUndjRGdFdVY1TkxWN1ExblQ2SXBWNXFnM0dTZ29KS01lZjYrMUFET1VyZFd0RUJrODJSZEhQU1B5NjBOU1VvTHN3TWYwTjBQVWw0RHd6RWkvK1IxM1JoeUQyc2FCcFB0MkFsOXdRcHo3OTY4M2hVYnBsZmo0SGFYdGJmZHdjU0x6OWxxMTdHblVTM0liUyt5dVlMRmZZSngyYkFiYXIxeDQyekhvUEZCbXQ4Y1VURWFaY203SjA0cUZKRklMUmVwTUY0ekduUUYvbFAzSXRyaVJLSHptOFlYLytPOEhrRnBIZkQ4ZmdIcGwwN2pmWXRZa3RmdmNvYUx1Rk1RK2tWNFpUNjdpSFh4UWIveHJEa3MyU3dMSTJNdk1maVBybGlyWVRFS2hNS2ZXZVJpZVlDcU96OHJ4T083S0U4QWhlQXRLZWNsZzZIVlFKNk0xM3JCZ1FnWWNIdW9ML2ZGL0wzbVV3WmlKWXlmL0s1RXFGSnc3TGZMTFAvL0JMaElpajB3NE9NdStRSXFlMkRNMDl6Nk9vcEFNaVRFUEJjcWlwSHVsOHYxZDArcTJIRXZqVlFmbjg3SGxia3F4czJLR1BmVGV5eW9pSXhhaTdYM3diU2k0UUNkbW02bmpCL0xlZ1NjdXBJMkd0TFE1YW41VGZUNnBTOVNCenkzMjdSLzIzU0R0Z0VmY2NTVWFHVUZ1STUxQnIxNTFpSFZ3c1IrVnN6a1orUHBVLytEUU1udFNoZG9TeTRlalRWWFc4dHpPWXA2NUJrTWFROWJkMXdDVHAvQlF5Q1pZa25kRVBPME4yMzVFRlRTUzlzTUNwcHE3dER1NGpvY3MrVHRHRllRWDBNYWRRWkFsbVlJenFYZWZPamxZREl4YnA0V2JZOVRFQmFIS1VCd3lQNWJ1bUxSTUpwdWUvTDdpWmJwSlhRMjc4dDQrTWU4M1hvdk9pU1BCOTAwZXluVWRqL2VSTFRIb1J5M2o1TUZtb2Z1dCtYV2dJL280SnMxTWdzZVhVU3FvQUtESjI3QlZjTlJGVndzMVNQejFZeXJrYkxLLzRUd1hscGlqdnZZSlF0eDI4cmNhL2VtMEdidm9UTjJ1Ly9tUG0zbGJYZGVGOFlNOGJUTmFxVlVsWGhFR0Vqb2YzZk0xdHF1a0ErT2JWWEU5enI1Zmx3V0dnS1JYUjl2c3Z6VDNTWkJPNy9ib3dqUzZya2xHbm9LYU9oMG5oemwvSjV6azQzQ2sxV21PUXc1eTRoZ3F4NmpQcUx2d0JSZEVzd0pwb1hSMVVWL0ZpcjRVajh1NmJyNEVnRndFZXNlZUtNS25SUmFhRk5CU0w0WGwva3VzMUZhSGtZbnFNc1JaeHJnc1Q5NzByUEJDN2piWlo1ay9jeU1tNjFnU0h3aUltTmNsZDVuU2x1b1hVNDJJMUVhYmtjU3UzcDI1S2dDNmtSaWxpMHNJdHBrMUFRbTFFWVp0Z2FpU0tDMGRkY3p1SUd1OVRlMytLYVFYNEY0ZGYvNmFpSlJEZGQ3aWM3SGdvZEVPV2czeUlHNWJMVHVlWGR3cmJMUmEwQjBzR0Z6aG9xb1B0WkhOS3d4OUhlcERNNmFSMDFSQllFWnZkNWZlRUdMQzZjZ1NPNWE2eWpneFpLY3BrSjZuTlRNbG5MODV2cm5yZGwrUDUrUzk3bDgrTXBtOHU4ZUlvN25mNHh3S0FUcmQxQ2ovdCsxK2ZhclNFdWMvMVVOdS9HTWtEN3pHYmhXVlJWVWlSSFp5bnRJdVkxYzNmcHJwOXl3Uk9mMk1iS1krcys0YTFWeDBEOEZpRDl0bGpRVXpBVFpJUDdodVY5NDliaWtBNnNtdWZaZ2JJVHBaZUdJTEV1UjVteEJGSmJDL2ZzZVNpRmpueWx3YnVFcGsxMi9meEFmMXdvbjdkVmZmV2dOV2ZkcWhrZWR2dG04ZjRwNUVRanE1QUxic1RaWnlScjdTMExnNlBMd0pKNW9lZUVqajQwMjMvVXljQUJZRWRqcWlyZnJxMlNyVnBlQ1p2WWd5bytJMEdnK2g4Wk1CN0FwVTYva2ZBblpEUG93WUFDb2Q4Zm44U05hNkR0Q2NjaXVDcU9WckdYMG85bUZzbVBscHQ0c3JBbXN3MC9EZjU2MjRkanMydVN2MzdVWityejNXOVJYQlVYYTdqa25jV3ZjcHR6N2VYbXBsWk95Y3h0RHpIUk53NGtZaVU4RGV1VkgwOVhwaWlpUUNnTDBIdmFLRmtrdk90N25YUFBBQXVPcUpBMnNadVNicFFsa2lDSjdSV3JhMHo4cHFzSDhvTjUyZEtzK1hUVjJBay9EeHd1QXdUaE82cTgvdWJ1NlA2SXRBN0hTcXRVcm9LNUlZZk1oUlRWWVlOOXZzT1o5enNTVXU4Zi9LOHFCOTdEdEZDM0JhWkpkVURxMHZrZ1JObVpFVWpJelFyejZYMFVPYmRnaU51VFdqMW1pcHpYekFNaEZsZkx2NXZicXhZSWhBbHErWE9ZUDMrMXNkMzhUaFVvaFBQUllvTkUvck9IUG05U2hDNUxJOVlmUU1wNlBJVEs3Q2w4S2h2MCtMdXRWUmZKUkNqWmxFQUF6a2N1czNBRGpqNEdhQk5VSCtSTjREa1VSUUIxSXl5RXVVbXI5Y2tWaEV1eVh4TlBNZjhTSW5Oekdkd0wvczZlcTd4MTg1RkpSOXNkRm1mNEg0WnU1Qy9BZWR0Y3R3ZHdJZTFSMlZreU55STQvY1dzT2tMczZ2d3gxRDViVGF6UkJ5NnFUdWUzNUxxUU5uZi9sL3FqRE9vZDM2bkV1WkFCRXJIVDNIOFJqT3FpSDBQRGY2SmpVbFFKYTQvWDBSVnUzSTVlcWkvc3F4NmYrWC82Ly9mLythL3ZidnI4bFY1eEo2cDFXL0tzU1VMcjNYb0tZSHJzYlQ2aENXT2d5aGlJd2RQaSsvSkZaNTZLSTVCMDlPMDJmTXBqMkdoT08vcHYzOWVjQjZ2OWF3Y1J3Z1l2NTJ5NnhPaEd4QnFObHJKdkNKbmU5UDl4MFJBUHVwSEdkZWo1QWZpUWMwNm1YUHozWG9YTkNkM0taQVlHMzdiYnhpOG1jOHF4SjJrTks3bjBvU0YzVlVpcFJDMUQ0OE5rUUJVaU9GUWp6QlRCdTdMVW41MDFOWkl6aXNiYUsyWkluSTBEYXUzaGVDUE5VTlkvR2ZFaWF4MWU4a2o1RlRGQWdnY1l2enovblRqQmsxKzJBZW5TK3hOc0xYZG9sNXhQdXpOOW5LcXNnMEw2U3B6WGRPUjFmUXpXbERVMklVcDFHSzZiaUhkWUVPak0rc243OWxrVFVPMkUzQXNOeEFKdkpLcjRxUmNVN3N4S2cxaEZ6YmgzMHFHR3VZdFNpem85SWdmZ1lvYzJmejFMSDRWaUxsQUFYNEFrK1o5Q1p4WGJnem5IajZGbTlUWi9kVkhWekZQN0RRd2JHQUEwM3h3TFJHQU1sSEFtZ3E2MzN2NVY0VlhjNzRVTCtaY2wrV2l2Zjh4UWxpNWFtQytvbVlUMlAzdXpReG04eUplTXJKeWFjZzd1NERwZm10L2xEY01XU3RibGZlTUt6NW8xNU1TQVVWRklHNG02SGVYQmdMNFBkbk12clAvMWsyRUtKVFNmL0pLTGRNamR3ODdkLzluM3dzR3dJYW9JaldiSzR4bURYMTc3MUxJVk9ZQUdsYnBIeDczSXkwYW9od0VhQmtxRGpJWjFwV1lwOThoZE95QnRYWHJkMVZZT3JBMG1uS1JycXFuYW9GU1hwa3dDbFg4VGRLVjVFSTRsYUdJVkFSQ0VPek1GbXQ1Q0lDTUJRQS9ZaVNVY0pIZWkvNlAxQkxBd1FVQUFBQUNBQUZrR05ZZGNJUDFFSUNBQUJaQkFBQUR3QUFBRzF0Y0dGblpTOXdZV2RsTG1KcGJxV1NUV2pUY0JqRzN6ZE5hME5EMk5nUWh4VXk2TVdEU25FWFlURFFkRzQ2dEZVUmh6SVYxdTgyMVg1ZXg2eHJveXNGUDdDV3VUSVZsS0hyeGhDcDNjR0RlT3JOdTZjbGJTL3U0TVdqLzdRWlM3Vld3WndDRC94K3ovdnd4KzNQQzNtazlnK2F4NW9yNzVyUG5oK3h3OGw3Y01OK1NnSVFoQ3g4ckRteTVHOWlkSEwwREo1MW5qT2RkenFkTHVjRngyejBaZ291NFdXOGd0TjRkUUhnNWJVTXdHR3hINzJValRaNHdPeG1jY0FvWklYNzN4elpHbnNVME44bEtBNk5Bd2E3QkNQZnB3SERhdUFGczQ4RUZrRmFkUjFydFFHTWRBazhuaW5BbUJhRTJrRnllWWJJYTJPQUNTMFEyNEVRdkU3a1Q1MkFLUzBJN0tKSTRGRWlnRzdxSUUzNURRRXdVdGkzTDJ3T01VRXdJZWtrMGtpRmFQbnVabjJ6cWp4ZVYzSnJqZkxieHVzNUlCOXI0UXdlWDJEQU9HeXoycXg3QXdKNktDdE4zVExjYnVQaTVoZ1RWWEZ4S2tGd01RMjNYWDFCaUhzNHM1dnhxcjBHVGNNOHgzT2t0MlZJSGUwQW9POWZlTXJXby9yYWt3NmVuMFdPQ29tL01rZU9Ud0FHL3NaOHJ5eEorcWJ5ZzBXOVNNNHZOak81dWxTcHoxZnF4WFNITjBpOG1PelEycldsUTlRaFZadmMxYWIwMmhUUjNxbFgwMzg0eU1lRVdTT0gwUmFZb3psYWtQcCtqQk93NlFTZzJCdk04M0twOUR1WDV6VnlSQ1hIZGVUa3pHbXkxSmRKd0dodmNtUDlZYU9jay9NRnRYc3hMWmMrS0V0djVIS2xzYkdpRk1yYVFmbENNNU52cVVKTWpEWHFQRitGZWUyQytIOTVTcVdkcmF5OHNhek12ZHJaa25SQ2tVbDBDRmY3SmUyd1pHL2hSZGVVYnZ3QWsrcnMvVWtrcjUzM0Evd0VVRXNEQkJRQUFBQUlBQVdRWTFnYTBCT1hGUWtBQUl0VkFBQU5BQUFBY0dGblpTOXdZV2RsTG5odGJPMWNXMi9jeGhWKzc2OGdtR2ZOY29iREd5d3BzRlpXWThBS2xLemkySDFqVnBSRWVIZTUyS1VjcTA5QjR5QXhFTVBJRFRYU3RFS2FoL1NodFJJRVJlSGE3YS9wNnZLVXY5QzVrTXZya0Z3dDExWWNXb0JCRG5uT25Ea3ozL2ZOY0VaYWZ2MWV2eWZkZFVaajF4dXN5QkFvc3VRTXV0Nk9POWhia2QvWjNsZ3k1ZGRYbDdmc1BVZTZ2cjRpcXdyOUJ4WHkydmJoMEZtUjZSTlpldFB1ayt2emIvOTUvdWUvTGtGWitwM245WWszV1hycndPM2UyYlRIZDFaa1JlWit0a2JlY0x5Ni9LNjc0KzlMTjFka2hMRXF0MWFYMzNEY3ZYMmZsa0JrNmJTa2ZZdmVXUWdDVFpiV21MOHQ2b2MrdWswZjZkaGtEMUQwb05NZGViMGVNMVNBaGpTc3c2ajRkbEJNUzFxeFdHN1loOTZCVDBMb0RPMHVhVGw5VFdYdWJtWksrTHYwM21TT25hN3ZqYTcyM0wwQkM1MjVEdjF0dUwzZWhqZnEyejRwM1JxNUE3L2orQWREYWNQMWZhK3o3emcrYTlRYjBlWE42SExON3Q3Wkcza0hneDEyeS9KRm1ncEo2bm1xeUkxbHlOSTdBNWRjOXZ1eWRNUFo5VGZ0MFo1TGU1TDJrRGVNMzc1TmplSUZheDRKb3g4cklWRnU3enQ5M3RXWW10anU0RDN2ZlpwYjZkcnVMbWtydStUZGZXMW5aTDh2QnladHIrZU5XSmFtWHJnQkxjT1I2MjNuWHJxb3MyOFBuYWlzeFFwSlpsa3hqUVFxYWpqY05qZmIzbURBY2s1ckh0bUQ4UzVKY0d3NEtjbXhwTVFHa21rQnhUUUZRMG5CQUtZSFV5dFdBUXVIZDJaNlZDZTYrWVk3Q0Y3ajErOU9RMkdaZVp0MmFEaWc1T0Q5dGoyazkreFpXRWFkQm8zdWVEMTNoOVREY3h5bG04VzZUVVlWQ1YrbURsN2IzY1VhL1NFOTUreVNlNEpWUGlBRGgrRmxFRjhyMWloU3EzUFg2YTNidmswYWV6QjBXRzlDSlJqUjBiUGZPbDdmOFVldU01NWVIMHJ0bmpkMmRuZzZOcjI3enJhM3VzeVN2Z1JWWUJrRTRhbXNzNlJERTZpbWxjRndLL1RRUGhqRlhPa0cwTExkeHh3dFlWSkwyczFWWGo5UUxZM2lKR20yeGg1YXdEUjBDNmN0MjR5WFRJQ2dpdE9HNjhMNld0TndXMkZlb2t1V0xwYnVqbi9ZYzZaY3NlWVE4RzM1MHEwcDBkM212RWFlWFJ2czhDZFEwWFNnbSt5WnBpc0EwYWN4S0VnYlBlZWV4eHlURjhpWTJDZmpjK0NNeDJGa3JPSWtwTFRGUTBwREpOSUdVblZEQ2dOVk1Td3JId2dLVUNIVXpNeVFuaDFUT050NURGSFFBQ3JTOGdFRmdXV3FVTTNGazJvQnpZS1p1dFlGZGIwWU5PbmtFdGVBSm1QeGFMSmdEdVUwYUZxb1FDM1ZwbEFYRTZpTDZ0UExreWREMVlCWkE2Q3NPZ0FGU1lJQUVnRXF1M2lvRjA3d0Z3a25QQ2VjeUNqUmN4RmdBckVvMFNCamlGUm1jQkdhSnBFb2pHSXB4d2ZEb1FaMEErWFBFbk5NMmtLVGRaSEp2UGlEa0NoQVdyWWlEQ0lWQXpONFNxUldMOElnaEpWQXlGNWJNQWgxRW5VRHcvcGhLTVJRN3RETWw3TlpvRnlDb2RraDlISVJaS2pGaTZ5cUNLcGxsUVd4Z2dBV0lZaUJ2VUZRQmtIbW9vUk1tVmZHc2c1bUZMR01neEwwWmQ0dndWNDJ3SG1ScDVwS1JwMGk1R0dFeWNLblh1MnFaVVZHa0tjeHhzaEZIaU9KQm5scDVFR2xRZDVsUWw2RXJWRFY0c2d6Mk55c1RzMnJaK2xHa1NlYU5mSkZab084ak9icHJ5N3lJSUNxYmhyT1V2YnpZZ2tHQ3l4TDBGaGdXUU11MWN3M2t6Z3U5VkF2Uzcrb1ZNU2xFcTNtYkhkd2ZjZXhCYUNFR0FOVlEwbG9haXE0OEo3c3pNZ3NoUkxkdmVRUVVoUjdWK09McGNpKzlDTm5aY3ptVmxRSm9IU2pVNUJmSlVWN2JNeFBjMnVRdWI2UndRQlBMaGtWU0N0S0w2MTFyZWQxNzBqMGlzZkNNd3oxL0FhRzdlUC9XRlg3OXNqdStvUlRydDlpd04ydysyN3ZjRVdlL1BmSjJYK096Ly8wMGZtenoyU3A0LzZlRGo0U1NEZ09aU2x3K2xya2JJdjQyaHZady8zUUdkc3FYNUhKNHE0enBObWI1b01uYkRpVXR2aUw3VnQ4V1BqRDhITHkwVStuUHowNytlcUhrNGRQem83L2NmYTNENVpiL3BBa1lFai80L2F0YVFhbVJRbXFmSS9kOFc1QVY4ZzYrOHFzckFuVHJFbWh5dnBFNDMzQ3p4Zk1RcHRrdGdvMGpYT1FYc0ZKUG5XR3VJMUdEcHo2bU1hSTR1NzVmbzZLaUJsT1ZJNlFhbW9sa3hoQmRadzRJYkNzWUJOS1MvdU1xRE1WZjJFV0dBRkZjY0FvL3Z3NFdPU1lJRXVCM001SXg5RXViZjI2cU9Lb0NZbCtMQmdKdVY3eSsxSEoxYitpSGl6SzlwcW85blp1WGV1bGFSTjEzeXd3dUpwYjkxcHBZOXFsYjlRMGkyWVpDby94WE8vVG8wTGVlS3Jqa2ZxeTVFYnZzZzlYVEt2Wm9acHg4a2lPbVR5U2c5Tkhjc3pNa1p4QWI0STQ4a1FkeFVXZGVIZTdJbFZYdGFUcXFHWmNkU0FrYS9EczdpeVhIWDdtWUNHcW5oYWZpaXFPMHROei9QS200aGRXZXQwQWdvUkRFeGoxNnZ5MHhXcllZbFdoUDZrVzE2RDlnZDhDN1ljWDF2Ny9QZnVPeVA5RnRUKzVaYnp0eFVyVSthWUErWlJkVmYxVkxTMWVKYnBmeVp6aFc2UTRDUS81MGM5ckx3NS9oaFZUUlFxTzh6VkRscENEOVFRSEcya0sxdE1VYkpReU1INFJETXkzS3hvR2JoajRKVFB3eWZNdlQ1LzhjUUVNekxDUlhKK1pWMmI5bHR3UWMwUE1VMkxXcXhLemlveENZa1pJRVJKelBaK2lmMzNFakt6VUI4WWtNVU5kYlppNU9qUC82K1NiQi9FWjh1VHpUK04wUFhuMDZmbkhEMDhmUEQzOXc5UFRyKzh2Z0wyTkRIdkQyZmJmNjJWdWl1ZzVtRnRrM2pEM2kyRnVNMlJ1TXFJS1o5UllUNUdJQVdDTVJGVEZBTUx6MUVnSFNpR1B2SERtaHBlUnFLRmFTTlJHNXVCMHdOS28rTFQ2cFNIcFJWUHpoNmZQN3RjNmRjWVo4cld5NUR2YjhVSFNzamU5b0dYMXpxQ3hQdGNNV21ET1lENEhqODVyWDRtSGM3YmJTWllwRWl0bk9UZk9tUkpkMk5KcW9oSDd2RjJmYUJnSnpVQXB6VERTa29IS0pBTXFsU1hEQW1sQ1M0dUdKVDVzcVZsQWIwU2pnbWhvbVN3blpRTm5qM2swd2hFVERrbWFIQjFsZFVPUzZsUU9EdGVrY3N5NkdiNHc1YkJBL2xaMlplMFFPV2pVbzZaY3ZVcjZnU3ZxQjhMRjZrRzRsQjIzYkpZY2Mzd2JRbWJodHlFRUcra29rSTZ6SDc0NE8zNDRlZlNZTGo2K3ZqODUrdmZKTjMrZkhEODkrL0hiazhmSHdZcmswZVB6angvTm9TVm1Sa3UweXlFY0ZLQnp5SWJJdkJHTldqTDFLa21HWGxVeXJQUWVaRW95RENUKy9jaG13VkZOTW96MGw4Q2taR0RCYWVWR01xcEl4dEhSejg4L21mejRsNU1QdnYvNStZTjV0U1A0UTFOeDdUQXVpWFpZeWx6YUlUQnZ0S09XVEwxSzJsRjFoOE5VK0c4cEM4VUQ2NFp3dldFZ1ZQTHJBbzE0c0c3WE0wbE9xQWRXRXF2alJqN1M4dEY1NjhiYzJ4cDZSaFNzeXlFS0RJSnpxSUxRdnBHRmVsTDFTOWNGOXBkSVYzL3pmMUJMQXdRVUFBQUFDQUFGa0dOWU9tcWZOc1FCQUFENUJRQUFGUUFBQUhKbGJITXZjR0ZuWlY5bWIzSnRZWFJ6TG5odGJLV1UzMHJETUJURzd3WGZJY1JyYmJxMnVrSHEwTWxnSUNqci9ITmJacllGMDNiTUtzNTdIOEJyMzBFZlFQUnRCUGNXbm5TcGJjSUNVOU9iNWFPL3I5OU9UZzV0M3ljQzNiSFpEYy9TRUxzN0JDT1dEck1ybm81RGZEYm9iamR4ZTM5emczYXpXUkxuOEF2Qm9wMU1aTE1idGFzVTFMc0VEOWZGNkR6RVd5TzFzR041a2V4aE5KaXdoQlVhQ0d0eXJxOXpEZGp5TkEreFZ4cDRSRDRZOWRrSTlvUVFld1ppOGRvdHZmeEFQbXQ1R2JsY1Vub1FFbzhDL3dla2psWkEydVZDZEpOY0s2alVsQzNVWlRDZnNoQkhtZUJYR0JWdzcyaVozckZBZ1IzeWJaRGJzRUp3cUZWNkl5ODk1aWt6ODB0TnVUWXh1bUI4UE1tTEk1YndNb2VyNTZnUlhrVkFwSDUybXk0YjBsOExKN3NWN3RXSndFcDRXc1RxZzZETHR6cnhOTVNGdWw2QWhoYmcxM2JVTVNwS081TjRabFpZYXFwZWNKRWkvZ0RuMWdMRE9PRmlEa2ZJaytnMk5acTFRc2dLNVBQajVldjlkZkg4dUhoN3NvS3RFcFRkc3BKRXF2KzMxRFcwT1FWMXB5aWZDN1pza0g5NGt1WmZQSTE1QTlkVEx6YzlGTm53MnF4L0lhcS9BaDBYVGVXaHFaRnlJUGhZemxNOVo0MGdyZFZFZlVpWVg2V244WmlkVEhNWTFYVlhxU0xaUWg2UnF6NFVxS01oY0hQTE1mNE5VRXNEQkJRQUFBQUlBQVdRWTFnazhOdjRPZ0FBQURvQUFBQVNBQUFBY21Wc2N5OXdZV2RsWDNKbGJITXVlRzFzczdHdnlNMVJLRXN0S3M3TXo3TlZNdFF6VUZKSXpVdk9UOG5NUzdkVktpMUowN1ZRc3JmajViSUpTczFKTEFHcUtjN0lMQ2pXQjRvQUFGQkxBd1FVQUFBQUNBQUZrR05ZVjlzV2hpY0VBQURZT3dBQUNRQUFBSFJvWlcxbExuaHRiTzFiM1c3VE1CUytSK0lkb25BREY1Q2tTZm9qcFV6YldDV2tEVUZid2JXVE9LMjFOSzZTbEczYzh3QmNjNHZFSFR3QWdyZEJncmZBZHZQVEpuVVh1blh0V3VjcU9UNC9QdWQ4OXJHVDJEcTRIUG5TZXhoR0NBZHRXWHVteWhJTUhPeWlZTkNXSjdIM3RDa2ZQSC80d09vUDRRaEc1RTRpMS9SSmV2bWlMUnRFb0F0UVlPT0x0a3p1WDRFUmJNc25iZ2d1Wk9uRTg2QVRVM29pbUFzZll4K0hUSU9lQ2gwR0EralBjakp1eHRoem1NRkR4NEZCWEd2TGoweW41WHFlbkZBMGxaQU0xMm5ZVGtwcUVvcXFBczgwVWtxRDh0akFkZFZNakNxQ1RTTlhWQ2NVcndtZ0JsSktpMUwwcHRuS3BFeENxZHNOdzI2a0ZKMVFIS2NCN1l6SElCVG8xZXVtTGl1enJpdTU3NldJVElPVkJYVTJrTVdZbklIeGxMdlF3QnA3UXpDR0hSeU9RQ3k5bVNEbi9BeEU1MjM1cVZaVWswbDBrTzhuQXYyck1iSGF3ejV5ZWV4NVZxVGNHd0lkMHVlM05GakpOZWY0bkt5UzIrT3huS0lBTHVYSXVONUJOQmpHMUxMT3RaaXJKSWFydW5oVE42ZXVwbGE1c1ZqcXFhWE1KSFBEdWQ1b2Jtdkx3OXpGazRET1dKVFZXQjhNVUVEbXNybzhoNGRhQVE1U0Yzclpzd0RIZklmWEF3NU5aRHhwRnhuUFZZcU03M0t4MzQ2Q0lOWUZoU0JzTnlwRXFwbUVTSFYxTC9jMjFhd09ObFY1WVRoMEhUYThHbXlsbFZDMU5jUGROZ2pNMW9EbTlXaDVEZUlZaGdIYmY5ZkVYdkwvME1WTnZSamFTZk45Q1g0RjVCK0RNZVZrNDZ2NkVGemprTnFqTmZ1dDVyckNOa3JrV3VTNnpDMXl2ZFc1cmxCQTE1YnIyV1ZVYXpuN1NlQWVoaUcrWUx5bUxQWFFCN2gzMjNWTDRYM01zWTVSNlBpdzJvZWVsOEVRaGlqbWpmTU43eEtodVoyN3hMdjhibERUOW1JaXU4ZXZGTVJiNWJSZEFJQ3JjdWNCWUNsTDZvNTFOTEh0M2FoSnUvam04djZnakxYdktRREVOSk8yQ3dCd1ZlNDhBQ3hsU1MyeGVvU0dRL0dUMjRaK2Npc2lob1RiSmZvYTlTMEJEMnZmMDlsak8vYTBBaTJyQldlSGFvMkF3R3JCRVJEWTBJSmp5YUxDNnNQTG1Ia1NMVktidGZLNnRWcldMV1daNHNwVzJhSlB2K21pVDNSbXpaM1pDRGltWmxSMjNaRnp4UUJ2Zlg2WnhpUGduRmY4dFpuZitabVc0anpDREF4Q3VqcVR6akNkR2NsZTR1aDgwRUZ4K3JqZ3FGQnBzcHFlRmFKV0NpZUZmdi82OXVmbjk3K2ZQLzc5OFVsNi9QdkwxeWVsWTBNZEhNVFRrMVNuMGNMWk0yZVEyQzM3SUtjMVpmWlVOa1BvUGhodzMrOHQxbWJjcWpiMU9tMGMwTitGdHRyZWVMcUNOckxZNGFBeFFUNkZlQW4zckxwWE9pSjNqSU5VL1NJL2FETmJEVWk5K01xSDdQdHpmMGlXaEFHTUlxNzNKU2xOVzQrWXBmRDdQMTNHOGwzcjR6Rnk1aXloVVhMWFFkR1FobzREdkhuSlRMQUNzN2s2VHhmNklFWTRpSVpvbk5rbVBaUmVnM2hJUWNBTjZ4R2RTMEY0bFVyVmVINzFKcVBSTEo5WjUrUUorRDZleENtZnJpNytiZFRxK0poMG1XeXhTNkc2UHNaSlg0cEpLZ05nY1phVHdjRWFFM0pDSWsvSkhhMDgvd0JRU3dNRUZBQUFBQWdBQlpCaldCZS9PR05yRmdBQVpoWUFBQTBBQUFCMGFIVnRZbTVoYVd3dWNHNW5BV1lXbWVtSlVFNUhEUW9hQ2dBQUFBMUpTRVJTQUFBQkRnQUFBRXNJQWdBQUFBNHgvcGtBQUFBSmNFaFpjd0FBRW5RQUFCSjBBZDVtSDNnQUFCWVlTVVJCVkhpYzdaMS9jQlhsdmNhZkEwYWlFTWhKTE5hVDRPNzdscFZBMEVMNG9hWTZ5N3JLUVFkR1RLdVZlL1d5emhrdjBWNjl0WGRzK2NQSmROTGUyOHgwS21McmtPcWNjdFJiMFRySmNJdU9IblJkOXRvR2lVQ1VTa0cyZWQ5M2hTUWE1SnlUbklRRThKcjd4MGxDQWlHRUVISU91SjgvbU0zeTdyN2Y5NTN6N1B2dWZ2ZDkxdGZUMHdNUEQ0K3pNU0hkQVhoNFhCeDRVdkh3R0JHZVZEdzhSb1FuRlErUEVYRlp1Z01ZUytMeCtKWXRXeEtKeEhoV21wdWJ1MkxGQ3IvZlA1NlZlb3cvbDVSVVhuMzExVWNlZVdUODY5MndZVU5hNnZVWVR5NnBDZGlKRXllK1VmVjZqQ2VYbEZROFBDNGNsOVFFYkNqc3lDb1RWVHBieTY4T1J2OFNCUlJGQVVCRGxacFZFU1loYWxvQVEwaEh1Sm81Q2cwaXltaDVhRElQZDRKR28xRW8xK1RFOE8yOEtjNFdSMW1oZ09vaFE1WFMzU3FQOGVjU0gxVmNGNlNjc3JVbUxTZHpKMThEQUk3amdPcUdaSWZYTytEaDZKWm8xSEdZeUFLd0JXQlJKMGlaV2QvSktDRUFvS0FsbVRmRGNSd1V3WEVjRU5uVHlUZVRpM2hVNmVycTJyVnJGK2U4dGJVMUhvL0g0L0dzckt6QlJWd3JYQjExOXUvZkQxUTdOQWVBVXF3QXp2cnF5SFhsS0ZKMG8xSm5GYWlzVkYwN0Fxd0k2anBnUmtHck5JVERIQXJnT0VCTy9EaHdlVHJhNkpFNVhIeFM2ZW5wZWVlZGQrcnI2NFVRQ3hZc21EdDNibkZ4c2QvdjkvdjlMNzMwMHVDeWtsRlpSU3JXbW9yaWdENTJQZDd1SkRScUlyZ0NwRUFsaWdsQTFWRVJpWEJjQndlT1krcFYxRm5QZElBN0RsTVVKUmlrTEZyWGNya1NERklBakhGQVRVZXpQZExOUlNhVm1wcWF6WnMzTDErK3ZLeXNiTTZjT1djdDc5b1dRcHNxSmNDMTE5Vm5oY2lCY0ZBUEdhcm11Z0NsQUtDR2RCNkdSa0NxcW1RSXk2cmFyQXRJV25tVkJzc0NJUWpHL2ZDVDFIek00NXRMejBYQ20yKyt1V3JWcXBxYW1tSEtyRisvZnR6aXlZUjZQY2FUaTJCVTZlam8rTld2Zm5YTExiZTg4c29ydzVmTXpjMGRuNUF5cEY2UDhTVFRwZkxYdi83MTVaZGZYcnQyclN6TFp5M2MxZFhWM2QyZG5aMTk0ZU02U1hkM2QxZFgxM2pXNkpFV2ZEMFp2TFJyMzc1OU5UVTFUejMxMUFqTGQzUjAxTmJXanY4N1lHVmxaVk9tVEJuUFNqM0duOHlWeXBZdFd6bzZPbGF0V3BYdVFEdzhnSXhOUVc3ZHVqVVdpM2s2OGNnY01sRXEyN1p0YzExMzllclY2UTdFdytNa0dTZVZ1cnE2dlh2M1B2end3K2tPeE1OakVKa2xsVjI3ZG4zd3dRYy8rdEdQMGgySWg4ZXBaSkJVR0dQYnQyLy95VTkra3U1QVBEeUdJSU9rc21IRGhyS3lzblJINGVFeE5Ka2lsVC8vK2M4TEZ5NE1CQUxwRHNURFkyZ3lRaXF4V0d6cjFxMC8vT0VQMHgySWg4Y1p5UWlwVkZkWGV6WU9IaGxPK3FYeS92dnY1K1hsRlJjWHB6c1FENC9oT1B2cmtuV3hUMnViZDJ3N3ZQZm8xOGVhdXVOaldIZEJ0di9LQ1pNNjYwWDQ0Y294UEcybTQ5b1JpNmMyaVdhb3dyWmx3QUlJT0dSRFJTUmlhUnF4TEdpR0NqdGltWXhSWFNjY3NxR0tTQVZubElHQityR25IbE9VMUltb3ZvendBeUF3VGVnNmtXVVpRZ2h3emdraGtHVlZHczB5WjllT0NBNFRESXlDa2hCTVN3c1JJWUJXMC93YnBXQU1vSlNDYUJxc0FZMlNSVVhZMUVNNkQzT2lhN0lNa1ZyNUE5UGtvWkFCdUlBUVFwYXo2bXNQZFBwQk5FT1ZiTnRXVmRtT2hFMVFNS2FIS2xYcGxMN0NnRDhuRXl6dTc3Y3N3Zzl3c01IeGdCQ0FjMmhqWTRad0ZxbVVmL1Q4bTU4M0hPcitjZ3lxT28zMkUwY0JZQmJ1Ly9DWk82K2U5L3Q1YXk1RUxabUdLM0J5bVppb2k1Z21venBsSmdDR0VGUm9taWFFMERRNVZZUUJZQ1luSVUxeWJZdUVOR0xCQkZBeWVVcDlMYUFBY0NnSkZVQXVrR0ZSU3NDNVVGVlpXSndENEp3RDhxaCtLeTZneWNSQzc0K3pGU1NrUVFnQVdFeXYvaHNCaFE1d1FvZ0tZUTlvbEN1Z1Y0WlFFU2FoU2xYWXRxVEtZR3ROcGpnT3lpVUpnT1RhWWRQVUt5c1hsNXdBSU9DNkxnQzRGa2NvQk12U1E3QnMxNUNCVkc5eFByanJXczMvL2g5MDN0M2Zid1k1QUQ0b0hxUUtFa0M0R05XVjRoUW0vdnpuUHovVC84MTg1ekh6eTAvYXZ1bzgvMnFHcC8ycm83dmIrTXNILy9meDc5eDFvZXRLTzdteTdIUGRYSmszSkZhdVZHZjRYYmVOK0FtbDgrZlRQRitudTIxWGczanZ0ZGUydWhNbnRuM1VSdWI3R3hvNHBUcEoxRFMwM2JOeXZxOU5OSWlFM3c4a0VnY2JKMTJlRHdBeFB3MHR3Y2NmNXlZU0lwRklBSDcvdk56RVI2TDNEV3N5ZjRrOG1nVTF1Ym51eHgvTGZwK2dKU1VKbi8rV0pSQWY1NEkzSUpGSVREN0JXdy9GbVM4ZVo1VGU1dnZ1ZDc4N29GRzU3clkvYkh1UCswTlViUGI1L1FtZkx5SGE4a3RLU3ZMYmVJTFNlYmx0a2MySmtoS0tiZHR5Vi9yRGY4QnRKUTBXL1A2RW5PdHZFdzAxakpYY2xzZDlJRzVEdzI2VzRIdzM5L3Q5b28yc1ZITjdhL25uc3B5V0FmMlc2NE5vMk0xT3hwT2IrS2dCaVFUM0o0QlJOdjlVem5pdk12T2R4eG83UC8rNjUrc3hxR1FFOVBUME5IWitQdk9keDhhbnVyVGlXaHlwcTV4cjIwMGFJUUNITEVreVVLQWFoZ1phWGxWT1U3TVNRTmREQkJ5RUVobXVFQUpnakRIRzR0TnZEbEpLZFoxQ0FWd1g0SUlUb21rYUlRQUVCOUUwVGRNSXVCaDlyRnh3eGt6VFpJejMvZ2tDUXVUcGMzVWpSTUZBUTZvcVNhYzBxcFhvbXE0VHFJWUJ6bHVGeFFHWXBnbEtJY1RydHRBSU9PY2dtbmpPOUZNdVlCaTkxMzBPVUFwdWNVQ1dWQTFVMTNRS25SQk5VNlVCdFRSTjdweDhzdDhncWNiQWVGeGhNbVl5eGt6R1RPR092djBER1BvbC9QS1Bubi9CTmNkTkp5ZWo4ZmtlbHZSTGVpYm0ycmFRVlZWSzNiS2s1T0RhdGtqOXI1d0Y2NFNjbWx1N3RpM2szbm0rWnFoUzd4d0ZBbEFsdUhaOVBSYmZtem9hcWlxNXRvdmU2UkVncTdLSWlOUWNoRU1lN1dUZHRWM0lBSVJsY1dJWXN1MUthc3FuSUd4QzE4dFVGYTV0V2JpTzRNVEFSbWtRa0FISXdySzRabWl3K3dKRC80MlQ2N3FTSkxtOWt5UFhqbGd3Tk5rV0FDd096VkRoMWdsUm9NcDlCOHRaRUlOcU1XVFIxMjlacmZ6QWRLTDF4YU5wc2ppOXh2TmtDS25VeFQ2OS84Tm5Eblpka1B1VHMxS1lmZFZyaTM5Y21qZHJGTWZhdHMwNWIyOXZIL09vaG1IcTFLbUVFRlgxZkZ3dWNZYTRyYTl0M2pHVVRtNWRwOStNRDdmUFdqUmpzL2tLWmovelpBQklOanNBa24vYWpQdWV6QWs0eVhvRUNqL2QvNmZYVVhvdk1LdW9FRW5NejhsN3RYblA4c0JpSkp1ZDVQdWJjZXZLSENpQmdOUGNqT1QyWCs1N3YyNXdOWWU2djZ4dDNqRTZxWERPRGNNWXhZSG55Y2FORzRlVVNpd1dpOGZqbloyZHg0OGY3K25wNmVycW1qUnAwdmlIMTgreFk4ZjZBOGpLeWpxVDFmTEFZcGNTaFlXRkJRVUZvejU4Q0tsc083ejM5SjJsVTdGdi82R1ZpMjcrZFA5MlRKV2ZiMjkrTWhCQVRrQkoxdjk2bi9oa05oQUFtaGNyemZVb21JRmtZZXFYcnVSSUhmamJ2bllzRDhCQlFFSEw4KzJIbmd3c1JoSktUc0JwT2xoM2VrMkFkZmlUMFRWbW5NZVRmcExKNU9rN0d4c2JKMDZjT0czYU5GbVdmWDJNZjJ3ZVk4VVFVdW5xT1g3YVB2bmVvdTh2enltWW1ZTTdpd0wvU05ZZmJ3TFE3Q1NCbkh1ZW5NMS9EYUM1Zm5NVFZoWXNScExmR3dnb0FOQU1uUGdjc3grYzJ1UUFTZzZBR2FVaitERjNmdFY5Zm8xS1AzdjI3QWtFQWxkZGRWVzZBL0VZTTRhUXloVyswejFIeFJQMXoreGIvT09WeVdZRmgxYnZmd1U1LytRMEgvdzBjRE9hUDBSN3l5ZFRBOGdKck1Rem4rYmNNNnVwNVluMitsa0ZoVXBPNEkzOTlXVkY2dkVjSkpQMWJ5UUxsK2VnRG9WSTFyK1JCRkE0YXlyUU5FUk1SMW9PUC9yb285ZGVlKzIxMTE0N1k4YU0xTVpvTDhsbnRQZldFYTZPT3IybGxNVmxxSzkxb0Nod0hDakI4dXRoanRyZWUrZk9uZlBuejU4NGNlS29BdmJJVUlhUXlwSnZGZTlxWTZmc0xDMG94ZjRmMzlVT1RMMTFYWTc4ZXJMdWx5aDlDdHQvdWU5OVRKWG5vbVoxMDBIa2xONzc0Wk9iYzY3NTE2blkzUFFuVEMyZERkUWVlZnQxOXVXOUJkalhEdUFna2pQZVNCN2NOK3pZOGk4bHl5cnVYbm53NE1IUFB2dHM3OTY5YjczMTFtZWZmVlpZV0ZoY1hEeHg0c1RzN093cnI3enlpcUU0L1ZRcGUyOXpyVW5MZGRKNnpWL1FBc2R4bEdDNUFWVFE4bkphWFIwRm9OQ3l4YWl2ZFJRQUNod0hXWlJSb2dPQWdoWW5iM0hTcVUvWmV5dDZhQmlkTkRjM056VTFMVml3WU1LRUVid3haTnUyREFodzAyUlVyelRrek1uVG4rekFDNUd3WDdaTUt5Z1FRcVFNcTRSbGNZdzRZUzlPNlRRMUZhVXRWQldSQ2c0S0FHQWdsUnBzeUJBQ2tGVlZnbTNic3FyMlBXMGJSV3AvQ0ttVUJXNTg3ZEQyVXpMMGRVMnY5TjVYdEwvL1JPcUgzaTd1YXVyZHFHc1h2UnNBMmdXYXRnTkFrd0I2eDQyNjFDRk5BTVFUdytxazhJcjg3d2R1bWpadDJyUnAwK2JPbmR1Ly85Q2hRNHl4am82T3JxNnV3NGNQZDNkM0h6MTZ0R3N3cHprTURXUHZyVzBLYWJhMU5sVnVDeE1obXNwOHAvNHQwT2piSTdmMzd1enMzTEZqQjRCRUlqRm56cHdSNlFTdWJab20xWFVpUTlkRHNneGtUcDcrWkpBWEpHRmZXZHFmclZjQkVDS1BOR0UvUktjQnNDMHVHeXBzUWdsZ21nd0F2YzYyRG5CbVF0Y0poT3RLa2lyemlLMGFLaUNwQktOSTdROGhsZEs4V1hkOWU5NExyam4rdmtjK24rL082Zk9IZlB4VldGaFlXRmc0L09IUFB2dnM0QjNEMkh2RHRjSm1YN2tpdEZwTWdlTTRBUFlESzZ3bWVnNzIzcE1uVDc3eHhodFQyODNOelFjUEhwd3hZOGJaMmlxcHVnNXd6amtEQTBMRXNqaFlOT29vd1NBRjBUUUNNRXAxd3NNV0tnME5yckJTUHN1OHRRTksvMFZCa21EYkFGSy9KVElvM1hiZVg3aVFKTmkyVENnblJPY2NpeVVJdS9jdEV6RVo0SXd4QUl3UXpaVWtGYllObVZ2Q01GVFlrWERFQkEzcFZzUWxCSzRyUUlNNklSUW1kK3U0QlYzWEVZbTRoaUdwcUtoQUtOUjdaUWNoc01LTTZScmhnR3hibkRFd3hrQXB0WVNtNi9ySlRxdnNUVndTMHRkT0Rrb3BBRktneWlkQUNPZW15VUIxMlpBa1FrU3FrSHRLNUFBc2NIQUNRRHRqanczOUR0anY1NjB4RDMvUzJQbjUrWFgwT1VPdm5QNzgvTEhNUHc1ajd5Mmc2NXpTY3MyUVJjU0NwbEdJU2tOMTdZaVFEVlZ5U2NHbzdMMERnVUJMUzBzaWtUaWJPNnRyYzlNRTFRbFlOVkF1Wk1PUUl4RlNwZlBlaktPdDZ5Rnc2NVE4UFFELzlUY0hKM2VDRUpnWW1LZVhVM20zVko1ZUJvUmxDWnovbTRKY2NNWlMweFVOSkpXd0p3UXlvS3ZMZVVXWTBWRHZ4TWJpTU9SVTIreFdvbXNFQXFwcXVKRklLM2duQU5NMEthWHNqWVpsYytjZTRKd1FUZGcyd0NtRmdHRklxVlRzeVlROTBTUlZCaWNhNFF5RXlMSXNyUENBVHJQZFZQczRkMVVWNE9BQUdHTVVxUnlvckJxcW5NclFBaTduU0QzU2wxVERrQ1A5a2J0Mm1ERWdOWXdUOTB4VDF1RXM4MmErOHhnNytzWDRqQzArbjQ5ZU9mMGZkL3p1ZkU3eTdMUFBQdjc0NDJNVjB2blUyOWpZT0czYXRCRTlBWE50RytBV05NSkY1dVRwQjRSM2dSTDJxV3c5Z0hOSjJQZmRldlYxbXRGL3I0TGUyWmdrU1VoZDdtVFk2TzhYV1phRndNbDdGWng3YXY4czdwSnJQdnI5VzE5OGRLRXo5NFhaK1hkZVBmLzh4NU9OR3pjKzlOQkRZeExTT1JHSlJFNVBmYWJ5S2xPbVRQSDcvVjVlNVJMZzdFYXNkYkZQYTVwM2JEdjh5ZEd2anplUDZYcVZRTGEvcC91cmIzODU4YjlXUERxNjlQd3BwT1hGbHB5Y0hFcnBrTm42STBlT0pCS0p6TW5XNHh1ZnNEOG5Uc251cDkremVOMjZkYmZlZXV2Q2hRdlRHNGFIeC9Da2Y4SHdJNDg4c21IRGhuUkg0ZUZ4RnRJdmxlenM3UHZ2dno4U2lhUTdFQStQNFVpL1ZBRGNjY2NkalkyTnFTZWhIaDZaU1VaSUJkNDB6Q1BqU2Y5dGZUL3Z2dnR1WjJmbjNYZmZuZTVBUER5R0lGTkdGUUMzMzM1N1lXSGgwMDgvbmU1QVBEeUdJSU9rQW1EQmdnVTMzWFRUYzg4OWwrNUFQRHhPSmJPa0FxQzB0TFM0dVBpRkYxNUlkeUFlSG9QSU9La0FXTEpraVNSSkw3NzRZcm9EOGZBNFNTWktCY0RTcFV2ejh2STJiZHFVN2tBOFBIckpvQ2RncC9QM3YvKzl0clkydzc5YmZ4R1JtNXRiVmxaMjJnSzRZYkVqRlJ5VWFJWXNJbUVPSU81SHlST0cydmVDYm1yMTVlU3MxdWtucG8vVjBzdk01T3oyM21sa3pwdzU4WGg4elpvMVAvdlp6MUlyZG9ibmozLzg0K3JWcTdPenM4Y2h0b3VSN3U3dUYxOThjYzJhYzNpRDIrWk0xeXBWQ1hiRTBpb05DZTY2Zi90MUs0elVBa210Zi9WbEUrR2RZN1gwTWtQSjBBbFlQOS83M3ZkKzg1dmZiTnk0OGMwMzN6enJBSGpGRlZkNE9obUc3T3pzSVIwSWhrRTFLbVZSVVdIM0w2NlUrbGFpU2hLRWdFRHZvc2pXL2tQT2UrbGxocExwVWdFd1pjcVVYL3ppRjVkZGR0bUREejVZVTFNelRFbHY2blZXenJXTFhEc2lRTUdoRW9RanRoMnAySjZYMTJuYktlMmNkRWx1UFRRbUZzbVpURVpQd0FZU0RBYUR3V0J0YmUwRER6eXdmUG55RzI2NFljNmNPV2Mveks2WVgrMFVBY0QrWkw1V2NzUnlzRUpSQUtxSERGaDl2a2Y2SmdPUlZkVURySThxTmFzaVRFTFV0SUM2blIzSnZCYUZCaEZsdEh6WlpQTzMvK1hnM3hVbDZqaFF5amRWSW5MbTh3eXdVRHFlVENZbjVlUVg5L29ubFYzUGFtc2RSVkVjeHdHVThpcWRoODJvNHlqQklDVkVBOEtjVTdCbzFJRVNyS28wRUZtMU5ncEFLWDlNTjM5cjBpb2RhMDJVNnhwNG1QZjZNQ2tLWGFiamJaTmg1RlpNd3lPcGhvVFVPbHVqVWdVZ0l5SjZuVThBRFVRSUlRUXd2UkRvWFV0STVQT29MNE1aN3FNUkdjanMyYlB2dWVlZWxwWVcwelFqa2NpaFE0ZU9IajE2NU1pUjd1NXVBSHYyN09tM2crakZ0ZXkyUmNGRk0yZE9hRHNZbUJOck9xWUVGMUYvM0U5dUk3NkViNlp2ZDlWdVdsN2k5L2xVbjF1ek00WllMSmEvNkw0bmxyaFBQN1FWczl6Nmwrb2JKM1IwNGYvcWprK2YzdWdzV2pSaGQvZjEyUGQySGFaUHlGOVVkZCtFQmxDS001K0hvTFp0NFgwemQrNXNCQ2JLZ2N1NnVvcnk4L1B6WXpGbjV1MXFQSjZmanpqeTcvdnBvcmEyK1NYKzl4cDRmaXptVEpnd2dmdXU5dTErSzFvL1lVSitMQlpEZnV1N3YzdmxYUUVBVUJiOVFOcmRzRkNQVjFYSGd6OHQyVjMxWG1KQ1lFNEpkdTVzVlBKampyL3NQMGpiODF2cmNSVmlzVmorSFQrNFovQUhFM2JzMkhGcUY1MGJ1Zks4dmpQbXlybTVjaS9GeGZONnQrYU55UmNhTXBDTFpsVHB4K2Z6TFYyNmRPblNwY2VPSGR1MWF4Zm4vSXN2dm9qSDQvRjQvTExMaG1qT2ZpY0tCOEQrSXppZXYvOXlCMUVIK3hGY0J2T2s3MUdSRXN6UzBUc1dPT3VySTllVm8walJqVXFkVlNDazgzQzFRblVkTUtPZ1ZUSnFnVDRuSkxSYTRkb3puMmVRaFpKMTVGalJBUDhrTlVTcjE2SzhuRld2akFZM0c3QUFTaFVIbElLaFFOT1ZxQU1LQllyamZENEZ3UWZLQ2NDcnF3RWRXNnFyb1Nncm1NV2hsSlJSODZRUEU0UTdyRjFHdncvVE1Fc2dNWGFySU0vVEpqaWp1UGlrMHMra1NaTktTMHRMUzB2Nzk1eG1idVRhSEVXQW9zRFpVblRUQ3FVRHVDRkl3UkJGd1VEZm82cVFBUkZSZ3YzV1J3VXFVVXdBcW80S2EzZnNnK05ISEZPdm9zNTZwamNKS0N0V1VKMUdxOE1PVUY0NTNIa0dXaWdkLzFieW1vSCtTWFdJQWdybkFNQUVOQUtZeklFRHBrQ0hKT3ZCSU1CNFNNZDZrOTZRZXJhRVlCQUFpb0pCTUZJWmtpTmhCbUNBRHhPREJJWXpXekVOOUdIeU9DY3VZcW1NQUVrbXRMd3FwRXFTRzdJdGtRVmFZR2dpd3BSeVRYTHRTTC92VVVTNG1xeUZZUFZiSDZVY3R3QTFwUFAvL09UaHA1Y3ZockNzcXMyNmdLcUdPSWVxYWJJQnVJUDhrMDQvenlBTHBWb3pYbEw1Uko5L0VteHQweWJZRVZIVkVCSjJuV1VDZmZjNE1DMjNVaU1FcW9aSUdOL1JpU1pEUUpaVG4xQkVFQVNRWFN2TXFHNUlNcXI2ZlpnZ1E2WkJPbElySm8rUms5RXB5SE1sWGVaR0Z4RmVGNDJhaStCaHNZZEhKbkJKU1NVbkp5ZmRJV1E2VTZkT1RYY0lGeXVYMUwwS3BUUVNpYVRyZzBTWlQ4cXlMTjFSWEt4Y1V2Y3FIaDRYamt0cUF1YmhjZUh3cE9MaE1TSThxWGg0akFoUEtoNGVJK0wvQVk2enM2cUtSeUduQUFBQUFFbEZUa1N1UW1DQ1VFc0JBaFFERkFBQUFBZ0FCWkJqV0Ura2NPVzBBUUFBTndRQUFBd0FDUUFBQUFBQUFBQUFBTGFCQUFBQUFHUnZZM1Z0Wlc1MExuaHRiRlZVQlFBSEswcmtaVkJMQVFJVUF4UUFBQUFJQUdXS1VWamJybm9KNkE4QUFEUVNBQUFJQUFrQUFBQUFBQUFBQUFDMmdkNEJBQUJ0YlM1aWEybDNhVlZVQlFBSERuclFaVkJMQVFJVUF4UUFBQUFJQUFXUVkxaDF3Zy9VUWdJQUFGa0VBQUFQQUFrQUFBQUFBQUFBQUFDMmdld1JBQUJ0YlhCaFoyVXZjR0ZuWlM1aWFXNVZWQVVBQnl0SzVHVlFTd0VDRkFNVUFBQUFDQUFGa0dOWUd0QVRseFVKQUFDTFZRQUFEUUFKQUFBQUFBQUFBQUFBdG9GYkZBQUFjR0ZuWlM5d1lXZGxMbmh0YkZWVUJRQUhLMHJrWlZCTEFRSVVBeFFBQUFBSUFBV1FZMWc2YXA4MnhBRUFBUGtGQUFBVkFBa0FBQUFBQUFBQUFBQzJnWnNkQUFCeVpXeHpMM0JoWjJWZlptOXliV0YwY3k1NGJXeFZWQVVBQnl0SzVHVlFTd0VDRkFNVUFBQUFDQUFGa0dOWUpQRGIrRG9BQUFBNkFBQUFFZ0FKQUFBQUFBQUFBQUFBdG9HU0h3QUFjbVZzY3k5d1lXZGxYM0psYkhNdWVHMXNWVlFGQUFjclN1UmxVRXNCQWhRREZBQUFBQWdBQlpCaldGZmJGb1luQkFBQTJEc0FBQWtBQ1FBQUFBQUFBQUFBQUxhQi9COEFBSFJvWlcxbExuaHRiRlZVQlFBSEswcmtaVkJMQVFJVUF4UUFBQUFJQUFXUVkxZ1h2emhqYXhZQUFHWVdBQUFOQUFrQUFBQUFBQUFBQUFDMmdVb2tBQUIwYUhWdFltNWhhV3d1Y0c1blZWUUZBQWNyU3VSbFVFc0ZCZ0FBQUFBSUFBZ0FKUUlBQU9BNkFBQUFBQT09IiwKCSJGaWxlTmFtZSIgOiAi5a+85Zu+MSgyKS5lbW14Igp9Cg=="/>
    </extobj>
    <extobj name="1BCC2C28-871D-48CB-8BE0-2867F7803ADB-4">
      <extobjdata type="1BCC2C28-871D-48CB-8BE0-2867F7803ADB" data="ewoJIkZpbGVDb250ZW50IiA6ICJVRXNEQkJRQUFBQUlBSlM1WTFnTzRPR0ZzZ0VBQURjRUFBQU1BQUFBWkc5amRXMWxiblF1ZUcxc2ZWUmhiNXN3RVAwK3FmOEI4WjNFUUVKcFNsWlZaYzBtcFcya3BPdG5CMS9ETldBang3U05wdjMzR2pkWmcwTUdDTUc5OSs3WmR3ZkoxWHRaT0s4Z055ajQyUFY3eEhXQVo0SWhYNDNkeDhXdEY3dFgzOCsrSmFuSTZoSzRjbjcvNDVKZTNQTmRSeU9ITVdJaWt4cloyUDFEZlFaeHNJeTg1VEpnM29BRzRNV3daRjZZd2NXNUh4TjJrY0ZmVitkMzlKSE1wS2hBS29UTkxtS2kxN1VTVTdvVnRmYldEbTcvRUZ4Z0NRVnllRUttY29NVFF0cVVHMW9VV253eXhUd1hieE1wNnVxZWx0Q0JweFdhYUM4WXRvSHJUT0VyL09JTTNodUNaVHZQSkFEL1d0Y3dqTG9JUHdGWHVWbFdIQTNhaEZsQjFiT1FaUU8rSVcrRGQ3cEZ6OXYvVW00a1VBVnMxNXpQNHBpV0hiT0ViT0QweDNUYTRZSndBdDBacFByV0VBSVNERHdTNnNzSmd0RWdIQTJqem15ZGduRGthNDFWd3hsZHdhWmhWdnJCeWtVcm5jN3FWOUkvR3FGa1FybFNENVhTSlRqVVB3bTVUdW5XNkMvM0o3a2t0c3VMa0F2TTFnMHZ0RERrWDVqZGZFV2wybS9Ud202UjR5WS9BUnBoTTlTbVBuRnNEL09uZUU4WW5rYzI0WkdqT3Z3WXJJN2xsSy9Bckx4dG52U1A2NlIzTDlmekhFQTFyS1MvL3dYb2x3OVFTd01FRkFBQUFBZ0FaWXBSV051dWVnbm9Ed0FBTkJJQUFBZ0FBQUJ0YlM1aWEybDNhVFdYaFhieUROZHRjWmNDTGU0UmdoTUNJWUZBQ080bE9CU3BRZ3N0VXFINnZMMzF2OTg0NDl6Q0hIdXZOZGVWQ2ZaNzdNeDUxckg1dUYrZmxDUHZVUTNpZDVheWVjSUhRVzJtVUszNFlGWEFIMmNielBmYXhlVVJoNk9rQmtmVzBmdTc4aW9ka2F2RTBYODRGblN6L2hHREU2djRQajBmWkk2TlFWbHBPeFltVDA3aVRNTEJjWDkrY0pwT1Y1OXFFd2tsQkN6UGxmNWFvK0Y1WldPVE9GZlozaEZJaGtQWHlhK29lYmpRZWh1YjBiaVpRb2ZTVjdod2hTbU52bExrUFZjWE9NR3BGVlJjTmVsT0xCc1VCRS9OSXNpNDM5M1FNSkRsdWxUN2gzcllYdkRMQWduTlk1Y29tMU9Ha1JuamFwclQyMWhLNzVpZVdrWVZJam1DZUxhRUtHczZpWXYwaS9IQkgzMlRGTEFaSjMzQWF5bTQ2V3AxMTIzS2tHRXI3TG1FWWdWQWZrWjhXaVJscGFkUDFKaStreWVCVVVqTCtocTZZNVdObUQ4T3pTZWIyRTBONXY1VlgyK3ZmKzRidWs5bWs3VW0xZzlIbURyYTVRQmNyQlRVbUh0L0hWdE5CSDU2RFhhdUx1STF2bUR3Qi9SeDBMVlRCckxheURXbFFlcFVKRDVzTjQrS3JZZjFoNkZpb1lENFU4eUF5SWFnbER6SUQ2V1lUakd2WkgzNlkycC8wTUd6cGN4enZ5NWZFWlFVUWZhdldDU3IyRGxHdmM3OEJFVW5GN1BZc2RhSkNmVmE5MlJYcnZCVjZrbmJYNGg5ZS9FUUx6eCtiQis4ZWpIWlh6RnZNaDgxMHZFZktzdWJhb2pTZ3FFQ2dIMUhVWDJvSndERzFYcjdXVVMxZkNLeDNpQkF5TGRjdys0T1JkNWZQK2VCVWllR05iaCtLeS9ERnZaM3ZLRXlOTjJ5WDYrQTBROU93bUdmMzZKMEU0VTZsODk4em5idm1hQitUR25SaWRBU3FhTWtaaWIwS05xeXNKUGQ4NytJdmJVYzIzSm9pZE02Sm1weHVFRTVEVWJBbzI3MW1qM2tGSDIzUTRFdzhmdDVsVGU2Qm8zelB2dG9WNXNqUG4zc3lXV3lFQkI2dFQ4aFJQRlVtaWlNL2RlRE41VmJieFc0UHM4M1dkNWNxYUM4bStqaGxxYkFVRWhqdC8veHYrNG9mSGdnQjk4RXhtbVlQdzJjalJ5RDJyb3JnNUJnTUJNSUpIT0h6WkdqVG1KWlN6ODNacHNDek9seWVnMUR6SW1rYzh6RzdTSFpIUE54NFZlWmF2dlhmYVU2RnYrUC8vTC8zZjhCajZGaE5ueHgwYzJkb25nbjBZZU1DSzluVmVyaXNjZHM3YWl3RmlaVHlmN2pmTlN5QVlDaS9WTi8xb0FrRnlOZGpabi9Wek1DK1U1bk1DNnlxeVAvc0kvaVFoTnZCOW4yZVRiQUVvYUNUeHd4UkY3T3lXL2xEa3VHWm1ldlh5alkrZU4vTGdBMHhsZ0czOS9jcE5UZ1FwNVE3Wi9PYjBNakloMmtMRkxIVDZsNmZ6TjFVQ2s3RXVQKzZ0NXZzRnRMR21zOGpUSEtac1BEVzNaaE5URktZK3RpNW56dW9kdXFZd0JFODg1K3laYm1nUnBmVEJvaExmM1lMdU1aMFY4ZnVxazkzSnVKaE94amYrTDBPNlI0dzYwU2pOdm9KWWJiK1hUc1REcm90KzU2SDF3aUpTUmxuOVZObmpOUUtkNldtd1NmNTdOeGE2VmxEem5qWHpvS25OSjQ3ZWR5YW5nUEpycHAvR216YU85RVpocUdRaFo1M0c5WlhSKzJGb2x6NmhrSFRHeWpWRUpESU1obHc2ZlZiSzV1QXdPQnYvelpud2RGdlBiK2U1OHQ5M2tCanJIOFdPdFk5YUtCNXBsRjRYcERHMHQrUmE0WHFjSFVZWGREOGZXWEE1aHN5blc3Z3QrTk94bGNEcUpCdVpsUXhVWDErVXZGVG1xdENvVCtzR3Q3MU82cTRTUTVmL3gvc1JkMnpBazNOcjF4azRpMTQ1cWZnREptT1BiTFNVcHpmNWFDQ3BoRnZ3RFpEa1o2aEZxRHdBMDRUZG9iWXAxdjI4UmFoOE1pOFhWaFJYRjAzTkwxTTFCODhtMmZiSTh0UUQ1Ty92Ry9NOGlCMmJRNEdIeXc4aDkrakxJYzhQSHhZbGhSRkxnVGNmSVFhYld4R3VRSDAwUkFBYk1GdGlpTGxhU1FQTTNhTkRwc1gwSDdJUXpucGZ6Vlh2MVJPQTRMaFhRbXIvcTRxUnZwbUFCTnBQeTNHUTAzb0JVMEh6OXJzb0QwUXZUdzgzUmZORXBQZTQxYVVaK0plZS9TUzFTR2hVUWxTa1RNaUlaM2dyaGVCR0JhL3ZjdjUwNFlYWmRhZWE3TXloV2ZsS1B2VVRCRW8yZEl5cGZQc2Frb0dZRTgrY3Q2MlozeGh1UkU3dnBsWWtBZGNEYTNhZDZ2aFZJb0thQTRXZE93VUN4R29WNFR4MWVSUldvNkZSd3JuWVQwek9HTVBSWnFMd0pPcDEyTXh3NlZLU1FQQkVGVUhOQlo2OU50Z2Fmd1J4Y3BmVDRzVXA1WEpzOEFtRTEwT1AyRmhVRTNnNVNURGd3b3NvVUxmYkxqVndrOTlmWWt6anErLzJlZXE4YVpPZFBhNTU3ZG1EZE95bmx6dFdCZ0pTMkMrK1lWMkk0K2xNYnZGbm9hQmUrMzVIZFU1dkNoSi9qOC9ZNFJXRFhoTElrUCt2YTRveVJHeHJlSG1NL0Vkb2xIdkhPMHVHMmQ1SkJCS0dkVTdhMzh0dHBoMEtXUDVCNDcrY2xFSFpFT3JYRGpMLzg3VHA0aTRLU2RtVEVnNDQyN0taVkpDKy9ZOWlFNW1oY01nK1Y5MVdRTUdHaklrY3NtTHVVbW5tU2VrQkc5dDFwUm5VemprdXhTZEpjbkhQbU1xREZXMUI1emlLdm5qaUxyem1mTjV3SlNBSVRuTGplZmNvRVFxV2Q2U1daUVBBOGlWRUlTenpLMWFsNnZnendCZDdLWS84ZDYrWm9acVpmVWtNZ2E0U2pqZ1pCcjkyOFhFWmRZMlAwTkZDOXk2Q1VhUVdkRFFnZkE4WnZQWjRNczVJZDBvbTBNdlhDV1RGd0szVGJIOTVqTkowbUZnOXZTZnVYRVJyeE1QN0s3UGM5Uklqd3djOHhFRE43TVVrNlIwb2NGeU82L25GOEUzNzY5bEJmbUtNRjJxbVhlbVdRTGR1QXhWajR5Q2tHQ2p1cWxtdDU2UzY0cGxVMWc0Y1d6dGV2aVZLUUV4NjZNMU1ES0p2MzNlc1R3N3VaTGp5WkxHcHFTa2NIQTRCTGxlVFMxZTBOWjAraUtWZWFvTnhrb0tDU2pIbit2dFFBemxLM1ZyUkFaUE5rWFJ6MGo4dXREVWxLQzdNREg5RGREMUplQThNeEl2L2tkZDBZY2c5ckdnYVQ3ZGdKZmNFS2MrL2V2TjRWRzZaWDQrQjJsN1czM2NIRWk4L1phdGV4cDFFdHlHMHZzcm1DeFgyQ2NkbXdHMnE5Y2VOc3g2RHhRWnJmSEZFeEdtWEp1eWRPS2hTUlNDMFhxVEJlTXhwMEJmNVQ5eUxhNGtTaDg1dkdGLy9qdkI1QmFSM3cvSDRCNlpkTzQzMkxXSkxYNzNLR2k3aFRFUHBGZUdVK3U0aDE4VUcvOGF3NUxOa3NDeU5qTHpINGo2NVlxMkV4Q29UQ24xbmtZbm1BcWpzL0s4VGp1eWhQQUlYZ0xTbm5KWU9oMVVDZWpOZDZ3WUVJR0hCN3FDLzN4Znk5NWxNR1lpV01uL3l1UktoU2NPeTN5eXovL3dTNFNJbzlNT0RqTHZrQ0tudGd6TlBjK2pxS1FESWt4RHdYS29xUjdwZkw5WGRQcXRoeEw0MVVINS9PeDVXNUtzYk5paGozMDNzc3FJaU1Xb3UxOThHMG91RUFuWnB1cDR3Znkzb0VuTHFTTmhyUzBPV3ArVTMwK3FVdlVnYzh0OXUwZjl0MGc3WUJIM0hFbEdobEJiaU9kUWE5ZWRZaDFjTEVmbGJNNUdmajZWUC9nMERKN1VvWGFFc3VIbzAxVjF2TGN6bUtldVFaREdrUFczZGNBazZmd1VNZ21XSkozUkR6dERkdCtSQlUwa3ZiREFxYWF1N1E3dUk2SExQazdSaFdFRjlER25VR1FKWm1DTTZsM256bzVXQXlNVzZlRm0yUFV4QVdoeWxBY01qK1c3cGkwVENhYm52eSs0bVc2U1YwTnUvTGVQakh2TjE2THpva2p3ZmROSHNwMUhZLzNrUzB4NkVjdDQrVEJacUg3cmZsMW9DUDZPQ2JOVElMSGwxRXFxQUNneWR1d1ZYRFVSVmNMTlVqODlXTXE1R3l5ditFOEY1YVlvNzcyQ1VMY2R2SzNHdjNwdEJtNzZFemRydi81ajV0NVcxM1hoZkdEUEcweldxbFZKVjRSQmhJNkg5M3pOYmFycEFQam0xVnhQYzYrWDVjRmhvQ2tWMGZiN0w4MDkwbVFUdS8yNk1JMHVxNUpScDZDbWpvZEo0YzVmeWVjNU9Od3BOVnBqa01PY3VJWUtzZW96Nmk3OEFVWFJMTUNhYUYwZFZGZnhZcStGSS9MdW02K0JJQmNCSHJIbmlqQ3AwVVdtaFRRVWkrRjVmNUxyTlJXaDVHSjZqTEVXY2E0TEUvZTlLendRdTQyMldlWlAzTWpKdXRZRWg4SWlKalhKWGVaMHBicUYxT05pTlJHbTVIRXJ0NmR1U29BdXBFWXBZdExDTGFaTlFFSnRSR0diWUdva2lndEhYWE03aUJydlUzdC9pbWtGK0JlSFgvK21vaVVRM1hlNG5PeDRLSFJEbG9OOGlCdVd5MDdubDNjSzJ5MFd0QWRMQmhjNGFLcUQ3V1J6U3NNZlIzcVF6T21rZE5VUVdCR2IzZVgzaEJpd3VuSUVqdVd1c280TVdTbktaQ2VwelV6Slp5L09iNjU2M1pmaitma3ZlNWZQaktadkx2SGlLTzUzK01jQ2dFNjNkUW8vN2Z0Zm4ycTBoTG5QOVZEYnZ4akpBKzh4bTRWbFVWVklrUjJjcDdTTG1OWE4zNmE2ZmNzRVRuOWpHeW1QclB1R3RWY2RBL0JZZy9iWlkwRk13RTJTRCs0YmxmZVBXNHBBT3JKcm4yWUd5RTZXWGhpQ3hMa2Vac1FSU1d3djM3SGtvaFk1OHBjRzdoS1pOZHYzOFFIOWNLSiszVlgzMW9EVm4zYW9aSG5iN1p2SCtLZVJFSTZ1UUMyN0UyV2NrYSswdEM0T2p5OENTZWFIbmhJNCtOTnQvMU1uQUFXQkhZNm9xMzY2dGtxMWFYZ21iMklNcVBpTkJvUG9mR1RBZXdLVk92NUh3SjJRejZNR0FBcUhmSDUvRWpXdWc3UW5ISXJncWpsYXhsOUtQWmhiSmo1YWJlTEt3SnJNTlB3MytldHVIWTdOcmtyOSsxR2ZxODkxdlVWd1ZGMnU0NUozRnIzS2JjKzNsNXFaV1Rzbk1iUTh4MFRjT0pHSWxQQTNybFI5UFY2WW9va0FvQzlCNzJpaFpKTHpyZTUxenp3QUxqcWlRTnJHYmttNlVKWklnaWUwVnEydE0vS2FyQi9LRGVkblNyUGwwMWRnSlB3OGNMZ01FNFR1cXZQN203dWoraUxRT3gwcXJWSzZDdVNHSHpJVVUxV0dEZmI3RG1mYzdFbEx2SC95dktnZmV3N1JRdHdXbVNYVkE2dEw1SUVUWm1SRkl5TTBLOCtsOUZEbTNZSWpiazFvOVpvcWMxOHdESVJaWHk3K2IyNnNXQ0lRSmF2bHptRDkvdGJIZC9FNFZLSVR6MFdLRFJQNnpoejV2VW9RdVN5UFdIMERLZWp5RXl1d3BmQ29iOVBpN3JWVVh5VVFvMlpSQUFNNUhMck53QTQ0K0JtZ1RWQi9rVGVBNUZFVUFkU01zaExsSnEvWEpGWVJMc2w4VFR6SC9FaUp6Y3huY0MvN09ucXU4ZGZPUlNVZmJIUlpuK0IrR2J1UXZ3SG5iWExjSGNDSHRVZGxaTWpjaU9QM0ZyRHBDN09yOE1kUStXMDJzMFFjdXFrN250K1M2a0RaMy81ZjZvd3pxSGQrcHhMbVFBUkt4MDl4L0VZenFvaDlEdzMraVkxSlVDV3VQMTlFVmJ0eU9YcW92N0tzZW4vbC8rdi8zLy9tdjcyNzYvSlZlY1NlcWRWdnlyRWxDNjkxNkNtQjY3RzArb1Fsam9Nb1lpTUhUNHZ2eVJXZWVpaU9RZFBUdE5uektZOWhvVGp2NmI5L1huQWVyL1dzSEVjSUdMK2RzdXNUb1JzUWFqWmF5YndpWjN2VC9jZEVRRDdxUnhuWG8rUUg0a0hOT3Bsejg5MTZGelFuZHltUUdCdCsyMjhZdkpuUEtzU2RwRFN1NTlLRWhkMVZJcVVRdFErUERaRUFWSWpoVUk4d1V3YnV5MUorZE5UV1NNNHJHMml0bVNKeU5BMnJ0NFhnanpWRFdQeG54SW1zZFh2SkkrUlV4UUlJSEdMODgvNTA0d1pOZnRnSHAwdnNUYkMxM2FKZWNUN3N6Zlp5cXJJTkMra3FjMTNUa2RYME0xcFExTmlGS2RSaXVtNGgzV0JEb3pQckorL1paRTFEdGhOd0xEY1FDYnlTcStLa1hGTzdNU29OWVJjMjRkOUtoaHJtTFVvczZQU0lINEdLSE5uODlTeCtGWWk1UUFGK0FKUG1mUW1jVjI0TTV4NCtoWnZVMmYzVlIxY3hUK3cwTUd4Z0FOTjhjQzBSZ0RKUndKb0t1dDk3K1ZlRlYzTytGQy9tWEpmbG9yMy9NVUpZdVdwZ3ZxSm1FOWo5N3MwTVp2TWlYakt5Y21uSU83dUE2WDVyZjVRM0RGa3JXNVgzakNzK2FOZVRFZ0ZGUlNCdUp1aDNsd1lDK0QzWnpMNnovOVpOaENpVTBuL3lTaTNUSTNjUE8zZi9aOThMQnNDR3FDSTFteXVNWmcxOWUrOVN5RlRtQUJwVzZSOGU5eU10R3FJY0JHZ1pLZzR5R2RhVm1LZmZJWFRzZ2JWMTYzZFZXRHF3TkpweWthNnFwMnFCVWw2Wk1BcFYvRTNTbGVSQ09KV2hpRlFFUWhEc3pCWnJlUWlBakFVQVAySWtsSENSM292K2o5UVN3TUVGQUFBQUFnQWxMbGpXSkZtRU1nK0JBQUFDUW9BQUE4QUFBQnRiWEJoWjJVdmNHRm5aUzVpYVc2VmxWMXNXbVVZeDU4WER0aGpDVEdoTVZtc3laWlVqWW5HYlBiT0puNE1vdFBFb1RIRytoRmQ0bWhMYVcxWFNqL0d0dE9Wd3FFRnltd3JHYTFzN1lxZHk4YW9jMTFaVzd2RVpOa0ZWMTU3WVRMZWMrRENZTFliTDMzZmN3NXdnTlBLN3NqN0o3Ly84MytlOTMwT3l0MzN6eUxkc3kzR053dkx0d3MvcnJ4NkdONlpobThPSHcwQ1dLMDgzTXZhZVBMcnZZNWpIZStqRCt3ZkdvL2I3ZmFQN0IvYnZqMTFZZ1ErUVoraXoxQW4rc0lQc1BwbEFPRGwva09vUzlmRzZCM1FkTktFTEFhQ2dMOXRmTGFqQlZDUGx2RG5HNEI2TllUMnljOEI5V2tKdnc4QkdxUkNGelIxRTZIWkduVGNmOEhHeHpPdkF4cFdCS2RLY0JnSEFZMG9na3N0K0s4QUdsTUVSMFVJWkVNcmdFNXJDTzJQSHdBNm95SEVPNHVBemluQ3FDeTBXNzZ5QlJ3dmVnRk5JRVVaTHlrbkZOWmtTZkZXRkI3K2VocFF1S1FNcUJRcDQyeEpjYXNVS2VTRmt1SXBLWDFLeXBPNjV4aGRqOTRKQmgxNjVxbStKaGZiQzNwZm92aXVFYUYrM1hjTTBya1lQSFZMdkxVbFhGM0dpUmxoSVMyRVU4SmNXTHg3R3dCWUJLWm1NK1BvZHJvc2hoYmpvYmJXdHRiSzdRRGswTFV5dWtIOUtSbmYzK1JtaDZCTWRqTUs3Vkl5ZjNPRjBNaEEyUzRUTXV0SHg3Mldab0k3YUQ1b3RnYUJzeWhkNmQ0Zmg2Y214UzJmTVBzOW5rb3F1QjZDUXdNMU1MbGR6a1pnbUw5Y3VMaXF3SG9wekYwTGt6cnNVc0grT2I0WExiZWJFdVl6Q3EyUDBqeDFORHFWQWQzemxEWmNLczJqaG5rWUhGN0liVjZUeDVMYm5CYmpQdUdIZEYzNGJuYlFaRENqRUpJc3pJeVpzUWF6cnFQa3BUeCtCWkQ3aVMxaWEzVXRjYkxEMUNKU1p3RnZPUUY1TkN6MFpDTTgyTlBuQnZGUlROWVRBcmVHdVcxeVV1NGF1VzNrZ281UXkyaTE1VEZpZVc4SjBHampxYkIvaXFhcXZZRU9kb3p5ejFiaDN5WVArV0kvb1BIOThibk4xVXFZekV3aDlxdTJ3Mm5xd05VMkxlQndiQUh5L2srQzFYaERGbWVveGZtNnVjUVBNSURPcWl5a3UxcnJJVTJnd0FXRm1aOGZjaFB5S0lUcEJieXpMdEZIMlhNbWc0b2N6M2lVL25CSUM2MG5INEFqVlh5K3dNWHp1d0h4K2lJT0wrUDB2TGgya3hqbGR4TkNKQ25lQ0NvTFp5NmMyMWtxYm9kdzJxL3VMSTd5T0xNaDhOSGM1bDMxUUl2Ymk5Z2ZGdWV2N2o5bENrd2x4RWlhL0ZQZzcxQlZPaGNYVThMbHdFUHV2SExSeHRrSlZCMXpMRUsrQU5ra2tMNXF4M3owaDJiTS9Fd1NaMzRScmk5THQ3c1NBZStza0JUVkVVTDFFWlRucDRvZ2Q2YWhGRjUyc2pyRnYzTVJPcXhIUUJaRFE4T1NYSXJiY1hGK1hRaHl3bEt3c21zU1Bta0tIQ21WdkYxeUY4c3BSTjhHamtab0VPbUVCczlzNUhlallpb21BOHNRV25scFo5R0NCOWh3ZmR2NWJPZ2xJR3ZtaVFvbS9aZDdnbitMWVQ1ZFdPTHlQMDNJeTB1OXpraTFwU0FhRVpSeGxGUGNTYWxUMUN4RVdyK2JuZFdvdjMzb2F5QTdhNi82WDVQcUg2bXJQN2NWd1pGTDVlMG9HOGxCNUtWWUU0UlVTeCtMSk5IKzEzMFlTQi9VUUtWbUQzdWhwdVlEY2JJck9tTUEvd0ZRU3dNRUZBQUFBQWdBbExsaldOVmFqZ3MyRFFBQVI2VUFBQTBBQUFCd1lXZGxMM0JoWjJVdWVHMXM3WjN0Yzl0RUhzZmYzMS9oTWEramFMV3JwMmxTcG5IbzBabVd5WkVBNWQ2WlJFbDhkU3lQNHdDOVYrR3VoWmJTWHU4bzE3bVdLNVNoQjNjRG9SeFBMVzNwSDBOc0o2LzZMN0FQc3ZXMGtxVjRsU2J1dGdNalM5clY3bS8zKy92czdrK3JUajMvOWxxOTlLYlRXcSs1amVreVVOUnl5V2tzdWt1MXhzcDArWldGNHhOVytmbWpVM1BWRmFkMFluYTZERlh5QjZqNHRvV3pUV2U2VEs2VVN5OVYxL0R4N3UwZmR2LzkyUVFvbC83b3VtczR0M0xwRHh1MXhUT25xdXRucHN0cW1lVXoxM0tiNjBlblhxc3R0VmRMcjA2WE5ZUmdlZkxvMUl0T2JXVzFUYzRBelRiSW1jcHA4c3ZXZ0tLWFN6TTB2em1TRDduME9ybGtJSXRlMFB3TDg0c3R0MTZuQ1ZWRlIxREh0d3hPdis2ZEptY21BMlU1V1QzcmJyUnhFZWFiMVVWY2MzSWJwTm05R2p2RDdxVlBweGs3aTIyM2RheGVXMm5Rb3RPcysva2RyOVhyeDkzV1dyV056ODYxYW8zMnZOUGVhSmFPMTlwdGQzN1ZjZHEwVWkvNmg2LzZoelBWeFRNckxYZWpzVVIvVW52aHFnSnNlbVlxL01NMnk2VlhHalY4dUxaV0xwMTBsdHVucXEyVkdtbEowa0p1TS9qelpaSW9lR0xHeGNWWUM1ekJwVnhZZGRaWVV5T1NwRnBydk9HK1JXeGJlbUY1R2RlVkhyTG1mbUdwVlgycjdDV3B1SFczUmEwMHlJVWxJT2VRbi9XQzgzYjAxUHhxdGVuNDV5YnBTV3haZXBxVUJLaXczOTFPbmFxNGpRYTFPWGx5cTlwWVg4WUdEblFuTmR5WDFFQkhzZ3grTjlKMVRVR21IdTFLazRIc2FXRllVMGI3ZEtpUlQ5WWEzbTNzK0xWQlFhaGRYaWJOMmU5T1plLytTclZKZnROci9YTWtVNi9LODI2OXRvU2Z3eXpzRzV1V2RRSDNLZElUU1FiUExTOGpuZnpGN2VZczQ5OVlxYXc3ZWhuMkQ3M3lUUVlxaFovcXZPblVaNnZ0S3E3c1J0T2hiUWxVcnovNzEzN3Z1R3RPdTFWejFnZkhaMHVWdXJ2dUxERnpuSExmZEJiY28xUFU1Qk9hcWFqSXRLSjJwMlpIU0xFTTA0eVp2WjlEWmFNVnlNcEFjUzlBczVtd2RVWFhZcTEzakY0RFVERjFJOWJ1TSt5aWlSTWlMWnF5UXF0dUs0YUI3R2pDMlpRblRnNEtQTm0zakg5SURVWU5QdDgrVzNjR3ZtTEd3ZUtiYTVkT0R4emQ2OHl2NFdzdk5KYllGYURxcW5jSjZZWmlVd2NXa0VMcGVOMTUyNlVaNDk2TWU4VXE3cUVOWjMyOVh6TDY0TENrOUVJbFpVQ2dtQndUU1VtTkxDa1ZLd3JZaHNGWGc2YVl0bWJFc0poYlZNQlF0TGhMUE1id3JFRExqS1ZqbWpJVUF5SXRKbXFxS2FpVFBHTUpaMU1ldUMrYU1vQ3VJQkdhTW92VmxBMFZWV3FxQ0UwQlZURXRDUGxTc0JRYjZIYmM3amtsaFhSZTYxRkZRUVZCYU1jb1NSVkZJQVVOdnA1VUJkZ3FuMUg4cCsyTG5FeG9LYW9JT2RtRnlzbEVrRXR4S2FkQ1IzMFRnb1o5ZXgzMTdYWFE5eFRIZkJhMGhRZ0tDSmxHQVdEcUNraEFGQ05wb1pJQ2gxSlNhRlJKQVNYV243MlJtZ0tnWVpuT0JJQ0ptaUtsRGRGdUQzbjE4d2pyTTdGY0tsZWF1bUtZR2xlWHNmc3JpZmZQY3U4ZlZZb0E2REEySVBUbGlJZmNpcGx4dUFoQU5qMEtHUyttNmRGRHNkUmpUSStHMU9QaDBhTS9vdVRwY2ZoNE02c2VoUXc0MC9Ub2tWenFNYVpIcXlnOXh2dGxUaEhHTThpcHZCUVJEOUZnU3NvaGFreHpIT0owNlE5TWVib2NQbXpOcUVzTkZLMUxCQ3hGbDdyazZGSXJTcGZZYWFOUnBjbk5JNmM2SjNpWkRORWxOODBRUlhMVENOU2lIeGpnYVJGYXFnS0VhTEh3T2FSWEVhbEY0VnJNZ1RqK1lzeFlEaTdUaFRNODNwWlZPRUlDYnFuQ3NYVUZTdUhzcDNENFRqMm5lUFlBb0QzdzU2bmlSNGRrUlZhRWlzUXNtVUJjc2xpMHArSzFCaVdsVkZGVVJabzZ2bE8wdzhjdmFLTFkwTTVYSGdLbVlnc2UrSWxaSEVIazdRRTU4TXVudk1JbVlVOWZlVmd6Rm9MSW1RQjVHWmlTY29nYVUxS09ya3RialkwY0E3ckVITFRGaml1aG1NV1JGRjE2OEphNmpPbXlzS0RlMDlmbElTVGlRSG4rYUpPblBHRmpVVlM0OG1RNFBVRjVZSXlKbUJiMEc3WXV1ZmVBUVdxb1VadzBlWkYxWDVyQ0l1dEl6Q3BsaWpSbFpEMUptb1ZGMXFVMEM1VW1MOGp1UzFOWWtCMkpXUWRGaHBva1RSbGtUNUxtR0FmWngxQ2FDRXN1R2trUFNOTUNualNGeGRsVmYwQmJyVFZPTERuVkJGMENxSVdWaWJ1V2dueDE1dHV5bVZ1WlE2VkVOamN5Q2FscWRWbG4welEvL2RBWHRqTnJsdnVnVEFLbCt5QmZxN2FhM3I1T3BDcTJyWG5iUEk4dC9XbGp2ZTNRalovOEZpQzNXMndXNDdlQ1pRUWJ3VWhjNHRZdHhVajFqNlJ3TTNWMzhVeUpITEVpczRiQWRPZmFvVzhHOW9jK2FyWGFxaTYyc2VzNWNacnErM2gxclZZL08xM3UvTEsxOCtpYjNadm5keC84dlZ5YXIvMlpkRkJja0g1ZkxaZThUSi96TTV2RGVhMjBxczNWZm1aMHd5MDJBMDdXSkVZbVRVR3JRUXA4ZEtyWkxNMnhHeXVuV2U5cE4vdUhuZlBmOWI1NzBQM3lkdWZXcGU1SGQ3dVh0N29mWHU3OS9NUFVaTHVKemRBay8yTzVUQTdzTURnVjhxdHYwRiswLzZ2YUVhQWkvSjl4Sk8rN1RDRHFablZiWWQ1R1o2M0Q5aXZuOGJPbXBqQ1ZHUmx5NER0YUluRy84d0IvdmE1Zk9DMllOZHNYcHVMUnUyMkVIcXhwME5LSExCSndIa1dkcTJZb3VncXRrQ2tHK2ZuZU5WenVsS296SitXWEFQZ2xqNWVBbHRjR2ltVWI3Sm9aTFVGbGFKMW5FNS9xbHo3VWJpa3R6OCtHMzNZcWY2VTF1ZVZTTFQyVCtQZ0s5Mkd6UXkyWDFIWjVPdjR4N3JObmh0YW1NdlFPUWN0VDFFTDlEd0djV0NNZkczRFhCNXozNlV3cjd0OUxQVGRsT2QyV3Z4N2UxRytGTi9XajZLWitVcVh3cG40UFNWNDVlTkRYZ3RESHVkY1drNml2UnI3VGdNY25nZTgwQUpwVmdZRWRMbzJqMk1tSWVTMDZma2RQYjZ6T3lNS3p1R0dGRFU1SHZ3T0Q2MENKYmJGaUJzZGlUVit3enczNFFZVmh2OEpRSlg4akZSWUFmUy9mRk9pRFBVRGZBLzBuZDNhKytTdy82TU1iNHhiY3dCa3FpZEJRUUZPUEFBMFBCM0pHQjJMREFMNFh6emdDb0ovTTRPQTdHZitaa2xQRkowRW9sQU8vOUtPbVR5NStqamxXUnFjYzlPRHBYdGtJZVdVejZwU05xRk0yaC9wa1ZMaFBGaFJha0Q1Wit1UzkrdVRPK2IvMkhwenIvdTBmbmZOM2hQcGtQZWFUYzhhTHBDK1d2bmpnaTQzQ2ZiR2dXSkwweGRJWGorYUxPeGMrM2YzWDUwSjlzUm4zeGZrQ2hOSVhTMTg4OE1WVzRiNVlVUEJRK3VMOThNV3FoaWZaNCt1T3R4OXZkYS9kRitxTzdiZzdIakZhSWQzeE0rdU93V0RwR1Blb1ZHOXNvNGh6TUJVUThNYWFEUlV6WVoxQ3BXSHVBK1NPd1VIMHZzQlMwOXl2bldCZG9LVWI5OENNZ3d0MnQ1Yy8ycjczUHhZWTNyNzNmdS9HdWU0Lzd3cGFua0JSSHd6aVM4YmVoNCt6KytEU1M2NVhSYkh1MkVZanVlT0U1RlR0STdqVFVkTm5jc2VjMTUrd2xZa2tNMXVaVzg1Y2hrNnRhVFoyQkdLSjR0aGhodENoUmRCaFJzbWhEU1dIVVR3NVRLMy82VUJKRGttTy9TUEg5UzhFTGFZWU1YTEVGMU5RM29WdFNRNUpqa05ORGlzak9UUVVlVWMxUWc0SXpDUnlXSm91eVpIMG9xcW1XWm5mVWlYM3ByQ0ZmdGhMd2lValhMN0djUEhJOHUydDd1WVhuYzJIK016SWEwUldqREx4TlNLVTkxV1dnaWpULzI3ekhpbVRsRnhTUm9pbHhvZ3ltcHAxZm1KR1BWeGtmbUxwU1pTQmhoRmFaWHptS1pOZ1lTTTZBd3d4eElwOXJWMGlKQUVoblhmUGsvbUptRGNodFNnMk5CRERocFkzMGx2VTVDVDBUeEhrbjV3a0pKZllFR0twY2NMR1BnUkVFSUtjRDdsSmJNaGxMWUhZMkw3M3VUL3p1SDlwOS9yM1JaS0Q4dzU5M3FDMFhOWTY1T1I0eHBlMU5GUThPWFJORGU4QWxPU1E1QkErNGZqOHhqNlNJLzZtUDVTaGRFbU9aNG9jbVVQcFJucEFCTm1Xa3JDWUlwZXFzcEVEcFlZN0xQSFJqbjEvQVhZL1hudmQzYnpZdmZUZlh6ZmZZWEdPN3ZzZmRSNTl1M2Rzc085V2g3QmhIaEJHR0NPRk01S1NTMFlJc2RRNE1TSnIwQnhxa2JHdlNiNnk1ak5DdDJFU0k1RFdmOFZmTWlJV05JZGtGMkhHb0Rsa0wvNzRiV0FneFFxMGdSRlRnd2ZwSWErN1BVc1l1YkM3ZVdQbjhYdTlyMjUyTHQvdTNMM1crK0liekpPZHg3ZTZWKzcwdnI3b2ZRTHF3OHZiano1Kzh2Q0R6dDEzZ3d0ZW5hc1hPdmQvN0Y2NHVuM3Y1MkQ4NU1uRG01MTNML2V1ZlprZVZDRVpidDNxWGJtTDcreGUrSWxjcGVkN043ZTZuNzczNitaZlJrQlpmQVprSHd5VUVjY3hBc3FTa3B2OWp6enVFVVdqcHQ4dmxISExtY3ZRcVRVZEk1VEJySkY1YkNqRjBpS0xaVEdjSVFVbWpNckpkRWpPZVpKNVJvMmJnMm1LQlNKYk1tTmNVNUFhKzdpblpGc0MyM1l1M2VuYy8zLzNxOXYwdFRDZlc1MUhuMkYwaGJuMVFaeGIzc3ZLQVc0eEhCYUdydGcrR0FnT0RMcFlYeDRKWDRsWlNJUUpzOVlZWVF6bHdGallheUx5VWVCTU16TGRCcUhwclNTWXFCa1pnb3FXWVVhbTlVTnhrbHFVS2s4ZTN1aGQrN1o3Y2JQNzhVVi9nK1d0YzNTcXRZblJ0SDN2NjkzcjN3K28xVHYzWStmcUZRSXVlb2FBN3Y2UE80K3Y5cmF1c3d3SG1SQlNqYmhSRThUbVZ1amdBS3FJdVJWMUpDT0FaZFQwK3dVbWJqbHpHVHExcHVNRXBheXZyNDJ3VEdpcVE2SWRFa3B5bVhDZm9ZVG5WR3llMC9ubGV1ZkMzZDJQTjNmKzh3N2J2aG5jMEltSjFJY1ZCMVBlRkd0QXFwKzJncVFTc3lVVXhMYUVJampXakpLVEp5R1dHaWRHWlgxUkRyTGQwb2tUSndPcEN1SzdTQXVnOUlIN3M4MG9tSU5Sa1NXL3lNUkp0NUwrbVJnNWRlSlJhdnZCbGM2VlR3WWJRaGxPR0s3WVB0QUlyakNUU0d5TFhpSXpxZGgzYlREdGdobU9RS2JZTmxMMjcvZ2RBRElCY3lReUpTU1hzeWNobGpyc1pKcWN3NFU1K3J2ZkFGQkxBd1FVQUFBQUNBQ1V1V05ZNVowSkk4VUJBQUQ1QlFBQUZRQUFBSEpsYkhNdmNHRm5aVjltYjNKdFlYUnpMbmh0YktXVTMwckRNQlRHN3dYZkljUnJiV3JidVVHcTZHUXdFSlIxL3JrdE05dUNhVHRtSjg1N0g4QnIzMEVmUVBSdEJQY1dublNwYmNJQ1U5T2I1dERmbDYvbjVCeDZjSjhJZE1lbXR6eExRK3p1RUl4WU9zaXVlVG9LOFhtL3M5M0VCL3ViRzdTVFRaTTRoemNFaTdZemtVMXYxYTZLb080VmFMaTdHRjJFZUd1b0ZuWXNINUk5alBwamxyQWlCb0UxT1RmUU9UaXZ6OU04eEY0cDRCSDVZTlJqUTlnVFF1d2VpRVdyVVdyNWdYelcwdktOL3lHbEJpSHhNUEIvUU9wb0NhUWRMa1FueWJXRXlwaVNoYnowNXhNVzRpZ1QvQnFqQXU0ZUw5MDdGaWl3UTc0TmNqMHJCRVd0M0J0KzZRbFBtZWxmeHBRcWxQbVM4ZEU0TDBvczRhVVBWL2RSSS95S2dJTDBzbG02dkpEK1dqaHBWTGhYSndJcjRXa1dxd01oTHI5cXg1TVFGOUgxRE94cUJuNHRSeDBqbzdROWpxZG1obVZNNVFzOFIvd0I2dFlDd1RqaFlnNGw1RWswUzQzTFdpR3RGY2pueDh2WCsrdmkrWEh4OW1RRm15VW8rM3dsaWRUOTMxSnRhRk5xMUpXaWZDN1k4b0w4UTVNMC82SnB6QnRvVHozZDlFaGtneHN6LzBWUS9RcDBlalNSUlZNajVWRHdrWnludXM4YVFWcXJpZnFRTUUrbFovR0luVTV5R05WMVZSbEY4Z3A1Uks3NlVLQ09oa0RubG1QOEcxQkxBd1FVQUFBQUNBQ1V1V05ZSlBEYitEb0FBQUE2QUFBQUVnQUFBSEpsYkhNdmNHRm5aVjl5Wld4ekxuaHRiTE94cjhqTlVTaExMU3JPek0relZUTFVNMUJTU00xTHprL0p6RXUzVlNvdFNkTzFVTEszNCtXeUNVck5TU3dCcWluT3lDd28xZ2VLQUFCUVN3TUVGQUFBQUFnQWxMbGpXRmNBbG8wckJBQUEyRHNBQUFrQUFBQjBhR1Z0WlM1NGJXenRXOTF1MHpBVXZrZmlIYUp3QXhjalNaUDBSMHFadHJGS1NCc2Fhd1hYVHVLMDF0SzRTbEsyY2M4RGNNMHRFbmZ3QUFqZVpoSjdDMnpucno5eGw0MnQ3VnJuS2prK1B6N25mTEdQNDlqYXZSajYwa2NZUmdnSGJWbDdxY29TREJ6c29xRGZsc2V4dDlPVWQxODlmV0wxQm5BSUkzSW5rU3Q1a2c0OUR6cHhXeVl5YjhFUXR1VkROd1Ruc3ZUbWRWczJDUEVVb01ERzU1UWhGU3lFRDdDUHcxUnNMK2hEUHhIVEp6a1pOMlBzT3N6Z251UEFJRzYwNVdlR0RWeVhtRWdvVFVKUlZlQ1pSa2FwRVlycHRGelB5eWdhcGNDbVVWQk1RcW5iRGNOdVpKUTZvWGhOQURXUVVWcVVvamZOVm01TFU2bDUxMm5ZVGtiU0NjVnhHdERPbVF4Q2dWNjlidXF5TXVtNlV2ZytGNUVrbXFXUm5JM0pNUmdsM0RNTnJMRTdBQ1BZd2VFUXhOSzdNWExPamtGMDFwWjN0RmsxdVVRSCtYNHEwTHNjRWV0ZDdDT1h4MTVrUlNxOElkQWh6cituMFVxdktjZW5aSlhDSG8vbENBVndJVWZPOVFHaS9pQ21sbld1eFVJbE1WelZ4ZjkxTTNFMXM4cU54VUpQTFdVaW1Tdk85VXB6VzFzYzVsTThEdWlJUlZtTnBjQ2dKa3M5RkpDeHJ6NERCK2tVZXZtekFNZDBoeDhHSEpySWVOb3VNbDZvRkJuZjVNbCs3U2FFcmEwTHBvS3czcWdRcVdZU0l0WFZ2UlNwVG9LUVRJVE5OQnk2RGh0ZURiYXltVkMxTmNOZE53aE16Z0hObTlGeUF1SVloZ0ZiY3RmRVd2SjI2T0ttWHJ6YWFmTmpDWDRGNUIrQUVlVms3MWYxVjNBNXI5U20xK3ozbXVzS3l5aVJhNUhyZVc2UjY3WE9kWVVKOU1GeVBWbEd0UmF6SHdidVhoamljOFpyeWxJWGZZSmJ0MXkzRk41bWpuV0FRc2VIMVRaNjNnUURHS0tZOTU2dmVKVUl6ZlZjSmE1dzM2QTJ1NERla0lIc0VYOVNFRitWczNZQkFLN0tqUWVBcFN5WWQ2ejlzVzF2eHB5MDRWOHUxeHhsckgxTEFTQ0dtYXhkQUlDcmN1TUJZQ2tMNWhLclMyZzRGRCs1cmVnbnQxbkVrSEM3UkYranZpYmdZZTFiT25xczNacFdvT1VXd2RuTXVVWkE0QmJCRVJCWVVjR3hvS2l3ZXZBaVpwNUVaV3J6Vmw2MzdwWjFTMW1rK0M1Vzg2SlB2M1hSSnpxenZNNHNEeHlKR1pWZHk0djA0MEkrMDdnUG5MT0t2emJ6T3ovUk1qdU9NQVA5a0ZabjB2NVp2NFBpWTB6SFI3S2l5RzVLamdyTkRWYkpXU0ZxSlQwcGRQWG54OS9mUDYrL2ZyNys5VVY2ZnZYdCt3dnVzYUVPRHVMa0pOVlJWRHA2Rmd3U3UyVWJjbHBUWmsvejVnamRCMzN1OTcxeWJjYTlhbE52MHNZQi9USzAxYmJHMHp0b0k4VU9CNDBwOGluRTUzRFBadmRLUitRT2NKQ3BML09ETnJOcVFPckdsejVrKzgrOUFTa0pBeGhGWE8vbnBEVHRZY1FzaGQvL3BJemx1OWJESStSSUhSUU5hR0NJcFVtamFKamNsZll6a2N6WWMrNEt6T2JkZVU2aEQyS0VnMmlBUnJsdDJ1MFRFQThvQ0xoaDNhZGpLUWd2TTZtYXl0dG9HQStIazN4bW5aTW40UHQ0SEdkOHVscisyNmpWOFRIcE1sbGlsd1Q1cGhpbmZaa085VHh2V3NqT1pUbDlPVmhqU2s1SjVDbTlvelBQUDFCTEF3UVVBQUFBQ0FDVXVXTlk3aWpMaDNjbUFBQ1hKZ0FBRFFBQUFIUm9kVzFpYm1GcGJDNXdibWRGbWdWVUZGLzArR2VYRUphR0JWZEVPcGVRVWtBUWxwSVFZWW1sWXdGcENXa0VaSkZTUXBBdTZRYnA3a1pDdXBFV1VGSWF5ZjkrZi8vZi8vemZPVFB6M3B4NU0vZk91L2U5ejczbmZVS3FLcEJBYUNFQUFKQW9LY3BwQUFDSUZGdVBJd0Jqeit4NEFiM1lDNkdUb3A0TEFGQzYvbmVBbGl3WlBBR0FFVkNTazlieVROMzc2dTFFTi9YMW9NM2M0UDIyUUMvWkc2WE4xQW5QY0tZTC8zNjNPZVcvbVhVeGxGR0lEQWNuZWxTVVA2R3h2YnZqVTZXTkpVOFhxb1RCdUNiT2g3YVAzZXJXQk1rNmtDa3IzYTJaQkRuMUJaMDVOb29xVHZEZVdlTnkzdDh1ejg2c081N0taWCs1am83WVoxZ1VtaEJLZm5BYS9pTDV5MjgxYWs5aDM4dlU1ZXJMZkxFYjhiYmpHN3pna0pEVjlYVWgyb2tpZTB6a3lLOTJEMm9HQnJXTDByWDFkY0psbEkrUHhHcFRhR1FraDQvTzRlRmg0QUY4UGNJQ2RleDYwS1ZibXVCMXI0YXUwaUR5ZDJiN1hFdzZwcTFVQXg1UHNSZWFCRUI1S1RmNWlRa3h6cXJBNE93ME5RNWcvZVdSRnUyemRsenJSR1ZaR1FKKy9BR3g4QUkrbURrWVhTQzcyNU9ZeHlsQVZheTkrdGVVRXdMa0JZdFZoRnZQbE83VEI4NkxNNXQrNTJ3SENFYjVPWElOOW42MkI1SzNDMlpwQUVVUUxqRTBnZ0NVVjRxNXpVTFRCcEFqWGZBcndndElld0ZRRWNUb25ncENFNldLZnJORG1kekx5U2dtcndVbWg0MTE1Rmk5cUNGSmpMVk9abTdIMUpzU3EwTUk0U1E0cVFHMnlleTRzR3gzMllYbmpDQlNBaVFDREVVVEF6ZzloVGN5NmxBQTI3OW5KUU1kRHNMZ0lSQi9mbzh5NHFKQktnU21ZUDJpQTQxeVlxUDdRSHVpc2lnSWx1ajdLNVlKSDA5bElwRFFuVWlUa1JFek9VWW54NFBQcTNHdkkwUGpsVElHeUlDWXlTQ0FFbElCSVh6TzBNN1VBTTE3Zm1CdGVEeVVYR0FpblBBajA5VWdMbU9xQzVoY2hxa2RVQ1lBY2h5OUtZU3NSVldZZGlWaENLNHRRN1BEZC9nQW5Bb2NpS1QrT0dkUGdJQ3BtRjdkQXdVQ2liMndYSXVmL29GQ3ZaM2hBcXFyS3BGMG1qU2F2YkFKNXVROC9tcGtYQ0Vhd0NuWjlZb1BKQVRoa1YrU3cyQk0wUEpYVENvVG5jVHNNTWNBOEFuMkw4SnlVL1FtTHFqS0s4dDVCdE1HWHJlcHRsUWZDSUIxR1FOMTQvRzI3SEVDeFVNSTBZcElPQWpPeG9tM0ZzV2JBYVJ1bnYwa0JUanpNY1VoZ3J0dTczQTNBb0UvdzF5NW1GakIwL0dLbVZ2RXNJMmlGd2tUZjlaNEVuSStXRjAxZFl2cmFqM3ZOcUh4bWVhOS8ydEhVc1hoblgvL09xbXBqZlNFM1kvcC8xV2lWMVZrcjBwem44K3cvRld5cE8vbHhtQkNXRjBoODhzRVBxTkdWeHMzZTVoNEs3YkhGeFlGZlFPRHJlR3ZCcWNQaC9NYnNSS2JFVEFsSnllWDFxK0YyajVjMC9TOUp0Q1Z4c2ZINXpOcGxYQzc2VzdSU0t6YVRYeHZiOUhUTVdCb09PU2RYQlg3cDBmaUlDeTVGSVVjTERyUkw1QUNjU3VhbUpqSXlzcldmSU14aEZ0ckFlRUN5ZzJ4K0VHL1E1a3FXWWk3Um9QNFgwM29HVSs1clpZOENSYnpuMnh5NVZRaGtWMm1DY2hxeHcwTEZNdFMvMW9JRDhMMVZGMFo1Q2Rtd2pVbmRqdTdaR2RrMU9aM3AwTnJBUERWbkpYeGI1UFphQjUyTXdqMmFYOVRXSGxUdHJBZDYrQnNIaEVKRUVBYTk2azBzWkFUa2toYmFzZzQ3QkgzZ1pYeUUxWnRuWVhRdzNiQlFFS3FQRUxPZkZYVHd3eHlKUFIzTUFqWm15R0lyd29ROGIraXdvQ25Lb2tKT2NNRklFUThXZExnOFBrZktwaTV3ODFVQ3dWWklGeWFBQmtuS0U5Z21veU05WHcwRzBVT0RsY2FaTTRaSGVjRlFKblNWTFZ6QWt6TWNETWpNTzBQU0JKVnFZRFZYdXhid2t3YldnQ2g3ZlJvTWgyenNYWDk3OWdmZ1E2VkhLQ2luMDZrR1JPbTBaNnA0L2N1bkJRR0RRQ3FoZEEvZWNsNW5NbjRHUExoRG9EcE5Yd0Q0NnlJVTU1S0RGYm1ZaE9Mb1I4QXRubHVxSXFLNEpwUS90TjlHb2pwRmJuOGwxeURBUmlPMmFJQWN2YTJYZERqL1ZtNE9rYTlseE5BSko2dE1CK0x3VEYzdXVucDUwdmVCOW1Sa3JZT0RxVzFUT3YrRnJDVm44YWp1UGQ0WmloenF1Z0lCOFFxZUhBeUVMYVdjWHBmaHZRRDNDNlZ5bENOT2d5ODNQa3V5RFQ5akNIOTdhRTYxNllSbWJCamMxdVNHZVZIUTBMa1RJcStHVnBXY1lZRXAwWnNVbjJmSDluWjIzOFZjVFN1SVRrc3BMNG0xS1hIV29qUG4vSGN5SXAwS09FakM3eThuNDRKRCtpNHQwcTJYZmVscHJlWWtsU0drNFR5NTdYRHViWGZIUUFRdWZSZExnMnRCT0lQUlVXVHA0azJZRXpXWWljL3JqZzAxMWtWL1NDWXRFRDFjNkpkQ1Bqd0dmS3p4Um1WVkRaVVF3T2hnWEFlSHB5OVJYWVFKaDdBdldBd1dFRlpXVmt0OVhxSUJVeXd4U09qMU9ta1AzcDgyRG80WEJNZkQ0S0RXeVU3bUJ5dE9zbVJXbG1BbXhBc0xTUU9WWVp4UHR4NkErSndtM3hWdU1BQS95Z0ZHcFFWVEVxdDVJWWozZzFpYnJLK2pmYUNNQUFQSFduSWcxSEwvRU9YWGhpSHJFb1lQejlJbE9zbW1EU09pa2gwWXo2VGtYY0VwNEhqNVRqcFB6QzVZTm9HcjRXOVh3RmpsK1NjWWF2UHZ3aVJwUUtzUUpHeEdwdTMzQmJiQ2xzdENTYnhHZ1BZVTFlU2RsY2hEYmI2VmNkOUljRkNleVNYT0ZhczY3M0pRRUl1blNyWmlmTmxQZDJZYXpkancxY2RBaWx3L0V2bUw2SXVtME5UT2laRzlySSt0a1IrNFBqQjMyVHczRnlZeFlabVJFVFJqbmlzRGVMUG5DN2V3djJFVHBnTys3SzVML01Yejgwa0s2eHJheFdTN3V6c0VETFoyOXVmUmVMZzRIejc5azErM2tEREl4Zm1GZHFGZU9GbW1weEhkWCtBWjYvL0pyOTdCVTJ2Qk9HbHpCT2NwMzVacUZFd0toUU5UVzNuenpKSDVwYUhWL084ZU5SOTZKTU1reWZoTFBqMHBRRVlWbmhDM0xXVXdwTzdIVmk1ZXllWGdBRW5vc1U3aFEwU1pKdDFyUm03UnJsUVRHNHN3MmFQZTZzVkE3T3lCc043RW4xS3h4Y1hmWmQ5ejFHMUk0dE5IZ3VsZ2hJU0VxS2l1ajd5OHVCQ2FQWk5jTVhzUzdyZ3YwNkpCaSswOG9RU2N2aEFWM3pmSHl0Skk5cWhiTG5LRkI1S0d1aWhJcWdnUzFoRkd6RU9KRkxWVTQ2S2N1amZCT2dsQVFnL2JwN0w3RUVnSVdkcCtzUlRUN3FDSURnbTZoMTJYUkFVbU9lUGNRVEhLN0xDbDdiYTJ4R1g4dWJtNjV6ZmhMaGVoRFhVaVlaYnlOWEpkN2k4eitVNXZmT0poZ0kvaTZEMmV0RlFXRFpjUHA3bmhSaityL0I5L1FUY3hJODlnUTZpQjBsb3RORXp6aDhRS3dGZVN0S1FydFZIcG1tK0ZLRmtzUTJXZ1RZUW5BbGhoRDdHQXJiK25DSEZKL0kwOHZuWkxBNlpSTlJOV2d3UVc1d1VGV2NWYXlONnRLUjhQcmV3SUc0L1g4MzJNaDRxd01qMkoycDdMb0FZVHpDTDB0MGhqZ1ZDRWFlVis1MWJDY1NSL1FrTUVPUzhqTzdVZmwrQWdRZFpZSkM2YkE4UlZVOEVmdHBTQitOdU5HalFZRUNqc2QxQmNxbFp2Tndoa3RtREhUYUgvcW15WjJYaWNXVEJsV1Z5aENvZ25ZcHdld09QNXd5UWI3dC9PaTdWUXM3dVdqa21sMG9UMlIzVWgrNDNwZnZSMXkwdjBjOVJxSEtOQm1IU3pvWVhUYVBMUnRiN0lrVkVSTlQrbkNxa0N5YlJqY0RqTFZyK2JhWWNla280enNveVFoc2ZJVGh6cW8wZDkrK2V2eHZhcDYvMjZINUZ0WGQzRWNuL1NoTWM5WUVyTStvbU1ibHJaV1hGSCtjZTF1eXEvZTV1VDQ1OVNXc3l0cENCL2N4SzZrU3hIR0hxTy84TitmWEZlaVFaS1dtcGJzWGFjZnFkajZ4czExS0xkMVVLZVY2N01QV3JQMHRCaW5JUGlETWZFb0IweTFiS0YrVXlnVXlWU0xmekU0RHAxN3ZCWnEvajZXOEc5OUQ3UHh1NHRVc1N4VncyTC93RTA1VmV2R29hMkNscnU1M1VWSk5uL3ZMUXNibENVV2lBbVFLbFBEZW5CT3BuTHBHOUQyUmpIaFdZL2ZrbUwrNGV3dHNWVmIyU1U5dmEraDZOUm0vdjU1OXpwYys3eFhHa2Vack5WOXVJZSt6VDFiQlZCS2lkN2FrUkFPSWxhOWRSTmdvQXVmSHVhbGxycTJTU3luc0p3NTdQeERuR0J2dDRvVU5NZ3grNGpUVytWRFEzbTNEZWFwd2hxRE5lR09WV1ZjVzR0TDVkNy8wU2dsMDI0WktHbDJLdG1abXJOK2ZMWlo1M1QwSjBIb1FXME9OQU1ZWHdlOFJjOWh0VFF4QjIwWHlXd0JzUW9QOWE0Wm5VOG5DSXdtM3NlKzljUWR0N0h3cXBRRlZDMTF5dWFsdzNZamdSa1dXVFdjWFh2emlrR3E3Mm00Z3NUR3ZxNnFUKy9ZcWhOdmxXWnpLUy9HUndhZWFKK1F0ZTR5U0llaWd4bmdvZWhEeEVnSFVQRDltMWRQMHlpYTl3WUM4M2RnaHN0cy9NTTc1VGpxZDVpWFdhQ2VPZzZIamV1dlRoditlcDQ1R0hpczBlbWk0aTNXcCtseE1HamkwMWlyVm1tcHFhUFRvN2k3TXU1ZitPdHlLWHlhZUMvNWJqQndncXF2NlI1SW9NRUtBSTh5OGtYb21sYmN5aEsyZk1zS2FJVStZeUlPRG9CcmZiUnpBcE16RzUvdVhYSVBvWUNBdnVJSHppMnFGclMwR1Q1S1lybnB2ZXhSLyt0RE1FSmhwaTZ0aGZCNXZZZFl3dGlGVUpteTI4c1BWcCt5dzlJUXlTOSs5cGFJbFFlUlpqWFR5S0tFOHdnUHRPMmRvWmJYemlTS3UvdmR5WktUTXhrWCtvbWk3cGUzdjl6Mkl3SGpVVy9MYTNtQmhQbzk5V2tGZjJDKzhYeDd1WUdrd2l4U2NuYlJPaG5mSW9mTTZnNnBTR0hOWlVsREtoZ2JiVVZLNUtBc2wzWXpsM3NpaS9qTGNVYTJWTU9wOTZ6UHBmSHcyTEg1U1VQc0NDRDVXTW9jZWkyOVNUcnZ6cGdqaTY4dGJXMXVYYnN6clVPUldBbllJZjBOTENxME8zMXMzb0JnM2ZEUzJrZisrTXFUa3FpWDVjVld3N1c4eTlUbUZiVEFGUmVvNzhLQ2pQU3R5MWt0cmxyTkNsWWJWUjZLcjNXcTJENjJPUHpTRktNZUVJbmlQZWxTNmROMzdWbFdvUXJNN1lsYTZ6blRVVldQeTc4ZjBVU21kcXVGZjJxdjg5cEVtWm9qRGtTSjUxbDROVVI1aTQvTFcvY29MOEdYU0l5dVp3eXJQMkNPNWhkV0V3Wm4xNzhqNTg2RzhaOFZRNmhpMm0vNzZ4NStwTGswdU5HcEorY21MOENadC9tdEZnRFRLTE1FVkE4UnU2Y2Z3UElZR2J4YW4zVDgxeVNaYlcrZWh2emNreHErbEtCM1VSR1gvY3hSN2NVbWRkUnA0YUdSazlmUHJtb3B0RFV0MUl5RGx4Zmp0YTI5WUVhQWZsT0srN2RCcVc1czFSNUZOY0VRazJISDdQT2NtUE16eldhdVJwem05M2tCNlBGaWhWdWZwSmZPZjZUc3FEdUQ5OTFZU3JhQmZ1OTIvUTVQMVpWYnJ2M2RWeVdSYUpWOUo0Y28va0JuS0RjTGJNNzJibnNjOHEwVlFOMCtNT2REbDI0VjVacFFRL2pwRUp6cUt4WUxDTnNKV2NUc256d3JxNWZzcTd1YUcwNTk2ZW5xSUgrR1NESDdmQmhSZWhUd2d0T0V1VW1LNlFkbG9UcURUdi9RYngvZnJzVUh4b2ZtRmhZVm5ad1FCM0dkM2J3STd3cE5DOE1WLzZEWVRkcTJBemplK1NrN1NvRkV6TDhiQjR3bU1UNHdabml4cGlXQnlhUDFHRi9aamVMRGtQQWRqSG9JSTdxZlBoc21lbXl4ZDJrcE9NS08rUzVRYVhyVmNpaTlXMlUwVkY0ZnRmbXFtRDl6YUNWYmc2Kzdsa0JXam1RZ2hIZlFxa2k5Ymh2cjYrWC8rblVFbTVGdEpKK3N5V0dSd0UyRFlNdUl3OEZ6SHZEVjl3YUxKZkMrR0xXMTFkVFV0TEM3di9tRDJtWC8rTXhpUzRVenhHS1hndFRzZDRydFhYR3hYTUY0ZGdMRGZyQ2JVMVdOWDBMZnFyNjdmUzdvL2svR1ZuLzArRnIyZ0ZYdFo4Qk5tS1V4aytQRXdDMk9kUmt0ZC91eDRJV1U0Nmg4LzJjVHltMm9PSGtEN1NyM2RheFNYYlhoZHl4ejVBeWlEWi9PNTBtNUIrc3M5cVY2V2crRDhrMmF0YlBxdjdkcVh5Z24wU2RWMEdUZThQTzRCTFNxWWxJblhFWEg5SFllc3hzWjljcUxrMlB1QVJYY2YxemVlVUt5UDl6N2tyeGdhTE1lcEtSdkYyUXdVcWhtWmhVbGRGRHlwM0FLdGlYSXU2c0cyQmljQXNhM2lBS2xlT0ZoY2JRdXNBUEVFSDBwNzFYb1JwYWo1Yzl0ZnlsV2FCNDJVVVJWMVJpUE1JOTBDQldWNWlXUzZTQTRwY1FzTlE1WGltM0phN3Z2MW5MV3lxTkJNVTZidEhTMWd0R3JHd3l2RkdOTDJUUEJJdXJZSGhnclF6c3NKaXlHVit5eFJ3bzVORGV4bHhPZS94RE1BWUE2TXkzaFl5L0c5c21GaTFnUmRXQ0FibENTZ3pyZXZSTHNWYjVQU1ZpZ2RsbmhZdU91ZGpUdEZBVUd3dDVLM2x5NTlhY2VmN096c3YyV00wOVFrOEJWY0xjS1ZCS0M0Vi90NUdWemt0SW0xdGRkcGVVYngySmhKZ3N1RkE2ZUhVNTVjNVo3N1N5a3htbUY1T3RzQnlKcWYyRldFMm45aHhXaGJiUUNVakFxYkVBVUhhcFhJRXdjZ3QrM2RyejN6anBrZ2h3SnBKYTdxMXVVN1VlenQzSXNUdnJtUE00OTZ5dUV1bTMzVDFnd01USjhockU3SGlQNTBLQ1RURHRvYVNqbi95NzVkY0QyV2hYUGVaZ2JMV3krMVBWQnl0bDFObDJyTSs2YzZjZVpTeGkzelBqeU54N0hFTEcrWGNnN0pPSGlSOWZkT3RQbDFMakRPOEwyTDF6Q0lzeE9xczJNTE9NNUtmbjZVOHRzV0Z6KzZsSWUrZzk1MWdxMlArM00zK2lyY1ZINm5oeFcrenc5NnF2Q25lMUNtbjA1OXNmbjZudkZacHZ0bG41eEtYRjlDT0hWd1ZxV09HWlRHNk9DdTFjeEtTZHhJYm5RcXloeTRNdlNPK25nWEx5ZXArcTNkOExRMHFENnVVV0NsSEpJNVZlbDVTVU1ONUpDemhXczcyZE54MWNjS0lMNVplWkdMNjdsNXFBK3BiM0JGdjJ4Z2JQQysxLzIydGoreFN0ajEvdXorayswTC9xVlhIY3NXWm4vN2JHZDFub0hLcmtiUWZLU0tSRlRGMDdnZExOM0ZsUGozbTVvTWZHNFhMVitWL2ZveXBCcDYrc0NWNmRFNHBTUm53WWM0Zm5qZnZUUE5pY3NVQ0hxSHZ2dkVzQXFRVlZCcFFHQXZHRENuNnVnd1QrZEJSTnhwMHBRd1VGT3MvQ2pCNjNaUDA2RUdqdzQ1MU9UVVBkZVVBcEFsa092d05MQ0Q4dWhRelZKcmpzUjBMb3l2NWlYZlkrWHNaYmtBcWVUUjQwWHFiV1dWTzk2ZTdnZXlaZDFyTmNOcFNqZnVnN2lWV1ZmUHExNnk1Y0dpK2NQazZmVThFbldBTllwRjZWU0lvRXBQSUJmMngrSUNSdU5pYVluWXQzVitBS2NOWnNaZnp4M0xlU3Q5Yk84OHUxTGRTaHphWXZ0cWU3WXRBY2htQUNvbE9saUc1VDloRVhVOGc3SUwzWm55ZFR4SjFTQ1JJbTgwajdTQjI4VDBtM25oSWpkYm0zZHI0NXJ1dkNWaGhqS1lQbnBGSzZpZEg1SnJxNlJIWjJyaDFoNTRlakxmVFp5MTFSNlJxVHNTUUpOU09Sa0daTGN2b29wNE93NGlFZWlzN0ZRQmdRTGpuNWpOMUhFRklJWSthaGVLSFFpZ1NCU2NoQkJIS3JQeXNMclhFazFTVlVPaEtjZXJWVFJUcTlWeDRoODhWUkM2amVDWDlFQUlMeU9MZjVlWVo1aVV5REt6Zmdmd3lyRHVsYm1FMFRqUitIWGtseGVDM1NmRnZ2R0h3SDhQeVFxbnZoWWVkUTBPTmhlenJzekdwa2ZtanB0UDBJaUpoWDdQcDFmM3JjVDFTQnRPTHIvN253ZjRwTklZR2FUMzNTT20rODVvN1B1aE5pYmZRMDhibzMxMldPZjYrUEtEOEpFSjZwaXQxT3haSnB2ZDR6OHY4OHNUbWVHYWNFUzFmOTF6Y3hPamh5YWlWOUFmWHZmbWEwS3lTSml4NzJwQWptTWtSL0RCY1lGQVoxN0hWaTRTRXRVUU9iUGVoQStIMEkvbkpKMXhLUW00WU1UdmxKemwrR0RFKzJKOVJrZG4wQkUrTWJEaTk3WFBGRTJuV0Q1L2swRCtTR1VsMDhUOWcrekRtK2dkT3pjemNHNVdtZlVPc2lKYmNaRkcwWWE1dy8wSExxR2pUS2VQVXZmVWdBc0dJSUNjR0NFanhBNG9EZkJWeFIrL0w4ZGNIUnlFWU1hM29LUHdBUE1saEJYODB2NzBVU1djbDJHNGFsNElBOTRNMExyaWpGWUhHc2dpQkJxMEtMdVd1WmFzbHRtRTNlbUZwOGpmNGFyL1I2ejBqeVBuWTZCakgvOGxPSWw0SkliNE40NTE4dmMyUDVCTnFBaVNscTFFZG1wKzhBR3VRcm1PUTU4Vy9yVzdYN2Z4dTY2aTJKRG1kbUJlZDl6YkZVMUprZisvOThkMVRPTFNRdW5qOHJlK2QvNjNmUDNlZkUvV0VIOFlYQnlLM0lxM1dzVyt1WHd2K216Wnc3RmsvdklWK2tqTzdQUGt6VjZRWVQ3SFlXUHdRa05sN1ZEeGtGS0Q4UFJBOE5ESFVKY0NKRUJuRmtqODdwbUtQdTJtMHdsdGhQL0JzTllSaHFkcUdpcjNxNTZleTJiV3ZFTzVhbnkybjZ2SjBJQ3F5MTZTcGRyVXQyT2xvN3FMWSttSzdJcHRqN0tNZExkZWE4NlM2V3FyVThWY1d0UnU5bTdkTDJRZXRWL3RmV0JRKzA0bU56OHg0ZEpHSThPaFhGelEwTkZUOFR5a3MvSE8vN1VMZTNhVno2Z3lXYUFZcDEwVHZmVXhDQWk0Q0tHZ2lPM25sZ2w1dmJlSjRRNHFiTDV1eVIwaVZaZlh4NWcrRE9vZkZBc3NybjlUK0EzaGIrRUdNbGRwOXFhcHZJTzl6djUyRkRBTjl6dWlySlFjYjJlcy9MWG91aTJZZnF3NE85bnozOWpjajlrV1dmWTUvTEY5dmluU2drZXF4V0RyWUtpb3VQUnFQdzNOVFNOVEZ6MmtadHBEYXFXaThRVDdCeDRqSnRBbFhCbENoRlRodVlBTWZMOFBqcmtzckozYnAzVzVlbTF5akFJeVBNQ2x3ZFpsN2s5M25mL2RNK0VMenVLZTZXSkhMNy9ZNDNlUnREN1hKMWZ5TXZvSEJjM2N6Y3luZUdOZGRGbTR0QnZ3VlZsQzBUNSt2VC9PWFBsVDNuT1lCYWF2SVpXRkU5VGNHYTF6R2MvOWFpK1llN3VjNGR6WmZuNy9hNUF2dFczL2NjakxlY3I2MHc2YjBSa0paV1BWUFphUmtIRk5rY2JQcjVkK2tzT3hTb1ZGZTdqWTNEbkpib1B6Tzc3VFd3YUc5NHFMZmpsYnQ1OWxaTVgzZjdkKzE5cGY1WkVZdVp2R2xPMUlYSFdSZ2YweENWVHlQSGhabmpJd3ltUTJ4TUxBN1YxRksrMC9GNjZoK2dFSFMwM3Z5bXM4N2k5b1dpRzRCb0trK1QrZmUyVjhTemovY2txSjl0MzE2bjc2Ky9DeEU2anJ6dk9vcE5rYkZUdEc2UE5vRHlCNXJXOXVpaTZPMmtVa1dyR0JDRjYwaFZGemxkeUlLQmxKdGxRMzU1MCtvSG1LRHhwRGtzWW1tc3B6VnF5MmpWcXZqNTJ4ZndlMXRWYjdzYVJLbHpwc3liU0ZVRzE4dUJGZTZsNlMrSW5BQWlaUm5oU1IvOS9udVczbzdiSzlyb3JDaTdkcTRHUS8vdk84MzlmYlRlNkN5MmpFR1dnV2VLaW5mV2wvL0tpR0d4b3AzNU01bmIrZTZoUm1yZlRFL3JUdi85MzR3ZC96TGczV2gwbC8vc2x1ZHROY3IvSmZHVkhNTXB2MTIya1RPejFoVFpFVnRXWFdPZ3BlV1Q5S2E4ekwzRks3U3oyNUpxcXd0UDdWdXJHdXlIZmtVQjI1NktVYzIwTFE4YjBGVTF1V2Z0OXdBb3o2dmp0K3hxc1VLTi9kVitQZ1VxZExyL0p2OEVGZjF3cy93aXlNSDZMK2ZSZGZad2RKLzgxeUp3Mm4zaHR2aXJMcFJqYmM1RDlmYzE2ZElJWTF3MW9ybW16NS9jZWI1ejVDZUVZbnh0aTFGbjdsVGtxdldlRnhhMWV1Q3UrN0ZDSVFmNFRKY1o2aGtodWF5YWMrWC9aNlhZZEN3VWJYUGZyUzZrWVdKSWRnNS9SSExmZ0p3NXFYWTVrRlZaS0s4eVFmZm8yTkloMy94dS85cjJjVDNaYmxEV3NpRWplM1dPdWNWZ3dKbFNjbzUyUUF2VzlvdklXTlBLalBleXErdTNaYWFXeHlEeWdleU5TVS9HWnBkRFlXZ1ArZHJWTzhZSEZubGxtU0JYWUxacjcveHlKVmJ6MktDSXhUVG1tc1oyaWVNYTkxQnVqUGR0eVczTC8vZ1g0Vi9CY3VVSUQ2VGMvOXZrclp3c3NuZDdaeHhjb21DVVBhRi9jWXpFTzJtSUMzZXJ1OUJyRXpDTUVWQjZrQUJIem9aQ1MybmhuL2VxWDBUQ0psak00TkFEV1RCTDdUVWJNZ25wZW5VN0F4VHdUUTRzUnBjYkZzUzJTcnh4Y2pWcHd1Q3RXNjUxQ1lzcTZGN05ZL3J3UmR0WldUTExpdDMwTVhGcVREV3owOVNjZU5yMk1jdzJzSnJ0SStKYmhBN3UzaGtaWTF0cjgxOTRRRUtUTnFENU93cWlld1pHYVRJWjgrRUNWWS9ha0pNd2JUWkFKNHJmdno0RnlnR3pnZ0RrSXlXWVA3TWdpaWpQRUo1OWNCdzJaUEU1MEFHL3hTOUNrWlFVWmxKL3NYNkdoUmdZbVhFRlZYUXYyTkxsNUhmbkdpZ051SDJuSUlNSVAvS3o5dzhzbk1zU1RGWXFaZUl4c1dNaUN4VDI0cUNVcHZ6UURQQ3dpRzBqclJ1M3k5dHFxYjk2bGZ5Z3Q1dlRCYVpVbXNGT28wRUVwRFpxWVJaMHhJVlZ3ZDFRR3Y5eUJFRUdKdHdkV1dnYzdlTUFtUnFWNGJrSHdBd0dHbDFxTHg2WXVqVElzNVFmRVN1ZlhoUWJGUVdwLzYyZzRpOVZJemdTenN6QWFDWE0vZE1oNVFyQzdsYW1WcEFnYzhVV0JxZzdXUTF6dmtNL2VnZXcxN2xldzhiejEvRzlvMjVGbk5mZmhFSzg4Z2VkYmUrejVuNUUzYWduMFNSU00vazU3S2VEaFpaOHN4dVU2aFQ5b1NhMVJEanBGTE5nazhFYjNKbHhXcllVTHhkMnVvMWI5NXE0NnpVU3J4cXJKc01WSnJ2N0l2V0lJVjkxSnhqTHN6SmNIb0g5bWVodDlTTFgvU1hlMUdQWHlqckVEY1QzczJ0eHVBaWFUS2ZCdGxmZTJna2VPQklKbmtVRnVQM3U4M1ZZVGZneWRTUEcrZkIvRGVQeWo5Ly9telU1QjdSb3NhUS9zbjBSRU11c3VSbTRSdjNQaGI1U3FpckRiWjRMdktwUFhKUGoycmZ6QjE5WjRrTXIxQkxyMWlCU0h0RklyemU2QmtyY28vb0JZazdnMjJDeUhSRVN6WlJTd3VpTjlNZW55WFlobHZ2ZEVhU2UyeVNMWWVTWW1CTEU3ZFNMbWxxOUg3WGh6VjJNKytQWXRKNWFtVFRCY3pVakhhVkViRURyZzBNa0tUU1Uxa3hCUXFqdVpLbG84RkdTdS9QcklIbEFkYmZDNW8xdWh1UDdsTU9hSGg5eTRhTkI2R0hQaVBhK1hrVU5xaS9LellYbVNia1puZWY5R0ptNkR4YmZ6ZEtGVXN0TFZ6TnF5MzdWbGo5bFpKcUZ1VzNCUjloSnljaXkrbkhaU2FYV0k4TGNiOXBvMDVQU3A5WTJURzV1enpiV3locnU3MmNxN3F4NTZZS0s2YU1pczM0NHl3MWlkcTVKeCtvcTRCRVRxTm1qWEpEUzNJNHRSVTVINEhFYTB5a2ZPb2ZFaVN4Q3c4dzRSVWNEM1UzdkZ5ai9tbjNOcmNDT2UvK3BTbEZaR214ZWV5Wjl5VTJhcmo5MjFIaGdiOHM3bHZoWjRsdWJHb2Q2RmtkRExOOEdyekplelBaYVZjZFZKeDZlakYxMkJWQ1p1SzFFU2YyeUdHNXRhV3E2bmpRNUZhUWx6VmxSNGhVVVllTlVWbFVLZTZxZ2dkSE1RRUdmcHR3VmZFNlUxK3F0cVE0eDBaUFIxbVVHQ2NRQVZGb1JSRThzTXJna21mUUtJOUNLbS9Fa1hmeFQ4cysyRVdUSTFHcUFEOVhMamtZeVAzY3pkMmVhblVIN29sREZ0NjdjbGFtaU91b01POHo5bHdOY3ZTN1d2Q0svTy9iMmRubS9kRnNWT2hQYXNxV1AxR0VuS2lXRHFNZGpxRlBPL2F6dWNGSDA1Y1ZPTlkwUUxjL2pUY2x4d1JGdVlvVDhkbERTdFZmM0k1TVRFU0tDdTI3WmxFSTlnRzhwTXNrWmZJMDBsQXZubEpoR3ZidktNRG5PR1haNTNkbWlPVndhdEw1Nytsdi94RUJMUjFEalI1RGVvWFEyNTU2blRKajM5K2ptVElLNHVMaWRZN0w3N0hnUlZobGxWV2dSV2RwRnAzSGJtSTdIU2p3ZGhuKzN4QVpPTGE0TGZ1ZVU5c2Nyd1NRTGIzYitXWTNVOG83bnJlTmFvSWJoSEtLLy9oRXd5blA2cS9ybjhPbHJ5My81YnBmSzQ3ZVFsbmdMWnk4V0tlTVBuUG82K0I1NjNtTEFvUHZTYVRmOWZyTitiS0pkZEgwNHFMUnorVUI5UG4rSWh0MWZUR2FpOWtqbVVxZXZZK3JDVHJHcFM1cVUwUU1ZZFZFZWNaeTlYYS9hdDhjU3BvWUgvOHZ5d1N0c3B5dnhyb015Y09uUHVkTnk3Nm5VOWZ3dUtuU2VkU3FodHkrTUlkR09YUnN6VXhKTTFlVE1hbW9NMXRGZ04wQmpKL1IxSFMxTzFmbHNiaFJTUGRyUWszcVVXUmYyMFhQNDhwZDVLMTU1UE96ZGh3eXFPUklKZmNMS3htUmJqN0dWeHFGMGw2UUo1SFRWbW5TRUZRWUgwelFlWGdvOFluZ0R5NDN6OWRzTzQzUHFvbXBGWlBoSFc4Uy92MkxMb1JMREVETlpZeHk2K3JPRC9zWWxtdnRVL3JPc0REbjRPRlJSNzRXL05CQnQ4WVc1ZXQ3Yy8zdkdLdG9pcmRCL3Z1cEREcWpCVncwSE5JdXZCdnFGa0l1UXhZNy9LaW8xWjZiWEJERTZXNmFSY3pXRkRyU0YwbUlLckZ6Y0doMVd1Mjh4K0JUanU0QVA5NzdMNzUxOUZsL2lJT0RndzBRUkQzL29oMGREN0IrTkVQeGpVZDJPYTVvUGdqMTI5K01teU9kY25Nc0xWc2hrdDZvNGVnc2xxWStxeU9jaTRVbTlkNjllMlIwb3BoK3c2T0Jzdm1OcnhDZFBWcU8zYWlLb3FJbHRjS3lzcnJpa1RtSnMxbnp1VDRpMUI0NGRtSEJVV2QrYjl3SUFDYWc0MjBGR2dDQS8veS92UUJJTk9UVHJ1ZG5rNXBCS3kzMmVkVFRON1BrWVQzS3puSHFYTWlhc09teEhsbmk4dlJFVUo1YmtkWjJZMUh3VFZLZFdyOUtkVEc1ek9YVlZTVDk4MFpuaXg1M2FaclNlZmxVWEVhd2FFMlRvcWhob2FtdnBMR0tZYm5vajd4WEtjUmRuRmNuaHdYbEtCTVRrME5KM3p3WWlqekxCR3UzKzR0TjkvRHhCNXFrRnhZVzBuMk8ra1BMcG5XS1JOSUxCd0x4d3lZazdxNlBKL0xWMnZacUY5amZXek9rSHhWMDRoSzNZOTltalBYdUl1SzlkVTM2cWJkeGVYbnNNdCt4akYwazJCaXA5a0NyRCtzZy95WFhEbnZ1RnovQjNpblUrb0dLZjJ4aXJLTnpmb2JWZlJCZ1NJOHVTQzRHNnRjL2kvK1hKSVBUcm1CNXlyWVJZdjVtcWRucmxpcHNKQ2NqdVJSOEY5WmpkWVMwMEduWXhtSnk4NUV5dHAxL1ZsaFpETXcyZXgxcnFqMUgyWFA3K0x6SXZDd2RIeDM5MnpEaTZ6QnBmeTVaZzZsYk04NDlTZGlxZWZtRXZXNUc1a2s3KzRkdDF0cndYNWtoOUkzL20yS3psL1VaajlYOEdTWkx1eEwxK1ZtRWhad2I4UG1wc3c2VDJNTkJ3ZkhHL3RJUHh0eUpvdnZSNGY3cUdmZ3dqbTd0dWs5SjdMSGZTYW5qcStNaXEyd3g2c081cGhrWXllRUNMU1lqd2Nka0VuL2JBOGdrWitmbTlQN2ZlNHRrRkFjQ3k4ZTltZCtNMGVxcGdPWnlVNXFYYzJtcndIUFJBc0orSlB4T1puT2haUkNBL1h5N1Fwb3pIR1FOQ2g1ZkUxVWs0VDdlV1ErWE9lVkFQMzMxNnRYZTNsN2I1VlJaa2YxSE5memlrelhqdC8xYXZ6OEkyQUNZYnk0OGdlVHlHMjlFdHdMQnNVN3ZQV3B0d3cwRTg1QWsvR0R5QVFDQzM0dTRMeFFrUUMwQVNtUDdIQk05eUZVU3FSbXJuNFNaazhzZWkrUFdjWmd0ejV3UHZzaG9Yak5PdXRUajJxQUQ5QzY3V1RiZVZFNDY4QXdpaWpKMDZLemZ2dXlGRm9EaStjalljODBKNkc0T0ozRUgxUkhzMzcwcSs4ZjZ1RlR0R3lDWXIrSWU3eThuMG8xYjNyblZrQndlOW1kdEd1TFIweCtlNzg1cFNxOUtlTytMMEtkd2cyWWJYN1B1eUhOdDVhV0xmNU80dFBpM1ZFeWJKbVg4WUNZelZ2TzVtOG53NDF3YUl6eUVsUlhIbHM5NmJ3UUwyZDVjbFJVMnNJcDd0Ti9Qa1g3Q3Q2OGZiQ2tnejk3WlJmZ3p1VWY0dVNhOWV0aWlzZzArRVJMMSt4a2FuRnprTElPR3FSTUlXY0xuZVllb2Z4VUd3SlR2ZmVqRWpZOEx4WXRqZWZhR3VvRGtvTFNuUnl6Y3ZuRVU0Q2NvVVBrT3hoOVZrUzZybjZ3Q2E3cS9JUW92TFB4bjNFb2tFMUhBbC9nbzJOdzJrWXJGOWkrL1dnb0VId0Z3TTM1bU1abmxMWmJRSFg1c2NSS215VTFSVGxmcnNIalpUYVZHOS95ZDY2OUhFdlF5SmJrT1VueW9LdEZpUVpwTWh4OXI5WmtNSXl3TXFTKzZ6VWFaM2NpSjRWTTUxVmIvZ3NrQjRWY0J2bkFOaTFKY21ueXdOTTNIeWFaQUtpTDR3WUZuNXZ6ZkpIMUR1a0E3bGRueng5bG5MVHJ0d0NiOGQxd0RHR1BVK1ZDR2dKQTJJWWlQQUtTaXlhbXZiRDhKRGx6OVhDMU5UYzVqZ2I0dGZ3aTUxbUJYdzMzRGVyN3NkK2MyWXpRek5uYVlMM1ZUR0h2TXcxMmxzZGs4L0Z5Q2ZXQ014MTNlVXpTS090NkcyekRNcURNUUF5YndKU0FPbi9VRkdDZDVWVlArMkIrKzAySDhDRGoxZlJoZ01WZmJIRkJhZUF3UTJIUlU0c0lzd3BrNUtPUE1NWUVZWEthR25qK0VqTG5rQWxjSDRsek8wcHdUc2RVb2JTMW11cnp4OHFoR1ptaTRJS014NjY3MnJ3UkIyaWZQUUM0VFUxTlR5OHR0UHYrT3NBVDBWRmpZODc1WkJPTTAza2tpZ2ZSQ1JZQTRWWDVhV2hyUzI2cVdjcWZlanFZSmpGQVZTckI4NjYrL3Ewcm9DV2FCMnlRcWJ3bDkwRkFkbnlvQjlCWEdvbk14dTdnZk1DVzZ5S1R0WGh0dlRtZkp0M244UHRnaGFNYmZkYmwva29VUjU5OW9ST1BpUFNid3QxQXFYTUM3Mk9aMGZLa1hNSmtUQWVDdlFYbUJGOEdMemdNQkc5Y2FMeXdvNnlHWUdBNDFlZ25QdjcvNlk5eTlxbmJqbEFjL09yd2lySEF2RWZRZ2dUTlJRZmpWQk1odytMM2Z2Wk41OUZXOG9OWGV6b09NSEZMRC9jV3AxbmFwaTB6cURaR3VxaGUxcGtuWkZBdExqNzdkaVI1YnlQUi9SZnVxeG9wcHVxY29iM2F3Z21uTFRoeHFPeE83YjVRWGYyWFZmZC9zOUVGYy95cThoNHUxbXpaZks2ZzZnQTJZVkdRbDF0MTJRT25IRll2dkhMODFoZGNybXpKcFk2S2NWSVV5ZHN0YlIvcVM1aU13L3k0bW9URWpxRjV6UGQvZThNSy9lOXRDcFNxZkNYUkpZK0FWUFZhaC9GeEdQWDFXYTBrK1ZQd002VVVyLzM4dlZ2ZmR2ZlB0cWFZUkd2OElBRnVVNUZYbFNtWFFILzRQVUVzQkFoUURGQUFBQUFnQWxMbGpXQTdnNFlXeUFRQUFOd1FBQUF3QUNRQUFBQUFBQUFBQUFMYUJBQUFBQUdSdlkzVnRaVzUwTG5odGJGVlVCUUFIYUpQa1pWQkxBUUlVQXhRQUFBQUlBR1dLVVZqYnJub0o2QThBQURRU0FBQUlBQWtBQUFBQUFBQUFBQUMyZ2R3QkFBQnRiUzVpYTJsM2FWVlVCUUFIRG5yUVpWQkxBUUlVQXhRQUFBQUlBSlM1WTFpUlpoRElQZ1FBQUFrS0FBQVBBQWtBQUFBQUFBQUFBQUMyZ2VvUkFBQnRiWEJoWjJVdmNHRm5aUzVpYVc1VlZBVUFCMmlUNUdWUVN3RUNGQU1VQUFBQUNBQ1V1V05ZMVZxT0N6WU5BQUJIcFFBQURRQUpBQUFBQUFBQUFBQUF0b0ZWRmdBQWNHRm5aUzl3WVdkbExuaHRiRlZVQlFBSGFKUGtaVkJMQVFJVUF4UUFBQUFJQUpTNVkxamxuUWtqeFFFQUFQa0ZBQUFWQUFrQUFBQUFBQUFBQUFDMmdiWWpBQUJ5Wld4ekwzQmhaMlZmWm05eWJXRjBjeTU0Yld4VlZBVUFCMmlUNUdWUVN3RUNGQU1VQUFBQUNBQ1V1V05ZSlBEYitEb0FBQUE2QUFBQUVnQUpBQUFBQUFBQUFBQUF0b0d1SlFBQWNtVnNjeTl3WVdkbFgzSmxiSE11ZUcxc1ZWUUZBQWRvaytSbFVFc0JBaFFERkFBQUFBZ0FsTGxqV0ZjQWxvMHJCQUFBMkRzQUFBa0FDUUFBQUFBQUFBQUFBTGFCR0NZQUFIUm9aVzFsTG5odGJGVlVCUUFIYUpQa1pWQkxBUUlVQXhRQUFBQUlBSlM1WTFqdUtNdUhkeVlBQUpjbUFBQU5BQWtBQUFBQUFBQUFBQUMyZ1dvcUFBQjBhSFZ0WW01aGFXd3VjRzVuVlZRRkFBZG9rK1JsVUVzRkJnQUFBQUFJQUFnQUpRSUFBQXhSQUFBQUFBPT0iLAoJIkZpbGVOYW1lIiA6ICLlr7zlm74xKDMpLmVtbXgiCn0K"/>
    </extobj>
  </extobjs>
</s:customData>
</file>

<file path=customXml/itemProps5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演示</Application>
  <PresentationFormat>宽屏</PresentationFormat>
  <Paragraphs>104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宋体</vt:lpstr>
      <vt:lpstr>Wingdings</vt:lpstr>
      <vt:lpstr>楷体</vt:lpstr>
      <vt:lpstr>Wingdings</vt:lpstr>
      <vt:lpstr>微软雅黑</vt:lpstr>
      <vt:lpstr>Times New Roman</vt:lpstr>
      <vt:lpstr>华文细黑</vt:lpstr>
      <vt:lpstr>Symbol</vt:lpstr>
      <vt:lpstr>Cambria Math</vt:lpstr>
      <vt:lpstr>MS Mincho</vt:lpstr>
      <vt:lpstr>Segoe Print</vt:lpstr>
      <vt:lpstr>Calibri</vt:lpstr>
      <vt:lpstr>Arial Unicode MS</vt:lpstr>
      <vt:lpstr>黑体</vt:lpstr>
      <vt:lpstr>华文新魏</vt:lpstr>
      <vt:lpstr>汉仪颜楷简</vt:lpstr>
      <vt:lpstr>华文楷体</vt:lpstr>
      <vt:lpstr>仿宋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pc403</dc:creator>
  <cp:lastModifiedBy>百老汇</cp:lastModifiedBy>
  <cp:revision>184</cp:revision>
  <dcterms:created xsi:type="dcterms:W3CDTF">2023-08-09T12:44:00Z</dcterms:created>
  <dcterms:modified xsi:type="dcterms:W3CDTF">2024-03-20T03:24:11Z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0C10F3A47C0344E0BB62DF94B2A81874_13</vt:lpwstr>
  </property>
  <property fmtid="{D5CDD505-2E9C-101B-9397-08002B2CF9AE}" pid="3" name="KSOProductBuildVer">
    <vt:lpwstr>2052-12.1.0.16412</vt:lpwstr>
  </property>
</Properties>
</file>