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488" r:id="rId3"/>
    <p:sldId id="1492" r:id="rId4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00CC"/>
    <a:srgbClr val="FF33CC"/>
    <a:srgbClr val="FFCC99"/>
    <a:srgbClr val="CCFF33"/>
    <a:srgbClr val="99FF33"/>
    <a:srgbClr val="FFFF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16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eaLnBrk="1" fontAlgn="base" hangingPunct="1"/>
            <a:endParaRPr lang="zh-CN" altLang="en-US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eaLnBrk="1" fontAlgn="base" hangingPunct="1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2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eaLnBrk="1" fontAlgn="base" hangingPunct="1"/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en-US" altLang="x-none" sz="12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716657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08476" cy="5105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066800"/>
            <a:ext cx="3808476" cy="5105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solidFill>
            <a:srgbClr val="DDDDDD">
              <a:alpha val="50000"/>
            </a:srgbClr>
          </a:solidFill>
          <a:ln w="9525">
            <a:noFill/>
          </a:ln>
        </p:spPr>
        <p:txBody>
          <a:bodyPr anchor="ctr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066800"/>
            <a:ext cx="77724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381000" y="6477000"/>
            <a:ext cx="1905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BB962C8B-B14F-4D97-AF65-F5344CB8AC3E}" type="datetimeFigureOut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>
              <a:latin typeface="Times New Roman" panose="02020603050405020304" pitchFamily="2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2590800" y="6477000"/>
            <a:ext cx="39624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r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Database Principles &amp; Programming</a:t>
            </a:r>
            <a:endParaRPr lang="en-US" altLang="x-none" sz="1400" b="1" i="1" strike="noStrike" noProof="1" dirty="0"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858000" y="6477000"/>
            <a:ext cx="1905000" cy="3048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b="1" i="1"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marL="0" lvl="0" indent="0" algn="ctr" defTabSz="914400" eaLnBrk="0" fontAlgn="base" latinLnBrk="0" hangingPunct="0">
        <a:spcBef>
          <a:spcPct val="0"/>
        </a:spcBef>
        <a:spcAft>
          <a:spcPct val="0"/>
        </a:spcAft>
        <a:buNone/>
        <a:defRPr sz="3200" b="1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q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–"/>
        <a:defRPr sz="2400" b="1" u="none" kern="1200" baseline="0">
          <a:solidFill>
            <a:srgbClr val="FF0000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§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Ø"/>
        <a:defRPr sz="2400" b="1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rgbClr val="CC9900"/>
        </a:buClr>
        <a:buFont typeface="Wingdings" panose="05000000000000000000" pitchFamily="2" charset="2"/>
        <a:buChar char="»"/>
        <a:defRPr sz="2400" b="1" u="none" kern="1200" baseline="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3025" y="213995"/>
            <a:ext cx="900049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H02 - SQL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语言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应用</a:t>
            </a:r>
            <a:endParaRPr lang="zh-CN" altLang="en-US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（共</a:t>
            </a:r>
            <a:r>
              <a:rPr lang="en-US" altLang="zh-CN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8</a:t>
            </a:r>
            <a:r>
              <a:rPr lang="zh-CN" altLang="en-US" b="1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小题）</a:t>
            </a:r>
            <a:endParaRPr lang="zh-CN" altLang="en-US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200" b="1"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作业提交：</a:t>
            </a:r>
            <a:endParaRPr lang="zh-CN" altLang="en-US" sz="2000" b="1">
              <a:solidFill>
                <a:schemeClr val="accent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12165" lvl="1" indent="-35433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PDF</a:t>
            </a: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文件，文件名为</a:t>
            </a:r>
            <a:r>
              <a:rPr lang="en-US" altLang="zh-CN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‘</a:t>
            </a: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学号</a:t>
            </a:r>
            <a:r>
              <a:rPr lang="en-US" altLang="zh-CN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+</a:t>
            </a: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姓名</a:t>
            </a:r>
            <a:r>
              <a:rPr lang="en-US" altLang="zh-CN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’</a:t>
            </a:r>
            <a:endParaRPr lang="en-US" altLang="zh-CN" sz="2000" b="1">
              <a:solidFill>
                <a:schemeClr val="accent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  <a:p>
            <a:pPr marL="812165" lvl="1" indent="-35433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提交到院本科教学支撑平台</a:t>
            </a:r>
            <a:r>
              <a:rPr lang="en-US" altLang="zh-CN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 </a:t>
            </a: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http</a:t>
            </a:r>
            <a:r>
              <a:rPr lang="en-US" altLang="zh-CN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s</a:t>
            </a: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://</a:t>
            </a:r>
            <a:r>
              <a:rPr lang="en-US" altLang="zh-CN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selearning</a:t>
            </a: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.nju.edu.cn</a:t>
            </a:r>
            <a:endParaRPr lang="zh-CN" altLang="en-US" sz="2000" b="1">
              <a:solidFill>
                <a:schemeClr val="accent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提交截止时间：</a:t>
            </a:r>
            <a:r>
              <a:rPr lang="en-US" altLang="zh-CN" sz="2000" b="1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2024.04.14</a:t>
            </a:r>
            <a:endParaRPr lang="zh-CN" altLang="en-US" sz="2000" b="1">
              <a:solidFill>
                <a:schemeClr val="accent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文本占位符 3073"/>
          <p:cNvSpPr>
            <a:spLocks noGrp="1"/>
          </p:cNvSpPr>
          <p:nvPr>
            <p:ph idx="1"/>
          </p:nvPr>
        </p:nvSpPr>
        <p:spPr>
          <a:xfrm>
            <a:off x="184785" y="426085"/>
            <a:ext cx="8762365" cy="374015"/>
          </a:xfrm>
        </p:spPr>
        <p:txBody>
          <a:bodyPr wrap="square" anchor="t">
            <a:spAutoFit/>
          </a:bodyPr>
          <a:p>
            <a:pPr marL="457200" lvl="1" indent="0">
              <a:lnSpc>
                <a:spcPct val="115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sz="160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设有一个</a:t>
            </a:r>
            <a:r>
              <a:rPr lang="zh-CN" sz="160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商品零售</a:t>
            </a:r>
            <a:r>
              <a:rPr sz="160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数据库，其中的关系模式如下</a:t>
            </a:r>
            <a:r>
              <a:rPr lang="zh-CN" sz="1600">
                <a:solidFill>
                  <a:srgbClr val="0000CC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。</a:t>
            </a:r>
            <a:r>
              <a:rPr lang="zh-CN" altLang="en-US" sz="1600">
                <a:solidFill>
                  <a:schemeClr val="accent6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请用</a:t>
            </a:r>
            <a:r>
              <a:rPr lang="en-US" altLang="zh-CN" sz="1600">
                <a:solidFill>
                  <a:schemeClr val="accent6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SQL</a:t>
            </a:r>
            <a:r>
              <a:rPr lang="zh-CN" altLang="en-US" sz="1600">
                <a:solidFill>
                  <a:schemeClr val="accent6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语言表示下述访问</a:t>
            </a:r>
            <a:r>
              <a:rPr lang="zh-CN" altLang="en-US" sz="1600">
                <a:solidFill>
                  <a:schemeClr val="accent6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+mn-ea"/>
              </a:rPr>
              <a:t>请求。</a:t>
            </a:r>
            <a:endParaRPr lang="zh-CN" sz="1600" b="1" dirty="0">
              <a:solidFill>
                <a:srgbClr val="0000CC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210185" y="1503680"/>
            <a:ext cx="8762365" cy="1229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q"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–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»"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altLang="en-US" sz="160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其中：</a:t>
            </a:r>
            <a:r>
              <a:rPr lang="zh-CN" altLang="en-US" sz="160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Wingdings" panose="05000000000000000000" charset="0"/>
              </a:rPr>
              <a:t></a:t>
            </a:r>
            <a:r>
              <a:rPr lang="en-US" altLang="zh-CN" sz="1600"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Wingdings" panose="05000000000000000000" charset="0"/>
              </a:rPr>
              <a:t> </a:t>
            </a:r>
            <a:r>
              <a:rPr lang="en-US" altLang="zh-CN" sz="1600">
                <a:solidFill>
                  <a:schemeClr val="accent6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cid, aid, pid, ordno</a:t>
            </a:r>
            <a:r>
              <a:rPr lang="zh-CN" altLang="en-US" sz="1600">
                <a:solidFill>
                  <a:schemeClr val="accent6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分别是顾客、供应商、商品、订单表的</a:t>
            </a:r>
            <a:r>
              <a:rPr lang="zh-CN" altLang="en-US" sz="1600">
                <a:solidFill>
                  <a:schemeClr val="accent6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码；</a:t>
            </a:r>
            <a:endParaRPr lang="zh-CN" altLang="en-US" sz="1600">
              <a:solidFill>
                <a:schemeClr val="accent6"/>
              </a:solidFill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  <a:p>
            <a:pPr marL="457200" lvl="1" indent="16637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ea"/>
              <a:buNone/>
            </a:pPr>
            <a:r>
              <a:rPr lang="en-US" altLang="zh-CN" sz="1600">
                <a:solidFill>
                  <a:schemeClr val="accent6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Wingdings" panose="05000000000000000000" charset="0"/>
              </a:rPr>
              <a:t> </a:t>
            </a:r>
            <a:r>
              <a:rPr lang="en-US" altLang="zh-CN" sz="1600">
                <a:solidFill>
                  <a:schemeClr val="accent6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orddate</a:t>
            </a:r>
            <a:r>
              <a:rPr lang="zh-CN" altLang="en-US" sz="1600">
                <a:solidFill>
                  <a:schemeClr val="accent6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是日期（</a:t>
            </a:r>
            <a:r>
              <a:rPr lang="en-US" altLang="zh-CN" sz="1600">
                <a:solidFill>
                  <a:schemeClr val="accent6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DATE</a:t>
            </a:r>
            <a:r>
              <a:rPr lang="zh-CN" altLang="en-US" sz="1600">
                <a:solidFill>
                  <a:schemeClr val="accent6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）类型的字段，可以调用函数</a:t>
            </a:r>
            <a:r>
              <a:rPr lang="en-US" altLang="zh-CN" sz="1600">
                <a:solidFill>
                  <a:schemeClr val="accent6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year(...)</a:t>
            </a:r>
            <a:r>
              <a:rPr lang="zh-CN" altLang="en-US" sz="1600">
                <a:solidFill>
                  <a:schemeClr val="accent6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返回日期中的年份值；</a:t>
            </a:r>
            <a:endParaRPr lang="zh-CN" altLang="en-US" sz="1600">
              <a:solidFill>
                <a:schemeClr val="accent6"/>
              </a:solidFill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  <a:p>
            <a:pPr marL="457200" lvl="1" indent="16637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ea"/>
              <a:buNone/>
            </a:pPr>
            <a:r>
              <a:rPr lang="en-US" altLang="zh-CN" sz="1600">
                <a:solidFill>
                  <a:schemeClr val="accent6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  <a:sym typeface="Wingdings" panose="05000000000000000000" charset="0"/>
              </a:rPr>
              <a:t> </a:t>
            </a:r>
            <a:r>
              <a:rPr lang="zh-CN" altLang="en-US" sz="1600">
                <a:solidFill>
                  <a:schemeClr val="accent6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可以根据</a:t>
            </a:r>
            <a:r>
              <a:rPr lang="en-US" altLang="zh-CN" sz="1600">
                <a:solidFill>
                  <a:schemeClr val="accent6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ordno</a:t>
            </a:r>
            <a:r>
              <a:rPr lang="zh-CN" altLang="en-US" sz="1600">
                <a:solidFill>
                  <a:schemeClr val="accent6"/>
                </a:solidFill>
                <a:latin typeface="Times New Roman" panose="02020603050405020304" pitchFamily="2" charset="0"/>
                <a:ea typeface="楷体" panose="02010609060101010101" charset="-122"/>
                <a:cs typeface="Times New Roman" panose="02020603050405020304" pitchFamily="2" charset="0"/>
              </a:rPr>
              <a:t>的大小来区分订单的先后，编号小的订单在前。</a:t>
            </a:r>
            <a:endParaRPr lang="zh-CN" altLang="en-US" sz="1600">
              <a:solidFill>
                <a:schemeClr val="accent6"/>
              </a:solidFill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  <a:p>
            <a:pPr marL="0" lvl="0" indent="166370">
              <a:spcBef>
                <a:spcPts val="600"/>
              </a:spcBef>
              <a:buFont typeface="+mj-ea"/>
              <a:buNone/>
            </a:pPr>
            <a:endParaRPr lang="zh-CN" altLang="en-US" sz="1600">
              <a:solidFill>
                <a:schemeClr val="accent6"/>
              </a:solidFill>
              <a:latin typeface="Times New Roman" panose="02020603050405020304" pitchFamily="2" charset="0"/>
              <a:ea typeface="楷体" panose="02010609060101010101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85420" y="772160"/>
          <a:ext cx="8762365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935"/>
                <a:gridCol w="4837430"/>
              </a:tblGrid>
              <a:tr h="3429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 b="1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  </a:t>
                      </a:r>
                      <a:r>
                        <a:rPr lang="zh-CN" altLang="en-US" sz="1600" b="1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顾客</a:t>
                      </a:r>
                      <a:r>
                        <a:rPr lang="en-US" altLang="zh-CN" sz="1600" b="1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 customers (</a:t>
                      </a:r>
                      <a:r>
                        <a:rPr lang="zh-CN" altLang="en-US" sz="1600" b="1" u="sng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cid</a:t>
                      </a:r>
                      <a:r>
                        <a:rPr lang="zh-CN" altLang="en-US" sz="1600" b="1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, cname, city, discnt</a:t>
                      </a:r>
                      <a:r>
                        <a:rPr lang="en-US" altLang="zh-CN" sz="1600" b="1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)</a:t>
                      </a:r>
                      <a:endParaRPr lang="en-US" altLang="zh-CN" sz="1600" b="1">
                        <a:solidFill>
                          <a:schemeClr val="accent6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 b="1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  </a:t>
                      </a:r>
                      <a:r>
                        <a:rPr lang="zh-CN" altLang="en-US" sz="1600" b="1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商品</a:t>
                      </a:r>
                      <a:r>
                        <a:rPr lang="en-US" altLang="zh-CN" sz="1600" b="1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 products (</a:t>
                      </a:r>
                      <a:r>
                        <a:rPr lang="zh-CN" altLang="en-US" sz="1600" b="1" u="sng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pid</a:t>
                      </a:r>
                      <a:r>
                        <a:rPr lang="zh-CN" altLang="en-US" sz="1600" b="1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, pname, city, </a:t>
                      </a:r>
                      <a:r>
                        <a:rPr lang="en-US" altLang="zh-CN" sz="1600" b="1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qua</a:t>
                      </a:r>
                      <a:r>
                        <a:rPr lang="zh-CN" altLang="en-US" sz="1600" b="1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, price</a:t>
                      </a:r>
                      <a:r>
                        <a:rPr lang="en-US" altLang="zh-CN" sz="1600" b="1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)</a:t>
                      </a:r>
                      <a:endParaRPr lang="en-US" altLang="zh-CN" sz="1600" b="1">
                        <a:solidFill>
                          <a:schemeClr val="accent6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429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 b="1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  </a:t>
                      </a:r>
                      <a:r>
                        <a:rPr lang="zh-CN" altLang="en-US" sz="1600" b="1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供应商</a:t>
                      </a:r>
                      <a:r>
                        <a:rPr lang="en-US" altLang="zh-CN" sz="1600" b="1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 agents (</a:t>
                      </a:r>
                      <a:r>
                        <a:rPr lang="zh-CN" altLang="en-US" sz="1600" b="1" u="sng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aid</a:t>
                      </a:r>
                      <a:r>
                        <a:rPr lang="zh-CN" altLang="en-US" sz="1600" b="1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, aname, city</a:t>
                      </a:r>
                      <a:r>
                        <a:rPr lang="en-US" altLang="zh-CN" sz="1600" b="1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, percent)</a:t>
                      </a:r>
                      <a:endParaRPr lang="en-US" altLang="zh-CN" sz="1600" b="1">
                        <a:solidFill>
                          <a:schemeClr val="accent6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 b="1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  </a:t>
                      </a:r>
                      <a:r>
                        <a:rPr lang="zh-CN" altLang="en-US" sz="1600" b="1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订单</a:t>
                      </a:r>
                      <a:r>
                        <a:rPr lang="en-US" altLang="zh-CN" sz="1600" b="1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 orders (</a:t>
                      </a:r>
                      <a:r>
                        <a:rPr lang="zh-CN" altLang="en-US" sz="1600" b="1" u="sng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ordno</a:t>
                      </a:r>
                      <a:r>
                        <a:rPr lang="zh-CN" altLang="en-US" sz="1600" b="1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, orddate, cid, aid, pid, qty, dols</a:t>
                      </a:r>
                      <a:r>
                        <a:rPr lang="en-US" altLang="zh-CN" sz="1600" b="1">
                          <a:solidFill>
                            <a:schemeClr val="accent6"/>
                          </a:solidFill>
                          <a:latin typeface="Times New Roman" panose="02020603050405020304" pitchFamily="2" charset="0"/>
                          <a:ea typeface="楷体" panose="02010609060101010101" charset="-122"/>
                          <a:cs typeface="Times New Roman" panose="02020603050405020304" pitchFamily="2" charset="0"/>
                          <a:sym typeface="+mn-ea"/>
                        </a:rPr>
                        <a:t>)</a:t>
                      </a:r>
                      <a:endParaRPr lang="en-US" altLang="zh-CN" sz="1600" b="1">
                        <a:solidFill>
                          <a:schemeClr val="accent6"/>
                        </a:solidFill>
                        <a:latin typeface="Times New Roman" panose="02020603050405020304" pitchFamily="2" charset="0"/>
                        <a:ea typeface="楷体" panose="02010609060101010101" charset="-122"/>
                        <a:cs typeface="Times New Roman" panose="02020603050405020304" pitchFamily="2" charset="0"/>
                        <a:sym typeface="+mn-ea"/>
                      </a:endParaRPr>
                    </a:p>
                  </a:txBody>
                  <a:tcPr marL="36195" marR="36195" marT="36195" marB="36195"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内容占位符 7"/>
          <p:cNvSpPr/>
          <p:nvPr/>
        </p:nvSpPr>
        <p:spPr>
          <a:xfrm>
            <a:off x="185420" y="2447925"/>
            <a:ext cx="8762365" cy="383095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 wrap="square" anchor="t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q"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–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Ø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Font typeface="Wingdings" panose="05000000000000000000" pitchFamily="2" charset="2"/>
              <a:buChar char="»"/>
              <a:defRPr sz="24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020" indent="-28702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检索符合下述条件的订单编号：顾客、供应商、商品三者所在的城市互不</a:t>
            </a:r>
            <a:r>
              <a:rPr lang="zh-CN" altLang="en-US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相同；</a:t>
            </a:r>
            <a:endParaRPr lang="zh-CN" altLang="en-US" sz="1600">
              <a:solidFill>
                <a:schemeClr val="accent6"/>
              </a:solidFill>
              <a:latin typeface="Arial" panose="020B0604020202020204" pitchFamily="34" charset="0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287020" indent="-28702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检索符合下述条件的商品的编号和名称：商品名称以</a:t>
            </a:r>
            <a:r>
              <a:rPr lang="en-US" altLang="zh-CN" sz="16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 ‘</a:t>
            </a:r>
            <a:r>
              <a:rPr lang="zh-CN" altLang="en-US" sz="16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苏州</a:t>
            </a:r>
            <a:r>
              <a:rPr lang="en-US" altLang="zh-CN" sz="16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_’ </a:t>
            </a:r>
            <a:r>
              <a:rPr lang="zh-CN" altLang="en-US" sz="16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开</a:t>
            </a:r>
            <a:r>
              <a:rPr lang="zh-CN" altLang="en-US" sz="16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头；</a:t>
            </a:r>
            <a:endParaRPr lang="zh-CN" altLang="en-US" sz="1600">
              <a:latin typeface="Arial" panose="020B0604020202020204" pitchFamily="34" charset="0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287020" indent="-28702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检索符合下述条件的供应商编号：仅向</a:t>
            </a:r>
            <a:r>
              <a:rPr lang="zh-CN" altLang="en-US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供应商</a:t>
            </a:r>
            <a:r>
              <a:rPr lang="zh-CN" altLang="en-US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自己所在城市中的顾客销售过商品；</a:t>
            </a:r>
            <a:endParaRPr lang="zh-CN" altLang="en-US" sz="1600">
              <a:latin typeface="Arial" panose="020B0604020202020204" pitchFamily="34" charset="0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287020" indent="-28702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检索符合下述条件的供应商编号：位于</a:t>
            </a:r>
            <a:r>
              <a:rPr lang="en-US" altLang="zh-CN" sz="16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‘</a:t>
            </a:r>
            <a:r>
              <a:rPr lang="zh-CN" altLang="en-US" sz="16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南京</a:t>
            </a:r>
            <a:r>
              <a:rPr lang="en-US" altLang="zh-CN" sz="16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’</a:t>
            </a:r>
            <a:r>
              <a:rPr lang="zh-CN" altLang="en-US" sz="16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市并且向</a:t>
            </a:r>
            <a:r>
              <a:rPr lang="en-US" altLang="zh-CN" sz="16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‘</a:t>
            </a:r>
            <a:r>
              <a:rPr lang="zh-CN" altLang="en-US" sz="16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苏州</a:t>
            </a:r>
            <a:r>
              <a:rPr lang="en-US" altLang="zh-CN" sz="16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’</a:t>
            </a:r>
            <a:r>
              <a:rPr lang="zh-CN" altLang="en-US" sz="16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市的所有顾客</a:t>
            </a:r>
            <a:r>
              <a:rPr lang="zh-CN" altLang="en-US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都销售过</a:t>
            </a:r>
            <a:r>
              <a:rPr lang="zh-CN" altLang="en-US" sz="1600"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商品；</a:t>
            </a:r>
            <a:endParaRPr lang="zh-CN" altLang="en-US" sz="1600">
              <a:solidFill>
                <a:schemeClr val="accent6"/>
              </a:solidFill>
              <a:latin typeface="Arial" panose="020B0604020202020204" pitchFamily="34" charset="0"/>
              <a:ea typeface="华文楷体" panose="02010600040101010101" charset="-122"/>
              <a:cs typeface="Arial" panose="020B0604020202020204" pitchFamily="34" charset="0"/>
              <a:sym typeface="+mn-ea"/>
            </a:endParaRPr>
          </a:p>
          <a:p>
            <a:pPr marL="287020" indent="-28702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检索符合下述条件的供应商编号：</a:t>
            </a:r>
            <a:r>
              <a:rPr lang="zh-CN" altLang="en-US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向</a:t>
            </a:r>
            <a:r>
              <a:rPr lang="zh-CN" altLang="en-US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供应商自己所在城市中的所有顾客都销售过商品；</a:t>
            </a:r>
            <a:endParaRPr lang="zh-CN" altLang="en-US" sz="1600">
              <a:solidFill>
                <a:schemeClr val="accent6"/>
              </a:solidFill>
              <a:latin typeface="Arial" panose="020B0604020202020204" pitchFamily="34" charset="0"/>
              <a:ea typeface="华文楷体" panose="02010600040101010101" charset="-122"/>
              <a:cs typeface="Arial" panose="020B0604020202020204" pitchFamily="34" charset="0"/>
            </a:endParaRPr>
          </a:p>
          <a:p>
            <a:pPr marL="287020" indent="-28702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对每一位供应商的累计销售情况进行统计，结果返回供应商的编号</a:t>
            </a:r>
            <a:r>
              <a:rPr lang="zh-CN" altLang="en-US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和名称、该供应商的累计销售金额</a:t>
            </a:r>
            <a:r>
              <a:rPr lang="zh-CN" altLang="en-US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和订单条数，统计结果按照累计销售金额从大到小排序输出；</a:t>
            </a:r>
            <a:endParaRPr lang="zh-CN" altLang="en-US" sz="1600">
              <a:solidFill>
                <a:schemeClr val="accent6"/>
              </a:solidFill>
              <a:latin typeface="Arial" panose="020B0604020202020204" pitchFamily="34" charset="0"/>
              <a:ea typeface="华文楷体" panose="02010600040101010101" charset="-122"/>
              <a:cs typeface="Arial" panose="020B0604020202020204" pitchFamily="34" charset="0"/>
            </a:endParaRPr>
          </a:p>
          <a:p>
            <a:pPr marL="287020" indent="-28702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检索每一个顾客的第一份订单和最后一份订单，结果返回顾客编号、他的</a:t>
            </a:r>
            <a:r>
              <a:rPr lang="zh-CN" altLang="en-US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  <a:sym typeface="+mn-ea"/>
              </a:rPr>
              <a:t>第一份订单和最后一份订单的订单编号和</a:t>
            </a:r>
            <a:r>
              <a:rPr lang="zh-CN" altLang="en-US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订购日期；（说明：如果一个顾客只有一份订单，那么这份订单就是这个顾客的最后一份订单，他的第一份订单的订单编号和订购日期返回空值；如果一个顾客没有订单，只需要返回他的顾客编号，其他</a:t>
            </a:r>
            <a:r>
              <a:rPr lang="zh-CN" altLang="en-US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列均返回空值。）</a:t>
            </a:r>
            <a:endParaRPr lang="zh-CN" altLang="en-US" sz="1600">
              <a:solidFill>
                <a:schemeClr val="accent6"/>
              </a:solidFill>
              <a:latin typeface="Arial" panose="020B0604020202020204" pitchFamily="34" charset="0"/>
              <a:ea typeface="华文楷体" panose="02010600040101010101" charset="-122"/>
              <a:cs typeface="Arial" panose="020B0604020202020204" pitchFamily="34" charset="0"/>
            </a:endParaRPr>
          </a:p>
          <a:p>
            <a:pPr marL="287020" indent="-28702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en-US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创建一个</a:t>
            </a:r>
            <a:r>
              <a:rPr lang="en-US" altLang="zh-CN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VIP</a:t>
            </a:r>
            <a:r>
              <a:rPr lang="zh-CN" altLang="en-US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客户视图，视图中的列与顾客表相同。其中，关于</a:t>
            </a:r>
            <a:r>
              <a:rPr lang="en-US" altLang="zh-CN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VIP</a:t>
            </a:r>
            <a:r>
              <a:rPr lang="zh-CN" altLang="en-US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客户的定义如下：在</a:t>
            </a:r>
            <a:r>
              <a:rPr lang="en-US" altLang="zh-CN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2024</a:t>
            </a:r>
            <a:r>
              <a:rPr lang="zh-CN" altLang="en-US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年度累计购买金额满</a:t>
            </a:r>
            <a:r>
              <a:rPr lang="en-US" altLang="zh-CN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10000</a:t>
            </a:r>
            <a:r>
              <a:rPr lang="zh-CN" altLang="en-US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元的顾客。（请自己选择所创建视图</a:t>
            </a:r>
            <a:r>
              <a:rPr lang="zh-CN" altLang="en-US" sz="1600">
                <a:solidFill>
                  <a:schemeClr val="accent6"/>
                </a:solidFill>
                <a:latin typeface="Arial" panose="020B0604020202020204" pitchFamily="34" charset="0"/>
                <a:ea typeface="华文楷体" panose="02010600040101010101" charset="-122"/>
                <a:cs typeface="Arial" panose="020B0604020202020204" pitchFamily="34" charset="0"/>
              </a:rPr>
              <a:t>的视图名与列名）</a:t>
            </a:r>
            <a:endParaRPr lang="zh-CN" altLang="en-US" sz="1600">
              <a:solidFill>
                <a:schemeClr val="accent6"/>
              </a:solidFill>
              <a:latin typeface="Arial" panose="020B0604020202020204" pitchFamily="34" charset="0"/>
              <a:ea typeface="华文楷体" panose="02010600040101010101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635" y="-635"/>
            <a:ext cx="9144635" cy="460375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第</a:t>
            </a:r>
            <a:r>
              <a:rPr lang="en-US" altLang="zh-CN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2</a:t>
            </a:r>
            <a:r>
              <a:rPr lang="zh-CN" altLang="en-US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次作业</a:t>
            </a:r>
            <a:r>
              <a:rPr lang="en-US" altLang="zh-CN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-SQL</a:t>
            </a:r>
            <a:r>
              <a:rPr lang="zh-CN" altLang="en-US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语言</a:t>
            </a:r>
            <a:r>
              <a:rPr lang="zh-CN" altLang="en-US" b="1">
                <a:solidFill>
                  <a:schemeClr val="accent6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  <a:sym typeface="+mn-ea"/>
              </a:rPr>
              <a:t>应用</a:t>
            </a:r>
            <a:endParaRPr lang="zh-CN" altLang="en-US" b="1">
              <a:solidFill>
                <a:schemeClr val="accent6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  <a:sym typeface="+mn-ea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TABLE_BEAUTIFY" val="smartTable{c2b4f469-31a1-42bf-931a-596b80b999f7}"/>
  <p:tag name="TABLE_ENDDRAG_ORIGIN_RECT" val="689*54"/>
  <p:tag name="TABLE_ENDDRAG_RECT" val="14*145*689*54"/>
</p:tagLst>
</file>

<file path=ppt/tags/tag2.xml><?xml version="1.0" encoding="utf-8"?>
<p:tagLst xmlns:p="http://schemas.openxmlformats.org/presentationml/2006/main">
  <p:tag name="COMMONDATA" val="eyJoZGlkIjoiNTI5YzE2YjhjOTAyMGY4ZmQ1YzBlZjA5NzU0NTU1NmQifQ=="/>
  <p:tag name="commondata" val="eyJoZGlkIjoiYWRkNGY5NWUwYjYwZDI4YzQxYTk2ZjNkOGZiZGU1MDE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940</Words>
  <Application>WPS 演示</Application>
  <PresentationFormat/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Times New Roman</vt:lpstr>
      <vt:lpstr>华文细黑</vt:lpstr>
      <vt:lpstr>Wingdings</vt:lpstr>
      <vt:lpstr>楷体</vt:lpstr>
      <vt:lpstr>华文楷体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百老汇</cp:lastModifiedBy>
  <cp:revision>501</cp:revision>
  <dcterms:created xsi:type="dcterms:W3CDTF">2014-02-16T15:20:00Z</dcterms:created>
  <dcterms:modified xsi:type="dcterms:W3CDTF">2024-04-03T17:09:11Z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E29A679F76154BCFB4626BE81425C13F_13</vt:lpwstr>
  </property>
</Properties>
</file>