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00" r:id="rId3"/>
  </p:sldIdLst>
  <p:sldSz cx="12192000" cy="6858000"/>
  <p:notesSz cx="6858000" cy="9144000"/>
  <p:embeddedFontLst>
    <p:embeddedFont>
      <p:font typeface="楷体" panose="02010609060101010101" charset="-122"/>
      <p:regular r:id="rId10"/>
    </p:embeddedFont>
    <p:embeddedFont>
      <p:font typeface="华文细黑" panose="02010600040101010101" charset="-122"/>
      <p:regular r:id="rId11"/>
    </p:embeddedFont>
    <p:embeddedFont>
      <p:font typeface="Calibri" panose="020F0502020204030204" charset="0"/>
      <p:regular r:id="rId12"/>
      <p:bold r:id="rId13"/>
      <p:italic r:id="rId14"/>
      <p:boldItalic r:id="rId15"/>
    </p:embeddedFont>
    <p:embeddedFont>
      <p:font typeface="微软雅黑" panose="020B0503020204020204" charset="-122"/>
      <p:regular r:id="rId16"/>
    </p:embeddedFont>
  </p:embeddedFontLst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4815" y="615950"/>
            <a:ext cx="5579745" cy="598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615950"/>
            <a:ext cx="5588635" cy="598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1970"/>
          </a:xfrm>
        </p:spPr>
        <p:txBody>
          <a:bodyPr wrap="square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4800" y="604203"/>
            <a:ext cx="5580000" cy="8239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815" y="1428115"/>
            <a:ext cx="5579745" cy="5186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604520"/>
            <a:ext cx="5589270" cy="82359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428115"/>
            <a:ext cx="5589270" cy="5186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59563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vert="horz" wrap="square" lIns="91440" tIns="82550" rIns="91440" bIns="8255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4180" y="687070"/>
            <a:ext cx="11343005" cy="58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696000"/>
            <a:ext cx="4114800" cy="152400"/>
          </a:xfrm>
          <a:prstGeom prst="rect">
            <a:avLst/>
          </a:prstGeom>
        </p:spPr>
        <p:txBody>
          <a:bodyPr vert="horz" lIns="91440" tIns="0" rIns="91440" bIns="0" rtlCol="0" anchor="ctr">
            <a:spAutoFit/>
          </a:bodyPr>
          <a:lstStyle>
            <a:lvl1pPr algn="l">
              <a:defRPr sz="1000" b="1" i="1">
                <a:solidFill>
                  <a:schemeClr val="tx1">
                    <a:tint val="7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61115" y="6696000"/>
            <a:ext cx="730885" cy="153670"/>
          </a:xfrm>
          <a:prstGeom prst="rect">
            <a:avLst/>
          </a:prstGeom>
        </p:spPr>
        <p:txBody>
          <a:bodyPr vert="horz" wrap="square" lIns="91440" tIns="0" rIns="91440" bIns="0" rtlCol="0" anchor="ctr">
            <a:spAutoFit/>
          </a:bodyPr>
          <a:lstStyle>
            <a:lvl1pPr algn="r">
              <a:defRPr sz="1000" b="1" i="1">
                <a:solidFill>
                  <a:schemeClr val="tx1">
                    <a:tint val="7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rgbClr val="C00000"/>
        </a:buClr>
        <a:buSzPct val="85000"/>
        <a:buFont typeface="Wingdings" panose="05000000000000000000" charset="0"/>
        <a:buChar char="q"/>
        <a:defRPr sz="30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Wingdings" panose="05000000000000000000" charset="0"/>
        <a:buChar char="Ø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Arial" panose="020B0604020202020204" pitchFamily="34" charset="0"/>
        <a:buChar char="●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Arial" panose="020B0604020202020204" pitchFamily="34" charset="0"/>
        <a:buChar char="‒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Wingdings" panose="05000000000000000000" charset="0"/>
        <a:buChar char="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H03 - 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关系规范化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设计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作业提交：</a:t>
            </a:r>
            <a:endParaRPr lang="zh-CN" altLang="en-US" sz="2400" b="1">
              <a:solidFill>
                <a:srgbClr val="1F2DA8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2165" lvl="1" indent="-35433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PDF</a:t>
            </a:r>
            <a:r>
              <a:rPr lang="zh-CN" altLang="en-US" sz="24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文件，文件名为</a:t>
            </a:r>
            <a:r>
              <a:rPr lang="en-US" altLang="zh-CN" sz="24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‘</a:t>
            </a:r>
            <a:r>
              <a:rPr lang="zh-CN" altLang="en-US" sz="24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学号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姓名</a:t>
            </a:r>
            <a:r>
              <a:rPr lang="en-US" altLang="zh-CN" sz="24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endParaRPr lang="en-US" altLang="zh-CN" sz="2400" b="1">
              <a:solidFill>
                <a:srgbClr val="1F2DA8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812165" lvl="1" indent="-35433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提交到院本科教学支撑平台</a:t>
            </a:r>
            <a:r>
              <a:rPr lang="en-US" altLang="zh-CN" sz="24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http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://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selearning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.nju.edu.cn</a:t>
            </a:r>
            <a:endParaRPr lang="zh-CN" altLang="en-US" sz="2400" b="1">
              <a:solidFill>
                <a:srgbClr val="1F2DA8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提交截止时间：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2024.05.20</a:t>
            </a:r>
            <a:endParaRPr lang="en-US" altLang="zh-CN" sz="240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24180" y="2536190"/>
            <a:ext cx="11343640" cy="35756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1341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设有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关系</a:t>
            </a:r>
            <a:r>
              <a:rPr spc="100">
                <a:solidFill>
                  <a:srgbClr val="0000CC"/>
                </a:solidFill>
                <a:uFillTx/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R(A,B,C,D,E</a:t>
            </a:r>
            <a:r>
              <a:rPr lang="en-US" spc="100">
                <a:solidFill>
                  <a:srgbClr val="0000CC"/>
                </a:solidFill>
                <a:uFillTx/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,F</a:t>
            </a:r>
            <a:r>
              <a:rPr spc="100">
                <a:solidFill>
                  <a:srgbClr val="0000CC"/>
                </a:solidFill>
                <a:uFillTx/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)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及其上的函数依赖集</a:t>
            </a:r>
            <a:r>
              <a:rPr lang="zh-CN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：</a:t>
            </a:r>
            <a:r>
              <a:rPr lang="en-US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S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={ A</a:t>
            </a:r>
            <a:r>
              <a:rPr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→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B, DE</a:t>
            </a:r>
            <a:r>
              <a:rPr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→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B, BC</a:t>
            </a:r>
            <a:r>
              <a:rPr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→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E, E</a:t>
            </a:r>
            <a:r>
              <a:rPr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→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AB, B</a:t>
            </a:r>
            <a:r>
              <a:rPr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→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D }</a:t>
            </a:r>
            <a:endParaRPr>
              <a:solidFill>
                <a:srgbClr val="0000CC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marL="590550" lvl="1" indent="-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+mj-lt"/>
              <a:buAutoNum type="arabicPeriod"/>
            </a:pP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请</a:t>
            </a:r>
            <a:r>
              <a:rPr lang="zh-CN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计算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S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的极小函数依赖集</a:t>
            </a:r>
            <a:r>
              <a:rPr lang="zh-CN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（简要描述计算过程）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；</a:t>
            </a:r>
            <a:endParaRPr>
              <a:solidFill>
                <a:srgbClr val="0000CC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marL="590550" lvl="1" indent="-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+mj-lt"/>
              <a:buAutoNum type="arabicPeriod"/>
            </a:pP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请直接</a:t>
            </a:r>
            <a:r>
              <a:rPr lang="zh-CN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写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出关系R的所有候选码；</a:t>
            </a:r>
            <a:endParaRPr>
              <a:solidFill>
                <a:srgbClr val="0000CC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marL="590550" lvl="1" indent="-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+mj-lt"/>
              <a:buAutoNum type="arabicPeriod"/>
            </a:pP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请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用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3NF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分解算法进行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模式分解，且分解具有无损连接性和保持函数依赖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；</a:t>
            </a:r>
            <a:endParaRPr>
              <a:solidFill>
                <a:srgbClr val="0000CC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marL="590550" lvl="1" indent="-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+mj-lt"/>
              <a:buAutoNum type="arabicPeriod"/>
            </a:pPr>
            <a:r>
              <a:rPr lang="zh-CN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第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3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题的</a:t>
            </a:r>
            <a:r>
              <a:rPr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分解结果是否满足BCNF？如满足BCNF，请简单说明理由；否则，请将其进一步分解到满足BCNF。</a:t>
            </a:r>
            <a:endParaRPr>
              <a:solidFill>
                <a:srgbClr val="0000CC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TI5YzE2YjhjOTAyMGY4ZmQ1YzBlZjA5NzU0NTU1NmQifQ=="/>
  <p:tag name="resource_record_key" val="{&quot;70&quot;:[3314500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楷体</vt:lpstr>
      <vt:lpstr>Wingdings</vt:lpstr>
      <vt:lpstr>华文细黑</vt:lpstr>
      <vt:lpstr>Times New Roman</vt:lpstr>
      <vt:lpstr>Cambria Math</vt:lpstr>
      <vt:lpstr>MS Mincho</vt:lpstr>
      <vt:lpstr>Segoe Print</vt:lpstr>
      <vt:lpstr>Calibri</vt:lpstr>
      <vt:lpstr>微软雅黑</vt:lpstr>
      <vt:lpstr>Arial Unicode MS</vt:lpstr>
      <vt:lpstr>WPS</vt:lpstr>
      <vt:lpstr>H03 - 关系规范化设计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pc403</dc:creator>
  <cp:lastModifiedBy>百老汇</cp:lastModifiedBy>
  <cp:revision>188</cp:revision>
  <dcterms:created xsi:type="dcterms:W3CDTF">2023-08-09T12:44:00Z</dcterms:created>
  <dcterms:modified xsi:type="dcterms:W3CDTF">2024-05-11T14:38:20Z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80855E59C2384CF0BB0574E11DA1A802_13</vt:lpwstr>
  </property>
  <property fmtid="{D5CDD505-2E9C-101B-9397-08002B2CF9AE}" pid="3" name="KSOProductBuildVer">
    <vt:lpwstr>2052-12.1.0.16729</vt:lpwstr>
  </property>
</Properties>
</file>