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257" r:id="rId2"/>
    <p:sldId id="524" r:id="rId3"/>
    <p:sldId id="562" r:id="rId4"/>
    <p:sldId id="283" r:id="rId5"/>
    <p:sldId id="563" r:id="rId6"/>
    <p:sldId id="553" r:id="rId7"/>
    <p:sldId id="564" r:id="rId8"/>
    <p:sldId id="265" r:id="rId9"/>
    <p:sldId id="282" r:id="rId10"/>
    <p:sldId id="504" r:id="rId11"/>
    <p:sldId id="322" r:id="rId12"/>
    <p:sldId id="619" r:id="rId13"/>
    <p:sldId id="613" r:id="rId14"/>
    <p:sldId id="614" r:id="rId15"/>
    <p:sldId id="615" r:id="rId16"/>
    <p:sldId id="443" r:id="rId17"/>
    <p:sldId id="387" r:id="rId18"/>
    <p:sldId id="616" r:id="rId19"/>
    <p:sldId id="307" r:id="rId20"/>
    <p:sldId id="617" r:id="rId21"/>
    <p:sldId id="330" r:id="rId22"/>
    <p:sldId id="448" r:id="rId23"/>
    <p:sldId id="451" r:id="rId24"/>
    <p:sldId id="339" r:id="rId25"/>
    <p:sldId id="340" r:id="rId26"/>
    <p:sldId id="362" r:id="rId27"/>
    <p:sldId id="461" r:id="rId28"/>
    <p:sldId id="462" r:id="rId29"/>
    <p:sldId id="463" r:id="rId30"/>
    <p:sldId id="464" r:id="rId31"/>
    <p:sldId id="465" r:id="rId32"/>
    <p:sldId id="466" r:id="rId33"/>
    <p:sldId id="460" r:id="rId34"/>
    <p:sldId id="467" r:id="rId35"/>
    <p:sldId id="359" r:id="rId36"/>
    <p:sldId id="470" r:id="rId37"/>
    <p:sldId id="471" r:id="rId38"/>
    <p:sldId id="620" r:id="rId39"/>
    <p:sldId id="558" r:id="rId40"/>
    <p:sldId id="618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37" autoAdjust="0"/>
  </p:normalViewPr>
  <p:slideViewPr>
    <p:cSldViewPr>
      <p:cViewPr varScale="1">
        <p:scale>
          <a:sx n="130" d="100"/>
          <a:sy n="130" d="100"/>
        </p:scale>
        <p:origin x="2412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匡宏宇" userId="6226a253-862e-4062-9583-ca90ef3a886f" providerId="ADAL" clId="{237767E7-C1AD-4C2B-A080-18FD5029DC77}"/>
    <pc:docChg chg="addSld delSld modSld sldOrd">
      <pc:chgData name="匡宏宇" userId="6226a253-862e-4062-9583-ca90ef3a886f" providerId="ADAL" clId="{237767E7-C1AD-4C2B-A080-18FD5029DC77}" dt="2024-05-19T17:24:33.930" v="17" actId="2696"/>
      <pc:docMkLst>
        <pc:docMk/>
      </pc:docMkLst>
      <pc:sldChg chg="modSp mod">
        <pc:chgData name="匡宏宇" userId="6226a253-862e-4062-9583-ca90ef3a886f" providerId="ADAL" clId="{237767E7-C1AD-4C2B-A080-18FD5029DC77}" dt="2024-05-14T10:24:06.060" v="0"/>
        <pc:sldMkLst>
          <pc:docMk/>
          <pc:sldMk cId="0" sldId="257"/>
        </pc:sldMkLst>
        <pc:spChg chg="mod">
          <ac:chgData name="匡宏宇" userId="6226a253-862e-4062-9583-ca90ef3a886f" providerId="ADAL" clId="{237767E7-C1AD-4C2B-A080-18FD5029DC77}" dt="2024-05-14T10:24:06.060" v="0"/>
          <ac:spMkLst>
            <pc:docMk/>
            <pc:sldMk cId="0" sldId="257"/>
            <ac:spMk id="4099" creationId="{F7578986-0639-11E8-196A-FCFF35550644}"/>
          </ac:spMkLst>
        </pc:spChg>
      </pc:sldChg>
      <pc:sldChg chg="del">
        <pc:chgData name="匡宏宇" userId="6226a253-862e-4062-9583-ca90ef3a886f" providerId="ADAL" clId="{237767E7-C1AD-4C2B-A080-18FD5029DC77}" dt="2024-05-19T17:22:00.664" v="2" actId="47"/>
        <pc:sldMkLst>
          <pc:docMk/>
          <pc:sldMk cId="0" sldId="302"/>
        </pc:sldMkLst>
      </pc:sldChg>
      <pc:sldChg chg="del">
        <pc:chgData name="匡宏宇" userId="6226a253-862e-4062-9583-ca90ef3a886f" providerId="ADAL" clId="{237767E7-C1AD-4C2B-A080-18FD5029DC77}" dt="2024-05-19T17:22:02.284" v="3" actId="47"/>
        <pc:sldMkLst>
          <pc:docMk/>
          <pc:sldMk cId="0" sldId="305"/>
        </pc:sldMkLst>
      </pc:sldChg>
      <pc:sldChg chg="del">
        <pc:chgData name="匡宏宇" userId="6226a253-862e-4062-9583-ca90ef3a886f" providerId="ADAL" clId="{237767E7-C1AD-4C2B-A080-18FD5029DC77}" dt="2024-05-19T17:22:03.740" v="4" actId="47"/>
        <pc:sldMkLst>
          <pc:docMk/>
          <pc:sldMk cId="0" sldId="306"/>
        </pc:sldMkLst>
      </pc:sldChg>
      <pc:sldChg chg="ord">
        <pc:chgData name="匡宏宇" userId="6226a253-862e-4062-9583-ca90ef3a886f" providerId="ADAL" clId="{237767E7-C1AD-4C2B-A080-18FD5029DC77}" dt="2024-05-19T17:22:26.926" v="11"/>
        <pc:sldMkLst>
          <pc:docMk/>
          <pc:sldMk cId="0" sldId="307"/>
        </pc:sldMkLst>
      </pc:sldChg>
      <pc:sldChg chg="add">
        <pc:chgData name="匡宏宇" userId="6226a253-862e-4062-9583-ca90ef3a886f" providerId="ADAL" clId="{237767E7-C1AD-4C2B-A080-18FD5029DC77}" dt="2024-05-19T17:21:55.548" v="1"/>
        <pc:sldMkLst>
          <pc:docMk/>
          <pc:sldMk cId="0" sldId="387"/>
        </pc:sldMkLst>
      </pc:sldChg>
      <pc:sldChg chg="ord">
        <pc:chgData name="匡宏宇" userId="6226a253-862e-4062-9583-ca90ef3a886f" providerId="ADAL" clId="{237767E7-C1AD-4C2B-A080-18FD5029DC77}" dt="2024-05-19T17:22:13.537" v="7"/>
        <pc:sldMkLst>
          <pc:docMk/>
          <pc:sldMk cId="0" sldId="443"/>
        </pc:sldMkLst>
      </pc:sldChg>
      <pc:sldChg chg="del">
        <pc:chgData name="匡宏宇" userId="6226a253-862e-4062-9583-ca90ef3a886f" providerId="ADAL" clId="{237767E7-C1AD-4C2B-A080-18FD5029DC77}" dt="2024-05-19T17:22:08.769" v="5" actId="47"/>
        <pc:sldMkLst>
          <pc:docMk/>
          <pc:sldMk cId="0" sldId="444"/>
        </pc:sldMkLst>
      </pc:sldChg>
      <pc:sldChg chg="del">
        <pc:chgData name="匡宏宇" userId="6226a253-862e-4062-9583-ca90ef3a886f" providerId="ADAL" clId="{237767E7-C1AD-4C2B-A080-18FD5029DC77}" dt="2024-05-19T17:22:32.697" v="12" actId="47"/>
        <pc:sldMkLst>
          <pc:docMk/>
          <pc:sldMk cId="0" sldId="447"/>
        </pc:sldMkLst>
      </pc:sldChg>
      <pc:sldChg chg="del">
        <pc:chgData name="匡宏宇" userId="6226a253-862e-4062-9583-ca90ef3a886f" providerId="ADAL" clId="{237767E7-C1AD-4C2B-A080-18FD5029DC77}" dt="2024-05-19T17:22:25.121" v="9" actId="47"/>
        <pc:sldMkLst>
          <pc:docMk/>
          <pc:sldMk cId="0" sldId="459"/>
        </pc:sldMkLst>
      </pc:sldChg>
      <pc:sldChg chg="del">
        <pc:chgData name="匡宏宇" userId="6226a253-862e-4062-9583-ca90ef3a886f" providerId="ADAL" clId="{237767E7-C1AD-4C2B-A080-18FD5029DC77}" dt="2024-05-19T17:23:05.490" v="14" actId="47"/>
        <pc:sldMkLst>
          <pc:docMk/>
          <pc:sldMk cId="1883636033" sldId="515"/>
        </pc:sldMkLst>
      </pc:sldChg>
      <pc:sldChg chg="del">
        <pc:chgData name="匡宏宇" userId="6226a253-862e-4062-9583-ca90ef3a886f" providerId="ADAL" clId="{237767E7-C1AD-4C2B-A080-18FD5029DC77}" dt="2024-05-19T17:24:33.930" v="17" actId="2696"/>
        <pc:sldMkLst>
          <pc:docMk/>
          <pc:sldMk cId="0" sldId="526"/>
        </pc:sldMkLst>
      </pc:sldChg>
      <pc:sldChg chg="del">
        <pc:chgData name="匡宏宇" userId="6226a253-862e-4062-9583-ca90ef3a886f" providerId="ADAL" clId="{237767E7-C1AD-4C2B-A080-18FD5029DC77}" dt="2024-05-19T17:22:19.175" v="8" actId="47"/>
        <pc:sldMkLst>
          <pc:docMk/>
          <pc:sldMk cId="0" sldId="560"/>
        </pc:sldMkLst>
      </pc:sldChg>
      <pc:sldChg chg="modSp mod">
        <pc:chgData name="匡宏宇" userId="6226a253-862e-4062-9583-ca90ef3a886f" providerId="ADAL" clId="{237767E7-C1AD-4C2B-A080-18FD5029DC77}" dt="2024-05-19T17:23:51.073" v="15" actId="14100"/>
        <pc:sldMkLst>
          <pc:docMk/>
          <pc:sldMk cId="0" sldId="595"/>
        </pc:sldMkLst>
        <pc:spChg chg="mod">
          <ac:chgData name="匡宏宇" userId="6226a253-862e-4062-9583-ca90ef3a886f" providerId="ADAL" clId="{237767E7-C1AD-4C2B-A080-18FD5029DC77}" dt="2024-05-19T17:23:51.073" v="15" actId="14100"/>
          <ac:spMkLst>
            <pc:docMk/>
            <pc:sldMk cId="0" sldId="595"/>
            <ac:spMk id="2" creationId="{B0216B32-E4B2-3ACC-4F3D-C5BD7C37845D}"/>
          </ac:spMkLst>
        </pc:spChg>
      </pc:sldChg>
      <pc:sldChg chg="add">
        <pc:chgData name="匡宏宇" userId="6226a253-862e-4062-9583-ca90ef3a886f" providerId="ADAL" clId="{237767E7-C1AD-4C2B-A080-18FD5029DC77}" dt="2024-05-19T17:21:55.548" v="1"/>
        <pc:sldMkLst>
          <pc:docMk/>
          <pc:sldMk cId="0" sldId="613"/>
        </pc:sldMkLst>
      </pc:sldChg>
      <pc:sldChg chg="add">
        <pc:chgData name="匡宏宇" userId="6226a253-862e-4062-9583-ca90ef3a886f" providerId="ADAL" clId="{237767E7-C1AD-4C2B-A080-18FD5029DC77}" dt="2024-05-19T17:21:55.548" v="1"/>
        <pc:sldMkLst>
          <pc:docMk/>
          <pc:sldMk cId="0" sldId="614"/>
        </pc:sldMkLst>
      </pc:sldChg>
      <pc:sldChg chg="add">
        <pc:chgData name="匡宏宇" userId="6226a253-862e-4062-9583-ca90ef3a886f" providerId="ADAL" clId="{237767E7-C1AD-4C2B-A080-18FD5029DC77}" dt="2024-05-19T17:21:55.548" v="1"/>
        <pc:sldMkLst>
          <pc:docMk/>
          <pc:sldMk cId="0" sldId="615"/>
        </pc:sldMkLst>
      </pc:sldChg>
      <pc:sldChg chg="add">
        <pc:chgData name="匡宏宇" userId="6226a253-862e-4062-9583-ca90ef3a886f" providerId="ADAL" clId="{237767E7-C1AD-4C2B-A080-18FD5029DC77}" dt="2024-05-19T17:21:55.548" v="1"/>
        <pc:sldMkLst>
          <pc:docMk/>
          <pc:sldMk cId="0" sldId="616"/>
        </pc:sldMkLst>
      </pc:sldChg>
      <pc:sldChg chg="add">
        <pc:chgData name="匡宏宇" userId="6226a253-862e-4062-9583-ca90ef3a886f" providerId="ADAL" clId="{237767E7-C1AD-4C2B-A080-18FD5029DC77}" dt="2024-05-19T17:21:55.548" v="1"/>
        <pc:sldMkLst>
          <pc:docMk/>
          <pc:sldMk cId="0" sldId="617"/>
        </pc:sldMkLst>
      </pc:sldChg>
      <pc:sldChg chg="add">
        <pc:chgData name="匡宏宇" userId="6226a253-862e-4062-9583-ca90ef3a886f" providerId="ADAL" clId="{237767E7-C1AD-4C2B-A080-18FD5029DC77}" dt="2024-05-19T17:23:03.647" v="13"/>
        <pc:sldMkLst>
          <pc:docMk/>
          <pc:sldMk cId="3313160118" sldId="618"/>
        </pc:sldMkLst>
      </pc:sldChg>
      <pc:sldChg chg="add">
        <pc:chgData name="匡宏宇" userId="6226a253-862e-4062-9583-ca90ef3a886f" providerId="ADAL" clId="{237767E7-C1AD-4C2B-A080-18FD5029DC77}" dt="2024-05-19T17:24:25.179" v="16"/>
        <pc:sldMkLst>
          <pc:docMk/>
          <pc:sldMk cId="0" sldId="619"/>
        </pc:sldMkLst>
      </pc:sldChg>
    </pc:docChg>
  </pc:docChgLst>
  <pc:docChgLst>
    <pc:chgData name="匡宏宇" userId="6226a253-862e-4062-9583-ca90ef3a886f" providerId="ADAL" clId="{124792FD-B3E2-4EA3-B651-5D45BA80D52E}"/>
    <pc:docChg chg="modSld">
      <pc:chgData name="匡宏宇" userId="6226a253-862e-4062-9583-ca90ef3a886f" providerId="ADAL" clId="{124792FD-B3E2-4EA3-B651-5D45BA80D52E}" dt="2023-10-30T10:29:26.872" v="200" actId="255"/>
      <pc:docMkLst>
        <pc:docMk/>
      </pc:docMkLst>
      <pc:sldChg chg="modSp">
        <pc:chgData name="匡宏宇" userId="6226a253-862e-4062-9583-ca90ef3a886f" providerId="ADAL" clId="{124792FD-B3E2-4EA3-B651-5D45BA80D52E}" dt="2023-10-30T10:21:48.880" v="48" actId="20577"/>
        <pc:sldMkLst>
          <pc:docMk/>
          <pc:sldMk cId="0" sldId="284"/>
        </pc:sldMkLst>
        <pc:spChg chg="mod">
          <ac:chgData name="匡宏宇" userId="6226a253-862e-4062-9583-ca90ef3a886f" providerId="ADAL" clId="{124792FD-B3E2-4EA3-B651-5D45BA80D52E}" dt="2023-10-30T10:21:48.880" v="48" actId="20577"/>
          <ac:spMkLst>
            <pc:docMk/>
            <pc:sldMk cId="0" sldId="284"/>
            <ac:spMk id="6147" creationId="{FF9FD7C3-4D88-7336-7C22-6674B60D3A1B}"/>
          </ac:spMkLst>
        </pc:spChg>
      </pc:sldChg>
      <pc:sldChg chg="modSp modAnim">
        <pc:chgData name="匡宏宇" userId="6226a253-862e-4062-9583-ca90ef3a886f" providerId="ADAL" clId="{124792FD-B3E2-4EA3-B651-5D45BA80D52E}" dt="2023-10-30T10:25:52.823" v="180"/>
        <pc:sldMkLst>
          <pc:docMk/>
          <pc:sldMk cId="0" sldId="302"/>
        </pc:sldMkLst>
        <pc:spChg chg="mod">
          <ac:chgData name="匡宏宇" userId="6226a253-862e-4062-9583-ca90ef3a886f" providerId="ADAL" clId="{124792FD-B3E2-4EA3-B651-5D45BA80D52E}" dt="2023-10-30T10:25:27.658" v="179" actId="113"/>
          <ac:spMkLst>
            <pc:docMk/>
            <pc:sldMk cId="0" sldId="302"/>
            <ac:spMk id="9219" creationId="{FB9C7D77-158E-D178-88BD-3D9CB1A187C7}"/>
          </ac:spMkLst>
        </pc:spChg>
      </pc:sldChg>
      <pc:sldChg chg="modSp mod">
        <pc:chgData name="匡宏宇" userId="6226a253-862e-4062-9583-ca90ef3a886f" providerId="ADAL" clId="{124792FD-B3E2-4EA3-B651-5D45BA80D52E}" dt="2023-10-30T10:27:09.259" v="191" actId="1037"/>
        <pc:sldMkLst>
          <pc:docMk/>
          <pc:sldMk cId="0" sldId="305"/>
        </pc:sldMkLst>
        <pc:picChg chg="mod ord">
          <ac:chgData name="匡宏宇" userId="6226a253-862e-4062-9583-ca90ef3a886f" providerId="ADAL" clId="{124792FD-B3E2-4EA3-B651-5D45BA80D52E}" dt="2023-10-30T10:27:09.259" v="191" actId="1037"/>
          <ac:picMkLst>
            <pc:docMk/>
            <pc:sldMk cId="0" sldId="305"/>
            <ac:picMk id="5" creationId="{F92E7B72-6B67-ACCC-2E92-F3C879C8CDDA}"/>
          </ac:picMkLst>
        </pc:picChg>
        <pc:picChg chg="mod">
          <ac:chgData name="匡宏宇" userId="6226a253-862e-4062-9583-ca90ef3a886f" providerId="ADAL" clId="{124792FD-B3E2-4EA3-B651-5D45BA80D52E}" dt="2023-10-30T10:27:03.005" v="184" actId="14100"/>
          <ac:picMkLst>
            <pc:docMk/>
            <pc:sldMk cId="0" sldId="305"/>
            <ac:picMk id="7" creationId="{A017620F-2838-555A-4A8F-79EE028153DA}"/>
          </ac:picMkLst>
        </pc:picChg>
      </pc:sldChg>
      <pc:sldChg chg="modSp">
        <pc:chgData name="匡宏宇" userId="6226a253-862e-4062-9583-ca90ef3a886f" providerId="ADAL" clId="{124792FD-B3E2-4EA3-B651-5D45BA80D52E}" dt="2023-10-30T10:29:26.872" v="200" actId="255"/>
        <pc:sldMkLst>
          <pc:docMk/>
          <pc:sldMk cId="0" sldId="306"/>
        </pc:sldMkLst>
        <pc:spChg chg="mod">
          <ac:chgData name="匡宏宇" userId="6226a253-862e-4062-9583-ca90ef3a886f" providerId="ADAL" clId="{124792FD-B3E2-4EA3-B651-5D45BA80D52E}" dt="2023-10-30T10:29:26.872" v="200" actId="255"/>
          <ac:spMkLst>
            <pc:docMk/>
            <pc:sldMk cId="0" sldId="306"/>
            <ac:spMk id="12291" creationId="{D7BEA11D-8D1A-5FF0-54D8-B7E83C17AE89}"/>
          </ac:spMkLst>
        </pc:spChg>
      </pc:sldChg>
      <pc:sldChg chg="addSp modSp mod modAnim">
        <pc:chgData name="匡宏宇" userId="6226a253-862e-4062-9583-ca90ef3a886f" providerId="ADAL" clId="{124792FD-B3E2-4EA3-B651-5D45BA80D52E}" dt="2023-10-30T10:24:43.084" v="162"/>
        <pc:sldMkLst>
          <pc:docMk/>
          <pc:sldMk cId="0" sldId="526"/>
        </pc:sldMkLst>
        <pc:spChg chg="mod">
          <ac:chgData name="匡宏宇" userId="6226a253-862e-4062-9583-ca90ef3a886f" providerId="ADAL" clId="{124792FD-B3E2-4EA3-B651-5D45BA80D52E}" dt="2023-10-30T10:22:43.581" v="50" actId="1076"/>
          <ac:spMkLst>
            <pc:docMk/>
            <pc:sldMk cId="0" sldId="526"/>
            <ac:spMk id="2" creationId="{9B381DC3-CA08-039C-1883-48806C667CE1}"/>
          </ac:spMkLst>
        </pc:spChg>
        <pc:spChg chg="add mod">
          <ac:chgData name="匡宏宇" userId="6226a253-862e-4062-9583-ca90ef3a886f" providerId="ADAL" clId="{124792FD-B3E2-4EA3-B651-5D45BA80D52E}" dt="2023-10-30T10:24:19.921" v="159" actId="1582"/>
          <ac:spMkLst>
            <pc:docMk/>
            <pc:sldMk cId="0" sldId="526"/>
            <ac:spMk id="3" creationId="{18FE8202-1115-61C7-DC8B-81C9A584B1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DBCD64C-347E-675B-B0C6-E1C3403370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92341C-678D-73E9-9B72-2B2D1859E6D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F1FEC20-9EED-48AC-9FB3-0CF9862FABBC}" type="datetimeFigureOut">
              <a:rPr lang="zh-CN" altLang="en-US"/>
              <a:pPr>
                <a:defRPr/>
              </a:pPr>
              <a:t>2024/12/19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CD75D90-FF71-2615-D273-312BA1C24A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C085C34-00F2-060C-A4C0-1334D7C1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525E29-903C-D1D4-FA78-1A90068E7B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60CBC6-F4DD-A64A-29F2-BA24BC390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42F874-9606-479C-9FED-E66ABBBD19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786D4911-C390-9643-7799-90ED3DAED2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7D795E8-4A91-37DF-D460-7DCF27D187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42B17FDE-A79C-8EC0-8192-5BBA1AF07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912001-2A9F-4D9D-8B59-57FE57FEE4D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B6734CCC-B08A-5680-92DF-A3A29FE0E8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DD9F1B53-3CC4-A6FE-8073-B02B6F2B9B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C2D71675-F305-8924-A9BD-BF8D23469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E852DC-84C2-493C-A52B-D69EB8F7710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42F874-9606-479C-9FED-E66ABBBD19E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5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74398A3A-4567-5122-2AB3-B65A17D02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078A8AB8-71D1-71EE-4BF8-90A6E83D0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AA4246-8B87-383E-4C2E-354B692393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7D0DD9-3212-6C6F-534F-F2E5A3F276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3F1A85-2A9B-A813-0FB6-865776007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2C61D-1A6C-4295-AB96-2BFBD1E032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CDD085-76D3-AB0C-FA80-81302A1068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40D265-A5B6-0394-1A9A-1D938F8B6E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71F9B1-1D15-71CF-0E6A-7288E8B999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013C4-790F-4F8B-8707-840E6C863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23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C05444-9B3B-85FF-7F27-4525066EE4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B45875-0769-8A98-0C8E-B1C677EF05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EF353F-F26D-A1CC-EAB9-F1F643B6F2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FC917-9325-42BD-8F11-ACFF06DE3C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08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295BE-CDBC-1C56-8057-07F169D79C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023C2-3FF0-83A7-B6AE-EECAA30269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EF2C7-CF75-D70C-8B92-C925F58653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56FCE-1C11-41AC-8CD9-9AF39355ED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565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E83215-E945-7684-7C7C-AD48E20D15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AF3BE14-FA9D-E465-DF47-2D531AA8D5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EC40C4A-2608-774C-8DE5-FCA3F77E83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C330-E5C8-4387-AFD5-46B052A77E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393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531625-BE2A-881F-D34F-87402A3D8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41F880-7808-F0A2-8710-130BE0DC23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BC890B-5018-0F9E-9765-3D91C97BAE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0FADA-855F-4864-AE50-655F2CCE7F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50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2C5CDF-8152-973C-2A0F-B65F5D652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23BC29-F118-3A98-D496-519DB41922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8B7B36-CAF7-FDC6-BB5D-749F784C83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EA700-579D-4223-A326-F6D9C43F97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85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B1CE00-9792-59B2-68B9-F376D9418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58BBAA-D18A-E067-EB70-C74E0625B2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CEF9C7-E84D-8BCF-4BED-B513B0209A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44125-1EA4-441B-8F75-AA6BC5F737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22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1B43C-C240-55B9-2933-E71F9B7FC9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D7C3C-7D7F-74FB-743E-21AAE55931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6B712-C1D6-448A-264C-14F7C8420E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70DC0-80A7-492A-A070-44ADB8FF82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15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871DEF-AB0C-E927-40B0-E247BDC6EE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DE0B675-B389-3756-4D53-BB21CA25AC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863BC7-654B-3D05-4813-ED5E7EBBB4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79408-CF92-4328-A50B-02912E3608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36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2761722-14D2-DA9F-0EE1-AA8138F7D0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F6F89D-06E7-C52D-1594-1C2B67AF3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AEB9EC-7A18-7849-B094-DA09334E72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349A7-8DA9-4152-96DC-8B9EF4037C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9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5E2623-CD84-38EA-002D-F6F79B97D2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73E96B0-1DDE-D152-8319-42999E6149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645C780-89D8-6AC0-035C-26AFED130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A694E-E976-4078-B25D-174007A5D6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86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D1BFF6-7E05-CC22-49BD-E3F40CE74C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FBAC6-57FF-D6B7-59C6-38F99393BA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6607AC-5F11-4C99-36DB-8886665967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F7461-FE4D-4F7C-9DD7-E62EF4FC7A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64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47C72-B562-1503-9CD9-9FE3FF584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5A9E0-E259-CD7C-C78E-79509E2BBE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B7616-17DF-53BB-B1A3-18A20FE2D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41B99-75B3-4D44-9A4B-9D50F74DA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86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509C829-2C63-96FA-DA93-B32E4A12F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B6D826F-F700-CF20-B1C3-325051DC4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652FA59B-42EA-9A55-2397-C36C08CC19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BF4B701E-E496-86D4-4B8F-35447B6763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50F55C07-0EC2-3620-1966-1CDA40E402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015C69B2-B068-4A79-B50B-994F026CD5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C7B602CD-03D5-D50E-8A69-F2B3B674B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86638BD8-C98B-B152-6B01-84D3D0007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  <p:sldLayoutId id="2147484345" r:id="rId13"/>
    <p:sldLayoutId id="214748434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B7%B4%E8%9C%80/18909" TargetMode="External"/><Relationship Id="rId3" Type="http://schemas.openxmlformats.org/officeDocument/2006/relationships/hyperlink" Target="https://baike.baidu.com/item/%E6%9B%B9%E6%93%8D/6772" TargetMode="External"/><Relationship Id="rId7" Type="http://schemas.openxmlformats.org/officeDocument/2006/relationships/hyperlink" Target="https://baike.baidu.com/item/%E8%8D%86%E5%B7%9E/7804785" TargetMode="External"/><Relationship Id="rId2" Type="http://schemas.openxmlformats.org/officeDocument/2006/relationships/hyperlink" Target="https://baike.baidu.com/item/%E8%91%A3%E5%8D%93/173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6%B1%9F%E4%B8%9C/3673278" TargetMode="External"/><Relationship Id="rId11" Type="http://schemas.openxmlformats.org/officeDocument/2006/relationships/hyperlink" Target="https://baike.baidu.com/item/%E7%99%BE%E5%A7%93/7558" TargetMode="External"/><Relationship Id="rId5" Type="http://schemas.openxmlformats.org/officeDocument/2006/relationships/hyperlink" Target="https://baike.baidu.com/item/%E5%AD%99%E6%9D%83/17337" TargetMode="External"/><Relationship Id="rId10" Type="http://schemas.openxmlformats.org/officeDocument/2006/relationships/hyperlink" Target="https://baike.baidu.com/item/%E5%88%98%E7%92%8B/4549" TargetMode="External"/><Relationship Id="rId4" Type="http://schemas.openxmlformats.org/officeDocument/2006/relationships/hyperlink" Target="https://baike.baidu.com/item/%E8%A2%81%E7%BB%8D/16975" TargetMode="External"/><Relationship Id="rId9" Type="http://schemas.openxmlformats.org/officeDocument/2006/relationships/hyperlink" Target="https://baike.baidu.com/item/%E6%B2%83%E9%87%8E%E5%8D%83%E9%87%8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32F496C-286E-B49D-0D49-65BE7CE738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581150"/>
            <a:ext cx="8686800" cy="2076450"/>
          </a:xfrm>
        </p:spPr>
        <p:txBody>
          <a:bodyPr/>
          <a:lstStyle/>
          <a:p>
            <a:pPr algn="ctr" eaLnBrk="1" hangingPunct="1"/>
            <a:br>
              <a:rPr lang="en-US" altLang="zh-CN" sz="4400"/>
            </a:br>
            <a:r>
              <a:rPr lang="zh-CN" altLang="en-US" sz="4400"/>
              <a:t>第</a:t>
            </a:r>
            <a:r>
              <a:rPr lang="en-US" altLang="zh-CN" sz="4400"/>
              <a:t>4</a:t>
            </a:r>
            <a:r>
              <a:rPr lang="zh-CN" altLang="en-US" sz="4400"/>
              <a:t>章</a:t>
            </a:r>
            <a:r>
              <a:rPr lang="en-US" altLang="zh-CN" sz="4400"/>
              <a:t>. </a:t>
            </a:r>
            <a:r>
              <a:rPr lang="zh-CN" altLang="en-US" sz="4400"/>
              <a:t>需求获取概述</a:t>
            </a:r>
            <a:endParaRPr lang="zh-CN" altLang="en-US" sz="3300">
              <a:solidFill>
                <a:srgbClr val="FF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7578986-0639-11E8-196A-FCFF355506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553200" cy="1752600"/>
          </a:xfrm>
        </p:spPr>
        <p:txBody>
          <a:bodyPr/>
          <a:lstStyle/>
          <a:p>
            <a:r>
              <a:rPr lang="zh-CN" altLang="en-US" dirty="0"/>
              <a:t>需求与商业模式创新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需求工程</a:t>
            </a:r>
            <a:r>
              <a:rPr lang="en-US" altLang="zh-CN" dirty="0"/>
              <a:t>-</a:t>
            </a:r>
            <a:r>
              <a:rPr lang="zh-CN" altLang="en-US" dirty="0"/>
              <a:t>软件建模与分析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4">
            <a:extLst>
              <a:ext uri="{FF2B5EF4-FFF2-40B4-BE49-F238E27FC236}">
                <a16:creationId xmlns:a16="http://schemas.microsoft.com/office/drawing/2014/main" id="{51120372-9717-5699-5A55-13E6CF771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面向对象边界描述：用例图</a:t>
            </a:r>
          </a:p>
        </p:txBody>
      </p:sp>
      <p:sp>
        <p:nvSpPr>
          <p:cNvPr id="30723" name="内容占位符 5">
            <a:extLst>
              <a:ext uri="{FF2B5EF4-FFF2-40B4-BE49-F238E27FC236}">
                <a16:creationId xmlns:a16="http://schemas.microsoft.com/office/drawing/2014/main" id="{3E2E0D6A-13A0-C3D5-139F-17056E14BC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r>
              <a:rPr lang="zh-CN" altLang="zh-CN"/>
              <a:t>外部角色在与解决方案的交互中完成的任务与目标</a:t>
            </a:r>
            <a:endParaRPr lang="zh-CN" altLang="en-US"/>
          </a:p>
        </p:txBody>
      </p:sp>
      <p:graphicFrame>
        <p:nvGraphicFramePr>
          <p:cNvPr id="30724" name="对象 6">
            <a:extLst>
              <a:ext uri="{FF2B5EF4-FFF2-40B4-BE49-F238E27FC236}">
                <a16:creationId xmlns:a16="http://schemas.microsoft.com/office/drawing/2014/main" id="{FBC0A21A-A53A-4446-95DF-B7C6296C8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524000"/>
          <a:ext cx="4191000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73628" imgH="4104352" progId="Visio.Drawing.11">
                  <p:embed/>
                </p:oleObj>
              </mc:Choice>
              <mc:Fallback>
                <p:oleObj name="Visio" r:id="rId2" imgW="3673628" imgH="4104352" progId="Visio.Drawing.11">
                  <p:embed/>
                  <p:pic>
                    <p:nvPicPr>
                      <p:cNvPr id="30724" name="对象 6">
                        <a:extLst>
                          <a:ext uri="{FF2B5EF4-FFF2-40B4-BE49-F238E27FC236}">
                            <a16:creationId xmlns:a16="http://schemas.microsoft.com/office/drawing/2014/main" id="{FBC0A21A-A53A-4446-95DF-B7C6296C8A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4191000" cy="467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灯片编号占位符 1">
            <a:extLst>
              <a:ext uri="{FF2B5EF4-FFF2-40B4-BE49-F238E27FC236}">
                <a16:creationId xmlns:a16="http://schemas.microsoft.com/office/drawing/2014/main" id="{1706D00E-3011-8040-45D7-4CE1D37B2A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0198FD-7C62-47F6-B638-722A1FFE8061}" type="slidenum">
              <a:rPr lang="en-US" altLang="zh-CN" smtClean="0">
                <a:latin typeface="Garamond" panose="02020404030301010803" pitchFamily="18" charset="0"/>
              </a:rPr>
              <a:pPr/>
              <a:t>10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2F06A1-30AA-0F93-7FFC-F004B7CDEA42}"/>
              </a:ext>
            </a:extLst>
          </p:cNvPr>
          <p:cNvSpPr/>
          <p:nvPr/>
        </p:nvSpPr>
        <p:spPr>
          <a:xfrm>
            <a:off x="6705600" y="3429000"/>
            <a:ext cx="2133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边框的重要性：促使分析者思考系统的输入与输出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437EF964-89D4-9B89-8749-2B589FD3A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系统边界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B0D9393C-FEFB-D998-CC7A-1ADCE58236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514600" cy="4530725"/>
          </a:xfrm>
        </p:spPr>
        <p:txBody>
          <a:bodyPr/>
          <a:lstStyle/>
          <a:p>
            <a:r>
              <a:rPr lang="zh-CN" altLang="en-US"/>
              <a:t>由多个问题合并而来</a:t>
            </a:r>
          </a:p>
        </p:txBody>
      </p:sp>
      <p:pic>
        <p:nvPicPr>
          <p:cNvPr id="33796" name="图片 4">
            <a:extLst>
              <a:ext uri="{FF2B5EF4-FFF2-40B4-BE49-F238E27FC236}">
                <a16:creationId xmlns:a16="http://schemas.microsoft.com/office/drawing/2014/main" id="{79B34A88-C628-6567-B487-38E1726E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7950"/>
            <a:ext cx="5478463" cy="6419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灯片编号占位符 1">
            <a:extLst>
              <a:ext uri="{FF2B5EF4-FFF2-40B4-BE49-F238E27FC236}">
                <a16:creationId xmlns:a16="http://schemas.microsoft.com/office/drawing/2014/main" id="{93C57A4F-A6D2-3BD8-11F8-3C96C4A6C2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1D2AA5-B532-4F6D-BC33-3BF73BD704B4}" type="slidenum">
              <a:rPr lang="en-US" altLang="zh-CN" smtClean="0">
                <a:latin typeface="Garamond" panose="02020404030301010803" pitchFamily="18" charset="0"/>
              </a:rPr>
              <a:pPr/>
              <a:t>11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0375EA64-9E14-BBF8-A3C7-1E77AB23C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7163"/>
            <a:ext cx="8153400" cy="1139825"/>
          </a:xfrm>
        </p:spPr>
        <p:txBody>
          <a:bodyPr/>
          <a:lstStyle/>
          <a:p>
            <a:r>
              <a:rPr lang="zh-CN" altLang="en-US" sz="3200" dirty="0"/>
              <a:t>从初始业务需求（问题的反面）获取系统特性是困难的</a:t>
            </a:r>
          </a:p>
        </p:txBody>
      </p:sp>
      <p:pic>
        <p:nvPicPr>
          <p:cNvPr id="7171" name="图片 4">
            <a:extLst>
              <a:ext uri="{FF2B5EF4-FFF2-40B4-BE49-F238E27FC236}">
                <a16:creationId xmlns:a16="http://schemas.microsoft.com/office/drawing/2014/main" id="{13A06F36-BC20-F74A-EC44-1145EECF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3" y="1171575"/>
            <a:ext cx="4097337" cy="480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灯片编号占位符 1">
            <a:extLst>
              <a:ext uri="{FF2B5EF4-FFF2-40B4-BE49-F238E27FC236}">
                <a16:creationId xmlns:a16="http://schemas.microsoft.com/office/drawing/2014/main" id="{81E5DB16-6436-D121-0C79-1664EF3EF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7EA71A-AB20-4DA7-90E3-2E1287D30790}" type="slidenum">
              <a:rPr lang="en-US" altLang="zh-CN" smtClean="0">
                <a:latin typeface="Garamond" panose="02020404030301010803" pitchFamily="18" charset="0"/>
              </a:rPr>
              <a:pPr/>
              <a:t>12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173" name="内容占位符 2">
            <a:extLst>
              <a:ext uri="{FF2B5EF4-FFF2-40B4-BE49-F238E27FC236}">
                <a16:creationId xmlns:a16="http://schemas.microsoft.com/office/drawing/2014/main" id="{22DC20ED-FB6E-C115-1697-CB6A843883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363" y="1171575"/>
            <a:ext cx="3657600" cy="4911725"/>
          </a:xfrm>
        </p:spPr>
        <p:txBody>
          <a:bodyPr/>
          <a:lstStyle/>
          <a:p>
            <a:r>
              <a:rPr lang="en-US" altLang="zh-CN" sz="2400" dirty="0"/>
              <a:t>BR1</a:t>
            </a:r>
            <a:r>
              <a:rPr lang="zh-CN" altLang="zh-CN" sz="2400" dirty="0"/>
              <a:t>：在系统使用</a:t>
            </a:r>
            <a:r>
              <a:rPr lang="en-US" altLang="zh-CN" sz="2400" dirty="0"/>
              <a:t>6</a:t>
            </a:r>
            <a:r>
              <a:rPr lang="zh-CN" altLang="zh-CN" sz="2400" dirty="0"/>
              <a:t>个月后，商品积压、缺货和报废的现象要减少</a:t>
            </a:r>
            <a:r>
              <a:rPr lang="en-US" altLang="zh-CN" sz="2400" dirty="0"/>
              <a:t>50%</a:t>
            </a:r>
            <a:endParaRPr lang="zh-CN" altLang="zh-CN" sz="2400" dirty="0"/>
          </a:p>
          <a:p>
            <a:r>
              <a:rPr lang="en-US" altLang="zh-CN" sz="2400" dirty="0"/>
              <a:t>BR2</a:t>
            </a:r>
            <a:r>
              <a:rPr lang="zh-CN" altLang="zh-CN" sz="2400" dirty="0"/>
              <a:t>：在系统使用</a:t>
            </a:r>
            <a:r>
              <a:rPr lang="en-US" altLang="zh-CN" sz="2400" dirty="0"/>
              <a:t>3</a:t>
            </a:r>
            <a:r>
              <a:rPr lang="zh-CN" altLang="zh-CN" sz="2400" dirty="0"/>
              <a:t>个月后，销售人员工作效率提高</a:t>
            </a:r>
            <a:r>
              <a:rPr lang="en-US" altLang="zh-CN" sz="2400" dirty="0"/>
              <a:t>50%</a:t>
            </a:r>
            <a:endParaRPr lang="zh-CN" altLang="zh-CN" sz="2400" dirty="0"/>
          </a:p>
          <a:p>
            <a:r>
              <a:rPr lang="en-US" altLang="zh-CN" sz="2400" dirty="0"/>
              <a:t>BR3</a:t>
            </a:r>
            <a:r>
              <a:rPr lang="zh-CN" altLang="zh-CN" sz="2400" dirty="0"/>
              <a:t>：在系统使用</a:t>
            </a:r>
            <a:r>
              <a:rPr lang="en-US" altLang="zh-CN" sz="2400" dirty="0"/>
              <a:t>6</a:t>
            </a:r>
            <a:r>
              <a:rPr lang="zh-CN" altLang="zh-CN" sz="2400" dirty="0"/>
              <a:t>个月后，店铺运营成本要降低</a:t>
            </a:r>
            <a:r>
              <a:rPr lang="en-US" altLang="zh-CN" sz="2400" dirty="0"/>
              <a:t>15%</a:t>
            </a:r>
            <a:endParaRPr lang="zh-CN" altLang="zh-CN" sz="2400" dirty="0"/>
          </a:p>
          <a:p>
            <a:r>
              <a:rPr lang="en-US" altLang="zh-CN" sz="2400" dirty="0"/>
              <a:t>BR4</a:t>
            </a:r>
            <a:r>
              <a:rPr lang="zh-CN" altLang="zh-CN" sz="2400" dirty="0"/>
              <a:t>：在系统使用</a:t>
            </a:r>
            <a:r>
              <a:rPr lang="en-US" altLang="zh-CN" sz="2400" dirty="0"/>
              <a:t>6</a:t>
            </a:r>
            <a:r>
              <a:rPr lang="zh-CN" altLang="zh-CN" sz="2400" dirty="0"/>
              <a:t>个月后，销售额度要提高</a:t>
            </a:r>
            <a:r>
              <a:rPr lang="en-US" altLang="zh-CN" sz="2400" dirty="0"/>
              <a:t>20%</a:t>
            </a:r>
            <a:endParaRPr lang="zh-CN" altLang="zh-CN" sz="24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B381DC3-CA08-039C-1883-48806C667CE1}"/>
              </a:ext>
            </a:extLst>
          </p:cNvPr>
          <p:cNvSpPr/>
          <p:nvPr/>
        </p:nvSpPr>
        <p:spPr>
          <a:xfrm>
            <a:off x="3048000" y="3810000"/>
            <a:ext cx="3265487" cy="1139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能否基于模型分析并获取系统特性（前景与范围）？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8FE8202-1115-61C7-DC8B-81C9A584B170}"/>
              </a:ext>
            </a:extLst>
          </p:cNvPr>
          <p:cNvSpPr/>
          <p:nvPr/>
        </p:nvSpPr>
        <p:spPr>
          <a:xfrm>
            <a:off x="2819400" y="1908175"/>
            <a:ext cx="3385343" cy="1139825"/>
          </a:xfrm>
          <a:prstGeom prst="rightArrow">
            <a:avLst/>
          </a:prstGeom>
          <a:noFill/>
          <a:ln w="571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问题分析：发现问题背后的问题（无方法学支撑）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5D27C93B-A862-3402-F17C-7166B4E90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目标分析与面向目标的方法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FB9C7D77-158E-D178-88BD-3D9CB1A18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253038"/>
          </a:xfrm>
        </p:spPr>
        <p:txBody>
          <a:bodyPr/>
          <a:lstStyle/>
          <a:p>
            <a:r>
              <a:rPr lang="zh-CN" altLang="en-US" sz="2400" i="1" dirty="0"/>
              <a:t>为何需要目标</a:t>
            </a:r>
            <a:r>
              <a:rPr lang="en-US" altLang="zh-CN" sz="2400" i="1" dirty="0"/>
              <a:t>?</a:t>
            </a:r>
          </a:p>
          <a:p>
            <a:pPr lvl="1"/>
            <a:r>
              <a:rPr lang="zh-CN" altLang="en-US" sz="2400" i="1" dirty="0"/>
              <a:t>如何获取系统特性</a:t>
            </a:r>
            <a:r>
              <a:rPr lang="en-US" altLang="zh-CN" sz="2400" i="1" dirty="0"/>
              <a:t>?</a:t>
            </a:r>
          </a:p>
          <a:p>
            <a:pPr lvl="2"/>
            <a:r>
              <a:rPr lang="zh-CN" altLang="en-US" b="1" i="1" dirty="0"/>
              <a:t>基于业务需求的问题分析</a:t>
            </a:r>
            <a:r>
              <a:rPr lang="en-US" altLang="zh-CN" b="1" i="1" dirty="0"/>
              <a:t>: </a:t>
            </a:r>
            <a:r>
              <a:rPr lang="zh-CN" altLang="en-US" b="1" i="1" dirty="0"/>
              <a:t>寻找问题背后的问题</a:t>
            </a:r>
            <a:endParaRPr lang="en-US" altLang="zh-CN" i="1" dirty="0"/>
          </a:p>
          <a:p>
            <a:pPr lvl="3"/>
            <a:r>
              <a:rPr lang="zh-CN" altLang="en-US" i="1" dirty="0"/>
              <a:t>没有方法学（建模）支撑</a:t>
            </a:r>
            <a:r>
              <a:rPr lang="en-US" altLang="zh-CN" i="1" dirty="0"/>
              <a:t> – </a:t>
            </a:r>
            <a:r>
              <a:rPr lang="zh-CN" altLang="en-US" i="1" dirty="0"/>
              <a:t>不够全面（容易缺失重要内容）</a:t>
            </a:r>
            <a:endParaRPr lang="en-US" altLang="zh-CN" i="1" dirty="0"/>
          </a:p>
          <a:p>
            <a:r>
              <a:rPr lang="zh-CN" altLang="en-US" sz="2800" dirty="0"/>
              <a:t>面向目标的方法</a:t>
            </a:r>
            <a:endParaRPr lang="en-US" altLang="zh-CN" sz="2800" dirty="0"/>
          </a:p>
          <a:p>
            <a:pPr lvl="1"/>
            <a:r>
              <a:rPr lang="zh-CN" altLang="en-US" dirty="0"/>
              <a:t>通过严格定义的“目标”来确定项目的范围</a:t>
            </a:r>
            <a:endParaRPr lang="en-US" altLang="zh-CN" dirty="0"/>
          </a:p>
          <a:p>
            <a:pPr lvl="1"/>
            <a:r>
              <a:rPr lang="zh-CN" altLang="en-US" dirty="0"/>
              <a:t>方法学支持</a:t>
            </a:r>
            <a:r>
              <a:rPr lang="en-US" altLang="zh-CN" dirty="0"/>
              <a:t> – </a:t>
            </a:r>
            <a:r>
              <a:rPr lang="zh-CN" altLang="en-US" dirty="0">
                <a:solidFill>
                  <a:srgbClr val="FF0000"/>
                </a:solidFill>
              </a:rPr>
              <a:t>目标模型的建立与使用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提供对项目涉众的</a:t>
            </a:r>
            <a:r>
              <a:rPr lang="zh-CN" altLang="en-US" dirty="0">
                <a:solidFill>
                  <a:srgbClr val="FF0000"/>
                </a:solidFill>
              </a:rPr>
              <a:t>深度理解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Goals are important complementary of traditional Entities and Activities </a:t>
            </a:r>
            <a:r>
              <a:rPr lang="en-US" altLang="zh-CN" dirty="0">
                <a:solidFill>
                  <a:srgbClr val="0070C0"/>
                </a:solidFill>
              </a:rPr>
              <a:t>[Yu1998]</a:t>
            </a:r>
          </a:p>
          <a:p>
            <a:pPr lvl="2"/>
            <a:r>
              <a:rPr lang="en-US" altLang="zh-CN" dirty="0"/>
              <a:t>Goals are widely accepted and used in SE research and practices </a:t>
            </a:r>
            <a:r>
              <a:rPr lang="en-US" altLang="zh-CN" dirty="0">
                <a:solidFill>
                  <a:srgbClr val="0070C0"/>
                </a:solidFill>
              </a:rPr>
              <a:t>[Kavakli2002]</a:t>
            </a:r>
          </a:p>
        </p:txBody>
      </p:sp>
      <p:sp>
        <p:nvSpPr>
          <p:cNvPr id="9220" name="灯片编号占位符 1">
            <a:extLst>
              <a:ext uri="{FF2B5EF4-FFF2-40B4-BE49-F238E27FC236}">
                <a16:creationId xmlns:a16="http://schemas.microsoft.com/office/drawing/2014/main" id="{BD874F37-8E95-F086-8AD4-9BDF35BE9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C0CD8F-1B9C-4A88-BC4A-959FCA0AEEB1}" type="slidenum">
              <a:rPr lang="en-US" altLang="zh-CN" smtClean="0">
                <a:latin typeface="Garamond" panose="02020404030301010803" pitchFamily="18" charset="0"/>
              </a:rPr>
              <a:pPr/>
              <a:t>13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EA9C7F47-AB95-C773-A681-DC3051408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目标定义</a:t>
            </a:r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34B4E3D7-B0CE-0FF6-9D52-365A037CF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目标：是系统被开发的目的 </a:t>
            </a:r>
          </a:p>
          <a:p>
            <a:pPr lvl="1" eaLnBrk="1" hangingPunct="1"/>
            <a:r>
              <a:rPr lang="zh-CN" altLang="en-US" sz="2400" dirty="0"/>
              <a:t>它有着明确的定义方式 </a:t>
            </a:r>
          </a:p>
          <a:p>
            <a:pPr lvl="1"/>
            <a:r>
              <a:rPr lang="zh-CN" altLang="zh-CN" sz="2400" dirty="0"/>
              <a:t>名称、类型、关注、定义（正式与非正式））</a:t>
            </a:r>
            <a:r>
              <a:rPr lang="zh-CN" altLang="en-US" sz="2400" dirty="0"/>
              <a:t>、</a:t>
            </a:r>
            <a:r>
              <a:rPr lang="zh-CN" altLang="zh-CN" sz="2400" dirty="0"/>
              <a:t>优先级、主体、拥有者等</a:t>
            </a:r>
            <a:endParaRPr lang="en-US" altLang="zh-CN" sz="2400" dirty="0"/>
          </a:p>
          <a:p>
            <a:pPr lvl="1"/>
            <a:r>
              <a:rPr lang="zh-CN" altLang="en-US" sz="2400" dirty="0"/>
              <a:t>基于一阶谓词逻辑与时序逻辑进行定义</a:t>
            </a:r>
          </a:p>
        </p:txBody>
      </p:sp>
      <p:graphicFrame>
        <p:nvGraphicFramePr>
          <p:cNvPr id="50180" name="对象 1">
            <a:extLst>
              <a:ext uri="{FF2B5EF4-FFF2-40B4-BE49-F238E27FC236}">
                <a16:creationId xmlns:a16="http://schemas.microsoft.com/office/drawing/2014/main" id="{47156080-48F9-A33A-A6F5-4B397103AB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600200" y="3048000"/>
          <a:ext cx="120396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51299" imgH="1298650" progId="Visio.Drawing.11">
                  <p:embed/>
                </p:oleObj>
              </mc:Choice>
              <mc:Fallback>
                <p:oleObj name="Visio" r:id="rId2" imgW="4251299" imgH="1298650" progId="Visio.Drawing.11">
                  <p:embed/>
                  <p:pic>
                    <p:nvPicPr>
                      <p:cNvPr id="50180" name="对象 1">
                        <a:extLst>
                          <a:ext uri="{FF2B5EF4-FFF2-40B4-BE49-F238E27FC236}">
                            <a16:creationId xmlns:a16="http://schemas.microsoft.com/office/drawing/2014/main" id="{47156080-48F9-A33A-A6F5-4B397103AB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00200" y="3048000"/>
                        <a:ext cx="120396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灯片编号占位符 1">
            <a:extLst>
              <a:ext uri="{FF2B5EF4-FFF2-40B4-BE49-F238E27FC236}">
                <a16:creationId xmlns:a16="http://schemas.microsoft.com/office/drawing/2014/main" id="{8AF20FD8-3EDE-EF6B-A6D7-AD78FE6EF1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1F5BA9-7917-4BB9-ACEC-0786345532B6}" type="slidenum">
              <a:rPr lang="en-US" altLang="zh-CN" smtClean="0">
                <a:latin typeface="Garamond" panose="02020404030301010803" pitchFamily="18" charset="0"/>
              </a:rPr>
              <a:pPr/>
              <a:t>14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AFAE38C9-0185-2B02-82C7-304269DAC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目标规格的基本模式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DC8BE311-9E2E-539F-C38C-B5A39F1F7A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/>
              <a:t>实现（</a:t>
            </a:r>
            <a:r>
              <a:rPr lang="en-US" altLang="zh-CN" sz="2400"/>
              <a:t>Achieve</a:t>
            </a:r>
            <a:r>
              <a:rPr lang="zh-CN" altLang="zh-CN" sz="2400"/>
              <a:t>）：</a:t>
            </a:r>
            <a:r>
              <a:rPr lang="en-US" altLang="zh-CN" sz="2400"/>
              <a:t>P ⇒ ◊ Q   //</a:t>
            </a:r>
            <a:r>
              <a:rPr lang="zh-CN" altLang="zh-CN" sz="2400"/>
              <a:t>如果将来某一时刻</a:t>
            </a:r>
            <a:r>
              <a:rPr lang="en-US" altLang="zh-CN" sz="2400"/>
              <a:t>Q</a:t>
            </a:r>
            <a:r>
              <a:rPr lang="zh-CN" altLang="zh-CN" sz="2400"/>
              <a:t>为真（被满足），则目标实现</a:t>
            </a:r>
          </a:p>
          <a:p>
            <a:r>
              <a:rPr lang="zh-CN" altLang="zh-CN" sz="2400"/>
              <a:t>终止（</a:t>
            </a:r>
            <a:r>
              <a:rPr lang="en-US" altLang="zh-CN" sz="2400"/>
              <a:t>Cease</a:t>
            </a:r>
            <a:r>
              <a:rPr lang="zh-CN" altLang="zh-CN" sz="2400"/>
              <a:t>）：</a:t>
            </a:r>
            <a:r>
              <a:rPr lang="en-US" altLang="zh-CN" sz="2400"/>
              <a:t> P ⇒ ◊ ¬ Q  //</a:t>
            </a:r>
            <a:r>
              <a:rPr lang="zh-CN" altLang="zh-CN" sz="2400"/>
              <a:t>如果将来某一时刻</a:t>
            </a:r>
            <a:r>
              <a:rPr lang="en-US" altLang="zh-CN" sz="2400"/>
              <a:t>Q</a:t>
            </a:r>
            <a:r>
              <a:rPr lang="zh-CN" altLang="zh-CN" sz="2400"/>
              <a:t>为假（被终止），则目标实现</a:t>
            </a:r>
          </a:p>
          <a:p>
            <a:r>
              <a:rPr lang="zh-CN" altLang="zh-CN" sz="2400"/>
              <a:t>保持（</a:t>
            </a:r>
            <a:r>
              <a:rPr lang="en-US" altLang="zh-CN" sz="2400"/>
              <a:t>Maintain</a:t>
            </a:r>
            <a:r>
              <a:rPr lang="zh-CN" altLang="zh-CN" sz="2400"/>
              <a:t>）：</a:t>
            </a:r>
            <a:r>
              <a:rPr lang="en-US" altLang="zh-CN" sz="2400"/>
              <a:t> P ⇒ □Q //</a:t>
            </a:r>
            <a:r>
              <a:rPr lang="zh-CN" altLang="zh-CN" sz="2400"/>
              <a:t>将来任一时刻</a:t>
            </a:r>
            <a:r>
              <a:rPr lang="en-US" altLang="zh-CN" sz="2400"/>
              <a:t>Q</a:t>
            </a:r>
            <a:r>
              <a:rPr lang="zh-CN" altLang="zh-CN" sz="2400"/>
              <a:t>都为真，则目标实现</a:t>
            </a:r>
          </a:p>
          <a:p>
            <a:r>
              <a:rPr lang="zh-CN" altLang="zh-CN" sz="2400"/>
              <a:t>避免（</a:t>
            </a:r>
            <a:r>
              <a:rPr lang="en-US" altLang="zh-CN" sz="2400"/>
              <a:t>Avoid</a:t>
            </a:r>
            <a:r>
              <a:rPr lang="zh-CN" altLang="zh-CN" sz="2400"/>
              <a:t>）：</a:t>
            </a:r>
            <a:r>
              <a:rPr lang="en-US" altLang="zh-CN" sz="2400"/>
              <a:t> P ⇒ □¬ Q //</a:t>
            </a:r>
            <a:r>
              <a:rPr lang="zh-CN" altLang="zh-CN" sz="2400"/>
              <a:t>将来任一时刻</a:t>
            </a:r>
            <a:r>
              <a:rPr lang="en-US" altLang="zh-CN" sz="2400"/>
              <a:t>Q</a:t>
            </a:r>
            <a:r>
              <a:rPr lang="zh-CN" altLang="zh-CN" sz="2400"/>
              <a:t>都为假，则目标实现</a:t>
            </a:r>
          </a:p>
          <a:p>
            <a:r>
              <a:rPr lang="zh-CN" altLang="zh-CN" sz="2400"/>
              <a:t>优化（</a:t>
            </a:r>
            <a:r>
              <a:rPr lang="en-US" altLang="zh-CN" sz="2400"/>
              <a:t>Optimize</a:t>
            </a:r>
            <a:r>
              <a:rPr lang="zh-CN" altLang="zh-CN" sz="2400"/>
              <a:t>）：最大化</a:t>
            </a:r>
            <a:r>
              <a:rPr lang="en-US" altLang="zh-CN" sz="2400"/>
              <a:t>Maximize (</a:t>
            </a:r>
            <a:r>
              <a:rPr lang="zh-CN" altLang="zh-CN" sz="2400"/>
              <a:t>目标功能</a:t>
            </a:r>
            <a:r>
              <a:rPr lang="en-US" altLang="zh-CN" sz="2400"/>
              <a:t>) </a:t>
            </a:r>
            <a:r>
              <a:rPr lang="zh-CN" altLang="zh-CN" sz="2400"/>
              <a:t>或 最小化</a:t>
            </a:r>
            <a:r>
              <a:rPr lang="en-US" altLang="zh-CN" sz="2400"/>
              <a:t>Minimize (</a:t>
            </a:r>
            <a:r>
              <a:rPr lang="zh-CN" altLang="zh-CN" sz="2400"/>
              <a:t>目标功能</a:t>
            </a:r>
            <a:r>
              <a:rPr lang="en-US" altLang="zh-CN" sz="2400"/>
              <a:t>)</a:t>
            </a:r>
            <a:endParaRPr lang="zh-CN" altLang="zh-CN" sz="2400"/>
          </a:p>
          <a:p>
            <a:endParaRPr lang="zh-CN" altLang="en-US" sz="2400"/>
          </a:p>
        </p:txBody>
      </p:sp>
      <p:sp>
        <p:nvSpPr>
          <p:cNvPr id="13316" name="灯片编号占位符 1">
            <a:extLst>
              <a:ext uri="{FF2B5EF4-FFF2-40B4-BE49-F238E27FC236}">
                <a16:creationId xmlns:a16="http://schemas.microsoft.com/office/drawing/2014/main" id="{68490C89-AEE6-4AB1-067A-716DD679A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B87B36-2687-4542-B6FF-BC2A1E3DDEB0}" type="slidenum">
              <a:rPr lang="en-US" altLang="zh-CN" smtClean="0">
                <a:latin typeface="Garamond" panose="02020404030301010803" pitchFamily="18" charset="0"/>
              </a:rPr>
              <a:pPr/>
              <a:t>15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8ACD4819-29AF-133A-9ABB-3FE9A7CCA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1107E5E-CBCB-D2BA-5722-42F65E266A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928688"/>
          <a:ext cx="8534400" cy="5652140"/>
        </p:xfrm>
        <a:graphic>
          <a:graphicData uri="http://schemas.openxmlformats.org/drawingml/2006/table">
            <a:tbl>
              <a:tblPr/>
              <a:tblGrid>
                <a:gridCol w="147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006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5-8 </a:t>
                      </a:r>
                      <a:r>
                        <a:rPr kumimoji="0" lang="zh-CN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时序逻辑常用操作符</a:t>
                      </a:r>
                      <a:endParaRPr kumimoji="0" lang="zh-CN" altLang="zh-CN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0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操作符</a:t>
                      </a:r>
                      <a:endParaRPr kumimoji="0" lang="zh-CN" altLang="zh-CN" sz="2300" b="1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用法</a:t>
                      </a:r>
                      <a:endParaRPr kumimoji="0" lang="zh-CN" altLang="zh-CN" sz="2300" b="0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含义</a:t>
                      </a:r>
                      <a:endParaRPr kumimoji="0" lang="zh-CN" altLang="zh-CN" sz="2300" b="0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0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○</a:t>
                      </a:r>
                      <a:endParaRPr kumimoji="0" lang="zh-CN" altLang="zh-CN" sz="2300" b="1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○</a:t>
                      </a: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endParaRPr kumimoji="0" lang="zh-CN" altLang="zh-CN" sz="2300" b="0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在下一个状态中</a:t>
                      </a: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必须为真</a:t>
                      </a:r>
                      <a:endParaRPr kumimoji="0" lang="zh-CN" altLang="zh-CN" sz="2300" b="0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0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  <a:endParaRPr kumimoji="0" lang="zh-CN" altLang="zh-CN" sz="2300" b="1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endParaRPr kumimoji="0" lang="zh-CN" altLang="zh-CN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在前一个状态中</a:t>
                      </a: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必须为真</a:t>
                      </a:r>
                      <a:endParaRPr kumimoji="0" lang="zh-CN" altLang="zh-CN" sz="2300" b="0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0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◇</a:t>
                      </a:r>
                      <a:endParaRPr kumimoji="0" lang="zh-CN" altLang="zh-CN" sz="2300" b="1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◇</a:t>
                      </a: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endParaRPr kumimoji="0" lang="zh-CN" altLang="zh-CN" sz="2300" b="0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终将在未来的某个时间点上为真</a:t>
                      </a:r>
                      <a:endParaRPr kumimoji="0" lang="zh-CN" altLang="zh-CN" sz="2300" b="0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0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◆</a:t>
                      </a:r>
                      <a:endParaRPr kumimoji="0" lang="zh-CN" altLang="zh-CN" sz="2300" b="1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◆</a:t>
                      </a: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endParaRPr kumimoji="0" lang="zh-CN" altLang="zh-CN" sz="2300" b="0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过去的某个时间上</a:t>
                      </a: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曾经为真</a:t>
                      </a:r>
                      <a:endParaRPr kumimoji="0" lang="zh-CN" altLang="zh-CN" sz="2300" b="0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0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□</a:t>
                      </a:r>
                      <a:endParaRPr kumimoji="0" lang="zh-CN" altLang="zh-CN" sz="2300" b="1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□</a:t>
                      </a: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endParaRPr kumimoji="0" lang="zh-CN" altLang="zh-CN" sz="2300" b="0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在所有后续路径中，</a:t>
                      </a: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必须始终为真</a:t>
                      </a:r>
                      <a:endParaRPr kumimoji="0" lang="zh-CN" altLang="zh-CN" sz="2300" b="0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0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■</a:t>
                      </a:r>
                      <a:endParaRPr kumimoji="0" lang="zh-CN" altLang="zh-CN" sz="2300" b="1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■</a:t>
                      </a: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endParaRPr kumimoji="0" lang="zh-CN" altLang="zh-CN" sz="2300" b="0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在过去的路径中，</a:t>
                      </a: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必须始终为真</a:t>
                      </a:r>
                      <a:endParaRPr kumimoji="0" lang="zh-CN" altLang="zh-CN" sz="2300" b="0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857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</a:t>
                      </a:r>
                      <a:endParaRPr kumimoji="0" lang="zh-CN" altLang="zh-CN" sz="2300" b="1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 U Q</a:t>
                      </a:r>
                      <a:endParaRPr kumimoji="0" lang="zh-CN" altLang="zh-CN" sz="2300" b="0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必须一直为真直到将来的某一点</a:t>
                      </a: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为假</a:t>
                      </a:r>
                      <a:endParaRPr kumimoji="0" lang="zh-CN" altLang="zh-CN" sz="2300" b="0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857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</a:t>
                      </a:r>
                      <a:endParaRPr kumimoji="0" lang="zh-CN" altLang="zh-CN" sz="2300" b="1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 W Q</a:t>
                      </a:r>
                      <a:endParaRPr kumimoji="0" lang="zh-CN" altLang="zh-CN" sz="2300" b="0" i="0" u="none" strike="noStrike" cap="none" normalizeH="0" baseline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必须一直为真直到将来的某一点</a:t>
                      </a: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为真</a:t>
                      </a:r>
                      <a:endParaRPr kumimoji="0" lang="zh-CN" altLang="zh-CN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383" name="灯片编号占位符 1">
            <a:extLst>
              <a:ext uri="{FF2B5EF4-FFF2-40B4-BE49-F238E27FC236}">
                <a16:creationId xmlns:a16="http://schemas.microsoft.com/office/drawing/2014/main" id="{CD1D28F7-136C-E1D5-FCD2-459D093060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2153FC-0A1D-45D9-A51B-F7CC872A26B8}" type="slidenum">
              <a:rPr lang="en-US" altLang="zh-CN" smtClean="0">
                <a:latin typeface="Garamond" panose="02020404030301010803" pitchFamily="18" charset="0"/>
              </a:rPr>
              <a:pPr/>
              <a:t>16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07828124-3AEA-92C8-186A-FB6AC8872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2787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注：需求工程中一般</a:t>
            </a:r>
            <a:br>
              <a:rPr lang="en-US" altLang="zh-CN" sz="3600" dirty="0"/>
            </a:br>
            <a:r>
              <a:rPr lang="zh-CN" altLang="en-US" sz="3600" dirty="0"/>
              <a:t>基于软件分析模型进行建模与分析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6AF48-AD06-11E7-3C1F-CFBF01389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9076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zh-CN" dirty="0"/>
              <a:t>软件分析模型</a:t>
            </a:r>
            <a:r>
              <a:rPr lang="zh-CN" altLang="en-US" dirty="0"/>
              <a:t>（半形式化）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dirty="0">
                <a:cs typeface="+mn-cs"/>
              </a:rPr>
              <a:t>使用计算模型的组元形式</a:t>
            </a:r>
            <a:r>
              <a:rPr lang="zh-CN" altLang="en-US" dirty="0">
                <a:cs typeface="+mn-cs"/>
              </a:rPr>
              <a:t>与关联关系（重联系）</a:t>
            </a:r>
            <a:endParaRPr lang="en-US" altLang="zh-CN" dirty="0">
              <a:cs typeface="+mn-cs"/>
            </a:endParaRPr>
          </a:p>
          <a:p>
            <a:pPr lvl="1" eaLnBrk="1" hangingPunct="1">
              <a:defRPr/>
            </a:pPr>
            <a:r>
              <a:rPr lang="zh-CN" altLang="en-US" dirty="0">
                <a:cs typeface="+mn-cs"/>
              </a:rPr>
              <a:t>描述组元语义时</a:t>
            </a:r>
            <a:r>
              <a:rPr lang="zh-CN" dirty="0">
                <a:cs typeface="+mn-cs"/>
              </a:rPr>
              <a:t>采用了业务模型</a:t>
            </a:r>
            <a:r>
              <a:rPr lang="zh-CN" altLang="en-US" dirty="0">
                <a:cs typeface="+mn-cs"/>
              </a:rPr>
              <a:t>（重表达）</a:t>
            </a:r>
            <a:endParaRPr lang="en-US" altLang="zh-CN" dirty="0">
              <a:cs typeface="+mn-cs"/>
            </a:endParaRP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B97EAB53-091A-9179-8DEA-80D99985AF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" y="3013075"/>
          <a:ext cx="84582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905538" imgH="1534992" progId="Visio.Drawing.11">
                  <p:embed/>
                </p:oleObj>
              </mc:Choice>
              <mc:Fallback>
                <p:oleObj name="Visio" r:id="rId3" imgW="5905538" imgH="1534992" progId="Visio.Drawing.11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B97EAB53-091A-9179-8DEA-80D99985AF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013075"/>
                        <a:ext cx="84582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6D0EAE7-DDFF-7688-94FF-213941B32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80025"/>
            <a:ext cx="82296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kern="0" dirty="0"/>
              <a:t>基于构建的模型进行业务逻辑推理和验证，抽取需求中的关键与本质，达成用户和开发者的共同理解 </a:t>
            </a:r>
          </a:p>
          <a:p>
            <a:pPr lvl="2" eaLnBrk="1" hangingPunct="1"/>
            <a:endParaRPr lang="en-US" altLang="zh-CN" kern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B4C80275-57F7-86CB-490A-5BB478B0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3718"/>
            <a:ext cx="8153400" cy="636587"/>
          </a:xfrm>
        </p:spPr>
        <p:txBody>
          <a:bodyPr/>
          <a:lstStyle/>
          <a:p>
            <a:r>
              <a:rPr lang="zh-CN" altLang="en-US" dirty="0"/>
              <a:t>目标类型（组元）与关系举例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8993934D-FF9C-76F3-40FF-29D323D7F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9" y="3923225"/>
            <a:ext cx="368546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灯片编号占位符 1">
            <a:extLst>
              <a:ext uri="{FF2B5EF4-FFF2-40B4-BE49-F238E27FC236}">
                <a16:creationId xmlns:a16="http://schemas.microsoft.com/office/drawing/2014/main" id="{C8BBBB8F-F802-5692-B208-737DA749E8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7006F9-ABB8-45E8-AC14-4989C2B3A94A}" type="slidenum">
              <a:rPr lang="en-US" altLang="zh-CN" smtClean="0">
                <a:latin typeface="Garamond" panose="02020404030301010803" pitchFamily="18" charset="0"/>
              </a:rPr>
              <a:pPr/>
              <a:t>18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A636EE0C-B959-5487-3AF1-7B959614A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67" y="3923225"/>
            <a:ext cx="4630994" cy="265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2">
            <a:extLst>
              <a:ext uri="{FF2B5EF4-FFF2-40B4-BE49-F238E27FC236}">
                <a16:creationId xmlns:a16="http://schemas.microsoft.com/office/drawing/2014/main" id="{0FCF95CA-2CD6-E9DF-5691-4D026115E1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46408"/>
            <a:ext cx="8458200" cy="2857606"/>
          </a:xfrm>
        </p:spPr>
        <p:txBody>
          <a:bodyPr/>
          <a:lstStyle/>
          <a:p>
            <a:r>
              <a:rPr lang="zh-CN" altLang="en-US" sz="2400" dirty="0"/>
              <a:t>软目标（云朵）和硬目标（矩形）</a:t>
            </a:r>
            <a:endParaRPr lang="en-US" altLang="zh-CN" sz="2400" dirty="0"/>
          </a:p>
          <a:p>
            <a:pPr lvl="1"/>
            <a:r>
              <a:rPr lang="zh-CN" altLang="en-US" sz="2000" dirty="0"/>
              <a:t>能否利用技术手段确认是否满足（是否具体）</a:t>
            </a:r>
            <a:endParaRPr lang="en-US" altLang="zh-CN" sz="2000" dirty="0"/>
          </a:p>
          <a:p>
            <a:r>
              <a:rPr lang="zh-CN" altLang="en-US" sz="2400" dirty="0"/>
              <a:t>高层次目标与低层次目标</a:t>
            </a:r>
            <a:endParaRPr lang="en-US" altLang="zh-CN" sz="2400" dirty="0"/>
          </a:p>
          <a:p>
            <a:pPr lvl="1"/>
            <a:r>
              <a:rPr lang="zh-CN" altLang="en-US" sz="2000" dirty="0"/>
              <a:t>战略性的</a:t>
            </a:r>
            <a:r>
              <a:rPr lang="en-US" altLang="zh-CN" sz="2000" dirty="0"/>
              <a:t>,</a:t>
            </a:r>
            <a:r>
              <a:rPr lang="zh-CN" altLang="en-US" sz="2000" dirty="0"/>
              <a:t>全局的</a:t>
            </a:r>
            <a:r>
              <a:rPr lang="en-US" altLang="zh-CN" sz="2000" dirty="0"/>
              <a:t>, </a:t>
            </a:r>
            <a:r>
              <a:rPr lang="zh-CN" altLang="en-US" sz="2000" dirty="0"/>
              <a:t>业务相关 </a:t>
            </a:r>
            <a:r>
              <a:rPr lang="en-US" altLang="zh-CN" sz="2000" dirty="0"/>
              <a:t>- “</a:t>
            </a:r>
            <a:r>
              <a:rPr lang="zh-CN" altLang="en-US" sz="2000" dirty="0"/>
              <a:t>增加</a:t>
            </a:r>
            <a:r>
              <a:rPr lang="en-US" altLang="zh-CN" sz="2000" dirty="0"/>
              <a:t>50% </a:t>
            </a:r>
            <a:r>
              <a:rPr lang="zh-CN" altLang="en-US" sz="2000" dirty="0"/>
              <a:t>的传输能力</a:t>
            </a:r>
            <a:r>
              <a:rPr lang="en-US" altLang="zh-CN" sz="2000" dirty="0"/>
              <a:t>”</a:t>
            </a:r>
          </a:p>
          <a:p>
            <a:pPr lvl="1"/>
            <a:r>
              <a:rPr lang="zh-CN" altLang="en-US" sz="2000" dirty="0"/>
              <a:t>技术性的，局部的，产品设计相关 </a:t>
            </a:r>
            <a:r>
              <a:rPr lang="en-US" altLang="zh-CN" sz="2000" dirty="0"/>
              <a:t>- “</a:t>
            </a:r>
            <a:r>
              <a:rPr lang="zh-CN" altLang="en-US" sz="2000" dirty="0"/>
              <a:t>加速器每</a:t>
            </a:r>
            <a:r>
              <a:rPr lang="en-US" altLang="zh-CN" sz="2000" dirty="0"/>
              <a:t>3</a:t>
            </a:r>
            <a:r>
              <a:rPr lang="zh-CN" altLang="en-US" sz="2000" dirty="0"/>
              <a:t>秒发出一次命令</a:t>
            </a:r>
            <a:r>
              <a:rPr lang="en-US" altLang="zh-CN" sz="2000" dirty="0"/>
              <a:t>”</a:t>
            </a:r>
          </a:p>
          <a:p>
            <a:r>
              <a:rPr lang="zh-CN" altLang="en-US" sz="2400" dirty="0"/>
              <a:t>目标模型的关系</a:t>
            </a:r>
            <a:endParaRPr lang="en-US" altLang="zh-CN" sz="2400" dirty="0"/>
          </a:p>
          <a:p>
            <a:pPr lvl="1"/>
            <a:r>
              <a:rPr lang="zh-CN" altLang="en-US" sz="2000" dirty="0"/>
              <a:t>精化关系（例子中为</a:t>
            </a:r>
            <a:r>
              <a:rPr lang="en-US" altLang="zh-CN" sz="2000" dirty="0"/>
              <a:t>AND</a:t>
            </a:r>
            <a:r>
              <a:rPr lang="zh-CN" altLang="en-US" sz="2000" dirty="0"/>
              <a:t>精化）、阻碍关系、支持与冲突关系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013735A-A1DF-E529-9C5E-4E4BAB926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目标模型的关系与分析过程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0532B05-B5C1-D424-2C1F-3ACBC265E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800"/>
              <a:t>精化（</a:t>
            </a:r>
            <a:r>
              <a:rPr lang="en-US" altLang="zh-CN" sz="2800"/>
              <a:t>Refinement</a:t>
            </a:r>
            <a:r>
              <a:rPr lang="zh-CN" altLang="zh-CN" sz="2800"/>
              <a:t>）关系</a:t>
            </a:r>
            <a:endParaRPr lang="en-US" altLang="zh-CN" sz="2800"/>
          </a:p>
          <a:p>
            <a:pPr eaLnBrk="1" hangingPunct="1">
              <a:lnSpc>
                <a:spcPct val="80000"/>
              </a:lnSpc>
            </a:pPr>
            <a:endParaRPr lang="en-US" altLang="zh-CN" sz="2800"/>
          </a:p>
          <a:p>
            <a:pPr eaLnBrk="1" hangingPunct="1">
              <a:lnSpc>
                <a:spcPct val="80000"/>
              </a:lnSpc>
            </a:pPr>
            <a:r>
              <a:rPr lang="zh-CN" altLang="zh-CN" sz="2800"/>
              <a:t>阻碍（</a:t>
            </a:r>
            <a:r>
              <a:rPr lang="en-US" altLang="zh-CN" sz="2800"/>
              <a:t>Obstruction</a:t>
            </a:r>
            <a:r>
              <a:rPr lang="zh-CN" altLang="zh-CN" sz="2800"/>
              <a:t>）关系</a:t>
            </a:r>
            <a:endParaRPr lang="en-US" altLang="zh-CN" sz="2800"/>
          </a:p>
          <a:p>
            <a:pPr eaLnBrk="1" hangingPunct="1">
              <a:lnSpc>
                <a:spcPct val="80000"/>
              </a:lnSpc>
            </a:pPr>
            <a:endParaRPr lang="en-US" altLang="zh-CN" sz="2800"/>
          </a:p>
          <a:p>
            <a:pPr eaLnBrk="1" hangingPunct="1">
              <a:lnSpc>
                <a:spcPct val="80000"/>
              </a:lnSpc>
            </a:pPr>
            <a:r>
              <a:rPr lang="zh-CN" altLang="en-US" sz="2800"/>
              <a:t>支持与</a:t>
            </a:r>
            <a:r>
              <a:rPr lang="zh-CN" altLang="zh-CN" sz="2800"/>
              <a:t>冲突（</a:t>
            </a:r>
            <a:r>
              <a:rPr lang="en-US" altLang="zh-CN" sz="2800"/>
              <a:t>Support/Conflict</a:t>
            </a:r>
            <a:r>
              <a:rPr lang="zh-CN" altLang="zh-CN" sz="2800"/>
              <a:t>）</a:t>
            </a:r>
            <a:r>
              <a:rPr lang="zh-CN" altLang="en-US" sz="2800"/>
              <a:t>关系</a:t>
            </a:r>
          </a:p>
        </p:txBody>
      </p:sp>
      <p:sp>
        <p:nvSpPr>
          <p:cNvPr id="19460" name="灯片编号占位符 1">
            <a:extLst>
              <a:ext uri="{FF2B5EF4-FFF2-40B4-BE49-F238E27FC236}">
                <a16:creationId xmlns:a16="http://schemas.microsoft.com/office/drawing/2014/main" id="{E44D7B02-DA83-DE3A-22AD-60F71FF92D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F0C5B8-D401-446C-814F-C9C992F9B728}" type="slidenum">
              <a:rPr lang="en-US" altLang="zh-CN" smtClean="0">
                <a:latin typeface="Garamond" panose="02020404030301010803" pitchFamily="18" charset="0"/>
              </a:rPr>
              <a:pPr/>
              <a:t>19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20BF6A5D-5C2A-4B2E-162D-61206B36F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需求获取的非平凡性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F80C1949-469B-63A0-DC9C-446447E5A1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3638"/>
            <a:ext cx="8229600" cy="4856162"/>
          </a:xfrm>
        </p:spPr>
        <p:txBody>
          <a:bodyPr/>
          <a:lstStyle/>
          <a:p>
            <a:endParaRPr lang="en-US" altLang="zh-CN" sz="400"/>
          </a:p>
          <a:p>
            <a:r>
              <a:rPr lang="zh-CN" altLang="en-US" sz="2800"/>
              <a:t>需求获取的困难：</a:t>
            </a:r>
            <a:endParaRPr lang="en-US" altLang="zh-CN" sz="2800"/>
          </a:p>
          <a:p>
            <a:pPr lvl="1"/>
            <a:r>
              <a:rPr lang="zh-CN" altLang="en-US" sz="2400"/>
              <a:t>用户背景</a:t>
            </a:r>
            <a:r>
              <a:rPr lang="en-US" altLang="zh-CN" sz="2400"/>
              <a:t>/</a:t>
            </a:r>
            <a:r>
              <a:rPr lang="zh-CN" altLang="en-US" sz="2400"/>
              <a:t>立场不同，有默认（</a:t>
            </a:r>
            <a:r>
              <a:rPr lang="en-US" altLang="zh-CN" sz="2400"/>
              <a:t>tacit</a:t>
            </a:r>
            <a:r>
              <a:rPr lang="zh-CN" altLang="en-US" sz="2400"/>
              <a:t>）知识</a:t>
            </a:r>
            <a:endParaRPr lang="en-US" altLang="zh-CN" sz="2400"/>
          </a:p>
          <a:p>
            <a:pPr lvl="1"/>
            <a:r>
              <a:rPr lang="zh-CN" altLang="en-US" sz="2400"/>
              <a:t>缺乏概括综合能力，有认知困境（</a:t>
            </a:r>
            <a:r>
              <a:rPr lang="en-US" altLang="zh-CN" sz="2400"/>
              <a:t>latency</a:t>
            </a:r>
            <a:r>
              <a:rPr lang="zh-CN" altLang="en-US" sz="2400"/>
              <a:t>）</a:t>
            </a:r>
            <a:endParaRPr lang="en-US" altLang="zh-CN" sz="2400"/>
          </a:p>
          <a:p>
            <a:pPr lvl="1"/>
            <a:r>
              <a:rPr lang="zh-CN" altLang="en-US" sz="2400"/>
              <a:t>越俎代庖 </a:t>
            </a:r>
            <a:r>
              <a:rPr lang="en-US" altLang="zh-CN" sz="2400"/>
              <a:t>vs. </a:t>
            </a:r>
            <a:r>
              <a:rPr lang="zh-CN" altLang="en-US" sz="2400"/>
              <a:t>缺乏参与（太多</a:t>
            </a:r>
            <a:r>
              <a:rPr lang="en-US" altLang="zh-CN" sz="2400"/>
              <a:t>/</a:t>
            </a:r>
            <a:r>
              <a:rPr lang="zh-CN" altLang="en-US" sz="2400"/>
              <a:t>不愿</a:t>
            </a:r>
            <a:r>
              <a:rPr lang="en-US" altLang="zh-CN" sz="2400"/>
              <a:t>/</a:t>
            </a:r>
            <a:r>
              <a:rPr lang="zh-CN" altLang="en-US" sz="2400"/>
              <a:t>抵制</a:t>
            </a:r>
            <a:r>
              <a:rPr lang="en-US" altLang="zh-CN" sz="2400"/>
              <a:t>/</a:t>
            </a:r>
            <a:r>
              <a:rPr lang="zh-CN" altLang="en-US" sz="2400"/>
              <a:t>无明确用户）</a:t>
            </a:r>
            <a:endParaRPr lang="en-US" altLang="zh-CN" sz="2400"/>
          </a:p>
          <a:p>
            <a:r>
              <a:rPr lang="zh-CN" altLang="en-US" sz="2800"/>
              <a:t>需求获取的基本流程</a:t>
            </a:r>
            <a:endParaRPr lang="en-US" altLang="zh-CN" sz="2800"/>
          </a:p>
          <a:p>
            <a:pPr lvl="1"/>
            <a:r>
              <a:rPr lang="zh-CN" altLang="en-US" sz="2400"/>
              <a:t>明确在达成一致</a:t>
            </a:r>
            <a:r>
              <a:rPr lang="zh-CN" altLang="en-US" sz="2400" b="1"/>
              <a:t>前景</a:t>
            </a:r>
            <a:r>
              <a:rPr lang="zh-CN" altLang="en-US" sz="2400"/>
              <a:t>下只面向</a:t>
            </a:r>
            <a:r>
              <a:rPr lang="zh-CN" altLang="en-US" sz="2400" b="1"/>
              <a:t>范围</a:t>
            </a:r>
            <a:r>
              <a:rPr lang="zh-CN" altLang="en-US" sz="2400"/>
              <a:t>内的</a:t>
            </a:r>
            <a:r>
              <a:rPr lang="zh-CN" altLang="en-US" sz="2400" b="1"/>
              <a:t>内容</a:t>
            </a:r>
            <a:endParaRPr lang="en-US" altLang="zh-CN" sz="2400" b="1"/>
          </a:p>
          <a:p>
            <a:pPr lvl="1"/>
            <a:r>
              <a:rPr lang="zh-CN" altLang="en-US" sz="2400"/>
              <a:t>（不同系统）多方向的</a:t>
            </a:r>
            <a:r>
              <a:rPr lang="zh-CN" altLang="en-US" sz="2400" b="1"/>
              <a:t>来源</a:t>
            </a:r>
            <a:endParaRPr lang="en-US" altLang="zh-CN" sz="2400" b="1"/>
          </a:p>
          <a:p>
            <a:pPr lvl="2"/>
            <a:r>
              <a:rPr lang="zh-CN" altLang="en-US" sz="2000" b="1"/>
              <a:t>用户、用户替代源、已有系统、规章制度、</a:t>
            </a:r>
            <a:endParaRPr lang="en-US" altLang="zh-CN" sz="2000" b="1"/>
          </a:p>
          <a:p>
            <a:pPr lvl="2"/>
            <a:r>
              <a:rPr lang="zh-CN" altLang="en-US" sz="2000"/>
              <a:t>应对由明确到不确定内容的</a:t>
            </a:r>
            <a:r>
              <a:rPr lang="zh-CN" altLang="en-US" sz="2000" b="1"/>
              <a:t>方法</a:t>
            </a:r>
            <a:endParaRPr lang="en-US" altLang="zh-CN" sz="2000" b="1"/>
          </a:p>
          <a:p>
            <a:pPr lvl="1"/>
            <a:r>
              <a:rPr lang="zh-CN" altLang="en-US" sz="2400"/>
              <a:t>不稳定、含探索、防遗漏、需判断何时结束的</a:t>
            </a:r>
            <a:r>
              <a:rPr lang="zh-CN" altLang="en-US" sz="2400" b="1"/>
              <a:t>过程</a:t>
            </a:r>
            <a:endParaRPr lang="en-US" altLang="zh-CN" sz="2400" b="1"/>
          </a:p>
          <a:p>
            <a:pPr lvl="1"/>
            <a:r>
              <a:rPr lang="zh-CN" altLang="en-US" sz="2400"/>
              <a:t>完成从笔录到文档之后得到</a:t>
            </a:r>
            <a:r>
              <a:rPr lang="zh-CN" altLang="en-US" sz="2400" b="1"/>
              <a:t>结果</a:t>
            </a:r>
            <a:endParaRPr lang="en-US" altLang="zh-CN" sz="2400" b="1"/>
          </a:p>
          <a:p>
            <a:pPr lvl="1"/>
            <a:endParaRPr lang="zh-CN" altLang="en-US" sz="2000"/>
          </a:p>
        </p:txBody>
      </p:sp>
      <p:sp>
        <p:nvSpPr>
          <p:cNvPr id="45060" name="灯片编号占位符 1">
            <a:extLst>
              <a:ext uri="{FF2B5EF4-FFF2-40B4-BE49-F238E27FC236}">
                <a16:creationId xmlns:a16="http://schemas.microsoft.com/office/drawing/2014/main" id="{428ACB32-BFC4-78DA-79B9-83B5753CA9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F27508-A432-4B64-B2CD-7BDB2E440812}" type="slidenum">
              <a:rPr lang="en-US" altLang="zh-CN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2</a:t>
            </a:fld>
            <a:endParaRPr lang="en-US" altLang="zh-CN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805FB61-D61B-E360-6B32-CD3458A36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目标精化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AF458BA0-ABE4-E721-8D77-047A28228D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zh-CN" altLang="zh-CN" sz="2800"/>
              <a:t>一个高层次目标</a:t>
            </a:r>
            <a:r>
              <a:rPr lang="en-US" altLang="zh-CN" sz="2800"/>
              <a:t>G</a:t>
            </a:r>
            <a:r>
              <a:rPr lang="zh-CN" altLang="zh-CN" sz="2800"/>
              <a:t>可以精化为低层次目标</a:t>
            </a:r>
            <a:r>
              <a:rPr lang="en-US" altLang="zh-CN" sz="2800"/>
              <a:t>{G1,G2,…,Gn}</a:t>
            </a:r>
            <a:r>
              <a:rPr lang="zh-CN" altLang="zh-CN" sz="2800"/>
              <a:t>：</a:t>
            </a:r>
          </a:p>
          <a:p>
            <a:pPr lvl="1"/>
            <a:r>
              <a:rPr lang="zh-CN" altLang="zh-CN" sz="2400"/>
              <a:t>如果一系列子目标</a:t>
            </a:r>
            <a:r>
              <a:rPr lang="en-US" altLang="zh-CN" sz="2400"/>
              <a:t>{G1,G2,…,Gn}</a:t>
            </a:r>
            <a:r>
              <a:rPr lang="zh-CN" altLang="zh-CN" sz="2400"/>
              <a:t>的完成有助于目标</a:t>
            </a:r>
            <a:r>
              <a:rPr lang="en-US" altLang="zh-CN" sz="2400"/>
              <a:t>G</a:t>
            </a:r>
            <a:r>
              <a:rPr lang="zh-CN" altLang="zh-CN" sz="2400"/>
              <a:t>的完成，那么</a:t>
            </a:r>
            <a:r>
              <a:rPr lang="en-US" altLang="zh-CN" sz="2400"/>
              <a:t>G</a:t>
            </a:r>
            <a:r>
              <a:rPr lang="zh-CN" altLang="zh-CN" sz="2400"/>
              <a:t>与</a:t>
            </a:r>
            <a:r>
              <a:rPr lang="en-US" altLang="zh-CN" sz="2400"/>
              <a:t>{G1,G2,…,Gn}</a:t>
            </a:r>
            <a:r>
              <a:rPr lang="zh-CN" altLang="zh-CN" sz="2400"/>
              <a:t>之间就是</a:t>
            </a:r>
            <a:r>
              <a:rPr lang="en-US" altLang="zh-CN" sz="2400"/>
              <a:t>AND </a:t>
            </a:r>
            <a:r>
              <a:rPr lang="zh-CN" altLang="zh-CN" sz="2400"/>
              <a:t>精化关系。此时任意两子目标</a:t>
            </a:r>
            <a:r>
              <a:rPr lang="en-US" altLang="zh-CN" sz="2400"/>
              <a:t>Gi</a:t>
            </a:r>
            <a:r>
              <a:rPr lang="zh-CN" altLang="zh-CN" sz="2400"/>
              <a:t>与</a:t>
            </a:r>
            <a:r>
              <a:rPr lang="en-US" altLang="zh-CN" sz="2400"/>
              <a:t>Gj</a:t>
            </a:r>
            <a:r>
              <a:rPr lang="zh-CN" altLang="zh-CN" sz="2400"/>
              <a:t>之间是互补的。</a:t>
            </a:r>
          </a:p>
          <a:p>
            <a:pPr lvl="2"/>
            <a:r>
              <a:rPr lang="zh-CN" altLang="zh-CN" sz="2000"/>
              <a:t>如果更进一步，子目标</a:t>
            </a:r>
            <a:r>
              <a:rPr lang="en-US" altLang="zh-CN" sz="2000"/>
              <a:t>{G1,G2,…,Gn}</a:t>
            </a:r>
            <a:r>
              <a:rPr lang="zh-CN" altLang="zh-CN" sz="2000"/>
              <a:t>的完成能够直接保证</a:t>
            </a:r>
            <a:r>
              <a:rPr lang="en-US" altLang="zh-CN" sz="2000"/>
              <a:t>G</a:t>
            </a:r>
            <a:r>
              <a:rPr lang="zh-CN" altLang="zh-CN" sz="2000"/>
              <a:t>的完成</a:t>
            </a:r>
            <a:r>
              <a:rPr lang="en-US" altLang="zh-CN" sz="2000"/>
              <a:t>{G1,G2,…,Gn}</a:t>
            </a:r>
            <a:r>
              <a:rPr lang="en-US" altLang="zh-CN" sz="2400" b="1"/>
              <a:t>|=</a:t>
            </a:r>
            <a:r>
              <a:rPr lang="en-US" altLang="zh-CN" sz="2400"/>
              <a:t>G</a:t>
            </a:r>
            <a:r>
              <a:rPr lang="zh-CN" altLang="zh-CN" sz="2000"/>
              <a:t>，那么</a:t>
            </a:r>
            <a:r>
              <a:rPr lang="en-US" altLang="zh-CN" sz="2000"/>
              <a:t>G</a:t>
            </a:r>
            <a:r>
              <a:rPr lang="zh-CN" altLang="zh-CN" sz="2000"/>
              <a:t>与</a:t>
            </a:r>
            <a:r>
              <a:rPr lang="en-US" altLang="zh-CN" sz="2000"/>
              <a:t>{G1,G2,…,Gn}</a:t>
            </a:r>
            <a:r>
              <a:rPr lang="zh-CN" altLang="zh-CN" sz="2000"/>
              <a:t>之间就是完备（</a:t>
            </a:r>
            <a:r>
              <a:rPr lang="en-US" altLang="zh-CN" sz="2000"/>
              <a:t>Complete</a:t>
            </a:r>
            <a:r>
              <a:rPr lang="zh-CN" altLang="zh-CN" sz="2000"/>
              <a:t>）</a:t>
            </a:r>
            <a:r>
              <a:rPr lang="en-US" altLang="zh-CN" sz="2000"/>
              <a:t>AND </a:t>
            </a:r>
            <a:r>
              <a:rPr lang="zh-CN" altLang="zh-CN" sz="2000"/>
              <a:t>精化关系。</a:t>
            </a:r>
          </a:p>
          <a:p>
            <a:pPr lvl="1"/>
            <a:r>
              <a:rPr lang="zh-CN" altLang="zh-CN" sz="2400"/>
              <a:t>如果任一子目标</a:t>
            </a:r>
            <a:r>
              <a:rPr lang="en-US" altLang="zh-CN" sz="2400"/>
              <a:t>Gi</a:t>
            </a:r>
            <a:r>
              <a:rPr lang="zh-CN" altLang="zh-CN" sz="2400"/>
              <a:t>都是</a:t>
            </a:r>
            <a:r>
              <a:rPr lang="en-US" altLang="zh-CN" sz="2400"/>
              <a:t>G</a:t>
            </a:r>
            <a:r>
              <a:rPr lang="zh-CN" altLang="zh-CN" sz="2400"/>
              <a:t>的替代方案，那么</a:t>
            </a:r>
            <a:r>
              <a:rPr lang="en-US" altLang="zh-CN" sz="2400"/>
              <a:t>G</a:t>
            </a:r>
            <a:r>
              <a:rPr lang="zh-CN" altLang="zh-CN" sz="2400"/>
              <a:t>与</a:t>
            </a:r>
            <a:r>
              <a:rPr lang="en-US" altLang="zh-CN" sz="2400"/>
              <a:t>{G1,G2,…,Gn}</a:t>
            </a:r>
            <a:r>
              <a:rPr lang="zh-CN" altLang="zh-CN" sz="2400"/>
              <a:t>之间就是</a:t>
            </a:r>
            <a:r>
              <a:rPr lang="en-US" altLang="zh-CN" sz="2400"/>
              <a:t>OR </a:t>
            </a:r>
            <a:r>
              <a:rPr lang="zh-CN" altLang="zh-CN" sz="2400"/>
              <a:t>精化关系。此时，任意两子目标</a:t>
            </a:r>
            <a:r>
              <a:rPr lang="en-US" altLang="zh-CN" sz="2400"/>
              <a:t>Gi</a:t>
            </a:r>
            <a:r>
              <a:rPr lang="zh-CN" altLang="zh-CN" sz="2400"/>
              <a:t>与</a:t>
            </a:r>
            <a:r>
              <a:rPr lang="en-US" altLang="zh-CN" sz="2400"/>
              <a:t>Gj</a:t>
            </a:r>
            <a:r>
              <a:rPr lang="zh-CN" altLang="zh-CN" sz="2400"/>
              <a:t>之间是互相替代的。</a:t>
            </a:r>
          </a:p>
          <a:p>
            <a:endParaRPr lang="zh-CN" altLang="en-US" sz="2800"/>
          </a:p>
        </p:txBody>
      </p:sp>
      <p:sp>
        <p:nvSpPr>
          <p:cNvPr id="20484" name="灯片编号占位符 1">
            <a:extLst>
              <a:ext uri="{FF2B5EF4-FFF2-40B4-BE49-F238E27FC236}">
                <a16:creationId xmlns:a16="http://schemas.microsoft.com/office/drawing/2014/main" id="{71E126B8-8951-B9F2-66B2-BD3442D06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82BB0B-CCB8-49EC-BDDB-E00427174BF1}" type="slidenum">
              <a:rPr lang="en-US" altLang="zh-CN" smtClean="0">
                <a:latin typeface="Garamond" panose="02020404030301010803" pitchFamily="18" charset="0"/>
              </a:rPr>
              <a:pPr/>
              <a:t>20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448D32B-1AC0-8CC6-5CAF-68FAA88DE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目标精化与实现是目标模型的重要任务之一（</a:t>
            </a:r>
            <a:r>
              <a:rPr lang="en-US" altLang="zh-CN" sz="2800" dirty="0"/>
              <a:t>Goal-oriented </a:t>
            </a:r>
            <a:r>
              <a:rPr lang="en-US" altLang="zh-CN" sz="2800" b="1" dirty="0">
                <a:sym typeface="Wingdings" panose="05000000000000000000" pitchFamily="2" charset="2"/>
              </a:rPr>
              <a:t></a:t>
            </a:r>
            <a:r>
              <a:rPr lang="en-US" altLang="zh-CN" sz="2800" dirty="0"/>
              <a:t> agent-oriented</a:t>
            </a:r>
            <a:r>
              <a:rPr lang="zh-CN" altLang="en-US" sz="2800" dirty="0"/>
              <a:t>）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21D39F93-CF66-E62F-663D-4068068F6A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443038"/>
            <a:ext cx="4419600" cy="5029200"/>
          </a:xfrm>
        </p:spPr>
        <p:txBody>
          <a:bodyPr/>
          <a:lstStyle/>
          <a:p>
            <a:r>
              <a:rPr lang="zh-CN" altLang="en-US" sz="2000"/>
              <a:t>目标的达成需要主体（</a:t>
            </a:r>
            <a:r>
              <a:rPr lang="en-US" altLang="zh-CN" sz="2000"/>
              <a:t>agent</a:t>
            </a:r>
            <a:r>
              <a:rPr lang="zh-CN" altLang="en-US" sz="2000"/>
              <a:t>）的参与</a:t>
            </a:r>
            <a:endParaRPr lang="en-US" altLang="zh-CN" sz="2000"/>
          </a:p>
          <a:p>
            <a:pPr lvl="1"/>
            <a:r>
              <a:rPr lang="zh-CN" altLang="en-US" sz="1800"/>
              <a:t>人</a:t>
            </a:r>
            <a:r>
              <a:rPr lang="en-US" altLang="zh-CN" sz="1800"/>
              <a:t>,</a:t>
            </a:r>
            <a:r>
              <a:rPr lang="zh-CN" altLang="en-US" sz="1800"/>
              <a:t>设备</a:t>
            </a:r>
            <a:r>
              <a:rPr lang="en-US" altLang="zh-CN" sz="1800"/>
              <a:t>, </a:t>
            </a:r>
            <a:r>
              <a:rPr lang="zh-CN" altLang="en-US" sz="1800"/>
              <a:t>其他软件系统</a:t>
            </a:r>
            <a:r>
              <a:rPr lang="en-US" altLang="zh-CN" sz="1800"/>
              <a:t>…</a:t>
            </a:r>
          </a:p>
          <a:p>
            <a:r>
              <a:rPr lang="zh-CN" altLang="zh-CN" sz="2000"/>
              <a:t>越是抽象、粗粒度、范围广的目标，参与的主体越多</a:t>
            </a:r>
            <a:endParaRPr lang="en-US" altLang="zh-CN" sz="2000"/>
          </a:p>
          <a:p>
            <a:pPr lvl="1"/>
            <a:r>
              <a:rPr lang="zh-CN" altLang="zh-CN" sz="1800"/>
              <a:t>目标</a:t>
            </a:r>
            <a:r>
              <a:rPr lang="en-US" altLang="zh-CN" sz="1800"/>
              <a:t>G1</a:t>
            </a:r>
            <a:r>
              <a:rPr lang="zh-CN" altLang="en-US" sz="1800"/>
              <a:t>（超市降低</a:t>
            </a:r>
            <a:r>
              <a:rPr lang="en-US" altLang="zh-CN" sz="1800"/>
              <a:t>5%</a:t>
            </a:r>
            <a:r>
              <a:rPr lang="zh-CN" altLang="en-US" sz="1800"/>
              <a:t>成本）</a:t>
            </a:r>
            <a:r>
              <a:rPr lang="en-US" altLang="zh-CN" sz="1800"/>
              <a:t> </a:t>
            </a:r>
            <a:r>
              <a:rPr lang="en-US" altLang="zh-CN" sz="1800" b="1">
                <a:sym typeface="Wingdings" panose="05000000000000000000" pitchFamily="2" charset="2"/>
              </a:rPr>
              <a:t></a:t>
            </a:r>
            <a:r>
              <a:rPr lang="zh-CN" altLang="zh-CN" sz="1800"/>
              <a:t>库存管理员、商品销售系统、收银员、信用卡刷卡器、税务系统接口</a:t>
            </a:r>
            <a:r>
              <a:rPr lang="en-US" altLang="zh-CN" sz="1800"/>
              <a:t>......</a:t>
            </a:r>
          </a:p>
          <a:p>
            <a:r>
              <a:rPr lang="zh-CN" altLang="en-US" sz="2000"/>
              <a:t>当</a:t>
            </a:r>
            <a:r>
              <a:rPr lang="zh-CN" altLang="zh-CN" sz="2000"/>
              <a:t>一个</a:t>
            </a:r>
            <a:r>
              <a:rPr lang="zh-CN" altLang="en-US" sz="2000"/>
              <a:t>被不断精化的</a:t>
            </a:r>
            <a:r>
              <a:rPr lang="zh-CN" altLang="zh-CN" sz="2000"/>
              <a:t>目标</a:t>
            </a:r>
            <a:r>
              <a:rPr lang="zh-CN" altLang="en-US" sz="2000"/>
              <a:t>达到：</a:t>
            </a:r>
            <a:endParaRPr lang="en-US" altLang="zh-CN" sz="2000"/>
          </a:p>
          <a:p>
            <a:pPr lvl="1"/>
            <a:r>
              <a:rPr lang="zh-CN" altLang="en-US" sz="1800"/>
              <a:t>只包含</a:t>
            </a:r>
            <a:r>
              <a:rPr lang="zh-CN" altLang="zh-CN" sz="1800"/>
              <a:t>有待开发的软件系统</a:t>
            </a:r>
            <a:r>
              <a:rPr lang="zh-CN" altLang="en-US" sz="1800"/>
              <a:t>的部分明确功能</a:t>
            </a:r>
            <a:r>
              <a:rPr lang="en-US" altLang="zh-CN" sz="1800"/>
              <a:t> – </a:t>
            </a:r>
            <a:r>
              <a:rPr lang="zh-CN" altLang="en-US" sz="1800">
                <a:solidFill>
                  <a:srgbClr val="FF0000"/>
                </a:solidFill>
              </a:rPr>
              <a:t>任务</a:t>
            </a:r>
            <a:r>
              <a:rPr lang="zh-CN" altLang="en-US" sz="1800"/>
              <a:t>（要求）</a:t>
            </a:r>
            <a:endParaRPr lang="en-US" altLang="zh-CN" sz="1800"/>
          </a:p>
          <a:p>
            <a:pPr lvl="1"/>
            <a:r>
              <a:rPr lang="zh-CN" altLang="zh-CN" sz="1800"/>
              <a:t>主体只有系统环境中的一个对象（例如用户）</a:t>
            </a:r>
            <a:r>
              <a:rPr lang="en-US" altLang="zh-CN" sz="1800"/>
              <a:t> – </a:t>
            </a:r>
            <a:r>
              <a:rPr lang="zh-CN" altLang="en-US" sz="1800">
                <a:solidFill>
                  <a:srgbClr val="FF0000"/>
                </a:solidFill>
              </a:rPr>
              <a:t>角色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zh-CN" altLang="en-US" sz="1800">
                <a:solidFill>
                  <a:srgbClr val="FF0000"/>
                </a:solidFill>
              </a:rPr>
              <a:t>同一个被充分精化目标上的角色和任务之间可以建立用例图联系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1508" name="灯片编号占位符 1">
            <a:extLst>
              <a:ext uri="{FF2B5EF4-FFF2-40B4-BE49-F238E27FC236}">
                <a16:creationId xmlns:a16="http://schemas.microsoft.com/office/drawing/2014/main" id="{E5D91E60-661F-E7BF-76A2-4787BBA783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D6D486-0958-4273-836F-BEF58C57421F}" type="slidenum">
              <a:rPr lang="en-US" altLang="zh-CN" smtClean="0">
                <a:latin typeface="Garamond" panose="02020404030301010803" pitchFamily="18" charset="0"/>
              </a:rPr>
              <a:pPr/>
              <a:t>21</a:t>
            </a:fld>
            <a:endParaRPr lang="en-US" altLang="zh-CN">
              <a:latin typeface="Garamond" panose="02020404030301010803" pitchFamily="18" charset="0"/>
            </a:endParaRPr>
          </a:p>
        </p:txBody>
      </p:sp>
      <p:graphicFrame>
        <p:nvGraphicFramePr>
          <p:cNvPr id="21509" name="对象 3">
            <a:extLst>
              <a:ext uri="{FF2B5EF4-FFF2-40B4-BE49-F238E27FC236}">
                <a16:creationId xmlns:a16="http://schemas.microsoft.com/office/drawing/2014/main" id="{A6BFB844-1A81-68B3-48B0-B593CD6AB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8325" y="847725"/>
          <a:ext cx="4308475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72712" imgH="4077887" progId="Visio.Drawing.11">
                  <p:embed/>
                </p:oleObj>
              </mc:Choice>
              <mc:Fallback>
                <p:oleObj name="Visio" r:id="rId2" imgW="5972712" imgH="4077887" progId="Visio.Drawing.11">
                  <p:embed/>
                  <p:pic>
                    <p:nvPicPr>
                      <p:cNvPr id="21509" name="对象 3">
                        <a:extLst>
                          <a:ext uri="{FF2B5EF4-FFF2-40B4-BE49-F238E27FC236}">
                            <a16:creationId xmlns:a16="http://schemas.microsoft.com/office/drawing/2014/main" id="{A6BFB844-1A81-68B3-48B0-B593CD6AB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847725"/>
                        <a:ext cx="4308475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3">
            <a:extLst>
              <a:ext uri="{FF2B5EF4-FFF2-40B4-BE49-F238E27FC236}">
                <a16:creationId xmlns:a16="http://schemas.microsoft.com/office/drawing/2014/main" id="{54BCA2AA-F7FA-E737-57C6-68BB568619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8325" y="3810000"/>
          <a:ext cx="4537075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155192" imgH="4121346" progId="Visio.Drawing.11">
                  <p:embed/>
                </p:oleObj>
              </mc:Choice>
              <mc:Fallback>
                <p:oleObj name="Visio" r:id="rId4" imgW="6155192" imgH="4121346" progId="Visio.Drawing.11">
                  <p:embed/>
                  <p:pic>
                    <p:nvPicPr>
                      <p:cNvPr id="21510" name="对象 3">
                        <a:extLst>
                          <a:ext uri="{FF2B5EF4-FFF2-40B4-BE49-F238E27FC236}">
                            <a16:creationId xmlns:a16="http://schemas.microsoft.com/office/drawing/2014/main" id="{54BCA2AA-F7FA-E737-57C6-68BB568619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3810000"/>
                        <a:ext cx="4537075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F47402C9-C53C-110D-2207-78DF3F14F0FF}"/>
              </a:ext>
            </a:extLst>
          </p:cNvPr>
          <p:cNvSpPr/>
          <p:nvPr/>
        </p:nvSpPr>
        <p:spPr>
          <a:xfrm>
            <a:off x="4378325" y="2971800"/>
            <a:ext cx="4460875" cy="812800"/>
          </a:xfrm>
          <a:prstGeom prst="roundRect">
            <a:avLst/>
          </a:prstGeom>
          <a:noFill/>
          <a:ln>
            <a:solidFill>
              <a:srgbClr val="FC25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CABDA50-D908-5E63-4076-12C467A961D0}"/>
              </a:ext>
            </a:extLst>
          </p:cNvPr>
          <p:cNvSpPr/>
          <p:nvPr/>
        </p:nvSpPr>
        <p:spPr>
          <a:xfrm>
            <a:off x="4378325" y="6010275"/>
            <a:ext cx="4537075" cy="812800"/>
          </a:xfrm>
          <a:prstGeom prst="roundRect">
            <a:avLst/>
          </a:prstGeom>
          <a:noFill/>
          <a:ln>
            <a:solidFill>
              <a:srgbClr val="FC25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箭头: 上下 5">
            <a:extLst>
              <a:ext uri="{FF2B5EF4-FFF2-40B4-BE49-F238E27FC236}">
                <a16:creationId xmlns:a16="http://schemas.microsoft.com/office/drawing/2014/main" id="{19120050-BF70-EC64-36F6-59EA9379036B}"/>
              </a:ext>
            </a:extLst>
          </p:cNvPr>
          <p:cNvSpPr/>
          <p:nvPr/>
        </p:nvSpPr>
        <p:spPr>
          <a:xfrm>
            <a:off x="4648200" y="3886200"/>
            <a:ext cx="609600" cy="202882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1654CC0A-B34F-3A1B-8968-C2299743A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09900"/>
            <a:ext cx="3200400" cy="3751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FBA4F459-B2FE-64DD-93B6-CC7DDCBCC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目标阻碍</a:t>
            </a:r>
            <a:endParaRPr lang="zh-CN" altLang="en-US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C333A3A7-3926-939E-18D0-590C90BEEA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1"/>
            <a:ext cx="3200400" cy="4038600"/>
          </a:xfrm>
        </p:spPr>
        <p:txBody>
          <a:bodyPr/>
          <a:lstStyle/>
          <a:p>
            <a:r>
              <a:rPr lang="zh-CN" altLang="zh-CN" sz="2000" dirty="0"/>
              <a:t>如果子目标</a:t>
            </a:r>
            <a:r>
              <a:rPr lang="en-US" altLang="zh-CN" sz="2000" dirty="0"/>
              <a:t>O</a:t>
            </a:r>
            <a:r>
              <a:rPr lang="zh-CN" altLang="zh-CN" sz="2000" dirty="0"/>
              <a:t>的达成会使得高层目标</a:t>
            </a:r>
            <a:r>
              <a:rPr lang="en-US" altLang="zh-CN" sz="2000" dirty="0"/>
              <a:t>G</a:t>
            </a:r>
            <a:r>
              <a:rPr lang="zh-CN" altLang="zh-CN" sz="2000" dirty="0"/>
              <a:t>失败</a:t>
            </a:r>
            <a:r>
              <a:rPr lang="en-US" altLang="zh-CN" sz="2000" dirty="0"/>
              <a:t>O</a:t>
            </a:r>
            <a:r>
              <a:rPr lang="en-US" altLang="zh-CN" sz="2000" b="1" dirty="0"/>
              <a:t>|=</a:t>
            </a:r>
            <a:r>
              <a:rPr lang="en-US" altLang="zh-CN" sz="2000" dirty="0"/>
              <a:t>¬G</a:t>
            </a:r>
            <a:r>
              <a:rPr lang="zh-CN" altLang="zh-CN" sz="2000" dirty="0"/>
              <a:t>，那么</a:t>
            </a:r>
            <a:r>
              <a:rPr lang="en-US" altLang="zh-CN" sz="2000" dirty="0"/>
              <a:t>O</a:t>
            </a:r>
            <a:r>
              <a:rPr lang="zh-CN" altLang="zh-CN" sz="2000" dirty="0"/>
              <a:t>与</a:t>
            </a:r>
            <a:r>
              <a:rPr lang="en-US" altLang="zh-CN" sz="2000" dirty="0"/>
              <a:t>G</a:t>
            </a:r>
            <a:r>
              <a:rPr lang="zh-CN" altLang="zh-CN" sz="2000" dirty="0"/>
              <a:t>的关系就是阻碍关系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zh-CN" sz="2000" dirty="0"/>
              <a:t>阻碍目标</a:t>
            </a:r>
            <a:r>
              <a:rPr lang="zh-CN" altLang="en-US" sz="2000" dirty="0"/>
              <a:t>也可以继续</a:t>
            </a:r>
            <a:r>
              <a:rPr lang="en-US" altLang="zh-CN" sz="2000" dirty="0"/>
              <a:t>AND</a:t>
            </a:r>
            <a:r>
              <a:rPr lang="zh-CN" altLang="zh-CN" sz="2000" dirty="0"/>
              <a:t>精化、</a:t>
            </a:r>
            <a:r>
              <a:rPr lang="en-US" altLang="zh-CN" sz="2000" dirty="0"/>
              <a:t>OR</a:t>
            </a:r>
            <a:r>
              <a:rPr lang="zh-CN" altLang="zh-CN" sz="2000" dirty="0"/>
              <a:t>精化</a:t>
            </a:r>
            <a:endParaRPr lang="en-US" altLang="zh-CN" sz="2000" dirty="0"/>
          </a:p>
          <a:p>
            <a:pPr lvl="1"/>
            <a:r>
              <a:rPr lang="zh-CN" altLang="en-US" sz="1800" dirty="0"/>
              <a:t>阻碍目标最主要的作用：反向的目标更易精化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阻碍关系本身是一种特殊的精化</a:t>
            </a:r>
            <a:r>
              <a:rPr lang="en-US" altLang="zh-CN" sz="2000" dirty="0"/>
              <a:t>——</a:t>
            </a:r>
            <a:r>
              <a:rPr lang="zh-CN" altLang="en-US" sz="2000" dirty="0"/>
              <a:t>反向精化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22532" name="灯片编号占位符 1">
            <a:extLst>
              <a:ext uri="{FF2B5EF4-FFF2-40B4-BE49-F238E27FC236}">
                <a16:creationId xmlns:a16="http://schemas.microsoft.com/office/drawing/2014/main" id="{3911A450-5ABE-7698-B95A-AF825936A4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92F11D-65FD-4A67-95FC-A67359C124D6}" type="slidenum">
              <a:rPr lang="en-US" altLang="zh-CN" smtClean="0">
                <a:latin typeface="Garamond" panose="02020404030301010803" pitchFamily="18" charset="0"/>
              </a:rPr>
              <a:pPr/>
              <a:t>22</a:t>
            </a:fld>
            <a:endParaRPr lang="en-US" altLang="zh-CN">
              <a:latin typeface="Garamond" panose="02020404030301010803" pitchFamily="18" charset="0"/>
            </a:endParaRPr>
          </a:p>
        </p:txBody>
      </p:sp>
      <p:graphicFrame>
        <p:nvGraphicFramePr>
          <p:cNvPr id="2" name="对象 3">
            <a:extLst>
              <a:ext uri="{FF2B5EF4-FFF2-40B4-BE49-F238E27FC236}">
                <a16:creationId xmlns:a16="http://schemas.microsoft.com/office/drawing/2014/main" id="{E87915FC-4E0E-35C3-FFED-FF97EA57D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863564"/>
              </p:ext>
            </p:extLst>
          </p:nvPr>
        </p:nvGraphicFramePr>
        <p:xfrm>
          <a:off x="2812256" y="1384300"/>
          <a:ext cx="6324600" cy="505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30844" imgH="2105212" progId="Visio.Drawing.11">
                  <p:embed/>
                </p:oleObj>
              </mc:Choice>
              <mc:Fallback>
                <p:oleObj name="Visio" r:id="rId2" imgW="2630844" imgH="2105212" progId="Visio.Drawing.11">
                  <p:embed/>
                  <p:pic>
                    <p:nvPicPr>
                      <p:cNvPr id="2" name="对象 3">
                        <a:extLst>
                          <a:ext uri="{FF2B5EF4-FFF2-40B4-BE49-F238E27FC236}">
                            <a16:creationId xmlns:a16="http://schemas.microsoft.com/office/drawing/2014/main" id="{E87915FC-4E0E-35C3-FFED-FF97EA57D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256" y="1384300"/>
                        <a:ext cx="6324600" cy="505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752CF4ED-CB83-5AA0-0699-FE49C131C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目标支持与冲突</a:t>
            </a:r>
            <a:r>
              <a:rPr lang="en-US" altLang="zh-CN" sz="3200"/>
              <a:t>:</a:t>
            </a:r>
            <a:r>
              <a:rPr lang="zh-CN" altLang="en-US" sz="3200"/>
              <a:t>目标模型的重要任务之二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F642B720-9141-AB37-7C00-E975F38647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524001"/>
            <a:ext cx="2819400" cy="4114800"/>
          </a:xfrm>
        </p:spPr>
        <p:txBody>
          <a:bodyPr/>
          <a:lstStyle/>
          <a:p>
            <a:r>
              <a:rPr lang="zh-CN" altLang="zh-CN" sz="2400" dirty="0"/>
              <a:t>多个目标之间关系</a:t>
            </a:r>
            <a:r>
              <a:rPr lang="zh-CN" altLang="en-US" sz="2400" dirty="0"/>
              <a:t>：</a:t>
            </a:r>
            <a:r>
              <a:rPr lang="en-US" altLang="zh-CN" sz="2400" dirty="0"/>
              <a:t>Support &amp; Conflict</a:t>
            </a:r>
          </a:p>
          <a:p>
            <a:pPr lvl="1"/>
            <a:r>
              <a:rPr lang="en-US" altLang="zh-CN" sz="2000" dirty="0"/>
              <a:t>Support</a:t>
            </a:r>
            <a:r>
              <a:rPr lang="zh-CN" altLang="zh-CN" sz="2000" dirty="0"/>
              <a:t>链接表示一个目标对其他目标的支持作用</a:t>
            </a:r>
            <a:endParaRPr lang="en-US" altLang="zh-CN" sz="2000" dirty="0"/>
          </a:p>
          <a:p>
            <a:pPr lvl="2"/>
            <a:r>
              <a:rPr lang="zh-CN" altLang="zh-CN" sz="1800" dirty="0"/>
              <a:t>支持关系</a:t>
            </a:r>
            <a:r>
              <a:rPr lang="zh-CN" altLang="en-US" sz="1800" dirty="0"/>
              <a:t>可以被</a:t>
            </a:r>
            <a:r>
              <a:rPr lang="zh-CN" altLang="zh-CN" sz="1800" dirty="0"/>
              <a:t>处理为</a:t>
            </a:r>
            <a:r>
              <a:rPr lang="en-US" altLang="zh-CN" sz="1800" dirty="0"/>
              <a:t>OR</a:t>
            </a:r>
            <a:r>
              <a:rPr lang="zh-CN" altLang="zh-CN" sz="1800" dirty="0"/>
              <a:t>精化关系</a:t>
            </a:r>
            <a:endParaRPr lang="en-US" altLang="zh-CN" sz="2000" dirty="0"/>
          </a:p>
          <a:p>
            <a:pPr lvl="1"/>
            <a:r>
              <a:rPr lang="en-US" altLang="zh-CN" sz="2000" dirty="0"/>
              <a:t>Conflict</a:t>
            </a:r>
            <a:r>
              <a:rPr lang="zh-CN" altLang="zh-CN" sz="2000" dirty="0"/>
              <a:t>链接</a:t>
            </a:r>
            <a:r>
              <a:rPr lang="zh-CN" altLang="en-US" sz="2000" dirty="0"/>
              <a:t>表示</a:t>
            </a:r>
            <a:r>
              <a:rPr lang="zh-CN" altLang="zh-CN" sz="2000" dirty="0"/>
              <a:t>一个目标的实现对其他目标的实现有阻碍作用</a:t>
            </a:r>
            <a:endParaRPr lang="en-US" altLang="zh-CN" sz="2000" dirty="0"/>
          </a:p>
        </p:txBody>
      </p:sp>
      <p:sp>
        <p:nvSpPr>
          <p:cNvPr id="24580" name="灯片编号占位符 1">
            <a:extLst>
              <a:ext uri="{FF2B5EF4-FFF2-40B4-BE49-F238E27FC236}">
                <a16:creationId xmlns:a16="http://schemas.microsoft.com/office/drawing/2014/main" id="{4F8A2559-93B9-BFFF-23BE-4F6E4AEB3F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FA8B50-2643-4080-87A2-ADF722FC49AB}" type="slidenum">
              <a:rPr lang="en-US" altLang="zh-CN" smtClean="0">
                <a:latin typeface="Garamond" panose="02020404030301010803" pitchFamily="18" charset="0"/>
              </a:rPr>
              <a:pPr/>
              <a:t>23</a:t>
            </a:fld>
            <a:endParaRPr lang="en-US" altLang="zh-CN">
              <a:latin typeface="Garamond" panose="02020404030301010803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50F1D44-3957-D3DC-D574-9FD2D36C8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798774"/>
              </p:ext>
            </p:extLst>
          </p:nvPr>
        </p:nvGraphicFramePr>
        <p:xfrm>
          <a:off x="2756109" y="1568450"/>
          <a:ext cx="6311691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16407" imgH="3409531" progId="Visio.Drawing.11">
                  <p:embed/>
                </p:oleObj>
              </mc:Choice>
              <mc:Fallback>
                <p:oleObj name="Visio" r:id="rId2" imgW="4716407" imgH="3409531" progId="Visio.Drawing.11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50F1D44-3957-D3DC-D574-9FD2D36C8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109" y="1568450"/>
                        <a:ext cx="6311691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04E6A261-03D1-2A99-0EC6-0BC424315704}"/>
              </a:ext>
            </a:extLst>
          </p:cNvPr>
          <p:cNvSpPr/>
          <p:nvPr/>
        </p:nvSpPr>
        <p:spPr>
          <a:xfrm>
            <a:off x="3581400" y="2362200"/>
            <a:ext cx="1676400" cy="5334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4000" dirty="0">
                <a:solidFill>
                  <a:srgbClr val="0070C0"/>
                </a:solidFill>
              </a:rPr>
              <a:t>and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A6A5E2C-2A3D-8118-9E5D-BDFC718DD222}"/>
              </a:ext>
            </a:extLst>
          </p:cNvPr>
          <p:cNvSpPr/>
          <p:nvPr/>
        </p:nvSpPr>
        <p:spPr>
          <a:xfrm>
            <a:off x="6019800" y="2209800"/>
            <a:ext cx="2286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4000" dirty="0">
                <a:solidFill>
                  <a:srgbClr val="00B050"/>
                </a:solidFill>
              </a:rPr>
              <a:t>or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5D1CA47-D946-770E-5313-6F552C2C376E}"/>
              </a:ext>
            </a:extLst>
          </p:cNvPr>
          <p:cNvSpPr/>
          <p:nvPr/>
        </p:nvSpPr>
        <p:spPr>
          <a:xfrm>
            <a:off x="5105402" y="3263106"/>
            <a:ext cx="2286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Conflict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592F9631-30DB-6D79-D4C5-5D5790565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面向目标的方法：案例分析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EACD3DC2-ABA3-2408-9E9E-77760D64C1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31875"/>
            <a:ext cx="8229600" cy="4530725"/>
          </a:xfrm>
        </p:spPr>
        <p:txBody>
          <a:bodyPr/>
          <a:lstStyle/>
          <a:p>
            <a:r>
              <a:rPr lang="zh-CN" altLang="zh-CN"/>
              <a:t>×××连锁商店是一家刚刚发展起来的小型连锁商店，其前身是一家独立的小百货门面店。原商店只有销售的收银部分使用软件处理，其他业务都是手工作业，这已经不能适应它的业务发展要求。首先是随着商店规模的扩大，顾客量大幅增长，手工作业销售迟缓，顾客购物排队现象严重，导致流失客源。其次是商店的商品品种增多，无法准确掌握库存，商品积压、缺货和报废的现象上升明显。再次是商店面临的竞争比以前更大，希望在降低成本，吸引顾客，增强竞争力的同时，保持盈利水平。</a:t>
            </a:r>
            <a:endParaRPr lang="zh-CN" altLang="en-US"/>
          </a:p>
        </p:txBody>
      </p:sp>
      <p:sp>
        <p:nvSpPr>
          <p:cNvPr id="25604" name="灯片编号占位符 1">
            <a:extLst>
              <a:ext uri="{FF2B5EF4-FFF2-40B4-BE49-F238E27FC236}">
                <a16:creationId xmlns:a16="http://schemas.microsoft.com/office/drawing/2014/main" id="{25911536-5172-DDCF-A1F5-0941BC478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49D794-9DF2-4F20-954C-31B6C5F3CD49}" type="slidenum">
              <a:rPr lang="en-US" altLang="zh-CN" smtClean="0">
                <a:latin typeface="Garamond" panose="02020404030301010803" pitchFamily="18" charset="0"/>
              </a:rPr>
              <a:pPr/>
              <a:t>24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17FBBD44-4A96-F0DF-DB7E-ACCF3FF54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分析问题确定首批目标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3CA7A8F3-E7C4-209A-F60A-3E378F8EAC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altLang="zh-CN" sz="2400"/>
              <a:t>BR1</a:t>
            </a:r>
            <a:r>
              <a:rPr lang="zh-CN" altLang="zh-CN" sz="2400"/>
              <a:t>：在系统使用</a:t>
            </a:r>
            <a:r>
              <a:rPr lang="en-US" altLang="zh-CN" sz="2400"/>
              <a:t>6</a:t>
            </a:r>
            <a:r>
              <a:rPr lang="zh-CN" altLang="zh-CN" sz="2400"/>
              <a:t>个月后，商品积压、缺货和报废的现象要减少</a:t>
            </a:r>
            <a:r>
              <a:rPr lang="en-US" altLang="zh-CN" sz="2400"/>
              <a:t>50%</a:t>
            </a:r>
            <a:endParaRPr lang="zh-CN" altLang="zh-CN" sz="2400"/>
          </a:p>
          <a:p>
            <a:r>
              <a:rPr lang="en-US" altLang="zh-CN" sz="2400"/>
              <a:t>BR2</a:t>
            </a:r>
            <a:r>
              <a:rPr lang="zh-CN" altLang="zh-CN" sz="2400"/>
              <a:t>：在系统使用</a:t>
            </a:r>
            <a:r>
              <a:rPr lang="en-US" altLang="zh-CN" sz="2400"/>
              <a:t>3</a:t>
            </a:r>
            <a:r>
              <a:rPr lang="zh-CN" altLang="zh-CN" sz="2400"/>
              <a:t>个月后，销售人员工作效率提高</a:t>
            </a:r>
            <a:r>
              <a:rPr lang="en-US" altLang="zh-CN" sz="2400"/>
              <a:t>50%</a:t>
            </a:r>
            <a:endParaRPr lang="zh-CN" altLang="zh-CN" sz="2400"/>
          </a:p>
          <a:p>
            <a:r>
              <a:rPr lang="en-US" altLang="zh-CN" sz="2400"/>
              <a:t>BR3</a:t>
            </a:r>
            <a:r>
              <a:rPr lang="zh-CN" altLang="zh-CN" sz="2400"/>
              <a:t>：在系统使用</a:t>
            </a:r>
            <a:r>
              <a:rPr lang="en-US" altLang="zh-CN" sz="2400"/>
              <a:t>6</a:t>
            </a:r>
            <a:r>
              <a:rPr lang="zh-CN" altLang="zh-CN" sz="2400"/>
              <a:t>个月后，店铺运营成本要降低</a:t>
            </a:r>
            <a:r>
              <a:rPr lang="en-US" altLang="zh-CN" sz="2400"/>
              <a:t>15%</a:t>
            </a:r>
            <a:endParaRPr lang="zh-CN" altLang="zh-CN" sz="2400"/>
          </a:p>
          <a:p>
            <a:pPr lvl="1"/>
            <a:r>
              <a:rPr lang="zh-CN" altLang="zh-CN" sz="2000"/>
              <a:t>范围：人力成本和库存成本</a:t>
            </a:r>
          </a:p>
          <a:p>
            <a:pPr lvl="1"/>
            <a:r>
              <a:rPr lang="zh-CN" altLang="zh-CN" sz="2000"/>
              <a:t>度量：检查平均每个店铺的员工数量和平均每</a:t>
            </a:r>
            <a:r>
              <a:rPr lang="en-US" altLang="zh-CN" sz="2000"/>
              <a:t>10,000</a:t>
            </a:r>
            <a:r>
              <a:rPr lang="zh-CN" altLang="zh-CN" sz="2000"/>
              <a:t>元销售额的库存成本</a:t>
            </a:r>
          </a:p>
          <a:p>
            <a:r>
              <a:rPr lang="en-US" altLang="zh-CN" sz="2400"/>
              <a:t>BR4</a:t>
            </a:r>
            <a:r>
              <a:rPr lang="zh-CN" altLang="zh-CN" sz="2400"/>
              <a:t>：在系统使用</a:t>
            </a:r>
            <a:r>
              <a:rPr lang="en-US" altLang="zh-CN" sz="2400"/>
              <a:t>6</a:t>
            </a:r>
            <a:r>
              <a:rPr lang="zh-CN" altLang="zh-CN" sz="2400"/>
              <a:t>个月后，销售额度要提高</a:t>
            </a:r>
            <a:r>
              <a:rPr lang="en-US" altLang="zh-CN" sz="2400"/>
              <a:t>20%</a:t>
            </a:r>
            <a:endParaRPr lang="zh-CN" altLang="zh-CN" sz="2400"/>
          </a:p>
          <a:p>
            <a:pPr lvl="1"/>
            <a:r>
              <a:rPr lang="zh-CN" altLang="zh-CN" sz="2000"/>
              <a:t>最好情况：</a:t>
            </a:r>
            <a:r>
              <a:rPr lang="en-US" altLang="zh-CN" sz="2000"/>
              <a:t>40%</a:t>
            </a:r>
            <a:endParaRPr lang="zh-CN" altLang="zh-CN" sz="2000"/>
          </a:p>
          <a:p>
            <a:pPr lvl="1"/>
            <a:r>
              <a:rPr lang="zh-CN" altLang="zh-CN" sz="2000"/>
              <a:t>最可能情况：</a:t>
            </a:r>
            <a:r>
              <a:rPr lang="en-US" altLang="zh-CN" sz="2000"/>
              <a:t>20%</a:t>
            </a:r>
            <a:endParaRPr lang="zh-CN" altLang="zh-CN" sz="2000"/>
          </a:p>
          <a:p>
            <a:pPr lvl="1"/>
            <a:r>
              <a:rPr lang="zh-CN" altLang="zh-CN" sz="2000"/>
              <a:t>最坏情况：</a:t>
            </a:r>
            <a:r>
              <a:rPr lang="en-US" altLang="zh-CN" sz="2000"/>
              <a:t>10%</a:t>
            </a:r>
            <a:endParaRPr lang="zh-CN" altLang="zh-CN" sz="2000"/>
          </a:p>
          <a:p>
            <a:endParaRPr lang="zh-CN" altLang="en-US" sz="2400"/>
          </a:p>
        </p:txBody>
      </p:sp>
      <p:sp>
        <p:nvSpPr>
          <p:cNvPr id="26628" name="灯片编号占位符 1">
            <a:extLst>
              <a:ext uri="{FF2B5EF4-FFF2-40B4-BE49-F238E27FC236}">
                <a16:creationId xmlns:a16="http://schemas.microsoft.com/office/drawing/2014/main" id="{9DD4C1CB-3B31-129B-2E51-F43905A468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2C238B-4891-474B-B6E7-8030974C3DDC}" type="slidenum">
              <a:rPr lang="en-US" altLang="zh-CN" smtClean="0">
                <a:latin typeface="Garamond" panose="02020404030301010803" pitchFamily="18" charset="0"/>
              </a:rPr>
              <a:pPr/>
              <a:t>25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40588DD8-9D89-48FE-4DBE-A3FFC0469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高层目标模型</a:t>
            </a:r>
          </a:p>
        </p:txBody>
      </p:sp>
      <p:sp>
        <p:nvSpPr>
          <p:cNvPr id="27651" name="内容占位符 1">
            <a:extLst>
              <a:ext uri="{FF2B5EF4-FFF2-40B4-BE49-F238E27FC236}">
                <a16:creationId xmlns:a16="http://schemas.microsoft.com/office/drawing/2014/main" id="{0663B0C4-A176-2E82-A91F-3787BD7A5F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7652" name="对象 2">
            <a:extLst>
              <a:ext uri="{FF2B5EF4-FFF2-40B4-BE49-F238E27FC236}">
                <a16:creationId xmlns:a16="http://schemas.microsoft.com/office/drawing/2014/main" id="{48326690-3188-4FAB-F703-8A99CA1BC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371600"/>
          <a:ext cx="83280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16581" imgH="2667214" progId="Visio.Drawing.11">
                  <p:embed/>
                </p:oleObj>
              </mc:Choice>
              <mc:Fallback>
                <p:oleObj name="Visio" r:id="rId2" imgW="5016581" imgH="2667214" progId="Visio.Drawing.11">
                  <p:embed/>
                  <p:pic>
                    <p:nvPicPr>
                      <p:cNvPr id="27652" name="对象 2">
                        <a:extLst>
                          <a:ext uri="{FF2B5EF4-FFF2-40B4-BE49-F238E27FC236}">
                            <a16:creationId xmlns:a16="http://schemas.microsoft.com/office/drawing/2014/main" id="{48326690-3188-4FAB-F703-8A99CA1BC4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832802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灯片编号占位符 1">
            <a:extLst>
              <a:ext uri="{FF2B5EF4-FFF2-40B4-BE49-F238E27FC236}">
                <a16:creationId xmlns:a16="http://schemas.microsoft.com/office/drawing/2014/main" id="{AE909888-3FBE-9CA1-1D09-9563771F65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C32FD9-B424-470E-BDD4-B8BFAF2854FF}" type="slidenum">
              <a:rPr lang="en-US" altLang="zh-CN" smtClean="0">
                <a:latin typeface="Garamond" panose="02020404030301010803" pitchFamily="18" charset="0"/>
              </a:rPr>
              <a:pPr/>
              <a:t>26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41A3F002-F762-8FFD-907B-AB0A8E937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发现精化关系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15A7AF1C-F07D-9203-42A5-74120C2AD4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zh-CN" altLang="zh-CN"/>
              <a:t>发现</a:t>
            </a:r>
            <a:r>
              <a:rPr lang="en-US" altLang="zh-CN"/>
              <a:t>AND</a:t>
            </a:r>
            <a:r>
              <a:rPr lang="zh-CN" altLang="zh-CN"/>
              <a:t>精化关系：</a:t>
            </a:r>
          </a:p>
          <a:p>
            <a:pPr lvl="1"/>
            <a:r>
              <a:rPr lang="zh-CN" altLang="zh-CN"/>
              <a:t>同一个目标有不同场景：每个</a:t>
            </a:r>
            <a:r>
              <a:rPr lang="en-US" altLang="zh-CN"/>
              <a:t>Gi</a:t>
            </a:r>
            <a:r>
              <a:rPr lang="zh-CN" altLang="zh-CN"/>
              <a:t>代表一个典型场景，任意</a:t>
            </a:r>
            <a:r>
              <a:rPr lang="en-US" altLang="zh-CN"/>
              <a:t>Gi</a:t>
            </a:r>
            <a:r>
              <a:rPr lang="zh-CN" altLang="zh-CN"/>
              <a:t>与</a:t>
            </a:r>
            <a:r>
              <a:rPr lang="en-US" altLang="zh-CN"/>
              <a:t>Gj</a:t>
            </a:r>
            <a:r>
              <a:rPr lang="zh-CN" altLang="zh-CN"/>
              <a:t>代表不同的场景；</a:t>
            </a:r>
          </a:p>
          <a:p>
            <a:pPr lvl="1"/>
            <a:r>
              <a:rPr lang="zh-CN" altLang="zh-CN"/>
              <a:t>完成目标有连续过程：每个</a:t>
            </a:r>
            <a:r>
              <a:rPr lang="en-US" altLang="zh-CN"/>
              <a:t>Gi</a:t>
            </a:r>
            <a:r>
              <a:rPr lang="zh-CN" altLang="zh-CN"/>
              <a:t>代表</a:t>
            </a:r>
            <a:r>
              <a:rPr lang="en-US" altLang="zh-CN"/>
              <a:t>G</a:t>
            </a:r>
            <a:r>
              <a:rPr lang="zh-CN" altLang="zh-CN"/>
              <a:t>完成过程中的一个状态，</a:t>
            </a:r>
            <a:r>
              <a:rPr lang="en-US" altLang="zh-CN"/>
              <a:t>Gi</a:t>
            </a:r>
            <a:r>
              <a:rPr lang="zh-CN" altLang="zh-CN"/>
              <a:t>、</a:t>
            </a:r>
            <a:r>
              <a:rPr lang="en-US" altLang="zh-CN"/>
              <a:t>Gi+1</a:t>
            </a:r>
            <a:r>
              <a:rPr lang="zh-CN" altLang="zh-CN"/>
              <a:t>代表两个连续的状态；</a:t>
            </a:r>
          </a:p>
          <a:p>
            <a:pPr lvl="1"/>
            <a:r>
              <a:rPr lang="zh-CN" altLang="zh-CN"/>
              <a:t>完成目标需要有多个方面紧密配合：</a:t>
            </a:r>
            <a:r>
              <a:rPr lang="en-US" altLang="zh-CN"/>
              <a:t>Gi</a:t>
            </a:r>
            <a:r>
              <a:rPr lang="zh-CN" altLang="zh-CN"/>
              <a:t>与</a:t>
            </a:r>
            <a:r>
              <a:rPr lang="en-US" altLang="zh-CN"/>
              <a:t>Gj</a:t>
            </a:r>
            <a:r>
              <a:rPr lang="zh-CN" altLang="zh-CN"/>
              <a:t>紧密联系或互相支持；</a:t>
            </a:r>
          </a:p>
          <a:p>
            <a:pPr lvl="1"/>
            <a:r>
              <a:rPr lang="zh-CN" altLang="zh-CN"/>
              <a:t>目标有不同质量环境及表现：每个</a:t>
            </a:r>
            <a:r>
              <a:rPr lang="en-US" altLang="zh-CN"/>
              <a:t>Gi</a:t>
            </a:r>
            <a:r>
              <a:rPr lang="zh-CN" altLang="zh-CN"/>
              <a:t>代表不同质量要求下的</a:t>
            </a:r>
            <a:r>
              <a:rPr lang="en-US" altLang="zh-CN"/>
              <a:t>G</a:t>
            </a:r>
            <a:r>
              <a:rPr lang="zh-CN" altLang="zh-CN"/>
              <a:t>的完成。</a:t>
            </a:r>
            <a:endParaRPr lang="en-US" altLang="zh-CN"/>
          </a:p>
          <a:p>
            <a:r>
              <a:rPr lang="zh-CN" altLang="en-US"/>
              <a:t>发现</a:t>
            </a:r>
            <a:r>
              <a:rPr lang="en-US" altLang="zh-CN"/>
              <a:t>OR</a:t>
            </a:r>
            <a:r>
              <a:rPr lang="zh-CN" altLang="en-US"/>
              <a:t>精化关系</a:t>
            </a:r>
            <a:endParaRPr lang="en-US" altLang="zh-CN"/>
          </a:p>
          <a:p>
            <a:pPr lvl="1"/>
            <a:r>
              <a:rPr lang="zh-CN" altLang="zh-CN"/>
              <a:t>多种可以相互替代的“候选办法”</a:t>
            </a:r>
            <a:endParaRPr lang="zh-CN" altLang="en-US"/>
          </a:p>
        </p:txBody>
      </p:sp>
      <p:sp>
        <p:nvSpPr>
          <p:cNvPr id="28676" name="灯片编号占位符 1">
            <a:extLst>
              <a:ext uri="{FF2B5EF4-FFF2-40B4-BE49-F238E27FC236}">
                <a16:creationId xmlns:a16="http://schemas.microsoft.com/office/drawing/2014/main" id="{2084F2FC-E73A-F1CE-6377-94A685E89C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342B96-C75D-440D-89BB-DD8A83932B87}" type="slidenum">
              <a:rPr lang="en-US" altLang="zh-CN" smtClean="0">
                <a:latin typeface="Garamond" panose="02020404030301010803" pitchFamily="18" charset="0"/>
              </a:rPr>
              <a:pPr/>
              <a:t>27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0B243830-0600-8A1E-3454-1D1734B7C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2E0B35B8-60DA-3D1A-9E93-EE7DED84B7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收银员工作有两个场景</a:t>
            </a:r>
            <a:r>
              <a:rPr lang="en-US" altLang="zh-CN">
                <a:sym typeface="Wingdings" panose="05000000000000000000" pitchFamily="2" charset="2"/>
              </a:rPr>
              <a:t>AND</a:t>
            </a:r>
            <a:r>
              <a:rPr lang="zh-CN" altLang="en-US">
                <a:sym typeface="Wingdings" panose="05000000000000000000" pitchFamily="2" charset="2"/>
              </a:rPr>
              <a:t>精化</a:t>
            </a:r>
            <a:endParaRPr lang="zh-CN" altLang="en-US"/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795F5415-FB5D-BE0A-F750-01CCD7B7A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14600"/>
            <a:ext cx="44672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灯片编号占位符 1">
            <a:extLst>
              <a:ext uri="{FF2B5EF4-FFF2-40B4-BE49-F238E27FC236}">
                <a16:creationId xmlns:a16="http://schemas.microsoft.com/office/drawing/2014/main" id="{38C56F02-023F-DBEB-45C4-0C23C9DBEF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51851F-FA30-42C0-9B6E-A2EF94F86EA0}" type="slidenum">
              <a:rPr lang="en-US" altLang="zh-CN" smtClean="0">
                <a:latin typeface="Garamond" panose="02020404030301010803" pitchFamily="18" charset="0"/>
              </a:rPr>
              <a:pPr/>
              <a:t>28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424A11B5-B854-17E1-EC6A-ABE019582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50849D45-6AB1-59C2-1567-B1D2049D5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4530725"/>
          </a:xfrm>
        </p:spPr>
        <p:txBody>
          <a:bodyPr/>
          <a:lstStyle/>
          <a:p>
            <a:r>
              <a:rPr lang="zh-CN" altLang="zh-CN"/>
              <a:t>“减少积压缺货、积压与报废”</a:t>
            </a:r>
            <a:r>
              <a:rPr lang="zh-CN" altLang="en-US"/>
              <a:t>有多个步骤</a:t>
            </a:r>
            <a:r>
              <a:rPr lang="en-US" altLang="zh-CN">
                <a:sym typeface="Wingdings" panose="05000000000000000000" pitchFamily="2" charset="2"/>
              </a:rPr>
              <a:t>AND</a:t>
            </a:r>
            <a:r>
              <a:rPr lang="zh-CN" altLang="en-US">
                <a:sym typeface="Wingdings" panose="05000000000000000000" pitchFamily="2" charset="2"/>
              </a:rPr>
              <a:t>精化</a:t>
            </a:r>
            <a:endParaRPr lang="en-US" altLang="zh-CN"/>
          </a:p>
          <a:p>
            <a:pPr lvl="1"/>
            <a:r>
              <a:rPr lang="zh-CN" altLang="zh-CN"/>
              <a:t>持有库存数据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zh-CN"/>
              <a:t>分析数据尽早发现可能的缺货、积压与报废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zh-CN"/>
              <a:t>预先处置可能的缺货、积压与报废</a:t>
            </a:r>
            <a:endParaRPr lang="en-US" altLang="zh-CN"/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EF4BDB17-42CE-14FD-9929-D64CF5FE9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3124200"/>
            <a:ext cx="62388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灯片编号占位符 1">
            <a:extLst>
              <a:ext uri="{FF2B5EF4-FFF2-40B4-BE49-F238E27FC236}">
                <a16:creationId xmlns:a16="http://schemas.microsoft.com/office/drawing/2014/main" id="{4EF2C877-0997-CD89-ABB2-BFA5A60C88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4D6A6D-CA95-4C7B-9EB1-A17A6AE8E55B}" type="slidenum">
              <a:rPr lang="en-US" altLang="zh-CN" smtClean="0">
                <a:latin typeface="Garamond" panose="02020404030301010803" pitchFamily="18" charset="0"/>
              </a:rPr>
              <a:pPr/>
              <a:t>29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369C9AE-E793-CBF0-F7D2-DE73AA54BF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581150"/>
            <a:ext cx="8686800" cy="2076450"/>
          </a:xfrm>
        </p:spPr>
        <p:txBody>
          <a:bodyPr/>
          <a:lstStyle/>
          <a:p>
            <a:pPr algn="ctr" eaLnBrk="1" hangingPunct="1"/>
            <a:br>
              <a:rPr lang="en-US" altLang="zh-CN" sz="4800"/>
            </a:br>
            <a:r>
              <a:rPr lang="zh-CN" altLang="en-US" sz="4800"/>
              <a:t>第</a:t>
            </a:r>
            <a:r>
              <a:rPr lang="en-US" altLang="zh-CN" sz="4800"/>
              <a:t>5</a:t>
            </a:r>
            <a:r>
              <a:rPr lang="zh-CN" altLang="en-US" sz="4800"/>
              <a:t>章</a:t>
            </a:r>
            <a:r>
              <a:rPr lang="en-US" altLang="zh-CN" sz="4800"/>
              <a:t>.</a:t>
            </a:r>
            <a:r>
              <a:rPr lang="zh-CN" altLang="en-US" sz="4800"/>
              <a:t>确定项目的前景和范围</a:t>
            </a:r>
            <a:endParaRPr lang="zh-CN" altLang="en-US" sz="4200">
              <a:solidFill>
                <a:srgbClr val="FC2508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2C20F97-1150-D01A-91CB-8C679FD491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553200" cy="1752600"/>
          </a:xfrm>
        </p:spPr>
        <p:txBody>
          <a:bodyPr/>
          <a:lstStyle/>
          <a:p>
            <a:pPr algn="ctr" eaLnBrk="1" hangingPunct="1"/>
            <a:endParaRPr lang="zh-CN" altLang="en-US"/>
          </a:p>
        </p:txBody>
      </p:sp>
      <p:sp>
        <p:nvSpPr>
          <p:cNvPr id="5124" name="灯片编号占位符 1">
            <a:extLst>
              <a:ext uri="{FF2B5EF4-FFF2-40B4-BE49-F238E27FC236}">
                <a16:creationId xmlns:a16="http://schemas.microsoft.com/office/drawing/2014/main" id="{3A74DAE3-17E0-4CEC-7602-1F65F3DFCD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6D38F8-2B75-4510-9801-2979FA6003D0}" type="slidenum">
              <a:rPr lang="en-US" altLang="zh-CN" smtClean="0">
                <a:latin typeface="Garamond" panose="02020404030301010803" pitchFamily="18" charset="0"/>
              </a:rPr>
              <a:pPr/>
              <a:t>3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1EB4C10E-1C1D-5B73-370B-711E74F05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2FA2B1CC-F3CE-3379-05A5-54C47F99D2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“减少人力成本”的实现需要减少人员与提高人员工作效率两个方面的紧密配合</a:t>
            </a:r>
            <a:r>
              <a:rPr lang="en-US" altLang="zh-CN">
                <a:sym typeface="Wingdings" panose="05000000000000000000" pitchFamily="2" charset="2"/>
              </a:rPr>
              <a:t>AND </a:t>
            </a:r>
            <a:r>
              <a:rPr lang="zh-CN" altLang="en-US">
                <a:sym typeface="Wingdings" panose="05000000000000000000" pitchFamily="2" charset="2"/>
              </a:rPr>
              <a:t>精化</a:t>
            </a:r>
            <a:endParaRPr lang="zh-CN" altLang="en-US"/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FBCC5E6A-A944-633B-71B1-A3EB1D99D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2743200"/>
            <a:ext cx="43624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灯片编号占位符 1">
            <a:extLst>
              <a:ext uri="{FF2B5EF4-FFF2-40B4-BE49-F238E27FC236}">
                <a16:creationId xmlns:a16="http://schemas.microsoft.com/office/drawing/2014/main" id="{D6CB1CAC-889C-B2E6-4078-B7BFB74891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413655-3B1E-4723-97A4-04E80E33E63E}" type="slidenum">
              <a:rPr lang="en-US" altLang="zh-CN" smtClean="0">
                <a:latin typeface="Garamond" panose="02020404030301010803" pitchFamily="18" charset="0"/>
              </a:rPr>
              <a:pPr/>
              <a:t>30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2E81D219-B2BA-98E0-207C-31178FFBF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444426B9-EA61-FE07-7DD1-A729B1C0C5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目标“提高销售额”可以从“让更多的人来买”和“</a:t>
            </a:r>
            <a:r>
              <a:rPr lang="zh-CN" altLang="en-US"/>
              <a:t>（单人）</a:t>
            </a:r>
            <a:r>
              <a:rPr lang="zh-CN" altLang="zh-CN"/>
              <a:t>卖的更多”两个方面分别想</a:t>
            </a:r>
            <a:r>
              <a:rPr lang="zh-CN" altLang="en-US"/>
              <a:t>替代</a:t>
            </a:r>
            <a:r>
              <a:rPr lang="zh-CN" altLang="zh-CN"/>
              <a:t>办法</a:t>
            </a:r>
            <a:r>
              <a:rPr lang="en-US" altLang="zh-CN">
                <a:sym typeface="Wingdings" panose="05000000000000000000" pitchFamily="2" charset="2"/>
              </a:rPr>
              <a:t>OR</a:t>
            </a:r>
            <a:r>
              <a:rPr lang="zh-CN" altLang="en-US">
                <a:sym typeface="Wingdings" panose="05000000000000000000" pitchFamily="2" charset="2"/>
              </a:rPr>
              <a:t>精化</a:t>
            </a:r>
            <a:endParaRPr lang="zh-CN" altLang="en-US"/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F6A01CF5-9F12-E9B6-CFED-AA2EF69C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32088"/>
            <a:ext cx="4572000" cy="36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灯片编号占位符 1">
            <a:extLst>
              <a:ext uri="{FF2B5EF4-FFF2-40B4-BE49-F238E27FC236}">
                <a16:creationId xmlns:a16="http://schemas.microsoft.com/office/drawing/2014/main" id="{CBD7CA20-FB51-406B-D9B5-D26F7DDCDC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E954F6-B2C8-4985-9AF0-07DE73EC0649}" type="slidenum">
              <a:rPr lang="en-US" altLang="zh-CN" smtClean="0">
                <a:latin typeface="Garamond" panose="02020404030301010803" pitchFamily="18" charset="0"/>
              </a:rPr>
              <a:pPr/>
              <a:t>31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78F249FF-E55D-1335-D3E3-A3F79FA86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1766AAFB-76F4-8702-9B82-BD6FBBBD0F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848576DA-7F1D-9AC7-71E3-2A660418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6225"/>
            <a:ext cx="9037638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灯片编号占位符 1">
            <a:extLst>
              <a:ext uri="{FF2B5EF4-FFF2-40B4-BE49-F238E27FC236}">
                <a16:creationId xmlns:a16="http://schemas.microsoft.com/office/drawing/2014/main" id="{C27F5EE0-1A2B-0370-507D-9B536A6C05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ABFC02-219F-4EED-9657-DC6EB787A0F7}" type="slidenum">
              <a:rPr lang="en-US" altLang="zh-CN" smtClean="0">
                <a:latin typeface="Garamond" panose="02020404030301010803" pitchFamily="18" charset="0"/>
              </a:rPr>
              <a:pPr/>
              <a:t>32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D861A726-0520-9650-0BB1-74E106FD7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目标精化（续）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0EA0EBC0-9ADC-F6CF-2D5E-8984CE0A91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考虑阻碍目标实现的情况（</a:t>
            </a:r>
            <a:r>
              <a:rPr lang="en-US" altLang="zh-CN"/>
              <a:t>avoid</a:t>
            </a:r>
            <a:r>
              <a:rPr lang="zh-CN" altLang="en-US"/>
              <a:t>目标）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考虑已有目标之间的支持与冲突关系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对高层目标问“</a:t>
            </a:r>
            <a:r>
              <a:rPr lang="en-US" altLang="zh-CN"/>
              <a:t>how</a:t>
            </a:r>
            <a:r>
              <a:rPr lang="zh-CN" altLang="en-US"/>
              <a:t>”，对低层目标问“</a:t>
            </a:r>
            <a:r>
              <a:rPr lang="en-US" altLang="zh-CN"/>
              <a:t>Why</a:t>
            </a:r>
            <a:r>
              <a:rPr lang="zh-CN" altLang="en-US"/>
              <a:t>”，建立层次结构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3FADC6C4-AA1D-DC5D-361A-68F853CFB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5EE8A1-89C3-47F8-9B45-6DD166C39438}" type="slidenum">
              <a:rPr lang="en-US" altLang="zh-CN" smtClean="0">
                <a:latin typeface="Garamond" panose="02020404030301010803" pitchFamily="18" charset="0"/>
              </a:rPr>
              <a:pPr/>
              <a:t>33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D7F8A4C9-09AD-75BF-E169-DAA9E3B71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3C6F7BF4-9634-E63F-3A4A-E2BB6E48A0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5844" name="对象 3">
            <a:extLst>
              <a:ext uri="{FF2B5EF4-FFF2-40B4-BE49-F238E27FC236}">
                <a16:creationId xmlns:a16="http://schemas.microsoft.com/office/drawing/2014/main" id="{058B0763-8B2C-7D43-D741-BC7B26969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381000"/>
          <a:ext cx="9002713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25951" imgH="5166259" progId="Visio.Drawing.11">
                  <p:embed/>
                </p:oleObj>
              </mc:Choice>
              <mc:Fallback>
                <p:oleObj name="Visio" r:id="rId2" imgW="7525951" imgH="5166259" progId="Visio.Drawing.11">
                  <p:embed/>
                  <p:pic>
                    <p:nvPicPr>
                      <p:cNvPr id="35844" name="对象 3">
                        <a:extLst>
                          <a:ext uri="{FF2B5EF4-FFF2-40B4-BE49-F238E27FC236}">
                            <a16:creationId xmlns:a16="http://schemas.microsoft.com/office/drawing/2014/main" id="{058B0763-8B2C-7D43-D741-BC7B269690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81000"/>
                        <a:ext cx="9002713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灯片编号占位符 1">
            <a:extLst>
              <a:ext uri="{FF2B5EF4-FFF2-40B4-BE49-F238E27FC236}">
                <a16:creationId xmlns:a16="http://schemas.microsoft.com/office/drawing/2014/main" id="{E7FB65F6-1E47-89B1-C6D1-BE3F56A1BA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E3C541-7398-4BC5-B42F-1E4CE243A20A}" type="slidenum">
              <a:rPr lang="en-US" altLang="zh-CN" smtClean="0">
                <a:latin typeface="Garamond" panose="02020404030301010803" pitchFamily="18" charset="0"/>
              </a:rPr>
              <a:pPr/>
              <a:t>34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F9B8E291-218A-40F4-B6DC-E86059E87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目标精化的结束条件与约束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EB144933-E15F-1D19-9BF7-5322D09B24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5838"/>
            <a:ext cx="8229600" cy="5257800"/>
          </a:xfrm>
        </p:spPr>
        <p:txBody>
          <a:bodyPr/>
          <a:lstStyle/>
          <a:p>
            <a:r>
              <a:rPr lang="zh-CN" altLang="en-US" sz="2800"/>
              <a:t>子目标展开到单一</a:t>
            </a:r>
            <a:r>
              <a:rPr lang="zh-CN" altLang="en-US" sz="2800">
                <a:solidFill>
                  <a:srgbClr val="FF0000"/>
                </a:solidFill>
              </a:rPr>
              <a:t>事务</a:t>
            </a:r>
            <a:r>
              <a:rPr lang="zh-CN" altLang="en-US" sz="2800"/>
              <a:t>时终止</a:t>
            </a:r>
            <a:endParaRPr lang="en-US" altLang="zh-CN" sz="2800"/>
          </a:p>
          <a:p>
            <a:pPr lvl="1"/>
            <a:r>
              <a:rPr lang="zh-CN" altLang="en-US" sz="2400"/>
              <a:t>主体与系统的一次协作活动</a:t>
            </a:r>
            <a:endParaRPr lang="en-US" altLang="zh-CN" sz="2400"/>
          </a:p>
          <a:p>
            <a:pPr lvl="2"/>
            <a:r>
              <a:rPr lang="zh-CN" altLang="en-US" sz="2000"/>
              <a:t>或一系列活动，要求全部成功（要么全部失败）</a:t>
            </a:r>
            <a:endParaRPr lang="en-US" altLang="zh-CN" sz="2000"/>
          </a:p>
          <a:p>
            <a:pPr lvl="1"/>
            <a:r>
              <a:rPr lang="zh-CN" altLang="en-US" sz="2400"/>
              <a:t>确认这些单一事务能够增加业务价值</a:t>
            </a:r>
            <a:endParaRPr lang="en-US" altLang="zh-CN" sz="2400"/>
          </a:p>
          <a:p>
            <a:r>
              <a:rPr lang="zh-CN" altLang="en-US" sz="2800"/>
              <a:t>单一事务可以被进一步展开为场景（</a:t>
            </a:r>
            <a:r>
              <a:rPr lang="zh-CN" altLang="en-US" sz="2800" b="1">
                <a:solidFill>
                  <a:srgbClr val="FF0000"/>
                </a:solidFill>
              </a:rPr>
              <a:t>任务的要求</a:t>
            </a:r>
            <a:r>
              <a:rPr lang="en-US" altLang="zh-CN" sz="2800" b="1">
                <a:solidFill>
                  <a:srgbClr val="FF0000"/>
                </a:solidFill>
              </a:rPr>
              <a:t>=&gt;</a:t>
            </a:r>
            <a:r>
              <a:rPr lang="zh-CN" altLang="en-US" sz="2800" b="1">
                <a:solidFill>
                  <a:srgbClr val="FF0000"/>
                </a:solidFill>
              </a:rPr>
              <a:t>单个任务的描述</a:t>
            </a:r>
            <a:r>
              <a:rPr lang="zh-CN" altLang="en-US" sz="2800"/>
              <a:t>）</a:t>
            </a:r>
            <a:endParaRPr lang="en-US" altLang="zh-CN" sz="2800"/>
          </a:p>
          <a:p>
            <a:r>
              <a:rPr lang="zh-CN" altLang="en-US" sz="2800"/>
              <a:t>注意识别目标隐含的：</a:t>
            </a:r>
            <a:endParaRPr lang="en-US" altLang="zh-CN" sz="2800"/>
          </a:p>
          <a:p>
            <a:pPr lvl="1"/>
            <a:r>
              <a:rPr lang="zh-CN" altLang="en-US" sz="2400"/>
              <a:t>假设、依赖与约束：</a:t>
            </a:r>
            <a:endParaRPr lang="en-US" altLang="zh-CN" sz="2400"/>
          </a:p>
          <a:p>
            <a:pPr lvl="2"/>
            <a:r>
              <a:rPr lang="zh-CN" altLang="en-US" sz="2000"/>
              <a:t>商业规则，特定场景限定</a:t>
            </a:r>
            <a:endParaRPr lang="en-US" altLang="zh-CN" sz="2000"/>
          </a:p>
          <a:p>
            <a:pPr lvl="2"/>
            <a:r>
              <a:rPr lang="zh-CN" altLang="en-US" sz="2000"/>
              <a:t>市场与环境假设，业务过程假设</a:t>
            </a:r>
            <a:r>
              <a:rPr lang="en-US" altLang="zh-CN" sz="2000"/>
              <a:t>…</a:t>
            </a:r>
          </a:p>
          <a:p>
            <a:pPr lvl="2"/>
            <a:r>
              <a:rPr lang="zh-CN" altLang="en-US" sz="2000"/>
              <a:t>资源依赖</a:t>
            </a:r>
            <a:endParaRPr lang="en-US" altLang="zh-CN" sz="2000"/>
          </a:p>
          <a:p>
            <a:pPr lvl="1"/>
            <a:r>
              <a:rPr lang="zh-CN" altLang="en-US" sz="2400"/>
              <a:t>质量属性</a:t>
            </a:r>
            <a:endParaRPr lang="en-US" altLang="zh-CN"/>
          </a:p>
        </p:txBody>
      </p:sp>
      <p:sp>
        <p:nvSpPr>
          <p:cNvPr id="36868" name="灯片编号占位符 1">
            <a:extLst>
              <a:ext uri="{FF2B5EF4-FFF2-40B4-BE49-F238E27FC236}">
                <a16:creationId xmlns:a16="http://schemas.microsoft.com/office/drawing/2014/main" id="{6B6D9CF1-A1D2-0103-314A-C6FCCCA230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EB8AF7-CB18-4F04-81E4-4671D1B222D1}" type="slidenum">
              <a:rPr lang="en-US" altLang="zh-CN" smtClean="0">
                <a:latin typeface="Garamond" panose="02020404030301010803" pitchFamily="18" charset="0"/>
              </a:rPr>
              <a:pPr/>
              <a:t>35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E3673BAF-DD76-69D6-18E1-FCB1E217B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目标实现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F9FC53BE-EF22-BCAC-6719-4E27AE73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29600" cy="4530725"/>
          </a:xfrm>
        </p:spPr>
        <p:txBody>
          <a:bodyPr/>
          <a:lstStyle/>
          <a:p>
            <a:r>
              <a:rPr lang="zh-CN" altLang="zh-CN"/>
              <a:t>将最底层目标分配给主体</a:t>
            </a:r>
            <a:r>
              <a:rPr lang="zh-CN" altLang="en-US"/>
              <a:t>（人</a:t>
            </a:r>
            <a:r>
              <a:rPr lang="en-US" altLang="zh-CN"/>
              <a:t>+</a:t>
            </a:r>
            <a:r>
              <a:rPr lang="zh-CN" altLang="en-US"/>
              <a:t>系统）</a:t>
            </a:r>
          </a:p>
        </p:txBody>
      </p:sp>
      <p:graphicFrame>
        <p:nvGraphicFramePr>
          <p:cNvPr id="37892" name="对象 3">
            <a:extLst>
              <a:ext uri="{FF2B5EF4-FFF2-40B4-BE49-F238E27FC236}">
                <a16:creationId xmlns:a16="http://schemas.microsoft.com/office/drawing/2014/main" id="{3606B2CA-DAF4-CCCC-1EA1-876D8FC76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447800"/>
          <a:ext cx="7772400" cy="531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72712" imgH="4077887" progId="Visio.Drawing.11">
                  <p:embed/>
                </p:oleObj>
              </mc:Choice>
              <mc:Fallback>
                <p:oleObj name="Visio" r:id="rId2" imgW="5972712" imgH="4077887" progId="Visio.Drawing.11">
                  <p:embed/>
                  <p:pic>
                    <p:nvPicPr>
                      <p:cNvPr id="37892" name="对象 3">
                        <a:extLst>
                          <a:ext uri="{FF2B5EF4-FFF2-40B4-BE49-F238E27FC236}">
                            <a16:creationId xmlns:a16="http://schemas.microsoft.com/office/drawing/2014/main" id="{3606B2CA-DAF4-CCCC-1EA1-876D8FC764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7772400" cy="531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灯片编号占位符 1">
            <a:extLst>
              <a:ext uri="{FF2B5EF4-FFF2-40B4-BE49-F238E27FC236}">
                <a16:creationId xmlns:a16="http://schemas.microsoft.com/office/drawing/2014/main" id="{544F0001-87D7-6F6C-EF99-4F324E61A3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B8D254-0B7B-4478-9719-5D69A6A6D083}" type="slidenum">
              <a:rPr lang="en-US" altLang="zh-CN" smtClean="0">
                <a:latin typeface="Garamond" panose="02020404030301010803" pitchFamily="18" charset="0"/>
              </a:rPr>
              <a:pPr/>
              <a:t>36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276CBEB5-27CA-5E33-0411-408C7CA74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目标实现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5566B8B1-73B7-9BB6-9821-97AD411AFD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r>
              <a:rPr lang="zh-CN" altLang="zh-CN" sz="2400"/>
              <a:t>设计实现最底层目标的操作（任务</a:t>
            </a:r>
            <a:r>
              <a:rPr lang="zh-CN" altLang="en-US" sz="2400"/>
              <a:t>：细粒度用例</a:t>
            </a:r>
            <a:r>
              <a:rPr lang="en-US" altLang="zh-CN" sz="2400"/>
              <a:t>/</a:t>
            </a:r>
            <a:r>
              <a:rPr lang="zh-CN" altLang="en-US" sz="2400"/>
              <a:t>场景</a:t>
            </a:r>
            <a:r>
              <a:rPr lang="zh-CN" altLang="zh-CN" sz="2400"/>
              <a:t>）</a:t>
            </a:r>
            <a:endParaRPr lang="zh-CN" altLang="en-US" sz="2400"/>
          </a:p>
        </p:txBody>
      </p:sp>
      <p:graphicFrame>
        <p:nvGraphicFramePr>
          <p:cNvPr id="38916" name="对象 3">
            <a:extLst>
              <a:ext uri="{FF2B5EF4-FFF2-40B4-BE49-F238E27FC236}">
                <a16:creationId xmlns:a16="http://schemas.microsoft.com/office/drawing/2014/main" id="{FBAFC2C9-B663-791E-8EB0-67DF6585E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447800"/>
          <a:ext cx="7924800" cy="529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155192" imgH="4121346" progId="Visio.Drawing.11">
                  <p:embed/>
                </p:oleObj>
              </mc:Choice>
              <mc:Fallback>
                <p:oleObj name="Visio" r:id="rId2" imgW="6155192" imgH="4121346" progId="Visio.Drawing.11">
                  <p:embed/>
                  <p:pic>
                    <p:nvPicPr>
                      <p:cNvPr id="38916" name="对象 3">
                        <a:extLst>
                          <a:ext uri="{FF2B5EF4-FFF2-40B4-BE49-F238E27FC236}">
                            <a16:creationId xmlns:a16="http://schemas.microsoft.com/office/drawing/2014/main" id="{FBAFC2C9-B663-791E-8EB0-67DF6585E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7924800" cy="529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灯片编号占位符 1">
            <a:extLst>
              <a:ext uri="{FF2B5EF4-FFF2-40B4-BE49-F238E27FC236}">
                <a16:creationId xmlns:a16="http://schemas.microsoft.com/office/drawing/2014/main" id="{37A77958-E1C9-35F8-58E9-BACC65289B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AE54A2-D0E7-43D1-B53F-7A3D89150285}" type="slidenum">
              <a:rPr lang="en-US" altLang="zh-CN" smtClean="0">
                <a:latin typeface="Garamond" panose="02020404030301010803" pitchFamily="18" charset="0"/>
              </a:rPr>
              <a:pPr/>
              <a:t>37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889B8-AE2E-0909-1674-25CEA70C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重要练习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9DA1B-371E-77EC-818A-0D16F3FF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30725"/>
          </a:xfrm>
        </p:spPr>
        <p:txBody>
          <a:bodyPr/>
          <a:lstStyle/>
          <a:p>
            <a:r>
              <a:rPr lang="zh-CN" altLang="en-US" dirty="0"/>
              <a:t>针对本小组产品设计的某个（软件）业务，基于目标模型展开项目范围的分析</a:t>
            </a:r>
            <a:endParaRPr lang="en-US" altLang="zh-CN" dirty="0"/>
          </a:p>
          <a:p>
            <a:pPr lvl="1"/>
            <a:r>
              <a:rPr lang="zh-CN" altLang="en-US" dirty="0"/>
              <a:t>从若干个高层目标出发逐步精化（如需要可使用阻碍精化），目标需使用明确定义（例：</a:t>
            </a:r>
            <a:r>
              <a:rPr lang="en-US" altLang="zh-CN" dirty="0"/>
              <a:t>Achieve</a:t>
            </a:r>
            <a:r>
              <a:rPr lang="zh-CN" altLang="en-US" dirty="0"/>
              <a:t>或</a:t>
            </a:r>
            <a:r>
              <a:rPr lang="en-US" altLang="zh-CN" dirty="0"/>
              <a:t>Maintain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精化的子目标之间是否有相互促进、相互阻碍（重点）的关系</a:t>
            </a:r>
            <a:endParaRPr lang="en-US" altLang="zh-CN" dirty="0"/>
          </a:p>
          <a:p>
            <a:pPr lvl="1"/>
            <a:r>
              <a:rPr lang="zh-CN" altLang="en-US" dirty="0"/>
              <a:t>进一步完成目标实现：底层目标分配给主体，为底层目标设计实现对应操作</a:t>
            </a:r>
            <a:endParaRPr lang="en-US" altLang="zh-CN" dirty="0"/>
          </a:p>
          <a:p>
            <a:pPr lvl="2"/>
            <a:r>
              <a:rPr lang="zh-CN" altLang="en-US" dirty="0"/>
              <a:t>可选：基于目标实现完成用例图绘制（主体</a:t>
            </a:r>
            <a:r>
              <a:rPr lang="en-US" altLang="zh-CN" dirty="0"/>
              <a:t>+</a:t>
            </a:r>
            <a:r>
              <a:rPr lang="zh-CN" altLang="en-US" dirty="0"/>
              <a:t>任务</a:t>
            </a:r>
            <a:r>
              <a:rPr lang="en-US" altLang="zh-CN" dirty="0"/>
              <a:t>+</a:t>
            </a:r>
            <a:r>
              <a:rPr lang="zh-CN" altLang="en-US" dirty="0"/>
              <a:t>边框）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CFE3C3-FDE8-E4E4-4EDE-062E9102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A700-579D-4223-A326-F6D9C43F979B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79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79D73939-793B-661D-85FD-41F6DD763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zh-CN" altLang="en-US" sz="4000" dirty="0"/>
              <a:t>热身：为隆中对构建目标模型并分析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BCDFE641-F07B-375F-2703-232F7FC854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55738"/>
            <a:ext cx="8229600" cy="4530725"/>
          </a:xfrm>
        </p:spPr>
        <p:txBody>
          <a:bodyPr/>
          <a:lstStyle/>
          <a:p>
            <a:r>
              <a:rPr lang="zh-CN" altLang="en-US" sz="2000" dirty="0"/>
              <a:t>亮答曰：“自</a:t>
            </a:r>
            <a:r>
              <a:rPr lang="zh-CN" altLang="en-US" sz="2000" dirty="0">
                <a:hlinkClick r:id="rId2"/>
              </a:rPr>
              <a:t>董卓</a:t>
            </a:r>
            <a:r>
              <a:rPr lang="zh-CN" altLang="en-US" sz="2000" dirty="0"/>
              <a:t>已来</a:t>
            </a:r>
            <a:r>
              <a:rPr lang="en-US" altLang="zh-CN" sz="2000" baseline="30000" dirty="0"/>
              <a:t>36</a:t>
            </a:r>
            <a:r>
              <a:rPr lang="zh-CN" altLang="en-US" sz="2000" dirty="0"/>
              <a:t>，豪杰并起，跨州连郡者不可胜数</a:t>
            </a:r>
            <a:r>
              <a:rPr lang="en-US" altLang="zh-CN" sz="2000" baseline="30000" dirty="0"/>
              <a:t>37</a:t>
            </a:r>
            <a:r>
              <a:rPr lang="zh-CN" altLang="en-US" sz="2000" dirty="0"/>
              <a:t>。</a:t>
            </a:r>
            <a:r>
              <a:rPr lang="zh-CN" altLang="en-US" sz="2000" dirty="0">
                <a:hlinkClick r:id="rId3"/>
              </a:rPr>
              <a:t>曹操</a:t>
            </a:r>
            <a:r>
              <a:rPr lang="zh-CN" altLang="en-US" sz="2000" dirty="0"/>
              <a:t>比于</a:t>
            </a:r>
            <a:r>
              <a:rPr lang="en-US" altLang="zh-CN" sz="2000" baseline="30000" dirty="0"/>
              <a:t>38</a:t>
            </a:r>
            <a:r>
              <a:rPr lang="zh-CN" altLang="en-US" sz="2000" dirty="0">
                <a:hlinkClick r:id="rId4"/>
              </a:rPr>
              <a:t>袁绍</a:t>
            </a:r>
            <a:r>
              <a:rPr lang="zh-CN" altLang="en-US" sz="2000" dirty="0"/>
              <a:t>，则名微而众寡</a:t>
            </a:r>
            <a:r>
              <a:rPr lang="en-US" altLang="zh-CN" sz="2000" baseline="30000" dirty="0"/>
              <a:t>39</a:t>
            </a:r>
            <a:r>
              <a:rPr lang="zh-CN" altLang="en-US" sz="2000" dirty="0"/>
              <a:t>。然操遂能克</a:t>
            </a:r>
            <a:r>
              <a:rPr lang="en-US" altLang="zh-CN" sz="2000" baseline="30000" dirty="0"/>
              <a:t>40</a:t>
            </a:r>
            <a:r>
              <a:rPr lang="zh-CN" altLang="en-US" sz="2000" dirty="0"/>
              <a:t>绍，以弱为强者，非惟</a:t>
            </a:r>
            <a:r>
              <a:rPr lang="en-US" altLang="zh-CN" sz="2000" baseline="30000" dirty="0"/>
              <a:t>41</a:t>
            </a:r>
            <a:r>
              <a:rPr lang="zh-CN" altLang="en-US" sz="2000" dirty="0"/>
              <a:t>天时，抑亦人谋</a:t>
            </a:r>
            <a:r>
              <a:rPr lang="en-US" altLang="zh-CN" sz="2000" baseline="30000" dirty="0"/>
              <a:t>42</a:t>
            </a:r>
            <a:r>
              <a:rPr lang="zh-CN" altLang="en-US" sz="2000" dirty="0"/>
              <a:t>也。今操已拥百万之众，挟</a:t>
            </a:r>
            <a:r>
              <a:rPr lang="en-US" altLang="zh-CN" sz="2000" baseline="30000" dirty="0"/>
              <a:t>43</a:t>
            </a:r>
            <a:r>
              <a:rPr lang="zh-CN" altLang="en-US" sz="2000" dirty="0"/>
              <a:t>天子而令</a:t>
            </a:r>
            <a:r>
              <a:rPr lang="en-US" altLang="zh-CN" sz="2000" baseline="30000" dirty="0"/>
              <a:t>44</a:t>
            </a:r>
            <a:r>
              <a:rPr lang="zh-CN" altLang="en-US" sz="2000" dirty="0"/>
              <a:t>诸侯</a:t>
            </a:r>
            <a:r>
              <a:rPr lang="en-US" altLang="zh-CN" sz="2000" baseline="30000" dirty="0"/>
              <a:t>45</a:t>
            </a:r>
            <a:r>
              <a:rPr lang="zh-CN" altLang="en-US" sz="2000" dirty="0"/>
              <a:t>，此诚</a:t>
            </a:r>
            <a:r>
              <a:rPr lang="en-US" altLang="zh-CN" sz="2000" baseline="30000" dirty="0"/>
              <a:t>46</a:t>
            </a:r>
            <a:r>
              <a:rPr lang="zh-CN" altLang="en-US" sz="2000" dirty="0"/>
              <a:t>不可与争锋</a:t>
            </a:r>
            <a:r>
              <a:rPr lang="en-US" altLang="zh-CN" sz="2000" baseline="30000" dirty="0"/>
              <a:t>47</a:t>
            </a:r>
            <a:r>
              <a:rPr lang="zh-CN" altLang="en-US" sz="2000" dirty="0"/>
              <a:t>。</a:t>
            </a:r>
            <a:r>
              <a:rPr lang="zh-CN" altLang="en-US" sz="2000" dirty="0">
                <a:hlinkClick r:id="rId5"/>
              </a:rPr>
              <a:t>孙权</a:t>
            </a:r>
            <a:r>
              <a:rPr lang="zh-CN" altLang="en-US" sz="2000" dirty="0"/>
              <a:t>据有</a:t>
            </a:r>
            <a:r>
              <a:rPr lang="zh-CN" altLang="en-US" sz="2000" dirty="0">
                <a:hlinkClick r:id="rId6"/>
              </a:rPr>
              <a:t>江东</a:t>
            </a:r>
            <a:r>
              <a:rPr lang="zh-CN" altLang="en-US" sz="2000" dirty="0"/>
              <a:t>，已历三世，国险而民附</a:t>
            </a:r>
            <a:r>
              <a:rPr lang="en-US" altLang="zh-CN" sz="2000" baseline="30000" dirty="0"/>
              <a:t>48</a:t>
            </a:r>
            <a:r>
              <a:rPr lang="zh-CN" altLang="en-US" sz="2000" dirty="0"/>
              <a:t>，贤能为之用</a:t>
            </a:r>
            <a:r>
              <a:rPr lang="en-US" altLang="zh-CN" sz="2000" baseline="30000" dirty="0"/>
              <a:t>49</a:t>
            </a:r>
            <a:r>
              <a:rPr lang="zh-CN" altLang="en-US" sz="2000" dirty="0"/>
              <a:t>，此可以为援</a:t>
            </a:r>
            <a:r>
              <a:rPr lang="en-US" altLang="zh-CN" sz="2000" baseline="30000" dirty="0"/>
              <a:t>50</a:t>
            </a:r>
            <a:r>
              <a:rPr lang="zh-CN" altLang="en-US" sz="2000" dirty="0"/>
              <a:t>而不可图</a:t>
            </a:r>
            <a:r>
              <a:rPr lang="en-US" altLang="zh-CN" sz="2000" baseline="30000" dirty="0"/>
              <a:t>51</a:t>
            </a:r>
            <a:r>
              <a:rPr lang="zh-CN" altLang="en-US" sz="2000" dirty="0"/>
              <a:t>也。</a:t>
            </a:r>
            <a:r>
              <a:rPr lang="zh-CN" altLang="en-US" sz="2000" dirty="0">
                <a:hlinkClick r:id="rId7"/>
              </a:rPr>
              <a:t>荆州</a:t>
            </a:r>
            <a:r>
              <a:rPr lang="zh-CN" altLang="en-US" sz="2000" dirty="0"/>
              <a:t>北据汉、沔，利尽</a:t>
            </a:r>
            <a:r>
              <a:rPr lang="en-US" altLang="zh-CN" sz="2000" baseline="30000" dirty="0"/>
              <a:t>52</a:t>
            </a:r>
            <a:r>
              <a:rPr lang="zh-CN" altLang="en-US" sz="2000" dirty="0"/>
              <a:t>南海，东连吴会，西通</a:t>
            </a:r>
            <a:r>
              <a:rPr lang="zh-CN" altLang="en-US" sz="2000" dirty="0">
                <a:hlinkClick r:id="rId8"/>
              </a:rPr>
              <a:t>巴蜀</a:t>
            </a:r>
            <a:r>
              <a:rPr lang="zh-CN" altLang="en-US" sz="2000" dirty="0"/>
              <a:t>，此用武之国</a:t>
            </a:r>
            <a:r>
              <a:rPr lang="en-US" altLang="zh-CN" sz="2000" baseline="30000" dirty="0"/>
              <a:t>53</a:t>
            </a:r>
            <a:r>
              <a:rPr lang="zh-CN" altLang="en-US" sz="2000" dirty="0"/>
              <a:t>，而其主不能守，此殆</a:t>
            </a:r>
            <a:r>
              <a:rPr lang="en-US" altLang="zh-CN" sz="2000" baseline="30000" dirty="0"/>
              <a:t>54</a:t>
            </a:r>
            <a:r>
              <a:rPr lang="zh-CN" altLang="en-US" sz="2000" dirty="0"/>
              <a:t>天所以</a:t>
            </a:r>
            <a:r>
              <a:rPr lang="en-US" altLang="zh-CN" sz="2000" baseline="30000" dirty="0"/>
              <a:t>55</a:t>
            </a:r>
            <a:r>
              <a:rPr lang="zh-CN" altLang="en-US" sz="2000" dirty="0"/>
              <a:t>资</a:t>
            </a:r>
            <a:r>
              <a:rPr lang="en-US" altLang="zh-CN" sz="2000" baseline="30000" dirty="0"/>
              <a:t>56</a:t>
            </a:r>
            <a:r>
              <a:rPr lang="zh-CN" altLang="en-US" sz="2000" dirty="0"/>
              <a:t>将军，将军岂有意乎</a:t>
            </a:r>
            <a:r>
              <a:rPr lang="en-US" altLang="zh-CN" sz="2000" baseline="30000" dirty="0"/>
              <a:t>57</a:t>
            </a:r>
            <a:r>
              <a:rPr lang="zh-CN" altLang="en-US" sz="2000" dirty="0"/>
              <a:t>？益州险塞</a:t>
            </a:r>
            <a:r>
              <a:rPr lang="en-US" altLang="zh-CN" sz="2000" baseline="30000" dirty="0"/>
              <a:t>58</a:t>
            </a:r>
            <a:r>
              <a:rPr lang="zh-CN" altLang="en-US" sz="2000" dirty="0"/>
              <a:t>，</a:t>
            </a:r>
            <a:r>
              <a:rPr lang="zh-CN" altLang="en-US" sz="2000" dirty="0">
                <a:hlinkClick r:id="rId9"/>
              </a:rPr>
              <a:t>沃野千里</a:t>
            </a:r>
            <a:r>
              <a:rPr lang="zh-CN" altLang="en-US" sz="2000" dirty="0"/>
              <a:t>，天府之土</a:t>
            </a:r>
            <a:r>
              <a:rPr lang="en-US" altLang="zh-CN" sz="2000" baseline="30000" dirty="0"/>
              <a:t>59</a:t>
            </a:r>
            <a:r>
              <a:rPr lang="zh-CN" altLang="en-US" sz="2000" dirty="0"/>
              <a:t>，高祖</a:t>
            </a:r>
            <a:r>
              <a:rPr lang="en-US" altLang="zh-CN" sz="2000" baseline="30000" dirty="0"/>
              <a:t>60</a:t>
            </a:r>
            <a:r>
              <a:rPr lang="zh-CN" altLang="en-US" sz="2000" dirty="0"/>
              <a:t>因</a:t>
            </a:r>
            <a:r>
              <a:rPr lang="en-US" altLang="zh-CN" sz="2000" baseline="30000" dirty="0"/>
              <a:t>61</a:t>
            </a:r>
            <a:r>
              <a:rPr lang="zh-CN" altLang="en-US" sz="2000" dirty="0"/>
              <a:t>之以成帝业。</a:t>
            </a:r>
            <a:r>
              <a:rPr lang="zh-CN" altLang="en-US" sz="2000" dirty="0">
                <a:hlinkClick r:id="rId10"/>
              </a:rPr>
              <a:t>刘璋</a:t>
            </a:r>
            <a:r>
              <a:rPr lang="zh-CN" altLang="en-US" sz="2000" dirty="0"/>
              <a:t>暗弱</a:t>
            </a:r>
            <a:r>
              <a:rPr lang="en-US" altLang="zh-CN" sz="2000" baseline="30000" dirty="0"/>
              <a:t>62</a:t>
            </a:r>
            <a:r>
              <a:rPr lang="zh-CN" altLang="en-US" sz="2000" dirty="0"/>
              <a:t>，张鲁在北，民殷</a:t>
            </a:r>
            <a:r>
              <a:rPr lang="en-US" altLang="zh-CN" sz="2000" baseline="30000" dirty="0"/>
              <a:t>63</a:t>
            </a:r>
            <a:r>
              <a:rPr lang="zh-CN" altLang="en-US" sz="2000" dirty="0"/>
              <a:t>国富而</a:t>
            </a:r>
            <a:r>
              <a:rPr lang="en-US" altLang="zh-CN" sz="2000" baseline="30000" dirty="0"/>
              <a:t>64</a:t>
            </a:r>
            <a:r>
              <a:rPr lang="zh-CN" altLang="en-US" sz="2000" dirty="0"/>
              <a:t>不知存恤</a:t>
            </a:r>
            <a:r>
              <a:rPr lang="en-US" altLang="zh-CN" sz="2000" baseline="30000" dirty="0"/>
              <a:t>65</a:t>
            </a:r>
            <a:r>
              <a:rPr lang="zh-CN" altLang="en-US" sz="2000" dirty="0"/>
              <a:t>，智能之士思得明君。将军既帝室之胄</a:t>
            </a:r>
            <a:r>
              <a:rPr lang="en-US" altLang="zh-CN" sz="2000" baseline="30000" dirty="0"/>
              <a:t>66</a:t>
            </a:r>
            <a:r>
              <a:rPr lang="zh-CN" altLang="en-US" sz="2000" dirty="0"/>
              <a:t>，信义</a:t>
            </a:r>
            <a:r>
              <a:rPr lang="en-US" altLang="zh-CN" sz="2000" baseline="30000" dirty="0"/>
              <a:t>67</a:t>
            </a:r>
            <a:r>
              <a:rPr lang="zh-CN" altLang="en-US" sz="2000" dirty="0"/>
              <a:t>著</a:t>
            </a:r>
            <a:r>
              <a:rPr lang="en-US" altLang="zh-CN" sz="2000" baseline="30000" dirty="0"/>
              <a:t>68</a:t>
            </a:r>
            <a:r>
              <a:rPr lang="zh-CN" altLang="en-US" sz="2000" dirty="0"/>
              <a:t>于四海，总揽</a:t>
            </a:r>
            <a:r>
              <a:rPr lang="en-US" altLang="zh-CN" sz="2000" baseline="30000" dirty="0"/>
              <a:t>69</a:t>
            </a:r>
            <a:r>
              <a:rPr lang="zh-CN" altLang="en-US" sz="2000" dirty="0"/>
              <a:t>英雄，思贤如渴，若跨有 荆、益，保其岩阻</a:t>
            </a:r>
            <a:r>
              <a:rPr lang="en-US" altLang="zh-CN" sz="2000" baseline="30000" dirty="0"/>
              <a:t>70</a:t>
            </a:r>
            <a:r>
              <a:rPr lang="zh-CN" altLang="en-US" sz="2000" dirty="0"/>
              <a:t>，西和诸戎</a:t>
            </a:r>
            <a:r>
              <a:rPr lang="en-US" altLang="zh-CN" sz="2000" baseline="30000" dirty="0"/>
              <a:t>71</a:t>
            </a:r>
            <a:r>
              <a:rPr lang="zh-CN" altLang="en-US" sz="2000" dirty="0"/>
              <a:t>，南抚夷越</a:t>
            </a:r>
            <a:r>
              <a:rPr lang="en-US" altLang="zh-CN" sz="2000" baseline="30000" dirty="0"/>
              <a:t>72</a:t>
            </a:r>
            <a:r>
              <a:rPr lang="zh-CN" altLang="en-US" sz="2000" dirty="0"/>
              <a:t>，外结好孙权，内</a:t>
            </a:r>
            <a:r>
              <a:rPr lang="en-US" altLang="zh-CN" sz="2000" baseline="30000" dirty="0"/>
              <a:t>73</a:t>
            </a:r>
            <a:r>
              <a:rPr lang="zh-CN" altLang="en-US" sz="2000" dirty="0"/>
              <a:t>修</a:t>
            </a:r>
            <a:r>
              <a:rPr lang="en-US" altLang="zh-CN" sz="2000" baseline="30000" dirty="0"/>
              <a:t>74</a:t>
            </a:r>
            <a:r>
              <a:rPr lang="zh-CN" altLang="en-US" sz="2000" dirty="0"/>
              <a:t>政理</a:t>
            </a:r>
            <a:r>
              <a:rPr lang="en-US" altLang="zh-CN" sz="2000" baseline="30000" dirty="0"/>
              <a:t>75</a:t>
            </a:r>
            <a:r>
              <a:rPr lang="zh-CN" altLang="en-US" sz="2000" dirty="0"/>
              <a:t>；天下有变，则命一上将将荆州之军</a:t>
            </a:r>
            <a:r>
              <a:rPr lang="en-US" altLang="zh-CN" sz="2000" baseline="30000" dirty="0"/>
              <a:t>76</a:t>
            </a:r>
            <a:r>
              <a:rPr lang="zh-CN" altLang="en-US" sz="2000" dirty="0"/>
              <a:t>以向宛、洛</a:t>
            </a:r>
            <a:r>
              <a:rPr lang="en-US" altLang="zh-CN" sz="2000" baseline="30000" dirty="0"/>
              <a:t>77</a:t>
            </a:r>
            <a:r>
              <a:rPr lang="zh-CN" altLang="en-US" sz="2000" dirty="0"/>
              <a:t>，将军身</a:t>
            </a:r>
            <a:r>
              <a:rPr lang="en-US" altLang="zh-CN" sz="2000" baseline="30000" dirty="0"/>
              <a:t>78</a:t>
            </a:r>
            <a:r>
              <a:rPr lang="zh-CN" altLang="en-US" sz="2000" dirty="0"/>
              <a:t>率益州之众出于秦川</a:t>
            </a:r>
            <a:r>
              <a:rPr lang="en-US" altLang="zh-CN" sz="2000" baseline="30000" dirty="0"/>
              <a:t>79</a:t>
            </a:r>
            <a:r>
              <a:rPr lang="zh-CN" altLang="en-US" sz="2000" dirty="0"/>
              <a:t>，</a:t>
            </a:r>
            <a:r>
              <a:rPr lang="zh-CN" altLang="en-US" sz="2000" dirty="0">
                <a:hlinkClick r:id="rId11"/>
              </a:rPr>
              <a:t>百姓</a:t>
            </a:r>
            <a:r>
              <a:rPr lang="zh-CN" altLang="en-US" sz="2000" dirty="0"/>
              <a:t>孰敢不箪食壶浆</a:t>
            </a:r>
            <a:r>
              <a:rPr lang="en-US" altLang="zh-CN" sz="2000" baseline="30000" dirty="0"/>
              <a:t>80</a:t>
            </a:r>
            <a:r>
              <a:rPr lang="zh-CN" altLang="en-US" sz="2000" dirty="0"/>
              <a:t>，以迎将军者乎？诚如是</a:t>
            </a:r>
            <a:r>
              <a:rPr lang="en-US" altLang="zh-CN" sz="2000" baseline="30000" dirty="0"/>
              <a:t>81</a:t>
            </a:r>
            <a:r>
              <a:rPr lang="zh-CN" altLang="en-US" sz="2000" dirty="0"/>
              <a:t>，则霸业可成，汉室可兴矣。”</a:t>
            </a:r>
          </a:p>
          <a:p>
            <a:r>
              <a:rPr lang="zh-CN" altLang="en-US" sz="2000" dirty="0"/>
              <a:t>先主曰：“善！”</a:t>
            </a: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782549A7-1DF7-429A-BEA3-93FFD2C264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7690EE-55BD-440B-B6F7-BBC9D2E12AAE}" type="slidenum">
              <a:rPr lang="en-US" altLang="zh-CN" smtClean="0">
                <a:latin typeface="Garamond" panose="02020404030301010803" pitchFamily="18" charset="0"/>
              </a:rPr>
              <a:pPr/>
              <a:t>39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EFF7143-4623-DEA5-BC92-3AEB8174C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732FEE0-68B2-C85B-A11A-4DB70ABC4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确定项目前景和范围的活动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问题分析</a:t>
            </a:r>
            <a:endParaRPr lang="en-US" altLang="zh-CN"/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目标分析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业务过程分析</a:t>
            </a:r>
            <a:endParaRPr lang="en-US" altLang="zh-CN"/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定义系统边界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项目前景和范围文档</a:t>
            </a:r>
          </a:p>
        </p:txBody>
      </p:sp>
      <p:sp>
        <p:nvSpPr>
          <p:cNvPr id="6148" name="灯片编号占位符 1">
            <a:extLst>
              <a:ext uri="{FF2B5EF4-FFF2-40B4-BE49-F238E27FC236}">
                <a16:creationId xmlns:a16="http://schemas.microsoft.com/office/drawing/2014/main" id="{C2607D8B-55D8-D50E-E442-249F378B32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525253-D4E3-44DE-91F3-8524B75C5AA9}" type="slidenum">
              <a:rPr lang="en-US" altLang="zh-CN" smtClean="0">
                <a:latin typeface="Garamond" panose="02020404030301010803" pitchFamily="18" charset="0"/>
              </a:rPr>
              <a:pPr/>
              <a:t>4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2DCC296C-D5BA-F1A3-A7EA-94241A6A6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3505200" cy="560387"/>
          </a:xfrm>
        </p:spPr>
        <p:txBody>
          <a:bodyPr/>
          <a:lstStyle/>
          <a:p>
            <a:r>
              <a:rPr lang="zh-CN" altLang="en-US" sz="3200"/>
              <a:t>隆中对的目标模型</a:t>
            </a:r>
          </a:p>
        </p:txBody>
      </p:sp>
      <p:pic>
        <p:nvPicPr>
          <p:cNvPr id="40963" name="内容占位符 5">
            <a:extLst>
              <a:ext uri="{FF2B5EF4-FFF2-40B4-BE49-F238E27FC236}">
                <a16:creationId xmlns:a16="http://schemas.microsoft.com/office/drawing/2014/main" id="{3FB6A6E1-49C7-F1D5-AD82-8036D19D5F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6388" y="76200"/>
            <a:ext cx="5029200" cy="6569075"/>
          </a:xfrm>
        </p:spPr>
      </p:pic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8C1C76BF-0F9A-A4E7-5806-ABE4C23931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F94A15-D8EE-474E-896F-9481AD371B1A}" type="slidenum">
              <a:rPr lang="en-US" altLang="zh-CN" smtClean="0">
                <a:latin typeface="Garamond" panose="02020404030301010803" pitchFamily="18" charset="0"/>
              </a:rPr>
              <a:pPr/>
              <a:t>40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7B3F772C-AE35-B7DD-1E09-C2DEF75B3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4191000" cy="5292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/>
              <a:t>类似的，</a:t>
            </a:r>
            <a:r>
              <a:rPr lang="en-US" altLang="zh-CN" sz="2400" kern="0" dirty="0"/>
              <a:t>OpenAI</a:t>
            </a:r>
            <a:r>
              <a:rPr lang="zh-CN" altLang="en-US" sz="2400" kern="0" dirty="0"/>
              <a:t>与微软的未来合作</a:t>
            </a:r>
            <a:r>
              <a:rPr lang="en-US" altLang="zh-CN" sz="2400" kern="0" dirty="0"/>
              <a:t>…</a:t>
            </a:r>
          </a:p>
          <a:p>
            <a:pPr lvl="1">
              <a:defRPr/>
            </a:pPr>
            <a:r>
              <a:rPr lang="en-US" altLang="zh-CN" sz="2000" kern="0" dirty="0"/>
              <a:t>OpenAI</a:t>
            </a:r>
            <a:r>
              <a:rPr lang="zh-CN" altLang="en-US" sz="2000" kern="0" dirty="0"/>
              <a:t>的突破性发展：微软提供的充足算力</a:t>
            </a:r>
            <a:endParaRPr lang="en-US" altLang="zh-CN" sz="2000" kern="0" dirty="0"/>
          </a:p>
          <a:p>
            <a:pPr lvl="1">
              <a:defRPr/>
            </a:pPr>
            <a:r>
              <a:rPr lang="en-US" altLang="zh-CN" sz="2000" kern="0" dirty="0"/>
              <a:t>OpenAI</a:t>
            </a:r>
            <a:r>
              <a:rPr lang="zh-CN" altLang="en-US" sz="2000" kern="0" dirty="0"/>
              <a:t>的发展目标：以</a:t>
            </a:r>
            <a:r>
              <a:rPr lang="en-US" altLang="zh-CN" sz="2000" kern="0" dirty="0"/>
              <a:t>GPT</a:t>
            </a:r>
            <a:r>
              <a:rPr lang="zh-CN" altLang="en-US" sz="2000" kern="0" dirty="0"/>
              <a:t>模型作为技术平台，构建应用生态</a:t>
            </a:r>
            <a:endParaRPr lang="en-US" altLang="zh-CN" sz="2000" kern="0" dirty="0"/>
          </a:p>
          <a:p>
            <a:pPr lvl="1">
              <a:defRPr/>
            </a:pPr>
            <a:r>
              <a:rPr lang="zh-CN" altLang="en-US" sz="2000" kern="0" dirty="0"/>
              <a:t>微软的发展目标：以整合了</a:t>
            </a:r>
            <a:r>
              <a:rPr lang="en-US" altLang="zh-CN" sz="2000" kern="0" dirty="0"/>
              <a:t>GPT</a:t>
            </a:r>
            <a:r>
              <a:rPr lang="zh-CN" altLang="en-US" sz="2000" kern="0" dirty="0"/>
              <a:t>的</a:t>
            </a:r>
            <a:r>
              <a:rPr lang="en-US" altLang="zh-CN" sz="2000" kern="0" dirty="0"/>
              <a:t>Azure</a:t>
            </a:r>
            <a:r>
              <a:rPr lang="zh-CN" altLang="en-US" sz="2000" kern="0" dirty="0"/>
              <a:t>云作为技术平台并构建相应的生态</a:t>
            </a:r>
            <a:endParaRPr lang="en-US" altLang="zh-CN" sz="2000" kern="0" dirty="0"/>
          </a:p>
          <a:p>
            <a:pPr lvl="1">
              <a:defRPr/>
            </a:pPr>
            <a:r>
              <a:rPr lang="en-US" altLang="zh-CN" sz="2000" b="1" kern="0" dirty="0"/>
              <a:t>OpenAI</a:t>
            </a:r>
            <a:r>
              <a:rPr lang="zh-CN" altLang="en-US" sz="2000" b="1" kern="0" dirty="0"/>
              <a:t>的</a:t>
            </a:r>
            <a:r>
              <a:rPr lang="en-US" altLang="zh-CN" sz="2000" b="1" kern="0" dirty="0"/>
              <a:t>Conflict</a:t>
            </a:r>
            <a:r>
              <a:rPr lang="zh-CN" altLang="en-US" sz="2000" b="1" kern="0" dirty="0"/>
              <a:t>：构建应用生态 </a:t>
            </a:r>
            <a:r>
              <a:rPr lang="en-US" altLang="zh-CN" sz="2000" b="1" kern="0" dirty="0"/>
              <a:t>vs. </a:t>
            </a:r>
            <a:r>
              <a:rPr lang="zh-CN" altLang="en-US" sz="2000" b="1" kern="0" dirty="0"/>
              <a:t>维系微软合作</a:t>
            </a:r>
            <a:endParaRPr lang="en-US" altLang="zh-CN" sz="2000" b="1" kern="0" dirty="0"/>
          </a:p>
          <a:p>
            <a:pPr lvl="1">
              <a:defRPr/>
            </a:pPr>
            <a:r>
              <a:rPr lang="en-US" altLang="zh-CN" sz="2000" kern="0" dirty="0"/>
              <a:t>2023.11.17 OpenAI</a:t>
            </a:r>
            <a:r>
              <a:rPr lang="zh-CN" altLang="en-US" sz="2000" kern="0" dirty="0"/>
              <a:t>“宫斗”</a:t>
            </a:r>
            <a:endParaRPr lang="en-US" altLang="zh-CN" sz="2000" kern="0" dirty="0"/>
          </a:p>
          <a:p>
            <a:pPr lvl="2">
              <a:defRPr/>
            </a:pPr>
            <a:r>
              <a:rPr lang="zh-CN" altLang="en-US" sz="1600" kern="0" dirty="0"/>
              <a:t>表面：是否“对齐人类”</a:t>
            </a:r>
            <a:endParaRPr lang="en-US" altLang="zh-CN" sz="1600" kern="0" dirty="0"/>
          </a:p>
          <a:p>
            <a:pPr lvl="2">
              <a:defRPr/>
            </a:pPr>
            <a:r>
              <a:rPr lang="zh-CN" altLang="en-US" sz="1600" kern="0" dirty="0"/>
              <a:t>另一面：</a:t>
            </a:r>
            <a:r>
              <a:rPr lang="en-US" altLang="zh-CN" sz="1600" kern="0" dirty="0"/>
              <a:t>GPTs </a:t>
            </a:r>
            <a:r>
              <a:rPr lang="zh-CN" altLang="en-US" sz="1600" kern="0" dirty="0"/>
              <a:t>与 </a:t>
            </a:r>
            <a:r>
              <a:rPr lang="en-US" altLang="zh-CN" sz="1600" kern="0" dirty="0" err="1"/>
              <a:t>Azure</a:t>
            </a:r>
            <a:r>
              <a:rPr lang="en-US" altLang="zh-CN" sz="1600" kern="0" baseline="-25000" dirty="0" err="1"/>
              <a:t>GPT</a:t>
            </a:r>
            <a:r>
              <a:rPr lang="zh-CN" altLang="en-US" sz="1600" kern="0" dirty="0"/>
              <a:t>，模型应用 </a:t>
            </a:r>
            <a:r>
              <a:rPr lang="en-US" altLang="zh-CN" sz="1600" kern="0" dirty="0"/>
              <a:t>vs. </a:t>
            </a:r>
            <a:r>
              <a:rPr lang="zh-CN" altLang="en-US" sz="1600" kern="0" dirty="0"/>
              <a:t>定制模型的算力平台</a:t>
            </a:r>
            <a:endParaRPr lang="en-US" altLang="zh-CN" sz="1600" kern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07C2B0-2FD7-8EC2-979A-55426D28B1A9}"/>
              </a:ext>
            </a:extLst>
          </p:cNvPr>
          <p:cNvSpPr/>
          <p:nvPr/>
        </p:nvSpPr>
        <p:spPr>
          <a:xfrm>
            <a:off x="6934199" y="3886200"/>
            <a:ext cx="685801" cy="579437"/>
          </a:xfrm>
          <a:prstGeom prst="roundRect">
            <a:avLst/>
          </a:prstGeom>
          <a:noFill/>
          <a:ln>
            <a:solidFill>
              <a:srgbClr val="FC25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箭头: 左右 4">
            <a:extLst>
              <a:ext uri="{FF2B5EF4-FFF2-40B4-BE49-F238E27FC236}">
                <a16:creationId xmlns:a16="http://schemas.microsoft.com/office/drawing/2014/main" id="{3E26B397-70FD-78B8-E512-50A9EAB34F96}"/>
              </a:ext>
            </a:extLst>
          </p:cNvPr>
          <p:cNvSpPr/>
          <p:nvPr/>
        </p:nvSpPr>
        <p:spPr>
          <a:xfrm>
            <a:off x="7391400" y="3208337"/>
            <a:ext cx="838201" cy="3048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Conflict</a:t>
            </a:r>
            <a:endParaRPr lang="zh-CN" altLang="en-US" sz="1000" b="1" dirty="0"/>
          </a:p>
        </p:txBody>
      </p:sp>
      <p:sp>
        <p:nvSpPr>
          <p:cNvPr id="6" name="标注: 线形 5">
            <a:extLst>
              <a:ext uri="{FF2B5EF4-FFF2-40B4-BE49-F238E27FC236}">
                <a16:creationId xmlns:a16="http://schemas.microsoft.com/office/drawing/2014/main" id="{8C41FB6F-E1AD-27EE-E0C8-7BD82A44EDB3}"/>
              </a:ext>
            </a:extLst>
          </p:cNvPr>
          <p:cNvSpPr/>
          <p:nvPr/>
        </p:nvSpPr>
        <p:spPr>
          <a:xfrm>
            <a:off x="8022431" y="2286000"/>
            <a:ext cx="1121569" cy="927099"/>
          </a:xfrm>
          <a:prstGeom prst="borderCallout1">
            <a:avLst>
              <a:gd name="adj1" fmla="val 18750"/>
              <a:gd name="adj2" fmla="val -8333"/>
              <a:gd name="adj3" fmla="val 97089"/>
              <a:gd name="adj4" fmla="val -217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受限于当时的通信与交通</a:t>
            </a:r>
          </a:p>
        </p:txBody>
      </p:sp>
    </p:spTree>
    <p:extLst>
      <p:ext uri="{BB962C8B-B14F-4D97-AF65-F5344CB8AC3E}">
        <p14:creationId xmlns:p14="http://schemas.microsoft.com/office/powerpoint/2010/main" val="331316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54966B0-2F1B-84DD-1937-3A2DAAD42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/>
              <a:t>1. </a:t>
            </a:r>
            <a:r>
              <a:rPr lang="zh-CN" altLang="en-US" sz="3000"/>
              <a:t>确定项目前景和范围的活动</a:t>
            </a:r>
            <a:br>
              <a:rPr lang="zh-CN" altLang="en-US" sz="3000"/>
            </a:br>
            <a:r>
              <a:rPr lang="en-US" altLang="zh-CN" sz="3000">
                <a:latin typeface="Arial" panose="020B0604020202020204" pitchFamily="34" charset="0"/>
              </a:rPr>
              <a:t>——</a:t>
            </a:r>
            <a:r>
              <a:rPr lang="zh-CN" altLang="en-US" sz="3000"/>
              <a:t>为什么要确定项目的前景和范围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6F11CF2-1EAF-C2F5-2C2D-642E4DA5E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100" dirty="0"/>
              <a:t>在看待现实世界时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世界是复杂的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/>
              <a:t>从不同的角度观察，会看到不同的内容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600" dirty="0"/>
              <a:t>例如，对桌子，木匠、商人、考古学家、工艺学家</a:t>
            </a:r>
            <a:r>
              <a:rPr lang="en-US" altLang="zh-CN" sz="1600" dirty="0"/>
              <a:t>…</a:t>
            </a:r>
            <a:r>
              <a:rPr lang="zh-CN" altLang="en-US" sz="1600" dirty="0"/>
              <a:t>观察到的内容是不一样的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100" dirty="0"/>
              <a:t>因此</a:t>
            </a:r>
            <a:r>
              <a:rPr lang="en-US" altLang="zh-CN" sz="2100" dirty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如何</a:t>
            </a:r>
            <a:r>
              <a:rPr lang="zh-CN" altLang="en-US" sz="2000" b="1" dirty="0">
                <a:solidFill>
                  <a:srgbClr val="00B050"/>
                </a:solidFill>
              </a:rPr>
              <a:t>保证项目涉众以符合项目需要的角度描述现实世界</a:t>
            </a:r>
            <a:r>
              <a:rPr lang="zh-CN" altLang="en-US" sz="2000" dirty="0"/>
              <a:t>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描述哪些事物和事件才会尽可能的符合项目的需要</a:t>
            </a:r>
            <a:r>
              <a:rPr lang="zh-CN" altLang="en-US" sz="2000" dirty="0"/>
              <a:t>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100" dirty="0"/>
              <a:t>方法是</a:t>
            </a:r>
            <a:r>
              <a:rPr lang="en-US" altLang="zh-CN" sz="2100" dirty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rgbClr val="00B050"/>
                </a:solidFill>
              </a:rPr>
              <a:t>定义项目前景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/>
              <a:t>所有的涉众都从共同认同的项目前景出发，理解和描述问题域及需求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定义项目范围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/>
              <a:t>范围内的事物和事件是描述的目标</a:t>
            </a:r>
            <a:endParaRPr lang="zh-CN" altLang="en-US" sz="2000" dirty="0"/>
          </a:p>
        </p:txBody>
      </p:sp>
      <p:sp>
        <p:nvSpPr>
          <p:cNvPr id="7172" name="灯片编号占位符 1">
            <a:extLst>
              <a:ext uri="{FF2B5EF4-FFF2-40B4-BE49-F238E27FC236}">
                <a16:creationId xmlns:a16="http://schemas.microsoft.com/office/drawing/2014/main" id="{52C8F29B-0DDC-989B-530D-92A3D1E961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42E0AF-2349-4E5B-9361-B17C1755A6E1}" type="slidenum">
              <a:rPr lang="en-US" altLang="zh-CN" smtClean="0">
                <a:latin typeface="Garamond" panose="02020404030301010803" pitchFamily="18" charset="0"/>
              </a:rPr>
              <a:pPr/>
              <a:t>5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1517A42-60E3-890B-7004-F9E854FF0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问题分析</a:t>
            </a:r>
            <a:br>
              <a:rPr lang="zh-CN" altLang="en-US" sz="3200"/>
            </a:br>
            <a:r>
              <a:rPr lang="en-US" altLang="zh-CN" sz="3200">
                <a:latin typeface="Arial" panose="020B0604020202020204" pitchFamily="34" charset="0"/>
              </a:rPr>
              <a:t>——</a:t>
            </a:r>
            <a:r>
              <a:rPr lang="en-US" altLang="zh-CN" sz="3200"/>
              <a:t> </a:t>
            </a:r>
            <a:r>
              <a:rPr lang="zh-CN" altLang="en-US" sz="3200"/>
              <a:t>过程描述</a:t>
            </a:r>
            <a:endParaRPr lang="zh-CN" altLang="en-US" sz="3800"/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A0B92341-FE51-2749-2E12-F231CCED2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4340" name="对象 1">
            <a:extLst>
              <a:ext uri="{FF2B5EF4-FFF2-40B4-BE49-F238E27FC236}">
                <a16:creationId xmlns:a16="http://schemas.microsoft.com/office/drawing/2014/main" id="{17ABE707-1BF9-8C51-232B-406FFB232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8" y="1752600"/>
          <a:ext cx="883761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85319" imgH="2033261" progId="Visio.Drawing.11">
                  <p:embed/>
                </p:oleObj>
              </mc:Choice>
              <mc:Fallback>
                <p:oleObj name="Visio" r:id="rId2" imgW="5485319" imgH="2033261" progId="Visio.Drawing.11">
                  <p:embed/>
                  <p:pic>
                    <p:nvPicPr>
                      <p:cNvPr id="14340" name="对象 1">
                        <a:extLst>
                          <a:ext uri="{FF2B5EF4-FFF2-40B4-BE49-F238E27FC236}">
                            <a16:creationId xmlns:a16="http://schemas.microsoft.com/office/drawing/2014/main" id="{17ABE707-1BF9-8C51-232B-406FFB232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752600"/>
                        <a:ext cx="883761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灯片编号占位符 1">
            <a:extLst>
              <a:ext uri="{FF2B5EF4-FFF2-40B4-BE49-F238E27FC236}">
                <a16:creationId xmlns:a16="http://schemas.microsoft.com/office/drawing/2014/main" id="{6D57703F-C3F8-9E85-57C7-4222DF6164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DE219B-5E54-4858-AA1C-57920B1DBE07}" type="slidenum">
              <a:rPr lang="en-US" altLang="zh-CN" smtClean="0">
                <a:latin typeface="Garamond" panose="02020404030301010803" pitchFamily="18" charset="0"/>
              </a:rPr>
              <a:pPr/>
              <a:t>6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C8B1AFE-A0E1-829E-0C47-AB6778315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29200" y="277813"/>
            <a:ext cx="3657600" cy="636587"/>
          </a:xfrm>
        </p:spPr>
        <p:txBody>
          <a:bodyPr/>
          <a:lstStyle/>
          <a:p>
            <a:pPr eaLnBrk="1" hangingPunct="1"/>
            <a:r>
              <a:rPr lang="zh-CN" altLang="en-US" sz="3800" dirty="0"/>
              <a:t>获取并明确问题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8276CEF-F24C-749B-CBCF-886C690AD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59436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一、收集问题并针对问题达成共识</a:t>
            </a:r>
            <a:endParaRPr lang="en-US" altLang="zh-CN" b="1" dirty="0"/>
          </a:p>
          <a:p>
            <a:pPr lvl="1"/>
            <a:r>
              <a:rPr lang="zh-CN" altLang="zh-CN" dirty="0"/>
              <a:t>通过收集背景资料或者与涉众沟通来实现</a:t>
            </a:r>
            <a:endParaRPr lang="en-US" altLang="zh-CN" dirty="0"/>
          </a:p>
          <a:p>
            <a:pPr lvl="1"/>
            <a:r>
              <a:rPr lang="zh-CN" altLang="zh-CN" dirty="0"/>
              <a:t>收集背景资料时要收集业务描述及其统计数据关注业务困难与问题。与涉众的沟通主要通过面谈</a:t>
            </a:r>
            <a:endParaRPr lang="zh-CN" altLang="en-US" dirty="0"/>
          </a:p>
          <a:p>
            <a:pPr eaLnBrk="1" hangingPunct="1"/>
            <a:r>
              <a:rPr lang="zh-CN" altLang="en-US" b="1" dirty="0"/>
              <a:t>二、收集背景资料，判断问题的明确性 </a:t>
            </a:r>
            <a:endParaRPr lang="en-US" altLang="zh-CN" b="1" dirty="0"/>
          </a:p>
          <a:p>
            <a:pPr lvl="1" eaLnBrk="1" hangingPunct="1"/>
            <a:r>
              <a:rPr lang="zh-CN" altLang="en-US" dirty="0"/>
              <a:t>易于理解</a:t>
            </a:r>
            <a:r>
              <a:rPr lang="en-US" altLang="zh-CN" dirty="0"/>
              <a:t>&amp;</a:t>
            </a:r>
            <a:r>
              <a:rPr lang="zh-CN" altLang="en-US" dirty="0"/>
              <a:t>指明解决的方向</a:t>
            </a:r>
            <a:endParaRPr lang="en-US" altLang="zh-CN" dirty="0"/>
          </a:p>
          <a:p>
            <a:pPr lvl="2" eaLnBrk="1" hangingPunct="1"/>
            <a:r>
              <a:rPr lang="zh-CN" altLang="en-US" i="1" dirty="0"/>
              <a:t>反例：</a:t>
            </a:r>
            <a:r>
              <a:rPr lang="en-US" altLang="zh-CN" i="1" dirty="0"/>
              <a:t>P3. </a:t>
            </a:r>
            <a:r>
              <a:rPr lang="zh-CN" altLang="en-US" i="1" dirty="0"/>
              <a:t>决策者：生产的废品过多（原因？如何解决？）。</a:t>
            </a:r>
            <a:r>
              <a:rPr lang="zh-CN" altLang="en-US" dirty="0"/>
              <a:t> </a:t>
            </a:r>
          </a:p>
          <a:p>
            <a:pPr eaLnBrk="1" hangingPunct="1"/>
            <a:r>
              <a:rPr lang="zh-CN" altLang="en-US" b="1" dirty="0"/>
              <a:t>三、分析不明确问题，发现问题背后的问题</a:t>
            </a:r>
            <a:r>
              <a:rPr lang="zh-CN" altLang="en-US" dirty="0"/>
              <a:t>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直接咨询涉众是第一选择</a:t>
            </a:r>
          </a:p>
          <a:p>
            <a:pPr lvl="1" eaLnBrk="1" hangingPunct="1"/>
            <a:r>
              <a:rPr lang="zh-CN" altLang="en-US" dirty="0"/>
              <a:t>利用收集的资料和业务数据是第二选择</a:t>
            </a:r>
          </a:p>
          <a:p>
            <a:pPr lvl="2" eaLnBrk="1" hangingPunct="1"/>
            <a:r>
              <a:rPr lang="zh-CN" altLang="en-US" dirty="0"/>
              <a:t>需要使用一些问题分析技巧与工具（画布）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分析竞品（“友商”）、数据驱动运营（试验）等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“如果不确定该怎么做，就先学别人是怎么做的”</a:t>
            </a:r>
          </a:p>
        </p:txBody>
      </p:sp>
      <p:sp>
        <p:nvSpPr>
          <p:cNvPr id="18436" name="灯片编号占位符 1">
            <a:extLst>
              <a:ext uri="{FF2B5EF4-FFF2-40B4-BE49-F238E27FC236}">
                <a16:creationId xmlns:a16="http://schemas.microsoft.com/office/drawing/2014/main" id="{E902E65E-5FF3-770E-1467-CD4D37A6E4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FB1B33-060C-4751-A060-169727C2D167}" type="slidenum">
              <a:rPr lang="en-US" altLang="zh-CN" smtClean="0">
                <a:latin typeface="Garamond" panose="02020404030301010803" pitchFamily="18" charset="0"/>
              </a:rPr>
              <a:pPr/>
              <a:t>7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5ACA777-92A6-F91E-F816-B71730492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/>
              <a:t>2.2 </a:t>
            </a:r>
            <a:r>
              <a:rPr lang="zh-CN" altLang="en-US" sz="3800"/>
              <a:t>明确问题</a:t>
            </a:r>
            <a:br>
              <a:rPr lang="zh-CN" altLang="en-US" sz="3800"/>
            </a:br>
            <a:r>
              <a:rPr lang="en-US" altLang="zh-CN" sz="3800">
                <a:latin typeface="Arial" panose="020B0604020202020204" pitchFamily="34" charset="0"/>
              </a:rPr>
              <a:t>——</a:t>
            </a:r>
            <a:r>
              <a:rPr lang="zh-CN" altLang="en-US" sz="3800"/>
              <a:t>发现深层问题的示例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7AD4905-4571-8733-AD10-5002500B37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当前问题：产生了太多的废品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进一步问题：产生太多废品的原因？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用鱼骨图列出所有的可能原因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请用户确认（通常可以解决问题）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如果用户无法确认，则搜集数据进行分析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重新定义新的问题</a:t>
            </a:r>
            <a:r>
              <a:rPr lang="zh-CN" altLang="en-US" sz="2200" b="1" dirty="0">
                <a:solidFill>
                  <a:srgbClr val="FF0000"/>
                </a:solidFill>
              </a:rPr>
              <a:t>（不准确的销售订单）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84EAD0A3-03B3-ED26-A84E-E11AF14A44F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0" y="1600200"/>
          <a:ext cx="41910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03812" imgH="1219801" progId="Visio.Drawing.11">
                  <p:embed/>
                </p:oleObj>
              </mc:Choice>
              <mc:Fallback>
                <p:oleObj name="Visio" r:id="rId2" imgW="3103812" imgH="1219801" progId="Visio.Drawing.11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84EAD0A3-03B3-ED26-A84E-E11AF14A44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00200"/>
                        <a:ext cx="41910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FFB383CD-0003-FD71-1BB1-9E7869B82D3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19600" y="3352800"/>
          <a:ext cx="4114800" cy="274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表" r:id="rId4" imgW="7620000" imgH="5083788" progId="MSGraph.Chart.8">
                  <p:embed followColorScheme="full"/>
                </p:oleObj>
              </mc:Choice>
              <mc:Fallback>
                <p:oleObj name="图表" r:id="rId4" imgW="7620000" imgH="5083788" progId="MSGraph.Chart.8">
                  <p:embed followColorScheme="full"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:a16="http://schemas.microsoft.com/office/drawing/2014/main" id="{FFB383CD-0003-FD71-1BB1-9E7869B82D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52800"/>
                        <a:ext cx="4114800" cy="274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灯片编号占位符 1">
            <a:extLst>
              <a:ext uri="{FF2B5EF4-FFF2-40B4-BE49-F238E27FC236}">
                <a16:creationId xmlns:a16="http://schemas.microsoft.com/office/drawing/2014/main" id="{890F9CF2-CDD3-8BE3-2C64-7E76348A11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529EA8-3AEB-418D-A035-2BCDD9AC1411}" type="slidenum">
              <a:rPr lang="en-US" altLang="zh-CN" smtClean="0">
                <a:latin typeface="Garamond" panose="02020404030301010803" pitchFamily="18" charset="0"/>
              </a:rPr>
              <a:pPr/>
              <a:t>8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2DCB736-BD2F-FB5C-3F5E-C4C5454E1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 </a:t>
            </a:r>
            <a:r>
              <a:rPr lang="zh-CN" altLang="en-US"/>
              <a:t>发现业务需求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169324B-D6E2-8285-5E07-FA8D57C05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每</a:t>
            </a:r>
            <a:r>
              <a:rPr lang="zh-CN" altLang="en-US" b="1" dirty="0"/>
              <a:t>一个明确、一致的问题</a:t>
            </a:r>
            <a:r>
              <a:rPr lang="zh-CN" altLang="en-US" dirty="0"/>
              <a:t>都意味着涉众存在一些</a:t>
            </a:r>
            <a:r>
              <a:rPr lang="zh-CN" altLang="en-US" b="1" dirty="0"/>
              <a:t>相应的期望目标</a:t>
            </a:r>
            <a:r>
              <a:rPr lang="zh-CN" altLang="en-US" dirty="0"/>
              <a:t>，即</a:t>
            </a:r>
            <a:r>
              <a:rPr lang="zh-CN" altLang="en-US" b="1" dirty="0"/>
              <a:t>业务需求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zh-CN" dirty="0"/>
              <a:t>一般情况下，业务需求就是问题的反面</a:t>
            </a:r>
            <a:endParaRPr lang="zh-CN" altLang="en-US" dirty="0"/>
          </a:p>
          <a:p>
            <a:pPr lvl="1" eaLnBrk="1" hangingPunct="1">
              <a:defRPr/>
            </a:pPr>
            <a:r>
              <a:rPr lang="en-US" altLang="zh-CN" i="1" dirty="0"/>
              <a:t>P3. </a:t>
            </a:r>
            <a:r>
              <a:rPr lang="zh-CN" altLang="en-US" i="1" dirty="0"/>
              <a:t>决策者：生产的废品过多</a:t>
            </a:r>
          </a:p>
          <a:p>
            <a:pPr lvl="2" eaLnBrk="1" hangingPunct="1">
              <a:defRPr/>
            </a:pPr>
            <a:r>
              <a:rPr lang="en-US" altLang="zh-CN" i="1" dirty="0"/>
              <a:t>BR2</a:t>
            </a:r>
            <a:r>
              <a:rPr lang="zh-CN" altLang="en-US" i="1" dirty="0"/>
              <a:t>：提供销售订单的准确性，在系统使用后</a:t>
            </a:r>
            <a:r>
              <a:rPr lang="en-US" altLang="zh-CN" i="1" dirty="0"/>
              <a:t>3</a:t>
            </a:r>
            <a:r>
              <a:rPr lang="zh-CN" altLang="en-US" i="1" dirty="0"/>
              <a:t>个月内，减少</a:t>
            </a:r>
            <a:r>
              <a:rPr lang="en-US" altLang="zh-CN" i="1" dirty="0"/>
              <a:t>50%</a:t>
            </a:r>
            <a:r>
              <a:rPr lang="zh-CN" altLang="en-US" i="1" dirty="0"/>
              <a:t>因此而产生的废品。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rgbClr val="FC2508"/>
                </a:solidFill>
                <a:latin typeface="+mj-ea"/>
                <a:ea typeface="+mj-ea"/>
              </a:rPr>
              <a:t>注意：业务目标要具有第二章所述的各种优秀特性，尤其是要有可验证性</a:t>
            </a:r>
          </a:p>
        </p:txBody>
      </p:sp>
      <p:sp>
        <p:nvSpPr>
          <p:cNvPr id="23556" name="灯片编号占位符 1">
            <a:extLst>
              <a:ext uri="{FF2B5EF4-FFF2-40B4-BE49-F238E27FC236}">
                <a16:creationId xmlns:a16="http://schemas.microsoft.com/office/drawing/2014/main" id="{8986D1A5-4120-A072-2EDC-53779E2D2B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B69DF0-5B09-496A-9538-EB46498FBD62}" type="slidenum">
              <a:rPr lang="en-US" altLang="zh-CN" smtClean="0">
                <a:latin typeface="Garamond" panose="02020404030301010803" pitchFamily="18" charset="0"/>
              </a:rPr>
              <a:pPr/>
              <a:t>9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781</TotalTime>
  <Words>3025</Words>
  <Application>Microsoft Office PowerPoint</Application>
  <PresentationFormat>全屏显示(4:3)</PresentationFormat>
  <Paragraphs>283</Paragraphs>
  <Slides>40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微软雅黑</vt:lpstr>
      <vt:lpstr>Arial</vt:lpstr>
      <vt:lpstr>Calibri</vt:lpstr>
      <vt:lpstr>Garamond</vt:lpstr>
      <vt:lpstr>Wingdings</vt:lpstr>
      <vt:lpstr>Edge</vt:lpstr>
      <vt:lpstr>Visio</vt:lpstr>
      <vt:lpstr>图表</vt:lpstr>
      <vt:lpstr> 第4章. 需求获取概述</vt:lpstr>
      <vt:lpstr>需求获取的非平凡性</vt:lpstr>
      <vt:lpstr> 第5章.确定项目的前景和范围</vt:lpstr>
      <vt:lpstr>主要内容</vt:lpstr>
      <vt:lpstr>1. 确定项目前景和范围的活动 ——为什么要确定项目的前景和范围</vt:lpstr>
      <vt:lpstr>问题分析 —— 过程描述</vt:lpstr>
      <vt:lpstr>获取并明确问题</vt:lpstr>
      <vt:lpstr>2.2 明确问题 ——发现深层问题的示例</vt:lpstr>
      <vt:lpstr>2.3 发现业务需求</vt:lpstr>
      <vt:lpstr>面向对象边界描述：用例图</vt:lpstr>
      <vt:lpstr>系统边界</vt:lpstr>
      <vt:lpstr>从初始业务需求（问题的反面）获取系统特性是困难的</vt:lpstr>
      <vt:lpstr>目标分析与面向目标的方法</vt:lpstr>
      <vt:lpstr>目标定义</vt:lpstr>
      <vt:lpstr>目标规格的基本模式</vt:lpstr>
      <vt:lpstr>PowerPoint 演示文稿</vt:lpstr>
      <vt:lpstr>注：需求工程中一般 基于软件分析模型进行建模与分析</vt:lpstr>
      <vt:lpstr>目标类型（组元）与关系举例</vt:lpstr>
      <vt:lpstr>目标模型的关系与分析过程</vt:lpstr>
      <vt:lpstr>目标精化</vt:lpstr>
      <vt:lpstr>目标精化与实现是目标模型的重要任务之一（Goal-oriented  agent-oriented）</vt:lpstr>
      <vt:lpstr>目标阻碍</vt:lpstr>
      <vt:lpstr>目标支持与冲突:目标模型的重要任务之二</vt:lpstr>
      <vt:lpstr>面向目标的方法：案例分析</vt:lpstr>
      <vt:lpstr>分析问题确定首批目标</vt:lpstr>
      <vt:lpstr>高层目标模型</vt:lpstr>
      <vt:lpstr>发现精化关系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目标精化（续）</vt:lpstr>
      <vt:lpstr>PowerPoint 演示文稿</vt:lpstr>
      <vt:lpstr>目标精化的结束条件与约束</vt:lpstr>
      <vt:lpstr>目标实现</vt:lpstr>
      <vt:lpstr>目标实现</vt:lpstr>
      <vt:lpstr>重要练习</vt:lpstr>
      <vt:lpstr>热身：为隆中对构建目标模型并分析</vt:lpstr>
      <vt:lpstr>隆中对的目标模型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Hongyu Kuang</cp:lastModifiedBy>
  <cp:revision>292</cp:revision>
  <cp:lastPrinted>1601-01-01T00:00:00Z</cp:lastPrinted>
  <dcterms:created xsi:type="dcterms:W3CDTF">1601-01-01T00:00:00Z</dcterms:created>
  <dcterms:modified xsi:type="dcterms:W3CDTF">2024-12-19T09:30:16Z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