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296" r:id="rId2"/>
  </p:sldMasterIdLst>
  <p:notesMasterIdLst>
    <p:notesMasterId r:id="rId93"/>
  </p:notesMasterIdLst>
  <p:sldIdLst>
    <p:sldId id="566" r:id="rId3"/>
    <p:sldId id="567" r:id="rId4"/>
    <p:sldId id="308" r:id="rId5"/>
    <p:sldId id="568" r:id="rId6"/>
    <p:sldId id="310" r:id="rId7"/>
    <p:sldId id="311" r:id="rId8"/>
    <p:sldId id="370" r:id="rId9"/>
    <p:sldId id="395" r:id="rId10"/>
    <p:sldId id="373" r:id="rId11"/>
    <p:sldId id="396" r:id="rId12"/>
    <p:sldId id="374" r:id="rId13"/>
    <p:sldId id="569" r:id="rId14"/>
    <p:sldId id="540" r:id="rId15"/>
    <p:sldId id="541" r:id="rId16"/>
    <p:sldId id="542" r:id="rId17"/>
    <p:sldId id="543" r:id="rId18"/>
    <p:sldId id="544" r:id="rId19"/>
    <p:sldId id="545" r:id="rId20"/>
    <p:sldId id="546" r:id="rId21"/>
    <p:sldId id="547" r:id="rId22"/>
    <p:sldId id="548" r:id="rId23"/>
    <p:sldId id="549" r:id="rId24"/>
    <p:sldId id="325" r:id="rId25"/>
    <p:sldId id="550" r:id="rId26"/>
    <p:sldId id="551" r:id="rId27"/>
    <p:sldId id="328" r:id="rId28"/>
    <p:sldId id="552" r:id="rId29"/>
    <p:sldId id="553" r:id="rId30"/>
    <p:sldId id="554" r:id="rId31"/>
    <p:sldId id="299" r:id="rId32"/>
    <p:sldId id="555" r:id="rId33"/>
    <p:sldId id="556" r:id="rId34"/>
    <p:sldId id="273" r:id="rId35"/>
    <p:sldId id="270" r:id="rId36"/>
    <p:sldId id="272" r:id="rId37"/>
    <p:sldId id="274" r:id="rId38"/>
    <p:sldId id="557" r:id="rId39"/>
    <p:sldId id="330" r:id="rId40"/>
    <p:sldId id="558" r:id="rId41"/>
    <p:sldId id="278" r:id="rId42"/>
    <p:sldId id="302" r:id="rId43"/>
    <p:sldId id="279" r:id="rId44"/>
    <p:sldId id="570" r:id="rId45"/>
    <p:sldId id="559" r:id="rId46"/>
    <p:sldId id="281" r:id="rId47"/>
    <p:sldId id="560" r:id="rId48"/>
    <p:sldId id="304" r:id="rId49"/>
    <p:sldId id="563" r:id="rId50"/>
    <p:sldId id="564" r:id="rId51"/>
    <p:sldId id="306" r:id="rId52"/>
    <p:sldId id="256" r:id="rId53"/>
    <p:sldId id="257" r:id="rId54"/>
    <p:sldId id="258" r:id="rId55"/>
    <p:sldId id="282" r:id="rId56"/>
    <p:sldId id="283" r:id="rId57"/>
    <p:sldId id="262" r:id="rId58"/>
    <p:sldId id="309" r:id="rId59"/>
    <p:sldId id="260" r:id="rId60"/>
    <p:sldId id="312" r:id="rId61"/>
    <p:sldId id="320" r:id="rId62"/>
    <p:sldId id="314" r:id="rId63"/>
    <p:sldId id="263" r:id="rId64"/>
    <p:sldId id="425" r:id="rId65"/>
    <p:sldId id="323" r:id="rId66"/>
    <p:sldId id="264" r:id="rId67"/>
    <p:sldId id="265" r:id="rId68"/>
    <p:sldId id="324" r:id="rId69"/>
    <p:sldId id="267" r:id="rId70"/>
    <p:sldId id="326" r:id="rId71"/>
    <p:sldId id="286" r:id="rId72"/>
    <p:sldId id="327" r:id="rId73"/>
    <p:sldId id="305" r:id="rId74"/>
    <p:sldId id="275" r:id="rId75"/>
    <p:sldId id="276" r:id="rId76"/>
    <p:sldId id="526" r:id="rId77"/>
    <p:sldId id="528" r:id="rId78"/>
    <p:sldId id="529" r:id="rId79"/>
    <p:sldId id="530" r:id="rId80"/>
    <p:sldId id="531" r:id="rId81"/>
    <p:sldId id="259" r:id="rId82"/>
    <p:sldId id="532" r:id="rId83"/>
    <p:sldId id="261" r:id="rId84"/>
    <p:sldId id="533" r:id="rId85"/>
    <p:sldId id="534" r:id="rId86"/>
    <p:sldId id="535" r:id="rId87"/>
    <p:sldId id="708" r:id="rId88"/>
    <p:sldId id="414" r:id="rId89"/>
    <p:sldId id="709" r:id="rId90"/>
    <p:sldId id="572" r:id="rId91"/>
    <p:sldId id="614" r:id="rId9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25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37" autoAdjust="0"/>
  </p:normalViewPr>
  <p:slideViewPr>
    <p:cSldViewPr>
      <p:cViewPr varScale="1">
        <p:scale>
          <a:sx n="130" d="100"/>
          <a:sy n="130" d="100"/>
        </p:scale>
        <p:origin x="2412"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匡宏宇" userId="6226a253-862e-4062-9583-ca90ef3a886f" providerId="ADAL" clId="{FFD5BB0C-52E6-4518-928E-A792905C3321}"/>
    <pc:docChg chg="delSld modSld">
      <pc:chgData name="匡宏宇" userId="6226a253-862e-4062-9583-ca90ef3a886f" providerId="ADAL" clId="{FFD5BB0C-52E6-4518-928E-A792905C3321}" dt="2023-12-21T01:57:04.597" v="11" actId="2696"/>
      <pc:docMkLst>
        <pc:docMk/>
      </pc:docMkLst>
      <pc:sldChg chg="del">
        <pc:chgData name="匡宏宇" userId="6226a253-862e-4062-9583-ca90ef3a886f" providerId="ADAL" clId="{FFD5BB0C-52E6-4518-928E-A792905C3321}" dt="2023-12-21T01:57:04.597" v="11" actId="2696"/>
        <pc:sldMkLst>
          <pc:docMk/>
          <pc:sldMk cId="0" sldId="613"/>
        </pc:sldMkLst>
      </pc:sldChg>
      <pc:sldChg chg="modSp mod">
        <pc:chgData name="匡宏宇" userId="6226a253-862e-4062-9583-ca90ef3a886f" providerId="ADAL" clId="{FFD5BB0C-52E6-4518-928E-A792905C3321}" dt="2023-12-20T23:59:19.537" v="10" actId="20577"/>
        <pc:sldMkLst>
          <pc:docMk/>
          <pc:sldMk cId="0" sldId="614"/>
        </pc:sldMkLst>
        <pc:spChg chg="mod">
          <ac:chgData name="匡宏宇" userId="6226a253-862e-4062-9583-ca90ef3a886f" providerId="ADAL" clId="{FFD5BB0C-52E6-4518-928E-A792905C3321}" dt="2023-12-20T23:59:13.936" v="7" actId="14100"/>
          <ac:spMkLst>
            <pc:docMk/>
            <pc:sldMk cId="0" sldId="614"/>
            <ac:spMk id="83970" creationId="{1A55C38C-A1EE-EB0B-06A5-256949879E92}"/>
          </ac:spMkLst>
        </pc:spChg>
        <pc:spChg chg="mod">
          <ac:chgData name="匡宏宇" userId="6226a253-862e-4062-9583-ca90ef3a886f" providerId="ADAL" clId="{FFD5BB0C-52E6-4518-928E-A792905C3321}" dt="2023-12-20T23:59:19.537" v="10" actId="20577"/>
          <ac:spMkLst>
            <pc:docMk/>
            <pc:sldMk cId="0" sldId="614"/>
            <ac:spMk id="83971" creationId="{4EB39BA6-7377-74D9-F455-AD95DE64A3F8}"/>
          </ac:spMkLst>
        </pc:spChg>
      </pc:sldChg>
    </pc:docChg>
  </pc:docChgLst>
  <pc:docChgLst>
    <pc:chgData name="匡宏宇" userId="6226a253-862e-4062-9583-ca90ef3a886f" providerId="ADAL" clId="{0661E583-B64D-4FCA-8000-A06BAB5A2018}"/>
    <pc:docChg chg="undo redo custSel addSld delSld modSld">
      <pc:chgData name="匡宏宇" userId="6226a253-862e-4062-9583-ca90ef3a886f" providerId="ADAL" clId="{0661E583-B64D-4FCA-8000-A06BAB5A2018}" dt="2024-05-28T03:47:43.615" v="2903"/>
      <pc:docMkLst>
        <pc:docMk/>
      </pc:docMkLst>
      <pc:sldChg chg="add">
        <pc:chgData name="匡宏宇" userId="6226a253-862e-4062-9583-ca90ef3a886f" providerId="ADAL" clId="{0661E583-B64D-4FCA-8000-A06BAB5A2018}" dt="2024-05-28T03:17:37.778" v="1"/>
        <pc:sldMkLst>
          <pc:docMk/>
          <pc:sldMk cId="0" sldId="308"/>
        </pc:sldMkLst>
      </pc:sldChg>
      <pc:sldChg chg="add">
        <pc:chgData name="匡宏宇" userId="6226a253-862e-4062-9583-ca90ef3a886f" providerId="ADAL" clId="{0661E583-B64D-4FCA-8000-A06BAB5A2018}" dt="2024-05-28T03:17:37.778" v="1"/>
        <pc:sldMkLst>
          <pc:docMk/>
          <pc:sldMk cId="0" sldId="310"/>
        </pc:sldMkLst>
      </pc:sldChg>
      <pc:sldChg chg="add">
        <pc:chgData name="匡宏宇" userId="6226a253-862e-4062-9583-ca90ef3a886f" providerId="ADAL" clId="{0661E583-B64D-4FCA-8000-A06BAB5A2018}" dt="2024-05-28T03:17:37.778" v="1"/>
        <pc:sldMkLst>
          <pc:docMk/>
          <pc:sldMk cId="0" sldId="311"/>
        </pc:sldMkLst>
      </pc:sldChg>
      <pc:sldChg chg="add">
        <pc:chgData name="匡宏宇" userId="6226a253-862e-4062-9583-ca90ef3a886f" providerId="ADAL" clId="{0661E583-B64D-4FCA-8000-A06BAB5A2018}" dt="2024-05-28T03:17:37.778" v="1"/>
        <pc:sldMkLst>
          <pc:docMk/>
          <pc:sldMk cId="0" sldId="370"/>
        </pc:sldMkLst>
      </pc:sldChg>
      <pc:sldChg chg="add">
        <pc:chgData name="匡宏宇" userId="6226a253-862e-4062-9583-ca90ef3a886f" providerId="ADAL" clId="{0661E583-B64D-4FCA-8000-A06BAB5A2018}" dt="2024-05-28T03:17:37.778" v="1"/>
        <pc:sldMkLst>
          <pc:docMk/>
          <pc:sldMk cId="0" sldId="373"/>
        </pc:sldMkLst>
      </pc:sldChg>
      <pc:sldChg chg="add">
        <pc:chgData name="匡宏宇" userId="6226a253-862e-4062-9583-ca90ef3a886f" providerId="ADAL" clId="{0661E583-B64D-4FCA-8000-A06BAB5A2018}" dt="2024-05-28T03:17:37.778" v="1"/>
        <pc:sldMkLst>
          <pc:docMk/>
          <pc:sldMk cId="0" sldId="374"/>
        </pc:sldMkLst>
      </pc:sldChg>
      <pc:sldChg chg="add">
        <pc:chgData name="匡宏宇" userId="6226a253-862e-4062-9583-ca90ef3a886f" providerId="ADAL" clId="{0661E583-B64D-4FCA-8000-A06BAB5A2018}" dt="2024-05-28T03:17:37.778" v="1"/>
        <pc:sldMkLst>
          <pc:docMk/>
          <pc:sldMk cId="0" sldId="395"/>
        </pc:sldMkLst>
      </pc:sldChg>
      <pc:sldChg chg="add">
        <pc:chgData name="匡宏宇" userId="6226a253-862e-4062-9583-ca90ef3a886f" providerId="ADAL" clId="{0661E583-B64D-4FCA-8000-A06BAB5A2018}" dt="2024-05-28T03:17:37.778" v="1"/>
        <pc:sldMkLst>
          <pc:docMk/>
          <pc:sldMk cId="0" sldId="396"/>
        </pc:sldMkLst>
      </pc:sldChg>
      <pc:sldChg chg="addSp modSp add del mod">
        <pc:chgData name="匡宏宇" userId="6226a253-862e-4062-9583-ca90ef3a886f" providerId="ADAL" clId="{0661E583-B64D-4FCA-8000-A06BAB5A2018}" dt="2024-05-28T03:43:44.557" v="1816"/>
        <pc:sldMkLst>
          <pc:docMk/>
          <pc:sldMk cId="0" sldId="414"/>
        </pc:sldMkLst>
        <pc:spChg chg="add mod">
          <ac:chgData name="匡宏宇" userId="6226a253-862e-4062-9583-ca90ef3a886f" providerId="ADAL" clId="{0661E583-B64D-4FCA-8000-A06BAB5A2018}" dt="2024-05-28T03:43:44.557" v="1816"/>
          <ac:spMkLst>
            <pc:docMk/>
            <pc:sldMk cId="0" sldId="414"/>
            <ac:spMk id="2" creationId="{47811841-7CEF-A4A2-133B-CDA2DB0854B3}"/>
          </ac:spMkLst>
        </pc:spChg>
      </pc:sldChg>
      <pc:sldChg chg="del">
        <pc:chgData name="匡宏宇" userId="6226a253-862e-4062-9583-ca90ef3a886f" providerId="ADAL" clId="{0661E583-B64D-4FCA-8000-A06BAB5A2018}" dt="2024-05-28T03:20:04.213" v="7" actId="2696"/>
        <pc:sldMkLst>
          <pc:docMk/>
          <pc:sldMk cId="0" sldId="504"/>
        </pc:sldMkLst>
      </pc:sldChg>
      <pc:sldChg chg="modSp mod">
        <pc:chgData name="匡宏宇" userId="6226a253-862e-4062-9583-ca90ef3a886f" providerId="ADAL" clId="{0661E583-B64D-4FCA-8000-A06BAB5A2018}" dt="2024-05-28T03:24:19.141" v="8" actId="113"/>
        <pc:sldMkLst>
          <pc:docMk/>
          <pc:sldMk cId="0" sldId="555"/>
        </pc:sldMkLst>
        <pc:spChg chg="mod">
          <ac:chgData name="匡宏宇" userId="6226a253-862e-4062-9583-ca90ef3a886f" providerId="ADAL" clId="{0661E583-B64D-4FCA-8000-A06BAB5A2018}" dt="2024-05-28T03:24:19.141" v="8" actId="113"/>
          <ac:spMkLst>
            <pc:docMk/>
            <pc:sldMk cId="0" sldId="555"/>
            <ac:spMk id="64514" creationId="{0E6ACA79-276F-C5FC-DA0F-05A364CEEE84}"/>
          </ac:spMkLst>
        </pc:spChg>
      </pc:sldChg>
      <pc:sldChg chg="modSp add mod">
        <pc:chgData name="匡宏宇" userId="6226a253-862e-4062-9583-ca90ef3a886f" providerId="ADAL" clId="{0661E583-B64D-4FCA-8000-A06BAB5A2018}" dt="2024-05-28T03:20:01.751" v="6" actId="20577"/>
        <pc:sldMkLst>
          <pc:docMk/>
          <pc:sldMk cId="0" sldId="566"/>
        </pc:sldMkLst>
        <pc:spChg chg="mod">
          <ac:chgData name="匡宏宇" userId="6226a253-862e-4062-9583-ca90ef3a886f" providerId="ADAL" clId="{0661E583-B64D-4FCA-8000-A06BAB5A2018}" dt="2024-05-28T03:20:01.751" v="6" actId="20577"/>
          <ac:spMkLst>
            <pc:docMk/>
            <pc:sldMk cId="0" sldId="566"/>
            <ac:spMk id="4098" creationId="{E78A5D49-42A3-BB4B-FE9F-85D2891A9F8D}"/>
          </ac:spMkLst>
        </pc:spChg>
      </pc:sldChg>
      <pc:sldChg chg="add">
        <pc:chgData name="匡宏宇" userId="6226a253-862e-4062-9583-ca90ef3a886f" providerId="ADAL" clId="{0661E583-B64D-4FCA-8000-A06BAB5A2018}" dt="2024-05-28T03:17:37.778" v="1"/>
        <pc:sldMkLst>
          <pc:docMk/>
          <pc:sldMk cId="0" sldId="567"/>
        </pc:sldMkLst>
      </pc:sldChg>
      <pc:sldChg chg="add">
        <pc:chgData name="匡宏宇" userId="6226a253-862e-4062-9583-ca90ef3a886f" providerId="ADAL" clId="{0661E583-B64D-4FCA-8000-A06BAB5A2018}" dt="2024-05-28T03:17:37.778" v="1"/>
        <pc:sldMkLst>
          <pc:docMk/>
          <pc:sldMk cId="0" sldId="568"/>
        </pc:sldMkLst>
      </pc:sldChg>
      <pc:sldChg chg="add">
        <pc:chgData name="匡宏宇" userId="6226a253-862e-4062-9583-ca90ef3a886f" providerId="ADAL" clId="{0661E583-B64D-4FCA-8000-A06BAB5A2018}" dt="2024-05-28T03:18:30.621" v="2"/>
        <pc:sldMkLst>
          <pc:docMk/>
          <pc:sldMk cId="0" sldId="569"/>
        </pc:sldMkLst>
      </pc:sldChg>
      <pc:sldChg chg="modSp new mod">
        <pc:chgData name="匡宏宇" userId="6226a253-862e-4062-9583-ca90ef3a886f" providerId="ADAL" clId="{0661E583-B64D-4FCA-8000-A06BAB5A2018}" dt="2024-05-28T03:34:56.162" v="1407" actId="114"/>
        <pc:sldMkLst>
          <pc:docMk/>
          <pc:sldMk cId="2883509223" sldId="570"/>
        </pc:sldMkLst>
        <pc:spChg chg="mod">
          <ac:chgData name="匡宏宇" userId="6226a253-862e-4062-9583-ca90ef3a886f" providerId="ADAL" clId="{0661E583-B64D-4FCA-8000-A06BAB5A2018}" dt="2024-05-28T03:29:17.683" v="62" actId="113"/>
          <ac:spMkLst>
            <pc:docMk/>
            <pc:sldMk cId="2883509223" sldId="570"/>
            <ac:spMk id="2" creationId="{EE465611-0330-E1CB-DFCB-72F08CAC5822}"/>
          </ac:spMkLst>
        </pc:spChg>
        <pc:spChg chg="mod">
          <ac:chgData name="匡宏宇" userId="6226a253-862e-4062-9583-ca90ef3a886f" providerId="ADAL" clId="{0661E583-B64D-4FCA-8000-A06BAB5A2018}" dt="2024-05-28T03:34:56.162" v="1407" actId="114"/>
          <ac:spMkLst>
            <pc:docMk/>
            <pc:sldMk cId="2883509223" sldId="570"/>
            <ac:spMk id="3" creationId="{EBC40C02-1546-3AFB-811B-0D20FCBA1D4B}"/>
          </ac:spMkLst>
        </pc:spChg>
      </pc:sldChg>
      <pc:sldChg chg="new del">
        <pc:chgData name="匡宏宇" userId="6226a253-862e-4062-9583-ca90ef3a886f" providerId="ADAL" clId="{0661E583-B64D-4FCA-8000-A06BAB5A2018}" dt="2024-05-28T03:41:10.015" v="1412" actId="2696"/>
        <pc:sldMkLst>
          <pc:docMk/>
          <pc:sldMk cId="4021169715" sldId="571"/>
        </pc:sldMkLst>
      </pc:sldChg>
      <pc:sldChg chg="del">
        <pc:chgData name="匡宏宇" userId="6226a253-862e-4062-9583-ca90ef3a886f" providerId="ADAL" clId="{0661E583-B64D-4FCA-8000-A06BAB5A2018}" dt="2024-05-28T03:17:12.649" v="0" actId="47"/>
        <pc:sldMkLst>
          <pc:docMk/>
          <pc:sldMk cId="0" sldId="575"/>
        </pc:sldMkLst>
      </pc:sldChg>
      <pc:sldChg chg="del">
        <pc:chgData name="匡宏宇" userId="6226a253-862e-4062-9583-ca90ef3a886f" providerId="ADAL" clId="{0661E583-B64D-4FCA-8000-A06BAB5A2018}" dt="2024-05-28T03:17:12.649" v="0" actId="47"/>
        <pc:sldMkLst>
          <pc:docMk/>
          <pc:sldMk cId="0" sldId="576"/>
        </pc:sldMkLst>
      </pc:sldChg>
      <pc:sldChg chg="del">
        <pc:chgData name="匡宏宇" userId="6226a253-862e-4062-9583-ca90ef3a886f" providerId="ADAL" clId="{0661E583-B64D-4FCA-8000-A06BAB5A2018}" dt="2024-05-28T03:17:12.649" v="0" actId="47"/>
        <pc:sldMkLst>
          <pc:docMk/>
          <pc:sldMk cId="0" sldId="577"/>
        </pc:sldMkLst>
      </pc:sldChg>
      <pc:sldChg chg="del">
        <pc:chgData name="匡宏宇" userId="6226a253-862e-4062-9583-ca90ef3a886f" providerId="ADAL" clId="{0661E583-B64D-4FCA-8000-A06BAB5A2018}" dt="2024-05-28T03:17:12.649" v="0" actId="47"/>
        <pc:sldMkLst>
          <pc:docMk/>
          <pc:sldMk cId="0" sldId="578"/>
        </pc:sldMkLst>
      </pc:sldChg>
      <pc:sldChg chg="del">
        <pc:chgData name="匡宏宇" userId="6226a253-862e-4062-9583-ca90ef3a886f" providerId="ADAL" clId="{0661E583-B64D-4FCA-8000-A06BAB5A2018}" dt="2024-05-28T03:17:12.649" v="0" actId="47"/>
        <pc:sldMkLst>
          <pc:docMk/>
          <pc:sldMk cId="0" sldId="579"/>
        </pc:sldMkLst>
      </pc:sldChg>
      <pc:sldChg chg="del">
        <pc:chgData name="匡宏宇" userId="6226a253-862e-4062-9583-ca90ef3a886f" providerId="ADAL" clId="{0661E583-B64D-4FCA-8000-A06BAB5A2018}" dt="2024-05-28T03:17:12.649" v="0" actId="47"/>
        <pc:sldMkLst>
          <pc:docMk/>
          <pc:sldMk cId="0" sldId="580"/>
        </pc:sldMkLst>
      </pc:sldChg>
      <pc:sldChg chg="del">
        <pc:chgData name="匡宏宇" userId="6226a253-862e-4062-9583-ca90ef3a886f" providerId="ADAL" clId="{0661E583-B64D-4FCA-8000-A06BAB5A2018}" dt="2024-05-28T03:17:12.649" v="0" actId="47"/>
        <pc:sldMkLst>
          <pc:docMk/>
          <pc:sldMk cId="0" sldId="581"/>
        </pc:sldMkLst>
      </pc:sldChg>
      <pc:sldChg chg="del">
        <pc:chgData name="匡宏宇" userId="6226a253-862e-4062-9583-ca90ef3a886f" providerId="ADAL" clId="{0661E583-B64D-4FCA-8000-A06BAB5A2018}" dt="2024-05-28T03:17:12.649" v="0" actId="47"/>
        <pc:sldMkLst>
          <pc:docMk/>
          <pc:sldMk cId="0" sldId="582"/>
        </pc:sldMkLst>
      </pc:sldChg>
      <pc:sldChg chg="del">
        <pc:chgData name="匡宏宇" userId="6226a253-862e-4062-9583-ca90ef3a886f" providerId="ADAL" clId="{0661E583-B64D-4FCA-8000-A06BAB5A2018}" dt="2024-05-28T03:17:12.649" v="0" actId="47"/>
        <pc:sldMkLst>
          <pc:docMk/>
          <pc:sldMk cId="0" sldId="583"/>
        </pc:sldMkLst>
      </pc:sldChg>
      <pc:sldChg chg="del">
        <pc:chgData name="匡宏宇" userId="6226a253-862e-4062-9583-ca90ef3a886f" providerId="ADAL" clId="{0661E583-B64D-4FCA-8000-A06BAB5A2018}" dt="2024-05-28T03:17:12.649" v="0" actId="47"/>
        <pc:sldMkLst>
          <pc:docMk/>
          <pc:sldMk cId="0" sldId="584"/>
        </pc:sldMkLst>
      </pc:sldChg>
      <pc:sldChg chg="del">
        <pc:chgData name="匡宏宇" userId="6226a253-862e-4062-9583-ca90ef3a886f" providerId="ADAL" clId="{0661E583-B64D-4FCA-8000-A06BAB5A2018}" dt="2024-05-28T03:17:12.649" v="0" actId="47"/>
        <pc:sldMkLst>
          <pc:docMk/>
          <pc:sldMk cId="0" sldId="585"/>
        </pc:sldMkLst>
      </pc:sldChg>
      <pc:sldChg chg="del">
        <pc:chgData name="匡宏宇" userId="6226a253-862e-4062-9583-ca90ef3a886f" providerId="ADAL" clId="{0661E583-B64D-4FCA-8000-A06BAB5A2018}" dt="2024-05-28T03:17:12.649" v="0" actId="47"/>
        <pc:sldMkLst>
          <pc:docMk/>
          <pc:sldMk cId="0" sldId="586"/>
        </pc:sldMkLst>
      </pc:sldChg>
      <pc:sldChg chg="del">
        <pc:chgData name="匡宏宇" userId="6226a253-862e-4062-9583-ca90ef3a886f" providerId="ADAL" clId="{0661E583-B64D-4FCA-8000-A06BAB5A2018}" dt="2024-05-28T03:17:12.649" v="0" actId="47"/>
        <pc:sldMkLst>
          <pc:docMk/>
          <pc:sldMk cId="0" sldId="587"/>
        </pc:sldMkLst>
      </pc:sldChg>
      <pc:sldChg chg="del">
        <pc:chgData name="匡宏宇" userId="6226a253-862e-4062-9583-ca90ef3a886f" providerId="ADAL" clId="{0661E583-B64D-4FCA-8000-A06BAB5A2018}" dt="2024-05-28T03:17:12.649" v="0" actId="47"/>
        <pc:sldMkLst>
          <pc:docMk/>
          <pc:sldMk cId="0" sldId="588"/>
        </pc:sldMkLst>
      </pc:sldChg>
      <pc:sldChg chg="del">
        <pc:chgData name="匡宏宇" userId="6226a253-862e-4062-9583-ca90ef3a886f" providerId="ADAL" clId="{0661E583-B64D-4FCA-8000-A06BAB5A2018}" dt="2024-05-28T03:17:12.649" v="0" actId="47"/>
        <pc:sldMkLst>
          <pc:docMk/>
          <pc:sldMk cId="0" sldId="589"/>
        </pc:sldMkLst>
      </pc:sldChg>
      <pc:sldChg chg="del">
        <pc:chgData name="匡宏宇" userId="6226a253-862e-4062-9583-ca90ef3a886f" providerId="ADAL" clId="{0661E583-B64D-4FCA-8000-A06BAB5A2018}" dt="2024-05-28T03:17:12.649" v="0" actId="47"/>
        <pc:sldMkLst>
          <pc:docMk/>
          <pc:sldMk cId="0" sldId="590"/>
        </pc:sldMkLst>
      </pc:sldChg>
      <pc:sldChg chg="del">
        <pc:chgData name="匡宏宇" userId="6226a253-862e-4062-9583-ca90ef3a886f" providerId="ADAL" clId="{0661E583-B64D-4FCA-8000-A06BAB5A2018}" dt="2024-05-28T03:17:12.649" v="0" actId="47"/>
        <pc:sldMkLst>
          <pc:docMk/>
          <pc:sldMk cId="0" sldId="591"/>
        </pc:sldMkLst>
      </pc:sldChg>
      <pc:sldChg chg="del">
        <pc:chgData name="匡宏宇" userId="6226a253-862e-4062-9583-ca90ef3a886f" providerId="ADAL" clId="{0661E583-B64D-4FCA-8000-A06BAB5A2018}" dt="2024-05-28T03:17:12.649" v="0" actId="47"/>
        <pc:sldMkLst>
          <pc:docMk/>
          <pc:sldMk cId="0" sldId="592"/>
        </pc:sldMkLst>
      </pc:sldChg>
      <pc:sldChg chg="del">
        <pc:chgData name="匡宏宇" userId="6226a253-862e-4062-9583-ca90ef3a886f" providerId="ADAL" clId="{0661E583-B64D-4FCA-8000-A06BAB5A2018}" dt="2024-05-28T03:17:12.649" v="0" actId="47"/>
        <pc:sldMkLst>
          <pc:docMk/>
          <pc:sldMk cId="0" sldId="593"/>
        </pc:sldMkLst>
      </pc:sldChg>
      <pc:sldChg chg="del">
        <pc:chgData name="匡宏宇" userId="6226a253-862e-4062-9583-ca90ef3a886f" providerId="ADAL" clId="{0661E583-B64D-4FCA-8000-A06BAB5A2018}" dt="2024-05-28T03:17:12.649" v="0" actId="47"/>
        <pc:sldMkLst>
          <pc:docMk/>
          <pc:sldMk cId="0" sldId="594"/>
        </pc:sldMkLst>
      </pc:sldChg>
      <pc:sldChg chg="del">
        <pc:chgData name="匡宏宇" userId="6226a253-862e-4062-9583-ca90ef3a886f" providerId="ADAL" clId="{0661E583-B64D-4FCA-8000-A06BAB5A2018}" dt="2024-05-28T03:17:12.649" v="0" actId="47"/>
        <pc:sldMkLst>
          <pc:docMk/>
          <pc:sldMk cId="0" sldId="595"/>
        </pc:sldMkLst>
      </pc:sldChg>
      <pc:sldChg chg="del">
        <pc:chgData name="匡宏宇" userId="6226a253-862e-4062-9583-ca90ef3a886f" providerId="ADAL" clId="{0661E583-B64D-4FCA-8000-A06BAB5A2018}" dt="2024-05-28T03:17:12.649" v="0" actId="47"/>
        <pc:sldMkLst>
          <pc:docMk/>
          <pc:sldMk cId="0" sldId="597"/>
        </pc:sldMkLst>
      </pc:sldChg>
      <pc:sldChg chg="del">
        <pc:chgData name="匡宏宇" userId="6226a253-862e-4062-9583-ca90ef3a886f" providerId="ADAL" clId="{0661E583-B64D-4FCA-8000-A06BAB5A2018}" dt="2024-05-28T03:17:12.649" v="0" actId="47"/>
        <pc:sldMkLst>
          <pc:docMk/>
          <pc:sldMk cId="0" sldId="598"/>
        </pc:sldMkLst>
      </pc:sldChg>
      <pc:sldChg chg="del">
        <pc:chgData name="匡宏宇" userId="6226a253-862e-4062-9583-ca90ef3a886f" providerId="ADAL" clId="{0661E583-B64D-4FCA-8000-A06BAB5A2018}" dt="2024-05-28T03:17:12.649" v="0" actId="47"/>
        <pc:sldMkLst>
          <pc:docMk/>
          <pc:sldMk cId="0" sldId="599"/>
        </pc:sldMkLst>
      </pc:sldChg>
      <pc:sldChg chg="del">
        <pc:chgData name="匡宏宇" userId="6226a253-862e-4062-9583-ca90ef3a886f" providerId="ADAL" clId="{0661E583-B64D-4FCA-8000-A06BAB5A2018}" dt="2024-05-28T03:17:12.649" v="0" actId="47"/>
        <pc:sldMkLst>
          <pc:docMk/>
          <pc:sldMk cId="0" sldId="600"/>
        </pc:sldMkLst>
      </pc:sldChg>
      <pc:sldChg chg="del">
        <pc:chgData name="匡宏宇" userId="6226a253-862e-4062-9583-ca90ef3a886f" providerId="ADAL" clId="{0661E583-B64D-4FCA-8000-A06BAB5A2018}" dt="2024-05-28T03:17:12.649" v="0" actId="47"/>
        <pc:sldMkLst>
          <pc:docMk/>
          <pc:sldMk cId="0" sldId="601"/>
        </pc:sldMkLst>
      </pc:sldChg>
      <pc:sldChg chg="del">
        <pc:chgData name="匡宏宇" userId="6226a253-862e-4062-9583-ca90ef3a886f" providerId="ADAL" clId="{0661E583-B64D-4FCA-8000-A06BAB5A2018}" dt="2024-05-28T03:17:12.649" v="0" actId="47"/>
        <pc:sldMkLst>
          <pc:docMk/>
          <pc:sldMk cId="0" sldId="602"/>
        </pc:sldMkLst>
      </pc:sldChg>
      <pc:sldChg chg="del">
        <pc:chgData name="匡宏宇" userId="6226a253-862e-4062-9583-ca90ef3a886f" providerId="ADAL" clId="{0661E583-B64D-4FCA-8000-A06BAB5A2018}" dt="2024-05-28T03:17:12.649" v="0" actId="47"/>
        <pc:sldMkLst>
          <pc:docMk/>
          <pc:sldMk cId="0" sldId="603"/>
        </pc:sldMkLst>
      </pc:sldChg>
      <pc:sldChg chg="del">
        <pc:chgData name="匡宏宇" userId="6226a253-862e-4062-9583-ca90ef3a886f" providerId="ADAL" clId="{0661E583-B64D-4FCA-8000-A06BAB5A2018}" dt="2024-05-28T03:17:12.649" v="0" actId="47"/>
        <pc:sldMkLst>
          <pc:docMk/>
          <pc:sldMk cId="0" sldId="604"/>
        </pc:sldMkLst>
      </pc:sldChg>
      <pc:sldChg chg="del">
        <pc:chgData name="匡宏宇" userId="6226a253-862e-4062-9583-ca90ef3a886f" providerId="ADAL" clId="{0661E583-B64D-4FCA-8000-A06BAB5A2018}" dt="2024-05-28T03:17:12.649" v="0" actId="47"/>
        <pc:sldMkLst>
          <pc:docMk/>
          <pc:sldMk cId="0" sldId="605"/>
        </pc:sldMkLst>
      </pc:sldChg>
      <pc:sldChg chg="del">
        <pc:chgData name="匡宏宇" userId="6226a253-862e-4062-9583-ca90ef3a886f" providerId="ADAL" clId="{0661E583-B64D-4FCA-8000-A06BAB5A2018}" dt="2024-05-28T03:17:12.649" v="0" actId="47"/>
        <pc:sldMkLst>
          <pc:docMk/>
          <pc:sldMk cId="0" sldId="606"/>
        </pc:sldMkLst>
      </pc:sldChg>
      <pc:sldChg chg="del">
        <pc:chgData name="匡宏宇" userId="6226a253-862e-4062-9583-ca90ef3a886f" providerId="ADAL" clId="{0661E583-B64D-4FCA-8000-A06BAB5A2018}" dt="2024-05-28T03:17:12.649" v="0" actId="47"/>
        <pc:sldMkLst>
          <pc:docMk/>
          <pc:sldMk cId="0" sldId="607"/>
        </pc:sldMkLst>
      </pc:sldChg>
      <pc:sldChg chg="del">
        <pc:chgData name="匡宏宇" userId="6226a253-862e-4062-9583-ca90ef3a886f" providerId="ADAL" clId="{0661E583-B64D-4FCA-8000-A06BAB5A2018}" dt="2024-05-28T03:17:12.649" v="0" actId="47"/>
        <pc:sldMkLst>
          <pc:docMk/>
          <pc:sldMk cId="0" sldId="608"/>
        </pc:sldMkLst>
      </pc:sldChg>
      <pc:sldChg chg="del">
        <pc:chgData name="匡宏宇" userId="6226a253-862e-4062-9583-ca90ef3a886f" providerId="ADAL" clId="{0661E583-B64D-4FCA-8000-A06BAB5A2018}" dt="2024-05-28T03:17:12.649" v="0" actId="47"/>
        <pc:sldMkLst>
          <pc:docMk/>
          <pc:sldMk cId="0" sldId="609"/>
        </pc:sldMkLst>
      </pc:sldChg>
      <pc:sldChg chg="del">
        <pc:chgData name="匡宏宇" userId="6226a253-862e-4062-9583-ca90ef3a886f" providerId="ADAL" clId="{0661E583-B64D-4FCA-8000-A06BAB5A2018}" dt="2024-05-28T03:17:12.649" v="0" actId="47"/>
        <pc:sldMkLst>
          <pc:docMk/>
          <pc:sldMk cId="0" sldId="610"/>
        </pc:sldMkLst>
      </pc:sldChg>
      <pc:sldChg chg="del">
        <pc:chgData name="匡宏宇" userId="6226a253-862e-4062-9583-ca90ef3a886f" providerId="ADAL" clId="{0661E583-B64D-4FCA-8000-A06BAB5A2018}" dt="2024-05-28T03:17:12.649" v="0" actId="47"/>
        <pc:sldMkLst>
          <pc:docMk/>
          <pc:sldMk cId="0" sldId="611"/>
        </pc:sldMkLst>
      </pc:sldChg>
      <pc:sldChg chg="del">
        <pc:chgData name="匡宏宇" userId="6226a253-862e-4062-9583-ca90ef3a886f" providerId="ADAL" clId="{0661E583-B64D-4FCA-8000-A06BAB5A2018}" dt="2024-05-28T03:17:12.649" v="0" actId="47"/>
        <pc:sldMkLst>
          <pc:docMk/>
          <pc:sldMk cId="0" sldId="612"/>
        </pc:sldMkLst>
      </pc:sldChg>
      <pc:sldChg chg="del">
        <pc:chgData name="匡宏宇" userId="6226a253-862e-4062-9583-ca90ef3a886f" providerId="ADAL" clId="{0661E583-B64D-4FCA-8000-A06BAB5A2018}" dt="2024-05-28T03:17:12.649" v="0" actId="47"/>
        <pc:sldMkLst>
          <pc:docMk/>
          <pc:sldMk cId="0" sldId="614"/>
        </pc:sldMkLst>
      </pc:sldChg>
      <pc:sldChg chg="addSp modSp add del mod">
        <pc:chgData name="匡宏宇" userId="6226a253-862e-4062-9583-ca90ef3a886f" providerId="ADAL" clId="{0661E583-B64D-4FCA-8000-A06BAB5A2018}" dt="2024-05-28T03:42:40.337" v="1511"/>
        <pc:sldMkLst>
          <pc:docMk/>
          <pc:sldMk cId="2734897249" sldId="708"/>
        </pc:sldMkLst>
        <pc:spChg chg="add mod">
          <ac:chgData name="匡宏宇" userId="6226a253-862e-4062-9583-ca90ef3a886f" providerId="ADAL" clId="{0661E583-B64D-4FCA-8000-A06BAB5A2018}" dt="2024-05-28T03:42:40.337" v="1511"/>
          <ac:spMkLst>
            <pc:docMk/>
            <pc:sldMk cId="2734897249" sldId="708"/>
            <ac:spMk id="2" creationId="{9510A30C-CD53-65F6-1FAA-1693C15014C4}"/>
          </ac:spMkLst>
        </pc:spChg>
      </pc:sldChg>
      <pc:sldChg chg="addSp delSp modSp new mod modClrScheme chgLayout">
        <pc:chgData name="匡宏宇" userId="6226a253-862e-4062-9583-ca90ef3a886f" providerId="ADAL" clId="{0661E583-B64D-4FCA-8000-A06BAB5A2018}" dt="2024-05-28T03:47:43.615" v="2903"/>
        <pc:sldMkLst>
          <pc:docMk/>
          <pc:sldMk cId="3775601165" sldId="709"/>
        </pc:sldMkLst>
        <pc:spChg chg="mod ord">
          <ac:chgData name="匡宏宇" userId="6226a253-862e-4062-9583-ca90ef3a886f" providerId="ADAL" clId="{0661E583-B64D-4FCA-8000-A06BAB5A2018}" dt="2024-05-28T03:44:34.451" v="1818" actId="700"/>
          <ac:spMkLst>
            <pc:docMk/>
            <pc:sldMk cId="3775601165" sldId="709"/>
            <ac:spMk id="2" creationId="{28186538-D4E6-7DF6-B7B0-57F3262D6386}"/>
          </ac:spMkLst>
        </pc:spChg>
        <pc:spChg chg="del mod ord">
          <ac:chgData name="匡宏宇" userId="6226a253-862e-4062-9583-ca90ef3a886f" providerId="ADAL" clId="{0661E583-B64D-4FCA-8000-A06BAB5A2018}" dt="2024-05-28T03:44:34.451" v="1818" actId="700"/>
          <ac:spMkLst>
            <pc:docMk/>
            <pc:sldMk cId="3775601165" sldId="709"/>
            <ac:spMk id="3" creationId="{4A373199-89A5-EAB2-CC2C-7A627D824D76}"/>
          </ac:spMkLst>
        </pc:spChg>
        <pc:spChg chg="del mod ord">
          <ac:chgData name="匡宏宇" userId="6226a253-862e-4062-9583-ca90ef3a886f" providerId="ADAL" clId="{0661E583-B64D-4FCA-8000-A06BAB5A2018}" dt="2024-05-28T03:44:34.451" v="1818" actId="700"/>
          <ac:spMkLst>
            <pc:docMk/>
            <pc:sldMk cId="3775601165" sldId="709"/>
            <ac:spMk id="4" creationId="{9D676566-1FEA-F949-DF42-3324C6BFBD23}"/>
          </ac:spMkLst>
        </pc:spChg>
        <pc:spChg chg="add mod ord">
          <ac:chgData name="匡宏宇" userId="6226a253-862e-4062-9583-ca90ef3a886f" providerId="ADAL" clId="{0661E583-B64D-4FCA-8000-A06BAB5A2018}" dt="2024-05-28T03:44:47.585" v="1887" actId="113"/>
          <ac:spMkLst>
            <pc:docMk/>
            <pc:sldMk cId="3775601165" sldId="709"/>
            <ac:spMk id="5" creationId="{161316E6-4E10-4841-5115-E32D9CC8B75B}"/>
          </ac:spMkLst>
        </pc:spChg>
        <pc:spChg chg="add mod ord">
          <ac:chgData name="匡宏宇" userId="6226a253-862e-4062-9583-ca90ef3a886f" providerId="ADAL" clId="{0661E583-B64D-4FCA-8000-A06BAB5A2018}" dt="2024-05-28T03:47:43.615" v="2903"/>
          <ac:spMkLst>
            <pc:docMk/>
            <pc:sldMk cId="3775601165" sldId="709"/>
            <ac:spMk id="6" creationId="{B400A945-0FC5-CE56-2040-1B1A2461B1B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759CD18-F3E2-3CA3-5AC7-8DCE123F977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E4F06748-8EA8-C445-9DF3-C34A9C9656B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0664631D-53D2-4BBF-B605-697E8843DA90}" type="datetimeFigureOut">
              <a:rPr lang="zh-CN" altLang="en-US"/>
              <a:pPr>
                <a:defRPr/>
              </a:pPr>
              <a:t>2024/12/19</a:t>
            </a:fld>
            <a:endParaRPr lang="zh-CN" altLang="en-US"/>
          </a:p>
        </p:txBody>
      </p:sp>
      <p:sp>
        <p:nvSpPr>
          <p:cNvPr id="4" name="幻灯片图像占位符 3">
            <a:extLst>
              <a:ext uri="{FF2B5EF4-FFF2-40B4-BE49-F238E27FC236}">
                <a16:creationId xmlns:a16="http://schemas.microsoft.com/office/drawing/2014/main" id="{8A3F9CCF-2905-3773-0C4D-2BB5A025835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435FF58-E1AD-7969-21D1-084B497242A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62B1059E-85D8-77FA-35A3-6225047501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a:extLst>
              <a:ext uri="{FF2B5EF4-FFF2-40B4-BE49-F238E27FC236}">
                <a16:creationId xmlns:a16="http://schemas.microsoft.com/office/drawing/2014/main" id="{F6C44C15-FD0C-C935-4723-3798BD84BDC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DCA229E-D955-4212-9C86-D7ECE6C4005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E16CEDDB-B707-A377-EFA2-4098BE8699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0CB57F61-99E4-4652-BD24-DA3465DAC1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latin typeface="Arial" panose="020B0604020202020204" pitchFamily="34" charset="0"/>
              </a:rPr>
              <a:t>依然是一种面谈方法，适用于面谈的基本要求！</a:t>
            </a:r>
          </a:p>
        </p:txBody>
      </p:sp>
      <p:sp>
        <p:nvSpPr>
          <p:cNvPr id="84996" name="灯片编号占位符 3">
            <a:extLst>
              <a:ext uri="{FF2B5EF4-FFF2-40B4-BE49-F238E27FC236}">
                <a16:creationId xmlns:a16="http://schemas.microsoft.com/office/drawing/2014/main" id="{07DDBA7B-7FC7-B39D-20EA-113E4E043E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624CE4-7AA7-462D-ACF0-F271FCF85A0C}" type="slidenum">
              <a:rPr lang="en-US" altLang="zh-CN" smtClean="0">
                <a:solidFill>
                  <a:srgbClr val="000000"/>
                </a:solidFill>
              </a:rPr>
              <a:pPr/>
              <a:t>48</a:t>
            </a:fld>
            <a:endParaRPr lang="en-US" alt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latin typeface="Calibri" panose="020F0502020204030204" pitchFamily="34" charset="0"/>
                <a:cs typeface="Calibri" panose="020F0502020204030204" pitchFamily="34" charset="0"/>
              </a:rPr>
              <a:t>Technological development should strive to reduce the requirements on people, rather than making more requirements.</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40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A229E-D955-4212-9C86-D7ECE6C40052}" type="slidenum">
              <a:rPr lang="zh-CN" altLang="en-US" smtClean="0"/>
              <a:pPr>
                <a:defRPr/>
              </a:pPr>
              <a:t>90</a:t>
            </a:fld>
            <a:endParaRPr lang="zh-CN" altLang="en-US"/>
          </a:p>
        </p:txBody>
      </p:sp>
    </p:spTree>
    <p:extLst>
      <p:ext uri="{BB962C8B-B14F-4D97-AF65-F5344CB8AC3E}">
        <p14:creationId xmlns:p14="http://schemas.microsoft.com/office/powerpoint/2010/main" val="347617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2.xml"/><Relationship Id="rId5" Type="http://schemas.openxmlformats.org/officeDocument/2006/relationships/tags" Target="../tags/tag5.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ED5024C7-28B9-E322-572B-D6DF5C7A9537}"/>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Line 8">
            <a:extLst>
              <a:ext uri="{FF2B5EF4-FFF2-40B4-BE49-F238E27FC236}">
                <a16:creationId xmlns:a16="http://schemas.microsoft.com/office/drawing/2014/main" id="{9BB28821-9815-A8E0-BC18-FB28A32A8820}"/>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4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317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4" name="Rectangle 4">
            <a:extLst>
              <a:ext uri="{FF2B5EF4-FFF2-40B4-BE49-F238E27FC236}">
                <a16:creationId xmlns:a16="http://schemas.microsoft.com/office/drawing/2014/main" id="{D2E437D2-4B27-1D74-39D4-48794984BCF7}"/>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C2FD00A-A577-9CA2-5F4B-660145C2920C}"/>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8C0F7FC-C0B9-944B-9ECD-B7AD939A0069}"/>
              </a:ext>
            </a:extLst>
          </p:cNvPr>
          <p:cNvSpPr>
            <a:spLocks noGrp="1" noChangeArrowheads="1"/>
          </p:cNvSpPr>
          <p:nvPr>
            <p:ph type="sldNum" sz="quarter" idx="12"/>
          </p:nvPr>
        </p:nvSpPr>
        <p:spPr/>
        <p:txBody>
          <a:bodyPr/>
          <a:lstStyle>
            <a:lvl1pPr>
              <a:defRPr/>
            </a:lvl1pPr>
          </a:lstStyle>
          <a:p>
            <a:pPr>
              <a:defRPr/>
            </a:pPr>
            <a:fld id="{0FC6D192-468B-42BC-A5CE-B069F7FE67BE}" type="slidenum">
              <a:rPr lang="en-US" altLang="zh-CN"/>
              <a:pPr>
                <a:defRPr/>
              </a:pPr>
              <a:t>‹#›</a:t>
            </a:fld>
            <a:endParaRPr lang="en-US" altLang="zh-CN"/>
          </a:p>
        </p:txBody>
      </p:sp>
    </p:spTree>
    <p:extLst>
      <p:ext uri="{BB962C8B-B14F-4D97-AF65-F5344CB8AC3E}">
        <p14:creationId xmlns:p14="http://schemas.microsoft.com/office/powerpoint/2010/main" val="260490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3B10251-CF32-F83C-392F-AE15620774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D3D8889-56B9-A368-0F1D-19E9BFE05F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314F8EF-CC9F-4D3E-E48D-19DBA61FB650}"/>
              </a:ext>
            </a:extLst>
          </p:cNvPr>
          <p:cNvSpPr>
            <a:spLocks noGrp="1" noChangeArrowheads="1"/>
          </p:cNvSpPr>
          <p:nvPr>
            <p:ph type="sldNum" sz="quarter" idx="12"/>
          </p:nvPr>
        </p:nvSpPr>
        <p:spPr>
          <a:ln/>
        </p:spPr>
        <p:txBody>
          <a:bodyPr/>
          <a:lstStyle>
            <a:lvl1pPr>
              <a:defRPr/>
            </a:lvl1pPr>
          </a:lstStyle>
          <a:p>
            <a:pPr>
              <a:defRPr/>
            </a:pPr>
            <a:fld id="{34FE60D2-E1D7-4CAC-95C3-3932703CA5D8}" type="slidenum">
              <a:rPr lang="en-US" altLang="zh-CN"/>
              <a:pPr>
                <a:defRPr/>
              </a:pPr>
              <a:t>‹#›</a:t>
            </a:fld>
            <a:endParaRPr lang="en-US" altLang="zh-CN"/>
          </a:p>
        </p:txBody>
      </p:sp>
    </p:spTree>
    <p:extLst>
      <p:ext uri="{BB962C8B-B14F-4D97-AF65-F5344CB8AC3E}">
        <p14:creationId xmlns:p14="http://schemas.microsoft.com/office/powerpoint/2010/main" val="2046018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35E9AD8-C915-EB2E-D7AD-EE3692E82E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A86CAA3-36B5-C8CE-DB1B-4506E3F6CA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E9B2443-B3E7-EAB2-AAA6-1C440DB02F5D}"/>
              </a:ext>
            </a:extLst>
          </p:cNvPr>
          <p:cNvSpPr>
            <a:spLocks noGrp="1" noChangeArrowheads="1"/>
          </p:cNvSpPr>
          <p:nvPr>
            <p:ph type="sldNum" sz="quarter" idx="12"/>
          </p:nvPr>
        </p:nvSpPr>
        <p:spPr>
          <a:ln/>
        </p:spPr>
        <p:txBody>
          <a:bodyPr/>
          <a:lstStyle>
            <a:lvl1pPr>
              <a:defRPr/>
            </a:lvl1pPr>
          </a:lstStyle>
          <a:p>
            <a:pPr>
              <a:defRPr/>
            </a:pPr>
            <a:fld id="{4F4E98AA-D10E-4803-BF14-FC30B7BFC040}" type="slidenum">
              <a:rPr lang="en-US" altLang="zh-CN"/>
              <a:pPr>
                <a:defRPr/>
              </a:pPr>
              <a:t>‹#›</a:t>
            </a:fld>
            <a:endParaRPr lang="en-US" altLang="zh-CN"/>
          </a:p>
        </p:txBody>
      </p:sp>
    </p:spTree>
    <p:extLst>
      <p:ext uri="{BB962C8B-B14F-4D97-AF65-F5344CB8AC3E}">
        <p14:creationId xmlns:p14="http://schemas.microsoft.com/office/powerpoint/2010/main" val="104660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DFAF1E6-863D-7C3A-DB8C-D23E12CB7D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D9F8A1-408B-D53B-2D6B-BCAA738DA0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29C4171-B7FF-8CCF-E6D7-66E1D2072708}"/>
              </a:ext>
            </a:extLst>
          </p:cNvPr>
          <p:cNvSpPr>
            <a:spLocks noGrp="1" noChangeArrowheads="1"/>
          </p:cNvSpPr>
          <p:nvPr>
            <p:ph type="sldNum" sz="quarter" idx="12"/>
          </p:nvPr>
        </p:nvSpPr>
        <p:spPr>
          <a:ln/>
        </p:spPr>
        <p:txBody>
          <a:bodyPr/>
          <a:lstStyle>
            <a:lvl1pPr>
              <a:defRPr/>
            </a:lvl1pPr>
          </a:lstStyle>
          <a:p>
            <a:pPr>
              <a:defRPr/>
            </a:pPr>
            <a:fld id="{79375D8A-6FAF-4817-BEA5-A4E6BF63B959}" type="slidenum">
              <a:rPr lang="en-US" altLang="zh-CN"/>
              <a:pPr>
                <a:defRPr/>
              </a:pPr>
              <a:t>‹#›</a:t>
            </a:fld>
            <a:endParaRPr lang="en-US" altLang="zh-CN"/>
          </a:p>
        </p:txBody>
      </p:sp>
    </p:spTree>
    <p:extLst>
      <p:ext uri="{BB962C8B-B14F-4D97-AF65-F5344CB8AC3E}">
        <p14:creationId xmlns:p14="http://schemas.microsoft.com/office/powerpoint/2010/main" val="1031993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DCC24158-13D5-9B5C-D161-FFF49265D3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E967F249-17B8-7D34-06C4-669E6911F4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DEA558F1-E328-3AFD-4C95-D185C41AAEEE}"/>
              </a:ext>
            </a:extLst>
          </p:cNvPr>
          <p:cNvSpPr>
            <a:spLocks noGrp="1" noChangeArrowheads="1"/>
          </p:cNvSpPr>
          <p:nvPr>
            <p:ph type="sldNum" sz="quarter" idx="12"/>
          </p:nvPr>
        </p:nvSpPr>
        <p:spPr>
          <a:ln/>
        </p:spPr>
        <p:txBody>
          <a:bodyPr/>
          <a:lstStyle>
            <a:lvl1pPr>
              <a:defRPr/>
            </a:lvl1pPr>
          </a:lstStyle>
          <a:p>
            <a:pPr>
              <a:defRPr/>
            </a:pPr>
            <a:fld id="{491A50B4-8F8E-4C4E-BB0C-AFF5DD89897A}" type="slidenum">
              <a:rPr lang="en-US" altLang="zh-CN"/>
              <a:pPr>
                <a:defRPr/>
              </a:pPr>
              <a:t>‹#›</a:t>
            </a:fld>
            <a:endParaRPr lang="en-US" altLang="zh-CN"/>
          </a:p>
        </p:txBody>
      </p:sp>
    </p:spTree>
    <p:extLst>
      <p:ext uri="{BB962C8B-B14F-4D97-AF65-F5344CB8AC3E}">
        <p14:creationId xmlns:p14="http://schemas.microsoft.com/office/powerpoint/2010/main" val="1085762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Rectangle 4">
            <a:extLst>
              <a:ext uri="{FF2B5EF4-FFF2-40B4-BE49-F238E27FC236}">
                <a16:creationId xmlns:a16="http://schemas.microsoft.com/office/drawing/2014/main" id="{9AD37B88-145C-8E00-8D50-0A126A6C80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8205A14-37D8-06DA-8A72-70ED744764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E600480-04DB-3B03-5749-FDD3A5CB01D4}"/>
              </a:ext>
            </a:extLst>
          </p:cNvPr>
          <p:cNvSpPr>
            <a:spLocks noGrp="1" noChangeArrowheads="1"/>
          </p:cNvSpPr>
          <p:nvPr>
            <p:ph type="sldNum" sz="quarter" idx="12"/>
          </p:nvPr>
        </p:nvSpPr>
        <p:spPr>
          <a:ln/>
        </p:spPr>
        <p:txBody>
          <a:bodyPr/>
          <a:lstStyle>
            <a:lvl1pPr>
              <a:defRPr/>
            </a:lvl1pPr>
          </a:lstStyle>
          <a:p>
            <a:pPr>
              <a:defRPr/>
            </a:pPr>
            <a:fld id="{BDD9EF55-22C7-4BBF-BE30-2ACD80CA296A}" type="slidenum">
              <a:rPr lang="en-US" altLang="zh-CN"/>
              <a:pPr>
                <a:defRPr/>
              </a:pPr>
              <a:t>‹#›</a:t>
            </a:fld>
            <a:endParaRPr lang="en-US" altLang="zh-CN"/>
          </a:p>
        </p:txBody>
      </p:sp>
    </p:spTree>
    <p:extLst>
      <p:ext uri="{BB962C8B-B14F-4D97-AF65-F5344CB8AC3E}">
        <p14:creationId xmlns:p14="http://schemas.microsoft.com/office/powerpoint/2010/main" val="2410129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278494" y="387275"/>
            <a:ext cx="243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89494" y="135275"/>
            <a:ext cx="189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userDrawn="1"/>
        </p:nvSpPr>
        <p:spPr>
          <a:xfrm>
            <a:off x="8420006" y="6318000"/>
            <a:ext cx="405000" cy="540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8101012" y="6405445"/>
            <a:ext cx="1042988" cy="365125"/>
          </a:xfrm>
        </p:spPr>
        <p:txBody>
          <a:bodyPr/>
          <a:lstStyle>
            <a:lvl1pPr algn="ctr">
              <a:defRPr sz="1500" b="1">
                <a:solidFill>
                  <a:schemeClr val="bg1"/>
                </a:solidFill>
              </a:defRPr>
            </a:lvl1pPr>
          </a:lstStyle>
          <a:p>
            <a:fld id="{51D91E7F-84B6-4064-9D4E-CC7D244BCA04}" type="slidenum">
              <a:rPr lang="zh-CN" altLang="en-US" smtClean="0"/>
              <a:t>‹#›</a:t>
            </a:fld>
            <a:endParaRPr lang="zh-CN" altLang="en-US" dirty="0"/>
          </a:p>
        </p:txBody>
      </p:sp>
    </p:spTree>
    <p:extLst>
      <p:ext uri="{BB962C8B-B14F-4D97-AF65-F5344CB8AC3E}">
        <p14:creationId xmlns:p14="http://schemas.microsoft.com/office/powerpoint/2010/main" val="44691402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84772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A4C821-51AF-415E-BF5B-CDCDE3466362}" type="datetime1">
              <a:rPr lang="zh-CN" altLang="en-US" smtClean="0"/>
              <a:t>2024/12/19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59793927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62" name="线条"/>
          <p:cNvSpPr/>
          <p:nvPr/>
        </p:nvSpPr>
        <p:spPr>
          <a:xfrm>
            <a:off x="357188" y="1812727"/>
            <a:ext cx="8429625" cy="0"/>
          </a:xfrm>
          <a:prstGeom prst="line">
            <a:avLst/>
          </a:prstGeom>
          <a:ln w="12700">
            <a:solidFill>
              <a:srgbClr val="444444">
                <a:alpha val="30000"/>
              </a:srgbClr>
            </a:solidFill>
            <a:miter lim="400000"/>
          </a:ln>
        </p:spPr>
        <p:txBody>
          <a:bodyPr lIns="26789" tIns="26789" rIns="26789" bIns="26789" anchor="ctr"/>
          <a:lstStyle/>
          <a:p>
            <a:pPr algn="l" defTabSz="342900">
              <a:defRPr sz="1200">
                <a:solidFill>
                  <a:srgbClr val="000000"/>
                </a:solidFill>
                <a:latin typeface="Helvetica"/>
                <a:ea typeface="Helvetica"/>
                <a:cs typeface="Helvetica"/>
                <a:sym typeface="Helvetica"/>
              </a:defRPr>
            </a:pPr>
            <a:endParaRPr sz="634"/>
          </a:p>
        </p:txBody>
      </p:sp>
      <p:sp>
        <p:nvSpPr>
          <p:cNvPr id="63" name="线条"/>
          <p:cNvSpPr/>
          <p:nvPr/>
        </p:nvSpPr>
        <p:spPr>
          <a:xfrm flipV="1">
            <a:off x="357188" y="6500810"/>
            <a:ext cx="8429625" cy="2"/>
          </a:xfrm>
          <a:prstGeom prst="line">
            <a:avLst/>
          </a:prstGeom>
          <a:ln w="76200">
            <a:solidFill>
              <a:srgbClr val="444444">
                <a:alpha val="30000"/>
              </a:srgbClr>
            </a:solidFill>
            <a:miter lim="400000"/>
          </a:ln>
        </p:spPr>
        <p:txBody>
          <a:bodyPr lIns="26789" tIns="26789" rIns="26789" bIns="26789" anchor="ctr"/>
          <a:lstStyle/>
          <a:p>
            <a:pPr algn="l" defTabSz="342900">
              <a:defRPr sz="1200">
                <a:solidFill>
                  <a:srgbClr val="000000"/>
                </a:solidFill>
                <a:latin typeface="Helvetica"/>
                <a:ea typeface="Helvetica"/>
                <a:cs typeface="Helvetica"/>
                <a:sym typeface="Helvetica"/>
              </a:defRPr>
            </a:pPr>
            <a:endParaRPr sz="634"/>
          </a:p>
        </p:txBody>
      </p:sp>
      <p:sp>
        <p:nvSpPr>
          <p:cNvPr id="64" name="线条"/>
          <p:cNvSpPr/>
          <p:nvPr/>
        </p:nvSpPr>
        <p:spPr>
          <a:xfrm flipV="1">
            <a:off x="357188" y="357189"/>
            <a:ext cx="8429625" cy="1"/>
          </a:xfrm>
          <a:prstGeom prst="line">
            <a:avLst/>
          </a:prstGeom>
          <a:ln w="12700">
            <a:solidFill>
              <a:srgbClr val="444444">
                <a:alpha val="30000"/>
              </a:srgbClr>
            </a:solidFill>
            <a:miter lim="400000"/>
          </a:ln>
        </p:spPr>
        <p:txBody>
          <a:bodyPr lIns="26789" tIns="26789" rIns="26789" bIns="26789" anchor="ctr"/>
          <a:lstStyle/>
          <a:p>
            <a:pPr algn="l" defTabSz="342900">
              <a:defRPr sz="1200">
                <a:solidFill>
                  <a:srgbClr val="000000"/>
                </a:solidFill>
                <a:latin typeface="Helvetica"/>
                <a:ea typeface="Helvetica"/>
                <a:cs typeface="Helvetica"/>
                <a:sym typeface="Helvetica"/>
              </a:defRPr>
            </a:pPr>
            <a:endParaRPr sz="634"/>
          </a:p>
        </p:txBody>
      </p:sp>
      <p:sp>
        <p:nvSpPr>
          <p:cNvPr id="65" name="标题文本"/>
          <p:cNvSpPr txBox="1">
            <a:spLocks noGrp="1"/>
          </p:cNvSpPr>
          <p:nvPr>
            <p:ph type="title" hasCustomPrompt="1"/>
          </p:nvPr>
        </p:nvSpPr>
        <p:spPr>
          <a:prstGeom prst="rect">
            <a:avLst/>
          </a:prstGeom>
        </p:spPr>
        <p:txBody>
          <a:bodyPr/>
          <a:lstStyle/>
          <a:p>
            <a:r>
              <a:t>标题文本</a:t>
            </a:r>
          </a:p>
        </p:txBody>
      </p:sp>
      <p:sp>
        <p:nvSpPr>
          <p:cNvPr id="66" name="正文级别 1…"/>
          <p:cNvSpPr txBox="1">
            <a:spLocks noGrp="1"/>
          </p:cNvSpPr>
          <p:nvPr>
            <p:ph type="body" idx="1" hasCustomPrompt="1"/>
          </p:nvPr>
        </p:nvSpPr>
        <p:spPr>
          <a:xfrm>
            <a:off x="357188" y="2134196"/>
            <a:ext cx="8429625" cy="4027289"/>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99250081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2024/12/19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899100" y="2484000"/>
            <a:ext cx="7349400" cy="1018800"/>
          </a:xfrm>
        </p:spPr>
        <p:txBody>
          <a:bodyPr vert="horz" lIns="90000" tIns="46800" rIns="90000" bIns="46800" rtlCol="0" anchor="t" anchorCtr="0">
            <a:normAutofit/>
          </a:bodyPr>
          <a:lstStyle>
            <a:lvl1pPr marL="0" marR="0" algn="ctr" defTabSz="685800" rtl="0" eaLnBrk="1" fontAlgn="auto" latinLnBrk="0" hangingPunct="1">
              <a:lnSpc>
                <a:spcPct val="100000"/>
              </a:lnSpc>
              <a:buNone/>
              <a:defRPr kumimoji="0" lang="zh-CN" altLang="en-US" sz="4500" b="1" i="0" u="none" strike="noStrike" kern="1200" cap="none" spc="225"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899100" y="3560400"/>
            <a:ext cx="7349400" cy="471600"/>
          </a:xfrm>
        </p:spPr>
        <p:txBody>
          <a:bodyPr lIns="90000" tIns="46800" rIns="90000" bIns="46800">
            <a:normAutofit/>
          </a:bodyPr>
          <a:lstStyle>
            <a:lvl1pPr marL="0" indent="0" algn="ctr">
              <a:lnSpc>
                <a:spcPct val="110000"/>
              </a:lnSpc>
              <a:buNone/>
              <a:defRPr sz="1800" spc="150" baseline="0">
                <a:solidFill>
                  <a:schemeClr val="tx1">
                    <a:lumMod val="65000"/>
                    <a:lumOff val="35000"/>
                  </a:schemeClr>
                </a:solidFill>
              </a:defRPr>
            </a:lvl1pPr>
          </a:lstStyle>
          <a:p>
            <a:pPr lvl="0"/>
            <a:r>
              <a:rPr lang="zh-CN" altLang="en-US" dirty="0"/>
              <a:t>单击此处编辑母版文本样式</a:t>
            </a:r>
          </a:p>
        </p:txBody>
      </p:sp>
    </p:spTree>
    <p:extLst>
      <p:ext uri="{BB962C8B-B14F-4D97-AF65-F5344CB8AC3E}">
        <p14:creationId xmlns:p14="http://schemas.microsoft.com/office/powerpoint/2010/main" val="85111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83A40F3-22EF-B6D5-FF8C-84CD98E61E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B97E31A-64C9-F5FC-3353-CC07EC60F7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5BA48AE-E570-F79F-AEF9-7DC0F23741ED}"/>
              </a:ext>
            </a:extLst>
          </p:cNvPr>
          <p:cNvSpPr>
            <a:spLocks noGrp="1" noChangeArrowheads="1"/>
          </p:cNvSpPr>
          <p:nvPr>
            <p:ph type="sldNum" sz="quarter" idx="12"/>
          </p:nvPr>
        </p:nvSpPr>
        <p:spPr>
          <a:ln/>
        </p:spPr>
        <p:txBody>
          <a:bodyPr/>
          <a:lstStyle>
            <a:lvl1pPr>
              <a:defRPr/>
            </a:lvl1pPr>
          </a:lstStyle>
          <a:p>
            <a:pPr>
              <a:defRPr/>
            </a:pPr>
            <a:fld id="{CCACBD9A-6E5C-451E-9D64-06295CFDEA70}" type="slidenum">
              <a:rPr lang="en-US" altLang="zh-CN"/>
              <a:pPr>
                <a:defRPr/>
              </a:pPr>
              <a:t>‹#›</a:t>
            </a:fld>
            <a:endParaRPr lang="en-US" altLang="zh-CN"/>
          </a:p>
        </p:txBody>
      </p:sp>
    </p:spTree>
    <p:extLst>
      <p:ext uri="{BB962C8B-B14F-4D97-AF65-F5344CB8AC3E}">
        <p14:creationId xmlns:p14="http://schemas.microsoft.com/office/powerpoint/2010/main" val="103975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630B54D-6F55-7F48-BBBF-6FD2EE1086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3F595EA-AD38-DC52-9C18-EA5B365773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88B3CB8-4D63-BB4A-C45F-3A1AD203D5C8}"/>
              </a:ext>
            </a:extLst>
          </p:cNvPr>
          <p:cNvSpPr>
            <a:spLocks noGrp="1" noChangeArrowheads="1"/>
          </p:cNvSpPr>
          <p:nvPr>
            <p:ph type="sldNum" sz="quarter" idx="12"/>
          </p:nvPr>
        </p:nvSpPr>
        <p:spPr>
          <a:ln/>
        </p:spPr>
        <p:txBody>
          <a:bodyPr/>
          <a:lstStyle>
            <a:lvl1pPr>
              <a:defRPr/>
            </a:lvl1pPr>
          </a:lstStyle>
          <a:p>
            <a:pPr>
              <a:defRPr/>
            </a:pPr>
            <a:fld id="{BCEEFFE3-F1FC-49BB-BC76-BE75AA4B22E7}" type="slidenum">
              <a:rPr lang="en-US" altLang="zh-CN"/>
              <a:pPr>
                <a:defRPr/>
              </a:pPr>
              <a:t>‹#›</a:t>
            </a:fld>
            <a:endParaRPr lang="en-US" altLang="zh-CN"/>
          </a:p>
        </p:txBody>
      </p:sp>
    </p:spTree>
    <p:extLst>
      <p:ext uri="{BB962C8B-B14F-4D97-AF65-F5344CB8AC3E}">
        <p14:creationId xmlns:p14="http://schemas.microsoft.com/office/powerpoint/2010/main" val="5584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770B331-3391-9E4E-DFB8-1C5B0A7275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8DDE3A3-D91D-65F4-54BF-5DC3373401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5CD0D8B-ABCC-2D07-CF06-DED04DB431F3}"/>
              </a:ext>
            </a:extLst>
          </p:cNvPr>
          <p:cNvSpPr>
            <a:spLocks noGrp="1" noChangeArrowheads="1"/>
          </p:cNvSpPr>
          <p:nvPr>
            <p:ph type="sldNum" sz="quarter" idx="12"/>
          </p:nvPr>
        </p:nvSpPr>
        <p:spPr>
          <a:ln/>
        </p:spPr>
        <p:txBody>
          <a:bodyPr/>
          <a:lstStyle>
            <a:lvl1pPr>
              <a:defRPr/>
            </a:lvl1pPr>
          </a:lstStyle>
          <a:p>
            <a:pPr>
              <a:defRPr/>
            </a:pPr>
            <a:fld id="{705B3E3D-BFA4-40F5-B901-665FCF353364}" type="slidenum">
              <a:rPr lang="en-US" altLang="zh-CN"/>
              <a:pPr>
                <a:defRPr/>
              </a:pPr>
              <a:t>‹#›</a:t>
            </a:fld>
            <a:endParaRPr lang="en-US" altLang="zh-CN"/>
          </a:p>
        </p:txBody>
      </p:sp>
    </p:spTree>
    <p:extLst>
      <p:ext uri="{BB962C8B-B14F-4D97-AF65-F5344CB8AC3E}">
        <p14:creationId xmlns:p14="http://schemas.microsoft.com/office/powerpoint/2010/main" val="362850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4FC69EF-D993-9DDE-B760-AB8E8ADB3A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8CB5128E-388A-66C8-FF31-56A0ACFDAF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9F1F4A5-CA3F-2CB7-F9A3-90A22BC8FEB3}"/>
              </a:ext>
            </a:extLst>
          </p:cNvPr>
          <p:cNvSpPr>
            <a:spLocks noGrp="1" noChangeArrowheads="1"/>
          </p:cNvSpPr>
          <p:nvPr>
            <p:ph type="sldNum" sz="quarter" idx="12"/>
          </p:nvPr>
        </p:nvSpPr>
        <p:spPr>
          <a:ln/>
        </p:spPr>
        <p:txBody>
          <a:bodyPr/>
          <a:lstStyle>
            <a:lvl1pPr>
              <a:defRPr/>
            </a:lvl1pPr>
          </a:lstStyle>
          <a:p>
            <a:pPr>
              <a:defRPr/>
            </a:pPr>
            <a:fld id="{8DDA0E4D-2D15-4AE2-B2A9-EA9FD58C2409}" type="slidenum">
              <a:rPr lang="en-US" altLang="zh-CN"/>
              <a:pPr>
                <a:defRPr/>
              </a:pPr>
              <a:t>‹#›</a:t>
            </a:fld>
            <a:endParaRPr lang="en-US" altLang="zh-CN"/>
          </a:p>
        </p:txBody>
      </p:sp>
    </p:spTree>
    <p:extLst>
      <p:ext uri="{BB962C8B-B14F-4D97-AF65-F5344CB8AC3E}">
        <p14:creationId xmlns:p14="http://schemas.microsoft.com/office/powerpoint/2010/main" val="220031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23B333A-6763-D3E8-14C6-BA1909AEBB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01B932E-012B-344B-0CC1-4229CA7024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FB4174E-85C3-F4FD-65FF-28CDC5EED6AD}"/>
              </a:ext>
            </a:extLst>
          </p:cNvPr>
          <p:cNvSpPr>
            <a:spLocks noGrp="1" noChangeArrowheads="1"/>
          </p:cNvSpPr>
          <p:nvPr>
            <p:ph type="sldNum" sz="quarter" idx="12"/>
          </p:nvPr>
        </p:nvSpPr>
        <p:spPr>
          <a:ln/>
        </p:spPr>
        <p:txBody>
          <a:bodyPr/>
          <a:lstStyle>
            <a:lvl1pPr>
              <a:defRPr/>
            </a:lvl1pPr>
          </a:lstStyle>
          <a:p>
            <a:pPr>
              <a:defRPr/>
            </a:pPr>
            <a:fld id="{D10DCDC2-646C-420E-BABB-99A76DAC34AB}" type="slidenum">
              <a:rPr lang="en-US" altLang="zh-CN"/>
              <a:pPr>
                <a:defRPr/>
              </a:pPr>
              <a:t>‹#›</a:t>
            </a:fld>
            <a:endParaRPr lang="en-US" altLang="zh-CN"/>
          </a:p>
        </p:txBody>
      </p:sp>
    </p:spTree>
    <p:extLst>
      <p:ext uri="{BB962C8B-B14F-4D97-AF65-F5344CB8AC3E}">
        <p14:creationId xmlns:p14="http://schemas.microsoft.com/office/powerpoint/2010/main" val="95431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5CDB23-823A-695E-FB2B-40D10B6204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1117E0B-7268-73CC-3666-0FE95F51D08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1F2977A-352B-DE5F-ABD4-0A0D2F0AE6AE}"/>
              </a:ext>
            </a:extLst>
          </p:cNvPr>
          <p:cNvSpPr>
            <a:spLocks noGrp="1" noChangeArrowheads="1"/>
          </p:cNvSpPr>
          <p:nvPr>
            <p:ph type="sldNum" sz="quarter" idx="12"/>
          </p:nvPr>
        </p:nvSpPr>
        <p:spPr>
          <a:ln/>
        </p:spPr>
        <p:txBody>
          <a:bodyPr/>
          <a:lstStyle>
            <a:lvl1pPr>
              <a:defRPr/>
            </a:lvl1pPr>
          </a:lstStyle>
          <a:p>
            <a:pPr>
              <a:defRPr/>
            </a:pPr>
            <a:fld id="{DA6769A7-2DE8-4591-9F70-63DF8A933548}" type="slidenum">
              <a:rPr lang="en-US" altLang="zh-CN"/>
              <a:pPr>
                <a:defRPr/>
              </a:pPr>
              <a:t>‹#›</a:t>
            </a:fld>
            <a:endParaRPr lang="en-US" altLang="zh-CN"/>
          </a:p>
        </p:txBody>
      </p:sp>
    </p:spTree>
    <p:extLst>
      <p:ext uri="{BB962C8B-B14F-4D97-AF65-F5344CB8AC3E}">
        <p14:creationId xmlns:p14="http://schemas.microsoft.com/office/powerpoint/2010/main" val="158945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E5D6567-3544-9CBC-3CC5-47C80041D9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B6C0694-126D-0DE4-E074-60271256A0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6518BFB-1926-28EA-98FE-2CA53F5BBB45}"/>
              </a:ext>
            </a:extLst>
          </p:cNvPr>
          <p:cNvSpPr>
            <a:spLocks noGrp="1" noChangeArrowheads="1"/>
          </p:cNvSpPr>
          <p:nvPr>
            <p:ph type="sldNum" sz="quarter" idx="12"/>
          </p:nvPr>
        </p:nvSpPr>
        <p:spPr>
          <a:ln/>
        </p:spPr>
        <p:txBody>
          <a:bodyPr/>
          <a:lstStyle>
            <a:lvl1pPr>
              <a:defRPr/>
            </a:lvl1pPr>
          </a:lstStyle>
          <a:p>
            <a:pPr>
              <a:defRPr/>
            </a:pPr>
            <a:fld id="{13DE3F33-C00E-4AD3-A8D9-B6720E78E3D8}" type="slidenum">
              <a:rPr lang="en-US" altLang="zh-CN"/>
              <a:pPr>
                <a:defRPr/>
              </a:pPr>
              <a:t>‹#›</a:t>
            </a:fld>
            <a:endParaRPr lang="en-US" altLang="zh-CN"/>
          </a:p>
        </p:txBody>
      </p:sp>
    </p:spTree>
    <p:extLst>
      <p:ext uri="{BB962C8B-B14F-4D97-AF65-F5344CB8AC3E}">
        <p14:creationId xmlns:p14="http://schemas.microsoft.com/office/powerpoint/2010/main" val="371264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5D38DCF-F06D-195C-E3C4-0A0D6856DE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075859A-A071-2F7F-9B2D-9DAC50E19E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DA2EF0C-91F6-B9C8-3DA7-6F7411ED042F}"/>
              </a:ext>
            </a:extLst>
          </p:cNvPr>
          <p:cNvSpPr>
            <a:spLocks noGrp="1" noChangeArrowheads="1"/>
          </p:cNvSpPr>
          <p:nvPr>
            <p:ph type="sldNum" sz="quarter" idx="12"/>
          </p:nvPr>
        </p:nvSpPr>
        <p:spPr>
          <a:ln/>
        </p:spPr>
        <p:txBody>
          <a:bodyPr/>
          <a:lstStyle>
            <a:lvl1pPr>
              <a:defRPr/>
            </a:lvl1pPr>
          </a:lstStyle>
          <a:p>
            <a:pPr>
              <a:defRPr/>
            </a:pPr>
            <a:fld id="{65D21148-7119-42EA-8D78-BFF06CA698CE}" type="slidenum">
              <a:rPr lang="en-US" altLang="zh-CN"/>
              <a:pPr>
                <a:defRPr/>
              </a:pPr>
              <a:t>‹#›</a:t>
            </a:fld>
            <a:endParaRPr lang="en-US" altLang="zh-CN"/>
          </a:p>
        </p:txBody>
      </p:sp>
    </p:spTree>
    <p:extLst>
      <p:ext uri="{BB962C8B-B14F-4D97-AF65-F5344CB8AC3E}">
        <p14:creationId xmlns:p14="http://schemas.microsoft.com/office/powerpoint/2010/main" val="75078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BF959AB-4E70-C12B-5E15-C2D5F5C06EE8}"/>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9B18454-9A3E-8B76-E1B8-6ACDF555D6EE}"/>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24" name="Rectangle 4">
            <a:extLst>
              <a:ext uri="{FF2B5EF4-FFF2-40B4-BE49-F238E27FC236}">
                <a16:creationId xmlns:a16="http://schemas.microsoft.com/office/drawing/2014/main" id="{73AE4ADD-F5F8-B320-6E29-600689F9965C}"/>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zh-CN"/>
          </a:p>
        </p:txBody>
      </p:sp>
      <p:sp>
        <p:nvSpPr>
          <p:cNvPr id="30725" name="Rectangle 5">
            <a:extLst>
              <a:ext uri="{FF2B5EF4-FFF2-40B4-BE49-F238E27FC236}">
                <a16:creationId xmlns:a16="http://schemas.microsoft.com/office/drawing/2014/main" id="{61BD422E-5983-2335-9ED6-D0225527DD6C}"/>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zh-CN"/>
          </a:p>
        </p:txBody>
      </p:sp>
      <p:sp>
        <p:nvSpPr>
          <p:cNvPr id="30726" name="Rectangle 6">
            <a:extLst>
              <a:ext uri="{FF2B5EF4-FFF2-40B4-BE49-F238E27FC236}">
                <a16:creationId xmlns:a16="http://schemas.microsoft.com/office/drawing/2014/main" id="{3DF306B1-6822-F50F-5196-5A26C6A387CC}"/>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FF104E26-541E-40FF-BCB6-5053BF0ABC60}" type="slidenum">
              <a:rPr lang="en-US" altLang="zh-CN"/>
              <a:pPr>
                <a:defRPr/>
              </a:pPr>
              <a:t>‹#›</a:t>
            </a:fld>
            <a:endParaRPr lang="en-US" altLang="zh-CN"/>
          </a:p>
        </p:txBody>
      </p:sp>
      <p:sp>
        <p:nvSpPr>
          <p:cNvPr id="1031" name="Freeform 7">
            <a:extLst>
              <a:ext uri="{FF2B5EF4-FFF2-40B4-BE49-F238E27FC236}">
                <a16:creationId xmlns:a16="http://schemas.microsoft.com/office/drawing/2014/main" id="{DF8DA5E1-3277-7AEF-1779-866980990521}"/>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F643E04B-0BD4-0075-6B16-2AB30C71BD91}"/>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295"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 id="2147484292" r:id="rId12"/>
    <p:sldLayoutId id="2147484293" r:id="rId13"/>
    <p:sldLayoutId id="2147484294" r:id="rId14"/>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A4C821-51AF-415E-BF5B-CDCDE3466362}" type="datetime1">
              <a:rPr lang="zh-CN" altLang="en-US" smtClean="0"/>
              <a:t>2024/12/19</a:t>
            </a:fld>
            <a:endParaRPr lang="zh-CN" altLang="en-US"/>
          </a:p>
        </p:txBody>
      </p:sp>
      <p:sp>
        <p:nvSpPr>
          <p:cNvPr id="5" name="页脚占位符 4"/>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D91E7F-84B6-4064-9D4E-CC7D244BCA04}" type="slidenum">
              <a:rPr lang="zh-CN" altLang="en-US" smtClean="0"/>
              <a:t>‹#›</a:t>
            </a:fld>
            <a:endParaRPr lang="zh-CN" altLang="en-US"/>
          </a:p>
        </p:txBody>
      </p:sp>
      <p:sp>
        <p:nvSpPr>
          <p:cNvPr id="7" name="矩形 6"/>
          <p:cNvSpPr/>
          <p:nvPr userDrawn="1"/>
        </p:nvSpPr>
        <p:spPr>
          <a:xfrm>
            <a:off x="278494" y="387275"/>
            <a:ext cx="243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89494" y="135275"/>
            <a:ext cx="189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灯片编号占位符 15"/>
          <p:cNvSpPr txBox="1"/>
          <p:nvPr userDrawn="1"/>
        </p:nvSpPr>
        <p:spPr>
          <a:xfrm>
            <a:off x="8101012" y="6405445"/>
            <a:ext cx="1042988" cy="365125"/>
          </a:xfrm>
          <a:prstGeom prst="rect">
            <a:avLst/>
          </a:prstGeom>
        </p:spPr>
        <p:txBody>
          <a:bodyP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z="1500" smtClean="0"/>
              <a:t>‹#›</a:t>
            </a:fld>
            <a:endParaRPr lang="zh-CN" altLang="en-US" sz="1500" dirty="0"/>
          </a:p>
        </p:txBody>
      </p:sp>
    </p:spTree>
    <p:extLst>
      <p:ext uri="{BB962C8B-B14F-4D97-AF65-F5344CB8AC3E}">
        <p14:creationId xmlns:p14="http://schemas.microsoft.com/office/powerpoint/2010/main" val="177471454"/>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38656;&#27714;&#33719;&#21462;&#23433;&#25490;&#35745;&#21010;&#20070;.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12.bin"/><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30.png"/><Relationship Id="rId4" Type="http://schemas.openxmlformats.org/officeDocument/2006/relationships/image" Target="../media/image29.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4.png"/><Relationship Id="rId2" Type="http://schemas.openxmlformats.org/officeDocument/2006/relationships/slideLayout" Target="../slideLayouts/slideLayout19.xml"/><Relationship Id="rId1" Type="http://schemas.openxmlformats.org/officeDocument/2006/relationships/tags" Target="../tags/tag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78A5D49-42A3-BB4B-FE9F-85D2891A9F8D}"/>
              </a:ext>
            </a:extLst>
          </p:cNvPr>
          <p:cNvSpPr>
            <a:spLocks noGrp="1" noChangeArrowheads="1"/>
          </p:cNvSpPr>
          <p:nvPr>
            <p:ph type="ctrTitle"/>
          </p:nvPr>
        </p:nvSpPr>
        <p:spPr/>
        <p:txBody>
          <a:bodyPr/>
          <a:lstStyle/>
          <a:p>
            <a:pPr algn="ctr" eaLnBrk="1" hangingPunct="1"/>
            <a:br>
              <a:rPr lang="en-US" altLang="zh-CN" dirty="0"/>
            </a:br>
            <a:r>
              <a:rPr lang="zh-CN" altLang="en-US" sz="5400" dirty="0"/>
              <a:t>第</a:t>
            </a:r>
            <a:r>
              <a:rPr lang="en-US" altLang="zh-CN" sz="5400" dirty="0"/>
              <a:t>7</a:t>
            </a:r>
            <a:r>
              <a:rPr lang="zh-CN" altLang="en-US" sz="5400" dirty="0"/>
              <a:t>章</a:t>
            </a:r>
            <a:r>
              <a:rPr lang="en-US" altLang="zh-CN" sz="5400" dirty="0"/>
              <a:t>.</a:t>
            </a:r>
            <a:r>
              <a:rPr lang="zh-CN" altLang="zh-CN" dirty="0"/>
              <a:t>基于用例</a:t>
            </a:r>
            <a:r>
              <a:rPr lang="en-US" altLang="zh-CN" dirty="0"/>
              <a:t>/</a:t>
            </a:r>
            <a:r>
              <a:rPr lang="zh-CN" altLang="zh-CN" dirty="0"/>
              <a:t>场景模型展开用户需求获取</a:t>
            </a:r>
            <a:endParaRPr lang="zh-CN" altLang="en-US" dirty="0"/>
          </a:p>
        </p:txBody>
      </p:sp>
      <p:sp>
        <p:nvSpPr>
          <p:cNvPr id="4099" name="Rectangle 3">
            <a:extLst>
              <a:ext uri="{FF2B5EF4-FFF2-40B4-BE49-F238E27FC236}">
                <a16:creationId xmlns:a16="http://schemas.microsoft.com/office/drawing/2014/main" id="{C5E06021-9FB6-8C1B-3511-1A3ACBBD69FE}"/>
              </a:ext>
            </a:extLst>
          </p:cNvPr>
          <p:cNvSpPr>
            <a:spLocks noGrp="1" noChangeArrowheads="1"/>
          </p:cNvSpPr>
          <p:nvPr>
            <p:ph type="subTitle" idx="1"/>
          </p:nvPr>
        </p:nvSpPr>
        <p:spPr>
          <a:xfrm>
            <a:off x="1295400" y="3962400"/>
            <a:ext cx="6553200" cy="1752600"/>
          </a:xfrm>
        </p:spPr>
        <p:txBody>
          <a:bodyPr/>
          <a:lstStyle/>
          <a:p>
            <a:r>
              <a:rPr lang="zh-CN" altLang="en-US" dirty="0"/>
              <a:t>需求与商业模式创新</a:t>
            </a:r>
            <a:endParaRPr lang="en-US" altLang="zh-CN" dirty="0"/>
          </a:p>
          <a:p>
            <a:r>
              <a:rPr lang="en-US" altLang="zh-CN" dirty="0"/>
              <a:t>《</a:t>
            </a:r>
            <a:r>
              <a:rPr lang="zh-CN" altLang="en-US" dirty="0"/>
              <a:t>需求工程</a:t>
            </a:r>
            <a:r>
              <a:rPr lang="en-US" altLang="zh-CN" dirty="0"/>
              <a:t>-</a:t>
            </a:r>
            <a:r>
              <a:rPr lang="zh-CN" altLang="en-US" dirty="0"/>
              <a:t>软件建模与分析</a:t>
            </a:r>
            <a:r>
              <a:rPr lang="en-US" altLang="zh-CN" dirty="0"/>
              <a:t>》</a:t>
            </a:r>
            <a:endParaRPr lang="zh-CN" altLang="en-US" dirty="0"/>
          </a:p>
          <a:p>
            <a:pPr algn="ctr" eaLnBrk="1" hangingPunct="1"/>
            <a:endParaRPr lang="zh-CN" altLang="en-US" dirty="0"/>
          </a:p>
        </p:txBody>
      </p:sp>
      <p:sp>
        <p:nvSpPr>
          <p:cNvPr id="4100" name="灯片编号占位符 1">
            <a:extLst>
              <a:ext uri="{FF2B5EF4-FFF2-40B4-BE49-F238E27FC236}">
                <a16:creationId xmlns:a16="http://schemas.microsoft.com/office/drawing/2014/main" id="{2A0F1DF9-A732-CF63-9B13-2FBFC60BAC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96CFB9-69AC-4BB3-9A6C-22C32F4259AC}" type="slidenum">
              <a:rPr lang="en-US" altLang="zh-CN">
                <a:latin typeface="Garamond" panose="02020404030301010803" pitchFamily="18" charset="0"/>
              </a:rPr>
              <a:pPr/>
              <a:t>1</a:t>
            </a:fld>
            <a:endParaRPr lang="en-US" altLang="zh-CN">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3">
            <a:extLst>
              <a:ext uri="{FF2B5EF4-FFF2-40B4-BE49-F238E27FC236}">
                <a16:creationId xmlns:a16="http://schemas.microsoft.com/office/drawing/2014/main" id="{66488722-AA45-BD07-ECAF-51B265814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1059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图片 4">
            <a:extLst>
              <a:ext uri="{FF2B5EF4-FFF2-40B4-BE49-F238E27FC236}">
                <a16:creationId xmlns:a16="http://schemas.microsoft.com/office/drawing/2014/main" id="{B199C810-3C0C-C23F-1788-7DA9A3CE9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86400"/>
            <a:ext cx="8750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灯片编号占位符 1">
            <a:extLst>
              <a:ext uri="{FF2B5EF4-FFF2-40B4-BE49-F238E27FC236}">
                <a16:creationId xmlns:a16="http://schemas.microsoft.com/office/drawing/2014/main" id="{51F12B76-DAE2-8916-3326-F3C2CEA711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F8A44E-A2D6-4E0C-8B77-9DD7F2F011F0}" type="slidenum">
              <a:rPr lang="en-US" altLang="zh-CN">
                <a:latin typeface="Garamond" panose="02020404030301010803" pitchFamily="18" charset="0"/>
              </a:rPr>
              <a:pPr/>
              <a:t>10</a:t>
            </a:fld>
            <a:endParaRPr lang="en-US" altLang="zh-CN">
              <a:latin typeface="Garamond" panose="020204040303010108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82D01798-3E99-63F3-EE99-ADBEA2476AF8}"/>
              </a:ext>
            </a:extLst>
          </p:cNvPr>
          <p:cNvSpPr>
            <a:spLocks noGrp="1" noChangeArrowheads="1"/>
          </p:cNvSpPr>
          <p:nvPr>
            <p:ph type="title"/>
          </p:nvPr>
        </p:nvSpPr>
        <p:spPr/>
        <p:txBody>
          <a:bodyPr/>
          <a:lstStyle/>
          <a:p>
            <a:endParaRPr lang="zh-CN" altLang="en-US"/>
          </a:p>
        </p:txBody>
      </p:sp>
      <p:sp>
        <p:nvSpPr>
          <p:cNvPr id="25603" name="内容占位符 2">
            <a:extLst>
              <a:ext uri="{FF2B5EF4-FFF2-40B4-BE49-F238E27FC236}">
                <a16:creationId xmlns:a16="http://schemas.microsoft.com/office/drawing/2014/main" id="{30C4AFCC-D9D2-7283-2802-07EF1FBD2610}"/>
              </a:ext>
            </a:extLst>
          </p:cNvPr>
          <p:cNvSpPr>
            <a:spLocks noGrp="1" noChangeArrowheads="1"/>
          </p:cNvSpPr>
          <p:nvPr>
            <p:ph idx="1"/>
          </p:nvPr>
        </p:nvSpPr>
        <p:spPr>
          <a:xfrm>
            <a:off x="381000" y="346075"/>
            <a:ext cx="8610600" cy="4530725"/>
          </a:xfrm>
        </p:spPr>
        <p:txBody>
          <a:bodyPr/>
          <a:lstStyle/>
          <a:p>
            <a:r>
              <a:rPr lang="zh-CN" altLang="zh-CN" dirty="0"/>
              <a:t>①它只考虑其他内容与功能需求之间的联系，却无法描述其他内容相互之间的联系，例如质量需求的相互依赖、界面需求的跳转、对外接口需求与质量需求的联系</a:t>
            </a:r>
            <a:r>
              <a:rPr lang="en-US" altLang="zh-CN" dirty="0"/>
              <a:t>……</a:t>
            </a:r>
          </a:p>
          <a:p>
            <a:r>
              <a:rPr lang="zh-CN" altLang="zh-CN" dirty="0"/>
              <a:t>②它只考虑了存在联系的事实，却无法分析联系的合理性，例如有无遗漏功能需求、数据需求及业务规则是否充分、质量需求是否可行</a:t>
            </a:r>
            <a:r>
              <a:rPr lang="en-US" altLang="zh-CN" dirty="0"/>
              <a:t>……</a:t>
            </a:r>
          </a:p>
          <a:p>
            <a:r>
              <a:rPr lang="zh-CN" altLang="zh-CN" dirty="0"/>
              <a:t>所以，虽然用例</a:t>
            </a:r>
            <a:r>
              <a:rPr lang="en-US" altLang="zh-CN" dirty="0"/>
              <a:t>/</a:t>
            </a:r>
            <a:r>
              <a:rPr lang="zh-CN" altLang="zh-CN" dirty="0"/>
              <a:t>场景的优点非常明显，但它毕竟只是一种组织形式，不能寄希望于单凭用例</a:t>
            </a:r>
            <a:r>
              <a:rPr lang="en-US" altLang="zh-CN" dirty="0"/>
              <a:t>/</a:t>
            </a:r>
            <a:r>
              <a:rPr lang="zh-CN" altLang="zh-CN" dirty="0"/>
              <a:t>场景模型解决所有问题</a:t>
            </a:r>
            <a:r>
              <a:rPr lang="en-US" altLang="zh-CN" dirty="0"/>
              <a:t>[Gottesdiener2002]</a:t>
            </a:r>
            <a:r>
              <a:rPr lang="zh-CN" altLang="zh-CN" dirty="0"/>
              <a:t>，目标模型、面向对象分析模型或结构化模型等其他的模型形式仍然是必要的。</a:t>
            </a:r>
            <a:endParaRPr lang="zh-CN" altLang="en-US" dirty="0"/>
          </a:p>
        </p:txBody>
      </p:sp>
      <p:sp>
        <p:nvSpPr>
          <p:cNvPr id="25604" name="灯片编号占位符 1">
            <a:extLst>
              <a:ext uri="{FF2B5EF4-FFF2-40B4-BE49-F238E27FC236}">
                <a16:creationId xmlns:a16="http://schemas.microsoft.com/office/drawing/2014/main" id="{F78E448D-FFA8-3151-1A5B-DA8D2AA995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052B38-D7DA-40A1-B954-BB9E34E40040}" type="slidenum">
              <a:rPr lang="en-US" altLang="zh-CN">
                <a:latin typeface="Garamond" panose="02020404030301010803" pitchFamily="18" charset="0"/>
              </a:rPr>
              <a:pPr/>
              <a:t>11</a:t>
            </a:fld>
            <a:endParaRPr lang="en-US" altLang="zh-CN">
              <a:latin typeface="Garamond" panose="020204040303010108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03A843D-0F9E-ABA4-9AC9-E74B3AB94FC4}"/>
              </a:ext>
            </a:extLst>
          </p:cNvPr>
          <p:cNvSpPr>
            <a:spLocks noGrp="1" noChangeArrowheads="1"/>
          </p:cNvSpPr>
          <p:nvPr>
            <p:ph type="ctrTitle"/>
          </p:nvPr>
        </p:nvSpPr>
        <p:spPr>
          <a:xfrm>
            <a:off x="381000" y="1581150"/>
            <a:ext cx="8686800" cy="2076450"/>
          </a:xfrm>
        </p:spPr>
        <p:txBody>
          <a:bodyPr/>
          <a:lstStyle/>
          <a:p>
            <a:pPr algn="ctr" eaLnBrk="1" hangingPunct="1"/>
            <a:br>
              <a:rPr lang="en-US" altLang="zh-CN" sz="4800" dirty="0"/>
            </a:br>
            <a:r>
              <a:rPr lang="zh-CN" altLang="en-US" sz="4800" dirty="0"/>
              <a:t>第</a:t>
            </a:r>
            <a:r>
              <a:rPr lang="en-US" altLang="zh-CN" sz="4800" dirty="0"/>
              <a:t>8</a:t>
            </a:r>
            <a:r>
              <a:rPr lang="zh-CN" altLang="en-US" sz="4800" dirty="0"/>
              <a:t>章</a:t>
            </a:r>
            <a:r>
              <a:rPr lang="en-US" altLang="zh-CN" sz="4800" dirty="0"/>
              <a:t>.</a:t>
            </a:r>
            <a:r>
              <a:rPr lang="zh-CN" altLang="en-US" sz="4800" dirty="0"/>
              <a:t>面谈</a:t>
            </a:r>
            <a:endParaRPr lang="zh-CN" altLang="en-US" sz="4200" dirty="0">
              <a:solidFill>
                <a:srgbClr val="FC2508"/>
              </a:solidFill>
            </a:endParaRPr>
          </a:p>
        </p:txBody>
      </p:sp>
      <p:sp>
        <p:nvSpPr>
          <p:cNvPr id="44035" name="Rectangle 3">
            <a:extLst>
              <a:ext uri="{FF2B5EF4-FFF2-40B4-BE49-F238E27FC236}">
                <a16:creationId xmlns:a16="http://schemas.microsoft.com/office/drawing/2014/main" id="{319870D1-3FEC-2394-FD61-5CE474467A09}"/>
              </a:ext>
            </a:extLst>
          </p:cNvPr>
          <p:cNvSpPr>
            <a:spLocks noGrp="1" noChangeArrowheads="1"/>
          </p:cNvSpPr>
          <p:nvPr>
            <p:ph type="subTitle" idx="1"/>
          </p:nvPr>
        </p:nvSpPr>
        <p:spPr>
          <a:xfrm>
            <a:off x="1371600" y="4419600"/>
            <a:ext cx="6553200" cy="1752600"/>
          </a:xfrm>
        </p:spPr>
        <p:txBody>
          <a:bodyPr/>
          <a:lstStyle/>
          <a:p>
            <a:pPr algn="ctr" eaLnBrk="1" hangingPunct="1"/>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2EB9BB-2151-CF8A-78EF-E8B3DB5C29D2}"/>
              </a:ext>
            </a:extLst>
          </p:cNvPr>
          <p:cNvSpPr>
            <a:spLocks noGrp="1" noChangeArrowheads="1"/>
          </p:cNvSpPr>
          <p:nvPr>
            <p:ph type="title"/>
          </p:nvPr>
        </p:nvSpPr>
        <p:spPr/>
        <p:txBody>
          <a:bodyPr/>
          <a:lstStyle/>
          <a:p>
            <a:pPr eaLnBrk="1" hangingPunct="1"/>
            <a:r>
              <a:rPr lang="zh-CN" altLang="en-US"/>
              <a:t>主要内容</a:t>
            </a:r>
          </a:p>
        </p:txBody>
      </p:sp>
      <p:sp>
        <p:nvSpPr>
          <p:cNvPr id="59395" name="Rectangle 3">
            <a:extLst>
              <a:ext uri="{FF2B5EF4-FFF2-40B4-BE49-F238E27FC236}">
                <a16:creationId xmlns:a16="http://schemas.microsoft.com/office/drawing/2014/main" id="{0C08F836-0CC4-1AE5-0B0A-09B8D3E156F4}"/>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a:t>
            </a:r>
          </a:p>
          <a:p>
            <a:pPr marL="571500" indent="-571500" eaLnBrk="1" hangingPunct="1">
              <a:buFont typeface="Wingdings" panose="05000000000000000000" pitchFamily="2" charset="2"/>
              <a:buAutoNum type="arabicPeriod"/>
            </a:pPr>
            <a:r>
              <a:rPr lang="zh-CN" altLang="en-US"/>
              <a:t>面谈的过程</a:t>
            </a:r>
            <a:endParaRPr lang="en-US" altLang="zh-CN"/>
          </a:p>
          <a:p>
            <a:pPr marL="571500" indent="-571500" eaLnBrk="1" hangingPunct="1">
              <a:buFont typeface="Wingdings" panose="05000000000000000000" pitchFamily="2" charset="2"/>
              <a:buAutoNum type="arabicPeriod"/>
            </a:pPr>
            <a:r>
              <a:rPr lang="zh-CN" altLang="en-US"/>
              <a:t>面谈的类型</a:t>
            </a:r>
          </a:p>
          <a:p>
            <a:pPr marL="571500" indent="-571500" eaLnBrk="1" hangingPunct="1">
              <a:buFont typeface="Wingdings" panose="05000000000000000000" pitchFamily="2" charset="2"/>
              <a:buAutoNum type="arabicPeriod"/>
            </a:pPr>
            <a:r>
              <a:rPr lang="zh-CN" altLang="en-US"/>
              <a:t>面谈的优缺点</a:t>
            </a: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59395">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4EB94BD-2604-BB76-3F4C-DF985C9BC782}"/>
              </a:ext>
            </a:extLst>
          </p:cNvPr>
          <p:cNvSpPr>
            <a:spLocks noGrp="1" noChangeArrowheads="1"/>
          </p:cNvSpPr>
          <p:nvPr>
            <p:ph type="title"/>
          </p:nvPr>
        </p:nvSpPr>
        <p:spPr/>
        <p:txBody>
          <a:bodyPr/>
          <a:lstStyle/>
          <a:p>
            <a:pPr eaLnBrk="1" hangingPunct="1"/>
            <a:r>
              <a:rPr lang="en-US" altLang="zh-CN"/>
              <a:t>1. </a:t>
            </a:r>
            <a:r>
              <a:rPr lang="zh-CN" altLang="en-US"/>
              <a:t>面谈中的问题</a:t>
            </a:r>
          </a:p>
        </p:txBody>
      </p:sp>
      <p:sp>
        <p:nvSpPr>
          <p:cNvPr id="47107" name="Rectangle 3">
            <a:extLst>
              <a:ext uri="{FF2B5EF4-FFF2-40B4-BE49-F238E27FC236}">
                <a16:creationId xmlns:a16="http://schemas.microsoft.com/office/drawing/2014/main" id="{D5D5E101-85DB-98C4-E2F5-D54494BDD676}"/>
              </a:ext>
            </a:extLst>
          </p:cNvPr>
          <p:cNvSpPr>
            <a:spLocks noGrp="1" noChangeArrowheads="1"/>
          </p:cNvSpPr>
          <p:nvPr>
            <p:ph type="body" idx="1"/>
          </p:nvPr>
        </p:nvSpPr>
        <p:spPr>
          <a:xfrm>
            <a:off x="457200" y="1066800"/>
            <a:ext cx="8229600" cy="4530725"/>
          </a:xfrm>
        </p:spPr>
        <p:txBody>
          <a:bodyPr/>
          <a:lstStyle/>
          <a:p>
            <a:pPr eaLnBrk="1" hangingPunct="1"/>
            <a:r>
              <a:rPr lang="zh-CN" altLang="en-US" sz="2400"/>
              <a:t>面对面的会见（</a:t>
            </a:r>
            <a:r>
              <a:rPr lang="en-US" altLang="zh-CN" sz="2400"/>
              <a:t>face-to-face meeting</a:t>
            </a:r>
            <a:r>
              <a:rPr lang="zh-CN" altLang="en-US" sz="2400"/>
              <a:t>）被认为是最具丰富内容的交流方法</a:t>
            </a:r>
          </a:p>
          <a:p>
            <a:pPr eaLnBrk="1" hangingPunct="1"/>
            <a:r>
              <a:rPr lang="zh-CN" altLang="en-US" sz="2400"/>
              <a:t>实践当中应用最为广泛的需求获取方法之一 </a:t>
            </a:r>
          </a:p>
          <a:p>
            <a:pPr eaLnBrk="1" hangingPunct="1"/>
            <a:r>
              <a:rPr lang="zh-CN" altLang="en-US" sz="2400"/>
              <a:t>可以获得的信息内容包括 </a:t>
            </a:r>
          </a:p>
          <a:p>
            <a:pPr lvl="1" eaLnBrk="1" hangingPunct="1"/>
            <a:r>
              <a:rPr lang="zh-CN" altLang="en-US" sz="2000"/>
              <a:t>事实和问题 </a:t>
            </a:r>
          </a:p>
          <a:p>
            <a:pPr lvl="1" eaLnBrk="1" hangingPunct="1"/>
            <a:r>
              <a:rPr lang="zh-CN" altLang="en-US" sz="2000"/>
              <a:t>被会见者的观点 </a:t>
            </a:r>
          </a:p>
          <a:p>
            <a:pPr lvl="1" eaLnBrk="1" hangingPunct="1"/>
            <a:r>
              <a:rPr lang="zh-CN" altLang="en-US" sz="2000"/>
              <a:t>被会见者的感受 </a:t>
            </a:r>
          </a:p>
          <a:p>
            <a:pPr lvl="1" eaLnBrk="1" hangingPunct="1"/>
            <a:r>
              <a:rPr lang="zh-CN" altLang="en-US" sz="2000"/>
              <a:t>组织和个人的目标 </a:t>
            </a:r>
          </a:p>
        </p:txBody>
      </p:sp>
      <p:graphicFrame>
        <p:nvGraphicFramePr>
          <p:cNvPr id="47108" name="对象 1">
            <a:extLst>
              <a:ext uri="{FF2B5EF4-FFF2-40B4-BE49-F238E27FC236}">
                <a16:creationId xmlns:a16="http://schemas.microsoft.com/office/drawing/2014/main" id="{B2975AB1-A2F6-2044-667D-3C28377038BA}"/>
              </a:ext>
            </a:extLst>
          </p:cNvPr>
          <p:cNvGraphicFramePr>
            <a:graphicFrameLocks noChangeAspect="1"/>
          </p:cNvGraphicFramePr>
          <p:nvPr/>
        </p:nvGraphicFramePr>
        <p:xfrm>
          <a:off x="838200" y="4648200"/>
          <a:ext cx="7315200" cy="1157288"/>
        </p:xfrm>
        <a:graphic>
          <a:graphicData uri="http://schemas.openxmlformats.org/presentationml/2006/ole">
            <mc:AlternateContent xmlns:mc="http://schemas.openxmlformats.org/markup-compatibility/2006">
              <mc:Choice xmlns:v="urn:schemas-microsoft-com:vml" Requires="v">
                <p:oleObj name="Visio" r:id="rId2" imgW="4848166" imgH="773169" progId="Visio.Drawing.11">
                  <p:embed/>
                </p:oleObj>
              </mc:Choice>
              <mc:Fallback>
                <p:oleObj name="Visio" r:id="rId2" imgW="4848166" imgH="773169" progId="Visio.Drawing.11">
                  <p:embed/>
                  <p:pic>
                    <p:nvPicPr>
                      <p:cNvPr id="47108" name="对象 1">
                        <a:extLst>
                          <a:ext uri="{FF2B5EF4-FFF2-40B4-BE49-F238E27FC236}">
                            <a16:creationId xmlns:a16="http://schemas.microsoft.com/office/drawing/2014/main" id="{B2975AB1-A2F6-2044-667D-3C2837703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48200"/>
                        <a:ext cx="73152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A9B740E-9DB2-6CBB-612D-196C21D67250}"/>
              </a:ext>
            </a:extLst>
          </p:cNvPr>
          <p:cNvSpPr>
            <a:spLocks noGrp="1" noChangeArrowheads="1"/>
          </p:cNvSpPr>
          <p:nvPr>
            <p:ph type="title"/>
          </p:nvPr>
        </p:nvSpPr>
        <p:spPr/>
        <p:txBody>
          <a:bodyPr/>
          <a:lstStyle/>
          <a:p>
            <a:pPr eaLnBrk="1" hangingPunct="1"/>
            <a:r>
              <a:rPr lang="zh-CN" altLang="en-US"/>
              <a:t>主要内容</a:t>
            </a:r>
          </a:p>
        </p:txBody>
      </p:sp>
      <p:sp>
        <p:nvSpPr>
          <p:cNvPr id="48131" name="Rectangle 3">
            <a:extLst>
              <a:ext uri="{FF2B5EF4-FFF2-40B4-BE49-F238E27FC236}">
                <a16:creationId xmlns:a16="http://schemas.microsoft.com/office/drawing/2014/main" id="{278ADA30-8C82-1A72-64FF-76BAECA00CF9}"/>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a:t>
            </a:r>
          </a:p>
          <a:p>
            <a:pPr marL="571500" indent="-571500" eaLnBrk="1" hangingPunct="1">
              <a:buFont typeface="Wingdings" panose="05000000000000000000" pitchFamily="2" charset="2"/>
              <a:buAutoNum type="arabicPeriod"/>
            </a:pPr>
            <a:r>
              <a:rPr lang="zh-CN" altLang="en-US">
                <a:solidFill>
                  <a:srgbClr val="FF0000"/>
                </a:solidFill>
              </a:rPr>
              <a:t>面谈的过程</a:t>
            </a:r>
            <a:endParaRPr lang="en-US" altLang="zh-CN">
              <a:solidFill>
                <a:srgbClr val="FF0000"/>
              </a:solidFill>
            </a:endParaRPr>
          </a:p>
          <a:p>
            <a:pPr marL="898525" lvl="1" indent="-571500" eaLnBrk="1" hangingPunct="1">
              <a:buFont typeface="Wingdings" panose="05000000000000000000" pitchFamily="2" charset="2"/>
              <a:buAutoNum type="arabicPeriod"/>
            </a:pPr>
            <a:r>
              <a:rPr lang="zh-CN" altLang="en-US">
                <a:solidFill>
                  <a:srgbClr val="FF0000"/>
                </a:solidFill>
              </a:rPr>
              <a:t>准备</a:t>
            </a:r>
            <a:endParaRPr lang="en-US" altLang="zh-CN">
              <a:solidFill>
                <a:srgbClr val="FF0000"/>
              </a:solidFill>
            </a:endParaRPr>
          </a:p>
          <a:p>
            <a:pPr marL="898525" lvl="1" indent="-571500" eaLnBrk="1" hangingPunct="1">
              <a:buFont typeface="Wingdings" panose="05000000000000000000" pitchFamily="2" charset="2"/>
              <a:buAutoNum type="arabicPeriod"/>
            </a:pPr>
            <a:r>
              <a:rPr lang="zh-CN" altLang="en-US"/>
              <a:t>主持</a:t>
            </a:r>
            <a:endParaRPr lang="en-US" altLang="zh-CN"/>
          </a:p>
          <a:p>
            <a:pPr marL="898525" lvl="1" indent="-571500" eaLnBrk="1" hangingPunct="1">
              <a:buFont typeface="Wingdings" panose="05000000000000000000" pitchFamily="2" charset="2"/>
              <a:buAutoNum type="arabicPeriod"/>
            </a:pPr>
            <a:r>
              <a:rPr lang="zh-CN" altLang="en-US"/>
              <a:t>报告整理</a:t>
            </a:r>
            <a:endParaRPr lang="en-US" altLang="zh-CN"/>
          </a:p>
          <a:p>
            <a:pPr marL="571500" indent="-571500" eaLnBrk="1" hangingPunct="1">
              <a:buFont typeface="Wingdings" panose="05000000000000000000" pitchFamily="2" charset="2"/>
              <a:buAutoNum type="arabicPeriod"/>
            </a:pPr>
            <a:r>
              <a:rPr lang="zh-CN" altLang="en-US"/>
              <a:t>面谈的类型</a:t>
            </a:r>
          </a:p>
          <a:p>
            <a:pPr marL="571500" indent="-571500" eaLnBrk="1" hangingPunct="1">
              <a:buFont typeface="Wingdings" panose="05000000000000000000" pitchFamily="2" charset="2"/>
              <a:buAutoNum type="arabicPeriod"/>
            </a:pPr>
            <a:r>
              <a:rPr lang="zh-CN" altLang="en-US"/>
              <a:t>面谈的优缺点</a:t>
            </a: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F24D6A2-CA64-A162-E971-120D010D6740}"/>
              </a:ext>
            </a:extLst>
          </p:cNvPr>
          <p:cNvSpPr>
            <a:spLocks noGrp="1" noChangeArrowheads="1"/>
          </p:cNvSpPr>
          <p:nvPr>
            <p:ph type="title"/>
          </p:nvPr>
        </p:nvSpPr>
        <p:spPr>
          <a:xfrm>
            <a:off x="457200" y="228600"/>
            <a:ext cx="6172200" cy="609600"/>
          </a:xfrm>
        </p:spPr>
        <p:txBody>
          <a:bodyPr/>
          <a:lstStyle/>
          <a:p>
            <a:pPr eaLnBrk="1" hangingPunct="1"/>
            <a:r>
              <a:rPr lang="en-US" altLang="zh-CN"/>
              <a:t>2.1 </a:t>
            </a:r>
            <a:r>
              <a:rPr lang="zh-CN" altLang="en-US"/>
              <a:t>准备面谈</a:t>
            </a:r>
          </a:p>
        </p:txBody>
      </p:sp>
      <p:sp>
        <p:nvSpPr>
          <p:cNvPr id="49155" name="Rectangle 3">
            <a:extLst>
              <a:ext uri="{FF2B5EF4-FFF2-40B4-BE49-F238E27FC236}">
                <a16:creationId xmlns:a16="http://schemas.microsoft.com/office/drawing/2014/main" id="{78CE7821-EE36-580E-5134-2F5F099E8CDE}"/>
              </a:ext>
            </a:extLst>
          </p:cNvPr>
          <p:cNvSpPr>
            <a:spLocks noGrp="1" noChangeArrowheads="1"/>
          </p:cNvSpPr>
          <p:nvPr>
            <p:ph type="body" idx="1"/>
          </p:nvPr>
        </p:nvSpPr>
        <p:spPr>
          <a:xfrm>
            <a:off x="574675" y="1371600"/>
            <a:ext cx="7994650" cy="3125788"/>
          </a:xfrm>
        </p:spPr>
        <p:txBody>
          <a:bodyPr/>
          <a:lstStyle/>
          <a:p>
            <a:pPr marL="571500" indent="-571500" eaLnBrk="1" hangingPunct="1">
              <a:lnSpc>
                <a:spcPct val="90000"/>
              </a:lnSpc>
              <a:buFont typeface="Wingdings" panose="05000000000000000000" pitchFamily="2" charset="2"/>
              <a:buAutoNum type="arabicPeriod"/>
            </a:pPr>
            <a:r>
              <a:rPr lang="zh-CN" altLang="en-US"/>
              <a:t>阅读背景资料 </a:t>
            </a:r>
            <a:endParaRPr lang="en-US" altLang="zh-CN"/>
          </a:p>
          <a:p>
            <a:pPr marL="1250950" lvl="2" indent="-571500" eaLnBrk="1" hangingPunct="1">
              <a:lnSpc>
                <a:spcPct val="90000"/>
              </a:lnSpc>
              <a:buFont typeface="Wingdings" panose="05000000000000000000" pitchFamily="2" charset="2"/>
              <a:buAutoNum type="arabicPeriod"/>
            </a:pPr>
            <a:r>
              <a:rPr lang="zh-CN" altLang="en-US" i="1"/>
              <a:t>注重权威性与第一手资料（图书馆、官网、上市报表）</a:t>
            </a:r>
            <a:endParaRPr lang="en-US" altLang="zh-CN" i="1"/>
          </a:p>
          <a:p>
            <a:pPr marL="1250950" lvl="2" indent="-571500" eaLnBrk="1" hangingPunct="1">
              <a:lnSpc>
                <a:spcPct val="90000"/>
              </a:lnSpc>
              <a:buFont typeface="Wingdings" panose="05000000000000000000" pitchFamily="2" charset="2"/>
              <a:buAutoNum type="arabicPeriod"/>
            </a:pPr>
            <a:r>
              <a:rPr lang="zh-CN" altLang="en-US" i="1"/>
              <a:t>同时展开收集与分析，多做分类、坐标、时间趋势</a:t>
            </a:r>
            <a:endParaRPr lang="en-US" altLang="zh-CN" i="1"/>
          </a:p>
          <a:p>
            <a:pPr marL="1250950" lvl="2" indent="-571500" eaLnBrk="1" hangingPunct="1">
              <a:lnSpc>
                <a:spcPct val="90000"/>
              </a:lnSpc>
              <a:buFont typeface="Wingdings" panose="05000000000000000000" pitchFamily="2" charset="2"/>
              <a:buAutoNum type="arabicPeriod"/>
            </a:pPr>
            <a:r>
              <a:rPr lang="zh-CN" altLang="en-US" i="1"/>
              <a:t>“周六下午网上出差”：事无巨细的调查三家最感兴趣的企业</a:t>
            </a:r>
            <a:endParaRPr lang="en-US" altLang="zh-CN" i="1"/>
          </a:p>
          <a:p>
            <a:pPr marL="1250950" lvl="2" indent="-571500" eaLnBrk="1" hangingPunct="1">
              <a:lnSpc>
                <a:spcPct val="90000"/>
              </a:lnSpc>
              <a:buFont typeface="Wingdings" panose="05000000000000000000" pitchFamily="2" charset="2"/>
              <a:buAutoNum type="arabicPeriod"/>
            </a:pPr>
            <a:r>
              <a:rPr lang="zh-CN" altLang="en-US" i="1"/>
              <a:t>通过互联网一定能够获得一个任意一个领域的业务流程、相关专家、知识获取途径</a:t>
            </a:r>
          </a:p>
          <a:p>
            <a:pPr marL="571500" indent="-571500" eaLnBrk="1" hangingPunct="1">
              <a:lnSpc>
                <a:spcPct val="90000"/>
              </a:lnSpc>
              <a:buFont typeface="Wingdings" panose="05000000000000000000" pitchFamily="2" charset="2"/>
              <a:buAutoNum type="arabicPeriod"/>
            </a:pPr>
            <a:r>
              <a:rPr lang="zh-CN" altLang="en-US"/>
              <a:t>确定面谈主题和目标 </a:t>
            </a:r>
          </a:p>
          <a:p>
            <a:pPr marL="571500" indent="-571500" eaLnBrk="1" hangingPunct="1">
              <a:lnSpc>
                <a:spcPct val="90000"/>
              </a:lnSpc>
              <a:buFont typeface="Wingdings" panose="05000000000000000000" pitchFamily="2" charset="2"/>
              <a:buAutoNum type="arabicPeriod"/>
            </a:pPr>
            <a:r>
              <a:rPr lang="zh-CN" altLang="en-US"/>
              <a:t>选择被会见者 </a:t>
            </a:r>
          </a:p>
          <a:p>
            <a:pPr marL="571500" indent="-571500" eaLnBrk="1" hangingPunct="1">
              <a:lnSpc>
                <a:spcPct val="90000"/>
              </a:lnSpc>
              <a:buFont typeface="Wingdings" panose="05000000000000000000" pitchFamily="2" charset="2"/>
              <a:buAutoNum type="arabicPeriod"/>
            </a:pPr>
            <a:r>
              <a:rPr lang="zh-CN" altLang="en-US"/>
              <a:t>通知被会见者：</a:t>
            </a:r>
            <a:r>
              <a:rPr lang="zh-CN" altLang="en-US" b="1"/>
              <a:t>电话或邮件等正式的途径</a:t>
            </a:r>
            <a:r>
              <a:rPr lang="zh-CN" altLang="en-US"/>
              <a:t> </a:t>
            </a:r>
          </a:p>
          <a:p>
            <a:pPr marL="571500" indent="-571500" eaLnBrk="1" hangingPunct="1">
              <a:lnSpc>
                <a:spcPct val="90000"/>
              </a:lnSpc>
              <a:buFont typeface="Wingdings" panose="05000000000000000000" pitchFamily="2" charset="2"/>
              <a:buAutoNum type="arabicPeriod"/>
            </a:pPr>
            <a:r>
              <a:rPr lang="zh-CN" altLang="en-US">
                <a:solidFill>
                  <a:srgbClr val="FF0000"/>
                </a:solidFill>
              </a:rPr>
              <a:t>确定问题和类型 </a:t>
            </a:r>
          </a:p>
        </p:txBody>
      </p:sp>
      <p:pic>
        <p:nvPicPr>
          <p:cNvPr id="49156" name="图片 2">
            <a:extLst>
              <a:ext uri="{FF2B5EF4-FFF2-40B4-BE49-F238E27FC236}">
                <a16:creationId xmlns:a16="http://schemas.microsoft.com/office/drawing/2014/main" id="{86D28D9D-90B9-C294-E56C-25226D9DB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1198563"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9D4CDF7B-A4CF-1FD3-9489-C4C9BF40FD81}"/>
              </a:ext>
            </a:extLst>
          </p:cNvPr>
          <p:cNvSpPr>
            <a:spLocks noGrp="1" noChangeArrowheads="1"/>
          </p:cNvSpPr>
          <p:nvPr>
            <p:ph type="title"/>
          </p:nvPr>
        </p:nvSpPr>
        <p:spPr/>
        <p:txBody>
          <a:bodyPr/>
          <a:lstStyle/>
          <a:p>
            <a:r>
              <a:rPr lang="zh-CN" altLang="en-US"/>
              <a:t>面谈准备的关键：问题类型</a:t>
            </a:r>
          </a:p>
        </p:txBody>
      </p:sp>
      <p:sp>
        <p:nvSpPr>
          <p:cNvPr id="50179" name="内容占位符 2">
            <a:extLst>
              <a:ext uri="{FF2B5EF4-FFF2-40B4-BE49-F238E27FC236}">
                <a16:creationId xmlns:a16="http://schemas.microsoft.com/office/drawing/2014/main" id="{093A945B-CCA4-1DE1-9DCB-3B9DCCEF6387}"/>
              </a:ext>
            </a:extLst>
          </p:cNvPr>
          <p:cNvSpPr>
            <a:spLocks noGrp="1" noChangeArrowheads="1"/>
          </p:cNvSpPr>
          <p:nvPr>
            <p:ph idx="1"/>
          </p:nvPr>
        </p:nvSpPr>
        <p:spPr/>
        <p:txBody>
          <a:bodyPr/>
          <a:lstStyle/>
          <a:p>
            <a:r>
              <a:rPr lang="zh-CN" altLang="en-US"/>
              <a:t>准备问题不仅仅是要清楚面谈的内容，更要清楚提问题的方法</a:t>
            </a:r>
            <a:r>
              <a:rPr lang="en-US" altLang="zh-CN"/>
              <a:t>——</a:t>
            </a:r>
            <a:r>
              <a:rPr lang="zh-CN" altLang="en-US"/>
              <a:t>问题类型</a:t>
            </a:r>
            <a:endParaRPr lang="en-US" altLang="zh-CN"/>
          </a:p>
          <a:p>
            <a:pPr lvl="1"/>
            <a:r>
              <a:rPr lang="zh-CN" altLang="en-US"/>
              <a:t>开放式问题</a:t>
            </a:r>
            <a:endParaRPr lang="en-US" altLang="zh-CN"/>
          </a:p>
          <a:p>
            <a:pPr lvl="1"/>
            <a:r>
              <a:rPr lang="zh-CN" altLang="en-US"/>
              <a:t>封闭式问题</a:t>
            </a:r>
            <a:endParaRPr lang="en-US" altLang="zh-CN"/>
          </a:p>
          <a:p>
            <a:pPr lvl="1"/>
            <a:r>
              <a:rPr lang="zh-CN" altLang="en-US"/>
              <a:t>程序性提示</a:t>
            </a:r>
            <a:endParaRPr lang="en-US" altLang="zh-CN"/>
          </a:p>
          <a:p>
            <a:pPr lvl="1"/>
            <a:r>
              <a:rPr lang="zh-CN" altLang="en-US"/>
              <a:t>探究式问题</a:t>
            </a:r>
            <a:endParaRPr lang="en-US" altLang="zh-CN"/>
          </a:p>
          <a:p>
            <a:pPr lvl="1"/>
            <a:r>
              <a:rPr lang="zh-CN" altLang="en-US"/>
              <a:t>诱导式问题</a:t>
            </a:r>
            <a:endParaRPr lang="en-US" altLang="zh-CN"/>
          </a:p>
          <a:p>
            <a:pPr lvl="1"/>
            <a:r>
              <a:rPr lang="zh-CN" altLang="en-US"/>
              <a:t>元问题</a:t>
            </a:r>
            <a:endParaRPr lang="en-US" altLang="zh-CN"/>
          </a:p>
          <a:p>
            <a:pPr lvl="1"/>
            <a:r>
              <a:rPr lang="en-US" altLang="zh-CN"/>
              <a: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77A2486-1C85-0666-0FC4-EE2D39F07B11}"/>
              </a:ext>
            </a:extLst>
          </p:cNvPr>
          <p:cNvSpPr>
            <a:spLocks noGrp="1" noChangeArrowheads="1"/>
          </p:cNvSpPr>
          <p:nvPr>
            <p:ph type="title"/>
          </p:nvPr>
        </p:nvSpPr>
        <p:spPr/>
        <p:txBody>
          <a:bodyPr/>
          <a:lstStyle/>
          <a:p>
            <a:pPr eaLnBrk="1" hangingPunct="1"/>
            <a:r>
              <a:rPr lang="zh-CN" altLang="en-US"/>
              <a:t>问题的类型</a:t>
            </a:r>
          </a:p>
        </p:txBody>
      </p:sp>
      <p:sp>
        <p:nvSpPr>
          <p:cNvPr id="51203" name="Rectangle 3">
            <a:extLst>
              <a:ext uri="{FF2B5EF4-FFF2-40B4-BE49-F238E27FC236}">
                <a16:creationId xmlns:a16="http://schemas.microsoft.com/office/drawing/2014/main" id="{DB6AE8FB-2F57-5AA6-A830-DF760CDC1FB3}"/>
              </a:ext>
            </a:extLst>
          </p:cNvPr>
          <p:cNvSpPr>
            <a:spLocks noGrp="1" noChangeArrowheads="1"/>
          </p:cNvSpPr>
          <p:nvPr>
            <p:ph type="body" idx="1"/>
          </p:nvPr>
        </p:nvSpPr>
        <p:spPr/>
        <p:txBody>
          <a:bodyPr/>
          <a:lstStyle/>
          <a:p>
            <a:pPr eaLnBrk="1" hangingPunct="1"/>
            <a:r>
              <a:rPr lang="zh-CN" altLang="en-US"/>
              <a:t>问题基本上可以分为两种类型：开放式问题和封闭式问题 </a:t>
            </a:r>
          </a:p>
          <a:p>
            <a:pPr lvl="1" eaLnBrk="1" hangingPunct="1"/>
            <a:r>
              <a:rPr lang="zh-CN" altLang="en-US"/>
              <a:t>开放式问题（</a:t>
            </a:r>
            <a:r>
              <a:rPr lang="en-US" altLang="zh-CN"/>
              <a:t>Open-Ended</a:t>
            </a:r>
            <a:r>
              <a:rPr lang="zh-CN" altLang="en-US"/>
              <a:t>）</a:t>
            </a:r>
          </a:p>
          <a:p>
            <a:pPr lvl="1" eaLnBrk="1" hangingPunct="1"/>
            <a:r>
              <a:rPr lang="zh-CN" altLang="en-US"/>
              <a:t>封闭式问题（</a:t>
            </a:r>
            <a:r>
              <a:rPr lang="en-US" altLang="zh-CN"/>
              <a:t>Closed</a:t>
            </a:r>
            <a:r>
              <a:rPr lang="zh-CN" altLang="en-US"/>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E1BC1AE-F997-371F-3640-7CB241024EF6}"/>
              </a:ext>
            </a:extLst>
          </p:cNvPr>
          <p:cNvSpPr>
            <a:spLocks noGrp="1" noChangeArrowheads="1"/>
          </p:cNvSpPr>
          <p:nvPr>
            <p:ph type="title"/>
          </p:nvPr>
        </p:nvSpPr>
        <p:spPr/>
        <p:txBody>
          <a:bodyPr/>
          <a:lstStyle/>
          <a:p>
            <a:pPr eaLnBrk="1" hangingPunct="1"/>
            <a:r>
              <a:rPr lang="zh-CN" altLang="en-US" sz="3800"/>
              <a:t>开放式问题</a:t>
            </a:r>
          </a:p>
        </p:txBody>
      </p:sp>
      <p:sp>
        <p:nvSpPr>
          <p:cNvPr id="52227" name="Rectangle 3">
            <a:extLst>
              <a:ext uri="{FF2B5EF4-FFF2-40B4-BE49-F238E27FC236}">
                <a16:creationId xmlns:a16="http://schemas.microsoft.com/office/drawing/2014/main" id="{043469AA-0DF0-6F45-9B46-DBCFA6B6589A}"/>
              </a:ext>
            </a:extLst>
          </p:cNvPr>
          <p:cNvSpPr>
            <a:spLocks noGrp="1" noChangeArrowheads="1"/>
          </p:cNvSpPr>
          <p:nvPr>
            <p:ph type="body" idx="1"/>
          </p:nvPr>
        </p:nvSpPr>
        <p:spPr>
          <a:xfrm>
            <a:off x="609600" y="1828800"/>
            <a:ext cx="8077200" cy="4038600"/>
          </a:xfrm>
        </p:spPr>
        <p:txBody>
          <a:bodyPr/>
          <a:lstStyle/>
          <a:p>
            <a:pPr eaLnBrk="1" hangingPunct="1"/>
            <a:r>
              <a:rPr lang="zh-CN" altLang="en-US" sz="2600"/>
              <a:t>被会见者对答复的选择可以是开放和不受限制的，他们可能答复两个词，也可能答复两段话。</a:t>
            </a:r>
          </a:p>
          <a:p>
            <a:pPr eaLnBrk="1" hangingPunct="1"/>
            <a:r>
              <a:rPr lang="zh-CN" altLang="en-US" sz="2600"/>
              <a:t>在希望得到丰富（具有一定深度和广度）信息时，开放式问题比较合适</a:t>
            </a:r>
          </a:p>
          <a:p>
            <a:pPr eaLnBrk="1" hangingPunct="1"/>
            <a:r>
              <a:rPr lang="zh-CN" altLang="en-US" sz="2600"/>
              <a:t>例如：</a:t>
            </a:r>
          </a:p>
          <a:p>
            <a:pPr lvl="1" eaLnBrk="1" hangingPunct="1"/>
            <a:r>
              <a:rPr lang="zh-CN" altLang="en-US" sz="2200"/>
              <a:t>“你觉得把所有的经理都置于一个内联网内怎么样？”</a:t>
            </a:r>
          </a:p>
          <a:p>
            <a:pPr lvl="1" eaLnBrk="1" hangingPunct="1"/>
            <a:r>
              <a:rPr lang="zh-CN" altLang="en-US" sz="2200"/>
              <a:t>“请解释你是如何做进度决策的？”</a:t>
            </a:r>
          </a:p>
          <a:p>
            <a:pPr lvl="1" eaLnBrk="1" hangingPunct="1"/>
            <a:r>
              <a:rPr lang="zh-CN" altLang="en-US" sz="2200"/>
              <a:t>“对公司中企业对企业电子商务的当前状态有何看法？”</a:t>
            </a:r>
          </a:p>
        </p:txBody>
      </p:sp>
      <p:graphicFrame>
        <p:nvGraphicFramePr>
          <p:cNvPr id="52228" name="Object 4">
            <a:extLst>
              <a:ext uri="{FF2B5EF4-FFF2-40B4-BE49-F238E27FC236}">
                <a16:creationId xmlns:a16="http://schemas.microsoft.com/office/drawing/2014/main" id="{7FEA16BC-11DC-E8F1-2129-A3826B666DE8}"/>
              </a:ext>
            </a:extLst>
          </p:cNvPr>
          <p:cNvGraphicFramePr>
            <a:graphicFrameLocks noChangeAspect="1"/>
          </p:cNvGraphicFramePr>
          <p:nvPr/>
        </p:nvGraphicFramePr>
        <p:xfrm>
          <a:off x="6019800" y="304800"/>
          <a:ext cx="1666875" cy="1476375"/>
        </p:xfrm>
        <a:graphic>
          <a:graphicData uri="http://schemas.openxmlformats.org/presentationml/2006/ole">
            <mc:AlternateContent xmlns:mc="http://schemas.openxmlformats.org/markup-compatibility/2006">
              <mc:Choice xmlns:v="urn:schemas-microsoft-com:vml" Requires="v">
                <p:oleObj name="Drawing" r:id="rId2" imgW="1666800" imgH="1476360" progId="WPDraw30.Drawing">
                  <p:embed/>
                </p:oleObj>
              </mc:Choice>
              <mc:Fallback>
                <p:oleObj name="Drawing" r:id="rId2" imgW="1666800" imgH="1476360" progId="WPDraw30.Drawing">
                  <p:embed/>
                  <p:pic>
                    <p:nvPicPr>
                      <p:cNvPr id="52228" name="Object 4">
                        <a:extLst>
                          <a:ext uri="{FF2B5EF4-FFF2-40B4-BE49-F238E27FC236}">
                            <a16:creationId xmlns:a16="http://schemas.microsoft.com/office/drawing/2014/main" id="{7FEA16BC-11DC-E8F1-2129-A3826B666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04800"/>
                        <a:ext cx="16668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B17FBA95-7B78-7FD3-BBDB-070C80B0EA78}"/>
              </a:ext>
            </a:extLst>
          </p:cNvPr>
          <p:cNvSpPr>
            <a:spLocks noGrp="1" noChangeArrowheads="1"/>
          </p:cNvSpPr>
          <p:nvPr>
            <p:ph type="title"/>
          </p:nvPr>
        </p:nvSpPr>
        <p:spPr/>
        <p:txBody>
          <a:bodyPr/>
          <a:lstStyle/>
          <a:p>
            <a:r>
              <a:rPr lang="zh-CN" altLang="en-US"/>
              <a:t>用户需求获取活动的展开</a:t>
            </a:r>
          </a:p>
        </p:txBody>
      </p:sp>
      <p:sp>
        <p:nvSpPr>
          <p:cNvPr id="8195" name="内容占位符 2">
            <a:extLst>
              <a:ext uri="{FF2B5EF4-FFF2-40B4-BE49-F238E27FC236}">
                <a16:creationId xmlns:a16="http://schemas.microsoft.com/office/drawing/2014/main" id="{45E60CAE-DCE9-B1B2-395C-117924E70DD4}"/>
              </a:ext>
            </a:extLst>
          </p:cNvPr>
          <p:cNvSpPr>
            <a:spLocks noGrp="1" noChangeArrowheads="1"/>
          </p:cNvSpPr>
          <p:nvPr>
            <p:ph idx="1"/>
          </p:nvPr>
        </p:nvSpPr>
        <p:spPr>
          <a:xfrm>
            <a:off x="457200" y="4343400"/>
            <a:ext cx="8229600" cy="1787525"/>
          </a:xfrm>
        </p:spPr>
        <p:txBody>
          <a:bodyPr/>
          <a:lstStyle/>
          <a:p>
            <a:r>
              <a:rPr lang="zh-CN" altLang="en-US" dirty="0"/>
              <a:t>需求获取</a:t>
            </a:r>
            <a:r>
              <a:rPr lang="zh-CN" altLang="en-US" dirty="0">
                <a:solidFill>
                  <a:srgbClr val="FF0000"/>
                </a:solidFill>
              </a:rPr>
              <a:t>前半段：</a:t>
            </a:r>
            <a:r>
              <a:rPr lang="zh-CN" altLang="en-US" b="1" dirty="0"/>
              <a:t>确定项目前景与范围</a:t>
            </a:r>
            <a:endParaRPr lang="en-US" altLang="zh-CN" b="1" dirty="0"/>
          </a:p>
          <a:p>
            <a:r>
              <a:rPr lang="zh-CN" altLang="en-US" dirty="0"/>
              <a:t>需求获取</a:t>
            </a:r>
            <a:r>
              <a:rPr lang="zh-CN" altLang="en-US" dirty="0">
                <a:solidFill>
                  <a:srgbClr val="FF0000"/>
                </a:solidFill>
              </a:rPr>
              <a:t>后半段：</a:t>
            </a:r>
            <a:r>
              <a:rPr lang="zh-CN" altLang="en-US" b="1" dirty="0"/>
              <a:t>以场景</a:t>
            </a:r>
            <a:r>
              <a:rPr lang="en-US" altLang="zh-CN" b="1" dirty="0"/>
              <a:t>/</a:t>
            </a:r>
            <a:r>
              <a:rPr lang="zh-CN" altLang="en-US" b="1" dirty="0"/>
              <a:t>用例模型展开获取</a:t>
            </a:r>
            <a:endParaRPr lang="en-US" altLang="zh-CN" b="1" dirty="0"/>
          </a:p>
          <a:p>
            <a:r>
              <a:rPr lang="zh-CN" altLang="en-US" dirty="0"/>
              <a:t>三大要素：确定范围，模型与流程，获取方法</a:t>
            </a:r>
          </a:p>
        </p:txBody>
      </p:sp>
      <p:graphicFrame>
        <p:nvGraphicFramePr>
          <p:cNvPr id="8196" name="对象 3">
            <a:extLst>
              <a:ext uri="{FF2B5EF4-FFF2-40B4-BE49-F238E27FC236}">
                <a16:creationId xmlns:a16="http://schemas.microsoft.com/office/drawing/2014/main" id="{C8C61B35-1E62-5CE6-68B7-7E9E28FCBDFA}"/>
              </a:ext>
            </a:extLst>
          </p:cNvPr>
          <p:cNvGraphicFramePr>
            <a:graphicFrameLocks noChangeAspect="1"/>
          </p:cNvGraphicFramePr>
          <p:nvPr/>
        </p:nvGraphicFramePr>
        <p:xfrm>
          <a:off x="76200" y="1143000"/>
          <a:ext cx="7334250" cy="3429000"/>
        </p:xfrm>
        <a:graphic>
          <a:graphicData uri="http://schemas.openxmlformats.org/presentationml/2006/ole">
            <mc:AlternateContent xmlns:mc="http://schemas.openxmlformats.org/markup-compatibility/2006">
              <mc:Choice xmlns:v="urn:schemas-microsoft-com:vml" Requires="v">
                <p:oleObj name="Visio" r:id="rId2" imgW="3664177" imgH="1711649" progId="Visio.Drawing.11">
                  <p:embed/>
                </p:oleObj>
              </mc:Choice>
              <mc:Fallback>
                <p:oleObj name="Visio" r:id="rId2" imgW="3664177" imgH="1711649" progId="Visio.Drawing.11">
                  <p:embed/>
                  <p:pic>
                    <p:nvPicPr>
                      <p:cNvPr id="8196" name="对象 3">
                        <a:extLst>
                          <a:ext uri="{FF2B5EF4-FFF2-40B4-BE49-F238E27FC236}">
                            <a16:creationId xmlns:a16="http://schemas.microsoft.com/office/drawing/2014/main" id="{C8C61B35-1E62-5CE6-68B7-7E9E28FCB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7334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7" name="下箭头 4">
            <a:extLst>
              <a:ext uri="{FF2B5EF4-FFF2-40B4-BE49-F238E27FC236}">
                <a16:creationId xmlns:a16="http://schemas.microsoft.com/office/drawing/2014/main" id="{F31E624F-4BEB-A362-B86B-79E17E25FA8D}"/>
              </a:ext>
            </a:extLst>
          </p:cNvPr>
          <p:cNvSpPr>
            <a:spLocks noChangeArrowheads="1"/>
          </p:cNvSpPr>
          <p:nvPr/>
        </p:nvSpPr>
        <p:spPr bwMode="auto">
          <a:xfrm>
            <a:off x="5181600" y="1981200"/>
            <a:ext cx="457200" cy="533400"/>
          </a:xfrm>
          <a:prstGeom prst="downArrow">
            <a:avLst>
              <a:gd name="adj1" fmla="val 50000"/>
              <a:gd name="adj2" fmla="val 49999"/>
            </a:avLst>
          </a:prstGeom>
          <a:solidFill>
            <a:srgbClr val="0070C0"/>
          </a:solidFill>
          <a:ln w="9525" algn="ctr">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198" name="TextBox 2">
            <a:extLst>
              <a:ext uri="{FF2B5EF4-FFF2-40B4-BE49-F238E27FC236}">
                <a16:creationId xmlns:a16="http://schemas.microsoft.com/office/drawing/2014/main" id="{F4755EDB-1DBC-233B-59E2-6A92D8990370}"/>
              </a:ext>
            </a:extLst>
          </p:cNvPr>
          <p:cNvSpPr txBox="1">
            <a:spLocks noChangeArrowheads="1"/>
          </p:cNvSpPr>
          <p:nvPr/>
        </p:nvSpPr>
        <p:spPr bwMode="auto">
          <a:xfrm>
            <a:off x="7467600" y="1614488"/>
            <a:ext cx="160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rPr>
              <a:t>目标分析</a:t>
            </a:r>
          </a:p>
        </p:txBody>
      </p:sp>
      <p:sp>
        <p:nvSpPr>
          <p:cNvPr id="8199" name="TextBox 7">
            <a:extLst>
              <a:ext uri="{FF2B5EF4-FFF2-40B4-BE49-F238E27FC236}">
                <a16:creationId xmlns:a16="http://schemas.microsoft.com/office/drawing/2014/main" id="{2AFD9EDA-1E6A-A1C6-7A98-BEEF4AC89058}"/>
              </a:ext>
            </a:extLst>
          </p:cNvPr>
          <p:cNvSpPr txBox="1">
            <a:spLocks noChangeArrowheads="1"/>
          </p:cNvSpPr>
          <p:nvPr/>
        </p:nvSpPr>
        <p:spPr bwMode="auto">
          <a:xfrm>
            <a:off x="7239000" y="3200400"/>
            <a:ext cx="1828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rPr>
              <a:t>oo</a:t>
            </a:r>
            <a:r>
              <a:rPr lang="zh-CN" altLang="en-US" sz="2400">
                <a:solidFill>
                  <a:srgbClr val="FF0000"/>
                </a:solidFill>
              </a:rPr>
              <a:t>分析</a:t>
            </a:r>
            <a:endParaRPr lang="en-US" altLang="zh-CN" sz="2400">
              <a:solidFill>
                <a:srgbClr val="FF0000"/>
              </a:solidFill>
            </a:endParaRPr>
          </a:p>
          <a:p>
            <a:pPr algn="ctr" eaLnBrk="1" hangingPunct="1">
              <a:spcBef>
                <a:spcPct val="0"/>
              </a:spcBef>
              <a:buClrTx/>
              <a:buSzTx/>
              <a:buFontTx/>
              <a:buNone/>
            </a:pPr>
            <a:r>
              <a:rPr lang="zh-CN" altLang="en-US" sz="2400">
                <a:solidFill>
                  <a:srgbClr val="FF0000"/>
                </a:solidFill>
              </a:rPr>
              <a:t>结构化分析</a:t>
            </a:r>
          </a:p>
        </p:txBody>
      </p:sp>
      <p:sp>
        <p:nvSpPr>
          <p:cNvPr id="8200" name="TextBox 8">
            <a:extLst>
              <a:ext uri="{FF2B5EF4-FFF2-40B4-BE49-F238E27FC236}">
                <a16:creationId xmlns:a16="http://schemas.microsoft.com/office/drawing/2014/main" id="{47EEC763-C1E7-938F-4B8B-49A7D9239F62}"/>
              </a:ext>
            </a:extLst>
          </p:cNvPr>
          <p:cNvSpPr txBox="1">
            <a:spLocks noChangeArrowheads="1"/>
          </p:cNvSpPr>
          <p:nvPr/>
        </p:nvSpPr>
        <p:spPr bwMode="auto">
          <a:xfrm>
            <a:off x="7010400" y="2493963"/>
            <a:ext cx="2286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rPr>
              <a:t>场景</a:t>
            </a:r>
            <a:r>
              <a:rPr lang="en-US" altLang="zh-CN" sz="2400">
                <a:solidFill>
                  <a:srgbClr val="FF0000"/>
                </a:solidFill>
              </a:rPr>
              <a:t>/</a:t>
            </a:r>
            <a:r>
              <a:rPr lang="zh-CN" altLang="en-US" sz="2400">
                <a:solidFill>
                  <a:srgbClr val="FF0000"/>
                </a:solidFill>
              </a:rPr>
              <a:t>用例分析</a:t>
            </a:r>
          </a:p>
        </p:txBody>
      </p:sp>
      <p:sp>
        <p:nvSpPr>
          <p:cNvPr id="8201" name="灯片编号占位符 1">
            <a:extLst>
              <a:ext uri="{FF2B5EF4-FFF2-40B4-BE49-F238E27FC236}">
                <a16:creationId xmlns:a16="http://schemas.microsoft.com/office/drawing/2014/main" id="{CBC6B8B3-DBB7-43B2-538E-B5347E29343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82DDC1-4631-406B-B311-A1E2E426D910}" type="slidenum">
              <a:rPr lang="en-US" altLang="zh-CN">
                <a:latin typeface="Garamond" panose="02020404030301010803" pitchFamily="18" charset="0"/>
              </a:rPr>
              <a:pPr/>
              <a:t>2</a:t>
            </a:fld>
            <a:endParaRPr lang="en-US" altLang="zh-CN">
              <a:latin typeface="Garamond" panose="020204040303010108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A5B831F-47F4-490E-AAC9-C8B5C8D42FC4}"/>
              </a:ext>
            </a:extLst>
          </p:cNvPr>
          <p:cNvSpPr>
            <a:spLocks noGrp="1" noChangeArrowheads="1"/>
          </p:cNvSpPr>
          <p:nvPr>
            <p:ph type="title"/>
          </p:nvPr>
        </p:nvSpPr>
        <p:spPr/>
        <p:txBody>
          <a:bodyPr/>
          <a:lstStyle/>
          <a:p>
            <a:pPr eaLnBrk="1" hangingPunct="1"/>
            <a:r>
              <a:rPr lang="zh-CN" altLang="en-US" sz="3800"/>
              <a:t>开放式问题的优缺点</a:t>
            </a:r>
          </a:p>
        </p:txBody>
      </p:sp>
      <p:sp>
        <p:nvSpPr>
          <p:cNvPr id="53251" name="Rectangle 3">
            <a:extLst>
              <a:ext uri="{FF2B5EF4-FFF2-40B4-BE49-F238E27FC236}">
                <a16:creationId xmlns:a16="http://schemas.microsoft.com/office/drawing/2014/main" id="{2C6E7715-5F40-C62B-0BCB-940CD80B6573}"/>
              </a:ext>
            </a:extLst>
          </p:cNvPr>
          <p:cNvSpPr>
            <a:spLocks noGrp="1" noChangeArrowheads="1"/>
          </p:cNvSpPr>
          <p:nvPr>
            <p:ph type="body" idx="1"/>
          </p:nvPr>
        </p:nvSpPr>
        <p:spPr/>
        <p:txBody>
          <a:bodyPr/>
          <a:lstStyle/>
          <a:p>
            <a:pPr eaLnBrk="1" hangingPunct="1">
              <a:lnSpc>
                <a:spcPct val="80000"/>
              </a:lnSpc>
            </a:pPr>
            <a:r>
              <a:rPr lang="zh-CN" altLang="en-US" sz="2100"/>
              <a:t>优点：</a:t>
            </a:r>
          </a:p>
          <a:p>
            <a:pPr lvl="1" eaLnBrk="1" hangingPunct="1">
              <a:lnSpc>
                <a:spcPct val="80000"/>
              </a:lnSpc>
            </a:pPr>
            <a:r>
              <a:rPr lang="zh-CN" altLang="en-US" sz="2000"/>
              <a:t>让被会见者感到自在；</a:t>
            </a:r>
          </a:p>
          <a:p>
            <a:pPr lvl="1" eaLnBrk="1" hangingPunct="1">
              <a:lnSpc>
                <a:spcPct val="80000"/>
              </a:lnSpc>
            </a:pPr>
            <a:r>
              <a:rPr lang="zh-CN" altLang="en-US" sz="2000"/>
              <a:t>会见者可以收集被会见者使用的词汇，这能反应他的教育、价值标准、态度和信念；</a:t>
            </a:r>
          </a:p>
          <a:p>
            <a:pPr lvl="1" eaLnBrk="1" hangingPunct="1">
              <a:lnSpc>
                <a:spcPct val="80000"/>
              </a:lnSpc>
            </a:pPr>
            <a:r>
              <a:rPr lang="zh-CN" altLang="en-US" sz="2000"/>
              <a:t>提供丰富的细节；</a:t>
            </a:r>
          </a:p>
          <a:p>
            <a:pPr lvl="1" eaLnBrk="1" hangingPunct="1">
              <a:lnSpc>
                <a:spcPct val="80000"/>
              </a:lnSpc>
            </a:pPr>
            <a:r>
              <a:rPr lang="zh-CN" altLang="en-US" sz="2000"/>
              <a:t>对没采用的进一步的提问有启迪作用；</a:t>
            </a:r>
          </a:p>
          <a:p>
            <a:pPr lvl="1" eaLnBrk="1" hangingPunct="1">
              <a:lnSpc>
                <a:spcPct val="80000"/>
              </a:lnSpc>
            </a:pPr>
            <a:r>
              <a:rPr lang="zh-CN" altLang="en-US" sz="2000"/>
              <a:t>让被会见者更感兴趣；</a:t>
            </a:r>
          </a:p>
          <a:p>
            <a:pPr lvl="1" eaLnBrk="1" hangingPunct="1">
              <a:lnSpc>
                <a:spcPct val="80000"/>
              </a:lnSpc>
            </a:pPr>
            <a:r>
              <a:rPr lang="zh-CN" altLang="en-US" sz="2000"/>
              <a:t>容许更多的自发性；</a:t>
            </a:r>
          </a:p>
          <a:p>
            <a:pPr lvl="1" eaLnBrk="1" hangingPunct="1">
              <a:lnSpc>
                <a:spcPct val="80000"/>
              </a:lnSpc>
            </a:pPr>
            <a:r>
              <a:rPr lang="zh-CN" altLang="en-US" sz="2000"/>
              <a:t>会见者可以在没有太多准备的情况下进行面谈。</a:t>
            </a:r>
          </a:p>
          <a:p>
            <a:pPr eaLnBrk="1" hangingPunct="1">
              <a:lnSpc>
                <a:spcPct val="80000"/>
              </a:lnSpc>
            </a:pPr>
            <a:r>
              <a:rPr lang="zh-CN" altLang="en-US" sz="2100"/>
              <a:t>缺点：</a:t>
            </a:r>
          </a:p>
          <a:p>
            <a:pPr lvl="1" eaLnBrk="1" hangingPunct="1">
              <a:lnSpc>
                <a:spcPct val="80000"/>
              </a:lnSpc>
            </a:pPr>
            <a:r>
              <a:rPr lang="zh-CN" altLang="en-US" sz="2000"/>
              <a:t>提此类问题可能会产生太多不相干的细节；</a:t>
            </a:r>
          </a:p>
          <a:p>
            <a:pPr lvl="1" eaLnBrk="1" hangingPunct="1">
              <a:lnSpc>
                <a:spcPct val="80000"/>
              </a:lnSpc>
            </a:pPr>
            <a:r>
              <a:rPr lang="zh-CN" altLang="en-US" sz="2000"/>
              <a:t>面谈可能失控；</a:t>
            </a:r>
          </a:p>
          <a:p>
            <a:pPr lvl="1" eaLnBrk="1" hangingPunct="1">
              <a:lnSpc>
                <a:spcPct val="80000"/>
              </a:lnSpc>
            </a:pPr>
            <a:r>
              <a:rPr lang="zh-CN" altLang="en-US" sz="2000"/>
              <a:t>开放式的回答会花费大量的时间才能获得有用的信息量；</a:t>
            </a:r>
          </a:p>
          <a:p>
            <a:pPr lvl="1" eaLnBrk="1" hangingPunct="1">
              <a:lnSpc>
                <a:spcPct val="80000"/>
              </a:lnSpc>
            </a:pPr>
            <a:r>
              <a:rPr lang="zh-CN" altLang="en-US" sz="2000"/>
              <a:t>可能会使会见者看上去没有准备。</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D966E3F-002B-96E8-C0C5-C367B1FA9A42}"/>
              </a:ext>
            </a:extLst>
          </p:cNvPr>
          <p:cNvSpPr>
            <a:spLocks noGrp="1" noChangeArrowheads="1"/>
          </p:cNvSpPr>
          <p:nvPr>
            <p:ph type="title"/>
          </p:nvPr>
        </p:nvSpPr>
        <p:spPr/>
        <p:txBody>
          <a:bodyPr/>
          <a:lstStyle/>
          <a:p>
            <a:pPr eaLnBrk="1" hangingPunct="1"/>
            <a:r>
              <a:rPr lang="zh-CN" altLang="en-US" sz="3800"/>
              <a:t>封闭式问题</a:t>
            </a:r>
          </a:p>
        </p:txBody>
      </p:sp>
      <p:sp>
        <p:nvSpPr>
          <p:cNvPr id="54275" name="Rectangle 3">
            <a:extLst>
              <a:ext uri="{FF2B5EF4-FFF2-40B4-BE49-F238E27FC236}">
                <a16:creationId xmlns:a16="http://schemas.microsoft.com/office/drawing/2014/main" id="{AFBF6100-94E9-A1D3-6E9F-C0F5E1F282AA}"/>
              </a:ext>
            </a:extLst>
          </p:cNvPr>
          <p:cNvSpPr>
            <a:spLocks noGrp="1" noChangeArrowheads="1"/>
          </p:cNvSpPr>
          <p:nvPr>
            <p:ph type="body" idx="1"/>
          </p:nvPr>
        </p:nvSpPr>
        <p:spPr>
          <a:xfrm>
            <a:off x="381000" y="1524000"/>
            <a:ext cx="8534400" cy="4724400"/>
          </a:xfrm>
        </p:spPr>
        <p:txBody>
          <a:bodyPr/>
          <a:lstStyle/>
          <a:p>
            <a:pPr eaLnBrk="1" hangingPunct="1"/>
            <a:r>
              <a:rPr lang="zh-CN" altLang="en-US"/>
              <a:t>答案有基本的形式，被会见者的回答是受到限制的 </a:t>
            </a:r>
          </a:p>
          <a:p>
            <a:pPr eaLnBrk="1" hangingPunct="1"/>
            <a:r>
              <a:rPr lang="zh-CN" altLang="en-US"/>
              <a:t>例如：</a:t>
            </a:r>
          </a:p>
          <a:p>
            <a:pPr lvl="1" eaLnBrk="1" hangingPunct="1"/>
            <a:r>
              <a:rPr lang="zh-CN" altLang="en-US"/>
              <a:t>“项目存储库每个星期更新多少次？”</a:t>
            </a:r>
          </a:p>
          <a:p>
            <a:pPr lvl="1" eaLnBrk="1" hangingPunct="1"/>
            <a:r>
              <a:rPr lang="zh-CN" altLang="en-US"/>
              <a:t>“电话中心一个月平均收到多少个电话？”</a:t>
            </a:r>
          </a:p>
          <a:p>
            <a:pPr lvl="1" eaLnBrk="1" hangingPunct="1"/>
            <a:r>
              <a:rPr lang="zh-CN" altLang="en-US"/>
              <a:t>“下列信息中哪个对你最有用：（</a:t>
            </a:r>
            <a:r>
              <a:rPr lang="en-US" altLang="zh-CN"/>
              <a:t>1</a:t>
            </a:r>
            <a:r>
              <a:rPr lang="zh-CN" altLang="en-US"/>
              <a:t>）填好的客户投诉单；（</a:t>
            </a:r>
            <a:r>
              <a:rPr lang="en-US" altLang="zh-CN"/>
              <a:t>2</a:t>
            </a:r>
            <a:r>
              <a:rPr lang="zh-CN" altLang="en-US"/>
              <a:t>）访问</a:t>
            </a:r>
            <a:r>
              <a:rPr lang="en-US" altLang="zh-CN"/>
              <a:t>web</a:t>
            </a:r>
            <a:r>
              <a:rPr lang="zh-CN" altLang="en-US"/>
              <a:t>站点的客户的电子邮件投诉；（</a:t>
            </a:r>
            <a:r>
              <a:rPr lang="en-US" altLang="zh-CN"/>
              <a:t>3</a:t>
            </a:r>
            <a:r>
              <a:rPr lang="zh-CN" altLang="en-US"/>
              <a:t>）与客户面对面的交流；（</a:t>
            </a:r>
            <a:r>
              <a:rPr lang="en-US" altLang="zh-CN"/>
              <a:t>4</a:t>
            </a:r>
            <a:r>
              <a:rPr lang="zh-CN" altLang="en-US"/>
              <a:t>）退回的货物。”</a:t>
            </a:r>
          </a:p>
          <a:p>
            <a:pPr lvl="1" eaLnBrk="1" hangingPunct="1"/>
            <a:r>
              <a:rPr lang="zh-CN" altLang="en-US"/>
              <a:t>“列出头两项需要优先考虑的改善技术基础设施的事项。”</a:t>
            </a:r>
          </a:p>
        </p:txBody>
      </p:sp>
      <p:graphicFrame>
        <p:nvGraphicFramePr>
          <p:cNvPr id="54276" name="Object 4">
            <a:extLst>
              <a:ext uri="{FF2B5EF4-FFF2-40B4-BE49-F238E27FC236}">
                <a16:creationId xmlns:a16="http://schemas.microsoft.com/office/drawing/2014/main" id="{6DA90BC9-7C56-770C-30FE-E66C11549056}"/>
              </a:ext>
            </a:extLst>
          </p:cNvPr>
          <p:cNvGraphicFramePr>
            <a:graphicFrameLocks noChangeAspect="1"/>
          </p:cNvGraphicFramePr>
          <p:nvPr/>
        </p:nvGraphicFramePr>
        <p:xfrm>
          <a:off x="6858000" y="228600"/>
          <a:ext cx="1600200" cy="1657350"/>
        </p:xfrm>
        <a:graphic>
          <a:graphicData uri="http://schemas.openxmlformats.org/presentationml/2006/ole">
            <mc:AlternateContent xmlns:mc="http://schemas.openxmlformats.org/markup-compatibility/2006">
              <mc:Choice xmlns:v="urn:schemas-microsoft-com:vml" Requires="v">
                <p:oleObj name="Drawing" r:id="rId2" imgW="1600200" imgH="1657440" progId="WPDraw30.Drawing">
                  <p:embed/>
                </p:oleObj>
              </mc:Choice>
              <mc:Fallback>
                <p:oleObj name="Drawing" r:id="rId2" imgW="1600200" imgH="1657440" progId="WPDraw30.Drawing">
                  <p:embed/>
                  <p:pic>
                    <p:nvPicPr>
                      <p:cNvPr id="54276" name="Object 4">
                        <a:extLst>
                          <a:ext uri="{FF2B5EF4-FFF2-40B4-BE49-F238E27FC236}">
                            <a16:creationId xmlns:a16="http://schemas.microsoft.com/office/drawing/2014/main" id="{6DA90BC9-7C56-770C-30FE-E66C11549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28600"/>
                        <a:ext cx="16002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AE45111-66D6-CDE0-140A-8EF8836E6C9D}"/>
              </a:ext>
            </a:extLst>
          </p:cNvPr>
          <p:cNvSpPr>
            <a:spLocks noGrp="1" noChangeArrowheads="1"/>
          </p:cNvSpPr>
          <p:nvPr>
            <p:ph type="title"/>
          </p:nvPr>
        </p:nvSpPr>
        <p:spPr/>
        <p:txBody>
          <a:bodyPr/>
          <a:lstStyle/>
          <a:p>
            <a:pPr eaLnBrk="1" hangingPunct="1"/>
            <a:r>
              <a:rPr lang="zh-CN" altLang="en-US" sz="3800"/>
              <a:t>封闭式问题的优缺点</a:t>
            </a:r>
          </a:p>
        </p:txBody>
      </p:sp>
      <p:sp>
        <p:nvSpPr>
          <p:cNvPr id="55299" name="Rectangle 3">
            <a:extLst>
              <a:ext uri="{FF2B5EF4-FFF2-40B4-BE49-F238E27FC236}">
                <a16:creationId xmlns:a16="http://schemas.microsoft.com/office/drawing/2014/main" id="{D067AC98-BA1A-1551-A667-02E9378B2E71}"/>
              </a:ext>
            </a:extLst>
          </p:cNvPr>
          <p:cNvSpPr>
            <a:spLocks noGrp="1" noChangeArrowheads="1"/>
          </p:cNvSpPr>
          <p:nvPr>
            <p:ph type="body" idx="1"/>
          </p:nvPr>
        </p:nvSpPr>
        <p:spPr/>
        <p:txBody>
          <a:bodyPr/>
          <a:lstStyle/>
          <a:p>
            <a:pPr eaLnBrk="1" hangingPunct="1">
              <a:lnSpc>
                <a:spcPct val="90000"/>
              </a:lnSpc>
            </a:pPr>
            <a:r>
              <a:rPr lang="zh-CN" altLang="en-US" sz="2600"/>
              <a:t>优点：</a:t>
            </a:r>
          </a:p>
          <a:p>
            <a:pPr lvl="1" eaLnBrk="1" hangingPunct="1">
              <a:lnSpc>
                <a:spcPct val="90000"/>
              </a:lnSpc>
            </a:pPr>
            <a:r>
              <a:rPr lang="zh-CN" altLang="en-US" sz="2200"/>
              <a:t>节省时间；</a:t>
            </a:r>
          </a:p>
          <a:p>
            <a:pPr lvl="1" eaLnBrk="1" hangingPunct="1">
              <a:lnSpc>
                <a:spcPct val="90000"/>
              </a:lnSpc>
            </a:pPr>
            <a:r>
              <a:rPr lang="zh-CN" altLang="en-US" sz="2200"/>
              <a:t>切中要点；</a:t>
            </a:r>
          </a:p>
          <a:p>
            <a:pPr lvl="1" eaLnBrk="1" hangingPunct="1">
              <a:lnSpc>
                <a:spcPct val="90000"/>
              </a:lnSpc>
            </a:pPr>
            <a:r>
              <a:rPr lang="zh-CN" altLang="en-US" sz="2200"/>
              <a:t>保持对面谈的控制；</a:t>
            </a:r>
          </a:p>
          <a:p>
            <a:pPr lvl="1" eaLnBrk="1" hangingPunct="1">
              <a:lnSpc>
                <a:spcPct val="90000"/>
              </a:lnSpc>
            </a:pPr>
            <a:r>
              <a:rPr lang="zh-CN" altLang="en-US" sz="2200"/>
              <a:t>快速探讨大范围问题；</a:t>
            </a:r>
          </a:p>
          <a:p>
            <a:pPr lvl="1" eaLnBrk="1" hangingPunct="1">
              <a:lnSpc>
                <a:spcPct val="90000"/>
              </a:lnSpc>
            </a:pPr>
            <a:r>
              <a:rPr lang="zh-CN" altLang="en-US" sz="2200"/>
              <a:t>得到贴切的数据</a:t>
            </a:r>
          </a:p>
          <a:p>
            <a:pPr eaLnBrk="1" hangingPunct="1">
              <a:lnSpc>
                <a:spcPct val="90000"/>
              </a:lnSpc>
            </a:pPr>
            <a:r>
              <a:rPr lang="zh-CN" altLang="en-US" sz="2600"/>
              <a:t>缺点：</a:t>
            </a:r>
          </a:p>
          <a:p>
            <a:pPr lvl="1" eaLnBrk="1" hangingPunct="1">
              <a:lnSpc>
                <a:spcPct val="90000"/>
              </a:lnSpc>
            </a:pPr>
            <a:r>
              <a:rPr lang="zh-CN" altLang="en-US" sz="2200"/>
              <a:t>使得被会见者厌烦；</a:t>
            </a:r>
          </a:p>
          <a:p>
            <a:pPr lvl="1" eaLnBrk="1" hangingPunct="1">
              <a:lnSpc>
                <a:spcPct val="90000"/>
              </a:lnSpc>
            </a:pPr>
            <a:r>
              <a:rPr lang="zh-CN" altLang="en-US" sz="2200"/>
              <a:t>得不到丰富的细节；</a:t>
            </a:r>
          </a:p>
          <a:p>
            <a:pPr lvl="1" eaLnBrk="1" hangingPunct="1">
              <a:lnSpc>
                <a:spcPct val="90000"/>
              </a:lnSpc>
            </a:pPr>
            <a:r>
              <a:rPr lang="zh-CN" altLang="en-US" sz="2200"/>
              <a:t>出于上述原因，失去主要思想；</a:t>
            </a:r>
          </a:p>
          <a:p>
            <a:pPr lvl="1" eaLnBrk="1" hangingPunct="1">
              <a:lnSpc>
                <a:spcPct val="90000"/>
              </a:lnSpc>
            </a:pPr>
            <a:r>
              <a:rPr lang="zh-CN" altLang="en-US" sz="2200"/>
              <a:t>不能建立和面谈者的友好关系。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CAA999C7-EACD-6C5E-205F-67549AC887B7}"/>
              </a:ext>
            </a:extLst>
          </p:cNvPr>
          <p:cNvSpPr>
            <a:spLocks noGrp="1" noChangeArrowheads="1"/>
          </p:cNvSpPr>
          <p:nvPr>
            <p:ph type="title"/>
          </p:nvPr>
        </p:nvSpPr>
        <p:spPr/>
        <p:txBody>
          <a:bodyPr/>
          <a:lstStyle/>
          <a:p>
            <a:r>
              <a:rPr lang="en-US" altLang="zh-CN"/>
              <a:t>2.1 </a:t>
            </a:r>
            <a:r>
              <a:rPr lang="zh-CN" altLang="en-US"/>
              <a:t>问题准备：注意事项</a:t>
            </a:r>
          </a:p>
        </p:txBody>
      </p:sp>
      <p:sp>
        <p:nvSpPr>
          <p:cNvPr id="56323" name="内容占位符 2">
            <a:extLst>
              <a:ext uri="{FF2B5EF4-FFF2-40B4-BE49-F238E27FC236}">
                <a16:creationId xmlns:a16="http://schemas.microsoft.com/office/drawing/2014/main" id="{958117D3-922E-9F19-EA66-23027B86CCC1}"/>
              </a:ext>
            </a:extLst>
          </p:cNvPr>
          <p:cNvSpPr>
            <a:spLocks noGrp="1" noChangeArrowheads="1"/>
          </p:cNvSpPr>
          <p:nvPr>
            <p:ph idx="1"/>
          </p:nvPr>
        </p:nvSpPr>
        <p:spPr/>
        <p:txBody>
          <a:bodyPr/>
          <a:lstStyle/>
          <a:p>
            <a:r>
              <a:rPr lang="zh-CN" altLang="en-US" sz="3200"/>
              <a:t>前期</a:t>
            </a:r>
            <a:endParaRPr lang="en-US" altLang="zh-CN" sz="3200"/>
          </a:p>
          <a:p>
            <a:pPr lvl="1"/>
            <a:r>
              <a:rPr lang="zh-CN" altLang="en-US" sz="2800"/>
              <a:t>开放式问题为主</a:t>
            </a:r>
            <a:endParaRPr lang="en-US" altLang="zh-CN" sz="2800"/>
          </a:p>
          <a:p>
            <a:pPr lvl="1"/>
            <a:r>
              <a:rPr lang="zh-CN" altLang="en-US" sz="2800"/>
              <a:t>决策层与专家为主</a:t>
            </a:r>
            <a:endParaRPr lang="en-US" altLang="zh-CN" sz="2800"/>
          </a:p>
          <a:p>
            <a:pPr lvl="1"/>
            <a:r>
              <a:rPr lang="zh-CN" altLang="en-US" sz="2800"/>
              <a:t>遵循 问题</a:t>
            </a:r>
            <a:r>
              <a:rPr lang="en-US" altLang="zh-CN" sz="2800">
                <a:sym typeface="Wingdings" panose="05000000000000000000" pitchFamily="2" charset="2"/>
              </a:rPr>
              <a:t></a:t>
            </a:r>
            <a:r>
              <a:rPr lang="zh-CN" altLang="en-US" sz="2800">
                <a:sym typeface="Wingdings" panose="05000000000000000000" pitchFamily="2" charset="2"/>
              </a:rPr>
              <a:t>目标</a:t>
            </a:r>
            <a:r>
              <a:rPr lang="en-US" altLang="zh-CN" sz="2800">
                <a:sym typeface="Wingdings" panose="05000000000000000000" pitchFamily="2" charset="2"/>
              </a:rPr>
              <a:t></a:t>
            </a:r>
            <a:r>
              <a:rPr lang="zh-CN" altLang="en-US" sz="2800">
                <a:sym typeface="Wingdings" panose="05000000000000000000" pitchFamily="2" charset="2"/>
              </a:rPr>
              <a:t>解决方案路线</a:t>
            </a:r>
            <a:endParaRPr lang="en-US" altLang="zh-CN" sz="2800">
              <a:sym typeface="Wingdings" panose="05000000000000000000" pitchFamily="2" charset="2"/>
            </a:endParaRPr>
          </a:p>
          <a:p>
            <a:pPr lvl="2"/>
            <a:r>
              <a:rPr lang="zh-CN" altLang="en-US" sz="2400">
                <a:sym typeface="Wingdings" panose="05000000000000000000" pitchFamily="2" charset="2"/>
              </a:rPr>
              <a:t>问题、目标</a:t>
            </a:r>
            <a:endParaRPr lang="en-US" altLang="zh-CN" sz="2400">
              <a:sym typeface="Wingdings" panose="05000000000000000000" pitchFamily="2" charset="2"/>
            </a:endParaRPr>
          </a:p>
          <a:p>
            <a:pPr lvl="2"/>
            <a:r>
              <a:rPr lang="zh-CN" altLang="en-US" sz="2400">
                <a:sym typeface="Wingdings" panose="05000000000000000000" pitchFamily="2" charset="2"/>
              </a:rPr>
              <a:t>目标、任务（流程</a:t>
            </a:r>
            <a:r>
              <a:rPr lang="en-US" altLang="zh-CN" sz="2400">
                <a:sym typeface="Wingdings" panose="05000000000000000000" pitchFamily="2" charset="2"/>
              </a:rPr>
              <a:t></a:t>
            </a:r>
            <a:r>
              <a:rPr lang="zh-CN" altLang="en-US" sz="2400">
                <a:sym typeface="Wingdings" panose="05000000000000000000" pitchFamily="2" charset="2"/>
              </a:rPr>
              <a:t>任务）</a:t>
            </a:r>
            <a:endParaRPr lang="en-US" altLang="zh-CN" sz="2400">
              <a:sym typeface="Wingdings" panose="05000000000000000000" pitchFamily="2" charset="2"/>
            </a:endParaRPr>
          </a:p>
          <a:p>
            <a:pPr lvl="1"/>
            <a:r>
              <a:rPr lang="zh-CN" altLang="en-US" sz="2800">
                <a:sym typeface="Wingdings" panose="05000000000000000000" pitchFamily="2" charset="2"/>
              </a:rPr>
              <a:t>分析基本的涉众特点</a:t>
            </a:r>
            <a:endParaRPr lang="en-US" altLang="zh-CN" sz="2800">
              <a:sym typeface="Wingdings" panose="05000000000000000000" pitchFamily="2" charset="2"/>
            </a:endParaRPr>
          </a:p>
          <a:p>
            <a:pPr lvl="2"/>
            <a:r>
              <a:rPr lang="zh-CN" altLang="en-US" sz="2400">
                <a:sym typeface="Wingdings" panose="05000000000000000000" pitchFamily="2" charset="2"/>
              </a:rPr>
              <a:t>角色、任务、个人目标、频率、优先级</a:t>
            </a:r>
            <a:endParaRPr lang="en-US" altLang="zh-CN"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41BE039B-DF11-9CDB-B9C8-4D906B01EC48}"/>
              </a:ext>
            </a:extLst>
          </p:cNvPr>
          <p:cNvSpPr>
            <a:spLocks noGrp="1" noChangeArrowheads="1"/>
          </p:cNvSpPr>
          <p:nvPr>
            <p:ph type="title"/>
          </p:nvPr>
        </p:nvSpPr>
        <p:spPr/>
        <p:txBody>
          <a:bodyPr/>
          <a:lstStyle/>
          <a:p>
            <a:r>
              <a:rPr lang="zh-CN" altLang="zh-CN"/>
              <a:t>面谈的问题准备示例一</a:t>
            </a:r>
            <a:endParaRPr lang="zh-CN" altLang="en-US"/>
          </a:p>
        </p:txBody>
      </p:sp>
      <p:sp>
        <p:nvSpPr>
          <p:cNvPr id="57347" name="内容占位符 2">
            <a:extLst>
              <a:ext uri="{FF2B5EF4-FFF2-40B4-BE49-F238E27FC236}">
                <a16:creationId xmlns:a16="http://schemas.microsoft.com/office/drawing/2014/main" id="{D2F063E1-1E40-DF6C-0259-0E227F4AE546}"/>
              </a:ext>
            </a:extLst>
          </p:cNvPr>
          <p:cNvSpPr>
            <a:spLocks noGrp="1" noChangeArrowheads="1"/>
          </p:cNvSpPr>
          <p:nvPr>
            <p:ph idx="1"/>
          </p:nvPr>
        </p:nvSpPr>
        <p:spPr/>
        <p:txBody>
          <a:bodyPr/>
          <a:lstStyle/>
          <a:p>
            <a:endParaRPr lang="zh-CN" altLang="en-US"/>
          </a:p>
        </p:txBody>
      </p:sp>
      <p:graphicFrame>
        <p:nvGraphicFramePr>
          <p:cNvPr id="57348" name="对象 3">
            <a:extLst>
              <a:ext uri="{FF2B5EF4-FFF2-40B4-BE49-F238E27FC236}">
                <a16:creationId xmlns:a16="http://schemas.microsoft.com/office/drawing/2014/main" id="{1197B8BA-093E-8FC5-BBDD-9D46B8857EFC}"/>
              </a:ext>
            </a:extLst>
          </p:cNvPr>
          <p:cNvGraphicFramePr>
            <a:graphicFrameLocks noChangeAspect="1"/>
          </p:cNvGraphicFramePr>
          <p:nvPr/>
        </p:nvGraphicFramePr>
        <p:xfrm>
          <a:off x="69850" y="2057400"/>
          <a:ext cx="8693150" cy="3810000"/>
        </p:xfrm>
        <a:graphic>
          <a:graphicData uri="http://schemas.openxmlformats.org/presentationml/2006/ole">
            <mc:AlternateContent xmlns:mc="http://schemas.openxmlformats.org/markup-compatibility/2006">
              <mc:Choice xmlns:v="urn:schemas-microsoft-com:vml" Requires="v">
                <p:oleObj name="Document" r:id="rId2" imgW="5425749" imgH="2377356" progId="Word.Document.8">
                  <p:embed/>
                </p:oleObj>
              </mc:Choice>
              <mc:Fallback>
                <p:oleObj name="Document" r:id="rId2" imgW="5425749" imgH="2377356" progId="Word.Document.8">
                  <p:embed/>
                  <p:pic>
                    <p:nvPicPr>
                      <p:cNvPr id="57348" name="对象 3">
                        <a:extLst>
                          <a:ext uri="{FF2B5EF4-FFF2-40B4-BE49-F238E27FC236}">
                            <a16:creationId xmlns:a16="http://schemas.microsoft.com/office/drawing/2014/main" id="{1197B8BA-093E-8FC5-BBDD-9D46B8857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057400"/>
                        <a:ext cx="8693150" cy="38100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5E7679E2-10DE-D269-2E43-A51575BC96A4}"/>
              </a:ext>
            </a:extLst>
          </p:cNvPr>
          <p:cNvSpPr>
            <a:spLocks noGrp="1" noChangeArrowheads="1"/>
          </p:cNvSpPr>
          <p:nvPr>
            <p:ph type="title"/>
          </p:nvPr>
        </p:nvSpPr>
        <p:spPr/>
        <p:txBody>
          <a:bodyPr/>
          <a:lstStyle/>
          <a:p>
            <a:r>
              <a:rPr lang="zh-CN" altLang="zh-CN"/>
              <a:t>面谈的问题准备示例</a:t>
            </a:r>
            <a:r>
              <a:rPr lang="zh-CN" altLang="en-US"/>
              <a:t>二</a:t>
            </a:r>
          </a:p>
        </p:txBody>
      </p:sp>
      <p:sp>
        <p:nvSpPr>
          <p:cNvPr id="58371" name="内容占位符 2">
            <a:extLst>
              <a:ext uri="{FF2B5EF4-FFF2-40B4-BE49-F238E27FC236}">
                <a16:creationId xmlns:a16="http://schemas.microsoft.com/office/drawing/2014/main" id="{B37156A1-AFBA-72AA-5116-1F346F0B08B4}"/>
              </a:ext>
            </a:extLst>
          </p:cNvPr>
          <p:cNvSpPr>
            <a:spLocks noGrp="1" noChangeArrowheads="1"/>
          </p:cNvSpPr>
          <p:nvPr>
            <p:ph idx="1"/>
          </p:nvPr>
        </p:nvSpPr>
        <p:spPr/>
        <p:txBody>
          <a:bodyPr/>
          <a:lstStyle/>
          <a:p>
            <a:endParaRPr lang="zh-CN" altLang="en-US"/>
          </a:p>
        </p:txBody>
      </p:sp>
      <p:graphicFrame>
        <p:nvGraphicFramePr>
          <p:cNvPr id="58372" name="对象 3">
            <a:extLst>
              <a:ext uri="{FF2B5EF4-FFF2-40B4-BE49-F238E27FC236}">
                <a16:creationId xmlns:a16="http://schemas.microsoft.com/office/drawing/2014/main" id="{32001B05-26B2-CA09-3732-9685539D2B38}"/>
              </a:ext>
            </a:extLst>
          </p:cNvPr>
          <p:cNvGraphicFramePr>
            <a:graphicFrameLocks noChangeAspect="1"/>
          </p:cNvGraphicFramePr>
          <p:nvPr/>
        </p:nvGraphicFramePr>
        <p:xfrm>
          <a:off x="473075" y="2062163"/>
          <a:ext cx="8137525" cy="3424237"/>
        </p:xfrm>
        <a:graphic>
          <a:graphicData uri="http://schemas.openxmlformats.org/presentationml/2006/ole">
            <mc:AlternateContent xmlns:mc="http://schemas.openxmlformats.org/markup-compatibility/2006">
              <mc:Choice xmlns:v="urn:schemas-microsoft-com:vml" Requires="v">
                <p:oleObj name="Document" r:id="rId2" imgW="3796369" imgH="1585024" progId="Word.Document.8">
                  <p:embed/>
                </p:oleObj>
              </mc:Choice>
              <mc:Fallback>
                <p:oleObj name="Document" r:id="rId2" imgW="3796369" imgH="1585024" progId="Word.Document.8">
                  <p:embed/>
                  <p:pic>
                    <p:nvPicPr>
                      <p:cNvPr id="58372" name="对象 3">
                        <a:extLst>
                          <a:ext uri="{FF2B5EF4-FFF2-40B4-BE49-F238E27FC236}">
                            <a16:creationId xmlns:a16="http://schemas.microsoft.com/office/drawing/2014/main" id="{32001B05-26B2-CA09-3732-9685539D2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2062163"/>
                        <a:ext cx="8137525" cy="34242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833A9571-2D9C-1C15-F5E6-D7514960358F}"/>
              </a:ext>
            </a:extLst>
          </p:cNvPr>
          <p:cNvSpPr>
            <a:spLocks noGrp="1" noChangeArrowheads="1"/>
          </p:cNvSpPr>
          <p:nvPr>
            <p:ph type="title"/>
          </p:nvPr>
        </p:nvSpPr>
        <p:spPr/>
        <p:txBody>
          <a:bodyPr/>
          <a:lstStyle/>
          <a:p>
            <a:r>
              <a:rPr lang="en-US" altLang="zh-CN"/>
              <a:t>2.1 </a:t>
            </a:r>
            <a:r>
              <a:rPr lang="zh-CN" altLang="en-US"/>
              <a:t>问题准备：注意事项</a:t>
            </a:r>
          </a:p>
        </p:txBody>
      </p:sp>
      <p:sp>
        <p:nvSpPr>
          <p:cNvPr id="59395" name="内容占位符 2">
            <a:extLst>
              <a:ext uri="{FF2B5EF4-FFF2-40B4-BE49-F238E27FC236}">
                <a16:creationId xmlns:a16="http://schemas.microsoft.com/office/drawing/2014/main" id="{7A773A46-B678-1223-EA01-02B482A4E881}"/>
              </a:ext>
            </a:extLst>
          </p:cNvPr>
          <p:cNvSpPr>
            <a:spLocks noGrp="1" noChangeArrowheads="1"/>
          </p:cNvSpPr>
          <p:nvPr>
            <p:ph idx="1"/>
          </p:nvPr>
        </p:nvSpPr>
        <p:spPr>
          <a:xfrm>
            <a:off x="457200" y="1295400"/>
            <a:ext cx="8229600" cy="4835525"/>
          </a:xfrm>
        </p:spPr>
        <p:txBody>
          <a:bodyPr/>
          <a:lstStyle/>
          <a:p>
            <a:r>
              <a:rPr lang="zh-CN" altLang="en-US"/>
              <a:t>后期</a:t>
            </a:r>
            <a:endParaRPr lang="en-US" altLang="zh-CN"/>
          </a:p>
          <a:p>
            <a:pPr lvl="1"/>
            <a:r>
              <a:rPr lang="zh-CN" altLang="en-US"/>
              <a:t>封闭式问题为主</a:t>
            </a:r>
            <a:endParaRPr lang="en-US" altLang="zh-CN"/>
          </a:p>
          <a:p>
            <a:pPr lvl="1"/>
            <a:r>
              <a:rPr lang="zh-CN" altLang="en-US"/>
              <a:t>抓住主题与线索</a:t>
            </a:r>
            <a:endParaRPr lang="en-US" altLang="zh-CN"/>
          </a:p>
          <a:p>
            <a:pPr lvl="2"/>
            <a:r>
              <a:rPr lang="zh-CN" altLang="en-US"/>
              <a:t>例如，任务分解、流程图、界面示意</a:t>
            </a:r>
            <a:r>
              <a:rPr lang="en-US" altLang="zh-CN"/>
              <a:t>…</a:t>
            </a:r>
          </a:p>
          <a:p>
            <a:pPr lvl="1"/>
            <a:r>
              <a:rPr lang="zh-CN" altLang="en-US"/>
              <a:t>问题针对性</a:t>
            </a:r>
            <a:endParaRPr lang="en-US" altLang="zh-CN"/>
          </a:p>
          <a:p>
            <a:pPr lvl="2"/>
            <a:r>
              <a:rPr lang="zh-CN" altLang="en-US"/>
              <a:t>任务分解关系</a:t>
            </a:r>
            <a:endParaRPr lang="en-US" altLang="zh-CN"/>
          </a:p>
          <a:p>
            <a:pPr lvl="2"/>
            <a:r>
              <a:rPr lang="zh-CN" altLang="en-US"/>
              <a:t>流程正确性、异常</a:t>
            </a:r>
            <a:endParaRPr lang="en-US" altLang="zh-CN"/>
          </a:p>
          <a:p>
            <a:pPr lvl="2"/>
            <a:r>
              <a:rPr lang="zh-CN" altLang="en-US"/>
              <a:t>界面中的行为、数据项</a:t>
            </a:r>
            <a:endParaRPr lang="en-US" altLang="zh-CN"/>
          </a:p>
          <a:p>
            <a:pPr lvl="2"/>
            <a:r>
              <a:rPr lang="en-US" altLang="zh-CN"/>
              <a:t>…</a:t>
            </a:r>
          </a:p>
          <a:p>
            <a:pPr lvl="1"/>
            <a:r>
              <a:rPr lang="zh-CN" altLang="en-US"/>
              <a:t>事先准备面谈记录材料</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58936564-C7D5-2C37-170C-26FA623EAC75}"/>
              </a:ext>
            </a:extLst>
          </p:cNvPr>
          <p:cNvSpPr>
            <a:spLocks noGrp="1" noChangeArrowheads="1"/>
          </p:cNvSpPr>
          <p:nvPr>
            <p:ph type="title"/>
          </p:nvPr>
        </p:nvSpPr>
        <p:spPr/>
        <p:txBody>
          <a:bodyPr/>
          <a:lstStyle/>
          <a:p>
            <a:r>
              <a:rPr lang="zh-CN" altLang="zh-CN"/>
              <a:t>面谈的问题准备示例</a:t>
            </a:r>
            <a:r>
              <a:rPr lang="zh-CN" altLang="en-US"/>
              <a:t>三</a:t>
            </a:r>
          </a:p>
        </p:txBody>
      </p:sp>
      <p:sp>
        <p:nvSpPr>
          <p:cNvPr id="60419" name="内容占位符 2">
            <a:extLst>
              <a:ext uri="{FF2B5EF4-FFF2-40B4-BE49-F238E27FC236}">
                <a16:creationId xmlns:a16="http://schemas.microsoft.com/office/drawing/2014/main" id="{6ABE8DE2-9681-FA23-69D0-B7955E140EBE}"/>
              </a:ext>
            </a:extLst>
          </p:cNvPr>
          <p:cNvSpPr>
            <a:spLocks noGrp="1" noChangeArrowheads="1"/>
          </p:cNvSpPr>
          <p:nvPr>
            <p:ph idx="1"/>
          </p:nvPr>
        </p:nvSpPr>
        <p:spPr/>
        <p:txBody>
          <a:bodyPr/>
          <a:lstStyle/>
          <a:p>
            <a:endParaRPr lang="zh-CN" altLang="en-US"/>
          </a:p>
        </p:txBody>
      </p:sp>
      <p:graphicFrame>
        <p:nvGraphicFramePr>
          <p:cNvPr id="60420" name="对象 3">
            <a:extLst>
              <a:ext uri="{FF2B5EF4-FFF2-40B4-BE49-F238E27FC236}">
                <a16:creationId xmlns:a16="http://schemas.microsoft.com/office/drawing/2014/main" id="{BEC61146-948D-29E0-6A9A-0F551C584170}"/>
              </a:ext>
            </a:extLst>
          </p:cNvPr>
          <p:cNvGraphicFramePr>
            <a:graphicFrameLocks noChangeAspect="1"/>
          </p:cNvGraphicFramePr>
          <p:nvPr/>
        </p:nvGraphicFramePr>
        <p:xfrm>
          <a:off x="14288" y="1524000"/>
          <a:ext cx="8909050" cy="4572000"/>
        </p:xfrm>
        <a:graphic>
          <a:graphicData uri="http://schemas.openxmlformats.org/presentationml/2006/ole">
            <mc:AlternateContent xmlns:mc="http://schemas.openxmlformats.org/markup-compatibility/2006">
              <mc:Choice xmlns:v="urn:schemas-microsoft-com:vml" Requires="v">
                <p:oleObj name="Document" r:id="rId2" imgW="5399121" imgH="2773702" progId="Word.Document.8">
                  <p:embed/>
                </p:oleObj>
              </mc:Choice>
              <mc:Fallback>
                <p:oleObj name="Document" r:id="rId2" imgW="5399121" imgH="2773702" progId="Word.Document.8">
                  <p:embed/>
                  <p:pic>
                    <p:nvPicPr>
                      <p:cNvPr id="60420" name="对象 3">
                        <a:extLst>
                          <a:ext uri="{FF2B5EF4-FFF2-40B4-BE49-F238E27FC236}">
                            <a16:creationId xmlns:a16="http://schemas.microsoft.com/office/drawing/2014/main" id="{BEC61146-948D-29E0-6A9A-0F551C584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1524000"/>
                        <a:ext cx="8909050" cy="45720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E9ACAD0-386F-AEC8-538E-5B6BADF9D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705225"/>
            <a:ext cx="7288213"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图片 4">
            <a:extLst>
              <a:ext uri="{FF2B5EF4-FFF2-40B4-BE49-F238E27FC236}">
                <a16:creationId xmlns:a16="http://schemas.microsoft.com/office/drawing/2014/main" id="{C29633DD-3ACD-DC7D-EA37-575F6B6D6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025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16DDECD2-B468-B6C3-AFED-B2384D9EDF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55863"/>
            <a:ext cx="9144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CA0E2962-E499-5329-749B-4943E2675103}"/>
              </a:ext>
            </a:extLst>
          </p:cNvPr>
          <p:cNvSpPr/>
          <p:nvPr/>
        </p:nvSpPr>
        <p:spPr>
          <a:xfrm>
            <a:off x="7391400" y="190500"/>
            <a:ext cx="160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FFFF"/>
                </a:solidFill>
              </a:rPr>
              <a:t>开放式问题：怎么办？</a:t>
            </a:r>
          </a:p>
        </p:txBody>
      </p:sp>
      <p:sp>
        <p:nvSpPr>
          <p:cNvPr id="8" name="矩形 7">
            <a:extLst>
              <a:ext uri="{FF2B5EF4-FFF2-40B4-BE49-F238E27FC236}">
                <a16:creationId xmlns:a16="http://schemas.microsoft.com/office/drawing/2014/main" id="{1C56F97B-8AEA-9C5F-607D-582CB3E14821}"/>
              </a:ext>
            </a:extLst>
          </p:cNvPr>
          <p:cNvSpPr/>
          <p:nvPr/>
        </p:nvSpPr>
        <p:spPr>
          <a:xfrm>
            <a:off x="201613" y="48006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FFFF"/>
                </a:solidFill>
              </a:rPr>
              <a:t>封闭式问题（流程正确性与异常）：</a:t>
            </a:r>
            <a:br>
              <a:rPr lang="en-US" altLang="zh-CN" dirty="0">
                <a:solidFill>
                  <a:srgbClr val="FFFFFF"/>
                </a:solidFill>
              </a:rPr>
            </a:br>
            <a:r>
              <a:rPr lang="zh-CN" altLang="en-US" dirty="0">
                <a:solidFill>
                  <a:srgbClr val="FFFFFF"/>
                </a:solidFill>
              </a:rPr>
              <a:t>继续照办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BC3BE9A-9A8B-DF89-1E3F-0B163804D089}"/>
              </a:ext>
            </a:extLst>
          </p:cNvPr>
          <p:cNvSpPr>
            <a:spLocks noGrp="1" noChangeArrowheads="1"/>
          </p:cNvSpPr>
          <p:nvPr>
            <p:ph type="title"/>
          </p:nvPr>
        </p:nvSpPr>
        <p:spPr/>
        <p:txBody>
          <a:bodyPr/>
          <a:lstStyle/>
          <a:p>
            <a:pPr eaLnBrk="1" hangingPunct="1"/>
            <a:r>
              <a:rPr lang="zh-CN" altLang="en-US" sz="3800"/>
              <a:t>其他重要的问题类型 </a:t>
            </a:r>
          </a:p>
        </p:txBody>
      </p:sp>
      <p:sp>
        <p:nvSpPr>
          <p:cNvPr id="19459" name="Rectangle 3">
            <a:extLst>
              <a:ext uri="{FF2B5EF4-FFF2-40B4-BE49-F238E27FC236}">
                <a16:creationId xmlns:a16="http://schemas.microsoft.com/office/drawing/2014/main" id="{05008B29-C345-A2EA-40C9-FE91FE39429A}"/>
              </a:ext>
            </a:extLst>
          </p:cNvPr>
          <p:cNvSpPr>
            <a:spLocks noGrp="1" noChangeArrowheads="1"/>
          </p:cNvSpPr>
          <p:nvPr>
            <p:ph type="body" idx="1"/>
          </p:nvPr>
        </p:nvSpPr>
        <p:spPr/>
        <p:txBody>
          <a:bodyPr/>
          <a:lstStyle/>
          <a:p>
            <a:pPr eaLnBrk="1" hangingPunct="1">
              <a:lnSpc>
                <a:spcPct val="80000"/>
              </a:lnSpc>
            </a:pPr>
            <a:r>
              <a:rPr lang="zh-CN" altLang="en-US" sz="2100" b="1"/>
              <a:t>探究式问题</a:t>
            </a:r>
            <a:r>
              <a:rPr lang="zh-CN" altLang="en-US" sz="2100"/>
              <a:t> </a:t>
            </a:r>
          </a:p>
          <a:p>
            <a:pPr lvl="1" eaLnBrk="1" hangingPunct="1">
              <a:lnSpc>
                <a:spcPct val="80000"/>
              </a:lnSpc>
            </a:pPr>
            <a:r>
              <a:rPr lang="zh-CN" altLang="en-US" sz="2000"/>
              <a:t>为什么？</a:t>
            </a:r>
          </a:p>
          <a:p>
            <a:pPr lvl="1" eaLnBrk="1" hangingPunct="1">
              <a:lnSpc>
                <a:spcPct val="80000"/>
              </a:lnSpc>
            </a:pPr>
            <a:r>
              <a:rPr lang="zh-CN" altLang="en-US" sz="2000"/>
              <a:t>你能举个例子吗？</a:t>
            </a:r>
          </a:p>
          <a:p>
            <a:pPr lvl="1" eaLnBrk="1" hangingPunct="1">
              <a:lnSpc>
                <a:spcPct val="80000"/>
              </a:lnSpc>
            </a:pPr>
            <a:r>
              <a:rPr lang="zh-CN" altLang="en-US" sz="2000"/>
              <a:t>你能详细描述一下吗？ </a:t>
            </a:r>
          </a:p>
          <a:p>
            <a:pPr eaLnBrk="1" hangingPunct="1">
              <a:lnSpc>
                <a:spcPct val="80000"/>
              </a:lnSpc>
            </a:pPr>
            <a:r>
              <a:rPr lang="zh-CN" altLang="en-US" sz="2100" b="1"/>
              <a:t>诱导性问题</a:t>
            </a:r>
            <a:r>
              <a:rPr lang="zh-CN" altLang="en-US" sz="2100"/>
              <a:t> </a:t>
            </a:r>
          </a:p>
          <a:p>
            <a:pPr lvl="1" eaLnBrk="1" hangingPunct="1">
              <a:lnSpc>
                <a:spcPct val="80000"/>
              </a:lnSpc>
            </a:pPr>
            <a:r>
              <a:rPr lang="zh-CN" altLang="en-US" sz="2000"/>
              <a:t>“你和其他经理一样，都同意把财产管理计算机化，是吗” </a:t>
            </a:r>
          </a:p>
          <a:p>
            <a:pPr eaLnBrk="1" hangingPunct="1">
              <a:lnSpc>
                <a:spcPct val="80000"/>
              </a:lnSpc>
            </a:pPr>
            <a:r>
              <a:rPr lang="zh-CN" altLang="en-US" sz="2100" b="1"/>
              <a:t>双筒问题</a:t>
            </a:r>
            <a:r>
              <a:rPr lang="zh-CN" altLang="en-US" sz="2100"/>
              <a:t> </a:t>
            </a:r>
          </a:p>
          <a:p>
            <a:pPr lvl="1" eaLnBrk="1" hangingPunct="1">
              <a:lnSpc>
                <a:spcPct val="80000"/>
              </a:lnSpc>
            </a:pPr>
            <a:r>
              <a:rPr lang="zh-CN" altLang="en-US" sz="2000"/>
              <a:t>“每天你通常会做什么决策，你是怎样做的” </a:t>
            </a:r>
          </a:p>
          <a:p>
            <a:pPr eaLnBrk="1" hangingPunct="1">
              <a:lnSpc>
                <a:spcPct val="80000"/>
              </a:lnSpc>
            </a:pPr>
            <a:r>
              <a:rPr lang="zh-CN" altLang="en-US" sz="2100" b="1"/>
              <a:t>元问题</a:t>
            </a:r>
            <a:r>
              <a:rPr lang="zh-CN" altLang="en-US" sz="2100"/>
              <a:t> </a:t>
            </a:r>
          </a:p>
          <a:p>
            <a:pPr lvl="1" eaLnBrk="1" hangingPunct="1">
              <a:lnSpc>
                <a:spcPct val="80000"/>
              </a:lnSpc>
            </a:pPr>
            <a:r>
              <a:rPr lang="zh-CN" altLang="en-US" sz="2000"/>
              <a:t>我的问题看起来相关吗？</a:t>
            </a:r>
          </a:p>
          <a:p>
            <a:pPr lvl="1" eaLnBrk="1" hangingPunct="1">
              <a:lnSpc>
                <a:spcPct val="80000"/>
              </a:lnSpc>
            </a:pPr>
            <a:r>
              <a:rPr lang="zh-CN" altLang="en-US" sz="2000"/>
              <a:t>你的回答正式吗？</a:t>
            </a:r>
          </a:p>
          <a:p>
            <a:pPr lvl="1" eaLnBrk="1" hangingPunct="1">
              <a:lnSpc>
                <a:spcPct val="80000"/>
              </a:lnSpc>
            </a:pPr>
            <a:r>
              <a:rPr lang="zh-CN" altLang="en-US" sz="2000"/>
              <a:t>你是回答这些问题的最佳人选吗？</a:t>
            </a:r>
          </a:p>
          <a:p>
            <a:pPr lvl="1" eaLnBrk="1" hangingPunct="1">
              <a:lnSpc>
                <a:spcPct val="80000"/>
              </a:lnSpc>
            </a:pPr>
            <a:r>
              <a:rPr lang="zh-CN" altLang="en-US" sz="2000"/>
              <a:t>我问了太多的问题吗？</a:t>
            </a:r>
          </a:p>
          <a:p>
            <a:pPr lvl="1" eaLnBrk="1" hangingPunct="1">
              <a:lnSpc>
                <a:spcPct val="80000"/>
              </a:lnSpc>
            </a:pPr>
            <a:r>
              <a:rPr lang="zh-CN" altLang="en-US" sz="2000"/>
              <a:t>我还应该见什么人？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 calcmode="lin" valueType="num">
                                      <p:cBhvr additive="base">
                                        <p:cTn id="7"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anim calcmode="lin" valueType="num">
                                      <p:cBhvr additive="base">
                                        <p:cTn id="11"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anim calcmode="lin" valueType="num">
                                      <p:cBhvr additive="base">
                                        <p:cTn id="15"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anim calcmode="lin" valueType="num">
                                      <p:cBhvr additive="base">
                                        <p:cTn id="21"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9459">
                                            <p:txEl>
                                              <p:pRg st="7" end="7"/>
                                            </p:txEl>
                                          </p:spTgt>
                                        </p:tgtEl>
                                        <p:attrNameLst>
                                          <p:attrName>style.visibility</p:attrName>
                                        </p:attrNameLst>
                                      </p:cBhvr>
                                      <p:to>
                                        <p:strVal val="visible"/>
                                      </p:to>
                                    </p:set>
                                    <p:anim calcmode="lin" valueType="num">
                                      <p:cBhvr additive="base">
                                        <p:cTn id="27"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9459">
                                            <p:txEl>
                                              <p:pRg st="9" end="9"/>
                                            </p:txEl>
                                          </p:spTgt>
                                        </p:tgtEl>
                                        <p:attrNameLst>
                                          <p:attrName>style.visibility</p:attrName>
                                        </p:attrNameLst>
                                      </p:cBhvr>
                                      <p:to>
                                        <p:strVal val="visible"/>
                                      </p:to>
                                    </p:set>
                                    <p:anim calcmode="lin" valueType="num">
                                      <p:cBhvr additive="base">
                                        <p:cTn id="33" dur="500" fill="hold"/>
                                        <p:tgtEl>
                                          <p:spTgt spid="1945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59">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459">
                                            <p:txEl>
                                              <p:pRg st="10" end="10"/>
                                            </p:txEl>
                                          </p:spTgt>
                                        </p:tgtEl>
                                        <p:attrNameLst>
                                          <p:attrName>style.visibility</p:attrName>
                                        </p:attrNameLst>
                                      </p:cBhvr>
                                      <p:to>
                                        <p:strVal val="visible"/>
                                      </p:to>
                                    </p:set>
                                    <p:anim calcmode="lin" valueType="num">
                                      <p:cBhvr additive="base">
                                        <p:cTn id="37" dur="500" fill="hold"/>
                                        <p:tgtEl>
                                          <p:spTgt spid="1945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459">
                                            <p:txEl>
                                              <p:pRg st="11" end="11"/>
                                            </p:txEl>
                                          </p:spTgt>
                                        </p:tgtEl>
                                        <p:attrNameLst>
                                          <p:attrName>style.visibility</p:attrName>
                                        </p:attrNameLst>
                                      </p:cBhvr>
                                      <p:to>
                                        <p:strVal val="visible"/>
                                      </p:to>
                                    </p:set>
                                    <p:anim calcmode="lin" valueType="num">
                                      <p:cBhvr additive="base">
                                        <p:cTn id="41" dur="500" fill="hold"/>
                                        <p:tgtEl>
                                          <p:spTgt spid="19459">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459">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459">
                                            <p:txEl>
                                              <p:pRg st="12" end="12"/>
                                            </p:txEl>
                                          </p:spTgt>
                                        </p:tgtEl>
                                        <p:attrNameLst>
                                          <p:attrName>style.visibility</p:attrName>
                                        </p:attrNameLst>
                                      </p:cBhvr>
                                      <p:to>
                                        <p:strVal val="visible"/>
                                      </p:to>
                                    </p:set>
                                    <p:anim calcmode="lin" valueType="num">
                                      <p:cBhvr additive="base">
                                        <p:cTn id="45" dur="500" fill="hold"/>
                                        <p:tgtEl>
                                          <p:spTgt spid="19459">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459">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459">
                                            <p:txEl>
                                              <p:pRg st="13" end="13"/>
                                            </p:txEl>
                                          </p:spTgt>
                                        </p:tgtEl>
                                        <p:attrNameLst>
                                          <p:attrName>style.visibility</p:attrName>
                                        </p:attrNameLst>
                                      </p:cBhvr>
                                      <p:to>
                                        <p:strVal val="visible"/>
                                      </p:to>
                                    </p:set>
                                    <p:anim calcmode="lin" valueType="num">
                                      <p:cBhvr additive="base">
                                        <p:cTn id="49" dur="500" fill="hold"/>
                                        <p:tgtEl>
                                          <p:spTgt spid="19459">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45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E6F0BECE-8E24-CE32-580F-0E1284942B0C}"/>
              </a:ext>
            </a:extLst>
          </p:cNvPr>
          <p:cNvSpPr>
            <a:spLocks noGrp="1" noChangeArrowheads="1"/>
          </p:cNvSpPr>
          <p:nvPr>
            <p:ph type="title"/>
          </p:nvPr>
        </p:nvSpPr>
        <p:spPr/>
        <p:txBody>
          <a:bodyPr/>
          <a:lstStyle/>
          <a:p>
            <a:r>
              <a:rPr lang="zh-CN" altLang="en-US"/>
              <a:t>注意事项</a:t>
            </a:r>
          </a:p>
        </p:txBody>
      </p:sp>
      <p:sp>
        <p:nvSpPr>
          <p:cNvPr id="9219" name="内容占位符 2">
            <a:extLst>
              <a:ext uri="{FF2B5EF4-FFF2-40B4-BE49-F238E27FC236}">
                <a16:creationId xmlns:a16="http://schemas.microsoft.com/office/drawing/2014/main" id="{157BE24D-D85D-CB6B-3C39-D617815E11CD}"/>
              </a:ext>
            </a:extLst>
          </p:cNvPr>
          <p:cNvSpPr>
            <a:spLocks noGrp="1" noChangeArrowheads="1"/>
          </p:cNvSpPr>
          <p:nvPr>
            <p:ph idx="1"/>
          </p:nvPr>
        </p:nvSpPr>
        <p:spPr/>
        <p:txBody>
          <a:bodyPr/>
          <a:lstStyle/>
          <a:p>
            <a:r>
              <a:rPr lang="zh-CN" altLang="en-US" sz="2800">
                <a:hlinkClick r:id="rId2" action="ppaction://hlinkfile"/>
              </a:rPr>
              <a:t>要保持项目范围，不能有需求遗漏</a:t>
            </a:r>
            <a:endParaRPr lang="en-US" altLang="zh-CN" sz="2800"/>
          </a:p>
          <a:p>
            <a:pPr lvl="1"/>
            <a:r>
              <a:rPr lang="zh-CN" altLang="en-US" sz="2400"/>
              <a:t>参照系统特性，围绕系统边界设计获取活动计划</a:t>
            </a:r>
            <a:endParaRPr lang="en-US" altLang="zh-CN" sz="2400"/>
          </a:p>
          <a:p>
            <a:r>
              <a:rPr lang="zh-CN" altLang="en-US" sz="2800"/>
              <a:t>多轮次获取</a:t>
            </a:r>
            <a:endParaRPr lang="en-US" altLang="zh-CN" sz="2800">
              <a:hlinkClick r:id="rId2" action="ppaction://hlinkfile"/>
            </a:endParaRPr>
          </a:p>
          <a:p>
            <a:r>
              <a:rPr lang="zh-CN" altLang="en-US" sz="2800"/>
              <a:t>根据内容合理安排获取方法</a:t>
            </a:r>
            <a:endParaRPr lang="en-US" altLang="zh-CN" sz="2800"/>
          </a:p>
          <a:p>
            <a:r>
              <a:rPr lang="zh-CN" altLang="en-US" sz="2800"/>
              <a:t>及时组织已获取需求，为后续获取提供指导</a:t>
            </a:r>
            <a:endParaRPr lang="en-US" altLang="zh-CN" sz="2800"/>
          </a:p>
          <a:p>
            <a:pPr lvl="1"/>
            <a:endParaRPr lang="zh-CN" altLang="en-US" sz="2400"/>
          </a:p>
          <a:p>
            <a:endParaRPr lang="zh-CN" altLang="en-US"/>
          </a:p>
        </p:txBody>
      </p:sp>
      <p:sp>
        <p:nvSpPr>
          <p:cNvPr id="9220" name="灯片编号占位符 1">
            <a:extLst>
              <a:ext uri="{FF2B5EF4-FFF2-40B4-BE49-F238E27FC236}">
                <a16:creationId xmlns:a16="http://schemas.microsoft.com/office/drawing/2014/main" id="{6624F736-D379-2D41-C9DC-29676FA934F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57F2BD-8264-46DC-BDD0-7D510F105A07}" type="slidenum">
              <a:rPr lang="en-US" altLang="zh-CN">
                <a:latin typeface="Garamond" panose="02020404030301010803" pitchFamily="18" charset="0"/>
              </a:rPr>
              <a:pPr/>
              <a:t>3</a:t>
            </a:fld>
            <a:endParaRPr lang="en-US" altLang="zh-CN">
              <a:latin typeface="Garamond" panose="020204040303010108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A66E003-B304-193C-B993-A428EBEE2E50}"/>
              </a:ext>
            </a:extLst>
          </p:cNvPr>
          <p:cNvSpPr>
            <a:spLocks noGrp="1" noChangeArrowheads="1"/>
          </p:cNvSpPr>
          <p:nvPr>
            <p:ph type="title"/>
          </p:nvPr>
        </p:nvSpPr>
        <p:spPr/>
        <p:txBody>
          <a:bodyPr/>
          <a:lstStyle/>
          <a:p>
            <a:pPr eaLnBrk="1" hangingPunct="1"/>
            <a:r>
              <a:rPr lang="zh-CN" altLang="en-US" sz="2800"/>
              <a:t>程序性提示</a:t>
            </a:r>
          </a:p>
        </p:txBody>
      </p:sp>
      <p:graphicFrame>
        <p:nvGraphicFramePr>
          <p:cNvPr id="61444" name="Group 4">
            <a:extLst>
              <a:ext uri="{FF2B5EF4-FFF2-40B4-BE49-F238E27FC236}">
                <a16:creationId xmlns:a16="http://schemas.microsoft.com/office/drawing/2014/main" id="{E7D0ACED-0389-865C-A5A1-CD0C972864AC}"/>
              </a:ext>
            </a:extLst>
          </p:cNvPr>
          <p:cNvGraphicFramePr>
            <a:graphicFrameLocks noGrp="1"/>
          </p:cNvGraphicFramePr>
          <p:nvPr>
            <p:ph sz="half" idx="2"/>
          </p:nvPr>
        </p:nvGraphicFramePr>
        <p:xfrm>
          <a:off x="76200" y="1109663"/>
          <a:ext cx="8915400" cy="5456237"/>
        </p:xfrm>
        <a:graphic>
          <a:graphicData uri="http://schemas.openxmlformats.org/drawingml/2006/table">
            <a:tbl>
              <a:tblPr/>
              <a:tblGrid>
                <a:gridCol w="1328258">
                  <a:extLst>
                    <a:ext uri="{9D8B030D-6E8A-4147-A177-3AD203B41FA5}">
                      <a16:colId xmlns:a16="http://schemas.microsoft.com/office/drawing/2014/main" val="20000"/>
                    </a:ext>
                  </a:extLst>
                </a:gridCol>
                <a:gridCol w="7587142">
                  <a:extLst>
                    <a:ext uri="{9D8B030D-6E8A-4147-A177-3AD203B41FA5}">
                      <a16:colId xmlns:a16="http://schemas.microsoft.com/office/drawing/2014/main" val="20001"/>
                    </a:ext>
                  </a:extLst>
                </a:gridCol>
              </a:tblGrid>
              <a:tr h="3962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提示</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示例</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63">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总结和反馈</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你能不能总结一下系统的功能？</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你能不能总结一下一个成功系统的必备特征？</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在使用的时候，你希望能够从系统当中得到什么类型的信息反馈？</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63">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重复和改述</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能不能再说一次系统的哪些特征是重要的？</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你能不能详细的重新叙述一下使用系统的步骤？</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在使用系统的时候你会做出什么决定？</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63">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建立场景和细节描述</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有什么是你现在能做，却在新系统中不能做的？</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在什么情况下，功能是必需的？</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01081">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设想现在是</a:t>
                      </a:r>
                      <a:r>
                        <a:rPr kumimoji="0" lang="en-US" altLang="zh-CN"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6</a:t>
                      </a: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个月之后，你需要评估系统的成功状况，你会使用哪些标准来做出评价？</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263">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it-IT"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抗辩</a:t>
                      </a:r>
                      <a:endParaRPr kumimoji="0" lang="zh-CN" altLang="it-IT"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你能不能想出什么不使用系统的理由？</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你为什么会不想使用系统呢？</a:t>
                      </a:r>
                      <a:endParaRPr kumimoji="0" lang="zh-CN" altLang="en-US" sz="40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26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你能不能想出将来可能导致系统失败或故障的原因？ </a:t>
                      </a:r>
                      <a:endParaRPr kumimoji="0" lang="zh-CN" altLang="en-US" sz="4000" b="0" i="0" u="none" strike="noStrike" cap="none" normalizeH="0" baseline="0" dirty="0">
                        <a:ln>
                          <a:noFill/>
                        </a:ln>
                        <a:solidFill>
                          <a:schemeClr val="tx1"/>
                        </a:solidFill>
                        <a:effectLst/>
                        <a:latin typeface="Arial" charset="0"/>
                        <a:ea typeface="仿宋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4">
            <a:extLst>
              <a:ext uri="{FF2B5EF4-FFF2-40B4-BE49-F238E27FC236}">
                <a16:creationId xmlns:a16="http://schemas.microsoft.com/office/drawing/2014/main" id="{0E6ACA79-276F-C5FC-DA0F-05A364CEEE84}"/>
              </a:ext>
            </a:extLst>
          </p:cNvPr>
          <p:cNvSpPr>
            <a:spLocks noGrp="1" noChangeArrowheads="1"/>
          </p:cNvSpPr>
          <p:nvPr>
            <p:ph type="title"/>
          </p:nvPr>
        </p:nvSpPr>
        <p:spPr/>
        <p:txBody>
          <a:bodyPr/>
          <a:lstStyle/>
          <a:p>
            <a:r>
              <a:rPr lang="zh-CN" altLang="en-US" b="1" dirty="0"/>
              <a:t>面谈背后的要点：</a:t>
            </a:r>
            <a:r>
              <a:rPr lang="zh-CN" altLang="en-US" dirty="0"/>
              <a:t>取得“共情”与“目标”的平衡</a:t>
            </a:r>
          </a:p>
        </p:txBody>
      </p:sp>
      <p:sp>
        <p:nvSpPr>
          <p:cNvPr id="64515" name="内容占位符 5">
            <a:extLst>
              <a:ext uri="{FF2B5EF4-FFF2-40B4-BE49-F238E27FC236}">
                <a16:creationId xmlns:a16="http://schemas.microsoft.com/office/drawing/2014/main" id="{F224407D-3F38-1984-3F3D-CA477C7F2664}"/>
              </a:ext>
            </a:extLst>
          </p:cNvPr>
          <p:cNvSpPr>
            <a:spLocks noGrp="1" noChangeArrowheads="1"/>
          </p:cNvSpPr>
          <p:nvPr>
            <p:ph idx="1"/>
          </p:nvPr>
        </p:nvSpPr>
        <p:spPr>
          <a:xfrm>
            <a:off x="152400" y="1600200"/>
            <a:ext cx="8839200" cy="4530725"/>
          </a:xfrm>
        </p:spPr>
        <p:txBody>
          <a:bodyPr/>
          <a:lstStyle/>
          <a:p>
            <a:r>
              <a:rPr lang="zh-CN" altLang="en-US" sz="2400"/>
              <a:t>共情</a:t>
            </a:r>
            <a:endParaRPr lang="en-US" altLang="zh-CN" sz="2400"/>
          </a:p>
          <a:p>
            <a:pPr lvl="1"/>
            <a:r>
              <a:rPr lang="zh-CN" altLang="en-US" sz="2000"/>
              <a:t>取得信任</a:t>
            </a:r>
            <a:endParaRPr lang="en-US" altLang="zh-CN" sz="2000"/>
          </a:p>
          <a:p>
            <a:pPr lvl="1"/>
            <a:r>
              <a:rPr lang="zh-CN" altLang="en-US" sz="2000"/>
              <a:t>激发主动性</a:t>
            </a:r>
            <a:endParaRPr lang="en-US" altLang="zh-CN" sz="2000"/>
          </a:p>
          <a:p>
            <a:pPr lvl="1"/>
            <a:r>
              <a:rPr lang="zh-CN" altLang="en-US" sz="2000"/>
              <a:t>获得更全面的问题域背景（主观）和业务意向（个人）</a:t>
            </a:r>
            <a:endParaRPr lang="en-US" altLang="zh-CN" sz="2000"/>
          </a:p>
          <a:p>
            <a:pPr lvl="1"/>
            <a:r>
              <a:rPr lang="zh-CN" altLang="en-US" sz="2000" i="1"/>
              <a:t>客户洞察：功能 </a:t>
            </a:r>
            <a:r>
              <a:rPr lang="en-US" altLang="zh-CN" sz="2000" i="1"/>
              <a:t>– </a:t>
            </a:r>
            <a:r>
              <a:rPr lang="zh-CN" altLang="en-US" sz="2000" i="1"/>
              <a:t>认知 </a:t>
            </a:r>
            <a:r>
              <a:rPr lang="en-US" altLang="zh-CN" sz="2000" i="1"/>
              <a:t>– </a:t>
            </a:r>
            <a:r>
              <a:rPr lang="zh-CN" altLang="en-US" sz="2000" i="1"/>
              <a:t>情感；面谈可视作“反向的客户洞察”</a:t>
            </a:r>
            <a:endParaRPr lang="en-US" altLang="zh-CN" sz="2000" i="1"/>
          </a:p>
          <a:p>
            <a:endParaRPr lang="en-US" altLang="zh-CN" sz="1200"/>
          </a:p>
          <a:p>
            <a:r>
              <a:rPr lang="zh-CN" altLang="en-US" sz="2400"/>
              <a:t>目标</a:t>
            </a:r>
            <a:endParaRPr lang="en-US" altLang="zh-CN" sz="2400"/>
          </a:p>
          <a:p>
            <a:pPr lvl="1"/>
            <a:r>
              <a:rPr lang="zh-CN" altLang="en-US" sz="2000"/>
              <a:t>充分、正确地获取用户需求</a:t>
            </a:r>
            <a:endParaRPr lang="en-US" altLang="zh-CN" sz="2000"/>
          </a:p>
          <a:p>
            <a:pPr lvl="1"/>
            <a:r>
              <a:rPr lang="zh-CN" altLang="en-US" sz="2000"/>
              <a:t>在项目前景和范围指导下充分获取用户需求与问题域知识</a:t>
            </a:r>
            <a:endParaRPr lang="en-US" altLang="zh-CN" sz="2000"/>
          </a:p>
          <a:p>
            <a:pPr lvl="1"/>
            <a:r>
              <a:rPr lang="zh-CN" altLang="en-US" sz="2000"/>
              <a:t>利用开放式问题、探究式问题和程序性提示增强覆盖范围</a:t>
            </a:r>
            <a:endParaRPr lang="en-US" altLang="zh-CN" sz="2000"/>
          </a:p>
          <a:p>
            <a:pPr lvl="1"/>
            <a:r>
              <a:rPr lang="zh-CN" altLang="en-US" sz="2000"/>
              <a:t>利用封闭式问题确认细节</a:t>
            </a:r>
            <a:endParaRPr lang="en-US" altLang="zh-CN" sz="2000"/>
          </a:p>
          <a:p>
            <a:pPr lvl="1"/>
            <a:r>
              <a:rPr lang="zh-CN" altLang="en-US" sz="2000" i="1"/>
              <a:t>主动控制面谈过程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2028A9D-A3E5-A658-B094-5A0C22075FB5}"/>
              </a:ext>
            </a:extLst>
          </p:cNvPr>
          <p:cNvSpPr>
            <a:spLocks noGrp="1" noChangeArrowheads="1"/>
          </p:cNvSpPr>
          <p:nvPr>
            <p:ph type="title"/>
          </p:nvPr>
        </p:nvSpPr>
        <p:spPr/>
        <p:txBody>
          <a:bodyPr/>
          <a:lstStyle/>
          <a:p>
            <a:pPr eaLnBrk="1" hangingPunct="1"/>
            <a:r>
              <a:rPr lang="zh-CN" altLang="en-US"/>
              <a:t>主要内容</a:t>
            </a:r>
          </a:p>
        </p:txBody>
      </p:sp>
      <p:sp>
        <p:nvSpPr>
          <p:cNvPr id="65539" name="Rectangle 3">
            <a:extLst>
              <a:ext uri="{FF2B5EF4-FFF2-40B4-BE49-F238E27FC236}">
                <a16:creationId xmlns:a16="http://schemas.microsoft.com/office/drawing/2014/main" id="{AF57117D-1ADE-2AF9-C10E-70A9E5452BE2}"/>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面谈中的问题</a:t>
            </a:r>
          </a:p>
          <a:p>
            <a:pPr marL="571500" indent="-571500" eaLnBrk="1" hangingPunct="1">
              <a:buFont typeface="Wingdings" panose="05000000000000000000" pitchFamily="2" charset="2"/>
              <a:buAutoNum type="arabicPeriod"/>
            </a:pPr>
            <a:r>
              <a:rPr lang="zh-CN" altLang="en-US">
                <a:solidFill>
                  <a:srgbClr val="FF0000"/>
                </a:solidFill>
              </a:rPr>
              <a:t>面谈的过程</a:t>
            </a:r>
          </a:p>
          <a:p>
            <a:pPr marL="839788" lvl="1" indent="-495300" eaLnBrk="1" hangingPunct="1">
              <a:buFont typeface="Wingdings" panose="05000000000000000000" pitchFamily="2" charset="2"/>
              <a:buAutoNum type="arabicPeriod"/>
            </a:pPr>
            <a:r>
              <a:rPr lang="zh-CN" altLang="en-US"/>
              <a:t>准备面谈</a:t>
            </a:r>
          </a:p>
          <a:p>
            <a:pPr marL="839788" lvl="1" indent="-495300" eaLnBrk="1" hangingPunct="1">
              <a:buFont typeface="Wingdings" panose="05000000000000000000" pitchFamily="2" charset="2"/>
              <a:buAutoNum type="arabicPeriod"/>
            </a:pPr>
            <a:r>
              <a:rPr lang="zh-CN" altLang="en-US">
                <a:solidFill>
                  <a:srgbClr val="FF0000"/>
                </a:solidFill>
              </a:rPr>
              <a:t>主持面谈</a:t>
            </a:r>
          </a:p>
          <a:p>
            <a:pPr marL="839788" lvl="1" indent="-495300" eaLnBrk="1" hangingPunct="1">
              <a:buFont typeface="Wingdings" panose="05000000000000000000" pitchFamily="2" charset="2"/>
              <a:buAutoNum type="arabicPeriod"/>
            </a:pPr>
            <a:r>
              <a:rPr lang="zh-CN" altLang="en-US"/>
              <a:t>处理面谈结果</a:t>
            </a:r>
          </a:p>
          <a:p>
            <a:pPr marL="571500" indent="-571500" eaLnBrk="1" hangingPunct="1">
              <a:buFont typeface="Wingdings" panose="05000000000000000000" pitchFamily="2" charset="2"/>
              <a:buAutoNum type="arabicPeriod"/>
            </a:pPr>
            <a:r>
              <a:rPr lang="zh-CN" altLang="en-US"/>
              <a:t>面谈的类型</a:t>
            </a:r>
          </a:p>
          <a:p>
            <a:pPr marL="571500" indent="-571500" eaLnBrk="1" hangingPunct="1">
              <a:buFont typeface="Wingdings" panose="05000000000000000000" pitchFamily="2" charset="2"/>
              <a:buAutoNum type="arabicPeriod"/>
            </a:pPr>
            <a:r>
              <a:rPr lang="zh-CN" altLang="en-US"/>
              <a:t>面谈的优缺点</a:t>
            </a: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9281DF2-7D70-7438-91E2-E7D5FEA3FEF2}"/>
              </a:ext>
            </a:extLst>
          </p:cNvPr>
          <p:cNvSpPr>
            <a:spLocks noGrp="1" noChangeArrowheads="1"/>
          </p:cNvSpPr>
          <p:nvPr>
            <p:ph type="title"/>
          </p:nvPr>
        </p:nvSpPr>
        <p:spPr/>
        <p:txBody>
          <a:bodyPr/>
          <a:lstStyle/>
          <a:p>
            <a:pPr eaLnBrk="1" hangingPunct="1"/>
            <a:r>
              <a:rPr lang="en-US" altLang="zh-CN" sz="3800"/>
              <a:t>2.2 </a:t>
            </a:r>
            <a:r>
              <a:rPr lang="zh-CN" altLang="en-US" sz="3800"/>
              <a:t>主持面谈</a:t>
            </a:r>
            <a:br>
              <a:rPr lang="zh-CN" altLang="en-US" sz="3800"/>
            </a:br>
            <a:r>
              <a:rPr lang="en-US" altLang="zh-CN" sz="3800">
                <a:latin typeface="AGaramond"/>
              </a:rPr>
              <a:t>——</a:t>
            </a:r>
            <a:r>
              <a:rPr lang="zh-CN" altLang="en-US" sz="3800"/>
              <a:t>在面谈之前的注意事项</a:t>
            </a:r>
          </a:p>
        </p:txBody>
      </p:sp>
      <p:sp>
        <p:nvSpPr>
          <p:cNvPr id="66563" name="Rectangle 3">
            <a:extLst>
              <a:ext uri="{FF2B5EF4-FFF2-40B4-BE49-F238E27FC236}">
                <a16:creationId xmlns:a16="http://schemas.microsoft.com/office/drawing/2014/main" id="{3460A48E-84F0-C06B-85B4-171D75E3E070}"/>
              </a:ext>
            </a:extLst>
          </p:cNvPr>
          <p:cNvSpPr>
            <a:spLocks noGrp="1" noChangeArrowheads="1"/>
          </p:cNvSpPr>
          <p:nvPr>
            <p:ph type="body" idx="1"/>
          </p:nvPr>
        </p:nvSpPr>
        <p:spPr>
          <a:xfrm>
            <a:off x="534988" y="1835150"/>
            <a:ext cx="7602537" cy="3905250"/>
          </a:xfrm>
        </p:spPr>
        <p:txBody>
          <a:bodyPr/>
          <a:lstStyle/>
          <a:p>
            <a:pPr eaLnBrk="1" hangingPunct="1"/>
            <a:r>
              <a:rPr lang="zh-CN" altLang="en-US"/>
              <a:t>记得和被会见者联系并确认面谈的安排</a:t>
            </a:r>
          </a:p>
          <a:p>
            <a:pPr eaLnBrk="1" hangingPunct="1"/>
            <a:r>
              <a:rPr lang="zh-CN" altLang="en-US"/>
              <a:t>着装正式</a:t>
            </a:r>
          </a:p>
          <a:p>
            <a:pPr eaLnBrk="1" hangingPunct="1"/>
            <a:r>
              <a:rPr lang="zh-CN" altLang="en-US"/>
              <a:t>不要迟到</a:t>
            </a:r>
          </a:p>
          <a:p>
            <a:pPr eaLnBrk="1" hangingPunct="1"/>
            <a:r>
              <a:rPr lang="zh-CN" altLang="en-US"/>
              <a:t>表现出来你已经准备好参加面谈了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E1F8441-287C-B4A8-7459-34D20A8CA483}"/>
              </a:ext>
            </a:extLst>
          </p:cNvPr>
          <p:cNvSpPr>
            <a:spLocks noGrp="1" noChangeArrowheads="1"/>
          </p:cNvSpPr>
          <p:nvPr>
            <p:ph type="title"/>
          </p:nvPr>
        </p:nvSpPr>
        <p:spPr/>
        <p:txBody>
          <a:bodyPr/>
          <a:lstStyle/>
          <a:p>
            <a:pPr eaLnBrk="1" hangingPunct="1"/>
            <a:r>
              <a:rPr lang="en-US" altLang="zh-CN"/>
              <a:t>2.2 </a:t>
            </a:r>
            <a:r>
              <a:rPr lang="zh-CN" altLang="en-US"/>
              <a:t>主持面谈 </a:t>
            </a:r>
          </a:p>
        </p:txBody>
      </p:sp>
      <p:sp>
        <p:nvSpPr>
          <p:cNvPr id="67587" name="Rectangle 3">
            <a:extLst>
              <a:ext uri="{FF2B5EF4-FFF2-40B4-BE49-F238E27FC236}">
                <a16:creationId xmlns:a16="http://schemas.microsoft.com/office/drawing/2014/main" id="{F9792CF8-543D-95B8-AFC5-6578FFC4249E}"/>
              </a:ext>
            </a:extLst>
          </p:cNvPr>
          <p:cNvSpPr>
            <a:spLocks noGrp="1" noChangeArrowheads="1"/>
          </p:cNvSpPr>
          <p:nvPr>
            <p:ph type="body" idx="1"/>
          </p:nvPr>
        </p:nvSpPr>
        <p:spPr/>
        <p:txBody>
          <a:bodyPr/>
          <a:lstStyle/>
          <a:p>
            <a:pPr eaLnBrk="1" hangingPunct="1">
              <a:lnSpc>
                <a:spcPct val="90000"/>
              </a:lnSpc>
            </a:pPr>
            <a:r>
              <a:rPr lang="zh-CN" altLang="en-US"/>
              <a:t>开始</a:t>
            </a:r>
          </a:p>
          <a:p>
            <a:pPr lvl="1" eaLnBrk="1" hangingPunct="1">
              <a:lnSpc>
                <a:spcPct val="90000"/>
              </a:lnSpc>
            </a:pPr>
            <a:r>
              <a:rPr lang="zh-CN" altLang="en-US"/>
              <a:t>建立一个理想的氛围和环境来促进会见者和被会见者之间的交流和沟通 </a:t>
            </a:r>
          </a:p>
          <a:p>
            <a:pPr eaLnBrk="1" hangingPunct="1">
              <a:lnSpc>
                <a:spcPct val="90000"/>
              </a:lnSpc>
            </a:pPr>
            <a:r>
              <a:rPr lang="zh-CN" altLang="en-US"/>
              <a:t>主体</a:t>
            </a:r>
          </a:p>
          <a:p>
            <a:pPr lvl="1" eaLnBrk="1" hangingPunct="1">
              <a:lnSpc>
                <a:spcPct val="90000"/>
              </a:lnSpc>
            </a:pPr>
            <a:r>
              <a:rPr lang="zh-CN" altLang="en-US"/>
              <a:t>通过提问和倾听来完成和被会见者的信息交流，按照计划控制面谈的进行，并在必要时进行适当的调整 </a:t>
            </a:r>
          </a:p>
          <a:p>
            <a:pPr eaLnBrk="1" hangingPunct="1">
              <a:lnSpc>
                <a:spcPct val="90000"/>
              </a:lnSpc>
            </a:pPr>
            <a:r>
              <a:rPr lang="zh-CN" altLang="en-US"/>
              <a:t>结束 </a:t>
            </a:r>
          </a:p>
          <a:p>
            <a:pPr lvl="1" eaLnBrk="1" hangingPunct="1">
              <a:lnSpc>
                <a:spcPct val="90000"/>
              </a:lnSpc>
            </a:pPr>
            <a:r>
              <a:rPr lang="zh-CN" altLang="en-US"/>
              <a:t>表示感谢并回答被会见者提出的问题。保持与被会见者的亲善和信任关系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6D66BD8-C5F9-1476-269B-8ADC05B4D74C}"/>
              </a:ext>
            </a:extLst>
          </p:cNvPr>
          <p:cNvSpPr>
            <a:spLocks noGrp="1" noChangeArrowheads="1"/>
          </p:cNvSpPr>
          <p:nvPr>
            <p:ph type="title"/>
          </p:nvPr>
        </p:nvSpPr>
        <p:spPr/>
        <p:txBody>
          <a:bodyPr/>
          <a:lstStyle/>
          <a:p>
            <a:pPr eaLnBrk="1" hangingPunct="1"/>
            <a:r>
              <a:rPr lang="en-US" altLang="zh-CN" sz="3800"/>
              <a:t>2.2 </a:t>
            </a:r>
            <a:r>
              <a:rPr lang="zh-CN" altLang="en-US" sz="3800"/>
              <a:t>主持面谈</a:t>
            </a:r>
            <a:br>
              <a:rPr lang="zh-CN" altLang="en-US" sz="3800"/>
            </a:br>
            <a:r>
              <a:rPr lang="en-US" altLang="zh-CN" sz="3800">
                <a:latin typeface="Arial" panose="020B0604020202020204" pitchFamily="34" charset="0"/>
              </a:rPr>
              <a:t>——</a:t>
            </a:r>
            <a:r>
              <a:rPr lang="zh-CN" altLang="en-US" sz="3800"/>
              <a:t>面谈开始阶段 </a:t>
            </a:r>
          </a:p>
        </p:txBody>
      </p:sp>
      <p:sp>
        <p:nvSpPr>
          <p:cNvPr id="68611" name="Rectangle 3">
            <a:extLst>
              <a:ext uri="{FF2B5EF4-FFF2-40B4-BE49-F238E27FC236}">
                <a16:creationId xmlns:a16="http://schemas.microsoft.com/office/drawing/2014/main" id="{6E086A54-468A-6AE1-E756-D5B6C5AB884F}"/>
              </a:ext>
            </a:extLst>
          </p:cNvPr>
          <p:cNvSpPr>
            <a:spLocks noGrp="1" noChangeArrowheads="1"/>
          </p:cNvSpPr>
          <p:nvPr>
            <p:ph type="body" idx="1"/>
          </p:nvPr>
        </p:nvSpPr>
        <p:spPr/>
        <p:txBody>
          <a:bodyPr/>
          <a:lstStyle/>
          <a:p>
            <a:pPr eaLnBrk="1" hangingPunct="1"/>
            <a:r>
              <a:rPr lang="zh-CN" altLang="en-US"/>
              <a:t>开场</a:t>
            </a:r>
            <a:r>
              <a:rPr lang="zh-CN" altLang="en-US">
                <a:solidFill>
                  <a:srgbClr val="FF0000"/>
                </a:solidFill>
              </a:rPr>
              <a:t>仪式</a:t>
            </a:r>
            <a:r>
              <a:rPr lang="zh-CN" altLang="en-US"/>
              <a:t>：握手</a:t>
            </a:r>
          </a:p>
          <a:p>
            <a:pPr eaLnBrk="1" hangingPunct="1"/>
            <a:r>
              <a:rPr lang="zh-CN" altLang="en-US"/>
              <a:t>简要重申面谈的目标</a:t>
            </a:r>
          </a:p>
          <a:p>
            <a:pPr eaLnBrk="1" hangingPunct="1"/>
            <a:r>
              <a:rPr lang="zh-CN" altLang="en-US"/>
              <a:t>准备好笔记本、录音机或者其他记录设备 </a:t>
            </a:r>
          </a:p>
          <a:p>
            <a:pPr eaLnBrk="1" hangingPunct="1"/>
            <a:r>
              <a:rPr lang="zh-CN" altLang="en-US"/>
              <a:t>用一些非常一般的、轻松的、开放式的问题 作为开始</a:t>
            </a:r>
          </a:p>
          <a:p>
            <a:pPr eaLnBrk="1" hangingPunct="1"/>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0874849-D1B1-EFC0-99D4-3FAB7ED8A7DD}"/>
              </a:ext>
            </a:extLst>
          </p:cNvPr>
          <p:cNvSpPr>
            <a:spLocks noGrp="1" noChangeArrowheads="1"/>
          </p:cNvSpPr>
          <p:nvPr>
            <p:ph type="title"/>
          </p:nvPr>
        </p:nvSpPr>
        <p:spPr/>
        <p:txBody>
          <a:bodyPr/>
          <a:lstStyle/>
          <a:p>
            <a:pPr eaLnBrk="1" hangingPunct="1"/>
            <a:r>
              <a:rPr lang="en-US" altLang="zh-CN" sz="3800"/>
              <a:t>2.2 </a:t>
            </a:r>
            <a:r>
              <a:rPr lang="zh-CN" altLang="en-US" sz="3800"/>
              <a:t>主持面谈</a:t>
            </a:r>
            <a:br>
              <a:rPr lang="zh-CN" altLang="en-US" sz="3800"/>
            </a:br>
            <a:r>
              <a:rPr lang="en-US" altLang="zh-CN" sz="3800">
                <a:latin typeface="Arial" panose="020B0604020202020204" pitchFamily="34" charset="0"/>
              </a:rPr>
              <a:t>——</a:t>
            </a:r>
            <a:r>
              <a:rPr lang="zh-CN" altLang="en-US" sz="3800"/>
              <a:t>面谈主体阶段</a:t>
            </a:r>
          </a:p>
        </p:txBody>
      </p:sp>
      <p:sp>
        <p:nvSpPr>
          <p:cNvPr id="69635" name="Rectangle 3">
            <a:extLst>
              <a:ext uri="{FF2B5EF4-FFF2-40B4-BE49-F238E27FC236}">
                <a16:creationId xmlns:a16="http://schemas.microsoft.com/office/drawing/2014/main" id="{9A809EC0-079B-F642-F322-F38B256BA5ED}"/>
              </a:ext>
            </a:extLst>
          </p:cNvPr>
          <p:cNvSpPr>
            <a:spLocks noGrp="1" noChangeArrowheads="1"/>
          </p:cNvSpPr>
          <p:nvPr>
            <p:ph type="body" idx="1"/>
          </p:nvPr>
        </p:nvSpPr>
        <p:spPr>
          <a:xfrm>
            <a:off x="381000" y="1641475"/>
            <a:ext cx="8229600" cy="4606925"/>
          </a:xfrm>
        </p:spPr>
        <p:txBody>
          <a:bodyPr/>
          <a:lstStyle/>
          <a:p>
            <a:pPr eaLnBrk="1" hangingPunct="1"/>
            <a:r>
              <a:rPr lang="zh-CN" altLang="en-US" sz="2400"/>
              <a:t>保持有礼貌的倾听</a:t>
            </a:r>
            <a:endParaRPr lang="en-US" altLang="zh-CN" sz="2400"/>
          </a:p>
          <a:p>
            <a:pPr lvl="1" eaLnBrk="1" hangingPunct="1"/>
            <a:r>
              <a:rPr lang="zh-CN" altLang="en-US" sz="2000"/>
              <a:t>遵循交流模式</a:t>
            </a:r>
          </a:p>
          <a:p>
            <a:pPr eaLnBrk="1" hangingPunct="1"/>
            <a:r>
              <a:rPr lang="zh-CN" altLang="en-US" sz="2400"/>
              <a:t>控制面谈过程 </a:t>
            </a:r>
            <a:endParaRPr lang="en-US" altLang="zh-CN" sz="2400"/>
          </a:p>
          <a:p>
            <a:pPr lvl="1" eaLnBrk="1" hangingPunct="1"/>
            <a:r>
              <a:rPr lang="zh-CN" altLang="en-US" sz="2000"/>
              <a:t>主动打破交流模式</a:t>
            </a:r>
          </a:p>
          <a:p>
            <a:pPr eaLnBrk="1" hangingPunct="1"/>
            <a:r>
              <a:rPr lang="zh-CN" altLang="en-US" sz="2400"/>
              <a:t>保持面谈主题 </a:t>
            </a:r>
            <a:endParaRPr lang="en-US" altLang="zh-CN" sz="2400"/>
          </a:p>
          <a:p>
            <a:pPr lvl="1" eaLnBrk="1" hangingPunct="1"/>
            <a:r>
              <a:rPr lang="zh-CN" altLang="en-US" sz="2000"/>
              <a:t>以面谈问题为主线索</a:t>
            </a:r>
          </a:p>
          <a:p>
            <a:pPr eaLnBrk="1" hangingPunct="1"/>
            <a:r>
              <a:rPr lang="zh-CN" altLang="en-US" sz="2400"/>
              <a:t>使用探究式问题 </a:t>
            </a:r>
          </a:p>
          <a:p>
            <a:pPr eaLnBrk="1" hangingPunct="1"/>
            <a:r>
              <a:rPr lang="zh-CN" altLang="en-US" sz="2400"/>
              <a:t>观察被会见者 </a:t>
            </a:r>
            <a:endParaRPr lang="en-US" altLang="zh-CN" sz="2400"/>
          </a:p>
          <a:p>
            <a:pPr lvl="1" eaLnBrk="1" hangingPunct="1"/>
            <a:r>
              <a:rPr lang="zh-CN" altLang="zh-CN" sz="2000"/>
              <a:t>在一个人的全部感觉中，只有</a:t>
            </a:r>
            <a:r>
              <a:rPr lang="en-US" altLang="zh-CN" sz="2000"/>
              <a:t>7</a:t>
            </a:r>
            <a:r>
              <a:rPr lang="zh-CN" altLang="zh-CN" sz="2000"/>
              <a:t>％是通过口头（语言）交流的，</a:t>
            </a:r>
            <a:r>
              <a:rPr lang="en-US" altLang="zh-CN" sz="2000"/>
              <a:t>38</a:t>
            </a:r>
            <a:r>
              <a:rPr lang="zh-CN" altLang="zh-CN" sz="2000"/>
              <a:t>％是通过语调交流的，</a:t>
            </a:r>
            <a:r>
              <a:rPr lang="en-US" altLang="zh-CN" sz="2000"/>
              <a:t>55</a:t>
            </a:r>
            <a:r>
              <a:rPr lang="zh-CN" altLang="zh-CN" sz="2000"/>
              <a:t>％是通过面部表情和肢体语言交流的</a:t>
            </a:r>
            <a:endParaRPr lang="zh-CN" altLang="en-US" sz="2000"/>
          </a:p>
          <a:p>
            <a:pPr eaLnBrk="1" hangingPunct="1"/>
            <a:r>
              <a:rPr lang="zh-CN" altLang="en-US" sz="2400"/>
              <a:t>使用道具支持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6EE0EFC-7E24-F2A1-5ED5-E43ACD187813}"/>
              </a:ext>
            </a:extLst>
          </p:cNvPr>
          <p:cNvSpPr>
            <a:spLocks noGrp="1" noChangeArrowheads="1"/>
          </p:cNvSpPr>
          <p:nvPr>
            <p:ph type="title"/>
          </p:nvPr>
        </p:nvSpPr>
        <p:spPr/>
        <p:txBody>
          <a:bodyPr/>
          <a:lstStyle/>
          <a:p>
            <a:pPr eaLnBrk="1" hangingPunct="1"/>
            <a:r>
              <a:rPr lang="en-US" altLang="zh-CN" sz="3800"/>
              <a:t>2.2 </a:t>
            </a:r>
            <a:r>
              <a:rPr lang="zh-CN" altLang="en-US" sz="3800"/>
              <a:t>主持面谈</a:t>
            </a:r>
            <a:br>
              <a:rPr lang="zh-CN" altLang="en-US" sz="3800"/>
            </a:br>
            <a:r>
              <a:rPr lang="en-US" altLang="zh-CN" sz="3800">
                <a:latin typeface="Arial" panose="020B0604020202020204" pitchFamily="34" charset="0"/>
              </a:rPr>
              <a:t>——</a:t>
            </a:r>
            <a:r>
              <a:rPr lang="zh-CN" altLang="en-US" sz="3800"/>
              <a:t>面谈结束阶段</a:t>
            </a:r>
          </a:p>
        </p:txBody>
      </p:sp>
      <p:sp>
        <p:nvSpPr>
          <p:cNvPr id="70659" name="Rectangle 3">
            <a:extLst>
              <a:ext uri="{FF2B5EF4-FFF2-40B4-BE49-F238E27FC236}">
                <a16:creationId xmlns:a16="http://schemas.microsoft.com/office/drawing/2014/main" id="{A8A0C700-A723-F687-B851-7A79E2D10AAE}"/>
              </a:ext>
            </a:extLst>
          </p:cNvPr>
          <p:cNvSpPr>
            <a:spLocks noGrp="1" noChangeArrowheads="1"/>
          </p:cNvSpPr>
          <p:nvPr>
            <p:ph type="body" idx="1"/>
          </p:nvPr>
        </p:nvSpPr>
        <p:spPr/>
        <p:txBody>
          <a:bodyPr/>
          <a:lstStyle/>
          <a:p>
            <a:pPr eaLnBrk="1" hangingPunct="1"/>
            <a:r>
              <a:rPr lang="zh-CN" altLang="en-US"/>
              <a:t>（</a:t>
            </a:r>
            <a:r>
              <a:rPr lang="en-US" altLang="zh-CN"/>
              <a:t>1</a:t>
            </a:r>
            <a:r>
              <a:rPr lang="zh-CN" altLang="en-US"/>
              <a:t>）面谈应该在</a:t>
            </a:r>
            <a:r>
              <a:rPr lang="en-US" altLang="zh-CN"/>
              <a:t>45</a:t>
            </a:r>
            <a:r>
              <a:rPr lang="zh-CN" altLang="en-US"/>
              <a:t>分钟到</a:t>
            </a:r>
            <a:r>
              <a:rPr lang="en-US" altLang="zh-CN"/>
              <a:t>1</a:t>
            </a:r>
            <a:r>
              <a:rPr lang="zh-CN" altLang="en-US"/>
              <a:t>小时内结束，并非要在提出所有关心的问题后才能结束面谈，相反，结束面谈应该比开始面谈更自然；</a:t>
            </a:r>
          </a:p>
          <a:p>
            <a:pPr eaLnBrk="1" hangingPunct="1"/>
            <a:r>
              <a:rPr lang="zh-CN" altLang="en-US"/>
              <a:t>（</a:t>
            </a:r>
            <a:r>
              <a:rPr lang="en-US" altLang="zh-CN"/>
              <a:t>2</a:t>
            </a:r>
            <a:r>
              <a:rPr lang="zh-CN" altLang="en-US"/>
              <a:t>）总结谈话的要点，如果有记录笔记的话可以请被会见者进行快速的检查，确保记录下了面谈的所有重要信息；</a:t>
            </a:r>
          </a:p>
          <a:p>
            <a:pPr eaLnBrk="1" hangingPunct="1"/>
            <a:r>
              <a:rPr lang="zh-CN" altLang="en-US"/>
              <a:t>（</a:t>
            </a:r>
            <a:r>
              <a:rPr lang="en-US" altLang="zh-CN"/>
              <a:t>3</a:t>
            </a:r>
            <a:r>
              <a:rPr lang="zh-CN" altLang="en-US"/>
              <a:t>）感谢被会见者，并且给时间让他们询问一些他们自己关心的问题；</a:t>
            </a:r>
          </a:p>
          <a:p>
            <a:pPr eaLnBrk="1" hangingPunct="1"/>
            <a:r>
              <a:rPr lang="zh-CN" altLang="en-US"/>
              <a:t>（</a:t>
            </a:r>
            <a:r>
              <a:rPr lang="en-US" altLang="zh-CN"/>
              <a:t>4</a:t>
            </a:r>
            <a:r>
              <a:rPr lang="zh-CN" altLang="en-US"/>
              <a:t>）握手话别。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4DB4768-7271-A2C4-195F-899918916263}"/>
              </a:ext>
            </a:extLst>
          </p:cNvPr>
          <p:cNvSpPr>
            <a:spLocks noGrp="1" noChangeArrowheads="1"/>
          </p:cNvSpPr>
          <p:nvPr>
            <p:ph type="title"/>
          </p:nvPr>
        </p:nvSpPr>
        <p:spPr/>
        <p:txBody>
          <a:bodyPr/>
          <a:lstStyle/>
          <a:p>
            <a:pPr eaLnBrk="1" hangingPunct="1"/>
            <a:r>
              <a:rPr lang="zh-CN" altLang="en-US"/>
              <a:t>主要内容</a:t>
            </a:r>
          </a:p>
        </p:txBody>
      </p:sp>
      <p:sp>
        <p:nvSpPr>
          <p:cNvPr id="71683" name="Rectangle 3">
            <a:extLst>
              <a:ext uri="{FF2B5EF4-FFF2-40B4-BE49-F238E27FC236}">
                <a16:creationId xmlns:a16="http://schemas.microsoft.com/office/drawing/2014/main" id="{BF345269-3245-87BE-95B3-939506713D1E}"/>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面谈中的问题</a:t>
            </a:r>
          </a:p>
          <a:p>
            <a:pPr marL="571500" indent="-571500" eaLnBrk="1" hangingPunct="1">
              <a:buFont typeface="Wingdings" panose="05000000000000000000" pitchFamily="2" charset="2"/>
              <a:buAutoNum type="arabicPeriod"/>
            </a:pPr>
            <a:r>
              <a:rPr lang="zh-CN" altLang="en-US">
                <a:solidFill>
                  <a:srgbClr val="FF0000"/>
                </a:solidFill>
              </a:rPr>
              <a:t>面谈的过程</a:t>
            </a:r>
          </a:p>
          <a:p>
            <a:pPr marL="839788" lvl="1" indent="-495300" eaLnBrk="1" hangingPunct="1">
              <a:buFont typeface="Wingdings" panose="05000000000000000000" pitchFamily="2" charset="2"/>
              <a:buAutoNum type="arabicPeriod"/>
            </a:pPr>
            <a:r>
              <a:rPr lang="zh-CN" altLang="en-US"/>
              <a:t>准备面谈</a:t>
            </a:r>
          </a:p>
          <a:p>
            <a:pPr marL="839788" lvl="1" indent="-495300" eaLnBrk="1" hangingPunct="1">
              <a:buFont typeface="Wingdings" panose="05000000000000000000" pitchFamily="2" charset="2"/>
              <a:buAutoNum type="arabicPeriod"/>
            </a:pPr>
            <a:r>
              <a:rPr lang="zh-CN" altLang="en-US"/>
              <a:t>主持面谈</a:t>
            </a:r>
          </a:p>
          <a:p>
            <a:pPr marL="839788" lvl="1" indent="-495300" eaLnBrk="1" hangingPunct="1">
              <a:buFont typeface="Wingdings" panose="05000000000000000000" pitchFamily="2" charset="2"/>
              <a:buAutoNum type="arabicPeriod"/>
            </a:pPr>
            <a:r>
              <a:rPr lang="zh-CN" altLang="en-US">
                <a:solidFill>
                  <a:srgbClr val="FF0000"/>
                </a:solidFill>
              </a:rPr>
              <a:t>处理面谈结果</a:t>
            </a:r>
          </a:p>
          <a:p>
            <a:pPr marL="571500" indent="-571500" eaLnBrk="1" hangingPunct="1">
              <a:buFont typeface="Wingdings" panose="05000000000000000000" pitchFamily="2" charset="2"/>
              <a:buAutoNum type="arabicPeriod"/>
            </a:pPr>
            <a:r>
              <a:rPr lang="zh-CN" altLang="en-US"/>
              <a:t>面谈的类型</a:t>
            </a:r>
          </a:p>
          <a:p>
            <a:pPr marL="571500" indent="-571500" eaLnBrk="1" hangingPunct="1">
              <a:buFont typeface="Wingdings" panose="05000000000000000000" pitchFamily="2" charset="2"/>
              <a:buAutoNum type="arabicPeriod"/>
            </a:pPr>
            <a:r>
              <a:rPr lang="zh-CN" altLang="en-US"/>
              <a:t>面谈的优缺点</a:t>
            </a: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74DA74E-56BD-FDD0-DC1A-DBB9AC860504}"/>
              </a:ext>
            </a:extLst>
          </p:cNvPr>
          <p:cNvSpPr>
            <a:spLocks noGrp="1" noChangeArrowheads="1"/>
          </p:cNvSpPr>
          <p:nvPr>
            <p:ph type="title"/>
          </p:nvPr>
        </p:nvSpPr>
        <p:spPr/>
        <p:txBody>
          <a:bodyPr/>
          <a:lstStyle/>
          <a:p>
            <a:pPr eaLnBrk="1" hangingPunct="1"/>
            <a:r>
              <a:rPr lang="en-US" altLang="zh-CN"/>
              <a:t>2.3 </a:t>
            </a:r>
            <a:r>
              <a:rPr lang="zh-CN" altLang="en-US"/>
              <a:t>处理面谈结果</a:t>
            </a:r>
          </a:p>
        </p:txBody>
      </p:sp>
      <p:sp>
        <p:nvSpPr>
          <p:cNvPr id="72707" name="Rectangle 3">
            <a:extLst>
              <a:ext uri="{FF2B5EF4-FFF2-40B4-BE49-F238E27FC236}">
                <a16:creationId xmlns:a16="http://schemas.microsoft.com/office/drawing/2014/main" id="{30DB2070-A300-1588-ACCD-445E1457A108}"/>
              </a:ext>
            </a:extLst>
          </p:cNvPr>
          <p:cNvSpPr>
            <a:spLocks noGrp="1" noChangeArrowheads="1"/>
          </p:cNvSpPr>
          <p:nvPr>
            <p:ph type="body" idx="1"/>
          </p:nvPr>
        </p:nvSpPr>
        <p:spPr/>
        <p:txBody>
          <a:bodyPr/>
          <a:lstStyle/>
          <a:p>
            <a:pPr eaLnBrk="1" hangingPunct="1"/>
            <a:r>
              <a:rPr lang="zh-CN" altLang="en-US"/>
              <a:t>复查面谈记录 </a:t>
            </a:r>
          </a:p>
          <a:p>
            <a:pPr lvl="1" eaLnBrk="1" hangingPunct="1"/>
            <a:r>
              <a:rPr lang="zh-CN" altLang="en-US"/>
              <a:t>整理出内容要点，进行分类 </a:t>
            </a:r>
          </a:p>
          <a:p>
            <a:pPr eaLnBrk="1" hangingPunct="1"/>
            <a:r>
              <a:rPr lang="zh-CN" altLang="en-US"/>
              <a:t>总结面谈信息 </a:t>
            </a:r>
          </a:p>
          <a:p>
            <a:pPr lvl="1" eaLnBrk="1" hangingPunct="1"/>
            <a:r>
              <a:rPr lang="zh-CN" altLang="en-US"/>
              <a:t>评估面谈中所得到的信息 </a:t>
            </a:r>
          </a:p>
          <a:p>
            <a:pPr eaLnBrk="1" hangingPunct="1"/>
            <a:r>
              <a:rPr lang="zh-CN" altLang="en-US"/>
              <a:t>完成面谈报告</a:t>
            </a:r>
            <a:endParaRPr lang="en-US" altLang="zh-CN"/>
          </a:p>
          <a:p>
            <a:pPr lvl="1" eaLnBrk="1" hangingPunct="1"/>
            <a:r>
              <a:rPr lang="zh-CN" altLang="en-US"/>
              <a:t>应该尽快的复查面谈记录，总结面谈信息，完成面谈报告</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BD03802B-4495-2814-D8D1-CF0AC137BD04}"/>
              </a:ext>
            </a:extLst>
          </p:cNvPr>
          <p:cNvSpPr>
            <a:spLocks noGrp="1" noChangeArrowheads="1"/>
          </p:cNvSpPr>
          <p:nvPr>
            <p:ph type="title"/>
          </p:nvPr>
        </p:nvSpPr>
        <p:spPr/>
        <p:txBody>
          <a:bodyPr/>
          <a:lstStyle/>
          <a:p>
            <a:r>
              <a:rPr lang="zh-CN" altLang="en-US"/>
              <a:t>多轮次获取要点</a:t>
            </a:r>
          </a:p>
        </p:txBody>
      </p:sp>
      <p:sp>
        <p:nvSpPr>
          <p:cNvPr id="10243" name="内容占位符 2">
            <a:extLst>
              <a:ext uri="{FF2B5EF4-FFF2-40B4-BE49-F238E27FC236}">
                <a16:creationId xmlns:a16="http://schemas.microsoft.com/office/drawing/2014/main" id="{E06FD3AF-1A06-9F0A-A924-65FDC0F55305}"/>
              </a:ext>
            </a:extLst>
          </p:cNvPr>
          <p:cNvSpPr>
            <a:spLocks noGrp="1" noChangeArrowheads="1"/>
          </p:cNvSpPr>
          <p:nvPr>
            <p:ph idx="1"/>
          </p:nvPr>
        </p:nvSpPr>
        <p:spPr/>
        <p:txBody>
          <a:bodyPr/>
          <a:lstStyle/>
          <a:p>
            <a:r>
              <a:rPr lang="zh-CN" altLang="en-US" sz="2800"/>
              <a:t>前景与范围阶段</a:t>
            </a:r>
            <a:endParaRPr lang="en-US" altLang="zh-CN" sz="2800"/>
          </a:p>
          <a:p>
            <a:pPr lvl="1"/>
            <a:r>
              <a:rPr lang="zh-CN" altLang="en-US" sz="2400"/>
              <a:t>准备：背景资料获取与分析</a:t>
            </a:r>
            <a:endParaRPr lang="en-US" altLang="zh-CN" sz="2400"/>
          </a:p>
          <a:p>
            <a:pPr lvl="1"/>
            <a:r>
              <a:rPr lang="zh-CN" altLang="en-US" sz="2400"/>
              <a:t>第一轮：问题分析（深入）</a:t>
            </a:r>
            <a:endParaRPr lang="en-US" altLang="zh-CN" sz="2400"/>
          </a:p>
          <a:p>
            <a:pPr lvl="1"/>
            <a:r>
              <a:rPr lang="zh-CN" altLang="en-US" sz="2400"/>
              <a:t>第二轮：高层解决方案制定（确认）</a:t>
            </a:r>
            <a:endParaRPr lang="en-US" altLang="zh-CN" sz="2400"/>
          </a:p>
          <a:p>
            <a:r>
              <a:rPr lang="zh-CN" altLang="en-US" sz="2800"/>
              <a:t>用户需求获取阶段</a:t>
            </a:r>
            <a:endParaRPr lang="en-US" altLang="zh-CN" sz="2800"/>
          </a:p>
          <a:p>
            <a:pPr lvl="1"/>
            <a:r>
              <a:rPr lang="zh-CN" altLang="en-US" sz="2400"/>
              <a:t>准备：明确主题与内容，准备材料</a:t>
            </a:r>
            <a:endParaRPr lang="en-US" altLang="zh-CN" sz="2400"/>
          </a:p>
          <a:p>
            <a:pPr lvl="1"/>
            <a:r>
              <a:rPr lang="zh-CN" altLang="en-US" sz="2400"/>
              <a:t>第一轮：明确任务与任务中主要问题（深入）</a:t>
            </a:r>
            <a:endParaRPr lang="en-US" altLang="zh-CN" sz="2400"/>
          </a:p>
          <a:p>
            <a:pPr lvl="1"/>
            <a:r>
              <a:rPr lang="zh-CN" altLang="en-US" sz="2400"/>
              <a:t>第二轮：明确任务细节，澄清困难内容（技巧、困难）</a:t>
            </a:r>
            <a:endParaRPr lang="en-US" altLang="zh-CN" sz="2400"/>
          </a:p>
          <a:p>
            <a:pPr lvl="1"/>
            <a:r>
              <a:rPr lang="zh-CN" altLang="en-US" sz="2400"/>
              <a:t>第三轮：明确解决方案（确认）</a:t>
            </a:r>
            <a:endParaRPr lang="en-US" altLang="zh-CN" sz="2400"/>
          </a:p>
        </p:txBody>
      </p:sp>
      <p:sp>
        <p:nvSpPr>
          <p:cNvPr id="10244" name="灯片编号占位符 1">
            <a:extLst>
              <a:ext uri="{FF2B5EF4-FFF2-40B4-BE49-F238E27FC236}">
                <a16:creationId xmlns:a16="http://schemas.microsoft.com/office/drawing/2014/main" id="{8C8A9E2A-4C8A-0EB8-FF4D-3C4217A6535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8648AD-CF96-4649-9FF8-80BEA2E5D7EE}" type="slidenum">
              <a:rPr lang="en-US" altLang="zh-CN">
                <a:latin typeface="Garamond" panose="02020404030301010803" pitchFamily="18" charset="0"/>
              </a:rPr>
              <a:pPr/>
              <a:t>4</a:t>
            </a:fld>
            <a:endParaRPr lang="en-US" altLang="zh-CN">
              <a:latin typeface="Garamond" panose="02020404030301010803"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图片 4">
            <a:extLst>
              <a:ext uri="{FF2B5EF4-FFF2-40B4-BE49-F238E27FC236}">
                <a16:creationId xmlns:a16="http://schemas.microsoft.com/office/drawing/2014/main" id="{489EFED4-9D04-1BCF-CB6F-4F0EB767E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0"/>
            <a:ext cx="9144000" cy="589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984C35AC-D898-0055-0993-F89B83784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58738"/>
            <a:ext cx="695642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6AAF15B7-AE28-F653-47E5-72727B9CB1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758825"/>
            <a:ext cx="7221538" cy="609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CBAE0027-C845-C696-F7D3-B4F6A2BC574F}"/>
              </a:ext>
            </a:extLst>
          </p:cNvPr>
          <p:cNvSpPr/>
          <p:nvPr/>
        </p:nvSpPr>
        <p:spPr>
          <a:xfrm>
            <a:off x="5959475" y="4295775"/>
            <a:ext cx="2773363" cy="118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推测客户背后的想法：</a:t>
            </a:r>
            <a:endParaRPr lang="en-US" altLang="zh-CN" sz="2000" b="1" dirty="0"/>
          </a:p>
          <a:p>
            <a:pPr algn="ctr">
              <a:defRPr/>
            </a:pPr>
            <a:r>
              <a:rPr lang="zh-CN" altLang="en-US" sz="2000" b="1" i="1" dirty="0"/>
              <a:t>国企员工绝不加班</a:t>
            </a:r>
            <a:endParaRPr lang="en-US" altLang="zh-CN" sz="2000" b="1" i="1" dirty="0"/>
          </a:p>
          <a:p>
            <a:pPr algn="ctr">
              <a:defRPr/>
            </a:pPr>
            <a:r>
              <a:rPr lang="zh-CN" altLang="en-US" sz="2000" b="1" i="1" dirty="0"/>
              <a:t>出门之后各凭良心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5BF0CBA-4DC0-AB34-BD2E-A6ECE9F21536}"/>
              </a:ext>
            </a:extLst>
          </p:cNvPr>
          <p:cNvSpPr>
            <a:spLocks noGrp="1" noChangeArrowheads="1"/>
          </p:cNvSpPr>
          <p:nvPr>
            <p:ph type="title"/>
          </p:nvPr>
        </p:nvSpPr>
        <p:spPr/>
        <p:txBody>
          <a:bodyPr/>
          <a:lstStyle/>
          <a:p>
            <a:pPr eaLnBrk="1" hangingPunct="1"/>
            <a:r>
              <a:rPr lang="zh-CN" altLang="en-US"/>
              <a:t>主要内容</a:t>
            </a:r>
          </a:p>
        </p:txBody>
      </p:sp>
      <p:sp>
        <p:nvSpPr>
          <p:cNvPr id="74755" name="Rectangle 3">
            <a:extLst>
              <a:ext uri="{FF2B5EF4-FFF2-40B4-BE49-F238E27FC236}">
                <a16:creationId xmlns:a16="http://schemas.microsoft.com/office/drawing/2014/main" id="{E798F76C-CC55-2B94-B2BC-CA3DD2AF160D}"/>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面谈中的问题</a:t>
            </a:r>
          </a:p>
          <a:p>
            <a:pPr marL="571500" indent="-571500" eaLnBrk="1" hangingPunct="1">
              <a:buFont typeface="Wingdings" panose="05000000000000000000" pitchFamily="2" charset="2"/>
              <a:buAutoNum type="arabicPeriod"/>
            </a:pPr>
            <a:r>
              <a:rPr lang="zh-CN" altLang="en-US"/>
              <a:t>面谈的过程</a:t>
            </a:r>
          </a:p>
          <a:p>
            <a:pPr marL="571500" indent="-571500" eaLnBrk="1" hangingPunct="1">
              <a:buFont typeface="Wingdings" panose="05000000000000000000" pitchFamily="2" charset="2"/>
              <a:buAutoNum type="arabicPeriod"/>
            </a:pPr>
            <a:r>
              <a:rPr lang="zh-CN" altLang="en-US">
                <a:solidFill>
                  <a:srgbClr val="FF0000"/>
                </a:solidFill>
              </a:rPr>
              <a:t>面谈的类型</a:t>
            </a:r>
          </a:p>
          <a:p>
            <a:pPr marL="571500" indent="-571500" eaLnBrk="1" hangingPunct="1">
              <a:buFont typeface="Wingdings" panose="05000000000000000000" pitchFamily="2" charset="2"/>
              <a:buAutoNum type="arabicPeriod"/>
            </a:pPr>
            <a:r>
              <a:rPr lang="zh-CN" altLang="en-US"/>
              <a:t>面谈的优缺点</a:t>
            </a:r>
            <a:endParaRPr lang="zh-CN" altLang="en-US">
              <a:solidFill>
                <a:srgbClr val="FF0000"/>
              </a:solidFill>
            </a:endParaRP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19ECF78D-FDD3-59B1-FF92-A31820602E1B}"/>
              </a:ext>
            </a:extLst>
          </p:cNvPr>
          <p:cNvSpPr>
            <a:spLocks noGrp="1" noChangeArrowheads="1"/>
          </p:cNvSpPr>
          <p:nvPr>
            <p:ph type="title"/>
          </p:nvPr>
        </p:nvSpPr>
        <p:spPr/>
        <p:txBody>
          <a:bodyPr/>
          <a:lstStyle/>
          <a:p>
            <a:pPr eaLnBrk="1" hangingPunct="1"/>
            <a:r>
              <a:rPr lang="en-US" altLang="zh-CN"/>
              <a:t>3. </a:t>
            </a:r>
            <a:r>
              <a:rPr lang="zh-CN" altLang="en-US"/>
              <a:t>面谈的类型</a:t>
            </a:r>
          </a:p>
        </p:txBody>
      </p:sp>
      <p:sp>
        <p:nvSpPr>
          <p:cNvPr id="75779" name="Rectangle 3">
            <a:extLst>
              <a:ext uri="{FF2B5EF4-FFF2-40B4-BE49-F238E27FC236}">
                <a16:creationId xmlns:a16="http://schemas.microsoft.com/office/drawing/2014/main" id="{A26D8710-66B8-9811-029A-79BA49884FF9}"/>
              </a:ext>
            </a:extLst>
          </p:cNvPr>
          <p:cNvSpPr>
            <a:spLocks noGrp="1" noChangeArrowheads="1"/>
          </p:cNvSpPr>
          <p:nvPr>
            <p:ph type="body" idx="1"/>
          </p:nvPr>
        </p:nvSpPr>
        <p:spPr/>
        <p:txBody>
          <a:bodyPr/>
          <a:lstStyle/>
          <a:p>
            <a:pPr eaLnBrk="1" hangingPunct="1">
              <a:lnSpc>
                <a:spcPct val="90000"/>
              </a:lnSpc>
            </a:pPr>
            <a:r>
              <a:rPr lang="zh-CN" altLang="en-US" sz="2600"/>
              <a:t>结构化面谈</a:t>
            </a:r>
          </a:p>
          <a:p>
            <a:pPr lvl="1" eaLnBrk="1" hangingPunct="1">
              <a:lnSpc>
                <a:spcPct val="90000"/>
              </a:lnSpc>
            </a:pPr>
            <a:r>
              <a:rPr lang="zh-CN" altLang="en-US" sz="2200"/>
              <a:t>安全按照事先的问题和结构来控制面谈 </a:t>
            </a:r>
          </a:p>
          <a:p>
            <a:pPr eaLnBrk="1" hangingPunct="1">
              <a:lnSpc>
                <a:spcPct val="90000"/>
              </a:lnSpc>
            </a:pPr>
            <a:r>
              <a:rPr lang="zh-CN" altLang="en-US" sz="2600"/>
              <a:t>半结构化面谈</a:t>
            </a:r>
          </a:p>
          <a:p>
            <a:pPr lvl="1" eaLnBrk="1" hangingPunct="1">
              <a:lnSpc>
                <a:spcPct val="90000"/>
              </a:lnSpc>
            </a:pPr>
            <a:r>
              <a:rPr lang="zh-CN" altLang="en-US" sz="2200"/>
              <a:t>事先需要根据面谈内容准备面谈的问题和面谈结构，但在面谈过程当中，会见者可以根据实际情况采取一些灵活的策略 </a:t>
            </a:r>
          </a:p>
          <a:p>
            <a:pPr eaLnBrk="1" hangingPunct="1">
              <a:lnSpc>
                <a:spcPct val="90000"/>
              </a:lnSpc>
            </a:pPr>
            <a:r>
              <a:rPr lang="zh-CN" altLang="en-US" sz="2600" b="1"/>
              <a:t>非结构化面谈 </a:t>
            </a:r>
          </a:p>
          <a:p>
            <a:pPr lvl="1" eaLnBrk="1" hangingPunct="1">
              <a:lnSpc>
                <a:spcPct val="90000"/>
              </a:lnSpc>
            </a:pPr>
            <a:r>
              <a:rPr lang="zh-CN" altLang="en-US" sz="2200"/>
              <a:t>没有事先预定的议程安排，常见情况 </a:t>
            </a:r>
          </a:p>
          <a:p>
            <a:pPr lvl="1" eaLnBrk="1" hangingPunct="1">
              <a:lnSpc>
                <a:spcPct val="90000"/>
              </a:lnSpc>
            </a:pPr>
            <a:r>
              <a:rPr lang="zh-CN" altLang="en-US" sz="2200"/>
              <a:t>甚至会在没有太多事前准备的情况下就直接到访被会见者的工作地，就某个主题开展会谈 </a:t>
            </a:r>
          </a:p>
          <a:p>
            <a:pPr lvl="1" eaLnBrk="1" hangingPunct="1">
              <a:lnSpc>
                <a:spcPct val="90000"/>
              </a:lnSpc>
            </a:pPr>
            <a:r>
              <a:rPr lang="zh-CN" altLang="en-US" sz="2200"/>
              <a:t>会见者和被会见者谈话的主题可能非常广泛，而且每个主题都不会非常深入 </a:t>
            </a:r>
          </a:p>
          <a:p>
            <a:pPr lvl="1" eaLnBrk="1" hangingPunct="1">
              <a:lnSpc>
                <a:spcPct val="90000"/>
              </a:lnSpc>
            </a:pPr>
            <a:r>
              <a:rPr lang="zh-CN" altLang="en-US" sz="2200"/>
              <a:t>也可能在非结构面谈中仅就某个特殊的主题进行深入的讨论 </a:t>
            </a:r>
            <a:endParaRPr lang="en-US" altLang="zh-CN" sz="2200"/>
          </a:p>
          <a:p>
            <a:pPr lvl="1" eaLnBrk="1" hangingPunct="1">
              <a:lnSpc>
                <a:spcPct val="90000"/>
              </a:lnSpc>
            </a:pPr>
            <a:r>
              <a:rPr lang="zh-CN" altLang="en-US" sz="2200"/>
              <a:t>考验对领域的理解、面谈技巧、整理笔录等诸多能力</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65611-0330-E1CB-DFCB-72F08CAC5822}"/>
              </a:ext>
            </a:extLst>
          </p:cNvPr>
          <p:cNvSpPr>
            <a:spLocks noGrp="1"/>
          </p:cNvSpPr>
          <p:nvPr>
            <p:ph type="title"/>
          </p:nvPr>
        </p:nvSpPr>
        <p:spPr/>
        <p:txBody>
          <a:bodyPr/>
          <a:lstStyle/>
          <a:p>
            <a:r>
              <a:rPr lang="zh-CN" altLang="en-US" b="1" dirty="0">
                <a:solidFill>
                  <a:srgbClr val="FF0000"/>
                </a:solidFill>
              </a:rPr>
              <a:t>重要练习</a:t>
            </a:r>
          </a:p>
        </p:txBody>
      </p:sp>
      <p:sp>
        <p:nvSpPr>
          <p:cNvPr id="3" name="内容占位符 2">
            <a:extLst>
              <a:ext uri="{FF2B5EF4-FFF2-40B4-BE49-F238E27FC236}">
                <a16:creationId xmlns:a16="http://schemas.microsoft.com/office/drawing/2014/main" id="{EBC40C02-1546-3AFB-811B-0D20FCBA1D4B}"/>
              </a:ext>
            </a:extLst>
          </p:cNvPr>
          <p:cNvSpPr>
            <a:spLocks noGrp="1"/>
          </p:cNvSpPr>
          <p:nvPr>
            <p:ph idx="1"/>
          </p:nvPr>
        </p:nvSpPr>
        <p:spPr/>
        <p:txBody>
          <a:bodyPr/>
          <a:lstStyle/>
          <a:p>
            <a:r>
              <a:rPr lang="zh-CN" altLang="en-US" dirty="0"/>
              <a:t>针对一个需要进行获取的要点，设计一组面谈问题</a:t>
            </a:r>
            <a:endParaRPr lang="en-US" altLang="zh-CN" dirty="0"/>
          </a:p>
          <a:p>
            <a:pPr lvl="1"/>
            <a:r>
              <a:rPr lang="zh-CN" altLang="en-US" dirty="0"/>
              <a:t>前期以开放式问题为主，后期以封闭式问题为主</a:t>
            </a:r>
            <a:endParaRPr lang="en-US" altLang="zh-CN" dirty="0"/>
          </a:p>
          <a:p>
            <a:pPr lvl="1"/>
            <a:r>
              <a:rPr lang="zh-CN" altLang="en-US" dirty="0"/>
              <a:t>遵循 问题</a:t>
            </a:r>
            <a:r>
              <a:rPr lang="en-US" altLang="zh-CN" dirty="0"/>
              <a:t>-</a:t>
            </a:r>
            <a:r>
              <a:rPr lang="zh-CN" altLang="en-US" dirty="0"/>
              <a:t>目标</a:t>
            </a:r>
            <a:r>
              <a:rPr lang="en-US" altLang="zh-CN" dirty="0"/>
              <a:t>-</a:t>
            </a:r>
            <a:r>
              <a:rPr lang="zh-CN" altLang="en-US" dirty="0"/>
              <a:t>解决方案 的内容递进顺序</a:t>
            </a:r>
            <a:endParaRPr lang="en-US" altLang="zh-CN" dirty="0"/>
          </a:p>
          <a:p>
            <a:pPr lvl="2"/>
            <a:r>
              <a:rPr lang="zh-CN" altLang="en-US" i="1" dirty="0"/>
              <a:t>补充修正对问题域的认知</a:t>
            </a:r>
            <a:r>
              <a:rPr lang="zh-CN" altLang="en-US" dirty="0"/>
              <a:t> </a:t>
            </a:r>
            <a:r>
              <a:rPr lang="en-US" altLang="zh-CN" dirty="0"/>
              <a:t>– </a:t>
            </a:r>
            <a:r>
              <a:rPr lang="zh-CN" altLang="en-US" dirty="0"/>
              <a:t>了解面谈对象（关键涉众代表）的核心关注 </a:t>
            </a:r>
            <a:r>
              <a:rPr lang="en-US" altLang="zh-CN" dirty="0"/>
              <a:t>– </a:t>
            </a:r>
            <a:r>
              <a:rPr lang="zh-CN" altLang="en-US" dirty="0"/>
              <a:t>确认面谈对象的主要目标 </a:t>
            </a:r>
            <a:r>
              <a:rPr lang="en-US" altLang="zh-CN" dirty="0"/>
              <a:t>– </a:t>
            </a:r>
            <a:r>
              <a:rPr lang="zh-CN" altLang="en-US" dirty="0"/>
              <a:t>共同研讨解决方案概况 </a:t>
            </a:r>
            <a:r>
              <a:rPr lang="en-US" altLang="zh-CN" dirty="0"/>
              <a:t>– </a:t>
            </a:r>
            <a:r>
              <a:rPr lang="zh-CN" altLang="en-US" dirty="0"/>
              <a:t>归纳解决方案流程 </a:t>
            </a:r>
            <a:r>
              <a:rPr lang="en-US" altLang="zh-CN" dirty="0"/>
              <a:t>– </a:t>
            </a:r>
            <a:r>
              <a:rPr lang="zh-CN" altLang="en-US" dirty="0"/>
              <a:t>明确解决方案细节 </a:t>
            </a:r>
            <a:r>
              <a:rPr lang="en-US" altLang="zh-CN" dirty="0"/>
              <a:t>– </a:t>
            </a:r>
            <a:r>
              <a:rPr lang="zh-CN" altLang="en-US" i="1" dirty="0"/>
              <a:t>抽取用户需求（并填充至场景</a:t>
            </a:r>
            <a:r>
              <a:rPr lang="en-US" altLang="zh-CN" i="1" dirty="0"/>
              <a:t>/</a:t>
            </a:r>
            <a:r>
              <a:rPr lang="zh-CN" altLang="en-US" i="1" dirty="0"/>
              <a:t>用例模型）</a:t>
            </a:r>
          </a:p>
        </p:txBody>
      </p:sp>
      <p:sp>
        <p:nvSpPr>
          <p:cNvPr id="4" name="灯片编号占位符 3">
            <a:extLst>
              <a:ext uri="{FF2B5EF4-FFF2-40B4-BE49-F238E27FC236}">
                <a16:creationId xmlns:a16="http://schemas.microsoft.com/office/drawing/2014/main" id="{17E964D4-E2B6-C0A4-4ADB-92E33EF5B263}"/>
              </a:ext>
            </a:extLst>
          </p:cNvPr>
          <p:cNvSpPr>
            <a:spLocks noGrp="1"/>
          </p:cNvSpPr>
          <p:nvPr>
            <p:ph type="sldNum" sz="quarter" idx="12"/>
          </p:nvPr>
        </p:nvSpPr>
        <p:spPr/>
        <p:txBody>
          <a:bodyPr/>
          <a:lstStyle/>
          <a:p>
            <a:pPr>
              <a:defRPr/>
            </a:pPr>
            <a:fld id="{CCACBD9A-6E5C-451E-9D64-06295CFDEA70}" type="slidenum">
              <a:rPr lang="en-US" altLang="zh-CN" smtClean="0"/>
              <a:pPr>
                <a:defRPr/>
              </a:pPr>
              <a:t>43</a:t>
            </a:fld>
            <a:endParaRPr lang="en-US" altLang="zh-CN"/>
          </a:p>
        </p:txBody>
      </p:sp>
    </p:spTree>
    <p:extLst>
      <p:ext uri="{BB962C8B-B14F-4D97-AF65-F5344CB8AC3E}">
        <p14:creationId xmlns:p14="http://schemas.microsoft.com/office/powerpoint/2010/main" val="2883509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30B2122-BDF5-3589-A2B9-14F2E7994934}"/>
              </a:ext>
            </a:extLst>
          </p:cNvPr>
          <p:cNvSpPr>
            <a:spLocks noGrp="1" noChangeArrowheads="1"/>
          </p:cNvSpPr>
          <p:nvPr>
            <p:ph type="title"/>
          </p:nvPr>
        </p:nvSpPr>
        <p:spPr/>
        <p:txBody>
          <a:bodyPr/>
          <a:lstStyle/>
          <a:p>
            <a:pPr eaLnBrk="1" hangingPunct="1"/>
            <a:r>
              <a:rPr lang="zh-CN" altLang="en-US"/>
              <a:t>主要内容</a:t>
            </a:r>
          </a:p>
        </p:txBody>
      </p:sp>
      <p:sp>
        <p:nvSpPr>
          <p:cNvPr id="76803" name="Rectangle 3">
            <a:extLst>
              <a:ext uri="{FF2B5EF4-FFF2-40B4-BE49-F238E27FC236}">
                <a16:creationId xmlns:a16="http://schemas.microsoft.com/office/drawing/2014/main" id="{955B2AF8-AFAB-3F9E-8705-D942697C0615}"/>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面谈中的问题</a:t>
            </a:r>
          </a:p>
          <a:p>
            <a:pPr marL="571500" indent="-571500" eaLnBrk="1" hangingPunct="1">
              <a:buFont typeface="Wingdings" panose="05000000000000000000" pitchFamily="2" charset="2"/>
              <a:buAutoNum type="arabicPeriod"/>
            </a:pPr>
            <a:r>
              <a:rPr lang="zh-CN" altLang="en-US"/>
              <a:t>面谈的过程</a:t>
            </a:r>
          </a:p>
          <a:p>
            <a:pPr marL="571500" indent="-571500" eaLnBrk="1" hangingPunct="1">
              <a:buFont typeface="Wingdings" panose="05000000000000000000" pitchFamily="2" charset="2"/>
              <a:buAutoNum type="arabicPeriod"/>
            </a:pPr>
            <a:r>
              <a:rPr lang="zh-CN" altLang="en-US"/>
              <a:t>面谈的类型</a:t>
            </a:r>
          </a:p>
          <a:p>
            <a:pPr marL="571500" indent="-571500" eaLnBrk="1" hangingPunct="1">
              <a:buFont typeface="Wingdings" panose="05000000000000000000" pitchFamily="2" charset="2"/>
              <a:buAutoNum type="arabicPeriod"/>
            </a:pPr>
            <a:r>
              <a:rPr lang="zh-CN" altLang="en-US">
                <a:solidFill>
                  <a:srgbClr val="FF0000"/>
                </a:solidFill>
              </a:rPr>
              <a:t>面谈的优缺点</a:t>
            </a:r>
          </a:p>
          <a:p>
            <a:pPr marL="571500" indent="-571500" eaLnBrk="1" hangingPunct="1">
              <a:buFont typeface="Wingdings" panose="05000000000000000000" pitchFamily="2" charset="2"/>
              <a:buAutoNum type="arabicPeriod"/>
            </a:pPr>
            <a:r>
              <a:rPr lang="zh-CN" altLang="en-US"/>
              <a:t>相关方法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2D237D8-174F-AB17-978B-BFCC5AF5B24C}"/>
              </a:ext>
            </a:extLst>
          </p:cNvPr>
          <p:cNvSpPr>
            <a:spLocks noGrp="1" noChangeArrowheads="1"/>
          </p:cNvSpPr>
          <p:nvPr>
            <p:ph type="title"/>
          </p:nvPr>
        </p:nvSpPr>
        <p:spPr/>
        <p:txBody>
          <a:bodyPr/>
          <a:lstStyle/>
          <a:p>
            <a:pPr eaLnBrk="1" hangingPunct="1"/>
            <a:r>
              <a:rPr lang="en-US" altLang="zh-CN"/>
              <a:t>4. </a:t>
            </a:r>
            <a:r>
              <a:rPr lang="zh-CN" altLang="en-US"/>
              <a:t>面谈的优点和局限性 </a:t>
            </a:r>
          </a:p>
        </p:txBody>
      </p:sp>
      <p:sp>
        <p:nvSpPr>
          <p:cNvPr id="77827" name="Rectangle 3">
            <a:extLst>
              <a:ext uri="{FF2B5EF4-FFF2-40B4-BE49-F238E27FC236}">
                <a16:creationId xmlns:a16="http://schemas.microsoft.com/office/drawing/2014/main" id="{C729F7C7-8448-7A1D-342A-2DC5B4C3941B}"/>
              </a:ext>
            </a:extLst>
          </p:cNvPr>
          <p:cNvSpPr>
            <a:spLocks noGrp="1" noChangeArrowheads="1"/>
          </p:cNvSpPr>
          <p:nvPr>
            <p:ph type="body" idx="1"/>
          </p:nvPr>
        </p:nvSpPr>
        <p:spPr/>
        <p:txBody>
          <a:bodyPr/>
          <a:lstStyle/>
          <a:p>
            <a:pPr eaLnBrk="1" hangingPunct="1"/>
            <a:r>
              <a:rPr lang="zh-CN" altLang="en-US"/>
              <a:t>面谈的优点有：</a:t>
            </a:r>
          </a:p>
          <a:p>
            <a:pPr lvl="1" eaLnBrk="1" hangingPunct="1"/>
            <a:r>
              <a:rPr lang="zh-CN" altLang="en-US"/>
              <a:t>面谈的开展条件较为简单，经济成本较低；</a:t>
            </a:r>
          </a:p>
          <a:p>
            <a:pPr lvl="1" eaLnBrk="1" hangingPunct="1"/>
            <a:r>
              <a:rPr lang="zh-CN" altLang="en-US"/>
              <a:t>能获得包括事实、问题、被会见者观点、被会见者态度和被会见者信仰等各种信息类型在内的广泛内容；</a:t>
            </a:r>
          </a:p>
          <a:p>
            <a:pPr lvl="1" eaLnBrk="1" hangingPunct="1"/>
            <a:r>
              <a:rPr lang="zh-CN" altLang="en-US"/>
              <a:t>通过面谈，需求工程师可以和涉众（尤其是用户）建立相互之间的友好关系；</a:t>
            </a:r>
          </a:p>
          <a:p>
            <a:pPr lvl="1" eaLnBrk="1" hangingPunct="1"/>
            <a:r>
              <a:rPr lang="zh-CN" altLang="en-US"/>
              <a:t>通过参与面谈，被会见者会产生一种主动为项目做出贡献的感觉，提高涉众的项目参与热情。</a:t>
            </a:r>
          </a:p>
          <a:p>
            <a:pPr eaLnBrk="1" hangingPunct="1"/>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A881BDD-393F-E96C-D974-203560B8EDF5}"/>
              </a:ext>
            </a:extLst>
          </p:cNvPr>
          <p:cNvSpPr>
            <a:spLocks noGrp="1" noChangeArrowheads="1"/>
          </p:cNvSpPr>
          <p:nvPr>
            <p:ph type="title"/>
          </p:nvPr>
        </p:nvSpPr>
        <p:spPr/>
        <p:txBody>
          <a:bodyPr/>
          <a:lstStyle/>
          <a:p>
            <a:pPr eaLnBrk="1" hangingPunct="1"/>
            <a:r>
              <a:rPr lang="en-US" altLang="zh-CN"/>
              <a:t>4. </a:t>
            </a:r>
            <a:r>
              <a:rPr lang="zh-CN" altLang="en-US"/>
              <a:t>面谈的优点和局限性</a:t>
            </a:r>
          </a:p>
        </p:txBody>
      </p:sp>
      <p:sp>
        <p:nvSpPr>
          <p:cNvPr id="78851" name="Rectangle 3">
            <a:extLst>
              <a:ext uri="{FF2B5EF4-FFF2-40B4-BE49-F238E27FC236}">
                <a16:creationId xmlns:a16="http://schemas.microsoft.com/office/drawing/2014/main" id="{91A4ED41-4759-4289-E42F-9D43F0945D47}"/>
              </a:ext>
            </a:extLst>
          </p:cNvPr>
          <p:cNvSpPr>
            <a:spLocks noGrp="1" noChangeArrowheads="1"/>
          </p:cNvSpPr>
          <p:nvPr>
            <p:ph type="body" idx="1"/>
          </p:nvPr>
        </p:nvSpPr>
        <p:spPr/>
        <p:txBody>
          <a:bodyPr/>
          <a:lstStyle/>
          <a:p>
            <a:pPr eaLnBrk="1" hangingPunct="1"/>
            <a:r>
              <a:rPr lang="zh-CN" altLang="en-US" sz="2600"/>
              <a:t>面谈的缺点和局限性包括：</a:t>
            </a:r>
          </a:p>
          <a:p>
            <a:pPr lvl="1" eaLnBrk="1" hangingPunct="1"/>
            <a:r>
              <a:rPr lang="zh-CN" altLang="en-US" sz="2200"/>
              <a:t>面谈比较耗时，时间成本较高；</a:t>
            </a:r>
          </a:p>
          <a:p>
            <a:pPr lvl="1" eaLnBrk="1" hangingPunct="1"/>
            <a:r>
              <a:rPr lang="zh-CN" altLang="en-US" sz="2200"/>
              <a:t>在被会见者地理分散的情况下往往难以实现面谈；</a:t>
            </a:r>
          </a:p>
          <a:p>
            <a:pPr lvl="1" eaLnBrk="1" hangingPunct="1"/>
            <a:r>
              <a:rPr lang="zh-CN" altLang="en-US" sz="2200"/>
              <a:t>面谈参与者的记忆和交流能力对结果影响较大，尤其是面谈的成功较高的依赖于需求工程师的人际交流能力；</a:t>
            </a:r>
          </a:p>
          <a:p>
            <a:pPr lvl="1" eaLnBrk="1" hangingPunct="1"/>
            <a:r>
              <a:rPr lang="zh-CN" altLang="en-US" sz="2200"/>
              <a:t>交谈当中常见的概念结构不同、模糊化表述、默认知识、潜在知识和态度偏见等各种问题在面谈中都不可避免，进而影响面谈的效果，导致产生不充分的、不相关的或者错误的数据；</a:t>
            </a:r>
          </a:p>
          <a:p>
            <a:pPr lvl="1" eaLnBrk="1" hangingPunct="1"/>
            <a:r>
              <a:rPr lang="zh-CN" altLang="en-US" sz="2200"/>
              <a:t>在会见者不了解被会见者认知结构的情况下，面谈不可能取得令人满意的效果。</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CB77B5C-BEF4-0F2A-1FCB-B8BE80072908}"/>
              </a:ext>
            </a:extLst>
          </p:cNvPr>
          <p:cNvSpPr>
            <a:spLocks noGrp="1" noChangeArrowheads="1"/>
          </p:cNvSpPr>
          <p:nvPr>
            <p:ph type="title"/>
          </p:nvPr>
        </p:nvSpPr>
        <p:spPr/>
        <p:txBody>
          <a:bodyPr/>
          <a:lstStyle/>
          <a:p>
            <a:pPr eaLnBrk="1" hangingPunct="1"/>
            <a:r>
              <a:rPr lang="zh-CN" altLang="en-US"/>
              <a:t>主要内容</a:t>
            </a:r>
          </a:p>
        </p:txBody>
      </p:sp>
      <p:sp>
        <p:nvSpPr>
          <p:cNvPr id="79875" name="Rectangle 3">
            <a:extLst>
              <a:ext uri="{FF2B5EF4-FFF2-40B4-BE49-F238E27FC236}">
                <a16:creationId xmlns:a16="http://schemas.microsoft.com/office/drawing/2014/main" id="{467E1FE6-E280-79A8-E1AB-441C9AECBC10}"/>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dirty="0"/>
              <a:t>面谈中的问题</a:t>
            </a:r>
          </a:p>
          <a:p>
            <a:pPr marL="571500" indent="-571500" eaLnBrk="1" hangingPunct="1">
              <a:buFont typeface="Wingdings" panose="05000000000000000000" pitchFamily="2" charset="2"/>
              <a:buAutoNum type="arabicPeriod"/>
            </a:pPr>
            <a:r>
              <a:rPr lang="zh-CN" altLang="en-US" dirty="0"/>
              <a:t>面谈的过程</a:t>
            </a:r>
          </a:p>
          <a:p>
            <a:pPr marL="571500" indent="-571500" eaLnBrk="1" hangingPunct="1">
              <a:buFont typeface="Wingdings" panose="05000000000000000000" pitchFamily="2" charset="2"/>
              <a:buAutoNum type="arabicPeriod"/>
            </a:pPr>
            <a:r>
              <a:rPr lang="zh-CN" altLang="en-US" dirty="0"/>
              <a:t>面谈的类型</a:t>
            </a:r>
          </a:p>
          <a:p>
            <a:pPr marL="571500" indent="-571500" eaLnBrk="1" hangingPunct="1">
              <a:buFont typeface="Wingdings" panose="05000000000000000000" pitchFamily="2" charset="2"/>
              <a:buAutoNum type="arabicPeriod"/>
            </a:pPr>
            <a:r>
              <a:rPr lang="zh-CN" altLang="en-US" dirty="0"/>
              <a:t>面谈的优缺点</a:t>
            </a:r>
          </a:p>
          <a:p>
            <a:pPr marL="571500" indent="-571500" eaLnBrk="1" hangingPunct="1">
              <a:buFont typeface="Wingdings" panose="05000000000000000000" pitchFamily="2" charset="2"/>
              <a:buAutoNum type="arabicPeriod"/>
            </a:pPr>
            <a:r>
              <a:rPr lang="zh-CN" altLang="en-US" dirty="0"/>
              <a:t>相关方法</a:t>
            </a:r>
          </a:p>
          <a:p>
            <a:pPr marL="839788" lvl="1" indent="-495300" eaLnBrk="1" hangingPunct="1">
              <a:buFont typeface="Wingdings" panose="05000000000000000000" pitchFamily="2" charset="2"/>
              <a:buAutoNum type="arabicPeriod"/>
            </a:pPr>
            <a:r>
              <a:rPr lang="zh-CN" altLang="en-US" dirty="0"/>
              <a:t>群体面谈</a:t>
            </a:r>
          </a:p>
          <a:p>
            <a:pPr marL="839788" lvl="1" indent="-495300" eaLnBrk="1" hangingPunct="1">
              <a:buFont typeface="Wingdings" panose="05000000000000000000" pitchFamily="2" charset="2"/>
              <a:buAutoNum type="arabicPeriod"/>
            </a:pPr>
            <a:r>
              <a:rPr lang="zh-CN" altLang="en-US" dirty="0">
                <a:solidFill>
                  <a:srgbClr val="FF0000"/>
                </a:solidFill>
              </a:rPr>
              <a:t>调查问卷</a:t>
            </a:r>
          </a:p>
          <a:p>
            <a:pPr marL="839788" lvl="1" indent="-495300" eaLnBrk="1" hangingPunct="1">
              <a:buFont typeface="Wingdings" panose="05000000000000000000" pitchFamily="2" charset="2"/>
              <a:buAutoNum type="arabicPeriod"/>
            </a:pPr>
            <a:r>
              <a:rPr lang="zh-CN" altLang="en-US" dirty="0"/>
              <a:t>头脑风暴</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D17B135-B6F0-D423-CD42-7598CCB2A5C1}"/>
              </a:ext>
            </a:extLst>
          </p:cNvPr>
          <p:cNvSpPr>
            <a:spLocks noGrp="1" noChangeArrowheads="1"/>
          </p:cNvSpPr>
          <p:nvPr>
            <p:ph type="title"/>
          </p:nvPr>
        </p:nvSpPr>
        <p:spPr/>
        <p:txBody>
          <a:bodyPr/>
          <a:lstStyle/>
          <a:p>
            <a:pPr eaLnBrk="1" hangingPunct="1"/>
            <a:r>
              <a:rPr lang="en-US" altLang="zh-CN"/>
              <a:t>5.2 </a:t>
            </a:r>
            <a:r>
              <a:rPr lang="zh-CN" altLang="en-US"/>
              <a:t>调查问卷 </a:t>
            </a:r>
          </a:p>
        </p:txBody>
      </p:sp>
      <p:sp>
        <p:nvSpPr>
          <p:cNvPr id="83971" name="Rectangle 3">
            <a:extLst>
              <a:ext uri="{FF2B5EF4-FFF2-40B4-BE49-F238E27FC236}">
                <a16:creationId xmlns:a16="http://schemas.microsoft.com/office/drawing/2014/main" id="{E79284CF-D115-2AB2-CDD7-3FEB4A1BB8D1}"/>
              </a:ext>
            </a:extLst>
          </p:cNvPr>
          <p:cNvSpPr>
            <a:spLocks noGrp="1" noChangeArrowheads="1"/>
          </p:cNvSpPr>
          <p:nvPr>
            <p:ph type="body" idx="1"/>
          </p:nvPr>
        </p:nvSpPr>
        <p:spPr>
          <a:xfrm>
            <a:off x="457200" y="1066800"/>
            <a:ext cx="8229600" cy="5064125"/>
          </a:xfrm>
        </p:spPr>
        <p:txBody>
          <a:bodyPr/>
          <a:lstStyle/>
          <a:p>
            <a:pPr eaLnBrk="1" hangingPunct="1">
              <a:lnSpc>
                <a:spcPct val="90000"/>
              </a:lnSpc>
            </a:pPr>
            <a:r>
              <a:rPr lang="zh-CN" altLang="en-US" sz="2800"/>
              <a:t>面谈方法以口头语言为主要的交流媒介，而调查问卷以文档为主要的交流媒介 </a:t>
            </a:r>
          </a:p>
          <a:p>
            <a:pPr eaLnBrk="1" hangingPunct="1">
              <a:lnSpc>
                <a:spcPct val="90000"/>
              </a:lnSpc>
            </a:pPr>
            <a:r>
              <a:rPr lang="zh-CN" altLang="en-US" sz="2800"/>
              <a:t>适用调查问卷的情况</a:t>
            </a:r>
          </a:p>
          <a:p>
            <a:pPr lvl="1" eaLnBrk="1" hangingPunct="1">
              <a:lnSpc>
                <a:spcPct val="90000"/>
              </a:lnSpc>
            </a:pPr>
            <a:r>
              <a:rPr lang="zh-CN" altLang="en-US" sz="2400"/>
              <a:t>系统的涉众在地理上是分布的；</a:t>
            </a:r>
          </a:p>
          <a:p>
            <a:pPr lvl="1" eaLnBrk="1" hangingPunct="1">
              <a:lnSpc>
                <a:spcPct val="90000"/>
              </a:lnSpc>
            </a:pPr>
            <a:r>
              <a:rPr lang="zh-CN" altLang="en-US" sz="2400"/>
              <a:t>系统的涉众数量众多，而且了解所有涉众的统计倾向是非常重要的；</a:t>
            </a:r>
          </a:p>
          <a:p>
            <a:pPr lvl="1" eaLnBrk="1" hangingPunct="1">
              <a:lnSpc>
                <a:spcPct val="90000"/>
              </a:lnSpc>
            </a:pPr>
            <a:r>
              <a:rPr lang="zh-CN" altLang="en-US" sz="2400"/>
              <a:t>需要进行一项探索性的研究，并希望在确定具体方向之前了解当前的总体状况；</a:t>
            </a:r>
          </a:p>
          <a:p>
            <a:pPr lvl="1" eaLnBrk="1" hangingPunct="1">
              <a:lnSpc>
                <a:spcPct val="90000"/>
              </a:lnSpc>
            </a:pPr>
            <a:r>
              <a:rPr lang="zh-CN" altLang="en-US" sz="2400"/>
              <a:t>为后续的面谈标识问题和主题，建立一个开展工作的基础框架。</a:t>
            </a:r>
            <a:endParaRPr lang="en-US" altLang="zh-CN" sz="2400"/>
          </a:p>
          <a:p>
            <a:pPr eaLnBrk="1" hangingPunct="1">
              <a:lnSpc>
                <a:spcPct val="90000"/>
              </a:lnSpc>
            </a:pPr>
            <a:r>
              <a:rPr lang="zh-CN" altLang="en-US" sz="2800"/>
              <a:t>调查问卷也是面谈</a:t>
            </a:r>
            <a:endParaRPr lang="en-US" altLang="zh-CN" sz="2800"/>
          </a:p>
          <a:p>
            <a:pPr lvl="1" eaLnBrk="1" hangingPunct="1">
              <a:lnSpc>
                <a:spcPct val="90000"/>
              </a:lnSpc>
            </a:pPr>
            <a:r>
              <a:rPr lang="zh-CN" altLang="en-US" sz="2400"/>
              <a:t>适用于面谈的基本要求</a:t>
            </a:r>
            <a:endParaRPr lang="en-US" altLang="zh-CN" sz="2400"/>
          </a:p>
          <a:p>
            <a:pPr lvl="1" eaLnBrk="1" hangingPunct="1">
              <a:lnSpc>
                <a:spcPct val="90000"/>
              </a:lnSpc>
            </a:pPr>
            <a:r>
              <a:rPr lang="zh-CN" altLang="en-US" sz="2400"/>
              <a:t>基于选择题的开放式问题与基于主观题的封闭式问题</a:t>
            </a:r>
            <a:endParaRPr lang="en-US" altLang="zh-CN" sz="2400"/>
          </a:p>
          <a:p>
            <a:pPr lvl="1" eaLnBrk="1" hangingPunct="1">
              <a:lnSpc>
                <a:spcPct val="90000"/>
              </a:lnSpc>
            </a:pPr>
            <a:r>
              <a:rPr lang="zh-CN" altLang="en-US" sz="2400"/>
              <a:t>留意内容导向</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215D876E-C0C4-1090-CDE2-519C14C9BC6A}"/>
              </a:ext>
            </a:extLst>
          </p:cNvPr>
          <p:cNvSpPr>
            <a:spLocks noGrp="1" noChangeArrowheads="1"/>
          </p:cNvSpPr>
          <p:nvPr>
            <p:ph type="title"/>
          </p:nvPr>
        </p:nvSpPr>
        <p:spPr/>
        <p:txBody>
          <a:bodyPr/>
          <a:lstStyle/>
          <a:p>
            <a:r>
              <a:rPr lang="zh-CN" altLang="en-US" sz="3200"/>
              <a:t>调查问卷实践 </a:t>
            </a:r>
            <a:r>
              <a:rPr lang="en-US" altLang="zh-CN" sz="3200"/>
              <a:t>– </a:t>
            </a:r>
            <a:r>
              <a:rPr lang="zh-CN" altLang="en-US" sz="3200"/>
              <a:t>菊厂某部门调研问卷设计</a:t>
            </a:r>
          </a:p>
        </p:txBody>
      </p:sp>
      <p:sp>
        <p:nvSpPr>
          <p:cNvPr id="3" name="内容占位符 2">
            <a:extLst>
              <a:ext uri="{FF2B5EF4-FFF2-40B4-BE49-F238E27FC236}">
                <a16:creationId xmlns:a16="http://schemas.microsoft.com/office/drawing/2014/main" id="{AB149981-2A48-95F1-EE20-71FB8FBB7587}"/>
              </a:ext>
            </a:extLst>
          </p:cNvPr>
          <p:cNvSpPr>
            <a:spLocks noGrp="1"/>
          </p:cNvSpPr>
          <p:nvPr>
            <p:ph idx="1"/>
          </p:nvPr>
        </p:nvSpPr>
        <p:spPr>
          <a:xfrm>
            <a:off x="457200" y="1138336"/>
            <a:ext cx="8229600" cy="4992590"/>
          </a:xfrm>
        </p:spPr>
        <p:txBody>
          <a:bodyPr/>
          <a:lstStyle/>
          <a:p>
            <a:pPr>
              <a:defRPr/>
            </a:pPr>
            <a:r>
              <a:rPr lang="zh-CN" altLang="en-US" dirty="0"/>
              <a:t>问题导向性</a:t>
            </a:r>
            <a:endParaRPr lang="en-US" altLang="zh-CN" dirty="0"/>
          </a:p>
          <a:p>
            <a:pPr lvl="1">
              <a:defRPr/>
            </a:pPr>
            <a:r>
              <a:rPr lang="zh-CN" altLang="en-US" dirty="0"/>
              <a:t>“是否赞同或反对” </a:t>
            </a:r>
            <a:r>
              <a:rPr lang="en-US" altLang="zh-CN" dirty="0"/>
              <a:t>–&gt; </a:t>
            </a:r>
            <a:r>
              <a:rPr lang="zh-CN" altLang="en-US" dirty="0"/>
              <a:t>“是否支持或了解”</a:t>
            </a:r>
            <a:endParaRPr lang="en-US" altLang="zh-CN" dirty="0"/>
          </a:p>
          <a:p>
            <a:pPr>
              <a:defRPr/>
            </a:pPr>
            <a:endParaRPr lang="en-US" altLang="zh-CN" sz="100" dirty="0"/>
          </a:p>
          <a:p>
            <a:pPr>
              <a:defRPr/>
            </a:pPr>
            <a:r>
              <a:rPr lang="zh-CN" altLang="en-US" dirty="0"/>
              <a:t>答案导向性</a:t>
            </a:r>
            <a:endParaRPr lang="en-US" altLang="zh-CN" dirty="0"/>
          </a:p>
          <a:p>
            <a:pPr lvl="1">
              <a:defRPr/>
            </a:pPr>
            <a:r>
              <a:rPr lang="zh-CN" altLang="en-US" dirty="0"/>
              <a:t>“非常反对</a:t>
            </a:r>
            <a:r>
              <a:rPr lang="en-US" altLang="zh-CN" dirty="0"/>
              <a:t>/</a:t>
            </a:r>
            <a:r>
              <a:rPr lang="zh-CN" altLang="en-US" dirty="0"/>
              <a:t>反对</a:t>
            </a:r>
            <a:r>
              <a:rPr lang="en-US" altLang="zh-CN" dirty="0"/>
              <a:t>/</a:t>
            </a:r>
            <a:r>
              <a:rPr lang="zh-CN" altLang="en-US" dirty="0"/>
              <a:t>中立</a:t>
            </a:r>
            <a:r>
              <a:rPr lang="en-US" altLang="zh-CN" dirty="0"/>
              <a:t>/</a:t>
            </a:r>
            <a:r>
              <a:rPr lang="zh-CN" altLang="en-US" dirty="0"/>
              <a:t>同意</a:t>
            </a:r>
            <a:r>
              <a:rPr lang="en-US" altLang="zh-CN" dirty="0"/>
              <a:t>/</a:t>
            </a:r>
            <a:r>
              <a:rPr lang="zh-CN" altLang="en-US" dirty="0"/>
              <a:t>非常同意”</a:t>
            </a:r>
            <a:r>
              <a:rPr lang="en-US" altLang="zh-CN" dirty="0"/>
              <a:t> –&gt;</a:t>
            </a:r>
            <a:r>
              <a:rPr lang="zh-CN" altLang="en-US" dirty="0"/>
              <a:t>“非常同意</a:t>
            </a:r>
            <a:r>
              <a:rPr lang="en-US" altLang="zh-CN" dirty="0"/>
              <a:t>/</a:t>
            </a:r>
            <a:r>
              <a:rPr lang="zh-CN" altLang="en-US" dirty="0"/>
              <a:t>同意</a:t>
            </a:r>
            <a:r>
              <a:rPr lang="en-US" altLang="zh-CN" dirty="0"/>
              <a:t>/</a:t>
            </a:r>
            <a:r>
              <a:rPr lang="zh-CN" altLang="en-US" dirty="0"/>
              <a:t>部分同意</a:t>
            </a:r>
            <a:r>
              <a:rPr lang="en-US" altLang="zh-CN" dirty="0"/>
              <a:t>/</a:t>
            </a:r>
            <a:r>
              <a:rPr lang="zh-CN" altLang="en-US" dirty="0"/>
              <a:t>不太确定</a:t>
            </a:r>
            <a:r>
              <a:rPr lang="en-US" altLang="zh-CN" dirty="0"/>
              <a:t>/</a:t>
            </a:r>
            <a:r>
              <a:rPr lang="zh-CN" altLang="en-US" dirty="0"/>
              <a:t>不了解”</a:t>
            </a:r>
            <a:endParaRPr lang="en-US" altLang="zh-CN" dirty="0"/>
          </a:p>
          <a:p>
            <a:pPr>
              <a:defRPr/>
            </a:pPr>
            <a:endParaRPr lang="en-US" altLang="zh-CN" sz="100" dirty="0"/>
          </a:p>
          <a:p>
            <a:pPr>
              <a:defRPr/>
            </a:pPr>
            <a:r>
              <a:rPr lang="zh-CN" altLang="en-US" dirty="0"/>
              <a:t>其它注意事项</a:t>
            </a:r>
            <a:endParaRPr lang="en-US" altLang="zh-CN" dirty="0"/>
          </a:p>
          <a:p>
            <a:pPr lvl="1">
              <a:defRPr/>
            </a:pPr>
            <a:r>
              <a:rPr lang="zh-CN" altLang="en-US" dirty="0"/>
              <a:t>从个人相关的“开放选择”到业务相关的“封闭问题”</a:t>
            </a:r>
            <a:endParaRPr lang="en-US" altLang="zh-CN" dirty="0"/>
          </a:p>
          <a:p>
            <a:pPr lvl="1">
              <a:defRPr/>
            </a:pPr>
            <a:r>
              <a:rPr lang="zh-CN" altLang="en-US" dirty="0"/>
              <a:t>考虑引入“防呆型”问题，对表格进行过滤</a:t>
            </a:r>
            <a:endParaRPr lang="en-US" altLang="zh-CN" dirty="0"/>
          </a:p>
          <a:p>
            <a:pPr lvl="2">
              <a:defRPr/>
            </a:pPr>
            <a:r>
              <a:rPr lang="zh-CN" altLang="en-US" i="1" strike="sngStrike" dirty="0"/>
              <a:t>填大厂心理测评时注意一致性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B359C902-49E2-94E6-5B7C-2AA6CE9E4588}"/>
              </a:ext>
            </a:extLst>
          </p:cNvPr>
          <p:cNvSpPr>
            <a:spLocks noGrp="1" noChangeArrowheads="1"/>
          </p:cNvSpPr>
          <p:nvPr>
            <p:ph type="title"/>
          </p:nvPr>
        </p:nvSpPr>
        <p:spPr/>
        <p:txBody>
          <a:bodyPr/>
          <a:lstStyle/>
          <a:p>
            <a:r>
              <a:rPr lang="zh-CN" altLang="en-US" b="1" dirty="0"/>
              <a:t>获取方法安排</a:t>
            </a:r>
          </a:p>
        </p:txBody>
      </p:sp>
      <p:sp>
        <p:nvSpPr>
          <p:cNvPr id="11267" name="内容占位符 2">
            <a:extLst>
              <a:ext uri="{FF2B5EF4-FFF2-40B4-BE49-F238E27FC236}">
                <a16:creationId xmlns:a16="http://schemas.microsoft.com/office/drawing/2014/main" id="{530EFCD5-4533-4C9B-A498-6DC3D7B241CD}"/>
              </a:ext>
            </a:extLst>
          </p:cNvPr>
          <p:cNvSpPr>
            <a:spLocks noGrp="1" noChangeArrowheads="1"/>
          </p:cNvSpPr>
          <p:nvPr>
            <p:ph idx="1"/>
          </p:nvPr>
        </p:nvSpPr>
        <p:spPr/>
        <p:txBody>
          <a:bodyPr/>
          <a:lstStyle/>
          <a:p>
            <a:r>
              <a:rPr lang="zh-CN" altLang="en-US" dirty="0"/>
              <a:t>常规方法：面谈</a:t>
            </a:r>
            <a:endParaRPr lang="en-US" altLang="zh-CN" dirty="0"/>
          </a:p>
          <a:p>
            <a:pPr lvl="1"/>
            <a:r>
              <a:rPr lang="zh-CN" altLang="en-US" dirty="0"/>
              <a:t>与用户创造性地交流，充分发掘用户潜在想法</a:t>
            </a:r>
            <a:endParaRPr lang="en-US" altLang="zh-CN" dirty="0"/>
          </a:p>
          <a:p>
            <a:pPr lvl="2"/>
            <a:r>
              <a:rPr lang="zh-CN" altLang="en-US" dirty="0"/>
              <a:t>集体面谈：快速方法</a:t>
            </a:r>
            <a:endParaRPr lang="en-US" altLang="zh-CN" dirty="0"/>
          </a:p>
          <a:p>
            <a:pPr lvl="2"/>
            <a:r>
              <a:rPr lang="zh-CN" altLang="en-US" dirty="0"/>
              <a:t>调查表：用户分散</a:t>
            </a:r>
            <a:endParaRPr lang="en-US" altLang="zh-CN" dirty="0"/>
          </a:p>
          <a:p>
            <a:pPr lvl="2"/>
            <a:r>
              <a:rPr lang="zh-CN" altLang="en-US" dirty="0"/>
              <a:t>头脑风暴：“发明”需求</a:t>
            </a:r>
            <a:endParaRPr lang="en-US" altLang="zh-CN" dirty="0"/>
          </a:p>
          <a:p>
            <a:r>
              <a:rPr lang="zh-CN" altLang="en-US" dirty="0"/>
              <a:t>不确定性：原型</a:t>
            </a:r>
            <a:endParaRPr lang="en-US" altLang="zh-CN" dirty="0"/>
          </a:p>
          <a:p>
            <a:pPr lvl="1"/>
            <a:r>
              <a:rPr lang="zh-CN" altLang="en-US" dirty="0"/>
              <a:t>帮助消除用户或需求工程师想法中的不确定性</a:t>
            </a:r>
          </a:p>
          <a:p>
            <a:r>
              <a:rPr lang="zh-CN" altLang="en-US" dirty="0"/>
              <a:t>情景性：观察</a:t>
            </a:r>
            <a:endParaRPr lang="en-US" altLang="zh-CN" dirty="0"/>
          </a:p>
          <a:p>
            <a:pPr lvl="1"/>
            <a:r>
              <a:rPr lang="zh-CN" altLang="en-US" dirty="0"/>
              <a:t>需求工程师亲自（涉身）观察并发掘情景性需求</a:t>
            </a:r>
            <a:endParaRPr lang="en-US" altLang="zh-CN" dirty="0"/>
          </a:p>
        </p:txBody>
      </p:sp>
      <p:sp>
        <p:nvSpPr>
          <p:cNvPr id="11268" name="灯片编号占位符 1">
            <a:extLst>
              <a:ext uri="{FF2B5EF4-FFF2-40B4-BE49-F238E27FC236}">
                <a16:creationId xmlns:a16="http://schemas.microsoft.com/office/drawing/2014/main" id="{AB8197F3-02D2-9CB2-552E-FAFA3489150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825803-FE46-4425-987F-AB206BE2063D}" type="slidenum">
              <a:rPr lang="en-US" altLang="zh-CN">
                <a:latin typeface="Garamond" panose="02020404030301010803" pitchFamily="18" charset="0"/>
              </a:rPr>
              <a:pPr/>
              <a:t>5</a:t>
            </a:fld>
            <a:endParaRPr lang="en-US" altLang="zh-CN">
              <a:latin typeface="Garamond" panose="02020404030301010803"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362125E0-1C94-E381-1EF1-AD38A5F41E01}"/>
              </a:ext>
            </a:extLst>
          </p:cNvPr>
          <p:cNvSpPr>
            <a:spLocks noGrp="1" noChangeArrowheads="1"/>
          </p:cNvSpPr>
          <p:nvPr>
            <p:ph type="title"/>
          </p:nvPr>
        </p:nvSpPr>
        <p:spPr/>
        <p:txBody>
          <a:bodyPr/>
          <a:lstStyle/>
          <a:p>
            <a:pPr eaLnBrk="1" hangingPunct="1"/>
            <a:r>
              <a:rPr lang="zh-CN" altLang="en-US"/>
              <a:t>本章小结</a:t>
            </a:r>
          </a:p>
        </p:txBody>
      </p:sp>
      <p:sp>
        <p:nvSpPr>
          <p:cNvPr id="91139" name="Rectangle 3">
            <a:extLst>
              <a:ext uri="{FF2B5EF4-FFF2-40B4-BE49-F238E27FC236}">
                <a16:creationId xmlns:a16="http://schemas.microsoft.com/office/drawing/2014/main" id="{9EE22755-94E7-E29A-9FFB-B05F9623F794}"/>
              </a:ext>
            </a:extLst>
          </p:cNvPr>
          <p:cNvSpPr>
            <a:spLocks noGrp="1" noChangeArrowheads="1"/>
          </p:cNvSpPr>
          <p:nvPr>
            <p:ph type="body" idx="1"/>
          </p:nvPr>
        </p:nvSpPr>
        <p:spPr/>
        <p:txBody>
          <a:bodyPr/>
          <a:lstStyle/>
          <a:p>
            <a:pPr eaLnBrk="1" hangingPunct="1">
              <a:lnSpc>
                <a:spcPct val="90000"/>
              </a:lnSpc>
            </a:pPr>
            <a:r>
              <a:rPr lang="zh-CN" altLang="en-US" sz="2600"/>
              <a:t>面谈是需求获取当中最为常用的手段，效果显著</a:t>
            </a:r>
          </a:p>
          <a:p>
            <a:pPr eaLnBrk="1" hangingPunct="1">
              <a:lnSpc>
                <a:spcPct val="90000"/>
              </a:lnSpc>
            </a:pPr>
            <a:r>
              <a:rPr lang="zh-CN" altLang="en-US" sz="2600"/>
              <a:t>成功的面谈需要很多的面谈技巧</a:t>
            </a:r>
          </a:p>
          <a:p>
            <a:pPr lvl="1" eaLnBrk="1" hangingPunct="1">
              <a:lnSpc>
                <a:spcPct val="90000"/>
              </a:lnSpc>
            </a:pPr>
            <a:r>
              <a:rPr lang="zh-CN" altLang="en-US" sz="2200"/>
              <a:t>对问题类型和组织结构的掌握是其中最为重要的技巧</a:t>
            </a:r>
          </a:p>
          <a:p>
            <a:pPr lvl="1" eaLnBrk="1" hangingPunct="1">
              <a:lnSpc>
                <a:spcPct val="90000"/>
              </a:lnSpc>
            </a:pPr>
            <a:r>
              <a:rPr lang="zh-CN" altLang="en-US" sz="2200"/>
              <a:t>面谈的组织和进行当中也要注意很多事项</a:t>
            </a:r>
          </a:p>
          <a:p>
            <a:pPr eaLnBrk="1" hangingPunct="1">
              <a:lnSpc>
                <a:spcPct val="90000"/>
              </a:lnSpc>
            </a:pPr>
            <a:r>
              <a:rPr lang="zh-CN" altLang="en-US" sz="2600"/>
              <a:t>按照完整的过程执行面谈可以更好的保证面谈的效果</a:t>
            </a:r>
          </a:p>
          <a:p>
            <a:pPr eaLnBrk="1" hangingPunct="1">
              <a:lnSpc>
                <a:spcPct val="90000"/>
              </a:lnSpc>
            </a:pPr>
            <a:r>
              <a:rPr lang="zh-CN" altLang="en-US" sz="2600"/>
              <a:t>经过长期的实践，面谈发展出了多种不同的形式和类似的需求获取方法</a:t>
            </a:r>
          </a:p>
          <a:p>
            <a:pPr lvl="1" eaLnBrk="1" hangingPunct="1">
              <a:lnSpc>
                <a:spcPct val="90000"/>
              </a:lnSpc>
            </a:pPr>
            <a:r>
              <a:rPr lang="zh-CN" altLang="en-US" sz="2200"/>
              <a:t>三种类型的面谈</a:t>
            </a:r>
          </a:p>
          <a:p>
            <a:pPr lvl="1" eaLnBrk="1" hangingPunct="1">
              <a:lnSpc>
                <a:spcPct val="90000"/>
              </a:lnSpc>
            </a:pPr>
            <a:r>
              <a:rPr lang="zh-CN" altLang="en-US" sz="2200"/>
              <a:t>群体面谈、调查问卷和头脑风暴</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DED7001-A495-0674-E136-5336FED8EF7F}"/>
              </a:ext>
            </a:extLst>
          </p:cNvPr>
          <p:cNvSpPr>
            <a:spLocks noGrp="1" noChangeArrowheads="1"/>
          </p:cNvSpPr>
          <p:nvPr>
            <p:ph type="ctrTitle"/>
          </p:nvPr>
        </p:nvSpPr>
        <p:spPr>
          <a:xfrm>
            <a:off x="381000" y="1581150"/>
            <a:ext cx="8686800" cy="2076450"/>
          </a:xfrm>
        </p:spPr>
        <p:txBody>
          <a:bodyPr/>
          <a:lstStyle/>
          <a:p>
            <a:pPr algn="ctr" eaLnBrk="1" hangingPunct="1"/>
            <a:br>
              <a:rPr lang="en-US" altLang="zh-CN" sz="4800"/>
            </a:br>
            <a:r>
              <a:rPr lang="zh-CN" altLang="en-US" sz="4800"/>
              <a:t>第</a:t>
            </a:r>
            <a:r>
              <a:rPr lang="en-US" altLang="zh-CN" sz="4800"/>
              <a:t>9</a:t>
            </a:r>
            <a:r>
              <a:rPr lang="zh-CN" altLang="en-US" sz="4800"/>
              <a:t>章</a:t>
            </a:r>
            <a:r>
              <a:rPr lang="en-US" altLang="zh-CN" sz="4800"/>
              <a:t>.</a:t>
            </a:r>
            <a:r>
              <a:rPr lang="zh-CN" altLang="en-US" sz="4800"/>
              <a:t>原型</a:t>
            </a:r>
            <a:endParaRPr lang="zh-CN" altLang="en-US" sz="4200">
              <a:solidFill>
                <a:srgbClr val="FC2508"/>
              </a:solidFill>
            </a:endParaRPr>
          </a:p>
        </p:txBody>
      </p:sp>
      <p:sp>
        <p:nvSpPr>
          <p:cNvPr id="93187" name="Rectangle 3">
            <a:extLst>
              <a:ext uri="{FF2B5EF4-FFF2-40B4-BE49-F238E27FC236}">
                <a16:creationId xmlns:a16="http://schemas.microsoft.com/office/drawing/2014/main" id="{721601E5-941C-1BB6-7724-23DB8CDE0FB3}"/>
              </a:ext>
            </a:extLst>
          </p:cNvPr>
          <p:cNvSpPr>
            <a:spLocks noGrp="1" noChangeArrowheads="1"/>
          </p:cNvSpPr>
          <p:nvPr>
            <p:ph type="subTitle" idx="1"/>
          </p:nvPr>
        </p:nvSpPr>
        <p:spPr>
          <a:xfrm>
            <a:off x="1371600" y="4419600"/>
            <a:ext cx="6553200" cy="1752600"/>
          </a:xfrm>
        </p:spPr>
        <p:txBody>
          <a:bodyPr/>
          <a:lstStyle/>
          <a:p>
            <a:pPr algn="ctr" eaLnBrk="1" hangingPunct="1"/>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2031779-8784-000C-B653-242250C60456}"/>
              </a:ext>
            </a:extLst>
          </p:cNvPr>
          <p:cNvSpPr>
            <a:spLocks noGrp="1" noChangeArrowheads="1"/>
          </p:cNvSpPr>
          <p:nvPr>
            <p:ph type="title"/>
          </p:nvPr>
        </p:nvSpPr>
        <p:spPr/>
        <p:txBody>
          <a:bodyPr/>
          <a:lstStyle/>
          <a:p>
            <a:pPr eaLnBrk="1" hangingPunct="1"/>
            <a:r>
              <a:rPr lang="zh-CN" altLang="en-US" sz="3800"/>
              <a:t>什么是原型 </a:t>
            </a:r>
          </a:p>
        </p:txBody>
      </p:sp>
      <p:sp>
        <p:nvSpPr>
          <p:cNvPr id="94211" name="Rectangle 3">
            <a:extLst>
              <a:ext uri="{FF2B5EF4-FFF2-40B4-BE49-F238E27FC236}">
                <a16:creationId xmlns:a16="http://schemas.microsoft.com/office/drawing/2014/main" id="{C57FB31A-0F5E-BE08-1C1E-12FBCE82B4F4}"/>
              </a:ext>
            </a:extLst>
          </p:cNvPr>
          <p:cNvSpPr>
            <a:spLocks noGrp="1" noChangeArrowheads="1"/>
          </p:cNvSpPr>
          <p:nvPr>
            <p:ph type="body" idx="1"/>
          </p:nvPr>
        </p:nvSpPr>
        <p:spPr/>
        <p:txBody>
          <a:bodyPr/>
          <a:lstStyle/>
          <a:p>
            <a:pPr eaLnBrk="1" hangingPunct="1"/>
            <a:r>
              <a:rPr lang="en-US" altLang="zh-CN"/>
              <a:t>“</a:t>
            </a:r>
            <a:r>
              <a:rPr lang="zh-CN" altLang="en-US"/>
              <a:t>原型是一个系统，它内化了（</a:t>
            </a:r>
            <a:r>
              <a:rPr lang="en-US" altLang="zh-CN"/>
              <a:t>capture</a:t>
            </a:r>
            <a:r>
              <a:rPr lang="zh-CN" altLang="en-US"/>
              <a:t>）一个更迟系统（</a:t>
            </a:r>
            <a:r>
              <a:rPr lang="en-US" altLang="zh-CN"/>
              <a:t>later system</a:t>
            </a:r>
            <a:r>
              <a:rPr lang="zh-CN" altLang="en-US"/>
              <a:t>）的本质特征。原型系统通常被构造为不完整的系统，以在将来进行改进、补充或者替代。” </a:t>
            </a:r>
          </a:p>
          <a:p>
            <a:pPr eaLnBrk="1" hangingPunct="1"/>
            <a:r>
              <a:rPr lang="zh-CN" altLang="en-US"/>
              <a:t>如果在最终的物件（</a:t>
            </a:r>
            <a:r>
              <a:rPr lang="en-US" altLang="zh-CN"/>
              <a:t>final artifact</a:t>
            </a:r>
            <a:r>
              <a:rPr lang="zh-CN" altLang="en-US"/>
              <a:t>）产生之前，一个中间物件（</a:t>
            </a:r>
            <a:r>
              <a:rPr lang="en-US" altLang="zh-CN"/>
              <a:t>mediate artifact</a:t>
            </a:r>
            <a:r>
              <a:rPr lang="zh-CN" altLang="en-US"/>
              <a:t>）被用来在一定广度和深度范围内表现这个最终物件，那么这个中间物件就被认为是最终物件在该广度和深度上的原型。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ECEBE0F-1309-9E4F-F59A-2E7D128409B3}"/>
              </a:ext>
            </a:extLst>
          </p:cNvPr>
          <p:cNvSpPr>
            <a:spLocks noGrp="1" noChangeArrowheads="1"/>
          </p:cNvSpPr>
          <p:nvPr>
            <p:ph type="title"/>
          </p:nvPr>
        </p:nvSpPr>
        <p:spPr/>
        <p:txBody>
          <a:bodyPr/>
          <a:lstStyle/>
          <a:p>
            <a:pPr eaLnBrk="1" hangingPunct="1"/>
            <a:r>
              <a:rPr lang="zh-CN" altLang="en-US" sz="3800"/>
              <a:t>什么是原型</a:t>
            </a:r>
          </a:p>
        </p:txBody>
      </p:sp>
      <p:sp>
        <p:nvSpPr>
          <p:cNvPr id="95235" name="Rectangle 3">
            <a:extLst>
              <a:ext uri="{FF2B5EF4-FFF2-40B4-BE49-F238E27FC236}">
                <a16:creationId xmlns:a16="http://schemas.microsoft.com/office/drawing/2014/main" id="{69D4562E-BCAD-CB05-74B5-A1364173CA25}"/>
              </a:ext>
            </a:extLst>
          </p:cNvPr>
          <p:cNvSpPr>
            <a:spLocks noGrp="1" noChangeArrowheads="1"/>
          </p:cNvSpPr>
          <p:nvPr>
            <p:ph type="body" idx="1"/>
          </p:nvPr>
        </p:nvSpPr>
        <p:spPr/>
        <p:txBody>
          <a:bodyPr/>
          <a:lstStyle/>
          <a:p>
            <a:pPr eaLnBrk="1" hangingPunct="1"/>
            <a:r>
              <a:rPr lang="zh-CN" altLang="en-US"/>
              <a:t>包括书面描绘、场景叙述、情节串联图板、幻灯演示、动画模拟、屏幕快照和程序代码等在内的各种被用来探索和论证软件系统功能的物件都是软件的原型 </a:t>
            </a:r>
            <a:endParaRPr lang="en-US" altLang="zh-CN"/>
          </a:p>
          <a:p>
            <a:pPr eaLnBrk="1" hangingPunct="1"/>
            <a:r>
              <a:rPr lang="en-US" altLang="zh-CN" sz="2800"/>
              <a:t>A prototype gives the stakeholder something real, or at least something that has the appearance of reality. The prototype makes the product real enough for stakeholders to bring up requirements that might otherwise be missed.</a:t>
            </a:r>
            <a:endParaRPr lang="zh-CN" altLang="en-US"/>
          </a:p>
          <a:p>
            <a:pPr eaLnBrk="1" hangingPunct="1"/>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34C13F5A-027B-94CD-8086-830D5FDD6578}"/>
              </a:ext>
            </a:extLst>
          </p:cNvPr>
          <p:cNvSpPr>
            <a:spLocks noGrp="1" noChangeArrowheads="1"/>
          </p:cNvSpPr>
          <p:nvPr>
            <p:ph type="title"/>
          </p:nvPr>
        </p:nvSpPr>
        <p:spPr/>
        <p:txBody>
          <a:bodyPr/>
          <a:lstStyle/>
          <a:p>
            <a:r>
              <a:rPr lang="zh-CN" altLang="en-US" sz="4400">
                <a:latin typeface="Arial" panose="020B0604020202020204" pitchFamily="34" charset="0"/>
              </a:rPr>
              <a:t>为什么要使用</a:t>
            </a:r>
            <a:r>
              <a:rPr lang="zh-CN" altLang="en-US" sz="4400"/>
              <a:t>原型？</a:t>
            </a:r>
            <a:endParaRPr lang="zh-CN" altLang="en-US"/>
          </a:p>
        </p:txBody>
      </p:sp>
      <p:sp>
        <p:nvSpPr>
          <p:cNvPr id="96259" name="内容占位符 2">
            <a:extLst>
              <a:ext uri="{FF2B5EF4-FFF2-40B4-BE49-F238E27FC236}">
                <a16:creationId xmlns:a16="http://schemas.microsoft.com/office/drawing/2014/main" id="{CA70D2FF-8409-4C71-8B6D-F21047E9490E}"/>
              </a:ext>
            </a:extLst>
          </p:cNvPr>
          <p:cNvSpPr>
            <a:spLocks noGrp="1" noChangeArrowheads="1"/>
          </p:cNvSpPr>
          <p:nvPr>
            <p:ph idx="1"/>
          </p:nvPr>
        </p:nvSpPr>
        <p:spPr/>
        <p:txBody>
          <a:bodyPr/>
          <a:lstStyle/>
          <a:p>
            <a:r>
              <a:rPr lang="zh-CN" altLang="en-US"/>
              <a:t>不确定性</a:t>
            </a:r>
            <a:endParaRPr lang="en-US" altLang="zh-CN"/>
          </a:p>
          <a:p>
            <a:pPr lvl="1"/>
            <a:r>
              <a:rPr lang="zh-CN" altLang="en-US"/>
              <a:t>因为对未来知识有限，而无法确定某种决策的结果</a:t>
            </a:r>
            <a:endParaRPr lang="en-US" altLang="zh-CN"/>
          </a:p>
          <a:p>
            <a:r>
              <a:rPr lang="zh-CN" altLang="en-US"/>
              <a:t>不确定性是广泛存在的</a:t>
            </a:r>
            <a:endParaRPr lang="en-US" altLang="zh-CN"/>
          </a:p>
          <a:p>
            <a:pPr lvl="1"/>
            <a:r>
              <a:rPr lang="zh-CN" altLang="en-US"/>
              <a:t>科学的目的是限定、解释不确定性，不是将不确定性转换为确定性</a:t>
            </a:r>
            <a:endParaRPr lang="en-US" altLang="zh-CN"/>
          </a:p>
          <a:p>
            <a:pPr lvl="1"/>
            <a:r>
              <a:rPr lang="zh-CN" altLang="en-US"/>
              <a:t>人们厌恶不确定性：不确定性意味着不完全可控</a:t>
            </a:r>
            <a:endParaRPr lang="en-US" altLang="zh-CN"/>
          </a:p>
          <a:p>
            <a:r>
              <a:rPr lang="zh-CN" altLang="en-US"/>
              <a:t>软件工程中存在着大量的不确定性，原型、迭代和（方法）验证是人们解决不确定性的主要手段</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3611EE74-007A-2DC6-8DBC-47EBD809D919}"/>
              </a:ext>
            </a:extLst>
          </p:cNvPr>
          <p:cNvSpPr>
            <a:spLocks noGrp="1" noChangeArrowheads="1"/>
          </p:cNvSpPr>
          <p:nvPr>
            <p:ph type="title"/>
          </p:nvPr>
        </p:nvSpPr>
        <p:spPr/>
        <p:txBody>
          <a:bodyPr/>
          <a:lstStyle/>
          <a:p>
            <a:r>
              <a:rPr lang="zh-CN" altLang="en-US" sz="4000">
                <a:latin typeface="Arial" panose="020B0604020202020204" pitchFamily="34" charset="0"/>
              </a:rPr>
              <a:t>为什么要使用</a:t>
            </a:r>
            <a:r>
              <a:rPr lang="zh-CN" altLang="en-US" sz="4000"/>
              <a:t>原型？</a:t>
            </a:r>
            <a:endParaRPr lang="zh-CN" altLang="en-US"/>
          </a:p>
        </p:txBody>
      </p:sp>
      <p:sp>
        <p:nvSpPr>
          <p:cNvPr id="3" name="内容占位符 2">
            <a:extLst>
              <a:ext uri="{FF2B5EF4-FFF2-40B4-BE49-F238E27FC236}">
                <a16:creationId xmlns:a16="http://schemas.microsoft.com/office/drawing/2014/main" id="{28F005A3-BC05-16C0-A076-22A94CB747FC}"/>
              </a:ext>
            </a:extLst>
          </p:cNvPr>
          <p:cNvSpPr>
            <a:spLocks noGrp="1" noChangeArrowheads="1"/>
          </p:cNvSpPr>
          <p:nvPr>
            <p:ph idx="1"/>
          </p:nvPr>
        </p:nvSpPr>
        <p:spPr>
          <a:xfrm>
            <a:off x="457200" y="1143000"/>
            <a:ext cx="8229600" cy="4530725"/>
          </a:xfrm>
        </p:spPr>
        <p:txBody>
          <a:bodyPr/>
          <a:lstStyle/>
          <a:p>
            <a:r>
              <a:rPr lang="zh-CN" altLang="en-US" sz="2800"/>
              <a:t>软件工程中的不确定性</a:t>
            </a:r>
            <a:endParaRPr lang="en-US" altLang="zh-CN" sz="2800"/>
          </a:p>
          <a:p>
            <a:pPr lvl="1"/>
            <a:r>
              <a:rPr lang="zh-CN" altLang="en-US" sz="2400"/>
              <a:t>需求的不确定性</a:t>
            </a:r>
            <a:endParaRPr lang="en-US" altLang="zh-CN" sz="2400"/>
          </a:p>
          <a:p>
            <a:pPr lvl="2"/>
            <a:r>
              <a:rPr lang="zh-CN" altLang="en-US" sz="2000"/>
              <a:t>需求原型、迭代需求、需求分析技术</a:t>
            </a:r>
            <a:endParaRPr lang="en-US" altLang="zh-CN" sz="2000"/>
          </a:p>
          <a:p>
            <a:pPr lvl="1"/>
            <a:r>
              <a:rPr lang="zh-CN" altLang="en-US" sz="2400"/>
              <a:t>设计的不确定性（设计约束与设计决策）</a:t>
            </a:r>
            <a:endParaRPr lang="en-US" altLang="zh-CN" sz="2400"/>
          </a:p>
          <a:p>
            <a:pPr lvl="2"/>
            <a:r>
              <a:rPr lang="zh-CN" altLang="en-US" sz="2000"/>
              <a:t>设计原型（体系结构原型）、迭代设计、设计技术</a:t>
            </a:r>
            <a:endParaRPr lang="en-US" altLang="zh-CN" sz="2000"/>
          </a:p>
          <a:p>
            <a:pPr lvl="1"/>
            <a:r>
              <a:rPr lang="zh-CN" altLang="en-US" sz="2400"/>
              <a:t>构造的不确定性（编译错误与运行表现）</a:t>
            </a:r>
            <a:endParaRPr lang="en-US" altLang="zh-CN" sz="2400"/>
          </a:p>
          <a:p>
            <a:pPr lvl="2"/>
            <a:r>
              <a:rPr lang="zh-CN" altLang="en-US" sz="2000"/>
              <a:t>算法原型、调试、程序语言</a:t>
            </a:r>
            <a:endParaRPr lang="en-US" altLang="zh-CN" sz="2000"/>
          </a:p>
          <a:p>
            <a:pPr lvl="1"/>
            <a:r>
              <a:rPr lang="zh-CN" altLang="en-US" sz="2400"/>
              <a:t>测试的不确定性（缺陷分布）</a:t>
            </a:r>
            <a:endParaRPr lang="en-US" altLang="zh-CN" sz="2400"/>
          </a:p>
          <a:p>
            <a:pPr lvl="2"/>
            <a:r>
              <a:rPr lang="zh-CN" altLang="en-US" sz="2000"/>
              <a:t>测试环境、测试技术</a:t>
            </a:r>
            <a:endParaRPr lang="en-US" altLang="zh-CN" sz="2000"/>
          </a:p>
          <a:p>
            <a:pPr lvl="1"/>
            <a:r>
              <a:rPr lang="zh-CN" altLang="en-US" sz="2400"/>
              <a:t>管理的不确定性（时间、成本、风险</a:t>
            </a:r>
            <a:r>
              <a:rPr lang="en-US" altLang="zh-CN" sz="2400"/>
              <a:t>…</a:t>
            </a:r>
            <a:r>
              <a:rPr lang="zh-CN" altLang="en-US" sz="2400"/>
              <a:t>）</a:t>
            </a:r>
            <a:endParaRPr lang="en-US" altLang="zh-CN" sz="2400"/>
          </a:p>
          <a:p>
            <a:pPr lvl="2"/>
            <a:r>
              <a:rPr lang="zh-CN" altLang="en-US" sz="2000"/>
              <a:t>管理技术</a:t>
            </a:r>
            <a:endParaRPr lang="en-US" altLang="zh-CN" sz="2000"/>
          </a:p>
          <a:p>
            <a:pPr lvl="1"/>
            <a:r>
              <a:rPr lang="en-US" altLang="zh-CN" sz="24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3F04E95-C2BB-B4B7-CC8B-DBE7998E37A0}"/>
              </a:ext>
            </a:extLst>
          </p:cNvPr>
          <p:cNvSpPr>
            <a:spLocks noGrp="1" noChangeArrowheads="1"/>
          </p:cNvSpPr>
          <p:nvPr>
            <p:ph type="title"/>
          </p:nvPr>
        </p:nvSpPr>
        <p:spPr>
          <a:xfrm>
            <a:off x="457200" y="252413"/>
            <a:ext cx="8229600" cy="1139825"/>
          </a:xfrm>
        </p:spPr>
        <p:txBody>
          <a:bodyPr/>
          <a:lstStyle/>
          <a:p>
            <a:pPr eaLnBrk="1" hangingPunct="1"/>
            <a:r>
              <a:rPr lang="zh-CN" altLang="en-US" sz="3800"/>
              <a:t>抛弃式原型与演化式原型 </a:t>
            </a:r>
            <a:r>
              <a:rPr lang="en-US" altLang="zh-CN" sz="3800"/>
              <a:t>– </a:t>
            </a:r>
            <a:r>
              <a:rPr lang="zh-CN" altLang="en-US" sz="3800"/>
              <a:t>定义</a:t>
            </a:r>
          </a:p>
        </p:txBody>
      </p:sp>
      <p:sp>
        <p:nvSpPr>
          <p:cNvPr id="98307" name="Rectangle 3">
            <a:extLst>
              <a:ext uri="{FF2B5EF4-FFF2-40B4-BE49-F238E27FC236}">
                <a16:creationId xmlns:a16="http://schemas.microsoft.com/office/drawing/2014/main" id="{AE1E415F-55BB-A3A7-5715-9BEB4E088901}"/>
              </a:ext>
            </a:extLst>
          </p:cNvPr>
          <p:cNvSpPr>
            <a:spLocks noGrp="1" noChangeArrowheads="1"/>
          </p:cNvSpPr>
          <p:nvPr>
            <p:ph type="body" idx="1"/>
          </p:nvPr>
        </p:nvSpPr>
        <p:spPr>
          <a:xfrm>
            <a:off x="457200" y="1066800"/>
            <a:ext cx="8229600" cy="5064125"/>
          </a:xfrm>
        </p:spPr>
        <p:txBody>
          <a:bodyPr/>
          <a:lstStyle/>
          <a:p>
            <a:pPr eaLnBrk="1" hangingPunct="1"/>
            <a:r>
              <a:rPr lang="zh-CN" altLang="en-US" sz="2600" b="1"/>
              <a:t>探索式（</a:t>
            </a:r>
            <a:r>
              <a:rPr lang="en-US" altLang="zh-CN" sz="2600" b="1"/>
              <a:t>exploratory</a:t>
            </a:r>
            <a:r>
              <a:rPr lang="zh-CN" altLang="en-US" sz="2600" b="1"/>
              <a:t>）</a:t>
            </a:r>
            <a:r>
              <a:rPr lang="zh-CN" altLang="en-US" sz="2600"/>
              <a:t> </a:t>
            </a:r>
          </a:p>
          <a:p>
            <a:pPr lvl="1" eaLnBrk="1" hangingPunct="1"/>
            <a:r>
              <a:rPr lang="zh-CN" altLang="en-US" sz="2200"/>
              <a:t>以缺陷需求开始继而不断调整和修正需求的原型开发方式称为探索式，要尽可能的调整各种设计选项</a:t>
            </a:r>
            <a:endParaRPr lang="en-US" altLang="zh-CN" sz="2200"/>
          </a:p>
          <a:p>
            <a:pPr lvl="1" eaLnBrk="1" hangingPunct="1"/>
            <a:r>
              <a:rPr lang="zh-CN" altLang="en-US" sz="2000" b="1"/>
              <a:t>演示原型（</a:t>
            </a:r>
            <a:r>
              <a:rPr lang="en-US" altLang="zh-CN" sz="2000" b="1"/>
              <a:t>presentation prototype</a:t>
            </a:r>
            <a:r>
              <a:rPr lang="zh-CN" altLang="en-US" sz="2000" b="1"/>
              <a:t>），严格意义上的原型（</a:t>
            </a:r>
            <a:r>
              <a:rPr lang="en-US" altLang="zh-CN" sz="2000" b="1"/>
              <a:t>prototype proper</a:t>
            </a:r>
            <a:r>
              <a:rPr lang="zh-CN" altLang="en-US" sz="2000" b="1"/>
              <a:t>）</a:t>
            </a:r>
            <a:r>
              <a:rPr lang="zh-CN" altLang="en-US" sz="2000"/>
              <a:t> </a:t>
            </a:r>
            <a:endParaRPr lang="zh-CN" altLang="en-US" sz="2200"/>
          </a:p>
          <a:p>
            <a:pPr eaLnBrk="1" hangingPunct="1"/>
            <a:r>
              <a:rPr lang="zh-CN" altLang="en-US" sz="2600" b="1"/>
              <a:t>实验式（</a:t>
            </a:r>
            <a:r>
              <a:rPr lang="en-US" altLang="zh-CN" sz="2600" b="1"/>
              <a:t>experimental</a:t>
            </a:r>
            <a:r>
              <a:rPr lang="zh-CN" altLang="en-US" sz="2600" b="1"/>
              <a:t>）</a:t>
            </a:r>
            <a:r>
              <a:rPr lang="zh-CN" altLang="en-US" sz="2600"/>
              <a:t> </a:t>
            </a:r>
          </a:p>
          <a:p>
            <a:pPr lvl="1" eaLnBrk="1" hangingPunct="1"/>
            <a:r>
              <a:rPr lang="zh-CN" altLang="en-US" sz="2200"/>
              <a:t>以清晰的用户需求和模糊的实现方法、实现效果、可行性开始，明确需求的可行性和技术实现方案 </a:t>
            </a:r>
          </a:p>
          <a:p>
            <a:pPr lvl="1" eaLnBrk="1" hangingPunct="1"/>
            <a:r>
              <a:rPr lang="zh-CN" altLang="en-US" sz="2200"/>
              <a:t>定义一个对原型的评估方法，确定评估的属性 </a:t>
            </a:r>
            <a:endParaRPr lang="en-US" altLang="zh-CN" sz="2200"/>
          </a:p>
          <a:p>
            <a:pPr lvl="1" eaLnBrk="1" hangingPunct="1"/>
            <a:r>
              <a:rPr lang="zh-CN" altLang="en-US" sz="2000" b="1"/>
              <a:t>试验原型（</a:t>
            </a:r>
            <a:r>
              <a:rPr lang="en-US" altLang="zh-CN" sz="2000" b="1"/>
              <a:t>breadboard prototype</a:t>
            </a:r>
            <a:r>
              <a:rPr lang="zh-CN" altLang="en-US" sz="2000" b="1"/>
              <a:t>）</a:t>
            </a:r>
            <a:endParaRPr lang="zh-CN" altLang="en-US" sz="2200"/>
          </a:p>
          <a:p>
            <a:pPr eaLnBrk="1" hangingPunct="1"/>
            <a:r>
              <a:rPr lang="zh-CN" altLang="en-US" sz="2600" b="1"/>
              <a:t>演化式（</a:t>
            </a:r>
            <a:r>
              <a:rPr lang="en-US" altLang="zh-CN" sz="2600" b="1"/>
              <a:t>evolutionary</a:t>
            </a:r>
            <a:r>
              <a:rPr lang="zh-CN" altLang="en-US" sz="2600" b="1"/>
              <a:t>）</a:t>
            </a:r>
            <a:r>
              <a:rPr lang="zh-CN" altLang="en-US" sz="2600"/>
              <a:t> </a:t>
            </a:r>
          </a:p>
          <a:p>
            <a:pPr lvl="1" eaLnBrk="1" hangingPunct="1"/>
            <a:r>
              <a:rPr lang="zh-CN" altLang="en-US" sz="2200"/>
              <a:t>以清晰的原型化需求和项目积累下来的原型资产为开始</a:t>
            </a:r>
          </a:p>
          <a:p>
            <a:pPr lvl="1" eaLnBrk="1" hangingPunct="1"/>
            <a:r>
              <a:rPr lang="zh-CN" altLang="en-US" sz="2200"/>
              <a:t>原型化的需求，也有项目积累下来的原型资产 </a:t>
            </a:r>
            <a:endParaRPr lang="en-US" altLang="zh-CN" sz="2200"/>
          </a:p>
          <a:p>
            <a:pPr lvl="1" eaLnBrk="1" hangingPunct="1"/>
            <a:r>
              <a:rPr lang="zh-CN" altLang="en-US" sz="2000" b="1"/>
              <a:t>引示系统原型（</a:t>
            </a:r>
            <a:r>
              <a:rPr lang="en-US" altLang="zh-CN" sz="2000" b="1"/>
              <a:t>pilot system prototype</a:t>
            </a:r>
            <a:r>
              <a:rPr lang="zh-CN" altLang="en-US" sz="2000" b="1"/>
              <a:t>）</a:t>
            </a:r>
            <a:endParaRPr lang="zh-CN" altLang="en-US" sz="2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770D1662-2E22-2E09-A5A6-C82E8D0F8ACC}"/>
              </a:ext>
            </a:extLst>
          </p:cNvPr>
          <p:cNvSpPr>
            <a:spLocks noGrp="1" noChangeArrowheads="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D6EA9521-9CD9-8B9C-7A2C-DC9A707B8C93}"/>
              </a:ext>
            </a:extLst>
          </p:cNvPr>
          <p:cNvGraphicFramePr>
            <a:graphicFrameLocks noGrp="1"/>
          </p:cNvGraphicFramePr>
          <p:nvPr>
            <p:ph idx="1"/>
          </p:nvPr>
        </p:nvGraphicFramePr>
        <p:xfrm>
          <a:off x="304800" y="1828800"/>
          <a:ext cx="8458200" cy="2879724"/>
        </p:xfrm>
        <a:graphic>
          <a:graphicData uri="http://schemas.openxmlformats.org/drawingml/2006/table">
            <a:tbl>
              <a:tblPr/>
              <a:tblGrid>
                <a:gridCol w="1233488">
                  <a:extLst>
                    <a:ext uri="{9D8B030D-6E8A-4147-A177-3AD203B41FA5}">
                      <a16:colId xmlns:a16="http://schemas.microsoft.com/office/drawing/2014/main" val="20000"/>
                    </a:ext>
                  </a:extLst>
                </a:gridCol>
                <a:gridCol w="2673350">
                  <a:extLst>
                    <a:ext uri="{9D8B030D-6E8A-4147-A177-3AD203B41FA5}">
                      <a16:colId xmlns:a16="http://schemas.microsoft.com/office/drawing/2014/main" val="20001"/>
                    </a:ext>
                  </a:extLst>
                </a:gridCol>
                <a:gridCol w="2952750">
                  <a:extLst>
                    <a:ext uri="{9D8B030D-6E8A-4147-A177-3AD203B41FA5}">
                      <a16:colId xmlns:a16="http://schemas.microsoft.com/office/drawing/2014/main" val="20002"/>
                    </a:ext>
                  </a:extLst>
                </a:gridCol>
                <a:gridCol w="1598612">
                  <a:extLst>
                    <a:ext uri="{9D8B030D-6E8A-4147-A177-3AD203B41FA5}">
                      <a16:colId xmlns:a16="http://schemas.microsoft.com/office/drawing/2014/main" val="20003"/>
                    </a:ext>
                  </a:extLst>
                </a:gridCol>
              </a:tblGrid>
              <a:tr h="4113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 </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不确定性分布</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原型使用</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其他解决方法</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113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需求</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涉众的需要不明确</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严格意义的原型</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rowSpan="4">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迭代式开发</a:t>
                      </a:r>
                    </a:p>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快速反馈</a:t>
                      </a:r>
                    </a:p>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风险管理</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1"/>
                  </a:ext>
                </a:extLst>
              </a:tr>
              <a:tr h="4113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设计</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技术细节不明确</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试验原型</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vMerge="1">
                  <a:txBody>
                    <a:bodyPr/>
                    <a:lstStyle/>
                    <a:p>
                      <a:endParaRPr lang="zh-CN" altLang="en-US"/>
                    </a:p>
                  </a:txBody>
                  <a:tcPr/>
                </a:tc>
                <a:extLst>
                  <a:ext uri="{0D108BD9-81ED-4DB2-BD59-A6C34878D82A}">
                    <a16:rowId xmlns:a16="http://schemas.microsoft.com/office/drawing/2014/main" val="10002"/>
                  </a:ext>
                </a:extLst>
              </a:tr>
              <a:tr h="4113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构造</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算法细节不明确</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试验原型</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vMerge="1">
                  <a:txBody>
                    <a:bodyPr/>
                    <a:lstStyle/>
                    <a:p>
                      <a:endParaRPr lang="zh-CN" altLang="en-US"/>
                    </a:p>
                  </a:txBody>
                  <a:tcPr/>
                </a:tc>
                <a:extLst>
                  <a:ext uri="{0D108BD9-81ED-4DB2-BD59-A6C34878D82A}">
                    <a16:rowId xmlns:a16="http://schemas.microsoft.com/office/drawing/2014/main" val="10003"/>
                  </a:ext>
                </a:extLst>
              </a:tr>
              <a:tr h="41138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测试</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缺陷的发现与移除不明确</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缺陷分布原型（缺陷植入）</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vMerge="1">
                  <a:txBody>
                    <a:bodyPr/>
                    <a:lstStyle/>
                    <a:p>
                      <a:endParaRPr lang="zh-CN" altLang="en-US"/>
                    </a:p>
                  </a:txBody>
                  <a:tcPr/>
                </a:tc>
                <a:extLst>
                  <a:ext uri="{0D108BD9-81ED-4DB2-BD59-A6C34878D82A}">
                    <a16:rowId xmlns:a16="http://schemas.microsoft.com/office/drawing/2014/main" val="10004"/>
                  </a:ext>
                </a:extLst>
              </a:tr>
              <a:tr h="82277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迭代式开发</a:t>
                      </a:r>
                      <a:endParaRPr kumimoji="0" lang="zh-CN" altLang="zh-CN" sz="1800" b="1"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引示系统原型（体系结构原型）</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B4B9B39-A0A9-D748-60E4-D957BF33C439}"/>
              </a:ext>
            </a:extLst>
          </p:cNvPr>
          <p:cNvSpPr>
            <a:spLocks noGrp="1" noChangeArrowheads="1"/>
          </p:cNvSpPr>
          <p:nvPr>
            <p:ph type="title"/>
          </p:nvPr>
        </p:nvSpPr>
        <p:spPr/>
        <p:txBody>
          <a:bodyPr/>
          <a:lstStyle/>
          <a:p>
            <a:pPr eaLnBrk="1" hangingPunct="1"/>
            <a:r>
              <a:rPr lang="zh-CN" altLang="en-US" sz="3800"/>
              <a:t>为什么要利用原型</a:t>
            </a:r>
            <a:br>
              <a:rPr lang="en-US" altLang="zh-CN" sz="3800"/>
            </a:br>
            <a:r>
              <a:rPr lang="en-US" altLang="zh-CN" sz="3800"/>
              <a:t>——</a:t>
            </a:r>
            <a:r>
              <a:rPr lang="zh-CN" altLang="en-US" sz="3800"/>
              <a:t>需求工程</a:t>
            </a:r>
          </a:p>
        </p:txBody>
      </p:sp>
      <p:sp>
        <p:nvSpPr>
          <p:cNvPr id="100355" name="Rectangle 3">
            <a:extLst>
              <a:ext uri="{FF2B5EF4-FFF2-40B4-BE49-F238E27FC236}">
                <a16:creationId xmlns:a16="http://schemas.microsoft.com/office/drawing/2014/main" id="{A1DEED70-F297-03E1-E050-7EA63382B952}"/>
              </a:ext>
            </a:extLst>
          </p:cNvPr>
          <p:cNvSpPr>
            <a:spLocks noGrp="1" noChangeArrowheads="1"/>
          </p:cNvSpPr>
          <p:nvPr>
            <p:ph type="body" idx="1"/>
          </p:nvPr>
        </p:nvSpPr>
        <p:spPr/>
        <p:txBody>
          <a:bodyPr/>
          <a:lstStyle/>
          <a:p>
            <a:pPr eaLnBrk="1" hangingPunct="1">
              <a:lnSpc>
                <a:spcPct val="90000"/>
              </a:lnSpc>
            </a:pPr>
            <a:r>
              <a:rPr lang="zh-CN" altLang="en-US" sz="2600"/>
              <a:t>帮助需求工程师</a:t>
            </a:r>
            <a:r>
              <a:rPr lang="zh-CN" altLang="en-US" sz="2600" b="1"/>
              <a:t>及早解决需求的不确定性</a:t>
            </a:r>
            <a:r>
              <a:rPr lang="zh-CN" altLang="en-US" sz="2600"/>
              <a:t>：</a:t>
            </a:r>
          </a:p>
          <a:p>
            <a:pPr lvl="1" eaLnBrk="1" hangingPunct="1">
              <a:lnSpc>
                <a:spcPct val="90000"/>
              </a:lnSpc>
            </a:pPr>
            <a:r>
              <a:rPr lang="zh-CN" altLang="en-US" sz="2200"/>
              <a:t>产品的</a:t>
            </a:r>
            <a:r>
              <a:rPr lang="zh-CN" altLang="en-US" sz="2200" b="1"/>
              <a:t>用户</a:t>
            </a:r>
            <a:r>
              <a:rPr lang="zh-CN" altLang="en-US" sz="2200"/>
              <a:t>对相关类别的产品没有经验，产品的细节需求存在着不确定性；</a:t>
            </a:r>
          </a:p>
          <a:p>
            <a:pPr lvl="1" eaLnBrk="1" hangingPunct="1">
              <a:lnSpc>
                <a:spcPct val="90000"/>
              </a:lnSpc>
            </a:pPr>
            <a:r>
              <a:rPr lang="zh-CN" altLang="en-US" sz="2200" b="1"/>
              <a:t>用户</a:t>
            </a:r>
            <a:r>
              <a:rPr lang="zh-CN" altLang="en-US" sz="2200"/>
              <a:t>在完成工作的方式上仍然存在障碍，产品在整体方案的可行性上存在着不确定性；</a:t>
            </a:r>
          </a:p>
          <a:p>
            <a:pPr lvl="1" eaLnBrk="1" hangingPunct="1">
              <a:lnSpc>
                <a:spcPct val="90000"/>
              </a:lnSpc>
            </a:pPr>
            <a:r>
              <a:rPr lang="zh-CN" altLang="en-US" sz="2200" b="1"/>
              <a:t>用户</a:t>
            </a:r>
            <a:r>
              <a:rPr lang="zh-CN" altLang="en-US" sz="2200"/>
              <a:t>在清晰说明他们的需求方面存在困难，这些相关的需求是有着不确定性的需求；</a:t>
            </a:r>
          </a:p>
          <a:p>
            <a:pPr lvl="1" eaLnBrk="1" hangingPunct="1">
              <a:lnSpc>
                <a:spcPct val="90000"/>
              </a:lnSpc>
            </a:pPr>
            <a:r>
              <a:rPr lang="zh-CN" altLang="en-US" sz="2200" b="1"/>
              <a:t>需求工程师</a:t>
            </a:r>
            <a:r>
              <a:rPr lang="zh-CN" altLang="en-US" sz="2200"/>
              <a:t>在理解用户的需求上存在困难，在澄清和理解之前，这些需求存在着不确定性；</a:t>
            </a:r>
          </a:p>
          <a:p>
            <a:pPr lvl="1" eaLnBrk="1" hangingPunct="1">
              <a:lnSpc>
                <a:spcPct val="90000"/>
              </a:lnSpc>
            </a:pPr>
            <a:r>
              <a:rPr lang="zh-CN" altLang="en-US" sz="2200" i="1"/>
              <a:t>需求的可行性</a:t>
            </a:r>
            <a:r>
              <a:rPr lang="zh-CN" altLang="en-US" sz="2200"/>
              <a:t>值得怀疑，即具体需求的可满足性存在着不确定性。  </a:t>
            </a:r>
          </a:p>
          <a:p>
            <a:pPr lvl="1" eaLnBrk="1" hangingPunct="1">
              <a:lnSpc>
                <a:spcPct val="90000"/>
              </a:lnSpc>
            </a:pPr>
            <a:r>
              <a:rPr lang="zh-CN" altLang="en-US" sz="2200" i="1"/>
              <a:t>创新性产品</a:t>
            </a:r>
            <a:r>
              <a:rPr lang="zh-CN" altLang="en-US" sz="2200"/>
              <a:t>，它们的基本需求是潜在的，有着很大的不确定性；</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B2462F1-A797-D6CB-C7E6-74D542CBC6B2}"/>
              </a:ext>
            </a:extLst>
          </p:cNvPr>
          <p:cNvSpPr>
            <a:spLocks noGrp="1" noChangeArrowheads="1"/>
          </p:cNvSpPr>
          <p:nvPr>
            <p:ph type="title"/>
          </p:nvPr>
        </p:nvSpPr>
        <p:spPr/>
        <p:txBody>
          <a:bodyPr/>
          <a:lstStyle/>
          <a:p>
            <a:pPr eaLnBrk="1" hangingPunct="1"/>
            <a:r>
              <a:rPr lang="en-US" altLang="zh-CN"/>
              <a:t>2.</a:t>
            </a:r>
            <a:r>
              <a:rPr lang="zh-CN" altLang="en-US"/>
              <a:t>原型方法过程 </a:t>
            </a:r>
          </a:p>
        </p:txBody>
      </p:sp>
      <p:sp>
        <p:nvSpPr>
          <p:cNvPr id="101379" name="Rectangle 5">
            <a:extLst>
              <a:ext uri="{FF2B5EF4-FFF2-40B4-BE49-F238E27FC236}">
                <a16:creationId xmlns:a16="http://schemas.microsoft.com/office/drawing/2014/main" id="{E5156134-ACCF-27B5-14F9-F848093E8A0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01380" name="Object 4">
            <a:extLst>
              <a:ext uri="{FF2B5EF4-FFF2-40B4-BE49-F238E27FC236}">
                <a16:creationId xmlns:a16="http://schemas.microsoft.com/office/drawing/2014/main" id="{CB4A00C2-EA65-3742-D5DE-7D27A09925E4}"/>
              </a:ext>
            </a:extLst>
          </p:cNvPr>
          <p:cNvGraphicFramePr>
            <a:graphicFrameLocks noChangeAspect="1"/>
          </p:cNvGraphicFramePr>
          <p:nvPr/>
        </p:nvGraphicFramePr>
        <p:xfrm>
          <a:off x="0" y="1905000"/>
          <a:ext cx="9144000" cy="2749550"/>
        </p:xfrm>
        <a:graphic>
          <a:graphicData uri="http://schemas.openxmlformats.org/presentationml/2006/ole">
            <mc:AlternateContent xmlns:mc="http://schemas.openxmlformats.org/markup-compatibility/2006">
              <mc:Choice xmlns:v="urn:schemas-microsoft-com:vml" Requires="v">
                <p:oleObj name="Visio" r:id="rId2" imgW="7198400" imgH="2158186" progId="Visio.Drawing.11">
                  <p:embed/>
                </p:oleObj>
              </mc:Choice>
              <mc:Fallback>
                <p:oleObj name="Visio" r:id="rId2" imgW="7198400" imgH="2158186" progId="Visio.Drawing.11">
                  <p:embed/>
                  <p:pic>
                    <p:nvPicPr>
                      <p:cNvPr id="101380" name="Object 4">
                        <a:extLst>
                          <a:ext uri="{FF2B5EF4-FFF2-40B4-BE49-F238E27FC236}">
                            <a16:creationId xmlns:a16="http://schemas.microsoft.com/office/drawing/2014/main" id="{CB4A00C2-EA65-3742-D5DE-7D27A099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914400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71ADFAA-1D19-171B-3B4A-FCFCE4ED2422}"/>
              </a:ext>
            </a:extLst>
          </p:cNvPr>
          <p:cNvSpPr>
            <a:spLocks noGrp="1" noChangeArrowheads="1"/>
          </p:cNvSpPr>
          <p:nvPr>
            <p:ph type="title"/>
          </p:nvPr>
        </p:nvSpPr>
        <p:spPr/>
        <p:txBody>
          <a:bodyPr/>
          <a:lstStyle/>
          <a:p>
            <a:r>
              <a:rPr lang="zh-CN" altLang="en-US"/>
              <a:t>用户需求的组织</a:t>
            </a:r>
          </a:p>
        </p:txBody>
      </p:sp>
      <p:sp>
        <p:nvSpPr>
          <p:cNvPr id="12291" name="内容占位符 2">
            <a:extLst>
              <a:ext uri="{FF2B5EF4-FFF2-40B4-BE49-F238E27FC236}">
                <a16:creationId xmlns:a16="http://schemas.microsoft.com/office/drawing/2014/main" id="{EE58A65C-78B3-3C6B-A1E2-EC793E04CDFE}"/>
              </a:ext>
            </a:extLst>
          </p:cNvPr>
          <p:cNvSpPr>
            <a:spLocks noGrp="1" noChangeArrowheads="1"/>
          </p:cNvSpPr>
          <p:nvPr>
            <p:ph idx="1"/>
          </p:nvPr>
        </p:nvSpPr>
        <p:spPr>
          <a:xfrm>
            <a:off x="457200" y="1295400"/>
            <a:ext cx="8229600" cy="4835525"/>
          </a:xfrm>
        </p:spPr>
        <p:txBody>
          <a:bodyPr/>
          <a:lstStyle/>
          <a:p>
            <a:r>
              <a:rPr lang="zh-CN" altLang="en-US" dirty="0"/>
              <a:t>需求获取内容的处理？</a:t>
            </a:r>
            <a:endParaRPr lang="en-US" altLang="zh-CN" dirty="0"/>
          </a:p>
          <a:p>
            <a:pPr lvl="1"/>
            <a:r>
              <a:rPr lang="zh-CN" altLang="en-US" sz="2800" dirty="0"/>
              <a:t>获取笔录：权宜之计</a:t>
            </a:r>
            <a:endParaRPr lang="en-US" altLang="zh-CN" sz="2800" dirty="0"/>
          </a:p>
          <a:p>
            <a:pPr lvl="2"/>
            <a:r>
              <a:rPr lang="zh-CN" altLang="en-US" sz="2400" dirty="0"/>
              <a:t>用户需求</a:t>
            </a:r>
            <a:r>
              <a:rPr lang="en-US" altLang="zh-CN" sz="2400" dirty="0"/>
              <a:t>+</a:t>
            </a:r>
            <a:r>
              <a:rPr lang="zh-CN" altLang="en-US" sz="2400" dirty="0"/>
              <a:t>问题域特性</a:t>
            </a:r>
            <a:r>
              <a:rPr lang="en-US" altLang="zh-CN" sz="2400" dirty="0"/>
              <a:t>&amp;</a:t>
            </a:r>
            <a:r>
              <a:rPr lang="zh-CN" altLang="en-US" sz="2400" dirty="0"/>
              <a:t>混杂，不清晰等特性</a:t>
            </a:r>
            <a:endParaRPr lang="en-US" altLang="zh-CN" sz="2400" dirty="0"/>
          </a:p>
          <a:p>
            <a:r>
              <a:rPr lang="zh-CN" altLang="en-US" dirty="0"/>
              <a:t>模型驱动方法（</a:t>
            </a:r>
            <a:r>
              <a:rPr lang="zh-CN" altLang="en-US" b="1" dirty="0"/>
              <a:t>场景</a:t>
            </a:r>
            <a:r>
              <a:rPr lang="en-US" altLang="zh-CN" b="1" dirty="0"/>
              <a:t>/</a:t>
            </a:r>
            <a:r>
              <a:rPr lang="zh-CN" altLang="en-US" b="1" dirty="0"/>
              <a:t>用例模型</a:t>
            </a:r>
            <a:r>
              <a:rPr lang="zh-CN" altLang="en-US" dirty="0"/>
              <a:t>）</a:t>
            </a:r>
            <a:endParaRPr lang="en-US" altLang="zh-CN" dirty="0"/>
          </a:p>
          <a:p>
            <a:pPr lvl="1" eaLnBrk="1" hangingPunct="1">
              <a:lnSpc>
                <a:spcPct val="90000"/>
              </a:lnSpc>
            </a:pPr>
            <a:r>
              <a:rPr lang="zh-CN" altLang="en-US" sz="2800" dirty="0"/>
              <a:t>整理和归类需求获取行为得到的信息（框架） </a:t>
            </a:r>
          </a:p>
          <a:p>
            <a:pPr lvl="1" eaLnBrk="1" hangingPunct="1">
              <a:lnSpc>
                <a:spcPct val="90000"/>
              </a:lnSpc>
            </a:pPr>
            <a:r>
              <a:rPr lang="zh-CN" altLang="en-US" sz="2800" dirty="0"/>
              <a:t>指导和组织需求获取行为的开展</a:t>
            </a:r>
          </a:p>
          <a:p>
            <a:pPr lvl="1" eaLnBrk="1" hangingPunct="1">
              <a:lnSpc>
                <a:spcPct val="90000"/>
              </a:lnSpc>
            </a:pPr>
            <a:r>
              <a:rPr lang="zh-CN" altLang="en-US" sz="2800" dirty="0"/>
              <a:t>为详细信息的分析提供背景基础和上下文知识 </a:t>
            </a:r>
          </a:p>
          <a:p>
            <a:pPr lvl="1"/>
            <a:r>
              <a:rPr lang="zh-CN" altLang="en-US" sz="2800" b="1" dirty="0">
                <a:solidFill>
                  <a:srgbClr val="FF0000"/>
                </a:solidFill>
              </a:rPr>
              <a:t>用例与场景</a:t>
            </a:r>
            <a:endParaRPr lang="en-US" altLang="zh-CN" sz="2800" b="1" dirty="0">
              <a:solidFill>
                <a:srgbClr val="FF0000"/>
              </a:solidFill>
            </a:endParaRPr>
          </a:p>
          <a:p>
            <a:pPr lvl="2"/>
            <a:r>
              <a:rPr lang="zh-CN" altLang="en-US" sz="2400" dirty="0"/>
              <a:t>场景为单位</a:t>
            </a:r>
            <a:endParaRPr lang="en-US" altLang="zh-CN" sz="2400" dirty="0"/>
          </a:p>
          <a:p>
            <a:pPr lvl="2"/>
            <a:r>
              <a:rPr lang="zh-CN" altLang="en-US" sz="2400" dirty="0"/>
              <a:t>问题域特性  或者  用户需求</a:t>
            </a:r>
            <a:r>
              <a:rPr lang="en-US" altLang="zh-CN" sz="2400" dirty="0"/>
              <a:t>+</a:t>
            </a:r>
            <a:r>
              <a:rPr lang="zh-CN" altLang="en-US" sz="2400" dirty="0"/>
              <a:t>问题域特性</a:t>
            </a:r>
            <a:endParaRPr lang="en-US" altLang="zh-CN" sz="2400" dirty="0"/>
          </a:p>
          <a:p>
            <a:pPr lvl="2"/>
            <a:r>
              <a:rPr lang="zh-CN" altLang="en-US" sz="2400" dirty="0"/>
              <a:t>组织清晰</a:t>
            </a:r>
          </a:p>
        </p:txBody>
      </p:sp>
      <p:sp>
        <p:nvSpPr>
          <p:cNvPr id="12292" name="灯片编号占位符 1">
            <a:extLst>
              <a:ext uri="{FF2B5EF4-FFF2-40B4-BE49-F238E27FC236}">
                <a16:creationId xmlns:a16="http://schemas.microsoft.com/office/drawing/2014/main" id="{A7353825-AEE2-A61E-FCB1-C41E61D98FD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28044D-F9F1-4A80-B28A-20784FDB18C7}" type="slidenum">
              <a:rPr lang="en-US" altLang="zh-CN">
                <a:latin typeface="Garamond" panose="02020404030301010803" pitchFamily="18" charset="0"/>
              </a:rPr>
              <a:pPr/>
              <a:t>6</a:t>
            </a:fld>
            <a:endParaRPr lang="en-US" altLang="zh-CN">
              <a:latin typeface="Garamond" panose="02020404030301010803"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8A51D1BC-5A9A-8631-6CCA-661BB5C3C729}"/>
              </a:ext>
            </a:extLst>
          </p:cNvPr>
          <p:cNvSpPr>
            <a:spLocks noGrp="1" noChangeArrowheads="1"/>
          </p:cNvSpPr>
          <p:nvPr>
            <p:ph type="title"/>
          </p:nvPr>
        </p:nvSpPr>
        <p:spPr>
          <a:xfrm>
            <a:off x="457200" y="277813"/>
            <a:ext cx="8229600" cy="865187"/>
          </a:xfrm>
        </p:spPr>
        <p:txBody>
          <a:bodyPr/>
          <a:lstStyle/>
          <a:p>
            <a:r>
              <a:rPr lang="en-US" altLang="zh-CN" sz="3600"/>
              <a:t>2.</a:t>
            </a:r>
            <a:r>
              <a:rPr lang="zh-CN" altLang="en-US" sz="3600"/>
              <a:t>原型方法过程</a:t>
            </a:r>
            <a:r>
              <a:rPr lang="en-US" altLang="zh-CN" sz="3600">
                <a:latin typeface="Arial" panose="020B0604020202020204" pitchFamily="34" charset="0"/>
              </a:rPr>
              <a:t>——</a:t>
            </a:r>
            <a:r>
              <a:rPr lang="zh-CN" altLang="en-US" sz="3600"/>
              <a:t>确定原型需求 </a:t>
            </a:r>
          </a:p>
        </p:txBody>
      </p:sp>
      <p:sp>
        <p:nvSpPr>
          <p:cNvPr id="102403" name="内容占位符 2">
            <a:extLst>
              <a:ext uri="{FF2B5EF4-FFF2-40B4-BE49-F238E27FC236}">
                <a16:creationId xmlns:a16="http://schemas.microsoft.com/office/drawing/2014/main" id="{421C390D-D8FB-D77A-C1F5-0980C1E42AA8}"/>
              </a:ext>
            </a:extLst>
          </p:cNvPr>
          <p:cNvSpPr>
            <a:spLocks noGrp="1" noChangeArrowheads="1"/>
          </p:cNvSpPr>
          <p:nvPr>
            <p:ph idx="1"/>
          </p:nvPr>
        </p:nvSpPr>
        <p:spPr>
          <a:xfrm>
            <a:off x="457200" y="914400"/>
            <a:ext cx="8229600" cy="4530725"/>
          </a:xfrm>
        </p:spPr>
        <p:txBody>
          <a:bodyPr/>
          <a:lstStyle/>
          <a:p>
            <a:r>
              <a:rPr lang="zh-CN" altLang="en-US" sz="2800"/>
              <a:t>界定不确定性</a:t>
            </a:r>
            <a:endParaRPr lang="en-US" altLang="zh-CN" sz="2800"/>
          </a:p>
          <a:p>
            <a:pPr lvl="1"/>
            <a:r>
              <a:rPr lang="zh-CN" altLang="zh-CN" sz="2400"/>
              <a:t>可能发生的需求变更；</a:t>
            </a:r>
          </a:p>
          <a:p>
            <a:pPr lvl="1"/>
            <a:r>
              <a:rPr lang="zh-CN" altLang="zh-CN" sz="2400"/>
              <a:t>存在冲突的地方；</a:t>
            </a:r>
          </a:p>
          <a:p>
            <a:pPr lvl="1"/>
            <a:r>
              <a:rPr lang="zh-CN" altLang="zh-CN" sz="2400"/>
              <a:t>信息不充分</a:t>
            </a:r>
            <a:r>
              <a:rPr lang="zh-CN" altLang="en-US" sz="2400"/>
              <a:t>的地方。</a:t>
            </a:r>
            <a:endParaRPr lang="en-US" altLang="zh-CN" sz="2400"/>
          </a:p>
          <a:p>
            <a:pPr eaLnBrk="1" hangingPunct="1"/>
            <a:r>
              <a:rPr lang="zh-CN" altLang="en-US" sz="2800"/>
              <a:t>明确不确定的维度：外观（</a:t>
            </a:r>
            <a:r>
              <a:rPr lang="en-US" altLang="zh-CN" sz="2800"/>
              <a:t>Look and Feel</a:t>
            </a:r>
            <a:r>
              <a:rPr lang="zh-CN" altLang="en-US" sz="2800"/>
              <a:t>）、角色（</a:t>
            </a:r>
            <a:r>
              <a:rPr lang="en-US" altLang="zh-CN" sz="2800"/>
              <a:t>Role</a:t>
            </a:r>
            <a:r>
              <a:rPr lang="zh-CN" altLang="en-US" sz="2800"/>
              <a:t>）和实现（</a:t>
            </a:r>
            <a:r>
              <a:rPr lang="en-US" altLang="zh-CN" sz="2800"/>
              <a:t>Implementation</a:t>
            </a:r>
            <a:r>
              <a:rPr lang="zh-CN" altLang="en-US" sz="2800"/>
              <a:t>） </a:t>
            </a:r>
          </a:p>
          <a:p>
            <a:pPr lvl="1" eaLnBrk="1" hangingPunct="1"/>
            <a:r>
              <a:rPr lang="zh-CN" altLang="en-US" sz="2400"/>
              <a:t>外观是指用户对原型物件的具体感觉体验，即用户在使用原型物件时会看到什么、听到什么和感觉到什么 </a:t>
            </a:r>
          </a:p>
          <a:p>
            <a:pPr lvl="1" eaLnBrk="1" hangingPunct="1"/>
            <a:r>
              <a:rPr lang="zh-CN" altLang="en-US" sz="2400"/>
              <a:t>角色是指原型物件在用户工作中的价值，也就是说它为什么是对用户有用的。 </a:t>
            </a:r>
          </a:p>
          <a:p>
            <a:pPr lvl="2" eaLnBrk="1" hangingPunct="1"/>
            <a:r>
              <a:rPr lang="zh-CN" altLang="en-US" sz="2000"/>
              <a:t>原型物件到底能够帮助用户完成什么样的工作 </a:t>
            </a:r>
            <a:endParaRPr lang="en-US" altLang="zh-CN" sz="2000"/>
          </a:p>
          <a:p>
            <a:pPr lvl="1" eaLnBrk="1" hangingPunct="1"/>
            <a:r>
              <a:rPr lang="zh-CN" altLang="en-US" sz="2400"/>
              <a:t>实现是指原型物件完成功能的细节技术和方法 </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D02A399-2842-E2BD-6E76-0282F443FAEE}"/>
              </a:ext>
            </a:extLst>
          </p:cNvPr>
          <p:cNvSpPr>
            <a:spLocks noGrp="1" noChangeArrowheads="1"/>
          </p:cNvSpPr>
          <p:nvPr>
            <p:ph type="title"/>
          </p:nvPr>
        </p:nvSpPr>
        <p:spPr>
          <a:xfrm>
            <a:off x="6781800" y="152400"/>
            <a:ext cx="2362200" cy="712788"/>
          </a:xfrm>
        </p:spPr>
        <p:txBody>
          <a:bodyPr/>
          <a:lstStyle/>
          <a:p>
            <a:pPr eaLnBrk="1" hangingPunct="1"/>
            <a:r>
              <a:rPr lang="zh-CN" altLang="en-US" sz="3800"/>
              <a:t>原型方法过程</a:t>
            </a:r>
            <a:br>
              <a:rPr lang="zh-CN" altLang="en-US" sz="3800"/>
            </a:br>
            <a:endParaRPr lang="zh-CN" altLang="en-US" sz="3800"/>
          </a:p>
        </p:txBody>
      </p:sp>
      <p:sp>
        <p:nvSpPr>
          <p:cNvPr id="103427" name="Rectangle 3">
            <a:extLst>
              <a:ext uri="{FF2B5EF4-FFF2-40B4-BE49-F238E27FC236}">
                <a16:creationId xmlns:a16="http://schemas.microsoft.com/office/drawing/2014/main" id="{58D85E56-A1E0-5FB3-7950-0EF37303C8B2}"/>
              </a:ext>
            </a:extLst>
          </p:cNvPr>
          <p:cNvSpPr>
            <a:spLocks noGrp="1" noChangeArrowheads="1"/>
          </p:cNvSpPr>
          <p:nvPr>
            <p:ph type="body" idx="1"/>
          </p:nvPr>
        </p:nvSpPr>
        <p:spPr>
          <a:xfrm>
            <a:off x="457200" y="533400"/>
            <a:ext cx="8229600" cy="4530725"/>
          </a:xfrm>
        </p:spPr>
        <p:txBody>
          <a:bodyPr/>
          <a:lstStyle/>
          <a:p>
            <a:pPr eaLnBrk="1" hangingPunct="1"/>
            <a:r>
              <a:rPr lang="zh-CN" altLang="en-US" sz="2400"/>
              <a:t>开发</a:t>
            </a:r>
            <a:endParaRPr lang="en-US" altLang="zh-CN" sz="2400"/>
          </a:p>
          <a:p>
            <a:pPr lvl="1" eaLnBrk="1" hangingPunct="1"/>
            <a:r>
              <a:rPr lang="zh-CN" altLang="zh-CN" sz="2000"/>
              <a:t>将探索不确定功能需求的原型构建得易于修改</a:t>
            </a:r>
            <a:endParaRPr lang="en-US" altLang="zh-CN" sz="2000"/>
          </a:p>
          <a:p>
            <a:pPr lvl="1" eaLnBrk="1" hangingPunct="1"/>
            <a:r>
              <a:rPr lang="zh-CN" altLang="zh-CN" sz="2000"/>
              <a:t>让探索可行性的原型收集充分的数据</a:t>
            </a:r>
            <a:endParaRPr lang="en-US" altLang="zh-CN" sz="2000"/>
          </a:p>
          <a:p>
            <a:pPr lvl="1" eaLnBrk="1" hangingPunct="1"/>
            <a:r>
              <a:rPr lang="zh-CN" altLang="zh-CN" sz="2000"/>
              <a:t>控制开发成本</a:t>
            </a:r>
            <a:endParaRPr lang="en-US" altLang="zh-CN" sz="2000"/>
          </a:p>
          <a:p>
            <a:pPr eaLnBrk="1" hangingPunct="1"/>
            <a:r>
              <a:rPr lang="zh-CN" altLang="en-US" sz="2400"/>
              <a:t>评估</a:t>
            </a:r>
            <a:endParaRPr lang="en-US" altLang="zh-CN" sz="2400"/>
          </a:p>
          <a:p>
            <a:pPr lvl="1" eaLnBrk="1" hangingPunct="1"/>
            <a:r>
              <a:rPr lang="zh-CN" altLang="en-US" sz="2000"/>
              <a:t>需要获取的评估者反馈 </a:t>
            </a:r>
          </a:p>
          <a:p>
            <a:pPr lvl="2" eaLnBrk="1" hangingPunct="1"/>
            <a:r>
              <a:rPr lang="zh-CN" altLang="en-US" sz="1800"/>
              <a:t>评估者反应 </a:t>
            </a:r>
          </a:p>
          <a:p>
            <a:pPr lvl="2" eaLnBrk="1" hangingPunct="1"/>
            <a:r>
              <a:rPr lang="zh-CN" altLang="en-US" sz="1800"/>
              <a:t>评估者建议 </a:t>
            </a:r>
          </a:p>
          <a:p>
            <a:pPr lvl="2" eaLnBrk="1" hangingPunct="1"/>
            <a:r>
              <a:rPr lang="zh-CN" altLang="en-US" sz="1800"/>
              <a:t>创新思想 </a:t>
            </a:r>
          </a:p>
          <a:p>
            <a:pPr lvl="1" eaLnBrk="1" hangingPunct="1"/>
            <a:r>
              <a:rPr lang="zh-CN" altLang="en-US" sz="2000"/>
              <a:t>可以创建一些脚本来指导评估者的体验活动 </a:t>
            </a:r>
          </a:p>
          <a:p>
            <a:pPr lvl="1" eaLnBrk="1" hangingPunct="1"/>
            <a:r>
              <a:rPr lang="zh-CN" altLang="en-US" sz="2000"/>
              <a:t>务必要让合适的人从恰当的角度来评估原型 </a:t>
            </a:r>
          </a:p>
          <a:p>
            <a:pPr lvl="1" eaLnBrk="1" hangingPunct="1"/>
            <a:r>
              <a:rPr lang="zh-CN" altLang="en-US" sz="2000"/>
              <a:t>观察评估人员使用原型的过程，让评估人员畅所欲言（无偏见）</a:t>
            </a:r>
            <a:endParaRPr lang="en-US" altLang="zh-CN" sz="2000"/>
          </a:p>
          <a:p>
            <a:pPr eaLnBrk="1" hangingPunct="1"/>
            <a:r>
              <a:rPr lang="zh-CN" altLang="en-US" sz="2400"/>
              <a:t>修正</a:t>
            </a:r>
            <a:endParaRPr lang="en-US" altLang="zh-CN" sz="2400"/>
          </a:p>
          <a:p>
            <a:pPr lvl="1" eaLnBrk="1" hangingPunct="1"/>
            <a:r>
              <a:rPr lang="zh-CN" altLang="en-US" sz="2000"/>
              <a:t>用户反馈与原有计划相结合</a:t>
            </a:r>
            <a:endParaRPr lang="en-US" altLang="zh-CN" sz="2000"/>
          </a:p>
          <a:p>
            <a:pPr lvl="1" eaLnBrk="1" hangingPunct="1"/>
            <a:r>
              <a:rPr lang="zh-CN" altLang="en-US" sz="2000"/>
              <a:t>一定要易于修改</a:t>
            </a:r>
          </a:p>
        </p:txBody>
      </p:sp>
      <p:sp>
        <p:nvSpPr>
          <p:cNvPr id="103428" name="Rectangle 5">
            <a:extLst>
              <a:ext uri="{FF2B5EF4-FFF2-40B4-BE49-F238E27FC236}">
                <a16:creationId xmlns:a16="http://schemas.microsoft.com/office/drawing/2014/main" id="{09907C69-B8F1-764A-122C-1E7C83A8C787}"/>
              </a:ext>
            </a:extLst>
          </p:cNvPr>
          <p:cNvSpPr>
            <a:spLocks noChangeArrowheads="1"/>
          </p:cNvSpPr>
          <p:nvPr/>
        </p:nvSpPr>
        <p:spPr bwMode="auto">
          <a:xfrm>
            <a:off x="0" y="257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4E259FA-2E4B-EAD9-6A28-14243E909150}"/>
              </a:ext>
            </a:extLst>
          </p:cNvPr>
          <p:cNvSpPr>
            <a:spLocks noGrp="1" noChangeArrowheads="1"/>
          </p:cNvSpPr>
          <p:nvPr>
            <p:ph type="title"/>
          </p:nvPr>
        </p:nvSpPr>
        <p:spPr/>
        <p:txBody>
          <a:bodyPr/>
          <a:lstStyle/>
          <a:p>
            <a:pPr eaLnBrk="1" hangingPunct="1"/>
            <a:r>
              <a:rPr lang="zh-CN" altLang="en-US" sz="3800"/>
              <a:t>抛弃式原型与演化式原型 </a:t>
            </a:r>
            <a:r>
              <a:rPr lang="en-US" altLang="zh-CN" sz="3800"/>
              <a:t>– </a:t>
            </a:r>
            <a:r>
              <a:rPr lang="zh-CN" altLang="en-US" sz="3800"/>
              <a:t>使用要点</a:t>
            </a:r>
          </a:p>
        </p:txBody>
      </p:sp>
      <p:sp>
        <p:nvSpPr>
          <p:cNvPr id="104451" name="Rectangle 3">
            <a:extLst>
              <a:ext uri="{FF2B5EF4-FFF2-40B4-BE49-F238E27FC236}">
                <a16:creationId xmlns:a16="http://schemas.microsoft.com/office/drawing/2014/main" id="{ABA49D20-715B-98E6-92AA-22AA59EB431B}"/>
              </a:ext>
            </a:extLst>
          </p:cNvPr>
          <p:cNvSpPr>
            <a:spLocks noGrp="1" noChangeArrowheads="1"/>
          </p:cNvSpPr>
          <p:nvPr>
            <p:ph type="body" idx="1"/>
          </p:nvPr>
        </p:nvSpPr>
        <p:spPr/>
        <p:txBody>
          <a:bodyPr/>
          <a:lstStyle/>
          <a:p>
            <a:pPr eaLnBrk="1" hangingPunct="1">
              <a:lnSpc>
                <a:spcPct val="90000"/>
              </a:lnSpc>
            </a:pPr>
            <a:r>
              <a:rPr lang="zh-CN" altLang="en-US" sz="2600"/>
              <a:t>探索式和实验式方法产生的原型产品又被称为抛弃式原型 </a:t>
            </a:r>
          </a:p>
          <a:p>
            <a:pPr lvl="1" eaLnBrk="1" hangingPunct="1">
              <a:lnSpc>
                <a:spcPct val="90000"/>
              </a:lnSpc>
            </a:pPr>
            <a:r>
              <a:rPr lang="zh-CN" altLang="en-US" sz="2200"/>
              <a:t>花费最小的代价，争取最快的速度 </a:t>
            </a:r>
          </a:p>
          <a:p>
            <a:pPr lvl="1" eaLnBrk="1" hangingPunct="1">
              <a:lnSpc>
                <a:spcPct val="90000"/>
              </a:lnSpc>
            </a:pPr>
            <a:r>
              <a:rPr lang="zh-CN" altLang="en-US" sz="2200"/>
              <a:t>可能会使用简易的开发工具和不成熟的构造技术 </a:t>
            </a:r>
          </a:p>
          <a:p>
            <a:pPr lvl="1" eaLnBrk="1" hangingPunct="1">
              <a:lnSpc>
                <a:spcPct val="90000"/>
              </a:lnSpc>
            </a:pPr>
            <a:r>
              <a:rPr lang="zh-CN" altLang="en-US" sz="2200"/>
              <a:t>可能会忽略或简化处理原型目的不相关的功能特征 </a:t>
            </a:r>
          </a:p>
          <a:p>
            <a:pPr lvl="1" eaLnBrk="1" hangingPunct="1">
              <a:lnSpc>
                <a:spcPct val="90000"/>
              </a:lnSpc>
            </a:pPr>
            <a:r>
              <a:rPr lang="zh-CN" altLang="en-US" sz="2200"/>
              <a:t>要坚决的抛弃</a:t>
            </a:r>
          </a:p>
          <a:p>
            <a:pPr eaLnBrk="1" hangingPunct="1">
              <a:lnSpc>
                <a:spcPct val="90000"/>
              </a:lnSpc>
            </a:pPr>
            <a:r>
              <a:rPr lang="zh-CN" altLang="en-US" sz="2600"/>
              <a:t>演化式原型方法产生的原型产品被称为演化式原型（</a:t>
            </a:r>
            <a:r>
              <a:rPr lang="en-US" altLang="zh-CN" sz="2600"/>
              <a:t>evolutionary prototype</a:t>
            </a:r>
            <a:r>
              <a:rPr lang="zh-CN" altLang="en-US" sz="2600"/>
              <a:t>） </a:t>
            </a:r>
          </a:p>
          <a:p>
            <a:pPr lvl="1" eaLnBrk="1" hangingPunct="1">
              <a:lnSpc>
                <a:spcPct val="90000"/>
              </a:lnSpc>
            </a:pPr>
            <a:r>
              <a:rPr lang="zh-CN" altLang="en-US" sz="2200"/>
              <a:t>质量要从一开始就能达到最终系统的要求 </a:t>
            </a:r>
          </a:p>
          <a:p>
            <a:pPr lvl="1" eaLnBrk="1" hangingPunct="1">
              <a:lnSpc>
                <a:spcPct val="90000"/>
              </a:lnSpc>
            </a:pPr>
            <a:r>
              <a:rPr lang="zh-CN" altLang="en-US" sz="2200"/>
              <a:t>要易于进行扩展和频繁改进，因此开发者必须重视演化式原型的设计 </a:t>
            </a:r>
          </a:p>
          <a:p>
            <a:pPr lvl="1" eaLnBrk="1" hangingPunct="1">
              <a:lnSpc>
                <a:spcPct val="90000"/>
              </a:lnSpc>
            </a:pPr>
            <a:r>
              <a:rPr lang="zh-CN" altLang="en-US" sz="2200"/>
              <a:t>仅应该被用于处理清晰的需求、规格说明和技术方案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3F5CCD34-3977-06BB-7D86-4961DAA10ED6}"/>
              </a:ext>
            </a:extLst>
          </p:cNvPr>
          <p:cNvSpPr>
            <a:spLocks noGrp="1" noChangeArrowheads="1"/>
          </p:cNvSpPr>
          <p:nvPr>
            <p:ph type="title"/>
          </p:nvPr>
        </p:nvSpPr>
        <p:spPr>
          <a:xfrm>
            <a:off x="396875" y="288925"/>
            <a:ext cx="8747125" cy="625475"/>
          </a:xfrm>
        </p:spPr>
        <p:txBody>
          <a:bodyPr/>
          <a:lstStyle/>
          <a:p>
            <a:r>
              <a:rPr lang="zh-CN" altLang="en-US" sz="2800"/>
              <a:t>抛弃式原型：“鲲鹏起兮</a:t>
            </a:r>
            <a:r>
              <a:rPr lang="en-US" altLang="zh-CN" sz="2800"/>
              <a:t>―</a:t>
            </a:r>
            <a:r>
              <a:rPr lang="zh-CN" altLang="en-US" sz="2800"/>
              <a:t>大型运输机运</a:t>
            </a:r>
            <a:r>
              <a:rPr lang="en-US" altLang="zh-CN" sz="2800"/>
              <a:t>20</a:t>
            </a:r>
            <a:r>
              <a:rPr lang="zh-CN" altLang="en-US" sz="2800"/>
              <a:t>研制纪实”</a:t>
            </a:r>
          </a:p>
        </p:txBody>
      </p:sp>
      <p:sp>
        <p:nvSpPr>
          <p:cNvPr id="105475" name="内容占位符 2">
            <a:extLst>
              <a:ext uri="{FF2B5EF4-FFF2-40B4-BE49-F238E27FC236}">
                <a16:creationId xmlns:a16="http://schemas.microsoft.com/office/drawing/2014/main" id="{6A326514-EC74-7110-BFF5-65426FDDEA0C}"/>
              </a:ext>
            </a:extLst>
          </p:cNvPr>
          <p:cNvSpPr>
            <a:spLocks noGrp="1" noChangeArrowheads="1"/>
          </p:cNvSpPr>
          <p:nvPr>
            <p:ph idx="1"/>
          </p:nvPr>
        </p:nvSpPr>
        <p:spPr>
          <a:xfrm>
            <a:off x="15875" y="777875"/>
            <a:ext cx="8899525" cy="3565525"/>
          </a:xfrm>
        </p:spPr>
        <p:txBody>
          <a:bodyPr/>
          <a:lstStyle/>
          <a:p>
            <a:pPr latinLnBrk="1"/>
            <a:r>
              <a:rPr lang="zh-CN" altLang="en-US" sz="1800"/>
              <a:t>一天，唐长红去结构所，进门前看到设计员小李站在那里望着大楼发呆，嘴里还念念有词，关切地问：“小李，哪儿不舒服？”小李笑了笑：“</a:t>
            </a:r>
            <a:r>
              <a:rPr lang="zh-CN" altLang="en-US" sz="1800">
                <a:solidFill>
                  <a:srgbClr val="FF0000"/>
                </a:solidFill>
              </a:rPr>
              <a:t>我负责的那条长桁，尽管设定了尺寸，但在电脑上怎么也体会不出它有多大，我出来找找感觉</a:t>
            </a:r>
            <a:r>
              <a:rPr lang="zh-CN" altLang="en-US" sz="1800"/>
              <a:t>。”唐长红心里“咯噔”了一下：</a:t>
            </a:r>
            <a:r>
              <a:rPr lang="zh-CN" altLang="en-US" sz="1800">
                <a:solidFill>
                  <a:srgbClr val="FF0000"/>
                </a:solidFill>
              </a:rPr>
              <a:t>缺乏感性认识，设计师开始怀疑自己</a:t>
            </a:r>
            <a:r>
              <a:rPr lang="zh-CN" altLang="en-US" sz="1800"/>
              <a:t>了，缺乏自信绝对不是什么好现象。</a:t>
            </a:r>
            <a:endParaRPr lang="en-US" altLang="zh-CN" sz="1800"/>
          </a:p>
          <a:p>
            <a:pPr latinLnBrk="1"/>
            <a:r>
              <a:rPr lang="zh-CN" altLang="en-US" sz="1800"/>
              <a:t>所谓</a:t>
            </a:r>
            <a:r>
              <a:rPr lang="zh-CN" altLang="en-US" sz="1800">
                <a:solidFill>
                  <a:srgbClr val="FF0000"/>
                </a:solidFill>
              </a:rPr>
              <a:t>物理样机</a:t>
            </a:r>
            <a:r>
              <a:rPr lang="zh-CN" altLang="en-US" sz="1800"/>
              <a:t>，是</a:t>
            </a:r>
            <a:r>
              <a:rPr lang="zh-CN" altLang="en-US" sz="1800">
                <a:solidFill>
                  <a:srgbClr val="FF0000"/>
                </a:solidFill>
              </a:rPr>
              <a:t>根据设计方案</a:t>
            </a:r>
            <a:r>
              <a:rPr lang="zh-CN" altLang="en-US" sz="1800"/>
              <a:t>制作出一个</a:t>
            </a:r>
            <a:r>
              <a:rPr lang="zh-CN" altLang="en-US" sz="1800">
                <a:solidFill>
                  <a:srgbClr val="FF0000"/>
                </a:solidFill>
              </a:rPr>
              <a:t>与真实飞机完全相同的大模型</a:t>
            </a:r>
            <a:r>
              <a:rPr lang="zh-CN" altLang="en-US" sz="1800"/>
              <a:t>，让人</a:t>
            </a:r>
            <a:r>
              <a:rPr lang="zh-CN" altLang="en-US" sz="1800">
                <a:solidFill>
                  <a:srgbClr val="FF0000"/>
                </a:solidFill>
              </a:rPr>
              <a:t>直观了解未来飞机的样子</a:t>
            </a:r>
            <a:r>
              <a:rPr lang="zh-CN" altLang="en-US" sz="1800"/>
              <a:t>。在数字化技术没有广泛应用之前，物理样机是飞机研制中的一个重要环节，在设计方案通过评审后，先搞一个物理样机，然后再转入工程研制阶段。</a:t>
            </a:r>
            <a:endParaRPr lang="en-US" altLang="zh-CN" sz="1800"/>
          </a:p>
          <a:p>
            <a:pPr latinLnBrk="1"/>
            <a:r>
              <a:rPr lang="zh-CN" altLang="en-US" sz="1800"/>
              <a:t>使用数字化手段</a:t>
            </a:r>
            <a:r>
              <a:rPr lang="zh-CN" altLang="en-US" sz="1800">
                <a:solidFill>
                  <a:srgbClr val="FF0000"/>
                </a:solidFill>
              </a:rPr>
              <a:t>在计算机上建立一个与物理样机功能相当的数字化模型</a:t>
            </a:r>
            <a:r>
              <a:rPr lang="zh-CN" altLang="en-US" sz="1800"/>
              <a:t>，这个模型</a:t>
            </a:r>
            <a:r>
              <a:rPr lang="zh-CN" altLang="en-US" sz="1800">
                <a:solidFill>
                  <a:srgbClr val="FF0000"/>
                </a:solidFill>
              </a:rPr>
              <a:t>具有和真飞机一样的真实度</a:t>
            </a:r>
            <a:r>
              <a:rPr lang="zh-CN" altLang="en-US" sz="1800"/>
              <a:t>。我国首架</a:t>
            </a:r>
            <a:r>
              <a:rPr lang="zh-CN" altLang="en-US" sz="1800">
                <a:solidFill>
                  <a:srgbClr val="FF0000"/>
                </a:solidFill>
              </a:rPr>
              <a:t>虚拟样机</a:t>
            </a:r>
            <a:r>
              <a:rPr lang="zh-CN" altLang="en-US" sz="1800"/>
              <a:t>就是由一飞院建立的耿汝光通过深入调查，</a:t>
            </a:r>
            <a:r>
              <a:rPr lang="zh-CN" altLang="en-US" sz="1800">
                <a:solidFill>
                  <a:srgbClr val="FF0000"/>
                </a:solidFill>
              </a:rPr>
              <a:t>觉得搞物理样机实有必要，貌似耽误了一些时间，但可以大大降低风险</a:t>
            </a:r>
          </a:p>
        </p:txBody>
      </p:sp>
      <p:pic>
        <p:nvPicPr>
          <p:cNvPr id="105476" name="图片 5">
            <a:extLst>
              <a:ext uri="{FF2B5EF4-FFF2-40B4-BE49-F238E27FC236}">
                <a16:creationId xmlns:a16="http://schemas.microsoft.com/office/drawing/2014/main" id="{303BAC90-246A-4DB9-0AFD-0845D4D8E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4343400"/>
            <a:ext cx="5603875"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图片 4">
            <a:extLst>
              <a:ext uri="{FF2B5EF4-FFF2-40B4-BE49-F238E27FC236}">
                <a16:creationId xmlns:a16="http://schemas.microsoft.com/office/drawing/2014/main" id="{96F5FBBF-6E8B-AD6B-47AF-7D4A6752D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138" y="4419600"/>
            <a:ext cx="4217987"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D05035BD-B3E6-703C-B5AB-77290F197FF2}"/>
              </a:ext>
            </a:extLst>
          </p:cNvPr>
          <p:cNvSpPr>
            <a:spLocks noGrp="1" noChangeArrowheads="1"/>
          </p:cNvSpPr>
          <p:nvPr>
            <p:ph type="title"/>
          </p:nvPr>
        </p:nvSpPr>
        <p:spPr/>
        <p:txBody>
          <a:bodyPr/>
          <a:lstStyle/>
          <a:p>
            <a:r>
              <a:rPr lang="en-US" altLang="zh-CN"/>
              <a:t>3.2 </a:t>
            </a:r>
            <a:r>
              <a:rPr lang="zh-CN" altLang="en-US"/>
              <a:t>控制原型开发成本</a:t>
            </a:r>
          </a:p>
        </p:txBody>
      </p:sp>
      <p:sp>
        <p:nvSpPr>
          <p:cNvPr id="106499" name="内容占位符 2">
            <a:extLst>
              <a:ext uri="{FF2B5EF4-FFF2-40B4-BE49-F238E27FC236}">
                <a16:creationId xmlns:a16="http://schemas.microsoft.com/office/drawing/2014/main" id="{544E461C-8CE0-6306-4762-C984F74CB58E}"/>
              </a:ext>
            </a:extLst>
          </p:cNvPr>
          <p:cNvSpPr>
            <a:spLocks noGrp="1" noChangeArrowheads="1"/>
          </p:cNvSpPr>
          <p:nvPr>
            <p:ph idx="1"/>
          </p:nvPr>
        </p:nvSpPr>
        <p:spPr>
          <a:xfrm>
            <a:off x="457200" y="1371600"/>
            <a:ext cx="8229600" cy="4530725"/>
          </a:xfrm>
        </p:spPr>
        <p:txBody>
          <a:bodyPr/>
          <a:lstStyle/>
          <a:p>
            <a:r>
              <a:rPr lang="zh-CN" altLang="en-US" sz="2800"/>
              <a:t>因为基于不确定的需求基础，所以抛弃式原型难免反复修改，导致代码质量较低，应该坚决抛弃</a:t>
            </a:r>
            <a:endParaRPr lang="en-US" altLang="zh-CN" sz="2800"/>
          </a:p>
          <a:p>
            <a:r>
              <a:rPr lang="zh-CN" altLang="zh-CN" sz="2800"/>
              <a:t>抛弃式原型的贡献不在于它的代码，而是它所包含的内容，它说明了正确的需求和正确的技术方案，如果认识不到这一点，他们就只能得到低质量的代码，而丢失真正宝贵的内容</a:t>
            </a:r>
            <a:endParaRPr lang="en-US" altLang="zh-CN" sz="2800"/>
          </a:p>
          <a:p>
            <a:r>
              <a:rPr lang="zh-CN" altLang="en-US" sz="2800"/>
              <a:t>控制抛弃式原型的成本</a:t>
            </a:r>
            <a:endParaRPr lang="en-US" altLang="zh-CN" sz="2800"/>
          </a:p>
          <a:p>
            <a:pPr lvl="1"/>
            <a:r>
              <a:rPr lang="zh-CN" altLang="zh-CN" sz="2400"/>
              <a:t>“不要过于详细地构建抛弃式原型，只要它能够满足原型制作的目标就足够了。要抵制住诱惑，也要顶住用户的压力，不要向抛弃式原型添加更多的功能。”</a:t>
            </a:r>
            <a:r>
              <a:rPr lang="en-US" altLang="zh-CN" sz="2400"/>
              <a:t>[Wiegers2003]</a:t>
            </a:r>
            <a:endParaRPr lang="zh-CN" altLang="zh-CN"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1CB018B-2FCD-29AA-8185-3DFDE40B3179}"/>
              </a:ext>
            </a:extLst>
          </p:cNvPr>
          <p:cNvSpPr>
            <a:spLocks noGrp="1" noChangeArrowheads="1"/>
          </p:cNvSpPr>
          <p:nvPr>
            <p:ph type="title"/>
          </p:nvPr>
        </p:nvSpPr>
        <p:spPr/>
        <p:txBody>
          <a:bodyPr/>
          <a:lstStyle/>
          <a:p>
            <a:pPr eaLnBrk="1" hangingPunct="1"/>
            <a:r>
              <a:rPr lang="en-US" altLang="zh-CN" sz="4000"/>
              <a:t>3.2 </a:t>
            </a:r>
            <a:r>
              <a:rPr lang="zh-CN" altLang="en-US" sz="4000"/>
              <a:t>控制原型开发成本</a:t>
            </a:r>
            <a:br>
              <a:rPr lang="zh-CN" altLang="en-US" sz="3800"/>
            </a:br>
            <a:r>
              <a:rPr lang="en-US" altLang="zh-CN" sz="3800">
                <a:latin typeface="Arial" panose="020B0604020202020204" pitchFamily="34" charset="0"/>
              </a:rPr>
              <a:t>——</a:t>
            </a:r>
            <a:r>
              <a:rPr lang="zh-CN" altLang="en-US" sz="3800">
                <a:latin typeface="Arial" panose="020B0604020202020204" pitchFamily="34" charset="0"/>
              </a:rPr>
              <a:t>控制水平原型的开发成本</a:t>
            </a:r>
            <a:endParaRPr lang="zh-CN" altLang="en-US" sz="3800"/>
          </a:p>
        </p:txBody>
      </p:sp>
      <p:sp>
        <p:nvSpPr>
          <p:cNvPr id="107523" name="Rectangle 3">
            <a:extLst>
              <a:ext uri="{FF2B5EF4-FFF2-40B4-BE49-F238E27FC236}">
                <a16:creationId xmlns:a16="http://schemas.microsoft.com/office/drawing/2014/main" id="{2448867D-BD7B-E156-2D6A-D44039ABF855}"/>
              </a:ext>
            </a:extLst>
          </p:cNvPr>
          <p:cNvSpPr>
            <a:spLocks noGrp="1" noChangeArrowheads="1"/>
          </p:cNvSpPr>
          <p:nvPr>
            <p:ph type="body" idx="1"/>
          </p:nvPr>
        </p:nvSpPr>
        <p:spPr/>
        <p:txBody>
          <a:bodyPr/>
          <a:lstStyle/>
          <a:p>
            <a:pPr eaLnBrk="1" hangingPunct="1">
              <a:lnSpc>
                <a:spcPct val="90000"/>
              </a:lnSpc>
            </a:pPr>
            <a:r>
              <a:rPr lang="zh-CN" altLang="en-US"/>
              <a:t>水平原型方法（</a:t>
            </a:r>
            <a:r>
              <a:rPr lang="en-US" altLang="zh-CN"/>
              <a:t>horizontal prototyping</a:t>
            </a:r>
            <a:r>
              <a:rPr lang="zh-CN" altLang="en-US"/>
              <a:t>）</a:t>
            </a:r>
          </a:p>
          <a:p>
            <a:pPr lvl="1" eaLnBrk="1" hangingPunct="1">
              <a:lnSpc>
                <a:spcPct val="90000"/>
              </a:lnSpc>
            </a:pPr>
            <a:r>
              <a:rPr lang="zh-CN" altLang="en-US"/>
              <a:t>它仅仅实现选定功能所有层次中的某些特定层次 </a:t>
            </a:r>
          </a:p>
          <a:p>
            <a:pPr lvl="1" eaLnBrk="1" hangingPunct="1">
              <a:lnSpc>
                <a:spcPct val="90000"/>
              </a:lnSpc>
            </a:pPr>
            <a:r>
              <a:rPr lang="zh-CN" altLang="en-US"/>
              <a:t>建立的原型产品称为水平原型（</a:t>
            </a:r>
            <a:r>
              <a:rPr lang="en-US" altLang="zh-CN"/>
              <a:t>horizontal prototype</a:t>
            </a:r>
            <a:r>
              <a:rPr lang="zh-CN" altLang="en-US"/>
              <a:t>） </a:t>
            </a:r>
          </a:p>
          <a:p>
            <a:pPr lvl="1" eaLnBrk="1" hangingPunct="1">
              <a:lnSpc>
                <a:spcPct val="90000"/>
              </a:lnSpc>
            </a:pPr>
            <a:r>
              <a:rPr lang="zh-CN" altLang="en-US"/>
              <a:t>要把注意力集中在概括性需求和工作流问题上 </a:t>
            </a:r>
          </a:p>
          <a:p>
            <a:pPr eaLnBrk="1" hangingPunct="1">
              <a:lnSpc>
                <a:spcPct val="90000"/>
              </a:lnSpc>
            </a:pPr>
            <a:r>
              <a:rPr lang="zh-CN" altLang="en-US"/>
              <a:t>垂直原型方法（</a:t>
            </a:r>
            <a:r>
              <a:rPr lang="en-US" altLang="zh-CN"/>
              <a:t>vertical prototyping</a:t>
            </a:r>
            <a:r>
              <a:rPr lang="zh-CN" altLang="en-US"/>
              <a:t>）</a:t>
            </a:r>
          </a:p>
          <a:p>
            <a:pPr lvl="1" eaLnBrk="1" hangingPunct="1">
              <a:lnSpc>
                <a:spcPct val="90000"/>
              </a:lnSpc>
            </a:pPr>
            <a:r>
              <a:rPr lang="zh-CN" altLang="en-US"/>
              <a:t>它会触及到选定功能实现的所有层次</a:t>
            </a:r>
          </a:p>
          <a:p>
            <a:pPr lvl="1" eaLnBrk="1" hangingPunct="1">
              <a:lnSpc>
                <a:spcPct val="90000"/>
              </a:lnSpc>
            </a:pPr>
            <a:r>
              <a:rPr lang="zh-CN" altLang="en-US"/>
              <a:t>建立的原型产品称为垂直原型（</a:t>
            </a:r>
            <a:r>
              <a:rPr lang="en-US" altLang="zh-CN"/>
              <a:t>vertical prototype</a:t>
            </a:r>
            <a:r>
              <a:rPr lang="zh-CN" altLang="en-US"/>
              <a:t>） </a:t>
            </a:r>
          </a:p>
          <a:p>
            <a:pPr lvl="1" eaLnBrk="1" hangingPunct="1">
              <a:lnSpc>
                <a:spcPct val="90000"/>
              </a:lnSpc>
            </a:pPr>
            <a:r>
              <a:rPr lang="zh-CN" altLang="en-US"/>
              <a:t>要保证真实实现它的各种功能 </a:t>
            </a:r>
            <a:endParaRPr lang="en-US" altLang="zh-CN"/>
          </a:p>
          <a:p>
            <a:pPr eaLnBrk="1" hangingPunct="1">
              <a:lnSpc>
                <a:spcPct val="90000"/>
              </a:lnSpc>
            </a:pPr>
            <a:r>
              <a:rPr lang="zh-CN" altLang="zh-CN"/>
              <a:t>用尽可能低的成本开发水平原型</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ACBB24E-6E3F-34F6-1219-B7E4DF5A0819}"/>
              </a:ext>
            </a:extLst>
          </p:cNvPr>
          <p:cNvSpPr>
            <a:spLocks noGrp="1" noChangeArrowheads="1"/>
          </p:cNvSpPr>
          <p:nvPr>
            <p:ph type="title"/>
          </p:nvPr>
        </p:nvSpPr>
        <p:spPr/>
        <p:txBody>
          <a:bodyPr/>
          <a:lstStyle/>
          <a:p>
            <a:pPr eaLnBrk="1" hangingPunct="1"/>
            <a:r>
              <a:rPr lang="en-US" altLang="zh-CN" sz="3600"/>
              <a:t>3.2 </a:t>
            </a:r>
            <a:r>
              <a:rPr lang="zh-CN" altLang="en-US" sz="3600"/>
              <a:t>控制原型开发成本</a:t>
            </a:r>
            <a:br>
              <a:rPr lang="zh-CN" altLang="en-US" sz="3600"/>
            </a:br>
            <a:r>
              <a:rPr lang="en-US" altLang="zh-CN" sz="3600">
                <a:latin typeface="Arial" panose="020B0604020202020204" pitchFamily="34" charset="0"/>
              </a:rPr>
              <a:t>——</a:t>
            </a:r>
            <a:r>
              <a:rPr lang="zh-CN" altLang="en-US" sz="3600">
                <a:latin typeface="Arial" panose="020B0604020202020204" pitchFamily="34" charset="0"/>
              </a:rPr>
              <a:t>用尽量简单的</a:t>
            </a:r>
            <a:r>
              <a:rPr lang="zh-CN" altLang="en-US" sz="3800"/>
              <a:t>介质降低成本</a:t>
            </a:r>
          </a:p>
        </p:txBody>
      </p:sp>
      <p:sp>
        <p:nvSpPr>
          <p:cNvPr id="108547" name="Rectangle 5">
            <a:extLst>
              <a:ext uri="{FF2B5EF4-FFF2-40B4-BE49-F238E27FC236}">
                <a16:creationId xmlns:a16="http://schemas.microsoft.com/office/drawing/2014/main" id="{F00A31A9-CA51-717F-7730-7C4C826FA94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08548" name="Object 4">
            <a:extLst>
              <a:ext uri="{FF2B5EF4-FFF2-40B4-BE49-F238E27FC236}">
                <a16:creationId xmlns:a16="http://schemas.microsoft.com/office/drawing/2014/main" id="{AA6611D5-2767-D08D-B34D-96F4A3FA1850}"/>
              </a:ext>
            </a:extLst>
          </p:cNvPr>
          <p:cNvGraphicFramePr>
            <a:graphicFrameLocks noChangeAspect="1"/>
          </p:cNvGraphicFramePr>
          <p:nvPr/>
        </p:nvGraphicFramePr>
        <p:xfrm>
          <a:off x="838200" y="1905000"/>
          <a:ext cx="7391400" cy="3551238"/>
        </p:xfrm>
        <a:graphic>
          <a:graphicData uri="http://schemas.openxmlformats.org/presentationml/2006/ole">
            <mc:AlternateContent xmlns:mc="http://schemas.openxmlformats.org/markup-compatibility/2006">
              <mc:Choice xmlns:v="urn:schemas-microsoft-com:vml" Requires="v">
                <p:oleObj name="Visio" r:id="rId2" imgW="5183981" imgH="2483644" progId="Visio.Drawing.11">
                  <p:embed/>
                </p:oleObj>
              </mc:Choice>
              <mc:Fallback>
                <p:oleObj name="Visio" r:id="rId2" imgW="5183981" imgH="2483644" progId="Visio.Drawing.11">
                  <p:embed/>
                  <p:pic>
                    <p:nvPicPr>
                      <p:cNvPr id="108548" name="Object 4">
                        <a:extLst>
                          <a:ext uri="{FF2B5EF4-FFF2-40B4-BE49-F238E27FC236}">
                            <a16:creationId xmlns:a16="http://schemas.microsoft.com/office/drawing/2014/main" id="{AA6611D5-2767-D08D-B34D-96F4A3FA1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7391400"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34EC3C60-B98E-E974-6F41-8CA8B958181A}"/>
              </a:ext>
            </a:extLst>
          </p:cNvPr>
          <p:cNvSpPr/>
          <p:nvPr/>
        </p:nvSpPr>
        <p:spPr>
          <a:xfrm>
            <a:off x="762000" y="53340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i="1" dirty="0"/>
              <a:t>虚拟样机</a:t>
            </a:r>
          </a:p>
        </p:txBody>
      </p:sp>
      <p:sp>
        <p:nvSpPr>
          <p:cNvPr id="6" name="矩形 5">
            <a:extLst>
              <a:ext uri="{FF2B5EF4-FFF2-40B4-BE49-F238E27FC236}">
                <a16:creationId xmlns:a16="http://schemas.microsoft.com/office/drawing/2014/main" id="{DC44253A-30F2-4BEC-AFD5-92BF64968192}"/>
              </a:ext>
            </a:extLst>
          </p:cNvPr>
          <p:cNvSpPr/>
          <p:nvPr/>
        </p:nvSpPr>
        <p:spPr>
          <a:xfrm>
            <a:off x="3848100" y="5324475"/>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i="1" dirty="0"/>
              <a:t>物理样机</a:t>
            </a:r>
          </a:p>
        </p:txBody>
      </p:sp>
      <p:sp>
        <p:nvSpPr>
          <p:cNvPr id="7" name="矩形 6">
            <a:extLst>
              <a:ext uri="{FF2B5EF4-FFF2-40B4-BE49-F238E27FC236}">
                <a16:creationId xmlns:a16="http://schemas.microsoft.com/office/drawing/2014/main" id="{531B4F0D-011A-3C31-2A34-10F7B475CB12}"/>
              </a:ext>
            </a:extLst>
          </p:cNvPr>
          <p:cNvSpPr/>
          <p:nvPr/>
        </p:nvSpPr>
        <p:spPr>
          <a:xfrm>
            <a:off x="6858000" y="5324475"/>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i="1" dirty="0"/>
              <a:t>原型机</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A53C817E-8491-A936-F45C-42ADE9A322A9}"/>
              </a:ext>
            </a:extLst>
          </p:cNvPr>
          <p:cNvSpPr>
            <a:spLocks noGrp="1" noChangeArrowheads="1"/>
          </p:cNvSpPr>
          <p:nvPr>
            <p:ph type="title"/>
          </p:nvPr>
        </p:nvSpPr>
        <p:spPr/>
        <p:txBody>
          <a:bodyPr/>
          <a:lstStyle/>
          <a:p>
            <a:endParaRPr lang="zh-CN" altLang="en-US"/>
          </a:p>
        </p:txBody>
      </p:sp>
      <p:sp>
        <p:nvSpPr>
          <p:cNvPr id="109571" name="内容占位符 2">
            <a:extLst>
              <a:ext uri="{FF2B5EF4-FFF2-40B4-BE49-F238E27FC236}">
                <a16:creationId xmlns:a16="http://schemas.microsoft.com/office/drawing/2014/main" id="{8A2A9D96-69A3-F984-E54F-BE134E62EB58}"/>
              </a:ext>
            </a:extLst>
          </p:cNvPr>
          <p:cNvSpPr>
            <a:spLocks noGrp="1" noChangeArrowheads="1"/>
          </p:cNvSpPr>
          <p:nvPr>
            <p:ph idx="1"/>
          </p:nvPr>
        </p:nvSpPr>
        <p:spPr/>
        <p:txBody>
          <a:bodyPr/>
          <a:lstStyle/>
          <a:p>
            <a:endParaRPr lang="zh-CN" altLang="en-US"/>
          </a:p>
        </p:txBody>
      </p:sp>
      <p:pic>
        <p:nvPicPr>
          <p:cNvPr id="109572" name="Picture 2">
            <a:extLst>
              <a:ext uri="{FF2B5EF4-FFF2-40B4-BE49-F238E27FC236}">
                <a16:creationId xmlns:a16="http://schemas.microsoft.com/office/drawing/2014/main" id="{5EF69F45-06F2-17B8-F1AF-715894198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97731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CD2129C1-90BB-4F93-9A0E-09117DF8583C}"/>
              </a:ext>
            </a:extLst>
          </p:cNvPr>
          <p:cNvSpPr>
            <a:spLocks noGrp="1" noChangeArrowheads="1"/>
          </p:cNvSpPr>
          <p:nvPr>
            <p:ph type="title"/>
          </p:nvPr>
        </p:nvSpPr>
        <p:spPr/>
        <p:txBody>
          <a:bodyPr/>
          <a:lstStyle/>
          <a:p>
            <a:pPr eaLnBrk="1" hangingPunct="1"/>
            <a:r>
              <a:rPr lang="zh-CN" altLang="en-US" sz="3800"/>
              <a:t>故事板原型</a:t>
            </a:r>
            <a:br>
              <a:rPr lang="en-US" altLang="zh-CN" sz="3800"/>
            </a:br>
            <a:r>
              <a:rPr lang="en-US" altLang="zh-CN" sz="3800"/>
              <a:t>——</a:t>
            </a:r>
            <a:r>
              <a:rPr lang="zh-CN" altLang="en-US" sz="3800"/>
              <a:t>原型的表现</a:t>
            </a:r>
          </a:p>
        </p:txBody>
      </p:sp>
      <p:sp>
        <p:nvSpPr>
          <p:cNvPr id="110595" name="Rectangle 5">
            <a:extLst>
              <a:ext uri="{FF2B5EF4-FFF2-40B4-BE49-F238E27FC236}">
                <a16:creationId xmlns:a16="http://schemas.microsoft.com/office/drawing/2014/main" id="{EC76FB91-F9C4-13E3-4B19-527E89B6CEF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0596" name="Object 4">
            <a:extLst>
              <a:ext uri="{FF2B5EF4-FFF2-40B4-BE49-F238E27FC236}">
                <a16:creationId xmlns:a16="http://schemas.microsoft.com/office/drawing/2014/main" id="{6341D52A-5EDB-74EB-9985-0251FA177105}"/>
              </a:ext>
            </a:extLst>
          </p:cNvPr>
          <p:cNvGraphicFramePr>
            <a:graphicFrameLocks noChangeAspect="1"/>
          </p:cNvGraphicFramePr>
          <p:nvPr/>
        </p:nvGraphicFramePr>
        <p:xfrm>
          <a:off x="228600" y="2590800"/>
          <a:ext cx="8763000" cy="1330325"/>
        </p:xfrm>
        <a:graphic>
          <a:graphicData uri="http://schemas.openxmlformats.org/presentationml/2006/ole">
            <mc:AlternateContent xmlns:mc="http://schemas.openxmlformats.org/markup-compatibility/2006">
              <mc:Choice xmlns:v="urn:schemas-microsoft-com:vml" Requires="v">
                <p:oleObj name="Visio" r:id="rId2" imgW="5002292" imgH="754678" progId="Visio.Drawing.11">
                  <p:embed/>
                </p:oleObj>
              </mc:Choice>
              <mc:Fallback>
                <p:oleObj name="Visio" r:id="rId2" imgW="5002292" imgH="754678" progId="Visio.Drawing.11">
                  <p:embed/>
                  <p:pic>
                    <p:nvPicPr>
                      <p:cNvPr id="110596" name="Object 4">
                        <a:extLst>
                          <a:ext uri="{FF2B5EF4-FFF2-40B4-BE49-F238E27FC236}">
                            <a16:creationId xmlns:a16="http://schemas.microsoft.com/office/drawing/2014/main" id="{6341D52A-5EDB-74EB-9985-0251FA177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90800"/>
                        <a:ext cx="876300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25EB1FE8-E555-14B5-ACE0-6301905F2500}"/>
              </a:ext>
            </a:extLst>
          </p:cNvPr>
          <p:cNvSpPr txBox="1">
            <a:spLocks noChangeArrowheads="1"/>
          </p:cNvSpPr>
          <p:nvPr/>
        </p:nvSpPr>
        <p:spPr bwMode="auto">
          <a:xfrm>
            <a:off x="609600" y="3976688"/>
            <a:ext cx="8032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t>HCI</a:t>
            </a:r>
            <a:endParaRPr lang="zh-CN" altLang="en-US" sz="2800"/>
          </a:p>
        </p:txBody>
      </p:sp>
      <p:sp>
        <p:nvSpPr>
          <p:cNvPr id="6" name="TextBox 5">
            <a:extLst>
              <a:ext uri="{FF2B5EF4-FFF2-40B4-BE49-F238E27FC236}">
                <a16:creationId xmlns:a16="http://schemas.microsoft.com/office/drawing/2014/main" id="{7B31F1E2-18F7-D3F1-B436-1C027F6BB8C8}"/>
              </a:ext>
            </a:extLst>
          </p:cNvPr>
          <p:cNvSpPr txBox="1">
            <a:spLocks noChangeArrowheads="1"/>
          </p:cNvSpPr>
          <p:nvPr/>
        </p:nvSpPr>
        <p:spPr bwMode="auto">
          <a:xfrm>
            <a:off x="7010400" y="3975100"/>
            <a:ext cx="1565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t>Program</a:t>
            </a:r>
            <a:endParaRPr lang="zh-CN" altLang="en-US" sz="2800"/>
          </a:p>
        </p:txBody>
      </p:sp>
      <p:sp>
        <p:nvSpPr>
          <p:cNvPr id="7" name="TextBox 6">
            <a:extLst>
              <a:ext uri="{FF2B5EF4-FFF2-40B4-BE49-F238E27FC236}">
                <a16:creationId xmlns:a16="http://schemas.microsoft.com/office/drawing/2014/main" id="{797C0B80-8C3D-CAB3-7084-A64ACA0552A8}"/>
              </a:ext>
            </a:extLst>
          </p:cNvPr>
          <p:cNvSpPr txBox="1">
            <a:spLocks noChangeArrowheads="1"/>
          </p:cNvSpPr>
          <p:nvPr/>
        </p:nvSpPr>
        <p:spPr bwMode="auto">
          <a:xfrm>
            <a:off x="3430588" y="3886200"/>
            <a:ext cx="1944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FF0000"/>
                </a:solidFill>
              </a:rPr>
              <a:t>Storyboard</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2B971652-553F-E57A-3161-CB617C91C457}"/>
              </a:ext>
            </a:extLst>
          </p:cNvPr>
          <p:cNvSpPr>
            <a:spLocks noGrp="1" noChangeArrowheads="1"/>
          </p:cNvSpPr>
          <p:nvPr>
            <p:ph type="title"/>
          </p:nvPr>
        </p:nvSpPr>
        <p:spPr/>
        <p:txBody>
          <a:bodyPr/>
          <a:lstStyle/>
          <a:p>
            <a:r>
              <a:rPr lang="zh-CN" altLang="en-US" sz="4400"/>
              <a:t>故事板原型</a:t>
            </a:r>
            <a:endParaRPr lang="zh-CN" altLang="en-US"/>
          </a:p>
        </p:txBody>
      </p:sp>
      <p:sp>
        <p:nvSpPr>
          <p:cNvPr id="111619" name="内容占位符 2">
            <a:extLst>
              <a:ext uri="{FF2B5EF4-FFF2-40B4-BE49-F238E27FC236}">
                <a16:creationId xmlns:a16="http://schemas.microsoft.com/office/drawing/2014/main" id="{0335A009-C766-AB4B-C0FB-63999F1CB122}"/>
              </a:ext>
            </a:extLst>
          </p:cNvPr>
          <p:cNvSpPr>
            <a:spLocks noGrp="1" noChangeArrowheads="1"/>
          </p:cNvSpPr>
          <p:nvPr>
            <p:ph idx="1"/>
          </p:nvPr>
        </p:nvSpPr>
        <p:spPr>
          <a:xfrm>
            <a:off x="457200" y="1143000"/>
            <a:ext cx="8229600" cy="4530725"/>
          </a:xfrm>
        </p:spPr>
        <p:txBody>
          <a:bodyPr/>
          <a:lstStyle/>
          <a:p>
            <a:r>
              <a:rPr lang="zh-CN" altLang="zh-CN"/>
              <a:t>故事板最早是好莱坞在设计电影场景和卡通故事时使用的，卡通制作者通过勾画出一系列相连的图片来展示一个卡通故事，具有更直观、可视化的故事叙述能力</a:t>
            </a:r>
            <a:endParaRPr lang="en-US" altLang="zh-CN"/>
          </a:p>
          <a:p>
            <a:r>
              <a:rPr lang="zh-CN" altLang="zh-CN"/>
              <a:t>将原来分散的功能与步骤组织成故事，让普通人能够更好地体验与评估</a:t>
            </a:r>
            <a:endParaRPr lang="en-US" altLang="zh-CN"/>
          </a:p>
          <a:p>
            <a:r>
              <a:rPr lang="zh-CN" altLang="zh-CN"/>
              <a:t>原型</a:t>
            </a:r>
            <a:r>
              <a:rPr lang="zh-CN" altLang="en-US"/>
              <a:t>和</a:t>
            </a:r>
            <a:r>
              <a:rPr lang="zh-CN" altLang="zh-CN"/>
              <a:t>用例</a:t>
            </a:r>
            <a:r>
              <a:rPr lang="en-US" altLang="zh-CN"/>
              <a:t>/</a:t>
            </a:r>
            <a:r>
              <a:rPr lang="zh-CN" altLang="zh-CN"/>
              <a:t>场景通常结合使用</a:t>
            </a:r>
            <a:r>
              <a:rPr lang="en-US" altLang="zh-CN"/>
              <a:t>[Mannio2001]</a:t>
            </a:r>
            <a:r>
              <a:rPr lang="zh-CN" altLang="zh-CN"/>
              <a:t>：为需要探索和澄清的用例</a:t>
            </a:r>
            <a:r>
              <a:rPr lang="en-US" altLang="zh-CN"/>
              <a:t>/</a:t>
            </a:r>
            <a:r>
              <a:rPr lang="zh-CN" altLang="zh-CN"/>
              <a:t>场景建立故事板原型，或者依据故事板原型的评估结果建立清晰、明确的用例</a:t>
            </a:r>
            <a:r>
              <a:rPr lang="en-US" altLang="zh-CN"/>
              <a:t>/</a:t>
            </a:r>
            <a:r>
              <a:rPr lang="zh-CN" altLang="zh-CN"/>
              <a:t>场景描述</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21F2A3C-B9F0-0D07-9F06-A898E01F11EE}"/>
              </a:ext>
            </a:extLst>
          </p:cNvPr>
          <p:cNvSpPr>
            <a:spLocks noGrp="1" noChangeArrowheads="1"/>
          </p:cNvSpPr>
          <p:nvPr>
            <p:ph type="title"/>
          </p:nvPr>
        </p:nvSpPr>
        <p:spPr/>
        <p:txBody>
          <a:bodyPr/>
          <a:lstStyle/>
          <a:p>
            <a:pPr eaLnBrk="1" hangingPunct="1"/>
            <a:r>
              <a:rPr lang="zh-CN" altLang="en-US"/>
              <a:t>场景</a:t>
            </a:r>
          </a:p>
        </p:txBody>
      </p:sp>
      <p:sp>
        <p:nvSpPr>
          <p:cNvPr id="16387" name="Rectangle 3">
            <a:extLst>
              <a:ext uri="{FF2B5EF4-FFF2-40B4-BE49-F238E27FC236}">
                <a16:creationId xmlns:a16="http://schemas.microsoft.com/office/drawing/2014/main" id="{A26BABEB-DDFB-D5C3-35A3-AA3EB8697983}"/>
              </a:ext>
            </a:extLst>
          </p:cNvPr>
          <p:cNvSpPr>
            <a:spLocks noGrp="1" noChangeArrowheads="1"/>
          </p:cNvSpPr>
          <p:nvPr>
            <p:ph type="body" idx="1"/>
          </p:nvPr>
        </p:nvSpPr>
        <p:spPr>
          <a:xfrm>
            <a:off x="457200" y="1371600"/>
            <a:ext cx="8229600" cy="4530725"/>
          </a:xfrm>
        </p:spPr>
        <p:txBody>
          <a:bodyPr/>
          <a:lstStyle/>
          <a:p>
            <a:pPr eaLnBrk="1" hangingPunct="1"/>
            <a:r>
              <a:rPr lang="zh-CN" altLang="en-US" b="1" dirty="0">
                <a:solidFill>
                  <a:srgbClr val="FF0000"/>
                </a:solidFill>
              </a:rPr>
              <a:t>场景 </a:t>
            </a:r>
            <a:r>
              <a:rPr lang="en-US" altLang="zh-CN" dirty="0"/>
              <a:t>– </a:t>
            </a:r>
            <a:r>
              <a:rPr lang="zh-CN" altLang="en-US" dirty="0"/>
              <a:t>人与外部世界随时间变化的交互与结果</a:t>
            </a:r>
          </a:p>
          <a:p>
            <a:pPr lvl="1" eaLnBrk="1" hangingPunct="1"/>
            <a:r>
              <a:rPr lang="zh-CN" altLang="en-US" dirty="0"/>
              <a:t>具有重点描述真实世界的特征，它利用情景、行为者之间的交互、事件随时间的演化等方式来叙述性的描述系统的使用 </a:t>
            </a:r>
          </a:p>
        </p:txBody>
      </p:sp>
      <p:sp>
        <p:nvSpPr>
          <p:cNvPr id="16388" name="Rectangle 5">
            <a:extLst>
              <a:ext uri="{FF2B5EF4-FFF2-40B4-BE49-F238E27FC236}">
                <a16:creationId xmlns:a16="http://schemas.microsoft.com/office/drawing/2014/main" id="{FE6FEED3-F123-AEA1-3264-657EFA168FC7}"/>
              </a:ext>
            </a:extLst>
          </p:cNvPr>
          <p:cNvSpPr>
            <a:spLocks noChangeArrowheads="1"/>
          </p:cNvSpPr>
          <p:nvPr/>
        </p:nvSpPr>
        <p:spPr bwMode="auto">
          <a:xfrm>
            <a:off x="0" y="2316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graphicFrame>
        <p:nvGraphicFramePr>
          <p:cNvPr id="16389" name="Object 4">
            <a:extLst>
              <a:ext uri="{FF2B5EF4-FFF2-40B4-BE49-F238E27FC236}">
                <a16:creationId xmlns:a16="http://schemas.microsoft.com/office/drawing/2014/main" id="{C45AE5CE-BA02-5F77-D22D-FAB12F5FABDD}"/>
              </a:ext>
            </a:extLst>
          </p:cNvPr>
          <p:cNvGraphicFramePr>
            <a:graphicFrameLocks noChangeAspect="1"/>
          </p:cNvGraphicFramePr>
          <p:nvPr/>
        </p:nvGraphicFramePr>
        <p:xfrm>
          <a:off x="533400" y="2819400"/>
          <a:ext cx="8305800" cy="3725863"/>
        </p:xfrm>
        <a:graphic>
          <a:graphicData uri="http://schemas.openxmlformats.org/presentationml/2006/ole">
            <mc:AlternateContent xmlns:mc="http://schemas.openxmlformats.org/markup-compatibility/2006">
              <mc:Choice xmlns:v="urn:schemas-microsoft-com:vml" Requires="v">
                <p:oleObj name="图表" r:id="rId2" imgW="4960620" imgH="2225078" progId="MSGraph.Chart.8">
                  <p:embed/>
                </p:oleObj>
              </mc:Choice>
              <mc:Fallback>
                <p:oleObj name="图表" r:id="rId2" imgW="4960620" imgH="2225078" progId="MSGraph.Chart.8">
                  <p:embed/>
                  <p:pic>
                    <p:nvPicPr>
                      <p:cNvPr id="16389" name="Object 4">
                        <a:extLst>
                          <a:ext uri="{FF2B5EF4-FFF2-40B4-BE49-F238E27FC236}">
                            <a16:creationId xmlns:a16="http://schemas.microsoft.com/office/drawing/2014/main" id="{C45AE5CE-BA02-5F77-D22D-FAB12F5FAB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19400"/>
                        <a:ext cx="8305800"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灯片编号占位符 1">
            <a:extLst>
              <a:ext uri="{FF2B5EF4-FFF2-40B4-BE49-F238E27FC236}">
                <a16:creationId xmlns:a16="http://schemas.microsoft.com/office/drawing/2014/main" id="{7B261CF1-3BD8-7F0C-F7BF-3B5D928103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AB1019-3772-4B9B-B9F5-0C20F5EF2277}" type="slidenum">
              <a:rPr lang="en-US" altLang="zh-CN">
                <a:latin typeface="Garamond" panose="02020404030301010803" pitchFamily="18" charset="0"/>
              </a:rPr>
              <a:pPr/>
              <a:t>7</a:t>
            </a:fld>
            <a:endParaRPr lang="en-US" altLang="zh-CN">
              <a:latin typeface="Garamond" panose="02020404030301010803"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62E8C17E-D057-867F-8A53-E9ED7DBD5517}"/>
              </a:ext>
            </a:extLst>
          </p:cNvPr>
          <p:cNvSpPr>
            <a:spLocks noGrp="1" noChangeArrowheads="1"/>
          </p:cNvSpPr>
          <p:nvPr>
            <p:ph type="title"/>
          </p:nvPr>
        </p:nvSpPr>
        <p:spPr/>
        <p:txBody>
          <a:bodyPr/>
          <a:lstStyle/>
          <a:p>
            <a:endParaRPr lang="zh-CN" altLang="en-US"/>
          </a:p>
        </p:txBody>
      </p:sp>
      <p:sp>
        <p:nvSpPr>
          <p:cNvPr id="112643" name="内容占位符 2">
            <a:extLst>
              <a:ext uri="{FF2B5EF4-FFF2-40B4-BE49-F238E27FC236}">
                <a16:creationId xmlns:a16="http://schemas.microsoft.com/office/drawing/2014/main" id="{043F7C2C-F605-C5BE-1620-08E708D218EA}"/>
              </a:ext>
            </a:extLst>
          </p:cNvPr>
          <p:cNvSpPr>
            <a:spLocks noGrp="1" noChangeArrowheads="1"/>
          </p:cNvSpPr>
          <p:nvPr>
            <p:ph idx="1"/>
          </p:nvPr>
        </p:nvSpPr>
        <p:spPr/>
        <p:txBody>
          <a:bodyPr/>
          <a:lstStyle/>
          <a:p>
            <a:endParaRPr lang="zh-CN" altLang="en-US"/>
          </a:p>
        </p:txBody>
      </p:sp>
      <p:pic>
        <p:nvPicPr>
          <p:cNvPr id="112644" name="Picture 5">
            <a:extLst>
              <a:ext uri="{FF2B5EF4-FFF2-40B4-BE49-F238E27FC236}">
                <a16:creationId xmlns:a16="http://schemas.microsoft.com/office/drawing/2014/main" id="{802C8672-F062-926A-9E5F-1761D60B2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8836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F92CFC78-2FA0-E1B1-970A-B2CAC1EF32A4}"/>
              </a:ext>
            </a:extLst>
          </p:cNvPr>
          <p:cNvSpPr>
            <a:spLocks noGrp="1" noChangeArrowheads="1"/>
          </p:cNvSpPr>
          <p:nvPr>
            <p:ph type="title"/>
          </p:nvPr>
        </p:nvSpPr>
        <p:spPr/>
        <p:txBody>
          <a:bodyPr/>
          <a:lstStyle/>
          <a:p>
            <a:r>
              <a:rPr lang="zh-CN" altLang="zh-CN"/>
              <a:t>故事板原型构建</a:t>
            </a:r>
            <a:endParaRPr lang="zh-CN" altLang="en-US"/>
          </a:p>
        </p:txBody>
      </p:sp>
      <p:sp>
        <p:nvSpPr>
          <p:cNvPr id="113667" name="内容占位符 2">
            <a:extLst>
              <a:ext uri="{FF2B5EF4-FFF2-40B4-BE49-F238E27FC236}">
                <a16:creationId xmlns:a16="http://schemas.microsoft.com/office/drawing/2014/main" id="{7B9FC20E-EBDB-10A7-571B-2079FD5B43DD}"/>
              </a:ext>
            </a:extLst>
          </p:cNvPr>
          <p:cNvSpPr>
            <a:spLocks noGrp="1" noChangeArrowheads="1"/>
          </p:cNvSpPr>
          <p:nvPr>
            <p:ph idx="1"/>
          </p:nvPr>
        </p:nvSpPr>
        <p:spPr/>
        <p:txBody>
          <a:bodyPr/>
          <a:lstStyle/>
          <a:p>
            <a:r>
              <a:rPr lang="zh-CN" altLang="zh-CN"/>
              <a:t>明确故事板原型要素</a:t>
            </a:r>
          </a:p>
          <a:p>
            <a:pPr lvl="1"/>
            <a:r>
              <a:rPr lang="zh-CN" altLang="zh-CN"/>
              <a:t>角色（</a:t>
            </a:r>
            <a:r>
              <a:rPr lang="en-US" altLang="zh-CN"/>
              <a:t>Who</a:t>
            </a:r>
            <a:r>
              <a:rPr lang="zh-CN" altLang="zh-CN"/>
              <a:t>）；</a:t>
            </a:r>
          </a:p>
          <a:p>
            <a:pPr lvl="1"/>
            <a:r>
              <a:rPr lang="zh-CN" altLang="zh-CN"/>
              <a:t>内容（</a:t>
            </a:r>
            <a:r>
              <a:rPr lang="en-US" altLang="zh-CN"/>
              <a:t>What</a:t>
            </a:r>
            <a:r>
              <a:rPr lang="zh-CN" altLang="zh-CN"/>
              <a:t>）；</a:t>
            </a:r>
          </a:p>
          <a:p>
            <a:pPr lvl="1"/>
            <a:r>
              <a:rPr lang="zh-CN" altLang="zh-CN"/>
              <a:t>方法（</a:t>
            </a:r>
            <a:r>
              <a:rPr lang="en-US" altLang="zh-CN"/>
              <a:t>How</a:t>
            </a:r>
            <a:r>
              <a:rPr lang="zh-CN" altLang="zh-CN"/>
              <a:t>）。</a:t>
            </a:r>
            <a:endParaRPr lang="en-US" altLang="zh-CN"/>
          </a:p>
          <a:p>
            <a:r>
              <a:rPr lang="zh-CN" altLang="zh-CN"/>
              <a:t>建不同类型的故事板原型</a:t>
            </a:r>
          </a:p>
          <a:p>
            <a:pPr lvl="1"/>
            <a:r>
              <a:rPr lang="zh-CN" altLang="zh-CN"/>
              <a:t>被动（</a:t>
            </a:r>
            <a:r>
              <a:rPr lang="en-US" altLang="zh-CN"/>
              <a:t>Passive</a:t>
            </a:r>
            <a:r>
              <a:rPr lang="zh-CN" altLang="zh-CN"/>
              <a:t>）故事板原型</a:t>
            </a:r>
            <a:r>
              <a:rPr lang="en-US" altLang="zh-CN"/>
              <a:t> - </a:t>
            </a:r>
            <a:r>
              <a:rPr lang="zh-CN" altLang="en-US" i="1"/>
              <a:t>连环画</a:t>
            </a:r>
            <a:endParaRPr lang="en-US" altLang="zh-CN" i="1"/>
          </a:p>
          <a:p>
            <a:pPr lvl="1"/>
            <a:r>
              <a:rPr lang="zh-CN" altLang="zh-CN"/>
              <a:t>主动（</a:t>
            </a:r>
            <a:r>
              <a:rPr lang="en-US" altLang="zh-CN"/>
              <a:t>Active</a:t>
            </a:r>
            <a:r>
              <a:rPr lang="zh-CN" altLang="zh-CN"/>
              <a:t>）故事板原型</a:t>
            </a:r>
            <a:r>
              <a:rPr lang="en-US" altLang="zh-CN"/>
              <a:t> – </a:t>
            </a:r>
            <a:r>
              <a:rPr lang="zh-CN" altLang="en-US" i="1"/>
              <a:t>漫画</a:t>
            </a:r>
            <a:endParaRPr lang="en-US" altLang="zh-CN" i="1"/>
          </a:p>
          <a:p>
            <a:pPr lvl="1"/>
            <a:r>
              <a:rPr lang="zh-CN" altLang="zh-CN"/>
              <a:t>交互（</a:t>
            </a:r>
            <a:r>
              <a:rPr lang="en-US" altLang="zh-CN"/>
              <a:t>Interactive</a:t>
            </a:r>
            <a:r>
              <a:rPr lang="zh-CN" altLang="zh-CN"/>
              <a:t>）故事板原型</a:t>
            </a:r>
            <a:r>
              <a:rPr lang="en-US" altLang="zh-CN"/>
              <a:t> – </a:t>
            </a:r>
            <a:r>
              <a:rPr lang="zh-CN" altLang="en-US" i="1"/>
              <a:t>网页</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内容占位符 1">
            <a:extLst>
              <a:ext uri="{FF2B5EF4-FFF2-40B4-BE49-F238E27FC236}">
                <a16:creationId xmlns:a16="http://schemas.microsoft.com/office/drawing/2014/main" id="{2DB83F17-501D-A977-E8E9-ABAFB0450279}"/>
              </a:ext>
            </a:extLst>
          </p:cNvPr>
          <p:cNvSpPr>
            <a:spLocks noGrp="1" noChangeArrowheads="1"/>
          </p:cNvSpPr>
          <p:nvPr>
            <p:ph idx="1"/>
          </p:nvPr>
        </p:nvSpPr>
        <p:spPr/>
        <p:txBody>
          <a:bodyPr/>
          <a:lstStyle/>
          <a:p>
            <a:endParaRPr lang="zh-CN" altLang="en-US"/>
          </a:p>
        </p:txBody>
      </p:sp>
      <p:graphicFrame>
        <p:nvGraphicFramePr>
          <p:cNvPr id="114691" name="对象 2">
            <a:extLst>
              <a:ext uri="{FF2B5EF4-FFF2-40B4-BE49-F238E27FC236}">
                <a16:creationId xmlns:a16="http://schemas.microsoft.com/office/drawing/2014/main" id="{2728029E-DE83-9EE9-3E73-31519D0F2113}"/>
              </a:ext>
            </a:extLst>
          </p:cNvPr>
          <p:cNvGraphicFramePr>
            <a:graphicFrameLocks noChangeAspect="1"/>
          </p:cNvGraphicFramePr>
          <p:nvPr/>
        </p:nvGraphicFramePr>
        <p:xfrm>
          <a:off x="233363" y="233363"/>
          <a:ext cx="2192337" cy="6456362"/>
        </p:xfrm>
        <a:graphic>
          <a:graphicData uri="http://schemas.openxmlformats.org/presentationml/2006/ole">
            <mc:AlternateContent xmlns:mc="http://schemas.openxmlformats.org/markup-compatibility/2006">
              <mc:Choice xmlns:v="urn:schemas-microsoft-com:vml" Requires="v">
                <p:oleObj name="Document" r:id="rId2" imgW="1391593" imgH="4105189" progId="Word.Document.8">
                  <p:embed/>
                </p:oleObj>
              </mc:Choice>
              <mc:Fallback>
                <p:oleObj name="Document" r:id="rId2" imgW="1391593" imgH="4105189" progId="Word.Document.8">
                  <p:embed/>
                  <p:pic>
                    <p:nvPicPr>
                      <p:cNvPr id="114691" name="对象 2">
                        <a:extLst>
                          <a:ext uri="{FF2B5EF4-FFF2-40B4-BE49-F238E27FC236}">
                            <a16:creationId xmlns:a16="http://schemas.microsoft.com/office/drawing/2014/main" id="{2728029E-DE83-9EE9-3E73-31519D0F2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233363"/>
                        <a:ext cx="2192337" cy="645636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4692" name="Picture 4" descr="未命名">
            <a:extLst>
              <a:ext uri="{FF2B5EF4-FFF2-40B4-BE49-F238E27FC236}">
                <a16:creationId xmlns:a16="http://schemas.microsoft.com/office/drawing/2014/main" id="{A1CEDD4D-7DBC-A409-EC20-657A5929C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400"/>
            <a:ext cx="6567488"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CB331E4D-05A3-D4A5-F3FF-FB60E24F66AD}"/>
              </a:ext>
            </a:extLst>
          </p:cNvPr>
          <p:cNvSpPr>
            <a:spLocks noGrp="1" noChangeArrowheads="1"/>
          </p:cNvSpPr>
          <p:nvPr>
            <p:ph type="title"/>
          </p:nvPr>
        </p:nvSpPr>
        <p:spPr/>
        <p:txBody>
          <a:bodyPr/>
          <a:lstStyle/>
          <a:p>
            <a:pPr eaLnBrk="1" hangingPunct="1"/>
            <a:r>
              <a:rPr lang="en-US" altLang="zh-CN"/>
              <a:t>3.4. </a:t>
            </a:r>
            <a:r>
              <a:rPr lang="zh-CN" altLang="en-US"/>
              <a:t>原型方法的风险 </a:t>
            </a:r>
          </a:p>
        </p:txBody>
      </p:sp>
      <p:sp>
        <p:nvSpPr>
          <p:cNvPr id="115715" name="Rectangle 3">
            <a:extLst>
              <a:ext uri="{FF2B5EF4-FFF2-40B4-BE49-F238E27FC236}">
                <a16:creationId xmlns:a16="http://schemas.microsoft.com/office/drawing/2014/main" id="{CE1AECF0-ECB7-E567-2F77-A581B57019EB}"/>
              </a:ext>
            </a:extLst>
          </p:cNvPr>
          <p:cNvSpPr>
            <a:spLocks noGrp="1" noChangeArrowheads="1"/>
          </p:cNvSpPr>
          <p:nvPr>
            <p:ph type="body" idx="1"/>
          </p:nvPr>
        </p:nvSpPr>
        <p:spPr>
          <a:xfrm>
            <a:off x="381000" y="1143000"/>
            <a:ext cx="8229600" cy="4530725"/>
          </a:xfrm>
        </p:spPr>
        <p:txBody>
          <a:bodyPr/>
          <a:lstStyle/>
          <a:p>
            <a:pPr eaLnBrk="1" hangingPunct="1">
              <a:lnSpc>
                <a:spcPct val="90000"/>
              </a:lnSpc>
            </a:pPr>
            <a:r>
              <a:rPr lang="zh-CN" altLang="en-US"/>
              <a:t>原型开发工作投入太多的工作，使得开发团队消耗了过多的时间和过大的成本 </a:t>
            </a:r>
          </a:p>
          <a:p>
            <a:pPr eaLnBrk="1" hangingPunct="1">
              <a:lnSpc>
                <a:spcPct val="90000"/>
              </a:lnSpc>
            </a:pPr>
            <a:r>
              <a:rPr lang="zh-CN" altLang="en-US"/>
              <a:t>涉众看到了一个正在运行的原型，得出产品几乎已经完成的结论，从而提出快速交付产品的不当要求 </a:t>
            </a:r>
            <a:endParaRPr lang="en-US" altLang="zh-CN"/>
          </a:p>
          <a:p>
            <a:pPr lvl="1" eaLnBrk="1" hangingPunct="1">
              <a:lnSpc>
                <a:spcPct val="90000"/>
              </a:lnSpc>
            </a:pPr>
            <a:r>
              <a:rPr lang="zh-CN" altLang="en-US"/>
              <a:t>不要将原型的功能开发的太好，以免用户提出“交付”的要求</a:t>
            </a:r>
          </a:p>
          <a:p>
            <a:pPr eaLnBrk="1" hangingPunct="1">
              <a:lnSpc>
                <a:spcPct val="90000"/>
              </a:lnSpc>
            </a:pPr>
            <a:r>
              <a:rPr lang="zh-CN" altLang="en-US"/>
              <a:t>用户可能会被原型所表现出来的非功能特性遮蔽了眼睛，从而忽略了他们更应该重视的功能特性 </a:t>
            </a:r>
          </a:p>
          <a:p>
            <a:pPr eaLnBrk="1" hangingPunct="1">
              <a:lnSpc>
                <a:spcPct val="90000"/>
              </a:lnSpc>
            </a:pPr>
            <a:r>
              <a:rPr lang="zh-CN" altLang="en-US"/>
              <a:t>在澄清需求不确定性的同时也可能会掩盖一些用户的假设，这些假设将会无从发现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0F9C162-7C20-B314-E9AA-DAB688090E02}"/>
              </a:ext>
            </a:extLst>
          </p:cNvPr>
          <p:cNvSpPr>
            <a:spLocks noGrp="1" noChangeArrowheads="1"/>
          </p:cNvSpPr>
          <p:nvPr>
            <p:ph type="title"/>
          </p:nvPr>
        </p:nvSpPr>
        <p:spPr/>
        <p:txBody>
          <a:bodyPr/>
          <a:lstStyle/>
          <a:p>
            <a:pPr eaLnBrk="1" hangingPunct="1"/>
            <a:r>
              <a:rPr lang="zh-CN" altLang="en-US"/>
              <a:t>本章小结</a:t>
            </a:r>
          </a:p>
        </p:txBody>
      </p:sp>
      <p:sp>
        <p:nvSpPr>
          <p:cNvPr id="116739" name="Rectangle 3">
            <a:extLst>
              <a:ext uri="{FF2B5EF4-FFF2-40B4-BE49-F238E27FC236}">
                <a16:creationId xmlns:a16="http://schemas.microsoft.com/office/drawing/2014/main" id="{5C40F792-F614-0481-1800-EB9E94F43100}"/>
              </a:ext>
            </a:extLst>
          </p:cNvPr>
          <p:cNvSpPr>
            <a:spLocks noGrp="1" noChangeArrowheads="1"/>
          </p:cNvSpPr>
          <p:nvPr>
            <p:ph type="body" idx="1"/>
          </p:nvPr>
        </p:nvSpPr>
        <p:spPr/>
        <p:txBody>
          <a:bodyPr/>
          <a:lstStyle/>
          <a:p>
            <a:pPr marL="495300" indent="-495300" eaLnBrk="1" hangingPunct="1"/>
            <a:r>
              <a:rPr lang="zh-CN" altLang="en-US" sz="2600"/>
              <a:t>原型是软件开发当中消除不确定性风险的有效工具，是一种有效的需求获取方法</a:t>
            </a:r>
          </a:p>
          <a:p>
            <a:pPr marL="495300" indent="-495300" eaLnBrk="1" hangingPunct="1"/>
            <a:r>
              <a:rPr lang="zh-CN" altLang="en-US" sz="2600"/>
              <a:t>原型的体系是复杂的，不同类型的原型具有不同的作用和创建要求，实践当中应该综合考虑各种应用因素选择合适的类别</a:t>
            </a:r>
          </a:p>
          <a:p>
            <a:pPr marL="495300" indent="-495300" eaLnBrk="1" hangingPunct="1"/>
            <a:r>
              <a:rPr lang="zh-CN" altLang="en-US" sz="2600"/>
              <a:t>一个完整的原型方法过程可以帮助更有效的应用原型方法</a:t>
            </a:r>
          </a:p>
          <a:p>
            <a:pPr marL="495300" indent="-495300" eaLnBrk="1" hangingPunct="1"/>
            <a:r>
              <a:rPr lang="zh-CN" altLang="en-US" sz="2600"/>
              <a:t>原型方法的应用可能会给项目带来相应的风险，需要妥善的加以解决</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E5DAEA33-B635-654D-EA3C-51A786C9C9A0}"/>
              </a:ext>
            </a:extLst>
          </p:cNvPr>
          <p:cNvSpPr>
            <a:spLocks noGrp="1" noChangeArrowheads="1"/>
          </p:cNvSpPr>
          <p:nvPr>
            <p:ph type="ctrTitle"/>
          </p:nvPr>
        </p:nvSpPr>
        <p:spPr>
          <a:xfrm>
            <a:off x="381000" y="1581150"/>
            <a:ext cx="8686800" cy="2076450"/>
          </a:xfrm>
        </p:spPr>
        <p:txBody>
          <a:bodyPr/>
          <a:lstStyle/>
          <a:p>
            <a:pPr algn="ctr" eaLnBrk="1" hangingPunct="1"/>
            <a:br>
              <a:rPr lang="en-US" altLang="zh-CN" sz="4800"/>
            </a:br>
            <a:r>
              <a:rPr lang="zh-CN" altLang="en-US" sz="4800"/>
              <a:t>第</a:t>
            </a:r>
            <a:r>
              <a:rPr lang="en-US" altLang="zh-CN" sz="4800"/>
              <a:t>10</a:t>
            </a:r>
            <a:r>
              <a:rPr lang="zh-CN" altLang="en-US" sz="4800"/>
              <a:t>章</a:t>
            </a:r>
            <a:r>
              <a:rPr lang="en-US" altLang="zh-CN" sz="4800"/>
              <a:t>. </a:t>
            </a:r>
            <a:r>
              <a:rPr lang="zh-CN" altLang="en-US" sz="4800"/>
              <a:t>观察和文档审查</a:t>
            </a:r>
            <a:endParaRPr lang="zh-CN" altLang="en-US" sz="4600">
              <a:solidFill>
                <a:srgbClr val="FD1907"/>
              </a:solidFill>
            </a:endParaRPr>
          </a:p>
        </p:txBody>
      </p:sp>
      <p:sp>
        <p:nvSpPr>
          <p:cNvPr id="117763" name="Rectangle 3">
            <a:extLst>
              <a:ext uri="{FF2B5EF4-FFF2-40B4-BE49-F238E27FC236}">
                <a16:creationId xmlns:a16="http://schemas.microsoft.com/office/drawing/2014/main" id="{26E7BC87-FEFA-6664-F024-73D71237408C}"/>
              </a:ext>
            </a:extLst>
          </p:cNvPr>
          <p:cNvSpPr>
            <a:spLocks noGrp="1" noChangeArrowheads="1"/>
          </p:cNvSpPr>
          <p:nvPr>
            <p:ph type="subTitle" idx="1"/>
          </p:nvPr>
        </p:nvSpPr>
        <p:spPr>
          <a:xfrm>
            <a:off x="1371600" y="4419600"/>
            <a:ext cx="6553200" cy="1752600"/>
          </a:xfrm>
        </p:spPr>
        <p:txBody>
          <a:bodyPr/>
          <a:lstStyle/>
          <a:p>
            <a:pPr algn="ctr" eaLnBrk="1" hangingPunct="1"/>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3C9E6CB-FC99-E0AE-141F-0B299F2A666A}"/>
              </a:ext>
            </a:extLst>
          </p:cNvPr>
          <p:cNvSpPr>
            <a:spLocks noGrp="1" noChangeArrowheads="1"/>
          </p:cNvSpPr>
          <p:nvPr>
            <p:ph type="title"/>
          </p:nvPr>
        </p:nvSpPr>
        <p:spPr/>
        <p:txBody>
          <a:bodyPr/>
          <a:lstStyle/>
          <a:p>
            <a:pPr eaLnBrk="1" hangingPunct="1"/>
            <a:r>
              <a:rPr lang="zh-CN" altLang="en-US"/>
              <a:t>主要内容</a:t>
            </a:r>
          </a:p>
        </p:txBody>
      </p:sp>
      <p:sp>
        <p:nvSpPr>
          <p:cNvPr id="22531" name="Rectangle 3">
            <a:extLst>
              <a:ext uri="{FF2B5EF4-FFF2-40B4-BE49-F238E27FC236}">
                <a16:creationId xmlns:a16="http://schemas.microsoft.com/office/drawing/2014/main" id="{88B348FE-02F9-84C8-F223-96B786023698}"/>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观察的情境适用性</a:t>
            </a:r>
          </a:p>
          <a:p>
            <a:pPr marL="571500" indent="-571500" eaLnBrk="1" hangingPunct="1">
              <a:buFont typeface="Wingdings" panose="05000000000000000000" pitchFamily="2" charset="2"/>
              <a:buAutoNum type="arabicPeriod"/>
            </a:pPr>
            <a:r>
              <a:rPr lang="zh-CN" altLang="en-US"/>
              <a:t>观察方法的应用</a:t>
            </a:r>
          </a:p>
          <a:p>
            <a:pPr marL="571500" indent="-571500" eaLnBrk="1" hangingPunct="1">
              <a:buFont typeface="Wingdings" panose="05000000000000000000" pitchFamily="2" charset="2"/>
              <a:buAutoNum type="arabicPeriod"/>
            </a:pPr>
            <a:r>
              <a:rPr lang="zh-CN" altLang="en-US"/>
              <a:t>文档审查方法的应用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22531">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a:extLst>
              <a:ext uri="{FF2B5EF4-FFF2-40B4-BE49-F238E27FC236}">
                <a16:creationId xmlns:a16="http://schemas.microsoft.com/office/drawing/2014/main" id="{45F84DCB-2252-B0DD-4C27-4122E5974AA0}"/>
              </a:ext>
            </a:extLst>
          </p:cNvPr>
          <p:cNvSpPr>
            <a:spLocks noGrp="1" noChangeArrowheads="1"/>
          </p:cNvSpPr>
          <p:nvPr>
            <p:ph type="title"/>
          </p:nvPr>
        </p:nvSpPr>
        <p:spPr/>
        <p:txBody>
          <a:bodyPr/>
          <a:lstStyle/>
          <a:p>
            <a:pPr eaLnBrk="1" hangingPunct="1"/>
            <a:r>
              <a:rPr lang="en-US" altLang="zh-CN"/>
              <a:t>1. </a:t>
            </a:r>
            <a:r>
              <a:rPr lang="zh-CN" altLang="en-US"/>
              <a:t>观察的情境适用性 </a:t>
            </a:r>
          </a:p>
        </p:txBody>
      </p:sp>
      <p:sp>
        <p:nvSpPr>
          <p:cNvPr id="119811" name="Rectangle 5">
            <a:extLst>
              <a:ext uri="{FF2B5EF4-FFF2-40B4-BE49-F238E27FC236}">
                <a16:creationId xmlns:a16="http://schemas.microsoft.com/office/drawing/2014/main" id="{E1CD8B6A-5BA5-F0F5-A1F8-CF8E0A10572C}"/>
              </a:ext>
            </a:extLst>
          </p:cNvPr>
          <p:cNvSpPr>
            <a:spLocks noGrp="1" noChangeArrowheads="1"/>
          </p:cNvSpPr>
          <p:nvPr>
            <p:ph type="body" idx="1"/>
          </p:nvPr>
        </p:nvSpPr>
        <p:spPr/>
        <p:txBody>
          <a:bodyPr/>
          <a:lstStyle/>
          <a:p>
            <a:pPr marL="571500" indent="-571500" eaLnBrk="1" hangingPunct="1"/>
            <a:r>
              <a:rPr lang="zh-CN" altLang="en-US" dirty="0"/>
              <a:t>应用于用户无法完成主动的信息告知的情况下</a:t>
            </a:r>
          </a:p>
          <a:p>
            <a:pPr marL="839788" lvl="1" indent="-495300" eaLnBrk="1" hangingPunct="1"/>
            <a:r>
              <a:rPr lang="zh-CN" altLang="en-US" dirty="0"/>
              <a:t>采样观察（</a:t>
            </a:r>
            <a:r>
              <a:rPr lang="en-US" altLang="zh-CN" dirty="0"/>
              <a:t>Sampling Observation</a:t>
            </a:r>
            <a:r>
              <a:rPr lang="zh-CN" altLang="en-US" dirty="0"/>
              <a:t>）</a:t>
            </a:r>
          </a:p>
          <a:p>
            <a:pPr marL="839788" lvl="1" indent="-495300" eaLnBrk="1" hangingPunct="1"/>
            <a:r>
              <a:rPr lang="zh-CN" altLang="en-US" dirty="0"/>
              <a:t>民族志（</a:t>
            </a:r>
            <a:r>
              <a:rPr lang="en-US" altLang="zh-CN" dirty="0"/>
              <a:t>Ethnography</a:t>
            </a:r>
            <a:r>
              <a:rPr lang="zh-CN" altLang="en-US" dirty="0"/>
              <a:t>）</a:t>
            </a:r>
          </a:p>
          <a:p>
            <a:pPr marL="839788" lvl="1" indent="-495300" eaLnBrk="1" hangingPunct="1"/>
            <a:r>
              <a:rPr lang="zh-CN" altLang="en-US" i="1" dirty="0"/>
              <a:t>话语分析（</a:t>
            </a:r>
            <a:r>
              <a:rPr lang="en-US" altLang="zh-CN" i="1" dirty="0"/>
              <a:t>Discourse Analysis</a:t>
            </a:r>
            <a:r>
              <a:rPr lang="zh-CN" altLang="en-US" i="1" dirty="0"/>
              <a:t>）</a:t>
            </a:r>
          </a:p>
          <a:p>
            <a:pPr marL="839788" lvl="1" indent="-495300" eaLnBrk="1" hangingPunct="1"/>
            <a:r>
              <a:rPr lang="zh-CN" altLang="en-US" i="1" dirty="0"/>
              <a:t>协议分析（</a:t>
            </a:r>
            <a:r>
              <a:rPr lang="en-US" altLang="zh-CN" i="1" dirty="0"/>
              <a:t>Protocol Analysis</a:t>
            </a:r>
            <a:r>
              <a:rPr lang="zh-CN" altLang="en-US" i="1" dirty="0"/>
              <a:t>）</a:t>
            </a:r>
          </a:p>
          <a:p>
            <a:pPr marL="839788" lvl="1" indent="-495300" eaLnBrk="1" hangingPunct="1"/>
            <a:r>
              <a:rPr lang="zh-CN" altLang="en-US" i="1" dirty="0"/>
              <a:t>任务分析（</a:t>
            </a:r>
            <a:r>
              <a:rPr lang="en-US" altLang="zh-CN" i="1" dirty="0"/>
              <a:t>Task Analysis</a:t>
            </a:r>
            <a:r>
              <a:rPr lang="zh-CN" altLang="en-US" i="1" dirty="0"/>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AC9CDA5-F30E-4886-9086-815C631EFBA4}"/>
              </a:ext>
            </a:extLst>
          </p:cNvPr>
          <p:cNvSpPr>
            <a:spLocks noGrp="1" noChangeArrowheads="1"/>
          </p:cNvSpPr>
          <p:nvPr>
            <p:ph type="title"/>
          </p:nvPr>
        </p:nvSpPr>
        <p:spPr/>
        <p:txBody>
          <a:bodyPr/>
          <a:lstStyle/>
          <a:p>
            <a:pPr eaLnBrk="1" hangingPunct="1"/>
            <a:r>
              <a:rPr lang="en-US" altLang="zh-CN" sz="3800"/>
              <a:t>1. </a:t>
            </a:r>
            <a:r>
              <a:rPr lang="zh-CN" altLang="en-US" sz="3800"/>
              <a:t>观察的情境适用性</a:t>
            </a:r>
            <a:br>
              <a:rPr lang="zh-CN" altLang="en-US" sz="3800"/>
            </a:br>
            <a:r>
              <a:rPr lang="en-US" altLang="zh-CN" sz="3800">
                <a:latin typeface="Arial" panose="020B0604020202020204" pitchFamily="34" charset="0"/>
              </a:rPr>
              <a:t>——</a:t>
            </a:r>
            <a:r>
              <a:rPr lang="zh-CN" altLang="en-US" sz="3800"/>
              <a:t>事件的情景性（</a:t>
            </a:r>
            <a:r>
              <a:rPr lang="en-US" altLang="zh-CN" sz="3800"/>
              <a:t>situatedness</a:t>
            </a:r>
            <a:r>
              <a:rPr lang="zh-CN" altLang="en-US" sz="3800"/>
              <a:t>） </a:t>
            </a:r>
          </a:p>
        </p:txBody>
      </p:sp>
      <p:sp>
        <p:nvSpPr>
          <p:cNvPr id="120835" name="Rectangle 3">
            <a:extLst>
              <a:ext uri="{FF2B5EF4-FFF2-40B4-BE49-F238E27FC236}">
                <a16:creationId xmlns:a16="http://schemas.microsoft.com/office/drawing/2014/main" id="{301F8DEE-84C1-0476-E7C7-EF038B804706}"/>
              </a:ext>
            </a:extLst>
          </p:cNvPr>
          <p:cNvSpPr>
            <a:spLocks noGrp="1" noChangeArrowheads="1"/>
          </p:cNvSpPr>
          <p:nvPr>
            <p:ph type="body" idx="1"/>
          </p:nvPr>
        </p:nvSpPr>
        <p:spPr/>
        <p:txBody>
          <a:bodyPr/>
          <a:lstStyle/>
          <a:p>
            <a:pPr eaLnBrk="1" hangingPunct="1"/>
            <a:r>
              <a:rPr lang="zh-CN" altLang="en-US"/>
              <a:t>某些事件只有和它们发生时的具体环境联系起来，才能得到理解 </a:t>
            </a:r>
          </a:p>
          <a:p>
            <a:pPr lvl="1" eaLnBrk="1" hangingPunct="1"/>
            <a:r>
              <a:rPr lang="zh-CN" altLang="en-US"/>
              <a:t>突现（</a:t>
            </a:r>
            <a:r>
              <a:rPr lang="en-US" altLang="zh-CN"/>
              <a:t>Emergent</a:t>
            </a:r>
            <a:r>
              <a:rPr lang="zh-CN" altLang="en-US"/>
              <a:t>）：集体促成 ，互动中突现 </a:t>
            </a:r>
          </a:p>
          <a:p>
            <a:pPr lvl="1" eaLnBrk="1" hangingPunct="1"/>
            <a:r>
              <a:rPr lang="zh-CN" altLang="en-US"/>
              <a:t>局部（</a:t>
            </a:r>
            <a:r>
              <a:rPr lang="en-US" altLang="zh-CN"/>
              <a:t>Local</a:t>
            </a:r>
            <a:r>
              <a:rPr lang="zh-CN" altLang="en-US"/>
              <a:t>） ：特定的上下文环境 </a:t>
            </a:r>
          </a:p>
          <a:p>
            <a:pPr lvl="1" eaLnBrk="1" hangingPunct="1"/>
            <a:r>
              <a:rPr lang="zh-CN" altLang="en-US"/>
              <a:t>暂时（</a:t>
            </a:r>
            <a:r>
              <a:rPr lang="en-US" altLang="zh-CN"/>
              <a:t>Contingent</a:t>
            </a:r>
            <a:r>
              <a:rPr lang="zh-CN" altLang="en-US"/>
              <a:t>） ：演进过程中的一刻</a:t>
            </a:r>
          </a:p>
          <a:p>
            <a:pPr lvl="1" eaLnBrk="1" hangingPunct="1"/>
            <a:r>
              <a:rPr lang="zh-CN" altLang="en-US"/>
              <a:t>涉身（</a:t>
            </a:r>
            <a:r>
              <a:rPr lang="en-US" altLang="zh-CN"/>
              <a:t>Embodied</a:t>
            </a:r>
            <a:r>
              <a:rPr lang="zh-CN" altLang="en-US"/>
              <a:t>） ：参与者的认知和能力受限 </a:t>
            </a:r>
          </a:p>
          <a:p>
            <a:pPr lvl="1" eaLnBrk="1" hangingPunct="1"/>
            <a:r>
              <a:rPr lang="zh-CN" altLang="en-US"/>
              <a:t>开放（</a:t>
            </a:r>
            <a:r>
              <a:rPr lang="en-US" altLang="zh-CN"/>
              <a:t>Open</a:t>
            </a:r>
            <a:r>
              <a:rPr lang="zh-CN" altLang="en-US"/>
              <a:t>） ：业务不确定并开放，以后完善</a:t>
            </a:r>
          </a:p>
          <a:p>
            <a:pPr lvl="1" eaLnBrk="1" hangingPunct="1"/>
            <a:r>
              <a:rPr lang="zh-CN" altLang="en-US"/>
              <a:t>模糊（</a:t>
            </a:r>
            <a:r>
              <a:rPr lang="en-US" altLang="zh-CN"/>
              <a:t>Vague</a:t>
            </a:r>
            <a:r>
              <a:rPr lang="zh-CN" altLang="en-US"/>
              <a:t>） ：基于潜在知识，尚未明确表达</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CDBECF19-25EC-D593-6E7B-A933DD75C1EF}"/>
              </a:ext>
            </a:extLst>
          </p:cNvPr>
          <p:cNvSpPr>
            <a:spLocks noGrp="1" noChangeArrowheads="1"/>
          </p:cNvSpPr>
          <p:nvPr>
            <p:ph type="title"/>
          </p:nvPr>
        </p:nvSpPr>
        <p:spPr/>
        <p:txBody>
          <a:bodyPr/>
          <a:lstStyle/>
          <a:p>
            <a:pPr eaLnBrk="1" hangingPunct="1"/>
            <a:r>
              <a:rPr lang="en-US" altLang="zh-CN" sz="3800"/>
              <a:t>1. </a:t>
            </a:r>
            <a:r>
              <a:rPr lang="zh-CN" altLang="en-US" sz="3800"/>
              <a:t>观察的情境适用性</a:t>
            </a:r>
            <a:br>
              <a:rPr lang="zh-CN" altLang="en-US" sz="3800"/>
            </a:br>
            <a:r>
              <a:rPr lang="en-US" altLang="zh-CN" sz="3800">
                <a:latin typeface="Arial" panose="020B0604020202020204" pitchFamily="34" charset="0"/>
              </a:rPr>
              <a:t>——</a:t>
            </a:r>
            <a:r>
              <a:rPr lang="zh-CN" altLang="en-US" sz="3800"/>
              <a:t>观察方法解决的问题 </a:t>
            </a:r>
          </a:p>
        </p:txBody>
      </p:sp>
      <p:sp>
        <p:nvSpPr>
          <p:cNvPr id="121859" name="Rectangle 3">
            <a:extLst>
              <a:ext uri="{FF2B5EF4-FFF2-40B4-BE49-F238E27FC236}">
                <a16:creationId xmlns:a16="http://schemas.microsoft.com/office/drawing/2014/main" id="{6A006838-35D7-4B53-DC57-CD1F8B72112A}"/>
              </a:ext>
            </a:extLst>
          </p:cNvPr>
          <p:cNvSpPr>
            <a:spLocks noGrp="1" noChangeArrowheads="1"/>
          </p:cNvSpPr>
          <p:nvPr>
            <p:ph type="body" idx="1"/>
          </p:nvPr>
        </p:nvSpPr>
        <p:spPr/>
        <p:txBody>
          <a:bodyPr/>
          <a:lstStyle/>
          <a:p>
            <a:pPr eaLnBrk="1" hangingPunct="1"/>
            <a:r>
              <a:rPr lang="zh-CN" altLang="en-US" sz="2600"/>
              <a:t>理解复杂的协同事件 </a:t>
            </a:r>
          </a:p>
          <a:p>
            <a:pPr lvl="1" eaLnBrk="1" hangingPunct="1"/>
            <a:r>
              <a:rPr lang="zh-CN" altLang="en-US" sz="2200"/>
              <a:t>突现，民族志 </a:t>
            </a:r>
          </a:p>
          <a:p>
            <a:pPr eaLnBrk="1" hangingPunct="1"/>
            <a:r>
              <a:rPr lang="zh-CN" altLang="en-US" sz="2600"/>
              <a:t>获取工作中的异常处理 </a:t>
            </a:r>
          </a:p>
          <a:p>
            <a:pPr lvl="1" eaLnBrk="1" hangingPunct="1"/>
            <a:r>
              <a:rPr lang="zh-CN" altLang="en-US" sz="2200"/>
              <a:t>局部 ，采样观察、民族志</a:t>
            </a:r>
          </a:p>
          <a:p>
            <a:pPr eaLnBrk="1" hangingPunct="1"/>
            <a:r>
              <a:rPr lang="zh-CN" altLang="en-US" sz="2600"/>
              <a:t>获取与用户认知不一致的实际知识 </a:t>
            </a:r>
          </a:p>
          <a:p>
            <a:pPr lvl="1" eaLnBrk="1" hangingPunct="1"/>
            <a:r>
              <a:rPr lang="zh-CN" altLang="en-US" sz="2200"/>
              <a:t>暂时，采样观察、民族志 </a:t>
            </a:r>
          </a:p>
          <a:p>
            <a:pPr eaLnBrk="1" hangingPunct="1"/>
            <a:r>
              <a:rPr lang="zh-CN" altLang="en-US" sz="2600"/>
              <a:t>了解用户的认知 </a:t>
            </a:r>
          </a:p>
          <a:p>
            <a:pPr lvl="1" eaLnBrk="1" hangingPunct="1"/>
            <a:r>
              <a:rPr lang="zh-CN" altLang="en-US" sz="2200"/>
              <a:t>涉身 ，民族志 、话语分析</a:t>
            </a:r>
          </a:p>
          <a:p>
            <a:pPr eaLnBrk="1" hangingPunct="1"/>
            <a:r>
              <a:rPr lang="zh-CN" altLang="en-US" sz="2600"/>
              <a:t>获取默认（</a:t>
            </a:r>
            <a:r>
              <a:rPr lang="en-US" altLang="zh-CN" sz="2600"/>
              <a:t>tacit</a:t>
            </a:r>
            <a:r>
              <a:rPr lang="zh-CN" altLang="en-US" sz="2600"/>
              <a:t>）知识 </a:t>
            </a:r>
          </a:p>
          <a:p>
            <a:pPr lvl="1" eaLnBrk="1" hangingPunct="1"/>
            <a:r>
              <a:rPr lang="zh-CN" altLang="en-US" sz="2200"/>
              <a:t>模糊，采样观察、民族志、协议分析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12C4905-97A9-D6E0-7C34-550C7D75C83E}"/>
              </a:ext>
            </a:extLst>
          </p:cNvPr>
          <p:cNvSpPr>
            <a:spLocks noGrp="1" noChangeArrowheads="1"/>
          </p:cNvSpPr>
          <p:nvPr>
            <p:ph type="title"/>
          </p:nvPr>
        </p:nvSpPr>
        <p:spPr>
          <a:xfrm>
            <a:off x="4724400" y="277814"/>
            <a:ext cx="3962400" cy="788986"/>
          </a:xfrm>
        </p:spPr>
        <p:txBody>
          <a:bodyPr/>
          <a:lstStyle/>
          <a:p>
            <a:pPr eaLnBrk="1" hangingPunct="1"/>
            <a:r>
              <a:rPr lang="zh-CN" altLang="en-US" dirty="0"/>
              <a:t>用例定位与使用</a:t>
            </a:r>
          </a:p>
        </p:txBody>
      </p:sp>
      <p:sp>
        <p:nvSpPr>
          <p:cNvPr id="17411" name="Rectangle 3">
            <a:extLst>
              <a:ext uri="{FF2B5EF4-FFF2-40B4-BE49-F238E27FC236}">
                <a16:creationId xmlns:a16="http://schemas.microsoft.com/office/drawing/2014/main" id="{58AB7807-9A2F-3E1A-BDE8-D6C1F210D534}"/>
              </a:ext>
            </a:extLst>
          </p:cNvPr>
          <p:cNvSpPr>
            <a:spLocks noGrp="1" noChangeArrowheads="1"/>
          </p:cNvSpPr>
          <p:nvPr>
            <p:ph type="body" idx="1"/>
          </p:nvPr>
        </p:nvSpPr>
        <p:spPr>
          <a:xfrm>
            <a:off x="381000" y="762000"/>
            <a:ext cx="8229600" cy="5634038"/>
          </a:xfrm>
        </p:spPr>
        <p:txBody>
          <a:bodyPr/>
          <a:lstStyle/>
          <a:p>
            <a:pPr eaLnBrk="1" hangingPunct="1"/>
            <a:r>
              <a:rPr lang="zh-CN" altLang="en-US" dirty="0"/>
              <a:t>用例</a:t>
            </a:r>
          </a:p>
          <a:p>
            <a:pPr lvl="1" eaLnBrk="1" hangingPunct="1"/>
            <a:r>
              <a:rPr lang="zh-CN" altLang="en-US" b="1" dirty="0">
                <a:solidFill>
                  <a:srgbClr val="FF0000"/>
                </a:solidFill>
              </a:rPr>
              <a:t>相关场景集合</a:t>
            </a:r>
            <a:r>
              <a:rPr lang="zh-CN" altLang="en-US" b="1" dirty="0"/>
              <a:t>的</a:t>
            </a:r>
            <a:r>
              <a:rPr lang="zh-CN" altLang="en-US" b="1" dirty="0">
                <a:solidFill>
                  <a:srgbClr val="FF0000"/>
                </a:solidFill>
              </a:rPr>
              <a:t>叙述性</a:t>
            </a:r>
            <a:r>
              <a:rPr lang="zh-CN" altLang="en-US" b="1" dirty="0"/>
              <a:t>的</a:t>
            </a:r>
            <a:r>
              <a:rPr lang="zh-CN" altLang="en-US" b="1" dirty="0">
                <a:solidFill>
                  <a:srgbClr val="FF0000"/>
                </a:solidFill>
              </a:rPr>
              <a:t>文本描述</a:t>
            </a:r>
            <a:r>
              <a:rPr lang="zh-CN" altLang="en-US" b="1" dirty="0"/>
              <a:t>（商业：讲故事） </a:t>
            </a:r>
          </a:p>
          <a:p>
            <a:pPr lvl="1" eaLnBrk="1" hangingPunct="1"/>
            <a:r>
              <a:rPr lang="zh-CN" altLang="zh-CN" dirty="0"/>
              <a:t>用例的概念是</a:t>
            </a:r>
            <a:r>
              <a:rPr lang="en-US" altLang="zh-CN" dirty="0"/>
              <a:t>[Jacobson1992]</a:t>
            </a:r>
            <a:r>
              <a:rPr lang="zh-CN" altLang="zh-CN" dirty="0"/>
              <a:t>最先在</a:t>
            </a:r>
            <a:r>
              <a:rPr lang="en-US" altLang="zh-CN" dirty="0" err="1"/>
              <a:t>Objectory</a:t>
            </a:r>
            <a:r>
              <a:rPr lang="zh-CN" altLang="zh-CN" dirty="0"/>
              <a:t>方法中提出的</a:t>
            </a:r>
            <a:endParaRPr lang="en-US" altLang="zh-CN" dirty="0"/>
          </a:p>
          <a:p>
            <a:pPr lvl="1" eaLnBrk="1" hangingPunct="1"/>
            <a:r>
              <a:rPr lang="en-US" altLang="zh-CN" sz="2400" dirty="0"/>
              <a:t>UML</a:t>
            </a:r>
            <a:r>
              <a:rPr lang="zh-CN" altLang="zh-CN" sz="2400" dirty="0"/>
              <a:t>将用例定义为“在</a:t>
            </a:r>
            <a:r>
              <a:rPr lang="zh-CN" altLang="zh-CN" sz="2400" dirty="0">
                <a:solidFill>
                  <a:srgbClr val="FF0000"/>
                </a:solidFill>
              </a:rPr>
              <a:t>系统（或者子系统或者类</a:t>
            </a:r>
            <a:r>
              <a:rPr lang="zh-CN" altLang="zh-CN" sz="2400" dirty="0"/>
              <a:t>）</a:t>
            </a:r>
            <a:r>
              <a:rPr lang="zh-CN" altLang="zh-CN" sz="2400" dirty="0">
                <a:solidFill>
                  <a:srgbClr val="FF0000"/>
                </a:solidFill>
              </a:rPr>
              <a:t>和外部对象的交互</a:t>
            </a:r>
            <a:r>
              <a:rPr lang="zh-CN" altLang="zh-CN" sz="2400" dirty="0"/>
              <a:t>当中所执行的</a:t>
            </a:r>
            <a:r>
              <a:rPr lang="zh-CN" altLang="zh-CN" sz="2400" dirty="0">
                <a:solidFill>
                  <a:srgbClr val="FF0000"/>
                </a:solidFill>
              </a:rPr>
              <a:t>行为序列</a:t>
            </a:r>
            <a:r>
              <a:rPr lang="zh-CN" altLang="zh-CN" sz="2400" dirty="0"/>
              <a:t>的描述，包括各种</a:t>
            </a:r>
            <a:r>
              <a:rPr lang="zh-CN" altLang="zh-CN" sz="2400" dirty="0">
                <a:solidFill>
                  <a:srgbClr val="FF0000"/>
                </a:solidFill>
              </a:rPr>
              <a:t>不同的序列和错误的序列</a:t>
            </a:r>
            <a:r>
              <a:rPr lang="zh-CN" altLang="zh-CN" sz="2400" dirty="0"/>
              <a:t>，它们能够联合提供一种</a:t>
            </a:r>
            <a:r>
              <a:rPr lang="zh-CN" altLang="zh-CN" sz="2400" dirty="0">
                <a:solidFill>
                  <a:srgbClr val="FF0000"/>
                </a:solidFill>
              </a:rPr>
              <a:t>有价值的服务</a:t>
            </a:r>
            <a:r>
              <a:rPr lang="zh-CN" altLang="zh-CN" sz="2400" dirty="0"/>
              <a:t>”</a:t>
            </a:r>
            <a:r>
              <a:rPr lang="en-US" altLang="zh-CN" sz="2400" dirty="0"/>
              <a:t>[Rumbaugh2004]</a:t>
            </a:r>
            <a:r>
              <a:rPr lang="zh-CN" altLang="zh-CN" sz="2400" dirty="0"/>
              <a:t>。</a:t>
            </a:r>
            <a:endParaRPr lang="en-US" altLang="zh-CN" sz="2400" dirty="0"/>
          </a:p>
          <a:p>
            <a:r>
              <a:rPr lang="zh-CN" altLang="en-US" dirty="0"/>
              <a:t>以用例</a:t>
            </a:r>
            <a:r>
              <a:rPr lang="en-US" altLang="zh-CN" dirty="0"/>
              <a:t>/</a:t>
            </a:r>
            <a:r>
              <a:rPr lang="zh-CN" altLang="en-US" dirty="0"/>
              <a:t>场景为单位组织用户需求（和问题域特性），很受实践者欢迎</a:t>
            </a:r>
            <a:endParaRPr lang="en-US" altLang="zh-CN" dirty="0"/>
          </a:p>
          <a:p>
            <a:pPr lvl="1"/>
            <a:r>
              <a:rPr lang="zh-CN" altLang="en-US" dirty="0"/>
              <a:t>易于接受</a:t>
            </a:r>
            <a:endParaRPr lang="en-US" altLang="zh-CN" dirty="0"/>
          </a:p>
          <a:p>
            <a:pPr lvl="1"/>
            <a:r>
              <a:rPr lang="zh-CN" altLang="en-US" dirty="0"/>
              <a:t>易于使用</a:t>
            </a:r>
            <a:endParaRPr lang="en-US" altLang="zh-CN" dirty="0"/>
          </a:p>
          <a:p>
            <a:pPr lvl="1"/>
            <a:r>
              <a:rPr lang="zh-CN" altLang="en-US" dirty="0"/>
              <a:t>用例驱动！</a:t>
            </a:r>
            <a:endParaRPr lang="en-US" altLang="zh-CN" dirty="0"/>
          </a:p>
        </p:txBody>
      </p:sp>
      <p:sp>
        <p:nvSpPr>
          <p:cNvPr id="17412" name="Rectangle 5">
            <a:extLst>
              <a:ext uri="{FF2B5EF4-FFF2-40B4-BE49-F238E27FC236}">
                <a16:creationId xmlns:a16="http://schemas.microsoft.com/office/drawing/2014/main" id="{CC822F67-BB5E-72B1-DC9C-A639651679B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13" name="Rectangle 7">
            <a:extLst>
              <a:ext uri="{FF2B5EF4-FFF2-40B4-BE49-F238E27FC236}">
                <a16:creationId xmlns:a16="http://schemas.microsoft.com/office/drawing/2014/main" id="{9A340D0D-6548-86AC-932E-7788CCCC6E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14" name="灯片编号占位符 1">
            <a:extLst>
              <a:ext uri="{FF2B5EF4-FFF2-40B4-BE49-F238E27FC236}">
                <a16:creationId xmlns:a16="http://schemas.microsoft.com/office/drawing/2014/main" id="{1A3BCA35-B6EE-0874-A385-C86F0BFF42E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2760CB-1AA8-4998-B289-3043AF7ADC07}" type="slidenum">
              <a:rPr lang="en-US" altLang="zh-CN">
                <a:latin typeface="Garamond" panose="02020404030301010803" pitchFamily="18" charset="0"/>
              </a:rPr>
              <a:pPr/>
              <a:t>8</a:t>
            </a:fld>
            <a:endParaRPr lang="en-US" altLang="zh-CN">
              <a:latin typeface="Garamond" panose="02020404030301010803"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5" name="Group 207">
            <a:extLst>
              <a:ext uri="{FF2B5EF4-FFF2-40B4-BE49-F238E27FC236}">
                <a16:creationId xmlns:a16="http://schemas.microsoft.com/office/drawing/2014/main" id="{72DC3651-DA3A-D117-7449-933C895B04E8}"/>
              </a:ext>
            </a:extLst>
          </p:cNvPr>
          <p:cNvGraphicFramePr>
            <a:graphicFrameLocks noGrp="1"/>
          </p:cNvGraphicFramePr>
          <p:nvPr>
            <p:ph idx="1"/>
          </p:nvPr>
        </p:nvGraphicFramePr>
        <p:xfrm>
          <a:off x="304800" y="487363"/>
          <a:ext cx="8763000" cy="5688018"/>
        </p:xfrm>
        <a:graphic>
          <a:graphicData uri="http://schemas.openxmlformats.org/drawingml/2006/table">
            <a:tbl>
              <a:tblPr/>
              <a:tblGrid>
                <a:gridCol w="1220788">
                  <a:extLst>
                    <a:ext uri="{9D8B030D-6E8A-4147-A177-3AD203B41FA5}">
                      <a16:colId xmlns:a16="http://schemas.microsoft.com/office/drawing/2014/main" val="20000"/>
                    </a:ext>
                  </a:extLst>
                </a:gridCol>
                <a:gridCol w="1751012">
                  <a:extLst>
                    <a:ext uri="{9D8B030D-6E8A-4147-A177-3AD203B41FA5}">
                      <a16:colId xmlns:a16="http://schemas.microsoft.com/office/drawing/2014/main" val="20001"/>
                    </a:ext>
                  </a:extLst>
                </a:gridCol>
                <a:gridCol w="5791200">
                  <a:extLst>
                    <a:ext uri="{9D8B030D-6E8A-4147-A177-3AD203B41FA5}">
                      <a16:colId xmlns:a16="http://schemas.microsoft.com/office/drawing/2014/main" val="20002"/>
                    </a:ext>
                  </a:extLst>
                </a:gridCol>
              </a:tblGrid>
              <a:tr h="41108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方法</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情景性性质</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描述</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669">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采样观察</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局部</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对工作进行一段时间的观察，发现其中的异常处理</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023">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暂时</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对实际工作进行观察，发现并纠正其与规章、手册或者用户意识中的不同</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669">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模糊</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观察特殊事件的进行，发现用户工作中的潜在知识</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082">
                <a:tc rowSpan="5">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民族志</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突现</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通过观察，分析群体的互动，理解复杂的协同事件</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023">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局部</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长时间的观察，可以发现各种情况下的异常处理和特殊情况</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1023">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暂时</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对实际工作进行观察，发现并纠正其与规章、手册或者用户意识中的不同</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2669">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涉身</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在观察中学习，了解用户本身的认知和能力</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01023">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模糊</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了解各种基础的细节，能够发现用户工作中的潜在知识</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26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会话分析</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涉身</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通过分析用户交谈发现用户的认知和能力</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108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协议分析</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模糊</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仿宋_GB2312" pitchFamily="49" charset="-122"/>
                          <a:cs typeface="Arial" charset="0"/>
                        </a:rPr>
                        <a:t>发现用户工作中的潜在知识</a:t>
                      </a:r>
                      <a:endParaRPr kumimoji="0" lang="zh-CN" altLang="en-US" sz="4000" b="0" i="0" u="none" strike="noStrike" cap="none" normalizeH="0" baseline="0">
                        <a:ln>
                          <a:noFill/>
                        </a:ln>
                        <a:solidFill>
                          <a:schemeClr val="tx1"/>
                        </a:solidFill>
                        <a:effectLst/>
                        <a:latin typeface="Arial" charset="0"/>
                        <a:ea typeface="仿宋_GB2312" pitchFamily="49" charset="-122"/>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409D43FC-0F69-16DD-F74D-17366D75FBBD}"/>
              </a:ext>
            </a:extLst>
          </p:cNvPr>
          <p:cNvSpPr>
            <a:spLocks noGrp="1" noChangeArrowheads="1"/>
          </p:cNvSpPr>
          <p:nvPr>
            <p:ph type="title"/>
          </p:nvPr>
        </p:nvSpPr>
        <p:spPr/>
        <p:txBody>
          <a:bodyPr/>
          <a:lstStyle/>
          <a:p>
            <a:pPr eaLnBrk="1" hangingPunct="1"/>
            <a:r>
              <a:rPr lang="zh-CN" altLang="en-US"/>
              <a:t>主要内容</a:t>
            </a:r>
          </a:p>
        </p:txBody>
      </p:sp>
      <p:sp>
        <p:nvSpPr>
          <p:cNvPr id="123907" name="Rectangle 3">
            <a:extLst>
              <a:ext uri="{FF2B5EF4-FFF2-40B4-BE49-F238E27FC236}">
                <a16:creationId xmlns:a16="http://schemas.microsoft.com/office/drawing/2014/main" id="{7F0E771A-7C58-2400-BDB5-0AA086D766B6}"/>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a:t>观察的情境适用性</a:t>
            </a:r>
          </a:p>
          <a:p>
            <a:pPr marL="571500" indent="-571500" eaLnBrk="1" hangingPunct="1">
              <a:buFont typeface="Wingdings" panose="05000000000000000000" pitchFamily="2" charset="2"/>
              <a:buAutoNum type="arabicPeriod"/>
            </a:pPr>
            <a:r>
              <a:rPr lang="zh-CN" altLang="en-US">
                <a:solidFill>
                  <a:srgbClr val="FF0000"/>
                </a:solidFill>
              </a:rPr>
              <a:t>观察方法的应用</a:t>
            </a:r>
          </a:p>
          <a:p>
            <a:pPr marL="839788" lvl="1" indent="-495300" eaLnBrk="1" hangingPunct="1">
              <a:buFont typeface="Wingdings" panose="05000000000000000000" pitchFamily="2" charset="2"/>
              <a:buAutoNum type="arabicPeriod"/>
            </a:pPr>
            <a:r>
              <a:rPr lang="zh-CN" altLang="en-US">
                <a:solidFill>
                  <a:srgbClr val="FF0000"/>
                </a:solidFill>
              </a:rPr>
              <a:t>采样观察</a:t>
            </a:r>
          </a:p>
          <a:p>
            <a:pPr marL="839788" lvl="1" indent="-495300" eaLnBrk="1" hangingPunct="1">
              <a:buFont typeface="Wingdings" panose="05000000000000000000" pitchFamily="2" charset="2"/>
              <a:buAutoNum type="arabicPeriod"/>
            </a:pPr>
            <a:r>
              <a:rPr lang="zh-CN" altLang="en-US">
                <a:solidFill>
                  <a:srgbClr val="FF0000"/>
                </a:solidFill>
              </a:rPr>
              <a:t>民族志</a:t>
            </a:r>
          </a:p>
          <a:p>
            <a:pPr marL="571500" indent="-571500" eaLnBrk="1" hangingPunct="1">
              <a:buFont typeface="Wingdings" panose="05000000000000000000" pitchFamily="2" charset="2"/>
              <a:buAutoNum type="arabicPeriod"/>
            </a:pPr>
            <a:r>
              <a:rPr lang="zh-CN" altLang="en-US"/>
              <a:t>文档审查方法的应用</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F8737C73-C173-780F-6D73-C671028E5C0F}"/>
              </a:ext>
            </a:extLst>
          </p:cNvPr>
          <p:cNvSpPr>
            <a:spLocks noGrp="1" noChangeArrowheads="1"/>
          </p:cNvSpPr>
          <p:nvPr>
            <p:ph type="title"/>
          </p:nvPr>
        </p:nvSpPr>
        <p:spPr/>
        <p:txBody>
          <a:bodyPr/>
          <a:lstStyle/>
          <a:p>
            <a:pPr eaLnBrk="1" hangingPunct="1"/>
            <a:r>
              <a:rPr lang="en-US" altLang="zh-CN"/>
              <a:t>2.1 </a:t>
            </a:r>
            <a:r>
              <a:rPr lang="zh-CN" altLang="en-US"/>
              <a:t>采样观察 </a:t>
            </a:r>
          </a:p>
        </p:txBody>
      </p:sp>
      <p:graphicFrame>
        <p:nvGraphicFramePr>
          <p:cNvPr id="15448" name="Group 88">
            <a:extLst>
              <a:ext uri="{FF2B5EF4-FFF2-40B4-BE49-F238E27FC236}">
                <a16:creationId xmlns:a16="http://schemas.microsoft.com/office/drawing/2014/main" id="{E0C8F566-3EF3-B2B9-48C8-1C7A9FAC89E8}"/>
              </a:ext>
            </a:extLst>
          </p:cNvPr>
          <p:cNvGraphicFramePr>
            <a:graphicFrameLocks noGrp="1"/>
          </p:cNvGraphicFramePr>
          <p:nvPr>
            <p:ph idx="1"/>
          </p:nvPr>
        </p:nvGraphicFramePr>
        <p:xfrm>
          <a:off x="381000" y="1274763"/>
          <a:ext cx="8534400" cy="4830790"/>
        </p:xfrm>
        <a:graphic>
          <a:graphicData uri="http://schemas.openxmlformats.org/drawingml/2006/table">
            <a:tbl>
              <a:tblPr/>
              <a:tblGrid>
                <a:gridCol w="1069975">
                  <a:extLst>
                    <a:ext uri="{9D8B030D-6E8A-4147-A177-3AD203B41FA5}">
                      <a16:colId xmlns:a16="http://schemas.microsoft.com/office/drawing/2014/main" val="20000"/>
                    </a:ext>
                  </a:extLst>
                </a:gridCol>
                <a:gridCol w="3903663">
                  <a:extLst>
                    <a:ext uri="{9D8B030D-6E8A-4147-A177-3AD203B41FA5}">
                      <a16:colId xmlns:a16="http://schemas.microsoft.com/office/drawing/2014/main" val="20001"/>
                    </a:ext>
                  </a:extLst>
                </a:gridCol>
                <a:gridCol w="3560762">
                  <a:extLst>
                    <a:ext uri="{9D8B030D-6E8A-4147-A177-3AD203B41FA5}">
                      <a16:colId xmlns:a16="http://schemas.microsoft.com/office/drawing/2014/main" val="20002"/>
                    </a:ext>
                  </a:extLst>
                </a:gridCol>
              </a:tblGrid>
              <a:tr h="53320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900" b="0" i="0" u="none" strike="noStrike" cap="none" normalizeH="0" baseline="0">
                        <a:ln>
                          <a:noFill/>
                        </a:ln>
                        <a:solidFill>
                          <a:schemeClr val="tx1"/>
                        </a:solidFill>
                        <a:effectLst/>
                        <a:latin typeface="Arial" charset="0"/>
                        <a:ea typeface="宋体" pitchFamily="2" charset="-122"/>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时间采样</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事件采样</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4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优点</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通过随机的观察减少偏差</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对频繁发生事件取代表性事件进行观察</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允许在行为展开过程中观察</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允许对指定的重要事件进行观察</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4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缺点</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用分段的方式来收集数据不能提供全面信息的时间</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漏掉不经常发生却很重要的事件</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消耗大量时间</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漏掉频繁发生事件的代表性样本</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6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适用情景</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发现异常流程</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验证用户知识和实际工作的一致性</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获取默认知识</a:t>
                      </a:r>
                      <a:endParaRPr kumimoji="0" lang="zh-CN" altLang="en-US" sz="28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66700" algn="l"/>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验证用户知识和实际工作的一致性</a:t>
                      </a:r>
                      <a:endParaRPr kumimoji="0" lang="zh-CN" altLang="en-US" sz="4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2B97E732-D9F7-AA2C-D26F-1BBE15213FA7}"/>
              </a:ext>
            </a:extLst>
          </p:cNvPr>
          <p:cNvSpPr>
            <a:spLocks noGrp="1" noChangeArrowheads="1"/>
          </p:cNvSpPr>
          <p:nvPr>
            <p:ph type="title"/>
          </p:nvPr>
        </p:nvSpPr>
        <p:spPr/>
        <p:txBody>
          <a:bodyPr/>
          <a:lstStyle/>
          <a:p>
            <a:pPr eaLnBrk="1" hangingPunct="1"/>
            <a:r>
              <a:rPr lang="en-US" altLang="zh-CN"/>
              <a:t>2.2 </a:t>
            </a:r>
            <a:r>
              <a:rPr lang="zh-CN" altLang="en-US"/>
              <a:t>民族志 </a:t>
            </a:r>
          </a:p>
        </p:txBody>
      </p:sp>
      <p:sp>
        <p:nvSpPr>
          <p:cNvPr id="125955" name="Rectangle 3">
            <a:extLst>
              <a:ext uri="{FF2B5EF4-FFF2-40B4-BE49-F238E27FC236}">
                <a16:creationId xmlns:a16="http://schemas.microsoft.com/office/drawing/2014/main" id="{D23BE4BB-6AEF-8AD7-D78B-468A7EAEEF3E}"/>
              </a:ext>
            </a:extLst>
          </p:cNvPr>
          <p:cNvSpPr>
            <a:spLocks noGrp="1" noChangeArrowheads="1"/>
          </p:cNvSpPr>
          <p:nvPr>
            <p:ph type="body" idx="1"/>
          </p:nvPr>
        </p:nvSpPr>
        <p:spPr/>
        <p:txBody>
          <a:bodyPr/>
          <a:lstStyle/>
          <a:p>
            <a:pPr eaLnBrk="1" hangingPunct="1"/>
            <a:r>
              <a:rPr lang="zh-CN" altLang="en-US"/>
              <a:t>典型示例是复杂的协同问题 </a:t>
            </a:r>
          </a:p>
          <a:p>
            <a:pPr eaLnBrk="1" hangingPunct="1"/>
            <a:r>
              <a:rPr lang="zh-CN" altLang="en-US"/>
              <a:t>优点</a:t>
            </a:r>
          </a:p>
          <a:p>
            <a:pPr lvl="1" eaLnBrk="1" hangingPunct="1"/>
            <a:r>
              <a:rPr lang="zh-CN" altLang="en-US"/>
              <a:t>能够得到信息的深度理解 </a:t>
            </a:r>
          </a:p>
          <a:p>
            <a:pPr lvl="1" eaLnBrk="1" hangingPunct="1"/>
            <a:r>
              <a:rPr lang="zh-CN" altLang="en-US"/>
              <a:t>能够让真实世界的社会性因素可见化 </a:t>
            </a:r>
          </a:p>
          <a:p>
            <a:pPr lvl="1" eaLnBrk="1" hangingPunct="1"/>
            <a:r>
              <a:rPr lang="zh-CN" altLang="en-US"/>
              <a:t>打破人们已有的一些错误假设和错误观念 </a:t>
            </a:r>
          </a:p>
          <a:p>
            <a:pPr eaLnBrk="1" hangingPunct="1"/>
            <a:r>
              <a:rPr lang="zh-CN" altLang="en-US"/>
              <a:t>缺点</a:t>
            </a:r>
          </a:p>
          <a:p>
            <a:pPr lvl="1" eaLnBrk="1" hangingPunct="1"/>
            <a:r>
              <a:rPr lang="zh-CN" altLang="en-US"/>
              <a:t>需要耗费很多的时间 </a:t>
            </a:r>
          </a:p>
          <a:p>
            <a:pPr lvl="1" eaLnBrk="1" hangingPunct="1"/>
            <a:r>
              <a:rPr lang="zh-CN" altLang="en-US"/>
              <a:t>调研结果很难传递到开发过程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7A5E8465-892C-F0AD-5752-9A3A4023FE29}"/>
              </a:ext>
            </a:extLst>
          </p:cNvPr>
          <p:cNvSpPr>
            <a:spLocks noGrp="1" noChangeArrowheads="1"/>
          </p:cNvSpPr>
          <p:nvPr>
            <p:ph type="title"/>
          </p:nvPr>
        </p:nvSpPr>
        <p:spPr/>
        <p:txBody>
          <a:bodyPr/>
          <a:lstStyle/>
          <a:p>
            <a:pPr eaLnBrk="1" hangingPunct="1"/>
            <a:r>
              <a:rPr lang="en-US" altLang="zh-CN" sz="3800"/>
              <a:t>2.2 </a:t>
            </a:r>
            <a:r>
              <a:rPr lang="zh-CN" altLang="en-US" sz="3800"/>
              <a:t>民族志</a:t>
            </a:r>
            <a:br>
              <a:rPr lang="zh-CN" altLang="en-US" sz="3800"/>
            </a:br>
            <a:r>
              <a:rPr lang="en-US" altLang="zh-CN" sz="3800">
                <a:latin typeface="Arial" panose="020B0604020202020204" pitchFamily="34" charset="0"/>
              </a:rPr>
              <a:t>——</a:t>
            </a:r>
            <a:r>
              <a:rPr lang="zh-CN" altLang="en-US" sz="3800"/>
              <a:t>针对复杂协同问题的民族志 </a:t>
            </a:r>
          </a:p>
        </p:txBody>
      </p:sp>
      <p:sp>
        <p:nvSpPr>
          <p:cNvPr id="126979" name="Rectangle 3">
            <a:extLst>
              <a:ext uri="{FF2B5EF4-FFF2-40B4-BE49-F238E27FC236}">
                <a16:creationId xmlns:a16="http://schemas.microsoft.com/office/drawing/2014/main" id="{540E75BD-6FE6-D77E-5D12-3FFA924437B0}"/>
              </a:ext>
            </a:extLst>
          </p:cNvPr>
          <p:cNvSpPr>
            <a:spLocks noGrp="1" noChangeArrowheads="1"/>
          </p:cNvSpPr>
          <p:nvPr>
            <p:ph type="body" idx="1"/>
          </p:nvPr>
        </p:nvSpPr>
        <p:spPr/>
        <p:txBody>
          <a:bodyPr/>
          <a:lstStyle/>
          <a:p>
            <a:pPr eaLnBrk="1" hangingPunct="1"/>
            <a:r>
              <a:rPr lang="zh-CN" altLang="en-US"/>
              <a:t>关注三个方面的内容：</a:t>
            </a:r>
          </a:p>
          <a:p>
            <a:pPr lvl="1" eaLnBrk="1" hangingPunct="1"/>
            <a:r>
              <a:rPr lang="zh-CN" altLang="en-US"/>
              <a:t>工作的分布式协同（</a:t>
            </a:r>
            <a:r>
              <a:rPr lang="en-US" altLang="zh-CN"/>
              <a:t>Distributed Coordination</a:t>
            </a:r>
            <a:r>
              <a:rPr lang="zh-CN" altLang="en-US"/>
              <a:t>）</a:t>
            </a:r>
          </a:p>
          <a:p>
            <a:pPr lvl="2" eaLnBrk="1" hangingPunct="1"/>
            <a:r>
              <a:rPr lang="zh-CN" altLang="en-US"/>
              <a:t>要特别注意那些利用物件实现的协同和创建这些物件的文书工作 </a:t>
            </a:r>
          </a:p>
          <a:p>
            <a:pPr lvl="1" eaLnBrk="1" hangingPunct="1"/>
            <a:r>
              <a:rPr lang="zh-CN" altLang="en-US"/>
              <a:t>工作的计划和程序（</a:t>
            </a:r>
            <a:r>
              <a:rPr lang="en-US" altLang="zh-CN"/>
              <a:t>Plans and Procedures</a:t>
            </a:r>
            <a:r>
              <a:rPr lang="zh-CN" altLang="en-US"/>
              <a:t>）</a:t>
            </a:r>
          </a:p>
          <a:p>
            <a:pPr lvl="2" eaLnBrk="1" hangingPunct="1"/>
            <a:r>
              <a:rPr lang="zh-CN" altLang="en-US"/>
              <a:t>关注它们在组织活动中的应用方式 </a:t>
            </a:r>
          </a:p>
          <a:p>
            <a:pPr lvl="2" eaLnBrk="1" hangingPunct="1"/>
            <a:r>
              <a:rPr lang="zh-CN" altLang="en-US"/>
              <a:t>发现实际工作和文档化程序之间存在的偏离 </a:t>
            </a:r>
          </a:p>
          <a:p>
            <a:pPr lvl="1" eaLnBrk="1" hangingPunct="1"/>
            <a:r>
              <a:rPr lang="zh-CN" altLang="en-US"/>
              <a:t>工作的意识（</a:t>
            </a:r>
            <a:r>
              <a:rPr lang="en-US" altLang="zh-CN"/>
              <a:t>Awareness of Work</a:t>
            </a:r>
            <a:r>
              <a:rPr lang="zh-CN" altLang="en-US"/>
              <a:t>）</a:t>
            </a:r>
          </a:p>
          <a:p>
            <a:pPr lvl="2" eaLnBrk="1" hangingPunct="1"/>
            <a:r>
              <a:rPr lang="zh-CN" altLang="en-US"/>
              <a:t>活动是如何对协同中的其他人可见或者可理解的？</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BC42E8E1-C39E-A368-ECB2-3FE140321F5F}"/>
              </a:ext>
            </a:extLst>
          </p:cNvPr>
          <p:cNvSpPr>
            <a:spLocks noGrp="1" noChangeArrowheads="1"/>
          </p:cNvSpPr>
          <p:nvPr>
            <p:ph type="title"/>
          </p:nvPr>
        </p:nvSpPr>
        <p:spPr/>
        <p:txBody>
          <a:bodyPr/>
          <a:lstStyle/>
          <a:p>
            <a:pPr eaLnBrk="1" hangingPunct="1"/>
            <a:r>
              <a:rPr lang="en-US" altLang="zh-CN" sz="3800" dirty="0"/>
              <a:t>2.2 </a:t>
            </a:r>
            <a:r>
              <a:rPr lang="zh-CN" altLang="en-US" sz="3800" dirty="0"/>
              <a:t>民族志</a:t>
            </a:r>
            <a:br>
              <a:rPr lang="zh-CN" altLang="en-US" sz="3800" dirty="0"/>
            </a:br>
            <a:r>
              <a:rPr lang="en-US" altLang="zh-CN" sz="3800" dirty="0">
                <a:latin typeface="Arial" panose="020B0604020202020204" pitchFamily="34" charset="0"/>
              </a:rPr>
              <a:t>——</a:t>
            </a:r>
            <a:r>
              <a:rPr lang="zh-CN" altLang="en-US" sz="3800" dirty="0"/>
              <a:t>适用普通民族志的规则 </a:t>
            </a:r>
          </a:p>
        </p:txBody>
      </p:sp>
      <p:sp>
        <p:nvSpPr>
          <p:cNvPr id="128003" name="Rectangle 3">
            <a:extLst>
              <a:ext uri="{FF2B5EF4-FFF2-40B4-BE49-F238E27FC236}">
                <a16:creationId xmlns:a16="http://schemas.microsoft.com/office/drawing/2014/main" id="{B024A022-C731-8598-BE36-D5ED35FEFFEB}"/>
              </a:ext>
            </a:extLst>
          </p:cNvPr>
          <p:cNvSpPr>
            <a:spLocks noGrp="1" noChangeArrowheads="1"/>
          </p:cNvSpPr>
          <p:nvPr>
            <p:ph type="body" idx="1"/>
          </p:nvPr>
        </p:nvSpPr>
        <p:spPr/>
        <p:txBody>
          <a:bodyPr/>
          <a:lstStyle/>
          <a:p>
            <a:pPr eaLnBrk="1" hangingPunct="1"/>
            <a:r>
              <a:rPr lang="zh-CN" altLang="en-US"/>
              <a:t>应该定期的记录发现 </a:t>
            </a:r>
          </a:p>
          <a:p>
            <a:pPr eaLnBrk="1" hangingPunct="1"/>
            <a:r>
              <a:rPr lang="zh-CN" altLang="en-US"/>
              <a:t>尽快的记录可能会在观察过程中发生的面谈 </a:t>
            </a:r>
          </a:p>
          <a:p>
            <a:pPr eaLnBrk="1" hangingPunct="1"/>
            <a:r>
              <a:rPr lang="zh-CN" altLang="en-US"/>
              <a:t>定期的复查和更新自己的想法 </a:t>
            </a:r>
          </a:p>
          <a:p>
            <a:pPr eaLnBrk="1" hangingPunct="1"/>
            <a:r>
              <a:rPr lang="zh-CN" altLang="en-US"/>
              <a:t>确定管理海量数据的应对策略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2"/>
          <p:cNvSpPr txBox="1"/>
          <p:nvPr/>
        </p:nvSpPr>
        <p:spPr>
          <a:xfrm>
            <a:off x="594458" y="1050424"/>
            <a:ext cx="6094242" cy="392415"/>
          </a:xfrm>
          <a:prstGeom prst="rect">
            <a:avLst/>
          </a:prstGeom>
        </p:spPr>
        <p:txBody>
          <a:bodyPr vert="horz" wrap="square" lIns="68580" tIns="34290" rIns="68580" bIns="3429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fontAlgn="auto">
              <a:spcAft>
                <a:spcPts val="0"/>
              </a:spcAft>
              <a:defRPr/>
            </a:pPr>
            <a:r>
              <a:rPr lang="en-US" altLang="zh-CN" sz="2100" dirty="0">
                <a:latin typeface="Calibri" panose="020F0502020204030204" pitchFamily="34" charset="0"/>
                <a:ea typeface="微软雅黑" panose="020B0503020204020204" charset="-122"/>
                <a:cs typeface="Calibri" panose="020F0502020204030204" pitchFamily="34" charset="0"/>
              </a:rPr>
              <a:t>Conclusion</a:t>
            </a:r>
            <a:endParaRPr lang="zh-CN" altLang="en-US" sz="2100" dirty="0">
              <a:latin typeface="Calibri" panose="020F0502020204030204" pitchFamily="34" charset="0"/>
              <a:ea typeface="微软雅黑" panose="020B0503020204020204" charset="-122"/>
              <a:cs typeface="Calibri" panose="020F0502020204030204" pitchFamily="34" charset="0"/>
            </a:endParaRPr>
          </a:p>
        </p:txBody>
      </p:sp>
      <p:sp>
        <p:nvSpPr>
          <p:cNvPr id="3" name="文本框 2">
            <a:extLst>
              <a:ext uri="{FF2B5EF4-FFF2-40B4-BE49-F238E27FC236}">
                <a16:creationId xmlns:a16="http://schemas.microsoft.com/office/drawing/2014/main" id="{5375E13B-A7A4-7CB3-97AD-14B0147EFA57}"/>
              </a:ext>
            </a:extLst>
          </p:cNvPr>
          <p:cNvSpPr txBox="1"/>
          <p:nvPr/>
        </p:nvSpPr>
        <p:spPr>
          <a:xfrm>
            <a:off x="47531" y="1552499"/>
            <a:ext cx="4254306" cy="4408899"/>
          </a:xfrm>
          <a:prstGeom prst="rect">
            <a:avLst/>
          </a:prstGeom>
          <a:noFill/>
        </p:spPr>
        <p:txBody>
          <a:bodyPr wrap="square">
            <a:spAutoFit/>
          </a:bodyPr>
          <a:lstStyle/>
          <a:p>
            <a:pPr algn="just" defTabSz="685800" eaLnBrk="1" fontAlgn="auto" hangingPunct="1">
              <a:spcBef>
                <a:spcPts val="450"/>
              </a:spcBef>
              <a:spcAft>
                <a:spcPts val="0"/>
              </a:spcAft>
              <a:defRPr/>
            </a:pPr>
            <a:r>
              <a:rPr lang="en-US" altLang="zh-CN" sz="1350" b="1" dirty="0">
                <a:solidFill>
                  <a:prstClr val="black"/>
                </a:solidFill>
                <a:latin typeface="Calibri" panose="020F0502020204030204" pitchFamily="34" charset="0"/>
                <a:ea typeface="微软雅黑"/>
                <a:cs typeface="Calibri" panose="020F0502020204030204" pitchFamily="34" charset="0"/>
              </a:rPr>
              <a:t>Contributions:</a:t>
            </a:r>
          </a:p>
          <a:p>
            <a:pPr marL="214313" indent="-214313" algn="just" defTabSz="685800" eaLnBrk="1" fontAlgn="auto" hangingPunct="1">
              <a:spcBef>
                <a:spcPts val="450"/>
              </a:spcBef>
              <a:spcAft>
                <a:spcPts val="0"/>
              </a:spcAft>
              <a:buFont typeface="Wingdings" pitchFamily="2" charset="2"/>
              <a:buChar char="Ø"/>
              <a:defRPr/>
            </a:pPr>
            <a:r>
              <a:rPr lang="en-US" altLang="zh-CN" sz="1350" dirty="0">
                <a:solidFill>
                  <a:prstClr val="black"/>
                </a:solidFill>
                <a:latin typeface="Calibri" panose="020F0502020204030204" pitchFamily="34" charset="0"/>
                <a:ea typeface="微软雅黑"/>
                <a:cs typeface="Calibri" panose="020F0502020204030204" pitchFamily="34" charset="0"/>
              </a:rPr>
              <a:t>Identified a </a:t>
            </a:r>
            <a:r>
              <a:rPr lang="en-US" altLang="zh-CN" sz="1350" b="1" dirty="0">
                <a:solidFill>
                  <a:prstClr val="black"/>
                </a:solidFill>
                <a:latin typeface="Calibri" panose="020F0502020204030204" pitchFamily="34" charset="0"/>
                <a:ea typeface="微软雅黑"/>
                <a:cs typeface="Calibri" panose="020F0502020204030204" pitchFamily="34" charset="0"/>
              </a:rPr>
              <a:t>three-level integration pipeline</a:t>
            </a:r>
          </a:p>
          <a:p>
            <a:pPr marL="214313" indent="-214313" algn="just" defTabSz="685800" eaLnBrk="1" fontAlgn="auto" hangingPunct="1">
              <a:spcBef>
                <a:spcPts val="450"/>
              </a:spcBef>
              <a:spcAft>
                <a:spcPts val="0"/>
              </a:spcAft>
              <a:buFont typeface="Wingdings" pitchFamily="2" charset="2"/>
              <a:buChar char="Ø"/>
              <a:defRPr/>
            </a:pPr>
            <a:r>
              <a:rPr lang="en-US" altLang="zh-CN" sz="1350" dirty="0">
                <a:solidFill>
                  <a:prstClr val="black"/>
                </a:solidFill>
                <a:latin typeface="Calibri" panose="020F0502020204030204" pitchFamily="34" charset="0"/>
                <a:ea typeface="微软雅黑"/>
                <a:cs typeface="Calibri" panose="020F0502020204030204" pitchFamily="34" charset="0"/>
              </a:rPr>
              <a:t>Identified </a:t>
            </a:r>
            <a:r>
              <a:rPr lang="en-US" altLang="zh-CN" sz="1350" b="1" dirty="0">
                <a:solidFill>
                  <a:srgbClr val="FF0000"/>
                </a:solidFill>
                <a:latin typeface="Calibri" panose="020F0502020204030204" pitchFamily="34" charset="0"/>
                <a:ea typeface="微软雅黑"/>
                <a:cs typeface="Calibri" panose="020F0502020204030204" pitchFamily="34" charset="0"/>
              </a:rPr>
              <a:t>7</a:t>
            </a:r>
            <a:r>
              <a:rPr lang="en-US" altLang="zh-CN" sz="1350" dirty="0">
                <a:solidFill>
                  <a:srgbClr val="FF0000"/>
                </a:solidFill>
                <a:latin typeface="Calibri" panose="020F0502020204030204" pitchFamily="34" charset="0"/>
                <a:ea typeface="微软雅黑"/>
                <a:cs typeface="Calibri" panose="020F0502020204030204" pitchFamily="34" charset="0"/>
              </a:rPr>
              <a:t> </a:t>
            </a:r>
            <a:r>
              <a:rPr lang="en-US" altLang="zh-CN" sz="1350" b="1" dirty="0">
                <a:solidFill>
                  <a:prstClr val="black"/>
                </a:solidFill>
                <a:latin typeface="Calibri" panose="020F0502020204030204" pitchFamily="34" charset="0"/>
                <a:ea typeface="微软雅黑"/>
                <a:cs typeface="Calibri" panose="020F0502020204030204" pitchFamily="34" charset="0"/>
              </a:rPr>
              <a:t>best practices</a:t>
            </a:r>
            <a:r>
              <a:rPr lang="en-US" altLang="zh-CN" sz="1350" dirty="0">
                <a:solidFill>
                  <a:prstClr val="black"/>
                </a:solidFill>
                <a:latin typeface="Calibri" panose="020F0502020204030204" pitchFamily="34" charset="0"/>
                <a:ea typeface="微软雅黑"/>
                <a:cs typeface="Calibri" panose="020F0502020204030204" pitchFamily="34" charset="0"/>
              </a:rPr>
              <a:t> and </a:t>
            </a:r>
            <a:r>
              <a:rPr lang="en-US" altLang="zh-CN" sz="1350" b="1" dirty="0">
                <a:solidFill>
                  <a:srgbClr val="FF0000"/>
                </a:solidFill>
                <a:latin typeface="Calibri" panose="020F0502020204030204" pitchFamily="34" charset="0"/>
                <a:ea typeface="微软雅黑"/>
                <a:cs typeface="Calibri" panose="020F0502020204030204" pitchFamily="34" charset="0"/>
              </a:rPr>
              <a:t>6</a:t>
            </a:r>
            <a:r>
              <a:rPr lang="en-US" altLang="zh-CN" sz="1350" dirty="0">
                <a:solidFill>
                  <a:srgbClr val="FF0000"/>
                </a:solidFill>
                <a:latin typeface="Calibri" panose="020F0502020204030204" pitchFamily="34" charset="0"/>
                <a:ea typeface="微软雅黑"/>
                <a:cs typeface="Calibri" panose="020F0502020204030204" pitchFamily="34" charset="0"/>
              </a:rPr>
              <a:t> </a:t>
            </a:r>
            <a:r>
              <a:rPr lang="en-US" altLang="zh-CN" sz="1350" b="1" dirty="0">
                <a:solidFill>
                  <a:prstClr val="black"/>
                </a:solidFill>
                <a:latin typeface="Calibri" panose="020F0502020204030204" pitchFamily="34" charset="0"/>
                <a:ea typeface="微软雅黑"/>
                <a:cs typeface="Calibri" panose="020F0502020204030204" pitchFamily="34" charset="0"/>
              </a:rPr>
              <a:t>anti-patterns</a:t>
            </a:r>
          </a:p>
          <a:p>
            <a:pPr marL="214313" indent="-214313" algn="just" defTabSz="685800" eaLnBrk="1" fontAlgn="auto" hangingPunct="1">
              <a:spcBef>
                <a:spcPts val="450"/>
              </a:spcBef>
              <a:spcAft>
                <a:spcPts val="0"/>
              </a:spcAft>
              <a:buFont typeface="Wingdings" pitchFamily="2" charset="2"/>
              <a:buChar char="Ø"/>
              <a:defRPr/>
            </a:pPr>
            <a:r>
              <a:rPr lang="en-US" altLang="zh-CN" sz="1350" dirty="0">
                <a:solidFill>
                  <a:prstClr val="black"/>
                </a:solidFill>
                <a:latin typeface="Calibri" panose="020F0502020204030204" pitchFamily="34" charset="0"/>
                <a:ea typeface="微软雅黑"/>
                <a:cs typeface="Calibri" panose="020F0502020204030204" pitchFamily="34" charset="0"/>
              </a:rPr>
              <a:t>Identified </a:t>
            </a:r>
            <a:r>
              <a:rPr lang="en-US" altLang="zh-CN" sz="1350" b="1" dirty="0">
                <a:solidFill>
                  <a:srgbClr val="FF0000"/>
                </a:solidFill>
                <a:latin typeface="Calibri" panose="020F0502020204030204" pitchFamily="34" charset="0"/>
                <a:ea typeface="微软雅黑"/>
                <a:cs typeface="Calibri" panose="020F0502020204030204" pitchFamily="34" charset="0"/>
              </a:rPr>
              <a:t>7</a:t>
            </a:r>
            <a:r>
              <a:rPr lang="en-US" altLang="zh-CN" sz="1350" dirty="0">
                <a:solidFill>
                  <a:srgbClr val="FF0000"/>
                </a:solidFill>
                <a:latin typeface="Calibri" panose="020F0502020204030204" pitchFamily="34" charset="0"/>
                <a:ea typeface="微软雅黑"/>
                <a:cs typeface="Calibri" panose="020F0502020204030204" pitchFamily="34" charset="0"/>
              </a:rPr>
              <a:t> </a:t>
            </a:r>
            <a:r>
              <a:rPr lang="en-US" altLang="zh-CN" sz="1350" b="1" dirty="0">
                <a:solidFill>
                  <a:prstClr val="black"/>
                </a:solidFill>
                <a:latin typeface="Calibri" panose="020F0502020204030204" pitchFamily="34" charset="0"/>
                <a:ea typeface="微软雅黑"/>
                <a:cs typeface="Calibri" panose="020F0502020204030204" pitchFamily="34" charset="0"/>
              </a:rPr>
              <a:t>challenges</a:t>
            </a:r>
            <a:r>
              <a:rPr lang="en-US" altLang="zh-CN" sz="1350" dirty="0">
                <a:solidFill>
                  <a:prstClr val="black"/>
                </a:solidFill>
                <a:latin typeface="Calibri" panose="020F0502020204030204" pitchFamily="34" charset="0"/>
                <a:ea typeface="微软雅黑"/>
                <a:cs typeface="Calibri" panose="020F0502020204030204" pitchFamily="34" charset="0"/>
              </a:rPr>
              <a:t> of solving anti-patterns</a:t>
            </a:r>
          </a:p>
          <a:p>
            <a:pPr marL="214313" indent="-214313" algn="just" defTabSz="685800" eaLnBrk="1" fontAlgn="auto" hangingPunct="1">
              <a:spcBef>
                <a:spcPts val="450"/>
              </a:spcBef>
              <a:spcAft>
                <a:spcPts val="0"/>
              </a:spcAft>
              <a:buFont typeface="Wingdings" pitchFamily="2" charset="2"/>
              <a:buChar char="Ø"/>
              <a:defRPr/>
            </a:pPr>
            <a:r>
              <a:rPr lang="en-US" altLang="zh-CN" sz="1350" dirty="0">
                <a:solidFill>
                  <a:prstClr val="black"/>
                </a:solidFill>
                <a:latin typeface="Calibri" panose="020F0502020204030204" pitchFamily="34" charset="0"/>
                <a:ea typeface="微软雅黑"/>
                <a:cs typeface="Calibri" panose="020F0502020204030204" pitchFamily="34" charset="0"/>
              </a:rPr>
              <a:t>Mapped the </a:t>
            </a:r>
            <a:r>
              <a:rPr lang="en-US" altLang="zh-CN" sz="1350" b="1" dirty="0">
                <a:solidFill>
                  <a:srgbClr val="FF0000"/>
                </a:solidFill>
                <a:latin typeface="Calibri" panose="020F0502020204030204" pitchFamily="34" charset="0"/>
                <a:ea typeface="微软雅黑"/>
                <a:cs typeface="Calibri" panose="020F0502020204030204" pitchFamily="34" charset="0"/>
              </a:rPr>
              <a:t>relationships</a:t>
            </a:r>
            <a:r>
              <a:rPr lang="en-US" altLang="zh-CN" sz="1350" dirty="0">
                <a:solidFill>
                  <a:prstClr val="black"/>
                </a:solidFill>
                <a:latin typeface="Calibri" panose="020F0502020204030204" pitchFamily="34" charset="0"/>
                <a:ea typeface="微软雅黑"/>
                <a:cs typeface="Calibri" panose="020F0502020204030204" pitchFamily="34" charset="0"/>
              </a:rPr>
              <a:t> between </a:t>
            </a:r>
            <a:r>
              <a:rPr lang="en-US" altLang="zh-CN" sz="1350" b="1" dirty="0">
                <a:solidFill>
                  <a:prstClr val="black"/>
                </a:solidFill>
                <a:latin typeface="Calibri" panose="020F0502020204030204" pitchFamily="34" charset="0"/>
                <a:ea typeface="微软雅黑"/>
                <a:cs typeface="Calibri" panose="020F0502020204030204" pitchFamily="34" charset="0"/>
              </a:rPr>
              <a:t>anti-patterns </a:t>
            </a:r>
            <a:r>
              <a:rPr lang="en-US" altLang="zh-CN" sz="1350" dirty="0">
                <a:solidFill>
                  <a:prstClr val="black"/>
                </a:solidFill>
                <a:latin typeface="Calibri" panose="020F0502020204030204" pitchFamily="34" charset="0"/>
                <a:ea typeface="微软雅黑"/>
                <a:cs typeface="Calibri" panose="020F0502020204030204" pitchFamily="34" charset="0"/>
              </a:rPr>
              <a:t>and </a:t>
            </a:r>
            <a:r>
              <a:rPr lang="en-US" altLang="zh-CN" sz="1350" b="1" dirty="0">
                <a:solidFill>
                  <a:prstClr val="black"/>
                </a:solidFill>
                <a:latin typeface="Calibri" panose="020F0502020204030204" pitchFamily="34" charset="0"/>
                <a:ea typeface="微软雅黑"/>
                <a:cs typeface="Calibri" panose="020F0502020204030204" pitchFamily="34" charset="0"/>
              </a:rPr>
              <a:t>challenges</a:t>
            </a:r>
          </a:p>
          <a:p>
            <a:pPr algn="just" defTabSz="685800" eaLnBrk="1" fontAlgn="auto" hangingPunct="1">
              <a:spcBef>
                <a:spcPts val="450"/>
              </a:spcBef>
              <a:spcAft>
                <a:spcPts val="0"/>
              </a:spcAft>
              <a:defRPr/>
            </a:pPr>
            <a:endParaRPr lang="en-US" altLang="zh-CN" sz="1350" b="1" dirty="0">
              <a:solidFill>
                <a:prstClr val="black"/>
              </a:solidFill>
              <a:latin typeface="Calibri" panose="020F0502020204030204" pitchFamily="34" charset="0"/>
              <a:ea typeface="微软雅黑"/>
              <a:cs typeface="Calibri" panose="020F0502020204030204" pitchFamily="34" charset="0"/>
            </a:endParaRPr>
          </a:p>
          <a:p>
            <a:pPr algn="just" defTabSz="685800" eaLnBrk="1" fontAlgn="auto" hangingPunct="1">
              <a:spcBef>
                <a:spcPts val="450"/>
              </a:spcBef>
              <a:spcAft>
                <a:spcPts val="0"/>
              </a:spcAft>
              <a:defRPr/>
            </a:pPr>
            <a:r>
              <a:rPr lang="en-US" altLang="zh-CN" sz="1350" b="1" dirty="0">
                <a:solidFill>
                  <a:prstClr val="black"/>
                </a:solidFill>
                <a:latin typeface="Calibri" panose="020F0502020204030204" pitchFamily="34" charset="0"/>
                <a:ea typeface="微软雅黑"/>
                <a:cs typeface="Calibri" panose="020F0502020204030204" pitchFamily="34" charset="0"/>
              </a:rPr>
              <a:t>Insights:</a:t>
            </a:r>
          </a:p>
          <a:p>
            <a:pPr marL="214313" indent="-214313" algn="just" defTabSz="685800" eaLnBrk="1" fontAlgn="auto" hangingPunct="1">
              <a:spcBef>
                <a:spcPts val="450"/>
              </a:spcBef>
              <a:spcAft>
                <a:spcPts val="0"/>
              </a:spcAft>
              <a:buFont typeface="Wingdings" panose="05000000000000000000" pitchFamily="2" charset="2"/>
              <a:buChar char="Ø"/>
              <a:defRPr/>
            </a:pPr>
            <a:r>
              <a:rPr lang="en-US" altLang="zh-CN" sz="1350" dirty="0">
                <a:solidFill>
                  <a:prstClr val="black"/>
                </a:solidFill>
                <a:latin typeface="Calibri" panose="020F0502020204030204" pitchFamily="34" charset="0"/>
                <a:ea typeface="微软雅黑"/>
                <a:cs typeface="Calibri" panose="020F0502020204030204" pitchFamily="34" charset="0"/>
              </a:rPr>
              <a:t>Asking developers to stick on trunk-based development to achieve efficient CI is infeasible for daily practices in Huawei </a:t>
            </a:r>
            <a:r>
              <a:rPr lang="en-US" altLang="zh-CN" sz="1350" b="1" dirty="0">
                <a:solidFill>
                  <a:srgbClr val="FF0000"/>
                </a:solidFill>
                <a:latin typeface="Calibri" panose="020F0502020204030204" pitchFamily="34" charset="0"/>
                <a:ea typeface="微软雅黑"/>
                <a:cs typeface="Calibri" panose="020F0502020204030204" pitchFamily="34" charset="0"/>
              </a:rPr>
              <a:t>due to the complexity and the required-quality </a:t>
            </a:r>
            <a:r>
              <a:rPr lang="en-US" altLang="zh-CN" sz="1350" dirty="0">
                <a:solidFill>
                  <a:prstClr val="black"/>
                </a:solidFill>
                <a:latin typeface="Calibri" panose="020F0502020204030204" pitchFamily="34" charset="0"/>
                <a:ea typeface="微软雅黑"/>
                <a:cs typeface="Calibri" panose="020F0502020204030204" pitchFamily="34" charset="0"/>
              </a:rPr>
              <a:t>of its commercial projects.</a:t>
            </a:r>
          </a:p>
          <a:p>
            <a:pPr marL="214313" indent="-214313" algn="just" defTabSz="685800" eaLnBrk="1" fontAlgn="auto" hangingPunct="1">
              <a:spcBef>
                <a:spcPts val="450"/>
              </a:spcBef>
              <a:spcAft>
                <a:spcPts val="0"/>
              </a:spcAft>
              <a:buFont typeface="Wingdings" panose="05000000000000000000" pitchFamily="2" charset="2"/>
              <a:buChar char="Ø"/>
              <a:defRPr/>
            </a:pPr>
            <a:r>
              <a:rPr lang="en-US" altLang="zh-CN" sz="1350" dirty="0">
                <a:solidFill>
                  <a:prstClr val="black"/>
                </a:solidFill>
                <a:latin typeface="Calibri" panose="020F0502020204030204" pitchFamily="34" charset="0"/>
                <a:ea typeface="微软雅黑"/>
                <a:cs typeface="Calibri" panose="020F0502020204030204" pitchFamily="34" charset="0"/>
              </a:rPr>
              <a:t>It may be the </a:t>
            </a:r>
            <a:r>
              <a:rPr lang="en-US" altLang="zh-CN" sz="1350" b="1" dirty="0">
                <a:solidFill>
                  <a:srgbClr val="FF0000"/>
                </a:solidFill>
                <a:latin typeface="Calibri" panose="020F0502020204030204" pitchFamily="34" charset="0"/>
                <a:ea typeface="微软雅黑"/>
                <a:cs typeface="Calibri" panose="020F0502020204030204" pitchFamily="34" charset="0"/>
              </a:rPr>
              <a:t>patterns and supporting technologies</a:t>
            </a:r>
            <a:r>
              <a:rPr lang="en-US" altLang="zh-CN" sz="1350" b="1" dirty="0">
                <a:solidFill>
                  <a:prstClr val="black"/>
                </a:solidFill>
                <a:latin typeface="Calibri" panose="020F0502020204030204" pitchFamily="34" charset="0"/>
                <a:ea typeface="微软雅黑"/>
                <a:cs typeface="Calibri" panose="020F0502020204030204" pitchFamily="34" charset="0"/>
              </a:rPr>
              <a:t> </a:t>
            </a:r>
            <a:r>
              <a:rPr lang="en-US" altLang="zh-CN" sz="1350" dirty="0">
                <a:solidFill>
                  <a:prstClr val="black"/>
                </a:solidFill>
                <a:latin typeface="Calibri" panose="020F0502020204030204" pitchFamily="34" charset="0"/>
                <a:ea typeface="微软雅黑"/>
                <a:cs typeface="Calibri" panose="020F0502020204030204" pitchFamily="34" charset="0"/>
              </a:rPr>
              <a:t>of CI that should be upgraded rather than the practices of specific organizations.</a:t>
            </a:r>
          </a:p>
          <a:p>
            <a:pPr marL="214313" indent="-214313" algn="just" defTabSz="685800" eaLnBrk="1" fontAlgn="auto" hangingPunct="1">
              <a:spcBef>
                <a:spcPts val="450"/>
              </a:spcBef>
              <a:spcAft>
                <a:spcPts val="0"/>
              </a:spcAft>
              <a:buFont typeface="Wingdings" panose="05000000000000000000" pitchFamily="2" charset="2"/>
              <a:buChar char="Ø"/>
              <a:defRPr/>
            </a:pPr>
            <a:r>
              <a:rPr lang="en-US" altLang="zh-CN" sz="1350" dirty="0">
                <a:solidFill>
                  <a:prstClr val="black"/>
                </a:solidFill>
                <a:latin typeface="Calibri" panose="020F0502020204030204" pitchFamily="34" charset="0"/>
                <a:ea typeface="微软雅黑"/>
                <a:cs typeface="Calibri" panose="020F0502020204030204" pitchFamily="34" charset="0"/>
              </a:rPr>
              <a:t>Hence, how to </a:t>
            </a:r>
            <a:r>
              <a:rPr lang="en-US" altLang="zh-CN" sz="1350" b="1" dirty="0">
                <a:solidFill>
                  <a:srgbClr val="FF0000"/>
                </a:solidFill>
                <a:latin typeface="Calibri" panose="020F0502020204030204" pitchFamily="34" charset="0"/>
                <a:ea typeface="微软雅黑"/>
                <a:cs typeface="Calibri" panose="020F0502020204030204" pitchFamily="34" charset="0"/>
              </a:rPr>
              <a:t>achieve “continuous” under branching development through automated and intelligent approaches </a:t>
            </a:r>
            <a:r>
              <a:rPr lang="en-US" altLang="zh-CN" sz="1350" dirty="0">
                <a:solidFill>
                  <a:prstClr val="black"/>
                </a:solidFill>
                <a:latin typeface="Calibri" panose="020F0502020204030204" pitchFamily="34" charset="0"/>
                <a:ea typeface="微软雅黑"/>
                <a:cs typeface="Calibri" panose="020F0502020204030204" pitchFamily="34" charset="0"/>
              </a:rPr>
              <a:t>is what we need to concentrate on. </a:t>
            </a:r>
          </a:p>
        </p:txBody>
      </p:sp>
      <p:grpSp>
        <p:nvGrpSpPr>
          <p:cNvPr id="11" name="组合 10">
            <a:extLst>
              <a:ext uri="{FF2B5EF4-FFF2-40B4-BE49-F238E27FC236}">
                <a16:creationId xmlns:a16="http://schemas.microsoft.com/office/drawing/2014/main" id="{BA8005EB-3A02-E35E-4CD9-A39EAE8549E9}"/>
              </a:ext>
            </a:extLst>
          </p:cNvPr>
          <p:cNvGrpSpPr>
            <a:grpSpLocks noChangeAspect="1"/>
          </p:cNvGrpSpPr>
          <p:nvPr/>
        </p:nvGrpSpPr>
        <p:grpSpPr>
          <a:xfrm>
            <a:off x="4377629" y="1476089"/>
            <a:ext cx="4659183" cy="4034399"/>
            <a:chOff x="4067944" y="771525"/>
            <a:chExt cx="4680769" cy="4053091"/>
          </a:xfrm>
        </p:grpSpPr>
        <p:cxnSp>
          <p:nvCxnSpPr>
            <p:cNvPr id="4" name="直线连接符 2">
              <a:extLst>
                <a:ext uri="{FF2B5EF4-FFF2-40B4-BE49-F238E27FC236}">
                  <a16:creationId xmlns:a16="http://schemas.microsoft.com/office/drawing/2014/main" id="{DB1F3D98-7CAA-9050-9519-36054B755ED1}"/>
                </a:ext>
              </a:extLst>
            </p:cNvPr>
            <p:cNvCxnSpPr>
              <a:cxnSpLocks/>
            </p:cNvCxnSpPr>
            <p:nvPr/>
          </p:nvCxnSpPr>
          <p:spPr>
            <a:xfrm>
              <a:off x="4067944" y="771525"/>
              <a:ext cx="0" cy="4053091"/>
            </a:xfrm>
            <a:prstGeom prst="line">
              <a:avLst/>
            </a:prstGeom>
            <a:ln w="25400">
              <a:solidFill>
                <a:srgbClr val="BFBFBF"/>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527224B-01A7-30FF-C76F-DBB1E9CAED05}"/>
                </a:ext>
              </a:extLst>
            </p:cNvPr>
            <p:cNvPicPr>
              <a:picLocks noChangeAspect="1"/>
            </p:cNvPicPr>
            <p:nvPr/>
          </p:nvPicPr>
          <p:blipFill>
            <a:blip r:embed="rId3"/>
            <a:stretch>
              <a:fillRect/>
            </a:stretch>
          </p:blipFill>
          <p:spPr>
            <a:xfrm>
              <a:off x="4211960" y="843558"/>
              <a:ext cx="1666860" cy="2161034"/>
            </a:xfrm>
            <a:prstGeom prst="rect">
              <a:avLst/>
            </a:prstGeom>
            <a:ln w="12700">
              <a:solidFill>
                <a:schemeClr val="tx1"/>
              </a:solidFill>
            </a:ln>
          </p:spPr>
        </p:pic>
        <p:pic>
          <p:nvPicPr>
            <p:cNvPr id="8" name="图片 7">
              <a:extLst>
                <a:ext uri="{FF2B5EF4-FFF2-40B4-BE49-F238E27FC236}">
                  <a16:creationId xmlns:a16="http://schemas.microsoft.com/office/drawing/2014/main" id="{CBCAA290-0929-9F47-0FA5-D3988E1565CA}"/>
                </a:ext>
              </a:extLst>
            </p:cNvPr>
            <p:cNvPicPr>
              <a:picLocks noChangeAspect="1"/>
            </p:cNvPicPr>
            <p:nvPr/>
          </p:nvPicPr>
          <p:blipFill>
            <a:blip r:embed="rId4"/>
            <a:stretch>
              <a:fillRect/>
            </a:stretch>
          </p:blipFill>
          <p:spPr>
            <a:xfrm>
              <a:off x="6012160" y="843558"/>
              <a:ext cx="2736553" cy="2160000"/>
            </a:xfrm>
            <a:prstGeom prst="rect">
              <a:avLst/>
            </a:prstGeom>
            <a:ln w="12700">
              <a:solidFill>
                <a:schemeClr val="tx1"/>
              </a:solidFill>
            </a:ln>
          </p:spPr>
        </p:pic>
        <p:pic>
          <p:nvPicPr>
            <p:cNvPr id="9" name="图片 8">
              <a:extLst>
                <a:ext uri="{FF2B5EF4-FFF2-40B4-BE49-F238E27FC236}">
                  <a16:creationId xmlns:a16="http://schemas.microsoft.com/office/drawing/2014/main" id="{915F9B53-0DD3-2106-B56F-B093F060EBFD}"/>
                </a:ext>
              </a:extLst>
            </p:cNvPr>
            <p:cNvPicPr>
              <a:picLocks noChangeAspect="1"/>
            </p:cNvPicPr>
            <p:nvPr/>
          </p:nvPicPr>
          <p:blipFill>
            <a:blip r:embed="rId5"/>
            <a:stretch>
              <a:fillRect/>
            </a:stretch>
          </p:blipFill>
          <p:spPr>
            <a:xfrm>
              <a:off x="4211959" y="3075806"/>
              <a:ext cx="4536753" cy="1613173"/>
            </a:xfrm>
            <a:prstGeom prst="rect">
              <a:avLst/>
            </a:prstGeom>
            <a:ln w="12700">
              <a:solidFill>
                <a:schemeClr val="tx1"/>
              </a:solidFill>
            </a:ln>
          </p:spPr>
        </p:pic>
      </p:grpSp>
      <p:sp>
        <p:nvSpPr>
          <p:cNvPr id="2" name="Rectangle 2">
            <a:extLst>
              <a:ext uri="{FF2B5EF4-FFF2-40B4-BE49-F238E27FC236}">
                <a16:creationId xmlns:a16="http://schemas.microsoft.com/office/drawing/2014/main" id="{9510A30C-CD53-65F6-1FAA-1693C15014C4}"/>
              </a:ext>
            </a:extLst>
          </p:cNvPr>
          <p:cNvSpPr txBox="1">
            <a:spLocks noChangeArrowheads="1"/>
          </p:cNvSpPr>
          <p:nvPr/>
        </p:nvSpPr>
        <p:spPr>
          <a:xfrm>
            <a:off x="457200" y="228601"/>
            <a:ext cx="8534400" cy="82182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zh-CN" altLang="en-US" sz="2800" dirty="0"/>
              <a:t>民族志</a:t>
            </a:r>
            <a:r>
              <a:rPr lang="en-US" altLang="zh-CN" sz="2800" dirty="0"/>
              <a:t>+</a:t>
            </a:r>
            <a:r>
              <a:rPr lang="zh-CN" altLang="en-US" sz="2800" dirty="0"/>
              <a:t>软工研究 </a:t>
            </a:r>
            <a:r>
              <a:rPr lang="en-US" altLang="zh-CN" sz="2800" dirty="0"/>
              <a:t>- ICSE2024-SEIP</a:t>
            </a:r>
            <a:r>
              <a:rPr lang="zh-CN" altLang="en-US" sz="2800" dirty="0"/>
              <a:t>：</a:t>
            </a:r>
            <a:endParaRPr lang="en-US" altLang="zh-CN" sz="2800" dirty="0"/>
          </a:p>
          <a:p>
            <a:pPr fontAlgn="auto">
              <a:spcAft>
                <a:spcPts val="0"/>
              </a:spcAft>
            </a:pPr>
            <a:r>
              <a:rPr lang="en-US" altLang="zh-CN" sz="2800" dirty="0"/>
              <a:t>An Ethnographic Study on the CI of A Large Scale Project</a:t>
            </a:r>
          </a:p>
        </p:txBody>
      </p:sp>
    </p:spTree>
    <p:extLst>
      <p:ext uri="{BB962C8B-B14F-4D97-AF65-F5344CB8AC3E}">
        <p14:creationId xmlns:p14="http://schemas.microsoft.com/office/powerpoint/2010/main" val="273489724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logo-08"/>
          <p:cNvPicPr>
            <a:picLocks noChangeAspect="1"/>
          </p:cNvPicPr>
          <p:nvPr/>
        </p:nvPicPr>
        <p:blipFill>
          <a:blip r:embed="rId4"/>
          <a:stretch>
            <a:fillRect/>
          </a:stretch>
        </p:blipFill>
        <p:spPr>
          <a:xfrm>
            <a:off x="296227" y="4856797"/>
            <a:ext cx="3649028" cy="1414463"/>
          </a:xfrm>
          <a:prstGeom prst="rect">
            <a:avLst/>
          </a:prstGeom>
        </p:spPr>
      </p:pic>
      <p:pic>
        <p:nvPicPr>
          <p:cNvPr id="4" name="图片 3" descr="logo-08"/>
          <p:cNvPicPr>
            <a:picLocks noChangeAspect="1"/>
          </p:cNvPicPr>
          <p:nvPr/>
        </p:nvPicPr>
        <p:blipFill>
          <a:blip r:embed="rId4"/>
          <a:stretch>
            <a:fillRect/>
          </a:stretch>
        </p:blipFill>
        <p:spPr>
          <a:xfrm flipH="1">
            <a:off x="5180647" y="4856797"/>
            <a:ext cx="3649028" cy="1414463"/>
          </a:xfrm>
          <a:prstGeom prst="rect">
            <a:avLst/>
          </a:prstGeom>
        </p:spPr>
      </p:pic>
      <p:pic>
        <p:nvPicPr>
          <p:cNvPr id="21" name="图片 20" descr="logo_画板 1 副本 3"/>
          <p:cNvPicPr>
            <a:picLocks noChangeAspect="1"/>
          </p:cNvPicPr>
          <p:nvPr/>
        </p:nvPicPr>
        <p:blipFill>
          <a:blip r:embed="rId5"/>
          <a:stretch>
            <a:fillRect/>
          </a:stretch>
        </p:blipFill>
        <p:spPr>
          <a:xfrm>
            <a:off x="-7144" y="4598670"/>
            <a:ext cx="9175433" cy="1402080"/>
          </a:xfrm>
          <a:prstGeom prst="rect">
            <a:avLst/>
          </a:prstGeom>
        </p:spPr>
      </p:pic>
      <p:sp>
        <p:nvSpPr>
          <p:cNvPr id="8" name="文本框 7"/>
          <p:cNvSpPr txBox="1"/>
          <p:nvPr/>
        </p:nvSpPr>
        <p:spPr>
          <a:xfrm>
            <a:off x="2054777" y="2499724"/>
            <a:ext cx="2254143" cy="784830"/>
          </a:xfrm>
          <a:prstGeom prst="rect">
            <a:avLst/>
          </a:prstGeom>
          <a:noFill/>
        </p:spPr>
        <p:txBody>
          <a:bodyPr wrap="none" rtlCol="0">
            <a:spAutoFit/>
          </a:bodyPr>
          <a:lstStyle/>
          <a:p>
            <a:pPr algn="ctr" defTabSz="685800" eaLnBrk="1" fontAlgn="auto" hangingPunct="1">
              <a:spcBef>
                <a:spcPts val="0"/>
              </a:spcBef>
              <a:spcAft>
                <a:spcPts val="0"/>
              </a:spcAft>
            </a:pPr>
            <a:r>
              <a:rPr lang="en-US" altLang="zh-CN" sz="4500" b="1" dirty="0">
                <a:solidFill>
                  <a:srgbClr val="B88F4D"/>
                </a:solidFill>
                <a:latin typeface="微软雅黑" panose="020B0503020204020204" pitchFamily="34" charset="-122"/>
                <a:ea typeface="微软雅黑" panose="020B0503020204020204" pitchFamily="34" charset="-122"/>
              </a:rPr>
              <a:t>Thanks</a:t>
            </a:r>
            <a:endParaRPr lang="zh-CN" altLang="en-US" sz="4500" b="1" dirty="0">
              <a:solidFill>
                <a:srgbClr val="B88F4D"/>
              </a:solidFill>
              <a:latin typeface="微软雅黑" panose="020B0503020204020204" pitchFamily="34" charset="-122"/>
              <a:ea typeface="微软雅黑" panose="020B0503020204020204" pitchFamily="34" charset="-122"/>
            </a:endParaRPr>
          </a:p>
        </p:txBody>
      </p:sp>
      <p:pic>
        <p:nvPicPr>
          <p:cNvPr id="17" name="图片 16" descr="徽标&#10;&#10;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0691" y="1020406"/>
            <a:ext cx="3670782" cy="761747"/>
          </a:xfrm>
          <a:prstGeom prst="rect">
            <a:avLst/>
          </a:prstGeom>
        </p:spPr>
      </p:pic>
      <p:sp>
        <p:nvSpPr>
          <p:cNvPr id="18" name="文本框 17">
            <a:extLst>
              <a:ext uri="{FF2B5EF4-FFF2-40B4-BE49-F238E27FC236}">
                <a16:creationId xmlns:a16="http://schemas.microsoft.com/office/drawing/2014/main" id="{7366FD6B-B5F1-43CA-9FF4-10FE913F70F7}"/>
              </a:ext>
            </a:extLst>
          </p:cNvPr>
          <p:cNvSpPr txBox="1"/>
          <p:nvPr/>
        </p:nvSpPr>
        <p:spPr>
          <a:xfrm>
            <a:off x="1600478" y="3934869"/>
            <a:ext cx="3162740" cy="415498"/>
          </a:xfrm>
          <a:prstGeom prst="rect">
            <a:avLst/>
          </a:prstGeom>
          <a:noFill/>
        </p:spPr>
        <p:txBody>
          <a:bodyPr wrap="square">
            <a:spAutoFit/>
          </a:bodyPr>
          <a:lstStyle/>
          <a:p>
            <a:pPr algn="ctr" defTabSz="685800" eaLnBrk="1" fontAlgn="auto" hangingPunct="1">
              <a:spcBef>
                <a:spcPts val="0"/>
              </a:spcBef>
              <a:spcAft>
                <a:spcPts val="0"/>
              </a:spcAft>
            </a:pPr>
            <a:r>
              <a:rPr lang="en-US" altLang="zh-CN" sz="2100" b="1" dirty="0">
                <a:solidFill>
                  <a:srgbClr val="B88F4D"/>
                </a:solidFill>
                <a:latin typeface="微软雅黑" panose="020B0503020204020204" pitchFamily="34" charset="-122"/>
                <a:ea typeface="微软雅黑" panose="020B0503020204020204" pitchFamily="34" charset="-122"/>
              </a:rPr>
              <a:t>bohanliu@nju.edu.cn</a:t>
            </a:r>
          </a:p>
        </p:txBody>
      </p:sp>
      <p:pic>
        <p:nvPicPr>
          <p:cNvPr id="5" name="图片 4">
            <a:extLst>
              <a:ext uri="{FF2B5EF4-FFF2-40B4-BE49-F238E27FC236}">
                <a16:creationId xmlns:a16="http://schemas.microsoft.com/office/drawing/2014/main" id="{57913339-A90B-C2BE-29D7-F44C8D758045}"/>
              </a:ext>
            </a:extLst>
          </p:cNvPr>
          <p:cNvPicPr>
            <a:picLocks noChangeAspect="1"/>
          </p:cNvPicPr>
          <p:nvPr/>
        </p:nvPicPr>
        <p:blipFill>
          <a:blip r:embed="rId7"/>
          <a:stretch>
            <a:fillRect/>
          </a:stretch>
        </p:blipFill>
        <p:spPr>
          <a:xfrm>
            <a:off x="5339035" y="857250"/>
            <a:ext cx="3755009" cy="5143500"/>
          </a:xfrm>
          <a:prstGeom prst="rect">
            <a:avLst/>
          </a:prstGeom>
        </p:spPr>
      </p:pic>
      <p:sp>
        <p:nvSpPr>
          <p:cNvPr id="2" name="矩形 1">
            <a:extLst>
              <a:ext uri="{FF2B5EF4-FFF2-40B4-BE49-F238E27FC236}">
                <a16:creationId xmlns:a16="http://schemas.microsoft.com/office/drawing/2014/main" id="{47811841-7CEF-A4A2-133B-CDA2DB0854B3}"/>
              </a:ext>
            </a:extLst>
          </p:cNvPr>
          <p:cNvSpPr/>
          <p:nvPr/>
        </p:nvSpPr>
        <p:spPr>
          <a:xfrm>
            <a:off x="4419600" y="5868179"/>
            <a:ext cx="2743200" cy="9136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会场边上真有一个民族博物馆</a:t>
            </a:r>
            <a:r>
              <a:rPr lang="en-US" altLang="zh-CN" dirty="0"/>
              <a:t>2333</a:t>
            </a:r>
            <a:r>
              <a:rPr lang="zh-CN" altLang="en-US" dirty="0"/>
              <a:t>（以南美和西非为主，前葡萄牙殖民地）</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61316E6-4E10-4841-5115-E32D9CC8B75B}"/>
              </a:ext>
            </a:extLst>
          </p:cNvPr>
          <p:cNvSpPr>
            <a:spLocks noGrp="1"/>
          </p:cNvSpPr>
          <p:nvPr>
            <p:ph type="title"/>
          </p:nvPr>
        </p:nvSpPr>
        <p:spPr/>
        <p:txBody>
          <a:bodyPr/>
          <a:lstStyle/>
          <a:p>
            <a:r>
              <a:rPr lang="zh-CN" altLang="en-US" b="1" dirty="0">
                <a:solidFill>
                  <a:srgbClr val="FF0000"/>
                </a:solidFill>
              </a:rPr>
              <a:t>重要练习</a:t>
            </a:r>
          </a:p>
        </p:txBody>
      </p:sp>
      <p:sp>
        <p:nvSpPr>
          <p:cNvPr id="6" name="内容占位符 5">
            <a:extLst>
              <a:ext uri="{FF2B5EF4-FFF2-40B4-BE49-F238E27FC236}">
                <a16:creationId xmlns:a16="http://schemas.microsoft.com/office/drawing/2014/main" id="{B400A945-0FC5-CE56-2040-1B1A2461B1B0}"/>
              </a:ext>
            </a:extLst>
          </p:cNvPr>
          <p:cNvSpPr>
            <a:spLocks noGrp="1"/>
          </p:cNvSpPr>
          <p:nvPr>
            <p:ph idx="1"/>
          </p:nvPr>
        </p:nvSpPr>
        <p:spPr/>
        <p:txBody>
          <a:bodyPr/>
          <a:lstStyle/>
          <a:p>
            <a:r>
              <a:rPr lang="zh-CN" altLang="en-US" dirty="0"/>
              <a:t>分析一个自己提出产品中的典型场景，涉及复杂多人协同（例：直播），尝试用面谈、原型、观察的方法去获取需求</a:t>
            </a:r>
            <a:endParaRPr lang="en-US" altLang="zh-CN" dirty="0"/>
          </a:p>
          <a:p>
            <a:pPr lvl="1"/>
            <a:r>
              <a:rPr lang="zh-CN" altLang="en-US" dirty="0"/>
              <a:t>面谈的要点、优点与不足</a:t>
            </a:r>
            <a:endParaRPr lang="en-US" altLang="zh-CN" dirty="0"/>
          </a:p>
          <a:p>
            <a:pPr lvl="1"/>
            <a:r>
              <a:rPr lang="zh-CN" altLang="en-US" dirty="0"/>
              <a:t>原型的要点、优点与不足</a:t>
            </a:r>
            <a:endParaRPr lang="en-US" altLang="zh-CN" dirty="0"/>
          </a:p>
          <a:p>
            <a:pPr lvl="1"/>
            <a:r>
              <a:rPr lang="zh-CN" altLang="en-US" dirty="0"/>
              <a:t>观察法的要点与必要性（不足：耗时耗力）</a:t>
            </a:r>
            <a:endParaRPr lang="en-US" altLang="zh-CN" dirty="0"/>
          </a:p>
          <a:p>
            <a:pPr lvl="2"/>
            <a:r>
              <a:rPr lang="zh-CN" altLang="en-US" dirty="0"/>
              <a:t>应采用采样观察、事件观察还是民族志手段最为合适（</a:t>
            </a:r>
            <a:r>
              <a:rPr lang="zh-CN" altLang="en-US"/>
              <a:t>需考虑时间成本</a:t>
            </a:r>
            <a:r>
              <a:rPr lang="zh-CN" altLang="en-US" dirty="0"/>
              <a:t>）</a:t>
            </a:r>
          </a:p>
        </p:txBody>
      </p:sp>
      <p:sp>
        <p:nvSpPr>
          <p:cNvPr id="2" name="灯片编号占位符 1">
            <a:extLst>
              <a:ext uri="{FF2B5EF4-FFF2-40B4-BE49-F238E27FC236}">
                <a16:creationId xmlns:a16="http://schemas.microsoft.com/office/drawing/2014/main" id="{28186538-D4E6-7DF6-B7B0-57F3262D6386}"/>
              </a:ext>
            </a:extLst>
          </p:cNvPr>
          <p:cNvSpPr>
            <a:spLocks noGrp="1"/>
          </p:cNvSpPr>
          <p:nvPr>
            <p:ph type="sldNum" sz="quarter" idx="12"/>
          </p:nvPr>
        </p:nvSpPr>
        <p:spPr/>
        <p:txBody>
          <a:bodyPr/>
          <a:lstStyle/>
          <a:p>
            <a:fld id="{49AE70B2-8BF9-45C0-BB95-33D1B9D3A854}" type="slidenum">
              <a:rPr lang="zh-CN" altLang="en-US" smtClean="0"/>
              <a:t>88</a:t>
            </a:fld>
            <a:endParaRPr lang="zh-CN" altLang="en-US"/>
          </a:p>
        </p:txBody>
      </p:sp>
    </p:spTree>
    <p:extLst>
      <p:ext uri="{BB962C8B-B14F-4D97-AF65-F5344CB8AC3E}">
        <p14:creationId xmlns:p14="http://schemas.microsoft.com/office/powerpoint/2010/main" val="37756011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E4D0BCEA-C292-4C80-2278-DBCC3FED73D8}"/>
              </a:ext>
            </a:extLst>
          </p:cNvPr>
          <p:cNvSpPr>
            <a:spLocks noGrp="1" noChangeArrowheads="1"/>
          </p:cNvSpPr>
          <p:nvPr>
            <p:ph type="title"/>
          </p:nvPr>
        </p:nvSpPr>
        <p:spPr/>
        <p:txBody>
          <a:bodyPr/>
          <a:lstStyle/>
          <a:p>
            <a:r>
              <a:rPr lang="zh-CN" altLang="en-US" dirty="0"/>
              <a:t>商业模式部分期末考核（</a:t>
            </a:r>
            <a:r>
              <a:rPr lang="en-US" altLang="zh-CN" dirty="0"/>
              <a:t>60</a:t>
            </a:r>
            <a:r>
              <a:rPr lang="zh-CN" altLang="en-US" dirty="0"/>
              <a:t>分）</a:t>
            </a:r>
          </a:p>
        </p:txBody>
      </p:sp>
      <p:sp>
        <p:nvSpPr>
          <p:cNvPr id="3" name="内容占位符 2">
            <a:extLst>
              <a:ext uri="{FF2B5EF4-FFF2-40B4-BE49-F238E27FC236}">
                <a16:creationId xmlns:a16="http://schemas.microsoft.com/office/drawing/2014/main" id="{1D0FFA97-92BB-4168-E411-62D994478A93}"/>
              </a:ext>
            </a:extLst>
          </p:cNvPr>
          <p:cNvSpPr>
            <a:spLocks noGrp="1"/>
          </p:cNvSpPr>
          <p:nvPr>
            <p:ph idx="1"/>
          </p:nvPr>
        </p:nvSpPr>
        <p:spPr/>
        <p:txBody>
          <a:bodyPr>
            <a:normAutofit fontScale="85000" lnSpcReduction="10000"/>
          </a:bodyPr>
          <a:lstStyle/>
          <a:p>
            <a:pPr>
              <a:defRPr/>
            </a:pPr>
            <a:r>
              <a:rPr lang="zh-CN" altLang="en-US" dirty="0"/>
              <a:t>概述：基于给定背景和题目的知识点运用</a:t>
            </a:r>
            <a:endParaRPr lang="en-US" altLang="zh-CN" dirty="0"/>
          </a:p>
          <a:p>
            <a:pPr>
              <a:defRPr/>
            </a:pPr>
            <a:endParaRPr lang="en-US" altLang="zh-CN" dirty="0"/>
          </a:p>
          <a:p>
            <a:pPr>
              <a:defRPr/>
            </a:pPr>
            <a:r>
              <a:rPr lang="zh-CN" altLang="en-US" dirty="0"/>
              <a:t>商业模式画布绘制</a:t>
            </a:r>
            <a:r>
              <a:rPr lang="en-US" altLang="zh-CN" dirty="0"/>
              <a:t>+</a:t>
            </a:r>
            <a:r>
              <a:rPr lang="zh-CN" altLang="en-US" dirty="0"/>
              <a:t>需求类型 </a:t>
            </a:r>
            <a:r>
              <a:rPr lang="en-US" altLang="zh-CN" dirty="0"/>
              <a:t>– 20</a:t>
            </a:r>
          </a:p>
          <a:p>
            <a:pPr>
              <a:defRPr/>
            </a:pPr>
            <a:r>
              <a:rPr lang="zh-CN" altLang="en-US" dirty="0"/>
              <a:t>商业模式类型讨论 </a:t>
            </a:r>
            <a:r>
              <a:rPr lang="en-US" altLang="zh-CN" dirty="0"/>
              <a:t>– 10</a:t>
            </a:r>
          </a:p>
          <a:p>
            <a:pPr lvl="1">
              <a:defRPr/>
            </a:pPr>
            <a:r>
              <a:rPr lang="zh-CN" altLang="en-US" dirty="0"/>
              <a:t>优先考察与互联网最相关的三个</a:t>
            </a:r>
            <a:endParaRPr lang="en-US" altLang="zh-CN" dirty="0"/>
          </a:p>
          <a:p>
            <a:pPr>
              <a:defRPr/>
            </a:pPr>
            <a:r>
              <a:rPr lang="zh-CN" altLang="en-US" dirty="0"/>
              <a:t>商业模式设计 </a:t>
            </a:r>
            <a:r>
              <a:rPr lang="en-US" altLang="zh-CN" dirty="0"/>
              <a:t>– 20</a:t>
            </a:r>
          </a:p>
          <a:p>
            <a:pPr lvl="1">
              <a:defRPr/>
            </a:pPr>
            <a:r>
              <a:rPr lang="zh-CN" altLang="en-US" dirty="0"/>
              <a:t>六种设计手段选两个考核</a:t>
            </a:r>
            <a:endParaRPr lang="en-US" altLang="zh-CN" dirty="0"/>
          </a:p>
          <a:p>
            <a:pPr>
              <a:defRPr/>
            </a:pPr>
            <a:r>
              <a:rPr lang="zh-CN" altLang="en-US" dirty="0"/>
              <a:t>商业模式评估 </a:t>
            </a:r>
            <a:r>
              <a:rPr lang="en-US" altLang="zh-CN" dirty="0"/>
              <a:t>– 10</a:t>
            </a:r>
          </a:p>
          <a:p>
            <a:pPr lvl="1">
              <a:defRPr/>
            </a:pPr>
            <a:r>
              <a:rPr lang="zh-CN" altLang="en-US" dirty="0">
                <a:solidFill>
                  <a:srgbClr val="FF0000"/>
                </a:solidFill>
              </a:rPr>
              <a:t>三种</a:t>
            </a:r>
            <a:r>
              <a:rPr lang="zh-CN" altLang="en-US" dirty="0"/>
              <a:t>评估手段选一个考核（复杂的手段会被适当地提示和约减，修订：</a:t>
            </a:r>
            <a:r>
              <a:rPr lang="en-US" altLang="zh-CN" dirty="0"/>
              <a:t>2024</a:t>
            </a:r>
            <a:r>
              <a:rPr lang="zh-CN" altLang="en-US" dirty="0"/>
              <a:t>年总体评估与</a:t>
            </a:r>
            <a:r>
              <a:rPr lang="en-US" altLang="zh-CN" dirty="0"/>
              <a:t>SWOT</a:t>
            </a:r>
            <a:r>
              <a:rPr lang="zh-CN" altLang="en-US" dirty="0"/>
              <a:t>在大作业中被合并了，因此你可以认为是一种评估手段，也可以认为是两种）</a:t>
            </a:r>
            <a:endParaRPr lang="en-US" altLang="zh-CN" dirty="0"/>
          </a:p>
          <a:p>
            <a:pPr>
              <a:defRPr/>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72D55CD1-0C69-47C6-5DE2-43D20BC47070}"/>
              </a:ext>
            </a:extLst>
          </p:cNvPr>
          <p:cNvSpPr>
            <a:spLocks noGrp="1" noChangeArrowheads="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D4FC8FAB-B1F9-4C57-A45C-2D34E44BC140}"/>
              </a:ext>
            </a:extLst>
          </p:cNvPr>
          <p:cNvGraphicFramePr>
            <a:graphicFrameLocks noGrp="1"/>
          </p:cNvGraphicFramePr>
          <p:nvPr>
            <p:ph idx="1"/>
          </p:nvPr>
        </p:nvGraphicFramePr>
        <p:xfrm>
          <a:off x="304800" y="152400"/>
          <a:ext cx="8458200" cy="6719892"/>
        </p:xfrm>
        <a:graphic>
          <a:graphicData uri="http://schemas.openxmlformats.org/drawingml/2006/table">
            <a:tbl>
              <a:tblPr/>
              <a:tblGrid>
                <a:gridCol w="1455738">
                  <a:extLst>
                    <a:ext uri="{9D8B030D-6E8A-4147-A177-3AD203B41FA5}">
                      <a16:colId xmlns:a16="http://schemas.microsoft.com/office/drawing/2014/main" val="2184034698"/>
                    </a:ext>
                  </a:extLst>
                </a:gridCol>
                <a:gridCol w="7002462">
                  <a:extLst>
                    <a:ext uri="{9D8B030D-6E8A-4147-A177-3AD203B41FA5}">
                      <a16:colId xmlns:a16="http://schemas.microsoft.com/office/drawing/2014/main" val="2489109062"/>
                    </a:ext>
                  </a:extLst>
                </a:gridCol>
              </a:tblGrid>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ID:</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用例的标识，通常会结合用例的层次结构使用</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X.Y.Z</a:t>
                      </a: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的方式</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3507785620"/>
                  </a:ext>
                </a:extLst>
              </a:tr>
              <a:tr h="508000">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名称</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对用例内容的精确描述，体现了用例所描述的任务，通常是“</a:t>
                      </a: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动词＋名词</a:t>
                      </a: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zh-CN" sz="1800" b="0"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24791678"/>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用例属性</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包括创建者、创建日期、更新历史等</a:t>
                      </a:r>
                      <a:endParaRPr kumimoji="0" lang="zh-CN" altLang="zh-CN" sz="1800" b="0"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613821244"/>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7030A0"/>
                          </a:solidFill>
                          <a:effectLst/>
                          <a:latin typeface="Arial" panose="020B0604020202020204" pitchFamily="34" charset="0"/>
                          <a:ea typeface="宋体" panose="02010600030101010101" pitchFamily="2" charset="-122"/>
                        </a:rPr>
                        <a:t>参与者</a:t>
                      </a:r>
                      <a:r>
                        <a:rPr kumimoji="0" lang="en-US" altLang="zh-CN" sz="1800" b="0" i="0" u="none" strike="noStrike" cap="none" normalizeH="0" baseline="0">
                          <a:ln>
                            <a:noFill/>
                          </a:ln>
                          <a:solidFill>
                            <a:srgbClr val="7030A0"/>
                          </a:solidFill>
                          <a:effectLst/>
                          <a:latin typeface="Arial" panose="020B0604020202020204" pitchFamily="34" charset="0"/>
                          <a:ea typeface="宋体" panose="02010600030101010101" pitchFamily="2" charset="-122"/>
                        </a:rPr>
                        <a:t>:</a:t>
                      </a:r>
                      <a:endParaRPr kumimoji="0" lang="zh-CN" altLang="zh-CN" sz="1800" b="0" i="0" u="none" strike="noStrike" cap="none" normalizeH="0" baseline="0">
                        <a:ln>
                          <a:noFill/>
                        </a:ln>
                        <a:solidFill>
                          <a:srgbClr val="7030A0"/>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描述系统的主参与者、辅助参与者和每个参与者的目标</a:t>
                      </a:r>
                      <a:endParaRPr kumimoji="0" lang="zh-CN" altLang="zh-CN" sz="1800" b="0"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421516006"/>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描述</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简要描述用例产生的原因，大概过程和输出结果</a:t>
                      </a:r>
                      <a:endParaRPr kumimoji="0" lang="zh-CN" altLang="zh-CN" sz="1800" b="0"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2340616109"/>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7030A0"/>
                          </a:solidFill>
                          <a:effectLst/>
                          <a:latin typeface="Arial" panose="020B0604020202020204" pitchFamily="34" charset="0"/>
                          <a:ea typeface="宋体" panose="02010600030101010101" pitchFamily="2" charset="-122"/>
                        </a:rPr>
                        <a:t>优先级</a:t>
                      </a:r>
                      <a:r>
                        <a:rPr kumimoji="0" lang="en-US" altLang="zh-CN" sz="1800" b="0" i="0" u="none" strike="noStrike" cap="none" normalizeH="0" baseline="0">
                          <a:ln>
                            <a:noFill/>
                          </a:ln>
                          <a:solidFill>
                            <a:srgbClr val="7030A0"/>
                          </a:solidFill>
                          <a:effectLst/>
                          <a:latin typeface="Arial" panose="020B0604020202020204" pitchFamily="34" charset="0"/>
                          <a:ea typeface="宋体" panose="02010600030101010101" pitchFamily="2" charset="-122"/>
                        </a:rPr>
                        <a:t>:</a:t>
                      </a:r>
                      <a:endParaRPr kumimoji="0" lang="zh-CN" altLang="zh-CN" sz="1800" b="0" i="0" u="none" strike="noStrike" cap="none" normalizeH="0" baseline="0">
                        <a:ln>
                          <a:noFill/>
                        </a:ln>
                        <a:solidFill>
                          <a:srgbClr val="7030A0"/>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用例所描述的需求的优先级</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4159732313"/>
                  </a:ext>
                </a:extLst>
              </a:tr>
              <a:tr h="69532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触发条件</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标识启动用例的事件，可能是系统外部的事件，也可能是系统内部的事件，还可能是正常流程的第一个步骤</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3655896507"/>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前置条件</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用例能够正常启动和工作的系统状态条件</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642840130"/>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后置条件</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用例执行完成后的系统状态条件</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448131279"/>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正常流程</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在常见和符合预期的条件下，系统与外界的行为交互序列</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82183528"/>
                  </a:ext>
                </a:extLst>
              </a:tr>
              <a:tr h="649287">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分支流程</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用例中可能发生的非常见的其他合理场景（该段经常与异常流程合并为扩展流程）</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94329632"/>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异常流程</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在非预期的错误条件发生时，系统对外界进行响应的交互行为序列</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2328038974"/>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相关用例</a:t>
                      </a:r>
                      <a:r>
                        <a:rPr kumimoji="0" lang="en-US" altLang="zh-CN" sz="18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记录和该用例存在关系的其他用例。</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4099537539"/>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业务规则</a:t>
                      </a:r>
                      <a:r>
                        <a:rPr kumimoji="0" lang="en-US" altLang="zh-CN" sz="18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可能会影响用例执行的业务规则</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3759664358"/>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特殊需求</a:t>
                      </a:r>
                      <a:r>
                        <a:rPr kumimoji="0" lang="en-US" altLang="zh-CN" sz="18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和用例相关的其他特殊需求，尤其是非功能性需求</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213145678"/>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假设</a:t>
                      </a:r>
                      <a:r>
                        <a:rPr kumimoji="0" lang="en-US" altLang="zh-CN" sz="18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在建立用例时所做的假设</a:t>
                      </a:r>
                      <a:endParaRPr kumimoji="0" lang="zh-CN" altLang="zh-CN" sz="1800" b="0" i="0" u="none" strike="noStrike" cap="none" normalizeH="0" baseline="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352178875"/>
                  </a:ext>
                </a:extLst>
              </a:tr>
              <a:tr h="347663">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待确定问题</a:t>
                      </a:r>
                      <a:r>
                        <a:rPr kumimoji="0" lang="en-US" altLang="zh-CN" sz="18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algn="l"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988"/>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一些当前的用例描述还没有解决的问题</a:t>
                      </a:r>
                      <a:endParaRPr kumimoji="0" lang="zh-CN" altLang="zh-CN" sz="1800" b="0" i="0" u="none" strike="noStrike" cap="none" normalizeH="0" baseline="0" dirty="0">
                        <a:ln>
                          <a:noFill/>
                        </a:ln>
                        <a:solidFill>
                          <a:srgbClr val="373737"/>
                        </a:solidFill>
                        <a:effectLst/>
                        <a:latin typeface="微软雅黑" panose="020B0503020204020204" pitchFamily="34" charset="-122"/>
                        <a:ea typeface="微软雅黑" panose="020B0503020204020204" pitchFamily="34" charset="-122"/>
                      </a:endParaRPr>
                    </a:p>
                  </a:txBody>
                  <a:tcPr marL="67961" marR="67961"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38320432"/>
                  </a:ext>
                </a:extLst>
              </a:tr>
            </a:tbl>
          </a:graphicData>
        </a:graphic>
      </p:graphicFrame>
      <p:sp>
        <p:nvSpPr>
          <p:cNvPr id="23611" name="灯片编号占位符 1">
            <a:extLst>
              <a:ext uri="{FF2B5EF4-FFF2-40B4-BE49-F238E27FC236}">
                <a16:creationId xmlns:a16="http://schemas.microsoft.com/office/drawing/2014/main" id="{00486A92-E90F-12D0-FF33-C47E7189670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7AD958-5F44-4046-B816-7EAAF6AFF74E}" type="slidenum">
              <a:rPr lang="en-US" altLang="zh-CN">
                <a:latin typeface="Garamond" panose="02020404030301010803" pitchFamily="18" charset="0"/>
              </a:rPr>
              <a:pPr/>
              <a:t>9</a:t>
            </a:fld>
            <a:endParaRPr lang="en-US" altLang="zh-CN">
              <a:latin typeface="Garamond" panose="02020404030301010803"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7DE14248-73AC-43FF-770F-C58B6C670D59}"/>
              </a:ext>
            </a:extLst>
          </p:cNvPr>
          <p:cNvSpPr>
            <a:spLocks noGrp="1" noChangeArrowheads="1"/>
          </p:cNvSpPr>
          <p:nvPr>
            <p:ph type="title"/>
          </p:nvPr>
        </p:nvSpPr>
        <p:spPr>
          <a:xfrm>
            <a:off x="5410200" y="277813"/>
            <a:ext cx="3505200" cy="1139825"/>
          </a:xfrm>
        </p:spPr>
        <p:txBody>
          <a:bodyPr/>
          <a:lstStyle/>
          <a:p>
            <a:r>
              <a:rPr lang="zh-CN" altLang="en-US" dirty="0"/>
              <a:t>需求部分期末考核（</a:t>
            </a:r>
            <a:r>
              <a:rPr lang="en-US" altLang="zh-CN" dirty="0"/>
              <a:t>40</a:t>
            </a:r>
            <a:r>
              <a:rPr lang="zh-CN" altLang="en-US" dirty="0"/>
              <a:t>分）</a:t>
            </a:r>
          </a:p>
        </p:txBody>
      </p:sp>
      <p:sp>
        <p:nvSpPr>
          <p:cNvPr id="64515" name="内容占位符 2">
            <a:extLst>
              <a:ext uri="{FF2B5EF4-FFF2-40B4-BE49-F238E27FC236}">
                <a16:creationId xmlns:a16="http://schemas.microsoft.com/office/drawing/2014/main" id="{A9E8FF33-AF23-217B-9AC0-B6EB37F160B3}"/>
              </a:ext>
            </a:extLst>
          </p:cNvPr>
          <p:cNvSpPr>
            <a:spLocks noGrp="1" noChangeArrowheads="1"/>
          </p:cNvSpPr>
          <p:nvPr>
            <p:ph idx="1"/>
          </p:nvPr>
        </p:nvSpPr>
        <p:spPr>
          <a:xfrm>
            <a:off x="169863" y="533400"/>
            <a:ext cx="8839200" cy="5138738"/>
          </a:xfrm>
        </p:spPr>
        <p:txBody>
          <a:bodyPr/>
          <a:lstStyle/>
          <a:p>
            <a:r>
              <a:rPr lang="zh-CN" altLang="en-US" sz="2400" dirty="0"/>
              <a:t>需求获取（</a:t>
            </a:r>
            <a:r>
              <a:rPr lang="en-US" altLang="zh-CN" sz="2400" dirty="0"/>
              <a:t>20</a:t>
            </a:r>
            <a:r>
              <a:rPr lang="zh-CN" altLang="en-US" sz="2400" dirty="0"/>
              <a:t>分）</a:t>
            </a:r>
            <a:endParaRPr lang="en-US" altLang="zh-CN" sz="2400" dirty="0"/>
          </a:p>
          <a:p>
            <a:pPr lvl="1"/>
            <a:r>
              <a:rPr lang="zh-CN" altLang="en-US" sz="2000" dirty="0"/>
              <a:t>需求获取上半段（</a:t>
            </a:r>
            <a:r>
              <a:rPr lang="en-US" altLang="zh-CN" sz="2000" dirty="0"/>
              <a:t>10</a:t>
            </a:r>
            <a:r>
              <a:rPr lang="zh-CN" altLang="en-US" sz="2000" dirty="0"/>
              <a:t>分）</a:t>
            </a:r>
            <a:endParaRPr lang="en-US" altLang="zh-CN" sz="2000" dirty="0"/>
          </a:p>
          <a:p>
            <a:pPr lvl="2"/>
            <a:r>
              <a:rPr lang="zh-CN" altLang="en-US" sz="1800" b="1" dirty="0"/>
              <a:t>确定项目前景与范围</a:t>
            </a:r>
            <a:r>
              <a:rPr lang="en-US" altLang="zh-CN" sz="1800" b="1" dirty="0"/>
              <a:t> – </a:t>
            </a:r>
            <a:r>
              <a:rPr lang="zh-CN" altLang="en-US" sz="1800" b="1" dirty="0"/>
              <a:t>目标模型</a:t>
            </a:r>
            <a:endParaRPr lang="en-US" altLang="zh-CN" sz="1800" b="1" dirty="0"/>
          </a:p>
          <a:p>
            <a:pPr lvl="2"/>
            <a:r>
              <a:rPr lang="zh-CN" altLang="en-US" sz="1800" i="1" dirty="0"/>
              <a:t>涉众分析 </a:t>
            </a:r>
            <a:r>
              <a:rPr lang="en-US" altLang="zh-CN" sz="1800" i="1" dirty="0"/>
              <a:t>– </a:t>
            </a:r>
            <a:r>
              <a:rPr lang="zh-CN" altLang="en-US" sz="1800" i="1" strike="sngStrike" dirty="0"/>
              <a:t>涉众识别之</a:t>
            </a:r>
            <a:r>
              <a:rPr lang="en-US" altLang="zh-CN" sz="1800" i="1" strike="sngStrike" dirty="0"/>
              <a:t>ADM</a:t>
            </a:r>
            <a:r>
              <a:rPr lang="zh-CN" altLang="en-US" sz="1800" i="1" strike="sngStrike" dirty="0"/>
              <a:t>模型</a:t>
            </a:r>
            <a:r>
              <a:rPr lang="zh-CN" altLang="en-US" sz="1800" i="1" dirty="0"/>
              <a:t>、涉众评估之</a:t>
            </a:r>
            <a:r>
              <a:rPr lang="en-US" altLang="zh-CN" sz="1800" i="1" dirty="0"/>
              <a:t>Power-Interest</a:t>
            </a:r>
            <a:r>
              <a:rPr lang="zh-CN" altLang="en-US" sz="1800" i="1" dirty="0"/>
              <a:t>、</a:t>
            </a:r>
            <a:r>
              <a:rPr lang="en-US" altLang="zh-CN" sz="1800" i="1" dirty="0"/>
              <a:t>Power-Attitude</a:t>
            </a:r>
            <a:r>
              <a:rPr lang="zh-CN" altLang="en-US" sz="1800" i="1" dirty="0"/>
              <a:t>模型、涉众共赢之</a:t>
            </a:r>
            <a:r>
              <a:rPr lang="en-US" altLang="zh-CN" sz="1800" i="1" dirty="0"/>
              <a:t>Stakeholder-Issue</a:t>
            </a:r>
            <a:r>
              <a:rPr lang="zh-CN" altLang="en-US" sz="1800" i="1" dirty="0"/>
              <a:t>模型</a:t>
            </a:r>
            <a:endParaRPr lang="en-US" altLang="zh-CN" sz="1800" i="1" dirty="0"/>
          </a:p>
          <a:p>
            <a:pPr lvl="1"/>
            <a:r>
              <a:rPr lang="zh-CN" altLang="en-US" sz="2000" dirty="0"/>
              <a:t>需求获取下半段（</a:t>
            </a:r>
            <a:r>
              <a:rPr lang="en-US" altLang="zh-CN" sz="2000" dirty="0"/>
              <a:t>10</a:t>
            </a:r>
            <a:r>
              <a:rPr lang="zh-CN" altLang="en-US" sz="2000" dirty="0"/>
              <a:t>分）</a:t>
            </a:r>
            <a:endParaRPr lang="en-US" altLang="zh-CN" sz="2000" dirty="0"/>
          </a:p>
          <a:p>
            <a:pPr lvl="2"/>
            <a:r>
              <a:rPr lang="zh-CN" altLang="en-US" sz="1800" dirty="0"/>
              <a:t>面谈、原型、观察三大获取手段的联系与区别</a:t>
            </a:r>
            <a:endParaRPr lang="en-US" altLang="zh-CN" sz="1800" dirty="0"/>
          </a:p>
          <a:p>
            <a:pPr lvl="2"/>
            <a:r>
              <a:rPr lang="zh-CN" altLang="en-US" sz="1800" dirty="0"/>
              <a:t>面谈问题的设计</a:t>
            </a:r>
            <a:endParaRPr lang="en-US" altLang="zh-CN" sz="1600" dirty="0"/>
          </a:p>
          <a:p>
            <a:r>
              <a:rPr lang="zh-CN" altLang="en-US" sz="2400" dirty="0"/>
              <a:t>需求分析（</a:t>
            </a:r>
            <a:r>
              <a:rPr lang="en-US" altLang="zh-CN" sz="2400" dirty="0"/>
              <a:t>10</a:t>
            </a:r>
            <a:r>
              <a:rPr lang="zh-CN" altLang="en-US" sz="2400" dirty="0"/>
              <a:t>分）</a:t>
            </a:r>
            <a:endParaRPr lang="en-US" altLang="zh-CN" sz="2400" dirty="0"/>
          </a:p>
          <a:p>
            <a:pPr lvl="1"/>
            <a:r>
              <a:rPr lang="zh-CN" altLang="en-US" sz="2000" dirty="0"/>
              <a:t>需求分析的根本任务与活动</a:t>
            </a:r>
            <a:endParaRPr lang="en-US" altLang="zh-CN" sz="2000" dirty="0"/>
          </a:p>
          <a:p>
            <a:pPr lvl="1"/>
            <a:r>
              <a:rPr lang="zh-CN" altLang="en-US" sz="2000" strike="sngStrike" dirty="0"/>
              <a:t>基于</a:t>
            </a:r>
            <a:r>
              <a:rPr lang="en-US" altLang="zh-CN" sz="2000" strike="sngStrike" dirty="0"/>
              <a:t>UML</a:t>
            </a:r>
            <a:r>
              <a:rPr lang="zh-CN" altLang="en-US" sz="2000" strike="sngStrike" dirty="0"/>
              <a:t>软件建模的需求细化 </a:t>
            </a:r>
            <a:r>
              <a:rPr lang="en-US" altLang="zh-CN" sz="2000" strike="sngStrike" dirty="0"/>
              <a:t>– </a:t>
            </a:r>
            <a:r>
              <a:rPr lang="zh-CN" altLang="en-US" sz="2000" strike="sngStrike" dirty="0"/>
              <a:t>概念类图、顺序图、状态图</a:t>
            </a:r>
          </a:p>
          <a:p>
            <a:r>
              <a:rPr lang="zh-CN" altLang="en-US" sz="2400" i="1" dirty="0"/>
              <a:t>需求规格说明</a:t>
            </a:r>
            <a:endParaRPr lang="en-US" altLang="zh-CN" sz="2400" i="1" dirty="0"/>
          </a:p>
          <a:p>
            <a:r>
              <a:rPr lang="zh-CN" altLang="en-US" sz="2400" dirty="0"/>
              <a:t>需求验证与管理（</a:t>
            </a:r>
            <a:r>
              <a:rPr lang="en-US" altLang="zh-CN" sz="2400" dirty="0"/>
              <a:t>10</a:t>
            </a:r>
            <a:r>
              <a:rPr lang="zh-CN" altLang="en-US" sz="2400" dirty="0"/>
              <a:t>分）</a:t>
            </a:r>
            <a:endParaRPr lang="en-US" altLang="zh-CN" sz="2400" dirty="0"/>
          </a:p>
          <a:p>
            <a:pPr lvl="1"/>
            <a:r>
              <a:rPr lang="zh-CN" altLang="en-US" sz="2000" dirty="0"/>
              <a:t>需求验证基本活动</a:t>
            </a:r>
            <a:endParaRPr lang="en-US" altLang="zh-CN" sz="2000" dirty="0"/>
          </a:p>
          <a:p>
            <a:pPr lvl="1"/>
            <a:r>
              <a:rPr lang="zh-CN" altLang="en-US" sz="2000" dirty="0"/>
              <a:t>需求管理任务与活动</a:t>
            </a:r>
            <a:endParaRPr lang="en-US" altLang="zh-CN" sz="2000" dirty="0"/>
          </a:p>
          <a:p>
            <a:pPr lvl="1"/>
            <a:r>
              <a:rPr lang="zh-CN" altLang="en-US" sz="2000" dirty="0"/>
              <a:t>需求变更控制过程与组织、需求变更注意事项</a:t>
            </a:r>
          </a:p>
        </p:txBody>
      </p:sp>
      <p:sp>
        <p:nvSpPr>
          <p:cNvPr id="64516" name="灯片编号占位符 3">
            <a:extLst>
              <a:ext uri="{FF2B5EF4-FFF2-40B4-BE49-F238E27FC236}">
                <a16:creationId xmlns:a16="http://schemas.microsoft.com/office/drawing/2014/main" id="{776944CC-0101-8D7D-CC92-FDEF803B8B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b="1">
                <a:solidFill>
                  <a:schemeClr val="tx1"/>
                </a:solidFill>
                <a:latin typeface="Arial" panose="020B0604020202020204" pitchFamily="34" charset="0"/>
                <a:ea typeface="宋体" panose="02010600030101010101" pitchFamily="2" charset="-122"/>
              </a:defRPr>
            </a:lvl1pPr>
            <a:lvl2pPr marL="742950" indent="-285750" defTabSz="457200">
              <a:defRPr b="1">
                <a:solidFill>
                  <a:schemeClr val="tx1"/>
                </a:solidFill>
                <a:latin typeface="Arial" panose="020B0604020202020204" pitchFamily="34" charset="0"/>
                <a:ea typeface="宋体" panose="02010600030101010101" pitchFamily="2" charset="-122"/>
              </a:defRPr>
            </a:lvl2pPr>
            <a:lvl3pPr marL="1143000" indent="-228600" defTabSz="457200">
              <a:defRPr b="1">
                <a:solidFill>
                  <a:schemeClr val="tx1"/>
                </a:solidFill>
                <a:latin typeface="Arial" panose="020B0604020202020204" pitchFamily="34" charset="0"/>
                <a:ea typeface="宋体" panose="02010600030101010101" pitchFamily="2" charset="-122"/>
              </a:defRPr>
            </a:lvl3pPr>
            <a:lvl4pPr marL="1600200" indent="-228600" defTabSz="457200">
              <a:defRPr b="1">
                <a:solidFill>
                  <a:schemeClr val="tx1"/>
                </a:solidFill>
                <a:latin typeface="Arial" panose="020B0604020202020204" pitchFamily="34" charset="0"/>
                <a:ea typeface="宋体" panose="02010600030101010101" pitchFamily="2" charset="-122"/>
              </a:defRPr>
            </a:lvl4pPr>
            <a:lvl5pPr marL="2057400" indent="-228600" defTabSz="457200">
              <a:defRPr b="1">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B4DF393E-A9CC-47DD-8BE3-D0BB5B2CBC95}" type="slidenum">
              <a:rPr lang="en-US" altLang="zh-CN" b="0" smtClean="0">
                <a:solidFill>
                  <a:srgbClr val="000000"/>
                </a:solidFill>
                <a:latin typeface="Garamond" panose="02020404030301010803" pitchFamily="18" charset="0"/>
              </a:rPr>
              <a:pPr/>
              <a:t>90</a:t>
            </a:fld>
            <a:endParaRPr lang="en-US" altLang="zh-CN" b="0">
              <a:solidFill>
                <a:srgbClr val="000000"/>
              </a:solidFill>
              <a:latin typeface="Garamond" panose="02020404030301010803"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269</TotalTime>
  <Words>6435</Words>
  <Application>Microsoft Office PowerPoint</Application>
  <PresentationFormat>全屏显示(4:3)</PresentationFormat>
  <Paragraphs>730</Paragraphs>
  <Slides>90</Slides>
  <Notes>4</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4</vt:i4>
      </vt:variant>
      <vt:variant>
        <vt:lpstr>幻灯片标题</vt:lpstr>
      </vt:variant>
      <vt:variant>
        <vt:i4>90</vt:i4>
      </vt:variant>
    </vt:vector>
  </HeadingPairs>
  <TitlesOfParts>
    <vt:vector size="103" baseType="lpstr">
      <vt:lpstr>AGaramond</vt:lpstr>
      <vt:lpstr>微软雅黑</vt:lpstr>
      <vt:lpstr>Arial</vt:lpstr>
      <vt:lpstr>Calibri</vt:lpstr>
      <vt:lpstr>Garamond</vt:lpstr>
      <vt:lpstr>Times New Roman</vt:lpstr>
      <vt:lpstr>Wingdings</vt:lpstr>
      <vt:lpstr>Edge</vt:lpstr>
      <vt:lpstr>Office 主题</vt:lpstr>
      <vt:lpstr>Visio</vt:lpstr>
      <vt:lpstr>图表</vt:lpstr>
      <vt:lpstr>Drawing</vt:lpstr>
      <vt:lpstr>Document</vt:lpstr>
      <vt:lpstr> 第7章.基于用例/场景模型展开用户需求获取</vt:lpstr>
      <vt:lpstr>用户需求获取活动的展开</vt:lpstr>
      <vt:lpstr>注意事项</vt:lpstr>
      <vt:lpstr>多轮次获取要点</vt:lpstr>
      <vt:lpstr>获取方法安排</vt:lpstr>
      <vt:lpstr>用户需求的组织</vt:lpstr>
      <vt:lpstr>场景</vt:lpstr>
      <vt:lpstr>用例定位与使用</vt:lpstr>
      <vt:lpstr>PowerPoint 演示文稿</vt:lpstr>
      <vt:lpstr>PowerPoint 演示文稿</vt:lpstr>
      <vt:lpstr>PowerPoint 演示文稿</vt:lpstr>
      <vt:lpstr> 第8章.面谈</vt:lpstr>
      <vt:lpstr>主要内容</vt:lpstr>
      <vt:lpstr>1. 面谈中的问题</vt:lpstr>
      <vt:lpstr>主要内容</vt:lpstr>
      <vt:lpstr>2.1 准备面谈</vt:lpstr>
      <vt:lpstr>面谈准备的关键：问题类型</vt:lpstr>
      <vt:lpstr>问题的类型</vt:lpstr>
      <vt:lpstr>开放式问题</vt:lpstr>
      <vt:lpstr>开放式问题的优缺点</vt:lpstr>
      <vt:lpstr>封闭式问题</vt:lpstr>
      <vt:lpstr>封闭式问题的优缺点</vt:lpstr>
      <vt:lpstr>2.1 问题准备：注意事项</vt:lpstr>
      <vt:lpstr>面谈的问题准备示例一</vt:lpstr>
      <vt:lpstr>面谈的问题准备示例二</vt:lpstr>
      <vt:lpstr>2.1 问题准备：注意事项</vt:lpstr>
      <vt:lpstr>面谈的问题准备示例三</vt:lpstr>
      <vt:lpstr>PowerPoint 演示文稿</vt:lpstr>
      <vt:lpstr>其他重要的问题类型 </vt:lpstr>
      <vt:lpstr>程序性提示</vt:lpstr>
      <vt:lpstr>面谈背后的要点：取得“共情”与“目标”的平衡</vt:lpstr>
      <vt:lpstr>主要内容</vt:lpstr>
      <vt:lpstr>2.2 主持面谈 ——在面谈之前的注意事项</vt:lpstr>
      <vt:lpstr>2.2 主持面谈 </vt:lpstr>
      <vt:lpstr>2.2 主持面谈 ——面谈开始阶段 </vt:lpstr>
      <vt:lpstr>2.2 主持面谈 ——面谈主体阶段</vt:lpstr>
      <vt:lpstr>2.2 主持面谈 ——面谈结束阶段</vt:lpstr>
      <vt:lpstr>主要内容</vt:lpstr>
      <vt:lpstr>2.3 处理面谈结果</vt:lpstr>
      <vt:lpstr>PowerPoint 演示文稿</vt:lpstr>
      <vt:lpstr>主要内容</vt:lpstr>
      <vt:lpstr>3. 面谈的类型</vt:lpstr>
      <vt:lpstr>重要练习</vt:lpstr>
      <vt:lpstr>主要内容</vt:lpstr>
      <vt:lpstr>4. 面谈的优点和局限性 </vt:lpstr>
      <vt:lpstr>4. 面谈的优点和局限性</vt:lpstr>
      <vt:lpstr>主要内容</vt:lpstr>
      <vt:lpstr>5.2 调查问卷 </vt:lpstr>
      <vt:lpstr>调查问卷实践 – 菊厂某部门调研问卷设计</vt:lpstr>
      <vt:lpstr>本章小结</vt:lpstr>
      <vt:lpstr> 第9章.原型</vt:lpstr>
      <vt:lpstr>什么是原型 </vt:lpstr>
      <vt:lpstr>什么是原型</vt:lpstr>
      <vt:lpstr>为什么要使用原型？</vt:lpstr>
      <vt:lpstr>为什么要使用原型？</vt:lpstr>
      <vt:lpstr>抛弃式原型与演化式原型 – 定义</vt:lpstr>
      <vt:lpstr>PowerPoint 演示文稿</vt:lpstr>
      <vt:lpstr>为什么要利用原型 ——需求工程</vt:lpstr>
      <vt:lpstr>2.原型方法过程 </vt:lpstr>
      <vt:lpstr>2.原型方法过程——确定原型需求 </vt:lpstr>
      <vt:lpstr>原型方法过程 </vt:lpstr>
      <vt:lpstr>抛弃式原型与演化式原型 – 使用要点</vt:lpstr>
      <vt:lpstr>抛弃式原型：“鲲鹏起兮―大型运输机运20研制纪实”</vt:lpstr>
      <vt:lpstr>3.2 控制原型开发成本</vt:lpstr>
      <vt:lpstr>3.2 控制原型开发成本 ——控制水平原型的开发成本</vt:lpstr>
      <vt:lpstr>3.2 控制原型开发成本 ——用尽量简单的介质降低成本</vt:lpstr>
      <vt:lpstr>PowerPoint 演示文稿</vt:lpstr>
      <vt:lpstr>故事板原型 ——原型的表现</vt:lpstr>
      <vt:lpstr>故事板原型</vt:lpstr>
      <vt:lpstr>PowerPoint 演示文稿</vt:lpstr>
      <vt:lpstr>故事板原型构建</vt:lpstr>
      <vt:lpstr>PowerPoint 演示文稿</vt:lpstr>
      <vt:lpstr>3.4. 原型方法的风险 </vt:lpstr>
      <vt:lpstr>本章小结</vt:lpstr>
      <vt:lpstr> 第10章. 观察和文档审查</vt:lpstr>
      <vt:lpstr>主要内容</vt:lpstr>
      <vt:lpstr>1. 观察的情境适用性 </vt:lpstr>
      <vt:lpstr>1. 观察的情境适用性 ——事件的情景性（situatedness） </vt:lpstr>
      <vt:lpstr>1. 观察的情境适用性 ——观察方法解决的问题 </vt:lpstr>
      <vt:lpstr>PowerPoint 演示文稿</vt:lpstr>
      <vt:lpstr>主要内容</vt:lpstr>
      <vt:lpstr>2.1 采样观察 </vt:lpstr>
      <vt:lpstr>2.2 民族志 </vt:lpstr>
      <vt:lpstr>2.2 民族志 ——针对复杂协同问题的民族志 </vt:lpstr>
      <vt:lpstr>2.2 民族志 ——适用普通民族志的规则 </vt:lpstr>
      <vt:lpstr>PowerPoint 演示文稿</vt:lpstr>
      <vt:lpstr>PowerPoint 演示文稿</vt:lpstr>
      <vt:lpstr>重要练习</vt:lpstr>
      <vt:lpstr>商业模式部分期末考核（60分）</vt:lpstr>
      <vt:lpstr>需求部分期末考核（40分）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Hongyu Kuang</cp:lastModifiedBy>
  <cp:revision>249</cp:revision>
  <cp:lastPrinted>1601-01-01T00:00:00Z</cp:lastPrinted>
  <dcterms:created xsi:type="dcterms:W3CDTF">1601-01-01T00:00:00Z</dcterms:created>
  <dcterms:modified xsi:type="dcterms:W3CDTF">2024-12-19T09:33:53Z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