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62" r:id="rId3"/>
    <p:sldId id="482" r:id="rId4"/>
    <p:sldId id="443" r:id="rId5"/>
    <p:sldId id="258" r:id="rId6"/>
    <p:sldId id="444" r:id="rId7"/>
    <p:sldId id="464" r:id="rId8"/>
    <p:sldId id="445" r:id="rId9"/>
    <p:sldId id="465" r:id="rId10"/>
    <p:sldId id="458" r:id="rId11"/>
    <p:sldId id="560" r:id="rId12"/>
    <p:sldId id="460" r:id="rId13"/>
    <p:sldId id="502" r:id="rId14"/>
    <p:sldId id="448" r:id="rId15"/>
    <p:sldId id="467" r:id="rId16"/>
    <p:sldId id="45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匡宏宇" userId="6226a253-862e-4062-9583-ca90ef3a886f" providerId="ADAL" clId="{851A7DAE-C844-4136-98CC-BD81AE340431}"/>
    <pc:docChg chg="custSel addSld modSld">
      <pc:chgData name="匡宏宇" userId="6226a253-862e-4062-9583-ca90ef3a886f" providerId="ADAL" clId="{851A7DAE-C844-4136-98CC-BD81AE340431}" dt="2023-03-07T10:05:52.077" v="2614" actId="113"/>
      <pc:docMkLst>
        <pc:docMk/>
      </pc:docMkLst>
      <pc:sldChg chg="modSp mod">
        <pc:chgData name="匡宏宇" userId="6226a253-862e-4062-9583-ca90ef3a886f" providerId="ADAL" clId="{851A7DAE-C844-4136-98CC-BD81AE340431}" dt="2023-03-07T08:39:12.936" v="384" actId="113"/>
        <pc:sldMkLst>
          <pc:docMk/>
          <pc:sldMk cId="594975217" sldId="460"/>
        </pc:sldMkLst>
        <pc:spChg chg="mod">
          <ac:chgData name="匡宏宇" userId="6226a253-862e-4062-9583-ca90ef3a886f" providerId="ADAL" clId="{851A7DAE-C844-4136-98CC-BD81AE340431}" dt="2023-03-07T08:39:12.936" v="384" actId="113"/>
          <ac:spMkLst>
            <pc:docMk/>
            <pc:sldMk cId="594975217" sldId="460"/>
            <ac:spMk id="3" creationId="{C49CC99B-7FF7-44FA-8CF6-15D449D91938}"/>
          </ac:spMkLst>
        </pc:spChg>
      </pc:sldChg>
      <pc:sldChg chg="addSp modSp mod modAnim">
        <pc:chgData name="匡宏宇" userId="6226a253-862e-4062-9583-ca90ef3a886f" providerId="ADAL" clId="{851A7DAE-C844-4136-98CC-BD81AE340431}" dt="2023-03-07T08:57:52.596" v="1466" actId="1076"/>
        <pc:sldMkLst>
          <pc:docMk/>
          <pc:sldMk cId="1065543635" sldId="466"/>
        </pc:sldMkLst>
        <pc:spChg chg="mod">
          <ac:chgData name="匡宏宇" userId="6226a253-862e-4062-9583-ca90ef3a886f" providerId="ADAL" clId="{851A7DAE-C844-4136-98CC-BD81AE340431}" dt="2023-03-07T08:57:21.197" v="1463"/>
          <ac:spMkLst>
            <pc:docMk/>
            <pc:sldMk cId="1065543635" sldId="466"/>
            <ac:spMk id="3" creationId="{00BFDB02-5902-4F66-871E-34E3D143DF33}"/>
          </ac:spMkLst>
        </pc:spChg>
        <pc:picChg chg="add mod">
          <ac:chgData name="匡宏宇" userId="6226a253-862e-4062-9583-ca90ef3a886f" providerId="ADAL" clId="{851A7DAE-C844-4136-98CC-BD81AE340431}" dt="2023-03-07T08:57:52.596" v="1466" actId="1076"/>
          <ac:picMkLst>
            <pc:docMk/>
            <pc:sldMk cId="1065543635" sldId="466"/>
            <ac:picMk id="4" creationId="{CDD90FFB-0B01-6A7F-731C-53A20B431C37}"/>
          </ac:picMkLst>
        </pc:picChg>
        <pc:picChg chg="mod">
          <ac:chgData name="匡宏宇" userId="6226a253-862e-4062-9583-ca90ef3a886f" providerId="ADAL" clId="{851A7DAE-C844-4136-98CC-BD81AE340431}" dt="2023-03-07T08:55:09.098" v="1294" actId="1076"/>
          <ac:picMkLst>
            <pc:docMk/>
            <pc:sldMk cId="1065543635" sldId="466"/>
            <ac:picMk id="5" creationId="{2208150B-7493-8F85-068C-9DF0A76B11AA}"/>
          </ac:picMkLst>
        </pc:picChg>
        <pc:picChg chg="mod">
          <ac:chgData name="匡宏宇" userId="6226a253-862e-4062-9583-ca90ef3a886f" providerId="ADAL" clId="{851A7DAE-C844-4136-98CC-BD81AE340431}" dt="2023-03-07T08:57:25.208" v="1464" actId="1076"/>
          <ac:picMkLst>
            <pc:docMk/>
            <pc:sldMk cId="1065543635" sldId="466"/>
            <ac:picMk id="7" creationId="{31F3B249-D863-9A65-22DA-9A50777C8063}"/>
          </ac:picMkLst>
        </pc:picChg>
      </pc:sldChg>
      <pc:sldChg chg="modSp mod">
        <pc:chgData name="匡宏宇" userId="6226a253-862e-4062-9583-ca90ef3a886f" providerId="ADAL" clId="{851A7DAE-C844-4136-98CC-BD81AE340431}" dt="2023-03-07T09:00:07.347" v="1588" actId="15"/>
        <pc:sldMkLst>
          <pc:docMk/>
          <pc:sldMk cId="1572294011" sldId="467"/>
        </pc:sldMkLst>
        <pc:spChg chg="mod">
          <ac:chgData name="匡宏宇" userId="6226a253-862e-4062-9583-ca90ef3a886f" providerId="ADAL" clId="{851A7DAE-C844-4136-98CC-BD81AE340431}" dt="2023-03-07T08:40:03.358" v="386" actId="1076"/>
          <ac:spMkLst>
            <pc:docMk/>
            <pc:sldMk cId="1572294011" sldId="467"/>
            <ac:spMk id="2" creationId="{2F82A470-4526-4253-AA7E-C6FDEFF1D9C2}"/>
          </ac:spMkLst>
        </pc:spChg>
        <pc:spChg chg="mod">
          <ac:chgData name="匡宏宇" userId="6226a253-862e-4062-9583-ca90ef3a886f" providerId="ADAL" clId="{851A7DAE-C844-4136-98CC-BD81AE340431}" dt="2023-03-07T09:00:07.347" v="1588" actId="15"/>
          <ac:spMkLst>
            <pc:docMk/>
            <pc:sldMk cId="1572294011" sldId="467"/>
            <ac:spMk id="3" creationId="{1A60CDE3-8F72-4CCD-BB41-5788B976D468}"/>
          </ac:spMkLst>
        </pc:spChg>
      </pc:sldChg>
      <pc:sldChg chg="addSp modSp new mod modAnim">
        <pc:chgData name="匡宏宇" userId="6226a253-862e-4062-9583-ca90ef3a886f" providerId="ADAL" clId="{851A7DAE-C844-4136-98CC-BD81AE340431}" dt="2023-03-07T10:05:52.077" v="2614" actId="113"/>
        <pc:sldMkLst>
          <pc:docMk/>
          <pc:sldMk cId="2846622591" sldId="468"/>
        </pc:sldMkLst>
        <pc:spChg chg="mod">
          <ac:chgData name="匡宏宇" userId="6226a253-862e-4062-9583-ca90ef3a886f" providerId="ADAL" clId="{851A7DAE-C844-4136-98CC-BD81AE340431}" dt="2023-03-07T09:52:50.960" v="1987" actId="27636"/>
          <ac:spMkLst>
            <pc:docMk/>
            <pc:sldMk cId="2846622591" sldId="468"/>
            <ac:spMk id="2" creationId="{70EC8CF8-F5C4-004B-EA3E-58FF7F162688}"/>
          </ac:spMkLst>
        </pc:spChg>
        <pc:spChg chg="mod">
          <ac:chgData name="匡宏宇" userId="6226a253-862e-4062-9583-ca90ef3a886f" providerId="ADAL" clId="{851A7DAE-C844-4136-98CC-BD81AE340431}" dt="2023-03-07T10:05:52.077" v="2614" actId="113"/>
          <ac:spMkLst>
            <pc:docMk/>
            <pc:sldMk cId="2846622591" sldId="468"/>
            <ac:spMk id="3" creationId="{78CD2A12-056C-8FAE-E9E2-E49EE146AE2F}"/>
          </ac:spMkLst>
        </pc:spChg>
        <pc:spChg chg="add mod">
          <ac:chgData name="匡宏宇" userId="6226a253-862e-4062-9583-ca90ef3a886f" providerId="ADAL" clId="{851A7DAE-C844-4136-98CC-BD81AE340431}" dt="2023-03-07T09:56:23.011" v="2209" actId="1076"/>
          <ac:spMkLst>
            <pc:docMk/>
            <pc:sldMk cId="2846622591" sldId="468"/>
            <ac:spMk id="5" creationId="{F432A372-96F4-8644-8305-61B86C42E626}"/>
          </ac:spMkLst>
        </pc:spChg>
        <pc:spChg chg="add mod">
          <ac:chgData name="匡宏宇" userId="6226a253-862e-4062-9583-ca90ef3a886f" providerId="ADAL" clId="{851A7DAE-C844-4136-98CC-BD81AE340431}" dt="2023-03-07T09:58:32.947" v="2248" actId="1036"/>
          <ac:spMkLst>
            <pc:docMk/>
            <pc:sldMk cId="2846622591" sldId="468"/>
            <ac:spMk id="7" creationId="{DE1CA1B7-5DC9-E438-DA6E-D751EF04B8A5}"/>
          </ac:spMkLst>
        </pc:spChg>
        <pc:picChg chg="add mod">
          <ac:chgData name="匡宏宇" userId="6226a253-862e-4062-9583-ca90ef3a886f" providerId="ADAL" clId="{851A7DAE-C844-4136-98CC-BD81AE340431}" dt="2023-03-07T10:05:27.779" v="2611" actId="14100"/>
          <ac:picMkLst>
            <pc:docMk/>
            <pc:sldMk cId="2846622591" sldId="468"/>
            <ac:picMk id="9" creationId="{D63C5FB3-C389-9C43-2EE9-82B8A671E4D4}"/>
          </ac:picMkLst>
        </pc:picChg>
        <pc:picChg chg="add mod">
          <ac:chgData name="匡宏宇" userId="6226a253-862e-4062-9583-ca90ef3a886f" providerId="ADAL" clId="{851A7DAE-C844-4136-98CC-BD81AE340431}" dt="2023-03-07T10:04:17.931" v="2486" actId="1036"/>
          <ac:picMkLst>
            <pc:docMk/>
            <pc:sldMk cId="2846622591" sldId="468"/>
            <ac:picMk id="11" creationId="{D0CDD1DE-48F1-7484-8BD7-5A8D07540E76}"/>
          </ac:picMkLst>
        </pc:picChg>
      </pc:sldChg>
    </pc:docChg>
  </pc:docChgLst>
  <pc:docChgLst>
    <pc:chgData name="匡宏宇" userId="6226a253-862e-4062-9583-ca90ef3a886f" providerId="ADAL" clId="{0F2A3E60-9223-4B84-99A1-B584CA0153E8}"/>
    <pc:docChg chg="custSel modSld">
      <pc:chgData name="匡宏宇" userId="6226a253-862e-4062-9583-ca90ef3a886f" providerId="ADAL" clId="{0F2A3E60-9223-4B84-99A1-B584CA0153E8}" dt="2022-10-11T09:28:36.497" v="832" actId="20577"/>
      <pc:docMkLst>
        <pc:docMk/>
      </pc:docMkLst>
      <pc:sldChg chg="modSp mod">
        <pc:chgData name="匡宏宇" userId="6226a253-862e-4062-9583-ca90ef3a886f" providerId="ADAL" clId="{0F2A3E60-9223-4B84-99A1-B584CA0153E8}" dt="2022-10-11T09:20:40.946" v="4" actId="20577"/>
        <pc:sldMkLst>
          <pc:docMk/>
          <pc:sldMk cId="1309895293" sldId="466"/>
        </pc:sldMkLst>
        <pc:spChg chg="mod">
          <ac:chgData name="匡宏宇" userId="6226a253-862e-4062-9583-ca90ef3a886f" providerId="ADAL" clId="{0F2A3E60-9223-4B84-99A1-B584CA0153E8}" dt="2022-10-11T09:20:40.946" v="4" actId="20577"/>
          <ac:spMkLst>
            <pc:docMk/>
            <pc:sldMk cId="1309895293" sldId="466"/>
            <ac:spMk id="3" creationId="{CB13D5B7-8E9C-4C74-88D8-420DD21CCFF1}"/>
          </ac:spMkLst>
        </pc:spChg>
      </pc:sldChg>
      <pc:sldChg chg="modSp mod">
        <pc:chgData name="匡宏宇" userId="6226a253-862e-4062-9583-ca90ef3a886f" providerId="ADAL" clId="{0F2A3E60-9223-4B84-99A1-B584CA0153E8}" dt="2022-10-11T09:22:04.250" v="90" actId="403"/>
        <pc:sldMkLst>
          <pc:docMk/>
          <pc:sldMk cId="1457351911" sldId="467"/>
        </pc:sldMkLst>
        <pc:spChg chg="mod">
          <ac:chgData name="匡宏宇" userId="6226a253-862e-4062-9583-ca90ef3a886f" providerId="ADAL" clId="{0F2A3E60-9223-4B84-99A1-B584CA0153E8}" dt="2022-10-11T09:22:04.250" v="90" actId="403"/>
          <ac:spMkLst>
            <pc:docMk/>
            <pc:sldMk cId="1457351911" sldId="467"/>
            <ac:spMk id="3" creationId="{FF804652-DFB6-4646-90B7-BB0443618A62}"/>
          </ac:spMkLst>
        </pc:spChg>
      </pc:sldChg>
      <pc:sldChg chg="modSp mod modAnim">
        <pc:chgData name="匡宏宇" userId="6226a253-862e-4062-9583-ca90ef3a886f" providerId="ADAL" clId="{0F2A3E60-9223-4B84-99A1-B584CA0153E8}" dt="2022-10-11T09:28:36.497" v="832" actId="20577"/>
        <pc:sldMkLst>
          <pc:docMk/>
          <pc:sldMk cId="1327042465" sldId="468"/>
        </pc:sldMkLst>
        <pc:spChg chg="mod">
          <ac:chgData name="匡宏宇" userId="6226a253-862e-4062-9583-ca90ef3a886f" providerId="ADAL" clId="{0F2A3E60-9223-4B84-99A1-B584CA0153E8}" dt="2022-10-11T09:26:40.420" v="350" actId="27636"/>
          <ac:spMkLst>
            <pc:docMk/>
            <pc:sldMk cId="1327042465" sldId="468"/>
            <ac:spMk id="2" creationId="{83CF0DBC-BD33-4EB7-9BF9-CCA45AC6F77C}"/>
          </ac:spMkLst>
        </pc:spChg>
        <pc:spChg chg="mod">
          <ac:chgData name="匡宏宇" userId="6226a253-862e-4062-9583-ca90ef3a886f" providerId="ADAL" clId="{0F2A3E60-9223-4B84-99A1-B584CA0153E8}" dt="2022-10-11T09:28:36.497" v="832" actId="20577"/>
          <ac:spMkLst>
            <pc:docMk/>
            <pc:sldMk cId="1327042465" sldId="468"/>
            <ac:spMk id="3" creationId="{E2DDF61D-0026-4D4D-A69F-93526778D68F}"/>
          </ac:spMkLst>
        </pc:spChg>
      </pc:sldChg>
    </pc:docChg>
  </pc:docChgLst>
  <pc:docChgLst>
    <pc:chgData name="匡宏宇" userId="6226a253-862e-4062-9583-ca90ef3a886f" providerId="ADAL" clId="{6BE84077-AD11-4E55-BAAA-1F7A5ABE4073}"/>
    <pc:docChg chg="custSel modSld">
      <pc:chgData name="匡宏宇" userId="6226a253-862e-4062-9583-ca90ef3a886f" providerId="ADAL" clId="{6BE84077-AD11-4E55-BAAA-1F7A5ABE4073}" dt="2021-10-25T01:47:40.281" v="60" actId="114"/>
      <pc:docMkLst>
        <pc:docMk/>
      </pc:docMkLst>
      <pc:sldChg chg="modSp mod">
        <pc:chgData name="匡宏宇" userId="6226a253-862e-4062-9583-ca90ef3a886f" providerId="ADAL" clId="{6BE84077-AD11-4E55-BAAA-1F7A5ABE4073}" dt="2021-10-25T01:47:40.281" v="60" actId="114"/>
        <pc:sldMkLst>
          <pc:docMk/>
          <pc:sldMk cId="1739608433" sldId="464"/>
        </pc:sldMkLst>
        <pc:spChg chg="mod">
          <ac:chgData name="匡宏宇" userId="6226a253-862e-4062-9583-ca90ef3a886f" providerId="ADAL" clId="{6BE84077-AD11-4E55-BAAA-1F7A5ABE4073}" dt="2021-10-25T01:47:40.281" v="60" actId="114"/>
          <ac:spMkLst>
            <pc:docMk/>
            <pc:sldMk cId="1739608433" sldId="464"/>
            <ac:spMk id="3" creationId="{18BCD69F-9F2A-4787-BCB1-7551124E3BDF}"/>
          </ac:spMkLst>
        </pc:spChg>
      </pc:sldChg>
    </pc:docChg>
  </pc:docChgLst>
  <pc:docChgLst>
    <pc:chgData name="匡宏宇" userId="6226a253-862e-4062-9583-ca90ef3a886f" providerId="ADAL" clId="{9C7110C3-65ED-4BC1-8002-32E95E850868}"/>
    <pc:docChg chg="custSel addSld delSld modSld">
      <pc:chgData name="匡宏宇" userId="6226a253-862e-4062-9583-ca90ef3a886f" providerId="ADAL" clId="{9C7110C3-65ED-4BC1-8002-32E95E850868}" dt="2023-10-10T05:59:34.681" v="17" actId="1076"/>
      <pc:docMkLst>
        <pc:docMk/>
      </pc:docMkLst>
      <pc:sldChg chg="del">
        <pc:chgData name="匡宏宇" userId="6226a253-862e-4062-9583-ca90ef3a886f" providerId="ADAL" clId="{9C7110C3-65ED-4BC1-8002-32E95E850868}" dt="2023-10-10T03:50:23.177" v="0" actId="2696"/>
        <pc:sldMkLst>
          <pc:docMk/>
          <pc:sldMk cId="1065543635" sldId="466"/>
        </pc:sldMkLst>
      </pc:sldChg>
      <pc:sldChg chg="add">
        <pc:chgData name="匡宏宇" userId="6226a253-862e-4062-9583-ca90ef3a886f" providerId="ADAL" clId="{9C7110C3-65ED-4BC1-8002-32E95E850868}" dt="2023-10-10T03:50:28.829" v="1"/>
        <pc:sldMkLst>
          <pc:docMk/>
          <pc:sldMk cId="1873855015" sldId="466"/>
        </pc:sldMkLst>
      </pc:sldChg>
      <pc:sldChg chg="del">
        <pc:chgData name="匡宏宇" userId="6226a253-862e-4062-9583-ca90ef3a886f" providerId="ADAL" clId="{9C7110C3-65ED-4BC1-8002-32E95E850868}" dt="2023-10-10T03:50:23.177" v="0" actId="2696"/>
        <pc:sldMkLst>
          <pc:docMk/>
          <pc:sldMk cId="1572294011" sldId="467"/>
        </pc:sldMkLst>
      </pc:sldChg>
      <pc:sldChg chg="add">
        <pc:chgData name="匡宏宇" userId="6226a253-862e-4062-9583-ca90ef3a886f" providerId="ADAL" clId="{9C7110C3-65ED-4BC1-8002-32E95E850868}" dt="2023-10-10T03:50:28.829" v="1"/>
        <pc:sldMkLst>
          <pc:docMk/>
          <pc:sldMk cId="2196788179" sldId="467"/>
        </pc:sldMkLst>
      </pc:sldChg>
      <pc:sldChg chg="del">
        <pc:chgData name="匡宏宇" userId="6226a253-862e-4062-9583-ca90ef3a886f" providerId="ADAL" clId="{9C7110C3-65ED-4BC1-8002-32E95E850868}" dt="2023-10-10T03:50:38.407" v="2" actId="2696"/>
        <pc:sldMkLst>
          <pc:docMk/>
          <pc:sldMk cId="2846622591" sldId="468"/>
        </pc:sldMkLst>
      </pc:sldChg>
      <pc:sldChg chg="addSp delSp modSp new mod">
        <pc:chgData name="匡宏宇" userId="6226a253-862e-4062-9583-ca90ef3a886f" providerId="ADAL" clId="{9C7110C3-65ED-4BC1-8002-32E95E850868}" dt="2023-10-10T05:59:34.681" v="17" actId="1076"/>
        <pc:sldMkLst>
          <pc:docMk/>
          <pc:sldMk cId="3051068134" sldId="502"/>
        </pc:sldMkLst>
        <pc:spChg chg="add del">
          <ac:chgData name="匡宏宇" userId="6226a253-862e-4062-9583-ca90ef3a886f" providerId="ADAL" clId="{9C7110C3-65ED-4BC1-8002-32E95E850868}" dt="2023-10-10T05:58:59.625" v="9"/>
          <ac:spMkLst>
            <pc:docMk/>
            <pc:sldMk cId="3051068134" sldId="502"/>
            <ac:spMk id="3" creationId="{DA56DB5F-8AC4-C5D7-B608-95544954940A}"/>
          </ac:spMkLst>
        </pc:spChg>
        <pc:picChg chg="add del mod">
          <ac:chgData name="匡宏宇" userId="6226a253-862e-4062-9583-ca90ef3a886f" providerId="ADAL" clId="{9C7110C3-65ED-4BC1-8002-32E95E850868}" dt="2023-10-10T05:58:55.120" v="6" actId="478"/>
          <ac:picMkLst>
            <pc:docMk/>
            <pc:sldMk cId="3051068134" sldId="502"/>
            <ac:picMk id="5" creationId="{C79FB658-2F85-15D9-DB7F-9064923C91D6}"/>
          </ac:picMkLst>
        </pc:picChg>
        <pc:picChg chg="add del mod">
          <ac:chgData name="匡宏宇" userId="6226a253-862e-4062-9583-ca90ef3a886f" providerId="ADAL" clId="{9C7110C3-65ED-4BC1-8002-32E95E850868}" dt="2023-10-10T05:58:58.093" v="8"/>
          <ac:picMkLst>
            <pc:docMk/>
            <pc:sldMk cId="3051068134" sldId="502"/>
            <ac:picMk id="7" creationId="{C07FC11B-53B3-C7A4-BC97-4DBF2372627D}"/>
          </ac:picMkLst>
        </pc:picChg>
        <pc:picChg chg="add mod">
          <ac:chgData name="匡宏宇" userId="6226a253-862e-4062-9583-ca90ef3a886f" providerId="ADAL" clId="{9C7110C3-65ED-4BC1-8002-32E95E850868}" dt="2023-10-10T05:59:08.978" v="14" actId="1076"/>
          <ac:picMkLst>
            <pc:docMk/>
            <pc:sldMk cId="3051068134" sldId="502"/>
            <ac:picMk id="9" creationId="{AF6E6669-93DF-5E04-0D1E-AFF6FF6342AF}"/>
          </ac:picMkLst>
        </pc:picChg>
        <pc:picChg chg="add mod">
          <ac:chgData name="匡宏宇" userId="6226a253-862e-4062-9583-ca90ef3a886f" providerId="ADAL" clId="{9C7110C3-65ED-4BC1-8002-32E95E850868}" dt="2023-10-10T05:59:34.681" v="17" actId="1076"/>
          <ac:picMkLst>
            <pc:docMk/>
            <pc:sldMk cId="3051068134" sldId="502"/>
            <ac:picMk id="11" creationId="{ED848CD9-7211-C55C-6770-4A60142365A9}"/>
          </ac:picMkLst>
        </pc:picChg>
      </pc:sldChg>
    </pc:docChg>
  </pc:docChgLst>
  <pc:docChgLst>
    <pc:chgData name="匡宏宇" userId="6226a253-862e-4062-9583-ca90ef3a886f" providerId="ADAL" clId="{D48D3CF2-290B-4E44-B24C-DD899B6D6890}"/>
    <pc:docChg chg="undo custSel addSld delSld modSld">
      <pc:chgData name="匡宏宇" userId="6226a253-862e-4062-9583-ca90ef3a886f" providerId="ADAL" clId="{D48D3CF2-290B-4E44-B24C-DD899B6D6890}" dt="2024-03-24T05:28:35.998" v="3952" actId="2696"/>
      <pc:docMkLst>
        <pc:docMk/>
      </pc:docMkLst>
      <pc:sldChg chg="modSp mod">
        <pc:chgData name="匡宏宇" userId="6226a253-862e-4062-9583-ca90ef3a886f" providerId="ADAL" clId="{D48D3CF2-290B-4E44-B24C-DD899B6D6890}" dt="2024-03-18T10:38:00.277" v="120" actId="20577"/>
        <pc:sldMkLst>
          <pc:docMk/>
          <pc:sldMk cId="885667405" sldId="256"/>
        </pc:sldMkLst>
        <pc:spChg chg="mod">
          <ac:chgData name="匡宏宇" userId="6226a253-862e-4062-9583-ca90ef3a886f" providerId="ADAL" clId="{D48D3CF2-290B-4E44-B24C-DD899B6D6890}" dt="2024-03-18T10:36:51.543" v="5"/>
          <ac:spMkLst>
            <pc:docMk/>
            <pc:sldMk cId="885667405" sldId="256"/>
            <ac:spMk id="2" creationId="{6DE5171B-3F1A-46B9-A05D-D63AFD0AD602}"/>
          </ac:spMkLst>
        </pc:spChg>
        <pc:spChg chg="mod">
          <ac:chgData name="匡宏宇" userId="6226a253-862e-4062-9583-ca90ef3a886f" providerId="ADAL" clId="{D48D3CF2-290B-4E44-B24C-DD899B6D6890}" dt="2024-03-18T10:38:00.277" v="120" actId="20577"/>
          <ac:spMkLst>
            <pc:docMk/>
            <pc:sldMk cId="885667405" sldId="256"/>
            <ac:spMk id="3" creationId="{6DCBE0EC-4D42-4EC9-AC69-BECE4F77F1D8}"/>
          </ac:spMkLst>
        </pc:spChg>
      </pc:sldChg>
      <pc:sldChg chg="modAnim">
        <pc:chgData name="匡宏宇" userId="6226a253-862e-4062-9583-ca90ef3a886f" providerId="ADAL" clId="{D48D3CF2-290B-4E44-B24C-DD899B6D6890}" dt="2024-03-18T11:06:21.242" v="2634"/>
        <pc:sldMkLst>
          <pc:docMk/>
          <pc:sldMk cId="3251702840" sldId="258"/>
        </pc:sldMkLst>
      </pc:sldChg>
      <pc:sldChg chg="del">
        <pc:chgData name="匡宏宇" userId="6226a253-862e-4062-9583-ca90ef3a886f" providerId="ADAL" clId="{D48D3CF2-290B-4E44-B24C-DD899B6D6890}" dt="2024-03-18T10:38:35.438" v="121" actId="2696"/>
        <pc:sldMkLst>
          <pc:docMk/>
          <pc:sldMk cId="2928680652" sldId="413"/>
        </pc:sldMkLst>
      </pc:sldChg>
      <pc:sldChg chg="modSp mod modAnim">
        <pc:chgData name="匡宏宇" userId="6226a253-862e-4062-9583-ca90ef3a886f" providerId="ADAL" clId="{D48D3CF2-290B-4E44-B24C-DD899B6D6890}" dt="2024-03-18T11:13:42.669" v="3247" actId="20577"/>
        <pc:sldMkLst>
          <pc:docMk/>
          <pc:sldMk cId="528621021" sldId="444"/>
        </pc:sldMkLst>
        <pc:spChg chg="mod">
          <ac:chgData name="匡宏宇" userId="6226a253-862e-4062-9583-ca90ef3a886f" providerId="ADAL" clId="{D48D3CF2-290B-4E44-B24C-DD899B6D6890}" dt="2024-03-18T11:13:42.669" v="3247" actId="20577"/>
          <ac:spMkLst>
            <pc:docMk/>
            <pc:sldMk cId="528621021" sldId="444"/>
            <ac:spMk id="3" creationId="{DE3E7589-D8BD-46B7-AC05-66AD92961FF7}"/>
          </ac:spMkLst>
        </pc:spChg>
      </pc:sldChg>
      <pc:sldChg chg="modAnim">
        <pc:chgData name="匡宏宇" userId="6226a253-862e-4062-9583-ca90ef3a886f" providerId="ADAL" clId="{D48D3CF2-290B-4E44-B24C-DD899B6D6890}" dt="2024-03-18T11:37:42.098" v="3732"/>
        <pc:sldMkLst>
          <pc:docMk/>
          <pc:sldMk cId="619748922" sldId="448"/>
        </pc:sldMkLst>
      </pc:sldChg>
      <pc:sldChg chg="modSp modAnim">
        <pc:chgData name="匡宏宇" userId="6226a253-862e-4062-9583-ca90ef3a886f" providerId="ADAL" clId="{D48D3CF2-290B-4E44-B24C-DD899B6D6890}" dt="2024-03-18T11:17:01.085" v="3333"/>
        <pc:sldMkLst>
          <pc:docMk/>
          <pc:sldMk cId="20895830" sldId="458"/>
        </pc:sldMkLst>
        <pc:spChg chg="mod">
          <ac:chgData name="匡宏宇" userId="6226a253-862e-4062-9583-ca90ef3a886f" providerId="ADAL" clId="{D48D3CF2-290B-4E44-B24C-DD899B6D6890}" dt="2024-03-18T11:16:48.185" v="3330" actId="113"/>
          <ac:spMkLst>
            <pc:docMk/>
            <pc:sldMk cId="20895830" sldId="458"/>
            <ac:spMk id="3" creationId="{FD70BF0D-802D-427C-A103-93FE54191DE8}"/>
          </ac:spMkLst>
        </pc:spChg>
      </pc:sldChg>
      <pc:sldChg chg="modSp modAnim">
        <pc:chgData name="匡宏宇" userId="6226a253-862e-4062-9583-ca90ef3a886f" providerId="ADAL" clId="{D48D3CF2-290B-4E44-B24C-DD899B6D6890}" dt="2024-03-18T11:14:53.955" v="3324" actId="113"/>
        <pc:sldMkLst>
          <pc:docMk/>
          <pc:sldMk cId="1739608433" sldId="464"/>
        </pc:sldMkLst>
        <pc:spChg chg="mod">
          <ac:chgData name="匡宏宇" userId="6226a253-862e-4062-9583-ca90ef3a886f" providerId="ADAL" clId="{D48D3CF2-290B-4E44-B24C-DD899B6D6890}" dt="2024-03-18T11:14:53.955" v="3324" actId="113"/>
          <ac:spMkLst>
            <pc:docMk/>
            <pc:sldMk cId="1739608433" sldId="464"/>
            <ac:spMk id="3" creationId="{18BCD69F-9F2A-4787-BCB1-7551124E3BDF}"/>
          </ac:spMkLst>
        </pc:spChg>
      </pc:sldChg>
      <pc:sldChg chg="modSp">
        <pc:chgData name="匡宏宇" userId="6226a253-862e-4062-9583-ca90ef3a886f" providerId="ADAL" clId="{D48D3CF2-290B-4E44-B24C-DD899B6D6890}" dt="2024-03-18T11:15:29.826" v="3327" actId="20577"/>
        <pc:sldMkLst>
          <pc:docMk/>
          <pc:sldMk cId="3614362229" sldId="465"/>
        </pc:sldMkLst>
        <pc:spChg chg="mod">
          <ac:chgData name="匡宏宇" userId="6226a253-862e-4062-9583-ca90ef3a886f" providerId="ADAL" clId="{D48D3CF2-290B-4E44-B24C-DD899B6D6890}" dt="2024-03-18T11:15:29.826" v="3327" actId="20577"/>
          <ac:spMkLst>
            <pc:docMk/>
            <pc:sldMk cId="3614362229" sldId="465"/>
            <ac:spMk id="3" creationId="{90BBC729-1836-49DE-A9CD-26C6E0CB28EF}"/>
          </ac:spMkLst>
        </pc:spChg>
      </pc:sldChg>
      <pc:sldChg chg="modSp add mod modAnim">
        <pc:chgData name="匡宏宇" userId="6226a253-862e-4062-9583-ca90ef3a886f" providerId="ADAL" clId="{D48D3CF2-290B-4E44-B24C-DD899B6D6890}" dt="2024-03-18T11:37:26.675" v="3731"/>
        <pc:sldMkLst>
          <pc:docMk/>
          <pc:sldMk cId="1572294011" sldId="467"/>
        </pc:sldMkLst>
        <pc:spChg chg="mod">
          <ac:chgData name="匡宏宇" userId="6226a253-862e-4062-9583-ca90ef3a886f" providerId="ADAL" clId="{D48D3CF2-290B-4E44-B24C-DD899B6D6890}" dt="2024-03-18T11:37:10.746" v="3729" actId="20577"/>
          <ac:spMkLst>
            <pc:docMk/>
            <pc:sldMk cId="1572294011" sldId="467"/>
            <ac:spMk id="3" creationId="{1A60CDE3-8F72-4CCD-BB41-5788B976D468}"/>
          </ac:spMkLst>
        </pc:spChg>
      </pc:sldChg>
      <pc:sldChg chg="modSp mod modAnim">
        <pc:chgData name="匡宏宇" userId="6226a253-862e-4062-9583-ca90ef3a886f" providerId="ADAL" clId="{D48D3CF2-290B-4E44-B24C-DD899B6D6890}" dt="2024-03-19T10:24:38.255" v="3736"/>
        <pc:sldMkLst>
          <pc:docMk/>
          <pc:sldMk cId="3047459767" sldId="482"/>
        </pc:sldMkLst>
        <pc:spChg chg="mod">
          <ac:chgData name="匡宏宇" userId="6226a253-862e-4062-9583-ca90ef3a886f" providerId="ADAL" clId="{D48D3CF2-290B-4E44-B24C-DD899B6D6890}" dt="2024-03-18T10:39:36.802" v="143"/>
          <ac:spMkLst>
            <pc:docMk/>
            <pc:sldMk cId="3047459767" sldId="482"/>
            <ac:spMk id="2" creationId="{A8AF21B3-FD81-4941-A6C5-2E178A114EE3}"/>
          </ac:spMkLst>
        </pc:spChg>
        <pc:spChg chg="mod">
          <ac:chgData name="匡宏宇" userId="6226a253-862e-4062-9583-ca90ef3a886f" providerId="ADAL" clId="{D48D3CF2-290B-4E44-B24C-DD899B6D6890}" dt="2024-03-18T11:01:28.596" v="2541" actId="113"/>
          <ac:spMkLst>
            <pc:docMk/>
            <pc:sldMk cId="3047459767" sldId="482"/>
            <ac:spMk id="3" creationId="{8B260F60-2C08-4256-8CF4-2DF77931C6D2}"/>
          </ac:spMkLst>
        </pc:spChg>
      </pc:sldChg>
      <pc:sldChg chg="del">
        <pc:chgData name="匡宏宇" userId="6226a253-862e-4062-9583-ca90ef3a886f" providerId="ADAL" clId="{D48D3CF2-290B-4E44-B24C-DD899B6D6890}" dt="2024-03-18T10:38:55.974" v="122" actId="2696"/>
        <pc:sldMkLst>
          <pc:docMk/>
          <pc:sldMk cId="1358243037" sldId="495"/>
        </pc:sldMkLst>
      </pc:sldChg>
      <pc:sldChg chg="del">
        <pc:chgData name="匡宏宇" userId="6226a253-862e-4062-9583-ca90ef3a886f" providerId="ADAL" clId="{D48D3CF2-290B-4E44-B24C-DD899B6D6890}" dt="2024-03-18T10:38:55.974" v="122" actId="2696"/>
        <pc:sldMkLst>
          <pc:docMk/>
          <pc:sldMk cId="1225397442" sldId="498"/>
        </pc:sldMkLst>
      </pc:sldChg>
      <pc:sldChg chg="del">
        <pc:chgData name="匡宏宇" userId="6226a253-862e-4062-9583-ca90ef3a886f" providerId="ADAL" clId="{D48D3CF2-290B-4E44-B24C-DD899B6D6890}" dt="2024-03-18T10:38:55.974" v="122" actId="2696"/>
        <pc:sldMkLst>
          <pc:docMk/>
          <pc:sldMk cId="2827071064" sldId="501"/>
        </pc:sldMkLst>
      </pc:sldChg>
      <pc:sldChg chg="addSp modSp mod">
        <pc:chgData name="匡宏宇" userId="6226a253-862e-4062-9583-ca90ef3a886f" providerId="ADAL" clId="{D48D3CF2-290B-4E44-B24C-DD899B6D6890}" dt="2024-03-18T11:26:23.960" v="3724"/>
        <pc:sldMkLst>
          <pc:docMk/>
          <pc:sldMk cId="3051068134" sldId="502"/>
        </pc:sldMkLst>
        <pc:spChg chg="add mod">
          <ac:chgData name="匡宏宇" userId="6226a253-862e-4062-9583-ca90ef3a886f" providerId="ADAL" clId="{D48D3CF2-290B-4E44-B24C-DD899B6D6890}" dt="2024-03-18T11:26:23.960" v="3724"/>
          <ac:spMkLst>
            <pc:docMk/>
            <pc:sldMk cId="3051068134" sldId="502"/>
            <ac:spMk id="3" creationId="{8B89FC55-5542-FF33-77D5-5F0D9CB04B01}"/>
          </ac:spMkLst>
        </pc:spChg>
      </pc:sldChg>
      <pc:sldChg chg="modSp add del mod">
        <pc:chgData name="匡宏宇" userId="6226a253-862e-4062-9583-ca90ef3a886f" providerId="ADAL" clId="{D48D3CF2-290B-4E44-B24C-DD899B6D6890}" dt="2024-03-24T05:28:35.998" v="3952" actId="2696"/>
        <pc:sldMkLst>
          <pc:docMk/>
          <pc:sldMk cId="953535772" sldId="526"/>
        </pc:sldMkLst>
        <pc:spChg chg="mod">
          <ac:chgData name="匡宏宇" userId="6226a253-862e-4062-9583-ca90ef3a886f" providerId="ADAL" clId="{D48D3CF2-290B-4E44-B24C-DD899B6D6890}" dt="2024-03-24T05:28:21.506" v="3951"/>
          <ac:spMkLst>
            <pc:docMk/>
            <pc:sldMk cId="953535772" sldId="526"/>
            <ac:spMk id="3" creationId="{BC7F0DD3-F52D-DA36-8B4F-88ED21C48ECC}"/>
          </ac:spMkLst>
        </pc:spChg>
      </pc:sldChg>
      <pc:sldChg chg="modSp add mod modAnim">
        <pc:chgData name="匡宏宇" userId="6226a253-862e-4062-9583-ca90ef3a886f" providerId="ADAL" clId="{D48D3CF2-290B-4E44-B24C-DD899B6D6890}" dt="2024-03-18T11:20:42.391" v="3403" actId="1036"/>
        <pc:sldMkLst>
          <pc:docMk/>
          <pc:sldMk cId="3847471847" sldId="560"/>
        </pc:sldMkLst>
        <pc:spChg chg="mod">
          <ac:chgData name="匡宏宇" userId="6226a253-862e-4062-9583-ca90ef3a886f" providerId="ADAL" clId="{D48D3CF2-290B-4E44-B24C-DD899B6D6890}" dt="2024-03-18T11:20:42.391" v="3403" actId="1036"/>
          <ac:spMkLst>
            <pc:docMk/>
            <pc:sldMk cId="3847471847" sldId="560"/>
            <ac:spMk id="3" creationId="{1A60CDE3-8F72-4CCD-BB41-5788B976D468}"/>
          </ac:spMkLst>
        </pc:spChg>
      </pc:sldChg>
    </pc:docChg>
  </pc:docChgLst>
  <pc:docChgLst>
    <pc:chgData name="匡宏宇" userId="6226a253-862e-4062-9583-ca90ef3a886f" providerId="ADAL" clId="{A925777E-346C-444A-B261-A9EF422B8CA3}"/>
    <pc:docChg chg="modSld">
      <pc:chgData name="匡宏宇" userId="6226a253-862e-4062-9583-ca90ef3a886f" providerId="ADAL" clId="{A925777E-346C-444A-B261-A9EF422B8CA3}" dt="2024-10-10T05:47:17.245" v="50"/>
      <pc:docMkLst>
        <pc:docMk/>
      </pc:docMkLst>
      <pc:sldChg chg="modAnim">
        <pc:chgData name="匡宏宇" userId="6226a253-862e-4062-9583-ca90ef3a886f" providerId="ADAL" clId="{A925777E-346C-444A-B261-A9EF422B8CA3}" dt="2024-10-10T05:44:56.756" v="2"/>
        <pc:sldMkLst>
          <pc:docMk/>
          <pc:sldMk cId="3614362229" sldId="465"/>
        </pc:sldMkLst>
      </pc:sldChg>
      <pc:sldChg chg="modSp mod">
        <pc:chgData name="匡宏宇" userId="6226a253-862e-4062-9583-ca90ef3a886f" providerId="ADAL" clId="{A925777E-346C-444A-B261-A9EF422B8CA3}" dt="2024-10-10T05:47:17.245" v="50"/>
        <pc:sldMkLst>
          <pc:docMk/>
          <pc:sldMk cId="3051068134" sldId="502"/>
        </pc:sldMkLst>
        <pc:spChg chg="mod">
          <ac:chgData name="匡宏宇" userId="6226a253-862e-4062-9583-ca90ef3a886f" providerId="ADAL" clId="{A925777E-346C-444A-B261-A9EF422B8CA3}" dt="2024-10-10T05:47:17.245" v="50"/>
          <ac:spMkLst>
            <pc:docMk/>
            <pc:sldMk cId="3051068134" sldId="502"/>
            <ac:spMk id="3" creationId="{8B89FC55-5542-FF33-77D5-5F0D9CB04B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E85E7-173B-4844-8676-800327201675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BADBC-522D-41EA-87AD-7F4C7705F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2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5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2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8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2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8938-5349-4759-B14B-4D786E4E6CC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8AC4-AFA0-4229-AC3C-659B72B5D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171B-3F1A-46B9-A05D-D63AFD0A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需求与商业模式创新</a:t>
            </a:r>
            <a:br>
              <a:rPr lang="en-US" altLang="zh-CN" dirty="0"/>
            </a:br>
            <a:r>
              <a:rPr lang="zh-CN" altLang="en-US" dirty="0"/>
              <a:t>商业模式画布 </a:t>
            </a:r>
            <a:r>
              <a:rPr lang="en-US" altLang="zh-CN" dirty="0"/>
              <a:t>– </a:t>
            </a:r>
            <a:r>
              <a:rPr lang="zh-CN" altLang="en-US" dirty="0"/>
              <a:t>感性端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BE0EC-4D42-4EC9-AC69-BECE4F77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需求与商业模式创新</a:t>
            </a:r>
            <a:endParaRPr lang="en-US" altLang="zh-CN" b="1" dirty="0"/>
          </a:p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  <a:endParaRPr lang="en-US" altLang="zh-CN" dirty="0"/>
          </a:p>
          <a:p>
            <a:r>
              <a:rPr lang="zh-CN" altLang="en-US" dirty="0"/>
              <a:t>教材上的相关内容：</a:t>
            </a:r>
            <a:r>
              <a:rPr lang="en-US" altLang="zh-CN" dirty="0"/>
              <a:t> 《</a:t>
            </a:r>
            <a:r>
              <a:rPr lang="zh-CN" altLang="en-US" dirty="0"/>
              <a:t>商业模式新生代</a:t>
            </a:r>
            <a:r>
              <a:rPr lang="en-US" altLang="zh-CN" dirty="0"/>
              <a:t>》</a:t>
            </a:r>
            <a:r>
              <a:rPr lang="zh-CN" altLang="en-US" dirty="0"/>
              <a:t>画布</a:t>
            </a:r>
            <a:endParaRPr lang="en-US" altLang="zh-CN" dirty="0"/>
          </a:p>
          <a:p>
            <a:r>
              <a:rPr lang="zh-CN" altLang="en-US" dirty="0"/>
              <a:t>（价值</a:t>
            </a:r>
            <a:r>
              <a:rPr lang="en-US" altLang="zh-CN" dirty="0"/>
              <a:t>/</a:t>
            </a:r>
            <a:r>
              <a:rPr lang="zh-CN" altLang="en-US" dirty="0"/>
              <a:t>感性端）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722"/>
            <a:ext cx="9144000" cy="53870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知名度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评价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购买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售后</a:t>
            </a:r>
            <a:r>
              <a:rPr lang="zh-CN" altLang="en-US" i="1" dirty="0"/>
              <a:t>（三包、评论）</a:t>
            </a:r>
            <a:endParaRPr lang="en-US" altLang="zh-CN" i="1" dirty="0"/>
          </a:p>
          <a:p>
            <a:pPr lvl="2"/>
            <a:r>
              <a:rPr lang="zh-CN" altLang="en-US" b="1" dirty="0"/>
              <a:t>思考：在教超买个面包当夜宵</a:t>
            </a:r>
            <a:endParaRPr lang="en-US" altLang="zh-CN" b="1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2"/>
            <a:r>
              <a:rPr lang="zh-CN" altLang="en-US" sz="2100" b="1" dirty="0"/>
              <a:t>合作方渠道：</a:t>
            </a:r>
            <a:r>
              <a:rPr lang="zh-CN" altLang="en-US" sz="2100" dirty="0"/>
              <a:t>视频推广（恰饭视频，</a:t>
            </a:r>
            <a:r>
              <a:rPr lang="zh-CN" altLang="en-US" sz="2100" dirty="0">
                <a:solidFill>
                  <a:srgbClr val="FF0000"/>
                </a:solidFill>
              </a:rPr>
              <a:t>新趋势：</a:t>
            </a:r>
            <a:r>
              <a:rPr lang="en-US" altLang="zh-CN" sz="2100" dirty="0">
                <a:solidFill>
                  <a:srgbClr val="FF0000"/>
                </a:solidFill>
              </a:rPr>
              <a:t>B</a:t>
            </a:r>
            <a:r>
              <a:rPr lang="zh-CN" altLang="en-US" sz="2100" dirty="0">
                <a:solidFill>
                  <a:srgbClr val="FF0000"/>
                </a:solidFill>
              </a:rPr>
              <a:t>站</a:t>
            </a:r>
            <a:r>
              <a:rPr lang="en-US" altLang="zh-CN" sz="2100" dirty="0">
                <a:solidFill>
                  <a:srgbClr val="FF0000"/>
                </a:solidFill>
              </a:rPr>
              <a:t>+PDD</a:t>
            </a:r>
            <a:r>
              <a:rPr lang="zh-CN" altLang="en-US" sz="2100" dirty="0"/>
              <a:t>），</a:t>
            </a:r>
            <a:r>
              <a:rPr lang="zh-CN" altLang="en-US" sz="2100" b="1" dirty="0"/>
              <a:t>小红书（种草拔草社区）</a:t>
            </a:r>
            <a:r>
              <a:rPr lang="zh-CN" altLang="en-US" sz="2100" dirty="0"/>
              <a:t>，贝业新兄弟，品牌水暖空调门店，</a:t>
            </a:r>
            <a:r>
              <a:rPr lang="zh-CN" altLang="en-US" sz="2100" b="1" dirty="0"/>
              <a:t>电商类互联网平台 </a:t>
            </a:r>
            <a:r>
              <a:rPr lang="en-US" altLang="zh-CN" sz="2100" b="1" dirty="0"/>
              <a:t>– </a:t>
            </a:r>
            <a:r>
              <a:rPr lang="zh-CN" altLang="en-US" sz="2100" b="1" dirty="0"/>
              <a:t>需要与微信紧密合作的京东与拼多多</a:t>
            </a:r>
            <a:endParaRPr lang="en-US" altLang="zh-CN" sz="2100" dirty="0"/>
          </a:p>
          <a:p>
            <a:pPr lvl="2"/>
            <a:r>
              <a:rPr lang="zh-CN" altLang="en-US" sz="2100" b="1" dirty="0"/>
              <a:t>自身强渠道：</a:t>
            </a:r>
            <a:r>
              <a:rPr lang="zh-CN" altLang="en-US" sz="2100" dirty="0"/>
              <a:t>蓝绿大厂、品牌贴牌与认证授权（南极人、日化、米家），</a:t>
            </a:r>
            <a:r>
              <a:rPr lang="zh-CN" altLang="en-US" sz="2100" dirty="0">
                <a:solidFill>
                  <a:srgbClr val="FF0000"/>
                </a:solidFill>
              </a:rPr>
              <a:t>能主动引发流量的</a:t>
            </a:r>
            <a:r>
              <a:rPr lang="zh-CN" altLang="en-US" sz="2100" b="1" dirty="0">
                <a:solidFill>
                  <a:srgbClr val="FF0000"/>
                </a:solidFill>
              </a:rPr>
              <a:t>社交类</a:t>
            </a:r>
            <a:r>
              <a:rPr lang="zh-CN" altLang="en-US" sz="2100" dirty="0">
                <a:solidFill>
                  <a:srgbClr val="FF0000"/>
                </a:solidFill>
              </a:rPr>
              <a:t>互联网平台 </a:t>
            </a:r>
            <a:r>
              <a:rPr lang="en-US" altLang="zh-CN" sz="2100" dirty="0">
                <a:solidFill>
                  <a:srgbClr val="FF0000"/>
                </a:solidFill>
              </a:rPr>
              <a:t>–</a:t>
            </a:r>
            <a:r>
              <a:rPr lang="zh-CN" altLang="en-US" sz="2100" dirty="0">
                <a:solidFill>
                  <a:srgbClr val="FF0000"/>
                </a:solidFill>
              </a:rPr>
              <a:t>（</a:t>
            </a:r>
            <a:r>
              <a:rPr lang="zh-CN" altLang="en-US" sz="2100" b="1" dirty="0">
                <a:solidFill>
                  <a:srgbClr val="FF0000"/>
                </a:solidFill>
              </a:rPr>
              <a:t>注意奇葩：自带流量的手机淘宝</a:t>
            </a:r>
            <a:r>
              <a:rPr lang="zh-CN" altLang="en-US" sz="2100" dirty="0">
                <a:solidFill>
                  <a:srgbClr val="FF0000"/>
                </a:solidFill>
              </a:rPr>
              <a:t>）</a:t>
            </a:r>
            <a:endParaRPr lang="en-US" altLang="zh-CN" sz="2100" dirty="0"/>
          </a:p>
          <a:p>
            <a:pPr lvl="2"/>
            <a:r>
              <a:rPr lang="zh-CN" altLang="en-US" sz="2100" b="1" dirty="0"/>
              <a:t>混用：</a:t>
            </a:r>
            <a:r>
              <a:rPr lang="zh-CN" altLang="en-US" sz="2100" dirty="0"/>
              <a:t>移动运营商直营与加盟店，</a:t>
            </a:r>
            <a:r>
              <a:rPr lang="zh-CN" altLang="en-US" sz="2100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sz="2100" b="1" dirty="0"/>
              <a:t>网易严选（自建平台</a:t>
            </a:r>
            <a:r>
              <a:rPr lang="en-US" altLang="zh-CN" sz="2100" b="1" dirty="0"/>
              <a:t>+</a:t>
            </a:r>
            <a:r>
              <a:rPr lang="zh-CN" altLang="en-US" sz="2100" b="1" dirty="0"/>
              <a:t>京东）</a:t>
            </a:r>
            <a:endParaRPr lang="en-US" altLang="zh-CN" sz="2100" b="1" dirty="0"/>
          </a:p>
        </p:txBody>
      </p:sp>
    </p:spTree>
    <p:extLst>
      <p:ext uri="{BB962C8B-B14F-4D97-AF65-F5344CB8AC3E}">
        <p14:creationId xmlns:p14="http://schemas.microsoft.com/office/powerpoint/2010/main" val="208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A470-4526-4253-AA7E-C6FDEFF1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391"/>
            <a:ext cx="9143999" cy="7918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B</a:t>
            </a:r>
            <a:r>
              <a:rPr lang="zh-CN" altLang="en-US" dirty="0"/>
              <a:t>站是拼多多百亿补贴最好的渠道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0CDE3-8F72-4CCD-BB41-5788B97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010"/>
            <a:ext cx="9143999" cy="57238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00" dirty="0"/>
          </a:p>
          <a:p>
            <a:r>
              <a:rPr lang="zh-CN" altLang="en-US" dirty="0"/>
              <a:t>“</a:t>
            </a:r>
            <a:r>
              <a:rPr lang="zh-CN" altLang="en-US" dirty="0">
                <a:solidFill>
                  <a:srgbClr val="0070C0"/>
                </a:solidFill>
              </a:rPr>
              <a:t>双十一盖楼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砍一刀、私域流量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游戏机制锁定的大量流量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用个人的精力与社会关系证明你对折扣的“渴望”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>
                <a:solidFill>
                  <a:srgbClr val="00B050"/>
                </a:solidFill>
              </a:rPr>
              <a:t>复用社会关系是有效、低成本的渠道构建方式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当前最强营销手段：</a:t>
            </a:r>
            <a:r>
              <a:rPr lang="en-US" altLang="zh-CN" dirty="0"/>
              <a:t>PDD</a:t>
            </a:r>
            <a:r>
              <a:rPr lang="zh-CN" altLang="en-US" b="1" dirty="0">
                <a:solidFill>
                  <a:srgbClr val="FF0000"/>
                </a:solidFill>
              </a:rPr>
              <a:t>百亿补贴</a:t>
            </a:r>
            <a:r>
              <a:rPr lang="zh-CN" altLang="en-US" dirty="0"/>
              <a:t>（“</a:t>
            </a:r>
            <a:r>
              <a:rPr lang="zh-CN" altLang="en-US" b="1" dirty="0"/>
              <a:t>人货场</a:t>
            </a:r>
            <a:r>
              <a:rPr lang="zh-CN" altLang="en-US" dirty="0"/>
              <a:t>”理论）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人：价格敏感的高渴望群体（</a:t>
            </a:r>
            <a:r>
              <a:rPr lang="zh-CN" altLang="en-US" b="1" dirty="0">
                <a:solidFill>
                  <a:srgbClr val="FF0000"/>
                </a:solidFill>
              </a:rPr>
              <a:t>学生</a:t>
            </a:r>
            <a:r>
              <a:rPr lang="en-US" altLang="zh-CN" b="1" dirty="0">
                <a:solidFill>
                  <a:srgbClr val="FF0000"/>
                </a:solidFill>
              </a:rPr>
              <a:t>-B</a:t>
            </a:r>
            <a:r>
              <a:rPr lang="zh-CN" altLang="en-US" b="1" dirty="0">
                <a:solidFill>
                  <a:srgbClr val="FF0000"/>
                </a:solidFill>
              </a:rPr>
              <a:t>站</a:t>
            </a:r>
            <a:r>
              <a:rPr lang="zh-CN" altLang="en-US" dirty="0">
                <a:solidFill>
                  <a:srgbClr val="FF0000"/>
                </a:solidFill>
              </a:rPr>
              <a:t>）；货：</a:t>
            </a:r>
            <a:r>
              <a:rPr lang="zh-CN" altLang="en-US" b="1" dirty="0">
                <a:solidFill>
                  <a:srgbClr val="FF0000"/>
                </a:solidFill>
              </a:rPr>
              <a:t>有趣好玩</a:t>
            </a:r>
            <a:r>
              <a:rPr lang="zh-CN" altLang="en-US" dirty="0">
                <a:solidFill>
                  <a:srgbClr val="FF0000"/>
                </a:solidFill>
              </a:rPr>
              <a:t>但</a:t>
            </a:r>
            <a:r>
              <a:rPr lang="zh-CN" altLang="en-US" b="1" dirty="0">
                <a:solidFill>
                  <a:srgbClr val="FF0000"/>
                </a:solidFill>
              </a:rPr>
              <a:t>不那么急需</a:t>
            </a:r>
            <a:r>
              <a:rPr lang="zh-CN" altLang="en-US" dirty="0">
                <a:solidFill>
                  <a:srgbClr val="FF0000"/>
                </a:solidFill>
              </a:rPr>
              <a:t>的大牌（品牌消费电子、产品）；场：</a:t>
            </a:r>
            <a:r>
              <a:rPr lang="en-US" altLang="zh-CN" dirty="0">
                <a:solidFill>
                  <a:srgbClr val="FF0000"/>
                </a:solidFill>
              </a:rPr>
              <a:t>PDD</a:t>
            </a:r>
            <a:r>
              <a:rPr lang="zh-CN" altLang="en-US" dirty="0">
                <a:solidFill>
                  <a:srgbClr val="FF0000"/>
                </a:solidFill>
              </a:rPr>
              <a:t>强渠道与品牌定价权让渡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协商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苹果：行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特斯拉：不行 </a:t>
            </a:r>
            <a:r>
              <a:rPr lang="en-US" altLang="zh-CN" dirty="0"/>
              <a:t>– </a:t>
            </a:r>
            <a:r>
              <a:rPr lang="zh-CN" altLang="en-US" dirty="0"/>
              <a:t>产品消费的周期、品牌对定价权的控制欲</a:t>
            </a:r>
            <a:endParaRPr lang="en-US" altLang="zh-CN" dirty="0"/>
          </a:p>
          <a:p>
            <a:r>
              <a:rPr lang="zh-CN" altLang="en-US" dirty="0"/>
              <a:t>高性价比的船新方式 </a:t>
            </a:r>
            <a:r>
              <a:rPr lang="en-US" altLang="zh-CN" dirty="0"/>
              <a:t>– </a:t>
            </a:r>
            <a:r>
              <a:rPr lang="zh-CN" altLang="en-US" dirty="0"/>
              <a:t>（高流量且知名）品牌产品打折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再次说明了品牌的重要性（产品设计感 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zh-CN" altLang="en-US" dirty="0">
                <a:solidFill>
                  <a:srgbClr val="FF0000"/>
                </a:solidFill>
              </a:rPr>
              <a:t>用户认同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归属感）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b="1" i="1" dirty="0"/>
              <a:t>永远的真理：“不买立省百分百！” </a:t>
            </a:r>
            <a:r>
              <a:rPr lang="en-US" altLang="zh-CN" b="1" i="1" dirty="0"/>
              <a:t>– </a:t>
            </a:r>
            <a:r>
              <a:rPr lang="zh-CN" altLang="en-US" b="1" i="1" dirty="0"/>
              <a:t>货、场最终都是为人服务</a:t>
            </a:r>
          </a:p>
        </p:txBody>
      </p:sp>
    </p:spTree>
    <p:extLst>
      <p:ext uri="{BB962C8B-B14F-4D97-AF65-F5344CB8AC3E}">
        <p14:creationId xmlns:p14="http://schemas.microsoft.com/office/powerpoint/2010/main" val="384747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4847"/>
            <a:ext cx="7886700" cy="536376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sz="2600" dirty="0"/>
              <a:t>免费推广</a:t>
            </a:r>
            <a:r>
              <a:rPr lang="en-US" altLang="zh-CN" sz="2600" dirty="0"/>
              <a:t>-</a:t>
            </a:r>
            <a:r>
              <a:rPr lang="zh-CN" altLang="en-US" sz="2600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sz="2600" dirty="0"/>
              <a:t>-</a:t>
            </a:r>
            <a:r>
              <a:rPr lang="zh-CN" altLang="en-US" sz="2600" dirty="0"/>
              <a:t>提高客单价</a:t>
            </a:r>
            <a:endParaRPr lang="en-US" altLang="zh-CN" sz="2600" dirty="0"/>
          </a:p>
          <a:p>
            <a:pPr lvl="2"/>
            <a:r>
              <a:rPr lang="zh-CN" altLang="en-US" sz="2600" dirty="0"/>
              <a:t>新手礼包</a:t>
            </a:r>
            <a:r>
              <a:rPr lang="en-US" altLang="zh-CN" sz="2600" dirty="0"/>
              <a:t>/</a:t>
            </a:r>
            <a:r>
              <a:rPr lang="zh-CN" altLang="en-US" sz="2600" dirty="0"/>
              <a:t>老用户激活礼包</a:t>
            </a:r>
            <a:r>
              <a:rPr lang="en-US" altLang="zh-CN" sz="2600" dirty="0"/>
              <a:t>-</a:t>
            </a:r>
            <a:r>
              <a:rPr lang="zh-CN" altLang="en-US" sz="2600" dirty="0"/>
              <a:t>品牌宣传与建设</a:t>
            </a:r>
            <a:r>
              <a:rPr lang="en-US" altLang="zh-CN" sz="2600" dirty="0"/>
              <a:t>/</a:t>
            </a:r>
            <a:r>
              <a:rPr lang="zh-CN" altLang="en-US" sz="2600" dirty="0"/>
              <a:t>用户等级</a:t>
            </a:r>
            <a:r>
              <a:rPr lang="en-US" altLang="zh-CN" sz="2600" dirty="0"/>
              <a:t>-</a:t>
            </a:r>
            <a:r>
              <a:rPr lang="zh-CN" altLang="en-US" sz="2600" dirty="0"/>
              <a:t>老客户专属套餐</a:t>
            </a:r>
            <a:endParaRPr lang="en-US" altLang="zh-CN" sz="2600" dirty="0"/>
          </a:p>
          <a:p>
            <a:pPr lvl="2"/>
            <a:r>
              <a:rPr lang="zh-CN" altLang="en-US" sz="2600" dirty="0"/>
              <a:t>客户关系与承载的渠道之间要</a:t>
            </a:r>
            <a:r>
              <a:rPr lang="zh-CN" altLang="en-US" sz="2600" b="1" dirty="0"/>
              <a:t>一致（成本还是价值）</a:t>
            </a:r>
            <a:endParaRPr lang="en-US" altLang="zh-CN" sz="2600" b="1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sz="2600" dirty="0"/>
              <a:t>私人服务 </a:t>
            </a:r>
            <a:r>
              <a:rPr lang="en-US" altLang="zh-CN" sz="2600" dirty="0"/>
              <a:t>personal assistance</a:t>
            </a:r>
            <a:r>
              <a:rPr lang="zh-CN" altLang="en-US" sz="2600" dirty="0"/>
              <a:t>：商场导购、柜台服务与电渠、销售员</a:t>
            </a:r>
            <a:endParaRPr lang="en-US" altLang="zh-CN" sz="2600" dirty="0"/>
          </a:p>
          <a:p>
            <a:pPr lvl="1"/>
            <a:r>
              <a:rPr lang="zh-CN" altLang="en-US" sz="2600" dirty="0"/>
              <a:t>专属私人服务 </a:t>
            </a:r>
            <a:r>
              <a:rPr lang="en-US" altLang="zh-CN" sz="2600" dirty="0"/>
              <a:t>dedicated personal assistance</a:t>
            </a:r>
            <a:r>
              <a:rPr lang="zh-CN" altLang="en-US" sz="2600" dirty="0"/>
              <a:t>：私人银行服务、华为电信设备、健身</a:t>
            </a:r>
            <a:r>
              <a:rPr lang="en-US" altLang="zh-CN" sz="2600" dirty="0"/>
              <a:t>/</a:t>
            </a:r>
            <a:r>
              <a:rPr lang="zh-CN" altLang="en-US" sz="2600" dirty="0"/>
              <a:t>培训“私教”</a:t>
            </a:r>
            <a:endParaRPr lang="en-US" altLang="zh-CN" sz="2600" dirty="0"/>
          </a:p>
          <a:p>
            <a:pPr lvl="1"/>
            <a:r>
              <a:rPr lang="zh-CN" altLang="en-US" sz="2600" dirty="0"/>
              <a:t>自助服务 </a:t>
            </a:r>
            <a:r>
              <a:rPr lang="en-US" altLang="zh-CN" sz="2600" dirty="0"/>
              <a:t>self-service</a:t>
            </a:r>
            <a:r>
              <a:rPr lang="zh-CN" altLang="en-US" sz="2600" dirty="0"/>
              <a:t>：话费流量充值、银行普通业务（</a:t>
            </a:r>
            <a:r>
              <a:rPr lang="en-US" altLang="zh-CN" sz="2600" dirty="0"/>
              <a:t>ATM</a:t>
            </a:r>
            <a:r>
              <a:rPr lang="zh-CN" altLang="en-US" sz="2600" dirty="0"/>
              <a:t>与大厅内自助服务）</a:t>
            </a:r>
            <a:endParaRPr lang="en-US" altLang="zh-CN" sz="2600" dirty="0"/>
          </a:p>
          <a:p>
            <a:pPr lvl="1"/>
            <a:r>
              <a:rPr lang="zh-CN" altLang="en-US" sz="2600" dirty="0"/>
              <a:t>自动化服务 </a:t>
            </a:r>
            <a:r>
              <a:rPr lang="en-US" altLang="zh-CN" sz="2600" dirty="0"/>
              <a:t>automated services</a:t>
            </a:r>
            <a:r>
              <a:rPr lang="zh-CN" altLang="en-US" sz="2600" dirty="0"/>
              <a:t>：各类平台推荐系统、网站导航设计（活动、凑单、无货推荐、红色与橙色的加入购物车、立即购买）</a:t>
            </a:r>
            <a:endParaRPr lang="en-US" altLang="zh-CN" sz="2600" dirty="0"/>
          </a:p>
          <a:p>
            <a:pPr lvl="1"/>
            <a:r>
              <a:rPr lang="zh-CN" altLang="en-US" sz="2600" dirty="0"/>
              <a:t>社区 </a:t>
            </a:r>
            <a:r>
              <a:rPr lang="en-US" altLang="zh-CN" sz="2600" dirty="0"/>
              <a:t>communities</a:t>
            </a:r>
            <a:r>
              <a:rPr lang="zh-CN" altLang="en-US" sz="2600" dirty="0"/>
              <a:t>：花粉俱乐部、小米之家、小红书、各类网游社区</a:t>
            </a:r>
            <a:endParaRPr lang="en-US" altLang="zh-CN" sz="2600" dirty="0"/>
          </a:p>
          <a:p>
            <a:pPr lvl="1"/>
            <a:r>
              <a:rPr lang="zh-CN" altLang="en-US" sz="2600" dirty="0"/>
              <a:t>客户共同创造 </a:t>
            </a:r>
            <a:r>
              <a:rPr lang="en-US" altLang="zh-CN" sz="2600" dirty="0"/>
              <a:t>co-creation</a:t>
            </a:r>
            <a:r>
              <a:rPr lang="zh-CN" altLang="en-US" sz="2600" dirty="0"/>
              <a:t>：</a:t>
            </a:r>
            <a:r>
              <a:rPr lang="en-US" altLang="zh-CN" sz="2600" dirty="0"/>
              <a:t>MIUI</a:t>
            </a:r>
            <a:r>
              <a:rPr lang="zh-CN" altLang="en-US" sz="2600" dirty="0"/>
              <a:t>，</a:t>
            </a:r>
            <a:r>
              <a:rPr lang="en-US" altLang="zh-CN" sz="2600" dirty="0"/>
              <a:t>UGC</a:t>
            </a:r>
            <a:r>
              <a:rPr lang="zh-CN" altLang="en-US" sz="2600" dirty="0"/>
              <a:t>（土豆、</a:t>
            </a:r>
            <a:r>
              <a:rPr lang="en-US" altLang="zh-CN" sz="2600" dirty="0"/>
              <a:t>B</a:t>
            </a:r>
            <a:r>
              <a:rPr lang="zh-CN" altLang="en-US" sz="2600" dirty="0"/>
              <a:t>站、抖音），各种评论（电影书籍</a:t>
            </a:r>
            <a:r>
              <a:rPr lang="en-US" altLang="zh-CN" sz="2600" dirty="0"/>
              <a:t>-</a:t>
            </a:r>
            <a:r>
              <a:rPr lang="zh-CN" altLang="en-US" sz="2600" dirty="0"/>
              <a:t>豆瓣、旅游住宿</a:t>
            </a:r>
            <a:r>
              <a:rPr lang="en-US" altLang="zh-CN" sz="2600" dirty="0"/>
              <a:t>-Airbnb</a:t>
            </a:r>
            <a:r>
              <a:rPr lang="zh-CN" altLang="en-US" sz="2600" dirty="0"/>
              <a:t>、普通商品</a:t>
            </a:r>
            <a:r>
              <a:rPr lang="en-US" altLang="zh-CN" sz="2600" dirty="0"/>
              <a:t>-</a:t>
            </a:r>
            <a:r>
              <a:rPr lang="zh-CN" altLang="en-US" sz="2600" dirty="0"/>
              <a:t>“自发安利”与评论区），采纳用户反馈的社区（产品调查问卷、游戏平衡运维）</a:t>
            </a:r>
            <a:endParaRPr lang="en-US" altLang="zh-CN" sz="2600" dirty="0"/>
          </a:p>
          <a:p>
            <a:pPr lvl="2"/>
            <a:r>
              <a:rPr lang="zh-CN" altLang="en-US" sz="2600" dirty="0"/>
              <a:t>多边平台商业模式：</a:t>
            </a:r>
            <a:r>
              <a:rPr lang="zh-CN" altLang="en-US" sz="2600" b="1" dirty="0"/>
              <a:t>尽可能多的容纳新用户类型并促进各方交互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EF809-A5CD-41DB-82F5-449F85DDF1FD}"/>
              </a:ext>
            </a:extLst>
          </p:cNvPr>
          <p:cNvSpPr/>
          <p:nvPr/>
        </p:nvSpPr>
        <p:spPr>
          <a:xfrm>
            <a:off x="3868807" y="4122254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社区（社交裂变、私域流量）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F10C4-1021-37AE-FB67-B83D28F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848CD9-7211-C55C-6770-4A601423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56" y="365126"/>
            <a:ext cx="6194544" cy="5486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89FC55-5542-FF33-77D5-5F0D9CB04B01}"/>
              </a:ext>
            </a:extLst>
          </p:cNvPr>
          <p:cNvSpPr/>
          <p:nvPr/>
        </p:nvSpPr>
        <p:spPr>
          <a:xfrm>
            <a:off x="3332136" y="4572000"/>
            <a:ext cx="2177511" cy="1279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不同消费场景下用户可能行为的不同：</a:t>
            </a:r>
            <a:endParaRPr lang="en-US" altLang="zh-CN" dirty="0"/>
          </a:p>
          <a:p>
            <a:pPr algn="ctr"/>
            <a:r>
              <a:rPr lang="zh-CN" altLang="en-US" dirty="0"/>
              <a:t>手机端 </a:t>
            </a:r>
            <a:r>
              <a:rPr lang="en-US" altLang="zh-CN" dirty="0"/>
              <a:t>– </a:t>
            </a:r>
            <a:r>
              <a:rPr lang="zh-CN" altLang="en-US" dirty="0"/>
              <a:t>下个单</a:t>
            </a:r>
            <a:endParaRPr lang="en-US" altLang="zh-CN" dirty="0"/>
          </a:p>
          <a:p>
            <a:pPr algn="ctr"/>
            <a:r>
              <a:rPr lang="en-US" altLang="zh-CN" dirty="0"/>
              <a:t>PC</a:t>
            </a:r>
            <a:r>
              <a:rPr lang="zh-CN" altLang="en-US" dirty="0"/>
              <a:t>端 </a:t>
            </a:r>
            <a:r>
              <a:rPr lang="en-US" altLang="zh-CN" dirty="0"/>
              <a:t>– </a:t>
            </a:r>
            <a:r>
              <a:rPr lang="zh-CN" altLang="en-US"/>
              <a:t>再凑凑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094627C-1673-2970-A6D6-551C08810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975444" cy="6282813"/>
          </a:xfrm>
        </p:spPr>
      </p:pic>
    </p:spTree>
    <p:extLst>
      <p:ext uri="{BB962C8B-B14F-4D97-AF65-F5344CB8AC3E}">
        <p14:creationId xmlns:p14="http://schemas.microsoft.com/office/powerpoint/2010/main" val="305106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11417-574A-40FA-AFF5-3E4973BB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31B51-D2DD-4C93-8159-AD549D7B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765313"/>
            <a:ext cx="8838503" cy="60926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两类收益来源：一次性交易收入、持续收入（进一步提供产品服务或售后支持）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/>
              <a:t>定价机制</a:t>
            </a:r>
            <a:endParaRPr lang="en-US" altLang="zh-CN" dirty="0"/>
          </a:p>
          <a:p>
            <a:pPr lvl="2"/>
            <a:r>
              <a:rPr lang="zh-CN" altLang="en-US" sz="2300" b="1" dirty="0"/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议价、收益管理（库存与发生购买的时间，如生鲜、熟食、酒店、航班等）、实时市场价格、拍卖</a:t>
            </a:r>
            <a:endParaRPr lang="en-US" altLang="zh-CN" sz="2300" dirty="0"/>
          </a:p>
          <a:p>
            <a:r>
              <a:rPr lang="zh-CN" altLang="en-US" dirty="0"/>
              <a:t>收入来源的方式</a:t>
            </a:r>
            <a:endParaRPr lang="en-US" altLang="zh-CN" dirty="0"/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strike="sngStrike" dirty="0"/>
              <a:t>共享单车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汽车</a:t>
            </a:r>
            <a:r>
              <a:rPr lang="en-US" altLang="zh-CN" dirty="0"/>
              <a:t>/</a:t>
            </a:r>
            <a:r>
              <a:rPr lang="zh-CN" altLang="en-US" b="1" dirty="0"/>
              <a:t>充电宝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特定资产在特定时间的使用权转移并获益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dirty="0"/>
              <a:t>广告费 </a:t>
            </a:r>
            <a:r>
              <a:rPr lang="en-US" altLang="zh-CN" dirty="0"/>
              <a:t>advertising</a:t>
            </a:r>
            <a:r>
              <a:rPr lang="zh-CN" altLang="en-US" dirty="0"/>
              <a:t>：传媒、品牌策划、软件业与服务业；</a:t>
            </a:r>
            <a:r>
              <a:rPr lang="zh-CN" altLang="en-US" i="1" dirty="0">
                <a:solidFill>
                  <a:srgbClr val="FF0000"/>
                </a:solidFill>
              </a:rPr>
              <a:t>广告费增长乏力，分蛋糕的太多</a:t>
            </a:r>
          </a:p>
        </p:txBody>
      </p:sp>
    </p:spTree>
    <p:extLst>
      <p:ext uri="{BB962C8B-B14F-4D97-AF65-F5344CB8AC3E}">
        <p14:creationId xmlns:p14="http://schemas.microsoft.com/office/powerpoint/2010/main" val="619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A470-4526-4253-AA7E-C6FDEFF1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/>
          <a:lstStyle/>
          <a:p>
            <a:r>
              <a:rPr lang="en-US" altLang="zh-CN" dirty="0"/>
              <a:t>R$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0CDE3-8F72-4CCD-BB41-5788B97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4792"/>
            <a:ext cx="9143999" cy="5654352"/>
          </a:xfrm>
        </p:spPr>
        <p:txBody>
          <a:bodyPr>
            <a:normAutofit/>
          </a:bodyPr>
          <a:lstStyle/>
          <a:p>
            <a:r>
              <a:rPr lang="zh-CN" altLang="en-US" dirty="0"/>
              <a:t>三级价格歧视（差异定价）</a:t>
            </a:r>
            <a:endParaRPr lang="en-US" altLang="zh-CN" dirty="0"/>
          </a:p>
          <a:p>
            <a:pPr lvl="1"/>
            <a:r>
              <a:rPr lang="zh-CN" altLang="en-US" dirty="0"/>
              <a:t>按人（杀价、拍卖、杀熟）</a:t>
            </a:r>
            <a:endParaRPr lang="en-US" altLang="zh-CN" dirty="0"/>
          </a:p>
          <a:p>
            <a:pPr lvl="1"/>
            <a:r>
              <a:rPr lang="zh-CN" altLang="en-US" dirty="0"/>
              <a:t>按量（批发、团购、套餐、优惠券、峰谷阶梯定价）</a:t>
            </a:r>
            <a:endParaRPr lang="en-US" altLang="zh-CN" dirty="0"/>
          </a:p>
          <a:p>
            <a:pPr lvl="1"/>
            <a:r>
              <a:rPr lang="zh-CN" altLang="en-US" dirty="0"/>
              <a:t>按类（可选择的差异化服务：氪金、</a:t>
            </a:r>
            <a:r>
              <a:rPr lang="en-US" altLang="zh-CN" dirty="0"/>
              <a:t>VIP</a:t>
            </a:r>
            <a:r>
              <a:rPr lang="zh-CN" altLang="en-US" dirty="0"/>
              <a:t>、加急、视频会员、精装与典藏、机票折扣、社交裂变与私域流量）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日，网信办</a:t>
            </a:r>
            <a:r>
              <a:rPr lang="en-US" altLang="zh-CN" dirty="0"/>
              <a:t>《</a:t>
            </a:r>
            <a:r>
              <a:rPr lang="zh-CN" altLang="en-US" dirty="0"/>
              <a:t>互联网信息服务</a:t>
            </a:r>
            <a:r>
              <a:rPr lang="zh-CN" altLang="en-US" b="1" dirty="0"/>
              <a:t>算法推荐</a:t>
            </a:r>
            <a:r>
              <a:rPr lang="zh-CN" altLang="en-US" dirty="0"/>
              <a:t>管理规定（征求意见稿）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“算法推荐服务提供者向消费者销售商品或者提供服务的，应当保护消费者合法权益，</a:t>
            </a:r>
            <a:r>
              <a:rPr lang="zh-CN" altLang="en-US" dirty="0">
                <a:solidFill>
                  <a:srgbClr val="FF0000"/>
                </a:solidFill>
              </a:rPr>
              <a:t>不得根据消费者的偏好、交易习惯等特征，利用算法在交易价格等交易条件上实行不合理的差别待遇</a:t>
            </a:r>
            <a:r>
              <a:rPr lang="zh-CN" altLang="en-US" dirty="0"/>
              <a:t>等违法行为”，“</a:t>
            </a:r>
            <a:r>
              <a:rPr lang="zh-CN" altLang="en-US" dirty="0">
                <a:solidFill>
                  <a:srgbClr val="FF0000"/>
                </a:solidFill>
              </a:rPr>
              <a:t>可自主关闭算法推荐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2020.10.1</a:t>
            </a:r>
            <a:r>
              <a:rPr lang="zh-CN" altLang="en-US" dirty="0"/>
              <a:t>出台</a:t>
            </a:r>
            <a:r>
              <a:rPr lang="en-US" altLang="zh-CN" dirty="0"/>
              <a:t>《</a:t>
            </a:r>
            <a:r>
              <a:rPr lang="zh-CN" altLang="en-US" dirty="0"/>
              <a:t>在线旅游经营服务管理暂行规定</a:t>
            </a:r>
            <a:r>
              <a:rPr lang="en-US" altLang="zh-CN" dirty="0"/>
              <a:t>》</a:t>
            </a:r>
            <a:r>
              <a:rPr lang="zh-CN" altLang="en-US" dirty="0"/>
              <a:t>；</a:t>
            </a:r>
            <a:r>
              <a:rPr lang="en-US" altLang="zh-CN" dirty="0"/>
              <a:t>2021.11.1</a:t>
            </a:r>
            <a:r>
              <a:rPr lang="zh-CN" altLang="en-US" dirty="0"/>
              <a:t>实行</a:t>
            </a:r>
            <a:r>
              <a:rPr lang="en-US" altLang="zh-CN" dirty="0"/>
              <a:t>《</a:t>
            </a:r>
            <a:r>
              <a:rPr lang="zh-CN" altLang="en-US" dirty="0"/>
              <a:t>个人信息保护法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15722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5A530-9839-430B-9B36-5134979C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复习：</a:t>
            </a:r>
            <a:r>
              <a:rPr lang="en-US" altLang="zh-CN" sz="3200" dirty="0"/>
              <a:t>《</a:t>
            </a:r>
            <a:r>
              <a:rPr lang="zh-CN" altLang="en-US" sz="3200" dirty="0"/>
              <a:t>需求与商业模式创新</a:t>
            </a:r>
            <a:r>
              <a:rPr lang="en-US" altLang="zh-CN" sz="3200" dirty="0"/>
              <a:t>》</a:t>
            </a:r>
            <a:r>
              <a:rPr lang="zh-CN" altLang="en-US" sz="3200" dirty="0"/>
              <a:t>课程结构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ABB8F7-74D2-458F-8320-80D093D8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645"/>
            <a:ext cx="9144000" cy="50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21B3-FD81-4941-A6C5-2E178A11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课程复习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60F60-2C08-4256-8CF4-2DF77931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242744"/>
            <a:ext cx="8905460" cy="5359534"/>
          </a:xfrm>
        </p:spPr>
        <p:txBody>
          <a:bodyPr>
            <a:normAutofit/>
          </a:bodyPr>
          <a:lstStyle/>
          <a:p>
            <a:r>
              <a:rPr lang="zh-CN" altLang="en-US" dirty="0"/>
              <a:t>软件的本质（之一） </a:t>
            </a:r>
            <a:r>
              <a:rPr lang="en-US" altLang="zh-CN" dirty="0"/>
              <a:t>– </a:t>
            </a:r>
            <a:r>
              <a:rPr lang="zh-CN" altLang="en-US" dirty="0"/>
              <a:t>问题域与解系统</a:t>
            </a:r>
            <a:endParaRPr lang="en-US" altLang="zh-CN" dirty="0"/>
          </a:p>
          <a:p>
            <a:pPr lvl="1"/>
            <a:r>
              <a:rPr lang="zh-CN" altLang="en-US" dirty="0"/>
              <a:t>问题域：解决问题相关的事务与状态</a:t>
            </a:r>
            <a:endParaRPr lang="en-US" altLang="zh-CN" dirty="0"/>
          </a:p>
          <a:p>
            <a:pPr lvl="1"/>
            <a:r>
              <a:rPr lang="zh-CN" altLang="en-US" dirty="0"/>
              <a:t>问题：人（用户）的现状与</a:t>
            </a:r>
            <a:r>
              <a:rPr lang="en-US" altLang="zh-CN" dirty="0"/>
              <a:t>TA</a:t>
            </a:r>
            <a:r>
              <a:rPr lang="zh-CN" altLang="en-US" dirty="0"/>
              <a:t>（主观）期望之间的差异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软件运营基础 </a:t>
            </a:r>
            <a:r>
              <a:rPr lang="en-US" altLang="zh-CN" dirty="0"/>
              <a:t>– </a:t>
            </a:r>
            <a:r>
              <a:rPr lang="zh-CN" altLang="en-US" dirty="0"/>
              <a:t>多边平台商业模式</a:t>
            </a:r>
            <a:endParaRPr lang="en-US" altLang="zh-CN" dirty="0"/>
          </a:p>
          <a:p>
            <a:pPr lvl="1"/>
            <a:r>
              <a:rPr lang="zh-CN" altLang="en-US" dirty="0"/>
              <a:t>充分利用互联网</a:t>
            </a:r>
            <a:r>
              <a:rPr lang="en-US" altLang="zh-CN" dirty="0"/>
              <a:t>+</a:t>
            </a:r>
            <a:r>
              <a:rPr lang="zh-CN" altLang="en-US" dirty="0"/>
              <a:t>时代人、物之间通信成本的大幅降低</a:t>
            </a:r>
            <a:endParaRPr lang="en-US" altLang="zh-CN" dirty="0"/>
          </a:p>
          <a:p>
            <a:pPr lvl="1"/>
            <a:r>
              <a:rPr lang="zh-CN" altLang="en-US" dirty="0"/>
              <a:t>平台通过促进客户群体之间互动创造价值，需拓展平台边界</a:t>
            </a:r>
            <a:endParaRPr lang="en-US" altLang="zh-CN" dirty="0"/>
          </a:p>
          <a:p>
            <a:pPr lvl="1"/>
            <a:r>
              <a:rPr lang="zh-CN" altLang="en-US" dirty="0"/>
              <a:t>需要补贴最重要的客户群体 </a:t>
            </a:r>
            <a:r>
              <a:rPr lang="en-US" altLang="zh-CN" dirty="0"/>
              <a:t>– </a:t>
            </a:r>
            <a:r>
              <a:rPr lang="zh-CN" altLang="en-US" dirty="0"/>
              <a:t>以免费商业模式的方式运营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软件设计基础 </a:t>
            </a:r>
            <a:r>
              <a:rPr lang="en-US" altLang="zh-CN" dirty="0"/>
              <a:t>– </a:t>
            </a:r>
            <a:r>
              <a:rPr lang="zh-CN" altLang="en-US" dirty="0"/>
              <a:t>客户洞察（基于长尾商业模式）</a:t>
            </a:r>
            <a:endParaRPr lang="en-US" altLang="zh-CN" dirty="0"/>
          </a:p>
          <a:p>
            <a:pPr lvl="1"/>
            <a:r>
              <a:rPr lang="zh-CN" altLang="en-US" dirty="0"/>
              <a:t>平台需要尽可能容纳多的用户和用户群体以追求最高效率</a:t>
            </a:r>
            <a:endParaRPr lang="en-US" altLang="zh-CN" dirty="0"/>
          </a:p>
          <a:p>
            <a:pPr lvl="1"/>
            <a:r>
              <a:rPr lang="zh-CN" altLang="en-US" dirty="0"/>
              <a:t>互联网平台的出现极大地促进了小众生产者和消费者的匹配</a:t>
            </a:r>
            <a:endParaRPr lang="en-US" altLang="zh-CN" dirty="0"/>
          </a:p>
          <a:p>
            <a:pPr lvl="1"/>
            <a:r>
              <a:rPr lang="zh-CN" altLang="en-US" dirty="0"/>
              <a:t>通过对客户的洞察实现极致的、细分的产品设计 </a:t>
            </a:r>
            <a:r>
              <a:rPr lang="en-US" altLang="zh-CN" dirty="0"/>
              <a:t>– </a:t>
            </a:r>
            <a:r>
              <a:rPr lang="zh-CN" altLang="en-US" dirty="0"/>
              <a:t>“人</a:t>
            </a:r>
            <a:r>
              <a:rPr lang="en-US" altLang="zh-CN" dirty="0"/>
              <a:t>&amp;</a:t>
            </a:r>
            <a:r>
              <a:rPr lang="zh-CN" altLang="en-US" dirty="0"/>
              <a:t>人”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客户细分</a:t>
            </a:r>
            <a:r>
              <a:rPr lang="zh-CN" altLang="en-US" dirty="0">
                <a:solidFill>
                  <a:srgbClr val="FF0000"/>
                </a:solidFill>
              </a:rPr>
              <a:t>群体与设计师</a:t>
            </a:r>
            <a:r>
              <a:rPr lang="zh-CN" altLang="en-US" b="1" dirty="0">
                <a:solidFill>
                  <a:srgbClr val="FF0000"/>
                </a:solidFill>
              </a:rPr>
              <a:t>价值主张</a:t>
            </a:r>
            <a:r>
              <a:rPr lang="zh-CN" altLang="en-US" dirty="0">
                <a:solidFill>
                  <a:srgbClr val="FF0000"/>
                </a:solidFill>
              </a:rPr>
              <a:t>之间的联系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b="1" dirty="0">
                <a:solidFill>
                  <a:srgbClr val="FF0000"/>
                </a:solidFill>
              </a:rPr>
              <a:t>画布</a:t>
            </a:r>
            <a:r>
              <a:rPr lang="zh-CN" altLang="en-US" dirty="0">
                <a:solidFill>
                  <a:srgbClr val="FF0000"/>
                </a:solidFill>
              </a:rPr>
              <a:t>出发点</a:t>
            </a:r>
          </a:p>
        </p:txBody>
      </p:sp>
    </p:spTree>
    <p:extLst>
      <p:ext uri="{BB962C8B-B14F-4D97-AF65-F5344CB8AC3E}">
        <p14:creationId xmlns:p14="http://schemas.microsoft.com/office/powerpoint/2010/main" val="30474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F31EB-198B-48F8-A67D-FE6A66C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我们想要的商业模式模型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BEB8-C9D7-4267-800A-89D01A16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1" dirty="0"/>
              <a:t>为何需要从商业模式开始：人人互联成本趋零导致的潜在用户群体变化以及已有业务的重组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：人人都能理解，容易达成共识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：易于建模和操作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3</a:t>
            </a:r>
            <a:r>
              <a:rPr lang="zh-CN" altLang="en-US" dirty="0"/>
              <a:t>：依然具有分析复杂情况的能力</a:t>
            </a:r>
          </a:p>
        </p:txBody>
      </p:sp>
    </p:spTree>
    <p:extLst>
      <p:ext uri="{BB962C8B-B14F-4D97-AF65-F5344CB8AC3E}">
        <p14:creationId xmlns:p14="http://schemas.microsoft.com/office/powerpoint/2010/main" val="342730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40378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6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251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一家企业想要获得的和期望服务的不同的目标人群和机构 </a:t>
            </a:r>
            <a:r>
              <a:rPr lang="en-US" altLang="zh-CN" dirty="0"/>
              <a:t>— </a:t>
            </a:r>
            <a:r>
              <a:rPr lang="zh-CN" altLang="en-US" dirty="0"/>
              <a:t>划分方式：</a:t>
            </a:r>
            <a:endParaRPr lang="en-US" altLang="zh-CN" dirty="0"/>
          </a:p>
          <a:p>
            <a:pPr lvl="1"/>
            <a:r>
              <a:rPr lang="zh-CN" altLang="en-US" dirty="0"/>
              <a:t>大众市场（</a:t>
            </a:r>
            <a:r>
              <a:rPr lang="en-US" altLang="zh-CN" dirty="0"/>
              <a:t>mass market</a:t>
            </a:r>
            <a:r>
              <a:rPr lang="zh-CN" altLang="en-US" dirty="0"/>
              <a:t>）：消费电子、大型零售商</a:t>
            </a:r>
            <a:endParaRPr lang="en-US" altLang="zh-CN" dirty="0"/>
          </a:p>
          <a:p>
            <a:pPr lvl="1"/>
            <a:r>
              <a:rPr lang="zh-CN" altLang="en-US" dirty="0"/>
              <a:t>小众市场（</a:t>
            </a:r>
            <a:r>
              <a:rPr lang="en-US" altLang="zh-CN" dirty="0"/>
              <a:t>niche market</a:t>
            </a:r>
            <a:r>
              <a:rPr lang="zh-CN" altLang="en-US" dirty="0"/>
              <a:t>）：产业链上的供应商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endParaRPr lang="en-US" altLang="zh-CN" dirty="0"/>
          </a:p>
          <a:p>
            <a:pPr lvl="1"/>
            <a:r>
              <a:rPr lang="zh-CN" altLang="en-US" dirty="0"/>
              <a:t>求同存异的客户群体（</a:t>
            </a:r>
            <a:r>
              <a:rPr lang="en-US" altLang="zh-CN" dirty="0"/>
              <a:t>segmented</a:t>
            </a:r>
            <a:r>
              <a:rPr lang="zh-CN" altLang="en-US" dirty="0"/>
              <a:t>）：各类产品线、诺基亚</a:t>
            </a:r>
            <a:endParaRPr lang="en-US" altLang="zh-CN" dirty="0"/>
          </a:p>
          <a:p>
            <a:pPr lvl="1"/>
            <a:r>
              <a:rPr lang="zh-CN" altLang="en-US" dirty="0"/>
              <a:t>多元化客户群体（</a:t>
            </a:r>
            <a:r>
              <a:rPr lang="en-US" altLang="zh-CN" dirty="0"/>
              <a:t>diversified</a:t>
            </a:r>
            <a:r>
              <a:rPr lang="zh-CN" altLang="en-US" dirty="0"/>
              <a:t>）：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endParaRPr lang="en-US" altLang="zh-CN" dirty="0"/>
          </a:p>
          <a:p>
            <a:pPr lvl="1"/>
            <a:r>
              <a:rPr lang="zh-CN" altLang="en-US" dirty="0"/>
              <a:t>多边平台</a:t>
            </a:r>
            <a:r>
              <a:rPr lang="en-US" altLang="zh-CN" dirty="0"/>
              <a:t>/</a:t>
            </a:r>
            <a:r>
              <a:rPr lang="zh-CN" altLang="en-US" dirty="0"/>
              <a:t>市场（</a:t>
            </a:r>
            <a:r>
              <a:rPr lang="en-US" altLang="zh-CN" dirty="0"/>
              <a:t>multi-sided platforms/markets</a:t>
            </a:r>
            <a:r>
              <a:rPr lang="zh-CN" altLang="en-US" dirty="0"/>
              <a:t>）：大型互联网平台，例如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客户细分条件（出发点）</a:t>
            </a:r>
            <a:endParaRPr lang="en-US" altLang="zh-CN" dirty="0"/>
          </a:p>
          <a:p>
            <a:pPr lvl="1"/>
            <a:r>
              <a:rPr lang="zh-CN" altLang="en-US" b="1" i="1" dirty="0">
                <a:solidFill>
                  <a:srgbClr val="FF0000"/>
                </a:solidFill>
              </a:rPr>
              <a:t>需求催生新供给 </a:t>
            </a:r>
            <a:r>
              <a:rPr lang="en-US" altLang="zh-CN" b="1" dirty="0"/>
              <a:t>–</a:t>
            </a:r>
            <a:r>
              <a:rPr lang="en-US" altLang="zh-CN" b="1" i="1" dirty="0"/>
              <a:t> </a:t>
            </a:r>
            <a:r>
              <a:rPr lang="zh-CN" altLang="en-US" b="1" i="1" dirty="0"/>
              <a:t>安卓手机、</a:t>
            </a:r>
            <a:endParaRPr lang="en-US" altLang="zh-CN" b="1" i="1" dirty="0"/>
          </a:p>
          <a:p>
            <a:pPr lvl="1"/>
            <a:r>
              <a:rPr lang="zh-CN" altLang="en-US" b="1" dirty="0">
                <a:solidFill>
                  <a:srgbClr val="00B050"/>
                </a:solidFill>
              </a:rPr>
              <a:t>需要新分销渠道和客户关系类型 </a:t>
            </a:r>
            <a:r>
              <a:rPr lang="en-US" altLang="zh-CN" b="1" dirty="0"/>
              <a:t>– </a:t>
            </a:r>
            <a:r>
              <a:rPr lang="zh-CN" altLang="en-US" b="1" dirty="0"/>
              <a:t>小米、荣耀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产生的利润率不同</a:t>
            </a:r>
            <a:r>
              <a:rPr lang="en-US" altLang="zh-CN" b="1" dirty="0"/>
              <a:t>– </a:t>
            </a:r>
            <a:r>
              <a:rPr lang="zh-CN" altLang="en-US" b="1" dirty="0"/>
              <a:t>小米、红米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愿意为某方面的特殊改进买单</a:t>
            </a:r>
            <a:r>
              <a:rPr lang="en-US" altLang="zh-CN" b="1" dirty="0"/>
              <a:t>– </a:t>
            </a:r>
            <a:r>
              <a:rPr lang="zh-CN" altLang="en-US" b="1" dirty="0"/>
              <a:t>保时捷设计、超凡大师、</a:t>
            </a:r>
            <a:r>
              <a:rPr lang="zh-CN" altLang="en-US" b="1" i="1" dirty="0"/>
              <a:t>折叠屏</a:t>
            </a:r>
            <a:endParaRPr lang="en-US" altLang="zh-CN" b="1" i="1" dirty="0">
              <a:solidFill>
                <a:srgbClr val="7030A0"/>
              </a:solidFill>
            </a:endParaRPr>
          </a:p>
          <a:p>
            <a:pPr lvl="1"/>
            <a:r>
              <a:rPr lang="zh-CN" altLang="en-US" b="1" dirty="0"/>
              <a:t>需要谨慎处理客户的细分与取舍 </a:t>
            </a:r>
            <a:r>
              <a:rPr lang="en-US" altLang="zh-CN" b="1" dirty="0"/>
              <a:t>– </a:t>
            </a:r>
            <a:r>
              <a:rPr lang="zh-CN" altLang="en-US" b="1" dirty="0"/>
              <a:t>基于客户洞察与自己的构思</a:t>
            </a:r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6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840C7-7D5E-45C2-B403-76990573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135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CS</a:t>
            </a:r>
            <a:r>
              <a:rPr lang="zh-CN" altLang="en-US" sz="3200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CD69F-9F2A-4787-BCB1-7551124E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7" y="1220223"/>
            <a:ext cx="8976049" cy="555378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互联网</a:t>
            </a:r>
            <a:r>
              <a:rPr lang="en-US" altLang="zh-CN" sz="2400" dirty="0"/>
              <a:t>+</a:t>
            </a:r>
            <a:r>
              <a:rPr lang="zh-CN" altLang="en-US" sz="2400" dirty="0"/>
              <a:t>软件属于大众还是小众？</a:t>
            </a:r>
            <a:endParaRPr lang="en-US" altLang="zh-CN" sz="2400" dirty="0"/>
          </a:p>
          <a:p>
            <a:pPr lvl="1"/>
            <a:r>
              <a:rPr lang="zh-CN" altLang="en-US" sz="2000" dirty="0"/>
              <a:t>与用户规模、热门冷门无关</a:t>
            </a:r>
            <a:endParaRPr lang="en-US" altLang="zh-CN" sz="2000" dirty="0"/>
          </a:p>
          <a:p>
            <a:pPr lvl="1"/>
            <a:r>
              <a:rPr lang="zh-CN" altLang="en-US" sz="2000" dirty="0"/>
              <a:t>与面向普遍个体还是明确业务（产业链）相关</a:t>
            </a:r>
            <a:endParaRPr lang="en-US" altLang="zh-CN" sz="2000" dirty="0"/>
          </a:p>
          <a:p>
            <a:pPr lvl="1"/>
            <a:r>
              <a:rPr lang="zh-CN" altLang="en-US" sz="2000" dirty="0"/>
              <a:t>设计思路明确不同：普遍链接（共情）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zh-CN" altLang="en-US" sz="2000" dirty="0"/>
              <a:t>业务专精（钻研）</a:t>
            </a:r>
            <a:endParaRPr lang="en-US" altLang="zh-CN" sz="2000" dirty="0"/>
          </a:p>
          <a:p>
            <a:r>
              <a:rPr lang="zh-CN" altLang="en-US" sz="2400" dirty="0"/>
              <a:t>什么在支撑瓦罗兰大陆（英雄联盟 </a:t>
            </a:r>
            <a:r>
              <a:rPr lang="en-US" altLang="zh-CN" sz="1600" b="1" dirty="0">
                <a:solidFill>
                  <a:srgbClr val="0070C0"/>
                </a:solidFill>
              </a:rPr>
              <a:t>– </a:t>
            </a:r>
            <a:r>
              <a:rPr lang="zh-CN" altLang="en-US" sz="1600" b="1" dirty="0">
                <a:solidFill>
                  <a:srgbClr val="0070C0"/>
                </a:solidFill>
              </a:rPr>
              <a:t>品牌价值</a:t>
            </a:r>
            <a:r>
              <a:rPr lang="en-US" altLang="zh-CN" sz="1600" b="1" dirty="0">
                <a:solidFill>
                  <a:srgbClr val="0070C0"/>
                </a:solidFill>
              </a:rPr>
              <a:t>500</a:t>
            </a:r>
            <a:r>
              <a:rPr lang="zh-CN" altLang="en-US" sz="1600" b="1" dirty="0">
                <a:solidFill>
                  <a:srgbClr val="0070C0"/>
                </a:solidFill>
              </a:rPr>
              <a:t>亿</a:t>
            </a:r>
            <a:r>
              <a:rPr lang="zh-CN" altLang="en-US" sz="2400" dirty="0"/>
              <a:t>）？</a:t>
            </a:r>
            <a:endParaRPr lang="en-US" altLang="zh-CN" sz="2400" dirty="0"/>
          </a:p>
          <a:p>
            <a:pPr lvl="1"/>
            <a:r>
              <a:rPr lang="zh-CN" altLang="en-US" sz="2000" i="1" dirty="0"/>
              <a:t>王者荣耀难当</a:t>
            </a:r>
            <a:r>
              <a:rPr lang="zh-CN" altLang="en-US" sz="2000" b="1" i="1" dirty="0"/>
              <a:t>出海</a:t>
            </a:r>
            <a:r>
              <a:rPr lang="zh-CN" altLang="en-US" sz="2000" i="1" dirty="0"/>
              <a:t>大任（无尽对决、原神等）</a:t>
            </a:r>
            <a:endParaRPr lang="en-US" altLang="zh-CN" sz="2000" i="1" dirty="0"/>
          </a:p>
          <a:p>
            <a:pPr lvl="1"/>
            <a:r>
              <a:rPr lang="zh-CN" altLang="en-US" sz="2000" dirty="0"/>
              <a:t>重度玩家（核心）：天梯排位、无限火力、大乱斗</a:t>
            </a:r>
            <a:endParaRPr lang="en-US" altLang="zh-CN" sz="2000" dirty="0"/>
          </a:p>
          <a:p>
            <a:pPr lvl="1"/>
            <a:r>
              <a:rPr lang="zh-CN" altLang="en-US" sz="2000" dirty="0"/>
              <a:t>轻度玩家（</a:t>
            </a:r>
            <a:r>
              <a:rPr lang="zh-CN" altLang="en-US" sz="2000" b="1" dirty="0"/>
              <a:t>更广泛价值来源</a:t>
            </a:r>
            <a:r>
              <a:rPr lang="zh-CN" altLang="en-US" sz="2000" dirty="0"/>
              <a:t>）：云顶之弈、</a:t>
            </a:r>
            <a:r>
              <a:rPr lang="zh-CN" altLang="en-US" sz="2000" b="1" dirty="0"/>
              <a:t>手游</a:t>
            </a:r>
            <a:r>
              <a:rPr lang="zh-CN" altLang="en-US" sz="2000" dirty="0"/>
              <a:t>、直播</a:t>
            </a:r>
            <a:r>
              <a:rPr lang="en-US" altLang="zh-CN" sz="2000" dirty="0"/>
              <a:t>/</a:t>
            </a:r>
            <a:r>
              <a:rPr lang="zh-CN" altLang="en-US" sz="2000" dirty="0"/>
              <a:t>视频、社区</a:t>
            </a:r>
            <a:endParaRPr lang="en-US" altLang="zh-CN" sz="2000" dirty="0"/>
          </a:p>
          <a:p>
            <a:pPr lvl="1"/>
            <a:r>
              <a:rPr lang="zh-CN" altLang="en-US" sz="2000" dirty="0"/>
              <a:t>玩家群（需要）连接：英雄联盟赛事 </a:t>
            </a:r>
            <a:r>
              <a:rPr lang="en-US" altLang="zh-CN" sz="2000" dirty="0"/>
              <a:t>-&gt; </a:t>
            </a:r>
            <a:r>
              <a:rPr lang="zh-CN" altLang="en-US" sz="2000" dirty="0"/>
              <a:t>英雄联盟电竞经理</a:t>
            </a:r>
            <a:endParaRPr lang="en-US" altLang="zh-CN" sz="2000" dirty="0"/>
          </a:p>
          <a:p>
            <a:pPr lvl="2"/>
            <a:r>
              <a:rPr lang="zh-CN" altLang="en-US" sz="1800" b="1" dirty="0"/>
              <a:t>造星（人）是体育的秘诀</a:t>
            </a:r>
            <a:r>
              <a:rPr lang="zh-CN" altLang="en-US" sz="1800" dirty="0"/>
              <a:t>：世界杯、</a:t>
            </a:r>
            <a:r>
              <a:rPr lang="en-US" altLang="zh-CN" sz="1800" dirty="0"/>
              <a:t>NBA</a:t>
            </a:r>
            <a:r>
              <a:rPr lang="zh-CN" altLang="en-US" sz="1800" dirty="0"/>
              <a:t>、星际</a:t>
            </a:r>
            <a:r>
              <a:rPr lang="en-US" altLang="zh-CN" sz="1800" dirty="0"/>
              <a:t>2</a:t>
            </a:r>
            <a:r>
              <a:rPr lang="zh-CN" altLang="en-US" sz="1800" dirty="0"/>
              <a:t>、弹珠联赛（？）</a:t>
            </a:r>
            <a:endParaRPr lang="en-US" altLang="zh-CN" sz="1800" dirty="0"/>
          </a:p>
          <a:p>
            <a:pPr lvl="2"/>
            <a:r>
              <a:rPr lang="zh-CN" altLang="en-US" sz="1800" dirty="0"/>
              <a:t>手游连接失败，电竞经理接盘，核心：</a:t>
            </a:r>
            <a:r>
              <a:rPr lang="zh-CN" altLang="en-US" sz="1800" dirty="0">
                <a:solidFill>
                  <a:srgbClr val="FF0000"/>
                </a:solidFill>
              </a:rPr>
              <a:t>造星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lang="zh-CN" altLang="en-US" sz="1800" dirty="0">
                <a:solidFill>
                  <a:srgbClr val="FF0000"/>
                </a:solidFill>
              </a:rPr>
              <a:t>八卦</a:t>
            </a:r>
            <a:r>
              <a:rPr lang="en-US" altLang="zh-CN" sz="1800" dirty="0">
                <a:solidFill>
                  <a:srgbClr val="FF0000"/>
                </a:solidFill>
              </a:rPr>
              <a:t>+</a:t>
            </a:r>
            <a:r>
              <a:rPr lang="zh-CN" altLang="en-US" sz="1800" dirty="0">
                <a:solidFill>
                  <a:srgbClr val="FF0000"/>
                </a:solidFill>
              </a:rPr>
              <a:t>粉圈（反噬：</a:t>
            </a:r>
            <a:r>
              <a:rPr lang="en-US" altLang="zh-CN" sz="1800" dirty="0">
                <a:solidFill>
                  <a:srgbClr val="FF0000"/>
                </a:solidFill>
              </a:rPr>
              <a:t>2024</a:t>
            </a:r>
            <a:r>
              <a:rPr lang="zh-CN" altLang="en-US" sz="1800" dirty="0">
                <a:solidFill>
                  <a:srgbClr val="FF0000"/>
                </a:solidFill>
              </a:rPr>
              <a:t>凉了）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进一步计划：利用游戏世界观对内容进行融合（</a:t>
            </a:r>
            <a:r>
              <a:rPr lang="en-US" altLang="zh-CN" sz="2000" dirty="0" err="1"/>
              <a:t>Valorant</a:t>
            </a:r>
            <a:r>
              <a:rPr lang="zh-CN" altLang="en-US" sz="2000" dirty="0"/>
              <a:t>、“</a:t>
            </a:r>
            <a:r>
              <a:rPr lang="en-US" altLang="zh-CN" sz="2000" dirty="0"/>
              <a:t>lol</a:t>
            </a:r>
            <a:r>
              <a:rPr lang="zh-CN" altLang="en-US" sz="2000" dirty="0"/>
              <a:t>世界”），向传统体育、文化社区转向</a:t>
            </a:r>
            <a:r>
              <a:rPr lang="zh-CN" altLang="en-US" sz="1600" b="1" i="1" dirty="0">
                <a:solidFill>
                  <a:srgbClr val="0070C0"/>
                </a:solidFill>
              </a:rPr>
              <a:t>（新游也在办比赛）</a:t>
            </a:r>
            <a:endParaRPr lang="en-US" altLang="zh-CN" sz="1600" b="1" i="1" dirty="0">
              <a:solidFill>
                <a:srgbClr val="0070C0"/>
              </a:solidFill>
            </a:endParaRPr>
          </a:p>
          <a:p>
            <a:pPr lvl="2"/>
            <a:r>
              <a:rPr lang="zh-CN" altLang="en-US" sz="1800" dirty="0"/>
              <a:t>构建网络状的价值主张以尽可能</a:t>
            </a:r>
            <a:r>
              <a:rPr lang="zh-CN" altLang="en-US" sz="1800" b="1" dirty="0"/>
              <a:t>笼络多种类型用户并促进互动</a:t>
            </a:r>
            <a:endParaRPr lang="en-US" altLang="zh-CN" sz="1800" b="1" dirty="0"/>
          </a:p>
          <a:p>
            <a:pPr lvl="2"/>
            <a:r>
              <a:rPr lang="en-US" altLang="zh-CN" sz="1800" dirty="0"/>
              <a:t>2022.6.7 - </a:t>
            </a:r>
            <a:r>
              <a:rPr lang="zh-CN" altLang="en-US" sz="1800" dirty="0"/>
              <a:t>腾讯公司高级副总裁马晓轶：游戏正成为一个“超级数字场景”</a:t>
            </a:r>
            <a:endParaRPr lang="en-US" altLang="zh-CN" sz="1800" dirty="0"/>
          </a:p>
          <a:p>
            <a:r>
              <a:rPr lang="zh-CN" altLang="en-US" sz="2000" dirty="0"/>
              <a:t>请</a:t>
            </a:r>
            <a:r>
              <a:rPr lang="zh-CN" altLang="en-US" sz="2000" dirty="0">
                <a:solidFill>
                  <a:srgbClr val="FF0000"/>
                </a:solidFill>
              </a:rPr>
              <a:t>关注问题域，以满足</a:t>
            </a:r>
            <a:r>
              <a:rPr lang="zh-CN" altLang="en-US" sz="2000" b="1" dirty="0">
                <a:solidFill>
                  <a:srgbClr val="FF0000"/>
                </a:solidFill>
              </a:rPr>
              <a:t>人的需要</a:t>
            </a:r>
            <a:r>
              <a:rPr lang="zh-CN" altLang="en-US" sz="2000" dirty="0">
                <a:solidFill>
                  <a:srgbClr val="FF0000"/>
                </a:solidFill>
              </a:rPr>
              <a:t>、源自</a:t>
            </a:r>
            <a:r>
              <a:rPr lang="zh-CN" altLang="en-US" sz="2000" b="1" dirty="0">
                <a:solidFill>
                  <a:srgbClr val="FF0000"/>
                </a:solidFill>
              </a:rPr>
              <a:t>人的体验</a:t>
            </a:r>
            <a:r>
              <a:rPr lang="zh-CN" altLang="en-US" sz="2000" dirty="0">
                <a:solidFill>
                  <a:srgbClr val="FF0000"/>
                </a:solidFill>
              </a:rPr>
              <a:t>为核心！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E9D9FD-E563-FDAE-82A3-69A0169D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8" y="-161492"/>
            <a:ext cx="1174555" cy="20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《英雄联盟电竞经理》2020年上线，LPL联赛将成为首发内容 - bigfun">
            <a:extLst>
              <a:ext uri="{FF2B5EF4-FFF2-40B4-BE49-F238E27FC236}">
                <a16:creationId xmlns:a16="http://schemas.microsoft.com/office/drawing/2014/main" id="{7EF77973-9B84-8689-AB42-3BCD070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08" y="538869"/>
            <a:ext cx="2475949" cy="138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A591F3AE-C4F9-77E7-D856-ED28FF3202DF}"/>
              </a:ext>
            </a:extLst>
          </p:cNvPr>
          <p:cNvSpPr/>
          <p:nvPr/>
        </p:nvSpPr>
        <p:spPr>
          <a:xfrm>
            <a:off x="6525223" y="958456"/>
            <a:ext cx="196910" cy="161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88" y="179011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745434"/>
            <a:ext cx="8893755" cy="61125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/>
              <a:t>为某一客户群体提供能为其创造价值的产品和服务</a:t>
            </a:r>
            <a:endParaRPr lang="en-US" altLang="zh-CN" sz="3400" dirty="0"/>
          </a:p>
          <a:p>
            <a:pPr lvl="1"/>
            <a:r>
              <a:rPr lang="zh-CN" altLang="en-US" sz="2600" b="1" dirty="0"/>
              <a:t>一家公司为特定客户群体提供的利益集合或组合</a:t>
            </a:r>
            <a:endParaRPr lang="en-US" altLang="zh-CN" sz="2600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sz="2600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创新性的、革命性的产品或服务 </a:t>
            </a:r>
            <a:r>
              <a:rPr lang="en-US" altLang="zh-CN" sz="2200" dirty="0"/>
              <a:t>VS </a:t>
            </a:r>
            <a:r>
              <a:rPr lang="zh-CN" altLang="en-US" sz="2200" dirty="0"/>
              <a:t>既有产品或服务</a:t>
            </a:r>
            <a:r>
              <a:rPr lang="en-US" altLang="zh-CN" sz="2200" dirty="0"/>
              <a:t>+</a:t>
            </a:r>
            <a:r>
              <a:rPr lang="zh-CN" altLang="en-US" sz="2200" dirty="0"/>
              <a:t>新特点或属性</a:t>
            </a:r>
            <a:endParaRPr lang="en-US" altLang="zh-CN" sz="2200" dirty="0"/>
          </a:p>
          <a:p>
            <a:endParaRPr lang="en-US" altLang="zh-CN" sz="300" dirty="0"/>
          </a:p>
          <a:p>
            <a:r>
              <a:rPr lang="zh-CN" altLang="en-US" sz="3400" dirty="0"/>
              <a:t>有益于价值创造的因素罗列（部分）</a:t>
            </a:r>
            <a:endParaRPr lang="en-US" altLang="zh-CN" sz="3400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创新 </a:t>
            </a:r>
            <a:r>
              <a:rPr lang="en-US" altLang="zh-CN" sz="2600" b="1" dirty="0">
                <a:solidFill>
                  <a:srgbClr val="00B0F0"/>
                </a:solidFill>
              </a:rPr>
              <a:t>newness</a:t>
            </a:r>
            <a:r>
              <a:rPr lang="zh-CN" altLang="en-US" sz="2600" b="1" dirty="0">
                <a:solidFill>
                  <a:srgbClr val="00B0F0"/>
                </a:solidFill>
              </a:rPr>
              <a:t>：</a:t>
            </a:r>
            <a:r>
              <a:rPr lang="zh-CN" altLang="en-US" sz="2600" dirty="0"/>
              <a:t>满足</a:t>
            </a:r>
            <a:r>
              <a:rPr lang="zh-CN" altLang="en-US" sz="2600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sz="2600" dirty="0"/>
              <a:t>，可以是非技术创新的 </a:t>
            </a:r>
            <a:r>
              <a:rPr lang="en-US" altLang="zh-CN" sz="2600" dirty="0"/>
              <a:t>– ChatGPT </a:t>
            </a:r>
            <a:r>
              <a:rPr lang="en-US" altLang="zh-CN" sz="2600" dirty="0" err="1"/>
              <a:t>v.s</a:t>
            </a:r>
            <a:r>
              <a:rPr lang="en-US" altLang="zh-CN" sz="2600" dirty="0"/>
              <a:t>. </a:t>
            </a:r>
            <a:r>
              <a:rPr lang="zh-CN" altLang="en-US" sz="2600" dirty="0"/>
              <a:t>社区团购</a:t>
            </a:r>
            <a:endParaRPr lang="en-US" altLang="zh-CN" sz="2600" dirty="0"/>
          </a:p>
          <a:p>
            <a:pPr lvl="1"/>
            <a:r>
              <a:rPr lang="zh-CN" altLang="en-US" sz="2600" dirty="0"/>
              <a:t>性能 </a:t>
            </a:r>
            <a:r>
              <a:rPr lang="en-US" altLang="zh-CN" sz="2600" dirty="0"/>
              <a:t>performance</a:t>
            </a:r>
            <a:r>
              <a:rPr lang="zh-CN" altLang="en-US" sz="2600" dirty="0"/>
              <a:t>：</a:t>
            </a:r>
            <a:r>
              <a:rPr lang="en-US" altLang="zh-CN" sz="2600" dirty="0"/>
              <a:t>PC</a:t>
            </a:r>
            <a:r>
              <a:rPr lang="zh-CN" altLang="en-US" sz="2600" dirty="0"/>
              <a:t>机与显卡（摩尔定律，</a:t>
            </a:r>
            <a:r>
              <a:rPr lang="en-US" altLang="zh-CN" sz="2600" dirty="0" err="1"/>
              <a:t>xp</a:t>
            </a:r>
            <a:r>
              <a:rPr lang="zh-CN" altLang="en-US" sz="2600" dirty="0"/>
              <a:t>与</a:t>
            </a:r>
            <a:r>
              <a:rPr lang="en-US" altLang="zh-CN" sz="2600" dirty="0"/>
              <a:t>vista</a:t>
            </a:r>
            <a:r>
              <a:rPr lang="zh-CN" altLang="en-US" sz="2600" dirty="0"/>
              <a:t>，</a:t>
            </a:r>
            <a:r>
              <a:rPr lang="en-US" altLang="zh-CN" sz="2600" dirty="0"/>
              <a:t>win7</a:t>
            </a:r>
            <a:r>
              <a:rPr lang="zh-CN" altLang="en-US" sz="2600" dirty="0"/>
              <a:t>与</a:t>
            </a:r>
            <a:r>
              <a:rPr lang="en-US" altLang="zh-CN" sz="2600" dirty="0"/>
              <a:t>win8</a:t>
            </a:r>
            <a:r>
              <a:rPr lang="zh-CN" altLang="en-US" sz="2600" dirty="0"/>
              <a:t>），智能手机</a:t>
            </a:r>
            <a:endParaRPr lang="en-US" altLang="zh-CN" sz="2600" dirty="0"/>
          </a:p>
          <a:p>
            <a:pPr lvl="1"/>
            <a:r>
              <a:rPr lang="zh-CN" altLang="en-US" sz="2600" dirty="0"/>
              <a:t>定制 </a:t>
            </a:r>
            <a:r>
              <a:rPr lang="en-US" altLang="zh-CN" sz="2600" dirty="0"/>
              <a:t>customization</a:t>
            </a:r>
            <a:r>
              <a:rPr lang="zh-CN" altLang="en-US" sz="2600" dirty="0"/>
              <a:t>：大规模定制（众筹，联名款）与客户参与创造（</a:t>
            </a:r>
            <a:r>
              <a:rPr lang="en-US" altLang="zh-CN" sz="2600" dirty="0"/>
              <a:t>MIUI</a:t>
            </a:r>
            <a:r>
              <a:rPr lang="zh-CN" altLang="en-US" sz="2600" dirty="0"/>
              <a:t>，</a:t>
            </a:r>
            <a:r>
              <a:rPr lang="en-US" altLang="zh-CN" sz="2600" dirty="0"/>
              <a:t>UGC</a:t>
            </a:r>
            <a:r>
              <a:rPr lang="zh-CN" altLang="en-US" sz="2600" dirty="0"/>
              <a:t>，用户社区）</a:t>
            </a:r>
            <a:endParaRPr lang="en-US" altLang="zh-CN" sz="2600" dirty="0"/>
          </a:p>
          <a:p>
            <a:pPr lvl="1"/>
            <a:r>
              <a:rPr lang="zh-CN" altLang="en-US" sz="2600" dirty="0"/>
              <a:t>保姆式</a:t>
            </a:r>
            <a:r>
              <a:rPr lang="en-US" altLang="zh-CN" sz="2600" dirty="0"/>
              <a:t>/</a:t>
            </a:r>
            <a:r>
              <a:rPr lang="zh-CN" altLang="en-US" sz="2600" dirty="0"/>
              <a:t>一站式服务</a:t>
            </a:r>
            <a:r>
              <a:rPr lang="en-US" altLang="zh-CN" sz="2600" dirty="0"/>
              <a:t> getting the job done</a:t>
            </a:r>
            <a:r>
              <a:rPr lang="zh-CN" altLang="en-US" sz="2600" dirty="0"/>
              <a:t>：飞机引擎维护、咨询公司、</a:t>
            </a:r>
            <a:r>
              <a:rPr lang="en-US" altLang="zh-CN" sz="2600" dirty="0"/>
              <a:t>BOT</a:t>
            </a:r>
            <a:r>
              <a:rPr lang="zh-CN" altLang="en-US" sz="2600" dirty="0"/>
              <a:t>工程（总包</a:t>
            </a:r>
            <a:r>
              <a:rPr lang="en-US" altLang="zh-CN" sz="2600" dirty="0"/>
              <a:t>-</a:t>
            </a:r>
            <a:r>
              <a:rPr lang="zh-CN" altLang="en-US" sz="2600" dirty="0"/>
              <a:t>交钥匙）</a:t>
            </a:r>
            <a:endParaRPr lang="en-US" altLang="zh-CN" sz="2600" dirty="0"/>
          </a:p>
          <a:p>
            <a:pPr lvl="1"/>
            <a:r>
              <a:rPr lang="zh-CN" altLang="en-US" sz="2600" dirty="0"/>
              <a:t>设计 </a:t>
            </a:r>
            <a:r>
              <a:rPr lang="en-US" altLang="zh-CN" sz="2600" dirty="0"/>
              <a:t>design</a:t>
            </a:r>
            <a:r>
              <a:rPr lang="zh-CN" altLang="en-US" sz="2600" dirty="0"/>
              <a:t>：时尚（施华洛世奇）、消费电子产品（苹果、索尼大法、锤子手机）</a:t>
            </a:r>
            <a:endParaRPr lang="en-US" altLang="zh-CN" sz="2600" i="1" dirty="0"/>
          </a:p>
          <a:p>
            <a:pPr lvl="1"/>
            <a:r>
              <a:rPr lang="zh-CN" altLang="en-US" sz="2600" dirty="0"/>
              <a:t>品牌</a:t>
            </a:r>
            <a:r>
              <a:rPr lang="en-US" altLang="zh-CN" sz="2600" dirty="0"/>
              <a:t>/</a:t>
            </a:r>
            <a:r>
              <a:rPr lang="zh-CN" altLang="en-US" sz="2600" dirty="0"/>
              <a:t>地位</a:t>
            </a:r>
            <a:r>
              <a:rPr lang="en-US" altLang="zh-CN" sz="2600" dirty="0"/>
              <a:t> brand/ status</a:t>
            </a:r>
            <a:r>
              <a:rPr lang="zh-CN" altLang="en-US" sz="2600" dirty="0"/>
              <a:t>：奢侈品（机械手表、名牌包）、潮牌（球鞋、</a:t>
            </a:r>
            <a:r>
              <a:rPr lang="en-US" altLang="zh-CN" sz="2600" dirty="0"/>
              <a:t>Hip-Hop</a:t>
            </a:r>
            <a:r>
              <a:rPr lang="zh-CN" altLang="en-US" sz="2600" dirty="0"/>
              <a:t>）、游戏等级</a:t>
            </a:r>
            <a:endParaRPr lang="en-US" altLang="zh-CN" sz="2600" dirty="0"/>
          </a:p>
          <a:p>
            <a:pPr lvl="1"/>
            <a:r>
              <a:rPr lang="zh-CN" altLang="en-US" sz="2600" dirty="0"/>
              <a:t>价格 </a:t>
            </a:r>
            <a:r>
              <a:rPr lang="en-US" altLang="zh-CN" sz="2600" dirty="0"/>
              <a:t>price</a:t>
            </a:r>
            <a:r>
              <a:rPr lang="zh-CN" altLang="en-US" sz="2600" dirty="0"/>
              <a:t>：廉价航空，小（</a:t>
            </a:r>
            <a:r>
              <a:rPr lang="en-US" altLang="zh-CN" sz="2600" dirty="0" err="1"/>
              <a:t>hong</a:t>
            </a:r>
            <a:r>
              <a:rPr lang="zh-CN" altLang="en-US" sz="2600" dirty="0"/>
              <a:t>）米（</a:t>
            </a:r>
            <a:r>
              <a:rPr lang="en-US" altLang="zh-CN" sz="2600" dirty="0"/>
              <a:t>mi</a:t>
            </a:r>
            <a:r>
              <a:rPr lang="zh-CN" altLang="en-US" sz="2600" dirty="0"/>
              <a:t>），免费经济（羊毛出在猪身上，抢红包）</a:t>
            </a:r>
            <a:endParaRPr lang="en-US" altLang="zh-CN" sz="2600" dirty="0"/>
          </a:p>
          <a:p>
            <a:pPr lvl="1"/>
            <a:r>
              <a:rPr lang="zh-CN" altLang="en-US" sz="2600" dirty="0"/>
              <a:t>缩减成本 </a:t>
            </a:r>
            <a:r>
              <a:rPr lang="en-US" altLang="zh-CN" sz="2600" dirty="0"/>
              <a:t>cost reduction</a:t>
            </a:r>
            <a:r>
              <a:rPr lang="zh-CN" altLang="en-US" sz="2600" dirty="0"/>
              <a:t>：服务外包（编程，房产销售）</a:t>
            </a:r>
            <a:endParaRPr lang="en-US" altLang="zh-CN" sz="2600" dirty="0"/>
          </a:p>
          <a:p>
            <a:pPr lvl="1"/>
            <a:r>
              <a:rPr lang="zh-CN" altLang="en-US" sz="2600" dirty="0"/>
              <a:t>风险控制 </a:t>
            </a:r>
            <a:r>
              <a:rPr lang="en-US" altLang="zh-CN" sz="2600" dirty="0"/>
              <a:t>risk reduction</a:t>
            </a:r>
            <a:r>
              <a:rPr lang="zh-CN" altLang="en-US" sz="2600" dirty="0"/>
              <a:t>：保险，额外保障服务</a:t>
            </a:r>
            <a:endParaRPr lang="en-US" altLang="zh-CN" sz="2600" dirty="0"/>
          </a:p>
          <a:p>
            <a:pPr lvl="1"/>
            <a:r>
              <a:rPr lang="zh-CN" altLang="en-US" sz="2600" dirty="0"/>
              <a:t>可获得性 </a:t>
            </a:r>
            <a:r>
              <a:rPr lang="en-US" altLang="zh-CN" sz="2600" dirty="0"/>
              <a:t>accessibility</a:t>
            </a:r>
            <a:r>
              <a:rPr lang="zh-CN" altLang="en-US" sz="2600" dirty="0"/>
              <a:t>：共（</a:t>
            </a:r>
            <a:r>
              <a:rPr lang="en-US" altLang="zh-CN" sz="2600" dirty="0"/>
              <a:t>fen</a:t>
            </a:r>
            <a:r>
              <a:rPr lang="zh-CN" altLang="en-US" sz="2600" dirty="0"/>
              <a:t>）享（</a:t>
            </a:r>
            <a:r>
              <a:rPr lang="en-US" altLang="zh-CN" sz="2600" dirty="0" err="1"/>
              <a:t>shi</a:t>
            </a:r>
            <a:r>
              <a:rPr lang="zh-CN" altLang="en-US" sz="2600" dirty="0"/>
              <a:t>）经（</a:t>
            </a:r>
            <a:r>
              <a:rPr lang="en-US" altLang="zh-CN" sz="2600" dirty="0" err="1"/>
              <a:t>zu</a:t>
            </a:r>
            <a:r>
              <a:rPr lang="zh-CN" altLang="en-US" sz="2600" dirty="0"/>
              <a:t>）济（</a:t>
            </a:r>
            <a:r>
              <a:rPr lang="en-US" altLang="zh-CN" sz="2600" dirty="0" err="1"/>
              <a:t>lin</a:t>
            </a:r>
            <a:r>
              <a:rPr lang="zh-CN" altLang="en-US" sz="2600" dirty="0"/>
              <a:t>），共同基金（股票与货币基金）</a:t>
            </a:r>
            <a:endParaRPr lang="en-US" altLang="zh-CN" sz="2600" dirty="0"/>
          </a:p>
          <a:p>
            <a:pPr lvl="1"/>
            <a:r>
              <a:rPr lang="zh-CN" altLang="en-US" sz="2600" dirty="0"/>
              <a:t>便利性</a:t>
            </a:r>
            <a:r>
              <a:rPr lang="en-US" altLang="zh-CN" sz="2600" dirty="0"/>
              <a:t>/</a:t>
            </a:r>
            <a:r>
              <a:rPr lang="zh-CN" altLang="en-US" sz="2600" dirty="0"/>
              <a:t>实用性 </a:t>
            </a:r>
            <a:r>
              <a:rPr lang="en-US" altLang="zh-CN" sz="2600" dirty="0"/>
              <a:t>convenience/ usability</a:t>
            </a:r>
            <a:r>
              <a:rPr lang="zh-CN" altLang="en-US" sz="2600" dirty="0"/>
              <a:t>：苹果音乐商店、云计算（网盘、服务器、游戏）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85D3C-FCD4-4B92-82E6-F07D2D934230}"/>
              </a:ext>
            </a:extLst>
          </p:cNvPr>
          <p:cNvSpPr/>
          <p:nvPr/>
        </p:nvSpPr>
        <p:spPr>
          <a:xfrm>
            <a:off x="3062177" y="3144873"/>
            <a:ext cx="5786135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让事情更“复杂”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</a:p>
        </p:txBody>
      </p:sp>
    </p:spTree>
    <p:extLst>
      <p:ext uri="{BB962C8B-B14F-4D97-AF65-F5344CB8AC3E}">
        <p14:creationId xmlns:p14="http://schemas.microsoft.com/office/powerpoint/2010/main" val="9917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A487-52F8-4AA0-AD86-55F93557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32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VP</a:t>
            </a:r>
            <a:r>
              <a:rPr lang="zh-CN" altLang="en-US" dirty="0"/>
              <a:t>的进一步讨论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BC729-1836-49DE-A9CD-26C6E0CB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64" y="1324946"/>
            <a:ext cx="8279362" cy="5299789"/>
          </a:xfrm>
        </p:spPr>
        <p:txBody>
          <a:bodyPr>
            <a:normAutofit/>
          </a:bodyPr>
          <a:lstStyle/>
          <a:p>
            <a:r>
              <a:rPr lang="zh-CN" altLang="en-US" dirty="0"/>
              <a:t>怎么理解价值主张的排它性 </a:t>
            </a:r>
            <a:r>
              <a:rPr lang="en-US" altLang="zh-CN" dirty="0"/>
              <a:t>– </a:t>
            </a:r>
            <a:r>
              <a:rPr lang="zh-CN" altLang="en-US" dirty="0"/>
              <a:t>特定场景下的第一选择</a:t>
            </a:r>
            <a:endParaRPr lang="en-US" altLang="zh-CN" dirty="0"/>
          </a:p>
          <a:p>
            <a:pPr lvl="1"/>
            <a:r>
              <a:rPr lang="zh-CN" altLang="en-US" dirty="0"/>
              <a:t>微信渗透率</a:t>
            </a:r>
            <a:r>
              <a:rPr lang="en-US" altLang="zh-CN" dirty="0"/>
              <a:t>97%</a:t>
            </a:r>
            <a:r>
              <a:rPr lang="zh-CN" altLang="en-US" dirty="0"/>
              <a:t>，</a:t>
            </a:r>
            <a:r>
              <a:rPr lang="en-US" altLang="zh-CN" dirty="0"/>
              <a:t>2022</a:t>
            </a:r>
            <a:r>
              <a:rPr lang="zh-CN" altLang="en-US" dirty="0"/>
              <a:t>用户</a:t>
            </a:r>
            <a:r>
              <a:rPr lang="en-US" altLang="zh-CN" dirty="0"/>
              <a:t>12</a:t>
            </a:r>
            <a:r>
              <a:rPr lang="zh-CN" altLang="en-US" dirty="0"/>
              <a:t>亿，唯一的社交软件？</a:t>
            </a:r>
            <a:endParaRPr lang="en-US" altLang="zh-CN" dirty="0"/>
          </a:p>
          <a:p>
            <a:pPr lvl="1"/>
            <a:r>
              <a:rPr lang="zh-CN" altLang="en-US" b="1" dirty="0"/>
              <a:t>微信之外：</a:t>
            </a:r>
            <a:r>
              <a:rPr lang="en-US" altLang="zh-CN" b="1" dirty="0">
                <a:solidFill>
                  <a:schemeClr val="accent1"/>
                </a:solidFill>
              </a:rPr>
              <a:t>QQ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微博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chemeClr val="accent5"/>
                </a:solidFill>
              </a:rPr>
              <a:t>Soul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6"/>
                </a:solidFill>
              </a:rPr>
              <a:t>贴吧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92D050"/>
                </a:solidFill>
              </a:rPr>
              <a:t>陌陌</a:t>
            </a:r>
            <a:r>
              <a:rPr lang="en-US" altLang="zh-CN" b="1" dirty="0">
                <a:solidFill>
                  <a:srgbClr val="92D050"/>
                </a:solidFill>
              </a:rPr>
              <a:t>&amp;</a:t>
            </a:r>
            <a:r>
              <a:rPr lang="zh-CN" altLang="en-US" b="1" dirty="0">
                <a:solidFill>
                  <a:srgbClr val="92D050"/>
                </a:solidFill>
              </a:rPr>
              <a:t>探探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50"/>
                </a:solidFill>
              </a:rPr>
              <a:t>比心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GitHub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7030A0"/>
                </a:solidFill>
              </a:rPr>
              <a:t>小天才电话手表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/>
            <a:r>
              <a:rPr lang="zh-CN" altLang="en-US" dirty="0">
                <a:solidFill>
                  <a:schemeClr val="accent1"/>
                </a:solidFill>
              </a:rPr>
              <a:t>年轻人（中、大学生）社交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（强人际关系的）公开社交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5"/>
                </a:solidFill>
              </a:rPr>
              <a:t>（弱人际关系的）公开（兴趣）社交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（冷门）兴趣社交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92D050"/>
                </a:solidFill>
              </a:rPr>
              <a:t>（荷尔蒙）陌生社交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（虚拟空间）陌生社交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（协作开发）社交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30A0"/>
                </a:solidFill>
              </a:rPr>
              <a:t>青少年（中、小学生）社交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zh-CN" altLang="en-US" dirty="0"/>
              <a:t>各有不同，找出同时使用上述过半社交软件的用户不难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以人为中心的产品体验、消费、情感依赖、亚文化社区、个体存在意义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00" dirty="0"/>
          </a:p>
        </p:txBody>
      </p:sp>
    </p:spTree>
    <p:extLst>
      <p:ext uri="{BB962C8B-B14F-4D97-AF65-F5344CB8AC3E}">
        <p14:creationId xmlns:p14="http://schemas.microsoft.com/office/powerpoint/2010/main" val="36143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2772</Words>
  <Application>Microsoft Office PowerPoint</Application>
  <PresentationFormat>全屏显示(4:3)</PresentationFormat>
  <Paragraphs>177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主题​​</vt:lpstr>
      <vt:lpstr>需求与商业模式创新 商业模式画布 – 感性端</vt:lpstr>
      <vt:lpstr>复习：《需求与商业模式创新》课程结构</vt:lpstr>
      <vt:lpstr>课程复习</vt:lpstr>
      <vt:lpstr>我们想要的商业模式模型</vt:lpstr>
      <vt:lpstr>PowerPoint 演示文稿</vt:lpstr>
      <vt:lpstr>客户细分 Customer Segments</vt:lpstr>
      <vt:lpstr>CS的进一步讨论</vt:lpstr>
      <vt:lpstr>价值主张 Value Proposition</vt:lpstr>
      <vt:lpstr>VP的进一步讨论</vt:lpstr>
      <vt:lpstr>渠道通路 CHannels</vt:lpstr>
      <vt:lpstr>为什么B站是拼多多百亿补贴最好的渠道</vt:lpstr>
      <vt:lpstr>客户关系 Customer Relationship</vt:lpstr>
      <vt:lpstr>PowerPoint 演示文稿</vt:lpstr>
      <vt:lpstr>收入来源 Revenue Streams</vt:lpstr>
      <vt:lpstr>R$的进一步讨论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第二章：商业模式画布 – 情感端</dc:title>
  <dc:creator>Hongyu Kuang</dc:creator>
  <cp:lastModifiedBy>匡宏宇</cp:lastModifiedBy>
  <cp:revision>51</cp:revision>
  <dcterms:created xsi:type="dcterms:W3CDTF">2021-03-14T18:29:30Z</dcterms:created>
  <dcterms:modified xsi:type="dcterms:W3CDTF">2024-10-10T05:47:18Z</dcterms:modified>
</cp:coreProperties>
</file>