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3"/>
  </p:sldMasterIdLst>
  <p:notesMasterIdLst>
    <p:notesMasterId r:id="rId5"/>
  </p:notesMasterIdLst>
  <p:sldIdLst>
    <p:sldId id="331" r:id="rId4"/>
    <p:sldId id="470" r:id="rId6"/>
    <p:sldId id="472" r:id="rId7"/>
    <p:sldId id="264" r:id="rId8"/>
    <p:sldId id="266" r:id="rId9"/>
    <p:sldId id="267" r:id="rId10"/>
    <p:sldId id="268" r:id="rId11"/>
    <p:sldId id="269" r:id="rId12"/>
    <p:sldId id="270" r:id="rId13"/>
    <p:sldId id="278" r:id="rId14"/>
    <p:sldId id="279" r:id="rId15"/>
    <p:sldId id="317" r:id="rId16"/>
    <p:sldId id="405" r:id="rId17"/>
    <p:sldId id="480" r:id="rId18"/>
    <p:sldId id="407" r:id="rId19"/>
    <p:sldId id="318" r:id="rId20"/>
    <p:sldId id="413" r:id="rId21"/>
    <p:sldId id="417" r:id="rId22"/>
    <p:sldId id="471" r:id="rId23"/>
    <p:sldId id="473" r:id="rId24"/>
    <p:sldId id="421" r:id="rId25"/>
    <p:sldId id="404" r:id="rId26"/>
    <p:sldId id="432" r:id="rId27"/>
    <p:sldId id="434" r:id="rId28"/>
    <p:sldId id="474" r:id="rId29"/>
    <p:sldId id="435" r:id="rId30"/>
    <p:sldId id="477" r:id="rId31"/>
    <p:sldId id="478" r:id="rId32"/>
    <p:sldId id="436" r:id="rId33"/>
    <p:sldId id="437" r:id="rId34"/>
    <p:sldId id="438" r:id="rId35"/>
    <p:sldId id="439" r:id="rId36"/>
    <p:sldId id="440" r:id="rId37"/>
    <p:sldId id="441" r:id="rId38"/>
    <p:sldId id="442" r:id="rId39"/>
    <p:sldId id="475" r:id="rId40"/>
    <p:sldId id="476" r:id="rId41"/>
    <p:sldId id="443" r:id="rId42"/>
    <p:sldId id="530" r:id="rId43"/>
    <p:sldId id="444" r:id="rId44"/>
    <p:sldId id="445" r:id="rId45"/>
    <p:sldId id="446" r:id="rId46"/>
    <p:sldId id="447" r:id="rId47"/>
    <p:sldId id="481" r:id="rId48"/>
    <p:sldId id="482" r:id="rId49"/>
    <p:sldId id="449" r:id="rId50"/>
    <p:sldId id="450" r:id="rId51"/>
    <p:sldId id="451" r:id="rId52"/>
    <p:sldId id="452" r:id="rId53"/>
    <p:sldId id="453" r:id="rId54"/>
    <p:sldId id="454" r:id="rId55"/>
    <p:sldId id="455" r:id="rId56"/>
    <p:sldId id="456" r:id="rId57"/>
    <p:sldId id="458" r:id="rId58"/>
    <p:sldId id="531" r:id="rId59"/>
    <p:sldId id="461" r:id="rId60"/>
    <p:sldId id="463" r:id="rId61"/>
    <p:sldId id="464" r:id="rId62"/>
    <p:sldId id="465" r:id="rId63"/>
    <p:sldId id="466" r:id="rId64"/>
    <p:sldId id="479" r:id="rId65"/>
    <p:sldId id="469" r:id="rId6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FF00"/>
    <a:srgbClr val="2009CD"/>
    <a:srgbClr val="000066"/>
    <a:srgbClr val="1D08B8"/>
    <a:srgbClr val="1B14AC"/>
    <a:srgbClr val="251BE3"/>
    <a:srgbClr val="0080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57" autoAdjust="0"/>
    <p:restoredTop sz="93520" autoAdjust="0"/>
  </p:normalViewPr>
  <p:slideViewPr>
    <p:cSldViewPr>
      <p:cViewPr varScale="1">
        <p:scale>
          <a:sx n="127" d="100"/>
          <a:sy n="127" d="100"/>
        </p:scale>
        <p:origin x="176" y="904"/>
      </p:cViewPr>
      <p:guideLst>
        <p:guide orient="horz" pos="217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ea typeface="宋体" panose="02010600030101010101" pitchFamily="2" charset="-122"/>
              </a:defRPr>
            </a:lvl1pPr>
          </a:lstStyle>
          <a:p>
            <a:pPr>
              <a:defRPr/>
            </a:pPr>
            <a:endParaRPr lang="zh-CN" altLang="en-US"/>
          </a:p>
        </p:txBody>
      </p:sp>
      <p:sp>
        <p:nvSpPr>
          <p:cNvPr id="12288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88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2288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12288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1" sz="1200">
                <a:latin typeface="Times New Roman" panose="02020603050405020304" pitchFamily="18" charset="0"/>
              </a:defRPr>
            </a:lvl1pPr>
          </a:lstStyle>
          <a:p>
            <a:pPr>
              <a:defRPr/>
            </a:pPr>
            <a:fld id="{30486AF2-4F85-4960-9A7F-0E0054DF115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4D4AD19-2BD2-41B7-B0A0-3753445423F1}" type="slidenum">
              <a:rPr lang="zh-CN" altLang="en-US" smtClean="0"/>
            </a:fld>
            <a:endParaRPr lang="en-US" altLang="zh-CN"/>
          </a:p>
        </p:txBody>
      </p:sp>
      <p:sp>
        <p:nvSpPr>
          <p:cNvPr id="5123" name="Rectangle 2"/>
          <p:cNvSpPr>
            <a:spLocks noGrp="1" noRot="1" noChangeAspect="1" noChangeArrowheads="1" noTextEdit="1"/>
          </p:cNvSpPr>
          <p:nvPr>
            <p:ph type="sldImg"/>
          </p:nvPr>
        </p:nvSpPr>
        <p:spPr/>
      </p:sp>
      <p:sp>
        <p:nvSpPr>
          <p:cNvPr id="5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82488AB-424A-4793-B254-B4F1021F89BA}" type="slidenum">
              <a:rPr lang="zh-CN" altLang="en-US" smtClean="0"/>
            </a:fld>
            <a:endParaRPr lang="en-US" altLang="zh-CN"/>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B5096BC-4431-4AC8-9A32-F8BBC219FF4D}" type="slidenum">
              <a:rPr lang="zh-CN" altLang="en-US" smtClean="0"/>
            </a:fld>
            <a:endParaRPr lang="en-US" altLang="zh-CN"/>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1601CD0-DC81-49C0-9DB0-36CC8F0E70FE}" type="slidenum">
              <a:rPr lang="zh-CN" altLang="en-US" smtClean="0"/>
            </a:fld>
            <a:endParaRPr lang="en-US"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1601CD0-DC81-49C0-9DB0-36CC8F0E70FE}" type="slidenum">
              <a:rPr lang="zh-CN" altLang="en-US" smtClean="0"/>
            </a:fld>
            <a:endParaRPr lang="en-US"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9FD06E6-FE5C-41CD-9DCF-3F7744FDB550}" type="slidenum">
              <a:rPr lang="zh-CN" altLang="en-US" smtClean="0"/>
            </a:fld>
            <a:endParaRPr lang="en-US" altLang="zh-CN"/>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BBD46A9-493D-45CD-B2BF-A951FBDF1E1B}" type="slidenum">
              <a:rPr lang="zh-CN" altLang="en-US" smtClean="0"/>
            </a:fld>
            <a:endParaRPr lang="en-US" altLang="zh-CN"/>
          </a:p>
        </p:txBody>
      </p:sp>
      <p:sp>
        <p:nvSpPr>
          <p:cNvPr id="39939" name="Rectangle 2"/>
          <p:cNvSpPr>
            <a:spLocks noGrp="1" noRot="1" noChangeAspect="1" noChangeArrowheads="1" noTextEdit="1"/>
          </p:cNvSpPr>
          <p:nvPr>
            <p:ph type="sldImg"/>
          </p:nvPr>
        </p:nvSpPr>
        <p:spPr/>
      </p:sp>
      <p:sp>
        <p:nvSpPr>
          <p:cNvPr id="399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6D8FC32-2730-452C-9F4A-BD757BF8864A}" type="slidenum">
              <a:rPr lang="zh-CN" altLang="en-US" smtClean="0"/>
            </a:fld>
            <a:endParaRPr lang="en-US" altLang="zh-CN"/>
          </a:p>
        </p:txBody>
      </p:sp>
      <p:sp>
        <p:nvSpPr>
          <p:cNvPr id="41987" name="Rectangle 2"/>
          <p:cNvSpPr>
            <a:spLocks noGrp="1" noRot="1" noChangeAspect="1" noChangeArrowheads="1" noTextEdit="1"/>
          </p:cNvSpPr>
          <p:nvPr>
            <p:ph type="sldImg"/>
          </p:nvPr>
        </p:nvSpPr>
        <p:spPr/>
      </p:sp>
      <p:sp>
        <p:nvSpPr>
          <p:cNvPr id="419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4FD3EEC-509D-4D99-BC48-1ADC34A62199}" type="slidenum">
              <a:rPr lang="zh-CN" altLang="en-US" smtClean="0"/>
            </a:fld>
            <a:endParaRPr lang="en-US" altLang="zh-CN"/>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4FD3EEC-509D-4D99-BC48-1ADC34A62199}" type="slidenum">
              <a:rPr lang="zh-CN" altLang="en-US" smtClean="0"/>
            </a:fld>
            <a:endParaRPr lang="en-US" altLang="zh-CN"/>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23B8150-3579-48B0-BF5C-6DBCBF7DA660}" type="slidenum">
              <a:rPr lang="zh-CN" altLang="en-US" smtClean="0"/>
            </a:fld>
            <a:endParaRPr lang="en-US" altLang="zh-CN"/>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4FD3EEC-509D-4D99-BC48-1ADC34A62199}" type="slidenum">
              <a:rPr lang="zh-CN" altLang="en-US" smtClean="0"/>
            </a:fld>
            <a:endParaRPr lang="en-US" altLang="zh-CN"/>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2899C9DF-0CB5-1046-8656-6BF1B86DF70D}" type="slidenum">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3555" name="Rectangle 2"/>
          <p:cNvSpPr>
            <a:spLocks noRot="1" noChangeArrowheads="1" noTextEdit="1"/>
          </p:cNvSpPr>
          <p:nvPr>
            <p:ph type="sldImg"/>
          </p:nvPr>
        </p:nvSpPr>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8F8D1967-2619-3644-9FA9-B9AC6F6E6394}" type="slidenum">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459" name="Rectangle 2"/>
          <p:cNvSpPr>
            <a:spLocks noRo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0F7C60E-4121-BA4C-B595-56F8604E716B}" type="slidenum">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686590C-95D4-4046-941D-0A013BF50E82}" type="slidenum">
              <a:rPr lang="zh-CN" altLang="en-US" smtClean="0"/>
            </a:fld>
            <a:endParaRPr lang="en-US" altLang="zh-CN"/>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64FD3EEC-509D-4D99-BC48-1ADC34A62199}" type="slidenum">
              <a:rPr lang="zh-CN" altLang="en-US" smtClean="0"/>
            </a:fld>
            <a:endParaRPr lang="en-US" altLang="zh-CN"/>
          </a:p>
        </p:txBody>
      </p:sp>
      <p:sp>
        <p:nvSpPr>
          <p:cNvPr id="48131" name="Rectangle 2"/>
          <p:cNvSpPr>
            <a:spLocks noGrp="1" noRot="1" noChangeAspect="1" noChangeArrowheads="1" noTextEdit="1"/>
          </p:cNvSpPr>
          <p:nvPr>
            <p:ph type="sldImg"/>
          </p:nvPr>
        </p:nvSpPr>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EDAE415-D06F-214F-8D7C-9233A39F4678}" type="slidenum">
              <a:rPr lang="zh-CN" altLang="en-US"/>
            </a:fld>
            <a:endParaRPr lang="en-US" altLang="zh-CN"/>
          </a:p>
        </p:txBody>
      </p:sp>
      <p:sp>
        <p:nvSpPr>
          <p:cNvPr id="25603" name="Rectangle 2"/>
          <p:cNvSpPr>
            <a:spLocks noRot="1" noChangeArrowheads="1" noTextEdit="1"/>
          </p:cNvSpPr>
          <p:nvPr>
            <p:ph type="sldImg"/>
          </p:nvPr>
        </p:nvSpPr>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8E34234B-C4AF-4507-AC4C-68402732275C}"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07179CF-606A-8249-A456-BB614C79D119}" type="slidenum">
              <a:rPr lang="zh-CN" altLang="en-US"/>
            </a:fld>
            <a:endParaRPr lang="en-US" altLang="zh-CN"/>
          </a:p>
        </p:txBody>
      </p:sp>
      <p:sp>
        <p:nvSpPr>
          <p:cNvPr id="27651" name="Rectangle 2"/>
          <p:cNvSpPr>
            <a:spLocks noRot="1" noChangeArrowheads="1" noTextEdit="1"/>
          </p:cNvSpPr>
          <p:nvPr>
            <p:ph type="sldImg"/>
          </p:nvPr>
        </p:nvSpPr>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805D707-B2F5-9045-ABEF-47FE10E70D35}" type="slidenum">
              <a:rPr lang="zh-CN" altLang="en-US"/>
            </a:fld>
            <a:endParaRPr lang="en-US" altLang="zh-CN"/>
          </a:p>
        </p:txBody>
      </p:sp>
      <p:sp>
        <p:nvSpPr>
          <p:cNvPr id="29699" name="Rectangle 2"/>
          <p:cNvSpPr>
            <a:spLocks noRot="1" noChangeArrowheads="1" noTextEdit="1"/>
          </p:cNvSpPr>
          <p:nvPr>
            <p:ph type="sldImg"/>
          </p:nvPr>
        </p:nvSpPr>
        <p:spPr/>
      </p:sp>
      <p:sp>
        <p:nvSpPr>
          <p:cNvPr id="29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33BCC7E6-838F-4A6E-A5A7-B9BAA38635BE}" type="slidenum">
              <a:rPr lang="zh-CN" altLang="en-US" smtClean="0"/>
            </a:fld>
            <a:endParaRPr lang="en-US" altLang="zh-CN"/>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8B02A9A8-08EF-4B89-B32A-A7CE74788071}" type="slidenum">
              <a:rPr lang="zh-CN" altLang="en-US" smtClean="0"/>
            </a:fld>
            <a:endParaRPr lang="en-US" altLang="zh-CN"/>
          </a:p>
        </p:txBody>
      </p:sp>
      <p:sp>
        <p:nvSpPr>
          <p:cNvPr id="15363" name="Rectangle 2"/>
          <p:cNvSpPr>
            <a:spLocks noGrp="1" noRot="1" noChangeAspect="1" noChangeArrowheads="1" noTextEdit="1"/>
          </p:cNvSpPr>
          <p:nvPr>
            <p:ph type="sldImg"/>
          </p:nvPr>
        </p:nvSpPr>
        <p:spPr/>
      </p:sp>
      <p:sp>
        <p:nvSpPr>
          <p:cNvPr id="153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C9D5B87-D647-46AC-A425-207228B4F095}" type="slidenum">
              <a:rPr lang="zh-CN" altLang="en-US" smtClean="0"/>
            </a:fld>
            <a:endParaRPr lang="en-US" altLang="zh-CN"/>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B69E5B9-3E6C-4E7F-84BF-95AE367F44C2}" type="slidenum">
              <a:rPr lang="zh-CN" altLang="en-US" smtClean="0"/>
            </a:fld>
            <a:endParaRPr lang="en-US" altLang="zh-CN"/>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defRPr/>
            </a:pPr>
            <a:r>
              <a:rPr lang="zh-CN" altLang="en-US" sz="1200" b="1"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设计</a:t>
            </a:r>
            <a:r>
              <a:rPr lang="en-US" altLang="zh-CN" sz="1200" b="1"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Sudoku</a:t>
            </a:r>
            <a:r>
              <a:rPr lang="zh-CN" altLang="en-US" sz="1200" b="1"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谜题，使得它有（唯一）解</a:t>
            </a:r>
            <a:r>
              <a:rPr lang="en-US" altLang="zh-CN" sz="1200" b="1"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endParaRPr lang="zh-CN" altLang="en-US" sz="1200" b="1" kern="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a:defRPr/>
            </a:pPr>
            <a:fld id="{8E34234B-C4AF-4507-AC4C-68402732275C}"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DAFC4E3-46BB-9647-8D36-0804ACBB1E89}" type="slidenum">
              <a:rPr lang="zh-CN" altLang="en-US"/>
            </a:fld>
            <a:endParaRPr lang="en-US" altLang="zh-CN"/>
          </a:p>
        </p:txBody>
      </p:sp>
      <p:sp>
        <p:nvSpPr>
          <p:cNvPr id="47107" name="Rectangle 2"/>
          <p:cNvSpPr>
            <a:spLocks noRo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charset="0"/>
                <a:ea typeface="黑体" panose="02010609060101010101" pitchFamily="2" charset="-122"/>
              </a:defRPr>
            </a:lvl1pPr>
            <a:lvl2pPr marL="742950" indent="-285750">
              <a:defRPr sz="2400">
                <a:solidFill>
                  <a:schemeClr val="bg2"/>
                </a:solidFill>
                <a:latin typeface="Comic Sans MS" panose="030F0702030302020204" charset="0"/>
                <a:ea typeface="黑体" panose="02010609060101010101" pitchFamily="2" charset="-122"/>
              </a:defRPr>
            </a:lvl2pPr>
            <a:lvl3pPr marL="1143000" indent="-228600">
              <a:defRPr sz="2400">
                <a:solidFill>
                  <a:schemeClr val="bg2"/>
                </a:solidFill>
                <a:latin typeface="Comic Sans MS" panose="030F0702030302020204" charset="0"/>
                <a:ea typeface="黑体" panose="02010609060101010101" pitchFamily="2" charset="-122"/>
              </a:defRPr>
            </a:lvl3pPr>
            <a:lvl4pPr marL="1600200" indent="-228600">
              <a:defRPr sz="2400">
                <a:solidFill>
                  <a:schemeClr val="bg2"/>
                </a:solidFill>
                <a:latin typeface="Comic Sans MS" panose="030F0702030302020204" charset="0"/>
                <a:ea typeface="黑体" panose="02010609060101010101" pitchFamily="2" charset="-122"/>
              </a:defRPr>
            </a:lvl4pPr>
            <a:lvl5pPr marL="2057400" indent="-228600">
              <a:defRPr sz="2400">
                <a:solidFill>
                  <a:schemeClr val="bg2"/>
                </a:solidFill>
                <a:latin typeface="Comic Sans MS" panose="030F0702030302020204" charset="0"/>
                <a:ea typeface="黑体" panose="02010609060101010101" pitchFamily="2" charset="-122"/>
              </a:defRPr>
            </a:lvl5pPr>
            <a:lvl6pPr marL="2514600" indent="-228600" eaLnBrk="0" fontAlgn="base" hangingPunct="0">
              <a:spcBef>
                <a:spcPct val="0"/>
              </a:spcBef>
              <a:spcAft>
                <a:spcPct val="0"/>
              </a:spcAft>
              <a:defRPr sz="2400">
                <a:solidFill>
                  <a:schemeClr val="bg2"/>
                </a:solidFill>
                <a:latin typeface="Comic Sans MS" panose="030F0702030302020204" charset="0"/>
                <a:ea typeface="黑体" panose="02010609060101010101" pitchFamily="2" charset="-122"/>
              </a:defRPr>
            </a:lvl6pPr>
            <a:lvl7pPr marL="2971800" indent="-228600" eaLnBrk="0" fontAlgn="base" hangingPunct="0">
              <a:spcBef>
                <a:spcPct val="0"/>
              </a:spcBef>
              <a:spcAft>
                <a:spcPct val="0"/>
              </a:spcAft>
              <a:defRPr sz="2400">
                <a:solidFill>
                  <a:schemeClr val="bg2"/>
                </a:solidFill>
                <a:latin typeface="Comic Sans MS" panose="030F0702030302020204" charset="0"/>
                <a:ea typeface="黑体" panose="02010609060101010101" pitchFamily="2" charset="-122"/>
              </a:defRPr>
            </a:lvl7pPr>
            <a:lvl8pPr marL="3429000" indent="-228600" eaLnBrk="0" fontAlgn="base" hangingPunct="0">
              <a:spcBef>
                <a:spcPct val="0"/>
              </a:spcBef>
              <a:spcAft>
                <a:spcPct val="0"/>
              </a:spcAft>
              <a:defRPr sz="2400">
                <a:solidFill>
                  <a:schemeClr val="bg2"/>
                </a:solidFill>
                <a:latin typeface="Comic Sans MS" panose="030F0702030302020204" charset="0"/>
                <a:ea typeface="黑体" panose="02010609060101010101" pitchFamily="2" charset="-122"/>
              </a:defRPr>
            </a:lvl8pPr>
            <a:lvl9pPr marL="3886200" indent="-228600" eaLnBrk="0" fontAlgn="base" hangingPunct="0">
              <a:spcBef>
                <a:spcPct val="0"/>
              </a:spcBef>
              <a:spcAft>
                <a:spcPct val="0"/>
              </a:spcAft>
              <a:defRPr sz="2400">
                <a:solidFill>
                  <a:schemeClr val="bg2"/>
                </a:solidFill>
                <a:latin typeface="Comic Sans MS" panose="030F0702030302020204" charset="0"/>
                <a:ea typeface="黑体" panose="02010609060101010101" pitchFamily="2" charset="-122"/>
              </a:defRPr>
            </a:lvl9pPr>
          </a:lstStyle>
          <a:p>
            <a:fld id="{2A9C07CF-2E63-2E4F-B271-D879312DE394}" type="slidenum">
              <a:rPr lang="en-US" altLang="zh-CN" sz="120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b="1" dirty="0">
                <a:ea typeface="黑体" panose="02010609060101010101" pitchFamily="2" charset="-122"/>
              </a:rPr>
              <a:t>①</a:t>
            </a:r>
            <a:r>
              <a:rPr lang="zh-CN" altLang="en-US" sz="1000" b="1" dirty="0">
                <a:ea typeface="黑体" panose="02010609060101010101" pitchFamily="2" charset="-122"/>
              </a:rPr>
              <a:t>：</a:t>
            </a:r>
            <a:r>
              <a:rPr lang="en-US" altLang="zh-CN" sz="1000" b="1" dirty="0">
                <a:ea typeface="黑体" panose="02010609060101010101" pitchFamily="2" charset="-122"/>
              </a:rPr>
              <a:t>P</a:t>
            </a:r>
            <a:r>
              <a:rPr lang="zh-CN" altLang="en-US" sz="1000" b="1" dirty="0">
                <a:ea typeface="黑体" panose="02010609060101010101" pitchFamily="2" charset="-122"/>
              </a:rPr>
              <a:t>，</a:t>
            </a:r>
            <a:r>
              <a:rPr lang="en-US" altLang="zh-CN" sz="1000" b="1" dirty="0">
                <a:latin typeface="Times New Roman" panose="02020603050405020304" pitchFamily="18" charset="0"/>
                <a:ea typeface="黑体" panose="02010609060101010101" pitchFamily="2" charset="-122"/>
              </a:rPr>
              <a:t>¬</a:t>
            </a:r>
            <a:r>
              <a:rPr lang="en-US" altLang="zh-CN" sz="1000" b="1" dirty="0">
                <a:ea typeface="黑体" panose="02010609060101010101" pitchFamily="2" charset="-122"/>
              </a:rPr>
              <a:t>P </a:t>
            </a:r>
            <a:r>
              <a:rPr lang="zh-CN" altLang="en-US" sz="1000" b="1" dirty="0">
                <a:ea typeface="黑体" panose="02010609060101010101" pitchFamily="2" charset="-122"/>
              </a:rPr>
              <a:t>是文字，简单析取式，简单合取式，析取范式，合取范式；</a:t>
            </a:r>
            <a:endParaRPr lang="zh-CN" altLang="en-US" sz="1000" b="1" dirty="0">
              <a:ea typeface="黑体" panose="02010609060101010101" pitchFamily="2" charset="-122"/>
            </a:endParaRPr>
          </a:p>
          <a:p>
            <a:pPr eaLnBrk="1" hangingPunct="1"/>
            <a:r>
              <a:rPr lang="zh-CN" altLang="en-US" sz="1000" b="1" dirty="0">
                <a:ea typeface="黑体" panose="02010609060101010101" pitchFamily="2" charset="-122"/>
              </a:rPr>
              <a:t>②：</a:t>
            </a:r>
            <a:r>
              <a:rPr lang="en-US" altLang="zh-CN" sz="1000" b="1" dirty="0" err="1">
                <a:ea typeface="黑体" panose="02010609060101010101" pitchFamily="2" charset="-122"/>
              </a:rPr>
              <a:t>P∨Q</a:t>
            </a:r>
            <a:r>
              <a:rPr lang="en-US" altLang="zh-CN" sz="1000" b="1" dirty="0">
                <a:ea typeface="黑体" panose="02010609060101010101" pitchFamily="2" charset="-122"/>
              </a:rPr>
              <a:t>∨ </a:t>
            </a:r>
            <a:r>
              <a:rPr lang="en-US" altLang="zh-CN" sz="1000" b="1" dirty="0">
                <a:latin typeface="Times New Roman" panose="02020603050405020304" pitchFamily="18" charset="0"/>
                <a:ea typeface="黑体" panose="02010609060101010101" pitchFamily="2" charset="-122"/>
              </a:rPr>
              <a:t>¬</a:t>
            </a:r>
            <a:r>
              <a:rPr lang="en-US" altLang="zh-CN" sz="1000" b="1" dirty="0">
                <a:ea typeface="黑体" panose="02010609060101010101" pitchFamily="2" charset="-122"/>
              </a:rPr>
              <a:t>R</a:t>
            </a:r>
            <a:r>
              <a:rPr lang="zh-CN" altLang="en-US" sz="1000" b="1" dirty="0">
                <a:ea typeface="黑体" panose="02010609060101010101" pitchFamily="2" charset="-122"/>
              </a:rPr>
              <a:t>是简单析取式，析取范式，合取范式；</a:t>
            </a:r>
            <a:endParaRPr lang="zh-CN" altLang="en-US" sz="1000" b="1" dirty="0">
              <a:ea typeface="黑体" panose="02010609060101010101" pitchFamily="2" charset="-122"/>
            </a:endParaRPr>
          </a:p>
          <a:p>
            <a:pPr eaLnBrk="1" hangingPunct="1"/>
            <a:r>
              <a:rPr lang="zh-CN" altLang="en-US" b="1" dirty="0">
                <a:solidFill>
                  <a:srgbClr val="0000FF"/>
                </a:solidFill>
                <a:ea typeface="黑体" panose="02010609060101010101" pitchFamily="2" charset="-122"/>
                <a:sym typeface="Wingdings" panose="05000000000000000000" pitchFamily="2" charset="2"/>
              </a:rPr>
              <a:t>③：</a:t>
            </a:r>
            <a:r>
              <a:rPr lang="en-US" altLang="zh-CN" b="1" dirty="0">
                <a:solidFill>
                  <a:srgbClr val="0000FF"/>
                </a:solidFill>
                <a:ea typeface="黑体" panose="02010609060101010101" pitchFamily="2" charset="-122"/>
                <a:sym typeface="Wingdings" panose="05000000000000000000" pitchFamily="2" charset="2"/>
              </a:rPr>
              <a:t>¬</a:t>
            </a:r>
            <a:r>
              <a:rPr lang="en-US" altLang="zh-CN" b="1" dirty="0" err="1">
                <a:solidFill>
                  <a:srgbClr val="0000FF"/>
                </a:solidFill>
                <a:ea typeface="黑体" panose="02010609060101010101" pitchFamily="2" charset="-122"/>
                <a:sym typeface="Wingdings" panose="05000000000000000000" pitchFamily="2" charset="2"/>
              </a:rPr>
              <a:t>P∧Q∧R</a:t>
            </a:r>
            <a:r>
              <a:rPr lang="zh-CN" altLang="en-US" b="1" dirty="0">
                <a:solidFill>
                  <a:srgbClr val="0000FF"/>
                </a:solidFill>
                <a:ea typeface="黑体" panose="02010609060101010101" pitchFamily="2" charset="-122"/>
                <a:sym typeface="Wingdings" panose="05000000000000000000" pitchFamily="2" charset="2"/>
              </a:rPr>
              <a:t>是简单合取式，析取范式，合取范式；</a:t>
            </a:r>
            <a:endParaRPr lang="zh-CN" altLang="en-US" b="1" dirty="0">
              <a:solidFill>
                <a:srgbClr val="0000FF"/>
              </a:solidFill>
              <a:ea typeface="黑体" panose="02010609060101010101" pitchFamily="2" charset="-122"/>
              <a:sym typeface="Wingdings" panose="05000000000000000000" pitchFamily="2" charset="2"/>
            </a:endParaRPr>
          </a:p>
          <a:p>
            <a:pPr eaLnBrk="1" hangingPunct="1"/>
            <a:r>
              <a:rPr lang="zh-CN" altLang="en-US" b="1" dirty="0">
                <a:solidFill>
                  <a:srgbClr val="0000FF"/>
                </a:solidFill>
                <a:ea typeface="黑体" panose="02010609060101010101" pitchFamily="2" charset="-122"/>
                <a:sym typeface="Wingdings" panose="05000000000000000000" pitchFamily="2" charset="2"/>
              </a:rPr>
              <a:t> ④：</a:t>
            </a:r>
            <a:r>
              <a:rPr lang="en-US" altLang="zh-CN" b="1" dirty="0">
                <a:solidFill>
                  <a:srgbClr val="0000FF"/>
                </a:solidFill>
                <a:ea typeface="黑体" panose="02010609060101010101" pitchFamily="2" charset="-122"/>
                <a:sym typeface="Wingdings" panose="05000000000000000000" pitchFamily="2" charset="2"/>
              </a:rPr>
              <a:t>(</a:t>
            </a:r>
            <a:r>
              <a:rPr lang="en-US" altLang="zh-CN" b="1" dirty="0" err="1">
                <a:solidFill>
                  <a:srgbClr val="0000FF"/>
                </a:solidFill>
                <a:ea typeface="黑体" panose="02010609060101010101" pitchFamily="2" charset="-122"/>
                <a:sym typeface="Wingdings" panose="05000000000000000000" pitchFamily="2" charset="2"/>
              </a:rPr>
              <a:t>P∧Q</a:t>
            </a:r>
            <a:r>
              <a:rPr lang="en-US" altLang="zh-CN" b="1" dirty="0">
                <a:solidFill>
                  <a:srgbClr val="0000FF"/>
                </a:solidFill>
                <a:ea typeface="黑体" panose="02010609060101010101" pitchFamily="2" charset="-122"/>
                <a:sym typeface="Wingdings" panose="05000000000000000000" pitchFamily="2" charset="2"/>
              </a:rPr>
              <a:t>)∨(¬</a:t>
            </a:r>
            <a:r>
              <a:rPr lang="en-US" altLang="zh-CN" b="1" dirty="0" err="1">
                <a:solidFill>
                  <a:srgbClr val="0000FF"/>
                </a:solidFill>
                <a:ea typeface="黑体" panose="02010609060101010101" pitchFamily="2" charset="-122"/>
                <a:sym typeface="Wingdings" panose="05000000000000000000" pitchFamily="2" charset="2"/>
              </a:rPr>
              <a:t>P∧Q</a:t>
            </a:r>
            <a:r>
              <a:rPr lang="en-US" altLang="zh-CN" b="1" dirty="0">
                <a:solidFill>
                  <a:srgbClr val="0000FF"/>
                </a:solidFill>
                <a:ea typeface="黑体" panose="02010609060101010101" pitchFamily="2" charset="-122"/>
                <a:sym typeface="Wingdings" panose="05000000000000000000" pitchFamily="2" charset="2"/>
              </a:rPr>
              <a:t>)</a:t>
            </a:r>
            <a:r>
              <a:rPr lang="zh-CN" altLang="en-US" b="1" dirty="0">
                <a:solidFill>
                  <a:srgbClr val="0000FF"/>
                </a:solidFill>
                <a:ea typeface="黑体" panose="02010609060101010101" pitchFamily="2" charset="-122"/>
                <a:sym typeface="Wingdings" panose="05000000000000000000" pitchFamily="2" charset="2"/>
              </a:rPr>
              <a:t>是析取范式；</a:t>
            </a:r>
            <a:endParaRPr lang="zh-CN" altLang="en-US" b="1" dirty="0">
              <a:solidFill>
                <a:srgbClr val="0000FF"/>
              </a:solidFill>
              <a:ea typeface="黑体" panose="02010609060101010101" pitchFamily="2" charset="-122"/>
              <a:sym typeface="Wingdings" panose="05000000000000000000" pitchFamily="2" charset="2"/>
            </a:endParaRPr>
          </a:p>
          <a:p>
            <a:pPr eaLnBrk="1" hangingPunct="1"/>
            <a:r>
              <a:rPr lang="zh-CN" altLang="en-US" b="1" dirty="0">
                <a:solidFill>
                  <a:srgbClr val="0000FF"/>
                </a:solidFill>
                <a:ea typeface="黑体" panose="02010609060101010101" pitchFamily="2" charset="-122"/>
                <a:sym typeface="Wingdings" panose="05000000000000000000" pitchFamily="2" charset="2"/>
              </a:rPr>
              <a:t> ⑤：</a:t>
            </a:r>
            <a:r>
              <a:rPr lang="en-US" altLang="zh-CN" b="1" dirty="0">
                <a:solidFill>
                  <a:srgbClr val="0000FF"/>
                </a:solidFill>
                <a:ea typeface="黑体" panose="02010609060101010101" pitchFamily="2" charset="-122"/>
                <a:sym typeface="Wingdings" panose="05000000000000000000" pitchFamily="2" charset="2"/>
              </a:rPr>
              <a:t>(</a:t>
            </a:r>
            <a:r>
              <a:rPr lang="en-US" altLang="zh-CN" b="1" dirty="0" err="1">
                <a:solidFill>
                  <a:srgbClr val="0000FF"/>
                </a:solidFill>
                <a:ea typeface="黑体" panose="02010609060101010101" pitchFamily="2" charset="-122"/>
                <a:sym typeface="Wingdings" panose="05000000000000000000" pitchFamily="2" charset="2"/>
              </a:rPr>
              <a:t>P∨Q</a:t>
            </a:r>
            <a:r>
              <a:rPr lang="en-US" altLang="zh-CN" b="1" dirty="0">
                <a:solidFill>
                  <a:srgbClr val="0000FF"/>
                </a:solidFill>
                <a:ea typeface="黑体" panose="02010609060101010101" pitchFamily="2" charset="-122"/>
                <a:sym typeface="Wingdings" panose="05000000000000000000" pitchFamily="2" charset="2"/>
              </a:rPr>
              <a:t>)∧(¬</a:t>
            </a:r>
            <a:r>
              <a:rPr lang="en-US" altLang="zh-CN" b="1" dirty="0" err="1">
                <a:solidFill>
                  <a:srgbClr val="0000FF"/>
                </a:solidFill>
                <a:ea typeface="黑体" panose="02010609060101010101" pitchFamily="2" charset="-122"/>
                <a:sym typeface="Wingdings" panose="05000000000000000000" pitchFamily="2" charset="2"/>
              </a:rPr>
              <a:t>P∨Q</a:t>
            </a:r>
            <a:r>
              <a:rPr lang="en-US" altLang="zh-CN" b="1" dirty="0">
                <a:solidFill>
                  <a:srgbClr val="0000FF"/>
                </a:solidFill>
                <a:ea typeface="黑体" panose="02010609060101010101" pitchFamily="2" charset="-122"/>
                <a:sym typeface="Wingdings" panose="05000000000000000000" pitchFamily="2" charset="2"/>
              </a:rPr>
              <a:t>)</a:t>
            </a:r>
            <a:r>
              <a:rPr lang="zh-CN" altLang="en-US" b="1" dirty="0">
                <a:solidFill>
                  <a:srgbClr val="0000FF"/>
                </a:solidFill>
                <a:ea typeface="黑体" panose="02010609060101010101" pitchFamily="2" charset="-122"/>
                <a:sym typeface="Wingdings" panose="05000000000000000000" pitchFamily="2" charset="2"/>
              </a:rPr>
              <a:t>是合取范式。</a:t>
            </a:r>
            <a:endParaRPr lang="zh-CN" altLang="en-US" b="1" dirty="0">
              <a:solidFill>
                <a:srgbClr val="0000FF"/>
              </a:solidFill>
              <a:ea typeface="黑体" panose="02010609060101010101" pitchFamily="2" charset="-122"/>
              <a:sym typeface="Wingdings" panose="05000000000000000000" pitchFamily="2" charset="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charset="0"/>
                <a:ea typeface="黑体" panose="02010609060101010101" pitchFamily="2" charset="-122"/>
              </a:defRPr>
            </a:lvl1pPr>
            <a:lvl2pPr marL="742950" indent="-285750">
              <a:defRPr sz="2400">
                <a:solidFill>
                  <a:schemeClr val="bg2"/>
                </a:solidFill>
                <a:latin typeface="Comic Sans MS" panose="030F0702030302020204" charset="0"/>
                <a:ea typeface="黑体" panose="02010609060101010101" pitchFamily="2" charset="-122"/>
              </a:defRPr>
            </a:lvl2pPr>
            <a:lvl3pPr marL="1143000" indent="-228600">
              <a:defRPr sz="2400">
                <a:solidFill>
                  <a:schemeClr val="bg2"/>
                </a:solidFill>
                <a:latin typeface="Comic Sans MS" panose="030F0702030302020204" charset="0"/>
                <a:ea typeface="黑体" panose="02010609060101010101" pitchFamily="2" charset="-122"/>
              </a:defRPr>
            </a:lvl3pPr>
            <a:lvl4pPr marL="1600200" indent="-228600">
              <a:defRPr sz="2400">
                <a:solidFill>
                  <a:schemeClr val="bg2"/>
                </a:solidFill>
                <a:latin typeface="Comic Sans MS" panose="030F0702030302020204" charset="0"/>
                <a:ea typeface="黑体" panose="02010609060101010101" pitchFamily="2" charset="-122"/>
              </a:defRPr>
            </a:lvl4pPr>
            <a:lvl5pPr marL="2057400" indent="-228600">
              <a:defRPr sz="2400">
                <a:solidFill>
                  <a:schemeClr val="bg2"/>
                </a:solidFill>
                <a:latin typeface="Comic Sans MS" panose="030F0702030302020204" charset="0"/>
                <a:ea typeface="黑体" panose="02010609060101010101" pitchFamily="2" charset="-122"/>
              </a:defRPr>
            </a:lvl5pPr>
            <a:lvl6pPr marL="2514600" indent="-228600" eaLnBrk="0" fontAlgn="base" hangingPunct="0">
              <a:spcBef>
                <a:spcPct val="0"/>
              </a:spcBef>
              <a:spcAft>
                <a:spcPct val="0"/>
              </a:spcAft>
              <a:defRPr sz="2400">
                <a:solidFill>
                  <a:schemeClr val="bg2"/>
                </a:solidFill>
                <a:latin typeface="Comic Sans MS" panose="030F0702030302020204" charset="0"/>
                <a:ea typeface="黑体" panose="02010609060101010101" pitchFamily="2" charset="-122"/>
              </a:defRPr>
            </a:lvl6pPr>
            <a:lvl7pPr marL="2971800" indent="-228600" eaLnBrk="0" fontAlgn="base" hangingPunct="0">
              <a:spcBef>
                <a:spcPct val="0"/>
              </a:spcBef>
              <a:spcAft>
                <a:spcPct val="0"/>
              </a:spcAft>
              <a:defRPr sz="2400">
                <a:solidFill>
                  <a:schemeClr val="bg2"/>
                </a:solidFill>
                <a:latin typeface="Comic Sans MS" panose="030F0702030302020204" charset="0"/>
                <a:ea typeface="黑体" panose="02010609060101010101" pitchFamily="2" charset="-122"/>
              </a:defRPr>
            </a:lvl7pPr>
            <a:lvl8pPr marL="3429000" indent="-228600" eaLnBrk="0" fontAlgn="base" hangingPunct="0">
              <a:spcBef>
                <a:spcPct val="0"/>
              </a:spcBef>
              <a:spcAft>
                <a:spcPct val="0"/>
              </a:spcAft>
              <a:defRPr sz="2400">
                <a:solidFill>
                  <a:schemeClr val="bg2"/>
                </a:solidFill>
                <a:latin typeface="Comic Sans MS" panose="030F0702030302020204" charset="0"/>
                <a:ea typeface="黑体" panose="02010609060101010101" pitchFamily="2" charset="-122"/>
              </a:defRPr>
            </a:lvl8pPr>
            <a:lvl9pPr marL="3886200" indent="-228600" eaLnBrk="0" fontAlgn="base" hangingPunct="0">
              <a:spcBef>
                <a:spcPct val="0"/>
              </a:spcBef>
              <a:spcAft>
                <a:spcPct val="0"/>
              </a:spcAft>
              <a:defRPr sz="2400">
                <a:solidFill>
                  <a:schemeClr val="bg2"/>
                </a:solidFill>
                <a:latin typeface="Comic Sans MS" panose="030F0702030302020204" charset="0"/>
                <a:ea typeface="黑体" panose="02010609060101010101" pitchFamily="2" charset="-122"/>
              </a:defRPr>
            </a:lvl9pPr>
          </a:lstStyle>
          <a:p>
            <a:fld id="{2A9C07CF-2E63-2E4F-B271-D879312DE394}" type="slidenum">
              <a:rPr lang="en-US" altLang="zh-CN" sz="120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b="1" dirty="0">
                <a:ea typeface="黑体" panose="02010609060101010101" pitchFamily="2" charset="-122"/>
              </a:rPr>
              <a:t>①</a:t>
            </a:r>
            <a:r>
              <a:rPr lang="zh-CN" altLang="en-US" sz="1000" b="1" dirty="0">
                <a:ea typeface="黑体" panose="02010609060101010101" pitchFamily="2" charset="-122"/>
              </a:rPr>
              <a:t>：</a:t>
            </a:r>
            <a:r>
              <a:rPr lang="en-US" altLang="zh-CN" sz="1000" b="1" dirty="0">
                <a:ea typeface="黑体" panose="02010609060101010101" pitchFamily="2" charset="-122"/>
              </a:rPr>
              <a:t>P</a:t>
            </a:r>
            <a:r>
              <a:rPr lang="zh-CN" altLang="en-US" sz="1000" b="1" dirty="0">
                <a:ea typeface="黑体" panose="02010609060101010101" pitchFamily="2" charset="-122"/>
              </a:rPr>
              <a:t>，</a:t>
            </a:r>
            <a:r>
              <a:rPr lang="en-US" altLang="zh-CN" sz="1000" b="1" dirty="0">
                <a:latin typeface="Times New Roman" panose="02020603050405020304" pitchFamily="18" charset="0"/>
                <a:ea typeface="黑体" panose="02010609060101010101" pitchFamily="2" charset="-122"/>
              </a:rPr>
              <a:t>¬</a:t>
            </a:r>
            <a:r>
              <a:rPr lang="en-US" altLang="zh-CN" sz="1000" b="1" dirty="0">
                <a:ea typeface="黑体" panose="02010609060101010101" pitchFamily="2" charset="-122"/>
              </a:rPr>
              <a:t>P </a:t>
            </a:r>
            <a:r>
              <a:rPr lang="zh-CN" altLang="en-US" sz="1000" b="1" dirty="0">
                <a:ea typeface="黑体" panose="02010609060101010101" pitchFamily="2" charset="-122"/>
              </a:rPr>
              <a:t>是文字，简单析取式，简单合取式，析取范式，合取范式；</a:t>
            </a:r>
            <a:endParaRPr lang="zh-CN" altLang="en-US" sz="1000" b="1" dirty="0">
              <a:ea typeface="黑体" panose="02010609060101010101" pitchFamily="2" charset="-122"/>
            </a:endParaRPr>
          </a:p>
          <a:p>
            <a:pPr eaLnBrk="1" hangingPunct="1"/>
            <a:r>
              <a:rPr lang="zh-CN" altLang="en-US" sz="1000" b="1" dirty="0">
                <a:ea typeface="黑体" panose="02010609060101010101" pitchFamily="2" charset="-122"/>
              </a:rPr>
              <a:t>②：</a:t>
            </a:r>
            <a:r>
              <a:rPr lang="en-US" altLang="zh-CN" sz="1000" b="1" dirty="0" err="1">
                <a:ea typeface="黑体" panose="02010609060101010101" pitchFamily="2" charset="-122"/>
              </a:rPr>
              <a:t>P∨Q</a:t>
            </a:r>
            <a:r>
              <a:rPr lang="en-US" altLang="zh-CN" sz="1000" b="1" dirty="0">
                <a:ea typeface="黑体" panose="02010609060101010101" pitchFamily="2" charset="-122"/>
              </a:rPr>
              <a:t>∨ </a:t>
            </a:r>
            <a:r>
              <a:rPr lang="en-US" altLang="zh-CN" sz="1000" b="1" dirty="0">
                <a:latin typeface="Times New Roman" panose="02020603050405020304" pitchFamily="18" charset="0"/>
                <a:ea typeface="黑体" panose="02010609060101010101" pitchFamily="2" charset="-122"/>
              </a:rPr>
              <a:t>¬</a:t>
            </a:r>
            <a:r>
              <a:rPr lang="en-US" altLang="zh-CN" sz="1000" b="1" dirty="0">
                <a:ea typeface="黑体" panose="02010609060101010101" pitchFamily="2" charset="-122"/>
              </a:rPr>
              <a:t>R</a:t>
            </a:r>
            <a:r>
              <a:rPr lang="zh-CN" altLang="en-US" sz="1000" b="1" dirty="0">
                <a:ea typeface="黑体" panose="02010609060101010101" pitchFamily="2" charset="-122"/>
              </a:rPr>
              <a:t>是简单析取式，析取范式，合取范式；</a:t>
            </a:r>
            <a:endParaRPr lang="zh-CN" altLang="en-US" sz="1000" b="1" dirty="0">
              <a:ea typeface="黑体" panose="02010609060101010101" pitchFamily="2" charset="-122"/>
            </a:endParaRPr>
          </a:p>
          <a:p>
            <a:pPr eaLnBrk="1" hangingPunct="1"/>
            <a:r>
              <a:rPr lang="zh-CN" altLang="en-US" b="1" dirty="0">
                <a:solidFill>
                  <a:srgbClr val="0000FF"/>
                </a:solidFill>
                <a:ea typeface="黑体" panose="02010609060101010101" pitchFamily="2" charset="-122"/>
                <a:sym typeface="Wingdings" panose="05000000000000000000" pitchFamily="2" charset="2"/>
              </a:rPr>
              <a:t>③：</a:t>
            </a:r>
            <a:r>
              <a:rPr lang="en-US" altLang="zh-CN" b="1" dirty="0">
                <a:solidFill>
                  <a:srgbClr val="0000FF"/>
                </a:solidFill>
                <a:ea typeface="黑体" panose="02010609060101010101" pitchFamily="2" charset="-122"/>
                <a:sym typeface="Wingdings" panose="05000000000000000000" pitchFamily="2" charset="2"/>
              </a:rPr>
              <a:t>¬</a:t>
            </a:r>
            <a:r>
              <a:rPr lang="en-US" altLang="zh-CN" b="1" dirty="0" err="1">
                <a:solidFill>
                  <a:srgbClr val="0000FF"/>
                </a:solidFill>
                <a:ea typeface="黑体" panose="02010609060101010101" pitchFamily="2" charset="-122"/>
                <a:sym typeface="Wingdings" panose="05000000000000000000" pitchFamily="2" charset="2"/>
              </a:rPr>
              <a:t>P∧Q∧R</a:t>
            </a:r>
            <a:r>
              <a:rPr lang="zh-CN" altLang="en-US" b="1" dirty="0">
                <a:solidFill>
                  <a:srgbClr val="0000FF"/>
                </a:solidFill>
                <a:ea typeface="黑体" panose="02010609060101010101" pitchFamily="2" charset="-122"/>
                <a:sym typeface="Wingdings" panose="05000000000000000000" pitchFamily="2" charset="2"/>
              </a:rPr>
              <a:t>是简单合取式，析取范式，合取范式；</a:t>
            </a:r>
            <a:endParaRPr lang="zh-CN" altLang="en-US" b="1" dirty="0">
              <a:solidFill>
                <a:srgbClr val="0000FF"/>
              </a:solidFill>
              <a:ea typeface="黑体" panose="02010609060101010101" pitchFamily="2" charset="-122"/>
              <a:sym typeface="Wingdings" panose="05000000000000000000" pitchFamily="2" charset="2"/>
            </a:endParaRPr>
          </a:p>
          <a:p>
            <a:pPr eaLnBrk="1" hangingPunct="1"/>
            <a:r>
              <a:rPr lang="zh-CN" altLang="en-US" b="1" dirty="0">
                <a:solidFill>
                  <a:srgbClr val="0000FF"/>
                </a:solidFill>
                <a:ea typeface="黑体" panose="02010609060101010101" pitchFamily="2" charset="-122"/>
                <a:sym typeface="Wingdings" panose="05000000000000000000" pitchFamily="2" charset="2"/>
              </a:rPr>
              <a:t> ④：</a:t>
            </a:r>
            <a:r>
              <a:rPr lang="en-US" altLang="zh-CN" b="1" dirty="0">
                <a:solidFill>
                  <a:srgbClr val="0000FF"/>
                </a:solidFill>
                <a:ea typeface="黑体" panose="02010609060101010101" pitchFamily="2" charset="-122"/>
                <a:sym typeface="Wingdings" panose="05000000000000000000" pitchFamily="2" charset="2"/>
              </a:rPr>
              <a:t>(</a:t>
            </a:r>
            <a:r>
              <a:rPr lang="en-US" altLang="zh-CN" b="1" dirty="0" err="1">
                <a:solidFill>
                  <a:srgbClr val="0000FF"/>
                </a:solidFill>
                <a:ea typeface="黑体" panose="02010609060101010101" pitchFamily="2" charset="-122"/>
                <a:sym typeface="Wingdings" panose="05000000000000000000" pitchFamily="2" charset="2"/>
              </a:rPr>
              <a:t>P∧Q</a:t>
            </a:r>
            <a:r>
              <a:rPr lang="en-US" altLang="zh-CN" b="1" dirty="0">
                <a:solidFill>
                  <a:srgbClr val="0000FF"/>
                </a:solidFill>
                <a:ea typeface="黑体" panose="02010609060101010101" pitchFamily="2" charset="-122"/>
                <a:sym typeface="Wingdings" panose="05000000000000000000" pitchFamily="2" charset="2"/>
              </a:rPr>
              <a:t>)∨(¬</a:t>
            </a:r>
            <a:r>
              <a:rPr lang="en-US" altLang="zh-CN" b="1" dirty="0" err="1">
                <a:solidFill>
                  <a:srgbClr val="0000FF"/>
                </a:solidFill>
                <a:ea typeface="黑体" panose="02010609060101010101" pitchFamily="2" charset="-122"/>
                <a:sym typeface="Wingdings" panose="05000000000000000000" pitchFamily="2" charset="2"/>
              </a:rPr>
              <a:t>P∧Q</a:t>
            </a:r>
            <a:r>
              <a:rPr lang="en-US" altLang="zh-CN" b="1" dirty="0">
                <a:solidFill>
                  <a:srgbClr val="0000FF"/>
                </a:solidFill>
                <a:ea typeface="黑体" panose="02010609060101010101" pitchFamily="2" charset="-122"/>
                <a:sym typeface="Wingdings" panose="05000000000000000000" pitchFamily="2" charset="2"/>
              </a:rPr>
              <a:t>)</a:t>
            </a:r>
            <a:r>
              <a:rPr lang="zh-CN" altLang="en-US" b="1" dirty="0">
                <a:solidFill>
                  <a:srgbClr val="0000FF"/>
                </a:solidFill>
                <a:ea typeface="黑体" panose="02010609060101010101" pitchFamily="2" charset="-122"/>
                <a:sym typeface="Wingdings" panose="05000000000000000000" pitchFamily="2" charset="2"/>
              </a:rPr>
              <a:t>是析取范式；</a:t>
            </a:r>
            <a:endParaRPr lang="zh-CN" altLang="en-US" b="1" dirty="0">
              <a:solidFill>
                <a:srgbClr val="0000FF"/>
              </a:solidFill>
              <a:ea typeface="黑体" panose="02010609060101010101" pitchFamily="2" charset="-122"/>
              <a:sym typeface="Wingdings" panose="05000000000000000000" pitchFamily="2" charset="2"/>
            </a:endParaRPr>
          </a:p>
          <a:p>
            <a:pPr eaLnBrk="1" hangingPunct="1"/>
            <a:r>
              <a:rPr lang="zh-CN" altLang="en-US" b="1" dirty="0">
                <a:solidFill>
                  <a:srgbClr val="0000FF"/>
                </a:solidFill>
                <a:ea typeface="黑体" panose="02010609060101010101" pitchFamily="2" charset="-122"/>
                <a:sym typeface="Wingdings" panose="05000000000000000000" pitchFamily="2" charset="2"/>
              </a:rPr>
              <a:t> ⑤：</a:t>
            </a:r>
            <a:r>
              <a:rPr lang="en-US" altLang="zh-CN" b="1" dirty="0">
                <a:solidFill>
                  <a:srgbClr val="0000FF"/>
                </a:solidFill>
                <a:ea typeface="黑体" panose="02010609060101010101" pitchFamily="2" charset="-122"/>
                <a:sym typeface="Wingdings" panose="05000000000000000000" pitchFamily="2" charset="2"/>
              </a:rPr>
              <a:t>(</a:t>
            </a:r>
            <a:r>
              <a:rPr lang="en-US" altLang="zh-CN" b="1" dirty="0" err="1">
                <a:solidFill>
                  <a:srgbClr val="0000FF"/>
                </a:solidFill>
                <a:ea typeface="黑体" panose="02010609060101010101" pitchFamily="2" charset="-122"/>
                <a:sym typeface="Wingdings" panose="05000000000000000000" pitchFamily="2" charset="2"/>
              </a:rPr>
              <a:t>P∨Q</a:t>
            </a:r>
            <a:r>
              <a:rPr lang="en-US" altLang="zh-CN" b="1" dirty="0">
                <a:solidFill>
                  <a:srgbClr val="0000FF"/>
                </a:solidFill>
                <a:ea typeface="黑体" panose="02010609060101010101" pitchFamily="2" charset="-122"/>
                <a:sym typeface="Wingdings" panose="05000000000000000000" pitchFamily="2" charset="2"/>
              </a:rPr>
              <a:t>)∧(¬</a:t>
            </a:r>
            <a:r>
              <a:rPr lang="en-US" altLang="zh-CN" b="1" dirty="0" err="1">
                <a:solidFill>
                  <a:srgbClr val="0000FF"/>
                </a:solidFill>
                <a:ea typeface="黑体" panose="02010609060101010101" pitchFamily="2" charset="-122"/>
                <a:sym typeface="Wingdings" panose="05000000000000000000" pitchFamily="2" charset="2"/>
              </a:rPr>
              <a:t>P∨Q</a:t>
            </a:r>
            <a:r>
              <a:rPr lang="en-US" altLang="zh-CN" b="1" dirty="0">
                <a:solidFill>
                  <a:srgbClr val="0000FF"/>
                </a:solidFill>
                <a:ea typeface="黑体" panose="02010609060101010101" pitchFamily="2" charset="-122"/>
                <a:sym typeface="Wingdings" panose="05000000000000000000" pitchFamily="2" charset="2"/>
              </a:rPr>
              <a:t>)</a:t>
            </a:r>
            <a:r>
              <a:rPr lang="zh-CN" altLang="en-US" b="1" dirty="0">
                <a:solidFill>
                  <a:srgbClr val="0000FF"/>
                </a:solidFill>
                <a:ea typeface="黑体" panose="02010609060101010101" pitchFamily="2" charset="-122"/>
                <a:sym typeface="Wingdings" panose="05000000000000000000" pitchFamily="2" charset="2"/>
              </a:rPr>
              <a:t>是合取范式。</a:t>
            </a:r>
            <a:endParaRPr lang="zh-CN" altLang="en-US" b="1" dirty="0">
              <a:solidFill>
                <a:srgbClr val="0000FF"/>
              </a:solidFill>
              <a:ea typeface="黑体" panose="02010609060101010101" pitchFamily="2" charset="-122"/>
              <a:sym typeface="Wingdings" panose="05000000000000000000" pitchFamily="2" charset="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charset="0"/>
                <a:ea typeface="黑体" panose="02010609060101010101" pitchFamily="2" charset="-122"/>
              </a:defRPr>
            </a:lvl1pPr>
            <a:lvl2pPr marL="742950" indent="-285750">
              <a:defRPr sz="2400">
                <a:solidFill>
                  <a:schemeClr val="bg2"/>
                </a:solidFill>
                <a:latin typeface="Comic Sans MS" panose="030F0702030302020204" charset="0"/>
                <a:ea typeface="黑体" panose="02010609060101010101" pitchFamily="2" charset="-122"/>
              </a:defRPr>
            </a:lvl2pPr>
            <a:lvl3pPr marL="1143000" indent="-228600">
              <a:defRPr sz="2400">
                <a:solidFill>
                  <a:schemeClr val="bg2"/>
                </a:solidFill>
                <a:latin typeface="Comic Sans MS" panose="030F0702030302020204" charset="0"/>
                <a:ea typeface="黑体" panose="02010609060101010101" pitchFamily="2" charset="-122"/>
              </a:defRPr>
            </a:lvl3pPr>
            <a:lvl4pPr marL="1600200" indent="-228600">
              <a:defRPr sz="2400">
                <a:solidFill>
                  <a:schemeClr val="bg2"/>
                </a:solidFill>
                <a:latin typeface="Comic Sans MS" panose="030F0702030302020204" charset="0"/>
                <a:ea typeface="黑体" panose="02010609060101010101" pitchFamily="2" charset="-122"/>
              </a:defRPr>
            </a:lvl4pPr>
            <a:lvl5pPr marL="2057400" indent="-228600">
              <a:defRPr sz="2400">
                <a:solidFill>
                  <a:schemeClr val="bg2"/>
                </a:solidFill>
                <a:latin typeface="Comic Sans MS" panose="030F0702030302020204" charset="0"/>
                <a:ea typeface="黑体" panose="02010609060101010101" pitchFamily="2" charset="-122"/>
              </a:defRPr>
            </a:lvl5pPr>
            <a:lvl6pPr marL="2514600" indent="-228600" eaLnBrk="0" fontAlgn="base" hangingPunct="0">
              <a:spcBef>
                <a:spcPct val="0"/>
              </a:spcBef>
              <a:spcAft>
                <a:spcPct val="0"/>
              </a:spcAft>
              <a:defRPr sz="2400">
                <a:solidFill>
                  <a:schemeClr val="bg2"/>
                </a:solidFill>
                <a:latin typeface="Comic Sans MS" panose="030F0702030302020204" charset="0"/>
                <a:ea typeface="黑体" panose="02010609060101010101" pitchFamily="2" charset="-122"/>
              </a:defRPr>
            </a:lvl6pPr>
            <a:lvl7pPr marL="2971800" indent="-228600" eaLnBrk="0" fontAlgn="base" hangingPunct="0">
              <a:spcBef>
                <a:spcPct val="0"/>
              </a:spcBef>
              <a:spcAft>
                <a:spcPct val="0"/>
              </a:spcAft>
              <a:defRPr sz="2400">
                <a:solidFill>
                  <a:schemeClr val="bg2"/>
                </a:solidFill>
                <a:latin typeface="Comic Sans MS" panose="030F0702030302020204" charset="0"/>
                <a:ea typeface="黑体" panose="02010609060101010101" pitchFamily="2" charset="-122"/>
              </a:defRPr>
            </a:lvl7pPr>
            <a:lvl8pPr marL="3429000" indent="-228600" eaLnBrk="0" fontAlgn="base" hangingPunct="0">
              <a:spcBef>
                <a:spcPct val="0"/>
              </a:spcBef>
              <a:spcAft>
                <a:spcPct val="0"/>
              </a:spcAft>
              <a:defRPr sz="2400">
                <a:solidFill>
                  <a:schemeClr val="bg2"/>
                </a:solidFill>
                <a:latin typeface="Comic Sans MS" panose="030F0702030302020204" charset="0"/>
                <a:ea typeface="黑体" panose="02010609060101010101" pitchFamily="2" charset="-122"/>
              </a:defRPr>
            </a:lvl8pPr>
            <a:lvl9pPr marL="3886200" indent="-228600" eaLnBrk="0" fontAlgn="base" hangingPunct="0">
              <a:spcBef>
                <a:spcPct val="0"/>
              </a:spcBef>
              <a:spcAft>
                <a:spcPct val="0"/>
              </a:spcAft>
              <a:defRPr sz="2400">
                <a:solidFill>
                  <a:schemeClr val="bg2"/>
                </a:solidFill>
                <a:latin typeface="Comic Sans MS" panose="030F0702030302020204" charset="0"/>
                <a:ea typeface="黑体" panose="02010609060101010101" pitchFamily="2" charset="-122"/>
              </a:defRPr>
            </a:lvl9pPr>
          </a:lstStyle>
          <a:p>
            <a:fld id="{BC9BC9D7-9F03-6441-9D1B-D5DBE8A0E6D2}" type="slidenum">
              <a:rPr lang="en-US" altLang="zh-CN" sz="120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b="1">
                <a:solidFill>
                  <a:srgbClr val="0000FF"/>
                </a:solidFill>
                <a:ea typeface="黑体" panose="02010609060101010101" pitchFamily="2" charset="-122"/>
                <a:sym typeface="Wingdings" panose="05000000000000000000" pitchFamily="2" charset="2"/>
              </a:rPr>
              <a:t>证明：</a:t>
            </a:r>
            <a:r>
              <a:rPr lang="en-US" altLang="zh-CN" sz="1000" b="1">
                <a:solidFill>
                  <a:srgbClr val="0000FF"/>
                </a:solidFill>
                <a:ea typeface="黑体" panose="02010609060101010101" pitchFamily="2" charset="-122"/>
                <a:sym typeface="Wingdings" panose="05000000000000000000" pitchFamily="2" charset="2"/>
              </a:rPr>
              <a:t>(</a:t>
            </a:r>
            <a:r>
              <a:rPr lang="zh-CN" altLang="en-US" sz="1000" b="1">
                <a:solidFill>
                  <a:srgbClr val="0000FF"/>
                </a:solidFill>
                <a:ea typeface="黑体" panose="02010609060101010101" pitchFamily="2" charset="-122"/>
                <a:sym typeface="Wingdings" panose="05000000000000000000" pitchFamily="2" charset="2"/>
              </a:rPr>
              <a:t>证明该定理的方法与过程实际也就是求一个公式的主析取范式和主合取范式的方法，主要有两种不同的方法，一是真值表技术，一是公式转换法</a:t>
            </a:r>
            <a:r>
              <a:rPr lang="en-US" altLang="zh-CN" sz="1000" b="1">
                <a:solidFill>
                  <a:srgbClr val="0000FF"/>
                </a:solidFill>
                <a:ea typeface="黑体" panose="02010609060101010101" pitchFamily="2" charset="-122"/>
                <a:sym typeface="Wingdings" panose="05000000000000000000" pitchFamily="2" charset="2"/>
              </a:rPr>
              <a:t>)</a:t>
            </a:r>
            <a:endParaRPr lang="en-US" altLang="zh-CN" sz="1000" b="1">
              <a:solidFill>
                <a:srgbClr val="0000FF"/>
              </a:solidFill>
              <a:ea typeface="黑体" panose="02010609060101010101" pitchFamily="2" charset="-122"/>
              <a:sym typeface="Wingdings" panose="05000000000000000000" pitchFamily="2" charset="2"/>
            </a:endParaRPr>
          </a:p>
          <a:p>
            <a:pPr eaLnBrk="1" hangingPunct="1"/>
            <a:r>
              <a:rPr lang="en-US" altLang="zh-CN" sz="1000" b="1">
                <a:solidFill>
                  <a:srgbClr val="0000FF"/>
                </a:solidFill>
                <a:ea typeface="黑体" panose="02010609060101010101" pitchFamily="2" charset="-122"/>
                <a:sym typeface="Wingdings" panose="05000000000000000000" pitchFamily="2" charset="2"/>
              </a:rPr>
              <a:t>[</a:t>
            </a:r>
            <a:r>
              <a:rPr lang="zh-CN" altLang="en-US" sz="1000" b="1">
                <a:solidFill>
                  <a:srgbClr val="0000FF"/>
                </a:solidFill>
                <a:ea typeface="黑体" panose="02010609060101010101" pitchFamily="2" charset="-122"/>
                <a:sym typeface="Wingdings" panose="05000000000000000000" pitchFamily="2" charset="2"/>
              </a:rPr>
              <a:t>真值表技术</a:t>
            </a:r>
            <a:r>
              <a:rPr lang="en-US" altLang="zh-CN" sz="1000" b="1">
                <a:solidFill>
                  <a:srgbClr val="0000FF"/>
                </a:solidFill>
                <a:ea typeface="黑体" panose="02010609060101010101" pitchFamily="2" charset="-122"/>
                <a:sym typeface="Wingdings" panose="05000000000000000000" pitchFamily="2" charset="2"/>
              </a:rPr>
              <a:t>]</a:t>
            </a:r>
            <a:endParaRPr lang="en-US" altLang="zh-CN" sz="1000" b="1">
              <a:solidFill>
                <a:srgbClr val="0000FF"/>
              </a:solidFill>
              <a:ea typeface="黑体" panose="02010609060101010101" pitchFamily="2" charset="-122"/>
              <a:sym typeface="Wingdings" panose="05000000000000000000" pitchFamily="2" charset="2"/>
            </a:endParaRPr>
          </a:p>
          <a:p>
            <a:pPr eaLnBrk="1" hangingPunct="1"/>
            <a:r>
              <a:rPr lang="zh-CN" altLang="en-US" sz="1000" b="1">
                <a:solidFill>
                  <a:srgbClr val="0000FF"/>
                </a:solidFill>
                <a:ea typeface="黑体" panose="02010609060101010101" pitchFamily="2" charset="-122"/>
                <a:sym typeface="Wingdings" panose="05000000000000000000" pitchFamily="2" charset="2"/>
              </a:rPr>
              <a:t>根据极小项的性质，任何一个极小项的真值解释中仅有一种解释使得其真值为真，而主析取范式是由一些极小项的析取构成，因此考虑命题公式的真值表，对命题公式的每一个为真的解释，存在且唯一存在一个对应的极小项，将所有真值解释对应的极大项做析取，得到主析取范式，由极小项的性质知，在所有解释下，该主析取范式与原命题公式的真值相同，即等价。由主析取范式的构造方式知，该主析取范式存在且唯一存在。同理，主合取范式也存在且唯一存在。</a:t>
            </a:r>
            <a:endParaRPr lang="zh-CN" altLang="en-US" sz="1000" b="1">
              <a:solidFill>
                <a:srgbClr val="0000FF"/>
              </a:solidFill>
              <a:ea typeface="黑体" panose="02010609060101010101" pitchFamily="2" charset="-122"/>
              <a:sym typeface="Wingdings" panose="05000000000000000000" pitchFamily="2" charset="2"/>
            </a:endParaRPr>
          </a:p>
          <a:p>
            <a:pPr eaLnBrk="1" hangingPunct="1"/>
            <a:r>
              <a:rPr lang="zh-CN" altLang="en-US" sz="1000" b="1">
                <a:solidFill>
                  <a:srgbClr val="0000FF"/>
                </a:solidFill>
                <a:ea typeface="黑体" panose="02010609060101010101" pitchFamily="2" charset="-122"/>
                <a:sym typeface="Wingdings" panose="05000000000000000000" pitchFamily="2" charset="2"/>
              </a:rPr>
              <a:t>解：首先看该命题公式的真值表：</a:t>
            </a:r>
            <a:endParaRPr lang="zh-CN" altLang="en-US" sz="10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en-US" altLang="zh-CN" sz="600" b="1">
                <a:solidFill>
                  <a:srgbClr val="0000FF"/>
                </a:solidFill>
                <a:ea typeface="黑体" panose="02010609060101010101" pitchFamily="2" charset="-122"/>
                <a:sym typeface="Wingdings" panose="05000000000000000000" pitchFamily="2" charset="2"/>
              </a:rPr>
              <a:t>P	Q	R	((P∧Q)→R)∧(P↔Q)</a:t>
            </a:r>
            <a:endParaRPr lang="en-US" altLang="zh-CN" sz="6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en-US" altLang="zh-CN" sz="600" b="1">
                <a:solidFill>
                  <a:srgbClr val="0000FF"/>
                </a:solidFill>
                <a:ea typeface="黑体" panose="02010609060101010101" pitchFamily="2" charset="-122"/>
                <a:sym typeface="Wingdings" panose="05000000000000000000" pitchFamily="2" charset="2"/>
              </a:rPr>
              <a:t>0	0	0	1</a:t>
            </a:r>
            <a:endParaRPr lang="en-US" altLang="zh-CN" sz="6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en-US" altLang="zh-CN" sz="600" b="1">
                <a:solidFill>
                  <a:srgbClr val="0000FF"/>
                </a:solidFill>
                <a:ea typeface="黑体" panose="02010609060101010101" pitchFamily="2" charset="-122"/>
                <a:sym typeface="Wingdings" panose="05000000000000000000" pitchFamily="2" charset="2"/>
              </a:rPr>
              <a:t>0	0	1	1</a:t>
            </a:r>
            <a:endParaRPr lang="en-US" altLang="zh-CN" sz="6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en-US" altLang="zh-CN" sz="600" b="1">
                <a:solidFill>
                  <a:srgbClr val="0000FF"/>
                </a:solidFill>
                <a:ea typeface="黑体" panose="02010609060101010101" pitchFamily="2" charset="-122"/>
                <a:sym typeface="Wingdings" panose="05000000000000000000" pitchFamily="2" charset="2"/>
              </a:rPr>
              <a:t>1	1	1	1</a:t>
            </a:r>
            <a:endParaRPr lang="en-US" altLang="zh-CN" sz="6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zh-CN" altLang="en-US" sz="600" b="1">
                <a:solidFill>
                  <a:srgbClr val="0000FF"/>
                </a:solidFill>
                <a:ea typeface="黑体" panose="02010609060101010101" pitchFamily="2" charset="-122"/>
                <a:sym typeface="Wingdings" panose="05000000000000000000" pitchFamily="2" charset="2"/>
              </a:rPr>
              <a:t>其余			</a:t>
            </a:r>
            <a:r>
              <a:rPr lang="en-US" altLang="zh-CN" sz="600" b="1">
                <a:solidFill>
                  <a:srgbClr val="0000FF"/>
                </a:solidFill>
                <a:ea typeface="黑体" panose="02010609060101010101" pitchFamily="2" charset="-122"/>
                <a:sym typeface="Wingdings" panose="05000000000000000000" pitchFamily="2" charset="2"/>
              </a:rPr>
              <a:t>0</a:t>
            </a:r>
            <a:endParaRPr lang="en-US" altLang="zh-CN" sz="1000" b="1">
              <a:solidFill>
                <a:srgbClr val="0000FF"/>
              </a:solidFill>
              <a:ea typeface="黑体" panose="02010609060101010101" pitchFamily="2" charset="-122"/>
              <a:sym typeface="Wingdings" panose="05000000000000000000" pitchFamily="2" charset="2"/>
            </a:endParaRPr>
          </a:p>
          <a:p>
            <a:pPr eaLnBrk="1" hangingPunct="1"/>
            <a:r>
              <a:rPr lang="zh-CN" altLang="en-US" sz="1000" b="1">
                <a:solidFill>
                  <a:srgbClr val="0000FF"/>
                </a:solidFill>
                <a:ea typeface="黑体" panose="02010609060101010101" pitchFamily="2" charset="-122"/>
                <a:sym typeface="Wingdings" panose="05000000000000000000" pitchFamily="2" charset="2"/>
              </a:rPr>
              <a:t>考虑三种真值的解释，对应的极小项分别为</a:t>
            </a:r>
            <a:r>
              <a:rPr lang="en-US" altLang="zh-CN" sz="1000" b="1">
                <a:solidFill>
                  <a:srgbClr val="0000FF"/>
                </a:solidFill>
                <a:ea typeface="黑体" panose="02010609060101010101" pitchFamily="2" charset="-122"/>
                <a:sym typeface="Wingdings" panose="05000000000000000000" pitchFamily="2" charset="2"/>
              </a:rPr>
              <a:t>m0</a:t>
            </a:r>
            <a:r>
              <a:rPr lang="zh-CN" altLang="en-US" sz="1000" b="1">
                <a:solidFill>
                  <a:srgbClr val="0000FF"/>
                </a:solidFill>
                <a:ea typeface="黑体" panose="02010609060101010101" pitchFamily="2" charset="-122"/>
                <a:sym typeface="Wingdings" panose="05000000000000000000" pitchFamily="2" charset="2"/>
              </a:rPr>
              <a:t>，</a:t>
            </a:r>
            <a:r>
              <a:rPr lang="en-US" altLang="zh-CN" sz="1000" b="1">
                <a:solidFill>
                  <a:srgbClr val="0000FF"/>
                </a:solidFill>
                <a:ea typeface="黑体" panose="02010609060101010101" pitchFamily="2" charset="-122"/>
                <a:sym typeface="Wingdings" panose="05000000000000000000" pitchFamily="2" charset="2"/>
              </a:rPr>
              <a:t>m1</a:t>
            </a:r>
            <a:r>
              <a:rPr lang="zh-CN" altLang="en-US" sz="1000" b="1">
                <a:solidFill>
                  <a:srgbClr val="0000FF"/>
                </a:solidFill>
                <a:ea typeface="黑体" panose="02010609060101010101" pitchFamily="2" charset="-122"/>
                <a:sym typeface="Wingdings" panose="05000000000000000000" pitchFamily="2" charset="2"/>
              </a:rPr>
              <a:t>，</a:t>
            </a:r>
            <a:r>
              <a:rPr lang="en-US" altLang="zh-CN" sz="1000" b="1">
                <a:solidFill>
                  <a:srgbClr val="0000FF"/>
                </a:solidFill>
                <a:ea typeface="黑体" panose="02010609060101010101" pitchFamily="2" charset="-122"/>
                <a:sym typeface="Wingdings" panose="05000000000000000000" pitchFamily="2" charset="2"/>
              </a:rPr>
              <a:t>m7</a:t>
            </a:r>
            <a:r>
              <a:rPr lang="zh-CN" altLang="en-US" sz="1000" b="1">
                <a:solidFill>
                  <a:srgbClr val="0000FF"/>
                </a:solidFill>
                <a:ea typeface="黑体" panose="02010609060101010101" pitchFamily="2" charset="-122"/>
                <a:sym typeface="Wingdings" panose="05000000000000000000" pitchFamily="2" charset="2"/>
              </a:rPr>
              <a:t>，即</a:t>
            </a:r>
            <a:r>
              <a:rPr lang="en-US" altLang="zh-CN" sz="1000" b="1">
                <a:solidFill>
                  <a:srgbClr val="0000FF"/>
                </a:solidFill>
                <a:ea typeface="黑体" panose="02010609060101010101" pitchFamily="2" charset="-122"/>
                <a:sym typeface="Wingdings" panose="05000000000000000000" pitchFamily="2" charset="2"/>
              </a:rPr>
              <a:t>¬P∧¬Q∧¬R</a:t>
            </a:r>
            <a:r>
              <a:rPr lang="zh-CN" altLang="en-US" sz="1000" b="1">
                <a:solidFill>
                  <a:srgbClr val="0000FF"/>
                </a:solidFill>
                <a:ea typeface="黑体" panose="02010609060101010101" pitchFamily="2" charset="-122"/>
                <a:sym typeface="Wingdings" panose="05000000000000000000" pitchFamily="2" charset="2"/>
              </a:rPr>
              <a:t>， </a:t>
            </a:r>
            <a:r>
              <a:rPr lang="en-US" altLang="zh-CN" sz="1000" b="1">
                <a:solidFill>
                  <a:srgbClr val="0000FF"/>
                </a:solidFill>
                <a:ea typeface="黑体" panose="02010609060101010101" pitchFamily="2" charset="-122"/>
                <a:sym typeface="Wingdings" panose="05000000000000000000" pitchFamily="2" charset="2"/>
              </a:rPr>
              <a:t>¬P∧¬Q∧R</a:t>
            </a:r>
            <a:r>
              <a:rPr lang="zh-CN" altLang="en-US" sz="1000" b="1">
                <a:solidFill>
                  <a:srgbClr val="0000FF"/>
                </a:solidFill>
                <a:ea typeface="黑体" panose="02010609060101010101" pitchFamily="2" charset="-122"/>
                <a:sym typeface="Wingdings" panose="05000000000000000000" pitchFamily="2" charset="2"/>
              </a:rPr>
              <a:t>，</a:t>
            </a:r>
            <a:r>
              <a:rPr lang="en-US" altLang="zh-CN" sz="1000" b="1">
                <a:solidFill>
                  <a:srgbClr val="0000FF"/>
                </a:solidFill>
                <a:ea typeface="黑体" panose="02010609060101010101" pitchFamily="2" charset="-122"/>
                <a:sym typeface="Wingdings" panose="05000000000000000000" pitchFamily="2" charset="2"/>
              </a:rPr>
              <a:t>P∧Q∧R</a:t>
            </a:r>
            <a:r>
              <a:rPr lang="zh-CN" altLang="en-US" sz="1000" b="1">
                <a:solidFill>
                  <a:srgbClr val="0000FF"/>
                </a:solidFill>
                <a:ea typeface="黑体" panose="02010609060101010101" pitchFamily="2" charset="-122"/>
                <a:sym typeface="Wingdings" panose="05000000000000000000" pitchFamily="2" charset="2"/>
              </a:rPr>
              <a:t>， ∴其主析取范式为： </a:t>
            </a:r>
            <a:r>
              <a:rPr lang="en-US" altLang="zh-CN" sz="1000" b="1">
                <a:solidFill>
                  <a:srgbClr val="0000FF"/>
                </a:solidFill>
                <a:ea typeface="黑体" panose="02010609060101010101" pitchFamily="2" charset="-122"/>
                <a:sym typeface="Wingdings" panose="05000000000000000000" pitchFamily="2" charset="2"/>
              </a:rPr>
              <a:t>(¬P∧¬Q∧¬R)∨(¬P∧¬Q∧R) ∨ (P∧Q∧R)</a:t>
            </a:r>
            <a:r>
              <a:rPr lang="zh-CN" altLang="en-US" sz="1000" b="1">
                <a:solidFill>
                  <a:srgbClr val="0000FF"/>
                </a:solidFill>
                <a:ea typeface="黑体" panose="02010609060101010101" pitchFamily="2" charset="-122"/>
                <a:sym typeface="Wingdings" panose="05000000000000000000" pitchFamily="2" charset="2"/>
              </a:rPr>
              <a:t>。</a:t>
            </a:r>
            <a:endParaRPr lang="zh-CN" altLang="en-US" sz="1000" b="1">
              <a:solidFill>
                <a:srgbClr val="0000FF"/>
              </a:solidFill>
              <a:ea typeface="黑体" panose="02010609060101010101" pitchFamily="2" charset="-122"/>
              <a:sym typeface="Wingdings" panose="05000000000000000000" pitchFamily="2" charset="2"/>
            </a:endParaRPr>
          </a:p>
          <a:p>
            <a:pPr eaLnBrk="1" hangingPunct="1"/>
            <a:r>
              <a:rPr lang="zh-CN" altLang="en-US" sz="1000" b="1">
                <a:solidFill>
                  <a:srgbClr val="0000FF"/>
                </a:solidFill>
                <a:ea typeface="黑体" panose="02010609060101010101" pitchFamily="2" charset="-122"/>
                <a:sym typeface="Wingdings" panose="05000000000000000000" pitchFamily="2" charset="2"/>
              </a:rPr>
              <a:t>解：其真值表如下：</a:t>
            </a:r>
            <a:endParaRPr lang="zh-CN" altLang="en-US" sz="10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en-US" altLang="zh-CN" sz="600" b="1">
                <a:solidFill>
                  <a:srgbClr val="0000FF"/>
                </a:solidFill>
                <a:ea typeface="黑体" panose="02010609060101010101" pitchFamily="2" charset="-122"/>
                <a:sym typeface="Wingdings" panose="05000000000000000000" pitchFamily="2" charset="2"/>
              </a:rPr>
              <a:t>P	Q	R	(P→Q)↔R</a:t>
            </a:r>
            <a:endParaRPr lang="en-US" altLang="zh-CN" sz="6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en-US" altLang="zh-CN" sz="600" b="1">
                <a:solidFill>
                  <a:srgbClr val="0000FF"/>
                </a:solidFill>
                <a:ea typeface="黑体" panose="02010609060101010101" pitchFamily="2" charset="-122"/>
                <a:sym typeface="Wingdings" panose="05000000000000000000" pitchFamily="2" charset="2"/>
              </a:rPr>
              <a:t>0	0	0	0</a:t>
            </a:r>
            <a:endParaRPr lang="en-US" altLang="zh-CN" sz="6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en-US" altLang="zh-CN" sz="600" b="1">
                <a:solidFill>
                  <a:srgbClr val="0000FF"/>
                </a:solidFill>
                <a:ea typeface="黑体" panose="02010609060101010101" pitchFamily="2" charset="-122"/>
                <a:sym typeface="Wingdings" panose="05000000000000000000" pitchFamily="2" charset="2"/>
              </a:rPr>
              <a:t>0	1	0	0</a:t>
            </a:r>
            <a:endParaRPr lang="en-US" altLang="zh-CN" sz="6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en-US" altLang="zh-CN" sz="600" b="1">
                <a:solidFill>
                  <a:srgbClr val="0000FF"/>
                </a:solidFill>
                <a:ea typeface="黑体" panose="02010609060101010101" pitchFamily="2" charset="-122"/>
                <a:sym typeface="Wingdings" panose="05000000000000000000" pitchFamily="2" charset="2"/>
              </a:rPr>
              <a:t>1	0	1	0</a:t>
            </a:r>
            <a:endParaRPr lang="en-US" altLang="zh-CN" sz="6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en-US" altLang="zh-CN" sz="600" b="1">
                <a:solidFill>
                  <a:srgbClr val="0000FF"/>
                </a:solidFill>
                <a:ea typeface="黑体" panose="02010609060101010101" pitchFamily="2" charset="-122"/>
                <a:sym typeface="Wingdings" panose="05000000000000000000" pitchFamily="2" charset="2"/>
              </a:rPr>
              <a:t>1	1	0	0</a:t>
            </a:r>
            <a:endParaRPr lang="en-US" altLang="zh-CN" sz="6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zh-CN" altLang="en-US" sz="600" b="1">
                <a:solidFill>
                  <a:srgbClr val="0000FF"/>
                </a:solidFill>
                <a:ea typeface="黑体" panose="02010609060101010101" pitchFamily="2" charset="-122"/>
                <a:sym typeface="Wingdings" panose="05000000000000000000" pitchFamily="2" charset="2"/>
              </a:rPr>
              <a:t>其余			</a:t>
            </a:r>
            <a:r>
              <a:rPr lang="en-US" altLang="zh-CN" sz="600" b="1">
                <a:solidFill>
                  <a:srgbClr val="0000FF"/>
                </a:solidFill>
                <a:ea typeface="黑体" panose="02010609060101010101" pitchFamily="2" charset="-122"/>
                <a:sym typeface="Wingdings" panose="05000000000000000000" pitchFamily="2" charset="2"/>
              </a:rPr>
              <a:t>1</a:t>
            </a:r>
            <a:endParaRPr lang="en-US" altLang="zh-CN" sz="1000" b="1">
              <a:solidFill>
                <a:srgbClr val="0000FF"/>
              </a:solidFill>
              <a:ea typeface="黑体" panose="02010609060101010101" pitchFamily="2" charset="-122"/>
              <a:sym typeface="Wingdings" panose="05000000000000000000" pitchFamily="2" charset="2"/>
            </a:endParaRPr>
          </a:p>
          <a:p>
            <a:pPr eaLnBrk="1" hangingPunct="1"/>
            <a:r>
              <a:rPr lang="zh-CN" altLang="en-US" sz="1000" b="1">
                <a:solidFill>
                  <a:srgbClr val="0000FF"/>
                </a:solidFill>
                <a:ea typeface="黑体" panose="02010609060101010101" pitchFamily="2" charset="-122"/>
                <a:sym typeface="Wingdings" panose="05000000000000000000" pitchFamily="2" charset="2"/>
              </a:rPr>
              <a:t>考虑四种真值为假的解释，对应的极大项为</a:t>
            </a:r>
            <a:r>
              <a:rPr lang="en-US" altLang="zh-CN" sz="1000" b="1">
                <a:solidFill>
                  <a:srgbClr val="0000FF"/>
                </a:solidFill>
                <a:ea typeface="黑体" panose="02010609060101010101" pitchFamily="2" charset="-122"/>
                <a:sym typeface="Wingdings" panose="05000000000000000000" pitchFamily="2" charset="2"/>
              </a:rPr>
              <a:t>M0</a:t>
            </a:r>
            <a:r>
              <a:rPr lang="zh-CN" altLang="en-US" sz="1000" b="1">
                <a:solidFill>
                  <a:srgbClr val="0000FF"/>
                </a:solidFill>
                <a:ea typeface="黑体" panose="02010609060101010101" pitchFamily="2" charset="-122"/>
                <a:sym typeface="Wingdings" panose="05000000000000000000" pitchFamily="2" charset="2"/>
              </a:rPr>
              <a:t>，</a:t>
            </a:r>
            <a:r>
              <a:rPr lang="en-US" altLang="zh-CN" sz="1000" b="1">
                <a:solidFill>
                  <a:srgbClr val="0000FF"/>
                </a:solidFill>
                <a:ea typeface="黑体" panose="02010609060101010101" pitchFamily="2" charset="-122"/>
                <a:sym typeface="Wingdings" panose="05000000000000000000" pitchFamily="2" charset="2"/>
              </a:rPr>
              <a:t>M2</a:t>
            </a:r>
            <a:r>
              <a:rPr lang="zh-CN" altLang="en-US" sz="1000" b="1">
                <a:solidFill>
                  <a:srgbClr val="0000FF"/>
                </a:solidFill>
                <a:ea typeface="黑体" panose="02010609060101010101" pitchFamily="2" charset="-122"/>
                <a:sym typeface="Wingdings" panose="05000000000000000000" pitchFamily="2" charset="2"/>
              </a:rPr>
              <a:t>，</a:t>
            </a:r>
            <a:r>
              <a:rPr lang="en-US" altLang="zh-CN" sz="1000" b="1">
                <a:solidFill>
                  <a:srgbClr val="0000FF"/>
                </a:solidFill>
                <a:ea typeface="黑体" panose="02010609060101010101" pitchFamily="2" charset="-122"/>
                <a:sym typeface="Wingdings" panose="05000000000000000000" pitchFamily="2" charset="2"/>
              </a:rPr>
              <a:t>M5</a:t>
            </a:r>
            <a:r>
              <a:rPr lang="zh-CN" altLang="en-US" sz="1000" b="1">
                <a:solidFill>
                  <a:srgbClr val="0000FF"/>
                </a:solidFill>
                <a:ea typeface="黑体" panose="02010609060101010101" pitchFamily="2" charset="-122"/>
                <a:sym typeface="Wingdings" panose="05000000000000000000" pitchFamily="2" charset="2"/>
              </a:rPr>
              <a:t>，</a:t>
            </a:r>
            <a:r>
              <a:rPr lang="en-US" altLang="zh-CN" sz="1000" b="1">
                <a:solidFill>
                  <a:srgbClr val="0000FF"/>
                </a:solidFill>
                <a:ea typeface="黑体" panose="02010609060101010101" pitchFamily="2" charset="-122"/>
                <a:sym typeface="Wingdings" panose="05000000000000000000" pitchFamily="2" charset="2"/>
              </a:rPr>
              <a:t>M6 </a:t>
            </a:r>
            <a:r>
              <a:rPr lang="zh-CN" altLang="en-US" sz="1000" b="1">
                <a:solidFill>
                  <a:srgbClr val="0000FF"/>
                </a:solidFill>
                <a:ea typeface="黑体" panose="02010609060101010101" pitchFamily="2" charset="-122"/>
                <a:sym typeface="Wingdings" panose="05000000000000000000" pitchFamily="2" charset="2"/>
              </a:rPr>
              <a:t>所以其主合取范式为：</a:t>
            </a:r>
            <a:r>
              <a:rPr lang="en-US" altLang="zh-CN" sz="1000" b="1">
                <a:solidFill>
                  <a:srgbClr val="0000FF"/>
                </a:solidFill>
                <a:ea typeface="黑体" panose="02010609060101010101" pitchFamily="2" charset="-122"/>
                <a:sym typeface="Wingdings" panose="05000000000000000000" pitchFamily="2" charset="2"/>
              </a:rPr>
              <a:t>(P∨Q∨R) ∧(P∨¬Q∨R) ∧(¬P∨Q∨¬R) ∧( ¬P∨¬Q∨R)</a:t>
            </a:r>
            <a:endParaRPr lang="zh-CN" altLang="zh-CN" sz="1000" b="1">
              <a:solidFill>
                <a:srgbClr val="0000FF"/>
              </a:solidFill>
              <a:ea typeface="黑体" panose="02010609060101010101" pitchFamily="2" charset="-122"/>
              <a:sym typeface="Wingdings" panose="05000000000000000000" pitchFamily="2" charset="2"/>
            </a:endParaRPr>
          </a:p>
          <a:p>
            <a:pPr eaLnBrk="1" hangingPunct="1"/>
            <a:endParaRPr lang="en-US" altLang="zh-CN" sz="100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2"/>
                </a:solidFill>
                <a:latin typeface="Comic Sans MS" panose="030F0702030302020204" charset="0"/>
                <a:ea typeface="黑体" panose="02010609060101010101" pitchFamily="2" charset="-122"/>
              </a:defRPr>
            </a:lvl1pPr>
            <a:lvl2pPr marL="742950" indent="-285750">
              <a:defRPr sz="2400">
                <a:solidFill>
                  <a:schemeClr val="bg2"/>
                </a:solidFill>
                <a:latin typeface="Comic Sans MS" panose="030F0702030302020204" charset="0"/>
                <a:ea typeface="黑体" panose="02010609060101010101" pitchFamily="2" charset="-122"/>
              </a:defRPr>
            </a:lvl2pPr>
            <a:lvl3pPr marL="1143000" indent="-228600">
              <a:defRPr sz="2400">
                <a:solidFill>
                  <a:schemeClr val="bg2"/>
                </a:solidFill>
                <a:latin typeface="Comic Sans MS" panose="030F0702030302020204" charset="0"/>
                <a:ea typeface="黑体" panose="02010609060101010101" pitchFamily="2" charset="-122"/>
              </a:defRPr>
            </a:lvl3pPr>
            <a:lvl4pPr marL="1600200" indent="-228600">
              <a:defRPr sz="2400">
                <a:solidFill>
                  <a:schemeClr val="bg2"/>
                </a:solidFill>
                <a:latin typeface="Comic Sans MS" panose="030F0702030302020204" charset="0"/>
                <a:ea typeface="黑体" panose="02010609060101010101" pitchFamily="2" charset="-122"/>
              </a:defRPr>
            </a:lvl4pPr>
            <a:lvl5pPr marL="2057400" indent="-228600">
              <a:defRPr sz="2400">
                <a:solidFill>
                  <a:schemeClr val="bg2"/>
                </a:solidFill>
                <a:latin typeface="Comic Sans MS" panose="030F0702030302020204" charset="0"/>
                <a:ea typeface="黑体" panose="02010609060101010101" pitchFamily="2" charset="-122"/>
              </a:defRPr>
            </a:lvl5pPr>
            <a:lvl6pPr marL="2514600" indent="-228600" eaLnBrk="0" fontAlgn="base" hangingPunct="0">
              <a:spcBef>
                <a:spcPct val="0"/>
              </a:spcBef>
              <a:spcAft>
                <a:spcPct val="0"/>
              </a:spcAft>
              <a:defRPr sz="2400">
                <a:solidFill>
                  <a:schemeClr val="bg2"/>
                </a:solidFill>
                <a:latin typeface="Comic Sans MS" panose="030F0702030302020204" charset="0"/>
                <a:ea typeface="黑体" panose="02010609060101010101" pitchFamily="2" charset="-122"/>
              </a:defRPr>
            </a:lvl6pPr>
            <a:lvl7pPr marL="2971800" indent="-228600" eaLnBrk="0" fontAlgn="base" hangingPunct="0">
              <a:spcBef>
                <a:spcPct val="0"/>
              </a:spcBef>
              <a:spcAft>
                <a:spcPct val="0"/>
              </a:spcAft>
              <a:defRPr sz="2400">
                <a:solidFill>
                  <a:schemeClr val="bg2"/>
                </a:solidFill>
                <a:latin typeface="Comic Sans MS" panose="030F0702030302020204" charset="0"/>
                <a:ea typeface="黑体" panose="02010609060101010101" pitchFamily="2" charset="-122"/>
              </a:defRPr>
            </a:lvl7pPr>
            <a:lvl8pPr marL="3429000" indent="-228600" eaLnBrk="0" fontAlgn="base" hangingPunct="0">
              <a:spcBef>
                <a:spcPct val="0"/>
              </a:spcBef>
              <a:spcAft>
                <a:spcPct val="0"/>
              </a:spcAft>
              <a:defRPr sz="2400">
                <a:solidFill>
                  <a:schemeClr val="bg2"/>
                </a:solidFill>
                <a:latin typeface="Comic Sans MS" panose="030F0702030302020204" charset="0"/>
                <a:ea typeface="黑体" panose="02010609060101010101" pitchFamily="2" charset="-122"/>
              </a:defRPr>
            </a:lvl8pPr>
            <a:lvl9pPr marL="3886200" indent="-228600" eaLnBrk="0" fontAlgn="base" hangingPunct="0">
              <a:spcBef>
                <a:spcPct val="0"/>
              </a:spcBef>
              <a:spcAft>
                <a:spcPct val="0"/>
              </a:spcAft>
              <a:defRPr sz="2400">
                <a:solidFill>
                  <a:schemeClr val="bg2"/>
                </a:solidFill>
                <a:latin typeface="Comic Sans MS" panose="030F0702030302020204" charset="0"/>
                <a:ea typeface="黑体" panose="02010609060101010101" pitchFamily="2" charset="-122"/>
              </a:defRPr>
            </a:lvl9pPr>
          </a:lstStyle>
          <a:p>
            <a:fld id="{BC9BC9D7-9F03-6441-9D1B-D5DBE8A0E6D2}" type="slidenum">
              <a:rPr lang="en-US" altLang="zh-CN" sz="1200">
                <a:solidFill>
                  <a:schemeClr val="tx1"/>
                </a:solidFill>
                <a:latin typeface="Arial" panose="020B0604020202020204" pitchFamily="34" charset="0"/>
                <a:ea typeface="宋体" panose="02010600030101010101" pitchFamily="2" charset="-122"/>
              </a:rPr>
            </a:fld>
            <a:endParaRPr lang="en-US" altLang="zh-CN" sz="1200">
              <a:solidFill>
                <a:schemeClr val="tx1"/>
              </a:solidFill>
              <a:latin typeface="Arial" panose="020B0604020202020204" pitchFamily="34" charset="0"/>
              <a:ea typeface="宋体" panose="02010600030101010101" pitchFamily="2" charset="-122"/>
            </a:endParaRPr>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1000" b="1">
                <a:solidFill>
                  <a:srgbClr val="0000FF"/>
                </a:solidFill>
                <a:ea typeface="黑体" panose="02010609060101010101" pitchFamily="2" charset="-122"/>
                <a:sym typeface="Wingdings" panose="05000000000000000000" pitchFamily="2" charset="2"/>
              </a:rPr>
              <a:t>证明：</a:t>
            </a:r>
            <a:r>
              <a:rPr lang="en-US" altLang="zh-CN" sz="1000" b="1">
                <a:solidFill>
                  <a:srgbClr val="0000FF"/>
                </a:solidFill>
                <a:ea typeface="黑体" panose="02010609060101010101" pitchFamily="2" charset="-122"/>
                <a:sym typeface="Wingdings" panose="05000000000000000000" pitchFamily="2" charset="2"/>
              </a:rPr>
              <a:t>(</a:t>
            </a:r>
            <a:r>
              <a:rPr lang="zh-CN" altLang="en-US" sz="1000" b="1">
                <a:solidFill>
                  <a:srgbClr val="0000FF"/>
                </a:solidFill>
                <a:ea typeface="黑体" panose="02010609060101010101" pitchFamily="2" charset="-122"/>
                <a:sym typeface="Wingdings" panose="05000000000000000000" pitchFamily="2" charset="2"/>
              </a:rPr>
              <a:t>证明该定理的方法与过程实际也就是求一个公式的主析取范式和主合取范式的方法，主要有两种不同的方法，一是真值表技术，一是公式转换法</a:t>
            </a:r>
            <a:r>
              <a:rPr lang="en-US" altLang="zh-CN" sz="1000" b="1">
                <a:solidFill>
                  <a:srgbClr val="0000FF"/>
                </a:solidFill>
                <a:ea typeface="黑体" panose="02010609060101010101" pitchFamily="2" charset="-122"/>
                <a:sym typeface="Wingdings" panose="05000000000000000000" pitchFamily="2" charset="2"/>
              </a:rPr>
              <a:t>)</a:t>
            </a:r>
            <a:endParaRPr lang="en-US" altLang="zh-CN" sz="1000" b="1">
              <a:solidFill>
                <a:srgbClr val="0000FF"/>
              </a:solidFill>
              <a:ea typeface="黑体" panose="02010609060101010101" pitchFamily="2" charset="-122"/>
              <a:sym typeface="Wingdings" panose="05000000000000000000" pitchFamily="2" charset="2"/>
            </a:endParaRPr>
          </a:p>
          <a:p>
            <a:pPr eaLnBrk="1" hangingPunct="1"/>
            <a:r>
              <a:rPr lang="en-US" altLang="zh-CN" sz="1000" b="1">
                <a:solidFill>
                  <a:srgbClr val="0000FF"/>
                </a:solidFill>
                <a:ea typeface="黑体" panose="02010609060101010101" pitchFamily="2" charset="-122"/>
                <a:sym typeface="Wingdings" panose="05000000000000000000" pitchFamily="2" charset="2"/>
              </a:rPr>
              <a:t>[</a:t>
            </a:r>
            <a:r>
              <a:rPr lang="zh-CN" altLang="en-US" sz="1000" b="1">
                <a:solidFill>
                  <a:srgbClr val="0000FF"/>
                </a:solidFill>
                <a:ea typeface="黑体" panose="02010609060101010101" pitchFamily="2" charset="-122"/>
                <a:sym typeface="Wingdings" panose="05000000000000000000" pitchFamily="2" charset="2"/>
              </a:rPr>
              <a:t>真值表技术</a:t>
            </a:r>
            <a:r>
              <a:rPr lang="en-US" altLang="zh-CN" sz="1000" b="1">
                <a:solidFill>
                  <a:srgbClr val="0000FF"/>
                </a:solidFill>
                <a:ea typeface="黑体" panose="02010609060101010101" pitchFamily="2" charset="-122"/>
                <a:sym typeface="Wingdings" panose="05000000000000000000" pitchFamily="2" charset="2"/>
              </a:rPr>
              <a:t>]</a:t>
            </a:r>
            <a:endParaRPr lang="en-US" altLang="zh-CN" sz="1000" b="1">
              <a:solidFill>
                <a:srgbClr val="0000FF"/>
              </a:solidFill>
              <a:ea typeface="黑体" panose="02010609060101010101" pitchFamily="2" charset="-122"/>
              <a:sym typeface="Wingdings" panose="05000000000000000000" pitchFamily="2" charset="2"/>
            </a:endParaRPr>
          </a:p>
          <a:p>
            <a:pPr eaLnBrk="1" hangingPunct="1"/>
            <a:r>
              <a:rPr lang="zh-CN" altLang="en-US" sz="1000" b="1">
                <a:solidFill>
                  <a:srgbClr val="0000FF"/>
                </a:solidFill>
                <a:ea typeface="黑体" panose="02010609060101010101" pitchFamily="2" charset="-122"/>
                <a:sym typeface="Wingdings" panose="05000000000000000000" pitchFamily="2" charset="2"/>
              </a:rPr>
              <a:t>根据极小项的性质，任何一个极小项的真值解释中仅有一种解释使得其真值为真，而主析取范式是由一些极小项的析取构成，因此考虑命题公式的真值表，对命题公式的每一个为真的解释，存在且唯一存在一个对应的极小项，将所有真值解释对应的极大项做析取，得到主析取范式，由极小项的性质知，在所有解释下，该主析取范式与原命题公式的真值相同，即等价。由主析取范式的构造方式知，该主析取范式存在且唯一存在。同理，主合取范式也存在且唯一存在。</a:t>
            </a:r>
            <a:endParaRPr lang="zh-CN" altLang="en-US" sz="1000" b="1">
              <a:solidFill>
                <a:srgbClr val="0000FF"/>
              </a:solidFill>
              <a:ea typeface="黑体" panose="02010609060101010101" pitchFamily="2" charset="-122"/>
              <a:sym typeface="Wingdings" panose="05000000000000000000" pitchFamily="2" charset="2"/>
            </a:endParaRPr>
          </a:p>
          <a:p>
            <a:pPr eaLnBrk="1" hangingPunct="1"/>
            <a:r>
              <a:rPr lang="zh-CN" altLang="en-US" sz="1000" b="1">
                <a:solidFill>
                  <a:srgbClr val="0000FF"/>
                </a:solidFill>
                <a:ea typeface="黑体" panose="02010609060101010101" pitchFamily="2" charset="-122"/>
                <a:sym typeface="Wingdings" panose="05000000000000000000" pitchFamily="2" charset="2"/>
              </a:rPr>
              <a:t>解：首先看该命题公式的真值表：</a:t>
            </a:r>
            <a:endParaRPr lang="zh-CN" altLang="en-US" sz="10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en-US" altLang="zh-CN" sz="600" b="1">
                <a:solidFill>
                  <a:srgbClr val="0000FF"/>
                </a:solidFill>
                <a:ea typeface="黑体" panose="02010609060101010101" pitchFamily="2" charset="-122"/>
                <a:sym typeface="Wingdings" panose="05000000000000000000" pitchFamily="2" charset="2"/>
              </a:rPr>
              <a:t>P	Q	R	((P∧Q)→R)∧(P↔Q)</a:t>
            </a:r>
            <a:endParaRPr lang="en-US" altLang="zh-CN" sz="6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en-US" altLang="zh-CN" sz="600" b="1">
                <a:solidFill>
                  <a:srgbClr val="0000FF"/>
                </a:solidFill>
                <a:ea typeface="黑体" panose="02010609060101010101" pitchFamily="2" charset="-122"/>
                <a:sym typeface="Wingdings" panose="05000000000000000000" pitchFamily="2" charset="2"/>
              </a:rPr>
              <a:t>0	0	0	1</a:t>
            </a:r>
            <a:endParaRPr lang="en-US" altLang="zh-CN" sz="6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en-US" altLang="zh-CN" sz="600" b="1">
                <a:solidFill>
                  <a:srgbClr val="0000FF"/>
                </a:solidFill>
                <a:ea typeface="黑体" panose="02010609060101010101" pitchFamily="2" charset="-122"/>
                <a:sym typeface="Wingdings" panose="05000000000000000000" pitchFamily="2" charset="2"/>
              </a:rPr>
              <a:t>0	0	1	1</a:t>
            </a:r>
            <a:endParaRPr lang="en-US" altLang="zh-CN" sz="6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en-US" altLang="zh-CN" sz="600" b="1">
                <a:solidFill>
                  <a:srgbClr val="0000FF"/>
                </a:solidFill>
                <a:ea typeface="黑体" panose="02010609060101010101" pitchFamily="2" charset="-122"/>
                <a:sym typeface="Wingdings" panose="05000000000000000000" pitchFamily="2" charset="2"/>
              </a:rPr>
              <a:t>1	1	1	1</a:t>
            </a:r>
            <a:endParaRPr lang="en-US" altLang="zh-CN" sz="6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zh-CN" altLang="en-US" sz="600" b="1">
                <a:solidFill>
                  <a:srgbClr val="0000FF"/>
                </a:solidFill>
                <a:ea typeface="黑体" panose="02010609060101010101" pitchFamily="2" charset="-122"/>
                <a:sym typeface="Wingdings" panose="05000000000000000000" pitchFamily="2" charset="2"/>
              </a:rPr>
              <a:t>其余			</a:t>
            </a:r>
            <a:r>
              <a:rPr lang="en-US" altLang="zh-CN" sz="600" b="1">
                <a:solidFill>
                  <a:srgbClr val="0000FF"/>
                </a:solidFill>
                <a:ea typeface="黑体" panose="02010609060101010101" pitchFamily="2" charset="-122"/>
                <a:sym typeface="Wingdings" panose="05000000000000000000" pitchFamily="2" charset="2"/>
              </a:rPr>
              <a:t>0</a:t>
            </a:r>
            <a:endParaRPr lang="en-US" altLang="zh-CN" sz="1000" b="1">
              <a:solidFill>
                <a:srgbClr val="0000FF"/>
              </a:solidFill>
              <a:ea typeface="黑体" panose="02010609060101010101" pitchFamily="2" charset="-122"/>
              <a:sym typeface="Wingdings" panose="05000000000000000000" pitchFamily="2" charset="2"/>
            </a:endParaRPr>
          </a:p>
          <a:p>
            <a:pPr eaLnBrk="1" hangingPunct="1"/>
            <a:r>
              <a:rPr lang="zh-CN" altLang="en-US" sz="1000" b="1">
                <a:solidFill>
                  <a:srgbClr val="0000FF"/>
                </a:solidFill>
                <a:ea typeface="黑体" panose="02010609060101010101" pitchFamily="2" charset="-122"/>
                <a:sym typeface="Wingdings" panose="05000000000000000000" pitchFamily="2" charset="2"/>
              </a:rPr>
              <a:t>考虑三种真值的解释，对应的极小项分别为</a:t>
            </a:r>
            <a:r>
              <a:rPr lang="en-US" altLang="zh-CN" sz="1000" b="1">
                <a:solidFill>
                  <a:srgbClr val="0000FF"/>
                </a:solidFill>
                <a:ea typeface="黑体" panose="02010609060101010101" pitchFamily="2" charset="-122"/>
                <a:sym typeface="Wingdings" panose="05000000000000000000" pitchFamily="2" charset="2"/>
              </a:rPr>
              <a:t>m0</a:t>
            </a:r>
            <a:r>
              <a:rPr lang="zh-CN" altLang="en-US" sz="1000" b="1">
                <a:solidFill>
                  <a:srgbClr val="0000FF"/>
                </a:solidFill>
                <a:ea typeface="黑体" panose="02010609060101010101" pitchFamily="2" charset="-122"/>
                <a:sym typeface="Wingdings" panose="05000000000000000000" pitchFamily="2" charset="2"/>
              </a:rPr>
              <a:t>，</a:t>
            </a:r>
            <a:r>
              <a:rPr lang="en-US" altLang="zh-CN" sz="1000" b="1">
                <a:solidFill>
                  <a:srgbClr val="0000FF"/>
                </a:solidFill>
                <a:ea typeface="黑体" panose="02010609060101010101" pitchFamily="2" charset="-122"/>
                <a:sym typeface="Wingdings" panose="05000000000000000000" pitchFamily="2" charset="2"/>
              </a:rPr>
              <a:t>m1</a:t>
            </a:r>
            <a:r>
              <a:rPr lang="zh-CN" altLang="en-US" sz="1000" b="1">
                <a:solidFill>
                  <a:srgbClr val="0000FF"/>
                </a:solidFill>
                <a:ea typeface="黑体" panose="02010609060101010101" pitchFamily="2" charset="-122"/>
                <a:sym typeface="Wingdings" panose="05000000000000000000" pitchFamily="2" charset="2"/>
              </a:rPr>
              <a:t>，</a:t>
            </a:r>
            <a:r>
              <a:rPr lang="en-US" altLang="zh-CN" sz="1000" b="1">
                <a:solidFill>
                  <a:srgbClr val="0000FF"/>
                </a:solidFill>
                <a:ea typeface="黑体" panose="02010609060101010101" pitchFamily="2" charset="-122"/>
                <a:sym typeface="Wingdings" panose="05000000000000000000" pitchFamily="2" charset="2"/>
              </a:rPr>
              <a:t>m7</a:t>
            </a:r>
            <a:r>
              <a:rPr lang="zh-CN" altLang="en-US" sz="1000" b="1">
                <a:solidFill>
                  <a:srgbClr val="0000FF"/>
                </a:solidFill>
                <a:ea typeface="黑体" panose="02010609060101010101" pitchFamily="2" charset="-122"/>
                <a:sym typeface="Wingdings" panose="05000000000000000000" pitchFamily="2" charset="2"/>
              </a:rPr>
              <a:t>，即</a:t>
            </a:r>
            <a:r>
              <a:rPr lang="en-US" altLang="zh-CN" sz="1000" b="1">
                <a:solidFill>
                  <a:srgbClr val="0000FF"/>
                </a:solidFill>
                <a:ea typeface="黑体" panose="02010609060101010101" pitchFamily="2" charset="-122"/>
                <a:sym typeface="Wingdings" panose="05000000000000000000" pitchFamily="2" charset="2"/>
              </a:rPr>
              <a:t>¬P∧¬Q∧¬R</a:t>
            </a:r>
            <a:r>
              <a:rPr lang="zh-CN" altLang="en-US" sz="1000" b="1">
                <a:solidFill>
                  <a:srgbClr val="0000FF"/>
                </a:solidFill>
                <a:ea typeface="黑体" panose="02010609060101010101" pitchFamily="2" charset="-122"/>
                <a:sym typeface="Wingdings" panose="05000000000000000000" pitchFamily="2" charset="2"/>
              </a:rPr>
              <a:t>， </a:t>
            </a:r>
            <a:r>
              <a:rPr lang="en-US" altLang="zh-CN" sz="1000" b="1">
                <a:solidFill>
                  <a:srgbClr val="0000FF"/>
                </a:solidFill>
                <a:ea typeface="黑体" panose="02010609060101010101" pitchFamily="2" charset="-122"/>
                <a:sym typeface="Wingdings" panose="05000000000000000000" pitchFamily="2" charset="2"/>
              </a:rPr>
              <a:t>¬P∧¬Q∧R</a:t>
            </a:r>
            <a:r>
              <a:rPr lang="zh-CN" altLang="en-US" sz="1000" b="1">
                <a:solidFill>
                  <a:srgbClr val="0000FF"/>
                </a:solidFill>
                <a:ea typeface="黑体" panose="02010609060101010101" pitchFamily="2" charset="-122"/>
                <a:sym typeface="Wingdings" panose="05000000000000000000" pitchFamily="2" charset="2"/>
              </a:rPr>
              <a:t>，</a:t>
            </a:r>
            <a:r>
              <a:rPr lang="en-US" altLang="zh-CN" sz="1000" b="1">
                <a:solidFill>
                  <a:srgbClr val="0000FF"/>
                </a:solidFill>
                <a:ea typeface="黑体" panose="02010609060101010101" pitchFamily="2" charset="-122"/>
                <a:sym typeface="Wingdings" panose="05000000000000000000" pitchFamily="2" charset="2"/>
              </a:rPr>
              <a:t>P∧Q∧R</a:t>
            </a:r>
            <a:r>
              <a:rPr lang="zh-CN" altLang="en-US" sz="1000" b="1">
                <a:solidFill>
                  <a:srgbClr val="0000FF"/>
                </a:solidFill>
                <a:ea typeface="黑体" panose="02010609060101010101" pitchFamily="2" charset="-122"/>
                <a:sym typeface="Wingdings" panose="05000000000000000000" pitchFamily="2" charset="2"/>
              </a:rPr>
              <a:t>， ∴其主析取范式为： </a:t>
            </a:r>
            <a:r>
              <a:rPr lang="en-US" altLang="zh-CN" sz="1000" b="1">
                <a:solidFill>
                  <a:srgbClr val="0000FF"/>
                </a:solidFill>
                <a:ea typeface="黑体" panose="02010609060101010101" pitchFamily="2" charset="-122"/>
                <a:sym typeface="Wingdings" panose="05000000000000000000" pitchFamily="2" charset="2"/>
              </a:rPr>
              <a:t>(¬P∧¬Q∧¬R)∨(¬P∧¬Q∧R) ∨ (P∧Q∧R)</a:t>
            </a:r>
            <a:r>
              <a:rPr lang="zh-CN" altLang="en-US" sz="1000" b="1">
                <a:solidFill>
                  <a:srgbClr val="0000FF"/>
                </a:solidFill>
                <a:ea typeface="黑体" panose="02010609060101010101" pitchFamily="2" charset="-122"/>
                <a:sym typeface="Wingdings" panose="05000000000000000000" pitchFamily="2" charset="2"/>
              </a:rPr>
              <a:t>。</a:t>
            </a:r>
            <a:endParaRPr lang="zh-CN" altLang="en-US" sz="1000" b="1">
              <a:solidFill>
                <a:srgbClr val="0000FF"/>
              </a:solidFill>
              <a:ea typeface="黑体" panose="02010609060101010101" pitchFamily="2" charset="-122"/>
              <a:sym typeface="Wingdings" panose="05000000000000000000" pitchFamily="2" charset="2"/>
            </a:endParaRPr>
          </a:p>
          <a:p>
            <a:pPr eaLnBrk="1" hangingPunct="1"/>
            <a:r>
              <a:rPr lang="zh-CN" altLang="en-US" sz="1000" b="1">
                <a:solidFill>
                  <a:srgbClr val="0000FF"/>
                </a:solidFill>
                <a:ea typeface="黑体" panose="02010609060101010101" pitchFamily="2" charset="-122"/>
                <a:sym typeface="Wingdings" panose="05000000000000000000" pitchFamily="2" charset="2"/>
              </a:rPr>
              <a:t>解：其真值表如下：</a:t>
            </a:r>
            <a:endParaRPr lang="zh-CN" altLang="en-US" sz="10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en-US" altLang="zh-CN" sz="600" b="1">
                <a:solidFill>
                  <a:srgbClr val="0000FF"/>
                </a:solidFill>
                <a:ea typeface="黑体" panose="02010609060101010101" pitchFamily="2" charset="-122"/>
                <a:sym typeface="Wingdings" panose="05000000000000000000" pitchFamily="2" charset="2"/>
              </a:rPr>
              <a:t>P	Q	R	(P→Q)↔R</a:t>
            </a:r>
            <a:endParaRPr lang="en-US" altLang="zh-CN" sz="6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en-US" altLang="zh-CN" sz="600" b="1">
                <a:solidFill>
                  <a:srgbClr val="0000FF"/>
                </a:solidFill>
                <a:ea typeface="黑体" panose="02010609060101010101" pitchFamily="2" charset="-122"/>
                <a:sym typeface="Wingdings" panose="05000000000000000000" pitchFamily="2" charset="2"/>
              </a:rPr>
              <a:t>0	0	0	0</a:t>
            </a:r>
            <a:endParaRPr lang="en-US" altLang="zh-CN" sz="6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en-US" altLang="zh-CN" sz="600" b="1">
                <a:solidFill>
                  <a:srgbClr val="0000FF"/>
                </a:solidFill>
                <a:ea typeface="黑体" panose="02010609060101010101" pitchFamily="2" charset="-122"/>
                <a:sym typeface="Wingdings" panose="05000000000000000000" pitchFamily="2" charset="2"/>
              </a:rPr>
              <a:t>0	1	0	0</a:t>
            </a:r>
            <a:endParaRPr lang="en-US" altLang="zh-CN" sz="6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en-US" altLang="zh-CN" sz="600" b="1">
                <a:solidFill>
                  <a:srgbClr val="0000FF"/>
                </a:solidFill>
                <a:ea typeface="黑体" panose="02010609060101010101" pitchFamily="2" charset="-122"/>
                <a:sym typeface="Wingdings" panose="05000000000000000000" pitchFamily="2" charset="2"/>
              </a:rPr>
              <a:t>1	0	1	0</a:t>
            </a:r>
            <a:endParaRPr lang="en-US" altLang="zh-CN" sz="6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en-US" altLang="zh-CN" sz="600" b="1">
                <a:solidFill>
                  <a:srgbClr val="0000FF"/>
                </a:solidFill>
                <a:ea typeface="黑体" panose="02010609060101010101" pitchFamily="2" charset="-122"/>
                <a:sym typeface="Wingdings" panose="05000000000000000000" pitchFamily="2" charset="2"/>
              </a:rPr>
              <a:t>1	1	0	0</a:t>
            </a:r>
            <a:endParaRPr lang="en-US" altLang="zh-CN" sz="600" b="1">
              <a:solidFill>
                <a:srgbClr val="0000FF"/>
              </a:solidFill>
              <a:ea typeface="黑体" panose="02010609060101010101" pitchFamily="2" charset="-122"/>
              <a:sym typeface="Wingdings" panose="05000000000000000000" pitchFamily="2" charset="2"/>
            </a:endParaRPr>
          </a:p>
          <a:p>
            <a:pPr eaLnBrk="1" hangingPunct="1">
              <a:spcBef>
                <a:spcPct val="0"/>
              </a:spcBef>
            </a:pPr>
            <a:r>
              <a:rPr lang="zh-CN" altLang="en-US" sz="600" b="1">
                <a:solidFill>
                  <a:srgbClr val="0000FF"/>
                </a:solidFill>
                <a:ea typeface="黑体" panose="02010609060101010101" pitchFamily="2" charset="-122"/>
                <a:sym typeface="Wingdings" panose="05000000000000000000" pitchFamily="2" charset="2"/>
              </a:rPr>
              <a:t>其余			</a:t>
            </a:r>
            <a:r>
              <a:rPr lang="en-US" altLang="zh-CN" sz="600" b="1">
                <a:solidFill>
                  <a:srgbClr val="0000FF"/>
                </a:solidFill>
                <a:ea typeface="黑体" panose="02010609060101010101" pitchFamily="2" charset="-122"/>
                <a:sym typeface="Wingdings" panose="05000000000000000000" pitchFamily="2" charset="2"/>
              </a:rPr>
              <a:t>1</a:t>
            </a:r>
            <a:endParaRPr lang="en-US" altLang="zh-CN" sz="1000" b="1">
              <a:solidFill>
                <a:srgbClr val="0000FF"/>
              </a:solidFill>
              <a:ea typeface="黑体" panose="02010609060101010101" pitchFamily="2" charset="-122"/>
              <a:sym typeface="Wingdings" panose="05000000000000000000" pitchFamily="2" charset="2"/>
            </a:endParaRPr>
          </a:p>
          <a:p>
            <a:pPr eaLnBrk="1" hangingPunct="1"/>
            <a:r>
              <a:rPr lang="zh-CN" altLang="en-US" sz="1000" b="1">
                <a:solidFill>
                  <a:srgbClr val="0000FF"/>
                </a:solidFill>
                <a:ea typeface="黑体" panose="02010609060101010101" pitchFamily="2" charset="-122"/>
                <a:sym typeface="Wingdings" panose="05000000000000000000" pitchFamily="2" charset="2"/>
              </a:rPr>
              <a:t>考虑四种真值为假的解释，对应的极大项为</a:t>
            </a:r>
            <a:r>
              <a:rPr lang="en-US" altLang="zh-CN" sz="1000" b="1">
                <a:solidFill>
                  <a:srgbClr val="0000FF"/>
                </a:solidFill>
                <a:ea typeface="黑体" panose="02010609060101010101" pitchFamily="2" charset="-122"/>
                <a:sym typeface="Wingdings" panose="05000000000000000000" pitchFamily="2" charset="2"/>
              </a:rPr>
              <a:t>M0</a:t>
            </a:r>
            <a:r>
              <a:rPr lang="zh-CN" altLang="en-US" sz="1000" b="1">
                <a:solidFill>
                  <a:srgbClr val="0000FF"/>
                </a:solidFill>
                <a:ea typeface="黑体" panose="02010609060101010101" pitchFamily="2" charset="-122"/>
                <a:sym typeface="Wingdings" panose="05000000000000000000" pitchFamily="2" charset="2"/>
              </a:rPr>
              <a:t>，</a:t>
            </a:r>
            <a:r>
              <a:rPr lang="en-US" altLang="zh-CN" sz="1000" b="1">
                <a:solidFill>
                  <a:srgbClr val="0000FF"/>
                </a:solidFill>
                <a:ea typeface="黑体" panose="02010609060101010101" pitchFamily="2" charset="-122"/>
                <a:sym typeface="Wingdings" panose="05000000000000000000" pitchFamily="2" charset="2"/>
              </a:rPr>
              <a:t>M2</a:t>
            </a:r>
            <a:r>
              <a:rPr lang="zh-CN" altLang="en-US" sz="1000" b="1">
                <a:solidFill>
                  <a:srgbClr val="0000FF"/>
                </a:solidFill>
                <a:ea typeface="黑体" panose="02010609060101010101" pitchFamily="2" charset="-122"/>
                <a:sym typeface="Wingdings" panose="05000000000000000000" pitchFamily="2" charset="2"/>
              </a:rPr>
              <a:t>，</a:t>
            </a:r>
            <a:r>
              <a:rPr lang="en-US" altLang="zh-CN" sz="1000" b="1">
                <a:solidFill>
                  <a:srgbClr val="0000FF"/>
                </a:solidFill>
                <a:ea typeface="黑体" panose="02010609060101010101" pitchFamily="2" charset="-122"/>
                <a:sym typeface="Wingdings" panose="05000000000000000000" pitchFamily="2" charset="2"/>
              </a:rPr>
              <a:t>M5</a:t>
            </a:r>
            <a:r>
              <a:rPr lang="zh-CN" altLang="en-US" sz="1000" b="1">
                <a:solidFill>
                  <a:srgbClr val="0000FF"/>
                </a:solidFill>
                <a:ea typeface="黑体" panose="02010609060101010101" pitchFamily="2" charset="-122"/>
                <a:sym typeface="Wingdings" panose="05000000000000000000" pitchFamily="2" charset="2"/>
              </a:rPr>
              <a:t>，</a:t>
            </a:r>
            <a:r>
              <a:rPr lang="en-US" altLang="zh-CN" sz="1000" b="1">
                <a:solidFill>
                  <a:srgbClr val="0000FF"/>
                </a:solidFill>
                <a:ea typeface="黑体" panose="02010609060101010101" pitchFamily="2" charset="-122"/>
                <a:sym typeface="Wingdings" panose="05000000000000000000" pitchFamily="2" charset="2"/>
              </a:rPr>
              <a:t>M6 </a:t>
            </a:r>
            <a:r>
              <a:rPr lang="zh-CN" altLang="en-US" sz="1000" b="1">
                <a:solidFill>
                  <a:srgbClr val="0000FF"/>
                </a:solidFill>
                <a:ea typeface="黑体" panose="02010609060101010101" pitchFamily="2" charset="-122"/>
                <a:sym typeface="Wingdings" panose="05000000000000000000" pitchFamily="2" charset="2"/>
              </a:rPr>
              <a:t>所以其主合取范式为：</a:t>
            </a:r>
            <a:r>
              <a:rPr lang="en-US" altLang="zh-CN" sz="1000" b="1">
                <a:solidFill>
                  <a:srgbClr val="0000FF"/>
                </a:solidFill>
                <a:ea typeface="黑体" panose="02010609060101010101" pitchFamily="2" charset="-122"/>
                <a:sym typeface="Wingdings" panose="05000000000000000000" pitchFamily="2" charset="2"/>
              </a:rPr>
              <a:t>(P∨Q∨R) ∧(P∨¬Q∨R) ∧(¬P∨Q∨¬R) ∧( ¬P∨¬Q∨R)</a:t>
            </a:r>
            <a:endParaRPr lang="zh-CN" altLang="zh-CN" sz="1000" b="1">
              <a:solidFill>
                <a:srgbClr val="0000FF"/>
              </a:solidFill>
              <a:ea typeface="黑体" panose="02010609060101010101" pitchFamily="2" charset="-122"/>
              <a:sym typeface="Wingdings" panose="05000000000000000000" pitchFamily="2" charset="2"/>
            </a:endParaRPr>
          </a:p>
          <a:p>
            <a:pPr eaLnBrk="1" hangingPunct="1"/>
            <a:endParaRPr lang="en-US" altLang="zh-CN" sz="100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281137C-6D6B-8841-AE3B-5E618F1CB9DF}" type="slidenum">
              <a:rPr lang="zh-CN" altLang="en-US"/>
            </a:fld>
            <a:endParaRPr lang="en-US" altLang="zh-CN"/>
          </a:p>
        </p:txBody>
      </p:sp>
      <p:sp>
        <p:nvSpPr>
          <p:cNvPr id="38915" name="Rectangle 2"/>
          <p:cNvSpPr>
            <a:spLocks noRot="1" noChangeArrowheads="1" noTextEdit="1"/>
          </p:cNvSpPr>
          <p:nvPr>
            <p:ph type="sldImg"/>
          </p:nvPr>
        </p:nvSpPr>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570987B-1F6E-4B2A-8B1B-B88E647A335B}" type="slidenum">
              <a:rPr lang="zh-CN" altLang="en-US" smtClean="0"/>
            </a:fld>
            <a:endParaRPr lang="en-US" altLang="zh-CN"/>
          </a:p>
        </p:txBody>
      </p:sp>
      <p:sp>
        <p:nvSpPr>
          <p:cNvPr id="47107" name="Rectangle 2"/>
          <p:cNvSpPr>
            <a:spLocks noGrp="1" noRot="1" noChangeAspect="1" noChangeArrowheads="1" noTextEdit="1"/>
          </p:cNvSpPr>
          <p:nvPr>
            <p:ph type="sldImg"/>
          </p:nvPr>
        </p:nvSpPr>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01A09ADF-6FA3-4629-ADEB-2DEB6F605C51}" type="slidenum">
              <a:rPr lang="zh-CN" altLang="en-US" smtClean="0"/>
            </a:fld>
            <a:endParaRPr lang="en-US" altLang="zh-CN"/>
          </a:p>
        </p:txBody>
      </p:sp>
      <p:sp>
        <p:nvSpPr>
          <p:cNvPr id="17411" name="Rectangle 2"/>
          <p:cNvSpPr>
            <a:spLocks noGrp="1" noRot="1" noChangeAspect="1" noChangeArrowheads="1" noTextEdit="1"/>
          </p:cNvSpPr>
          <p:nvPr>
            <p:ph type="sldImg"/>
          </p:nvPr>
        </p:nvSpPr>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D49B285F-9979-43CC-A7E4-52FEAEA3C12B}" type="slidenum">
              <a:rPr lang="zh-CN" altLang="en-US" smtClean="0"/>
            </a:fld>
            <a:endParaRPr lang="en-US" altLang="zh-CN"/>
          </a:p>
        </p:txBody>
      </p:sp>
      <p:sp>
        <p:nvSpPr>
          <p:cNvPr id="45059" name="Rectangle 2"/>
          <p:cNvSpPr>
            <a:spLocks noGrp="1" noRot="1" noChangeAspect="1" noChangeArrowheads="1" noTextEdit="1"/>
          </p:cNvSpPr>
          <p:nvPr>
            <p:ph type="sldImg"/>
          </p:nvPr>
        </p:nvSpPr>
        <p:spPr/>
      </p:sp>
      <p:sp>
        <p:nvSpPr>
          <p:cNvPr id="45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9EEF603-F6EB-B442-AF07-DC6D42A05AD0}" type="slidenum">
              <a:rPr lang="zh-CN" altLang="en-US"/>
            </a:fld>
            <a:endParaRPr lang="en-US" altLang="zh-CN"/>
          </a:p>
        </p:txBody>
      </p:sp>
      <p:sp>
        <p:nvSpPr>
          <p:cNvPr id="60419" name="Rectangle 2"/>
          <p:cNvSpPr>
            <a:spLocks noRot="1" noChangeArrowheads="1" noTextEdit="1"/>
          </p:cNvSpPr>
          <p:nvPr>
            <p:ph type="sldImg"/>
          </p:nvPr>
        </p:nvSpPr>
        <p:spPr/>
      </p:sp>
      <p:sp>
        <p:nvSpPr>
          <p:cNvPr id="604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95F55DAC-4472-1F47-928E-8E51B1F10257}" type="slidenum">
              <a:rPr lang="zh-CN" altLang="en-US"/>
            </a:fld>
            <a:endParaRPr lang="en-US" altLang="zh-CN"/>
          </a:p>
        </p:txBody>
      </p:sp>
      <p:sp>
        <p:nvSpPr>
          <p:cNvPr id="62467" name="Rectangle 2"/>
          <p:cNvSpPr>
            <a:spLocks noRot="1" noChangeArrowheads="1" noTextEdit="1"/>
          </p:cNvSpPr>
          <p:nvPr>
            <p:ph type="sldImg"/>
          </p:nvPr>
        </p:nvSpPr>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0A573BF-F847-423C-BD86-2C81EB42DA28}" type="slidenum">
              <a:rPr lang="zh-CN" altLang="en-US" smtClean="0"/>
            </a:fld>
            <a:endParaRPr lang="en-US" altLang="zh-CN"/>
          </a:p>
        </p:txBody>
      </p:sp>
      <p:sp>
        <p:nvSpPr>
          <p:cNvPr id="40963" name="Rectangle 2"/>
          <p:cNvSpPr>
            <a:spLocks noGrp="1" noRot="1" noChangeAspect="1" noChangeArrowheads="1" noTextEdit="1"/>
          </p:cNvSpPr>
          <p:nvPr>
            <p:ph type="sldImg"/>
          </p:nvPr>
        </p:nvSpPr>
        <p:spPr/>
      </p:sp>
      <p:sp>
        <p:nvSpPr>
          <p:cNvPr id="409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FFCBB5A7-CED7-4FE8-A28E-B13A02B04973}" type="slidenum">
              <a:rPr lang="zh-CN" altLang="en-US" smtClean="0"/>
            </a:fld>
            <a:endParaRPr lang="en-US" altLang="zh-CN"/>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238C8C80-38D4-41A9-A76D-F887D43AB76B}" type="slidenum">
              <a:rPr lang="zh-CN" altLang="en-US" smtClean="0"/>
            </a:fld>
            <a:endParaRPr lang="en-US" altLang="zh-CN"/>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826A16C-4B3B-4803-A115-F725461E1293}" type="slidenum">
              <a:rPr lang="zh-CN" altLang="en-US" smtClean="0"/>
            </a:fld>
            <a:endParaRPr lang="en-US" altLang="zh-CN"/>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170756C5-0041-4F20-8D9B-8A3E22B0ECFC}" type="slidenum">
              <a:rPr lang="zh-CN" altLang="en-US" smtClean="0"/>
            </a:fld>
            <a:endParaRPr lang="en-US" altLang="zh-CN"/>
          </a:p>
        </p:txBody>
      </p:sp>
      <p:sp>
        <p:nvSpPr>
          <p:cNvPr id="25603" name="Rectangle 2"/>
          <p:cNvSpPr>
            <a:spLocks noGrp="1" noRot="1" noChangeAspect="1" noChangeArrowheads="1" noTextEdit="1"/>
          </p:cNvSpPr>
          <p:nvPr>
            <p:ph type="sldImg"/>
          </p:nvPr>
        </p:nvSpPr>
        <p:spPr/>
      </p:sp>
      <p:sp>
        <p:nvSpPr>
          <p:cNvPr id="25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EB5C4237-CEB1-48C3-B443-C5D6124F0ED7}" type="slidenum">
              <a:rPr lang="zh-CN" altLang="en-US" smtClean="0"/>
            </a:fld>
            <a:endParaRPr lang="en-US"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grpSp>
        <p:nvGrpSpPr>
          <p:cNvPr id="5" name="Group 8"/>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76131"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zh-CN"/>
              <a:t>单击此处编辑母版标题样式</a:t>
            </a:r>
            <a:endParaRPr lang="en-US" altLang="zh-CN"/>
          </a:p>
        </p:txBody>
      </p:sp>
      <p:sp>
        <p:nvSpPr>
          <p:cNvPr id="176132"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en-US" altLang="zh-CN"/>
              <a:t>单击此处编辑母版副标题样式</a:t>
            </a:r>
            <a:endParaRPr lang="en-US" altLang="zh-CN"/>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962AEE88-4023-49A9-B30F-BD1890661B58}"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5AA76E57-458B-485B-8D29-3B8B987A770C}"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8AD24C57-D273-41A4-9F4F-7C4E4E61C08C}"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3CFC50BC-D2AC-4C48-9A84-8910F31DC892}"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Line 40"/>
          <p:cNvSpPr>
            <a:spLocks noChangeShapeType="1"/>
          </p:cNvSpPr>
          <p:nvPr/>
        </p:nvSpPr>
        <p:spPr bwMode="auto">
          <a:xfrm>
            <a:off x="304800" y="2819400"/>
            <a:ext cx="8229600" cy="0"/>
          </a:xfrm>
          <a:prstGeom prst="line">
            <a:avLst/>
          </a:prstGeom>
          <a:noFill/>
          <a:ln w="63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6131"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zh-CN"/>
              <a:t>单击此处编辑母版标题样式</a:t>
            </a:r>
            <a:endParaRPr lang="en-US" altLang="zh-CN"/>
          </a:p>
        </p:txBody>
      </p:sp>
      <p:sp>
        <p:nvSpPr>
          <p:cNvPr id="176132"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en-US" altLang="zh-CN"/>
              <a:t>单击此处编辑母版副标题样式</a:t>
            </a:r>
            <a:endParaRPr lang="en-US" altLang="zh-CN"/>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atin typeface="Arial" panose="020B0604020202020204" pitchFamily="34" charset="0"/>
              </a:defRPr>
            </a:lvl1pPr>
          </a:lstStyle>
          <a:p>
            <a:pPr>
              <a:defRPr/>
            </a:pPr>
            <a:endParaRPr lang="en-US" altLang="zh-CN"/>
          </a:p>
        </p:txBody>
      </p:sp>
      <p:sp>
        <p:nvSpPr>
          <p:cNvPr id="7"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lstStyle>
            <a:lvl1pPr eaLnBrk="1" hangingPunct="1">
              <a:defRPr/>
            </a:lvl1pPr>
          </a:lstStyle>
          <a:p>
            <a:fld id="{0DC04C12-7FA6-D74A-8755-8D1158C0B4FC}"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atin typeface="Arial" panose="020B0604020202020204" pitchFamily="34" charset="0"/>
              </a:defRPr>
            </a:lvl1pPr>
          </a:lstStyle>
          <a:p>
            <a:pPr>
              <a:defRPr/>
            </a:pPr>
            <a:endParaRPr lang="en-US" altLang="zh-CN"/>
          </a:p>
        </p:txBody>
      </p:sp>
      <p:sp>
        <p:nvSpPr>
          <p:cNvPr id="6"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lstStyle>
            <a:lvl1pPr eaLnBrk="1" hangingPunct="1">
              <a:defRPr/>
            </a:lvl1pPr>
          </a:lstStyle>
          <a:p>
            <a:fld id="{60C638D1-A891-5041-B9C1-9C5598190901}"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atin typeface="Arial" panose="020B0604020202020204" pitchFamily="34" charset="0"/>
              </a:defRPr>
            </a:lvl1pPr>
          </a:lstStyle>
          <a:p>
            <a:pPr>
              <a:defRPr/>
            </a:pPr>
            <a:endParaRPr lang="en-US" altLang="zh-CN"/>
          </a:p>
        </p:txBody>
      </p:sp>
      <p:sp>
        <p:nvSpPr>
          <p:cNvPr id="6"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lstStyle>
            <a:lvl1pPr eaLnBrk="1" hangingPunct="1">
              <a:defRPr/>
            </a:lvl1pPr>
          </a:lstStyle>
          <a:p>
            <a:fld id="{5616CC5F-C426-4B4D-8E12-52E21A47867C}"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atin typeface="Arial" panose="020B0604020202020204" pitchFamily="34" charset="0"/>
              </a:defRPr>
            </a:lvl1pPr>
          </a:lstStyle>
          <a:p>
            <a:pPr>
              <a:defRPr/>
            </a:pPr>
            <a:endParaRPr lang="en-US" altLang="zh-CN"/>
          </a:p>
        </p:txBody>
      </p:sp>
      <p:sp>
        <p:nvSpPr>
          <p:cNvPr id="7"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lstStyle>
            <a:lvl1pPr eaLnBrk="1" hangingPunct="1">
              <a:defRPr/>
            </a:lvl1pPr>
          </a:lstStyle>
          <a:p>
            <a:fld id="{262CFCF6-6ED5-E647-85BB-6585ECC51CBF}"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atin typeface="Arial" panose="020B0604020202020204" pitchFamily="34" charset="0"/>
              </a:defRPr>
            </a:lvl1pPr>
          </a:lstStyle>
          <a:p>
            <a:pPr>
              <a:defRPr/>
            </a:pPr>
            <a:endParaRPr lang="en-US" altLang="zh-CN"/>
          </a:p>
        </p:txBody>
      </p:sp>
      <p:sp>
        <p:nvSpPr>
          <p:cNvPr id="9"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lstStyle>
            <a:lvl1pPr eaLnBrk="1" hangingPunct="1">
              <a:defRPr/>
            </a:lvl1pPr>
          </a:lstStyle>
          <a:p>
            <a:fld id="{A026892A-B824-004E-9177-311DCCBAD510}"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atin typeface="Arial" panose="020B0604020202020204" pitchFamily="34" charset="0"/>
              </a:defRPr>
            </a:lvl1pPr>
          </a:lstStyle>
          <a:p>
            <a:pPr>
              <a:defRPr/>
            </a:pPr>
            <a:endParaRPr lang="en-US" altLang="zh-CN"/>
          </a:p>
        </p:txBody>
      </p:sp>
      <p:sp>
        <p:nvSpPr>
          <p:cNvPr id="5"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lstStyle>
            <a:lvl1pPr eaLnBrk="1" hangingPunct="1">
              <a:defRPr/>
            </a:lvl1pPr>
          </a:lstStyle>
          <a:p>
            <a:fld id="{635DE33D-C024-3240-97F7-09B855956D0A}"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atin typeface="Arial" panose="020B0604020202020204" pitchFamily="34" charset="0"/>
              </a:defRPr>
            </a:lvl1pPr>
          </a:lstStyle>
          <a:p>
            <a:pPr>
              <a:defRPr/>
            </a:pPr>
            <a:endParaRPr lang="en-US" altLang="zh-CN"/>
          </a:p>
        </p:txBody>
      </p:sp>
      <p:sp>
        <p:nvSpPr>
          <p:cNvPr id="4"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lstStyle>
            <a:lvl1pPr eaLnBrk="1" hangingPunct="1">
              <a:defRPr/>
            </a:lvl1pPr>
          </a:lstStyle>
          <a:p>
            <a:fld id="{1CE7C47D-88AB-8A4E-B47E-6FBCE9833A10}"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E39AA6A5-DDA2-4240-B6F5-FAEE601BBEE1}"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atin typeface="Arial" panose="020B0604020202020204" pitchFamily="34" charset="0"/>
              </a:defRPr>
            </a:lvl1pPr>
          </a:lstStyle>
          <a:p>
            <a:pPr>
              <a:defRPr/>
            </a:pPr>
            <a:endParaRPr lang="en-US" altLang="zh-CN"/>
          </a:p>
        </p:txBody>
      </p:sp>
      <p:sp>
        <p:nvSpPr>
          <p:cNvPr id="7"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lstStyle>
            <a:lvl1pPr eaLnBrk="1" hangingPunct="1">
              <a:defRPr/>
            </a:lvl1pPr>
          </a:lstStyle>
          <a:p>
            <a:fld id="{21699012-0657-6C41-B871-E3B0AD58786A}"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atin typeface="Arial" panose="020B0604020202020204" pitchFamily="34" charset="0"/>
              </a:defRPr>
            </a:lvl1pPr>
          </a:lstStyle>
          <a:p>
            <a:pPr>
              <a:defRPr/>
            </a:pPr>
            <a:endParaRPr lang="en-US" altLang="zh-CN"/>
          </a:p>
        </p:txBody>
      </p:sp>
      <p:sp>
        <p:nvSpPr>
          <p:cNvPr id="7"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lstStyle>
            <a:lvl1pPr eaLnBrk="1" hangingPunct="1">
              <a:defRPr/>
            </a:lvl1pPr>
          </a:lstStyle>
          <a:p>
            <a:fld id="{9337330D-1D5E-D84B-A641-084CDB18ADBC}"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atin typeface="Arial" panose="020B0604020202020204" pitchFamily="34" charset="0"/>
              </a:defRPr>
            </a:lvl1pPr>
          </a:lstStyle>
          <a:p>
            <a:pPr>
              <a:defRPr/>
            </a:pPr>
            <a:endParaRPr lang="en-US" altLang="zh-CN"/>
          </a:p>
        </p:txBody>
      </p:sp>
      <p:sp>
        <p:nvSpPr>
          <p:cNvPr id="6"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lstStyle>
            <a:lvl1pPr eaLnBrk="1" hangingPunct="1">
              <a:defRPr/>
            </a:lvl1pPr>
          </a:lstStyle>
          <a:p>
            <a:fld id="{299CE51F-A139-9A46-A890-AC4FC123FEFE}"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atin typeface="Arial" panose="020B0604020202020204" pitchFamily="34" charset="0"/>
              </a:defRPr>
            </a:lvl1pPr>
          </a:lstStyle>
          <a:p>
            <a:pPr>
              <a:defRPr/>
            </a:pPr>
            <a:endParaRPr lang="en-US" altLang="zh-CN"/>
          </a:p>
        </p:txBody>
      </p:sp>
      <p:sp>
        <p:nvSpPr>
          <p:cNvPr id="6"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lstStyle>
            <a:lvl1pPr eaLnBrk="1" hangingPunct="1">
              <a:defRPr/>
            </a:lvl1pPr>
          </a:lstStyle>
          <a:p>
            <a:fld id="{018E06D5-15CE-0444-9A82-DF675C28E12B}" type="slidenum">
              <a:rPr lang="en-US" altLang="zh-CN"/>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atin typeface="Arial" panose="020B0604020202020204" pitchFamily="34" charset="0"/>
              </a:defRPr>
            </a:lvl1pPr>
          </a:lstStyle>
          <a:p>
            <a:pPr>
              <a:defRPr/>
            </a:pPr>
            <a:endParaRPr lang="en-US" altLang="zh-CN"/>
          </a:p>
        </p:txBody>
      </p:sp>
      <p:sp>
        <p:nvSpPr>
          <p:cNvPr id="7" name="Rectangle 7"/>
          <p:cNvSpPr>
            <a:spLocks noGrp="1" noChangeArrowheads="1"/>
          </p:cNvSpPr>
          <p:nvPr>
            <p:ph type="sldNum" sz="quarter" idx="12"/>
          </p:nvPr>
        </p:nvSpPr>
        <p:spPr>
          <a:xfrm>
            <a:off x="6553200" y="6248400"/>
            <a:ext cx="2133600" cy="457200"/>
          </a:xfrm>
          <a:prstGeom prst="rect">
            <a:avLst/>
          </a:prstGeom>
        </p:spPr>
        <p:txBody>
          <a:bodyPr vert="horz" wrap="square" lIns="91440" tIns="45720" rIns="91440" bIns="45720" numCol="1" anchor="t" anchorCtr="0" compatLnSpc="1"/>
          <a:lstStyle>
            <a:lvl1pPr eaLnBrk="1" hangingPunct="1">
              <a:defRPr/>
            </a:lvl1pPr>
          </a:lstStyle>
          <a:p>
            <a:fld id="{2BD8011C-D63D-5D42-BCB5-8D9B1D74DEEE}" type="slidenum">
              <a:rPr lang="en-US" altLang="zh-CN"/>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639763"/>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143000"/>
            <a:ext cx="4038600" cy="5486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143000"/>
            <a:ext cx="4038600" cy="2667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8200" y="3962400"/>
            <a:ext cx="4038600" cy="2667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spd="med" advTm="5486"/>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p:txBody>
          <a:bodyPr/>
          <a:lstStyle>
            <a:lvl1pPr>
              <a:defRPr/>
            </a:lvl1pPr>
          </a:lstStyle>
          <a:p>
            <a:pPr>
              <a:defRPr/>
            </a:pPr>
            <a:fld id="{2FA21D7C-9002-4B64-A10D-B2E876D84518}"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5A2A8911-C0BD-484C-BE6E-6BE6FFB34BD9}"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p:txBody>
          <a:bodyPr/>
          <a:lstStyle>
            <a:lvl1pPr>
              <a:defRPr/>
            </a:lvl1pPr>
          </a:lstStyle>
          <a:p>
            <a:pPr>
              <a:defRPr/>
            </a:pPr>
            <a:fld id="{6E39807A-304E-4ACC-9A13-04B167F3B406}"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p:txBody>
          <a:bodyPr/>
          <a:lstStyle>
            <a:lvl1pPr>
              <a:defRPr/>
            </a:lvl1pPr>
          </a:lstStyle>
          <a:p>
            <a:pPr>
              <a:defRPr/>
            </a:pPr>
            <a:fld id="{0CF02ABC-1C06-4015-A6F3-EFE84C4E5DE7}"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p:txBody>
          <a:bodyPr/>
          <a:lstStyle>
            <a:lvl1pPr>
              <a:defRPr/>
            </a:lvl1pPr>
          </a:lstStyle>
          <a:p>
            <a:pPr>
              <a:defRPr/>
            </a:pPr>
            <a:fld id="{068D61A8-5ECE-4B6B-97DD-8D80A0FCA0DC}"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13BF69CC-0A59-4F87-9F61-3A673AB0EBB9}"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p:txBody>
          <a:bodyPr/>
          <a:lstStyle>
            <a:lvl1pPr>
              <a:defRPr/>
            </a:lvl1pPr>
          </a:lstStyle>
          <a:p>
            <a:pPr>
              <a:defRPr/>
            </a:pPr>
            <a:fld id="{0524FF65-6A44-4E0C-A7ED-60EACB050D45}"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单击此处编辑母版标题样式</a:t>
            </a:r>
            <a:endParaRPr lang="en-US" altLang="zh-CN"/>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单击此处编辑母版文本样式</a:t>
            </a:r>
            <a:endParaRPr lang="en-US" altLang="zh-CN"/>
          </a:p>
          <a:p>
            <a:pPr lvl="1"/>
            <a:r>
              <a:rPr lang="en-US" altLang="zh-CN"/>
              <a:t>第二级</a:t>
            </a:r>
            <a:endParaRPr lang="en-US" altLang="zh-CN"/>
          </a:p>
          <a:p>
            <a:pPr lvl="2"/>
            <a:r>
              <a:rPr lang="en-US" altLang="zh-CN"/>
              <a:t>第三级</a:t>
            </a:r>
            <a:endParaRPr lang="en-US" altLang="zh-CN"/>
          </a:p>
          <a:p>
            <a:pPr lvl="3"/>
            <a:r>
              <a:rPr lang="en-US" altLang="zh-CN"/>
              <a:t>第四级</a:t>
            </a:r>
            <a:endParaRPr lang="en-US" altLang="zh-CN"/>
          </a:p>
          <a:p>
            <a:pPr lvl="4"/>
            <a:r>
              <a:rPr lang="en-US" altLang="zh-CN"/>
              <a:t>第五级</a:t>
            </a:r>
            <a:endParaRPr lang="en-US" altLang="zh-CN"/>
          </a:p>
        </p:txBody>
      </p:sp>
      <p:sp>
        <p:nvSpPr>
          <p:cNvPr id="175109" name="Rectangle 5"/>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latin typeface="Arial" panose="020B0604020202020204" pitchFamily="34" charset="0"/>
                <a:ea typeface="宋体" panose="02010600030101010101" pitchFamily="2" charset="-122"/>
              </a:defRPr>
            </a:lvl1pPr>
          </a:lstStyle>
          <a:p>
            <a:pPr>
              <a:defRPr/>
            </a:pPr>
            <a:endParaRPr lang="en-US" altLang="zh-CN"/>
          </a:p>
        </p:txBody>
      </p:sp>
      <p:sp>
        <p:nvSpPr>
          <p:cNvPr id="175110"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latin typeface="Arial" panose="020B0604020202020204" pitchFamily="34" charset="0"/>
                <a:ea typeface="宋体" panose="02010600030101010101" pitchFamily="2" charset="-122"/>
              </a:defRPr>
            </a:lvl1pPr>
          </a:lstStyle>
          <a:p>
            <a:pPr>
              <a:defRPr/>
            </a:pPr>
            <a:endParaRPr lang="en-US" altLang="zh-CN"/>
          </a:p>
        </p:txBody>
      </p:sp>
      <p:sp>
        <p:nvSpPr>
          <p:cNvPr id="175111" name="Rectangle 7"/>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000"/>
            </a:lvl1pPr>
          </a:lstStyle>
          <a:p>
            <a:pPr>
              <a:defRPr/>
            </a:pPr>
            <a:fld id="{0682C745-0363-41F6-8203-530B1B921437}" type="slidenum">
              <a:rPr lang="en-US" altLang="zh-CN"/>
            </a:fld>
            <a:endParaRPr lang="en-US" altLang="zh-CN"/>
          </a:p>
        </p:txBody>
      </p:sp>
      <p:grpSp>
        <p:nvGrpSpPr>
          <p:cNvPr id="1032" name="Group 8"/>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4"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5"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6"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7"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8"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9" name="Oval 15"/>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0" name="Oval 16"/>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1" name="Oval 17"/>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2" name="Oval 18"/>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3" name="Oval 19"/>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4" name="Oval 20"/>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5"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6"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7"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8" name="Oval 24"/>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9"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0"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1"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2" name="Oval 28"/>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3"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4"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5"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6"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7" name="Oval 33"/>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8"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9"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0"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1" name="Oval 37"/>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2"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3" name="Oval 39"/>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zh-CN"/>
              <a:t>单击此处编辑母版标题样式</a:t>
            </a:r>
            <a:endParaRPr lang="en-US" altLang="zh-CN"/>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单击此处编辑母版文本样式</a:t>
            </a:r>
            <a:endParaRPr lang="en-US" altLang="zh-CN"/>
          </a:p>
          <a:p>
            <a:pPr lvl="1"/>
            <a:r>
              <a:rPr lang="en-US" altLang="zh-CN"/>
              <a:t>第二级</a:t>
            </a:r>
            <a:endParaRPr lang="en-US" altLang="zh-CN"/>
          </a:p>
          <a:p>
            <a:pPr lvl="2"/>
            <a:r>
              <a:rPr lang="en-US" altLang="zh-CN"/>
              <a:t>第三级</a:t>
            </a:r>
            <a:endParaRPr lang="en-US" altLang="zh-CN"/>
          </a:p>
          <a:p>
            <a:pPr lvl="3"/>
            <a:r>
              <a:rPr lang="en-US" altLang="zh-CN"/>
              <a:t>第四级</a:t>
            </a:r>
            <a:endParaRPr lang="en-US" altLang="zh-CN"/>
          </a:p>
          <a:p>
            <a:pPr lvl="4"/>
            <a:r>
              <a:rPr lang="en-US" altLang="zh-CN"/>
              <a:t>第五级</a:t>
            </a:r>
            <a:endParaRPr lang="en-US" altLang="zh-CN"/>
          </a:p>
        </p:txBody>
      </p:sp>
      <p:sp>
        <p:nvSpPr>
          <p:cNvPr id="175109" name="Rectangle 5"/>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000">
                <a:latin typeface="Arial" panose="020B0604020202020204" pitchFamily="34" charset="0"/>
                <a:ea typeface="宋体" panose="02010600030101010101" pitchFamily="2" charset="-122"/>
              </a:defRPr>
            </a:lvl1pPr>
          </a:lstStyle>
          <a:p>
            <a:pPr>
              <a:defRPr/>
            </a:pPr>
            <a:r>
              <a:rPr lang="en-US" altLang="zh-CN"/>
              <a:t>February 28, 2013</a:t>
            </a:r>
            <a:endParaRPr lang="en-US" altLang="zh-CN"/>
          </a:p>
        </p:txBody>
      </p:sp>
      <p:sp>
        <p:nvSpPr>
          <p:cNvPr id="175110"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000"/>
            </a:lvl1pPr>
          </a:lstStyle>
          <a:p>
            <a:fld id="{E9B9CD91-ADFF-984F-B9FA-4CDF85CF3089}" type="slidenum">
              <a:rPr lang="en-US" altLang="zh-CN"/>
            </a:fld>
            <a:endParaRPr lang="en-US" altLang="zh-CN"/>
          </a:p>
        </p:txBody>
      </p:sp>
      <p:grpSp>
        <p:nvGrpSpPr>
          <p:cNvPr id="1031" name="Group 8"/>
          <p:cNvGrpSpPr/>
          <p:nvPr/>
        </p:nvGrpSpPr>
        <p:grpSpPr bwMode="auto">
          <a:xfrm>
            <a:off x="8153400" y="152400"/>
            <a:ext cx="792163" cy="1295400"/>
            <a:chOff x="5136" y="960"/>
            <a:chExt cx="528" cy="864"/>
          </a:xfrm>
        </p:grpSpPr>
        <p:sp>
          <p:nvSpPr>
            <p:cNvPr id="1032" name="Oval 9"/>
            <p:cNvSpPr>
              <a:spLocks noChangeArrowheads="1"/>
            </p:cNvSpPr>
            <p:nvPr/>
          </p:nvSpPr>
          <p:spPr bwMode="auto">
            <a:xfrm>
              <a:off x="5136" y="960"/>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3" name="Oval 10"/>
            <p:cNvSpPr>
              <a:spLocks noChangeArrowheads="1"/>
            </p:cNvSpPr>
            <p:nvPr/>
          </p:nvSpPr>
          <p:spPr bwMode="auto">
            <a:xfrm>
              <a:off x="5248" y="960"/>
              <a:ext cx="79" cy="80"/>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4" name="Oval 11"/>
            <p:cNvSpPr>
              <a:spLocks noChangeArrowheads="1"/>
            </p:cNvSpPr>
            <p:nvPr/>
          </p:nvSpPr>
          <p:spPr bwMode="auto">
            <a:xfrm>
              <a:off x="5360" y="960"/>
              <a:ext cx="76" cy="80"/>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5" name="Oval 12"/>
            <p:cNvSpPr>
              <a:spLocks noChangeArrowheads="1"/>
            </p:cNvSpPr>
            <p:nvPr/>
          </p:nvSpPr>
          <p:spPr bwMode="auto">
            <a:xfrm>
              <a:off x="5136" y="1072"/>
              <a:ext cx="80" cy="7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6" name="Oval 13"/>
            <p:cNvSpPr>
              <a:spLocks noChangeArrowheads="1"/>
            </p:cNvSpPr>
            <p:nvPr/>
          </p:nvSpPr>
          <p:spPr bwMode="auto">
            <a:xfrm>
              <a:off x="5248" y="1072"/>
              <a:ext cx="79" cy="7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7" name="Oval 14"/>
            <p:cNvSpPr>
              <a:spLocks noChangeArrowheads="1"/>
            </p:cNvSpPr>
            <p:nvPr/>
          </p:nvSpPr>
          <p:spPr bwMode="auto">
            <a:xfrm>
              <a:off x="5360" y="1072"/>
              <a:ext cx="76" cy="77"/>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8" name="Oval 15"/>
            <p:cNvSpPr>
              <a:spLocks noChangeArrowheads="1"/>
            </p:cNvSpPr>
            <p:nvPr/>
          </p:nvSpPr>
          <p:spPr bwMode="auto">
            <a:xfrm>
              <a:off x="5472" y="1072"/>
              <a:ext cx="73" cy="77"/>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9" name="Oval 16"/>
            <p:cNvSpPr>
              <a:spLocks noChangeArrowheads="1"/>
            </p:cNvSpPr>
            <p:nvPr/>
          </p:nvSpPr>
          <p:spPr bwMode="auto">
            <a:xfrm>
              <a:off x="5136" y="1184"/>
              <a:ext cx="80" cy="73"/>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0" name="Oval 17"/>
            <p:cNvSpPr>
              <a:spLocks noChangeArrowheads="1"/>
            </p:cNvSpPr>
            <p:nvPr/>
          </p:nvSpPr>
          <p:spPr bwMode="auto">
            <a:xfrm>
              <a:off x="5248" y="1184"/>
              <a:ext cx="79" cy="73"/>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1" name="Oval 18"/>
            <p:cNvSpPr>
              <a:spLocks noChangeArrowheads="1"/>
            </p:cNvSpPr>
            <p:nvPr/>
          </p:nvSpPr>
          <p:spPr bwMode="auto">
            <a:xfrm>
              <a:off x="5360" y="1184"/>
              <a:ext cx="76"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2" name="Oval 19"/>
            <p:cNvSpPr>
              <a:spLocks noChangeArrowheads="1"/>
            </p:cNvSpPr>
            <p:nvPr/>
          </p:nvSpPr>
          <p:spPr bwMode="auto">
            <a:xfrm>
              <a:off x="5472" y="1184"/>
              <a:ext cx="73" cy="73"/>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3" name="Oval 20"/>
            <p:cNvSpPr>
              <a:spLocks noChangeArrowheads="1"/>
            </p:cNvSpPr>
            <p:nvPr/>
          </p:nvSpPr>
          <p:spPr bwMode="auto">
            <a:xfrm>
              <a:off x="5584" y="1184"/>
              <a:ext cx="80" cy="7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4" name="Oval 21"/>
            <p:cNvSpPr>
              <a:spLocks noChangeArrowheads="1"/>
            </p:cNvSpPr>
            <p:nvPr/>
          </p:nvSpPr>
          <p:spPr bwMode="auto">
            <a:xfrm>
              <a:off x="5136" y="1296"/>
              <a:ext cx="80" cy="80"/>
            </a:xfrm>
            <a:prstGeom prst="ellipse">
              <a:avLst/>
            </a:pr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5" name="Oval 22"/>
            <p:cNvSpPr>
              <a:spLocks noChangeArrowheads="1"/>
            </p:cNvSpPr>
            <p:nvPr/>
          </p:nvSpPr>
          <p:spPr bwMode="auto">
            <a:xfrm>
              <a:off x="5248" y="1296"/>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6" name="Oval 23"/>
            <p:cNvSpPr>
              <a:spLocks noChangeArrowheads="1"/>
            </p:cNvSpPr>
            <p:nvPr/>
          </p:nvSpPr>
          <p:spPr bwMode="auto">
            <a:xfrm>
              <a:off x="5360" y="1296"/>
              <a:ext cx="76"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7" name="Oval 24"/>
            <p:cNvSpPr>
              <a:spLocks noChangeArrowheads="1"/>
            </p:cNvSpPr>
            <p:nvPr/>
          </p:nvSpPr>
          <p:spPr bwMode="auto">
            <a:xfrm>
              <a:off x="5472" y="1296"/>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8" name="Oval 25"/>
            <p:cNvSpPr>
              <a:spLocks noChangeArrowheads="1"/>
            </p:cNvSpPr>
            <p:nvPr/>
          </p:nvSpPr>
          <p:spPr bwMode="auto">
            <a:xfrm>
              <a:off x="5136" y="1408"/>
              <a:ext cx="80"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49" name="Oval 26"/>
            <p:cNvSpPr>
              <a:spLocks noChangeArrowheads="1"/>
            </p:cNvSpPr>
            <p:nvPr/>
          </p:nvSpPr>
          <p:spPr bwMode="auto">
            <a:xfrm>
              <a:off x="5248" y="1408"/>
              <a:ext cx="79" cy="80"/>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0" name="Oval 27"/>
            <p:cNvSpPr>
              <a:spLocks noChangeArrowheads="1"/>
            </p:cNvSpPr>
            <p:nvPr/>
          </p:nvSpPr>
          <p:spPr bwMode="auto">
            <a:xfrm>
              <a:off x="5360" y="1408"/>
              <a:ext cx="76"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1" name="Oval 28"/>
            <p:cNvSpPr>
              <a:spLocks noChangeArrowheads="1"/>
            </p:cNvSpPr>
            <p:nvPr/>
          </p:nvSpPr>
          <p:spPr bwMode="auto">
            <a:xfrm>
              <a:off x="5472" y="1408"/>
              <a:ext cx="73" cy="8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2" name="Oval 29"/>
            <p:cNvSpPr>
              <a:spLocks noChangeArrowheads="1"/>
            </p:cNvSpPr>
            <p:nvPr/>
          </p:nvSpPr>
          <p:spPr bwMode="auto">
            <a:xfrm>
              <a:off x="5584" y="1408"/>
              <a:ext cx="80"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3" name="Oval 30"/>
            <p:cNvSpPr>
              <a:spLocks noChangeArrowheads="1"/>
            </p:cNvSpPr>
            <p:nvPr/>
          </p:nvSpPr>
          <p:spPr bwMode="auto">
            <a:xfrm>
              <a:off x="5136" y="1520"/>
              <a:ext cx="80" cy="79"/>
            </a:xfrm>
            <a:prstGeom prst="ellipse">
              <a:avLst/>
            </a:pr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4" name="Oval 31"/>
            <p:cNvSpPr>
              <a:spLocks noChangeArrowheads="1"/>
            </p:cNvSpPr>
            <p:nvPr/>
          </p:nvSpPr>
          <p:spPr bwMode="auto">
            <a:xfrm>
              <a:off x="5248" y="1520"/>
              <a:ext cx="79"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5" name="Oval 32"/>
            <p:cNvSpPr>
              <a:spLocks noChangeArrowheads="1"/>
            </p:cNvSpPr>
            <p:nvPr/>
          </p:nvSpPr>
          <p:spPr bwMode="auto">
            <a:xfrm>
              <a:off x="5360" y="1520"/>
              <a:ext cx="76" cy="79"/>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6" name="Oval 33"/>
            <p:cNvSpPr>
              <a:spLocks noChangeArrowheads="1"/>
            </p:cNvSpPr>
            <p:nvPr/>
          </p:nvSpPr>
          <p:spPr bwMode="auto">
            <a:xfrm>
              <a:off x="5472" y="1520"/>
              <a:ext cx="73" cy="79"/>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7" name="Oval 34"/>
            <p:cNvSpPr>
              <a:spLocks noChangeArrowheads="1"/>
            </p:cNvSpPr>
            <p:nvPr/>
          </p:nvSpPr>
          <p:spPr bwMode="auto">
            <a:xfrm>
              <a:off x="5136" y="1632"/>
              <a:ext cx="80"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8" name="Oval 35"/>
            <p:cNvSpPr>
              <a:spLocks noChangeArrowheads="1"/>
            </p:cNvSpPr>
            <p:nvPr/>
          </p:nvSpPr>
          <p:spPr bwMode="auto">
            <a:xfrm>
              <a:off x="5248" y="1632"/>
              <a:ext cx="79" cy="75"/>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59" name="Oval 36"/>
            <p:cNvSpPr>
              <a:spLocks noChangeArrowheads="1"/>
            </p:cNvSpPr>
            <p:nvPr/>
          </p:nvSpPr>
          <p:spPr bwMode="auto">
            <a:xfrm>
              <a:off x="5360" y="1632"/>
              <a:ext cx="76"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0" name="Oval 37"/>
            <p:cNvSpPr>
              <a:spLocks noChangeArrowheads="1"/>
            </p:cNvSpPr>
            <p:nvPr/>
          </p:nvSpPr>
          <p:spPr bwMode="auto">
            <a:xfrm>
              <a:off x="5472" y="1632"/>
              <a:ext cx="73" cy="75"/>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1" name="Oval 38"/>
            <p:cNvSpPr>
              <a:spLocks noChangeArrowheads="1"/>
            </p:cNvSpPr>
            <p:nvPr/>
          </p:nvSpPr>
          <p:spPr bwMode="auto">
            <a:xfrm>
              <a:off x="5248" y="1744"/>
              <a:ext cx="79"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62" name="Oval 39"/>
            <p:cNvSpPr>
              <a:spLocks noChangeArrowheads="1"/>
            </p:cNvSpPr>
            <p:nvPr/>
          </p:nvSpPr>
          <p:spPr bwMode="auto">
            <a:xfrm>
              <a:off x="5472" y="1744"/>
              <a:ext cx="73" cy="80"/>
            </a:xfrm>
            <a:prstGeom prst="ellipse">
              <a:avLst/>
            </a:prstGeom>
            <a:solidFill>
              <a:schemeClr val="fo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9.xml"/><Relationship Id="rId2" Type="http://schemas.openxmlformats.org/officeDocument/2006/relationships/image" Target="../media/image6.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9.xml"/><Relationship Id="rId2" Type="http://schemas.openxmlformats.org/officeDocument/2006/relationships/image" Target="../media/image6.png"/><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9.xml"/><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9.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19.xml"/><Relationship Id="rId4" Type="http://schemas.openxmlformats.org/officeDocument/2006/relationships/image" Target="../media/image6.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4.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9.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5.xml"/><Relationship Id="rId4" Type="http://schemas.openxmlformats.org/officeDocument/2006/relationships/image" Target="../media/image22.wmf"/><Relationship Id="rId3" Type="http://schemas.openxmlformats.org/officeDocument/2006/relationships/oleObject" Target="../embeddings/oleObject3.bin"/><Relationship Id="rId2" Type="http://schemas.openxmlformats.org/officeDocument/2006/relationships/image" Target="../media/image21.wmf"/><Relationship Id="rId1" Type="http://schemas.openxmlformats.org/officeDocument/2006/relationships/oleObject" Target="../embeddings/oleObject2.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26.wmf"/><Relationship Id="rId7" Type="http://schemas.openxmlformats.org/officeDocument/2006/relationships/oleObject" Target="../embeddings/oleObject7.bin"/><Relationship Id="rId6" Type="http://schemas.openxmlformats.org/officeDocument/2006/relationships/image" Target="../media/image25.wmf"/><Relationship Id="rId5" Type="http://schemas.openxmlformats.org/officeDocument/2006/relationships/oleObject" Target="../embeddings/oleObject6.bin"/><Relationship Id="rId4" Type="http://schemas.openxmlformats.org/officeDocument/2006/relationships/image" Target="../media/image24.wmf"/><Relationship Id="rId3" Type="http://schemas.openxmlformats.org/officeDocument/2006/relationships/oleObject" Target="../embeddings/oleObject5.bin"/><Relationship Id="rId2" Type="http://schemas.openxmlformats.org/officeDocument/2006/relationships/image" Target="../media/image23.wmf"/><Relationship Id="rId12" Type="http://schemas.openxmlformats.org/officeDocument/2006/relationships/vmlDrawing" Target="../drawings/vmlDrawing3.vml"/><Relationship Id="rId11" Type="http://schemas.openxmlformats.org/officeDocument/2006/relationships/slideLayout" Target="../slideLayouts/slideLayout25.xml"/><Relationship Id="rId10" Type="http://schemas.openxmlformats.org/officeDocument/2006/relationships/image" Target="../media/image27.wmf"/><Relationship Id="rId1" Type="http://schemas.openxmlformats.org/officeDocument/2006/relationships/oleObject" Target="../embeddings/oleObject4.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5.xml"/><Relationship Id="rId4" Type="http://schemas.openxmlformats.org/officeDocument/2006/relationships/image" Target="../media/image29.wmf"/><Relationship Id="rId3" Type="http://schemas.openxmlformats.org/officeDocument/2006/relationships/oleObject" Target="../embeddings/oleObject10.bin"/><Relationship Id="rId2" Type="http://schemas.openxmlformats.org/officeDocument/2006/relationships/image" Target="../media/image28.wmf"/><Relationship Id="rId1" Type="http://schemas.openxmlformats.org/officeDocument/2006/relationships/oleObject" Target="../embeddings/oleObject9.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0.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9.xml"/><Relationship Id="rId1" Type="http://schemas.openxmlformats.org/officeDocument/2006/relationships/image" Target="../media/image3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3.png"/><Relationship Id="rId1" Type="http://schemas.openxmlformats.org/officeDocument/2006/relationships/image" Target="../media/image32.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19.xml"/><Relationship Id="rId2" Type="http://schemas.openxmlformats.org/officeDocument/2006/relationships/image" Target="../media/image35.png"/><Relationship Id="rId1" Type="http://schemas.openxmlformats.org/officeDocument/2006/relationships/image" Target="../media/image34.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9.xml"/><Relationship Id="rId2" Type="http://schemas.openxmlformats.org/officeDocument/2006/relationships/image" Target="../media/image37.png"/><Relationship Id="rId1"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9.xml"/><Relationship Id="rId1" Type="http://schemas.openxmlformats.org/officeDocument/2006/relationships/image" Target="../media/image38.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vmlDrawing" Target="../drawings/vmlDrawing1.vml"/><Relationship Id="rId4" Type="http://schemas.openxmlformats.org/officeDocument/2006/relationships/slideLayout" Target="../slideLayouts/slideLayout12.xml"/><Relationship Id="rId3" Type="http://schemas.openxmlformats.org/officeDocument/2006/relationships/image" Target="../media/image3.jpeg"/><Relationship Id="rId2" Type="http://schemas.openxmlformats.org/officeDocument/2006/relationships/image" Target="../media/image2.w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9.xml"/><Relationship Id="rId1" Type="http://schemas.openxmlformats.org/officeDocument/2006/relationships/image" Target="../media/image6.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116013" y="1125538"/>
            <a:ext cx="6002337" cy="1516062"/>
          </a:xfrm>
        </p:spPr>
        <p:txBody>
          <a:bodyPr/>
          <a:lstStyle/>
          <a:p>
            <a:pPr eaLnBrk="1" hangingPunct="1"/>
            <a:r>
              <a:rPr lang="zh-CN" altLang="en-US" sz="5400" b="0">
                <a:ea typeface="华文新魏" panose="02010800040101010101" pitchFamily="2" charset="-122"/>
              </a:rPr>
              <a:t>命题逻辑</a:t>
            </a:r>
            <a:endParaRPr lang="zh-CN" altLang="en-US" sz="5400" b="0">
              <a:ea typeface="华文新魏" panose="02010800040101010101" pitchFamily="2" charset="-122"/>
            </a:endParaRPr>
          </a:p>
        </p:txBody>
      </p:sp>
      <p:sp>
        <p:nvSpPr>
          <p:cNvPr id="4099" name="Rectangle 3"/>
          <p:cNvSpPr>
            <a:spLocks noGrp="1" noChangeArrowheads="1"/>
          </p:cNvSpPr>
          <p:nvPr>
            <p:ph type="subTitle" idx="1"/>
          </p:nvPr>
        </p:nvSpPr>
        <p:spPr>
          <a:xfrm>
            <a:off x="900113" y="3284538"/>
            <a:ext cx="6273800" cy="1752600"/>
          </a:xfrm>
        </p:spPr>
        <p:txBody>
          <a:bodyPr/>
          <a:lstStyle/>
          <a:p>
            <a:pPr eaLnBrk="1" hangingPunct="1"/>
            <a:r>
              <a:rPr lang="zh-CN" altLang="en-US" b="1"/>
              <a:t>离散数学</a:t>
            </a:r>
            <a:r>
              <a:rPr lang="zh-CN" altLang="en-US" b="1">
                <a:latin typeface="仿宋" panose="02010609060101010101" pitchFamily="49" charset="-122"/>
                <a:ea typeface="仿宋" panose="02010609060101010101" pitchFamily="49" charset="-122"/>
              </a:rPr>
              <a:t>─</a:t>
            </a:r>
            <a:r>
              <a:rPr lang="zh-CN" altLang="en-US" b="1"/>
              <a:t>逻辑和证明</a:t>
            </a:r>
            <a:endParaRPr lang="en-US" altLang="zh-CN" b="1"/>
          </a:p>
          <a:p>
            <a:pPr eaLnBrk="1" hangingPunct="1"/>
            <a:endParaRPr lang="en-US" altLang="zh-CN" b="1"/>
          </a:p>
          <a:p>
            <a:pPr eaLnBrk="1" hangingPunct="1"/>
            <a:r>
              <a:rPr lang="zh-CN" altLang="en-US" b="1"/>
              <a:t>南京大学计算机科学与技术系</a:t>
            </a:r>
            <a:endParaRPr lang="zh-CN" altLang="en-US" b="1"/>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506413" y="722313"/>
            <a:ext cx="8637587" cy="762000"/>
          </a:xfrm>
        </p:spPr>
        <p:txBody>
          <a:bodyPr/>
          <a:lstStyle/>
          <a:p>
            <a:pPr eaLnBrk="1" hangingPunct="1"/>
            <a:r>
              <a:rPr lang="zh-CN" altLang="en-US"/>
              <a:t>蕴涵（运算符，联接词）</a:t>
            </a:r>
            <a:endParaRPr lang="zh-CN" altLang="en-US"/>
          </a:p>
        </p:txBody>
      </p:sp>
      <p:sp>
        <p:nvSpPr>
          <p:cNvPr id="26627" name="Text Box 3"/>
          <p:cNvSpPr txBox="1">
            <a:spLocks noChangeArrowheads="1"/>
          </p:cNvSpPr>
          <p:nvPr/>
        </p:nvSpPr>
        <p:spPr bwMode="auto">
          <a:xfrm>
            <a:off x="755650" y="1989138"/>
            <a:ext cx="482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zh-CN" altLang="en-US" sz="2400" b="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若 </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，则 </a:t>
            </a:r>
            <a:r>
              <a:rPr kumimoji="1" lang="en-US" altLang="zh-CN" sz="2400" b="1" i="1">
                <a:latin typeface="Times New Roman" panose="02020603050405020304" pitchFamily="18" charset="0"/>
              </a:rPr>
              <a:t>q</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（条件语句）</a:t>
            </a:r>
            <a:endParaRPr kumimoji="1" lang="en-US" altLang="zh-CN" sz="2400" b="1" i="1">
              <a:solidFill>
                <a:srgbClr val="0000CC"/>
              </a:solidFill>
              <a:latin typeface="Times New Roman" panose="02020603050405020304" pitchFamily="18" charset="0"/>
            </a:endParaRPr>
          </a:p>
        </p:txBody>
      </p:sp>
      <p:sp>
        <p:nvSpPr>
          <p:cNvPr id="26628" name="Line 4"/>
          <p:cNvSpPr>
            <a:spLocks noChangeShapeType="1"/>
          </p:cNvSpPr>
          <p:nvPr/>
        </p:nvSpPr>
        <p:spPr bwMode="auto">
          <a:xfrm>
            <a:off x="1219200" y="2819400"/>
            <a:ext cx="3429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26629" name="Line 5"/>
          <p:cNvSpPr>
            <a:spLocks noChangeShapeType="1"/>
          </p:cNvSpPr>
          <p:nvPr/>
        </p:nvSpPr>
        <p:spPr bwMode="auto">
          <a:xfrm>
            <a:off x="1219200" y="5791200"/>
            <a:ext cx="3429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26630" name="Line 6"/>
          <p:cNvSpPr>
            <a:spLocks noChangeShapeType="1"/>
          </p:cNvSpPr>
          <p:nvPr/>
        </p:nvSpPr>
        <p:spPr bwMode="auto">
          <a:xfrm>
            <a:off x="1295400" y="3429000"/>
            <a:ext cx="3200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26631" name="Line 7"/>
          <p:cNvSpPr>
            <a:spLocks noChangeShapeType="1"/>
          </p:cNvSpPr>
          <p:nvPr/>
        </p:nvSpPr>
        <p:spPr bwMode="auto">
          <a:xfrm>
            <a:off x="3200400" y="2819400"/>
            <a:ext cx="0" cy="2971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26632" name="Text Box 8"/>
          <p:cNvSpPr txBox="1">
            <a:spLocks noChangeArrowheads="1"/>
          </p:cNvSpPr>
          <p:nvPr/>
        </p:nvSpPr>
        <p:spPr bwMode="auto">
          <a:xfrm>
            <a:off x="1600200" y="2895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        q</a:t>
            </a:r>
            <a:endParaRPr kumimoji="1" lang="en-US" altLang="zh-CN" sz="2400" b="1" i="1">
              <a:latin typeface="Times New Roman" panose="02020603050405020304" pitchFamily="18" charset="0"/>
            </a:endParaRPr>
          </a:p>
        </p:txBody>
      </p:sp>
      <p:sp>
        <p:nvSpPr>
          <p:cNvPr id="26633" name="Text Box 9"/>
          <p:cNvSpPr txBox="1">
            <a:spLocks noChangeArrowheads="1"/>
          </p:cNvSpPr>
          <p:nvPr/>
        </p:nvSpPr>
        <p:spPr bwMode="auto">
          <a:xfrm>
            <a:off x="1600200" y="3657600"/>
            <a:ext cx="14478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0       0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0       1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1       0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1       1</a:t>
            </a:r>
            <a:endParaRPr kumimoji="1" lang="en-US" altLang="zh-CN" sz="2400" b="1">
              <a:latin typeface="Times New Roman" panose="02020603050405020304" pitchFamily="18" charset="0"/>
            </a:endParaRPr>
          </a:p>
          <a:p>
            <a:pPr eaLnBrk="1" hangingPunct="1">
              <a:buClrTx/>
              <a:buSzTx/>
              <a:buFontTx/>
              <a:buNone/>
            </a:pPr>
            <a:endParaRPr kumimoji="1" lang="en-US" altLang="zh-CN" sz="2400" b="1">
              <a:latin typeface="Times New Roman" panose="02020603050405020304" pitchFamily="18" charset="0"/>
            </a:endParaRPr>
          </a:p>
        </p:txBody>
      </p:sp>
      <p:sp>
        <p:nvSpPr>
          <p:cNvPr id="26634" name="Text Box 10"/>
          <p:cNvSpPr txBox="1">
            <a:spLocks noChangeArrowheads="1"/>
          </p:cNvSpPr>
          <p:nvPr/>
        </p:nvSpPr>
        <p:spPr bwMode="auto">
          <a:xfrm>
            <a:off x="3352800" y="28956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sym typeface="Symbol" panose="05050102010706020507" pitchFamily="18" charset="2"/>
            </a:endParaRPr>
          </a:p>
        </p:txBody>
      </p:sp>
      <p:sp>
        <p:nvSpPr>
          <p:cNvPr id="26635" name="Text Box 11"/>
          <p:cNvSpPr txBox="1">
            <a:spLocks noChangeArrowheads="1"/>
          </p:cNvSpPr>
          <p:nvPr/>
        </p:nvSpPr>
        <p:spPr bwMode="auto">
          <a:xfrm>
            <a:off x="3657600" y="3657600"/>
            <a:ext cx="6096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 </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buClrTx/>
              <a:buSzTx/>
              <a:buFontTx/>
              <a:buNone/>
            </a:pPr>
            <a:endParaRPr kumimoji="1" lang="en-US" altLang="zh-CN" sz="2400" b="1">
              <a:latin typeface="Times New Roman" panose="02020603050405020304" pitchFamily="18" charset="0"/>
            </a:endParaRPr>
          </a:p>
        </p:txBody>
      </p:sp>
      <p:sp>
        <p:nvSpPr>
          <p:cNvPr id="26636" name="TextBox 12"/>
          <p:cNvSpPr txBox="1">
            <a:spLocks noChangeArrowheads="1"/>
          </p:cNvSpPr>
          <p:nvPr/>
        </p:nvSpPr>
        <p:spPr bwMode="auto">
          <a:xfrm>
            <a:off x="5508625" y="1989138"/>
            <a:ext cx="3327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i="1">
                <a:latin typeface="Times New Roman" panose="02020603050405020304" pitchFamily="18" charset="0"/>
              </a:rPr>
              <a:t>p</a:t>
            </a:r>
            <a:r>
              <a:rPr lang="zh-CN" altLang="en-US" sz="2400" b="1">
                <a:latin typeface="Times New Roman" panose="02020603050405020304" pitchFamily="18" charset="0"/>
                <a:cs typeface="Times New Roman" panose="02020603050405020304" pitchFamily="18" charset="0"/>
              </a:rPr>
              <a:t>称为假设，</a:t>
            </a:r>
            <a:r>
              <a:rPr lang="en-US" altLang="zh-CN" sz="2400" b="1" i="1">
                <a:latin typeface="Times New Roman" panose="02020603050405020304" pitchFamily="18" charset="0"/>
                <a:cs typeface="Times New Roman" panose="02020603050405020304" pitchFamily="18" charset="0"/>
              </a:rPr>
              <a:t>q</a:t>
            </a:r>
            <a:r>
              <a:rPr lang="zh-CN" altLang="en-US" sz="2400" b="1">
                <a:latin typeface="Times New Roman" panose="02020603050405020304" pitchFamily="18" charset="0"/>
                <a:cs typeface="Times New Roman" panose="02020603050405020304" pitchFamily="18" charset="0"/>
              </a:rPr>
              <a:t>称为结论</a:t>
            </a:r>
            <a:endParaRPr lang="en-US" altLang="zh-CN" sz="2400" b="1">
              <a:latin typeface="Times New Roman" panose="02020603050405020304" pitchFamily="18" charset="0"/>
              <a:cs typeface="Times New Roman" panose="02020603050405020304" pitchFamily="18" charset="0"/>
            </a:endParaRPr>
          </a:p>
        </p:txBody>
      </p:sp>
      <p:sp>
        <p:nvSpPr>
          <p:cNvPr id="24589" name="Rectangle 3"/>
          <p:cNvSpPr>
            <a:spLocks noChangeArrowheads="1"/>
          </p:cNvSpPr>
          <p:nvPr/>
        </p:nvSpPr>
        <p:spPr bwMode="auto">
          <a:xfrm>
            <a:off x="755650" y="4581525"/>
            <a:ext cx="5181600" cy="5334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solidFill>
                <a:srgbClr val="FF0000"/>
              </a:solidFill>
            </a:endParaRPr>
          </a:p>
        </p:txBody>
      </p:sp>
      <p:sp>
        <p:nvSpPr>
          <p:cNvPr id="14" name="Text Box 16"/>
          <p:cNvSpPr txBox="1">
            <a:spLocks noChangeArrowheads="1"/>
          </p:cNvSpPr>
          <p:nvPr/>
        </p:nvSpPr>
        <p:spPr bwMode="auto">
          <a:xfrm>
            <a:off x="6300788" y="2781300"/>
            <a:ext cx="2159000" cy="1016000"/>
          </a:xfrm>
          <a:prstGeom prst="rect">
            <a:avLst/>
          </a:prstGeom>
          <a:solidFill>
            <a:srgbClr val="FFFF99"/>
          </a:solidFill>
          <a:ln w="57150" cmpd="thickThin">
            <a:solidFill>
              <a:srgbClr val="FFCC00"/>
            </a:solidFill>
            <a:miter lim="800000"/>
          </a:ln>
          <a:effectLst>
            <a:outerShdw dist="107763" dir="189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 =</a:t>
            </a:r>
            <a:r>
              <a:rPr kumimoji="1" lang="en-US" altLang="zh-CN" sz="2400" b="1">
                <a:latin typeface="Times New Roman" panose="02020603050405020304" pitchFamily="18" charset="0"/>
                <a:sym typeface="Symbol" panose="05050102010706020507" pitchFamily="18" charset="2"/>
              </a:rPr>
              <a:t>0</a:t>
            </a:r>
            <a:r>
              <a:rPr kumimoji="1" lang="en-US" altLang="zh-CN" sz="2400" b="1" i="1">
                <a:latin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sym typeface="Symbol" panose="05050102010706020507" pitchFamily="18" charset="2"/>
              </a:rPr>
              <a:t>iff </a:t>
            </a:r>
            <a:endParaRPr kumimoji="1" lang="en-US" altLang="zh-CN" sz="2400" b="1">
              <a:latin typeface="Times New Roman" panose="02020603050405020304" pitchFamily="18" charset="0"/>
              <a:sym typeface="Symbol" panose="05050102010706020507" pitchFamily="18" charset="2"/>
            </a:endParaRPr>
          </a:p>
          <a:p>
            <a:pPr eaLnBrk="1" hangingPunct="1">
              <a:spcBef>
                <a:spcPct val="50000"/>
              </a:spcBef>
            </a:pPr>
            <a:r>
              <a:rPr kumimoji="1" lang="en-US" altLang="zh-CN" sz="2400" b="1" i="1">
                <a:latin typeface="Times New Roman" panose="02020603050405020304" pitchFamily="18" charset="0"/>
                <a:sym typeface="Symbol" panose="05050102010706020507" pitchFamily="18" charset="2"/>
              </a:rPr>
              <a:t>p</a:t>
            </a:r>
            <a:r>
              <a:rPr kumimoji="1" lang="zh-CN" altLang="en-US" sz="2400" b="1">
                <a:latin typeface="Times New Roman" panose="02020603050405020304" pitchFamily="18" charset="0"/>
                <a:sym typeface="Symbol" panose="05050102010706020507" pitchFamily="18" charset="2"/>
              </a:rPr>
              <a:t>为</a:t>
            </a:r>
            <a:r>
              <a:rPr kumimoji="1" lang="en-US" altLang="zh-CN" sz="2400" b="1">
                <a:latin typeface="Times New Roman" panose="02020603050405020304" pitchFamily="18" charset="0"/>
                <a:sym typeface="Symbol" panose="05050102010706020507" pitchFamily="18" charset="2"/>
              </a:rPr>
              <a:t>1</a:t>
            </a:r>
            <a:r>
              <a:rPr kumimoji="1" lang="zh-CN" altLang="en-US" sz="2400" b="1">
                <a:latin typeface="Times New Roman" panose="02020603050405020304" pitchFamily="18" charset="0"/>
                <a:sym typeface="Symbol" panose="05050102010706020507" pitchFamily="18" charset="2"/>
              </a:rPr>
              <a:t>而</a:t>
            </a:r>
            <a:r>
              <a:rPr kumimoji="1" lang="en-US" altLang="zh-CN" sz="2400" b="1" i="1">
                <a:latin typeface="Times New Roman" panose="02020603050405020304" pitchFamily="18" charset="0"/>
                <a:sym typeface="Symbol" panose="05050102010706020507" pitchFamily="18" charset="2"/>
              </a:rPr>
              <a:t>q</a:t>
            </a:r>
            <a:r>
              <a:rPr kumimoji="1" lang="zh-CN" altLang="en-US" sz="2400" b="1">
                <a:latin typeface="Times New Roman" panose="02020603050405020304" pitchFamily="18" charset="0"/>
                <a:sym typeface="Symbol" panose="05050102010706020507" pitchFamily="18" charset="2"/>
              </a:rPr>
              <a:t>为</a:t>
            </a:r>
            <a:r>
              <a:rPr kumimoji="1" lang="en-US" altLang="zh-CN" sz="2400" b="1">
                <a:latin typeface="Times New Roman" panose="02020603050405020304" pitchFamily="18" charset="0"/>
                <a:sym typeface="Symbol" panose="05050102010706020507" pitchFamily="18" charset="2"/>
              </a:rPr>
              <a:t>0</a:t>
            </a:r>
            <a:endParaRPr kumimoji="1" lang="en-US" altLang="zh-CN" sz="2400" b="1">
              <a:latin typeface="Times New Roman" panose="02020603050405020304" pitchFamily="18" charset="0"/>
              <a:sym typeface="Symbol" panose="05050102010706020507" pitchFamily="18" charset="2"/>
            </a:endParaRPr>
          </a:p>
        </p:txBody>
      </p:sp>
      <p:sp>
        <p:nvSpPr>
          <p:cNvPr id="15" name="Line 17"/>
          <p:cNvSpPr>
            <a:spLocks noChangeShapeType="1"/>
          </p:cNvSpPr>
          <p:nvPr/>
        </p:nvSpPr>
        <p:spPr bwMode="auto">
          <a:xfrm flipH="1">
            <a:off x="5995988" y="3903663"/>
            <a:ext cx="431800" cy="622300"/>
          </a:xfrm>
          <a:prstGeom prst="line">
            <a:avLst/>
          </a:prstGeom>
          <a:noFill/>
          <a:ln w="19050">
            <a:solidFill>
              <a:srgbClr val="FF0000"/>
            </a:solidFill>
            <a:prstDash val="dash"/>
            <a:round/>
            <a:tailEnd type="stealth" w="lg" len="lg"/>
          </a:ln>
          <a:extLst>
            <a:ext uri="{909E8E84-426E-40DD-AFC4-6F175D3DCCD1}">
              <a14:hiddenFill xmlns:a14="http://schemas.microsoft.com/office/drawing/2010/main">
                <a:noFill/>
              </a14:hiddenFill>
            </a:ext>
          </a:extLst>
        </p:spPr>
        <p:txBody>
          <a:bodyPr wrap="none"/>
          <a:lstStyle/>
          <a:p>
            <a:endParaRPr lang="en-US"/>
          </a:p>
        </p:txBody>
      </p:sp>
      <p:sp>
        <p:nvSpPr>
          <p:cNvPr id="2" name="灯片编号占位符 1"/>
          <p:cNvSpPr>
            <a:spLocks noGrp="1"/>
          </p:cNvSpPr>
          <p:nvPr>
            <p:ph type="sldNum" sz="quarter" idx="12"/>
          </p:nvPr>
        </p:nvSpPr>
        <p:spPr/>
        <p:txBody>
          <a:bodyPr/>
          <a:lstStyle/>
          <a:p>
            <a:pPr>
              <a:defRPr/>
            </a:pPr>
            <a:fld id="{068D61A8-5ECE-4B6B-97DD-8D80A0FCA0DC}"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589"/>
                                        </p:tgtEl>
                                        <p:attrNameLst>
                                          <p:attrName>style.visibility</p:attrName>
                                        </p:attrNameLst>
                                      </p:cBhvr>
                                      <p:to>
                                        <p:strVal val="visible"/>
                                      </p:to>
                                    </p:set>
                                    <p:animEffect transition="in" filter="box(in)">
                                      <p:cBhvr>
                                        <p:cTn id="7" dur="500"/>
                                        <p:tgtEl>
                                          <p:spTgt spid="2458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ox(in)">
                                      <p:cBhvr>
                                        <p:cTn id="10" dur="500"/>
                                        <p:tgtEl>
                                          <p:spTgt spid="15"/>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ox(in)">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9"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idx="4294967295"/>
          </p:nvPr>
        </p:nvSpPr>
        <p:spPr>
          <a:xfrm>
            <a:off x="506413" y="722313"/>
            <a:ext cx="8637587" cy="762000"/>
          </a:xfrm>
        </p:spPr>
        <p:txBody>
          <a:bodyPr/>
          <a:lstStyle/>
          <a:p>
            <a:pPr eaLnBrk="1" hangingPunct="1"/>
            <a:r>
              <a:rPr lang="zh-CN" altLang="en-US"/>
              <a:t>双蕴涵（运算符，联接词）</a:t>
            </a:r>
            <a:endParaRPr lang="zh-CN" altLang="en-US"/>
          </a:p>
        </p:txBody>
      </p:sp>
      <p:sp>
        <p:nvSpPr>
          <p:cNvPr id="30723" name="Text Box 5"/>
          <p:cNvSpPr txBox="1">
            <a:spLocks noChangeArrowheads="1"/>
          </p:cNvSpPr>
          <p:nvPr/>
        </p:nvSpPr>
        <p:spPr bwMode="auto">
          <a:xfrm>
            <a:off x="762000" y="1981200"/>
            <a:ext cx="7772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a:t>
            </a:r>
            <a:r>
              <a:rPr kumimoji="1" lang="en-US" altLang="zh-CN" sz="2400" b="1" i="1">
                <a:latin typeface="Times New Roman" panose="02020603050405020304" pitchFamily="18" charset="0"/>
              </a:rPr>
              <a:t>p</a:t>
            </a:r>
            <a:r>
              <a:rPr kumimoji="1" lang="zh-CN" altLang="en-US" sz="2400" b="1">
                <a:latin typeface="Times New Roman" panose="02020603050405020304" pitchFamily="18" charset="0"/>
              </a:rPr>
              <a:t>当且仅当 </a:t>
            </a:r>
            <a:r>
              <a:rPr kumimoji="1" lang="en-US" altLang="zh-CN" sz="2400" b="1" i="1">
                <a:latin typeface="Times New Roman" panose="02020603050405020304" pitchFamily="18" charset="0"/>
              </a:rPr>
              <a:t>q</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”（双条件语句）</a:t>
            </a:r>
            <a:endParaRPr kumimoji="1" lang="zh-CN" altLang="en-US" sz="2400" b="1" i="1">
              <a:solidFill>
                <a:srgbClr val="0000CC"/>
              </a:solidFill>
              <a:latin typeface="Times New Roman" panose="02020603050405020304" pitchFamily="18" charset="0"/>
            </a:endParaRPr>
          </a:p>
        </p:txBody>
      </p:sp>
      <p:sp>
        <p:nvSpPr>
          <p:cNvPr id="30724" name="Line 6"/>
          <p:cNvSpPr>
            <a:spLocks noChangeShapeType="1"/>
          </p:cNvSpPr>
          <p:nvPr/>
        </p:nvSpPr>
        <p:spPr bwMode="auto">
          <a:xfrm>
            <a:off x="2590800" y="2743200"/>
            <a:ext cx="3429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30725" name="Line 7"/>
          <p:cNvSpPr>
            <a:spLocks noChangeShapeType="1"/>
          </p:cNvSpPr>
          <p:nvPr/>
        </p:nvSpPr>
        <p:spPr bwMode="auto">
          <a:xfrm>
            <a:off x="2590800" y="5715000"/>
            <a:ext cx="3429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30726" name="Line 8"/>
          <p:cNvSpPr>
            <a:spLocks noChangeShapeType="1"/>
          </p:cNvSpPr>
          <p:nvPr/>
        </p:nvSpPr>
        <p:spPr bwMode="auto">
          <a:xfrm>
            <a:off x="2667000" y="3352800"/>
            <a:ext cx="3200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30727" name="Line 9"/>
          <p:cNvSpPr>
            <a:spLocks noChangeShapeType="1"/>
          </p:cNvSpPr>
          <p:nvPr/>
        </p:nvSpPr>
        <p:spPr bwMode="auto">
          <a:xfrm>
            <a:off x="4572000" y="2743200"/>
            <a:ext cx="0" cy="2971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30728" name="Text Box 10"/>
          <p:cNvSpPr txBox="1">
            <a:spLocks noChangeArrowheads="1"/>
          </p:cNvSpPr>
          <p:nvPr/>
        </p:nvSpPr>
        <p:spPr bwMode="auto">
          <a:xfrm>
            <a:off x="2971800" y="2819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        q</a:t>
            </a:r>
            <a:endParaRPr kumimoji="1" lang="en-US" altLang="zh-CN" sz="2400" b="1" i="1">
              <a:latin typeface="Times New Roman" panose="02020603050405020304" pitchFamily="18" charset="0"/>
            </a:endParaRPr>
          </a:p>
        </p:txBody>
      </p:sp>
      <p:sp>
        <p:nvSpPr>
          <p:cNvPr id="30729" name="Text Box 11"/>
          <p:cNvSpPr txBox="1">
            <a:spLocks noChangeArrowheads="1"/>
          </p:cNvSpPr>
          <p:nvPr/>
        </p:nvSpPr>
        <p:spPr bwMode="auto">
          <a:xfrm>
            <a:off x="2971800" y="3581400"/>
            <a:ext cx="14478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0       0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0       1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1       0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1       1</a:t>
            </a:r>
            <a:endParaRPr kumimoji="1" lang="en-US" altLang="zh-CN" sz="2400" b="1">
              <a:latin typeface="Times New Roman" panose="02020603050405020304" pitchFamily="18" charset="0"/>
            </a:endParaRPr>
          </a:p>
          <a:p>
            <a:pPr eaLnBrk="1" hangingPunct="1">
              <a:buClrTx/>
              <a:buSzTx/>
              <a:buFontTx/>
              <a:buNone/>
            </a:pPr>
            <a:endParaRPr kumimoji="1" lang="en-US" altLang="zh-CN" sz="2400" b="1">
              <a:latin typeface="Times New Roman" panose="02020603050405020304" pitchFamily="18" charset="0"/>
            </a:endParaRPr>
          </a:p>
        </p:txBody>
      </p:sp>
      <p:sp>
        <p:nvSpPr>
          <p:cNvPr id="30730" name="Text Box 12"/>
          <p:cNvSpPr txBox="1">
            <a:spLocks noChangeArrowheads="1"/>
          </p:cNvSpPr>
          <p:nvPr/>
        </p:nvSpPr>
        <p:spPr bwMode="auto">
          <a:xfrm>
            <a:off x="4724400" y="28194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 </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rPr>
              <a:t> </a:t>
            </a:r>
            <a:r>
              <a:rPr kumimoji="1" lang="en-US" altLang="zh-CN" sz="2400" b="1" i="1">
                <a:latin typeface="Times New Roman" panose="02020603050405020304" pitchFamily="18" charset="0"/>
                <a:sym typeface="Symbol" panose="05050102010706020507" pitchFamily="18" charset="2"/>
              </a:rPr>
              <a:t>q</a:t>
            </a:r>
            <a:r>
              <a:rPr kumimoji="1" lang="en-US" altLang="zh-CN" sz="2400" b="1">
                <a:latin typeface="Times New Roman" panose="02020603050405020304" pitchFamily="18" charset="0"/>
              </a:rPr>
              <a:t> </a:t>
            </a:r>
            <a:endParaRPr kumimoji="1" lang="en-US" altLang="zh-CN" sz="2400" b="1">
              <a:latin typeface="Times New Roman" panose="02020603050405020304" pitchFamily="18" charset="0"/>
            </a:endParaRPr>
          </a:p>
        </p:txBody>
      </p:sp>
      <p:sp>
        <p:nvSpPr>
          <p:cNvPr id="30731" name="Text Box 13"/>
          <p:cNvSpPr txBox="1">
            <a:spLocks noChangeArrowheads="1"/>
          </p:cNvSpPr>
          <p:nvPr/>
        </p:nvSpPr>
        <p:spPr bwMode="auto">
          <a:xfrm>
            <a:off x="5029200" y="3581400"/>
            <a:ext cx="6096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buClrTx/>
              <a:buSzTx/>
              <a:buFontTx/>
              <a:buNone/>
            </a:pPr>
            <a:endParaRPr kumimoji="1" lang="en-US" altLang="zh-CN" sz="2400" b="1">
              <a:latin typeface="Times New Roman" panose="02020603050405020304" pitchFamily="18" charset="0"/>
            </a:endParaRPr>
          </a:p>
        </p:txBody>
      </p:sp>
      <p:sp>
        <p:nvSpPr>
          <p:cNvPr id="12" name="Text Box 16"/>
          <p:cNvSpPr txBox="1">
            <a:spLocks noChangeArrowheads="1"/>
          </p:cNvSpPr>
          <p:nvPr/>
        </p:nvSpPr>
        <p:spPr bwMode="auto">
          <a:xfrm>
            <a:off x="6156325" y="3933825"/>
            <a:ext cx="2808288" cy="1014413"/>
          </a:xfrm>
          <a:prstGeom prst="rect">
            <a:avLst/>
          </a:prstGeom>
          <a:solidFill>
            <a:srgbClr val="FFFF99"/>
          </a:solidFill>
          <a:ln w="57150" cmpd="thickThin">
            <a:solidFill>
              <a:srgbClr val="FFCC00"/>
            </a:solidFill>
            <a:miter lim="800000"/>
          </a:ln>
          <a:effectLst>
            <a:outerShdw dist="107763" dir="189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sym typeface="Symbol" panose="05050102010706020507" pitchFamily="18" charset="2"/>
              </a:rPr>
              <a:t>1</a:t>
            </a:r>
            <a:r>
              <a:rPr kumimoji="1" lang="en-US" altLang="zh-CN" sz="2400" b="1" i="1">
                <a:latin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sym typeface="Symbol" panose="05050102010706020507" pitchFamily="18" charset="2"/>
              </a:rPr>
              <a:t>iff </a:t>
            </a:r>
            <a:endParaRPr kumimoji="1" lang="en-US" altLang="zh-CN" sz="2400" b="1">
              <a:latin typeface="Times New Roman" panose="02020603050405020304" pitchFamily="18" charset="0"/>
              <a:sym typeface="Symbol" panose="05050102010706020507" pitchFamily="18" charset="2"/>
            </a:endParaRPr>
          </a:p>
          <a:p>
            <a:pPr eaLnBrk="1" hangingPunct="1">
              <a:spcBef>
                <a:spcPct val="50000"/>
              </a:spcBef>
            </a:pPr>
            <a:r>
              <a:rPr kumimoji="1" lang="en-US" altLang="zh-CN" sz="2400" b="1" i="1">
                <a:latin typeface="Times New Roman" panose="02020603050405020304" pitchFamily="18" charset="0"/>
                <a:sym typeface="Symbol" panose="05050102010706020507" pitchFamily="18" charset="2"/>
              </a:rPr>
              <a:t>p</a:t>
            </a:r>
            <a:r>
              <a:rPr kumimoji="1" lang="zh-CN" altLang="en-US" sz="2400" b="1">
                <a:latin typeface="Times New Roman" panose="02020603050405020304" pitchFamily="18" charset="0"/>
                <a:sym typeface="Symbol" panose="05050102010706020507" pitchFamily="18" charset="2"/>
              </a:rPr>
              <a:t>和</a:t>
            </a:r>
            <a:r>
              <a:rPr kumimoji="1" lang="en-US" altLang="zh-CN" sz="2400" b="1" i="1">
                <a:latin typeface="Times New Roman" panose="02020603050405020304" pitchFamily="18" charset="0"/>
                <a:sym typeface="Symbol" panose="05050102010706020507" pitchFamily="18" charset="2"/>
              </a:rPr>
              <a:t>q</a:t>
            </a:r>
            <a:r>
              <a:rPr kumimoji="1" lang="zh-CN" altLang="en-US" sz="2400" b="1">
                <a:latin typeface="Times New Roman" panose="02020603050405020304" pitchFamily="18" charset="0"/>
                <a:sym typeface="Symbol" panose="05050102010706020507" pitchFamily="18" charset="2"/>
              </a:rPr>
              <a:t>有相同的真值</a:t>
            </a:r>
            <a:endParaRPr kumimoji="1" lang="en-US" altLang="zh-CN" sz="2400" b="1">
              <a:latin typeface="Times New Roman" panose="02020603050405020304" pitchFamily="18" charset="0"/>
              <a:sym typeface="Symbol" panose="05050102010706020507" pitchFamily="18" charset="2"/>
            </a:endParaRPr>
          </a:p>
        </p:txBody>
      </p:sp>
      <p:sp>
        <p:nvSpPr>
          <p:cNvPr id="13" name="Rectangle 3"/>
          <p:cNvSpPr>
            <a:spLocks noChangeArrowheads="1"/>
          </p:cNvSpPr>
          <p:nvPr/>
        </p:nvSpPr>
        <p:spPr bwMode="auto">
          <a:xfrm>
            <a:off x="2484438" y="5013325"/>
            <a:ext cx="3600450" cy="503238"/>
          </a:xfrm>
          <a:prstGeom prst="rect">
            <a:avLst/>
          </a:prstGeom>
          <a:noFill/>
          <a:ln w="19050">
            <a:solidFill>
              <a:srgbClr val="2009CD"/>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14" name="Rectangle 3"/>
          <p:cNvSpPr>
            <a:spLocks noChangeArrowheads="1"/>
          </p:cNvSpPr>
          <p:nvPr/>
        </p:nvSpPr>
        <p:spPr bwMode="auto">
          <a:xfrm>
            <a:off x="2484438" y="3568700"/>
            <a:ext cx="3600450" cy="504825"/>
          </a:xfrm>
          <a:prstGeom prst="rect">
            <a:avLst/>
          </a:prstGeom>
          <a:noFill/>
          <a:ln w="19050">
            <a:solidFill>
              <a:srgbClr val="2009CD"/>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 name="灯片编号占位符 1"/>
          <p:cNvSpPr>
            <a:spLocks noGrp="1"/>
          </p:cNvSpPr>
          <p:nvPr>
            <p:ph type="sldNum" sz="quarter" idx="12"/>
          </p:nvPr>
        </p:nvSpPr>
        <p:spPr/>
        <p:txBody>
          <a:bodyPr/>
          <a:lstStyle/>
          <a:p>
            <a:pPr>
              <a:defRPr/>
            </a:pPr>
            <a:fld id="{068D61A8-5ECE-4B6B-97DD-8D80A0FCA0DC}"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par>
                          <p:cTn id="12" fill="hold">
                            <p:stCondLst>
                              <p:cond delay="1000"/>
                            </p:stCondLst>
                            <p:childTnLst>
                              <p:par>
                                <p:cTn id="13" presetID="4"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ox(in)">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dirty="0">
                <a:ea typeface="华文楷体" panose="02010600040101010101" pitchFamily="2" charset="-122"/>
              </a:rPr>
              <a:t>命题表达式（命题逻辑公式）</a:t>
            </a:r>
            <a:endParaRPr lang="zh-CN" altLang="en-US" dirty="0">
              <a:ea typeface="华文楷体" panose="02010600040101010101" pitchFamily="2" charset="-122"/>
            </a:endParaRPr>
          </a:p>
        </p:txBody>
      </p:sp>
      <p:sp>
        <p:nvSpPr>
          <p:cNvPr id="32771" name="Rectangle 3"/>
          <p:cNvSpPr>
            <a:spLocks noGrp="1" noChangeArrowheads="1"/>
          </p:cNvSpPr>
          <p:nvPr>
            <p:ph type="body" idx="1"/>
          </p:nvPr>
        </p:nvSpPr>
        <p:spPr>
          <a:xfrm>
            <a:off x="250825" y="1557338"/>
            <a:ext cx="8713788" cy="4733925"/>
          </a:xfrm>
        </p:spPr>
        <p:txBody>
          <a:bodyPr/>
          <a:lstStyle/>
          <a:p>
            <a:pPr eaLnBrk="1" hangingPunct="1">
              <a:lnSpc>
                <a:spcPct val="110000"/>
              </a:lnSpc>
              <a:spcBef>
                <a:spcPts val="600"/>
              </a:spcBef>
              <a:spcAft>
                <a:spcPts val="600"/>
              </a:spcAft>
            </a:pPr>
            <a:r>
              <a:rPr lang="zh-CN" altLang="en-US" sz="2400" b="1">
                <a:latin typeface="Times New Roman" panose="02020603050405020304" pitchFamily="18" charset="0"/>
                <a:cs typeface="Times New Roman" panose="02020603050405020304" pitchFamily="18" charset="0"/>
              </a:rPr>
              <a:t>命题变元是命题表达式；</a:t>
            </a:r>
            <a:endParaRPr lang="zh-CN" altLang="en-US" sz="2400" b="1">
              <a:latin typeface="Times New Roman" panose="02020603050405020304" pitchFamily="18" charset="0"/>
              <a:cs typeface="Times New Roman" panose="02020603050405020304" pitchFamily="18" charset="0"/>
            </a:endParaRPr>
          </a:p>
          <a:p>
            <a:pPr eaLnBrk="1" hangingPunct="1">
              <a:lnSpc>
                <a:spcPct val="110000"/>
              </a:lnSpc>
              <a:spcBef>
                <a:spcPts val="600"/>
              </a:spcBef>
              <a:spcAft>
                <a:spcPts val="600"/>
              </a:spcAft>
            </a:pPr>
            <a:r>
              <a:rPr lang="zh-CN" altLang="en-US" sz="2400" b="1">
                <a:latin typeface="Times New Roman" panose="02020603050405020304" pitchFamily="18" charset="0"/>
                <a:cs typeface="Times New Roman" panose="02020603050405020304" pitchFamily="18" charset="0"/>
              </a:rPr>
              <a:t>若</a:t>
            </a:r>
            <a:r>
              <a:rPr lang="en-US" altLang="zh-CN" sz="2400" b="1" i="1">
                <a:latin typeface="Times New Roman" panose="02020603050405020304" pitchFamily="18" charset="0"/>
                <a:cs typeface="Times New Roman" panose="02020603050405020304" pitchFamily="18" charset="0"/>
              </a:rPr>
              <a:t>p</a:t>
            </a:r>
            <a:r>
              <a:rPr lang="zh-CN" altLang="en-US" sz="2400" b="1">
                <a:latin typeface="Times New Roman" panose="02020603050405020304" pitchFamily="18" charset="0"/>
                <a:cs typeface="Times New Roman" panose="02020603050405020304" pitchFamily="18" charset="0"/>
              </a:rPr>
              <a:t>是命题表达式，则（</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 p</a:t>
            </a:r>
            <a:r>
              <a:rPr lang="zh-CN" altLang="en-US" sz="2400" b="1">
                <a:latin typeface="Times New Roman" panose="02020603050405020304" pitchFamily="18" charset="0"/>
                <a:cs typeface="Times New Roman" panose="02020603050405020304" pitchFamily="18" charset="0"/>
              </a:rPr>
              <a:t>）也是；</a:t>
            </a:r>
            <a:endParaRPr lang="zh-CN" altLang="en-US" sz="2400" b="1">
              <a:latin typeface="Times New Roman" panose="02020603050405020304" pitchFamily="18" charset="0"/>
              <a:cs typeface="Times New Roman" panose="02020603050405020304" pitchFamily="18" charset="0"/>
            </a:endParaRPr>
          </a:p>
          <a:p>
            <a:pPr eaLnBrk="1" hangingPunct="1">
              <a:lnSpc>
                <a:spcPct val="110000"/>
              </a:lnSpc>
              <a:spcBef>
                <a:spcPts val="600"/>
              </a:spcBef>
              <a:spcAft>
                <a:spcPts val="600"/>
              </a:spcAft>
            </a:pPr>
            <a:r>
              <a:rPr lang="zh-CN" altLang="en-US" sz="2400" b="1">
                <a:latin typeface="Times New Roman" panose="02020603050405020304" pitchFamily="18" charset="0"/>
                <a:cs typeface="Times New Roman" panose="02020603050405020304" pitchFamily="18" charset="0"/>
              </a:rPr>
              <a:t>若</a:t>
            </a:r>
            <a:r>
              <a:rPr lang="en-US" altLang="zh-CN" sz="2400" b="1" i="1">
                <a:latin typeface="Times New Roman" panose="02020603050405020304" pitchFamily="18" charset="0"/>
                <a:cs typeface="Times New Roman" panose="02020603050405020304" pitchFamily="18" charset="0"/>
              </a:rPr>
              <a:t>p</a:t>
            </a:r>
            <a:r>
              <a:rPr lang="zh-CN" altLang="en-US" sz="2400" b="1">
                <a:latin typeface="Times New Roman" panose="02020603050405020304" pitchFamily="18" charset="0"/>
                <a:cs typeface="Times New Roman" panose="02020603050405020304" pitchFamily="18" charset="0"/>
              </a:rPr>
              <a:t>和</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q</a:t>
            </a:r>
            <a:r>
              <a:rPr lang="zh-CN" altLang="en-US" sz="2400" b="1">
                <a:latin typeface="Times New Roman" panose="02020603050405020304" pitchFamily="18" charset="0"/>
                <a:cs typeface="Times New Roman" panose="02020603050405020304" pitchFamily="18" charset="0"/>
              </a:rPr>
              <a:t>是命题表达式，则</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rPr>
              <a:t>p</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q</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cs typeface="Times New Roman" panose="02020603050405020304" pitchFamily="18" charset="0"/>
              </a:rPr>
              <a:t>p</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q</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cs typeface="Times New Roman" panose="02020603050405020304" pitchFamily="18" charset="0"/>
              </a:rPr>
              <a:t>p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 q</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cs typeface="Times New Roman" panose="02020603050405020304" pitchFamily="18" charset="0"/>
              </a:rPr>
              <a:t>p</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q</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也是；</a:t>
            </a:r>
            <a:endParaRPr lang="zh-CN" altLang="en-US" sz="2400" b="1">
              <a:latin typeface="Times New Roman" panose="02020603050405020304" pitchFamily="18" charset="0"/>
              <a:cs typeface="Times New Roman" panose="02020603050405020304" pitchFamily="18" charset="0"/>
              <a:sym typeface="Symbol" panose="05050102010706020507" pitchFamily="18" charset="2"/>
            </a:endParaRPr>
          </a:p>
          <a:p>
            <a:pPr lvl="0" eaLnBrk="1" hangingPunct="1">
              <a:lnSpc>
                <a:spcPct val="110000"/>
              </a:lnSpc>
              <a:spcBef>
                <a:spcPts val="600"/>
              </a:spcBef>
              <a:spcAft>
                <a:spcPts val="600"/>
              </a:spcAft>
            </a:pPr>
            <a:r>
              <a:rPr lang="zh-CN" altLang="en-US" sz="2765" b="1">
                <a:solidFill>
                  <a:srgbClr val="FF0000"/>
                </a:solidFill>
                <a:latin typeface="Times New Roman" panose="02020603050405020304" pitchFamily="18" charset="0"/>
                <a:cs typeface="Times New Roman" panose="02020603050405020304" pitchFamily="18" charset="0"/>
                <a:sym typeface="Symbol" panose="05050102010706020507" pitchFamily="18" charset="2"/>
              </a:rPr>
              <a:t>别无其他</a:t>
            </a:r>
            <a:endParaRPr lang="zh-CN" altLang="en-US" sz="2765" b="1">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lnSpc>
                <a:spcPct val="110000"/>
              </a:lnSpc>
              <a:spcBef>
                <a:spcPts val="600"/>
              </a:spcBef>
              <a:spcAft>
                <a:spcPts val="600"/>
              </a:spcAft>
            </a:pP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q</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q</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r</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q</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r</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是命题公式（省略了外层括号）。</a:t>
            </a:r>
            <a:endParaRPr lang="zh-CN" altLang="en-US" sz="2400" b="1">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lnSpc>
                <a:spcPct val="110000"/>
              </a:lnSpc>
              <a:spcBef>
                <a:spcPts val="600"/>
              </a:spcBef>
              <a:spcAft>
                <a:spcPts val="600"/>
              </a:spcAft>
            </a:pP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pq</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r</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以及</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p</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q</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都不是命题公式。</a:t>
            </a:r>
            <a:endParaRPr lang="en-US" altLang="zh-CN" sz="2400" b="1">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lnSpc>
                <a:spcPct val="110000"/>
              </a:lnSpc>
              <a:spcBef>
                <a:spcPts val="600"/>
              </a:spcBef>
              <a:spcAft>
                <a:spcPts val="600"/>
              </a:spcAft>
            </a:pPr>
            <a:r>
              <a:rPr lang="en-US" altLang="zh-CN" sz="2400" b="1" i="1">
                <a:latin typeface="Times New Roman" panose="02020603050405020304" pitchFamily="18" charset="0"/>
                <a:cs typeface="Times New Roman" panose="02020603050405020304" pitchFamily="18" charset="0"/>
              </a:rPr>
              <a:t>p</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q</a:t>
            </a:r>
            <a:r>
              <a:rPr lang="en-US" altLang="zh-CN" sz="2400" b="1" i="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r</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 p</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q</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a:latin typeface="Times New Roman" panose="02020603050405020304" pitchFamily="18" charset="0"/>
                <a:cs typeface="Times New Roman" panose="02020603050405020304" pitchFamily="18" charset="0"/>
              </a:rPr>
              <a:t> (¬</a:t>
            </a:r>
            <a:r>
              <a:rPr lang="en-US" altLang="zh-CN" sz="2400" b="1" i="1">
                <a:latin typeface="Times New Roman" panose="02020603050405020304" pitchFamily="18" charset="0"/>
                <a:cs typeface="Times New Roman" panose="02020603050405020304" pitchFamily="18" charset="0"/>
              </a:rPr>
              <a:t> p</a:t>
            </a:r>
            <a:r>
              <a:rPr lang="en-US" altLang="zh-CN"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q</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是命题公式</a:t>
            </a:r>
            <a:endParaRPr lang="en-US" altLang="zh-CN" sz="2400" b="1">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110000"/>
              </a:lnSpc>
              <a:spcBef>
                <a:spcPts val="600"/>
              </a:spcBef>
              <a:spcAft>
                <a:spcPts val="600"/>
              </a:spcAft>
            </a:pPr>
            <a:r>
              <a:rPr lang="zh-CN" altLang="en-US" sz="2400" b="1">
                <a:latin typeface="Times New Roman" panose="02020603050405020304" pitchFamily="18" charset="0"/>
                <a:cs typeface="Times New Roman" panose="02020603050405020304" pitchFamily="18" charset="0"/>
                <a:sym typeface="Symbol" panose="05050102010706020507" pitchFamily="18" charset="2"/>
              </a:rPr>
              <a:t>运算符的优先级：</a:t>
            </a:r>
            <a:r>
              <a:rPr lang="en-US" altLang="zh-CN"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endParaRPr lang="zh-CN" altLang="en-US" sz="2400" b="1">
              <a:latin typeface="Times New Roman" panose="02020603050405020304" pitchFamily="18" charset="0"/>
              <a:cs typeface="Times New Roman" panose="02020603050405020304" pitchFamily="18" charset="0"/>
              <a:sym typeface="Symbol" panose="05050102010706020507" pitchFamily="18" charset="2"/>
            </a:endParaRPr>
          </a:p>
        </p:txBody>
      </p:sp>
      <p:sp>
        <p:nvSpPr>
          <p:cNvPr id="2" name="灯片编号占位符 1"/>
          <p:cNvSpPr>
            <a:spLocks noGrp="1"/>
          </p:cNvSpPr>
          <p:nvPr>
            <p:ph type="sldNum" sz="quarter" idx="12"/>
          </p:nvPr>
        </p:nvSpPr>
        <p:spPr/>
        <p:txBody>
          <a:bodyPr/>
          <a:lstStyle/>
          <a:p>
            <a:pPr>
              <a:defRPr/>
            </a:pPr>
            <a:fld id="{E39AA6A5-DDA2-4240-B6F5-FAEE601BBEE1}" type="slidenum">
              <a:rPr lang="en-US" altLang="zh-CN" smtClean="0"/>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865505" y="3789045"/>
            <a:ext cx="7412990" cy="619760"/>
          </a:xfrm>
        </p:spPr>
        <p:txBody>
          <a:bodyPr/>
          <a:lstStyle/>
          <a:p>
            <a:pPr algn="ctr" eaLnBrk="1" hangingPunct="1"/>
            <a:r>
              <a:rPr lang="zh-CN" altLang="en-US" sz="4400" dirty="0">
                <a:ea typeface="华文楷体" panose="02010600040101010101" pitchFamily="2" charset="-122"/>
              </a:rPr>
              <a:t>反直觉的“蕴涵”运算：</a:t>
            </a:r>
            <a:br>
              <a:rPr lang="zh-CN" altLang="en-US" sz="4400" dirty="0">
                <a:ea typeface="华文楷体" panose="02010600040101010101" pitchFamily="2" charset="-122"/>
              </a:rPr>
            </a:br>
            <a:br>
              <a:rPr lang="zh-CN" altLang="en-US" sz="4400" dirty="0">
                <a:solidFill>
                  <a:srgbClr val="C00000"/>
                </a:solidFill>
                <a:ea typeface="华文楷体" panose="02010600040101010101" pitchFamily="2" charset="-122"/>
              </a:rPr>
            </a:br>
            <a:r>
              <a:rPr lang="en-US" altLang="zh-CN" sz="2400" dirty="0">
                <a:solidFill>
                  <a:srgbClr val="C00000"/>
                </a:solidFill>
                <a:ea typeface="华文楷体" panose="02010600040101010101" pitchFamily="2" charset="-122"/>
              </a:rPr>
              <a:t>Vacuous Truth</a:t>
            </a:r>
            <a:endParaRPr lang="en-US" altLang="zh-CN" sz="2400" dirty="0">
              <a:solidFill>
                <a:srgbClr val="C00000"/>
              </a:solidFill>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a:defRPr/>
            </a:pPr>
            <a:fld id="{E39AA6A5-DDA2-4240-B6F5-FAEE601BBEE1}" type="slidenum">
              <a:rPr lang="en-US" altLang="zh-CN" smtClean="0"/>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z="3600" dirty="0">
                <a:ea typeface="华文楷体" panose="02010600040101010101" pitchFamily="2" charset="-122"/>
              </a:rPr>
              <a:t>将自然语言翻译成命题表达式</a:t>
            </a:r>
            <a:endParaRPr lang="zh-CN" altLang="en-US" sz="3600" dirty="0">
              <a:ea typeface="华文楷体" panose="02010600040101010101" pitchFamily="2" charset="-122"/>
            </a:endParaRPr>
          </a:p>
        </p:txBody>
      </p:sp>
      <p:sp>
        <p:nvSpPr>
          <p:cNvPr id="34819" name="Rectangle 3"/>
          <p:cNvSpPr>
            <a:spLocks noGrp="1" noChangeArrowheads="1"/>
          </p:cNvSpPr>
          <p:nvPr>
            <p:ph type="body" idx="1"/>
          </p:nvPr>
        </p:nvSpPr>
        <p:spPr>
          <a:xfrm>
            <a:off x="250825" y="1628775"/>
            <a:ext cx="8713788" cy="4103688"/>
          </a:xfrm>
        </p:spPr>
        <p:txBody>
          <a:bodyPr/>
          <a:lstStyle/>
          <a:p>
            <a:pPr eaLnBrk="1" hangingPunct="1">
              <a:lnSpc>
                <a:spcPct val="110000"/>
              </a:lnSpc>
              <a:spcBef>
                <a:spcPts val="600"/>
              </a:spcBef>
              <a:spcAft>
                <a:spcPts val="600"/>
              </a:spcAft>
              <a:buFont typeface="Wingdings" panose="05000000000000000000" pitchFamily="2" charset="2"/>
              <a:buNone/>
            </a:pPr>
            <a:r>
              <a:rPr lang="zh-CN" altLang="en-US" sz="2400" b="1">
                <a:latin typeface="Times New Roman" panose="02020603050405020304" pitchFamily="18" charset="0"/>
                <a:cs typeface="Times New Roman" panose="02020603050405020304" pitchFamily="18" charset="0"/>
              </a:rPr>
              <a:t>只有你主修计算机科学或不是新生</a:t>
            </a:r>
            <a:r>
              <a:rPr lang="en-US" altLang="zh-CN"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才可以从校园网访问因特网</a:t>
            </a:r>
            <a:r>
              <a:rPr lang="en-US" altLang="zh-CN" sz="2400" b="1">
                <a:latin typeface="Times New Roman" panose="02020603050405020304" pitchFamily="18" charset="0"/>
                <a:cs typeface="Times New Roman" panose="02020603050405020304" pitchFamily="18" charset="0"/>
              </a:rPr>
              <a:t>.</a:t>
            </a:r>
            <a:endParaRPr lang="zh-CN" altLang="en-US" sz="2400" b="1">
              <a:latin typeface="Times New Roman" panose="02020603050405020304" pitchFamily="18" charset="0"/>
              <a:cs typeface="Times New Roman" panose="02020603050405020304" pitchFamily="18" charset="0"/>
            </a:endParaRPr>
          </a:p>
          <a:p>
            <a:pPr lvl="2" eaLnBrk="1" hangingPunct="1">
              <a:lnSpc>
                <a:spcPct val="110000"/>
              </a:lnSpc>
              <a:spcBef>
                <a:spcPts val="600"/>
              </a:spcBef>
              <a:spcAft>
                <a:spcPts val="600"/>
              </a:spcAft>
              <a:buFont typeface="Wingdings" panose="05000000000000000000" pitchFamily="2" charset="2"/>
              <a:buNone/>
            </a:pPr>
            <a:r>
              <a:rPr lang="en-US" altLang="zh-CN" sz="2400" b="1" i="1">
                <a:latin typeface="Times New Roman" panose="02020603050405020304" pitchFamily="18" charset="0"/>
                <a:cs typeface="Times New Roman" panose="02020603050405020304" pitchFamily="18" charset="0"/>
              </a:rPr>
              <a:t>a</a:t>
            </a:r>
            <a:r>
              <a:rPr lang="en-US" altLang="zh-CN"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你可以从校园网访问因特网</a:t>
            </a:r>
            <a:endParaRPr lang="en-US" altLang="zh-CN" sz="2400" b="1">
              <a:latin typeface="Times New Roman" panose="02020603050405020304" pitchFamily="18" charset="0"/>
              <a:cs typeface="Times New Roman" panose="02020603050405020304" pitchFamily="18" charset="0"/>
            </a:endParaRPr>
          </a:p>
          <a:p>
            <a:pPr lvl="2" eaLnBrk="1" hangingPunct="1">
              <a:lnSpc>
                <a:spcPct val="110000"/>
              </a:lnSpc>
              <a:spcBef>
                <a:spcPts val="600"/>
              </a:spcBef>
              <a:spcAft>
                <a:spcPts val="600"/>
              </a:spcAft>
              <a:buFont typeface="Wingdings" panose="05000000000000000000" pitchFamily="2" charset="2"/>
              <a:buNone/>
            </a:pPr>
            <a:r>
              <a:rPr lang="en-US" altLang="zh-CN" sz="2400" b="1" i="1">
                <a:latin typeface="Times New Roman" panose="02020603050405020304" pitchFamily="18" charset="0"/>
                <a:cs typeface="Times New Roman" panose="02020603050405020304" pitchFamily="18" charset="0"/>
              </a:rPr>
              <a:t>c</a:t>
            </a:r>
            <a:r>
              <a:rPr lang="en-US" altLang="zh-CN"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你主修计算机科学</a:t>
            </a:r>
            <a:endParaRPr lang="en-US" altLang="zh-CN" sz="2400" b="1">
              <a:latin typeface="Times New Roman" panose="02020603050405020304" pitchFamily="18" charset="0"/>
              <a:cs typeface="Times New Roman" panose="02020603050405020304" pitchFamily="18" charset="0"/>
            </a:endParaRPr>
          </a:p>
          <a:p>
            <a:pPr lvl="2" eaLnBrk="1" hangingPunct="1">
              <a:lnSpc>
                <a:spcPct val="110000"/>
              </a:lnSpc>
              <a:spcBef>
                <a:spcPts val="600"/>
              </a:spcBef>
              <a:spcAft>
                <a:spcPts val="600"/>
              </a:spcAft>
              <a:buFont typeface="Wingdings" panose="05000000000000000000" pitchFamily="2" charset="2"/>
              <a:buNone/>
            </a:pPr>
            <a:r>
              <a:rPr lang="en-US" altLang="zh-CN" sz="2400" b="1" i="1">
                <a:latin typeface="Times New Roman" panose="02020603050405020304" pitchFamily="18" charset="0"/>
                <a:cs typeface="Times New Roman" panose="02020603050405020304" pitchFamily="18" charset="0"/>
              </a:rPr>
              <a:t>f</a:t>
            </a:r>
            <a:r>
              <a:rPr lang="en-US" altLang="zh-CN"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你是新生</a:t>
            </a:r>
            <a:endParaRPr lang="en-US" altLang="zh-CN" sz="2400" b="1">
              <a:latin typeface="Times New Roman" panose="02020603050405020304" pitchFamily="18" charset="0"/>
              <a:cs typeface="Times New Roman" panose="02020603050405020304" pitchFamily="18" charset="0"/>
            </a:endParaRPr>
          </a:p>
          <a:p>
            <a:pPr lvl="2" eaLnBrk="1" hangingPunct="1">
              <a:lnSpc>
                <a:spcPct val="110000"/>
              </a:lnSpc>
              <a:spcBef>
                <a:spcPts val="600"/>
              </a:spcBef>
              <a:spcAft>
                <a:spcPts val="600"/>
              </a:spcAft>
              <a:buFont typeface="Wingdings" panose="05000000000000000000" pitchFamily="2" charset="2"/>
              <a:buNone/>
            </a:pPr>
            <a:r>
              <a:rPr lang="en-US" altLang="zh-CN" sz="2400" b="1" i="1">
                <a:latin typeface="Times New Roman" panose="02020603050405020304" pitchFamily="18" charset="0"/>
                <a:cs typeface="Times New Roman" panose="02020603050405020304" pitchFamily="18" charset="0"/>
              </a:rPr>
              <a:t>a</a:t>
            </a:r>
            <a:r>
              <a:rPr lang="en-US" altLang="zh-CN" sz="2400" b="1">
                <a:latin typeface="Times New Roman" panose="02020603050405020304" pitchFamily="18" charset="0"/>
                <a:cs typeface="Times New Roman" panose="02020603050405020304" pitchFamily="18" charset="0"/>
              </a:rPr>
              <a:t>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c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f</a:t>
            </a:r>
            <a:r>
              <a:rPr lang="en-US" altLang="zh-CN" sz="2400" b="1">
                <a:latin typeface="Times New Roman" panose="02020603050405020304" pitchFamily="18" charset="0"/>
                <a:cs typeface="Times New Roman" panose="02020603050405020304" pitchFamily="18" charset="0"/>
              </a:rPr>
              <a:t>)</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a:t>
            </a:r>
            <a:endParaRPr lang="zh-CN" altLang="en-US" sz="2400" b="1">
              <a:latin typeface="Times New Roman" panose="02020603050405020304" pitchFamily="18" charset="0"/>
              <a:cs typeface="Times New Roman" panose="02020603050405020304" pitchFamily="18" charset="0"/>
              <a:sym typeface="Symbol" panose="05050102010706020507" pitchFamily="18" charset="2"/>
            </a:endParaRPr>
          </a:p>
        </p:txBody>
      </p:sp>
      <p:sp>
        <p:nvSpPr>
          <p:cNvPr id="2" name="灯片编号占位符 1"/>
          <p:cNvSpPr>
            <a:spLocks noGrp="1"/>
          </p:cNvSpPr>
          <p:nvPr>
            <p:ph type="sldNum" sz="quarter" idx="12"/>
          </p:nvPr>
        </p:nvSpPr>
        <p:spPr/>
        <p:txBody>
          <a:bodyPr/>
          <a:lstStyle/>
          <a:p>
            <a:pPr>
              <a:defRPr/>
            </a:pPr>
            <a:fld id="{E39AA6A5-DDA2-4240-B6F5-FAEE601BBEE1}" type="slidenum">
              <a:rPr lang="en-US" altLang="zh-CN" smtClean="0"/>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z="3600" dirty="0">
                <a:ea typeface="华文楷体" panose="02010600040101010101" pitchFamily="2" charset="-122"/>
              </a:rPr>
              <a:t>将自然语言翻译成命题表达式（续）</a:t>
            </a:r>
            <a:endParaRPr lang="zh-CN" altLang="en-US" sz="3600" dirty="0">
              <a:ea typeface="华文楷体" panose="02010600040101010101" pitchFamily="2" charset="-122"/>
            </a:endParaRPr>
          </a:p>
        </p:txBody>
      </p:sp>
      <p:sp>
        <p:nvSpPr>
          <p:cNvPr id="36867" name="Rectangle 3"/>
          <p:cNvSpPr>
            <a:spLocks noGrp="1" noChangeArrowheads="1"/>
          </p:cNvSpPr>
          <p:nvPr>
            <p:ph type="body" idx="1"/>
          </p:nvPr>
        </p:nvSpPr>
        <p:spPr>
          <a:xfrm>
            <a:off x="250825" y="1628775"/>
            <a:ext cx="8893175" cy="4103688"/>
          </a:xfrm>
        </p:spPr>
        <p:txBody>
          <a:bodyPr/>
          <a:lstStyle/>
          <a:p>
            <a:pPr eaLnBrk="1" hangingPunct="1">
              <a:lnSpc>
                <a:spcPct val="110000"/>
              </a:lnSpc>
              <a:spcBef>
                <a:spcPts val="600"/>
              </a:spcBef>
              <a:spcAft>
                <a:spcPts val="600"/>
              </a:spcAft>
              <a:buFont typeface="Wingdings" panose="05000000000000000000" pitchFamily="2" charset="2"/>
              <a:buNone/>
            </a:pPr>
            <a:r>
              <a:rPr lang="zh-CN" altLang="en-US" sz="2400" b="1">
                <a:solidFill>
                  <a:srgbClr val="FF0000"/>
                </a:solidFill>
                <a:latin typeface="Times New Roman" panose="02020603050405020304" pitchFamily="18" charset="0"/>
                <a:cs typeface="Times New Roman" panose="02020603050405020304" pitchFamily="18" charset="0"/>
              </a:rPr>
              <a:t>除非</a:t>
            </a:r>
            <a:r>
              <a:rPr lang="zh-CN" altLang="en-US" sz="2400" b="1">
                <a:latin typeface="Times New Roman" panose="02020603050405020304" pitchFamily="18" charset="0"/>
                <a:cs typeface="Times New Roman" panose="02020603050405020304" pitchFamily="18" charset="0"/>
              </a:rPr>
              <a:t>你满</a:t>
            </a:r>
            <a:r>
              <a:rPr lang="en-US" altLang="zh-CN" sz="2400" b="1">
                <a:latin typeface="Times New Roman" panose="02020603050405020304" pitchFamily="18" charset="0"/>
                <a:cs typeface="Times New Roman" panose="02020603050405020304" pitchFamily="18" charset="0"/>
              </a:rPr>
              <a:t>16</a:t>
            </a:r>
            <a:r>
              <a:rPr lang="zh-CN" altLang="en-US" sz="2400" b="1">
                <a:latin typeface="Times New Roman" panose="02020603050405020304" pitchFamily="18" charset="0"/>
                <a:cs typeface="Times New Roman" panose="02020603050405020304" pitchFamily="18" charset="0"/>
              </a:rPr>
              <a:t>周岁</a:t>
            </a:r>
            <a:r>
              <a:rPr lang="en-US" altLang="zh-CN" sz="2400" b="1">
                <a:latin typeface="Times New Roman" panose="02020603050405020304" pitchFamily="18" charset="0"/>
                <a:cs typeface="Times New Roman" panose="02020603050405020304" pitchFamily="18" charset="0"/>
              </a:rPr>
              <a:t>, </a:t>
            </a:r>
            <a:r>
              <a:rPr lang="zh-CN" altLang="en-US" sz="2400" b="1">
                <a:solidFill>
                  <a:srgbClr val="FF0000"/>
                </a:solidFill>
                <a:latin typeface="Times New Roman" panose="02020603050405020304" pitchFamily="18" charset="0"/>
                <a:cs typeface="Times New Roman" panose="02020603050405020304" pitchFamily="18" charset="0"/>
              </a:rPr>
              <a:t>否则</a:t>
            </a:r>
            <a:r>
              <a:rPr lang="zh-CN" altLang="en-US" sz="2400" b="1">
                <a:latin typeface="Times New Roman" panose="02020603050405020304" pitchFamily="18" charset="0"/>
                <a:cs typeface="Times New Roman" panose="02020603050405020304" pitchFamily="18" charset="0"/>
              </a:rPr>
              <a:t>只要你身高不足</a:t>
            </a:r>
            <a:r>
              <a:rPr lang="en-US" altLang="zh-CN" sz="2400" b="1">
                <a:latin typeface="Times New Roman" panose="02020603050405020304" pitchFamily="18" charset="0"/>
                <a:cs typeface="Times New Roman" panose="02020603050405020304" pitchFamily="18" charset="0"/>
              </a:rPr>
              <a:t>4</a:t>
            </a:r>
            <a:r>
              <a:rPr lang="zh-CN" altLang="en-US" sz="2400" b="1">
                <a:latin typeface="Times New Roman" panose="02020603050405020304" pitchFamily="18" charset="0"/>
                <a:cs typeface="Times New Roman" panose="02020603050405020304" pitchFamily="18" charset="0"/>
              </a:rPr>
              <a:t>英尺就不能乘滑行游乐车</a:t>
            </a:r>
            <a:r>
              <a:rPr lang="en-US" altLang="zh-CN" sz="2400" b="1">
                <a:latin typeface="Times New Roman" panose="02020603050405020304" pitchFamily="18" charset="0"/>
                <a:cs typeface="Times New Roman" panose="02020603050405020304" pitchFamily="18" charset="0"/>
              </a:rPr>
              <a:t>.</a:t>
            </a:r>
            <a:endParaRPr lang="zh-CN" altLang="en-US" sz="2400" b="1">
              <a:latin typeface="Times New Roman" panose="02020603050405020304" pitchFamily="18" charset="0"/>
              <a:cs typeface="Times New Roman" panose="02020603050405020304" pitchFamily="18" charset="0"/>
            </a:endParaRPr>
          </a:p>
          <a:p>
            <a:pPr lvl="2" eaLnBrk="1" hangingPunct="1">
              <a:lnSpc>
                <a:spcPct val="110000"/>
              </a:lnSpc>
              <a:spcBef>
                <a:spcPts val="600"/>
              </a:spcBef>
              <a:spcAft>
                <a:spcPts val="600"/>
              </a:spcAft>
              <a:buFont typeface="Wingdings" panose="05000000000000000000" pitchFamily="2" charset="2"/>
              <a:buNone/>
            </a:pPr>
            <a:r>
              <a:rPr lang="en-US" altLang="zh-CN" sz="2400" b="1" i="1">
                <a:latin typeface="Times New Roman" panose="02020603050405020304" pitchFamily="18" charset="0"/>
                <a:cs typeface="Times New Roman" panose="02020603050405020304" pitchFamily="18" charset="0"/>
              </a:rPr>
              <a:t>q</a:t>
            </a:r>
            <a:r>
              <a:rPr lang="en-US" altLang="zh-CN"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你能乘滑行游乐车</a:t>
            </a:r>
            <a:endParaRPr lang="en-US" altLang="zh-CN" sz="2400" b="1">
              <a:latin typeface="Times New Roman" panose="02020603050405020304" pitchFamily="18" charset="0"/>
              <a:cs typeface="Times New Roman" panose="02020603050405020304" pitchFamily="18" charset="0"/>
            </a:endParaRPr>
          </a:p>
          <a:p>
            <a:pPr lvl="2" eaLnBrk="1" hangingPunct="1">
              <a:lnSpc>
                <a:spcPct val="110000"/>
              </a:lnSpc>
              <a:spcBef>
                <a:spcPts val="600"/>
              </a:spcBef>
              <a:spcAft>
                <a:spcPts val="600"/>
              </a:spcAft>
              <a:buFont typeface="Wingdings" panose="05000000000000000000" pitchFamily="2" charset="2"/>
              <a:buNone/>
            </a:pPr>
            <a:r>
              <a:rPr lang="en-US" altLang="zh-CN" sz="2400" b="1" i="1">
                <a:latin typeface="Times New Roman" panose="02020603050405020304" pitchFamily="18" charset="0"/>
                <a:cs typeface="Times New Roman" panose="02020603050405020304" pitchFamily="18" charset="0"/>
              </a:rPr>
              <a:t>r</a:t>
            </a:r>
            <a:r>
              <a:rPr lang="en-US" altLang="zh-CN"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你身高不足</a:t>
            </a:r>
            <a:r>
              <a:rPr lang="en-US" altLang="zh-CN" sz="2400" b="1">
                <a:latin typeface="Times New Roman" panose="02020603050405020304" pitchFamily="18" charset="0"/>
                <a:cs typeface="Times New Roman" panose="02020603050405020304" pitchFamily="18" charset="0"/>
              </a:rPr>
              <a:t>4</a:t>
            </a:r>
            <a:r>
              <a:rPr lang="zh-CN" altLang="en-US" sz="2400" b="1">
                <a:latin typeface="Times New Roman" panose="02020603050405020304" pitchFamily="18" charset="0"/>
                <a:cs typeface="Times New Roman" panose="02020603050405020304" pitchFamily="18" charset="0"/>
              </a:rPr>
              <a:t>英尺</a:t>
            </a:r>
            <a:endParaRPr lang="en-US" altLang="zh-CN" sz="2400" b="1">
              <a:latin typeface="Times New Roman" panose="02020603050405020304" pitchFamily="18" charset="0"/>
              <a:cs typeface="Times New Roman" panose="02020603050405020304" pitchFamily="18" charset="0"/>
            </a:endParaRPr>
          </a:p>
          <a:p>
            <a:pPr lvl="2" eaLnBrk="1" hangingPunct="1">
              <a:lnSpc>
                <a:spcPct val="110000"/>
              </a:lnSpc>
              <a:spcBef>
                <a:spcPts val="600"/>
              </a:spcBef>
              <a:spcAft>
                <a:spcPts val="600"/>
              </a:spcAft>
              <a:buFont typeface="Wingdings" panose="05000000000000000000" pitchFamily="2" charset="2"/>
              <a:buNone/>
            </a:pPr>
            <a:r>
              <a:rPr lang="en-US" altLang="zh-CN" sz="2400" b="1" i="1">
                <a:latin typeface="Times New Roman" panose="02020603050405020304" pitchFamily="18" charset="0"/>
                <a:cs typeface="Times New Roman" panose="02020603050405020304" pitchFamily="18" charset="0"/>
              </a:rPr>
              <a:t>s</a:t>
            </a:r>
            <a:r>
              <a:rPr lang="en-US" altLang="zh-CN" sz="2400" b="1">
                <a:latin typeface="Times New Roman" panose="02020603050405020304" pitchFamily="18" charset="0"/>
                <a:cs typeface="Times New Roman" panose="02020603050405020304" pitchFamily="18" charset="0"/>
              </a:rPr>
              <a:t>: </a:t>
            </a:r>
            <a:r>
              <a:rPr lang="zh-CN" altLang="en-US" sz="2400" b="1">
                <a:latin typeface="Times New Roman" panose="02020603050405020304" pitchFamily="18" charset="0"/>
                <a:cs typeface="Times New Roman" panose="02020603050405020304" pitchFamily="18" charset="0"/>
              </a:rPr>
              <a:t>你满</a:t>
            </a:r>
            <a:r>
              <a:rPr lang="en-US" altLang="zh-CN" sz="2400" b="1">
                <a:latin typeface="Times New Roman" panose="02020603050405020304" pitchFamily="18" charset="0"/>
                <a:cs typeface="Times New Roman" panose="02020603050405020304" pitchFamily="18" charset="0"/>
              </a:rPr>
              <a:t>16</a:t>
            </a:r>
            <a:r>
              <a:rPr lang="zh-CN" altLang="en-US" sz="2400" b="1">
                <a:latin typeface="Times New Roman" panose="02020603050405020304" pitchFamily="18" charset="0"/>
                <a:cs typeface="Times New Roman" panose="02020603050405020304" pitchFamily="18" charset="0"/>
              </a:rPr>
              <a:t>周岁</a:t>
            </a:r>
            <a:endParaRPr lang="en-US" altLang="zh-CN" sz="2400" b="1">
              <a:latin typeface="Times New Roman" panose="02020603050405020304" pitchFamily="18" charset="0"/>
              <a:cs typeface="Times New Roman" panose="02020603050405020304" pitchFamily="18" charset="0"/>
            </a:endParaRPr>
          </a:p>
          <a:p>
            <a:pPr lvl="2" eaLnBrk="1" hangingPunct="1">
              <a:lnSpc>
                <a:spcPct val="110000"/>
              </a:lnSpc>
              <a:spcBef>
                <a:spcPts val="600"/>
              </a:spcBef>
              <a:spcAft>
                <a:spcPts val="600"/>
              </a:spcAft>
              <a:buFont typeface="Wingdings" panose="05000000000000000000" pitchFamily="2" charset="2"/>
              <a:buNone/>
            </a:pP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s </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r</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q</a:t>
            </a:r>
            <a:r>
              <a:rPr lang="en-US" altLang="zh-CN" sz="2400" b="1">
                <a:latin typeface="Times New Roman" panose="02020603050405020304" pitchFamily="18" charset="0"/>
                <a:cs typeface="Times New Roman" panose="02020603050405020304" pitchFamily="18" charset="0"/>
              </a:rPr>
              <a:t>)</a:t>
            </a:r>
            <a:endParaRPr lang="en-US" altLang="zh-CN" sz="2400" b="1">
              <a:latin typeface="Times New Roman" panose="02020603050405020304" pitchFamily="18" charset="0"/>
              <a:cs typeface="Times New Roman" panose="02020603050405020304" pitchFamily="18" charset="0"/>
              <a:sym typeface="Symbol" panose="05050102010706020507" pitchFamily="18" charset="2"/>
            </a:endParaRPr>
          </a:p>
          <a:p>
            <a:pPr lvl="2" eaLnBrk="1" hangingPunct="1">
              <a:lnSpc>
                <a:spcPct val="110000"/>
              </a:lnSpc>
              <a:spcBef>
                <a:spcPts val="600"/>
              </a:spcBef>
              <a:spcAft>
                <a:spcPts val="600"/>
              </a:spcAft>
              <a:buFont typeface="Wingdings" panose="05000000000000000000" pitchFamily="2" charset="2"/>
              <a:buNone/>
            </a:pPr>
            <a:r>
              <a:rPr lang="en-US" altLang="zh-CN" sz="2400" b="1">
                <a:latin typeface="Times New Roman" panose="02020603050405020304" pitchFamily="18" charset="0"/>
                <a:cs typeface="Times New Roman" panose="02020603050405020304" pitchFamily="18" charset="0"/>
              </a:rPr>
              <a:t>(¬s</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Times New Roman" panose="02020603050405020304" pitchFamily="18" charset="0"/>
                <a:sym typeface="Symbol" panose="05050102010706020507" pitchFamily="18" charset="2"/>
              </a:rPr>
              <a:t>r</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a:latin typeface="Times New Roman" panose="02020603050405020304" pitchFamily="18" charset="0"/>
                <a:cs typeface="Times New Roman" panose="02020603050405020304" pitchFamily="18" charset="0"/>
              </a:rPr>
              <a:t>¬</a:t>
            </a:r>
            <a:r>
              <a:rPr lang="en-US" altLang="zh-CN" sz="2400" b="1" i="1">
                <a:latin typeface="Times New Roman" panose="02020603050405020304" pitchFamily="18" charset="0"/>
                <a:cs typeface="Times New Roman" panose="02020603050405020304" pitchFamily="18" charset="0"/>
              </a:rPr>
              <a:t>q</a:t>
            </a:r>
            <a:endParaRPr lang="zh-CN" altLang="en-US" sz="2400" b="1">
              <a:latin typeface="Times New Roman" panose="02020603050405020304" pitchFamily="18" charset="0"/>
              <a:cs typeface="Times New Roman" panose="02020603050405020304" pitchFamily="18" charset="0"/>
              <a:sym typeface="Symbol" panose="05050102010706020507" pitchFamily="18" charset="2"/>
            </a:endParaRPr>
          </a:p>
        </p:txBody>
      </p:sp>
      <p:sp>
        <p:nvSpPr>
          <p:cNvPr id="2" name="灯片编号占位符 1"/>
          <p:cNvSpPr>
            <a:spLocks noGrp="1"/>
          </p:cNvSpPr>
          <p:nvPr>
            <p:ph type="sldNum" sz="quarter" idx="12"/>
          </p:nvPr>
        </p:nvSpPr>
        <p:spPr/>
        <p:txBody>
          <a:bodyPr/>
          <a:lstStyle/>
          <a:p>
            <a:pPr>
              <a:defRPr/>
            </a:pPr>
            <a:fld id="{E39AA6A5-DDA2-4240-B6F5-FAEE601BBEE1}" type="slidenum">
              <a:rPr lang="en-US" altLang="zh-CN" smtClean="0"/>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68313" y="692150"/>
            <a:ext cx="7543800" cy="868363"/>
          </a:xfrm>
        </p:spPr>
        <p:txBody>
          <a:bodyPr/>
          <a:lstStyle/>
          <a:p>
            <a:pPr eaLnBrk="1" hangingPunct="1"/>
            <a:r>
              <a:rPr lang="zh-CN" altLang="en-US" dirty="0">
                <a:ea typeface="华文楷体" panose="02010600040101010101" pitchFamily="2" charset="-122"/>
              </a:rPr>
              <a:t>命题表达式的</a:t>
            </a:r>
            <a:r>
              <a:rPr lang="zh-CN" altLang="en-US" dirty="0"/>
              <a:t>真值表</a:t>
            </a:r>
            <a:endParaRPr lang="zh-CN" altLang="en-US" dirty="0">
              <a:ea typeface="华文楷体" panose="02010600040101010101" pitchFamily="2" charset="-122"/>
            </a:endParaRPr>
          </a:p>
        </p:txBody>
      </p:sp>
      <p:sp>
        <p:nvSpPr>
          <p:cNvPr id="38915" name="Rectangle 3"/>
          <p:cNvSpPr>
            <a:spLocks noGrp="1" noChangeArrowheads="1"/>
          </p:cNvSpPr>
          <p:nvPr>
            <p:ph type="body" idx="1"/>
          </p:nvPr>
        </p:nvSpPr>
        <p:spPr>
          <a:xfrm>
            <a:off x="5219700" y="908050"/>
            <a:ext cx="2233613" cy="647700"/>
          </a:xfrm>
        </p:spPr>
        <p:txBody>
          <a:bodyPr/>
          <a:lstStyle/>
          <a:p>
            <a:pPr marL="514350" indent="-514350" eaLnBrk="1" hangingPunct="1">
              <a:buFont typeface="Wingdings" panose="05000000000000000000" pitchFamily="2" charset="2"/>
              <a:buNone/>
            </a:pPr>
            <a:r>
              <a:rPr lang="zh-CN" altLang="en-US" b="1" dirty="0">
                <a:ea typeface="华文楷体" panose="02010600040101010101" pitchFamily="2" charset="-122"/>
              </a:rPr>
              <a:t> </a:t>
            </a:r>
            <a:r>
              <a:rPr lang="en-US" altLang="zh-CN" b="1" dirty="0">
                <a:latin typeface="Times New Roman" panose="02020603050405020304" pitchFamily="18" charset="0"/>
              </a:rPr>
              <a:t>(</a:t>
            </a:r>
            <a:r>
              <a:rPr lang="en-US" altLang="zh-CN" b="1" dirty="0">
                <a:latin typeface="Times New Roman" panose="02020603050405020304" pitchFamily="18" charset="0"/>
                <a:cs typeface="Arial" panose="020B0604020202020204" pitchFamily="34" charset="0"/>
              </a:rPr>
              <a:t>¬</a:t>
            </a:r>
            <a:r>
              <a:rPr lang="en-US" altLang="zh-CN" b="1" i="1" dirty="0" err="1">
                <a:latin typeface="Times New Roman" panose="02020603050405020304" pitchFamily="18" charset="0"/>
                <a:cs typeface="Arial" panose="020B0604020202020204" pitchFamily="34" charset="0"/>
              </a:rPr>
              <a:t>p</a:t>
            </a:r>
            <a:r>
              <a:rPr lang="en-US" altLang="zh-CN" b="1" dirty="0" err="1">
                <a:latin typeface="Times New Roman" panose="02020603050405020304" pitchFamily="18" charset="0"/>
                <a:cs typeface="Arial" panose="020B0604020202020204" pitchFamily="34" charset="0"/>
                <a:sym typeface="Symbol" panose="05050102010706020507" pitchFamily="18" charset="2"/>
              </a:rPr>
              <a:t></a:t>
            </a:r>
            <a:r>
              <a:rPr lang="en-US" altLang="zh-CN" b="1" i="1" dirty="0" err="1">
                <a:latin typeface="Times New Roman" panose="02020603050405020304" pitchFamily="18" charset="0"/>
                <a:cs typeface="Arial" panose="020B0604020202020204" pitchFamily="34" charset="0"/>
                <a:sym typeface="Symbol" panose="05050102010706020507" pitchFamily="18" charset="2"/>
              </a:rPr>
              <a:t>q</a:t>
            </a:r>
            <a:r>
              <a:rPr lang="en-US" altLang="zh-CN" b="1" dirty="0">
                <a:latin typeface="Times New Roman" panose="02020603050405020304" pitchFamily="18" charset="0"/>
                <a:cs typeface="Arial" panose="020B0604020202020204" pitchFamily="34" charset="0"/>
                <a:sym typeface="Symbol" panose="05050102010706020507" pitchFamily="18" charset="2"/>
              </a:rPr>
              <a:t>)¬</a:t>
            </a:r>
            <a:r>
              <a:rPr lang="en-US" altLang="zh-CN" b="1" i="1" dirty="0">
                <a:latin typeface="Times New Roman" panose="02020603050405020304" pitchFamily="18" charset="0"/>
                <a:cs typeface="Arial" panose="020B0604020202020204" pitchFamily="34" charset="0"/>
                <a:sym typeface="Symbol" panose="05050102010706020507" pitchFamily="18" charset="2"/>
              </a:rPr>
              <a:t>r</a:t>
            </a:r>
            <a:endParaRPr lang="en-US" altLang="zh-CN" b="1" i="1" dirty="0">
              <a:latin typeface="Times New Roman" panose="02020603050405020304" pitchFamily="18" charset="0"/>
              <a:cs typeface="Arial" panose="020B0604020202020204" pitchFamily="34" charset="0"/>
              <a:sym typeface="Symbol" panose="05050102010706020507" pitchFamily="18" charset="2"/>
            </a:endParaRPr>
          </a:p>
        </p:txBody>
      </p:sp>
      <p:sp>
        <p:nvSpPr>
          <p:cNvPr id="38916" name="Line 7"/>
          <p:cNvSpPr>
            <a:spLocks noChangeShapeType="1"/>
          </p:cNvSpPr>
          <p:nvPr/>
        </p:nvSpPr>
        <p:spPr bwMode="auto">
          <a:xfrm>
            <a:off x="614363" y="1963738"/>
            <a:ext cx="78486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38917" name="Line 8"/>
          <p:cNvSpPr>
            <a:spLocks noChangeShapeType="1"/>
          </p:cNvSpPr>
          <p:nvPr/>
        </p:nvSpPr>
        <p:spPr bwMode="auto">
          <a:xfrm>
            <a:off x="611188" y="6308725"/>
            <a:ext cx="78486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38918" name="Line 9"/>
          <p:cNvSpPr>
            <a:spLocks noChangeShapeType="1"/>
          </p:cNvSpPr>
          <p:nvPr/>
        </p:nvSpPr>
        <p:spPr bwMode="auto">
          <a:xfrm>
            <a:off x="685800" y="2497138"/>
            <a:ext cx="78486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38919" name="Line 10"/>
          <p:cNvSpPr>
            <a:spLocks noChangeShapeType="1"/>
          </p:cNvSpPr>
          <p:nvPr/>
        </p:nvSpPr>
        <p:spPr bwMode="auto">
          <a:xfrm flipH="1">
            <a:off x="1979613" y="1989138"/>
            <a:ext cx="9525" cy="431006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38920" name="Line 11"/>
          <p:cNvSpPr>
            <a:spLocks noChangeShapeType="1"/>
          </p:cNvSpPr>
          <p:nvPr/>
        </p:nvSpPr>
        <p:spPr bwMode="auto">
          <a:xfrm>
            <a:off x="3203575" y="1989138"/>
            <a:ext cx="1588" cy="43529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38921" name="Line 13"/>
          <p:cNvSpPr>
            <a:spLocks noChangeShapeType="1"/>
          </p:cNvSpPr>
          <p:nvPr/>
        </p:nvSpPr>
        <p:spPr bwMode="auto">
          <a:xfrm flipH="1">
            <a:off x="4787900" y="1989138"/>
            <a:ext cx="3175" cy="43084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38922" name="Line 14"/>
          <p:cNvSpPr>
            <a:spLocks noChangeShapeType="1"/>
          </p:cNvSpPr>
          <p:nvPr/>
        </p:nvSpPr>
        <p:spPr bwMode="auto">
          <a:xfrm flipH="1">
            <a:off x="6156325" y="1989138"/>
            <a:ext cx="20638" cy="43815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38923" name="Text Box 15"/>
          <p:cNvSpPr txBox="1">
            <a:spLocks noChangeArrowheads="1"/>
          </p:cNvSpPr>
          <p:nvPr/>
        </p:nvSpPr>
        <p:spPr bwMode="auto">
          <a:xfrm>
            <a:off x="628650" y="1993900"/>
            <a:ext cx="1179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   q    r</a:t>
            </a:r>
            <a:endParaRPr kumimoji="1" lang="en-US" altLang="zh-CN" sz="2400" b="1" i="1">
              <a:latin typeface="Times New Roman" panose="02020603050405020304" pitchFamily="18" charset="0"/>
            </a:endParaRPr>
          </a:p>
        </p:txBody>
      </p:sp>
      <p:sp>
        <p:nvSpPr>
          <p:cNvPr id="38924" name="Text Box 16"/>
          <p:cNvSpPr txBox="1">
            <a:spLocks noChangeArrowheads="1"/>
          </p:cNvSpPr>
          <p:nvPr/>
        </p:nvSpPr>
        <p:spPr bwMode="auto">
          <a:xfrm>
            <a:off x="698500" y="2522538"/>
            <a:ext cx="1223963"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0   0   0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0   0   1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0   1   0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0   1   1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1   0   0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1   0   1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1   1   0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1   1   1                      </a:t>
            </a:r>
            <a:endParaRPr kumimoji="1" lang="en-US" altLang="zh-CN" sz="2400" b="1">
              <a:latin typeface="Times New Roman" panose="02020603050405020304" pitchFamily="18" charset="0"/>
            </a:endParaRPr>
          </a:p>
        </p:txBody>
      </p:sp>
      <p:sp>
        <p:nvSpPr>
          <p:cNvPr id="38925" name="Text Box 17"/>
          <p:cNvSpPr txBox="1">
            <a:spLocks noChangeArrowheads="1"/>
          </p:cNvSpPr>
          <p:nvPr/>
        </p:nvSpPr>
        <p:spPr bwMode="auto">
          <a:xfrm>
            <a:off x="2439988" y="2525713"/>
            <a:ext cx="5334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1   </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38926" name="Text Box 18"/>
          <p:cNvSpPr txBox="1">
            <a:spLocks noChangeArrowheads="1"/>
          </p:cNvSpPr>
          <p:nvPr/>
        </p:nvSpPr>
        <p:spPr bwMode="auto">
          <a:xfrm>
            <a:off x="2295525" y="1974850"/>
            <a:ext cx="650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cs typeface="Arial" panose="020B0604020202020204" pitchFamily="34" charset="0"/>
              </a:rPr>
              <a:t>¬ </a:t>
            </a:r>
            <a:r>
              <a:rPr kumimoji="1" lang="en-US" altLang="zh-CN" sz="2400" b="1" i="1">
                <a:latin typeface="Times New Roman" panose="02020603050405020304" pitchFamily="18" charset="0"/>
              </a:rPr>
              <a:t>p                              </a:t>
            </a:r>
            <a:endParaRPr kumimoji="1" lang="en-US" altLang="zh-CN" sz="2400" b="1" i="1">
              <a:latin typeface="Times New Roman" panose="02020603050405020304" pitchFamily="18" charset="0"/>
            </a:endParaRPr>
          </a:p>
        </p:txBody>
      </p:sp>
      <p:sp>
        <p:nvSpPr>
          <p:cNvPr id="38927" name="Text Box 19"/>
          <p:cNvSpPr txBox="1">
            <a:spLocks noChangeArrowheads="1"/>
          </p:cNvSpPr>
          <p:nvPr/>
        </p:nvSpPr>
        <p:spPr bwMode="auto">
          <a:xfrm>
            <a:off x="3524250" y="2003425"/>
            <a:ext cx="1163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a:t>
            </a:r>
            <a:r>
              <a:rPr lang="en-US" altLang="zh-CN" sz="2400" b="1" i="1">
                <a:latin typeface="Times New Roman" panose="02020603050405020304" pitchFamily="18" charset="0"/>
              </a:rPr>
              <a:t>p</a:t>
            </a:r>
            <a:r>
              <a:rPr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q</a:t>
            </a:r>
            <a:endParaRPr lang="en-US" altLang="zh-CN" sz="2400" b="1">
              <a:latin typeface="Times New Roman" panose="02020603050405020304" pitchFamily="18" charset="0"/>
              <a:sym typeface="Symbol" panose="05050102010706020507" pitchFamily="18" charset="2"/>
            </a:endParaRPr>
          </a:p>
        </p:txBody>
      </p:sp>
      <p:sp>
        <p:nvSpPr>
          <p:cNvPr id="38928" name="Text Box 22"/>
          <p:cNvSpPr txBox="1">
            <a:spLocks noChangeArrowheads="1"/>
          </p:cNvSpPr>
          <p:nvPr/>
        </p:nvSpPr>
        <p:spPr bwMode="auto">
          <a:xfrm>
            <a:off x="3851275" y="2492375"/>
            <a:ext cx="5334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   </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38929" name="Text Box 23"/>
          <p:cNvSpPr txBox="1">
            <a:spLocks noChangeArrowheads="1"/>
          </p:cNvSpPr>
          <p:nvPr/>
        </p:nvSpPr>
        <p:spPr bwMode="auto">
          <a:xfrm>
            <a:off x="5076825" y="1989138"/>
            <a:ext cx="792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400" b="1" i="1">
                <a:latin typeface="Times New Roman" panose="02020603050405020304" pitchFamily="18" charset="0"/>
                <a:cs typeface="Arial" panose="020B0604020202020204" pitchFamily="34" charset="0"/>
                <a:sym typeface="Symbol" panose="05050102010706020507" pitchFamily="18" charset="2"/>
              </a:rPr>
              <a:t>¬</a:t>
            </a:r>
            <a:r>
              <a:rPr lang="en-US" altLang="zh-CN" sz="2400" b="1" i="1">
                <a:latin typeface="Times New Roman" panose="02020603050405020304" pitchFamily="18" charset="0"/>
                <a:sym typeface="Symbol" panose="05050102010706020507" pitchFamily="18" charset="2"/>
              </a:rPr>
              <a:t>r</a:t>
            </a:r>
            <a:endParaRPr lang="en-US" altLang="zh-CN" sz="2400" b="1" i="1">
              <a:latin typeface="Times New Roman" panose="02020603050405020304" pitchFamily="18" charset="0"/>
              <a:sym typeface="Symbol" panose="05050102010706020507" pitchFamily="18" charset="2"/>
            </a:endParaRPr>
          </a:p>
        </p:txBody>
      </p:sp>
      <p:sp>
        <p:nvSpPr>
          <p:cNvPr id="38930" name="Text Box 24"/>
          <p:cNvSpPr txBox="1">
            <a:spLocks noChangeArrowheads="1"/>
          </p:cNvSpPr>
          <p:nvPr/>
        </p:nvSpPr>
        <p:spPr bwMode="auto">
          <a:xfrm>
            <a:off x="5149850" y="2511425"/>
            <a:ext cx="5334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1  </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38931" name="Text Box 25"/>
          <p:cNvSpPr txBox="1">
            <a:spLocks noChangeArrowheads="1"/>
          </p:cNvSpPr>
          <p:nvPr/>
        </p:nvSpPr>
        <p:spPr bwMode="auto">
          <a:xfrm>
            <a:off x="6372225" y="1989138"/>
            <a:ext cx="202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b="1">
                <a:latin typeface="Times New Roman" panose="02020603050405020304" pitchFamily="18" charset="0"/>
              </a:rPr>
              <a:t>(</a:t>
            </a:r>
            <a:r>
              <a:rPr lang="en-US" altLang="zh-CN" sz="2400" b="1">
                <a:latin typeface="Times New Roman" panose="02020603050405020304" pitchFamily="18" charset="0"/>
                <a:cs typeface="Arial" panose="020B0604020202020204" pitchFamily="34" charset="0"/>
              </a:rPr>
              <a:t>¬</a:t>
            </a:r>
            <a:r>
              <a:rPr lang="en-US" altLang="zh-CN" sz="2400" b="1" i="1">
                <a:latin typeface="Times New Roman" panose="02020603050405020304" pitchFamily="18" charset="0"/>
                <a:cs typeface="Arial" panose="020B0604020202020204" pitchFamily="34" charset="0"/>
              </a:rPr>
              <a:t>p</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lang="en-US" altLang="zh-CN" sz="2400" b="1" i="1">
                <a:latin typeface="Times New Roman" panose="02020603050405020304" pitchFamily="18" charset="0"/>
                <a:cs typeface="Arial" panose="020B0604020202020204" pitchFamily="34" charset="0"/>
                <a:sym typeface="Symbol" panose="05050102010706020507" pitchFamily="18" charset="2"/>
              </a:rPr>
              <a:t>q</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lang="en-US" altLang="zh-CN" sz="2400" b="1" i="1">
                <a:latin typeface="Times New Roman" panose="02020603050405020304" pitchFamily="18" charset="0"/>
                <a:cs typeface="Arial" panose="020B0604020202020204" pitchFamily="34" charset="0"/>
                <a:sym typeface="Symbol" panose="05050102010706020507" pitchFamily="18" charset="2"/>
              </a:rPr>
              <a:t>r</a:t>
            </a:r>
            <a:endParaRPr lang="en-US" altLang="zh-CN" sz="2400" b="1" i="1">
              <a:latin typeface="Times New Roman" panose="02020603050405020304" pitchFamily="18" charset="0"/>
              <a:sym typeface="Symbol" panose="05050102010706020507" pitchFamily="18" charset="2"/>
            </a:endParaRPr>
          </a:p>
        </p:txBody>
      </p:sp>
      <p:sp>
        <p:nvSpPr>
          <p:cNvPr id="38932" name="Text Box 26"/>
          <p:cNvSpPr txBox="1">
            <a:spLocks noChangeArrowheads="1"/>
          </p:cNvSpPr>
          <p:nvPr/>
        </p:nvSpPr>
        <p:spPr bwMode="auto">
          <a:xfrm>
            <a:off x="7092950" y="2492375"/>
            <a:ext cx="5334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1  </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nvGrpSpPr>
          <p:cNvPr id="38933" name="组合 25"/>
          <p:cNvGrpSpPr/>
          <p:nvPr/>
        </p:nvGrpSpPr>
        <p:grpSpPr bwMode="auto">
          <a:xfrm>
            <a:off x="468313" y="2276475"/>
            <a:ext cx="5472112" cy="4543425"/>
            <a:chOff x="468313" y="2276475"/>
            <a:chExt cx="5472112" cy="4543425"/>
          </a:xfrm>
        </p:grpSpPr>
        <p:sp>
          <p:nvSpPr>
            <p:cNvPr id="38938" name="Oval 27"/>
            <p:cNvSpPr>
              <a:spLocks noChangeArrowheads="1"/>
            </p:cNvSpPr>
            <p:nvPr/>
          </p:nvSpPr>
          <p:spPr bwMode="auto">
            <a:xfrm>
              <a:off x="468313" y="2276475"/>
              <a:ext cx="1655762" cy="4321175"/>
            </a:xfrm>
            <a:prstGeom prst="ellipse">
              <a:avLst/>
            </a:prstGeom>
            <a:noFill/>
            <a:ln w="19050">
              <a:solidFill>
                <a:srgbClr val="FF6600"/>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38939" name="Text Box 28"/>
            <p:cNvSpPr txBox="1">
              <a:spLocks noChangeArrowheads="1"/>
            </p:cNvSpPr>
            <p:nvPr/>
          </p:nvSpPr>
          <p:spPr bwMode="auto">
            <a:xfrm>
              <a:off x="1835150" y="6453188"/>
              <a:ext cx="4105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dirty="0">
                  <a:latin typeface="Times New Roman" panose="02020603050405020304" pitchFamily="18" charset="0"/>
                </a:rPr>
                <a:t>该命题表达式的</a:t>
              </a:r>
              <a:r>
                <a:rPr lang="zh-CN" altLang="en-US" sz="1800" b="1" dirty="0">
                  <a:latin typeface="Times New Roman" panose="02020603050405020304" pitchFamily="18" charset="0"/>
                  <a:ea typeface="华文楷体" panose="02010600040101010101" pitchFamily="2" charset="-122"/>
                </a:rPr>
                <a:t>所有指派</a:t>
              </a:r>
              <a:endParaRPr lang="zh-CN" altLang="en-US" sz="1800" b="1" dirty="0">
                <a:latin typeface="Times New Roman" panose="02020603050405020304" pitchFamily="18" charset="0"/>
                <a:ea typeface="华文楷体" panose="02010600040101010101" pitchFamily="2" charset="-122"/>
              </a:endParaRPr>
            </a:p>
          </p:txBody>
        </p:sp>
        <p:sp>
          <p:nvSpPr>
            <p:cNvPr id="38940" name="Line 29"/>
            <p:cNvSpPr>
              <a:spLocks noChangeShapeType="1"/>
            </p:cNvSpPr>
            <p:nvPr/>
          </p:nvSpPr>
          <p:spPr bwMode="auto">
            <a:xfrm flipH="1" flipV="1">
              <a:off x="1403350" y="6381750"/>
              <a:ext cx="504825" cy="2159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grpSp>
        <p:nvGrpSpPr>
          <p:cNvPr id="3" name="组合 26"/>
          <p:cNvGrpSpPr/>
          <p:nvPr/>
        </p:nvGrpSpPr>
        <p:grpSpPr bwMode="auto">
          <a:xfrm>
            <a:off x="323850" y="3876675"/>
            <a:ext cx="5761038" cy="1136650"/>
            <a:chOff x="323528" y="2492896"/>
            <a:chExt cx="5760369" cy="1135482"/>
          </a:xfrm>
        </p:grpSpPr>
        <p:sp>
          <p:nvSpPr>
            <p:cNvPr id="38936" name="椭圆 23"/>
            <p:cNvSpPr>
              <a:spLocks noChangeArrowheads="1"/>
            </p:cNvSpPr>
            <p:nvPr/>
          </p:nvSpPr>
          <p:spPr bwMode="auto">
            <a:xfrm>
              <a:off x="323528" y="2492896"/>
              <a:ext cx="1728192" cy="504056"/>
            </a:xfrm>
            <a:prstGeom prst="ellipse">
              <a:avLst/>
            </a:prstGeom>
            <a:noFill/>
            <a:ln w="22225" algn="ctr">
              <a:solidFill>
                <a:srgbClr val="FF0000"/>
              </a:solidFill>
              <a:rou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38937" name="圆角矩形标注 24"/>
            <p:cNvSpPr>
              <a:spLocks noChangeArrowheads="1"/>
            </p:cNvSpPr>
            <p:nvPr/>
          </p:nvSpPr>
          <p:spPr bwMode="auto">
            <a:xfrm>
              <a:off x="3275856" y="2996951"/>
              <a:ext cx="2808041" cy="631427"/>
            </a:xfrm>
            <a:prstGeom prst="wedgeRoundRectCallout">
              <a:avLst>
                <a:gd name="adj1" fmla="val -103417"/>
                <a:gd name="adj2" fmla="val -73338"/>
                <a:gd name="adj3" fmla="val 16667"/>
              </a:avLst>
            </a:prstGeom>
            <a:solidFill>
              <a:schemeClr val="accent1"/>
            </a:solidFill>
            <a:ln w="9525" algn="ctr">
              <a:solidFill>
                <a:schemeClr val="tx1"/>
              </a:solidFill>
              <a:rou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b="1"/>
                <a:t>一种“成假”指派</a:t>
              </a:r>
              <a:endParaRPr lang="zh-CN" altLang="en-US" sz="2400" b="1"/>
            </a:p>
          </p:txBody>
        </p:sp>
      </p:grpSp>
      <p:sp>
        <p:nvSpPr>
          <p:cNvPr id="29" name="Rectangle 3"/>
          <p:cNvSpPr>
            <a:spLocks noChangeArrowheads="1"/>
          </p:cNvSpPr>
          <p:nvPr/>
        </p:nvSpPr>
        <p:spPr bwMode="auto">
          <a:xfrm>
            <a:off x="468313" y="3886200"/>
            <a:ext cx="7343775" cy="5334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solidFill>
                <a:srgbClr val="FF0000"/>
              </a:solidFill>
            </a:endParaRPr>
          </a:p>
        </p:txBody>
      </p:sp>
      <p:sp>
        <p:nvSpPr>
          <p:cNvPr id="2" name="灯片编号占位符 1"/>
          <p:cNvSpPr>
            <a:spLocks noGrp="1"/>
          </p:cNvSpPr>
          <p:nvPr>
            <p:ph type="sldNum" sz="quarter" idx="12"/>
          </p:nvPr>
        </p:nvSpPr>
        <p:spPr/>
        <p:txBody>
          <a:bodyPr/>
          <a:lstStyle/>
          <a:p>
            <a:pPr>
              <a:defRPr/>
            </a:pPr>
            <a:fld id="{E39AA6A5-DDA2-4240-B6F5-FAEE601BBEE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idx="4294967295"/>
          </p:nvPr>
        </p:nvSpPr>
        <p:spPr>
          <a:xfrm>
            <a:off x="506413" y="722313"/>
            <a:ext cx="7018337" cy="762000"/>
          </a:xfrm>
        </p:spPr>
        <p:txBody>
          <a:bodyPr/>
          <a:lstStyle/>
          <a:p>
            <a:pPr eaLnBrk="1" hangingPunct="1"/>
            <a:r>
              <a:rPr lang="zh-CN" altLang="en-US"/>
              <a:t>命题表达式的真值表</a:t>
            </a:r>
            <a:endParaRPr lang="zh-CN" altLang="en-US"/>
          </a:p>
        </p:txBody>
      </p:sp>
      <p:sp>
        <p:nvSpPr>
          <p:cNvPr id="40963" name="Line 14"/>
          <p:cNvSpPr>
            <a:spLocks noChangeShapeType="1"/>
          </p:cNvSpPr>
          <p:nvPr/>
        </p:nvSpPr>
        <p:spPr bwMode="auto">
          <a:xfrm>
            <a:off x="236538" y="2509838"/>
            <a:ext cx="8716962" cy="2063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40964" name="Line 15"/>
          <p:cNvSpPr>
            <a:spLocks noChangeShapeType="1"/>
          </p:cNvSpPr>
          <p:nvPr/>
        </p:nvSpPr>
        <p:spPr bwMode="auto">
          <a:xfrm flipV="1">
            <a:off x="236538" y="4619625"/>
            <a:ext cx="8716962" cy="2381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40965" name="Line 16"/>
          <p:cNvSpPr>
            <a:spLocks noChangeShapeType="1"/>
          </p:cNvSpPr>
          <p:nvPr/>
        </p:nvSpPr>
        <p:spPr bwMode="auto">
          <a:xfrm>
            <a:off x="312738" y="2890838"/>
            <a:ext cx="846137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40966" name="Line 17"/>
          <p:cNvSpPr>
            <a:spLocks noChangeShapeType="1"/>
          </p:cNvSpPr>
          <p:nvPr/>
        </p:nvSpPr>
        <p:spPr bwMode="auto">
          <a:xfrm>
            <a:off x="1074738" y="2509838"/>
            <a:ext cx="0" cy="2133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40967" name="Line 18"/>
          <p:cNvSpPr>
            <a:spLocks noChangeShapeType="1"/>
          </p:cNvSpPr>
          <p:nvPr/>
        </p:nvSpPr>
        <p:spPr bwMode="auto">
          <a:xfrm>
            <a:off x="2065338" y="2509838"/>
            <a:ext cx="0" cy="2133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40968" name="Line 19"/>
          <p:cNvSpPr>
            <a:spLocks noChangeShapeType="1"/>
          </p:cNvSpPr>
          <p:nvPr/>
        </p:nvSpPr>
        <p:spPr bwMode="auto">
          <a:xfrm>
            <a:off x="3055938" y="2509838"/>
            <a:ext cx="0" cy="2133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40969" name="Text Box 20"/>
          <p:cNvSpPr txBox="1">
            <a:spLocks noChangeArrowheads="1"/>
          </p:cNvSpPr>
          <p:nvPr/>
        </p:nvSpPr>
        <p:spPr bwMode="auto">
          <a:xfrm>
            <a:off x="312738" y="2509838"/>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b="1" i="1">
                <a:latin typeface="Times New Roman" panose="02020603050405020304" pitchFamily="18" charset="0"/>
              </a:rPr>
              <a:t>p    q</a:t>
            </a:r>
            <a:endParaRPr kumimoji="1" lang="en-US" altLang="zh-CN" sz="1800" b="1" i="1">
              <a:latin typeface="Times New Roman" panose="02020603050405020304" pitchFamily="18" charset="0"/>
            </a:endParaRPr>
          </a:p>
        </p:txBody>
      </p:sp>
      <p:sp>
        <p:nvSpPr>
          <p:cNvPr id="40970" name="Text Box 21"/>
          <p:cNvSpPr txBox="1">
            <a:spLocks noChangeArrowheads="1"/>
          </p:cNvSpPr>
          <p:nvPr/>
        </p:nvSpPr>
        <p:spPr bwMode="auto">
          <a:xfrm>
            <a:off x="236538" y="2967038"/>
            <a:ext cx="838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000" b="1">
                <a:latin typeface="Times New Roman" panose="02020603050405020304" pitchFamily="18" charset="0"/>
              </a:rPr>
              <a:t>0     0</a:t>
            </a:r>
            <a:endParaRPr kumimoji="1" lang="en-US" altLang="zh-CN" sz="2000" b="1">
              <a:latin typeface="Times New Roman" panose="02020603050405020304" pitchFamily="18" charset="0"/>
            </a:endParaRPr>
          </a:p>
          <a:p>
            <a:pPr eaLnBrk="1" hangingPunct="1">
              <a:spcBef>
                <a:spcPct val="30000"/>
              </a:spcBef>
              <a:buClrTx/>
              <a:buSzTx/>
              <a:buFontTx/>
              <a:buNone/>
            </a:pPr>
            <a:r>
              <a:rPr kumimoji="1" lang="en-US" altLang="zh-CN" sz="2000" b="1">
                <a:latin typeface="Times New Roman" panose="02020603050405020304" pitchFamily="18" charset="0"/>
              </a:rPr>
              <a:t>0     1</a:t>
            </a:r>
            <a:endParaRPr kumimoji="1" lang="en-US" altLang="zh-CN" sz="2000" b="1">
              <a:latin typeface="Times New Roman" panose="02020603050405020304" pitchFamily="18" charset="0"/>
            </a:endParaRPr>
          </a:p>
          <a:p>
            <a:pPr eaLnBrk="1" hangingPunct="1">
              <a:spcBef>
                <a:spcPct val="30000"/>
              </a:spcBef>
              <a:buClrTx/>
              <a:buSzTx/>
              <a:buFontTx/>
              <a:buNone/>
            </a:pPr>
            <a:r>
              <a:rPr kumimoji="1" lang="en-US" altLang="zh-CN" sz="2000" b="1">
                <a:latin typeface="Times New Roman" panose="02020603050405020304" pitchFamily="18" charset="0"/>
              </a:rPr>
              <a:t>1     0</a:t>
            </a:r>
            <a:endParaRPr kumimoji="1" lang="en-US" altLang="zh-CN" sz="2000" b="1">
              <a:latin typeface="Times New Roman" panose="02020603050405020304" pitchFamily="18" charset="0"/>
            </a:endParaRPr>
          </a:p>
          <a:p>
            <a:pPr eaLnBrk="1" hangingPunct="1">
              <a:spcBef>
                <a:spcPct val="30000"/>
              </a:spcBef>
              <a:buClrTx/>
              <a:buSzTx/>
              <a:buFontTx/>
              <a:buNone/>
            </a:pPr>
            <a:r>
              <a:rPr kumimoji="1" lang="en-US" altLang="zh-CN" sz="2000" b="1">
                <a:latin typeface="Times New Roman" panose="02020603050405020304" pitchFamily="18" charset="0"/>
              </a:rPr>
              <a:t>1     1</a:t>
            </a:r>
            <a:endParaRPr kumimoji="1" lang="en-US" altLang="zh-CN" sz="2000" b="1">
              <a:latin typeface="Times New Roman" panose="02020603050405020304" pitchFamily="18" charset="0"/>
            </a:endParaRPr>
          </a:p>
        </p:txBody>
      </p:sp>
      <p:sp>
        <p:nvSpPr>
          <p:cNvPr id="40971" name="Text Box 22"/>
          <p:cNvSpPr txBox="1">
            <a:spLocks noChangeArrowheads="1"/>
          </p:cNvSpPr>
          <p:nvPr/>
        </p:nvSpPr>
        <p:spPr bwMode="auto">
          <a:xfrm>
            <a:off x="1227138" y="250983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b="1" i="1">
                <a:latin typeface="Times New Roman" panose="02020603050405020304" pitchFamily="18" charset="0"/>
              </a:rPr>
              <a:t>p</a:t>
            </a:r>
            <a:r>
              <a:rPr kumimoji="1" lang="en-US" altLang="zh-CN" sz="1800" b="1">
                <a:latin typeface="Times New Roman" panose="02020603050405020304" pitchFamily="18" charset="0"/>
                <a:sym typeface="Symbol" panose="05050102010706020507" pitchFamily="18" charset="2"/>
              </a:rPr>
              <a:t></a:t>
            </a:r>
            <a:r>
              <a:rPr kumimoji="1" lang="en-US" altLang="zh-CN" sz="1800" b="1" i="1">
                <a:latin typeface="Times New Roman" panose="02020603050405020304" pitchFamily="18" charset="0"/>
                <a:sym typeface="Symbol" panose="05050102010706020507" pitchFamily="18" charset="2"/>
              </a:rPr>
              <a:t>q</a:t>
            </a:r>
            <a:endParaRPr kumimoji="1" lang="en-US" altLang="zh-CN" sz="1800" b="1" i="1">
              <a:latin typeface="Times New Roman" panose="02020603050405020304" pitchFamily="18" charset="0"/>
            </a:endParaRPr>
          </a:p>
        </p:txBody>
      </p:sp>
      <p:sp>
        <p:nvSpPr>
          <p:cNvPr id="40972" name="Text Box 23"/>
          <p:cNvSpPr txBox="1">
            <a:spLocks noChangeArrowheads="1"/>
          </p:cNvSpPr>
          <p:nvPr/>
        </p:nvSpPr>
        <p:spPr bwMode="auto">
          <a:xfrm>
            <a:off x="2217738" y="2509838"/>
            <a:ext cx="838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b="1" i="1">
                <a:latin typeface="Times New Roman" panose="02020603050405020304" pitchFamily="18" charset="0"/>
              </a:rPr>
              <a:t>q</a:t>
            </a:r>
            <a:r>
              <a:rPr kumimoji="1" lang="en-US" altLang="zh-CN" sz="1800" b="1">
                <a:latin typeface="Times New Roman" panose="02020603050405020304" pitchFamily="18" charset="0"/>
                <a:sym typeface="Symbol" panose="05050102010706020507" pitchFamily="18" charset="2"/>
              </a:rPr>
              <a:t></a:t>
            </a:r>
            <a:r>
              <a:rPr kumimoji="1" lang="en-US" altLang="zh-CN" sz="1800" b="1" i="1">
                <a:latin typeface="Times New Roman" panose="02020603050405020304" pitchFamily="18" charset="0"/>
                <a:sym typeface="Symbol" panose="05050102010706020507" pitchFamily="18" charset="2"/>
              </a:rPr>
              <a:t>p</a:t>
            </a:r>
            <a:endParaRPr kumimoji="1" lang="en-US" altLang="zh-CN" sz="1800" b="1" i="1">
              <a:latin typeface="Times New Roman" panose="02020603050405020304" pitchFamily="18" charset="0"/>
            </a:endParaRPr>
          </a:p>
        </p:txBody>
      </p:sp>
      <p:sp>
        <p:nvSpPr>
          <p:cNvPr id="40973" name="Text Box 24"/>
          <p:cNvSpPr txBox="1">
            <a:spLocks noChangeArrowheads="1"/>
          </p:cNvSpPr>
          <p:nvPr/>
        </p:nvSpPr>
        <p:spPr bwMode="auto">
          <a:xfrm>
            <a:off x="1379538" y="2967038"/>
            <a:ext cx="381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000" b="1">
                <a:latin typeface="Times New Roman" panose="02020603050405020304" pitchFamily="18" charset="0"/>
              </a:rPr>
              <a:t>1 </a:t>
            </a:r>
            <a:endParaRPr kumimoji="1" lang="en-US" altLang="zh-CN" sz="2000" b="1">
              <a:latin typeface="Times New Roman" panose="02020603050405020304" pitchFamily="18" charset="0"/>
            </a:endParaRPr>
          </a:p>
          <a:p>
            <a:pPr eaLnBrk="1" hangingPunct="1">
              <a:spcBef>
                <a:spcPct val="30000"/>
              </a:spcBef>
              <a:buClrTx/>
              <a:buSzTx/>
              <a:buFontTx/>
              <a:buNone/>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a:p>
            <a:pPr eaLnBrk="1" hangingPunct="1">
              <a:spcBef>
                <a:spcPct val="30000"/>
              </a:spcBef>
              <a:buClrTx/>
              <a:buSzTx/>
              <a:buFontTx/>
              <a:buNone/>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a:p>
            <a:pPr eaLnBrk="1" hangingPunct="1">
              <a:spcBef>
                <a:spcPct val="30000"/>
              </a:spcBef>
              <a:buClrTx/>
              <a:buSzTx/>
              <a:buFontTx/>
              <a:buNone/>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40974" name="Text Box 25"/>
          <p:cNvSpPr txBox="1">
            <a:spLocks noChangeArrowheads="1"/>
          </p:cNvSpPr>
          <p:nvPr/>
        </p:nvSpPr>
        <p:spPr bwMode="auto">
          <a:xfrm>
            <a:off x="2370138" y="2967038"/>
            <a:ext cx="381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000" b="1">
                <a:latin typeface="Times New Roman" panose="02020603050405020304" pitchFamily="18" charset="0"/>
              </a:rPr>
              <a:t>1 </a:t>
            </a:r>
            <a:endParaRPr kumimoji="1" lang="en-US" altLang="zh-CN" sz="2000" b="1">
              <a:latin typeface="Times New Roman" panose="02020603050405020304" pitchFamily="18" charset="0"/>
            </a:endParaRPr>
          </a:p>
          <a:p>
            <a:pPr eaLnBrk="1" hangingPunct="1">
              <a:spcBef>
                <a:spcPct val="30000"/>
              </a:spcBef>
              <a:buClrTx/>
              <a:buSzTx/>
              <a:buFontTx/>
              <a:buNone/>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a:p>
            <a:pPr eaLnBrk="1" hangingPunct="1">
              <a:spcBef>
                <a:spcPct val="30000"/>
              </a:spcBef>
              <a:buClrTx/>
              <a:buSzTx/>
              <a:buFontTx/>
              <a:buNone/>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a:p>
            <a:pPr eaLnBrk="1" hangingPunct="1">
              <a:spcBef>
                <a:spcPct val="30000"/>
              </a:spcBef>
              <a:buClrTx/>
              <a:buSzTx/>
              <a:buFontTx/>
              <a:buNone/>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40975" name="Text Box 26"/>
          <p:cNvSpPr txBox="1">
            <a:spLocks noChangeArrowheads="1"/>
          </p:cNvSpPr>
          <p:nvPr/>
        </p:nvSpPr>
        <p:spPr bwMode="auto">
          <a:xfrm>
            <a:off x="3132138" y="2509838"/>
            <a:ext cx="1609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b="1">
                <a:latin typeface="Times New Roman" panose="02020603050405020304" pitchFamily="18" charset="0"/>
              </a:rPr>
              <a:t>(</a:t>
            </a:r>
            <a:r>
              <a:rPr kumimoji="1" lang="en-US" altLang="zh-CN" sz="1800" b="1" i="1">
                <a:latin typeface="Times New Roman" panose="02020603050405020304" pitchFamily="18" charset="0"/>
              </a:rPr>
              <a:t>p</a:t>
            </a:r>
            <a:r>
              <a:rPr kumimoji="1" lang="en-US" altLang="zh-CN" sz="1800" b="1">
                <a:latin typeface="Times New Roman" panose="02020603050405020304" pitchFamily="18" charset="0"/>
                <a:sym typeface="Symbol" panose="05050102010706020507" pitchFamily="18" charset="2"/>
              </a:rPr>
              <a:t></a:t>
            </a:r>
            <a:r>
              <a:rPr kumimoji="1" lang="en-US" altLang="zh-CN" sz="1800" b="1" i="1">
                <a:latin typeface="Times New Roman" panose="02020603050405020304" pitchFamily="18" charset="0"/>
                <a:sym typeface="Symbol" panose="05050102010706020507" pitchFamily="18" charset="2"/>
              </a:rPr>
              <a:t>q</a:t>
            </a:r>
            <a:r>
              <a:rPr kumimoji="1" lang="en-US" altLang="zh-CN" sz="1800" b="1">
                <a:latin typeface="Times New Roman" panose="02020603050405020304" pitchFamily="18" charset="0"/>
                <a:sym typeface="Symbol" panose="05050102010706020507" pitchFamily="18" charset="2"/>
              </a:rPr>
              <a:t>)(</a:t>
            </a:r>
            <a:r>
              <a:rPr kumimoji="1" lang="en-US" altLang="zh-CN" sz="1800" b="1" i="1">
                <a:latin typeface="Times New Roman" panose="02020603050405020304" pitchFamily="18" charset="0"/>
              </a:rPr>
              <a:t>q</a:t>
            </a:r>
            <a:r>
              <a:rPr kumimoji="1" lang="en-US" altLang="zh-CN" sz="1800" b="1">
                <a:latin typeface="Times New Roman" panose="02020603050405020304" pitchFamily="18" charset="0"/>
                <a:sym typeface="Symbol" panose="05050102010706020507" pitchFamily="18" charset="2"/>
              </a:rPr>
              <a:t></a:t>
            </a:r>
            <a:r>
              <a:rPr kumimoji="1" lang="en-US" altLang="zh-CN" sz="1800" b="1" i="1">
                <a:latin typeface="Times New Roman" panose="02020603050405020304" pitchFamily="18" charset="0"/>
                <a:sym typeface="Symbol" panose="05050102010706020507" pitchFamily="18" charset="2"/>
              </a:rPr>
              <a:t>p</a:t>
            </a:r>
            <a:r>
              <a:rPr kumimoji="1" lang="en-US" altLang="zh-CN" sz="1800" b="1">
                <a:latin typeface="Times New Roman" panose="02020603050405020304" pitchFamily="18" charset="0"/>
                <a:sym typeface="Symbol" panose="05050102010706020507" pitchFamily="18" charset="2"/>
              </a:rPr>
              <a:t>)</a:t>
            </a:r>
            <a:endParaRPr kumimoji="1" lang="en-US" altLang="zh-CN" sz="1800" b="1">
              <a:latin typeface="Times New Roman" panose="02020603050405020304" pitchFamily="18" charset="0"/>
              <a:sym typeface="Symbol" panose="05050102010706020507" pitchFamily="18" charset="2"/>
            </a:endParaRPr>
          </a:p>
        </p:txBody>
      </p:sp>
      <p:sp>
        <p:nvSpPr>
          <p:cNvPr id="40976" name="Text Box 27"/>
          <p:cNvSpPr txBox="1">
            <a:spLocks noChangeArrowheads="1"/>
          </p:cNvSpPr>
          <p:nvPr/>
        </p:nvSpPr>
        <p:spPr bwMode="auto">
          <a:xfrm>
            <a:off x="3733800" y="2962275"/>
            <a:ext cx="381000" cy="160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a:p>
            <a:pPr eaLnBrk="1" hangingPunct="1">
              <a:spcBef>
                <a:spcPct val="30000"/>
              </a:spcBef>
              <a:buClrTx/>
              <a:buSzTx/>
              <a:buFontTx/>
              <a:buNone/>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a:p>
            <a:pPr eaLnBrk="1" hangingPunct="1">
              <a:spcBef>
                <a:spcPct val="30000"/>
              </a:spcBef>
              <a:buClrTx/>
              <a:buSzTx/>
              <a:buFontTx/>
              <a:buNone/>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a:p>
            <a:pPr eaLnBrk="1" hangingPunct="1">
              <a:spcBef>
                <a:spcPct val="30000"/>
              </a:spcBef>
              <a:buClrTx/>
              <a:buSzTx/>
              <a:buFontTx/>
              <a:buNone/>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40977" name="Text Box 29"/>
          <p:cNvSpPr txBox="1">
            <a:spLocks noChangeArrowheads="1"/>
          </p:cNvSpPr>
          <p:nvPr/>
        </p:nvSpPr>
        <p:spPr bwMode="auto">
          <a:xfrm>
            <a:off x="2627313" y="1700213"/>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en-US" altLang="zh-CN" sz="2400" b="1">
                <a:latin typeface="Times New Roman" panose="02020603050405020304" pitchFamily="18" charset="0"/>
                <a:sym typeface="Symbol" panose="05050102010706020507" pitchFamily="18" charset="2"/>
              </a:rPr>
              <a:t>)  </a:t>
            </a:r>
            <a:r>
              <a:rPr kumimoji="1" lang="en-US" altLang="zh-CN" sz="2400" b="1" i="1">
                <a:latin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rPr>
              <a:t>q</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p</a:t>
            </a:r>
            <a:r>
              <a:rPr kumimoji="1" lang="en-US" altLang="zh-CN" sz="2400" b="1">
                <a:latin typeface="Times New Roman" panose="02020603050405020304" pitchFamily="18" charset="0"/>
                <a:sym typeface="Symbol" panose="05050102010706020507" pitchFamily="18" charset="2"/>
              </a:rPr>
              <a:t>))</a:t>
            </a:r>
            <a:endParaRPr kumimoji="1" lang="en-US" altLang="zh-CN" sz="2400" b="1">
              <a:latin typeface="Times New Roman" panose="02020603050405020304" pitchFamily="18" charset="0"/>
              <a:sym typeface="Symbol" panose="05050102010706020507" pitchFamily="18" charset="2"/>
            </a:endParaRPr>
          </a:p>
        </p:txBody>
      </p:sp>
      <p:sp>
        <p:nvSpPr>
          <p:cNvPr id="40978" name="Line 19"/>
          <p:cNvSpPr>
            <a:spLocks noChangeShapeType="1"/>
          </p:cNvSpPr>
          <p:nvPr/>
        </p:nvSpPr>
        <p:spPr bwMode="auto">
          <a:xfrm>
            <a:off x="4668838" y="2509838"/>
            <a:ext cx="0" cy="2133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40979" name="Text Box 26"/>
          <p:cNvSpPr txBox="1">
            <a:spLocks noChangeArrowheads="1"/>
          </p:cNvSpPr>
          <p:nvPr/>
        </p:nvSpPr>
        <p:spPr bwMode="auto">
          <a:xfrm>
            <a:off x="4741863" y="2509838"/>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1800" b="1" i="1">
                <a:latin typeface="Times New Roman" panose="02020603050405020304" pitchFamily="18" charset="0"/>
              </a:rPr>
              <a:t>p</a:t>
            </a:r>
            <a:r>
              <a:rPr kumimoji="1" lang="en-US" altLang="zh-CN" sz="1800" b="1">
                <a:latin typeface="Times New Roman" panose="02020603050405020304" pitchFamily="18" charset="0"/>
                <a:sym typeface="Symbol" panose="05050102010706020507" pitchFamily="18" charset="2"/>
              </a:rPr>
              <a:t></a:t>
            </a:r>
            <a:r>
              <a:rPr kumimoji="1" lang="en-US" altLang="zh-CN" sz="1800" b="1" i="1">
                <a:latin typeface="Times New Roman" panose="02020603050405020304" pitchFamily="18" charset="0"/>
                <a:sym typeface="Symbol" panose="05050102010706020507" pitchFamily="18" charset="2"/>
              </a:rPr>
              <a:t>q</a:t>
            </a:r>
            <a:endParaRPr kumimoji="1" lang="en-US" altLang="zh-CN" sz="1800" b="1">
              <a:latin typeface="Times New Roman" panose="02020603050405020304" pitchFamily="18" charset="0"/>
              <a:sym typeface="Symbol" panose="05050102010706020507" pitchFamily="18" charset="2"/>
            </a:endParaRPr>
          </a:p>
        </p:txBody>
      </p:sp>
      <p:sp>
        <p:nvSpPr>
          <p:cNvPr id="40980" name="Line 19"/>
          <p:cNvSpPr>
            <a:spLocks noChangeShapeType="1"/>
          </p:cNvSpPr>
          <p:nvPr/>
        </p:nvSpPr>
        <p:spPr bwMode="auto">
          <a:xfrm>
            <a:off x="5440363" y="2530475"/>
            <a:ext cx="0" cy="21336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40981" name="Text Box 27"/>
          <p:cNvSpPr txBox="1">
            <a:spLocks noChangeArrowheads="1"/>
          </p:cNvSpPr>
          <p:nvPr/>
        </p:nvSpPr>
        <p:spPr bwMode="auto">
          <a:xfrm>
            <a:off x="4886325" y="2962275"/>
            <a:ext cx="381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a:p>
            <a:pPr eaLnBrk="1" hangingPunct="1">
              <a:spcBef>
                <a:spcPct val="30000"/>
              </a:spcBef>
              <a:buClrTx/>
              <a:buSzTx/>
              <a:buFontTx/>
              <a:buNone/>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a:p>
            <a:pPr eaLnBrk="1" hangingPunct="1">
              <a:spcBef>
                <a:spcPct val="30000"/>
              </a:spcBef>
              <a:buClrTx/>
              <a:buSzTx/>
              <a:buFontTx/>
              <a:buNone/>
            </a:pPr>
            <a:r>
              <a:rPr kumimoji="1" lang="en-US" altLang="zh-CN" sz="2000" b="1">
                <a:latin typeface="Times New Roman" panose="02020603050405020304" pitchFamily="18" charset="0"/>
              </a:rPr>
              <a:t>0</a:t>
            </a:r>
            <a:endParaRPr kumimoji="1" lang="en-US" altLang="zh-CN" sz="2000" b="1">
              <a:latin typeface="Times New Roman" panose="02020603050405020304" pitchFamily="18" charset="0"/>
            </a:endParaRPr>
          </a:p>
          <a:p>
            <a:pPr eaLnBrk="1" hangingPunct="1">
              <a:spcBef>
                <a:spcPct val="30000"/>
              </a:spcBef>
              <a:buClrTx/>
              <a:buSzTx/>
              <a:buFontTx/>
              <a:buNone/>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40982" name="Text Box 29"/>
          <p:cNvSpPr txBox="1">
            <a:spLocks noChangeArrowheads="1"/>
          </p:cNvSpPr>
          <p:nvPr/>
        </p:nvSpPr>
        <p:spPr bwMode="auto">
          <a:xfrm>
            <a:off x="5467350" y="2433638"/>
            <a:ext cx="348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 </a:t>
            </a:r>
            <a:r>
              <a:rPr kumimoji="1" lang="en-US" altLang="zh-CN" sz="2400" b="1">
                <a:latin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rPr>
              <a:t>q</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p</a:t>
            </a:r>
            <a:r>
              <a:rPr kumimoji="1" lang="en-US" altLang="zh-CN" sz="2400" b="1">
                <a:latin typeface="Times New Roman" panose="02020603050405020304" pitchFamily="18" charset="0"/>
                <a:sym typeface="Symbol" panose="05050102010706020507" pitchFamily="18" charset="2"/>
              </a:rPr>
              <a:t>))</a:t>
            </a:r>
            <a:endParaRPr kumimoji="1" lang="en-US" altLang="zh-CN" sz="2400" b="1">
              <a:latin typeface="Times New Roman" panose="02020603050405020304" pitchFamily="18" charset="0"/>
              <a:sym typeface="Symbol" panose="05050102010706020507" pitchFamily="18" charset="2"/>
            </a:endParaRPr>
          </a:p>
        </p:txBody>
      </p:sp>
      <p:sp>
        <p:nvSpPr>
          <p:cNvPr id="40983" name="Text Box 27"/>
          <p:cNvSpPr txBox="1">
            <a:spLocks noChangeArrowheads="1"/>
          </p:cNvSpPr>
          <p:nvPr/>
        </p:nvSpPr>
        <p:spPr bwMode="auto">
          <a:xfrm>
            <a:off x="6808788" y="2962275"/>
            <a:ext cx="381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a:p>
            <a:pPr eaLnBrk="1" hangingPunct="1">
              <a:spcBef>
                <a:spcPct val="30000"/>
              </a:spcBef>
              <a:buClrTx/>
              <a:buSzTx/>
              <a:buFontTx/>
              <a:buNone/>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a:p>
            <a:pPr eaLnBrk="1" hangingPunct="1">
              <a:spcBef>
                <a:spcPct val="30000"/>
              </a:spcBef>
              <a:buClrTx/>
              <a:buSzTx/>
              <a:buFontTx/>
              <a:buNone/>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a:p>
            <a:pPr eaLnBrk="1" hangingPunct="1">
              <a:spcBef>
                <a:spcPct val="30000"/>
              </a:spcBef>
              <a:buClrTx/>
              <a:buSzTx/>
              <a:buFontTx/>
              <a:buNone/>
            </a:pPr>
            <a:r>
              <a:rPr kumimoji="1" lang="en-US" altLang="zh-CN" sz="2000" b="1">
                <a:latin typeface="Times New Roman" panose="02020603050405020304" pitchFamily="18" charset="0"/>
              </a:rPr>
              <a:t>1</a:t>
            </a:r>
            <a:endParaRPr kumimoji="1" lang="en-US" altLang="zh-CN" sz="2000" b="1">
              <a:latin typeface="Times New Roman" panose="02020603050405020304" pitchFamily="18" charset="0"/>
            </a:endParaRPr>
          </a:p>
        </p:txBody>
      </p:sp>
      <p:sp>
        <p:nvSpPr>
          <p:cNvPr id="26" name="Oval 2"/>
          <p:cNvSpPr>
            <a:spLocks noChangeArrowheads="1"/>
          </p:cNvSpPr>
          <p:nvPr/>
        </p:nvSpPr>
        <p:spPr bwMode="auto">
          <a:xfrm>
            <a:off x="3492500" y="2852738"/>
            <a:ext cx="863600" cy="1800225"/>
          </a:xfrm>
          <a:prstGeom prst="ellipse">
            <a:avLst/>
          </a:prstGeom>
          <a:solidFill>
            <a:srgbClr val="CCFFCC">
              <a:alpha val="50195"/>
            </a:srgbClr>
          </a:solidFill>
          <a:ln w="9525">
            <a:solidFill>
              <a:srgbClr val="339966"/>
            </a:solidFill>
            <a:rou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7" name="Oval 2"/>
          <p:cNvSpPr>
            <a:spLocks noChangeArrowheads="1"/>
          </p:cNvSpPr>
          <p:nvPr/>
        </p:nvSpPr>
        <p:spPr bwMode="auto">
          <a:xfrm>
            <a:off x="4643438" y="2852738"/>
            <a:ext cx="865187" cy="1800225"/>
          </a:xfrm>
          <a:prstGeom prst="ellipse">
            <a:avLst/>
          </a:prstGeom>
          <a:solidFill>
            <a:srgbClr val="CCFFCC">
              <a:alpha val="50195"/>
            </a:srgbClr>
          </a:solidFill>
          <a:ln w="9525">
            <a:solidFill>
              <a:srgbClr val="339966"/>
            </a:solidFill>
            <a:rou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8" name="Oval 2"/>
          <p:cNvSpPr>
            <a:spLocks noChangeArrowheads="1"/>
          </p:cNvSpPr>
          <p:nvPr/>
        </p:nvSpPr>
        <p:spPr bwMode="auto">
          <a:xfrm>
            <a:off x="6516688" y="2852738"/>
            <a:ext cx="863600" cy="1800225"/>
          </a:xfrm>
          <a:prstGeom prst="ellipse">
            <a:avLst/>
          </a:prstGeom>
          <a:solidFill>
            <a:srgbClr val="FFC000">
              <a:alpha val="50195"/>
            </a:srgbClr>
          </a:solidFill>
          <a:ln w="9525">
            <a:solidFill>
              <a:srgbClr val="339966"/>
            </a:solidFill>
            <a:rou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 name="灯片编号占位符 1"/>
          <p:cNvSpPr>
            <a:spLocks noGrp="1"/>
          </p:cNvSpPr>
          <p:nvPr>
            <p:ph type="sldNum" sz="quarter" idx="12"/>
          </p:nvPr>
        </p:nvSpPr>
        <p:spPr/>
        <p:txBody>
          <a:bodyPr/>
          <a:lstStyle/>
          <a:p>
            <a:pPr>
              <a:defRPr/>
            </a:pPr>
            <a:fld id="{068D61A8-5ECE-4B6B-97DD-8D80A0FCA0DC}"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ox(in)">
                                      <p:cBhvr>
                                        <p:cTn id="7" dur="500"/>
                                        <p:tgtEl>
                                          <p:spTgt spid="26"/>
                                        </p:tgtEl>
                                      </p:cBhvr>
                                    </p:animEffect>
                                  </p:childTnLst>
                                </p:cTn>
                              </p:par>
                            </p:childTnLst>
                          </p:cTn>
                        </p:par>
                        <p:par>
                          <p:cTn id="8" fill="hold">
                            <p:stCondLst>
                              <p:cond delay="500"/>
                            </p:stCondLst>
                            <p:childTnLst>
                              <p:par>
                                <p:cTn id="9" presetID="4" presetClass="entr" presetSubtype="16"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box(in)">
                                      <p:cBhvr>
                                        <p:cTn id="11" dur="500"/>
                                        <p:tgtEl>
                                          <p:spTgt spid="27"/>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box(in)">
                                      <p:cBhvr>
                                        <p:cTn id="1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23850" y="122238"/>
            <a:ext cx="7677150" cy="1295400"/>
          </a:xfrm>
        </p:spPr>
        <p:txBody>
          <a:bodyPr/>
          <a:lstStyle/>
          <a:p>
            <a:pPr eaLnBrk="1" hangingPunct="1"/>
            <a:r>
              <a:rPr lang="zh-CN" altLang="en-US" sz="3600" dirty="0">
                <a:ea typeface="华文楷体" panose="02010600040101010101" pitchFamily="2" charset="-122"/>
              </a:rPr>
              <a:t>命题逻辑公式（定义为一个形式语言）</a:t>
            </a:r>
            <a:endParaRPr lang="zh-CN" altLang="en-US" sz="3600" dirty="0">
              <a:ea typeface="华文楷体" panose="02010600040101010101" pitchFamily="2" charset="-122"/>
            </a:endParaRPr>
          </a:p>
        </p:txBody>
      </p:sp>
      <p:sp>
        <p:nvSpPr>
          <p:cNvPr id="21507" name="Rectangle 3"/>
          <p:cNvSpPr>
            <a:spLocks noGrp="1" noRot="1" noChangeAspect="1" noMove="1" noResize="1" noEditPoints="1" noAdjustHandles="1" noChangeArrowheads="1" noChangeShapeType="1" noTextEdit="1"/>
          </p:cNvSpPr>
          <p:nvPr>
            <p:ph type="body" idx="1"/>
          </p:nvPr>
        </p:nvSpPr>
        <p:spPr>
          <a:xfrm>
            <a:off x="611560" y="2132856"/>
            <a:ext cx="8353053" cy="4158407"/>
          </a:xfrm>
          <a:blipFill rotWithShape="0">
            <a:blip r:embed="rId1"/>
            <a:stretch>
              <a:fillRect l="-1459" t="-1466"/>
            </a:stretch>
          </a:blipFill>
        </p:spPr>
        <p:txBody>
          <a:bodyPr/>
          <a:lstStyle/>
          <a:p>
            <a:r>
              <a:rPr lang="zh-CN" altLang="en-US">
                <a:noFill/>
              </a:rPr>
              <a:t> </a:t>
            </a:r>
            <a:endParaRPr lang="zh-CN" altLang="en-US">
              <a:noFill/>
            </a:endParaRPr>
          </a:p>
        </p:txBody>
      </p:sp>
      <p:sp>
        <p:nvSpPr>
          <p:cNvPr id="2" name="灯片编号占位符 1"/>
          <p:cNvSpPr>
            <a:spLocks noGrp="1"/>
          </p:cNvSpPr>
          <p:nvPr>
            <p:ph type="sldNum" sz="quarter" idx="12"/>
          </p:nvPr>
        </p:nvSpPr>
        <p:spPr/>
        <p:txBody>
          <a:bodyPr/>
          <a:lstStyle/>
          <a:p>
            <a:pPr>
              <a:defRPr/>
            </a:pPr>
            <a:fld id="{E39AA6A5-DDA2-4240-B6F5-FAEE601BBEE1}" type="slidenum">
              <a:rPr lang="en-US" altLang="zh-CN" smtClean="0"/>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07540" y="3645535"/>
            <a:ext cx="5270500" cy="652780"/>
          </a:xfrm>
        </p:spPr>
        <p:txBody>
          <a:bodyPr/>
          <a:lstStyle/>
          <a:p>
            <a:pPr algn="ctr" eaLnBrk="1" hangingPunct="1"/>
            <a:r>
              <a:rPr lang="zh-CN" altLang="en-US" sz="5400" dirty="0">
                <a:ea typeface="华文楷体" panose="02010600040101010101" pitchFamily="2" charset="-122"/>
              </a:rPr>
              <a:t>命题逻辑的语义</a:t>
            </a:r>
            <a:br>
              <a:rPr lang="zh-CN" altLang="en-US" sz="3600" dirty="0">
                <a:ea typeface="华文楷体" panose="02010600040101010101" pitchFamily="2" charset="-122"/>
              </a:rPr>
            </a:br>
            <a:br>
              <a:rPr lang="zh-CN" altLang="en-US" sz="3600" dirty="0">
                <a:ea typeface="华文楷体" panose="02010600040101010101" pitchFamily="2" charset="-122"/>
              </a:rPr>
            </a:br>
            <a:r>
              <a:rPr lang="zh-CN" altLang="en-US" sz="3600" dirty="0">
                <a:ea typeface="华文楷体" panose="02010600040101010101" pitchFamily="2" charset="-122"/>
              </a:rPr>
              <a:t>什么是</a:t>
            </a:r>
            <a:r>
              <a:rPr lang="zh-CN" altLang="en-US" sz="3600" dirty="0">
                <a:solidFill>
                  <a:srgbClr val="FF0000"/>
                </a:solidFill>
                <a:ea typeface="华文楷体" panose="02010600040101010101" pitchFamily="2" charset="-122"/>
              </a:rPr>
              <a:t>真</a:t>
            </a:r>
            <a:r>
              <a:rPr lang="zh-CN" altLang="en-US" sz="3600" dirty="0">
                <a:ea typeface="华文楷体" panose="02010600040101010101" pitchFamily="2" charset="-122"/>
              </a:rPr>
              <a:t>？</a:t>
            </a:r>
            <a:endParaRPr lang="zh-CN" altLang="en-US" sz="3600" dirty="0">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a:defRPr/>
            </a:pPr>
            <a:fld id="{E39AA6A5-DDA2-4240-B6F5-FAEE601BBEE1}" type="slidenum">
              <a:rPr lang="en-US" altLang="zh-CN" smtClean="0"/>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BD00028_"/>
          <p:cNvPicPr>
            <a:picLocks noChangeAspect="1" noChangeArrowheads="1"/>
          </p:cNvPicPr>
          <p:nvPr/>
        </p:nvPicPr>
        <p:blipFill>
          <a:blip r:embed="rId1" cstate="print">
            <a:lum bright="70000" contrast="-70000"/>
            <a:extLst>
              <a:ext uri="{28A0092B-C50C-407E-A947-70E740481C1C}">
                <a14:useLocalDpi xmlns:a14="http://schemas.microsoft.com/office/drawing/2010/main" val="0"/>
              </a:ext>
            </a:extLst>
          </a:blip>
          <a:srcRect/>
          <a:stretch>
            <a:fillRect/>
          </a:stretch>
        </p:blipFill>
        <p:spPr bwMode="auto">
          <a:xfrm>
            <a:off x="4716463" y="2781300"/>
            <a:ext cx="38989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2"/>
          <p:cNvSpPr>
            <a:spLocks noGrp="1" noChangeArrowheads="1"/>
          </p:cNvSpPr>
          <p:nvPr>
            <p:ph type="title"/>
          </p:nvPr>
        </p:nvSpPr>
        <p:spPr>
          <a:xfrm>
            <a:off x="3199765" y="2997200"/>
            <a:ext cx="2743835" cy="930275"/>
          </a:xfrm>
        </p:spPr>
        <p:txBody>
          <a:bodyPr/>
          <a:lstStyle/>
          <a:p>
            <a:pPr eaLnBrk="1" hangingPunct="1"/>
            <a:r>
              <a:rPr lang="zh-CN" altLang="en-US"/>
              <a:t>什么是逻辑</a:t>
            </a:r>
            <a:endParaRPr lang="zh-CN" altLang="en-US"/>
          </a:p>
        </p:txBody>
      </p:sp>
      <p:sp>
        <p:nvSpPr>
          <p:cNvPr id="2" name="灯片编号占位符 1"/>
          <p:cNvSpPr>
            <a:spLocks noGrp="1"/>
          </p:cNvSpPr>
          <p:nvPr>
            <p:ph type="sldNum" sz="quarter" idx="12"/>
          </p:nvPr>
        </p:nvSpPr>
        <p:spPr/>
        <p:txBody>
          <a:bodyPr/>
          <a:lstStyle/>
          <a:p>
            <a:pPr>
              <a:defRPr/>
            </a:pPr>
            <a:fld id="{E39AA6A5-DDA2-4240-B6F5-FAEE601BBEE1}" type="slidenum">
              <a:rPr lang="en-US" altLang="zh-CN" smtClean="0"/>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11188" y="765175"/>
            <a:ext cx="5983287" cy="641350"/>
          </a:xfrm>
        </p:spPr>
        <p:txBody>
          <a:bodyPr/>
          <a:lstStyle/>
          <a:p>
            <a:pPr eaLnBrk="1" hangingPunct="1"/>
            <a:r>
              <a:rPr lang="zh-CN" altLang="en-US" sz="3600" dirty="0">
                <a:ea typeface="华文楷体" panose="02010600040101010101" pitchFamily="2" charset="-122"/>
              </a:rPr>
              <a:t>永真式、矛盾式与可能式</a:t>
            </a:r>
            <a:endParaRPr lang="zh-CN" altLang="en-US" sz="3600" dirty="0">
              <a:ea typeface="华文楷体" panose="02010600040101010101" pitchFamily="2" charset="-122"/>
            </a:endParaRPr>
          </a:p>
        </p:txBody>
      </p:sp>
      <p:sp>
        <p:nvSpPr>
          <p:cNvPr id="43011" name="Rectangle 3"/>
          <p:cNvSpPr>
            <a:spLocks noGrp="1" noChangeArrowheads="1"/>
          </p:cNvSpPr>
          <p:nvPr>
            <p:ph type="body" idx="1"/>
          </p:nvPr>
        </p:nvSpPr>
        <p:spPr>
          <a:xfrm>
            <a:off x="457200" y="1719263"/>
            <a:ext cx="8229600" cy="2573337"/>
          </a:xfrm>
        </p:spPr>
        <p:txBody>
          <a:bodyPr/>
          <a:lstStyle/>
          <a:p>
            <a:pPr eaLnBrk="1" hangingPunct="1">
              <a:lnSpc>
                <a:spcPct val="110000"/>
              </a:lnSpc>
              <a:spcBef>
                <a:spcPct val="40000"/>
              </a:spcBef>
            </a:pPr>
            <a:r>
              <a:rPr lang="zh-CN" altLang="en-US" sz="2400" b="1" dirty="0">
                <a:latin typeface="Times New Roman" panose="02020603050405020304" pitchFamily="18" charset="0"/>
              </a:rPr>
              <a:t>永真式（重言式）：总是真的，无论其中出现的命题变元如何取值。比如：</a:t>
            </a:r>
            <a:r>
              <a:rPr lang="en-US" altLang="zh-CN" sz="2400" b="1" i="1" dirty="0">
                <a:solidFill>
                  <a:srgbClr val="2009CD"/>
                </a:solidFill>
                <a:latin typeface="Times New Roman" panose="02020603050405020304" pitchFamily="18" charset="0"/>
                <a:sym typeface="Symbol" panose="05050102010706020507" pitchFamily="18" charset="2"/>
              </a:rPr>
              <a:t>p</a:t>
            </a:r>
            <a:r>
              <a:rPr lang="en-US" altLang="zh-CN" sz="2400" b="1" dirty="0">
                <a:solidFill>
                  <a:srgbClr val="2009CD"/>
                </a:solidFill>
                <a:latin typeface="Times New Roman" panose="02020603050405020304" pitchFamily="18" charset="0"/>
                <a:sym typeface="Symbol" panose="05050102010706020507" pitchFamily="18" charset="2"/>
              </a:rPr>
              <a:t></a:t>
            </a:r>
            <a:r>
              <a:rPr lang="en-US" altLang="zh-CN" sz="2400" b="1" dirty="0">
                <a:solidFill>
                  <a:srgbClr val="2009CD"/>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a:solidFill>
                  <a:srgbClr val="2009CD"/>
                </a:solidFill>
                <a:latin typeface="Times New Roman" panose="02020603050405020304" pitchFamily="18" charset="0"/>
                <a:sym typeface="Symbol" panose="05050102010706020507" pitchFamily="18" charset="2"/>
              </a:rPr>
              <a:t>p</a:t>
            </a:r>
            <a:endParaRPr kumimoji="1" lang="en-US" altLang="zh-CN" sz="2400" b="1" i="1" dirty="0">
              <a:solidFill>
                <a:srgbClr val="2009CD"/>
              </a:solidFill>
              <a:latin typeface="Times New Roman" panose="02020603050405020304" pitchFamily="18" charset="0"/>
            </a:endParaRPr>
          </a:p>
          <a:p>
            <a:pPr eaLnBrk="1" hangingPunct="1">
              <a:lnSpc>
                <a:spcPct val="110000"/>
              </a:lnSpc>
              <a:spcBef>
                <a:spcPct val="40000"/>
              </a:spcBef>
            </a:pPr>
            <a:r>
              <a:rPr lang="zh-CN" altLang="en-US" sz="2400" b="1" dirty="0">
                <a:latin typeface="Times New Roman" panose="02020603050405020304" pitchFamily="18" charset="0"/>
                <a:sym typeface="Symbol" panose="05050102010706020507" pitchFamily="18" charset="2"/>
              </a:rPr>
              <a:t>矛盾式：</a:t>
            </a:r>
            <a:r>
              <a:rPr lang="zh-CN" altLang="en-US" sz="2400" b="1" dirty="0">
                <a:latin typeface="Times New Roman" panose="02020603050405020304" pitchFamily="18" charset="0"/>
              </a:rPr>
              <a:t>总是假的，无论其中出现的命题变元如何取值。比如： </a:t>
            </a:r>
            <a:r>
              <a:rPr lang="en-US" altLang="zh-CN" sz="2400" b="1" i="1" dirty="0">
                <a:solidFill>
                  <a:srgbClr val="FF0000"/>
                </a:solidFill>
                <a:latin typeface="Times New Roman" panose="02020603050405020304" pitchFamily="18" charset="0"/>
                <a:sym typeface="Symbol" panose="05050102010706020507" pitchFamily="18" charset="2"/>
              </a:rPr>
              <a:t>p</a:t>
            </a:r>
            <a:r>
              <a:rPr lang="en-US" altLang="zh-CN" sz="2400" b="1" dirty="0">
                <a:solidFill>
                  <a:srgbClr val="FF0000"/>
                </a:solidFill>
                <a:latin typeface="Times New Roman" panose="02020603050405020304" pitchFamily="18" charset="0"/>
                <a:sym typeface="Symbol" panose="05050102010706020507" pitchFamily="18" charset="2"/>
              </a:rPr>
              <a:t></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a:solidFill>
                  <a:srgbClr val="FF0000"/>
                </a:solidFill>
                <a:latin typeface="Times New Roman" panose="02020603050405020304" pitchFamily="18" charset="0"/>
                <a:sym typeface="Symbol" panose="05050102010706020507" pitchFamily="18" charset="2"/>
              </a:rPr>
              <a:t>p</a:t>
            </a:r>
            <a:endParaRPr lang="zh-CN" altLang="en-US" sz="2400" b="1" dirty="0">
              <a:solidFill>
                <a:srgbClr val="FF0000"/>
              </a:solidFill>
              <a:ea typeface="华文楷体" panose="02010600040101010101" pitchFamily="2" charset="-122"/>
              <a:sym typeface="Symbol" panose="05050102010706020507" pitchFamily="18" charset="2"/>
            </a:endParaRPr>
          </a:p>
          <a:p>
            <a:pPr eaLnBrk="1" hangingPunct="1">
              <a:lnSpc>
                <a:spcPct val="110000"/>
              </a:lnSpc>
              <a:spcBef>
                <a:spcPct val="40000"/>
              </a:spcBef>
            </a:pPr>
            <a:r>
              <a:rPr lang="zh-CN" altLang="en-US" sz="2600" b="1" dirty="0">
                <a:latin typeface="Times New Roman" panose="02020603050405020304" pitchFamily="18" charset="0"/>
                <a:sym typeface="Symbol" panose="05050102010706020507" pitchFamily="18" charset="2"/>
              </a:rPr>
              <a:t>可能式：既不是永真式又不是矛盾式。</a:t>
            </a:r>
            <a:r>
              <a:rPr lang="zh-CN" altLang="en-US" sz="2400" b="1" dirty="0">
                <a:latin typeface="Times New Roman" panose="02020603050405020304" pitchFamily="18" charset="0"/>
              </a:rPr>
              <a:t>比如：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p</a:t>
            </a:r>
            <a:endParaRPr lang="en-US" altLang="zh-CN" sz="2400" b="1" dirty="0">
              <a:latin typeface="Times New Roman" panose="02020603050405020304" pitchFamily="18" charset="0"/>
              <a:sym typeface="Symbol" panose="05050102010706020507" pitchFamily="18" charset="2"/>
            </a:endParaRPr>
          </a:p>
        </p:txBody>
      </p:sp>
      <p:grpSp>
        <p:nvGrpSpPr>
          <p:cNvPr id="43012" name="组合 30"/>
          <p:cNvGrpSpPr/>
          <p:nvPr/>
        </p:nvGrpSpPr>
        <p:grpSpPr bwMode="auto">
          <a:xfrm>
            <a:off x="2339975" y="4437063"/>
            <a:ext cx="4608513" cy="1744662"/>
            <a:chOff x="3059832" y="4276204"/>
            <a:chExt cx="4608512" cy="1745084"/>
          </a:xfrm>
        </p:grpSpPr>
        <p:sp>
          <p:nvSpPr>
            <p:cNvPr id="43013" name="Line 5"/>
            <p:cNvSpPr>
              <a:spLocks noChangeShapeType="1"/>
            </p:cNvSpPr>
            <p:nvPr/>
          </p:nvSpPr>
          <p:spPr bwMode="auto">
            <a:xfrm>
              <a:off x="3148732" y="4293096"/>
              <a:ext cx="446449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43014" name="Line 6"/>
            <p:cNvSpPr>
              <a:spLocks noChangeShapeType="1"/>
            </p:cNvSpPr>
            <p:nvPr/>
          </p:nvSpPr>
          <p:spPr bwMode="auto">
            <a:xfrm>
              <a:off x="3059832" y="6021288"/>
              <a:ext cx="460851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43015" name="Line 7"/>
            <p:cNvSpPr>
              <a:spLocks noChangeShapeType="1"/>
            </p:cNvSpPr>
            <p:nvPr/>
          </p:nvSpPr>
          <p:spPr bwMode="auto">
            <a:xfrm>
              <a:off x="4139952" y="4293096"/>
              <a:ext cx="0" cy="1728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43016" name="Line 8"/>
            <p:cNvSpPr>
              <a:spLocks noChangeShapeType="1"/>
            </p:cNvSpPr>
            <p:nvPr/>
          </p:nvSpPr>
          <p:spPr bwMode="auto">
            <a:xfrm>
              <a:off x="3131840" y="4869160"/>
              <a:ext cx="446449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43017" name="Text Box 9"/>
            <p:cNvSpPr txBox="1">
              <a:spLocks noChangeArrowheads="1"/>
            </p:cNvSpPr>
            <p:nvPr/>
          </p:nvSpPr>
          <p:spPr bwMode="auto">
            <a:xfrm>
              <a:off x="3491880" y="4293096"/>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a:t>
              </a:r>
              <a:endParaRPr kumimoji="1" lang="en-US" altLang="zh-CN" sz="2400" b="1" i="1">
                <a:latin typeface="Times New Roman" panose="02020603050405020304" pitchFamily="18" charset="0"/>
              </a:endParaRPr>
            </a:p>
          </p:txBody>
        </p:sp>
        <p:sp>
          <p:nvSpPr>
            <p:cNvPr id="43018" name="Text Box 10"/>
            <p:cNvSpPr txBox="1">
              <a:spLocks noChangeArrowheads="1"/>
            </p:cNvSpPr>
            <p:nvPr/>
          </p:nvSpPr>
          <p:spPr bwMode="auto">
            <a:xfrm>
              <a:off x="4355976" y="4348212"/>
              <a:ext cx="72427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cs typeface="Times New Roman" panose="02020603050405020304" pitchFamily="18" charset="0"/>
                </a:rPr>
                <a:t>¬ </a:t>
              </a:r>
              <a:r>
                <a:rPr kumimoji="1" lang="en-US" altLang="zh-CN" sz="2400" b="1" i="1">
                  <a:latin typeface="Times New Roman" panose="02020603050405020304" pitchFamily="18" charset="0"/>
                </a:rPr>
                <a:t>p</a:t>
              </a:r>
              <a:endParaRPr kumimoji="1" lang="en-US" altLang="zh-CN" sz="2400" b="1" i="1">
                <a:latin typeface="Times New Roman" panose="02020603050405020304" pitchFamily="18" charset="0"/>
              </a:endParaRPr>
            </a:p>
          </p:txBody>
        </p:sp>
        <p:grpSp>
          <p:nvGrpSpPr>
            <p:cNvPr id="43019" name="组合 15"/>
            <p:cNvGrpSpPr/>
            <p:nvPr/>
          </p:nvGrpSpPr>
          <p:grpSpPr bwMode="auto">
            <a:xfrm>
              <a:off x="4538092" y="4949676"/>
              <a:ext cx="648072" cy="1007864"/>
              <a:chOff x="4499992" y="5038576"/>
              <a:chExt cx="914400" cy="1007864"/>
            </a:xfrm>
          </p:grpSpPr>
          <p:sp>
            <p:nvSpPr>
              <p:cNvPr id="43033" name="Text Box 13"/>
              <p:cNvSpPr txBox="1">
                <a:spLocks noChangeArrowheads="1"/>
              </p:cNvSpPr>
              <p:nvPr/>
            </p:nvSpPr>
            <p:spPr bwMode="auto">
              <a:xfrm>
                <a:off x="4499992" y="5038576"/>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43034" name="Text Box 14"/>
              <p:cNvSpPr txBox="1">
                <a:spLocks noChangeArrowheads="1"/>
              </p:cNvSpPr>
              <p:nvPr/>
            </p:nvSpPr>
            <p:spPr bwMode="auto">
              <a:xfrm>
                <a:off x="4499992" y="558924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grpSp>
        <p:grpSp>
          <p:nvGrpSpPr>
            <p:cNvPr id="43020" name="组合 16"/>
            <p:cNvGrpSpPr/>
            <p:nvPr/>
          </p:nvGrpSpPr>
          <p:grpSpPr bwMode="auto">
            <a:xfrm>
              <a:off x="3483372" y="4941168"/>
              <a:ext cx="648072" cy="995164"/>
              <a:chOff x="4499992" y="5013176"/>
              <a:chExt cx="914400" cy="995164"/>
            </a:xfrm>
          </p:grpSpPr>
          <p:sp>
            <p:nvSpPr>
              <p:cNvPr id="43031" name="Text Box 13"/>
              <p:cNvSpPr txBox="1">
                <a:spLocks noChangeArrowheads="1"/>
              </p:cNvSpPr>
              <p:nvPr/>
            </p:nvSpPr>
            <p:spPr bwMode="auto">
              <a:xfrm>
                <a:off x="4499992" y="5013176"/>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43032" name="Text Box 14"/>
              <p:cNvSpPr txBox="1">
                <a:spLocks noChangeArrowheads="1"/>
              </p:cNvSpPr>
              <p:nvPr/>
            </p:nvSpPr>
            <p:spPr bwMode="auto">
              <a:xfrm>
                <a:off x="4511996" y="555114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grpSp>
        <p:sp>
          <p:nvSpPr>
            <p:cNvPr id="43021" name="Line 7"/>
            <p:cNvSpPr>
              <a:spLocks noChangeShapeType="1"/>
            </p:cNvSpPr>
            <p:nvPr/>
          </p:nvSpPr>
          <p:spPr bwMode="auto">
            <a:xfrm>
              <a:off x="5292080" y="4293096"/>
              <a:ext cx="0" cy="1728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43022" name="Line 7"/>
            <p:cNvSpPr>
              <a:spLocks noChangeShapeType="1"/>
            </p:cNvSpPr>
            <p:nvPr/>
          </p:nvSpPr>
          <p:spPr bwMode="auto">
            <a:xfrm>
              <a:off x="6444208" y="4276204"/>
              <a:ext cx="0" cy="172819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43023" name="Text Box 10"/>
            <p:cNvSpPr txBox="1">
              <a:spLocks noChangeArrowheads="1"/>
            </p:cNvSpPr>
            <p:nvPr/>
          </p:nvSpPr>
          <p:spPr bwMode="auto">
            <a:xfrm>
              <a:off x="5364088" y="4365104"/>
              <a:ext cx="1008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i="1">
                  <a:solidFill>
                    <a:srgbClr val="2009CD"/>
                  </a:solidFill>
                  <a:latin typeface="Times New Roman" panose="02020603050405020304" pitchFamily="18" charset="0"/>
                  <a:sym typeface="Symbol" panose="05050102010706020507" pitchFamily="18" charset="2"/>
                </a:rPr>
                <a:t>p</a:t>
              </a:r>
              <a:r>
                <a:rPr lang="en-US" altLang="zh-CN" sz="2400" b="1">
                  <a:solidFill>
                    <a:srgbClr val="2009CD"/>
                  </a:solidFill>
                  <a:latin typeface="Times New Roman" panose="02020603050405020304" pitchFamily="18" charset="0"/>
                  <a:sym typeface="Symbol" panose="05050102010706020507" pitchFamily="18" charset="2"/>
                </a:rPr>
                <a:t></a:t>
              </a:r>
              <a:r>
                <a:rPr lang="en-US" altLang="zh-CN" sz="2400" b="1">
                  <a:solidFill>
                    <a:srgbClr val="2009CD"/>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a:solidFill>
                    <a:srgbClr val="2009CD"/>
                  </a:solidFill>
                  <a:latin typeface="Times New Roman" panose="02020603050405020304" pitchFamily="18" charset="0"/>
                  <a:sym typeface="Symbol" panose="05050102010706020507" pitchFamily="18" charset="2"/>
                </a:rPr>
                <a:t>p</a:t>
              </a:r>
              <a:endParaRPr kumimoji="1" lang="en-US" altLang="zh-CN" sz="2400" b="1" i="1">
                <a:solidFill>
                  <a:srgbClr val="2009CD"/>
                </a:solidFill>
                <a:latin typeface="Times New Roman" panose="02020603050405020304" pitchFamily="18" charset="0"/>
              </a:endParaRPr>
            </a:p>
          </p:txBody>
        </p:sp>
        <p:sp>
          <p:nvSpPr>
            <p:cNvPr id="43024" name="Text Box 10"/>
            <p:cNvSpPr txBox="1">
              <a:spLocks noChangeArrowheads="1"/>
            </p:cNvSpPr>
            <p:nvPr/>
          </p:nvSpPr>
          <p:spPr bwMode="auto">
            <a:xfrm>
              <a:off x="6516216" y="4365104"/>
              <a:ext cx="1008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400" b="1" i="1">
                  <a:solidFill>
                    <a:srgbClr val="FF0000"/>
                  </a:solidFill>
                  <a:latin typeface="Times New Roman" panose="02020603050405020304" pitchFamily="18" charset="0"/>
                  <a:sym typeface="Symbol" panose="05050102010706020507" pitchFamily="18" charset="2"/>
                </a:rPr>
                <a:t>p</a:t>
              </a:r>
              <a:r>
                <a:rPr lang="en-US" altLang="zh-CN" sz="2400" b="1">
                  <a:solidFill>
                    <a:srgbClr val="FF0000"/>
                  </a:solidFill>
                  <a:latin typeface="Times New Roman" panose="02020603050405020304" pitchFamily="18" charset="0"/>
                  <a:sym typeface="Symbol" panose="05050102010706020507" pitchFamily="18" charset="2"/>
                </a:rPr>
                <a:t></a:t>
              </a:r>
              <a:r>
                <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a:solidFill>
                    <a:srgbClr val="FF0000"/>
                  </a:solidFill>
                  <a:latin typeface="Times New Roman" panose="02020603050405020304" pitchFamily="18" charset="0"/>
                  <a:sym typeface="Symbol" panose="05050102010706020507" pitchFamily="18" charset="2"/>
                </a:rPr>
                <a:t>p</a:t>
              </a:r>
              <a:endParaRPr kumimoji="1" lang="en-US" altLang="zh-CN" sz="2400" b="1" i="1">
                <a:solidFill>
                  <a:srgbClr val="FF0000"/>
                </a:solidFill>
                <a:latin typeface="Times New Roman" panose="02020603050405020304" pitchFamily="18" charset="0"/>
              </a:endParaRPr>
            </a:p>
          </p:txBody>
        </p:sp>
        <p:grpSp>
          <p:nvGrpSpPr>
            <p:cNvPr id="43025" name="组合 24"/>
            <p:cNvGrpSpPr/>
            <p:nvPr/>
          </p:nvGrpSpPr>
          <p:grpSpPr bwMode="auto">
            <a:xfrm>
              <a:off x="5580112" y="4928468"/>
              <a:ext cx="504056" cy="1020564"/>
              <a:chOff x="4499992" y="5000476"/>
              <a:chExt cx="711200" cy="1020564"/>
            </a:xfrm>
          </p:grpSpPr>
          <p:sp>
            <p:nvSpPr>
              <p:cNvPr id="43029" name="Text Box 13"/>
              <p:cNvSpPr txBox="1">
                <a:spLocks noChangeArrowheads="1"/>
              </p:cNvSpPr>
              <p:nvPr/>
            </p:nvSpPr>
            <p:spPr bwMode="auto">
              <a:xfrm>
                <a:off x="4499992" y="5000476"/>
                <a:ext cx="71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2009CD"/>
                    </a:solidFill>
                    <a:latin typeface="Times New Roman" panose="02020603050405020304" pitchFamily="18" charset="0"/>
                  </a:rPr>
                  <a:t>1</a:t>
                </a:r>
                <a:endParaRPr kumimoji="1" lang="en-US" altLang="zh-CN" sz="2400" b="1">
                  <a:solidFill>
                    <a:srgbClr val="2009CD"/>
                  </a:solidFill>
                  <a:latin typeface="Times New Roman" panose="02020603050405020304" pitchFamily="18" charset="0"/>
                </a:endParaRPr>
              </a:p>
            </p:txBody>
          </p:sp>
          <p:sp>
            <p:nvSpPr>
              <p:cNvPr id="43030" name="Text Box 14"/>
              <p:cNvSpPr txBox="1">
                <a:spLocks noChangeArrowheads="1"/>
              </p:cNvSpPr>
              <p:nvPr/>
            </p:nvSpPr>
            <p:spPr bwMode="auto">
              <a:xfrm>
                <a:off x="4499992" y="556384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2009CD"/>
                    </a:solidFill>
                    <a:latin typeface="Times New Roman" panose="02020603050405020304" pitchFamily="18" charset="0"/>
                  </a:rPr>
                  <a:t>1</a:t>
                </a:r>
                <a:endParaRPr kumimoji="1" lang="en-US" altLang="zh-CN" sz="2400" b="1">
                  <a:solidFill>
                    <a:srgbClr val="2009CD"/>
                  </a:solidFill>
                  <a:latin typeface="Times New Roman" panose="02020603050405020304" pitchFamily="18" charset="0"/>
                </a:endParaRPr>
              </a:p>
            </p:txBody>
          </p:sp>
        </p:grpSp>
        <p:grpSp>
          <p:nvGrpSpPr>
            <p:cNvPr id="43026" name="组合 27"/>
            <p:cNvGrpSpPr/>
            <p:nvPr/>
          </p:nvGrpSpPr>
          <p:grpSpPr bwMode="auto">
            <a:xfrm>
              <a:off x="6660232" y="4911576"/>
              <a:ext cx="648072" cy="1033264"/>
              <a:chOff x="4499992" y="5013176"/>
              <a:chExt cx="914400" cy="1033264"/>
            </a:xfrm>
          </p:grpSpPr>
          <p:sp>
            <p:nvSpPr>
              <p:cNvPr id="43027" name="Text Box 13"/>
              <p:cNvSpPr txBox="1">
                <a:spLocks noChangeArrowheads="1"/>
              </p:cNvSpPr>
              <p:nvPr/>
            </p:nvSpPr>
            <p:spPr bwMode="auto">
              <a:xfrm>
                <a:off x="4499992" y="5013176"/>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00"/>
                    </a:solidFill>
                    <a:latin typeface="Times New Roman" panose="02020603050405020304" pitchFamily="18" charset="0"/>
                  </a:rPr>
                  <a:t>0</a:t>
                </a:r>
                <a:endParaRPr kumimoji="1" lang="en-US" altLang="zh-CN" sz="2400" b="1">
                  <a:solidFill>
                    <a:srgbClr val="FF0000"/>
                  </a:solidFill>
                  <a:latin typeface="Times New Roman" panose="02020603050405020304" pitchFamily="18" charset="0"/>
                </a:endParaRPr>
              </a:p>
            </p:txBody>
          </p:sp>
          <p:sp>
            <p:nvSpPr>
              <p:cNvPr id="43028" name="Text Box 14"/>
              <p:cNvSpPr txBox="1">
                <a:spLocks noChangeArrowheads="1"/>
              </p:cNvSpPr>
              <p:nvPr/>
            </p:nvSpPr>
            <p:spPr bwMode="auto">
              <a:xfrm>
                <a:off x="4499992" y="558924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solidFill>
                      <a:srgbClr val="FF0000"/>
                    </a:solidFill>
                    <a:latin typeface="Times New Roman" panose="02020603050405020304" pitchFamily="18" charset="0"/>
                  </a:rPr>
                  <a:t>0</a:t>
                </a:r>
                <a:endParaRPr kumimoji="1" lang="en-US" altLang="zh-CN" sz="2400" b="1">
                  <a:solidFill>
                    <a:srgbClr val="FF0000"/>
                  </a:solidFill>
                  <a:latin typeface="Times New Roman" panose="02020603050405020304" pitchFamily="18" charset="0"/>
                </a:endParaRPr>
              </a:p>
            </p:txBody>
          </p:sp>
        </p:grpSp>
      </p:grpSp>
      <p:sp>
        <p:nvSpPr>
          <p:cNvPr id="2" name="灯片编号占位符 1"/>
          <p:cNvSpPr>
            <a:spLocks noGrp="1"/>
          </p:cNvSpPr>
          <p:nvPr>
            <p:ph type="sldNum" sz="quarter" idx="12"/>
          </p:nvPr>
        </p:nvSpPr>
        <p:spPr/>
        <p:txBody>
          <a:bodyPr/>
          <a:lstStyle/>
          <a:p>
            <a:pPr>
              <a:defRPr/>
            </a:pPr>
            <a:fld id="{E39AA6A5-DDA2-4240-B6F5-FAEE601BBEE1}" type="slidenum">
              <a:rPr lang="en-US" altLang="zh-CN" smtClean="0"/>
            </a:fld>
            <a:endParaRPr lang="en-US" altLang="zh-CN"/>
          </a:p>
        </p:txBody>
      </p:sp>
      <p:sp>
        <p:nvSpPr>
          <p:cNvPr id="3" name="文本框 2"/>
          <p:cNvSpPr txBox="1"/>
          <p:nvPr/>
        </p:nvSpPr>
        <p:spPr>
          <a:xfrm>
            <a:off x="6237950" y="2166490"/>
            <a:ext cx="1272015" cy="400110"/>
          </a:xfrm>
          <a:prstGeom prst="rect">
            <a:avLst/>
          </a:prstGeom>
          <a:noFill/>
        </p:spPr>
        <p:txBody>
          <a:bodyPr wrap="none" rtlCol="0">
            <a:spAutoFit/>
          </a:bodyPr>
          <a:lstStyle/>
          <a:p>
            <a:r>
              <a:rPr kumimoji="1" lang="en-US" altLang="zh-CN" sz="2000" b="1" dirty="0">
                <a:solidFill>
                  <a:srgbClr val="C00000"/>
                </a:solidFill>
                <a:latin typeface="Times New Roman" panose="02020603050405020304" pitchFamily="18" charset="0"/>
                <a:cs typeface="Times New Roman" panose="02020603050405020304" pitchFamily="18" charset="0"/>
              </a:rPr>
              <a:t>Tautology</a:t>
            </a:r>
            <a:endParaRPr kumimoji="1" lang="zh-CN" altLang="en-US" sz="2000" b="1" dirty="0">
              <a:solidFill>
                <a:srgbClr val="C00000"/>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6293342" y="3162270"/>
            <a:ext cx="1786066" cy="400110"/>
          </a:xfrm>
          <a:prstGeom prst="rect">
            <a:avLst/>
          </a:prstGeom>
          <a:noFill/>
        </p:spPr>
        <p:txBody>
          <a:bodyPr wrap="none" rtlCol="0">
            <a:spAutoFit/>
          </a:bodyPr>
          <a:lstStyle/>
          <a:p>
            <a:r>
              <a:rPr kumimoji="1" lang="en-US" altLang="zh-CN" sz="2000" b="1" dirty="0">
                <a:solidFill>
                  <a:srgbClr val="C00000"/>
                </a:solidFill>
                <a:latin typeface="Times New Roman" panose="02020603050405020304" pitchFamily="18" charset="0"/>
                <a:cs typeface="Times New Roman" panose="02020603050405020304" pitchFamily="18" charset="0"/>
              </a:rPr>
              <a:t>Contradiction</a:t>
            </a:r>
            <a:endParaRPr kumimoji="1" lang="zh-CN" altLang="en-US" sz="2000" b="1" dirty="0">
              <a:solidFill>
                <a:srgbClr val="C00000"/>
              </a:solidFill>
              <a:latin typeface="Times New Roman" panose="02020603050405020304" pitchFamily="18" charset="0"/>
              <a:cs typeface="Times New Roman" panose="02020603050405020304" pitchFamily="18" charset="0"/>
            </a:endParaRPr>
          </a:p>
        </p:txBody>
      </p:sp>
      <p:sp>
        <p:nvSpPr>
          <p:cNvPr id="30" name="文本框 29"/>
          <p:cNvSpPr txBox="1"/>
          <p:nvPr/>
        </p:nvSpPr>
        <p:spPr>
          <a:xfrm>
            <a:off x="7047826" y="4292600"/>
            <a:ext cx="1566454" cy="400110"/>
          </a:xfrm>
          <a:prstGeom prst="rect">
            <a:avLst/>
          </a:prstGeom>
          <a:noFill/>
        </p:spPr>
        <p:txBody>
          <a:bodyPr wrap="none" rtlCol="0">
            <a:spAutoFit/>
          </a:bodyPr>
          <a:lstStyle/>
          <a:p>
            <a:r>
              <a:rPr kumimoji="1" lang="en-US" altLang="zh-CN" sz="2000" b="1" dirty="0">
                <a:solidFill>
                  <a:srgbClr val="C00000"/>
                </a:solidFill>
                <a:latin typeface="Times New Roman" panose="02020603050405020304" pitchFamily="18" charset="0"/>
                <a:cs typeface="Times New Roman" panose="02020603050405020304" pitchFamily="18" charset="0"/>
              </a:rPr>
              <a:t>Contingency</a:t>
            </a:r>
            <a:endParaRPr kumimoji="1" lang="zh-CN" altLang="en-US" sz="2000"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9" grpId="0"/>
      <p:bldP spid="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idx="4294967295"/>
          </p:nvPr>
        </p:nvSpPr>
        <p:spPr>
          <a:xfrm>
            <a:off x="506413" y="722313"/>
            <a:ext cx="8637587" cy="762000"/>
          </a:xfrm>
        </p:spPr>
        <p:txBody>
          <a:bodyPr/>
          <a:lstStyle/>
          <a:p>
            <a:pPr eaLnBrk="1" hangingPunct="1"/>
            <a:r>
              <a:rPr lang="zh-CN" altLang="en-US">
                <a:latin typeface="Times New Roman" panose="02020603050405020304" pitchFamily="18" charset="0"/>
                <a:cs typeface="Times New Roman" panose="02020603050405020304" pitchFamily="18" charset="0"/>
              </a:rPr>
              <a:t>语义蕴涵</a:t>
            </a:r>
            <a:endParaRPr lang="zh-CN" altLang="en-US">
              <a:latin typeface="Times New Roman" panose="02020603050405020304" pitchFamily="18" charset="0"/>
              <a:cs typeface="Times New Roman" panose="02020603050405020304" pitchFamily="18" charset="0"/>
            </a:endParaRPr>
          </a:p>
        </p:txBody>
      </p:sp>
      <p:sp>
        <p:nvSpPr>
          <p:cNvPr id="26" name="Rectangle 3"/>
          <p:cNvSpPr txBox="1">
            <a:spLocks noRot="1" noChangeAspect="1" noMove="1" noResize="1" noEditPoints="1" noAdjustHandles="1" noChangeArrowheads="1" noChangeShapeType="1" noTextEdit="1"/>
          </p:cNvSpPr>
          <p:nvPr/>
        </p:nvSpPr>
        <p:spPr>
          <a:xfrm>
            <a:off x="468313" y="1731807"/>
            <a:ext cx="8136135" cy="576089"/>
          </a:xfrm>
          <a:prstGeom prst="rect">
            <a:avLst/>
          </a:prstGeom>
          <a:blipFill rotWithShape="0">
            <a:blip r:embed="rId1"/>
            <a:stretch>
              <a:fillRect l="-375" t="-10526" b="-5263"/>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pic>
        <p:nvPicPr>
          <p:cNvPr id="22532"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67075" y="1827213"/>
            <a:ext cx="3587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3"/>
          <p:cNvSpPr txBox="1">
            <a:spLocks noChangeArrowheads="1"/>
          </p:cNvSpPr>
          <p:nvPr/>
        </p:nvSpPr>
        <p:spPr bwMode="auto">
          <a:xfrm>
            <a:off x="506413" y="5099050"/>
            <a:ext cx="8135937"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40000"/>
              </a:spcBef>
              <a:spcAft>
                <a:spcPct val="0"/>
              </a:spcAft>
              <a:buClr>
                <a:srgbClr val="330066"/>
              </a:buClr>
              <a:buSzPct val="70000"/>
              <a:buFontTx/>
              <a:buNone/>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0">
                <a:ln>
                  <a:noFill/>
                </a:ln>
                <a:solidFill>
                  <a:srgbClr val="2009CD"/>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p</a:t>
            </a:r>
            <a:r>
              <a:rPr kumimoji="0" lang="en-US" altLang="zh-CN" sz="2400" b="1" i="0" u="none" strike="noStrike" kern="1200" cap="none" spc="0" normalizeH="0" baseline="0" noProof="0">
                <a:ln>
                  <a:noFill/>
                </a:ln>
                <a:solidFill>
                  <a:srgbClr val="2009CD"/>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a:ln>
                  <a:noFill/>
                </a:ln>
                <a:solidFill>
                  <a:srgbClr val="2009CD"/>
                </a:solidFill>
                <a:effectLst/>
                <a:uLnTx/>
                <a:uFillTx/>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kumimoji="0" lang="en-US" altLang="zh-CN" sz="2400" b="1" i="1" u="none" strike="noStrike" kern="1200" cap="none" spc="0" normalizeH="0" baseline="0" noProof="0">
                <a:ln>
                  <a:noFill/>
                </a:ln>
                <a:solidFill>
                  <a:srgbClr val="2009CD"/>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p</a:t>
            </a:r>
            <a:endParaRPr kumimoji="1" lang="en-US" altLang="zh-CN" sz="2400" b="1" i="1" u="none" strike="noStrike" kern="1200" cap="none" spc="0" normalizeH="0" baseline="0" noProof="0">
              <a:ln>
                <a:noFill/>
              </a:ln>
              <a:solidFill>
                <a:srgbClr val="2009CD"/>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10000"/>
              </a:lnSpc>
              <a:spcBef>
                <a:spcPct val="40000"/>
              </a:spcBef>
              <a:spcAft>
                <a:spcPct val="0"/>
              </a:spcAft>
              <a:buClr>
                <a:srgbClr val="330066"/>
              </a:buClr>
              <a:buSzPct val="70000"/>
              <a:buFontTx/>
              <a:buNone/>
              <a:defRPr/>
            </a:pP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kumimoji="0" lang="en-US" altLang="zh-CN" sz="2400" b="1" i="1" u="none" strike="noStrike" kern="1200" cap="none" spc="0" normalizeH="0" baseline="0" noProof="0">
                <a:ln>
                  <a:noFill/>
                </a:ln>
                <a:solidFill>
                  <a:srgbClr val="2009CD"/>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p</a:t>
            </a:r>
            <a:r>
              <a:rPr kumimoji="0" lang="en-US" altLang="zh-CN" sz="2400" b="1" i="0" u="none" strike="noStrike" kern="1200" cap="none" spc="0" normalizeH="0" baseline="0" noProof="0">
                <a:ln>
                  <a:noFill/>
                </a:ln>
                <a:solidFill>
                  <a:srgbClr val="2009CD"/>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a:ln>
                  <a:noFill/>
                </a:ln>
                <a:solidFill>
                  <a:srgbClr val="2009CD"/>
                </a:solidFill>
                <a:effectLst/>
                <a:uLnTx/>
                <a:uFillTx/>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kumimoji="0" lang="en-US" altLang="zh-CN" sz="2400" b="1" i="1" u="none" strike="noStrike" kern="1200" cap="none" spc="0" normalizeH="0" baseline="0" noProof="0">
                <a:ln>
                  <a:noFill/>
                </a:ln>
                <a:solidFill>
                  <a:srgbClr val="2009CD"/>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p</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 </a:t>
            </a: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是永真的</a:t>
            </a:r>
            <a:endParaRPr kumimoji="1" lang="en-US" altLang="zh-CN" sz="2400" b="1" i="0" u="none" strike="noStrike" kern="1200" cap="none" spc="0" normalizeH="0" baseline="0" noProof="0">
              <a:ln>
                <a:noFill/>
              </a:ln>
              <a:solidFill>
                <a:srgbClr val="2009CD"/>
              </a:solidFill>
              <a:effectLst/>
              <a:uLnTx/>
              <a:uFillTx/>
              <a:latin typeface="Times New Roman" panose="02020603050405020304" pitchFamily="18" charset="0"/>
              <a:ea typeface="宋体" panose="02010600030101010101" pitchFamily="2" charset="-122"/>
              <a:cs typeface="+mn-cs"/>
            </a:endParaRPr>
          </a:p>
        </p:txBody>
      </p:sp>
      <p:pic>
        <p:nvPicPr>
          <p:cNvPr id="22534"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82763" y="5214938"/>
            <a:ext cx="3603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3"/>
          <p:cNvSpPr txBox="1">
            <a:spLocks noChangeArrowheads="1"/>
          </p:cNvSpPr>
          <p:nvPr/>
        </p:nvSpPr>
        <p:spPr>
          <a:xfrm>
            <a:off x="468313" y="2373313"/>
            <a:ext cx="8135937" cy="576262"/>
          </a:xfrm>
          <a:prstGeom prst="rect">
            <a:avLst/>
          </a:prstGeom>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10000"/>
              </a:lnSpc>
              <a:spcBef>
                <a:spcPct val="40000"/>
              </a:spcBef>
              <a:spcAft>
                <a:spcPct val="0"/>
              </a:spcAft>
              <a:buClr>
                <a:srgbClr val="330066"/>
              </a:buClr>
              <a:buSzPct val="70000"/>
              <a:buFont typeface="Wingdings" panose="05000000000000000000" pitchFamily="2" charset="2"/>
              <a:buChar char="l"/>
              <a:defRPr/>
            </a:pPr>
            <a:r>
              <a:rPr kumimoji="0" lang="zh-CN" altLang="en-US"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举例说明</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36" name="Line 5"/>
          <p:cNvSpPr>
            <a:spLocks noChangeShapeType="1"/>
          </p:cNvSpPr>
          <p:nvPr/>
        </p:nvSpPr>
        <p:spPr bwMode="auto">
          <a:xfrm flipV="1">
            <a:off x="2039938" y="3092450"/>
            <a:ext cx="3367087"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537" name="Line 6"/>
          <p:cNvSpPr>
            <a:spLocks noChangeShapeType="1"/>
          </p:cNvSpPr>
          <p:nvPr/>
        </p:nvSpPr>
        <p:spPr bwMode="auto">
          <a:xfrm flipV="1">
            <a:off x="1951038" y="4819650"/>
            <a:ext cx="3455987" cy="476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538" name="Line 7"/>
          <p:cNvSpPr>
            <a:spLocks noChangeShapeType="1"/>
          </p:cNvSpPr>
          <p:nvPr/>
        </p:nvSpPr>
        <p:spPr bwMode="auto">
          <a:xfrm>
            <a:off x="3030538" y="3095625"/>
            <a:ext cx="0" cy="17287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539" name="Line 8"/>
          <p:cNvSpPr>
            <a:spLocks noChangeShapeType="1"/>
          </p:cNvSpPr>
          <p:nvPr/>
        </p:nvSpPr>
        <p:spPr bwMode="auto">
          <a:xfrm flipV="1">
            <a:off x="2022475" y="3654425"/>
            <a:ext cx="3384550" cy="174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540" name="Text Box 9"/>
          <p:cNvSpPr txBox="1">
            <a:spLocks noChangeArrowheads="1"/>
          </p:cNvSpPr>
          <p:nvPr/>
        </p:nvSpPr>
        <p:spPr bwMode="auto">
          <a:xfrm>
            <a:off x="2382838" y="309562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endPar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41" name="Text Box 10"/>
          <p:cNvSpPr txBox="1">
            <a:spLocks noChangeArrowheads="1"/>
          </p:cNvSpPr>
          <p:nvPr/>
        </p:nvSpPr>
        <p:spPr bwMode="auto">
          <a:xfrm>
            <a:off x="3246438" y="3151188"/>
            <a:ext cx="725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endPar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22542" name="组合 15"/>
          <p:cNvGrpSpPr/>
          <p:nvPr/>
        </p:nvGrpSpPr>
        <p:grpSpPr bwMode="auto">
          <a:xfrm>
            <a:off x="3429000" y="3752850"/>
            <a:ext cx="647700" cy="1006475"/>
            <a:chOff x="4499992" y="5038576"/>
            <a:chExt cx="914400" cy="1007864"/>
          </a:xfrm>
        </p:grpSpPr>
        <p:sp>
          <p:nvSpPr>
            <p:cNvPr id="22551" name="Text Box 13"/>
            <p:cNvSpPr txBox="1">
              <a:spLocks noChangeArrowheads="1"/>
            </p:cNvSpPr>
            <p:nvPr/>
          </p:nvSpPr>
          <p:spPr bwMode="auto">
            <a:xfrm>
              <a:off x="4499992" y="5038576"/>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52" name="Text Box 14"/>
            <p:cNvSpPr txBox="1">
              <a:spLocks noChangeArrowheads="1"/>
            </p:cNvSpPr>
            <p:nvPr/>
          </p:nvSpPr>
          <p:spPr bwMode="auto">
            <a:xfrm>
              <a:off x="4499992" y="558924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22543" name="组合 16"/>
          <p:cNvGrpSpPr/>
          <p:nvPr/>
        </p:nvGrpSpPr>
        <p:grpSpPr bwMode="auto">
          <a:xfrm>
            <a:off x="2374900" y="3743325"/>
            <a:ext cx="647700" cy="995363"/>
            <a:chOff x="4499992" y="5013176"/>
            <a:chExt cx="914400" cy="995164"/>
          </a:xfrm>
        </p:grpSpPr>
        <p:sp>
          <p:nvSpPr>
            <p:cNvPr id="22549" name="Text Box 13"/>
            <p:cNvSpPr txBox="1">
              <a:spLocks noChangeArrowheads="1"/>
            </p:cNvSpPr>
            <p:nvPr/>
          </p:nvSpPr>
          <p:spPr bwMode="auto">
            <a:xfrm>
              <a:off x="4499992" y="5013176"/>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2550" name="Text Box 14"/>
            <p:cNvSpPr txBox="1">
              <a:spLocks noChangeArrowheads="1"/>
            </p:cNvSpPr>
            <p:nvPr/>
          </p:nvSpPr>
          <p:spPr bwMode="auto">
            <a:xfrm>
              <a:off x="4511996" y="555114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22544" name="Line 7"/>
          <p:cNvSpPr>
            <a:spLocks noChangeShapeType="1"/>
          </p:cNvSpPr>
          <p:nvPr/>
        </p:nvSpPr>
        <p:spPr bwMode="auto">
          <a:xfrm>
            <a:off x="4183063" y="3095625"/>
            <a:ext cx="0" cy="17287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2545" name="Text Box 10"/>
          <p:cNvSpPr txBox="1">
            <a:spLocks noChangeArrowheads="1"/>
          </p:cNvSpPr>
          <p:nvPr/>
        </p:nvSpPr>
        <p:spPr bwMode="auto">
          <a:xfrm>
            <a:off x="4254500" y="3168650"/>
            <a:ext cx="10080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2009CD"/>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p</a:t>
            </a:r>
            <a:r>
              <a:rPr kumimoji="0" lang="en-US" altLang="zh-CN" sz="2400" b="1" i="0" u="none" strike="noStrike" kern="1200" cap="none" spc="0" normalizeH="0" baseline="0" noProof="0">
                <a:ln>
                  <a:noFill/>
                </a:ln>
                <a:solidFill>
                  <a:srgbClr val="2009CD"/>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a:ln>
                  <a:noFill/>
                </a:ln>
                <a:solidFill>
                  <a:srgbClr val="2009CD"/>
                </a:solidFill>
                <a:effectLst/>
                <a:uLnTx/>
                <a:uFillTx/>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kumimoji="0" lang="en-US" altLang="zh-CN" sz="2400" b="1" i="1" u="none" strike="noStrike" kern="1200" cap="none" spc="0" normalizeH="0" baseline="0" noProof="0">
                <a:ln>
                  <a:noFill/>
                </a:ln>
                <a:solidFill>
                  <a:srgbClr val="2009CD"/>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p</a:t>
            </a:r>
            <a:endParaRPr kumimoji="1" lang="en-US" altLang="zh-CN" sz="2400" b="1" i="1" u="none" strike="noStrike" kern="1200" cap="none" spc="0" normalizeH="0" baseline="0" noProof="0">
              <a:ln>
                <a:noFill/>
              </a:ln>
              <a:solidFill>
                <a:srgbClr val="2009CD"/>
              </a:solidFill>
              <a:effectLst/>
              <a:uLnTx/>
              <a:uFillTx/>
              <a:latin typeface="Times New Roman" panose="02020603050405020304" pitchFamily="18" charset="0"/>
              <a:ea typeface="宋体" panose="02010600030101010101" pitchFamily="2" charset="-122"/>
              <a:cs typeface="+mn-cs"/>
            </a:endParaRPr>
          </a:p>
        </p:txBody>
      </p:sp>
      <p:grpSp>
        <p:nvGrpSpPr>
          <p:cNvPr id="22546" name="组合 24"/>
          <p:cNvGrpSpPr/>
          <p:nvPr/>
        </p:nvGrpSpPr>
        <p:grpSpPr bwMode="auto">
          <a:xfrm>
            <a:off x="4471988" y="3730625"/>
            <a:ext cx="503237" cy="1020763"/>
            <a:chOff x="4499992" y="5000476"/>
            <a:chExt cx="711200" cy="1020564"/>
          </a:xfrm>
        </p:grpSpPr>
        <p:sp>
          <p:nvSpPr>
            <p:cNvPr id="22547" name="Text Box 13"/>
            <p:cNvSpPr txBox="1">
              <a:spLocks noChangeArrowheads="1"/>
            </p:cNvSpPr>
            <p:nvPr/>
          </p:nvSpPr>
          <p:spPr bwMode="auto">
            <a:xfrm>
              <a:off x="4499992" y="5000476"/>
              <a:ext cx="71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2009CD"/>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noFill/>
                </a:ln>
                <a:solidFill>
                  <a:srgbClr val="2009CD"/>
                </a:solidFill>
                <a:effectLst/>
                <a:uLnTx/>
                <a:uFillTx/>
                <a:latin typeface="Times New Roman" panose="02020603050405020304" pitchFamily="18" charset="0"/>
                <a:ea typeface="宋体" panose="02010600030101010101" pitchFamily="2" charset="-122"/>
                <a:cs typeface="+mn-cs"/>
              </a:endParaRPr>
            </a:p>
          </p:txBody>
        </p:sp>
        <p:sp>
          <p:nvSpPr>
            <p:cNvPr id="22548" name="Text Box 14"/>
            <p:cNvSpPr txBox="1">
              <a:spLocks noChangeArrowheads="1"/>
            </p:cNvSpPr>
            <p:nvPr/>
          </p:nvSpPr>
          <p:spPr bwMode="auto">
            <a:xfrm>
              <a:off x="4499992" y="556384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a:ln>
                    <a:noFill/>
                  </a:ln>
                  <a:solidFill>
                    <a:srgbClr val="2009CD"/>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noFill/>
                </a:ln>
                <a:solidFill>
                  <a:srgbClr val="2009CD"/>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idx="4294967295"/>
          </p:nvPr>
        </p:nvSpPr>
        <p:spPr>
          <a:xfrm>
            <a:off x="506413" y="671513"/>
            <a:ext cx="8637587" cy="762000"/>
          </a:xfrm>
        </p:spPr>
        <p:txBody>
          <a:bodyPr/>
          <a:lstStyle/>
          <a:p>
            <a:pPr eaLnBrk="1" hangingPunct="1"/>
            <a:r>
              <a:rPr lang="zh-CN" altLang="en-US">
                <a:latin typeface="Times New Roman" panose="02020603050405020304" pitchFamily="18" charset="0"/>
                <a:cs typeface="Times New Roman" panose="02020603050405020304" pitchFamily="18" charset="0"/>
              </a:rPr>
              <a:t>语义蕴涵（</a:t>
            </a:r>
            <a:r>
              <a:rPr lang="en-US" altLang="zh-CN">
                <a:latin typeface="Times New Roman" panose="02020603050405020304" pitchFamily="18" charset="0"/>
                <a:cs typeface="Times New Roman" panose="02020603050405020304" pitchFamily="18" charset="0"/>
              </a:rPr>
              <a:t>Semantic Entailment</a:t>
            </a:r>
            <a:r>
              <a:rPr lang="zh-CN" altLang="en-US">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p:txBody>
      </p:sp>
      <p:sp>
        <p:nvSpPr>
          <p:cNvPr id="26" name="Rectangle 3"/>
          <p:cNvSpPr txBox="1">
            <a:spLocks noRot="1" noChangeAspect="1" noMove="1" noResize="1" noEditPoints="1" noAdjustHandles="1" noChangeArrowheads="1" noChangeShapeType="1" noTextEdit="1"/>
          </p:cNvSpPr>
          <p:nvPr/>
        </p:nvSpPr>
        <p:spPr>
          <a:xfrm>
            <a:off x="468313" y="1603017"/>
            <a:ext cx="8136135" cy="576089"/>
          </a:xfrm>
          <a:prstGeom prst="rect">
            <a:avLst/>
          </a:prstGeom>
          <a:blipFill rotWithShape="0">
            <a:blip r:embed="rId1"/>
            <a:stretch>
              <a:fillRect l="-375" t="-10638" b="-97872"/>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pic>
        <p:nvPicPr>
          <p:cNvPr id="18436"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081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3"/>
          <p:cNvSpPr txBox="1">
            <a:spLocks noChangeArrowheads="1"/>
          </p:cNvSpPr>
          <p:nvPr/>
        </p:nvSpPr>
        <p:spPr bwMode="auto">
          <a:xfrm>
            <a:off x="1160463" y="5168900"/>
            <a:ext cx="7018337"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10000"/>
              </a:lnSpc>
              <a:spcBef>
                <a:spcPct val="40000"/>
              </a:spcBef>
              <a:spcAft>
                <a:spcPct val="0"/>
              </a:spcAft>
              <a:buClr>
                <a:srgbClr val="330066"/>
              </a:buClr>
              <a:buSzPct val="70000"/>
              <a:buFontTx/>
              <a:buNone/>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q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p</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q</a:t>
            </a:r>
            <a:endPar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a:p>
            <a:pPr marL="0" marR="0" lvl="0" indent="0" algn="l" defTabSz="914400" rtl="0" eaLnBrk="1" fontAlgn="base" latinLnBrk="0" hangingPunct="1">
              <a:lnSpc>
                <a:spcPct val="110000"/>
              </a:lnSpc>
              <a:spcBef>
                <a:spcPct val="40000"/>
              </a:spcBef>
              <a:spcAft>
                <a:spcPct val="0"/>
              </a:spcAft>
              <a:buClr>
                <a:srgbClr val="330066"/>
              </a:buClr>
              <a:buSzPct val="70000"/>
              <a:buFontTx/>
              <a:buNone/>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q </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pic>
        <p:nvPicPr>
          <p:cNvPr id="18438"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3163" y="5286375"/>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9" name="Line 7"/>
          <p:cNvSpPr>
            <a:spLocks noChangeShapeType="1"/>
          </p:cNvSpPr>
          <p:nvPr/>
        </p:nvSpPr>
        <p:spPr bwMode="auto">
          <a:xfrm flipV="1">
            <a:off x="1581150" y="2459038"/>
            <a:ext cx="5462588" cy="793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440" name="Line 8"/>
          <p:cNvSpPr>
            <a:spLocks noChangeShapeType="1"/>
          </p:cNvSpPr>
          <p:nvPr/>
        </p:nvSpPr>
        <p:spPr bwMode="auto">
          <a:xfrm>
            <a:off x="1595438" y="4926013"/>
            <a:ext cx="5448300" cy="1428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441" name="Line 9"/>
          <p:cNvSpPr>
            <a:spLocks noChangeShapeType="1"/>
          </p:cNvSpPr>
          <p:nvPr/>
        </p:nvSpPr>
        <p:spPr bwMode="auto">
          <a:xfrm>
            <a:off x="1652588" y="2987675"/>
            <a:ext cx="5391150" cy="476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442" name="Line 10"/>
          <p:cNvSpPr>
            <a:spLocks noChangeShapeType="1"/>
          </p:cNvSpPr>
          <p:nvPr/>
        </p:nvSpPr>
        <p:spPr bwMode="auto">
          <a:xfrm flipH="1">
            <a:off x="2943225" y="2479675"/>
            <a:ext cx="12700" cy="24368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443" name="Line 11"/>
          <p:cNvSpPr>
            <a:spLocks noChangeShapeType="1"/>
          </p:cNvSpPr>
          <p:nvPr/>
        </p:nvSpPr>
        <p:spPr bwMode="auto">
          <a:xfrm>
            <a:off x="4159250" y="2511425"/>
            <a:ext cx="9525" cy="243681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444" name="Line 13"/>
          <p:cNvSpPr>
            <a:spLocks noChangeShapeType="1"/>
          </p:cNvSpPr>
          <p:nvPr/>
        </p:nvSpPr>
        <p:spPr bwMode="auto">
          <a:xfrm>
            <a:off x="5541963" y="2425700"/>
            <a:ext cx="19050" cy="245745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445" name="Text Box 15"/>
          <p:cNvSpPr txBox="1">
            <a:spLocks noChangeArrowheads="1"/>
          </p:cNvSpPr>
          <p:nvPr/>
        </p:nvSpPr>
        <p:spPr bwMode="auto">
          <a:xfrm>
            <a:off x="1897063" y="2474913"/>
            <a:ext cx="109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    q</a:t>
            </a:r>
            <a:endPar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446" name="Text Box 16"/>
          <p:cNvSpPr txBox="1">
            <a:spLocks noChangeArrowheads="1"/>
          </p:cNvSpPr>
          <p:nvPr/>
        </p:nvSpPr>
        <p:spPr bwMode="auto">
          <a:xfrm>
            <a:off x="1900238" y="3006725"/>
            <a:ext cx="871537"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base" latinLnBrk="0" hangingPunct="1">
              <a:lnSpc>
                <a:spcPct val="100000"/>
              </a:lnSpc>
              <a:spcBef>
                <a:spcPct val="3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0    0</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3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0    1   </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3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1    0   </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lnSpc>
                <a:spcPct val="100000"/>
              </a:lnSpc>
              <a:spcBef>
                <a:spcPct val="3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1    1   </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447" name="Text Box 17"/>
          <p:cNvSpPr txBox="1">
            <a:spLocks noChangeArrowheads="1"/>
          </p:cNvSpPr>
          <p:nvPr/>
        </p:nvSpPr>
        <p:spPr bwMode="auto">
          <a:xfrm>
            <a:off x="3408363" y="3019425"/>
            <a:ext cx="5334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   </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448" name="Text Box 18"/>
          <p:cNvSpPr txBox="1">
            <a:spLocks noChangeArrowheads="1"/>
          </p:cNvSpPr>
          <p:nvPr/>
        </p:nvSpPr>
        <p:spPr bwMode="auto">
          <a:xfrm>
            <a:off x="3292475" y="2459038"/>
            <a:ext cx="650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1"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449" name="Text Box 19"/>
          <p:cNvSpPr txBox="1">
            <a:spLocks noChangeArrowheads="1"/>
          </p:cNvSpPr>
          <p:nvPr/>
        </p:nvSpPr>
        <p:spPr bwMode="auto">
          <a:xfrm>
            <a:off x="4354513" y="2484438"/>
            <a:ext cx="11636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p</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rPr>
              <a:t>q</a:t>
            </a:r>
            <a:endPar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8450" name="Text Box 22"/>
          <p:cNvSpPr txBox="1">
            <a:spLocks noChangeArrowheads="1"/>
          </p:cNvSpPr>
          <p:nvPr/>
        </p:nvSpPr>
        <p:spPr bwMode="auto">
          <a:xfrm>
            <a:off x="4746625" y="3003550"/>
            <a:ext cx="5334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   </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8451" name="Text Box 25"/>
          <p:cNvSpPr txBox="1">
            <a:spLocks noChangeArrowheads="1"/>
          </p:cNvSpPr>
          <p:nvPr/>
        </p:nvSpPr>
        <p:spPr bwMode="auto">
          <a:xfrm>
            <a:off x="5883275" y="2452688"/>
            <a:ext cx="113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p</a:t>
            </a:r>
            <a:r>
              <a:rPr kumimoji="0"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q</a:t>
            </a:r>
            <a:endParaRPr kumimoji="0" lang="en-US" altLang="zh-CN" sz="2400" b="1" i="1"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sym typeface="Symbol" panose="05050102010706020507" pitchFamily="18" charset="2"/>
            </a:endParaRPr>
          </a:p>
        </p:txBody>
      </p:sp>
      <p:sp>
        <p:nvSpPr>
          <p:cNvPr id="18452" name="Text Box 26"/>
          <p:cNvSpPr txBox="1">
            <a:spLocks noChangeArrowheads="1"/>
          </p:cNvSpPr>
          <p:nvPr/>
        </p:nvSpPr>
        <p:spPr bwMode="auto">
          <a:xfrm>
            <a:off x="6121400" y="2981325"/>
            <a:ext cx="5334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  </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0</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defRPr/>
            </a:pPr>
            <a:r>
              <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endParaRPr kumimoji="1" lang="en-US" altLang="zh-CN" sz="24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pic>
        <p:nvPicPr>
          <p:cNvPr id="18453" name="图片 4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3163" y="5802313"/>
            <a:ext cx="3603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3"/>
          <p:cNvSpPr>
            <a:spLocks noChangeArrowheads="1"/>
          </p:cNvSpPr>
          <p:nvPr/>
        </p:nvSpPr>
        <p:spPr bwMode="auto">
          <a:xfrm>
            <a:off x="1652588" y="3525838"/>
            <a:ext cx="5181600" cy="457200"/>
          </a:xfrm>
          <a:prstGeom prst="rect">
            <a:avLst/>
          </a:prstGeom>
          <a:noFill/>
          <a:ln w="25400">
            <a:solidFill>
              <a:srgbClr val="2009CD"/>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ox(in)">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idx="4294967295"/>
          </p:nvPr>
        </p:nvSpPr>
        <p:spPr>
          <a:xfrm>
            <a:off x="506413" y="671513"/>
            <a:ext cx="8637587" cy="762000"/>
          </a:xfrm>
        </p:spPr>
        <p:txBody>
          <a:bodyPr/>
          <a:lstStyle/>
          <a:p>
            <a:pPr eaLnBrk="1" hangingPunct="1"/>
            <a:r>
              <a:rPr lang="zh-CN" altLang="en-US">
                <a:latin typeface="Times New Roman" panose="02020603050405020304" pitchFamily="18" charset="0"/>
                <a:cs typeface="Times New Roman" panose="02020603050405020304" pitchFamily="18" charset="0"/>
              </a:rPr>
              <a:t>语义蕴涵</a:t>
            </a:r>
            <a:endParaRPr lang="zh-CN" altLang="en-US">
              <a:latin typeface="Times New Roman" panose="02020603050405020304" pitchFamily="18" charset="0"/>
              <a:cs typeface="Times New Roman" panose="02020603050405020304" pitchFamily="18" charset="0"/>
            </a:endParaRPr>
          </a:p>
        </p:txBody>
      </p:sp>
      <p:sp>
        <p:nvSpPr>
          <p:cNvPr id="26" name="Rectangle 3"/>
          <p:cNvSpPr txBox="1">
            <a:spLocks noRot="1" noChangeAspect="1" noMove="1" noResize="1" noEditPoints="1" noAdjustHandles="1" noChangeArrowheads="1" noChangeShapeType="1" noTextEdit="1"/>
          </p:cNvSpPr>
          <p:nvPr/>
        </p:nvSpPr>
        <p:spPr>
          <a:xfrm>
            <a:off x="468313" y="1603017"/>
            <a:ext cx="8136135" cy="576089"/>
          </a:xfrm>
          <a:prstGeom prst="rect">
            <a:avLst/>
          </a:prstGeom>
          <a:blipFill rotWithShape="0">
            <a:blip r:embed="rId1"/>
            <a:stretch>
              <a:fillRect l="-375" t="-6383" r="-150" b="-459574"/>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endParaRPr>
          </a:p>
        </p:txBody>
      </p:sp>
      <p:pic>
        <p:nvPicPr>
          <p:cNvPr id="20484"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7081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图片 3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277495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Rot="1" noChangeAspect="1" noMove="1" noResize="1" noEditPoints="1" noAdjustHandles="1" noChangeArrowheads="1" noChangeShapeType="1" noTextEdit="1"/>
          </p:cNvSpPr>
          <p:nvPr/>
        </p:nvSpPr>
        <p:spPr>
          <a:xfrm>
            <a:off x="468313" y="2655453"/>
            <a:ext cx="7488237" cy="517502"/>
          </a:xfrm>
          <a:prstGeom prst="rect">
            <a:avLst/>
          </a:prstGeom>
          <a:blipFill rotWithShape="0">
            <a:blip r:embed="rId3"/>
            <a:stretch>
              <a:fillRect l="-407" t="-11905" b="-19048"/>
            </a:stretch>
          </a:blipFill>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noFill/>
                <a:effectLst/>
                <a:uLnTx/>
                <a:uFillTx/>
                <a:latin typeface="Arial" panose="020B0604020202020204" pitchFamily="34" charset="0"/>
                <a:ea typeface="宋体" panose="02010600030101010101" pitchFamily="2" charset="-122"/>
                <a:cs typeface="+mn-cs"/>
              </a:rPr>
              <a:t> </a:t>
            </a:r>
            <a:endParaRPr kumimoji="0" lang="zh-CN" altLang="en-US" sz="1800" b="0" i="0" u="none" strike="noStrike" kern="1200" cap="none" spc="0" normalizeH="0" baseline="0" noProof="0" dirty="0">
              <a:ln>
                <a:noFill/>
              </a:ln>
              <a:noFill/>
              <a:effectLst/>
              <a:uLnTx/>
              <a:uFillTx/>
              <a:latin typeface="Arial" panose="020B0604020202020204" pitchFamily="34" charset="0"/>
              <a:ea typeface="宋体" panose="02010600030101010101" pitchFamily="2" charset="-122"/>
              <a:cs typeface="+mn-cs"/>
            </a:endParaRPr>
          </a:p>
        </p:txBody>
      </p:sp>
      <p:sp>
        <p:nvSpPr>
          <p:cNvPr id="7" name="Rectangle 3"/>
          <p:cNvSpPr txBox="1">
            <a:spLocks noChangeArrowheads="1"/>
          </p:cNvSpPr>
          <p:nvPr/>
        </p:nvSpPr>
        <p:spPr>
          <a:xfrm>
            <a:off x="468313" y="2236788"/>
            <a:ext cx="7488237" cy="504825"/>
          </a:xfrm>
          <a:prstGeom prst="rect">
            <a:avLst/>
          </a:prstGeom>
        </p:spPr>
        <p:txBody>
          <a:bodyPr/>
          <a:lstStyle/>
          <a:p>
            <a:pPr marL="0" marR="0" lvl="0" indent="0" algn="l" defTabSz="914400" rtl="0" eaLnBrk="1" fontAlgn="base" latinLnBrk="0" hangingPunct="1">
              <a:lnSpc>
                <a:spcPct val="110000"/>
              </a:lnSpc>
              <a:spcBef>
                <a:spcPct val="40000"/>
              </a:spcBef>
              <a:spcAft>
                <a:spcPct val="0"/>
              </a:spcAft>
              <a:buClr>
                <a:srgbClr val="330066"/>
              </a:buClr>
              <a:buSzPct val="70000"/>
              <a:buFontTx/>
              <a:buNone/>
              <a:defRPr/>
            </a:pPr>
            <a:r>
              <a:rPr kumimoji="0" lang="zh-CN" altLang="en-US" sz="2400" u="none" strike="noStrike" kern="1200" cap="none" spc="0" normalizeH="0" baseline="0" noProof="0" dirty="0">
                <a:ln>
                  <a:noFill/>
                </a:ln>
                <a:solidFill>
                  <a:srgbClr val="000000"/>
                </a:solidFill>
                <a:effectLst/>
                <a:uLnTx/>
                <a:uFillTx/>
                <a:latin typeface="Times New Roman" panose="02020603050405020304" pitchFamily="18" charset="0"/>
                <a:ea typeface="KaiTi" panose="02010609060101010101" pitchFamily="49" charset="-122"/>
                <a:cs typeface="+mn-cs"/>
                <a:sym typeface="Symbol" panose="05050102010706020507" pitchFamily="18" charset="2"/>
              </a:rPr>
              <a:t>一般情形</a:t>
            </a:r>
            <a:endParaRPr kumimoji="0"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8" name="Rectangle 3"/>
          <p:cNvSpPr txBox="1">
            <a:spLocks noChangeArrowheads="1"/>
          </p:cNvSpPr>
          <p:nvPr/>
        </p:nvSpPr>
        <p:spPr>
          <a:xfrm>
            <a:off x="468313" y="3649663"/>
            <a:ext cx="7488237" cy="571500"/>
          </a:xfrm>
          <a:prstGeom prst="rect">
            <a:avLst/>
          </a:prstGeom>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10000"/>
              </a:lnSpc>
              <a:spcBef>
                <a:spcPct val="40000"/>
              </a:spcBef>
              <a:spcAft>
                <a:spcPct val="0"/>
              </a:spcAft>
              <a:buClr>
                <a:srgbClr val="330066"/>
              </a:buClr>
              <a:buSzPct val="70000"/>
              <a:buFont typeface="Wingdings" panose="05000000000000000000" pitchFamily="2" charset="2"/>
              <a:buChar char="l"/>
              <a:defRPr/>
            </a:pPr>
            <a:r>
              <a:rPr kumimoji="0" lang="zh-CN" altLang="en-US" sz="2400" u="none" strike="noStrike" kern="1200" cap="none" spc="0" normalizeH="0" baseline="0" noProof="0" dirty="0">
                <a:ln>
                  <a:noFill/>
                </a:ln>
                <a:solidFill>
                  <a:srgbClr val="FF0000"/>
                </a:solidFill>
                <a:effectLst/>
                <a:uLnTx/>
                <a:uFillTx/>
                <a:latin typeface="Times New Roman" panose="02020603050405020304" pitchFamily="18" charset="0"/>
                <a:ea typeface="KaiTi" panose="02010609060101010101" pitchFamily="49" charset="-122"/>
                <a:cs typeface="+mn-cs"/>
                <a:sym typeface="Symbol" panose="05050102010706020507" pitchFamily="18" charset="2"/>
              </a:rPr>
              <a:t>语义蕴涵可归结为</a:t>
            </a:r>
            <a:r>
              <a:rPr kumimoji="0" lang="en-US" altLang="zh-CN" sz="2400" u="none" strike="noStrike" kern="1200" cap="none" spc="0" normalizeH="0" baseline="0" noProof="0" dirty="0">
                <a:ln>
                  <a:noFill/>
                </a:ln>
                <a:solidFill>
                  <a:srgbClr val="FF0000"/>
                </a:solidFill>
                <a:effectLst/>
                <a:uLnTx/>
                <a:uFillTx/>
                <a:latin typeface="Times New Roman" panose="02020603050405020304" pitchFamily="18" charset="0"/>
                <a:ea typeface="KaiTi" panose="02010609060101010101" pitchFamily="49" charset="-122"/>
                <a:cs typeface="+mn-cs"/>
                <a:sym typeface="Symbol" panose="05050102010706020507" pitchFamily="18" charset="2"/>
              </a:rPr>
              <a:t> “</a:t>
            </a:r>
            <a:r>
              <a:rPr kumimoji="0" lang="zh-CN" altLang="en-US" sz="2400" u="none" strike="noStrike" kern="1200" cap="none" spc="0" normalizeH="0" baseline="0" noProof="0" dirty="0">
                <a:ln>
                  <a:noFill/>
                </a:ln>
                <a:solidFill>
                  <a:srgbClr val="FF0000"/>
                </a:solidFill>
                <a:effectLst/>
                <a:uLnTx/>
                <a:uFillTx/>
                <a:latin typeface="Times New Roman" panose="02020603050405020304" pitchFamily="18" charset="0"/>
                <a:ea typeface="KaiTi" panose="02010609060101010101" pitchFamily="49" charset="-122"/>
                <a:cs typeface="+mn-cs"/>
                <a:sym typeface="Symbol" panose="05050102010706020507" pitchFamily="18" charset="2"/>
              </a:rPr>
              <a:t>判断某个命题是否永真</a:t>
            </a:r>
            <a:r>
              <a:rPr kumimoji="0" lang="en-US" altLang="zh-CN" sz="2400" u="none" strike="noStrike" kern="1200" cap="none" spc="0" normalizeH="0" baseline="0" noProof="0" dirty="0">
                <a:ln>
                  <a:noFill/>
                </a:ln>
                <a:solidFill>
                  <a:srgbClr val="FF0000"/>
                </a:solidFill>
                <a:effectLst/>
                <a:uLnTx/>
                <a:uFillTx/>
                <a:latin typeface="Times New Roman" panose="02020603050405020304" pitchFamily="18" charset="0"/>
                <a:ea typeface="KaiTi" panose="02010609060101010101" pitchFamily="49" charset="-122"/>
                <a:cs typeface="+mn-cs"/>
                <a:sym typeface="Symbol" panose="05050102010706020507" pitchFamily="18" charset="2"/>
              </a:rPr>
              <a:t>”</a:t>
            </a:r>
            <a:endParaRPr kumimoji="0" lang="en-US" altLang="zh-CN" sz="2400" u="none" strike="noStrike" kern="1200" cap="none" spc="0" normalizeH="0" baseline="0" noProof="0" dirty="0">
              <a:ln>
                <a:noFill/>
              </a:ln>
              <a:solidFill>
                <a:srgbClr val="FF0000"/>
              </a:solidFill>
              <a:effectLst/>
              <a:uLnTx/>
              <a:uFillTx/>
              <a:latin typeface="Times New Roman" panose="02020603050405020304" pitchFamily="18" charset="0"/>
              <a:ea typeface="KaiTi" panose="02010609060101010101" pitchFamily="49" charset="-122"/>
              <a:cs typeface="+mn-cs"/>
              <a:sym typeface="Symbol" panose="05050102010706020507" pitchFamily="18" charset="2"/>
            </a:endParaRPr>
          </a:p>
          <a:p>
            <a:pPr marL="342900" marR="0" lvl="0" indent="-342900" algn="l" defTabSz="914400" rtl="0" eaLnBrk="1" fontAlgn="base" latinLnBrk="0" hangingPunct="1">
              <a:lnSpc>
                <a:spcPct val="110000"/>
              </a:lnSpc>
              <a:spcBef>
                <a:spcPct val="40000"/>
              </a:spcBef>
              <a:spcAft>
                <a:spcPct val="0"/>
              </a:spcAft>
              <a:buClr>
                <a:srgbClr val="330066"/>
              </a:buClr>
              <a:buSzPct val="70000"/>
              <a:buFont typeface="Wingdings" panose="05000000000000000000" pitchFamily="2" charset="2"/>
              <a:buChar char="l"/>
              <a:defRPr/>
            </a:pPr>
            <a:endParaRPr kumimoji="0" lang="en-US" altLang="zh-CN" sz="24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idx="4294967295"/>
          </p:nvPr>
        </p:nvSpPr>
        <p:spPr>
          <a:xfrm>
            <a:off x="506413" y="722313"/>
            <a:ext cx="8637587" cy="762000"/>
          </a:xfrm>
        </p:spPr>
        <p:txBody>
          <a:bodyPr/>
          <a:lstStyle/>
          <a:p>
            <a:pPr eaLnBrk="1" hangingPunct="1"/>
            <a:r>
              <a:rPr lang="zh-CN" altLang="en-US"/>
              <a:t>逻辑等价（语义）</a:t>
            </a:r>
            <a:endParaRPr lang="zh-CN" altLang="en-US"/>
          </a:p>
        </p:txBody>
      </p:sp>
      <p:sp>
        <p:nvSpPr>
          <p:cNvPr id="45059" name="Text Box 29"/>
          <p:cNvSpPr txBox="1">
            <a:spLocks noChangeArrowheads="1"/>
          </p:cNvSpPr>
          <p:nvPr/>
        </p:nvSpPr>
        <p:spPr bwMode="auto">
          <a:xfrm>
            <a:off x="2195513" y="3933825"/>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dirty="0" err="1">
                <a:solidFill>
                  <a:srgbClr val="2009CD"/>
                </a:solidFill>
                <a:latin typeface="Times New Roman" panose="02020603050405020304" pitchFamily="18" charset="0"/>
              </a:rPr>
              <a:t>p</a:t>
            </a:r>
            <a:r>
              <a:rPr kumimoji="1" lang="en-US" altLang="zh-CN" sz="2400" b="1" dirty="0" err="1">
                <a:solidFill>
                  <a:srgbClr val="2009CD"/>
                </a:solidFill>
                <a:latin typeface="Times New Roman" panose="02020603050405020304" pitchFamily="18" charset="0"/>
                <a:sym typeface="Symbol" panose="05050102010706020507" pitchFamily="18" charset="2"/>
              </a:rPr>
              <a:t></a:t>
            </a:r>
            <a:r>
              <a:rPr kumimoji="1" lang="en-US" altLang="zh-CN" sz="2400" b="1" i="1" dirty="0" err="1">
                <a:solidFill>
                  <a:srgbClr val="2009CD"/>
                </a:solidFill>
                <a:latin typeface="Times New Roman" panose="02020603050405020304" pitchFamily="18" charset="0"/>
                <a:sym typeface="Symbol" panose="05050102010706020507" pitchFamily="18" charset="2"/>
              </a:rPr>
              <a:t>q</a:t>
            </a:r>
            <a:r>
              <a:rPr kumimoji="1" lang="en-US" altLang="zh-CN" sz="2400" b="1" dirty="0">
                <a:solidFill>
                  <a:srgbClr val="2009CD"/>
                </a:solidFill>
                <a:latin typeface="Times New Roman" panose="02020603050405020304" pitchFamily="18" charset="0"/>
                <a:sym typeface="Symbol" panose="05050102010706020507" pitchFamily="18" charset="2"/>
              </a:rPr>
              <a:t>  </a:t>
            </a:r>
            <a:r>
              <a:rPr lang="en-US" altLang="zh-CN" sz="2400" b="1" dirty="0">
                <a:solidFill>
                  <a:srgbClr val="2009CD"/>
                </a:solidFill>
                <a:latin typeface="Times New Roman" panose="02020603050405020304" pitchFamily="18" charset="0"/>
                <a:ea typeface="华文楷体" panose="02010600040101010101" pitchFamily="2" charset="-122"/>
                <a:sym typeface="Symbol" panose="05050102010706020507" pitchFamily="18" charset="2"/>
              </a:rPr>
              <a:t>  </a:t>
            </a:r>
            <a:r>
              <a:rPr kumimoji="1" lang="en-US" altLang="zh-CN" sz="2400" b="1" dirty="0">
                <a:solidFill>
                  <a:srgbClr val="2009CD"/>
                </a:solidFill>
                <a:latin typeface="Times New Roman" panose="02020603050405020304" pitchFamily="18" charset="0"/>
              </a:rPr>
              <a:t>(</a:t>
            </a:r>
            <a:r>
              <a:rPr kumimoji="1" lang="en-US" altLang="zh-CN" sz="2400" b="1" i="1" dirty="0" err="1">
                <a:solidFill>
                  <a:srgbClr val="2009CD"/>
                </a:solidFill>
                <a:latin typeface="Times New Roman" panose="02020603050405020304" pitchFamily="18" charset="0"/>
              </a:rPr>
              <a:t>p</a:t>
            </a:r>
            <a:r>
              <a:rPr kumimoji="1" lang="en-US" altLang="zh-CN" sz="2400" b="1" dirty="0" err="1">
                <a:solidFill>
                  <a:srgbClr val="2009CD"/>
                </a:solidFill>
                <a:latin typeface="Times New Roman" panose="02020603050405020304" pitchFamily="18" charset="0"/>
                <a:sym typeface="Symbol" panose="05050102010706020507" pitchFamily="18" charset="2"/>
              </a:rPr>
              <a:t></a:t>
            </a:r>
            <a:r>
              <a:rPr kumimoji="1" lang="en-US" altLang="zh-CN" sz="2400" b="1" i="1" dirty="0" err="1">
                <a:solidFill>
                  <a:srgbClr val="2009CD"/>
                </a:solidFill>
                <a:latin typeface="Times New Roman" panose="02020603050405020304" pitchFamily="18" charset="0"/>
                <a:sym typeface="Symbol" panose="05050102010706020507" pitchFamily="18" charset="2"/>
              </a:rPr>
              <a:t>q</a:t>
            </a:r>
            <a:r>
              <a:rPr kumimoji="1" lang="en-US" altLang="zh-CN" sz="2400" b="1" dirty="0">
                <a:solidFill>
                  <a:srgbClr val="2009CD"/>
                </a:solidFill>
                <a:latin typeface="Times New Roman" panose="02020603050405020304" pitchFamily="18" charset="0"/>
                <a:sym typeface="Symbol" panose="05050102010706020507" pitchFamily="18" charset="2"/>
              </a:rPr>
              <a:t>)(</a:t>
            </a:r>
            <a:r>
              <a:rPr kumimoji="1" lang="en-US" altLang="zh-CN" sz="2400" b="1" i="1" dirty="0" err="1">
                <a:solidFill>
                  <a:srgbClr val="2009CD"/>
                </a:solidFill>
                <a:latin typeface="Times New Roman" panose="02020603050405020304" pitchFamily="18" charset="0"/>
              </a:rPr>
              <a:t>q</a:t>
            </a:r>
            <a:r>
              <a:rPr kumimoji="1" lang="en-US" altLang="zh-CN" sz="2400" b="1" dirty="0" err="1">
                <a:solidFill>
                  <a:srgbClr val="2009CD"/>
                </a:solidFill>
                <a:latin typeface="Times New Roman" panose="02020603050405020304" pitchFamily="18" charset="0"/>
                <a:sym typeface="Symbol" panose="05050102010706020507" pitchFamily="18" charset="2"/>
              </a:rPr>
              <a:t></a:t>
            </a:r>
            <a:r>
              <a:rPr kumimoji="1" lang="en-US" altLang="zh-CN" sz="2400" b="1" i="1" dirty="0" err="1">
                <a:solidFill>
                  <a:srgbClr val="2009CD"/>
                </a:solidFill>
                <a:latin typeface="Times New Roman" panose="02020603050405020304" pitchFamily="18" charset="0"/>
                <a:sym typeface="Symbol" panose="05050102010706020507" pitchFamily="18" charset="2"/>
              </a:rPr>
              <a:t>p</a:t>
            </a:r>
            <a:r>
              <a:rPr kumimoji="1" lang="en-US" altLang="zh-CN" sz="2400" b="1" dirty="0">
                <a:solidFill>
                  <a:srgbClr val="2009CD"/>
                </a:solidFill>
                <a:latin typeface="Times New Roman" panose="02020603050405020304" pitchFamily="18" charset="0"/>
                <a:sym typeface="Symbol" panose="05050102010706020507" pitchFamily="18" charset="2"/>
              </a:rPr>
              <a:t>)</a:t>
            </a:r>
            <a:endParaRPr kumimoji="1" lang="en-US" altLang="zh-CN" sz="2400" b="1" dirty="0">
              <a:solidFill>
                <a:srgbClr val="2009CD"/>
              </a:solidFill>
              <a:latin typeface="Times New Roman" panose="02020603050405020304" pitchFamily="18" charset="0"/>
              <a:sym typeface="Symbol" panose="05050102010706020507" pitchFamily="18" charset="2"/>
            </a:endParaRPr>
          </a:p>
        </p:txBody>
      </p:sp>
      <p:sp>
        <p:nvSpPr>
          <p:cNvPr id="26" name="Rectangle 3"/>
          <p:cNvSpPr txBox="1">
            <a:spLocks noChangeArrowheads="1"/>
          </p:cNvSpPr>
          <p:nvPr/>
        </p:nvSpPr>
        <p:spPr>
          <a:xfrm>
            <a:off x="468313" y="1773238"/>
            <a:ext cx="8229600" cy="1655762"/>
          </a:xfrm>
          <a:prstGeom prst="rect">
            <a:avLst/>
          </a:prstGeom>
        </p:spPr>
        <p:txBody>
          <a:bodyPr/>
          <a:lstStyle/>
          <a:p>
            <a:pPr marL="342900" indent="-342900" eaLnBrk="1" hangingPunct="1">
              <a:lnSpc>
                <a:spcPct val="110000"/>
              </a:lnSpc>
              <a:spcBef>
                <a:spcPct val="40000"/>
              </a:spcBef>
              <a:buClr>
                <a:schemeClr val="tx2"/>
              </a:buClr>
              <a:buSzPct val="70000"/>
              <a:buFont typeface="Wingdings" panose="05000000000000000000" pitchFamily="2" charset="2"/>
              <a:buChar char="l"/>
              <a:defRPr/>
            </a:pPr>
            <a:r>
              <a:rPr kumimoji="1" lang="zh-CN" altLang="en-US" sz="2400" b="1" dirty="0">
                <a:latin typeface="Times New Roman" panose="02020603050405020304" pitchFamily="18" charset="0"/>
                <a:ea typeface="宋体" panose="02010600030101010101" pitchFamily="2" charset="-122"/>
              </a:rPr>
              <a:t>命题逻辑公式 </a:t>
            </a:r>
            <a:r>
              <a:rPr kumimoji="1" lang="en-US" altLang="zh-CN" sz="2400" b="1" i="1" dirty="0">
                <a:latin typeface="Times New Roman" panose="02020603050405020304" pitchFamily="18" charset="0"/>
                <a:ea typeface="宋体" panose="02010600030101010101" pitchFamily="2" charset="-122"/>
              </a:rPr>
              <a:t>p</a:t>
            </a:r>
            <a:r>
              <a:rPr kumimoji="1" lang="zh-CN" altLang="en-US" sz="2400" b="1" i="1" dirty="0">
                <a:latin typeface="Times New Roman" panose="02020603050405020304" pitchFamily="18" charset="0"/>
                <a:ea typeface="宋体" panose="02010600030101010101" pitchFamily="2" charset="-122"/>
              </a:rPr>
              <a:t> </a:t>
            </a:r>
            <a:r>
              <a:rPr lang="zh-CN" altLang="en-US" sz="2400" b="1" kern="0" dirty="0">
                <a:latin typeface="Times New Roman" panose="02020603050405020304" pitchFamily="18" charset="0"/>
                <a:ea typeface="宋体" panose="02010600030101010101" pitchFamily="2" charset="-122"/>
              </a:rPr>
              <a:t>和 </a:t>
            </a:r>
            <a:r>
              <a:rPr kumimoji="1" lang="en-US" altLang="zh-CN" sz="2400" b="1" i="1" dirty="0">
                <a:latin typeface="Times New Roman" panose="02020603050405020304" pitchFamily="18" charset="0"/>
                <a:ea typeface="宋体" panose="02010600030101010101" pitchFamily="2" charset="-122"/>
                <a:sym typeface="Symbol" panose="05050102010706020507" pitchFamily="18" charset="2"/>
              </a:rPr>
              <a:t>q</a:t>
            </a:r>
            <a:r>
              <a:rPr kumimoji="1" lang="zh-CN" altLang="en-US" sz="2400" b="1" i="1" dirty="0">
                <a:latin typeface="Times New Roman" panose="02020603050405020304" pitchFamily="18" charset="0"/>
                <a:ea typeface="宋体" panose="02010600030101010101" pitchFamily="2" charset="-122"/>
                <a:sym typeface="Symbol" panose="05050102010706020507" pitchFamily="18" charset="2"/>
              </a:rPr>
              <a:t> </a:t>
            </a:r>
            <a:r>
              <a:rPr lang="zh-CN" altLang="en-US" sz="2400" b="1" kern="0" dirty="0">
                <a:latin typeface="Times New Roman" panose="02020603050405020304" pitchFamily="18" charset="0"/>
                <a:ea typeface="宋体" panose="02010600030101010101" pitchFamily="2" charset="-122"/>
              </a:rPr>
              <a:t>逻辑等价：</a:t>
            </a:r>
            <a:r>
              <a:rPr lang="zh-CN" altLang="en-US" sz="2400" b="1" kern="0" dirty="0">
                <a:latin typeface="Times New Roman" panose="02020603050405020304" pitchFamily="18" charset="0"/>
                <a:ea typeface="+mn-ea"/>
              </a:rPr>
              <a:t>在所有可能情况下 </a:t>
            </a:r>
            <a:r>
              <a:rPr kumimoji="1" lang="en-US" altLang="zh-CN" sz="2400" b="1" i="1" dirty="0">
                <a:latin typeface="Times New Roman" panose="02020603050405020304" pitchFamily="18" charset="0"/>
                <a:ea typeface="宋体" panose="02010600030101010101" pitchFamily="2" charset="-122"/>
              </a:rPr>
              <a:t>p</a:t>
            </a:r>
            <a:r>
              <a:rPr kumimoji="1" lang="zh-CN" altLang="en-US" sz="2400" b="1" i="1" dirty="0">
                <a:latin typeface="Times New Roman" panose="02020603050405020304" pitchFamily="18" charset="0"/>
                <a:ea typeface="宋体" panose="02010600030101010101" pitchFamily="2" charset="-122"/>
              </a:rPr>
              <a:t> </a:t>
            </a:r>
            <a:r>
              <a:rPr lang="zh-CN" altLang="en-US" sz="2400" b="1" kern="0" dirty="0">
                <a:latin typeface="Times New Roman" panose="02020603050405020304" pitchFamily="18" charset="0"/>
                <a:ea typeface="宋体" panose="02010600030101010101" pitchFamily="2" charset="-122"/>
              </a:rPr>
              <a:t>和 </a:t>
            </a:r>
            <a:r>
              <a:rPr kumimoji="1" lang="en-US" altLang="zh-CN" sz="2400" b="1" i="1" dirty="0">
                <a:latin typeface="Times New Roman" panose="02020603050405020304" pitchFamily="18" charset="0"/>
                <a:ea typeface="宋体" panose="02010600030101010101" pitchFamily="2" charset="-122"/>
                <a:sym typeface="Symbol" panose="05050102010706020507" pitchFamily="18" charset="2"/>
              </a:rPr>
              <a:t>q</a:t>
            </a:r>
            <a:r>
              <a:rPr lang="zh-CN" altLang="en-US" sz="2400" b="1" kern="0" dirty="0">
                <a:latin typeface="Times New Roman" panose="02020603050405020304" pitchFamily="18" charset="0"/>
                <a:ea typeface="+mn-ea"/>
              </a:rPr>
              <a:t>都有相同的真值，因此也叫重言等价。</a:t>
            </a:r>
            <a:endParaRPr kumimoji="1" lang="en-US" altLang="zh-CN" sz="2400" b="1" i="1" kern="0" dirty="0">
              <a:solidFill>
                <a:srgbClr val="2009CD"/>
              </a:solidFill>
              <a:latin typeface="Times New Roman" panose="02020603050405020304" pitchFamily="18" charset="0"/>
              <a:ea typeface="+mn-ea"/>
            </a:endParaRPr>
          </a:p>
          <a:p>
            <a:pPr marL="800100" lvl="1" indent="-342900" eaLnBrk="1" hangingPunct="1">
              <a:lnSpc>
                <a:spcPct val="110000"/>
              </a:lnSpc>
              <a:spcBef>
                <a:spcPct val="40000"/>
              </a:spcBef>
              <a:buClr>
                <a:schemeClr val="tx2"/>
              </a:buClr>
              <a:buSzPct val="70000"/>
              <a:buFont typeface="Wingdings" panose="05000000000000000000" pitchFamily="2" charset="2"/>
              <a:buChar char="l"/>
              <a:defRPr/>
            </a:pPr>
            <a:r>
              <a:rPr lang="zh-CN" altLang="en-US" sz="2400" b="1" kern="0" dirty="0">
                <a:latin typeface="Times New Roman" panose="02020603050405020304" pitchFamily="18" charset="0"/>
                <a:ea typeface="+mn-ea"/>
                <a:sym typeface="Symbol" panose="05050102010706020507" pitchFamily="18" charset="2"/>
              </a:rPr>
              <a:t>也就是说，</a:t>
            </a:r>
            <a:r>
              <a:rPr kumimoji="1" lang="en-US" altLang="zh-CN" sz="2400" b="1" i="1" dirty="0" err="1">
                <a:latin typeface="Times New Roman" panose="02020603050405020304" pitchFamily="18" charset="0"/>
                <a:ea typeface="宋体" panose="02010600030101010101" pitchFamily="2" charset="-122"/>
              </a:rPr>
              <a:t>p</a:t>
            </a:r>
            <a:r>
              <a:rPr kumimoji="1" lang="en-US" altLang="zh-CN" sz="2400" b="1"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dirty="0" err="1">
                <a:latin typeface="Times New Roman" panose="02020603050405020304" pitchFamily="18" charset="0"/>
                <a:ea typeface="宋体" panose="02010600030101010101" pitchFamily="2" charset="-122"/>
                <a:sym typeface="Symbol" panose="05050102010706020507" pitchFamily="18" charset="2"/>
              </a:rPr>
              <a:t>q</a:t>
            </a:r>
            <a:r>
              <a:rPr lang="zh-CN" altLang="en-US" sz="2400" b="1" kern="0" dirty="0">
                <a:latin typeface="Times New Roman" panose="02020603050405020304" pitchFamily="18" charset="0"/>
                <a:ea typeface="+mn-ea"/>
                <a:sym typeface="Symbol" panose="05050102010706020507" pitchFamily="18" charset="2"/>
              </a:rPr>
              <a:t>是永真式 </a:t>
            </a:r>
            <a:r>
              <a:rPr lang="en-US" altLang="zh-CN" sz="2400" b="1" kern="0" dirty="0">
                <a:latin typeface="Times New Roman" panose="02020603050405020304" pitchFamily="18" charset="0"/>
                <a:ea typeface="+mn-ea"/>
                <a:sym typeface="Symbol" panose="05050102010706020507" pitchFamily="18" charset="2"/>
              </a:rPr>
              <a:t>    </a:t>
            </a:r>
            <a:r>
              <a:rPr lang="zh-CN" altLang="en-US" sz="2400" b="1" kern="0" dirty="0">
                <a:latin typeface="Times New Roman" panose="02020603050405020304" pitchFamily="18" charset="0"/>
                <a:ea typeface="+mn-ea"/>
                <a:sym typeface="Symbol" panose="05050102010706020507" pitchFamily="18" charset="2"/>
              </a:rPr>
              <a:t>（亦即       </a:t>
            </a:r>
            <a:r>
              <a:rPr lang="en-US" altLang="zh-CN" sz="2400" b="1" kern="0" dirty="0">
                <a:latin typeface="Times New Roman" panose="02020603050405020304" pitchFamily="18" charset="0"/>
                <a:ea typeface="+mn-ea"/>
                <a:sym typeface="Symbol" panose="05050102010706020507" pitchFamily="18" charset="2"/>
              </a:rPr>
              <a:t>                  </a:t>
            </a:r>
            <a:r>
              <a:rPr lang="zh-CN" altLang="en-US" sz="2400" b="1" kern="0" dirty="0">
                <a:latin typeface="Times New Roman" panose="02020603050405020304" pitchFamily="18" charset="0"/>
                <a:ea typeface="+mn-ea"/>
                <a:sym typeface="Symbol" panose="05050102010706020507" pitchFamily="18" charset="2"/>
              </a:rPr>
              <a:t>）</a:t>
            </a:r>
            <a:endParaRPr lang="en-US" altLang="zh-CN" sz="2400" b="1" kern="0" dirty="0">
              <a:latin typeface="Times New Roman" panose="02020603050405020304" pitchFamily="18" charset="0"/>
              <a:ea typeface="+mn-ea"/>
              <a:sym typeface="Symbol" panose="05050102010706020507" pitchFamily="18" charset="2"/>
            </a:endParaRPr>
          </a:p>
          <a:p>
            <a:pPr marL="800100" lvl="1" indent="-342900" eaLnBrk="1" hangingPunct="1">
              <a:lnSpc>
                <a:spcPct val="110000"/>
              </a:lnSpc>
              <a:spcBef>
                <a:spcPct val="40000"/>
              </a:spcBef>
              <a:buClr>
                <a:schemeClr val="tx2"/>
              </a:buClr>
              <a:buSzPct val="70000"/>
              <a:buFont typeface="Wingdings" panose="05000000000000000000" pitchFamily="2" charset="2"/>
              <a:buChar char="l"/>
              <a:defRPr/>
            </a:pPr>
            <a:r>
              <a:rPr lang="zh-CN" altLang="en-US" sz="2400" b="1" kern="0" dirty="0">
                <a:latin typeface="Times New Roman" panose="02020603050405020304" pitchFamily="18" charset="0"/>
                <a:ea typeface="+mn-ea"/>
                <a:sym typeface="Symbol" panose="05050102010706020507" pitchFamily="18" charset="2"/>
              </a:rPr>
              <a:t>记法：</a:t>
            </a:r>
            <a:r>
              <a:rPr kumimoji="1" lang="en-US" altLang="zh-CN" sz="2400" b="1" i="1" dirty="0">
                <a:latin typeface="Times New Roman" panose="02020603050405020304" pitchFamily="18" charset="0"/>
                <a:ea typeface="宋体" panose="02010600030101010101" pitchFamily="2" charset="-122"/>
              </a:rPr>
              <a:t>p </a:t>
            </a:r>
            <a:r>
              <a:rPr kumimoji="1" lang="en-US" altLang="zh-CN" sz="2400" b="1" dirty="0">
                <a:latin typeface="Times New Roman" panose="02020603050405020304" pitchFamily="18" charset="0"/>
                <a:ea typeface="宋体" panose="02010600030101010101" pitchFamily="2" charset="-122"/>
                <a:sym typeface="Symbol" panose="05050102010706020507"/>
              </a:rPr>
              <a:t> </a:t>
            </a:r>
            <a:r>
              <a:rPr kumimoji="1" lang="en-US" altLang="zh-CN" sz="2400" b="1" i="1" dirty="0">
                <a:latin typeface="Times New Roman" panose="02020603050405020304" pitchFamily="18" charset="0"/>
                <a:ea typeface="宋体" panose="02010600030101010101" pitchFamily="2" charset="-122"/>
                <a:sym typeface="Symbol" panose="05050102010706020507" pitchFamily="18" charset="2"/>
              </a:rPr>
              <a:t>q</a:t>
            </a:r>
            <a:endParaRPr lang="en-US" altLang="zh-CN" sz="2400" b="1" kern="0" dirty="0">
              <a:latin typeface="Times New Roman" panose="02020603050405020304" pitchFamily="18" charset="0"/>
              <a:ea typeface="+mn-ea"/>
              <a:sym typeface="Symbol" panose="05050102010706020507" pitchFamily="18" charset="2"/>
            </a:endParaRPr>
          </a:p>
        </p:txBody>
      </p:sp>
      <p:sp>
        <p:nvSpPr>
          <p:cNvPr id="45061" name="矩形 27"/>
          <p:cNvSpPr>
            <a:spLocks noChangeArrowheads="1"/>
          </p:cNvSpPr>
          <p:nvPr/>
        </p:nvSpPr>
        <p:spPr bwMode="auto">
          <a:xfrm>
            <a:off x="1835150" y="4664075"/>
            <a:ext cx="1800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kumimoji="1" lang="en-US" altLang="zh-CN" sz="2400" b="1">
                <a:solidFill>
                  <a:srgbClr val="2009CD"/>
                </a:solidFill>
                <a:latin typeface="Times New Roman" panose="02020603050405020304" pitchFamily="18" charset="0"/>
                <a:sym typeface="Symbol" panose="05050102010706020507" pitchFamily="18" charset="2"/>
              </a:rPr>
              <a:t> T  </a:t>
            </a:r>
            <a:r>
              <a:rPr lang="en-US" altLang="zh-CN" sz="2400" b="1" i="1">
                <a:solidFill>
                  <a:srgbClr val="2009CD"/>
                </a:solidFill>
                <a:latin typeface="Times New Roman" panose="02020603050405020304" pitchFamily="18" charset="0"/>
                <a:sym typeface="Symbol" panose="05050102010706020507" pitchFamily="18" charset="2"/>
              </a:rPr>
              <a:t>p</a:t>
            </a:r>
            <a:r>
              <a:rPr lang="en-US" altLang="zh-CN" sz="2400" b="1">
                <a:solidFill>
                  <a:srgbClr val="2009CD"/>
                </a:solidFill>
                <a:latin typeface="Times New Roman" panose="02020603050405020304" pitchFamily="18" charset="0"/>
                <a:sym typeface="Symbol" panose="05050102010706020507" pitchFamily="18" charset="2"/>
              </a:rPr>
              <a:t></a:t>
            </a:r>
            <a:r>
              <a:rPr lang="en-US" altLang="zh-CN" sz="2400" b="1">
                <a:solidFill>
                  <a:srgbClr val="2009CD"/>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a:solidFill>
                  <a:srgbClr val="2009CD"/>
                </a:solidFill>
                <a:latin typeface="Times New Roman" panose="02020603050405020304" pitchFamily="18" charset="0"/>
                <a:sym typeface="Symbol" panose="05050102010706020507" pitchFamily="18" charset="2"/>
              </a:rPr>
              <a:t>p</a:t>
            </a:r>
            <a:endParaRPr kumimoji="1" lang="en-US" altLang="zh-CN" sz="2400" b="1" i="1">
              <a:solidFill>
                <a:srgbClr val="2009CD"/>
              </a:solidFill>
              <a:latin typeface="Times New Roman" panose="02020603050405020304" pitchFamily="18" charset="0"/>
            </a:endParaRPr>
          </a:p>
        </p:txBody>
      </p:sp>
      <p:sp>
        <p:nvSpPr>
          <p:cNvPr id="45062" name="矩形 28"/>
          <p:cNvSpPr>
            <a:spLocks noChangeArrowheads="1"/>
          </p:cNvSpPr>
          <p:nvPr/>
        </p:nvSpPr>
        <p:spPr bwMode="auto">
          <a:xfrm>
            <a:off x="3898900" y="4664075"/>
            <a:ext cx="160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 typeface="Wingdings" panose="05000000000000000000" pitchFamily="2" charset="2"/>
              <a:buNone/>
            </a:pPr>
            <a:r>
              <a:rPr kumimoji="1" lang="en-US" altLang="zh-CN" sz="2400" b="1">
                <a:solidFill>
                  <a:srgbClr val="2009CD"/>
                </a:solidFill>
                <a:latin typeface="Times New Roman" panose="02020603050405020304" pitchFamily="18" charset="0"/>
                <a:sym typeface="Symbol" panose="05050102010706020507" pitchFamily="18" charset="2"/>
              </a:rPr>
              <a:t>F  </a:t>
            </a:r>
            <a:r>
              <a:rPr lang="en-US" altLang="zh-CN" sz="2400" b="1" i="1">
                <a:solidFill>
                  <a:srgbClr val="2009CD"/>
                </a:solidFill>
                <a:latin typeface="Times New Roman" panose="02020603050405020304" pitchFamily="18" charset="0"/>
                <a:sym typeface="Symbol" panose="05050102010706020507" pitchFamily="18" charset="2"/>
              </a:rPr>
              <a:t>p</a:t>
            </a:r>
            <a:r>
              <a:rPr lang="en-US" altLang="zh-CN" sz="2400" b="1">
                <a:solidFill>
                  <a:srgbClr val="2009CD"/>
                </a:solidFill>
                <a:latin typeface="Times New Roman" panose="02020603050405020304" pitchFamily="18" charset="0"/>
                <a:sym typeface="Symbol" panose="05050102010706020507" pitchFamily="18" charset="2"/>
              </a:rPr>
              <a:t></a:t>
            </a:r>
            <a:r>
              <a:rPr lang="en-US" altLang="zh-CN" sz="2400" b="1">
                <a:solidFill>
                  <a:srgbClr val="2009CD"/>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a:solidFill>
                  <a:srgbClr val="2009CD"/>
                </a:solidFill>
                <a:latin typeface="Times New Roman" panose="02020603050405020304" pitchFamily="18" charset="0"/>
                <a:sym typeface="Symbol" panose="05050102010706020507" pitchFamily="18" charset="2"/>
              </a:rPr>
              <a:t>p</a:t>
            </a:r>
            <a:endParaRPr kumimoji="1" lang="en-US" altLang="zh-CN" sz="2400" b="1" i="1">
              <a:solidFill>
                <a:srgbClr val="2009CD"/>
              </a:solidFill>
              <a:latin typeface="Times New Roman" panose="02020603050405020304" pitchFamily="18" charset="0"/>
            </a:endParaRPr>
          </a:p>
        </p:txBody>
      </p:sp>
      <p:sp>
        <p:nvSpPr>
          <p:cNvPr id="2" name="灯片编号占位符 1"/>
          <p:cNvSpPr>
            <a:spLocks noGrp="1"/>
          </p:cNvSpPr>
          <p:nvPr>
            <p:ph type="sldNum" sz="quarter" idx="12"/>
          </p:nvPr>
        </p:nvSpPr>
        <p:spPr/>
        <p:txBody>
          <a:bodyPr/>
          <a:lstStyle/>
          <a:p>
            <a:pPr>
              <a:defRPr/>
            </a:pPr>
            <a:fld id="{068D61A8-5ECE-4B6B-97DD-8D80A0FCA0DC}" type="slidenum">
              <a:rPr lang="en-US" altLang="zh-CN" smtClean="0"/>
            </a:fld>
            <a:endParaRPr lang="en-US" altLang="zh-CN"/>
          </a:p>
        </p:txBody>
      </p:sp>
      <p:pic>
        <p:nvPicPr>
          <p:cNvPr id="3" name="图片 2"/>
          <p:cNvPicPr>
            <a:picLocks noChangeAspect="1"/>
          </p:cNvPicPr>
          <p:nvPr/>
        </p:nvPicPr>
        <p:blipFill>
          <a:blip r:embed="rId1"/>
          <a:stretch>
            <a:fillRect/>
          </a:stretch>
        </p:blipFill>
        <p:spPr>
          <a:xfrm>
            <a:off x="6293255" y="2730561"/>
            <a:ext cx="1326745" cy="38351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204595" y="3645535"/>
            <a:ext cx="6714490" cy="652780"/>
          </a:xfrm>
        </p:spPr>
        <p:txBody>
          <a:bodyPr/>
          <a:lstStyle/>
          <a:p>
            <a:pPr algn="ctr" eaLnBrk="1" hangingPunct="1"/>
            <a:r>
              <a:rPr lang="zh-CN" altLang="en-US" sz="5400" dirty="0">
                <a:ea typeface="华文楷体" panose="02010600040101010101" pitchFamily="2" charset="-122"/>
              </a:rPr>
              <a:t>命题逻辑公式的证明</a:t>
            </a:r>
            <a:br>
              <a:rPr lang="zh-CN" altLang="en-US" sz="3600" dirty="0">
                <a:ea typeface="华文楷体" panose="02010600040101010101" pitchFamily="2" charset="-122"/>
              </a:rPr>
            </a:br>
            <a:endParaRPr lang="zh-CN" altLang="en-US" sz="3600" dirty="0">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a:defRPr/>
            </a:pPr>
            <a:fld id="{E39AA6A5-DDA2-4240-B6F5-FAEE601BBEE1}" type="slidenum">
              <a:rPr lang="en-US" altLang="zh-CN" smtClean="0"/>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idx="4294967295"/>
          </p:nvPr>
        </p:nvSpPr>
        <p:spPr>
          <a:xfrm>
            <a:off x="506413" y="722313"/>
            <a:ext cx="8637587" cy="762000"/>
          </a:xfrm>
        </p:spPr>
        <p:txBody>
          <a:bodyPr/>
          <a:lstStyle/>
          <a:p>
            <a:pPr eaLnBrk="1" hangingPunct="1"/>
            <a:r>
              <a:rPr lang="zh-CN" altLang="en-US"/>
              <a:t>命题逻辑的推理问题</a:t>
            </a:r>
            <a:endParaRPr lang="zh-CN" altLang="en-US"/>
          </a:p>
        </p:txBody>
      </p:sp>
      <p:sp>
        <p:nvSpPr>
          <p:cNvPr id="26" name="Rectangle 3"/>
          <p:cNvSpPr txBox="1">
            <a:spLocks noChangeArrowheads="1"/>
          </p:cNvSpPr>
          <p:nvPr/>
        </p:nvSpPr>
        <p:spPr>
          <a:xfrm>
            <a:off x="539750" y="1687513"/>
            <a:ext cx="7488238" cy="517525"/>
          </a:xfrm>
          <a:prstGeom prst="rect">
            <a:avLst/>
          </a:prstGeom>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Clr>
                <a:schemeClr val="tx2"/>
              </a:buClr>
              <a:buSzPct val="70000"/>
              <a:buFont typeface="Wingdings" panose="05000000000000000000" pitchFamily="2" charset="2"/>
              <a:buChar char="l"/>
            </a:pPr>
            <a:r>
              <a:rPr lang="zh-CN" altLang="en-US" sz="2400" dirty="0">
                <a:latin typeface="Times New Roman" panose="02020603050405020304" pitchFamily="18" charset="0"/>
                <a:ea typeface="KaiTi" panose="02010609060101010101" pitchFamily="49" charset="-122"/>
                <a:sym typeface="Symbol" panose="05050102010706020507" pitchFamily="18" charset="2"/>
              </a:rPr>
              <a:t>给定两个命题，它们是否有语义蕴涵关系？</a:t>
            </a:r>
            <a:endParaRPr lang="en-US" altLang="zh-CN" sz="2400" dirty="0">
              <a:latin typeface="Times New Roman" panose="02020603050405020304" pitchFamily="18" charset="0"/>
              <a:ea typeface="KaiTi" panose="02010609060101010101" pitchFamily="49" charset="-122"/>
              <a:sym typeface="Symbol" panose="05050102010706020507" pitchFamily="18" charset="2"/>
            </a:endParaRPr>
          </a:p>
        </p:txBody>
      </p:sp>
      <p:sp>
        <p:nvSpPr>
          <p:cNvPr id="4" name="Rectangle 3"/>
          <p:cNvSpPr txBox="1">
            <a:spLocks noChangeArrowheads="1"/>
          </p:cNvSpPr>
          <p:nvPr/>
        </p:nvSpPr>
        <p:spPr>
          <a:xfrm>
            <a:off x="506413" y="5233988"/>
            <a:ext cx="7488237" cy="571500"/>
          </a:xfrm>
          <a:prstGeom prst="rect">
            <a:avLst/>
          </a:prstGeom>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Clr>
                <a:schemeClr val="tx2"/>
              </a:buClr>
              <a:buSzPct val="70000"/>
              <a:buFont typeface="Wingdings" panose="05000000000000000000" pitchFamily="2" charset="2"/>
              <a:buChar char="l"/>
            </a:pPr>
            <a:r>
              <a:rPr lang="zh-CN" altLang="en-US" sz="2400" dirty="0">
                <a:solidFill>
                  <a:srgbClr val="FF0000"/>
                </a:solidFill>
                <a:latin typeface="Times New Roman" panose="02020603050405020304" pitchFamily="18" charset="0"/>
                <a:ea typeface="KaiTi" panose="02010609060101010101" pitchFamily="49" charset="-122"/>
                <a:sym typeface="Symbol" panose="05050102010706020507" pitchFamily="18" charset="2"/>
              </a:rPr>
              <a:t>上述问题，均可归结为</a:t>
            </a:r>
            <a:r>
              <a:rPr lang="en-US" altLang="zh-CN" sz="2400" dirty="0">
                <a:solidFill>
                  <a:srgbClr val="FF0000"/>
                </a:solidFill>
                <a:latin typeface="Times New Roman" panose="02020603050405020304" pitchFamily="18" charset="0"/>
                <a:ea typeface="KaiTi" panose="02010609060101010101" pitchFamily="49" charset="-122"/>
                <a:sym typeface="Symbol" panose="05050102010706020507" pitchFamily="18" charset="2"/>
              </a:rPr>
              <a:t> “</a:t>
            </a:r>
            <a:r>
              <a:rPr lang="zh-CN" altLang="en-US" sz="2400" dirty="0">
                <a:solidFill>
                  <a:srgbClr val="FF0000"/>
                </a:solidFill>
                <a:latin typeface="Times New Roman" panose="02020603050405020304" pitchFamily="18" charset="0"/>
                <a:ea typeface="KaiTi" panose="02010609060101010101" pitchFamily="49" charset="-122"/>
                <a:sym typeface="Symbol" panose="05050102010706020507" pitchFamily="18" charset="2"/>
              </a:rPr>
              <a:t>判断某个命题是否永真</a:t>
            </a:r>
            <a:r>
              <a:rPr lang="en-US" altLang="zh-CN" sz="2400" dirty="0">
                <a:solidFill>
                  <a:srgbClr val="FF0000"/>
                </a:solidFill>
                <a:latin typeface="Times New Roman" panose="02020603050405020304" pitchFamily="18" charset="0"/>
                <a:ea typeface="KaiTi" panose="02010609060101010101" pitchFamily="49" charset="-122"/>
                <a:sym typeface="Symbol" panose="05050102010706020507" pitchFamily="18" charset="2"/>
              </a:rPr>
              <a:t>”</a:t>
            </a:r>
            <a:endParaRPr lang="en-US" altLang="zh-CN" sz="2400" dirty="0">
              <a:solidFill>
                <a:srgbClr val="FF0000"/>
              </a:solidFill>
              <a:latin typeface="Times New Roman" panose="02020603050405020304" pitchFamily="18" charset="0"/>
              <a:ea typeface="KaiTi" panose="02010609060101010101" pitchFamily="49" charset="-122"/>
              <a:sym typeface="Symbol" panose="05050102010706020507" pitchFamily="18" charset="2"/>
            </a:endParaRPr>
          </a:p>
          <a:p>
            <a:pPr eaLnBrk="1" hangingPunct="1">
              <a:lnSpc>
                <a:spcPct val="110000"/>
              </a:lnSpc>
              <a:spcBef>
                <a:spcPct val="40000"/>
              </a:spcBef>
              <a:buClr>
                <a:schemeClr val="tx2"/>
              </a:buClr>
              <a:buSzPct val="70000"/>
              <a:buFont typeface="Wingdings" panose="05000000000000000000" pitchFamily="2" charset="2"/>
              <a:buChar char="l"/>
            </a:pPr>
            <a:endParaRPr lang="en-US" altLang="zh-CN" sz="2400" b="1" dirty="0">
              <a:latin typeface="Times New Roman" panose="02020603050405020304" pitchFamily="18" charset="0"/>
            </a:endParaRPr>
          </a:p>
        </p:txBody>
      </p:sp>
      <p:sp>
        <p:nvSpPr>
          <p:cNvPr id="24581" name="Rectangle 3"/>
          <p:cNvSpPr txBox="1">
            <a:spLocks noChangeArrowheads="1"/>
          </p:cNvSpPr>
          <p:nvPr/>
        </p:nvSpPr>
        <p:spPr bwMode="auto">
          <a:xfrm>
            <a:off x="552450" y="4046538"/>
            <a:ext cx="7488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Clr>
                <a:schemeClr val="tx2"/>
              </a:buClr>
              <a:buSzPct val="70000"/>
              <a:buFont typeface="Wingdings" panose="05000000000000000000" pitchFamily="2" charset="2"/>
              <a:buChar char="l"/>
            </a:pPr>
            <a:r>
              <a:rPr lang="zh-CN" altLang="en-US" sz="2400" dirty="0">
                <a:latin typeface="Times New Roman" panose="02020603050405020304" pitchFamily="18" charset="0"/>
                <a:ea typeface="KaiTi" panose="02010609060101010101" pitchFamily="49" charset="-122"/>
                <a:sym typeface="Symbol" panose="05050102010706020507" pitchFamily="18" charset="2"/>
              </a:rPr>
              <a:t>给定命题表达式，它是否可满足？</a:t>
            </a:r>
            <a:endParaRPr lang="en-US" altLang="zh-CN" sz="2400" dirty="0">
              <a:latin typeface="Times New Roman" panose="02020603050405020304" pitchFamily="18" charset="0"/>
              <a:ea typeface="KaiTi" panose="02010609060101010101" pitchFamily="49" charset="-122"/>
              <a:sym typeface="Symbol" panose="05050102010706020507" pitchFamily="18" charset="2"/>
            </a:endParaRPr>
          </a:p>
        </p:txBody>
      </p:sp>
      <p:sp>
        <p:nvSpPr>
          <p:cNvPr id="7" name="Rectangle 3"/>
          <p:cNvSpPr txBox="1">
            <a:spLocks noRot="1" noChangeAspect="1" noMove="1" noResize="1" noEditPoints="1" noAdjustHandles="1" noChangeArrowheads="1" noChangeShapeType="1" noTextEdit="1"/>
          </p:cNvSpPr>
          <p:nvPr/>
        </p:nvSpPr>
        <p:spPr>
          <a:xfrm>
            <a:off x="1481214" y="2246358"/>
            <a:ext cx="5544616" cy="519057"/>
          </a:xfrm>
          <a:prstGeom prst="rect">
            <a:avLst/>
          </a:prstGeom>
          <a:blipFill rotWithShape="0">
            <a:blip r:embed="rId1"/>
            <a:stretch>
              <a:fillRect l="-440" t="-11628" b="-16279"/>
            </a:stretch>
          </a:blipFill>
        </p:spPr>
        <p:txBody>
          <a:bodyPr/>
          <a:lstStyle/>
          <a:p>
            <a:pPr>
              <a:defRPr/>
            </a:pPr>
            <a:r>
              <a:rPr lang="zh-CN" altLang="en-US">
                <a:noFill/>
              </a:rPr>
              <a:t> </a:t>
            </a:r>
            <a:endParaRPr lang="zh-CN" altLang="en-US">
              <a:noFill/>
            </a:endParaRPr>
          </a:p>
        </p:txBody>
      </p:sp>
      <p:sp>
        <p:nvSpPr>
          <p:cNvPr id="8" name="Rectangle 3"/>
          <p:cNvSpPr txBox="1">
            <a:spLocks noChangeArrowheads="1"/>
          </p:cNvSpPr>
          <p:nvPr/>
        </p:nvSpPr>
        <p:spPr>
          <a:xfrm>
            <a:off x="552450" y="2873375"/>
            <a:ext cx="7488238" cy="519113"/>
          </a:xfrm>
          <a:prstGeom prst="rect">
            <a:avLst/>
          </a:prstGeom>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Clr>
                <a:schemeClr val="tx2"/>
              </a:buClr>
              <a:buSzPct val="70000"/>
              <a:buFont typeface="Wingdings" panose="05000000000000000000" pitchFamily="2" charset="2"/>
              <a:buChar char="l"/>
            </a:pPr>
            <a:r>
              <a:rPr lang="zh-CN" altLang="en-US" sz="2400" dirty="0">
                <a:latin typeface="Times New Roman" panose="02020603050405020304" pitchFamily="18" charset="0"/>
                <a:ea typeface="KaiTi" panose="02010609060101010101" pitchFamily="49" charset="-122"/>
                <a:sym typeface="Symbol" panose="05050102010706020507" pitchFamily="18" charset="2"/>
              </a:rPr>
              <a:t>给定两个命题，它们是否逻辑等价？</a:t>
            </a:r>
            <a:endParaRPr lang="en-US" altLang="zh-CN" sz="2400" dirty="0">
              <a:latin typeface="Times New Roman" panose="02020603050405020304" pitchFamily="18" charset="0"/>
              <a:ea typeface="KaiTi" panose="02010609060101010101" pitchFamily="49" charset="-122"/>
              <a:sym typeface="Symbol" panose="05050102010706020507" pitchFamily="18" charset="2"/>
            </a:endParaRPr>
          </a:p>
        </p:txBody>
      </p:sp>
      <p:sp>
        <p:nvSpPr>
          <p:cNvPr id="9" name="Rectangle 3"/>
          <p:cNvSpPr txBox="1">
            <a:spLocks noRot="1" noChangeAspect="1" noMove="1" noResize="1" noEditPoints="1" noAdjustHandles="1" noChangeArrowheads="1" noChangeShapeType="1" noTextEdit="1"/>
          </p:cNvSpPr>
          <p:nvPr/>
        </p:nvSpPr>
        <p:spPr>
          <a:xfrm>
            <a:off x="1496785" y="4589706"/>
            <a:ext cx="5235456" cy="519057"/>
          </a:xfrm>
          <a:prstGeom prst="rect">
            <a:avLst/>
          </a:prstGeom>
          <a:blipFill rotWithShape="0">
            <a:blip r:embed="rId2"/>
            <a:stretch>
              <a:fillRect l="-466" t="-11765" b="-17647"/>
            </a:stretch>
          </a:blipFill>
        </p:spPr>
        <p:txBody>
          <a:bodyPr/>
          <a:lstStyle/>
          <a:p>
            <a:pPr>
              <a:defRPr/>
            </a:pPr>
            <a:r>
              <a:rPr lang="zh-CN" altLang="en-US">
                <a:noFill/>
              </a:rPr>
              <a:t> </a:t>
            </a:r>
            <a:endParaRPr lang="zh-CN" altLang="en-US">
              <a:noFill/>
            </a:endParaRPr>
          </a:p>
        </p:txBody>
      </p:sp>
      <p:sp>
        <p:nvSpPr>
          <p:cNvPr id="11" name="Rectangle 3"/>
          <p:cNvSpPr txBox="1">
            <a:spLocks noRot="1" noChangeAspect="1" noMove="1" noResize="1" noEditPoints="1" noAdjustHandles="1" noChangeArrowheads="1" noChangeShapeType="1" noTextEdit="1"/>
          </p:cNvSpPr>
          <p:nvPr/>
        </p:nvSpPr>
        <p:spPr>
          <a:xfrm>
            <a:off x="1481214" y="3369816"/>
            <a:ext cx="6513436" cy="519057"/>
          </a:xfrm>
          <a:prstGeom prst="rect">
            <a:avLst/>
          </a:prstGeom>
          <a:blipFill rotWithShape="0">
            <a:blip r:embed="rId3"/>
            <a:stretch>
              <a:fillRect l="-375" t="-11765" b="-17647"/>
            </a:stretch>
          </a:blipFill>
        </p:spPr>
        <p:txBody>
          <a:bodyPr/>
          <a:lstStyle/>
          <a:p>
            <a:pPr>
              <a:defRPr/>
            </a:pPr>
            <a:r>
              <a:rPr lang="zh-CN" altLang="en-US">
                <a:noFill/>
              </a:rPr>
              <a:t> </a:t>
            </a:r>
            <a:endParaRPr lang="zh-CN" altLang="en-US">
              <a:noFill/>
            </a:endParaRPr>
          </a:p>
        </p:txBody>
      </p:sp>
      <p:pic>
        <p:nvPicPr>
          <p:cNvPr id="24586"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39925" y="2343150"/>
            <a:ext cx="3587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论证</a:t>
            </a:r>
            <a:endParaRPr lang="en-US" dirty="0"/>
          </a:p>
        </p:txBody>
      </p:sp>
      <p:sp>
        <p:nvSpPr>
          <p:cNvPr id="4" name="Content Placeholder 3"/>
          <p:cNvSpPr>
            <a:spLocks noGrp="1"/>
          </p:cNvSpPr>
          <p:nvPr>
            <p:ph idx="1"/>
          </p:nvPr>
        </p:nvSpPr>
        <p:spPr>
          <a:xfrm>
            <a:off x="457200" y="1719263"/>
            <a:ext cx="8229600" cy="2069777"/>
          </a:xfrm>
        </p:spPr>
        <p:txBody>
          <a:bodyPr>
            <a:normAutofit/>
          </a:bodyPr>
          <a:lstStyle/>
          <a:p>
            <a:r>
              <a:rPr lang="en-US" sz="2400" dirty="0" err="1">
                <a:latin typeface="Helvetica" charset="0"/>
                <a:ea typeface="Helvetica" charset="0"/>
                <a:cs typeface="Helvetica" charset="0"/>
              </a:rPr>
              <a:t>一个论证</a:t>
            </a:r>
            <a:r>
              <a:rPr lang="zh-CN" altLang="en-US" sz="2400" dirty="0">
                <a:latin typeface="Helvetica" charset="0"/>
                <a:ea typeface="Helvetica" charset="0"/>
                <a:cs typeface="Helvetica" charset="0"/>
              </a:rPr>
              <a:t>（</a:t>
            </a:r>
            <a:r>
              <a:rPr lang="en-US" sz="2400" i="1" dirty="0">
                <a:solidFill>
                  <a:srgbClr val="FF0000"/>
                </a:solidFill>
                <a:latin typeface="Helvetica" charset="0"/>
                <a:ea typeface="Helvetica" charset="0"/>
                <a:cs typeface="Helvetica" charset="0"/>
              </a:rPr>
              <a:t>argument</a:t>
            </a:r>
            <a:r>
              <a:rPr lang="en-US" sz="2400" i="1" dirty="0">
                <a:latin typeface="Helvetica" charset="0"/>
                <a:ea typeface="Helvetica" charset="0"/>
                <a:cs typeface="Helvetica" charset="0"/>
              </a:rPr>
              <a:t> </a:t>
            </a:r>
            <a:r>
              <a:rPr lang="zh-CN" altLang="en-US" sz="2400" dirty="0">
                <a:latin typeface="Helvetica" charset="0"/>
                <a:ea typeface="Helvetica" charset="0"/>
                <a:cs typeface="Helvetica" charset="0"/>
              </a:rPr>
              <a:t>）是一个命题序列。</a:t>
            </a:r>
            <a:r>
              <a:rPr lang="en-US" sz="2400" dirty="0">
                <a:latin typeface="Helvetica" charset="0"/>
                <a:ea typeface="Helvetica" charset="0"/>
                <a:cs typeface="Helvetica" charset="0"/>
              </a:rPr>
              <a:t> </a:t>
            </a:r>
            <a:r>
              <a:rPr lang="en-US" sz="2400" dirty="0" err="1">
                <a:latin typeface="Helvetica" charset="0"/>
                <a:ea typeface="Helvetica" charset="0"/>
                <a:cs typeface="Helvetica" charset="0"/>
              </a:rPr>
              <a:t>序列中除了最后一个命题之外的其它命题都称为前提</a:t>
            </a:r>
            <a:r>
              <a:rPr lang="zh-CN" altLang="en-US" sz="2400" dirty="0">
                <a:latin typeface="Helvetica" charset="0"/>
                <a:ea typeface="Helvetica" charset="0"/>
                <a:cs typeface="Helvetica" charset="0"/>
              </a:rPr>
              <a:t>（</a:t>
            </a:r>
            <a:r>
              <a:rPr lang="en-US" sz="2400" i="1" dirty="0">
                <a:solidFill>
                  <a:srgbClr val="FF0000"/>
                </a:solidFill>
                <a:latin typeface="Helvetica" charset="0"/>
                <a:ea typeface="Helvetica" charset="0"/>
                <a:cs typeface="Helvetica" charset="0"/>
              </a:rPr>
              <a:t>premises</a:t>
            </a:r>
            <a:r>
              <a:rPr lang="en-US" sz="2400" i="1" dirty="0">
                <a:latin typeface="Helvetica" charset="0"/>
                <a:ea typeface="Helvetica" charset="0"/>
                <a:cs typeface="Helvetica" charset="0"/>
              </a:rPr>
              <a:t> </a:t>
            </a:r>
            <a:r>
              <a:rPr lang="zh-CN" altLang="en-US" sz="2400" dirty="0">
                <a:latin typeface="Helvetica" charset="0"/>
                <a:ea typeface="Helvetica" charset="0"/>
                <a:cs typeface="Helvetica" charset="0"/>
              </a:rPr>
              <a:t>），最后一个命题称为</a:t>
            </a:r>
            <a:r>
              <a:rPr lang="en-US" sz="2400" dirty="0" err="1">
                <a:latin typeface="Helvetica" charset="0"/>
                <a:ea typeface="Helvetica" charset="0"/>
                <a:cs typeface="Helvetica" charset="0"/>
              </a:rPr>
              <a:t>结论</a:t>
            </a:r>
            <a:r>
              <a:rPr lang="zh-CN" altLang="en-US" sz="2400" dirty="0">
                <a:latin typeface="Helvetica" charset="0"/>
                <a:ea typeface="Helvetica" charset="0"/>
                <a:cs typeface="Helvetica" charset="0"/>
              </a:rPr>
              <a:t>（</a:t>
            </a:r>
            <a:r>
              <a:rPr lang="en-US" sz="2400" dirty="0">
                <a:latin typeface="Helvetica" charset="0"/>
                <a:ea typeface="Helvetica" charset="0"/>
                <a:cs typeface="Helvetica" charset="0"/>
              </a:rPr>
              <a:t> </a:t>
            </a:r>
            <a:r>
              <a:rPr lang="en-US" sz="2400" i="1" dirty="0">
                <a:solidFill>
                  <a:srgbClr val="FF0000"/>
                </a:solidFill>
                <a:latin typeface="Helvetica" charset="0"/>
                <a:ea typeface="Helvetica" charset="0"/>
                <a:cs typeface="Helvetica" charset="0"/>
              </a:rPr>
              <a:t>conclusion</a:t>
            </a:r>
            <a:r>
              <a:rPr lang="zh-CN" altLang="en-US" sz="2400" dirty="0">
                <a:latin typeface="Helvetica" charset="0"/>
                <a:ea typeface="Helvetica" charset="0"/>
                <a:cs typeface="Helvetica" charset="0"/>
              </a:rPr>
              <a:t> ）。</a:t>
            </a:r>
            <a:r>
              <a:rPr lang="en-US" sz="2400" dirty="0">
                <a:latin typeface="Helvetica" charset="0"/>
                <a:ea typeface="Helvetica" charset="0"/>
                <a:cs typeface="Helvetica" charset="0"/>
              </a:rPr>
              <a:t> </a:t>
            </a:r>
            <a:r>
              <a:rPr lang="en-US" sz="2400" dirty="0" err="1">
                <a:latin typeface="Helvetica" charset="0"/>
                <a:ea typeface="Helvetica" charset="0"/>
                <a:cs typeface="Helvetica" charset="0"/>
              </a:rPr>
              <a:t>若所有前提为真则蕴含结论为真则称改论证是成立的</a:t>
            </a:r>
            <a:r>
              <a:rPr lang="zh-CN" altLang="en-US" sz="2400" dirty="0">
                <a:latin typeface="Helvetica" charset="0"/>
                <a:ea typeface="Helvetica" charset="0"/>
                <a:cs typeface="Helvetica" charset="0"/>
              </a:rPr>
              <a:t>（</a:t>
            </a:r>
            <a:r>
              <a:rPr lang="en-US" sz="2400" dirty="0">
                <a:latin typeface="Helvetica" charset="0"/>
                <a:ea typeface="Helvetica" charset="0"/>
                <a:cs typeface="Helvetica" charset="0"/>
              </a:rPr>
              <a:t> </a:t>
            </a:r>
            <a:r>
              <a:rPr lang="en-US" sz="2400" i="1" dirty="0">
                <a:solidFill>
                  <a:srgbClr val="FF0000"/>
                </a:solidFill>
                <a:latin typeface="Helvetica" charset="0"/>
                <a:ea typeface="Helvetica" charset="0"/>
                <a:cs typeface="Helvetica" charset="0"/>
              </a:rPr>
              <a:t>valid</a:t>
            </a:r>
            <a:r>
              <a:rPr lang="en-US" sz="2400" i="1" dirty="0">
                <a:latin typeface="Helvetica" charset="0"/>
                <a:ea typeface="Helvetica" charset="0"/>
                <a:cs typeface="Helvetica" charset="0"/>
              </a:rPr>
              <a:t> </a:t>
            </a:r>
            <a:r>
              <a:rPr lang="zh-CN" altLang="en-US" sz="2400" dirty="0">
                <a:latin typeface="Helvetica" charset="0"/>
                <a:ea typeface="Helvetica" charset="0"/>
                <a:cs typeface="Helvetica" charset="0"/>
              </a:rPr>
              <a:t>）。</a:t>
            </a:r>
            <a:r>
              <a:rPr lang="en-US" sz="2400" dirty="0">
                <a:latin typeface="Helvetica" charset="0"/>
                <a:ea typeface="Helvetica" charset="0"/>
                <a:cs typeface="Helvetica" charset="0"/>
              </a:rPr>
              <a:t> </a:t>
            </a:r>
            <a:endParaRPr lang="en-US" sz="2400" dirty="0">
              <a:latin typeface="Helvetica" charset="0"/>
              <a:ea typeface="Helvetica" charset="0"/>
              <a:cs typeface="Helvetica" charset="0"/>
            </a:endParaRPr>
          </a:p>
          <a:p>
            <a:endParaRPr lang="en-US" sz="2400" dirty="0">
              <a:latin typeface="Helvetica" charset="0"/>
              <a:ea typeface="Helvetica" charset="0"/>
              <a:cs typeface="Helvetica" charset="0"/>
            </a:endParaRPr>
          </a:p>
        </p:txBody>
      </p:sp>
      <p:sp>
        <p:nvSpPr>
          <p:cNvPr id="2" name="Slide Number Placeholder 1"/>
          <p:cNvSpPr>
            <a:spLocks noGrp="1"/>
          </p:cNvSpPr>
          <p:nvPr>
            <p:ph type="sldNum" sz="quarter" idx="12"/>
          </p:nvPr>
        </p:nvSpPr>
        <p:spPr/>
        <p:txBody>
          <a:bodyPr/>
          <a:lstStyle/>
          <a:p>
            <a:pPr algn="r">
              <a:defRPr/>
            </a:pPr>
            <a:fld id="{318C84BE-C95B-4A68-97AE-E842D691A192}" type="slidenum">
              <a:rPr lang="en-US" altLang="zh-CN" smtClean="0"/>
            </a:fld>
            <a:endParaRPr lang="en-US" altLang="zh-CN" dirty="0"/>
          </a:p>
        </p:txBody>
      </p:sp>
      <p:grpSp>
        <p:nvGrpSpPr>
          <p:cNvPr id="10" name="Group 9"/>
          <p:cNvGrpSpPr/>
          <p:nvPr/>
        </p:nvGrpSpPr>
        <p:grpSpPr>
          <a:xfrm>
            <a:off x="1844080" y="4243065"/>
            <a:ext cx="5772848" cy="1426567"/>
            <a:chOff x="1691680" y="4090665"/>
            <a:chExt cx="5772848" cy="1426567"/>
          </a:xfrm>
        </p:grpSpPr>
        <p:sp>
          <p:nvSpPr>
            <p:cNvPr id="11" name="Rounded Rectangle 10"/>
            <p:cNvSpPr/>
            <p:nvPr/>
          </p:nvSpPr>
          <p:spPr bwMode="auto">
            <a:xfrm>
              <a:off x="1703888" y="4090665"/>
              <a:ext cx="5760640" cy="1426567"/>
            </a:xfrm>
            <a:prstGeom prst="roundRect">
              <a:avLst>
                <a:gd name="adj" fmla="val 154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TextBox 11"/>
            <p:cNvSpPr txBox="1"/>
            <p:nvPr/>
          </p:nvSpPr>
          <p:spPr>
            <a:xfrm>
              <a:off x="1691680" y="4149080"/>
              <a:ext cx="4070345" cy="1338828"/>
            </a:xfrm>
            <a:prstGeom prst="rect">
              <a:avLst/>
            </a:prstGeom>
            <a:noFill/>
          </p:spPr>
          <p:txBody>
            <a:bodyPr wrap="none" rtlCol="0">
              <a:spAutoFit/>
            </a:bodyPr>
            <a:lstStyle/>
            <a:p>
              <a:pPr>
                <a:lnSpc>
                  <a:spcPct val="150000"/>
                </a:lnSpc>
              </a:pPr>
              <a:r>
                <a:rPr lang="zh-CN" altLang="en-US" dirty="0"/>
                <a:t>   “如果我是教师，那么我要上课。”</a:t>
              </a:r>
              <a:endParaRPr lang="en-US" altLang="zh-CN" dirty="0"/>
            </a:p>
            <a:p>
              <a:pPr>
                <a:lnSpc>
                  <a:spcPct val="150000"/>
                </a:lnSpc>
              </a:pPr>
              <a:r>
                <a:rPr lang="zh-CN" altLang="en-US" dirty="0"/>
                <a:t>   “我是教师。”</a:t>
              </a:r>
              <a:endParaRPr lang="en-US" altLang="zh-CN" dirty="0"/>
            </a:p>
            <a:p>
              <a:pPr>
                <a:lnSpc>
                  <a:spcPct val="150000"/>
                </a:lnSpc>
              </a:pPr>
              <a:r>
                <a:rPr lang="zh-CN" altLang="en-US" dirty="0"/>
                <a:t>∴“我要上课。”</a:t>
              </a:r>
              <a:endParaRPr lang="en-US" dirty="0"/>
            </a:p>
          </p:txBody>
        </p:sp>
        <p:cxnSp>
          <p:nvCxnSpPr>
            <p:cNvPr id="13" name="Straight Connector 12"/>
            <p:cNvCxnSpPr/>
            <p:nvPr/>
          </p:nvCxnSpPr>
          <p:spPr bwMode="auto">
            <a:xfrm>
              <a:off x="1835696" y="5013176"/>
              <a:ext cx="5472608" cy="0"/>
            </a:xfrm>
            <a:prstGeom prst="line">
              <a:avLst/>
            </a:prstGeom>
            <a:solidFill>
              <a:schemeClr val="accent1"/>
            </a:solidFill>
            <a:ln w="28575" cap="flat" cmpd="sng" algn="ctr">
              <a:solidFill>
                <a:srgbClr val="0033CC"/>
              </a:solidFill>
              <a:prstDash val="solid"/>
              <a:round/>
              <a:headEnd type="none" w="med" len="med"/>
              <a:tailEnd type="none" w="med" len="med"/>
            </a:ln>
            <a:effectLst/>
          </p:spPr>
        </p:cxnSp>
      </p:grpSp>
      <p:grpSp>
        <p:nvGrpSpPr>
          <p:cNvPr id="9" name="Group 8"/>
          <p:cNvGrpSpPr/>
          <p:nvPr/>
        </p:nvGrpSpPr>
        <p:grpSpPr>
          <a:xfrm>
            <a:off x="1691680" y="4090665"/>
            <a:ext cx="5917004" cy="1426567"/>
            <a:chOff x="1691680" y="4090665"/>
            <a:chExt cx="5917004" cy="1426567"/>
          </a:xfrm>
        </p:grpSpPr>
        <p:sp>
          <p:nvSpPr>
            <p:cNvPr id="8" name="Rounded Rectangle 7"/>
            <p:cNvSpPr/>
            <p:nvPr/>
          </p:nvSpPr>
          <p:spPr bwMode="auto">
            <a:xfrm>
              <a:off x="1703888" y="4090665"/>
              <a:ext cx="5760640" cy="1426567"/>
            </a:xfrm>
            <a:prstGeom prst="roundRect">
              <a:avLst>
                <a:gd name="adj" fmla="val 154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 name="TextBox 4"/>
            <p:cNvSpPr txBox="1"/>
            <p:nvPr/>
          </p:nvSpPr>
          <p:spPr>
            <a:xfrm>
              <a:off x="1691680" y="4149080"/>
              <a:ext cx="5917004" cy="1285032"/>
            </a:xfrm>
            <a:prstGeom prst="rect">
              <a:avLst/>
            </a:prstGeom>
            <a:noFill/>
          </p:spPr>
          <p:txBody>
            <a:bodyPr wrap="none" rtlCol="0">
              <a:spAutoFit/>
            </a:bodyPr>
            <a:lstStyle/>
            <a:p>
              <a:pPr>
                <a:lnSpc>
                  <a:spcPct val="150000"/>
                </a:lnSpc>
              </a:pPr>
              <a:r>
                <a:rPr lang="zh-CN" altLang="en-US" dirty="0"/>
                <a:t>   “如果我是马云，那么我给各位每人发一辆法拉利。”</a:t>
              </a:r>
              <a:endParaRPr lang="en-US" altLang="zh-CN" dirty="0"/>
            </a:p>
            <a:p>
              <a:pPr>
                <a:lnSpc>
                  <a:spcPct val="150000"/>
                </a:lnSpc>
              </a:pPr>
              <a:r>
                <a:rPr lang="zh-CN" altLang="en-US" dirty="0"/>
                <a:t>   “我是马云。”</a:t>
              </a:r>
              <a:endParaRPr lang="en-US" altLang="zh-CN" dirty="0"/>
            </a:p>
            <a:p>
              <a:pPr>
                <a:lnSpc>
                  <a:spcPct val="150000"/>
                </a:lnSpc>
              </a:pPr>
              <a:r>
                <a:rPr lang="zh-CN" altLang="en-US" dirty="0"/>
                <a:t>∴“我给各位每人发一辆法拉利。”</a:t>
              </a:r>
              <a:endParaRPr lang="en-US" dirty="0"/>
            </a:p>
          </p:txBody>
        </p:sp>
        <p:cxnSp>
          <p:nvCxnSpPr>
            <p:cNvPr id="7" name="Straight Connector 6"/>
            <p:cNvCxnSpPr/>
            <p:nvPr/>
          </p:nvCxnSpPr>
          <p:spPr bwMode="auto">
            <a:xfrm>
              <a:off x="1835696" y="5013176"/>
              <a:ext cx="5472608" cy="0"/>
            </a:xfrm>
            <a:prstGeom prst="line">
              <a:avLst/>
            </a:prstGeom>
            <a:solidFill>
              <a:schemeClr val="accent1"/>
            </a:solidFill>
            <a:ln w="28575" cap="flat" cmpd="sng" algn="ctr">
              <a:solidFill>
                <a:srgbClr val="0033CC"/>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论证形式</a:t>
            </a:r>
            <a:endParaRPr lang="en-US" dirty="0"/>
          </a:p>
        </p:txBody>
      </p:sp>
      <p:sp>
        <p:nvSpPr>
          <p:cNvPr id="4" name="Content Placeholder 3"/>
          <p:cNvSpPr>
            <a:spLocks noGrp="1"/>
          </p:cNvSpPr>
          <p:nvPr>
            <p:ph idx="1"/>
          </p:nvPr>
        </p:nvSpPr>
        <p:spPr>
          <a:xfrm>
            <a:off x="457200" y="1719263"/>
            <a:ext cx="8291264" cy="2573833"/>
          </a:xfrm>
        </p:spPr>
        <p:txBody>
          <a:bodyPr>
            <a:normAutofit/>
          </a:bodyPr>
          <a:lstStyle/>
          <a:p>
            <a:r>
              <a:rPr lang="en-US" altLang="zh-CN" sz="2400" dirty="0" err="1">
                <a:latin typeface="Helvetica" charset="0"/>
                <a:ea typeface="Helvetica" charset="0"/>
                <a:cs typeface="Helvetica" charset="0"/>
              </a:rPr>
              <a:t>命题逻辑中的一个论证</a:t>
            </a:r>
            <a:r>
              <a:rPr lang="zh-CN" altLang="en-US" sz="2400" dirty="0">
                <a:latin typeface="Helvetica" charset="0"/>
                <a:ea typeface="Helvetica" charset="0"/>
                <a:cs typeface="Helvetica" charset="0"/>
              </a:rPr>
              <a:t>形式（</a:t>
            </a:r>
            <a:r>
              <a:rPr lang="en-US" altLang="zh-CN" sz="2400" i="1" dirty="0">
                <a:solidFill>
                  <a:srgbClr val="FF0000"/>
                </a:solidFill>
                <a:latin typeface="Helvetica" charset="0"/>
                <a:ea typeface="Helvetica" charset="0"/>
                <a:cs typeface="Helvetica" charset="0"/>
              </a:rPr>
              <a:t> argument form </a:t>
            </a:r>
            <a:r>
              <a:rPr lang="zh-CN" altLang="en-US" sz="2400" dirty="0">
                <a:latin typeface="Helvetica" charset="0"/>
                <a:ea typeface="Helvetica" charset="0"/>
                <a:cs typeface="Helvetica" charset="0"/>
              </a:rPr>
              <a:t>）</a:t>
            </a:r>
            <a:r>
              <a:rPr lang="en-US" sz="2400" dirty="0">
                <a:latin typeface="Helvetica" charset="0"/>
                <a:ea typeface="Helvetica" charset="0"/>
                <a:cs typeface="Helvetica" charset="0"/>
              </a:rPr>
              <a:t> </a:t>
            </a:r>
            <a:r>
              <a:rPr lang="en-US" sz="2400" dirty="0" err="1">
                <a:latin typeface="Helvetica" charset="0"/>
                <a:ea typeface="Helvetica" charset="0"/>
                <a:cs typeface="Helvetica" charset="0"/>
              </a:rPr>
              <a:t>是一系列包含命题变元的命题公式</a:t>
            </a:r>
            <a:r>
              <a:rPr lang="zh-CN" altLang="en-US" sz="2400" dirty="0">
                <a:latin typeface="Helvetica" charset="0"/>
                <a:ea typeface="Helvetica" charset="0"/>
                <a:cs typeface="Helvetica" charset="0"/>
              </a:rPr>
              <a:t>。</a:t>
            </a:r>
            <a:r>
              <a:rPr lang="en-US" sz="2400" dirty="0" err="1">
                <a:latin typeface="Helvetica" charset="0"/>
                <a:ea typeface="Helvetica" charset="0"/>
                <a:cs typeface="Helvetica" charset="0"/>
              </a:rPr>
              <a:t>一个论证形式成立</a:t>
            </a:r>
            <a:r>
              <a:rPr lang="zh-CN" altLang="en-US" sz="2400" dirty="0">
                <a:latin typeface="Helvetica" charset="0"/>
                <a:ea typeface="Helvetica" charset="0"/>
                <a:cs typeface="Helvetica" charset="0"/>
              </a:rPr>
              <a:t>（</a:t>
            </a:r>
            <a:r>
              <a:rPr lang="en-US" altLang="zh-CN" sz="2400" i="1" dirty="0">
                <a:solidFill>
                  <a:srgbClr val="FF0000"/>
                </a:solidFill>
                <a:latin typeface="Helvetica" charset="0"/>
                <a:ea typeface="Helvetica" charset="0"/>
                <a:cs typeface="Helvetica" charset="0"/>
              </a:rPr>
              <a:t>valid</a:t>
            </a:r>
            <a:r>
              <a:rPr lang="zh-CN" altLang="en-US" sz="2400" dirty="0">
                <a:latin typeface="Helvetica" charset="0"/>
                <a:ea typeface="Helvetica" charset="0"/>
                <a:cs typeface="Helvetica" charset="0"/>
              </a:rPr>
              <a:t>），则不管用什么命题替换其中变元，只要替换后各前提命题都为真则结论命题也为真。</a:t>
            </a:r>
            <a:r>
              <a:rPr lang="en-US" sz="2400" dirty="0">
                <a:latin typeface="Helvetica" charset="0"/>
                <a:ea typeface="Helvetica" charset="0"/>
                <a:cs typeface="Helvetica" charset="0"/>
              </a:rPr>
              <a:t> </a:t>
            </a:r>
            <a:endParaRPr lang="en-US" sz="2400" dirty="0">
              <a:latin typeface="Helvetica" charset="0"/>
              <a:ea typeface="Helvetica" charset="0"/>
              <a:cs typeface="Helvetica" charset="0"/>
            </a:endParaRPr>
          </a:p>
        </p:txBody>
      </p:sp>
      <p:sp>
        <p:nvSpPr>
          <p:cNvPr id="2" name="Slide Number Placeholder 1"/>
          <p:cNvSpPr>
            <a:spLocks noGrp="1"/>
          </p:cNvSpPr>
          <p:nvPr>
            <p:ph type="sldNum" sz="quarter" idx="12"/>
          </p:nvPr>
        </p:nvSpPr>
        <p:spPr/>
        <p:txBody>
          <a:bodyPr/>
          <a:lstStyle/>
          <a:p>
            <a:pPr algn="r">
              <a:defRPr/>
            </a:pPr>
            <a:fld id="{318C84BE-C95B-4A68-97AE-E842D691A192}" type="slidenum">
              <a:rPr lang="en-US" altLang="zh-CN" smtClean="0"/>
            </a:fld>
            <a:endParaRPr lang="en-US" altLang="zh-CN" dirty="0"/>
          </a:p>
        </p:txBody>
      </p:sp>
      <p:grpSp>
        <p:nvGrpSpPr>
          <p:cNvPr id="5" name="Group 4"/>
          <p:cNvGrpSpPr/>
          <p:nvPr/>
        </p:nvGrpSpPr>
        <p:grpSpPr>
          <a:xfrm>
            <a:off x="3275856" y="3789040"/>
            <a:ext cx="2160240" cy="1426567"/>
            <a:chOff x="1691680" y="4090665"/>
            <a:chExt cx="5772848" cy="1426567"/>
          </a:xfrm>
        </p:grpSpPr>
        <p:sp>
          <p:nvSpPr>
            <p:cNvPr id="6" name="Rounded Rectangle 5"/>
            <p:cNvSpPr/>
            <p:nvPr/>
          </p:nvSpPr>
          <p:spPr bwMode="auto">
            <a:xfrm>
              <a:off x="1703888" y="4090665"/>
              <a:ext cx="5760640" cy="1426567"/>
            </a:xfrm>
            <a:prstGeom prst="roundRect">
              <a:avLst>
                <a:gd name="adj" fmla="val 15489"/>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7" name="TextBox 6"/>
                <p:cNvSpPr txBox="1"/>
                <p:nvPr/>
              </p:nvSpPr>
              <p:spPr>
                <a:xfrm>
                  <a:off x="1691680" y="4149080"/>
                  <a:ext cx="4476903" cy="1338828"/>
                </a:xfrm>
                <a:prstGeom prst="rect">
                  <a:avLst/>
                </a:prstGeom>
                <a:noFill/>
              </p:spPr>
              <p:txBody>
                <a:bodyPr wrap="square" rtlCol="0">
                  <a:spAutoFit/>
                </a:bodyPr>
                <a:lstStyle/>
                <a:p>
                  <a:pPr>
                    <a:lnSpc>
                      <a:spcPct val="150000"/>
                    </a:lnSpc>
                  </a:pPr>
                  <a:r>
                    <a:rPr lang="zh-CN" altLang="en-US" dirty="0"/>
                    <a:t>    </a:t>
                  </a:r>
                  <a:r>
                    <a:rPr lang="en-US" altLang="zh-CN" dirty="0"/>
                    <a:t>  </a:t>
                  </a:r>
                  <a14:m>
                    <m:oMath xmlns:m="http://schemas.openxmlformats.org/officeDocument/2006/math">
                      <m:r>
                        <a:rPr lang="en-US" altLang="zh-CN" i="1" dirty="0" smtClean="0">
                          <a:latin typeface="Cambria Math" charset="0"/>
                        </a:rPr>
                        <m:t>𝑝</m:t>
                      </m:r>
                      <m:r>
                        <a:rPr lang="en-US" altLang="zh-CN" b="0" i="1" dirty="0" smtClean="0">
                          <a:latin typeface="Cambria Math" charset="0"/>
                        </a:rPr>
                        <m:t>→</m:t>
                      </m:r>
                      <m:r>
                        <a:rPr lang="en-US" altLang="zh-CN" b="0" i="1" dirty="0" smtClean="0">
                          <a:latin typeface="Cambria Math" charset="0"/>
                        </a:rPr>
                        <m:t>𝑞</m:t>
                      </m:r>
                    </m:oMath>
                  </a14:m>
                  <a:endParaRPr lang="en-US" altLang="zh-CN" dirty="0"/>
                </a:p>
                <a:p>
                  <a:pPr>
                    <a:lnSpc>
                      <a:spcPct val="150000"/>
                    </a:lnSpc>
                  </a:pPr>
                  <a:r>
                    <a:rPr lang="zh-CN" altLang="en-US" dirty="0"/>
                    <a:t>   </a:t>
                  </a:r>
                  <a:r>
                    <a:rPr lang="en-US" altLang="zh-CN" dirty="0"/>
                    <a:t>   </a:t>
                  </a:r>
                  <a14:m>
                    <m:oMath xmlns:m="http://schemas.openxmlformats.org/officeDocument/2006/math">
                      <m:r>
                        <a:rPr lang="en-US" altLang="zh-CN" i="1" dirty="0">
                          <a:latin typeface="Cambria Math" charset="0"/>
                        </a:rPr>
                        <m:t>𝑝</m:t>
                      </m:r>
                    </m:oMath>
                  </a14:m>
                  <a:endParaRPr lang="en-US" altLang="zh-CN" dirty="0"/>
                </a:p>
                <a:p>
                  <a:pPr>
                    <a:lnSpc>
                      <a:spcPct val="150000"/>
                    </a:lnSpc>
                  </a:pPr>
                  <a:r>
                    <a:rPr lang="zh-CN" altLang="en-US" dirty="0"/>
                    <a:t>∴</a:t>
                  </a:r>
                  <a:r>
                    <a:rPr lang="en-US" altLang="zh-CN" dirty="0"/>
                    <a:t> </a:t>
                  </a:r>
                  <a14:m>
                    <m:oMath xmlns:m="http://schemas.openxmlformats.org/officeDocument/2006/math">
                      <m:r>
                        <a:rPr lang="en-US" altLang="zh-CN" dirty="0">
                          <a:latin typeface="Cambria Math" charset="0"/>
                        </a:rPr>
                        <m:t> </m:t>
                      </m:r>
                      <m:r>
                        <a:rPr lang="en-US" altLang="zh-CN" b="0" i="0" dirty="0" smtClean="0">
                          <a:latin typeface="Cambria Math" charset="0"/>
                        </a:rPr>
                        <m:t> </m:t>
                      </m:r>
                      <m:r>
                        <a:rPr lang="en-US" altLang="zh-CN" b="0" i="1" dirty="0" smtClean="0">
                          <a:latin typeface="Cambria Math" charset="0"/>
                        </a:rPr>
                        <m:t>𝑞</m:t>
                      </m:r>
                    </m:oMath>
                  </a14:m>
                  <a:endParaRPr lang="en-US" altLang="zh-CN" dirty="0"/>
                </a:p>
              </p:txBody>
            </p:sp>
          </mc:Choice>
          <mc:Fallback>
            <p:sp>
              <p:nvSpPr>
                <p:cNvPr id="7" name="TextBox 6"/>
                <p:cNvSpPr txBox="1">
                  <a:spLocks noRot="1" noChangeAspect="1" noMove="1" noResize="1" noEditPoints="1" noAdjustHandles="1" noChangeArrowheads="1" noChangeShapeType="1" noTextEdit="1"/>
                </p:cNvSpPr>
                <p:nvPr/>
              </p:nvSpPr>
              <p:spPr>
                <a:xfrm>
                  <a:off x="1691680" y="4149080"/>
                  <a:ext cx="4476903" cy="1338828"/>
                </a:xfrm>
                <a:prstGeom prst="rect">
                  <a:avLst/>
                </a:prstGeom>
                <a:blipFill rotWithShape="1">
                  <a:blip r:embed="rId1"/>
                </a:blipFill>
              </p:spPr>
              <p:txBody>
                <a:bodyPr/>
                <a:lstStyle/>
                <a:p>
                  <a:r>
                    <a:rPr lang="zh-CN" altLang="en-US">
                      <a:noFill/>
                    </a:rPr>
                    <a:t> </a:t>
                  </a:r>
                </a:p>
              </p:txBody>
            </p:sp>
          </mc:Fallback>
        </mc:AlternateContent>
        <p:cxnSp>
          <p:nvCxnSpPr>
            <p:cNvPr id="8" name="Straight Connector 7"/>
            <p:cNvCxnSpPr/>
            <p:nvPr/>
          </p:nvCxnSpPr>
          <p:spPr bwMode="auto">
            <a:xfrm>
              <a:off x="1835696" y="5013176"/>
              <a:ext cx="5472608" cy="0"/>
            </a:xfrm>
            <a:prstGeom prst="line">
              <a:avLst/>
            </a:prstGeom>
            <a:solidFill>
              <a:schemeClr val="accent1"/>
            </a:solidFill>
            <a:ln w="28575" cap="flat" cmpd="sng" algn="ctr">
              <a:solidFill>
                <a:srgbClr val="0033CC"/>
              </a:solidFill>
              <a:prstDash val="solid"/>
              <a:round/>
              <a:headEnd type="none" w="med" len="med"/>
              <a:tailEnd type="none" w="med" len="med"/>
            </a:ln>
            <a:effectLst/>
          </p:spPr>
        </p:cxnSp>
      </p:grpSp>
      <p:sp>
        <p:nvSpPr>
          <p:cNvPr id="11" name="文本框 10"/>
          <p:cNvSpPr txBox="1"/>
          <p:nvPr/>
        </p:nvSpPr>
        <p:spPr>
          <a:xfrm>
            <a:off x="1432733" y="5733256"/>
            <a:ext cx="6340197" cy="369332"/>
          </a:xfrm>
          <a:prstGeom prst="rect">
            <a:avLst/>
          </a:prstGeom>
          <a:noFill/>
        </p:spPr>
        <p:txBody>
          <a:bodyPr wrap="none" rtlCol="0">
            <a:spAutoFit/>
          </a:bodyPr>
          <a:lstStyle/>
          <a:p>
            <a:r>
              <a:rPr kumimoji="1" lang="zh-CN" altLang="en-US" dirty="0"/>
              <a:t>所以，你现在能理解什么叫做“形式化（</a:t>
            </a:r>
            <a:r>
              <a:rPr kumimoji="1" lang="en-US" altLang="zh-CN" dirty="0"/>
              <a:t>formalization</a:t>
            </a:r>
            <a:r>
              <a:rPr kumimoji="1" lang="zh-CN" altLang="en-US" dirty="0"/>
              <a:t>）”。</a:t>
            </a:r>
            <a:endParaRPr kumimoji="1"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idx="4294967295"/>
          </p:nvPr>
        </p:nvSpPr>
        <p:spPr>
          <a:xfrm>
            <a:off x="500063" y="620713"/>
            <a:ext cx="8637587" cy="762000"/>
          </a:xfrm>
        </p:spPr>
        <p:txBody>
          <a:bodyPr/>
          <a:lstStyle/>
          <a:p>
            <a:pPr eaLnBrk="1" hangingPunct="1"/>
            <a:r>
              <a:rPr lang="zh-CN" altLang="en-US"/>
              <a:t>命题逻辑推理（举例）</a:t>
            </a:r>
            <a:endParaRPr lang="zh-CN" altLang="en-US"/>
          </a:p>
        </p:txBody>
      </p:sp>
      <p:sp>
        <p:nvSpPr>
          <p:cNvPr id="26" name="Rectangle 3"/>
          <p:cNvSpPr txBox="1">
            <a:spLocks noChangeArrowheads="1"/>
          </p:cNvSpPr>
          <p:nvPr/>
        </p:nvSpPr>
        <p:spPr>
          <a:xfrm>
            <a:off x="506413" y="4292600"/>
            <a:ext cx="6297612" cy="2232025"/>
          </a:xfrm>
          <a:prstGeom prst="rect">
            <a:avLst/>
          </a:prstGeom>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Clr>
                <a:schemeClr val="tx2"/>
              </a:buClr>
              <a:buSzPct val="70000"/>
              <a:buFont typeface="Wingdings" panose="05000000000000000000" pitchFamily="2" charset="2"/>
              <a:buChar char="l"/>
            </a:pPr>
            <a:r>
              <a:rPr lang="en-US" altLang="zh-CN" sz="2400" dirty="0">
                <a:latin typeface="Times New Roman" panose="02020603050405020304" pitchFamily="18" charset="0"/>
                <a:ea typeface="KaiTi" panose="02010609060101010101" pitchFamily="49" charset="-122"/>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rPr>
              <a:t>(</a:t>
            </a:r>
            <a:r>
              <a:rPr kumimoji="1" lang="en-US" altLang="zh-CN" sz="2400" b="1" i="1" dirty="0" err="1">
                <a:latin typeface="Times New Roman" panose="02020603050405020304" pitchFamily="18" charset="0"/>
              </a:rPr>
              <a:t>p</a:t>
            </a:r>
            <a:r>
              <a:rPr kumimoji="1" lang="en-US" altLang="zh-CN" sz="2400" b="1" dirty="0" err="1">
                <a:latin typeface="Times New Roman" panose="02020603050405020304" pitchFamily="18" charset="0"/>
                <a:sym typeface="Symbol" panose="05050102010706020507" pitchFamily="18" charset="2"/>
              </a:rPr>
              <a:t></a:t>
            </a:r>
            <a:r>
              <a:rPr kumimoji="1" lang="en-US" altLang="zh-CN" sz="2400" b="1" i="1" dirty="0" err="1">
                <a:latin typeface="Times New Roman" panose="02020603050405020304" pitchFamily="18" charset="0"/>
                <a:sym typeface="Symbol" panose="05050102010706020507" pitchFamily="18" charset="2"/>
              </a:rPr>
              <a:t>q</a:t>
            </a:r>
            <a:r>
              <a:rPr kumimoji="1" lang="en-US" altLang="zh-CN"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rPr>
              <a:t>和</a:t>
            </a:r>
            <a:r>
              <a:rPr lang="en-US" altLang="zh-CN" sz="2400" b="1" i="1" dirty="0">
                <a:latin typeface="Times New Roman" panose="02020603050405020304" pitchFamily="18" charset="0"/>
                <a:sym typeface="Symbol" panose="05050102010706020507" pitchFamily="18" charset="2"/>
              </a:rPr>
              <a:t>p</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q </a:t>
            </a:r>
            <a:r>
              <a:rPr lang="zh-CN" altLang="en-US" sz="2400" b="1" dirty="0">
                <a:latin typeface="Times New Roman" panose="02020603050405020304" pitchFamily="18" charset="0"/>
              </a:rPr>
              <a:t>是否逻辑等价？</a:t>
            </a:r>
            <a:endParaRPr lang="en-US" altLang="zh-CN" sz="2400" b="1" dirty="0">
              <a:latin typeface="Times New Roman" panose="02020603050405020304" pitchFamily="18" charset="0"/>
            </a:endParaRPr>
          </a:p>
          <a:p>
            <a:pPr eaLnBrk="1" hangingPunct="1">
              <a:lnSpc>
                <a:spcPct val="110000"/>
              </a:lnSpc>
              <a:spcBef>
                <a:spcPct val="40000"/>
              </a:spcBef>
              <a:buClr>
                <a:schemeClr val="tx2"/>
              </a:buClr>
              <a:buSzPct val="70000"/>
            </a:pP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kumimoji="1" lang="en-US" altLang="zh-CN" sz="2400" b="1" dirty="0">
                <a:latin typeface="Times New Roman" panose="02020603050405020304" pitchFamily="18" charset="0"/>
              </a:rPr>
              <a:t>(</a:t>
            </a:r>
            <a:r>
              <a:rPr kumimoji="1" lang="en-US" altLang="zh-CN" sz="2400" b="1" i="1" dirty="0" err="1">
                <a:latin typeface="Times New Roman" panose="02020603050405020304" pitchFamily="18" charset="0"/>
              </a:rPr>
              <a:t>p</a:t>
            </a:r>
            <a:r>
              <a:rPr kumimoji="1" lang="en-US" altLang="zh-CN" sz="2400" b="1" dirty="0" err="1">
                <a:latin typeface="Times New Roman" panose="02020603050405020304" pitchFamily="18" charset="0"/>
                <a:sym typeface="Symbol" panose="05050102010706020507" pitchFamily="18" charset="2"/>
              </a:rPr>
              <a:t></a:t>
            </a:r>
            <a:r>
              <a:rPr kumimoji="1" lang="en-US" altLang="zh-CN" sz="2400" b="1" i="1" dirty="0" err="1">
                <a:latin typeface="Times New Roman" panose="02020603050405020304" pitchFamily="18" charset="0"/>
                <a:sym typeface="Symbol" panose="05050102010706020507" pitchFamily="18" charset="2"/>
              </a:rPr>
              <a:t>q</a:t>
            </a:r>
            <a:r>
              <a:rPr kumimoji="1" lang="en-US" altLang="zh-CN" sz="2400" b="1" dirty="0">
                <a:latin typeface="Times New Roman" panose="02020603050405020304" pitchFamily="18" charset="0"/>
                <a:sym typeface="Symbol" panose="05050102010706020507" pitchFamily="18" charset="2"/>
              </a:rPr>
              <a:t>) 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rPr>
              <a:t>(</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i="1" dirty="0" err="1">
                <a:latin typeface="Times New Roman" panose="02020603050405020304" pitchFamily="18" charset="0"/>
              </a:rPr>
              <a:t>p</a:t>
            </a:r>
            <a:r>
              <a:rPr lang="en-US" altLang="zh-CN" sz="2400" b="1" dirty="0" err="1">
                <a:latin typeface="Times New Roman" panose="02020603050405020304" pitchFamily="18" charset="0"/>
                <a:sym typeface="Symbol" panose="05050102010706020507" pitchFamily="18" charset="2"/>
              </a:rPr>
              <a:t></a:t>
            </a:r>
            <a:r>
              <a:rPr kumimoji="1" lang="en-US" altLang="zh-CN" sz="2400" b="1" i="1" dirty="0" err="1">
                <a:latin typeface="Times New Roman" panose="02020603050405020304" pitchFamily="18" charset="0"/>
                <a:sym typeface="Symbol" panose="05050102010706020507" pitchFamily="18" charset="2"/>
              </a:rPr>
              <a:t>q</a:t>
            </a:r>
            <a:r>
              <a:rPr kumimoji="1" lang="en-US" altLang="zh-CN" sz="2400" b="1" dirty="0">
                <a:latin typeface="Times New Roman" panose="02020603050405020304" pitchFamily="18" charset="0"/>
                <a:sym typeface="Symbol" panose="05050102010706020507" pitchFamily="18" charset="2"/>
              </a:rPr>
              <a:t>) </a:t>
            </a:r>
            <a:endParaRPr kumimoji="1" lang="en-US" altLang="zh-CN" sz="2400" b="1" dirty="0">
              <a:latin typeface="Times New Roman" panose="02020603050405020304" pitchFamily="18" charset="0"/>
              <a:sym typeface="Symbol" panose="05050102010706020507" pitchFamily="18" charset="2"/>
            </a:endParaRPr>
          </a:p>
          <a:p>
            <a:pPr eaLnBrk="1" hangingPunct="1">
              <a:lnSpc>
                <a:spcPct val="110000"/>
              </a:lnSpc>
              <a:spcBef>
                <a:spcPct val="40000"/>
              </a:spcBef>
              <a:buClr>
                <a:schemeClr val="tx2"/>
              </a:buClr>
              <a:buSzPct val="70000"/>
            </a:pPr>
            <a:r>
              <a:rPr kumimoji="1" lang="en-US" altLang="zh-CN" sz="2400" b="1" i="1" dirty="0">
                <a:latin typeface="Times New Roman" panose="02020603050405020304" pitchFamily="18" charset="0"/>
                <a:sym typeface="Symbol" panose="05050102010706020507" pitchFamily="18" charset="2"/>
              </a:rPr>
              <a:t>                   </a:t>
            </a:r>
            <a:r>
              <a:rPr kumimoji="1"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rPr>
              <a:t>(</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i="1" dirty="0">
                <a:latin typeface="Times New Roman" panose="02020603050405020304" pitchFamily="18" charset="0"/>
              </a:rPr>
              <a:t>p</a:t>
            </a:r>
            <a:r>
              <a:rPr kumimoji="1"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 </a:t>
            </a:r>
            <a:r>
              <a:rPr lang="en-US" altLang="zh-CN" sz="2400" b="1" dirty="0">
                <a:solidFill>
                  <a:srgbClr val="FF0000"/>
                </a:solidFill>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q</a:t>
            </a:r>
            <a:endParaRPr lang="en-US" altLang="zh-CN" sz="2400" b="1" i="1" dirty="0">
              <a:latin typeface="Times New Roman" panose="02020603050405020304" pitchFamily="18" charset="0"/>
              <a:sym typeface="Symbol" panose="05050102010706020507" pitchFamily="18" charset="2"/>
            </a:endParaRPr>
          </a:p>
          <a:p>
            <a:pPr eaLnBrk="1" hangingPunct="1">
              <a:lnSpc>
                <a:spcPct val="110000"/>
              </a:lnSpc>
              <a:spcBef>
                <a:spcPct val="40000"/>
              </a:spcBef>
              <a:buClr>
                <a:schemeClr val="tx2"/>
              </a:buClr>
              <a:buSzPct val="70000"/>
            </a:pPr>
            <a:r>
              <a:rPr kumimoji="1" lang="en-US" altLang="zh-CN" sz="2400" b="1" dirty="0">
                <a:latin typeface="Times New Roman" panose="02020603050405020304" pitchFamily="18" charset="0"/>
                <a:sym typeface="Symbol" panose="05050102010706020507" pitchFamily="18" charset="2"/>
              </a:rPr>
              <a:t>                    </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kumimoji="1" lang="en-US" altLang="zh-CN" sz="2400" b="1" i="1" dirty="0">
                <a:latin typeface="Times New Roman" panose="02020603050405020304" pitchFamily="18" charset="0"/>
              </a:rPr>
              <a:t>p</a:t>
            </a:r>
            <a:r>
              <a:rPr kumimoji="1" lang="en-US" altLang="zh-CN" sz="2400" b="1" dirty="0">
                <a:latin typeface="Times New Roman" panose="02020603050405020304" pitchFamily="18" charset="0"/>
              </a:rPr>
              <a:t> </a:t>
            </a:r>
            <a:r>
              <a:rPr lang="en-US" altLang="zh-CN" sz="2400" b="1" dirty="0">
                <a:solidFill>
                  <a:srgbClr val="FF0000"/>
                </a:solidFill>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q</a:t>
            </a:r>
            <a:endParaRPr kumimoji="1" lang="en-US" altLang="zh-CN" sz="2400" b="1" i="1" dirty="0">
              <a:latin typeface="Times New Roman" panose="02020603050405020304" pitchFamily="18" charset="0"/>
            </a:endParaRPr>
          </a:p>
        </p:txBody>
      </p:sp>
      <p:sp>
        <p:nvSpPr>
          <p:cNvPr id="8" name="Rectangle 3"/>
          <p:cNvSpPr txBox="1">
            <a:spLocks noChangeArrowheads="1"/>
          </p:cNvSpPr>
          <p:nvPr/>
        </p:nvSpPr>
        <p:spPr>
          <a:xfrm>
            <a:off x="506413" y="1628775"/>
            <a:ext cx="5254625" cy="2590800"/>
          </a:xfrm>
          <a:prstGeom prst="rect">
            <a:avLst/>
          </a:prstGeom>
        </p:spPr>
        <p:txBody>
          <a:bodyPr/>
          <a:lstStyle/>
          <a:p>
            <a:pPr marL="342900" indent="-342900" eaLnBrk="1" hangingPunct="1">
              <a:lnSpc>
                <a:spcPct val="110000"/>
              </a:lnSpc>
              <a:spcBef>
                <a:spcPct val="40000"/>
              </a:spcBef>
              <a:buClr>
                <a:schemeClr val="tx2"/>
              </a:buClr>
              <a:buSzPct val="70000"/>
              <a:buFont typeface="Wingdings" panose="05000000000000000000" pitchFamily="2" charset="2"/>
              <a:buChar char="l"/>
              <a:defRPr/>
            </a:pPr>
            <a:r>
              <a:rPr lang="en-US" altLang="zh-CN" sz="2400" dirty="0">
                <a:latin typeface="Times New Roman" panose="02020603050405020304" pitchFamily="18" charset="0"/>
                <a:ea typeface="KaiTi" panose="02010609060101010101" pitchFamily="49" charset="-122"/>
                <a:sym typeface="Symbol" panose="05050102010706020507" pitchFamily="18" charset="2"/>
              </a:rPr>
              <a:t> </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q</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q</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 </a:t>
            </a:r>
            <a:r>
              <a:rPr lang="zh-CN" altLang="en-US" sz="2400" b="1" kern="0" dirty="0">
                <a:latin typeface="Times New Roman" panose="02020603050405020304" pitchFamily="18" charset="0"/>
                <a:ea typeface="宋体" panose="02010600030101010101" pitchFamily="2" charset="-122"/>
              </a:rPr>
              <a:t>是否永真？</a:t>
            </a:r>
            <a:endParaRPr lang="en-US" altLang="zh-CN" sz="2400" b="1" kern="0" dirty="0">
              <a:latin typeface="Times New Roman" panose="02020603050405020304" pitchFamily="18" charset="0"/>
              <a:ea typeface="宋体" panose="02010600030101010101" pitchFamily="2" charset="-122"/>
            </a:endParaRPr>
          </a:p>
          <a:p>
            <a:pPr marL="342900" indent="-342900" eaLnBrk="1" hangingPunct="1">
              <a:lnSpc>
                <a:spcPct val="110000"/>
              </a:lnSpc>
              <a:spcBef>
                <a:spcPct val="40000"/>
              </a:spcBef>
              <a:buClr>
                <a:schemeClr val="tx2"/>
              </a:buClr>
              <a:buSzPct val="70000"/>
              <a:defRPr/>
            </a:pP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q</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q</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dirty="0">
                <a:latin typeface="Times New Roman" panose="02020603050405020304" pitchFamily="18" charset="0"/>
                <a:ea typeface="宋体" panose="02010600030101010101" pitchFamily="2" charset="-122"/>
                <a:sym typeface="Symbol" panose="05050102010706020507"/>
              </a:rPr>
              <a:t> </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q</a:t>
            </a:r>
            <a:r>
              <a:rPr kumimoji="1"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dirty="0">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q</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latin typeface="Times New Roman" panose="02020603050405020304" pitchFamily="18" charset="0"/>
                <a:ea typeface="宋体" panose="02010600030101010101" pitchFamily="2" charset="-122"/>
                <a:sym typeface="Symbol" panose="05050102010706020507"/>
              </a:rPr>
              <a:t> </a:t>
            </a:r>
            <a:endParaRPr kumimoji="1" lang="en-US" altLang="zh-CN" sz="2400" b="1" dirty="0">
              <a:latin typeface="Times New Roman" panose="02020603050405020304" pitchFamily="18" charset="0"/>
              <a:ea typeface="宋体" panose="02010600030101010101" pitchFamily="2" charset="-122"/>
              <a:sym typeface="Symbol" panose="05050102010706020507"/>
            </a:endParaRPr>
          </a:p>
          <a:p>
            <a:pPr marL="342900" indent="-342900" eaLnBrk="1" hangingPunct="1">
              <a:lnSpc>
                <a:spcPct val="110000"/>
              </a:lnSpc>
              <a:spcBef>
                <a:spcPct val="40000"/>
              </a:spcBef>
              <a:buClr>
                <a:schemeClr val="tx2"/>
              </a:buClr>
              <a:buSzPct val="70000"/>
              <a:defRPr/>
            </a:pPr>
            <a:r>
              <a:rPr kumimoji="1" lang="en-US" altLang="zh-CN" sz="2400" b="1" i="1" dirty="0">
                <a:latin typeface="Times New Roman" panose="02020603050405020304" pitchFamily="18" charset="0"/>
                <a:ea typeface="宋体" panose="02010600030101010101" pitchFamily="2" charset="-122"/>
                <a:sym typeface="Symbol" panose="05050102010706020507"/>
              </a:rPr>
              <a:t>                          </a:t>
            </a:r>
            <a:r>
              <a:rPr kumimoji="1" lang="en-US" altLang="zh-CN" sz="2400" b="1" dirty="0">
                <a:latin typeface="Times New Roman" panose="02020603050405020304" pitchFamily="18" charset="0"/>
                <a:ea typeface="宋体" panose="02010600030101010101" pitchFamily="2" charset="-122"/>
                <a:sym typeface="Symbol" panose="05050102010706020507"/>
              </a:rPr>
              <a:t> </a:t>
            </a:r>
            <a:r>
              <a:rPr kumimoji="1" lang="en-US"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kumimoji="1" lang="en-US" altLang="zh-CN" sz="2400" b="1" i="1" dirty="0">
                <a:latin typeface="Times New Roman" panose="02020603050405020304" pitchFamily="18" charset="0"/>
                <a:ea typeface="宋体" panose="02010600030101010101" pitchFamily="2" charset="-122"/>
              </a:rPr>
              <a:t>p</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q</a:t>
            </a:r>
            <a:r>
              <a:rPr kumimoji="1" lang="en-US"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dirty="0">
                <a:latin typeface="Times New Roman" panose="02020603050405020304" pitchFamily="18" charset="0"/>
                <a:ea typeface="宋体" panose="02010600030101010101" pitchFamily="2" charset="-122"/>
              </a:rPr>
              <a:t> (</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q</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latin typeface="Times New Roman" panose="02020603050405020304" pitchFamily="18" charset="0"/>
                <a:ea typeface="宋体" panose="02010600030101010101" pitchFamily="2" charset="-122"/>
                <a:sym typeface="Symbol" panose="05050102010706020507"/>
              </a:rPr>
              <a:t> </a:t>
            </a:r>
            <a:endParaRPr lang="en-US" altLang="zh-CN" sz="2400" b="1" i="1" dirty="0">
              <a:latin typeface="Times New Roman" panose="02020603050405020304" pitchFamily="18" charset="0"/>
              <a:ea typeface="宋体" panose="02010600030101010101" pitchFamily="2" charset="-122"/>
              <a:sym typeface="Symbol" panose="05050102010706020507" pitchFamily="18" charset="2"/>
            </a:endParaRPr>
          </a:p>
          <a:p>
            <a:pPr marL="342900" indent="-342900" eaLnBrk="1" hangingPunct="1">
              <a:lnSpc>
                <a:spcPct val="110000"/>
              </a:lnSpc>
              <a:spcBef>
                <a:spcPct val="40000"/>
              </a:spcBef>
              <a:buClr>
                <a:schemeClr val="tx2"/>
              </a:buClr>
              <a:buSzPct val="70000"/>
              <a:defRPr/>
            </a:pPr>
            <a:r>
              <a:rPr kumimoji="1" lang="en-US" altLang="zh-CN" sz="2400" b="1" dirty="0">
                <a:latin typeface="Times New Roman" panose="02020603050405020304" pitchFamily="18" charset="0"/>
                <a:ea typeface="宋体" panose="02010600030101010101" pitchFamily="2" charset="-122"/>
                <a:sym typeface="Symbol" panose="05050102010706020507"/>
              </a:rPr>
              <a:t>                           </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kumimoji="1" lang="en-US" altLang="zh-CN" sz="2400" b="1" i="1" dirty="0">
                <a:latin typeface="Times New Roman" panose="02020603050405020304" pitchFamily="18" charset="0"/>
                <a:ea typeface="宋体" panose="02010600030101010101" pitchFamily="2" charset="-122"/>
              </a:rPr>
              <a:t>p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q</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q </a:t>
            </a:r>
            <a:endParaRPr lang="en-US" altLang="zh-CN" sz="2400" b="1" i="1" dirty="0">
              <a:latin typeface="Times New Roman" panose="02020603050405020304" pitchFamily="18" charset="0"/>
              <a:ea typeface="宋体" panose="02010600030101010101" pitchFamily="2" charset="-122"/>
              <a:sym typeface="Symbol" panose="05050102010706020507" pitchFamily="18" charset="2"/>
            </a:endParaRPr>
          </a:p>
          <a:p>
            <a:pPr marL="342900" indent="-342900" eaLnBrk="1" hangingPunct="1">
              <a:lnSpc>
                <a:spcPct val="110000"/>
              </a:lnSpc>
              <a:spcBef>
                <a:spcPct val="40000"/>
              </a:spcBef>
              <a:buClr>
                <a:schemeClr val="tx2"/>
              </a:buClr>
              <a:buSzPct val="70000"/>
              <a:defRPr/>
            </a:pPr>
            <a:r>
              <a:rPr kumimoji="1" lang="en-US" altLang="zh-CN" sz="2400" b="1" dirty="0">
                <a:latin typeface="Times New Roman" panose="02020603050405020304" pitchFamily="18" charset="0"/>
                <a:ea typeface="宋体" panose="02010600030101010101" pitchFamily="2" charset="-122"/>
                <a:sym typeface="Symbol" panose="05050102010706020507"/>
              </a:rPr>
              <a:t>                           T</a:t>
            </a:r>
            <a:endParaRPr kumimoji="1" lang="en-US" altLang="zh-CN" sz="2400" b="1" i="1" kern="0" dirty="0">
              <a:latin typeface="Times New Roman" panose="02020603050405020304" pitchFamily="18"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box(in)">
                                      <p:cBhvr>
                                        <p:cTn id="7" dur="500"/>
                                        <p:tgtEl>
                                          <p:spTgt spid="26">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6">
                                            <p:txEl>
                                              <p:pRg st="2" end="2"/>
                                            </p:txEl>
                                          </p:spTgt>
                                        </p:tgtEl>
                                        <p:attrNameLst>
                                          <p:attrName>style.visibility</p:attrName>
                                        </p:attrNameLst>
                                      </p:cBhvr>
                                      <p:to>
                                        <p:strVal val="visible"/>
                                      </p:to>
                                    </p:set>
                                    <p:animEffect transition="in" filter="box(in)">
                                      <p:cBhvr>
                                        <p:cTn id="10" dur="500"/>
                                        <p:tgtEl>
                                          <p:spTgt spid="26">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6">
                                            <p:txEl>
                                              <p:pRg st="3" end="3"/>
                                            </p:txEl>
                                          </p:spTgt>
                                        </p:tgtEl>
                                        <p:attrNameLst>
                                          <p:attrName>style.visibility</p:attrName>
                                        </p:attrNameLst>
                                      </p:cBhvr>
                                      <p:to>
                                        <p:strVal val="visible"/>
                                      </p:to>
                                    </p:set>
                                    <p:animEffect transition="in" filter="box(in)">
                                      <p:cBhvr>
                                        <p:cTn id="13" dur="500"/>
                                        <p:tgtEl>
                                          <p:spTgt spid="2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box(in)">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box(in)">
                                      <p:cBhvr>
                                        <p:cTn id="23" dur="500"/>
                                        <p:tgtEl>
                                          <p:spTgt spid="8">
                                            <p:txEl>
                                              <p:pRg st="1" end="1"/>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box(in)">
                                      <p:cBhvr>
                                        <p:cTn id="26" dur="500"/>
                                        <p:tgtEl>
                                          <p:spTgt spid="8">
                                            <p:txEl>
                                              <p:pRg st="2" end="2"/>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box(in)">
                                      <p:cBhvr>
                                        <p:cTn id="29" dur="500"/>
                                        <p:tgtEl>
                                          <p:spTgt spid="8">
                                            <p:txEl>
                                              <p:pRg st="3" end="3"/>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box(in)">
                                      <p:cBhvr>
                                        <p:cTn id="3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936750" y="3102610"/>
            <a:ext cx="5270500" cy="652780"/>
          </a:xfrm>
        </p:spPr>
        <p:txBody>
          <a:bodyPr/>
          <a:lstStyle/>
          <a:p>
            <a:pPr algn="ctr" eaLnBrk="1" hangingPunct="1"/>
            <a:r>
              <a:rPr lang="zh-CN" altLang="en-US" sz="5400" dirty="0">
                <a:ea typeface="华文楷体" panose="02010600040101010101" pitchFamily="2" charset="-122"/>
              </a:rPr>
              <a:t>命题逻辑的语法</a:t>
            </a:r>
            <a:endParaRPr lang="zh-CN" altLang="en-US" sz="3600" dirty="0">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a:defRPr/>
            </a:pPr>
            <a:fld id="{E39AA6A5-DDA2-4240-B6F5-FAEE601BBEE1}" type="slidenum">
              <a:rPr lang="en-US" altLang="zh-CN" smtClean="0"/>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idx="4294967295"/>
          </p:nvPr>
        </p:nvSpPr>
        <p:spPr>
          <a:xfrm>
            <a:off x="500063" y="620713"/>
            <a:ext cx="8637587" cy="762000"/>
          </a:xfrm>
        </p:spPr>
        <p:txBody>
          <a:bodyPr/>
          <a:lstStyle/>
          <a:p>
            <a:pPr eaLnBrk="1" hangingPunct="1"/>
            <a:r>
              <a:rPr lang="en-US" altLang="zh-CN">
                <a:latin typeface="Times New Roman" panose="02020603050405020304" pitchFamily="18" charset="0"/>
                <a:cs typeface="Times New Roman" panose="02020603050405020304" pitchFamily="18" charset="0"/>
              </a:rPr>
              <a:t>SAT</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The </a:t>
            </a:r>
            <a:r>
              <a:rPr lang="en-US" altLang="zh-CN" u="sng">
                <a:latin typeface="Times New Roman" panose="02020603050405020304" pitchFamily="18" charset="0"/>
                <a:cs typeface="Times New Roman" panose="02020603050405020304" pitchFamily="18" charset="0"/>
              </a:rPr>
              <a:t>Sat</a:t>
            </a:r>
            <a:r>
              <a:rPr lang="en-US" altLang="zh-CN">
                <a:latin typeface="Times New Roman" panose="02020603050405020304" pitchFamily="18" charset="0"/>
                <a:cs typeface="Times New Roman" panose="02020603050405020304" pitchFamily="18" charset="0"/>
              </a:rPr>
              <a:t>isfiability Problem</a:t>
            </a:r>
            <a:r>
              <a:rPr lang="zh-CN" altLang="en-US">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p:txBody>
      </p:sp>
      <p:sp>
        <p:nvSpPr>
          <p:cNvPr id="8" name="Rectangle 3"/>
          <p:cNvSpPr txBox="1">
            <a:spLocks noChangeArrowheads="1"/>
          </p:cNvSpPr>
          <p:nvPr/>
        </p:nvSpPr>
        <p:spPr>
          <a:xfrm>
            <a:off x="506413" y="1628775"/>
            <a:ext cx="8386762" cy="2232025"/>
          </a:xfrm>
          <a:prstGeom prst="rect">
            <a:avLst/>
          </a:prstGeom>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Clr>
                <a:schemeClr val="tx2"/>
              </a:buClr>
              <a:buSzPct val="70000"/>
              <a:buFont typeface="Wingdings" panose="05000000000000000000" pitchFamily="2" charset="2"/>
              <a:buChar char="l"/>
            </a:pPr>
            <a:r>
              <a:rPr kumimoji="1" lang="en-US" altLang="zh-CN" sz="2400" b="1" dirty="0">
                <a:latin typeface="Times New Roman" panose="02020603050405020304" pitchFamily="18" charset="0"/>
              </a:rPr>
              <a:t>(</a:t>
            </a:r>
            <a:r>
              <a:rPr lang="en-US" altLang="zh-CN" sz="2400" b="1" i="1" dirty="0" err="1">
                <a:latin typeface="Times New Roman" panose="02020603050405020304" pitchFamily="18" charset="0"/>
                <a:sym typeface="Symbol" panose="05050102010706020507" pitchFamily="18" charset="2"/>
              </a:rPr>
              <a:t>p</a:t>
            </a:r>
            <a:r>
              <a:rPr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q</a:t>
            </a:r>
            <a:r>
              <a:rPr kumimoji="1"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 </a:t>
            </a:r>
            <a:r>
              <a:rPr kumimoji="1" lang="en-US" altLang="zh-CN" sz="2400" b="1" dirty="0">
                <a:latin typeface="Times New Roman" panose="02020603050405020304" pitchFamily="18" charset="0"/>
              </a:rPr>
              <a:t>(</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i="1" dirty="0">
                <a:latin typeface="Times New Roman" panose="02020603050405020304" pitchFamily="18" charset="0"/>
              </a:rPr>
              <a:t>p</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i="1" dirty="0">
                <a:latin typeface="Times New Roman" panose="02020603050405020304" pitchFamily="18" charset="0"/>
                <a:sym typeface="Symbol" panose="05050102010706020507" pitchFamily="18" charset="2"/>
              </a:rPr>
              <a:t>q</a:t>
            </a:r>
            <a:r>
              <a:rPr kumimoji="1"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rPr>
              <a:t>是否可满足？若可满足，求成真指派。</a:t>
            </a:r>
            <a:endParaRPr lang="en-US" altLang="zh-CN" sz="2400" b="1" dirty="0">
              <a:latin typeface="Times New Roman" panose="02020603050405020304" pitchFamily="18" charset="0"/>
            </a:endParaRPr>
          </a:p>
          <a:p>
            <a:pPr eaLnBrk="1" hangingPunct="1">
              <a:lnSpc>
                <a:spcPct val="110000"/>
              </a:lnSpc>
              <a:spcBef>
                <a:spcPct val="40000"/>
              </a:spcBef>
              <a:buClr>
                <a:schemeClr val="tx2"/>
              </a:buClr>
              <a:buSzPct val="70000"/>
            </a:pP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kumimoji="1" lang="en-US" altLang="zh-CN" sz="2400" b="1" dirty="0">
                <a:latin typeface="Times New Roman" panose="02020603050405020304" pitchFamily="18" charset="0"/>
              </a:rPr>
              <a:t>(</a:t>
            </a:r>
            <a:r>
              <a:rPr lang="en-US" altLang="zh-CN" sz="2400" b="1" i="1" dirty="0" err="1">
                <a:latin typeface="Times New Roman" panose="02020603050405020304" pitchFamily="18" charset="0"/>
                <a:sym typeface="Symbol" panose="05050102010706020507" pitchFamily="18" charset="2"/>
              </a:rPr>
              <a:t>p</a:t>
            </a:r>
            <a:r>
              <a:rPr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q</a:t>
            </a:r>
            <a:r>
              <a:rPr kumimoji="1"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sym typeface="Symbol" panose="05050102010706020507" pitchFamily="18" charset="2"/>
              </a:rPr>
              <a:t> </a:t>
            </a:r>
            <a:r>
              <a:rPr kumimoji="1" lang="en-US" altLang="zh-CN" sz="2400" b="1" dirty="0">
                <a:latin typeface="Times New Roman" panose="02020603050405020304" pitchFamily="18" charset="0"/>
              </a:rPr>
              <a:t>(</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i="1" dirty="0">
                <a:latin typeface="Times New Roman" panose="02020603050405020304" pitchFamily="18" charset="0"/>
              </a:rPr>
              <a:t>p</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i="1" dirty="0">
                <a:latin typeface="Times New Roman" panose="02020603050405020304" pitchFamily="18" charset="0"/>
                <a:sym typeface="Symbol" panose="05050102010706020507" pitchFamily="18" charset="2"/>
              </a:rPr>
              <a:t>q</a:t>
            </a:r>
            <a:r>
              <a:rPr kumimoji="1" lang="en-US" altLang="zh-CN" sz="2400" b="1" dirty="0">
                <a:latin typeface="Times New Roman" panose="02020603050405020304" pitchFamily="18" charset="0"/>
                <a:sym typeface="Symbol" panose="05050102010706020507" pitchFamily="18" charset="2"/>
              </a:rPr>
              <a:t>)  (</a:t>
            </a:r>
            <a:r>
              <a:rPr kumimoji="1" lang="en-US" altLang="zh-CN" sz="2400" b="1" dirty="0">
                <a:latin typeface="Times New Roman" panose="02020603050405020304" pitchFamily="18" charset="0"/>
              </a:rPr>
              <a:t>(</a:t>
            </a:r>
            <a:r>
              <a:rPr lang="en-US" altLang="zh-CN" sz="2400" b="1" i="1" dirty="0" err="1">
                <a:latin typeface="Times New Roman" panose="02020603050405020304" pitchFamily="18" charset="0"/>
                <a:sym typeface="Symbol" panose="05050102010706020507" pitchFamily="18" charset="2"/>
              </a:rPr>
              <a:t>p</a:t>
            </a:r>
            <a:r>
              <a:rPr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q</a:t>
            </a:r>
            <a:r>
              <a:rPr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p</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rPr>
              <a:t>(</a:t>
            </a:r>
            <a:r>
              <a:rPr lang="en-US" altLang="zh-CN" sz="2400" b="1" i="1" dirty="0" err="1">
                <a:latin typeface="Times New Roman" panose="02020603050405020304" pitchFamily="18" charset="0"/>
                <a:sym typeface="Symbol" panose="05050102010706020507" pitchFamily="18" charset="2"/>
              </a:rPr>
              <a:t>p</a:t>
            </a:r>
            <a:r>
              <a:rPr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sym typeface="Symbol" panose="05050102010706020507" pitchFamily="18" charset="2"/>
              </a:rPr>
              <a:t>q</a:t>
            </a:r>
            <a:r>
              <a:rPr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a:latin typeface="Times New Roman" panose="02020603050405020304" pitchFamily="18" charset="0"/>
                <a:sym typeface="Symbol" panose="05050102010706020507" pitchFamily="18" charset="2"/>
              </a:rPr>
              <a:t>q</a:t>
            </a:r>
            <a:r>
              <a:rPr lang="en-US" altLang="zh-CN" sz="2400" b="1"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 </a:t>
            </a:r>
            <a:endParaRPr kumimoji="1" lang="en-US" altLang="zh-CN" sz="2400" b="1" dirty="0">
              <a:latin typeface="Times New Roman" panose="02020603050405020304" pitchFamily="18" charset="0"/>
              <a:sym typeface="Symbol" panose="05050102010706020507" pitchFamily="18" charset="2"/>
            </a:endParaRPr>
          </a:p>
          <a:p>
            <a:pPr eaLnBrk="1" hangingPunct="1">
              <a:lnSpc>
                <a:spcPct val="110000"/>
              </a:lnSpc>
              <a:spcBef>
                <a:spcPct val="40000"/>
              </a:spcBef>
              <a:buClr>
                <a:schemeClr val="tx2"/>
              </a:buClr>
              <a:buSzPct val="70000"/>
            </a:pPr>
            <a:r>
              <a:rPr kumimoji="1" lang="en-US" altLang="zh-CN" sz="2400" b="1" i="1" dirty="0">
                <a:latin typeface="Times New Roman" panose="02020603050405020304" pitchFamily="18" charset="0"/>
                <a:sym typeface="Symbol" panose="05050102010706020507" pitchFamily="18" charset="2"/>
              </a:rPr>
              <a:t>                                </a:t>
            </a:r>
            <a:r>
              <a:rPr kumimoji="1" lang="en-US" altLang="zh-CN" sz="2400" b="1" dirty="0">
                <a:latin typeface="Times New Roman" panose="02020603050405020304" pitchFamily="18" charset="0"/>
                <a:sym typeface="Symbol" panose="05050102010706020507" pitchFamily="18" charset="2"/>
              </a:rPr>
              <a:t> </a:t>
            </a:r>
            <a:r>
              <a:rPr kumimoji="1" lang="en-US" altLang="zh-CN" sz="2400" b="1" u="sng" dirty="0">
                <a:latin typeface="Times New Roman" panose="02020603050405020304" pitchFamily="18" charset="0"/>
              </a:rPr>
              <a:t>(</a:t>
            </a:r>
            <a:r>
              <a:rPr lang="en-US" altLang="zh-CN" sz="2400" b="1" u="sng"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i="1" u="sng" dirty="0" err="1">
                <a:latin typeface="Times New Roman" panose="02020603050405020304" pitchFamily="18" charset="0"/>
              </a:rPr>
              <a:t>p</a:t>
            </a:r>
            <a:r>
              <a:rPr lang="en-US" altLang="zh-CN" sz="2400" b="1" u="sng" dirty="0" err="1">
                <a:latin typeface="Times New Roman" panose="02020603050405020304" pitchFamily="18" charset="0"/>
                <a:sym typeface="Symbol" panose="05050102010706020507" pitchFamily="18" charset="2"/>
              </a:rPr>
              <a:t></a:t>
            </a:r>
            <a:r>
              <a:rPr lang="en-US" altLang="zh-CN" sz="2400" b="1" i="1" u="sng" dirty="0" err="1">
                <a:latin typeface="Times New Roman" panose="02020603050405020304" pitchFamily="18" charset="0"/>
                <a:sym typeface="Symbol" panose="05050102010706020507" pitchFamily="18" charset="2"/>
              </a:rPr>
              <a:t>q</a:t>
            </a:r>
            <a:r>
              <a:rPr kumimoji="1" lang="en-US" altLang="zh-CN" sz="2400" b="1" u="sng" dirty="0">
                <a:latin typeface="Times New Roman" panose="02020603050405020304" pitchFamily="18" charset="0"/>
              </a:rPr>
              <a:t> ) </a:t>
            </a:r>
            <a:r>
              <a:rPr lang="en-US" altLang="zh-CN" sz="2800" b="1" dirty="0">
                <a:solidFill>
                  <a:srgbClr val="C00000"/>
                </a:solidFill>
                <a:latin typeface="Times New Roman" panose="02020603050405020304" pitchFamily="18" charset="0"/>
                <a:sym typeface="Symbol" panose="05050102010706020507" pitchFamily="18" charset="2"/>
              </a:rPr>
              <a:t> </a:t>
            </a:r>
            <a:r>
              <a:rPr kumimoji="1" lang="en-US" altLang="zh-CN" sz="2400" b="1" u="sng" dirty="0">
                <a:latin typeface="Times New Roman" panose="02020603050405020304" pitchFamily="18" charset="0"/>
              </a:rPr>
              <a:t>(</a:t>
            </a:r>
            <a:r>
              <a:rPr lang="en-US" altLang="zh-CN" sz="2400" b="1" i="1" u="sng" dirty="0">
                <a:latin typeface="Times New Roman" panose="02020603050405020304" pitchFamily="18" charset="0"/>
                <a:sym typeface="Symbol" panose="05050102010706020507" pitchFamily="18" charset="2"/>
              </a:rPr>
              <a:t>p</a:t>
            </a:r>
            <a:r>
              <a:rPr lang="en-US" altLang="zh-CN" sz="2400" b="1" u="sng" dirty="0">
                <a:latin typeface="Times New Roman" panose="02020603050405020304" pitchFamily="18" charset="0"/>
                <a:sym typeface="Symbol" panose="05050102010706020507" pitchFamily="18" charset="2"/>
              </a:rPr>
              <a:t> </a:t>
            </a:r>
            <a:r>
              <a:rPr lang="en-US" altLang="zh-CN" sz="2400" b="1" u="sng" dirty="0">
                <a:latin typeface="Times New Roman" panose="02020603050405020304" pitchFamily="18" charset="0"/>
                <a:cs typeface="Arial" panose="020B0604020202020204" pitchFamily="34" charset="0"/>
                <a:sym typeface="Symbol" panose="05050102010706020507" pitchFamily="18" charset="2"/>
              </a:rPr>
              <a:t>¬</a:t>
            </a:r>
            <a:r>
              <a:rPr lang="en-US" altLang="zh-CN" sz="2400" b="1" i="1" u="sng" dirty="0">
                <a:latin typeface="Times New Roman" panose="02020603050405020304" pitchFamily="18" charset="0"/>
                <a:sym typeface="Symbol" panose="05050102010706020507" pitchFamily="18" charset="2"/>
              </a:rPr>
              <a:t>q</a:t>
            </a:r>
            <a:r>
              <a:rPr lang="en-US" altLang="zh-CN" sz="2400" b="1" u="sng" dirty="0">
                <a:latin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   //</a:t>
            </a:r>
            <a:r>
              <a:rPr kumimoji="1" lang="zh-CN" altLang="en-US" sz="2400" b="1" dirty="0">
                <a:latin typeface="Times New Roman" panose="02020603050405020304" pitchFamily="18" charset="0"/>
                <a:sym typeface="Symbol" panose="05050102010706020507" pitchFamily="18" charset="2"/>
              </a:rPr>
              <a:t>析取范式</a:t>
            </a:r>
            <a:endParaRPr kumimoji="1" lang="en-US" altLang="zh-CN" sz="2400" b="1" dirty="0">
              <a:latin typeface="Times New Roman" panose="02020603050405020304" pitchFamily="18" charset="0"/>
              <a:sym typeface="Symbol" panose="05050102010706020507" pitchFamily="18" charset="2"/>
            </a:endParaRPr>
          </a:p>
          <a:p>
            <a:pPr eaLnBrk="1" hangingPunct="1">
              <a:lnSpc>
                <a:spcPct val="110000"/>
              </a:lnSpc>
              <a:spcBef>
                <a:spcPct val="40000"/>
              </a:spcBef>
              <a:buClr>
                <a:schemeClr val="tx2"/>
              </a:buClr>
              <a:buSzPct val="70000"/>
            </a:pP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答案：可满足，当</a:t>
            </a:r>
            <a:r>
              <a:rPr kumimoji="1" lang="en-US" altLang="zh-CN" sz="2400" b="1" i="1" dirty="0">
                <a:latin typeface="Times New Roman" panose="02020603050405020304" pitchFamily="18" charset="0"/>
              </a:rPr>
              <a:t>p</a:t>
            </a:r>
            <a:r>
              <a:rPr kumimoji="1" lang="en-US" altLang="zh-CN" sz="2400" b="1" dirty="0">
                <a:latin typeface="Times New Roman" panose="02020603050405020304" pitchFamily="18" charset="0"/>
              </a:rPr>
              <a:t> =0, </a:t>
            </a:r>
            <a:r>
              <a:rPr kumimoji="1" lang="en-US" altLang="zh-CN" sz="2400" b="1" i="1" dirty="0">
                <a:latin typeface="Times New Roman" panose="02020603050405020304" pitchFamily="18" charset="0"/>
              </a:rPr>
              <a:t>q</a:t>
            </a:r>
            <a:r>
              <a:rPr kumimoji="1" lang="en-US" altLang="zh-CN" sz="2400" b="1" dirty="0">
                <a:latin typeface="Times New Roman" panose="02020603050405020304" pitchFamily="18" charset="0"/>
              </a:rPr>
              <a:t>=1; </a:t>
            </a:r>
            <a:r>
              <a:rPr kumimoji="1" lang="zh-CN" altLang="en-US" sz="2400" b="1" dirty="0">
                <a:latin typeface="Times New Roman" panose="02020603050405020304" pitchFamily="18" charset="0"/>
              </a:rPr>
              <a:t>或</a:t>
            </a:r>
            <a:r>
              <a:rPr kumimoji="1" lang="en-US" altLang="zh-CN" sz="2400" b="1" i="1" dirty="0">
                <a:latin typeface="Times New Roman" panose="02020603050405020304" pitchFamily="18" charset="0"/>
              </a:rPr>
              <a:t>p</a:t>
            </a:r>
            <a:r>
              <a:rPr kumimoji="1" lang="en-US" altLang="zh-CN" sz="2400" b="1" dirty="0">
                <a:latin typeface="Times New Roman" panose="02020603050405020304" pitchFamily="18" charset="0"/>
              </a:rPr>
              <a:t> =1, </a:t>
            </a:r>
            <a:r>
              <a:rPr kumimoji="1" lang="en-US" altLang="zh-CN" sz="2400" b="1" i="1" dirty="0">
                <a:latin typeface="Times New Roman" panose="02020603050405020304" pitchFamily="18" charset="0"/>
              </a:rPr>
              <a:t>q</a:t>
            </a:r>
            <a:r>
              <a:rPr kumimoji="1" lang="en-US" altLang="zh-CN" sz="2400" b="1" dirty="0">
                <a:latin typeface="Times New Roman" panose="02020603050405020304" pitchFamily="18" charset="0"/>
              </a:rPr>
              <a:t>=0 </a:t>
            </a:r>
            <a:r>
              <a:rPr kumimoji="1" lang="zh-CN" altLang="en-US" sz="2400" b="1" dirty="0">
                <a:latin typeface="Times New Roman" panose="02020603050405020304" pitchFamily="18" charset="0"/>
              </a:rPr>
              <a:t>时，该命题为真</a:t>
            </a:r>
            <a:endParaRPr lang="en-US" altLang="zh-CN" sz="2400" b="1" dirty="0">
              <a:latin typeface="Times New Roman" panose="02020603050405020304" pitchFamily="18" charset="0"/>
              <a:sym typeface="Symbol" panose="05050102010706020507" pitchFamily="18" charset="2"/>
            </a:endParaRPr>
          </a:p>
        </p:txBody>
      </p:sp>
      <mc:AlternateContent xmlns:mc="http://schemas.openxmlformats.org/markup-compatibility/2006">
        <mc:Choice xmlns:a14="http://schemas.microsoft.com/office/drawing/2010/main" Requires="a14">
          <p:sp>
            <p:nvSpPr>
              <p:cNvPr id="6" name="Text Box 5"/>
              <p:cNvSpPr txBox="1"/>
              <p:nvPr/>
            </p:nvSpPr>
            <p:spPr>
              <a:xfrm>
                <a:off x="611505" y="4005580"/>
                <a:ext cx="7679690" cy="2676525"/>
              </a:xfrm>
              <a:prstGeom prst="rect">
                <a:avLst/>
              </a:prstGeom>
              <a:noFill/>
            </p:spPr>
            <p:txBody>
              <a:bodyPr wrap="square" rtlCol="0">
                <a:spAutoFit/>
              </a:bodyPr>
              <a:p>
                <a:pPr marL="285750" indent="-285750">
                  <a:buFont typeface="Arial" panose="020B0604020202020204" pitchFamily="34" charset="0"/>
                  <a:buChar char="•"/>
                </a:pPr>
                <a:r>
                  <a:rPr lang="zh-CN" altLang="en-US" sz="2400"/>
                  <a:t>给定命题</a:t>
                </a:r>
                <a14:m>
                  <m:oMath xmlns:m="http://schemas.openxmlformats.org/officeDocument/2006/math">
                    <m:r>
                      <a:rPr lang="en-US" altLang="zh-CN" sz="2400" i="1">
                        <a:latin typeface="DejaVu Math TeX Gyre" panose="02000503000000000000" charset="0"/>
                        <a:cs typeface="DejaVu Math TeX Gyre" panose="02000503000000000000" charset="0"/>
                      </a:rPr>
                      <m:t>𝜑</m:t>
                    </m:r>
                  </m:oMath>
                </a14:m>
                <a:r>
                  <a:rPr lang="zh-CN" altLang="en-US" sz="2400">
                    <a:latin typeface="DejaVu Math TeX Gyre" panose="02000503000000000000" charset="0"/>
                    <a:cs typeface="DejaVu Math TeX Gyre" panose="02000503000000000000" charset="0"/>
                  </a:rPr>
                  <a:t>，它是否可满足（</a:t>
                </a:r>
                <a:r>
                  <a:rPr lang="en-US" altLang="zh-CN" sz="2400">
                    <a:latin typeface="DejaVu Math TeX Gyre" panose="02000503000000000000" charset="0"/>
                    <a:cs typeface="DejaVu Math TeX Gyre" panose="02000503000000000000" charset="0"/>
                  </a:rPr>
                  <a:t>i.e., has a model</a:t>
                </a:r>
                <a:r>
                  <a:rPr lang="zh-CN" altLang="en-US" sz="2400">
                    <a:latin typeface="DejaVu Math TeX Gyre" panose="02000503000000000000" charset="0"/>
                    <a:cs typeface="DejaVu Math TeX Gyre" panose="02000503000000000000" charset="0"/>
                  </a:rPr>
                  <a:t>）？</a:t>
                </a:r>
                <a:endParaRPr lang="zh-CN" altLang="en-US" sz="2400">
                  <a:latin typeface="DejaVu Math TeX Gyre" panose="02000503000000000000" charset="0"/>
                  <a:cs typeface="DejaVu Math TeX Gyre" panose="02000503000000000000" charset="0"/>
                </a:endParaRPr>
              </a:p>
              <a:p>
                <a:pPr marL="742950" lvl="1" indent="-285750">
                  <a:buFont typeface="Arial" panose="020B0604020202020204" pitchFamily="34" charset="0"/>
                  <a:buChar char="•"/>
                </a:pPr>
                <a:r>
                  <a:rPr lang="zh-CN" altLang="en-US" sz="2400">
                    <a:latin typeface="DejaVu Math TeX Gyre" panose="02000503000000000000" charset="0"/>
                    <a:cs typeface="DejaVu Math TeX Gyre" panose="02000503000000000000" charset="0"/>
                  </a:rPr>
                  <a:t>可以暴力求解：列举所有赋值，检查命题是否可满足</a:t>
                </a:r>
                <a:endParaRPr lang="zh-CN" altLang="en-US" sz="2400">
                  <a:latin typeface="DejaVu Math TeX Gyre" panose="02000503000000000000" charset="0"/>
                  <a:cs typeface="DejaVu Math TeX Gyre" panose="02000503000000000000" charset="0"/>
                </a:endParaRPr>
              </a:p>
              <a:p>
                <a:pPr marL="1200150" lvl="2" indent="-285750">
                  <a:buFont typeface="Arial" panose="020B0604020202020204" pitchFamily="34" charset="0"/>
                  <a:buChar char="•"/>
                </a:pPr>
                <a:r>
                  <a:rPr lang="zh-CN" altLang="en-US" sz="2400">
                    <a:latin typeface="DejaVu Math TeX Gyre" panose="02000503000000000000" charset="0"/>
                    <a:cs typeface="DejaVu Math TeX Gyre" panose="02000503000000000000" charset="0"/>
                  </a:rPr>
                  <a:t>复杂度：指数时间</a:t>
                </a:r>
                <a:endParaRPr lang="zh-CN" altLang="en-US" sz="2400">
                  <a:latin typeface="DejaVu Math TeX Gyre" panose="02000503000000000000" charset="0"/>
                  <a:cs typeface="DejaVu Math TeX Gyre" panose="02000503000000000000" charset="0"/>
                </a:endParaRPr>
              </a:p>
              <a:p>
                <a:pPr marL="742950" lvl="1" indent="-285750">
                  <a:buFont typeface="Arial" panose="020B0604020202020204" pitchFamily="34" charset="0"/>
                  <a:buChar char="•"/>
                </a:pPr>
                <a:r>
                  <a:rPr lang="zh-CN" altLang="en-US" sz="2400">
                    <a:latin typeface="DejaVu Math TeX Gyre" panose="02000503000000000000" charset="0"/>
                    <a:cs typeface="DejaVu Math TeX Gyre" panose="02000503000000000000" charset="0"/>
                  </a:rPr>
                  <a:t>该问题是</a:t>
                </a:r>
                <a:r>
                  <a:rPr lang="en-US" altLang="zh-CN" sz="2400">
                    <a:latin typeface="DejaVu Math TeX Gyre" panose="02000503000000000000" charset="0"/>
                    <a:cs typeface="DejaVu Math TeX Gyre" panose="02000503000000000000" charset="0"/>
                  </a:rPr>
                  <a:t>NPC</a:t>
                </a:r>
                <a:r>
                  <a:rPr lang="zh-CN" altLang="en-US" sz="2400">
                    <a:latin typeface="DejaVu Math TeX Gyre" panose="02000503000000000000" charset="0"/>
                    <a:cs typeface="DejaVu Math TeX Gyre" panose="02000503000000000000" charset="0"/>
                  </a:rPr>
                  <a:t>问题</a:t>
                </a:r>
                <a:endParaRPr lang="zh-CN" altLang="en-US" sz="2400">
                  <a:latin typeface="DejaVu Math TeX Gyre" panose="02000503000000000000" charset="0"/>
                  <a:cs typeface="DejaVu Math TeX Gyre" panose="02000503000000000000" charset="0"/>
                </a:endParaRPr>
              </a:p>
              <a:p>
                <a:pPr marL="1200150" lvl="2" indent="-285750">
                  <a:buFont typeface="Arial" panose="020B0604020202020204" pitchFamily="34" charset="0"/>
                  <a:buChar char="•"/>
                </a:pPr>
                <a:r>
                  <a:rPr lang="zh-CN" altLang="en-US" sz="2400">
                    <a:latin typeface="DejaVu Math TeX Gyre" panose="02000503000000000000" charset="0"/>
                    <a:cs typeface="DejaVu Math TeX Gyre" panose="02000503000000000000" charset="0"/>
                  </a:rPr>
                  <a:t>给定一个赋值，可在多项式时间内验证</a:t>
                </a:r>
                <a:endParaRPr lang="zh-CN" altLang="en-US" sz="2400">
                  <a:latin typeface="DejaVu Math TeX Gyre" panose="02000503000000000000" charset="0"/>
                  <a:cs typeface="DejaVu Math TeX Gyre" panose="02000503000000000000" charset="0"/>
                </a:endParaRPr>
              </a:p>
              <a:p>
                <a:pPr marL="1200150" lvl="2" indent="-285750">
                  <a:buFont typeface="Arial" panose="020B0604020202020204" pitchFamily="34" charset="0"/>
                  <a:buChar char="•"/>
                </a:pPr>
                <a:r>
                  <a:rPr lang="zh-CN" altLang="en-US" sz="2400">
                    <a:latin typeface="DejaVu Math TeX Gyre" panose="02000503000000000000" charset="0"/>
                    <a:cs typeface="DejaVu Math TeX Gyre" panose="02000503000000000000" charset="0"/>
                  </a:rPr>
                  <a:t>但是</a:t>
                </a:r>
                <a:r>
                  <a:rPr lang="zh-CN" altLang="en-US" sz="2400" b="1">
                    <a:solidFill>
                      <a:srgbClr val="FF0000"/>
                    </a:solidFill>
                    <a:latin typeface="DejaVu Math TeX Gyre" panose="02000503000000000000" charset="0"/>
                    <a:cs typeface="DejaVu Math TeX Gyre" panose="02000503000000000000" charset="0"/>
                  </a:rPr>
                  <a:t>尚未发现</a:t>
                </a:r>
                <a:r>
                  <a:rPr lang="zh-CN" altLang="en-US" sz="2400">
                    <a:latin typeface="DejaVu Math TeX Gyre" panose="02000503000000000000" charset="0"/>
                    <a:cs typeface="DejaVu Math TeX Gyre" panose="02000503000000000000" charset="0"/>
                  </a:rPr>
                  <a:t>多项式内时间求解的算法</a:t>
                </a:r>
                <a:endParaRPr lang="zh-CN" altLang="en-US" sz="2400">
                  <a:latin typeface="DejaVu Math TeX Gyre" panose="02000503000000000000" charset="0"/>
                  <a:cs typeface="DejaVu Math TeX Gyre" panose="02000503000000000000" charset="0"/>
                </a:endParaRPr>
              </a:p>
            </p:txBody>
          </p:sp>
        </mc:Choice>
        <mc:Fallback>
          <p:sp>
            <p:nvSpPr>
              <p:cNvPr id="6" name="Text Box 5"/>
              <p:cNvSpPr txBox="1">
                <a:spLocks noRot="1" noChangeAspect="1" noMove="1" noResize="1" noEditPoints="1" noAdjustHandles="1" noChangeArrowheads="1" noChangeShapeType="1" noTextEdit="1"/>
              </p:cNvSpPr>
              <p:nvPr/>
            </p:nvSpPr>
            <p:spPr>
              <a:xfrm>
                <a:off x="611505" y="4005580"/>
                <a:ext cx="7679690" cy="2676525"/>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bldLst>
      <p:bldP spid="6"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3"/>
          <p:cNvSpPr>
            <a:spLocks noChangeArrowheads="1"/>
          </p:cNvSpPr>
          <p:nvPr/>
        </p:nvSpPr>
        <p:spPr bwMode="auto">
          <a:xfrm>
            <a:off x="2079625" y="4937125"/>
            <a:ext cx="4968875" cy="792163"/>
          </a:xfrm>
          <a:prstGeom prst="rect">
            <a:avLst/>
          </a:prstGeom>
          <a:solidFill>
            <a:srgbClr val="CCFFFF">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18435" name="Rectangle 12"/>
          <p:cNvSpPr>
            <a:spLocks noChangeArrowheads="1"/>
          </p:cNvSpPr>
          <p:nvPr/>
        </p:nvSpPr>
        <p:spPr bwMode="auto">
          <a:xfrm>
            <a:off x="2079625" y="3313113"/>
            <a:ext cx="4968875" cy="792162"/>
          </a:xfrm>
          <a:prstGeom prst="rect">
            <a:avLst/>
          </a:prstGeom>
          <a:solidFill>
            <a:srgbClr val="CCFFFF">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18436" name="Rectangle 11"/>
          <p:cNvSpPr>
            <a:spLocks noChangeArrowheads="1"/>
          </p:cNvSpPr>
          <p:nvPr/>
        </p:nvSpPr>
        <p:spPr bwMode="auto">
          <a:xfrm>
            <a:off x="2079625" y="2492375"/>
            <a:ext cx="4968875" cy="360363"/>
          </a:xfrm>
          <a:prstGeom prst="rect">
            <a:avLst/>
          </a:prstGeom>
          <a:solidFill>
            <a:srgbClr val="CCFFFF">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18437" name="Rectangle 4"/>
          <p:cNvSpPr>
            <a:spLocks noGrp="1" noChangeArrowheads="1"/>
          </p:cNvSpPr>
          <p:nvPr>
            <p:ph type="title"/>
          </p:nvPr>
        </p:nvSpPr>
        <p:spPr>
          <a:xfrm>
            <a:off x="457200" y="122238"/>
            <a:ext cx="7543800" cy="1146175"/>
          </a:xfrm>
        </p:spPr>
        <p:txBody>
          <a:bodyPr/>
          <a:lstStyle/>
          <a:p>
            <a:pPr eaLnBrk="1" hangingPunct="1"/>
            <a:r>
              <a:rPr lang="zh-CN" altLang="en-US" dirty="0">
                <a:latin typeface="+mn-ea"/>
                <a:ea typeface="+mn-ea"/>
                <a:cs typeface="Times New Roman" panose="02020603050405020304" pitchFamily="18" charset="0"/>
              </a:rPr>
              <a:t>常用的逻辑等价</a:t>
            </a:r>
            <a:r>
              <a:rPr lang="en-US" altLang="zh-CN" dirty="0">
                <a:latin typeface="+mn-ea"/>
                <a:ea typeface="+mn-ea"/>
                <a:cs typeface="Times New Roman" panose="02020603050405020304" pitchFamily="18" charset="0"/>
              </a:rPr>
              <a:t>(1)</a:t>
            </a:r>
            <a:endParaRPr lang="en-US" altLang="zh-CN" dirty="0">
              <a:latin typeface="+mn-ea"/>
              <a:ea typeface="+mn-ea"/>
              <a:cs typeface="Times New Roman" panose="02020603050405020304" pitchFamily="18" charset="0"/>
            </a:endParaRPr>
          </a:p>
        </p:txBody>
      </p:sp>
      <p:sp>
        <p:nvSpPr>
          <p:cNvPr id="18438" name="Rectangle 5"/>
          <p:cNvSpPr>
            <a:spLocks noGrp="1" noChangeArrowheads="1"/>
          </p:cNvSpPr>
          <p:nvPr>
            <p:ph type="body" idx="1"/>
          </p:nvPr>
        </p:nvSpPr>
        <p:spPr>
          <a:xfrm>
            <a:off x="2098675" y="1484313"/>
            <a:ext cx="6797675" cy="5113337"/>
          </a:xfrm>
        </p:spPr>
        <p:txBody>
          <a:bodyPr/>
          <a:lstStyle/>
          <a:p>
            <a:pPr eaLnBrk="1" hangingPunct="1">
              <a:buFont typeface="Wingdings" panose="05000000000000000000" pitchFamily="2" charset="2"/>
              <a:buNone/>
            </a:pPr>
            <a:r>
              <a:rPr lang="zh-CN" altLang="en-US" b="1" dirty="0"/>
              <a:t>  </a:t>
            </a:r>
            <a:r>
              <a:rPr lang="zh-CN" altLang="en-US" sz="2200" b="1" dirty="0">
                <a:latin typeface="KaiTi" panose="02010609060101010101" pitchFamily="49" charset="-122"/>
                <a:ea typeface="KaiTi" panose="02010609060101010101" pitchFamily="49" charset="-122"/>
              </a:rPr>
              <a:t>名称		      等价</a:t>
            </a:r>
            <a:endParaRPr lang="zh-CN" altLang="en-US" sz="2200" b="1" dirty="0">
              <a:latin typeface="KaiTi" panose="02010609060101010101" pitchFamily="49" charset="-122"/>
              <a:ea typeface="KaiTi" panose="02010609060101010101" pitchFamily="49" charset="-122"/>
            </a:endParaRPr>
          </a:p>
          <a:p>
            <a:pPr eaLnBrk="1" hangingPunct="1">
              <a:spcBef>
                <a:spcPct val="40000"/>
              </a:spcBef>
              <a:buFont typeface="Wingdings" panose="05000000000000000000" pitchFamily="2" charset="2"/>
              <a:buNone/>
            </a:pPr>
            <a:r>
              <a:rPr lang="zh-CN" altLang="en-US" sz="2200" b="1" dirty="0">
                <a:latin typeface="KaiTi" panose="02010609060101010101" pitchFamily="49" charset="-122"/>
                <a:ea typeface="KaiTi" panose="02010609060101010101" pitchFamily="49" charset="-122"/>
              </a:rPr>
              <a:t>双重否定律        </a:t>
            </a:r>
            <a:r>
              <a:rPr lang="en-US" altLang="zh-CN" sz="2200" i="1" dirty="0">
                <a:latin typeface="Times New Roman" panose="02020603050405020304" pitchFamily="18" charset="0"/>
                <a:ea typeface="KaiTi" panose="02010609060101010101" pitchFamily="49" charset="-122"/>
                <a:cs typeface="Times New Roman" panose="02020603050405020304" pitchFamily="18" charset="0"/>
              </a:rPr>
              <a:t>p</a:t>
            </a:r>
            <a:r>
              <a:rPr lang="en-US" altLang="zh-CN" sz="2200" dirty="0">
                <a:latin typeface="Times New Roman" panose="02020603050405020304" pitchFamily="18" charset="0"/>
                <a:ea typeface="KaiTi" panose="02010609060101010101" pitchFamily="49" charset="-122"/>
              </a:rPr>
              <a:t> </a:t>
            </a:r>
            <a:r>
              <a:rPr kumimoji="1" lang="en-US" altLang="zh-CN" sz="2000" dirty="0">
                <a:latin typeface="Times New Roman" panose="02020603050405020304" pitchFamily="18" charset="0"/>
                <a:sym typeface="Symbol" panose="05050102010706020507" pitchFamily="18" charset="2"/>
              </a:rPr>
              <a:t></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cs typeface="Times New Roman" panose="02020603050405020304" pitchFamily="18" charset="0"/>
              </a:rPr>
              <a:t> p</a:t>
            </a:r>
            <a:r>
              <a:rPr lang="en-US" altLang="zh-CN" sz="2200" dirty="0">
                <a:latin typeface="Times New Roman" panose="02020603050405020304" pitchFamily="18" charset="0"/>
                <a:ea typeface="KaiTi" panose="02010609060101010101" pitchFamily="49" charset="-12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endParaRPr lang="en-US" altLang="zh-CN"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buFont typeface="Wingdings" panose="05000000000000000000" pitchFamily="2" charset="2"/>
              <a:buNone/>
            </a:pP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幂等律</a:t>
            </a: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cs typeface="Times New Roman" panose="02020603050405020304" pitchFamily="18" charset="0"/>
              </a:rPr>
              <a:t>p</a:t>
            </a:r>
            <a:r>
              <a:rPr kumimoji="1" lang="en-US" altLang="zh-CN" sz="2000" dirty="0">
                <a:latin typeface="Times New Roman" panose="02020603050405020304" pitchFamily="18" charset="0"/>
                <a:sym typeface="Symbol" panose="05050102010706020507" pitchFamily="18" charset="2"/>
              </a:rPr>
              <a:t>  </a:t>
            </a:r>
            <a:r>
              <a:rPr lang="en-US" altLang="zh-CN" sz="2200" i="1" dirty="0">
                <a:latin typeface="Times New Roman" panose="02020603050405020304" pitchFamily="18" charset="0"/>
                <a:ea typeface="KaiTi" panose="02010609060101010101" pitchFamily="49" charset="-122"/>
                <a:cs typeface="Times New Roman" panose="02020603050405020304" pitchFamily="18" charset="0"/>
              </a:rPr>
              <a:t>p </a:t>
            </a:r>
            <a:r>
              <a:rPr lang="en-US" altLang="zh-CN" sz="2200" i="1" dirty="0">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cs typeface="Times New Roman" panose="02020603050405020304" pitchFamily="18" charset="0"/>
              </a:rPr>
              <a:t> p</a:t>
            </a:r>
            <a:r>
              <a:rPr lang="en-US" altLang="zh-CN" sz="2200" i="1" dirty="0">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 p </a:t>
            </a:r>
            <a:r>
              <a:rPr kumimoji="1" lang="en-US" altLang="zh-CN" sz="2000" dirty="0">
                <a:latin typeface="Times New Roman" panose="02020603050405020304" pitchFamily="18" charset="0"/>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pp</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endParaRPr lang="en-US" altLang="zh-CN"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buFont typeface="Wingdings" panose="05000000000000000000" pitchFamily="2" charset="2"/>
              <a:buNone/>
            </a:pP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交换律</a:t>
            </a: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q</a:t>
            </a:r>
            <a:r>
              <a:rPr kumimoji="1" lang="en-US" altLang="zh-CN" sz="2000" dirty="0">
                <a:latin typeface="Times New Roman" panose="02020603050405020304" pitchFamily="18" charset="0"/>
                <a:sym typeface="Symbol" panose="05050102010706020507" pitchFamily="18" charset="2"/>
              </a:rPr>
              <a:t>  </a:t>
            </a:r>
            <a:r>
              <a:rPr lang="en-US" altLang="zh-CN" sz="2200" i="1"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q</a:t>
            </a:r>
            <a:r>
              <a:rPr lang="en-US" altLang="zh-CN" sz="2200"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cs typeface="Times New Roman" panose="02020603050405020304" pitchFamily="18" charset="0"/>
                <a:sym typeface="Symbol" panose="05050102010706020507" pitchFamily="18" charset="2"/>
              </a:rPr>
              <a:t> </a:t>
            </a:r>
            <a:r>
              <a:rPr kumimoji="1" lang="en-US" altLang="zh-CN" sz="2000" dirty="0">
                <a:latin typeface="Times New Roman" panose="02020603050405020304" pitchFamily="18" charset="0"/>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endParaRPr lang="en-US" altLang="zh-CN" sz="2200" i="1" dirty="0">
              <a:latin typeface="Times New Roman" panose="02020603050405020304" pitchFamily="18" charset="0"/>
              <a:ea typeface="KaiTi" panose="02010609060101010101" pitchFamily="49" charset="-122"/>
              <a:sym typeface="Symbol" panose="05050102010706020507" pitchFamily="18" charset="2"/>
            </a:endParaRPr>
          </a:p>
          <a:p>
            <a:pPr eaLnBrk="1" hangingPunct="1">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结合律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r</a:t>
            </a:r>
            <a:r>
              <a:rPr kumimoji="1" lang="en-US" altLang="zh-CN" sz="2000" b="1" dirty="0">
                <a:latin typeface="Times New Roman" panose="02020603050405020304" pitchFamily="18" charset="0"/>
                <a:sym typeface="Symbol" panose="05050102010706020507" pitchFamily="18" charset="2"/>
              </a:rPr>
              <a:t> 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r</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endParaRPr lang="en-US" altLang="zh-CN"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buFont typeface="Wingdings" panose="05000000000000000000" pitchFamily="2" charset="2"/>
              <a:buNone/>
            </a:pP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r</a:t>
            </a:r>
            <a:r>
              <a:rPr kumimoji="1" lang="en-US" altLang="zh-CN" sz="2000" b="1" dirty="0">
                <a:latin typeface="Times New Roman" panose="02020603050405020304" pitchFamily="18" charset="0"/>
                <a:sym typeface="Symbol" panose="05050102010706020507" pitchFamily="18" charset="2"/>
              </a:rPr>
              <a:t> 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r</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endParaRPr lang="zh-CN" altLang="en-US"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分配律</a:t>
            </a: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r</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kumimoji="1" lang="en-US" altLang="zh-CN" sz="2000" b="1" dirty="0">
                <a:latin typeface="Times New Roman" panose="02020603050405020304" pitchFamily="18" charset="0"/>
                <a:sym typeface="Symbol" panose="05050102010706020507" pitchFamily="18" charset="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r</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endParaRPr lang="zh-CN" altLang="en-US"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buFont typeface="Wingdings" panose="05000000000000000000" pitchFamily="2" charset="2"/>
              <a:buNone/>
            </a:pP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r</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kumimoji="1" lang="en-US" altLang="zh-CN" sz="2000" b="1" dirty="0">
                <a:latin typeface="Times New Roman" panose="02020603050405020304" pitchFamily="18" charset="0"/>
                <a:sym typeface="Symbol" panose="05050102010706020507" pitchFamily="18" charset="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r</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endParaRPr lang="zh-CN" altLang="en-US"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德摩根律 </a:t>
            </a: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kumimoji="1" lang="en-US" altLang="zh-CN" sz="2000" b="1" dirty="0">
                <a:latin typeface="Times New Roman" panose="02020603050405020304" pitchFamily="18" charset="0"/>
                <a:sym typeface="Symbol" panose="05050102010706020507" pitchFamily="18" charset="2"/>
              </a:rPr>
              <a:t> 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endParaRPr lang="en-US" altLang="zh-CN"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kumimoji="1" lang="en-US" altLang="zh-CN" sz="2000" b="1" dirty="0">
                <a:latin typeface="Times New Roman" panose="02020603050405020304" pitchFamily="18" charset="0"/>
                <a:sym typeface="Symbol" panose="05050102010706020507" pitchFamily="18" charset="2"/>
              </a:rPr>
              <a:t> 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endParaRPr lang="zh-CN" altLang="en-US"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吸收律</a:t>
            </a: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kumimoji="1" lang="en-US" altLang="zh-CN" sz="2000" b="1" dirty="0">
                <a:latin typeface="Times New Roman" panose="02020603050405020304" pitchFamily="18" charset="0"/>
                <a:sym typeface="Symbol" panose="05050102010706020507" pitchFamily="18" charset="2"/>
              </a:rPr>
              <a:t> 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endParaRPr lang="en-US" altLang="zh-CN"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rPr>
              <a:t>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kumimoji="1" lang="en-US" altLang="zh-CN" sz="2000" b="1" dirty="0">
                <a:latin typeface="Times New Roman" panose="02020603050405020304" pitchFamily="18" charset="0"/>
                <a:sym typeface="Symbol" panose="05050102010706020507" pitchFamily="18" charset="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endParaRPr lang="zh-CN" altLang="en-US" sz="2200" dirty="0">
              <a:latin typeface="Times New Roman" panose="02020603050405020304" pitchFamily="18" charset="0"/>
              <a:ea typeface="KaiTi" panose="02010609060101010101" pitchFamily="49" charset="-122"/>
              <a:sym typeface="Symbol" panose="05050102010706020507" pitchFamily="18" charset="2"/>
            </a:endParaRPr>
          </a:p>
        </p:txBody>
      </p:sp>
      <p:sp>
        <p:nvSpPr>
          <p:cNvPr id="18439" name="Line 8"/>
          <p:cNvSpPr>
            <a:spLocks noChangeShapeType="1"/>
          </p:cNvSpPr>
          <p:nvPr/>
        </p:nvSpPr>
        <p:spPr bwMode="auto">
          <a:xfrm>
            <a:off x="2036763" y="2051050"/>
            <a:ext cx="5011737" cy="9525"/>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en-US"/>
          </a:p>
        </p:txBody>
      </p:sp>
      <p:sp>
        <p:nvSpPr>
          <p:cNvPr id="18440" name="Line 9"/>
          <p:cNvSpPr>
            <a:spLocks noChangeShapeType="1"/>
          </p:cNvSpPr>
          <p:nvPr/>
        </p:nvSpPr>
        <p:spPr bwMode="auto">
          <a:xfrm>
            <a:off x="3736975" y="1557338"/>
            <a:ext cx="0" cy="511175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en-US"/>
          </a:p>
        </p:txBody>
      </p:sp>
      <p:sp>
        <p:nvSpPr>
          <p:cNvPr id="18441" name="Line 10"/>
          <p:cNvSpPr>
            <a:spLocks noChangeShapeType="1"/>
          </p:cNvSpPr>
          <p:nvPr/>
        </p:nvSpPr>
        <p:spPr bwMode="auto">
          <a:xfrm>
            <a:off x="2022475" y="1557338"/>
            <a:ext cx="0" cy="511175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en-US"/>
          </a:p>
        </p:txBody>
      </p:sp>
      <p:sp>
        <p:nvSpPr>
          <p:cNvPr id="18442" name="Line 8"/>
          <p:cNvSpPr>
            <a:spLocks noChangeShapeType="1"/>
          </p:cNvSpPr>
          <p:nvPr/>
        </p:nvSpPr>
        <p:spPr bwMode="auto">
          <a:xfrm>
            <a:off x="2009775" y="1557338"/>
            <a:ext cx="5011738" cy="9525"/>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en-US"/>
          </a:p>
        </p:txBody>
      </p:sp>
      <p:sp>
        <p:nvSpPr>
          <p:cNvPr id="18443" name="Line 9"/>
          <p:cNvSpPr>
            <a:spLocks noChangeShapeType="1"/>
          </p:cNvSpPr>
          <p:nvPr/>
        </p:nvSpPr>
        <p:spPr bwMode="auto">
          <a:xfrm>
            <a:off x="7019925" y="1557338"/>
            <a:ext cx="0" cy="5111750"/>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en-US"/>
          </a:p>
        </p:txBody>
      </p:sp>
      <p:sp>
        <p:nvSpPr>
          <p:cNvPr id="18444" name="Line 8"/>
          <p:cNvSpPr>
            <a:spLocks noChangeShapeType="1"/>
          </p:cNvSpPr>
          <p:nvPr/>
        </p:nvSpPr>
        <p:spPr bwMode="auto">
          <a:xfrm>
            <a:off x="2005013" y="6669088"/>
            <a:ext cx="5011737" cy="9525"/>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en-US"/>
          </a:p>
        </p:txBody>
      </p:sp>
      <p:sp>
        <p:nvSpPr>
          <p:cNvPr id="13" name="Oval 2"/>
          <p:cNvSpPr>
            <a:spLocks noChangeArrowheads="1"/>
          </p:cNvSpPr>
          <p:nvPr/>
        </p:nvSpPr>
        <p:spPr bwMode="auto">
          <a:xfrm rot="5400000">
            <a:off x="2411413" y="4365625"/>
            <a:ext cx="936625" cy="1800225"/>
          </a:xfrm>
          <a:prstGeom prst="ellipse">
            <a:avLst/>
          </a:prstGeom>
          <a:solidFill>
            <a:srgbClr val="CCFFCC">
              <a:alpha val="50195"/>
            </a:srgbClr>
          </a:solidFill>
          <a:ln w="9525">
            <a:solidFill>
              <a:srgbClr val="339966"/>
            </a:solidFill>
            <a:rou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
          <p:cNvSpPr>
            <a:spLocks noChangeArrowheads="1"/>
          </p:cNvSpPr>
          <p:nvPr/>
        </p:nvSpPr>
        <p:spPr bwMode="auto">
          <a:xfrm>
            <a:off x="1482725" y="5462588"/>
            <a:ext cx="5257800" cy="431800"/>
          </a:xfrm>
          <a:prstGeom prst="rect">
            <a:avLst/>
          </a:prstGeom>
          <a:solidFill>
            <a:srgbClr val="CCFFFF">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0483" name="Rectangle 2"/>
          <p:cNvSpPr>
            <a:spLocks noChangeArrowheads="1"/>
          </p:cNvSpPr>
          <p:nvPr/>
        </p:nvSpPr>
        <p:spPr bwMode="auto">
          <a:xfrm>
            <a:off x="1482725" y="4454525"/>
            <a:ext cx="5257800" cy="431800"/>
          </a:xfrm>
          <a:prstGeom prst="rect">
            <a:avLst/>
          </a:prstGeom>
          <a:solidFill>
            <a:srgbClr val="CCFFFF">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0484" name="Rectangle 3"/>
          <p:cNvSpPr>
            <a:spLocks noChangeArrowheads="1"/>
          </p:cNvSpPr>
          <p:nvPr/>
        </p:nvSpPr>
        <p:spPr bwMode="auto">
          <a:xfrm>
            <a:off x="1482725" y="3517900"/>
            <a:ext cx="5257800" cy="403225"/>
          </a:xfrm>
          <a:prstGeom prst="rect">
            <a:avLst/>
          </a:prstGeom>
          <a:solidFill>
            <a:srgbClr val="CCFFFF">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0485" name="Rectangle 4"/>
          <p:cNvSpPr>
            <a:spLocks noChangeArrowheads="1"/>
          </p:cNvSpPr>
          <p:nvPr/>
        </p:nvSpPr>
        <p:spPr bwMode="auto">
          <a:xfrm>
            <a:off x="1482725" y="2654300"/>
            <a:ext cx="5257800" cy="360363"/>
          </a:xfrm>
          <a:prstGeom prst="rect">
            <a:avLst/>
          </a:prstGeom>
          <a:solidFill>
            <a:srgbClr val="CCFFFF">
              <a:alpha val="7215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0486" name="Rectangle 5"/>
          <p:cNvSpPr>
            <a:spLocks noGrp="1" noChangeArrowheads="1"/>
          </p:cNvSpPr>
          <p:nvPr>
            <p:ph type="title"/>
          </p:nvPr>
        </p:nvSpPr>
        <p:spPr>
          <a:xfrm>
            <a:off x="457200" y="122238"/>
            <a:ext cx="7543800" cy="1219200"/>
          </a:xfrm>
        </p:spPr>
        <p:txBody>
          <a:bodyPr/>
          <a:lstStyle/>
          <a:p>
            <a:pPr eaLnBrk="1" hangingPunct="1"/>
            <a:r>
              <a:rPr lang="zh-CN" altLang="en-US" dirty="0">
                <a:latin typeface="+mn-ea"/>
                <a:ea typeface="+mn-ea"/>
                <a:cs typeface="Times New Roman" panose="02020603050405020304" pitchFamily="18" charset="0"/>
              </a:rPr>
              <a:t>常用的逻辑等价</a:t>
            </a:r>
            <a:r>
              <a:rPr lang="en-US" altLang="zh-CN" dirty="0">
                <a:latin typeface="+mn-ea"/>
                <a:ea typeface="+mn-ea"/>
                <a:cs typeface="Times New Roman" panose="02020603050405020304" pitchFamily="18" charset="0"/>
              </a:rPr>
              <a:t>(2)</a:t>
            </a:r>
            <a:endParaRPr lang="en-US" altLang="zh-CN" dirty="0">
              <a:latin typeface="+mn-ea"/>
              <a:ea typeface="+mn-ea"/>
              <a:cs typeface="Times New Roman" panose="02020603050405020304" pitchFamily="18" charset="0"/>
            </a:endParaRPr>
          </a:p>
        </p:txBody>
      </p:sp>
      <p:sp>
        <p:nvSpPr>
          <p:cNvPr id="20487" name="Rectangle 6"/>
          <p:cNvSpPr>
            <a:spLocks noGrp="1" noChangeArrowheads="1"/>
          </p:cNvSpPr>
          <p:nvPr>
            <p:ph type="body" idx="1"/>
          </p:nvPr>
        </p:nvSpPr>
        <p:spPr>
          <a:xfrm>
            <a:off x="1403350" y="1611313"/>
            <a:ext cx="5976938" cy="5113337"/>
          </a:xfrm>
        </p:spPr>
        <p:txBody>
          <a:bodyPr/>
          <a:lstStyle/>
          <a:p>
            <a:pPr eaLnBrk="1" hangingPunct="1">
              <a:buFont typeface="Wingdings" panose="05000000000000000000" pitchFamily="2" charset="2"/>
              <a:buNone/>
            </a:pPr>
            <a:r>
              <a:rPr lang="zh-CN" altLang="en-US" b="1" dirty="0"/>
              <a:t>     </a:t>
            </a:r>
            <a:r>
              <a:rPr lang="zh-CN" altLang="en-US" sz="2200" b="1" dirty="0">
                <a:latin typeface="KaiTi" panose="02010609060101010101" pitchFamily="49" charset="-122"/>
                <a:ea typeface="KaiTi" panose="02010609060101010101" pitchFamily="49" charset="-122"/>
              </a:rPr>
              <a:t>名称		  等价</a:t>
            </a:r>
            <a:endParaRPr lang="zh-CN" altLang="en-US" sz="2200" b="1" dirty="0">
              <a:latin typeface="KaiTi" panose="02010609060101010101" pitchFamily="49" charset="-122"/>
              <a:ea typeface="KaiTi" panose="02010609060101010101" pitchFamily="49" charset="-122"/>
            </a:endParaRPr>
          </a:p>
          <a:p>
            <a:pPr eaLnBrk="1" hangingPunct="1">
              <a:lnSpc>
                <a:spcPct val="110000"/>
              </a:lnSpc>
              <a:spcBef>
                <a:spcPct val="30000"/>
              </a:spcBef>
              <a:buNone/>
            </a:pPr>
            <a:r>
              <a:rPr lang="zh-CN" altLang="en-US" sz="2200" b="1" dirty="0">
                <a:latin typeface="KaiTi" panose="02010609060101010101" pitchFamily="49" charset="-122"/>
                <a:ea typeface="KaiTi" panose="02010609060101010101" pitchFamily="49" charset="-122"/>
              </a:rPr>
              <a:t>   支配律</a:t>
            </a:r>
            <a:r>
              <a:rPr lang="en-US" altLang="zh-CN" sz="2200" dirty="0">
                <a:latin typeface="KaiTi" panose="02010609060101010101" pitchFamily="49" charset="-122"/>
                <a:ea typeface="KaiTi" panose="02010609060101010101" pitchFamily="49" charset="-122"/>
              </a:rPr>
              <a:t>   </a:t>
            </a:r>
            <a:r>
              <a:rPr lang="zh-CN" altLang="en-US" sz="2200" dirty="0">
                <a:latin typeface="KaiTi" panose="02010609060101010101" pitchFamily="49" charset="-122"/>
                <a:ea typeface="KaiTi" panose="02010609060101010101" pitchFamily="49" charset="-122"/>
              </a:rPr>
              <a:t>    </a:t>
            </a:r>
            <a:r>
              <a:rPr lang="en-US" altLang="zh-CN" sz="2200" i="1" dirty="0" err="1">
                <a:latin typeface="Times New Roman" panose="02020603050405020304" pitchFamily="18" charset="0"/>
                <a:ea typeface="KaiTi" panose="02010609060101010101" pitchFamily="49" charset="-12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T</a:t>
            </a:r>
            <a:r>
              <a:rPr kumimoji="1" lang="en-US" altLang="zh-CN" sz="2400" b="1" dirty="0">
                <a:latin typeface="Times New Roman" panose="02020603050405020304" pitchFamily="18" charset="0"/>
                <a:sym typeface="Symbol" panose="05050102010706020507" pitchFamily="18" charset="2"/>
              </a:rPr>
              <a:t>  </a:t>
            </a:r>
            <a:r>
              <a:rPr lang="en-US" altLang="zh-CN" sz="2200" dirty="0">
                <a:latin typeface="Times New Roman" panose="02020603050405020304" pitchFamily="18" charset="0"/>
                <a:ea typeface="KaiTi" panose="02010609060101010101" pitchFamily="49" charset="-122"/>
                <a:sym typeface="Symbol" panose="05050102010706020507" pitchFamily="18" charset="2"/>
              </a:rPr>
              <a:t>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F</a:t>
            </a:r>
            <a:r>
              <a:rPr kumimoji="1" lang="en-US" altLang="zh-CN" sz="2400" b="1" dirty="0">
                <a:latin typeface="Times New Roman" panose="02020603050405020304" pitchFamily="18" charset="0"/>
                <a:sym typeface="Symbol" panose="05050102010706020507" pitchFamily="18" charset="2"/>
              </a:rPr>
              <a:t>  </a:t>
            </a:r>
            <a:r>
              <a:rPr lang="en-US" altLang="zh-CN" sz="2200" dirty="0">
                <a:latin typeface="Times New Roman" panose="02020603050405020304" pitchFamily="18" charset="0"/>
                <a:ea typeface="KaiTi" panose="02010609060101010101" pitchFamily="49" charset="-122"/>
                <a:sym typeface="Symbol" panose="05050102010706020507" pitchFamily="18" charset="2"/>
              </a:rPr>
              <a:t>F</a:t>
            </a:r>
            <a:r>
              <a:rPr lang="en-US" altLang="zh-CN" sz="2200" dirty="0">
                <a:latin typeface="Times New Roman" panose="02020603050405020304" pitchFamily="18" charset="0"/>
                <a:ea typeface="KaiTi" panose="02010609060101010101" pitchFamily="49" charset="-122"/>
                <a:cs typeface="Arial" panose="020B0604020202020204" pitchFamily="34" charset="0"/>
                <a:sym typeface="Symbol" panose="05050102010706020507" pitchFamily="18" charset="2"/>
              </a:rPr>
              <a:t> 	   </a:t>
            </a:r>
            <a:r>
              <a:rPr lang="en-US" altLang="zh-CN" sz="2200" dirty="0">
                <a:latin typeface="KaiTi" panose="02010609060101010101" pitchFamily="49" charset="-122"/>
                <a:ea typeface="KaiTi" panose="02010609060101010101" pitchFamily="49" charset="-122"/>
              </a:rPr>
              <a:t> </a:t>
            </a:r>
            <a:endParaRPr lang="en-US" altLang="zh-CN" sz="2200" dirty="0">
              <a:latin typeface="Times New Roman" panose="02020603050405020304" pitchFamily="18" charset="0"/>
              <a:ea typeface="KaiTi" panose="02010609060101010101" pitchFamily="49" charset="-122"/>
              <a:cs typeface="Arial" panose="020B0604020202020204" pitchFamily="34" charset="0"/>
              <a:sym typeface="Symbol" panose="05050102010706020507" pitchFamily="18" charset="2"/>
            </a:endParaRPr>
          </a:p>
          <a:p>
            <a:pPr eaLnBrk="1" hangingPunct="1">
              <a:lnSpc>
                <a:spcPct val="110000"/>
              </a:lnSpc>
              <a:spcBef>
                <a:spcPct val="30000"/>
              </a:spcBef>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cs typeface="Arial" panose="020B0604020202020204" pitchFamily="34" charset="0"/>
                <a:sym typeface="Symbol" panose="05050102010706020507" pitchFamily="18" charset="2"/>
              </a:rPr>
              <a:t>      </a:t>
            </a:r>
            <a:r>
              <a:rPr lang="zh-CN" altLang="en-US" sz="2200" b="1" dirty="0">
                <a:latin typeface="KaiTi" panose="02010609060101010101" pitchFamily="49" charset="-122"/>
                <a:ea typeface="KaiTi" panose="02010609060101010101" pitchFamily="49" charset="-122"/>
                <a:cs typeface="Arial" panose="020B0604020202020204" pitchFamily="34" charset="0"/>
                <a:sym typeface="Symbol" panose="05050102010706020507" pitchFamily="18" charset="2"/>
              </a:rPr>
              <a:t>恒等律</a:t>
            </a:r>
            <a:r>
              <a:rPr lang="zh-CN" altLang="en-US" sz="2200" dirty="0">
                <a:latin typeface="Times New Roman" panose="02020603050405020304" pitchFamily="18" charset="0"/>
                <a:ea typeface="KaiTi" panose="02010609060101010101" pitchFamily="49" charset="-122"/>
                <a:cs typeface="Arial" panose="020B0604020202020204" pitchFamily="34" charset="0"/>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F</a:t>
            </a:r>
            <a:r>
              <a:rPr kumimoji="1" lang="en-US" altLang="zh-CN" sz="2000" b="1" dirty="0">
                <a:latin typeface="Times New Roman" panose="02020603050405020304" pitchFamily="18" charset="0"/>
                <a:sym typeface="Symbol" panose="05050102010706020507" pitchFamily="18" charset="2"/>
              </a:rPr>
              <a:t> 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T</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kumimoji="1" lang="en-US" altLang="zh-CN" sz="2000" b="1" dirty="0">
                <a:latin typeface="Times New Roman" panose="02020603050405020304" pitchFamily="18" charset="0"/>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endParaRPr lang="en-US" altLang="zh-CN"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lnSpc>
                <a:spcPct val="110000"/>
              </a:lnSpc>
              <a:spcBef>
                <a:spcPct val="30000"/>
              </a:spcBef>
              <a:buFont typeface="Wingdings" panose="05000000000000000000" pitchFamily="2" charset="2"/>
              <a:buNone/>
            </a:pP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b="1" dirty="0">
                <a:latin typeface="KaiTi" panose="02010609060101010101" pitchFamily="49" charset="-122"/>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排中律</a:t>
            </a: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i="1"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kumimoji="1" lang="en-US" altLang="zh-CN" sz="2000" b="1" dirty="0">
                <a:latin typeface="Times New Roman" panose="02020603050405020304" pitchFamily="18" charset="0"/>
                <a:sym typeface="Symbol" panose="05050102010706020507" pitchFamily="18" charset="2"/>
              </a:rPr>
              <a:t>  </a:t>
            </a:r>
            <a:r>
              <a:rPr lang="en-US" altLang="zh-CN" sz="2200" dirty="0">
                <a:latin typeface="Times New Roman" panose="02020603050405020304" pitchFamily="18" charset="0"/>
                <a:ea typeface="KaiTi" panose="02010609060101010101" pitchFamily="49" charset="-122"/>
                <a:sym typeface="Symbol" panose="05050102010706020507" pitchFamily="18" charset="2"/>
              </a:rPr>
              <a:t>T	</a:t>
            </a:r>
            <a:endParaRPr lang="en-US" altLang="zh-CN"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lnSpc>
                <a:spcPct val="110000"/>
              </a:lnSpc>
              <a:spcBef>
                <a:spcPct val="30000"/>
              </a:spcBef>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 矛盾律 </a:t>
            </a: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kumimoji="1" lang="en-US" altLang="zh-CN" sz="2000" b="1" dirty="0">
                <a:latin typeface="Times New Roman" panose="02020603050405020304" pitchFamily="18" charset="0"/>
                <a:sym typeface="Symbol" panose="05050102010706020507" pitchFamily="18" charset="2"/>
              </a:rPr>
              <a:t>  </a:t>
            </a:r>
            <a:r>
              <a:rPr lang="en-US" altLang="zh-CN" sz="2200" dirty="0">
                <a:latin typeface="Times New Roman" panose="02020603050405020304" pitchFamily="18" charset="0"/>
                <a:ea typeface="KaiTi" panose="02010609060101010101" pitchFamily="49" charset="-122"/>
                <a:sym typeface="Symbol" panose="05050102010706020507" pitchFamily="18" charset="2"/>
              </a:rPr>
              <a:t>F	</a:t>
            </a:r>
            <a:endParaRPr lang="en-US" altLang="zh-CN"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lnSpc>
                <a:spcPct val="110000"/>
              </a:lnSpc>
              <a:spcBef>
                <a:spcPct val="30000"/>
              </a:spcBef>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kumimoji="1" lang="en-US" altLang="zh-CN" sz="2000" b="1" dirty="0">
                <a:latin typeface="Times New Roman" panose="02020603050405020304" pitchFamily="18" charset="0"/>
                <a:sym typeface="Symbol" panose="05050102010706020507" pitchFamily="18" charset="2"/>
              </a:rPr>
              <a:t> 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endParaRPr lang="zh-CN" altLang="en-US"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lnSpc>
                <a:spcPct val="110000"/>
              </a:lnSpc>
              <a:spcBef>
                <a:spcPct val="30000"/>
              </a:spcBef>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kumimoji="1" lang="en-US" altLang="zh-CN" sz="2000" b="1" dirty="0">
                <a:latin typeface="Times New Roman" panose="02020603050405020304" pitchFamily="18" charset="0"/>
                <a:sym typeface="Symbol" panose="05050102010706020507" pitchFamily="18" charset="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endParaRPr lang="en-US" altLang="zh-CN"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lnSpc>
                <a:spcPct val="110000"/>
              </a:lnSpc>
              <a:spcBef>
                <a:spcPct val="30000"/>
              </a:spcBef>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假言易位</a:t>
            </a: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kumimoji="1" lang="en-US" altLang="zh-CN" sz="2000" b="1" dirty="0">
                <a:latin typeface="Times New Roman" panose="02020603050405020304" pitchFamily="18" charset="0"/>
                <a:sym typeface="Symbol" panose="05050102010706020507" pitchFamily="18" charset="2"/>
              </a:rPr>
              <a:t> 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endParaRPr lang="en-US" altLang="zh-CN"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lnSpc>
                <a:spcPct val="110000"/>
              </a:lnSpc>
              <a:spcBef>
                <a:spcPct val="30000"/>
              </a:spcBef>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kumimoji="1" lang="en-US" altLang="zh-CN" sz="2000" b="1" dirty="0">
                <a:latin typeface="Times New Roman" panose="02020603050405020304" pitchFamily="18" charset="0"/>
                <a:sym typeface="Symbol" panose="05050102010706020507" pitchFamily="18" charset="2"/>
              </a:rPr>
              <a:t> 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 	</a:t>
            </a:r>
            <a:endParaRPr lang="zh-CN" altLang="en-US" sz="2200" dirty="0">
              <a:latin typeface="Times New Roman" panose="02020603050405020304" pitchFamily="18" charset="0"/>
              <a:ea typeface="KaiTi" panose="02010609060101010101" pitchFamily="49" charset="-122"/>
              <a:sym typeface="Symbol" panose="05050102010706020507" pitchFamily="18" charset="2"/>
            </a:endParaRPr>
          </a:p>
          <a:p>
            <a:pPr eaLnBrk="1" hangingPunct="1">
              <a:lnSpc>
                <a:spcPct val="110000"/>
              </a:lnSpc>
              <a:spcBef>
                <a:spcPct val="30000"/>
              </a:spcBef>
              <a:buFont typeface="Wingdings" panose="05000000000000000000" pitchFamily="2" charset="2"/>
              <a:buNone/>
            </a:pP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zh-CN" altLang="en-US" sz="2200" b="1" dirty="0">
                <a:latin typeface="KaiTi" panose="02010609060101010101" pitchFamily="49" charset="-122"/>
                <a:ea typeface="KaiTi" panose="02010609060101010101" pitchFamily="49" charset="-122"/>
                <a:sym typeface="Symbol" panose="05050102010706020507" pitchFamily="18" charset="2"/>
              </a:rPr>
              <a:t>归缪论</a:t>
            </a:r>
            <a:r>
              <a:rPr lang="zh-CN" altLang="en-US" sz="2200" dirty="0">
                <a:latin typeface="Times New Roman" panose="02020603050405020304" pitchFamily="18" charset="0"/>
                <a:ea typeface="KaiTi" panose="02010609060101010101" pitchFamily="49" charset="-122"/>
                <a:sym typeface="Symbol" panose="05050102010706020507" pitchFamily="18" charset="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p</a:t>
            </a:r>
            <a:r>
              <a:rPr lang="en-US" altLang="zh-CN" sz="2200" dirty="0" err="1">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err="1">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q</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kumimoji="1" lang="en-US" altLang="zh-CN" sz="2000" b="1" i="1" dirty="0">
                <a:latin typeface="Times New Roman" panose="02020603050405020304" pitchFamily="18" charset="0"/>
                <a:sym typeface="Symbol" panose="05050102010706020507" pitchFamily="18" charset="2"/>
              </a:rPr>
              <a:t> </a:t>
            </a:r>
            <a:r>
              <a:rPr kumimoji="1" lang="en-US" altLang="zh-CN" sz="2000" b="1" dirty="0">
                <a:latin typeface="Times New Roman" panose="02020603050405020304" pitchFamily="18" charset="0"/>
                <a:sym typeface="Symbol" panose="05050102010706020507" pitchFamily="18" charset="2"/>
              </a:rPr>
              <a:t></a:t>
            </a:r>
            <a:r>
              <a:rPr kumimoji="1" lang="en-US" altLang="zh-CN" sz="2000" b="1" i="1" dirty="0">
                <a:latin typeface="Times New Roman" panose="02020603050405020304" pitchFamily="18" charset="0"/>
                <a:sym typeface="Symbol" panose="05050102010706020507" pitchFamily="18" charset="2"/>
              </a:rPr>
              <a:t> </a:t>
            </a:r>
            <a:r>
              <a:rPr lang="en-US" altLang="zh-CN" sz="2200" dirty="0">
                <a:latin typeface="Times New Roman" panose="02020603050405020304" pitchFamily="18" charset="0"/>
                <a:ea typeface="KaiTi" panose="02010609060101010101" pitchFamily="49" charset="-122"/>
                <a:sym typeface="Symbol" panose="05050102010706020507" pitchFamily="18" charset="2"/>
              </a:rPr>
              <a:t>¬</a:t>
            </a:r>
            <a:r>
              <a:rPr lang="en-US" altLang="zh-CN" sz="2200" i="1" dirty="0">
                <a:latin typeface="Times New Roman" panose="02020603050405020304" pitchFamily="18" charset="0"/>
                <a:ea typeface="KaiTi" panose="02010609060101010101" pitchFamily="49" charset="-122"/>
                <a:sym typeface="Symbol" panose="05050102010706020507" pitchFamily="18" charset="2"/>
              </a:rPr>
              <a:t>p</a:t>
            </a:r>
            <a:endParaRPr lang="en-US" altLang="zh-CN" sz="2200" i="1" dirty="0">
              <a:latin typeface="Times New Roman" panose="02020603050405020304" pitchFamily="18" charset="0"/>
              <a:ea typeface="KaiTi" panose="02010609060101010101" pitchFamily="49" charset="-122"/>
              <a:sym typeface="Symbol" panose="05050102010706020507" pitchFamily="18" charset="2"/>
            </a:endParaRPr>
          </a:p>
        </p:txBody>
      </p:sp>
      <p:sp>
        <p:nvSpPr>
          <p:cNvPr id="20488" name="Line 7"/>
          <p:cNvSpPr>
            <a:spLocks noChangeShapeType="1"/>
          </p:cNvSpPr>
          <p:nvPr/>
        </p:nvSpPr>
        <p:spPr bwMode="auto">
          <a:xfrm>
            <a:off x="1465263" y="2139950"/>
            <a:ext cx="5334000" cy="9525"/>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en-US"/>
          </a:p>
        </p:txBody>
      </p:sp>
      <p:sp>
        <p:nvSpPr>
          <p:cNvPr id="20489" name="Line 9"/>
          <p:cNvSpPr>
            <a:spLocks noChangeShapeType="1"/>
          </p:cNvSpPr>
          <p:nvPr/>
        </p:nvSpPr>
        <p:spPr bwMode="auto">
          <a:xfrm>
            <a:off x="1476375" y="1649413"/>
            <a:ext cx="0" cy="4722812"/>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en-US"/>
          </a:p>
        </p:txBody>
      </p:sp>
      <p:sp>
        <p:nvSpPr>
          <p:cNvPr id="20490" name="Line 7"/>
          <p:cNvSpPr>
            <a:spLocks noChangeShapeType="1"/>
          </p:cNvSpPr>
          <p:nvPr/>
        </p:nvSpPr>
        <p:spPr bwMode="auto">
          <a:xfrm>
            <a:off x="1454150" y="1646238"/>
            <a:ext cx="5334000" cy="9525"/>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en-US"/>
          </a:p>
        </p:txBody>
      </p:sp>
      <p:sp>
        <p:nvSpPr>
          <p:cNvPr id="20491" name="Line 8"/>
          <p:cNvSpPr>
            <a:spLocks noChangeShapeType="1"/>
          </p:cNvSpPr>
          <p:nvPr/>
        </p:nvSpPr>
        <p:spPr bwMode="auto">
          <a:xfrm flipH="1">
            <a:off x="3276600" y="1646238"/>
            <a:ext cx="0" cy="4751387"/>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en-US"/>
          </a:p>
        </p:txBody>
      </p:sp>
      <p:sp>
        <p:nvSpPr>
          <p:cNvPr id="20492" name="Line 8"/>
          <p:cNvSpPr>
            <a:spLocks noChangeShapeType="1"/>
          </p:cNvSpPr>
          <p:nvPr/>
        </p:nvSpPr>
        <p:spPr bwMode="auto">
          <a:xfrm>
            <a:off x="6804025" y="1620838"/>
            <a:ext cx="0" cy="4824412"/>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en-US"/>
          </a:p>
        </p:txBody>
      </p:sp>
      <p:sp>
        <p:nvSpPr>
          <p:cNvPr id="20493" name="Line 7"/>
          <p:cNvSpPr>
            <a:spLocks noChangeShapeType="1"/>
          </p:cNvSpPr>
          <p:nvPr/>
        </p:nvSpPr>
        <p:spPr bwMode="auto">
          <a:xfrm>
            <a:off x="1476375" y="6410325"/>
            <a:ext cx="5334000" cy="11113"/>
          </a:xfrm>
          <a:prstGeom prst="line">
            <a:avLst/>
          </a:prstGeom>
          <a:noFill/>
          <a:ln w="19050">
            <a:solidFill>
              <a:srgbClr val="0000FF"/>
            </a:solidFill>
            <a:round/>
          </a:ln>
          <a:extLst>
            <a:ext uri="{909E8E84-426E-40DD-AFC4-6F175D3DCCD1}">
              <a14:hiddenFill xmlns:a14="http://schemas.microsoft.com/office/drawing/2010/main">
                <a:noFill/>
              </a14:hiddenFill>
            </a:ext>
          </a:extLst>
        </p:spPr>
        <p:txBody>
          <a:bodyPr wrap="none"/>
          <a:lstStyle/>
          <a:p>
            <a:endParaRPr lang="en-US"/>
          </a:p>
        </p:txBody>
      </p:sp>
      <p:sp>
        <p:nvSpPr>
          <p:cNvPr id="16" name="Oval 2"/>
          <p:cNvSpPr>
            <a:spLocks noChangeArrowheads="1"/>
          </p:cNvSpPr>
          <p:nvPr/>
        </p:nvSpPr>
        <p:spPr bwMode="auto">
          <a:xfrm rot="5400000">
            <a:off x="1908175" y="2581275"/>
            <a:ext cx="936625" cy="1800225"/>
          </a:xfrm>
          <a:prstGeom prst="ellipse">
            <a:avLst/>
          </a:prstGeom>
          <a:solidFill>
            <a:srgbClr val="CCFFCC">
              <a:alpha val="50195"/>
            </a:srgbClr>
          </a:solidFill>
          <a:ln w="9525">
            <a:solidFill>
              <a:srgbClr val="339966"/>
            </a:solidFill>
            <a:rou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0495" name="Text Box 28"/>
          <p:cNvSpPr txBox="1">
            <a:spLocks noChangeArrowheads="1"/>
          </p:cNvSpPr>
          <p:nvPr/>
        </p:nvSpPr>
        <p:spPr bwMode="auto">
          <a:xfrm>
            <a:off x="539750" y="3302000"/>
            <a:ext cx="11191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1800" b="1" dirty="0">
                <a:latin typeface="KaiTi" panose="02010609060101010101" pitchFamily="49" charset="-122"/>
                <a:ea typeface="KaiTi" panose="02010609060101010101" pitchFamily="49" charset="-122"/>
              </a:rPr>
              <a:t>否定律</a:t>
            </a:r>
            <a:endParaRPr lang="zh-CN" altLang="en-US" sz="1800" b="1" dirty="0">
              <a:latin typeface="KaiTi" panose="02010609060101010101" pitchFamily="49" charset="-122"/>
              <a:ea typeface="KaiTi" panose="02010609060101010101" pitchFamily="49" charset="-122"/>
            </a:endParaRP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ox(in)">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idx="4294967295"/>
          </p:nvPr>
        </p:nvSpPr>
        <p:spPr>
          <a:xfrm>
            <a:off x="506413" y="722313"/>
            <a:ext cx="8637587" cy="762000"/>
          </a:xfrm>
        </p:spPr>
        <p:txBody>
          <a:bodyPr/>
          <a:lstStyle/>
          <a:p>
            <a:pPr eaLnBrk="1" hangingPunct="1"/>
            <a:r>
              <a:rPr lang="zh-CN" altLang="en-US"/>
              <a:t>逻辑等价的判定</a:t>
            </a:r>
            <a:endParaRPr lang="zh-CN" altLang="en-US"/>
          </a:p>
        </p:txBody>
      </p:sp>
      <p:sp>
        <p:nvSpPr>
          <p:cNvPr id="26" name="Rectangle 3"/>
          <p:cNvSpPr txBox="1">
            <a:spLocks noChangeArrowheads="1"/>
          </p:cNvSpPr>
          <p:nvPr/>
        </p:nvSpPr>
        <p:spPr>
          <a:xfrm>
            <a:off x="468313" y="1628775"/>
            <a:ext cx="5254625" cy="2232025"/>
          </a:xfrm>
          <a:prstGeom prst="rect">
            <a:avLst/>
          </a:prstGeom>
        </p:spPr>
        <p:txBody>
          <a:bodyPr/>
          <a:lstStyle/>
          <a:p>
            <a:pPr marL="342900" indent="-342900" eaLnBrk="1" hangingPunct="1">
              <a:lnSpc>
                <a:spcPct val="110000"/>
              </a:lnSpc>
              <a:spcBef>
                <a:spcPct val="40000"/>
              </a:spcBef>
              <a:buClr>
                <a:schemeClr val="tx2"/>
              </a:buClr>
              <a:buSzPct val="70000"/>
              <a:buFont typeface="Wingdings" panose="05000000000000000000" pitchFamily="2" charset="2"/>
              <a:buChar char="l"/>
              <a:defRPr/>
            </a:pPr>
            <a:r>
              <a:rPr lang="en-US" altLang="zh-CN" sz="2400" dirty="0">
                <a:latin typeface="Times New Roman" panose="02020603050405020304" pitchFamily="18" charset="0"/>
                <a:ea typeface="KaiTi" panose="02010609060101010101" pitchFamily="49" charset="-122"/>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ea typeface="宋体" panose="02010600030101010101" pitchFamily="2" charset="-122"/>
              </a:rPr>
              <a:t>(</a:t>
            </a:r>
            <a:r>
              <a:rPr kumimoji="1" lang="en-US" altLang="zh-CN" sz="2400" b="1" i="1" dirty="0" err="1">
                <a:latin typeface="Times New Roman" panose="02020603050405020304" pitchFamily="18" charset="0"/>
                <a:ea typeface="宋体" panose="02010600030101010101" pitchFamily="2" charset="-122"/>
              </a:rPr>
              <a:t>p</a:t>
            </a:r>
            <a:r>
              <a:rPr kumimoji="1" lang="en-US" altLang="zh-CN" sz="2400" b="1"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dirty="0" err="1">
                <a:latin typeface="Times New Roman" panose="02020603050405020304" pitchFamily="18" charset="0"/>
                <a:ea typeface="宋体" panose="02010600030101010101" pitchFamily="2" charset="-122"/>
                <a:sym typeface="Symbol" panose="05050102010706020507" pitchFamily="18" charset="2"/>
              </a:rPr>
              <a:t>q</a:t>
            </a:r>
            <a:r>
              <a:rPr kumimoji="1"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zh-CN" altLang="en-US" sz="2400" b="1" kern="0" dirty="0">
                <a:latin typeface="Times New Roman" panose="02020603050405020304" pitchFamily="18" charset="0"/>
                <a:ea typeface="宋体" panose="02010600030101010101" pitchFamily="2" charset="-122"/>
              </a:rPr>
              <a:t>和</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q</a:t>
            </a:r>
            <a:r>
              <a:rPr lang="zh-CN" altLang="en-US" sz="2400" b="1" kern="0" dirty="0">
                <a:latin typeface="Times New Roman" panose="02020603050405020304" pitchFamily="18" charset="0"/>
                <a:ea typeface="宋体" panose="02010600030101010101" pitchFamily="2" charset="-122"/>
              </a:rPr>
              <a:t>是否逻辑等价？</a:t>
            </a:r>
            <a:endParaRPr lang="en-US" altLang="zh-CN" sz="2400" b="1" kern="0" dirty="0">
              <a:latin typeface="Times New Roman" panose="02020603050405020304" pitchFamily="18" charset="0"/>
              <a:ea typeface="宋体" panose="02010600030101010101" pitchFamily="2" charset="-122"/>
            </a:endParaRPr>
          </a:p>
          <a:p>
            <a:pPr marL="342900" indent="-342900" eaLnBrk="1" hangingPunct="1">
              <a:lnSpc>
                <a:spcPct val="110000"/>
              </a:lnSpc>
              <a:spcBef>
                <a:spcPct val="40000"/>
              </a:spcBef>
              <a:buClr>
                <a:schemeClr val="tx2"/>
              </a:buClr>
              <a:buSzPct val="70000"/>
              <a:defRPr/>
            </a:pP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kumimoji="1" lang="en-US" altLang="zh-CN" sz="2400" b="1" dirty="0">
                <a:latin typeface="Times New Roman" panose="02020603050405020304" pitchFamily="18" charset="0"/>
                <a:ea typeface="宋体" panose="02010600030101010101" pitchFamily="2" charset="-122"/>
              </a:rPr>
              <a:t>(</a:t>
            </a:r>
            <a:r>
              <a:rPr kumimoji="1" lang="en-US" altLang="zh-CN" sz="2400" b="1" i="1" dirty="0" err="1">
                <a:latin typeface="Times New Roman" panose="02020603050405020304" pitchFamily="18" charset="0"/>
                <a:ea typeface="宋体" panose="02010600030101010101" pitchFamily="2" charset="-122"/>
              </a:rPr>
              <a:t>p</a:t>
            </a:r>
            <a:r>
              <a:rPr kumimoji="1" lang="en-US" altLang="zh-CN" sz="2400" b="1"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dirty="0" err="1">
                <a:latin typeface="Times New Roman" panose="02020603050405020304" pitchFamily="18" charset="0"/>
                <a:ea typeface="宋体" panose="02010600030101010101" pitchFamily="2" charset="-122"/>
                <a:sym typeface="Symbol" panose="05050102010706020507" pitchFamily="18" charset="2"/>
              </a:rPr>
              <a:t>q</a:t>
            </a:r>
            <a:r>
              <a:rPr kumimoji="1"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latin typeface="Times New Roman" panose="02020603050405020304" pitchFamily="18" charset="0"/>
                <a:ea typeface="宋体" panose="02010600030101010101" pitchFamily="2" charset="-122"/>
                <a:sym typeface="Symbol" panose="05050102010706020507"/>
              </a:rPr>
              <a:t>  </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kumimoji="1" lang="en-US" altLang="zh-CN" sz="2400" b="1" i="1" dirty="0" err="1">
                <a:latin typeface="Times New Roman" panose="02020603050405020304" pitchFamily="18" charset="0"/>
                <a:ea typeface="宋体" panose="02010600030101010101" pitchFamily="2" charset="-122"/>
              </a:rPr>
              <a:t>p</a:t>
            </a:r>
            <a:r>
              <a:rPr lang="en-US" altLang="zh-CN" sz="2400" b="1" dirty="0" err="1">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dirty="0" err="1">
                <a:latin typeface="Times New Roman" panose="02020603050405020304" pitchFamily="18" charset="0"/>
                <a:ea typeface="宋体" panose="02010600030101010101" pitchFamily="2" charset="-122"/>
                <a:sym typeface="Symbol" panose="05050102010706020507" pitchFamily="18" charset="2"/>
              </a:rPr>
              <a:t>q</a:t>
            </a:r>
            <a:r>
              <a:rPr kumimoji="1"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latin typeface="Times New Roman" panose="02020603050405020304" pitchFamily="18" charset="0"/>
                <a:ea typeface="宋体" panose="02010600030101010101" pitchFamily="2" charset="-122"/>
                <a:sym typeface="Symbol" panose="05050102010706020507"/>
              </a:rPr>
              <a:t> </a:t>
            </a:r>
            <a:endParaRPr kumimoji="1" lang="en-US" altLang="zh-CN" sz="2400" b="1" dirty="0">
              <a:latin typeface="Times New Roman" panose="02020603050405020304" pitchFamily="18" charset="0"/>
              <a:ea typeface="宋体" panose="02010600030101010101" pitchFamily="2" charset="-122"/>
              <a:sym typeface="Symbol" panose="05050102010706020507"/>
            </a:endParaRPr>
          </a:p>
          <a:p>
            <a:pPr marL="342900" indent="-342900" eaLnBrk="1" hangingPunct="1">
              <a:lnSpc>
                <a:spcPct val="110000"/>
              </a:lnSpc>
              <a:spcBef>
                <a:spcPct val="40000"/>
              </a:spcBef>
              <a:buClr>
                <a:schemeClr val="tx2"/>
              </a:buClr>
              <a:buSzPct val="70000"/>
              <a:defRPr/>
            </a:pPr>
            <a:r>
              <a:rPr kumimoji="1" lang="en-US" altLang="zh-CN" sz="2400" b="1" i="1" dirty="0">
                <a:latin typeface="Times New Roman" panose="02020603050405020304" pitchFamily="18" charset="0"/>
                <a:ea typeface="宋体" panose="02010600030101010101" pitchFamily="2" charset="-122"/>
                <a:sym typeface="Symbol" panose="05050102010706020507"/>
              </a:rPr>
              <a:t>                   </a:t>
            </a:r>
            <a:r>
              <a:rPr kumimoji="1" lang="en-US" altLang="zh-CN" sz="2400" b="1" dirty="0">
                <a:latin typeface="Times New Roman" panose="02020603050405020304" pitchFamily="18" charset="0"/>
                <a:ea typeface="宋体" panose="02010600030101010101" pitchFamily="2" charset="-122"/>
                <a:sym typeface="Symbol" panose="05050102010706020507"/>
              </a:rPr>
              <a:t> </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kumimoji="1" lang="en-US" altLang="zh-CN" sz="2400" b="1" i="1" dirty="0">
                <a:latin typeface="Times New Roman" panose="02020603050405020304" pitchFamily="18" charset="0"/>
                <a:ea typeface="宋体" panose="02010600030101010101" pitchFamily="2" charset="-122"/>
              </a:rPr>
              <a:t>p</a:t>
            </a:r>
            <a:r>
              <a:rPr kumimoji="1" lang="en-US"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q</a:t>
            </a:r>
            <a:endParaRPr lang="en-US" altLang="zh-CN" sz="2400" b="1" i="1" dirty="0">
              <a:latin typeface="Times New Roman" panose="02020603050405020304" pitchFamily="18" charset="0"/>
              <a:ea typeface="宋体" panose="02010600030101010101" pitchFamily="2" charset="-122"/>
              <a:sym typeface="Symbol" panose="05050102010706020507" pitchFamily="18" charset="2"/>
            </a:endParaRPr>
          </a:p>
          <a:p>
            <a:pPr marL="342900" indent="-342900" eaLnBrk="1" hangingPunct="1">
              <a:lnSpc>
                <a:spcPct val="110000"/>
              </a:lnSpc>
              <a:spcBef>
                <a:spcPct val="40000"/>
              </a:spcBef>
              <a:buClr>
                <a:schemeClr val="tx2"/>
              </a:buClr>
              <a:buSzPct val="70000"/>
              <a:defRPr/>
            </a:pPr>
            <a:r>
              <a:rPr kumimoji="1" lang="en-US" altLang="zh-CN" sz="2400" b="1" dirty="0">
                <a:latin typeface="Times New Roman" panose="02020603050405020304" pitchFamily="18" charset="0"/>
                <a:ea typeface="宋体" panose="02010600030101010101" pitchFamily="2" charset="-122"/>
                <a:sym typeface="Symbol" panose="05050102010706020507"/>
              </a:rPr>
              <a:t>                    </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kumimoji="1" lang="en-US" altLang="zh-CN" sz="2400" b="1" i="1" dirty="0">
                <a:latin typeface="Times New Roman" panose="02020603050405020304" pitchFamily="18" charset="0"/>
                <a:ea typeface="宋体" panose="02010600030101010101" pitchFamily="2" charset="-122"/>
              </a:rPr>
              <a:t>p</a:t>
            </a:r>
            <a:r>
              <a:rPr kumimoji="1" lang="en-US" altLang="zh-CN" sz="2400" b="1" dirty="0">
                <a:latin typeface="Times New Roman" panose="02020603050405020304" pitchFamily="18" charset="0"/>
                <a:ea typeface="宋体" panose="02010600030101010101" pitchFamily="2" charset="-122"/>
              </a:rPr>
              <a:t>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q</a:t>
            </a:r>
            <a:endParaRPr kumimoji="1" lang="en-US" altLang="zh-CN" sz="2400" b="1" i="1" kern="0" dirty="0">
              <a:latin typeface="Times New Roman" panose="02020603050405020304" pitchFamily="18" charset="0"/>
              <a:ea typeface="+mn-ea"/>
            </a:endParaRPr>
          </a:p>
        </p:txBody>
      </p:sp>
      <p:sp>
        <p:nvSpPr>
          <p:cNvPr id="8" name="Rectangle 3"/>
          <p:cNvSpPr txBox="1">
            <a:spLocks noChangeArrowheads="1"/>
          </p:cNvSpPr>
          <p:nvPr/>
        </p:nvSpPr>
        <p:spPr>
          <a:xfrm>
            <a:off x="468313" y="3933825"/>
            <a:ext cx="5254625" cy="2590800"/>
          </a:xfrm>
          <a:prstGeom prst="rect">
            <a:avLst/>
          </a:prstGeom>
        </p:spPr>
        <p:txBody>
          <a:bodyPr/>
          <a:lstStyle/>
          <a:p>
            <a:pPr marL="342900" indent="-342900" eaLnBrk="1" hangingPunct="1">
              <a:lnSpc>
                <a:spcPct val="110000"/>
              </a:lnSpc>
              <a:spcBef>
                <a:spcPct val="40000"/>
              </a:spcBef>
              <a:buClr>
                <a:schemeClr val="tx2"/>
              </a:buClr>
              <a:buSzPct val="70000"/>
              <a:buFont typeface="Wingdings" panose="05000000000000000000" pitchFamily="2" charset="2"/>
              <a:buChar char="l"/>
              <a:defRPr/>
            </a:pPr>
            <a:r>
              <a:rPr lang="en-US" altLang="zh-CN" sz="2400" dirty="0">
                <a:latin typeface="Times New Roman" panose="02020603050405020304" pitchFamily="18" charset="0"/>
                <a:ea typeface="KaiTi" panose="02010609060101010101" pitchFamily="49" charset="-122"/>
                <a:sym typeface="Symbol" panose="05050102010706020507" pitchFamily="18" charset="2"/>
              </a:rPr>
              <a:t> </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q</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q</a:t>
            </a:r>
            <a:r>
              <a:rPr lang="zh-CN" altLang="en-US" sz="2400" b="1" kern="0" dirty="0">
                <a:latin typeface="Times New Roman" panose="02020603050405020304" pitchFamily="18" charset="0"/>
                <a:ea typeface="宋体" panose="02010600030101010101" pitchFamily="2" charset="-122"/>
              </a:rPr>
              <a:t>是否永真？</a:t>
            </a:r>
            <a:endParaRPr lang="en-US" altLang="zh-CN" sz="2400" b="1" kern="0" dirty="0">
              <a:latin typeface="Times New Roman" panose="02020603050405020304" pitchFamily="18" charset="0"/>
              <a:ea typeface="宋体" panose="02010600030101010101" pitchFamily="2" charset="-122"/>
            </a:endParaRPr>
          </a:p>
          <a:p>
            <a:pPr marL="342900" indent="-342900" eaLnBrk="1" hangingPunct="1">
              <a:lnSpc>
                <a:spcPct val="110000"/>
              </a:lnSpc>
              <a:spcBef>
                <a:spcPct val="40000"/>
              </a:spcBef>
              <a:buClr>
                <a:schemeClr val="tx2"/>
              </a:buClr>
              <a:buSzPct val="70000"/>
              <a:defRPr/>
            </a:pP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q</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q</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dirty="0">
                <a:latin typeface="Times New Roman" panose="02020603050405020304" pitchFamily="18" charset="0"/>
                <a:ea typeface="宋体" panose="02010600030101010101" pitchFamily="2" charset="-122"/>
                <a:sym typeface="Symbol" panose="05050102010706020507"/>
              </a:rPr>
              <a:t> </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q</a:t>
            </a:r>
            <a:r>
              <a:rPr kumimoji="1"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dirty="0">
                <a:latin typeface="Times New Roman" panose="02020603050405020304" pitchFamily="18" charset="0"/>
                <a:ea typeface="宋体" panose="02010600030101010101" pitchFamily="2" charset="-122"/>
              </a:rPr>
              <a:t>(</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q</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latin typeface="Times New Roman" panose="02020603050405020304" pitchFamily="18" charset="0"/>
                <a:ea typeface="宋体" panose="02010600030101010101" pitchFamily="2" charset="-122"/>
                <a:sym typeface="Symbol" panose="05050102010706020507"/>
              </a:rPr>
              <a:t> </a:t>
            </a:r>
            <a:endParaRPr kumimoji="1" lang="en-US" altLang="zh-CN" sz="2400" b="1" dirty="0">
              <a:latin typeface="Times New Roman" panose="02020603050405020304" pitchFamily="18" charset="0"/>
              <a:ea typeface="宋体" panose="02010600030101010101" pitchFamily="2" charset="-122"/>
              <a:sym typeface="Symbol" panose="05050102010706020507"/>
            </a:endParaRPr>
          </a:p>
          <a:p>
            <a:pPr marL="342900" indent="-342900" eaLnBrk="1" hangingPunct="1">
              <a:lnSpc>
                <a:spcPct val="110000"/>
              </a:lnSpc>
              <a:spcBef>
                <a:spcPct val="40000"/>
              </a:spcBef>
              <a:buClr>
                <a:schemeClr val="tx2"/>
              </a:buClr>
              <a:buSzPct val="70000"/>
              <a:defRPr/>
            </a:pPr>
            <a:r>
              <a:rPr kumimoji="1" lang="en-US" altLang="zh-CN" sz="2400" b="1" i="1" dirty="0">
                <a:latin typeface="Times New Roman" panose="02020603050405020304" pitchFamily="18" charset="0"/>
                <a:ea typeface="宋体" panose="02010600030101010101" pitchFamily="2" charset="-122"/>
                <a:sym typeface="Symbol" panose="05050102010706020507"/>
              </a:rPr>
              <a:t>                          </a:t>
            </a:r>
            <a:r>
              <a:rPr kumimoji="1" lang="en-US" altLang="zh-CN" sz="2400" b="1" dirty="0">
                <a:latin typeface="Times New Roman" panose="02020603050405020304" pitchFamily="18" charset="0"/>
                <a:ea typeface="宋体" panose="02010600030101010101" pitchFamily="2" charset="-122"/>
                <a:sym typeface="Symbol" panose="05050102010706020507"/>
              </a:rPr>
              <a:t> </a:t>
            </a:r>
            <a:r>
              <a:rPr kumimoji="1" lang="en-US"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kumimoji="1" lang="en-US" altLang="zh-CN" sz="2400" b="1" i="1" dirty="0">
                <a:latin typeface="Times New Roman" panose="02020603050405020304" pitchFamily="18" charset="0"/>
                <a:ea typeface="宋体" panose="02010600030101010101" pitchFamily="2" charset="-122"/>
              </a:rPr>
              <a:t>p</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q</a:t>
            </a:r>
            <a:r>
              <a:rPr kumimoji="1" lang="en-US" altLang="zh-CN" sz="2400" b="1" dirty="0">
                <a:latin typeface="Times New Roman" panose="02020603050405020304" pitchFamily="18" charset="0"/>
                <a:ea typeface="宋体" panose="02010600030101010101" pitchFamily="2" charset="-122"/>
              </a:rPr>
              <a:t>)</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dirty="0">
                <a:latin typeface="Times New Roman" panose="02020603050405020304" pitchFamily="18" charset="0"/>
                <a:ea typeface="宋体" panose="02010600030101010101" pitchFamily="2" charset="-122"/>
              </a:rPr>
              <a:t> (</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q</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dirty="0">
                <a:latin typeface="Times New Roman" panose="02020603050405020304" pitchFamily="18" charset="0"/>
                <a:ea typeface="宋体" panose="02010600030101010101" pitchFamily="2" charset="-122"/>
                <a:sym typeface="Symbol" panose="05050102010706020507"/>
              </a:rPr>
              <a:t> </a:t>
            </a:r>
            <a:endParaRPr lang="en-US" altLang="zh-CN" sz="2400" b="1" i="1" dirty="0">
              <a:latin typeface="Times New Roman" panose="02020603050405020304" pitchFamily="18" charset="0"/>
              <a:ea typeface="宋体" panose="02010600030101010101" pitchFamily="2" charset="-122"/>
              <a:sym typeface="Symbol" panose="05050102010706020507" pitchFamily="18" charset="2"/>
            </a:endParaRPr>
          </a:p>
          <a:p>
            <a:pPr marL="342900" indent="-342900" eaLnBrk="1" hangingPunct="1">
              <a:lnSpc>
                <a:spcPct val="110000"/>
              </a:lnSpc>
              <a:spcBef>
                <a:spcPct val="40000"/>
              </a:spcBef>
              <a:buClr>
                <a:schemeClr val="tx2"/>
              </a:buClr>
              <a:buSzPct val="70000"/>
              <a:defRPr/>
            </a:pPr>
            <a:r>
              <a:rPr kumimoji="1" lang="en-US" altLang="zh-CN" sz="2400" b="1" dirty="0">
                <a:latin typeface="Times New Roman" panose="02020603050405020304" pitchFamily="18" charset="0"/>
                <a:ea typeface="宋体" panose="02010600030101010101" pitchFamily="2" charset="-122"/>
                <a:sym typeface="Symbol" panose="05050102010706020507"/>
              </a:rPr>
              <a:t>                           </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kumimoji="1" lang="en-US" altLang="zh-CN" sz="2400" b="1" i="1" dirty="0" err="1">
                <a:latin typeface="Times New Roman" panose="02020603050405020304" pitchFamily="18" charset="0"/>
                <a:ea typeface="宋体" panose="02010600030101010101" pitchFamily="2" charset="-122"/>
              </a:rPr>
              <a:t>p</a:t>
            </a:r>
            <a:r>
              <a:rPr lang="en-US" altLang="zh-CN" sz="2400" b="1" dirty="0" err="1">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err="1">
                <a:latin typeface="Times New Roman" panose="02020603050405020304" pitchFamily="18" charset="0"/>
                <a:ea typeface="宋体" panose="02010600030101010101" pitchFamily="2" charset="-122"/>
                <a:sym typeface="Symbol" panose="05050102010706020507" pitchFamily="18" charset="2"/>
              </a:rPr>
              <a:t>p</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q</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 </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q </a:t>
            </a:r>
            <a:endParaRPr lang="en-US" altLang="zh-CN" sz="2400" b="1" i="1" dirty="0">
              <a:latin typeface="Times New Roman" panose="02020603050405020304" pitchFamily="18" charset="0"/>
              <a:ea typeface="宋体" panose="02010600030101010101" pitchFamily="2" charset="-122"/>
              <a:sym typeface="Symbol" panose="05050102010706020507" pitchFamily="18" charset="2"/>
            </a:endParaRPr>
          </a:p>
          <a:p>
            <a:pPr marL="342900" indent="-342900" eaLnBrk="1" hangingPunct="1">
              <a:lnSpc>
                <a:spcPct val="110000"/>
              </a:lnSpc>
              <a:spcBef>
                <a:spcPct val="40000"/>
              </a:spcBef>
              <a:buClr>
                <a:schemeClr val="tx2"/>
              </a:buClr>
              <a:buSzPct val="70000"/>
              <a:defRPr/>
            </a:pPr>
            <a:r>
              <a:rPr kumimoji="1" lang="en-US" altLang="zh-CN" sz="2400" b="1" dirty="0">
                <a:latin typeface="Times New Roman" panose="02020603050405020304" pitchFamily="18" charset="0"/>
                <a:ea typeface="宋体" panose="02010600030101010101" pitchFamily="2" charset="-122"/>
                <a:sym typeface="Symbol" panose="05050102010706020507"/>
              </a:rPr>
              <a:t>                           T</a:t>
            </a:r>
            <a:endParaRPr kumimoji="1" lang="en-US" altLang="zh-CN" sz="2400" b="1" i="1" kern="0" dirty="0">
              <a:latin typeface="Times New Roman" panose="02020603050405020304" pitchFamily="18" charset="0"/>
              <a:ea typeface="+mn-ea"/>
            </a:endParaRP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box(in)">
                                      <p:cBhvr>
                                        <p:cTn id="7" dur="500"/>
                                        <p:tgtEl>
                                          <p:spTgt spid="26">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6">
                                            <p:txEl>
                                              <p:pRg st="2" end="2"/>
                                            </p:txEl>
                                          </p:spTgt>
                                        </p:tgtEl>
                                        <p:attrNameLst>
                                          <p:attrName>style.visibility</p:attrName>
                                        </p:attrNameLst>
                                      </p:cBhvr>
                                      <p:to>
                                        <p:strVal val="visible"/>
                                      </p:to>
                                    </p:set>
                                    <p:animEffect transition="in" filter="box(in)">
                                      <p:cBhvr>
                                        <p:cTn id="10" dur="500"/>
                                        <p:tgtEl>
                                          <p:spTgt spid="26">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6">
                                            <p:txEl>
                                              <p:pRg st="3" end="3"/>
                                            </p:txEl>
                                          </p:spTgt>
                                        </p:tgtEl>
                                        <p:attrNameLst>
                                          <p:attrName>style.visibility</p:attrName>
                                        </p:attrNameLst>
                                      </p:cBhvr>
                                      <p:to>
                                        <p:strVal val="visible"/>
                                      </p:to>
                                    </p:set>
                                    <p:animEffect transition="in" filter="box(in)">
                                      <p:cBhvr>
                                        <p:cTn id="13" dur="500"/>
                                        <p:tgtEl>
                                          <p:spTgt spid="2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box(in)">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box(in)">
                                      <p:cBhvr>
                                        <p:cTn id="23" dur="500"/>
                                        <p:tgtEl>
                                          <p:spTgt spid="8">
                                            <p:txEl>
                                              <p:pRg st="1" end="1"/>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box(in)">
                                      <p:cBhvr>
                                        <p:cTn id="26" dur="500"/>
                                        <p:tgtEl>
                                          <p:spTgt spid="8">
                                            <p:txEl>
                                              <p:pRg st="2" end="2"/>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box(in)">
                                      <p:cBhvr>
                                        <p:cTn id="29" dur="500"/>
                                        <p:tgtEl>
                                          <p:spTgt spid="8">
                                            <p:txEl>
                                              <p:pRg st="3" end="3"/>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box(in)">
                                      <p:cBhvr>
                                        <p:cTn id="3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457200" y="122238"/>
            <a:ext cx="7570788" cy="1295400"/>
          </a:xfrm>
        </p:spPr>
        <p:txBody>
          <a:bodyPr/>
          <a:lstStyle/>
          <a:p>
            <a:r>
              <a:rPr lang="en-US" altLang="zh-CN" sz="3600">
                <a:latin typeface="Times New Roman" panose="02020603050405020304" pitchFamily="18" charset="0"/>
                <a:cs typeface="Times New Roman" panose="02020603050405020304" pitchFamily="18" charset="0"/>
              </a:rPr>
              <a:t>Sudoku</a:t>
            </a:r>
            <a:r>
              <a:rPr lang="zh-CN" altLang="en-US" sz="3600">
                <a:latin typeface="Times New Roman" panose="02020603050405020304" pitchFamily="18" charset="0"/>
                <a:cs typeface="Times New Roman" panose="02020603050405020304" pitchFamily="18" charset="0"/>
              </a:rPr>
              <a:t>谜题（九宫格</a:t>
            </a:r>
            <a:r>
              <a:rPr lang="zh-CN" altLang="en-US" sz="3600" dirty="0"/>
              <a:t>数独游戏</a:t>
            </a:r>
            <a:r>
              <a:rPr lang="zh-CN" altLang="en-US" sz="3600">
                <a:latin typeface="Times New Roman" panose="02020603050405020304" pitchFamily="18" charset="0"/>
                <a:cs typeface="Times New Roman" panose="02020603050405020304" pitchFamily="18" charset="0"/>
              </a:rPr>
              <a:t>）</a:t>
            </a:r>
            <a:endParaRPr lang="zh-CN" altLang="en-US" sz="3600">
              <a:latin typeface="Times New Roman" panose="02020603050405020304" pitchFamily="18" charset="0"/>
              <a:cs typeface="Times New Roman" panose="02020603050405020304" pitchFamily="18" charset="0"/>
            </a:endParaRPr>
          </a:p>
        </p:txBody>
      </p:sp>
      <p:sp>
        <p:nvSpPr>
          <p:cNvPr id="30723" name="内容占位符 2"/>
          <p:cNvSpPr>
            <a:spLocks noGrp="1"/>
          </p:cNvSpPr>
          <p:nvPr>
            <p:ph idx="1"/>
          </p:nvPr>
        </p:nvSpPr>
        <p:spPr>
          <a:xfrm>
            <a:off x="323850" y="1557338"/>
            <a:ext cx="8424863" cy="1008062"/>
          </a:xfrm>
        </p:spPr>
        <p:txBody>
          <a:bodyPr/>
          <a:lstStyle/>
          <a:p>
            <a:pPr>
              <a:lnSpc>
                <a:spcPct val="120000"/>
              </a:lnSpc>
            </a:pPr>
            <a:r>
              <a:rPr lang="en-US" altLang="zh-CN" sz="2400" b="1">
                <a:latin typeface="Times New Roman" panose="02020603050405020304" pitchFamily="18" charset="0"/>
                <a:cs typeface="Times New Roman" panose="02020603050405020304" pitchFamily="18" charset="0"/>
              </a:rPr>
              <a:t>3</a:t>
            </a:r>
            <a:r>
              <a:rPr lang="en-US" altLang="zh-CN" sz="2400" b="1" baseline="30000">
                <a:latin typeface="Times New Roman" panose="02020603050405020304" pitchFamily="18" charset="0"/>
                <a:cs typeface="Times New Roman" panose="02020603050405020304" pitchFamily="18" charset="0"/>
              </a:rPr>
              <a:t>2</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Times New Roman" panose="02020603050405020304" pitchFamily="18" charset="0"/>
              </a:rPr>
              <a:t>3</a:t>
            </a:r>
            <a:r>
              <a:rPr lang="en-US" altLang="zh-CN" sz="2400" b="1" baseline="30000">
                <a:latin typeface="Times New Roman" panose="02020603050405020304" pitchFamily="18" charset="0"/>
                <a:cs typeface="Times New Roman" panose="02020603050405020304" pitchFamily="18" charset="0"/>
              </a:rPr>
              <a:t>2</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的网格，</a:t>
            </a:r>
            <a:r>
              <a:rPr lang="en-US" altLang="zh-CN" sz="2400" b="1">
                <a:latin typeface="Times New Roman" panose="02020603050405020304" pitchFamily="18" charset="0"/>
                <a:cs typeface="Times New Roman" panose="02020603050405020304" pitchFamily="18" charset="0"/>
              </a:rPr>
              <a:t>3</a:t>
            </a:r>
            <a:r>
              <a:rPr lang="en-US" altLang="zh-CN" sz="2400" b="1" baseline="30000">
                <a:latin typeface="Times New Roman" panose="02020603050405020304" pitchFamily="18" charset="0"/>
                <a:cs typeface="Times New Roman" panose="02020603050405020304" pitchFamily="18" charset="0"/>
              </a:rPr>
              <a:t>2</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个</a:t>
            </a:r>
            <a:r>
              <a:rPr lang="en-US" altLang="zh-CN" sz="2400" b="1">
                <a:latin typeface="Times New Roman" panose="02020603050405020304" pitchFamily="18" charset="0"/>
                <a:cs typeface="Times New Roman" panose="02020603050405020304" pitchFamily="18" charset="0"/>
              </a:rPr>
              <a:t>3</a:t>
            </a:r>
            <a:r>
              <a:rPr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Times New Roman" panose="02020603050405020304" pitchFamily="18" charset="0"/>
              </a:rPr>
              <a:t>3</a:t>
            </a:r>
            <a:r>
              <a:rPr lang="zh-CN" altLang="en-US" sz="2400" b="1">
                <a:latin typeface="Times New Roman" panose="02020603050405020304" pitchFamily="18" charset="0"/>
                <a:cs typeface="Times New Roman" panose="02020603050405020304" pitchFamily="18" charset="0"/>
                <a:sym typeface="Symbol" panose="05050102010706020507" pitchFamily="18" charset="2"/>
              </a:rPr>
              <a:t>的子网格。</a:t>
            </a:r>
            <a:endParaRPr lang="en-US" altLang="zh-CN" sz="2400" b="1">
              <a:latin typeface="Times New Roman" panose="02020603050405020304" pitchFamily="18" charset="0"/>
              <a:cs typeface="Times New Roman" panose="02020603050405020304" pitchFamily="18" charset="0"/>
            </a:endParaRPr>
          </a:p>
          <a:p>
            <a:pPr>
              <a:lnSpc>
                <a:spcPct val="120000"/>
              </a:lnSpc>
            </a:pPr>
            <a:r>
              <a:rPr lang="zh-CN" altLang="en-US" sz="2400" b="1">
                <a:latin typeface="Times New Roman" panose="02020603050405020304" pitchFamily="18" charset="0"/>
                <a:cs typeface="Times New Roman" panose="02020603050405020304" pitchFamily="18" charset="0"/>
              </a:rPr>
              <a:t>每行、每列及每宫填入数字</a:t>
            </a:r>
            <a:r>
              <a:rPr lang="en-US" altLang="zh-CN" sz="2400" b="1">
                <a:latin typeface="Times New Roman" panose="02020603050405020304" pitchFamily="18" charset="0"/>
                <a:cs typeface="Times New Roman" panose="02020603050405020304" pitchFamily="18" charset="0"/>
              </a:rPr>
              <a:t>1-9</a:t>
            </a:r>
            <a:r>
              <a:rPr lang="zh-CN" altLang="en-US" sz="2400" b="1">
                <a:latin typeface="Times New Roman" panose="02020603050405020304" pitchFamily="18" charset="0"/>
                <a:cs typeface="Times New Roman" panose="02020603050405020304" pitchFamily="18" charset="0"/>
              </a:rPr>
              <a:t>且不能重复。</a:t>
            </a:r>
            <a:endParaRPr kumimoji="1" lang="en-US" altLang="zh-CN" sz="2400" b="1">
              <a:latin typeface="Times New Roman" panose="02020603050405020304" pitchFamily="18" charset="0"/>
              <a:cs typeface="Times New Roman" panose="02020603050405020304" pitchFamily="18" charset="0"/>
              <a:sym typeface="Symbol" panose="05050102010706020507" pitchFamily="18" charset="2"/>
            </a:endParaRPr>
          </a:p>
          <a:p>
            <a:pPr lvl="1">
              <a:lnSpc>
                <a:spcPct val="120000"/>
              </a:lnSpc>
            </a:pPr>
            <a:endParaRPr kumimoji="1" lang="en-US" altLang="zh-CN" sz="2400" b="1">
              <a:latin typeface="Times New Roman" panose="02020603050405020304" pitchFamily="18" charset="0"/>
              <a:sym typeface="Symbol" panose="05050102010706020507" pitchFamily="18" charset="2"/>
            </a:endParaRPr>
          </a:p>
        </p:txBody>
      </p:sp>
      <p:grpSp>
        <p:nvGrpSpPr>
          <p:cNvPr id="30724" name="组合 19"/>
          <p:cNvGrpSpPr/>
          <p:nvPr/>
        </p:nvGrpSpPr>
        <p:grpSpPr bwMode="auto">
          <a:xfrm>
            <a:off x="2314575" y="2776538"/>
            <a:ext cx="1366838" cy="1225550"/>
            <a:chOff x="1475656" y="3717032"/>
            <a:chExt cx="1368152" cy="1224136"/>
          </a:xfrm>
        </p:grpSpPr>
        <p:cxnSp>
          <p:nvCxnSpPr>
            <p:cNvPr id="30818" name="直接连接符 4"/>
            <p:cNvCxnSpPr>
              <a:cxnSpLocks noChangeShapeType="1"/>
            </p:cNvCxnSpPr>
            <p:nvPr/>
          </p:nvCxnSpPr>
          <p:spPr bwMode="auto">
            <a:xfrm>
              <a:off x="1475656" y="3717032"/>
              <a:ext cx="1368152"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819" name="直接连接符 5"/>
            <p:cNvCxnSpPr>
              <a:cxnSpLocks noChangeShapeType="1"/>
            </p:cNvCxnSpPr>
            <p:nvPr/>
          </p:nvCxnSpPr>
          <p:spPr bwMode="auto">
            <a:xfrm>
              <a:off x="1475656" y="3717032"/>
              <a:ext cx="0" cy="122413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820" name="直接连接符 7"/>
            <p:cNvCxnSpPr>
              <a:cxnSpLocks noChangeShapeType="1"/>
            </p:cNvCxnSpPr>
            <p:nvPr/>
          </p:nvCxnSpPr>
          <p:spPr bwMode="auto">
            <a:xfrm>
              <a:off x="2843808" y="3717032"/>
              <a:ext cx="0" cy="122413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821" name="直接连接符 11"/>
            <p:cNvCxnSpPr>
              <a:cxnSpLocks noChangeShapeType="1"/>
            </p:cNvCxnSpPr>
            <p:nvPr/>
          </p:nvCxnSpPr>
          <p:spPr bwMode="auto">
            <a:xfrm>
              <a:off x="1475656" y="4941168"/>
              <a:ext cx="1368152"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822" name="直接连接符 15"/>
            <p:cNvCxnSpPr>
              <a:cxnSpLocks noChangeShapeType="1"/>
            </p:cNvCxnSpPr>
            <p:nvPr/>
          </p:nvCxnSpPr>
          <p:spPr bwMode="auto">
            <a:xfrm>
              <a:off x="1475656" y="4149080"/>
              <a:ext cx="136815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823" name="直接连接符 16"/>
            <p:cNvCxnSpPr>
              <a:cxnSpLocks noChangeShapeType="1"/>
            </p:cNvCxnSpPr>
            <p:nvPr/>
          </p:nvCxnSpPr>
          <p:spPr bwMode="auto">
            <a:xfrm>
              <a:off x="1475656" y="4543028"/>
              <a:ext cx="136815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824" name="直接连接符 17"/>
            <p:cNvCxnSpPr>
              <a:cxnSpLocks noChangeShapeType="1"/>
            </p:cNvCxnSpPr>
            <p:nvPr/>
          </p:nvCxnSpPr>
          <p:spPr bwMode="auto">
            <a:xfrm>
              <a:off x="1933104" y="3717032"/>
              <a:ext cx="0" cy="122413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825" name="直接连接符 18"/>
            <p:cNvCxnSpPr>
              <a:cxnSpLocks noChangeShapeType="1"/>
            </p:cNvCxnSpPr>
            <p:nvPr/>
          </p:nvCxnSpPr>
          <p:spPr bwMode="auto">
            <a:xfrm>
              <a:off x="2411760" y="3717032"/>
              <a:ext cx="0" cy="122413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pSp>
      <p:grpSp>
        <p:nvGrpSpPr>
          <p:cNvPr id="30725" name="组合 20"/>
          <p:cNvGrpSpPr/>
          <p:nvPr/>
        </p:nvGrpSpPr>
        <p:grpSpPr bwMode="auto">
          <a:xfrm>
            <a:off x="3681413" y="2776538"/>
            <a:ext cx="1368425" cy="1225550"/>
            <a:chOff x="1475656" y="3717032"/>
            <a:chExt cx="1368152" cy="1224136"/>
          </a:xfrm>
        </p:grpSpPr>
        <p:cxnSp>
          <p:nvCxnSpPr>
            <p:cNvPr id="30810" name="直接连接符 21"/>
            <p:cNvCxnSpPr>
              <a:cxnSpLocks noChangeShapeType="1"/>
            </p:cNvCxnSpPr>
            <p:nvPr/>
          </p:nvCxnSpPr>
          <p:spPr bwMode="auto">
            <a:xfrm>
              <a:off x="1475656" y="3717032"/>
              <a:ext cx="1368152"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811" name="直接连接符 22"/>
            <p:cNvCxnSpPr>
              <a:cxnSpLocks noChangeShapeType="1"/>
            </p:cNvCxnSpPr>
            <p:nvPr/>
          </p:nvCxnSpPr>
          <p:spPr bwMode="auto">
            <a:xfrm>
              <a:off x="1475656" y="3717032"/>
              <a:ext cx="0" cy="122413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812" name="直接连接符 23"/>
            <p:cNvCxnSpPr>
              <a:cxnSpLocks noChangeShapeType="1"/>
            </p:cNvCxnSpPr>
            <p:nvPr/>
          </p:nvCxnSpPr>
          <p:spPr bwMode="auto">
            <a:xfrm>
              <a:off x="2843808" y="3717032"/>
              <a:ext cx="0" cy="122413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813" name="直接连接符 24"/>
            <p:cNvCxnSpPr>
              <a:cxnSpLocks noChangeShapeType="1"/>
            </p:cNvCxnSpPr>
            <p:nvPr/>
          </p:nvCxnSpPr>
          <p:spPr bwMode="auto">
            <a:xfrm>
              <a:off x="1475656" y="4941168"/>
              <a:ext cx="1368152"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814" name="直接连接符 25"/>
            <p:cNvCxnSpPr>
              <a:cxnSpLocks noChangeShapeType="1"/>
            </p:cNvCxnSpPr>
            <p:nvPr/>
          </p:nvCxnSpPr>
          <p:spPr bwMode="auto">
            <a:xfrm>
              <a:off x="1475656" y="4149080"/>
              <a:ext cx="136815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815" name="直接连接符 26"/>
            <p:cNvCxnSpPr>
              <a:cxnSpLocks noChangeShapeType="1"/>
            </p:cNvCxnSpPr>
            <p:nvPr/>
          </p:nvCxnSpPr>
          <p:spPr bwMode="auto">
            <a:xfrm>
              <a:off x="1475656" y="4543028"/>
              <a:ext cx="136815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816" name="直接连接符 27"/>
            <p:cNvCxnSpPr>
              <a:cxnSpLocks noChangeShapeType="1"/>
            </p:cNvCxnSpPr>
            <p:nvPr/>
          </p:nvCxnSpPr>
          <p:spPr bwMode="auto">
            <a:xfrm>
              <a:off x="1933104" y="3717032"/>
              <a:ext cx="0" cy="122413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817" name="直接连接符 28"/>
            <p:cNvCxnSpPr>
              <a:cxnSpLocks noChangeShapeType="1"/>
            </p:cNvCxnSpPr>
            <p:nvPr/>
          </p:nvCxnSpPr>
          <p:spPr bwMode="auto">
            <a:xfrm>
              <a:off x="2411760" y="3717032"/>
              <a:ext cx="0" cy="122413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pSp>
      <p:grpSp>
        <p:nvGrpSpPr>
          <p:cNvPr id="30726" name="组合 50"/>
          <p:cNvGrpSpPr/>
          <p:nvPr/>
        </p:nvGrpSpPr>
        <p:grpSpPr bwMode="auto">
          <a:xfrm>
            <a:off x="2314575" y="4002088"/>
            <a:ext cx="1366838" cy="1223962"/>
            <a:chOff x="1475656" y="3717032"/>
            <a:chExt cx="1368152" cy="1224136"/>
          </a:xfrm>
        </p:grpSpPr>
        <p:cxnSp>
          <p:nvCxnSpPr>
            <p:cNvPr id="30802" name="直接连接符 69"/>
            <p:cNvCxnSpPr>
              <a:cxnSpLocks noChangeShapeType="1"/>
            </p:cNvCxnSpPr>
            <p:nvPr/>
          </p:nvCxnSpPr>
          <p:spPr bwMode="auto">
            <a:xfrm>
              <a:off x="1475656" y="3717032"/>
              <a:ext cx="1368152"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803" name="直接连接符 70"/>
            <p:cNvCxnSpPr>
              <a:cxnSpLocks noChangeShapeType="1"/>
            </p:cNvCxnSpPr>
            <p:nvPr/>
          </p:nvCxnSpPr>
          <p:spPr bwMode="auto">
            <a:xfrm>
              <a:off x="1475656" y="3717032"/>
              <a:ext cx="0" cy="122413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804" name="直接连接符 71"/>
            <p:cNvCxnSpPr>
              <a:cxnSpLocks noChangeShapeType="1"/>
            </p:cNvCxnSpPr>
            <p:nvPr/>
          </p:nvCxnSpPr>
          <p:spPr bwMode="auto">
            <a:xfrm>
              <a:off x="2843808" y="3717032"/>
              <a:ext cx="0" cy="122413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805" name="直接连接符 72"/>
            <p:cNvCxnSpPr>
              <a:cxnSpLocks noChangeShapeType="1"/>
            </p:cNvCxnSpPr>
            <p:nvPr/>
          </p:nvCxnSpPr>
          <p:spPr bwMode="auto">
            <a:xfrm>
              <a:off x="1475656" y="4941168"/>
              <a:ext cx="1368152"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806" name="直接连接符 73"/>
            <p:cNvCxnSpPr>
              <a:cxnSpLocks noChangeShapeType="1"/>
            </p:cNvCxnSpPr>
            <p:nvPr/>
          </p:nvCxnSpPr>
          <p:spPr bwMode="auto">
            <a:xfrm>
              <a:off x="1475656" y="4149080"/>
              <a:ext cx="136815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807" name="直接连接符 74"/>
            <p:cNvCxnSpPr>
              <a:cxnSpLocks noChangeShapeType="1"/>
            </p:cNvCxnSpPr>
            <p:nvPr/>
          </p:nvCxnSpPr>
          <p:spPr bwMode="auto">
            <a:xfrm>
              <a:off x="1475656" y="4543028"/>
              <a:ext cx="136815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808" name="直接连接符 75"/>
            <p:cNvCxnSpPr>
              <a:cxnSpLocks noChangeShapeType="1"/>
            </p:cNvCxnSpPr>
            <p:nvPr/>
          </p:nvCxnSpPr>
          <p:spPr bwMode="auto">
            <a:xfrm>
              <a:off x="1933104" y="3717032"/>
              <a:ext cx="0" cy="122413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809" name="直接连接符 76"/>
            <p:cNvCxnSpPr>
              <a:cxnSpLocks noChangeShapeType="1"/>
            </p:cNvCxnSpPr>
            <p:nvPr/>
          </p:nvCxnSpPr>
          <p:spPr bwMode="auto">
            <a:xfrm>
              <a:off x="2411760" y="3717032"/>
              <a:ext cx="0" cy="122413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pSp>
      <p:grpSp>
        <p:nvGrpSpPr>
          <p:cNvPr id="30727" name="组合 51"/>
          <p:cNvGrpSpPr/>
          <p:nvPr/>
        </p:nvGrpSpPr>
        <p:grpSpPr bwMode="auto">
          <a:xfrm>
            <a:off x="3681413" y="4002088"/>
            <a:ext cx="1368425" cy="1223962"/>
            <a:chOff x="1475656" y="3717032"/>
            <a:chExt cx="1368152" cy="1224136"/>
          </a:xfrm>
        </p:grpSpPr>
        <p:cxnSp>
          <p:nvCxnSpPr>
            <p:cNvPr id="30794" name="直接连接符 61"/>
            <p:cNvCxnSpPr>
              <a:cxnSpLocks noChangeShapeType="1"/>
            </p:cNvCxnSpPr>
            <p:nvPr/>
          </p:nvCxnSpPr>
          <p:spPr bwMode="auto">
            <a:xfrm>
              <a:off x="1475656" y="3717032"/>
              <a:ext cx="1368152"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95" name="直接连接符 62"/>
            <p:cNvCxnSpPr>
              <a:cxnSpLocks noChangeShapeType="1"/>
            </p:cNvCxnSpPr>
            <p:nvPr/>
          </p:nvCxnSpPr>
          <p:spPr bwMode="auto">
            <a:xfrm>
              <a:off x="1475656" y="3717032"/>
              <a:ext cx="0" cy="122413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96" name="直接连接符 63"/>
            <p:cNvCxnSpPr>
              <a:cxnSpLocks noChangeShapeType="1"/>
            </p:cNvCxnSpPr>
            <p:nvPr/>
          </p:nvCxnSpPr>
          <p:spPr bwMode="auto">
            <a:xfrm>
              <a:off x="2843808" y="3717032"/>
              <a:ext cx="0" cy="122413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97" name="直接连接符 64"/>
            <p:cNvCxnSpPr>
              <a:cxnSpLocks noChangeShapeType="1"/>
            </p:cNvCxnSpPr>
            <p:nvPr/>
          </p:nvCxnSpPr>
          <p:spPr bwMode="auto">
            <a:xfrm>
              <a:off x="1475656" y="4941168"/>
              <a:ext cx="1368152"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98" name="直接连接符 65"/>
            <p:cNvCxnSpPr>
              <a:cxnSpLocks noChangeShapeType="1"/>
            </p:cNvCxnSpPr>
            <p:nvPr/>
          </p:nvCxnSpPr>
          <p:spPr bwMode="auto">
            <a:xfrm>
              <a:off x="1475656" y="4149080"/>
              <a:ext cx="136815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799" name="直接连接符 66"/>
            <p:cNvCxnSpPr>
              <a:cxnSpLocks noChangeShapeType="1"/>
            </p:cNvCxnSpPr>
            <p:nvPr/>
          </p:nvCxnSpPr>
          <p:spPr bwMode="auto">
            <a:xfrm>
              <a:off x="1475656" y="4543028"/>
              <a:ext cx="136815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800" name="直接连接符 67"/>
            <p:cNvCxnSpPr>
              <a:cxnSpLocks noChangeShapeType="1"/>
            </p:cNvCxnSpPr>
            <p:nvPr/>
          </p:nvCxnSpPr>
          <p:spPr bwMode="auto">
            <a:xfrm>
              <a:off x="1933104" y="3717032"/>
              <a:ext cx="0" cy="122413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801" name="直接连接符 68"/>
            <p:cNvCxnSpPr>
              <a:cxnSpLocks noChangeShapeType="1"/>
            </p:cNvCxnSpPr>
            <p:nvPr/>
          </p:nvCxnSpPr>
          <p:spPr bwMode="auto">
            <a:xfrm>
              <a:off x="2411760" y="3717032"/>
              <a:ext cx="0" cy="122413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pSp>
      <p:grpSp>
        <p:nvGrpSpPr>
          <p:cNvPr id="30728" name="组合 52"/>
          <p:cNvGrpSpPr/>
          <p:nvPr/>
        </p:nvGrpSpPr>
        <p:grpSpPr bwMode="auto">
          <a:xfrm>
            <a:off x="5049838" y="4002088"/>
            <a:ext cx="1368425" cy="1223962"/>
            <a:chOff x="1475656" y="3717032"/>
            <a:chExt cx="1368152" cy="1224136"/>
          </a:xfrm>
        </p:grpSpPr>
        <p:cxnSp>
          <p:nvCxnSpPr>
            <p:cNvPr id="30786" name="直接连接符 53"/>
            <p:cNvCxnSpPr>
              <a:cxnSpLocks noChangeShapeType="1"/>
            </p:cNvCxnSpPr>
            <p:nvPr/>
          </p:nvCxnSpPr>
          <p:spPr bwMode="auto">
            <a:xfrm>
              <a:off x="1475656" y="3717032"/>
              <a:ext cx="1368152"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87" name="直接连接符 54"/>
            <p:cNvCxnSpPr>
              <a:cxnSpLocks noChangeShapeType="1"/>
            </p:cNvCxnSpPr>
            <p:nvPr/>
          </p:nvCxnSpPr>
          <p:spPr bwMode="auto">
            <a:xfrm>
              <a:off x="1475656" y="3717032"/>
              <a:ext cx="0" cy="122413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88" name="直接连接符 55"/>
            <p:cNvCxnSpPr>
              <a:cxnSpLocks noChangeShapeType="1"/>
            </p:cNvCxnSpPr>
            <p:nvPr/>
          </p:nvCxnSpPr>
          <p:spPr bwMode="auto">
            <a:xfrm>
              <a:off x="2843808" y="3717032"/>
              <a:ext cx="0" cy="122413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89" name="直接连接符 56"/>
            <p:cNvCxnSpPr>
              <a:cxnSpLocks noChangeShapeType="1"/>
            </p:cNvCxnSpPr>
            <p:nvPr/>
          </p:nvCxnSpPr>
          <p:spPr bwMode="auto">
            <a:xfrm>
              <a:off x="1475656" y="4941168"/>
              <a:ext cx="1368152"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90" name="直接连接符 57"/>
            <p:cNvCxnSpPr>
              <a:cxnSpLocks noChangeShapeType="1"/>
            </p:cNvCxnSpPr>
            <p:nvPr/>
          </p:nvCxnSpPr>
          <p:spPr bwMode="auto">
            <a:xfrm>
              <a:off x="1475656" y="4149080"/>
              <a:ext cx="136815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791" name="直接连接符 58"/>
            <p:cNvCxnSpPr>
              <a:cxnSpLocks noChangeShapeType="1"/>
            </p:cNvCxnSpPr>
            <p:nvPr/>
          </p:nvCxnSpPr>
          <p:spPr bwMode="auto">
            <a:xfrm>
              <a:off x="1475656" y="4543028"/>
              <a:ext cx="136815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792" name="直接连接符 59"/>
            <p:cNvCxnSpPr>
              <a:cxnSpLocks noChangeShapeType="1"/>
            </p:cNvCxnSpPr>
            <p:nvPr/>
          </p:nvCxnSpPr>
          <p:spPr bwMode="auto">
            <a:xfrm>
              <a:off x="1933104" y="3717032"/>
              <a:ext cx="0" cy="122413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793" name="直接连接符 60"/>
            <p:cNvCxnSpPr>
              <a:cxnSpLocks noChangeShapeType="1"/>
            </p:cNvCxnSpPr>
            <p:nvPr/>
          </p:nvCxnSpPr>
          <p:spPr bwMode="auto">
            <a:xfrm>
              <a:off x="2411760" y="3717032"/>
              <a:ext cx="0" cy="122413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pSp>
      <p:grpSp>
        <p:nvGrpSpPr>
          <p:cNvPr id="30729" name="组合 77"/>
          <p:cNvGrpSpPr/>
          <p:nvPr/>
        </p:nvGrpSpPr>
        <p:grpSpPr bwMode="auto">
          <a:xfrm>
            <a:off x="2314575" y="5216525"/>
            <a:ext cx="4103688" cy="1223963"/>
            <a:chOff x="1475656" y="3717032"/>
            <a:chExt cx="4104456" cy="1224136"/>
          </a:xfrm>
        </p:grpSpPr>
        <p:grpSp>
          <p:nvGrpSpPr>
            <p:cNvPr id="30759" name="组合 78"/>
            <p:cNvGrpSpPr/>
            <p:nvPr/>
          </p:nvGrpSpPr>
          <p:grpSpPr bwMode="auto">
            <a:xfrm>
              <a:off x="1475656" y="3717032"/>
              <a:ext cx="1368152" cy="1224136"/>
              <a:chOff x="1475656" y="3717032"/>
              <a:chExt cx="1368152" cy="1224136"/>
            </a:xfrm>
          </p:grpSpPr>
          <p:cxnSp>
            <p:nvCxnSpPr>
              <p:cNvPr id="30778" name="直接连接符 97"/>
              <p:cNvCxnSpPr>
                <a:cxnSpLocks noChangeShapeType="1"/>
              </p:cNvCxnSpPr>
              <p:nvPr/>
            </p:nvCxnSpPr>
            <p:spPr bwMode="auto">
              <a:xfrm>
                <a:off x="1475656" y="3717032"/>
                <a:ext cx="1368152"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79" name="直接连接符 98"/>
              <p:cNvCxnSpPr>
                <a:cxnSpLocks noChangeShapeType="1"/>
              </p:cNvCxnSpPr>
              <p:nvPr/>
            </p:nvCxnSpPr>
            <p:spPr bwMode="auto">
              <a:xfrm>
                <a:off x="1475656" y="3717032"/>
                <a:ext cx="0" cy="122413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80" name="直接连接符 99"/>
              <p:cNvCxnSpPr>
                <a:cxnSpLocks noChangeShapeType="1"/>
              </p:cNvCxnSpPr>
              <p:nvPr/>
            </p:nvCxnSpPr>
            <p:spPr bwMode="auto">
              <a:xfrm>
                <a:off x="2843808" y="3717032"/>
                <a:ext cx="0" cy="122413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81" name="直接连接符 100"/>
              <p:cNvCxnSpPr>
                <a:cxnSpLocks noChangeShapeType="1"/>
              </p:cNvCxnSpPr>
              <p:nvPr/>
            </p:nvCxnSpPr>
            <p:spPr bwMode="auto">
              <a:xfrm>
                <a:off x="1475656" y="4941168"/>
                <a:ext cx="1368152"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82" name="直接连接符 101"/>
              <p:cNvCxnSpPr>
                <a:cxnSpLocks noChangeShapeType="1"/>
              </p:cNvCxnSpPr>
              <p:nvPr/>
            </p:nvCxnSpPr>
            <p:spPr bwMode="auto">
              <a:xfrm>
                <a:off x="1475656" y="4149080"/>
                <a:ext cx="136815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783" name="直接连接符 102"/>
              <p:cNvCxnSpPr>
                <a:cxnSpLocks noChangeShapeType="1"/>
              </p:cNvCxnSpPr>
              <p:nvPr/>
            </p:nvCxnSpPr>
            <p:spPr bwMode="auto">
              <a:xfrm>
                <a:off x="1475656" y="4543028"/>
                <a:ext cx="136815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784" name="直接连接符 103"/>
              <p:cNvCxnSpPr>
                <a:cxnSpLocks noChangeShapeType="1"/>
              </p:cNvCxnSpPr>
              <p:nvPr/>
            </p:nvCxnSpPr>
            <p:spPr bwMode="auto">
              <a:xfrm>
                <a:off x="1933104" y="3717032"/>
                <a:ext cx="0" cy="122413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785" name="直接连接符 104"/>
              <p:cNvCxnSpPr>
                <a:cxnSpLocks noChangeShapeType="1"/>
              </p:cNvCxnSpPr>
              <p:nvPr/>
            </p:nvCxnSpPr>
            <p:spPr bwMode="auto">
              <a:xfrm>
                <a:off x="2411760" y="3717032"/>
                <a:ext cx="0" cy="122413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pSp>
        <p:grpSp>
          <p:nvGrpSpPr>
            <p:cNvPr id="30760" name="组合 79"/>
            <p:cNvGrpSpPr/>
            <p:nvPr/>
          </p:nvGrpSpPr>
          <p:grpSpPr bwMode="auto">
            <a:xfrm>
              <a:off x="2843808" y="3717032"/>
              <a:ext cx="1368152" cy="1224136"/>
              <a:chOff x="1475656" y="3717032"/>
              <a:chExt cx="1368152" cy="1224136"/>
            </a:xfrm>
          </p:grpSpPr>
          <p:cxnSp>
            <p:nvCxnSpPr>
              <p:cNvPr id="30770" name="直接连接符 89"/>
              <p:cNvCxnSpPr>
                <a:cxnSpLocks noChangeShapeType="1"/>
              </p:cNvCxnSpPr>
              <p:nvPr/>
            </p:nvCxnSpPr>
            <p:spPr bwMode="auto">
              <a:xfrm>
                <a:off x="1475656" y="3717032"/>
                <a:ext cx="1368152"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71" name="直接连接符 90"/>
              <p:cNvCxnSpPr>
                <a:cxnSpLocks noChangeShapeType="1"/>
              </p:cNvCxnSpPr>
              <p:nvPr/>
            </p:nvCxnSpPr>
            <p:spPr bwMode="auto">
              <a:xfrm>
                <a:off x="1475656" y="3717032"/>
                <a:ext cx="0" cy="122413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72" name="直接连接符 91"/>
              <p:cNvCxnSpPr>
                <a:cxnSpLocks noChangeShapeType="1"/>
              </p:cNvCxnSpPr>
              <p:nvPr/>
            </p:nvCxnSpPr>
            <p:spPr bwMode="auto">
              <a:xfrm>
                <a:off x="2843808" y="3717032"/>
                <a:ext cx="0" cy="122413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73" name="直接连接符 92"/>
              <p:cNvCxnSpPr>
                <a:cxnSpLocks noChangeShapeType="1"/>
              </p:cNvCxnSpPr>
              <p:nvPr/>
            </p:nvCxnSpPr>
            <p:spPr bwMode="auto">
              <a:xfrm>
                <a:off x="1475656" y="4941168"/>
                <a:ext cx="1368152"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74" name="直接连接符 93"/>
              <p:cNvCxnSpPr>
                <a:cxnSpLocks noChangeShapeType="1"/>
              </p:cNvCxnSpPr>
              <p:nvPr/>
            </p:nvCxnSpPr>
            <p:spPr bwMode="auto">
              <a:xfrm>
                <a:off x="1475656" y="4149080"/>
                <a:ext cx="136815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775" name="直接连接符 94"/>
              <p:cNvCxnSpPr>
                <a:cxnSpLocks noChangeShapeType="1"/>
              </p:cNvCxnSpPr>
              <p:nvPr/>
            </p:nvCxnSpPr>
            <p:spPr bwMode="auto">
              <a:xfrm>
                <a:off x="1475656" y="4543028"/>
                <a:ext cx="136815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776" name="直接连接符 95"/>
              <p:cNvCxnSpPr>
                <a:cxnSpLocks noChangeShapeType="1"/>
              </p:cNvCxnSpPr>
              <p:nvPr/>
            </p:nvCxnSpPr>
            <p:spPr bwMode="auto">
              <a:xfrm>
                <a:off x="1933104" y="3717032"/>
                <a:ext cx="0" cy="122413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777" name="直接连接符 96"/>
              <p:cNvCxnSpPr>
                <a:cxnSpLocks noChangeShapeType="1"/>
              </p:cNvCxnSpPr>
              <p:nvPr/>
            </p:nvCxnSpPr>
            <p:spPr bwMode="auto">
              <a:xfrm>
                <a:off x="2411760" y="3717032"/>
                <a:ext cx="0" cy="122413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pSp>
        <p:grpSp>
          <p:nvGrpSpPr>
            <p:cNvPr id="30761" name="组合 80"/>
            <p:cNvGrpSpPr/>
            <p:nvPr/>
          </p:nvGrpSpPr>
          <p:grpSpPr bwMode="auto">
            <a:xfrm>
              <a:off x="4211960" y="3717032"/>
              <a:ext cx="1368152" cy="1224136"/>
              <a:chOff x="1475656" y="3717032"/>
              <a:chExt cx="1368152" cy="1224136"/>
            </a:xfrm>
          </p:grpSpPr>
          <p:cxnSp>
            <p:nvCxnSpPr>
              <p:cNvPr id="30762" name="直接连接符 81"/>
              <p:cNvCxnSpPr>
                <a:cxnSpLocks noChangeShapeType="1"/>
              </p:cNvCxnSpPr>
              <p:nvPr/>
            </p:nvCxnSpPr>
            <p:spPr bwMode="auto">
              <a:xfrm>
                <a:off x="1475656" y="3717032"/>
                <a:ext cx="1368152"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63" name="直接连接符 82"/>
              <p:cNvCxnSpPr>
                <a:cxnSpLocks noChangeShapeType="1"/>
              </p:cNvCxnSpPr>
              <p:nvPr/>
            </p:nvCxnSpPr>
            <p:spPr bwMode="auto">
              <a:xfrm>
                <a:off x="1475656" y="3717032"/>
                <a:ext cx="0" cy="122413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64" name="直接连接符 83"/>
              <p:cNvCxnSpPr>
                <a:cxnSpLocks noChangeShapeType="1"/>
              </p:cNvCxnSpPr>
              <p:nvPr/>
            </p:nvCxnSpPr>
            <p:spPr bwMode="auto">
              <a:xfrm>
                <a:off x="2843808" y="3717032"/>
                <a:ext cx="0" cy="122413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65" name="直接连接符 84"/>
              <p:cNvCxnSpPr>
                <a:cxnSpLocks noChangeShapeType="1"/>
              </p:cNvCxnSpPr>
              <p:nvPr/>
            </p:nvCxnSpPr>
            <p:spPr bwMode="auto">
              <a:xfrm>
                <a:off x="1475656" y="4941168"/>
                <a:ext cx="1368152"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66" name="直接连接符 85"/>
              <p:cNvCxnSpPr>
                <a:cxnSpLocks noChangeShapeType="1"/>
              </p:cNvCxnSpPr>
              <p:nvPr/>
            </p:nvCxnSpPr>
            <p:spPr bwMode="auto">
              <a:xfrm>
                <a:off x="1475656" y="4149080"/>
                <a:ext cx="136815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767" name="直接连接符 86"/>
              <p:cNvCxnSpPr>
                <a:cxnSpLocks noChangeShapeType="1"/>
              </p:cNvCxnSpPr>
              <p:nvPr/>
            </p:nvCxnSpPr>
            <p:spPr bwMode="auto">
              <a:xfrm>
                <a:off x="1475656" y="4543028"/>
                <a:ext cx="136815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768" name="直接连接符 87"/>
              <p:cNvCxnSpPr>
                <a:cxnSpLocks noChangeShapeType="1"/>
              </p:cNvCxnSpPr>
              <p:nvPr/>
            </p:nvCxnSpPr>
            <p:spPr bwMode="auto">
              <a:xfrm>
                <a:off x="1933104" y="3717032"/>
                <a:ext cx="0" cy="122413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769" name="直接连接符 88"/>
              <p:cNvCxnSpPr>
                <a:cxnSpLocks noChangeShapeType="1"/>
              </p:cNvCxnSpPr>
              <p:nvPr/>
            </p:nvCxnSpPr>
            <p:spPr bwMode="auto">
              <a:xfrm>
                <a:off x="2411760" y="3717032"/>
                <a:ext cx="0" cy="122413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pSp>
      </p:grpSp>
      <p:sp>
        <p:nvSpPr>
          <p:cNvPr id="30730" name="矩形标注 105"/>
          <p:cNvSpPr>
            <a:spLocks noChangeArrowheads="1"/>
          </p:cNvSpPr>
          <p:nvPr/>
        </p:nvSpPr>
        <p:spPr bwMode="auto">
          <a:xfrm>
            <a:off x="4211638" y="4005263"/>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4</a:t>
            </a:r>
            <a:endParaRPr lang="zh-CN" altLang="en-US" sz="2400">
              <a:latin typeface="Times New Roman" panose="02020603050405020304" pitchFamily="18" charset="0"/>
              <a:cs typeface="Times New Roman" panose="02020603050405020304" pitchFamily="18" charset="0"/>
            </a:endParaRPr>
          </a:p>
        </p:txBody>
      </p:sp>
      <p:sp>
        <p:nvSpPr>
          <p:cNvPr id="30731" name="矩形标注 106"/>
          <p:cNvSpPr>
            <a:spLocks noChangeArrowheads="1"/>
          </p:cNvSpPr>
          <p:nvPr/>
        </p:nvSpPr>
        <p:spPr bwMode="auto">
          <a:xfrm>
            <a:off x="3276600" y="2781300"/>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9</a:t>
            </a:r>
            <a:endParaRPr lang="zh-CN" altLang="en-US" sz="2400">
              <a:latin typeface="Times New Roman" panose="02020603050405020304" pitchFamily="18" charset="0"/>
              <a:cs typeface="Times New Roman" panose="02020603050405020304" pitchFamily="18" charset="0"/>
            </a:endParaRPr>
          </a:p>
        </p:txBody>
      </p:sp>
      <p:sp>
        <p:nvSpPr>
          <p:cNvPr id="30732" name="矩形标注 107"/>
          <p:cNvSpPr>
            <a:spLocks noChangeArrowheads="1"/>
          </p:cNvSpPr>
          <p:nvPr/>
        </p:nvSpPr>
        <p:spPr bwMode="auto">
          <a:xfrm>
            <a:off x="2843213" y="3573463"/>
            <a:ext cx="433387"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4</a:t>
            </a:r>
            <a:endParaRPr lang="zh-CN" altLang="en-US" sz="2400">
              <a:latin typeface="Times New Roman" panose="02020603050405020304" pitchFamily="18" charset="0"/>
              <a:cs typeface="Times New Roman" panose="02020603050405020304" pitchFamily="18" charset="0"/>
            </a:endParaRPr>
          </a:p>
        </p:txBody>
      </p:sp>
      <p:sp>
        <p:nvSpPr>
          <p:cNvPr id="30733" name="矩形标注 108"/>
          <p:cNvSpPr>
            <a:spLocks noChangeArrowheads="1"/>
          </p:cNvSpPr>
          <p:nvPr/>
        </p:nvSpPr>
        <p:spPr bwMode="auto">
          <a:xfrm>
            <a:off x="3708400" y="3213100"/>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5</a:t>
            </a:r>
            <a:endParaRPr lang="zh-CN" altLang="en-US" sz="2400">
              <a:latin typeface="Times New Roman" panose="02020603050405020304" pitchFamily="18" charset="0"/>
              <a:cs typeface="Times New Roman" panose="02020603050405020304" pitchFamily="18" charset="0"/>
            </a:endParaRPr>
          </a:p>
        </p:txBody>
      </p:sp>
      <p:grpSp>
        <p:nvGrpSpPr>
          <p:cNvPr id="11" name="组合 123"/>
          <p:cNvGrpSpPr/>
          <p:nvPr/>
        </p:nvGrpSpPr>
        <p:grpSpPr bwMode="auto">
          <a:xfrm>
            <a:off x="5049838" y="2776538"/>
            <a:ext cx="1368425" cy="1225550"/>
            <a:chOff x="5050160" y="2777232"/>
            <a:chExt cx="1368152" cy="1224136"/>
          </a:xfrm>
        </p:grpSpPr>
        <p:grpSp>
          <p:nvGrpSpPr>
            <p:cNvPr id="30748" name="组合 29"/>
            <p:cNvGrpSpPr/>
            <p:nvPr/>
          </p:nvGrpSpPr>
          <p:grpSpPr bwMode="auto">
            <a:xfrm>
              <a:off x="5050160" y="2777232"/>
              <a:ext cx="1368152" cy="1224136"/>
              <a:chOff x="1475656" y="3717032"/>
              <a:chExt cx="1368152" cy="1224136"/>
            </a:xfrm>
          </p:grpSpPr>
          <p:cxnSp>
            <p:nvCxnSpPr>
              <p:cNvPr id="30751" name="直接连接符 30"/>
              <p:cNvCxnSpPr>
                <a:cxnSpLocks noChangeShapeType="1"/>
              </p:cNvCxnSpPr>
              <p:nvPr/>
            </p:nvCxnSpPr>
            <p:spPr bwMode="auto">
              <a:xfrm>
                <a:off x="1475656" y="3717032"/>
                <a:ext cx="1368152"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52" name="直接连接符 31"/>
              <p:cNvCxnSpPr>
                <a:cxnSpLocks noChangeShapeType="1"/>
              </p:cNvCxnSpPr>
              <p:nvPr/>
            </p:nvCxnSpPr>
            <p:spPr bwMode="auto">
              <a:xfrm>
                <a:off x="1475656" y="3717032"/>
                <a:ext cx="0" cy="122413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53" name="直接连接符 32"/>
              <p:cNvCxnSpPr>
                <a:cxnSpLocks noChangeShapeType="1"/>
              </p:cNvCxnSpPr>
              <p:nvPr/>
            </p:nvCxnSpPr>
            <p:spPr bwMode="auto">
              <a:xfrm>
                <a:off x="2843808" y="3717032"/>
                <a:ext cx="0" cy="1224136"/>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54" name="直接连接符 33"/>
              <p:cNvCxnSpPr>
                <a:cxnSpLocks noChangeShapeType="1"/>
              </p:cNvCxnSpPr>
              <p:nvPr/>
            </p:nvCxnSpPr>
            <p:spPr bwMode="auto">
              <a:xfrm>
                <a:off x="1475656" y="4941168"/>
                <a:ext cx="1368152" cy="0"/>
              </a:xfrm>
              <a:prstGeom prst="line">
                <a:avLst/>
              </a:prstGeom>
              <a:noFill/>
              <a:ln w="19050" algn="ctr">
                <a:solidFill>
                  <a:schemeClr val="tx1"/>
                </a:solidFill>
                <a:round/>
              </a:ln>
              <a:extLst>
                <a:ext uri="{909E8E84-426E-40DD-AFC4-6F175D3DCCD1}">
                  <a14:hiddenFill xmlns:a14="http://schemas.microsoft.com/office/drawing/2010/main">
                    <a:noFill/>
                  </a14:hiddenFill>
                </a:ext>
              </a:extLst>
            </p:spPr>
          </p:cxnSp>
          <p:cxnSp>
            <p:nvCxnSpPr>
              <p:cNvPr id="30755" name="直接连接符 34"/>
              <p:cNvCxnSpPr>
                <a:cxnSpLocks noChangeShapeType="1"/>
              </p:cNvCxnSpPr>
              <p:nvPr/>
            </p:nvCxnSpPr>
            <p:spPr bwMode="auto">
              <a:xfrm>
                <a:off x="1475656" y="4149080"/>
                <a:ext cx="136815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756" name="直接连接符 35"/>
              <p:cNvCxnSpPr>
                <a:cxnSpLocks noChangeShapeType="1"/>
              </p:cNvCxnSpPr>
              <p:nvPr/>
            </p:nvCxnSpPr>
            <p:spPr bwMode="auto">
              <a:xfrm>
                <a:off x="1475656" y="4543028"/>
                <a:ext cx="1368152" cy="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757" name="直接连接符 36"/>
              <p:cNvCxnSpPr>
                <a:cxnSpLocks noChangeShapeType="1"/>
              </p:cNvCxnSpPr>
              <p:nvPr/>
            </p:nvCxnSpPr>
            <p:spPr bwMode="auto">
              <a:xfrm>
                <a:off x="1933104" y="3717032"/>
                <a:ext cx="0" cy="122413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cxnSp>
            <p:nvCxnSpPr>
              <p:cNvPr id="30758" name="直接连接符 37"/>
              <p:cNvCxnSpPr>
                <a:cxnSpLocks noChangeShapeType="1"/>
              </p:cNvCxnSpPr>
              <p:nvPr/>
            </p:nvCxnSpPr>
            <p:spPr bwMode="auto">
              <a:xfrm>
                <a:off x="2411760" y="3717032"/>
                <a:ext cx="0" cy="1224136"/>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grpSp>
        <p:sp>
          <p:nvSpPr>
            <p:cNvPr id="30749" name="矩形标注 109"/>
            <p:cNvSpPr>
              <a:spLocks noChangeArrowheads="1"/>
            </p:cNvSpPr>
            <p:nvPr/>
          </p:nvSpPr>
          <p:spPr bwMode="auto">
            <a:xfrm>
              <a:off x="5076056" y="2780928"/>
              <a:ext cx="432048" cy="432048"/>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4</a:t>
              </a:r>
              <a:endParaRPr lang="zh-CN" altLang="en-US" sz="2400">
                <a:latin typeface="Times New Roman" panose="02020603050405020304" pitchFamily="18" charset="0"/>
                <a:cs typeface="Times New Roman" panose="02020603050405020304" pitchFamily="18" charset="0"/>
              </a:endParaRPr>
            </a:p>
          </p:txBody>
        </p:sp>
        <p:sp>
          <p:nvSpPr>
            <p:cNvPr id="30750" name="矩形标注 110"/>
            <p:cNvSpPr>
              <a:spLocks noChangeArrowheads="1"/>
            </p:cNvSpPr>
            <p:nvPr/>
          </p:nvSpPr>
          <p:spPr bwMode="auto">
            <a:xfrm>
              <a:off x="5076056" y="3212976"/>
              <a:ext cx="432048" cy="432048"/>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1</a:t>
              </a:r>
              <a:endParaRPr lang="zh-CN" altLang="en-US" sz="2400">
                <a:latin typeface="Times New Roman" panose="02020603050405020304" pitchFamily="18" charset="0"/>
                <a:cs typeface="Times New Roman" panose="02020603050405020304" pitchFamily="18" charset="0"/>
              </a:endParaRPr>
            </a:p>
          </p:txBody>
        </p:sp>
      </p:grpSp>
      <p:sp>
        <p:nvSpPr>
          <p:cNvPr id="30735" name="矩形标注 111"/>
          <p:cNvSpPr>
            <a:spLocks noChangeArrowheads="1"/>
          </p:cNvSpPr>
          <p:nvPr/>
        </p:nvSpPr>
        <p:spPr bwMode="auto">
          <a:xfrm>
            <a:off x="4643438" y="4005263"/>
            <a:ext cx="433387"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2</a:t>
            </a:r>
            <a:endParaRPr lang="zh-CN" altLang="en-US" sz="2400">
              <a:latin typeface="Times New Roman" panose="02020603050405020304" pitchFamily="18" charset="0"/>
              <a:cs typeface="Times New Roman" panose="02020603050405020304" pitchFamily="18" charset="0"/>
            </a:endParaRPr>
          </a:p>
        </p:txBody>
      </p:sp>
      <p:sp>
        <p:nvSpPr>
          <p:cNvPr id="30736" name="矩形标注 112"/>
          <p:cNvSpPr>
            <a:spLocks noChangeArrowheads="1"/>
          </p:cNvSpPr>
          <p:nvPr/>
        </p:nvSpPr>
        <p:spPr bwMode="auto">
          <a:xfrm>
            <a:off x="2339975" y="4398963"/>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6</a:t>
            </a:r>
            <a:endParaRPr lang="zh-CN" altLang="en-US" sz="2400">
              <a:latin typeface="Times New Roman" panose="02020603050405020304" pitchFamily="18" charset="0"/>
              <a:cs typeface="Times New Roman" panose="02020603050405020304" pitchFamily="18" charset="0"/>
            </a:endParaRPr>
          </a:p>
        </p:txBody>
      </p:sp>
      <p:sp>
        <p:nvSpPr>
          <p:cNvPr id="30737" name="矩形标注 113"/>
          <p:cNvSpPr>
            <a:spLocks noChangeArrowheads="1"/>
          </p:cNvSpPr>
          <p:nvPr/>
        </p:nvSpPr>
        <p:spPr bwMode="auto">
          <a:xfrm>
            <a:off x="2339975" y="4830763"/>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5</a:t>
            </a:r>
            <a:endParaRPr lang="zh-CN" altLang="en-US" sz="2400">
              <a:latin typeface="Times New Roman" panose="02020603050405020304" pitchFamily="18" charset="0"/>
              <a:cs typeface="Times New Roman" panose="02020603050405020304" pitchFamily="18" charset="0"/>
            </a:endParaRPr>
          </a:p>
        </p:txBody>
      </p:sp>
      <p:sp>
        <p:nvSpPr>
          <p:cNvPr id="30738" name="矩形标注 114"/>
          <p:cNvSpPr>
            <a:spLocks noChangeArrowheads="1"/>
          </p:cNvSpPr>
          <p:nvPr/>
        </p:nvSpPr>
        <p:spPr bwMode="auto">
          <a:xfrm>
            <a:off x="2339975" y="5229225"/>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7</a:t>
            </a:r>
            <a:endParaRPr lang="zh-CN" altLang="en-US" sz="2400">
              <a:latin typeface="Times New Roman" panose="02020603050405020304" pitchFamily="18" charset="0"/>
              <a:cs typeface="Times New Roman" panose="02020603050405020304" pitchFamily="18" charset="0"/>
            </a:endParaRPr>
          </a:p>
        </p:txBody>
      </p:sp>
      <p:sp>
        <p:nvSpPr>
          <p:cNvPr id="30739" name="矩形标注 115"/>
          <p:cNvSpPr>
            <a:spLocks noChangeArrowheads="1"/>
          </p:cNvSpPr>
          <p:nvPr/>
        </p:nvSpPr>
        <p:spPr bwMode="auto">
          <a:xfrm>
            <a:off x="2843213" y="5661025"/>
            <a:ext cx="433387"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1</a:t>
            </a:r>
            <a:endParaRPr lang="zh-CN" altLang="en-US" sz="2400">
              <a:latin typeface="Times New Roman" panose="02020603050405020304" pitchFamily="18" charset="0"/>
              <a:cs typeface="Times New Roman" panose="02020603050405020304" pitchFamily="18" charset="0"/>
            </a:endParaRPr>
          </a:p>
        </p:txBody>
      </p:sp>
      <p:sp>
        <p:nvSpPr>
          <p:cNvPr id="30740" name="矩形标注 116"/>
          <p:cNvSpPr>
            <a:spLocks noChangeArrowheads="1"/>
          </p:cNvSpPr>
          <p:nvPr/>
        </p:nvSpPr>
        <p:spPr bwMode="auto">
          <a:xfrm>
            <a:off x="5580063" y="4437063"/>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7</a:t>
            </a:r>
            <a:endParaRPr lang="zh-CN" altLang="en-US" sz="2400">
              <a:latin typeface="Times New Roman" panose="02020603050405020304" pitchFamily="18" charset="0"/>
              <a:cs typeface="Times New Roman" panose="02020603050405020304" pitchFamily="18" charset="0"/>
            </a:endParaRPr>
          </a:p>
        </p:txBody>
      </p:sp>
      <p:sp>
        <p:nvSpPr>
          <p:cNvPr id="30741" name="矩形标注 117"/>
          <p:cNvSpPr>
            <a:spLocks noChangeArrowheads="1"/>
          </p:cNvSpPr>
          <p:nvPr/>
        </p:nvSpPr>
        <p:spPr bwMode="auto">
          <a:xfrm>
            <a:off x="6011863" y="5229225"/>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5</a:t>
            </a:r>
            <a:endParaRPr lang="zh-CN" altLang="en-US" sz="2400">
              <a:latin typeface="Times New Roman" panose="02020603050405020304" pitchFamily="18" charset="0"/>
              <a:cs typeface="Times New Roman" panose="02020603050405020304" pitchFamily="18" charset="0"/>
            </a:endParaRPr>
          </a:p>
        </p:txBody>
      </p:sp>
      <p:sp>
        <p:nvSpPr>
          <p:cNvPr id="30742" name="矩形标注 118"/>
          <p:cNvSpPr>
            <a:spLocks noChangeArrowheads="1"/>
          </p:cNvSpPr>
          <p:nvPr/>
        </p:nvSpPr>
        <p:spPr bwMode="auto">
          <a:xfrm>
            <a:off x="3708400" y="5229225"/>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3</a:t>
            </a:r>
            <a:endParaRPr lang="zh-CN" altLang="en-US" sz="2400">
              <a:latin typeface="Times New Roman" panose="02020603050405020304" pitchFamily="18" charset="0"/>
              <a:cs typeface="Times New Roman" panose="02020603050405020304" pitchFamily="18" charset="0"/>
            </a:endParaRPr>
          </a:p>
        </p:txBody>
      </p:sp>
      <p:sp>
        <p:nvSpPr>
          <p:cNvPr id="30743" name="矩形标注 119"/>
          <p:cNvSpPr>
            <a:spLocks noChangeArrowheads="1"/>
          </p:cNvSpPr>
          <p:nvPr/>
        </p:nvSpPr>
        <p:spPr bwMode="auto">
          <a:xfrm>
            <a:off x="4140200" y="5661025"/>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9</a:t>
            </a:r>
            <a:endParaRPr lang="zh-CN" altLang="en-US" sz="2400">
              <a:latin typeface="Times New Roman" panose="02020603050405020304" pitchFamily="18" charset="0"/>
              <a:cs typeface="Times New Roman" panose="02020603050405020304" pitchFamily="18" charset="0"/>
            </a:endParaRPr>
          </a:p>
        </p:txBody>
      </p:sp>
      <p:sp>
        <p:nvSpPr>
          <p:cNvPr id="30744" name="矩形标注 120"/>
          <p:cNvSpPr>
            <a:spLocks noChangeArrowheads="1"/>
          </p:cNvSpPr>
          <p:nvPr/>
        </p:nvSpPr>
        <p:spPr bwMode="auto">
          <a:xfrm>
            <a:off x="5508625" y="6021388"/>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6</a:t>
            </a:r>
            <a:endParaRPr lang="zh-CN" altLang="en-US" sz="2400">
              <a:latin typeface="Times New Roman" panose="02020603050405020304" pitchFamily="18" charset="0"/>
              <a:cs typeface="Times New Roman" panose="02020603050405020304" pitchFamily="18" charset="0"/>
            </a:endParaRPr>
          </a:p>
        </p:txBody>
      </p:sp>
      <p:sp>
        <p:nvSpPr>
          <p:cNvPr id="30745" name="矩形标注 121"/>
          <p:cNvSpPr>
            <a:spLocks noChangeArrowheads="1"/>
          </p:cNvSpPr>
          <p:nvPr/>
        </p:nvSpPr>
        <p:spPr bwMode="auto">
          <a:xfrm>
            <a:off x="2771775" y="2781300"/>
            <a:ext cx="431800"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a:latin typeface="Times New Roman" panose="02020603050405020304" pitchFamily="18" charset="0"/>
                <a:cs typeface="Times New Roman" panose="02020603050405020304" pitchFamily="18" charset="0"/>
              </a:rPr>
              <a:t>2</a:t>
            </a:r>
            <a:endParaRPr lang="zh-CN" altLang="en-US" sz="2400">
              <a:latin typeface="Times New Roman" panose="02020603050405020304" pitchFamily="18" charset="0"/>
              <a:cs typeface="Times New Roman" panose="02020603050405020304" pitchFamily="18" charset="0"/>
            </a:endParaRPr>
          </a:p>
        </p:txBody>
      </p:sp>
      <p:sp>
        <p:nvSpPr>
          <p:cNvPr id="123" name="矩形标注 122"/>
          <p:cNvSpPr>
            <a:spLocks noChangeArrowheads="1"/>
          </p:cNvSpPr>
          <p:nvPr/>
        </p:nvSpPr>
        <p:spPr bwMode="auto">
          <a:xfrm>
            <a:off x="1187450" y="3141663"/>
            <a:ext cx="1081088"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4</a:t>
            </a:r>
            <a:r>
              <a:rPr kumimoji="1" lang="en-US" altLang="zh-CN" sz="2400" b="1">
                <a:latin typeface="Times New Roman" panose="02020603050405020304" pitchFamily="18" charset="0"/>
                <a:sym typeface="Symbol" panose="05050102010706020507" pitchFamily="18" charset="2"/>
              </a:rPr>
              <a:t> </a:t>
            </a:r>
            <a:r>
              <a:rPr kumimoji="1" lang="en-US" altLang="zh-CN" sz="2400" b="1">
                <a:solidFill>
                  <a:srgbClr val="FF0000"/>
                </a:solidFill>
                <a:latin typeface="Times New Roman" panose="02020603050405020304" pitchFamily="18" charset="0"/>
                <a:sym typeface="Symbol" panose="05050102010706020507" pitchFamily="18" charset="2"/>
              </a:rPr>
              <a:t></a:t>
            </a:r>
            <a:endParaRPr lang="zh-CN" altLang="en-US" sz="2400">
              <a:solidFill>
                <a:srgbClr val="FF0000"/>
              </a:solidFill>
              <a:latin typeface="Times New Roman" panose="02020603050405020304" pitchFamily="18" charset="0"/>
              <a:cs typeface="Times New Roman" panose="02020603050405020304" pitchFamily="18" charset="0"/>
            </a:endParaRPr>
          </a:p>
        </p:txBody>
      </p:sp>
      <p:sp>
        <p:nvSpPr>
          <p:cNvPr id="125" name="矩形标注 124"/>
          <p:cNvSpPr>
            <a:spLocks noChangeArrowheads="1"/>
          </p:cNvSpPr>
          <p:nvPr/>
        </p:nvSpPr>
        <p:spPr bwMode="auto">
          <a:xfrm>
            <a:off x="4618038" y="3213100"/>
            <a:ext cx="433387" cy="431800"/>
          </a:xfrm>
          <a:prstGeom prst="wedgeRectCallout">
            <a:avLst>
              <a:gd name="adj1" fmla="val -20833"/>
              <a:gd name="adj2" fmla="val 6250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0000"/>
                </a:solidFill>
                <a:latin typeface="Times New Roman" panose="02020603050405020304" pitchFamily="18" charset="0"/>
                <a:cs typeface="Times New Roman" panose="02020603050405020304" pitchFamily="18" charset="0"/>
              </a:rPr>
              <a:t>4</a:t>
            </a:r>
            <a:endParaRPr lang="zh-CN" altLang="en-US" sz="2400">
              <a:solidFill>
                <a:srgbClr val="FF0000"/>
              </a:solidFill>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0" nodeType="clickEffect">
                                  <p:stCondLst>
                                    <p:cond delay="0"/>
                                  </p:stCondLst>
                                  <p:childTnLst>
                                    <p:animEffect transition="out" filter="blinds(horizontal)">
                                      <p:cBhvr>
                                        <p:cTn id="16" dur="500"/>
                                        <p:tgtEl>
                                          <p:spTgt spid="123"/>
                                        </p:tgtEl>
                                      </p:cBhvr>
                                    </p:animEffect>
                                    <p:set>
                                      <p:cBhvr>
                                        <p:cTn id="17" dur="1" fill="hold">
                                          <p:stCondLst>
                                            <p:cond delay="499"/>
                                          </p:stCondLst>
                                        </p:cTn>
                                        <p:tgtEl>
                                          <p:spTgt spid="123"/>
                                        </p:tgtEl>
                                        <p:attrNameLst>
                                          <p:attrName>style.visibility</p:attrName>
                                        </p:attrNameLst>
                                      </p:cBhvr>
                                      <p:to>
                                        <p:strVal val="hidden"/>
                                      </p:to>
                                    </p:set>
                                  </p:childTnLst>
                                </p:cTn>
                              </p:par>
                            </p:childTnLst>
                          </p:cTn>
                        </p:par>
                        <p:par>
                          <p:cTn id="18" fill="hold">
                            <p:stCondLst>
                              <p:cond delay="500"/>
                            </p:stCondLst>
                            <p:childTnLst>
                              <p:par>
                                <p:cTn id="19" presetID="2" presetClass="entr" presetSubtype="8" fill="hold" grpId="0" nodeType="afterEffect">
                                  <p:stCondLst>
                                    <p:cond delay="0"/>
                                  </p:stCondLst>
                                  <p:childTnLst>
                                    <p:set>
                                      <p:cBhvr>
                                        <p:cTn id="20" dur="1" fill="hold">
                                          <p:stCondLst>
                                            <p:cond delay="0"/>
                                          </p:stCondLst>
                                        </p:cTn>
                                        <p:tgtEl>
                                          <p:spTgt spid="125"/>
                                        </p:tgtEl>
                                        <p:attrNameLst>
                                          <p:attrName>style.visibility</p:attrName>
                                        </p:attrNameLst>
                                      </p:cBhvr>
                                      <p:to>
                                        <p:strVal val="visible"/>
                                      </p:to>
                                    </p:set>
                                    <p:anim calcmode="lin" valueType="num">
                                      <p:cBhvr additive="base">
                                        <p:cTn id="21" dur="500" fill="hold"/>
                                        <p:tgtEl>
                                          <p:spTgt spid="125"/>
                                        </p:tgtEl>
                                        <p:attrNameLst>
                                          <p:attrName>ppt_x</p:attrName>
                                        </p:attrNameLst>
                                      </p:cBhvr>
                                      <p:tavLst>
                                        <p:tav tm="0">
                                          <p:val>
                                            <p:strVal val="0-#ppt_w/2"/>
                                          </p:val>
                                        </p:tav>
                                        <p:tav tm="100000">
                                          <p:val>
                                            <p:strVal val="#ppt_x"/>
                                          </p:val>
                                        </p:tav>
                                      </p:tavLst>
                                    </p:anim>
                                    <p:anim calcmode="lin" valueType="num">
                                      <p:cBhvr additive="base">
                                        <p:cTn id="22" dur="500" fill="hold"/>
                                        <p:tgtEl>
                                          <p:spTgt spid="1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457200" y="692150"/>
            <a:ext cx="7570788" cy="725488"/>
          </a:xfrm>
        </p:spPr>
        <p:txBody>
          <a:bodyPr/>
          <a:lstStyle/>
          <a:p>
            <a:r>
              <a:rPr lang="en-US" altLang="zh-CN" sz="3600">
                <a:latin typeface="Times New Roman" panose="02020603050405020304" pitchFamily="18" charset="0"/>
                <a:cs typeface="Times New Roman" panose="02020603050405020304" pitchFamily="18" charset="0"/>
              </a:rPr>
              <a:t>Sudoku</a:t>
            </a:r>
            <a:r>
              <a:rPr lang="zh-CN" altLang="en-US" sz="3600">
                <a:latin typeface="Times New Roman" panose="02020603050405020304" pitchFamily="18" charset="0"/>
                <a:cs typeface="Times New Roman" panose="02020603050405020304" pitchFamily="18" charset="0"/>
              </a:rPr>
              <a:t>谜题（命题可满足问题）</a:t>
            </a:r>
            <a:endParaRPr lang="zh-CN" altLang="en-US" sz="3600">
              <a:latin typeface="Times New Roman" panose="02020603050405020304" pitchFamily="18" charset="0"/>
              <a:cs typeface="Times New Roman" panose="02020603050405020304" pitchFamily="18" charset="0"/>
            </a:endParaRPr>
          </a:p>
        </p:txBody>
      </p:sp>
      <p:sp>
        <p:nvSpPr>
          <p:cNvPr id="31747" name="内容占位符 2"/>
          <p:cNvSpPr>
            <a:spLocks noGrp="1"/>
          </p:cNvSpPr>
          <p:nvPr>
            <p:ph idx="1"/>
          </p:nvPr>
        </p:nvSpPr>
        <p:spPr>
          <a:xfrm>
            <a:off x="323850" y="1557338"/>
            <a:ext cx="8640763" cy="576262"/>
          </a:xfrm>
        </p:spPr>
        <p:txBody>
          <a:bodyPr/>
          <a:lstStyle/>
          <a:p>
            <a:pPr>
              <a:lnSpc>
                <a:spcPct val="120000"/>
              </a:lnSpc>
            </a:pPr>
            <a:r>
              <a:rPr kumimoji="1" lang="en-US" altLang="zh-CN" sz="2400" b="1">
                <a:latin typeface="Times New Roman" panose="02020603050405020304" pitchFamily="18" charset="0"/>
                <a:sym typeface="Symbol" panose="05050102010706020507" pitchFamily="18" charset="2"/>
              </a:rPr>
              <a:t>s</a:t>
            </a:r>
            <a:r>
              <a:rPr kumimoji="1" lang="en-US" altLang="zh-CN" sz="2400" b="1" i="1" baseline="-25000">
                <a:latin typeface="Times New Roman" panose="02020603050405020304" pitchFamily="18" charset="0"/>
                <a:sym typeface="Symbol" panose="05050102010706020507" pitchFamily="18" charset="2"/>
              </a:rPr>
              <a:t>xyz</a:t>
            </a:r>
            <a:r>
              <a:rPr kumimoji="1" lang="en-US" altLang="zh-CN" sz="2400" b="1" i="1">
                <a:latin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sym typeface="Symbol" panose="05050102010706020507" pitchFamily="18" charset="2"/>
              </a:rPr>
              <a:t>: </a:t>
            </a:r>
            <a:r>
              <a:rPr kumimoji="1" lang="zh-CN" altLang="en-US" sz="2400" b="1">
                <a:latin typeface="Times New Roman" panose="02020603050405020304" pitchFamily="18" charset="0"/>
                <a:sym typeface="Symbol" panose="05050102010706020507" pitchFamily="18" charset="2"/>
              </a:rPr>
              <a:t>第</a:t>
            </a:r>
            <a:r>
              <a:rPr kumimoji="1" lang="en-US" altLang="zh-CN" sz="2400" b="1" i="1">
                <a:latin typeface="Times New Roman" panose="02020603050405020304" pitchFamily="18" charset="0"/>
                <a:sym typeface="Symbol" panose="05050102010706020507" pitchFamily="18" charset="2"/>
              </a:rPr>
              <a:t>x</a:t>
            </a:r>
            <a:r>
              <a:rPr kumimoji="1" lang="zh-CN" altLang="en-US" sz="2400" b="1">
                <a:latin typeface="Times New Roman" panose="02020603050405020304" pitchFamily="18" charset="0"/>
                <a:sym typeface="Symbol" panose="05050102010706020507" pitchFamily="18" charset="2"/>
              </a:rPr>
              <a:t>行第</a:t>
            </a:r>
            <a:r>
              <a:rPr kumimoji="1" lang="en-US" altLang="zh-CN" sz="2400" b="1" i="1">
                <a:latin typeface="Times New Roman" panose="02020603050405020304" pitchFamily="18" charset="0"/>
                <a:sym typeface="Symbol" panose="05050102010706020507" pitchFamily="18" charset="2"/>
              </a:rPr>
              <a:t>y</a:t>
            </a:r>
            <a:r>
              <a:rPr kumimoji="1" lang="zh-CN" altLang="en-US" sz="2400" b="1">
                <a:latin typeface="Times New Roman" panose="02020603050405020304" pitchFamily="18" charset="0"/>
                <a:sym typeface="Symbol" panose="05050102010706020507" pitchFamily="18" charset="2"/>
              </a:rPr>
              <a:t>列的格子里填上数字</a:t>
            </a:r>
            <a:r>
              <a:rPr kumimoji="1" lang="en-US" altLang="zh-CN" sz="2400" b="1" i="1">
                <a:latin typeface="Times New Roman" panose="02020603050405020304" pitchFamily="18" charset="0"/>
                <a:sym typeface="Symbol" panose="05050102010706020507" pitchFamily="18" charset="2"/>
              </a:rPr>
              <a:t>z</a:t>
            </a:r>
            <a:r>
              <a:rPr kumimoji="1" lang="en-US" altLang="zh-CN" sz="2400" b="1">
                <a:latin typeface="Times New Roman" panose="02020603050405020304" pitchFamily="18" charset="0"/>
                <a:sym typeface="Symbol" panose="05050102010706020507" pitchFamily="18" charset="2"/>
              </a:rPr>
              <a:t>.</a:t>
            </a:r>
            <a:endParaRPr lang="en-US" altLang="zh-CN" sz="2400" b="1">
              <a:latin typeface="Times New Roman" panose="02020603050405020304" pitchFamily="18" charset="0"/>
              <a:cs typeface="Times New Roman" panose="02020603050405020304" pitchFamily="18" charset="0"/>
            </a:endParaRPr>
          </a:p>
        </p:txBody>
      </p:sp>
      <p:pic>
        <p:nvPicPr>
          <p:cNvPr id="31749"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0226" y="2244725"/>
            <a:ext cx="26019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890304"/>
            <a:ext cx="41052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269" y="3543359"/>
            <a:ext cx="240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6" y="4169888"/>
            <a:ext cx="2305050"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标注 9"/>
          <p:cNvSpPr>
            <a:spLocks noChangeArrowheads="1"/>
          </p:cNvSpPr>
          <p:nvPr/>
        </p:nvSpPr>
        <p:spPr bwMode="auto">
          <a:xfrm>
            <a:off x="530226" y="5166231"/>
            <a:ext cx="2160587" cy="431800"/>
          </a:xfrm>
          <a:prstGeom prst="wedgeRectCallout">
            <a:avLst>
              <a:gd name="adj1" fmla="val -24815"/>
              <a:gd name="adj2" fmla="val -3676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algn="ctr" eaLnBrk="1" hangingPunct="1">
              <a:spcBef>
                <a:spcPct val="0"/>
              </a:spcBef>
              <a:buClrTx/>
              <a:buSzTx/>
              <a:buFontTx/>
              <a:buNone/>
            </a:pPr>
            <a:r>
              <a:rPr lang="en-US" altLang="zh-CN" sz="2400" b="1">
                <a:latin typeface="Times New Roman" panose="02020603050405020304" pitchFamily="18" charset="0"/>
                <a:cs typeface="Arial" panose="020B0604020202020204" pitchFamily="34" charset="0"/>
              </a:rPr>
              <a:t>……</a:t>
            </a:r>
            <a:endPar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fld>
            <a:endParaRPr lang="en-US" altLang="zh-CN" dirty="0"/>
          </a:p>
        </p:txBody>
      </p:sp>
      <p:sp>
        <p:nvSpPr>
          <p:cNvPr id="5" name="Rectangle 4"/>
          <p:cNvSpPr/>
          <p:nvPr/>
        </p:nvSpPr>
        <p:spPr>
          <a:xfrm>
            <a:off x="3419872" y="4210131"/>
            <a:ext cx="3413114"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a:latin typeface="Times" charset="0"/>
              </a:rPr>
              <a:t>every row contains every number </a:t>
            </a:r>
            <a:endParaRPr lang="en-US" dirty="0">
              <a:effectLst/>
            </a:endParaRPr>
          </a:p>
        </p:txBody>
      </p:sp>
      <p:sp>
        <p:nvSpPr>
          <p:cNvPr id="6" name="Rectangle 5"/>
          <p:cNvSpPr/>
          <p:nvPr/>
        </p:nvSpPr>
        <p:spPr>
          <a:xfrm>
            <a:off x="3415793" y="3603592"/>
            <a:ext cx="3746538"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a:latin typeface="Times" charset="0"/>
              </a:rPr>
              <a:t>every column contains every number </a:t>
            </a:r>
            <a:endParaRPr lang="en-US">
              <a:effectLst/>
            </a:endParaRPr>
          </a:p>
        </p:txBody>
      </p:sp>
      <p:sp>
        <p:nvSpPr>
          <p:cNvPr id="7" name="Rectangle 6"/>
          <p:cNvSpPr/>
          <p:nvPr/>
        </p:nvSpPr>
        <p:spPr>
          <a:xfrm>
            <a:off x="4917107" y="4823646"/>
            <a:ext cx="3110881"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latin typeface="Times" charset="0"/>
              </a:rPr>
              <a:t>each of the nine 3 </a:t>
            </a:r>
            <a:r>
              <a:rPr lang="en-US" dirty="0">
                <a:latin typeface="MTSYN" charset="0"/>
              </a:rPr>
              <a:t>× </a:t>
            </a:r>
            <a:r>
              <a:rPr lang="en-US" dirty="0">
                <a:latin typeface="Times" charset="0"/>
              </a:rPr>
              <a:t>3 blocks contains every number </a:t>
            </a:r>
            <a:endParaRPr lang="en-US" dirty="0">
              <a:effectLst/>
            </a:endParaRPr>
          </a:p>
        </p:txBody>
      </p:sp>
      <p:sp>
        <p:nvSpPr>
          <p:cNvPr id="8" name="Rectangle 7"/>
          <p:cNvSpPr/>
          <p:nvPr/>
        </p:nvSpPr>
        <p:spPr>
          <a:xfrm>
            <a:off x="5752179" y="1549381"/>
            <a:ext cx="2820304" cy="64633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atin typeface="Times" charset="0"/>
              </a:rPr>
              <a:t>There are 9 </a:t>
            </a:r>
            <a:r>
              <a:rPr lang="en-US">
                <a:latin typeface="MTSYN" charset="0"/>
              </a:rPr>
              <a:t>× </a:t>
            </a:r>
            <a:r>
              <a:rPr lang="en-US">
                <a:latin typeface="Times" charset="0"/>
              </a:rPr>
              <a:t>9 </a:t>
            </a:r>
            <a:r>
              <a:rPr lang="en-US">
                <a:latin typeface="MTSYN" charset="0"/>
              </a:rPr>
              <a:t>× </a:t>
            </a:r>
            <a:r>
              <a:rPr lang="en-US">
                <a:latin typeface="Times" charset="0"/>
              </a:rPr>
              <a:t>9 </a:t>
            </a:r>
            <a:r>
              <a:rPr lang="en-US">
                <a:latin typeface="MTSYN" charset="0"/>
              </a:rPr>
              <a:t>= </a:t>
            </a:r>
            <a:r>
              <a:rPr lang="en-US">
                <a:latin typeface="Times" charset="0"/>
              </a:rPr>
              <a:t>729 such propositions </a:t>
            </a:r>
            <a:endParaRPr lang="en-US"/>
          </a:p>
        </p:txBody>
      </p:sp>
      <p:sp>
        <p:nvSpPr>
          <p:cNvPr id="20" name="Rectangle 19"/>
          <p:cNvSpPr/>
          <p:nvPr/>
        </p:nvSpPr>
        <p:spPr>
          <a:xfrm>
            <a:off x="3388456" y="2355337"/>
            <a:ext cx="6976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a:latin typeface="Times" charset="0"/>
              </a:rPr>
              <a:t>?????</a:t>
            </a:r>
            <a:endParaRPr lang="en-US" dirty="0">
              <a:effectLst/>
            </a:endParaRPr>
          </a:p>
        </p:txBody>
      </p:sp>
      <p:sp>
        <p:nvSpPr>
          <p:cNvPr id="21" name="Rectangle 20"/>
          <p:cNvSpPr/>
          <p:nvPr/>
        </p:nvSpPr>
        <p:spPr>
          <a:xfrm>
            <a:off x="5004471" y="2968231"/>
            <a:ext cx="697627"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a:latin typeface="Times" charset="0"/>
              </a:rPr>
              <a:t>?????</a:t>
            </a:r>
            <a:endParaRPr lang="en-US" dirty="0">
              <a:effectLst/>
            </a:endParaRPr>
          </a:p>
        </p:txBody>
      </p:sp>
      <p:grpSp>
        <p:nvGrpSpPr>
          <p:cNvPr id="2" name="Group 1"/>
          <p:cNvGrpSpPr/>
          <p:nvPr/>
        </p:nvGrpSpPr>
        <p:grpSpPr>
          <a:xfrm>
            <a:off x="678656" y="4748318"/>
            <a:ext cx="4136408" cy="471865"/>
            <a:chOff x="1331640" y="4671871"/>
            <a:chExt cx="4136408" cy="471865"/>
          </a:xfrm>
        </p:grpSpPr>
        <p:pic>
          <p:nvPicPr>
            <p:cNvPr id="18" name="Picture 15"/>
            <p:cNvPicPr>
              <a:picLocks noChangeAspect="1" noChangeArrowheads="1"/>
            </p:cNvPicPr>
            <p:nvPr/>
          </p:nvPicPr>
          <p:blipFill rotWithShape="1">
            <a:blip r:embed="rId5">
              <a:extLst>
                <a:ext uri="{28A0092B-C50C-407E-A947-70E740481C1C}">
                  <a14:useLocalDpi xmlns:a14="http://schemas.microsoft.com/office/drawing/2010/main" val="0"/>
                </a:ext>
              </a:extLst>
            </a:blip>
            <a:srcRect r="86238"/>
            <a:stretch>
              <a:fillRect/>
            </a:stretch>
          </p:blipFill>
          <p:spPr bwMode="auto">
            <a:xfrm>
              <a:off x="2392011" y="4673689"/>
              <a:ext cx="572829"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5"/>
            <p:cNvPicPr>
              <a:picLocks noChangeAspect="1" noChangeArrowheads="1"/>
            </p:cNvPicPr>
            <p:nvPr/>
          </p:nvPicPr>
          <p:blipFill rotWithShape="1">
            <a:blip r:embed="rId5">
              <a:extLst>
                <a:ext uri="{28A0092B-C50C-407E-A947-70E740481C1C}">
                  <a14:useLocalDpi xmlns:a14="http://schemas.microsoft.com/office/drawing/2010/main" val="0"/>
                </a:ext>
              </a:extLst>
            </a:blip>
            <a:srcRect l="39711"/>
            <a:stretch>
              <a:fillRect/>
            </a:stretch>
          </p:blipFill>
          <p:spPr bwMode="auto">
            <a:xfrm>
              <a:off x="2958572" y="4677011"/>
              <a:ext cx="2509476"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15"/>
            <p:cNvPicPr>
              <a:picLocks noChangeAspect="1" noChangeArrowheads="1"/>
            </p:cNvPicPr>
            <p:nvPr/>
          </p:nvPicPr>
          <p:blipFill rotWithShape="1">
            <a:blip r:embed="rId5">
              <a:extLst>
                <a:ext uri="{28A0092B-C50C-407E-A947-70E740481C1C}">
                  <a14:useLocalDpi xmlns:a14="http://schemas.microsoft.com/office/drawing/2010/main" val="0"/>
                </a:ext>
              </a:extLst>
            </a:blip>
            <a:srcRect l="13912" r="60139"/>
            <a:stretch>
              <a:fillRect/>
            </a:stretch>
          </p:blipFill>
          <p:spPr bwMode="auto">
            <a:xfrm>
              <a:off x="1331640" y="4671871"/>
              <a:ext cx="108012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5" grpId="0" bldLvl="0" animBg="1"/>
      <p:bldP spid="6" grpId="0" bldLvl="0" animBg="1"/>
      <p:bldP spid="7" grpId="0" bldLvl="0" animBg="1"/>
      <p:bldP spid="8" grpId="0" bldLvl="0" animBg="1"/>
      <p:bldP spid="20" grpId="0" bldLvl="0" animBg="1"/>
      <p:bldP spid="21"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468313" y="765175"/>
            <a:ext cx="7570787" cy="796925"/>
          </a:xfrm>
        </p:spPr>
        <p:txBody>
          <a:bodyPr/>
          <a:lstStyle/>
          <a:p>
            <a:r>
              <a:rPr lang="zh-CN" altLang="en-US">
                <a:latin typeface="Times New Roman" panose="02020603050405020304" pitchFamily="18" charset="0"/>
                <a:cs typeface="Times New Roman" panose="02020603050405020304" pitchFamily="18" charset="0"/>
              </a:rPr>
              <a:t>命题的表达能力</a:t>
            </a:r>
            <a:endParaRPr lang="zh-CN" altLang="en-US">
              <a:latin typeface="Times New Roman" panose="02020603050405020304" pitchFamily="18" charset="0"/>
              <a:cs typeface="Times New Roman" panose="02020603050405020304" pitchFamily="18" charset="0"/>
            </a:endParaRPr>
          </a:p>
        </p:txBody>
      </p:sp>
      <p:sp>
        <p:nvSpPr>
          <p:cNvPr id="43011" name="内容占位符 2"/>
          <p:cNvSpPr>
            <a:spLocks noGrp="1"/>
          </p:cNvSpPr>
          <p:nvPr>
            <p:ph idx="1"/>
          </p:nvPr>
        </p:nvSpPr>
        <p:spPr>
          <a:xfrm>
            <a:off x="358775" y="1773238"/>
            <a:ext cx="8785225" cy="2232025"/>
          </a:xfrm>
        </p:spPr>
        <p:txBody>
          <a:bodyPr/>
          <a:lstStyle/>
          <a:p>
            <a:r>
              <a:rPr lang="en-US" altLang="zh-CN" sz="2800" b="1" i="1">
                <a:latin typeface="Times New Roman" panose="02020603050405020304" pitchFamily="18" charset="0"/>
                <a:cs typeface="Arial" panose="020B0604020202020204" pitchFamily="34" charset="0"/>
              </a:rPr>
              <a:t>n</a:t>
            </a:r>
            <a:r>
              <a:rPr lang="zh-CN" altLang="en-US" sz="2800" b="1">
                <a:latin typeface="Times New Roman" panose="02020603050405020304" pitchFamily="18" charset="0"/>
                <a:cs typeface="Arial" panose="020B0604020202020204" pitchFamily="34" charset="0"/>
              </a:rPr>
              <a:t>个变元的函数</a:t>
            </a:r>
            <a:r>
              <a:rPr lang="en-US" altLang="zh-CN" sz="2800" b="1">
                <a:latin typeface="Times New Roman" panose="02020603050405020304" pitchFamily="18" charset="0"/>
                <a:cs typeface="Arial" panose="020B0604020202020204" pitchFamily="34" charset="0"/>
              </a:rPr>
              <a:t>/</a:t>
            </a:r>
            <a:r>
              <a:rPr lang="zh-CN" altLang="en-US" sz="2800" b="1">
                <a:latin typeface="Times New Roman" panose="02020603050405020304" pitchFamily="18" charset="0"/>
                <a:cs typeface="Arial" panose="020B0604020202020204" pitchFamily="34" charset="0"/>
              </a:rPr>
              <a:t>命题表达式（假设变元有顺序）</a:t>
            </a:r>
            <a:endParaRPr kumimoji="1" lang="en-US" altLang="zh-CN" sz="2800" b="1">
              <a:latin typeface="Times New Roman" panose="02020603050405020304" pitchFamily="18" charset="0"/>
              <a:sym typeface="Symbol" panose="05050102010706020507" pitchFamily="18" charset="2"/>
            </a:endParaRPr>
          </a:p>
          <a:p>
            <a:pPr lvl="1"/>
            <a:r>
              <a:rPr lang="zh-CN" altLang="en-US" sz="2400" b="1">
                <a:latin typeface="Times New Roman" panose="02020603050405020304" pitchFamily="18" charset="0"/>
                <a:cs typeface="Arial" panose="020B0604020202020204" pitchFamily="34" charset="0"/>
                <a:sym typeface="Symbol" panose="05050102010706020507" pitchFamily="18" charset="2"/>
              </a:rPr>
              <a:t>成真指派，按自然顺序排列，</a:t>
            </a:r>
            <a:r>
              <a:rPr lang="en-US" altLang="zh-CN" sz="2400" b="1">
                <a:latin typeface="Times New Roman" panose="02020603050405020304" pitchFamily="18" charset="0"/>
                <a:cs typeface="Arial" panose="020B0604020202020204" pitchFamily="34" charset="0"/>
                <a:sym typeface="Symbol" panose="05050102010706020507" pitchFamily="18" charset="2"/>
              </a:rPr>
              <a:t>e.g. </a:t>
            </a:r>
            <a:r>
              <a:rPr kumimoji="1" lang="en-US" altLang="zh-CN" sz="2400" b="1">
                <a:latin typeface="Times New Roman" panose="02020603050405020304" pitchFamily="18" charset="0"/>
                <a:cs typeface="Arial" panose="020B0604020202020204" pitchFamily="34" charset="0"/>
                <a:sym typeface="Wingdings" panose="05000000000000000000" pitchFamily="2" charset="2"/>
              </a:rPr>
              <a:t>001,011,100,111</a:t>
            </a:r>
            <a:r>
              <a:rPr lang="en-US" altLang="zh-CN" sz="2400" b="1">
                <a:latin typeface="Times New Roman" panose="02020603050405020304" pitchFamily="18" charset="0"/>
                <a:cs typeface="Arial" panose="020B0604020202020204" pitchFamily="34" charset="0"/>
                <a:sym typeface="Symbol" panose="05050102010706020507" pitchFamily="18" charset="2"/>
              </a:rPr>
              <a:t> </a:t>
            </a:r>
            <a:endParaRPr lang="en-US" altLang="zh-CN" sz="2400" b="1">
              <a:latin typeface="Times New Roman" panose="02020603050405020304" pitchFamily="18" charset="0"/>
              <a:cs typeface="Arial" panose="020B0604020202020204" pitchFamily="34" charset="0"/>
              <a:sym typeface="Symbol" panose="05050102010706020507" pitchFamily="18" charset="2"/>
            </a:endParaRPr>
          </a:p>
          <a:p>
            <a:pPr lvl="1"/>
            <a:r>
              <a:rPr kumimoji="1" lang="zh-CN" altLang="en-US" sz="2400" b="1">
                <a:latin typeface="Times New Roman" panose="02020603050405020304" pitchFamily="18" charset="0"/>
                <a:cs typeface="Arial" panose="020B0604020202020204" pitchFamily="34" charset="0"/>
                <a:sym typeface="Wingdings" panose="05000000000000000000" pitchFamily="2" charset="2"/>
              </a:rPr>
              <a:t>指派的个数为</a:t>
            </a:r>
            <a:r>
              <a:rPr kumimoji="1" lang="en-US" altLang="zh-CN" sz="2400" b="1">
                <a:latin typeface="Times New Roman" panose="02020603050405020304" pitchFamily="18" charset="0"/>
                <a:cs typeface="Arial" panose="020B0604020202020204" pitchFamily="34" charset="0"/>
                <a:sym typeface="Symbol" panose="05050102010706020507" pitchFamily="18" charset="2"/>
              </a:rPr>
              <a:t>(2</a:t>
            </a:r>
            <a:r>
              <a:rPr kumimoji="1" lang="en-US" altLang="zh-CN" sz="2400" b="1" i="1">
                <a:latin typeface="Times New Roman" panose="02020603050405020304" pitchFamily="18" charset="0"/>
                <a:cs typeface="Arial" panose="020B0604020202020204" pitchFamily="34" charset="0"/>
                <a:sym typeface="Symbol" panose="05050102010706020507" pitchFamily="18" charset="2"/>
              </a:rPr>
              <a:t>n</a:t>
            </a:r>
            <a:r>
              <a:rPr kumimoji="1" lang="en-US" altLang="zh-CN" sz="2400" b="1">
                <a:latin typeface="Times New Roman" panose="02020603050405020304" pitchFamily="18" charset="0"/>
                <a:cs typeface="Arial" panose="020B0604020202020204" pitchFamily="34" charset="0"/>
                <a:sym typeface="Symbol" panose="05050102010706020507" pitchFamily="18" charset="2"/>
              </a:rPr>
              <a:t>) </a:t>
            </a:r>
            <a:r>
              <a:rPr kumimoji="1" lang="zh-CN" altLang="en-US" sz="2400" b="1">
                <a:latin typeface="Times New Roman" panose="02020603050405020304" pitchFamily="18" charset="0"/>
                <a:cs typeface="Arial" panose="020B0604020202020204" pitchFamily="34" charset="0"/>
                <a:sym typeface="Symbol" panose="05050102010706020507" pitchFamily="18" charset="2"/>
              </a:rPr>
              <a:t>，其子集有</a:t>
            </a:r>
            <a:r>
              <a:rPr kumimoji="1" lang="en-US" altLang="zh-CN" sz="2400" b="1">
                <a:latin typeface="Times New Roman" panose="02020603050405020304" pitchFamily="18" charset="0"/>
                <a:cs typeface="Arial" panose="020B0604020202020204" pitchFamily="34" charset="0"/>
                <a:sym typeface="Wingdings" panose="05000000000000000000" pitchFamily="2" charset="2"/>
              </a:rPr>
              <a:t>2</a:t>
            </a:r>
            <a:r>
              <a:rPr kumimoji="1" lang="en-US" altLang="zh-CN" sz="2400" b="1">
                <a:latin typeface="Times New Roman" panose="02020603050405020304" pitchFamily="18" charset="0"/>
                <a:cs typeface="Arial" panose="020B0604020202020204" pitchFamily="34" charset="0"/>
                <a:sym typeface="Symbol" panose="05050102010706020507" pitchFamily="18" charset="2"/>
              </a:rPr>
              <a:t>(2</a:t>
            </a:r>
            <a:r>
              <a:rPr kumimoji="1" lang="en-US" altLang="zh-CN" sz="2400" b="1" i="1">
                <a:latin typeface="Times New Roman" panose="02020603050405020304" pitchFamily="18" charset="0"/>
                <a:cs typeface="Arial" panose="020B0604020202020204" pitchFamily="34" charset="0"/>
                <a:sym typeface="Symbol" panose="05050102010706020507" pitchFamily="18" charset="2"/>
              </a:rPr>
              <a:t>n</a:t>
            </a:r>
            <a:r>
              <a:rPr kumimoji="1" lang="en-US" altLang="zh-CN" sz="2400" b="1">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a:latin typeface="Times New Roman" panose="02020603050405020304" pitchFamily="18" charset="0"/>
                <a:cs typeface="Arial" panose="020B0604020202020204" pitchFamily="34" charset="0"/>
                <a:sym typeface="Wingdings" panose="05000000000000000000" pitchFamily="2" charset="2"/>
              </a:rPr>
              <a:t> </a:t>
            </a:r>
            <a:r>
              <a:rPr kumimoji="1" lang="zh-CN" altLang="en-US" sz="2400" b="1">
                <a:latin typeface="Times New Roman" panose="02020603050405020304" pitchFamily="18" charset="0"/>
                <a:cs typeface="Arial" panose="020B0604020202020204" pitchFamily="34" charset="0"/>
                <a:sym typeface="Wingdings" panose="05000000000000000000" pitchFamily="2" charset="2"/>
              </a:rPr>
              <a:t>个</a:t>
            </a:r>
            <a:r>
              <a:rPr kumimoji="1" lang="en-US" altLang="zh-CN" sz="2400" b="1">
                <a:latin typeface="Times New Roman" panose="02020603050405020304" pitchFamily="18" charset="0"/>
                <a:cs typeface="Arial" panose="020B0604020202020204" pitchFamily="34" charset="0"/>
                <a:sym typeface="Wingdings" panose="05000000000000000000" pitchFamily="2" charset="2"/>
              </a:rPr>
              <a:t> </a:t>
            </a:r>
            <a:endParaRPr lang="en-US" altLang="zh-CN" sz="2400" b="1">
              <a:latin typeface="Times New Roman" panose="02020603050405020304" pitchFamily="18" charset="0"/>
              <a:cs typeface="Arial" panose="020B0604020202020204" pitchFamily="34" charset="0"/>
              <a:sym typeface="Symbol" panose="05050102010706020507" pitchFamily="18" charset="2"/>
            </a:endParaRPr>
          </a:p>
          <a:p>
            <a:pPr lvl="1"/>
            <a:r>
              <a:rPr lang="zh-CN" altLang="en-US" sz="2400" b="1">
                <a:latin typeface="Times New Roman" panose="02020603050405020304" pitchFamily="18" charset="0"/>
                <a:cs typeface="Arial" panose="020B0604020202020204" pitchFamily="34" charset="0"/>
              </a:rPr>
              <a:t>命题的</a:t>
            </a:r>
            <a:r>
              <a:rPr lang="en-US" altLang="zh-CN" sz="2400" b="1">
                <a:latin typeface="Times New Roman" panose="02020603050405020304" pitchFamily="18" charset="0"/>
                <a:cs typeface="Arial" panose="020B0604020202020204" pitchFamily="34" charset="0"/>
              </a:rPr>
              <a:t>DNF, e.g. (¬</a:t>
            </a:r>
            <a:r>
              <a:rPr lang="en-US" altLang="zh-CN" sz="2400" b="1" i="1">
                <a:latin typeface="Times New Roman" panose="02020603050405020304" pitchFamily="18" charset="0"/>
                <a:cs typeface="Arial" panose="020B0604020202020204" pitchFamily="34" charset="0"/>
              </a:rPr>
              <a:t>p</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lang="en-US" altLang="zh-CN" sz="2400" b="1">
                <a:latin typeface="Times New Roman" panose="02020603050405020304" pitchFamily="18" charset="0"/>
                <a:cs typeface="Arial" panose="020B0604020202020204" pitchFamily="34" charset="0"/>
              </a:rPr>
              <a:t>¬</a:t>
            </a:r>
            <a:r>
              <a:rPr lang="en-US" altLang="zh-CN" sz="2400" b="1" i="1">
                <a:latin typeface="Times New Roman" panose="02020603050405020304" pitchFamily="18" charset="0"/>
                <a:cs typeface="Arial" panose="020B0604020202020204" pitchFamily="34" charset="0"/>
              </a:rPr>
              <a:t>q</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r</a:t>
            </a:r>
            <a:r>
              <a:rPr kumimoji="1" lang="en-US" altLang="zh-CN" sz="2400" b="1">
                <a:latin typeface="Times New Roman" panose="02020603050405020304" pitchFamily="18" charset="0"/>
                <a:sym typeface="Wingdings" panose="05000000000000000000" pitchFamily="2" charset="2"/>
              </a:rPr>
              <a:t>)</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lang="en-US" altLang="zh-CN" sz="2400" b="1">
                <a:latin typeface="Times New Roman" panose="02020603050405020304" pitchFamily="18" charset="0"/>
                <a:cs typeface="Arial" panose="020B0604020202020204" pitchFamily="34" charset="0"/>
              </a:rPr>
              <a:t>(¬</a:t>
            </a:r>
            <a:r>
              <a:rPr lang="en-US" altLang="zh-CN" sz="2400" b="1" i="1">
                <a:latin typeface="Times New Roman" panose="02020603050405020304" pitchFamily="18" charset="0"/>
                <a:cs typeface="Arial" panose="020B0604020202020204" pitchFamily="34" charset="0"/>
              </a:rPr>
              <a:t>p</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lang="en-US" altLang="zh-CN" sz="2400" b="1" i="1">
                <a:latin typeface="Times New Roman" panose="02020603050405020304" pitchFamily="18" charset="0"/>
                <a:cs typeface="Arial" panose="020B0604020202020204" pitchFamily="34" charset="0"/>
              </a:rPr>
              <a:t>q</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r</a:t>
            </a:r>
            <a:r>
              <a:rPr kumimoji="1" lang="en-US" altLang="zh-CN" sz="2400" b="1">
                <a:latin typeface="Times New Roman" panose="02020603050405020304" pitchFamily="18" charset="0"/>
                <a:sym typeface="Wingdings" panose="05000000000000000000" pitchFamily="2" charset="2"/>
              </a:rPr>
              <a:t>)</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cs typeface="Arial" panose="020B0604020202020204" pitchFamily="34" charset="0"/>
              </a:rPr>
              <a:t>p</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lang="en-US" altLang="zh-CN" sz="2400" b="1">
                <a:latin typeface="Times New Roman" panose="02020603050405020304" pitchFamily="18" charset="0"/>
                <a:cs typeface="Arial" panose="020B0604020202020204" pitchFamily="34" charset="0"/>
              </a:rPr>
              <a:t>¬</a:t>
            </a:r>
            <a:r>
              <a:rPr lang="en-US" altLang="zh-CN" sz="2400" b="1" i="1">
                <a:latin typeface="Times New Roman" panose="02020603050405020304" pitchFamily="18" charset="0"/>
                <a:cs typeface="Arial" panose="020B0604020202020204" pitchFamily="34" charset="0"/>
                <a:sym typeface="Symbol" panose="05050102010706020507" pitchFamily="18" charset="2"/>
              </a:rPr>
              <a:t>q</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lang="en-US" altLang="zh-CN" sz="2400" b="1">
                <a:latin typeface="Times New Roman" panose="02020603050405020304" pitchFamily="18" charset="0"/>
                <a:cs typeface="Arial" panose="020B0604020202020204" pitchFamily="34" charset="0"/>
              </a:rPr>
              <a:t>¬</a:t>
            </a:r>
            <a:r>
              <a:rPr kumimoji="1" lang="en-US" altLang="zh-CN" sz="2400" b="1" i="1">
                <a:latin typeface="Times New Roman" panose="02020603050405020304" pitchFamily="18" charset="0"/>
                <a:sym typeface="Symbol" panose="05050102010706020507" pitchFamily="18" charset="2"/>
              </a:rPr>
              <a:t>r</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lang="en-US" altLang="zh-CN" sz="2400" b="1">
                <a:latin typeface="Times New Roman" panose="02020603050405020304" pitchFamily="18" charset="0"/>
                <a:cs typeface="Arial" panose="020B0604020202020204" pitchFamily="34" charset="0"/>
              </a:rPr>
              <a:t>(</a:t>
            </a:r>
            <a:r>
              <a:rPr lang="en-US" altLang="zh-CN" sz="2400" b="1" i="1">
                <a:latin typeface="Times New Roman" panose="02020603050405020304" pitchFamily="18" charset="0"/>
                <a:cs typeface="Arial" panose="020B0604020202020204" pitchFamily="34" charset="0"/>
              </a:rPr>
              <a:t>p</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lang="en-US" altLang="zh-CN" sz="2400" b="1" i="1">
                <a:latin typeface="Times New Roman" panose="02020603050405020304" pitchFamily="18" charset="0"/>
                <a:cs typeface="Arial" panose="020B0604020202020204" pitchFamily="34" charset="0"/>
              </a:rPr>
              <a:t>q</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r</a:t>
            </a:r>
            <a:r>
              <a:rPr kumimoji="1" lang="en-US" altLang="zh-CN" sz="2400" b="1">
                <a:latin typeface="Times New Roman" panose="02020603050405020304" pitchFamily="18" charset="0"/>
                <a:sym typeface="Wingdings" panose="05000000000000000000" pitchFamily="2" charset="2"/>
              </a:rPr>
              <a:t>)</a:t>
            </a:r>
            <a:endParaRPr kumimoji="1" lang="en-US" altLang="zh-CN" sz="2400" b="1">
              <a:latin typeface="Times New Roman" panose="02020603050405020304" pitchFamily="18" charset="0"/>
              <a:sym typeface="Wingdings" panose="05000000000000000000" pitchFamily="2" charset="2"/>
            </a:endParaRPr>
          </a:p>
          <a:p>
            <a:endParaRPr kumimoji="1" lang="en-US" altLang="zh-CN" sz="2800" b="1">
              <a:latin typeface="Times New Roman" panose="02020603050405020304" pitchFamily="18" charset="0"/>
              <a:sym typeface="Wingdings" panose="05000000000000000000" pitchFamily="2" charset="2"/>
            </a:endParaRPr>
          </a:p>
          <a:p>
            <a:pPr lvl="1"/>
            <a:endParaRPr kumimoji="1" lang="en-US" altLang="zh-CN" sz="2800" b="1">
              <a:latin typeface="Times New Roman" panose="02020603050405020304" pitchFamily="18" charset="0"/>
              <a:sym typeface="Symbol" panose="05050102010706020507" pitchFamily="18" charset="2"/>
            </a:endParaRPr>
          </a:p>
        </p:txBody>
      </p:sp>
      <p:sp>
        <p:nvSpPr>
          <p:cNvPr id="5" name="内容占位符 2"/>
          <p:cNvSpPr txBox="1"/>
          <p:nvPr/>
        </p:nvSpPr>
        <p:spPr bwMode="auto">
          <a:xfrm>
            <a:off x="0" y="4241800"/>
            <a:ext cx="86407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a:spcBef>
                <a:spcPts val="600"/>
              </a:spcBef>
              <a:spcAft>
                <a:spcPts val="600"/>
              </a:spcAft>
            </a:pPr>
            <a:r>
              <a:rPr lang="zh-CN" altLang="en-US" sz="2400" b="1">
                <a:solidFill>
                  <a:srgbClr val="251BE3"/>
                </a:solidFill>
                <a:latin typeface="Times New Roman" panose="02020603050405020304" pitchFamily="18" charset="0"/>
                <a:sym typeface="Symbol" panose="05050102010706020507" pitchFamily="18" charset="2"/>
              </a:rPr>
              <a:t>任何一个</a:t>
            </a:r>
            <a:r>
              <a:rPr lang="en-US" altLang="zh-CN" sz="2400" b="1">
                <a:solidFill>
                  <a:srgbClr val="251BE3"/>
                </a:solidFill>
                <a:latin typeface="Times New Roman" panose="02020603050405020304" pitchFamily="18" charset="0"/>
              </a:rPr>
              <a:t> B</a:t>
            </a:r>
            <a:r>
              <a:rPr lang="en-US" altLang="zh-CN" sz="2400" b="1" i="1" baseline="30000">
                <a:solidFill>
                  <a:srgbClr val="251BE3"/>
                </a:solidFill>
                <a:latin typeface="Times New Roman" panose="02020603050405020304" pitchFamily="18" charset="0"/>
              </a:rPr>
              <a:t>n</a:t>
            </a:r>
            <a:r>
              <a:rPr lang="en-US" altLang="zh-CN" sz="2400" b="1">
                <a:solidFill>
                  <a:srgbClr val="251BE3"/>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a:solidFill>
                  <a:srgbClr val="251BE3"/>
                </a:solidFill>
                <a:latin typeface="Times New Roman" panose="02020603050405020304" pitchFamily="18" charset="0"/>
              </a:rPr>
              <a:t>B </a:t>
            </a:r>
            <a:r>
              <a:rPr lang="zh-CN" altLang="en-US" sz="2400" b="1">
                <a:solidFill>
                  <a:srgbClr val="251BE3"/>
                </a:solidFill>
                <a:latin typeface="Times New Roman" panose="02020603050405020304" pitchFamily="18" charset="0"/>
              </a:rPr>
              <a:t>的函数</a:t>
            </a:r>
            <a:r>
              <a:rPr lang="zh-CN" altLang="en-US" sz="2400" b="1">
                <a:solidFill>
                  <a:srgbClr val="251BE3"/>
                </a:solidFill>
                <a:latin typeface="Times New Roman" panose="02020603050405020304" pitchFamily="18" charset="0"/>
                <a:sym typeface="Symbol" panose="05050102010706020507" pitchFamily="18" charset="2"/>
              </a:rPr>
              <a:t>，都可以用命题表达式来表示</a:t>
            </a:r>
            <a:endParaRPr kumimoji="1" lang="en-US" altLang="zh-CN" sz="2400" b="1">
              <a:solidFill>
                <a:srgbClr val="251BE3"/>
              </a:solidFill>
              <a:latin typeface="Times New Roman" panose="02020603050405020304" pitchFamily="18" charset="0"/>
              <a:sym typeface="Symbol" panose="05050102010706020507" pitchFamily="18" charset="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idx="4294967295"/>
          </p:nvPr>
        </p:nvSpPr>
        <p:spPr>
          <a:xfrm>
            <a:off x="506413" y="549275"/>
            <a:ext cx="8637587" cy="762000"/>
          </a:xfrm>
        </p:spPr>
        <p:txBody>
          <a:bodyPr/>
          <a:lstStyle/>
          <a:p>
            <a:pPr eaLnBrk="1" hangingPunct="1"/>
            <a:r>
              <a:rPr lang="zh-CN" altLang="en-US" dirty="0"/>
              <a:t>命题逻辑</a:t>
            </a:r>
            <a:endParaRPr lang="zh-CN" altLang="en-US" dirty="0"/>
          </a:p>
        </p:txBody>
      </p:sp>
      <p:sp>
        <p:nvSpPr>
          <p:cNvPr id="26" name="Rectangle 3"/>
          <p:cNvSpPr txBox="1">
            <a:spLocks noChangeArrowheads="1"/>
          </p:cNvSpPr>
          <p:nvPr/>
        </p:nvSpPr>
        <p:spPr>
          <a:xfrm>
            <a:off x="468313" y="1628775"/>
            <a:ext cx="8424862" cy="4679950"/>
          </a:xfrm>
          <a:prstGeom prst="rect">
            <a:avLst/>
          </a:prstGeom>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692150" indent="-34798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Clr>
                <a:schemeClr val="tx2"/>
              </a:buClr>
              <a:buSzPct val="70000"/>
              <a:buFont typeface="Wingdings" panose="05000000000000000000" pitchFamily="2" charset="2"/>
              <a:buChar char="l"/>
            </a:pPr>
            <a:r>
              <a:rPr lang="zh-CN" altLang="en-US" sz="2400" b="1" dirty="0">
                <a:latin typeface="KaiTi" panose="02010609060101010101" pitchFamily="49" charset="-122"/>
                <a:ea typeface="KaiTi" panose="02010609060101010101" pitchFamily="49" charset="-122"/>
                <a:sym typeface="Symbol" panose="05050102010706020507" pitchFamily="18" charset="2"/>
              </a:rPr>
              <a:t>命题表达式</a:t>
            </a:r>
            <a:endParaRPr lang="en-US" altLang="zh-CN" sz="2400" b="1" dirty="0">
              <a:latin typeface="KaiTi" panose="02010609060101010101" pitchFamily="49" charset="-122"/>
              <a:ea typeface="KaiTi" panose="02010609060101010101" pitchFamily="49" charset="-122"/>
              <a:sym typeface="Symbol" panose="05050102010706020507" pitchFamily="18" charset="2"/>
            </a:endParaRPr>
          </a:p>
          <a:p>
            <a:pPr lvl="1">
              <a:lnSpc>
                <a:spcPct val="110000"/>
              </a:lnSpc>
              <a:spcBef>
                <a:spcPct val="20000"/>
              </a:spcBef>
              <a:buClr>
                <a:schemeClr val="accent2"/>
              </a:buClr>
              <a:buSzPct val="70000"/>
              <a:buFont typeface="Wingdings" panose="05000000000000000000" pitchFamily="2" charset="2"/>
              <a:buChar char="l"/>
            </a:pPr>
            <a:r>
              <a:rPr lang="zh-CN" altLang="en-US" sz="2400" b="1" dirty="0">
                <a:latin typeface="Times New Roman" panose="02020603050405020304" pitchFamily="18" charset="0"/>
                <a:cs typeface="Arial" panose="020B0604020202020204" pitchFamily="34" charset="0"/>
                <a:sym typeface="Symbol" panose="05050102010706020507" pitchFamily="18" charset="2"/>
              </a:rPr>
              <a:t>运算符（</a:t>
            </a:r>
            <a:r>
              <a:rPr lang="en-US" altLang="zh-CN" sz="2400" b="1" dirty="0">
                <a:latin typeface="Times New Roman" panose="02020603050405020304" pitchFamily="18" charset="0"/>
                <a:cs typeface="Arial" panose="020B0604020202020204" pitchFamily="34" charset="0"/>
              </a:rPr>
              <a:t>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cs typeface="Arial" panose="020B0604020202020204" pitchFamily="34" charset="0"/>
                <a:sym typeface="Symbol" panose="05050102010706020507" pitchFamily="18" charset="2"/>
              </a:rPr>
              <a:t>）</a:t>
            </a:r>
            <a:endParaRPr lang="en-US" altLang="zh-CN" sz="2400" b="1" dirty="0">
              <a:latin typeface="Times New Roman" panose="02020603050405020304" pitchFamily="18" charset="0"/>
              <a:cs typeface="Arial" panose="020B0604020202020204" pitchFamily="34" charset="0"/>
              <a:sym typeface="Symbol" panose="05050102010706020507" pitchFamily="18" charset="2"/>
            </a:endParaRPr>
          </a:p>
          <a:p>
            <a:pPr lvl="1">
              <a:lnSpc>
                <a:spcPct val="110000"/>
              </a:lnSpc>
              <a:spcBef>
                <a:spcPct val="20000"/>
              </a:spcBef>
              <a:buClr>
                <a:schemeClr val="accent2"/>
              </a:buClr>
              <a:buSzPct val="70000"/>
              <a:buFont typeface="Wingdings" panose="05000000000000000000" pitchFamily="2" charset="2"/>
              <a:buChar char="l"/>
            </a:pPr>
            <a:r>
              <a:rPr lang="zh-CN" altLang="en-US" sz="2400" b="1" dirty="0">
                <a:latin typeface="Times New Roman" panose="02020603050405020304" pitchFamily="18" charset="0"/>
                <a:cs typeface="Arial" panose="020B0604020202020204" pitchFamily="34" charset="0"/>
                <a:sym typeface="Symbol" panose="05050102010706020507" pitchFamily="18" charset="2"/>
              </a:rPr>
              <a:t>还可以定义其他运算符，比如， 异或</a:t>
            </a:r>
            <a:endParaRPr lang="en-US" altLang="zh-CN" sz="2400" b="1" dirty="0">
              <a:latin typeface="Times New Roman" panose="02020603050405020304" pitchFamily="18" charset="0"/>
              <a:cs typeface="Arial" panose="020B0604020202020204" pitchFamily="34" charset="0"/>
              <a:sym typeface="Symbol" panose="05050102010706020507" pitchFamily="18" charset="2"/>
            </a:endParaRPr>
          </a:p>
          <a:p>
            <a:pPr lvl="1">
              <a:lnSpc>
                <a:spcPct val="110000"/>
              </a:lnSpc>
              <a:spcBef>
                <a:spcPct val="20000"/>
              </a:spcBef>
              <a:buClr>
                <a:schemeClr val="accent2"/>
              </a:buClr>
              <a:buSzPct val="70000"/>
              <a:buFont typeface="Wingdings" panose="05000000000000000000" pitchFamily="2" charset="2"/>
              <a:buChar char="l"/>
            </a:pPr>
            <a:r>
              <a:rPr lang="zh-CN" altLang="en-US" sz="2400" b="1" dirty="0">
                <a:latin typeface="Times New Roman" panose="02020603050405020304" pitchFamily="18" charset="0"/>
                <a:cs typeface="Arial" panose="020B0604020202020204" pitchFamily="34" charset="0"/>
                <a:sym typeface="Symbol" panose="05050102010706020507" pitchFamily="18" charset="2"/>
              </a:rPr>
              <a:t>可以表达</a:t>
            </a:r>
            <a:r>
              <a:rPr lang="en-US" altLang="zh-CN" sz="2400" b="1" dirty="0">
                <a:latin typeface="Times New Roman" panose="02020603050405020304" pitchFamily="18" charset="0"/>
              </a:rPr>
              <a:t> </a:t>
            </a:r>
            <a:r>
              <a:rPr lang="en-US" altLang="zh-CN" sz="2400" b="1" dirty="0" err="1">
                <a:latin typeface="Times New Roman" panose="02020603050405020304" pitchFamily="18" charset="0"/>
              </a:rPr>
              <a:t>B</a:t>
            </a:r>
            <a:r>
              <a:rPr lang="en-US" altLang="zh-CN" sz="2400" b="1" i="1" baseline="30000" dirty="0" err="1">
                <a:latin typeface="Times New Roman" panose="02020603050405020304" pitchFamily="18" charset="0"/>
              </a:rPr>
              <a:t>n</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err="1">
                <a:latin typeface="Times New Roman" panose="02020603050405020304" pitchFamily="18" charset="0"/>
              </a:rPr>
              <a:t>B</a:t>
            </a:r>
            <a:r>
              <a:rPr lang="zh-CN" altLang="en-US" sz="2400" b="1" dirty="0">
                <a:latin typeface="Times New Roman" panose="02020603050405020304" pitchFamily="18" charset="0"/>
              </a:rPr>
              <a:t>中</a:t>
            </a:r>
            <a:r>
              <a:rPr lang="zh-CN" altLang="en-US" sz="2400" b="1" dirty="0">
                <a:latin typeface="Times New Roman" panose="02020603050405020304" pitchFamily="18" charset="0"/>
                <a:sym typeface="Symbol" panose="05050102010706020507" pitchFamily="18" charset="2"/>
              </a:rPr>
              <a:t>任何一个</a:t>
            </a:r>
            <a:r>
              <a:rPr lang="zh-CN" altLang="en-US" sz="2400" b="1" dirty="0">
                <a:latin typeface="Times New Roman" panose="02020603050405020304" pitchFamily="18" charset="0"/>
              </a:rPr>
              <a:t>函数</a:t>
            </a:r>
            <a:r>
              <a:rPr lang="zh-CN" altLang="en-US" sz="2400" b="1" dirty="0">
                <a:solidFill>
                  <a:srgbClr val="251BE3"/>
                </a:solidFill>
                <a:latin typeface="Times New Roman" panose="02020603050405020304" pitchFamily="18" charset="0"/>
              </a:rPr>
              <a:t>（足够强大）</a:t>
            </a:r>
            <a:endParaRPr lang="en-US" altLang="zh-CN" sz="2400" b="1" dirty="0">
              <a:latin typeface="Times New Roman" panose="02020603050405020304" pitchFamily="18" charset="0"/>
              <a:cs typeface="Arial" panose="020B0604020202020204" pitchFamily="34" charset="0"/>
              <a:sym typeface="Symbol" panose="05050102010706020507" pitchFamily="18" charset="2"/>
            </a:endParaRPr>
          </a:p>
          <a:p>
            <a:pPr lvl="1">
              <a:lnSpc>
                <a:spcPct val="110000"/>
              </a:lnSpc>
              <a:spcBef>
                <a:spcPct val="20000"/>
              </a:spcBef>
              <a:buClr>
                <a:schemeClr val="accent2"/>
              </a:buClr>
              <a:buSzPct val="70000"/>
              <a:buFont typeface="Wingdings" panose="05000000000000000000" pitchFamily="2" charset="2"/>
              <a:buChar char="l"/>
            </a:pPr>
            <a:r>
              <a:rPr lang="zh-CN" altLang="en-US" sz="2400" b="1" dirty="0">
                <a:latin typeface="Times New Roman" panose="02020603050405020304" pitchFamily="18" charset="0"/>
                <a:cs typeface="Arial" panose="020B0604020202020204" pitchFamily="34" charset="0"/>
                <a:sym typeface="Symbol" panose="05050102010706020507" pitchFamily="18" charset="2"/>
              </a:rPr>
              <a:t>基本运算符可以裁剪，</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zh-CN" altLang="en-US"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endParaRPr lang="en-US" altLang="zh-CN" sz="2400" b="1" dirty="0">
              <a:latin typeface="Times New Roman" panose="02020603050405020304" pitchFamily="18" charset="0"/>
              <a:cs typeface="Arial" panose="020B0604020202020204" pitchFamily="34" charset="0"/>
              <a:sym typeface="Symbol" panose="05050102010706020507" pitchFamily="18" charset="2"/>
            </a:endParaRPr>
          </a:p>
          <a:p>
            <a:pPr eaLnBrk="1" hangingPunct="1">
              <a:lnSpc>
                <a:spcPct val="110000"/>
              </a:lnSpc>
              <a:spcBef>
                <a:spcPct val="40000"/>
              </a:spcBef>
              <a:buClr>
                <a:schemeClr val="tx2"/>
              </a:buClr>
              <a:buSzPct val="70000"/>
              <a:buFont typeface="Wingdings" panose="05000000000000000000" pitchFamily="2" charset="2"/>
              <a:buChar char="l"/>
            </a:pPr>
            <a:r>
              <a:rPr lang="zh-CN" altLang="en-US" sz="2400" b="1" dirty="0">
                <a:latin typeface="KaiTi" panose="02010609060101010101" pitchFamily="49" charset="-122"/>
                <a:ea typeface="KaiTi" panose="02010609060101010101" pitchFamily="49" charset="-122"/>
                <a:sym typeface="Symbol" panose="05050102010706020507" pitchFamily="18" charset="2"/>
              </a:rPr>
              <a:t>基于真值表的推理</a:t>
            </a:r>
            <a:endParaRPr lang="en-US" altLang="zh-CN" sz="2400" b="1" dirty="0">
              <a:latin typeface="KaiTi" panose="02010609060101010101" pitchFamily="49" charset="-122"/>
              <a:ea typeface="KaiTi" panose="02010609060101010101" pitchFamily="49" charset="-122"/>
              <a:sym typeface="Symbol" panose="05050102010706020507" pitchFamily="18" charset="2"/>
            </a:endParaRPr>
          </a:p>
          <a:p>
            <a:pPr lvl="1">
              <a:lnSpc>
                <a:spcPct val="110000"/>
              </a:lnSpc>
              <a:spcBef>
                <a:spcPct val="20000"/>
              </a:spcBef>
              <a:buClr>
                <a:schemeClr val="accent2"/>
              </a:buClr>
              <a:buSzPct val="70000"/>
              <a:buFont typeface="Wingdings" panose="05000000000000000000" pitchFamily="2" charset="2"/>
              <a:buChar char="l"/>
            </a:pPr>
            <a:r>
              <a:rPr lang="zh-CN" altLang="en-US" sz="2400" b="1" dirty="0">
                <a:latin typeface="Times New Roman" panose="02020603050405020304" pitchFamily="18" charset="0"/>
                <a:cs typeface="Arial" panose="020B0604020202020204" pitchFamily="34" charset="0"/>
                <a:sym typeface="Symbol" panose="05050102010706020507" pitchFamily="18" charset="2"/>
              </a:rPr>
              <a:t>永真、可满足、语义蕴涵 、逻辑等价</a:t>
            </a:r>
            <a:endParaRPr kumimoji="1" lang="en-US" altLang="zh-CN" sz="2400" b="1" dirty="0">
              <a:latin typeface="Times New Roman" panose="02020603050405020304" pitchFamily="18" charset="0"/>
              <a:sym typeface="Symbol" panose="05050102010706020507" pitchFamily="18" charset="2"/>
            </a:endParaRPr>
          </a:p>
          <a:p>
            <a:pPr eaLnBrk="1" hangingPunct="1">
              <a:lnSpc>
                <a:spcPct val="110000"/>
              </a:lnSpc>
              <a:spcBef>
                <a:spcPct val="40000"/>
              </a:spcBef>
              <a:buClr>
                <a:schemeClr val="tx2"/>
              </a:buClr>
              <a:buSzPct val="70000"/>
              <a:buFont typeface="Wingdings" panose="05000000000000000000" pitchFamily="2" charset="2"/>
              <a:buChar char="l"/>
            </a:pPr>
            <a:r>
              <a:rPr lang="zh-CN" altLang="en-US" sz="2400" b="1" dirty="0">
                <a:latin typeface="KaiTi" panose="02010609060101010101" pitchFamily="49" charset="-122"/>
                <a:ea typeface="KaiTi" panose="02010609060101010101" pitchFamily="49" charset="-122"/>
                <a:sym typeface="Symbol" panose="05050102010706020507" pitchFamily="18" charset="2"/>
              </a:rPr>
              <a:t>基于规则的推理？</a:t>
            </a:r>
            <a:endParaRPr lang="en-US" altLang="zh-CN" sz="2400" b="1" dirty="0">
              <a:latin typeface="KaiTi" panose="02010609060101010101" pitchFamily="49" charset="-122"/>
              <a:ea typeface="KaiTi" panose="02010609060101010101" pitchFamily="49" charset="-122"/>
              <a:sym typeface="Symbol" panose="05050102010706020507" pitchFamily="18" charset="2"/>
            </a:endParaRPr>
          </a:p>
          <a:p>
            <a:pPr>
              <a:lnSpc>
                <a:spcPct val="110000"/>
              </a:lnSpc>
              <a:spcBef>
                <a:spcPct val="20000"/>
              </a:spcBef>
              <a:buClr>
                <a:schemeClr val="accent2"/>
              </a:buClr>
              <a:buSzPct val="70000"/>
              <a:buFont typeface="Wingdings" panose="05000000000000000000" pitchFamily="2" charset="2"/>
              <a:buChar char="l"/>
            </a:pPr>
            <a:endParaRPr kumimoji="1" lang="en-US" altLang="zh-CN" sz="2400" b="1" dirty="0">
              <a:solidFill>
                <a:srgbClr val="FF0000"/>
              </a:solidFill>
              <a:latin typeface="Times New Roman" panose="02020603050405020304" pitchFamily="18" charset="0"/>
              <a:sym typeface="Symbol" panose="05050102010706020507" pitchFamily="18" charset="2"/>
            </a:endParaRPr>
          </a:p>
          <a:p>
            <a:pPr eaLnBrk="1" hangingPunct="1">
              <a:lnSpc>
                <a:spcPct val="110000"/>
              </a:lnSpc>
              <a:spcBef>
                <a:spcPct val="40000"/>
              </a:spcBef>
              <a:buClr>
                <a:schemeClr val="tx2"/>
              </a:buClr>
              <a:buSzPct val="70000"/>
              <a:buFont typeface="Wingdings" panose="05000000000000000000" pitchFamily="2" charset="2"/>
              <a:buChar char="l"/>
            </a:pPr>
            <a:endParaRPr lang="en-US" altLang="zh-CN" sz="2800" b="1" dirty="0">
              <a:latin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457200" y="122238"/>
            <a:ext cx="7570788" cy="1295400"/>
          </a:xfrm>
        </p:spPr>
        <p:txBody>
          <a:bodyPr/>
          <a:lstStyle/>
          <a:p>
            <a:pPr eaLnBrk="1" hangingPunct="1">
              <a:spcBef>
                <a:spcPct val="35000"/>
              </a:spcBef>
            </a:pPr>
            <a:r>
              <a:rPr lang="zh-CN" altLang="en-US" sz="4000">
                <a:latin typeface="Times New Roman" panose="02020603050405020304" pitchFamily="18" charset="0"/>
              </a:rPr>
              <a:t>命题逻辑的判定性</a:t>
            </a:r>
            <a:endParaRPr lang="en-US" altLang="zh-CN" sz="4000">
              <a:latin typeface="Times New Roman" panose="02020603050405020304" pitchFamily="18" charset="0"/>
            </a:endParaRPr>
          </a:p>
        </p:txBody>
      </p:sp>
      <p:sp>
        <p:nvSpPr>
          <p:cNvPr id="34819" name="内容占位符 2"/>
          <p:cNvSpPr>
            <a:spLocks noGrp="1"/>
          </p:cNvSpPr>
          <p:nvPr>
            <p:ph idx="1"/>
          </p:nvPr>
        </p:nvSpPr>
        <p:spPr>
          <a:xfrm>
            <a:off x="323850" y="1719263"/>
            <a:ext cx="8640763" cy="4373562"/>
          </a:xfrm>
        </p:spPr>
        <p:txBody>
          <a:bodyPr/>
          <a:lstStyle/>
          <a:p>
            <a:pPr eaLnBrk="1" hangingPunct="1">
              <a:spcBef>
                <a:spcPct val="35000"/>
              </a:spcBef>
            </a:pPr>
            <a:r>
              <a:rPr lang="zh-CN" altLang="en-US" sz="2400" b="1">
                <a:latin typeface="Times New Roman" panose="02020603050405020304" pitchFamily="18" charset="0"/>
                <a:sym typeface="Symbol" panose="05050102010706020507" pitchFamily="18" charset="2"/>
              </a:rPr>
              <a:t>命题逻辑的推理问题可归结为：</a:t>
            </a:r>
            <a:r>
              <a:rPr lang="en-US" altLang="zh-CN" sz="2400" b="1">
                <a:latin typeface="Times New Roman" panose="02020603050405020304" pitchFamily="18" charset="0"/>
                <a:sym typeface="Symbol" panose="05050102010706020507" pitchFamily="18" charset="2"/>
              </a:rPr>
              <a:t> “</a:t>
            </a:r>
            <a:r>
              <a:rPr lang="zh-CN" altLang="en-US" sz="2400" b="1">
                <a:latin typeface="Times New Roman" panose="02020603050405020304" pitchFamily="18" charset="0"/>
                <a:sym typeface="Symbol" panose="05050102010706020507" pitchFamily="18" charset="2"/>
              </a:rPr>
              <a:t>判定命题的永真性” </a:t>
            </a:r>
            <a:endParaRPr lang="en-US" altLang="zh-CN" sz="2400" b="1">
              <a:latin typeface="Times New Roman" panose="02020603050405020304" pitchFamily="18" charset="0"/>
              <a:sym typeface="Symbol" panose="05050102010706020507" pitchFamily="18" charset="2"/>
            </a:endParaRPr>
          </a:p>
          <a:p>
            <a:pPr eaLnBrk="1" hangingPunct="1">
              <a:spcBef>
                <a:spcPct val="35000"/>
              </a:spcBef>
            </a:pPr>
            <a:r>
              <a:rPr lang="zh-CN" altLang="en-US" sz="2400" b="1">
                <a:latin typeface="Times New Roman" panose="02020603050405020304" pitchFamily="18" charset="0"/>
                <a:sym typeface="Symbol" panose="05050102010706020507" pitchFamily="18" charset="2"/>
              </a:rPr>
              <a:t>是否有通用的算法，对任一命题，都能够判断其是否永真？</a:t>
            </a:r>
            <a:endParaRPr lang="en-US" altLang="zh-CN" sz="2400" b="1">
              <a:latin typeface="Times New Roman" panose="02020603050405020304" pitchFamily="18" charset="0"/>
              <a:sym typeface="Symbol" panose="05050102010706020507" pitchFamily="18" charset="2"/>
            </a:endParaRPr>
          </a:p>
          <a:p>
            <a:pPr lvl="1" eaLnBrk="1" hangingPunct="1">
              <a:spcBef>
                <a:spcPct val="35000"/>
              </a:spcBef>
            </a:pPr>
            <a:r>
              <a:rPr lang="zh-CN" altLang="en-US" sz="2000" b="1">
                <a:solidFill>
                  <a:srgbClr val="251BE3"/>
                </a:solidFill>
                <a:latin typeface="Times New Roman" panose="02020603050405020304" pitchFamily="18" charset="0"/>
                <a:sym typeface="Symbol" panose="05050102010706020507" pitchFamily="18" charset="2"/>
              </a:rPr>
              <a:t>有的 </a:t>
            </a:r>
            <a:r>
              <a:rPr lang="zh-CN" altLang="en-US" sz="2400" b="1">
                <a:solidFill>
                  <a:srgbClr val="251BE3"/>
                </a:solidFill>
                <a:latin typeface="Times New Roman" panose="02020603050405020304" pitchFamily="18" charset="0"/>
                <a:sym typeface="Symbol" panose="05050102010706020507" pitchFamily="18" charset="2"/>
              </a:rPr>
              <a:t></a:t>
            </a:r>
            <a:endParaRPr lang="en-US" altLang="zh-CN" sz="2400" b="1">
              <a:solidFill>
                <a:srgbClr val="251BE3"/>
              </a:solidFill>
              <a:latin typeface="Times New Roman" panose="02020603050405020304" pitchFamily="18" charset="0"/>
              <a:sym typeface="Symbol" panose="05050102010706020507" pitchFamily="18" charset="2"/>
            </a:endParaRPr>
          </a:p>
          <a:p>
            <a:pPr eaLnBrk="1" hangingPunct="1">
              <a:spcBef>
                <a:spcPct val="35000"/>
              </a:spcBef>
            </a:pPr>
            <a:r>
              <a:rPr lang="zh-CN" altLang="en-US" sz="2400" b="1">
                <a:latin typeface="Times New Roman" panose="02020603050405020304" pitchFamily="18" charset="0"/>
                <a:sym typeface="Symbol" panose="05050102010706020507" pitchFamily="18" charset="2"/>
              </a:rPr>
              <a:t>命题逻辑是可判定的（</a:t>
            </a:r>
            <a:r>
              <a:rPr lang="en-US" altLang="zh-CN" sz="2400" b="1">
                <a:latin typeface="Times New Roman" panose="02020603050405020304" pitchFamily="18" charset="0"/>
                <a:sym typeface="Symbol" panose="05050102010706020507" pitchFamily="18" charset="2"/>
              </a:rPr>
              <a:t>decidable</a:t>
            </a:r>
            <a:r>
              <a:rPr lang="zh-CN" altLang="en-US" sz="2400" b="1">
                <a:latin typeface="Times New Roman" panose="02020603050405020304" pitchFamily="18" charset="0"/>
                <a:sym typeface="Symbol" panose="05050102010706020507" pitchFamily="18" charset="2"/>
              </a:rPr>
              <a:t>）</a:t>
            </a:r>
            <a:endParaRPr lang="en-US" altLang="zh-CN" sz="2400" b="1">
              <a:latin typeface="Times New Roman" panose="02020603050405020304" pitchFamily="18" charset="0"/>
              <a:sym typeface="Symbol" panose="05050102010706020507"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7405" y="2492693"/>
            <a:ext cx="7543800" cy="1295400"/>
          </a:xfrm>
        </p:spPr>
        <p:txBody>
          <a:bodyPr/>
          <a:p>
            <a:pPr algn="ctr"/>
            <a:r>
              <a:rPr lang="zh-CN" altLang="en-US"/>
              <a:t>命题逻辑公式的范式</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11188" y="404813"/>
            <a:ext cx="7543800" cy="796925"/>
          </a:xfrm>
        </p:spPr>
        <p:txBody>
          <a:bodyPr/>
          <a:lstStyle/>
          <a:p>
            <a:pPr eaLnBrk="1" hangingPunct="1"/>
            <a:r>
              <a:rPr lang="zh-CN" altLang="en-US" dirty="0">
                <a:ea typeface="华文楷体" panose="02010600040101010101" pitchFamily="2" charset="-122"/>
              </a:rPr>
              <a:t>命题</a:t>
            </a:r>
            <a:endParaRPr lang="zh-CN" altLang="en-US" dirty="0">
              <a:ea typeface="华文楷体" panose="02010600040101010101" pitchFamily="2" charset="-122"/>
            </a:endParaRPr>
          </a:p>
        </p:txBody>
      </p:sp>
      <p:sp>
        <p:nvSpPr>
          <p:cNvPr id="13315" name="Rectangle 3"/>
          <p:cNvSpPr>
            <a:spLocks noGrp="1" noChangeArrowheads="1"/>
          </p:cNvSpPr>
          <p:nvPr>
            <p:ph type="body" idx="1"/>
          </p:nvPr>
        </p:nvSpPr>
        <p:spPr>
          <a:xfrm>
            <a:off x="900113" y="1268413"/>
            <a:ext cx="7786687" cy="5400675"/>
          </a:xfrm>
        </p:spPr>
        <p:txBody>
          <a:bodyPr/>
          <a:lstStyle/>
          <a:p>
            <a:pPr eaLnBrk="1" hangingPunct="1">
              <a:spcBef>
                <a:spcPct val="30000"/>
              </a:spcBef>
            </a:pPr>
            <a:r>
              <a:rPr lang="zh-CN" altLang="en-US" sz="2400" b="1">
                <a:latin typeface="Times New Roman" panose="02020603050405020304" pitchFamily="18" charset="0"/>
                <a:cs typeface="Times New Roman" panose="02020603050405020304" pitchFamily="18" charset="0"/>
              </a:rPr>
              <a:t>命题是一个陈述语句，即一个陈述事实的句子</a:t>
            </a:r>
            <a:endParaRPr lang="en-US" altLang="zh-CN" sz="2400" b="1">
              <a:latin typeface="Times New Roman" panose="02020603050405020304" pitchFamily="18" charset="0"/>
              <a:cs typeface="Times New Roman" panose="02020603050405020304" pitchFamily="18" charset="0"/>
            </a:endParaRPr>
          </a:p>
          <a:p>
            <a:pPr lvl="1" eaLnBrk="1" hangingPunct="1">
              <a:spcBef>
                <a:spcPct val="30000"/>
              </a:spcBef>
            </a:pPr>
            <a:r>
              <a:rPr lang="zh-CN" altLang="en-US" sz="2000" b="1">
                <a:solidFill>
                  <a:srgbClr val="FF0000"/>
                </a:solidFill>
                <a:latin typeface="Times New Roman" panose="02020603050405020304" pitchFamily="18" charset="0"/>
                <a:cs typeface="Times New Roman" panose="02020603050405020304" pitchFamily="18" charset="0"/>
              </a:rPr>
              <a:t>要么真，要么假</a:t>
            </a:r>
            <a:endParaRPr lang="en-US" altLang="zh-CN" sz="2000" b="1">
              <a:solidFill>
                <a:srgbClr val="2009CD"/>
              </a:solidFill>
              <a:latin typeface="Times New Roman" panose="02020603050405020304" pitchFamily="18" charset="0"/>
              <a:cs typeface="Times New Roman" panose="02020603050405020304" pitchFamily="18" charset="0"/>
            </a:endParaRPr>
          </a:p>
          <a:p>
            <a:pPr lvl="1" eaLnBrk="1" hangingPunct="1">
              <a:spcBef>
                <a:spcPct val="30000"/>
              </a:spcBef>
            </a:pPr>
            <a:r>
              <a:rPr lang="zh-CN" altLang="en-US" sz="2000" b="1">
                <a:solidFill>
                  <a:srgbClr val="FF0000"/>
                </a:solidFill>
                <a:latin typeface="Times New Roman" panose="02020603050405020304" pitchFamily="18" charset="0"/>
                <a:cs typeface="Times New Roman" panose="02020603050405020304" pitchFamily="18" charset="0"/>
              </a:rPr>
              <a:t>不能既真又假</a:t>
            </a:r>
            <a:endParaRPr lang="zh-CN" altLang="en-US" sz="2000" b="1">
              <a:solidFill>
                <a:srgbClr val="FF0000"/>
              </a:solidFill>
              <a:latin typeface="Times New Roman" panose="02020603050405020304" pitchFamily="18" charset="0"/>
              <a:cs typeface="Times New Roman" panose="02020603050405020304" pitchFamily="18" charset="0"/>
            </a:endParaRPr>
          </a:p>
          <a:p>
            <a:pPr eaLnBrk="1" hangingPunct="1">
              <a:spcBef>
                <a:spcPct val="30000"/>
              </a:spcBef>
            </a:pPr>
            <a:r>
              <a:rPr lang="zh-CN" altLang="en-US" sz="2400" b="1">
                <a:latin typeface="Times New Roman" panose="02020603050405020304" pitchFamily="18" charset="0"/>
                <a:cs typeface="Times New Roman" panose="02020603050405020304" pitchFamily="18" charset="0"/>
              </a:rPr>
              <a:t>判断下列句子是否为命题</a:t>
            </a:r>
            <a:endParaRPr lang="zh-CN" altLang="en-US" sz="2400" b="1">
              <a:latin typeface="Times New Roman" panose="02020603050405020304" pitchFamily="18" charset="0"/>
              <a:cs typeface="Times New Roman" panose="02020603050405020304" pitchFamily="18" charset="0"/>
            </a:endParaRPr>
          </a:p>
          <a:p>
            <a:pPr lvl="1" eaLnBrk="1" hangingPunct="1">
              <a:spcBef>
                <a:spcPct val="30000"/>
              </a:spcBef>
            </a:pPr>
            <a:r>
              <a:rPr lang="zh-CN" altLang="en-US" sz="2000" b="1">
                <a:latin typeface="Times New Roman" panose="02020603050405020304" pitchFamily="18" charset="0"/>
                <a:cs typeface="Times New Roman" panose="02020603050405020304" pitchFamily="18" charset="0"/>
              </a:rPr>
              <a:t>税收下降了</a:t>
            </a:r>
            <a:r>
              <a:rPr lang="en-US" altLang="zh-CN" sz="2000" b="1">
                <a:latin typeface="Times New Roman" panose="02020603050405020304" pitchFamily="18" charset="0"/>
                <a:cs typeface="Times New Roman" panose="02020603050405020304" pitchFamily="18" charset="0"/>
              </a:rPr>
              <a:t> </a:t>
            </a:r>
            <a:endParaRPr lang="en-US" altLang="zh-CN" sz="2000" b="1">
              <a:latin typeface="Times New Roman" panose="02020603050405020304" pitchFamily="18" charset="0"/>
              <a:cs typeface="Times New Roman" panose="02020603050405020304" pitchFamily="18" charset="0"/>
            </a:endParaRPr>
          </a:p>
          <a:p>
            <a:pPr lvl="1" eaLnBrk="1" hangingPunct="1">
              <a:spcBef>
                <a:spcPct val="30000"/>
              </a:spcBef>
            </a:pPr>
            <a:r>
              <a:rPr lang="zh-CN" altLang="en-US" sz="2000" b="1">
                <a:latin typeface="Times New Roman" panose="02020603050405020304" pitchFamily="18" charset="0"/>
                <a:cs typeface="Times New Roman" panose="02020603050405020304" pitchFamily="18" charset="0"/>
              </a:rPr>
              <a:t>我的收入上升了</a:t>
            </a:r>
            <a:endParaRPr lang="en-US" altLang="zh-CN" sz="2000" b="1">
              <a:latin typeface="Times New Roman" panose="02020603050405020304" pitchFamily="18" charset="0"/>
              <a:cs typeface="Times New Roman" panose="02020603050405020304" pitchFamily="18" charset="0"/>
            </a:endParaRPr>
          </a:p>
          <a:p>
            <a:pPr lvl="1" eaLnBrk="1" hangingPunct="1">
              <a:spcBef>
                <a:spcPct val="30000"/>
              </a:spcBef>
            </a:pPr>
            <a:r>
              <a:rPr lang="zh-CN" altLang="en-US" sz="2000" b="1">
                <a:latin typeface="Times New Roman" panose="02020603050405020304" pitchFamily="18" charset="0"/>
                <a:cs typeface="Times New Roman" panose="02020603050405020304" pitchFamily="18" charset="0"/>
              </a:rPr>
              <a:t>今天是星期五</a:t>
            </a:r>
            <a:endParaRPr lang="zh-CN" altLang="en-US" sz="2000" b="1">
              <a:latin typeface="Times New Roman" panose="02020603050405020304" pitchFamily="18" charset="0"/>
              <a:cs typeface="Times New Roman" panose="02020603050405020304" pitchFamily="18" charset="0"/>
            </a:endParaRPr>
          </a:p>
          <a:p>
            <a:pPr lvl="1" eaLnBrk="1" hangingPunct="1">
              <a:spcBef>
                <a:spcPct val="30000"/>
              </a:spcBef>
            </a:pPr>
            <a:r>
              <a:rPr lang="zh-CN" altLang="en-US" sz="2000" b="1">
                <a:latin typeface="Times New Roman" panose="02020603050405020304" pitchFamily="18" charset="0"/>
                <a:cs typeface="Times New Roman" panose="02020603050405020304" pitchFamily="18" charset="0"/>
              </a:rPr>
              <a:t>你会说英语吗</a:t>
            </a:r>
            <a:r>
              <a:rPr lang="en-US" altLang="zh-CN" sz="2000" b="1">
                <a:latin typeface="Times New Roman" panose="02020603050405020304" pitchFamily="18" charset="0"/>
                <a:cs typeface="Times New Roman" panose="02020603050405020304" pitchFamily="18" charset="0"/>
              </a:rPr>
              <a:t>?</a:t>
            </a:r>
            <a:endParaRPr lang="en-US" altLang="zh-CN" sz="2000" b="1">
              <a:latin typeface="Times New Roman" panose="02020603050405020304" pitchFamily="18" charset="0"/>
              <a:cs typeface="Times New Roman" panose="02020603050405020304" pitchFamily="18" charset="0"/>
            </a:endParaRPr>
          </a:p>
          <a:p>
            <a:pPr lvl="1" eaLnBrk="1" hangingPunct="1">
              <a:spcBef>
                <a:spcPct val="30000"/>
              </a:spcBef>
            </a:pPr>
            <a:r>
              <a:rPr lang="en-US" altLang="zh-CN" sz="2000" b="1">
                <a:latin typeface="Times New Roman" panose="02020603050405020304" pitchFamily="18" charset="0"/>
                <a:cs typeface="Times New Roman" panose="02020603050405020304" pitchFamily="18" charset="0"/>
              </a:rPr>
              <a:t>3-x=5</a:t>
            </a:r>
            <a:endParaRPr lang="en-US" altLang="zh-CN" sz="2000" b="1">
              <a:latin typeface="Times New Roman" panose="02020603050405020304" pitchFamily="18" charset="0"/>
              <a:cs typeface="Times New Roman" panose="02020603050405020304" pitchFamily="18" charset="0"/>
            </a:endParaRPr>
          </a:p>
          <a:p>
            <a:pPr lvl="1" eaLnBrk="1" hangingPunct="1">
              <a:spcBef>
                <a:spcPct val="30000"/>
              </a:spcBef>
            </a:pPr>
            <a:r>
              <a:rPr lang="zh-CN" altLang="en-US" sz="2000" b="1">
                <a:latin typeface="Times New Roman" panose="02020603050405020304" pitchFamily="18" charset="0"/>
                <a:cs typeface="Times New Roman" panose="02020603050405020304" pitchFamily="18" charset="0"/>
              </a:rPr>
              <a:t>我们走吧</a:t>
            </a:r>
            <a:r>
              <a:rPr lang="en-US" altLang="zh-CN" sz="2000" b="1">
                <a:latin typeface="Times New Roman" panose="02020603050405020304" pitchFamily="18" charset="0"/>
                <a:cs typeface="Times New Roman" panose="02020603050405020304" pitchFamily="18" charset="0"/>
              </a:rPr>
              <a:t>!</a:t>
            </a:r>
            <a:endParaRPr lang="en-US" altLang="zh-CN" sz="2000" b="1">
              <a:latin typeface="Times New Roman" panose="02020603050405020304" pitchFamily="18" charset="0"/>
              <a:cs typeface="Times New Roman" panose="02020603050405020304" pitchFamily="18" charset="0"/>
            </a:endParaRPr>
          </a:p>
          <a:p>
            <a:pPr lvl="1" eaLnBrk="1" hangingPunct="1">
              <a:spcBef>
                <a:spcPct val="30000"/>
              </a:spcBef>
            </a:pPr>
            <a:r>
              <a:rPr lang="zh-CN" altLang="en-US" sz="2000" b="1">
                <a:latin typeface="Times New Roman" panose="02020603050405020304" pitchFamily="18" charset="0"/>
                <a:cs typeface="Times New Roman" panose="02020603050405020304" pitchFamily="18" charset="0"/>
              </a:rPr>
              <a:t>任一足够大的偶数一定可以表示为两个素数之和。</a:t>
            </a:r>
            <a:endParaRPr lang="en-US" altLang="zh-CN" sz="2000" b="1">
              <a:latin typeface="Times New Roman" panose="02020603050405020304" pitchFamily="18" charset="0"/>
              <a:cs typeface="Times New Roman" panose="02020603050405020304" pitchFamily="18" charset="0"/>
            </a:endParaRPr>
          </a:p>
          <a:p>
            <a:pPr lvl="1" eaLnBrk="1" hangingPunct="1">
              <a:spcBef>
                <a:spcPct val="30000"/>
              </a:spcBef>
            </a:pPr>
            <a:r>
              <a:rPr lang="zh-CN" altLang="en-US" sz="2000" b="1">
                <a:latin typeface="Times New Roman" panose="02020603050405020304" pitchFamily="18" charset="0"/>
                <a:cs typeface="Times New Roman" panose="02020603050405020304" pitchFamily="18" charset="0"/>
              </a:rPr>
              <a:t>他是个多好的人呀！</a:t>
            </a:r>
            <a:endParaRPr lang="zh-CN" altLang="en-US" sz="2000" b="1">
              <a:latin typeface="Times New Roman" panose="02020603050405020304" pitchFamily="18" charset="0"/>
              <a:cs typeface="Times New Roman" panose="02020603050405020304" pitchFamily="18" charset="0"/>
            </a:endParaRPr>
          </a:p>
          <a:p>
            <a:pPr lvl="1" eaLnBrk="1" hangingPunct="1">
              <a:spcBef>
                <a:spcPct val="30000"/>
              </a:spcBef>
            </a:pPr>
            <a:r>
              <a:rPr lang="en-US" altLang="zh-CN" sz="2000" b="1">
                <a:latin typeface="Times New Roman" panose="02020603050405020304" pitchFamily="18" charset="0"/>
                <a:cs typeface="Times New Roman" panose="02020603050405020304" pitchFamily="18" charset="0"/>
              </a:rPr>
              <a:t>“</a:t>
            </a:r>
            <a:r>
              <a:rPr lang="zh-CN" altLang="en-US" sz="2000" b="1">
                <a:solidFill>
                  <a:srgbClr val="2009CD"/>
                </a:solidFill>
                <a:latin typeface="Times New Roman" panose="02020603050405020304" pitchFamily="18" charset="0"/>
                <a:cs typeface="Times New Roman" panose="02020603050405020304" pitchFamily="18" charset="0"/>
              </a:rPr>
              <a:t>蓝色的命题为假。</a:t>
            </a:r>
            <a:r>
              <a:rPr lang="zh-CN" altLang="en-US" sz="2000" b="1">
                <a:latin typeface="Times New Roman" panose="02020603050405020304" pitchFamily="18" charset="0"/>
                <a:cs typeface="Times New Roman" panose="02020603050405020304" pitchFamily="18" charset="0"/>
              </a:rPr>
              <a:t>”</a:t>
            </a:r>
            <a:endParaRPr lang="en-US" altLang="zh-CN" sz="1700" b="1">
              <a:latin typeface="Times New Roman" panose="02020603050405020304" pitchFamily="18" charset="0"/>
              <a:cs typeface="Times New Roman" panose="02020603050405020304" pitchFamily="18" charset="0"/>
            </a:endParaRPr>
          </a:p>
        </p:txBody>
      </p:sp>
      <p:sp>
        <p:nvSpPr>
          <p:cNvPr id="62468" name="Text Box 4"/>
          <p:cNvSpPr txBox="1">
            <a:spLocks noChangeArrowheads="1"/>
          </p:cNvSpPr>
          <p:nvPr/>
        </p:nvSpPr>
        <p:spPr bwMode="auto">
          <a:xfrm>
            <a:off x="950913" y="3073400"/>
            <a:ext cx="790575"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
              </a:spcBef>
              <a:buClrTx/>
              <a:buSzTx/>
              <a:buFontTx/>
              <a:buNone/>
            </a:pPr>
            <a:r>
              <a:rPr lang="zh-CN" altLang="en-US" sz="2400">
                <a:solidFill>
                  <a:srgbClr val="FF0000"/>
                </a:solidFill>
                <a:sym typeface="Wingdings" panose="05000000000000000000" pitchFamily="2" charset="2"/>
              </a:rPr>
              <a:t></a:t>
            </a:r>
            <a:endParaRPr lang="zh-CN" altLang="en-US" sz="2400">
              <a:solidFill>
                <a:srgbClr val="FF0000"/>
              </a:solidFill>
              <a:sym typeface="Wingdings" panose="05000000000000000000" pitchFamily="2" charset="2"/>
            </a:endParaRPr>
          </a:p>
          <a:p>
            <a:pPr eaLnBrk="1" hangingPunct="1">
              <a:spcBef>
                <a:spcPct val="5000"/>
              </a:spcBef>
              <a:buClrTx/>
              <a:buSzTx/>
              <a:buFontTx/>
              <a:buNone/>
            </a:pPr>
            <a:r>
              <a:rPr lang="zh-CN" altLang="en-US" sz="2400">
                <a:solidFill>
                  <a:srgbClr val="FF0000"/>
                </a:solidFill>
                <a:sym typeface="Wingdings" panose="05000000000000000000" pitchFamily="2" charset="2"/>
              </a:rPr>
              <a:t></a:t>
            </a:r>
            <a:endParaRPr lang="zh-CN" altLang="en-US" sz="2400">
              <a:solidFill>
                <a:srgbClr val="FF0000"/>
              </a:solidFill>
              <a:sym typeface="Wingdings" panose="05000000000000000000" pitchFamily="2" charset="2"/>
            </a:endParaRPr>
          </a:p>
          <a:p>
            <a:pPr eaLnBrk="1" hangingPunct="1">
              <a:spcBef>
                <a:spcPct val="5000"/>
              </a:spcBef>
              <a:buClrTx/>
              <a:buSzTx/>
              <a:buFontTx/>
              <a:buNone/>
            </a:pPr>
            <a:r>
              <a:rPr lang="zh-CN" altLang="en-US" sz="2400">
                <a:solidFill>
                  <a:srgbClr val="FF0000"/>
                </a:solidFill>
                <a:sym typeface="Wingdings" panose="05000000000000000000" pitchFamily="2" charset="2"/>
              </a:rPr>
              <a:t></a:t>
            </a:r>
            <a:endParaRPr lang="zh-CN" altLang="en-US" sz="2400">
              <a:solidFill>
                <a:srgbClr val="FF0000"/>
              </a:solidFill>
              <a:sym typeface="Wingdings" panose="05000000000000000000" pitchFamily="2" charset="2"/>
            </a:endParaRPr>
          </a:p>
          <a:p>
            <a:pPr eaLnBrk="1" hangingPunct="1">
              <a:spcBef>
                <a:spcPct val="5000"/>
              </a:spcBef>
              <a:buClrTx/>
              <a:buSzTx/>
              <a:buFontTx/>
              <a:buNone/>
            </a:pPr>
            <a:r>
              <a:rPr lang="zh-CN" altLang="en-US" sz="2400">
                <a:solidFill>
                  <a:srgbClr val="FF0000"/>
                </a:solidFill>
                <a:sym typeface="Wingdings" panose="05000000000000000000" pitchFamily="2" charset="2"/>
              </a:rPr>
              <a:t></a:t>
            </a:r>
            <a:endParaRPr lang="zh-CN" altLang="en-US" sz="2400">
              <a:solidFill>
                <a:srgbClr val="FF0000"/>
              </a:solidFill>
              <a:sym typeface="Wingdings" panose="05000000000000000000" pitchFamily="2" charset="2"/>
            </a:endParaRPr>
          </a:p>
          <a:p>
            <a:pPr eaLnBrk="1" hangingPunct="1">
              <a:spcBef>
                <a:spcPct val="5000"/>
              </a:spcBef>
              <a:buClrTx/>
              <a:buSzTx/>
              <a:buFontTx/>
              <a:buNone/>
            </a:pPr>
            <a:r>
              <a:rPr lang="zh-CN" altLang="en-US" sz="2400">
                <a:solidFill>
                  <a:srgbClr val="FF0000"/>
                </a:solidFill>
                <a:sym typeface="Wingdings" panose="05000000000000000000" pitchFamily="2" charset="2"/>
              </a:rPr>
              <a:t></a:t>
            </a:r>
            <a:endParaRPr lang="zh-CN" altLang="en-US" sz="2400">
              <a:solidFill>
                <a:srgbClr val="FF0000"/>
              </a:solidFill>
              <a:sym typeface="Wingdings" panose="05000000000000000000" pitchFamily="2" charset="2"/>
            </a:endParaRPr>
          </a:p>
          <a:p>
            <a:pPr eaLnBrk="1" hangingPunct="1">
              <a:spcBef>
                <a:spcPct val="5000"/>
              </a:spcBef>
              <a:buClrTx/>
              <a:buSzTx/>
              <a:buFontTx/>
              <a:buNone/>
            </a:pPr>
            <a:r>
              <a:rPr lang="zh-CN" altLang="en-US" sz="2400">
                <a:solidFill>
                  <a:srgbClr val="FF0000"/>
                </a:solidFill>
                <a:sym typeface="Wingdings" panose="05000000000000000000" pitchFamily="2" charset="2"/>
              </a:rPr>
              <a:t></a:t>
            </a:r>
            <a:endParaRPr lang="zh-CN" altLang="en-US" sz="2400">
              <a:solidFill>
                <a:srgbClr val="FF0000"/>
              </a:solidFill>
              <a:sym typeface="Wingdings" panose="05000000000000000000" pitchFamily="2" charset="2"/>
            </a:endParaRPr>
          </a:p>
          <a:p>
            <a:pPr eaLnBrk="1" hangingPunct="1">
              <a:spcBef>
                <a:spcPct val="5000"/>
              </a:spcBef>
              <a:buClrTx/>
              <a:buSzTx/>
              <a:buFontTx/>
              <a:buNone/>
            </a:pPr>
            <a:r>
              <a:rPr lang="zh-CN" altLang="en-US" sz="2400">
                <a:solidFill>
                  <a:srgbClr val="FF0000"/>
                </a:solidFill>
                <a:sym typeface="Wingdings" panose="05000000000000000000" pitchFamily="2" charset="2"/>
              </a:rPr>
              <a:t></a:t>
            </a:r>
            <a:endParaRPr lang="zh-CN" altLang="en-US" sz="2400">
              <a:solidFill>
                <a:srgbClr val="FF0000"/>
              </a:solidFill>
              <a:sym typeface="Wingdings" panose="05000000000000000000" pitchFamily="2" charset="2"/>
            </a:endParaRPr>
          </a:p>
          <a:p>
            <a:pPr eaLnBrk="1" hangingPunct="1">
              <a:spcBef>
                <a:spcPct val="5000"/>
              </a:spcBef>
              <a:buClrTx/>
              <a:buSzTx/>
              <a:buFontTx/>
              <a:buNone/>
            </a:pPr>
            <a:r>
              <a:rPr lang="zh-CN" altLang="en-US" sz="2400">
                <a:solidFill>
                  <a:srgbClr val="FF0000"/>
                </a:solidFill>
                <a:sym typeface="Wingdings" panose="05000000000000000000" pitchFamily="2" charset="2"/>
              </a:rPr>
              <a:t></a:t>
            </a:r>
            <a:endParaRPr lang="zh-CN" altLang="en-US" sz="2400">
              <a:solidFill>
                <a:srgbClr val="FF0000"/>
              </a:solidFill>
              <a:sym typeface="Wingdings" panose="05000000000000000000" pitchFamily="2" charset="2"/>
            </a:endParaRPr>
          </a:p>
          <a:p>
            <a:pPr eaLnBrk="1" hangingPunct="1">
              <a:spcBef>
                <a:spcPct val="5000"/>
              </a:spcBef>
              <a:buClrTx/>
              <a:buSzTx/>
              <a:buFontTx/>
              <a:buNone/>
            </a:pPr>
            <a:r>
              <a:rPr lang="zh-CN" altLang="en-US" sz="2400">
                <a:solidFill>
                  <a:srgbClr val="FF0000"/>
                </a:solidFill>
                <a:sym typeface="Wingdings" panose="05000000000000000000" pitchFamily="2" charset="2"/>
              </a:rPr>
              <a:t></a:t>
            </a:r>
            <a:endParaRPr lang="zh-CN" altLang="en-US" sz="2400">
              <a:solidFill>
                <a:srgbClr val="FF0000"/>
              </a:solidFill>
              <a:sym typeface="Wingdings" panose="05000000000000000000" pitchFamily="2" charset="2"/>
            </a:endParaRPr>
          </a:p>
        </p:txBody>
      </p:sp>
      <p:sp>
        <p:nvSpPr>
          <p:cNvPr id="2" name="灯片编号占位符 1"/>
          <p:cNvSpPr>
            <a:spLocks noGrp="1"/>
          </p:cNvSpPr>
          <p:nvPr>
            <p:ph type="sldNum" sz="quarter" idx="12"/>
          </p:nvPr>
        </p:nvSpPr>
        <p:spPr/>
        <p:txBody>
          <a:bodyPr/>
          <a:lstStyle/>
          <a:p>
            <a:pPr>
              <a:defRPr/>
            </a:pPr>
            <a:fld id="{E39AA6A5-DDA2-4240-B6F5-FAEE601BBEE1}"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animEffect transition="in" filter="box(in)">
                                      <p:cBhvr>
                                        <p:cTn id="7" dur="500"/>
                                        <p:tgtEl>
                                          <p:spTgt spid="13315">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3315">
                                            <p:txEl>
                                              <p:pRg st="4" end="4"/>
                                            </p:txEl>
                                          </p:spTgt>
                                        </p:tgtEl>
                                        <p:attrNameLst>
                                          <p:attrName>style.visibility</p:attrName>
                                        </p:attrNameLst>
                                      </p:cBhvr>
                                      <p:to>
                                        <p:strVal val="visible"/>
                                      </p:to>
                                    </p:set>
                                    <p:animEffect transition="in" filter="box(in)">
                                      <p:cBhvr>
                                        <p:cTn id="10" dur="500"/>
                                        <p:tgtEl>
                                          <p:spTgt spid="13315">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3315">
                                            <p:txEl>
                                              <p:pRg st="5" end="5"/>
                                            </p:txEl>
                                          </p:spTgt>
                                        </p:tgtEl>
                                        <p:attrNameLst>
                                          <p:attrName>style.visibility</p:attrName>
                                        </p:attrNameLst>
                                      </p:cBhvr>
                                      <p:to>
                                        <p:strVal val="visible"/>
                                      </p:to>
                                    </p:set>
                                    <p:animEffect transition="in" filter="box(in)">
                                      <p:cBhvr>
                                        <p:cTn id="13" dur="500"/>
                                        <p:tgtEl>
                                          <p:spTgt spid="13315">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3315">
                                            <p:txEl>
                                              <p:pRg st="6" end="6"/>
                                            </p:txEl>
                                          </p:spTgt>
                                        </p:tgtEl>
                                        <p:attrNameLst>
                                          <p:attrName>style.visibility</p:attrName>
                                        </p:attrNameLst>
                                      </p:cBhvr>
                                      <p:to>
                                        <p:strVal val="visible"/>
                                      </p:to>
                                    </p:set>
                                    <p:animEffect transition="in" filter="box(in)">
                                      <p:cBhvr>
                                        <p:cTn id="16" dur="500"/>
                                        <p:tgtEl>
                                          <p:spTgt spid="13315">
                                            <p:txEl>
                                              <p:pRg st="6" end="6"/>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3315">
                                            <p:txEl>
                                              <p:pRg st="7" end="7"/>
                                            </p:txEl>
                                          </p:spTgt>
                                        </p:tgtEl>
                                        <p:attrNameLst>
                                          <p:attrName>style.visibility</p:attrName>
                                        </p:attrNameLst>
                                      </p:cBhvr>
                                      <p:to>
                                        <p:strVal val="visible"/>
                                      </p:to>
                                    </p:set>
                                    <p:animEffect transition="in" filter="box(in)">
                                      <p:cBhvr>
                                        <p:cTn id="19" dur="500"/>
                                        <p:tgtEl>
                                          <p:spTgt spid="13315">
                                            <p:txEl>
                                              <p:pRg st="7" end="7"/>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3315">
                                            <p:txEl>
                                              <p:pRg st="8" end="8"/>
                                            </p:txEl>
                                          </p:spTgt>
                                        </p:tgtEl>
                                        <p:attrNameLst>
                                          <p:attrName>style.visibility</p:attrName>
                                        </p:attrNameLst>
                                      </p:cBhvr>
                                      <p:to>
                                        <p:strVal val="visible"/>
                                      </p:to>
                                    </p:set>
                                    <p:animEffect transition="in" filter="box(in)">
                                      <p:cBhvr>
                                        <p:cTn id="22" dur="500"/>
                                        <p:tgtEl>
                                          <p:spTgt spid="13315">
                                            <p:txEl>
                                              <p:pRg st="8" end="8"/>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3315">
                                            <p:txEl>
                                              <p:pRg st="9" end="9"/>
                                            </p:txEl>
                                          </p:spTgt>
                                        </p:tgtEl>
                                        <p:attrNameLst>
                                          <p:attrName>style.visibility</p:attrName>
                                        </p:attrNameLst>
                                      </p:cBhvr>
                                      <p:to>
                                        <p:strVal val="visible"/>
                                      </p:to>
                                    </p:set>
                                    <p:animEffect transition="in" filter="box(in)">
                                      <p:cBhvr>
                                        <p:cTn id="25" dur="500"/>
                                        <p:tgtEl>
                                          <p:spTgt spid="13315">
                                            <p:txEl>
                                              <p:pRg st="9" end="9"/>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3315">
                                            <p:txEl>
                                              <p:pRg st="10" end="10"/>
                                            </p:txEl>
                                          </p:spTgt>
                                        </p:tgtEl>
                                        <p:attrNameLst>
                                          <p:attrName>style.visibility</p:attrName>
                                        </p:attrNameLst>
                                      </p:cBhvr>
                                      <p:to>
                                        <p:strVal val="visible"/>
                                      </p:to>
                                    </p:set>
                                    <p:animEffect transition="in" filter="box(in)">
                                      <p:cBhvr>
                                        <p:cTn id="28" dur="500"/>
                                        <p:tgtEl>
                                          <p:spTgt spid="13315">
                                            <p:txEl>
                                              <p:pRg st="10" end="10"/>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3315">
                                            <p:txEl>
                                              <p:pRg st="11" end="11"/>
                                            </p:txEl>
                                          </p:spTgt>
                                        </p:tgtEl>
                                        <p:attrNameLst>
                                          <p:attrName>style.visibility</p:attrName>
                                        </p:attrNameLst>
                                      </p:cBhvr>
                                      <p:to>
                                        <p:strVal val="visible"/>
                                      </p:to>
                                    </p:set>
                                    <p:animEffect transition="in" filter="box(in)">
                                      <p:cBhvr>
                                        <p:cTn id="31" dur="500"/>
                                        <p:tgtEl>
                                          <p:spTgt spid="13315">
                                            <p:txEl>
                                              <p:pRg st="11" end="11"/>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3315">
                                            <p:txEl>
                                              <p:pRg st="12" end="12"/>
                                            </p:txEl>
                                          </p:spTgt>
                                        </p:tgtEl>
                                        <p:attrNameLst>
                                          <p:attrName>style.visibility</p:attrName>
                                        </p:attrNameLst>
                                      </p:cBhvr>
                                      <p:to>
                                        <p:strVal val="visible"/>
                                      </p:to>
                                    </p:set>
                                    <p:animEffect transition="in" filter="box(in)">
                                      <p:cBhvr>
                                        <p:cTn id="34" dur="500"/>
                                        <p:tgtEl>
                                          <p:spTgt spid="13315">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62468"/>
                                        </p:tgtEl>
                                        <p:attrNameLst>
                                          <p:attrName>style.visibility</p:attrName>
                                        </p:attrNameLst>
                                      </p:cBhvr>
                                      <p:to>
                                        <p:strVal val="visible"/>
                                      </p:to>
                                    </p:set>
                                    <p:animEffect transition="in" filter="box(in)">
                                      <p:cBhvr>
                                        <p:cTn id="39" dur="5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命题逻辑公式的范式</a:t>
            </a:r>
            <a:endParaRPr lang="en-US" dirty="0"/>
          </a:p>
        </p:txBody>
      </p:sp>
      <p:sp>
        <p:nvSpPr>
          <p:cNvPr id="4" name="Content Placeholder 3"/>
          <p:cNvSpPr>
            <a:spLocks noGrp="1"/>
          </p:cNvSpPr>
          <p:nvPr>
            <p:ph idx="1"/>
          </p:nvPr>
        </p:nvSpPr>
        <p:spPr/>
        <p:txBody>
          <a:bodyPr/>
          <a:lstStyle/>
          <a:p>
            <a:r>
              <a:rPr lang="zh-CN" altLang="en-US" sz="2800" b="1" dirty="0"/>
              <a:t> 为何要“范式”？</a:t>
            </a:r>
            <a:endParaRPr lang="en-US" altLang="zh-CN" sz="2800" b="1" dirty="0"/>
          </a:p>
          <a:p>
            <a:pPr lvl="1"/>
            <a:r>
              <a:rPr lang="zh-CN" altLang="en-US" sz="2400" dirty="0"/>
              <a:t>对于给定公式的判定问题，可用真值表方法加以解释，但当公式中命题变元的数目较大时，计算量较大，每增加一个命题变元，真值表的行数要翻倍，计算量加倍，此外，对于同一问题，可以从不同的角度去考虑，产生不同的但又等价的命题公式，即同一个命题可以有不同的表达形式。这样给命题演算带来了一定的困难，因此有必要使命题公式规范化。</a:t>
            </a:r>
            <a:endParaRPr lang="en-US" sz="2400" dirty="0"/>
          </a:p>
        </p:txBody>
      </p:sp>
      <p:sp>
        <p:nvSpPr>
          <p:cNvPr id="2" name="Slide Number Placeholder 1"/>
          <p:cNvSpPr>
            <a:spLocks noGrp="1"/>
          </p:cNvSpPr>
          <p:nvPr>
            <p:ph type="sldNum" sz="quarter" idx="12"/>
          </p:nvPr>
        </p:nvSpPr>
        <p:spPr/>
        <p:txBody>
          <a:bodyPr/>
          <a:lstStyle/>
          <a:p>
            <a:pPr>
              <a:defRPr/>
            </a:pPr>
            <a:fld id="{318C84BE-C95B-4A68-97AE-E842D691A192}" type="slidenum">
              <a:rPr lang="en-US" altLang="zh-CN" smtClean="0"/>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命题逻辑公式的范式</a:t>
            </a:r>
            <a:endParaRPr lang="en-US" dirty="0"/>
          </a:p>
        </p:txBody>
      </p:sp>
      <p:sp>
        <p:nvSpPr>
          <p:cNvPr id="4" name="Content Placeholder 3"/>
          <p:cNvSpPr>
            <a:spLocks noGrp="1"/>
          </p:cNvSpPr>
          <p:nvPr>
            <p:ph idx="1"/>
          </p:nvPr>
        </p:nvSpPr>
        <p:spPr/>
        <p:txBody>
          <a:bodyPr/>
          <a:lstStyle/>
          <a:p>
            <a:r>
              <a:rPr lang="zh-CN" altLang="en-US" dirty="0"/>
              <a:t>一些术语：</a:t>
            </a:r>
            <a:endParaRPr lang="en-US" altLang="zh-CN" dirty="0"/>
          </a:p>
          <a:p>
            <a:pPr lvl="1"/>
            <a:r>
              <a:rPr lang="zh-CN" altLang="en-US" dirty="0"/>
              <a:t>命题</a:t>
            </a:r>
            <a:r>
              <a:rPr lang="zh-CN" altLang="en-US" dirty="0">
                <a:solidFill>
                  <a:srgbClr val="FF0000"/>
                </a:solidFill>
              </a:rPr>
              <a:t>变元</a:t>
            </a:r>
            <a:r>
              <a:rPr lang="zh-CN" altLang="en-US" dirty="0"/>
              <a:t>或命题</a:t>
            </a:r>
            <a:r>
              <a:rPr lang="zh-CN" altLang="en-US" dirty="0">
                <a:solidFill>
                  <a:srgbClr val="FF0000"/>
                </a:solidFill>
              </a:rPr>
              <a:t>变元的否定</a:t>
            </a:r>
            <a:r>
              <a:rPr lang="zh-CN" altLang="en-US" dirty="0"/>
              <a:t>称为</a:t>
            </a:r>
            <a:r>
              <a:rPr lang="zh-CN" altLang="en-US" b="1" dirty="0">
                <a:solidFill>
                  <a:srgbClr val="FF0000"/>
                </a:solidFill>
              </a:rPr>
              <a:t>文字</a:t>
            </a:r>
            <a:r>
              <a:rPr lang="zh-CN" altLang="en-US" dirty="0"/>
              <a:t>；</a:t>
            </a:r>
            <a:endParaRPr lang="zh-CN" altLang="en-US" dirty="0"/>
          </a:p>
          <a:p>
            <a:pPr lvl="1"/>
            <a:r>
              <a:rPr lang="zh-CN" altLang="en-US" dirty="0"/>
              <a:t>有限个文字的析取式称为简单析取式</a:t>
            </a:r>
            <a:r>
              <a:rPr lang="en-US" altLang="zh-CN" dirty="0"/>
              <a:t>(</a:t>
            </a:r>
            <a:r>
              <a:rPr lang="zh-CN" altLang="en-US" dirty="0"/>
              <a:t>基本和</a:t>
            </a:r>
            <a:r>
              <a:rPr lang="en-US" altLang="zh-CN" dirty="0"/>
              <a:t>)</a:t>
            </a:r>
            <a:r>
              <a:rPr lang="zh-CN" altLang="en-US" dirty="0"/>
              <a:t>，</a:t>
            </a:r>
            <a:br>
              <a:rPr lang="en-US" altLang="zh-CN" dirty="0"/>
            </a:br>
            <a:r>
              <a:rPr lang="zh-CN" altLang="en-US" dirty="0"/>
              <a:t>有限个文字的合取式称为简单合取式</a:t>
            </a:r>
            <a:r>
              <a:rPr lang="en-US" altLang="zh-CN" dirty="0"/>
              <a:t>(</a:t>
            </a:r>
            <a:r>
              <a:rPr lang="zh-CN" altLang="en-US" dirty="0"/>
              <a:t>基本积</a:t>
            </a:r>
            <a:r>
              <a:rPr lang="en-US" altLang="zh-CN" dirty="0"/>
              <a:t>)</a:t>
            </a:r>
            <a:r>
              <a:rPr lang="zh-CN" altLang="en-US" dirty="0"/>
              <a:t>；</a:t>
            </a:r>
            <a:endParaRPr lang="zh-CN" altLang="en-US" dirty="0"/>
          </a:p>
          <a:p>
            <a:pPr lvl="1"/>
            <a:r>
              <a:rPr lang="zh-CN" altLang="en-US" dirty="0"/>
              <a:t>由有限个简单合取式构成的析取式称为</a:t>
            </a:r>
            <a:r>
              <a:rPr lang="zh-CN" altLang="en-US" b="1" dirty="0">
                <a:solidFill>
                  <a:srgbClr val="FF0000"/>
                </a:solidFill>
              </a:rPr>
              <a:t>析取范式</a:t>
            </a:r>
            <a:r>
              <a:rPr lang="en-US" altLang="zh-CN" dirty="0"/>
              <a:t>(</a:t>
            </a:r>
            <a:r>
              <a:rPr lang="en-US" altLang="zh-CN" dirty="0" err="1">
                <a:latin typeface="Times New Roman" panose="02020603050405020304" pitchFamily="18" charset="0"/>
                <a:cs typeface="Times New Roman" panose="02020603050405020304" pitchFamily="18" charset="0"/>
              </a:rPr>
              <a:t>DNF</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Disjunctive Normal From</a:t>
            </a:r>
            <a:r>
              <a:rPr lang="en-US" altLang="zh-CN" dirty="0"/>
              <a:t>)</a:t>
            </a:r>
            <a:r>
              <a:rPr lang="zh-CN" altLang="en-US" dirty="0"/>
              <a:t>，</a:t>
            </a:r>
            <a:br>
              <a:rPr lang="en-US" altLang="zh-CN" dirty="0"/>
            </a:br>
            <a:r>
              <a:rPr lang="zh-CN" altLang="en-US" dirty="0"/>
              <a:t>由有限个简单析取式构成的合取式称为</a:t>
            </a:r>
            <a:r>
              <a:rPr lang="zh-CN" altLang="en-US" b="1" dirty="0">
                <a:solidFill>
                  <a:srgbClr val="FF0000"/>
                </a:solidFill>
              </a:rPr>
              <a:t>合取范式 </a:t>
            </a:r>
            <a:r>
              <a:rPr lang="en-US" altLang="zh-CN" dirty="0"/>
              <a:t>(</a:t>
            </a:r>
            <a:r>
              <a:rPr lang="en-US" altLang="zh-CN" dirty="0">
                <a:latin typeface="Times New Roman" panose="02020603050405020304" pitchFamily="18" charset="0"/>
                <a:cs typeface="Times New Roman" panose="02020603050405020304" pitchFamily="18" charset="0"/>
              </a:rPr>
              <a:t>CNF</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Conjunctive Normal From</a:t>
            </a:r>
            <a:r>
              <a:rPr lang="en-US" altLang="zh-CN" dirty="0"/>
              <a:t>)</a:t>
            </a:r>
            <a:r>
              <a:rPr lang="zh-CN" altLang="en-US" dirty="0"/>
              <a:t>。</a:t>
            </a:r>
            <a:endParaRPr lang="en-US" dirty="0"/>
          </a:p>
        </p:txBody>
      </p:sp>
      <p:sp>
        <p:nvSpPr>
          <p:cNvPr id="2" name="Slide Number Placeholder 1"/>
          <p:cNvSpPr>
            <a:spLocks noGrp="1"/>
          </p:cNvSpPr>
          <p:nvPr>
            <p:ph type="sldNum" sz="quarter" idx="12"/>
          </p:nvPr>
        </p:nvSpPr>
        <p:spPr/>
        <p:txBody>
          <a:bodyPr/>
          <a:lstStyle/>
          <a:p>
            <a:pPr>
              <a:defRPr/>
            </a:pPr>
            <a:fld id="{318C84BE-C95B-4A68-97AE-E842D691A192}" type="slidenum">
              <a:rPr lang="en-US" altLang="zh-CN" smtClean="0"/>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defRPr/>
            </a:pPr>
            <a:r>
              <a:rPr lang="zh-CN" altLang="en-US" dirty="0"/>
              <a:t>命题逻辑公式的范式</a:t>
            </a:r>
            <a:endParaRPr lang="zh-CN" altLang="en-US" dirty="0">
              <a:latin typeface="Arial Black" panose="020B0A04020102020204" pitchFamily="34" charset="0"/>
              <a:ea typeface="黑体" panose="02010609060101010101" pitchFamily="2" charset="-122"/>
            </a:endParaRPr>
          </a:p>
        </p:txBody>
      </p:sp>
      <p:sp>
        <p:nvSpPr>
          <p:cNvPr id="78851" name="Rectangle 3"/>
          <p:cNvSpPr>
            <a:spLocks noGrp="1" noChangeArrowheads="1"/>
          </p:cNvSpPr>
          <p:nvPr>
            <p:ph type="body" idx="1"/>
          </p:nvPr>
        </p:nvSpPr>
        <p:spPr>
          <a:xfrm>
            <a:off x="457200" y="1719263"/>
            <a:ext cx="8579296" cy="4411662"/>
          </a:xfrm>
        </p:spPr>
        <p:txBody>
          <a:bodyPr/>
          <a:lstStyle/>
          <a:p>
            <a:pPr eaLnBrk="1" hangingPunct="1">
              <a:lnSpc>
                <a:spcPct val="150000"/>
              </a:lnSpc>
            </a:pPr>
            <a:r>
              <a:rPr lang="zh-CN" altLang="en-US" sz="2800" dirty="0">
                <a:latin typeface="+mn-ea"/>
              </a:rPr>
              <a:t>例如， </a:t>
            </a:r>
            <a:r>
              <a:rPr lang="en-US" altLang="zh-CN" sz="2800" dirty="0">
                <a:latin typeface="+mn-ea"/>
              </a:rPr>
              <a:t>	</a:t>
            </a:r>
            <a:r>
              <a:rPr lang="zh-CN" altLang="en-US" sz="2800" dirty="0">
                <a:latin typeface="Times New Roman" panose="02020603050405020304" pitchFamily="18" charset="0"/>
                <a:ea typeface="Times New Roman" panose="02020603050405020304" pitchFamily="18" charset="0"/>
                <a:cs typeface="Times New Roman" panose="02020603050405020304" pitchFamily="18" charset="0"/>
              </a:rPr>
              <a:t>①：</a:t>
            </a:r>
            <a:r>
              <a:rPr lang="en-US" altLang="zh-CN" sz="2800" i="1" dirty="0">
                <a:latin typeface="Times New Roman" panose="02020603050405020304" pitchFamily="18" charset="0"/>
                <a:ea typeface="Times New Roman" panose="02020603050405020304" pitchFamily="18" charset="0"/>
                <a:cs typeface="Times New Roman" panose="02020603050405020304" pitchFamily="18" charset="0"/>
              </a:rPr>
              <a:t>p</a:t>
            </a:r>
            <a:r>
              <a:rPr lang="zh-CN" altLang="en-US" sz="28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ea typeface="Times New Roman" panose="02020603050405020304" pitchFamily="18" charset="0"/>
                <a:cs typeface="Times New Roman" panose="02020603050405020304" pitchFamily="18" charset="0"/>
              </a:rPr>
              <a:t>p</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	</a:t>
            </a:r>
            <a:b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ea typeface="Times New Roman" panose="02020603050405020304" pitchFamily="18" charset="0"/>
                <a:cs typeface="Times New Roman" panose="02020603050405020304" pitchFamily="18" charset="0"/>
              </a:rPr>
              <a:t>②：</a:t>
            </a:r>
            <a:r>
              <a:rPr lang="en-US" altLang="zh-CN" sz="2800" i="1" dirty="0" err="1">
                <a:latin typeface="Times New Roman" panose="02020603050405020304" pitchFamily="18" charset="0"/>
                <a:ea typeface="Times New Roman" panose="02020603050405020304" pitchFamily="18" charset="0"/>
                <a:cs typeface="Times New Roman" panose="02020603050405020304" pitchFamily="18" charset="0"/>
              </a:rPr>
              <a:t>p</a:t>
            </a:r>
            <a:r>
              <a:rPr lang="en-US" altLang="zh-CN" sz="2800" dirty="0" err="1">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ea typeface="Times New Roman" panose="02020603050405020304" pitchFamily="18" charset="0"/>
                <a:cs typeface="Times New Roman" panose="02020603050405020304" pitchFamily="18" charset="0"/>
              </a:rPr>
              <a:t>q</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zh-CN" sz="2800" i="1" dirty="0">
                <a:latin typeface="Times New Roman" panose="02020603050405020304" pitchFamily="18" charset="0"/>
                <a:ea typeface="Times New Roman" panose="02020603050405020304" pitchFamily="18" charset="0"/>
                <a:cs typeface="Times New Roman" panose="02020603050405020304" pitchFamily="18" charset="0"/>
              </a:rPr>
              <a:t>r</a:t>
            </a:r>
            <a:r>
              <a:rPr lang="zh-CN" altLang="en-US" sz="2800" dirty="0">
                <a:latin typeface="Times New Roman" panose="02020603050405020304" pitchFamily="18" charset="0"/>
                <a:ea typeface="Times New Roman" panose="02020603050405020304" pitchFamily="18" charset="0"/>
                <a:cs typeface="Times New Roman" panose="02020603050405020304" pitchFamily="18" charset="0"/>
              </a:rPr>
              <a:t>；</a:t>
            </a:r>
            <a:b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ea typeface="Times New Roman" panose="02020603050405020304" pitchFamily="18" charset="0"/>
                <a:cs typeface="Times New Roman" panose="02020603050405020304" pitchFamily="18" charset="0"/>
              </a:rPr>
              <a:t>③：</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ea typeface="Times New Roman" panose="02020603050405020304" pitchFamily="18" charset="0"/>
                <a:cs typeface="Times New Roman" panose="02020603050405020304" pitchFamily="18" charset="0"/>
              </a:rPr>
              <a:t>p</a:t>
            </a:r>
            <a:r>
              <a:rPr lang="en-US" altLang="zh-CN" sz="2800" dirty="0" err="1">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ea typeface="Times New Roman" panose="02020603050405020304" pitchFamily="18" charset="0"/>
                <a:cs typeface="Times New Roman" panose="02020603050405020304" pitchFamily="18" charset="0"/>
              </a:rPr>
              <a:t>q</a:t>
            </a:r>
            <a:r>
              <a:rPr lang="en-US" altLang="zh-CN" sz="2800" dirty="0" err="1">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ea typeface="Times New Roman" panose="02020603050405020304" pitchFamily="18" charset="0"/>
                <a:cs typeface="Times New Roman" panose="02020603050405020304" pitchFamily="18" charset="0"/>
              </a:rPr>
              <a:t>r</a:t>
            </a:r>
            <a:r>
              <a:rPr lang="zh-CN" altLang="en-US" sz="28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	</a:t>
            </a:r>
            <a:b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ea typeface="Times New Roman" panose="02020603050405020304" pitchFamily="18" charset="0"/>
                <a:cs typeface="Times New Roman" panose="02020603050405020304" pitchFamily="18" charset="0"/>
              </a:rPr>
              <a:t>④：</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ea typeface="Times New Roman" panose="02020603050405020304" pitchFamily="18" charset="0"/>
                <a:cs typeface="Times New Roman" panose="02020603050405020304" pitchFamily="18" charset="0"/>
              </a:rPr>
              <a:t>p</a:t>
            </a:r>
            <a:r>
              <a:rPr lang="en-US" altLang="zh-CN" sz="2800" dirty="0" err="1">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ea typeface="Times New Roman" panose="02020603050405020304" pitchFamily="18" charset="0"/>
                <a:cs typeface="Times New Roman" panose="02020603050405020304" pitchFamily="18" charset="0"/>
              </a:rPr>
              <a:t>q</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ea typeface="Times New Roman" panose="02020603050405020304" pitchFamily="18" charset="0"/>
                <a:cs typeface="Times New Roman" panose="02020603050405020304" pitchFamily="18" charset="0"/>
              </a:rPr>
              <a:t>p</a:t>
            </a:r>
            <a:r>
              <a:rPr lang="en-US" altLang="zh-CN" sz="2800" dirty="0" err="1">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ea typeface="Times New Roman" panose="02020603050405020304" pitchFamily="18" charset="0"/>
                <a:cs typeface="Times New Roman" panose="02020603050405020304" pitchFamily="18" charset="0"/>
              </a:rPr>
              <a:t>q</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ea typeface="Times New Roman" panose="02020603050405020304" pitchFamily="18" charset="0"/>
                <a:cs typeface="Times New Roman" panose="02020603050405020304" pitchFamily="18" charset="0"/>
              </a:rPr>
              <a:t>；</a:t>
            </a:r>
            <a:b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b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ea typeface="Times New Roman" panose="02020603050405020304" pitchFamily="18" charset="0"/>
                <a:cs typeface="Times New Roman" panose="02020603050405020304" pitchFamily="18" charset="0"/>
              </a:rPr>
              <a:t>⑤：</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ea typeface="Times New Roman" panose="02020603050405020304" pitchFamily="18" charset="0"/>
                <a:cs typeface="Times New Roman" panose="02020603050405020304" pitchFamily="18" charset="0"/>
              </a:rPr>
              <a:t>p</a:t>
            </a:r>
            <a:r>
              <a:rPr lang="en-US" altLang="zh-CN" sz="2800" dirty="0" err="1">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ea typeface="Times New Roman" panose="02020603050405020304" pitchFamily="18" charset="0"/>
                <a:cs typeface="Times New Roman" panose="02020603050405020304" pitchFamily="18" charset="0"/>
              </a:rPr>
              <a:t>q</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ea typeface="Times New Roman" panose="02020603050405020304" pitchFamily="18" charset="0"/>
                <a:cs typeface="Times New Roman" panose="02020603050405020304" pitchFamily="18" charset="0"/>
              </a:rPr>
              <a:t>p</a:t>
            </a:r>
            <a:r>
              <a:rPr lang="en-US" altLang="zh-CN" sz="2800" dirty="0" err="1">
                <a:latin typeface="Times New Roman" panose="02020603050405020304" pitchFamily="18" charset="0"/>
                <a:ea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ea typeface="Times New Roman" panose="02020603050405020304" pitchFamily="18" charset="0"/>
                <a:cs typeface="Times New Roman" panose="02020603050405020304" pitchFamily="18" charset="0"/>
              </a:rPr>
              <a:t>q</a:t>
            </a:r>
            <a:r>
              <a:rPr lang="en-US" altLang="zh-CN" sz="2800" dirty="0">
                <a:latin typeface="Times New Roman" panose="02020603050405020304" pitchFamily="18" charset="0"/>
                <a:ea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ea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ea typeface="Times New Roman" panose="02020603050405020304" pitchFamily="18" charset="0"/>
              <a:cs typeface="Times New Roman" panose="02020603050405020304" pitchFamily="18" charset="0"/>
            </a:endParaRPr>
          </a:p>
          <a:p>
            <a:pPr eaLnBrk="1" hangingPunct="1"/>
            <a:endParaRPr lang="en-US" altLang="zh-CN" dirty="0">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5486"/>
    </mc:Choice>
    <mc:Fallback>
      <p:transition spd="slow" advTm="5486"/>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pPr eaLnBrk="1" hangingPunct="1">
              <a:defRPr/>
            </a:pPr>
            <a:r>
              <a:rPr lang="zh-CN" altLang="en-US" dirty="0"/>
              <a:t>命题逻辑公式的范式</a:t>
            </a:r>
            <a:endParaRPr lang="zh-CN" altLang="en-US" dirty="0">
              <a:latin typeface="Arial Black" panose="020B0A04020102020204" pitchFamily="34" charset="0"/>
              <a:ea typeface="黑体" panose="02010609060101010101" pitchFamily="2" charset="-122"/>
            </a:endParaRPr>
          </a:p>
        </p:txBody>
      </p:sp>
      <p:sp>
        <p:nvSpPr>
          <p:cNvPr id="78851" name="Rectangle 3"/>
          <p:cNvSpPr>
            <a:spLocks noGrp="1" noChangeArrowheads="1"/>
          </p:cNvSpPr>
          <p:nvPr>
            <p:ph type="body" idx="1"/>
          </p:nvPr>
        </p:nvSpPr>
        <p:spPr>
          <a:xfrm>
            <a:off x="457200" y="1719263"/>
            <a:ext cx="7787208" cy="4411662"/>
          </a:xfrm>
        </p:spPr>
        <p:txBody>
          <a:bodyPr/>
          <a:lstStyle/>
          <a:p>
            <a:pPr eaLnBrk="1" hangingPunct="1"/>
            <a:r>
              <a:rPr lang="zh-CN" altLang="en-US" sz="2800" b="1" dirty="0">
                <a:latin typeface="+mn-ea"/>
              </a:rPr>
              <a:t>性质：</a:t>
            </a:r>
            <a:endParaRPr lang="zh-CN" altLang="en-US" sz="2800" b="1" dirty="0">
              <a:latin typeface="+mn-ea"/>
            </a:endParaRPr>
          </a:p>
          <a:p>
            <a:pPr marL="806450" lvl="1" indent="-457200" eaLnBrk="1" hangingPunct="1">
              <a:spcBef>
                <a:spcPts val="1175"/>
              </a:spcBef>
            </a:pPr>
            <a:r>
              <a:rPr lang="zh-CN" altLang="en-US" sz="2400" b="1" dirty="0">
                <a:latin typeface="+mn-ea"/>
              </a:rPr>
              <a:t>一个文字既是一个析取范式又是一个合取范式；</a:t>
            </a:r>
            <a:endParaRPr lang="zh-CN" altLang="en-US" sz="2400" b="1" dirty="0">
              <a:latin typeface="+mn-ea"/>
            </a:endParaRPr>
          </a:p>
          <a:p>
            <a:pPr marL="806450" lvl="1" indent="-457200" eaLnBrk="1" hangingPunct="1">
              <a:spcBef>
                <a:spcPts val="1175"/>
              </a:spcBef>
            </a:pPr>
            <a:r>
              <a:rPr lang="zh-CN" altLang="en-US" sz="2400" b="1" dirty="0">
                <a:latin typeface="+mn-ea"/>
              </a:rPr>
              <a:t>一个析取范式为矛盾式，当且仅当它的每个简单合取式是矛盾式；</a:t>
            </a:r>
            <a:endParaRPr lang="zh-CN" altLang="en-US" sz="2400" b="1" dirty="0">
              <a:latin typeface="+mn-ea"/>
            </a:endParaRPr>
          </a:p>
          <a:p>
            <a:pPr marL="806450" lvl="1" indent="-457200" eaLnBrk="1" hangingPunct="1">
              <a:spcBef>
                <a:spcPts val="1175"/>
              </a:spcBef>
            </a:pPr>
            <a:r>
              <a:rPr lang="zh-CN" altLang="en-US" sz="2400" b="1" dirty="0">
                <a:latin typeface="+mn-ea"/>
              </a:rPr>
              <a:t>一个合取范式为重言式，当且仅当它的每个简单析取式是重言式。</a:t>
            </a:r>
            <a:endParaRPr lang="zh-CN" altLang="en-US" sz="2400" b="1" dirty="0">
              <a:latin typeface="+mn-ea"/>
            </a:endParaRPr>
          </a:p>
          <a:p>
            <a:pPr eaLnBrk="1" hangingPunct="1"/>
            <a:endParaRPr lang="en-US" altLang="zh-CN" dirty="0">
              <a:latin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5486"/>
    </mc:Choice>
    <mc:Fallback>
      <p:transition spd="slow" advTm="5486"/>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457200" y="122238"/>
            <a:ext cx="7570788" cy="1295400"/>
          </a:xfrm>
        </p:spPr>
        <p:txBody>
          <a:bodyPr/>
          <a:lstStyle/>
          <a:p>
            <a:r>
              <a:rPr lang="zh-CN" altLang="en-US"/>
              <a:t>析取（合取）范式的存在性</a:t>
            </a:r>
            <a:endParaRPr lang="zh-CN" altLang="en-US"/>
          </a:p>
        </p:txBody>
      </p:sp>
      <p:sp>
        <p:nvSpPr>
          <p:cNvPr id="36867" name="内容占位符 2"/>
          <p:cNvSpPr>
            <a:spLocks noGrp="1"/>
          </p:cNvSpPr>
          <p:nvPr>
            <p:ph idx="1"/>
          </p:nvPr>
        </p:nvSpPr>
        <p:spPr>
          <a:xfrm>
            <a:off x="323850" y="1719263"/>
            <a:ext cx="8640763" cy="4589462"/>
          </a:xfrm>
        </p:spPr>
        <p:txBody>
          <a:bodyPr/>
          <a:lstStyle/>
          <a:p>
            <a:r>
              <a:rPr lang="zh-CN" altLang="en-US" sz="2800" b="1" dirty="0">
                <a:latin typeface="Times New Roman" panose="02020603050405020304" pitchFamily="18" charset="0"/>
                <a:cs typeface="Times New Roman" panose="02020603050405020304" pitchFamily="18" charset="0"/>
              </a:rPr>
              <a:t>求 </a:t>
            </a:r>
            <a:r>
              <a:rPr kumimoji="1" lang="en-US" altLang="zh-CN" sz="2800" b="1" dirty="0">
                <a:latin typeface="Times New Roman" panose="02020603050405020304" pitchFamily="18" charset="0"/>
              </a:rPr>
              <a:t>(</a:t>
            </a:r>
            <a:r>
              <a:rPr kumimoji="1" lang="en-US" altLang="zh-CN" sz="2800" b="1" i="1" dirty="0" err="1">
                <a:latin typeface="Times New Roman" panose="02020603050405020304" pitchFamily="18" charset="0"/>
              </a:rPr>
              <a:t>p</a:t>
            </a:r>
            <a:r>
              <a:rPr kumimoji="1" lang="en-US" altLang="zh-CN" sz="2800" b="1" dirty="0" err="1">
                <a:latin typeface="Times New Roman" panose="02020603050405020304" pitchFamily="18" charset="0"/>
                <a:sym typeface="Symbol" panose="05050102010706020507" pitchFamily="18" charset="2"/>
              </a:rPr>
              <a:t></a:t>
            </a:r>
            <a:r>
              <a:rPr kumimoji="1" lang="en-US" altLang="zh-CN" sz="2800" b="1" i="1" dirty="0" err="1">
                <a:latin typeface="Times New Roman" panose="02020603050405020304" pitchFamily="18" charset="0"/>
                <a:sym typeface="Symbol" panose="05050102010706020507" pitchFamily="18" charset="2"/>
              </a:rPr>
              <a:t>q</a:t>
            </a:r>
            <a:r>
              <a:rPr kumimoji="1" lang="en-US" altLang="zh-CN" sz="2800" b="1" dirty="0">
                <a:latin typeface="Times New Roman" panose="02020603050405020304" pitchFamily="18" charset="0"/>
                <a:sym typeface="Symbol" panose="05050102010706020507" pitchFamily="18" charset="2"/>
              </a:rPr>
              <a:t>) </a:t>
            </a:r>
            <a:r>
              <a:rPr kumimoji="1" lang="en-US" altLang="zh-CN" sz="2800" b="1" i="1" dirty="0">
                <a:latin typeface="Times New Roman" panose="02020603050405020304" pitchFamily="18" charset="0"/>
                <a:sym typeface="Symbol" panose="05050102010706020507" pitchFamily="18" charset="2"/>
              </a:rPr>
              <a:t> r</a:t>
            </a:r>
            <a:r>
              <a:rPr kumimoji="1" lang="en-US" altLang="zh-CN" sz="2800" b="1" dirty="0">
                <a:latin typeface="Times New Roman" panose="02020603050405020304" pitchFamily="18" charset="0"/>
                <a:sym typeface="Symbol" panose="05050102010706020507" pitchFamily="18" charset="2"/>
              </a:rPr>
              <a:t> </a:t>
            </a:r>
            <a:r>
              <a:rPr kumimoji="1" lang="zh-CN" altLang="en-US" sz="2800" b="1" dirty="0">
                <a:latin typeface="Times New Roman" panose="02020603050405020304" pitchFamily="18" charset="0"/>
                <a:sym typeface="Symbol" panose="05050102010706020507" pitchFamily="18" charset="2"/>
              </a:rPr>
              <a:t>的析取范式</a:t>
            </a:r>
            <a:endParaRPr kumimoji="1" lang="en-US" altLang="zh-CN" sz="2800" b="1" dirty="0">
              <a:latin typeface="Times New Roman" panose="02020603050405020304" pitchFamily="18" charset="0"/>
              <a:sym typeface="Symbol" panose="05050102010706020507" pitchFamily="18" charset="2"/>
            </a:endParaRPr>
          </a:p>
          <a:p>
            <a:pPr lvl="1"/>
            <a:r>
              <a:rPr kumimoji="1"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err="1">
                <a:latin typeface="Times New Roman" panose="02020603050405020304" pitchFamily="18" charset="0"/>
                <a:cs typeface="Arial" panose="020B0604020202020204" pitchFamily="34" charset="0"/>
              </a:rPr>
              <a:t>p</a:t>
            </a:r>
            <a:r>
              <a:rPr lang="en-US" altLang="zh-CN" sz="2400" b="1" dirty="0" err="1">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err="1">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 </a:t>
            </a:r>
            <a:r>
              <a:rPr kumimoji="1" lang="en-US" altLang="zh-CN" sz="2400" b="1" i="1" dirty="0">
                <a:latin typeface="Times New Roman" panose="02020603050405020304" pitchFamily="18" charset="0"/>
                <a:sym typeface="Symbol" panose="05050102010706020507" pitchFamily="18" charset="2"/>
              </a:rPr>
              <a:t> r      			   </a:t>
            </a:r>
            <a:r>
              <a:rPr kumimoji="1" lang="zh-CN" altLang="en-US" sz="2400" b="1" dirty="0">
                <a:latin typeface="Times New Roman" panose="02020603050405020304" pitchFamily="18" charset="0"/>
                <a:sym typeface="Symbol" panose="05050102010706020507" pitchFamily="18" charset="2"/>
              </a:rPr>
              <a:t>（消去</a:t>
            </a:r>
            <a:r>
              <a:rPr kumimoji="1" lang="en-US" altLang="zh-CN" sz="2400" b="1" dirty="0">
                <a:latin typeface="Times New Roman" panose="02020603050405020304" pitchFamily="18" charset="0"/>
                <a:sym typeface="Symbol" panose="05050102010706020507" pitchFamily="18" charset="2"/>
              </a:rPr>
              <a:t></a:t>
            </a:r>
            <a:r>
              <a:rPr kumimoji="1" lang="zh-CN" altLang="en-US" sz="2400" b="1" dirty="0">
                <a:latin typeface="Times New Roman" panose="02020603050405020304" pitchFamily="18" charset="0"/>
                <a:sym typeface="Symbol" panose="05050102010706020507" pitchFamily="18" charset="2"/>
              </a:rPr>
              <a:t>）</a:t>
            </a:r>
            <a:endParaRPr kumimoji="1" lang="en-US" altLang="zh-CN" sz="2400" b="1" dirty="0">
              <a:latin typeface="Times New Roman" panose="02020603050405020304" pitchFamily="18" charset="0"/>
              <a:sym typeface="Symbol" panose="05050102010706020507" pitchFamily="18" charset="2"/>
            </a:endParaRPr>
          </a:p>
          <a:p>
            <a:pPr lvl="1"/>
            <a:r>
              <a:rPr kumimoji="1"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err="1">
                <a:latin typeface="Times New Roman" panose="02020603050405020304" pitchFamily="18" charset="0"/>
                <a:cs typeface="Arial" panose="020B0604020202020204" pitchFamily="34" charset="0"/>
              </a:rPr>
              <a:t>p</a:t>
            </a:r>
            <a:r>
              <a:rPr lang="en-US" altLang="zh-CN" sz="2400" b="1" dirty="0" err="1">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err="1">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 </a:t>
            </a:r>
            <a:r>
              <a:rPr kumimoji="1" lang="en-US" altLang="zh-CN" sz="2400" b="1" i="1" dirty="0">
                <a:latin typeface="Times New Roman" panose="02020603050405020304" pitchFamily="18" charset="0"/>
                <a:sym typeface="Symbol" panose="05050102010706020507" pitchFamily="18" charset="2"/>
              </a:rPr>
              <a:t>r</a:t>
            </a:r>
            <a:r>
              <a:rPr kumimoji="1"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rPr>
              <a:t>¬</a:t>
            </a:r>
            <a:r>
              <a:rPr kumimoji="1"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err="1">
                <a:latin typeface="Times New Roman" panose="02020603050405020304" pitchFamily="18" charset="0"/>
                <a:cs typeface="Arial" panose="020B0604020202020204" pitchFamily="34" charset="0"/>
              </a:rPr>
              <a:t>p</a:t>
            </a:r>
            <a:r>
              <a:rPr lang="en-US" altLang="zh-CN" sz="2400" b="1" dirty="0" err="1">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err="1">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kumimoji="1"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rPr>
              <a:t>¬</a:t>
            </a:r>
            <a:r>
              <a:rPr kumimoji="1" lang="en-US" altLang="zh-CN" sz="2400" b="1" i="1" dirty="0">
                <a:latin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kumimoji="1" lang="zh-CN" altLang="en-US" sz="2400" b="1" dirty="0">
                <a:latin typeface="Times New Roman" panose="02020603050405020304" pitchFamily="18" charset="0"/>
                <a:sym typeface="Symbol" panose="05050102010706020507" pitchFamily="18" charset="2"/>
              </a:rPr>
              <a:t>（消去</a:t>
            </a:r>
            <a:r>
              <a:rPr kumimoji="1" lang="en-US" altLang="zh-CN" sz="2400" b="1" dirty="0">
                <a:latin typeface="Times New Roman" panose="02020603050405020304" pitchFamily="18" charset="0"/>
                <a:sym typeface="Symbol" panose="05050102010706020507" pitchFamily="18" charset="2"/>
              </a:rPr>
              <a:t> </a:t>
            </a:r>
            <a:r>
              <a:rPr kumimoji="1" lang="zh-CN" altLang="en-US" sz="2400" b="1" dirty="0">
                <a:latin typeface="Times New Roman" panose="02020603050405020304" pitchFamily="18" charset="0"/>
                <a:sym typeface="Symbol" panose="05050102010706020507" pitchFamily="18" charset="2"/>
              </a:rPr>
              <a:t>）</a:t>
            </a:r>
            <a:endParaRPr kumimoji="1" lang="en-US" altLang="zh-CN" sz="2400" b="1" dirty="0">
              <a:latin typeface="Times New Roman" panose="02020603050405020304" pitchFamily="18" charset="0"/>
              <a:sym typeface="Symbol" panose="05050102010706020507" pitchFamily="18" charset="2"/>
            </a:endParaRPr>
          </a:p>
          <a:p>
            <a:pPr lvl="1"/>
            <a:r>
              <a:rPr kumimoji="1"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err="1">
                <a:latin typeface="Times New Roman" panose="02020603050405020304" pitchFamily="18" charset="0"/>
                <a:cs typeface="Arial" panose="020B0604020202020204" pitchFamily="34" charset="0"/>
              </a:rPr>
              <a:t>p</a:t>
            </a:r>
            <a:r>
              <a:rPr lang="en-US" altLang="zh-CN" sz="2400" b="1" dirty="0" err="1">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err="1">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 </a:t>
            </a:r>
            <a:r>
              <a:rPr kumimoji="1" lang="en-US" altLang="zh-CN" sz="2400" b="1" i="1" dirty="0">
                <a:latin typeface="Times New Roman" panose="02020603050405020304" pitchFamily="18" charset="0"/>
                <a:sym typeface="Symbol" panose="05050102010706020507" pitchFamily="18" charset="2"/>
              </a:rPr>
              <a:t>r</a:t>
            </a:r>
            <a:r>
              <a:rPr kumimoji="1"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rPr>
              <a:t> </a:t>
            </a:r>
            <a:r>
              <a:rPr kumimoji="1"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Arial" panose="020B0604020202020204" pitchFamily="34" charset="0"/>
              </a:rPr>
              <a:t>p</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kumimoji="1" lang="en-US" altLang="zh-CN" sz="2400" b="1" i="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rPr>
              <a:t>¬</a:t>
            </a:r>
            <a:r>
              <a:rPr kumimoji="1" lang="en-US" altLang="zh-CN" sz="2400" b="1" i="1" dirty="0">
                <a:latin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lang="zh-CN" altLang="en-US" sz="2400" b="1" dirty="0">
                <a:latin typeface="Times New Roman" panose="02020603050405020304" pitchFamily="18" charset="0"/>
                <a:cs typeface="Arial" panose="020B0604020202020204" pitchFamily="34" charset="0"/>
                <a:sym typeface="Symbol" panose="05050102010706020507" pitchFamily="18" charset="2"/>
              </a:rPr>
              <a:t>（</a:t>
            </a:r>
            <a:r>
              <a:rPr kumimoji="1" lang="zh-CN" altLang="en-US" sz="2400" b="1" dirty="0">
                <a:latin typeface="Times New Roman" panose="02020603050405020304" pitchFamily="18" charset="0"/>
                <a:sym typeface="Symbol" panose="05050102010706020507" pitchFamily="18" charset="2"/>
              </a:rPr>
              <a:t>否定号内移）</a:t>
            </a:r>
            <a:endParaRPr kumimoji="1" lang="en-US" altLang="zh-CN" sz="2400" b="1" dirty="0">
              <a:latin typeface="Times New Roman" panose="02020603050405020304" pitchFamily="18" charset="0"/>
              <a:sym typeface="Symbol" panose="05050102010706020507" pitchFamily="18" charset="2"/>
            </a:endParaRPr>
          </a:p>
          <a:p>
            <a:pPr lvl="1"/>
            <a:r>
              <a:rPr kumimoji="1"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rPr>
              <a:t>p</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kumimoji="1" lang="en-US" altLang="zh-CN" sz="2400" b="1" i="1" dirty="0">
                <a:latin typeface="Times New Roman" panose="02020603050405020304" pitchFamily="18" charset="0"/>
                <a:sym typeface="Symbol" panose="05050102010706020507" pitchFamily="18" charset="2"/>
              </a:rPr>
              <a:t>r</a:t>
            </a:r>
            <a:r>
              <a:rPr kumimoji="1"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 </a:t>
            </a:r>
            <a:r>
              <a:rPr kumimoji="1" lang="en-US" altLang="zh-CN" sz="2400" b="1" i="1" dirty="0">
                <a:latin typeface="Times New Roman" panose="02020603050405020304" pitchFamily="18" charset="0"/>
                <a:sym typeface="Symbol" panose="05050102010706020507" pitchFamily="18" charset="2"/>
              </a:rPr>
              <a:t>r</a:t>
            </a:r>
            <a:r>
              <a:rPr kumimoji="1"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cs typeface="Arial" panose="020B0604020202020204" pitchFamily="34" charset="0"/>
              </a:rPr>
              <a:t>p</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kumimoji="1" lang="en-US" altLang="zh-CN" sz="2400" b="1" i="1" dirty="0">
                <a:latin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lang="zh-CN" altLang="en-US" sz="2400" b="1" dirty="0">
                <a:latin typeface="Times New Roman" panose="02020603050405020304" pitchFamily="18" charset="0"/>
                <a:cs typeface="Arial" panose="020B0604020202020204" pitchFamily="34" charset="0"/>
                <a:sym typeface="Symbol" panose="05050102010706020507" pitchFamily="18" charset="2"/>
              </a:rPr>
              <a:t>（分配律、结合律）</a:t>
            </a:r>
            <a:endParaRPr kumimoji="1" lang="en-US" altLang="zh-CN" sz="2400" b="1" dirty="0">
              <a:latin typeface="Times New Roman" panose="02020603050405020304" pitchFamily="18" charset="0"/>
              <a:sym typeface="Symbol" panose="05050102010706020507" pitchFamily="18" charset="2"/>
            </a:endParaRP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fld>
            <a:endParaRPr lang="en-US" altLang="zh-CN" dirty="0"/>
          </a:p>
        </p:txBody>
      </p:sp>
      <p:sp>
        <p:nvSpPr>
          <p:cNvPr id="5" name="内容占位符 2"/>
          <p:cNvSpPr txBox="1"/>
          <p:nvPr/>
        </p:nvSpPr>
        <p:spPr bwMode="auto">
          <a:xfrm>
            <a:off x="179388" y="5157788"/>
            <a:ext cx="86407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a:spcBef>
                <a:spcPts val="600"/>
              </a:spcBef>
              <a:spcAft>
                <a:spcPts val="600"/>
              </a:spcAft>
            </a:pPr>
            <a:r>
              <a:rPr lang="zh-CN" altLang="en-US" sz="2400" b="1" dirty="0">
                <a:solidFill>
                  <a:srgbClr val="251BE3"/>
                </a:solidFill>
                <a:latin typeface="Times New Roman" panose="02020603050405020304" pitchFamily="18" charset="0"/>
                <a:sym typeface="Symbol" panose="05050102010706020507" pitchFamily="18" charset="2"/>
              </a:rPr>
              <a:t>有通用的方法，把任一命题转化与之等价的</a:t>
            </a:r>
            <a:r>
              <a:rPr lang="en-US" altLang="zh-CN" sz="2400" b="1" dirty="0">
                <a:solidFill>
                  <a:srgbClr val="251BE3"/>
                </a:solidFill>
                <a:latin typeface="Times New Roman" panose="02020603050405020304" pitchFamily="18" charset="0"/>
                <a:sym typeface="Symbol" panose="05050102010706020507" pitchFamily="18" charset="2"/>
              </a:rPr>
              <a:t>CNF</a:t>
            </a:r>
            <a:endParaRPr kumimoji="1" lang="en-US" altLang="zh-CN" sz="2400" b="1" dirty="0">
              <a:latin typeface="Times New Roman" panose="02020603050405020304" pitchFamily="18" charset="0"/>
              <a:sym typeface="Symbol" panose="05050102010706020507" pitchFamily="18" charset="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p:txBody>
          <a:bodyPr/>
          <a:lstStyle/>
          <a:p>
            <a:pPr eaLnBrk="1" hangingPunct="1"/>
            <a:r>
              <a:rPr lang="zh-CN" altLang="en-US" sz="2800" b="1" dirty="0">
                <a:latin typeface="+mn-ea"/>
                <a:sym typeface="Wingdings" panose="05000000000000000000" pitchFamily="2" charset="2"/>
              </a:rPr>
              <a:t>析取范式和合取范式的存在性</a:t>
            </a:r>
            <a:endParaRPr lang="zh-CN" altLang="en-US" sz="2800" b="1" dirty="0">
              <a:latin typeface="+mn-ea"/>
              <a:sym typeface="Wingdings" panose="05000000000000000000" pitchFamily="2" charset="2"/>
            </a:endParaRPr>
          </a:p>
          <a:p>
            <a:pPr marL="0" indent="0" eaLnBrk="1" hangingPunct="1">
              <a:buNone/>
            </a:pPr>
            <a:endParaRPr lang="zh-CN" altLang="en-US" sz="2800" dirty="0">
              <a:latin typeface="+mn-ea"/>
              <a:sym typeface="Wingdings" panose="05000000000000000000" pitchFamily="2" charset="2"/>
            </a:endParaRPr>
          </a:p>
          <a:p>
            <a:pPr marL="0" indent="0" eaLnBrk="1" hangingPunct="1">
              <a:buNone/>
            </a:pPr>
            <a:r>
              <a:rPr lang="zh-CN" altLang="en-US" sz="2800" dirty="0">
                <a:latin typeface="+mn-ea"/>
                <a:sym typeface="Wingdings" panose="05000000000000000000" pitchFamily="2" charset="2"/>
              </a:rPr>
              <a:t>定理</a:t>
            </a:r>
            <a:r>
              <a:rPr lang="en-US" altLang="zh-CN" sz="2800" dirty="0">
                <a:latin typeface="+mn-ea"/>
                <a:sym typeface="Wingdings" panose="05000000000000000000" pitchFamily="2" charset="2"/>
              </a:rPr>
              <a:t>:</a:t>
            </a:r>
            <a:r>
              <a:rPr lang="zh-CN" altLang="en-US" sz="2800" dirty="0">
                <a:latin typeface="+mn-ea"/>
                <a:sym typeface="Wingdings" panose="05000000000000000000" pitchFamily="2" charset="2"/>
              </a:rPr>
              <a:t>任何命题公式都有一个与之等价的合取范式和析取范式。</a:t>
            </a:r>
            <a:endParaRPr lang="zh-CN" altLang="en-US" sz="2800" dirty="0">
              <a:latin typeface="+mn-ea"/>
              <a:sym typeface="Wingdings" panose="05000000000000000000" pitchFamily="2" charset="2"/>
            </a:endParaRPr>
          </a:p>
          <a:p>
            <a:pPr eaLnBrk="1" hangingPunct="1">
              <a:buFontTx/>
              <a:buNone/>
            </a:pPr>
            <a:endParaRPr lang="zh-CN" altLang="en-US" sz="2800" b="1" dirty="0">
              <a:latin typeface="+mn-ea"/>
              <a:sym typeface="Wingdings" panose="05000000000000000000" pitchFamily="2" charset="2"/>
            </a:endParaRPr>
          </a:p>
          <a:p>
            <a:pPr eaLnBrk="1" hangingPunct="1"/>
            <a:endParaRPr lang="zh-CN" altLang="en-US" sz="2800" b="1" dirty="0">
              <a:latin typeface="+mn-ea"/>
              <a:sym typeface="Wingdings" panose="05000000000000000000" pitchFamily="2" charset="2"/>
            </a:endParaRPr>
          </a:p>
          <a:p>
            <a:pPr eaLnBrk="1" hangingPunct="1"/>
            <a:endParaRPr lang="en-US" altLang="zh-CN" sz="2800" b="1" dirty="0">
              <a:solidFill>
                <a:srgbClr val="0000FF"/>
              </a:solidFill>
              <a:latin typeface="+mn-ea"/>
            </a:endParaRPr>
          </a:p>
        </p:txBody>
      </p:sp>
      <p:sp>
        <p:nvSpPr>
          <p:cNvPr id="5" name="Title 1"/>
          <p:cNvSpPr>
            <a:spLocks noGrp="1"/>
          </p:cNvSpPr>
          <p:nvPr>
            <p:ph type="title"/>
          </p:nvPr>
        </p:nvSpPr>
        <p:spPr>
          <a:xfrm>
            <a:off x="457200" y="122238"/>
            <a:ext cx="7543800" cy="1295400"/>
          </a:xfrm>
        </p:spPr>
        <p:txBody>
          <a:bodyPr/>
          <a:lstStyle/>
          <a:p>
            <a:r>
              <a:rPr lang="zh-CN" altLang="en-US" dirty="0"/>
              <a:t>命题逻辑公式的范式</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5486"/>
    </mc:Choice>
    <mc:Fallback>
      <p:transition spd="slow" advTm="5486"/>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命题逻辑公式的范式</a:t>
            </a:r>
            <a:endParaRPr lang="en-US" dirty="0"/>
          </a:p>
        </p:txBody>
      </p:sp>
      <p:sp>
        <p:nvSpPr>
          <p:cNvPr id="3" name="Content Placeholder 2"/>
          <p:cNvSpPr>
            <a:spLocks noGrp="1"/>
          </p:cNvSpPr>
          <p:nvPr>
            <p:ph idx="1"/>
          </p:nvPr>
        </p:nvSpPr>
        <p:spPr/>
        <p:txBody>
          <a:bodyPr/>
          <a:lstStyle/>
          <a:p>
            <a:pPr eaLnBrk="1" hangingPunct="1"/>
            <a:r>
              <a:rPr lang="zh-CN" altLang="en-US" sz="2400" b="1" dirty="0">
                <a:latin typeface="+mn-ea"/>
                <a:sym typeface="Wingdings" panose="05000000000000000000" pitchFamily="2" charset="2"/>
              </a:rPr>
              <a:t>主析取范式和主合取范式</a:t>
            </a:r>
            <a:endParaRPr lang="zh-CN" altLang="en-US" sz="2400" b="1" dirty="0">
              <a:latin typeface="+mn-ea"/>
              <a:sym typeface="Wingdings" panose="05000000000000000000" pitchFamily="2" charset="2"/>
            </a:endParaRPr>
          </a:p>
          <a:p>
            <a:pPr eaLnBrk="1" hangingPunct="1">
              <a:buFontTx/>
              <a:buNone/>
            </a:pPr>
            <a:r>
              <a:rPr lang="zh-CN" altLang="en-US" sz="2400" dirty="0">
                <a:latin typeface="+mn-ea"/>
                <a:sym typeface="Wingdings" panose="05000000000000000000" pitchFamily="2" charset="2"/>
              </a:rPr>
              <a:t>  </a:t>
            </a:r>
            <a:r>
              <a:rPr lang="zh-CN" altLang="en-US" sz="2000" dirty="0">
                <a:latin typeface="Times New Roman" panose="02020603050405020304" pitchFamily="18" charset="0"/>
                <a:cs typeface="Times New Roman" panose="02020603050405020304" pitchFamily="18" charset="0"/>
                <a:sym typeface="Wingdings" panose="05000000000000000000" pitchFamily="2" charset="2"/>
              </a:rPr>
              <a:t>范式不唯一。如公式</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err="1">
                <a:latin typeface="Times New Roman" panose="02020603050405020304" pitchFamily="18" charset="0"/>
                <a:cs typeface="Times New Roman" panose="02020603050405020304" pitchFamily="18" charset="0"/>
                <a:sym typeface="Wingdings" panose="05000000000000000000" pitchFamily="2" charset="2"/>
              </a:rPr>
              <a:t>p</a:t>
            </a:r>
            <a:r>
              <a:rPr lang="en-US" altLang="zh-CN" sz="2000" dirty="0" err="1">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err="1">
                <a:latin typeface="Times New Roman" panose="02020603050405020304" pitchFamily="18" charset="0"/>
                <a:cs typeface="Times New Roman" panose="02020603050405020304" pitchFamily="18" charset="0"/>
                <a:sym typeface="Wingdings" panose="05000000000000000000" pitchFamily="2" charset="2"/>
              </a:rPr>
              <a:t>q</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err="1">
                <a:latin typeface="Times New Roman" panose="02020603050405020304" pitchFamily="18" charset="0"/>
                <a:cs typeface="Times New Roman" panose="02020603050405020304" pitchFamily="18" charset="0"/>
                <a:sym typeface="Wingdings" panose="05000000000000000000" pitchFamily="2" charset="2"/>
              </a:rPr>
              <a:t>p</a:t>
            </a:r>
            <a:r>
              <a:rPr lang="en-US" altLang="zh-CN" sz="2000" dirty="0" err="1">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err="1">
                <a:latin typeface="Times New Roman" panose="02020603050405020304" pitchFamily="18" charset="0"/>
                <a:cs typeface="Times New Roman" panose="02020603050405020304" pitchFamily="18" charset="0"/>
                <a:sym typeface="Wingdings" panose="05000000000000000000" pitchFamily="2" charset="2"/>
              </a:rPr>
              <a:t>r</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000" dirty="0">
                <a:latin typeface="Times New Roman" panose="02020603050405020304" pitchFamily="18" charset="0"/>
                <a:cs typeface="Times New Roman" panose="02020603050405020304" pitchFamily="18" charset="0"/>
                <a:sym typeface="Wingdings" panose="05000000000000000000" pitchFamily="2" charset="2"/>
              </a:rPr>
              <a:t>与之等价的公式有：</a:t>
            </a:r>
            <a:r>
              <a:rPr lang="en-US" altLang="zh-CN" sz="2000" i="1" dirty="0">
                <a:latin typeface="Times New Roman" panose="02020603050405020304" pitchFamily="18" charset="0"/>
                <a:cs typeface="Times New Roman" panose="02020603050405020304" pitchFamily="18" charset="0"/>
                <a:sym typeface="Wingdings" panose="05000000000000000000" pitchFamily="2" charset="2"/>
              </a:rPr>
              <a:t>p</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err="1">
                <a:latin typeface="Times New Roman" panose="02020603050405020304" pitchFamily="18" charset="0"/>
                <a:cs typeface="Times New Roman" panose="02020603050405020304" pitchFamily="18" charset="0"/>
                <a:sym typeface="Wingdings" panose="05000000000000000000" pitchFamily="2" charset="2"/>
              </a:rPr>
              <a:t>q</a:t>
            </a:r>
            <a:r>
              <a:rPr lang="en-US" altLang="zh-CN" sz="2000" dirty="0" err="1">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err="1">
                <a:latin typeface="Times New Roman" panose="02020603050405020304" pitchFamily="18" charset="0"/>
                <a:cs typeface="Times New Roman" panose="02020603050405020304" pitchFamily="18" charset="0"/>
                <a:sym typeface="Wingdings" panose="05000000000000000000" pitchFamily="2" charset="2"/>
              </a:rPr>
              <a:t>r</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err="1">
                <a:latin typeface="Times New Roman" panose="02020603050405020304" pitchFamily="18" charset="0"/>
                <a:cs typeface="Times New Roman" panose="02020603050405020304" pitchFamily="18" charset="0"/>
                <a:sym typeface="Wingdings" panose="05000000000000000000" pitchFamily="2" charset="2"/>
              </a:rPr>
              <a:t>p</a:t>
            </a:r>
            <a:r>
              <a:rPr lang="en-US" altLang="zh-CN" sz="2000" dirty="0" err="1">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err="1">
                <a:latin typeface="Times New Roman" panose="02020603050405020304" pitchFamily="18" charset="0"/>
                <a:cs typeface="Times New Roman" panose="02020603050405020304" pitchFamily="18" charset="0"/>
                <a:sym typeface="Wingdings" panose="05000000000000000000" pitchFamily="2" charset="2"/>
              </a:rPr>
              <a:t>p</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err="1">
                <a:latin typeface="Times New Roman" panose="02020603050405020304" pitchFamily="18" charset="0"/>
                <a:cs typeface="Times New Roman" panose="02020603050405020304" pitchFamily="18" charset="0"/>
                <a:sym typeface="Wingdings" panose="05000000000000000000" pitchFamily="2" charset="2"/>
              </a:rPr>
              <a:t>q</a:t>
            </a:r>
            <a:r>
              <a:rPr lang="en-US" altLang="zh-CN" sz="2000" dirty="0" err="1">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err="1">
                <a:latin typeface="Times New Roman" panose="02020603050405020304" pitchFamily="18" charset="0"/>
                <a:cs typeface="Times New Roman" panose="02020603050405020304" pitchFamily="18" charset="0"/>
                <a:sym typeface="Wingdings" panose="05000000000000000000" pitchFamily="2" charset="2"/>
              </a:rPr>
              <a:t>r</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 </a:t>
            </a:r>
            <a:r>
              <a:rPr lang="zh-CN" alt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a:latin typeface="Times New Roman" panose="02020603050405020304" pitchFamily="18" charset="0"/>
                <a:cs typeface="Times New Roman" panose="02020603050405020304" pitchFamily="18" charset="0"/>
                <a:sym typeface="Wingdings" panose="05000000000000000000" pitchFamily="2" charset="2"/>
              </a:rPr>
              <a:t>p</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a:latin typeface="Times New Roman" panose="02020603050405020304" pitchFamily="18" charset="0"/>
                <a:cs typeface="Times New Roman" panose="02020603050405020304" pitchFamily="18" charset="0"/>
                <a:sym typeface="Wingdings" panose="05000000000000000000" pitchFamily="2" charset="2"/>
              </a:rPr>
              <a:t>q</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a:latin typeface="Times New Roman" panose="02020603050405020304" pitchFamily="18" charset="0"/>
                <a:cs typeface="Times New Roman" panose="02020603050405020304" pitchFamily="18" charset="0"/>
                <a:sym typeface="Wingdings" panose="05000000000000000000" pitchFamily="2" charset="2"/>
              </a:rPr>
              <a:t>q</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err="1">
                <a:latin typeface="Times New Roman" panose="02020603050405020304" pitchFamily="18" charset="0"/>
                <a:cs typeface="Times New Roman" panose="02020603050405020304" pitchFamily="18" charset="0"/>
                <a:sym typeface="Wingdings" panose="05000000000000000000" pitchFamily="2" charset="2"/>
              </a:rPr>
              <a:t>q</a:t>
            </a:r>
            <a:r>
              <a:rPr lang="en-US" altLang="zh-CN" sz="2000" dirty="0" err="1">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err="1">
                <a:latin typeface="Times New Roman" panose="02020603050405020304" pitchFamily="18" charset="0"/>
                <a:cs typeface="Times New Roman" panose="02020603050405020304" pitchFamily="18" charset="0"/>
                <a:sym typeface="Wingdings" panose="05000000000000000000" pitchFamily="2" charset="2"/>
              </a:rPr>
              <a:t>r</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a:latin typeface="Times New Roman" panose="02020603050405020304" pitchFamily="18" charset="0"/>
                <a:cs typeface="Times New Roman" panose="02020603050405020304" pitchFamily="18" charset="0"/>
                <a:sym typeface="Wingdings" panose="05000000000000000000" pitchFamily="2" charset="2"/>
              </a:rPr>
              <a:t>p</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err="1">
                <a:latin typeface="Times New Roman" panose="02020603050405020304" pitchFamily="18" charset="0"/>
                <a:cs typeface="Times New Roman" panose="02020603050405020304" pitchFamily="18" charset="0"/>
                <a:sym typeface="Wingdings" panose="05000000000000000000" pitchFamily="2" charset="2"/>
              </a:rPr>
              <a:t>p</a:t>
            </a:r>
            <a:r>
              <a:rPr lang="en-US" altLang="zh-CN" sz="2000" dirty="0" err="1">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err="1">
                <a:latin typeface="Times New Roman" panose="02020603050405020304" pitchFamily="18" charset="0"/>
                <a:cs typeface="Times New Roman" panose="02020603050405020304" pitchFamily="18" charset="0"/>
                <a:sym typeface="Wingdings" panose="05000000000000000000" pitchFamily="2" charset="2"/>
              </a:rPr>
              <a:t>r</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err="1">
                <a:latin typeface="Times New Roman" panose="02020603050405020304" pitchFamily="18" charset="0"/>
                <a:cs typeface="Times New Roman" panose="02020603050405020304" pitchFamily="18" charset="0"/>
                <a:sym typeface="Wingdings" panose="05000000000000000000" pitchFamily="2" charset="2"/>
              </a:rPr>
              <a:t>q</a:t>
            </a:r>
            <a:r>
              <a:rPr lang="en-US" altLang="zh-CN" sz="2000" dirty="0" err="1">
                <a:latin typeface="Times New Roman" panose="02020603050405020304" pitchFamily="18" charset="0"/>
                <a:cs typeface="Times New Roman" panose="02020603050405020304" pitchFamily="18" charset="0"/>
                <a:sym typeface="Wingdings" panose="05000000000000000000" pitchFamily="2" charset="2"/>
              </a:rPr>
              <a:t>∧</a:t>
            </a:r>
            <a:r>
              <a:rPr lang="en-US" altLang="zh-CN" sz="2000" i="1" dirty="0" err="1">
                <a:latin typeface="Times New Roman" panose="02020603050405020304" pitchFamily="18" charset="0"/>
                <a:cs typeface="Times New Roman" panose="02020603050405020304" pitchFamily="18" charset="0"/>
                <a:sym typeface="Wingdings" panose="05000000000000000000" pitchFamily="2" charset="2"/>
              </a:rPr>
              <a:t>r</a:t>
            </a:r>
            <a:r>
              <a:rPr lang="en-US" altLang="zh-CN" sz="2000" dirty="0">
                <a:latin typeface="Times New Roman" panose="02020603050405020304" pitchFamily="18" charset="0"/>
                <a:cs typeface="Times New Roman" panose="02020603050405020304" pitchFamily="18" charset="0"/>
                <a:sym typeface="Wingdings" panose="05000000000000000000" pitchFamily="2" charset="2"/>
              </a:rPr>
              <a:t>),</a:t>
            </a:r>
            <a:r>
              <a:rPr lang="zh-CN" altLang="en-US" sz="2000" dirty="0">
                <a:latin typeface="Times New Roman" panose="02020603050405020304" pitchFamily="18" charset="0"/>
                <a:cs typeface="Times New Roman" panose="02020603050405020304" pitchFamily="18" charset="0"/>
                <a:sym typeface="Wingdings" panose="05000000000000000000" pitchFamily="2" charset="2"/>
              </a:rPr>
              <a:t>等。</a:t>
            </a:r>
            <a:endParaRPr lang="en-US" altLang="zh-CN" sz="2000" dirty="0">
              <a:latin typeface="Times New Roman" panose="02020603050405020304" pitchFamily="18" charset="0"/>
              <a:cs typeface="Times New Roman" panose="02020603050405020304" pitchFamily="18" charset="0"/>
              <a:sym typeface="Wingdings" panose="05000000000000000000" pitchFamily="2" charset="2"/>
            </a:endParaRPr>
          </a:p>
          <a:p>
            <a:pPr eaLnBrk="1" hangingPunct="1">
              <a:buFontTx/>
              <a:buNone/>
            </a:pPr>
            <a:endParaRPr lang="zh-CN" altLang="en-US" sz="2000" dirty="0">
              <a:latin typeface="+mn-ea"/>
              <a:sym typeface="Wingdings" panose="05000000000000000000" pitchFamily="2" charset="2"/>
            </a:endParaRPr>
          </a:p>
          <a:p>
            <a:pPr eaLnBrk="1" hangingPunct="1"/>
            <a:r>
              <a:rPr lang="zh-CN" altLang="en-US" sz="2400" dirty="0">
                <a:latin typeface="+mn-ea"/>
                <a:sym typeface="Wingdings" panose="05000000000000000000" pitchFamily="2" charset="2"/>
              </a:rPr>
              <a:t>包含所有命题变元或其否定一次仅一次的简单合取式，称为</a:t>
            </a:r>
            <a:r>
              <a:rPr lang="zh-CN" altLang="en-US" sz="2400" b="1" dirty="0">
                <a:solidFill>
                  <a:srgbClr val="C00000"/>
                </a:solidFill>
                <a:latin typeface="+mn-ea"/>
                <a:sym typeface="Wingdings" panose="05000000000000000000" pitchFamily="2" charset="2"/>
              </a:rPr>
              <a:t>极小项</a:t>
            </a:r>
            <a:r>
              <a:rPr lang="zh-CN" altLang="en-US" sz="2400" dirty="0">
                <a:latin typeface="+mn-ea"/>
                <a:sym typeface="Wingdings" panose="05000000000000000000" pitchFamily="2" charset="2"/>
              </a:rPr>
              <a:t>；</a:t>
            </a:r>
            <a:endParaRPr lang="en-US" altLang="zh-CN" sz="2400" dirty="0">
              <a:latin typeface="+mn-ea"/>
              <a:sym typeface="Wingdings" panose="05000000000000000000" pitchFamily="2" charset="2"/>
            </a:endParaRPr>
          </a:p>
          <a:p>
            <a:pPr eaLnBrk="1" hangingPunct="1"/>
            <a:r>
              <a:rPr lang="zh-CN" altLang="en-US" sz="2400" dirty="0">
                <a:latin typeface="+mn-ea"/>
                <a:sym typeface="Wingdings" panose="05000000000000000000" pitchFamily="2" charset="2"/>
              </a:rPr>
              <a:t>包含所有命题变元或其否定一次仅一次的简单析取式，称为</a:t>
            </a:r>
            <a:r>
              <a:rPr lang="zh-CN" altLang="en-US" sz="2400" b="1" dirty="0">
                <a:solidFill>
                  <a:srgbClr val="C00000"/>
                </a:solidFill>
                <a:latin typeface="+mn-ea"/>
                <a:sym typeface="Wingdings" panose="05000000000000000000" pitchFamily="2" charset="2"/>
              </a:rPr>
              <a:t>极大项</a:t>
            </a:r>
            <a:r>
              <a:rPr lang="zh-CN" altLang="en-US" sz="2400" dirty="0">
                <a:latin typeface="+mn-ea"/>
                <a:sym typeface="Wingdings" panose="05000000000000000000" pitchFamily="2" charset="2"/>
              </a:rPr>
              <a:t>；</a:t>
            </a:r>
            <a:endParaRPr lang="en-US" altLang="zh-CN" sz="2400" dirty="0">
              <a:latin typeface="+mn-ea"/>
              <a:sym typeface="Wingdings" panose="05000000000000000000" pitchFamily="2" charset="2"/>
            </a:endParaRPr>
          </a:p>
          <a:p>
            <a:pPr eaLnBrk="1" hangingPunct="1"/>
            <a:r>
              <a:rPr lang="zh-CN" altLang="en-US" sz="2400" dirty="0">
                <a:latin typeface="+mn-ea"/>
                <a:sym typeface="Wingdings" panose="05000000000000000000" pitchFamily="2" charset="2"/>
              </a:rPr>
              <a:t>由有限个极小项组成的析取范式称为</a:t>
            </a:r>
            <a:r>
              <a:rPr lang="zh-CN" altLang="en-US" sz="2400" b="1" dirty="0">
                <a:solidFill>
                  <a:srgbClr val="C00000"/>
                </a:solidFill>
                <a:latin typeface="+mn-ea"/>
                <a:sym typeface="Wingdings" panose="05000000000000000000" pitchFamily="2" charset="2"/>
              </a:rPr>
              <a:t>主析取范式</a:t>
            </a:r>
            <a:r>
              <a:rPr lang="zh-CN" altLang="en-US" sz="2400" dirty="0">
                <a:latin typeface="+mn-ea"/>
                <a:sym typeface="Wingdings" panose="05000000000000000000" pitchFamily="2" charset="2"/>
              </a:rPr>
              <a:t>； </a:t>
            </a:r>
            <a:endParaRPr lang="en-US" altLang="zh-CN" sz="2400" dirty="0">
              <a:latin typeface="+mn-ea"/>
              <a:sym typeface="Wingdings" panose="05000000000000000000" pitchFamily="2" charset="2"/>
            </a:endParaRPr>
          </a:p>
          <a:p>
            <a:pPr eaLnBrk="1" hangingPunct="1"/>
            <a:r>
              <a:rPr lang="zh-CN" altLang="en-US" sz="2400" dirty="0">
                <a:latin typeface="+mn-ea"/>
                <a:sym typeface="Wingdings" panose="05000000000000000000" pitchFamily="2" charset="2"/>
              </a:rPr>
              <a:t>由有限个极大项组成的合取范式称为</a:t>
            </a:r>
            <a:r>
              <a:rPr lang="zh-CN" altLang="en-US" sz="2400" b="1" dirty="0">
                <a:solidFill>
                  <a:srgbClr val="C00000"/>
                </a:solidFill>
                <a:latin typeface="+mn-ea"/>
                <a:sym typeface="Wingdings" panose="05000000000000000000" pitchFamily="2" charset="2"/>
              </a:rPr>
              <a:t>主合取范式</a:t>
            </a:r>
            <a:r>
              <a:rPr lang="zh-CN" altLang="en-US" sz="2400" dirty="0">
                <a:latin typeface="+mn-ea"/>
                <a:sym typeface="Wingdings" panose="05000000000000000000" pitchFamily="2" charset="2"/>
              </a:rPr>
              <a:t>。</a:t>
            </a:r>
            <a:endParaRPr lang="zh-CN" altLang="en-US" sz="2400" dirty="0">
              <a:latin typeface="+mn-ea"/>
              <a:sym typeface="Wingdings" panose="05000000000000000000" pitchFamily="2" charset="2"/>
            </a:endParaRPr>
          </a:p>
          <a:p>
            <a:endParaRPr lang="en-US" dirty="0"/>
          </a:p>
        </p:txBody>
      </p:sp>
      <p:sp>
        <p:nvSpPr>
          <p:cNvPr id="4" name="Slide Number Placeholder 3"/>
          <p:cNvSpPr>
            <a:spLocks noGrp="1"/>
          </p:cNvSpPr>
          <p:nvPr>
            <p:ph type="sldNum" sz="quarter" idx="12"/>
          </p:nvPr>
        </p:nvSpPr>
        <p:spPr/>
        <p:txBody>
          <a:bodyPr/>
          <a:lstStyle/>
          <a:p>
            <a:pPr algn="r">
              <a:defRPr/>
            </a:pPr>
            <a:fld id="{9CA25C4E-FAF3-46D9-8743-E552264581ED}" type="slidenum">
              <a:rPr lang="en-US" altLang="zh-CN"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type="body" sz="half" idx="1"/>
          </p:nvPr>
        </p:nvSpPr>
        <p:spPr>
          <a:xfrm>
            <a:off x="457200" y="1417638"/>
            <a:ext cx="8458200" cy="5211762"/>
          </a:xfrm>
        </p:spPr>
        <p:txBody>
          <a:bodyPr/>
          <a:lstStyle/>
          <a:p>
            <a:pPr eaLnBrk="1" hangingPunct="1"/>
            <a:r>
              <a:rPr lang="en-US" altLang="zh-CN" sz="2800" b="1" dirty="0">
                <a:solidFill>
                  <a:srgbClr val="0000FF"/>
                </a:solidFill>
                <a:latin typeface="+mn-ea"/>
                <a:sym typeface="Wingdings" panose="05000000000000000000" pitchFamily="2" charset="2"/>
              </a:rPr>
              <a:t>1.</a:t>
            </a:r>
            <a:r>
              <a:rPr lang="zh-CN" altLang="en-US" sz="2800" b="1" dirty="0">
                <a:solidFill>
                  <a:srgbClr val="0000FF"/>
                </a:solidFill>
                <a:latin typeface="+mn-ea"/>
                <a:sym typeface="Wingdings" panose="05000000000000000000" pitchFamily="2" charset="2"/>
              </a:rPr>
              <a:t>极小项和极大项的性质</a:t>
            </a:r>
            <a:endParaRPr lang="zh-CN" altLang="en-US" sz="2800" b="1" dirty="0">
              <a:solidFill>
                <a:srgbClr val="0000FF"/>
              </a:solidFill>
              <a:latin typeface="+mn-ea"/>
              <a:sym typeface="Wingdings" panose="05000000000000000000" pitchFamily="2" charset="2"/>
            </a:endParaRPr>
          </a:p>
          <a:p>
            <a:pPr eaLnBrk="1" hangingPunct="1">
              <a:buFontTx/>
              <a:buNone/>
            </a:pPr>
            <a:r>
              <a:rPr lang="zh-CN" altLang="en-US" sz="2000" b="1" dirty="0">
                <a:latin typeface="Times New Roman" panose="02020603050405020304" pitchFamily="18" charset="0"/>
                <a:cs typeface="Times New Roman" panose="02020603050405020304" pitchFamily="18" charset="0"/>
                <a:sym typeface="Wingdings" panose="05000000000000000000" pitchFamily="2" charset="2"/>
              </a:rPr>
              <a:t>  </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对于两个命题变元</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P</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Q</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来说，由于每个</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P</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Q</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可以取命题变元自身和其否定，所以其对应的极小项和极大项分别有四项：</a:t>
            </a:r>
            <a:r>
              <a:rPr lang="en-US" altLang="zh-CN" sz="2400" dirty="0" err="1">
                <a:latin typeface="Times New Roman" panose="02020603050405020304" pitchFamily="18" charset="0"/>
                <a:cs typeface="Times New Roman" panose="02020603050405020304" pitchFamily="18" charset="0"/>
                <a:sym typeface="Wingdings" panose="05000000000000000000" pitchFamily="2" charset="2"/>
              </a:rPr>
              <a:t>P∧Q</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err="1">
                <a:latin typeface="Times New Roman" panose="02020603050405020304" pitchFamily="18" charset="0"/>
                <a:cs typeface="Times New Roman" panose="02020603050405020304" pitchFamily="18" charset="0"/>
                <a:sym typeface="Wingdings" panose="05000000000000000000" pitchFamily="2" charset="2"/>
              </a:rPr>
              <a:t>P∧Q</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P∧¬Q</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¬P∧¬Q</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err="1">
                <a:latin typeface="Times New Roman" panose="02020603050405020304" pitchFamily="18" charset="0"/>
                <a:cs typeface="Times New Roman" panose="02020603050405020304" pitchFamily="18" charset="0"/>
                <a:sym typeface="Wingdings" panose="05000000000000000000" pitchFamily="2" charset="2"/>
              </a:rPr>
              <a:t>P∨Q</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2400" dirty="0" err="1">
                <a:latin typeface="Times New Roman" panose="02020603050405020304" pitchFamily="18" charset="0"/>
                <a:cs typeface="Times New Roman" panose="02020603050405020304" pitchFamily="18" charset="0"/>
                <a:sym typeface="Wingdings" panose="05000000000000000000" pitchFamily="2" charset="2"/>
              </a:rPr>
              <a:t>P∨Q</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 P∨¬Q</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¬P∨¬Q</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。其真值表如下：</a:t>
            </a:r>
            <a:endParaRPr lang="zh-CN" altLang="en-US" sz="2400" dirty="0">
              <a:latin typeface="Times New Roman" panose="02020603050405020304" pitchFamily="18" charset="0"/>
              <a:cs typeface="Times New Roman" panose="02020603050405020304" pitchFamily="18" charset="0"/>
              <a:sym typeface="Wingdings" panose="05000000000000000000" pitchFamily="2" charset="2"/>
            </a:endParaRPr>
          </a:p>
          <a:p>
            <a:pPr eaLnBrk="1" hangingPunct="1">
              <a:buFontTx/>
              <a:buNone/>
            </a:pPr>
            <a:endParaRPr lang="zh-CN" altLang="en-US" sz="2800" b="1" dirty="0">
              <a:latin typeface="+mn-ea"/>
              <a:sym typeface="Wingdings" panose="05000000000000000000" pitchFamily="2" charset="2"/>
            </a:endParaRPr>
          </a:p>
          <a:p>
            <a:pPr eaLnBrk="1" hangingPunct="1">
              <a:buFontTx/>
              <a:buNone/>
            </a:pPr>
            <a:endParaRPr lang="zh-CN" altLang="en-US" sz="2800" b="1" dirty="0">
              <a:latin typeface="+mn-ea"/>
              <a:sym typeface="Wingdings" panose="05000000000000000000" pitchFamily="2" charset="2"/>
            </a:endParaRPr>
          </a:p>
          <a:p>
            <a:pPr eaLnBrk="1" hangingPunct="1">
              <a:buFontTx/>
              <a:buNone/>
            </a:pPr>
            <a:endParaRPr lang="zh-CN" altLang="en-US" sz="2800" b="1" dirty="0">
              <a:latin typeface="+mn-ea"/>
              <a:sym typeface="Wingdings" panose="05000000000000000000" pitchFamily="2" charset="2"/>
            </a:endParaRPr>
          </a:p>
          <a:p>
            <a:pPr eaLnBrk="1" hangingPunct="1">
              <a:buFontTx/>
              <a:buNone/>
            </a:pPr>
            <a:endParaRPr lang="zh-CN" altLang="en-US" sz="2800" b="1" dirty="0">
              <a:latin typeface="+mn-ea"/>
              <a:sym typeface="Wingdings" panose="05000000000000000000" pitchFamily="2" charset="2"/>
            </a:endParaRPr>
          </a:p>
          <a:p>
            <a:pPr eaLnBrk="1" hangingPunct="1">
              <a:buFontTx/>
              <a:buNone/>
            </a:pP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一般来说，对于</a:t>
            </a:r>
            <a:r>
              <a:rPr lang="en-US" altLang="zh-CN" sz="2400" dirty="0">
                <a:latin typeface="Times New Roman" panose="02020603050405020304" pitchFamily="18" charset="0"/>
                <a:cs typeface="Times New Roman" panose="02020603050405020304" pitchFamily="18" charset="0"/>
                <a:sym typeface="Wingdings" panose="05000000000000000000" pitchFamily="2" charset="2"/>
              </a:rPr>
              <a:t>n</a:t>
            </a:r>
            <a:r>
              <a:rPr lang="zh-CN" altLang="en-US" sz="2400" dirty="0">
                <a:latin typeface="Times New Roman" panose="02020603050405020304" pitchFamily="18" charset="0"/>
                <a:cs typeface="Times New Roman" panose="02020603050405020304" pitchFamily="18" charset="0"/>
                <a:sym typeface="Wingdings" panose="05000000000000000000" pitchFamily="2" charset="2"/>
              </a:rPr>
              <a:t>个命题变元，则应有   个不同的极小项和   个不同的极大项。</a:t>
            </a:r>
            <a:endParaRPr lang="zh-CN" altLang="en-US" sz="2400" dirty="0">
              <a:latin typeface="Times New Roman" panose="02020603050405020304" pitchFamily="18" charset="0"/>
              <a:cs typeface="Times New Roman" panose="02020603050405020304" pitchFamily="18" charset="0"/>
              <a:sym typeface="Wingdings" panose="05000000000000000000" pitchFamily="2" charset="2"/>
            </a:endParaRPr>
          </a:p>
        </p:txBody>
      </p:sp>
      <p:graphicFrame>
        <p:nvGraphicFramePr>
          <p:cNvPr id="266357" name="Group 117"/>
          <p:cNvGraphicFramePr>
            <a:graphicFrameLocks noGrp="1"/>
          </p:cNvGraphicFramePr>
          <p:nvPr>
            <p:ph sz="quarter" idx="2"/>
          </p:nvPr>
        </p:nvGraphicFramePr>
        <p:xfrm>
          <a:off x="539552" y="3508413"/>
          <a:ext cx="8458200" cy="2041611"/>
        </p:xfrm>
        <a:graphic>
          <a:graphicData uri="http://schemas.openxmlformats.org/drawingml/2006/table">
            <a:tbl>
              <a:tblPr/>
              <a:tblGrid>
                <a:gridCol w="381000"/>
                <a:gridCol w="384175"/>
                <a:gridCol w="763588"/>
                <a:gridCol w="966787"/>
                <a:gridCol w="968375"/>
                <a:gridCol w="1127125"/>
                <a:gridCol w="1128713"/>
                <a:gridCol w="966787"/>
                <a:gridCol w="966788"/>
                <a:gridCol w="804862"/>
              </a:tblGrid>
              <a:tr h="468167">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P</a:t>
                      </a:r>
                      <a:endPar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Q</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P∧Q</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dirty="0" err="1">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P∧Q</a:t>
                      </a:r>
                      <a:endPar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P∧</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Q</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P∧</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Q</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P∨</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Q</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P∨Q</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P∨</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Q</a:t>
                      </a:r>
                      <a:endPar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P∨Q</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50710">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6121">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80881">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65646">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dirty="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T="45706" marB="4570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graphicFrame>
        <p:nvGraphicFramePr>
          <p:cNvPr id="84040" name="Object 106"/>
          <p:cNvGraphicFramePr>
            <a:graphicFrameLocks noChangeAspect="1"/>
          </p:cNvGraphicFramePr>
          <p:nvPr/>
        </p:nvGraphicFramePr>
        <p:xfrm>
          <a:off x="8242419" y="5496914"/>
          <a:ext cx="355600" cy="381000"/>
        </p:xfrm>
        <a:graphic>
          <a:graphicData uri="http://schemas.openxmlformats.org/presentationml/2006/ole">
            <mc:AlternateContent xmlns:mc="http://schemas.openxmlformats.org/markup-compatibility/2006">
              <mc:Choice xmlns:v="urn:schemas-microsoft-com:vml" Requires="v">
                <p:oleObj spid="_x0000_s1196" name="公式" r:id="rId1" imgW="177800" imgH="190500" progId="Equation.3">
                  <p:embed/>
                </p:oleObj>
              </mc:Choice>
              <mc:Fallback>
                <p:oleObj name="公式" r:id="rId1" imgW="177800" imgH="190500" progId="Equation.3">
                  <p:embed/>
                  <p:pic>
                    <p:nvPicPr>
                      <p:cNvPr id="0" name="Picture 11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2419" y="5496914"/>
                        <a:ext cx="355600" cy="381000"/>
                      </a:xfrm>
                      <a:prstGeom prst="rect">
                        <a:avLst/>
                      </a:prstGeom>
                      <a:noFill/>
                      <a:ln>
                        <a:noFill/>
                      </a:ln>
                      <a:effectLst/>
                    </p:spPr>
                  </p:pic>
                </p:oleObj>
              </mc:Fallback>
            </mc:AlternateContent>
          </a:graphicData>
        </a:graphic>
      </p:graphicFrame>
      <p:graphicFrame>
        <p:nvGraphicFramePr>
          <p:cNvPr id="84041" name="Object 3"/>
          <p:cNvGraphicFramePr>
            <a:graphicFrameLocks noGrp="1" noChangeAspect="1"/>
          </p:cNvGraphicFramePr>
          <p:nvPr>
            <p:ph sz="quarter" idx="3"/>
          </p:nvPr>
        </p:nvGraphicFramePr>
        <p:xfrm>
          <a:off x="5580112" y="5518212"/>
          <a:ext cx="355600" cy="381000"/>
        </p:xfrm>
        <a:graphic>
          <a:graphicData uri="http://schemas.openxmlformats.org/presentationml/2006/ole">
            <mc:AlternateContent xmlns:mc="http://schemas.openxmlformats.org/markup-compatibility/2006">
              <mc:Choice xmlns:v="urn:schemas-microsoft-com:vml" Requires="v">
                <p:oleObj spid="_x0000_s1197" name="公式" r:id="rId3" imgW="177800" imgH="190500" progId="Equation.3">
                  <p:embed/>
                </p:oleObj>
              </mc:Choice>
              <mc:Fallback>
                <p:oleObj name="公式" r:id="rId3" imgW="177800" imgH="190500" progId="Equation.3">
                  <p:embed/>
                  <p:pic>
                    <p:nvPicPr>
                      <p:cNvPr id="0" name="Picture 11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5518212"/>
                        <a:ext cx="355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itle 1"/>
          <p:cNvSpPr>
            <a:spLocks noGrp="1"/>
          </p:cNvSpPr>
          <p:nvPr>
            <p:ph type="title"/>
          </p:nvPr>
        </p:nvSpPr>
        <p:spPr>
          <a:xfrm>
            <a:off x="457200" y="122238"/>
            <a:ext cx="7543800" cy="1295400"/>
          </a:xfrm>
        </p:spPr>
        <p:txBody>
          <a:bodyPr/>
          <a:lstStyle/>
          <a:p>
            <a:r>
              <a:rPr lang="zh-CN" altLang="en-US" dirty="0"/>
              <a:t>命题逻辑公式的范式</a:t>
            </a:r>
            <a:endParaRPr lang="en-US" dirty="0"/>
          </a:p>
        </p:txBody>
      </p:sp>
    </p:spTree>
  </p:cSld>
  <p:clrMapOvr>
    <a:masterClrMapping/>
  </p:clrMapOvr>
  <p:transition spd="med" advTm="5486"/>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body" sz="half" idx="1"/>
          </p:nvPr>
        </p:nvSpPr>
        <p:spPr>
          <a:xfrm>
            <a:off x="457200" y="1556792"/>
            <a:ext cx="8382000" cy="5072608"/>
          </a:xfrm>
        </p:spPr>
        <p:txBody>
          <a:bodyPr/>
          <a:lstStyle/>
          <a:p>
            <a:pPr eaLnBrk="1" hangingPunct="1"/>
            <a:r>
              <a:rPr lang="zh-CN" altLang="en-US" sz="2400" b="1" dirty="0">
                <a:solidFill>
                  <a:srgbClr val="0000FF"/>
                </a:solidFill>
                <a:latin typeface="+mn-ea"/>
                <a:sym typeface="Wingdings" panose="05000000000000000000" pitchFamily="2" charset="2"/>
              </a:rPr>
              <a:t>性质：</a:t>
            </a:r>
            <a:endParaRPr lang="zh-CN" altLang="en-US" sz="2400" b="1" dirty="0">
              <a:solidFill>
                <a:srgbClr val="0000FF"/>
              </a:solidFill>
              <a:latin typeface="+mn-ea"/>
              <a:sym typeface="Wingdings" panose="05000000000000000000" pitchFamily="2" charset="2"/>
            </a:endParaRPr>
          </a:p>
          <a:p>
            <a:pPr eaLnBrk="1" hangingPunct="1">
              <a:buFontTx/>
              <a:buNone/>
            </a:pPr>
            <a:r>
              <a:rPr lang="en-US" altLang="zh-CN" sz="2400" dirty="0">
                <a:latin typeface="+mn-ea"/>
                <a:sym typeface="Wingdings" panose="05000000000000000000" pitchFamily="2" charset="2"/>
              </a:rPr>
              <a:t>(1)</a:t>
            </a:r>
            <a:r>
              <a:rPr lang="zh-CN" altLang="en-US" sz="2400" dirty="0">
                <a:latin typeface="+mn-ea"/>
                <a:sym typeface="Wingdings" panose="05000000000000000000" pitchFamily="2" charset="2"/>
              </a:rPr>
              <a:t>：没有两个不同的极小项是等价的，且每个极小项只有一组真值指派使该极小项的真值为真，因此可给极小项编码，使极小项为“</a:t>
            </a:r>
            <a:r>
              <a:rPr lang="en-US" altLang="zh-CN" sz="2400" dirty="0">
                <a:latin typeface="+mn-ea"/>
                <a:sym typeface="Wingdings" panose="05000000000000000000" pitchFamily="2" charset="2"/>
              </a:rPr>
              <a:t>T”</a:t>
            </a:r>
            <a:r>
              <a:rPr lang="zh-CN" altLang="en-US" sz="2400" dirty="0">
                <a:latin typeface="+mn-ea"/>
                <a:sym typeface="Wingdings" panose="05000000000000000000" pitchFamily="2" charset="2"/>
              </a:rPr>
              <a:t>和那组真值指派为对应的极小项编码；如极小项</a:t>
            </a:r>
            <a:r>
              <a:rPr lang="en-US" altLang="zh-CN" sz="2400" dirty="0">
                <a:latin typeface="+mn-ea"/>
                <a:sym typeface="Wingdings" panose="05000000000000000000" pitchFamily="2" charset="2"/>
              </a:rPr>
              <a:t>¬P∧¬Q∧¬R</a:t>
            </a:r>
            <a:r>
              <a:rPr lang="zh-CN" altLang="en-US" sz="2400" dirty="0">
                <a:latin typeface="+mn-ea"/>
                <a:sym typeface="Wingdings" panose="05000000000000000000" pitchFamily="2" charset="2"/>
              </a:rPr>
              <a:t>只有在</a:t>
            </a:r>
            <a:r>
              <a:rPr lang="en-US" altLang="zh-CN" sz="2400" dirty="0">
                <a:latin typeface="+mn-ea"/>
                <a:sym typeface="Wingdings" panose="05000000000000000000" pitchFamily="2" charset="2"/>
              </a:rPr>
              <a:t>P</a:t>
            </a:r>
            <a:r>
              <a:rPr lang="zh-CN" altLang="en-US" sz="2400" dirty="0">
                <a:latin typeface="+mn-ea"/>
                <a:sym typeface="Wingdings" panose="05000000000000000000" pitchFamily="2" charset="2"/>
              </a:rPr>
              <a:t>，</a:t>
            </a:r>
            <a:r>
              <a:rPr lang="en-US" altLang="zh-CN" sz="2400" dirty="0">
                <a:latin typeface="+mn-ea"/>
                <a:sym typeface="Wingdings" panose="05000000000000000000" pitchFamily="2" charset="2"/>
              </a:rPr>
              <a:t>Q</a:t>
            </a:r>
            <a:r>
              <a:rPr lang="zh-CN" altLang="en-US" sz="2400" dirty="0">
                <a:latin typeface="+mn-ea"/>
                <a:sym typeface="Wingdings" panose="05000000000000000000" pitchFamily="2" charset="2"/>
              </a:rPr>
              <a:t>，</a:t>
            </a:r>
            <a:r>
              <a:rPr lang="en-US" altLang="zh-CN" sz="2400" dirty="0">
                <a:latin typeface="+mn-ea"/>
                <a:sym typeface="Wingdings" panose="05000000000000000000" pitchFamily="2" charset="2"/>
              </a:rPr>
              <a:t>R</a:t>
            </a:r>
            <a:r>
              <a:rPr lang="zh-CN" altLang="en-US" sz="2400" dirty="0">
                <a:latin typeface="+mn-ea"/>
                <a:sym typeface="Wingdings" panose="05000000000000000000" pitchFamily="2" charset="2"/>
              </a:rPr>
              <a:t>分别取真值</a:t>
            </a:r>
            <a:r>
              <a:rPr lang="en-US" altLang="zh-CN" sz="2400" dirty="0">
                <a:latin typeface="+mn-ea"/>
                <a:sym typeface="Wingdings" panose="05000000000000000000" pitchFamily="2" charset="2"/>
              </a:rPr>
              <a:t>0</a:t>
            </a:r>
            <a:r>
              <a:rPr lang="zh-CN" altLang="en-US" sz="2400" dirty="0">
                <a:latin typeface="+mn-ea"/>
                <a:sym typeface="Wingdings" panose="05000000000000000000" pitchFamily="2" charset="2"/>
              </a:rPr>
              <a:t>，</a:t>
            </a:r>
            <a:r>
              <a:rPr lang="en-US" altLang="zh-CN" sz="2400" dirty="0">
                <a:latin typeface="+mn-ea"/>
                <a:sym typeface="Wingdings" panose="05000000000000000000" pitchFamily="2" charset="2"/>
              </a:rPr>
              <a:t>0</a:t>
            </a:r>
            <a:r>
              <a:rPr lang="zh-CN" altLang="en-US" sz="2400" dirty="0">
                <a:latin typeface="+mn-ea"/>
                <a:sym typeface="Wingdings" panose="05000000000000000000" pitchFamily="2" charset="2"/>
              </a:rPr>
              <a:t>，</a:t>
            </a:r>
            <a:r>
              <a:rPr lang="en-US" altLang="zh-CN" sz="2400" dirty="0">
                <a:latin typeface="+mn-ea"/>
                <a:sym typeface="Wingdings" panose="05000000000000000000" pitchFamily="2" charset="2"/>
              </a:rPr>
              <a:t>0</a:t>
            </a:r>
            <a:r>
              <a:rPr lang="zh-CN" altLang="en-US" sz="2400" dirty="0">
                <a:latin typeface="+mn-ea"/>
                <a:sym typeface="Wingdings" panose="05000000000000000000" pitchFamily="2" charset="2"/>
              </a:rPr>
              <a:t>时才为真，所以有时又可用      </a:t>
            </a:r>
            <a:r>
              <a:rPr lang="en-US" altLang="zh-CN" sz="2400" dirty="0">
                <a:latin typeface="+mn-ea"/>
                <a:sym typeface="Wingdings" panose="05000000000000000000" pitchFamily="2" charset="2"/>
              </a:rPr>
              <a:t>(   )</a:t>
            </a:r>
            <a:r>
              <a:rPr lang="zh-CN" altLang="en-US" sz="2400" dirty="0">
                <a:latin typeface="+mn-ea"/>
                <a:sym typeface="Wingdings" panose="05000000000000000000" pitchFamily="2" charset="2"/>
              </a:rPr>
              <a:t>来表示，又如</a:t>
            </a:r>
            <a:r>
              <a:rPr lang="en-US" altLang="zh-CN" sz="2400" dirty="0">
                <a:latin typeface="+mn-ea"/>
                <a:sym typeface="Wingdings" panose="05000000000000000000" pitchFamily="2" charset="2"/>
              </a:rPr>
              <a:t>¬</a:t>
            </a:r>
            <a:r>
              <a:rPr lang="en-US" altLang="zh-CN" sz="2400" dirty="0" err="1">
                <a:latin typeface="+mn-ea"/>
                <a:sym typeface="Wingdings" panose="05000000000000000000" pitchFamily="2" charset="2"/>
              </a:rPr>
              <a:t>P∧Q</a:t>
            </a:r>
            <a:r>
              <a:rPr lang="en-US" altLang="zh-CN" sz="2400" dirty="0">
                <a:latin typeface="+mn-ea"/>
                <a:sym typeface="Wingdings" panose="05000000000000000000" pitchFamily="2" charset="2"/>
              </a:rPr>
              <a:t>∧¬R</a:t>
            </a:r>
            <a:r>
              <a:rPr lang="zh-CN" altLang="en-US" sz="2400" dirty="0">
                <a:latin typeface="+mn-ea"/>
                <a:sym typeface="Wingdings" panose="05000000000000000000" pitchFamily="2" charset="2"/>
              </a:rPr>
              <a:t>也可用     </a:t>
            </a:r>
            <a:r>
              <a:rPr lang="en-US" altLang="zh-CN" sz="2400" dirty="0">
                <a:latin typeface="+mn-ea"/>
                <a:sym typeface="Wingdings" panose="05000000000000000000" pitchFamily="2" charset="2"/>
              </a:rPr>
              <a:t>(   )</a:t>
            </a:r>
            <a:r>
              <a:rPr lang="zh-CN" altLang="en-US" sz="2400" dirty="0">
                <a:latin typeface="+mn-ea"/>
                <a:sym typeface="Wingdings" panose="05000000000000000000" pitchFamily="2" charset="2"/>
              </a:rPr>
              <a:t>来表示。</a:t>
            </a:r>
            <a:endParaRPr lang="zh-CN" altLang="en-US" sz="2400" dirty="0">
              <a:latin typeface="+mn-ea"/>
              <a:sym typeface="Wingdings" panose="05000000000000000000" pitchFamily="2" charset="2"/>
            </a:endParaRPr>
          </a:p>
          <a:p>
            <a:pPr eaLnBrk="1" hangingPunct="1">
              <a:buFontTx/>
              <a:buNone/>
            </a:pPr>
            <a:r>
              <a:rPr lang="en-US" altLang="zh-CN" sz="2400" dirty="0">
                <a:latin typeface="+mn-ea"/>
                <a:sym typeface="Wingdings" panose="05000000000000000000" pitchFamily="2" charset="2"/>
              </a:rPr>
              <a:t>(2)</a:t>
            </a:r>
            <a:r>
              <a:rPr lang="zh-CN" altLang="en-US" sz="2400" dirty="0">
                <a:latin typeface="+mn-ea"/>
                <a:sym typeface="Wingdings" panose="05000000000000000000" pitchFamily="2" charset="2"/>
              </a:rPr>
              <a:t>：没有两个不同的极大项是等价的，且每个极大项只有一组真值指派，使该极大项的真值为假。因此可给极大项编码，使极大项为“</a:t>
            </a:r>
            <a:r>
              <a:rPr lang="en-US" altLang="zh-CN" sz="2400" dirty="0">
                <a:latin typeface="+mn-ea"/>
                <a:sym typeface="Wingdings" panose="05000000000000000000" pitchFamily="2" charset="2"/>
              </a:rPr>
              <a:t>F”</a:t>
            </a:r>
            <a:r>
              <a:rPr lang="zh-CN" altLang="en-US" sz="2400" dirty="0">
                <a:latin typeface="+mn-ea"/>
                <a:sym typeface="Wingdings" panose="05000000000000000000" pitchFamily="2" charset="2"/>
              </a:rPr>
              <a:t>的那组真值指派为对应的极大项的编码，如极大项</a:t>
            </a:r>
            <a:r>
              <a:rPr lang="en-US" altLang="zh-CN" sz="2400" dirty="0">
                <a:latin typeface="+mn-ea"/>
                <a:sym typeface="Wingdings" panose="05000000000000000000" pitchFamily="2" charset="2"/>
              </a:rPr>
              <a:t>¬P∨¬Q∨¬R</a:t>
            </a:r>
            <a:r>
              <a:rPr lang="zh-CN" altLang="en-US" sz="2400" dirty="0">
                <a:latin typeface="+mn-ea"/>
                <a:sym typeface="Wingdings" panose="05000000000000000000" pitchFamily="2" charset="2"/>
              </a:rPr>
              <a:t>只有在</a:t>
            </a:r>
            <a:r>
              <a:rPr lang="en-US" altLang="zh-CN" sz="2400" dirty="0">
                <a:latin typeface="+mn-ea"/>
                <a:sym typeface="Wingdings" panose="05000000000000000000" pitchFamily="2" charset="2"/>
              </a:rPr>
              <a:t>P</a:t>
            </a:r>
            <a:r>
              <a:rPr lang="zh-CN" altLang="en-US" sz="2400" dirty="0">
                <a:latin typeface="+mn-ea"/>
                <a:sym typeface="Wingdings" panose="05000000000000000000" pitchFamily="2" charset="2"/>
              </a:rPr>
              <a:t>，</a:t>
            </a:r>
            <a:r>
              <a:rPr lang="en-US" altLang="zh-CN" sz="2400" dirty="0">
                <a:latin typeface="+mn-ea"/>
                <a:sym typeface="Wingdings" panose="05000000000000000000" pitchFamily="2" charset="2"/>
              </a:rPr>
              <a:t>Q</a:t>
            </a:r>
            <a:r>
              <a:rPr lang="zh-CN" altLang="en-US" sz="2400" dirty="0">
                <a:latin typeface="+mn-ea"/>
                <a:sym typeface="Wingdings" panose="05000000000000000000" pitchFamily="2" charset="2"/>
              </a:rPr>
              <a:t>，</a:t>
            </a:r>
            <a:r>
              <a:rPr lang="en-US" altLang="zh-CN" sz="2400" dirty="0">
                <a:latin typeface="+mn-ea"/>
                <a:sym typeface="Wingdings" panose="05000000000000000000" pitchFamily="2" charset="2"/>
              </a:rPr>
              <a:t>R</a:t>
            </a:r>
            <a:r>
              <a:rPr lang="zh-CN" altLang="en-US" sz="2400" dirty="0">
                <a:latin typeface="+mn-ea"/>
                <a:sym typeface="Wingdings" panose="05000000000000000000" pitchFamily="2" charset="2"/>
              </a:rPr>
              <a:t>分别取真值</a:t>
            </a:r>
            <a:r>
              <a:rPr lang="en-US" altLang="zh-CN" sz="2400" dirty="0">
                <a:latin typeface="+mn-ea"/>
                <a:sym typeface="Wingdings" panose="05000000000000000000" pitchFamily="2" charset="2"/>
              </a:rPr>
              <a:t>1</a:t>
            </a:r>
            <a:r>
              <a:rPr lang="zh-CN" altLang="en-US" sz="2400" dirty="0">
                <a:latin typeface="+mn-ea"/>
                <a:sym typeface="Wingdings" panose="05000000000000000000" pitchFamily="2" charset="2"/>
              </a:rPr>
              <a:t>，</a:t>
            </a:r>
            <a:r>
              <a:rPr lang="en-US" altLang="zh-CN" sz="2400" dirty="0">
                <a:latin typeface="+mn-ea"/>
                <a:sym typeface="Wingdings" panose="05000000000000000000" pitchFamily="2" charset="2"/>
              </a:rPr>
              <a:t>1</a:t>
            </a:r>
            <a:r>
              <a:rPr lang="zh-CN" altLang="en-US" sz="2400" dirty="0">
                <a:latin typeface="+mn-ea"/>
                <a:sym typeface="Wingdings" panose="05000000000000000000" pitchFamily="2" charset="2"/>
              </a:rPr>
              <a:t>，</a:t>
            </a:r>
            <a:r>
              <a:rPr lang="en-US" altLang="zh-CN" sz="2400" dirty="0">
                <a:latin typeface="+mn-ea"/>
                <a:sym typeface="Wingdings" panose="05000000000000000000" pitchFamily="2" charset="2"/>
              </a:rPr>
              <a:t>1</a:t>
            </a:r>
            <a:r>
              <a:rPr lang="zh-CN" altLang="en-US" sz="2400" dirty="0">
                <a:latin typeface="+mn-ea"/>
                <a:sym typeface="Wingdings" panose="05000000000000000000" pitchFamily="2" charset="2"/>
              </a:rPr>
              <a:t>时才为假，所以有时又可用          来表示。</a:t>
            </a:r>
            <a:endParaRPr lang="zh-CN" altLang="en-US" sz="2400" dirty="0">
              <a:latin typeface="+mn-ea"/>
              <a:sym typeface="Wingdings" panose="05000000000000000000" pitchFamily="2" charset="2"/>
            </a:endParaRPr>
          </a:p>
          <a:p>
            <a:pPr eaLnBrk="1" hangingPunct="1">
              <a:buFontTx/>
              <a:buNone/>
            </a:pPr>
            <a:endParaRPr lang="en-US" altLang="zh-CN" sz="2000" b="1" dirty="0">
              <a:latin typeface="+mn-ea"/>
              <a:sym typeface="Wingdings" panose="05000000000000000000" pitchFamily="2" charset="2"/>
            </a:endParaRPr>
          </a:p>
        </p:txBody>
      </p:sp>
      <p:graphicFrame>
        <p:nvGraphicFramePr>
          <p:cNvPr id="84996" name="Object 2"/>
          <p:cNvGraphicFramePr>
            <a:graphicFrameLocks noGrp="1" noChangeAspect="1"/>
          </p:cNvGraphicFramePr>
          <p:nvPr>
            <p:ph sz="quarter" idx="2"/>
          </p:nvPr>
        </p:nvGraphicFramePr>
        <p:xfrm>
          <a:off x="4134349" y="3429000"/>
          <a:ext cx="641350" cy="501650"/>
        </p:xfrm>
        <a:graphic>
          <a:graphicData uri="http://schemas.openxmlformats.org/presentationml/2006/ole">
            <mc:AlternateContent xmlns:mc="http://schemas.openxmlformats.org/markup-compatibility/2006">
              <mc:Choice xmlns:v="urn:schemas-microsoft-com:vml" Requires="v">
                <p:oleObj spid="_x0000_s2475" name="公式" r:id="rId1" imgW="292100" imgH="228600" progId="Equation.3">
                  <p:embed/>
                </p:oleObj>
              </mc:Choice>
              <mc:Fallback>
                <p:oleObj name="公式" r:id="rId1" imgW="292100" imgH="228600" progId="Equation.3">
                  <p:embed/>
                  <p:pic>
                    <p:nvPicPr>
                      <p:cNvPr id="0" name="Picture 24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349" y="3429000"/>
                        <a:ext cx="6413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7" name="Object 3"/>
          <p:cNvGraphicFramePr>
            <a:graphicFrameLocks noGrp="1" noChangeAspect="1"/>
          </p:cNvGraphicFramePr>
          <p:nvPr>
            <p:ph sz="quarter" idx="3"/>
          </p:nvPr>
        </p:nvGraphicFramePr>
        <p:xfrm>
          <a:off x="5004048" y="3449678"/>
          <a:ext cx="406400" cy="457200"/>
        </p:xfrm>
        <a:graphic>
          <a:graphicData uri="http://schemas.openxmlformats.org/presentationml/2006/ole">
            <mc:AlternateContent xmlns:mc="http://schemas.openxmlformats.org/markup-compatibility/2006">
              <mc:Choice xmlns:v="urn:schemas-microsoft-com:vml" Requires="v">
                <p:oleObj spid="_x0000_s2476" name="公式" r:id="rId3" imgW="203200" imgH="228600" progId="Equation.3">
                  <p:embed/>
                </p:oleObj>
              </mc:Choice>
              <mc:Fallback>
                <p:oleObj name="公式" r:id="rId3" imgW="203200" imgH="228600" progId="Equation.3">
                  <p:embed/>
                  <p:pic>
                    <p:nvPicPr>
                      <p:cNvPr id="0" name="Picture 24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3449678"/>
                        <a:ext cx="406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8" name="Object 5"/>
          <p:cNvGraphicFramePr>
            <a:graphicFrameLocks noChangeAspect="1"/>
          </p:cNvGraphicFramePr>
          <p:nvPr/>
        </p:nvGraphicFramePr>
        <p:xfrm>
          <a:off x="3220075" y="3829843"/>
          <a:ext cx="533400" cy="417513"/>
        </p:xfrm>
        <a:graphic>
          <a:graphicData uri="http://schemas.openxmlformats.org/presentationml/2006/ole">
            <mc:AlternateContent xmlns:mc="http://schemas.openxmlformats.org/markup-compatibility/2006">
              <mc:Choice xmlns:v="urn:schemas-microsoft-com:vml" Requires="v">
                <p:oleObj spid="_x0000_s2477" name="公式" r:id="rId5" imgW="292100" imgH="228600" progId="Equation.3">
                  <p:embed/>
                </p:oleObj>
              </mc:Choice>
              <mc:Fallback>
                <p:oleObj name="公式" r:id="rId5" imgW="292100" imgH="228600" progId="Equation.3">
                  <p:embed/>
                  <p:pic>
                    <p:nvPicPr>
                      <p:cNvPr id="0" name="Picture 24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0075" y="3829843"/>
                        <a:ext cx="5334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4999" name="Object 6"/>
          <p:cNvGraphicFramePr>
            <a:graphicFrameLocks noChangeAspect="1"/>
          </p:cNvGraphicFramePr>
          <p:nvPr/>
        </p:nvGraphicFramePr>
        <p:xfrm>
          <a:off x="4134349" y="3790156"/>
          <a:ext cx="430213" cy="457200"/>
        </p:xfrm>
        <a:graphic>
          <a:graphicData uri="http://schemas.openxmlformats.org/presentationml/2006/ole">
            <mc:AlternateContent xmlns:mc="http://schemas.openxmlformats.org/markup-compatibility/2006">
              <mc:Choice xmlns:v="urn:schemas-microsoft-com:vml" Requires="v">
                <p:oleObj spid="_x0000_s2478" name="公式" r:id="rId7" imgW="203200" imgH="215900" progId="Equation.3">
                  <p:embed/>
                </p:oleObj>
              </mc:Choice>
              <mc:Fallback>
                <p:oleObj name="公式" r:id="rId7" imgW="203200" imgH="215900" progId="Equation.3">
                  <p:embed/>
                  <p:pic>
                    <p:nvPicPr>
                      <p:cNvPr id="0" name="Picture 24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4349" y="3790156"/>
                        <a:ext cx="430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85000" name="Object 8"/>
          <p:cNvGraphicFramePr>
            <a:graphicFrameLocks noChangeAspect="1"/>
          </p:cNvGraphicFramePr>
          <p:nvPr/>
        </p:nvGraphicFramePr>
        <p:xfrm>
          <a:off x="4924673" y="5799764"/>
          <a:ext cx="971550" cy="342900"/>
        </p:xfrm>
        <a:graphic>
          <a:graphicData uri="http://schemas.openxmlformats.org/presentationml/2006/ole">
            <mc:AlternateContent xmlns:mc="http://schemas.openxmlformats.org/markup-compatibility/2006">
              <mc:Choice xmlns:v="urn:schemas-microsoft-com:vml" Requires="v">
                <p:oleObj spid="_x0000_s2479" name="公式" r:id="rId9" imgW="647700" imgH="228600" progId="Equation.3">
                  <p:embed/>
                </p:oleObj>
              </mc:Choice>
              <mc:Fallback>
                <p:oleObj name="公式" r:id="rId9" imgW="647700" imgH="228600" progId="Equation.3">
                  <p:embed/>
                  <p:pic>
                    <p:nvPicPr>
                      <p:cNvPr id="0" name="Picture 247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24673" y="5799764"/>
                        <a:ext cx="9715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 name="Title 1"/>
          <p:cNvSpPr>
            <a:spLocks noGrp="1"/>
          </p:cNvSpPr>
          <p:nvPr>
            <p:ph type="title"/>
          </p:nvPr>
        </p:nvSpPr>
        <p:spPr>
          <a:xfrm>
            <a:off x="457200" y="122238"/>
            <a:ext cx="7543800" cy="1295400"/>
          </a:xfrm>
        </p:spPr>
        <p:txBody>
          <a:bodyPr/>
          <a:lstStyle/>
          <a:p>
            <a:r>
              <a:rPr lang="zh-CN" altLang="en-US" dirty="0"/>
              <a:t>命题逻辑公式的范式</a:t>
            </a:r>
            <a:endParaRPr lang="en-US" dirty="0"/>
          </a:p>
        </p:txBody>
      </p:sp>
    </p:spTree>
  </p:cSld>
  <p:clrMapOvr>
    <a:masterClrMapping/>
  </p:clrMapOvr>
  <p:transition spd="med" advTm="5486"/>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4504" name="Group 72"/>
          <p:cNvGraphicFramePr>
            <a:graphicFrameLocks noGrp="1"/>
          </p:cNvGraphicFramePr>
          <p:nvPr>
            <p:ph idx="1"/>
          </p:nvPr>
        </p:nvGraphicFramePr>
        <p:xfrm>
          <a:off x="457200" y="1719263"/>
          <a:ext cx="8229599" cy="3579813"/>
        </p:xfrm>
        <a:graphic>
          <a:graphicData uri="http://schemas.openxmlformats.org/drawingml/2006/table">
            <a:tbl>
              <a:tblPr/>
              <a:tblGrid>
                <a:gridCol w="793977"/>
                <a:gridCol w="1112383"/>
                <a:gridCol w="951139"/>
                <a:gridCol w="2628900"/>
                <a:gridCol w="2743200"/>
              </a:tblGrid>
              <a:tr h="608013">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P</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Q</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极小项</a:t>
                      </a:r>
                      <a:endParaRPr kumimoji="0" lang="zh-CN" altLang="en-US"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极大项</a:t>
                      </a:r>
                      <a:endParaRPr kumimoji="0" lang="zh-CN" altLang="en-US"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714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m0= </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P∧</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Q∧</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M0= P∨Q∨R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m1= </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P∧</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Q∧R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M1= P∨Q∨</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m2= </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P∧Q∧</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M2= P∨</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Q∨R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m3= </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P∧Q∧R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M3= P∨</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Q∨</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m4= P∧</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Q∧</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M4= </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P∨Q∨R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m5= P∧</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Q∧R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M5= </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P∨Q∨</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r h="3714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0</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m6= P∧Q∧</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M6= </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P∨</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Q∨R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r>
              <a:tr h="371475">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1</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m7= P∧Q∧R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lvl1pPr>
                        <a:lnSpc>
                          <a:spcPct val="87000"/>
                        </a:lnSpc>
                        <a:spcBef>
                          <a:spcPct val="34000"/>
                        </a:spcBef>
                        <a:buClr>
                          <a:srgbClr val="A50021"/>
                        </a:buClr>
                        <a:buSzPct val="114000"/>
                        <a:defRPr sz="2800">
                          <a:solidFill>
                            <a:schemeClr val="tx1"/>
                          </a:solidFill>
                          <a:latin typeface="Times New Roman" panose="02020603050405020304" pitchFamily="18" charset="0"/>
                          <a:ea typeface="宋体" panose="02010600030101010101" pitchFamily="2" charset="-122"/>
                        </a:defRPr>
                      </a:lvl1pPr>
                      <a:lvl2pPr marL="742950" indent="-285750">
                        <a:lnSpc>
                          <a:spcPct val="87000"/>
                        </a:lnSpc>
                        <a:spcBef>
                          <a:spcPct val="34000"/>
                        </a:spcBef>
                        <a:defRPr sz="2000">
                          <a:solidFill>
                            <a:schemeClr val="tx1"/>
                          </a:solidFill>
                          <a:latin typeface="Times New Roman" panose="02020603050405020304" pitchFamily="18" charset="0"/>
                          <a:ea typeface="宋体" panose="02010600030101010101" pitchFamily="2" charset="-122"/>
                        </a:defRPr>
                      </a:lvl2pPr>
                      <a:lvl3pPr marL="1143000" indent="-228600">
                        <a:lnSpc>
                          <a:spcPct val="87000"/>
                        </a:lnSpc>
                        <a:spcBef>
                          <a:spcPct val="34000"/>
                        </a:spcBef>
                        <a:buClr>
                          <a:srgbClr val="A50021"/>
                        </a:buClr>
                        <a:buSzPct val="114000"/>
                        <a:defRPr>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sz="1400">
                          <a:solidFill>
                            <a:schemeClr val="tx1"/>
                          </a:solidFill>
                          <a:latin typeface="Garamond" panose="02020404030301010803" pitchFamily="18" charset="0"/>
                          <a:ea typeface="宋体" panose="02010600030101010101" pitchFamily="2" charset="-122"/>
                        </a:defRPr>
                      </a:lvl4pPr>
                      <a:lvl5pPr marL="2057400" indent="-228600">
                        <a:spcBef>
                          <a:spcPct val="20000"/>
                        </a:spcBef>
                        <a:defRPr sz="1400">
                          <a:solidFill>
                            <a:schemeClr val="tx1"/>
                          </a:solidFill>
                          <a:latin typeface="Garamond" panose="02020404030301010803" pitchFamily="18" charset="0"/>
                          <a:ea typeface="宋体" panose="02010600030101010101" pitchFamily="2" charset="-122"/>
                        </a:defRPr>
                      </a:lvl5pPr>
                      <a:lvl6pPr marL="25146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6pPr>
                      <a:lvl7pPr marL="29718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7pPr>
                      <a:lvl8pPr marL="34290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8pPr>
                      <a:lvl9pPr marL="3886200" indent="-228600" eaLnBrk="0" fontAlgn="base" hangingPunct="0">
                        <a:spcBef>
                          <a:spcPct val="20000"/>
                        </a:spcBef>
                        <a:spcAft>
                          <a:spcPct val="0"/>
                        </a:spcAft>
                        <a:defRPr sz="1400">
                          <a:solidFill>
                            <a:schemeClr val="tx1"/>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M7= </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P∨</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Q∨</a:t>
                      </a:r>
                      <a:r>
                        <a:rPr kumimoji="0" lang="en-US" altLang="zh-CN" sz="1800" b="1" i="0" u="none" strike="noStrike" cap="none" normalizeH="0" baseline="0" dirty="0">
                          <a:ln>
                            <a:noFill/>
                          </a:ln>
                          <a:solidFill>
                            <a:srgbClr val="0000FF"/>
                          </a:solidFill>
                          <a:effectLst/>
                          <a:latin typeface="Arial" panose="020B0604020202020204" pitchFamily="34" charset="0"/>
                          <a:ea typeface="黑体" panose="02010609060101010101" pitchFamily="2" charset="-122"/>
                          <a:sym typeface="Wingdings" panose="05000000000000000000" pitchFamily="2" charset="2"/>
                        </a:rPr>
                        <a:t>¬</a:t>
                      </a:r>
                      <a:r>
                        <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rPr>
                        <a:t>R</a:t>
                      </a:r>
                      <a:endParaRPr kumimoji="0" lang="en-US" altLang="zh-CN" sz="1800" b="1" i="0" u="none" strike="noStrike" cap="none" normalizeH="0" baseline="0">
                        <a:ln>
                          <a:noFill/>
                        </a:ln>
                        <a:solidFill>
                          <a:srgbClr val="0000FF"/>
                        </a:solidFill>
                        <a:effectLst/>
                        <a:latin typeface="Times New Roman" panose="02020603050405020304" pitchFamily="18" charset="0"/>
                        <a:ea typeface="黑体" panose="02010609060101010101" pitchFamily="2" charset="-122"/>
                        <a:sym typeface="Wingdings" panose="05000000000000000000" pitchFamily="2" charset="2"/>
                      </a:endParaRPr>
                    </a:p>
                  </a:txBody>
                  <a:tcPr marL="117566" marR="11756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r>
            </a:tbl>
          </a:graphicData>
        </a:graphic>
      </p:graphicFrame>
      <p:sp>
        <p:nvSpPr>
          <p:cNvPr id="6" name="Title 1"/>
          <p:cNvSpPr>
            <a:spLocks noGrp="1"/>
          </p:cNvSpPr>
          <p:nvPr>
            <p:ph type="title"/>
          </p:nvPr>
        </p:nvSpPr>
        <p:spPr>
          <a:xfrm>
            <a:off x="457200" y="122238"/>
            <a:ext cx="7543800" cy="1295400"/>
          </a:xfrm>
        </p:spPr>
        <p:txBody>
          <a:bodyPr/>
          <a:lstStyle/>
          <a:p>
            <a:r>
              <a:rPr lang="zh-CN" altLang="en-US" dirty="0"/>
              <a:t>命题逻辑公式的范式</a:t>
            </a:r>
            <a:endParaRPr lang="en-US" dirty="0"/>
          </a:p>
        </p:txBody>
      </p:sp>
      <p:sp>
        <p:nvSpPr>
          <p:cNvPr id="3" name="Rectangle 2"/>
          <p:cNvSpPr/>
          <p:nvPr/>
        </p:nvSpPr>
        <p:spPr>
          <a:xfrm>
            <a:off x="935595" y="5517232"/>
            <a:ext cx="7272808" cy="400110"/>
          </a:xfrm>
          <a:prstGeom prst="rect">
            <a:avLst/>
          </a:prstGeom>
        </p:spPr>
        <p:txBody>
          <a:bodyPr wrap="square">
            <a:spAutoFit/>
          </a:bodyPr>
          <a:lstStyle/>
          <a:p>
            <a:r>
              <a:rPr lang="en-US" altLang="zh-CN" b="1" dirty="0">
                <a:latin typeface="+mn-ea"/>
                <a:ea typeface="+mn-ea"/>
                <a:sym typeface="Wingdings" panose="05000000000000000000" pitchFamily="2" charset="2"/>
              </a:rPr>
              <a:t> </a:t>
            </a:r>
            <a:r>
              <a:rPr lang="zh-CN" altLang="en-US" sz="2000" b="1" dirty="0">
                <a:latin typeface="+mn-ea"/>
                <a:ea typeface="+mn-ea"/>
                <a:sym typeface="Wingdings" panose="05000000000000000000" pitchFamily="2" charset="2"/>
              </a:rPr>
              <a:t>三个命题变元的真值取值与极小项和极大项的对应对位关系表</a:t>
            </a:r>
            <a:endParaRPr lang="en-US" sz="2000"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5486"/>
    </mc:Choice>
    <mc:Fallback>
      <p:transition spd="slow" advTm="548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dirty="0">
                <a:ea typeface="华文楷体" panose="02010600040101010101" pitchFamily="2" charset="-122"/>
              </a:rPr>
              <a:t>命题变元</a:t>
            </a:r>
            <a:endParaRPr lang="zh-CN" altLang="en-US" dirty="0">
              <a:ea typeface="华文楷体" panose="02010600040101010101" pitchFamily="2" charset="-122"/>
            </a:endParaRPr>
          </a:p>
        </p:txBody>
      </p:sp>
      <p:sp>
        <p:nvSpPr>
          <p:cNvPr id="16387" name="Rectangle 3"/>
          <p:cNvSpPr>
            <a:spLocks noGrp="1" noChangeArrowheads="1"/>
          </p:cNvSpPr>
          <p:nvPr>
            <p:ph type="body" idx="1"/>
          </p:nvPr>
        </p:nvSpPr>
        <p:spPr/>
        <p:txBody>
          <a:bodyPr/>
          <a:lstStyle/>
          <a:p>
            <a:pPr eaLnBrk="1" hangingPunct="1">
              <a:lnSpc>
                <a:spcPct val="120000"/>
              </a:lnSpc>
              <a:spcBef>
                <a:spcPct val="30000"/>
              </a:spcBef>
            </a:pPr>
            <a:r>
              <a:rPr lang="zh-CN" altLang="en-US" sz="2800" b="1" dirty="0">
                <a:latin typeface="华文楷体" panose="02010600040101010101" pitchFamily="2" charset="-122"/>
                <a:ea typeface="华文楷体" panose="02010600040101010101" pitchFamily="2" charset="-122"/>
              </a:rPr>
              <a:t>常用小写字母表示命题变元，如： </a:t>
            </a:r>
            <a:r>
              <a:rPr lang="en-US" altLang="zh-CN" sz="2800" b="1" i="1" dirty="0">
                <a:latin typeface="Times New Roman" panose="02020603050405020304" pitchFamily="18" charset="0"/>
                <a:ea typeface="华文楷体" panose="02010600040101010101" pitchFamily="2" charset="-122"/>
              </a:rPr>
              <a:t>p</a:t>
            </a:r>
            <a:r>
              <a:rPr lang="en-US" altLang="zh-CN" sz="2800" b="1" dirty="0">
                <a:latin typeface="Times New Roman" panose="02020603050405020304" pitchFamily="18" charset="0"/>
                <a:ea typeface="华文楷体" panose="02010600040101010101" pitchFamily="2" charset="-122"/>
              </a:rPr>
              <a:t>, </a:t>
            </a:r>
            <a:r>
              <a:rPr lang="en-US" altLang="zh-CN" sz="2800" b="1" i="1" dirty="0">
                <a:latin typeface="Times New Roman" panose="02020603050405020304" pitchFamily="18" charset="0"/>
                <a:ea typeface="华文楷体" panose="02010600040101010101" pitchFamily="2" charset="-122"/>
              </a:rPr>
              <a:t>q</a:t>
            </a:r>
            <a:r>
              <a:rPr lang="en-US" altLang="zh-CN" sz="2800" b="1" dirty="0">
                <a:latin typeface="Times New Roman" panose="02020603050405020304" pitchFamily="18" charset="0"/>
                <a:ea typeface="华文楷体" panose="02010600040101010101" pitchFamily="2" charset="-122"/>
              </a:rPr>
              <a:t>, </a:t>
            </a:r>
            <a:r>
              <a:rPr lang="en-US" altLang="zh-CN" sz="2800" b="1" i="1" dirty="0">
                <a:latin typeface="Times New Roman" panose="02020603050405020304" pitchFamily="18" charset="0"/>
                <a:ea typeface="华文楷体" panose="02010600040101010101" pitchFamily="2" charset="-122"/>
              </a:rPr>
              <a:t>r</a:t>
            </a:r>
            <a:endParaRPr lang="en-US" altLang="zh-CN" sz="2800" b="1" dirty="0">
              <a:latin typeface="Times New Roman" panose="02020603050405020304" pitchFamily="18" charset="0"/>
              <a:ea typeface="华文楷体" panose="02010600040101010101" pitchFamily="2" charset="-122"/>
            </a:endParaRPr>
          </a:p>
          <a:p>
            <a:pPr eaLnBrk="1" hangingPunct="1">
              <a:lnSpc>
                <a:spcPct val="120000"/>
              </a:lnSpc>
              <a:spcBef>
                <a:spcPct val="30000"/>
              </a:spcBef>
            </a:pPr>
            <a:r>
              <a:rPr lang="zh-CN" altLang="en-US" sz="2800" b="1" dirty="0">
                <a:latin typeface="华文楷体" panose="02010600040101010101" pitchFamily="2" charset="-122"/>
                <a:ea typeface="华文楷体" panose="02010600040101010101" pitchFamily="2" charset="-122"/>
              </a:rPr>
              <a:t>命题变元的取值范围为： </a:t>
            </a:r>
            <a:r>
              <a:rPr lang="en-US" altLang="zh-CN" sz="2800" b="1" dirty="0">
                <a:latin typeface="Times New Roman" panose="02020603050405020304" pitchFamily="18" charset="0"/>
                <a:ea typeface="华文楷体" panose="02010600040101010101" pitchFamily="2" charset="-122"/>
              </a:rPr>
              <a:t>{T, F}</a:t>
            </a:r>
            <a:r>
              <a:rPr lang="zh-CN" altLang="en-US" sz="2800" b="1" dirty="0">
                <a:latin typeface="Times New Roman" panose="02020603050405020304" pitchFamily="18" charset="0"/>
                <a:ea typeface="华文楷体" panose="02010600040101010101" pitchFamily="2" charset="-122"/>
              </a:rPr>
              <a:t>，</a:t>
            </a:r>
            <a:r>
              <a:rPr lang="en-US" altLang="zh-CN" sz="2800" b="1" dirty="0">
                <a:latin typeface="Times New Roman" panose="02020603050405020304" pitchFamily="18" charset="0"/>
                <a:ea typeface="华文楷体" panose="02010600040101010101" pitchFamily="2" charset="-122"/>
              </a:rPr>
              <a:t>{1, 0}</a:t>
            </a:r>
            <a:endParaRPr lang="zh-CN" altLang="en-US" sz="2800" b="1" dirty="0">
              <a:latin typeface="Times New Roman" panose="02020603050405020304" pitchFamily="18" charset="0"/>
              <a:ea typeface="华文楷体" panose="02010600040101010101" pitchFamily="2" charset="-122"/>
            </a:endParaRPr>
          </a:p>
          <a:p>
            <a:pPr eaLnBrk="1" hangingPunct="1">
              <a:lnSpc>
                <a:spcPct val="120000"/>
              </a:lnSpc>
              <a:spcBef>
                <a:spcPct val="30000"/>
              </a:spcBef>
            </a:pPr>
            <a:r>
              <a:rPr lang="zh-CN" altLang="en-US" sz="2800" b="1" dirty="0">
                <a:latin typeface="华文楷体" panose="02010600040101010101" pitchFamily="2" charset="-122"/>
                <a:ea typeface="华文楷体" panose="02010600040101010101" pitchFamily="2" charset="-122"/>
              </a:rPr>
              <a:t>命题也可以表示为命题变元的形式，可以理解为该变元</a:t>
            </a:r>
            <a:r>
              <a:rPr lang="zh-CN" altLang="en-US" sz="2800" b="1" dirty="0">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已赋值</a:t>
            </a:r>
            <a:r>
              <a:rPr lang="zh-CN" altLang="en-US" sz="2800" b="1" dirty="0">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a:p>
            <a:pPr lvl="1" eaLnBrk="1" hangingPunct="1">
              <a:lnSpc>
                <a:spcPct val="120000"/>
              </a:lnSpc>
              <a:spcBef>
                <a:spcPct val="30000"/>
              </a:spcBef>
            </a:pPr>
            <a:r>
              <a:rPr lang="en-US" altLang="zh-CN" sz="2400" b="1" i="1" dirty="0">
                <a:latin typeface="Times New Roman" panose="02020603050405020304" pitchFamily="18" charset="0"/>
                <a:ea typeface="华文楷体" panose="02010600040101010101" pitchFamily="2" charset="-122"/>
              </a:rPr>
              <a:t>p</a:t>
            </a:r>
            <a:r>
              <a:rPr lang="en-US" altLang="zh-CN" sz="2400" b="1" dirty="0">
                <a:latin typeface="Times New Roman" panose="02020603050405020304" pitchFamily="18" charset="0"/>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 </a:t>
            </a:r>
            <a:r>
              <a:rPr lang="zh-CN" altLang="en-US" sz="2400" b="1" dirty="0">
                <a:latin typeface="华文楷体" panose="02010600040101010101" pitchFamily="2" charset="-122"/>
                <a:ea typeface="华文楷体" panose="02010600040101010101" pitchFamily="2" charset="-122"/>
              </a:rPr>
              <a:t>今天是周五</a:t>
            </a:r>
            <a:r>
              <a:rPr lang="zh-CN" altLang="en-US" sz="2400" b="1" dirty="0">
                <a:latin typeface="Times New Roman" panose="02020603050405020304" pitchFamily="18" charset="0"/>
                <a:ea typeface="华文楷体" panose="02010600040101010101" pitchFamily="2" charset="-122"/>
              </a:rPr>
              <a:t>（</a:t>
            </a:r>
            <a:r>
              <a:rPr lang="en-US" altLang="zh-CN" sz="2400" b="1" i="1" dirty="0">
                <a:latin typeface="Times New Roman" panose="02020603050405020304" pitchFamily="18" charset="0"/>
                <a:ea typeface="华文楷体" panose="02010600040101010101" pitchFamily="2" charset="-122"/>
              </a:rPr>
              <a:t>p</a:t>
            </a:r>
            <a:r>
              <a:rPr lang="en-US" altLang="zh-CN" sz="2400" b="1" dirty="0">
                <a:latin typeface="Times New Roman" panose="02020603050405020304" pitchFamily="18" charset="0"/>
                <a:ea typeface="华文楷体" panose="02010600040101010101" pitchFamily="2" charset="-122"/>
              </a:rPr>
              <a:t>=0</a:t>
            </a:r>
            <a:r>
              <a:rPr lang="zh-CN" altLang="en-US" sz="2400" b="1" dirty="0">
                <a:latin typeface="Times New Roman" panose="02020603050405020304" pitchFamily="18" charset="0"/>
                <a:ea typeface="华文楷体" panose="02010600040101010101" pitchFamily="2" charset="-122"/>
              </a:rPr>
              <a:t>）</a:t>
            </a:r>
            <a:endParaRPr lang="zh-CN" altLang="en-US" sz="2400" b="1" dirty="0">
              <a:latin typeface="Times New Roman" panose="02020603050405020304" pitchFamily="18" charset="0"/>
              <a:ea typeface="华文楷体" panose="02010600040101010101" pitchFamily="2" charset="-122"/>
            </a:endParaRPr>
          </a:p>
          <a:p>
            <a:pPr lvl="1" eaLnBrk="1" hangingPunct="1">
              <a:lnSpc>
                <a:spcPct val="120000"/>
              </a:lnSpc>
              <a:spcBef>
                <a:spcPct val="30000"/>
              </a:spcBef>
            </a:pPr>
            <a:r>
              <a:rPr lang="en-US" altLang="zh-CN" sz="2400" b="1" i="1" dirty="0">
                <a:latin typeface="Times New Roman" panose="02020603050405020304" pitchFamily="18" charset="0"/>
                <a:ea typeface="华文楷体" panose="02010600040101010101" pitchFamily="2" charset="-122"/>
              </a:rPr>
              <a:t>q</a:t>
            </a:r>
            <a:r>
              <a:rPr lang="en-US" altLang="zh-CN" sz="2400" b="1" dirty="0">
                <a:latin typeface="Times New Roman" panose="02020603050405020304" pitchFamily="18" charset="0"/>
                <a:ea typeface="华文楷体" panose="02010600040101010101" pitchFamily="2" charset="-122"/>
              </a:rPr>
              <a:t>: 2+2=4 </a:t>
            </a:r>
            <a:r>
              <a:rPr lang="zh-CN" altLang="en-US" sz="2400" b="1" dirty="0">
                <a:latin typeface="Times New Roman" panose="02020603050405020304" pitchFamily="18" charset="0"/>
                <a:ea typeface="华文楷体" panose="02010600040101010101" pitchFamily="2" charset="-122"/>
              </a:rPr>
              <a:t>（</a:t>
            </a:r>
            <a:r>
              <a:rPr lang="en-US" altLang="zh-CN" sz="2400" b="1" i="1" dirty="0">
                <a:latin typeface="Times New Roman" panose="02020603050405020304" pitchFamily="18" charset="0"/>
                <a:ea typeface="华文楷体" panose="02010600040101010101" pitchFamily="2" charset="-122"/>
              </a:rPr>
              <a:t>q </a:t>
            </a:r>
            <a:r>
              <a:rPr lang="en-US" altLang="zh-CN" sz="2400" b="1" dirty="0">
                <a:latin typeface="Times New Roman" panose="02020603050405020304" pitchFamily="18" charset="0"/>
                <a:ea typeface="华文楷体" panose="02010600040101010101" pitchFamily="2" charset="-122"/>
              </a:rPr>
              <a:t>=1</a:t>
            </a:r>
            <a:r>
              <a:rPr lang="zh-CN" altLang="en-US" sz="2400" b="1" dirty="0">
                <a:latin typeface="Times New Roman" panose="02020603050405020304" pitchFamily="18" charset="0"/>
                <a:ea typeface="华文楷体" panose="02010600040101010101" pitchFamily="2" charset="-122"/>
              </a:rPr>
              <a:t>）</a:t>
            </a:r>
            <a:endParaRPr lang="zh-CN" altLang="en-US" sz="2400" b="1" dirty="0">
              <a:latin typeface="Times New Roman" panose="02020603050405020304" pitchFamily="18" charset="0"/>
              <a:ea typeface="华文楷体" panose="02010600040101010101" pitchFamily="2" charset="-122"/>
            </a:endParaRPr>
          </a:p>
        </p:txBody>
      </p:sp>
      <p:sp>
        <p:nvSpPr>
          <p:cNvPr id="2" name="灯片编号占位符 1"/>
          <p:cNvSpPr>
            <a:spLocks noGrp="1"/>
          </p:cNvSpPr>
          <p:nvPr>
            <p:ph type="sldNum" sz="quarter" idx="12"/>
          </p:nvPr>
        </p:nvSpPr>
        <p:spPr/>
        <p:txBody>
          <a:bodyPr/>
          <a:lstStyle/>
          <a:p>
            <a:pPr>
              <a:defRPr/>
            </a:pPr>
            <a:fld id="{E39AA6A5-DDA2-4240-B6F5-FAEE601BBEE1}" type="slidenum">
              <a:rPr lang="en-US" altLang="zh-CN" smtClean="0"/>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sz="half" idx="1"/>
          </p:nvPr>
        </p:nvSpPr>
        <p:spPr>
          <a:xfrm>
            <a:off x="457200" y="1628800"/>
            <a:ext cx="8305800" cy="5000600"/>
          </a:xfrm>
        </p:spPr>
        <p:txBody>
          <a:bodyPr/>
          <a:lstStyle/>
          <a:p>
            <a:pPr eaLnBrk="1" hangingPunct="1">
              <a:buFontTx/>
              <a:buNone/>
            </a:pPr>
            <a:r>
              <a:rPr lang="en-US" altLang="zh-CN" sz="2800" b="1" dirty="0">
                <a:latin typeface="+mn-ea"/>
                <a:sym typeface="Wingdings" panose="05000000000000000000" pitchFamily="2" charset="2"/>
              </a:rPr>
              <a:t>(3)</a:t>
            </a:r>
            <a:r>
              <a:rPr lang="zh-CN" altLang="en-US" sz="2800" b="1" dirty="0">
                <a:latin typeface="+mn-ea"/>
                <a:sym typeface="Wingdings" panose="05000000000000000000" pitchFamily="2" charset="2"/>
              </a:rPr>
              <a:t>：任意两极小项的合取必假，任意两个极大项的析取必为真。极大项的否定是极小项，极小项的否定是极大项，即</a:t>
            </a:r>
            <a:endParaRPr lang="zh-CN" altLang="en-US" sz="2800" b="1" dirty="0">
              <a:latin typeface="+mn-ea"/>
              <a:sym typeface="Wingdings" panose="05000000000000000000" pitchFamily="2" charset="2"/>
            </a:endParaRPr>
          </a:p>
          <a:p>
            <a:pPr eaLnBrk="1" hangingPunct="1">
              <a:buFontTx/>
              <a:buNone/>
            </a:pPr>
            <a:endParaRPr lang="zh-CN" altLang="en-US" sz="2800" b="1" dirty="0">
              <a:latin typeface="+mn-ea"/>
              <a:sym typeface="Wingdings" panose="05000000000000000000" pitchFamily="2" charset="2"/>
            </a:endParaRPr>
          </a:p>
          <a:p>
            <a:pPr eaLnBrk="1" hangingPunct="1">
              <a:buFontTx/>
              <a:buNone/>
            </a:pPr>
            <a:endParaRPr lang="zh-CN" altLang="en-US" sz="2800" b="1" dirty="0">
              <a:latin typeface="+mn-ea"/>
              <a:sym typeface="Wingdings" panose="05000000000000000000" pitchFamily="2" charset="2"/>
            </a:endParaRPr>
          </a:p>
          <a:p>
            <a:pPr eaLnBrk="1" hangingPunct="1">
              <a:buFontTx/>
              <a:buNone/>
            </a:pPr>
            <a:r>
              <a:rPr lang="en-US" altLang="zh-CN" sz="2800" b="1" dirty="0">
                <a:latin typeface="+mn-ea"/>
                <a:sym typeface="Wingdings" panose="05000000000000000000" pitchFamily="2" charset="2"/>
              </a:rPr>
              <a:t>(4)</a:t>
            </a:r>
            <a:r>
              <a:rPr lang="zh-CN" altLang="en-US" sz="2800" b="1" dirty="0">
                <a:latin typeface="+mn-ea"/>
                <a:sym typeface="Wingdings" panose="05000000000000000000" pitchFamily="2" charset="2"/>
              </a:rPr>
              <a:t>：所有极小项的析取为永真公式，所有极大项的合取是永假公式，即</a:t>
            </a:r>
            <a:endParaRPr lang="zh-CN" altLang="en-US" sz="2800" b="1" dirty="0">
              <a:latin typeface="+mn-ea"/>
              <a:sym typeface="Wingdings" panose="05000000000000000000" pitchFamily="2" charset="2"/>
            </a:endParaRPr>
          </a:p>
          <a:p>
            <a:pPr eaLnBrk="1" hangingPunct="1"/>
            <a:endParaRPr lang="en-US" altLang="zh-CN" sz="2400" b="1" dirty="0">
              <a:latin typeface="+mn-ea"/>
            </a:endParaRPr>
          </a:p>
        </p:txBody>
      </p:sp>
      <p:graphicFrame>
        <p:nvGraphicFramePr>
          <p:cNvPr id="87044" name="Object 2"/>
          <p:cNvGraphicFramePr>
            <a:graphicFrameLocks noGrp="1" noChangeAspect="1"/>
          </p:cNvGraphicFramePr>
          <p:nvPr>
            <p:ph sz="quarter" idx="2"/>
          </p:nvPr>
        </p:nvGraphicFramePr>
        <p:xfrm>
          <a:off x="1115616" y="2924944"/>
          <a:ext cx="6324600" cy="965200"/>
        </p:xfrm>
        <a:graphic>
          <a:graphicData uri="http://schemas.openxmlformats.org/presentationml/2006/ole">
            <mc:AlternateContent xmlns:mc="http://schemas.openxmlformats.org/markup-compatibility/2006">
              <mc:Choice xmlns:v="urn:schemas-microsoft-com:vml" Requires="v">
                <p:oleObj spid="_x0000_s3244" name="公式" r:id="rId1" imgW="3162300" imgH="482600" progId="Equation.3">
                  <p:embed/>
                </p:oleObj>
              </mc:Choice>
              <mc:Fallback>
                <p:oleObj name="公式" r:id="rId1" imgW="3162300" imgH="482600" progId="Equation.3">
                  <p:embed/>
                  <p:pic>
                    <p:nvPicPr>
                      <p:cNvPr id="0" name="Picture 32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924944"/>
                        <a:ext cx="63246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5" name="Object 3"/>
          <p:cNvGraphicFramePr>
            <a:graphicFrameLocks noGrp="1" noChangeAspect="1"/>
          </p:cNvGraphicFramePr>
          <p:nvPr>
            <p:ph sz="quarter" idx="3"/>
          </p:nvPr>
        </p:nvGraphicFramePr>
        <p:xfrm>
          <a:off x="1115616" y="5013176"/>
          <a:ext cx="2133600" cy="615950"/>
        </p:xfrm>
        <a:graphic>
          <a:graphicData uri="http://schemas.openxmlformats.org/presentationml/2006/ole">
            <mc:AlternateContent xmlns:mc="http://schemas.openxmlformats.org/markup-compatibility/2006">
              <mc:Choice xmlns:v="urn:schemas-microsoft-com:vml" Requires="v">
                <p:oleObj spid="_x0000_s3245" name="公式" r:id="rId3" imgW="1320165" imgH="381000" progId="Equation.3">
                  <p:embed/>
                </p:oleObj>
              </mc:Choice>
              <mc:Fallback>
                <p:oleObj name="公式" r:id="rId3" imgW="1320165" imgH="381000" progId="Equation.3">
                  <p:embed/>
                  <p:pic>
                    <p:nvPicPr>
                      <p:cNvPr id="0" name="Picture 32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5013176"/>
                        <a:ext cx="213360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itle 1"/>
          <p:cNvSpPr>
            <a:spLocks noGrp="1"/>
          </p:cNvSpPr>
          <p:nvPr>
            <p:ph type="title"/>
          </p:nvPr>
        </p:nvSpPr>
        <p:spPr>
          <a:xfrm>
            <a:off x="457200" y="122238"/>
            <a:ext cx="7543800" cy="1295400"/>
          </a:xfrm>
        </p:spPr>
        <p:txBody>
          <a:bodyPr/>
          <a:lstStyle/>
          <a:p>
            <a:r>
              <a:rPr lang="zh-CN" altLang="en-US" dirty="0"/>
              <a:t>命题逻辑公式的范式</a:t>
            </a:r>
            <a:endParaRPr lang="en-US" dirty="0"/>
          </a:p>
        </p:txBody>
      </p:sp>
    </p:spTree>
  </p:cSld>
  <p:clrMapOvr>
    <a:masterClrMapping/>
  </p:clrMapOvr>
  <p:transition spd="med" advTm="5486"/>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p:cNvSpPr>
            <a:spLocks noGrp="1" noChangeArrowheads="1"/>
          </p:cNvSpPr>
          <p:nvPr>
            <p:ph type="body" idx="1"/>
          </p:nvPr>
        </p:nvSpPr>
        <p:spPr/>
        <p:txBody>
          <a:bodyPr/>
          <a:lstStyle/>
          <a:p>
            <a:pPr eaLnBrk="1" hangingPunct="1"/>
            <a:r>
              <a:rPr lang="zh-CN" altLang="en-US" sz="2800" b="1" dirty="0">
                <a:latin typeface="+mn-ea"/>
                <a:sym typeface="Wingdings" panose="05000000000000000000" pitchFamily="2" charset="2"/>
              </a:rPr>
              <a:t>主析取范式和主合取范式的存在性和唯一性</a:t>
            </a:r>
            <a:endParaRPr lang="zh-CN" altLang="en-US" sz="2800" b="1" dirty="0">
              <a:latin typeface="+mn-ea"/>
              <a:sym typeface="Wingdings" panose="05000000000000000000" pitchFamily="2" charset="2"/>
            </a:endParaRPr>
          </a:p>
          <a:p>
            <a:pPr marL="0" indent="0" eaLnBrk="1" hangingPunct="1">
              <a:buNone/>
            </a:pPr>
            <a:r>
              <a:rPr lang="zh-CN" altLang="en-US" sz="2800" dirty="0">
                <a:latin typeface="+mn-ea"/>
                <a:sym typeface="Wingdings" panose="05000000000000000000" pitchFamily="2" charset="2"/>
              </a:rPr>
              <a:t>定理</a:t>
            </a:r>
            <a:r>
              <a:rPr lang="en-US" altLang="zh-CN" sz="2800" dirty="0">
                <a:latin typeface="+mn-ea"/>
                <a:sym typeface="Wingdings" panose="05000000000000000000" pitchFamily="2" charset="2"/>
              </a:rPr>
              <a:t>:</a:t>
            </a:r>
            <a:r>
              <a:rPr lang="zh-CN" altLang="en-US" sz="2800" dirty="0">
                <a:latin typeface="+mn-ea"/>
                <a:sym typeface="Wingdings" panose="05000000000000000000" pitchFamily="2" charset="2"/>
              </a:rPr>
              <a:t>任何命题公式的主析取范式和主合取范式存在且唯一，即任何命题公式都有且仅有一个与之等价的主合取范式和主析取范式。</a:t>
            </a:r>
            <a:endParaRPr lang="zh-CN" altLang="en-US" sz="2800" dirty="0">
              <a:latin typeface="+mn-ea"/>
              <a:sym typeface="Wingdings" panose="05000000000000000000" pitchFamily="2" charset="2"/>
            </a:endParaRPr>
          </a:p>
          <a:p>
            <a:pPr eaLnBrk="1" hangingPunct="1">
              <a:buFontTx/>
              <a:buNone/>
            </a:pPr>
            <a:endParaRPr lang="zh-CN" altLang="en-US" sz="2800" b="1" dirty="0">
              <a:latin typeface="+mn-ea"/>
              <a:sym typeface="Wingdings" panose="05000000000000000000" pitchFamily="2" charset="2"/>
            </a:endParaRPr>
          </a:p>
          <a:p>
            <a:pPr eaLnBrk="1" hangingPunct="1"/>
            <a:endParaRPr lang="zh-CN" altLang="en-US" sz="2800" b="1" dirty="0">
              <a:latin typeface="+mn-ea"/>
              <a:sym typeface="Wingdings" panose="05000000000000000000" pitchFamily="2" charset="2"/>
            </a:endParaRPr>
          </a:p>
          <a:p>
            <a:pPr eaLnBrk="1" hangingPunct="1"/>
            <a:endParaRPr lang="en-US" altLang="zh-CN" sz="2800" b="1" dirty="0">
              <a:solidFill>
                <a:srgbClr val="0000FF"/>
              </a:solidFill>
              <a:latin typeface="+mn-ea"/>
            </a:endParaRPr>
          </a:p>
        </p:txBody>
      </p:sp>
      <p:sp>
        <p:nvSpPr>
          <p:cNvPr id="5" name="Title 1"/>
          <p:cNvSpPr>
            <a:spLocks noGrp="1"/>
          </p:cNvSpPr>
          <p:nvPr>
            <p:ph type="title"/>
          </p:nvPr>
        </p:nvSpPr>
        <p:spPr>
          <a:xfrm>
            <a:off x="457200" y="122238"/>
            <a:ext cx="7543800" cy="1295400"/>
          </a:xfrm>
        </p:spPr>
        <p:txBody>
          <a:bodyPr/>
          <a:lstStyle/>
          <a:p>
            <a:r>
              <a:rPr lang="zh-CN" altLang="en-US" dirty="0"/>
              <a:t>命题逻辑公式的范式</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5486"/>
    </mc:Choice>
    <mc:Fallback>
      <p:transition spd="slow" advTm="5486"/>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p:txBody>
          <a:bodyPr/>
          <a:lstStyle/>
          <a:p>
            <a:pPr eaLnBrk="1" hangingPunct="1"/>
            <a:r>
              <a:rPr lang="zh-CN" altLang="en-US" sz="2800" b="1" dirty="0">
                <a:latin typeface="+mn-ea"/>
                <a:sym typeface="Wingdings" panose="05000000000000000000" pitchFamily="2" charset="2"/>
              </a:rPr>
              <a:t>利用真值表技术求主析取范式和主合取范式的方法：</a:t>
            </a:r>
            <a:endParaRPr lang="zh-CN" altLang="en-US" sz="2800" b="1" dirty="0">
              <a:latin typeface="+mn-ea"/>
              <a:sym typeface="Wingdings" panose="05000000000000000000" pitchFamily="2" charset="2"/>
            </a:endParaRPr>
          </a:p>
          <a:p>
            <a:pPr eaLnBrk="1" hangingPunct="1">
              <a:buFontTx/>
              <a:buNone/>
            </a:pPr>
            <a:r>
              <a:rPr lang="zh-CN" altLang="en-US" sz="2800" b="1" dirty="0">
                <a:latin typeface="+mn-ea"/>
                <a:sym typeface="Wingdings" panose="05000000000000000000" pitchFamily="2" charset="2"/>
              </a:rPr>
              <a:t>① ：选出公式的真值结果为</a:t>
            </a:r>
            <a:r>
              <a:rPr lang="zh-CN" altLang="en-US" sz="2800" b="1" dirty="0">
                <a:solidFill>
                  <a:srgbClr val="C00000"/>
                </a:solidFill>
                <a:latin typeface="+mn-ea"/>
                <a:sym typeface="Wingdings" panose="05000000000000000000" pitchFamily="2" charset="2"/>
              </a:rPr>
              <a:t>真</a:t>
            </a:r>
            <a:r>
              <a:rPr lang="zh-CN" altLang="en-US" sz="2800" b="1" dirty="0">
                <a:latin typeface="+mn-ea"/>
                <a:sym typeface="Wingdings" panose="05000000000000000000" pitchFamily="2" charset="2"/>
              </a:rPr>
              <a:t>的所有行，在这样的行中，找到其每一个解释所对应的</a:t>
            </a:r>
            <a:r>
              <a:rPr lang="zh-CN" altLang="en-US" sz="2800" b="1" dirty="0">
                <a:solidFill>
                  <a:srgbClr val="C00000"/>
                </a:solidFill>
                <a:latin typeface="+mn-ea"/>
                <a:sym typeface="Wingdings" panose="05000000000000000000" pitchFamily="2" charset="2"/>
              </a:rPr>
              <a:t>极小项</a:t>
            </a:r>
            <a:r>
              <a:rPr lang="zh-CN" altLang="en-US" sz="2800" b="1" dirty="0">
                <a:latin typeface="+mn-ea"/>
                <a:sym typeface="Wingdings" panose="05000000000000000000" pitchFamily="2" charset="2"/>
              </a:rPr>
              <a:t>，将这些极小项析取即可得到相应的</a:t>
            </a:r>
            <a:r>
              <a:rPr lang="zh-CN" altLang="en-US" sz="2800" b="1" dirty="0">
                <a:solidFill>
                  <a:srgbClr val="C00000"/>
                </a:solidFill>
                <a:latin typeface="+mn-ea"/>
                <a:sym typeface="Wingdings" panose="05000000000000000000" pitchFamily="2" charset="2"/>
              </a:rPr>
              <a:t>主析取范式</a:t>
            </a:r>
            <a:r>
              <a:rPr lang="zh-CN" altLang="en-US" sz="2800" b="1" dirty="0">
                <a:latin typeface="+mn-ea"/>
                <a:sym typeface="Wingdings" panose="05000000000000000000" pitchFamily="2" charset="2"/>
              </a:rPr>
              <a:t>；</a:t>
            </a:r>
            <a:endParaRPr lang="zh-CN" altLang="en-US" sz="2800" b="1" dirty="0">
              <a:latin typeface="+mn-ea"/>
              <a:sym typeface="Wingdings" panose="05000000000000000000" pitchFamily="2" charset="2"/>
            </a:endParaRPr>
          </a:p>
          <a:p>
            <a:pPr eaLnBrk="1" hangingPunct="1">
              <a:buFontTx/>
              <a:buNone/>
            </a:pPr>
            <a:r>
              <a:rPr lang="zh-CN" altLang="en-US" sz="2800" b="1" dirty="0">
                <a:latin typeface="+mn-ea"/>
                <a:sym typeface="Wingdings" panose="05000000000000000000" pitchFamily="2" charset="2"/>
              </a:rPr>
              <a:t>②：选出公式的真值结果为</a:t>
            </a:r>
            <a:r>
              <a:rPr lang="zh-CN" altLang="en-US" sz="2800" b="1" dirty="0">
                <a:solidFill>
                  <a:srgbClr val="C00000"/>
                </a:solidFill>
                <a:latin typeface="+mn-ea"/>
                <a:sym typeface="Wingdings" panose="05000000000000000000" pitchFamily="2" charset="2"/>
              </a:rPr>
              <a:t>假</a:t>
            </a:r>
            <a:r>
              <a:rPr lang="zh-CN" altLang="en-US" sz="2800" b="1" dirty="0">
                <a:latin typeface="+mn-ea"/>
                <a:sym typeface="Wingdings" panose="05000000000000000000" pitchFamily="2" charset="2"/>
              </a:rPr>
              <a:t>的所有行，在这样的行中，找到其每一个解释所对应的</a:t>
            </a:r>
            <a:r>
              <a:rPr lang="zh-CN" altLang="en-US" sz="2800" b="1" dirty="0">
                <a:solidFill>
                  <a:srgbClr val="C00000"/>
                </a:solidFill>
                <a:latin typeface="+mn-ea"/>
                <a:sym typeface="Wingdings" panose="05000000000000000000" pitchFamily="2" charset="2"/>
              </a:rPr>
              <a:t>极大项</a:t>
            </a:r>
            <a:r>
              <a:rPr lang="zh-CN" altLang="en-US" sz="2800" b="1" dirty="0">
                <a:latin typeface="+mn-ea"/>
                <a:sym typeface="Wingdings" panose="05000000000000000000" pitchFamily="2" charset="2"/>
              </a:rPr>
              <a:t>，将这些极大项合取即可得到相应的</a:t>
            </a:r>
            <a:r>
              <a:rPr lang="zh-CN" altLang="en-US" sz="2800" b="1" dirty="0">
                <a:solidFill>
                  <a:srgbClr val="C00000"/>
                </a:solidFill>
                <a:latin typeface="+mn-ea"/>
                <a:sym typeface="Wingdings" panose="05000000000000000000" pitchFamily="2" charset="2"/>
              </a:rPr>
              <a:t>主合取范式</a:t>
            </a:r>
            <a:r>
              <a:rPr lang="zh-CN" altLang="en-US" sz="2800" b="1" dirty="0">
                <a:latin typeface="+mn-ea"/>
                <a:sym typeface="Wingdings" panose="05000000000000000000" pitchFamily="2" charset="2"/>
              </a:rPr>
              <a:t>。</a:t>
            </a:r>
            <a:endParaRPr lang="zh-CN" altLang="en-US" sz="2800" b="1" dirty="0">
              <a:latin typeface="+mn-ea"/>
              <a:sym typeface="Wingdings" panose="05000000000000000000" pitchFamily="2" charset="2"/>
            </a:endParaRPr>
          </a:p>
          <a:p>
            <a:pPr eaLnBrk="1" hangingPunct="1"/>
            <a:endParaRPr lang="en-US" altLang="zh-CN" sz="2800" b="1" dirty="0">
              <a:latin typeface="+mn-ea"/>
              <a:sym typeface="Wingdings" panose="05000000000000000000" pitchFamily="2" charset="2"/>
            </a:endParaRPr>
          </a:p>
        </p:txBody>
      </p:sp>
      <p:sp>
        <p:nvSpPr>
          <p:cNvPr id="5" name="Title 1"/>
          <p:cNvSpPr>
            <a:spLocks noGrp="1"/>
          </p:cNvSpPr>
          <p:nvPr>
            <p:ph type="title"/>
          </p:nvPr>
        </p:nvSpPr>
        <p:spPr>
          <a:xfrm>
            <a:off x="457200" y="122238"/>
            <a:ext cx="7543800" cy="1295400"/>
          </a:xfrm>
        </p:spPr>
        <p:txBody>
          <a:bodyPr/>
          <a:lstStyle/>
          <a:p>
            <a:r>
              <a:rPr lang="zh-CN" altLang="en-US" dirty="0"/>
              <a:t>命题逻辑公式的范式</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advTm="5486"/>
    </mc:Choice>
    <mc:Fallback>
      <p:transition spd="slow" advTm="5486"/>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xfrm>
            <a:off x="457200" y="122238"/>
            <a:ext cx="7570788" cy="1295400"/>
          </a:xfrm>
        </p:spPr>
        <p:txBody>
          <a:bodyPr/>
          <a:lstStyle/>
          <a:p>
            <a:r>
              <a:rPr lang="zh-CN" altLang="en-US"/>
              <a:t>主析取（合取）范式的唯一性</a:t>
            </a:r>
            <a:endParaRPr lang="zh-CN" altLang="en-US"/>
          </a:p>
        </p:txBody>
      </p:sp>
      <p:sp>
        <p:nvSpPr>
          <p:cNvPr id="36867" name="内容占位符 2"/>
          <p:cNvSpPr>
            <a:spLocks noGrp="1"/>
          </p:cNvSpPr>
          <p:nvPr>
            <p:ph idx="1"/>
          </p:nvPr>
        </p:nvSpPr>
        <p:spPr>
          <a:xfrm>
            <a:off x="179388" y="1719263"/>
            <a:ext cx="8964612" cy="4589462"/>
          </a:xfrm>
        </p:spPr>
        <p:txBody>
          <a:bodyPr/>
          <a:lstStyle/>
          <a:p>
            <a:r>
              <a:rPr lang="zh-CN" altLang="en-US" sz="2800" b="1" dirty="0">
                <a:latin typeface="Times New Roman" panose="02020603050405020304" pitchFamily="18" charset="0"/>
                <a:cs typeface="Times New Roman" panose="02020603050405020304" pitchFamily="18" charset="0"/>
              </a:rPr>
              <a:t>求 </a:t>
            </a:r>
            <a:r>
              <a:rPr kumimoji="1" lang="en-US" altLang="zh-CN" sz="2800" b="1" dirty="0">
                <a:latin typeface="Times New Roman" panose="02020603050405020304" pitchFamily="18" charset="0"/>
              </a:rPr>
              <a:t>(</a:t>
            </a:r>
            <a:r>
              <a:rPr kumimoji="1" lang="en-US" altLang="zh-CN" sz="2800" b="1" i="1" dirty="0" err="1">
                <a:latin typeface="Times New Roman" panose="02020603050405020304" pitchFamily="18" charset="0"/>
              </a:rPr>
              <a:t>p</a:t>
            </a:r>
            <a:r>
              <a:rPr kumimoji="1" lang="en-US" altLang="zh-CN" sz="2800" b="1" dirty="0" err="1">
                <a:latin typeface="Times New Roman" panose="02020603050405020304" pitchFamily="18" charset="0"/>
                <a:sym typeface="Symbol" panose="05050102010706020507" pitchFamily="18" charset="2"/>
              </a:rPr>
              <a:t></a:t>
            </a:r>
            <a:r>
              <a:rPr kumimoji="1" lang="en-US" altLang="zh-CN" sz="2800" b="1" i="1" dirty="0" err="1">
                <a:latin typeface="Times New Roman" panose="02020603050405020304" pitchFamily="18" charset="0"/>
                <a:sym typeface="Symbol" panose="05050102010706020507" pitchFamily="18" charset="2"/>
              </a:rPr>
              <a:t>q</a:t>
            </a:r>
            <a:r>
              <a:rPr kumimoji="1" lang="en-US" altLang="zh-CN" sz="2800" b="1" dirty="0">
                <a:latin typeface="Times New Roman" panose="02020603050405020304" pitchFamily="18" charset="0"/>
                <a:sym typeface="Symbol" panose="05050102010706020507" pitchFamily="18" charset="2"/>
              </a:rPr>
              <a:t>) </a:t>
            </a:r>
            <a:r>
              <a:rPr kumimoji="1" lang="en-US" altLang="zh-CN" sz="2800" b="1" i="1" dirty="0">
                <a:latin typeface="Times New Roman" panose="02020603050405020304" pitchFamily="18" charset="0"/>
                <a:sym typeface="Symbol" panose="05050102010706020507" pitchFamily="18" charset="2"/>
              </a:rPr>
              <a:t> r</a:t>
            </a:r>
            <a:r>
              <a:rPr kumimoji="1" lang="en-US" altLang="zh-CN" sz="2800" b="1" dirty="0">
                <a:latin typeface="Times New Roman" panose="02020603050405020304" pitchFamily="18" charset="0"/>
                <a:sym typeface="Symbol" panose="05050102010706020507" pitchFamily="18" charset="2"/>
              </a:rPr>
              <a:t> </a:t>
            </a:r>
            <a:r>
              <a:rPr kumimoji="1" lang="zh-CN" altLang="en-US" sz="2800" b="1" dirty="0">
                <a:latin typeface="Times New Roman" panose="02020603050405020304" pitchFamily="18" charset="0"/>
                <a:sym typeface="Symbol" panose="05050102010706020507" pitchFamily="18" charset="2"/>
              </a:rPr>
              <a:t>的主析取范式</a:t>
            </a:r>
            <a:endParaRPr kumimoji="1" lang="en-US" altLang="zh-CN" sz="2800" b="1" dirty="0">
              <a:latin typeface="Times New Roman" panose="02020603050405020304" pitchFamily="18" charset="0"/>
              <a:sym typeface="Symbol" panose="05050102010706020507" pitchFamily="18" charset="2"/>
            </a:endParaRPr>
          </a:p>
          <a:p>
            <a:pPr lvl="1"/>
            <a:r>
              <a:rPr kumimoji="1" lang="en-US" altLang="zh-CN" sz="2400" b="1" dirty="0">
                <a:solidFill>
                  <a:srgbClr val="FF0000"/>
                </a:solidFill>
                <a:latin typeface="Times New Roman" panose="02020603050405020304" pitchFamily="18" charset="0"/>
                <a:sym typeface="Symbol" panose="05050102010706020507" pitchFamily="18" charset="2"/>
              </a:rPr>
              <a:t>(</a:t>
            </a:r>
            <a:r>
              <a:rPr lang="en-US" altLang="zh-CN" sz="2400" b="1" dirty="0">
                <a:solidFill>
                  <a:srgbClr val="FF0000"/>
                </a:solidFill>
                <a:latin typeface="Times New Roman" panose="02020603050405020304" pitchFamily="18" charset="0"/>
                <a:cs typeface="Arial" panose="020B0604020202020204" pitchFamily="34" charset="0"/>
              </a:rPr>
              <a:t>¬</a:t>
            </a:r>
            <a:r>
              <a:rPr lang="en-US" altLang="zh-CN" sz="2400" b="1" i="1" dirty="0">
                <a:solidFill>
                  <a:srgbClr val="FF0000"/>
                </a:solidFill>
                <a:latin typeface="Times New Roman" panose="02020603050405020304" pitchFamily="18" charset="0"/>
                <a:cs typeface="Arial" panose="020B0604020202020204" pitchFamily="34" charset="0"/>
              </a:rPr>
              <a:t>p</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kumimoji="1" lang="en-US" altLang="zh-CN" sz="2400" b="1" i="1" dirty="0">
                <a:solidFill>
                  <a:srgbClr val="FF0000"/>
                </a:solidFill>
                <a:latin typeface="Times New Roman" panose="02020603050405020304" pitchFamily="18" charset="0"/>
                <a:sym typeface="Symbol" panose="05050102010706020507" pitchFamily="18" charset="2"/>
              </a:rPr>
              <a:t>r</a:t>
            </a:r>
            <a:r>
              <a:rPr kumimoji="1" lang="en-US" altLang="zh-CN" sz="2400" b="1" dirty="0">
                <a:solidFill>
                  <a:srgbClr val="FF0000"/>
                </a:solidFill>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a:solidFill>
                  <a:srgbClr val="FF0000"/>
                </a:solidFill>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solidFill>
                  <a:srgbClr val="FF0000"/>
                </a:solidFill>
                <a:latin typeface="Times New Roman" panose="02020603050405020304" pitchFamily="18" charset="0"/>
                <a:cs typeface="Arial" panose="020B0604020202020204" pitchFamily="34" charset="0"/>
              </a:rPr>
              <a:t> </a:t>
            </a:r>
            <a:r>
              <a:rPr kumimoji="1" lang="en-US" altLang="zh-CN" sz="2400" b="1" i="1" dirty="0">
                <a:solidFill>
                  <a:srgbClr val="FF0000"/>
                </a:solidFill>
                <a:latin typeface="Times New Roman" panose="02020603050405020304" pitchFamily="18" charset="0"/>
                <a:sym typeface="Symbol" panose="05050102010706020507" pitchFamily="18" charset="2"/>
              </a:rPr>
              <a:t>r</a:t>
            </a:r>
            <a:r>
              <a:rPr kumimoji="1" lang="en-US" altLang="zh-CN" sz="2400" b="1" dirty="0">
                <a:solidFill>
                  <a:srgbClr val="FF0000"/>
                </a:solidFill>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 (</a:t>
            </a:r>
            <a:r>
              <a:rPr lang="en-US" altLang="zh-CN" sz="2400" b="1" i="1" dirty="0">
                <a:latin typeface="Times New Roman" panose="02020603050405020304" pitchFamily="18" charset="0"/>
                <a:cs typeface="Arial" panose="020B0604020202020204" pitchFamily="34" charset="0"/>
              </a:rPr>
              <a:t>p</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kumimoji="1" lang="en-US" altLang="zh-CN" sz="2400" b="1" i="1" dirty="0">
                <a:latin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lang="zh-CN" altLang="en-US" sz="2400" b="1" dirty="0">
                <a:latin typeface="Times New Roman" panose="02020603050405020304" pitchFamily="18" charset="0"/>
                <a:cs typeface="Arial" panose="020B0604020202020204" pitchFamily="34" charset="0"/>
                <a:sym typeface="Symbol" panose="05050102010706020507" pitchFamily="18" charset="2"/>
              </a:rPr>
              <a:t>（析取范式）</a:t>
            </a:r>
            <a:endParaRPr lang="en-US" altLang="zh-CN" sz="2400" b="1" dirty="0">
              <a:latin typeface="Times New Roman" panose="02020603050405020304" pitchFamily="18" charset="0"/>
              <a:cs typeface="Arial" panose="020B0604020202020204" pitchFamily="34" charset="0"/>
              <a:sym typeface="Symbol" panose="05050102010706020507" pitchFamily="18" charset="2"/>
            </a:endParaRPr>
          </a:p>
          <a:p>
            <a:pPr lvl="1"/>
            <a:endParaRPr lang="en-US" altLang="zh-CN" sz="2800" b="1" dirty="0">
              <a:solidFill>
                <a:srgbClr val="FF0000"/>
              </a:solidFill>
              <a:latin typeface="Times New Roman" panose="02020603050405020304" pitchFamily="18" charset="0"/>
              <a:cs typeface="Arial" panose="020B0604020202020204" pitchFamily="34" charset="0"/>
            </a:endParaRPr>
          </a:p>
          <a:p>
            <a:pPr lvl="1"/>
            <a:endParaRPr lang="en-US" altLang="zh-CN" sz="2800" b="1" dirty="0">
              <a:solidFill>
                <a:srgbClr val="FF0000"/>
              </a:solidFill>
              <a:latin typeface="Times New Roman" panose="02020603050405020304" pitchFamily="18" charset="0"/>
              <a:cs typeface="Arial" panose="020B0604020202020204" pitchFamily="34" charset="0"/>
            </a:endParaRPr>
          </a:p>
          <a:p>
            <a:pPr lvl="1"/>
            <a:endParaRPr lang="en-US" altLang="zh-CN" sz="2800" b="1" dirty="0">
              <a:solidFill>
                <a:srgbClr val="FF0000"/>
              </a:solidFill>
              <a:latin typeface="Times New Roman" panose="02020603050405020304" pitchFamily="18" charset="0"/>
              <a:cs typeface="Arial" panose="020B0604020202020204" pitchFamily="34" charset="0"/>
            </a:endParaRPr>
          </a:p>
          <a:p>
            <a:pPr lvl="1"/>
            <a:endParaRPr lang="en-US" altLang="zh-CN" sz="2800" b="1" dirty="0">
              <a:solidFill>
                <a:srgbClr val="FF0000"/>
              </a:solidFill>
              <a:latin typeface="Times New Roman" panose="02020603050405020304" pitchFamily="18" charset="0"/>
              <a:cs typeface="Arial" panose="020B0604020202020204" pitchFamily="34" charset="0"/>
            </a:endParaRPr>
          </a:p>
          <a:p>
            <a:pPr lvl="1"/>
            <a:r>
              <a:rPr lang="en-US" altLang="zh-CN" sz="2400" b="1" dirty="0">
                <a:solidFill>
                  <a:srgbClr val="FF0000"/>
                </a:solidFill>
                <a:latin typeface="Times New Roman" panose="02020603050405020304" pitchFamily="18" charset="0"/>
                <a:cs typeface="Arial" panose="020B0604020202020204" pitchFamily="34" charset="0"/>
              </a:rPr>
              <a:t>(¬</a:t>
            </a:r>
            <a:r>
              <a:rPr lang="en-US" altLang="zh-CN" sz="2400" b="1" i="1" dirty="0">
                <a:solidFill>
                  <a:srgbClr val="FF0000"/>
                </a:solidFill>
                <a:latin typeface="Times New Roman" panose="02020603050405020304" pitchFamily="18" charset="0"/>
                <a:cs typeface="Arial" panose="020B0604020202020204" pitchFamily="34" charset="0"/>
              </a:rPr>
              <a:t>p </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solidFill>
                  <a:srgbClr val="FF0000"/>
                </a:solidFill>
                <a:latin typeface="Times New Roman" panose="02020603050405020304" pitchFamily="18" charset="0"/>
                <a:cs typeface="Arial" panose="020B0604020202020204" pitchFamily="34" charset="0"/>
              </a:rPr>
              <a:t>¬</a:t>
            </a:r>
            <a:r>
              <a:rPr lang="en-US" altLang="zh-CN" sz="2400" b="1" i="1" dirty="0">
                <a:solidFill>
                  <a:srgbClr val="FF0000"/>
                </a:solidFill>
                <a:latin typeface="Times New Roman" panose="02020603050405020304" pitchFamily="18" charset="0"/>
                <a:cs typeface="Arial" panose="020B0604020202020204" pitchFamily="34" charset="0"/>
              </a:rPr>
              <a:t>q</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a:solidFill>
                  <a:srgbClr val="FF0000"/>
                </a:solidFill>
                <a:latin typeface="Times New Roman" panose="02020603050405020304" pitchFamily="18" charset="0"/>
                <a:sym typeface="Symbol" panose="05050102010706020507" pitchFamily="18" charset="2"/>
              </a:rPr>
              <a:t>r</a:t>
            </a:r>
            <a:r>
              <a:rPr kumimoji="1" lang="en-US" altLang="zh-CN" sz="2400" b="1" dirty="0">
                <a:solidFill>
                  <a:srgbClr val="FF0000"/>
                </a:solidFill>
                <a:latin typeface="Times New Roman" panose="02020603050405020304" pitchFamily="18" charset="0"/>
                <a:sym typeface="Wingdings" panose="05000000000000000000" pitchFamily="2" charset="2"/>
              </a:rPr>
              <a:t>)</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lang="en-US" altLang="zh-CN" sz="2400" b="1" dirty="0">
                <a:solidFill>
                  <a:srgbClr val="FF0000"/>
                </a:solidFill>
                <a:latin typeface="Times New Roman" panose="02020603050405020304" pitchFamily="18" charset="0"/>
                <a:cs typeface="Arial" panose="020B0604020202020204" pitchFamily="34" charset="0"/>
              </a:rPr>
              <a:t>(¬</a:t>
            </a:r>
            <a:r>
              <a:rPr lang="en-US" altLang="zh-CN" sz="2400" b="1" i="1" dirty="0">
                <a:solidFill>
                  <a:srgbClr val="FF0000"/>
                </a:solidFill>
                <a:latin typeface="Times New Roman" panose="02020603050405020304" pitchFamily="18" charset="0"/>
                <a:cs typeface="Arial" panose="020B0604020202020204" pitchFamily="34" charset="0"/>
              </a:rPr>
              <a:t>p </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a:solidFill>
                  <a:srgbClr val="FF0000"/>
                </a:solidFill>
                <a:latin typeface="Times New Roman" panose="02020603050405020304" pitchFamily="18" charset="0"/>
                <a:cs typeface="Arial" panose="020B0604020202020204" pitchFamily="34" charset="0"/>
              </a:rPr>
              <a:t>q</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a:solidFill>
                  <a:srgbClr val="FF0000"/>
                </a:solidFill>
                <a:latin typeface="Times New Roman" panose="02020603050405020304" pitchFamily="18" charset="0"/>
                <a:sym typeface="Symbol" panose="05050102010706020507" pitchFamily="18" charset="2"/>
              </a:rPr>
              <a:t>r</a:t>
            </a:r>
            <a:r>
              <a:rPr kumimoji="1" lang="en-US" altLang="zh-CN" sz="2400" b="1" dirty="0">
                <a:solidFill>
                  <a:srgbClr val="FF0000"/>
                </a:solidFill>
                <a:latin typeface="Times New Roman" panose="02020603050405020304" pitchFamily="18" charset="0"/>
                <a:sym typeface="Wingdings" panose="05000000000000000000" pitchFamily="2" charset="2"/>
              </a:rPr>
              <a:t>)</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lang="en-US" altLang="zh-CN" sz="2400" b="1" dirty="0">
                <a:solidFill>
                  <a:srgbClr val="FF0000"/>
                </a:solidFill>
                <a:latin typeface="Times New Roman" panose="02020603050405020304" pitchFamily="18" charset="0"/>
                <a:cs typeface="Arial" panose="020B0604020202020204" pitchFamily="34" charset="0"/>
              </a:rPr>
              <a:t>(</a:t>
            </a:r>
            <a:r>
              <a:rPr lang="en-US" altLang="zh-CN" sz="2400" b="1" i="1" dirty="0">
                <a:solidFill>
                  <a:srgbClr val="FF0000"/>
                </a:solidFill>
                <a:latin typeface="Times New Roman" panose="02020603050405020304" pitchFamily="18" charset="0"/>
                <a:cs typeface="Arial" panose="020B0604020202020204" pitchFamily="34" charset="0"/>
              </a:rPr>
              <a:t>p </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a:solidFill>
                  <a:srgbClr val="FF0000"/>
                </a:solidFill>
                <a:latin typeface="Times New Roman" panose="02020603050405020304" pitchFamily="18" charset="0"/>
                <a:cs typeface="Arial" panose="020B0604020202020204" pitchFamily="34" charset="0"/>
              </a:rPr>
              <a:t>q</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a:solidFill>
                  <a:srgbClr val="FF0000"/>
                </a:solidFill>
                <a:latin typeface="Times New Roman" panose="02020603050405020304" pitchFamily="18" charset="0"/>
                <a:sym typeface="Symbol" panose="05050102010706020507" pitchFamily="18" charset="2"/>
              </a:rPr>
              <a:t>r</a:t>
            </a:r>
            <a:r>
              <a:rPr kumimoji="1" lang="en-US" altLang="zh-CN" sz="2400" b="1" dirty="0">
                <a:solidFill>
                  <a:srgbClr val="FF0000"/>
                </a:solidFill>
                <a:latin typeface="Times New Roman" panose="02020603050405020304" pitchFamily="18" charset="0"/>
                <a:sym typeface="Wingdings" panose="05000000000000000000" pitchFamily="2" charset="2"/>
              </a:rPr>
              <a:t>)</a:t>
            </a:r>
            <a:r>
              <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kumimoji="1"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Arial" panose="020B0604020202020204" pitchFamily="34" charset="0"/>
              </a:rPr>
              <a:t>p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kumimoji="1" lang="en-US" altLang="zh-CN" sz="2400" b="1" i="1" dirty="0">
                <a:latin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endParaRPr lang="en-US" altLang="zh-CN" sz="2400" b="1" dirty="0">
              <a:latin typeface="Times New Roman" panose="02020603050405020304" pitchFamily="18" charset="0"/>
              <a:cs typeface="Arial" panose="020B0604020202020204" pitchFamily="34" charset="0"/>
              <a:sym typeface="Symbol" panose="05050102010706020507" pitchFamily="18" charset="2"/>
            </a:endParaRPr>
          </a:p>
          <a:p>
            <a:pPr lvl="1"/>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rPr>
              <a:t>p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a:latin typeface="Times New Roman" panose="02020603050405020304" pitchFamily="18" charset="0"/>
                <a:sym typeface="Symbol" panose="05050102010706020507" pitchFamily="18" charset="2"/>
              </a:rPr>
              <a:t>r</a:t>
            </a:r>
            <a:r>
              <a:rPr kumimoji="1" lang="en-US" altLang="zh-CN" sz="2400" b="1" dirty="0">
                <a:latin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rPr>
              <a:t>p </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a:latin typeface="Times New Roman" panose="02020603050405020304" pitchFamily="18" charset="0"/>
                <a:cs typeface="Arial" panose="020B0604020202020204" pitchFamily="34" charset="0"/>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a:latin typeface="Times New Roman" panose="02020603050405020304" pitchFamily="18" charset="0"/>
                <a:sym typeface="Symbol" panose="05050102010706020507" pitchFamily="18" charset="2"/>
              </a:rPr>
              <a:t>r</a:t>
            </a:r>
            <a:r>
              <a:rPr kumimoji="1" lang="en-US" altLang="zh-CN" sz="2400" b="1" dirty="0">
                <a:latin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Arial" panose="020B0604020202020204" pitchFamily="34" charset="0"/>
              </a:rPr>
              <a:t>p</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sym typeface="Symbol" panose="05050102010706020507" pitchFamily="18" charset="2"/>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kumimoji="1" lang="en-US" altLang="zh-CN" sz="2400" b="1" i="1" dirty="0">
                <a:latin typeface="Times New Roman" panose="02020603050405020304" pitchFamily="18" charset="0"/>
                <a:sym typeface="Symbol" panose="05050102010706020507" pitchFamily="18" charset="2"/>
              </a:rPr>
              <a:t>r</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lang="en-US" altLang="zh-CN" sz="2400" b="1" dirty="0">
                <a:latin typeface="Times New Roman" panose="02020603050405020304" pitchFamily="18" charset="0"/>
                <a:cs typeface="Arial" panose="020B0604020202020204" pitchFamily="34" charset="0"/>
              </a:rPr>
              <a:t>(</a:t>
            </a:r>
            <a:r>
              <a:rPr lang="en-US" altLang="zh-CN" sz="2400" b="1" i="1" dirty="0">
                <a:latin typeface="Times New Roman" panose="02020603050405020304" pitchFamily="18" charset="0"/>
                <a:cs typeface="Arial" panose="020B0604020202020204" pitchFamily="34" charset="0"/>
              </a:rPr>
              <a:t>p </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a:latin typeface="Times New Roman" panose="02020603050405020304" pitchFamily="18" charset="0"/>
                <a:cs typeface="Arial" panose="020B0604020202020204" pitchFamily="34" charset="0"/>
              </a:rPr>
              <a:t>q</a:t>
            </a:r>
            <a:r>
              <a:rPr lang="en-US" altLang="zh-CN" sz="2400" b="1" dirty="0">
                <a:latin typeface="Times New Roman" panose="02020603050405020304" pitchFamily="18" charset="0"/>
                <a:cs typeface="Arial" panose="020B0604020202020204" pitchFamily="34" charset="0"/>
                <a:sym typeface="Symbol" panose="05050102010706020507" pitchFamily="18" charset="2"/>
              </a:rPr>
              <a:t>  </a:t>
            </a:r>
            <a:r>
              <a:rPr kumimoji="1" lang="en-US" altLang="zh-CN" sz="2400" b="1" i="1" dirty="0">
                <a:latin typeface="Times New Roman" panose="02020603050405020304" pitchFamily="18" charset="0"/>
                <a:sym typeface="Symbol" panose="05050102010706020507" pitchFamily="18" charset="2"/>
              </a:rPr>
              <a:t>r</a:t>
            </a:r>
            <a:r>
              <a:rPr kumimoji="1" lang="en-US" altLang="zh-CN" sz="2400" b="1" dirty="0">
                <a:latin typeface="Times New Roman" panose="02020603050405020304" pitchFamily="18" charset="0"/>
                <a:sym typeface="Wingdings" panose="05000000000000000000" pitchFamily="2" charset="2"/>
              </a:rPr>
              <a:t>)</a:t>
            </a:r>
            <a:endParaRPr kumimoji="1" lang="en-US" altLang="zh-CN" sz="2400" b="1" dirty="0">
              <a:latin typeface="Times New Roman" panose="02020603050405020304" pitchFamily="18" charset="0"/>
              <a:sym typeface="Wingdings" panose="05000000000000000000" pitchFamily="2" charset="2"/>
            </a:endParaRPr>
          </a:p>
          <a:p>
            <a:pPr lvl="1"/>
            <a:r>
              <a:rPr kumimoji="1" lang="en-US" altLang="zh-CN" sz="2400" b="1" dirty="0">
                <a:latin typeface="Times New Roman" panose="02020603050405020304" pitchFamily="18" charset="0"/>
                <a:cs typeface="Arial" panose="020B0604020202020204" pitchFamily="34" charset="0"/>
                <a:sym typeface="Wingdings" panose="05000000000000000000" pitchFamily="2" charset="2"/>
              </a:rPr>
              <a:t>        001    	      011	    100		  111</a:t>
            </a:r>
            <a:r>
              <a:rPr lang="en-US" altLang="zh-CN" sz="2400" b="1" dirty="0">
                <a:latin typeface="Times New Roman" panose="02020603050405020304" pitchFamily="18" charset="0"/>
                <a:cs typeface="Arial" panose="020B0604020202020204" pitchFamily="34" charset="0"/>
                <a:sym typeface="Symbol" panose="05050102010706020507" pitchFamily="18" charset="2"/>
              </a:rPr>
              <a:t> </a:t>
            </a:r>
            <a:endParaRPr lang="en-US" altLang="zh-CN" sz="2400" b="1" dirty="0">
              <a:latin typeface="Times New Roman" panose="02020603050405020304" pitchFamily="18" charset="0"/>
              <a:cs typeface="Arial" panose="020B0604020202020204" pitchFamily="34" charset="0"/>
              <a:sym typeface="Symbol" panose="05050102010706020507" pitchFamily="18" charset="2"/>
            </a:endParaRPr>
          </a:p>
          <a:p>
            <a:pPr lvl="1"/>
            <a:endParaRPr kumimoji="1" lang="en-US" altLang="zh-CN" sz="2800" b="1" dirty="0">
              <a:latin typeface="Times New Roman" panose="02020603050405020304" pitchFamily="18" charset="0"/>
              <a:sym typeface="Symbol" panose="05050102010706020507" pitchFamily="18" charset="2"/>
            </a:endParaRPr>
          </a:p>
        </p:txBody>
      </p:sp>
      <p:sp>
        <p:nvSpPr>
          <p:cNvPr id="4" name="矩形标注 3"/>
          <p:cNvSpPr>
            <a:spLocks noRot="1" noChangeAspect="1" noMove="1" noResize="1" noEditPoints="1" noAdjustHandles="1" noChangeArrowheads="1" noChangeShapeType="1" noTextEdit="1"/>
          </p:cNvSpPr>
          <p:nvPr/>
        </p:nvSpPr>
        <p:spPr bwMode="auto">
          <a:xfrm>
            <a:off x="971550" y="3141663"/>
            <a:ext cx="6696075" cy="1223962"/>
          </a:xfrm>
          <a:prstGeom prst="wedgeRectCallout">
            <a:avLst>
              <a:gd name="adj1" fmla="val -29366"/>
              <a:gd name="adj2" fmla="val -70657"/>
            </a:avLst>
          </a:prstGeom>
          <a:blipFill rotWithShape="0">
            <a:blip r:embed="rId1"/>
            <a:stretch>
              <a:fillRect b="-6531"/>
            </a:stretch>
          </a:blipFill>
          <a:ln w="9525" algn="ctr">
            <a:solidFill>
              <a:schemeClr val="tx1"/>
            </a:solidFill>
            <a:round/>
          </a:ln>
        </p:spPr>
        <p:txBody>
          <a:bodyPr/>
          <a:lstStyle/>
          <a:p>
            <a:r>
              <a:rPr lang="zh-CN" altLang="en-US">
                <a:noFill/>
              </a:rPr>
              <a:t> </a:t>
            </a:r>
            <a:endParaRPr lang="zh-CN" altLang="en-US">
              <a:noFill/>
            </a:endParaRP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6867">
                                            <p:txEl>
                                              <p:pRg st="6" end="6"/>
                                            </p:txEl>
                                          </p:spTgt>
                                        </p:tgtEl>
                                        <p:attrNameLst>
                                          <p:attrName>style.visibility</p:attrName>
                                        </p:attrNameLst>
                                      </p:cBhvr>
                                      <p:to>
                                        <p:strVal val="visible"/>
                                      </p:to>
                                    </p:set>
                                    <p:animEffect transition="in" filter="box(in)">
                                      <p:cBhvr>
                                        <p:cTn id="12" dur="500"/>
                                        <p:tgtEl>
                                          <p:spTgt spid="36867">
                                            <p:txEl>
                                              <p:pRg st="6" end="6"/>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6867">
                                            <p:txEl>
                                              <p:pRg st="7" end="7"/>
                                            </p:txEl>
                                          </p:spTgt>
                                        </p:tgtEl>
                                        <p:attrNameLst>
                                          <p:attrName>style.visibility</p:attrName>
                                        </p:attrNameLst>
                                      </p:cBhvr>
                                      <p:to>
                                        <p:strVal val="visible"/>
                                      </p:to>
                                    </p:set>
                                    <p:animEffect transition="in" filter="box(in)">
                                      <p:cBhvr>
                                        <p:cTn id="15" dur="500"/>
                                        <p:tgtEl>
                                          <p:spTgt spid="36867">
                                            <p:txEl>
                                              <p:pRg st="7" end="7"/>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6867">
                                            <p:txEl>
                                              <p:pRg st="8" end="8"/>
                                            </p:txEl>
                                          </p:spTgt>
                                        </p:tgtEl>
                                        <p:attrNameLst>
                                          <p:attrName>style.visibility</p:attrName>
                                        </p:attrNameLst>
                                      </p:cBhvr>
                                      <p:to>
                                        <p:strVal val="visible"/>
                                      </p:to>
                                    </p:set>
                                    <p:animEffect transition="in" filter="box(in)">
                                      <p:cBhvr>
                                        <p:cTn id="18" dur="5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idx="4294967295"/>
          </p:nvPr>
        </p:nvSpPr>
        <p:spPr>
          <a:xfrm>
            <a:off x="506413" y="722313"/>
            <a:ext cx="7450137" cy="762000"/>
          </a:xfrm>
        </p:spPr>
        <p:txBody>
          <a:bodyPr/>
          <a:lstStyle/>
          <a:p>
            <a:pPr eaLnBrk="1" hangingPunct="1"/>
            <a:r>
              <a:rPr lang="en-US" altLang="zh-CN" sz="3600">
                <a:latin typeface="Times New Roman" panose="02020603050405020304" pitchFamily="18" charset="0"/>
                <a:cs typeface="Times New Roman" panose="02020603050405020304" pitchFamily="18" charset="0"/>
              </a:rPr>
              <a:t>CNF</a:t>
            </a:r>
            <a:r>
              <a:rPr lang="zh-CN" altLang="en-US" sz="3600">
                <a:latin typeface="Times New Roman" panose="02020603050405020304" pitchFamily="18" charset="0"/>
                <a:cs typeface="Times New Roman" panose="02020603050405020304" pitchFamily="18" charset="0"/>
              </a:rPr>
              <a:t>的命题，其永真性是可判定的</a:t>
            </a:r>
            <a:endParaRPr lang="zh-CN" altLang="en-US" sz="3600">
              <a:latin typeface="Times New Roman" panose="02020603050405020304" pitchFamily="18" charset="0"/>
              <a:cs typeface="Times New Roman" panose="02020603050405020304" pitchFamily="18" charset="0"/>
            </a:endParaRPr>
          </a:p>
        </p:txBody>
      </p:sp>
      <p:sp>
        <p:nvSpPr>
          <p:cNvPr id="26" name="Rectangle 3"/>
          <p:cNvSpPr txBox="1">
            <a:spLocks noRot="1" noChangeAspect="1" noMove="1" noResize="1" noEditPoints="1" noAdjustHandles="1" noChangeArrowheads="1" noChangeShapeType="1" noTextEdit="1"/>
          </p:cNvSpPr>
          <p:nvPr/>
        </p:nvSpPr>
        <p:spPr>
          <a:xfrm>
            <a:off x="468313" y="1628775"/>
            <a:ext cx="8280400" cy="3744913"/>
          </a:xfrm>
          <a:prstGeom prst="rect">
            <a:avLst/>
          </a:prstGeom>
          <a:blipFill rotWithShape="0">
            <a:blip r:embed="rId1"/>
            <a:stretch>
              <a:fillRect l="-368" t="-1626"/>
            </a:stretch>
          </a:blipFill>
        </p:spPr>
        <p:txBody>
          <a:bodyPr/>
          <a:lstStyle/>
          <a:p>
            <a:pPr>
              <a:defRPr/>
            </a:pPr>
            <a:r>
              <a:rPr lang="zh-CN" altLang="en-US">
                <a:noFill/>
              </a:rPr>
              <a:t> </a:t>
            </a:r>
            <a:endParaRPr lang="zh-CN" altLang="en-US">
              <a:noFill/>
            </a:endParaRPr>
          </a:p>
        </p:txBody>
      </p:sp>
      <p:sp>
        <p:nvSpPr>
          <p:cNvPr id="4" name="内容占位符 2"/>
          <p:cNvSpPr txBox="1"/>
          <p:nvPr/>
        </p:nvSpPr>
        <p:spPr>
          <a:xfrm>
            <a:off x="179388" y="4581525"/>
            <a:ext cx="7993062" cy="668338"/>
          </a:xfrm>
          <a:prstGeom prst="rect">
            <a:avLst/>
          </a:prstGeom>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3429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987425" indent="-294005">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281430" indent="-2921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598930" indent="-31623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056130" indent="-31623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13330" indent="-31623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2970530" indent="-31623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427730" indent="-31623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a:spcBef>
                <a:spcPts val="600"/>
              </a:spcBef>
              <a:spcAft>
                <a:spcPts val="600"/>
              </a:spcAft>
              <a:buFont typeface="Wingdings" panose="05000000000000000000" pitchFamily="2" charset="2"/>
              <a:buNone/>
            </a:pPr>
            <a:r>
              <a:rPr lang="zh-CN" altLang="en-US" sz="2400" b="1">
                <a:solidFill>
                  <a:srgbClr val="251BE3"/>
                </a:solidFill>
                <a:latin typeface="Times New Roman" panose="02020603050405020304" pitchFamily="18" charset="0"/>
                <a:sym typeface="Symbol" panose="05050102010706020507" pitchFamily="18" charset="2"/>
              </a:rPr>
              <a:t> 命题的永真性是可判定的命题逻辑是可判定的</a:t>
            </a:r>
            <a:endParaRPr lang="en-US" altLang="zh-CN" sz="2400" b="1">
              <a:solidFill>
                <a:srgbClr val="251BE3"/>
              </a:solidFill>
              <a:latin typeface="Times New Roman" panose="02020603050405020304" pitchFamily="18" charset="0"/>
              <a:cs typeface="Arial" panose="020B0604020202020204" pitchFamily="34" charset="0"/>
              <a:sym typeface="Symbol" panose="05050102010706020507" pitchFamily="18" charset="2"/>
            </a:endParaRPr>
          </a:p>
          <a:p>
            <a:pPr lvl="1"/>
            <a:endParaRPr kumimoji="1" lang="en-US" altLang="zh-CN" sz="2400" b="1">
              <a:latin typeface="Times New Roman" panose="02020603050405020304" pitchFamily="18" charset="0"/>
              <a:sym typeface="Symbol" panose="05050102010706020507" pitchFamily="18" charset="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27405" y="2492693"/>
            <a:ext cx="7543800" cy="1295400"/>
          </a:xfrm>
        </p:spPr>
        <p:txBody>
          <a:bodyPr/>
          <a:p>
            <a:pPr algn="ctr"/>
            <a:r>
              <a:rPr lang="zh-CN" altLang="en-US"/>
              <a:t>命题逻辑的自然演绎</a:t>
            </a: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xfrm>
            <a:off x="457200" y="122238"/>
            <a:ext cx="7570788" cy="1219200"/>
          </a:xfrm>
        </p:spPr>
        <p:txBody>
          <a:bodyPr/>
          <a:lstStyle/>
          <a:p>
            <a:r>
              <a:rPr lang="zh-CN" altLang="en-US" b="0" dirty="0">
                <a:latin typeface="+mn-ea"/>
                <a:ea typeface="+mn-ea"/>
              </a:rPr>
              <a:t>命题逻辑的“自然演绎”规则</a:t>
            </a:r>
            <a:endParaRPr lang="zh-CN" altLang="en-US" dirty="0">
              <a:latin typeface="+mn-ea"/>
              <a:ea typeface="+mn-ea"/>
            </a:endParaRPr>
          </a:p>
        </p:txBody>
      </p:sp>
      <p:sp>
        <p:nvSpPr>
          <p:cNvPr id="3" name="灯片编号占位符 2"/>
          <p:cNvSpPr>
            <a:spLocks noGrp="1"/>
          </p:cNvSpPr>
          <p:nvPr>
            <p:ph type="sldNum" sz="quarter" idx="12"/>
          </p:nvPr>
        </p:nvSpPr>
        <p:spPr/>
        <p:txBody>
          <a:bodyPr/>
          <a:lstStyle/>
          <a:p>
            <a:pPr algn="r">
              <a:defRPr/>
            </a:pPr>
            <a:fld id="{9CA25C4E-FAF3-46D9-8743-E552264581ED}" type="slidenum">
              <a:rPr lang="en-US" altLang="zh-CN" smtClean="0"/>
            </a:fld>
            <a:endParaRPr lang="en-US" altLang="zh-CN" dirty="0"/>
          </a:p>
        </p:txBody>
      </p:sp>
      <p:pic>
        <p:nvPicPr>
          <p:cNvPr id="4" name="Picture 3"/>
          <p:cNvPicPr>
            <a:picLocks noChangeAspect="1"/>
          </p:cNvPicPr>
          <p:nvPr/>
        </p:nvPicPr>
        <p:blipFill>
          <a:blip r:embed="rId1"/>
          <a:stretch>
            <a:fillRect/>
          </a:stretch>
        </p:blipFill>
        <p:spPr>
          <a:xfrm>
            <a:off x="395605" y="1557020"/>
            <a:ext cx="4247515" cy="4913630"/>
          </a:xfrm>
          <a:prstGeom prst="rect">
            <a:avLst/>
          </a:prstGeom>
        </p:spPr>
      </p:pic>
      <p:pic>
        <p:nvPicPr>
          <p:cNvPr id="12" name="Picture 11"/>
          <p:cNvPicPr>
            <a:picLocks noChangeAspect="1"/>
          </p:cNvPicPr>
          <p:nvPr/>
        </p:nvPicPr>
        <p:blipFill>
          <a:blip r:embed="rId2"/>
          <a:stretch>
            <a:fillRect/>
          </a:stretch>
        </p:blipFill>
        <p:spPr>
          <a:xfrm>
            <a:off x="4716145" y="1772920"/>
            <a:ext cx="4225290" cy="1834515"/>
          </a:xfrm>
          <a:prstGeom prst="rect">
            <a:avLst/>
          </a:prstGeom>
        </p:spPr>
      </p:pic>
      <p:sp>
        <p:nvSpPr>
          <p:cNvPr id="14" name="Text Box 13"/>
          <p:cNvSpPr txBox="1"/>
          <p:nvPr/>
        </p:nvSpPr>
        <p:spPr>
          <a:xfrm>
            <a:off x="4787900" y="4293235"/>
            <a:ext cx="4123055" cy="983615"/>
          </a:xfrm>
          <a:prstGeom prst="rect">
            <a:avLst/>
          </a:prstGeom>
          <a:noFill/>
        </p:spPr>
        <p:txBody>
          <a:bodyPr wrap="square" rtlCol="0">
            <a:spAutoFit/>
          </a:bodyPr>
          <a:p>
            <a:r>
              <a:rPr lang="zh-CN" altLang="en-US" sz="1400">
                <a:solidFill>
                  <a:srgbClr val="FF0000"/>
                </a:solidFill>
                <a:latin typeface="+mn-ea"/>
                <a:ea typeface="+mn-ea"/>
                <a:cs typeface="+mn-ea"/>
              </a:rPr>
              <a:t>参考资料</a:t>
            </a:r>
            <a:r>
              <a:rPr lang="en-US" altLang="zh-CN" sz="1400">
                <a:solidFill>
                  <a:srgbClr val="FF0000"/>
                </a:solidFill>
                <a:latin typeface="+mn-ea"/>
                <a:ea typeface="+mn-ea"/>
                <a:cs typeface="+mn-ea"/>
              </a:rPr>
              <a:t>(</a:t>
            </a:r>
            <a:r>
              <a:rPr lang="zh-CN" altLang="en-US" sz="1400">
                <a:solidFill>
                  <a:srgbClr val="FF0000"/>
                </a:solidFill>
                <a:latin typeface="+mn-ea"/>
                <a:ea typeface="+mn-ea"/>
                <a:cs typeface="+mn-ea"/>
              </a:rPr>
              <a:t>见课程主页</a:t>
            </a:r>
            <a:r>
              <a:rPr lang="en-US" altLang="zh-CN" sz="1400">
                <a:solidFill>
                  <a:srgbClr val="FF0000"/>
                </a:solidFill>
                <a:latin typeface="+mn-ea"/>
                <a:ea typeface="+mn-ea"/>
                <a:cs typeface="+mn-ea"/>
              </a:rPr>
              <a:t>)</a:t>
            </a:r>
            <a:r>
              <a:rPr lang="zh-CN" altLang="en-US" sz="1400">
                <a:solidFill>
                  <a:srgbClr val="FF0000"/>
                </a:solidFill>
                <a:latin typeface="+mn-ea"/>
                <a:ea typeface="+mn-ea"/>
                <a:cs typeface="+mn-ea"/>
              </a:rPr>
              <a:t>：</a:t>
            </a:r>
            <a:endParaRPr lang="zh-CN" altLang="en-US" sz="1400">
              <a:solidFill>
                <a:srgbClr val="FF0000"/>
              </a:solidFill>
              <a:latin typeface="+mn-ea"/>
              <a:ea typeface="+mn-ea"/>
              <a:cs typeface="+mn-ea"/>
            </a:endParaRPr>
          </a:p>
          <a:p>
            <a:endParaRPr lang="zh-CN" altLang="en-US" sz="1400">
              <a:solidFill>
                <a:srgbClr val="FF0000"/>
              </a:solidFill>
              <a:latin typeface="+mn-ea"/>
              <a:ea typeface="+mn-ea"/>
              <a:cs typeface="+mn-ea"/>
            </a:endParaRPr>
          </a:p>
          <a:p>
            <a:r>
              <a:rPr lang="zh-CN" altLang="en-US" sz="1000">
                <a:solidFill>
                  <a:srgbClr val="FF0000"/>
                </a:solidFill>
                <a:latin typeface="+mn-ea"/>
                <a:ea typeface="+mn-ea"/>
                <a:cs typeface="+mn-ea"/>
              </a:rPr>
              <a:t>Michael Huth and Mark Ryan, LOGIC IN COMPUTER SCIENCE: Modelling and Reasoning about Systems, </a:t>
            </a:r>
            <a:r>
              <a:rPr lang="en-US" altLang="zh-CN" sz="1000">
                <a:solidFill>
                  <a:srgbClr val="FF0000"/>
                </a:solidFill>
                <a:latin typeface="+mn-ea"/>
                <a:ea typeface="+mn-ea"/>
                <a:cs typeface="+mn-ea"/>
              </a:rPr>
              <a:t>pp. 27, </a:t>
            </a:r>
            <a:r>
              <a:rPr lang="zh-CN" altLang="en-US" sz="1000">
                <a:solidFill>
                  <a:srgbClr val="FF0000"/>
                </a:solidFill>
                <a:latin typeface="+mn-ea"/>
                <a:ea typeface="+mn-ea"/>
                <a:cs typeface="+mn-ea"/>
              </a:rPr>
              <a:t>Cambridge</a:t>
            </a:r>
            <a:r>
              <a:rPr lang="en-US" altLang="zh-CN" sz="1000">
                <a:solidFill>
                  <a:srgbClr val="FF0000"/>
                </a:solidFill>
                <a:latin typeface="+mn-ea"/>
                <a:ea typeface="+mn-ea"/>
                <a:cs typeface="+mn-ea"/>
              </a:rPr>
              <a:t> Press.</a:t>
            </a:r>
            <a:endParaRPr lang="en-US" altLang="zh-CN" sz="1000">
              <a:solidFill>
                <a:srgbClr val="FF0000"/>
              </a:solidFill>
              <a:latin typeface="+mn-ea"/>
              <a:ea typeface="+mn-ea"/>
              <a:cs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4"/>
          <p:cNvSpPr>
            <a:spLocks noGrp="1" noChangeArrowheads="1"/>
          </p:cNvSpPr>
          <p:nvPr>
            <p:ph type="title" idx="4294967295"/>
          </p:nvPr>
        </p:nvSpPr>
        <p:spPr>
          <a:xfrm>
            <a:off x="506413" y="549275"/>
            <a:ext cx="8637587" cy="762000"/>
          </a:xfrm>
        </p:spPr>
        <p:txBody>
          <a:bodyPr/>
          <a:lstStyle/>
          <a:p>
            <a:pPr eaLnBrk="1" hangingPunct="1"/>
            <a:r>
              <a:rPr lang="zh-CN" altLang="en-US">
                <a:solidFill>
                  <a:schemeClr val="tx1"/>
                </a:solidFill>
              </a:rPr>
              <a:t>论证中的谬误（举例）</a:t>
            </a:r>
            <a:endParaRPr lang="zh-CN" altLang="en-US">
              <a:solidFill>
                <a:schemeClr val="tx1"/>
              </a:solidFill>
            </a:endParaRPr>
          </a:p>
        </p:txBody>
      </p:sp>
      <p:sp>
        <p:nvSpPr>
          <p:cNvPr id="48131" name="Rectangle 3"/>
          <p:cNvSpPr txBox="1">
            <a:spLocks noRot="1" noChangeAspect="1" noMove="1" noResize="1" noEditPoints="1" noAdjustHandles="1" noChangeArrowheads="1" noChangeShapeType="1" noTextEdit="1"/>
          </p:cNvSpPr>
          <p:nvPr/>
        </p:nvSpPr>
        <p:spPr bwMode="auto">
          <a:xfrm>
            <a:off x="468313" y="1628775"/>
            <a:ext cx="3527425" cy="1439863"/>
          </a:xfrm>
          <a:prstGeom prst="rect">
            <a:avLst/>
          </a:prstGeom>
          <a:blipFill rotWithShape="0">
            <a:blip r:embed="rId1"/>
            <a:stretch>
              <a:fillRect l="-1557" t="-381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p:sp>
        <p:nvSpPr>
          <p:cNvPr id="7" name="矩形标注 6"/>
          <p:cNvSpPr>
            <a:spLocks noRot="1" noChangeAspect="1" noMove="1" noResize="1" noEditPoints="1" noAdjustHandles="1" noChangeArrowheads="1" noChangeShapeType="1" noTextEdit="1"/>
          </p:cNvSpPr>
          <p:nvPr/>
        </p:nvSpPr>
        <p:spPr bwMode="auto">
          <a:xfrm>
            <a:off x="4859338" y="1628775"/>
            <a:ext cx="2951162" cy="1223963"/>
          </a:xfrm>
          <a:prstGeom prst="wedgeRectCallout">
            <a:avLst>
              <a:gd name="adj1" fmla="val -48671"/>
              <a:gd name="adj2" fmla="val 11565"/>
            </a:avLst>
          </a:prstGeom>
          <a:blipFill rotWithShape="0">
            <a:blip r:embed="rId2"/>
            <a:stretch>
              <a:fillRect t="-3941" b="-8867"/>
            </a:stretch>
          </a:blipFill>
          <a:ln w="9525" algn="ctr">
            <a:solidFill>
              <a:srgbClr val="2009CD"/>
            </a:solidFill>
            <a:round/>
          </a:ln>
        </p:spPr>
        <p:txBody>
          <a:bodyPr/>
          <a:lstStyle/>
          <a:p>
            <a:r>
              <a:rPr lang="zh-CN" altLang="en-US">
                <a:noFill/>
              </a:rPr>
              <a:t> </a:t>
            </a:r>
            <a:endParaRPr lang="zh-CN" altLang="en-US">
              <a:noFill/>
            </a:endParaRPr>
          </a:p>
        </p:txBody>
      </p:sp>
      <p:sp>
        <p:nvSpPr>
          <p:cNvPr id="46085" name="矩形标注 4"/>
          <p:cNvSpPr>
            <a:spLocks noChangeArrowheads="1"/>
          </p:cNvSpPr>
          <p:nvPr/>
        </p:nvSpPr>
        <p:spPr bwMode="auto">
          <a:xfrm>
            <a:off x="3492500" y="2166938"/>
            <a:ext cx="503238" cy="576262"/>
          </a:xfrm>
          <a:prstGeom prst="wedgeRectCallout">
            <a:avLst>
              <a:gd name="adj1" fmla="val -48671"/>
              <a:gd name="adj2" fmla="val 1156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FontTx/>
              <a:buNone/>
            </a:pPr>
            <a:r>
              <a:rPr lang="en-US" altLang="zh-CN" sz="40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a:t>
            </a:r>
            <a:endParaRPr lang="en-US" altLang="zh-CN" sz="4000" dirty="0">
              <a:solidFill>
                <a:srgbClr val="FF0000"/>
              </a:solidFill>
              <a:latin typeface="Times New Roman" panose="02020603050405020304" pitchFamily="18" charset="0"/>
              <a:ea typeface="KaiTi" panose="02010609060101010101" pitchFamily="49" charset="-122"/>
              <a:sym typeface="Symbol" panose="05050102010706020507" pitchFamily="18" charset="2"/>
            </a:endParaRPr>
          </a:p>
          <a:p>
            <a:pPr lvl="1" eaLnBrk="1" hangingPunct="1">
              <a:lnSpc>
                <a:spcPct val="120000"/>
              </a:lnSpc>
              <a:spcBef>
                <a:spcPct val="0"/>
              </a:spcBef>
              <a:buClrTx/>
              <a:buSzTx/>
              <a:buFontTx/>
              <a:buNone/>
            </a:pPr>
            <a:endParaRPr lang="zh-CN" altLang="en-US" sz="2400" b="1" dirty="0">
              <a:solidFill>
                <a:srgbClr val="2009CD"/>
              </a:solidFill>
              <a:latin typeface="Times New Roman" panose="02020603050405020304" pitchFamily="18" charset="0"/>
              <a:cs typeface="Arial" panose="020B0604020202020204" pitchFamily="34" charset="0"/>
            </a:endParaRPr>
          </a:p>
          <a:p>
            <a:pPr lvl="1" eaLnBrk="1" hangingPunct="1">
              <a:spcBef>
                <a:spcPct val="0"/>
              </a:spcBef>
              <a:buClrTx/>
              <a:buSzTx/>
              <a:buFontTx/>
              <a:buNone/>
            </a:pPr>
            <a:endParaRPr lang="en-US" altLang="zh-CN" sz="2400" dirty="0">
              <a:latin typeface="Times New Roman" panose="02020603050405020304" pitchFamily="18" charset="0"/>
              <a:ea typeface="KaiTi" panose="02010609060101010101" pitchFamily="49" charset="-122"/>
              <a:sym typeface="Symbol" panose="05050102010706020507" pitchFamily="18" charset="2"/>
            </a:endParaRPr>
          </a:p>
          <a:p>
            <a:pPr lvl="1" eaLnBrk="1" hangingPunct="1">
              <a:spcBef>
                <a:spcPct val="0"/>
              </a:spcBef>
              <a:buClrTx/>
              <a:buSzTx/>
              <a:buFontTx/>
              <a:buNone/>
            </a:pPr>
            <a:r>
              <a:rPr lang="zh-CN" altLang="en-US" sz="2400" b="1" i="1" dirty="0">
                <a:latin typeface="Times New Roman" panose="02020603050405020304" pitchFamily="18" charset="0"/>
                <a:cs typeface="Arial" panose="020B0604020202020204" pitchFamily="34" charset="0"/>
              </a:rPr>
              <a:t> </a:t>
            </a:r>
            <a:endPar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46086" name="矩形标注 5"/>
          <p:cNvSpPr>
            <a:spLocks noChangeArrowheads="1"/>
          </p:cNvSpPr>
          <p:nvPr/>
        </p:nvSpPr>
        <p:spPr bwMode="auto">
          <a:xfrm>
            <a:off x="3492500" y="1557338"/>
            <a:ext cx="358775" cy="503237"/>
          </a:xfrm>
          <a:prstGeom prst="wedgeRectCallout">
            <a:avLst>
              <a:gd name="adj1" fmla="val -48671"/>
              <a:gd name="adj2" fmla="val 1156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buFontTx/>
              <a:buNone/>
            </a:pPr>
            <a:r>
              <a:rPr lang="en-US" altLang="zh-CN" sz="36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a:t>
            </a:r>
            <a:endParaRPr lang="en-US" altLang="zh-CN" sz="3600" dirty="0">
              <a:solidFill>
                <a:srgbClr val="FF0000"/>
              </a:solidFill>
              <a:latin typeface="Times New Roman" panose="02020603050405020304" pitchFamily="18" charset="0"/>
              <a:ea typeface="KaiTi" panose="02010609060101010101" pitchFamily="49" charset="-122"/>
              <a:sym typeface="Symbol" panose="05050102010706020507" pitchFamily="18" charset="2"/>
            </a:endParaRPr>
          </a:p>
          <a:p>
            <a:pPr lvl="1" eaLnBrk="1" hangingPunct="1">
              <a:lnSpc>
                <a:spcPct val="120000"/>
              </a:lnSpc>
              <a:spcBef>
                <a:spcPct val="0"/>
              </a:spcBef>
              <a:buClrTx/>
              <a:buSzTx/>
              <a:buFontTx/>
              <a:buNone/>
            </a:pPr>
            <a:endParaRPr lang="zh-CN" altLang="en-US" sz="2400" b="1" dirty="0">
              <a:solidFill>
                <a:srgbClr val="2009CD"/>
              </a:solidFill>
              <a:latin typeface="Times New Roman" panose="02020603050405020304" pitchFamily="18" charset="0"/>
              <a:cs typeface="Arial" panose="020B0604020202020204" pitchFamily="34" charset="0"/>
            </a:endParaRPr>
          </a:p>
          <a:p>
            <a:pPr lvl="1" eaLnBrk="1" hangingPunct="1">
              <a:spcBef>
                <a:spcPct val="0"/>
              </a:spcBef>
              <a:buClrTx/>
              <a:buSzTx/>
              <a:buFontTx/>
              <a:buNone/>
            </a:pPr>
            <a:endParaRPr lang="en-US" altLang="zh-CN" sz="2400" dirty="0">
              <a:latin typeface="Times New Roman" panose="02020603050405020304" pitchFamily="18" charset="0"/>
              <a:ea typeface="KaiTi" panose="02010609060101010101" pitchFamily="49" charset="-122"/>
              <a:sym typeface="Symbol" panose="05050102010706020507" pitchFamily="18" charset="2"/>
            </a:endParaRPr>
          </a:p>
          <a:p>
            <a:pPr lvl="1" eaLnBrk="1" hangingPunct="1">
              <a:spcBef>
                <a:spcPct val="0"/>
              </a:spcBef>
              <a:buClrTx/>
              <a:buSzTx/>
              <a:buFontTx/>
              <a:buNone/>
            </a:pPr>
            <a:r>
              <a:rPr lang="zh-CN" altLang="en-US" sz="2400" b="1" i="1" dirty="0">
                <a:latin typeface="Times New Roman" panose="02020603050405020304" pitchFamily="18" charset="0"/>
                <a:cs typeface="Arial" panose="020B0604020202020204" pitchFamily="34" charset="0"/>
              </a:rPr>
              <a:t> </a:t>
            </a:r>
            <a:endPar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fld>
            <a:endParaRPr lang="en-US" altLang="zh-CN" dirty="0"/>
          </a:p>
        </p:txBody>
      </p:sp>
      <p:sp>
        <p:nvSpPr>
          <p:cNvPr id="2" name="Text Box 1"/>
          <p:cNvSpPr txBox="1"/>
          <p:nvPr/>
        </p:nvSpPr>
        <p:spPr>
          <a:xfrm>
            <a:off x="901700" y="4258945"/>
            <a:ext cx="7340600" cy="583565"/>
          </a:xfrm>
          <a:prstGeom prst="rect">
            <a:avLst/>
          </a:prstGeom>
          <a:noFill/>
        </p:spPr>
        <p:txBody>
          <a:bodyPr wrap="none" rtlCol="0">
            <a:spAutoFit/>
          </a:bodyPr>
          <a:p>
            <a:pPr algn="l"/>
            <a:r>
              <a:rPr lang="zh-CN" altLang="en-US" sz="3200"/>
              <a:t>例子：用自然演绎证明</a:t>
            </a:r>
            <a:r>
              <a:rPr lang="en-US" altLang="zh-CN" sz="3200"/>
              <a:t>Aristotle</a:t>
            </a:r>
            <a:r>
              <a:rPr lang="zh-CN" altLang="en-US" sz="3200"/>
              <a:t>的三段论</a:t>
            </a:r>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idx="4294967295"/>
          </p:nvPr>
        </p:nvSpPr>
        <p:spPr>
          <a:xfrm>
            <a:off x="412750" y="508000"/>
            <a:ext cx="8637588" cy="762000"/>
          </a:xfrm>
        </p:spPr>
        <p:txBody>
          <a:bodyPr/>
          <a:lstStyle/>
          <a:p>
            <a:pPr eaLnBrk="1" hangingPunct="1"/>
            <a:r>
              <a:rPr lang="zh-CN" altLang="en-US"/>
              <a:t>命题逻辑的正确性与完备性</a:t>
            </a:r>
            <a:endParaRPr lang="zh-CN" altLang="en-US"/>
          </a:p>
        </p:txBody>
      </p:sp>
      <p:sp>
        <p:nvSpPr>
          <p:cNvPr id="46083" name="Rectangle 3"/>
          <p:cNvSpPr txBox="1">
            <a:spLocks noRot="1" noChangeAspect="1" noMove="1" noResize="1" noEditPoints="1" noAdjustHandles="1" noChangeArrowheads="1" noChangeShapeType="1" noTextEdit="1"/>
          </p:cNvSpPr>
          <p:nvPr/>
        </p:nvSpPr>
        <p:spPr bwMode="auto">
          <a:xfrm>
            <a:off x="179512" y="1565521"/>
            <a:ext cx="8424862" cy="1719463"/>
          </a:xfrm>
          <a:prstGeom prst="rect">
            <a:avLst/>
          </a:prstGeom>
          <a:blipFill rotWithShape="0">
            <a:blip r:embed="rId1"/>
            <a:stretch>
              <a:fillRect l="-289" t="-354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endParaRPr lang="zh-CN" altLang="en-US">
              <a:noFill/>
            </a:endParaRPr>
          </a:p>
        </p:txBody>
      </p:sp>
      <p:sp>
        <p:nvSpPr>
          <p:cNvPr id="11" name="矩形标注 10"/>
          <p:cNvSpPr>
            <a:spLocks noChangeArrowheads="1"/>
          </p:cNvSpPr>
          <p:nvPr/>
        </p:nvSpPr>
        <p:spPr bwMode="auto">
          <a:xfrm>
            <a:off x="323850" y="3429000"/>
            <a:ext cx="4103688" cy="504825"/>
          </a:xfrm>
          <a:prstGeom prst="wedgeRectCallout">
            <a:avLst>
              <a:gd name="adj1" fmla="val -3879"/>
              <a:gd name="adj2" fmla="val 50200"/>
            </a:avLst>
          </a:prstGeom>
          <a:noFill/>
          <a:ln w="9525" algn="ctr">
            <a:solidFill>
              <a:srgbClr val="2009CD"/>
            </a:solidFill>
            <a:round/>
          </a:ln>
          <a:extLst>
            <a:ext uri="{909E8E84-426E-40DD-AFC4-6F175D3DCCD1}">
              <a14:hiddenFill xmlns:a14="http://schemas.microsoft.com/office/drawing/2010/main">
                <a:solidFill>
                  <a:srgbClr val="FFFFFF"/>
                </a:solidFill>
              </a14:hiddenFill>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1" algn="ctr" eaLnBrk="1" hangingPunct="1">
              <a:spcBef>
                <a:spcPct val="0"/>
              </a:spcBef>
              <a:buClrTx/>
              <a:buSzTx/>
              <a:buFontTx/>
              <a:buNone/>
              <a:defRPr/>
            </a:pPr>
            <a:r>
              <a:rPr lang="zh-CN" altLang="en-US" sz="2400" dirty="0">
                <a:latin typeface="Times New Roman" panose="02020603050405020304" pitchFamily="18" charset="0"/>
                <a:ea typeface="KaiTi" panose="02010609060101010101" pitchFamily="49" charset="-122"/>
                <a:sym typeface="Symbol" panose="05050102010706020507" pitchFamily="18" charset="2"/>
              </a:rPr>
              <a:t>基于自然演绎规则的推导</a:t>
            </a:r>
            <a:endParaRPr lang="en-US" altLang="zh-CN" sz="2400" dirty="0">
              <a:latin typeface="Times New Roman" panose="02020603050405020304" pitchFamily="18" charset="0"/>
              <a:ea typeface="KaiTi" panose="02010609060101010101" pitchFamily="49" charset="-122"/>
              <a:sym typeface="Symbol" panose="05050102010706020507" pitchFamily="18" charset="2"/>
            </a:endParaRPr>
          </a:p>
          <a:p>
            <a:pPr lvl="1" eaLnBrk="1" hangingPunct="1">
              <a:spcBef>
                <a:spcPct val="0"/>
              </a:spcBef>
              <a:buClrTx/>
              <a:buSzTx/>
              <a:buFontTx/>
              <a:buNone/>
              <a:defRPr/>
            </a:pPr>
            <a:r>
              <a:rPr lang="zh-CN" altLang="en-US" sz="2400" b="1" i="1" dirty="0">
                <a:latin typeface="Times New Roman" panose="02020603050405020304" pitchFamily="18" charset="0"/>
                <a:cs typeface="Arial" panose="020B0604020202020204" pitchFamily="34" charset="0"/>
              </a:rPr>
              <a:t> </a:t>
            </a:r>
            <a:endPar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12" name="矩形标注 11"/>
          <p:cNvSpPr>
            <a:spLocks noChangeArrowheads="1"/>
          </p:cNvSpPr>
          <p:nvPr/>
        </p:nvSpPr>
        <p:spPr bwMode="auto">
          <a:xfrm>
            <a:off x="4751388" y="3429000"/>
            <a:ext cx="3852862" cy="504825"/>
          </a:xfrm>
          <a:prstGeom prst="wedgeRectCallout">
            <a:avLst>
              <a:gd name="adj1" fmla="val -3880"/>
              <a:gd name="adj2" fmla="val 50199"/>
            </a:avLst>
          </a:prstGeom>
          <a:noFill/>
          <a:ln w="9525" algn="ctr">
            <a:solidFill>
              <a:srgbClr val="2009CD"/>
            </a:solidFill>
            <a:round/>
          </a:ln>
          <a:extLst>
            <a:ext uri="{909E8E84-426E-40DD-AFC4-6F175D3DCCD1}">
              <a14:hiddenFill xmlns:a14="http://schemas.microsoft.com/office/drawing/2010/main">
                <a:solidFill>
                  <a:srgbClr val="FFFFFF"/>
                </a:solidFill>
              </a14:hiddenFill>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1" algn="ctr" eaLnBrk="1" hangingPunct="1">
              <a:spcBef>
                <a:spcPct val="0"/>
              </a:spcBef>
              <a:buClrTx/>
              <a:buSzTx/>
              <a:buFontTx/>
              <a:buNone/>
            </a:pPr>
            <a:r>
              <a:rPr lang="zh-CN" altLang="en-US" sz="2400" dirty="0">
                <a:latin typeface="Times New Roman" panose="02020603050405020304" pitchFamily="18" charset="0"/>
                <a:ea typeface="KaiTi" panose="02010609060101010101" pitchFamily="49" charset="-122"/>
                <a:sym typeface="Symbol" panose="05050102010706020507" pitchFamily="18" charset="2"/>
              </a:rPr>
              <a:t>基于真值表的语义蕴涵</a:t>
            </a:r>
            <a:r>
              <a:rPr lang="zh-CN" altLang="en-US" sz="2400" b="1" i="1" dirty="0">
                <a:latin typeface="Times New Roman" panose="02020603050405020304" pitchFamily="18" charset="0"/>
                <a:cs typeface="Arial" panose="020B0604020202020204" pitchFamily="34" charset="0"/>
              </a:rPr>
              <a:t> </a:t>
            </a:r>
            <a:endPar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fld>
            <a:endParaRPr lang="en-US" altLang="zh-CN" dirty="0"/>
          </a:p>
        </p:txBody>
      </p:sp>
      <p:pic>
        <p:nvPicPr>
          <p:cNvPr id="2" name="图片 1"/>
          <p:cNvPicPr>
            <a:picLocks noChangeAspect="1"/>
          </p:cNvPicPr>
          <p:nvPr/>
        </p:nvPicPr>
        <p:blipFill rotWithShape="1">
          <a:blip r:embed="rId2" cstate="screen"/>
          <a:srcRect l="8934" t="40331" r="87587" b="50067"/>
          <a:stretch>
            <a:fillRect/>
          </a:stretch>
        </p:blipFill>
        <p:spPr>
          <a:xfrm>
            <a:off x="5796136" y="2618911"/>
            <a:ext cx="302434" cy="378042"/>
          </a:xfrm>
          <a:prstGeom prst="rect">
            <a:avLst/>
          </a:prstGeom>
          <a:solidFill>
            <a:schemeClr val="bg1"/>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idx="4294967295"/>
          </p:nvPr>
        </p:nvSpPr>
        <p:spPr>
          <a:xfrm>
            <a:off x="412750" y="508000"/>
            <a:ext cx="8637588" cy="762000"/>
          </a:xfrm>
        </p:spPr>
        <p:txBody>
          <a:bodyPr/>
          <a:lstStyle/>
          <a:p>
            <a:pPr eaLnBrk="1" hangingPunct="1"/>
            <a:r>
              <a:rPr lang="zh-CN" altLang="en-US"/>
              <a:t>用推理规则及逻辑等价建立论证</a:t>
            </a:r>
            <a:endParaRPr lang="zh-CN" altLang="en-US"/>
          </a:p>
        </p:txBody>
      </p:sp>
      <p:sp>
        <p:nvSpPr>
          <p:cNvPr id="59395" name="Rectangle 3"/>
          <p:cNvSpPr txBox="1">
            <a:spLocks noChangeArrowheads="1"/>
          </p:cNvSpPr>
          <p:nvPr/>
        </p:nvSpPr>
        <p:spPr bwMode="auto">
          <a:xfrm>
            <a:off x="431800" y="1587500"/>
            <a:ext cx="8424863"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pPr>
            <a:r>
              <a:rPr lang="zh-CN" altLang="en-US" sz="2400" b="1">
                <a:latin typeface="Times New Roman" panose="02020603050405020304" pitchFamily="18" charset="0"/>
                <a:cs typeface="Arial" panose="020B0604020202020204" pitchFamily="34" charset="0"/>
              </a:rPr>
              <a:t>已知</a:t>
            </a:r>
            <a:r>
              <a:rPr lang="en-US" altLang="zh-CN" sz="2400" b="1">
                <a:latin typeface="Times New Roman" panose="02020603050405020304" pitchFamily="18" charset="0"/>
                <a:cs typeface="Arial" panose="020B0604020202020204" pitchFamily="34" charset="0"/>
              </a:rPr>
              <a:t>(</a:t>
            </a:r>
            <a:r>
              <a:rPr lang="en-US" altLang="zh-CN" sz="2400" b="1" i="1">
                <a:latin typeface="Times New Roman" panose="02020603050405020304" pitchFamily="18" charset="0"/>
                <a:cs typeface="Arial" panose="020B0604020202020204" pitchFamily="34" charset="0"/>
              </a:rPr>
              <a:t>p</a:t>
            </a:r>
            <a:r>
              <a:rPr kumimoji="1"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ea typeface="楷体_GB2312" pitchFamily="49" charset="-122"/>
                <a:sym typeface="Symbol" panose="05050102010706020507" pitchFamily="18" charset="2"/>
              </a:rPr>
              <a:t>q</a:t>
            </a:r>
            <a:r>
              <a:rPr lang="en-US" altLang="zh-CN" sz="2400" b="1">
                <a:latin typeface="Times New Roman" panose="02020603050405020304" pitchFamily="18" charset="0"/>
                <a:ea typeface="楷体_GB2312" pitchFamily="49" charset="-122"/>
                <a:sym typeface="Symbol" panose="05050102010706020507" pitchFamily="18" charset="2"/>
              </a:rPr>
              <a:t>)</a:t>
            </a:r>
            <a:r>
              <a:rPr lang="en-US" altLang="zh-CN" sz="2400" b="1" i="1">
                <a:latin typeface="Times New Roman" panose="02020603050405020304" pitchFamily="18" charset="0"/>
                <a:ea typeface="楷体_GB2312" pitchFamily="49" charset="-122"/>
                <a:sym typeface="Symbol" panose="05050102010706020507" pitchFamily="18" charset="2"/>
              </a:rPr>
              <a:t>r</a:t>
            </a:r>
            <a:r>
              <a:rPr lang="zh-CN" altLang="en-US" sz="2400" b="1">
                <a:latin typeface="Times New Roman" panose="02020603050405020304" pitchFamily="18" charset="0"/>
                <a:ea typeface="楷体_GB2312" pitchFamily="49" charset="-122"/>
                <a:sym typeface="Symbol" panose="05050102010706020507" pitchFamily="18" charset="2"/>
              </a:rPr>
              <a:t>和</a:t>
            </a:r>
            <a:r>
              <a:rPr lang="en-US" altLang="zh-CN" sz="2400" b="1">
                <a:latin typeface="Times New Roman" panose="02020603050405020304" pitchFamily="18" charset="0"/>
                <a:ea typeface="楷体_GB2312" pitchFamily="49" charset="-122"/>
                <a:sym typeface="Symbol" panose="05050102010706020507" pitchFamily="18" charset="2"/>
              </a:rPr>
              <a:t> </a:t>
            </a:r>
            <a:r>
              <a:rPr lang="en-US" altLang="zh-CN" sz="2400" b="1" i="1">
                <a:latin typeface="Times New Roman" panose="02020603050405020304" pitchFamily="18" charset="0"/>
                <a:ea typeface="楷体_GB2312" pitchFamily="49" charset="-122"/>
                <a:sym typeface="Symbol" panose="05050102010706020507" pitchFamily="18" charset="2"/>
              </a:rPr>
              <a:t>r</a:t>
            </a:r>
            <a:r>
              <a:rPr kumimoji="1"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ea typeface="楷体_GB2312" pitchFamily="49" charset="-122"/>
                <a:sym typeface="Symbol" panose="05050102010706020507" pitchFamily="18" charset="2"/>
              </a:rPr>
              <a:t> s,  </a:t>
            </a:r>
            <a:r>
              <a:rPr lang="en-US" altLang="zh-CN" sz="2400" b="1" i="1">
                <a:solidFill>
                  <a:srgbClr val="FF0000"/>
                </a:solidFill>
                <a:latin typeface="Times New Roman" panose="02020603050405020304" pitchFamily="18" charset="0"/>
                <a:cs typeface="Arial" panose="020B0604020202020204" pitchFamily="34" charset="0"/>
              </a:rPr>
              <a:t>p</a:t>
            </a:r>
            <a:r>
              <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a:solidFill>
                  <a:srgbClr val="FF0000"/>
                </a:solidFill>
                <a:latin typeface="Times New Roman" panose="02020603050405020304" pitchFamily="18" charset="0"/>
                <a:cs typeface="Arial" panose="020B0604020202020204" pitchFamily="34" charset="0"/>
                <a:sym typeface="Symbol" panose="05050102010706020507" pitchFamily="18" charset="2"/>
              </a:rPr>
              <a:t>s </a:t>
            </a:r>
            <a:r>
              <a:rPr lang="zh-CN" altLang="en-US" sz="2400" b="1">
                <a:solidFill>
                  <a:srgbClr val="FF0000"/>
                </a:solidFill>
                <a:latin typeface="Times New Roman" panose="02020603050405020304" pitchFamily="18" charset="0"/>
                <a:cs typeface="Arial" panose="020B0604020202020204" pitchFamily="34" charset="0"/>
                <a:sym typeface="Symbol" panose="05050102010706020507" pitchFamily="18" charset="2"/>
              </a:rPr>
              <a:t>是否为真？</a:t>
            </a:r>
            <a:endParaRPr lang="en-US" altLang="zh-CN" sz="2400" b="1">
              <a:latin typeface="Times New Roman" panose="02020603050405020304" pitchFamily="18" charset="0"/>
              <a:cs typeface="Arial" panose="020B0604020202020204" pitchFamily="34" charset="0"/>
              <a:sym typeface="Symbol" panose="05050102010706020507" pitchFamily="18" charset="2"/>
            </a:endParaRPr>
          </a:p>
          <a:p>
            <a:pPr lvl="1">
              <a:lnSpc>
                <a:spcPct val="110000"/>
              </a:lnSpc>
            </a:pPr>
            <a:r>
              <a:rPr lang="en-US" altLang="zh-CN" sz="2400" b="1">
                <a:latin typeface="Times New Roman" panose="02020603050405020304" pitchFamily="18" charset="0"/>
                <a:cs typeface="Arial" panose="020B0604020202020204" pitchFamily="34" charset="0"/>
              </a:rPr>
              <a:t>(</a:t>
            </a:r>
            <a:r>
              <a:rPr lang="en-US" altLang="zh-CN" sz="2400" b="1" i="1">
                <a:latin typeface="Times New Roman" panose="02020603050405020304" pitchFamily="18" charset="0"/>
                <a:cs typeface="Arial" panose="020B0604020202020204" pitchFamily="34" charset="0"/>
              </a:rPr>
              <a:t>p</a:t>
            </a:r>
            <a:r>
              <a:rPr kumimoji="1"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ea typeface="楷体_GB2312" pitchFamily="49" charset="-122"/>
                <a:sym typeface="Symbol" panose="05050102010706020507" pitchFamily="18" charset="2"/>
              </a:rPr>
              <a:t>q</a:t>
            </a:r>
            <a:r>
              <a:rPr lang="en-US" altLang="zh-CN" sz="2400" b="1">
                <a:latin typeface="Times New Roman" panose="02020603050405020304" pitchFamily="18" charset="0"/>
                <a:ea typeface="楷体_GB2312" pitchFamily="49" charset="-122"/>
                <a:sym typeface="Symbol" panose="05050102010706020507" pitchFamily="18" charset="2"/>
              </a:rPr>
              <a:t>)</a:t>
            </a:r>
            <a:r>
              <a:rPr lang="en-US" altLang="zh-CN" sz="2400" b="1" i="1">
                <a:latin typeface="Times New Roman" panose="02020603050405020304" pitchFamily="18" charset="0"/>
                <a:ea typeface="楷体_GB2312" pitchFamily="49" charset="-122"/>
                <a:sym typeface="Symbol" panose="05050102010706020507" pitchFamily="18" charset="2"/>
              </a:rPr>
              <a:t>r </a:t>
            </a:r>
            <a:r>
              <a:rPr kumimoji="1" lang="en-US" altLang="zh-CN" sz="2400" b="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Arial" panose="020B0604020202020204" pitchFamily="34" charset="0"/>
              </a:rPr>
              <a:t> (</a:t>
            </a:r>
            <a:r>
              <a:rPr lang="en-US" altLang="zh-CN" sz="2400" b="1" i="1">
                <a:latin typeface="Times New Roman" panose="02020603050405020304" pitchFamily="18" charset="0"/>
                <a:cs typeface="Arial" panose="020B0604020202020204" pitchFamily="34" charset="0"/>
              </a:rPr>
              <a:t>p</a:t>
            </a:r>
            <a:r>
              <a:rPr lang="en-US" altLang="zh-CN" sz="2400" b="1">
                <a:latin typeface="Times New Roman" panose="02020603050405020304" pitchFamily="18" charset="0"/>
                <a:ea typeface="楷体_GB2312" pitchFamily="49" charset="-122"/>
                <a:sym typeface="Symbol" panose="05050102010706020507" pitchFamily="18" charset="2"/>
              </a:rPr>
              <a:t></a:t>
            </a:r>
            <a:r>
              <a:rPr lang="en-US" altLang="zh-CN" sz="2400" b="1" i="1">
                <a:latin typeface="Times New Roman" panose="02020603050405020304" pitchFamily="18" charset="0"/>
                <a:ea typeface="楷体_GB2312" pitchFamily="49" charset="-122"/>
                <a:sym typeface="Symbol" panose="05050102010706020507" pitchFamily="18" charset="2"/>
              </a:rPr>
              <a:t>r</a:t>
            </a:r>
            <a:r>
              <a:rPr lang="en-US" altLang="zh-CN" sz="2400" b="1">
                <a:latin typeface="Times New Roman" panose="02020603050405020304" pitchFamily="18" charset="0"/>
                <a:ea typeface="楷体_GB2312" pitchFamily="49" charset="-122"/>
                <a:sym typeface="Symbol" panose="05050102010706020507" pitchFamily="18" charset="2"/>
              </a:rPr>
              <a:t>)</a:t>
            </a:r>
            <a:r>
              <a:rPr kumimoji="1" lang="en-US" altLang="zh-CN" sz="2400" b="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Arial" panose="020B0604020202020204" pitchFamily="34" charset="0"/>
              </a:rPr>
              <a:t>(</a:t>
            </a:r>
            <a:r>
              <a:rPr lang="en-US" altLang="zh-CN" sz="2400" b="1" i="1">
                <a:latin typeface="Times New Roman" panose="02020603050405020304" pitchFamily="18" charset="0"/>
                <a:ea typeface="楷体_GB2312" pitchFamily="49" charset="-122"/>
                <a:sym typeface="Symbol" panose="05050102010706020507" pitchFamily="18" charset="2"/>
              </a:rPr>
              <a:t>q</a:t>
            </a:r>
            <a:r>
              <a:rPr lang="en-US" altLang="zh-CN" sz="2400" b="1">
                <a:latin typeface="Times New Roman" panose="02020603050405020304" pitchFamily="18" charset="0"/>
                <a:ea typeface="楷体_GB2312" pitchFamily="49" charset="-122"/>
                <a:sym typeface="Symbol" panose="05050102010706020507" pitchFamily="18" charset="2"/>
              </a:rPr>
              <a:t></a:t>
            </a:r>
            <a:r>
              <a:rPr lang="en-US" altLang="zh-CN" sz="2400" b="1" i="1">
                <a:latin typeface="Times New Roman" panose="02020603050405020304" pitchFamily="18" charset="0"/>
                <a:ea typeface="楷体_GB2312" pitchFamily="49" charset="-122"/>
                <a:sym typeface="Symbol" panose="05050102010706020507" pitchFamily="18" charset="2"/>
              </a:rPr>
              <a:t>r</a:t>
            </a:r>
            <a:r>
              <a:rPr lang="en-US" altLang="zh-CN" sz="2400" b="1">
                <a:latin typeface="Times New Roman" panose="02020603050405020304" pitchFamily="18" charset="0"/>
                <a:ea typeface="楷体_GB2312" pitchFamily="49" charset="-122"/>
                <a:sym typeface="Symbol" panose="05050102010706020507" pitchFamily="18" charset="2"/>
              </a:rPr>
              <a:t>) </a:t>
            </a:r>
            <a:endParaRPr lang="en-US" altLang="zh-CN" sz="2400" b="1">
              <a:latin typeface="Times New Roman" panose="02020603050405020304" pitchFamily="18" charset="0"/>
              <a:ea typeface="楷体_GB2312" pitchFamily="49" charset="-122"/>
              <a:sym typeface="Symbol" panose="05050102010706020507" pitchFamily="18" charset="2"/>
            </a:endParaRPr>
          </a:p>
          <a:p>
            <a:pPr lvl="1">
              <a:lnSpc>
                <a:spcPct val="110000"/>
              </a:lnSpc>
            </a:pPr>
            <a:r>
              <a:rPr lang="en-US" altLang="zh-CN" sz="2400" b="1" i="1">
                <a:latin typeface="Times New Roman" panose="02020603050405020304" pitchFamily="18" charset="0"/>
                <a:ea typeface="楷体_GB2312" pitchFamily="49" charset="-122"/>
                <a:sym typeface="Symbol" panose="05050102010706020507" pitchFamily="18" charset="2"/>
              </a:rPr>
              <a:t>r </a:t>
            </a:r>
            <a:r>
              <a:rPr kumimoji="1" lang="en-US" altLang="zh-CN" sz="2400" b="1">
                <a:latin typeface="Times New Roman" panose="02020603050405020304" pitchFamily="18" charset="0"/>
                <a:sym typeface="Symbol" panose="05050102010706020507" pitchFamily="18" charset="2"/>
              </a:rPr>
              <a:t></a:t>
            </a:r>
            <a:r>
              <a:rPr lang="en-US" altLang="zh-CN" sz="2400" b="1" i="1">
                <a:latin typeface="Times New Roman" panose="02020603050405020304" pitchFamily="18" charset="0"/>
                <a:ea typeface="楷体_GB2312" pitchFamily="49" charset="-122"/>
                <a:sym typeface="Symbol" panose="05050102010706020507" pitchFamily="18" charset="2"/>
              </a:rPr>
              <a:t> s </a:t>
            </a:r>
            <a:r>
              <a:rPr kumimoji="1" lang="en-US" altLang="zh-CN" sz="2400" b="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Arial" panose="020B0604020202020204" pitchFamily="34" charset="0"/>
              </a:rPr>
              <a:t> </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lang="en-US" altLang="zh-CN" sz="2400" b="1" i="1">
                <a:latin typeface="Times New Roman" panose="02020603050405020304" pitchFamily="18" charset="0"/>
                <a:cs typeface="Arial" panose="020B0604020202020204" pitchFamily="34" charset="0"/>
              </a:rPr>
              <a:t>r</a:t>
            </a:r>
            <a:r>
              <a:rPr lang="en-US" altLang="zh-CN" sz="2400" b="1">
                <a:latin typeface="Times New Roman" panose="02020603050405020304" pitchFamily="18" charset="0"/>
                <a:ea typeface="楷体_GB2312" pitchFamily="49" charset="-122"/>
                <a:sym typeface="Symbol" panose="05050102010706020507" pitchFamily="18" charset="2"/>
              </a:rPr>
              <a:t></a:t>
            </a:r>
            <a:r>
              <a:rPr lang="en-US" altLang="zh-CN" sz="2400" b="1" i="1">
                <a:latin typeface="Times New Roman" panose="02020603050405020304" pitchFamily="18" charset="0"/>
                <a:ea typeface="楷体_GB2312" pitchFamily="49" charset="-122"/>
                <a:sym typeface="Symbol" panose="05050102010706020507" pitchFamily="18" charset="2"/>
              </a:rPr>
              <a:t>s</a:t>
            </a:r>
            <a:endParaRPr lang="en-US" altLang="zh-CN" sz="2400" b="1" i="1">
              <a:latin typeface="Times New Roman" panose="02020603050405020304" pitchFamily="18" charset="0"/>
              <a:ea typeface="楷体_GB2312" pitchFamily="49" charset="-122"/>
              <a:sym typeface="Symbol" panose="05050102010706020507" pitchFamily="18" charset="2"/>
            </a:endParaRPr>
          </a:p>
          <a:p>
            <a:pPr lvl="1">
              <a:lnSpc>
                <a:spcPct val="110000"/>
              </a:lnSpc>
            </a:pPr>
            <a:endParaRPr lang="en-US" altLang="zh-CN" sz="2400" b="1" i="1">
              <a:latin typeface="Times New Roman" panose="02020603050405020304" pitchFamily="18" charset="0"/>
              <a:ea typeface="楷体_GB2312" pitchFamily="49" charset="-122"/>
              <a:sym typeface="Symbol" panose="05050102010706020507" pitchFamily="18" charset="2"/>
            </a:endParaRPr>
          </a:p>
          <a:p>
            <a:pPr lvl="1">
              <a:lnSpc>
                <a:spcPct val="110000"/>
              </a:lnSpc>
            </a:pPr>
            <a:endParaRPr lang="en-US" altLang="zh-CN" sz="2400" b="1" i="1">
              <a:latin typeface="Times New Roman" panose="02020603050405020304" pitchFamily="18" charset="0"/>
              <a:ea typeface="楷体_GB2312" pitchFamily="49" charset="-122"/>
              <a:sym typeface="Symbol" panose="05050102010706020507" pitchFamily="18" charset="2"/>
            </a:endParaRPr>
          </a:p>
        </p:txBody>
      </p:sp>
      <p:sp>
        <p:nvSpPr>
          <p:cNvPr id="5" name="矩形标注 4"/>
          <p:cNvSpPr>
            <a:spLocks noChangeArrowheads="1"/>
          </p:cNvSpPr>
          <p:nvPr/>
        </p:nvSpPr>
        <p:spPr bwMode="auto">
          <a:xfrm>
            <a:off x="827088" y="3275013"/>
            <a:ext cx="4824412" cy="1090612"/>
          </a:xfrm>
          <a:prstGeom prst="wedgeRectCallout">
            <a:avLst>
              <a:gd name="adj1" fmla="val -48671"/>
              <a:gd name="adj2" fmla="val 11565"/>
            </a:avLst>
          </a:prstGeom>
          <a:noFill/>
          <a:ln w="9525" algn="ctr">
            <a:solidFill>
              <a:srgbClr val="2009CD"/>
            </a:solidFill>
            <a:round/>
          </a:ln>
          <a:extLst>
            <a:ext uri="{909E8E84-426E-40DD-AFC4-6F175D3DCCD1}">
              <a14:hiddenFill xmlns:a14="http://schemas.microsoft.com/office/drawing/2010/main">
                <a:solidFill>
                  <a:srgbClr val="FFFFFF"/>
                </a:solidFill>
              </a14:hiddenFill>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en-US" altLang="zh-CN" sz="2400" b="1">
                <a:latin typeface="Times New Roman" panose="02020603050405020304" pitchFamily="18" charset="0"/>
                <a:cs typeface="Arial" panose="020B0604020202020204" pitchFamily="34" charset="0"/>
              </a:rPr>
              <a:t>(</a:t>
            </a:r>
            <a:r>
              <a:rPr lang="en-US" altLang="zh-CN" sz="2400" b="1" i="1">
                <a:latin typeface="Times New Roman" panose="02020603050405020304" pitchFamily="18" charset="0"/>
                <a:cs typeface="Arial" panose="020B0604020202020204" pitchFamily="34" charset="0"/>
              </a:rPr>
              <a:t>p</a:t>
            </a:r>
            <a:r>
              <a:rPr lang="en-US" altLang="zh-CN" sz="2400" b="1">
                <a:latin typeface="Times New Roman" panose="02020603050405020304" pitchFamily="18" charset="0"/>
                <a:ea typeface="楷体_GB2312" pitchFamily="49" charset="-122"/>
                <a:sym typeface="Symbol" panose="05050102010706020507" pitchFamily="18" charset="2"/>
              </a:rPr>
              <a:t></a:t>
            </a:r>
            <a:r>
              <a:rPr lang="en-US" altLang="zh-CN" sz="2400" b="1" i="1">
                <a:latin typeface="Times New Roman" panose="02020603050405020304" pitchFamily="18" charset="0"/>
                <a:ea typeface="楷体_GB2312" pitchFamily="49" charset="-122"/>
                <a:sym typeface="Symbol" panose="05050102010706020507" pitchFamily="18" charset="2"/>
              </a:rPr>
              <a:t>r</a:t>
            </a:r>
            <a:r>
              <a:rPr lang="en-US" altLang="zh-CN" sz="2400" b="1">
                <a:latin typeface="Times New Roman" panose="02020603050405020304" pitchFamily="18" charset="0"/>
                <a:ea typeface="楷体_GB2312" pitchFamily="49" charset="-122"/>
                <a:sym typeface="Symbol" panose="05050102010706020507" pitchFamily="18" charset="2"/>
              </a:rPr>
              <a:t>)</a:t>
            </a:r>
            <a:r>
              <a:rPr kumimoji="1" lang="en-US" altLang="zh-CN" sz="2400" b="1">
                <a:latin typeface="Times New Roman" panose="02020603050405020304" pitchFamily="18" charset="0"/>
                <a:sym typeface="Symbol" panose="05050102010706020507" pitchFamily="18" charset="2"/>
              </a:rPr>
              <a:t></a:t>
            </a:r>
            <a:r>
              <a:rPr lang="en-US" altLang="zh-CN" sz="2400" b="1">
                <a:latin typeface="Times New Roman" panose="02020603050405020304" pitchFamily="18" charset="0"/>
                <a:cs typeface="Arial" panose="020B0604020202020204" pitchFamily="34" charset="0"/>
              </a:rPr>
              <a:t>(</a:t>
            </a:r>
            <a:r>
              <a:rPr lang="en-US" altLang="zh-CN" sz="2400" b="1" i="1">
                <a:latin typeface="Times New Roman" panose="02020603050405020304" pitchFamily="18" charset="0"/>
                <a:ea typeface="楷体_GB2312" pitchFamily="49" charset="-122"/>
                <a:sym typeface="Symbol" panose="05050102010706020507" pitchFamily="18" charset="2"/>
              </a:rPr>
              <a:t>q</a:t>
            </a:r>
            <a:r>
              <a:rPr lang="en-US" altLang="zh-CN" sz="2400" b="1">
                <a:latin typeface="Times New Roman" panose="02020603050405020304" pitchFamily="18" charset="0"/>
                <a:ea typeface="楷体_GB2312" pitchFamily="49" charset="-122"/>
                <a:sym typeface="Symbol" panose="05050102010706020507" pitchFamily="18" charset="2"/>
              </a:rPr>
              <a:t></a:t>
            </a:r>
            <a:r>
              <a:rPr lang="en-US" altLang="zh-CN" sz="2400" b="1" i="1">
                <a:latin typeface="Times New Roman" panose="02020603050405020304" pitchFamily="18" charset="0"/>
                <a:ea typeface="楷体_GB2312" pitchFamily="49" charset="-122"/>
                <a:sym typeface="Symbol" panose="05050102010706020507" pitchFamily="18" charset="2"/>
              </a:rPr>
              <a:t>r</a:t>
            </a:r>
            <a:r>
              <a:rPr lang="en-US" altLang="zh-CN" sz="2400" b="1">
                <a:latin typeface="Times New Roman" panose="02020603050405020304" pitchFamily="18" charset="0"/>
                <a:ea typeface="楷体_GB2312" pitchFamily="49" charset="-122"/>
                <a:sym typeface="Symbol" panose="05050102010706020507" pitchFamily="18" charset="2"/>
              </a:rPr>
              <a:t>)        </a:t>
            </a:r>
            <a:r>
              <a:rPr lang="en-US" altLang="zh-CN" sz="2400" b="1" i="1">
                <a:latin typeface="Times New Roman" panose="02020603050405020304" pitchFamily="18" charset="0"/>
                <a:cs typeface="Arial" panose="020B0604020202020204" pitchFamily="34" charset="0"/>
              </a:rPr>
              <a:t>p</a:t>
            </a:r>
            <a:r>
              <a:rPr lang="en-US" altLang="zh-CN" sz="2400" b="1">
                <a:latin typeface="Times New Roman" panose="02020603050405020304" pitchFamily="18" charset="0"/>
                <a:ea typeface="楷体_GB2312" pitchFamily="49" charset="-122"/>
                <a:sym typeface="Symbol" panose="05050102010706020507" pitchFamily="18" charset="2"/>
              </a:rPr>
              <a:t></a:t>
            </a:r>
            <a:r>
              <a:rPr lang="en-US" altLang="zh-CN" sz="2400" b="1" i="1">
                <a:latin typeface="Times New Roman" panose="02020603050405020304" pitchFamily="18" charset="0"/>
                <a:ea typeface="楷体_GB2312" pitchFamily="49" charset="-122"/>
                <a:sym typeface="Symbol" panose="05050102010706020507" pitchFamily="18" charset="2"/>
              </a:rPr>
              <a:t>r      </a:t>
            </a:r>
            <a:r>
              <a:rPr lang="zh-CN" altLang="en-US" sz="2400" b="1">
                <a:solidFill>
                  <a:srgbClr val="2009CD"/>
                </a:solidFill>
                <a:latin typeface="Times New Roman" panose="02020603050405020304" pitchFamily="18" charset="0"/>
                <a:cs typeface="Arial" panose="020B0604020202020204" pitchFamily="34" charset="0"/>
              </a:rPr>
              <a:t>化简</a:t>
            </a:r>
            <a:endParaRPr lang="en-US" altLang="zh-CN" sz="2400" b="1">
              <a:solidFill>
                <a:srgbClr val="2009CD"/>
              </a:solidFill>
              <a:latin typeface="Times New Roman" panose="02020603050405020304" pitchFamily="18" charset="0"/>
              <a:cs typeface="Arial" panose="020B0604020202020204" pitchFamily="34" charset="0"/>
            </a:endParaRPr>
          </a:p>
          <a:p>
            <a:pPr lvl="1" eaLnBrk="1" hangingPunct="1">
              <a:lnSpc>
                <a:spcPct val="120000"/>
              </a:lnSpc>
              <a:spcBef>
                <a:spcPct val="0"/>
              </a:spcBef>
              <a:buClrTx/>
              <a:buSzTx/>
              <a:buFont typeface="Wingdings" panose="05000000000000000000" pitchFamily="2" charset="2"/>
              <a:buNone/>
            </a:pPr>
            <a:r>
              <a:rPr lang="en-US" altLang="zh-CN" sz="2400" b="1" i="1">
                <a:latin typeface="Times New Roman" panose="02020603050405020304" pitchFamily="18" charset="0"/>
                <a:cs typeface="Arial" panose="020B0604020202020204" pitchFamily="34" charset="0"/>
              </a:rPr>
              <a:t> p</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lang="en-US" altLang="zh-CN" sz="2400" b="1" i="1">
                <a:latin typeface="Times New Roman" panose="02020603050405020304" pitchFamily="18" charset="0"/>
                <a:cs typeface="Arial" panose="020B0604020202020204" pitchFamily="34" charset="0"/>
                <a:sym typeface="Symbol" panose="05050102010706020507" pitchFamily="18" charset="2"/>
              </a:rPr>
              <a:t>r, </a:t>
            </a:r>
            <a:r>
              <a:rPr lang="en-US" altLang="zh-CN" sz="2400" b="1">
                <a:latin typeface="Times New Roman" panose="02020603050405020304" pitchFamily="18" charset="0"/>
                <a:cs typeface="Arial" panose="020B0604020202020204" pitchFamily="34" charset="0"/>
                <a:sym typeface="Symbol" panose="05050102010706020507" pitchFamily="18" charset="2"/>
              </a:rPr>
              <a:t></a:t>
            </a:r>
            <a:r>
              <a:rPr lang="en-US" altLang="zh-CN" sz="2400" b="1" i="1">
                <a:latin typeface="Times New Roman" panose="02020603050405020304" pitchFamily="18" charset="0"/>
                <a:cs typeface="Arial" panose="020B0604020202020204" pitchFamily="34" charset="0"/>
              </a:rPr>
              <a:t>r</a:t>
            </a:r>
            <a:r>
              <a:rPr lang="en-US" altLang="zh-CN" sz="2400" b="1">
                <a:latin typeface="Times New Roman" panose="02020603050405020304" pitchFamily="18" charset="0"/>
                <a:ea typeface="楷体_GB2312" pitchFamily="49" charset="-122"/>
                <a:sym typeface="Symbol" panose="05050102010706020507" pitchFamily="18" charset="2"/>
              </a:rPr>
              <a:t></a:t>
            </a:r>
            <a:r>
              <a:rPr lang="en-US" altLang="zh-CN" sz="2400" b="1" i="1">
                <a:latin typeface="Times New Roman" panose="02020603050405020304" pitchFamily="18" charset="0"/>
                <a:ea typeface="楷体_GB2312" pitchFamily="49" charset="-122"/>
                <a:sym typeface="Symbol" panose="05050102010706020507" pitchFamily="18" charset="2"/>
              </a:rPr>
              <a:t>s          </a:t>
            </a:r>
            <a:r>
              <a:rPr lang="en-US" altLang="zh-CN" sz="2400" b="1" i="1">
                <a:latin typeface="Times New Roman" panose="02020603050405020304" pitchFamily="18" charset="0"/>
                <a:cs typeface="Arial" panose="020B0604020202020204" pitchFamily="34" charset="0"/>
                <a:sym typeface="Symbol" panose="05050102010706020507" pitchFamily="18" charset="2"/>
              </a:rPr>
              <a:t>p</a:t>
            </a:r>
            <a:r>
              <a:rPr lang="en-US" altLang="zh-CN" sz="2400" b="1">
                <a:latin typeface="Times New Roman" panose="02020603050405020304" pitchFamily="18" charset="0"/>
                <a:ea typeface="楷体_GB2312" pitchFamily="49" charset="-122"/>
                <a:sym typeface="Symbol" panose="05050102010706020507" pitchFamily="18" charset="2"/>
              </a:rPr>
              <a:t></a:t>
            </a:r>
            <a:r>
              <a:rPr lang="en-US" altLang="zh-CN" sz="2400" b="1" i="1">
                <a:latin typeface="Times New Roman" panose="02020603050405020304" pitchFamily="18" charset="0"/>
                <a:ea typeface="楷体_GB2312" pitchFamily="49" charset="-122"/>
                <a:sym typeface="Symbol" panose="05050102010706020507" pitchFamily="18" charset="2"/>
              </a:rPr>
              <a:t>s </a:t>
            </a:r>
            <a:r>
              <a:rPr lang="zh-CN" altLang="en-US" sz="2400" b="1">
                <a:solidFill>
                  <a:srgbClr val="2009CD"/>
                </a:solidFill>
                <a:latin typeface="Times New Roman" panose="02020603050405020304" pitchFamily="18" charset="0"/>
                <a:cs typeface="Arial" panose="020B0604020202020204" pitchFamily="34" charset="0"/>
              </a:rPr>
              <a:t>      </a:t>
            </a:r>
            <a:r>
              <a:rPr lang="zh-CN" altLang="en-US" sz="2400" b="1">
                <a:solidFill>
                  <a:srgbClr val="2009CD"/>
                </a:solidFill>
                <a:latin typeface="Times New Roman" panose="02020603050405020304" pitchFamily="18" charset="0"/>
                <a:cs typeface="Arial" panose="020B0604020202020204" pitchFamily="34" charset="0"/>
                <a:sym typeface="Symbol" panose="05050102010706020507" pitchFamily="18" charset="2"/>
              </a:rPr>
              <a:t>消解</a:t>
            </a:r>
            <a:endParaRPr lang="en-US" altLang="zh-CN" sz="2400" b="1">
              <a:solidFill>
                <a:srgbClr val="2009CD"/>
              </a:solidFill>
              <a:latin typeface="Times New Roman" panose="02020603050405020304" pitchFamily="18" charset="0"/>
              <a:cs typeface="Arial" panose="020B0604020202020204" pitchFamily="34" charset="0"/>
              <a:sym typeface="Symbol" panose="05050102010706020507" pitchFamily="18" charset="2"/>
            </a:endParaRPr>
          </a:p>
          <a:p>
            <a:pPr lvl="1">
              <a:buFont typeface="Wingdings" panose="05000000000000000000" pitchFamily="2" charset="2"/>
              <a:buNone/>
            </a:pPr>
            <a:endParaRPr lang="en-US" altLang="zh-CN" sz="2400" b="1">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lnSpc>
                <a:spcPct val="120000"/>
              </a:lnSpc>
              <a:spcBef>
                <a:spcPct val="0"/>
              </a:spcBef>
              <a:buClrTx/>
              <a:buSzTx/>
              <a:buFontTx/>
              <a:buNone/>
            </a:pPr>
            <a:endParaRPr lang="zh-CN" altLang="en-US" sz="2400" b="1">
              <a:solidFill>
                <a:srgbClr val="2009CD"/>
              </a:solidFill>
              <a:latin typeface="Times New Roman" panose="02020603050405020304" pitchFamily="18" charset="0"/>
              <a:cs typeface="Arial" panose="020B0604020202020204" pitchFamily="34" charset="0"/>
            </a:endParaRPr>
          </a:p>
          <a:p>
            <a:pPr lvl="1" eaLnBrk="1" hangingPunct="1">
              <a:spcBef>
                <a:spcPct val="0"/>
              </a:spcBef>
              <a:buClrTx/>
              <a:buSzTx/>
              <a:buFontTx/>
              <a:buNone/>
            </a:pPr>
            <a:endParaRPr lang="en-US" altLang="zh-CN" sz="2400" b="1">
              <a:latin typeface="Times New Roman" panose="02020603050405020304" pitchFamily="18" charset="0"/>
              <a:ea typeface="楷体_GB2312" pitchFamily="49" charset="-122"/>
              <a:sym typeface="Symbol" panose="05050102010706020507" pitchFamily="18" charset="2"/>
            </a:endParaRPr>
          </a:p>
          <a:p>
            <a:pPr lvl="1" eaLnBrk="1" hangingPunct="1">
              <a:spcBef>
                <a:spcPct val="0"/>
              </a:spcBef>
              <a:buClrTx/>
              <a:buSzTx/>
              <a:buFontTx/>
              <a:buNone/>
            </a:pPr>
            <a:r>
              <a:rPr lang="zh-CN" altLang="en-US" sz="2400" b="1" i="1">
                <a:latin typeface="Times New Roman" panose="02020603050405020304" pitchFamily="18" charset="0"/>
                <a:cs typeface="Arial" panose="020B0604020202020204" pitchFamily="34" charset="0"/>
              </a:rPr>
              <a:t> </a:t>
            </a:r>
            <a:endPar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pic>
        <p:nvPicPr>
          <p:cNvPr id="59397" name="图片 1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000375" y="3376613"/>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图片 1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997200" y="3824288"/>
            <a:ext cx="40798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9399" name="组合 1"/>
          <p:cNvGrpSpPr/>
          <p:nvPr/>
        </p:nvGrpSpPr>
        <p:grpSpPr bwMode="auto">
          <a:xfrm>
            <a:off x="836613" y="4595813"/>
            <a:ext cx="4824412" cy="755650"/>
            <a:chOff x="827584" y="4690816"/>
            <a:chExt cx="4824536" cy="754408"/>
          </a:xfrm>
        </p:grpSpPr>
        <p:sp>
          <p:nvSpPr>
            <p:cNvPr id="15" name="矩形标注 14"/>
            <p:cNvSpPr>
              <a:spLocks noChangeArrowheads="1"/>
            </p:cNvSpPr>
            <p:nvPr/>
          </p:nvSpPr>
          <p:spPr bwMode="auto">
            <a:xfrm>
              <a:off x="827584" y="4690816"/>
              <a:ext cx="4824536" cy="754408"/>
            </a:xfrm>
            <a:prstGeom prst="wedgeRectCallout">
              <a:avLst>
                <a:gd name="adj1" fmla="val -48671"/>
                <a:gd name="adj2" fmla="val 11565"/>
              </a:avLst>
            </a:prstGeom>
            <a:noFill/>
            <a:ln w="9525" algn="ctr">
              <a:solidFill>
                <a:srgbClr val="2009CD"/>
              </a:solidFill>
              <a:round/>
            </a:ln>
            <a:extLst>
              <a:ext uri="{909E8E84-426E-40DD-AFC4-6F175D3DCCD1}">
                <a14:hiddenFill xmlns:a14="http://schemas.microsoft.com/office/drawing/2010/main">
                  <a:solidFill>
                    <a:srgbClr val="FFFFFF"/>
                  </a:solidFill>
                </a14:hiddenFill>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defRPr/>
              </a:pPr>
              <a:r>
                <a:rPr lang="en-US" altLang="zh-CN" sz="2400" b="1" dirty="0">
                  <a:latin typeface="Times New Roman" panose="02020603050405020304" pitchFamily="18" charset="0"/>
                  <a:cs typeface="Arial" panose="020B0604020202020204" pitchFamily="34" charset="0"/>
                </a:rPr>
                <a:t>So</a:t>
              </a:r>
              <a:r>
                <a:rPr lang="zh-CN" altLang="en-US" sz="2400" b="1" dirty="0">
                  <a:latin typeface="Times New Roman" panose="02020603050405020304" pitchFamily="18" charset="0"/>
                  <a:cs typeface="Arial" panose="020B0604020202020204" pitchFamily="34" charset="0"/>
                </a:rPr>
                <a:t>  </a:t>
              </a:r>
              <a:r>
                <a:rPr lang="en-US" altLang="zh-CN" sz="2400" b="1" dirty="0">
                  <a:latin typeface="Times New Roman" panose="02020603050405020304" pitchFamily="18" charset="0"/>
                  <a:cs typeface="Arial" panose="020B0604020202020204" pitchFamily="34" charset="0"/>
                </a:rPr>
                <a:t>(</a:t>
              </a:r>
              <a:r>
                <a:rPr lang="en-US" altLang="zh-CN" sz="2400" b="1" i="1" dirty="0" err="1">
                  <a:latin typeface="Times New Roman" panose="02020603050405020304" pitchFamily="18" charset="0"/>
                  <a:cs typeface="Arial" panose="020B0604020202020204" pitchFamily="34" charset="0"/>
                </a:rPr>
                <a:t>p</a:t>
              </a:r>
              <a:r>
                <a:rPr lang="en-US" altLang="zh-CN" sz="2400" b="1" dirty="0" err="1">
                  <a:latin typeface="Times New Roman" panose="02020603050405020304" pitchFamily="18" charset="0"/>
                  <a:ea typeface="楷体_GB2312" pitchFamily="49" charset="-122"/>
                  <a:sym typeface="Symbol" panose="05050102010706020507" pitchFamily="18" charset="2"/>
                </a:rPr>
                <a:t></a:t>
              </a:r>
              <a:r>
                <a:rPr lang="en-US" altLang="zh-CN" sz="2400" b="1" i="1" dirty="0" err="1">
                  <a:latin typeface="Times New Roman" panose="02020603050405020304" pitchFamily="18" charset="0"/>
                  <a:ea typeface="楷体_GB2312" pitchFamily="49" charset="-122"/>
                  <a:sym typeface="Symbol" panose="05050102010706020507" pitchFamily="18" charset="2"/>
                </a:rPr>
                <a:t>r</a:t>
              </a:r>
              <a:r>
                <a:rPr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cs typeface="Arial" panose="020B0604020202020204" pitchFamily="34" charset="0"/>
                </a:rPr>
                <a:t>(</a:t>
              </a:r>
              <a:r>
                <a:rPr lang="en-US" altLang="zh-CN" sz="2400" b="1" i="1" dirty="0" err="1">
                  <a:latin typeface="Times New Roman" panose="02020603050405020304" pitchFamily="18" charset="0"/>
                  <a:ea typeface="楷体_GB2312" pitchFamily="49" charset="-122"/>
                  <a:sym typeface="Symbol" panose="05050102010706020507" pitchFamily="18" charset="2"/>
                </a:rPr>
                <a:t>q</a:t>
              </a:r>
              <a:r>
                <a:rPr lang="en-US" altLang="zh-CN" sz="2400" b="1" dirty="0" err="1">
                  <a:latin typeface="Times New Roman" panose="02020603050405020304" pitchFamily="18" charset="0"/>
                  <a:ea typeface="楷体_GB2312" pitchFamily="49" charset="-122"/>
                  <a:sym typeface="Symbol" panose="05050102010706020507" pitchFamily="18" charset="2"/>
                </a:rPr>
                <a:t></a:t>
              </a:r>
              <a:r>
                <a:rPr lang="en-US" altLang="zh-CN" sz="2400" b="1" i="1" dirty="0" err="1">
                  <a:latin typeface="Times New Roman" panose="02020603050405020304" pitchFamily="18" charset="0"/>
                  <a:ea typeface="楷体_GB2312" pitchFamily="49" charset="-122"/>
                  <a:sym typeface="Symbol" panose="05050102010706020507" pitchFamily="18" charset="2"/>
                </a:rPr>
                <a:t>r</a:t>
              </a:r>
              <a:r>
                <a:rPr lang="en-US" altLang="zh-CN" sz="2400" b="1" dirty="0">
                  <a:latin typeface="Times New Roman" panose="02020603050405020304" pitchFamily="18" charset="0"/>
                  <a:ea typeface="楷体_GB2312" pitchFamily="49" charset="-122"/>
                  <a:sym typeface="Symbol" panose="05050102010706020507" pitchFamily="18" charset="2"/>
                </a:rPr>
                <a:t>), </a:t>
              </a:r>
              <a:r>
                <a:rPr lang="en-US" altLang="zh-CN" sz="2400" b="1" dirty="0">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err="1">
                  <a:latin typeface="Times New Roman" panose="02020603050405020304" pitchFamily="18" charset="0"/>
                  <a:cs typeface="Arial" panose="020B0604020202020204" pitchFamily="34" charset="0"/>
                </a:rPr>
                <a:t>r</a:t>
              </a:r>
              <a:r>
                <a:rPr lang="en-US" altLang="zh-CN" sz="2400" b="1" dirty="0" err="1">
                  <a:latin typeface="Times New Roman" panose="02020603050405020304" pitchFamily="18" charset="0"/>
                  <a:ea typeface="楷体_GB2312" pitchFamily="49" charset="-122"/>
                  <a:sym typeface="Symbol" panose="05050102010706020507" pitchFamily="18" charset="2"/>
                </a:rPr>
                <a:t></a:t>
              </a:r>
              <a:r>
                <a:rPr lang="en-US" altLang="zh-CN" sz="2400" b="1" i="1" dirty="0" err="1">
                  <a:latin typeface="Times New Roman" panose="02020603050405020304" pitchFamily="18" charset="0"/>
                  <a:ea typeface="楷体_GB2312" pitchFamily="49" charset="-122"/>
                  <a:sym typeface="Symbol" panose="05050102010706020507" pitchFamily="18" charset="2"/>
                </a:rPr>
                <a:t>s</a:t>
              </a:r>
              <a:r>
                <a:rPr lang="en-US" altLang="zh-CN" sz="2400" b="1" i="1" dirty="0">
                  <a:latin typeface="Times New Roman" panose="02020603050405020304" pitchFamily="18" charset="0"/>
                  <a:ea typeface="楷体_GB2312" pitchFamily="49" charset="-122"/>
                  <a:sym typeface="Symbol" panose="05050102010706020507" pitchFamily="18" charset="2"/>
                </a:rPr>
                <a:t>    </a:t>
              </a:r>
              <a:r>
                <a:rPr lang="en-US" altLang="zh-CN" sz="2400" b="1" i="1" dirty="0">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err="1">
                  <a:latin typeface="Times New Roman" panose="02020603050405020304" pitchFamily="18" charset="0"/>
                  <a:cs typeface="Arial" panose="020B0604020202020204" pitchFamily="34" charset="0"/>
                  <a:sym typeface="Symbol" panose="05050102010706020507" pitchFamily="18" charset="2"/>
                </a:rPr>
                <a:t>p</a:t>
              </a:r>
              <a:r>
                <a:rPr lang="en-US" altLang="zh-CN" sz="2400" b="1" dirty="0" err="1">
                  <a:latin typeface="Times New Roman" panose="02020603050405020304" pitchFamily="18" charset="0"/>
                  <a:ea typeface="楷体_GB2312" pitchFamily="49" charset="-122"/>
                  <a:sym typeface="Symbol" panose="05050102010706020507" pitchFamily="18" charset="2"/>
                </a:rPr>
                <a:t></a:t>
              </a:r>
              <a:r>
                <a:rPr lang="en-US" altLang="zh-CN" sz="2400" b="1" i="1" dirty="0" err="1">
                  <a:latin typeface="Times New Roman" panose="02020603050405020304" pitchFamily="18" charset="0"/>
                  <a:ea typeface="楷体_GB2312" pitchFamily="49" charset="-122"/>
                  <a:sym typeface="Symbol" panose="05050102010706020507" pitchFamily="18" charset="2"/>
                </a:rPr>
                <a:t>s</a:t>
              </a:r>
              <a:endParaRPr lang="en-US" altLang="zh-CN" sz="2400" b="1" kern="0" dirty="0">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lnSpc>
                  <a:spcPct val="120000"/>
                </a:lnSpc>
                <a:spcBef>
                  <a:spcPct val="0"/>
                </a:spcBef>
                <a:buClrTx/>
                <a:buSzTx/>
                <a:buFontTx/>
                <a:buNone/>
                <a:defRPr/>
              </a:pPr>
              <a:endParaRPr lang="zh-CN" altLang="en-US" sz="2400" b="1" dirty="0">
                <a:solidFill>
                  <a:srgbClr val="2009CD"/>
                </a:solidFill>
                <a:latin typeface="Times New Roman" panose="02020603050405020304" pitchFamily="18" charset="0"/>
                <a:cs typeface="Arial" panose="020B0604020202020204" pitchFamily="34" charset="0"/>
              </a:endParaRPr>
            </a:p>
            <a:p>
              <a:pPr lvl="1" eaLnBrk="1" hangingPunct="1">
                <a:spcBef>
                  <a:spcPct val="0"/>
                </a:spcBef>
                <a:buClrTx/>
                <a:buSzTx/>
                <a:buFontTx/>
                <a:buNone/>
                <a:defRPr/>
              </a:pPr>
              <a:endParaRPr lang="en-US" altLang="zh-CN" sz="2400" b="1" dirty="0">
                <a:latin typeface="Times New Roman" panose="02020603050405020304" pitchFamily="18" charset="0"/>
                <a:ea typeface="楷体_GB2312" pitchFamily="49" charset="-122"/>
                <a:sym typeface="Symbol" panose="05050102010706020507" pitchFamily="18" charset="2"/>
              </a:endParaRPr>
            </a:p>
            <a:p>
              <a:pPr lvl="1" eaLnBrk="1" hangingPunct="1">
                <a:spcBef>
                  <a:spcPct val="0"/>
                </a:spcBef>
                <a:buClrTx/>
                <a:buSzTx/>
                <a:buFontTx/>
                <a:buNone/>
                <a:defRPr/>
              </a:pPr>
              <a:r>
                <a:rPr lang="zh-CN" altLang="en-US" sz="2400" b="1" i="1" dirty="0">
                  <a:latin typeface="Times New Roman" panose="02020603050405020304" pitchFamily="18" charset="0"/>
                  <a:cs typeface="Arial" panose="020B0604020202020204" pitchFamily="34" charset="0"/>
                </a:rPr>
                <a:t> </a:t>
              </a:r>
              <a:endPar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pic>
          <p:nvPicPr>
            <p:cNvPr id="59404" name="图片 1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61185" y="4787224"/>
              <a:ext cx="407297" cy="407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9400" name="组合 1"/>
          <p:cNvGrpSpPr/>
          <p:nvPr/>
        </p:nvGrpSpPr>
        <p:grpSpPr bwMode="auto">
          <a:xfrm>
            <a:off x="812800" y="5551488"/>
            <a:ext cx="4824413" cy="719137"/>
            <a:chOff x="827584" y="4690816"/>
            <a:chExt cx="4824536" cy="754408"/>
          </a:xfrm>
        </p:grpSpPr>
        <p:sp>
          <p:nvSpPr>
            <p:cNvPr id="11" name="矩形标注 10"/>
            <p:cNvSpPr>
              <a:spLocks noChangeArrowheads="1"/>
            </p:cNvSpPr>
            <p:nvPr/>
          </p:nvSpPr>
          <p:spPr bwMode="auto">
            <a:xfrm>
              <a:off x="827584" y="4690816"/>
              <a:ext cx="4824536" cy="754408"/>
            </a:xfrm>
            <a:prstGeom prst="wedgeRectCallout">
              <a:avLst>
                <a:gd name="adj1" fmla="val -48671"/>
                <a:gd name="adj2" fmla="val 11565"/>
              </a:avLst>
            </a:prstGeom>
            <a:noFill/>
            <a:ln w="9525" algn="ctr">
              <a:solidFill>
                <a:srgbClr val="2009CD"/>
              </a:solidFill>
              <a:round/>
            </a:ln>
            <a:extLst>
              <a:ext uri="{909E8E84-426E-40DD-AFC4-6F175D3DCCD1}">
                <a14:hiddenFill xmlns:a14="http://schemas.microsoft.com/office/drawing/2010/main">
                  <a:solidFill>
                    <a:srgbClr val="FFFFFF"/>
                  </a:solidFill>
                </a14:hiddenFill>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defRPr/>
              </a:pPr>
              <a:r>
                <a:rPr lang="en-US" altLang="zh-CN" sz="2400" b="1" dirty="0">
                  <a:latin typeface="Times New Roman" panose="02020603050405020304" pitchFamily="18" charset="0"/>
                  <a:cs typeface="Arial" panose="020B0604020202020204" pitchFamily="34" charset="0"/>
                </a:rPr>
                <a:t>So</a:t>
              </a:r>
              <a:r>
                <a:rPr lang="zh-CN" altLang="en-US" sz="2400" b="1" dirty="0">
                  <a:latin typeface="Times New Roman" panose="02020603050405020304" pitchFamily="18" charset="0"/>
                  <a:cs typeface="Arial" panose="020B0604020202020204" pitchFamily="34" charset="0"/>
                </a:rPr>
                <a:t> </a:t>
              </a:r>
              <a:r>
                <a:rPr lang="en-US" altLang="zh-CN" sz="2400" b="1" dirty="0">
                  <a:latin typeface="Times New Roman" panose="02020603050405020304" pitchFamily="18" charset="0"/>
                  <a:cs typeface="Arial" panose="020B0604020202020204" pitchFamily="34" charset="0"/>
                </a:rPr>
                <a:t>(</a:t>
              </a:r>
              <a:r>
                <a:rPr lang="en-US" altLang="zh-CN" sz="2400" b="1" i="1" dirty="0" err="1">
                  <a:latin typeface="Times New Roman" panose="02020603050405020304" pitchFamily="18" charset="0"/>
                  <a:cs typeface="Arial" panose="020B0604020202020204" pitchFamily="34" charset="0"/>
                </a:rPr>
                <a:t>p</a:t>
              </a:r>
              <a:r>
                <a:rPr kumimoji="1"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ea typeface="楷体_GB2312" pitchFamily="49" charset="-122"/>
                  <a:sym typeface="Symbol" panose="05050102010706020507" pitchFamily="18" charset="2"/>
                </a:rPr>
                <a:t>q</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i="1" dirty="0">
                  <a:latin typeface="Times New Roman" panose="02020603050405020304" pitchFamily="18" charset="0"/>
                  <a:ea typeface="楷体_GB2312" pitchFamily="49" charset="-122"/>
                  <a:sym typeface="Symbol" panose="05050102010706020507" pitchFamily="18" charset="2"/>
                </a:rPr>
                <a:t>r,</a:t>
              </a:r>
              <a:r>
                <a:rPr lang="en-US" altLang="zh-CN" sz="2400" b="1" dirty="0">
                  <a:latin typeface="Times New Roman" panose="02020603050405020304" pitchFamily="18" charset="0"/>
                  <a:ea typeface="楷体_GB2312" pitchFamily="49" charset="-122"/>
                  <a:sym typeface="Symbol" panose="05050102010706020507" pitchFamily="18" charset="2"/>
                </a:rPr>
                <a:t> </a:t>
              </a:r>
              <a:r>
                <a:rPr lang="en-US" altLang="zh-CN" sz="2400" b="1" i="1" dirty="0">
                  <a:latin typeface="Times New Roman" panose="02020603050405020304" pitchFamily="18" charset="0"/>
                  <a:ea typeface="楷体_GB2312" pitchFamily="49" charset="-122"/>
                  <a:sym typeface="Symbol" panose="05050102010706020507" pitchFamily="18" charset="2"/>
                </a:rPr>
                <a:t>r</a:t>
              </a:r>
              <a:r>
                <a:rPr kumimoji="1"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楷体_GB2312" pitchFamily="49" charset="-122"/>
                  <a:sym typeface="Symbol" panose="05050102010706020507" pitchFamily="18" charset="2"/>
                </a:rPr>
                <a:t> s      </a:t>
              </a:r>
              <a:r>
                <a:rPr lang="en-US" altLang="zh-CN" sz="2400" b="1" i="1" dirty="0" err="1">
                  <a:latin typeface="Times New Roman" panose="02020603050405020304" pitchFamily="18" charset="0"/>
                  <a:cs typeface="Arial" panose="020B0604020202020204" pitchFamily="34" charset="0"/>
                  <a:sym typeface="Symbol" panose="05050102010706020507" pitchFamily="18" charset="2"/>
                </a:rPr>
                <a:t>p</a:t>
              </a:r>
              <a:r>
                <a:rPr lang="en-US" altLang="zh-CN" sz="2400" b="1" dirty="0" err="1">
                  <a:latin typeface="Times New Roman" panose="02020603050405020304" pitchFamily="18" charset="0"/>
                  <a:ea typeface="楷体_GB2312" pitchFamily="49" charset="-122"/>
                  <a:sym typeface="Symbol" panose="05050102010706020507" pitchFamily="18" charset="2"/>
                </a:rPr>
                <a:t></a:t>
              </a:r>
              <a:r>
                <a:rPr lang="en-US" altLang="zh-CN" sz="2400" b="1" i="1" dirty="0" err="1">
                  <a:latin typeface="Times New Roman" panose="02020603050405020304" pitchFamily="18" charset="0"/>
                  <a:ea typeface="楷体_GB2312" pitchFamily="49" charset="-122"/>
                  <a:sym typeface="Symbol" panose="05050102010706020507" pitchFamily="18" charset="2"/>
                </a:rPr>
                <a:t>s</a:t>
              </a:r>
              <a:endParaRPr lang="en-US" altLang="zh-CN" sz="2400" b="1" kern="0" dirty="0">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lnSpc>
                  <a:spcPct val="120000"/>
                </a:lnSpc>
                <a:spcBef>
                  <a:spcPct val="0"/>
                </a:spcBef>
                <a:buClrTx/>
                <a:buSzTx/>
                <a:buFontTx/>
                <a:buNone/>
                <a:defRPr/>
              </a:pPr>
              <a:endParaRPr lang="zh-CN" altLang="en-US" sz="2400" b="1" dirty="0">
                <a:solidFill>
                  <a:srgbClr val="2009CD"/>
                </a:solidFill>
                <a:latin typeface="Times New Roman" panose="02020603050405020304" pitchFamily="18" charset="0"/>
                <a:cs typeface="Arial" panose="020B0604020202020204" pitchFamily="34" charset="0"/>
              </a:endParaRPr>
            </a:p>
            <a:p>
              <a:pPr lvl="1" eaLnBrk="1" hangingPunct="1">
                <a:spcBef>
                  <a:spcPct val="0"/>
                </a:spcBef>
                <a:buClrTx/>
                <a:buSzTx/>
                <a:buFontTx/>
                <a:buNone/>
                <a:defRPr/>
              </a:pPr>
              <a:endParaRPr lang="en-US" altLang="zh-CN" sz="2400" b="1" dirty="0">
                <a:latin typeface="Times New Roman" panose="02020603050405020304" pitchFamily="18" charset="0"/>
                <a:ea typeface="楷体_GB2312" pitchFamily="49" charset="-122"/>
                <a:sym typeface="Symbol" panose="05050102010706020507" pitchFamily="18" charset="2"/>
              </a:endParaRPr>
            </a:p>
            <a:p>
              <a:pPr lvl="1" eaLnBrk="1" hangingPunct="1">
                <a:spcBef>
                  <a:spcPct val="0"/>
                </a:spcBef>
                <a:buClrTx/>
                <a:buSzTx/>
                <a:buFontTx/>
                <a:buNone/>
                <a:defRPr/>
              </a:pPr>
              <a:r>
                <a:rPr lang="zh-CN" altLang="en-US" sz="2400" b="1" i="1" dirty="0">
                  <a:latin typeface="Times New Roman" panose="02020603050405020304" pitchFamily="18" charset="0"/>
                  <a:cs typeface="Arial" panose="020B0604020202020204" pitchFamily="34" charset="0"/>
                </a:rPr>
                <a:t> </a:t>
              </a:r>
              <a:endPar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pic>
          <p:nvPicPr>
            <p:cNvPr id="59402" name="图片 15"/>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535507" y="4799738"/>
              <a:ext cx="407297" cy="407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dirty="0">
                <a:ea typeface="华文楷体" panose="02010600040101010101" pitchFamily="2" charset="-122"/>
              </a:rPr>
              <a:t>原子命题与复合命题</a:t>
            </a:r>
            <a:endParaRPr lang="zh-CN" altLang="en-US" dirty="0">
              <a:ea typeface="华文楷体" panose="02010600040101010101" pitchFamily="2" charset="-122"/>
            </a:endParaRPr>
          </a:p>
        </p:txBody>
      </p:sp>
      <p:sp>
        <p:nvSpPr>
          <p:cNvPr id="18435" name="Rectangle 3"/>
          <p:cNvSpPr>
            <a:spLocks noGrp="1" noChangeArrowheads="1"/>
          </p:cNvSpPr>
          <p:nvPr>
            <p:ph type="body" sz="half" idx="1"/>
          </p:nvPr>
        </p:nvSpPr>
        <p:spPr>
          <a:xfrm>
            <a:off x="468313" y="1916113"/>
            <a:ext cx="8218487" cy="3600450"/>
          </a:xfrm>
        </p:spPr>
        <p:txBody>
          <a:bodyPr/>
          <a:lstStyle/>
          <a:p>
            <a:pPr eaLnBrk="1" hangingPunct="1">
              <a:lnSpc>
                <a:spcPct val="110000"/>
              </a:lnSpc>
              <a:spcBef>
                <a:spcPct val="35000"/>
              </a:spcBef>
            </a:pPr>
            <a:r>
              <a:rPr lang="zh-CN" altLang="en-US" sz="2600" b="1" dirty="0">
                <a:latin typeface="Times New Roman" panose="02020603050405020304" pitchFamily="18" charset="0"/>
                <a:cs typeface="Times New Roman" panose="02020603050405020304" pitchFamily="18" charset="0"/>
              </a:rPr>
              <a:t>复合命题</a:t>
            </a:r>
            <a:endParaRPr lang="zh-CN" altLang="en-US" sz="2600" b="1" dirty="0">
              <a:latin typeface="Times New Roman" panose="02020603050405020304" pitchFamily="18" charset="0"/>
              <a:cs typeface="Times New Roman" panose="02020603050405020304" pitchFamily="18" charset="0"/>
            </a:endParaRPr>
          </a:p>
          <a:p>
            <a:pPr lvl="1" eaLnBrk="1" hangingPunct="1">
              <a:lnSpc>
                <a:spcPct val="110000"/>
              </a:lnSpc>
              <a:spcBef>
                <a:spcPct val="35000"/>
              </a:spcBef>
            </a:pPr>
            <a:r>
              <a:rPr lang="zh-CN" altLang="en-US" b="1" dirty="0">
                <a:latin typeface="Times New Roman" panose="02020603050405020304" pitchFamily="18" charset="0"/>
                <a:cs typeface="Times New Roman" panose="02020603050405020304" pitchFamily="18" charset="0"/>
              </a:rPr>
              <a:t>并非外面在下雨。</a:t>
            </a:r>
            <a:endParaRPr lang="zh-CN" altLang="en-US" b="1" dirty="0">
              <a:latin typeface="Times New Roman" panose="02020603050405020304" pitchFamily="18" charset="0"/>
              <a:cs typeface="Times New Roman" panose="02020603050405020304" pitchFamily="18" charset="0"/>
            </a:endParaRPr>
          </a:p>
          <a:p>
            <a:pPr lvl="1" eaLnBrk="1" hangingPunct="1">
              <a:lnSpc>
                <a:spcPct val="110000"/>
              </a:lnSpc>
              <a:spcBef>
                <a:spcPct val="35000"/>
              </a:spcBef>
            </a:pPr>
            <a:r>
              <a:rPr lang="zh-CN" altLang="en-US" b="1" dirty="0">
                <a:latin typeface="Times New Roman" panose="02020603050405020304" pitchFamily="18" charset="0"/>
                <a:cs typeface="Times New Roman" panose="02020603050405020304" pitchFamily="18" charset="0"/>
              </a:rPr>
              <a:t>张挥与王丽都是三好学生。</a:t>
            </a:r>
            <a:endParaRPr lang="zh-CN" altLang="en-US" b="1" dirty="0">
              <a:latin typeface="Times New Roman" panose="02020603050405020304" pitchFamily="18" charset="0"/>
              <a:cs typeface="Times New Roman" panose="02020603050405020304" pitchFamily="18" charset="0"/>
            </a:endParaRPr>
          </a:p>
          <a:p>
            <a:pPr lvl="1" eaLnBrk="1" hangingPunct="1">
              <a:lnSpc>
                <a:spcPct val="110000"/>
              </a:lnSpc>
              <a:spcBef>
                <a:spcPct val="35000"/>
              </a:spcBef>
            </a:pPr>
            <a:r>
              <a:rPr lang="zh-CN" altLang="en-US" b="1" dirty="0">
                <a:latin typeface="Times New Roman" panose="02020603050405020304" pitchFamily="18" charset="0"/>
                <a:cs typeface="Times New Roman" panose="02020603050405020304" pitchFamily="18" charset="0"/>
              </a:rPr>
              <a:t>张晓静不是江西人就是安徽人。</a:t>
            </a:r>
            <a:endParaRPr lang="zh-CN" altLang="en-US" b="1" dirty="0">
              <a:latin typeface="Times New Roman" panose="02020603050405020304" pitchFamily="18" charset="0"/>
              <a:cs typeface="Times New Roman" panose="02020603050405020304" pitchFamily="18" charset="0"/>
            </a:endParaRPr>
          </a:p>
          <a:p>
            <a:pPr lvl="1" eaLnBrk="1" hangingPunct="1">
              <a:lnSpc>
                <a:spcPct val="110000"/>
              </a:lnSpc>
              <a:spcBef>
                <a:spcPct val="35000"/>
              </a:spcBef>
            </a:pPr>
            <a:r>
              <a:rPr lang="zh-CN" altLang="en-US" sz="2400" b="1" dirty="0">
                <a:latin typeface="Times New Roman" panose="02020603050405020304" pitchFamily="18" charset="0"/>
                <a:cs typeface="Times New Roman" panose="02020603050405020304" pitchFamily="18" charset="0"/>
              </a:rPr>
              <a:t>如果</a:t>
            </a:r>
            <a:r>
              <a:rPr lang="en-US" altLang="zh-CN" sz="2400" b="1" dirty="0">
                <a:latin typeface="Times New Roman" panose="02020603050405020304" pitchFamily="18" charset="0"/>
                <a:cs typeface="Times New Roman" panose="02020603050405020304" pitchFamily="18" charset="0"/>
              </a:rPr>
              <a:t>2+3=6</a:t>
            </a:r>
            <a:r>
              <a:rPr lang="zh-CN" altLang="en-US" sz="2400" b="1" dirty="0">
                <a:latin typeface="Times New Roman" panose="02020603050405020304" pitchFamily="18" charset="0"/>
                <a:cs typeface="Times New Roman" panose="02020603050405020304" pitchFamily="18" charset="0"/>
              </a:rPr>
              <a:t>，则</a:t>
            </a:r>
            <a:r>
              <a:rPr lang="zh-CN" altLang="en-US" sz="2400" b="1" dirty="0">
                <a:latin typeface="Times New Roman" panose="02020603050405020304" pitchFamily="18" charset="0"/>
                <a:cs typeface="Times New Roman" panose="02020603050405020304" pitchFamily="18" charset="0"/>
                <a:sym typeface="Symbol" panose="05050102010706020507" pitchFamily="18" charset="2"/>
              </a:rPr>
              <a:t>是有理数。</a:t>
            </a:r>
            <a:endParaRPr lang="zh-CN" altLang="en-US" sz="2400" b="1" dirty="0">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lnSpc>
                <a:spcPct val="110000"/>
              </a:lnSpc>
              <a:spcBef>
                <a:spcPct val="35000"/>
              </a:spcBef>
            </a:pPr>
            <a:r>
              <a:rPr lang="zh-CN" altLang="en-US" sz="2400" b="1" dirty="0">
                <a:latin typeface="Times New Roman" panose="02020603050405020304" pitchFamily="18" charset="0"/>
                <a:cs typeface="Times New Roman" panose="02020603050405020304" pitchFamily="18" charset="0"/>
              </a:rPr>
              <a:t>      是无理数当且仅当加拿大位于亚洲。</a:t>
            </a:r>
            <a:endParaRPr lang="zh-CN" altLang="en-US" sz="2400" b="1" dirty="0">
              <a:latin typeface="Times New Roman" panose="02020603050405020304" pitchFamily="18" charset="0"/>
              <a:cs typeface="Times New Roman" panose="02020603050405020304" pitchFamily="18" charset="0"/>
            </a:endParaRPr>
          </a:p>
          <a:p>
            <a:pPr lvl="1" eaLnBrk="1" hangingPunct="1">
              <a:lnSpc>
                <a:spcPct val="110000"/>
              </a:lnSpc>
              <a:spcBef>
                <a:spcPct val="35000"/>
              </a:spcBef>
            </a:pPr>
            <a:endParaRPr lang="zh-CN" altLang="en-US" sz="2400" dirty="0">
              <a:latin typeface="华文楷体" panose="02010600040101010101" pitchFamily="2" charset="-122"/>
              <a:ea typeface="华文楷体" panose="02010600040101010101" pitchFamily="2" charset="-122"/>
            </a:endParaRPr>
          </a:p>
        </p:txBody>
      </p:sp>
      <p:graphicFrame>
        <p:nvGraphicFramePr>
          <p:cNvPr id="18436" name="Object 4"/>
          <p:cNvGraphicFramePr>
            <a:graphicFrameLocks noGrp="1" noChangeAspect="1"/>
          </p:cNvGraphicFramePr>
          <p:nvPr>
            <p:ph sz="half" idx="2"/>
          </p:nvPr>
        </p:nvGraphicFramePr>
        <p:xfrm>
          <a:off x="1116013" y="4797425"/>
          <a:ext cx="619125" cy="473075"/>
        </p:xfrm>
        <a:graphic>
          <a:graphicData uri="http://schemas.openxmlformats.org/presentationml/2006/ole">
            <mc:AlternateContent xmlns:mc="http://schemas.openxmlformats.org/markup-compatibility/2006">
              <mc:Choice xmlns:v="urn:schemas-microsoft-com:vml" Requires="v">
                <p:oleObj spid="_x0000_s18481" name="公式" r:id="rId1" imgW="228600" imgH="228600" progId="Equation.3">
                  <p:embed/>
                </p:oleObj>
              </mc:Choice>
              <mc:Fallback>
                <p:oleObj name="公式" r:id="rId1" imgW="228600" imgH="228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4797425"/>
                        <a:ext cx="61912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2" name="Text Box 6" descr="白色大理石"/>
          <p:cNvSpPr txBox="1">
            <a:spLocks noChangeArrowheads="1"/>
          </p:cNvSpPr>
          <p:nvPr/>
        </p:nvSpPr>
        <p:spPr bwMode="auto">
          <a:xfrm>
            <a:off x="4140200" y="1773238"/>
            <a:ext cx="4537075" cy="1322387"/>
          </a:xfrm>
          <a:prstGeom prst="rect">
            <a:avLst/>
          </a:prstGeom>
          <a:blipFill dpi="0" rotWithShape="0">
            <a:blip r:embed="rId3"/>
            <a:srcRect/>
            <a:tile tx="0" ty="0" sx="100000" sy="100000" flip="none" algn="tl"/>
          </a:blipFill>
          <a:ln w="57150" cmpd="thickThin">
            <a:solidFill>
              <a:srgbClr val="CC99FF"/>
            </a:solidFill>
            <a:miter lim="800000"/>
          </a:ln>
          <a:effectLst>
            <a:outerShdw dist="107763" dir="18900000" algn="ctr" rotWithShape="0">
              <a:schemeClr val="bg2">
                <a:alpha val="50000"/>
              </a:schemeClr>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b="1">
                <a:solidFill>
                  <a:srgbClr val="A50021"/>
                </a:solidFill>
              </a:rPr>
              <a:t>复合命题是否为真，取决于：</a:t>
            </a:r>
            <a:endParaRPr lang="zh-CN" altLang="en-US" sz="2000" b="1">
              <a:solidFill>
                <a:srgbClr val="A50021"/>
              </a:solidFill>
            </a:endParaRPr>
          </a:p>
          <a:p>
            <a:pPr eaLnBrk="1" hangingPunct="1">
              <a:spcBef>
                <a:spcPct val="50000"/>
              </a:spcBef>
            </a:pPr>
            <a:r>
              <a:rPr lang="zh-CN" altLang="en-US" sz="2000" b="1">
                <a:solidFill>
                  <a:srgbClr val="A50021"/>
                </a:solidFill>
              </a:rPr>
              <a:t>    作为复合成分的子命题的真假</a:t>
            </a:r>
            <a:endParaRPr lang="zh-CN" altLang="en-US" sz="2000" b="1">
              <a:solidFill>
                <a:srgbClr val="A50021"/>
              </a:solidFill>
            </a:endParaRPr>
          </a:p>
          <a:p>
            <a:pPr eaLnBrk="1" hangingPunct="1">
              <a:spcBef>
                <a:spcPct val="50000"/>
              </a:spcBef>
            </a:pPr>
            <a:r>
              <a:rPr lang="zh-CN" altLang="en-US" sz="2000" b="1">
                <a:solidFill>
                  <a:srgbClr val="A50021"/>
                </a:solidFill>
              </a:rPr>
              <a:t>    </a:t>
            </a:r>
            <a:r>
              <a:rPr lang="zh-CN" altLang="en-US" sz="2000" b="1" u="sng">
                <a:solidFill>
                  <a:srgbClr val="A50021"/>
                </a:solidFill>
              </a:rPr>
              <a:t>逻辑运算符（联接词）</a:t>
            </a:r>
            <a:r>
              <a:rPr lang="zh-CN" altLang="en-US" sz="2000" b="1">
                <a:solidFill>
                  <a:srgbClr val="A50021"/>
                </a:solidFill>
              </a:rPr>
              <a:t>的语义</a:t>
            </a:r>
            <a:endParaRPr lang="zh-CN" altLang="en-US" sz="2000" b="1">
              <a:solidFill>
                <a:srgbClr val="A50021"/>
              </a:solidFill>
            </a:endParaRPr>
          </a:p>
        </p:txBody>
      </p:sp>
      <p:sp>
        <p:nvSpPr>
          <p:cNvPr id="2" name="灯片编号占位符 1"/>
          <p:cNvSpPr>
            <a:spLocks noGrp="1"/>
          </p:cNvSpPr>
          <p:nvPr>
            <p:ph type="sldNum" sz="quarter" idx="12"/>
          </p:nvPr>
        </p:nvSpPr>
        <p:spPr/>
        <p:txBody>
          <a:bodyPr/>
          <a:lstStyle/>
          <a:p>
            <a:pPr>
              <a:defRPr/>
            </a:pPr>
            <a:fld id="{3CFC50BC-D2AC-4C48-9A84-8910F31DC892}"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animEffect transition="in" filter="wedge">
                                      <p:cBhvr>
                                        <p:cTn id="7"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Grp="1" noChangeArrowheads="1"/>
          </p:cNvSpPr>
          <p:nvPr>
            <p:ph type="title" idx="4294967295"/>
          </p:nvPr>
        </p:nvSpPr>
        <p:spPr>
          <a:xfrm>
            <a:off x="412750" y="508000"/>
            <a:ext cx="8637588" cy="762000"/>
          </a:xfrm>
        </p:spPr>
        <p:txBody>
          <a:bodyPr/>
          <a:lstStyle/>
          <a:p>
            <a:pPr eaLnBrk="1" hangingPunct="1"/>
            <a:r>
              <a:rPr lang="zh-CN" altLang="en-US"/>
              <a:t>用语义蕴涵进行推理</a:t>
            </a:r>
            <a:endParaRPr lang="zh-CN" altLang="en-US"/>
          </a:p>
        </p:txBody>
      </p:sp>
      <p:sp>
        <p:nvSpPr>
          <p:cNvPr id="61443" name="Rectangle 3"/>
          <p:cNvSpPr txBox="1">
            <a:spLocks noChangeArrowheads="1"/>
          </p:cNvSpPr>
          <p:nvPr/>
        </p:nvSpPr>
        <p:spPr bwMode="auto">
          <a:xfrm>
            <a:off x="698500" y="1582738"/>
            <a:ext cx="84248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692150" indent="-34798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pPr>
            <a:r>
              <a:rPr lang="zh-CN" altLang="en-US" sz="2400" b="1" dirty="0">
                <a:latin typeface="Times New Roman" panose="02020603050405020304" pitchFamily="18" charset="0"/>
                <a:cs typeface="Arial" panose="020B0604020202020204" pitchFamily="34" charset="0"/>
              </a:rPr>
              <a:t>已知</a:t>
            </a:r>
            <a:r>
              <a:rPr lang="en-US" altLang="zh-CN" sz="2400" b="1" dirty="0">
                <a:latin typeface="Times New Roman" panose="02020603050405020304" pitchFamily="18" charset="0"/>
                <a:cs typeface="Arial" panose="020B0604020202020204" pitchFamily="34" charset="0"/>
              </a:rPr>
              <a:t>(</a:t>
            </a:r>
            <a:r>
              <a:rPr lang="en-US" altLang="zh-CN" sz="2400" b="1" i="1" dirty="0" err="1">
                <a:latin typeface="Times New Roman" panose="02020603050405020304" pitchFamily="18" charset="0"/>
                <a:cs typeface="Arial" panose="020B0604020202020204" pitchFamily="34" charset="0"/>
              </a:rPr>
              <a:t>p</a:t>
            </a:r>
            <a:r>
              <a:rPr kumimoji="1"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ea typeface="楷体_GB2312" pitchFamily="49" charset="-122"/>
                <a:sym typeface="Symbol" panose="05050102010706020507" pitchFamily="18" charset="2"/>
              </a:rPr>
              <a:t>q</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i="1" dirty="0">
                <a:latin typeface="Times New Roman" panose="02020603050405020304" pitchFamily="18" charset="0"/>
                <a:ea typeface="楷体_GB2312" pitchFamily="49" charset="-122"/>
                <a:sym typeface="Symbol" panose="05050102010706020507" pitchFamily="18" charset="2"/>
              </a:rPr>
              <a:t>r</a:t>
            </a:r>
            <a:r>
              <a:rPr lang="zh-CN" altLang="en-US" sz="2400" b="1" dirty="0">
                <a:latin typeface="KaiTi" panose="02010609060101010101" pitchFamily="49" charset="-122"/>
                <a:ea typeface="KaiTi" panose="02010609060101010101" pitchFamily="49" charset="-122"/>
                <a:sym typeface="Symbol" panose="05050102010706020507" pitchFamily="18" charset="2"/>
              </a:rPr>
              <a:t>和</a:t>
            </a:r>
            <a:r>
              <a:rPr lang="en-US" altLang="zh-CN" sz="2400" b="1" dirty="0">
                <a:latin typeface="Times New Roman" panose="02020603050405020304" pitchFamily="18" charset="0"/>
                <a:ea typeface="楷体_GB2312" pitchFamily="49" charset="-122"/>
                <a:sym typeface="Symbol" panose="05050102010706020507" pitchFamily="18" charset="2"/>
              </a:rPr>
              <a:t> </a:t>
            </a:r>
            <a:r>
              <a:rPr lang="en-US" altLang="zh-CN" sz="2400" b="1" i="1" dirty="0">
                <a:latin typeface="Times New Roman" panose="02020603050405020304" pitchFamily="18" charset="0"/>
                <a:ea typeface="楷体_GB2312" pitchFamily="49" charset="-122"/>
                <a:sym typeface="Symbol" panose="05050102010706020507" pitchFamily="18" charset="2"/>
              </a:rPr>
              <a:t>r</a:t>
            </a:r>
            <a:r>
              <a:rPr kumimoji="1"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楷体_GB2312" pitchFamily="49" charset="-122"/>
                <a:sym typeface="Symbol" panose="05050102010706020507" pitchFamily="18" charset="2"/>
              </a:rPr>
              <a:t> s,  </a:t>
            </a:r>
            <a:r>
              <a:rPr lang="en-US" altLang="zh-CN" sz="2400" b="1" i="1" dirty="0" err="1">
                <a:solidFill>
                  <a:srgbClr val="FF0000"/>
                </a:solidFill>
                <a:latin typeface="Times New Roman" panose="02020603050405020304" pitchFamily="18" charset="0"/>
                <a:cs typeface="Arial" panose="020B0604020202020204" pitchFamily="34" charset="0"/>
              </a:rPr>
              <a:t>p</a:t>
            </a:r>
            <a:r>
              <a:rPr lang="en-US" altLang="zh-CN" sz="2400" b="1" dirty="0" err="1">
                <a:solidFill>
                  <a:srgbClr val="FF0000"/>
                </a:solidFill>
                <a:latin typeface="Times New Roman" panose="02020603050405020304" pitchFamily="18" charset="0"/>
                <a:cs typeface="Arial" panose="020B0604020202020204" pitchFamily="34" charset="0"/>
                <a:sym typeface="Symbol" panose="05050102010706020507" pitchFamily="18" charset="2"/>
              </a:rPr>
              <a:t></a:t>
            </a:r>
            <a:r>
              <a:rPr lang="en-US" altLang="zh-CN" sz="2400" b="1" i="1" dirty="0" err="1">
                <a:solidFill>
                  <a:srgbClr val="FF0000"/>
                </a:solidFill>
                <a:latin typeface="Times New Roman" panose="02020603050405020304" pitchFamily="18" charset="0"/>
                <a:cs typeface="Arial" panose="020B0604020202020204" pitchFamily="34" charset="0"/>
                <a:sym typeface="Symbol" panose="05050102010706020507" pitchFamily="18" charset="2"/>
              </a:rPr>
              <a:t>s</a:t>
            </a:r>
            <a:r>
              <a:rPr lang="en-US" altLang="zh-CN" sz="2400" b="1" i="1" dirty="0">
                <a:solidFill>
                  <a:srgbClr val="FF0000"/>
                </a:solidFill>
                <a:latin typeface="Times New Roman" panose="02020603050405020304" pitchFamily="18" charset="0"/>
                <a:cs typeface="Arial" panose="020B0604020202020204" pitchFamily="34" charset="0"/>
                <a:sym typeface="Symbol" panose="05050102010706020507" pitchFamily="18" charset="2"/>
              </a:rPr>
              <a:t> </a:t>
            </a:r>
            <a:r>
              <a:rPr lang="zh-CN" altLang="en-US" sz="2400" b="1" dirty="0">
                <a:solidFill>
                  <a:srgbClr val="FF0000"/>
                </a:solidFill>
                <a:latin typeface="Times New Roman" panose="02020603050405020304" pitchFamily="18" charset="0"/>
                <a:cs typeface="Arial" panose="020B0604020202020204" pitchFamily="34" charset="0"/>
                <a:sym typeface="Symbol" panose="05050102010706020507" pitchFamily="18" charset="2"/>
              </a:rPr>
              <a:t>是否为真？</a:t>
            </a:r>
            <a:endParaRPr lang="en-US" altLang="zh-CN" sz="2400" b="1" dirty="0">
              <a:latin typeface="Times New Roman" panose="02020603050405020304" pitchFamily="18" charset="0"/>
              <a:cs typeface="Arial" panose="020B0604020202020204" pitchFamily="34" charset="0"/>
              <a:sym typeface="Symbol" panose="05050102010706020507" pitchFamily="18" charset="2"/>
            </a:endParaRPr>
          </a:p>
        </p:txBody>
      </p:sp>
      <p:grpSp>
        <p:nvGrpSpPr>
          <p:cNvPr id="61444" name="组合 7"/>
          <p:cNvGrpSpPr/>
          <p:nvPr/>
        </p:nvGrpSpPr>
        <p:grpSpPr bwMode="auto">
          <a:xfrm>
            <a:off x="836613" y="2565400"/>
            <a:ext cx="4824412" cy="620713"/>
            <a:chOff x="827584" y="3455642"/>
            <a:chExt cx="4824536" cy="621430"/>
          </a:xfrm>
        </p:grpSpPr>
        <p:sp>
          <p:nvSpPr>
            <p:cNvPr id="12" name="矩形标注 11"/>
            <p:cNvSpPr>
              <a:spLocks noChangeArrowheads="1"/>
            </p:cNvSpPr>
            <p:nvPr/>
          </p:nvSpPr>
          <p:spPr bwMode="auto">
            <a:xfrm>
              <a:off x="827584" y="3455642"/>
              <a:ext cx="4824536" cy="621430"/>
            </a:xfrm>
            <a:prstGeom prst="wedgeRectCallout">
              <a:avLst>
                <a:gd name="adj1" fmla="val -48671"/>
                <a:gd name="adj2" fmla="val 11565"/>
              </a:avLst>
            </a:prstGeom>
            <a:noFill/>
            <a:ln w="9525" algn="ctr">
              <a:solidFill>
                <a:srgbClr val="2009CD"/>
              </a:solidFill>
              <a:round/>
            </a:ln>
            <a:extLst>
              <a:ext uri="{909E8E84-426E-40DD-AFC4-6F175D3DCCD1}">
                <a14:hiddenFill xmlns:a14="http://schemas.microsoft.com/office/drawing/2010/main">
                  <a:solidFill>
                    <a:srgbClr val="FFFFFF"/>
                  </a:solidFill>
                </a14:hiddenFill>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defRPr/>
              </a:pPr>
              <a:r>
                <a:rPr lang="en-US" altLang="zh-CN" sz="2400" b="1" dirty="0">
                  <a:latin typeface="Times New Roman" panose="02020603050405020304" pitchFamily="18" charset="0"/>
                  <a:cs typeface="Arial" panose="020B0604020202020204" pitchFamily="34" charset="0"/>
                </a:rPr>
                <a:t>(</a:t>
              </a:r>
              <a:r>
                <a:rPr lang="en-US" altLang="zh-CN" sz="2400" b="1" i="1" dirty="0" err="1">
                  <a:latin typeface="Times New Roman" panose="02020603050405020304" pitchFamily="18" charset="0"/>
                  <a:cs typeface="Arial" panose="020B0604020202020204" pitchFamily="34" charset="0"/>
                </a:rPr>
                <a:t>p</a:t>
              </a:r>
              <a:r>
                <a:rPr kumimoji="1"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ea typeface="楷体_GB2312" pitchFamily="49" charset="-122"/>
                  <a:sym typeface="Symbol" panose="05050102010706020507" pitchFamily="18" charset="2"/>
                </a:rPr>
                <a:t>q</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i="1" dirty="0">
                  <a:latin typeface="Times New Roman" panose="02020603050405020304" pitchFamily="18" charset="0"/>
                  <a:ea typeface="楷体_GB2312" pitchFamily="49" charset="-122"/>
                  <a:sym typeface="Symbol" panose="05050102010706020507" pitchFamily="18" charset="2"/>
                </a:rPr>
                <a:t>r , r</a:t>
              </a:r>
              <a:r>
                <a:rPr kumimoji="1"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楷体_GB2312" pitchFamily="49" charset="-122"/>
                  <a:sym typeface="Symbol" panose="05050102010706020507" pitchFamily="18" charset="2"/>
                </a:rPr>
                <a:t> s    </a:t>
              </a:r>
              <a:r>
                <a:rPr lang="en-US" altLang="zh-CN" sz="2400" b="1" i="1" dirty="0">
                  <a:latin typeface="Times New Roman" panose="02020603050405020304" pitchFamily="18" charset="0"/>
                  <a:cs typeface="Arial" panose="020B0604020202020204" pitchFamily="34" charset="0"/>
                  <a:sym typeface="Symbol" panose="05050102010706020507" pitchFamily="18" charset="2"/>
                </a:rPr>
                <a:t>    </a:t>
              </a:r>
              <a:r>
                <a:rPr lang="en-US" altLang="zh-CN" sz="2400" b="1" i="1" dirty="0" err="1">
                  <a:latin typeface="Times New Roman" panose="02020603050405020304" pitchFamily="18" charset="0"/>
                  <a:cs typeface="Arial" panose="020B0604020202020204" pitchFamily="34" charset="0"/>
                  <a:sym typeface="Symbol" panose="05050102010706020507" pitchFamily="18" charset="2"/>
                </a:rPr>
                <a:t>p</a:t>
              </a:r>
              <a:r>
                <a:rPr lang="en-US" altLang="zh-CN" sz="2400" b="1" dirty="0" err="1">
                  <a:latin typeface="Times New Roman" panose="02020603050405020304" pitchFamily="18" charset="0"/>
                  <a:ea typeface="楷体_GB2312" pitchFamily="49" charset="-122"/>
                  <a:sym typeface="Symbol" panose="05050102010706020507" pitchFamily="18" charset="2"/>
                </a:rPr>
                <a:t></a:t>
              </a:r>
              <a:r>
                <a:rPr lang="en-US" altLang="zh-CN" sz="2400" b="1" i="1" dirty="0" err="1">
                  <a:latin typeface="Times New Roman" panose="02020603050405020304" pitchFamily="18" charset="0"/>
                  <a:ea typeface="楷体_GB2312" pitchFamily="49" charset="-122"/>
                  <a:sym typeface="Symbol" panose="05050102010706020507" pitchFamily="18" charset="2"/>
                </a:rPr>
                <a:t>s</a:t>
              </a:r>
              <a:endParaRPr lang="en-US" altLang="zh-CN" sz="2400" b="1" kern="0" dirty="0">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lnSpc>
                  <a:spcPct val="120000"/>
                </a:lnSpc>
                <a:spcBef>
                  <a:spcPct val="0"/>
                </a:spcBef>
                <a:buClrTx/>
                <a:buSzTx/>
                <a:buFontTx/>
                <a:buNone/>
                <a:defRPr/>
              </a:pPr>
              <a:endParaRPr lang="zh-CN" altLang="en-US" sz="2400" b="1" dirty="0">
                <a:solidFill>
                  <a:srgbClr val="2009CD"/>
                </a:solidFill>
                <a:latin typeface="Times New Roman" panose="02020603050405020304" pitchFamily="18" charset="0"/>
                <a:cs typeface="Arial" panose="020B0604020202020204" pitchFamily="34" charset="0"/>
              </a:endParaRPr>
            </a:p>
            <a:p>
              <a:pPr lvl="1" eaLnBrk="1" hangingPunct="1">
                <a:spcBef>
                  <a:spcPct val="0"/>
                </a:spcBef>
                <a:buClrTx/>
                <a:buSzTx/>
                <a:buFontTx/>
                <a:buNone/>
                <a:defRPr/>
              </a:pPr>
              <a:endParaRPr lang="en-US" altLang="zh-CN" sz="2400" b="1" dirty="0">
                <a:latin typeface="Times New Roman" panose="02020603050405020304" pitchFamily="18" charset="0"/>
                <a:ea typeface="楷体_GB2312" pitchFamily="49" charset="-122"/>
                <a:sym typeface="Symbol" panose="05050102010706020507" pitchFamily="18" charset="2"/>
              </a:endParaRPr>
            </a:p>
            <a:p>
              <a:pPr lvl="1" eaLnBrk="1" hangingPunct="1">
                <a:spcBef>
                  <a:spcPct val="0"/>
                </a:spcBef>
                <a:buClrTx/>
                <a:buSzTx/>
                <a:buFontTx/>
                <a:buNone/>
                <a:defRPr/>
              </a:pPr>
              <a:r>
                <a:rPr lang="zh-CN" altLang="en-US" sz="2400" b="1" i="1" dirty="0">
                  <a:latin typeface="Times New Roman" panose="02020603050405020304" pitchFamily="18" charset="0"/>
                  <a:cs typeface="Arial" panose="020B0604020202020204" pitchFamily="34" charset="0"/>
                </a:rPr>
                <a:t> </a:t>
              </a:r>
              <a:endPar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pic>
          <p:nvPicPr>
            <p:cNvPr id="61449"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240989" y="3565259"/>
              <a:ext cx="425981" cy="425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4" name="矩形标注 13"/>
          <p:cNvSpPr>
            <a:spLocks noChangeArrowheads="1"/>
          </p:cNvSpPr>
          <p:nvPr/>
        </p:nvSpPr>
        <p:spPr bwMode="auto">
          <a:xfrm>
            <a:off x="836613" y="4429125"/>
            <a:ext cx="5391150" cy="754063"/>
          </a:xfrm>
          <a:prstGeom prst="wedgeRectCallout">
            <a:avLst>
              <a:gd name="adj1" fmla="val -48671"/>
              <a:gd name="adj2" fmla="val 11565"/>
            </a:avLst>
          </a:prstGeom>
          <a:noFill/>
          <a:ln w="9525" algn="ctr">
            <a:solidFill>
              <a:srgbClr val="2009CD"/>
            </a:solidFill>
            <a:round/>
          </a:ln>
          <a:extLst>
            <a:ext uri="{909E8E84-426E-40DD-AFC4-6F175D3DCCD1}">
              <a14:hiddenFill xmlns:a14="http://schemas.microsoft.com/office/drawing/2010/main">
                <a:solidFill>
                  <a:srgbClr val="FFFFFF"/>
                </a:solidFill>
              </a14:hiddenFill>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defRPr/>
            </a:pPr>
            <a:r>
              <a:rPr lang="en-US" altLang="zh-CN" sz="2400" b="1" dirty="0">
                <a:latin typeface="Times New Roman" panose="02020603050405020304" pitchFamily="18" charset="0"/>
                <a:cs typeface="Arial" panose="020B0604020202020204" pitchFamily="34" charset="0"/>
              </a:rPr>
              <a:t>((</a:t>
            </a:r>
            <a:r>
              <a:rPr lang="en-US" altLang="zh-CN" sz="2400" b="1" i="1" dirty="0" err="1">
                <a:latin typeface="Times New Roman" panose="02020603050405020304" pitchFamily="18" charset="0"/>
                <a:cs typeface="Arial" panose="020B0604020202020204" pitchFamily="34" charset="0"/>
              </a:rPr>
              <a:t>p</a:t>
            </a:r>
            <a:r>
              <a:rPr kumimoji="1" lang="en-US" altLang="zh-CN" sz="2400" b="1" dirty="0" err="1">
                <a:latin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ea typeface="楷体_GB2312" pitchFamily="49" charset="-122"/>
                <a:sym typeface="Symbol" panose="05050102010706020507" pitchFamily="18" charset="2"/>
              </a:rPr>
              <a:t>q</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i="1" dirty="0">
                <a:latin typeface="Times New Roman" panose="02020603050405020304" pitchFamily="18" charset="0"/>
                <a:ea typeface="楷体_GB2312" pitchFamily="49" charset="-122"/>
                <a:sym typeface="Symbol" panose="05050102010706020507" pitchFamily="18" charset="2"/>
              </a:rPr>
              <a:t>r</a:t>
            </a:r>
            <a:r>
              <a:rPr lang="en-US" altLang="zh-CN" sz="2400" b="1" dirty="0">
                <a:latin typeface="Times New Roman" panose="02020603050405020304" pitchFamily="18" charset="0"/>
                <a:ea typeface="楷体_GB2312" pitchFamily="49" charset="-122"/>
                <a:sym typeface="Symbol" panose="05050102010706020507" pitchFamily="18" charset="2"/>
              </a:rPr>
              <a:t>)</a:t>
            </a:r>
            <a:r>
              <a:rPr kumimoji="1"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楷体_GB2312" pitchFamily="49" charset="-122"/>
                <a:sym typeface="Symbol" panose="05050102010706020507" pitchFamily="18" charset="2"/>
              </a:rPr>
              <a:t>r</a:t>
            </a:r>
            <a:r>
              <a:rPr kumimoji="1"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楷体_GB2312" pitchFamily="49" charset="-122"/>
                <a:sym typeface="Symbol" panose="05050102010706020507" pitchFamily="18" charset="2"/>
              </a:rPr>
              <a:t> s</a:t>
            </a:r>
            <a:r>
              <a:rPr lang="en-US" altLang="zh-CN" sz="2400" b="1" dirty="0">
                <a:latin typeface="Times New Roman" panose="02020603050405020304" pitchFamily="18" charset="0"/>
                <a:ea typeface="楷体_GB2312" pitchFamily="49" charset="-122"/>
                <a:sym typeface="Symbol" panose="05050102010706020507" pitchFamily="18" charset="2"/>
              </a:rPr>
              <a:t>) </a:t>
            </a:r>
            <a:r>
              <a:rPr kumimoji="1"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ea typeface="楷体_GB2312" pitchFamily="49" charset="-122"/>
                <a:sym typeface="Symbol" panose="05050102010706020507" pitchFamily="18" charset="2"/>
              </a:rPr>
              <a:t> </a:t>
            </a:r>
            <a:r>
              <a:rPr lang="en-US" altLang="zh-CN" sz="2400" b="1" dirty="0">
                <a:latin typeface="Times New Roman" panose="02020603050405020304" pitchFamily="18" charset="0"/>
                <a:ea typeface="楷体_GB2312" pitchFamily="49" charset="-122"/>
                <a:sym typeface="Symbol" panose="05050102010706020507" pitchFamily="18" charset="2"/>
              </a:rPr>
              <a:t>(</a:t>
            </a:r>
            <a:r>
              <a:rPr lang="en-US" altLang="zh-CN" sz="2400" b="1" i="1" dirty="0" err="1">
                <a:latin typeface="Times New Roman" panose="02020603050405020304" pitchFamily="18" charset="0"/>
                <a:cs typeface="Arial" panose="020B0604020202020204" pitchFamily="34" charset="0"/>
                <a:sym typeface="Symbol" panose="05050102010706020507" pitchFamily="18" charset="2"/>
              </a:rPr>
              <a:t>p</a:t>
            </a:r>
            <a:r>
              <a:rPr lang="en-US" altLang="zh-CN" sz="2400" b="1" dirty="0" err="1">
                <a:latin typeface="Times New Roman" panose="02020603050405020304" pitchFamily="18" charset="0"/>
                <a:ea typeface="楷体_GB2312" pitchFamily="49" charset="-122"/>
                <a:sym typeface="Symbol" panose="05050102010706020507" pitchFamily="18" charset="2"/>
              </a:rPr>
              <a:t></a:t>
            </a:r>
            <a:r>
              <a:rPr lang="en-US" altLang="zh-CN" sz="2400" b="1" i="1" dirty="0" err="1">
                <a:latin typeface="Times New Roman" panose="02020603050405020304" pitchFamily="18" charset="0"/>
                <a:ea typeface="楷体_GB2312" pitchFamily="49" charset="-122"/>
                <a:sym typeface="Symbol" panose="05050102010706020507" pitchFamily="18" charset="2"/>
              </a:rPr>
              <a:t>s</a:t>
            </a:r>
            <a:r>
              <a:rPr lang="en-US" altLang="zh-CN" sz="2400" b="1" dirty="0">
                <a:latin typeface="Times New Roman" panose="02020603050405020304" pitchFamily="18" charset="0"/>
                <a:ea typeface="楷体_GB2312" pitchFamily="49" charset="-122"/>
                <a:sym typeface="Symbol" panose="05050102010706020507" pitchFamily="18" charset="2"/>
              </a:rPr>
              <a:t>) </a:t>
            </a:r>
            <a:r>
              <a:rPr lang="zh-CN" altLang="en-US" sz="2400" b="1" dirty="0">
                <a:latin typeface="KaiTi" panose="02010609060101010101" pitchFamily="49" charset="-122"/>
                <a:ea typeface="KaiTi" panose="02010609060101010101" pitchFamily="49" charset="-122"/>
                <a:sym typeface="Symbol" panose="05050102010706020507" pitchFamily="18" charset="2"/>
              </a:rPr>
              <a:t>是否永真？</a:t>
            </a:r>
            <a:endParaRPr lang="en-US" altLang="zh-CN" sz="2400" b="1" kern="0" dirty="0">
              <a:latin typeface="KaiTi" panose="02010609060101010101" pitchFamily="49" charset="-122"/>
              <a:ea typeface="KaiTi" panose="02010609060101010101" pitchFamily="49" charset="-122"/>
              <a:cs typeface="Times New Roman" panose="02020603050405020304" pitchFamily="18" charset="0"/>
              <a:sym typeface="Symbol" panose="05050102010706020507" pitchFamily="18" charset="2"/>
            </a:endParaRPr>
          </a:p>
          <a:p>
            <a:pPr lvl="1" eaLnBrk="1" hangingPunct="1">
              <a:lnSpc>
                <a:spcPct val="120000"/>
              </a:lnSpc>
              <a:spcBef>
                <a:spcPct val="0"/>
              </a:spcBef>
              <a:buClrTx/>
              <a:buSzTx/>
              <a:buFontTx/>
              <a:buNone/>
              <a:defRPr/>
            </a:pPr>
            <a:endParaRPr lang="zh-CN" altLang="en-US" sz="2400" b="1" dirty="0">
              <a:solidFill>
                <a:srgbClr val="2009CD"/>
              </a:solidFill>
              <a:latin typeface="Times New Roman" panose="02020603050405020304" pitchFamily="18" charset="0"/>
              <a:cs typeface="Arial" panose="020B0604020202020204" pitchFamily="34" charset="0"/>
            </a:endParaRPr>
          </a:p>
          <a:p>
            <a:pPr lvl="1" eaLnBrk="1" hangingPunct="1">
              <a:spcBef>
                <a:spcPct val="0"/>
              </a:spcBef>
              <a:buClrTx/>
              <a:buSzTx/>
              <a:buFontTx/>
              <a:buNone/>
              <a:defRPr/>
            </a:pPr>
            <a:endParaRPr lang="en-US" altLang="zh-CN" sz="2400" b="1" dirty="0">
              <a:latin typeface="Times New Roman" panose="02020603050405020304" pitchFamily="18" charset="0"/>
              <a:ea typeface="楷体_GB2312" pitchFamily="49" charset="-122"/>
              <a:sym typeface="Symbol" panose="05050102010706020507" pitchFamily="18" charset="2"/>
            </a:endParaRPr>
          </a:p>
          <a:p>
            <a:pPr lvl="1" eaLnBrk="1" hangingPunct="1">
              <a:spcBef>
                <a:spcPct val="0"/>
              </a:spcBef>
              <a:buClrTx/>
              <a:buSzTx/>
              <a:buFontTx/>
              <a:buNone/>
              <a:defRPr/>
            </a:pPr>
            <a:r>
              <a:rPr lang="zh-CN" altLang="en-US" sz="2400" b="1" i="1" dirty="0">
                <a:latin typeface="Times New Roman" panose="02020603050405020304" pitchFamily="18" charset="0"/>
                <a:cs typeface="Arial" panose="020B0604020202020204" pitchFamily="34" charset="0"/>
              </a:rPr>
              <a:t> </a:t>
            </a:r>
            <a:endParaRPr lang="en-US" altLang="zh-CN" sz="2400" b="1" dirty="0">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8" name="矩形标注 7"/>
          <p:cNvSpPr>
            <a:spLocks noChangeArrowheads="1"/>
          </p:cNvSpPr>
          <p:nvPr/>
        </p:nvSpPr>
        <p:spPr bwMode="auto">
          <a:xfrm>
            <a:off x="290513" y="3454400"/>
            <a:ext cx="5391150" cy="754063"/>
          </a:xfrm>
          <a:prstGeom prst="wedgeRectCallout">
            <a:avLst>
              <a:gd name="adj1" fmla="val -48671"/>
              <a:gd name="adj2" fmla="val 11565"/>
            </a:avLst>
          </a:prstGeom>
          <a:noFill/>
          <a:ln w="9525" algn="ctr">
            <a:noFill/>
            <a:round/>
          </a:ln>
          <a:extLst>
            <a:ext uri="{909E8E84-426E-40DD-AFC4-6F175D3DCCD1}">
              <a14:hiddenFill xmlns:a14="http://schemas.microsoft.com/office/drawing/2010/main">
                <a:solidFill>
                  <a:srgbClr val="FFFFFF"/>
                </a:solidFill>
              </a14:hiddenFill>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b="1">
                <a:latin typeface="Times New Roman" panose="02020603050405020304" pitchFamily="18" charset="0"/>
                <a:cs typeface="Arial" panose="020B0604020202020204" pitchFamily="34" charset="0"/>
                <a:sym typeface="Symbol" panose="05050102010706020507" pitchFamily="18" charset="2"/>
              </a:rPr>
              <a:t>问题转化为：</a:t>
            </a:r>
            <a:endParaRPr lang="en-US" altLang="zh-CN" sz="2400" b="1">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lnSpc>
                <a:spcPct val="120000"/>
              </a:lnSpc>
              <a:spcBef>
                <a:spcPct val="0"/>
              </a:spcBef>
              <a:buClrTx/>
              <a:buSzTx/>
              <a:buFontTx/>
              <a:buNone/>
            </a:pPr>
            <a:endParaRPr lang="zh-CN" altLang="en-US" sz="2400" b="1">
              <a:solidFill>
                <a:srgbClr val="2009CD"/>
              </a:solidFill>
              <a:latin typeface="Times New Roman" panose="02020603050405020304" pitchFamily="18" charset="0"/>
              <a:cs typeface="Arial" panose="020B0604020202020204" pitchFamily="34" charset="0"/>
            </a:endParaRPr>
          </a:p>
          <a:p>
            <a:pPr lvl="1" eaLnBrk="1" hangingPunct="1">
              <a:spcBef>
                <a:spcPct val="0"/>
              </a:spcBef>
              <a:buClrTx/>
              <a:buSzTx/>
              <a:buFontTx/>
              <a:buNone/>
            </a:pPr>
            <a:endParaRPr lang="en-US" altLang="zh-CN" sz="2400" b="1">
              <a:latin typeface="Times New Roman" panose="02020603050405020304" pitchFamily="18" charset="0"/>
              <a:ea typeface="楷体_GB2312" pitchFamily="49" charset="-122"/>
              <a:sym typeface="Symbol" panose="05050102010706020507" pitchFamily="18" charset="2"/>
            </a:endParaRPr>
          </a:p>
          <a:p>
            <a:pPr lvl="1" eaLnBrk="1" hangingPunct="1">
              <a:spcBef>
                <a:spcPct val="0"/>
              </a:spcBef>
              <a:buClrTx/>
              <a:buSzTx/>
              <a:buFontTx/>
              <a:buNone/>
            </a:pPr>
            <a:r>
              <a:rPr lang="zh-CN" altLang="en-US" sz="2400" b="1" i="1">
                <a:latin typeface="Times New Roman" panose="02020603050405020304" pitchFamily="18" charset="0"/>
                <a:cs typeface="Arial" panose="020B0604020202020204" pitchFamily="34" charset="0"/>
              </a:rPr>
              <a:t> </a:t>
            </a:r>
            <a:endPar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
        <p:nvSpPr>
          <p:cNvPr id="10" name="矩形标注 9"/>
          <p:cNvSpPr>
            <a:spLocks noChangeArrowheads="1"/>
          </p:cNvSpPr>
          <p:nvPr/>
        </p:nvSpPr>
        <p:spPr bwMode="auto">
          <a:xfrm>
            <a:off x="219075" y="5638800"/>
            <a:ext cx="8097838" cy="754063"/>
          </a:xfrm>
          <a:prstGeom prst="wedgeRectCallout">
            <a:avLst>
              <a:gd name="adj1" fmla="val -48671"/>
              <a:gd name="adj2" fmla="val 11565"/>
            </a:avLst>
          </a:prstGeom>
          <a:noFill/>
          <a:ln w="9525" algn="ctr">
            <a:noFill/>
            <a:round/>
          </a:ln>
          <a:extLst>
            <a:ext uri="{909E8E84-426E-40DD-AFC4-6F175D3DCCD1}">
              <a14:hiddenFill xmlns:a14="http://schemas.microsoft.com/office/drawing/2010/main">
                <a:solidFill>
                  <a:srgbClr val="FFFFFF"/>
                </a:solidFill>
              </a14:hiddenFill>
            </a:ext>
          </a:extLst>
        </p:spPr>
        <p:txBody>
          <a:bodyPr wrap="none"/>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eaLnBrk="1" hangingPunct="1">
              <a:lnSpc>
                <a:spcPct val="120000"/>
              </a:lnSpc>
              <a:spcBef>
                <a:spcPct val="0"/>
              </a:spcBef>
              <a:buClrTx/>
              <a:buSzTx/>
              <a:buFontTx/>
              <a:buNone/>
            </a:pPr>
            <a:r>
              <a:rPr lang="zh-CN" altLang="en-US" sz="2400" b="1">
                <a:latin typeface="Times New Roman" panose="02020603050405020304" pitchFamily="18" charset="0"/>
                <a:cs typeface="Arial" panose="020B0604020202020204" pitchFamily="34" charset="0"/>
                <a:sym typeface="Symbol" panose="05050102010706020507" pitchFamily="18" charset="2"/>
              </a:rPr>
              <a:t>把这个命题表达式转化为</a:t>
            </a:r>
            <a:r>
              <a:rPr lang="en-US" altLang="zh-CN" sz="2400" b="1">
                <a:latin typeface="Times New Roman" panose="02020603050405020304" pitchFamily="18" charset="0"/>
                <a:cs typeface="Arial" panose="020B0604020202020204" pitchFamily="34" charset="0"/>
                <a:sym typeface="Symbol" panose="05050102010706020507" pitchFamily="18" charset="2"/>
              </a:rPr>
              <a:t>CNF</a:t>
            </a:r>
            <a:r>
              <a:rPr lang="zh-CN" altLang="en-US" sz="2400" b="1">
                <a:latin typeface="Times New Roman" panose="02020603050405020304" pitchFamily="18" charset="0"/>
                <a:cs typeface="Arial" panose="020B0604020202020204" pitchFamily="34" charset="0"/>
                <a:sym typeface="Symbol" panose="05050102010706020507" pitchFamily="18" charset="2"/>
              </a:rPr>
              <a:t>（合取范式），即可判断</a:t>
            </a:r>
            <a:endParaRPr lang="en-US" altLang="zh-CN" sz="2400" b="1">
              <a:latin typeface="Times New Roman" panose="02020603050405020304" pitchFamily="18" charset="0"/>
              <a:cs typeface="Times New Roman" panose="02020603050405020304" pitchFamily="18" charset="0"/>
              <a:sym typeface="Symbol" panose="05050102010706020507" pitchFamily="18" charset="2"/>
            </a:endParaRPr>
          </a:p>
          <a:p>
            <a:pPr lvl="1" eaLnBrk="1" hangingPunct="1">
              <a:lnSpc>
                <a:spcPct val="120000"/>
              </a:lnSpc>
              <a:spcBef>
                <a:spcPct val="0"/>
              </a:spcBef>
              <a:buClrTx/>
              <a:buSzTx/>
              <a:buFontTx/>
              <a:buNone/>
            </a:pPr>
            <a:endParaRPr lang="zh-CN" altLang="en-US" sz="2400" b="1">
              <a:solidFill>
                <a:srgbClr val="2009CD"/>
              </a:solidFill>
              <a:latin typeface="Times New Roman" panose="02020603050405020304" pitchFamily="18" charset="0"/>
              <a:cs typeface="Arial" panose="020B0604020202020204" pitchFamily="34" charset="0"/>
            </a:endParaRPr>
          </a:p>
          <a:p>
            <a:pPr lvl="1" eaLnBrk="1" hangingPunct="1">
              <a:spcBef>
                <a:spcPct val="0"/>
              </a:spcBef>
              <a:buClrTx/>
              <a:buSzTx/>
              <a:buFontTx/>
              <a:buNone/>
            </a:pPr>
            <a:endParaRPr lang="en-US" altLang="zh-CN" sz="2400" b="1">
              <a:latin typeface="Times New Roman" panose="02020603050405020304" pitchFamily="18" charset="0"/>
              <a:ea typeface="楷体_GB2312" pitchFamily="49" charset="-122"/>
              <a:sym typeface="Symbol" panose="05050102010706020507" pitchFamily="18" charset="2"/>
            </a:endParaRPr>
          </a:p>
          <a:p>
            <a:pPr lvl="1" eaLnBrk="1" hangingPunct="1">
              <a:spcBef>
                <a:spcPct val="0"/>
              </a:spcBef>
              <a:buClrTx/>
              <a:buSzTx/>
              <a:buFontTx/>
              <a:buNone/>
            </a:pPr>
            <a:r>
              <a:rPr lang="zh-CN" altLang="en-US" sz="2400" b="1" i="1">
                <a:latin typeface="Times New Roman" panose="02020603050405020304" pitchFamily="18" charset="0"/>
                <a:cs typeface="Arial" panose="020B0604020202020204" pitchFamily="34" charset="0"/>
              </a:rPr>
              <a:t> </a:t>
            </a:r>
            <a:endParaRPr lang="en-US" altLang="zh-CN" sz="2400" b="1">
              <a:solidFill>
                <a:srgbClr val="FF0000"/>
              </a:solidFill>
              <a:latin typeface="Times New Roman" panose="02020603050405020304" pitchFamily="18" charset="0"/>
              <a:cs typeface="Arial" panose="020B0604020202020204" pitchFamily="34" charset="0"/>
              <a:sym typeface="Symbol" panose="05050102010706020507" pitchFamily="18" charset="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idx="4294967295"/>
          </p:nvPr>
        </p:nvSpPr>
        <p:spPr>
          <a:xfrm>
            <a:off x="506413" y="549275"/>
            <a:ext cx="8637587" cy="762000"/>
          </a:xfrm>
        </p:spPr>
        <p:txBody>
          <a:bodyPr/>
          <a:lstStyle/>
          <a:p>
            <a:pPr eaLnBrk="1" hangingPunct="1"/>
            <a:r>
              <a:rPr lang="zh-CN" altLang="en-US"/>
              <a:t>用推理规则建立论证</a:t>
            </a:r>
            <a:endParaRPr lang="zh-CN" altLang="en-US"/>
          </a:p>
        </p:txBody>
      </p:sp>
      <p:sp>
        <p:nvSpPr>
          <p:cNvPr id="26" name="Rectangle 3"/>
          <p:cNvSpPr txBox="1">
            <a:spLocks noChangeArrowheads="1"/>
          </p:cNvSpPr>
          <p:nvPr/>
        </p:nvSpPr>
        <p:spPr>
          <a:xfrm>
            <a:off x="468313" y="1628775"/>
            <a:ext cx="8424862" cy="4679950"/>
          </a:xfrm>
          <a:prstGeom prst="rect">
            <a:avLst/>
          </a:prstGeom>
        </p:spPr>
        <p:txBody>
          <a:bodyPr/>
          <a:lstStyle/>
          <a:p>
            <a:pPr marL="342900" indent="-342900" eaLnBrk="1" hangingPunct="1">
              <a:lnSpc>
                <a:spcPct val="110000"/>
              </a:lnSpc>
              <a:spcBef>
                <a:spcPct val="40000"/>
              </a:spcBef>
              <a:buClr>
                <a:schemeClr val="tx2"/>
              </a:buClr>
              <a:buSzPct val="70000"/>
              <a:buFont typeface="Wingdings" panose="05000000000000000000" pitchFamily="2" charset="2"/>
              <a:buChar char="l"/>
              <a:defRPr/>
            </a:pPr>
            <a:r>
              <a:rPr lang="zh-CN" altLang="en-US" sz="2400" dirty="0">
                <a:latin typeface="Times New Roman" panose="02020603050405020304" pitchFamily="18" charset="0"/>
                <a:ea typeface="KaiTi" panose="02010609060101010101" pitchFamily="49" charset="-122"/>
                <a:sym typeface="Symbol" panose="05050102010706020507" pitchFamily="18" charset="2"/>
              </a:rPr>
              <a:t>“今天下午不出太阳并且比昨天冷”，“只有今天下午出太阳，我们才去游泳”，“若我们不去游泳，则我们将乘独木舟游览</a:t>
            </a:r>
            <a:r>
              <a:rPr lang="en-US" altLang="zh-CN" sz="2400" dirty="0">
                <a:latin typeface="Times New Roman" panose="02020603050405020304" pitchFamily="18" charset="0"/>
                <a:ea typeface="KaiTi" panose="02010609060101010101" pitchFamily="49" charset="-122"/>
                <a:sym typeface="Symbol" panose="05050102010706020507" pitchFamily="18" charset="2"/>
              </a:rPr>
              <a:t>”</a:t>
            </a:r>
            <a:r>
              <a:rPr lang="zh-CN" altLang="en-US" sz="2400" dirty="0">
                <a:latin typeface="Times New Roman" panose="02020603050405020304" pitchFamily="18" charset="0"/>
                <a:ea typeface="KaiTi" panose="02010609060101010101" pitchFamily="49" charset="-122"/>
                <a:sym typeface="Symbol" panose="05050102010706020507" pitchFamily="18" charset="2"/>
              </a:rPr>
              <a:t>，“若我们乘独木舟游览，则我们将在黄昏时回家”，结论“</a:t>
            </a:r>
            <a:r>
              <a:rPr lang="zh-CN" altLang="en-US" sz="2400" dirty="0">
                <a:solidFill>
                  <a:srgbClr val="FF0000"/>
                </a:solidFill>
                <a:latin typeface="Times New Roman" panose="02020603050405020304" pitchFamily="18" charset="0"/>
                <a:ea typeface="KaiTi" panose="02010609060101010101" pitchFamily="49" charset="-122"/>
                <a:sym typeface="Symbol" panose="05050102010706020507" pitchFamily="18" charset="2"/>
              </a:rPr>
              <a:t>我们将在黄昏时回家</a:t>
            </a:r>
            <a:r>
              <a:rPr lang="zh-CN" altLang="en-US" sz="2400" dirty="0">
                <a:latin typeface="Times New Roman" panose="02020603050405020304" pitchFamily="18" charset="0"/>
                <a:ea typeface="KaiTi" panose="02010609060101010101" pitchFamily="49" charset="-122"/>
                <a:sym typeface="Symbol" panose="05050102010706020507" pitchFamily="18" charset="2"/>
              </a:rPr>
              <a:t>”。</a:t>
            </a:r>
            <a:endParaRPr lang="en-US" altLang="zh-CN" sz="2400" dirty="0">
              <a:latin typeface="Times New Roman" panose="02020603050405020304" pitchFamily="18" charset="0"/>
              <a:ea typeface="KaiTi" panose="02010609060101010101" pitchFamily="49" charset="-122"/>
              <a:sym typeface="Symbol" panose="05050102010706020507" pitchFamily="18" charset="2"/>
            </a:endParaRPr>
          </a:p>
          <a:p>
            <a:pPr marL="342900" indent="-342900" eaLnBrk="1" hangingPunct="1">
              <a:lnSpc>
                <a:spcPct val="110000"/>
              </a:lnSpc>
              <a:spcBef>
                <a:spcPct val="40000"/>
              </a:spcBef>
              <a:buClr>
                <a:schemeClr val="tx2"/>
              </a:buClr>
              <a:buSzPct val="70000"/>
              <a:buFont typeface="Wingdings" panose="05000000000000000000" pitchFamily="2" charset="2"/>
              <a:buChar char="l"/>
              <a:defRPr/>
            </a:pPr>
            <a:r>
              <a:rPr lang="en-US" altLang="zh-CN" sz="2400" dirty="0">
                <a:latin typeface="Times New Roman" panose="02020603050405020304" pitchFamily="18" charset="0"/>
                <a:ea typeface="KaiTi" panose="02010609060101010101" pitchFamily="49" charset="-122"/>
                <a:sym typeface="Symbol" panose="05050102010706020507" pitchFamily="18" charset="2"/>
              </a:rPr>
              <a:t>p: </a:t>
            </a:r>
            <a:r>
              <a:rPr lang="zh-CN" altLang="en-US" sz="2400" dirty="0">
                <a:latin typeface="Times New Roman" panose="02020603050405020304" pitchFamily="18" charset="0"/>
                <a:ea typeface="KaiTi" panose="02010609060101010101" pitchFamily="49" charset="-122"/>
                <a:sym typeface="Symbol" panose="05050102010706020507" pitchFamily="18" charset="2"/>
              </a:rPr>
              <a:t>今天下午出太阳，</a:t>
            </a:r>
            <a:r>
              <a:rPr lang="en-US" altLang="zh-CN" sz="2400" dirty="0">
                <a:latin typeface="Times New Roman" panose="02020603050405020304" pitchFamily="18" charset="0"/>
                <a:ea typeface="KaiTi" panose="02010609060101010101" pitchFamily="49" charset="-122"/>
                <a:sym typeface="Symbol" panose="05050102010706020507" pitchFamily="18" charset="2"/>
              </a:rPr>
              <a:t>q: </a:t>
            </a:r>
            <a:r>
              <a:rPr lang="zh-CN" altLang="en-US" sz="2400" dirty="0">
                <a:latin typeface="Times New Roman" panose="02020603050405020304" pitchFamily="18" charset="0"/>
                <a:ea typeface="KaiTi" panose="02010609060101010101" pitchFamily="49" charset="-122"/>
                <a:sym typeface="Symbol" panose="05050102010706020507" pitchFamily="18" charset="2"/>
              </a:rPr>
              <a:t>今天比昨天冷，</a:t>
            </a:r>
            <a:r>
              <a:rPr lang="en-US" altLang="zh-CN" sz="2400" dirty="0">
                <a:latin typeface="Times New Roman" panose="02020603050405020304" pitchFamily="18" charset="0"/>
                <a:ea typeface="KaiTi" panose="02010609060101010101" pitchFamily="49" charset="-122"/>
                <a:sym typeface="Symbol" panose="05050102010706020507" pitchFamily="18" charset="2"/>
              </a:rPr>
              <a:t>r: </a:t>
            </a:r>
            <a:r>
              <a:rPr lang="zh-CN" altLang="en-US" sz="2400" dirty="0">
                <a:latin typeface="Times New Roman" panose="02020603050405020304" pitchFamily="18" charset="0"/>
                <a:ea typeface="KaiTi" panose="02010609060101010101" pitchFamily="49" charset="-122"/>
                <a:sym typeface="Symbol" panose="05050102010706020507" pitchFamily="18" charset="2"/>
              </a:rPr>
              <a:t>我们将去游泳，</a:t>
            </a:r>
            <a:endParaRPr lang="en-US" altLang="zh-CN" sz="2400" dirty="0">
              <a:latin typeface="Times New Roman" panose="02020603050405020304" pitchFamily="18" charset="0"/>
              <a:ea typeface="KaiTi" panose="02010609060101010101" pitchFamily="49" charset="-122"/>
              <a:sym typeface="Symbol" panose="05050102010706020507" pitchFamily="18" charset="2"/>
            </a:endParaRPr>
          </a:p>
          <a:p>
            <a:pPr marL="342900" indent="-342900" eaLnBrk="1" hangingPunct="1">
              <a:lnSpc>
                <a:spcPct val="110000"/>
              </a:lnSpc>
              <a:spcBef>
                <a:spcPct val="40000"/>
              </a:spcBef>
              <a:buClr>
                <a:schemeClr val="tx2"/>
              </a:buClr>
              <a:buSzPct val="70000"/>
              <a:buFont typeface="Wingdings" panose="05000000000000000000" pitchFamily="2" charset="2"/>
              <a:buChar char="l"/>
              <a:defRPr/>
            </a:pPr>
            <a:r>
              <a:rPr lang="en-US" altLang="zh-CN" sz="2400" dirty="0">
                <a:latin typeface="Times New Roman" panose="02020603050405020304" pitchFamily="18" charset="0"/>
                <a:ea typeface="KaiTi" panose="02010609060101010101" pitchFamily="49" charset="-122"/>
                <a:sym typeface="Symbol" panose="05050102010706020507" pitchFamily="18" charset="2"/>
              </a:rPr>
              <a:t>s: </a:t>
            </a:r>
            <a:r>
              <a:rPr lang="zh-CN" altLang="en-US" sz="2400" dirty="0">
                <a:latin typeface="Times New Roman" panose="02020603050405020304" pitchFamily="18" charset="0"/>
                <a:ea typeface="KaiTi" panose="02010609060101010101" pitchFamily="49" charset="-122"/>
                <a:sym typeface="Symbol" panose="05050102010706020507" pitchFamily="18" charset="2"/>
              </a:rPr>
              <a:t>我们将乘独木舟游览，</a:t>
            </a:r>
            <a:r>
              <a:rPr lang="en-US" altLang="zh-CN" sz="2400" dirty="0">
                <a:latin typeface="Times New Roman" panose="02020603050405020304" pitchFamily="18" charset="0"/>
                <a:ea typeface="KaiTi" panose="02010609060101010101" pitchFamily="49" charset="-122"/>
                <a:sym typeface="Symbol" panose="05050102010706020507" pitchFamily="18" charset="2"/>
              </a:rPr>
              <a:t>t: </a:t>
            </a:r>
            <a:r>
              <a:rPr lang="zh-CN" altLang="en-US" sz="2400" dirty="0">
                <a:latin typeface="Times New Roman" panose="02020603050405020304" pitchFamily="18" charset="0"/>
                <a:ea typeface="KaiTi" panose="02010609060101010101" pitchFamily="49" charset="-122"/>
                <a:sym typeface="Symbol" panose="05050102010706020507" pitchFamily="18" charset="2"/>
              </a:rPr>
              <a:t>我们将在黄昏时回家。</a:t>
            </a:r>
            <a:endParaRPr lang="en-US" altLang="zh-CN" sz="2400" dirty="0">
              <a:latin typeface="Times New Roman" panose="02020603050405020304" pitchFamily="18" charset="0"/>
              <a:ea typeface="KaiTi" panose="02010609060101010101" pitchFamily="49" charset="-122"/>
              <a:sym typeface="Symbol" panose="05050102010706020507" pitchFamily="18" charset="2"/>
            </a:endParaRPr>
          </a:p>
          <a:p>
            <a:pPr marL="692150" lvl="1" indent="-347980">
              <a:lnSpc>
                <a:spcPct val="110000"/>
              </a:lnSpc>
              <a:spcBef>
                <a:spcPct val="20000"/>
              </a:spcBef>
              <a:buClr>
                <a:schemeClr val="accent2"/>
              </a:buClr>
              <a:buSzPct val="70000"/>
              <a:buFont typeface="Wingdings" panose="05000000000000000000" pitchFamily="2" charset="2"/>
              <a:buChar char="l"/>
              <a:defRPr/>
            </a:pPr>
            <a:r>
              <a:rPr lang="en-US" altLang="zh-CN" sz="2400" b="1" dirty="0">
                <a:latin typeface="Times New Roman" panose="02020603050405020304" pitchFamily="18" charset="0"/>
                <a:ea typeface="宋体" panose="02010600030101010101" pitchFamily="2" charset="-122"/>
                <a:cs typeface="Arial" panose="020B0604020202020204" pitchFamily="34" charset="0"/>
              </a:rPr>
              <a:t>¬</a:t>
            </a:r>
            <a:r>
              <a:rPr lang="en-US" altLang="zh-CN" sz="2400" b="1" i="1" dirty="0">
                <a:latin typeface="Times New Roman" panose="02020603050405020304" pitchFamily="18" charset="0"/>
                <a:ea typeface="宋体" panose="02010600030101010101" pitchFamily="2" charset="-122"/>
                <a:cs typeface="Arial" panose="020B0604020202020204" pitchFamily="34" charset="0"/>
              </a:rPr>
              <a:t>p </a:t>
            </a:r>
            <a:r>
              <a:rPr kumimoji="1" lang="en-US" altLang="zh-CN" sz="2400" b="1" dirty="0">
                <a:latin typeface="Times New Roman" panose="02020603050405020304" pitchFamily="18" charset="0"/>
                <a:ea typeface="宋体" panose="02010600030101010101" pitchFamily="2" charset="-122"/>
                <a:sym typeface="Symbol" panose="05050102010706020507"/>
              </a:rPr>
              <a:t> </a:t>
            </a:r>
            <a:r>
              <a:rPr lang="en-US" altLang="zh-CN" sz="2400" dirty="0">
                <a:latin typeface="Times New Roman" panose="02020603050405020304" pitchFamily="18" charset="0"/>
                <a:ea typeface="KaiTi" panose="02010609060101010101" pitchFamily="49" charset="-122"/>
                <a:sym typeface="Symbol" panose="05050102010706020507" pitchFamily="18" charset="2"/>
              </a:rPr>
              <a:t>q</a:t>
            </a:r>
            <a:endParaRPr kumimoji="1" lang="en-US" altLang="zh-CN" sz="2400" b="1" dirty="0">
              <a:latin typeface="Times New Roman" panose="02020603050405020304" pitchFamily="18" charset="0"/>
              <a:ea typeface="宋体" panose="02010600030101010101" pitchFamily="2" charset="-122"/>
              <a:sym typeface="Symbol" panose="05050102010706020507" pitchFamily="18" charset="2"/>
            </a:endParaRPr>
          </a:p>
          <a:p>
            <a:pPr marL="692150" lvl="1" indent="-347980">
              <a:lnSpc>
                <a:spcPct val="110000"/>
              </a:lnSpc>
              <a:spcBef>
                <a:spcPct val="20000"/>
              </a:spcBef>
              <a:buClr>
                <a:schemeClr val="accent2"/>
              </a:buClr>
              <a:buSzPct val="70000"/>
              <a:buFont typeface="Wingdings" panose="05000000000000000000" pitchFamily="2" charset="2"/>
              <a:buChar char="l"/>
              <a:defRPr/>
            </a:pPr>
            <a:r>
              <a:rPr lang="en-US" altLang="zh-CN" sz="2400" dirty="0">
                <a:latin typeface="Times New Roman" panose="02020603050405020304" pitchFamily="18" charset="0"/>
                <a:ea typeface="KaiTi" panose="02010609060101010101" pitchFamily="49" charset="-122"/>
                <a:sym typeface="Symbol" panose="05050102010706020507" pitchFamily="18" charset="2"/>
              </a:rPr>
              <a:t>r </a:t>
            </a:r>
            <a:r>
              <a:rPr kumimoji="1" lang="en-US" altLang="zh-CN" sz="2400" b="1"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ea typeface="KaiTi" panose="02010609060101010101" pitchFamily="49" charset="-122"/>
                <a:sym typeface="Symbol" panose="05050102010706020507" pitchFamily="18" charset="2"/>
              </a:rPr>
              <a:t>p</a:t>
            </a:r>
            <a:endParaRPr lang="en-US" altLang="zh-CN" sz="2400" dirty="0">
              <a:latin typeface="Times New Roman" panose="02020603050405020304" pitchFamily="18" charset="0"/>
              <a:ea typeface="KaiTi" panose="02010609060101010101" pitchFamily="49" charset="-122"/>
              <a:sym typeface="Symbol" panose="05050102010706020507" pitchFamily="18" charset="2"/>
            </a:endParaRPr>
          </a:p>
          <a:p>
            <a:pPr marL="692150" lvl="1" indent="-347980">
              <a:lnSpc>
                <a:spcPct val="110000"/>
              </a:lnSpc>
              <a:spcBef>
                <a:spcPct val="20000"/>
              </a:spcBef>
              <a:buClr>
                <a:schemeClr val="accent2"/>
              </a:buClr>
              <a:buSzPct val="70000"/>
              <a:buFont typeface="Wingdings" panose="05000000000000000000" pitchFamily="2" charset="2"/>
              <a:buChar char="l"/>
              <a:defRPr/>
            </a:pPr>
            <a:r>
              <a:rPr lang="en-US" altLang="zh-CN" sz="2400" b="1" dirty="0">
                <a:latin typeface="Times New Roman" panose="02020603050405020304" pitchFamily="18" charset="0"/>
                <a:ea typeface="宋体" panose="02010600030101010101" pitchFamily="2" charset="-122"/>
                <a:cs typeface="Arial" panose="020B0604020202020204" pitchFamily="34" charset="0"/>
              </a:rPr>
              <a:t>¬</a:t>
            </a:r>
            <a:r>
              <a:rPr lang="en-US" altLang="zh-CN" sz="2400" dirty="0">
                <a:latin typeface="Times New Roman" panose="02020603050405020304" pitchFamily="18" charset="0"/>
                <a:ea typeface="KaiTi" panose="02010609060101010101" pitchFamily="49" charset="-122"/>
                <a:sym typeface="Symbol" panose="05050102010706020507" pitchFamily="18" charset="2"/>
              </a:rPr>
              <a:t>r </a:t>
            </a:r>
            <a:r>
              <a:rPr kumimoji="1" lang="en-US" altLang="zh-CN" sz="2400" b="1"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KaiTi" panose="02010609060101010101" pitchFamily="49" charset="-122"/>
                <a:sym typeface="Symbol" panose="05050102010706020507" pitchFamily="18" charset="2"/>
              </a:rPr>
              <a:t> s</a:t>
            </a:r>
            <a:endParaRPr lang="en-US" altLang="zh-CN" sz="2400" dirty="0">
              <a:latin typeface="Times New Roman" panose="02020603050405020304" pitchFamily="18" charset="0"/>
              <a:ea typeface="KaiTi" panose="02010609060101010101" pitchFamily="49" charset="-122"/>
              <a:sym typeface="Symbol" panose="05050102010706020507" pitchFamily="18" charset="2"/>
            </a:endParaRPr>
          </a:p>
          <a:p>
            <a:pPr marL="692150" lvl="1" indent="-347980">
              <a:lnSpc>
                <a:spcPct val="110000"/>
              </a:lnSpc>
              <a:spcBef>
                <a:spcPct val="20000"/>
              </a:spcBef>
              <a:buClr>
                <a:schemeClr val="accent2"/>
              </a:buClr>
              <a:buSzPct val="70000"/>
              <a:buFont typeface="Wingdings" panose="05000000000000000000" pitchFamily="2" charset="2"/>
              <a:buChar char="l"/>
              <a:defRPr/>
            </a:pPr>
            <a:r>
              <a:rPr lang="en-US" altLang="zh-CN" sz="2400" dirty="0">
                <a:latin typeface="Times New Roman" panose="02020603050405020304" pitchFamily="18" charset="0"/>
                <a:ea typeface="KaiTi" panose="02010609060101010101" pitchFamily="49" charset="-122"/>
                <a:sym typeface="Symbol" panose="05050102010706020507" pitchFamily="18" charset="2"/>
              </a:rPr>
              <a:t>s </a:t>
            </a:r>
            <a:r>
              <a:rPr kumimoji="1" lang="en-US" altLang="zh-CN" sz="2400" b="1"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ea typeface="KaiTi" panose="02010609060101010101" pitchFamily="49" charset="-122"/>
                <a:sym typeface="Symbol" panose="05050102010706020507" pitchFamily="18" charset="2"/>
              </a:rPr>
              <a:t> t</a:t>
            </a:r>
            <a:endParaRPr lang="en-US" altLang="zh-CN" sz="2400" dirty="0">
              <a:latin typeface="Times New Roman" panose="02020603050405020304" pitchFamily="18" charset="0"/>
              <a:ea typeface="KaiTi" panose="02010609060101010101" pitchFamily="49" charset="-122"/>
              <a:sym typeface="Symbol" panose="05050102010706020507" pitchFamily="18" charset="2"/>
            </a:endParaRPr>
          </a:p>
          <a:p>
            <a:pPr marL="692150" lvl="1" indent="-347980">
              <a:lnSpc>
                <a:spcPct val="110000"/>
              </a:lnSpc>
              <a:spcBef>
                <a:spcPct val="20000"/>
              </a:spcBef>
              <a:buClr>
                <a:schemeClr val="accent2"/>
              </a:buClr>
              <a:buSzPct val="70000"/>
              <a:defRPr/>
            </a:pPr>
            <a:endParaRPr kumimoji="1" lang="en-US" altLang="zh-CN" sz="2400" b="1" dirty="0">
              <a:latin typeface="Times New Roman" panose="02020603050405020304" pitchFamily="18" charset="0"/>
              <a:sym typeface="Symbol" panose="05050102010706020507" pitchFamily="18" charset="2"/>
            </a:endParaRPr>
          </a:p>
          <a:p>
            <a:pPr marL="234950" indent="-347980">
              <a:lnSpc>
                <a:spcPct val="110000"/>
              </a:lnSpc>
              <a:spcBef>
                <a:spcPct val="20000"/>
              </a:spcBef>
              <a:buClr>
                <a:schemeClr val="accent2"/>
              </a:buClr>
              <a:buSzPct val="70000"/>
              <a:buFont typeface="Wingdings" panose="05000000000000000000" pitchFamily="2" charset="2"/>
              <a:buChar char="l"/>
              <a:defRPr/>
            </a:pPr>
            <a:endParaRPr kumimoji="1" lang="en-US" altLang="zh-CN" sz="2400" b="1" dirty="0">
              <a:solidFill>
                <a:srgbClr val="FF0000"/>
              </a:solidFill>
              <a:latin typeface="Times New Roman" panose="02020603050405020304" pitchFamily="18" charset="0"/>
              <a:ea typeface="+mn-ea"/>
              <a:sym typeface="Symbol" panose="05050102010706020507" pitchFamily="18" charset="2"/>
            </a:endParaRPr>
          </a:p>
          <a:p>
            <a:pPr marL="342900" indent="-342900" eaLnBrk="1" hangingPunct="1">
              <a:lnSpc>
                <a:spcPct val="110000"/>
              </a:lnSpc>
              <a:spcBef>
                <a:spcPct val="40000"/>
              </a:spcBef>
              <a:buClr>
                <a:schemeClr val="tx2"/>
              </a:buClr>
              <a:buSzPct val="70000"/>
              <a:buFont typeface="Wingdings" panose="05000000000000000000" pitchFamily="2" charset="2"/>
              <a:buChar char="l"/>
              <a:defRPr/>
            </a:pPr>
            <a:endParaRPr lang="en-US" altLang="zh-CN" sz="2800" b="1" kern="0" dirty="0">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a:lstStyle/>
          <a:p>
            <a:pPr algn="r">
              <a:defRPr/>
            </a:pPr>
            <a:fld id="{318C84BE-C95B-4A68-97AE-E842D691A192}" type="slidenum">
              <a:rPr lang="en-US" altLang="zh-CN" smtClean="0"/>
            </a:fld>
            <a:endParaRPr lang="en-US" altLang="zh-CN"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注意书写论证的格式</a:t>
            </a:r>
            <a:endParaRPr lang="en-US" dirty="0"/>
          </a:p>
        </p:txBody>
      </p:sp>
      <p:sp>
        <p:nvSpPr>
          <p:cNvPr id="2" name="Slide Number Placeholder 1"/>
          <p:cNvSpPr>
            <a:spLocks noGrp="1"/>
          </p:cNvSpPr>
          <p:nvPr>
            <p:ph type="sldNum" sz="quarter" idx="12"/>
          </p:nvPr>
        </p:nvSpPr>
        <p:spPr/>
        <p:txBody>
          <a:bodyPr/>
          <a:lstStyle/>
          <a:p>
            <a:pPr algn="r">
              <a:defRPr/>
            </a:pPr>
            <a:fld id="{318C84BE-C95B-4A68-97AE-E842D691A192}" type="slidenum">
              <a:rPr lang="en-US" altLang="zh-CN" smtClean="0"/>
            </a:fld>
            <a:endParaRPr lang="en-US" altLang="zh-CN" dirty="0"/>
          </a:p>
        </p:txBody>
      </p:sp>
      <p:sp>
        <p:nvSpPr>
          <p:cNvPr id="5" name="Text Box 4"/>
          <p:cNvSpPr txBox="1"/>
          <p:nvPr/>
        </p:nvSpPr>
        <p:spPr>
          <a:xfrm>
            <a:off x="611505" y="1674495"/>
            <a:ext cx="1757680" cy="368300"/>
          </a:xfrm>
          <a:prstGeom prst="rect">
            <a:avLst/>
          </a:prstGeom>
          <a:noFill/>
        </p:spPr>
        <p:txBody>
          <a:bodyPr wrap="none" rtlCol="0">
            <a:spAutoFit/>
          </a:bodyPr>
          <a:p>
            <a:pPr algn="l"/>
            <a:r>
              <a:rPr lang="en-US"/>
              <a:t>Jaśkowski style</a:t>
            </a:r>
            <a:endParaRPr lang="en-US"/>
          </a:p>
        </p:txBody>
      </p:sp>
      <p:pic>
        <p:nvPicPr>
          <p:cNvPr id="6" name="Picture 5"/>
          <p:cNvPicPr>
            <a:picLocks noChangeAspect="1"/>
          </p:cNvPicPr>
          <p:nvPr/>
        </p:nvPicPr>
        <p:blipFill>
          <a:blip r:embed="rId1"/>
          <a:stretch>
            <a:fillRect/>
          </a:stretch>
        </p:blipFill>
        <p:spPr>
          <a:xfrm>
            <a:off x="107315" y="2277110"/>
            <a:ext cx="6057900" cy="3564890"/>
          </a:xfrm>
          <a:prstGeom prst="rect">
            <a:avLst/>
          </a:prstGeom>
        </p:spPr>
      </p:pic>
      <p:sp>
        <p:nvSpPr>
          <p:cNvPr id="9" name="Rounded Rectangle 8"/>
          <p:cNvSpPr/>
          <p:nvPr/>
        </p:nvSpPr>
        <p:spPr>
          <a:xfrm>
            <a:off x="1196975" y="4941570"/>
            <a:ext cx="3888740" cy="247650"/>
          </a:xfrm>
          <a:prstGeom prst="roundRect">
            <a:avLst/>
          </a:prstGeom>
          <a:solidFill>
            <a:srgbClr val="FFFF00">
              <a:alpha val="40000"/>
            </a:srgb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Rounded Rectangle 9"/>
          <p:cNvSpPr/>
          <p:nvPr/>
        </p:nvSpPr>
        <p:spPr>
          <a:xfrm>
            <a:off x="1264285" y="3141345"/>
            <a:ext cx="3888740" cy="247650"/>
          </a:xfrm>
          <a:prstGeom prst="roundRect">
            <a:avLst/>
          </a:prstGeom>
          <a:solidFill>
            <a:srgbClr val="FFFF00">
              <a:alpha val="40000"/>
            </a:srgb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1" name="Rounded Rectangle 10"/>
          <p:cNvSpPr/>
          <p:nvPr/>
        </p:nvSpPr>
        <p:spPr>
          <a:xfrm>
            <a:off x="1196975" y="5229225"/>
            <a:ext cx="3888740" cy="247650"/>
          </a:xfrm>
          <a:prstGeom prst="roundRect">
            <a:avLst/>
          </a:prstGeom>
          <a:solidFill>
            <a:srgbClr val="FF0000">
              <a:alpha val="25000"/>
            </a:srgbClr>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 name="文本框 2"/>
          <p:cNvSpPr txBox="1"/>
          <p:nvPr/>
        </p:nvSpPr>
        <p:spPr>
          <a:xfrm>
            <a:off x="5652135" y="3500755"/>
            <a:ext cx="3336290" cy="1168400"/>
          </a:xfrm>
          <a:prstGeom prst="rect">
            <a:avLst/>
          </a:prstGeom>
          <a:noFill/>
        </p:spPr>
        <p:txBody>
          <a:bodyPr wrap="square" rtlCol="0">
            <a:spAutoFit/>
          </a:bodyPr>
          <a:p>
            <a:pPr marL="285750" indent="-285750">
              <a:buFont typeface="Arial" panose="020B0604020202020204" pitchFamily="34" charset="0"/>
              <a:buChar char="•"/>
            </a:pPr>
            <a:r>
              <a:rPr lang="zh-CN" altLang="en-US" sz="1400"/>
              <a:t>引入</a:t>
            </a:r>
            <a:r>
              <a:rPr lang="en-US" altLang="zh-CN" sz="1400"/>
              <a:t>assumption</a:t>
            </a:r>
            <a:r>
              <a:rPr lang="zh-CN" altLang="en-US" sz="1400"/>
              <a:t>时进入一个“子程序”</a:t>
            </a:r>
            <a:endParaRPr lang="zh-CN" altLang="en-US" sz="1400"/>
          </a:p>
          <a:p>
            <a:pPr marL="285750" indent="-285750">
              <a:buFont typeface="Arial" panose="020B0604020202020204" pitchFamily="34" charset="0"/>
              <a:buChar char="•"/>
            </a:pPr>
            <a:r>
              <a:rPr lang="zh-CN" altLang="en-US" sz="1400"/>
              <a:t>输入（第一行）：蕴涵式的前件</a:t>
            </a:r>
            <a:endParaRPr lang="zh-CN" altLang="en-US" sz="1400"/>
          </a:p>
          <a:p>
            <a:pPr marL="285750" indent="-285750">
              <a:buFont typeface="Arial" panose="020B0604020202020204" pitchFamily="34" charset="0"/>
              <a:buChar char="•"/>
            </a:pPr>
            <a:r>
              <a:rPr lang="zh-CN" altLang="en-US" sz="1400"/>
              <a:t>返回（最后一行）：蕴涵式的后件</a:t>
            </a:r>
            <a:endParaRPr lang="zh-CN" altLang="en-US" sz="1400"/>
          </a:p>
          <a:p>
            <a:pPr marL="285750" indent="-285750">
              <a:buFont typeface="Arial" panose="020B0604020202020204" pitchFamily="34" charset="0"/>
              <a:buChar char="•"/>
            </a:pPr>
            <a:r>
              <a:rPr lang="zh-CN" altLang="en-US" sz="1400"/>
              <a:t>框外输出结果：前件蕴涵后件</a:t>
            </a:r>
            <a:endParaRPr lang="zh-CN" altLang="en-US" sz="1400"/>
          </a:p>
        </p:txBody>
      </p:sp>
      <p:sp>
        <p:nvSpPr>
          <p:cNvPr id="7" name="文本框 6"/>
          <p:cNvSpPr txBox="1"/>
          <p:nvPr/>
        </p:nvSpPr>
        <p:spPr>
          <a:xfrm>
            <a:off x="5363845" y="3081020"/>
            <a:ext cx="568960" cy="30670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r>
              <a:rPr lang="en-US" altLang="zh-CN" sz="1400">
                <a:solidFill>
                  <a:srgbClr val="FF0000"/>
                </a:solidFill>
              </a:rPr>
              <a:t>input</a:t>
            </a:r>
            <a:endParaRPr lang="en-US" altLang="zh-CN" sz="1400">
              <a:solidFill>
                <a:srgbClr val="FF0000"/>
              </a:solidFill>
            </a:endParaRPr>
          </a:p>
        </p:txBody>
      </p:sp>
      <p:sp>
        <p:nvSpPr>
          <p:cNvPr id="8" name="文本框 7"/>
          <p:cNvSpPr txBox="1"/>
          <p:nvPr/>
        </p:nvSpPr>
        <p:spPr>
          <a:xfrm>
            <a:off x="5292090" y="4882515"/>
            <a:ext cx="647700" cy="30670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r>
              <a:rPr lang="en-US" altLang="zh-CN" sz="1400">
                <a:solidFill>
                  <a:srgbClr val="FF0000"/>
                </a:solidFill>
              </a:rPr>
              <a:t>return</a:t>
            </a:r>
            <a:endParaRPr lang="en-US" altLang="zh-CN" sz="1400">
              <a:solidFill>
                <a:srgbClr val="FF0000"/>
              </a:solidFill>
            </a:endParaRPr>
          </a:p>
        </p:txBody>
      </p:sp>
      <p:sp>
        <p:nvSpPr>
          <p:cNvPr id="12" name="文本框 11"/>
          <p:cNvSpPr txBox="1"/>
          <p:nvPr/>
        </p:nvSpPr>
        <p:spPr>
          <a:xfrm>
            <a:off x="5292090" y="5229225"/>
            <a:ext cx="678180" cy="30670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p>
            <a:r>
              <a:rPr lang="en-US" altLang="zh-CN" sz="1400">
                <a:solidFill>
                  <a:srgbClr val="FF0000"/>
                </a:solidFill>
              </a:rPr>
              <a:t>output</a:t>
            </a:r>
            <a:endParaRPr lang="en-US" altLang="zh-CN" sz="14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Oval 2"/>
          <p:cNvSpPr>
            <a:spLocks noChangeArrowheads="1"/>
          </p:cNvSpPr>
          <p:nvPr/>
        </p:nvSpPr>
        <p:spPr bwMode="auto">
          <a:xfrm>
            <a:off x="2971800" y="3657600"/>
            <a:ext cx="990600" cy="1676400"/>
          </a:xfrm>
          <a:prstGeom prst="ellipse">
            <a:avLst/>
          </a:prstGeom>
          <a:solidFill>
            <a:srgbClr val="FFFF99"/>
          </a:solidFill>
          <a:ln w="9525">
            <a:solidFill>
              <a:srgbClr val="FFFF00"/>
            </a:solidFill>
            <a:rou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0483" name="Rectangle 3"/>
          <p:cNvSpPr>
            <a:spLocks noGrp="1" noChangeArrowheads="1"/>
          </p:cNvSpPr>
          <p:nvPr>
            <p:ph type="title" idx="4294967295"/>
          </p:nvPr>
        </p:nvSpPr>
        <p:spPr>
          <a:xfrm>
            <a:off x="506413" y="722313"/>
            <a:ext cx="8637587" cy="762000"/>
          </a:xfrm>
        </p:spPr>
        <p:txBody>
          <a:bodyPr/>
          <a:lstStyle/>
          <a:p>
            <a:pPr algn="just" eaLnBrk="1" hangingPunct="1"/>
            <a:r>
              <a:rPr lang="zh-CN" altLang="en-US"/>
              <a:t>否定（运算符，联接词）</a:t>
            </a:r>
            <a:endParaRPr lang="zh-CN" altLang="en-US"/>
          </a:p>
        </p:txBody>
      </p:sp>
      <p:sp>
        <p:nvSpPr>
          <p:cNvPr id="20484" name="Text Box 4"/>
          <p:cNvSpPr txBox="1">
            <a:spLocks noChangeArrowheads="1"/>
          </p:cNvSpPr>
          <p:nvPr/>
        </p:nvSpPr>
        <p:spPr bwMode="auto">
          <a:xfrm>
            <a:off x="685800" y="19812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cs typeface="Times New Roman" panose="02020603050405020304" pitchFamily="18" charset="0"/>
              </a:rPr>
              <a:t>¬</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“非</a:t>
            </a:r>
            <a:r>
              <a:rPr kumimoji="1" lang="en-US" altLang="zh-CN" sz="2400" b="1" i="1">
                <a:latin typeface="Times New Roman" panose="02020603050405020304" pitchFamily="18" charset="0"/>
              </a:rPr>
              <a:t>p</a:t>
            </a:r>
            <a:r>
              <a:rPr kumimoji="1" lang="zh-CN" altLang="en-US" sz="2400" b="1" i="1">
                <a:latin typeface="Times New Roman" panose="02020603050405020304" pitchFamily="18" charset="0"/>
              </a:rPr>
              <a:t>”</a:t>
            </a:r>
            <a:endParaRPr kumimoji="1" lang="zh-CN" altLang="en-US" sz="2400" b="1">
              <a:latin typeface="Times New Roman" panose="02020603050405020304" pitchFamily="18" charset="0"/>
            </a:endParaRPr>
          </a:p>
        </p:txBody>
      </p:sp>
      <p:sp>
        <p:nvSpPr>
          <p:cNvPr id="20485" name="Line 5"/>
          <p:cNvSpPr>
            <a:spLocks noChangeShapeType="1"/>
          </p:cNvSpPr>
          <p:nvPr/>
        </p:nvSpPr>
        <p:spPr bwMode="auto">
          <a:xfrm>
            <a:off x="2895600" y="2971800"/>
            <a:ext cx="27432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20486" name="Line 6"/>
          <p:cNvSpPr>
            <a:spLocks noChangeShapeType="1"/>
          </p:cNvSpPr>
          <p:nvPr/>
        </p:nvSpPr>
        <p:spPr bwMode="auto">
          <a:xfrm>
            <a:off x="2895600" y="5410200"/>
            <a:ext cx="27432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20487" name="Line 7"/>
          <p:cNvSpPr>
            <a:spLocks noChangeShapeType="1"/>
          </p:cNvSpPr>
          <p:nvPr/>
        </p:nvSpPr>
        <p:spPr bwMode="auto">
          <a:xfrm>
            <a:off x="4191000" y="2971800"/>
            <a:ext cx="0" cy="24384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20488" name="Line 8"/>
          <p:cNvSpPr>
            <a:spLocks noChangeShapeType="1"/>
          </p:cNvSpPr>
          <p:nvPr/>
        </p:nvSpPr>
        <p:spPr bwMode="auto">
          <a:xfrm>
            <a:off x="2971800" y="3581400"/>
            <a:ext cx="25908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20489" name="Text Box 9"/>
          <p:cNvSpPr txBox="1">
            <a:spLocks noChangeArrowheads="1"/>
          </p:cNvSpPr>
          <p:nvPr/>
        </p:nvSpPr>
        <p:spPr bwMode="auto">
          <a:xfrm>
            <a:off x="3276600" y="3048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a:t>
            </a:r>
            <a:endParaRPr kumimoji="1" lang="en-US" altLang="zh-CN" sz="2400" b="1" i="1">
              <a:latin typeface="Times New Roman" panose="02020603050405020304" pitchFamily="18" charset="0"/>
            </a:endParaRPr>
          </a:p>
        </p:txBody>
      </p:sp>
      <p:sp>
        <p:nvSpPr>
          <p:cNvPr id="20490" name="Text Box 10"/>
          <p:cNvSpPr txBox="1">
            <a:spLocks noChangeArrowheads="1"/>
          </p:cNvSpPr>
          <p:nvPr/>
        </p:nvSpPr>
        <p:spPr bwMode="auto">
          <a:xfrm>
            <a:off x="4495800" y="3048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cs typeface="Times New Roman" panose="02020603050405020304" pitchFamily="18" charset="0"/>
              </a:rPr>
              <a:t>¬ </a:t>
            </a:r>
            <a:r>
              <a:rPr kumimoji="1" lang="en-US" altLang="zh-CN" sz="2400" b="1" i="1">
                <a:latin typeface="Times New Roman" panose="02020603050405020304" pitchFamily="18" charset="0"/>
              </a:rPr>
              <a:t>p</a:t>
            </a:r>
            <a:endParaRPr kumimoji="1" lang="en-US" altLang="zh-CN" sz="2400" b="1" i="1">
              <a:latin typeface="Times New Roman" panose="02020603050405020304" pitchFamily="18" charset="0"/>
            </a:endParaRPr>
          </a:p>
        </p:txBody>
      </p:sp>
      <p:sp>
        <p:nvSpPr>
          <p:cNvPr id="20491" name="Text Box 11"/>
          <p:cNvSpPr txBox="1">
            <a:spLocks noChangeArrowheads="1"/>
          </p:cNvSpPr>
          <p:nvPr/>
        </p:nvSpPr>
        <p:spPr bwMode="auto">
          <a:xfrm>
            <a:off x="3276600" y="38862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0492" name="Text Box 12"/>
          <p:cNvSpPr txBox="1">
            <a:spLocks noChangeArrowheads="1"/>
          </p:cNvSpPr>
          <p:nvPr/>
        </p:nvSpPr>
        <p:spPr bwMode="auto">
          <a:xfrm>
            <a:off x="3276600" y="4572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0493" name="Text Box 13"/>
          <p:cNvSpPr txBox="1">
            <a:spLocks noChangeArrowheads="1"/>
          </p:cNvSpPr>
          <p:nvPr/>
        </p:nvSpPr>
        <p:spPr bwMode="auto">
          <a:xfrm>
            <a:off x="4572000" y="3886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p:txBody>
      </p:sp>
      <p:sp>
        <p:nvSpPr>
          <p:cNvPr id="20494" name="Text Box 14"/>
          <p:cNvSpPr txBox="1">
            <a:spLocks noChangeArrowheads="1"/>
          </p:cNvSpPr>
          <p:nvPr/>
        </p:nvSpPr>
        <p:spPr bwMode="auto">
          <a:xfrm>
            <a:off x="4572000" y="4495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p:txBody>
      </p:sp>
      <p:sp>
        <p:nvSpPr>
          <p:cNvPr id="20495" name="Text Box 15"/>
          <p:cNvSpPr txBox="1">
            <a:spLocks noChangeArrowheads="1"/>
          </p:cNvSpPr>
          <p:nvPr/>
        </p:nvSpPr>
        <p:spPr bwMode="auto">
          <a:xfrm>
            <a:off x="3203575" y="2276475"/>
            <a:ext cx="296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 </a:t>
            </a:r>
            <a:r>
              <a:rPr kumimoji="1" lang="en-US" altLang="zh-CN" sz="2400" b="1">
                <a:latin typeface="Times New Roman" panose="02020603050405020304" pitchFamily="18" charset="0"/>
                <a:cs typeface="Arial" panose="020B0604020202020204" pitchFamily="34" charset="0"/>
              </a:rPr>
              <a:t>¬</a:t>
            </a:r>
            <a:r>
              <a:rPr kumimoji="1" lang="en-US" altLang="zh-CN" sz="2000" b="1" i="1">
                <a:latin typeface="Times New Roman" panose="02020603050405020304" pitchFamily="18" charset="0"/>
              </a:rPr>
              <a:t> </a:t>
            </a:r>
            <a:r>
              <a:rPr kumimoji="1" lang="en-US" altLang="zh-CN" sz="2400" b="1" i="1">
                <a:latin typeface="Times New Roman" panose="02020603050405020304" pitchFamily="18" charset="0"/>
              </a:rPr>
              <a:t>p</a:t>
            </a:r>
            <a:r>
              <a:rPr kumimoji="1" lang="zh-CN" altLang="en-US" sz="2400" b="1">
                <a:latin typeface="Times New Roman" panose="02020603050405020304" pitchFamily="18" charset="0"/>
              </a:rPr>
              <a:t>的真值表</a:t>
            </a:r>
            <a:endParaRPr kumimoji="1" lang="zh-CN" altLang="en-US" sz="2400" b="1">
              <a:latin typeface="Times New Roman" panose="02020603050405020304" pitchFamily="18" charset="0"/>
            </a:endParaRPr>
          </a:p>
        </p:txBody>
      </p:sp>
      <p:sp>
        <p:nvSpPr>
          <p:cNvPr id="20496" name="Text Box 16"/>
          <p:cNvSpPr txBox="1">
            <a:spLocks noChangeArrowheads="1"/>
          </p:cNvSpPr>
          <p:nvPr/>
        </p:nvSpPr>
        <p:spPr bwMode="auto">
          <a:xfrm>
            <a:off x="990600" y="55626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p</a:t>
            </a:r>
            <a:r>
              <a:rPr kumimoji="1" lang="zh-CN" altLang="en-US" sz="2400" b="1">
                <a:latin typeface="宋体" panose="02010600030101010101" pitchFamily="2" charset="-122"/>
              </a:rPr>
              <a:t>所有可能的取值</a:t>
            </a:r>
            <a:endParaRPr kumimoji="1" lang="zh-CN" altLang="en-US" sz="2400" b="1">
              <a:latin typeface="Times New Roman" panose="02020603050405020304" pitchFamily="18" charset="0"/>
            </a:endParaRPr>
          </a:p>
        </p:txBody>
      </p:sp>
      <p:sp>
        <p:nvSpPr>
          <p:cNvPr id="20497" name="Line 17"/>
          <p:cNvSpPr>
            <a:spLocks noChangeShapeType="1"/>
          </p:cNvSpPr>
          <p:nvPr/>
        </p:nvSpPr>
        <p:spPr bwMode="auto">
          <a:xfrm flipV="1">
            <a:off x="2133600" y="4724400"/>
            <a:ext cx="990600" cy="838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 name="灯片编号占位符 1"/>
          <p:cNvSpPr>
            <a:spLocks noGrp="1"/>
          </p:cNvSpPr>
          <p:nvPr>
            <p:ph type="sldNum" sz="quarter" idx="12"/>
          </p:nvPr>
        </p:nvSpPr>
        <p:spPr/>
        <p:txBody>
          <a:bodyPr/>
          <a:lstStyle/>
          <a:p>
            <a:pPr>
              <a:defRPr/>
            </a:pPr>
            <a:fld id="{068D61A8-5ECE-4B6B-97DD-8D80A0FCA0DC}" type="slidenum">
              <a:rPr lang="en-US" altLang="zh-CN" smtClean="0"/>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Oval 2"/>
          <p:cNvSpPr>
            <a:spLocks noChangeArrowheads="1"/>
          </p:cNvSpPr>
          <p:nvPr/>
        </p:nvSpPr>
        <p:spPr bwMode="auto">
          <a:xfrm>
            <a:off x="2641600" y="3429000"/>
            <a:ext cx="1752600" cy="2362200"/>
          </a:xfrm>
          <a:prstGeom prst="ellipse">
            <a:avLst/>
          </a:prstGeom>
          <a:solidFill>
            <a:srgbClr val="CCFFCC">
              <a:alpha val="50195"/>
            </a:srgbClr>
          </a:solidFill>
          <a:ln w="9525">
            <a:solidFill>
              <a:srgbClr val="339966"/>
            </a:solidFill>
            <a:round/>
          </a:ln>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2531" name="Rectangle 3"/>
          <p:cNvSpPr>
            <a:spLocks noChangeArrowheads="1"/>
          </p:cNvSpPr>
          <p:nvPr/>
        </p:nvSpPr>
        <p:spPr bwMode="auto">
          <a:xfrm>
            <a:off x="1692275" y="5013325"/>
            <a:ext cx="5181600" cy="533400"/>
          </a:xfrm>
          <a:prstGeom prst="rect">
            <a:avLst/>
          </a:prstGeom>
          <a:noFill/>
          <a:ln w="19050">
            <a:solidFill>
              <a:srgbClr val="2009CD"/>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2532" name="Rectangle 4"/>
          <p:cNvSpPr>
            <a:spLocks noGrp="1" noChangeArrowheads="1"/>
          </p:cNvSpPr>
          <p:nvPr>
            <p:ph type="title" idx="4294967295"/>
          </p:nvPr>
        </p:nvSpPr>
        <p:spPr>
          <a:xfrm>
            <a:off x="506413" y="722313"/>
            <a:ext cx="8637587" cy="762000"/>
          </a:xfrm>
        </p:spPr>
        <p:txBody>
          <a:bodyPr/>
          <a:lstStyle/>
          <a:p>
            <a:pPr eaLnBrk="1" hangingPunct="1"/>
            <a:r>
              <a:rPr lang="zh-CN" altLang="en-US"/>
              <a:t>合取（运算符，联接词）</a:t>
            </a:r>
            <a:endParaRPr lang="zh-CN" altLang="en-US"/>
          </a:p>
        </p:txBody>
      </p:sp>
      <p:sp>
        <p:nvSpPr>
          <p:cNvPr id="22533" name="Text Box 5"/>
          <p:cNvSpPr txBox="1">
            <a:spLocks noChangeArrowheads="1"/>
          </p:cNvSpPr>
          <p:nvPr/>
        </p:nvSpPr>
        <p:spPr bwMode="auto">
          <a:xfrm>
            <a:off x="762000" y="19812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zh-CN" altLang="en-US" sz="2400" b="1" i="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并且 </a:t>
            </a:r>
            <a:r>
              <a:rPr kumimoji="1" lang="en-US" altLang="zh-CN" sz="2400" b="1" i="1">
                <a:latin typeface="Times New Roman" panose="02020603050405020304" pitchFamily="18" charset="0"/>
              </a:rPr>
              <a:t>q</a:t>
            </a:r>
            <a:r>
              <a:rPr kumimoji="1" lang="en-US" altLang="zh-CN" sz="2400" b="1">
                <a:latin typeface="Times New Roman" panose="02020603050405020304" pitchFamily="18" charset="0"/>
              </a:rPr>
              <a:t>”</a:t>
            </a:r>
            <a:endParaRPr kumimoji="1" lang="en-US" altLang="zh-CN" sz="2400" b="1">
              <a:latin typeface="Times New Roman" panose="02020603050405020304" pitchFamily="18" charset="0"/>
            </a:endParaRPr>
          </a:p>
        </p:txBody>
      </p:sp>
      <p:sp>
        <p:nvSpPr>
          <p:cNvPr id="22534" name="Line 6"/>
          <p:cNvSpPr>
            <a:spLocks noChangeShapeType="1"/>
          </p:cNvSpPr>
          <p:nvPr/>
        </p:nvSpPr>
        <p:spPr bwMode="auto">
          <a:xfrm>
            <a:off x="2590800" y="2819400"/>
            <a:ext cx="3429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22535" name="Line 7"/>
          <p:cNvSpPr>
            <a:spLocks noChangeShapeType="1"/>
          </p:cNvSpPr>
          <p:nvPr/>
        </p:nvSpPr>
        <p:spPr bwMode="auto">
          <a:xfrm>
            <a:off x="2590800" y="5791200"/>
            <a:ext cx="3429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22536" name="Line 8"/>
          <p:cNvSpPr>
            <a:spLocks noChangeShapeType="1"/>
          </p:cNvSpPr>
          <p:nvPr/>
        </p:nvSpPr>
        <p:spPr bwMode="auto">
          <a:xfrm>
            <a:off x="2667000" y="3429000"/>
            <a:ext cx="3200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22537" name="Line 9"/>
          <p:cNvSpPr>
            <a:spLocks noChangeShapeType="1"/>
          </p:cNvSpPr>
          <p:nvPr/>
        </p:nvSpPr>
        <p:spPr bwMode="auto">
          <a:xfrm>
            <a:off x="4572000" y="2819400"/>
            <a:ext cx="0" cy="2971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22538" name="Text Box 10"/>
          <p:cNvSpPr txBox="1">
            <a:spLocks noChangeArrowheads="1"/>
          </p:cNvSpPr>
          <p:nvPr/>
        </p:nvSpPr>
        <p:spPr bwMode="auto">
          <a:xfrm>
            <a:off x="2971800" y="2895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        q</a:t>
            </a:r>
            <a:endParaRPr kumimoji="1" lang="en-US" altLang="zh-CN" sz="2400" b="1" i="1">
              <a:latin typeface="Times New Roman" panose="02020603050405020304" pitchFamily="18" charset="0"/>
            </a:endParaRPr>
          </a:p>
        </p:txBody>
      </p:sp>
      <p:sp>
        <p:nvSpPr>
          <p:cNvPr id="22539" name="Text Box 11"/>
          <p:cNvSpPr txBox="1">
            <a:spLocks noChangeArrowheads="1"/>
          </p:cNvSpPr>
          <p:nvPr/>
        </p:nvSpPr>
        <p:spPr bwMode="auto">
          <a:xfrm>
            <a:off x="2971800" y="3657600"/>
            <a:ext cx="14478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0       0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0       1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1       0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1       1</a:t>
            </a:r>
            <a:endParaRPr kumimoji="1" lang="en-US" altLang="zh-CN" sz="2400" b="1">
              <a:latin typeface="Times New Roman" panose="02020603050405020304" pitchFamily="18" charset="0"/>
            </a:endParaRPr>
          </a:p>
          <a:p>
            <a:pPr eaLnBrk="1" hangingPunct="1">
              <a:buClrTx/>
              <a:buSzTx/>
              <a:buFontTx/>
              <a:buNone/>
            </a:pPr>
            <a:endParaRPr kumimoji="1" lang="en-US" altLang="zh-CN" sz="2400" b="1">
              <a:latin typeface="Times New Roman" panose="02020603050405020304" pitchFamily="18" charset="0"/>
            </a:endParaRPr>
          </a:p>
        </p:txBody>
      </p:sp>
      <p:sp>
        <p:nvSpPr>
          <p:cNvPr id="22540" name="Text Box 12"/>
          <p:cNvSpPr txBox="1">
            <a:spLocks noChangeArrowheads="1"/>
          </p:cNvSpPr>
          <p:nvPr/>
        </p:nvSpPr>
        <p:spPr bwMode="auto">
          <a:xfrm>
            <a:off x="4876800" y="2895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endParaRPr kumimoji="1" lang="en-US" altLang="zh-CN" sz="2400" b="1">
              <a:latin typeface="Times New Roman" panose="02020603050405020304" pitchFamily="18" charset="0"/>
            </a:endParaRPr>
          </a:p>
        </p:txBody>
      </p:sp>
      <p:sp>
        <p:nvSpPr>
          <p:cNvPr id="22541" name="Text Box 13"/>
          <p:cNvSpPr txBox="1">
            <a:spLocks noChangeArrowheads="1"/>
          </p:cNvSpPr>
          <p:nvPr/>
        </p:nvSpPr>
        <p:spPr bwMode="auto">
          <a:xfrm>
            <a:off x="5029200" y="3657600"/>
            <a:ext cx="6096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0 </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 </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buClrTx/>
              <a:buSzTx/>
              <a:buFontTx/>
              <a:buNone/>
            </a:pPr>
            <a:endParaRPr kumimoji="1" lang="en-US" altLang="zh-CN" sz="2400" b="1">
              <a:latin typeface="Times New Roman" panose="02020603050405020304" pitchFamily="18" charset="0"/>
            </a:endParaRPr>
          </a:p>
        </p:txBody>
      </p:sp>
      <p:sp>
        <p:nvSpPr>
          <p:cNvPr id="22542" name="Text Box 14"/>
          <p:cNvSpPr txBox="1">
            <a:spLocks noChangeArrowheads="1"/>
          </p:cNvSpPr>
          <p:nvPr/>
        </p:nvSpPr>
        <p:spPr bwMode="auto">
          <a:xfrm>
            <a:off x="762000" y="58674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q</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所有可能的取值</a:t>
            </a:r>
            <a:endParaRPr kumimoji="1" lang="zh-CN" altLang="en-US" sz="2400" b="1">
              <a:latin typeface="Times New Roman" panose="02020603050405020304" pitchFamily="18" charset="0"/>
            </a:endParaRPr>
          </a:p>
        </p:txBody>
      </p:sp>
      <p:sp>
        <p:nvSpPr>
          <p:cNvPr id="22543" name="Line 15"/>
          <p:cNvSpPr>
            <a:spLocks noChangeShapeType="1"/>
          </p:cNvSpPr>
          <p:nvPr/>
        </p:nvSpPr>
        <p:spPr bwMode="auto">
          <a:xfrm flipV="1">
            <a:off x="1676400" y="5105400"/>
            <a:ext cx="1295400" cy="7620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7600" name="Text Box 16"/>
          <p:cNvSpPr txBox="1">
            <a:spLocks noChangeArrowheads="1"/>
          </p:cNvSpPr>
          <p:nvPr/>
        </p:nvSpPr>
        <p:spPr bwMode="auto">
          <a:xfrm>
            <a:off x="6588125" y="2924175"/>
            <a:ext cx="1800225" cy="1016000"/>
          </a:xfrm>
          <a:prstGeom prst="rect">
            <a:avLst/>
          </a:prstGeom>
          <a:solidFill>
            <a:srgbClr val="FFFF99"/>
          </a:solidFill>
          <a:ln w="57150" cmpd="thickThin">
            <a:solidFill>
              <a:srgbClr val="FFCC00"/>
            </a:solidFill>
            <a:miter lim="800000"/>
          </a:ln>
          <a:effectLst>
            <a:outerShdw dist="107763" dir="189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en-US" altLang="zh-CN" sz="2400" b="1">
                <a:latin typeface="Times New Roman" panose="02020603050405020304" pitchFamily="18" charset="0"/>
                <a:sym typeface="Symbol" panose="05050102010706020507" pitchFamily="18" charset="2"/>
              </a:rPr>
              <a:t>=1</a:t>
            </a:r>
            <a:r>
              <a:rPr kumimoji="1" lang="en-US" altLang="zh-CN" sz="2400" b="1" i="1">
                <a:latin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sym typeface="Symbol" panose="05050102010706020507" pitchFamily="18" charset="2"/>
              </a:rPr>
              <a:t>iff  </a:t>
            </a:r>
            <a:endParaRPr kumimoji="1" lang="en-US" altLang="zh-CN" sz="2400" b="1">
              <a:latin typeface="Times New Roman" panose="02020603050405020304" pitchFamily="18" charset="0"/>
              <a:sym typeface="Symbol" panose="05050102010706020507" pitchFamily="18" charset="2"/>
            </a:endParaRPr>
          </a:p>
          <a:p>
            <a:pPr eaLnBrk="1" hangingPunct="1">
              <a:spcBef>
                <a:spcPct val="50000"/>
              </a:spcBef>
            </a:pPr>
            <a:r>
              <a:rPr kumimoji="1" lang="en-US" altLang="zh-CN" sz="2400" b="1" i="1">
                <a:latin typeface="Times New Roman" panose="02020603050405020304" pitchFamily="18" charset="0"/>
                <a:sym typeface="Symbol" panose="05050102010706020507" pitchFamily="18" charset="2"/>
              </a:rPr>
              <a:t>p</a:t>
            </a:r>
            <a:r>
              <a:rPr kumimoji="1" lang="zh-CN" altLang="en-US" sz="2400" b="1">
                <a:latin typeface="Times New Roman" panose="02020603050405020304" pitchFamily="18" charset="0"/>
                <a:sym typeface="Symbol" panose="05050102010706020507" pitchFamily="18" charset="2"/>
              </a:rPr>
              <a:t>和</a:t>
            </a:r>
            <a:r>
              <a:rPr kumimoji="1" lang="en-US" altLang="zh-CN" sz="2400" b="1" i="1">
                <a:latin typeface="Times New Roman" panose="02020603050405020304" pitchFamily="18" charset="0"/>
                <a:sym typeface="Symbol" panose="05050102010706020507" pitchFamily="18" charset="2"/>
              </a:rPr>
              <a:t>q</a:t>
            </a:r>
            <a:r>
              <a:rPr kumimoji="1" lang="zh-CN" altLang="en-US" sz="2400" b="1">
                <a:latin typeface="Times New Roman" panose="02020603050405020304" pitchFamily="18" charset="0"/>
                <a:sym typeface="Symbol" panose="05050102010706020507" pitchFamily="18" charset="2"/>
              </a:rPr>
              <a:t>均为</a:t>
            </a:r>
            <a:r>
              <a:rPr kumimoji="1" lang="en-US" altLang="zh-CN" sz="2400" b="1">
                <a:latin typeface="Times New Roman" panose="02020603050405020304" pitchFamily="18" charset="0"/>
                <a:sym typeface="Symbol" panose="05050102010706020507" pitchFamily="18" charset="2"/>
              </a:rPr>
              <a:t>1</a:t>
            </a:r>
            <a:endParaRPr kumimoji="1" lang="en-US" altLang="zh-CN" sz="2400" b="1">
              <a:latin typeface="Times New Roman" panose="02020603050405020304" pitchFamily="18" charset="0"/>
              <a:sym typeface="Symbol" panose="05050102010706020507" pitchFamily="18" charset="2"/>
            </a:endParaRPr>
          </a:p>
        </p:txBody>
      </p:sp>
      <p:sp>
        <p:nvSpPr>
          <p:cNvPr id="22545" name="Line 17"/>
          <p:cNvSpPr>
            <a:spLocks noChangeShapeType="1"/>
          </p:cNvSpPr>
          <p:nvPr/>
        </p:nvSpPr>
        <p:spPr bwMode="auto">
          <a:xfrm flipH="1">
            <a:off x="6372225" y="3983038"/>
            <a:ext cx="673100" cy="958850"/>
          </a:xfrm>
          <a:prstGeom prst="line">
            <a:avLst/>
          </a:prstGeom>
          <a:noFill/>
          <a:ln w="19050">
            <a:solidFill>
              <a:srgbClr val="2009CD"/>
            </a:solidFill>
            <a:prstDash val="dash"/>
            <a:round/>
            <a:tailEnd type="stealth" w="lg" len="lg"/>
          </a:ln>
          <a:extLst>
            <a:ext uri="{909E8E84-426E-40DD-AFC4-6F175D3DCCD1}">
              <a14:hiddenFill xmlns:a14="http://schemas.microsoft.com/office/drawing/2010/main">
                <a:noFill/>
              </a14:hiddenFill>
            </a:ext>
          </a:extLst>
        </p:spPr>
        <p:txBody>
          <a:bodyPr wrap="none"/>
          <a:lstStyle/>
          <a:p>
            <a:endParaRPr lang="en-US"/>
          </a:p>
        </p:txBody>
      </p:sp>
      <p:sp>
        <p:nvSpPr>
          <p:cNvPr id="2" name="灯片编号占位符 1"/>
          <p:cNvSpPr>
            <a:spLocks noGrp="1"/>
          </p:cNvSpPr>
          <p:nvPr>
            <p:ph type="sldNum" sz="quarter" idx="12"/>
          </p:nvPr>
        </p:nvSpPr>
        <p:spPr/>
        <p:txBody>
          <a:bodyPr/>
          <a:lstStyle/>
          <a:p>
            <a:pPr>
              <a:defRPr/>
            </a:pPr>
            <a:fld id="{068D61A8-5ECE-4B6B-97DD-8D80A0FCA0DC}"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22530"/>
                                        </p:tgtEl>
                                      </p:cBhvr>
                                    </p:animEffect>
                                    <p:set>
                                      <p:cBhvr>
                                        <p:cTn id="7" dur="1" fill="hold">
                                          <p:stCondLst>
                                            <p:cond delay="499"/>
                                          </p:stCondLst>
                                        </p:cTn>
                                        <p:tgtEl>
                                          <p:spTgt spid="22530"/>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22543"/>
                                        </p:tgtEl>
                                      </p:cBhvr>
                                    </p:animEffect>
                                    <p:set>
                                      <p:cBhvr>
                                        <p:cTn id="10" dur="1" fill="hold">
                                          <p:stCondLst>
                                            <p:cond delay="499"/>
                                          </p:stCondLst>
                                        </p:cTn>
                                        <p:tgtEl>
                                          <p:spTgt spid="22543"/>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22542"/>
                                        </p:tgtEl>
                                      </p:cBhvr>
                                    </p:animEffect>
                                    <p:set>
                                      <p:cBhvr>
                                        <p:cTn id="13" dur="1" fill="hold">
                                          <p:stCondLst>
                                            <p:cond delay="499"/>
                                          </p:stCondLst>
                                        </p:cTn>
                                        <p:tgtEl>
                                          <p:spTgt spid="22542"/>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22531"/>
                                        </p:tgtEl>
                                        <p:attrNameLst>
                                          <p:attrName>style.visibility</p:attrName>
                                        </p:attrNameLst>
                                      </p:cBhvr>
                                      <p:to>
                                        <p:strVal val="visible"/>
                                      </p:to>
                                    </p:set>
                                    <p:animEffect transition="in" filter="box(in)">
                                      <p:cBhvr>
                                        <p:cTn id="18" dur="500"/>
                                        <p:tgtEl>
                                          <p:spTgt spid="22531"/>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2545"/>
                                        </p:tgtEl>
                                        <p:attrNameLst>
                                          <p:attrName>style.visibility</p:attrName>
                                        </p:attrNameLst>
                                      </p:cBhvr>
                                      <p:to>
                                        <p:strVal val="visible"/>
                                      </p:to>
                                    </p:set>
                                    <p:animEffect transition="in" filter="box(in)">
                                      <p:cBhvr>
                                        <p:cTn id="21" dur="500"/>
                                        <p:tgtEl>
                                          <p:spTgt spid="22545"/>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67600"/>
                                        </p:tgtEl>
                                        <p:attrNameLst>
                                          <p:attrName>style.visibility</p:attrName>
                                        </p:attrNameLst>
                                      </p:cBhvr>
                                      <p:to>
                                        <p:strVal val="visible"/>
                                      </p:to>
                                    </p:set>
                                    <p:animEffect transition="in" filter="box(in)">
                                      <p:cBhvr>
                                        <p:cTn id="24" dur="500"/>
                                        <p:tgtEl>
                                          <p:spTgt spid="67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P spid="22531" grpId="0" animBg="1"/>
      <p:bldP spid="22542" grpId="0"/>
      <p:bldP spid="22543" grpId="0" animBg="1"/>
      <p:bldP spid="67600" grpId="0" animBg="1"/>
      <p:bldP spid="225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ChangeArrowheads="1"/>
          </p:cNvSpPr>
          <p:nvPr/>
        </p:nvSpPr>
        <p:spPr bwMode="auto">
          <a:xfrm>
            <a:off x="1547813" y="3573463"/>
            <a:ext cx="5181600" cy="5334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1"/>
          </a:p>
        </p:txBody>
      </p:sp>
      <p:sp>
        <p:nvSpPr>
          <p:cNvPr id="24579" name="Rectangle 4"/>
          <p:cNvSpPr>
            <a:spLocks noGrp="1" noChangeArrowheads="1"/>
          </p:cNvSpPr>
          <p:nvPr>
            <p:ph type="title" idx="4294967295"/>
          </p:nvPr>
        </p:nvSpPr>
        <p:spPr>
          <a:xfrm>
            <a:off x="506413" y="722313"/>
            <a:ext cx="8637587" cy="762000"/>
          </a:xfrm>
        </p:spPr>
        <p:txBody>
          <a:bodyPr/>
          <a:lstStyle/>
          <a:p>
            <a:pPr eaLnBrk="1" hangingPunct="1"/>
            <a:r>
              <a:rPr lang="zh-CN" altLang="en-US"/>
              <a:t>析取（运算符，联接词）</a:t>
            </a:r>
            <a:endParaRPr lang="zh-CN" altLang="en-US"/>
          </a:p>
        </p:txBody>
      </p:sp>
      <p:sp>
        <p:nvSpPr>
          <p:cNvPr id="24580" name="Text Box 5"/>
          <p:cNvSpPr txBox="1">
            <a:spLocks noChangeArrowheads="1"/>
          </p:cNvSpPr>
          <p:nvPr/>
        </p:nvSpPr>
        <p:spPr bwMode="auto">
          <a:xfrm>
            <a:off x="762000" y="19812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zh-CN" altLang="en-US" sz="2400" b="1">
                <a:latin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rPr>
              <a:t> </a:t>
            </a:r>
            <a:r>
              <a:rPr kumimoji="1" lang="zh-CN" altLang="en-US" sz="2400" b="1">
                <a:latin typeface="Times New Roman" panose="02020603050405020304" pitchFamily="18" charset="0"/>
              </a:rPr>
              <a:t>或 </a:t>
            </a:r>
            <a:r>
              <a:rPr kumimoji="1" lang="en-US" altLang="zh-CN" sz="2400" b="1" i="1">
                <a:latin typeface="Times New Roman" panose="02020603050405020304" pitchFamily="18" charset="0"/>
              </a:rPr>
              <a:t>q</a:t>
            </a:r>
            <a:r>
              <a:rPr kumimoji="1" lang="en-US" altLang="zh-CN" sz="2400" b="1">
                <a:latin typeface="Times New Roman" panose="02020603050405020304" pitchFamily="18" charset="0"/>
              </a:rPr>
              <a:t>”</a:t>
            </a:r>
            <a:endParaRPr kumimoji="1" lang="zh-CN" altLang="en-US" sz="2400" b="1" i="1">
              <a:solidFill>
                <a:srgbClr val="0000CC"/>
              </a:solidFill>
              <a:latin typeface="Times New Roman" panose="02020603050405020304" pitchFamily="18" charset="0"/>
            </a:endParaRPr>
          </a:p>
        </p:txBody>
      </p:sp>
      <p:sp>
        <p:nvSpPr>
          <p:cNvPr id="24581" name="Line 6"/>
          <p:cNvSpPr>
            <a:spLocks noChangeShapeType="1"/>
          </p:cNvSpPr>
          <p:nvPr/>
        </p:nvSpPr>
        <p:spPr bwMode="auto">
          <a:xfrm>
            <a:off x="2590800" y="2819400"/>
            <a:ext cx="3429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24582" name="Line 7"/>
          <p:cNvSpPr>
            <a:spLocks noChangeShapeType="1"/>
          </p:cNvSpPr>
          <p:nvPr/>
        </p:nvSpPr>
        <p:spPr bwMode="auto">
          <a:xfrm>
            <a:off x="2590800" y="5791200"/>
            <a:ext cx="3429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24583" name="Line 8"/>
          <p:cNvSpPr>
            <a:spLocks noChangeShapeType="1"/>
          </p:cNvSpPr>
          <p:nvPr/>
        </p:nvSpPr>
        <p:spPr bwMode="auto">
          <a:xfrm>
            <a:off x="2667000" y="3429000"/>
            <a:ext cx="32004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24584" name="Line 9"/>
          <p:cNvSpPr>
            <a:spLocks noChangeShapeType="1"/>
          </p:cNvSpPr>
          <p:nvPr/>
        </p:nvSpPr>
        <p:spPr bwMode="auto">
          <a:xfrm>
            <a:off x="4572000" y="2819400"/>
            <a:ext cx="0" cy="2971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lstStyle/>
          <a:p>
            <a:endParaRPr lang="en-US"/>
          </a:p>
        </p:txBody>
      </p:sp>
      <p:sp>
        <p:nvSpPr>
          <p:cNvPr id="24585" name="Text Box 10"/>
          <p:cNvSpPr txBox="1">
            <a:spLocks noChangeArrowheads="1"/>
          </p:cNvSpPr>
          <p:nvPr/>
        </p:nvSpPr>
        <p:spPr bwMode="auto">
          <a:xfrm>
            <a:off x="2971800" y="28956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        q</a:t>
            </a:r>
            <a:endParaRPr kumimoji="1" lang="en-US" altLang="zh-CN" sz="2400" b="1" i="1">
              <a:latin typeface="Times New Roman" panose="02020603050405020304" pitchFamily="18" charset="0"/>
            </a:endParaRPr>
          </a:p>
        </p:txBody>
      </p:sp>
      <p:sp>
        <p:nvSpPr>
          <p:cNvPr id="24586" name="Text Box 11"/>
          <p:cNvSpPr txBox="1">
            <a:spLocks noChangeArrowheads="1"/>
          </p:cNvSpPr>
          <p:nvPr/>
        </p:nvSpPr>
        <p:spPr bwMode="auto">
          <a:xfrm>
            <a:off x="2971800" y="3657600"/>
            <a:ext cx="14478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0       0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0       1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1       0</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1       1</a:t>
            </a:r>
            <a:endParaRPr kumimoji="1" lang="en-US" altLang="zh-CN" sz="2400" b="1">
              <a:latin typeface="Times New Roman" panose="02020603050405020304" pitchFamily="18" charset="0"/>
            </a:endParaRPr>
          </a:p>
          <a:p>
            <a:pPr eaLnBrk="1" hangingPunct="1">
              <a:buClrTx/>
              <a:buSzTx/>
              <a:buFontTx/>
              <a:buNone/>
            </a:pPr>
            <a:endParaRPr kumimoji="1" lang="en-US" altLang="zh-CN" sz="2400" b="1">
              <a:latin typeface="Times New Roman" panose="02020603050405020304" pitchFamily="18" charset="0"/>
            </a:endParaRPr>
          </a:p>
        </p:txBody>
      </p:sp>
      <p:sp>
        <p:nvSpPr>
          <p:cNvPr id="24587" name="Text Box 12"/>
          <p:cNvSpPr txBox="1">
            <a:spLocks noChangeArrowheads="1"/>
          </p:cNvSpPr>
          <p:nvPr/>
        </p:nvSpPr>
        <p:spPr bwMode="auto">
          <a:xfrm>
            <a:off x="4876800" y="2895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400" b="1" i="1">
                <a:latin typeface="Times New Roman" panose="02020603050405020304" pitchFamily="18" charset="0"/>
              </a:rPr>
              <a:t>p</a:t>
            </a:r>
            <a:r>
              <a:rPr kumimoji="1" lang="en-US" altLang="zh-CN" sz="1800" b="1">
                <a:sym typeface="Symbol" panose="05050102010706020507" pitchFamily="18" charset="2"/>
              </a:rPr>
              <a:t> </a:t>
            </a:r>
            <a:r>
              <a:rPr kumimoji="1" lang="en-US" altLang="zh-CN" sz="2400" b="1" i="1">
                <a:latin typeface="Times New Roman" panose="02020603050405020304" pitchFamily="18" charset="0"/>
                <a:sym typeface="Symbol" panose="05050102010706020507" pitchFamily="18" charset="2"/>
              </a:rPr>
              <a:t>q</a:t>
            </a:r>
            <a:endParaRPr kumimoji="1" lang="en-US" altLang="zh-CN" sz="2400" b="1" i="1">
              <a:latin typeface="Times New Roman" panose="02020603050405020304" pitchFamily="18" charset="0"/>
              <a:sym typeface="Symbol" panose="05050102010706020507" pitchFamily="18" charset="2"/>
            </a:endParaRPr>
          </a:p>
        </p:txBody>
      </p:sp>
      <p:sp>
        <p:nvSpPr>
          <p:cNvPr id="24588" name="Text Box 13"/>
          <p:cNvSpPr txBox="1">
            <a:spLocks noChangeArrowheads="1"/>
          </p:cNvSpPr>
          <p:nvPr/>
        </p:nvSpPr>
        <p:spPr bwMode="auto">
          <a:xfrm>
            <a:off x="5029200" y="3657600"/>
            <a:ext cx="609600"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Tx/>
              <a:buNone/>
            </a:pPr>
            <a:r>
              <a:rPr kumimoji="1" lang="en-US" altLang="zh-CN" sz="2400" b="1">
                <a:latin typeface="Times New Roman" panose="02020603050405020304" pitchFamily="18" charset="0"/>
              </a:rPr>
              <a:t>0 </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 </a:t>
            </a:r>
            <a:endParaRPr kumimoji="1" lang="en-US" altLang="zh-CN" sz="2400" b="1">
              <a:latin typeface="Times New Roman" panose="02020603050405020304" pitchFamily="18" charset="0"/>
            </a:endParaRPr>
          </a:p>
          <a:p>
            <a:pPr eaLnBrk="1" hangingPunct="1">
              <a:spcBef>
                <a:spcPct val="30000"/>
              </a:spcBef>
              <a:buClrTx/>
              <a:buSzTx/>
              <a:buFontTx/>
              <a:buNone/>
            </a:pPr>
            <a:r>
              <a:rPr kumimoji="1" lang="en-US" altLang="zh-CN" sz="2400" b="1">
                <a:latin typeface="Times New Roman" panose="02020603050405020304" pitchFamily="18" charset="0"/>
              </a:rPr>
              <a:t>1</a:t>
            </a:r>
            <a:endParaRPr kumimoji="1" lang="en-US" altLang="zh-CN" sz="2400" b="1">
              <a:latin typeface="Times New Roman" panose="02020603050405020304" pitchFamily="18" charset="0"/>
            </a:endParaRPr>
          </a:p>
          <a:p>
            <a:pPr eaLnBrk="1" hangingPunct="1">
              <a:buClrTx/>
              <a:buSzTx/>
              <a:buFontTx/>
              <a:buNone/>
            </a:pPr>
            <a:endParaRPr kumimoji="1" lang="en-US" altLang="zh-CN" sz="2400" b="1">
              <a:latin typeface="Times New Roman" panose="02020603050405020304" pitchFamily="18" charset="0"/>
            </a:endParaRPr>
          </a:p>
        </p:txBody>
      </p:sp>
      <p:sp>
        <p:nvSpPr>
          <p:cNvPr id="68624" name="Text Box 16"/>
          <p:cNvSpPr txBox="1">
            <a:spLocks noChangeArrowheads="1"/>
          </p:cNvSpPr>
          <p:nvPr/>
        </p:nvSpPr>
        <p:spPr bwMode="auto">
          <a:xfrm>
            <a:off x="6400800" y="1587500"/>
            <a:ext cx="1771650" cy="1016000"/>
          </a:xfrm>
          <a:prstGeom prst="rect">
            <a:avLst/>
          </a:prstGeom>
          <a:solidFill>
            <a:srgbClr val="FFFF99"/>
          </a:solidFill>
          <a:ln w="57150" cmpd="thickThin">
            <a:solidFill>
              <a:srgbClr val="FFCC00"/>
            </a:solidFill>
            <a:miter lim="800000"/>
          </a:ln>
          <a:effectLst>
            <a:outerShdw dist="107763" dir="18900000" algn="ctr" rotWithShape="0">
              <a:schemeClr val="bg2"/>
            </a:outerShdw>
          </a:effec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i="1">
                <a:latin typeface="Times New Roman" panose="02020603050405020304" pitchFamily="18" charset="0"/>
              </a:rPr>
              <a:t>p</a:t>
            </a:r>
            <a:r>
              <a:rPr kumimoji="1" lang="en-US" altLang="zh-CN" sz="2400" b="1">
                <a:latin typeface="Times New Roman" panose="02020603050405020304" pitchFamily="18" charset="0"/>
                <a:sym typeface="Symbol" panose="05050102010706020507" pitchFamily="18" charset="2"/>
              </a:rPr>
              <a:t></a:t>
            </a:r>
            <a:r>
              <a:rPr kumimoji="1" lang="en-US" altLang="zh-CN" sz="2400" b="1" i="1">
                <a:latin typeface="Times New Roman" panose="02020603050405020304" pitchFamily="18" charset="0"/>
                <a:sym typeface="Symbol" panose="05050102010706020507" pitchFamily="18" charset="2"/>
              </a:rPr>
              <a:t>q=</a:t>
            </a:r>
            <a:r>
              <a:rPr kumimoji="1" lang="en-US" altLang="zh-CN" sz="2400" b="1">
                <a:latin typeface="Times New Roman" panose="02020603050405020304" pitchFamily="18" charset="0"/>
                <a:sym typeface="Symbol" panose="05050102010706020507" pitchFamily="18" charset="2"/>
              </a:rPr>
              <a:t>0</a:t>
            </a:r>
            <a:r>
              <a:rPr kumimoji="1" lang="en-US" altLang="zh-CN" sz="2400" b="1" i="1">
                <a:latin typeface="Times New Roman" panose="02020603050405020304" pitchFamily="18" charset="0"/>
                <a:sym typeface="Symbol" panose="05050102010706020507" pitchFamily="18" charset="2"/>
              </a:rPr>
              <a:t> </a:t>
            </a:r>
            <a:r>
              <a:rPr kumimoji="1" lang="en-US" altLang="zh-CN" sz="2400" b="1">
                <a:latin typeface="Times New Roman" panose="02020603050405020304" pitchFamily="18" charset="0"/>
                <a:sym typeface="Symbol" panose="05050102010706020507" pitchFamily="18" charset="2"/>
              </a:rPr>
              <a:t>iff </a:t>
            </a:r>
            <a:endParaRPr kumimoji="1" lang="en-US" altLang="zh-CN" sz="2400" b="1">
              <a:latin typeface="Times New Roman" panose="02020603050405020304" pitchFamily="18" charset="0"/>
              <a:sym typeface="Symbol" panose="05050102010706020507" pitchFamily="18" charset="2"/>
            </a:endParaRPr>
          </a:p>
          <a:p>
            <a:pPr eaLnBrk="1" hangingPunct="1">
              <a:spcBef>
                <a:spcPct val="50000"/>
              </a:spcBef>
            </a:pPr>
            <a:r>
              <a:rPr kumimoji="1" lang="en-US" altLang="zh-CN" sz="2400" b="1" i="1">
                <a:latin typeface="Times New Roman" panose="02020603050405020304" pitchFamily="18" charset="0"/>
                <a:sym typeface="Symbol" panose="05050102010706020507" pitchFamily="18" charset="2"/>
              </a:rPr>
              <a:t>p</a:t>
            </a:r>
            <a:r>
              <a:rPr kumimoji="1" lang="zh-CN" altLang="en-US" sz="2400" b="1">
                <a:latin typeface="Times New Roman" panose="02020603050405020304" pitchFamily="18" charset="0"/>
                <a:sym typeface="Symbol" panose="05050102010706020507" pitchFamily="18" charset="2"/>
              </a:rPr>
              <a:t>和</a:t>
            </a:r>
            <a:r>
              <a:rPr kumimoji="1" lang="en-US" altLang="zh-CN" sz="2400" b="1" i="1">
                <a:latin typeface="Times New Roman" panose="02020603050405020304" pitchFamily="18" charset="0"/>
                <a:sym typeface="Symbol" panose="05050102010706020507" pitchFamily="18" charset="2"/>
              </a:rPr>
              <a:t>q</a:t>
            </a:r>
            <a:r>
              <a:rPr kumimoji="1" lang="zh-CN" altLang="en-US" sz="2400" b="1">
                <a:latin typeface="Times New Roman" panose="02020603050405020304" pitchFamily="18" charset="0"/>
                <a:sym typeface="Symbol" panose="05050102010706020507" pitchFamily="18" charset="2"/>
              </a:rPr>
              <a:t>均为</a:t>
            </a:r>
            <a:r>
              <a:rPr kumimoji="1" lang="en-US" altLang="zh-CN" sz="2400" b="1">
                <a:latin typeface="Times New Roman" panose="02020603050405020304" pitchFamily="18" charset="0"/>
                <a:sym typeface="Symbol" panose="05050102010706020507" pitchFamily="18" charset="2"/>
              </a:rPr>
              <a:t>0</a:t>
            </a:r>
            <a:endParaRPr kumimoji="1" lang="en-US" altLang="zh-CN" sz="2400" b="1">
              <a:latin typeface="Times New Roman" panose="02020603050405020304" pitchFamily="18" charset="0"/>
              <a:sym typeface="Symbol" panose="05050102010706020507" pitchFamily="18" charset="2"/>
            </a:endParaRPr>
          </a:p>
        </p:txBody>
      </p:sp>
      <p:sp>
        <p:nvSpPr>
          <p:cNvPr id="23569" name="Line 17"/>
          <p:cNvSpPr>
            <a:spLocks noChangeShapeType="1"/>
          </p:cNvSpPr>
          <p:nvPr/>
        </p:nvSpPr>
        <p:spPr bwMode="auto">
          <a:xfrm flipH="1">
            <a:off x="6300788" y="2590800"/>
            <a:ext cx="557212" cy="982663"/>
          </a:xfrm>
          <a:prstGeom prst="line">
            <a:avLst/>
          </a:prstGeom>
          <a:noFill/>
          <a:ln w="19050">
            <a:solidFill>
              <a:srgbClr val="FF0000"/>
            </a:solidFill>
            <a:prstDash val="dash"/>
            <a:round/>
            <a:tailEnd type="stealth" w="lg" len="lg"/>
          </a:ln>
          <a:extLst>
            <a:ext uri="{909E8E84-426E-40DD-AFC4-6F175D3DCCD1}">
              <a14:hiddenFill xmlns:a14="http://schemas.microsoft.com/office/drawing/2010/main">
                <a:noFill/>
              </a14:hiddenFill>
            </a:ext>
          </a:extLst>
        </p:spPr>
        <p:txBody>
          <a:bodyPr wrap="none"/>
          <a:lstStyle/>
          <a:p>
            <a:endParaRPr lang="en-US"/>
          </a:p>
        </p:txBody>
      </p:sp>
      <p:sp>
        <p:nvSpPr>
          <p:cNvPr id="2" name="灯片编号占位符 1"/>
          <p:cNvSpPr>
            <a:spLocks noGrp="1"/>
          </p:cNvSpPr>
          <p:nvPr>
            <p:ph type="sldNum" sz="quarter" idx="12"/>
          </p:nvPr>
        </p:nvSpPr>
        <p:spPr/>
        <p:txBody>
          <a:bodyPr/>
          <a:lstStyle/>
          <a:p>
            <a:pPr>
              <a:defRPr/>
            </a:pPr>
            <a:fld id="{068D61A8-5ECE-4B6B-97DD-8D80A0FCA0DC}" type="slidenum">
              <a:rPr lang="en-US" altLang="zh-CN" smtClean="0"/>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8624"/>
                                        </p:tgtEl>
                                        <p:attrNameLst>
                                          <p:attrName>style.visibility</p:attrName>
                                        </p:attrNameLst>
                                      </p:cBhvr>
                                      <p:to>
                                        <p:strVal val="visible"/>
                                      </p:to>
                                    </p:set>
                                    <p:animEffect transition="in" filter="box(in)">
                                      <p:cBhvr>
                                        <p:cTn id="7" dur="500"/>
                                        <p:tgtEl>
                                          <p:spTgt spid="6862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3569"/>
                                        </p:tgtEl>
                                        <p:attrNameLst>
                                          <p:attrName>style.visibility</p:attrName>
                                        </p:attrNameLst>
                                      </p:cBhvr>
                                      <p:to>
                                        <p:strVal val="visible"/>
                                      </p:to>
                                    </p:set>
                                    <p:animEffect transition="in" filter="box(in)">
                                      <p:cBhvr>
                                        <p:cTn id="10" dur="500"/>
                                        <p:tgtEl>
                                          <p:spTgt spid="2356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3555"/>
                                        </p:tgtEl>
                                        <p:attrNameLst>
                                          <p:attrName>style.visibility</p:attrName>
                                        </p:attrNameLst>
                                      </p:cBhvr>
                                      <p:to>
                                        <p:strVal val="visible"/>
                                      </p:to>
                                    </p:set>
                                    <p:animEffect transition="in" filter="box(in)">
                                      <p:cBhvr>
                                        <p:cTn id="13" dur="500"/>
                                        <p:tgtEl>
                                          <p:spTgt spid="23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P spid="68624" grpId="0" animBg="1"/>
      <p:bldP spid="23569" grpId="0" animBg="1"/>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8239</Words>
  <Application>WPS 演示</Application>
  <PresentationFormat>全屏显示(4:3)</PresentationFormat>
  <Paragraphs>1147</Paragraphs>
  <Slides>62</Slides>
  <Notes>21</Notes>
  <HiddenSlides>0</HiddenSlides>
  <MMClips>0</MMClips>
  <ScaleCrop>false</ScaleCrop>
  <HeadingPairs>
    <vt:vector size="8" baseType="variant">
      <vt:variant>
        <vt:lpstr>已用的字体</vt:lpstr>
      </vt:variant>
      <vt:variant>
        <vt:i4>26</vt:i4>
      </vt:variant>
      <vt:variant>
        <vt:lpstr>主题</vt:lpstr>
      </vt:variant>
      <vt:variant>
        <vt:i4>2</vt:i4>
      </vt:variant>
      <vt:variant>
        <vt:lpstr>嵌入 OLE 服务器</vt:lpstr>
      </vt:variant>
      <vt:variant>
        <vt:i4>10</vt:i4>
      </vt:variant>
      <vt:variant>
        <vt:lpstr>幻灯片标题</vt:lpstr>
      </vt:variant>
      <vt:variant>
        <vt:i4>62</vt:i4>
      </vt:variant>
    </vt:vector>
  </HeadingPairs>
  <TitlesOfParts>
    <vt:vector size="100" baseType="lpstr">
      <vt:lpstr>Arial</vt:lpstr>
      <vt:lpstr>宋体</vt:lpstr>
      <vt:lpstr>Wingdings</vt:lpstr>
      <vt:lpstr>Times New Roman</vt:lpstr>
      <vt:lpstr>华文新魏</vt:lpstr>
      <vt:lpstr>仿宋</vt:lpstr>
      <vt:lpstr>华文楷体</vt:lpstr>
      <vt:lpstr>Symbol</vt:lpstr>
      <vt:lpstr>微软雅黑</vt:lpstr>
      <vt:lpstr>Arial Unicode MS</vt:lpstr>
      <vt:lpstr>KaiTi</vt:lpstr>
      <vt:lpstr>Symbol</vt:lpstr>
      <vt:lpstr>Helvetica</vt:lpstr>
      <vt:lpstr>Cambria Math</vt:lpstr>
      <vt:lpstr>DejaVu Math TeX Gyre</vt:lpstr>
      <vt:lpstr>Times</vt:lpstr>
      <vt:lpstr>MTSYN</vt:lpstr>
      <vt:lpstr>Arial Black</vt:lpstr>
      <vt:lpstr>黑体</vt:lpstr>
      <vt:lpstr>Comic Sans MS</vt:lpstr>
      <vt:lpstr>Garamond</vt:lpstr>
      <vt:lpstr>楷体_GB2312</vt:lpstr>
      <vt:lpstr>新宋体</vt:lpstr>
      <vt:lpstr>文泉驿微米黑</vt:lpstr>
      <vt:lpstr>方正宋刻本秀楷</vt:lpstr>
      <vt:lpstr>ProFontIIx Nerd Font</vt:lpstr>
      <vt:lpstr>Network</vt:lpstr>
      <vt:lpstr>1_Network</vt:lpstr>
      <vt:lpstr>Equation.3</vt:lpstr>
      <vt:lpstr>Equation.3</vt:lpstr>
      <vt:lpstr>Equation.3</vt:lpstr>
      <vt:lpstr>Equation.3</vt:lpstr>
      <vt:lpstr>Equation.3</vt:lpstr>
      <vt:lpstr>Equation.3</vt:lpstr>
      <vt:lpstr>Equation.3</vt:lpstr>
      <vt:lpstr>Equation.3</vt:lpstr>
      <vt:lpstr>Equation.3</vt:lpstr>
      <vt:lpstr>Equation.3</vt:lpstr>
      <vt:lpstr>命题逻辑</vt:lpstr>
      <vt:lpstr>什么是逻辑</vt:lpstr>
      <vt:lpstr>命题逻辑的语法</vt:lpstr>
      <vt:lpstr>命题</vt:lpstr>
      <vt:lpstr>命题变元</vt:lpstr>
      <vt:lpstr>原子命题与复合命题</vt:lpstr>
      <vt:lpstr>否定（运算符，联接词）</vt:lpstr>
      <vt:lpstr>合取（运算符，联接词）</vt:lpstr>
      <vt:lpstr>析取（运算符，联接词）</vt:lpstr>
      <vt:lpstr>蕴涵（运算符，联接词）</vt:lpstr>
      <vt:lpstr>双蕴涵（运算符，联接词）</vt:lpstr>
      <vt:lpstr>命题表达式（命题逻辑公式）</vt:lpstr>
      <vt:lpstr>反直觉的“蕴涵”运算：  Vacuous Truth</vt:lpstr>
      <vt:lpstr>将自然语言翻译成命题表达式</vt:lpstr>
      <vt:lpstr>将自然语言翻译成命题表达式（续）</vt:lpstr>
      <vt:lpstr>命题表达式的真值表</vt:lpstr>
      <vt:lpstr>命题表达式的真值表</vt:lpstr>
      <vt:lpstr>命题逻辑公式（定义为一个形式语言）</vt:lpstr>
      <vt:lpstr>命题逻辑的语义  什么是真？</vt:lpstr>
      <vt:lpstr>永真式、矛盾式与可能式</vt:lpstr>
      <vt:lpstr>语义蕴涵</vt:lpstr>
      <vt:lpstr>语义蕴涵（Semantic Entailment）</vt:lpstr>
      <vt:lpstr>语义蕴涵</vt:lpstr>
      <vt:lpstr>逻辑等价（语义）</vt:lpstr>
      <vt:lpstr>命题逻辑公式的证明 </vt:lpstr>
      <vt:lpstr>命题逻辑的推理问题</vt:lpstr>
      <vt:lpstr>论证</vt:lpstr>
      <vt:lpstr>论证形式</vt:lpstr>
      <vt:lpstr>命题逻辑推理（举例）</vt:lpstr>
      <vt:lpstr>SAT（The Satisfiability Problem）</vt:lpstr>
      <vt:lpstr>常用的逻辑等价(1)</vt:lpstr>
      <vt:lpstr>常用的逻辑等价(2)</vt:lpstr>
      <vt:lpstr>逻辑等价的判定</vt:lpstr>
      <vt:lpstr>Sudoku谜题（九宫格数独游戏）</vt:lpstr>
      <vt:lpstr>Sudoku谜题（命题可满足问题）</vt:lpstr>
      <vt:lpstr>命题的表达能力</vt:lpstr>
      <vt:lpstr>命题逻辑</vt:lpstr>
      <vt:lpstr>命题逻辑的判定性</vt:lpstr>
      <vt:lpstr>PowerPoint 演示文稿</vt:lpstr>
      <vt:lpstr>命题逻辑公式的范式</vt:lpstr>
      <vt:lpstr>命题逻辑公式的范式</vt:lpstr>
      <vt:lpstr>命题逻辑公式的范式</vt:lpstr>
      <vt:lpstr>命题逻辑公式的范式</vt:lpstr>
      <vt:lpstr>析取（合取）范式的存在性</vt:lpstr>
      <vt:lpstr>命题逻辑公式的范式</vt:lpstr>
      <vt:lpstr>命题逻辑公式的范式</vt:lpstr>
      <vt:lpstr>命题逻辑公式的范式</vt:lpstr>
      <vt:lpstr>命题逻辑公式的范式</vt:lpstr>
      <vt:lpstr>命题逻辑公式的范式</vt:lpstr>
      <vt:lpstr>命题逻辑公式的范式</vt:lpstr>
      <vt:lpstr>命题逻辑公式的范式</vt:lpstr>
      <vt:lpstr>命题逻辑公式的范式</vt:lpstr>
      <vt:lpstr>主析取（合取）范式的唯一性</vt:lpstr>
      <vt:lpstr>CNF的命题，其永真性是可判定的</vt:lpstr>
      <vt:lpstr>命题逻辑范式</vt:lpstr>
      <vt:lpstr>命题逻辑的“自然演绎”规则</vt:lpstr>
      <vt:lpstr>论证中的谬误（举例）</vt:lpstr>
      <vt:lpstr>命题逻辑的正确性与完备性</vt:lpstr>
      <vt:lpstr>用推理规则及逻辑等价建立论证</vt:lpstr>
      <vt:lpstr>用语义蕴涵进行推理</vt:lpstr>
      <vt:lpstr>用推理规则建立论证</vt:lpstr>
      <vt:lpstr>注意书写论证的格式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daiwz</cp:lastModifiedBy>
  <cp:revision>219</cp:revision>
  <dcterms:created xsi:type="dcterms:W3CDTF">2023-02-16T05:56:16Z</dcterms:created>
  <dcterms:modified xsi:type="dcterms:W3CDTF">2023-02-16T05:56:16Z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2052-11.1.0.11691</vt:lpwstr>
  </property>
</Properties>
</file>