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42"/>
  </p:notesMasterIdLst>
  <p:sldIdLst>
    <p:sldId id="256" r:id="rId2"/>
    <p:sldId id="332" r:id="rId3"/>
    <p:sldId id="311" r:id="rId4"/>
    <p:sldId id="293" r:id="rId5"/>
    <p:sldId id="294" r:id="rId6"/>
    <p:sldId id="304" r:id="rId7"/>
    <p:sldId id="271" r:id="rId8"/>
    <p:sldId id="272" r:id="rId9"/>
    <p:sldId id="273" r:id="rId10"/>
    <p:sldId id="317" r:id="rId11"/>
    <p:sldId id="334" r:id="rId12"/>
    <p:sldId id="515" r:id="rId13"/>
    <p:sldId id="335" r:id="rId14"/>
    <p:sldId id="516" r:id="rId15"/>
    <p:sldId id="336" r:id="rId16"/>
    <p:sldId id="537" r:id="rId17"/>
    <p:sldId id="536" r:id="rId18"/>
    <p:sldId id="338" r:id="rId19"/>
    <p:sldId id="340" r:id="rId20"/>
    <p:sldId id="341" r:id="rId21"/>
    <p:sldId id="342" r:id="rId22"/>
    <p:sldId id="343" r:id="rId23"/>
    <p:sldId id="344" r:id="rId24"/>
    <p:sldId id="535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532" r:id="rId35"/>
    <p:sldId id="539" r:id="rId36"/>
    <p:sldId id="543" r:id="rId37"/>
    <p:sldId id="542" r:id="rId38"/>
    <p:sldId id="354" r:id="rId39"/>
    <p:sldId id="545" r:id="rId40"/>
    <p:sldId id="418" r:id="rId4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2705F5"/>
    <a:srgbClr val="CC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36"/>
    <p:restoredTop sz="94607"/>
  </p:normalViewPr>
  <p:slideViewPr>
    <p:cSldViewPr>
      <p:cViewPr varScale="1">
        <p:scale>
          <a:sx n="124" d="100"/>
          <a:sy n="124" d="100"/>
        </p:scale>
        <p:origin x="221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黑体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黑体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黑体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charset="0"/>
                <a:ea typeface="黑体" charset="0"/>
                <a:cs typeface="黑体" charset="0"/>
              </a:defRPr>
            </a:lvl1pPr>
          </a:lstStyle>
          <a:p>
            <a:fld id="{E15F8727-68B1-4A48-ABD5-2CE26C90A4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38814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黑体"/>
        <a:cs typeface="黑体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黑体"/>
        <a:cs typeface="黑体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黑体"/>
        <a:cs typeface="黑体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黑体"/>
        <a:cs typeface="黑体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黑体"/>
        <a:cs typeface="黑体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B65872AF-7AD2-1F4E-8663-0CEF3421D873}" type="slidenum">
              <a:rPr lang="en-US" altLang="zh-CN">
                <a:latin typeface="Times New Roman" charset="0"/>
                <a:ea typeface="黑体" charset="0"/>
                <a:cs typeface="黑体" charset="0"/>
              </a:rPr>
              <a:pPr/>
              <a:t>1</a:t>
            </a:fld>
            <a:endParaRPr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079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Cambria Math" charset="0"/>
                <a:ea typeface="黑体" charset="0"/>
                <a:cs typeface="黑体" charset="0"/>
              </a:rPr>
              <a:t>∀𝑎(𝑎∈𝐴→∃𝑏(𝑏∈𝐵∧(𝑎,𝑏)∈𝑅))</a:t>
            </a:r>
            <a:endParaRPr lang="en-US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6407E129-D029-AD49-840B-2F05C7DB096A}" type="slidenum">
              <a:rPr lang="en-US" altLang="zh-CN">
                <a:latin typeface="Times New Roman" charset="0"/>
                <a:ea typeface="黑体" charset="0"/>
                <a:cs typeface="黑体" charset="0"/>
              </a:rPr>
              <a:pPr/>
              <a:t>13</a:t>
            </a:fld>
            <a:endParaRPr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48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AB0D539B-48EC-AA45-9BA3-279004B641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C1496C4-9705-B448-9BCA-4141E1027D51}" type="slidenum">
              <a:rPr lang="en-US" altLang="zh-CN"/>
              <a:pPr>
                <a:spcBef>
                  <a:spcPct val="0"/>
                </a:spcBef>
              </a:pPr>
              <a:t>14</a:t>
            </a:fld>
            <a:endParaRPr lang="en-US" altLang="zh-CN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A5C8356C-5B79-5344-987F-B5EEC87E908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3CE2B92F-9216-6E45-BF28-87BFB717AF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01974C4F-E51C-8940-9248-77E09EBD9CEF}" type="slidenum">
              <a:rPr lang="en-US" altLang="zh-CN">
                <a:latin typeface="Times New Roman" charset="0"/>
                <a:ea typeface="黑体" charset="0"/>
                <a:cs typeface="黑体" charset="0"/>
              </a:rPr>
              <a:pPr/>
              <a:t>15</a:t>
            </a:fld>
            <a:endParaRPr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426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D24B6659-68AC-B94C-8AD3-FD316DC575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D8291DE-3F94-4543-B941-F5AA06872808}" type="slidenum">
              <a:rPr lang="en-US" altLang="zh-CN"/>
              <a:pPr>
                <a:spcBef>
                  <a:spcPct val="0"/>
                </a:spcBef>
              </a:pPr>
              <a:t>16</a:t>
            </a:fld>
            <a:endParaRPr lang="en-US" altLang="zh-CN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D1B2DD5D-EC88-C245-925A-B900CDC7448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52ED12B7-0E80-6B43-9CB6-D7405DDE19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2FDD6420-EC4E-5A43-9EAD-C00B56658B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2C08A0A-765C-0748-9E09-C779CE1D7CBB}" type="slidenum">
              <a:rPr lang="en-US" altLang="zh-CN"/>
              <a:pPr>
                <a:spcBef>
                  <a:spcPct val="0"/>
                </a:spcBef>
              </a:pPr>
              <a:t>17</a:t>
            </a:fld>
            <a:endParaRPr lang="en-US" altLang="zh-CN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92145BA1-D28E-0643-B8E5-E4E3E24D146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864A5D80-C621-D640-BD62-6A7705A201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0A684E2D-B61B-E04E-8076-963214AC7364}" type="slidenum">
              <a:rPr lang="en-US" altLang="zh-CN">
                <a:latin typeface="Times New Roman" charset="0"/>
                <a:ea typeface="黑体" charset="0"/>
                <a:cs typeface="黑体" charset="0"/>
              </a:rPr>
              <a:pPr/>
              <a:t>18</a:t>
            </a:fld>
            <a:endParaRPr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dirty="0">
                <a:latin typeface="Times New Roman" charset="0"/>
                <a:ea typeface="黑体" charset="0"/>
                <a:cs typeface="黑体" charset="0"/>
              </a:rPr>
              <a:t>Iota kappa</a:t>
            </a:r>
          </a:p>
        </p:txBody>
      </p:sp>
    </p:spTree>
    <p:extLst>
      <p:ext uri="{BB962C8B-B14F-4D97-AF65-F5344CB8AC3E}">
        <p14:creationId xmlns:p14="http://schemas.microsoft.com/office/powerpoint/2010/main" val="1847908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70AE6A31-4DF3-5C4B-9B59-5D485B3073FC}" type="slidenum">
              <a:rPr lang="en-US" altLang="zh-CN">
                <a:latin typeface="Times New Roman" charset="0"/>
                <a:ea typeface="黑体" charset="0"/>
                <a:cs typeface="黑体" charset="0"/>
              </a:rPr>
              <a:pPr/>
              <a:t>19</a:t>
            </a:fld>
            <a:endParaRPr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360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43BC8F9-CC3B-F843-B4A5-783E06410388}" type="slidenum">
              <a:rPr lang="en-US" altLang="zh-CN">
                <a:latin typeface="Times New Roman" charset="0"/>
                <a:ea typeface="黑体" charset="0"/>
                <a:cs typeface="黑体" charset="0"/>
              </a:rPr>
              <a:pPr/>
              <a:t>20</a:t>
            </a:fld>
            <a:endParaRPr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823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F68BB603-E237-1149-9AC6-CE8520B90C2B}" type="slidenum">
              <a:rPr lang="en-US" altLang="zh-CN">
                <a:latin typeface="Times New Roman" charset="0"/>
                <a:ea typeface="黑体" charset="0"/>
                <a:cs typeface="黑体" charset="0"/>
              </a:rPr>
              <a:pPr/>
              <a:t>21</a:t>
            </a:fld>
            <a:endParaRPr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035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6CC21392-3D4F-CA43-8325-739E5D5EC676}" type="slidenum">
              <a:rPr lang="en-US" altLang="zh-CN">
                <a:latin typeface="Times New Roman" charset="0"/>
                <a:ea typeface="黑体" charset="0"/>
                <a:cs typeface="黑体" charset="0"/>
              </a:rPr>
              <a:pPr/>
              <a:t>22</a:t>
            </a:fld>
            <a:endParaRPr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501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57A719D-2AFD-0B44-B384-8498100A67E9}" type="slidenum">
              <a:rPr lang="en-US" altLang="zh-CN">
                <a:latin typeface="Times New Roman" charset="0"/>
                <a:ea typeface="黑体" charset="0"/>
                <a:cs typeface="黑体" charset="0"/>
              </a:rPr>
              <a:pPr/>
              <a:t>4</a:t>
            </a:fld>
            <a:endParaRPr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2344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C5F851B-9835-A24A-AE70-8D58C33E1AA1}" type="slidenum">
              <a:rPr lang="en-US" altLang="zh-CN">
                <a:latin typeface="Times New Roman" charset="0"/>
                <a:ea typeface="黑体" charset="0"/>
                <a:cs typeface="黑体" charset="0"/>
              </a:rPr>
              <a:pPr/>
              <a:t>23</a:t>
            </a:fld>
            <a:endParaRPr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7407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80A5951A-A920-6549-8D1F-115D0FF2C4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F2C3EE4-C2E2-3B4A-A3C6-6B6E5A8F046D}" type="slidenum">
              <a:rPr lang="en-US" altLang="zh-CN"/>
              <a:pPr>
                <a:spcBef>
                  <a:spcPct val="0"/>
                </a:spcBef>
              </a:pPr>
              <a:t>24</a:t>
            </a:fld>
            <a:endParaRPr lang="en-US" altLang="zh-CN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81BB0138-2272-184C-A503-31B6151264C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98084708-D39F-7F48-B4FA-880ED90434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77EDA2FD-BE49-7744-9358-32E9C7EF4111}" type="slidenum">
              <a:rPr lang="en-US" altLang="zh-CN">
                <a:latin typeface="Times New Roman" charset="0"/>
                <a:ea typeface="黑体" charset="0"/>
                <a:cs typeface="黑体" charset="0"/>
              </a:rPr>
              <a:pPr/>
              <a:t>25</a:t>
            </a:fld>
            <a:endParaRPr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6962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7F73901B-03E0-364A-96B9-6D382F005774}" type="slidenum">
              <a:rPr lang="en-US" altLang="zh-CN">
                <a:latin typeface="Times New Roman" charset="0"/>
                <a:ea typeface="黑体" charset="0"/>
                <a:cs typeface="黑体" charset="0"/>
              </a:rPr>
              <a:pPr/>
              <a:t>26</a:t>
            </a:fld>
            <a:endParaRPr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1722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B03C0FE-FE40-4946-AD8F-62D6C0482D68}" type="slidenum">
              <a:rPr lang="en-US" altLang="zh-CN">
                <a:latin typeface="Times New Roman" charset="0"/>
                <a:ea typeface="黑体" charset="0"/>
                <a:cs typeface="黑体" charset="0"/>
              </a:rPr>
              <a:pPr/>
              <a:t>27</a:t>
            </a:fld>
            <a:endParaRPr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0116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60FCAA0C-9D2F-8D42-84FC-FB6B93C32026}" type="slidenum">
              <a:rPr lang="en-US" altLang="zh-CN">
                <a:latin typeface="Times New Roman" charset="0"/>
                <a:ea typeface="黑体" charset="0"/>
                <a:cs typeface="黑体" charset="0"/>
              </a:rPr>
              <a:pPr/>
              <a:t>28</a:t>
            </a:fld>
            <a:endParaRPr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9029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91A6715D-4AC3-9049-89EA-D5BFA0BA635A}" type="slidenum">
              <a:rPr lang="en-US" altLang="zh-CN">
                <a:latin typeface="Times New Roman" charset="0"/>
                <a:ea typeface="黑体" charset="0"/>
                <a:cs typeface="黑体" charset="0"/>
              </a:rPr>
              <a:pPr/>
              <a:t>29</a:t>
            </a:fld>
            <a:endParaRPr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917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9F075D14-BDD5-BE4A-A8F2-564F6F623B8B}" type="slidenum">
              <a:rPr lang="en-US" altLang="zh-CN">
                <a:latin typeface="Times New Roman" charset="0"/>
                <a:ea typeface="黑体" charset="0"/>
                <a:cs typeface="黑体" charset="0"/>
              </a:rPr>
              <a:pPr/>
              <a:t>30</a:t>
            </a:fld>
            <a:endParaRPr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3506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F242CD92-FE9E-B642-8E32-16BDA1C16FBC}" type="slidenum">
              <a:rPr lang="en-US" altLang="zh-CN">
                <a:latin typeface="Times New Roman" charset="0"/>
                <a:ea typeface="黑体" charset="0"/>
                <a:cs typeface="黑体" charset="0"/>
              </a:rPr>
              <a:pPr/>
              <a:t>31</a:t>
            </a:fld>
            <a:endParaRPr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0397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FD6BDEF-6C91-4242-8F26-64182585093D}" type="slidenum">
              <a:rPr lang="en-US" altLang="zh-CN">
                <a:latin typeface="Times New Roman" charset="0"/>
                <a:ea typeface="黑体" charset="0"/>
                <a:cs typeface="黑体" charset="0"/>
              </a:rPr>
              <a:pPr/>
              <a:t>32</a:t>
            </a:fld>
            <a:endParaRPr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614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EAA880C8-27C8-C44A-B295-6A65A168E1C5}" type="slidenum">
              <a:rPr lang="en-US" altLang="zh-CN">
                <a:latin typeface="Times New Roman" charset="0"/>
                <a:ea typeface="黑体" charset="0"/>
                <a:cs typeface="黑体" charset="0"/>
              </a:rPr>
              <a:pPr/>
              <a:t>5</a:t>
            </a:fld>
            <a:endParaRPr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4284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456B59C-F877-EB4F-81B1-A94F3C62EDD0}" type="slidenum">
              <a:rPr lang="en-US" altLang="zh-CN">
                <a:latin typeface="Times New Roman" charset="0"/>
                <a:ea typeface="黑体" charset="0"/>
                <a:cs typeface="黑体" charset="0"/>
              </a:rPr>
              <a:pPr/>
              <a:t>33</a:t>
            </a:fld>
            <a:endParaRPr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1606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2F25DB2E-E2EF-E145-BA13-588BE9CD3A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D970E0F-9875-084E-9E28-0F184A3D9F50}" type="slidenum">
              <a:rPr lang="en-US" altLang="zh-CN"/>
              <a:pPr>
                <a:spcBef>
                  <a:spcPct val="0"/>
                </a:spcBef>
              </a:pPr>
              <a:t>34</a:t>
            </a:fld>
            <a:endParaRPr lang="en-US" altLang="zh-CN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4C0D8615-C820-6E45-BBC2-C97A255D292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201FA672-65A4-5B43-860F-81F789CDA0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7F6F4004-BC89-B74F-B058-E93DE45426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64423B4-4B67-C240-9414-741BD1EABF32}" type="slidenum">
              <a:rPr lang="en-US" altLang="zh-CN"/>
              <a:pPr>
                <a:spcBef>
                  <a:spcPct val="0"/>
                </a:spcBef>
              </a:pPr>
              <a:t>35</a:t>
            </a:fld>
            <a:endParaRPr lang="en-US" altLang="zh-CN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B851BE53-34CE-934E-A69F-8A33D7DDC08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9B5F2C1D-7F00-774B-B44C-B8F251BD4F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74718951-BE18-7A43-A756-48EAE95748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244A3D0-DF1E-DF4E-A630-CB4AC8A7AEE8}" type="slidenum">
              <a:rPr lang="en-US" altLang="zh-CN"/>
              <a:pPr>
                <a:spcBef>
                  <a:spcPct val="0"/>
                </a:spcBef>
              </a:pPr>
              <a:t>36</a:t>
            </a:fld>
            <a:endParaRPr lang="en-US" altLang="zh-CN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6FB564F0-3A78-9A4D-88CD-58B7F6BFE5A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FF30878E-3CC8-024E-A12E-B254308D5E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02B7CB8A-9C56-9B42-BEC0-12E5056653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77EA37C-D3F2-4543-9D73-E1A14074134D}" type="slidenum">
              <a:rPr lang="en-US" altLang="zh-CN"/>
              <a:pPr>
                <a:spcBef>
                  <a:spcPct val="0"/>
                </a:spcBef>
              </a:pPr>
              <a:t>37</a:t>
            </a:fld>
            <a:endParaRPr lang="en-US" altLang="zh-CN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2FD40EC9-48F7-7D49-9E1A-AEE4439D858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97B19011-BB06-294E-AE8D-8B6872847C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54176A9-256A-EB47-915C-A45D7C7E8268}" type="slidenum">
              <a:rPr lang="en-US" altLang="zh-CN">
                <a:latin typeface="Times New Roman" charset="0"/>
                <a:ea typeface="黑体" charset="0"/>
                <a:cs typeface="黑体" charset="0"/>
              </a:rPr>
              <a:pPr/>
              <a:t>38</a:t>
            </a:fld>
            <a:endParaRPr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005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EC374DF1-214A-764F-8E47-6035E467576E}" type="slidenum">
              <a:rPr lang="en-US" altLang="zh-CN">
                <a:latin typeface="Times New Roman" charset="0"/>
                <a:ea typeface="黑体" charset="0"/>
                <a:cs typeface="黑体" charset="0"/>
              </a:rPr>
              <a:pPr/>
              <a:t>7</a:t>
            </a:fld>
            <a:endParaRPr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933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0BFC0829-F59A-554A-8027-B96AAA9D9963}" type="slidenum">
              <a:rPr lang="en-US" altLang="zh-CN">
                <a:latin typeface="Times New Roman" charset="0"/>
                <a:ea typeface="黑体" charset="0"/>
                <a:cs typeface="黑体" charset="0"/>
              </a:rPr>
              <a:pPr/>
              <a:t>8</a:t>
            </a:fld>
            <a:endParaRPr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341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7F34F452-A212-A948-9DC5-4C56039F575E}" type="slidenum">
              <a:rPr lang="en-US" altLang="zh-CN">
                <a:latin typeface="Times New Roman" charset="0"/>
                <a:ea typeface="黑体" charset="0"/>
                <a:cs typeface="黑体" charset="0"/>
              </a:rPr>
              <a:pPr/>
              <a:t>9</a:t>
            </a:fld>
            <a:endParaRPr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518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798FB78-F71F-1040-919F-96CAA62DF907}" type="slidenum">
              <a:rPr lang="en-US" altLang="zh-CN">
                <a:latin typeface="Times New Roman" charset="0"/>
                <a:ea typeface="黑体" charset="0"/>
                <a:cs typeface="黑体" charset="0"/>
              </a:rPr>
              <a:pPr/>
              <a:t>10</a:t>
            </a:fld>
            <a:endParaRPr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923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00F83E4-7C33-2147-966B-0CBA4A44991F}" type="slidenum">
              <a:rPr lang="en-US" altLang="zh-CN">
                <a:latin typeface="Times New Roman" charset="0"/>
                <a:ea typeface="黑体" charset="0"/>
                <a:cs typeface="黑体" charset="0"/>
              </a:rPr>
              <a:pPr/>
              <a:t>11</a:t>
            </a:fld>
            <a:endParaRPr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464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7D85852C-8853-984A-B993-368F145DF7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25DE475-62D3-D548-A160-C5A770871A6C}" type="slidenum">
              <a:rPr lang="en-US" altLang="zh-CN"/>
              <a:pPr>
                <a:spcBef>
                  <a:spcPct val="0"/>
                </a:spcBef>
              </a:pPr>
              <a:t>12</a:t>
            </a:fld>
            <a:endParaRPr lang="en-US" altLang="zh-CN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5ED26A2A-C5CC-8D47-99D4-937E300D840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44E26BE4-2EAC-0848-99E0-CE35E6CA52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DE412F-1262-5C47-B5E5-5BCCC0CF12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393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B43096-0593-C643-BF0C-92AF58B3E6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373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05C71-0C46-194C-819F-96142F013F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7451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EEA372-9ED6-594A-9376-822110FC4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091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A779D0-9364-9647-AD59-FF73F79DB8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93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F2FCFD-1BD5-DC45-B84F-E2B9F295D7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334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E7D213-8437-374A-B50D-1AD9085580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204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AB1B78-8119-424B-B3EC-700DF76BED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129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50E1F0-DE42-774D-B3DB-17AABCCC17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8961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92395D-68D8-104A-AE51-C378EFC99F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2611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9F8058-6338-0847-938B-C2C5086F0F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7417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7ADFDF-B655-8D46-A577-14AE55F8859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177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单击此处编辑母版文本样式</a:t>
            </a:r>
          </a:p>
          <a:p>
            <a:pPr lvl="1"/>
            <a:r>
              <a:rPr lang="en-US" altLang="zh-CN"/>
              <a:t>第二级</a:t>
            </a:r>
          </a:p>
          <a:p>
            <a:pPr lvl="2"/>
            <a:r>
              <a:rPr lang="en-US" altLang="zh-CN"/>
              <a:t>第三级</a:t>
            </a:r>
          </a:p>
          <a:p>
            <a:pPr lvl="3"/>
            <a:r>
              <a:rPr lang="en-US" altLang="zh-CN"/>
              <a:t>第四级</a:t>
            </a:r>
          </a:p>
          <a:p>
            <a:pPr lvl="4"/>
            <a:r>
              <a:rPr lang="en-US" altLang="zh-CN"/>
              <a:t>第五级</a:t>
            </a:r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ea typeface="黑体"/>
                <a:cs typeface="黑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黑体"/>
                <a:cs typeface="黑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a typeface="黑体" charset="0"/>
                <a:cs typeface="黑体" charset="0"/>
              </a:defRPr>
            </a:lvl1pPr>
          </a:lstStyle>
          <a:p>
            <a:fld id="{DA9E0B12-D3EB-314E-8FCA-D40BE4F036BC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032" name="图片 1" descr="nju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1" t="6886" r="12579" b="7318"/>
          <a:stretch>
            <a:fillRect/>
          </a:stretch>
        </p:blipFill>
        <p:spPr bwMode="auto">
          <a:xfrm>
            <a:off x="8101013" y="315913"/>
            <a:ext cx="925512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黑体"/>
          <a:cs typeface="黑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黑体" charset="0"/>
          <a:cs typeface="黑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黑体" charset="0"/>
          <a:cs typeface="黑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黑体" charset="0"/>
          <a:cs typeface="黑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黑体" charset="0"/>
          <a:cs typeface="黑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kumimoji="1" sz="3000">
          <a:solidFill>
            <a:schemeClr val="tx1"/>
          </a:solidFill>
          <a:latin typeface="+mn-lt"/>
          <a:ea typeface="黑体"/>
          <a:cs typeface="黑体" charset="0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kumimoji="1" sz="2600">
          <a:solidFill>
            <a:schemeClr val="tx1"/>
          </a:solidFill>
          <a:latin typeface="+mn-lt"/>
          <a:ea typeface="黑体"/>
          <a:cs typeface="黑体" charset="0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kumimoji="1" sz="2300">
          <a:solidFill>
            <a:schemeClr val="tx1"/>
          </a:solidFill>
          <a:latin typeface="+mn-lt"/>
          <a:ea typeface="黑体"/>
          <a:cs typeface="黑体" charset="0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kumimoji="1" sz="2000">
          <a:solidFill>
            <a:schemeClr val="tx1"/>
          </a:solidFill>
          <a:latin typeface="+mn-lt"/>
          <a:ea typeface="黑体"/>
          <a:cs typeface="黑体" charset="0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kumimoji="1" sz="2000">
          <a:solidFill>
            <a:schemeClr val="tx1"/>
          </a:solidFill>
          <a:latin typeface="+mn-lt"/>
          <a:ea typeface="黑体"/>
          <a:cs typeface="黑体" charset="0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黑体" charset="0"/>
              </a:rPr>
              <a:t>函数及其运算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2924175"/>
            <a:ext cx="6248400" cy="236220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kumimoji="0" lang="zh-CN" altLang="en-US">
                <a:latin typeface="黑体" charset="0"/>
                <a:ea typeface="黑体" charset="0"/>
              </a:rPr>
              <a:t>离散数学－集合论</a:t>
            </a:r>
            <a:endParaRPr kumimoji="0" lang="en-US" altLang="zh-CN">
              <a:latin typeface="黑体" charset="0"/>
              <a:ea typeface="黑体" charset="0"/>
            </a:endParaRPr>
          </a:p>
          <a:p>
            <a:pPr eaLnBrk="1" hangingPunct="1">
              <a:buFont typeface="Wingdings" charset="0"/>
              <a:buNone/>
            </a:pPr>
            <a:endParaRPr kumimoji="0" lang="en-US" altLang="zh-CN">
              <a:latin typeface="黑体" charset="0"/>
              <a:ea typeface="黑体" charset="0"/>
            </a:endParaRPr>
          </a:p>
          <a:p>
            <a:pPr eaLnBrk="1" hangingPunct="1">
              <a:buFont typeface="Wingdings" charset="0"/>
              <a:buNone/>
            </a:pPr>
            <a:r>
              <a:rPr kumimoji="0" lang="zh-CN" altLang="en-US">
                <a:latin typeface="Arial" charset="0"/>
                <a:ea typeface="黑体" charset="0"/>
              </a:rPr>
              <a:t>南京大学计算机科学与技术系</a:t>
            </a:r>
          </a:p>
          <a:p>
            <a:pPr eaLnBrk="1" hangingPunct="1">
              <a:buFont typeface="Wingdings" charset="0"/>
              <a:buNone/>
            </a:pPr>
            <a:endParaRPr kumimoji="0" lang="zh-CN" altLang="en-US">
              <a:latin typeface="黑体" charset="0"/>
              <a:ea typeface="黑体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黑体" charset="0"/>
              </a:rPr>
              <a:t>函数是一种特殊的关系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ct val="60000"/>
              </a:spcBef>
            </a:pPr>
            <a:r>
              <a:rPr kumimoji="0" lang="zh-CN" altLang="en-US" sz="2800">
                <a:latin typeface="Times New Roman" charset="0"/>
                <a:ea typeface="黑体" charset="0"/>
              </a:rPr>
              <a:t>函数 </a:t>
            </a:r>
            <a:r>
              <a:rPr kumimoji="0" lang="en-US" altLang="zh-CN" sz="2800" i="1">
                <a:latin typeface="Times New Roman" charset="0"/>
                <a:ea typeface="黑体" charset="0"/>
              </a:rPr>
              <a:t>f </a:t>
            </a:r>
            <a:r>
              <a:rPr kumimoji="0" lang="en-US" altLang="zh-CN" sz="2800">
                <a:latin typeface="Times New Roman" charset="0"/>
                <a:ea typeface="黑体" charset="0"/>
              </a:rPr>
              <a:t>: </a:t>
            </a:r>
            <a:r>
              <a:rPr kumimoji="0" lang="en-US" altLang="zh-CN" sz="2800" i="1">
                <a:latin typeface="Times New Roman" charset="0"/>
                <a:ea typeface="黑体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sym typeface="Symbol" charset="0"/>
              </a:rPr>
              <a:t></a:t>
            </a:r>
            <a:r>
              <a:rPr kumimoji="0" lang="en-US" altLang="zh-CN" sz="2800" i="1">
                <a:latin typeface="Times New Roman" charset="0"/>
                <a:ea typeface="黑体" charset="0"/>
              </a:rPr>
              <a:t>B</a:t>
            </a:r>
          </a:p>
          <a:p>
            <a:pPr eaLnBrk="1" hangingPunct="1">
              <a:lnSpc>
                <a:spcPct val="130000"/>
              </a:lnSpc>
              <a:spcBef>
                <a:spcPct val="60000"/>
              </a:spcBef>
            </a:pP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R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={ (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x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, </a:t>
            </a:r>
            <a:r>
              <a:rPr kumimoji="0" lang="en-US" altLang="zh-CN" sz="2800" i="1">
                <a:latin typeface="Times New Roman" charset="0"/>
                <a:ea typeface="黑体" charset="0"/>
              </a:rPr>
              <a:t>f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(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x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))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 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| 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x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 }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是一个从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到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B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的一个关系</a:t>
            </a:r>
            <a:endParaRPr kumimoji="0" lang="en-US" altLang="zh-CN" sz="2800">
              <a:latin typeface="Times New Roman" charset="0"/>
              <a:ea typeface="黑体" charset="0"/>
              <a:cs typeface="Times New Roman" charset="0"/>
              <a:sym typeface="Symbo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latin typeface="Times New Roman" charset="0"/>
                <a:ea typeface="黑体" charset="0"/>
                <a:cs typeface="Times New Roman" charset="0"/>
              </a:rPr>
              <a:t>函数</a:t>
            </a:r>
            <a:r>
              <a:rPr lang="en-US" altLang="zh-CN" sz="3600">
                <a:latin typeface="Times New Roman" charset="0"/>
                <a:ea typeface="黑体" charset="0"/>
                <a:cs typeface="Times New Roman" charset="0"/>
              </a:rPr>
              <a:t>(function)</a:t>
            </a:r>
            <a:r>
              <a:rPr lang="zh-CN" altLang="en-US" sz="3600">
                <a:latin typeface="Times New Roman" charset="0"/>
                <a:ea typeface="黑体" charset="0"/>
                <a:cs typeface="Times New Roman" charset="0"/>
              </a:rPr>
              <a:t>的定义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87513"/>
            <a:ext cx="8351837" cy="467995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kumimoji="0" lang="zh-CN" altLang="en-US" sz="2600">
                <a:solidFill>
                  <a:srgbClr val="FF0000"/>
                </a:solidFill>
                <a:latin typeface="Times New Roman" charset="0"/>
                <a:ea typeface="黑体" charset="0"/>
              </a:rPr>
              <a:t>设</a:t>
            </a:r>
            <a:r>
              <a:rPr kumimoji="0" lang="en-US" altLang="zh-CN" sz="2600">
                <a:solidFill>
                  <a:srgbClr val="FF0000"/>
                </a:solidFill>
                <a:latin typeface="Times New Roman" charset="0"/>
                <a:ea typeface="黑体" charset="0"/>
              </a:rPr>
              <a:t> A </a:t>
            </a:r>
            <a:r>
              <a:rPr kumimoji="0" lang="zh-CN" altLang="en-US" sz="2600">
                <a:solidFill>
                  <a:srgbClr val="FF0000"/>
                </a:solidFill>
                <a:latin typeface="Times New Roman" charset="0"/>
                <a:ea typeface="黑体" charset="0"/>
              </a:rPr>
              <a:t>和</a:t>
            </a:r>
            <a:r>
              <a:rPr kumimoji="0" lang="en-US" altLang="zh-CN" sz="2600">
                <a:solidFill>
                  <a:srgbClr val="FF0000"/>
                </a:solidFill>
                <a:latin typeface="Times New Roman" charset="0"/>
                <a:ea typeface="黑体" charset="0"/>
              </a:rPr>
              <a:t> B </a:t>
            </a:r>
            <a:r>
              <a:rPr kumimoji="0" lang="zh-CN" altLang="en-US" sz="2600">
                <a:solidFill>
                  <a:srgbClr val="FF0000"/>
                </a:solidFill>
                <a:latin typeface="Times New Roman" charset="0"/>
                <a:ea typeface="黑体" charset="0"/>
              </a:rPr>
              <a:t>为非空集合</a:t>
            </a:r>
            <a:r>
              <a:rPr kumimoji="0" lang="zh-CN" altLang="en-US" sz="2600">
                <a:latin typeface="Times New Roman" charset="0"/>
                <a:ea typeface="黑体" charset="0"/>
              </a:rPr>
              <a:t>，</a:t>
            </a:r>
            <a:r>
              <a:rPr kumimoji="0" lang="zh-CN" altLang="en-US" sz="2600">
                <a:solidFill>
                  <a:srgbClr val="0000CC"/>
                </a:solidFill>
                <a:latin typeface="Times New Roman" charset="0"/>
                <a:ea typeface="黑体" charset="0"/>
              </a:rPr>
              <a:t>从集合</a:t>
            </a:r>
            <a:r>
              <a:rPr kumimoji="0" lang="en-US" altLang="zh-CN" sz="2600">
                <a:solidFill>
                  <a:srgbClr val="0000CC"/>
                </a:solidFill>
                <a:latin typeface="Times New Roman" charset="0"/>
                <a:ea typeface="黑体" charset="0"/>
              </a:rPr>
              <a:t>A</a:t>
            </a:r>
            <a:r>
              <a:rPr kumimoji="0" lang="zh-CN" altLang="en-US" sz="2600">
                <a:solidFill>
                  <a:srgbClr val="0000CC"/>
                </a:solidFill>
                <a:latin typeface="Times New Roman" charset="0"/>
                <a:ea typeface="黑体" charset="0"/>
              </a:rPr>
              <a:t>到</a:t>
            </a:r>
            <a:r>
              <a:rPr kumimoji="0" lang="en-US" altLang="zh-CN" sz="2600">
                <a:solidFill>
                  <a:srgbClr val="0000CC"/>
                </a:solidFill>
                <a:latin typeface="Times New Roman" charset="0"/>
                <a:ea typeface="黑体" charset="0"/>
              </a:rPr>
              <a:t>B</a:t>
            </a:r>
            <a:r>
              <a:rPr kumimoji="0" lang="zh-CN" altLang="en-US" sz="2600">
                <a:solidFill>
                  <a:srgbClr val="0000CC"/>
                </a:solidFill>
                <a:latin typeface="Times New Roman" charset="0"/>
                <a:ea typeface="黑体" charset="0"/>
              </a:rPr>
              <a:t>的函数</a:t>
            </a:r>
            <a:r>
              <a:rPr kumimoji="0" lang="en-US" altLang="zh-CN" sz="2600">
                <a:solidFill>
                  <a:srgbClr val="0000CC"/>
                </a:solidFill>
                <a:latin typeface="Times New Roman" charset="0"/>
                <a:ea typeface="黑体" charset="0"/>
              </a:rPr>
              <a:t> </a:t>
            </a:r>
            <a:r>
              <a:rPr kumimoji="0" lang="en-US" altLang="zh-CN" sz="2600" i="1">
                <a:solidFill>
                  <a:srgbClr val="0000CC"/>
                </a:solidFill>
                <a:latin typeface="Times New Roman" charset="0"/>
                <a:ea typeface="黑体" charset="0"/>
              </a:rPr>
              <a:t>f  </a:t>
            </a:r>
            <a:r>
              <a:rPr kumimoji="0" lang="zh-CN" altLang="en-US" sz="2600">
                <a:latin typeface="Times New Roman" charset="0"/>
                <a:ea typeface="黑体" charset="0"/>
              </a:rPr>
              <a:t>是对元素的一种指派，对</a:t>
            </a:r>
            <a:r>
              <a:rPr kumimoji="0" lang="en-US" altLang="zh-CN" sz="2600">
                <a:latin typeface="Times New Roman" charset="0"/>
                <a:ea typeface="黑体" charset="0"/>
              </a:rPr>
              <a:t>A</a:t>
            </a:r>
            <a:r>
              <a:rPr kumimoji="0" lang="zh-CN" altLang="en-US" sz="2600">
                <a:latin typeface="Times New Roman" charset="0"/>
                <a:ea typeface="黑体" charset="0"/>
              </a:rPr>
              <a:t>的每个元素恰好指派</a:t>
            </a:r>
            <a:r>
              <a:rPr kumimoji="0" lang="en-US" altLang="zh-CN" sz="2600">
                <a:latin typeface="Times New Roman" charset="0"/>
                <a:ea typeface="黑体" charset="0"/>
              </a:rPr>
              <a:t>B</a:t>
            </a:r>
            <a:r>
              <a:rPr kumimoji="0" lang="zh-CN" altLang="en-US" sz="2600">
                <a:latin typeface="Times New Roman" charset="0"/>
                <a:ea typeface="黑体" charset="0"/>
              </a:rPr>
              <a:t>的一个元素。记作</a:t>
            </a:r>
            <a:r>
              <a:rPr kumimoji="0" lang="en-US" altLang="zh-CN" sz="2600">
                <a:latin typeface="Times New Roman" charset="0"/>
                <a:ea typeface="黑体" charset="0"/>
              </a:rPr>
              <a:t> </a:t>
            </a:r>
            <a:r>
              <a:rPr kumimoji="0" lang="en-US" altLang="zh-CN" sz="2600" i="1">
                <a:solidFill>
                  <a:srgbClr val="0000CC"/>
                </a:solidFill>
                <a:latin typeface="Times New Roman" charset="0"/>
                <a:ea typeface="黑体" charset="0"/>
              </a:rPr>
              <a:t>f </a:t>
            </a:r>
            <a:r>
              <a:rPr kumimoji="0" lang="en-US" altLang="zh-CN" sz="2600">
                <a:solidFill>
                  <a:srgbClr val="0000CC"/>
                </a:solidFill>
                <a:latin typeface="Times New Roman" charset="0"/>
                <a:ea typeface="黑体" charset="0"/>
              </a:rPr>
              <a:t>:A</a:t>
            </a:r>
            <a:r>
              <a:rPr kumimoji="0" lang="en-US" altLang="zh-CN" sz="2600">
                <a:solidFill>
                  <a:srgbClr val="0000CC"/>
                </a:solidFill>
                <a:latin typeface="Times New Roman" charset="0"/>
                <a:ea typeface="黑体" charset="0"/>
                <a:sym typeface="Symbol" charset="0"/>
              </a:rPr>
              <a:t></a:t>
            </a:r>
            <a:r>
              <a:rPr kumimoji="0" lang="en-US" altLang="zh-CN" sz="2600">
                <a:solidFill>
                  <a:srgbClr val="0000CC"/>
                </a:solidFill>
                <a:latin typeface="Times New Roman" charset="0"/>
                <a:ea typeface="黑体" charset="0"/>
              </a:rPr>
              <a:t>B</a:t>
            </a:r>
            <a:r>
              <a:rPr kumimoji="0" lang="zh-CN" altLang="en-US" sz="2600">
                <a:latin typeface="Times New Roman" charset="0"/>
                <a:ea typeface="黑体" charset="0"/>
              </a:rPr>
              <a:t>。</a:t>
            </a:r>
            <a:endParaRPr kumimoji="0" lang="en-US" altLang="zh-CN" sz="2600">
              <a:latin typeface="Times New Roman" charset="0"/>
              <a:ea typeface="黑体" charset="0"/>
            </a:endParaRPr>
          </a:p>
          <a:p>
            <a:pPr lvl="1" algn="just" eaLnBrk="1" hangingPunct="1">
              <a:lnSpc>
                <a:spcPct val="110000"/>
              </a:lnSpc>
            </a:pPr>
            <a:r>
              <a:rPr kumimoji="0" lang="en-US" altLang="zh-CN" sz="2200">
                <a:latin typeface="Times New Roman" charset="0"/>
                <a:ea typeface="黑体" charset="0"/>
              </a:rPr>
              <a:t>Well defined(</a:t>
            </a:r>
            <a:r>
              <a:rPr kumimoji="0" lang="zh-CN" altLang="en-US" sz="2200">
                <a:latin typeface="Times New Roman" charset="0"/>
                <a:ea typeface="黑体" charset="0"/>
              </a:rPr>
              <a:t>良定义</a:t>
            </a:r>
            <a:r>
              <a:rPr kumimoji="0" lang="en-US" altLang="zh-CN" sz="2200">
                <a:latin typeface="Times New Roman" charset="0"/>
                <a:ea typeface="黑体" charset="0"/>
              </a:rPr>
              <a:t>)</a:t>
            </a:r>
          </a:p>
          <a:p>
            <a:pPr lvl="1" algn="just" eaLnBrk="1" hangingPunct="1">
              <a:lnSpc>
                <a:spcPct val="110000"/>
              </a:lnSpc>
            </a:pPr>
            <a:r>
              <a:rPr kumimoji="0" lang="en-US" altLang="zh-CN" sz="2200" i="1">
                <a:solidFill>
                  <a:srgbClr val="0000CC"/>
                </a:solidFill>
                <a:latin typeface="Times New Roman" charset="0"/>
                <a:ea typeface="黑体" charset="0"/>
              </a:rPr>
              <a:t>f </a:t>
            </a:r>
            <a:r>
              <a:rPr kumimoji="0" lang="en-US" altLang="zh-CN" sz="2200">
                <a:solidFill>
                  <a:srgbClr val="0000CC"/>
                </a:solidFill>
                <a:latin typeface="Times New Roman" charset="0"/>
                <a:ea typeface="黑体" charset="0"/>
              </a:rPr>
              <a:t>:A</a:t>
            </a:r>
            <a:r>
              <a:rPr kumimoji="0" lang="en-US" altLang="zh-CN" sz="2200">
                <a:solidFill>
                  <a:srgbClr val="0000CC"/>
                </a:solidFill>
                <a:latin typeface="Times New Roman" charset="0"/>
                <a:ea typeface="黑体" charset="0"/>
                <a:sym typeface="Symbol" charset="0"/>
              </a:rPr>
              <a:t></a:t>
            </a:r>
            <a:r>
              <a:rPr kumimoji="0" lang="en-US" altLang="zh-CN" sz="2200">
                <a:solidFill>
                  <a:srgbClr val="0000CC"/>
                </a:solidFill>
                <a:latin typeface="Times New Roman" charset="0"/>
                <a:ea typeface="黑体" charset="0"/>
              </a:rPr>
              <a:t>B</a:t>
            </a:r>
            <a:r>
              <a:rPr kumimoji="0" lang="zh-CN" altLang="en-US" sz="2200">
                <a:solidFill>
                  <a:srgbClr val="0000CC"/>
                </a:solidFill>
                <a:latin typeface="Times New Roman" charset="0"/>
                <a:ea typeface="黑体" charset="0"/>
              </a:rPr>
              <a:t>：</a:t>
            </a:r>
            <a:r>
              <a:rPr kumimoji="0" lang="zh-CN" altLang="en-US" sz="2200">
                <a:latin typeface="Times New Roman" charset="0"/>
                <a:ea typeface="黑体" charset="0"/>
              </a:rPr>
              <a:t>函数的型构</a:t>
            </a:r>
            <a:endParaRPr kumimoji="0" lang="en-US" altLang="zh-CN" sz="2200">
              <a:latin typeface="Times New Roman" charset="0"/>
              <a:ea typeface="黑体" charset="0"/>
            </a:endParaRPr>
          </a:p>
          <a:p>
            <a:pPr lvl="1" algn="just" eaLnBrk="1" hangingPunct="1">
              <a:lnSpc>
                <a:spcPct val="110000"/>
              </a:lnSpc>
            </a:pPr>
            <a:r>
              <a:rPr kumimoji="0" lang="en-US" altLang="zh-CN" sz="2200" i="1">
                <a:latin typeface="Times New Roman" charset="0"/>
                <a:ea typeface="黑体" charset="0"/>
              </a:rPr>
              <a:t>f </a:t>
            </a:r>
            <a:r>
              <a:rPr kumimoji="0" lang="zh-CN" altLang="en-US" sz="2200">
                <a:latin typeface="Times New Roman" charset="0"/>
                <a:ea typeface="黑体" charset="0"/>
              </a:rPr>
              <a:t>的定义域（</a:t>
            </a:r>
            <a:r>
              <a:rPr kumimoji="0" lang="en-US" altLang="zh-CN" sz="2200">
                <a:latin typeface="Times New Roman" charset="0"/>
                <a:ea typeface="黑体" charset="0"/>
              </a:rPr>
              <a:t>domain</a:t>
            </a:r>
            <a:r>
              <a:rPr kumimoji="0" lang="zh-CN" altLang="en-US" sz="2200">
                <a:latin typeface="Times New Roman" charset="0"/>
                <a:ea typeface="黑体" charset="0"/>
              </a:rPr>
              <a:t>）是</a:t>
            </a:r>
            <a:r>
              <a:rPr kumimoji="0" lang="en-US" altLang="zh-CN" sz="2200">
                <a:latin typeface="Times New Roman" charset="0"/>
                <a:ea typeface="黑体" charset="0"/>
              </a:rPr>
              <a:t>A</a:t>
            </a:r>
            <a:r>
              <a:rPr kumimoji="0" lang="zh-CN" altLang="en-US" sz="2200">
                <a:latin typeface="Times New Roman" charset="0"/>
                <a:ea typeface="黑体" charset="0"/>
              </a:rPr>
              <a:t>，</a:t>
            </a:r>
            <a:r>
              <a:rPr kumimoji="0" lang="en-US" altLang="zh-CN" sz="2200" i="1">
                <a:latin typeface="Times New Roman" charset="0"/>
                <a:ea typeface="黑体" charset="0"/>
              </a:rPr>
              <a:t>f </a:t>
            </a:r>
            <a:r>
              <a:rPr kumimoji="0" lang="zh-CN" altLang="en-US" sz="2200">
                <a:latin typeface="Times New Roman" charset="0"/>
                <a:ea typeface="黑体" charset="0"/>
              </a:rPr>
              <a:t>的伴域（</a:t>
            </a:r>
            <a:r>
              <a:rPr kumimoji="0" lang="en-US" altLang="zh-CN" sz="2200">
                <a:latin typeface="Times New Roman" charset="0"/>
                <a:ea typeface="黑体" charset="0"/>
              </a:rPr>
              <a:t>codomain</a:t>
            </a:r>
            <a:r>
              <a:rPr kumimoji="0" lang="zh-CN" altLang="en-US" sz="2200">
                <a:latin typeface="Times New Roman" charset="0"/>
                <a:ea typeface="黑体" charset="0"/>
              </a:rPr>
              <a:t>）是</a:t>
            </a:r>
            <a:r>
              <a:rPr kumimoji="0" lang="en-US" altLang="zh-CN" sz="2200">
                <a:latin typeface="Times New Roman" charset="0"/>
                <a:ea typeface="黑体" charset="0"/>
              </a:rPr>
              <a:t>B</a:t>
            </a:r>
          </a:p>
          <a:p>
            <a:pPr lvl="1" algn="just" eaLnBrk="1" hangingPunct="1">
              <a:lnSpc>
                <a:spcPct val="110000"/>
              </a:lnSpc>
            </a:pPr>
            <a:r>
              <a:rPr kumimoji="0" lang="zh-CN" altLang="en-US" sz="2200">
                <a:latin typeface="Times New Roman" charset="0"/>
                <a:ea typeface="黑体" charset="0"/>
              </a:rPr>
              <a:t>如果</a:t>
            </a:r>
            <a:r>
              <a:rPr kumimoji="0" lang="en-US" altLang="zh-CN" sz="2200">
                <a:latin typeface="Times New Roman" charset="0"/>
                <a:ea typeface="黑体" charset="0"/>
              </a:rPr>
              <a:t> </a:t>
            </a:r>
            <a:r>
              <a:rPr kumimoji="0" lang="en-US" altLang="zh-CN" sz="2200" i="1">
                <a:latin typeface="Times New Roman" charset="0"/>
                <a:ea typeface="黑体" charset="0"/>
              </a:rPr>
              <a:t>f </a:t>
            </a:r>
            <a:r>
              <a:rPr kumimoji="0" lang="zh-CN" altLang="en-US" sz="2200">
                <a:latin typeface="Times New Roman" charset="0"/>
                <a:ea typeface="黑体" charset="0"/>
              </a:rPr>
              <a:t>为</a:t>
            </a:r>
            <a:r>
              <a:rPr kumimoji="0" lang="en-US" altLang="zh-CN" sz="2200">
                <a:latin typeface="Times New Roman" charset="0"/>
                <a:ea typeface="黑体" charset="0"/>
              </a:rPr>
              <a:t>A</a:t>
            </a:r>
            <a:r>
              <a:rPr kumimoji="0" lang="zh-CN" altLang="en-US" sz="2200">
                <a:latin typeface="Times New Roman" charset="0"/>
                <a:ea typeface="黑体" charset="0"/>
              </a:rPr>
              <a:t>中元素</a:t>
            </a:r>
            <a:r>
              <a:rPr kumimoji="0" lang="en-US" altLang="zh-CN" sz="2200" i="1">
                <a:latin typeface="Times New Roman" charset="0"/>
                <a:ea typeface="黑体" charset="0"/>
              </a:rPr>
              <a:t>a</a:t>
            </a:r>
            <a:r>
              <a:rPr kumimoji="0" lang="zh-CN" altLang="en-US" sz="2200">
                <a:latin typeface="Times New Roman" charset="0"/>
                <a:ea typeface="黑体" charset="0"/>
              </a:rPr>
              <a:t>指派的</a:t>
            </a:r>
            <a:r>
              <a:rPr kumimoji="0" lang="en-US" altLang="zh-CN" sz="2200">
                <a:latin typeface="Times New Roman" charset="0"/>
                <a:ea typeface="黑体" charset="0"/>
              </a:rPr>
              <a:t>B</a:t>
            </a:r>
            <a:r>
              <a:rPr kumimoji="0" lang="zh-CN" altLang="en-US" sz="2200">
                <a:latin typeface="Times New Roman" charset="0"/>
                <a:ea typeface="黑体" charset="0"/>
              </a:rPr>
              <a:t>中元素为</a:t>
            </a:r>
            <a:r>
              <a:rPr kumimoji="0" lang="en-US" altLang="zh-CN" sz="2200" i="1">
                <a:latin typeface="Times New Roman" charset="0"/>
                <a:ea typeface="黑体" charset="0"/>
              </a:rPr>
              <a:t>b</a:t>
            </a:r>
            <a:r>
              <a:rPr kumimoji="0" lang="zh-CN" altLang="en-US" sz="2200">
                <a:latin typeface="Times New Roman" charset="0"/>
                <a:ea typeface="黑体" charset="0"/>
              </a:rPr>
              <a:t>，就写成 </a:t>
            </a:r>
            <a:r>
              <a:rPr kumimoji="0" lang="en-US" altLang="zh-CN" sz="2200" i="1">
                <a:latin typeface="Times New Roman" charset="0"/>
                <a:ea typeface="黑体" charset="0"/>
              </a:rPr>
              <a:t>f</a:t>
            </a:r>
            <a:r>
              <a:rPr kumimoji="0" lang="en-US" altLang="zh-CN" sz="2200">
                <a:latin typeface="Times New Roman" charset="0"/>
                <a:ea typeface="黑体" charset="0"/>
              </a:rPr>
              <a:t>(</a:t>
            </a:r>
            <a:r>
              <a:rPr kumimoji="0" lang="en-US" altLang="zh-CN" sz="2200" i="1">
                <a:latin typeface="Times New Roman" charset="0"/>
                <a:ea typeface="黑体" charset="0"/>
              </a:rPr>
              <a:t>a</a:t>
            </a:r>
            <a:r>
              <a:rPr kumimoji="0" lang="en-US" altLang="zh-CN" sz="2200">
                <a:latin typeface="Times New Roman" charset="0"/>
                <a:ea typeface="黑体" charset="0"/>
              </a:rPr>
              <a:t>)=</a:t>
            </a:r>
            <a:r>
              <a:rPr kumimoji="0" lang="en-US" altLang="zh-CN" sz="2200" i="1">
                <a:latin typeface="Times New Roman" charset="0"/>
                <a:ea typeface="黑体" charset="0"/>
              </a:rPr>
              <a:t>b</a:t>
            </a:r>
            <a:r>
              <a:rPr kumimoji="0" lang="zh-CN" altLang="en-US" sz="2200">
                <a:latin typeface="Times New Roman" charset="0"/>
                <a:ea typeface="黑体" charset="0"/>
              </a:rPr>
              <a:t>。此时，称</a:t>
            </a:r>
            <a:r>
              <a:rPr kumimoji="0" lang="en-US" altLang="zh-CN" sz="2200" i="1">
                <a:latin typeface="Times New Roman" charset="0"/>
                <a:ea typeface="黑体" charset="0"/>
              </a:rPr>
              <a:t> b</a:t>
            </a:r>
            <a:r>
              <a:rPr kumimoji="0" lang="zh-CN" altLang="en-US" sz="2200">
                <a:latin typeface="Times New Roman" charset="0"/>
                <a:ea typeface="黑体" charset="0"/>
              </a:rPr>
              <a:t>是</a:t>
            </a:r>
            <a:r>
              <a:rPr kumimoji="0" lang="en-US" altLang="zh-CN" sz="2200" i="1">
                <a:latin typeface="Times New Roman" charset="0"/>
                <a:ea typeface="黑体" charset="0"/>
              </a:rPr>
              <a:t>a</a:t>
            </a:r>
            <a:r>
              <a:rPr kumimoji="0" lang="zh-CN" altLang="en-US" sz="2200">
                <a:latin typeface="Times New Roman" charset="0"/>
                <a:ea typeface="黑体" charset="0"/>
              </a:rPr>
              <a:t>的像，而</a:t>
            </a:r>
            <a:r>
              <a:rPr kumimoji="0" lang="en-US" altLang="zh-CN" sz="2200" i="1">
                <a:latin typeface="Times New Roman" charset="0"/>
                <a:ea typeface="黑体" charset="0"/>
              </a:rPr>
              <a:t>a</a:t>
            </a:r>
            <a:r>
              <a:rPr kumimoji="0" lang="zh-CN" altLang="en-US" sz="2200">
                <a:latin typeface="Times New Roman" charset="0"/>
                <a:ea typeface="黑体" charset="0"/>
              </a:rPr>
              <a:t>是</a:t>
            </a:r>
            <a:r>
              <a:rPr kumimoji="0" lang="en-US" altLang="zh-CN" sz="2200" i="1">
                <a:latin typeface="Times New Roman" charset="0"/>
                <a:ea typeface="黑体" charset="0"/>
              </a:rPr>
              <a:t>b</a:t>
            </a:r>
            <a:r>
              <a:rPr kumimoji="0" lang="zh-CN" altLang="en-US" sz="2200">
                <a:latin typeface="Times New Roman" charset="0"/>
                <a:ea typeface="黑体" charset="0"/>
              </a:rPr>
              <a:t>的</a:t>
            </a:r>
            <a:r>
              <a:rPr kumimoji="0" lang="zh-CN" altLang="en-US" sz="2200">
                <a:solidFill>
                  <a:srgbClr val="FF0000"/>
                </a:solidFill>
                <a:latin typeface="Times New Roman" charset="0"/>
                <a:ea typeface="黑体" charset="0"/>
              </a:rPr>
              <a:t>一个</a:t>
            </a:r>
            <a:r>
              <a:rPr kumimoji="0" lang="zh-CN" altLang="en-US" sz="2200">
                <a:latin typeface="Times New Roman" charset="0"/>
                <a:ea typeface="黑体" charset="0"/>
              </a:rPr>
              <a:t>原像。</a:t>
            </a:r>
            <a:endParaRPr kumimoji="0" lang="en-US" altLang="zh-CN" sz="2200">
              <a:latin typeface="Times New Roman" charset="0"/>
              <a:ea typeface="黑体" charset="0"/>
            </a:endParaRPr>
          </a:p>
          <a:p>
            <a:pPr lvl="1" algn="just" eaLnBrk="1" hangingPunct="1">
              <a:lnSpc>
                <a:spcPct val="110000"/>
              </a:lnSpc>
            </a:pPr>
            <a:r>
              <a:rPr kumimoji="0" lang="en-US" altLang="zh-CN" sz="2200">
                <a:latin typeface="Times New Roman" charset="0"/>
                <a:ea typeface="黑体" charset="0"/>
              </a:rPr>
              <a:t>A</a:t>
            </a:r>
            <a:r>
              <a:rPr kumimoji="0" lang="zh-CN" altLang="en-US" sz="2200">
                <a:latin typeface="Times New Roman" charset="0"/>
                <a:ea typeface="黑体" charset="0"/>
              </a:rPr>
              <a:t>中元素的像构成的集合称为</a:t>
            </a:r>
            <a:r>
              <a:rPr kumimoji="0" lang="en-US" altLang="zh-CN" sz="2200" i="1">
                <a:solidFill>
                  <a:srgbClr val="0000CC"/>
                </a:solidFill>
                <a:latin typeface="Times New Roman" charset="0"/>
                <a:ea typeface="黑体" charset="0"/>
              </a:rPr>
              <a:t>f</a:t>
            </a:r>
            <a:r>
              <a:rPr kumimoji="0" lang="zh-CN" altLang="en-US" sz="2200">
                <a:solidFill>
                  <a:srgbClr val="0000CC"/>
                </a:solidFill>
                <a:latin typeface="Times New Roman" charset="0"/>
                <a:ea typeface="黑体" charset="0"/>
              </a:rPr>
              <a:t>的值域</a:t>
            </a:r>
            <a:r>
              <a:rPr kumimoji="0" lang="en-US" altLang="zh-CN" sz="2200">
                <a:solidFill>
                  <a:srgbClr val="0000CC"/>
                </a:solidFill>
                <a:latin typeface="Times New Roman" charset="0"/>
                <a:ea typeface="黑体" charset="0"/>
              </a:rPr>
              <a:t> range </a:t>
            </a:r>
            <a:r>
              <a:rPr kumimoji="0" lang="zh-CN" altLang="en-US" sz="2200">
                <a:latin typeface="Times New Roman" charset="0"/>
                <a:ea typeface="黑体" charset="0"/>
              </a:rPr>
              <a:t>（</a:t>
            </a:r>
            <a:r>
              <a:rPr kumimoji="0" lang="en-US" altLang="zh-CN" sz="2200" i="1">
                <a:latin typeface="Times New Roman" charset="0"/>
                <a:ea typeface="黑体" charset="0"/>
              </a:rPr>
              <a:t> f</a:t>
            </a:r>
            <a:r>
              <a:rPr kumimoji="0" lang="zh-CN" altLang="en-US" sz="2200">
                <a:latin typeface="Times New Roman" charset="0"/>
                <a:ea typeface="黑体" charset="0"/>
              </a:rPr>
              <a:t>的像</a:t>
            </a:r>
            <a:r>
              <a:rPr kumimoji="0" lang="en-US" altLang="zh-CN" sz="2200">
                <a:latin typeface="Times New Roman" charset="0"/>
                <a:ea typeface="黑体" charset="0"/>
              </a:rPr>
              <a:t> image</a:t>
            </a:r>
            <a:r>
              <a:rPr kumimoji="0" lang="zh-CN" altLang="en-US" sz="2200">
                <a:latin typeface="Times New Roman" charset="0"/>
                <a:ea typeface="黑体" charset="0"/>
              </a:rPr>
              <a:t>）。</a:t>
            </a:r>
            <a:endParaRPr kumimoji="0" lang="en-US" altLang="zh-CN" sz="2200">
              <a:latin typeface="Times New Roman" charset="0"/>
              <a:ea typeface="黑体" charset="0"/>
            </a:endParaRPr>
          </a:p>
          <a:p>
            <a:pPr algn="just" eaLnBrk="1" hangingPunct="1">
              <a:lnSpc>
                <a:spcPct val="110000"/>
              </a:lnSpc>
            </a:pPr>
            <a:r>
              <a:rPr kumimoji="0" lang="zh-CN" altLang="en-US" sz="2600">
                <a:latin typeface="Times New Roman" charset="0"/>
                <a:ea typeface="黑体" charset="0"/>
              </a:rPr>
              <a:t>函数也称为映射</a:t>
            </a:r>
            <a:r>
              <a:rPr kumimoji="0" lang="en-US" altLang="zh-CN" sz="2600">
                <a:latin typeface="Times New Roman" charset="0"/>
                <a:ea typeface="黑体" charset="0"/>
              </a:rPr>
              <a:t>(mapping)</a:t>
            </a:r>
            <a:r>
              <a:rPr kumimoji="0" lang="zh-CN" altLang="en-US" sz="2600">
                <a:latin typeface="Times New Roman" charset="0"/>
                <a:ea typeface="黑体" charset="0"/>
              </a:rPr>
              <a:t>或变换</a:t>
            </a:r>
            <a:r>
              <a:rPr kumimoji="0" lang="en-US" altLang="zh-CN" sz="2600">
                <a:latin typeface="Times New Roman" charset="0"/>
                <a:ea typeface="黑体" charset="0"/>
              </a:rPr>
              <a:t>(transformation)</a:t>
            </a:r>
            <a:endParaRPr kumimoji="0" lang="en-US" altLang="zh-CN" sz="2400">
              <a:latin typeface="Franklin Gothic Book" charset="0"/>
              <a:ea typeface="黑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F3341AE-588E-E842-9964-E0D19B4769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(function)</a:t>
            </a:r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的定义</a:t>
            </a:r>
            <a:endParaRPr lang="zh-CN" altLang="en-US" sz="360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B64B5B0-20AC-544B-AF5A-1D3214858D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687513"/>
            <a:ext cx="8351837" cy="467995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备注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400" b="1">
                <a:latin typeface="Times New Roman" panose="02020603050405020304" pitchFamily="18" charset="0"/>
              </a:rPr>
              <a:t>函数在其定义域中的每个元素都有唯一的取值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400" b="1">
                <a:latin typeface="Times New Roman" panose="02020603050405020304" pitchFamily="18" charset="0"/>
              </a:rPr>
              <a:t>函数的值域是其伴域的子集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函数相等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iff</a:t>
            </a:r>
          </a:p>
          <a:p>
            <a:pPr lvl="2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dom(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f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)=dom(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g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)</a:t>
            </a:r>
          </a:p>
          <a:p>
            <a:pPr lvl="2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dom(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f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) →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f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)=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g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))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b="1" u="sng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codom(</a:t>
            </a:r>
            <a:r>
              <a:rPr lang="en-US" altLang="zh-CN" b="1" i="1" u="sng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f</a:t>
            </a:r>
            <a:r>
              <a:rPr lang="en-US" altLang="zh-CN" b="1" u="sng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)=codom(</a:t>
            </a:r>
            <a:r>
              <a:rPr lang="en-US" altLang="zh-CN" b="1" i="1" u="sng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g</a:t>
            </a:r>
            <a:r>
              <a:rPr lang="en-US" altLang="zh-CN" b="1" u="sng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)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400" b="1">
                <a:latin typeface="Times New Roman" panose="02020603050405020304" pitchFamily="18" charset="0"/>
              </a:rPr>
              <a:t>若</a:t>
            </a:r>
            <a:r>
              <a:rPr lang="en-US" altLang="zh-CN" sz="2400" b="1">
                <a:latin typeface="Times New Roman" panose="02020603050405020304" pitchFamily="18" charset="0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</a:rPr>
              <a:t>和</a:t>
            </a:r>
            <a:r>
              <a:rPr lang="en-US" altLang="zh-CN" sz="2400" b="1">
                <a:latin typeface="Times New Roman" panose="02020603050405020304" pitchFamily="18" charset="0"/>
              </a:rPr>
              <a:t>B</a:t>
            </a:r>
            <a:r>
              <a:rPr lang="zh-CN" altLang="en-US" sz="2400" b="1">
                <a:latin typeface="Times New Roman" panose="02020603050405020304" pitchFamily="18" charset="0"/>
              </a:rPr>
              <a:t>皆是非空的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有限集合</a:t>
            </a:r>
            <a:r>
              <a:rPr lang="zh-CN" altLang="en-US" sz="2400" b="1">
                <a:latin typeface="Times New Roman" panose="02020603050405020304" pitchFamily="18" charset="0"/>
              </a:rPr>
              <a:t>，从</a:t>
            </a:r>
            <a:r>
              <a:rPr lang="en-US" altLang="zh-CN" sz="2400" b="1">
                <a:latin typeface="Times New Roman" panose="02020603050405020304" pitchFamily="18" charset="0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</a:rPr>
              <a:t>到</a:t>
            </a:r>
            <a:r>
              <a:rPr lang="en-US" altLang="zh-CN" sz="2400" b="1">
                <a:latin typeface="Times New Roman" panose="02020603050405020304" pitchFamily="18" charset="0"/>
              </a:rPr>
              <a:t>B</a:t>
            </a:r>
            <a:r>
              <a:rPr lang="zh-CN" altLang="en-US" sz="2400" b="1">
                <a:latin typeface="Times New Roman" panose="02020603050405020304" pitchFamily="18" charset="0"/>
              </a:rPr>
              <a:t>的不同的函数有</a:t>
            </a:r>
            <a:r>
              <a:rPr lang="en-US" altLang="zh-CN" sz="2400" b="1">
                <a:latin typeface="Times New Roman" panose="02020603050405020304" pitchFamily="18" charset="0"/>
              </a:rPr>
              <a:t>|B|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|A|</a:t>
            </a:r>
            <a:r>
              <a:rPr lang="zh-CN" altLang="en-US" sz="2400" b="1">
                <a:latin typeface="Times New Roman" panose="02020603050405020304" pitchFamily="18" charset="0"/>
              </a:rPr>
              <a:t>个。</a:t>
            </a:r>
            <a:r>
              <a:rPr lang="en-US" altLang="zh-CN" sz="2400" b="1">
                <a:latin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</a:rPr>
              <a:t>, 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</a:rPr>
              <a:t>,…, 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|A|</a:t>
            </a:r>
            <a:r>
              <a:rPr lang="zh-CN" altLang="en-US" sz="2400" b="1">
                <a:latin typeface="Times New Roman" panose="02020603050405020304" pitchFamily="18" charset="0"/>
              </a:rPr>
              <a:t>的像</a:t>
            </a:r>
            <a:r>
              <a:rPr lang="en-US" altLang="zh-CN" sz="2400" b="1">
                <a:latin typeface="Times New Roman" panose="02020603050405020304" pitchFamily="18" charset="0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</a:rPr>
              <a:t>均有</a:t>
            </a:r>
            <a:r>
              <a:rPr lang="en-US" altLang="zh-CN" sz="2400" b="1">
                <a:latin typeface="Times New Roman" panose="02020603050405020304" pitchFamily="18" charset="0"/>
              </a:rPr>
              <a:t>|B|</a:t>
            </a:r>
            <a:r>
              <a:rPr lang="zh-CN" altLang="en-US" sz="2400" b="1">
                <a:latin typeface="Times New Roman" panose="02020603050405020304" pitchFamily="18" charset="0"/>
              </a:rPr>
              <a:t>种选择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</a:p>
          <a:p>
            <a:pPr algn="just" eaLnBrk="1" hangingPunct="1"/>
            <a:endParaRPr lang="en-US" altLang="zh-CN" sz="2100" i="1"/>
          </a:p>
          <a:p>
            <a:pPr algn="just" eaLnBrk="1" hangingPunct="1">
              <a:buFont typeface="Wingdings" pitchFamily="2" charset="2"/>
              <a:buNone/>
            </a:pPr>
            <a:endParaRPr lang="en-US" altLang="zh-CN" sz="2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黑体" charset="0"/>
              </a:rPr>
              <a:t>函数是一种特殊的关系</a:t>
            </a:r>
          </a:p>
        </p:txBody>
      </p:sp>
      <p:sp>
        <p:nvSpPr>
          <p:cNvPr id="6246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i="1" dirty="0">
                <a:latin typeface="Times New Roman" charset="0"/>
                <a:ea typeface="黑体" charset="0"/>
                <a:cs typeface="Times New Roman" charset="0"/>
              </a:rPr>
              <a:t>A </a:t>
            </a:r>
            <a:r>
              <a:rPr lang="zh-CN" altLang="en-US" dirty="0">
                <a:latin typeface="Times New Roman" charset="0"/>
                <a:ea typeface="黑体" charset="0"/>
                <a:cs typeface="Times New Roman" charset="0"/>
              </a:rPr>
              <a:t>和</a:t>
            </a:r>
            <a:r>
              <a:rPr lang="en-US" altLang="zh-CN" dirty="0">
                <a:latin typeface="Times New Roman" charset="0"/>
                <a:ea typeface="黑体" charset="0"/>
                <a:cs typeface="Times New Roman" charset="0"/>
              </a:rPr>
              <a:t> </a:t>
            </a:r>
            <a:r>
              <a:rPr lang="en-US" altLang="zh-CN" i="1" dirty="0">
                <a:latin typeface="Times New Roman" charset="0"/>
                <a:ea typeface="黑体" charset="0"/>
                <a:cs typeface="Times New Roman" charset="0"/>
              </a:rPr>
              <a:t>B</a:t>
            </a:r>
            <a:r>
              <a:rPr lang="en-US" altLang="zh-CN" dirty="0">
                <a:latin typeface="Times New Roman" charset="0"/>
                <a:ea typeface="黑体" charset="0"/>
                <a:cs typeface="Times New Roman" charset="0"/>
              </a:rPr>
              <a:t> </a:t>
            </a:r>
            <a:r>
              <a:rPr lang="zh-CN" altLang="en-US" dirty="0">
                <a:latin typeface="Times New Roman" charset="0"/>
                <a:ea typeface="黑体" charset="0"/>
                <a:cs typeface="Times New Roman" charset="0"/>
              </a:rPr>
              <a:t>为非空集合</a:t>
            </a:r>
            <a:r>
              <a:rPr lang="en-US" altLang="zh-CN" dirty="0">
                <a:latin typeface="Times New Roman" charset="0"/>
                <a:ea typeface="黑体" charset="0"/>
                <a:cs typeface="Times New Roman" charset="0"/>
              </a:rPr>
              <a:t>, </a:t>
            </a:r>
            <a:r>
              <a:rPr lang="zh-CN" altLang="en-US" dirty="0">
                <a:latin typeface="Times New Roman" charset="0"/>
                <a:ea typeface="黑体" charset="0"/>
                <a:cs typeface="Times New Roman" charset="0"/>
              </a:rPr>
              <a:t>若关系</a:t>
            </a:r>
            <a:r>
              <a:rPr lang="en-US" altLang="zh-CN" dirty="0">
                <a:latin typeface="Times New Roman" charset="0"/>
                <a:ea typeface="黑体" charset="0"/>
                <a:cs typeface="Times New Roman" charset="0"/>
              </a:rPr>
              <a:t> </a:t>
            </a:r>
            <a:r>
              <a:rPr lang="en-US" altLang="zh-CN" i="1" dirty="0" err="1">
                <a:latin typeface="Times New Roman" charset="0"/>
                <a:ea typeface="黑体" charset="0"/>
                <a:cs typeface="Times New Roman" charset="0"/>
              </a:rPr>
              <a:t>R</a:t>
            </a:r>
            <a:r>
              <a:rPr lang="en-US" altLang="zh-CN" dirty="0" err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</a:t>
            </a:r>
            <a:r>
              <a:rPr lang="en-US" altLang="zh-CN" i="1" dirty="0" err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r>
              <a:rPr lang="en-US" altLang="zh-CN" dirty="0" err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</a:t>
            </a:r>
            <a:r>
              <a:rPr lang="en-US" altLang="zh-CN" i="1" dirty="0" err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B</a:t>
            </a:r>
            <a:r>
              <a:rPr lang="en-US" altLang="zh-CN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 </a:t>
            </a:r>
            <a:r>
              <a:rPr lang="zh-CN" altLang="en-US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满足</a:t>
            </a:r>
            <a:endParaRPr lang="en-US" altLang="zh-CN" dirty="0">
              <a:latin typeface="Times New Roman" charset="0"/>
              <a:ea typeface="黑体" charset="0"/>
              <a:cs typeface="Times New Roman" charset="0"/>
              <a:sym typeface="Symbol" charset="0"/>
            </a:endParaRPr>
          </a:p>
          <a:p>
            <a:pPr lvl="1" eaLnBrk="1" hangingPunct="1"/>
            <a:r>
              <a:rPr lang="zh-CN" altLang="en-US" dirty="0">
                <a:latin typeface="黑体" charset="0"/>
                <a:ea typeface="黑体" charset="0"/>
              </a:rPr>
              <a:t>对于</a:t>
            </a:r>
            <a:r>
              <a:rPr lang="en-US" altLang="zh-CN" i="1" dirty="0">
                <a:latin typeface="Times New Roman" charset="0"/>
                <a:ea typeface="宋体" charset="0"/>
                <a:cs typeface="Times New Roman" charset="0"/>
              </a:rPr>
              <a:t>A </a:t>
            </a:r>
            <a:r>
              <a:rPr lang="zh-CN" altLang="en-US" dirty="0">
                <a:latin typeface="黑体" charset="0"/>
                <a:ea typeface="黑体" charset="0"/>
              </a:rPr>
              <a:t>中的</a:t>
            </a:r>
            <a:r>
              <a:rPr lang="zh-CN" altLang="en-US" dirty="0">
                <a:solidFill>
                  <a:srgbClr val="C00000"/>
                </a:solidFill>
                <a:latin typeface="黑体" charset="0"/>
                <a:ea typeface="黑体" charset="0"/>
              </a:rPr>
              <a:t>每个元素</a:t>
            </a:r>
            <a:r>
              <a:rPr lang="en-US" altLang="zh-CN" dirty="0">
                <a:solidFill>
                  <a:srgbClr val="C00000"/>
                </a:solidFill>
                <a:latin typeface="黑体" charset="0"/>
                <a:ea typeface="黑体" charset="0"/>
              </a:rPr>
              <a:t> </a:t>
            </a:r>
            <a:r>
              <a:rPr lang="en-US" altLang="zh-CN" i="1" dirty="0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lang="zh-CN" altLang="en-US" dirty="0">
                <a:latin typeface="黑体" charset="0"/>
                <a:ea typeface="黑体" charset="0"/>
              </a:rPr>
              <a:t>，</a:t>
            </a:r>
            <a:r>
              <a:rPr lang="en-US" altLang="zh-CN" i="1" dirty="0">
                <a:latin typeface="Times New Roman" charset="0"/>
                <a:ea typeface="宋体" charset="0"/>
                <a:cs typeface="Times New Roman" charset="0"/>
              </a:rPr>
              <a:t>B </a:t>
            </a:r>
            <a:r>
              <a:rPr lang="zh-CN" altLang="en-US" dirty="0">
                <a:latin typeface="黑体" charset="0"/>
                <a:ea typeface="黑体" charset="0"/>
              </a:rPr>
              <a:t>中都</a:t>
            </a:r>
            <a:r>
              <a:rPr lang="zh-CN" altLang="en-US" dirty="0">
                <a:solidFill>
                  <a:srgbClr val="C00000"/>
                </a:solidFill>
                <a:latin typeface="黑体" charset="0"/>
                <a:ea typeface="黑体" charset="0"/>
              </a:rPr>
              <a:t>有且仅有一个</a:t>
            </a:r>
            <a:r>
              <a:rPr lang="zh-CN" altLang="en-US" dirty="0">
                <a:latin typeface="黑体" charset="0"/>
                <a:ea typeface="黑体" charset="0"/>
              </a:rPr>
              <a:t>元素</a:t>
            </a:r>
            <a:r>
              <a:rPr lang="en-US" altLang="zh-CN" dirty="0">
                <a:latin typeface="黑体" charset="0"/>
                <a:ea typeface="黑体" charset="0"/>
              </a:rPr>
              <a:t> </a:t>
            </a:r>
            <a:r>
              <a:rPr lang="en-US" altLang="zh-CN" i="1" dirty="0">
                <a:latin typeface="Times New Roman" charset="0"/>
                <a:ea typeface="宋体" charset="0"/>
                <a:cs typeface="Times New Roman" charset="0"/>
              </a:rPr>
              <a:t>b </a:t>
            </a:r>
            <a:r>
              <a:rPr lang="zh-CN" altLang="en-US" dirty="0">
                <a:latin typeface="黑体" charset="0"/>
                <a:ea typeface="黑体" charset="0"/>
              </a:rPr>
              <a:t>使得 </a:t>
            </a:r>
            <a:r>
              <a:rPr lang="en-US" altLang="zh-CN" i="1" dirty="0" err="1">
                <a:latin typeface="Times New Roman" charset="0"/>
                <a:ea typeface="宋体" charset="0"/>
                <a:cs typeface="Times New Roman" charset="0"/>
              </a:rPr>
              <a:t>aRb</a:t>
            </a:r>
            <a:endParaRPr lang="en-US" altLang="zh-CN" i="1" dirty="0">
              <a:latin typeface="Times New Roman" charset="0"/>
              <a:ea typeface="宋体" charset="0"/>
              <a:cs typeface="Times New Roman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i="1" dirty="0">
                <a:latin typeface="Times New Roman" charset="0"/>
                <a:ea typeface="黑体" charset="0"/>
                <a:cs typeface="Times New Roman" charset="0"/>
              </a:rPr>
              <a:t>  </a:t>
            </a:r>
            <a:r>
              <a:rPr lang="zh-CN" altLang="en-US" dirty="0">
                <a:latin typeface="Times New Roman" charset="0"/>
                <a:ea typeface="黑体" charset="0"/>
                <a:cs typeface="Times New Roman" charset="0"/>
              </a:rPr>
              <a:t>则 </a:t>
            </a:r>
            <a:r>
              <a:rPr lang="en-US" altLang="zh-CN" i="1" dirty="0">
                <a:latin typeface="Times New Roman" charset="0"/>
                <a:ea typeface="黑体" charset="0"/>
                <a:cs typeface="Times New Roman" charset="0"/>
              </a:rPr>
              <a:t>R </a:t>
            </a:r>
            <a:r>
              <a:rPr lang="zh-CN" altLang="en-US" dirty="0">
                <a:latin typeface="Times New Roman" charset="0"/>
                <a:ea typeface="黑体" charset="0"/>
                <a:cs typeface="Times New Roman" charset="0"/>
              </a:rPr>
              <a:t>是一个从 </a:t>
            </a:r>
            <a:r>
              <a:rPr lang="en-US" altLang="zh-CN" i="1" dirty="0">
                <a:latin typeface="Times New Roman" charset="0"/>
                <a:ea typeface="黑体" charset="0"/>
                <a:cs typeface="Times New Roman" charset="0"/>
              </a:rPr>
              <a:t>A </a:t>
            </a:r>
            <a:r>
              <a:rPr lang="zh-CN" altLang="en-US" dirty="0">
                <a:latin typeface="Times New Roman" charset="0"/>
                <a:ea typeface="黑体" charset="0"/>
                <a:cs typeface="Times New Roman" charset="0"/>
              </a:rPr>
              <a:t>到 </a:t>
            </a:r>
            <a:r>
              <a:rPr lang="en-US" altLang="zh-CN" i="1" dirty="0">
                <a:latin typeface="Times New Roman" charset="0"/>
                <a:ea typeface="黑体" charset="0"/>
                <a:cs typeface="Times New Roman" charset="0"/>
              </a:rPr>
              <a:t>B </a:t>
            </a:r>
            <a:r>
              <a:rPr lang="zh-CN" altLang="en-US" dirty="0">
                <a:latin typeface="Times New Roman" charset="0"/>
                <a:ea typeface="黑体" charset="0"/>
                <a:cs typeface="Times New Roman" charset="0"/>
              </a:rPr>
              <a:t>的函数。</a:t>
            </a:r>
            <a:endParaRPr lang="en-US" altLang="zh-CN" dirty="0">
              <a:latin typeface="Times New Roman" charset="0"/>
              <a:ea typeface="黑体" charset="0"/>
              <a:cs typeface="Times New Roman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Times New Roman" charset="0"/>
              <a:ea typeface="黑体" charset="0"/>
              <a:cs typeface="Times New Roman" charset="0"/>
            </a:endParaRPr>
          </a:p>
          <a:p>
            <a:pPr eaLnBrk="1" hangingPunct="1">
              <a:buFont typeface="Wingdings" charset="0"/>
              <a:buNone/>
            </a:pPr>
            <a:r>
              <a:rPr lang="zh-CN" altLang="en-US" dirty="0">
                <a:latin typeface="Times New Roman" charset="0"/>
                <a:ea typeface="黑体" charset="0"/>
                <a:cs typeface="Times New Roman" charset="0"/>
              </a:rPr>
              <a:t>如何用逻辑公式表达上述条件？</a:t>
            </a:r>
            <a:endParaRPr lang="en-US" altLang="ja-JP" dirty="0">
              <a:latin typeface="Times New Roman" charset="0"/>
              <a:ea typeface="黑体" charset="0"/>
              <a:cs typeface="Times New Roman" charset="0"/>
            </a:endParaRPr>
          </a:p>
          <a:p>
            <a:pPr lvl="1" eaLnBrk="1" hangingPunct="1"/>
            <a:endParaRPr lang="en-US" dirty="0">
              <a:latin typeface="黑体" charset="0"/>
              <a:ea typeface="黑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544174F-297F-3048-AEF4-20B4D6C6F7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函数举例</a:t>
            </a:r>
            <a:endParaRPr lang="zh-CN" altLang="en-US" sz="3600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5DC212D-5AB2-EC4B-8FD8-648D4C9E7D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687513"/>
            <a:ext cx="8351837" cy="804862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某课程成绩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buFont typeface="Wingdings" pitchFamily="2" charset="2"/>
              <a:buNone/>
            </a:pPr>
            <a:endParaRPr lang="en-US" altLang="zh-CN" sz="2800" b="1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en-US" altLang="zh-CN" sz="2600"/>
          </a:p>
        </p:txBody>
      </p:sp>
      <p:grpSp>
        <p:nvGrpSpPr>
          <p:cNvPr id="22532" name="组合 69">
            <a:extLst>
              <a:ext uri="{FF2B5EF4-FFF2-40B4-BE49-F238E27FC236}">
                <a16:creationId xmlns:a16="http://schemas.microsoft.com/office/drawing/2014/main" id="{21BA6B06-D914-1048-AEA0-822B20E758E7}"/>
              </a:ext>
            </a:extLst>
          </p:cNvPr>
          <p:cNvGrpSpPr>
            <a:grpSpLocks/>
          </p:cNvGrpSpPr>
          <p:nvPr/>
        </p:nvGrpSpPr>
        <p:grpSpPr bwMode="auto">
          <a:xfrm>
            <a:off x="2195513" y="2492375"/>
            <a:ext cx="4176712" cy="3009900"/>
            <a:chOff x="2048384" y="3717032"/>
            <a:chExt cx="3865300" cy="2720979"/>
          </a:xfrm>
        </p:grpSpPr>
        <p:sp>
          <p:nvSpPr>
            <p:cNvPr id="12" name="圆角矩形标注 11">
              <a:extLst>
                <a:ext uri="{FF2B5EF4-FFF2-40B4-BE49-F238E27FC236}">
                  <a16:creationId xmlns:a16="http://schemas.microsoft.com/office/drawing/2014/main" id="{722B3E46-1ADF-8F42-9BE7-B6DFD9B1252D}"/>
                </a:ext>
              </a:extLst>
            </p:cNvPr>
            <p:cNvSpPr/>
            <p:nvPr/>
          </p:nvSpPr>
          <p:spPr bwMode="auto">
            <a:xfrm>
              <a:off x="2483249" y="3717032"/>
              <a:ext cx="1009297" cy="475024"/>
            </a:xfrm>
            <a:prstGeom prst="wedgeRoundRectCallout">
              <a:avLst>
                <a:gd name="adj1" fmla="val -19042"/>
                <a:gd name="adj2" fmla="val 41605"/>
                <a:gd name="adj3" fmla="val 1666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b="1" dirty="0">
                  <a:ln w="18415" cmpd="sng">
                    <a:noFill/>
                    <a:prstDash val="solid"/>
                  </a:ln>
                  <a:solidFill>
                    <a:schemeClr val="tx1"/>
                  </a:solidFill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Adams</a:t>
              </a:r>
              <a:endParaRPr lang="zh-CN" altLang="en-US" sz="2000" b="1" dirty="0">
                <a:ln w="18415" cmpd="sng">
                  <a:noFill/>
                  <a:prstDash val="solid"/>
                </a:ln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5D8388E5-BBF3-934B-8692-498A4E8C98A6}"/>
                </a:ext>
              </a:extLst>
            </p:cNvPr>
            <p:cNvCxnSpPr/>
            <p:nvPr/>
          </p:nvCxnSpPr>
          <p:spPr bwMode="auto">
            <a:xfrm flipV="1">
              <a:off x="3802534" y="6224179"/>
              <a:ext cx="1369236" cy="0"/>
            </a:xfrm>
            <a:prstGeom prst="line">
              <a:avLst/>
            </a:prstGeom>
            <a:ln w="254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04F262B3-2858-8A4B-9E21-818A0B4942AE}"/>
                </a:ext>
              </a:extLst>
            </p:cNvPr>
            <p:cNvCxnSpPr/>
            <p:nvPr/>
          </p:nvCxnSpPr>
          <p:spPr bwMode="auto">
            <a:xfrm>
              <a:off x="3708509" y="4509216"/>
              <a:ext cx="1467668" cy="509466"/>
            </a:xfrm>
            <a:prstGeom prst="line">
              <a:avLst/>
            </a:prstGeom>
            <a:ln w="254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5615F965-6730-0547-B90D-35CE6CEF534E}"/>
                </a:ext>
              </a:extLst>
            </p:cNvPr>
            <p:cNvCxnSpPr/>
            <p:nvPr/>
          </p:nvCxnSpPr>
          <p:spPr bwMode="auto">
            <a:xfrm>
              <a:off x="3698225" y="4005491"/>
              <a:ext cx="1435348" cy="0"/>
            </a:xfrm>
            <a:prstGeom prst="line">
              <a:avLst/>
            </a:prstGeom>
            <a:ln w="254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35B11A64-3D00-8F42-9436-2514FCCB7D5E}"/>
                </a:ext>
              </a:extLst>
            </p:cNvPr>
            <p:cNvCxnSpPr/>
            <p:nvPr/>
          </p:nvCxnSpPr>
          <p:spPr bwMode="auto">
            <a:xfrm flipV="1">
              <a:off x="3708509" y="4077246"/>
              <a:ext cx="1439755" cy="1584368"/>
            </a:xfrm>
            <a:prstGeom prst="line">
              <a:avLst/>
            </a:prstGeom>
            <a:ln w="25400" cmpd="sng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38FE2B43-3E17-DC4C-A46E-D96FB5F545C7}"/>
                </a:ext>
              </a:extLst>
            </p:cNvPr>
            <p:cNvCxnSpPr>
              <a:endCxn id="22546" idx="3"/>
            </p:cNvCxnSpPr>
            <p:nvPr/>
          </p:nvCxnSpPr>
          <p:spPr bwMode="auto">
            <a:xfrm>
              <a:off x="3708509" y="5084698"/>
              <a:ext cx="1458853" cy="480763"/>
            </a:xfrm>
            <a:prstGeom prst="line">
              <a:avLst/>
            </a:prstGeom>
            <a:ln w="254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39" name="流程图: 联系 72">
              <a:extLst>
                <a:ext uri="{FF2B5EF4-FFF2-40B4-BE49-F238E27FC236}">
                  <a16:creationId xmlns:a16="http://schemas.microsoft.com/office/drawing/2014/main" id="{8C663BF8-6E52-5249-BB88-FD1FAA575A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644583" y="3924369"/>
              <a:ext cx="126641" cy="144016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2540" name="流程图: 联系 72">
              <a:extLst>
                <a:ext uri="{FF2B5EF4-FFF2-40B4-BE49-F238E27FC236}">
                  <a16:creationId xmlns:a16="http://schemas.microsoft.com/office/drawing/2014/main" id="{3E16A869-290F-FB46-A1D8-A9805720726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142203" y="4441306"/>
              <a:ext cx="144019" cy="135632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2541" name="流程图: 联系 72">
              <a:extLst>
                <a:ext uri="{FF2B5EF4-FFF2-40B4-BE49-F238E27FC236}">
                  <a16:creationId xmlns:a16="http://schemas.microsoft.com/office/drawing/2014/main" id="{DA3321A6-25EA-484F-8D27-0BFB4D9F68D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114066" y="3937250"/>
              <a:ext cx="144019" cy="135632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2542" name="流程图: 联系 72">
              <a:extLst>
                <a:ext uri="{FF2B5EF4-FFF2-40B4-BE49-F238E27FC236}">
                  <a16:creationId xmlns:a16="http://schemas.microsoft.com/office/drawing/2014/main" id="{24CCE7CD-C789-584C-BF66-1E34343018C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631702" y="4457042"/>
              <a:ext cx="144019" cy="135632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2543" name="流程图: 联系 72">
              <a:extLst>
                <a:ext uri="{FF2B5EF4-FFF2-40B4-BE49-F238E27FC236}">
                  <a16:creationId xmlns:a16="http://schemas.microsoft.com/office/drawing/2014/main" id="{BA1A4E1E-7956-1F4A-830E-65C8B37892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631702" y="5017370"/>
              <a:ext cx="144019" cy="135632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2544" name="流程图: 联系 72">
              <a:extLst>
                <a:ext uri="{FF2B5EF4-FFF2-40B4-BE49-F238E27FC236}">
                  <a16:creationId xmlns:a16="http://schemas.microsoft.com/office/drawing/2014/main" id="{270AD3DA-4575-194D-9133-D279B527B2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631702" y="5593434"/>
              <a:ext cx="144019" cy="135632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2545" name="流程图: 联系 72">
              <a:extLst>
                <a:ext uri="{FF2B5EF4-FFF2-40B4-BE49-F238E27FC236}">
                  <a16:creationId xmlns:a16="http://schemas.microsoft.com/office/drawing/2014/main" id="{FC2E7AE4-0271-DA4B-8EDE-32D55731505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657741" y="6144056"/>
              <a:ext cx="144019" cy="135632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2546" name="流程图: 联系 72">
              <a:extLst>
                <a:ext uri="{FF2B5EF4-FFF2-40B4-BE49-F238E27FC236}">
                  <a16:creationId xmlns:a16="http://schemas.microsoft.com/office/drawing/2014/main" id="{C37F1894-5F50-7942-92D0-89A23031D95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143871" y="5547894"/>
              <a:ext cx="144019" cy="135632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2547" name="流程图: 联系 72">
              <a:extLst>
                <a:ext uri="{FF2B5EF4-FFF2-40B4-BE49-F238E27FC236}">
                  <a16:creationId xmlns:a16="http://schemas.microsoft.com/office/drawing/2014/main" id="{39BDEE56-E849-AE4E-BD95-0CB8AA6AE6D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143870" y="5017370"/>
              <a:ext cx="144019" cy="135632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2548" name="流程图: 联系 72">
              <a:extLst>
                <a:ext uri="{FF2B5EF4-FFF2-40B4-BE49-F238E27FC236}">
                  <a16:creationId xmlns:a16="http://schemas.microsoft.com/office/drawing/2014/main" id="{7B085EC8-8967-014F-AA71-250A6C69F1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159606" y="6129988"/>
              <a:ext cx="144019" cy="135632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56" name="圆角矩形标注 55">
              <a:extLst>
                <a:ext uri="{FF2B5EF4-FFF2-40B4-BE49-F238E27FC236}">
                  <a16:creationId xmlns:a16="http://schemas.microsoft.com/office/drawing/2014/main" id="{4E1715C2-6878-7442-802D-12DEAA23A20C}"/>
                </a:ext>
              </a:extLst>
            </p:cNvPr>
            <p:cNvSpPr/>
            <p:nvPr/>
          </p:nvSpPr>
          <p:spPr bwMode="auto">
            <a:xfrm>
              <a:off x="2048384" y="4797674"/>
              <a:ext cx="1655717" cy="473588"/>
            </a:xfrm>
            <a:prstGeom prst="wedgeRoundRectCallout">
              <a:avLst>
                <a:gd name="adj1" fmla="val -19042"/>
                <a:gd name="adj2" fmla="val 41605"/>
                <a:gd name="adj3" fmla="val 1666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b="1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Drinkwater</a:t>
              </a:r>
              <a:endParaRPr lang="zh-CN" altLang="en-US" sz="2000" b="1" u="sng" dirty="0">
                <a:ln w="18415" cmpd="sng">
                  <a:noFill/>
                  <a:prstDash val="solid"/>
                </a:ln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57" name="圆角矩形标注 56">
              <a:extLst>
                <a:ext uri="{FF2B5EF4-FFF2-40B4-BE49-F238E27FC236}">
                  <a16:creationId xmlns:a16="http://schemas.microsoft.com/office/drawing/2014/main" id="{542BC428-6803-0B4B-B340-C089C1025BC0}"/>
                </a:ext>
              </a:extLst>
            </p:cNvPr>
            <p:cNvSpPr/>
            <p:nvPr/>
          </p:nvSpPr>
          <p:spPr bwMode="auto">
            <a:xfrm>
              <a:off x="2483249" y="4250895"/>
              <a:ext cx="1009297" cy="475024"/>
            </a:xfrm>
            <a:prstGeom prst="wedgeRoundRectCallout">
              <a:avLst>
                <a:gd name="adj1" fmla="val -19042"/>
                <a:gd name="adj2" fmla="val 41605"/>
                <a:gd name="adj3" fmla="val 1666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b="1" dirty="0">
                  <a:ln w="18415" cmpd="sng">
                    <a:noFill/>
                    <a:prstDash val="solid"/>
                  </a:ln>
                  <a:solidFill>
                    <a:schemeClr val="tx1"/>
                  </a:solidFill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Chou</a:t>
              </a:r>
              <a:endParaRPr lang="zh-CN" altLang="en-US" sz="2000" b="1" dirty="0">
                <a:ln w="18415" cmpd="sng">
                  <a:noFill/>
                  <a:prstDash val="solid"/>
                </a:ln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58" name="圆角矩形标注 57">
              <a:extLst>
                <a:ext uri="{FF2B5EF4-FFF2-40B4-BE49-F238E27FC236}">
                  <a16:creationId xmlns:a16="http://schemas.microsoft.com/office/drawing/2014/main" id="{3A21A62B-FD6D-2941-80FF-838D3BD64277}"/>
                </a:ext>
              </a:extLst>
            </p:cNvPr>
            <p:cNvSpPr/>
            <p:nvPr/>
          </p:nvSpPr>
          <p:spPr bwMode="auto">
            <a:xfrm>
              <a:off x="2442113" y="5925675"/>
              <a:ext cx="1223791" cy="475023"/>
            </a:xfrm>
            <a:prstGeom prst="wedgeRoundRectCallout">
              <a:avLst>
                <a:gd name="adj1" fmla="val -19042"/>
                <a:gd name="adj2" fmla="val 41605"/>
                <a:gd name="adj3" fmla="val 1666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b="1" dirty="0">
                  <a:ln w="18415" cmpd="sng">
                    <a:noFill/>
                    <a:prstDash val="solid"/>
                  </a:ln>
                  <a:solidFill>
                    <a:schemeClr val="tx1"/>
                  </a:solidFill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Stevens</a:t>
              </a:r>
              <a:endParaRPr lang="zh-CN" altLang="en-US" sz="2000" b="1" dirty="0">
                <a:ln w="18415" cmpd="sng">
                  <a:noFill/>
                  <a:prstDash val="solid"/>
                </a:ln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59" name="圆角矩形标注 58">
              <a:extLst>
                <a:ext uri="{FF2B5EF4-FFF2-40B4-BE49-F238E27FC236}">
                  <a16:creationId xmlns:a16="http://schemas.microsoft.com/office/drawing/2014/main" id="{3ABF1922-59C8-FF43-B5F9-B574E45DE4DE}"/>
                </a:ext>
              </a:extLst>
            </p:cNvPr>
            <p:cNvSpPr/>
            <p:nvPr/>
          </p:nvSpPr>
          <p:spPr bwMode="auto">
            <a:xfrm>
              <a:off x="2280508" y="5387506"/>
              <a:ext cx="1394211" cy="475024"/>
            </a:xfrm>
            <a:prstGeom prst="wedgeRoundRectCallout">
              <a:avLst>
                <a:gd name="adj1" fmla="val -19042"/>
                <a:gd name="adj2" fmla="val 41605"/>
                <a:gd name="adj3" fmla="val 1666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b="1" dirty="0">
                  <a:ln w="18415" cmpd="sng">
                    <a:noFill/>
                    <a:prstDash val="solid"/>
                  </a:ln>
                  <a:solidFill>
                    <a:schemeClr val="tx1"/>
                  </a:solidFill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Rodriguez</a:t>
              </a:r>
              <a:endParaRPr lang="zh-CN" altLang="en-US" sz="2000" b="1" dirty="0">
                <a:ln w="18415" cmpd="sng">
                  <a:noFill/>
                  <a:prstDash val="solid"/>
                </a:ln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0" name="圆角矩形标注 59">
              <a:extLst>
                <a:ext uri="{FF2B5EF4-FFF2-40B4-BE49-F238E27FC236}">
                  <a16:creationId xmlns:a16="http://schemas.microsoft.com/office/drawing/2014/main" id="{31614CF9-2F53-9D46-856E-9D79A80FB580}"/>
                </a:ext>
              </a:extLst>
            </p:cNvPr>
            <p:cNvSpPr/>
            <p:nvPr/>
          </p:nvSpPr>
          <p:spPr bwMode="auto">
            <a:xfrm>
              <a:off x="5308399" y="4839292"/>
              <a:ext cx="575902" cy="475024"/>
            </a:xfrm>
            <a:prstGeom prst="wedgeRoundRectCallout">
              <a:avLst>
                <a:gd name="adj1" fmla="val -19042"/>
                <a:gd name="adj2" fmla="val 41605"/>
                <a:gd name="adj3" fmla="val 1666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b="1" dirty="0">
                  <a:ln w="18415" cmpd="sng">
                    <a:noFill/>
                    <a:prstDash val="solid"/>
                  </a:ln>
                  <a:solidFill>
                    <a:schemeClr val="tx1"/>
                  </a:solidFill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C</a:t>
              </a:r>
              <a:endParaRPr lang="zh-CN" altLang="en-US" sz="2000" b="1" dirty="0">
                <a:ln w="18415" cmpd="sng">
                  <a:noFill/>
                  <a:prstDash val="solid"/>
                </a:ln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1" name="圆角矩形标注 60">
              <a:extLst>
                <a:ext uri="{FF2B5EF4-FFF2-40B4-BE49-F238E27FC236}">
                  <a16:creationId xmlns:a16="http://schemas.microsoft.com/office/drawing/2014/main" id="{A4434D4E-14BC-2548-B9E0-E3FC63E23FC5}"/>
                </a:ext>
              </a:extLst>
            </p:cNvPr>
            <p:cNvSpPr/>
            <p:nvPr/>
          </p:nvSpPr>
          <p:spPr bwMode="auto">
            <a:xfrm>
              <a:off x="5293708" y="4249460"/>
              <a:ext cx="575902" cy="475023"/>
            </a:xfrm>
            <a:prstGeom prst="wedgeRoundRectCallout">
              <a:avLst>
                <a:gd name="adj1" fmla="val -19042"/>
                <a:gd name="adj2" fmla="val 41605"/>
                <a:gd name="adj3" fmla="val 1666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b="1" dirty="0">
                  <a:ln w="18415" cmpd="sng">
                    <a:noFill/>
                    <a:prstDash val="solid"/>
                  </a:ln>
                  <a:solidFill>
                    <a:schemeClr val="tx1"/>
                  </a:solidFill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B</a:t>
              </a:r>
              <a:endParaRPr lang="zh-CN" altLang="en-US" sz="2000" b="1" dirty="0">
                <a:ln w="18415" cmpd="sng">
                  <a:noFill/>
                  <a:prstDash val="solid"/>
                </a:ln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2" name="圆角矩形标注 61">
              <a:extLst>
                <a:ext uri="{FF2B5EF4-FFF2-40B4-BE49-F238E27FC236}">
                  <a16:creationId xmlns:a16="http://schemas.microsoft.com/office/drawing/2014/main" id="{82F093A9-56C9-2D41-A64D-6CC475FD4371}"/>
                </a:ext>
              </a:extLst>
            </p:cNvPr>
            <p:cNvSpPr/>
            <p:nvPr/>
          </p:nvSpPr>
          <p:spPr bwMode="auto">
            <a:xfrm>
              <a:off x="5265795" y="3773002"/>
              <a:ext cx="575902" cy="475023"/>
            </a:xfrm>
            <a:prstGeom prst="wedgeRoundRectCallout">
              <a:avLst>
                <a:gd name="adj1" fmla="val -19042"/>
                <a:gd name="adj2" fmla="val 41605"/>
                <a:gd name="adj3" fmla="val 1666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b="1" dirty="0">
                  <a:ln w="18415" cmpd="sng">
                    <a:noFill/>
                    <a:prstDash val="solid"/>
                  </a:ln>
                  <a:solidFill>
                    <a:schemeClr val="tx1"/>
                  </a:solidFill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A</a:t>
              </a:r>
              <a:endParaRPr lang="zh-CN" altLang="en-US" sz="2000" b="1" dirty="0">
                <a:ln w="18415" cmpd="sng">
                  <a:noFill/>
                  <a:prstDash val="solid"/>
                </a:ln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3" name="圆角矩形标注 62">
              <a:extLst>
                <a:ext uri="{FF2B5EF4-FFF2-40B4-BE49-F238E27FC236}">
                  <a16:creationId xmlns:a16="http://schemas.microsoft.com/office/drawing/2014/main" id="{4FD8FE1C-C099-7147-ADC1-1127A724447D}"/>
                </a:ext>
              </a:extLst>
            </p:cNvPr>
            <p:cNvSpPr/>
            <p:nvPr/>
          </p:nvSpPr>
          <p:spPr bwMode="auto">
            <a:xfrm>
              <a:off x="5320152" y="5373155"/>
              <a:ext cx="575902" cy="475024"/>
            </a:xfrm>
            <a:prstGeom prst="wedgeRoundRectCallout">
              <a:avLst>
                <a:gd name="adj1" fmla="val -19042"/>
                <a:gd name="adj2" fmla="val 41605"/>
                <a:gd name="adj3" fmla="val 1666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b="1" dirty="0">
                  <a:ln w="18415" cmpd="sng">
                    <a:noFill/>
                    <a:prstDash val="solid"/>
                  </a:ln>
                  <a:solidFill>
                    <a:schemeClr val="tx1"/>
                  </a:solidFill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D</a:t>
              </a:r>
              <a:endParaRPr lang="zh-CN" altLang="en-US" sz="2000" b="1" dirty="0">
                <a:ln w="18415" cmpd="sng">
                  <a:noFill/>
                  <a:prstDash val="solid"/>
                </a:ln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4" name="圆角矩形标注 63">
              <a:extLst>
                <a:ext uri="{FF2B5EF4-FFF2-40B4-BE49-F238E27FC236}">
                  <a16:creationId xmlns:a16="http://schemas.microsoft.com/office/drawing/2014/main" id="{922346D5-9E29-4B47-9F9E-710099FB5EEC}"/>
                </a:ext>
              </a:extLst>
            </p:cNvPr>
            <p:cNvSpPr/>
            <p:nvPr/>
          </p:nvSpPr>
          <p:spPr bwMode="auto">
            <a:xfrm>
              <a:off x="5337782" y="5962988"/>
              <a:ext cx="575902" cy="475023"/>
            </a:xfrm>
            <a:prstGeom prst="wedgeRoundRectCallout">
              <a:avLst>
                <a:gd name="adj1" fmla="val -19042"/>
                <a:gd name="adj2" fmla="val 41605"/>
                <a:gd name="adj3" fmla="val 1666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b="1" dirty="0">
                  <a:ln w="18415" cmpd="sng">
                    <a:noFill/>
                    <a:prstDash val="solid"/>
                  </a:ln>
                  <a:solidFill>
                    <a:schemeClr val="tx1"/>
                  </a:solidFill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F</a:t>
              </a:r>
              <a:endParaRPr lang="zh-CN" altLang="en-US" sz="2000" b="1" dirty="0">
                <a:ln w="18415" cmpd="sng">
                  <a:noFill/>
                  <a:prstDash val="solid"/>
                </a:ln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latin typeface="Times New Roman" charset="0"/>
                <a:ea typeface="黑体" charset="0"/>
                <a:cs typeface="Times New Roman" charset="0"/>
              </a:rPr>
              <a:t>函数举例</a:t>
            </a:r>
            <a:endParaRPr lang="zh-CN" altLang="en-US" sz="3600">
              <a:latin typeface="Franklin Gothic Medium" charset="0"/>
              <a:ea typeface="黑体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87513"/>
            <a:ext cx="8351837" cy="73342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kumimoji="0" lang="zh-CN" altLang="en-US" sz="2800">
                <a:latin typeface="Times New Roman" charset="0"/>
                <a:ea typeface="黑体" charset="0"/>
              </a:rPr>
              <a:t>下取整函数 </a:t>
            </a:r>
            <a:r>
              <a:rPr kumimoji="0" lang="zh-CN" altLang="en-US" sz="2400">
                <a:latin typeface="Times New Roman" charset="0"/>
                <a:ea typeface="黑体" charset="0"/>
                <a:sym typeface="Symbol" charset="0"/>
              </a:rPr>
              <a:t></a:t>
            </a:r>
            <a:r>
              <a:rPr kumimoji="0" lang="en-US" altLang="zh-CN" sz="2400" i="1">
                <a:latin typeface="Times New Roman" charset="0"/>
                <a:ea typeface="黑体" charset="0"/>
                <a:sym typeface="Symbol" charset="0"/>
              </a:rPr>
              <a:t>x</a:t>
            </a:r>
            <a:r>
              <a:rPr kumimoji="0" lang="zh-CN" altLang="en-US" sz="2400">
                <a:latin typeface="Times New Roman" charset="0"/>
                <a:ea typeface="黑体" charset="0"/>
                <a:sym typeface="Symbol" charset="0"/>
              </a:rPr>
              <a:t></a:t>
            </a:r>
            <a:r>
              <a:rPr kumimoji="0" lang="en-US" altLang="zh-CN" sz="2800">
                <a:latin typeface="Times New Roman" charset="0"/>
                <a:ea typeface="黑体" charset="0"/>
              </a:rPr>
              <a:t>: R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 →</a:t>
            </a:r>
            <a:r>
              <a:rPr kumimoji="0" lang="en-US" altLang="zh-CN" sz="2800">
                <a:latin typeface="Times New Roman" charset="0"/>
                <a:ea typeface="黑体" charset="0"/>
              </a:rPr>
              <a:t> Z</a:t>
            </a:r>
            <a:endParaRPr kumimoji="0" lang="en-US" altLang="zh-CN" sz="2600">
              <a:latin typeface="Franklin Gothic Book" charset="0"/>
              <a:ea typeface="黑体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96888" y="5732463"/>
            <a:ext cx="8351837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</a:pPr>
            <a:r>
              <a:rPr lang="zh-CN" altLang="en-US" sz="2800">
                <a:latin typeface="Times New Roman" charset="0"/>
                <a:ea typeface="黑体" charset="0"/>
                <a:cs typeface="黑体" charset="0"/>
              </a:rPr>
              <a:t>函数</a:t>
            </a:r>
            <a:r>
              <a:rPr lang="en-US" altLang="zh-CN" sz="2800">
                <a:latin typeface="Times New Roman" charset="0"/>
                <a:ea typeface="黑体" charset="0"/>
                <a:cs typeface="黑体" charset="0"/>
              </a:rPr>
              <a:t> </a:t>
            </a:r>
            <a:r>
              <a:rPr lang="en-US" altLang="zh-CN" sz="2800" i="1">
                <a:latin typeface="Times New Roman" charset="0"/>
                <a:cs typeface="Times New Roman" charset="0"/>
                <a:sym typeface="Symbol" charset="0"/>
              </a:rPr>
              <a:t>f </a:t>
            </a:r>
            <a:r>
              <a:rPr lang="zh-CN" altLang="en-US" sz="2800">
                <a:latin typeface="Times New Roman" charset="0"/>
                <a:ea typeface="黑体" charset="0"/>
                <a:cs typeface="黑体" charset="0"/>
              </a:rPr>
              <a:t>的图像</a:t>
            </a:r>
            <a:r>
              <a:rPr lang="en-US" altLang="zh-CN" sz="2800">
                <a:latin typeface="Times New Roman" charset="0"/>
                <a:ea typeface="黑体" charset="0"/>
                <a:cs typeface="黑体" charset="0"/>
              </a:rPr>
              <a:t>: {(</a:t>
            </a:r>
            <a:r>
              <a:rPr lang="en-US" altLang="zh-CN" sz="2800" i="1">
                <a:latin typeface="Times New Roman" charset="0"/>
                <a:ea typeface="黑体" charset="0"/>
                <a:cs typeface="黑体" charset="0"/>
              </a:rPr>
              <a:t>a</a:t>
            </a:r>
            <a:r>
              <a:rPr lang="en-US" altLang="zh-CN" sz="2800">
                <a:latin typeface="Times New Roman" charset="0"/>
                <a:ea typeface="黑体" charset="0"/>
                <a:cs typeface="黑体" charset="0"/>
              </a:rPr>
              <a:t>, </a:t>
            </a:r>
            <a:r>
              <a:rPr lang="en-US" altLang="zh-CN" sz="2800" i="1">
                <a:latin typeface="Times New Roman" charset="0"/>
                <a:ea typeface="黑体" charset="0"/>
                <a:cs typeface="黑体" charset="0"/>
              </a:rPr>
              <a:t>b</a:t>
            </a:r>
            <a:r>
              <a:rPr lang="en-US" altLang="zh-CN" sz="2800">
                <a:latin typeface="Times New Roman" charset="0"/>
                <a:ea typeface="黑体" charset="0"/>
                <a:cs typeface="黑体" charset="0"/>
              </a:rPr>
              <a:t>) | </a:t>
            </a:r>
            <a:r>
              <a:rPr lang="en-US" altLang="zh-CN" sz="2800" i="1">
                <a:latin typeface="Times New Roman" charset="0"/>
                <a:ea typeface="黑体" charset="0"/>
                <a:cs typeface="黑体" charset="0"/>
              </a:rPr>
              <a:t>a</a:t>
            </a:r>
            <a:r>
              <a:rPr lang="en-US" altLang="zh-CN" sz="2800">
                <a:latin typeface="Times New Roman" charset="0"/>
                <a:cs typeface="Times New Roman" charset="0"/>
                <a:sym typeface="Symbol" charset="0"/>
              </a:rPr>
              <a:t></a:t>
            </a:r>
            <a:r>
              <a:rPr lang="en-US" altLang="zh-CN" sz="2800">
                <a:latin typeface="Times New Roman" charset="0"/>
                <a:ea typeface="黑体" charset="0"/>
                <a:cs typeface="黑体" charset="0"/>
              </a:rPr>
              <a:t>A </a:t>
            </a:r>
            <a:r>
              <a:rPr lang="en-US" altLang="zh-CN" sz="2800">
                <a:latin typeface="Times New Roman" charset="0"/>
                <a:ea typeface="黑体" charset="0"/>
                <a:cs typeface="黑体" charset="0"/>
                <a:sym typeface="Symbol" charset="0"/>
              </a:rPr>
              <a:t> </a:t>
            </a:r>
            <a:r>
              <a:rPr lang="en-US" altLang="zh-CN" sz="2800" i="1">
                <a:latin typeface="Times New Roman" charset="0"/>
                <a:cs typeface="Times New Roman" charset="0"/>
                <a:sym typeface="Symbol" charset="0"/>
              </a:rPr>
              <a:t>f</a:t>
            </a:r>
            <a:r>
              <a:rPr lang="en-US" altLang="zh-CN" sz="2800">
                <a:latin typeface="Times New Roman" charset="0"/>
                <a:cs typeface="Times New Roman" charset="0"/>
                <a:sym typeface="Symbol" charset="0"/>
              </a:rPr>
              <a:t>(</a:t>
            </a:r>
            <a:r>
              <a:rPr lang="en-US" altLang="zh-CN" sz="2800" i="1">
                <a:latin typeface="Times New Roman" charset="0"/>
                <a:ea typeface="黑体" charset="0"/>
                <a:cs typeface="黑体" charset="0"/>
              </a:rPr>
              <a:t>a</a:t>
            </a:r>
            <a:r>
              <a:rPr lang="en-US" altLang="zh-CN" sz="2800">
                <a:latin typeface="Times New Roman" charset="0"/>
                <a:cs typeface="Times New Roman" charset="0"/>
                <a:sym typeface="Symbol" charset="0"/>
              </a:rPr>
              <a:t>)</a:t>
            </a:r>
            <a:r>
              <a:rPr lang="en-US" altLang="zh-CN" sz="2800">
                <a:latin typeface="Times New Roman" charset="0"/>
                <a:ea typeface="黑体" charset="0"/>
                <a:cs typeface="黑体" charset="0"/>
              </a:rPr>
              <a:t>=</a:t>
            </a:r>
            <a:r>
              <a:rPr lang="en-US" altLang="zh-CN" sz="2800" i="1">
                <a:latin typeface="Times New Roman" charset="0"/>
                <a:ea typeface="黑体" charset="0"/>
                <a:cs typeface="黑体" charset="0"/>
              </a:rPr>
              <a:t>b</a:t>
            </a:r>
            <a:r>
              <a:rPr lang="en-US" altLang="zh-CN" sz="2800">
                <a:latin typeface="Times New Roman" charset="0"/>
                <a:ea typeface="黑体" charset="0"/>
                <a:cs typeface="黑体" charset="0"/>
              </a:rPr>
              <a:t>}</a:t>
            </a:r>
            <a:endParaRPr lang="en-US" altLang="zh-CN" sz="2600">
              <a:latin typeface="Franklin Gothic Book" charset="0"/>
              <a:ea typeface="黑体" charset="0"/>
              <a:cs typeface="黑体" charset="0"/>
            </a:endParaRPr>
          </a:p>
        </p:txBody>
      </p:sp>
      <p:sp>
        <p:nvSpPr>
          <p:cNvPr id="8197" name="矩形标注 16"/>
          <p:cNvSpPr>
            <a:spLocks noChangeArrowheads="1"/>
          </p:cNvSpPr>
          <p:nvPr/>
        </p:nvSpPr>
        <p:spPr bwMode="auto">
          <a:xfrm>
            <a:off x="971550" y="2565400"/>
            <a:ext cx="3671888" cy="1008063"/>
          </a:xfrm>
          <a:prstGeom prst="wedgeRectCallout">
            <a:avLst>
              <a:gd name="adj1" fmla="val -54431"/>
              <a:gd name="adj2" fmla="val -20366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eaLnBrk="1" hangingPunct="1"/>
            <a:r>
              <a:rPr lang="en-US" altLang="zh-CN" sz="2000">
                <a:latin typeface="Consolas" charset="0"/>
                <a:cs typeface="Consolas" charset="0"/>
              </a:rPr>
              <a:t>Java Program</a:t>
            </a:r>
          </a:p>
          <a:p>
            <a:pPr eaLnBrk="1" hangingPunct="1"/>
            <a:r>
              <a:rPr lang="en-US" altLang="zh-CN" sz="2000" u="sng">
                <a:solidFill>
                  <a:srgbClr val="0000CC"/>
                </a:solidFill>
                <a:latin typeface="Consolas" charset="0"/>
                <a:cs typeface="Consolas" charset="0"/>
              </a:rPr>
              <a:t>int</a:t>
            </a:r>
            <a:r>
              <a:rPr lang="en-US" altLang="zh-CN" sz="2000">
                <a:solidFill>
                  <a:srgbClr val="0000CC"/>
                </a:solidFill>
                <a:latin typeface="Consolas" charset="0"/>
                <a:cs typeface="Consolas" charset="0"/>
              </a:rPr>
              <a:t> </a:t>
            </a:r>
            <a:r>
              <a:rPr lang="en-US" altLang="zh-CN" sz="2000">
                <a:latin typeface="Consolas" charset="0"/>
                <a:cs typeface="Consolas" charset="0"/>
              </a:rPr>
              <a:t> </a:t>
            </a:r>
            <a:r>
              <a:rPr lang="en-US" altLang="zh-CN" sz="2000">
                <a:solidFill>
                  <a:srgbClr val="0000CC"/>
                </a:solidFill>
                <a:latin typeface="Consolas" charset="0"/>
                <a:cs typeface="Consolas" charset="0"/>
              </a:rPr>
              <a:t>floor</a:t>
            </a:r>
            <a:r>
              <a:rPr lang="en-US" altLang="zh-CN" sz="2000">
                <a:latin typeface="Consolas" charset="0"/>
                <a:cs typeface="Consolas" charset="0"/>
              </a:rPr>
              <a:t>(</a:t>
            </a:r>
            <a:r>
              <a:rPr lang="en-US" altLang="zh-CN" sz="2000" u="sng">
                <a:solidFill>
                  <a:srgbClr val="0000CC"/>
                </a:solidFill>
                <a:latin typeface="Consolas" charset="0"/>
                <a:cs typeface="Consolas" charset="0"/>
              </a:rPr>
              <a:t>float</a:t>
            </a:r>
            <a:r>
              <a:rPr lang="en-US" altLang="zh-CN" sz="2000">
                <a:latin typeface="Consolas" charset="0"/>
                <a:cs typeface="Consolas" charset="0"/>
              </a:rPr>
              <a:t> real) {…}</a:t>
            </a:r>
            <a:endParaRPr lang="zh-CN" altLang="en-US" sz="2000">
              <a:latin typeface="Consolas" charset="0"/>
              <a:ea typeface="黑体" charset="0"/>
              <a:cs typeface="黑体" charset="0"/>
            </a:endParaRPr>
          </a:p>
        </p:txBody>
      </p:sp>
      <p:grpSp>
        <p:nvGrpSpPr>
          <p:cNvPr id="2" name="组合 20"/>
          <p:cNvGrpSpPr>
            <a:grpSpLocks/>
          </p:cNvGrpSpPr>
          <p:nvPr/>
        </p:nvGrpSpPr>
        <p:grpSpPr bwMode="auto">
          <a:xfrm>
            <a:off x="3563938" y="2205038"/>
            <a:ext cx="4789487" cy="3240087"/>
            <a:chOff x="3563888" y="2204864"/>
            <a:chExt cx="4789040" cy="3240360"/>
          </a:xfrm>
        </p:grpSpPr>
        <p:grpSp>
          <p:nvGrpSpPr>
            <p:cNvPr id="52232" name="组合 17"/>
            <p:cNvGrpSpPr>
              <a:grpSpLocks/>
            </p:cNvGrpSpPr>
            <p:nvPr/>
          </p:nvGrpSpPr>
          <p:grpSpPr bwMode="auto">
            <a:xfrm>
              <a:off x="3563888" y="2564904"/>
              <a:ext cx="4032448" cy="2880320"/>
              <a:chOff x="2051720" y="2492896"/>
              <a:chExt cx="4176464" cy="2880320"/>
            </a:xfrm>
          </p:grpSpPr>
          <p:cxnSp>
            <p:nvCxnSpPr>
              <p:cNvPr id="52235" name="直接连接符 5"/>
              <p:cNvCxnSpPr>
                <a:cxnSpLocks noChangeShapeType="1"/>
              </p:cNvCxnSpPr>
              <p:nvPr/>
            </p:nvCxnSpPr>
            <p:spPr bwMode="auto">
              <a:xfrm>
                <a:off x="2051720" y="4005064"/>
                <a:ext cx="417646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52236" name="直接连接符 6"/>
              <p:cNvCxnSpPr>
                <a:cxnSpLocks noChangeShapeType="1"/>
              </p:cNvCxnSpPr>
              <p:nvPr/>
            </p:nvCxnSpPr>
            <p:spPr bwMode="auto">
              <a:xfrm flipV="1">
                <a:off x="3995936" y="2492896"/>
                <a:ext cx="0" cy="28803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52237" name="直接连接符 11"/>
              <p:cNvCxnSpPr>
                <a:cxnSpLocks noChangeShapeType="1"/>
              </p:cNvCxnSpPr>
              <p:nvPr/>
            </p:nvCxnSpPr>
            <p:spPr bwMode="auto">
              <a:xfrm>
                <a:off x="3995936" y="4005064"/>
                <a:ext cx="504056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52238" name="直接连接符 12"/>
              <p:cNvCxnSpPr>
                <a:cxnSpLocks noChangeShapeType="1"/>
              </p:cNvCxnSpPr>
              <p:nvPr/>
            </p:nvCxnSpPr>
            <p:spPr bwMode="auto">
              <a:xfrm>
                <a:off x="2943952" y="4855092"/>
                <a:ext cx="504056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52239" name="直接连接符 13"/>
              <p:cNvCxnSpPr>
                <a:cxnSpLocks noChangeShapeType="1"/>
              </p:cNvCxnSpPr>
              <p:nvPr/>
            </p:nvCxnSpPr>
            <p:spPr bwMode="auto">
              <a:xfrm>
                <a:off x="3491880" y="4437112"/>
                <a:ext cx="504056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52240" name="直接连接符 14"/>
              <p:cNvCxnSpPr>
                <a:cxnSpLocks noChangeShapeType="1"/>
              </p:cNvCxnSpPr>
              <p:nvPr/>
            </p:nvCxnSpPr>
            <p:spPr bwMode="auto">
              <a:xfrm>
                <a:off x="4542196" y="3585416"/>
                <a:ext cx="504056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52241" name="直接连接符 15"/>
              <p:cNvCxnSpPr>
                <a:cxnSpLocks noChangeShapeType="1"/>
              </p:cNvCxnSpPr>
              <p:nvPr/>
            </p:nvCxnSpPr>
            <p:spPr bwMode="auto">
              <a:xfrm>
                <a:off x="5090124" y="3167436"/>
                <a:ext cx="504056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sp>
          <p:nvSpPr>
            <p:cNvPr id="52233" name="矩形标注 18"/>
            <p:cNvSpPr>
              <a:spLocks noChangeArrowheads="1"/>
            </p:cNvSpPr>
            <p:nvPr/>
          </p:nvSpPr>
          <p:spPr bwMode="auto">
            <a:xfrm>
              <a:off x="7668344" y="3861048"/>
              <a:ext cx="684584" cy="432048"/>
            </a:xfrm>
            <a:prstGeom prst="wedgeRectCallout">
              <a:avLst>
                <a:gd name="adj1" fmla="val -54431"/>
                <a:gd name="adj2" fmla="val -20366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1" hangingPunct="1"/>
              <a:r>
                <a:rPr lang="en-US" altLang="zh-CN" sz="2400" b="1" i="1">
                  <a:latin typeface="Times New Roman" charset="0"/>
                  <a:cs typeface="Times New Roman" charset="0"/>
                </a:rPr>
                <a:t>x</a:t>
              </a:r>
              <a:endParaRPr lang="zh-CN" altLang="en-US" sz="2400" b="1" i="1">
                <a:latin typeface="Times New Roman" charset="0"/>
                <a:ea typeface="黑体" charset="0"/>
                <a:cs typeface="黑体" charset="0"/>
              </a:endParaRPr>
            </a:p>
          </p:txBody>
        </p:sp>
        <p:sp>
          <p:nvSpPr>
            <p:cNvPr id="52234" name="矩形标注 19"/>
            <p:cNvSpPr>
              <a:spLocks noChangeArrowheads="1"/>
            </p:cNvSpPr>
            <p:nvPr/>
          </p:nvSpPr>
          <p:spPr bwMode="auto">
            <a:xfrm>
              <a:off x="5508104" y="2204864"/>
              <a:ext cx="684584" cy="432048"/>
            </a:xfrm>
            <a:prstGeom prst="wedgeRectCallout">
              <a:avLst>
                <a:gd name="adj1" fmla="val -54431"/>
                <a:gd name="adj2" fmla="val -20366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1" hangingPunct="1"/>
              <a:r>
                <a:rPr lang="en-US" altLang="zh-CN" sz="2400" b="1" i="1">
                  <a:latin typeface="Times New Roman" charset="0"/>
                  <a:cs typeface="Times New Roman" charset="0"/>
                </a:rPr>
                <a:t>y</a:t>
              </a:r>
              <a:endParaRPr lang="zh-CN" altLang="en-US" sz="2400" b="1" i="1">
                <a:latin typeface="Times New Roman" charset="0"/>
                <a:ea typeface="黑体" charset="0"/>
                <a:cs typeface="黑体" charset="0"/>
              </a:endParaRPr>
            </a:p>
          </p:txBody>
        </p:sp>
      </p:grpSp>
      <p:sp>
        <p:nvSpPr>
          <p:cNvPr id="17" name="矩形标注 16"/>
          <p:cNvSpPr>
            <a:spLocks noChangeArrowheads="1"/>
          </p:cNvSpPr>
          <p:nvPr/>
        </p:nvSpPr>
        <p:spPr bwMode="auto">
          <a:xfrm>
            <a:off x="971550" y="3933825"/>
            <a:ext cx="3313113" cy="1008063"/>
          </a:xfrm>
          <a:prstGeom prst="wedgeRectCallout">
            <a:avLst>
              <a:gd name="adj1" fmla="val -54431"/>
              <a:gd name="adj2" fmla="val -20366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eaLnBrk="1" hangingPunct="1"/>
            <a:r>
              <a:rPr lang="en-US" altLang="zh-CN" sz="2000">
                <a:solidFill>
                  <a:srgbClr val="0000CC"/>
                </a:solidFill>
                <a:latin typeface="Consolas" charset="0"/>
                <a:cs typeface="Consolas" charset="0"/>
              </a:rPr>
              <a:t>floor: </a:t>
            </a:r>
            <a:r>
              <a:rPr lang="en-US" altLang="zh-CN" sz="2000" u="sng">
                <a:solidFill>
                  <a:srgbClr val="0000CC"/>
                </a:solidFill>
                <a:latin typeface="Consolas" charset="0"/>
                <a:cs typeface="Consolas" charset="0"/>
              </a:rPr>
              <a:t>float</a:t>
            </a:r>
            <a:r>
              <a:rPr lang="en-US" altLang="zh-CN" sz="2000">
                <a:latin typeface="Consolas" charset="0"/>
                <a:cs typeface="Consolas" charset="0"/>
              </a:rPr>
              <a:t> </a:t>
            </a:r>
            <a:r>
              <a:rPr lang="en-US" altLang="zh-CN" sz="2000" b="1">
                <a:latin typeface="Consolas" charset="0"/>
                <a:cs typeface="Consolas" charset="0"/>
                <a:sym typeface="Symbol" charset="0"/>
              </a:rPr>
              <a:t>→ </a:t>
            </a:r>
            <a:r>
              <a:rPr lang="en-US" altLang="zh-CN" sz="2000" u="sng">
                <a:solidFill>
                  <a:srgbClr val="0000CC"/>
                </a:solidFill>
                <a:latin typeface="Consolas" charset="0"/>
                <a:cs typeface="Consolas" charset="0"/>
              </a:rPr>
              <a:t>int</a:t>
            </a:r>
            <a:r>
              <a:rPr lang="en-US" altLang="zh-CN" sz="2000">
                <a:solidFill>
                  <a:srgbClr val="0000CC"/>
                </a:solidFill>
                <a:latin typeface="Consolas" charset="0"/>
                <a:cs typeface="Consolas" charset="0"/>
              </a:rPr>
              <a:t> </a:t>
            </a:r>
            <a:endParaRPr lang="zh-CN" altLang="en-US" sz="2000">
              <a:latin typeface="Consolas" charset="0"/>
              <a:ea typeface="黑体" charset="0"/>
              <a:cs typeface="黑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197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0E33FB36-4555-744F-A6BE-F9368A9C43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函数举例</a:t>
            </a:r>
            <a:endParaRPr lang="zh-CN" altLang="en-US" sz="3600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E75BC0E7-1015-0F42-8708-912E1B5C38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687513"/>
            <a:ext cx="8351837" cy="73342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上取整函数 </a:t>
            </a:r>
            <a:r>
              <a:rPr lang="zh-CN" altLang="en-US" sz="2400" b="1">
                <a:latin typeface="Times New Roman" panose="02020603050405020304" pitchFamily="18" charset="0"/>
                <a:sym typeface="Symbol" pitchFamily="2" charset="2"/>
              </a:rPr>
              <a:t></a:t>
            </a:r>
            <a:r>
              <a:rPr lang="en-US" altLang="zh-CN" sz="2400" b="1" i="1">
                <a:latin typeface="Times New Roman" panose="02020603050405020304" pitchFamily="18" charset="0"/>
                <a:sym typeface="Symbol" pitchFamily="2" charset="2"/>
              </a:rPr>
              <a:t>x</a:t>
            </a:r>
            <a:r>
              <a:rPr lang="zh-CN" altLang="en-US" sz="2400" b="1">
                <a:latin typeface="Times New Roman" panose="02020603050405020304" pitchFamily="18" charset="0"/>
                <a:sym typeface="Symbol" pitchFamily="2" charset="2"/>
              </a:rPr>
              <a:t></a:t>
            </a:r>
            <a:r>
              <a:rPr lang="zh-CN" altLang="en-US" sz="2800" b="1">
                <a:latin typeface="Times New Roman" panose="02020603050405020304" pitchFamily="18" charset="0"/>
              </a:rPr>
              <a:t>：</a:t>
            </a:r>
            <a:r>
              <a:rPr lang="en-US" altLang="zh-CN" sz="2800" b="1"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 →</a:t>
            </a:r>
            <a:r>
              <a:rPr lang="en-US" altLang="zh-CN" sz="2800" b="1">
                <a:latin typeface="Times New Roman" panose="02020603050405020304" pitchFamily="18" charset="0"/>
              </a:rPr>
              <a:t> Z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ceiling function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20">
            <a:extLst>
              <a:ext uri="{FF2B5EF4-FFF2-40B4-BE49-F238E27FC236}">
                <a16:creationId xmlns:a16="http://schemas.microsoft.com/office/drawing/2014/main" id="{61BEDF9B-0F66-304F-8F2E-A05B34A11114}"/>
              </a:ext>
            </a:extLst>
          </p:cNvPr>
          <p:cNvGrpSpPr>
            <a:grpSpLocks/>
          </p:cNvGrpSpPr>
          <p:nvPr/>
        </p:nvGrpSpPr>
        <p:grpSpPr bwMode="auto">
          <a:xfrm>
            <a:off x="2289175" y="2565400"/>
            <a:ext cx="4789488" cy="3240088"/>
            <a:chOff x="3563888" y="2204864"/>
            <a:chExt cx="4789040" cy="3240360"/>
          </a:xfrm>
        </p:grpSpPr>
        <p:grpSp>
          <p:nvGrpSpPr>
            <p:cNvPr id="26629" name="组合 17">
              <a:extLst>
                <a:ext uri="{FF2B5EF4-FFF2-40B4-BE49-F238E27FC236}">
                  <a16:creationId xmlns:a16="http://schemas.microsoft.com/office/drawing/2014/main" id="{139908AC-21BE-444A-BB23-6B7C43C325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3888" y="2564904"/>
              <a:ext cx="4032448" cy="2880320"/>
              <a:chOff x="2051720" y="2492896"/>
              <a:chExt cx="4176464" cy="2880320"/>
            </a:xfrm>
          </p:grpSpPr>
          <p:cxnSp>
            <p:nvCxnSpPr>
              <p:cNvPr id="26632" name="直接连接符 5">
                <a:extLst>
                  <a:ext uri="{FF2B5EF4-FFF2-40B4-BE49-F238E27FC236}">
                    <a16:creationId xmlns:a16="http://schemas.microsoft.com/office/drawing/2014/main" id="{361DB0AD-C0A4-5048-A81B-EFC4210BD9F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051720" y="4005064"/>
                <a:ext cx="4176464" cy="0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33" name="直接连接符 6">
                <a:extLst>
                  <a:ext uri="{FF2B5EF4-FFF2-40B4-BE49-F238E27FC236}">
                    <a16:creationId xmlns:a16="http://schemas.microsoft.com/office/drawing/2014/main" id="{D58976E2-D42F-8546-A5A7-BB84895AA41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3995936" y="2492896"/>
                <a:ext cx="0" cy="2880320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34" name="直接连接符 11">
                <a:extLst>
                  <a:ext uri="{FF2B5EF4-FFF2-40B4-BE49-F238E27FC236}">
                    <a16:creationId xmlns:a16="http://schemas.microsoft.com/office/drawing/2014/main" id="{9F371B16-974F-F04C-A695-D48C3E2C864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995936" y="3589268"/>
                <a:ext cx="546260" cy="0"/>
              </a:xfrm>
              <a:prstGeom prst="line">
                <a:avLst/>
              </a:prstGeom>
              <a:noFill/>
              <a:ln w="25400" algn="ctr">
                <a:solidFill>
                  <a:srgbClr val="FF0000"/>
                </a:solidFill>
                <a:miter lim="800000"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35" name="直接连接符 11">
                <a:extLst>
                  <a:ext uri="{FF2B5EF4-FFF2-40B4-BE49-F238E27FC236}">
                    <a16:creationId xmlns:a16="http://schemas.microsoft.com/office/drawing/2014/main" id="{D7F5A9DE-0E16-6545-AC53-5C9EA9F2BA9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4543864" y="3167436"/>
                <a:ext cx="546260" cy="0"/>
              </a:xfrm>
              <a:prstGeom prst="line">
                <a:avLst/>
              </a:prstGeom>
              <a:noFill/>
              <a:ln w="25400" algn="ctr">
                <a:solidFill>
                  <a:srgbClr val="FF0000"/>
                </a:solidFill>
                <a:miter lim="800000"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36" name="直接连接符 11">
                <a:extLst>
                  <a:ext uri="{FF2B5EF4-FFF2-40B4-BE49-F238E27FC236}">
                    <a16:creationId xmlns:a16="http://schemas.microsoft.com/office/drawing/2014/main" id="{3F21A179-C8A0-1D44-85EE-3696FE77701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448008" y="4005064"/>
                <a:ext cx="546260" cy="0"/>
              </a:xfrm>
              <a:prstGeom prst="line">
                <a:avLst/>
              </a:prstGeom>
              <a:noFill/>
              <a:ln w="25400" algn="ctr">
                <a:solidFill>
                  <a:srgbClr val="FF0000"/>
                </a:solidFill>
                <a:miter lim="800000"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37" name="直接连接符 11">
                <a:extLst>
                  <a:ext uri="{FF2B5EF4-FFF2-40B4-BE49-F238E27FC236}">
                    <a16:creationId xmlns:a16="http://schemas.microsoft.com/office/drawing/2014/main" id="{C6B39F02-23CC-DA4E-83D1-20538828462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897360" y="4426984"/>
                <a:ext cx="546260" cy="0"/>
              </a:xfrm>
              <a:prstGeom prst="line">
                <a:avLst/>
              </a:prstGeom>
              <a:noFill/>
              <a:ln w="25400" algn="ctr">
                <a:solidFill>
                  <a:srgbClr val="FF0000"/>
                </a:solidFill>
                <a:miter lim="800000"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38" name="直接连接符 11">
                <a:extLst>
                  <a:ext uri="{FF2B5EF4-FFF2-40B4-BE49-F238E27FC236}">
                    <a16:creationId xmlns:a16="http://schemas.microsoft.com/office/drawing/2014/main" id="{F38B5BC2-4B0E-2142-B173-4FEEB216A70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383343" y="4855092"/>
                <a:ext cx="546260" cy="0"/>
              </a:xfrm>
              <a:prstGeom prst="line">
                <a:avLst/>
              </a:prstGeom>
              <a:noFill/>
              <a:ln w="25400" algn="ctr">
                <a:solidFill>
                  <a:srgbClr val="FF0000"/>
                </a:solidFill>
                <a:miter lim="800000"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39" name="直接连接符 11">
                <a:extLst>
                  <a:ext uri="{FF2B5EF4-FFF2-40B4-BE49-F238E27FC236}">
                    <a16:creationId xmlns:a16="http://schemas.microsoft.com/office/drawing/2014/main" id="{B073F298-3B4F-984E-A00F-F622B87C350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5118821" y="2780808"/>
                <a:ext cx="546260" cy="0"/>
              </a:xfrm>
              <a:prstGeom prst="line">
                <a:avLst/>
              </a:prstGeom>
              <a:noFill/>
              <a:ln w="25400" algn="ctr">
                <a:solidFill>
                  <a:srgbClr val="FF0000"/>
                </a:solidFill>
                <a:miter lim="800000"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6630" name="矩形标注 18">
              <a:extLst>
                <a:ext uri="{FF2B5EF4-FFF2-40B4-BE49-F238E27FC236}">
                  <a16:creationId xmlns:a16="http://schemas.microsoft.com/office/drawing/2014/main" id="{685B27CD-0601-934B-94BF-5842C6132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8344" y="3861048"/>
              <a:ext cx="684584" cy="432048"/>
            </a:xfrm>
            <a:prstGeom prst="wedgeRectCallout">
              <a:avLst>
                <a:gd name="adj1" fmla="val -54431"/>
                <a:gd name="adj2" fmla="val -20366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31" name="矩形标注 19">
              <a:extLst>
                <a:ext uri="{FF2B5EF4-FFF2-40B4-BE49-F238E27FC236}">
                  <a16:creationId xmlns:a16="http://schemas.microsoft.com/office/drawing/2014/main" id="{DE9CD87D-21E3-5346-9FB8-709436B6B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104" y="2204864"/>
              <a:ext cx="684584" cy="432048"/>
            </a:xfrm>
            <a:prstGeom prst="wedgeRectCallout">
              <a:avLst>
                <a:gd name="adj1" fmla="val -54431"/>
                <a:gd name="adj2" fmla="val -20366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>
            <a:extLst>
              <a:ext uri="{FF2B5EF4-FFF2-40B4-BE49-F238E27FC236}">
                <a16:creationId xmlns:a16="http://schemas.microsoft.com/office/drawing/2014/main" id="{275AC596-9D33-FC4E-B35F-5EC58D27A7A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457200" y="1700808"/>
            <a:ext cx="8351837" cy="4608512"/>
          </a:xfrm>
          <a:blipFill rotWithShape="0">
            <a:blip r:embed="rId3"/>
            <a:stretch>
              <a:fillRect l="-584" t="-926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61AE9CDE-B2C6-6249-8B4D-74111403E2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函数举例</a:t>
            </a:r>
            <a:endParaRPr lang="zh-CN" altLang="en-US" sz="3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latin typeface="Times New Roman" charset="0"/>
                <a:ea typeface="黑体" charset="0"/>
                <a:cs typeface="Times New Roman" charset="0"/>
              </a:rPr>
              <a:t>函数举例</a:t>
            </a:r>
            <a:endParaRPr lang="zh-CN" altLang="en-US" sz="3600">
              <a:latin typeface="Franklin Gothic Medium" charset="0"/>
              <a:ea typeface="黑体" charset="0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87513"/>
            <a:ext cx="8351837" cy="467995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</a:rPr>
              <a:t>设</a:t>
            </a:r>
            <a:r>
              <a:rPr kumimoji="0" lang="en-US" altLang="zh-CN" sz="2800" i="1" dirty="0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</a:rPr>
              <a:t>为非空集合，</a:t>
            </a:r>
            <a:r>
              <a:rPr kumimoji="0" lang="en-US" altLang="zh-CN" sz="2800" i="1" dirty="0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</a:rPr>
              <a:t>上的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</a:rPr>
              <a:t> </a:t>
            </a:r>
            <a:r>
              <a:rPr kumimoji="0" lang="zh-CN" altLang="en-US" sz="2800" dirty="0">
                <a:solidFill>
                  <a:srgbClr val="0000CC"/>
                </a:solidFill>
                <a:latin typeface="华文楷体" charset="0"/>
                <a:ea typeface="华文楷体" charset="0"/>
                <a:cs typeface="华文楷体" charset="0"/>
              </a:rPr>
              <a:t>恒等函数</a:t>
            </a:r>
            <a:r>
              <a:rPr kumimoji="0" lang="en-US" altLang="zh-CN" sz="2800" i="1" dirty="0">
                <a:solidFill>
                  <a:srgbClr val="0000CC"/>
                </a:solidFill>
                <a:latin typeface="Franklin Gothic Book" charset="0"/>
                <a:ea typeface="黑体" charset="0"/>
                <a:sym typeface="Symbol" charset="0"/>
              </a:rPr>
              <a:t></a:t>
            </a:r>
            <a:r>
              <a:rPr kumimoji="0" lang="en-US" altLang="zh-CN" sz="2800" i="1" baseline="-25000" dirty="0">
                <a:solidFill>
                  <a:srgbClr val="0000CC"/>
                </a:solidFill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en-US" altLang="zh-CN" sz="2800" dirty="0">
                <a:solidFill>
                  <a:srgbClr val="0000CC"/>
                </a:solidFill>
                <a:latin typeface="Times New Roman" charset="0"/>
                <a:ea typeface="黑体" charset="0"/>
                <a:cs typeface="Times New Roman" charset="0"/>
              </a:rPr>
              <a:t>:</a:t>
            </a:r>
            <a:r>
              <a:rPr kumimoji="0" lang="en-US" altLang="zh-CN" sz="2800" i="1" dirty="0">
                <a:solidFill>
                  <a:srgbClr val="0000CC"/>
                </a:solidFill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en-US" altLang="zh-CN" sz="2800" dirty="0">
                <a:solidFill>
                  <a:srgbClr val="0000CC"/>
                </a:solidFill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</a:t>
            </a:r>
            <a:r>
              <a:rPr kumimoji="0" lang="en-US" altLang="zh-CN" sz="2800" i="1" dirty="0">
                <a:solidFill>
                  <a:srgbClr val="0000CC"/>
                </a:solidFill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</a:rPr>
              <a:t>定义为</a:t>
            </a:r>
            <a:endParaRPr kumimoji="0" lang="en-US" altLang="zh-CN" sz="2800" dirty="0">
              <a:latin typeface="Times New Roman" charset="0"/>
              <a:ea typeface="黑体" charset="0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kumimoji="0" lang="en-US" altLang="zh-CN" sz="2400" dirty="0">
                <a:latin typeface="Franklin Gothic Book" charset="0"/>
                <a:ea typeface="黑体" charset="0"/>
                <a:sym typeface="Symbol" charset="0"/>
              </a:rPr>
              <a:t></a:t>
            </a:r>
            <a:r>
              <a:rPr kumimoji="0" lang="en-US" altLang="zh-CN" sz="2400" baseline="-25000" dirty="0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)=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zh-CN" altLang="en-US" sz="2400" dirty="0">
                <a:latin typeface="Times New Roman" charset="0"/>
                <a:ea typeface="宋体" charset="0"/>
                <a:cs typeface="宋体" charset="0"/>
              </a:rPr>
              <a:t>，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宋体" charset="0"/>
              </a:rPr>
              <a:t>x</a:t>
            </a:r>
            <a:r>
              <a:rPr kumimoji="0" lang="en-US" altLang="zh-CN" sz="2400" dirty="0" err="1">
                <a:latin typeface="Times New Roman" charset="0"/>
                <a:ea typeface="宋体" charset="0"/>
                <a:cs typeface="宋体" charset="0"/>
                <a:sym typeface="Symbol" charset="0"/>
              </a:rPr>
              <a:t>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宋体" charset="0"/>
              </a:rPr>
              <a:t>A</a:t>
            </a:r>
            <a:endParaRPr kumimoji="0" lang="en-US" altLang="zh-CN" sz="2400" i="1" dirty="0">
              <a:latin typeface="Times New Roman" charset="0"/>
              <a:ea typeface="黑体" charset="0"/>
            </a:endParaRPr>
          </a:p>
          <a:p>
            <a:pPr algn="just" eaLnBrk="1" hangingPunct="1">
              <a:lnSpc>
                <a:spcPct val="120000"/>
              </a:lnSpc>
            </a:pP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</a:rPr>
              <a:t>设</a:t>
            </a:r>
            <a:r>
              <a:rPr kumimoji="0" lang="en-US" altLang="zh-CN" sz="2800" i="1" dirty="0">
                <a:latin typeface="Times New Roman" charset="0"/>
                <a:ea typeface="黑体" charset="0"/>
                <a:cs typeface="Times New Roman" charset="0"/>
              </a:rPr>
              <a:t>U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</a:rPr>
              <a:t>为非空集合，对任意的</a:t>
            </a:r>
            <a:r>
              <a:rPr kumimoji="0" lang="en-US" altLang="zh-CN" sz="2800" i="1" dirty="0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</a:t>
            </a:r>
            <a:r>
              <a:rPr kumimoji="0" lang="en-US" altLang="zh-CN" sz="2800" i="1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U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</a:rPr>
              <a:t>, </a:t>
            </a:r>
            <a:r>
              <a:rPr kumimoji="0" lang="zh-CN" altLang="en-US" sz="2800" dirty="0">
                <a:solidFill>
                  <a:srgbClr val="0000CC"/>
                </a:solidFill>
                <a:latin typeface="华文楷体" charset="0"/>
                <a:ea typeface="华文楷体" charset="0"/>
                <a:cs typeface="Times New Roman" charset="0"/>
              </a:rPr>
              <a:t>特征函数</a:t>
            </a:r>
            <a:r>
              <a:rPr kumimoji="0" lang="zh-CN" altLang="en-US" sz="2800" i="1" dirty="0">
                <a:solidFill>
                  <a:srgbClr val="0000CC"/>
                </a:solidFill>
                <a:latin typeface="Times New Roman" charset="0"/>
                <a:ea typeface="华文楷体" charset="0"/>
                <a:cs typeface="Times New Roman" charset="0"/>
                <a:sym typeface="Symbol" charset="0"/>
              </a:rPr>
              <a:t></a:t>
            </a:r>
            <a:r>
              <a:rPr kumimoji="0" lang="en-US" altLang="zh-CN" sz="2800" i="1" baseline="-30000" dirty="0">
                <a:solidFill>
                  <a:srgbClr val="0000CC"/>
                </a:solidFill>
                <a:latin typeface="Times New Roman" charset="0"/>
                <a:ea typeface="华文楷体" charset="0"/>
                <a:cs typeface="Times New Roman" charset="0"/>
              </a:rPr>
              <a:t>A</a:t>
            </a:r>
            <a:r>
              <a:rPr kumimoji="0" lang="en-US" altLang="zh-CN" sz="2800" dirty="0">
                <a:solidFill>
                  <a:srgbClr val="0000CC"/>
                </a:solidFill>
                <a:latin typeface="Times New Roman" charset="0"/>
                <a:ea typeface="华文楷体" charset="0"/>
                <a:cs typeface="Times New Roman" charset="0"/>
              </a:rPr>
              <a:t>:</a:t>
            </a:r>
            <a:r>
              <a:rPr kumimoji="0" lang="en-US" altLang="zh-CN" sz="2800" i="1" dirty="0">
                <a:solidFill>
                  <a:srgbClr val="0000CC"/>
                </a:solidFill>
                <a:latin typeface="Times New Roman" charset="0"/>
                <a:ea typeface="华文楷体" charset="0"/>
                <a:cs typeface="Times New Roman" charset="0"/>
              </a:rPr>
              <a:t>U</a:t>
            </a:r>
            <a:r>
              <a:rPr kumimoji="0" lang="en-US" altLang="zh-CN" sz="2800" dirty="0">
                <a:solidFill>
                  <a:srgbClr val="0000CC"/>
                </a:solidFill>
                <a:latin typeface="Times New Roman" charset="0"/>
                <a:ea typeface="华文楷体" charset="0"/>
                <a:cs typeface="Times New Roman" charset="0"/>
                <a:sym typeface="Symbol" charset="0"/>
              </a:rPr>
              <a:t></a:t>
            </a:r>
            <a:r>
              <a:rPr kumimoji="0" lang="en-US" altLang="zh-CN" sz="2800" dirty="0">
                <a:solidFill>
                  <a:srgbClr val="0000CC"/>
                </a:solidFill>
                <a:latin typeface="Times New Roman" charset="0"/>
                <a:ea typeface="华文楷体" charset="0"/>
                <a:cs typeface="Times New Roman" charset="0"/>
              </a:rPr>
              <a:t>{0,1} </a:t>
            </a:r>
            <a:r>
              <a:rPr kumimoji="0" lang="zh-CN" altLang="en-US" sz="2800" dirty="0">
                <a:latin typeface="Times New Roman" charset="0"/>
                <a:ea typeface="华文楷体" charset="0"/>
                <a:cs typeface="Times New Roman" charset="0"/>
              </a:rPr>
              <a:t>定义为：</a:t>
            </a:r>
            <a:endParaRPr kumimoji="0" lang="en-US" altLang="zh-CN" sz="2800" dirty="0">
              <a:latin typeface="Times New Roman" charset="0"/>
              <a:ea typeface="华文楷体" charset="0"/>
              <a:cs typeface="Times New Roman" charset="0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kumimoji="0" lang="zh-CN" altLang="en-US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</a:t>
            </a:r>
            <a:r>
              <a:rPr kumimoji="0" lang="en-US" altLang="zh-CN" sz="2400" baseline="-30000" dirty="0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)=1</a:t>
            </a:r>
            <a:r>
              <a:rPr kumimoji="0" lang="zh-CN" altLang="en-US" sz="2400" dirty="0">
                <a:latin typeface="Times New Roman" charset="0"/>
                <a:ea typeface="宋体" charset="0"/>
                <a:cs typeface="Times New Roman" charset="0"/>
              </a:rPr>
              <a:t>，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</a:rPr>
              <a:t>A</a:t>
            </a:r>
            <a:endParaRPr kumimoji="0" lang="en-US" altLang="zh-CN" sz="2400" i="1" dirty="0">
              <a:latin typeface="Times New Roman" charset="0"/>
              <a:ea typeface="宋体" charset="0"/>
              <a:cs typeface="Times New Roman" charset="0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kumimoji="0" lang="zh-CN" altLang="en-US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</a:t>
            </a:r>
            <a:r>
              <a:rPr kumimoji="0" lang="en-US" altLang="zh-CN" sz="2400" baseline="-30000" dirty="0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)=0</a:t>
            </a:r>
            <a:r>
              <a:rPr kumimoji="0" lang="zh-CN" altLang="en-US" sz="2400" dirty="0">
                <a:latin typeface="Times New Roman" charset="0"/>
                <a:ea typeface="宋体" charset="0"/>
                <a:cs typeface="Times New Roman" charset="0"/>
              </a:rPr>
              <a:t>，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U</a:t>
            </a:r>
            <a:r>
              <a:rPr kumimoji="0" lang="en-US" altLang="zh-CN" sz="2400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-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</a:rPr>
              <a:t>A</a:t>
            </a:r>
            <a:endParaRPr kumimoji="0" lang="zh-CN" altLang="en-US" sz="2400" i="1" dirty="0">
              <a:latin typeface="Times New Roman" charset="0"/>
              <a:ea typeface="宋体" charset="0"/>
              <a:cs typeface="Times New Roman" charset="0"/>
            </a:endParaRPr>
          </a:p>
          <a:p>
            <a:pPr algn="just" eaLnBrk="1" hangingPunct="1">
              <a:buFont typeface="Wingdings" charset="0"/>
              <a:buNone/>
            </a:pPr>
            <a:endParaRPr kumimoji="0" lang="en-US" altLang="zh-CN" sz="2600" dirty="0">
              <a:latin typeface="Franklin Gothic Book" charset="0"/>
              <a:ea typeface="黑体" charset="0"/>
              <a:cs typeface="Times New Roman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11300" y="5300663"/>
            <a:ext cx="5724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400" b="1">
                <a:ea typeface="黑体" charset="0"/>
                <a:cs typeface="黑体" charset="0"/>
              </a:rPr>
              <a:t>如果要记录每节离散数学课的到课情况？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latin typeface="Times New Roman" charset="0"/>
                <a:ea typeface="黑体" charset="0"/>
                <a:cs typeface="Times New Roman" charset="0"/>
              </a:rPr>
              <a:t>子集在函数下的像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41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68313" y="1687513"/>
                <a:ext cx="8351837" cy="4679950"/>
              </a:xfrm>
            </p:spPr>
            <p:txBody>
              <a:bodyPr/>
              <a:lstStyle/>
              <a:p>
                <a:pPr algn="just" eaLnBrk="1" hangingPunct="1">
                  <a:lnSpc>
                    <a:spcPct val="120000"/>
                  </a:lnSpc>
                </a:pPr>
                <a:r>
                  <a:rPr kumimoji="0" lang="zh-CN" altLang="en-US" sz="2800" dirty="0">
                    <a:latin typeface="Times New Roman" charset="0"/>
                    <a:ea typeface="黑体" charset="0"/>
                  </a:rPr>
                  <a:t>设</a:t>
                </a:r>
                <a:r>
                  <a:rPr kumimoji="0" lang="en-US" altLang="zh-CN" sz="2800" dirty="0">
                    <a:latin typeface="Times New Roman" charset="0"/>
                    <a:ea typeface="黑体" charset="0"/>
                  </a:rPr>
                  <a:t> </a:t>
                </a:r>
                <a:r>
                  <a:rPr kumimoji="0" lang="en-US" altLang="zh-CN" sz="2800" i="1" dirty="0">
                    <a:latin typeface="Times New Roman" charset="0"/>
                    <a:ea typeface="黑体" charset="0"/>
                  </a:rPr>
                  <a:t>f </a:t>
                </a:r>
                <a:r>
                  <a:rPr kumimoji="0" lang="zh-CN" altLang="en-US" sz="2800" dirty="0">
                    <a:latin typeface="Times New Roman" charset="0"/>
                    <a:ea typeface="黑体" charset="0"/>
                  </a:rPr>
                  <a:t>是从集合</a:t>
                </a:r>
                <a:r>
                  <a:rPr kumimoji="0" lang="en-US" altLang="zh-CN" sz="2800" i="1" dirty="0">
                    <a:latin typeface="Times New Roman" charset="0"/>
                    <a:ea typeface="黑体" charset="0"/>
                  </a:rPr>
                  <a:t>A</a:t>
                </a:r>
                <a:r>
                  <a:rPr kumimoji="0" lang="zh-CN" altLang="en-US" sz="2800" dirty="0">
                    <a:latin typeface="Times New Roman" charset="0"/>
                    <a:ea typeface="黑体" charset="0"/>
                  </a:rPr>
                  <a:t>到</a:t>
                </a:r>
                <a:r>
                  <a:rPr kumimoji="0" lang="en-US" altLang="zh-CN" sz="2800" i="1" dirty="0">
                    <a:latin typeface="Times New Roman" charset="0"/>
                    <a:ea typeface="黑体" charset="0"/>
                  </a:rPr>
                  <a:t>B</a:t>
                </a:r>
                <a:r>
                  <a:rPr kumimoji="0" lang="zh-CN" altLang="en-US" sz="2800" dirty="0">
                    <a:latin typeface="Times New Roman" charset="0"/>
                    <a:ea typeface="黑体" charset="0"/>
                  </a:rPr>
                  <a:t>的函数，</a:t>
                </a:r>
                <a:r>
                  <a:rPr kumimoji="0" lang="en-US" altLang="zh-CN" sz="2800" i="1" dirty="0">
                    <a:latin typeface="Times New Roman" charset="0"/>
                    <a:ea typeface="黑体" charset="0"/>
                  </a:rPr>
                  <a:t>S </a:t>
                </a:r>
                <a:r>
                  <a:rPr kumimoji="0" lang="zh-CN" altLang="en-US" sz="2800" dirty="0">
                    <a:latin typeface="Times New Roman" charset="0"/>
                    <a:ea typeface="黑体" charset="0"/>
                  </a:rPr>
                  <a:t>是</a:t>
                </a:r>
                <a:r>
                  <a:rPr kumimoji="0" lang="en-US" altLang="zh-CN" sz="2800" i="1" dirty="0">
                    <a:latin typeface="Times New Roman" charset="0"/>
                    <a:ea typeface="黑体" charset="0"/>
                  </a:rPr>
                  <a:t>A</a:t>
                </a:r>
                <a:r>
                  <a:rPr kumimoji="0" lang="zh-CN" altLang="en-US" sz="2800" dirty="0">
                    <a:latin typeface="Times New Roman" charset="0"/>
                    <a:ea typeface="黑体" charset="0"/>
                  </a:rPr>
                  <a:t>的一个子集。</a:t>
                </a:r>
                <a:br>
                  <a:rPr kumimoji="0" lang="en-US" altLang="zh-CN" sz="2800" dirty="0">
                    <a:latin typeface="Times New Roman" charset="0"/>
                    <a:ea typeface="黑体" charset="0"/>
                  </a:rPr>
                </a:br>
                <a14:m>
                  <m:oMath xmlns:m="http://schemas.openxmlformats.org/officeDocument/2006/math">
                    <m:r>
                      <a:rPr kumimoji="0" lang="en-US" altLang="zh-CN" sz="2800" i="1" dirty="0" smtClean="0">
                        <a:solidFill>
                          <a:srgbClr val="0000CC"/>
                        </a:solidFill>
                        <a:latin typeface="Cambria Math" charset="0"/>
                        <a:ea typeface="黑体" charset="0"/>
                      </a:rPr>
                      <m:t>𝑆</m:t>
                    </m:r>
                  </m:oMath>
                </a14:m>
                <a:r>
                  <a:rPr kumimoji="0" lang="en-US" altLang="zh-CN" sz="2800" dirty="0">
                    <a:solidFill>
                      <a:srgbClr val="0000CC"/>
                    </a:solidFill>
                    <a:latin typeface="Times New Roman" charset="0"/>
                    <a:ea typeface="黑体" charset="0"/>
                  </a:rPr>
                  <a:t> </a:t>
                </a:r>
                <a:r>
                  <a:rPr kumimoji="0" lang="zh-CN" altLang="en-US" sz="2800" dirty="0">
                    <a:solidFill>
                      <a:srgbClr val="0000CC"/>
                    </a:solidFill>
                    <a:latin typeface="Times New Roman" charset="0"/>
                    <a:ea typeface="黑体" charset="0"/>
                  </a:rPr>
                  <a:t>在</a:t>
                </a:r>
                <a:r>
                  <a:rPr kumimoji="0" lang="en-US" altLang="zh-CN" sz="2800" dirty="0">
                    <a:solidFill>
                      <a:srgbClr val="0000CC"/>
                    </a:solidFill>
                    <a:latin typeface="Times New Roman" charset="0"/>
                    <a:ea typeface="黑体" charset="0"/>
                  </a:rPr>
                  <a:t> </a:t>
                </a:r>
                <a:r>
                  <a:rPr kumimoji="0" lang="en-US" altLang="zh-CN" sz="2800" i="1" dirty="0">
                    <a:solidFill>
                      <a:srgbClr val="0000CC"/>
                    </a:solidFill>
                    <a:latin typeface="Times New Roman" charset="0"/>
                    <a:ea typeface="黑体" charset="0"/>
                  </a:rPr>
                  <a:t>f </a:t>
                </a:r>
                <a:r>
                  <a:rPr kumimoji="0" lang="zh-CN" altLang="en-US" sz="2800" dirty="0">
                    <a:solidFill>
                      <a:srgbClr val="0000CC"/>
                    </a:solidFill>
                    <a:latin typeface="Times New Roman" charset="0"/>
                    <a:ea typeface="黑体" charset="0"/>
                  </a:rPr>
                  <a:t>下的像</a:t>
                </a:r>
                <a:r>
                  <a:rPr kumimoji="0" lang="zh-CN" altLang="en-US" sz="2800" dirty="0">
                    <a:latin typeface="Times New Roman" charset="0"/>
                    <a:ea typeface="黑体" charset="0"/>
                  </a:rPr>
                  <a:t>，记为</a:t>
                </a:r>
                <a14:m>
                  <m:oMath xmlns:m="http://schemas.openxmlformats.org/officeDocument/2006/math">
                    <m:r>
                      <a:rPr kumimoji="0" lang="en-US" altLang="zh-CN" sz="2800" i="1" dirty="0" smtClean="0">
                        <a:solidFill>
                          <a:srgbClr val="0000CC"/>
                        </a:solidFill>
                        <a:latin typeface="Cambria Math" charset="0"/>
                        <a:ea typeface="黑体" charset="0"/>
                      </a:rPr>
                      <m:t>𝑓</m:t>
                    </m:r>
                    <m:r>
                      <a:rPr kumimoji="0" lang="en-US" altLang="zh-CN" sz="2800" i="1" dirty="0" smtClean="0">
                        <a:solidFill>
                          <a:srgbClr val="0000CC"/>
                        </a:solidFill>
                        <a:latin typeface="Cambria Math" charset="0"/>
                        <a:ea typeface="黑体" charset="0"/>
                      </a:rPr>
                      <m:t>(</m:t>
                    </m:r>
                    <m:r>
                      <a:rPr kumimoji="0" lang="en-US" altLang="zh-CN" sz="2800" i="1" dirty="0" smtClean="0">
                        <a:solidFill>
                          <a:srgbClr val="0000CC"/>
                        </a:solidFill>
                        <a:latin typeface="Cambria Math" charset="0"/>
                        <a:ea typeface="黑体" charset="0"/>
                      </a:rPr>
                      <m:t>𝑆</m:t>
                    </m:r>
                    <m:r>
                      <a:rPr kumimoji="0" lang="en-US" altLang="zh-CN" sz="2800" i="1" dirty="0" smtClean="0">
                        <a:solidFill>
                          <a:srgbClr val="0000CC"/>
                        </a:solidFill>
                        <a:latin typeface="Cambria Math" charset="0"/>
                        <a:ea typeface="黑体" charset="0"/>
                      </a:rPr>
                      <m:t>)</m:t>
                    </m:r>
                  </m:oMath>
                </a14:m>
                <a:r>
                  <a:rPr kumimoji="0" lang="zh-CN" altLang="en-US" sz="2800" dirty="0">
                    <a:latin typeface="Times New Roman" charset="0"/>
                    <a:ea typeface="黑体" charset="0"/>
                  </a:rPr>
                  <a:t>，定义如下：</a:t>
                </a:r>
                <a:endParaRPr kumimoji="0" lang="en-US" altLang="zh-CN" sz="2800" dirty="0">
                  <a:latin typeface="Times New Roman" charset="0"/>
                  <a:ea typeface="黑体" charset="0"/>
                </a:endParaRPr>
              </a:p>
              <a:p>
                <a:pPr lvl="1" algn="just" eaLnBrk="1" hangingPunct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kumimoji="0" lang="en-US" altLang="zh-CN" sz="2400" i="1" dirty="0" smtClean="0">
                        <a:latin typeface="Cambria Math" charset="0"/>
                        <a:ea typeface="黑体" charset="0"/>
                      </a:rPr>
                      <m:t>𝑓</m:t>
                    </m:r>
                    <m:r>
                      <a:rPr kumimoji="0" lang="en-US" altLang="zh-CN" sz="2400" i="1" dirty="0" smtClean="0">
                        <a:latin typeface="Cambria Math" charset="0"/>
                        <a:ea typeface="黑体" charset="0"/>
                      </a:rPr>
                      <m:t>(</m:t>
                    </m:r>
                    <m:r>
                      <a:rPr kumimoji="0" lang="en-US" altLang="zh-CN" sz="2400" i="1" dirty="0" smtClean="0">
                        <a:latin typeface="Cambria Math" charset="0"/>
                        <a:ea typeface="黑体" charset="0"/>
                      </a:rPr>
                      <m:t>𝑆</m:t>
                    </m:r>
                    <m:r>
                      <a:rPr kumimoji="0" lang="en-US" altLang="zh-CN" sz="2400" i="1" dirty="0" smtClean="0">
                        <a:latin typeface="Cambria Math" charset="0"/>
                        <a:ea typeface="黑体" charset="0"/>
                      </a:rPr>
                      <m:t>)=</m:t>
                    </m:r>
                    <m:d>
                      <m:dPr>
                        <m:begChr m:val="{"/>
                        <m:endChr m:val="|"/>
                        <m:ctrlPr>
                          <a:rPr kumimoji="0" lang="en-US" altLang="zh-CN" sz="2400" i="1" dirty="0" smtClean="0">
                            <a:latin typeface="Cambria Math" panose="02040503050406030204" pitchFamily="18" charset="0"/>
                            <a:ea typeface="黑体" charset="0"/>
                          </a:rPr>
                        </m:ctrlPr>
                      </m:dPr>
                      <m:e>
                        <m:r>
                          <a:rPr kumimoji="0" lang="en-US" altLang="zh-CN" sz="2400" i="1" dirty="0" smtClean="0">
                            <a:latin typeface="Cambria Math" charset="0"/>
                            <a:ea typeface="黑体" charset="0"/>
                          </a:rPr>
                          <m:t> </m:t>
                        </m:r>
                        <m:r>
                          <a:rPr kumimoji="0" lang="en-US" altLang="zh-CN" sz="2400" i="1" dirty="0" smtClean="0">
                            <a:latin typeface="Cambria Math" charset="0"/>
                            <a:ea typeface="黑体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kumimoji="0" lang="en-US" altLang="zh-CN" sz="2400" i="1" dirty="0" smtClean="0">
                            <a:latin typeface="Cambria Math" panose="02040503050406030204" pitchFamily="18" charset="0"/>
                            <a:ea typeface="黑体" charset="0"/>
                            <a:sym typeface="Symbol" charset="0"/>
                          </a:rPr>
                        </m:ctrlPr>
                      </m:sSubPr>
                      <m:e>
                        <m:r>
                          <a:rPr kumimoji="0" lang="en-US" altLang="zh-CN" sz="2400" b="0" i="1" dirty="0" smtClean="0">
                            <a:latin typeface="Cambria Math" charset="0"/>
                            <a:ea typeface="黑体" charset="0"/>
                            <a:sym typeface="Symbol" charset="0"/>
                          </a:rPr>
                          <m:t>∃</m:t>
                        </m:r>
                      </m:e>
                      <m:sub>
                        <m:r>
                          <a:rPr kumimoji="0" lang="en-US" altLang="zh-CN" sz="2400" b="0" i="1" dirty="0" smtClean="0">
                            <a:latin typeface="Cambria Math" charset="0"/>
                            <a:ea typeface="黑体" charset="0"/>
                            <a:sym typeface="Symbol" charset="0"/>
                          </a:rPr>
                          <m:t>𝑠</m:t>
                        </m:r>
                        <m:r>
                          <a:rPr kumimoji="0" lang="en-US" altLang="zh-CN" sz="2400" b="0" i="1" dirty="0" smtClean="0">
                            <a:latin typeface="Cambria Math" charset="0"/>
                            <a:ea typeface="黑体" charset="0"/>
                            <a:sym typeface="Symbol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kumimoji="0" lang="en-US" altLang="zh-CN" sz="2400" b="0" i="1" dirty="0" smtClean="0">
                            <a:latin typeface="Cambria Math" charset="0"/>
                            <a:ea typeface="黑体" charset="0"/>
                            <a:sym typeface="Symbol" charset="0"/>
                          </a:rPr>
                          <m:t>S</m:t>
                        </m:r>
                      </m:sub>
                    </m:sSub>
                    <m:r>
                      <a:rPr kumimoji="0" lang="en-US" altLang="zh-CN" sz="2400" i="1" dirty="0">
                        <a:latin typeface="Cambria Math" charset="0"/>
                        <a:ea typeface="黑体" charset="0"/>
                        <a:sym typeface="Symbol" charset="0"/>
                      </a:rPr>
                      <m:t>𝑡</m:t>
                    </m:r>
                    <m:r>
                      <a:rPr kumimoji="0" lang="en-US" altLang="zh-CN" sz="2400" i="1" dirty="0">
                        <a:latin typeface="Cambria Math" charset="0"/>
                        <a:ea typeface="黑体" charset="0"/>
                        <a:sym typeface="Symbol" charset="0"/>
                      </a:rPr>
                      <m:t>= </m:t>
                    </m:r>
                    <m:r>
                      <a:rPr kumimoji="0" lang="en-US" altLang="zh-CN" sz="2400" i="1" dirty="0">
                        <a:latin typeface="Cambria Math" charset="0"/>
                        <a:ea typeface="黑体" charset="0"/>
                      </a:rPr>
                      <m:t>𝑓</m:t>
                    </m:r>
                    <m:r>
                      <a:rPr kumimoji="0" lang="en-US" altLang="zh-CN" sz="2400" i="1" dirty="0">
                        <a:latin typeface="Cambria Math" charset="0"/>
                        <a:ea typeface="黑体" charset="0"/>
                        <a:sym typeface="Symbol" charset="0"/>
                      </a:rPr>
                      <m:t>(</m:t>
                    </m:r>
                    <m:r>
                      <a:rPr kumimoji="0" lang="en-US" altLang="zh-CN" sz="2400" i="1" dirty="0">
                        <a:latin typeface="Cambria Math" charset="0"/>
                        <a:ea typeface="黑体" charset="0"/>
                        <a:sym typeface="Symbol" charset="0"/>
                      </a:rPr>
                      <m:t>𝑠</m:t>
                    </m:r>
                    <m:r>
                      <a:rPr kumimoji="0" lang="en-US" altLang="zh-CN" sz="2400" i="1" dirty="0">
                        <a:latin typeface="Cambria Math" charset="0"/>
                        <a:ea typeface="黑体" charset="0"/>
                        <a:sym typeface="Symbol" charset="0"/>
                      </a:rPr>
                      <m:t>)}  </m:t>
                    </m:r>
                  </m:oMath>
                </a14:m>
                <a:endParaRPr kumimoji="0" lang="en-US" altLang="zh-CN" sz="2400" dirty="0">
                  <a:latin typeface="Times New Roman" charset="0"/>
                  <a:ea typeface="黑体" charset="0"/>
                </a:endParaRPr>
              </a:p>
              <a:p>
                <a:pPr lvl="1" algn="just" eaLnBrk="1" hangingPunct="1">
                  <a:lnSpc>
                    <a:spcPct val="120000"/>
                  </a:lnSpc>
                </a:pPr>
                <a:endParaRPr kumimoji="0" lang="en-US" altLang="zh-CN" sz="2400" dirty="0">
                  <a:latin typeface="Times New Roman" charset="0"/>
                  <a:ea typeface="黑体" charset="0"/>
                </a:endParaRPr>
              </a:p>
              <a:p>
                <a:pPr algn="just" eaLnBrk="1" hangingPunct="1">
                  <a:lnSpc>
                    <a:spcPct val="120000"/>
                  </a:lnSpc>
                </a:pPr>
                <a:r>
                  <a:rPr kumimoji="0" lang="zh-CN" altLang="en-US" sz="2800" dirty="0">
                    <a:latin typeface="Times New Roman" charset="0"/>
                    <a:ea typeface="黑体" charset="0"/>
                  </a:rPr>
                  <a:t>备注：</a:t>
                </a:r>
                <a:r>
                  <a:rPr kumimoji="0" lang="en-US" altLang="zh-CN" sz="2800" i="1" dirty="0">
                    <a:solidFill>
                      <a:srgbClr val="0000CC"/>
                    </a:solidFill>
                    <a:latin typeface="Times New Roman" charset="0"/>
                    <a:ea typeface="黑体" charset="0"/>
                  </a:rPr>
                  <a:t>f </a:t>
                </a:r>
                <a:r>
                  <a:rPr kumimoji="0" lang="en-US" altLang="zh-CN" sz="2800" dirty="0">
                    <a:solidFill>
                      <a:srgbClr val="0000CC"/>
                    </a:solidFill>
                    <a:latin typeface="Times New Roman" charset="0"/>
                    <a:ea typeface="黑体" charset="0"/>
                  </a:rPr>
                  <a:t>(</a:t>
                </a:r>
                <a:r>
                  <a:rPr kumimoji="0" lang="en-US" altLang="zh-CN" sz="2800" i="1" dirty="0">
                    <a:solidFill>
                      <a:srgbClr val="0000CC"/>
                    </a:solidFill>
                    <a:latin typeface="Times New Roman" charset="0"/>
                    <a:ea typeface="黑体" charset="0"/>
                  </a:rPr>
                  <a:t>A</a:t>
                </a:r>
                <a:r>
                  <a:rPr kumimoji="0" lang="en-US" altLang="zh-CN" sz="2800" dirty="0">
                    <a:solidFill>
                      <a:srgbClr val="0000CC"/>
                    </a:solidFill>
                    <a:latin typeface="Times New Roman" charset="0"/>
                    <a:ea typeface="黑体" charset="0"/>
                  </a:rPr>
                  <a:t>) </a:t>
                </a:r>
                <a:r>
                  <a:rPr kumimoji="0" lang="zh-CN" altLang="en-US" sz="2800" dirty="0">
                    <a:solidFill>
                      <a:srgbClr val="0000CC"/>
                    </a:solidFill>
                    <a:latin typeface="Times New Roman" charset="0"/>
                    <a:ea typeface="黑体" charset="0"/>
                  </a:rPr>
                  <a:t>即为</a:t>
                </a:r>
                <a:r>
                  <a:rPr kumimoji="0" lang="en-US" altLang="zh-CN" sz="2800" dirty="0">
                    <a:solidFill>
                      <a:srgbClr val="0000CC"/>
                    </a:solidFill>
                    <a:latin typeface="Times New Roman" charset="0"/>
                    <a:ea typeface="黑体" charset="0"/>
                  </a:rPr>
                  <a:t> </a:t>
                </a:r>
                <a:r>
                  <a:rPr kumimoji="0" lang="en-US" altLang="zh-CN" sz="2800" i="1" dirty="0">
                    <a:solidFill>
                      <a:srgbClr val="0000CC"/>
                    </a:solidFill>
                    <a:latin typeface="Times New Roman" charset="0"/>
                    <a:ea typeface="黑体" charset="0"/>
                  </a:rPr>
                  <a:t>f </a:t>
                </a:r>
                <a:r>
                  <a:rPr kumimoji="0" lang="zh-CN" altLang="en-US" sz="2800" dirty="0">
                    <a:solidFill>
                      <a:srgbClr val="0000CC"/>
                    </a:solidFill>
                    <a:latin typeface="Times New Roman" charset="0"/>
                    <a:ea typeface="黑体" charset="0"/>
                  </a:rPr>
                  <a:t>的值域</a:t>
                </a:r>
                <a:r>
                  <a:rPr kumimoji="0" lang="zh-CN" altLang="en-US" sz="2800" dirty="0">
                    <a:latin typeface="Times New Roman" charset="0"/>
                    <a:ea typeface="黑体" charset="0"/>
                  </a:rPr>
                  <a:t>。</a:t>
                </a:r>
                <a:endParaRPr kumimoji="0" lang="en-US" altLang="zh-CN" sz="2400" dirty="0">
                  <a:solidFill>
                    <a:srgbClr val="990000"/>
                  </a:solidFill>
                  <a:latin typeface="Times New Roman" charset="0"/>
                  <a:ea typeface="黑体" charset="0"/>
                </a:endParaRPr>
              </a:p>
              <a:p>
                <a:pPr algn="just" eaLnBrk="1" hangingPunct="1"/>
                <a:endParaRPr kumimoji="0" lang="en-US" altLang="zh-CN" sz="2100" i="1" dirty="0">
                  <a:latin typeface="Franklin Gothic Book" charset="0"/>
                  <a:ea typeface="黑体" charset="0"/>
                </a:endParaRPr>
              </a:p>
              <a:p>
                <a:pPr algn="just" eaLnBrk="1" hangingPunct="1">
                  <a:buFont typeface="Wingdings" charset="0"/>
                  <a:buNone/>
                </a:pPr>
                <a:endParaRPr kumimoji="0" lang="en-US" altLang="zh-CN" sz="2600" dirty="0">
                  <a:latin typeface="Franklin Gothic Book" charset="0"/>
                  <a:ea typeface="黑体" charset="0"/>
                </a:endParaRPr>
              </a:p>
            </p:txBody>
          </p:sp>
        </mc:Choice>
        <mc:Fallback xmlns="">
          <p:sp>
            <p:nvSpPr>
              <p:cNvPr id="604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687513"/>
                <a:ext cx="8351837" cy="4679950"/>
              </a:xfrm>
              <a:blipFill rotWithShape="0">
                <a:blip r:embed="rId3"/>
                <a:stretch>
                  <a:fillRect l="-657" t="-1042" r="-1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回顾</a:t>
            </a:r>
            <a:endParaRPr lang="en-US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集合的</a:t>
            </a:r>
            <a:r>
              <a:rPr lang="zh-CN" altLang="en-US"/>
              <a:t>基本概念</a:t>
            </a:r>
            <a:endParaRPr lang="en-US" altLang="zh-CN"/>
          </a:p>
          <a:p>
            <a:pPr lvl="1"/>
            <a:r>
              <a:rPr lang="zh-CN" altLang="en-US"/>
              <a:t>集合及其描述</a:t>
            </a:r>
            <a:endParaRPr lang="en-US" altLang="zh-CN"/>
          </a:p>
          <a:p>
            <a:pPr lvl="1"/>
            <a:r>
              <a:rPr lang="zh-CN" altLang="en-US"/>
              <a:t>集合相等、子集关系</a:t>
            </a:r>
            <a:endParaRPr lang="en-US" altLang="zh-CN"/>
          </a:p>
          <a:p>
            <a:pPr lvl="1"/>
            <a:r>
              <a:rPr lang="zh-CN" altLang="en-US"/>
              <a:t>幂集、笛卡尔乘积</a:t>
            </a:r>
            <a:endParaRPr lang="en-US" altLang="zh-CN"/>
          </a:p>
          <a:p>
            <a:r>
              <a:rPr lang="zh-CN" altLang="en-US"/>
              <a:t>集合运算</a:t>
            </a:r>
            <a:endParaRPr lang="en-US" altLang="zh-CN"/>
          </a:p>
          <a:p>
            <a:pPr lvl="1"/>
            <a:r>
              <a:rPr lang="zh-CN" altLang="en-US"/>
              <a:t>交并补、广义交、广义并</a:t>
            </a:r>
            <a:endParaRPr lang="en-US" altLang="zh-CN"/>
          </a:p>
          <a:p>
            <a:pPr lvl="1"/>
            <a:r>
              <a:rPr lang="zh-CN" altLang="en-US"/>
              <a:t>集合恒等式</a:t>
            </a:r>
            <a:endParaRPr lang="en-US" altLang="zh-CN"/>
          </a:p>
          <a:p>
            <a:pPr lvl="1"/>
            <a:r>
              <a:rPr lang="zh-CN" altLang="en-US"/>
              <a:t>集合相关命题的证明方式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AutoShape 24" descr="信纸"/>
          <p:cNvSpPr>
            <a:spLocks noChangeArrowheads="1"/>
          </p:cNvSpPr>
          <p:nvPr/>
        </p:nvSpPr>
        <p:spPr bwMode="auto">
          <a:xfrm>
            <a:off x="900113" y="1458913"/>
            <a:ext cx="7551737" cy="4967287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62467" name="Text Box 16"/>
          <p:cNvSpPr txBox="1">
            <a:spLocks noChangeArrowheads="1"/>
          </p:cNvSpPr>
          <p:nvPr/>
        </p:nvSpPr>
        <p:spPr bwMode="auto">
          <a:xfrm>
            <a:off x="7696200" y="4583113"/>
            <a:ext cx="3317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/>
            <a:r>
              <a:rPr lang="en-US" altLang="zh-CN" sz="2400">
                <a:latin typeface="Times New Roman" charset="0"/>
                <a:ea typeface="黑体" charset="0"/>
                <a:cs typeface="黑体" charset="0"/>
              </a:rPr>
              <a:t>B</a:t>
            </a:r>
          </a:p>
        </p:txBody>
      </p:sp>
      <p:sp>
        <p:nvSpPr>
          <p:cNvPr id="62468" name="Oval 6"/>
          <p:cNvSpPr>
            <a:spLocks noChangeArrowheads="1"/>
          </p:cNvSpPr>
          <p:nvPr/>
        </p:nvSpPr>
        <p:spPr bwMode="auto">
          <a:xfrm>
            <a:off x="5446713" y="1587500"/>
            <a:ext cx="2365375" cy="41910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62469" name="Oval 7"/>
          <p:cNvSpPr>
            <a:spLocks noChangeArrowheads="1"/>
          </p:cNvSpPr>
          <p:nvPr/>
        </p:nvSpPr>
        <p:spPr bwMode="auto">
          <a:xfrm>
            <a:off x="6091238" y="3184525"/>
            <a:ext cx="1290637" cy="2195513"/>
          </a:xfrm>
          <a:prstGeom prst="ellipse">
            <a:avLst/>
          </a:prstGeom>
          <a:solidFill>
            <a:srgbClr val="FFFF99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62470" name="Text Box 17"/>
          <p:cNvSpPr txBox="1">
            <a:spLocks noChangeArrowheads="1"/>
          </p:cNvSpPr>
          <p:nvPr/>
        </p:nvSpPr>
        <p:spPr bwMode="auto">
          <a:xfrm>
            <a:off x="6227763" y="4005263"/>
            <a:ext cx="1081087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/>
            <a:r>
              <a:rPr lang="en-US" altLang="zh-CN" sz="2400" i="1">
                <a:solidFill>
                  <a:srgbClr val="0000CC"/>
                </a:solidFill>
                <a:latin typeface="Times New Roman" charset="0"/>
                <a:ea typeface="黑体" charset="0"/>
                <a:cs typeface="黑体" charset="0"/>
              </a:rPr>
              <a:t>f</a:t>
            </a:r>
            <a:r>
              <a:rPr lang="en-US" altLang="zh-CN" sz="2400">
                <a:solidFill>
                  <a:srgbClr val="0000CC"/>
                </a:solidFill>
                <a:latin typeface="Times New Roman" charset="0"/>
                <a:ea typeface="黑体" charset="0"/>
                <a:cs typeface="黑体" charset="0"/>
              </a:rPr>
              <a:t>(S):T</a:t>
            </a:r>
            <a:endParaRPr lang="en-US" altLang="zh-CN" sz="24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62471" name="Line 10"/>
          <p:cNvSpPr>
            <a:spLocks noChangeShapeType="1"/>
          </p:cNvSpPr>
          <p:nvPr/>
        </p:nvSpPr>
        <p:spPr bwMode="auto">
          <a:xfrm>
            <a:off x="2649538" y="2584450"/>
            <a:ext cx="4087812" cy="600075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2" name="Line 11"/>
          <p:cNvSpPr>
            <a:spLocks noChangeShapeType="1"/>
          </p:cNvSpPr>
          <p:nvPr/>
        </p:nvSpPr>
        <p:spPr bwMode="auto">
          <a:xfrm flipV="1">
            <a:off x="2649538" y="5380038"/>
            <a:ext cx="4087812" cy="198437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3" name="Line 14"/>
          <p:cNvSpPr>
            <a:spLocks noChangeShapeType="1"/>
          </p:cNvSpPr>
          <p:nvPr/>
        </p:nvSpPr>
        <p:spPr bwMode="auto">
          <a:xfrm>
            <a:off x="3940175" y="5976938"/>
            <a:ext cx="1720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4" name="Text Box 4"/>
          <p:cNvSpPr txBox="1">
            <a:spLocks noChangeArrowheads="1"/>
          </p:cNvSpPr>
          <p:nvPr/>
        </p:nvSpPr>
        <p:spPr bwMode="auto">
          <a:xfrm>
            <a:off x="1143000" y="4779963"/>
            <a:ext cx="333375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/>
            <a:r>
              <a:rPr lang="en-US" altLang="zh-CN" sz="2400">
                <a:latin typeface="Times New Roman" charset="0"/>
                <a:ea typeface="黑体" charset="0"/>
                <a:cs typeface="黑体" charset="0"/>
              </a:rPr>
              <a:t>A</a:t>
            </a:r>
          </a:p>
        </p:txBody>
      </p:sp>
      <p:sp>
        <p:nvSpPr>
          <p:cNvPr id="62475" name="Oval 5"/>
          <p:cNvSpPr>
            <a:spLocks noChangeArrowheads="1"/>
          </p:cNvSpPr>
          <p:nvPr/>
        </p:nvSpPr>
        <p:spPr bwMode="auto">
          <a:xfrm>
            <a:off x="1331913" y="1700213"/>
            <a:ext cx="2365375" cy="4191000"/>
          </a:xfrm>
          <a:prstGeom prst="ellipse">
            <a:avLst/>
          </a:prstGeom>
          <a:solidFill>
            <a:srgbClr val="FFFFFF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62476" name="Oval 8"/>
          <p:cNvSpPr>
            <a:spLocks noChangeArrowheads="1"/>
          </p:cNvSpPr>
          <p:nvPr/>
        </p:nvSpPr>
        <p:spPr bwMode="auto">
          <a:xfrm>
            <a:off x="2003425" y="2584450"/>
            <a:ext cx="1076325" cy="2994025"/>
          </a:xfrm>
          <a:prstGeom prst="ellipse">
            <a:avLst/>
          </a:prstGeom>
          <a:solidFill>
            <a:srgbClr val="FFFF99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62477" name="Text Box 15"/>
          <p:cNvSpPr txBox="1">
            <a:spLocks noChangeArrowheads="1"/>
          </p:cNvSpPr>
          <p:nvPr/>
        </p:nvSpPr>
        <p:spPr bwMode="auto">
          <a:xfrm>
            <a:off x="2268538" y="4076700"/>
            <a:ext cx="623887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/>
            <a:r>
              <a:rPr lang="en-US" altLang="zh-CN" sz="2400">
                <a:latin typeface="Times New Roman" charset="0"/>
                <a:ea typeface="黑体" charset="0"/>
                <a:cs typeface="黑体" charset="0"/>
              </a:rPr>
              <a:t>S</a:t>
            </a:r>
          </a:p>
        </p:txBody>
      </p:sp>
      <p:sp>
        <p:nvSpPr>
          <p:cNvPr id="62478" name="Text Box 22"/>
          <p:cNvSpPr txBox="1">
            <a:spLocks noChangeArrowheads="1"/>
          </p:cNvSpPr>
          <p:nvPr/>
        </p:nvSpPr>
        <p:spPr bwMode="auto">
          <a:xfrm>
            <a:off x="4648200" y="59769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i="1">
                <a:latin typeface="Times New Roman" charset="0"/>
                <a:ea typeface="黑体" charset="0"/>
                <a:cs typeface="黑体" charset="0"/>
              </a:rPr>
              <a:t>f</a:t>
            </a:r>
          </a:p>
        </p:txBody>
      </p:sp>
      <p:sp>
        <p:nvSpPr>
          <p:cNvPr id="62479" name="Rectangle 25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219200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Times New Roman" charset="0"/>
                <a:ea typeface="黑体" charset="0"/>
                <a:cs typeface="Times New Roman" charset="0"/>
              </a:rPr>
              <a:t>S</a:t>
            </a:r>
            <a:r>
              <a:rPr lang="zh-CN" altLang="en-US" sz="3600">
                <a:latin typeface="Times New Roman" charset="0"/>
                <a:ea typeface="黑体" charset="0"/>
                <a:cs typeface="Times New Roman" charset="0"/>
              </a:rPr>
              <a:t>的像和逆像</a:t>
            </a:r>
          </a:p>
        </p:txBody>
      </p:sp>
      <p:sp>
        <p:nvSpPr>
          <p:cNvPr id="62480" name="Text Box 26"/>
          <p:cNvSpPr txBox="1">
            <a:spLocks noChangeArrowheads="1"/>
          </p:cNvSpPr>
          <p:nvPr/>
        </p:nvSpPr>
        <p:spPr bwMode="auto">
          <a:xfrm>
            <a:off x="7235825" y="5805488"/>
            <a:ext cx="1368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latin typeface="Times New Roman" charset="0"/>
                <a:cs typeface="Times New Roman" charset="0"/>
              </a:rPr>
              <a:t>S</a:t>
            </a:r>
            <a:r>
              <a:rPr lang="zh-CN" altLang="en-US" sz="2400">
                <a:latin typeface="Times New Roman" charset="0"/>
                <a:ea typeface="黑体" charset="0"/>
                <a:cs typeface="黑体" charset="0"/>
              </a:rPr>
              <a:t>的像</a:t>
            </a:r>
            <a:r>
              <a:rPr lang="en-US" altLang="zh-CN" sz="2400">
                <a:latin typeface="Times New Roman" charset="0"/>
                <a:cs typeface="Times New Roman" charset="0"/>
              </a:rPr>
              <a:t>:T</a:t>
            </a:r>
            <a:endParaRPr lang="zh-CN" altLang="en-US" sz="24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62481" name="Line 27"/>
          <p:cNvSpPr>
            <a:spLocks noChangeShapeType="1"/>
          </p:cNvSpPr>
          <p:nvPr/>
        </p:nvSpPr>
        <p:spPr bwMode="auto">
          <a:xfrm flipH="1" flipV="1">
            <a:off x="7019925" y="4797425"/>
            <a:ext cx="504825" cy="1008063"/>
          </a:xfrm>
          <a:prstGeom prst="line">
            <a:avLst/>
          </a:prstGeom>
          <a:noFill/>
          <a:ln w="9525">
            <a:solidFill>
              <a:srgbClr val="008000"/>
            </a:solidFill>
            <a:prstDash val="lgDash"/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" name="组合 23"/>
          <p:cNvGrpSpPr>
            <a:grpSpLocks/>
          </p:cNvGrpSpPr>
          <p:nvPr/>
        </p:nvGrpSpPr>
        <p:grpSpPr bwMode="auto">
          <a:xfrm>
            <a:off x="2268538" y="3213100"/>
            <a:ext cx="4848225" cy="585788"/>
            <a:chOff x="2267744" y="3212976"/>
            <a:chExt cx="4849410" cy="585356"/>
          </a:xfrm>
        </p:grpSpPr>
        <p:grpSp>
          <p:nvGrpSpPr>
            <p:cNvPr id="62491" name="组合 23"/>
            <p:cNvGrpSpPr>
              <a:grpSpLocks/>
            </p:cNvGrpSpPr>
            <p:nvPr/>
          </p:nvGrpSpPr>
          <p:grpSpPr bwMode="auto">
            <a:xfrm>
              <a:off x="2593975" y="3463925"/>
              <a:ext cx="4211638" cy="192088"/>
              <a:chOff x="2594363" y="3463271"/>
              <a:chExt cx="4211250" cy="192742"/>
            </a:xfrm>
          </p:grpSpPr>
          <p:sp>
            <p:nvSpPr>
              <p:cNvPr id="62494" name="Oval 9"/>
              <p:cNvSpPr>
                <a:spLocks noChangeArrowheads="1"/>
              </p:cNvSpPr>
              <p:nvPr/>
            </p:nvSpPr>
            <p:spPr bwMode="auto">
              <a:xfrm>
                <a:off x="6737350" y="3582988"/>
                <a:ext cx="68263" cy="73025"/>
              </a:xfrm>
              <a:prstGeom prst="ellipse">
                <a:avLst/>
              </a:prstGeom>
              <a:solidFill>
                <a:srgbClr val="0000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>
                  <a:ea typeface="黑体" charset="0"/>
                  <a:cs typeface="黑体" charset="0"/>
                </a:endParaRPr>
              </a:p>
            </p:txBody>
          </p:sp>
          <p:sp>
            <p:nvSpPr>
              <p:cNvPr id="62495" name="Line 13"/>
              <p:cNvSpPr>
                <a:spLocks noChangeShapeType="1"/>
              </p:cNvSpPr>
              <p:nvPr/>
            </p:nvSpPr>
            <p:spPr bwMode="auto">
              <a:xfrm>
                <a:off x="2685724" y="3486940"/>
                <a:ext cx="4061916" cy="144016"/>
              </a:xfrm>
              <a:prstGeom prst="line">
                <a:avLst/>
              </a:prstGeom>
              <a:noFill/>
              <a:ln w="2540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96" name="Oval 12"/>
              <p:cNvSpPr>
                <a:spLocks noChangeArrowheads="1"/>
              </p:cNvSpPr>
              <p:nvPr/>
            </p:nvSpPr>
            <p:spPr bwMode="auto">
              <a:xfrm>
                <a:off x="2594363" y="3463271"/>
                <a:ext cx="68263" cy="71438"/>
              </a:xfrm>
              <a:prstGeom prst="ellipse">
                <a:avLst/>
              </a:prstGeom>
              <a:solidFill>
                <a:srgbClr val="0000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>
                  <a:ea typeface="黑体" charset="0"/>
                  <a:cs typeface="黑体" charset="0"/>
                </a:endParaRPr>
              </a:p>
            </p:txBody>
          </p:sp>
        </p:grpSp>
        <p:sp>
          <p:nvSpPr>
            <p:cNvPr id="62492" name="TextBox 21"/>
            <p:cNvSpPr txBox="1">
              <a:spLocks noChangeArrowheads="1"/>
            </p:cNvSpPr>
            <p:nvPr/>
          </p:nvSpPr>
          <p:spPr bwMode="auto">
            <a:xfrm>
              <a:off x="2267744" y="3212976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ea typeface="黑体" charset="0"/>
                  <a:cs typeface="黑体" charset="0"/>
                </a:rPr>
                <a:t>a</a:t>
              </a:r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62493" name="TextBox 22"/>
            <p:cNvSpPr txBox="1">
              <a:spLocks noChangeArrowheads="1"/>
            </p:cNvSpPr>
            <p:nvPr/>
          </p:nvSpPr>
          <p:spPr bwMode="auto">
            <a:xfrm>
              <a:off x="6804248" y="3429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ea typeface="黑体" charset="0"/>
                  <a:cs typeface="黑体" charset="0"/>
                </a:rPr>
                <a:t>b</a:t>
              </a:r>
              <a:endParaRPr lang="zh-CN" altLang="en-US">
                <a:ea typeface="黑体" charset="0"/>
                <a:cs typeface="黑体" charset="0"/>
              </a:endParaRPr>
            </a:p>
          </p:txBody>
        </p:sp>
      </p:grpSp>
      <p:grpSp>
        <p:nvGrpSpPr>
          <p:cNvPr id="4" name="组合 31"/>
          <p:cNvGrpSpPr>
            <a:grpSpLocks/>
          </p:cNvGrpSpPr>
          <p:nvPr/>
        </p:nvGrpSpPr>
        <p:grpSpPr bwMode="auto">
          <a:xfrm>
            <a:off x="2268538" y="2060575"/>
            <a:ext cx="4464050" cy="1512888"/>
            <a:chOff x="2267744" y="2060848"/>
            <a:chExt cx="4464496" cy="1512168"/>
          </a:xfrm>
        </p:grpSpPr>
        <p:sp>
          <p:nvSpPr>
            <p:cNvPr id="62488" name="Line 13"/>
            <p:cNvSpPr>
              <a:spLocks noChangeShapeType="1"/>
            </p:cNvSpPr>
            <p:nvPr/>
          </p:nvSpPr>
          <p:spPr bwMode="auto">
            <a:xfrm>
              <a:off x="2685344" y="2335386"/>
              <a:ext cx="4046896" cy="1237630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9" name="Oval 12"/>
            <p:cNvSpPr>
              <a:spLocks noChangeArrowheads="1"/>
            </p:cNvSpPr>
            <p:nvPr/>
          </p:nvSpPr>
          <p:spPr bwMode="auto">
            <a:xfrm>
              <a:off x="2593975" y="2311797"/>
              <a:ext cx="68269" cy="71196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62490" name="TextBox 26"/>
            <p:cNvSpPr txBox="1">
              <a:spLocks noChangeArrowheads="1"/>
            </p:cNvSpPr>
            <p:nvPr/>
          </p:nvSpPr>
          <p:spPr bwMode="auto">
            <a:xfrm>
              <a:off x="2267744" y="2060848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ea typeface="黑体" charset="0"/>
                  <a:cs typeface="黑体" charset="0"/>
                </a:rPr>
                <a:t>c</a:t>
              </a:r>
              <a:endParaRPr lang="zh-CN" altLang="en-US">
                <a:ea typeface="黑体" charset="0"/>
                <a:cs typeface="黑体" charset="0"/>
              </a:endParaRPr>
            </a:p>
          </p:txBody>
        </p:sp>
      </p:grpSp>
      <p:grpSp>
        <p:nvGrpSpPr>
          <p:cNvPr id="5" name="组合 34"/>
          <p:cNvGrpSpPr>
            <a:grpSpLocks/>
          </p:cNvGrpSpPr>
          <p:nvPr/>
        </p:nvGrpSpPr>
        <p:grpSpPr bwMode="auto">
          <a:xfrm>
            <a:off x="2270125" y="1844675"/>
            <a:ext cx="1293813" cy="1871663"/>
            <a:chOff x="2339752" y="1844824"/>
            <a:chExt cx="1293435" cy="1872208"/>
          </a:xfrm>
        </p:grpSpPr>
        <p:sp>
          <p:nvSpPr>
            <p:cNvPr id="33" name="椭圆 32"/>
            <p:cNvSpPr/>
            <p:nvPr/>
          </p:nvSpPr>
          <p:spPr>
            <a:xfrm>
              <a:off x="2339752" y="1989329"/>
              <a:ext cx="576095" cy="172770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2487" name="TextBox 33"/>
            <p:cNvSpPr txBox="1">
              <a:spLocks noChangeArrowheads="1"/>
            </p:cNvSpPr>
            <p:nvPr/>
          </p:nvSpPr>
          <p:spPr bwMode="auto">
            <a:xfrm>
              <a:off x="2627784" y="1844824"/>
              <a:ext cx="100540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ea typeface="黑体" charset="0"/>
                  <a:cs typeface="黑体" charset="0"/>
                </a:rPr>
                <a:t>b</a:t>
              </a:r>
              <a:r>
                <a:rPr lang="zh-CN" altLang="en-US">
                  <a:ea typeface="黑体" charset="0"/>
                  <a:cs typeface="黑体" charset="0"/>
                </a:rPr>
                <a:t>的逆像</a:t>
              </a:r>
            </a:p>
          </p:txBody>
        </p:sp>
      </p:grp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4211638" y="4365625"/>
            <a:ext cx="2130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000" i="1">
                <a:solidFill>
                  <a:srgbClr val="0000CC"/>
                </a:solidFill>
                <a:latin typeface="Times New Roman" charset="0"/>
                <a:ea typeface="黑体" charset="0"/>
                <a:cs typeface="黑体" charset="0"/>
              </a:rPr>
              <a:t>T</a:t>
            </a:r>
            <a:r>
              <a:rPr lang="zh-CN" altLang="en-US" sz="2000">
                <a:ea typeface="黑体" charset="0"/>
                <a:cs typeface="黑体" charset="0"/>
              </a:rPr>
              <a:t>的逆像是什么？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latin typeface="Franklin Gothic Medium" charset="0"/>
                <a:ea typeface="黑体" charset="0"/>
              </a:rPr>
              <a:t>并集的像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63700"/>
            <a:ext cx="8147050" cy="500538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</a:rPr>
              <a:t>设函数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</a:rPr>
              <a:t> </a:t>
            </a:r>
            <a:r>
              <a:rPr kumimoji="0" lang="en-US" altLang="zh-CN" sz="2800" i="1" dirty="0">
                <a:latin typeface="Times New Roman" charset="0"/>
                <a:ea typeface="黑体" charset="0"/>
                <a:cs typeface="Times New Roman" charset="0"/>
              </a:rPr>
              <a:t>f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</a:rPr>
              <a:t>: A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B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，且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X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，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Y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是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的子集，则</a:t>
            </a:r>
            <a:endParaRPr kumimoji="0" lang="en-US" altLang="zh-CN" sz="2800" dirty="0">
              <a:latin typeface="Times New Roman" charset="0"/>
              <a:ea typeface="黑体" charset="0"/>
              <a:cs typeface="Times New Roman" charset="0"/>
              <a:sym typeface="Symbol" charset="0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kumimoji="0" lang="en-US" altLang="zh-CN" sz="2800" i="1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		</a:t>
            </a:r>
            <a:r>
              <a:rPr kumimoji="0" lang="en-US" altLang="zh-CN" sz="2800" i="1" dirty="0">
                <a:latin typeface="Times New Roman" charset="0"/>
                <a:ea typeface="黑体" charset="0"/>
                <a:cs typeface="Times New Roman" charset="0"/>
              </a:rPr>
              <a:t>f 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</a:rPr>
              <a:t>(X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Y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</a:rPr>
              <a:t>) = </a:t>
            </a:r>
            <a:r>
              <a:rPr kumimoji="0" lang="en-US" altLang="zh-CN" sz="2800" i="1" dirty="0">
                <a:latin typeface="Times New Roman" charset="0"/>
                <a:ea typeface="黑体" charset="0"/>
                <a:cs typeface="Times New Roman" charset="0"/>
              </a:rPr>
              <a:t>f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</a:rPr>
              <a:t>(X)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</a:t>
            </a:r>
            <a:r>
              <a:rPr kumimoji="0" lang="en-US" altLang="zh-CN" sz="2800" i="1" dirty="0">
                <a:latin typeface="Times New Roman" charset="0"/>
                <a:ea typeface="黑体" charset="0"/>
                <a:cs typeface="Times New Roman" charset="0"/>
              </a:rPr>
              <a:t>f 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</a:rPr>
              <a:t>(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Y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</a:rPr>
              <a:t>) </a:t>
            </a:r>
            <a:endParaRPr kumimoji="0" lang="zh-CN" altLang="en-US" sz="2800" dirty="0">
              <a:latin typeface="Times New Roman" charset="0"/>
              <a:ea typeface="黑体" charset="0"/>
              <a:cs typeface="Times New Roman" charset="0"/>
              <a:sym typeface="Symbol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zh-CN" altLang="en-US" sz="2600" dirty="0">
                <a:latin typeface="Times New Roman" charset="0"/>
                <a:ea typeface="黑体" charset="0"/>
                <a:cs typeface="Times New Roman" charset="0"/>
              </a:rPr>
              <a:t>证明</a:t>
            </a:r>
            <a:r>
              <a:rPr kumimoji="0" lang="en-US" altLang="zh-CN" sz="2600" dirty="0">
                <a:latin typeface="Times New Roman" charset="0"/>
                <a:ea typeface="黑体" charset="0"/>
                <a:cs typeface="Times New Roman" charset="0"/>
              </a:rPr>
              <a:t>:</a:t>
            </a:r>
          </a:p>
          <a:p>
            <a:pPr lvl="1" eaLnBrk="1" hangingPunct="1">
              <a:lnSpc>
                <a:spcPct val="110000"/>
              </a:lnSpc>
            </a:pPr>
            <a:r>
              <a:rPr kumimoji="0" lang="en-US" altLang="zh-CN" sz="2200" i="1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f </a:t>
            </a:r>
            <a:r>
              <a:rPr kumimoji="0" lang="en-US" altLang="zh-CN" sz="2200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(X</a:t>
            </a:r>
            <a:r>
              <a:rPr kumimoji="0" lang="en-US" altLang="zh-CN" sz="2200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Y</a:t>
            </a:r>
            <a:r>
              <a:rPr kumimoji="0" lang="en-US" altLang="zh-CN" sz="2200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) </a:t>
            </a:r>
            <a:r>
              <a:rPr kumimoji="0" lang="en-US" altLang="zh-CN" sz="2200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</a:t>
            </a:r>
            <a:r>
              <a:rPr kumimoji="0" lang="en-US" altLang="zh-CN" sz="2200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kumimoji="0" lang="en-US" altLang="zh-CN" sz="2200" i="1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f</a:t>
            </a:r>
            <a:r>
              <a:rPr kumimoji="0" lang="en-US" altLang="zh-CN" sz="2200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(X)</a:t>
            </a:r>
            <a:r>
              <a:rPr kumimoji="0" lang="en-US" altLang="zh-CN" sz="2200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</a:t>
            </a:r>
            <a:r>
              <a:rPr kumimoji="0" lang="en-US" altLang="zh-CN" sz="2200" i="1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f </a:t>
            </a:r>
            <a:r>
              <a:rPr kumimoji="0" lang="en-US" altLang="zh-CN" sz="2200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200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Y</a:t>
            </a:r>
            <a:r>
              <a:rPr kumimoji="0" lang="en-US" altLang="zh-CN" sz="2200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)</a:t>
            </a:r>
          </a:p>
          <a:p>
            <a:pPr lvl="1" eaLnBrk="1" hangingPunct="1">
              <a:lnSpc>
                <a:spcPct val="110000"/>
              </a:lnSpc>
              <a:buFont typeface="Wingdings" charset="0"/>
              <a:buNone/>
            </a:pPr>
            <a:r>
              <a:rPr kumimoji="0" lang="en-US" altLang="zh-CN" sz="2200" dirty="0">
                <a:latin typeface="Times New Roman" charset="0"/>
                <a:ea typeface="宋体" charset="0"/>
                <a:cs typeface="Times New Roman" charset="0"/>
              </a:rPr>
              <a:t>    </a:t>
            </a:r>
            <a:r>
              <a:rPr kumimoji="0" lang="zh-CN" altLang="en-US" sz="2200" dirty="0">
                <a:latin typeface="Times New Roman" charset="0"/>
                <a:ea typeface="宋体" charset="0"/>
                <a:cs typeface="宋体" charset="0"/>
              </a:rPr>
              <a:t>对任意的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Times New Roman" charset="0"/>
              </a:rPr>
              <a:t>t</a:t>
            </a:r>
            <a:r>
              <a:rPr kumimoji="0" lang="zh-CN" altLang="en-US" sz="2200" dirty="0">
                <a:latin typeface="Times New Roman" charset="0"/>
                <a:ea typeface="宋体" charset="0"/>
                <a:cs typeface="Times New Roman" charset="0"/>
              </a:rPr>
              <a:t>，若</a:t>
            </a:r>
            <a:r>
              <a:rPr kumimoji="0" lang="en-US" altLang="zh-CN" sz="2200" dirty="0" err="1">
                <a:latin typeface="Times New Roman" charset="0"/>
                <a:ea typeface="宋体" charset="0"/>
                <a:cs typeface="Times New Roman" charset="0"/>
              </a:rPr>
              <a:t>t</a:t>
            </a:r>
            <a:r>
              <a:rPr kumimoji="0" lang="en-US" altLang="zh-CN" sz="2200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200" i="1" dirty="0" err="1">
                <a:latin typeface="Times New Roman" charset="0"/>
                <a:ea typeface="宋体" charset="0"/>
                <a:cs typeface="Times New Roman" charset="0"/>
              </a:rPr>
              <a:t>f</a:t>
            </a:r>
            <a:r>
              <a:rPr kumimoji="0" lang="en-US" altLang="zh-CN" sz="2200" i="1" dirty="0"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Times New Roman" charset="0"/>
              </a:rPr>
              <a:t>(X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Y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Times New Roman" charset="0"/>
              </a:rPr>
              <a:t>) , </a:t>
            </a:r>
            <a:r>
              <a:rPr kumimoji="0" lang="zh-CN" altLang="en-US" sz="2200" dirty="0">
                <a:latin typeface="Times New Roman" charset="0"/>
                <a:ea typeface="宋体" charset="0"/>
                <a:cs typeface="宋体" charset="0"/>
              </a:rPr>
              <a:t>则存在</a:t>
            </a:r>
            <a:r>
              <a:rPr kumimoji="0" lang="en-US" altLang="zh-CN" sz="2200" dirty="0" err="1">
                <a:latin typeface="Times New Roman" charset="0"/>
                <a:ea typeface="宋体" charset="0"/>
                <a:cs typeface="Times New Roman" charset="0"/>
              </a:rPr>
              <a:t>s</a:t>
            </a:r>
            <a:r>
              <a:rPr kumimoji="0" lang="en-US" altLang="zh-CN" sz="2200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200" dirty="0" err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200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Y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Times New Roman" charset="0"/>
              </a:rPr>
              <a:t>, </a:t>
            </a:r>
            <a:r>
              <a:rPr kumimoji="0" lang="zh-CN" altLang="en-US" sz="2200" dirty="0">
                <a:latin typeface="Times New Roman" charset="0"/>
                <a:ea typeface="宋体" charset="0"/>
                <a:cs typeface="宋体" charset="0"/>
              </a:rPr>
              <a:t>满足</a:t>
            </a:r>
            <a:r>
              <a:rPr kumimoji="0" lang="en-US" altLang="zh-CN" sz="2200" i="1" dirty="0">
                <a:latin typeface="Times New Roman" charset="0"/>
                <a:ea typeface="宋体" charset="0"/>
                <a:cs typeface="宋体" charset="0"/>
              </a:rPr>
              <a:t>f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</a:rPr>
              <a:t>(s)=t; </a:t>
            </a:r>
            <a:r>
              <a:rPr kumimoji="0" lang="zh-CN" altLang="en-US" sz="2200" dirty="0">
                <a:latin typeface="Times New Roman" charset="0"/>
                <a:ea typeface="宋体" charset="0"/>
                <a:cs typeface="宋体" charset="0"/>
              </a:rPr>
              <a:t>假设</a:t>
            </a:r>
            <a:r>
              <a:rPr kumimoji="0" lang="en-US" altLang="zh-CN" sz="2200" dirty="0" err="1">
                <a:latin typeface="Times New Roman" charset="0"/>
                <a:ea typeface="宋体" charset="0"/>
                <a:cs typeface="宋体" charset="0"/>
              </a:rPr>
              <a:t>s</a:t>
            </a:r>
            <a:r>
              <a:rPr kumimoji="0" lang="en-US" altLang="zh-CN" sz="2200" dirty="0" err="1">
                <a:latin typeface="Times New Roman" charset="0"/>
                <a:ea typeface="宋体" charset="0"/>
                <a:cs typeface="宋体" charset="0"/>
                <a:sym typeface="Symbol" charset="0"/>
              </a:rPr>
              <a:t></a:t>
            </a:r>
            <a:r>
              <a:rPr kumimoji="0" lang="en-US" altLang="zh-CN" sz="2200" dirty="0" err="1">
                <a:latin typeface="Times New Roman" charset="0"/>
                <a:ea typeface="宋体" charset="0"/>
                <a:cs typeface="宋体" charset="0"/>
              </a:rPr>
              <a:t>X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</a:rPr>
              <a:t>, </a:t>
            </a:r>
            <a:r>
              <a:rPr kumimoji="0" lang="zh-CN" altLang="en-US" sz="2200" dirty="0">
                <a:latin typeface="Times New Roman" charset="0"/>
                <a:ea typeface="宋体" charset="0"/>
                <a:cs typeface="宋体" charset="0"/>
              </a:rPr>
              <a:t>则</a:t>
            </a:r>
            <a:r>
              <a:rPr kumimoji="0" lang="en-US" altLang="zh-CN" sz="2200" dirty="0" err="1">
                <a:latin typeface="Times New Roman" charset="0"/>
                <a:ea typeface="宋体" charset="0"/>
                <a:cs typeface="宋体" charset="0"/>
              </a:rPr>
              <a:t>t</a:t>
            </a:r>
            <a:r>
              <a:rPr kumimoji="0" lang="en-US" altLang="zh-CN" sz="2200" dirty="0" err="1">
                <a:latin typeface="Times New Roman" charset="0"/>
                <a:ea typeface="宋体" charset="0"/>
                <a:cs typeface="宋体" charset="0"/>
                <a:sym typeface="Symbol" charset="0"/>
              </a:rPr>
              <a:t></a:t>
            </a:r>
            <a:r>
              <a:rPr kumimoji="0" lang="en-US" altLang="zh-CN" sz="2200" i="1" dirty="0" err="1">
                <a:latin typeface="Times New Roman" charset="0"/>
                <a:ea typeface="宋体" charset="0"/>
                <a:cs typeface="宋体" charset="0"/>
                <a:sym typeface="Symbol" charset="0"/>
              </a:rPr>
              <a:t>f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(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</a:rPr>
              <a:t>X), </a:t>
            </a:r>
            <a:r>
              <a:rPr kumimoji="0" lang="zh-CN" altLang="en-US" sz="2200" dirty="0">
                <a:latin typeface="Times New Roman" charset="0"/>
                <a:ea typeface="宋体" charset="0"/>
                <a:cs typeface="宋体" charset="0"/>
              </a:rPr>
              <a:t>假设</a:t>
            </a:r>
            <a:r>
              <a:rPr kumimoji="0" lang="en-US" altLang="zh-CN" sz="2200" dirty="0" err="1">
                <a:latin typeface="Times New Roman" charset="0"/>
                <a:ea typeface="宋体" charset="0"/>
                <a:cs typeface="宋体" charset="0"/>
              </a:rPr>
              <a:t>s</a:t>
            </a:r>
            <a:r>
              <a:rPr kumimoji="0" lang="en-US" altLang="zh-CN" sz="2200" dirty="0" err="1">
                <a:latin typeface="Times New Roman" charset="0"/>
                <a:ea typeface="宋体" charset="0"/>
                <a:cs typeface="宋体" charset="0"/>
                <a:sym typeface="Symbol" charset="0"/>
              </a:rPr>
              <a:t></a:t>
            </a:r>
            <a:r>
              <a:rPr kumimoji="0" lang="en-US" altLang="zh-CN" sz="2200" dirty="0" err="1">
                <a:latin typeface="Times New Roman" charset="0"/>
                <a:ea typeface="宋体" charset="0"/>
                <a:cs typeface="宋体" charset="0"/>
              </a:rPr>
              <a:t>Y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</a:rPr>
              <a:t>, </a:t>
            </a:r>
            <a:r>
              <a:rPr kumimoji="0" lang="zh-CN" altLang="en-US" sz="2200" dirty="0">
                <a:latin typeface="Times New Roman" charset="0"/>
                <a:ea typeface="宋体" charset="0"/>
                <a:cs typeface="宋体" charset="0"/>
              </a:rPr>
              <a:t>则</a:t>
            </a:r>
            <a:r>
              <a:rPr kumimoji="0" lang="en-US" altLang="zh-CN" sz="2200" dirty="0" err="1">
                <a:latin typeface="Times New Roman" charset="0"/>
                <a:ea typeface="宋体" charset="0"/>
                <a:cs typeface="宋体" charset="0"/>
              </a:rPr>
              <a:t>t</a:t>
            </a:r>
            <a:r>
              <a:rPr kumimoji="0" lang="en-US" altLang="zh-CN" sz="2200" dirty="0" err="1">
                <a:latin typeface="Times New Roman" charset="0"/>
                <a:ea typeface="宋体" charset="0"/>
                <a:cs typeface="宋体" charset="0"/>
                <a:sym typeface="Symbol" charset="0"/>
              </a:rPr>
              <a:t></a:t>
            </a:r>
            <a:r>
              <a:rPr kumimoji="0" lang="en-US" altLang="zh-CN" sz="2200" i="1" dirty="0" err="1">
                <a:latin typeface="Times New Roman" charset="0"/>
                <a:ea typeface="宋体" charset="0"/>
                <a:cs typeface="宋体" charset="0"/>
                <a:sym typeface="Symbol" charset="0"/>
              </a:rPr>
              <a:t>f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(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</a:rPr>
              <a:t>Y), 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</a:t>
            </a:r>
            <a:r>
              <a:rPr kumimoji="0" lang="en-US" altLang="zh-CN" sz="2200" dirty="0" err="1">
                <a:latin typeface="Times New Roman" charset="0"/>
                <a:ea typeface="宋体" charset="0"/>
                <a:cs typeface="宋体" charset="0"/>
                <a:sym typeface="Symbol" charset="0"/>
              </a:rPr>
              <a:t>t</a:t>
            </a:r>
            <a:r>
              <a:rPr kumimoji="0" lang="en-US" altLang="zh-CN" sz="2200" i="1" dirty="0" err="1">
                <a:latin typeface="Times New Roman" charset="0"/>
                <a:ea typeface="宋体" charset="0"/>
                <a:cs typeface="宋体" charset="0"/>
              </a:rPr>
              <a:t>f</a:t>
            </a:r>
            <a:r>
              <a:rPr kumimoji="0" lang="en-US" altLang="zh-CN" sz="2200" i="1" dirty="0">
                <a:latin typeface="Times New Roman" charset="0"/>
                <a:ea typeface="宋体" charset="0"/>
                <a:cs typeface="宋体" charset="0"/>
              </a:rPr>
              <a:t> 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</a:rPr>
              <a:t>(X)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</a:t>
            </a:r>
            <a:r>
              <a:rPr kumimoji="0" lang="en-US" altLang="zh-CN" sz="2200" i="1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f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(Y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</a:rPr>
              <a:t>) </a:t>
            </a:r>
          </a:p>
          <a:p>
            <a:pPr lvl="1" eaLnBrk="1" hangingPunct="1">
              <a:lnSpc>
                <a:spcPct val="110000"/>
              </a:lnSpc>
            </a:pPr>
            <a:r>
              <a:rPr kumimoji="0" lang="en-US" altLang="zh-CN" sz="2200" i="1" dirty="0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</a:rPr>
              <a:t>f</a:t>
            </a:r>
            <a:r>
              <a:rPr kumimoji="0" lang="en-US" altLang="zh-CN" sz="2200" dirty="0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</a:rPr>
              <a:t>(X)</a:t>
            </a:r>
            <a:r>
              <a:rPr kumimoji="0" lang="en-US" altLang="zh-CN" sz="2200" dirty="0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  <a:sym typeface="Symbol" charset="0"/>
              </a:rPr>
              <a:t></a:t>
            </a:r>
            <a:r>
              <a:rPr kumimoji="0" lang="en-US" altLang="zh-CN" sz="2200" i="1" dirty="0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</a:rPr>
              <a:t>f </a:t>
            </a:r>
            <a:r>
              <a:rPr kumimoji="0" lang="en-US" altLang="zh-CN" sz="2200" dirty="0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</a:rPr>
              <a:t>(</a:t>
            </a:r>
            <a:r>
              <a:rPr kumimoji="0" lang="en-US" altLang="zh-CN" sz="2200" dirty="0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  <a:sym typeface="Symbol" charset="0"/>
              </a:rPr>
              <a:t>Y</a:t>
            </a:r>
            <a:r>
              <a:rPr kumimoji="0" lang="en-US" altLang="zh-CN" sz="2200" dirty="0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</a:rPr>
              <a:t>) </a:t>
            </a:r>
            <a:r>
              <a:rPr kumimoji="0" lang="en-US" altLang="zh-CN" sz="2200" dirty="0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  <a:sym typeface="Symbol" charset="0"/>
              </a:rPr>
              <a:t> </a:t>
            </a:r>
            <a:r>
              <a:rPr kumimoji="0" lang="en-US" altLang="zh-CN" sz="2200" i="1" dirty="0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</a:rPr>
              <a:t>f </a:t>
            </a:r>
            <a:r>
              <a:rPr kumimoji="0" lang="en-US" altLang="zh-CN" sz="2200" dirty="0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</a:rPr>
              <a:t>(X</a:t>
            </a:r>
            <a:r>
              <a:rPr kumimoji="0" lang="en-US" altLang="zh-CN" sz="2200" dirty="0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  <a:sym typeface="Symbol" charset="0"/>
              </a:rPr>
              <a:t>Y</a:t>
            </a:r>
            <a:r>
              <a:rPr kumimoji="0" lang="en-US" altLang="zh-CN" sz="2200" dirty="0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</a:rPr>
              <a:t>) </a:t>
            </a:r>
          </a:p>
          <a:p>
            <a:pPr lvl="1" eaLnBrk="1" hangingPunct="1">
              <a:lnSpc>
                <a:spcPct val="110000"/>
              </a:lnSpc>
              <a:buFont typeface="Wingdings" charset="0"/>
              <a:buNone/>
            </a:pP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</a:rPr>
              <a:t>    </a:t>
            </a:r>
            <a:r>
              <a:rPr kumimoji="0" lang="zh-CN" altLang="en-US" sz="2200" dirty="0">
                <a:latin typeface="Times New Roman" charset="0"/>
                <a:ea typeface="宋体" charset="0"/>
                <a:cs typeface="宋体" charset="0"/>
              </a:rPr>
              <a:t>对任意的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</a:rPr>
              <a:t>t</a:t>
            </a:r>
            <a:r>
              <a:rPr kumimoji="0" lang="zh-CN" altLang="en-US" sz="2200" dirty="0">
                <a:latin typeface="Times New Roman" charset="0"/>
                <a:ea typeface="宋体" charset="0"/>
                <a:cs typeface="宋体" charset="0"/>
              </a:rPr>
              <a:t>，若</a:t>
            </a:r>
            <a:r>
              <a:rPr kumimoji="0" lang="en-US" altLang="zh-CN" sz="2200" dirty="0" err="1">
                <a:latin typeface="Times New Roman" charset="0"/>
                <a:ea typeface="宋体" charset="0"/>
                <a:cs typeface="宋体" charset="0"/>
              </a:rPr>
              <a:t>t</a:t>
            </a:r>
            <a:r>
              <a:rPr kumimoji="0" lang="en-US" altLang="zh-CN" sz="2200" dirty="0" err="1">
                <a:latin typeface="Times New Roman" charset="0"/>
                <a:ea typeface="宋体" charset="0"/>
                <a:cs typeface="宋体" charset="0"/>
                <a:sym typeface="Symbol" charset="0"/>
              </a:rPr>
              <a:t></a:t>
            </a:r>
            <a:r>
              <a:rPr kumimoji="0" lang="en-US" altLang="zh-CN" sz="2200" i="1" dirty="0" err="1">
                <a:latin typeface="Times New Roman" charset="0"/>
                <a:ea typeface="宋体" charset="0"/>
                <a:cs typeface="宋体" charset="0"/>
              </a:rPr>
              <a:t>f</a:t>
            </a:r>
            <a:r>
              <a:rPr kumimoji="0" lang="en-US" altLang="zh-CN" sz="2200" i="1" dirty="0">
                <a:latin typeface="Times New Roman" charset="0"/>
                <a:ea typeface="宋体" charset="0"/>
                <a:cs typeface="宋体" charset="0"/>
              </a:rPr>
              <a:t> 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</a:rPr>
              <a:t>(X)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</a:t>
            </a:r>
            <a:r>
              <a:rPr kumimoji="0" lang="en-US" altLang="zh-CN" sz="2200" i="1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f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(Y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</a:rPr>
              <a:t>)</a:t>
            </a:r>
          </a:p>
          <a:p>
            <a:pPr lvl="1" eaLnBrk="1" hangingPunct="1">
              <a:lnSpc>
                <a:spcPct val="110000"/>
              </a:lnSpc>
              <a:buFont typeface="Wingdings" charset="0"/>
              <a:buNone/>
            </a:pP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</a:rPr>
              <a:t>    </a:t>
            </a:r>
            <a:r>
              <a:rPr kumimoji="0" lang="zh-CN" altLang="en-US" sz="2200" dirty="0">
                <a:latin typeface="Times New Roman" charset="0"/>
                <a:ea typeface="宋体" charset="0"/>
                <a:cs typeface="宋体" charset="0"/>
              </a:rPr>
              <a:t>情况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</a:rPr>
              <a:t>1</a:t>
            </a:r>
            <a:r>
              <a:rPr kumimoji="0" lang="zh-CN" altLang="en-US" sz="2200" dirty="0">
                <a:latin typeface="Times New Roman" charset="0"/>
                <a:ea typeface="宋体" charset="0"/>
                <a:cs typeface="宋体" charset="0"/>
              </a:rPr>
              <a:t>：</a:t>
            </a:r>
            <a:r>
              <a:rPr kumimoji="0" lang="en-US" altLang="zh-CN" sz="2200" dirty="0" err="1">
                <a:latin typeface="Times New Roman" charset="0"/>
                <a:ea typeface="宋体" charset="0"/>
                <a:cs typeface="宋体" charset="0"/>
              </a:rPr>
              <a:t>t</a:t>
            </a:r>
            <a:r>
              <a:rPr kumimoji="0" lang="en-US" altLang="zh-CN" sz="2200" dirty="0" err="1">
                <a:latin typeface="Times New Roman" charset="0"/>
                <a:ea typeface="宋体" charset="0"/>
                <a:cs typeface="宋体" charset="0"/>
                <a:sym typeface="Symbol" charset="0"/>
              </a:rPr>
              <a:t></a:t>
            </a:r>
            <a:r>
              <a:rPr kumimoji="0" lang="en-US" altLang="zh-CN" sz="2200" i="1" dirty="0" err="1">
                <a:latin typeface="Times New Roman" charset="0"/>
                <a:ea typeface="宋体" charset="0"/>
                <a:cs typeface="宋体" charset="0"/>
              </a:rPr>
              <a:t>f</a:t>
            </a:r>
            <a:r>
              <a:rPr kumimoji="0" lang="en-US" altLang="zh-CN" sz="2200" i="1" dirty="0">
                <a:latin typeface="Times New Roman" charset="0"/>
                <a:ea typeface="宋体" charset="0"/>
                <a:cs typeface="宋体" charset="0"/>
              </a:rPr>
              <a:t> 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</a:rPr>
              <a:t>(X), </a:t>
            </a:r>
            <a:r>
              <a:rPr kumimoji="0" lang="zh-CN" altLang="en-US" sz="2200" dirty="0">
                <a:latin typeface="Times New Roman" charset="0"/>
                <a:ea typeface="宋体" charset="0"/>
                <a:cs typeface="宋体" charset="0"/>
              </a:rPr>
              <a:t>则存在</a:t>
            </a:r>
            <a:r>
              <a:rPr kumimoji="0" lang="en-US" altLang="zh-CN" sz="2200" dirty="0" err="1">
                <a:latin typeface="Times New Roman" charset="0"/>
                <a:ea typeface="宋体" charset="0"/>
                <a:cs typeface="宋体" charset="0"/>
              </a:rPr>
              <a:t>s</a:t>
            </a:r>
            <a:r>
              <a:rPr kumimoji="0" lang="en-US" altLang="zh-CN" sz="2200" dirty="0" err="1">
                <a:latin typeface="Times New Roman" charset="0"/>
                <a:ea typeface="宋体" charset="0"/>
                <a:cs typeface="宋体" charset="0"/>
                <a:sym typeface="Symbol" charset="0"/>
              </a:rPr>
              <a:t>X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 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</a:rPr>
              <a:t>X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Y, </a:t>
            </a:r>
            <a:r>
              <a:rPr kumimoji="0" lang="zh-CN" altLang="en-US" sz="22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满足</a:t>
            </a:r>
            <a:r>
              <a:rPr kumimoji="0" lang="en-US" altLang="zh-CN" sz="2200" i="1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f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(s)=t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</a:rPr>
              <a:t>, 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t </a:t>
            </a:r>
            <a:r>
              <a:rPr kumimoji="0" lang="en-US" altLang="zh-CN" sz="2200" i="1" dirty="0">
                <a:latin typeface="Times New Roman" charset="0"/>
                <a:ea typeface="宋体" charset="0"/>
                <a:cs typeface="宋体" charset="0"/>
              </a:rPr>
              <a:t>f 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</a:rPr>
              <a:t>(X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Y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</a:rPr>
              <a:t>) </a:t>
            </a:r>
          </a:p>
          <a:p>
            <a:pPr lvl="1" eaLnBrk="1" hangingPunct="1">
              <a:lnSpc>
                <a:spcPct val="110000"/>
              </a:lnSpc>
              <a:buFont typeface="Wingdings" charset="0"/>
              <a:buNone/>
            </a:pP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</a:rPr>
              <a:t>    </a:t>
            </a:r>
            <a:r>
              <a:rPr kumimoji="0" lang="zh-CN" altLang="en-US" sz="2200" dirty="0">
                <a:latin typeface="Times New Roman" charset="0"/>
                <a:ea typeface="宋体" charset="0"/>
                <a:cs typeface="宋体" charset="0"/>
              </a:rPr>
              <a:t>情况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</a:rPr>
              <a:t>2</a:t>
            </a:r>
            <a:r>
              <a:rPr kumimoji="0" lang="zh-CN" altLang="en-US" sz="2200" dirty="0">
                <a:latin typeface="Times New Roman" charset="0"/>
                <a:ea typeface="宋体" charset="0"/>
                <a:cs typeface="宋体" charset="0"/>
              </a:rPr>
              <a:t>：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</a:rPr>
              <a:t> </a:t>
            </a:r>
            <a:r>
              <a:rPr kumimoji="0" lang="en-US" altLang="zh-CN" sz="2200" dirty="0" err="1">
                <a:latin typeface="Times New Roman" charset="0"/>
                <a:ea typeface="宋体" charset="0"/>
                <a:cs typeface="宋体" charset="0"/>
              </a:rPr>
              <a:t>t</a:t>
            </a:r>
            <a:r>
              <a:rPr kumimoji="0" lang="en-US" altLang="zh-CN" sz="2200" dirty="0" err="1">
                <a:latin typeface="Times New Roman" charset="0"/>
                <a:ea typeface="宋体" charset="0"/>
                <a:cs typeface="宋体" charset="0"/>
                <a:sym typeface="Symbol" charset="0"/>
              </a:rPr>
              <a:t></a:t>
            </a:r>
            <a:r>
              <a:rPr kumimoji="0" lang="en-US" altLang="zh-CN" sz="2200" i="1" dirty="0" err="1">
                <a:latin typeface="Times New Roman" charset="0"/>
                <a:ea typeface="宋体" charset="0"/>
                <a:cs typeface="宋体" charset="0"/>
              </a:rPr>
              <a:t>f</a:t>
            </a:r>
            <a:r>
              <a:rPr kumimoji="0" lang="en-US" altLang="zh-CN" sz="2200" i="1" dirty="0">
                <a:latin typeface="Times New Roman" charset="0"/>
                <a:ea typeface="宋体" charset="0"/>
                <a:cs typeface="宋体" charset="0"/>
              </a:rPr>
              <a:t> 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</a:rPr>
              <a:t>(Y), </a:t>
            </a:r>
            <a:r>
              <a:rPr kumimoji="0" lang="zh-CN" altLang="en-US" sz="2200" dirty="0">
                <a:latin typeface="Times New Roman" charset="0"/>
                <a:ea typeface="宋体" charset="0"/>
                <a:cs typeface="宋体" charset="0"/>
              </a:rPr>
              <a:t>同样可得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t </a:t>
            </a:r>
            <a:r>
              <a:rPr kumimoji="0" lang="en-US" altLang="zh-CN" sz="2200" i="1" dirty="0">
                <a:latin typeface="Times New Roman" charset="0"/>
                <a:ea typeface="宋体" charset="0"/>
                <a:cs typeface="宋体" charset="0"/>
              </a:rPr>
              <a:t>f 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</a:rPr>
              <a:t>(X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Y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</a:rPr>
              <a:t>) </a:t>
            </a:r>
          </a:p>
          <a:p>
            <a:pPr lvl="1" eaLnBrk="1" hangingPunct="1">
              <a:lnSpc>
                <a:spcPct val="110000"/>
              </a:lnSpc>
              <a:buFont typeface="Wingdings" charset="0"/>
              <a:buNone/>
            </a:pP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</a:rPr>
              <a:t>    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 t </a:t>
            </a:r>
            <a:r>
              <a:rPr kumimoji="0" lang="en-US" altLang="zh-CN" sz="2200" i="1" dirty="0">
                <a:latin typeface="Times New Roman" charset="0"/>
                <a:ea typeface="宋体" charset="0"/>
                <a:cs typeface="宋体" charset="0"/>
              </a:rPr>
              <a:t>f 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</a:rPr>
              <a:t>(X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Y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宋体" charset="0"/>
              </a:rPr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latin typeface="Franklin Gothic Medium" charset="0"/>
                <a:ea typeface="黑体" charset="0"/>
              </a:rPr>
              <a:t>交集的像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0" lang="zh-CN" altLang="en-US" dirty="0">
                <a:latin typeface="Times New Roman" charset="0"/>
                <a:ea typeface="黑体" charset="0"/>
                <a:cs typeface="Times New Roman" charset="0"/>
              </a:rPr>
              <a:t>设函数</a:t>
            </a:r>
            <a:r>
              <a:rPr kumimoji="0" lang="en-US" altLang="zh-CN" dirty="0">
                <a:latin typeface="Times New Roman" charset="0"/>
                <a:ea typeface="黑体" charset="0"/>
                <a:cs typeface="Times New Roman" charset="0"/>
              </a:rPr>
              <a:t> </a:t>
            </a:r>
            <a:r>
              <a:rPr kumimoji="0" lang="en-US" altLang="zh-CN" i="1" dirty="0">
                <a:latin typeface="Times New Roman" charset="0"/>
                <a:ea typeface="黑体" charset="0"/>
                <a:cs typeface="Times New Roman" charset="0"/>
              </a:rPr>
              <a:t>f </a:t>
            </a:r>
            <a:r>
              <a:rPr kumimoji="0" lang="en-US" altLang="zh-CN" dirty="0">
                <a:latin typeface="Times New Roman" charset="0"/>
                <a:ea typeface="黑体" charset="0"/>
                <a:cs typeface="Times New Roman" charset="0"/>
              </a:rPr>
              <a:t>: A</a:t>
            </a:r>
            <a:r>
              <a:rPr kumimoji="0" lang="en-US" altLang="zh-CN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B</a:t>
            </a:r>
            <a:r>
              <a:rPr kumimoji="0" lang="zh-CN" altLang="en-US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，且</a:t>
            </a:r>
            <a:r>
              <a:rPr kumimoji="0" lang="en-US" altLang="zh-CN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X</a:t>
            </a:r>
            <a:r>
              <a:rPr kumimoji="0" lang="zh-CN" altLang="en-US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，</a:t>
            </a:r>
            <a:r>
              <a:rPr kumimoji="0" lang="en-US" altLang="zh-CN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Y</a:t>
            </a:r>
            <a:r>
              <a:rPr kumimoji="0" lang="zh-CN" altLang="en-US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是</a:t>
            </a:r>
            <a:r>
              <a:rPr kumimoji="0" lang="en-US" altLang="zh-CN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r>
              <a:rPr kumimoji="0" lang="zh-CN" altLang="en-US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的子集，则</a:t>
            </a:r>
          </a:p>
          <a:p>
            <a:pPr lvl="1" eaLnBrk="1" hangingPunct="1"/>
            <a:r>
              <a:rPr kumimoji="0" lang="en-US" altLang="zh-CN" i="1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f </a:t>
            </a:r>
            <a:r>
              <a:rPr kumimoji="0" lang="en-US" altLang="zh-CN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(X</a:t>
            </a:r>
            <a:r>
              <a:rPr kumimoji="0" lang="en-US" altLang="zh-CN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Y</a:t>
            </a:r>
            <a:r>
              <a:rPr kumimoji="0" lang="en-US" altLang="zh-CN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) </a:t>
            </a:r>
            <a:r>
              <a:rPr kumimoji="0" lang="en-US" altLang="zh-CN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</a:t>
            </a:r>
            <a:r>
              <a:rPr kumimoji="0" lang="en-US" altLang="zh-CN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kumimoji="0" lang="en-US" altLang="zh-CN" i="1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f</a:t>
            </a:r>
            <a:r>
              <a:rPr kumimoji="0" lang="en-US" altLang="zh-CN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(X)</a:t>
            </a:r>
            <a:r>
              <a:rPr kumimoji="0" lang="en-US" altLang="zh-CN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</a:t>
            </a:r>
            <a:r>
              <a:rPr kumimoji="0" lang="en-US" altLang="zh-CN" i="1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f </a:t>
            </a:r>
            <a:r>
              <a:rPr kumimoji="0" lang="en-US" altLang="zh-CN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Y</a:t>
            </a:r>
            <a:r>
              <a:rPr kumimoji="0" lang="en-US" altLang="zh-CN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)</a:t>
            </a:r>
            <a:endParaRPr kumimoji="0" lang="en-US" altLang="zh-CN" dirty="0">
              <a:solidFill>
                <a:srgbClr val="FF0000"/>
              </a:solidFill>
              <a:latin typeface="Times New Roman" charset="0"/>
              <a:ea typeface="宋体" charset="0"/>
              <a:cs typeface="Times New Roman" charset="0"/>
              <a:sym typeface="Symbol" charset="0"/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1981200" y="3500438"/>
            <a:ext cx="6502400" cy="2976562"/>
            <a:chOff x="1981200" y="3500438"/>
            <a:chExt cx="6502400" cy="2976562"/>
          </a:xfrm>
        </p:grpSpPr>
        <p:sp>
          <p:nvSpPr>
            <p:cNvPr id="66564" name="Oval 4"/>
            <p:cNvSpPr>
              <a:spLocks noChangeArrowheads="1"/>
            </p:cNvSpPr>
            <p:nvPr/>
          </p:nvSpPr>
          <p:spPr bwMode="auto">
            <a:xfrm>
              <a:off x="2133600" y="3886200"/>
              <a:ext cx="1676400" cy="2514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66565" name="Oval 5"/>
            <p:cNvSpPr>
              <a:spLocks noChangeArrowheads="1"/>
            </p:cNvSpPr>
            <p:nvPr/>
          </p:nvSpPr>
          <p:spPr bwMode="auto">
            <a:xfrm>
              <a:off x="5334000" y="3886200"/>
              <a:ext cx="1676400" cy="2514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66566" name="Oval 6"/>
            <p:cNvSpPr>
              <a:spLocks noChangeArrowheads="1"/>
            </p:cNvSpPr>
            <p:nvPr/>
          </p:nvSpPr>
          <p:spPr bwMode="auto">
            <a:xfrm>
              <a:off x="2743200" y="4191000"/>
              <a:ext cx="457200" cy="1295400"/>
            </a:xfrm>
            <a:prstGeom prst="ellipse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66567" name="Oval 7"/>
            <p:cNvSpPr>
              <a:spLocks noChangeArrowheads="1"/>
            </p:cNvSpPr>
            <p:nvPr/>
          </p:nvSpPr>
          <p:spPr bwMode="auto">
            <a:xfrm>
              <a:off x="2590800" y="4953000"/>
              <a:ext cx="762000" cy="1295400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66568" name="Text Box 8"/>
            <p:cNvSpPr txBox="1">
              <a:spLocks noChangeArrowheads="1"/>
            </p:cNvSpPr>
            <p:nvPr/>
          </p:nvSpPr>
          <p:spPr bwMode="auto">
            <a:xfrm>
              <a:off x="1981200" y="579120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>
                  <a:latin typeface="Times New Roman" charset="0"/>
                  <a:ea typeface="黑体" charset="0"/>
                  <a:cs typeface="黑体" charset="0"/>
                </a:rPr>
                <a:t>A</a:t>
              </a:r>
            </a:p>
          </p:txBody>
        </p:sp>
        <p:sp>
          <p:nvSpPr>
            <p:cNvPr id="66569" name="Text Box 9"/>
            <p:cNvSpPr txBox="1">
              <a:spLocks noChangeArrowheads="1"/>
            </p:cNvSpPr>
            <p:nvPr/>
          </p:nvSpPr>
          <p:spPr bwMode="auto">
            <a:xfrm>
              <a:off x="6962775" y="568642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>
                  <a:latin typeface="Times New Roman" charset="0"/>
                  <a:ea typeface="黑体" charset="0"/>
                  <a:cs typeface="黑体" charset="0"/>
                </a:rPr>
                <a:t>B</a:t>
              </a:r>
            </a:p>
          </p:txBody>
        </p:sp>
        <p:sp>
          <p:nvSpPr>
            <p:cNvPr id="66570" name="Text Box 10"/>
            <p:cNvSpPr txBox="1">
              <a:spLocks noChangeArrowheads="1"/>
            </p:cNvSpPr>
            <p:nvPr/>
          </p:nvSpPr>
          <p:spPr bwMode="auto">
            <a:xfrm>
              <a:off x="2438400" y="4343400"/>
              <a:ext cx="457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i="1">
                  <a:latin typeface="Times New Roman" charset="0"/>
                  <a:ea typeface="黑体" charset="0"/>
                  <a:cs typeface="黑体" charset="0"/>
                </a:rPr>
                <a:t>X</a:t>
              </a:r>
            </a:p>
          </p:txBody>
        </p:sp>
        <p:sp>
          <p:nvSpPr>
            <p:cNvPr id="66571" name="Text Box 11"/>
            <p:cNvSpPr txBox="1">
              <a:spLocks noChangeArrowheads="1"/>
            </p:cNvSpPr>
            <p:nvPr/>
          </p:nvSpPr>
          <p:spPr bwMode="auto">
            <a:xfrm>
              <a:off x="2333625" y="5095875"/>
              <a:ext cx="457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i="1">
                  <a:latin typeface="Times New Roman" charset="0"/>
                  <a:ea typeface="黑体" charset="0"/>
                  <a:cs typeface="黑体" charset="0"/>
                </a:rPr>
                <a:t>Y</a:t>
              </a:r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2895600" y="4495800"/>
              <a:ext cx="107950" cy="1079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2895600" y="5715000"/>
              <a:ext cx="107950" cy="1079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66574" name="Text Box 14"/>
            <p:cNvSpPr txBox="1">
              <a:spLocks noChangeArrowheads="1"/>
            </p:cNvSpPr>
            <p:nvPr/>
          </p:nvSpPr>
          <p:spPr bwMode="auto">
            <a:xfrm>
              <a:off x="2852738" y="4491038"/>
              <a:ext cx="3810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charset="0"/>
                  <a:ea typeface="黑体" charset="0"/>
                  <a:cs typeface="黑体" charset="0"/>
                </a:rPr>
                <a:t>a</a:t>
              </a:r>
              <a:r>
                <a:rPr kumimoji="1" lang="en-US" altLang="zh-CN" baseline="-25000">
                  <a:latin typeface="Times New Roman" charset="0"/>
                  <a:ea typeface="黑体" charset="0"/>
                  <a:cs typeface="黑体" charset="0"/>
                </a:rPr>
                <a:t>1</a:t>
              </a:r>
              <a:endParaRPr kumimoji="1" lang="en-US" altLang="zh-CN" i="1">
                <a:latin typeface="Times New Roman" charset="0"/>
                <a:ea typeface="黑体" charset="0"/>
                <a:cs typeface="黑体" charset="0"/>
              </a:endParaRPr>
            </a:p>
          </p:txBody>
        </p:sp>
        <p:sp>
          <p:nvSpPr>
            <p:cNvPr id="66575" name="Text Box 15"/>
            <p:cNvSpPr txBox="1">
              <a:spLocks noChangeArrowheads="1"/>
            </p:cNvSpPr>
            <p:nvPr/>
          </p:nvSpPr>
          <p:spPr bwMode="auto">
            <a:xfrm>
              <a:off x="2862263" y="5757863"/>
              <a:ext cx="3810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charset="0"/>
                  <a:ea typeface="黑体" charset="0"/>
                  <a:cs typeface="黑体" charset="0"/>
                </a:rPr>
                <a:t>a</a:t>
              </a:r>
              <a:r>
                <a:rPr kumimoji="1" lang="en-US" altLang="zh-CN" baseline="-25000">
                  <a:latin typeface="Times New Roman" charset="0"/>
                  <a:ea typeface="黑体" charset="0"/>
                  <a:cs typeface="黑体" charset="0"/>
                </a:rPr>
                <a:t>2</a:t>
              </a:r>
              <a:endParaRPr kumimoji="1" lang="en-US" altLang="zh-CN">
                <a:latin typeface="Times New Roman" charset="0"/>
                <a:ea typeface="黑体" charset="0"/>
                <a:cs typeface="黑体" charset="0"/>
              </a:endParaRPr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6172200" y="4953000"/>
              <a:ext cx="107950" cy="1079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66577" name="Line 17"/>
            <p:cNvSpPr>
              <a:spLocks noChangeShapeType="1"/>
            </p:cNvSpPr>
            <p:nvPr/>
          </p:nvSpPr>
          <p:spPr bwMode="auto">
            <a:xfrm>
              <a:off x="3014663" y="4572000"/>
              <a:ext cx="3157537" cy="428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78" name="Line 18"/>
            <p:cNvSpPr>
              <a:spLocks noChangeShapeType="1"/>
            </p:cNvSpPr>
            <p:nvPr/>
          </p:nvSpPr>
          <p:spPr bwMode="auto">
            <a:xfrm flipV="1">
              <a:off x="3014663" y="5043488"/>
              <a:ext cx="3186112" cy="7000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79" name="Text Box 19"/>
            <p:cNvSpPr txBox="1">
              <a:spLocks noChangeArrowheads="1"/>
            </p:cNvSpPr>
            <p:nvPr/>
          </p:nvSpPr>
          <p:spPr bwMode="auto">
            <a:xfrm>
              <a:off x="6162675" y="4938713"/>
              <a:ext cx="3810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charset="0"/>
                  <a:ea typeface="黑体" charset="0"/>
                  <a:cs typeface="黑体" charset="0"/>
                </a:rPr>
                <a:t>c</a:t>
              </a:r>
              <a:endParaRPr kumimoji="1" lang="en-US" altLang="zh-CN">
                <a:latin typeface="Times New Roman" charset="0"/>
                <a:ea typeface="黑体" charset="0"/>
                <a:cs typeface="黑体" charset="0"/>
              </a:endParaRPr>
            </a:p>
          </p:txBody>
        </p:sp>
        <p:sp>
          <p:nvSpPr>
            <p:cNvPr id="66580" name="Line 20"/>
            <p:cNvSpPr>
              <a:spLocks noChangeShapeType="1"/>
            </p:cNvSpPr>
            <p:nvPr/>
          </p:nvSpPr>
          <p:spPr bwMode="auto">
            <a:xfrm flipV="1">
              <a:off x="3886200" y="6043613"/>
              <a:ext cx="12144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81" name="Text Box 21"/>
            <p:cNvSpPr txBox="1">
              <a:spLocks noChangeArrowheads="1"/>
            </p:cNvSpPr>
            <p:nvPr/>
          </p:nvSpPr>
          <p:spPr bwMode="auto">
            <a:xfrm>
              <a:off x="4343400" y="6019800"/>
              <a:ext cx="6572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>
                  <a:latin typeface="Times New Roman" charset="0"/>
                  <a:ea typeface="黑体" charset="0"/>
                  <a:cs typeface="黑体" charset="0"/>
                </a:rPr>
                <a:t>f</a:t>
              </a:r>
            </a:p>
          </p:txBody>
        </p:sp>
        <p:sp>
          <p:nvSpPr>
            <p:cNvPr id="66582" name="Line 22"/>
            <p:cNvSpPr>
              <a:spLocks noChangeShapeType="1"/>
            </p:cNvSpPr>
            <p:nvPr/>
          </p:nvSpPr>
          <p:spPr bwMode="auto">
            <a:xfrm flipV="1">
              <a:off x="2986088" y="5029200"/>
              <a:ext cx="2928937" cy="185738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83" name="Text Box 23"/>
            <p:cNvSpPr txBox="1">
              <a:spLocks noChangeArrowheads="1"/>
            </p:cNvSpPr>
            <p:nvPr/>
          </p:nvSpPr>
          <p:spPr bwMode="auto">
            <a:xfrm>
              <a:off x="3733800" y="4648200"/>
              <a:ext cx="533400" cy="823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4800">
                  <a:solidFill>
                    <a:srgbClr val="FF0000"/>
                  </a:solidFill>
                  <a:latin typeface="Monotype Corsiva" charset="0"/>
                  <a:ea typeface="黑体" charset="0"/>
                  <a:cs typeface="黑体" charset="0"/>
                  <a:sym typeface="Symbol" charset="0"/>
                </a:rPr>
                <a:t></a:t>
              </a:r>
              <a:endParaRPr kumimoji="1" lang="en-US" altLang="zh-CN" sz="4800">
                <a:solidFill>
                  <a:srgbClr val="FF0000"/>
                </a:solidFill>
                <a:latin typeface="Monotype Corsiva" charset="0"/>
                <a:ea typeface="黑体" charset="0"/>
                <a:cs typeface="黑体" charset="0"/>
              </a:endParaRPr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6019800" y="4724400"/>
              <a:ext cx="457200" cy="6096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26649" name="Text Box 25"/>
            <p:cNvSpPr txBox="1">
              <a:spLocks noChangeArrowheads="1"/>
            </p:cNvSpPr>
            <p:nvPr/>
          </p:nvSpPr>
          <p:spPr bwMode="auto">
            <a:xfrm>
              <a:off x="4140200" y="3500438"/>
              <a:ext cx="4343400" cy="400050"/>
            </a:xfrm>
            <a:prstGeom prst="rect">
              <a:avLst/>
            </a:prstGeom>
            <a:solidFill>
              <a:srgbClr val="FFFF99"/>
            </a:solidFill>
            <a:ln w="57150" cmpd="thickThin">
              <a:solidFill>
                <a:srgbClr val="FFFF00"/>
              </a:solidFill>
              <a:miter lim="800000"/>
              <a:headEnd/>
              <a:tailEnd/>
            </a:ln>
            <a:effectLst>
              <a:outerShdw blurRad="63500" dist="107763" dir="18900000" algn="ctr" rotWithShape="0">
                <a:schemeClr val="bg2">
                  <a:alpha val="74998"/>
                </a:schemeClr>
              </a:outerShdw>
            </a:effec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zh-CN" altLang="en-US" sz="2000">
                  <a:latin typeface="Times New Roman" charset="0"/>
                  <a:ea typeface="黑体" charset="0"/>
                  <a:cs typeface="黑体" charset="0"/>
                </a:rPr>
                <a:t>在</a:t>
              </a:r>
              <a:r>
                <a:rPr kumimoji="1" lang="en-US" altLang="zh-CN" sz="2000" i="1">
                  <a:latin typeface="Times New Roman" charset="0"/>
                  <a:ea typeface="黑体" charset="0"/>
                  <a:cs typeface="黑体" charset="0"/>
                </a:rPr>
                <a:t>f</a:t>
              </a:r>
              <a:r>
                <a:rPr kumimoji="1" lang="en-US" altLang="zh-CN" sz="2000">
                  <a:latin typeface="Times New Roman" charset="0"/>
                  <a:ea typeface="黑体" charset="0"/>
                  <a:cs typeface="黑体" charset="0"/>
                </a:rPr>
                <a:t>(X)</a:t>
              </a:r>
              <a:r>
                <a:rPr kumimoji="1" lang="en-US" altLang="zh-CN" sz="2000">
                  <a:latin typeface="Times New Roman" charset="0"/>
                  <a:ea typeface="黑体" charset="0"/>
                  <a:cs typeface="黑体" charset="0"/>
                  <a:sym typeface="Symbol" charset="0"/>
                </a:rPr>
                <a:t></a:t>
              </a:r>
              <a:r>
                <a:rPr kumimoji="1" lang="en-US" altLang="zh-CN" sz="2000" i="1">
                  <a:latin typeface="Times New Roman" charset="0"/>
                  <a:ea typeface="黑体" charset="0"/>
                  <a:cs typeface="黑体" charset="0"/>
                </a:rPr>
                <a:t>f </a:t>
              </a:r>
              <a:r>
                <a:rPr kumimoji="1" lang="en-US" altLang="zh-CN" sz="2000">
                  <a:latin typeface="Times New Roman" charset="0"/>
                  <a:ea typeface="黑体" charset="0"/>
                  <a:cs typeface="黑体" charset="0"/>
                </a:rPr>
                <a:t>(</a:t>
              </a:r>
              <a:r>
                <a:rPr kumimoji="1" lang="en-US" altLang="zh-CN" sz="2000">
                  <a:latin typeface="Times New Roman" charset="0"/>
                  <a:ea typeface="黑体" charset="0"/>
                  <a:cs typeface="黑体" charset="0"/>
                  <a:sym typeface="Symbol" charset="0"/>
                </a:rPr>
                <a:t>Y</a:t>
              </a:r>
              <a:r>
                <a:rPr kumimoji="1" lang="en-US" altLang="zh-CN" sz="2000">
                  <a:latin typeface="Times New Roman" charset="0"/>
                  <a:ea typeface="黑体" charset="0"/>
                  <a:cs typeface="黑体" charset="0"/>
                </a:rPr>
                <a:t>)</a:t>
              </a:r>
              <a:r>
                <a:rPr kumimoji="1" lang="zh-CN" altLang="en-US" sz="2000">
                  <a:latin typeface="Times New Roman" charset="0"/>
                  <a:ea typeface="黑体" charset="0"/>
                  <a:cs typeface="黑体" charset="0"/>
                </a:rPr>
                <a:t>中，但不在</a:t>
              </a:r>
              <a:r>
                <a:rPr kumimoji="1" lang="en-US" altLang="zh-CN" sz="2000" i="1">
                  <a:latin typeface="Times New Roman" charset="0"/>
                  <a:ea typeface="黑体" charset="0"/>
                  <a:cs typeface="黑体" charset="0"/>
                </a:rPr>
                <a:t>f </a:t>
              </a:r>
              <a:r>
                <a:rPr kumimoji="1" lang="en-US" altLang="zh-CN" sz="2000">
                  <a:latin typeface="Times New Roman" charset="0"/>
                  <a:ea typeface="黑体" charset="0"/>
                  <a:cs typeface="黑体" charset="0"/>
                </a:rPr>
                <a:t>(X</a:t>
              </a:r>
              <a:r>
                <a:rPr kumimoji="1" lang="en-US" altLang="zh-CN" sz="2000">
                  <a:latin typeface="Times New Roman" charset="0"/>
                  <a:ea typeface="黑体" charset="0"/>
                  <a:cs typeface="黑体" charset="0"/>
                  <a:sym typeface="Symbol" charset="0"/>
                </a:rPr>
                <a:t>Y</a:t>
              </a:r>
              <a:r>
                <a:rPr kumimoji="1" lang="en-US" altLang="zh-CN" sz="2000">
                  <a:latin typeface="Times New Roman" charset="0"/>
                  <a:ea typeface="黑体" charset="0"/>
                  <a:cs typeface="黑体" charset="0"/>
                </a:rPr>
                <a:t>)</a:t>
              </a:r>
              <a:r>
                <a:rPr kumimoji="1" lang="zh-CN" altLang="en-US" sz="2000">
                  <a:latin typeface="Times New Roman" charset="0"/>
                  <a:ea typeface="黑体" charset="0"/>
                  <a:cs typeface="黑体" charset="0"/>
                </a:rPr>
                <a:t>中</a:t>
              </a:r>
            </a:p>
          </p:txBody>
        </p:sp>
        <p:sp>
          <p:nvSpPr>
            <p:cNvPr id="66586" name="Line 26"/>
            <p:cNvSpPr>
              <a:spLocks noChangeShapeType="1"/>
            </p:cNvSpPr>
            <p:nvPr/>
          </p:nvSpPr>
          <p:spPr bwMode="auto">
            <a:xfrm flipH="1">
              <a:off x="6286500" y="3933825"/>
              <a:ext cx="301625" cy="938213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lgDash"/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latin typeface="Franklin Gothic Medium" charset="0"/>
                <a:ea typeface="黑体" charset="0"/>
              </a:rPr>
              <a:t>函数性质</a:t>
            </a:r>
            <a:endParaRPr lang="zh-CN" altLang="en-US" sz="3600">
              <a:latin typeface="Franklin Gothic Medium" charset="0"/>
              <a:ea typeface="黑体" charset="0"/>
              <a:cs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662487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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:A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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B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是</a:t>
            </a:r>
            <a:r>
              <a:rPr kumimoji="0" lang="zh-CN" altLang="en-US" sz="2800" b="1">
                <a:solidFill>
                  <a:srgbClr val="FF0000"/>
                </a:solidFill>
                <a:latin typeface="Times New Roman" charset="0"/>
                <a:ea typeface="华文楷体" charset="0"/>
                <a:cs typeface="华文楷体" charset="0"/>
              </a:rPr>
              <a:t>单射</a:t>
            </a:r>
            <a:r>
              <a:rPr kumimoji="0" lang="zh-CN" altLang="en-US" sz="2800">
                <a:solidFill>
                  <a:srgbClr val="000000"/>
                </a:solidFill>
                <a:latin typeface="Times New Roman" charset="0"/>
                <a:ea typeface="华文楷体" charset="0"/>
                <a:cs typeface="华文楷体" charset="0"/>
              </a:rPr>
              <a:t>（一对一的）</a:t>
            </a:r>
            <a:endParaRPr kumimoji="0" lang="en-US" altLang="zh-CN" sz="2800">
              <a:solidFill>
                <a:srgbClr val="000000"/>
              </a:solidFill>
              <a:latin typeface="Times New Roman" charset="0"/>
              <a:ea typeface="黑体" charset="0"/>
              <a:cs typeface="Times New Roman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injection, injective function, one-to-one function</a:t>
            </a:r>
            <a:endParaRPr kumimoji="0" lang="zh-CN" altLang="en-US" sz="2400">
              <a:latin typeface="Times New Roman" charset="0"/>
              <a:ea typeface="华文楷体" charset="0"/>
              <a:cs typeface="华文楷体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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 baseline="-3000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,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 baseline="-30000">
                <a:latin typeface="Times New Roman" charset="0"/>
                <a:ea typeface="宋体" charset="0"/>
                <a:cs typeface="Times New Roman" charset="0"/>
              </a:rPr>
              <a:t>2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A, 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</a:rPr>
              <a:t>若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</a:rPr>
              <a:t>x</a:t>
            </a:r>
            <a:r>
              <a:rPr kumimoji="0" lang="en-US" altLang="zh-CN" sz="2400" baseline="-30000">
                <a:latin typeface="Times New Roman" charset="0"/>
                <a:ea typeface="宋体" charset="0"/>
                <a:cs typeface="宋体" charset="0"/>
              </a:rPr>
              <a:t>1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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</a:rPr>
              <a:t>x</a:t>
            </a:r>
            <a:r>
              <a:rPr kumimoji="0" lang="en-US" altLang="zh-CN" sz="2400" baseline="-30000">
                <a:latin typeface="Times New Roman" charset="0"/>
                <a:ea typeface="宋体" charset="0"/>
                <a:cs typeface="宋体" charset="0"/>
              </a:rPr>
              <a:t>2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</a:rPr>
              <a:t>，则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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</a:rPr>
              <a:t>x</a:t>
            </a:r>
            <a:r>
              <a:rPr kumimoji="0" lang="en-US" altLang="zh-CN" sz="2400" baseline="-30000">
                <a:latin typeface="Times New Roman" charset="0"/>
                <a:ea typeface="宋体" charset="0"/>
                <a:cs typeface="宋体" charset="0"/>
              </a:rPr>
              <a:t>1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</a:rPr>
              <a:t>) 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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</a:rPr>
              <a:t>x</a:t>
            </a:r>
            <a:r>
              <a:rPr kumimoji="0" lang="en-US" altLang="zh-CN" sz="2400" baseline="-30000">
                <a:latin typeface="Times New Roman" charset="0"/>
                <a:ea typeface="宋体" charset="0"/>
                <a:cs typeface="宋体" charset="0"/>
              </a:rPr>
              <a:t>2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</a:rPr>
              <a:t>)</a:t>
            </a:r>
            <a:endParaRPr kumimoji="0" lang="zh-CN" altLang="en-US" sz="2400">
              <a:latin typeface="Times New Roman" charset="0"/>
              <a:ea typeface="宋体" charset="0"/>
              <a:cs typeface="宋体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//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等价的说法：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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</a:rPr>
              <a:t>x</a:t>
            </a:r>
            <a:r>
              <a:rPr kumimoji="0" lang="en-US" altLang="zh-CN" sz="2400" baseline="-30000">
                <a:latin typeface="Times New Roman" charset="0"/>
                <a:ea typeface="宋体" charset="0"/>
                <a:cs typeface="宋体" charset="0"/>
              </a:rPr>
              <a:t>1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</a:rPr>
              <a:t>, 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</a:rPr>
              <a:t>x</a:t>
            </a:r>
            <a:r>
              <a:rPr kumimoji="0" lang="en-US" altLang="zh-CN" sz="2400" baseline="-30000">
                <a:latin typeface="Times New Roman" charset="0"/>
                <a:ea typeface="宋体" charset="0"/>
                <a:cs typeface="宋体" charset="0"/>
              </a:rPr>
              <a:t>2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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</a:rPr>
              <a:t>A, 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</a:rPr>
              <a:t>若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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</a:rPr>
              <a:t>x</a:t>
            </a:r>
            <a:r>
              <a:rPr kumimoji="0" lang="en-US" altLang="zh-CN" sz="2400" baseline="-30000">
                <a:latin typeface="Times New Roman" charset="0"/>
                <a:ea typeface="宋体" charset="0"/>
                <a:cs typeface="宋体" charset="0"/>
              </a:rPr>
              <a:t>1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</a:rPr>
              <a:t>) =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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</a:rPr>
              <a:t>x</a:t>
            </a:r>
            <a:r>
              <a:rPr kumimoji="0" lang="en-US" altLang="zh-CN" sz="2400" baseline="-30000">
                <a:latin typeface="Times New Roman" charset="0"/>
                <a:ea typeface="宋体" charset="0"/>
                <a:cs typeface="宋体" charset="0"/>
              </a:rPr>
              <a:t>2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</a:rPr>
              <a:t>)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</a:rPr>
              <a:t>，则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</a:rPr>
              <a:t>x</a:t>
            </a:r>
            <a:r>
              <a:rPr kumimoji="0" lang="en-US" altLang="zh-CN" sz="2400" baseline="-30000">
                <a:latin typeface="Times New Roman" charset="0"/>
                <a:ea typeface="宋体" charset="0"/>
                <a:cs typeface="宋体" charset="0"/>
              </a:rPr>
              <a:t>1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</a:rPr>
              <a:t>=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</a:rPr>
              <a:t>x</a:t>
            </a:r>
            <a:r>
              <a:rPr kumimoji="0" lang="en-US" altLang="zh-CN" sz="2400" baseline="-30000">
                <a:latin typeface="Times New Roman" charset="0"/>
                <a:ea typeface="宋体" charset="0"/>
                <a:cs typeface="宋体" charset="0"/>
              </a:rPr>
              <a:t>2</a:t>
            </a:r>
          </a:p>
          <a:p>
            <a:pPr lvl="1" algn="just" eaLnBrk="1" hangingPunct="1">
              <a:lnSpc>
                <a:spcPct val="80000"/>
              </a:lnSpc>
            </a:pP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</a:rPr>
              <a:t>//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</a:rPr>
              <a:t>另一种等价的说法？</a:t>
            </a:r>
            <a:endParaRPr kumimoji="0" lang="en-US" altLang="zh-CN" sz="2400">
              <a:latin typeface="Times New Roman" charset="0"/>
              <a:ea typeface="宋体" charset="0"/>
              <a:cs typeface="宋体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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:A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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B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是</a:t>
            </a:r>
            <a:r>
              <a:rPr kumimoji="0" lang="zh-CN" altLang="en-US" sz="2800" b="1">
                <a:solidFill>
                  <a:srgbClr val="FF0000"/>
                </a:solidFill>
                <a:latin typeface="Times New Roman" charset="0"/>
                <a:ea typeface="华文楷体" charset="0"/>
                <a:cs typeface="华文楷体" charset="0"/>
              </a:rPr>
              <a:t>满射</a:t>
            </a:r>
            <a:r>
              <a:rPr kumimoji="0" lang="zh-CN" altLang="en-US" sz="2800">
                <a:solidFill>
                  <a:srgbClr val="000000"/>
                </a:solidFill>
                <a:latin typeface="Times New Roman" charset="0"/>
                <a:ea typeface="华文楷体" charset="0"/>
                <a:cs typeface="华文楷体" charset="0"/>
              </a:rPr>
              <a:t>（映上的）</a:t>
            </a:r>
            <a:endParaRPr kumimoji="0" lang="en-US" altLang="zh-CN" sz="2800">
              <a:solidFill>
                <a:srgbClr val="000000"/>
              </a:solidFill>
              <a:latin typeface="Times New Roman" charset="0"/>
              <a:ea typeface="华文楷体" charset="0"/>
              <a:cs typeface="华文楷体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</a:rPr>
              <a:t>surjection, surjective function, onto function</a:t>
            </a:r>
            <a:endParaRPr kumimoji="0" lang="zh-CN" altLang="en-US" sz="2400">
              <a:latin typeface="Times New Roman" charset="0"/>
              <a:ea typeface="华文楷体" charset="0"/>
              <a:cs typeface="华文楷体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kumimoji="0" lang="en-US" altLang="zh-CN" sz="2400">
                <a:latin typeface="Times New Roman" charset="0"/>
                <a:ea typeface="华文楷体" charset="0"/>
                <a:cs typeface="华文楷体" charset="0"/>
                <a:sym typeface="Symbol" charset="0"/>
              </a:rPr>
              <a:t></a:t>
            </a:r>
            <a:r>
              <a:rPr kumimoji="0" lang="en-US" altLang="zh-CN" sz="2400" i="1">
                <a:latin typeface="Times New Roman" charset="0"/>
                <a:ea typeface="华文楷体" charset="0"/>
                <a:cs typeface="华文楷体" charset="0"/>
              </a:rPr>
              <a:t>y</a:t>
            </a:r>
            <a:r>
              <a:rPr kumimoji="0" lang="en-US" altLang="zh-CN" sz="2400">
                <a:latin typeface="Times New Roman" charset="0"/>
                <a:ea typeface="华文楷体" charset="0"/>
                <a:cs typeface="华文楷体" charset="0"/>
                <a:sym typeface="Symbol" charset="0"/>
              </a:rPr>
              <a:t></a:t>
            </a:r>
            <a:r>
              <a:rPr kumimoji="0" lang="en-US" altLang="zh-CN" sz="2400">
                <a:latin typeface="Times New Roman" charset="0"/>
                <a:ea typeface="华文楷体" charset="0"/>
                <a:cs typeface="华文楷体" charset="0"/>
              </a:rPr>
              <a:t>B, </a:t>
            </a:r>
            <a:r>
              <a:rPr kumimoji="0" lang="en-US" altLang="zh-CN" sz="2400">
                <a:latin typeface="Times New Roman" charset="0"/>
                <a:ea typeface="华文楷体" charset="0"/>
                <a:cs typeface="华文楷体" charset="0"/>
                <a:sym typeface="Symbol" charset="0"/>
              </a:rPr>
              <a:t></a:t>
            </a:r>
            <a:r>
              <a:rPr kumimoji="0" lang="en-US" altLang="zh-CN" sz="2400" i="1">
                <a:latin typeface="Times New Roman" charset="0"/>
                <a:ea typeface="华文楷体" charset="0"/>
                <a:cs typeface="华文楷体" charset="0"/>
              </a:rPr>
              <a:t>x</a:t>
            </a:r>
            <a:r>
              <a:rPr kumimoji="0" lang="en-US" altLang="zh-CN" sz="2400">
                <a:latin typeface="Times New Roman" charset="0"/>
                <a:ea typeface="华文楷体" charset="0"/>
                <a:cs typeface="华文楷体" charset="0"/>
                <a:sym typeface="Symbol" charset="0"/>
              </a:rPr>
              <a:t></a:t>
            </a:r>
            <a:r>
              <a:rPr kumimoji="0" lang="en-US" altLang="zh-CN" sz="2400">
                <a:latin typeface="Times New Roman" charset="0"/>
                <a:ea typeface="华文楷体" charset="0"/>
                <a:cs typeface="华文楷体" charset="0"/>
              </a:rPr>
              <a:t>A, </a:t>
            </a:r>
            <a:r>
              <a:rPr kumimoji="0" lang="zh-CN" altLang="en-US" sz="2400">
                <a:latin typeface="Times New Roman" charset="0"/>
                <a:ea typeface="华文楷体" charset="0"/>
                <a:cs typeface="华文楷体" charset="0"/>
              </a:rPr>
              <a:t>使得</a:t>
            </a:r>
            <a:r>
              <a:rPr kumimoji="0" lang="zh-CN" altLang="en-US" sz="2400">
                <a:latin typeface="Times New Roman" charset="0"/>
                <a:ea typeface="华文楷体" charset="0"/>
                <a:cs typeface="华文楷体" charset="0"/>
                <a:sym typeface="Symbol" charset="0"/>
              </a:rPr>
              <a:t></a:t>
            </a:r>
            <a:r>
              <a:rPr kumimoji="0" lang="en-US" altLang="zh-CN" sz="2400">
                <a:latin typeface="Times New Roman" charset="0"/>
                <a:ea typeface="华文楷体" charset="0"/>
                <a:cs typeface="华文楷体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华文楷体" charset="0"/>
                <a:cs typeface="华文楷体" charset="0"/>
              </a:rPr>
              <a:t>x</a:t>
            </a:r>
            <a:r>
              <a:rPr kumimoji="0" lang="en-US" altLang="zh-CN" sz="2400">
                <a:latin typeface="Times New Roman" charset="0"/>
                <a:ea typeface="华文楷体" charset="0"/>
                <a:cs typeface="华文楷体" charset="0"/>
              </a:rPr>
              <a:t>)=</a:t>
            </a:r>
            <a:r>
              <a:rPr kumimoji="0" lang="en-US" altLang="zh-CN" sz="2400" i="1">
                <a:latin typeface="Times New Roman" charset="0"/>
                <a:ea typeface="华文楷体" charset="0"/>
                <a:cs typeface="华文楷体" charset="0"/>
              </a:rPr>
              <a:t>y</a:t>
            </a:r>
          </a:p>
          <a:p>
            <a:pPr lvl="1" algn="just" eaLnBrk="1" hangingPunct="1">
              <a:lnSpc>
                <a:spcPct val="80000"/>
              </a:lnSpc>
            </a:pP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//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等价的说法：</a:t>
            </a:r>
            <a:r>
              <a:rPr kumimoji="0" lang="en-US" altLang="zh-CN" sz="2000" i="1">
                <a:solidFill>
                  <a:srgbClr val="0000CC"/>
                </a:solidFill>
                <a:latin typeface="Times New Roman" charset="0"/>
                <a:ea typeface="黑体" charset="0"/>
              </a:rPr>
              <a:t>f </a:t>
            </a:r>
            <a:r>
              <a:rPr kumimoji="0" lang="en-US" altLang="zh-CN" sz="2000">
                <a:solidFill>
                  <a:srgbClr val="0000CC"/>
                </a:solidFill>
                <a:latin typeface="Times New Roman" charset="0"/>
                <a:ea typeface="黑体" charset="0"/>
              </a:rPr>
              <a:t>(A)=B</a:t>
            </a:r>
            <a:endParaRPr kumimoji="0" lang="en-US" altLang="zh-CN" sz="2400" i="1">
              <a:latin typeface="Times New Roman" charset="0"/>
              <a:ea typeface="华文楷体" charset="0"/>
              <a:cs typeface="华文楷体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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:A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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B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是</a:t>
            </a:r>
            <a:r>
              <a:rPr kumimoji="0" lang="zh-CN" altLang="en-US" sz="2800" b="1">
                <a:solidFill>
                  <a:srgbClr val="FF0000"/>
                </a:solidFill>
                <a:latin typeface="Times New Roman" charset="0"/>
                <a:ea typeface="华文楷体" charset="0"/>
                <a:cs typeface="华文楷体" charset="0"/>
              </a:rPr>
              <a:t>双射</a:t>
            </a:r>
            <a:r>
              <a:rPr kumimoji="0" lang="zh-CN" altLang="en-US" sz="2800">
                <a:solidFill>
                  <a:srgbClr val="000000"/>
                </a:solidFill>
                <a:latin typeface="Times New Roman" charset="0"/>
                <a:ea typeface="华文楷体" charset="0"/>
                <a:cs typeface="华文楷体" charset="0"/>
              </a:rPr>
              <a:t>（一一对应）</a:t>
            </a:r>
            <a:endParaRPr kumimoji="0" lang="en-US" altLang="zh-CN" sz="2800">
              <a:solidFill>
                <a:srgbClr val="000000"/>
              </a:solidFill>
              <a:latin typeface="Times New Roman" charset="0"/>
              <a:ea typeface="华文楷体" charset="0"/>
              <a:cs typeface="华文楷体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bijection, bijective function, one-to-one correspondence</a:t>
            </a:r>
            <a:endParaRPr kumimoji="0" lang="zh-CN" altLang="en-US" sz="2400">
              <a:latin typeface="Times New Roman" charset="0"/>
              <a:ea typeface="华文楷体" charset="0"/>
              <a:cs typeface="华文楷体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</a:rPr>
              <a:t>满射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+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</a:rPr>
              <a:t>单射</a:t>
            </a:r>
            <a:endParaRPr kumimoji="0" lang="en-US" altLang="zh-CN" sz="2400">
              <a:latin typeface="Times New Roman" charset="0"/>
              <a:ea typeface="宋体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图片 1">
            <a:extLst>
              <a:ext uri="{FF2B5EF4-FFF2-40B4-BE49-F238E27FC236}">
                <a16:creationId xmlns:a16="http://schemas.microsoft.com/office/drawing/2014/main" id="{D15D5923-39ED-3E47-8ED9-C311D1133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917575"/>
            <a:ext cx="6808787" cy="247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A9CA1AE4-98B8-ED40-9DDD-0DCD601C97E2}"/>
              </a:ext>
            </a:extLst>
          </p:cNvPr>
          <p:cNvGrpSpPr>
            <a:grpSpLocks/>
          </p:cNvGrpSpPr>
          <p:nvPr/>
        </p:nvGrpSpPr>
        <p:grpSpPr bwMode="auto">
          <a:xfrm>
            <a:off x="2055813" y="3460750"/>
            <a:ext cx="4929187" cy="2765425"/>
            <a:chOff x="2055622" y="3460244"/>
            <a:chExt cx="4928680" cy="2765608"/>
          </a:xfrm>
        </p:grpSpPr>
        <p:pic>
          <p:nvPicPr>
            <p:cNvPr id="43012" name="图片 3">
              <a:extLst>
                <a:ext uri="{FF2B5EF4-FFF2-40B4-BE49-F238E27FC236}">
                  <a16:creationId xmlns:a16="http://schemas.microsoft.com/office/drawing/2014/main" id="{4F8C194F-4E88-9744-8372-6F46BCA52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5622" y="3723336"/>
              <a:ext cx="4928680" cy="250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13" name="椭圆形标注 9">
              <a:extLst>
                <a:ext uri="{FF2B5EF4-FFF2-40B4-BE49-F238E27FC236}">
                  <a16:creationId xmlns:a16="http://schemas.microsoft.com/office/drawing/2014/main" id="{9A38926F-4FA1-B049-B6F1-7DEB5538C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622" y="3460244"/>
              <a:ext cx="2425815" cy="814062"/>
            </a:xfrm>
            <a:prstGeom prst="wedgeEllipseCallout">
              <a:avLst>
                <a:gd name="adj1" fmla="val -20171"/>
                <a:gd name="adj2" fmla="val 31718"/>
              </a:avLst>
            </a:prstGeom>
            <a:noFill/>
            <a:ln w="22225" algn="ctr">
              <a:solidFill>
                <a:srgbClr val="C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014" name="椭圆形标注 6">
              <a:extLst>
                <a:ext uri="{FF2B5EF4-FFF2-40B4-BE49-F238E27FC236}">
                  <a16:creationId xmlns:a16="http://schemas.microsoft.com/office/drawing/2014/main" id="{01F432C7-BAB4-B541-BF53-D675F972B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1437" y="3588243"/>
              <a:ext cx="2088232" cy="504056"/>
            </a:xfrm>
            <a:prstGeom prst="wedgeEllipseCallout">
              <a:avLst>
                <a:gd name="adj1" fmla="val -20171"/>
                <a:gd name="adj2" fmla="val 31718"/>
              </a:avLst>
            </a:prstGeom>
            <a:noFill/>
            <a:ln w="22225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latin typeface="Franklin Gothic Medium" charset="0"/>
                <a:ea typeface="黑体" charset="0"/>
              </a:rPr>
              <a:t>函数性质的证明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00213"/>
            <a:ext cx="8424862" cy="4681537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判断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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: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R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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R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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R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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R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, 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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(&lt;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x,y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&gt;) = &lt;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x+y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,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 x-y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&gt;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的性质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单射？</a:t>
            </a:r>
            <a:endParaRPr kumimoji="0" lang="en-US" altLang="zh-CN" sz="2800">
              <a:latin typeface="Times New Roman" charset="0"/>
              <a:ea typeface="黑体" charset="0"/>
              <a:cs typeface="Times New Roman" charset="0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kumimoji="0" lang="zh-CN" altLang="en-US">
                <a:latin typeface="Times New Roman" charset="0"/>
                <a:ea typeface="宋体" charset="0"/>
                <a:cs typeface="宋体" charset="0"/>
                <a:sym typeface="Symbol" charset="0"/>
              </a:rPr>
              <a:t>令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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(&lt;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i="1" baseline="-2500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, y</a:t>
            </a:r>
            <a:r>
              <a:rPr kumimoji="0" lang="en-US" altLang="zh-CN" i="1" baseline="-2500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&gt;) = 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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(&lt;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i="1" baseline="-25000">
                <a:latin typeface="Times New Roman" charset="0"/>
                <a:ea typeface="宋体" charset="0"/>
                <a:cs typeface="Times New Roman" charset="0"/>
              </a:rPr>
              <a:t>2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, y</a:t>
            </a:r>
            <a:r>
              <a:rPr kumimoji="0" lang="en-US" altLang="zh-CN" i="1" baseline="-25000">
                <a:latin typeface="Times New Roman" charset="0"/>
                <a:ea typeface="宋体" charset="0"/>
                <a:cs typeface="Times New Roman" charset="0"/>
              </a:rPr>
              <a:t>2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&gt;)</a:t>
            </a:r>
          </a:p>
          <a:p>
            <a:pPr lvl="2" algn="just" eaLnBrk="1" hangingPunct="1">
              <a:lnSpc>
                <a:spcPct val="120000"/>
              </a:lnSpc>
            </a:pP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600" i="1" baseline="-2500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+y</a:t>
            </a:r>
            <a:r>
              <a:rPr kumimoji="0" lang="en-US" altLang="zh-CN" sz="2600" i="1" baseline="-2500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=x</a:t>
            </a:r>
            <a:r>
              <a:rPr kumimoji="0" lang="en-US" altLang="zh-CN" sz="2600" i="1" baseline="-25000">
                <a:latin typeface="Times New Roman" charset="0"/>
                <a:ea typeface="宋体" charset="0"/>
                <a:cs typeface="Times New Roman" charset="0"/>
              </a:rPr>
              <a:t>2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+y</a:t>
            </a:r>
            <a:r>
              <a:rPr kumimoji="0" lang="en-US" altLang="zh-CN" sz="2600" i="1" baseline="-25000">
                <a:latin typeface="Times New Roman" charset="0"/>
                <a:ea typeface="宋体" charset="0"/>
                <a:cs typeface="Times New Roman" charset="0"/>
              </a:rPr>
              <a:t>2</a:t>
            </a:r>
            <a:r>
              <a:rPr kumimoji="0" lang="zh-CN" altLang="en-US">
                <a:latin typeface="Times New Roman" charset="0"/>
                <a:ea typeface="宋体" charset="0"/>
                <a:cs typeface="Times New Roman" charset="0"/>
              </a:rPr>
              <a:t>且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600" i="1" baseline="-2500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-y</a:t>
            </a:r>
            <a:r>
              <a:rPr kumimoji="0" lang="en-US" altLang="zh-CN" sz="2600" i="1" baseline="-2500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=x</a:t>
            </a:r>
            <a:r>
              <a:rPr kumimoji="0" lang="en-US" altLang="zh-CN" sz="2600" i="1" baseline="-25000">
                <a:latin typeface="Times New Roman" charset="0"/>
                <a:ea typeface="宋体" charset="0"/>
                <a:cs typeface="Times New Roman" charset="0"/>
              </a:rPr>
              <a:t>2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-y</a:t>
            </a:r>
            <a:r>
              <a:rPr kumimoji="0" lang="en-US" altLang="zh-CN" sz="2600" i="1" baseline="-25000">
                <a:latin typeface="Times New Roman" charset="0"/>
                <a:ea typeface="宋体" charset="0"/>
                <a:cs typeface="Times New Roman" charset="0"/>
              </a:rPr>
              <a:t>2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,</a:t>
            </a:r>
            <a:r>
              <a:rPr kumimoji="0" lang="zh-CN" altLang="en-US">
                <a:latin typeface="Times New Roman" charset="0"/>
                <a:ea typeface="宋体" charset="0"/>
                <a:cs typeface="Times New Roman" charset="0"/>
              </a:rPr>
              <a:t>易见：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600" i="1" baseline="-2500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=x</a:t>
            </a:r>
            <a:r>
              <a:rPr kumimoji="0" lang="en-US" altLang="zh-CN" sz="2600" i="1" baseline="-25000">
                <a:latin typeface="Times New Roman" charset="0"/>
                <a:ea typeface="宋体" charset="0"/>
                <a:cs typeface="Times New Roman" charset="0"/>
              </a:rPr>
              <a:t>2</a:t>
            </a:r>
            <a:r>
              <a:rPr kumimoji="0" lang="zh-CN" altLang="en-US">
                <a:latin typeface="Times New Roman" charset="0"/>
                <a:ea typeface="宋体" charset="0"/>
                <a:cs typeface="Times New Roman" charset="0"/>
              </a:rPr>
              <a:t>且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y</a:t>
            </a:r>
            <a:r>
              <a:rPr kumimoji="0" lang="en-US" altLang="zh-CN" sz="2600" i="1" baseline="-2500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=y</a:t>
            </a:r>
            <a:r>
              <a:rPr kumimoji="0" lang="en-US" altLang="zh-CN" sz="2600" i="1" baseline="-25000">
                <a:latin typeface="Times New Roman" charset="0"/>
                <a:ea typeface="宋体" charset="0"/>
                <a:cs typeface="Times New Roman" charset="0"/>
              </a:rPr>
              <a:t>2</a:t>
            </a:r>
          </a:p>
          <a:p>
            <a:pPr lvl="2" algn="just" eaLnBrk="1" hangingPunct="1">
              <a:lnSpc>
                <a:spcPct val="120000"/>
              </a:lnSpc>
            </a:pP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&lt;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600" i="1" baseline="-2500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, y</a:t>
            </a:r>
            <a:r>
              <a:rPr kumimoji="0" lang="en-US" altLang="zh-CN" sz="2600" i="1" baseline="-2500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&gt;=&lt;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600" i="1" baseline="-25000">
                <a:latin typeface="Times New Roman" charset="0"/>
                <a:ea typeface="宋体" charset="0"/>
                <a:cs typeface="Times New Roman" charset="0"/>
              </a:rPr>
              <a:t>2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, y</a:t>
            </a:r>
            <a:r>
              <a:rPr kumimoji="0" lang="en-US" altLang="zh-CN" sz="2600" i="1" baseline="-25000">
                <a:latin typeface="Times New Roman" charset="0"/>
                <a:ea typeface="宋体" charset="0"/>
                <a:cs typeface="Times New Roman" charset="0"/>
              </a:rPr>
              <a:t>2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&gt;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zh-CN" altLang="en-US" sz="2800">
                <a:latin typeface="黑体" charset="0"/>
                <a:ea typeface="黑体" charset="0"/>
                <a:cs typeface="Times New Roman" charset="0"/>
              </a:rPr>
              <a:t>满射？</a:t>
            </a:r>
            <a:endParaRPr kumimoji="0" lang="en-US" altLang="zh-CN" sz="2800">
              <a:latin typeface="黑体" charset="0"/>
              <a:ea typeface="黑体" charset="0"/>
              <a:cs typeface="Times New Roman" charset="0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kumimoji="0" lang="zh-CN" altLang="en-US">
                <a:latin typeface="Times New Roman" charset="0"/>
                <a:ea typeface="宋体" charset="0"/>
                <a:cs typeface="宋体" charset="0"/>
              </a:rPr>
              <a:t>任取</a:t>
            </a:r>
            <a:r>
              <a:rPr kumimoji="0" lang="en-US" altLang="zh-CN">
                <a:latin typeface="Times New Roman" charset="0"/>
                <a:ea typeface="宋体" charset="0"/>
                <a:cs typeface="宋体" charset="0"/>
              </a:rPr>
              <a:t>&lt;</a:t>
            </a:r>
            <a:r>
              <a:rPr kumimoji="0" lang="en-US" altLang="zh-CN" i="1">
                <a:latin typeface="Times New Roman" charset="0"/>
                <a:ea typeface="宋体" charset="0"/>
                <a:cs typeface="宋体" charset="0"/>
              </a:rPr>
              <a:t>a, b</a:t>
            </a:r>
            <a:r>
              <a:rPr kumimoji="0" lang="en-US" altLang="zh-CN">
                <a:latin typeface="Times New Roman" charset="0"/>
                <a:ea typeface="宋体" charset="0"/>
                <a:cs typeface="宋体" charset="0"/>
              </a:rPr>
              <a:t>&gt;</a:t>
            </a:r>
            <a:r>
              <a:rPr kumimoji="0" lang="en-US" altLang="zh-CN">
                <a:latin typeface="Times New Roman" charset="0"/>
                <a:ea typeface="宋体" charset="0"/>
                <a:cs typeface="宋体" charset="0"/>
                <a:sym typeface="Symbol" charset="0"/>
              </a:rPr>
              <a:t> R×R</a:t>
            </a:r>
            <a:r>
              <a:rPr kumimoji="0" lang="zh-CN" altLang="en-US">
                <a:latin typeface="Times New Roman" charset="0"/>
                <a:ea typeface="宋体" charset="0"/>
                <a:cs typeface="宋体" charset="0"/>
                <a:sym typeface="Symbol" charset="0"/>
              </a:rPr>
              <a:t>，总存在</a:t>
            </a:r>
            <a:r>
              <a:rPr kumimoji="0" lang="en-US" altLang="zh-CN">
                <a:latin typeface="Times New Roman" charset="0"/>
                <a:ea typeface="宋体" charset="0"/>
                <a:cs typeface="宋体" charset="0"/>
                <a:sym typeface="Symbol" charset="0"/>
              </a:rPr>
              <a:t>&lt;(</a:t>
            </a:r>
            <a:r>
              <a:rPr kumimoji="0" lang="en-US" altLang="zh-CN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a+b</a:t>
            </a:r>
            <a:r>
              <a:rPr kumimoji="0" lang="en-US" altLang="zh-CN">
                <a:latin typeface="Times New Roman" charset="0"/>
                <a:ea typeface="宋体" charset="0"/>
                <a:cs typeface="宋体" charset="0"/>
                <a:sym typeface="Symbol" charset="0"/>
              </a:rPr>
              <a:t>)/2,(</a:t>
            </a:r>
            <a:r>
              <a:rPr kumimoji="0" lang="en-US" altLang="zh-CN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a-b</a:t>
            </a:r>
            <a:r>
              <a:rPr kumimoji="0" lang="en-US" altLang="zh-CN">
                <a:latin typeface="Times New Roman" charset="0"/>
                <a:ea typeface="宋体" charset="0"/>
                <a:cs typeface="宋体" charset="0"/>
                <a:sym typeface="Symbol" charset="0"/>
              </a:rPr>
              <a:t>)/2&gt;,</a:t>
            </a:r>
            <a:r>
              <a:rPr kumimoji="0" lang="zh-CN" altLang="en-US">
                <a:latin typeface="Times New Roman" charset="0"/>
                <a:ea typeface="宋体" charset="0"/>
                <a:cs typeface="宋体" charset="0"/>
                <a:sym typeface="Symbol" charset="0"/>
              </a:rPr>
              <a:t>使得</a:t>
            </a:r>
            <a:endParaRPr kumimoji="0" lang="en-US" altLang="zh-CN">
              <a:latin typeface="Times New Roman" charset="0"/>
              <a:ea typeface="宋体" charset="0"/>
              <a:cs typeface="宋体" charset="0"/>
              <a:sym typeface="Symbol" charset="0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kumimoji="0" lang="en-US" altLang="zh-CN">
                <a:latin typeface="Times New Roman" charset="0"/>
                <a:ea typeface="宋体" charset="0"/>
                <a:cs typeface="宋体" charset="0"/>
                <a:sym typeface="Symbol" charset="0"/>
              </a:rPr>
              <a:t></a:t>
            </a:r>
            <a:r>
              <a:rPr kumimoji="0" lang="en-US" altLang="zh-CN">
                <a:latin typeface="Times New Roman" charset="0"/>
                <a:ea typeface="宋体" charset="0"/>
                <a:cs typeface="宋体" charset="0"/>
              </a:rPr>
              <a:t>(</a:t>
            </a:r>
            <a:r>
              <a:rPr kumimoji="0" lang="en-US" altLang="zh-CN">
                <a:latin typeface="Times New Roman" charset="0"/>
                <a:ea typeface="宋体" charset="0"/>
                <a:cs typeface="宋体" charset="0"/>
                <a:sym typeface="Symbol" charset="0"/>
              </a:rPr>
              <a:t>&lt;(</a:t>
            </a:r>
            <a:r>
              <a:rPr kumimoji="0" lang="en-US" altLang="zh-CN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a+b</a:t>
            </a:r>
            <a:r>
              <a:rPr kumimoji="0" lang="en-US" altLang="zh-CN">
                <a:latin typeface="Times New Roman" charset="0"/>
                <a:ea typeface="宋体" charset="0"/>
                <a:cs typeface="宋体" charset="0"/>
                <a:sym typeface="Symbol" charset="0"/>
              </a:rPr>
              <a:t>)/2,(</a:t>
            </a:r>
            <a:r>
              <a:rPr kumimoji="0" lang="en-US" altLang="zh-CN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a-b</a:t>
            </a:r>
            <a:r>
              <a:rPr kumimoji="0" lang="en-US" altLang="zh-CN">
                <a:latin typeface="Times New Roman" charset="0"/>
                <a:ea typeface="宋体" charset="0"/>
                <a:cs typeface="宋体" charset="0"/>
                <a:sym typeface="Symbol" charset="0"/>
              </a:rPr>
              <a:t>)/2&gt;)=&lt;</a:t>
            </a:r>
            <a:r>
              <a:rPr kumimoji="0" lang="en-US" altLang="zh-CN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a, b</a:t>
            </a:r>
            <a:r>
              <a:rPr kumimoji="0" lang="en-US" altLang="zh-CN">
                <a:latin typeface="Times New Roman" charset="0"/>
                <a:ea typeface="宋体" charset="0"/>
                <a:cs typeface="宋体" charset="0"/>
                <a:sym typeface="Symbol" charset="0"/>
              </a:rPr>
              <a:t>&gt;</a:t>
            </a:r>
            <a:endParaRPr kumimoji="0" lang="en-US" altLang="zh-CN">
              <a:latin typeface="Franklin Gothic Book" charset="0"/>
              <a:ea typeface="宋体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latin typeface="Franklin Gothic Medium" charset="0"/>
                <a:ea typeface="黑体" charset="0"/>
              </a:rPr>
              <a:t>函数性质的证明</a:t>
            </a:r>
            <a:endParaRPr lang="zh-CN" altLang="en-US" sz="3600">
              <a:latin typeface="Times New Roman" charset="0"/>
              <a:ea typeface="黑体" charset="0"/>
              <a:cs typeface="Times New Roman" charset="0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87513"/>
            <a:ext cx="8351837" cy="467995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kumimoji="0" lang="zh-CN" altLang="en-US" sz="2800">
                <a:solidFill>
                  <a:srgbClr val="FF0000"/>
                </a:solidFill>
                <a:latin typeface="Times New Roman" charset="0"/>
                <a:ea typeface="黑体" charset="0"/>
              </a:rPr>
              <a:t>设</a:t>
            </a:r>
            <a:r>
              <a:rPr kumimoji="0" lang="en-US" altLang="zh-CN" sz="2800">
                <a:solidFill>
                  <a:srgbClr val="FF0000"/>
                </a:solidFill>
                <a:latin typeface="Times New Roman" charset="0"/>
                <a:ea typeface="黑体" charset="0"/>
              </a:rPr>
              <a:t>A</a:t>
            </a:r>
            <a:r>
              <a:rPr kumimoji="0" lang="zh-CN" altLang="en-US" sz="2800">
                <a:solidFill>
                  <a:srgbClr val="FF0000"/>
                </a:solidFill>
                <a:latin typeface="Times New Roman" charset="0"/>
                <a:ea typeface="黑体" charset="0"/>
              </a:rPr>
              <a:t>有限集合</a:t>
            </a:r>
            <a:r>
              <a:rPr kumimoji="0" lang="zh-CN" altLang="en-US" sz="2800">
                <a:latin typeface="Times New Roman" charset="0"/>
                <a:ea typeface="黑体" charset="0"/>
              </a:rPr>
              <a:t>，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f 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是从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到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的函数。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f 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是单射当且仅当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 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f 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是满射。</a:t>
            </a:r>
            <a:endParaRPr kumimoji="0" lang="en-US" altLang="zh-CN" sz="2800">
              <a:latin typeface="Times New Roman" charset="0"/>
              <a:ea typeface="黑体" charset="0"/>
            </a:endParaRPr>
          </a:p>
          <a:p>
            <a:pPr algn="just" eaLnBrk="1" hangingPunct="1"/>
            <a:endParaRPr kumimoji="0" lang="en-US" altLang="zh-CN" sz="2100" i="1">
              <a:latin typeface="Franklin Gothic Book" charset="0"/>
              <a:ea typeface="黑体" charset="0"/>
            </a:endParaRPr>
          </a:p>
          <a:p>
            <a:pPr algn="just" eaLnBrk="1" hangingPunct="1">
              <a:buFont typeface="Wingdings" charset="0"/>
              <a:buNone/>
            </a:pPr>
            <a:endParaRPr kumimoji="0" lang="en-US" altLang="zh-CN" sz="2600">
              <a:latin typeface="Franklin Gothic Book" charset="0"/>
              <a:ea typeface="黑体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49275"/>
            <a:ext cx="7543800" cy="796925"/>
          </a:xfrm>
        </p:spPr>
        <p:txBody>
          <a:bodyPr/>
          <a:lstStyle/>
          <a:p>
            <a:pPr eaLnBrk="1" hangingPunct="1"/>
            <a:r>
              <a:rPr lang="zh-CN" altLang="en-US" sz="3600">
                <a:latin typeface="Franklin Gothic Medium" charset="0"/>
                <a:ea typeface="黑体" charset="0"/>
              </a:rPr>
              <a:t>反函数</a:t>
            </a:r>
            <a:endParaRPr lang="zh-CN" altLang="en-US" sz="3600">
              <a:latin typeface="Franklin Gothic Medium" charset="0"/>
              <a:ea typeface="黑体" charset="0"/>
              <a:cs typeface="Times New Roman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424862" cy="501491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kumimoji="0" lang="zh-CN" altLang="en-US" sz="2800" dirty="0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</a:rPr>
              <a:t>设</a:t>
            </a:r>
            <a:r>
              <a:rPr kumimoji="0" lang="en-US" altLang="zh-CN" sz="2800" i="1" dirty="0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</a:rPr>
              <a:t>f </a:t>
            </a:r>
            <a:r>
              <a:rPr kumimoji="0" lang="zh-CN" altLang="en-US" sz="2800" dirty="0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</a:rPr>
              <a:t>是从</a:t>
            </a:r>
            <a:r>
              <a:rPr kumimoji="0" lang="en-US" altLang="zh-CN" sz="2800" dirty="0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zh-CN" altLang="en-US" sz="2800" dirty="0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到</a:t>
            </a:r>
            <a:r>
              <a:rPr kumimoji="0" lang="en-US" altLang="zh-CN" sz="2800" dirty="0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</a:rPr>
              <a:t>B</a:t>
            </a:r>
            <a:r>
              <a:rPr kumimoji="0" lang="zh-CN" altLang="en-US" sz="2800" dirty="0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</a:rPr>
              <a:t>的一一对应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</a:rPr>
              <a:t>，</a:t>
            </a:r>
            <a:r>
              <a:rPr kumimoji="0" lang="en-US" altLang="zh-CN" sz="2800" i="1" dirty="0">
                <a:solidFill>
                  <a:srgbClr val="0000CC"/>
                </a:solidFill>
                <a:latin typeface="Times New Roman" charset="0"/>
                <a:ea typeface="黑体" charset="0"/>
                <a:cs typeface="Times New Roman" charset="0"/>
              </a:rPr>
              <a:t>f </a:t>
            </a:r>
            <a:r>
              <a:rPr kumimoji="0" lang="zh-CN" altLang="en-US" sz="2800" dirty="0">
                <a:solidFill>
                  <a:srgbClr val="0000CC"/>
                </a:solidFill>
                <a:latin typeface="Times New Roman" charset="0"/>
                <a:ea typeface="黑体" charset="0"/>
                <a:cs typeface="Times New Roman" charset="0"/>
              </a:rPr>
              <a:t>的</a:t>
            </a:r>
            <a:r>
              <a:rPr kumimoji="0" lang="zh-CN" altLang="en-US" sz="2800" dirty="0">
                <a:solidFill>
                  <a:srgbClr val="0000CC"/>
                </a:solidFill>
                <a:latin typeface="华文楷体" charset="0"/>
                <a:ea typeface="华文楷体" charset="0"/>
                <a:cs typeface="华文楷体" charset="0"/>
              </a:rPr>
              <a:t>反函数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</a:rPr>
              <a:t>是从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</a:rPr>
              <a:t>B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到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</a:rPr>
              <a:t>的函数，它指派给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</a:rPr>
              <a:t>B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</a:rPr>
              <a:t>中元素</a:t>
            </a:r>
            <a:r>
              <a:rPr kumimoji="0" lang="en-US" altLang="zh-CN" sz="2800" i="1" dirty="0">
                <a:latin typeface="Times New Roman" charset="0"/>
                <a:ea typeface="黑体" charset="0"/>
                <a:cs typeface="Times New Roman" charset="0"/>
              </a:rPr>
              <a:t>b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</a:rPr>
              <a:t>的是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</a:rPr>
              <a:t>中满足</a:t>
            </a:r>
            <a:r>
              <a:rPr kumimoji="0" lang="en-US" altLang="zh-CN" sz="2800" i="1" dirty="0">
                <a:latin typeface="Times New Roman" charset="0"/>
                <a:ea typeface="黑体" charset="0"/>
                <a:cs typeface="Times New Roman" charset="0"/>
              </a:rPr>
              <a:t>f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</a:rPr>
              <a:t>(</a:t>
            </a:r>
            <a:r>
              <a:rPr kumimoji="0" lang="en-US" altLang="zh-CN" sz="2800" i="1" dirty="0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</a:rPr>
              <a:t>)=</a:t>
            </a:r>
            <a:r>
              <a:rPr kumimoji="0" lang="en-US" altLang="zh-CN" sz="2800" i="1" dirty="0">
                <a:latin typeface="Times New Roman" charset="0"/>
                <a:ea typeface="黑体" charset="0"/>
                <a:cs typeface="Times New Roman" charset="0"/>
              </a:rPr>
              <a:t>b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</a:rPr>
              <a:t>的（唯一的）</a:t>
            </a:r>
            <a:r>
              <a:rPr kumimoji="0" lang="en-US" altLang="zh-CN" sz="2800" i="1" dirty="0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</a:rPr>
              <a:t>。</a:t>
            </a:r>
            <a:r>
              <a:rPr kumimoji="0" lang="en-US" altLang="zh-CN" sz="2800" i="1" dirty="0">
                <a:latin typeface="Times New Roman" charset="0"/>
                <a:ea typeface="黑体" charset="0"/>
                <a:cs typeface="Times New Roman" charset="0"/>
              </a:rPr>
              <a:t> f 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</a:rPr>
              <a:t>的反函数记作</a:t>
            </a:r>
            <a:r>
              <a:rPr kumimoji="0" lang="en-US" altLang="zh-CN" sz="2800" i="1" dirty="0">
                <a:latin typeface="Times New Roman" charset="0"/>
                <a:ea typeface="黑体" charset="0"/>
                <a:cs typeface="Times New Roman" charset="0"/>
              </a:rPr>
              <a:t>f </a:t>
            </a:r>
            <a:r>
              <a:rPr kumimoji="0" lang="en-US" altLang="zh-CN" sz="2800" baseline="30000" dirty="0">
                <a:latin typeface="Times New Roman" charset="0"/>
                <a:ea typeface="黑体" charset="0"/>
                <a:cs typeface="Times New Roman" charset="0"/>
              </a:rPr>
              <a:t>-1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</a:rPr>
              <a:t>。</a:t>
            </a:r>
          </a:p>
          <a:p>
            <a:pPr lvl="1" eaLnBrk="1" hangingPunct="1">
              <a:lnSpc>
                <a:spcPct val="120000"/>
              </a:lnSpc>
            </a:pPr>
            <a:r>
              <a:rPr kumimoji="0" lang="en-US" altLang="zh-CN" i="1" dirty="0">
                <a:latin typeface="Times New Roman" charset="0"/>
                <a:ea typeface="宋体" charset="0"/>
                <a:cs typeface="Times New Roman" charset="0"/>
              </a:rPr>
              <a:t>f</a:t>
            </a:r>
            <a:r>
              <a:rPr kumimoji="0" lang="en-US" altLang="zh-CN" dirty="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i="1" dirty="0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dirty="0">
                <a:latin typeface="Times New Roman" charset="0"/>
                <a:ea typeface="宋体" charset="0"/>
                <a:cs typeface="Times New Roman" charset="0"/>
              </a:rPr>
              <a:t>)=</a:t>
            </a:r>
            <a:r>
              <a:rPr kumimoji="0" lang="en-US" altLang="zh-CN" i="1" dirty="0">
                <a:latin typeface="Times New Roman" charset="0"/>
                <a:ea typeface="宋体" charset="0"/>
                <a:cs typeface="Times New Roman" charset="0"/>
              </a:rPr>
              <a:t>b </a:t>
            </a:r>
            <a:r>
              <a:rPr kumimoji="0" lang="zh-CN" altLang="en-US" dirty="0">
                <a:latin typeface="Times New Roman" charset="0"/>
                <a:ea typeface="宋体" charset="0"/>
                <a:cs typeface="宋体" charset="0"/>
              </a:rPr>
              <a:t>当且仅当 </a:t>
            </a:r>
            <a:r>
              <a:rPr kumimoji="0" lang="en-US" altLang="zh-CN" i="1" dirty="0">
                <a:latin typeface="Times New Roman" charset="0"/>
                <a:ea typeface="宋体" charset="0"/>
                <a:cs typeface="Times New Roman" charset="0"/>
              </a:rPr>
              <a:t>f </a:t>
            </a:r>
            <a:r>
              <a:rPr kumimoji="0" lang="en-US" altLang="zh-CN" baseline="30000" dirty="0">
                <a:latin typeface="Times New Roman" charset="0"/>
                <a:ea typeface="宋体" charset="0"/>
                <a:cs typeface="Times New Roman" charset="0"/>
              </a:rPr>
              <a:t>-1</a:t>
            </a:r>
            <a:r>
              <a:rPr kumimoji="0" lang="en-US" altLang="zh-CN" dirty="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i="1" dirty="0">
                <a:latin typeface="Times New Roman" charset="0"/>
                <a:ea typeface="宋体" charset="0"/>
                <a:cs typeface="Times New Roman" charset="0"/>
              </a:rPr>
              <a:t>b</a:t>
            </a:r>
            <a:r>
              <a:rPr kumimoji="0" lang="en-US" altLang="zh-CN" dirty="0">
                <a:latin typeface="Times New Roman" charset="0"/>
                <a:ea typeface="宋体" charset="0"/>
                <a:cs typeface="Times New Roman" charset="0"/>
              </a:rPr>
              <a:t>)=</a:t>
            </a:r>
            <a:r>
              <a:rPr kumimoji="0" lang="en-US" altLang="zh-CN" i="1" dirty="0">
                <a:latin typeface="Times New Roman" charset="0"/>
                <a:ea typeface="宋体" charset="0"/>
                <a:cs typeface="Times New Roman" charset="0"/>
              </a:rPr>
              <a:t>a</a:t>
            </a:r>
          </a:p>
          <a:p>
            <a:pPr lvl="1" eaLnBrk="1" hangingPunct="1">
              <a:lnSpc>
                <a:spcPct val="120000"/>
              </a:lnSpc>
            </a:pPr>
            <a:r>
              <a:rPr kumimoji="0" lang="zh-CN" altLang="en-US" i="1" dirty="0">
                <a:latin typeface="Times New Roman" charset="0"/>
                <a:ea typeface="宋体" charset="0"/>
                <a:cs typeface="宋体" charset="0"/>
              </a:rPr>
              <a:t>任何函数都有反函数吗？</a:t>
            </a:r>
            <a:endParaRPr kumimoji="0" lang="en-US" altLang="zh-CN" i="1" dirty="0">
              <a:latin typeface="Times New Roman" charset="0"/>
              <a:ea typeface="宋体" charset="0"/>
              <a:cs typeface="Times New Roman" charset="0"/>
            </a:endParaRPr>
          </a:p>
          <a:p>
            <a:pPr algn="just" eaLnBrk="1" hangingPunct="1">
              <a:lnSpc>
                <a:spcPct val="120000"/>
              </a:lnSpc>
            </a:pPr>
            <a:r>
              <a:rPr kumimoji="0" lang="zh-CN" altLang="en-US" sz="2800" dirty="0">
                <a:latin typeface="Franklin Gothic Book" charset="0"/>
                <a:ea typeface="黑体" charset="0"/>
              </a:rPr>
              <a:t>例子</a:t>
            </a:r>
            <a:endParaRPr kumimoji="0" lang="en-US" altLang="zh-CN" sz="2800" dirty="0">
              <a:latin typeface="Franklin Gothic Book" charset="0"/>
              <a:ea typeface="黑体" charset="0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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: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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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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, 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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(&lt;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</a:rPr>
              <a:t>x,y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&gt;) = &lt;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</a:rPr>
              <a:t>x+y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,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 x-y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&gt;</a:t>
            </a:r>
          </a:p>
          <a:p>
            <a:pPr lvl="1" algn="just" eaLnBrk="1" hangingPunct="1">
              <a:lnSpc>
                <a:spcPct val="120000"/>
              </a:lnSpc>
            </a:pP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f </a:t>
            </a:r>
            <a:r>
              <a:rPr kumimoji="0" lang="en-US" altLang="zh-CN" sz="2400" baseline="30000" dirty="0">
                <a:latin typeface="Times New Roman" charset="0"/>
                <a:ea typeface="宋体" charset="0"/>
                <a:cs typeface="Times New Roman" charset="0"/>
              </a:rPr>
              <a:t>-1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: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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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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R, 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</a:t>
            </a:r>
            <a:r>
              <a:rPr kumimoji="0" lang="en-US" altLang="zh-CN" sz="2400" baseline="30000" dirty="0">
                <a:latin typeface="Times New Roman" charset="0"/>
                <a:ea typeface="宋体" charset="0"/>
                <a:cs typeface="Times New Roman" charset="0"/>
              </a:rPr>
              <a:t>-1 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(&lt;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</a:rPr>
              <a:t>x,y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宋体" charset="0"/>
              </a:rPr>
              <a:t>&gt;) = &lt;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宋体" charset="0"/>
              </a:rPr>
              <a:t>?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宋体" charset="0"/>
              </a:rPr>
              <a:t>,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宋体" charset="0"/>
              </a:rPr>
              <a:t> ?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宋体" charset="0"/>
              </a:rPr>
              <a:t>&gt;</a:t>
            </a:r>
            <a:endParaRPr kumimoji="0" lang="en-US" altLang="zh-CN" sz="2400" dirty="0">
              <a:latin typeface="Franklin Gothic Book" charset="0"/>
              <a:ea typeface="黑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latin typeface="Franklin Gothic Medium" charset="0"/>
                <a:ea typeface="黑体" charset="0"/>
              </a:rPr>
              <a:t>函数的复合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317500" y="1719263"/>
            <a:ext cx="8215313" cy="1854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设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g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是从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到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B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的函数，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f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是从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B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到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C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的函数，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f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和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g</a:t>
            </a:r>
            <a:r>
              <a:rPr kumimoji="0" lang="zh-CN" altLang="en-US" sz="2800">
                <a:latin typeface="Times New Roman" charset="0"/>
                <a:ea typeface="黑体" charset="0"/>
              </a:rPr>
              <a:t>的复合用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f </a:t>
            </a:r>
            <a:r>
              <a:rPr kumimoji="0" lang="en-US" altLang="zh-CN" sz="20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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 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g</a:t>
            </a:r>
            <a:r>
              <a:rPr kumimoji="0" lang="zh-CN" altLang="en-US" sz="2800">
                <a:latin typeface="Times New Roman" charset="0"/>
                <a:ea typeface="黑体" charset="0"/>
              </a:rPr>
              <a:t>表示，定义为：</a:t>
            </a:r>
            <a:endParaRPr kumimoji="0" lang="en-US" altLang="zh-CN" sz="2800">
              <a:latin typeface="Times New Roman" charset="0"/>
              <a:ea typeface="黑体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f </a:t>
            </a:r>
            <a:r>
              <a:rPr kumimoji="0" lang="en-US" altLang="zh-CN" sz="16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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g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) 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)=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 f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g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))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</a:rPr>
              <a:t>，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 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A</a:t>
            </a:r>
            <a:endParaRPr kumimoji="0" lang="zh-CN" altLang="en-US" sz="2400">
              <a:solidFill>
                <a:srgbClr val="0000CC"/>
              </a:solidFill>
              <a:latin typeface="Times New Roman" charset="0"/>
              <a:ea typeface="宋体" charset="0"/>
              <a:cs typeface="Times New Roman" charset="0"/>
            </a:endParaRPr>
          </a:p>
        </p:txBody>
      </p:sp>
      <p:sp>
        <p:nvSpPr>
          <p:cNvPr id="76804" name="椭圆 3"/>
          <p:cNvSpPr>
            <a:spLocks noChangeArrowheads="1"/>
          </p:cNvSpPr>
          <p:nvPr/>
        </p:nvSpPr>
        <p:spPr bwMode="auto">
          <a:xfrm>
            <a:off x="684213" y="4508500"/>
            <a:ext cx="2016125" cy="1223963"/>
          </a:xfrm>
          <a:prstGeom prst="ellipse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1" hangingPunct="1"/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76805" name="椭圆 4"/>
          <p:cNvSpPr>
            <a:spLocks noChangeArrowheads="1"/>
          </p:cNvSpPr>
          <p:nvPr/>
        </p:nvSpPr>
        <p:spPr bwMode="auto">
          <a:xfrm>
            <a:off x="3635375" y="4365625"/>
            <a:ext cx="2016125" cy="1511300"/>
          </a:xfrm>
          <a:prstGeom prst="ellipse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1" hangingPunct="1"/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76806" name="椭圆 5"/>
          <p:cNvSpPr>
            <a:spLocks noChangeArrowheads="1"/>
          </p:cNvSpPr>
          <p:nvPr/>
        </p:nvSpPr>
        <p:spPr bwMode="auto">
          <a:xfrm>
            <a:off x="6516688" y="4421188"/>
            <a:ext cx="2016125" cy="1223962"/>
          </a:xfrm>
          <a:prstGeom prst="ellipse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1" hangingPunct="1"/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76807" name="任意多边形 15"/>
          <p:cNvSpPr>
            <a:spLocks/>
          </p:cNvSpPr>
          <p:nvPr/>
        </p:nvSpPr>
        <p:spPr bwMode="auto">
          <a:xfrm>
            <a:off x="1589088" y="4470400"/>
            <a:ext cx="3025775" cy="454025"/>
          </a:xfrm>
          <a:custGeom>
            <a:avLst/>
            <a:gdLst>
              <a:gd name="T0" fmla="*/ 0 w 3024554"/>
              <a:gd name="T1" fmla="*/ 464773 h 452510"/>
              <a:gd name="T2" fmla="*/ 1481886 w 3024554"/>
              <a:gd name="T3" fmla="*/ 2408 h 452510"/>
              <a:gd name="T4" fmla="*/ 3034333 w 3024554"/>
              <a:gd name="T5" fmla="*/ 450327 h 452510"/>
              <a:gd name="T6" fmla="*/ 3034333 w 3024554"/>
              <a:gd name="T7" fmla="*/ 450327 h 452510"/>
              <a:gd name="T8" fmla="*/ 0 60000 65536"/>
              <a:gd name="T9" fmla="*/ 0 60000 65536"/>
              <a:gd name="T10" fmla="*/ 0 60000 65536"/>
              <a:gd name="T11" fmla="*/ 0 60000 65536"/>
              <a:gd name="T12" fmla="*/ 0 w 3024554"/>
              <a:gd name="T13" fmla="*/ 0 h 452510"/>
              <a:gd name="T14" fmla="*/ 3024554 w 3024554"/>
              <a:gd name="T15" fmla="*/ 452510 h 4525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4554" h="452510">
                <a:moveTo>
                  <a:pt x="0" y="452510"/>
                </a:moveTo>
                <a:cubicBezTo>
                  <a:pt x="486508" y="228599"/>
                  <a:pt x="973016" y="4689"/>
                  <a:pt x="1477108" y="2344"/>
                </a:cubicBezTo>
                <a:cubicBezTo>
                  <a:pt x="1981200" y="0"/>
                  <a:pt x="3024554" y="438443"/>
                  <a:pt x="3024554" y="438443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6808" name="任意多边形 16"/>
          <p:cNvSpPr>
            <a:spLocks/>
          </p:cNvSpPr>
          <p:nvPr/>
        </p:nvSpPr>
        <p:spPr bwMode="auto">
          <a:xfrm>
            <a:off x="4703763" y="4465638"/>
            <a:ext cx="3024187" cy="452437"/>
          </a:xfrm>
          <a:custGeom>
            <a:avLst/>
            <a:gdLst>
              <a:gd name="T0" fmla="*/ 0 w 3024554"/>
              <a:gd name="T1" fmla="*/ 451926 h 452510"/>
              <a:gd name="T2" fmla="*/ 1475676 w 3024554"/>
              <a:gd name="T3" fmla="*/ 2344 h 452510"/>
              <a:gd name="T4" fmla="*/ 3021617 w 3024554"/>
              <a:gd name="T5" fmla="*/ 437875 h 452510"/>
              <a:gd name="T6" fmla="*/ 3021617 w 3024554"/>
              <a:gd name="T7" fmla="*/ 437875 h 452510"/>
              <a:gd name="T8" fmla="*/ 0 60000 65536"/>
              <a:gd name="T9" fmla="*/ 0 60000 65536"/>
              <a:gd name="T10" fmla="*/ 0 60000 65536"/>
              <a:gd name="T11" fmla="*/ 0 60000 65536"/>
              <a:gd name="T12" fmla="*/ 0 w 3024554"/>
              <a:gd name="T13" fmla="*/ 0 h 452510"/>
              <a:gd name="T14" fmla="*/ 3024554 w 3024554"/>
              <a:gd name="T15" fmla="*/ 452510 h 4525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4554" h="452510">
                <a:moveTo>
                  <a:pt x="0" y="452510"/>
                </a:moveTo>
                <a:cubicBezTo>
                  <a:pt x="486508" y="228599"/>
                  <a:pt x="973016" y="4689"/>
                  <a:pt x="1477108" y="2344"/>
                </a:cubicBezTo>
                <a:cubicBezTo>
                  <a:pt x="1981200" y="0"/>
                  <a:pt x="3024554" y="438443"/>
                  <a:pt x="3024554" y="438443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6809" name="任意多边形 17"/>
          <p:cNvSpPr>
            <a:spLocks/>
          </p:cNvSpPr>
          <p:nvPr/>
        </p:nvSpPr>
        <p:spPr bwMode="auto">
          <a:xfrm>
            <a:off x="1589088" y="3844925"/>
            <a:ext cx="6121400" cy="996950"/>
          </a:xfrm>
          <a:custGeom>
            <a:avLst/>
            <a:gdLst>
              <a:gd name="T0" fmla="*/ 0 w 3024554"/>
              <a:gd name="T1" fmla="*/ 553478858 h 452510"/>
              <a:gd name="T2" fmla="*/ 841522604 w 3024554"/>
              <a:gd name="T3" fmla="*/ 2866978 h 452510"/>
              <a:gd name="T4" fmla="*/ 1723117034 w 3024554"/>
              <a:gd name="T5" fmla="*/ 536273128 h 452510"/>
              <a:gd name="T6" fmla="*/ 1723117034 w 3024554"/>
              <a:gd name="T7" fmla="*/ 536273128 h 452510"/>
              <a:gd name="T8" fmla="*/ 0 60000 65536"/>
              <a:gd name="T9" fmla="*/ 0 60000 65536"/>
              <a:gd name="T10" fmla="*/ 0 60000 65536"/>
              <a:gd name="T11" fmla="*/ 0 60000 65536"/>
              <a:gd name="T12" fmla="*/ 0 w 3024554"/>
              <a:gd name="T13" fmla="*/ 0 h 452510"/>
              <a:gd name="T14" fmla="*/ 3024554 w 3024554"/>
              <a:gd name="T15" fmla="*/ 452510 h 4525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4554" h="452510">
                <a:moveTo>
                  <a:pt x="0" y="452510"/>
                </a:moveTo>
                <a:cubicBezTo>
                  <a:pt x="486508" y="228599"/>
                  <a:pt x="973016" y="4689"/>
                  <a:pt x="1477108" y="2344"/>
                </a:cubicBezTo>
                <a:cubicBezTo>
                  <a:pt x="1981200" y="0"/>
                  <a:pt x="3024554" y="438443"/>
                  <a:pt x="3024554" y="438443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dash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6810" name="流程图: 联系 72"/>
          <p:cNvSpPr>
            <a:spLocks noChangeArrowheads="1"/>
          </p:cNvSpPr>
          <p:nvPr/>
        </p:nvSpPr>
        <p:spPr bwMode="auto">
          <a:xfrm rot="5400000">
            <a:off x="1484313" y="4860925"/>
            <a:ext cx="139700" cy="155575"/>
          </a:xfrm>
          <a:prstGeom prst="flowChartConnector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76811" name="流程图: 联系 72"/>
          <p:cNvSpPr>
            <a:spLocks noChangeArrowheads="1"/>
          </p:cNvSpPr>
          <p:nvPr/>
        </p:nvSpPr>
        <p:spPr bwMode="auto">
          <a:xfrm rot="5400000">
            <a:off x="7732713" y="4789487"/>
            <a:ext cx="139700" cy="155575"/>
          </a:xfrm>
          <a:prstGeom prst="flowChartConnector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76812" name="流程图: 联系 72"/>
          <p:cNvSpPr>
            <a:spLocks noChangeArrowheads="1"/>
          </p:cNvSpPr>
          <p:nvPr/>
        </p:nvSpPr>
        <p:spPr bwMode="auto">
          <a:xfrm rot="5400000">
            <a:off x="4579938" y="4933950"/>
            <a:ext cx="139700" cy="155575"/>
          </a:xfrm>
          <a:prstGeom prst="flowChartConnector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76813" name="Text Box 17"/>
          <p:cNvSpPr txBox="1">
            <a:spLocks noChangeArrowheads="1"/>
          </p:cNvSpPr>
          <p:nvPr/>
        </p:nvSpPr>
        <p:spPr bwMode="auto">
          <a:xfrm>
            <a:off x="1547813" y="4868863"/>
            <a:ext cx="431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/>
            <a:r>
              <a:rPr lang="en-US" altLang="zh-CN" sz="2400" i="1">
                <a:latin typeface="Times New Roman" charset="0"/>
                <a:ea typeface="黑体" charset="0"/>
                <a:cs typeface="黑体" charset="0"/>
              </a:rPr>
              <a:t>a</a:t>
            </a:r>
          </a:p>
        </p:txBody>
      </p:sp>
      <p:sp>
        <p:nvSpPr>
          <p:cNvPr id="76814" name="Text Box 17"/>
          <p:cNvSpPr txBox="1">
            <a:spLocks noChangeArrowheads="1"/>
          </p:cNvSpPr>
          <p:nvPr/>
        </p:nvSpPr>
        <p:spPr bwMode="auto">
          <a:xfrm>
            <a:off x="1403350" y="5229225"/>
            <a:ext cx="431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/>
            <a:r>
              <a:rPr lang="en-US" altLang="zh-CN" sz="2400">
                <a:latin typeface="Times New Roman" charset="0"/>
                <a:ea typeface="黑体" charset="0"/>
                <a:cs typeface="黑体" charset="0"/>
              </a:rPr>
              <a:t>A</a:t>
            </a:r>
          </a:p>
        </p:txBody>
      </p:sp>
      <p:sp>
        <p:nvSpPr>
          <p:cNvPr id="76815" name="Text Box 17"/>
          <p:cNvSpPr txBox="1">
            <a:spLocks noChangeArrowheads="1"/>
          </p:cNvSpPr>
          <p:nvPr/>
        </p:nvSpPr>
        <p:spPr bwMode="auto">
          <a:xfrm>
            <a:off x="4787900" y="4868863"/>
            <a:ext cx="79216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/>
            <a:r>
              <a:rPr lang="en-US" altLang="zh-CN" sz="2400" i="1">
                <a:latin typeface="Times New Roman" charset="0"/>
                <a:ea typeface="黑体" charset="0"/>
                <a:cs typeface="黑体" charset="0"/>
              </a:rPr>
              <a:t>g</a:t>
            </a:r>
            <a:r>
              <a:rPr lang="en-US" altLang="zh-CN" sz="2400">
                <a:latin typeface="Times New Roman" charset="0"/>
                <a:ea typeface="黑体" charset="0"/>
                <a:cs typeface="黑体" charset="0"/>
              </a:rPr>
              <a:t>(</a:t>
            </a:r>
            <a:r>
              <a:rPr lang="en-US" altLang="zh-CN" sz="2400" i="1">
                <a:latin typeface="Times New Roman" charset="0"/>
                <a:ea typeface="黑体" charset="0"/>
                <a:cs typeface="黑体" charset="0"/>
              </a:rPr>
              <a:t>a</a:t>
            </a:r>
            <a:r>
              <a:rPr lang="en-US" altLang="zh-CN" sz="2400">
                <a:latin typeface="Times New Roman" charset="0"/>
                <a:ea typeface="黑体" charset="0"/>
                <a:cs typeface="黑体" charset="0"/>
              </a:rPr>
              <a:t>)</a:t>
            </a:r>
          </a:p>
        </p:txBody>
      </p:sp>
      <p:sp>
        <p:nvSpPr>
          <p:cNvPr id="76816" name="Text Box 17"/>
          <p:cNvSpPr txBox="1">
            <a:spLocks noChangeArrowheads="1"/>
          </p:cNvSpPr>
          <p:nvPr/>
        </p:nvSpPr>
        <p:spPr bwMode="auto">
          <a:xfrm>
            <a:off x="4427538" y="5300663"/>
            <a:ext cx="431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/>
            <a:r>
              <a:rPr lang="en-US" altLang="zh-CN" sz="2400">
                <a:latin typeface="Times New Roman" charset="0"/>
                <a:ea typeface="黑体" charset="0"/>
                <a:cs typeface="黑体" charset="0"/>
              </a:rPr>
              <a:t>B</a:t>
            </a:r>
          </a:p>
        </p:txBody>
      </p:sp>
      <p:sp>
        <p:nvSpPr>
          <p:cNvPr id="76817" name="Text Box 17"/>
          <p:cNvSpPr txBox="1">
            <a:spLocks noChangeArrowheads="1"/>
          </p:cNvSpPr>
          <p:nvPr/>
        </p:nvSpPr>
        <p:spPr bwMode="auto">
          <a:xfrm>
            <a:off x="7092950" y="5084763"/>
            <a:ext cx="431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/>
            <a:r>
              <a:rPr lang="en-US" altLang="zh-CN" sz="2400">
                <a:latin typeface="Times New Roman" charset="0"/>
                <a:ea typeface="黑体" charset="0"/>
                <a:cs typeface="黑体" charset="0"/>
              </a:rPr>
              <a:t>C</a:t>
            </a:r>
          </a:p>
        </p:txBody>
      </p:sp>
      <p:sp>
        <p:nvSpPr>
          <p:cNvPr id="76818" name="Text Box 17"/>
          <p:cNvSpPr txBox="1">
            <a:spLocks noChangeArrowheads="1"/>
          </p:cNvSpPr>
          <p:nvPr/>
        </p:nvSpPr>
        <p:spPr bwMode="auto">
          <a:xfrm>
            <a:off x="7451725" y="4868863"/>
            <a:ext cx="11525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/>
            <a:r>
              <a:rPr lang="en-US" altLang="zh-CN" sz="2400" i="1">
                <a:latin typeface="Times New Roman" charset="0"/>
                <a:ea typeface="黑体" charset="0"/>
                <a:cs typeface="黑体" charset="0"/>
              </a:rPr>
              <a:t>f</a:t>
            </a:r>
            <a:r>
              <a:rPr lang="en-US" altLang="zh-CN" sz="2400">
                <a:latin typeface="Times New Roman" charset="0"/>
                <a:ea typeface="黑体" charset="0"/>
                <a:cs typeface="黑体" charset="0"/>
              </a:rPr>
              <a:t>(</a:t>
            </a:r>
            <a:r>
              <a:rPr lang="en-US" altLang="zh-CN" sz="2400" i="1">
                <a:latin typeface="Times New Roman" charset="0"/>
                <a:ea typeface="黑体" charset="0"/>
                <a:cs typeface="黑体" charset="0"/>
              </a:rPr>
              <a:t>g</a:t>
            </a:r>
            <a:r>
              <a:rPr lang="en-US" altLang="zh-CN" sz="2400">
                <a:latin typeface="Times New Roman" charset="0"/>
                <a:ea typeface="黑体" charset="0"/>
                <a:cs typeface="黑体" charset="0"/>
              </a:rPr>
              <a:t>(</a:t>
            </a:r>
            <a:r>
              <a:rPr lang="en-US" altLang="zh-CN" sz="2400" i="1">
                <a:latin typeface="Times New Roman" charset="0"/>
                <a:ea typeface="黑体" charset="0"/>
                <a:cs typeface="黑体" charset="0"/>
              </a:rPr>
              <a:t>a</a:t>
            </a:r>
            <a:r>
              <a:rPr lang="en-US" altLang="zh-CN" sz="2400">
                <a:latin typeface="Times New Roman" charset="0"/>
                <a:ea typeface="黑体" charset="0"/>
                <a:cs typeface="黑体" charset="0"/>
              </a:rPr>
              <a:t>))</a:t>
            </a:r>
          </a:p>
        </p:txBody>
      </p:sp>
      <p:sp>
        <p:nvSpPr>
          <p:cNvPr id="76819" name="Text Box 17"/>
          <p:cNvSpPr txBox="1">
            <a:spLocks noChangeArrowheads="1"/>
          </p:cNvSpPr>
          <p:nvPr/>
        </p:nvSpPr>
        <p:spPr bwMode="auto">
          <a:xfrm>
            <a:off x="2916238" y="4437063"/>
            <a:ext cx="79216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/>
            <a:r>
              <a:rPr lang="en-US" altLang="zh-CN" sz="2400" i="1">
                <a:latin typeface="Times New Roman" charset="0"/>
                <a:ea typeface="黑体" charset="0"/>
                <a:cs typeface="黑体" charset="0"/>
              </a:rPr>
              <a:t>g</a:t>
            </a:r>
            <a:endParaRPr lang="en-US" altLang="zh-CN" sz="24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76820" name="Text Box 17"/>
          <p:cNvSpPr txBox="1">
            <a:spLocks noChangeArrowheads="1"/>
          </p:cNvSpPr>
          <p:nvPr/>
        </p:nvSpPr>
        <p:spPr bwMode="auto">
          <a:xfrm>
            <a:off x="5940425" y="4437063"/>
            <a:ext cx="79216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/>
            <a:r>
              <a:rPr lang="en-US" altLang="zh-CN" sz="2400" i="1">
                <a:latin typeface="Times New Roman" charset="0"/>
                <a:ea typeface="黑体" charset="0"/>
                <a:cs typeface="黑体" charset="0"/>
              </a:rPr>
              <a:t>f</a:t>
            </a:r>
            <a:endParaRPr lang="en-US" altLang="zh-CN" sz="24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76821" name="Text Box 17"/>
          <p:cNvSpPr txBox="1">
            <a:spLocks noChangeArrowheads="1"/>
          </p:cNvSpPr>
          <p:nvPr/>
        </p:nvSpPr>
        <p:spPr bwMode="auto">
          <a:xfrm>
            <a:off x="4427538" y="3429000"/>
            <a:ext cx="79216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/>
            <a:r>
              <a:rPr lang="en-US" altLang="zh-CN" sz="2400" i="1">
                <a:latin typeface="Times New Roman" charset="0"/>
                <a:cs typeface="Times New Roman" charset="0"/>
              </a:rPr>
              <a:t>f</a:t>
            </a:r>
            <a:r>
              <a:rPr lang="en-US" altLang="zh-CN">
                <a:latin typeface="Times New Roman" charset="0"/>
                <a:cs typeface="Times New Roman" charset="0"/>
                <a:sym typeface="Symbol" charset="0"/>
              </a:rPr>
              <a:t></a:t>
            </a:r>
            <a:r>
              <a:rPr lang="en-US" altLang="zh-CN" sz="2400">
                <a:latin typeface="Times New Roman" charset="0"/>
                <a:cs typeface="Times New Roman" charset="0"/>
                <a:sym typeface="Symbol" charset="0"/>
              </a:rPr>
              <a:t> </a:t>
            </a:r>
            <a:r>
              <a:rPr lang="en-US" altLang="zh-CN" sz="2400" i="1">
                <a:latin typeface="Times New Roman" charset="0"/>
                <a:cs typeface="Times New Roman" charset="0"/>
              </a:rPr>
              <a:t>g</a:t>
            </a:r>
            <a:endParaRPr lang="en-US" altLang="zh-CN" sz="2400">
              <a:latin typeface="Times New Roman" charset="0"/>
              <a:ea typeface="黑体" charset="0"/>
              <a:cs typeface="黑体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latin typeface="Franklin Gothic Medium" charset="0"/>
                <a:ea typeface="黑体" charset="0"/>
              </a:rPr>
              <a:t>复合运算的性质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18488" cy="480536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kumimoji="0" lang="zh-CN" altLang="en-US" sz="2800">
                <a:latin typeface="Franklin Gothic Book" charset="0"/>
                <a:ea typeface="黑体" charset="0"/>
              </a:rPr>
              <a:t>函数的复合满足结合律</a:t>
            </a:r>
            <a:endParaRPr kumimoji="0" lang="en-US" altLang="zh-CN" sz="2800">
              <a:latin typeface="Franklin Gothic Book" charset="0"/>
              <a:ea typeface="黑体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</a:rPr>
              <a:t>(f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</a:t>
            </a:r>
            <a:r>
              <a:rPr kumimoji="0" lang="en-US" altLang="zh-CN" sz="16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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g</a:t>
            </a:r>
            <a:r>
              <a:rPr kumimoji="0" lang="en-US" altLang="zh-CN">
                <a:latin typeface="Times New Roman" charset="0"/>
                <a:ea typeface="黑体" charset="0"/>
                <a:sym typeface="Symbol" charset="0"/>
              </a:rPr>
              <a:t>)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</a:t>
            </a:r>
            <a:r>
              <a:rPr kumimoji="0" lang="en-US" altLang="zh-CN" sz="16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 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h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= 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f </a:t>
            </a:r>
            <a:r>
              <a:rPr kumimoji="0" lang="en-US" altLang="zh-CN" sz="16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 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(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g </a:t>
            </a:r>
            <a:r>
              <a:rPr kumimoji="0" lang="en-US" altLang="zh-CN" sz="16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 </a:t>
            </a:r>
            <a:r>
              <a:rPr kumimoji="0" lang="en-US" altLang="zh-CN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h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满射的复合是满射</a:t>
            </a:r>
            <a:endParaRPr kumimoji="0" lang="en-US" altLang="zh-CN" sz="2800">
              <a:latin typeface="Times New Roman" charset="0"/>
              <a:ea typeface="黑体" charset="0"/>
              <a:cs typeface="Times New Roman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单射的复合是单射</a:t>
            </a:r>
            <a:r>
              <a:rPr kumimoji="0" lang="zh-CN" altLang="en-US" sz="2800">
                <a:latin typeface="Franklin Gothic Book" charset="0"/>
                <a:ea typeface="黑体" charset="0"/>
                <a:cs typeface="Times New Roman" charset="0"/>
              </a:rPr>
              <a:t> </a:t>
            </a:r>
            <a:endParaRPr kumimoji="0" lang="en-US" altLang="zh-CN">
              <a:latin typeface="Franklin Gothic Book" charset="0"/>
              <a:ea typeface="黑体" charset="0"/>
              <a:cs typeface="Times New Roman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0" lang="zh-CN" altLang="en-US" sz="2800">
                <a:latin typeface="Franklin Gothic Book" charset="0"/>
                <a:ea typeface="黑体" charset="0"/>
                <a:cs typeface="Times New Roman" charset="0"/>
              </a:rPr>
              <a:t>双射的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复合是双射</a:t>
            </a:r>
            <a:r>
              <a:rPr kumimoji="0" lang="zh-CN" altLang="en-US" sz="2800">
                <a:latin typeface="Franklin Gothic Book" charset="0"/>
                <a:ea typeface="黑体" charset="0"/>
                <a:cs typeface="Times New Roman" charset="0"/>
              </a:rPr>
              <a:t> </a:t>
            </a:r>
            <a:endParaRPr kumimoji="0" lang="en-US" altLang="zh-CN" sz="2800">
              <a:latin typeface="Franklin Gothic Book" charset="0"/>
              <a:ea typeface="黑体" charset="0"/>
              <a:cs typeface="Times New Roman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0" lang="zh-CN" altLang="en-US" sz="2800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</a:rPr>
              <a:t>设</a:t>
            </a:r>
            <a:r>
              <a:rPr kumimoji="0" lang="en-US" altLang="zh-CN" sz="2800" i="1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</a:rPr>
              <a:t>f </a:t>
            </a:r>
            <a:r>
              <a:rPr kumimoji="0" lang="zh-CN" altLang="en-US" sz="2800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</a:rPr>
              <a:t>是从</a:t>
            </a:r>
            <a:r>
              <a:rPr kumimoji="0" lang="en-US" altLang="zh-CN" sz="2800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zh-CN" altLang="en-US" sz="2800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到</a:t>
            </a:r>
            <a:r>
              <a:rPr kumimoji="0" lang="en-US" altLang="zh-CN" sz="2800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</a:rPr>
              <a:t>B</a:t>
            </a:r>
            <a:r>
              <a:rPr kumimoji="0" lang="zh-CN" altLang="en-US" sz="2800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</a:rPr>
              <a:t>的双射</a:t>
            </a:r>
            <a:endParaRPr kumimoji="0" lang="en-US" altLang="zh-CN" sz="2800">
              <a:solidFill>
                <a:srgbClr val="FF0000"/>
              </a:solidFill>
              <a:latin typeface="Franklin Gothic Book" charset="0"/>
              <a:ea typeface="黑体" charset="0"/>
              <a:cs typeface="Times New Roman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 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</a:rPr>
              <a:t>f </a:t>
            </a:r>
            <a:r>
              <a:rPr kumimoji="0" lang="en-US" altLang="zh-CN" sz="2400" baseline="30000">
                <a:latin typeface="Times New Roman" charset="0"/>
                <a:ea typeface="宋体" charset="0"/>
                <a:cs typeface="宋体" charset="0"/>
              </a:rPr>
              <a:t>-1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 </a:t>
            </a:r>
            <a:r>
              <a:rPr kumimoji="0" lang="en-US" altLang="zh-CN" sz="18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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f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= </a:t>
            </a:r>
            <a:r>
              <a:rPr kumimoji="0" lang="en-US" altLang="zh-CN" sz="2400">
                <a:latin typeface="Franklin Gothic Book" charset="0"/>
                <a:ea typeface="黑体" charset="0"/>
                <a:sym typeface="Symbol" charset="0"/>
              </a:rPr>
              <a:t>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宋体" charset="0"/>
              </a:rPr>
              <a:t>A</a:t>
            </a:r>
            <a:endParaRPr kumimoji="0" lang="en-US" altLang="zh-CN" sz="2400" i="1">
              <a:latin typeface="Times New Roman" charset="0"/>
              <a:ea typeface="宋体" charset="0"/>
              <a:cs typeface="宋体" charset="0"/>
              <a:sym typeface="Symbol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</a:rPr>
              <a:t>f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  </a:t>
            </a:r>
            <a:r>
              <a:rPr kumimoji="0" lang="en-US" altLang="zh-CN" sz="1800">
                <a:latin typeface="Times New Roman" charset="0"/>
                <a:ea typeface="宋体" charset="0"/>
                <a:cs typeface="宋体" charset="0"/>
                <a:sym typeface="Symbol" charset="0"/>
              </a:rPr>
              <a:t>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  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</a:rPr>
              <a:t>f </a:t>
            </a:r>
            <a:r>
              <a:rPr kumimoji="0" lang="en-US" altLang="zh-CN" sz="2400" baseline="30000">
                <a:latin typeface="Times New Roman" charset="0"/>
                <a:ea typeface="宋体" charset="0"/>
                <a:cs typeface="宋体" charset="0"/>
              </a:rPr>
              <a:t>-1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 = </a:t>
            </a:r>
            <a:r>
              <a:rPr kumimoji="0" lang="en-US" altLang="zh-CN" sz="2400">
                <a:latin typeface="Franklin Gothic Book" charset="0"/>
                <a:ea typeface="黑体" charset="0"/>
                <a:sym typeface="Symbol" charset="0"/>
              </a:rPr>
              <a:t>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Times New Roman" charset="0"/>
              </a:rPr>
              <a:t>B</a:t>
            </a:r>
            <a:endParaRPr kumimoji="0" lang="zh-CN" altLang="en-US">
              <a:latin typeface="Franklin Gothic Book" charset="0"/>
              <a:ea typeface="黑体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提要</a:t>
            </a:r>
          </a:p>
        </p:txBody>
      </p:sp>
      <p:sp>
        <p:nvSpPr>
          <p:cNvPr id="194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zh-CN" altLang="en-US"/>
              <a:t>关系</a:t>
            </a:r>
            <a:endParaRPr lang="en-US" altLang="zh-CN" dirty="0"/>
          </a:p>
          <a:p>
            <a:pPr lvl="1"/>
            <a:r>
              <a:rPr lang="zh-CN" altLang="en-US" dirty="0"/>
              <a:t>函数的定义</a:t>
            </a:r>
            <a:endParaRPr lang="en-US" altLang="zh-CN" dirty="0"/>
          </a:p>
          <a:p>
            <a:pPr lvl="1"/>
            <a:r>
              <a:rPr lang="zh-CN" altLang="en-US" dirty="0"/>
              <a:t>单射与满射</a:t>
            </a:r>
            <a:endParaRPr lang="en-US" altLang="zh-CN" dirty="0"/>
          </a:p>
          <a:p>
            <a:pPr lvl="1"/>
            <a:r>
              <a:rPr lang="zh-CN" altLang="en-US" dirty="0"/>
              <a:t>反函数</a:t>
            </a:r>
            <a:endParaRPr lang="en-US" altLang="zh-CN" dirty="0"/>
          </a:p>
          <a:p>
            <a:pPr lvl="1"/>
            <a:r>
              <a:rPr lang="zh-CN" altLang="en-US" dirty="0"/>
              <a:t>函数的运算</a:t>
            </a:r>
            <a:endParaRPr lang="en-US" altLang="zh-CN" dirty="0"/>
          </a:p>
          <a:p>
            <a:pPr lvl="1"/>
            <a:r>
              <a:rPr lang="zh-CN" altLang="en-US" dirty="0"/>
              <a:t>函数构成的集合、序列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latin typeface="Franklin Gothic Medium" charset="0"/>
                <a:ea typeface="黑体" charset="0"/>
              </a:rPr>
              <a:t>但是</a:t>
            </a:r>
            <a:r>
              <a:rPr lang="en-US" altLang="zh-CN" sz="3600">
                <a:latin typeface="Franklin Gothic Medium" charset="0"/>
                <a:ea typeface="黑体" charset="0"/>
              </a:rPr>
              <a:t>…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kumimoji="0" lang="zh-CN" altLang="en-US" sz="2800">
                <a:latin typeface="Times New Roman" charset="0"/>
                <a:ea typeface="黑体" charset="0"/>
              </a:rPr>
              <a:t>若</a:t>
            </a:r>
            <a:r>
              <a:rPr kumimoji="0" lang="en-US" altLang="zh-CN" sz="2800" i="1">
                <a:latin typeface="Times New Roman" charset="0"/>
                <a:ea typeface="黑体" charset="0"/>
              </a:rPr>
              <a:t>f </a:t>
            </a:r>
            <a:r>
              <a:rPr kumimoji="0" lang="en-US" altLang="zh-CN" sz="20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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 </a:t>
            </a:r>
            <a:r>
              <a:rPr kumimoji="0" lang="en-US" altLang="zh-CN" sz="2800" i="1">
                <a:latin typeface="Times New Roman" charset="0"/>
                <a:ea typeface="黑体" charset="0"/>
              </a:rPr>
              <a:t>g</a:t>
            </a:r>
            <a:r>
              <a:rPr kumimoji="0" lang="zh-CN" altLang="en-US" sz="2800">
                <a:latin typeface="Times New Roman" charset="0"/>
                <a:ea typeface="黑体" charset="0"/>
              </a:rPr>
              <a:t>是满射，能推出</a:t>
            </a:r>
            <a:r>
              <a:rPr kumimoji="0" lang="en-US" altLang="zh-CN" sz="2800" i="1">
                <a:latin typeface="Times New Roman" charset="0"/>
                <a:ea typeface="黑体" charset="0"/>
              </a:rPr>
              <a:t>f </a:t>
            </a:r>
            <a:r>
              <a:rPr kumimoji="0" lang="zh-CN" altLang="en-US" sz="2800">
                <a:latin typeface="Times New Roman" charset="0"/>
                <a:ea typeface="黑体" charset="0"/>
              </a:rPr>
              <a:t>和</a:t>
            </a:r>
            <a:r>
              <a:rPr kumimoji="0" lang="en-US" altLang="zh-CN" sz="2800" i="1">
                <a:latin typeface="Times New Roman" charset="0"/>
                <a:ea typeface="黑体" charset="0"/>
              </a:rPr>
              <a:t>g</a:t>
            </a:r>
            <a:r>
              <a:rPr kumimoji="0" lang="zh-CN" altLang="en-US" sz="2800">
                <a:latin typeface="Times New Roman" charset="0"/>
                <a:ea typeface="黑体" charset="0"/>
              </a:rPr>
              <a:t>是满射吗</a:t>
            </a:r>
            <a:r>
              <a:rPr kumimoji="0" lang="zh-CN" altLang="en-US" sz="2800">
                <a:solidFill>
                  <a:srgbClr val="FF0000"/>
                </a:solidFill>
                <a:latin typeface="Times New Roman" charset="0"/>
                <a:ea typeface="黑体" charset="0"/>
              </a:rPr>
              <a:t>？</a:t>
            </a:r>
          </a:p>
          <a:p>
            <a:pPr lvl="1" eaLnBrk="1" hangingPunct="1">
              <a:lnSpc>
                <a:spcPct val="120000"/>
              </a:lnSpc>
            </a:pPr>
            <a:r>
              <a:rPr kumimoji="0" lang="en-US" altLang="zh-CN" sz="2400" i="1">
                <a:latin typeface="Times New Roman" charset="0"/>
                <a:ea typeface="黑体" charset="0"/>
              </a:rPr>
              <a:t>f</a:t>
            </a:r>
            <a:r>
              <a:rPr kumimoji="0" lang="zh-CN" altLang="en-US" sz="2400" i="1">
                <a:solidFill>
                  <a:srgbClr val="FF0000"/>
                </a:solidFill>
                <a:latin typeface="Times New Roman" charset="0"/>
                <a:ea typeface="黑体" charset="0"/>
              </a:rPr>
              <a:t>一定</a:t>
            </a:r>
            <a:r>
              <a:rPr kumimoji="0" lang="zh-CN" altLang="en-US" sz="2400">
                <a:latin typeface="Times New Roman" charset="0"/>
                <a:ea typeface="黑体" charset="0"/>
              </a:rPr>
              <a:t>是满射，</a:t>
            </a:r>
            <a:r>
              <a:rPr kumimoji="0" lang="zh-CN" altLang="en-US" sz="2400">
                <a:latin typeface="Franklin Gothic Book" charset="0"/>
                <a:ea typeface="黑体" charset="0"/>
              </a:rPr>
              <a:t> </a:t>
            </a:r>
            <a:r>
              <a:rPr kumimoji="0" lang="en-US" altLang="zh-CN" sz="2400" i="1">
                <a:latin typeface="Times New Roman" charset="0"/>
                <a:ea typeface="黑体" charset="0"/>
              </a:rPr>
              <a:t>g</a:t>
            </a:r>
            <a:r>
              <a:rPr kumimoji="0" lang="zh-CN" altLang="en-US" sz="2400" i="1">
                <a:solidFill>
                  <a:srgbClr val="FF0000"/>
                </a:solidFill>
                <a:latin typeface="Times New Roman" charset="0"/>
                <a:ea typeface="黑体" charset="0"/>
              </a:rPr>
              <a:t>不一定</a:t>
            </a:r>
            <a:r>
              <a:rPr kumimoji="0" lang="zh-CN" altLang="en-US" sz="2400">
                <a:latin typeface="Times New Roman" charset="0"/>
                <a:ea typeface="黑体" charset="0"/>
              </a:rPr>
              <a:t>是满射。</a:t>
            </a:r>
            <a:r>
              <a:rPr kumimoji="0" lang="zh-CN" altLang="en-US" sz="2400">
                <a:latin typeface="Franklin Gothic Book" charset="0"/>
                <a:ea typeface="黑体" charset="0"/>
              </a:rPr>
              <a:t> </a:t>
            </a:r>
          </a:p>
          <a:p>
            <a:pPr eaLnBrk="1" hangingPunct="1">
              <a:lnSpc>
                <a:spcPct val="120000"/>
              </a:lnSpc>
            </a:pPr>
            <a:r>
              <a:rPr kumimoji="0" lang="zh-CN" altLang="en-US" sz="2800">
                <a:latin typeface="Times New Roman" charset="0"/>
                <a:ea typeface="黑体" charset="0"/>
              </a:rPr>
              <a:t>若</a:t>
            </a:r>
            <a:r>
              <a:rPr kumimoji="0" lang="en-US" altLang="zh-CN" sz="2800" i="1">
                <a:latin typeface="Times New Roman" charset="0"/>
                <a:ea typeface="黑体" charset="0"/>
              </a:rPr>
              <a:t>f </a:t>
            </a:r>
            <a:r>
              <a:rPr kumimoji="0" lang="en-US" altLang="zh-CN" sz="20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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 </a:t>
            </a:r>
            <a:r>
              <a:rPr kumimoji="0" lang="en-US" altLang="zh-CN" sz="2800" i="1">
                <a:latin typeface="Times New Roman" charset="0"/>
                <a:ea typeface="黑体" charset="0"/>
              </a:rPr>
              <a:t>g</a:t>
            </a:r>
            <a:r>
              <a:rPr kumimoji="0" lang="zh-CN" altLang="en-US" sz="2800">
                <a:latin typeface="Times New Roman" charset="0"/>
                <a:ea typeface="黑体" charset="0"/>
              </a:rPr>
              <a:t>是单射，能推出</a:t>
            </a:r>
            <a:r>
              <a:rPr kumimoji="0" lang="en-US" altLang="zh-CN" sz="2800" i="1">
                <a:latin typeface="Times New Roman" charset="0"/>
                <a:ea typeface="黑体" charset="0"/>
              </a:rPr>
              <a:t>f </a:t>
            </a:r>
            <a:r>
              <a:rPr kumimoji="0" lang="zh-CN" altLang="en-US" sz="2800">
                <a:latin typeface="Times New Roman" charset="0"/>
                <a:ea typeface="黑体" charset="0"/>
              </a:rPr>
              <a:t>和</a:t>
            </a:r>
            <a:r>
              <a:rPr kumimoji="0" lang="en-US" altLang="zh-CN" sz="2800" i="1">
                <a:latin typeface="Times New Roman" charset="0"/>
                <a:ea typeface="黑体" charset="0"/>
              </a:rPr>
              <a:t>g</a:t>
            </a:r>
            <a:r>
              <a:rPr kumimoji="0" lang="zh-CN" altLang="en-US" sz="2800">
                <a:latin typeface="Times New Roman" charset="0"/>
                <a:ea typeface="黑体" charset="0"/>
              </a:rPr>
              <a:t>是单射吗</a:t>
            </a:r>
            <a:r>
              <a:rPr kumimoji="0" lang="zh-CN" altLang="en-US" sz="2800">
                <a:solidFill>
                  <a:srgbClr val="FF0000"/>
                </a:solidFill>
                <a:latin typeface="Times New Roman" charset="0"/>
                <a:ea typeface="黑体" charset="0"/>
              </a:rPr>
              <a:t>？</a:t>
            </a:r>
          </a:p>
          <a:p>
            <a:pPr lvl="1" eaLnBrk="1" hangingPunct="1">
              <a:lnSpc>
                <a:spcPct val="120000"/>
              </a:lnSpc>
            </a:pPr>
            <a:r>
              <a:rPr kumimoji="0" lang="en-US" altLang="zh-CN" sz="2400" i="1">
                <a:latin typeface="Times New Roman" charset="0"/>
                <a:ea typeface="黑体" charset="0"/>
              </a:rPr>
              <a:t>g</a:t>
            </a:r>
            <a:r>
              <a:rPr kumimoji="0" lang="zh-CN" altLang="en-US" sz="2400" i="1">
                <a:solidFill>
                  <a:srgbClr val="FF0000"/>
                </a:solidFill>
                <a:latin typeface="Times New Roman" charset="0"/>
                <a:ea typeface="黑体" charset="0"/>
              </a:rPr>
              <a:t>一定</a:t>
            </a:r>
            <a:r>
              <a:rPr kumimoji="0" lang="zh-CN" altLang="en-US" sz="2400">
                <a:latin typeface="Times New Roman" charset="0"/>
                <a:ea typeface="黑体" charset="0"/>
              </a:rPr>
              <a:t>是单射，</a:t>
            </a:r>
            <a:r>
              <a:rPr kumimoji="0" lang="en-US" altLang="zh-CN" sz="2400" i="1">
                <a:latin typeface="Times New Roman" charset="0"/>
                <a:ea typeface="黑体" charset="0"/>
              </a:rPr>
              <a:t>f </a:t>
            </a:r>
            <a:r>
              <a:rPr kumimoji="0" lang="zh-CN" altLang="en-US" sz="2400" i="1">
                <a:solidFill>
                  <a:srgbClr val="FF0000"/>
                </a:solidFill>
                <a:latin typeface="Times New Roman" charset="0"/>
                <a:ea typeface="黑体" charset="0"/>
              </a:rPr>
              <a:t>不一定</a:t>
            </a:r>
            <a:r>
              <a:rPr kumimoji="0" lang="zh-CN" altLang="en-US" sz="2400">
                <a:latin typeface="Times New Roman" charset="0"/>
                <a:ea typeface="黑体" charset="0"/>
              </a:rPr>
              <a:t>是单射。</a:t>
            </a:r>
            <a:r>
              <a:rPr kumimoji="0" lang="zh-CN" altLang="en-US" sz="2400">
                <a:latin typeface="Franklin Gothic Book" charset="0"/>
                <a:ea typeface="黑体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Oval 2"/>
          <p:cNvSpPr>
            <a:spLocks noChangeArrowheads="1"/>
          </p:cNvSpPr>
          <p:nvPr/>
        </p:nvSpPr>
        <p:spPr bwMode="auto">
          <a:xfrm>
            <a:off x="1169988" y="1511300"/>
            <a:ext cx="1831975" cy="391477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82947" name="Oval 3"/>
          <p:cNvSpPr>
            <a:spLocks noChangeArrowheads="1"/>
          </p:cNvSpPr>
          <p:nvPr/>
        </p:nvSpPr>
        <p:spPr bwMode="auto">
          <a:xfrm>
            <a:off x="3552825" y="1511300"/>
            <a:ext cx="1831975" cy="391477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82948" name="Oval 4"/>
          <p:cNvSpPr>
            <a:spLocks noChangeArrowheads="1"/>
          </p:cNvSpPr>
          <p:nvPr/>
        </p:nvSpPr>
        <p:spPr bwMode="auto">
          <a:xfrm>
            <a:off x="5934075" y="1511300"/>
            <a:ext cx="1831975" cy="391477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82949" name="Line 5"/>
          <p:cNvSpPr>
            <a:spLocks noChangeShapeType="1"/>
          </p:cNvSpPr>
          <p:nvPr/>
        </p:nvSpPr>
        <p:spPr bwMode="auto">
          <a:xfrm>
            <a:off x="2636838" y="5915025"/>
            <a:ext cx="1098550" cy="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0" name="Line 6"/>
          <p:cNvSpPr>
            <a:spLocks noChangeShapeType="1"/>
          </p:cNvSpPr>
          <p:nvPr/>
        </p:nvSpPr>
        <p:spPr bwMode="auto">
          <a:xfrm>
            <a:off x="5200650" y="5915025"/>
            <a:ext cx="1100138" cy="0"/>
          </a:xfrm>
          <a:prstGeom prst="line">
            <a:avLst/>
          </a:prstGeom>
          <a:noFill/>
          <a:ln w="3175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1" name="Oval 7"/>
          <p:cNvSpPr>
            <a:spLocks noChangeArrowheads="1"/>
          </p:cNvSpPr>
          <p:nvPr/>
        </p:nvSpPr>
        <p:spPr bwMode="auto">
          <a:xfrm>
            <a:off x="4468813" y="2244725"/>
            <a:ext cx="57150" cy="90488"/>
          </a:xfrm>
          <a:prstGeom prst="ellipse">
            <a:avLst/>
          </a:prstGeom>
          <a:solidFill>
            <a:srgbClr val="FFFFFF"/>
          </a:solidFill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82952" name="Oval 8"/>
          <p:cNvSpPr>
            <a:spLocks noChangeArrowheads="1"/>
          </p:cNvSpPr>
          <p:nvPr/>
        </p:nvSpPr>
        <p:spPr bwMode="auto">
          <a:xfrm>
            <a:off x="4468813" y="2979738"/>
            <a:ext cx="57150" cy="88900"/>
          </a:xfrm>
          <a:prstGeom prst="ellipse">
            <a:avLst/>
          </a:prstGeom>
          <a:solidFill>
            <a:srgbClr val="FFFFFF"/>
          </a:solidFill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82953" name="Oval 9"/>
          <p:cNvSpPr>
            <a:spLocks noChangeArrowheads="1"/>
          </p:cNvSpPr>
          <p:nvPr/>
        </p:nvSpPr>
        <p:spPr bwMode="auto">
          <a:xfrm>
            <a:off x="4468813" y="3957638"/>
            <a:ext cx="57150" cy="88900"/>
          </a:xfrm>
          <a:prstGeom prst="ellipse">
            <a:avLst/>
          </a:prstGeom>
          <a:solidFill>
            <a:srgbClr val="FFFFFF"/>
          </a:solidFill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82954" name="Oval 10"/>
          <p:cNvSpPr>
            <a:spLocks noChangeArrowheads="1"/>
          </p:cNvSpPr>
          <p:nvPr/>
        </p:nvSpPr>
        <p:spPr bwMode="auto">
          <a:xfrm>
            <a:off x="4468813" y="4691063"/>
            <a:ext cx="57150" cy="90487"/>
          </a:xfrm>
          <a:prstGeom prst="ellipse">
            <a:avLst/>
          </a:prstGeom>
          <a:solidFill>
            <a:srgbClr val="FFFFFF"/>
          </a:solidFill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82955" name="Oval 11"/>
          <p:cNvSpPr>
            <a:spLocks noChangeArrowheads="1"/>
          </p:cNvSpPr>
          <p:nvPr/>
        </p:nvSpPr>
        <p:spPr bwMode="auto">
          <a:xfrm>
            <a:off x="6850063" y="2490788"/>
            <a:ext cx="58737" cy="88900"/>
          </a:xfrm>
          <a:prstGeom prst="ellipse">
            <a:avLst/>
          </a:prstGeom>
          <a:solidFill>
            <a:srgbClr val="FFFFFF"/>
          </a:solidFill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82956" name="Oval 12"/>
          <p:cNvSpPr>
            <a:spLocks noChangeArrowheads="1"/>
          </p:cNvSpPr>
          <p:nvPr/>
        </p:nvSpPr>
        <p:spPr bwMode="auto">
          <a:xfrm>
            <a:off x="6850063" y="3468688"/>
            <a:ext cx="58737" cy="88900"/>
          </a:xfrm>
          <a:prstGeom prst="ellipse">
            <a:avLst/>
          </a:prstGeom>
          <a:solidFill>
            <a:srgbClr val="FFFFFF"/>
          </a:solidFill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82957" name="Oval 13"/>
          <p:cNvSpPr>
            <a:spLocks noChangeArrowheads="1"/>
          </p:cNvSpPr>
          <p:nvPr/>
        </p:nvSpPr>
        <p:spPr bwMode="auto">
          <a:xfrm>
            <a:off x="2085975" y="4202113"/>
            <a:ext cx="58738" cy="90487"/>
          </a:xfrm>
          <a:prstGeom prst="ellipse">
            <a:avLst/>
          </a:prstGeom>
          <a:solidFill>
            <a:srgbClr val="FFFFFF"/>
          </a:solidFill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82958" name="Oval 14"/>
          <p:cNvSpPr>
            <a:spLocks noChangeArrowheads="1"/>
          </p:cNvSpPr>
          <p:nvPr/>
        </p:nvSpPr>
        <p:spPr bwMode="auto">
          <a:xfrm>
            <a:off x="2085975" y="2490788"/>
            <a:ext cx="58738" cy="88900"/>
          </a:xfrm>
          <a:prstGeom prst="ellipse">
            <a:avLst/>
          </a:prstGeom>
          <a:solidFill>
            <a:srgbClr val="FFFFFF"/>
          </a:solidFill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82959" name="Oval 15"/>
          <p:cNvSpPr>
            <a:spLocks noChangeArrowheads="1"/>
          </p:cNvSpPr>
          <p:nvPr/>
        </p:nvSpPr>
        <p:spPr bwMode="auto">
          <a:xfrm>
            <a:off x="2085975" y="3224213"/>
            <a:ext cx="58738" cy="88900"/>
          </a:xfrm>
          <a:prstGeom prst="ellipse">
            <a:avLst/>
          </a:prstGeom>
          <a:solidFill>
            <a:srgbClr val="FFFFFF"/>
          </a:solidFill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82960" name="Oval 16"/>
          <p:cNvSpPr>
            <a:spLocks noChangeArrowheads="1"/>
          </p:cNvSpPr>
          <p:nvPr/>
        </p:nvSpPr>
        <p:spPr bwMode="auto">
          <a:xfrm>
            <a:off x="6850063" y="4446588"/>
            <a:ext cx="58737" cy="90487"/>
          </a:xfrm>
          <a:prstGeom prst="ellipse">
            <a:avLst/>
          </a:prstGeom>
          <a:solidFill>
            <a:srgbClr val="FFFFFF"/>
          </a:solidFill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82961" name="Line 17"/>
          <p:cNvSpPr>
            <a:spLocks noChangeShapeType="1"/>
          </p:cNvSpPr>
          <p:nvPr/>
        </p:nvSpPr>
        <p:spPr bwMode="auto">
          <a:xfrm>
            <a:off x="2085975" y="2490788"/>
            <a:ext cx="2382838" cy="48895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62" name="Line 18"/>
          <p:cNvSpPr>
            <a:spLocks noChangeShapeType="1"/>
          </p:cNvSpPr>
          <p:nvPr/>
        </p:nvSpPr>
        <p:spPr bwMode="auto">
          <a:xfrm>
            <a:off x="2085975" y="3224213"/>
            <a:ext cx="2382838" cy="733425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63" name="Line 19"/>
          <p:cNvSpPr>
            <a:spLocks noChangeShapeType="1"/>
          </p:cNvSpPr>
          <p:nvPr/>
        </p:nvSpPr>
        <p:spPr bwMode="auto">
          <a:xfrm>
            <a:off x="2085975" y="4202113"/>
            <a:ext cx="2382838" cy="48895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64" name="Line 20"/>
          <p:cNvSpPr>
            <a:spLocks noChangeShapeType="1"/>
          </p:cNvSpPr>
          <p:nvPr/>
        </p:nvSpPr>
        <p:spPr bwMode="auto">
          <a:xfrm>
            <a:off x="4468813" y="2244725"/>
            <a:ext cx="2381250" cy="246063"/>
          </a:xfrm>
          <a:prstGeom prst="line">
            <a:avLst/>
          </a:prstGeom>
          <a:noFill/>
          <a:ln w="3175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65" name="Line 21"/>
          <p:cNvSpPr>
            <a:spLocks noChangeShapeType="1"/>
          </p:cNvSpPr>
          <p:nvPr/>
        </p:nvSpPr>
        <p:spPr bwMode="auto">
          <a:xfrm flipV="1">
            <a:off x="4468813" y="2490788"/>
            <a:ext cx="2381250" cy="1466850"/>
          </a:xfrm>
          <a:prstGeom prst="line">
            <a:avLst/>
          </a:prstGeom>
          <a:noFill/>
          <a:ln w="3175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66" name="Text Box 22"/>
          <p:cNvSpPr txBox="1">
            <a:spLocks noChangeArrowheads="1"/>
          </p:cNvSpPr>
          <p:nvPr/>
        </p:nvSpPr>
        <p:spPr bwMode="auto">
          <a:xfrm>
            <a:off x="2987675" y="5373688"/>
            <a:ext cx="5492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/>
            <a:r>
              <a:rPr lang="en-US" altLang="zh-CN" sz="2800" b="1" i="1">
                <a:latin typeface="Times New Roman" charset="0"/>
                <a:ea typeface="黑体" charset="0"/>
                <a:cs typeface="黑体" charset="0"/>
              </a:rPr>
              <a:t>g</a:t>
            </a:r>
          </a:p>
        </p:txBody>
      </p:sp>
      <p:sp>
        <p:nvSpPr>
          <p:cNvPr id="82967" name="Text Box 23"/>
          <p:cNvSpPr txBox="1">
            <a:spLocks noChangeArrowheads="1"/>
          </p:cNvSpPr>
          <p:nvPr/>
        </p:nvSpPr>
        <p:spPr bwMode="auto">
          <a:xfrm>
            <a:off x="5486400" y="5410200"/>
            <a:ext cx="5492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/>
            <a:r>
              <a:rPr lang="en-US" altLang="zh-CN" sz="2800" b="1" i="1">
                <a:latin typeface="Times New Roman" charset="0"/>
                <a:ea typeface="黑体" charset="0"/>
                <a:cs typeface="黑体" charset="0"/>
              </a:rPr>
              <a:t>f</a:t>
            </a:r>
          </a:p>
        </p:txBody>
      </p:sp>
      <p:sp>
        <p:nvSpPr>
          <p:cNvPr id="82968" name="Text Box 24"/>
          <p:cNvSpPr txBox="1">
            <a:spLocks noChangeArrowheads="1"/>
          </p:cNvSpPr>
          <p:nvPr/>
        </p:nvSpPr>
        <p:spPr bwMode="auto">
          <a:xfrm>
            <a:off x="984250" y="1516063"/>
            <a:ext cx="5492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/>
            <a:r>
              <a:rPr lang="en-US" altLang="zh-CN" sz="2800">
                <a:latin typeface="Times New Roman" charset="0"/>
                <a:ea typeface="黑体" charset="0"/>
                <a:cs typeface="黑体" charset="0"/>
              </a:rPr>
              <a:t>A</a:t>
            </a:r>
          </a:p>
        </p:txBody>
      </p:sp>
      <p:sp>
        <p:nvSpPr>
          <p:cNvPr id="82969" name="Text Box 25"/>
          <p:cNvSpPr txBox="1">
            <a:spLocks noChangeArrowheads="1"/>
          </p:cNvSpPr>
          <p:nvPr/>
        </p:nvSpPr>
        <p:spPr bwMode="auto">
          <a:xfrm>
            <a:off x="3552825" y="1266825"/>
            <a:ext cx="73183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/>
            <a:r>
              <a:rPr lang="en-US" altLang="zh-CN" sz="2800">
                <a:latin typeface="Times New Roman" charset="0"/>
                <a:ea typeface="黑体" charset="0"/>
                <a:cs typeface="黑体" charset="0"/>
              </a:rPr>
              <a:t>B</a:t>
            </a:r>
          </a:p>
        </p:txBody>
      </p:sp>
      <p:sp>
        <p:nvSpPr>
          <p:cNvPr id="82970" name="Text Box 26"/>
          <p:cNvSpPr txBox="1">
            <a:spLocks noChangeArrowheads="1"/>
          </p:cNvSpPr>
          <p:nvPr/>
        </p:nvSpPr>
        <p:spPr bwMode="auto">
          <a:xfrm>
            <a:off x="5934075" y="1516063"/>
            <a:ext cx="7334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/>
            <a:r>
              <a:rPr lang="en-US" altLang="zh-CN" sz="2800">
                <a:latin typeface="Times New Roman" charset="0"/>
                <a:ea typeface="黑体" charset="0"/>
                <a:cs typeface="黑体" charset="0"/>
              </a:rPr>
              <a:t>C</a:t>
            </a:r>
          </a:p>
        </p:txBody>
      </p:sp>
      <p:sp>
        <p:nvSpPr>
          <p:cNvPr id="82971" name="Line 27"/>
          <p:cNvSpPr>
            <a:spLocks noChangeShapeType="1"/>
          </p:cNvSpPr>
          <p:nvPr/>
        </p:nvSpPr>
        <p:spPr bwMode="auto">
          <a:xfrm>
            <a:off x="4495800" y="3048000"/>
            <a:ext cx="2438400" cy="1447800"/>
          </a:xfrm>
          <a:prstGeom prst="line">
            <a:avLst/>
          </a:prstGeom>
          <a:noFill/>
          <a:ln w="3175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72" name="Line 28"/>
          <p:cNvSpPr>
            <a:spLocks noChangeShapeType="1"/>
          </p:cNvSpPr>
          <p:nvPr/>
        </p:nvSpPr>
        <p:spPr bwMode="auto">
          <a:xfrm flipV="1">
            <a:off x="4495800" y="3505200"/>
            <a:ext cx="2362200" cy="1219200"/>
          </a:xfrm>
          <a:prstGeom prst="line">
            <a:avLst/>
          </a:prstGeom>
          <a:noFill/>
          <a:ln w="3175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3517" name="Line 29"/>
          <p:cNvSpPr>
            <a:spLocks noChangeShapeType="1"/>
          </p:cNvSpPr>
          <p:nvPr/>
        </p:nvSpPr>
        <p:spPr bwMode="auto">
          <a:xfrm>
            <a:off x="2133600" y="2590800"/>
            <a:ext cx="4724400" cy="190500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3518" name="Line 30"/>
          <p:cNvSpPr>
            <a:spLocks noChangeShapeType="1"/>
          </p:cNvSpPr>
          <p:nvPr/>
        </p:nvSpPr>
        <p:spPr bwMode="auto">
          <a:xfrm flipV="1">
            <a:off x="2133600" y="2514600"/>
            <a:ext cx="4572000" cy="76200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3519" name="Line 31"/>
          <p:cNvSpPr>
            <a:spLocks noChangeShapeType="1"/>
          </p:cNvSpPr>
          <p:nvPr/>
        </p:nvSpPr>
        <p:spPr bwMode="auto">
          <a:xfrm flipV="1">
            <a:off x="2133600" y="3505200"/>
            <a:ext cx="4724400" cy="68580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3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3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3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17" grpId="0" animBg="1"/>
      <p:bldP spid="63518" grpId="0" animBg="1"/>
      <p:bldP spid="635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latin typeface="Times New Roman" charset="0"/>
                <a:ea typeface="黑体" charset="0"/>
                <a:cs typeface="Times New Roman" charset="0"/>
              </a:rPr>
              <a:t>函数的加法、乘法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87513"/>
            <a:ext cx="8351837" cy="467995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设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f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和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g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是从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到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R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的函数，那么 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f+g 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和 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f g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也是从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到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R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的函数，其定义为</a:t>
            </a:r>
            <a:endParaRPr kumimoji="0" lang="en-US" altLang="zh-CN" sz="2800">
              <a:latin typeface="Times New Roman" charset="0"/>
              <a:ea typeface="黑体" charset="0"/>
              <a:cs typeface="Times New Roman" charset="0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f+g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)(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) =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f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)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+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g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) 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</a:rPr>
              <a:t>，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 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A</a:t>
            </a:r>
          </a:p>
          <a:p>
            <a:pPr lvl="1" algn="just" eaLnBrk="1" hangingPunct="1">
              <a:lnSpc>
                <a:spcPct val="120000"/>
              </a:lnSpc>
            </a:pP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f g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) =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f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)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g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) 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</a:rPr>
              <a:t>，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</a:rPr>
              <a:t> x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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</a:rPr>
              <a:t>A</a:t>
            </a:r>
          </a:p>
          <a:p>
            <a:pPr algn="just" eaLnBrk="1" hangingPunct="1"/>
            <a:endParaRPr kumimoji="0" lang="en-US" altLang="zh-CN" sz="2800">
              <a:latin typeface="Times New Roman" charset="0"/>
              <a:ea typeface="宋体" charset="0"/>
              <a:cs typeface="宋体" charset="0"/>
            </a:endParaRPr>
          </a:p>
          <a:p>
            <a:pPr algn="just" eaLnBrk="1" hangingPunct="1">
              <a:buFont typeface="Wingdings" charset="0"/>
              <a:buNone/>
            </a:pPr>
            <a:endParaRPr kumimoji="0" lang="en-US" altLang="zh-CN" sz="2600">
              <a:latin typeface="Franklin Gothic Book" charset="0"/>
              <a:ea typeface="黑体" charset="0"/>
              <a:cs typeface="Times New Roman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latin typeface="Times New Roman" charset="0"/>
                <a:ea typeface="黑体" charset="0"/>
                <a:cs typeface="Times New Roman" charset="0"/>
              </a:rPr>
              <a:t>递增（递减）函数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87513"/>
            <a:ext cx="8351837" cy="467995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设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f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的定义域和伴域都是实数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(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或其子集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)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，</a:t>
            </a:r>
            <a:endParaRPr kumimoji="0" lang="en-US" altLang="zh-CN" sz="2800">
              <a:latin typeface="Times New Roman" charset="0"/>
              <a:ea typeface="黑体" charset="0"/>
              <a:cs typeface="Times New Roman" charset="0"/>
            </a:endParaRPr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f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是递增的</a:t>
            </a:r>
            <a:endParaRPr kumimoji="0" lang="en-US" altLang="zh-CN" sz="2800">
              <a:latin typeface="Times New Roman" charset="0"/>
              <a:ea typeface="黑体" charset="0"/>
              <a:cs typeface="Times New Roman" charset="0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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 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y 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x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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y 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 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</a:rPr>
              <a:t>f 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x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)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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</a:rPr>
              <a:t>f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y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))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zh-CN" sz="2800" i="1">
                <a:latin typeface="Times New Roman" charset="0"/>
                <a:ea typeface="宋体" charset="0"/>
                <a:cs typeface="宋体" charset="0"/>
              </a:rPr>
              <a:t>f</a:t>
            </a:r>
            <a:r>
              <a:rPr kumimoji="0" lang="zh-CN" altLang="en-US" sz="2800">
                <a:latin typeface="Times New Roman" charset="0"/>
                <a:ea typeface="宋体" charset="0"/>
                <a:cs typeface="宋体" charset="0"/>
              </a:rPr>
              <a:t>是严格递增的</a:t>
            </a:r>
            <a:endParaRPr kumimoji="0" lang="en-US" altLang="zh-CN" sz="2800">
              <a:latin typeface="Times New Roman" charset="0"/>
              <a:ea typeface="宋体" charset="0"/>
              <a:cs typeface="宋体" charset="0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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x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 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y 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x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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y 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 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</a:rPr>
              <a:t>f 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x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)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 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</a:rPr>
              <a:t>f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y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))</a:t>
            </a:r>
            <a:endParaRPr kumimoji="0" lang="en-US" altLang="zh-CN">
              <a:latin typeface="Franklin Gothic Book" charset="0"/>
              <a:ea typeface="黑体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25A902DA-DB25-0B40-B7B7-39A475E4E8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偏函数（</a:t>
            </a: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Partial Functions</a:t>
            </a:r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0FEEFB94-B55D-0C41-89FA-C39C590489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468313" y="1687513"/>
            <a:ext cx="8351837" cy="4679950"/>
          </a:xfrm>
          <a:blipFill rotWithShape="0">
            <a:blip r:embed="rId3"/>
            <a:stretch>
              <a:fillRect l="-657" t="-1042" r="-569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415754B4-513A-A54E-A7BA-AF4E0FF9E6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函数构成的集合（回顾）</a:t>
            </a:r>
            <a:endParaRPr lang="zh-C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37DA62E7-AF51-7345-8440-0F7BD741A8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687513"/>
            <a:ext cx="8207375" cy="4679950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Times New Roman" panose="02020603050405020304" pitchFamily="18" charset="0"/>
              </a:rPr>
              <a:t>初等函数（</a:t>
            </a:r>
            <a:r>
              <a:rPr lang="en-US" altLang="zh-CN" sz="2400" b="1" dirty="0"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  <a:sym typeface="Wingdings" pitchFamily="2" charset="2"/>
              </a:rPr>
              <a:t>R</a:t>
            </a:r>
            <a:r>
              <a:rPr lang="zh-CN" altLang="en-US" sz="2400" b="1" dirty="0">
                <a:latin typeface="Times New Roman" panose="02020603050405020304" pitchFamily="18" charset="0"/>
              </a:rPr>
              <a:t>）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>
                <a:latin typeface="Times New Roman" panose="02020603050405020304" pitchFamily="18" charset="0"/>
              </a:rPr>
              <a:t>基本初等函数：常函数、幂函数、指数函数、对数函数、三角函数、反三角函数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>
                <a:latin typeface="Times New Roman" panose="02020603050405020304" pitchFamily="18" charset="0"/>
              </a:rPr>
              <a:t>四则运算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>
                <a:latin typeface="Times New Roman" panose="02020603050405020304" pitchFamily="18" charset="0"/>
              </a:rPr>
              <a:t>函数的复合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Times New Roman" panose="02020603050405020304" pitchFamily="18" charset="0"/>
              </a:rPr>
              <a:t>微积分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>
                <a:latin typeface="Times New Roman" panose="02020603050405020304" pitchFamily="18" charset="0"/>
              </a:rPr>
              <a:t>基本初等函数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>
                <a:latin typeface="Times New Roman" panose="02020603050405020304" pitchFamily="18" charset="0"/>
              </a:rPr>
              <a:t>连续？可导？可积分？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>
                <a:latin typeface="Times New Roman" panose="02020603050405020304" pitchFamily="18" charset="0"/>
              </a:rPr>
              <a:t>运算（加、乘、除、复合）之后，连续？可导？可积分？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>
                <a:latin typeface="Times New Roman" panose="02020603050405020304" pitchFamily="18" charset="0"/>
              </a:rPr>
              <a:t>多元函数？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altLang="zh-CN" sz="2000" b="1" dirty="0"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0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en-US" altLang="zh-CN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4A367B59-7471-DF4D-B981-72D14E505A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函数构成的集合</a:t>
            </a:r>
            <a:endParaRPr lang="zh-C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69A7A695-E078-A24F-8CA3-305363F3F9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687513"/>
            <a:ext cx="8207375" cy="4679950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1">
                <a:latin typeface="Times New Roman" panose="02020603050405020304" pitchFamily="18" charset="0"/>
              </a:rPr>
              <a:t>B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</a:rPr>
              <a:t>：</a:t>
            </a:r>
            <a:r>
              <a:rPr lang="en-US" altLang="zh-CN" sz="2400" b="1">
                <a:latin typeface="Times New Roman" panose="02020603050405020304" pitchFamily="18" charset="0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</a:rPr>
              <a:t>到</a:t>
            </a:r>
            <a:r>
              <a:rPr lang="en-US" altLang="zh-CN" sz="2400" b="1">
                <a:latin typeface="Times New Roman" panose="02020603050405020304" pitchFamily="18" charset="0"/>
              </a:rPr>
              <a:t>B</a:t>
            </a:r>
            <a:r>
              <a:rPr lang="zh-CN" altLang="en-US" sz="2400" b="1">
                <a:latin typeface="Times New Roman" panose="02020603050405020304" pitchFamily="18" charset="0"/>
              </a:rPr>
              <a:t>的所有函数构成的集合，</a:t>
            </a:r>
            <a:r>
              <a:rPr lang="en-US" altLang="zh-CN" sz="2400" b="1">
                <a:latin typeface="Times New Roman" panose="02020603050405020304" pitchFamily="18" charset="0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</a:rPr>
              <a:t>和</a:t>
            </a:r>
            <a:r>
              <a:rPr lang="en-US" altLang="zh-CN" sz="2400" b="1">
                <a:latin typeface="Times New Roman" panose="02020603050405020304" pitchFamily="18" charset="0"/>
              </a:rPr>
              <a:t>B</a:t>
            </a:r>
            <a:r>
              <a:rPr lang="zh-CN" altLang="en-US" sz="2400" b="1">
                <a:latin typeface="Times New Roman" panose="02020603050405020304" pitchFamily="18" charset="0"/>
              </a:rPr>
              <a:t>皆非空。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latin typeface="Times New Roman" panose="02020603050405020304" pitchFamily="18" charset="0"/>
              </a:rPr>
              <a:t>若</a:t>
            </a:r>
            <a:r>
              <a:rPr lang="en-US" altLang="zh-CN" sz="2400" b="1">
                <a:latin typeface="Times New Roman" panose="02020603050405020304" pitchFamily="18" charset="0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</a:rPr>
              <a:t>和</a:t>
            </a:r>
            <a:r>
              <a:rPr lang="en-US" altLang="zh-CN" sz="2400" b="1">
                <a:latin typeface="Times New Roman" panose="02020603050405020304" pitchFamily="18" charset="0"/>
              </a:rPr>
              <a:t>B</a:t>
            </a:r>
            <a:r>
              <a:rPr lang="zh-CN" altLang="en-US" sz="2400" b="1">
                <a:latin typeface="Times New Roman" panose="02020603050405020304" pitchFamily="18" charset="0"/>
              </a:rPr>
              <a:t>皆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有限</a:t>
            </a:r>
            <a:r>
              <a:rPr lang="zh-CN" altLang="en-US" sz="2400" b="1">
                <a:latin typeface="Times New Roman" panose="02020603050405020304" pitchFamily="18" charset="0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</a:rPr>
              <a:t> | B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A </a:t>
            </a:r>
            <a:r>
              <a:rPr lang="en-US" altLang="zh-CN" sz="2400" b="1">
                <a:latin typeface="Times New Roman" panose="02020603050405020304" pitchFamily="18" charset="0"/>
              </a:rPr>
              <a:t>|</a:t>
            </a:r>
            <a:r>
              <a:rPr lang="zh-CN" altLang="en-US" sz="2400" b="1">
                <a:latin typeface="Times New Roman" panose="02020603050405020304" pitchFamily="18" charset="0"/>
                <a:sym typeface="Symbol" pitchFamily="2" charset="2"/>
              </a:rPr>
              <a:t></a:t>
            </a:r>
            <a:r>
              <a:rPr lang="en-US" altLang="zh-CN" sz="2400" b="1">
                <a:latin typeface="Times New Roman" panose="02020603050405020304" pitchFamily="18" charset="0"/>
              </a:rPr>
              <a:t>|B|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|A|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latin typeface="Times New Roman" panose="02020603050405020304" pitchFamily="18" charset="0"/>
              </a:rPr>
              <a:t>若</a:t>
            </a:r>
            <a:r>
              <a:rPr lang="en-US" altLang="zh-CN" sz="2400" b="1">
                <a:latin typeface="Times New Roman" panose="02020603050405020304" pitchFamily="18" charset="0"/>
              </a:rPr>
              <a:t>|A|</a:t>
            </a:r>
            <a:r>
              <a:rPr lang="zh-CN" altLang="en-US" sz="2400" b="1">
                <a:latin typeface="Times New Roman" panose="02020603050405020304" pitchFamily="18" charset="0"/>
                <a:sym typeface="Symbol" pitchFamily="2" charset="2"/>
              </a:rPr>
              <a:t> </a:t>
            </a:r>
            <a:r>
              <a:rPr lang="en-US" altLang="zh-CN" sz="2400" b="1">
                <a:latin typeface="Times New Roman" panose="02020603050405020304" pitchFamily="18" charset="0"/>
                <a:sym typeface="Symbol" pitchFamily="2" charset="2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sym typeface="Symbol" pitchFamily="2" charset="2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</a:rPr>
              <a:t> | B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A </a:t>
            </a:r>
            <a:r>
              <a:rPr lang="en-US" altLang="zh-CN" sz="2400" b="1">
                <a:latin typeface="Times New Roman" panose="02020603050405020304" pitchFamily="18" charset="0"/>
              </a:rPr>
              <a:t>|=|B|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latin typeface="Times New Roman" panose="02020603050405020304" pitchFamily="18" charset="0"/>
              </a:rPr>
              <a:t>若</a:t>
            </a:r>
            <a:r>
              <a:rPr lang="en-US" altLang="zh-CN" sz="2400" b="1">
                <a:latin typeface="Times New Roman" panose="02020603050405020304" pitchFamily="18" charset="0"/>
              </a:rPr>
              <a:t>|B|</a:t>
            </a:r>
            <a:r>
              <a:rPr lang="zh-CN" altLang="en-US" sz="2400" b="1">
                <a:latin typeface="Times New Roman" panose="02020603050405020304" pitchFamily="18" charset="0"/>
                <a:sym typeface="Symbol" pitchFamily="2" charset="2"/>
              </a:rPr>
              <a:t> </a:t>
            </a:r>
            <a:r>
              <a:rPr lang="en-US" altLang="zh-CN" sz="2400" b="1">
                <a:latin typeface="Times New Roman" panose="02020603050405020304" pitchFamily="18" charset="0"/>
                <a:sym typeface="Symbol" pitchFamily="2" charset="2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sym typeface="Symbol" pitchFamily="2" charset="2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</a:rPr>
              <a:t> | B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A </a:t>
            </a:r>
            <a:r>
              <a:rPr lang="en-US" altLang="zh-CN" sz="2400" b="1">
                <a:latin typeface="Times New Roman" panose="02020603050405020304" pitchFamily="18" charset="0"/>
              </a:rPr>
              <a:t>|=1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latin typeface="Times New Roman" panose="02020603050405020304" pitchFamily="18" charset="0"/>
              </a:rPr>
              <a:t>若</a:t>
            </a:r>
            <a:r>
              <a:rPr lang="en-US" altLang="zh-CN" sz="2400" b="1">
                <a:latin typeface="Times New Roman" panose="02020603050405020304" pitchFamily="18" charset="0"/>
              </a:rPr>
              <a:t> B</a:t>
            </a:r>
            <a:r>
              <a:rPr lang="zh-CN" altLang="en-US" sz="2400" b="1">
                <a:latin typeface="Times New Roman" panose="02020603050405020304" pitchFamily="18" charset="0"/>
                <a:sym typeface="Symbol" pitchFamily="2" charset="2"/>
              </a:rPr>
              <a:t></a:t>
            </a:r>
            <a:r>
              <a:rPr lang="en-US" altLang="zh-CN" sz="2400" b="1">
                <a:latin typeface="Times New Roman" panose="02020603050405020304" pitchFamily="18" charset="0"/>
                <a:sym typeface="Symbol" pitchFamily="2" charset="2"/>
              </a:rPr>
              <a:t>{0,1}</a:t>
            </a:r>
            <a:r>
              <a:rPr lang="zh-CN" altLang="en-US" sz="2400" b="1">
                <a:latin typeface="Times New Roman" panose="02020603050405020304" pitchFamily="18" charset="0"/>
                <a:sym typeface="Symbol" pitchFamily="2" charset="2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</a:rPr>
              <a:t> B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</a:rPr>
              <a:t>等同于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(A)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，为何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(A)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有时记为</a:t>
            </a:r>
            <a:r>
              <a:rPr lang="en-US" altLang="zh-CN" sz="2400" b="1">
                <a:latin typeface="Times New Roman" panose="02020603050405020304" pitchFamily="18" charset="0"/>
              </a:rPr>
              <a:t> 2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</a:rPr>
              <a:t>？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en-US" altLang="zh-CN" sz="2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A5BC355F-D5CA-3F40-9C00-A9ADB3C867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序列（</a:t>
            </a: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 sequence </a:t>
            </a:r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402EFE58-B6B8-7947-BDF7-DE2FE83795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628775"/>
            <a:ext cx="8496300" cy="467995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latin typeface="Times New Roman" panose="02020603050405020304" pitchFamily="18" charset="0"/>
              </a:rPr>
              <a:t>一个序列是从</a:t>
            </a:r>
            <a:r>
              <a:rPr lang="en-US" altLang="zh-CN" sz="2400" b="1" u="sng">
                <a:solidFill>
                  <a:srgbClr val="C00000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2400" b="1" u="sng">
                <a:solidFill>
                  <a:srgbClr val="C00000"/>
                </a:solidFill>
                <a:latin typeface="Times New Roman" panose="02020603050405020304" pitchFamily="18" charset="0"/>
              </a:rPr>
              <a:t>的一个子集</a:t>
            </a:r>
            <a:r>
              <a:rPr lang="zh-CN" altLang="en-US" sz="2400" b="1">
                <a:latin typeface="Times New Roman" panose="02020603050405020304" pitchFamily="18" charset="0"/>
              </a:rPr>
              <a:t>（通常是</a:t>
            </a:r>
            <a:r>
              <a:rPr lang="en-US" altLang="zh-CN" sz="2400" b="1">
                <a:latin typeface="Times New Roman" panose="02020603050405020304" pitchFamily="18" charset="0"/>
              </a:rPr>
              <a:t>N</a:t>
            </a:r>
            <a:r>
              <a:rPr lang="zh-CN" altLang="en-US" sz="2400" b="1">
                <a:latin typeface="Times New Roman" panose="02020603050405020304" pitchFamily="18" charset="0"/>
              </a:rPr>
              <a:t>或</a:t>
            </a:r>
            <a:r>
              <a:rPr lang="en-US" altLang="zh-CN" sz="2400" b="1">
                <a:latin typeface="Times New Roman" panose="02020603050405020304" pitchFamily="18" charset="0"/>
              </a:rPr>
              <a:t>Z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+</a:t>
            </a:r>
            <a:r>
              <a:rPr lang="zh-CN" altLang="en-US" sz="2400" b="1">
                <a:latin typeface="Times New Roman" panose="02020603050405020304" pitchFamily="18" charset="0"/>
              </a:rPr>
              <a:t>）到某个集合</a:t>
            </a:r>
            <a:r>
              <a:rPr lang="en-US" altLang="zh-CN" sz="2400" b="1">
                <a:latin typeface="Times New Roman" panose="02020603050405020304" pitchFamily="18" charset="0"/>
              </a:rPr>
              <a:t>S</a:t>
            </a:r>
            <a:r>
              <a:rPr lang="zh-CN" altLang="en-US" sz="2400" b="1">
                <a:latin typeface="Times New Roman" panose="02020603050405020304" pitchFamily="18" charset="0"/>
              </a:rPr>
              <a:t>的一个函数。我们用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n</a:t>
            </a:r>
            <a:r>
              <a:rPr lang="zh-CN" altLang="en-US" sz="2400" b="1">
                <a:latin typeface="Times New Roman" panose="02020603050405020304" pitchFamily="18" charset="0"/>
              </a:rPr>
              <a:t>代表整数</a:t>
            </a:r>
            <a:r>
              <a:rPr lang="en-US" altLang="zh-CN" sz="2400" b="1" i="1">
                <a:latin typeface="Times New Roman" panose="02020603050405020304" pitchFamily="18" charset="0"/>
              </a:rPr>
              <a:t>n</a:t>
            </a:r>
            <a:r>
              <a:rPr lang="zh-CN" altLang="en-US" sz="2400" b="1">
                <a:latin typeface="Times New Roman" panose="02020603050405020304" pitchFamily="18" charset="0"/>
              </a:rPr>
              <a:t>的像，称为这个序列的项，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代表这个序列。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有限序列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无穷序列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altLang="zh-CN" sz="2400" b="1">
                <a:latin typeface="Times New Roman" panose="02020603050405020304" pitchFamily="18" charset="0"/>
              </a:rPr>
              <a:t>1/</a:t>
            </a:r>
            <a:r>
              <a:rPr lang="en-US" altLang="zh-CN" sz="2400" b="1" i="1">
                <a:latin typeface="Times New Roman" panose="02020603050405020304" pitchFamily="18" charset="0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  <a:r>
              <a:rPr lang="en-US" altLang="zh-CN" sz="2400" b="1" i="1">
                <a:latin typeface="Times New Roman" panose="02020603050405020304" pitchFamily="18" charset="0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 sz="2400" b="1">
                <a:latin typeface="Times New Roman" panose="02020603050405020304" pitchFamily="18" charset="0"/>
              </a:rPr>
              <a:t>Z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+</a:t>
            </a:r>
            <a:r>
              <a:rPr lang="en-US" altLang="zh-CN" sz="2400" b="1">
                <a:latin typeface="Times New Roman" panose="02020603050405020304" pitchFamily="18" charset="0"/>
              </a:rPr>
              <a:t>; 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b="1" i="1">
                <a:latin typeface="Times New Roman" panose="02020603050405020304" pitchFamily="18" charset="0"/>
              </a:rPr>
              <a:t>n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b="1" i="1">
                <a:solidFill>
                  <a:srgbClr val="0033CC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  <a:r>
              <a:rPr lang="zh-CN" altLang="en-US" sz="2400" b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sz="2400" b="1" i="1">
                <a:solidFill>
                  <a:srgbClr val="0033CC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2k </a:t>
            </a: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=0, </a:t>
            </a:r>
            <a:r>
              <a:rPr lang="en-US" altLang="zh-CN" sz="2400" b="1" i="1">
                <a:solidFill>
                  <a:srgbClr val="0033CC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2k+1 </a:t>
            </a: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=1, </a:t>
            </a:r>
            <a:r>
              <a:rPr lang="en-US" altLang="zh-CN" sz="2400" b="1" i="1">
                <a:solidFill>
                  <a:srgbClr val="0033CC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N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一个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0~1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无穷序列是</a:t>
            </a:r>
            <a:r>
              <a:rPr lang="en-US" altLang="zh-CN" sz="2400" b="1">
                <a:latin typeface="Times New Roman" panose="02020603050405020304" pitchFamily="18" charset="0"/>
              </a:rPr>
              <a:t>N</a:t>
            </a:r>
            <a:r>
              <a:rPr lang="zh-CN" altLang="en-US" sz="2400" b="1">
                <a:latin typeface="Times New Roman" panose="02020603050405020304" pitchFamily="18" charset="0"/>
              </a:rPr>
              <a:t>到</a:t>
            </a:r>
            <a:r>
              <a:rPr lang="en-US" altLang="zh-CN" sz="2400" b="1">
                <a:latin typeface="Times New Roman" panose="02020603050405020304" pitchFamily="18" charset="0"/>
              </a:rPr>
              <a:t>{0,1}</a:t>
            </a:r>
            <a:r>
              <a:rPr lang="zh-CN" altLang="en-US" sz="2400" b="1">
                <a:latin typeface="Times New Roman" panose="02020603050405020304" pitchFamily="18" charset="0"/>
              </a:rPr>
              <a:t>的一个函数，等同</a:t>
            </a:r>
            <a:r>
              <a:rPr lang="en-US" altLang="zh-CN" sz="2400" b="1">
                <a:latin typeface="Times New Roman" panose="02020603050405020304" pitchFamily="18" charset="0"/>
              </a:rPr>
              <a:t>N</a:t>
            </a:r>
            <a:r>
              <a:rPr lang="zh-CN" altLang="en-US" sz="2400" b="1">
                <a:latin typeface="Times New Roman" panose="02020603050405020304" pitchFamily="18" charset="0"/>
              </a:rPr>
              <a:t>的某个子集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({0,1})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400" b="1">
                <a:latin typeface="Times New Roman" panose="02020603050405020304" pitchFamily="18" charset="0"/>
              </a:rPr>
              <a:t> 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0~1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无穷序列全体构成的集合，也可记为 </a:t>
            </a:r>
            <a:r>
              <a:rPr lang="en-US" altLang="zh-CN" sz="2400" b="1">
                <a:latin typeface="Times New Roman" panose="02020603050405020304" pitchFamily="18" charset="0"/>
              </a:rPr>
              <a:t>2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N 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区间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[0, 1)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中的一个实数是否可以表示为一个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0~1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序列？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en-US" altLang="zh-CN" sz="26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3600">
                <a:latin typeface="Franklin Gothic Medium" charset="0"/>
                <a:ea typeface="黑体" charset="0"/>
              </a:rPr>
              <a:t>一个有趣的例子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268413"/>
            <a:ext cx="8642350" cy="53292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0" lang="zh-CN" altLang="en-US" sz="2400">
                <a:latin typeface="Times New Roman" charset="0"/>
                <a:ea typeface="黑体" charset="0"/>
                <a:cs typeface="Times New Roman" charset="0"/>
              </a:rPr>
              <a:t>自然数</a:t>
            </a:r>
            <a:r>
              <a:rPr kumimoji="0" lang="en-US" altLang="zh-CN" sz="2400">
                <a:latin typeface="Times New Roman" charset="0"/>
                <a:ea typeface="黑体" charset="0"/>
                <a:cs typeface="Times New Roman" charset="0"/>
              </a:rPr>
              <a:t>1,2,3,…,</a:t>
            </a:r>
            <a:r>
              <a:rPr kumimoji="0" lang="en-US" altLang="zh-CN" sz="2400" i="1">
                <a:latin typeface="Times New Roman" charset="0"/>
                <a:ea typeface="黑体" charset="0"/>
                <a:cs typeface="Times New Roman" charset="0"/>
              </a:rPr>
              <a:t>n</a:t>
            </a:r>
            <a:r>
              <a:rPr kumimoji="0" lang="en-US" altLang="zh-CN" sz="2400" baseline="30000">
                <a:latin typeface="Times New Roman" charset="0"/>
                <a:ea typeface="黑体" charset="0"/>
                <a:cs typeface="Times New Roman" charset="0"/>
              </a:rPr>
              <a:t>2</a:t>
            </a:r>
            <a:r>
              <a:rPr kumimoji="0" lang="en-US" altLang="zh-CN" sz="2400">
                <a:latin typeface="Times New Roman" charset="0"/>
                <a:ea typeface="黑体" charset="0"/>
                <a:cs typeface="Times New Roman" charset="0"/>
              </a:rPr>
              <a:t>+1</a:t>
            </a:r>
            <a:r>
              <a:rPr kumimoji="0" lang="zh-CN" altLang="en-US" sz="2400">
                <a:latin typeface="Times New Roman" charset="0"/>
                <a:ea typeface="黑体" charset="0"/>
                <a:cs typeface="Times New Roman" charset="0"/>
              </a:rPr>
              <a:t>的任何一种排列中，必然含一个长度不小于</a:t>
            </a:r>
            <a:r>
              <a:rPr kumimoji="0" lang="en-US" altLang="zh-CN" sz="2400" i="1">
                <a:latin typeface="Times New Roman" charset="0"/>
                <a:ea typeface="黑体" charset="0"/>
                <a:cs typeface="Times New Roman" charset="0"/>
              </a:rPr>
              <a:t>n</a:t>
            </a:r>
            <a:r>
              <a:rPr kumimoji="0" lang="en-US" altLang="zh-CN" sz="2400">
                <a:latin typeface="Times New Roman" charset="0"/>
                <a:ea typeface="黑体" charset="0"/>
                <a:cs typeface="Times New Roman" charset="0"/>
              </a:rPr>
              <a:t>+1</a:t>
            </a:r>
            <a:r>
              <a:rPr kumimoji="0" lang="zh-CN" altLang="en-US" sz="2400">
                <a:latin typeface="Times New Roman" charset="0"/>
                <a:ea typeface="黑体" charset="0"/>
                <a:cs typeface="Times New Roman" charset="0"/>
              </a:rPr>
              <a:t>的严格递增链或严格递减链。</a:t>
            </a:r>
            <a:endParaRPr kumimoji="0" lang="en-US" altLang="zh-CN" sz="2400">
              <a:latin typeface="Times New Roman" charset="0"/>
              <a:ea typeface="黑体" charset="0"/>
              <a:cs typeface="Times New Roman" charset="0"/>
            </a:endParaRP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0" lang="en-US" altLang="zh-CN" sz="170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7,4,3,</a:t>
            </a:r>
            <a:r>
              <a:rPr kumimoji="0" lang="en-US" altLang="zh-CN" sz="1700">
                <a:latin typeface="Times New Roman" charset="0"/>
                <a:ea typeface="宋体" charset="0"/>
                <a:cs typeface="Times New Roman" charset="0"/>
              </a:rPr>
              <a:t>5,</a:t>
            </a:r>
            <a:r>
              <a:rPr kumimoji="0" lang="en-US" altLang="zh-CN" sz="170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2,1</a:t>
            </a:r>
            <a:r>
              <a:rPr kumimoji="0" lang="en-US" altLang="zh-CN" sz="1700">
                <a:latin typeface="Times New Roman" charset="0"/>
                <a:ea typeface="宋体" charset="0"/>
                <a:cs typeface="Times New Roman" charset="0"/>
              </a:rPr>
              <a:t>,9,8,6,10//////10,</a:t>
            </a:r>
            <a:r>
              <a:rPr kumimoji="0" lang="en-US" altLang="zh-CN" sz="170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3,</a:t>
            </a:r>
            <a:r>
              <a:rPr kumimoji="0" lang="en-US" altLang="zh-CN" sz="1700">
                <a:latin typeface="Times New Roman" charset="0"/>
                <a:ea typeface="宋体" charset="0"/>
                <a:cs typeface="Times New Roman" charset="0"/>
              </a:rPr>
              <a:t>2,</a:t>
            </a:r>
            <a:r>
              <a:rPr kumimoji="0" lang="en-US" altLang="zh-CN" sz="170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6</a:t>
            </a:r>
            <a:r>
              <a:rPr kumimoji="0" lang="en-US" altLang="zh-CN" sz="1700">
                <a:latin typeface="Times New Roman" charset="0"/>
                <a:ea typeface="宋体" charset="0"/>
                <a:cs typeface="Times New Roman" charset="0"/>
              </a:rPr>
              <a:t>,4,</a:t>
            </a:r>
            <a:r>
              <a:rPr kumimoji="0" lang="en-US" altLang="zh-CN" sz="170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7,</a:t>
            </a:r>
            <a:r>
              <a:rPr kumimoji="0" lang="en-US" altLang="zh-CN" sz="1700">
                <a:latin typeface="Times New Roman" charset="0"/>
                <a:ea typeface="宋体" charset="0"/>
                <a:cs typeface="Times New Roman" charset="0"/>
              </a:rPr>
              <a:t>5,</a:t>
            </a:r>
            <a:r>
              <a:rPr kumimoji="0" lang="en-US" altLang="zh-CN" sz="170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9</a:t>
            </a:r>
            <a:r>
              <a:rPr kumimoji="0" lang="en-US" altLang="zh-CN" sz="1700">
                <a:latin typeface="Times New Roman" charset="0"/>
                <a:ea typeface="宋体" charset="0"/>
                <a:cs typeface="Times New Roman" charset="0"/>
              </a:rPr>
              <a:t>,1,8</a:t>
            </a:r>
            <a:endParaRPr kumimoji="0" lang="zh-CN" altLang="en-US" sz="1700">
              <a:latin typeface="Times New Roman" charset="0"/>
              <a:ea typeface="宋体" charset="0"/>
              <a:cs typeface="宋体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kumimoji="0" lang="zh-CN" altLang="en-US" sz="2000">
                <a:latin typeface="Times New Roman" charset="0"/>
                <a:ea typeface="宋体" charset="0"/>
                <a:cs typeface="宋体" charset="0"/>
                <a:sym typeface="Symbol" charset="0"/>
              </a:rPr>
              <a:t>在所给的序列中，以</a:t>
            </a:r>
            <a:r>
              <a:rPr kumimoji="0" lang="en-US" altLang="zh-CN" sz="20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k</a:t>
            </a:r>
            <a:r>
              <a:rPr kumimoji="0" lang="zh-CN" altLang="en-US" sz="2000">
                <a:latin typeface="Times New Roman" charset="0"/>
                <a:ea typeface="宋体" charset="0"/>
                <a:cs typeface="宋体" charset="0"/>
                <a:sym typeface="Symbol" charset="0"/>
              </a:rPr>
              <a:t>开始的严格递增序列长度为</a:t>
            </a:r>
            <a:r>
              <a:rPr kumimoji="0" lang="en-US" altLang="zh-CN" sz="2000">
                <a:latin typeface="Times New Roman" charset="0"/>
                <a:ea typeface="宋体" charset="0"/>
                <a:cs typeface="宋体" charset="0"/>
                <a:sym typeface="Symbol" charset="0"/>
              </a:rPr>
              <a:t>I(</a:t>
            </a:r>
            <a:r>
              <a:rPr kumimoji="0" lang="en-US" altLang="zh-CN" sz="2000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k</a:t>
            </a:r>
            <a:r>
              <a:rPr kumimoji="0" lang="en-US" altLang="zh-CN" sz="2000">
                <a:latin typeface="Times New Roman" charset="0"/>
                <a:ea typeface="宋体" charset="0"/>
                <a:cs typeface="宋体" charset="0"/>
                <a:sym typeface="Symbol" charset="0"/>
              </a:rPr>
              <a:t>), </a:t>
            </a:r>
            <a:r>
              <a:rPr kumimoji="0" lang="zh-CN" altLang="en-US" sz="2000">
                <a:latin typeface="Times New Roman" charset="0"/>
                <a:ea typeface="宋体" charset="0"/>
                <a:cs typeface="宋体" charset="0"/>
                <a:sym typeface="Symbol" charset="0"/>
              </a:rPr>
              <a:t>以</a:t>
            </a:r>
            <a:r>
              <a:rPr kumimoji="0" lang="en-US" altLang="zh-CN" sz="2000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k</a:t>
            </a:r>
            <a:r>
              <a:rPr kumimoji="0" lang="zh-CN" altLang="en-US" sz="2000">
                <a:latin typeface="Times New Roman" charset="0"/>
                <a:ea typeface="宋体" charset="0"/>
                <a:cs typeface="宋体" charset="0"/>
                <a:sym typeface="Symbol" charset="0"/>
              </a:rPr>
              <a:t>开始的严格递减序列长度为</a:t>
            </a:r>
            <a:r>
              <a:rPr kumimoji="0" lang="en-US" altLang="zh-CN" sz="2000">
                <a:latin typeface="Times New Roman" charset="0"/>
                <a:ea typeface="宋体" charset="0"/>
                <a:cs typeface="宋体" charset="0"/>
                <a:sym typeface="Symbol" charset="0"/>
              </a:rPr>
              <a:t>D(</a:t>
            </a:r>
            <a:r>
              <a:rPr kumimoji="0" lang="en-US" altLang="zh-CN" sz="2000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k</a:t>
            </a:r>
            <a:r>
              <a:rPr kumimoji="0" lang="en-US" altLang="zh-CN" sz="2000">
                <a:latin typeface="Times New Roman" charset="0"/>
                <a:ea typeface="宋体" charset="0"/>
                <a:cs typeface="宋体" charset="0"/>
                <a:sym typeface="Symbol" charset="0"/>
              </a:rPr>
              <a:t>)</a:t>
            </a:r>
            <a:r>
              <a:rPr kumimoji="0" lang="zh-CN" altLang="en-US" sz="2000">
                <a:latin typeface="Times New Roman" charset="0"/>
                <a:ea typeface="宋体" charset="0"/>
                <a:cs typeface="宋体" charset="0"/>
                <a:sym typeface="Symbol" charset="0"/>
              </a:rPr>
              <a:t>。</a:t>
            </a:r>
            <a:endParaRPr kumimoji="0" lang="en-US" altLang="zh-CN" sz="2000">
              <a:latin typeface="Times New Roman" charset="0"/>
              <a:ea typeface="宋体" charset="0"/>
              <a:cs typeface="宋体" charset="0"/>
              <a:sym typeface="Symbo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f: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 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k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  (</a:t>
            </a:r>
            <a:r>
              <a:rPr kumimoji="0" lang="en-US" altLang="zh-CN" sz="2300">
                <a:latin typeface="Times New Roman" charset="0"/>
                <a:ea typeface="宋体" charset="0"/>
                <a:cs typeface="宋体" charset="0"/>
                <a:sym typeface="Symbol" charset="0"/>
              </a:rPr>
              <a:t>I(</a:t>
            </a:r>
            <a:r>
              <a:rPr kumimoji="0" lang="en-US" altLang="zh-CN" sz="2300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k</a:t>
            </a:r>
            <a:r>
              <a:rPr kumimoji="0" lang="en-US" altLang="zh-CN" sz="2300">
                <a:latin typeface="Times New Roman" charset="0"/>
                <a:ea typeface="宋体" charset="0"/>
                <a:cs typeface="宋体" charset="0"/>
                <a:sym typeface="Symbol" charset="0"/>
              </a:rPr>
              <a:t>), D(</a:t>
            </a:r>
            <a:r>
              <a:rPr kumimoji="0" lang="en-US" altLang="zh-CN" sz="2300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k</a:t>
            </a:r>
            <a:r>
              <a:rPr kumimoji="0" lang="en-US" altLang="zh-CN" sz="2300">
                <a:latin typeface="Times New Roman" charset="0"/>
                <a:ea typeface="宋体" charset="0"/>
                <a:cs typeface="宋体" charset="0"/>
                <a:sym typeface="Symbol" charset="0"/>
              </a:rPr>
              <a:t>))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, k{1,2,…, </a:t>
            </a:r>
            <a:r>
              <a:rPr kumimoji="0" lang="en-US" altLang="zh-CN" sz="2400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n</a:t>
            </a:r>
            <a:r>
              <a:rPr kumimoji="0" lang="en-US" altLang="zh-CN" sz="2400" baseline="30000">
                <a:latin typeface="Times New Roman" charset="0"/>
                <a:ea typeface="宋体" charset="0"/>
                <a:cs typeface="宋体" charset="0"/>
                <a:sym typeface="Symbol" charset="0"/>
              </a:rPr>
              <a:t>2</a:t>
            </a:r>
            <a:r>
              <a:rPr kumimoji="0" lang="en-US" altLang="zh-CN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+1}</a:t>
            </a:r>
          </a:p>
          <a:p>
            <a:pPr lvl="2" eaLnBrk="1" hangingPunct="1">
              <a:lnSpc>
                <a:spcPct val="90000"/>
              </a:lnSpc>
            </a:pPr>
            <a:r>
              <a:rPr kumimoji="0" lang="en-US" altLang="zh-CN" sz="2000">
                <a:latin typeface="Times New Roman" charset="0"/>
                <a:ea typeface="宋体" charset="0"/>
                <a:cs typeface="宋体" charset="0"/>
                <a:sym typeface="Symbol" charset="0"/>
              </a:rPr>
              <a:t>f(7)=(3,5),f(4)=(4,4),f(3)=(4,3),f(5)=(3,3),f(2)=(3,2),f(1)=(3,1)</a:t>
            </a:r>
          </a:p>
          <a:p>
            <a:pPr lvl="2" eaLnBrk="1" hangingPunct="1">
              <a:lnSpc>
                <a:spcPct val="90000"/>
              </a:lnSpc>
            </a:pPr>
            <a:r>
              <a:rPr kumimoji="0" lang="en-US" altLang="zh-CN" sz="2000">
                <a:latin typeface="Times New Roman" charset="0"/>
                <a:ea typeface="宋体" charset="0"/>
                <a:cs typeface="宋体" charset="0"/>
                <a:sym typeface="Symbol" charset="0"/>
              </a:rPr>
              <a:t>f(9)=(2,3),f(8)=(2,2),f(6)=(2,1),f(10)=(1,1)</a:t>
            </a:r>
            <a:endParaRPr kumimoji="0" lang="zh-CN" altLang="en-US" sz="2000">
              <a:latin typeface="Times New Roman" charset="0"/>
              <a:ea typeface="宋体" charset="0"/>
              <a:cs typeface="宋体" charset="0"/>
              <a:sym typeface="Symbo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CN" sz="2000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f</a:t>
            </a:r>
            <a:r>
              <a:rPr kumimoji="0" lang="zh-CN" altLang="en-US" sz="2000">
                <a:latin typeface="Times New Roman" charset="0"/>
                <a:ea typeface="宋体" charset="0"/>
                <a:cs typeface="宋体" charset="0"/>
                <a:sym typeface="Symbol" charset="0"/>
              </a:rPr>
              <a:t>是单射：对于</a:t>
            </a:r>
            <a:r>
              <a:rPr kumimoji="0" lang="en-US" altLang="zh-CN" sz="2000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k</a:t>
            </a:r>
            <a:r>
              <a:rPr kumimoji="0" lang="en-US" altLang="zh-CN" sz="2000" baseline="-25000">
                <a:latin typeface="Times New Roman" charset="0"/>
                <a:ea typeface="宋体" charset="0"/>
                <a:cs typeface="宋体" charset="0"/>
                <a:sym typeface="Symbol" charset="0"/>
              </a:rPr>
              <a:t>1</a:t>
            </a:r>
            <a:r>
              <a:rPr kumimoji="0" lang="en-US" altLang="zh-CN" sz="2000">
                <a:latin typeface="Times New Roman" charset="0"/>
                <a:ea typeface="宋体" charset="0"/>
                <a:cs typeface="宋体" charset="0"/>
                <a:sym typeface="Symbol" charset="0"/>
              </a:rPr>
              <a:t></a:t>
            </a:r>
            <a:r>
              <a:rPr kumimoji="0" lang="en-US" altLang="zh-CN" sz="2000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k</a:t>
            </a:r>
            <a:r>
              <a:rPr kumimoji="0" lang="en-US" altLang="zh-CN" sz="2000" baseline="-25000">
                <a:latin typeface="Times New Roman" charset="0"/>
                <a:ea typeface="宋体" charset="0"/>
                <a:cs typeface="宋体" charset="0"/>
                <a:sym typeface="Symbol" charset="0"/>
              </a:rPr>
              <a:t>2</a:t>
            </a:r>
            <a:r>
              <a:rPr kumimoji="0" lang="zh-CN" altLang="en-US" sz="2000">
                <a:latin typeface="Times New Roman" charset="0"/>
                <a:ea typeface="宋体" charset="0"/>
                <a:cs typeface="宋体" charset="0"/>
                <a:sym typeface="Symbol" charset="0"/>
              </a:rPr>
              <a:t>，如果</a:t>
            </a:r>
            <a:r>
              <a:rPr kumimoji="0" lang="en-US" altLang="zh-CN" sz="2000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k</a:t>
            </a:r>
            <a:r>
              <a:rPr kumimoji="0" lang="en-US" altLang="zh-CN" sz="2000" baseline="-25000">
                <a:latin typeface="Times New Roman" charset="0"/>
                <a:ea typeface="宋体" charset="0"/>
                <a:cs typeface="宋体" charset="0"/>
                <a:sym typeface="Symbol" charset="0"/>
              </a:rPr>
              <a:t>1</a:t>
            </a:r>
            <a:r>
              <a:rPr kumimoji="0" lang="zh-CN" altLang="en-US" sz="2000">
                <a:latin typeface="Times New Roman" charset="0"/>
                <a:ea typeface="宋体" charset="0"/>
                <a:cs typeface="宋体" charset="0"/>
                <a:sym typeface="Symbol" charset="0"/>
              </a:rPr>
              <a:t>排在</a:t>
            </a:r>
            <a:r>
              <a:rPr kumimoji="0" lang="en-US" altLang="zh-CN" sz="2000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k</a:t>
            </a:r>
            <a:r>
              <a:rPr kumimoji="0" lang="en-US" altLang="zh-CN" sz="2000" baseline="-25000">
                <a:latin typeface="Times New Roman" charset="0"/>
                <a:ea typeface="宋体" charset="0"/>
                <a:cs typeface="宋体" charset="0"/>
                <a:sym typeface="Symbol" charset="0"/>
              </a:rPr>
              <a:t>2</a:t>
            </a:r>
            <a:r>
              <a:rPr kumimoji="0" lang="zh-CN" altLang="en-US" sz="2000">
                <a:latin typeface="Times New Roman" charset="0"/>
                <a:ea typeface="宋体" charset="0"/>
                <a:cs typeface="宋体" charset="0"/>
                <a:sym typeface="Symbol" charset="0"/>
              </a:rPr>
              <a:t>前面，则</a:t>
            </a:r>
            <a:r>
              <a:rPr kumimoji="0" lang="en-US" altLang="zh-CN" sz="2000">
                <a:latin typeface="Times New Roman" charset="0"/>
                <a:ea typeface="宋体" charset="0"/>
                <a:cs typeface="宋体" charset="0"/>
                <a:sym typeface="Symbol" charset="0"/>
              </a:rPr>
              <a:t>I(</a:t>
            </a:r>
            <a:r>
              <a:rPr kumimoji="0" lang="en-US" altLang="zh-CN" sz="2000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k</a:t>
            </a:r>
            <a:r>
              <a:rPr kumimoji="0" lang="en-US" altLang="zh-CN" sz="2000" baseline="-25000">
                <a:latin typeface="Times New Roman" charset="0"/>
                <a:ea typeface="宋体" charset="0"/>
                <a:cs typeface="宋体" charset="0"/>
                <a:sym typeface="Symbol" charset="0"/>
              </a:rPr>
              <a:t>1</a:t>
            </a:r>
            <a:r>
              <a:rPr kumimoji="0" lang="en-US" altLang="zh-CN" sz="2000">
                <a:latin typeface="Times New Roman" charset="0"/>
                <a:ea typeface="宋体" charset="0"/>
                <a:cs typeface="宋体" charset="0"/>
                <a:sym typeface="Symbol" charset="0"/>
              </a:rPr>
              <a:t>)I(</a:t>
            </a:r>
            <a:r>
              <a:rPr kumimoji="0" lang="en-US" altLang="zh-CN" sz="2000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k</a:t>
            </a:r>
            <a:r>
              <a:rPr kumimoji="0" lang="en-US" altLang="zh-CN" sz="2000" baseline="-25000">
                <a:latin typeface="Times New Roman" charset="0"/>
                <a:ea typeface="宋体" charset="0"/>
                <a:cs typeface="宋体" charset="0"/>
                <a:sym typeface="Symbol" charset="0"/>
              </a:rPr>
              <a:t>2</a:t>
            </a:r>
            <a:r>
              <a:rPr kumimoji="0" lang="en-US" altLang="zh-CN" sz="2000">
                <a:latin typeface="Times New Roman" charset="0"/>
                <a:ea typeface="宋体" charset="0"/>
                <a:cs typeface="宋体" charset="0"/>
                <a:sym typeface="Symbol" charset="0"/>
              </a:rPr>
              <a:t>)</a:t>
            </a:r>
            <a:r>
              <a:rPr kumimoji="0" lang="zh-CN" altLang="en-US" sz="2000">
                <a:latin typeface="Times New Roman" charset="0"/>
                <a:ea typeface="宋体" charset="0"/>
                <a:cs typeface="宋体" charset="0"/>
                <a:sym typeface="Symbol" charset="0"/>
              </a:rPr>
              <a:t>，如果</a:t>
            </a:r>
            <a:r>
              <a:rPr kumimoji="0" lang="en-US" altLang="zh-CN" sz="2000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k</a:t>
            </a:r>
            <a:r>
              <a:rPr kumimoji="0" lang="en-US" altLang="zh-CN" sz="2000" baseline="-25000">
                <a:latin typeface="Times New Roman" charset="0"/>
                <a:ea typeface="宋体" charset="0"/>
                <a:cs typeface="宋体" charset="0"/>
                <a:sym typeface="Symbol" charset="0"/>
              </a:rPr>
              <a:t>2</a:t>
            </a:r>
            <a:r>
              <a:rPr kumimoji="0" lang="zh-CN" altLang="en-US" sz="2000">
                <a:latin typeface="Times New Roman" charset="0"/>
                <a:ea typeface="宋体" charset="0"/>
                <a:cs typeface="宋体" charset="0"/>
                <a:sym typeface="Symbol" charset="0"/>
              </a:rPr>
              <a:t>排在</a:t>
            </a:r>
            <a:r>
              <a:rPr kumimoji="0" lang="en-US" altLang="zh-CN" sz="2000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k</a:t>
            </a:r>
            <a:r>
              <a:rPr kumimoji="0" lang="en-US" altLang="zh-CN" sz="2000" baseline="-25000">
                <a:latin typeface="Times New Roman" charset="0"/>
                <a:ea typeface="宋体" charset="0"/>
                <a:cs typeface="宋体" charset="0"/>
                <a:sym typeface="Symbol" charset="0"/>
              </a:rPr>
              <a:t>1</a:t>
            </a:r>
            <a:r>
              <a:rPr kumimoji="0" lang="zh-CN" altLang="en-US" sz="2000">
                <a:latin typeface="Times New Roman" charset="0"/>
                <a:ea typeface="宋体" charset="0"/>
                <a:cs typeface="宋体" charset="0"/>
                <a:sym typeface="Symbol" charset="0"/>
              </a:rPr>
              <a:t>前面，则</a:t>
            </a:r>
            <a:r>
              <a:rPr kumimoji="0" lang="en-US" altLang="zh-CN" sz="2000">
                <a:latin typeface="Times New Roman" charset="0"/>
                <a:ea typeface="宋体" charset="0"/>
                <a:cs typeface="宋体" charset="0"/>
                <a:sym typeface="Symbol" charset="0"/>
              </a:rPr>
              <a:t>D(</a:t>
            </a:r>
            <a:r>
              <a:rPr kumimoji="0" lang="en-US" altLang="zh-CN" sz="2000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k</a:t>
            </a:r>
            <a:r>
              <a:rPr kumimoji="0" lang="en-US" altLang="zh-CN" sz="2000" baseline="-25000">
                <a:latin typeface="Times New Roman" charset="0"/>
                <a:ea typeface="宋体" charset="0"/>
                <a:cs typeface="宋体" charset="0"/>
                <a:sym typeface="Symbol" charset="0"/>
              </a:rPr>
              <a:t>2</a:t>
            </a:r>
            <a:r>
              <a:rPr kumimoji="0" lang="en-US" altLang="zh-CN" sz="2000">
                <a:latin typeface="Times New Roman" charset="0"/>
                <a:ea typeface="宋体" charset="0"/>
                <a:cs typeface="宋体" charset="0"/>
                <a:sym typeface="Symbol" charset="0"/>
              </a:rPr>
              <a:t>)D(</a:t>
            </a:r>
            <a:r>
              <a:rPr kumimoji="0" lang="en-US" altLang="zh-CN" sz="2000" i="1">
                <a:latin typeface="Times New Roman" charset="0"/>
                <a:ea typeface="宋体" charset="0"/>
                <a:cs typeface="宋体" charset="0"/>
                <a:sym typeface="Symbol" charset="0"/>
              </a:rPr>
              <a:t>k</a:t>
            </a:r>
            <a:r>
              <a:rPr kumimoji="0" lang="en-US" altLang="zh-CN" sz="2000" baseline="-25000">
                <a:latin typeface="Times New Roman" charset="0"/>
                <a:ea typeface="宋体" charset="0"/>
                <a:cs typeface="宋体" charset="0"/>
                <a:sym typeface="Symbol" charset="0"/>
              </a:rPr>
              <a:t>1</a:t>
            </a:r>
            <a:r>
              <a:rPr kumimoji="0" lang="en-US" altLang="zh-CN" sz="2000">
                <a:latin typeface="Times New Roman" charset="0"/>
                <a:ea typeface="宋体" charset="0"/>
                <a:cs typeface="宋体" charset="0"/>
                <a:sym typeface="Symbol" charset="0"/>
              </a:rPr>
              <a:t>)</a:t>
            </a:r>
            <a:r>
              <a:rPr kumimoji="0" lang="zh-CN" altLang="en-US" sz="2000">
                <a:latin typeface="Times New Roman" charset="0"/>
                <a:ea typeface="宋体" charset="0"/>
                <a:cs typeface="宋体" charset="0"/>
                <a:sym typeface="Symbol" charset="0"/>
              </a:rPr>
              <a:t>。</a:t>
            </a:r>
            <a:endParaRPr kumimoji="0" lang="en-US" altLang="zh-CN" sz="2000">
              <a:latin typeface="Times New Roman" charset="0"/>
              <a:ea typeface="宋体" charset="0"/>
              <a:cs typeface="宋体" charset="0"/>
              <a:sym typeface="Symbol" charset="0"/>
            </a:endParaRPr>
          </a:p>
          <a:p>
            <a:pPr eaLnBrk="1" hangingPunct="1">
              <a:lnSpc>
                <a:spcPct val="90000"/>
              </a:lnSpc>
            </a:pPr>
            <a:r>
              <a:rPr kumimoji="0" lang="zh-CN" altLang="en-US" sz="2700">
                <a:latin typeface="Times New Roman" charset="0"/>
                <a:ea typeface="宋体" charset="0"/>
                <a:cs typeface="宋体" charset="0"/>
              </a:rPr>
              <a:t>反证法：给定任一种排列，假设严格递增与递减序列最大长度均不大于</a:t>
            </a:r>
            <a:r>
              <a:rPr kumimoji="0" lang="en-US" altLang="zh-CN" sz="2700" i="1">
                <a:latin typeface="Times New Roman" charset="0"/>
                <a:ea typeface="宋体" charset="0"/>
                <a:cs typeface="宋体" charset="0"/>
              </a:rPr>
              <a:t>n</a:t>
            </a:r>
            <a:r>
              <a:rPr kumimoji="0" lang="zh-CN" altLang="en-US" sz="2700">
                <a:latin typeface="Times New Roman" charset="0"/>
                <a:ea typeface="宋体" charset="0"/>
                <a:cs typeface="宋体" charset="0"/>
                <a:sym typeface="Symbol" charset="0"/>
              </a:rPr>
              <a:t>：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CN" sz="20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f</a:t>
            </a:r>
            <a:r>
              <a:rPr kumimoji="0" lang="zh-CN" altLang="en-US" sz="2000">
                <a:latin typeface="Times New Roman" charset="0"/>
                <a:ea typeface="宋体" charset="0"/>
                <a:cs typeface="宋体" charset="0"/>
                <a:sym typeface="Symbol" charset="0"/>
              </a:rPr>
              <a:t>的值域最多有</a:t>
            </a:r>
            <a:r>
              <a:rPr kumimoji="0" lang="en-US" altLang="zh-CN" sz="2000" i="1">
                <a:latin typeface="Times New Roman" charset="0"/>
                <a:ea typeface="宋体" charset="0"/>
                <a:cs typeface="Times New Roman" charset="0"/>
              </a:rPr>
              <a:t>n</a:t>
            </a:r>
            <a:r>
              <a:rPr kumimoji="0" lang="en-US" altLang="zh-CN" sz="2000" baseline="30000">
                <a:latin typeface="Times New Roman" charset="0"/>
                <a:ea typeface="宋体" charset="0"/>
                <a:cs typeface="Times New Roman" charset="0"/>
              </a:rPr>
              <a:t>2</a:t>
            </a:r>
            <a:r>
              <a:rPr kumimoji="0" lang="zh-CN" altLang="en-US" sz="2000">
                <a:latin typeface="Times New Roman" charset="0"/>
                <a:ea typeface="宋体" charset="0"/>
                <a:cs typeface="宋体" charset="0"/>
              </a:rPr>
              <a:t>个元素</a:t>
            </a:r>
            <a:endParaRPr kumimoji="0" lang="en-US" altLang="zh-CN" sz="2000">
              <a:latin typeface="Times New Roman" charset="0"/>
              <a:ea typeface="宋体" charset="0"/>
              <a:cs typeface="Times New Roman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CN" sz="20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f</a:t>
            </a:r>
            <a:r>
              <a:rPr kumimoji="0" lang="zh-CN" altLang="en-US" sz="2000">
                <a:latin typeface="Times New Roman" charset="0"/>
                <a:ea typeface="宋体" charset="0"/>
                <a:cs typeface="宋体" charset="0"/>
                <a:sym typeface="Symbol" charset="0"/>
              </a:rPr>
              <a:t>不可能是单射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bldLvl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>
            <a:extLst>
              <a:ext uri="{FF2B5EF4-FFF2-40B4-BE49-F238E27FC236}">
                <a16:creationId xmlns:a16="http://schemas.microsoft.com/office/drawing/2014/main" id="{378DAAD2-555E-154D-BBE7-FC21EC26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260350"/>
            <a:ext cx="7543800" cy="1295400"/>
          </a:xfrm>
        </p:spPr>
        <p:txBody>
          <a:bodyPr/>
          <a:lstStyle/>
          <a:p>
            <a:r>
              <a:rPr lang="zh-CN" altLang="en-US" sz="4800" b="0">
                <a:ea typeface="华文新魏" panose="02010800040101010101" pitchFamily="2" charset="-122"/>
              </a:rPr>
              <a:t>小结</a:t>
            </a:r>
            <a:endParaRPr lang="zh-CN" altLang="en-US" sz="4800"/>
          </a:p>
        </p:txBody>
      </p:sp>
      <p:sp>
        <p:nvSpPr>
          <p:cNvPr id="77827" name="内容占位符 2">
            <a:extLst>
              <a:ext uri="{FF2B5EF4-FFF2-40B4-BE49-F238E27FC236}">
                <a16:creationId xmlns:a16="http://schemas.microsoft.com/office/drawing/2014/main" id="{FA87DFB2-AB3F-FD4F-BB30-DDD703BFC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676400"/>
            <a:ext cx="7847013" cy="47053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/>
              <a:t>函数的定义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/>
              <a:t>单射与满射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/>
              <a:t>反函数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/>
              <a:t>函数的运算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/>
              <a:t>函数构成的集合、序列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b="1" dirty="0"/>
          </a:p>
        </p:txBody>
      </p:sp>
      <p:sp>
        <p:nvSpPr>
          <p:cNvPr id="77828" name="灯片编号占位符 1">
            <a:extLst>
              <a:ext uri="{FF2B5EF4-FFF2-40B4-BE49-F238E27FC236}">
                <a16:creationId xmlns:a16="http://schemas.microsoft.com/office/drawing/2014/main" id="{35E8264A-A9C1-2D48-A6A5-76FA8E89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1EFF170-D94C-0746-82B4-230A74C861F0}" type="slidenum">
              <a:rPr lang="en-US" altLang="zh-CN"/>
              <a:pPr/>
              <a:t>39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  <a:ea typeface="黑体" charset="0"/>
                <a:cs typeface="Times New Roman" charset="0"/>
              </a:rPr>
              <a:t>有序对（</a:t>
            </a:r>
            <a:r>
              <a:rPr lang="en-US" altLang="zh-CN">
                <a:latin typeface="Times New Roman" charset="0"/>
                <a:ea typeface="黑体" charset="0"/>
                <a:cs typeface="Times New Roman" charset="0"/>
              </a:rPr>
              <a:t>Ordered pair</a:t>
            </a:r>
            <a:r>
              <a:rPr lang="zh-CN" altLang="en-US">
                <a:latin typeface="Times New Roman" charset="0"/>
                <a:ea typeface="黑体" charset="0"/>
                <a:cs typeface="Times New Roman" charset="0"/>
              </a:rPr>
              <a:t>）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700213"/>
            <a:ext cx="8569325" cy="460851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</a:rPr>
              <a:t>(</a:t>
            </a:r>
            <a:r>
              <a:rPr kumimoji="0" lang="en-US" altLang="zh-CN" sz="2800" i="1" dirty="0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</a:rPr>
              <a:t>, </a:t>
            </a:r>
            <a:r>
              <a:rPr kumimoji="0" lang="en-US" altLang="zh-CN" sz="2800" i="1" dirty="0">
                <a:latin typeface="Times New Roman" charset="0"/>
                <a:ea typeface="黑体" charset="0"/>
                <a:cs typeface="Times New Roman" charset="0"/>
              </a:rPr>
              <a:t>b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</a:rPr>
              <a:t>)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</a:rPr>
              <a:t>是集合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</a:rPr>
              <a:t>{{</a:t>
            </a:r>
            <a:r>
              <a:rPr kumimoji="0" lang="en-US" altLang="zh-CN" sz="2800" i="1" dirty="0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</a:rPr>
              <a:t>}, {</a:t>
            </a:r>
            <a:r>
              <a:rPr kumimoji="0" lang="en-US" altLang="zh-CN" sz="2800" i="1" dirty="0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</a:rPr>
              <a:t>, </a:t>
            </a:r>
            <a:r>
              <a:rPr kumimoji="0" lang="en-US" altLang="zh-CN" sz="2800" i="1" dirty="0">
                <a:latin typeface="Times New Roman" charset="0"/>
                <a:ea typeface="黑体" charset="0"/>
                <a:cs typeface="Times New Roman" charset="0"/>
              </a:rPr>
              <a:t>b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</a:rPr>
              <a:t>}}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</a:rPr>
              <a:t>的简写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</a:rPr>
              <a:t>次序的体现</a:t>
            </a:r>
          </a:p>
          <a:p>
            <a:pPr lvl="1" eaLnBrk="1" hangingPunct="1">
              <a:lnSpc>
                <a:spcPct val="110000"/>
              </a:lnSpc>
              <a:spcBef>
                <a:spcPct val="40000"/>
              </a:spcBef>
            </a:pP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 dirty="0" err="1">
                <a:latin typeface="Times New Roman" charset="0"/>
                <a:ea typeface="宋体" charset="0"/>
                <a:cs typeface="Times New Roman" charset="0"/>
              </a:rPr>
              <a:t>,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</a:rPr>
              <a:t>y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)=(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</a:rPr>
              <a:t>u</a:t>
            </a:r>
            <a:r>
              <a:rPr kumimoji="0" lang="en-US" altLang="zh-CN" sz="2400" dirty="0" err="1">
                <a:latin typeface="Times New Roman" charset="0"/>
                <a:ea typeface="宋体" charset="0"/>
                <a:cs typeface="Times New Roman" charset="0"/>
              </a:rPr>
              <a:t>,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</a:rPr>
              <a:t>v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) </a:t>
            </a:r>
            <a:r>
              <a:rPr kumimoji="0" lang="en-US" altLang="zh-CN" sz="2400" dirty="0" err="1">
                <a:latin typeface="Times New Roman" charset="0"/>
                <a:ea typeface="宋体" charset="0"/>
                <a:cs typeface="Times New Roman" charset="0"/>
              </a:rPr>
              <a:t>iff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  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=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u </a:t>
            </a:r>
            <a:r>
              <a:rPr kumimoji="0" lang="zh-CN" altLang="en-US" sz="2400" dirty="0">
                <a:latin typeface="Times New Roman" charset="0"/>
                <a:ea typeface="黑体" charset="0"/>
              </a:rPr>
              <a:t>且</a:t>
            </a:r>
            <a:r>
              <a:rPr kumimoji="0" lang="zh-CN" altLang="en-US" sz="2400" i="1" dirty="0">
                <a:latin typeface="Times New Roman" charset="0"/>
                <a:ea typeface="黑体" charset="0"/>
              </a:rPr>
              <a:t> 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宋体" charset="0"/>
              </a:rPr>
              <a:t>y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宋体" charset="0"/>
              </a:rPr>
              <a:t>=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宋体" charset="0"/>
              </a:rPr>
              <a:t>v</a:t>
            </a:r>
          </a:p>
          <a:p>
            <a:pPr lvl="1" eaLnBrk="1" hangingPunct="1">
              <a:lnSpc>
                <a:spcPct val="110000"/>
              </a:lnSpc>
              <a:spcBef>
                <a:spcPct val="40000"/>
              </a:spcBef>
              <a:buFont typeface="Wingdings" charset="0"/>
              <a:buNone/>
            </a:pPr>
            <a:r>
              <a:rPr kumimoji="0" lang="zh-CN" altLang="en-US" sz="2400" dirty="0">
                <a:latin typeface="Times New Roman" charset="0"/>
                <a:ea typeface="黑体" charset="0"/>
              </a:rPr>
              <a:t>若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{{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宋体" charset="0"/>
              </a:rPr>
              <a:t>x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宋体" charset="0"/>
              </a:rPr>
              <a:t>},{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宋体" charset="0"/>
              </a:rPr>
              <a:t>x,y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宋体" charset="0"/>
              </a:rPr>
              <a:t>}}={{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宋体" charset="0"/>
              </a:rPr>
              <a:t>u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宋体" charset="0"/>
              </a:rPr>
              <a:t>},{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</a:rPr>
              <a:t>u,v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宋体" charset="0"/>
              </a:rPr>
              <a:t>}}</a:t>
            </a:r>
            <a:r>
              <a:rPr kumimoji="0" lang="zh-CN" altLang="en-US" sz="2400" dirty="0">
                <a:latin typeface="Times New Roman" charset="0"/>
                <a:ea typeface="黑体" charset="0"/>
              </a:rPr>
              <a:t>，则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宋体" charset="0"/>
              </a:rPr>
              <a:t>{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宋体" charset="0"/>
              </a:rPr>
              <a:t>x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宋体" charset="0"/>
              </a:rPr>
              <a:t>}={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u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宋体" charset="0"/>
              </a:rPr>
              <a:t>}</a:t>
            </a:r>
            <a:r>
              <a:rPr kumimoji="0" lang="zh-CN" altLang="en-US" sz="2400" dirty="0">
                <a:latin typeface="Times New Roman" charset="0"/>
                <a:ea typeface="黑体" charset="0"/>
              </a:rPr>
              <a:t>或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{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宋体" charset="0"/>
              </a:rPr>
              <a:t>x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}= {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宋体" charset="0"/>
              </a:rPr>
              <a:t>u</a:t>
            </a:r>
            <a:r>
              <a:rPr kumimoji="0" lang="en-US" altLang="zh-CN" sz="2400" dirty="0" err="1">
                <a:latin typeface="Times New Roman" charset="0"/>
                <a:ea typeface="宋体" charset="0"/>
                <a:cs typeface="宋体" charset="0"/>
              </a:rPr>
              <a:t>,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宋体" charset="0"/>
              </a:rPr>
              <a:t>v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宋体" charset="0"/>
              </a:rPr>
              <a:t>}, </a:t>
            </a:r>
            <a:r>
              <a:rPr kumimoji="0" lang="zh-CN" altLang="en-US" sz="2400" dirty="0">
                <a:latin typeface="Times New Roman" charset="0"/>
                <a:ea typeface="黑体" charset="0"/>
              </a:rPr>
              <a:t>因此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x=u</a:t>
            </a:r>
            <a:r>
              <a:rPr kumimoji="0" lang="zh-CN" altLang="en-US" sz="2400" dirty="0">
                <a:latin typeface="Times New Roman" charset="0"/>
                <a:ea typeface="黑体" charset="0"/>
              </a:rPr>
              <a:t>。</a:t>
            </a:r>
          </a:p>
          <a:p>
            <a:pPr lvl="1" eaLnBrk="1" hangingPunct="1">
              <a:lnSpc>
                <a:spcPct val="110000"/>
              </a:lnSpc>
              <a:spcBef>
                <a:spcPct val="40000"/>
              </a:spcBef>
              <a:buFont typeface="Wingdings" charset="0"/>
              <a:buNone/>
            </a:pPr>
            <a:r>
              <a:rPr kumimoji="0" lang="zh-CN" altLang="en-US" sz="2400" dirty="0">
                <a:latin typeface="Times New Roman" charset="0"/>
                <a:ea typeface="黑体" charset="0"/>
              </a:rPr>
              <a:t>假设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</a:rPr>
              <a:t>y</a:t>
            </a:r>
            <a:r>
              <a:rPr kumimoji="0" lang="en-US" altLang="zh-CN" sz="2400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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v</a:t>
            </a:r>
            <a:endParaRPr kumimoji="0" lang="en-US" altLang="zh-CN" sz="2400" i="1" dirty="0">
              <a:latin typeface="Times New Roman" charset="0"/>
              <a:ea typeface="宋体" charset="0"/>
              <a:cs typeface="Times New Roman" charset="0"/>
              <a:sym typeface="Symbol" charset="0"/>
            </a:endParaRPr>
          </a:p>
          <a:p>
            <a:pPr lvl="1" eaLnBrk="1" hangingPunct="1">
              <a:lnSpc>
                <a:spcPct val="110000"/>
              </a:lnSpc>
              <a:spcBef>
                <a:spcPct val="40000"/>
              </a:spcBef>
              <a:buFont typeface="Wingdings" charset="0"/>
              <a:buNone/>
            </a:pP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(1) </a:t>
            </a:r>
            <a:r>
              <a:rPr kumimoji="0" lang="zh-CN" altLang="en-US" sz="2400" dirty="0">
                <a:latin typeface="Times New Roman" charset="0"/>
                <a:ea typeface="黑体" charset="0"/>
                <a:sym typeface="Symbol" charset="0"/>
              </a:rPr>
              <a:t>若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=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y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, </a:t>
            </a:r>
            <a:r>
              <a:rPr kumimoji="0" lang="zh-CN" altLang="en-US" sz="2400" dirty="0">
                <a:latin typeface="Times New Roman" charset="0"/>
                <a:ea typeface="黑体" charset="0"/>
                <a:sym typeface="Symbol" charset="0"/>
              </a:rPr>
              <a:t>左边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={{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}}, </a:t>
            </a:r>
            <a:r>
              <a:rPr kumimoji="0" lang="zh-CN" altLang="en-US" sz="2400" dirty="0">
                <a:latin typeface="Times New Roman" charset="0"/>
                <a:ea typeface="黑体" charset="0"/>
                <a:sym typeface="Symbol" charset="0"/>
              </a:rPr>
              <a:t>而</a:t>
            </a:r>
            <a:r>
              <a:rPr kumimoji="0" lang="en-US" altLang="zh-CN" sz="2400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vx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,</a:t>
            </a:r>
            <a:r>
              <a:rPr kumimoji="0" lang="zh-CN" altLang="en-US" sz="2400" dirty="0">
                <a:latin typeface="Times New Roman" charset="0"/>
                <a:ea typeface="黑体" charset="0"/>
                <a:sym typeface="Symbol" charset="0"/>
              </a:rPr>
              <a:t>右边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{{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}}; </a:t>
            </a:r>
          </a:p>
          <a:p>
            <a:pPr lvl="1" eaLnBrk="1" hangingPunct="1">
              <a:lnSpc>
                <a:spcPct val="110000"/>
              </a:lnSpc>
              <a:spcBef>
                <a:spcPct val="40000"/>
              </a:spcBef>
              <a:buFont typeface="Wingdings" charset="0"/>
              <a:buNone/>
            </a:pP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(2) </a:t>
            </a:r>
            <a:r>
              <a:rPr kumimoji="0" lang="zh-CN" altLang="en-US" sz="2400" dirty="0">
                <a:latin typeface="Times New Roman" charset="0"/>
                <a:ea typeface="黑体" charset="0"/>
                <a:sym typeface="Symbol" charset="0"/>
              </a:rPr>
              <a:t>若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400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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y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,</a:t>
            </a:r>
            <a:r>
              <a:rPr kumimoji="0" lang="zh-CN" altLang="en-US" sz="2400" dirty="0">
                <a:latin typeface="Times New Roman" charset="0"/>
                <a:ea typeface="黑体" charset="0"/>
                <a:sym typeface="Symbol" charset="0"/>
              </a:rPr>
              <a:t>则必有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{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400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,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y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}= 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{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</a:rPr>
              <a:t>u</a:t>
            </a:r>
            <a:r>
              <a:rPr kumimoji="0" lang="en-US" altLang="zh-CN" sz="2400" dirty="0" err="1">
                <a:latin typeface="Times New Roman" charset="0"/>
                <a:ea typeface="宋体" charset="0"/>
                <a:cs typeface="Times New Roman" charset="0"/>
              </a:rPr>
              <a:t>,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</a:rPr>
              <a:t>v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}, </a:t>
            </a:r>
            <a:r>
              <a:rPr kumimoji="0" lang="zh-CN" altLang="en-US" sz="2400" dirty="0">
                <a:latin typeface="Times New Roman" charset="0"/>
                <a:ea typeface="黑体" charset="0"/>
                <a:sym typeface="Symbol" charset="0"/>
              </a:rPr>
              <a:t>但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y</a:t>
            </a:r>
            <a:r>
              <a:rPr kumimoji="0" lang="zh-CN" altLang="en-US" sz="2400" dirty="0">
                <a:latin typeface="Times New Roman" charset="0"/>
                <a:ea typeface="黑体" charset="0"/>
                <a:sym typeface="Symbol" charset="0"/>
              </a:rPr>
              <a:t>既非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u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,</a:t>
            </a:r>
            <a:r>
              <a:rPr kumimoji="0" lang="zh-CN" altLang="en-US" sz="2400" dirty="0">
                <a:latin typeface="Times New Roman" charset="0"/>
                <a:ea typeface="黑体" charset="0"/>
                <a:sym typeface="Symbol" charset="0"/>
              </a:rPr>
              <a:t>又非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v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, </a:t>
            </a:r>
            <a:r>
              <a:rPr kumimoji="0" lang="zh-CN" altLang="en-US" sz="2400" dirty="0">
                <a:latin typeface="Times New Roman" charset="0"/>
                <a:ea typeface="黑体" charset="0"/>
                <a:sym typeface="Symbol" charset="0"/>
              </a:rPr>
              <a:t>矛盾。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>
            <a:extLst>
              <a:ext uri="{FF2B5EF4-FFF2-40B4-BE49-F238E27FC236}">
                <a16:creationId xmlns:a16="http://schemas.microsoft.com/office/drawing/2014/main" id="{533F865E-D6FC-7045-8706-0D8146A0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2713"/>
            <a:ext cx="8229600" cy="1295400"/>
          </a:xfrm>
        </p:spPr>
        <p:txBody>
          <a:bodyPr/>
          <a:lstStyle/>
          <a:p>
            <a:pPr algn="ctr"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851" name="内容占位符 2">
            <a:extLst>
              <a:ext uri="{FF2B5EF4-FFF2-40B4-BE49-F238E27FC236}">
                <a16:creationId xmlns:a16="http://schemas.microsoft.com/office/drawing/2014/main" id="{4F34FD70-C7EE-2644-BB81-5D11E6813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844675"/>
            <a:ext cx="8229600" cy="4411663"/>
          </a:xfrm>
        </p:spPr>
        <p:txBody>
          <a:bodyPr/>
          <a:lstStyle/>
          <a:p>
            <a:pPr marL="342900" lvl="1" indent="0" algn="ctr" eaLnBrk="1" hangingPunct="1">
              <a:buFont typeface="Wingdings" pitchFamily="2" charset="2"/>
              <a:buNone/>
            </a:pPr>
            <a:endParaRPr lang="en-US" altLang="zh-CN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 algn="ctr" eaLnBrk="1" hangingPunct="1">
              <a:buFont typeface="Wingdings" pitchFamily="2" charset="2"/>
              <a:buNone/>
            </a:pP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欢迎提问</a:t>
            </a:r>
            <a:endParaRPr lang="en-US" altLang="zh-CN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 eaLnBrk="1" hangingPunct="1">
              <a:buFont typeface="Wingdings" pitchFamily="2" charset="2"/>
              <a:buNone/>
            </a:pP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852" name="灯片编号占位符 1">
            <a:extLst>
              <a:ext uri="{FF2B5EF4-FFF2-40B4-BE49-F238E27FC236}">
                <a16:creationId xmlns:a16="http://schemas.microsoft.com/office/drawing/2014/main" id="{74C12EA1-E950-524A-9A0B-72FF6B79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F8939F7-7124-CF44-AEC6-2B3D5F9F7826}" type="slidenum">
              <a:rPr lang="en-US" altLang="zh-CN"/>
              <a:pPr/>
              <a:t>40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  <a:ea typeface="黑体" charset="0"/>
                <a:cs typeface="Times New Roman" charset="0"/>
              </a:rPr>
              <a:t>笛卡尔乘积（</a:t>
            </a:r>
            <a:r>
              <a:rPr lang="en-US" altLang="zh-CN">
                <a:latin typeface="Times New Roman" charset="0"/>
                <a:ea typeface="黑体" charset="0"/>
                <a:cs typeface="Times New Roman" charset="0"/>
              </a:rPr>
              <a:t>Cartesian Product</a:t>
            </a:r>
            <a:r>
              <a:rPr lang="zh-CN" altLang="en-US">
                <a:latin typeface="Times New Roman" charset="0"/>
                <a:ea typeface="黑体" charset="0"/>
                <a:cs typeface="Times New Roman" charset="0"/>
              </a:rPr>
              <a:t>）</a:t>
            </a:r>
            <a:endParaRPr lang="en-US" altLang="zh-CN">
              <a:latin typeface="Times New Roman" charset="0"/>
              <a:ea typeface="黑体" charset="0"/>
              <a:cs typeface="Times New Roman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对任意集合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, 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B</a:t>
            </a:r>
          </a:p>
          <a:p>
            <a:pPr eaLnBrk="1" hangingPunct="1">
              <a:buFont typeface="Wingdings" charset="0"/>
              <a:buNone/>
            </a:pP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	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笛卡尔积 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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B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 = {(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a, b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)|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, 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b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B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}</a:t>
            </a:r>
          </a:p>
          <a:p>
            <a:pPr eaLnBrk="1" hangingPunct="1">
              <a:buFont typeface="Wingdings" charset="0"/>
              <a:buNone/>
            </a:pPr>
            <a:endParaRPr kumimoji="0" lang="en-US" altLang="zh-CN" sz="2800">
              <a:latin typeface="Times New Roman" charset="0"/>
              <a:ea typeface="黑体" charset="0"/>
              <a:cs typeface="Times New Roman" charset="0"/>
              <a:sym typeface="Symbol" charset="0"/>
            </a:endParaRPr>
          </a:p>
          <a:p>
            <a:pPr eaLnBrk="1" hangingPunct="1"/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例：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{1,2,3}{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,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b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} = {(1,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 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), (3,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 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) , (3,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 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),</a:t>
            </a:r>
          </a:p>
          <a:p>
            <a:pPr eaLnBrk="1" hangingPunct="1">
              <a:buFont typeface="Wingdings" charset="0"/>
              <a:buNone/>
            </a:pP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                                                   (1,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 b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), (2,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 b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) , (3,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 b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) }</a:t>
            </a:r>
          </a:p>
          <a:p>
            <a:pPr eaLnBrk="1" hangingPunct="1"/>
            <a:endParaRPr kumimoji="0" lang="en-US" altLang="zh-CN" sz="2800">
              <a:latin typeface="Times New Roman" charset="0"/>
              <a:ea typeface="黑体" charset="0"/>
              <a:cs typeface="Times New Roman" charset="0"/>
              <a:sym typeface="Symbol" charset="0"/>
            </a:endParaRPr>
          </a:p>
          <a:p>
            <a:pPr eaLnBrk="1" hangingPunct="1"/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若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，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B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是有限集合， 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|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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B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|= |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|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|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B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|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黑体" charset="0"/>
              </a:rPr>
              <a:t>例题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={1,2},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  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(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)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×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=?</a:t>
            </a:r>
          </a:p>
          <a:p>
            <a:pPr eaLnBrk="1" hangingPunct="1"/>
            <a:endParaRPr kumimoji="0" lang="en-US" altLang="zh-CN" sz="2800">
              <a:latin typeface="Times New Roman" charset="0"/>
              <a:ea typeface="黑体" charset="0"/>
              <a:cs typeface="Times New Roman" charset="0"/>
            </a:endParaRPr>
          </a:p>
          <a:p>
            <a:pPr eaLnBrk="1" hangingPunct="1"/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|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|=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m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, |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B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|=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n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, |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×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B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|=?</a:t>
            </a:r>
          </a:p>
          <a:p>
            <a:pPr eaLnBrk="1" hangingPunct="1"/>
            <a:endParaRPr kumimoji="0" lang="en-US" altLang="zh-CN" sz="2800">
              <a:latin typeface="Times New Roman" charset="0"/>
              <a:ea typeface="黑体" charset="0"/>
              <a:cs typeface="Times New Roman" charset="0"/>
            </a:endParaRPr>
          </a:p>
          <a:p>
            <a:pPr eaLnBrk="1" hangingPunct="1"/>
            <a:endParaRPr kumimoji="0" lang="en-US" altLang="zh-CN" sz="2800">
              <a:latin typeface="Times New Roman" charset="0"/>
              <a:ea typeface="黑体" charset="0"/>
              <a:cs typeface="Times New Roman" charset="0"/>
            </a:endParaRPr>
          </a:p>
          <a:p>
            <a:pPr eaLnBrk="1" hangingPunct="1">
              <a:buFont typeface="Wingdings" charset="0"/>
              <a:buNone/>
            </a:pPr>
            <a:endParaRPr kumimoji="0" lang="en-US" altLang="zh-CN" sz="2800">
              <a:latin typeface="Times New Roman" charset="0"/>
              <a:ea typeface="黑体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黑体" charset="0"/>
              </a:rPr>
              <a:t>（二元）关系的定义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0" lang="zh-CN" altLang="en-US">
                <a:latin typeface="Arial" charset="0"/>
                <a:ea typeface="黑体" charset="0"/>
              </a:rPr>
              <a:t>若</a:t>
            </a:r>
            <a:r>
              <a:rPr kumimoji="0" lang="en-US" altLang="zh-CN" i="1">
                <a:latin typeface="Arial" charset="0"/>
                <a:ea typeface="黑体" charset="0"/>
              </a:rPr>
              <a:t>A, B</a:t>
            </a:r>
            <a:r>
              <a:rPr kumimoji="0" lang="zh-CN" altLang="en-US">
                <a:latin typeface="Arial" charset="0"/>
                <a:ea typeface="黑体" charset="0"/>
              </a:rPr>
              <a:t>是集合</a:t>
            </a:r>
            <a:r>
              <a:rPr kumimoji="0" lang="en-US" altLang="zh-CN">
                <a:latin typeface="Arial" charset="0"/>
                <a:ea typeface="黑体" charset="0"/>
              </a:rPr>
              <a:t>,</a:t>
            </a:r>
            <a:r>
              <a:rPr kumimoji="0" lang="zh-CN" altLang="en-US">
                <a:solidFill>
                  <a:srgbClr val="FF0000"/>
                </a:solidFill>
                <a:latin typeface="Arial" charset="0"/>
                <a:ea typeface="黑体" charset="0"/>
                <a:sym typeface="Symbol" charset="0"/>
              </a:rPr>
              <a:t>从</a:t>
            </a:r>
            <a:r>
              <a:rPr kumimoji="0" lang="en-US" altLang="zh-CN" i="1">
                <a:solidFill>
                  <a:srgbClr val="FF0000"/>
                </a:solidFill>
                <a:latin typeface="Arial" charset="0"/>
                <a:ea typeface="黑体" charset="0"/>
                <a:sym typeface="Symbol" charset="0"/>
              </a:rPr>
              <a:t>A</a:t>
            </a:r>
            <a:r>
              <a:rPr kumimoji="0" lang="zh-CN" altLang="en-US">
                <a:solidFill>
                  <a:srgbClr val="FF0000"/>
                </a:solidFill>
                <a:latin typeface="Arial" charset="0"/>
                <a:ea typeface="黑体" charset="0"/>
                <a:sym typeface="Symbol" charset="0"/>
              </a:rPr>
              <a:t>到</a:t>
            </a:r>
            <a:r>
              <a:rPr kumimoji="0" lang="en-US" altLang="zh-CN" i="1">
                <a:solidFill>
                  <a:srgbClr val="FF0000"/>
                </a:solidFill>
                <a:latin typeface="Arial" charset="0"/>
                <a:ea typeface="黑体" charset="0"/>
                <a:sym typeface="Symbol" charset="0"/>
              </a:rPr>
              <a:t>B</a:t>
            </a:r>
            <a:r>
              <a:rPr kumimoji="0" lang="zh-CN" altLang="en-US">
                <a:solidFill>
                  <a:srgbClr val="FF0000"/>
                </a:solidFill>
                <a:latin typeface="Arial" charset="0"/>
                <a:ea typeface="黑体" charset="0"/>
                <a:sym typeface="Symbol" charset="0"/>
              </a:rPr>
              <a:t>的一个关系</a:t>
            </a:r>
            <a:r>
              <a:rPr kumimoji="0" lang="zh-CN" altLang="en-US">
                <a:latin typeface="Arial" charset="0"/>
                <a:ea typeface="黑体" charset="0"/>
                <a:sym typeface="Symbol" charset="0"/>
              </a:rPr>
              <a:t>是</a:t>
            </a:r>
            <a:r>
              <a:rPr kumimoji="0" lang="en-US" altLang="zh-CN" i="1">
                <a:latin typeface="Arial" charset="0"/>
                <a:ea typeface="黑体" charset="0"/>
              </a:rPr>
              <a:t>A</a:t>
            </a:r>
            <a:r>
              <a:rPr kumimoji="0" lang="en-US" altLang="zh-CN">
                <a:latin typeface="Arial" charset="0"/>
                <a:ea typeface="黑体" charset="0"/>
                <a:sym typeface="Symbol" charset="0"/>
              </a:rPr>
              <a:t></a:t>
            </a:r>
            <a:r>
              <a:rPr kumimoji="0" lang="en-US" altLang="zh-CN" i="1">
                <a:latin typeface="Arial" charset="0"/>
                <a:ea typeface="黑体" charset="0"/>
                <a:sym typeface="Symbol" charset="0"/>
              </a:rPr>
              <a:t>B</a:t>
            </a:r>
            <a:r>
              <a:rPr kumimoji="0" lang="zh-CN" altLang="en-US">
                <a:latin typeface="Arial" charset="0"/>
                <a:ea typeface="黑体" charset="0"/>
                <a:sym typeface="Symbol" charset="0"/>
              </a:rPr>
              <a:t>的一个子集</a:t>
            </a:r>
            <a:r>
              <a:rPr kumimoji="0" lang="en-US" altLang="zh-CN">
                <a:latin typeface="Arial" charset="0"/>
                <a:ea typeface="黑体" charset="0"/>
                <a:sym typeface="Symbol" charset="0"/>
              </a:rPr>
              <a:t>.</a:t>
            </a:r>
          </a:p>
          <a:p>
            <a:pPr lvl="1" eaLnBrk="1" hangingPunct="1"/>
            <a:r>
              <a:rPr kumimoji="0" lang="zh-CN" altLang="en-US">
                <a:latin typeface="Arial" charset="0"/>
                <a:ea typeface="黑体" charset="0"/>
              </a:rPr>
              <a:t>集合</a:t>
            </a:r>
            <a:r>
              <a:rPr kumimoji="0" lang="en-US" altLang="zh-CN">
                <a:latin typeface="Arial" charset="0"/>
                <a:ea typeface="黑体" charset="0"/>
              </a:rPr>
              <a:t>, </a:t>
            </a:r>
            <a:r>
              <a:rPr kumimoji="0" lang="zh-CN" altLang="en-US">
                <a:latin typeface="Arial" charset="0"/>
                <a:ea typeface="黑体" charset="0"/>
              </a:rPr>
              <a:t>可以是空集</a:t>
            </a:r>
          </a:p>
          <a:p>
            <a:pPr lvl="1" eaLnBrk="1" hangingPunct="1"/>
            <a:r>
              <a:rPr kumimoji="0" lang="zh-CN" altLang="en-US">
                <a:latin typeface="Arial" charset="0"/>
                <a:ea typeface="黑体" charset="0"/>
              </a:rPr>
              <a:t>集合的元素是有序对</a:t>
            </a:r>
            <a:endParaRPr kumimoji="0" lang="en-US" altLang="zh-CN">
              <a:latin typeface="Arial" charset="0"/>
              <a:ea typeface="黑体" charset="0"/>
            </a:endParaRPr>
          </a:p>
          <a:p>
            <a:pPr lvl="1" eaLnBrk="1" hangingPunct="1"/>
            <a:endParaRPr kumimoji="0" lang="zh-CN" altLang="en-US">
              <a:latin typeface="Arial" charset="0"/>
              <a:ea typeface="黑体" charset="0"/>
            </a:endParaRPr>
          </a:p>
          <a:p>
            <a:pPr eaLnBrk="1" hangingPunct="1"/>
            <a:r>
              <a:rPr kumimoji="0" lang="zh-CN" altLang="en-US">
                <a:latin typeface="Arial" charset="0"/>
                <a:ea typeface="黑体" charset="0"/>
              </a:rPr>
              <a:t>关系意味着什么？</a:t>
            </a:r>
            <a:endParaRPr kumimoji="0" lang="en-US" altLang="zh-CN">
              <a:latin typeface="Arial" charset="0"/>
              <a:ea typeface="黑体" charset="0"/>
            </a:endParaRPr>
          </a:p>
          <a:p>
            <a:pPr lvl="1" eaLnBrk="1" hangingPunct="1"/>
            <a:r>
              <a:rPr kumimoji="0" lang="zh-CN" altLang="en-US">
                <a:latin typeface="Arial" charset="0"/>
                <a:ea typeface="黑体" charset="0"/>
              </a:rPr>
              <a:t>两类对象之间建立起来的联系！</a:t>
            </a:r>
            <a:endParaRPr kumimoji="0" lang="en-US" altLang="zh-CN">
              <a:latin typeface="Arial" charset="0"/>
              <a:ea typeface="黑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  <a:ea typeface="黑体" charset="0"/>
                <a:cs typeface="Times New Roman" charset="0"/>
              </a:rPr>
              <a:t>从</a:t>
            </a:r>
            <a:r>
              <a:rPr lang="en-US" altLang="zh-CN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lang="zh-CN" altLang="en-US">
                <a:latin typeface="Times New Roman" charset="0"/>
                <a:ea typeface="黑体" charset="0"/>
                <a:cs typeface="Times New Roman" charset="0"/>
              </a:rPr>
              <a:t>到</a:t>
            </a:r>
            <a:r>
              <a:rPr lang="en-US" altLang="zh-CN">
                <a:latin typeface="Times New Roman" charset="0"/>
                <a:ea typeface="黑体" charset="0"/>
                <a:cs typeface="Times New Roman" charset="0"/>
              </a:rPr>
              <a:t>B</a:t>
            </a:r>
            <a:r>
              <a:rPr lang="zh-CN" altLang="en-US">
                <a:latin typeface="Times New Roman" charset="0"/>
                <a:ea typeface="黑体" charset="0"/>
                <a:cs typeface="Times New Roman" charset="0"/>
              </a:rPr>
              <a:t>的二元关系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</a:rPr>
              <a:t>笛卡尔乘积的子集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0" lang="zh-CN" altLang="en-US" sz="2400" dirty="0">
                <a:latin typeface="Times New Roman" charset="0"/>
                <a:ea typeface="黑体" charset="0"/>
              </a:rPr>
              <a:t>“从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zh-CN" altLang="en-US" sz="2400" dirty="0">
                <a:latin typeface="Times New Roman" charset="0"/>
                <a:ea typeface="黑体" charset="0"/>
              </a:rPr>
              <a:t>到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B</a:t>
            </a:r>
            <a:r>
              <a:rPr kumimoji="0" lang="zh-CN" altLang="en-US" sz="2400" dirty="0">
                <a:latin typeface="Times New Roman" charset="0"/>
                <a:ea typeface="黑体" charset="0"/>
              </a:rPr>
              <a:t>的关系”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zh-CN" altLang="en-US" sz="2400" dirty="0">
                <a:latin typeface="Times New Roman" charset="0"/>
                <a:ea typeface="黑体" charset="0"/>
              </a:rPr>
              <a:t>；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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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B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0" lang="zh-CN" altLang="en-US" sz="2400" dirty="0">
                <a:latin typeface="Times New Roman" charset="0"/>
                <a:ea typeface="黑体" charset="0"/>
                <a:sym typeface="Symbol" charset="0"/>
              </a:rPr>
              <a:t>若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=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B</a:t>
            </a:r>
            <a:r>
              <a:rPr kumimoji="0" lang="zh-CN" altLang="en-US" sz="2400" dirty="0">
                <a:latin typeface="Times New Roman" charset="0"/>
                <a:ea typeface="黑体" charset="0"/>
                <a:sym typeface="Symbol" charset="0"/>
              </a:rPr>
              <a:t>： 称为“</a:t>
            </a:r>
            <a:r>
              <a:rPr kumimoji="0" lang="zh-CN" altLang="en-US" sz="2400" dirty="0">
                <a:solidFill>
                  <a:srgbClr val="FF0000"/>
                </a:solidFill>
                <a:latin typeface="Times New Roman" charset="0"/>
                <a:ea typeface="黑体" charset="0"/>
                <a:sym typeface="Symbol" charset="0"/>
              </a:rPr>
              <a:t>集合</a:t>
            </a:r>
            <a:r>
              <a:rPr kumimoji="0" lang="en-US" altLang="zh-CN" sz="2400" i="1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</a:t>
            </a:r>
            <a:r>
              <a:rPr kumimoji="0" lang="zh-CN" altLang="en-US" sz="2400" dirty="0">
                <a:solidFill>
                  <a:srgbClr val="FF0000"/>
                </a:solidFill>
                <a:latin typeface="Times New Roman" charset="0"/>
                <a:ea typeface="黑体" charset="0"/>
                <a:sym typeface="Symbol" charset="0"/>
              </a:rPr>
              <a:t>上的（二元）关系</a:t>
            </a:r>
            <a:r>
              <a:rPr kumimoji="0" lang="zh-CN" altLang="en-US" sz="2400" dirty="0">
                <a:latin typeface="Times New Roman" charset="0"/>
                <a:ea typeface="黑体" charset="0"/>
                <a:sym typeface="Symbol" charset="0"/>
              </a:rPr>
              <a:t>”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例子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0" lang="zh-CN" altLang="en-US" sz="2400" dirty="0">
                <a:latin typeface="Times New Roman" charset="0"/>
                <a:ea typeface="黑体" charset="0"/>
                <a:sym typeface="Symbol" charset="0"/>
              </a:rPr>
              <a:t>常用的数学关系：不大于、整除、集合包含等 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0" lang="zh-CN" altLang="en-US" sz="2400" dirty="0">
                <a:latin typeface="Times New Roman" charset="0"/>
                <a:ea typeface="黑体" charset="0"/>
                <a:sym typeface="Symbol" charset="0"/>
              </a:rPr>
              <a:t>网页链接、文章引用、相互认识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黑体" charset="0"/>
              </a:rPr>
              <a:t>特殊的二元关系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ct val="60000"/>
              </a:spcBef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集合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上的空关系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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: 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空关系即空集</a:t>
            </a:r>
            <a:endParaRPr kumimoji="0" lang="en-US" altLang="zh-CN" sz="2800">
              <a:latin typeface="Times New Roman" charset="0"/>
              <a:ea typeface="黑体" charset="0"/>
              <a:cs typeface="Times New Roman" charset="0"/>
              <a:sym typeface="Symbol" charset="0"/>
            </a:endParaRPr>
          </a:p>
          <a:p>
            <a:pPr eaLnBrk="1" hangingPunct="1">
              <a:lnSpc>
                <a:spcPct val="130000"/>
              </a:lnSpc>
              <a:spcBef>
                <a:spcPct val="60000"/>
              </a:spcBef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全域关系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 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E</a:t>
            </a:r>
            <a:r>
              <a:rPr kumimoji="0" lang="en-US" altLang="zh-CN" sz="2800" i="1" baseline="-30000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: 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E</a:t>
            </a:r>
            <a:r>
              <a:rPr kumimoji="0" lang="en-US" altLang="zh-CN" sz="2800" i="1" baseline="-30000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 ={ (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x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, 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y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)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 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| 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x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, 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y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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 }</a:t>
            </a:r>
          </a:p>
          <a:p>
            <a:pPr eaLnBrk="1" hangingPunct="1">
              <a:lnSpc>
                <a:spcPct val="130000"/>
              </a:lnSpc>
              <a:spcBef>
                <a:spcPct val="60000"/>
              </a:spcBef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恒等关系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 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I</a:t>
            </a:r>
            <a:r>
              <a:rPr kumimoji="0" lang="en-US" altLang="zh-CN" sz="2800" i="1" baseline="-30000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 : 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I</a:t>
            </a:r>
            <a:r>
              <a:rPr kumimoji="0" lang="en-US" altLang="zh-CN" sz="2800" i="1" baseline="-30000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en-US" altLang="zh-CN" sz="2800" baseline="-30000">
                <a:latin typeface="Times New Roman" charset="0"/>
                <a:ea typeface="黑体" charset="0"/>
                <a:cs typeface="Times New Roman" charset="0"/>
              </a:rPr>
              <a:t> 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={(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x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, 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x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)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 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| 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</a:rPr>
              <a:t>x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800" i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 }</a:t>
            </a:r>
          </a:p>
          <a:p>
            <a:pPr eaLnBrk="1" hangingPunct="1">
              <a:lnSpc>
                <a:spcPct val="130000"/>
              </a:lnSpc>
              <a:spcBef>
                <a:spcPct val="60000"/>
              </a:spcBef>
            </a:pPr>
            <a:endParaRPr kumimoji="0" lang="en-US" altLang="zh-CN" sz="2800">
              <a:latin typeface="Times New Roman" charset="0"/>
              <a:ea typeface="黑体" charset="0"/>
              <a:cs typeface="Times New Roman" charset="0"/>
              <a:sym typeface="Symbo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 证明方法.pptx</Template>
  <TotalTime>31299</TotalTime>
  <Words>2913</Words>
  <Application>Microsoft Macintosh PowerPoint</Application>
  <PresentationFormat>全屏显示(4:3)</PresentationFormat>
  <Paragraphs>320</Paragraphs>
  <Slides>40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1" baseType="lpstr">
      <vt:lpstr>黑体</vt:lpstr>
      <vt:lpstr>华文楷体</vt:lpstr>
      <vt:lpstr>Arial</vt:lpstr>
      <vt:lpstr>Cambria Math</vt:lpstr>
      <vt:lpstr>Consolas</vt:lpstr>
      <vt:lpstr>Franklin Gothic Book</vt:lpstr>
      <vt:lpstr>Franklin Gothic Medium</vt:lpstr>
      <vt:lpstr>Monotype Corsiva</vt:lpstr>
      <vt:lpstr>Times New Roman</vt:lpstr>
      <vt:lpstr>Wingdings</vt:lpstr>
      <vt:lpstr>Network</vt:lpstr>
      <vt:lpstr>函数及其运算</vt:lpstr>
      <vt:lpstr>回顾</vt:lpstr>
      <vt:lpstr>提要</vt:lpstr>
      <vt:lpstr>有序对（Ordered pair）</vt:lpstr>
      <vt:lpstr>笛卡尔乘积（Cartesian Product）</vt:lpstr>
      <vt:lpstr>例题</vt:lpstr>
      <vt:lpstr>（二元）关系的定义</vt:lpstr>
      <vt:lpstr>从A到B的二元关系</vt:lpstr>
      <vt:lpstr>特殊的二元关系 </vt:lpstr>
      <vt:lpstr>函数是一种特殊的关系 </vt:lpstr>
      <vt:lpstr>函数(function)的定义</vt:lpstr>
      <vt:lpstr>函数(function)的定义</vt:lpstr>
      <vt:lpstr>函数是一种特殊的关系</vt:lpstr>
      <vt:lpstr>函数举例</vt:lpstr>
      <vt:lpstr>函数举例</vt:lpstr>
      <vt:lpstr>函数举例</vt:lpstr>
      <vt:lpstr>函数举例</vt:lpstr>
      <vt:lpstr>函数举例</vt:lpstr>
      <vt:lpstr>子集在函数下的像</vt:lpstr>
      <vt:lpstr>S的像和逆像</vt:lpstr>
      <vt:lpstr>并集的像</vt:lpstr>
      <vt:lpstr>交集的像</vt:lpstr>
      <vt:lpstr>函数性质</vt:lpstr>
      <vt:lpstr>PowerPoint 演示文稿</vt:lpstr>
      <vt:lpstr>函数性质的证明</vt:lpstr>
      <vt:lpstr>函数性质的证明</vt:lpstr>
      <vt:lpstr>反函数</vt:lpstr>
      <vt:lpstr>函数的复合 </vt:lpstr>
      <vt:lpstr>复合运算的性质</vt:lpstr>
      <vt:lpstr>但是…</vt:lpstr>
      <vt:lpstr>PowerPoint 演示文稿</vt:lpstr>
      <vt:lpstr>函数的加法、乘法</vt:lpstr>
      <vt:lpstr>递增（递减）函数</vt:lpstr>
      <vt:lpstr>偏函数（Partial Functions）</vt:lpstr>
      <vt:lpstr>函数构成的集合（回顾）</vt:lpstr>
      <vt:lpstr>函数构成的集合</vt:lpstr>
      <vt:lpstr>序列（ sequence ）</vt:lpstr>
      <vt:lpstr>一个有趣的例子</vt:lpstr>
      <vt:lpstr>小结</vt:lpstr>
      <vt:lpstr>Q&amp;A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集合的运算</dc:title>
  <dc:creator>CHEN DAOXU</dc:creator>
  <cp:lastModifiedBy>Ma Xiaoxing</cp:lastModifiedBy>
  <cp:revision>133</cp:revision>
  <dcterms:created xsi:type="dcterms:W3CDTF">2001-02-08T13:36:53Z</dcterms:created>
  <dcterms:modified xsi:type="dcterms:W3CDTF">2022-03-02T01:44:45Z</dcterms:modified>
</cp:coreProperties>
</file>