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gif" ContentType="image/gif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5"/>
  </p:handoutMasterIdLst>
  <p:sldIdLst>
    <p:sldId id="256" r:id="rId3"/>
    <p:sldId id="416" r:id="rId5"/>
    <p:sldId id="454" r:id="rId6"/>
    <p:sldId id="531" r:id="rId7"/>
    <p:sldId id="524" r:id="rId8"/>
    <p:sldId id="493" r:id="rId9"/>
    <p:sldId id="494" r:id="rId10"/>
    <p:sldId id="495" r:id="rId11"/>
    <p:sldId id="496" r:id="rId12"/>
    <p:sldId id="497" r:id="rId13"/>
    <p:sldId id="498" r:id="rId14"/>
    <p:sldId id="499" r:id="rId15"/>
    <p:sldId id="500" r:id="rId16"/>
    <p:sldId id="501" r:id="rId17"/>
    <p:sldId id="503" r:id="rId18"/>
    <p:sldId id="504" r:id="rId19"/>
    <p:sldId id="505" r:id="rId20"/>
    <p:sldId id="506" r:id="rId21"/>
    <p:sldId id="507" r:id="rId22"/>
    <p:sldId id="508" r:id="rId23"/>
    <p:sldId id="509" r:id="rId24"/>
    <p:sldId id="511" r:id="rId25"/>
    <p:sldId id="512" r:id="rId26"/>
    <p:sldId id="513" r:id="rId27"/>
    <p:sldId id="532" r:id="rId28"/>
    <p:sldId id="516" r:id="rId29"/>
    <p:sldId id="517" r:id="rId30"/>
    <p:sldId id="526" r:id="rId31"/>
    <p:sldId id="534" r:id="rId32"/>
    <p:sldId id="533" r:id="rId33"/>
    <p:sldId id="530" r:id="rId34"/>
  </p:sldIdLst>
  <p:sldSz cx="9144000" cy="6858000" type="screen4x3"/>
  <p:notesSz cx="6797675" cy="987425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3333FF"/>
    <a:srgbClr val="004821"/>
    <a:srgbClr val="003399"/>
    <a:srgbClr val="007033"/>
    <a:srgbClr val="3366FF"/>
    <a:srgbClr val="BFBC3E"/>
    <a:srgbClr val="CCFFCC"/>
    <a:srgbClr val="FFFF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0" autoAdjust="0"/>
    <p:restoredTop sz="91012" autoAdjust="0"/>
  </p:normalViewPr>
  <p:slideViewPr>
    <p:cSldViewPr>
      <p:cViewPr varScale="1">
        <p:scale>
          <a:sx n="119" d="100"/>
          <a:sy n="119" d="100"/>
        </p:scale>
        <p:origin x="2456" y="176"/>
      </p:cViewPr>
      <p:guideLst>
        <p:guide orient="horz" pos="219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748" cy="5349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18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16573" y="0"/>
            <a:ext cx="2919748" cy="5349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18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10127827"/>
            <a:ext cx="2919748" cy="5349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8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16573" y="10127827"/>
            <a:ext cx="2919748" cy="5349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8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Arial" panose="020B0604020202020204" pitchFamily="34" charset="0"/>
                <a:ea typeface="等线" panose="02010600030101010101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等线" panose="02010600030101010101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209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209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9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Arial" panose="020B0604020202020204" pitchFamily="34" charset="0"/>
                <a:ea typeface="等线" panose="02010600030101010101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209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等线" panose="02010600030101010101" pitchFamily="2" charset="-122"/>
              </a:defRPr>
            </a:lvl1pPr>
          </a:lstStyle>
          <a:p>
            <a:fld id="{D4DBAD87-EF2F-4BFD-AECF-91C042F961D4}" type="slidenum">
              <a:rPr lang="en-US" altLang="zh-CN" smtClean="0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等线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等线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等线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等线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等线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BAD87-EF2F-4BFD-AECF-91C042F961D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4EF9ED7-E5C9-4B0E-94FD-C06053FFAC6D}" type="slidenum">
              <a:rPr lang="en-US" altLang="zh-CN" smtClean="0">
                <a:latin typeface="Times New Roman" panose="02020603050405020304" charset="0"/>
              </a:rPr>
            </a:fld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67A2E96-6F28-4A77-A11A-F31D80E34AED}" type="slidenum">
              <a:rPr lang="en-US" altLang="zh-CN" smtClean="0">
                <a:latin typeface="Times New Roman" panose="02020603050405020304" charset="0"/>
              </a:rPr>
            </a:fld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AD40E63-7851-4416-9FB4-903FEDCDAA78}" type="slidenum">
              <a:rPr lang="en-US" altLang="zh-CN" smtClean="0">
                <a:latin typeface="Times New Roman" panose="02020603050405020304" charset="0"/>
              </a:rPr>
            </a:fld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A896B11-1F4F-4A5D-9F38-1633AEF4B797}" type="slidenum">
              <a:rPr lang="en-US" altLang="zh-CN" smtClean="0">
                <a:latin typeface="Times New Roman" panose="02020603050405020304" charset="0"/>
              </a:rPr>
            </a:fld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例如整数集上的加法运算满足结合性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D069C99-7A95-4D16-B4E0-EEF66305ADE2}" type="slidenum">
              <a:rPr lang="en-US" altLang="zh-CN" smtClean="0">
                <a:latin typeface="Times New Roman" panose="02020603050405020304" charset="0"/>
              </a:rPr>
            </a:fld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例如整数集上的乘法运算满足交换性</a:t>
            </a:r>
            <a:endParaRPr lang="zh-CN" altLang="zh-CN" dirty="0"/>
          </a:p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9C8133B-C100-431F-9D93-76E56241BB89}" type="slidenum">
              <a:rPr lang="en-US" altLang="zh-CN" smtClean="0">
                <a:latin typeface="Times New Roman" panose="02020603050405020304" charset="0"/>
              </a:rPr>
            </a:fld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例如整数集上的乘法运算对加法运算满足分配性</a:t>
            </a:r>
            <a:endParaRPr lang="zh-CN" altLang="zh-CN" dirty="0"/>
          </a:p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459A061-0FDD-4AB8-9B97-3E94A09DB07D}" type="slidenum">
              <a:rPr lang="en-US" altLang="zh-CN" smtClean="0">
                <a:latin typeface="Times New Roman" panose="02020603050405020304" charset="0"/>
              </a:rPr>
            </a:fld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例如自然数集上的加法运算构成代数系统（</a:t>
            </a:r>
            <a:r>
              <a:rPr lang="en-US" altLang="zh-CN" dirty="0"/>
              <a:t>R</a:t>
            </a:r>
            <a:r>
              <a:rPr lang="zh-CN" altLang="en-US" dirty="0"/>
              <a:t>，</a:t>
            </a:r>
            <a:r>
              <a:rPr lang="en-US" altLang="zh-CN" dirty="0"/>
              <a:t>+</a:t>
            </a:r>
            <a:r>
              <a:rPr lang="zh-CN" altLang="en-US" dirty="0"/>
              <a:t>），其单位元为</a:t>
            </a:r>
            <a:r>
              <a:rPr lang="en-US" altLang="zh-CN" dirty="0"/>
              <a:t>0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1FFB432-63DD-4BC7-9F49-85F320EFCA5E}" type="slidenum">
              <a:rPr lang="en-US" altLang="zh-CN" smtClean="0">
                <a:latin typeface="Times New Roman" panose="02020603050405020304" charset="0"/>
              </a:rPr>
            </a:fld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第一个表的</a:t>
            </a:r>
            <a:r>
              <a:rPr lang="en-US" altLang="zh-CN" dirty="0" err="1"/>
              <a:t>e_L</a:t>
            </a:r>
            <a:r>
              <a:rPr lang="zh-CN" altLang="en-US" dirty="0"/>
              <a:t>不存在，</a:t>
            </a:r>
            <a:r>
              <a:rPr lang="en-US" altLang="zh-CN" dirty="0" err="1"/>
              <a:t>eR</a:t>
            </a:r>
            <a:r>
              <a:rPr lang="zh-CN" altLang="en-US" dirty="0"/>
              <a:t>不唯一，为</a:t>
            </a:r>
            <a:r>
              <a:rPr lang="en-US" altLang="zh-CN" dirty="0" err="1"/>
              <a:t>a,d</a:t>
            </a:r>
            <a:endParaRPr lang="en-US" altLang="zh-CN" dirty="0"/>
          </a:p>
          <a:p>
            <a:pPr eaLnBrk="1" hangingPunct="1"/>
            <a:r>
              <a:rPr lang="zh-CN" altLang="en-US" dirty="0"/>
              <a:t>第二个表的</a:t>
            </a:r>
            <a:r>
              <a:rPr lang="en-US" altLang="zh-CN" dirty="0" err="1"/>
              <a:t>eL</a:t>
            </a:r>
            <a:r>
              <a:rPr lang="zh-CN" altLang="en-US" dirty="0"/>
              <a:t>不唯一为</a:t>
            </a:r>
            <a:r>
              <a:rPr lang="en-US" altLang="zh-CN" dirty="0" err="1"/>
              <a:t>a,b,c,d</a:t>
            </a:r>
            <a:r>
              <a:rPr lang="zh-CN" altLang="en-US" dirty="0"/>
              <a:t>，右单位元不存在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157C235-EF15-415F-A414-ED55CA1DC83E}" type="slidenum">
              <a:rPr lang="en-US" altLang="zh-CN" smtClean="0">
                <a:latin typeface="Times New Roman" panose="02020603050405020304" charset="0"/>
              </a:rPr>
            </a:fld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从运算表的属性中也可以看出以上两点。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1C8AA82-9A62-4433-ACAD-4B5440E17408}" type="slidenum">
              <a:rPr lang="en-US" altLang="zh-CN" smtClean="0">
                <a:latin typeface="Times New Roman" panose="02020603050405020304" charset="0"/>
              </a:rPr>
            </a:fld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4D045FE-FCD3-4865-8CA2-A878E2A58CFD}" type="slidenum">
              <a:rPr lang="zh-CN" altLang="en-US" smtClean="0">
                <a:latin typeface="Tahoma" panose="020B0604030504040204" pitchFamily="34" charset="0"/>
                <a:ea typeface="等线" panose="02010600030101010101" pitchFamily="2" charset="-122"/>
              </a:rPr>
            </a:fld>
            <a:endParaRPr lang="en-US" altLang="zh-CN" dirty="0">
              <a:latin typeface="Tahoma" panose="020B0604030504040204" pitchFamily="34" charset="0"/>
              <a:ea typeface="等线" panose="02010600030101010101" pitchFamily="2" charset="-122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CB3D738-1CE9-4560-B8CD-5D417A83120B}" type="slidenum">
              <a:rPr lang="en-US" altLang="zh-CN" smtClean="0">
                <a:latin typeface="Times New Roman" panose="02020603050405020304" charset="0"/>
              </a:rPr>
            </a:fld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97B4436-1E1C-46D7-B8A4-F66D9317702A}" type="slidenum">
              <a:rPr lang="en-US" altLang="zh-CN" smtClean="0">
                <a:latin typeface="Times New Roman" panose="02020603050405020304" charset="0"/>
              </a:rPr>
            </a:fld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14EE291-A5FE-41D0-9450-11D58F840B1D}" type="slidenum">
              <a:rPr lang="en-US" altLang="zh-CN" smtClean="0">
                <a:latin typeface="Times New Roman" panose="02020603050405020304" charset="0"/>
              </a:rPr>
            </a:fld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EFE1B08-D018-47DB-A019-CAC30981B47F}" type="slidenum">
              <a:rPr lang="en-US" altLang="zh-CN" smtClean="0">
                <a:latin typeface="Times New Roman" panose="02020603050405020304" charset="0"/>
              </a:rPr>
            </a:fld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524B47C-1379-4A9C-9F0A-060ED21F5A51}" type="slidenum">
              <a:rPr lang="en-US" altLang="zh-CN" smtClean="0">
                <a:latin typeface="Times New Roman" panose="02020603050405020304" charset="0"/>
              </a:rPr>
            </a:fld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异或（模</a:t>
            </a:r>
            <a:r>
              <a:rPr lang="en-US" altLang="zh-CN" dirty="0"/>
              <a:t>2</a:t>
            </a:r>
            <a:r>
              <a:rPr lang="zh-CN" altLang="en-US" dirty="0"/>
              <a:t>加）编码群（</a:t>
            </a:r>
            <a:r>
              <a:rPr lang="en-US" altLang="zh-CN" dirty="0"/>
              <a:t>Abel</a:t>
            </a:r>
            <a:r>
              <a:rPr lang="zh-CN" altLang="en-US" dirty="0"/>
              <a:t>群），单位元是</a:t>
            </a:r>
            <a:r>
              <a:rPr lang="en-US" altLang="zh-CN" dirty="0"/>
              <a:t>0</a:t>
            </a:r>
            <a:r>
              <a:rPr lang="zh-CN" altLang="en-US" dirty="0"/>
              <a:t>，逆元是自身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049C61F-8CD4-4512-BCEF-EC55D0BD172A}" type="slidenum">
              <a:rPr lang="en-US" altLang="zh-CN" smtClean="0">
                <a:latin typeface="Times New Roman" panose="02020603050405020304" charset="0"/>
              </a:rPr>
            </a:fld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FFA3EA0-044C-426B-A174-1CA8CD726D2F}" type="slidenum">
              <a:rPr lang="en-US" altLang="zh-CN" smtClean="0">
                <a:latin typeface="Times New Roman" panose="02020603050405020304" charset="0"/>
              </a:rPr>
            </a:fld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65DC90C-5369-47D4-80F1-32CC5DC94593}" type="slidenum">
              <a:rPr lang="en-US" altLang="zh-CN" smtClean="0">
                <a:latin typeface="Times New Roman" panose="02020603050405020304" charset="0"/>
              </a:rPr>
            </a:fld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BAD87-EF2F-4BFD-AECF-91C042F961D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BAD87-EF2F-4BFD-AECF-91C042F961D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4D045FE-FCD3-4865-8CA2-A878E2A58CFD}" type="slidenum">
              <a:rPr lang="zh-CN" altLang="en-US" smtClean="0">
                <a:latin typeface="Tahoma" panose="020B0604030504040204" pitchFamily="34" charset="0"/>
                <a:ea typeface="等线" panose="02010600030101010101" pitchFamily="2" charset="-122"/>
              </a:rPr>
            </a:fld>
            <a:endParaRPr lang="en-US" altLang="zh-CN" dirty="0">
              <a:latin typeface="Tahoma" panose="020B0604030504040204" pitchFamily="34" charset="0"/>
              <a:ea typeface="等线" panose="02010600030101010101" pitchFamily="2" charset="-122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65DC90C-5369-47D4-80F1-32CC5DC94593}" type="slidenum">
              <a:rPr lang="en-US" altLang="zh-CN" smtClean="0">
                <a:latin typeface="Times New Roman" panose="02020603050405020304" charset="0"/>
              </a:rPr>
            </a:fld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BAD87-EF2F-4BFD-AECF-91C042F961D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796F3A2-3338-4610-B22E-B67CDCBDFD96}" type="slidenum">
              <a:rPr lang="en-US" altLang="zh-CN" smtClean="0">
                <a:latin typeface="Times New Roman" panose="02020603050405020304" charset="0"/>
              </a:rPr>
            </a:fld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796F3A2-3338-4610-B22E-B67CDCBDFD96}" type="slidenum">
              <a:rPr lang="en-US" altLang="zh-CN" smtClean="0">
                <a:latin typeface="Times New Roman" panose="02020603050405020304" charset="0"/>
              </a:rPr>
            </a:fld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运算符重载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EC67DE9-497E-49F7-9A6F-6F1AA33ED06A}" type="slidenum">
              <a:rPr lang="en-US" altLang="zh-CN" smtClean="0">
                <a:latin typeface="Times New Roman" panose="02020603050405020304" charset="0"/>
              </a:rPr>
            </a:fld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32BFE83-104A-44E2-B90F-CA16997879DC}" type="slidenum">
              <a:rPr lang="en-US" altLang="zh-CN" smtClean="0">
                <a:latin typeface="Times New Roman" panose="02020603050405020304" charset="0"/>
              </a:rPr>
            </a:fld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C346FFF-9FA9-49AE-9A01-73BA790AF65E}" type="slidenum">
              <a:rPr lang="en-US" altLang="zh-CN" smtClean="0">
                <a:latin typeface="Times New Roman" panose="02020603050405020304" charset="0"/>
              </a:rPr>
            </a:fld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59113" y="4149725"/>
            <a:ext cx="5184775" cy="1336675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84913"/>
            <a:ext cx="1293813" cy="457200"/>
          </a:xfrm>
        </p:spPr>
        <p:txBody>
          <a:bodyPr/>
          <a:lstStyle>
            <a:lvl1pPr>
              <a:defRPr/>
            </a:lvl1pPr>
          </a:lstStyle>
          <a:p>
            <a:fld id="{3CBC7A39-1D44-4228-8C81-06C831729E16}" type="datetime1">
              <a:rPr lang="zh-CN" altLang="en-US"/>
            </a:fld>
            <a:endParaRPr lang="en-US" altLang="zh-CN"/>
          </a:p>
        </p:txBody>
      </p:sp>
      <p:sp>
        <p:nvSpPr>
          <p:cNvPr id="18944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2195513" y="6202363"/>
            <a:ext cx="5113337" cy="539750"/>
          </a:xfrm>
        </p:spPr>
        <p:txBody>
          <a:bodyPr/>
          <a:lstStyle>
            <a:lvl1pPr>
              <a:defRPr>
                <a:ea typeface="等线" panose="02010600030101010101" pitchFamily="2" charset="-122"/>
              </a:defRPr>
            </a:lvl1pPr>
          </a:lstStyle>
          <a:p>
            <a:r>
              <a:rPr lang="en-US" altLang="zh-CN" dirty="0"/>
              <a:t> Medical School of Nanjing University</a:t>
            </a:r>
            <a:endParaRPr lang="en-US" altLang="zh-CN" dirty="0"/>
          </a:p>
        </p:txBody>
      </p:sp>
      <p:sp>
        <p:nvSpPr>
          <p:cNvPr id="189445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886FD2C-330D-4D3C-AA65-969977A2F5CD}" type="slidenum">
              <a:rPr lang="en-US" altLang="zh-CN"/>
            </a:fld>
            <a:endParaRPr lang="en-US" altLang="zh-CN"/>
          </a:p>
        </p:txBody>
      </p:sp>
      <p:sp>
        <p:nvSpPr>
          <p:cNvPr id="189446" name="Oval 6"/>
          <p:cNvSpPr>
            <a:spLocks noChangeArrowheads="1"/>
          </p:cNvSpPr>
          <p:nvPr/>
        </p:nvSpPr>
        <p:spPr bwMode="auto">
          <a:xfrm>
            <a:off x="228600" y="1635125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</a:ln>
          <a:effectLst/>
        </p:spPr>
        <p:txBody>
          <a:bodyPr wrap="none" anchor="ctr"/>
          <a:lstStyle/>
          <a:p>
            <a:endParaRPr lang="zh-CN" altLang="zh-CN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189447" name="Rectangle 7"/>
          <p:cNvSpPr>
            <a:spLocks noChangeArrowheads="1"/>
          </p:cNvSpPr>
          <p:nvPr/>
        </p:nvSpPr>
        <p:spPr bwMode="hidden">
          <a:xfrm>
            <a:off x="0" y="2397125"/>
            <a:ext cx="4724400" cy="1143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zh-CN" sz="2400" dirty="0">
              <a:ea typeface="等线" panose="02010600030101010101" pitchFamily="2" charset="-122"/>
            </a:endParaRPr>
          </a:p>
        </p:txBody>
      </p:sp>
      <p:sp>
        <p:nvSpPr>
          <p:cNvPr id="189448" name="Rectangle 8"/>
          <p:cNvSpPr>
            <a:spLocks noChangeArrowheads="1"/>
          </p:cNvSpPr>
          <p:nvPr/>
        </p:nvSpPr>
        <p:spPr bwMode="hidden">
          <a:xfrm>
            <a:off x="3962400" y="2397125"/>
            <a:ext cx="4724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zh-CN" sz="2400" dirty="0">
              <a:ea typeface="等线" panose="02010600030101010101" pitchFamily="2" charset="-122"/>
            </a:endParaRPr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0" y="2163763"/>
            <a:ext cx="7405688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pic>
        <p:nvPicPr>
          <p:cNvPr id="189450" name="Picture 10" descr="tow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</p:spPr>
      </p:pic>
      <p:pic>
        <p:nvPicPr>
          <p:cNvPr id="189451" name="Picture 11" descr="NJU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2413" y="260350"/>
            <a:ext cx="2303462" cy="904875"/>
          </a:xfrm>
          <a:prstGeom prst="rect">
            <a:avLst/>
          </a:prstGeom>
          <a:noFill/>
        </p:spPr>
      </p:pic>
      <p:pic>
        <p:nvPicPr>
          <p:cNvPr id="189452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</p:spPr>
      </p:pic>
      <p:pic>
        <p:nvPicPr>
          <p:cNvPr id="189453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268413"/>
            <a:ext cx="9117013" cy="2857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57E579-0933-423E-8271-FEC450CCF282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等线" panose="02010600030101010101" pitchFamily="2" charset="-122"/>
              </a:defRPr>
            </a:lvl1pPr>
          </a:lstStyle>
          <a:p>
            <a:r>
              <a:rPr lang="en-US" altLang="zh-CN" dirty="0"/>
              <a:t> Medical School of Nanjing University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276E36-7F9C-4620-B90D-07E355691C8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5425" y="404813"/>
            <a:ext cx="2035175" cy="5472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5954712" cy="5472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AC5D6B-8A46-4322-81DA-0C841C4BDD25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等线" panose="02010600030101010101" pitchFamily="2" charset="-122"/>
              </a:defRPr>
            </a:lvl1pPr>
          </a:lstStyle>
          <a:p>
            <a:r>
              <a:rPr lang="en-US" altLang="zh-CN" dirty="0"/>
              <a:t> Medical School of Nanjing University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75D58-BC08-48C8-B2B5-FCB1EA17675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EB98AB-4DE6-45CF-AEA1-5B40DB4FAE3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159438-8AA8-4738-A91B-772DBE66A890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等线" panose="02010600030101010101" pitchFamily="2" charset="-122"/>
              </a:defRPr>
            </a:lvl1pPr>
          </a:lstStyle>
          <a:p>
            <a:r>
              <a:rPr lang="en-US" altLang="zh-CN" dirty="0"/>
              <a:t> Medical School of Nanjing University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C29492-63B7-4324-AFD8-B617AA4FC24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F9BFBE-8D26-4DB7-8035-B8212EA9EE43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等线" panose="02010600030101010101" pitchFamily="2" charset="-122"/>
              </a:defRPr>
            </a:lvl1pPr>
          </a:lstStyle>
          <a:p>
            <a:r>
              <a:rPr lang="en-US" altLang="zh-CN" dirty="0"/>
              <a:t> Medical School of Nanjing University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4202BA-52B7-4120-9B97-69CA28A928D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399415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4863" y="1484313"/>
            <a:ext cx="3995737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B088B4-4E3A-419D-BD3B-1083EBBF1DEC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等线" panose="02010600030101010101" pitchFamily="2" charset="-122"/>
              </a:defRPr>
            </a:lvl1pPr>
          </a:lstStyle>
          <a:p>
            <a:r>
              <a:rPr lang="en-US" altLang="zh-CN" dirty="0"/>
              <a:t> Medical School of Nanjing University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7FEE37-32F2-406F-9173-40930C06FCC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87DC73-D3A2-40FD-B4F2-6AD4C68DA2EB}" type="datetime1">
              <a:rPr lang="zh-CN" altLang="en-US"/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等线" panose="02010600030101010101" pitchFamily="2" charset="-122"/>
              </a:defRPr>
            </a:lvl1pPr>
          </a:lstStyle>
          <a:p>
            <a:r>
              <a:rPr lang="en-US" altLang="zh-CN" dirty="0"/>
              <a:t> Medical School of Nanjing University</a:t>
            </a:r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60901B-B115-4596-8DFD-B14C262F24A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B64154-F767-4E7F-8266-4BEC46B937B1}" type="datetime1">
              <a:rPr lang="zh-CN" altLang="en-US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等线" panose="02010600030101010101" pitchFamily="2" charset="-122"/>
              </a:defRPr>
            </a:lvl1pPr>
          </a:lstStyle>
          <a:p>
            <a:r>
              <a:rPr lang="en-US" altLang="zh-CN" dirty="0"/>
              <a:t> Medical School of Nanjing University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3D6761-412B-43D8-A634-E06F6C24C06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0F77FDC-0B4B-4047-858B-4402990D2078}" type="datetime1">
              <a:rPr lang="zh-CN" altLang="en-US"/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等线" panose="02010600030101010101" pitchFamily="2" charset="-122"/>
              </a:defRPr>
            </a:lvl1pPr>
          </a:lstStyle>
          <a:p>
            <a:r>
              <a:rPr lang="en-US" altLang="zh-CN" dirty="0"/>
              <a:t> Medical School of Nanjing University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61E99D-9A2D-4595-A6CF-15E01A7DE8B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B34323-C5BD-4ED4-867E-00A2F58C9B7E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等线" panose="02010600030101010101" pitchFamily="2" charset="-122"/>
              </a:defRPr>
            </a:lvl1pPr>
          </a:lstStyle>
          <a:p>
            <a:r>
              <a:rPr lang="en-US" altLang="zh-CN" dirty="0"/>
              <a:t> Medical School of Nanjing University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927423-39D0-466B-B823-183ECE2C045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CCA4BE-A651-4D03-AAF5-F06B386129B4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等线" panose="02010600030101010101" pitchFamily="2" charset="-122"/>
              </a:defRPr>
            </a:lvl1pPr>
          </a:lstStyle>
          <a:p>
            <a:r>
              <a:rPr lang="en-US" altLang="zh-CN" dirty="0"/>
              <a:t> Medical School of Nanjing University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D73C4B-1BB2-485C-8C16-DF8FB152F9F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4.png"/><Relationship Id="rId14" Type="http://schemas.openxmlformats.org/officeDocument/2006/relationships/image" Target="../media/image3.png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ChangeArrowheads="1"/>
          </p:cNvSpPr>
          <p:nvPr/>
        </p:nvSpPr>
        <p:spPr bwMode="auto">
          <a:xfrm>
            <a:off x="0" y="1125538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zh-CN" sz="2400" dirty="0">
              <a:ea typeface="等线" panose="02010600030101010101" pitchFamily="2" charset="-122"/>
            </a:endParaRPr>
          </a:p>
        </p:txBody>
      </p:sp>
      <p:sp>
        <p:nvSpPr>
          <p:cNvPr id="188419" name="Rectangle 3"/>
          <p:cNvSpPr>
            <a:spLocks noChangeArrowheads="1"/>
          </p:cNvSpPr>
          <p:nvPr/>
        </p:nvSpPr>
        <p:spPr bwMode="auto">
          <a:xfrm>
            <a:off x="1447800" y="112553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zh-CN" sz="2400" dirty="0">
              <a:ea typeface="等线" panose="02010600030101010101" pitchFamily="2" charset="-122"/>
            </a:endParaRPr>
          </a:p>
        </p:txBody>
      </p:sp>
      <p:sp>
        <p:nvSpPr>
          <p:cNvPr id="1884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404813"/>
            <a:ext cx="5616575" cy="5762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88422" name="Picture 6" descr="tower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</p:spPr>
      </p:pic>
      <p:sp>
        <p:nvSpPr>
          <p:cNvPr id="18842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188" y="6284913"/>
            <a:ext cx="129381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600">
                <a:latin typeface="+mn-lt"/>
                <a:ea typeface="等线" panose="02010600030101010101" pitchFamily="2" charset="-122"/>
              </a:defRPr>
            </a:lvl1pPr>
          </a:lstStyle>
          <a:p>
            <a:fld id="{FFDFACD9-D2AD-4745-8976-9D6459294053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1884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1050" y="6202363"/>
            <a:ext cx="5257800" cy="5397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600">
                <a:latin typeface="+mn-lt"/>
                <a:ea typeface="等线" panose="02010600030101010101" pitchFamily="2" charset="-122"/>
              </a:defRPr>
            </a:lvl1pPr>
          </a:lstStyle>
          <a:p>
            <a:r>
              <a:rPr lang="en-US" altLang="zh-CN" dirty="0"/>
              <a:t> Medical School of Nanjing University</a:t>
            </a:r>
            <a:endParaRPr lang="en-US" altLang="zh-CN" dirty="0"/>
          </a:p>
        </p:txBody>
      </p:sp>
      <p:sp>
        <p:nvSpPr>
          <p:cNvPr id="18842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24750" y="6284913"/>
            <a:ext cx="9334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600">
                <a:latin typeface="+mn-lt"/>
                <a:ea typeface="等线" panose="02010600030101010101" pitchFamily="2" charset="-122"/>
              </a:defRPr>
            </a:lvl1pPr>
          </a:lstStyle>
          <a:p>
            <a:fld id="{0D972B6A-0236-4A6B-9055-EB2084F53190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188426" name="Picture 10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</p:spPr>
      </p:pic>
      <p:pic>
        <p:nvPicPr>
          <p:cNvPr id="188427" name="Picture 11" descr="校徽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06388" y="261938"/>
            <a:ext cx="665162" cy="7905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等线" panose="02010600030101010101" pitchFamily="2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447675" indent="-44767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等线" panose="02010600030101010101" pitchFamily="2" charset="-122"/>
          <a:cs typeface="+mn-cs"/>
        </a:defRPr>
      </a:lvl1pPr>
      <a:lvl2pPr marL="889000" indent="-440055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sz="2400">
          <a:solidFill>
            <a:schemeClr val="tx1"/>
          </a:solidFill>
          <a:latin typeface="+mn-lt"/>
          <a:ea typeface="等线" panose="02010600030101010101" pitchFamily="2" charset="-122"/>
        </a:defRPr>
      </a:lvl2pPr>
      <a:lvl3pPr marL="1294130" indent="-4032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等线" panose="02010600030101010101" pitchFamily="2" charset="-122"/>
        </a:defRPr>
      </a:lvl3pPr>
      <a:lvl4pPr marL="1681480" indent="-386080" algn="l" rtl="0" fontAlgn="base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>
          <a:solidFill>
            <a:schemeClr val="tx1"/>
          </a:solidFill>
          <a:latin typeface="+mn-lt"/>
          <a:ea typeface="等线" panose="02010600030101010101" pitchFamily="2" charset="-122"/>
        </a:defRPr>
      </a:lvl4pPr>
      <a:lvl5pPr marL="20701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等线" panose="02010600030101010101" pitchFamily="2" charset="-122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GIF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2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3.png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4.bin"/><Relationship Id="rId3" Type="http://schemas.openxmlformats.org/officeDocument/2006/relationships/image" Target="../media/image31.w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wmf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2.emf"/><Relationship Id="rId2" Type="http://schemas.openxmlformats.org/officeDocument/2006/relationships/oleObject" Target="../embeddings/oleObject5.bin"/><Relationship Id="rId1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9.jpeg"/><Relationship Id="rId1" Type="http://schemas.openxmlformats.org/officeDocument/2006/relationships/image" Target="../media/image4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GIF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14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4201988" y="3861048"/>
            <a:ext cx="4762500" cy="1924050"/>
            <a:chOff x="2190750" y="2466975"/>
            <a:chExt cx="4762500" cy="1924050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0750" y="2466975"/>
              <a:ext cx="4762500" cy="1924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矩形 10"/>
            <p:cNvSpPr/>
            <p:nvPr/>
          </p:nvSpPr>
          <p:spPr bwMode="auto">
            <a:xfrm>
              <a:off x="2190750" y="2466975"/>
              <a:ext cx="4762500" cy="1924050"/>
            </a:xfrm>
            <a:prstGeom prst="rect">
              <a:avLst/>
            </a:prstGeom>
            <a:solidFill>
              <a:schemeClr val="lt1">
                <a:alpha val="93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187624" y="3933056"/>
            <a:ext cx="7405688" cy="13727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第十六讲：代数系统引论</a:t>
            </a:r>
            <a:endParaRPr lang="zh-CN" altLang="en-US" dirty="0">
              <a:solidFill>
                <a:srgbClr val="3333FF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6" name="标题 4"/>
          <p:cNvSpPr txBox="1"/>
          <p:nvPr/>
        </p:nvSpPr>
        <p:spPr bwMode="auto">
          <a:xfrm>
            <a:off x="2623530" y="2490781"/>
            <a:ext cx="5476862" cy="100070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KaiTi" panose="02010609060101010101" pitchFamily="49" charset="-122"/>
                <a:cs typeface="Times New Roman" panose="02020603050405020304" charset="0"/>
              </a:rPr>
              <a:t>离  散  数  学</a:t>
            </a:r>
            <a:endParaRPr kumimoji="0" lang="en-US" altLang="zh-CN" sz="540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KaiTi" panose="02010609060101010101" pitchFamily="49" charset="-122"/>
              <a:cs typeface="Times New Roman" panose="0202060305040502030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KaiTi" panose="02010609060101010101" pitchFamily="49" charset="-122"/>
                <a:cs typeface="Times New Roman" panose="02020603050405020304" charset="0"/>
              </a:rPr>
              <a:t>Discrete Mathematics</a:t>
            </a:r>
            <a:endParaRPr kumimoji="0" lang="zh-CN" altLang="en-US" sz="360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KaiTi" panose="02010609060101010101" pitchFamily="49" charset="-122"/>
              <a:cs typeface="Times New Roman" panose="02020603050405020304" charset="0"/>
            </a:endParaRPr>
          </a:p>
        </p:txBody>
      </p:sp>
      <p:pic>
        <p:nvPicPr>
          <p:cNvPr id="8" name="图片 7" descr="200831892552875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9714" y="1973251"/>
            <a:ext cx="1653733" cy="1844377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2973783" y="5157192"/>
            <a:ext cx="3220374" cy="849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吴   楠</a:t>
            </a:r>
            <a:endParaRPr lang="en-US" altLang="zh-CN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南京大学计算机科学与技术系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日期占位符 2"/>
          <p:cNvSpPr>
            <a:spLocks noGrp="1"/>
          </p:cNvSpPr>
          <p:nvPr>
            <p:ph type="dt" sz="half" idx="2"/>
          </p:nvPr>
        </p:nvSpPr>
        <p:spPr>
          <a:xfrm>
            <a:off x="3083772" y="6257948"/>
            <a:ext cx="3000396" cy="457200"/>
          </a:xfrm>
        </p:spPr>
        <p:txBody>
          <a:bodyPr/>
          <a:lstStyle/>
          <a:p>
            <a:pPr algn="ctr"/>
            <a:r>
              <a:rPr lang="en-US" altLang="zh-CN" sz="2000" dirty="0">
                <a:latin typeface="Book Antiqua" panose="02040602050305030304" pitchFamily="18" charset="0"/>
                <a:ea typeface="DengXian" panose="02010600030101010101" pitchFamily="2" charset="-122"/>
                <a:cs typeface="Times New Roman" panose="02020603050405020304" charset="0"/>
              </a:rPr>
              <a:t>2022 </a:t>
            </a:r>
            <a:r>
              <a:rPr lang="zh-CN" altLang="en-US" sz="2000" dirty="0">
                <a:latin typeface="Book Antiqua" panose="02040602050305030304" pitchFamily="18" charset="0"/>
                <a:ea typeface="DengXian" panose="02010600030101010101" pitchFamily="2" charset="-122"/>
                <a:cs typeface="Times New Roman" panose="02020603050405020304" charset="0"/>
              </a:rPr>
              <a:t>年 </a:t>
            </a:r>
            <a:r>
              <a:rPr lang="en-US" altLang="zh-CN" sz="2000" dirty="0">
                <a:latin typeface="Book Antiqua" panose="02040602050305030304" pitchFamily="18" charset="0"/>
                <a:ea typeface="DengXian" panose="02010600030101010101" pitchFamily="2" charset="-122"/>
                <a:cs typeface="Times New Roman" panose="02020603050405020304" charset="0"/>
              </a:rPr>
              <a:t>4</a:t>
            </a:r>
            <a:r>
              <a:rPr lang="zh-CN" altLang="en-US" sz="2000" dirty="0">
                <a:latin typeface="Book Antiqua" panose="02040602050305030304" pitchFamily="18" charset="0"/>
                <a:ea typeface="DengXian" panose="02010600030101010101" pitchFamily="2" charset="-122"/>
                <a:cs typeface="Times New Roman" panose="02020603050405020304" charset="0"/>
              </a:rPr>
              <a:t> 月 </a:t>
            </a:r>
            <a:r>
              <a:rPr lang="en-US" altLang="zh-CN" sz="2000" dirty="0">
                <a:latin typeface="Book Antiqua" panose="02040602050305030304" pitchFamily="18" charset="0"/>
                <a:ea typeface="DengXian" panose="02010600030101010101" pitchFamily="2" charset="-122"/>
                <a:cs typeface="Times New Roman" panose="02020603050405020304" charset="0"/>
              </a:rPr>
              <a:t>11 </a:t>
            </a:r>
            <a:r>
              <a:rPr lang="zh-CN" altLang="en-US" sz="2000" dirty="0">
                <a:latin typeface="Book Antiqua" panose="02040602050305030304" pitchFamily="18" charset="0"/>
                <a:ea typeface="DengXian" panose="02010600030101010101" pitchFamily="2" charset="-122"/>
                <a:cs typeface="Times New Roman" panose="02020603050405020304" charset="0"/>
              </a:rPr>
              <a:t>日</a:t>
            </a:r>
            <a:endParaRPr lang="en-US" altLang="zh-CN" sz="2000" dirty="0">
              <a:latin typeface="Book Antiqua" panose="02040602050305030304" pitchFamily="18" charset="0"/>
              <a:ea typeface="DengXian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490089" y="3068960"/>
            <a:ext cx="3461370" cy="2769096"/>
            <a:chOff x="2190750" y="1524000"/>
            <a:chExt cx="3461370" cy="2769096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0750" y="1524000"/>
              <a:ext cx="3461370" cy="2769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矩形 1"/>
            <p:cNvSpPr/>
            <p:nvPr/>
          </p:nvSpPr>
          <p:spPr bwMode="auto">
            <a:xfrm>
              <a:off x="2190750" y="1524000"/>
              <a:ext cx="3461370" cy="2769096"/>
            </a:xfrm>
            <a:prstGeom prst="rect">
              <a:avLst/>
            </a:prstGeom>
            <a:solidFill>
              <a:schemeClr val="lt1">
                <a:alpha val="91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4000" dirty="0"/>
              <a:t>代 数 系 统</a:t>
            </a:r>
            <a:endParaRPr lang="zh-CN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3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6828" y="1249586"/>
                <a:ext cx="8363644" cy="4843710"/>
              </a:xfrm>
            </p:spPr>
            <p:txBody>
              <a:bodyPr/>
              <a:lstStyle/>
              <a:p>
                <a:pPr eaLnBrk="1" hangingPunct="1">
                  <a:lnSpc>
                    <a:spcPct val="120000"/>
                  </a:lnSpc>
                </a:pPr>
                <a:r>
                  <a:rPr lang="zh-CN" altLang="en-US" sz="3200" dirty="0">
                    <a:latin typeface="Book Antiqua" panose="02040602050305030304" pitchFamily="18" charset="0"/>
                  </a:rPr>
                  <a:t>定义（</a:t>
                </a:r>
                <a:r>
                  <a:rPr lang="zh-CN" altLang="en-US" sz="3200" b="1" dirty="0">
                    <a:solidFill>
                      <a:srgbClr val="FF0000"/>
                    </a:solidFill>
                    <a:latin typeface="Kaiti SC" panose="02010600040101010101" pitchFamily="2" charset="-122"/>
                    <a:ea typeface="Kaiti SC" panose="02010600040101010101" pitchFamily="2" charset="-122"/>
                  </a:rPr>
                  <a:t>代数系统</a:t>
                </a:r>
                <a:r>
                  <a:rPr lang="zh-CN" altLang="en-US" sz="3200" dirty="0">
                    <a:latin typeface="Book Antiqua" panose="02040602050305030304" pitchFamily="18" charset="0"/>
                  </a:rPr>
                  <a:t>）：</a:t>
                </a:r>
                <a:endParaRPr lang="zh-CN" altLang="en-US" sz="3200" dirty="0">
                  <a:latin typeface="Book Antiqua" panose="02040602050305030304" pitchFamily="18" charset="0"/>
                </a:endParaRPr>
              </a:p>
              <a:p>
                <a:pPr lvl="1" eaLnBrk="1" hangingPunct="1">
                  <a:lnSpc>
                    <a:spcPct val="120000"/>
                  </a:lnSpc>
                </a:pPr>
                <a:r>
                  <a:rPr lang="zh-CN" altLang="en-US" sz="2800" dirty="0">
                    <a:latin typeface="Book Antiqua" panose="02040602050305030304" pitchFamily="18" charset="0"/>
                  </a:rPr>
                  <a:t>给定</a:t>
                </a:r>
                <a:r>
                  <a:rPr lang="en-US" altLang="zh-CN" sz="2800" dirty="0">
                    <a:latin typeface="Book Antiqua" panose="02040602050305030304" pitchFamily="18" charset="0"/>
                  </a:rPr>
                  <a:t>1</a:t>
                </a:r>
                <a:r>
                  <a:rPr lang="zh-CN" altLang="en-US" sz="2800" dirty="0">
                    <a:latin typeface="Book Antiqua" panose="02040602050305030304" pitchFamily="18" charset="0"/>
                  </a:rPr>
                  <a:t>个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Book Antiqua" panose="02040602050305030304" pitchFamily="18" charset="0"/>
                  </a:rPr>
                  <a:t>非空集合</a:t>
                </a:r>
                <a:r>
                  <a:rPr lang="zh-CN" altLang="en-US" sz="2800" dirty="0">
                    <a:latin typeface="Book Antiqua" panose="02040602050305030304" pitchFamily="18" charset="0"/>
                  </a:rPr>
                  <a:t>（其元素可以是任何对象）；</a:t>
                </a:r>
                <a:endParaRPr lang="en-US" altLang="zh-CN" sz="2800" dirty="0">
                  <a:latin typeface="Book Antiqua" panose="02040602050305030304" pitchFamily="18" charset="0"/>
                </a:endParaRPr>
              </a:p>
              <a:p>
                <a:pPr lvl="1" eaLnBrk="1" hangingPunct="1">
                  <a:lnSpc>
                    <a:spcPct val="120000"/>
                  </a:lnSpc>
                </a:pPr>
                <a:r>
                  <a:rPr lang="zh-CN" altLang="en-US" sz="2800" dirty="0">
                    <a:latin typeface="Book Antiqua" panose="02040602050305030304" pitchFamily="18" charset="0"/>
                  </a:rPr>
                  <a:t>给定</a:t>
                </a:r>
                <a:r>
                  <a:rPr lang="en-US" altLang="zh-CN" sz="2800" dirty="0">
                    <a:latin typeface="Book Antiqua" panose="02040602050305030304" pitchFamily="18" charset="0"/>
                  </a:rPr>
                  <a:t>1</a:t>
                </a:r>
                <a:r>
                  <a:rPr lang="zh-CN" altLang="en-US" sz="2800" dirty="0">
                    <a:latin typeface="Book Antiqua" panose="02040602050305030304" pitchFamily="18" charset="0"/>
                  </a:rPr>
                  <a:t>个或者若干个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Book Antiqua" panose="02040602050305030304" pitchFamily="18" charset="0"/>
                  </a:rPr>
                  <a:t>运算</a:t>
                </a:r>
                <a:r>
                  <a:rPr lang="zh-CN" altLang="en-US" sz="2800" dirty="0">
                    <a:latin typeface="Book Antiqua" panose="02040602050305030304" pitchFamily="18" charset="0"/>
                  </a:rPr>
                  <a:t>（以下主要讨论存在</a:t>
                </a:r>
                <a:r>
                  <a:rPr lang="en-US" altLang="zh-CN" sz="2800" dirty="0">
                    <a:latin typeface="Book Antiqua" panose="02040602050305030304" pitchFamily="18" charset="0"/>
                  </a:rPr>
                  <a:t>1</a:t>
                </a:r>
                <a:r>
                  <a:rPr lang="zh-CN" altLang="en-US" sz="2800" dirty="0">
                    <a:solidFill>
                      <a:schemeClr val="tx2"/>
                    </a:solidFill>
                    <a:latin typeface="Book Antiqua" panose="02040602050305030304" pitchFamily="18" charset="0"/>
                  </a:rPr>
                  <a:t>个二元运算</a:t>
                </a:r>
                <a:r>
                  <a:rPr lang="zh-CN" altLang="en-US" sz="2800" dirty="0">
                    <a:latin typeface="Book Antiqua" panose="02040602050305030304" pitchFamily="18" charset="0"/>
                  </a:rPr>
                  <a:t>的情况）；</a:t>
                </a:r>
                <a:endParaRPr lang="en-US" altLang="zh-CN" sz="2800" dirty="0">
                  <a:latin typeface="Book Antiqua" panose="02040602050305030304" pitchFamily="18" charset="0"/>
                </a:endParaRPr>
              </a:p>
              <a:p>
                <a:pPr lvl="1" eaLnBrk="1" hangingPunct="1">
                  <a:lnSpc>
                    <a:spcPct val="120000"/>
                  </a:lnSpc>
                </a:pPr>
                <a:r>
                  <a:rPr lang="zh-CN" altLang="en-US" sz="2800" dirty="0">
                    <a:latin typeface="Book Antiqua" panose="02040602050305030304" pitchFamily="18" charset="0"/>
                  </a:rPr>
                  <a:t>给定的所有运算对上述集合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Book Antiqua" panose="02040602050305030304" pitchFamily="18" charset="0"/>
                  </a:rPr>
                  <a:t>封闭</a:t>
                </a:r>
                <a:r>
                  <a:rPr lang="en-US" altLang="zh-CN" sz="2800" dirty="0">
                    <a:latin typeface="Book Antiqua" panose="02040602050305030304" pitchFamily="18" charset="0"/>
                  </a:rPr>
                  <a:t>.</a:t>
                </a:r>
                <a:endParaRPr lang="zh-CN" altLang="en-US" sz="2800" dirty="0">
                  <a:latin typeface="Book Antiqua" panose="02040602050305030304" pitchFamily="18" charset="0"/>
                </a:endParaRPr>
              </a:p>
              <a:p>
                <a:pPr eaLnBrk="1" hangingPunct="1">
                  <a:lnSpc>
                    <a:spcPct val="120000"/>
                  </a:lnSpc>
                </a:pPr>
                <a:r>
                  <a:rPr lang="zh-CN" altLang="en-US" sz="3200" dirty="0">
                    <a:latin typeface="Book Antiqua" panose="02040602050305030304" pitchFamily="18" charset="0"/>
                  </a:rPr>
                  <a:t>记法：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320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0" i="1">
                            <a:solidFill>
                              <a:srgbClr val="3333FF"/>
                            </a:solidFill>
                            <a:latin typeface="Cambria Math"/>
                          </a:rPr>
                          <m:t>𝑆</m:t>
                        </m:r>
                        <m:r>
                          <a:rPr lang="en-US" altLang="zh-CN" sz="3200" b="0" i="1">
                            <a:solidFill>
                              <a:srgbClr val="3333FF"/>
                            </a:solidFill>
                            <a:latin typeface="Cambria Math"/>
                          </a:rPr>
                          <m:t>,∘</m:t>
                        </m:r>
                      </m:e>
                    </m:d>
                  </m:oMath>
                </a14:m>
                <a:r>
                  <a:rPr lang="zh-CN" altLang="en-US" sz="32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（或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32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i="1">
                            <a:solidFill>
                              <a:srgbClr val="3333FF"/>
                            </a:solidFill>
                            <a:latin typeface="Cambria Math"/>
                          </a:rPr>
                          <m:t>𝑆</m:t>
                        </m:r>
                        <m:r>
                          <a:rPr lang="en-US" altLang="zh-CN" sz="3200" i="1">
                            <a:solidFill>
                              <a:srgbClr val="3333FF"/>
                            </a:solidFill>
                            <a:latin typeface="Cambria Math"/>
                          </a:rPr>
                          <m:t>,∘,</m:t>
                        </m:r>
                        <m:r>
                          <a:rPr lang="zh-CN" altLang="en-US" sz="32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32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3200" b="0" i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</m:d>
                  </m:oMath>
                </a14:m>
                <a:r>
                  <a:rPr lang="zh-CN" altLang="en-US" sz="32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等）</a:t>
                </a:r>
                <a:endParaRPr lang="en-US" altLang="zh-CN" sz="3200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pPr eaLnBrk="1" hangingPunct="1">
                  <a:lnSpc>
                    <a:spcPct val="120000"/>
                  </a:lnSpc>
                </a:pPr>
                <a:r>
                  <a:rPr lang="zh-CN" altLang="en-US" sz="3200" dirty="0">
                    <a:solidFill>
                      <a:srgbClr val="0000CC"/>
                    </a:solidFill>
                    <a:latin typeface="Book Antiqua" panose="02040602050305030304" pitchFamily="18" charset="0"/>
                  </a:rPr>
                  <a:t>例子：</a:t>
                </a:r>
                <a:endParaRPr lang="zh-CN" altLang="en-US" sz="3200" dirty="0">
                  <a:solidFill>
                    <a:srgbClr val="0000CC"/>
                  </a:solidFill>
                  <a:latin typeface="Book Antiqua" panose="02040602050305030304" pitchFamily="18" charset="0"/>
                </a:endParaRPr>
              </a:p>
              <a:p>
                <a:pPr lvl="1" eaLnBrk="1" hangingPunct="1">
                  <a:lnSpc>
                    <a:spcPct val="120000"/>
                  </a:lnSpc>
                </a:pPr>
                <a:r>
                  <a:rPr lang="zh-CN" altLang="en-US" sz="2800" dirty="0">
                    <a:latin typeface="Book Antiqua" panose="02040602050305030304" pitchFamily="18" charset="0"/>
                  </a:rPr>
                  <a:t>整数集与普通加法构成一个代数系统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/>
                          </a:rPr>
                          <m:t>ℤ</m:t>
                        </m:r>
                        <m:r>
                          <a:rPr lang="en-US" altLang="zh-CN" sz="2800" i="1">
                            <a:latin typeface="Cambria Math"/>
                          </a:rPr>
                          <m:t>,+</m:t>
                        </m:r>
                      </m:e>
                    </m:d>
                  </m:oMath>
                </a14:m>
                <a:endParaRPr lang="en-US" altLang="zh-CN" sz="2800" dirty="0">
                  <a:latin typeface="Book Antiqua" panose="02040602050305030304" pitchFamily="18" charset="0"/>
                </a:endParaRPr>
              </a:p>
            </p:txBody>
          </p:sp>
        </mc:Choice>
        <mc:Fallback>
          <p:sp>
            <p:nvSpPr>
              <p:cNvPr id="14339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6828" y="1249586"/>
                <a:ext cx="8363644" cy="4843710"/>
              </a:xfrm>
              <a:blipFill rotWithShape="1">
                <a:blip r:embed="rId2"/>
                <a:stretch>
                  <a:fillRect l="-3" t="-11" r="4" b="-10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11188" y="6284913"/>
            <a:ext cx="2304628" cy="457200"/>
          </a:xfrm>
        </p:spPr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</a:rPr>
              <a:t>代数系统</a:t>
            </a:r>
            <a:endParaRPr lang="en-US" altLang="zh-CN" dirty="0">
              <a:latin typeface="等线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</p:spPr>
        <p:txBody>
          <a:bodyPr/>
          <a:lstStyle/>
          <a:p>
            <a:fld id="{2AC29492-63B7-4324-AFD8-B617AA4FC24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932040" y="3429000"/>
            <a:ext cx="4035722" cy="2491730"/>
            <a:chOff x="1976438" y="1657350"/>
            <a:chExt cx="5191125" cy="3543300"/>
          </a:xfrm>
        </p:grpSpPr>
        <p:pic>
          <p:nvPicPr>
            <p:cNvPr id="11268" name="Picture 4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6438" y="1657350"/>
              <a:ext cx="5191125" cy="3543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矩形 5"/>
            <p:cNvSpPr/>
            <p:nvPr/>
          </p:nvSpPr>
          <p:spPr bwMode="auto">
            <a:xfrm>
              <a:off x="1976438" y="1657350"/>
              <a:ext cx="5191125" cy="3543300"/>
            </a:xfrm>
            <a:prstGeom prst="rect">
              <a:avLst/>
            </a:prstGeom>
            <a:solidFill>
              <a:schemeClr val="lt1">
                <a:alpha val="93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04813"/>
            <a:ext cx="6985396" cy="576262"/>
          </a:xfrm>
        </p:spPr>
        <p:txBody>
          <a:bodyPr/>
          <a:lstStyle/>
          <a:p>
            <a:pPr algn="l" eaLnBrk="1" hangingPunct="1"/>
            <a:r>
              <a:rPr lang="zh-CN" altLang="en-US" sz="4000" dirty="0"/>
              <a:t>一个较复杂的代数系统的例子</a:t>
            </a:r>
            <a:endParaRPr lang="zh-CN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36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196752"/>
                <a:ext cx="8964488" cy="4392612"/>
              </a:xfrm>
            </p:spPr>
            <p:txBody>
              <a:bodyPr/>
              <a:lstStyle/>
              <a:p>
                <a:pPr eaLnBrk="1" hangingPunct="1">
                  <a:lnSpc>
                    <a:spcPct val="150000"/>
                  </a:lnSpc>
                </a:pPr>
                <a:r>
                  <a:rPr lang="zh-CN" altLang="en-US" dirty="0">
                    <a:latin typeface="Book Antiqua" panose="02040602050305030304" pitchFamily="18" charset="0"/>
                  </a:rPr>
                  <a:t>设集合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𝑆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ℝ</m:t>
                    </m:r>
                    <m:r>
                      <a:rPr lang="en-US" altLang="zh-CN" b="0" i="1" smtClean="0">
                        <a:latin typeface="Cambria Math"/>
                      </a:rPr>
                      <m:t>−{</m:t>
                    </m:r>
                    <m:r>
                      <a:rPr lang="en-US" altLang="zh-CN" b="0" i="1" smtClean="0">
                        <a:latin typeface="Cambria Math"/>
                      </a:rPr>
                      <m:t>0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1</m:t>
                    </m:r>
                    <m:r>
                      <a:rPr lang="en-US" altLang="zh-CN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altLang="zh-CN" dirty="0">
                    <a:latin typeface="Book Antiqua" panose="02040602050305030304" pitchFamily="18" charset="0"/>
                  </a:rPr>
                  <a:t> </a:t>
                </a:r>
                <a:r>
                  <a:rPr lang="zh-CN" altLang="en-US" dirty="0">
                    <a:latin typeface="Book Antiqua" panose="02040602050305030304" pitchFamily="18" charset="0"/>
                  </a:rPr>
                  <a:t>，定义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zh-CN" altLang="en-US" dirty="0">
                    <a:latin typeface="Book Antiqua" panose="02040602050305030304" pitchFamily="18" charset="0"/>
                  </a:rPr>
                  <a:t>上的</a:t>
                </a:r>
                <a:r>
                  <a:rPr lang="en-US" altLang="zh-CN" dirty="0">
                    <a:latin typeface="Book Antiqua" panose="02040602050305030304" pitchFamily="18" charset="0"/>
                  </a:rPr>
                  <a:t>6</a:t>
                </a:r>
                <a:r>
                  <a:rPr lang="zh-CN" altLang="en-US" dirty="0">
                    <a:latin typeface="Book Antiqua" panose="02040602050305030304" pitchFamily="18" charset="0"/>
                  </a:rPr>
                  <a:t>个函数如下：</a:t>
                </a:r>
                <a:endParaRPr lang="zh-CN" altLang="en-US" dirty="0">
                  <a:latin typeface="Book Antiqua" panose="02040602050305030304" pitchFamily="18" charset="0"/>
                </a:endParaRPr>
              </a:p>
              <a:p>
                <a:pPr lvl="1" eaLnBrk="1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,                       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endParaRPr lang="en-US" altLang="zh-CN" dirty="0">
                  <a:latin typeface="Book Antiqua" panose="02040602050305030304" pitchFamily="18" charset="0"/>
                </a:endParaRPr>
              </a:p>
              <a:p>
                <a:pPr lvl="1" eaLnBrk="1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    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endParaRPr lang="en-US" altLang="zh-CN" dirty="0">
                  <a:latin typeface="Book Antiqua" panose="02040602050305030304" pitchFamily="18" charset="0"/>
                </a:endParaRPr>
              </a:p>
              <a:p>
                <a:pPr lvl="1" eaLnBrk="1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5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altLang="zh-CN" b="0" i="0" smtClean="0">
                        <a:latin typeface="Cambria Math"/>
                      </a:rPr>
                      <m:t>, </m:t>
                    </m:r>
                    <m:r>
                      <a:rPr lang="en-US" altLang="zh-CN" b="0" i="1" smtClean="0">
                        <a:latin typeface="Cambria Math"/>
                      </a:rPr>
                      <m:t>  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6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1</m:t>
                    </m:r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</m:oMath>
                </a14:m>
                <a:endParaRPr lang="en-US" altLang="zh-CN" dirty="0">
                  <a:latin typeface="Book Antiqua" panose="0204060205030503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Book Antiqua" panose="02040602050305030304" pitchFamily="18" charset="0"/>
                  </a:rPr>
                  <a:t>则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6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,∘</m:t>
                        </m:r>
                      </m:e>
                    </m:d>
                  </m:oMath>
                </a14:m>
                <a:r>
                  <a:rPr lang="zh-CN" altLang="en-US" dirty="0">
                    <a:latin typeface="Book Antiqua" panose="02040602050305030304" pitchFamily="18" charset="0"/>
                  </a:rPr>
                  <a:t>是代数系统，其中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∘</m:t>
                    </m:r>
                  </m:oMath>
                </a14:m>
                <a:r>
                  <a:rPr lang="zh-CN" altLang="en-US" dirty="0">
                    <a:latin typeface="Book Antiqua" panose="02040602050305030304" pitchFamily="18" charset="0"/>
                  </a:rPr>
                  <a:t>是函数的复合运算</a:t>
                </a:r>
                <a:endParaRPr lang="zh-CN" altLang="en-US" dirty="0">
                  <a:latin typeface="Book Antiqua" panose="02040602050305030304" pitchFamily="18" charset="0"/>
                </a:endParaRPr>
              </a:p>
              <a:p>
                <a:pPr>
                  <a:lnSpc>
                    <a:spcPct val="140000"/>
                  </a:lnSpc>
                  <a:buNone/>
                </a:pPr>
                <a:r>
                  <a:rPr lang="zh-CN" altLang="en-US" sz="2000" dirty="0">
                    <a:latin typeface="Kaiti SC" panose="02010600040101010101" pitchFamily="2" charset="-122"/>
                    <a:ea typeface="Kaiti SC" panose="02010600040101010101" pitchFamily="2" charset="-122"/>
                  </a:rPr>
                  <a:t>	  </a:t>
                </a:r>
                <a:r>
                  <a:rPr lang="zh-CN" altLang="en-US" sz="2000" b="1" dirty="0">
                    <a:solidFill>
                      <a:srgbClr val="0000CC"/>
                    </a:solidFill>
                    <a:latin typeface="Kaiti SC" panose="02010600040101010101" pitchFamily="2" charset="-122"/>
                    <a:ea typeface="Kaiti SC" panose="02010600040101010101" pitchFamily="2" charset="-122"/>
                  </a:rPr>
                  <a:t>只需考虑运算的封闭性。例如：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rgbClr val="0000CC"/>
                            </a:solidFill>
                            <a:latin typeface="Cambria Math"/>
                            <a:ea typeface="楷体" panose="02010609060101010101" pitchFamily="49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0000CC"/>
                            </a:solidFill>
                            <a:latin typeface="Cambria Math"/>
                            <a:ea typeface="楷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rgbClr val="0000CC"/>
                        </a:solidFill>
                        <a:latin typeface="Cambria Math"/>
                        <a:ea typeface="楷体" panose="02010609060101010101" pitchFamily="49" charset="-122"/>
                      </a:rPr>
                      <m:t>∘</m:t>
                    </m:r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rgbClr val="0000CC"/>
                            </a:solidFill>
                            <a:latin typeface="Cambria Math"/>
                            <a:ea typeface="楷体" panose="02010609060101010101" pitchFamily="49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0000CC"/>
                            </a:solidFill>
                            <a:latin typeface="Cambria Math"/>
                            <a:ea typeface="楷体" panose="02010609060101010101" pitchFamily="49" charset="-122"/>
                          </a:rPr>
                          <m:t>3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rgbClr val="0000CC"/>
                        </a:solidFill>
                        <a:latin typeface="Cambria Math"/>
                        <a:ea typeface="楷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rgbClr val="0000CC"/>
                            </a:solidFill>
                            <a:latin typeface="Cambria Math"/>
                            <a:ea typeface="楷体" panose="02010609060101010101" pitchFamily="49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0000CC"/>
                            </a:solidFill>
                            <a:latin typeface="Cambria Math"/>
                            <a:ea typeface="楷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rgbClr val="0000CC"/>
                        </a:solidFill>
                        <a:latin typeface="Cambria Math"/>
                        <a:ea typeface="楷体" panose="02010609060101010101" pitchFamily="49" charset="-122"/>
                      </a:rPr>
                      <m:t>,  </m:t>
                    </m:r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rgbClr val="0000CC"/>
                            </a:solidFill>
                            <a:latin typeface="Cambria Math"/>
                            <a:ea typeface="楷体" panose="02010609060101010101" pitchFamily="49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0000CC"/>
                            </a:solidFill>
                            <a:latin typeface="Cambria Math"/>
                            <a:ea typeface="楷体" panose="02010609060101010101" pitchFamily="49" charset="-122"/>
                          </a:rPr>
                          <m:t>4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rgbClr val="0000CC"/>
                        </a:solidFill>
                        <a:latin typeface="Cambria Math"/>
                        <a:ea typeface="楷体" panose="02010609060101010101" pitchFamily="49" charset="-122"/>
                      </a:rPr>
                      <m:t>∘</m:t>
                    </m:r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rgbClr val="0000CC"/>
                            </a:solidFill>
                            <a:latin typeface="Cambria Math"/>
                            <a:ea typeface="楷体" panose="02010609060101010101" pitchFamily="49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0000CC"/>
                            </a:solidFill>
                            <a:latin typeface="Cambria Math"/>
                            <a:ea typeface="楷体" panose="02010609060101010101" pitchFamily="49" charset="-122"/>
                          </a:rPr>
                          <m:t>5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rgbClr val="0000CC"/>
                        </a:solidFill>
                        <a:latin typeface="Cambria Math"/>
                        <a:ea typeface="楷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rgbClr val="0000CC"/>
                            </a:solidFill>
                            <a:latin typeface="Cambria Math"/>
                            <a:ea typeface="楷体" panose="02010609060101010101" pitchFamily="49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0000CC"/>
                            </a:solidFill>
                            <a:latin typeface="Cambria Math"/>
                            <a:ea typeface="楷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rgbClr val="0000CC"/>
                        </a:solidFill>
                        <a:latin typeface="Cambria Math"/>
                        <a:ea typeface="楷体" panose="02010609060101010101" pitchFamily="49" charset="-122"/>
                      </a:rPr>
                      <m:t>,  </m:t>
                    </m:r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rgbClr val="0000CC"/>
                            </a:solidFill>
                            <a:latin typeface="Cambria Math"/>
                            <a:ea typeface="楷体" panose="02010609060101010101" pitchFamily="49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0000CC"/>
                            </a:solidFill>
                            <a:latin typeface="Cambria Math"/>
                            <a:ea typeface="楷体" panose="02010609060101010101" pitchFamily="49" charset="-122"/>
                          </a:rPr>
                          <m:t>3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rgbClr val="0000CC"/>
                        </a:solidFill>
                        <a:latin typeface="Cambria Math"/>
                        <a:ea typeface="楷体" panose="02010609060101010101" pitchFamily="49" charset="-122"/>
                      </a:rPr>
                      <m:t>∘</m:t>
                    </m:r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rgbClr val="0000CC"/>
                            </a:solidFill>
                            <a:latin typeface="Cambria Math"/>
                            <a:ea typeface="楷体" panose="02010609060101010101" pitchFamily="49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0000CC"/>
                            </a:solidFill>
                            <a:latin typeface="Cambria Math"/>
                            <a:ea typeface="楷体" panose="02010609060101010101" pitchFamily="49" charset="-122"/>
                          </a:rPr>
                          <m:t>6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rgbClr val="0000CC"/>
                        </a:solidFill>
                        <a:latin typeface="Cambria Math"/>
                        <a:ea typeface="楷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rgbClr val="0000CC"/>
                            </a:solidFill>
                            <a:latin typeface="Cambria Math"/>
                            <a:ea typeface="楷体" panose="02010609060101010101" pitchFamily="49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0000CC"/>
                            </a:solidFill>
                            <a:latin typeface="Cambria Math"/>
                            <a:ea typeface="楷体" panose="02010609060101010101" pitchFamily="49" charset="-122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0000CC"/>
                    </a:solidFill>
                    <a:latin typeface="Kaiti SC" panose="02010600040101010101" pitchFamily="2" charset="-122"/>
                    <a:ea typeface="Kaiti SC" panose="02010600040101010101" pitchFamily="2" charset="-122"/>
                  </a:rPr>
                  <a:t>等</a:t>
                </a:r>
                <a:r>
                  <a:rPr lang="zh-CN" altLang="en-US" sz="1800" b="1" dirty="0">
                    <a:solidFill>
                      <a:srgbClr val="002060"/>
                    </a:solidFill>
                    <a:latin typeface="Kaiti SC" panose="02010600040101010101" pitchFamily="2" charset="-122"/>
                    <a:ea typeface="Kaiti SC" panose="02010600040101010101" pitchFamily="2" charset="-122"/>
                  </a:rPr>
                  <a:t>（注：上例采用复合左先制，即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𝑓</m:t>
                    </m:r>
                    <m:r>
                      <a:rPr lang="en-US" altLang="zh-CN" sz="18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∘</m:t>
                    </m:r>
                    <m:r>
                      <a:rPr lang="en-US" altLang="zh-CN" sz="18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𝑔</m:t>
                    </m:r>
                    <m:r>
                      <a:rPr lang="en-US" altLang="zh-CN" sz="18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18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  <m:r>
                      <a:rPr lang="en-US" altLang="zh-CN" sz="18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)=</m:t>
                    </m:r>
                    <m:r>
                      <a:rPr lang="en-US" altLang="zh-CN" sz="18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𝑔</m:t>
                    </m:r>
                    <m:d>
                      <m:dPr>
                        <m:ctrlPr>
                          <a:rPr lang="en-US" altLang="zh-CN" sz="18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8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18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18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1800" b="1" dirty="0">
                    <a:solidFill>
                      <a:srgbClr val="002060"/>
                    </a:solidFill>
                    <a:latin typeface="Kaiti SC" panose="02010600040101010101" pitchFamily="2" charset="-122"/>
                    <a:ea typeface="Kaiti SC" panose="02010600040101010101" pitchFamily="2" charset="-122"/>
                  </a:rPr>
                  <a:t>，易验证右先制依然满足封闭性）</a:t>
                </a:r>
                <a:endParaRPr lang="zh-CN" altLang="en-US" sz="2000" b="1" dirty="0">
                  <a:solidFill>
                    <a:srgbClr val="0000CC"/>
                  </a:solidFill>
                  <a:latin typeface="Kaiti SC" panose="02010600040101010101" pitchFamily="2" charset="-122"/>
                  <a:ea typeface="Kaiti SC" panose="02010600040101010101" pitchFamily="2" charset="-122"/>
                </a:endParaRPr>
              </a:p>
            </p:txBody>
          </p:sp>
        </mc:Choice>
        <mc:Fallback>
          <p:sp>
            <p:nvSpPr>
              <p:cNvPr id="15363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196752"/>
                <a:ext cx="8964488" cy="4392612"/>
              </a:xfrm>
              <a:blipFill rotWithShape="1">
                <a:blip r:embed="rId2"/>
                <a:stretch>
                  <a:fillRect l="-2" t="-9" r="4" b="-217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11188" y="6284913"/>
            <a:ext cx="2304628" cy="457200"/>
          </a:xfrm>
        </p:spPr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</a:rPr>
              <a:t>代数系统</a:t>
            </a:r>
            <a:endParaRPr lang="en-US" altLang="zh-CN" dirty="0">
              <a:latin typeface="等线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</p:spPr>
        <p:txBody>
          <a:bodyPr/>
          <a:lstStyle/>
          <a:p>
            <a:fld id="{2AC29492-63B7-4324-AFD8-B617AA4FC24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932040" y="3429000"/>
            <a:ext cx="4035722" cy="2491730"/>
            <a:chOff x="1976438" y="1657350"/>
            <a:chExt cx="5191125" cy="354330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6438" y="1657350"/>
              <a:ext cx="5191125" cy="3543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矩形 8"/>
            <p:cNvSpPr/>
            <p:nvPr/>
          </p:nvSpPr>
          <p:spPr bwMode="auto">
            <a:xfrm>
              <a:off x="1976438" y="1657350"/>
              <a:ext cx="5191125" cy="3543300"/>
            </a:xfrm>
            <a:prstGeom prst="rect">
              <a:avLst/>
            </a:prstGeom>
            <a:solidFill>
              <a:schemeClr val="lt1">
                <a:alpha val="93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338262"/>
            <a:ext cx="6192688" cy="642466"/>
          </a:xfrm>
        </p:spPr>
        <p:txBody>
          <a:bodyPr/>
          <a:lstStyle/>
          <a:p>
            <a:pPr algn="l" eaLnBrk="1" hangingPunct="1"/>
            <a:r>
              <a:rPr lang="zh-CN" altLang="en-US" sz="4000" dirty="0"/>
              <a:t>函数本身作为运算对象</a:t>
            </a:r>
            <a:endParaRPr lang="zh-CN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52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313506" y="1340768"/>
                <a:ext cx="8650982" cy="2573337"/>
              </a:xfrm>
            </p:spPr>
            <p:txBody>
              <a:bodyPr/>
              <a:lstStyle/>
              <a:p>
                <a:pPr eaLnBrk="1" hangingPunct="1">
                  <a:lnSpc>
                    <a:spcPct val="160000"/>
                  </a:lnSpc>
                </a:pPr>
                <a:r>
                  <a:rPr lang="zh-CN" altLang="en-US" dirty="0"/>
                  <a:t>在集合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𝑆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ℝ</m:t>
                    </m:r>
                    <m:r>
                      <a:rPr lang="en-US" altLang="zh-CN" b="0" i="1" smtClean="0">
                        <a:latin typeface="Cambria Math"/>
                      </a:rPr>
                      <m:t>−{</m:t>
                    </m:r>
                    <m:r>
                      <a:rPr lang="en-US" altLang="zh-CN" b="0" i="1" smtClean="0">
                        <a:latin typeface="Cambria Math"/>
                      </a:rPr>
                      <m:t>0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1</m:t>
                    </m:r>
                    <m:r>
                      <a:rPr lang="en-US" altLang="zh-CN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dirty="0"/>
                  <a:t>上定义函数如下：</a:t>
                </a:r>
                <a:endParaRPr lang="zh-CN" altLang="en-US" dirty="0"/>
              </a:p>
              <a:p>
                <a:pPr lvl="1" eaLnBrk="1" hangingPunct="1">
                  <a:lnSpc>
                    <a:spcPct val="14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𝑥</m:t>
                    </m:r>
                    <m:r>
                      <a:rPr lang="en-US" altLang="zh-CN" i="1">
                        <a:latin typeface="Cambria Math"/>
                      </a:rPr>
                      <m:t>,                       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 eaLnBrk="1" hangingPunct="1">
                  <a:lnSpc>
                    <a:spcPct val="14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,    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 eaLnBrk="1" hangingPunct="1">
                  <a:lnSpc>
                    <a:spcPct val="14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5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𝑥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altLang="zh-CN">
                        <a:latin typeface="Cambria Math"/>
                      </a:rPr>
                      <m:t>, </m:t>
                    </m:r>
                    <m:r>
                      <a:rPr lang="en-US" altLang="zh-CN" i="1">
                        <a:latin typeface="Cambria Math"/>
                      </a:rPr>
                      <m:t>  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6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1</m:t>
                    </m:r>
                    <m:r>
                      <a:rPr lang="en-US" altLang="zh-CN" i="1">
                        <a:latin typeface="Cambria Math"/>
                      </a:rPr>
                      <m:t>−</m:t>
                    </m:r>
                    <m:r>
                      <a:rPr lang="en-US" altLang="zh-CN" i="1">
                        <a:latin typeface="Cambria Math"/>
                      </a:rPr>
                      <m:t>𝑥</m:t>
                    </m:r>
                  </m:oMath>
                </a14:m>
                <a:endParaRPr lang="en-US" altLang="zh-CN" dirty="0"/>
              </a:p>
              <a:p>
                <a:pPr eaLnBrk="1" hangingPunct="1">
                  <a:lnSpc>
                    <a:spcPct val="160000"/>
                  </a:lnSpc>
                </a:pPr>
                <a:r>
                  <a:rPr lang="zh-CN" altLang="en-US" dirty="0"/>
                  <a:t>要证明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∘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zh-CN" altLang="en-US" b="0" i="1" smtClean="0">
                        <a:latin typeface="Cambria Math"/>
                      </a:rPr>
                      <m:t>，</m:t>
                    </m:r>
                  </m:oMath>
                </a14:m>
                <a:r>
                  <a:rPr lang="zh-CN" altLang="en-US" dirty="0">
                    <a:solidFill>
                      <a:schemeClr val="tx2"/>
                    </a:solidFill>
                  </a:rPr>
                  <a:t>需证：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2"/>
                        </a:solidFill>
                        <a:latin typeface="Cambria Math"/>
                      </a:rPr>
                      <m:t>∀</m:t>
                    </m:r>
                    <m:r>
                      <a:rPr lang="en-US" altLang="zh-CN" b="0" i="1" smtClean="0">
                        <a:solidFill>
                          <a:schemeClr val="tx2"/>
                        </a:solidFill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2"/>
                        </a:solidFill>
                        <a:latin typeface="Cambria Math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tx2"/>
                        </a:solidFill>
                        <a:latin typeface="Cambria Math"/>
                      </a:rPr>
                      <m:t>𝑆</m:t>
                    </m:r>
                    <m:r>
                      <a:rPr lang="en-US" altLang="zh-CN" b="0" i="1" smtClean="0">
                        <a:solidFill>
                          <a:schemeClr val="tx2"/>
                        </a:solidFill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2"/>
                        </a:solidFill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2"/>
                        </a:solidFill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2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2"/>
                    </a:solidFill>
                    <a:sym typeface="Symbol" panose="05050102010706020507" pitchFamily="18" charset="2"/>
                  </a:rPr>
                  <a:t> </a:t>
                </a:r>
                <a:endParaRPr lang="en-US" altLang="zh-CN" dirty="0">
                  <a:solidFill>
                    <a:schemeClr val="tx2"/>
                  </a:solidFill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2052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313506" y="1340768"/>
                <a:ext cx="8650982" cy="2573337"/>
              </a:xfrm>
              <a:blipFill rotWithShape="1">
                <a:blip r:embed="rId2"/>
                <a:stretch>
                  <a:fillRect l="-5" t="-11" r="2" b="-597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5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828675" y="4941888"/>
          <a:ext cx="7488238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公式" r:id="rId3" imgW="3505200" imgH="469900" progId="Equation.3">
                  <p:embed/>
                </p:oleObj>
              </mc:Choice>
              <mc:Fallback>
                <p:oleObj name="公式" r:id="rId3" imgW="3505200" imgH="469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4941888"/>
                        <a:ext cx="7488238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611188" y="6284913"/>
            <a:ext cx="2304628" cy="457200"/>
          </a:xfrm>
        </p:spPr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</a:rPr>
              <a:t>代数系统</a:t>
            </a:r>
            <a:endParaRPr lang="en-US" altLang="zh-CN" dirty="0">
              <a:latin typeface="等线" panose="02010600030101010101" pitchFamily="2" charset="-122"/>
            </a:endParaR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</p:spPr>
        <p:txBody>
          <a:bodyPr/>
          <a:lstStyle/>
          <a:p>
            <a:fld id="{2AC29492-63B7-4324-AFD8-B617AA4FC24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211960" y="3861048"/>
            <a:ext cx="4762500" cy="1924050"/>
            <a:chOff x="2190750" y="2466975"/>
            <a:chExt cx="4762500" cy="1924050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0750" y="2466975"/>
              <a:ext cx="4762500" cy="1924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矩形 1"/>
            <p:cNvSpPr/>
            <p:nvPr/>
          </p:nvSpPr>
          <p:spPr bwMode="auto">
            <a:xfrm>
              <a:off x="2190750" y="2466975"/>
              <a:ext cx="4762500" cy="1924050"/>
            </a:xfrm>
            <a:prstGeom prst="rect">
              <a:avLst/>
            </a:prstGeom>
            <a:solidFill>
              <a:schemeClr val="lt1">
                <a:alpha val="93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4000" dirty="0">
                <a:latin typeface="Book Antiqua" panose="02040602050305030304" pitchFamily="18" charset="0"/>
              </a:rPr>
              <a:t>结合性（</a:t>
            </a:r>
            <a:r>
              <a:rPr lang="en-US" altLang="zh-CN" sz="4000" dirty="0">
                <a:latin typeface="Book Antiqua" panose="02040602050305030304" pitchFamily="18" charset="0"/>
              </a:rPr>
              <a:t>associativity</a:t>
            </a:r>
            <a:r>
              <a:rPr lang="zh-CN" altLang="en-US" sz="4000" dirty="0">
                <a:latin typeface="Book Antiqua" panose="02040602050305030304" pitchFamily="18" charset="0"/>
              </a:rPr>
              <a:t>）</a:t>
            </a:r>
            <a:endParaRPr lang="zh-CN" altLang="en-US" sz="4000" dirty="0">
              <a:latin typeface="Book Antiqua" panose="0204060205030503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8313" y="1196752"/>
                <a:ext cx="8142287" cy="4608512"/>
              </a:xfrm>
            </p:spPr>
            <p:txBody>
              <a:bodyPr/>
              <a:lstStyle/>
              <a:p>
                <a:pPr eaLnBrk="1" hangingPunct="1">
                  <a:lnSpc>
                    <a:spcPct val="200000"/>
                  </a:lnSpc>
                </a:pPr>
                <a:r>
                  <a:rPr lang="zh-CN" altLang="en-US" sz="3200" dirty="0"/>
                  <a:t>集合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zh-CN" altLang="en-US" sz="3200" dirty="0"/>
                  <a:t>上的运算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/>
                      </a:rPr>
                      <m:t>∘</m:t>
                    </m:r>
                  </m:oMath>
                </a14:m>
                <a:r>
                  <a:rPr lang="zh-CN" altLang="en-US" sz="3200" dirty="0"/>
                  <a:t>具有</a:t>
                </a:r>
                <a:r>
                  <a:rPr lang="zh-CN" altLang="en-US" sz="3200" dirty="0">
                    <a:solidFill>
                      <a:srgbClr val="FF0000"/>
                    </a:solidFill>
                  </a:rPr>
                  <a:t>结合性</a:t>
                </a:r>
                <a:r>
                  <a:rPr lang="zh-CN" altLang="en-US" sz="3200" dirty="0"/>
                  <a:t>定义为：</a:t>
                </a:r>
                <a:endParaRPr lang="zh-CN" altLang="en-US" sz="3200" dirty="0"/>
              </a:p>
              <a:p>
                <a:pPr lvl="1" eaLnBrk="1" hangingPunct="1">
                  <a:lnSpc>
                    <a:spcPct val="200000"/>
                  </a:lnSpc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∀</m:t>
                      </m:r>
                      <m:r>
                        <a:rPr lang="en-US" altLang="zh-CN" sz="28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zh-CN" sz="28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,</m:t>
                      </m:r>
                      <m:r>
                        <a:rPr lang="en-US" altLang="zh-CN" sz="28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altLang="zh-CN" sz="28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,</m:t>
                      </m:r>
                      <m:r>
                        <a:rPr lang="en-US" altLang="zh-CN" sz="28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altLang="zh-CN" sz="28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∈</m:t>
                      </m:r>
                      <m:r>
                        <a:rPr lang="en-US" altLang="zh-CN" sz="28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𝐴</m:t>
                      </m:r>
                      <m:r>
                        <a:rPr lang="en-US" altLang="zh-CN" sz="28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, </m:t>
                      </m:r>
                      <m:d>
                        <m:dPr>
                          <m:ctrlPr>
                            <a:rPr lang="en-US" altLang="zh-CN" sz="28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∘</m:t>
                          </m:r>
                          <m:r>
                            <a:rPr lang="en-US" altLang="zh-CN" sz="2800" b="0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∘</m:t>
                      </m:r>
                      <m:r>
                        <a:rPr lang="en-US" altLang="zh-CN" sz="28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altLang="zh-CN" sz="28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zh-CN" sz="28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∘</m:t>
                      </m:r>
                      <m:d>
                        <m:dPr>
                          <m:ctrlPr>
                            <a:rPr lang="en-US" altLang="zh-CN" sz="28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altLang="zh-CN" sz="2800" b="0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∘</m:t>
                          </m:r>
                          <m:r>
                            <a:rPr lang="en-US" altLang="zh-CN" sz="2800" b="0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altLang="zh-CN" sz="2800" dirty="0">
                  <a:solidFill>
                    <a:srgbClr val="0000CC"/>
                  </a:solidFill>
                  <a:sym typeface="Symbol" panose="05050102010706020507" pitchFamily="18" charset="2"/>
                </a:endParaRPr>
              </a:p>
              <a:p>
                <a:pPr eaLnBrk="1" hangingPunct="1">
                  <a:lnSpc>
                    <a:spcPct val="200000"/>
                  </a:lnSpc>
                </a:pPr>
                <a:r>
                  <a:rPr lang="zh-CN" altLang="en-US" sz="3200" dirty="0">
                    <a:sym typeface="Symbol" panose="05050102010706020507" pitchFamily="18" charset="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/>
                      </a:rPr>
                      <m:t>∘</m:t>
                    </m:r>
                  </m:oMath>
                </a14:m>
                <a:r>
                  <a:rPr lang="zh-CN" altLang="en-US" sz="3200" dirty="0"/>
                  <a:t>满足结合性，表达式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3200" b="0" i="1" smtClean="0">
                        <a:latin typeface="Cambria Math"/>
                      </a:rPr>
                      <m:t>∘</m:t>
                    </m:r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3200" b="0" i="1" smtClean="0">
                        <a:latin typeface="Cambria Math"/>
                      </a:rPr>
                      <m:t>∘⋯∘</m:t>
                    </m:r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3200" dirty="0">
                    <a:latin typeface="Times New Roman" panose="02020603050405020304" charset="0"/>
                  </a:rPr>
                  <a:t>可以在保持诸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3200" dirty="0">
                    <a:latin typeface="Times New Roman" panose="02020603050405020304" charset="0"/>
                  </a:rPr>
                  <a:t>先后次序不变的前提下按照</a:t>
                </a:r>
                <a:r>
                  <a:rPr lang="zh-CN" altLang="en-US" sz="3200" dirty="0">
                    <a:solidFill>
                      <a:srgbClr val="FF0000"/>
                    </a:solidFill>
                    <a:latin typeface="Times New Roman" panose="02020603050405020304" charset="0"/>
                  </a:rPr>
                  <a:t>任何顺序</a:t>
                </a:r>
                <a:r>
                  <a:rPr lang="zh-CN" altLang="en-US" sz="3200" dirty="0">
                    <a:latin typeface="Times New Roman" panose="02020603050405020304" charset="0"/>
                  </a:rPr>
                  <a:t>进行计算</a:t>
                </a:r>
                <a:endParaRPr lang="zh-CN" altLang="en-US" sz="3200" dirty="0">
                  <a:latin typeface="Times New Roman" panose="02020603050405020304" charset="0"/>
                </a:endParaRPr>
              </a:p>
              <a:p>
                <a:pPr eaLnBrk="1" hangingPunct="1">
                  <a:lnSpc>
                    <a:spcPct val="15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3200" dirty="0">
                    <a:latin typeface="Times New Roman" panose="02020603050405020304" charset="0"/>
                  </a:rPr>
                  <a:t>	</a:t>
                </a:r>
                <a:endParaRPr lang="zh-CN" altLang="en-US" sz="3200" dirty="0">
                  <a:latin typeface="Times New Roman" panose="02020603050405020304" charset="0"/>
                </a:endParaRPr>
              </a:p>
            </p:txBody>
          </p:sp>
        </mc:Choice>
        <mc:Fallback>
          <p:sp>
            <p:nvSpPr>
              <p:cNvPr id="16387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8313" y="1196752"/>
                <a:ext cx="8142287" cy="4608512"/>
              </a:xfrm>
              <a:blipFill rotWithShape="1">
                <a:blip r:embed="rId2"/>
                <a:stretch>
                  <a:fillRect l="-4" t="-9" b="-245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11188" y="6284913"/>
            <a:ext cx="2304628" cy="457200"/>
          </a:xfrm>
        </p:spPr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</a:rPr>
              <a:t>代数系统</a:t>
            </a:r>
            <a:endParaRPr lang="en-US" altLang="zh-CN" dirty="0">
              <a:latin typeface="等线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</p:spPr>
        <p:txBody>
          <a:bodyPr/>
          <a:lstStyle/>
          <a:p>
            <a:fld id="{2AC29492-63B7-4324-AFD8-B617AA4FC24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436096" y="3140968"/>
            <a:ext cx="3528392" cy="2736304"/>
            <a:chOff x="3009900" y="2257425"/>
            <a:chExt cx="3124200" cy="2343150"/>
          </a:xfrm>
        </p:grpSpPr>
        <p:pic>
          <p:nvPicPr>
            <p:cNvPr id="13314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9900" y="2257425"/>
              <a:ext cx="3124200" cy="2343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矩形 1"/>
            <p:cNvSpPr/>
            <p:nvPr/>
          </p:nvSpPr>
          <p:spPr bwMode="auto">
            <a:xfrm>
              <a:off x="3009900" y="2257425"/>
              <a:ext cx="3124200" cy="2343150"/>
            </a:xfrm>
            <a:prstGeom prst="rect">
              <a:avLst/>
            </a:prstGeom>
            <a:solidFill>
              <a:schemeClr val="lt1">
                <a:alpha val="9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04813"/>
            <a:ext cx="5905276" cy="576262"/>
          </a:xfrm>
        </p:spPr>
        <p:txBody>
          <a:bodyPr/>
          <a:lstStyle/>
          <a:p>
            <a:pPr algn="l" eaLnBrk="1" hangingPunct="1"/>
            <a:r>
              <a:rPr lang="zh-CN" altLang="en-US" sz="4000" dirty="0">
                <a:latin typeface="Book Antiqua" panose="02040602050305030304" pitchFamily="18" charset="0"/>
              </a:rPr>
              <a:t>交换性（</a:t>
            </a:r>
            <a:r>
              <a:rPr lang="en-US" altLang="zh-CN" sz="4000" dirty="0">
                <a:latin typeface="Book Antiqua" panose="02040602050305030304" pitchFamily="18" charset="0"/>
              </a:rPr>
              <a:t>commutativity</a:t>
            </a:r>
            <a:r>
              <a:rPr lang="zh-CN" altLang="en-US" sz="4000" dirty="0">
                <a:latin typeface="Book Antiqua" panose="02040602050305030304" pitchFamily="18" charset="0"/>
              </a:rPr>
              <a:t>）</a:t>
            </a:r>
            <a:endParaRPr lang="zh-CN" altLang="en-US" sz="4000" dirty="0">
              <a:latin typeface="Book Antiqua" panose="0204060205030503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41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8313" y="1124744"/>
                <a:ext cx="8142287" cy="4896544"/>
              </a:xfrm>
            </p:spPr>
            <p:txBody>
              <a:bodyPr/>
              <a:lstStyle/>
              <a:p>
                <a:pPr eaLnBrk="1" hangingPunct="1">
                  <a:lnSpc>
                    <a:spcPct val="200000"/>
                  </a:lnSpc>
                </a:pPr>
                <a:r>
                  <a:rPr lang="zh-CN" altLang="en-US" sz="3200" dirty="0"/>
                  <a:t>集合</a:t>
                </a:r>
                <a14:m>
                  <m:oMath xmlns:m="http://schemas.openxmlformats.org/officeDocument/2006/math">
                    <m:r>
                      <a:rPr lang="en-US" altLang="zh-CN" sz="3200">
                        <a:latin typeface="Cambria Math"/>
                      </a:rPr>
                      <m:t>𝐴</m:t>
                    </m:r>
                  </m:oMath>
                </a14:m>
                <a:r>
                  <a:rPr lang="zh-CN" altLang="en-US" sz="3200" dirty="0"/>
                  <a:t>上的运算</a:t>
                </a:r>
                <a14:m>
                  <m:oMath xmlns:m="http://schemas.openxmlformats.org/officeDocument/2006/math">
                    <m:r>
                      <a:rPr lang="en-US" altLang="zh-CN" sz="3200">
                        <a:latin typeface="Cambria Math"/>
                      </a:rPr>
                      <m:t>∘</m:t>
                    </m:r>
                  </m:oMath>
                </a14:m>
                <a:r>
                  <a:rPr lang="zh-CN" altLang="en-US" sz="3200" dirty="0"/>
                  <a:t>具有</a:t>
                </a:r>
                <a:r>
                  <a:rPr lang="zh-CN" altLang="en-US" sz="3200" dirty="0">
                    <a:solidFill>
                      <a:srgbClr val="FF0000"/>
                    </a:solidFill>
                  </a:rPr>
                  <a:t>交换性</a:t>
                </a:r>
                <a:r>
                  <a:rPr lang="zh-CN" altLang="en-US" sz="3200" dirty="0"/>
                  <a:t>定义为：</a:t>
                </a:r>
                <a:endParaRPr lang="zh-CN" altLang="en-US" sz="3200" dirty="0"/>
              </a:p>
              <a:p>
                <a:pPr marL="0" indent="0" eaLnBrk="1" hangingPunct="1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solidFill>
                            <a:srgbClr val="0000CC"/>
                          </a:solidFill>
                          <a:latin typeface="Cambria Math"/>
                          <a:sym typeface="Symbol" panose="05050102010706020507" pitchFamily="18" charset="2"/>
                        </a:rPr>
                        <m:t>∀</m:t>
                      </m:r>
                      <m:r>
                        <a:rPr lang="en-US" altLang="zh-CN" sz="3200" b="0" i="1" smtClean="0">
                          <a:solidFill>
                            <a:srgbClr val="0000CC"/>
                          </a:solidFill>
                          <a:latin typeface="Cambria Math"/>
                          <a:sym typeface="Symbol" panose="05050102010706020507" pitchFamily="18" charset="2"/>
                        </a:rPr>
                        <m:t>𝑥</m:t>
                      </m:r>
                      <m:r>
                        <a:rPr lang="en-US" altLang="zh-CN" sz="3200" b="0" i="1" smtClean="0">
                          <a:solidFill>
                            <a:srgbClr val="0000CC"/>
                          </a:solidFill>
                          <a:latin typeface="Cambria Math"/>
                          <a:sym typeface="Symbol" panose="05050102010706020507" pitchFamily="18" charset="2"/>
                        </a:rPr>
                        <m:t>, </m:t>
                      </m:r>
                      <m:r>
                        <a:rPr lang="en-US" altLang="zh-CN" sz="3200" b="0" i="1" smtClean="0">
                          <a:solidFill>
                            <a:srgbClr val="0000CC"/>
                          </a:solidFill>
                          <a:latin typeface="Cambria Math"/>
                          <a:sym typeface="Symbol" panose="05050102010706020507" pitchFamily="18" charset="2"/>
                        </a:rPr>
                        <m:t>𝑦</m:t>
                      </m:r>
                      <m:r>
                        <a:rPr lang="en-US" altLang="zh-CN" sz="3200" b="0" i="1" smtClean="0">
                          <a:solidFill>
                            <a:srgbClr val="0000CC"/>
                          </a:solidFill>
                          <a:latin typeface="Cambria Math"/>
                          <a:sym typeface="Symbol" panose="05050102010706020507" pitchFamily="18" charset="2"/>
                        </a:rPr>
                        <m:t>∈</m:t>
                      </m:r>
                      <m:r>
                        <a:rPr lang="en-US" altLang="zh-CN" sz="3200" b="0" i="1" smtClean="0">
                          <a:solidFill>
                            <a:srgbClr val="0000CC"/>
                          </a:solidFill>
                          <a:latin typeface="Cambria Math"/>
                          <a:sym typeface="Symbol" panose="05050102010706020507" pitchFamily="18" charset="2"/>
                        </a:rPr>
                        <m:t>𝐴</m:t>
                      </m:r>
                      <m:r>
                        <a:rPr lang="en-US" altLang="zh-CN" sz="3200" b="0" i="1" smtClean="0">
                          <a:solidFill>
                            <a:srgbClr val="0000CC"/>
                          </a:solidFill>
                          <a:latin typeface="Cambria Math"/>
                          <a:sym typeface="Symbol" panose="05050102010706020507" pitchFamily="18" charset="2"/>
                        </a:rPr>
                        <m:t>, </m:t>
                      </m:r>
                      <m:r>
                        <a:rPr lang="en-US" altLang="zh-CN" sz="3200" b="0" i="1" smtClean="0">
                          <a:solidFill>
                            <a:srgbClr val="0000CC"/>
                          </a:solidFill>
                          <a:latin typeface="Cambria Math"/>
                          <a:sym typeface="Symbol" panose="05050102010706020507" pitchFamily="18" charset="2"/>
                        </a:rPr>
                        <m:t>𝑥</m:t>
                      </m:r>
                      <m:r>
                        <a:rPr lang="en-US" altLang="zh-CN" sz="3200" b="0" i="1" smtClean="0">
                          <a:solidFill>
                            <a:srgbClr val="0000CC"/>
                          </a:solidFill>
                          <a:latin typeface="Cambria Math"/>
                          <a:sym typeface="Symbol" panose="05050102010706020507" pitchFamily="18" charset="2"/>
                        </a:rPr>
                        <m:t>∘</m:t>
                      </m:r>
                      <m:r>
                        <a:rPr lang="en-US" altLang="zh-CN" sz="3200" b="0" i="1" smtClean="0">
                          <a:solidFill>
                            <a:srgbClr val="0000CC"/>
                          </a:solidFill>
                          <a:latin typeface="Cambria Math"/>
                          <a:sym typeface="Symbol" panose="05050102010706020507" pitchFamily="18" charset="2"/>
                        </a:rPr>
                        <m:t>𝑦</m:t>
                      </m:r>
                      <m:r>
                        <a:rPr lang="en-US" altLang="zh-CN" sz="3200" b="0" i="1" smtClean="0">
                          <a:solidFill>
                            <a:srgbClr val="0000CC"/>
                          </a:solidFill>
                          <a:latin typeface="Cambria Math"/>
                          <a:sym typeface="Symbol" panose="05050102010706020507" pitchFamily="18" charset="2"/>
                        </a:rPr>
                        <m:t>=</m:t>
                      </m:r>
                      <m:r>
                        <a:rPr lang="en-US" altLang="zh-CN" sz="3200" b="0" i="1" smtClean="0">
                          <a:solidFill>
                            <a:srgbClr val="0000CC"/>
                          </a:solidFill>
                          <a:latin typeface="Cambria Math"/>
                          <a:sym typeface="Symbol" panose="05050102010706020507" pitchFamily="18" charset="2"/>
                        </a:rPr>
                        <m:t>𝑦</m:t>
                      </m:r>
                      <m:r>
                        <a:rPr lang="en-US" altLang="zh-CN" sz="3200" b="0" i="1" smtClean="0">
                          <a:solidFill>
                            <a:srgbClr val="0000CC"/>
                          </a:solidFill>
                          <a:latin typeface="Cambria Math"/>
                          <a:sym typeface="Symbol" panose="05050102010706020507" pitchFamily="18" charset="2"/>
                        </a:rPr>
                        <m:t>∘</m:t>
                      </m:r>
                      <m:r>
                        <a:rPr lang="en-US" altLang="zh-CN" sz="3200" b="0" i="1" smtClean="0">
                          <a:solidFill>
                            <a:srgbClr val="0000CC"/>
                          </a:solidFill>
                          <a:latin typeface="Cambria Math"/>
                          <a:sym typeface="Symbol" panose="05050102010706020507" pitchFamily="18" charset="2"/>
                        </a:rPr>
                        <m:t>𝑥</m:t>
                      </m:r>
                    </m:oMath>
                  </m:oMathPara>
                </a14:m>
                <a:endParaRPr lang="en-US" altLang="zh-CN" sz="3200" dirty="0">
                  <a:solidFill>
                    <a:srgbClr val="0000CC"/>
                  </a:solidFill>
                  <a:sym typeface="Symbol" panose="05050102010706020507" pitchFamily="18" charset="2"/>
                </a:endParaRPr>
              </a:p>
              <a:p>
                <a:pPr eaLnBrk="1" hangingPunct="1">
                  <a:lnSpc>
                    <a:spcPct val="200000"/>
                  </a:lnSpc>
                </a:pPr>
                <a:r>
                  <a:rPr lang="zh-CN" altLang="en-US" sz="3200" dirty="0">
                    <a:sym typeface="Symbol" panose="05050102010706020507" pitchFamily="18" charset="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/>
                      </a:rPr>
                      <m:t>∘</m:t>
                    </m:r>
                  </m:oMath>
                </a14:m>
                <a:r>
                  <a:rPr lang="zh-CN" altLang="en-US" sz="3200" dirty="0"/>
                  <a:t>同时满足交换律和结合律，表达式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3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3200" i="1">
                        <a:latin typeface="Cambria Math"/>
                      </a:rPr>
                      <m:t>∘</m:t>
                    </m:r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32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3200" i="1">
                        <a:latin typeface="Cambria Math"/>
                      </a:rPr>
                      <m:t>∘⋯∘</m:t>
                    </m:r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32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3200" dirty="0">
                    <a:latin typeface="Times New Roman" panose="02020603050405020304" charset="0"/>
                  </a:rPr>
                  <a:t>可以</a:t>
                </a:r>
                <a:r>
                  <a:rPr lang="zh-CN" altLang="en-US" sz="3200" dirty="0"/>
                  <a:t>按照任何顺序进行计算，包括可以随便</a:t>
                </a:r>
                <a:r>
                  <a:rPr lang="zh-CN" altLang="en-US" sz="3200" dirty="0">
                    <a:solidFill>
                      <a:srgbClr val="FF0000"/>
                    </a:solidFill>
                  </a:rPr>
                  <a:t>重新排列诸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3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3200" dirty="0">
                    <a:solidFill>
                      <a:srgbClr val="FF0000"/>
                    </a:solidFill>
                  </a:rPr>
                  <a:t>的先后次序</a:t>
                </a:r>
                <a:endParaRPr lang="zh-CN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7411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8313" y="1124744"/>
                <a:ext cx="8142287" cy="4896544"/>
              </a:xfrm>
              <a:blipFill rotWithShape="1">
                <a:blip r:embed="rId2"/>
                <a:stretch>
                  <a:fillRect l="-4" t="-3" b="-2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11188" y="6284913"/>
            <a:ext cx="2304628" cy="457200"/>
          </a:xfrm>
        </p:spPr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</a:rPr>
              <a:t>代数系统</a:t>
            </a:r>
            <a:endParaRPr lang="en-US" altLang="zh-CN" dirty="0">
              <a:latin typeface="等线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</p:spPr>
        <p:txBody>
          <a:bodyPr/>
          <a:lstStyle/>
          <a:p>
            <a:fld id="{2AC29492-63B7-4324-AFD8-B617AA4FC24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4000" dirty="0">
                <a:latin typeface="Book Antiqua" panose="02040602050305030304" pitchFamily="18" charset="0"/>
              </a:rPr>
              <a:t>分配性（</a:t>
            </a:r>
            <a:r>
              <a:rPr lang="en-US" altLang="zh-CN" sz="4000" dirty="0">
                <a:latin typeface="Book Antiqua" panose="02040602050305030304" pitchFamily="18" charset="0"/>
              </a:rPr>
              <a:t>distributivity</a:t>
            </a:r>
            <a:r>
              <a:rPr lang="zh-CN" altLang="en-US" sz="4000" dirty="0">
                <a:latin typeface="Book Antiqua" panose="02040602050305030304" pitchFamily="18" charset="0"/>
              </a:rPr>
              <a:t>）</a:t>
            </a:r>
            <a:endParaRPr lang="zh-CN" altLang="en-US" sz="4000" dirty="0">
              <a:latin typeface="Book Antiqua" panose="0204060205030503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45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200000"/>
                  </a:lnSpc>
                </a:pPr>
                <a:r>
                  <a:rPr lang="zh-CN" altLang="en-US" sz="3200" dirty="0"/>
                  <a:t>分配性涉及两个不同的运算</a:t>
                </a:r>
                <a:endParaRPr lang="zh-CN" altLang="en-US" sz="3200" dirty="0"/>
              </a:p>
              <a:p>
                <a:pPr eaLnBrk="1" hangingPunct="1">
                  <a:lnSpc>
                    <a:spcPct val="200000"/>
                  </a:lnSpc>
                </a:pPr>
                <a:r>
                  <a:rPr lang="zh-CN" altLang="en-US" sz="3200" dirty="0"/>
                  <a:t>集合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zh-CN" altLang="en-US" sz="3200" dirty="0"/>
                  <a:t>上的运算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/>
                      </a:rPr>
                      <m:t>∘</m:t>
                    </m:r>
                  </m:oMath>
                </a14:m>
                <a:r>
                  <a:rPr lang="zh-CN" altLang="en-US" sz="3200" dirty="0"/>
                  <a:t>对</a:t>
                </a:r>
                <a14:m>
                  <m:oMath xmlns:m="http://schemas.openxmlformats.org/officeDocument/2006/math">
                    <m:r>
                      <a:rPr lang="zh-CN" altLang="en-US" sz="3200" i="1" dirty="0" smtClean="0">
                        <a:latin typeface="Cambria Math"/>
                        <a:sym typeface="Symbol" panose="05050102010706020507" pitchFamily="18" charset="2"/>
                      </a:rPr>
                      <m:t></m:t>
                    </m:r>
                  </m:oMath>
                </a14:m>
                <a:r>
                  <a:rPr lang="zh-CN" altLang="en-US" sz="3200" dirty="0"/>
                  <a:t>满足</a:t>
                </a:r>
                <a:r>
                  <a:rPr lang="zh-CN" altLang="en-US" sz="3200" dirty="0">
                    <a:solidFill>
                      <a:srgbClr val="FF0000"/>
                    </a:solidFill>
                  </a:rPr>
                  <a:t>分配性</a:t>
                </a:r>
                <a:r>
                  <a:rPr lang="zh-CN" altLang="en-US" sz="3200" dirty="0"/>
                  <a:t>定义为：</a:t>
                </a:r>
                <a:endParaRPr lang="en-US" altLang="zh-CN" sz="3200" dirty="0"/>
              </a:p>
              <a:p>
                <a:pPr marL="0" indent="0" eaLnBrk="1" hangingPunct="1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∀</m:t>
                      </m:r>
                      <m:r>
                        <a:rPr lang="en-US" altLang="zh-CN" sz="32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zh-CN" sz="32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, </m:t>
                      </m:r>
                      <m:r>
                        <a:rPr lang="en-US" altLang="zh-CN" sz="32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altLang="zh-CN" sz="32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, </m:t>
                      </m:r>
                      <m:r>
                        <a:rPr lang="en-US" altLang="zh-CN" sz="32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altLang="zh-CN" sz="32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∈</m:t>
                      </m:r>
                      <m:r>
                        <a:rPr lang="en-US" altLang="zh-CN" sz="32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𝐴</m:t>
                      </m:r>
                      <m:r>
                        <a:rPr lang="en-US" altLang="zh-CN" sz="32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, </m:t>
                      </m:r>
                      <m:r>
                        <a:rPr lang="en-US" altLang="zh-CN" sz="32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zh-CN" sz="32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∘</m:t>
                      </m:r>
                      <m:d>
                        <m:dPr>
                          <m:ctrlPr>
                            <a:rPr lang="en-US" altLang="zh-CN" sz="32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altLang="zh-CN" sz="3200" b="0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∗</m:t>
                          </m:r>
                          <m:r>
                            <a:rPr lang="en-US" altLang="zh-CN" sz="3200" b="0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 sz="32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32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3200" b="0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∘</m:t>
                          </m:r>
                          <m:r>
                            <a:rPr lang="en-US" altLang="zh-CN" sz="3200" b="0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zh-CN" sz="32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∗(</m:t>
                      </m:r>
                      <m:r>
                        <a:rPr lang="en-US" altLang="zh-CN" sz="32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zh-CN" sz="32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∘</m:t>
                      </m:r>
                      <m:r>
                        <a:rPr lang="en-US" altLang="zh-CN" sz="32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altLang="zh-CN" sz="32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sz="2800" dirty="0">
                  <a:solidFill>
                    <a:srgbClr val="0000CC"/>
                  </a:solidFill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19459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1"/>
                <a:stretch>
                  <a:fillRect l="-4" t="-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11188" y="6284913"/>
            <a:ext cx="2304628" cy="457200"/>
          </a:xfrm>
        </p:spPr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</a:rPr>
              <a:t>代数系统</a:t>
            </a:r>
            <a:endParaRPr lang="en-US" altLang="zh-CN" dirty="0">
              <a:latin typeface="等线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</p:spPr>
        <p:txBody>
          <a:bodyPr/>
          <a:lstStyle/>
          <a:p>
            <a:fld id="{2AC29492-63B7-4324-AFD8-B617AA4FC24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04813"/>
            <a:ext cx="6769372" cy="576262"/>
          </a:xfrm>
        </p:spPr>
        <p:txBody>
          <a:bodyPr/>
          <a:lstStyle/>
          <a:p>
            <a:pPr algn="l" eaLnBrk="1" hangingPunct="1"/>
            <a:r>
              <a:rPr lang="zh-CN" altLang="en-US" sz="4000" dirty="0">
                <a:latin typeface="Book Antiqua" panose="02040602050305030304" pitchFamily="18" charset="0"/>
              </a:rPr>
              <a:t>单 位 元（</a:t>
            </a:r>
            <a:r>
              <a:rPr lang="en-US" altLang="zh-CN" sz="4000" dirty="0">
                <a:latin typeface="Book Antiqua" panose="02040602050305030304" pitchFamily="18" charset="0"/>
              </a:rPr>
              <a:t>identity element</a:t>
            </a:r>
            <a:r>
              <a:rPr lang="zh-CN" altLang="en-US" sz="4000" dirty="0">
                <a:latin typeface="Book Antiqua" panose="02040602050305030304" pitchFamily="18" charset="0"/>
              </a:rPr>
              <a:t>）</a:t>
            </a:r>
            <a:endParaRPr lang="zh-CN" altLang="en-US" sz="4000" dirty="0">
              <a:latin typeface="Book Antiqua" panose="0204060205030503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8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8313" y="1268760"/>
                <a:ext cx="8280151" cy="4392612"/>
              </a:xfrm>
            </p:spPr>
            <p:txBody>
              <a:bodyPr/>
              <a:lstStyle/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3200" dirty="0">
                    <a:latin typeface="Book Antiqua" panose="02040602050305030304" pitchFamily="18" charset="0"/>
                  </a:rPr>
                  <a:t>对于实数集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/>
                      </a:rPr>
                      <m:t>ℝ</m:t>
                    </m:r>
                  </m:oMath>
                </a14:m>
                <a:r>
                  <a:rPr lang="zh-CN" altLang="en-US" sz="3200" dirty="0">
                    <a:latin typeface="Book Antiqua" panose="02040602050305030304" pitchFamily="18" charset="0"/>
                  </a:rPr>
                  <a:t>上的普通乘法</a:t>
                </a:r>
                <a:r>
                  <a:rPr lang="en-US" altLang="zh-CN" sz="3200" dirty="0">
                    <a:latin typeface="Book Antiqua" panose="0204060205030503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/>
                      </a:rPr>
                      <m:t>⋅</m:t>
                    </m:r>
                  </m:oMath>
                </a14:m>
                <a:r>
                  <a:rPr lang="en-US" altLang="zh-CN" sz="3200" dirty="0">
                    <a:latin typeface="Book Antiqua" panose="02040602050305030304" pitchFamily="18" charset="0"/>
                  </a:rPr>
                  <a:t>)</a:t>
                </a:r>
                <a:r>
                  <a:rPr lang="zh-CN" altLang="en-US" sz="3200" dirty="0">
                    <a:latin typeface="Book Antiqua" panose="02040602050305030304" pitchFamily="18" charset="0"/>
                  </a:rPr>
                  <a:t>，实数</a:t>
                </a:r>
                <a:r>
                  <a:rPr lang="en-US" altLang="zh-CN" sz="3200" dirty="0">
                    <a:latin typeface="Book Antiqua" panose="02040602050305030304" pitchFamily="18" charset="0"/>
                  </a:rPr>
                  <a:t>1</a:t>
                </a:r>
                <a:r>
                  <a:rPr lang="zh-CN" altLang="en-US" sz="3200" dirty="0">
                    <a:latin typeface="Book Antiqua" panose="02040602050305030304" pitchFamily="18" charset="0"/>
                  </a:rPr>
                  <a:t>满足对任意实数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/>
                      </a:rPr>
                      <m:t>𝑥</m:t>
                    </m:r>
                    <m:r>
                      <a:rPr lang="en-US" altLang="zh-CN" sz="3200" b="0" i="1" smtClean="0">
                        <a:latin typeface="Cambria Math"/>
                      </a:rPr>
                      <m:t>∈</m:t>
                    </m:r>
                    <m:r>
                      <a:rPr lang="en-US" altLang="zh-CN" sz="3200" b="0" i="1" smtClean="0">
                        <a:latin typeface="Cambria Math"/>
                      </a:rPr>
                      <m:t>ℝ</m:t>
                    </m:r>
                  </m:oMath>
                </a14:m>
                <a:r>
                  <a:rPr lang="zh-CN" altLang="en-US" sz="3200" dirty="0">
                    <a:latin typeface="Book Antiqua" panose="02040602050305030304" pitchFamily="18" charset="0"/>
                  </a:rPr>
                  <a:t>，有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/>
                      </a:rPr>
                      <m:t>1</m:t>
                    </m:r>
                    <m:r>
                      <a:rPr lang="en-US" altLang="zh-CN" sz="3200" b="0" i="1" smtClean="0">
                        <a:latin typeface="Cambria Math"/>
                      </a:rPr>
                      <m:t>⋅</m:t>
                    </m:r>
                    <m:r>
                      <a:rPr lang="en-US" altLang="zh-CN" sz="3200" b="0" i="1" smtClean="0">
                        <a:latin typeface="Cambria Math"/>
                      </a:rPr>
                      <m:t>𝑥</m:t>
                    </m:r>
                    <m:r>
                      <a:rPr lang="en-US" altLang="zh-CN" sz="3200" b="0" i="1" smtClean="0">
                        <a:latin typeface="Cambria Math"/>
                      </a:rPr>
                      <m:t>=</m:t>
                    </m:r>
                    <m:r>
                      <a:rPr lang="en-US" altLang="zh-CN" sz="3200" b="0" i="1" smtClean="0">
                        <a:latin typeface="Cambria Math"/>
                      </a:rPr>
                      <m:t>𝑥</m:t>
                    </m:r>
                    <m:r>
                      <a:rPr lang="en-US" altLang="zh-CN" sz="3200" b="0" i="1" smtClean="0">
                        <a:latin typeface="Cambria Math"/>
                      </a:rPr>
                      <m:t>⋅</m:t>
                    </m:r>
                    <m:r>
                      <a:rPr lang="en-US" altLang="zh-CN" sz="3200" b="0" i="1" smtClean="0">
                        <a:latin typeface="Cambria Math"/>
                      </a:rPr>
                      <m:t>1</m:t>
                    </m:r>
                  </m:oMath>
                </a14:m>
                <a:endParaRPr lang="en-US" altLang="zh-CN" sz="3200" dirty="0">
                  <a:latin typeface="Book Antiqua" panose="0204060205030503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3200" dirty="0">
                    <a:latin typeface="Book Antiqua" panose="02040602050305030304" pitchFamily="18" charset="0"/>
                  </a:rPr>
                  <a:t>元素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/>
                      </a:rPr>
                      <m:t>𝑒</m:t>
                    </m:r>
                  </m:oMath>
                </a14:m>
                <a:r>
                  <a:rPr lang="zh-CN" altLang="en-US" sz="3200" dirty="0">
                    <a:latin typeface="Book Antiqua" panose="02040602050305030304" pitchFamily="18" charset="0"/>
                  </a:rPr>
                  <a:t>是代数系统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/>
                          </a:rPr>
                          <m:t>𝑆</m:t>
                        </m:r>
                        <m:r>
                          <a:rPr lang="en-US" altLang="zh-CN" sz="3200" b="0" i="1" smtClean="0">
                            <a:latin typeface="Cambria Math"/>
                          </a:rPr>
                          <m:t>,∘</m:t>
                        </m:r>
                      </m:e>
                    </m:d>
                  </m:oMath>
                </a14:m>
                <a:r>
                  <a:rPr lang="zh-CN" altLang="en-US" sz="3200" dirty="0">
                    <a:latin typeface="Book Antiqua" panose="02040602050305030304" pitchFamily="18" charset="0"/>
                  </a:rPr>
                  <a:t>的</a:t>
                </a:r>
                <a:r>
                  <a:rPr lang="zh-CN" altLang="en-US" sz="3200" dirty="0">
                    <a:solidFill>
                      <a:srgbClr val="FF0000"/>
                    </a:solidFill>
                    <a:latin typeface="Book Antiqua" panose="02040602050305030304" pitchFamily="18" charset="0"/>
                  </a:rPr>
                  <a:t>单位元</a:t>
                </a:r>
                <a:r>
                  <a:rPr lang="zh-CN" altLang="en-US" sz="3200" dirty="0">
                    <a:latin typeface="Book Antiqua" panose="02040602050305030304" pitchFamily="18" charset="0"/>
                  </a:rPr>
                  <a:t>当且仅当</a:t>
                </a:r>
                <a:endParaRPr lang="en-US" altLang="zh-CN" sz="3200" b="1" i="1" dirty="0">
                  <a:solidFill>
                    <a:srgbClr val="0000CC"/>
                  </a:solidFill>
                  <a:latin typeface="Book Antiqua" panose="0204060205030503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∀</m:t>
                      </m:r>
                      <m:r>
                        <a:rPr lang="en-US" altLang="zh-CN" sz="32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zh-CN" sz="32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∈</m:t>
                      </m:r>
                      <m:r>
                        <a:rPr lang="en-US" altLang="zh-CN" sz="32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𝑆</m:t>
                      </m:r>
                      <m:r>
                        <a:rPr lang="en-US" altLang="zh-CN" sz="32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, </m:t>
                      </m:r>
                      <m:r>
                        <a:rPr lang="en-US" altLang="zh-CN" sz="3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𝑒</m:t>
                      </m:r>
                      <m:r>
                        <a:rPr lang="en-US" altLang="zh-CN" sz="3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∘</m:t>
                      </m:r>
                      <m:r>
                        <a:rPr lang="en-US" altLang="zh-CN" sz="3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zh-CN" sz="3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3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zh-CN" sz="3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∘</m:t>
                      </m:r>
                      <m:r>
                        <a:rPr lang="en-US" altLang="zh-CN" sz="3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𝑒</m:t>
                      </m:r>
                      <m:r>
                        <a:rPr lang="en-US" altLang="zh-CN" sz="3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3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zh-CN" altLang="en-US" sz="3200" dirty="0">
                  <a:solidFill>
                    <a:srgbClr val="0000CC"/>
                  </a:solidFill>
                  <a:latin typeface="Book Antiqua" panose="02040602050305030304" pitchFamily="18" charset="0"/>
                  <a:ea typeface="Arial Unicode MS" pitchFamily="34" charset="-122"/>
                  <a:cs typeface="Arial Unicode MS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3200" dirty="0">
                    <a:latin typeface="Book Antiqua" panose="02040602050305030304" pitchFamily="18" charset="0"/>
                  </a:rPr>
                  <a:t>单位元可记为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latin typeface="Cambria Math"/>
                          </a:rPr>
                          <m:t>𝟏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zh-CN" altLang="en-US" sz="3200" dirty="0">
                    <a:latin typeface="Book Antiqua" panose="02040602050305030304" pitchFamily="18" charset="0"/>
                  </a:rPr>
                  <a:t>，或简记为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/>
                      </a:rPr>
                      <m:t>𝟏</m:t>
                    </m:r>
                  </m:oMath>
                </a14:m>
                <a:r>
                  <a:rPr lang="zh-CN" altLang="en-US" sz="3200" dirty="0">
                    <a:latin typeface="Book Antiqua" panose="02040602050305030304" pitchFamily="18" charset="0"/>
                  </a:rPr>
                  <a:t>（读作</a:t>
                </a:r>
                <a:r>
                  <a:rPr lang="zh-CN" altLang="en-US" sz="3200" dirty="0">
                    <a:solidFill>
                      <a:srgbClr val="FF0000"/>
                    </a:solidFill>
                    <a:latin typeface="Kaiti SC" panose="02010600040101010101" pitchFamily="2" charset="-122"/>
                    <a:ea typeface="Kaiti SC" panose="02010600040101010101" pitchFamily="2" charset="-122"/>
                  </a:rPr>
                  <a:t>幺</a:t>
                </a:r>
                <a:r>
                  <a:rPr lang="zh-CN" altLang="en-US" sz="3200" dirty="0">
                    <a:latin typeface="Book Antiqua" panose="02040602050305030304" pitchFamily="18" charset="0"/>
                  </a:rPr>
                  <a:t>）</a:t>
                </a:r>
                <a:endParaRPr lang="zh-CN" altLang="en-US" sz="3200" dirty="0">
                  <a:latin typeface="Book Antiqua" panose="02040602050305030304" pitchFamily="18" charset="0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3200" dirty="0">
                    <a:latin typeface="Book Antiqua" panose="02040602050305030304" pitchFamily="18" charset="0"/>
                  </a:rPr>
                  <a:t>代数系统</a:t>
                </a:r>
                <a:r>
                  <a:rPr lang="zh-CN" altLang="en-US" sz="3200" dirty="0">
                    <a:solidFill>
                      <a:srgbClr val="FF0000"/>
                    </a:solidFill>
                    <a:latin typeface="Book Antiqua" panose="02040602050305030304" pitchFamily="18" charset="0"/>
                  </a:rPr>
                  <a:t>不一定有</a:t>
                </a:r>
                <a:r>
                  <a:rPr lang="zh-CN" altLang="en-US" sz="3200" dirty="0">
                    <a:latin typeface="Book Antiqua" panose="02040602050305030304" pitchFamily="18" charset="0"/>
                  </a:rPr>
                  <a:t>单位元</a:t>
                </a:r>
                <a:endParaRPr lang="zh-CN" altLang="en-US" sz="3200" dirty="0">
                  <a:latin typeface="Book Antiqua" panose="02040602050305030304" pitchFamily="18" charset="0"/>
                </a:endParaRPr>
              </a:p>
            </p:txBody>
          </p:sp>
        </mc:Choice>
        <mc:Fallback>
          <p:sp>
            <p:nvSpPr>
              <p:cNvPr id="20483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8313" y="1268760"/>
                <a:ext cx="8280151" cy="4392612"/>
              </a:xfrm>
              <a:blipFill rotWithShape="1">
                <a:blip r:embed="rId1"/>
                <a:stretch>
                  <a:fillRect l="-4" t="-1" r="1" b="-76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11188" y="6284913"/>
            <a:ext cx="2304628" cy="457200"/>
          </a:xfrm>
        </p:spPr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</a:rPr>
              <a:t>代数系统</a:t>
            </a:r>
            <a:endParaRPr lang="en-US" altLang="zh-CN" dirty="0">
              <a:latin typeface="等线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</p:spPr>
        <p:txBody>
          <a:bodyPr/>
          <a:lstStyle/>
          <a:p>
            <a:fld id="{2AC29492-63B7-4324-AFD8-B617AA4FC24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04813"/>
            <a:ext cx="6193308" cy="576262"/>
          </a:xfrm>
        </p:spPr>
        <p:txBody>
          <a:bodyPr/>
          <a:lstStyle/>
          <a:p>
            <a:pPr algn="l" eaLnBrk="1" hangingPunct="1"/>
            <a:r>
              <a:rPr lang="zh-CN" altLang="en-US" sz="4000" dirty="0"/>
              <a:t>左单位元和右单位元</a:t>
            </a:r>
            <a:endParaRPr lang="zh-CN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8313" y="1124744"/>
                <a:ext cx="8142287" cy="4392612"/>
              </a:xfrm>
            </p:spPr>
            <p:txBody>
              <a:bodyPr/>
              <a:lstStyle/>
              <a:p>
                <a:pPr eaLnBrk="1" hangingPunct="1">
                  <a:lnSpc>
                    <a:spcPct val="13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zh-CN" altLang="en-US" sz="3200" dirty="0">
                    <a:latin typeface="Times New Roman" panose="02020603050405020304" charset="0"/>
                  </a:rPr>
                  <a:t>称为系统的</a:t>
                </a:r>
                <a:r>
                  <a:rPr lang="zh-CN" altLang="en-US" sz="3200" dirty="0">
                    <a:solidFill>
                      <a:srgbClr val="FF0000"/>
                    </a:solidFill>
                    <a:latin typeface="Times New Roman" panose="02020603050405020304" charset="0"/>
                  </a:rPr>
                  <a:t>左单位元</a:t>
                </a:r>
                <a:r>
                  <a:rPr lang="en-US" altLang="zh-CN" sz="3200" dirty="0">
                    <a:latin typeface="Times New Roman" panose="02020603050405020304" charset="0"/>
                  </a:rPr>
                  <a:t>(</a:t>
                </a:r>
                <a:r>
                  <a:rPr lang="zh-CN" altLang="en-US" sz="3200" dirty="0">
                    <a:latin typeface="Times New Roman" panose="02020603050405020304" charset="0"/>
                  </a:rPr>
                  <a:t>或</a:t>
                </a:r>
                <a:r>
                  <a:rPr lang="zh-CN" altLang="en-US" sz="3200" dirty="0">
                    <a:solidFill>
                      <a:srgbClr val="FF0000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左幺</a:t>
                </a:r>
                <a:r>
                  <a:rPr lang="en-US" altLang="zh-CN" sz="3200" dirty="0">
                    <a:latin typeface="Times New Roman" panose="02020603050405020304" charset="0"/>
                  </a:rPr>
                  <a:t>)</a:t>
                </a:r>
                <a:r>
                  <a:rPr lang="zh-CN" altLang="en-US" sz="3200" dirty="0">
                    <a:latin typeface="Times New Roman" panose="02020603050405020304" charset="0"/>
                  </a:rPr>
                  <a:t>当且仅当</a:t>
                </a:r>
                <a:endParaRPr lang="en-US" altLang="zh-CN" sz="3200" dirty="0">
                  <a:latin typeface="Times New Roman" panose="02020603050405020304" charset="0"/>
                </a:endParaRPr>
              </a:p>
              <a:p>
                <a:pPr marL="0" indent="0" eaLnBrk="1" hangingPunct="1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∀</m:t>
                      </m:r>
                      <m:r>
                        <a:rPr lang="en-US" altLang="zh-CN" sz="32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zh-CN" sz="32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∈</m:t>
                      </m:r>
                      <m:r>
                        <a:rPr lang="en-US" altLang="zh-CN" sz="32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𝑆</m:t>
                      </m:r>
                      <m:r>
                        <a:rPr lang="en-US" altLang="zh-CN" sz="32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altLang="zh-CN" sz="32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3200" b="0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en-US" altLang="zh-CN" sz="32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∘</m:t>
                      </m:r>
                      <m:r>
                        <a:rPr lang="en-US" altLang="zh-CN" sz="32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zh-CN" sz="32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32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zh-CN" altLang="en-US" sz="3200" dirty="0">
                  <a:solidFill>
                    <a:srgbClr val="0000CC"/>
                  </a:solidFill>
                  <a:latin typeface="Times New Roman" panose="02020603050405020304" charset="0"/>
                  <a:ea typeface="Arial Unicode MS" pitchFamily="34" charset="-122"/>
                  <a:cs typeface="Arial Unicode MS" pitchFamily="34" charset="-122"/>
                </a:endParaRPr>
              </a:p>
              <a:p>
                <a:pPr eaLnBrk="1" hangingPunct="1">
                  <a:lnSpc>
                    <a:spcPct val="130000"/>
                  </a:lnSpc>
                </a:pPr>
                <a:r>
                  <a:rPr lang="zh-CN" altLang="en-US" sz="3200" dirty="0">
                    <a:latin typeface="Times New Roman" panose="02020603050405020304" charset="0"/>
                  </a:rPr>
                  <a:t>可以相应地定义系统的</a:t>
                </a:r>
                <a:r>
                  <a:rPr lang="zh-CN" altLang="en-US" sz="3200" dirty="0">
                    <a:solidFill>
                      <a:srgbClr val="FF0000"/>
                    </a:solidFill>
                    <a:latin typeface="Times New Roman" panose="02020603050405020304" charset="0"/>
                  </a:rPr>
                  <a:t>右单位元</a:t>
                </a:r>
                <a:r>
                  <a:rPr lang="en-US" altLang="zh-CN" sz="3200" dirty="0">
                    <a:latin typeface="Times New Roman" panose="02020603050405020304" charset="0"/>
                  </a:rPr>
                  <a:t>(</a:t>
                </a:r>
                <a:r>
                  <a:rPr lang="zh-CN" altLang="en-US" sz="3200" dirty="0">
                    <a:solidFill>
                      <a:srgbClr val="FF0000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右幺</a:t>
                </a:r>
                <a:r>
                  <a:rPr lang="en-US" altLang="zh-CN" sz="3200" dirty="0">
                    <a:latin typeface="Times New Roman" panose="02020603050405020304" charset="0"/>
                  </a:rPr>
                  <a:t>)</a:t>
                </a:r>
                <a:r>
                  <a:rPr lang="zh-CN" altLang="en-US" sz="3200" dirty="0">
                    <a:latin typeface="Times New Roman" panose="020206030504050203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endParaRPr lang="en-US" altLang="zh-CN" sz="3200" dirty="0">
                  <a:latin typeface="Times New Roman" panose="02020603050405020304" charset="0"/>
                  <a:ea typeface="Arial Unicode MS" pitchFamily="34" charset="-122"/>
                  <a:cs typeface="Arial Unicode MS" pitchFamily="34" charset="-122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>
                          <a:solidFill>
                            <a:srgbClr val="0000CC"/>
                          </a:solidFill>
                          <a:latin typeface="Cambria Math"/>
                        </a:rPr>
                        <m:t>∀</m:t>
                      </m:r>
                      <m:r>
                        <a:rPr lang="en-US" altLang="zh-CN" sz="32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3200" i="1">
                          <a:solidFill>
                            <a:srgbClr val="0000CC"/>
                          </a:solidFill>
                          <a:latin typeface="Cambria Math"/>
                        </a:rPr>
                        <m:t>∈</m:t>
                      </m:r>
                      <m:r>
                        <a:rPr lang="en-US" altLang="zh-CN" sz="3200" i="1">
                          <a:solidFill>
                            <a:srgbClr val="0000CC"/>
                          </a:solidFill>
                          <a:latin typeface="Cambria Math"/>
                        </a:rPr>
                        <m:t>𝑆</m:t>
                      </m:r>
                      <m:r>
                        <a:rPr lang="en-US" altLang="zh-CN" sz="3200" i="1">
                          <a:solidFill>
                            <a:srgbClr val="0000CC"/>
                          </a:solidFill>
                          <a:latin typeface="Cambria Math"/>
                        </a:rPr>
                        <m:t>, </m:t>
                      </m:r>
                      <m:r>
                        <a:rPr lang="en-US" altLang="zh-CN" sz="32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32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altLang="zh-CN" sz="32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32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altLang="zh-CN" sz="3200" i="1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32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3200" dirty="0">
                  <a:solidFill>
                    <a:srgbClr val="0000CC"/>
                  </a:solidFill>
                  <a:latin typeface="Times New Roman" panose="02020603050405020304" charset="0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mc:Choice>
        <mc:Fallback>
          <p:sp>
            <p:nvSpPr>
              <p:cNvPr id="3077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8313" y="1124744"/>
                <a:ext cx="8142287" cy="4392612"/>
              </a:xfrm>
              <a:blipFill rotWithShape="1">
                <a:blip r:embed="rId1"/>
                <a:stretch>
                  <a:fillRect l="-4" t="-4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107504" y="3205667"/>
          <a:ext cx="5040559" cy="3103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Document" r:id="rId2" imgW="4594860" imgH="2724785" progId="Word.Document.8">
                  <p:embed/>
                </p:oleObj>
              </mc:Choice>
              <mc:Fallback>
                <p:oleObj name="Document" r:id="rId2" imgW="4594860" imgH="2724785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3205667"/>
                        <a:ext cx="5040559" cy="31036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5"/>
          <p:cNvGraphicFramePr>
            <a:graphicFrameLocks noChangeAspect="1"/>
          </p:cNvGraphicFramePr>
          <p:nvPr/>
        </p:nvGraphicFramePr>
        <p:xfrm>
          <a:off x="3850011" y="3212976"/>
          <a:ext cx="4754437" cy="3024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Document" r:id="rId4" imgW="4594860" imgH="2816225" progId="Word.Document.8">
                  <p:embed/>
                </p:oleObj>
              </mc:Choice>
              <mc:Fallback>
                <p:oleObj name="Document" r:id="rId4" imgW="4594860" imgH="2816225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0011" y="3212976"/>
                        <a:ext cx="4754437" cy="30243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611188" y="6284913"/>
            <a:ext cx="2304628" cy="457200"/>
          </a:xfrm>
        </p:spPr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</a:rPr>
              <a:t>代数系统</a:t>
            </a:r>
            <a:endParaRPr lang="en-US" altLang="zh-CN" dirty="0">
              <a:latin typeface="等线" panose="02010600030101010101" pitchFamily="2" charset="-122"/>
            </a:endParaRPr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</p:spPr>
        <p:txBody>
          <a:bodyPr/>
          <a:lstStyle/>
          <a:p>
            <a:fld id="{2AC29492-63B7-4324-AFD8-B617AA4FC24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04813"/>
            <a:ext cx="6625356" cy="576262"/>
          </a:xfrm>
        </p:spPr>
        <p:txBody>
          <a:bodyPr/>
          <a:lstStyle/>
          <a:p>
            <a:pPr algn="l" eaLnBrk="1" hangingPunct="1"/>
            <a:r>
              <a:rPr lang="zh-CN" altLang="en-US" sz="4000" dirty="0"/>
              <a:t>关于单位元的进一步讨论</a:t>
            </a:r>
            <a:endParaRPr lang="zh-CN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50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7544" y="1327944"/>
                <a:ext cx="7772400" cy="4693344"/>
              </a:xfrm>
            </p:spPr>
            <p:txBody>
              <a:bodyPr/>
              <a:lstStyle/>
              <a:p>
                <a:pPr eaLnBrk="1" hangingPunct="1">
                  <a:lnSpc>
                    <a:spcPct val="110000"/>
                  </a:lnSpc>
                </a:pPr>
                <a:r>
                  <a:rPr lang="zh-CN" altLang="en-US" sz="3200" dirty="0"/>
                  <a:t>左、右单位元</a:t>
                </a:r>
                <a:r>
                  <a:rPr lang="zh-CN" altLang="en-US" sz="3200" dirty="0">
                    <a:solidFill>
                      <a:srgbClr val="3333FF"/>
                    </a:solidFill>
                  </a:rPr>
                  <a:t>不一定存在</a:t>
                </a:r>
                <a:endParaRPr lang="zh-CN" altLang="en-US" sz="3200" dirty="0">
                  <a:solidFill>
                    <a:srgbClr val="3333FF"/>
                  </a:solidFill>
                </a:endParaRPr>
              </a:p>
              <a:p>
                <a:pPr>
                  <a:lnSpc>
                    <a:spcPct val="110000"/>
                  </a:lnSpc>
                </a:pPr>
                <a:r>
                  <a:rPr lang="zh-CN" altLang="en-US" sz="3200" dirty="0"/>
                  <a:t>左、右单位元</a:t>
                </a:r>
                <a:r>
                  <a:rPr lang="zh-CN" altLang="en-US" sz="3200" dirty="0">
                    <a:solidFill>
                      <a:srgbClr val="3333FF"/>
                    </a:solidFill>
                  </a:rPr>
                  <a:t>不一定唯一</a:t>
                </a:r>
                <a:endParaRPr lang="zh-CN" altLang="en-US" sz="3200" dirty="0">
                  <a:solidFill>
                    <a:srgbClr val="3333FF"/>
                  </a:solidFill>
                </a:endParaRPr>
              </a:p>
              <a:p>
                <a:pPr eaLnBrk="1" hangingPunct="1">
                  <a:lnSpc>
                    <a:spcPct val="110000"/>
                  </a:lnSpc>
                </a:pPr>
                <a:r>
                  <a:rPr lang="zh-CN" altLang="en-US" sz="3200" dirty="0"/>
                  <a:t>假设一个代数系统</a:t>
                </a:r>
                <a:r>
                  <a:rPr lang="zh-CN" altLang="en-US" sz="3200" dirty="0">
                    <a:solidFill>
                      <a:schemeClr val="tx2"/>
                    </a:solidFill>
                  </a:rPr>
                  <a:t>同时</a:t>
                </a:r>
                <a:r>
                  <a:rPr lang="zh-CN" altLang="en-US" sz="3200" dirty="0"/>
                  <a:t>有左、右单位元，则左、右单位元</a:t>
                </a:r>
                <a:r>
                  <a:rPr lang="zh-CN" altLang="en-US" sz="3200" dirty="0">
                    <a:solidFill>
                      <a:srgbClr val="FF0000"/>
                    </a:solidFill>
                  </a:rPr>
                  <a:t>必相等且唯一</a:t>
                </a:r>
                <a:r>
                  <a:rPr lang="zh-CN" altLang="en-US" sz="3200" dirty="0"/>
                  <a:t>；即系统的</a:t>
                </a:r>
                <a:r>
                  <a:rPr lang="zh-CN" altLang="en-US" sz="3200" dirty="0">
                    <a:solidFill>
                      <a:srgbClr val="FF0000"/>
                    </a:solidFill>
                  </a:rPr>
                  <a:t>单位元</a:t>
                </a:r>
                <a:r>
                  <a:rPr lang="zh-CN" altLang="en-US" sz="3200" dirty="0"/>
                  <a:t>（</a:t>
                </a:r>
                <a:r>
                  <a:rPr lang="zh-CN" altLang="en-US" sz="3200" dirty="0">
                    <a:solidFill>
                      <a:srgbClr val="FF0000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幺元</a:t>
                </a:r>
                <a:r>
                  <a:rPr lang="zh-CN" altLang="en-US" sz="3200" dirty="0"/>
                  <a:t>）</a:t>
                </a:r>
                <a:endParaRPr lang="zh-CN" altLang="en-US" sz="3200" dirty="0"/>
              </a:p>
              <a:p>
                <a:pPr lvl="1" eaLnBrk="1" hangingPunct="1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∘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endParaRPr lang="zh-CN" altLang="en-US" sz="2800" baseline="-25000" dirty="0">
                  <a:latin typeface="Times New Roman" panose="02020603050405020304" charset="0"/>
                </a:endParaRPr>
              </a:p>
              <a:p>
                <a:pPr eaLnBrk="1" hangingPunct="1">
                  <a:lnSpc>
                    <a:spcPct val="110000"/>
                  </a:lnSpc>
                </a:pPr>
                <a:r>
                  <a:rPr lang="zh-CN" altLang="en-US" sz="3200" dirty="0">
                    <a:latin typeface="Times New Roman" panose="02020603050405020304" charset="0"/>
                  </a:rPr>
                  <a:t>系统若有单位元，必是</a:t>
                </a:r>
                <a:r>
                  <a:rPr lang="zh-CN" altLang="en-US" sz="3200" dirty="0">
                    <a:solidFill>
                      <a:srgbClr val="FF0000"/>
                    </a:solidFill>
                    <a:latin typeface="Times New Roman" panose="02020603050405020304" charset="0"/>
                  </a:rPr>
                  <a:t>唯一</a:t>
                </a:r>
                <a:r>
                  <a:rPr lang="zh-CN" altLang="en-US" sz="3200" dirty="0">
                    <a:latin typeface="Times New Roman" panose="02020603050405020304" charset="0"/>
                  </a:rPr>
                  <a:t>的</a:t>
                </a:r>
                <a:endParaRPr lang="zh-CN" altLang="en-US" sz="3200" dirty="0">
                  <a:latin typeface="Times New Roman" panose="02020603050405020304" charset="0"/>
                </a:endParaRPr>
              </a:p>
              <a:p>
                <a:pPr lvl="1" eaLnBrk="1" hangingPunct="1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∘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800" baseline="-25000" dirty="0">
                  <a:latin typeface="Times New Roman" panose="02020603050405020304" charset="0"/>
                </a:endParaRPr>
              </a:p>
            </p:txBody>
          </p:sp>
        </mc:Choice>
        <mc:Fallback>
          <p:sp>
            <p:nvSpPr>
              <p:cNvPr id="21507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7544" y="1327944"/>
                <a:ext cx="7772400" cy="4693344"/>
              </a:xfrm>
              <a:blipFill rotWithShape="1">
                <a:blip r:embed="rId1"/>
                <a:stretch>
                  <a:fillRect l="-2" t="-3" r="-1052" b="-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11188" y="6284913"/>
            <a:ext cx="2304628" cy="457200"/>
          </a:xfrm>
        </p:spPr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</a:rPr>
              <a:t>代数系统</a:t>
            </a:r>
            <a:endParaRPr lang="en-US" altLang="zh-CN" dirty="0">
              <a:latin typeface="等线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</p:spPr>
        <p:txBody>
          <a:bodyPr/>
          <a:lstStyle/>
          <a:p>
            <a:fld id="{2AC29492-63B7-4324-AFD8-B617AA4FC24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04813"/>
            <a:ext cx="6481340" cy="576262"/>
          </a:xfrm>
        </p:spPr>
        <p:txBody>
          <a:bodyPr/>
          <a:lstStyle/>
          <a:p>
            <a:pPr algn="l" eaLnBrk="1" hangingPunct="1"/>
            <a:r>
              <a:rPr lang="zh-CN" altLang="en-US" sz="4000" dirty="0">
                <a:latin typeface="Book Antiqua" panose="02040602050305030304" pitchFamily="18" charset="0"/>
              </a:rPr>
              <a:t>逆 元（</a:t>
            </a:r>
            <a:r>
              <a:rPr lang="en-US" altLang="zh-CN" sz="4000" dirty="0">
                <a:latin typeface="Book Antiqua" panose="02040602050305030304" pitchFamily="18" charset="0"/>
              </a:rPr>
              <a:t>inverse element</a:t>
            </a:r>
            <a:r>
              <a:rPr lang="zh-CN" altLang="en-US" sz="4000" dirty="0">
                <a:latin typeface="Book Antiqua" panose="02040602050305030304" pitchFamily="18" charset="0"/>
              </a:rPr>
              <a:t>）</a:t>
            </a:r>
            <a:endParaRPr lang="zh-CN" altLang="en-US" sz="4000" dirty="0">
              <a:latin typeface="Book Antiqua" panose="0204060205030503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53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8313" y="1268760"/>
                <a:ext cx="8142287" cy="4752652"/>
              </a:xfrm>
            </p:spPr>
            <p:txBody>
              <a:bodyPr/>
              <a:lstStyle/>
              <a:p>
                <a:pPr eaLnBrk="1" hangingPunct="1">
                  <a:lnSpc>
                    <a:spcPct val="120000"/>
                  </a:lnSpc>
                </a:pPr>
                <a:r>
                  <a:rPr lang="zh-CN" altLang="en-US" dirty="0">
                    <a:solidFill>
                      <a:srgbClr val="0000CC"/>
                    </a:solidFill>
                  </a:rPr>
                  <a:t>只对存在单位元的代数系统讨论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逆元</a:t>
                </a:r>
                <a:endParaRPr lang="zh-CN" altLang="en-US" dirty="0">
                  <a:solidFill>
                    <a:srgbClr val="FF0000"/>
                  </a:solidFill>
                </a:endParaRPr>
              </a:p>
              <a:p>
                <a:pPr algn="just" eaLnBrk="1" hangingPunct="1">
                  <a:lnSpc>
                    <a:spcPct val="120000"/>
                  </a:lnSpc>
                </a:pPr>
                <a:r>
                  <a:rPr lang="zh-CN" altLang="en-US" dirty="0"/>
                  <a:t>给定系统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zh-CN" altLang="en-US" dirty="0"/>
                  <a:t>中的元素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zh-CN" altLang="en-US" dirty="0">
                    <a:latin typeface="Times New Roman" panose="02020603050405020304" charset="0"/>
                  </a:rPr>
                  <a:t>，若存在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>
                    <a:latin typeface="Times New Roman" panose="02020603050405020304" charset="0"/>
                  </a:rPr>
                  <a:t>中的元素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zh-CN" altLang="en-US" dirty="0">
                    <a:latin typeface="Times New Roman" panose="02020603050405020304" charset="0"/>
                  </a:rPr>
                  <a:t>，满足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∘</m:t>
                    </m:r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charset="0"/>
                  </a:rPr>
                  <a:t>，则称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zh-CN" altLang="en-US" dirty="0">
                    <a:latin typeface="Times New Roman" panose="0202060305040502030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zh-CN" altLang="en-US" dirty="0">
                    <a:latin typeface="Times New Roman" panose="02020603050405020304" charset="0"/>
                  </a:rPr>
                  <a:t>的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charset="0"/>
                  </a:rPr>
                  <a:t>左逆元</a:t>
                </a:r>
                <a:r>
                  <a:rPr lang="zh-CN" altLang="en-US" dirty="0">
                    <a:latin typeface="Times New Roman" panose="02020603050405020304" charset="0"/>
                  </a:rPr>
                  <a:t>；若存在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′′</m:t>
                    </m:r>
                  </m:oMath>
                </a14:m>
                <a:r>
                  <a:rPr lang="zh-CN" altLang="en-US" dirty="0">
                    <a:latin typeface="Times New Roman" panose="02020603050405020304" charset="0"/>
                  </a:rPr>
                  <a:t>，满足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∘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′′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charset="0"/>
                  </a:rPr>
                  <a:t>，则称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𝑥</m:t>
                    </m:r>
                    <m:r>
                      <a:rPr lang="en-US" altLang="zh-CN" i="1">
                        <a:latin typeface="Cambria Math"/>
                      </a:rPr>
                      <m:t>′′</m:t>
                    </m:r>
                  </m:oMath>
                </a14:m>
                <a:r>
                  <a:rPr lang="zh-CN" altLang="en-US" dirty="0">
                    <a:latin typeface="Times New Roman" panose="0202060305040502030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𝑥</m:t>
                    </m:r>
                  </m:oMath>
                </a14:m>
                <a:r>
                  <a:rPr lang="zh-CN" altLang="en-US" dirty="0">
                    <a:latin typeface="Times New Roman" panose="02020603050405020304" charset="0"/>
                  </a:rPr>
                  <a:t>的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charset="0"/>
                  </a:rPr>
                  <a:t>右逆元</a:t>
                </a:r>
                <a:endParaRPr lang="en-US" altLang="zh-CN" dirty="0">
                  <a:solidFill>
                    <a:srgbClr val="FF0000"/>
                  </a:solidFill>
                  <a:latin typeface="Times New Roman" panose="02020603050405020304" charset="0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dirty="0"/>
                  <a:t>给定系统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𝑆</m:t>
                    </m:r>
                  </m:oMath>
                </a14:m>
                <a:r>
                  <a:rPr lang="zh-CN" altLang="en-US" dirty="0"/>
                  <a:t>中的元素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𝑥</m:t>
                    </m:r>
                    <m:r>
                      <a:rPr lang="en-US" altLang="zh-CN" i="1" dirty="0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dirty="0">
                    <a:latin typeface="Times New Roman" panose="02020603050405020304" charset="0"/>
                  </a:rPr>
                  <a:t>，如果存在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𝑆</m:t>
                    </m:r>
                  </m:oMath>
                </a14:m>
                <a:r>
                  <a:rPr lang="zh-CN" altLang="en-US" dirty="0">
                    <a:latin typeface="Times New Roman" panose="02020603050405020304" charset="0"/>
                  </a:rPr>
                  <a:t>中的元素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charset="0"/>
                  </a:rPr>
                  <a:t>，满足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∘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∘</m:t>
                    </m:r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charset="0"/>
                  </a:rPr>
                  <a:t>，则称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𝑥</m:t>
                    </m:r>
                  </m:oMath>
                </a14:m>
                <a:r>
                  <a:rPr lang="zh-CN" altLang="en-US" dirty="0">
                    <a:latin typeface="Times New Roman" panose="02020603050405020304" charset="0"/>
                  </a:rPr>
                  <a:t>的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charset="0"/>
                  </a:rPr>
                  <a:t>逆元</a:t>
                </a:r>
                <a:r>
                  <a:rPr lang="zh-CN" altLang="en-US" dirty="0">
                    <a:latin typeface="Times New Roman" panose="02020603050405020304" charset="0"/>
                  </a:rPr>
                  <a:t>，一般记为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p>
                    </m:sSup>
                  </m:oMath>
                </a14:m>
                <a:endParaRPr lang="zh-CN" altLang="en-US" b="1" dirty="0">
                  <a:latin typeface="Times New Roman" panose="02020603050405020304" charset="0"/>
                </a:endParaRPr>
              </a:p>
              <a:p>
                <a:pPr lvl="1" eaLnBrk="1" hangingPunct="1">
                  <a:lnSpc>
                    <a:spcPct val="120000"/>
                  </a:lnSpc>
                </a:pPr>
                <a:r>
                  <a:rPr lang="zh-CN" altLang="en-US" dirty="0">
                    <a:latin typeface="Times New Roman" panose="02020603050405020304" charset="0"/>
                  </a:rPr>
                  <a:t>逆元既是左逆元，又是右逆元</a:t>
                </a:r>
                <a:endParaRPr lang="zh-CN" altLang="en-US" dirty="0">
                  <a:latin typeface="Times New Roman" panose="02020603050405020304" charset="0"/>
                </a:endParaRPr>
              </a:p>
              <a:p>
                <a:pPr lvl="1" eaLnBrk="1" hangingPunct="1">
                  <a:lnSpc>
                    <a:spcPct val="120000"/>
                  </a:lnSpc>
                </a:pPr>
                <a:r>
                  <a:rPr lang="zh-CN" altLang="en-US" dirty="0">
                    <a:latin typeface="Times New Roman" panose="02020603050405020304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zh-CN" altLang="en-US" dirty="0">
                    <a:latin typeface="Times New Roman" panose="0202060305040502030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zh-CN" altLang="en-US" dirty="0">
                    <a:latin typeface="Times New Roman" panose="02020603050405020304" charset="0"/>
                  </a:rPr>
                  <a:t>的逆元，则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zh-CN" altLang="en-US" dirty="0">
                    <a:latin typeface="Times New Roman" panose="02020603050405020304" charset="0"/>
                  </a:rPr>
                  <a:t>也是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zh-CN" altLang="en-US" dirty="0">
                    <a:latin typeface="Times New Roman" panose="02020603050405020304" charset="0"/>
                  </a:rPr>
                  <a:t>的逆元</a:t>
                </a:r>
                <a:endParaRPr lang="zh-CN" altLang="en-US" sz="2800" b="1" i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2531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8313" y="1268760"/>
                <a:ext cx="8142287" cy="4752652"/>
              </a:xfrm>
              <a:blipFill rotWithShape="1">
                <a:blip r:embed="rId1"/>
                <a:stretch>
                  <a:fillRect l="-4" t="-1" r="-2012" b="-28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11188" y="6284913"/>
            <a:ext cx="2304628" cy="457200"/>
          </a:xfrm>
        </p:spPr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</a:rPr>
              <a:t>代数系统</a:t>
            </a:r>
            <a:endParaRPr lang="en-US" altLang="zh-CN" dirty="0">
              <a:latin typeface="等线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</p:spPr>
        <p:txBody>
          <a:bodyPr/>
          <a:lstStyle/>
          <a:p>
            <a:fld id="{2AC29492-63B7-4324-AFD8-B617AA4FC24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26" descr="BD00028_"/>
          <p:cNvPicPr>
            <a:picLocks noChangeAspect="1" noChangeArrowheads="1"/>
          </p:cNvPicPr>
          <p:nvPr/>
        </p:nvPicPr>
        <p:blipFill>
          <a:blip r:embed="rId1" cstate="print">
            <a:lum bright="81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00" y="2107336"/>
            <a:ext cx="3810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1027"/>
          <p:cNvSpPr>
            <a:spLocks noGrp="1" noChangeArrowheads="1"/>
          </p:cNvSpPr>
          <p:nvPr>
            <p:ph type="title"/>
          </p:nvPr>
        </p:nvSpPr>
        <p:spPr>
          <a:xfrm>
            <a:off x="1115616" y="188640"/>
            <a:ext cx="6481092" cy="791939"/>
          </a:xfrm>
        </p:spPr>
        <p:txBody>
          <a:bodyPr/>
          <a:lstStyle/>
          <a:p>
            <a:pPr algn="l" eaLnBrk="1" hangingPunct="1"/>
            <a:r>
              <a:rPr lang="zh-CN" altLang="en-US" sz="4400" dirty="0"/>
              <a:t>前 情 提 要</a:t>
            </a:r>
            <a:endParaRPr lang="en-US" altLang="zh-CN" sz="4400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611188" y="6284913"/>
            <a:ext cx="2304628" cy="457200"/>
          </a:xfrm>
        </p:spPr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</a:rPr>
              <a:t>前 情 提 要</a:t>
            </a:r>
            <a:endParaRPr lang="en-US" altLang="zh-CN" dirty="0">
              <a:latin typeface="等线" panose="02010600030101010101" pitchFamily="2" charset="-122"/>
            </a:endParaRP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</p:spPr>
        <p:txBody>
          <a:bodyPr/>
          <a:lstStyle/>
          <a:p>
            <a:fld id="{2AC29492-63B7-4324-AFD8-B617AA4FC24E}" type="slidenum">
              <a:rPr lang="en-US" altLang="zh-CN" smtClean="0"/>
            </a:fld>
            <a:endParaRPr lang="en-US" altLang="zh-CN"/>
          </a:p>
        </p:txBody>
      </p:sp>
      <p:sp>
        <p:nvSpPr>
          <p:cNvPr id="9" name="Rectangle 8"/>
          <p:cNvSpPr txBox="1">
            <a:spLocks noChangeArrowheads="1"/>
          </p:cNvSpPr>
          <p:nvPr/>
        </p:nvSpPr>
        <p:spPr bwMode="auto">
          <a:xfrm>
            <a:off x="313184" y="1321594"/>
            <a:ext cx="7499176" cy="44116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447675" indent="-44767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40055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294130" indent="-4032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81480" indent="-38608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701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273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</a:rPr>
              <a:t>偏序关系</a:t>
            </a:r>
            <a:endParaRPr lang="en-US" altLang="zh-CN" sz="3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</a:rPr>
              <a:t>偏序集与哈斯图</a:t>
            </a:r>
            <a:endParaRPr lang="en-US" altLang="zh-CN" sz="3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</a:rPr>
              <a:t>偏序集中的特殊元素</a:t>
            </a:r>
            <a:endParaRPr lang="en-US" altLang="zh-CN" sz="3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</a:rPr>
              <a:t>特殊元素的性质</a:t>
            </a:r>
            <a:endParaRPr lang="zh-CN" altLang="en-US" sz="3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</a:rPr>
              <a:t>偏序格</a:t>
            </a:r>
            <a:endParaRPr lang="en-US" altLang="zh-CN" sz="3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4000" dirty="0"/>
              <a:t>一个关于逆元的例子</a:t>
            </a:r>
            <a:endParaRPr lang="zh-CN" altLang="en-US" sz="4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11188" y="6284913"/>
            <a:ext cx="2304628" cy="457200"/>
          </a:xfrm>
        </p:spPr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</a:rPr>
              <a:t>代数系统</a:t>
            </a:r>
            <a:endParaRPr lang="en-US" altLang="zh-CN" dirty="0">
              <a:latin typeface="等线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</p:spPr>
        <p:txBody>
          <a:bodyPr/>
          <a:lstStyle/>
          <a:p>
            <a:fld id="{2AC29492-63B7-4324-AFD8-B617AA4FC24E}" type="slidenum">
              <a:rPr lang="en-US" altLang="zh-CN" smtClean="0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6"/>
              <p:cNvSpPr>
                <a:spLocks noGrp="1"/>
              </p:cNvSpPr>
              <p:nvPr>
                <p:ph idx="1"/>
              </p:nvPr>
            </p:nvSpPr>
            <p:spPr>
              <a:xfrm>
                <a:off x="4572769" y="1772816"/>
                <a:ext cx="4391719" cy="2232719"/>
              </a:xfrm>
            </p:spPr>
            <p:txBody>
              <a:bodyPr/>
              <a:lstStyle/>
              <a:p>
                <a:r>
                  <a:rPr lang="zh-CN" altLang="zh-CN" dirty="0"/>
                  <a:t>注意：</a:t>
                </a:r>
                <a:endParaRPr lang="zh-CN" altLang="zh-CN" dirty="0"/>
              </a:p>
              <a:p>
                <a:pPr marL="0" indent="0">
                  <a:buNone/>
                </a:pPr>
                <a:r>
                  <a:rPr lang="en-US" altLang="zh-CN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(1)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zh-CN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的左、右逆不同</a:t>
                </a:r>
                <a:r>
                  <a:rPr lang="zh-CN" altLang="en-US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；</a:t>
                </a:r>
                <a:endParaRPr lang="zh-CN" altLang="zh-CN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(2)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zh-CN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zh-CN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个右逆，无左逆</a:t>
                </a:r>
                <a:r>
                  <a:rPr lang="zh-CN" altLang="en-US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；</a:t>
                </a:r>
                <a:endParaRPr lang="zh-CN" altLang="zh-CN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(3)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zh-CN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有左逆，无右逆</a:t>
                </a:r>
                <a:endParaRPr lang="zh-CN" altLang="zh-CN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7" name="内容占位符 6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769" y="1772816"/>
                <a:ext cx="4391719" cy="2232719"/>
              </a:xfrm>
              <a:blipFill rotWithShape="1">
                <a:blip r:embed="rId1"/>
                <a:stretch>
                  <a:fillRect l="-3" t="-24" r="4" b="-128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56792"/>
            <a:ext cx="4135931" cy="369632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04813"/>
            <a:ext cx="5977284" cy="576262"/>
          </a:xfrm>
        </p:spPr>
        <p:txBody>
          <a:bodyPr/>
          <a:lstStyle/>
          <a:p>
            <a:pPr algn="l" eaLnBrk="1" hangingPunct="1"/>
            <a:r>
              <a:rPr lang="zh-CN" altLang="en-US" sz="4000" dirty="0"/>
              <a:t>关于逆元的进一步讨论</a:t>
            </a:r>
            <a:endParaRPr lang="zh-CN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55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3528" y="1052736"/>
                <a:ext cx="8496175" cy="4896544"/>
              </a:xfrm>
            </p:spPr>
            <p:txBody>
              <a:bodyPr/>
              <a:lstStyle/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3200" dirty="0">
                    <a:solidFill>
                      <a:srgbClr val="0000CC"/>
                    </a:solidFill>
                  </a:rPr>
                  <a:t>如果代数系统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32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i="1">
                            <a:solidFill>
                              <a:srgbClr val="0000CC"/>
                            </a:solidFill>
                            <a:latin typeface="Cambria Math"/>
                          </a:rPr>
                          <m:t>𝑆</m:t>
                        </m:r>
                        <m:r>
                          <a:rPr lang="en-US" altLang="zh-CN" sz="3200" i="1">
                            <a:solidFill>
                              <a:srgbClr val="0000CC"/>
                            </a:solidFill>
                            <a:latin typeface="Cambria Math"/>
                          </a:rPr>
                          <m:t>,∘</m:t>
                        </m:r>
                      </m:e>
                    </m:d>
                  </m:oMath>
                </a14:m>
                <a:r>
                  <a:rPr lang="zh-CN" altLang="en-US" sz="3200" dirty="0">
                    <a:solidFill>
                      <a:srgbClr val="FF0000"/>
                    </a:solidFill>
                  </a:rPr>
                  <a:t>具有结合性</a:t>
                </a:r>
                <a:r>
                  <a:rPr lang="zh-CN" altLang="en-US" sz="3200" dirty="0">
                    <a:solidFill>
                      <a:srgbClr val="0000CC"/>
                    </a:solidFill>
                  </a:rPr>
                  <a:t>：</a:t>
                </a:r>
                <a:endParaRPr lang="zh-CN" altLang="en-US" sz="3200" dirty="0">
                  <a:solidFill>
                    <a:srgbClr val="0000CC"/>
                  </a:solidFill>
                </a:endParaRPr>
              </a:p>
              <a:p>
                <a:pPr lvl="1" eaLnBrk="1" hangingPunct="1">
                  <a:lnSpc>
                    <a:spcPct val="150000"/>
                  </a:lnSpc>
                </a:pPr>
                <a:r>
                  <a:rPr lang="zh-CN" altLang="en-US" dirty="0"/>
                  <a:t>若给定的元素既有左逆，又有右逆，二者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必相等且唯一</a:t>
                </a:r>
                <a:endParaRPr lang="zh-CN" altLang="en-US" dirty="0">
                  <a:solidFill>
                    <a:srgbClr val="FF0000"/>
                  </a:solidFill>
                </a:endParaRPr>
              </a:p>
              <a:p>
                <a:pPr lvl="2" eaLnBrk="1" hangingPunct="1">
                  <a:lnSpc>
                    <a:spcPct val="150000"/>
                  </a:lnSpc>
                </a:pPr>
                <a:r>
                  <a:rPr lang="zh-CN" altLang="en-US" sz="24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400" dirty="0"/>
                  <a:t>中给定的元素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zh-CN" altLang="en-US" sz="2400" dirty="0">
                    <a:latin typeface="Times New Roman" panose="02020603050405020304" charset="0"/>
                  </a:rPr>
                  <a:t>的左逆是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𝑥</m:t>
                    </m:r>
                    <m:r>
                      <a:rPr lang="en-US" altLang="zh-CN" sz="2400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zh-CN" altLang="en-US" sz="2400" dirty="0">
                    <a:latin typeface="Times New Roman" panose="02020603050405020304" charset="0"/>
                  </a:rPr>
                  <a:t>，右逆是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Times New Roman" panose="02020603050405020304" charset="0"/>
                  </a:rPr>
                  <a:t>：</a:t>
                </a:r>
                <a:endParaRPr lang="en-US" altLang="zh-CN" sz="2400" dirty="0">
                  <a:latin typeface="Times New Roman" panose="02020603050405020304" charset="0"/>
                </a:endParaRPr>
              </a:p>
              <a:p>
                <a:pPr marL="177800" lvl="2" indent="0" eaLnBrk="1" hangingPunct="1">
                  <a:lnSpc>
                    <a:spcPct val="150000"/>
                  </a:lnSpc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∘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𝟏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∘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∘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′′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/>
                            </a:rPr>
                            <m:t>∘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∘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𝟏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∘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′′</m:t>
                      </m:r>
                    </m:oMath>
                  </m:oMathPara>
                </a14:m>
                <a:endParaRPr lang="en-US" altLang="zh-CN" sz="2400" dirty="0">
                  <a:latin typeface="Times New Roman" panose="02020603050405020304" charset="0"/>
                </a:endParaRPr>
              </a:p>
              <a:p>
                <a:pPr lvl="1" eaLnBrk="1" hangingPunct="1">
                  <a:lnSpc>
                    <a:spcPct val="150000"/>
                  </a:lnSpc>
                </a:pPr>
                <a:r>
                  <a:rPr lang="zh-CN" altLang="en-US" dirty="0">
                    <a:latin typeface="Times New Roman" panose="02020603050405020304" charset="0"/>
                  </a:rPr>
                  <a:t>若每个元素均有左逆，则左逆即右逆，且逆元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charset="0"/>
                  </a:rPr>
                  <a:t>唯一</a:t>
                </a:r>
                <a:endParaRPr lang="zh-CN" altLang="en-US" dirty="0">
                  <a:solidFill>
                    <a:srgbClr val="FF0000"/>
                  </a:solidFill>
                  <a:latin typeface="Times New Roman" panose="02020603050405020304" charset="0"/>
                </a:endParaRPr>
              </a:p>
              <a:p>
                <a:pPr lvl="2" eaLnBrk="1" hangingPunct="1">
                  <a:lnSpc>
                    <a:spcPct val="150000"/>
                  </a:lnSpc>
                </a:pPr>
                <a:r>
                  <a:rPr lang="zh-CN" altLang="en-US" sz="2400" dirty="0">
                    <a:latin typeface="Times New Roman" panose="02020603050405020304" charset="0"/>
                  </a:rPr>
                  <a:t>任给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zh-CN" altLang="en-US" sz="2400" dirty="0">
                    <a:latin typeface="Times New Roman" panose="02020603050405020304" charset="0"/>
                  </a:rPr>
                  <a:t>中元素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zh-CN" altLang="en-US" sz="2400" dirty="0">
                    <a:latin typeface="Times New Roman" panose="02020603050405020304" charset="0"/>
                  </a:rPr>
                  <a:t>，设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zh-CN" altLang="en-US" sz="2400" dirty="0">
                    <a:latin typeface="Times New Roman" panose="02020603050405020304" charset="0"/>
                  </a:rPr>
                  <a:t>的左逆是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/>
                      </a:rPr>
                      <m:t>𝑏</m:t>
                    </m:r>
                    <m:r>
                      <a:rPr lang="zh-CN" altLang="en-US" sz="2400" b="0" i="1" dirty="0" smtClean="0">
                        <a:latin typeface="Cambria Math"/>
                      </a:rPr>
                      <m:t>，</m:t>
                    </m:r>
                    <m:r>
                      <a:rPr lang="en-US" altLang="zh-CN" sz="240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zh-CN" altLang="en-US" sz="2400" dirty="0">
                    <a:latin typeface="Times New Roman" panose="02020603050405020304" charset="0"/>
                  </a:rPr>
                  <a:t>的左逆是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/>
                      </a:rPr>
                      <m:t>𝑐</m:t>
                    </m:r>
                  </m:oMath>
                </a14:m>
                <a:r>
                  <a:rPr lang="zh-CN" altLang="en-US" sz="2400" dirty="0">
                    <a:latin typeface="Times New Roman" panose="02020603050405020304" charset="0"/>
                  </a:rPr>
                  <a:t>，</a:t>
                </a:r>
                <a:r>
                  <a:rPr lang="en-US" altLang="zh-CN" sz="2400" dirty="0">
                    <a:latin typeface="Times New Roman" panose="02020603050405020304" charset="0"/>
                  </a:rPr>
                  <a:t> </a:t>
                </a:r>
                <a:r>
                  <a:rPr lang="zh-CN" altLang="en-US" sz="2400" dirty="0">
                    <a:latin typeface="Times New Roman" panose="02020603050405020304" charset="0"/>
                  </a:rPr>
                  <a:t>则</a:t>
                </a:r>
                <a:endParaRPr lang="zh-CN" altLang="en-US" sz="2400" dirty="0">
                  <a:latin typeface="Times New Roman" panose="02020603050405020304" charset="0"/>
                </a:endParaRPr>
              </a:p>
              <a:p>
                <a:pPr lvl="2">
                  <a:lnSpc>
                    <a:spcPct val="150000"/>
                  </a:lnSpc>
                  <a:buNone/>
                </a:pPr>
                <a:r>
                  <a:rPr lang="zh-CN" altLang="en-US" sz="2400" dirty="0">
                    <a:latin typeface="Times New Roman" panose="0202060305040502030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𝑎</m:t>
                    </m:r>
                    <m:r>
                      <a:rPr lang="en-US" altLang="zh-CN" sz="2400" b="0" i="1" smtClean="0">
                        <a:latin typeface="Cambria Math"/>
                      </a:rPr>
                      <m:t>∘</m:t>
                    </m:r>
                    <m:r>
                      <a:rPr lang="en-US" altLang="zh-CN" sz="2400" b="0" i="1" smtClean="0">
                        <a:latin typeface="Cambria Math"/>
                      </a:rPr>
                      <m:t>𝑏</m:t>
                    </m:r>
                    <m:r>
                      <a:rPr lang="en-US" altLang="zh-CN" sz="24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𝟏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/>
                          </a:rPr>
                          <m:t>∘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altLang="zh-CN" sz="2400" b="0" i="1" smtClean="0">
                        <a:latin typeface="Cambria Math"/>
                      </a:rPr>
                      <m:t>∘</m:t>
                    </m:r>
                    <m:r>
                      <a:rPr lang="en-US" altLang="zh-CN" sz="2400" b="0" i="1" smtClean="0">
                        <a:latin typeface="Cambria Math"/>
                      </a:rPr>
                      <m:t>𝑏</m:t>
                    </m:r>
                    <m:r>
                      <a:rPr lang="en-US" altLang="zh-CN" sz="24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𝑐</m:t>
                            </m:r>
                            <m:r>
                              <a:rPr lang="en-US" altLang="zh-CN" sz="2400" b="0" i="1" smtClean="0">
                                <a:latin typeface="Cambria Math"/>
                              </a:rPr>
                              <m:t>∘</m:t>
                            </m:r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/>
                          </a:rPr>
                          <m:t>∘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altLang="zh-CN" sz="2400" b="0" i="1" smtClean="0">
                        <a:latin typeface="Cambria Math"/>
                      </a:rPr>
                      <m:t>∘</m:t>
                    </m:r>
                    <m:r>
                      <a:rPr lang="en-US" altLang="zh-CN" sz="2400" b="0" i="1" smtClean="0">
                        <a:latin typeface="Cambria Math"/>
                      </a:rPr>
                      <m:t>𝑏</m:t>
                    </m:r>
                  </m:oMath>
                </a14:m>
                <a:endParaRPr lang="en-US" altLang="zh-CN" sz="2400" b="0" i="1" dirty="0">
                  <a:latin typeface="Cambria Math"/>
                </a:endParaRPr>
              </a:p>
              <a:p>
                <a:pPr lvl="2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 smtClean="0">
                              <a:latin typeface="Cambria Math"/>
                              <a:ea typeface="Arial Unicode MS" pitchFamily="34" charset="-122"/>
                              <a:cs typeface="Arial Unicode MS" pitchFamily="34" charset="-122"/>
                            </a:rPr>
                            <m:t>𝑐</m:t>
                          </m:r>
                          <m:r>
                            <a:rPr lang="en-US" altLang="zh-CN" sz="2400" b="0" i="1" dirty="0" smtClean="0">
                              <a:latin typeface="Cambria Math"/>
                              <a:ea typeface="Arial Unicode MS" pitchFamily="34" charset="-122"/>
                              <a:cs typeface="Arial Unicode MS" pitchFamily="34" charset="-122"/>
                            </a:rPr>
                            <m:t>∘</m:t>
                          </m:r>
                          <m:d>
                            <m:dPr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Arial Unicode MS" pitchFamily="34" charset="-122"/>
                                  <a:cs typeface="Arial Unicode MS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 smtClean="0">
                                  <a:latin typeface="Cambria Math"/>
                                  <a:ea typeface="Arial Unicode MS" pitchFamily="34" charset="-122"/>
                                  <a:cs typeface="Arial Unicode MS" pitchFamily="34" charset="-122"/>
                                </a:rPr>
                                <m:t>𝑏</m:t>
                              </m:r>
                              <m:r>
                                <a:rPr lang="en-US" altLang="zh-CN" sz="2400" i="1" dirty="0">
                                  <a:latin typeface="Cambria Math"/>
                                  <a:ea typeface="Arial Unicode MS" pitchFamily="34" charset="-122"/>
                                  <a:cs typeface="Arial Unicode MS" pitchFamily="34" charset="-122"/>
                                </a:rPr>
                                <m:t>∘</m:t>
                              </m:r>
                              <m:r>
                                <a:rPr lang="en-US" altLang="zh-CN" sz="2400" i="1" dirty="0" smtClean="0">
                                  <a:latin typeface="Cambria Math"/>
                                  <a:ea typeface="Arial Unicode MS" pitchFamily="34" charset="-122"/>
                                  <a:cs typeface="Arial Unicode MS" pitchFamily="34" charset="-122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altLang="zh-CN" sz="2400" i="1" dirty="0">
                          <a:latin typeface="Cambria Math"/>
                          <a:ea typeface="Arial Unicode MS" pitchFamily="34" charset="-122"/>
                          <a:cs typeface="Arial Unicode MS" pitchFamily="34" charset="-122"/>
                        </a:rPr>
                        <m:t>∘</m:t>
                      </m:r>
                      <m:r>
                        <a:rPr lang="en-US" altLang="zh-CN" sz="2400" i="1" dirty="0" smtClean="0">
                          <a:latin typeface="Cambria Math"/>
                          <a:ea typeface="Arial Unicode MS" pitchFamily="34" charset="-122"/>
                          <a:cs typeface="Arial Unicode MS" pitchFamily="34" charset="-122"/>
                        </a:rPr>
                        <m:t>𝑏</m:t>
                      </m:r>
                      <m:r>
                        <a:rPr lang="en-US" altLang="zh-CN" sz="2400" i="1" dirty="0" smtClean="0">
                          <a:latin typeface="Cambria Math"/>
                          <a:ea typeface="Arial Unicode MS" pitchFamily="34" charset="-122"/>
                          <a:cs typeface="Arial Unicode MS" pitchFamily="34" charset="-122"/>
                        </a:rPr>
                        <m:t> = </m:t>
                      </m:r>
                      <m:d>
                        <m:d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Arial Unicode MS" pitchFamily="34" charset="-122"/>
                              <a:cs typeface="Arial Unicode MS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 dirty="0" smtClean="0">
                              <a:latin typeface="Cambria Math"/>
                              <a:ea typeface="Arial Unicode MS" pitchFamily="34" charset="-122"/>
                              <a:cs typeface="Arial Unicode MS" pitchFamily="34" charset="-122"/>
                            </a:rPr>
                            <m:t>𝑐</m:t>
                          </m:r>
                          <m:r>
                            <a:rPr lang="en-US" altLang="zh-CN" sz="2400" i="1" dirty="0">
                              <a:latin typeface="Cambria Math"/>
                              <a:ea typeface="Arial Unicode MS" pitchFamily="34" charset="-122"/>
                              <a:cs typeface="Arial Unicode MS" pitchFamily="34" charset="-122"/>
                            </a:rPr>
                            <m:t>∘</m:t>
                          </m:r>
                          <m:r>
                            <a:rPr lang="en-US" altLang="zh-CN" sz="2400" b="1" i="1" dirty="0" smtClean="0">
                              <a:latin typeface="Cambria Math"/>
                              <a:ea typeface="Arial Unicode MS" pitchFamily="34" charset="-122"/>
                              <a:cs typeface="Arial Unicode MS" pitchFamily="34" charset="-122"/>
                            </a:rPr>
                            <m:t>𝟏</m:t>
                          </m:r>
                          <m:r>
                            <a:rPr lang="en-US" altLang="zh-CN" sz="2400" b="0" i="1" baseline="-25000" dirty="0" smtClean="0">
                              <a:latin typeface="Cambria Math"/>
                              <a:ea typeface="Arial Unicode MS" pitchFamily="34" charset="-122"/>
                              <a:cs typeface="Arial Unicode MS" pitchFamily="34" charset="-122"/>
                            </a:rPr>
                            <m:t>𝑆</m:t>
                          </m:r>
                        </m:e>
                      </m:d>
                      <m:r>
                        <a:rPr lang="en-US" altLang="zh-CN" sz="2400" i="1" dirty="0">
                          <a:latin typeface="Cambria Math"/>
                          <a:ea typeface="Arial Unicode MS" pitchFamily="34" charset="-122"/>
                          <a:cs typeface="Arial Unicode MS" pitchFamily="34" charset="-122"/>
                        </a:rPr>
                        <m:t>∘</m:t>
                      </m:r>
                      <m:r>
                        <a:rPr lang="en-US" altLang="zh-CN" sz="2400" i="1" dirty="0" smtClean="0">
                          <a:latin typeface="Cambria Math"/>
                          <a:ea typeface="Arial Unicode MS" pitchFamily="34" charset="-122"/>
                          <a:cs typeface="Arial Unicode MS" pitchFamily="34" charset="-122"/>
                        </a:rPr>
                        <m:t>𝑏</m:t>
                      </m:r>
                      <m:r>
                        <a:rPr lang="en-US" altLang="zh-CN" sz="2400" i="1" dirty="0" smtClean="0">
                          <a:latin typeface="Cambria Math"/>
                          <a:ea typeface="Arial Unicode MS" pitchFamily="34" charset="-122"/>
                          <a:cs typeface="Arial Unicode MS" pitchFamily="34" charset="-122"/>
                        </a:rPr>
                        <m:t> = </m:t>
                      </m:r>
                      <m:r>
                        <a:rPr lang="en-US" altLang="zh-CN" sz="2400" i="1" dirty="0" smtClean="0">
                          <a:latin typeface="Cambria Math"/>
                          <a:ea typeface="Arial Unicode MS" pitchFamily="34" charset="-122"/>
                          <a:cs typeface="Arial Unicode MS" pitchFamily="34" charset="-122"/>
                        </a:rPr>
                        <m:t>𝑐</m:t>
                      </m:r>
                      <m:r>
                        <a:rPr lang="en-US" altLang="zh-CN" sz="2400" i="1" dirty="0">
                          <a:latin typeface="Cambria Math"/>
                          <a:ea typeface="Arial Unicode MS" pitchFamily="34" charset="-122"/>
                          <a:cs typeface="Arial Unicode MS" pitchFamily="34" charset="-122"/>
                        </a:rPr>
                        <m:t>∘</m:t>
                      </m:r>
                      <m:r>
                        <a:rPr lang="en-US" altLang="zh-CN" sz="2400" i="1" dirty="0" smtClean="0">
                          <a:latin typeface="Cambria Math"/>
                          <a:ea typeface="Arial Unicode MS" pitchFamily="34" charset="-122"/>
                          <a:cs typeface="Arial Unicode MS" pitchFamily="34" charset="-122"/>
                        </a:rPr>
                        <m:t>𝑏</m:t>
                      </m:r>
                      <m:r>
                        <a:rPr lang="en-US" altLang="zh-CN" sz="2400" i="1" dirty="0" smtClean="0">
                          <a:latin typeface="Cambria Math"/>
                          <a:ea typeface="Arial Unicode MS" pitchFamily="34" charset="-122"/>
                          <a:cs typeface="Arial Unicode MS" pitchFamily="34" charset="-122"/>
                        </a:rPr>
                        <m:t> = </m:t>
                      </m:r>
                      <m:r>
                        <a:rPr lang="en-US" altLang="zh-CN" sz="2400" b="1" i="1" dirty="0" smtClean="0">
                          <a:latin typeface="Cambria Math"/>
                          <a:ea typeface="Arial Unicode MS" pitchFamily="34" charset="-122"/>
                          <a:cs typeface="Arial Unicode MS" pitchFamily="34" charset="-122"/>
                        </a:rPr>
                        <m:t>𝟏</m:t>
                      </m:r>
                      <m:r>
                        <a:rPr lang="en-US" altLang="zh-CN" sz="2400" b="0" i="1" baseline="-25000" dirty="0" smtClean="0">
                          <a:latin typeface="Cambria Math"/>
                          <a:ea typeface="Arial Unicode MS" pitchFamily="34" charset="-122"/>
                          <a:cs typeface="Arial Unicode MS" pitchFamily="34" charset="-122"/>
                        </a:rPr>
                        <m:t>𝑆</m:t>
                      </m:r>
                    </m:oMath>
                  </m:oMathPara>
                </a14:m>
                <a:endParaRPr lang="en-US" altLang="zh-CN" sz="2400" baseline="-25000" dirty="0">
                  <a:latin typeface="Times New Roman" panose="02020603050405020304" charset="0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mc:Choice>
        <mc:Fallback>
          <p:sp>
            <p:nvSpPr>
              <p:cNvPr id="23555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3528" y="1052736"/>
                <a:ext cx="8496175" cy="4896544"/>
              </a:xfrm>
              <a:blipFill rotWithShape="1">
                <a:blip r:embed="rId1"/>
                <a:stretch>
                  <a:fillRect l="-4" t="-11" r="-1679" b="-18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11188" y="6284913"/>
            <a:ext cx="2304628" cy="457200"/>
          </a:xfrm>
        </p:spPr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</a:rPr>
              <a:t>代数系统</a:t>
            </a:r>
            <a:endParaRPr lang="en-US" altLang="zh-CN" dirty="0">
              <a:latin typeface="等线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</p:spPr>
        <p:txBody>
          <a:bodyPr/>
          <a:lstStyle/>
          <a:p>
            <a:fld id="{2AC29492-63B7-4324-AFD8-B617AA4FC24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65" y="404664"/>
            <a:ext cx="5616575" cy="576262"/>
          </a:xfrm>
        </p:spPr>
        <p:txBody>
          <a:bodyPr/>
          <a:lstStyle/>
          <a:p>
            <a:pPr algn="l" eaLnBrk="1" hangingPunct="1"/>
            <a:r>
              <a:rPr lang="zh-CN" altLang="en-US" sz="4000" dirty="0"/>
              <a:t>零  元</a:t>
            </a:r>
            <a:endParaRPr lang="zh-CN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60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8313" y="1196752"/>
                <a:ext cx="8142287" cy="4752528"/>
              </a:xfrm>
            </p:spPr>
            <p:txBody>
              <a:bodyPr/>
              <a:lstStyle/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3200" dirty="0"/>
                  <a:t>对于实数集上的普通乘法</a:t>
                </a:r>
                <a:r>
                  <a:rPr lang="en-US" altLang="zh-CN" sz="3200" dirty="0"/>
                  <a:t>(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/>
                      </a:rPr>
                      <m:t>⋅</m:t>
                    </m:r>
                  </m:oMath>
                </a14:m>
                <a:r>
                  <a:rPr lang="en-US" altLang="zh-CN" sz="3200" dirty="0"/>
                  <a:t>)</a:t>
                </a:r>
                <a:r>
                  <a:rPr lang="zh-CN" altLang="en-US" sz="3200" dirty="0"/>
                  <a:t>，实数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3200" dirty="0"/>
                  <a:t>满足对任意实数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/>
                      </a:rPr>
                      <m:t>𝑥</m:t>
                    </m:r>
                  </m:oMath>
                </a14:m>
                <a:r>
                  <a:rPr lang="zh-CN" altLang="en-US" sz="32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/>
                      </a:rPr>
                      <m:t>0</m:t>
                    </m:r>
                    <m:r>
                      <a:rPr lang="en-US" altLang="zh-CN" sz="3200" i="1" dirty="0" smtClean="0">
                        <a:latin typeface="Cambria Math"/>
                        <a:ea typeface="Arial Unicode MS" pitchFamily="34" charset="-122"/>
                        <a:cs typeface="Arial Unicode MS" pitchFamily="34" charset="-122"/>
                      </a:rPr>
                      <m:t>∙</m:t>
                    </m:r>
                    <m:r>
                      <a:rPr lang="en-US" altLang="zh-CN" sz="3200" i="1" dirty="0" smtClean="0">
                        <a:latin typeface="Cambria Math"/>
                        <a:ea typeface="Arial Unicode MS" pitchFamily="34" charset="-122"/>
                        <a:cs typeface="Arial Unicode MS" pitchFamily="34" charset="-122"/>
                      </a:rPr>
                      <m:t>𝑥</m:t>
                    </m:r>
                    <m:r>
                      <a:rPr lang="en-US" altLang="zh-CN" sz="3200" i="1" dirty="0" smtClean="0">
                        <a:latin typeface="Cambria Math"/>
                        <a:ea typeface="Arial Unicode MS" pitchFamily="34" charset="-122"/>
                        <a:cs typeface="Arial Unicode MS" pitchFamily="34" charset="-122"/>
                      </a:rPr>
                      <m:t>=</m:t>
                    </m:r>
                    <m:r>
                      <a:rPr lang="en-US" altLang="zh-CN" sz="3200" i="1" dirty="0" smtClean="0">
                        <a:latin typeface="Cambria Math"/>
                        <a:ea typeface="Arial Unicode MS" pitchFamily="34" charset="-122"/>
                        <a:cs typeface="Arial Unicode MS" pitchFamily="34" charset="-122"/>
                      </a:rPr>
                      <m:t>𝑥</m:t>
                    </m:r>
                    <m:r>
                      <a:rPr lang="en-US" altLang="zh-CN" sz="3200" i="1" dirty="0" smtClean="0">
                        <a:latin typeface="Cambria Math"/>
                        <a:ea typeface="Arial Unicode MS" pitchFamily="34" charset="-122"/>
                        <a:cs typeface="Arial Unicode MS" pitchFamily="34" charset="-122"/>
                      </a:rPr>
                      <m:t>∙</m:t>
                    </m:r>
                    <m:r>
                      <a:rPr lang="en-US" altLang="zh-CN" sz="3200" i="1" dirty="0" smtClean="0">
                        <a:latin typeface="Cambria Math"/>
                        <a:ea typeface="Arial Unicode MS" pitchFamily="34" charset="-122"/>
                        <a:cs typeface="Arial Unicode MS" pitchFamily="34" charset="-122"/>
                      </a:rPr>
                      <m:t>0</m:t>
                    </m:r>
                    <m:r>
                      <a:rPr lang="en-US" altLang="zh-CN" sz="3200" i="1" dirty="0" smtClean="0">
                        <a:latin typeface="Cambria Math"/>
                        <a:ea typeface="Arial Unicode MS" pitchFamily="34" charset="-122"/>
                        <a:cs typeface="Arial Unicode MS" pitchFamily="34" charset="-122"/>
                      </a:rPr>
                      <m:t>=</m:t>
                    </m:r>
                    <m:r>
                      <a:rPr lang="en-US" altLang="zh-CN" sz="3200" i="1" dirty="0" smtClean="0">
                        <a:latin typeface="Cambria Math"/>
                        <a:ea typeface="Arial Unicode MS" pitchFamily="34" charset="-122"/>
                        <a:cs typeface="Arial Unicode MS" pitchFamily="34" charset="-122"/>
                      </a:rPr>
                      <m:t>0</m:t>
                    </m:r>
                  </m:oMath>
                </a14:m>
                <a:endParaRPr lang="en-US" altLang="zh-CN" sz="3200" dirty="0">
                  <a:ea typeface="Arial Unicode MS" pitchFamily="34" charset="-122"/>
                  <a:cs typeface="Arial Unicode MS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3200" dirty="0"/>
                  <a:t>元素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zh-CN" altLang="en-US" sz="3200" dirty="0">
                    <a:latin typeface="Times New Roman" panose="02020603050405020304" charset="0"/>
                  </a:rPr>
                  <a:t>是代数系统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</m:t>
                        </m:r>
                        <m:r>
                          <a:rPr lang="en-US" altLang="zh-CN" sz="3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,∘</m:t>
                        </m:r>
                      </m:e>
                    </m:d>
                  </m:oMath>
                </a14:m>
                <a:r>
                  <a:rPr lang="zh-CN" altLang="en-US" sz="3200" dirty="0">
                    <a:latin typeface="宋体" panose="02010600030101010101" pitchFamily="2" charset="-122"/>
                  </a:rPr>
                  <a:t>的</a:t>
                </a:r>
                <a:r>
                  <a:rPr lang="zh-CN" altLang="en-US" sz="3200" dirty="0">
                    <a:solidFill>
                      <a:srgbClr val="FF0000"/>
                    </a:solidFill>
                    <a:latin typeface="宋体" panose="02010600030101010101" pitchFamily="2" charset="-122"/>
                  </a:rPr>
                  <a:t>零元</a:t>
                </a:r>
                <a:r>
                  <a:rPr lang="zh-CN" altLang="en-US" sz="3200" dirty="0">
                    <a:latin typeface="宋体" panose="02010600030101010101" pitchFamily="2" charset="-122"/>
                  </a:rPr>
                  <a:t>当且仅当</a:t>
                </a:r>
                <a:endParaRPr lang="en-US" altLang="zh-CN" sz="3200" dirty="0">
                  <a:latin typeface="宋体" panose="02010600030101010101" pitchFamily="2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∀</m:t>
                      </m:r>
                      <m:r>
                        <a:rPr lang="en-US" altLang="zh-CN" sz="32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zh-CN" sz="32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∈</m:t>
                      </m:r>
                      <m:r>
                        <a:rPr lang="en-US" altLang="zh-CN" sz="32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𝑆</m:t>
                      </m:r>
                      <m:r>
                        <a:rPr lang="en-US" altLang="zh-CN" sz="32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, </m:t>
                      </m:r>
                      <m:r>
                        <a:rPr lang="en-US" altLang="zh-CN" sz="32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altLang="zh-CN" sz="32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∘</m:t>
                      </m:r>
                      <m:r>
                        <a:rPr lang="en-US" altLang="zh-CN" sz="32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zh-CN" sz="32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32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zh-CN" sz="32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∘</m:t>
                      </m:r>
                      <m:r>
                        <a:rPr lang="en-US" altLang="zh-CN" sz="32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altLang="zh-CN" sz="32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32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zh-CN" altLang="en-US" sz="3200" dirty="0">
                  <a:solidFill>
                    <a:srgbClr val="0000CC"/>
                  </a:solidFill>
                  <a:latin typeface="Times New Roman" panose="02020603050405020304" charset="0"/>
                  <a:ea typeface="Arial Unicode MS" pitchFamily="34" charset="-122"/>
                  <a:cs typeface="Arial Unicode MS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3200" dirty="0">
                    <a:latin typeface="Times New Roman" panose="02020603050405020304" charset="0"/>
                  </a:rPr>
                  <a:t>零元可记为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latin typeface="Cambria Math"/>
                          </a:rPr>
                          <m:t>𝟎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zh-CN" altLang="en-US" sz="3200" dirty="0">
                    <a:latin typeface="Times New Roman" panose="02020603050405020304" charset="0"/>
                  </a:rPr>
                  <a:t>，或简记为</a:t>
                </a:r>
                <a:r>
                  <a:rPr lang="en-US" altLang="zh-CN" sz="3200" b="1" dirty="0">
                    <a:latin typeface="Times New Roman" panose="02020603050405020304" charset="0"/>
                  </a:rPr>
                  <a:t>0</a:t>
                </a:r>
                <a:endParaRPr lang="zh-CN" altLang="en-US" sz="3200" b="1" dirty="0">
                  <a:latin typeface="Times New Roman" panose="02020603050405020304" charset="0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3200" dirty="0"/>
                  <a:t>一个代数系统</a:t>
                </a:r>
                <a:r>
                  <a:rPr lang="zh-CN" altLang="en-US" sz="3200" dirty="0">
                    <a:solidFill>
                      <a:srgbClr val="FF0000"/>
                    </a:solidFill>
                  </a:rPr>
                  <a:t>不一定存在零元</a:t>
                </a:r>
                <a:endParaRPr lang="zh-CN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5603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8313" y="1196752"/>
                <a:ext cx="8142287" cy="4752528"/>
              </a:xfrm>
              <a:blipFill rotWithShape="1">
                <a:blip r:embed="rId1"/>
                <a:stretch>
                  <a:fillRect l="-4" t="-9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11188" y="6284913"/>
            <a:ext cx="2304628" cy="457200"/>
          </a:xfrm>
        </p:spPr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</a:rPr>
              <a:t>代数系统</a:t>
            </a:r>
            <a:endParaRPr lang="en-US" altLang="zh-CN" dirty="0">
              <a:latin typeface="等线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</p:spPr>
        <p:txBody>
          <a:bodyPr/>
          <a:lstStyle/>
          <a:p>
            <a:fld id="{2AC29492-63B7-4324-AFD8-B617AA4FC24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4000" dirty="0"/>
              <a:t>一 个 例 子</a:t>
            </a:r>
            <a:endParaRPr lang="zh-CN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62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8313" y="1196752"/>
                <a:ext cx="8142287" cy="4392612"/>
              </a:xfrm>
            </p:spPr>
            <p:txBody>
              <a:bodyPr/>
              <a:lstStyle/>
              <a:p>
                <a:pPr eaLnBrk="1" hangingPunct="1">
                  <a:lnSpc>
                    <a:spcPct val="120000"/>
                  </a:lnSpc>
                </a:pPr>
                <a:r>
                  <a:rPr lang="zh-CN" altLang="en-US" sz="3200" dirty="0"/>
                  <a:t>利用普通加减法和乘法定义实数集上的二元运算“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/>
                      </a:rPr>
                      <m:t>∘</m:t>
                    </m:r>
                  </m:oMath>
                </a14:m>
                <a:r>
                  <a:rPr lang="zh-CN" altLang="en-US" sz="3200" dirty="0"/>
                  <a:t>”如下：</a:t>
                </a:r>
                <a:endParaRPr lang="en-US" altLang="zh-CN" sz="3200" dirty="0"/>
              </a:p>
              <a:p>
                <a:pPr marL="0" indent="0" eaLnBrk="1" hangingPunct="1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solidFill>
                            <a:srgbClr val="0000CC"/>
                          </a:solidFill>
                          <a:latin typeface="Cambria Math"/>
                        </a:rPr>
                        <m:t>∀</m:t>
                      </m:r>
                      <m:r>
                        <a:rPr lang="en-US" altLang="zh-CN" sz="2800" b="0" i="1" dirty="0" smtClean="0">
                          <a:solidFill>
                            <a:srgbClr val="0000CC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zh-CN" sz="2800" b="0" i="1" dirty="0" smtClean="0">
                          <a:solidFill>
                            <a:srgbClr val="0000CC"/>
                          </a:solidFill>
                          <a:latin typeface="Cambria Math"/>
                        </a:rPr>
                        <m:t>, </m:t>
                      </m:r>
                      <m:r>
                        <a:rPr lang="en-US" altLang="zh-CN" sz="2800" b="0" i="1" dirty="0" smtClean="0">
                          <a:solidFill>
                            <a:srgbClr val="0000CC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altLang="zh-CN" sz="2800" b="0" i="1" dirty="0" smtClean="0">
                          <a:solidFill>
                            <a:srgbClr val="0000CC"/>
                          </a:solidFill>
                          <a:latin typeface="Cambria Math"/>
                        </a:rPr>
                        <m:t>∈</m:t>
                      </m:r>
                      <m:r>
                        <a:rPr lang="en-US" altLang="zh-CN" sz="2800" b="0" i="1" dirty="0" smtClean="0">
                          <a:solidFill>
                            <a:srgbClr val="0000CC"/>
                          </a:solidFill>
                          <a:latin typeface="Cambria Math"/>
                        </a:rPr>
                        <m:t>ℝ</m:t>
                      </m:r>
                      <m:r>
                        <a:rPr lang="en-US" altLang="zh-CN" sz="2800" b="0" i="1" dirty="0" smtClean="0">
                          <a:solidFill>
                            <a:srgbClr val="0000CC"/>
                          </a:solidFill>
                          <a:latin typeface="Cambria Math"/>
                        </a:rPr>
                        <m:t>, </m:t>
                      </m:r>
                      <m:r>
                        <a:rPr lang="en-US" altLang="zh-CN" sz="2800" b="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zh-CN" sz="2800" b="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∘</m:t>
                      </m:r>
                      <m:r>
                        <a:rPr lang="en-US" altLang="zh-CN" sz="2800" b="0" i="1" dirty="0" smtClean="0">
                          <a:solidFill>
                            <a:srgbClr val="FF0000"/>
                          </a:solidFill>
                          <a:latin typeface="Cambria Math"/>
                          <a:ea typeface="Arial Unicode MS" pitchFamily="34" charset="-122"/>
                          <a:cs typeface="Arial Unicode MS" pitchFamily="34" charset="-122"/>
                        </a:rPr>
                        <m:t>𝑦</m:t>
                      </m:r>
                      <m:r>
                        <a:rPr lang="en-US" altLang="zh-CN" sz="2800" b="0" i="1" dirty="0" smtClean="0">
                          <a:solidFill>
                            <a:srgbClr val="FF0000"/>
                          </a:solidFill>
                          <a:latin typeface="Cambria Math"/>
                          <a:ea typeface="Arial Unicode MS" pitchFamily="34" charset="-122"/>
                          <a:cs typeface="Arial Unicode MS" pitchFamily="34" charset="-122"/>
                        </a:rPr>
                        <m:t>=</m:t>
                      </m:r>
                      <m:r>
                        <a:rPr lang="en-US" altLang="zh-CN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Arial Unicode MS" pitchFamily="34" charset="-122"/>
                          <a:cs typeface="Arial Unicode MS" pitchFamily="34" charset="-122"/>
                        </a:rPr>
                        <m:t>𝑥</m:t>
                      </m:r>
                      <m:r>
                        <a:rPr lang="en-US" altLang="zh-CN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Arial Unicode MS" pitchFamily="34" charset="-122"/>
                          <a:cs typeface="Arial Unicode MS" pitchFamily="34" charset="-122"/>
                        </a:rPr>
                        <m:t>+</m:t>
                      </m:r>
                      <m:r>
                        <a:rPr lang="en-US" altLang="zh-CN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Arial Unicode MS" pitchFamily="34" charset="-122"/>
                          <a:cs typeface="Arial Unicode MS" pitchFamily="34" charset="-122"/>
                        </a:rPr>
                        <m:t>𝑦</m:t>
                      </m:r>
                      <m:r>
                        <a:rPr lang="en-US" altLang="zh-CN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Arial Unicode MS" pitchFamily="34" charset="-122"/>
                          <a:cs typeface="Arial Unicode MS" pitchFamily="34" charset="-122"/>
                        </a:rPr>
                        <m:t>−</m:t>
                      </m:r>
                      <m:r>
                        <a:rPr lang="en-US" altLang="zh-CN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Arial Unicode MS" pitchFamily="34" charset="-122"/>
                          <a:cs typeface="Arial Unicode MS" pitchFamily="34" charset="-122"/>
                        </a:rPr>
                        <m:t>𝑥𝑦</m:t>
                      </m:r>
                    </m:oMath>
                  </m:oMathPara>
                </a14:m>
                <a:endParaRPr lang="en-US" altLang="zh-CN" sz="2800" dirty="0">
                  <a:solidFill>
                    <a:srgbClr val="FF0000"/>
                  </a:solidFill>
                  <a:latin typeface="Times New Roman" panose="02020603050405020304" charset="0"/>
                  <a:ea typeface="Arial Unicode MS" pitchFamily="34" charset="-122"/>
                  <a:cs typeface="Arial Unicode MS" pitchFamily="34" charset="-122"/>
                </a:endParaRPr>
              </a:p>
              <a:p>
                <a:pPr lvl="1" eaLnBrk="1" hangingPunct="1">
                  <a:lnSpc>
                    <a:spcPct val="120000"/>
                  </a:lnSpc>
                </a:pPr>
                <a:r>
                  <a:rPr lang="zh-CN" altLang="en-US" sz="2800" dirty="0">
                    <a:latin typeface="Times New Roman" panose="02020603050405020304" charset="0"/>
                  </a:rPr>
                  <a:t>交换性：显然</a:t>
                </a:r>
                <a:endParaRPr lang="zh-CN" altLang="en-US" sz="2800" dirty="0">
                  <a:latin typeface="Times New Roman" panose="02020603050405020304" charset="0"/>
                </a:endParaRPr>
              </a:p>
              <a:p>
                <a:pPr lvl="1" eaLnBrk="1" hangingPunct="1">
                  <a:lnSpc>
                    <a:spcPct val="120000"/>
                  </a:lnSpc>
                </a:pPr>
                <a:r>
                  <a:rPr lang="zh-CN" altLang="en-US" sz="2800" dirty="0">
                    <a:latin typeface="Times New Roman" panose="02020603050405020304" charset="0"/>
                  </a:rPr>
                  <a:t>结合性：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latin typeface="Cambria Math"/>
                          </a:rPr>
                          <m:t>𝑥</m:t>
                        </m:r>
                        <m:r>
                          <a:rPr lang="en-US" altLang="zh-CN" sz="2800" b="0" i="1" dirty="0" smtClean="0">
                            <a:latin typeface="Cambria Math"/>
                          </a:rPr>
                          <m:t>∘</m:t>
                        </m:r>
                        <m:r>
                          <a:rPr lang="en-US" altLang="zh-CN" sz="2800" i="1" dirty="0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zh-CN" sz="2800" i="1" dirty="0" smtClean="0">
                        <a:latin typeface="Cambria Math"/>
                      </a:rPr>
                      <m:t>∘</m:t>
                    </m:r>
                    <m:r>
                      <a:rPr lang="en-US" altLang="zh-CN" sz="2800" i="1" dirty="0" smtClean="0">
                        <a:latin typeface="Cambria Math"/>
                      </a:rPr>
                      <m:t>𝑧</m:t>
                    </m:r>
                    <m:r>
                      <a:rPr lang="en-US" altLang="zh-CN" sz="2800" i="1" dirty="0" smtClean="0">
                        <a:latin typeface="Cambria Math"/>
                      </a:rPr>
                      <m:t> = </m:t>
                    </m:r>
                    <m:r>
                      <a:rPr lang="en-US" altLang="zh-CN" sz="2800" i="1" dirty="0" smtClean="0">
                        <a:latin typeface="Cambria Math"/>
                      </a:rPr>
                      <m:t>𝑥</m:t>
                    </m:r>
                    <m:r>
                      <a:rPr lang="en-US" altLang="zh-CN" sz="2800" i="1" dirty="0">
                        <a:latin typeface="Cambria Math"/>
                      </a:rPr>
                      <m:t>∘</m:t>
                    </m:r>
                    <m:d>
                      <m:d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latin typeface="Cambria Math"/>
                          </a:rPr>
                          <m:t>𝑦</m:t>
                        </m:r>
                        <m:r>
                          <a:rPr lang="en-US" altLang="zh-CN" sz="2800" i="1" dirty="0">
                            <a:latin typeface="Cambria Math"/>
                          </a:rPr>
                          <m:t>∘</m:t>
                        </m:r>
                        <m:r>
                          <a:rPr lang="en-US" altLang="zh-CN" sz="2800" i="1" dirty="0" smtClean="0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altLang="zh-CN" sz="2800" i="1" dirty="0" smtClean="0">
                        <a:latin typeface="Cambria Math"/>
                      </a:rPr>
                      <m:t>=</m:t>
                    </m:r>
                    <m:r>
                      <a:rPr lang="en-US" altLang="zh-CN" sz="2800" b="0" i="1" dirty="0" smtClean="0">
                        <a:latin typeface="Cambria Math"/>
                      </a:rPr>
                      <m:t>𝑥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𝑥𝑧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𝑦𝑧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𝑥𝑦𝑧</m:t>
                    </m:r>
                  </m:oMath>
                </a14:m>
                <a:endParaRPr lang="en-US" altLang="zh-CN" sz="2800" dirty="0">
                  <a:latin typeface="Times New Roman" panose="02020603050405020304" charset="0"/>
                </a:endParaRPr>
              </a:p>
              <a:p>
                <a:pPr lvl="1" eaLnBrk="1" hangingPunct="1">
                  <a:lnSpc>
                    <a:spcPct val="120000"/>
                  </a:lnSpc>
                </a:pPr>
                <a:r>
                  <a:rPr lang="zh-CN" altLang="en-US" sz="2800" dirty="0">
                    <a:latin typeface="Times New Roman" panose="02020603050405020304" charset="0"/>
                  </a:rPr>
                  <a:t>单位元：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/>
                      </a:rPr>
                      <m:t>0</m:t>
                    </m:r>
                  </m:oMath>
                </a14:m>
                <a:r>
                  <a:rPr lang="zh-CN" altLang="en-US" sz="2800" dirty="0">
                    <a:latin typeface="Times New Roman" panose="02020603050405020304" charset="0"/>
                  </a:rPr>
                  <a:t>；零元：</a:t>
                </a:r>
                <a:r>
                  <a:rPr lang="en-US" altLang="zh-CN" sz="2800" dirty="0">
                    <a:latin typeface="Times New Roman" panose="02020603050405020304" charset="0"/>
                  </a:rPr>
                  <a:t>1</a:t>
                </a:r>
                <a:endParaRPr lang="en-US" altLang="zh-CN" sz="2800" dirty="0">
                  <a:latin typeface="Times New Roman" panose="02020603050405020304" charset="0"/>
                </a:endParaRPr>
              </a:p>
              <a:p>
                <a:pPr lvl="1" eaLnBrk="1" hangingPunct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/>
                      </a:rPr>
                      <m:t> (</m:t>
                    </m:r>
                    <m:r>
                      <a:rPr lang="en-US" altLang="zh-CN" sz="2800" i="1" dirty="0" smtClean="0">
                        <a:latin typeface="Cambria Math"/>
                      </a:rPr>
                      <m:t>𝑥</m:t>
                    </m:r>
                    <m:r>
                      <a:rPr lang="en-US" altLang="zh-CN" sz="2800" b="0" i="1" dirty="0" smtClean="0">
                        <a:latin typeface="Cambria Math"/>
                      </a:rPr>
                      <m:t>≠</m:t>
                    </m:r>
                    <m:r>
                      <a:rPr lang="en-US" altLang="zh-CN" sz="2800" i="1" dirty="0" smtClean="0">
                        <a:latin typeface="Cambria Math"/>
                        <a:sym typeface="Symbol" panose="05050102010706020507" pitchFamily="18" charset="2"/>
                      </a:rPr>
                      <m:t>1</m:t>
                    </m:r>
                    <m:r>
                      <a:rPr lang="en-US" altLang="zh-CN" sz="2800" i="1" dirty="0" smtClean="0">
                        <a:latin typeface="Cambria Math"/>
                        <a:sym typeface="Symbol" panose="05050102010706020507" pitchFamily="18" charset="2"/>
                      </a:rPr>
                      <m:t>) </m:t>
                    </m:r>
                  </m:oMath>
                </a14:m>
                <a:r>
                  <a:rPr lang="zh-CN" altLang="en-US" sz="2800" dirty="0">
                    <a:latin typeface="Times New Roman" panose="02020603050405020304" charset="0"/>
                  </a:rPr>
                  <a:t>的逆元为：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 dirty="0" smtClean="0">
                            <a:latin typeface="Cambria Math"/>
                          </a:rPr>
                          <m:t>𝑥</m:t>
                        </m:r>
                      </m:num>
                      <m:den>
                        <m:r>
                          <a:rPr lang="en-US" altLang="zh-CN" sz="2800" i="1" dirty="0" smtClean="0">
                            <a:latin typeface="Cambria Math"/>
                          </a:rPr>
                          <m:t>𝑥</m:t>
                        </m:r>
                        <m:r>
                          <a:rPr lang="en-US" altLang="zh-CN" sz="2800" i="1" dirty="0" smtClean="0">
                            <a:latin typeface="Cambria Math"/>
                          </a:rPr>
                          <m:t>−</m:t>
                        </m:r>
                        <m:r>
                          <a:rPr lang="en-US" altLang="zh-CN" sz="2800" i="1" dirty="0" smtClean="0">
                            <a:latin typeface="Cambria Math"/>
                          </a:rPr>
                          <m:t>1</m:t>
                        </m:r>
                      </m:den>
                    </m:f>
                  </m:oMath>
                </a14:m>
                <a:r>
                  <a:rPr lang="zh-CN" altLang="en-US" sz="2800" dirty="0">
                    <a:latin typeface="Times New Roman" panose="020206030504050203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zh-CN" altLang="en-US" sz="2800" dirty="0">
                    <a:latin typeface="Times New Roman" panose="02020603050405020304" charset="0"/>
                  </a:rPr>
                  <a:t>无逆元</a:t>
                </a:r>
                <a:endParaRPr lang="en-US" altLang="zh-CN" sz="2800" dirty="0">
                  <a:latin typeface="Times New Roman" panose="02020603050405020304" charset="0"/>
                </a:endParaRPr>
              </a:p>
            </p:txBody>
          </p:sp>
        </mc:Choice>
        <mc:Fallback>
          <p:sp>
            <p:nvSpPr>
              <p:cNvPr id="26627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8313" y="1196752"/>
                <a:ext cx="8142287" cy="4392612"/>
              </a:xfrm>
              <a:blipFill rotWithShape="1">
                <a:blip r:embed="rId1"/>
                <a:stretch>
                  <a:fillRect l="-4" t="-9" b="-10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11188" y="6284913"/>
            <a:ext cx="2304628" cy="457200"/>
          </a:xfrm>
        </p:spPr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</a:rPr>
              <a:t>代数系统</a:t>
            </a:r>
            <a:endParaRPr lang="en-US" altLang="zh-CN" dirty="0">
              <a:latin typeface="等线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</p:spPr>
        <p:txBody>
          <a:bodyPr/>
          <a:lstStyle/>
          <a:p>
            <a:fld id="{2AC29492-63B7-4324-AFD8-B617AA4FC24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04813"/>
            <a:ext cx="6985396" cy="576262"/>
          </a:xfrm>
        </p:spPr>
        <p:txBody>
          <a:bodyPr/>
          <a:lstStyle/>
          <a:p>
            <a:pPr algn="l" eaLnBrk="1" hangingPunct="1"/>
            <a:r>
              <a:rPr lang="zh-CN" altLang="en-US" sz="4000" dirty="0"/>
              <a:t>一个与编码有关的代数系统</a:t>
            </a:r>
            <a:endParaRPr lang="zh-CN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65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8313" y="1268760"/>
                <a:ext cx="8424167" cy="4752528"/>
              </a:xfrm>
            </p:spPr>
            <p:txBody>
              <a:bodyPr/>
              <a:lstStyle/>
              <a:p>
                <a:pPr eaLnBrk="1" hangingPunct="1">
                  <a:lnSpc>
                    <a:spcPct val="130000"/>
                  </a:lnSpc>
                </a:pPr>
                <a:r>
                  <a:rPr lang="zh-CN" altLang="en-US" dirty="0"/>
                  <a:t>设字母表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𝐴</m:t>
                    </m:r>
                    <m:r>
                      <a:rPr lang="en-US" altLang="zh-CN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0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,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dirty="0">
                    <a:latin typeface="Times New Roman" panose="02020603050405020304" charset="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CN" i="1" dirty="0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zh-CN" altLang="en-US" dirty="0">
                    <a:latin typeface="Times New Roman" panose="02020603050405020304" charset="0"/>
                  </a:rPr>
                  <a:t>上的长度为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Times New Roman" panose="02020603050405020304" charset="0"/>
                  </a:rPr>
                  <a:t>的字符串的集合</a:t>
                </a:r>
                <a:endParaRPr lang="zh-CN" altLang="en-US" dirty="0">
                  <a:latin typeface="Times New Roman" panose="02020603050405020304" charset="0"/>
                </a:endParaRPr>
              </a:p>
              <a:p>
                <a:pPr eaLnBrk="1" hangingPunct="1">
                  <a:lnSpc>
                    <a:spcPct val="130000"/>
                  </a:lnSpc>
                </a:pPr>
                <a:r>
                  <a:rPr lang="zh-CN" altLang="en-US" dirty="0">
                    <a:latin typeface="Times New Roman" panose="02020603050405020304" charset="0"/>
                  </a:rPr>
                  <a:t>定义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CN" i="1" dirty="0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charset="0"/>
                  </a:rPr>
                  <a:t>上的运算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⊕</m:t>
                    </m:r>
                  </m:oMath>
                </a14:m>
                <a:r>
                  <a:rPr lang="zh-CN" altLang="en-US" dirty="0">
                    <a:latin typeface="Times New Roman" panose="02020603050405020304" charset="0"/>
                  </a:rPr>
                  <a:t>如下：</a:t>
                </a:r>
                <a:endParaRPr lang="zh-CN" altLang="en-US" dirty="0">
                  <a:latin typeface="Times New Roman" panose="02020603050405020304" charset="0"/>
                </a:endParaRPr>
              </a:p>
              <a:p>
                <a:pPr>
                  <a:lnSpc>
                    <a:spcPct val="130000"/>
                  </a:lnSpc>
                  <a:buNone/>
                </a:pPr>
                <a:r>
                  <a:rPr lang="zh-CN" altLang="en-US" dirty="0"/>
                  <a:t>	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∀</m:t>
                    </m:r>
                    <m:r>
                      <a:rPr lang="en-US" altLang="zh-CN" i="1" dirty="0" smtClean="0">
                        <a:latin typeface="Cambria Math"/>
                      </a:rPr>
                      <m:t>𝑥</m:t>
                    </m:r>
                    <m:r>
                      <a:rPr lang="en-US" altLang="zh-CN" i="1" dirty="0" smtClean="0">
                        <a:latin typeface="Cambria Math"/>
                      </a:rPr>
                      <m:t>,</m:t>
                    </m:r>
                    <m:r>
                      <a:rPr lang="en-US" altLang="zh-CN" i="1" dirty="0" smtClean="0">
                        <a:latin typeface="Cambria Math"/>
                      </a:rPr>
                      <m:t>𝑦</m:t>
                    </m:r>
                    <m:r>
                      <a:rPr lang="en-US" altLang="zh-CN" b="0" i="1" dirty="0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CN" i="1" dirty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charset="0"/>
                    <a:sym typeface="Symbol" panose="05050102010706020507" pitchFamily="18" charset="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  <a:sym typeface="Symbol" panose="05050102010706020507" pitchFamily="18" charset="2"/>
                      </a:rPr>
                      <m:t>𝑥</m:t>
                    </m:r>
                    <m:r>
                      <a:rPr lang="en-US" altLang="zh-CN" b="0" i="1" dirty="0" smtClean="0">
                        <a:latin typeface="Cambria Math"/>
                        <a:sym typeface="Symbol" panose="05050102010706020507" pitchFamily="18" charset="2"/>
                      </a:rPr>
                      <m:t>⊕</m:t>
                    </m:r>
                    <m:r>
                      <a:rPr lang="en-US" altLang="zh-CN" b="0" i="1" dirty="0" smtClean="0">
                        <a:latin typeface="Cambria Math"/>
                        <a:sym typeface="Symbol" panose="05050102010706020507" pitchFamily="18" charset="2"/>
                      </a:rPr>
                      <m:t>𝑦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</a:rPr>
                  <a:t>是长度为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</a:rPr>
                  <a:t>的二进数字串，第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</a:rPr>
                  <a:t>位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𝑖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=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0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,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1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,⋯,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𝑛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−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dirty="0">
                    <a:latin typeface="宋体" panose="02010600030101010101" pitchFamily="2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𝑥</m:t>
                    </m:r>
                    <m:r>
                      <a:rPr lang="en-US" altLang="zh-CN" b="0" i="1" dirty="0" smtClean="0">
                        <a:latin typeface="Cambria Math"/>
                      </a:rPr>
                      <m:t>, </m:t>
                    </m:r>
                    <m:r>
                      <a:rPr lang="en-US" altLang="zh-CN" b="0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</a:rPr>
                  <a:t>的相应位互异</a:t>
                </a:r>
                <a:endParaRPr lang="zh-CN" altLang="en-US" dirty="0">
                  <a:latin typeface="宋体" panose="02010600030101010101" pitchFamily="2" charset="-122"/>
                </a:endParaRPr>
              </a:p>
              <a:p>
                <a:pPr eaLnBrk="1" hangingPunct="1">
                  <a:lnSpc>
                    <a:spcPct val="13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Arial Unicode MS" pitchFamily="34" charset="-122"/>
                                <a:cs typeface="Arial Unicode MS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  <a:ea typeface="Arial Unicode MS" pitchFamily="34" charset="-122"/>
                                <a:cs typeface="Arial Unicode MS" pitchFamily="34" charset="-122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  <a:ea typeface="Arial Unicode MS" pitchFamily="34" charset="-122"/>
                                <a:cs typeface="Arial Unicode MS" pitchFamily="34" charset="-122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i="1">
                            <a:latin typeface="Cambria Math"/>
                            <a:ea typeface="Arial Unicode MS" pitchFamily="34" charset="-122"/>
                            <a:cs typeface="Arial Unicode MS" pitchFamily="34" charset="-122"/>
                          </a:rPr>
                          <m:t>, ⊕</m:t>
                        </m:r>
                      </m:e>
                    </m:d>
                  </m:oMath>
                </a14:m>
                <a:r>
                  <a:rPr lang="zh-CN" altLang="en-US" dirty="0">
                    <a:latin typeface="Times New Roman" panose="02020603050405020304" charset="0"/>
                  </a:rPr>
                  <a:t>是代数系统</a:t>
                </a:r>
                <a:endParaRPr lang="zh-CN" altLang="en-US" dirty="0">
                  <a:latin typeface="Times New Roman" panose="02020603050405020304" charset="0"/>
                </a:endParaRPr>
              </a:p>
              <a:p>
                <a:pPr eaLnBrk="1" hangingPunct="1">
                  <a:lnSpc>
                    <a:spcPct val="130000"/>
                  </a:lnSpc>
                </a:pPr>
                <a:r>
                  <a:rPr lang="zh-CN" altLang="en-US" dirty="0">
                    <a:latin typeface="Times New Roman" panose="02020603050405020304" charset="0"/>
                  </a:rPr>
                  <a:t>该系统满足：交换性、结合性、有单位元、每个元素均有逆元</a:t>
                </a:r>
                <a:endParaRPr lang="zh-CN" altLang="en-US" dirty="0">
                  <a:latin typeface="Times New Roman" panose="02020603050405020304" charset="0"/>
                </a:endParaRPr>
              </a:p>
            </p:txBody>
          </p:sp>
        </mc:Choice>
        <mc:Fallback>
          <p:sp>
            <p:nvSpPr>
              <p:cNvPr id="27651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8313" y="1268760"/>
                <a:ext cx="8424167" cy="4752528"/>
              </a:xfrm>
              <a:blipFill rotWithShape="1">
                <a:blip r:embed="rId1"/>
                <a:stretch>
                  <a:fillRect l="-4" t="-1" r="7" b="-134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611188" y="6284913"/>
            <a:ext cx="2304628" cy="457200"/>
          </a:xfrm>
        </p:spPr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</a:rPr>
              <a:t>代数系统</a:t>
            </a:r>
            <a:endParaRPr lang="en-US" altLang="zh-CN" dirty="0">
              <a:latin typeface="等线" panose="02010600030101010101" pitchFamily="2" charset="-122"/>
            </a:endParaRPr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</p:spPr>
        <p:txBody>
          <a:bodyPr/>
          <a:lstStyle/>
          <a:p>
            <a:fld id="{2AC29492-63B7-4324-AFD8-B617AA4FC24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404813"/>
            <a:ext cx="5616575" cy="576262"/>
          </a:xfrm>
        </p:spPr>
        <p:txBody>
          <a:bodyPr/>
          <a:lstStyle/>
          <a:p>
            <a:pPr algn="l" eaLnBrk="1" hangingPunct="1"/>
            <a:r>
              <a:rPr lang="en-US" altLang="zh-CN" sz="4000" dirty="0">
                <a:latin typeface="DengXian" panose="02010600030101010101" pitchFamily="2" charset="-122"/>
                <a:ea typeface="DengXian" panose="02010600030101010101" pitchFamily="2" charset="-122"/>
              </a:rPr>
              <a:t>“</a:t>
            </a:r>
            <a:r>
              <a:rPr lang="zh-CN" altLang="en-US" sz="4000" dirty="0"/>
              <a:t>相似”的系统</a:t>
            </a:r>
            <a:endParaRPr lang="zh-CN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24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95536" y="1537618"/>
                <a:ext cx="8507413" cy="4411662"/>
              </a:xfrm>
            </p:spPr>
            <p:txBody>
              <a:bodyPr/>
              <a:lstStyle/>
              <a:p>
                <a:pPr eaLnBrk="1" hangingPunct="1">
                  <a:lnSpc>
                    <a:spcPct val="140000"/>
                  </a:lnSpc>
                </a:pPr>
                <a:r>
                  <a:rPr lang="zh-CN" altLang="en-US" sz="2800" dirty="0"/>
                  <a:t>比较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𝐹</m:t>
                            </m:r>
                            <m:r>
                              <a:rPr lang="en-US" altLang="zh-CN" sz="28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𝑇</m:t>
                            </m:r>
                          </m:e>
                        </m:d>
                        <m:r>
                          <a:rPr lang="en-US" altLang="zh-CN" sz="2800" b="0" i="1" smtClean="0">
                            <a:latin typeface="Cambria Math"/>
                          </a:rPr>
                          <m:t>,∨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（</m:t>
                    </m:r>
                  </m:oMath>
                </a14:m>
                <a:r>
                  <a:rPr lang="zh-CN" altLang="en-US" sz="28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逻辑或</a:t>
                </a:r>
                <a:r>
                  <a:rPr lang="zh-CN" altLang="en-US" dirty="0"/>
                  <a:t>）</a:t>
                </a:r>
                <a:r>
                  <a:rPr lang="zh-CN" altLang="en-US" sz="2800" dirty="0"/>
                  <a:t>与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0</m:t>
                            </m:r>
                            <m:r>
                              <a:rPr lang="en-US" altLang="zh-CN" sz="28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sz="2800" b="0" i="1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  <m:r>
                          <a:rPr lang="en-US" altLang="zh-CN" sz="2800" b="0" i="1" smtClean="0">
                            <a:latin typeface="Cambria Math"/>
                          </a:rPr>
                          <m:t>,+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（</m:t>
                    </m:r>
                  </m:oMath>
                </a14:m>
                <a:r>
                  <a:rPr lang="zh-CN" altLang="en-US" sz="28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布尔和</a:t>
                </a:r>
                <a:r>
                  <a:rPr lang="zh-CN" altLang="en-US" dirty="0"/>
                  <a:t>）</a:t>
                </a:r>
                <a:r>
                  <a:rPr lang="zh-CN" altLang="en-US" sz="2800" dirty="0"/>
                  <a:t>两代数系统：</a:t>
                </a:r>
                <a:endParaRPr lang="zh-CN" altLang="en-US" sz="2800" dirty="0"/>
              </a:p>
              <a:p>
                <a:pPr eaLnBrk="1" hangingPunct="1">
                  <a:lnSpc>
                    <a:spcPct val="140000"/>
                  </a:lnSpc>
                </a:pPr>
                <a:endParaRPr lang="zh-CN" altLang="en-US" dirty="0"/>
              </a:p>
              <a:p>
                <a:pPr eaLnBrk="1" hangingPunct="1">
                  <a:lnSpc>
                    <a:spcPct val="140000"/>
                  </a:lnSpc>
                </a:pPr>
                <a:endParaRPr lang="zh-CN" altLang="en-US" dirty="0"/>
              </a:p>
              <a:p>
                <a:pPr lvl="1" eaLnBrk="1" hangingPunct="1">
                  <a:lnSpc>
                    <a:spcPct val="140000"/>
                  </a:lnSpc>
                </a:pPr>
                <a:endParaRPr lang="en-US" altLang="zh-CN" dirty="0"/>
              </a:p>
              <a:p>
                <a:pPr eaLnBrk="1" hangingPunct="1">
                  <a:lnSpc>
                    <a:spcPct val="140000"/>
                  </a:lnSpc>
                </a:pPr>
                <a:r>
                  <a:rPr lang="zh-CN" altLang="en-US" dirty="0"/>
                  <a:t>若</a:t>
                </a:r>
                <a:r>
                  <a:rPr lang="zh-CN" altLang="en-US" sz="2800" dirty="0"/>
                  <a:t>不考虑符号的形式及其含义，则两系统的</a:t>
                </a:r>
                <a:r>
                  <a:rPr lang="zh-CN" altLang="en-US" dirty="0"/>
                  <a:t>“本质”</a:t>
                </a:r>
                <a:r>
                  <a:rPr lang="zh-CN" altLang="en-US" sz="2800" dirty="0"/>
                  <a:t>没有差别</a:t>
                </a:r>
                <a:endParaRPr lang="zh-CN" altLang="en-US" dirty="0"/>
              </a:p>
            </p:txBody>
          </p:sp>
        </mc:Choice>
        <mc:Fallback>
          <p:sp>
            <p:nvSpPr>
              <p:cNvPr id="5124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95536" y="1537618"/>
                <a:ext cx="8507413" cy="4411662"/>
              </a:xfrm>
              <a:blipFill rotWithShape="1">
                <a:blip r:embed="rId1"/>
                <a:stretch>
                  <a:fillRect l="-7" t="-6" r="-1721" b="-12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2779563" y="2492896"/>
          <a:ext cx="3376613" cy="200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文档" r:id="rId2" imgW="2543175" imgH="1517650" progId="Word.Document.8">
                  <p:embed/>
                </p:oleObj>
              </mc:Choice>
              <mc:Fallback>
                <p:oleObj name="文档" r:id="rId2" imgW="2543175" imgH="151765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9563" y="2492896"/>
                        <a:ext cx="3376613" cy="200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611188" y="6284913"/>
            <a:ext cx="2304628" cy="457200"/>
          </a:xfrm>
        </p:spPr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</a:rPr>
              <a:t>代数系统</a:t>
            </a:r>
            <a:endParaRPr lang="en-US" altLang="zh-CN" dirty="0">
              <a:latin typeface="等线" panose="02010600030101010101" pitchFamily="2" charset="-122"/>
            </a:endParaR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</p:spPr>
        <p:txBody>
          <a:bodyPr/>
          <a:lstStyle/>
          <a:p>
            <a:r>
              <a:rPr lang="en-US" altLang="zh-CN" dirty="0"/>
              <a:t>25</a:t>
            </a:r>
            <a:endParaRPr lang="en-US" altLang="zh-C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4000" dirty="0"/>
              <a:t>同构与同构映射</a:t>
            </a:r>
            <a:endParaRPr lang="zh-CN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69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12489" y="1124744"/>
                <a:ext cx="8435975" cy="4896544"/>
              </a:xfrm>
            </p:spPr>
            <p:txBody>
              <a:bodyPr/>
              <a:lstStyle/>
              <a:p>
                <a:pPr eaLnBrk="1" hangingPunct="1">
                  <a:lnSpc>
                    <a:spcPct val="200000"/>
                  </a:lnSpc>
                  <a:spcBef>
                    <a:spcPct val="30000"/>
                  </a:spcBef>
                </a:pPr>
                <a:r>
                  <a:rPr lang="zh-CN" altLang="en-US" sz="3200" dirty="0">
                    <a:latin typeface="Book Antiqua" panose="02040602050305030304" pitchFamily="18" charset="0"/>
                  </a:rPr>
                  <a:t>代数系统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 dirty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3200" i="1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3200" i="1" dirty="0">
                            <a:latin typeface="Cambria Math"/>
                          </a:rPr>
                          <m:t>, ∘</m:t>
                        </m:r>
                      </m:e>
                    </m:d>
                  </m:oMath>
                </a14:m>
                <a:r>
                  <a:rPr lang="zh-CN" altLang="en-US" sz="3200" dirty="0">
                    <a:latin typeface="Book Antiqua" panose="02040602050305030304" pitchFamily="18" charset="0"/>
                  </a:rPr>
                  <a:t>与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 dirty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3200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3200" i="1" dirty="0">
                            <a:latin typeface="Cambria Math"/>
                          </a:rPr>
                          <m:t>, </m:t>
                        </m:r>
                        <m:r>
                          <a:rPr lang="en-US" altLang="zh-CN" sz="3200" b="0" i="1" dirty="0" smtClean="0">
                            <a:latin typeface="Cambria Math"/>
                          </a:rPr>
                          <m:t>∗</m:t>
                        </m:r>
                      </m:e>
                    </m:d>
                  </m:oMath>
                </a14:m>
                <a:r>
                  <a:rPr lang="zh-CN" altLang="en-US" sz="3200" dirty="0">
                    <a:solidFill>
                      <a:srgbClr val="FF0000"/>
                    </a:solidFill>
                    <a:latin typeface="Book Antiqua" panose="02040602050305030304" pitchFamily="18" charset="0"/>
                  </a:rPr>
                  <a:t>同构</a:t>
                </a:r>
                <a:r>
                  <a:rPr lang="zh-CN" altLang="en-US" sz="3200" dirty="0">
                    <a:latin typeface="Book Antiqua" panose="02040602050305030304" pitchFamily="18" charset="0"/>
                  </a:rPr>
                  <a:t>（</a:t>
                </a:r>
                <a:r>
                  <a:rPr lang="en-US" altLang="zh-CN" sz="3200" dirty="0">
                    <a:latin typeface="Book Antiqua" panose="02040602050305030304" pitchFamily="18" charset="0"/>
                  </a:rPr>
                  <a:t>isomorphism</a:t>
                </a:r>
                <a:r>
                  <a:rPr lang="zh-CN" altLang="en-US" sz="3200" dirty="0">
                    <a:latin typeface="Book Antiqua" panose="02040602050305030304" pitchFamily="18" charset="0"/>
                  </a:rPr>
                  <a:t>）</a:t>
                </a:r>
                <a:r>
                  <a:rPr lang="en-US" altLang="zh-CN" sz="3200" dirty="0">
                    <a:latin typeface="Book Antiqua" panose="02040602050305030304" pitchFamily="18" charset="0"/>
                  </a:rPr>
                  <a:t>(</a:t>
                </a:r>
                <a:r>
                  <a:rPr lang="zh-CN" altLang="en-US" sz="3200" dirty="0">
                    <a:latin typeface="Book Antiqua" panose="02040602050305030304" pitchFamily="18" charset="0"/>
                  </a:rPr>
                  <a:t>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dirty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sz="3200" b="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3200" b="0" i="1" dirty="0" smtClean="0">
                        <a:solidFill>
                          <a:srgbClr val="0000CC"/>
                        </a:solidFill>
                        <a:latin typeface="Cambria Math"/>
                        <a:ea typeface="Arial Unicode MS" pitchFamily="34" charset="-122"/>
                        <a:cs typeface="Arial Unicode MS" pitchFamily="34" charset="-122"/>
                      </a:rPr>
                      <m:t>≅</m:t>
                    </m:r>
                    <m:sSub>
                      <m:sSubPr>
                        <m:ctrlPr>
                          <a:rPr lang="en-US" altLang="zh-CN" sz="3200" i="1" dirty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sz="3200" b="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3200" dirty="0">
                    <a:solidFill>
                      <a:schemeClr val="tx2"/>
                    </a:solidFill>
                    <a:latin typeface="Book Antiqua" panose="02040602050305030304" pitchFamily="18" charset="0"/>
                  </a:rPr>
                  <a:t>)</a:t>
                </a:r>
                <a:r>
                  <a:rPr lang="en-US" altLang="zh-CN" sz="3200" dirty="0">
                    <a:latin typeface="Book Antiqua" panose="02040602050305030304" pitchFamily="18" charset="0"/>
                  </a:rPr>
                  <a:t> </a:t>
                </a:r>
                <a:r>
                  <a:rPr lang="zh-CN" altLang="en-US" sz="3200" dirty="0">
                    <a:latin typeface="Book Antiqua" panose="02040602050305030304" pitchFamily="18" charset="0"/>
                  </a:rPr>
                  <a:t>当且仅当存在</a:t>
                </a:r>
                <a:r>
                  <a:rPr lang="zh-CN" altLang="en-US" sz="3200" dirty="0">
                    <a:solidFill>
                      <a:srgbClr val="FF0000"/>
                    </a:solidFill>
                    <a:latin typeface="Book Antiqua" panose="02040602050305030304" pitchFamily="18" charset="0"/>
                  </a:rPr>
                  <a:t>双射函数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/>
                      </a:rPr>
                      <m:t>𝑓</m:t>
                    </m:r>
                    <m:r>
                      <a:rPr lang="en-US" altLang="zh-CN" sz="3200" i="1" dirty="0" smtClean="0">
                        <a:latin typeface="Cambria Math"/>
                      </a:rPr>
                      <m:t>:</m:t>
                    </m:r>
                    <m:r>
                      <a:rPr lang="en-US" altLang="zh-CN" sz="3200" i="1" dirty="0" smtClean="0">
                        <a:latin typeface="Cambria Math"/>
                      </a:rPr>
                      <m:t>𝑆</m:t>
                    </m:r>
                    <m:r>
                      <a:rPr lang="en-US" altLang="zh-CN" sz="3200" i="1" baseline="-25000" dirty="0" smtClean="0">
                        <a:latin typeface="Cambria Math"/>
                      </a:rPr>
                      <m:t>1</m:t>
                    </m:r>
                    <m:r>
                      <a:rPr lang="en-US" altLang="zh-CN" sz="3200" i="1" dirty="0" smtClean="0">
                        <a:latin typeface="Cambria Math"/>
                        <a:sym typeface="Symbol" panose="05050102010706020507" pitchFamily="18" charset="2"/>
                      </a:rPr>
                      <m:t></m:t>
                    </m:r>
                    <m:r>
                      <a:rPr lang="en-US" altLang="zh-CN" sz="3200" i="1" dirty="0" smtClean="0">
                        <a:latin typeface="Cambria Math"/>
                      </a:rPr>
                      <m:t>𝑆</m:t>
                    </m:r>
                    <m:r>
                      <a:rPr lang="en-US" altLang="zh-CN" sz="3200" i="1" baseline="-25000" dirty="0" smtClean="0">
                        <a:latin typeface="Cambria Math"/>
                      </a:rPr>
                      <m:t>2</m:t>
                    </m:r>
                  </m:oMath>
                </a14:m>
                <a:r>
                  <a:rPr lang="zh-CN" altLang="en-US" sz="3200" dirty="0">
                    <a:latin typeface="Book Antiqua" panose="02040602050305030304" pitchFamily="18" charset="0"/>
                  </a:rPr>
                  <a:t>，满足：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solidFill>
                          <a:srgbClr val="0000CC"/>
                        </a:solidFill>
                        <a:latin typeface="Cambria Math"/>
                      </a:rPr>
                      <m:t>∀</m:t>
                    </m:r>
                    <m:r>
                      <a:rPr lang="en-US" altLang="zh-CN" sz="2800" b="0" i="1" dirty="0" smtClean="0">
                        <a:solidFill>
                          <a:srgbClr val="0000CC"/>
                        </a:solidFill>
                        <a:latin typeface="Cambria Math"/>
                      </a:rPr>
                      <m:t>𝑥</m:t>
                    </m:r>
                    <m:r>
                      <a:rPr lang="en-US" altLang="zh-CN" sz="2800" b="0" i="1" dirty="0" smtClean="0">
                        <a:solidFill>
                          <a:srgbClr val="0000CC"/>
                        </a:solidFill>
                        <a:latin typeface="Cambria Math"/>
                      </a:rPr>
                      <m:t>,</m:t>
                    </m:r>
                    <m:r>
                      <a:rPr lang="en-US" altLang="zh-CN" sz="2800" b="0" i="1" dirty="0" smtClean="0">
                        <a:solidFill>
                          <a:srgbClr val="0000CC"/>
                        </a:solidFill>
                        <a:latin typeface="Cambria Math"/>
                      </a:rPr>
                      <m:t>𝑦</m:t>
                    </m:r>
                    <m:r>
                      <a:rPr lang="en-US" altLang="zh-CN" sz="2800" b="0" i="1" dirty="0" smtClean="0">
                        <a:solidFill>
                          <a:srgbClr val="0000CC"/>
                        </a:solidFill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altLang="zh-CN" sz="2800" i="1" dirty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sz="2800" b="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800" b="0" i="1" dirty="0" smtClean="0">
                        <a:solidFill>
                          <a:srgbClr val="0000CC"/>
                        </a:solidFill>
                        <a:latin typeface="Cambria Math"/>
                      </a:rPr>
                      <m:t>, </m:t>
                    </m:r>
                    <m:r>
                      <a:rPr lang="en-US" altLang="zh-CN" sz="2800" b="0" i="1" dirty="0" smtClean="0">
                        <a:solidFill>
                          <a:srgbClr val="0000CC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sz="2800" i="1" dirty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altLang="zh-CN" sz="2800" b="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∘</m:t>
                        </m:r>
                        <m:r>
                          <a:rPr lang="en-US" altLang="zh-CN" sz="2800" b="0" i="1" dirty="0" smtClean="0">
                            <a:solidFill>
                              <a:srgbClr val="0000CC"/>
                            </a:solidFill>
                            <a:latin typeface="Cambria Math"/>
                            <a:ea typeface="Arial Unicode MS" pitchFamily="34" charset="-122"/>
                            <a:cs typeface="Arial Unicode MS" pitchFamily="34" charset="-122"/>
                          </a:rPr>
                          <m:t>𝑦</m:t>
                        </m:r>
                      </m:e>
                    </m:d>
                    <m:r>
                      <a:rPr lang="en-US" altLang="zh-CN" sz="2800" b="0" i="1" dirty="0" smtClean="0">
                        <a:solidFill>
                          <a:srgbClr val="0000CC"/>
                        </a:solidFill>
                        <a:latin typeface="Cambria Math"/>
                        <a:ea typeface="Arial Unicode MS" pitchFamily="34" charset="-122"/>
                        <a:cs typeface="Arial Unicode MS" pitchFamily="34" charset="-122"/>
                      </a:rPr>
                      <m:t>=</m:t>
                    </m:r>
                    <m:r>
                      <a:rPr lang="en-US" altLang="zh-CN" sz="2800" b="0" i="1" dirty="0" smtClean="0">
                        <a:solidFill>
                          <a:srgbClr val="0000CC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sz="2800" i="1" dirty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sz="2800" b="0" i="1" dirty="0" smtClean="0">
                        <a:solidFill>
                          <a:srgbClr val="0000CC"/>
                        </a:solidFill>
                        <a:latin typeface="Cambria Math"/>
                      </a:rPr>
                      <m:t>∗</m:t>
                    </m:r>
                    <m:r>
                      <a:rPr lang="en-US" altLang="zh-CN" sz="2800" b="0" i="1" dirty="0" smtClean="0">
                        <a:solidFill>
                          <a:srgbClr val="0000CC"/>
                        </a:solidFill>
                        <a:latin typeface="Cambria Math"/>
                      </a:rPr>
                      <m:t>𝑓</m:t>
                    </m:r>
                    <m:r>
                      <a:rPr lang="en-US" altLang="zh-CN" sz="2800" b="0" i="1" dirty="0" smtClean="0">
                        <a:solidFill>
                          <a:srgbClr val="0000CC"/>
                        </a:solidFill>
                        <a:latin typeface="Cambria Math"/>
                      </a:rPr>
                      <m:t>(</m:t>
                    </m:r>
                    <m:r>
                      <a:rPr lang="en-US" altLang="zh-CN" sz="2800" b="0" i="1" dirty="0" smtClean="0">
                        <a:solidFill>
                          <a:srgbClr val="0000CC"/>
                        </a:solidFill>
                        <a:latin typeface="Cambria Math"/>
                      </a:rPr>
                      <m:t>𝑦</m:t>
                    </m:r>
                    <m:r>
                      <a:rPr lang="en-US" altLang="zh-CN" sz="2800" b="0" i="1" dirty="0" smtClean="0">
                        <a:solidFill>
                          <a:srgbClr val="0000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>
                    <a:latin typeface="Book Antiqua" panose="02040602050305030304" pitchFamily="18" charset="0"/>
                  </a:rPr>
                  <a:t>。</a:t>
                </a:r>
                <a:r>
                  <a:rPr lang="zh-CN" altLang="en-US" sz="3200" dirty="0">
                    <a:latin typeface="Book Antiqua" panose="02040602050305030304" pitchFamily="18" charset="0"/>
                  </a:rPr>
                  <a:t>其中的双射函数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zh-CN" altLang="en-US" sz="3200" dirty="0">
                    <a:latin typeface="Book Antiqua" panose="02040602050305030304" pitchFamily="18" charset="0"/>
                  </a:rPr>
                  <a:t>称作</a:t>
                </a:r>
                <a:r>
                  <a:rPr lang="zh-CN" altLang="en-US" sz="3200" dirty="0">
                    <a:solidFill>
                      <a:srgbClr val="FF0000"/>
                    </a:solidFill>
                    <a:latin typeface="Book Antiqua" panose="02040602050305030304" pitchFamily="18" charset="0"/>
                  </a:rPr>
                  <a:t>同构映射</a:t>
                </a:r>
                <a:endParaRPr lang="en-US" altLang="zh-CN" sz="2800" b="1" dirty="0">
                  <a:solidFill>
                    <a:srgbClr val="FF0000"/>
                  </a:solidFill>
                  <a:latin typeface="Book Antiqua" panose="02040602050305030304" pitchFamily="18" charset="0"/>
                  <a:ea typeface="Arial Unicode MS" pitchFamily="34" charset="-122"/>
                  <a:cs typeface="Arial Unicode MS" pitchFamily="34" charset="-122"/>
                </a:endParaRPr>
              </a:p>
              <a:p>
                <a:pPr eaLnBrk="1" hangingPunct="1">
                  <a:lnSpc>
                    <a:spcPct val="200000"/>
                  </a:lnSpc>
                  <a:spcBef>
                    <a:spcPct val="30000"/>
                  </a:spcBef>
                </a:pPr>
                <a:r>
                  <a:rPr lang="zh-CN" altLang="en-US" sz="3200" dirty="0">
                    <a:latin typeface="Book Antiqua" panose="02040602050305030304" pitchFamily="18" charset="0"/>
                  </a:rPr>
                  <a:t>同构关系是等价关系</a:t>
                </a:r>
                <a:endParaRPr lang="zh-CN" altLang="en-US" sz="3200" dirty="0">
                  <a:latin typeface="Book Antiqua" panose="02040602050305030304" pitchFamily="18" charset="0"/>
                </a:endParaRPr>
              </a:p>
            </p:txBody>
          </p:sp>
        </mc:Choice>
        <mc:Fallback>
          <p:sp>
            <p:nvSpPr>
              <p:cNvPr id="29699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2489" y="1124744"/>
                <a:ext cx="8435975" cy="4896544"/>
              </a:xfrm>
              <a:blipFill rotWithShape="1">
                <a:blip r:embed="rId1"/>
                <a:stretch>
                  <a:fillRect l="-1" t="-3" r="1" b="-23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11188" y="6284913"/>
            <a:ext cx="2304628" cy="457200"/>
          </a:xfrm>
        </p:spPr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</a:rPr>
              <a:t>代数系统</a:t>
            </a:r>
            <a:endParaRPr lang="en-US" altLang="zh-CN" dirty="0">
              <a:latin typeface="等线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</p:spPr>
        <p:txBody>
          <a:bodyPr/>
          <a:lstStyle/>
          <a:p>
            <a:fld id="{2AC29492-63B7-4324-AFD8-B617AA4FC24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4000" dirty="0"/>
              <a:t>同态与同态映射</a:t>
            </a:r>
            <a:endParaRPr lang="zh-CN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8313" y="1124744"/>
                <a:ext cx="8352159" cy="4824536"/>
              </a:xfrm>
            </p:spPr>
            <p:txBody>
              <a:bodyPr/>
              <a:lstStyle/>
              <a:p>
                <a:pPr>
                  <a:lnSpc>
                    <a:spcPct val="140000"/>
                  </a:lnSpc>
                </a:pPr>
                <a:r>
                  <a:rPr lang="zh-CN" altLang="en-US" dirty="0">
                    <a:solidFill>
                      <a:srgbClr val="0000CC"/>
                    </a:solidFill>
                    <a:latin typeface="Book Antiqua" panose="02040602050305030304" pitchFamily="18" charset="0"/>
                  </a:rPr>
                  <a:t>只有两个代数系统的集合</a:t>
                </a:r>
                <a:r>
                  <a:rPr lang="zh-CN" altLang="en-US" dirty="0">
                    <a:solidFill>
                      <a:srgbClr val="FF0000"/>
                    </a:solidFill>
                    <a:latin typeface="Book Antiqua" panose="02040602050305030304" pitchFamily="18" charset="0"/>
                  </a:rPr>
                  <a:t>等大</a:t>
                </a:r>
                <a:r>
                  <a:rPr lang="zh-CN" altLang="en-US" dirty="0">
                    <a:solidFill>
                      <a:srgbClr val="0000CC"/>
                    </a:solidFill>
                    <a:latin typeface="Book Antiqua" panose="02040602050305030304" pitchFamily="18" charset="0"/>
                  </a:rPr>
                  <a:t>，它们才可能同构</a:t>
                </a:r>
                <a:endParaRPr lang="zh-CN" altLang="en-US" dirty="0">
                  <a:solidFill>
                    <a:srgbClr val="0000CC"/>
                  </a:solidFill>
                  <a:latin typeface="Book Antiqua" panose="02040602050305030304" pitchFamily="18" charset="0"/>
                </a:endParaRPr>
              </a:p>
              <a:p>
                <a:pPr eaLnBrk="1" hangingPunct="1">
                  <a:lnSpc>
                    <a:spcPct val="140000"/>
                  </a:lnSpc>
                </a:pPr>
                <a:r>
                  <a:rPr lang="zh-CN" altLang="en-US" dirty="0">
                    <a:latin typeface="Book Antiqua" panose="02040602050305030304" pitchFamily="18" charset="0"/>
                  </a:rPr>
                  <a:t>代数系统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/>
                          </a:rPr>
                          <m:t>, ∘</m:t>
                        </m:r>
                      </m:e>
                    </m:d>
                  </m:oMath>
                </a14:m>
                <a:r>
                  <a:rPr lang="zh-CN" altLang="en-US" dirty="0">
                    <a:latin typeface="Book Antiqua" panose="02040602050305030304" pitchFamily="18" charset="0"/>
                  </a:rPr>
                  <a:t>与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/>
                          </a:rPr>
                          <m:t>, 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∗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rgbClr val="FF0000"/>
                    </a:solidFill>
                    <a:latin typeface="Book Antiqua" panose="02040602050305030304" pitchFamily="18" charset="0"/>
                  </a:rPr>
                  <a:t>同态</a:t>
                </a:r>
                <a:r>
                  <a:rPr lang="zh-CN" altLang="en-US" dirty="0">
                    <a:latin typeface="Book Antiqua" panose="02040602050305030304" pitchFamily="18" charset="0"/>
                  </a:rPr>
                  <a:t>（</a:t>
                </a:r>
                <a:r>
                  <a:rPr lang="en-US" altLang="zh-CN" dirty="0">
                    <a:latin typeface="Book Antiqua" panose="02040602050305030304" pitchFamily="18" charset="0"/>
                  </a:rPr>
                  <a:t>homomorphism</a:t>
                </a:r>
                <a:r>
                  <a:rPr lang="zh-CN" altLang="en-US" dirty="0">
                    <a:latin typeface="Book Antiqua" panose="02040602050305030304" pitchFamily="18" charset="0"/>
                  </a:rPr>
                  <a:t>，记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0000CC"/>
                        </a:solidFill>
                        <a:latin typeface="Cambria Math"/>
                      </a:rPr>
                      <m:t>𝑆</m:t>
                    </m:r>
                    <m:r>
                      <a:rPr lang="en-US" altLang="zh-CN" b="0" i="1" baseline="-25000" dirty="0" smtClean="0">
                        <a:solidFill>
                          <a:srgbClr val="0000CC"/>
                        </a:solidFill>
                        <a:latin typeface="Cambria Math"/>
                      </a:rPr>
                      <m:t>1</m:t>
                    </m:r>
                    <m:r>
                      <a:rPr lang="en-US" altLang="zh-CN" b="0" i="1" dirty="0" smtClean="0">
                        <a:solidFill>
                          <a:srgbClr val="0000CC"/>
                        </a:solidFill>
                        <a:latin typeface="Cambria Math"/>
                      </a:rPr>
                      <m:t>~ </m:t>
                    </m:r>
                    <m:r>
                      <a:rPr lang="en-US" altLang="zh-CN" b="0" i="1" dirty="0" smtClean="0">
                        <a:solidFill>
                          <a:srgbClr val="0000CC"/>
                        </a:solidFill>
                        <a:latin typeface="Cambria Math"/>
                      </a:rPr>
                      <m:t>𝑆</m:t>
                    </m:r>
                    <m:r>
                      <a:rPr lang="en-US" altLang="zh-CN" b="0" i="1" baseline="-25000" dirty="0" smtClean="0">
                        <a:solidFill>
                          <a:srgbClr val="0000CC"/>
                        </a:solidFill>
                        <a:latin typeface="Cambria Math"/>
                      </a:rPr>
                      <m:t>2</m:t>
                    </m:r>
                    <m:r>
                      <a:rPr lang="en-US" altLang="zh-CN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>
                    <a:latin typeface="Book Antiqua" panose="02040602050305030304" pitchFamily="18" charset="0"/>
                  </a:rPr>
                  <a:t>当且仅当</a:t>
                </a:r>
                <a:r>
                  <a:rPr lang="zh-CN" altLang="en-US" sz="2800" dirty="0">
                    <a:latin typeface="Book Antiqua" panose="02040602050305030304" pitchFamily="18" charset="0"/>
                  </a:rPr>
                  <a:t>存在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Book Antiqua" panose="02040602050305030304" pitchFamily="18" charset="0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/>
                      </a:rPr>
                      <m:t>𝑓</m:t>
                    </m:r>
                    <m:r>
                      <a:rPr lang="en-US" altLang="zh-CN" sz="2800" i="1" dirty="0" smtClean="0">
                        <a:latin typeface="Cambria Math"/>
                      </a:rPr>
                      <m:t>: 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/>
                      </a:rPr>
                      <m:t>→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Book Antiqua" panose="02040602050305030304" pitchFamily="18" charset="0"/>
                  </a:rPr>
                  <a:t>，满足：</a:t>
                </a:r>
                <a:endParaRPr lang="en-US" altLang="zh-CN" sz="2800" dirty="0">
                  <a:latin typeface="Book Antiqua" panose="02040602050305030304" pitchFamily="18" charset="0"/>
                </a:endParaRPr>
              </a:p>
              <a:p>
                <a:pPr marL="0" indent="0" eaLnBrk="1" hangingPunct="1">
                  <a:lnSpc>
                    <a:spcPct val="14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∀</m:t>
                      </m:r>
                      <m:r>
                        <a:rPr lang="en-US" altLang="zh-CN" sz="28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zh-CN" sz="28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,</m:t>
                      </m:r>
                      <m:r>
                        <a:rPr lang="en-US" altLang="zh-CN" sz="28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altLang="zh-CN" sz="28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∈</m:t>
                      </m:r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, </m:t>
                      </m:r>
                      <m:r>
                        <a:rPr lang="en-US" altLang="zh-CN" sz="28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zh-CN" sz="28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∘</m:t>
                          </m:r>
                          <m:r>
                            <a:rPr lang="en-US" altLang="zh-CN" sz="2800" b="0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zh-CN" sz="28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0000CC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∗</m:t>
                      </m:r>
                      <m:r>
                        <a:rPr lang="en-US" altLang="zh-CN" sz="28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altLang="zh-CN" sz="28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CN" sz="28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altLang="zh-CN" sz="28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sz="2800" dirty="0">
                  <a:solidFill>
                    <a:srgbClr val="0000CC"/>
                  </a:solidFill>
                  <a:latin typeface="Book Antiqua" panose="02040602050305030304" pitchFamily="18" charset="0"/>
                  <a:cs typeface="Arial Unicode MS" pitchFamily="34" charset="-122"/>
                </a:endParaRPr>
              </a:p>
              <a:p>
                <a:pPr eaLnBrk="1" hangingPunct="1">
                  <a:lnSpc>
                    <a:spcPct val="140000"/>
                  </a:lnSpc>
                </a:pPr>
                <a:r>
                  <a:rPr lang="zh-CN" altLang="en-US" dirty="0">
                    <a:latin typeface="Book Antiqua" panose="02040602050305030304" pitchFamily="18" charset="0"/>
                    <a:cs typeface="Arial Unicode MS" pitchFamily="34" charset="-122"/>
                  </a:rPr>
                  <a:t>特别地，若上述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cs typeface="Arial Unicode MS" pitchFamily="34" charset="-122"/>
                      </a:rPr>
                      <m:t>𝑓</m:t>
                    </m:r>
                  </m:oMath>
                </a14:m>
                <a:r>
                  <a:rPr lang="zh-CN" altLang="en-US" dirty="0">
                    <a:latin typeface="Book Antiqua" panose="02040602050305030304" pitchFamily="18" charset="0"/>
                    <a:cs typeface="Arial Unicode MS" pitchFamily="34" charset="-122"/>
                  </a:rPr>
                  <a:t>是满射，则称两系统</a:t>
                </a:r>
                <a:r>
                  <a:rPr lang="zh-CN" altLang="en-US" dirty="0">
                    <a:solidFill>
                      <a:srgbClr val="FF0000"/>
                    </a:solidFill>
                    <a:latin typeface="Book Antiqua" panose="02040602050305030304" pitchFamily="18" charset="0"/>
                  </a:rPr>
                  <a:t>满同态</a:t>
                </a:r>
                <a:r>
                  <a:rPr lang="en-US" altLang="zh-CN" dirty="0">
                    <a:latin typeface="Book Antiqua" panose="02040602050305030304" pitchFamily="18" charset="0"/>
                  </a:rPr>
                  <a:t>(</a:t>
                </a:r>
                <a:r>
                  <a:rPr lang="en-US" altLang="zh-CN" dirty="0" err="1">
                    <a:latin typeface="Book Antiqua" panose="02040602050305030304" pitchFamily="18" charset="0"/>
                  </a:rPr>
                  <a:t>epimorphism</a:t>
                </a:r>
                <a:r>
                  <a:rPr lang="en-US" altLang="zh-CN" dirty="0">
                    <a:latin typeface="Book Antiqua" panose="02040602050305030304" pitchFamily="18" charset="0"/>
                  </a:rPr>
                  <a:t>)</a:t>
                </a:r>
                <a:r>
                  <a:rPr lang="zh-CN" altLang="en-US" dirty="0">
                    <a:latin typeface="Book Antiqua" panose="02040602050305030304" pitchFamily="18" charset="0"/>
                  </a:rPr>
                  <a:t> </a:t>
                </a:r>
                <a:endParaRPr lang="zh-CN" altLang="en-US" dirty="0">
                  <a:latin typeface="Book Antiqua" panose="02040602050305030304" pitchFamily="18" charset="0"/>
                  <a:cs typeface="Arial Unicode MS" pitchFamily="34" charset="-122"/>
                </a:endParaRPr>
              </a:p>
              <a:p>
                <a:pPr eaLnBrk="1" hangingPunct="1">
                  <a:lnSpc>
                    <a:spcPct val="140000"/>
                  </a:lnSpc>
                </a:pPr>
                <a:r>
                  <a:rPr lang="zh-CN" altLang="en-US" dirty="0">
                    <a:solidFill>
                      <a:srgbClr val="FF0000"/>
                    </a:solidFill>
                    <a:latin typeface="Book Antiqua" panose="02040602050305030304" pitchFamily="18" charset="0"/>
                  </a:rPr>
                  <a:t>例：</a:t>
                </a:r>
                <a:r>
                  <a:rPr lang="zh-CN" altLang="en-US" dirty="0">
                    <a:latin typeface="Book Antiqua" panose="02040602050305030304" pitchFamily="18" charset="0"/>
                  </a:rPr>
                  <a:t>整数加系统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ℤ</m:t>
                        </m:r>
                        <m:r>
                          <a:rPr lang="en-US" altLang="zh-CN" i="1">
                            <a:latin typeface="Cambria Math"/>
                          </a:rPr>
                          <m:t>,+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~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⊕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latin typeface="Book Antiqua" panose="02040602050305030304" pitchFamily="18" charset="0"/>
                  </a:rPr>
                  <a:t>（模</a:t>
                </a:r>
                <a:r>
                  <a:rPr lang="en-US" altLang="zh-CN" dirty="0">
                    <a:latin typeface="Book Antiqua" panose="02040602050305030304" pitchFamily="18" charset="0"/>
                  </a:rPr>
                  <a:t>3</a:t>
                </a:r>
                <a:r>
                  <a:rPr lang="zh-CN" altLang="en-US" dirty="0">
                    <a:latin typeface="Book Antiqua" panose="02040602050305030304" pitchFamily="18" charset="0"/>
                  </a:rPr>
                  <a:t>剩余加系统）</a:t>
                </a:r>
                <a:endParaRPr lang="en-US" altLang="zh-CN" dirty="0">
                  <a:latin typeface="Book Antiqua" panose="02040602050305030304" pitchFamily="18" charset="0"/>
                </a:endParaRPr>
              </a:p>
              <a:p>
                <a:pPr lvl="1" eaLnBrk="1" hangingPunct="1">
                  <a:lnSpc>
                    <a:spcPct val="140000"/>
                  </a:lnSpc>
                </a:pPr>
                <a:r>
                  <a:rPr lang="zh-CN" altLang="en-US" dirty="0">
                    <a:latin typeface="Book Antiqua" panose="02040602050305030304" pitchFamily="18" charset="0"/>
                  </a:rPr>
                  <a:t>同态映射：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r>
                      <a:rPr lang="en-US" altLang="zh-CN" b="0" i="1" smtClean="0">
                        <a:latin typeface="Cambria Math"/>
                      </a:rPr>
                      <m:t>:</m:t>
                    </m:r>
                    <m:r>
                      <a:rPr lang="en-US" altLang="zh-CN" b="0" i="1" smtClean="0">
                        <a:latin typeface="Cambria Math"/>
                      </a:rPr>
                      <m:t>ℤ</m:t>
                    </m:r>
                    <m:r>
                      <a:rPr lang="en-US" altLang="zh-CN" b="0" i="1" smtClean="0">
                        <a:latin typeface="Cambria Math"/>
                      </a:rPr>
                      <m:t>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ℤ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3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𝑟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>
                  <a:latin typeface="Book Antiqua" panose="02040602050305030304" pitchFamily="18" charset="0"/>
                </a:endParaRPr>
              </a:p>
              <a:p>
                <a:pPr eaLnBrk="1" hangingPunct="1">
                  <a:lnSpc>
                    <a:spcPct val="90000"/>
                  </a:lnSpc>
                </a:pPr>
                <a:endParaRPr lang="en-US" altLang="zh-CN" sz="2600" dirty="0">
                  <a:latin typeface="Book Antiqua" panose="02040602050305030304" pitchFamily="18" charset="0"/>
                </a:endParaRPr>
              </a:p>
            </p:txBody>
          </p:sp>
        </mc:Choice>
        <mc:Fallback>
          <p:sp>
            <p:nvSpPr>
              <p:cNvPr id="30723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8313" y="1124744"/>
                <a:ext cx="8352159" cy="4824536"/>
              </a:xfrm>
              <a:blipFill rotWithShape="1">
                <a:blip r:embed="rId1"/>
                <a:stretch>
                  <a:fillRect l="-4" t="-3" r="4" b="-49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611188" y="6284913"/>
            <a:ext cx="2304628" cy="457200"/>
          </a:xfrm>
        </p:spPr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</a:rPr>
              <a:t>代数系统</a:t>
            </a:r>
            <a:endParaRPr lang="en-US" altLang="zh-CN" dirty="0">
              <a:latin typeface="等线" panose="02010600030101010101" pitchFamily="2" charset="-122"/>
            </a:endParaR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</p:spPr>
        <p:txBody>
          <a:bodyPr/>
          <a:lstStyle/>
          <a:p>
            <a:fld id="{2AC29492-63B7-4324-AFD8-B617AA4FC24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2988" y="404813"/>
            <a:ext cx="6100780" cy="576262"/>
          </a:xfrm>
        </p:spPr>
        <p:txBody>
          <a:bodyPr/>
          <a:lstStyle/>
          <a:p>
            <a:pPr algn="l"/>
            <a:r>
              <a:rPr lang="zh-CN" altLang="en-US" sz="4000" dirty="0">
                <a:latin typeface="等线" panose="02010600030101010101" pitchFamily="2" charset="-122"/>
              </a:rPr>
              <a:t>课堂练习题</a:t>
            </a:r>
            <a:endParaRPr lang="zh-CN" altLang="en-US" sz="4000" dirty="0">
              <a:latin typeface="等线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279020"/>
                <a:ext cx="8784976" cy="1573916"/>
              </a:xfrm>
            </p:spPr>
            <p:txBody>
              <a:bodyPr/>
              <a:lstStyle/>
              <a:p>
                <a:pPr marL="473075" indent="-457200" algn="just">
                  <a:lnSpc>
                    <a:spcPct val="150000"/>
                  </a:lnSpc>
                </a:pPr>
                <a:r>
                  <a:rPr lang="zh-CN" altLang="en-US" dirty="0">
                    <a:solidFill>
                      <a:srgbClr val="0000CC"/>
                    </a:solidFill>
                    <a:latin typeface="等线" panose="02010600030101010101" pitchFamily="2" charset="-122"/>
                  </a:rPr>
                  <a:t>设代数系统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rgbClr val="0000CC"/>
                            </a:solidFill>
                            <a:latin typeface="Cambria Math"/>
                            <a:ea typeface="黑体" panose="02010609060101010101" pitchFamily="49" charset="-122"/>
                          </a:rPr>
                          <m:t>𝒁</m:t>
                        </m:r>
                      </m:e>
                      <m:sub>
                        <m:r>
                          <a:rPr lang="en-US" altLang="zh-CN" i="1" dirty="0" smtClean="0">
                            <a:solidFill>
                              <a:srgbClr val="0000CC"/>
                            </a:solidFill>
                            <a:latin typeface="Cambria Math"/>
                            <a:ea typeface="黑体" panose="02010609060101010101" pitchFamily="49" charset="-122"/>
                          </a:rPr>
                          <m:t>𝑛</m:t>
                        </m:r>
                      </m:sub>
                    </m:sSub>
                    <m:r>
                      <a:rPr lang="en-US" altLang="zh-CN" i="1" dirty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i="1" dirty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solidFill>
                                  <a:srgbClr val="0000CC"/>
                                </a:solidFill>
                                <a:latin typeface="Cambria Math"/>
                                <a:ea typeface="Cambria Math"/>
                              </a:rPr>
                              <m:t>ℤ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0000CC"/>
                                </a:solidFill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 dirty="0" smtClean="0">
                            <a:solidFill>
                              <a:srgbClr val="0000CC"/>
                            </a:solidFill>
                            <a:latin typeface="Cambria Math"/>
                            <a:ea typeface="Cambria Math"/>
                          </a:rPr>
                          <m:t>,  </m:t>
                        </m:r>
                        <m:sSub>
                          <m:sSubPr>
                            <m:ctrlPr>
                              <a:rPr lang="en-US" altLang="zh-CN" i="1" dirty="0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solidFill>
                                  <a:srgbClr val="0000CC"/>
                                </a:solidFill>
                                <a:latin typeface="Cambria Math"/>
                                <a:ea typeface="Cambria Math"/>
                              </a:rPr>
                              <m:t>⊕</m:t>
                            </m:r>
                          </m:e>
                          <m:sub>
                            <m:r>
                              <a:rPr lang="en-US" altLang="zh-CN" i="1" dirty="0" smtClean="0">
                                <a:solidFill>
                                  <a:srgbClr val="0000CC"/>
                                </a:solidFill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solidFill>
                      <a:srgbClr val="0000CC"/>
                    </a:solidFill>
                    <a:latin typeface="等线" panose="02010600030101010101" pitchFamily="2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0000CC"/>
                            </a:solidFill>
                            <a:latin typeface="Cambria Math"/>
                            <a:ea typeface="Cambria Math"/>
                          </a:rPr>
                          <m:t>⊕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0000CC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0000CC"/>
                    </a:solidFill>
                    <a:latin typeface="等线" panose="02010600030101010101" pitchFamily="2" charset="-122"/>
                  </a:rPr>
                  <a:t>为模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00CC"/>
                        </a:solidFill>
                        <a:latin typeface="Cambria Math"/>
                        <a:ea typeface="黑体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dirty="0">
                    <a:solidFill>
                      <a:srgbClr val="0000CC"/>
                    </a:solidFill>
                    <a:latin typeface="等线" panose="02010600030101010101" pitchFamily="2" charset="-122"/>
                  </a:rPr>
                  <a:t>剩余加，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00CC"/>
                        </a:solidFill>
                        <a:latin typeface="Cambria Math"/>
                        <a:ea typeface="黑体" panose="02010609060101010101" pitchFamily="49" charset="-122"/>
                      </a:rPr>
                      <m:t>𝑓</m:t>
                    </m:r>
                    <m:r>
                      <a:rPr lang="en-US" altLang="zh-CN" i="1" dirty="0" smtClean="0">
                        <a:solidFill>
                          <a:srgbClr val="0000CC"/>
                        </a:solidFill>
                        <a:latin typeface="Cambria Math"/>
                        <a:ea typeface="黑体" panose="02010609060101010101" pitchFamily="49" charset="-122"/>
                      </a:rPr>
                      <m:t>:</m:t>
                    </m:r>
                    <m:sSub>
                      <m:sSubPr>
                        <m:ctrlPr>
                          <a:rPr lang="en-US" altLang="zh-CN" i="1" dirty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ℤ</m:t>
                        </m:r>
                      </m:e>
                      <m:sub>
                        <m:r>
                          <a:rPr lang="en-US" altLang="zh-CN" i="1" dirty="0" smtClean="0">
                            <a:solidFill>
                              <a:srgbClr val="0000CC"/>
                            </a:solidFill>
                            <a:latin typeface="Cambria Math"/>
                            <a:ea typeface="黑体" panose="02010609060101010101" pitchFamily="49" charset="-122"/>
                          </a:rPr>
                          <m:t>12</m:t>
                        </m:r>
                      </m:sub>
                    </m:sSub>
                    <m:r>
                      <a:rPr lang="en-US" altLang="zh-CN" i="1" dirty="0" smtClean="0">
                        <a:solidFill>
                          <a:srgbClr val="0000CC"/>
                        </a:solidFill>
                        <a:latin typeface="Cambria Math"/>
                        <a:ea typeface="黑体" panose="02010609060101010101" pitchFamily="49" charset="-122"/>
                      </a:rPr>
                      <m:t>→</m:t>
                    </m:r>
                    <m:sSub>
                      <m:sSubPr>
                        <m:ctrlPr>
                          <a:rPr lang="en-US" altLang="zh-CN" i="1" dirty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ℤ</m:t>
                        </m:r>
                      </m:e>
                      <m:sub>
                        <m:r>
                          <a:rPr lang="en-US" altLang="zh-CN" i="1" dirty="0" smtClean="0">
                            <a:solidFill>
                              <a:srgbClr val="0000CC"/>
                            </a:solidFill>
                            <a:latin typeface="Cambria Math"/>
                            <a:ea typeface="黑体" panose="02010609060101010101" pitchFamily="49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0000CC"/>
                    </a:solidFill>
                    <a:latin typeface="等线" panose="02010600030101010101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00CC"/>
                        </a:solidFill>
                        <a:latin typeface="Cambria Math"/>
                        <a:ea typeface="黑体" panose="02010609060101010101" pitchFamily="49" charset="-122"/>
                      </a:rPr>
                      <m:t>𝑓</m:t>
                    </m:r>
                    <m:r>
                      <a:rPr lang="en-US" altLang="zh-CN" i="1" dirty="0" smtClean="0">
                        <a:solidFill>
                          <a:srgbClr val="0000CC"/>
                        </a:solidFill>
                        <a:latin typeface="Cambria Math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i="1" dirty="0" smtClean="0">
                        <a:solidFill>
                          <a:srgbClr val="0000CC"/>
                        </a:solidFill>
                        <a:latin typeface="Cambria Math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CN" i="1" dirty="0" smtClean="0">
                        <a:solidFill>
                          <a:srgbClr val="0000CC"/>
                        </a:solidFill>
                        <a:latin typeface="Cambria Math"/>
                        <a:ea typeface="黑体" panose="02010609060101010101" pitchFamily="49" charset="-122"/>
                      </a:rPr>
                      <m:t>)=</m:t>
                    </m:r>
                    <m:r>
                      <a:rPr lang="en-US" altLang="zh-CN" i="1" dirty="0" smtClean="0">
                        <a:solidFill>
                          <a:srgbClr val="0000CC"/>
                        </a:solidFill>
                        <a:latin typeface="Cambria Math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CN" i="1" dirty="0" smtClean="0">
                        <a:solidFill>
                          <a:srgbClr val="0000CC"/>
                        </a:solidFill>
                        <a:latin typeface="Cambria Math"/>
                        <a:ea typeface="黑体" panose="02010609060101010101" pitchFamily="49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 dirty="0" smtClean="0">
                        <a:solidFill>
                          <a:srgbClr val="0000CC"/>
                        </a:solidFill>
                        <a:latin typeface="Cambria Math"/>
                        <a:ea typeface="黑体" panose="02010609060101010101" pitchFamily="49" charset="-122"/>
                      </a:rPr>
                      <m:t>mod</m:t>
                    </m:r>
                    <m:r>
                      <a:rPr lang="en-US" altLang="zh-CN" i="1" dirty="0" smtClean="0">
                        <a:solidFill>
                          <a:srgbClr val="0000CC"/>
                        </a:solidFill>
                        <a:latin typeface="Cambria Math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 i="1" dirty="0" smtClean="0">
                        <a:solidFill>
                          <a:srgbClr val="0000CC"/>
                        </a:solidFill>
                        <a:latin typeface="Cambria Math"/>
                        <a:ea typeface="黑体" panose="02010609060101010101" pitchFamily="49" charset="-122"/>
                      </a:rPr>
                      <m:t>3</m:t>
                    </m:r>
                  </m:oMath>
                </a14:m>
                <a:r>
                  <a:rPr lang="en-US" altLang="zh-CN" dirty="0">
                    <a:solidFill>
                      <a:srgbClr val="0000CC"/>
                    </a:solidFill>
                    <a:latin typeface="等线" panose="02010600030101010101" pitchFamily="2" charset="-122"/>
                  </a:rPr>
                  <a:t>.</a:t>
                </a:r>
                <a:r>
                  <a:rPr lang="zh-CN" altLang="en-US" dirty="0">
                    <a:solidFill>
                      <a:srgbClr val="0000CC"/>
                    </a:solidFill>
                    <a:latin typeface="等线" panose="02010600030101010101" pitchFamily="2" charset="-122"/>
                  </a:rPr>
                  <a:t>  证明：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C00000"/>
                        </a:solidFill>
                        <a:latin typeface="Cambria Math"/>
                        <a:ea typeface="黑体" panose="02010609060101010101" pitchFamily="49" charset="-122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等线" panose="02010600030101010101" pitchFamily="2" charset="-122"/>
                  </a:rPr>
                  <a:t>是满同态</a:t>
                </a:r>
                <a:endParaRPr lang="en-US" altLang="zh-CN" dirty="0">
                  <a:solidFill>
                    <a:srgbClr val="0000CC"/>
                  </a:solidFill>
                  <a:latin typeface="等线" panose="02010600030101010101" pitchFamily="2" charset="-122"/>
                </a:endParaRPr>
              </a:p>
              <a:p>
                <a:pPr marL="473075" indent="-457200" algn="just">
                  <a:lnSpc>
                    <a:spcPct val="150000"/>
                  </a:lnSpc>
                  <a:buNone/>
                </a:pPr>
                <a:endParaRPr lang="zh-CN" altLang="en-US" dirty="0">
                  <a:solidFill>
                    <a:srgbClr val="0000CC"/>
                  </a:solidFill>
                  <a:latin typeface="等线" panose="02010600030101010101" pitchFamily="2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279020"/>
                <a:ext cx="8784976" cy="1573916"/>
              </a:xfrm>
              <a:blipFill rotWithShape="1">
                <a:blip r:embed="rId1"/>
                <a:stretch>
                  <a:fillRect l="-5" t="-8" r="2" b="-711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611188" y="6284913"/>
            <a:ext cx="2103424" cy="457200"/>
          </a:xfrm>
        </p:spPr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</a:rPr>
              <a:t>代数系统课堂练习题</a:t>
            </a:r>
            <a:endParaRPr lang="en-US" altLang="zh-CN" dirty="0">
              <a:latin typeface="等线" panose="02010600030101010101" pitchFamily="2" charset="-122"/>
            </a:endParaRPr>
          </a:p>
        </p:txBody>
      </p:sp>
      <p:pic>
        <p:nvPicPr>
          <p:cNvPr id="2050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38" y="2852936"/>
            <a:ext cx="8324850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http://www.clipartguide.com/_named_clipart_images/0511-0809-0913-3955_Police_Officer_at_Target_Practice_Clip_Art_clipart_imag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9646" y="4725144"/>
            <a:ext cx="1077650" cy="1347061"/>
          </a:xfrm>
          <a:prstGeom prst="rect">
            <a:avLst/>
          </a:prstGeom>
          <a:noFill/>
        </p:spPr>
      </p:pic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</p:spPr>
        <p:txBody>
          <a:bodyPr/>
          <a:lstStyle/>
          <a:p>
            <a:fld id="{2AC29492-63B7-4324-AFD8-B617AA4FC24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2988" y="404813"/>
            <a:ext cx="6100780" cy="576262"/>
          </a:xfrm>
        </p:spPr>
        <p:txBody>
          <a:bodyPr/>
          <a:lstStyle/>
          <a:p>
            <a:pPr algn="l"/>
            <a:r>
              <a:rPr lang="zh-CN" altLang="en-US" sz="4000" dirty="0">
                <a:latin typeface="等线" panose="02010600030101010101" pitchFamily="2" charset="-122"/>
              </a:rPr>
              <a:t>代数系统部分参考教材</a:t>
            </a:r>
            <a:endParaRPr lang="zh-CN" altLang="en-US" sz="4000" dirty="0">
              <a:latin typeface="等线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9492-63B7-4324-AFD8-B617AA4FC24E}" type="slidenum">
              <a:rPr lang="en-US" altLang="zh-CN" smtClean="0"/>
            </a:fld>
            <a:endParaRPr lang="en-US" altLang="zh-CN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611188" y="6284913"/>
            <a:ext cx="2103424" cy="457200"/>
          </a:xfrm>
        </p:spPr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</a:rPr>
              <a:t>代数系统参考教材</a:t>
            </a:r>
            <a:endParaRPr lang="en-US" altLang="zh-CN" dirty="0">
              <a:latin typeface="等线" panose="02010600030101010101" pitchFamily="2" charset="-122"/>
            </a:endParaRPr>
          </a:p>
        </p:txBody>
      </p:sp>
      <p:pic>
        <p:nvPicPr>
          <p:cNvPr id="9" name="Picture 4" descr="http://img3.douban.com/lpic/s1879639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051" y="1494975"/>
            <a:ext cx="1828845" cy="226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普通高等教育&quot;十一五&quot;国家级规划教材•国家精品课程主讲教材•离散数学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494975"/>
            <a:ext cx="2376264" cy="229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683568" y="4077072"/>
            <a:ext cx="7774632" cy="194421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447675" indent="-44767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华文中宋" panose="02010600040101010101" charset="-122"/>
                <a:cs typeface="+mn-cs"/>
              </a:defRPr>
            </a:lvl1pPr>
            <a:lvl2pPr marL="889000" indent="-440055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+mn-lt"/>
                <a:ea typeface="华文中宋" panose="02010600040101010101" charset="-122"/>
              </a:defRPr>
            </a:lvl2pPr>
            <a:lvl3pPr marL="1294130" indent="-4032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华文中宋" panose="02010600040101010101" charset="-122"/>
              </a:defRPr>
            </a:lvl3pPr>
            <a:lvl4pPr marL="1681480" indent="-38608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>
                <a:solidFill>
                  <a:schemeClr val="tx1"/>
                </a:solidFill>
                <a:latin typeface="+mn-lt"/>
                <a:ea typeface="华文中宋" panose="02010600040101010101" charset="-122"/>
              </a:defRPr>
            </a:lvl4pPr>
            <a:lvl5pPr marL="20701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华文中宋" panose="02010600040101010101" charset="-122"/>
              </a:defRPr>
            </a:lvl5pPr>
            <a:lvl6pPr marL="25273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注：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上述教材中有关格、布尔代数和群论部分的扫描文件（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PDF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格式）</a:t>
            </a:r>
            <a:r>
              <a:rPr lang="zh-CN" altLang="en-US" sz="2800" dirty="0">
                <a:latin typeface="DengXian" panose="02010600030101010101" pitchFamily="2" charset="-122"/>
                <a:ea typeface="DengXian" panose="02010600030101010101" pitchFamily="2" charset="-122"/>
              </a:rPr>
              <a:t>在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课程网站</a:t>
            </a:r>
            <a:endParaRPr lang="en-US" altLang="zh-CN" sz="28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896544" y="1809328"/>
            <a:ext cx="4139952" cy="4139952"/>
            <a:chOff x="5004048" y="1809328"/>
            <a:chExt cx="4139952" cy="4139952"/>
          </a:xfrm>
        </p:grpSpPr>
        <p:pic>
          <p:nvPicPr>
            <p:cNvPr id="3" name="Picture 6" descr="http://2.bp.blogspot.com/_VQSYeS5xJeU/TLYLHCblL7I/AAAAAAAAB40/IXSfvm_Lr-0/s1600/Algebra+de+Baldor.jp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048" y="1809328"/>
              <a:ext cx="4139952" cy="4139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矩形 1"/>
            <p:cNvSpPr/>
            <p:nvPr/>
          </p:nvSpPr>
          <p:spPr bwMode="auto">
            <a:xfrm>
              <a:off x="5004048" y="1809328"/>
              <a:ext cx="4139952" cy="4139952"/>
            </a:xfrm>
            <a:prstGeom prst="rect">
              <a:avLst/>
            </a:prstGeom>
            <a:solidFill>
              <a:schemeClr val="lt1">
                <a:alpha val="8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315" name="Rectangle 1027"/>
          <p:cNvSpPr>
            <a:spLocks noGrp="1" noChangeArrowheads="1"/>
          </p:cNvSpPr>
          <p:nvPr>
            <p:ph type="title"/>
          </p:nvPr>
        </p:nvSpPr>
        <p:spPr>
          <a:xfrm>
            <a:off x="1115616" y="188640"/>
            <a:ext cx="6481092" cy="791939"/>
          </a:xfrm>
        </p:spPr>
        <p:txBody>
          <a:bodyPr/>
          <a:lstStyle/>
          <a:p>
            <a:pPr algn="l" eaLnBrk="1" hangingPunct="1"/>
            <a:r>
              <a:rPr lang="zh-CN" altLang="en-US" sz="4400" dirty="0"/>
              <a:t>本讲主要内容</a:t>
            </a:r>
            <a:endParaRPr lang="en-US" altLang="zh-CN" sz="4400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611188" y="6284913"/>
            <a:ext cx="2304628" cy="457200"/>
          </a:xfrm>
        </p:spPr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</a:rPr>
              <a:t>本讲主要内容</a:t>
            </a:r>
            <a:endParaRPr lang="en-US" altLang="zh-CN" dirty="0">
              <a:latin typeface="等线" panose="02010600030101010101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27992" y="1220502"/>
            <a:ext cx="5108104" cy="471678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447675" indent="-44767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marL="889000" indent="-440055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2pPr>
            <a:lvl3pPr marL="1294130" indent="-4032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3pPr>
            <a:lvl4pPr marL="1681480" indent="-38608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4pPr>
            <a:lvl5pPr marL="20701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5pPr>
            <a:lvl6pPr marL="25273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sz="3200" dirty="0">
                <a:ea typeface="等线" panose="02010600030101010101" pitchFamily="2" charset="-122"/>
              </a:rPr>
              <a:t>运算及其封闭性</a:t>
            </a:r>
            <a:endParaRPr lang="zh-CN" altLang="en-US" sz="3200" dirty="0">
              <a:ea typeface="等线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200" dirty="0">
                <a:ea typeface="等线" panose="02010600030101010101" pitchFamily="2" charset="-122"/>
              </a:rPr>
              <a:t>运算的性质</a:t>
            </a:r>
            <a:endParaRPr lang="zh-CN" altLang="en-US" sz="3200" dirty="0">
              <a:ea typeface="等线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200" dirty="0">
                <a:ea typeface="等线" panose="02010600030101010101" pitchFamily="2" charset="-122"/>
              </a:rPr>
              <a:t>运算表</a:t>
            </a:r>
            <a:endParaRPr lang="zh-CN" altLang="en-US" sz="3200" dirty="0">
              <a:ea typeface="等线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200" dirty="0">
                <a:ea typeface="等线" panose="02010600030101010101" pitchFamily="2" charset="-122"/>
              </a:rPr>
              <a:t>代数系统</a:t>
            </a:r>
            <a:endParaRPr lang="zh-CN" altLang="en-US" sz="3200" dirty="0">
              <a:ea typeface="等线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200" dirty="0">
                <a:ea typeface="等线" panose="02010600030101010101" pitchFamily="2" charset="-122"/>
              </a:rPr>
              <a:t>代数系统的性质</a:t>
            </a:r>
            <a:endParaRPr lang="zh-CN" altLang="en-US" sz="3200" dirty="0">
              <a:ea typeface="等线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2800" dirty="0">
                <a:solidFill>
                  <a:srgbClr val="0000CC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结合性、交换性、分配性</a:t>
            </a:r>
            <a:endParaRPr lang="zh-CN" altLang="en-US" sz="2800" dirty="0">
              <a:solidFill>
                <a:srgbClr val="0000CC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2800" dirty="0">
                <a:solidFill>
                  <a:srgbClr val="0000CC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单位元、零元、逆元</a:t>
            </a:r>
            <a:endParaRPr lang="zh-CN" altLang="en-US" sz="2800" dirty="0">
              <a:solidFill>
                <a:srgbClr val="0000CC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200" dirty="0">
                <a:ea typeface="等线" panose="02010600030101010101" pitchFamily="2" charset="-122"/>
              </a:rPr>
              <a:t>代数系统的同构与同态</a:t>
            </a:r>
            <a:endParaRPr lang="zh-CN" altLang="en-US" sz="3200" dirty="0">
              <a:ea typeface="等线" panose="02010600030101010101" pitchFamily="2" charset="-122"/>
            </a:endParaRP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</p:spPr>
        <p:txBody>
          <a:bodyPr/>
          <a:lstStyle/>
          <a:p>
            <a:fld id="{2AC29492-63B7-4324-AFD8-B617AA4FC24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2988" y="404813"/>
            <a:ext cx="6481762" cy="576262"/>
          </a:xfrm>
        </p:spPr>
        <p:txBody>
          <a:bodyPr/>
          <a:lstStyle/>
          <a:p>
            <a:pPr algn="l"/>
            <a:r>
              <a:rPr lang="zh-CN" altLang="en-US" sz="4000" dirty="0">
                <a:latin typeface="等线" panose="02010600030101010101" pitchFamily="2" charset="-122"/>
              </a:rPr>
              <a:t>本次课后作业</a:t>
            </a:r>
            <a:endParaRPr lang="zh-CN" altLang="en-US" sz="4000" dirty="0">
              <a:latin typeface="等线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9492-63B7-4324-AFD8-B617AA4FC24E}" type="slidenum">
              <a:rPr lang="en-US" altLang="zh-CN" smtClean="0"/>
            </a:fld>
            <a:endParaRPr lang="en-US" altLang="zh-CN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611188" y="6284913"/>
            <a:ext cx="2103424" cy="457200"/>
          </a:xfrm>
        </p:spPr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</a:rPr>
              <a:t>课后作业</a:t>
            </a:r>
            <a:endParaRPr lang="en-US" altLang="zh-CN" dirty="0">
              <a:latin typeface="等线" panose="02010600030101010101" pitchFamily="2" charset="-122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323528" y="1484784"/>
            <a:ext cx="8039462" cy="424847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447675" indent="-44767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华文中宋" panose="02010600040101010101" charset="-122"/>
                <a:cs typeface="+mn-cs"/>
              </a:defRPr>
            </a:lvl1pPr>
            <a:lvl2pPr marL="889000" indent="-440055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+mn-lt"/>
                <a:ea typeface="华文中宋" panose="02010600040101010101" charset="-122"/>
              </a:defRPr>
            </a:lvl2pPr>
            <a:lvl3pPr marL="1294130" indent="-4032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华文中宋" panose="02010600040101010101" charset="-122"/>
              </a:defRPr>
            </a:lvl3pPr>
            <a:lvl4pPr marL="1681480" indent="-38608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>
                <a:solidFill>
                  <a:schemeClr val="tx1"/>
                </a:solidFill>
                <a:latin typeface="+mn-lt"/>
                <a:ea typeface="华文中宋" panose="02010600040101010101" charset="-122"/>
              </a:defRPr>
            </a:lvl4pPr>
            <a:lvl5pPr marL="20701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华文中宋" panose="02010600040101010101" charset="-122"/>
              </a:defRPr>
            </a:lvl5pPr>
            <a:lvl6pPr marL="25273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3200" dirty="0">
                <a:solidFill>
                  <a:srgbClr val="0000FF"/>
                </a:solidFill>
                <a:latin typeface="Book Antiqua" panose="02040602050305030304" pitchFamily="18" charset="0"/>
                <a:ea typeface="等线" panose="02010600030101010101" pitchFamily="2" charset="-122"/>
              </a:rPr>
              <a:t>教材内容：</a:t>
            </a:r>
            <a:r>
              <a:rPr lang="en-US" altLang="zh-CN" sz="3200" dirty="0">
                <a:solidFill>
                  <a:srgbClr val="339933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[</a:t>
            </a:r>
            <a:r>
              <a:rPr lang="zh-CN" altLang="en-US" sz="3200" dirty="0">
                <a:solidFill>
                  <a:srgbClr val="339933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屈婉玲</a:t>
            </a:r>
            <a:r>
              <a:rPr lang="en-US" altLang="zh-CN" sz="3200" dirty="0">
                <a:solidFill>
                  <a:srgbClr val="339933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] </a:t>
            </a:r>
            <a:r>
              <a:rPr lang="en-US" altLang="zh-CN" sz="3200" dirty="0">
                <a:solidFill>
                  <a:srgbClr val="003399"/>
                </a:solidFill>
                <a:latin typeface="Book Antiqua" panose="02040602050305030304" pitchFamily="18" charset="0"/>
                <a:ea typeface="等线" panose="02010600030101010101" pitchFamily="2" charset="-122"/>
              </a:rPr>
              <a:t>9.1</a:t>
            </a:r>
            <a:r>
              <a:rPr lang="zh-CN" altLang="en-US" sz="3200" dirty="0">
                <a:solidFill>
                  <a:srgbClr val="003399"/>
                </a:solidFill>
                <a:latin typeface="Book Antiqua" panose="02040602050305030304" pitchFamily="18" charset="0"/>
                <a:ea typeface="等线" panose="02010600030101010101" pitchFamily="2" charset="-122"/>
              </a:rPr>
              <a:t>，</a:t>
            </a:r>
            <a:r>
              <a:rPr lang="en-US" altLang="zh-CN" sz="3200" dirty="0">
                <a:solidFill>
                  <a:srgbClr val="003399"/>
                </a:solidFill>
                <a:latin typeface="Book Antiqua" panose="02040602050305030304" pitchFamily="18" charset="0"/>
                <a:ea typeface="等线" panose="02010600030101010101" pitchFamily="2" charset="-122"/>
              </a:rPr>
              <a:t>9.2</a:t>
            </a:r>
            <a:r>
              <a:rPr lang="zh-CN" altLang="en-US" sz="3200" dirty="0">
                <a:solidFill>
                  <a:srgbClr val="003399"/>
                </a:solidFill>
                <a:latin typeface="Book Antiqua" panose="02040602050305030304" pitchFamily="18" charset="0"/>
                <a:ea typeface="等线" panose="02010600030101010101" pitchFamily="2" charset="-122"/>
              </a:rPr>
              <a:t>，</a:t>
            </a:r>
            <a:r>
              <a:rPr lang="en-US" altLang="zh-CN" sz="3200" dirty="0">
                <a:solidFill>
                  <a:srgbClr val="003399"/>
                </a:solidFill>
                <a:latin typeface="Book Antiqua" panose="02040602050305030304" pitchFamily="18" charset="0"/>
                <a:ea typeface="等线" panose="02010600030101010101" pitchFamily="2" charset="-122"/>
              </a:rPr>
              <a:t>9.3</a:t>
            </a:r>
            <a:r>
              <a:rPr lang="zh-CN" altLang="en-US" sz="3200" dirty="0">
                <a:solidFill>
                  <a:srgbClr val="003399"/>
                </a:solidFill>
                <a:latin typeface="Book Antiqua" panose="02040602050305030304" pitchFamily="18" charset="0"/>
                <a:ea typeface="等线" panose="02010600030101010101" pitchFamily="2" charset="-122"/>
              </a:rPr>
              <a:t>节</a:t>
            </a:r>
            <a:endParaRPr lang="en-US" altLang="zh-CN" sz="2800" dirty="0">
              <a:solidFill>
                <a:srgbClr val="FF0000"/>
              </a:solidFill>
              <a:latin typeface="Book Antiqua" panose="02040602050305030304" pitchFamily="18" charset="0"/>
              <a:ea typeface="KaiTi" panose="02010609060101010101" pitchFamily="49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04813"/>
            <a:ext cx="6769372" cy="576262"/>
          </a:xfrm>
        </p:spPr>
        <p:txBody>
          <a:bodyPr/>
          <a:lstStyle/>
          <a:p>
            <a:pPr algn="l" eaLnBrk="1" hangingPunct="1"/>
            <a:r>
              <a:rPr lang="zh-CN" altLang="en-US" sz="4000" dirty="0"/>
              <a:t>进程代数（</a:t>
            </a:r>
            <a:r>
              <a:rPr lang="en-US" altLang="zh-CN" sz="4000" dirty="0">
                <a:latin typeface="Book Antiqua" panose="02040602050305030304" pitchFamily="18" charset="0"/>
              </a:rPr>
              <a:t>Process Algebra</a:t>
            </a:r>
            <a:r>
              <a:rPr lang="zh-CN" altLang="en-US" sz="4000" dirty="0">
                <a:latin typeface="Book Antiqua" panose="02040602050305030304" pitchFamily="18" charset="0"/>
              </a:rPr>
              <a:t>）</a:t>
            </a:r>
            <a:endParaRPr lang="zh-CN" altLang="en-US" sz="4000" dirty="0">
              <a:latin typeface="Book Antiqua" panose="02040602050305030304" pitchFamily="18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4744"/>
            <a:ext cx="8352159" cy="4824536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zh-CN" altLang="en-US" sz="4000" b="1" dirty="0">
                <a:latin typeface="Kaiti SC" panose="02010600040101010101" pitchFamily="2" charset="-122"/>
                <a:ea typeface="Kaiti SC" panose="02010600040101010101" pitchFamily="2" charset="-122"/>
              </a:rPr>
              <a:t>进</a:t>
            </a:r>
            <a:r>
              <a:rPr lang="zh-CN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程代数是关于通信并发系统的代数理论的统称。 </a:t>
            </a:r>
            <a:r>
              <a:rPr lang="en-US" altLang="zh-CN" sz="2000" dirty="0">
                <a:latin typeface="Kaiti SC" panose="02010600040101010101" pitchFamily="2" charset="-122"/>
                <a:ea typeface="Kaiti SC" panose="02010600040101010101" pitchFamily="2" charset="-122"/>
              </a:rPr>
              <a:t>20</a:t>
            </a:r>
            <a:r>
              <a:rPr lang="zh-CN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世纪</a:t>
            </a:r>
            <a:r>
              <a:rPr lang="en-US" altLang="zh-CN" sz="2000" dirty="0">
                <a:latin typeface="Kaiti SC" panose="02010600040101010101" pitchFamily="2" charset="-122"/>
                <a:ea typeface="Kaiti SC" panose="02010600040101010101" pitchFamily="2" charset="-122"/>
              </a:rPr>
              <a:t>70</a:t>
            </a:r>
            <a:r>
              <a:rPr lang="zh-CN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年代后期，英国学者提出了通信系统演算和通信顺序进程，开创了用代数方法研究通信并发系统的先河。 此后这一研究方向兴盛不衰，出现了众多类似而又相互区别的演算系统，如</a:t>
            </a:r>
            <a:r>
              <a:rPr lang="en-US" altLang="zh-CN" sz="2000" dirty="0">
                <a:latin typeface="Kaiti SC" panose="02010600040101010101" pitchFamily="2" charset="-122"/>
                <a:ea typeface="Kaiti SC" panose="02010600040101010101" pitchFamily="2" charset="-122"/>
              </a:rPr>
              <a:t>ACP</a:t>
            </a:r>
            <a:r>
              <a:rPr lang="zh-CN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，</a:t>
            </a:r>
            <a:r>
              <a:rPr lang="en-US" altLang="zh-CN" sz="2000" dirty="0">
                <a:latin typeface="Kaiti SC" panose="02010600040101010101" pitchFamily="2" charset="-122"/>
                <a:ea typeface="Kaiti SC" panose="02010600040101010101" pitchFamily="2" charset="-122"/>
              </a:rPr>
              <a:t>ATP</a:t>
            </a:r>
            <a:r>
              <a:rPr lang="zh-CN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，</a:t>
            </a:r>
            <a:r>
              <a:rPr lang="en-US" altLang="zh-CN" sz="2000" dirty="0">
                <a:latin typeface="Kaiti SC" panose="02010600040101010101" pitchFamily="2" charset="-122"/>
                <a:ea typeface="Kaiti SC" panose="02010600040101010101" pitchFamily="2" charset="-122"/>
              </a:rPr>
              <a:t>LOTC6</a:t>
            </a:r>
            <a:r>
              <a:rPr lang="zh-CN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等，统称为进程代数。这些代数理论都使用通信</a:t>
            </a:r>
            <a:r>
              <a:rPr lang="en-US" altLang="zh-CN" sz="2000" dirty="0">
                <a:latin typeface="Kaiti SC" panose="02010600040101010101" pitchFamily="2" charset="-122"/>
                <a:ea typeface="Kaiti SC" panose="02010600040101010101" pitchFamily="2" charset="-122"/>
              </a:rPr>
              <a:t>——</a:t>
            </a:r>
            <a:r>
              <a:rPr lang="zh-CN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而不是共享存储</a:t>
            </a:r>
            <a:r>
              <a:rPr lang="en-US" altLang="zh-CN" sz="2000" dirty="0">
                <a:latin typeface="Kaiti SC" panose="02010600040101010101" pitchFamily="2" charset="-122"/>
                <a:ea typeface="Kaiti SC" panose="02010600040101010101" pitchFamily="2" charset="-122"/>
              </a:rPr>
              <a:t>——</a:t>
            </a:r>
            <a:r>
              <a:rPr lang="zh-CN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作为进程之间相互作用的基本手段，表现出面向分布式系统的特征。 在语法上，进程代数用一组算子作为进程的构件。算子的语义通常用结构化操作语义方法定义， 这样进程就可看成是带标号的变迁系统。进程代数 的一个显著特征是把并发性归结为非确定性，将并发执行的进程的行为看成是各单个进程的行为的所 有可能的交错合成，即所谓交错语义。进程代数研究的核心问题是进程的等价性，即在什么意义下两个进程的行为相同</a:t>
            </a:r>
            <a:r>
              <a:rPr lang="en-US" altLang="zh-CN" sz="2000" dirty="0">
                <a:latin typeface="Kaiti SC" panose="02010600040101010101" pitchFamily="2" charset="-122"/>
                <a:ea typeface="Kaiti SC" panose="02010600040101010101" pitchFamily="2" charset="-122"/>
              </a:rPr>
              <a:t>?</a:t>
            </a:r>
            <a:r>
              <a:rPr lang="zh-CN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在进程代数领域使用的最为广泛的等价关系有互模拟、测试等价、失败等价</a:t>
            </a:r>
            <a:r>
              <a:rPr lang="en-US" altLang="zh-CN" sz="2000" dirty="0">
                <a:latin typeface="Kaiti SC" panose="02010600040101010101" pitchFamily="2" charset="-122"/>
                <a:ea typeface="Kaiti SC" panose="02010600040101010101" pitchFamily="2" charset="-122"/>
              </a:rPr>
              <a:t>(</a:t>
            </a:r>
            <a:r>
              <a:rPr lang="zh-CN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参见通信顺序进程</a:t>
            </a:r>
            <a:r>
              <a:rPr lang="en-US" altLang="zh-CN" sz="2000" dirty="0">
                <a:latin typeface="Kaiti SC" panose="02010600040101010101" pitchFamily="2" charset="-122"/>
                <a:ea typeface="Kaiti SC" panose="02010600040101010101" pitchFamily="2" charset="-122"/>
              </a:rPr>
              <a:t>)</a:t>
            </a:r>
            <a:r>
              <a:rPr lang="zh-CN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等。对这些语义等价 关系均建立了相应的公理系统。关于公理系统的研 究不仅加深了对语义理论的理解，而且使得有可能 对语义等价关系进行形式推理。为了将进程代数的理论成果应用于解决实际问题，</a:t>
            </a:r>
            <a:r>
              <a:rPr lang="en-US" altLang="zh-CN" sz="2000" dirty="0">
                <a:latin typeface="Kaiti SC" panose="02010600040101010101" pitchFamily="2" charset="-122"/>
                <a:ea typeface="Kaiti SC" panose="02010600040101010101" pitchFamily="2" charset="-122"/>
              </a:rPr>
              <a:t>20</a:t>
            </a:r>
            <a:r>
              <a:rPr lang="zh-CN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世纪</a:t>
            </a:r>
            <a:r>
              <a:rPr lang="en-US" altLang="zh-CN" sz="2000" dirty="0">
                <a:latin typeface="Kaiti SC" panose="02010600040101010101" pitchFamily="2" charset="-122"/>
                <a:ea typeface="Kaiti SC" panose="02010600040101010101" pitchFamily="2" charset="-122"/>
              </a:rPr>
              <a:t>80</a:t>
            </a:r>
            <a:r>
              <a:rPr lang="zh-CN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年代后期出现了许多计算机支持工具。用这些工具可对进程的行为进行推理或模拟。</a:t>
            </a:r>
            <a:endParaRPr lang="en-US" altLang="zh-CN" sz="2000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611188" y="6284913"/>
            <a:ext cx="2592660" cy="457200"/>
          </a:xfrm>
        </p:spPr>
        <p:txBody>
          <a:bodyPr/>
          <a:lstStyle/>
          <a:p>
            <a:r>
              <a:rPr lang="en-US" altLang="zh-CN" dirty="0">
                <a:latin typeface="Book Antiqua" panose="02040602050305030304" pitchFamily="18" charset="0"/>
              </a:rPr>
              <a:t>Tips: Process Algebra</a:t>
            </a:r>
            <a:endParaRPr lang="en-US" altLang="zh-CN" dirty="0">
              <a:latin typeface="Book Antiqua" panose="02040602050305030304" pitchFamily="18" charset="0"/>
            </a:endParaR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</p:spPr>
        <p:txBody>
          <a:bodyPr/>
          <a:lstStyle/>
          <a:p>
            <a:fld id="{2AC29492-63B7-4324-AFD8-B617AA4FC24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6351781" y="2840817"/>
            <a:ext cx="2540699" cy="3108463"/>
            <a:chOff x="2890838" y="1042988"/>
            <a:chExt cx="3362325" cy="4772025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0838" y="1042988"/>
              <a:ext cx="3362325" cy="4772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矩形 4"/>
            <p:cNvSpPr/>
            <p:nvPr/>
          </p:nvSpPr>
          <p:spPr bwMode="auto">
            <a:xfrm>
              <a:off x="2890838" y="1042988"/>
              <a:ext cx="3362325" cy="4772025"/>
            </a:xfrm>
            <a:prstGeom prst="rect">
              <a:avLst/>
            </a:prstGeom>
            <a:solidFill>
              <a:schemeClr val="lt1">
                <a:alpha val="89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2988" y="548482"/>
            <a:ext cx="6913388" cy="576262"/>
          </a:xfrm>
        </p:spPr>
        <p:txBody>
          <a:bodyPr/>
          <a:lstStyle/>
          <a:p>
            <a:pPr algn="l"/>
            <a:r>
              <a:rPr lang="en-US" altLang="zh-CN" b="1" dirty="0" err="1">
                <a:latin typeface="Book Antiqua" panose="02040602050305030304" pitchFamily="18" charset="0"/>
              </a:rPr>
              <a:t>Abū</a:t>
            </a:r>
            <a:r>
              <a:rPr lang="en-US" altLang="zh-CN" b="1" dirty="0">
                <a:latin typeface="Book Antiqua" panose="02040602050305030304" pitchFamily="18" charset="0"/>
              </a:rPr>
              <a:t> </a:t>
            </a:r>
            <a:r>
              <a:rPr lang="en-US" altLang="zh-CN" b="1" dirty="0" err="1">
                <a:latin typeface="Book Antiqua" panose="02040602050305030304" pitchFamily="18" charset="0"/>
              </a:rPr>
              <a:t>ʿAbdallāh</a:t>
            </a:r>
            <a:r>
              <a:rPr lang="en-US" altLang="zh-CN" b="1" dirty="0">
                <a:latin typeface="Book Antiqua" panose="02040602050305030304" pitchFamily="18" charset="0"/>
              </a:rPr>
              <a:t> </a:t>
            </a:r>
            <a:r>
              <a:rPr lang="en-US" altLang="zh-CN" b="1" dirty="0" err="1">
                <a:latin typeface="Book Antiqua" panose="02040602050305030304" pitchFamily="18" charset="0"/>
              </a:rPr>
              <a:t>Muḥammad</a:t>
            </a:r>
            <a:r>
              <a:rPr lang="en-US" altLang="zh-CN" b="1" dirty="0">
                <a:latin typeface="Book Antiqua" panose="02040602050305030304" pitchFamily="18" charset="0"/>
              </a:rPr>
              <a:t> ibn </a:t>
            </a:r>
            <a:r>
              <a:rPr lang="en-US" altLang="zh-CN" b="1" dirty="0" err="1">
                <a:latin typeface="Book Antiqua" panose="02040602050305030304" pitchFamily="18" charset="0"/>
              </a:rPr>
              <a:t>Mūsā</a:t>
            </a:r>
            <a:r>
              <a:rPr lang="en-US" altLang="zh-CN" b="1" dirty="0">
                <a:latin typeface="Book Antiqua" panose="02040602050305030304" pitchFamily="18" charset="0"/>
              </a:rPr>
              <a:t> al-</a:t>
            </a:r>
            <a:r>
              <a:rPr lang="en-US" altLang="zh-CN" b="1" dirty="0" err="1">
                <a:latin typeface="Book Antiqua" panose="02040602050305030304" pitchFamily="18" charset="0"/>
              </a:rPr>
              <a:t>Khwārizmī</a:t>
            </a:r>
            <a:r>
              <a:rPr lang="en-US" altLang="zh-CN" b="1" dirty="0">
                <a:latin typeface="Book Antiqua" panose="02040602050305030304" pitchFamily="18" charset="0"/>
              </a:rPr>
              <a:t> (B.C. 780 – 850 ?)</a:t>
            </a:r>
            <a:endParaRPr lang="zh-CN" altLang="en-US" b="1" dirty="0">
              <a:latin typeface="Book Antiqua" panose="0204060205030503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252289" y="4067240"/>
            <a:ext cx="8712199" cy="1954048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Book Antiqua" panose="02040602050305030304" pitchFamily="18" charset="0"/>
                <a:ea typeface="KaiTi" panose="02010609060101010101" pitchFamily="49" charset="-122"/>
              </a:rPr>
              <a:t>实际上，</a:t>
            </a:r>
            <a:r>
              <a:rPr lang="en-US" altLang="zh-CN" sz="2000" i="1" dirty="0">
                <a:latin typeface="Book Antiqua" panose="02040602050305030304" pitchFamily="18" charset="0"/>
                <a:ea typeface="Arial Unicode MS" pitchFamily="34" charset="-122"/>
                <a:cs typeface="Arial Unicode MS" pitchFamily="34" charset="-122"/>
              </a:rPr>
              <a:t>al </a:t>
            </a:r>
            <a:r>
              <a:rPr lang="en-US" altLang="zh-CN" sz="2000" i="1" dirty="0" err="1">
                <a:latin typeface="Book Antiqua" panose="02040602050305030304" pitchFamily="18" charset="0"/>
                <a:ea typeface="Arial Unicode MS" pitchFamily="34" charset="-122"/>
                <a:cs typeface="Arial Unicode MS" pitchFamily="34" charset="-122"/>
              </a:rPr>
              <a:t>jabr</a:t>
            </a:r>
            <a:r>
              <a:rPr lang="en-US" altLang="zh-CN" sz="2000" i="1" dirty="0">
                <a:latin typeface="Book Antiqua" panose="02040602050305030304" pitchFamily="18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dirty="0">
                <a:latin typeface="Book Antiqua" panose="02040602050305030304" pitchFamily="18" charset="0"/>
                <a:ea typeface="KaiTi" panose="02010609060101010101" pitchFamily="49" charset="-122"/>
              </a:rPr>
              <a:t>一词出自他的著名的书“</a:t>
            </a:r>
            <a:r>
              <a:rPr lang="en-US" altLang="zh-CN" sz="2000" dirty="0">
                <a:latin typeface="Book Antiqua" panose="02040602050305030304" pitchFamily="18" charset="0"/>
                <a:ea typeface="Arial Unicode MS" pitchFamily="34" charset="-122"/>
                <a:cs typeface="Arial Unicode MS" pitchFamily="34" charset="-122"/>
              </a:rPr>
              <a:t>Kitab al </a:t>
            </a:r>
            <a:r>
              <a:rPr lang="en-US" altLang="zh-CN" sz="2000" dirty="0" err="1">
                <a:latin typeface="Book Antiqua" panose="02040602050305030304" pitchFamily="18" charset="0"/>
                <a:ea typeface="Arial Unicode MS" pitchFamily="34" charset="-122"/>
                <a:cs typeface="Arial Unicode MS" pitchFamily="34" charset="-122"/>
              </a:rPr>
              <a:t>jabr</a:t>
            </a:r>
            <a:r>
              <a:rPr lang="en-US" altLang="zh-CN" sz="2000" dirty="0">
                <a:latin typeface="Book Antiqua" panose="02040602050305030304" pitchFamily="18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dirty="0" err="1">
                <a:latin typeface="Book Antiqua" panose="02040602050305030304" pitchFamily="18" charset="0"/>
                <a:ea typeface="Arial Unicode MS" pitchFamily="34" charset="-122"/>
                <a:cs typeface="Arial Unicode MS" pitchFamily="34" charset="-122"/>
              </a:rPr>
              <a:t>w’al-muqabala</a:t>
            </a:r>
            <a:r>
              <a:rPr lang="en-US" altLang="zh-CN" sz="2000" dirty="0">
                <a:latin typeface="KaiTi" panose="02010609060101010101" pitchFamily="49" charset="-122"/>
                <a:ea typeface="KaiTi" panose="02010609060101010101" pitchFamily="49" charset="-122"/>
              </a:rPr>
              <a:t>”</a:t>
            </a:r>
            <a:r>
              <a:rPr lang="en-US" altLang="zh-CN" sz="2000" dirty="0">
                <a:latin typeface="Book Antiqua" panose="02040602050305030304" pitchFamily="18" charset="0"/>
                <a:ea typeface="KaiTi" panose="02010609060101010101" pitchFamily="49" charset="-122"/>
              </a:rPr>
              <a:t> (《</a:t>
            </a:r>
            <a:r>
              <a:rPr lang="zh-CN" altLang="en-US" sz="2000" dirty="0">
                <a:latin typeface="Book Antiqua" panose="02040602050305030304" pitchFamily="18" charset="0"/>
                <a:ea typeface="KaiTi" panose="02010609060101010101" pitchFamily="49" charset="-122"/>
              </a:rPr>
              <a:t>复原和化简的规则</a:t>
            </a:r>
            <a:r>
              <a:rPr lang="en-US" altLang="zh-CN" sz="2000" dirty="0">
                <a:latin typeface="Book Antiqua" panose="02040602050305030304" pitchFamily="18" charset="0"/>
                <a:ea typeface="KaiTi" panose="02010609060101010101" pitchFamily="49" charset="-122"/>
              </a:rPr>
              <a:t>》) </a:t>
            </a:r>
            <a:r>
              <a:rPr lang="zh-CN" altLang="en-US" sz="2000" dirty="0">
                <a:latin typeface="Book Antiqua" panose="02040602050305030304" pitchFamily="18" charset="0"/>
                <a:ea typeface="KaiTi" panose="02010609060101010101" pitchFamily="49" charset="-122"/>
              </a:rPr>
              <a:t>的标题</a:t>
            </a:r>
            <a:r>
              <a:rPr lang="en-US" altLang="zh-CN" sz="2000" dirty="0">
                <a:latin typeface="Book Antiqua" panose="02040602050305030304" pitchFamily="18" charset="0"/>
                <a:ea typeface="KaiTi" panose="02010609060101010101" pitchFamily="49" charset="-122"/>
              </a:rPr>
              <a:t>, </a:t>
            </a:r>
            <a:r>
              <a:rPr lang="zh-CN" altLang="en-US" sz="2000" dirty="0">
                <a:latin typeface="Book Antiqua" panose="02040602050305030304" pitchFamily="18" charset="0"/>
                <a:ea typeface="KaiTi" panose="02010609060101010101" pitchFamily="49" charset="-122"/>
              </a:rPr>
              <a:t>这个词在阿拉伯语中意思相当于“</a:t>
            </a:r>
            <a:r>
              <a:rPr lang="en-US" altLang="zh-CN" sz="2000" dirty="0">
                <a:latin typeface="Book Antiqua" panose="02040602050305030304" pitchFamily="18" charset="0"/>
                <a:ea typeface="Arial Unicode MS" pitchFamily="34" charset="-122"/>
                <a:cs typeface="Arial Unicode MS" pitchFamily="34" charset="-122"/>
              </a:rPr>
              <a:t>reunite</a:t>
            </a:r>
            <a:r>
              <a:rPr lang="en-US" altLang="zh-CN" sz="2000" dirty="0">
                <a:latin typeface="KaiTi" panose="02010609060101010101" pitchFamily="49" charset="-122"/>
                <a:ea typeface="KaiTi" panose="02010609060101010101" pitchFamily="49" charset="-122"/>
              </a:rPr>
              <a:t>”</a:t>
            </a:r>
            <a:r>
              <a:rPr lang="zh-CN" altLang="en-US" sz="2000" dirty="0">
                <a:latin typeface="Book Antiqua" panose="02040602050305030304" pitchFamily="18" charset="0"/>
                <a:ea typeface="KaiTi" panose="02010609060101010101" pitchFamily="49" charset="-122"/>
              </a:rPr>
              <a:t>。</a:t>
            </a:r>
            <a:endParaRPr lang="zh-CN" altLang="en-US" sz="2000" dirty="0">
              <a:latin typeface="Book Antiqua" panose="02040602050305030304" pitchFamily="18" charset="0"/>
              <a:ea typeface="KaiTi" panose="02010609060101010101" pitchFamily="49" charset="-122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Book Antiqua" panose="02040602050305030304" pitchFamily="18" charset="0"/>
                <a:ea typeface="KaiTi" panose="02010609060101010101" pitchFamily="49" charset="-122"/>
              </a:rPr>
              <a:t>       中文“代数”一词作为学科名，首先出现于在华的英国人维列利（</a:t>
            </a:r>
            <a:r>
              <a:rPr lang="en-US" altLang="zh-CN" sz="2000" dirty="0">
                <a:latin typeface="Book Antiqua" panose="02040602050305030304" pitchFamily="18" charset="0"/>
                <a:ea typeface="KaiTi" panose="02010609060101010101" pitchFamily="49" charset="-122"/>
              </a:rPr>
              <a:t>Alexander</a:t>
            </a:r>
            <a:r>
              <a:rPr lang="zh-CN" altLang="en-US" sz="2000" dirty="0">
                <a:latin typeface="Book Antiqua" panose="02040602050305030304" pitchFamily="18" charset="0"/>
                <a:ea typeface="KaiTi" panose="02010609060101010101" pitchFamily="49" charset="-122"/>
              </a:rPr>
              <a:t> </a:t>
            </a:r>
            <a:r>
              <a:rPr lang="en-US" altLang="zh-CN" sz="2000" dirty="0">
                <a:latin typeface="Book Antiqua" panose="02040602050305030304" pitchFamily="18" charset="0"/>
                <a:ea typeface="KaiTi" panose="02010609060101010101" pitchFamily="49" charset="-122"/>
              </a:rPr>
              <a:t>Wylie</a:t>
            </a:r>
            <a:r>
              <a:rPr lang="zh-CN" altLang="en-US" sz="2000" dirty="0">
                <a:latin typeface="Book Antiqua" panose="02040602050305030304" pitchFamily="18" charset="0"/>
                <a:ea typeface="KaiTi" panose="02010609060101010101" pitchFamily="49" charset="-122"/>
              </a:rPr>
              <a:t>）于</a:t>
            </a:r>
            <a:r>
              <a:rPr lang="en-US" altLang="zh-CN" sz="2000" dirty="0">
                <a:latin typeface="Book Antiqua" panose="02040602050305030304" pitchFamily="18" charset="0"/>
                <a:ea typeface="Arial Unicode MS" pitchFamily="34" charset="-122"/>
                <a:cs typeface="Arial Unicode MS" pitchFamily="34" charset="-122"/>
              </a:rPr>
              <a:t>1853</a:t>
            </a:r>
            <a:r>
              <a:rPr lang="zh-CN" altLang="en-US" sz="2000" dirty="0">
                <a:latin typeface="Book Antiqua" panose="02040602050305030304" pitchFamily="18" charset="0"/>
                <a:ea typeface="KaiTi" panose="02010609060101010101" pitchFamily="49" charset="-122"/>
              </a:rPr>
              <a:t>年为介绍西方数学而写的</a:t>
            </a:r>
            <a:r>
              <a:rPr lang="en-US" altLang="zh-CN" sz="2000" dirty="0">
                <a:latin typeface="Book Antiqua" panose="02040602050305030304" pitchFamily="18" charset="0"/>
                <a:ea typeface="KaiTi" panose="02010609060101010101" pitchFamily="49" charset="-122"/>
              </a:rPr>
              <a:t>《</a:t>
            </a:r>
            <a:r>
              <a:rPr lang="zh-CN" altLang="en-US" sz="2000" dirty="0">
                <a:latin typeface="Book Antiqua" panose="02040602050305030304" pitchFamily="18" charset="0"/>
                <a:ea typeface="KaiTi" panose="02010609060101010101" pitchFamily="49" charset="-122"/>
              </a:rPr>
              <a:t>数学启蒙</a:t>
            </a:r>
            <a:r>
              <a:rPr lang="en-US" altLang="zh-CN" sz="2000" dirty="0">
                <a:latin typeface="Book Antiqua" panose="02040602050305030304" pitchFamily="18" charset="0"/>
                <a:ea typeface="KaiTi" panose="02010609060101010101" pitchFamily="49" charset="-122"/>
              </a:rPr>
              <a:t>》(</a:t>
            </a:r>
            <a:r>
              <a:rPr lang="en-US" altLang="zh-CN" sz="2000" dirty="0">
                <a:latin typeface="Book Antiqua" panose="02040602050305030304" pitchFamily="18" charset="0"/>
                <a:ea typeface="Arial Unicode MS" pitchFamily="34" charset="-122"/>
                <a:cs typeface="Arial Unicode MS" pitchFamily="34" charset="-122"/>
              </a:rPr>
              <a:t>1853</a:t>
            </a:r>
            <a:r>
              <a:rPr lang="en-US" altLang="zh-CN" sz="2000" dirty="0">
                <a:latin typeface="Book Antiqua" panose="02040602050305030304" pitchFamily="18" charset="0"/>
                <a:ea typeface="KaiTi" panose="02010609060101010101" pitchFamily="49" charset="-122"/>
              </a:rPr>
              <a:t>)</a:t>
            </a:r>
            <a:r>
              <a:rPr lang="zh-CN" altLang="en-US" sz="2000" dirty="0">
                <a:latin typeface="Book Antiqua" panose="02040602050305030304" pitchFamily="18" charset="0"/>
                <a:ea typeface="KaiTi" panose="02010609060101010101" pitchFamily="49" charset="-122"/>
              </a:rPr>
              <a:t>，此时距离</a:t>
            </a:r>
            <a:r>
              <a:rPr lang="en-US" altLang="zh-CN" sz="2000" dirty="0">
                <a:latin typeface="Book Antiqua" panose="02040602050305030304" pitchFamily="18" charset="0"/>
                <a:ea typeface="Arial Unicode MS" pitchFamily="34" charset="-122"/>
                <a:cs typeface="Arial Unicode MS" pitchFamily="34" charset="-122"/>
              </a:rPr>
              <a:t>Al-Khwarizmi</a:t>
            </a:r>
            <a:r>
              <a:rPr lang="zh-CN" altLang="en-US" sz="2000" dirty="0">
                <a:latin typeface="Book Antiqua" panose="02040602050305030304" pitchFamily="18" charset="0"/>
                <a:ea typeface="KaiTi" panose="02010609060101010101" pitchFamily="49" charset="-122"/>
              </a:rPr>
              <a:t>那本书的出版已经超过一千年了。几年后，维列利与中国学者李善兰合作，先后将欧几里德</a:t>
            </a:r>
            <a:r>
              <a:rPr lang="en-US" altLang="zh-CN" sz="2000" dirty="0">
                <a:latin typeface="Book Antiqua" panose="02040602050305030304" pitchFamily="18" charset="0"/>
                <a:ea typeface="KaiTi" panose="02010609060101010101" pitchFamily="49" charset="-122"/>
              </a:rPr>
              <a:t>《</a:t>
            </a:r>
            <a:r>
              <a:rPr lang="zh-CN" altLang="en-US" sz="2000" dirty="0">
                <a:latin typeface="Book Antiqua" panose="02040602050305030304" pitchFamily="18" charset="0"/>
                <a:ea typeface="KaiTi" panose="02010609060101010101" pitchFamily="49" charset="-122"/>
              </a:rPr>
              <a:t>几何原本</a:t>
            </a:r>
            <a:r>
              <a:rPr lang="en-US" altLang="zh-CN" sz="2000" dirty="0">
                <a:latin typeface="Book Antiqua" panose="02040602050305030304" pitchFamily="18" charset="0"/>
                <a:ea typeface="KaiTi" panose="02010609060101010101" pitchFamily="49" charset="-122"/>
              </a:rPr>
              <a:t>》</a:t>
            </a:r>
            <a:r>
              <a:rPr lang="zh-CN" altLang="en-US" sz="2000" dirty="0">
                <a:latin typeface="Book Antiqua" panose="02040602050305030304" pitchFamily="18" charset="0"/>
                <a:ea typeface="KaiTi" panose="02010609060101010101" pitchFamily="49" charset="-122"/>
              </a:rPr>
              <a:t>后</a:t>
            </a:r>
            <a:r>
              <a:rPr lang="en-US" altLang="zh-CN" sz="2000" dirty="0">
                <a:latin typeface="Book Antiqua" panose="02040602050305030304" pitchFamily="18" charset="0"/>
                <a:ea typeface="Arial Unicode MS" pitchFamily="34" charset="-122"/>
                <a:cs typeface="Arial Unicode MS" pitchFamily="34" charset="-122"/>
              </a:rPr>
              <a:t>9</a:t>
            </a:r>
            <a:r>
              <a:rPr lang="zh-CN" altLang="en-US" sz="2000" dirty="0">
                <a:latin typeface="Book Antiqua" panose="02040602050305030304" pitchFamily="18" charset="0"/>
                <a:ea typeface="KaiTi" panose="02010609060101010101" pitchFamily="49" charset="-122"/>
              </a:rPr>
              <a:t>卷以及德</a:t>
            </a:r>
            <a:r>
              <a:rPr lang="zh-CN" altLang="en-US" sz="2000" dirty="0">
                <a:latin typeface="+mj-ea"/>
                <a:ea typeface="+mj-ea"/>
                <a:cs typeface="Arial Unicode MS" pitchFamily="34" charset="-122"/>
              </a:rPr>
              <a:t>∙</a:t>
            </a:r>
            <a:r>
              <a:rPr lang="zh-CN" altLang="en-US" sz="2000" dirty="0">
                <a:latin typeface="Book Antiqua" panose="02040602050305030304" pitchFamily="18" charset="0"/>
                <a:ea typeface="KaiTi" panose="02010609060101010101" pitchFamily="49" charset="-122"/>
              </a:rPr>
              <a:t>摩根的</a:t>
            </a:r>
            <a:r>
              <a:rPr lang="en-US" altLang="zh-CN" sz="2000" dirty="0">
                <a:latin typeface="Book Antiqua" panose="02040602050305030304" pitchFamily="18" charset="0"/>
                <a:ea typeface="KaiTi" panose="02010609060101010101" pitchFamily="49" charset="-122"/>
              </a:rPr>
              <a:t>《</a:t>
            </a:r>
            <a:r>
              <a:rPr lang="zh-CN" altLang="en-US" sz="2000" dirty="0">
                <a:latin typeface="Book Antiqua" panose="02040602050305030304" pitchFamily="18" charset="0"/>
                <a:ea typeface="KaiTi" panose="02010609060101010101" pitchFamily="49" charset="-122"/>
              </a:rPr>
              <a:t>代数学</a:t>
            </a:r>
            <a:r>
              <a:rPr lang="en-US" altLang="zh-CN" sz="2000" dirty="0">
                <a:latin typeface="Book Antiqua" panose="02040602050305030304" pitchFamily="18" charset="0"/>
                <a:ea typeface="KaiTi" panose="02010609060101010101" pitchFamily="49" charset="-122"/>
              </a:rPr>
              <a:t>》</a:t>
            </a:r>
            <a:r>
              <a:rPr lang="zh-CN" altLang="en-US" sz="2000" dirty="0">
                <a:latin typeface="Book Antiqua" panose="02040602050305030304" pitchFamily="18" charset="0"/>
                <a:ea typeface="KaiTi" panose="02010609060101010101" pitchFamily="49" charset="-122"/>
              </a:rPr>
              <a:t>翻译成中文。</a:t>
            </a:r>
            <a:endParaRPr lang="zh-CN" altLang="en-US" sz="2000" dirty="0">
              <a:latin typeface="Book Antiqua" panose="02040602050305030304" pitchFamily="18" charset="0"/>
              <a:ea typeface="KaiTi" panose="02010609060101010101" pitchFamily="49" charset="-122"/>
            </a:endParaRPr>
          </a:p>
        </p:txBody>
      </p:sp>
      <p:sp>
        <p:nvSpPr>
          <p:cNvPr id="3" name="矩形​​ 2"/>
          <p:cNvSpPr/>
          <p:nvPr/>
        </p:nvSpPr>
        <p:spPr>
          <a:xfrm>
            <a:off x="1907704" y="1196752"/>
            <a:ext cx="6840760" cy="2876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altLang="zh-CN" sz="2800" dirty="0">
                <a:latin typeface="Book Antiqua" panose="02040602050305030304" pitchFamily="18" charset="0"/>
                <a:ea typeface="Arial Unicode MS" pitchFamily="34" charset="-122"/>
                <a:cs typeface="Arial Unicode MS" pitchFamily="34" charset="-122"/>
              </a:rPr>
              <a:t>A</a:t>
            </a:r>
            <a:r>
              <a:rPr lang="en-US" altLang="zh-CN" dirty="0">
                <a:latin typeface="Book Antiqua" panose="02040602050305030304" pitchFamily="18" charset="0"/>
                <a:ea typeface="Arial Unicode MS" pitchFamily="34" charset="-122"/>
                <a:cs typeface="Arial Unicode MS" pitchFamily="34" charset="-122"/>
              </a:rPr>
              <a:t>rab mathematician, born in </a:t>
            </a:r>
            <a:r>
              <a:rPr lang="en-US" altLang="zh-CN" dirty="0" err="1">
                <a:latin typeface="Book Antiqua" panose="02040602050305030304" pitchFamily="18" charset="0"/>
                <a:ea typeface="Arial Unicode MS" pitchFamily="34" charset="-122"/>
                <a:cs typeface="Arial Unicode MS" pitchFamily="34" charset="-122"/>
              </a:rPr>
              <a:t>Khwarizm</a:t>
            </a:r>
            <a:r>
              <a:rPr lang="en-US" altLang="zh-CN" dirty="0">
                <a:latin typeface="Book Antiqua" panose="02040602050305030304" pitchFamily="18" charset="0"/>
                <a:ea typeface="Arial Unicode MS" pitchFamily="34" charset="-122"/>
                <a:cs typeface="Arial Unicode MS" pitchFamily="34" charset="-122"/>
              </a:rPr>
              <a:t>(now in </a:t>
            </a:r>
            <a:r>
              <a:rPr lang="en-US" altLang="zh-CN" dirty="0" err="1">
                <a:latin typeface="Book Antiqua" panose="02040602050305030304" pitchFamily="18" charset="0"/>
                <a:ea typeface="Arial Unicode MS" pitchFamily="34" charset="-122"/>
                <a:cs typeface="Arial Unicode MS" pitchFamily="34" charset="-122"/>
              </a:rPr>
              <a:t>Uzbekstan</a:t>
            </a:r>
            <a:r>
              <a:rPr lang="en-US" altLang="zh-CN" dirty="0">
                <a:latin typeface="Book Antiqua" panose="02040602050305030304" pitchFamily="18" charset="0"/>
                <a:ea typeface="Arial Unicode MS" pitchFamily="34" charset="-122"/>
                <a:cs typeface="Arial Unicode MS" pitchFamily="34" charset="-122"/>
              </a:rPr>
              <a:t>). His works on algebra, arithmetic, and astronomical tables greatly advanced mathematical thought, and he was the first to use for mathematical purposes the expression </a:t>
            </a:r>
            <a:r>
              <a:rPr lang="en-US" altLang="zh-CN" i="1" dirty="0">
                <a:solidFill>
                  <a:srgbClr val="FF0000"/>
                </a:solidFill>
                <a:latin typeface="Book Antiqua" panose="02040602050305030304" pitchFamily="18" charset="0"/>
                <a:ea typeface="Arial Unicode MS" pitchFamily="34" charset="-122"/>
                <a:cs typeface="Arial Unicode MS" pitchFamily="34" charset="-122"/>
              </a:rPr>
              <a:t>al </a:t>
            </a:r>
            <a:r>
              <a:rPr lang="en-US" altLang="zh-CN" i="1" dirty="0" err="1">
                <a:solidFill>
                  <a:srgbClr val="FF0000"/>
                </a:solidFill>
                <a:latin typeface="Book Antiqua" panose="02040602050305030304" pitchFamily="18" charset="0"/>
                <a:ea typeface="Arial Unicode MS" pitchFamily="34" charset="-122"/>
                <a:cs typeface="Arial Unicode MS" pitchFamily="34" charset="-122"/>
              </a:rPr>
              <a:t>jabr</a:t>
            </a:r>
            <a:r>
              <a:rPr lang="en-US" altLang="zh-CN" dirty="0">
                <a:latin typeface="Book Antiqua" panose="02040602050305030304" pitchFamily="18" charset="0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en-US" altLang="zh-CN" dirty="0">
                <a:solidFill>
                  <a:srgbClr val="FF0000"/>
                </a:solidFill>
                <a:latin typeface="Book Antiqua" panose="02040602050305030304" pitchFamily="18" charset="0"/>
                <a:ea typeface="Arial Unicode MS" pitchFamily="34" charset="-122"/>
                <a:cs typeface="Arial Unicode MS" pitchFamily="34" charset="-122"/>
              </a:rPr>
              <a:t>from which the English word</a:t>
            </a:r>
            <a:r>
              <a:rPr lang="en-US" altLang="zh-CN" b="1" dirty="0">
                <a:solidFill>
                  <a:srgbClr val="FF0000"/>
                </a:solidFill>
                <a:latin typeface="Book Antiqua" panose="02040602050305030304" pitchFamily="18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Book Antiqua" panose="02040602050305030304" pitchFamily="18" charset="0"/>
                <a:ea typeface="Arial Unicode MS" pitchFamily="34" charset="-122"/>
                <a:cs typeface="Arial Unicode MS" pitchFamily="34" charset="-122"/>
              </a:rPr>
              <a:t>algebra</a:t>
            </a:r>
            <a:r>
              <a:rPr lang="en-US" altLang="zh-CN" b="1" dirty="0">
                <a:solidFill>
                  <a:srgbClr val="FF0000"/>
                </a:solidFill>
                <a:latin typeface="Book Antiqua" panose="02040602050305030304" pitchFamily="18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Book Antiqua" panose="02040602050305030304" pitchFamily="18" charset="0"/>
                <a:ea typeface="Arial Unicode MS" pitchFamily="34" charset="-122"/>
                <a:cs typeface="Arial Unicode MS" pitchFamily="34" charset="-122"/>
              </a:rPr>
              <a:t>is derived</a:t>
            </a:r>
            <a:r>
              <a:rPr lang="en-US" altLang="zh-CN" dirty="0">
                <a:latin typeface="Book Antiqua" panose="02040602050305030304" pitchFamily="18" charset="0"/>
                <a:ea typeface="Arial Unicode MS" pitchFamily="34" charset="-122"/>
                <a:cs typeface="Arial Unicode MS" pitchFamily="34" charset="-122"/>
              </a:rPr>
              <a:t>. The Latin version of his treatise on algebra was responsible for much of the mathematical knowledge of medieval Europe. His work on </a:t>
            </a:r>
            <a:r>
              <a:rPr lang="en-US" altLang="zh-CN" dirty="0">
                <a:solidFill>
                  <a:srgbClr val="FF0000"/>
                </a:solidFill>
                <a:latin typeface="Book Antiqua" panose="02040602050305030304" pitchFamily="18" charset="0"/>
                <a:ea typeface="Arial Unicode MS" pitchFamily="34" charset="-122"/>
                <a:cs typeface="Arial Unicode MS" pitchFamily="34" charset="-122"/>
              </a:rPr>
              <a:t>algorithm, a term derived from his name</a:t>
            </a:r>
            <a:r>
              <a:rPr lang="en-US" altLang="zh-CN" dirty="0">
                <a:latin typeface="Book Antiqua" panose="02040602050305030304" pitchFamily="18" charset="0"/>
                <a:ea typeface="Arial Unicode MS" pitchFamily="34" charset="-122"/>
                <a:cs typeface="Arial Unicode MS" pitchFamily="34" charset="-122"/>
              </a:rPr>
              <a:t>, introduced the method of calculating by use of Arabic numerals and decimal notation.</a:t>
            </a:r>
            <a:endParaRPr lang="en-US" altLang="zh-CN" dirty="0">
              <a:latin typeface="Book Antiqua" panose="02040602050305030304" pitchFamily="18" charset="0"/>
              <a:ea typeface="Arial Unicode MS" pitchFamily="34" charset="-122"/>
              <a:cs typeface="Arial Unicode MS" pitchFamily="34" charset="-122"/>
            </a:endParaRPr>
          </a:p>
          <a:p>
            <a:pPr marL="0" indent="0" algn="l">
              <a:lnSpc>
                <a:spcPct val="90000"/>
              </a:lnSpc>
              <a:buNone/>
            </a:pPr>
            <a:endParaRPr lang="en-US" altLang="zh-CN" sz="1100" dirty="0">
              <a:latin typeface="Book Antiqua" panose="02040602050305030304" pitchFamily="18" charset="0"/>
              <a:ea typeface="Arial Unicode MS" pitchFamily="34" charset="-122"/>
              <a:cs typeface="Arial Unicode MS" pitchFamily="34" charset="-122"/>
            </a:endParaRPr>
          </a:p>
          <a:p>
            <a:pPr marL="0" indent="0" algn="r">
              <a:lnSpc>
                <a:spcPct val="90000"/>
              </a:lnSpc>
              <a:buNone/>
            </a:pPr>
            <a:r>
              <a:rPr lang="en-US" altLang="zh-CN" b="1" dirty="0">
                <a:latin typeface="Book Antiqua" panose="02040602050305030304" pitchFamily="18" charset="0"/>
                <a:ea typeface="Arial Unicode MS" pitchFamily="34" charset="-122"/>
                <a:cs typeface="Arial Unicode MS" pitchFamily="34" charset="-122"/>
              </a:rPr>
              <a:t>—— from Funk &amp; </a:t>
            </a:r>
            <a:r>
              <a:rPr lang="en-US" altLang="zh-CN" b="1" dirty="0" err="1">
                <a:latin typeface="Book Antiqua" panose="02040602050305030304" pitchFamily="18" charset="0"/>
                <a:ea typeface="Arial Unicode MS" pitchFamily="34" charset="-122"/>
                <a:cs typeface="Arial Unicode MS" pitchFamily="34" charset="-122"/>
              </a:rPr>
              <a:t>Wagnalls</a:t>
            </a:r>
            <a:r>
              <a:rPr lang="en-US" altLang="zh-CN" b="1" dirty="0">
                <a:latin typeface="Book Antiqua" panose="02040602050305030304" pitchFamily="18" charset="0"/>
                <a:ea typeface="Arial Unicode MS" pitchFamily="34" charset="-122"/>
                <a:cs typeface="Arial Unicode MS" pitchFamily="34" charset="-122"/>
              </a:rPr>
              <a:t>: </a:t>
            </a:r>
            <a:r>
              <a:rPr lang="en-US" altLang="zh-CN" b="1" i="1" dirty="0">
                <a:latin typeface="Book Antiqua" panose="02040602050305030304" pitchFamily="18" charset="0"/>
                <a:ea typeface="Arial Unicode MS" pitchFamily="34" charset="-122"/>
                <a:cs typeface="Arial Unicode MS" pitchFamily="34" charset="-122"/>
              </a:rPr>
              <a:t>New Encyclopedia</a:t>
            </a:r>
            <a:endParaRPr lang="en-US" altLang="zh-CN" b="1" i="1" dirty="0">
              <a:latin typeface="Book Antiqua" panose="02040602050305030304" pitchFamily="18" charset="0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412776"/>
            <a:ext cx="1877362" cy="2592288"/>
          </a:xfrm>
          <a:prstGeom prst="rect">
            <a:avLst/>
          </a:prstGeom>
        </p:spPr>
      </p:pic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</p:spPr>
        <p:txBody>
          <a:bodyPr/>
          <a:lstStyle/>
          <a:p>
            <a:fld id="{2AC29492-63B7-4324-AFD8-B617AA4FC24E}" type="slidenum">
              <a:rPr lang="en-US" altLang="zh-CN" smtClean="0"/>
            </a:fld>
            <a:endParaRPr lang="en-US" altLang="zh-CN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611188" y="6284913"/>
            <a:ext cx="2304628" cy="457200"/>
          </a:xfrm>
        </p:spPr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</a:rPr>
              <a:t>引 子</a:t>
            </a:r>
            <a:endParaRPr lang="en-US" altLang="zh-CN" dirty="0">
              <a:latin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730490" y="3068960"/>
            <a:ext cx="3161989" cy="2808312"/>
            <a:chOff x="3409950" y="2352675"/>
            <a:chExt cx="2324100" cy="2152650"/>
          </a:xfrm>
        </p:grpSpPr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9950" y="2352675"/>
              <a:ext cx="2324100" cy="2152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矩形 1"/>
            <p:cNvSpPr/>
            <p:nvPr/>
          </p:nvSpPr>
          <p:spPr bwMode="auto">
            <a:xfrm>
              <a:off x="3409950" y="2352675"/>
              <a:ext cx="2324100" cy="2152650"/>
            </a:xfrm>
            <a:prstGeom prst="rect">
              <a:avLst/>
            </a:prstGeom>
            <a:solidFill>
              <a:schemeClr val="lt1">
                <a:alpha val="92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4000" dirty="0"/>
              <a:t>引  子（续）</a:t>
            </a:r>
            <a:endParaRPr lang="zh-CN" altLang="en-US" sz="4000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752"/>
            <a:ext cx="8136135" cy="4824536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</a:pPr>
            <a:r>
              <a:rPr lang="zh-CN" altLang="en-US" sz="3200" dirty="0">
                <a:solidFill>
                  <a:srgbClr val="FF0000"/>
                </a:solidFill>
                <a:latin typeface="Book Antiqua" panose="02040602050305030304" pitchFamily="18" charset="0"/>
              </a:rPr>
              <a:t>代数系统</a:t>
            </a:r>
            <a:r>
              <a:rPr lang="zh-CN" altLang="en-US" sz="3200" dirty="0">
                <a:latin typeface="Book Antiqua" panose="02040602050305030304" pitchFamily="18" charset="0"/>
                <a:sym typeface="Symbol" panose="05050102010706020507" pitchFamily="18" charset="2"/>
              </a:rPr>
              <a:t>一般称为“抽象代数（</a:t>
            </a:r>
            <a:r>
              <a:rPr lang="en-US" altLang="zh-CN" sz="3200" dirty="0">
                <a:latin typeface="Book Antiqua" panose="02040602050305030304" pitchFamily="18" charset="0"/>
                <a:sym typeface="Symbol" panose="05050102010706020507" pitchFamily="18" charset="2"/>
              </a:rPr>
              <a:t>abstract algebra</a:t>
            </a:r>
            <a:r>
              <a:rPr lang="zh-CN" altLang="en-US" sz="3200" dirty="0">
                <a:latin typeface="Book Antiqua" panose="02040602050305030304" pitchFamily="18" charset="0"/>
                <a:sym typeface="Symbol" panose="05050102010706020507" pitchFamily="18" charset="2"/>
              </a:rPr>
              <a:t>）”或者“近世代数（</a:t>
            </a:r>
            <a:r>
              <a:rPr lang="en-US" altLang="zh-CN" sz="3200" dirty="0">
                <a:latin typeface="Book Antiqua" panose="02040602050305030304" pitchFamily="18" charset="0"/>
                <a:sym typeface="Symbol" panose="05050102010706020507" pitchFamily="18" charset="2"/>
              </a:rPr>
              <a:t>modern algebra</a:t>
            </a:r>
            <a:r>
              <a:rPr lang="zh-CN" altLang="en-US" sz="3200" dirty="0">
                <a:latin typeface="Book Antiqua" panose="02040602050305030304" pitchFamily="18" charset="0"/>
                <a:sym typeface="Symbol" panose="05050102010706020507" pitchFamily="18" charset="2"/>
              </a:rPr>
              <a:t>）”，</a:t>
            </a:r>
            <a:r>
              <a:rPr lang="en-US" altLang="zh-CN" sz="3200" dirty="0">
                <a:latin typeface="Book Antiqua" panose="02040602050305030304" pitchFamily="18" charset="0"/>
                <a:sym typeface="Symbol" panose="05050102010706020507" pitchFamily="18" charset="2"/>
              </a:rPr>
              <a:t>20</a:t>
            </a:r>
            <a:r>
              <a:rPr lang="zh-CN" altLang="en-US" sz="3200" dirty="0">
                <a:latin typeface="Book Antiqua" panose="02040602050305030304" pitchFamily="18" charset="0"/>
                <a:sym typeface="Symbol" panose="05050102010706020507" pitchFamily="18" charset="2"/>
              </a:rPr>
              <a:t>世纪初被命名，但其研究的主要内容却肇始于</a:t>
            </a:r>
            <a:r>
              <a:rPr lang="en-US" altLang="zh-CN" sz="3200" dirty="0">
                <a:latin typeface="Book Antiqua" panose="02040602050305030304" pitchFamily="18" charset="0"/>
                <a:sym typeface="Symbol" panose="05050102010706020507" pitchFamily="18" charset="2"/>
              </a:rPr>
              <a:t>19</a:t>
            </a:r>
            <a:r>
              <a:rPr lang="zh-CN" altLang="en-US" sz="3200" dirty="0">
                <a:latin typeface="Book Antiqua" panose="02040602050305030304" pitchFamily="18" charset="0"/>
                <a:sym typeface="Symbol" panose="05050102010706020507" pitchFamily="18" charset="2"/>
              </a:rPr>
              <a:t>世纪</a:t>
            </a:r>
            <a:endParaRPr lang="en-US" altLang="zh-CN" sz="3200" dirty="0">
              <a:latin typeface="Book Antiqua" panose="02040602050305030304" pitchFamily="18" charset="0"/>
              <a:sym typeface="Symbol" panose="05050102010706020507" pitchFamily="18" charset="2"/>
            </a:endParaRPr>
          </a:p>
          <a:p>
            <a:pPr algn="just" eaLnBrk="1" hangingPunct="1">
              <a:lnSpc>
                <a:spcPct val="140000"/>
              </a:lnSpc>
            </a:pPr>
            <a:r>
              <a:rPr lang="zh-CN" altLang="en-US" sz="3200" dirty="0">
                <a:latin typeface="Book Antiqua" panose="02040602050305030304" pitchFamily="18" charset="0"/>
                <a:sym typeface="Symbol" panose="05050102010706020507" pitchFamily="18" charset="2"/>
              </a:rPr>
              <a:t>代数系统研究的主要内容：</a:t>
            </a:r>
            <a:r>
              <a:rPr lang="zh-CN" altLang="en-US" sz="3200" dirty="0">
                <a:solidFill>
                  <a:srgbClr val="3333FF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代数结构</a:t>
            </a:r>
            <a:r>
              <a:rPr lang="zh-CN" altLang="en-US" sz="3200" dirty="0">
                <a:latin typeface="Book Antiqua" panose="02040602050305030304" pitchFamily="18" charset="0"/>
                <a:sym typeface="Symbol" panose="05050102010706020507" pitchFamily="18" charset="2"/>
              </a:rPr>
              <a:t>、</a:t>
            </a:r>
            <a:r>
              <a:rPr lang="zh-CN" altLang="en-US" sz="3200" dirty="0">
                <a:solidFill>
                  <a:srgbClr val="3333FF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群</a:t>
            </a:r>
            <a:r>
              <a:rPr lang="zh-CN" altLang="en-US" sz="3200" dirty="0">
                <a:latin typeface="Book Antiqua" panose="02040602050305030304" pitchFamily="18" charset="0"/>
                <a:sym typeface="Symbol" panose="05050102010706020507" pitchFamily="18" charset="2"/>
              </a:rPr>
              <a:t>、</a:t>
            </a:r>
            <a:r>
              <a:rPr lang="zh-CN" altLang="en-US" sz="3200" dirty="0">
                <a:solidFill>
                  <a:srgbClr val="3333FF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环</a:t>
            </a:r>
            <a:r>
              <a:rPr lang="zh-CN" altLang="en-US" sz="3200" dirty="0">
                <a:latin typeface="Book Antiqua" panose="02040602050305030304" pitchFamily="18" charset="0"/>
                <a:sym typeface="Symbol" panose="05050102010706020507" pitchFamily="18" charset="2"/>
              </a:rPr>
              <a:t>、</a:t>
            </a:r>
            <a:r>
              <a:rPr lang="zh-CN" altLang="en-US" sz="3200" dirty="0">
                <a:solidFill>
                  <a:srgbClr val="3333FF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域</a:t>
            </a:r>
            <a:r>
              <a:rPr lang="zh-CN" altLang="en-US" sz="3200" dirty="0">
                <a:latin typeface="Book Antiqua" panose="02040602050305030304" pitchFamily="18" charset="0"/>
                <a:sym typeface="Symbol" panose="05050102010706020507" pitchFamily="18" charset="2"/>
              </a:rPr>
              <a:t>、</a:t>
            </a:r>
            <a:r>
              <a:rPr lang="zh-CN" altLang="en-US" sz="3200" dirty="0">
                <a:solidFill>
                  <a:srgbClr val="3333FF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模</a:t>
            </a:r>
            <a:r>
              <a:rPr lang="zh-CN" altLang="en-US" sz="3200" dirty="0">
                <a:latin typeface="Book Antiqua" panose="02040602050305030304" pitchFamily="18" charset="0"/>
                <a:sym typeface="Symbol" panose="05050102010706020507" pitchFamily="18" charset="2"/>
              </a:rPr>
              <a:t>、</a:t>
            </a:r>
            <a:r>
              <a:rPr lang="zh-CN" altLang="en-US" sz="3200" dirty="0">
                <a:solidFill>
                  <a:srgbClr val="3333FF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向量空间</a:t>
            </a:r>
            <a:r>
              <a:rPr lang="zh-CN" altLang="en-US" sz="3200" dirty="0">
                <a:latin typeface="Book Antiqua" panose="02040602050305030304" pitchFamily="18" charset="0"/>
                <a:sym typeface="Symbol" panose="05050102010706020507" pitchFamily="18" charset="2"/>
              </a:rPr>
              <a:t>、</a:t>
            </a:r>
            <a:r>
              <a:rPr lang="zh-CN" altLang="en-US" sz="3200" dirty="0">
                <a:solidFill>
                  <a:srgbClr val="3333FF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格</a:t>
            </a:r>
            <a:r>
              <a:rPr lang="zh-CN" altLang="en-US" sz="3200" dirty="0">
                <a:latin typeface="Book Antiqua" panose="02040602050305030304" pitchFamily="18" charset="0"/>
                <a:sym typeface="Symbol" panose="05050102010706020507" pitchFamily="18" charset="2"/>
              </a:rPr>
              <a:t>、</a:t>
            </a:r>
            <a:r>
              <a:rPr lang="zh-CN" altLang="en-US" sz="3200" dirty="0">
                <a:solidFill>
                  <a:srgbClr val="3333FF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布尔代数</a:t>
            </a:r>
            <a:r>
              <a:rPr lang="zh-CN" altLang="en-US" sz="3200" dirty="0">
                <a:latin typeface="Book Antiqua" panose="02040602050305030304" pitchFamily="18" charset="0"/>
                <a:sym typeface="Symbol" panose="05050102010706020507" pitchFamily="18" charset="2"/>
              </a:rPr>
              <a:t>、</a:t>
            </a:r>
            <a:r>
              <a:rPr lang="zh-CN" altLang="en-US" sz="3200" dirty="0">
                <a:solidFill>
                  <a:srgbClr val="3333FF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李代数</a:t>
            </a:r>
            <a:r>
              <a:rPr lang="zh-CN" altLang="en-US" sz="3200" dirty="0">
                <a:latin typeface="Book Antiqua" panose="02040602050305030304" pitchFamily="18" charset="0"/>
                <a:sym typeface="Symbol" panose="05050102010706020507" pitchFamily="18" charset="2"/>
              </a:rPr>
              <a:t>、</a:t>
            </a:r>
            <a:r>
              <a:rPr lang="zh-CN" altLang="en-US" sz="3200" dirty="0">
                <a:solidFill>
                  <a:srgbClr val="3333FF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张量代数 </a:t>
            </a:r>
            <a:r>
              <a:rPr lang="zh-CN" altLang="en-US" sz="3200" dirty="0">
                <a:latin typeface="Book Antiqua" panose="02040602050305030304" pitchFamily="18" charset="0"/>
                <a:sym typeface="Symbol" panose="05050102010706020507" pitchFamily="18" charset="2"/>
              </a:rPr>
              <a:t>等</a:t>
            </a:r>
            <a:endParaRPr lang="zh-CN" altLang="en-US" sz="3200" dirty="0">
              <a:latin typeface="Book Antiqua" panose="0204060205030503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11188" y="6284913"/>
            <a:ext cx="2304628" cy="457200"/>
          </a:xfrm>
        </p:spPr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</a:rPr>
              <a:t>引 子</a:t>
            </a:r>
            <a:endParaRPr lang="en-US" altLang="zh-CN" dirty="0">
              <a:latin typeface="等线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</p:spPr>
        <p:txBody>
          <a:bodyPr/>
          <a:lstStyle/>
          <a:p>
            <a:fld id="{2AC29492-63B7-4324-AFD8-B617AA4FC24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364088" y="3356993"/>
            <a:ext cx="3600400" cy="2592287"/>
            <a:chOff x="2343150" y="1852613"/>
            <a:chExt cx="4457700" cy="3152775"/>
          </a:xfrm>
        </p:grpSpPr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3150" y="1852613"/>
              <a:ext cx="4457700" cy="3152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矩形 1"/>
            <p:cNvSpPr/>
            <p:nvPr/>
          </p:nvSpPr>
          <p:spPr bwMode="auto">
            <a:xfrm>
              <a:off x="2343150" y="1852613"/>
              <a:ext cx="4457700" cy="3152775"/>
            </a:xfrm>
            <a:prstGeom prst="rect">
              <a:avLst/>
            </a:prstGeom>
            <a:solidFill>
              <a:schemeClr val="lt1">
                <a:alpha val="94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4000" dirty="0"/>
              <a:t>运算的函数定义</a:t>
            </a:r>
            <a:endParaRPr lang="zh-CN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6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8313" y="1268760"/>
                <a:ext cx="8142287" cy="4392612"/>
              </a:xfrm>
            </p:spPr>
            <p:txBody>
              <a:bodyPr/>
              <a:lstStyle/>
              <a:p>
                <a:pPr eaLnBrk="1" hangingPunct="1">
                  <a:lnSpc>
                    <a:spcPct val="140000"/>
                  </a:lnSpc>
                </a:pPr>
                <a:r>
                  <a:rPr lang="zh-CN" altLang="en-US" sz="3200" dirty="0">
                    <a:solidFill>
                      <a:srgbClr val="FF0000"/>
                    </a:solidFill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/>
                      </a:rPr>
                      <m:t>𝑓</m:t>
                    </m:r>
                    <m:r>
                      <a:rPr lang="en-US" altLang="zh-CN" sz="3200" b="0" i="1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sz="3200" b="0" i="1" smtClean="0">
                        <a:latin typeface="Cambria Math"/>
                      </a:rPr>
                      <m:t>→</m:t>
                    </m:r>
                    <m:r>
                      <a:rPr lang="en-US" altLang="zh-CN" sz="3200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zh-CN" altLang="en-US" sz="3200" dirty="0">
                    <a:sym typeface="Symbol" panose="05050102010706020507" pitchFamily="18" charset="2"/>
                  </a:rPr>
                  <a:t>称为</a:t>
                </a:r>
                <a:r>
                  <a:rPr lang="en-US" altLang="zh-CN" sz="3200" dirty="0">
                    <a:sym typeface="Symbol" panose="05050102010706020507" pitchFamily="18" charset="2"/>
                  </a:rPr>
                  <a:t>(</a:t>
                </a:r>
                <a:r>
                  <a:rPr lang="zh-CN" altLang="en-US" sz="3200" dirty="0">
                    <a:sym typeface="Symbol" panose="05050102010706020507" pitchFamily="18" charset="2"/>
                  </a:rPr>
                  <a:t>从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/>
                        <a:sym typeface="Symbol" panose="05050102010706020507" pitchFamily="18" charset="2"/>
                      </a:rPr>
                      <m:t>𝐴</m:t>
                    </m:r>
                  </m:oMath>
                </a14:m>
                <a:r>
                  <a:rPr lang="zh-CN" altLang="en-US" sz="3200" dirty="0">
                    <a:sym typeface="Symbol" panose="05050102010706020507" pitchFamily="18" charset="2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sz="3200" b="0" i="1" dirty="0" smtClean="0">
                        <a:latin typeface="Cambria Math"/>
                        <a:sym typeface="Symbol" panose="05050102010706020507" pitchFamily="18" charset="2"/>
                      </a:rPr>
                      <m:t>𝐵</m:t>
                    </m:r>
                  </m:oMath>
                </a14:m>
                <a:r>
                  <a:rPr lang="zh-CN" altLang="en-US" sz="3200" dirty="0">
                    <a:sym typeface="Symbol" panose="05050102010706020507" pitchFamily="18" charset="2"/>
                  </a:rPr>
                  <a:t>的</a:t>
                </a:r>
                <a:r>
                  <a:rPr lang="en-US" altLang="zh-CN" sz="3200" dirty="0">
                    <a:sym typeface="Symbol" panose="05050102010706020507" pitchFamily="18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solidFill>
                          <a:srgbClr val="FF0000"/>
                        </a:solidFill>
                        <a:latin typeface="Cambria Math"/>
                        <a:sym typeface="Symbol" panose="05050102010706020507" pitchFamily="18" charset="2"/>
                      </a:rPr>
                      <m:t>𝑛</m:t>
                    </m:r>
                  </m:oMath>
                </a14:m>
                <a:r>
                  <a:rPr lang="zh-CN" altLang="en-US" sz="3200" dirty="0">
                    <a:solidFill>
                      <a:srgbClr val="FF0000"/>
                    </a:solidFill>
                    <a:latin typeface="Times New Roman" panose="02020603050405020304" charset="0"/>
                    <a:sym typeface="Symbol" panose="05050102010706020507" pitchFamily="18" charset="2"/>
                  </a:rPr>
                  <a:t>元运算</a:t>
                </a:r>
                <a:r>
                  <a:rPr lang="zh-CN" altLang="en-US" sz="3200" dirty="0"/>
                  <a:t>以下主要讨论</a:t>
                </a:r>
                <a:r>
                  <a:rPr lang="zh-CN" altLang="en-US" sz="3200" dirty="0">
                    <a:solidFill>
                      <a:srgbClr val="FF0000"/>
                    </a:solidFill>
                    <a:latin typeface="Times New Roman" panose="02020603050405020304" charset="0"/>
                  </a:rPr>
                  <a:t>二元运算</a:t>
                </a:r>
                <a:endParaRPr lang="zh-CN" altLang="en-US" sz="3200" dirty="0">
                  <a:solidFill>
                    <a:srgbClr val="FF0000"/>
                  </a:solidFill>
                  <a:latin typeface="Times New Roman" panose="02020603050405020304" charset="0"/>
                </a:endParaRPr>
              </a:p>
              <a:p>
                <a:pPr lvl="1" eaLnBrk="1" hangingPunct="1">
                  <a:lnSpc>
                    <a:spcPct val="140000"/>
                  </a:lnSpc>
                </a:pPr>
                <a:r>
                  <a:rPr lang="zh-CN" altLang="en-US" sz="2800" dirty="0">
                    <a:solidFill>
                      <a:srgbClr val="0000CC"/>
                    </a:solidFill>
                  </a:rPr>
                  <a:t>例如：</a:t>
                </a:r>
                <a:r>
                  <a:rPr lang="zh-CN" altLang="en-US" sz="2800" dirty="0"/>
                  <a:t>利用普通四则运算定义实数集上的一个新运算“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</m:oMath>
                </a14:m>
                <a:r>
                  <a:rPr lang="zh-CN" altLang="en-US" sz="2800" dirty="0"/>
                  <a:t>”：</a:t>
                </a:r>
                <a:endParaRPr lang="zh-CN" altLang="en-US" sz="2800" dirty="0"/>
              </a:p>
              <a:p>
                <a:pPr lvl="1" eaLnBrk="1" hangingPunct="1">
                  <a:lnSpc>
                    <a:spcPct val="140000"/>
                  </a:lnSpc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∗</m:t>
                      </m:r>
                      <m:r>
                        <a:rPr lang="en-US" altLang="zh-CN" sz="28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altLang="zh-CN" sz="28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zh-CN" sz="28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zh-CN" sz="28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altLang="zh-CN" sz="28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−</m:t>
                      </m:r>
                      <m:r>
                        <a:rPr lang="en-US" altLang="zh-CN" sz="2800" b="0" i="1" smtClean="0">
                          <a:solidFill>
                            <a:srgbClr val="0000CC"/>
                          </a:solidFill>
                          <a:latin typeface="Cambria Math"/>
                        </a:rPr>
                        <m:t>𝑥𝑦</m:t>
                      </m:r>
                    </m:oMath>
                  </m:oMathPara>
                </a14:m>
                <a:endParaRPr lang="en-US" altLang="zh-CN" sz="2800" dirty="0"/>
              </a:p>
              <a:p>
                <a:pPr lvl="1" eaLnBrk="1" hangingPunct="1">
                  <a:lnSpc>
                    <a:spcPct val="140000"/>
                  </a:lnSpc>
                  <a:buFont typeface="Wingdings" panose="05000000000000000000" pitchFamily="2" charset="2"/>
                  <a:buNone/>
                </a:pPr>
                <a:r>
                  <a:rPr lang="en-US" altLang="zh-CN" sz="2800" dirty="0"/>
                  <a:t>	</a:t>
                </a:r>
                <a:r>
                  <a:rPr lang="zh-CN" altLang="en-US" sz="2800" dirty="0"/>
                  <a:t>则：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2</m:t>
                    </m:r>
                    <m:r>
                      <a:rPr lang="en-US" altLang="zh-CN" sz="2800" b="0" i="1" smtClean="0">
                        <a:latin typeface="Cambria Math"/>
                      </a:rPr>
                      <m:t>∗</m:t>
                    </m:r>
                    <m:r>
                      <a:rPr lang="en-US" altLang="zh-CN" sz="2800" b="0" i="1" smtClean="0">
                        <a:latin typeface="Cambria Math"/>
                      </a:rPr>
                      <m:t>3</m:t>
                    </m:r>
                    <m:r>
                      <a:rPr lang="en-US" altLang="zh-CN" sz="2800" b="0" i="1" smtClean="0">
                        <a:latin typeface="Cambria Math"/>
                      </a:rPr>
                      <m:t>=−</m:t>
                    </m:r>
                    <m:r>
                      <a:rPr lang="en-US" altLang="zh-CN" sz="2800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zh-CN" altLang="en-US" sz="2800" dirty="0"/>
                  <a:t>；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/>
                      </a:rPr>
                      <m:t>0</m:t>
                    </m:r>
                    <m:r>
                      <a:rPr lang="en-US" altLang="zh-CN" sz="2800" b="0" i="1" dirty="0" smtClean="0">
                        <a:latin typeface="Cambria Math"/>
                      </a:rPr>
                      <m:t>.</m:t>
                    </m:r>
                    <m:r>
                      <a:rPr lang="en-US" altLang="zh-CN" sz="2800" b="0" i="1" dirty="0" smtClean="0">
                        <a:latin typeface="Cambria Math"/>
                      </a:rPr>
                      <m:t>5</m:t>
                    </m:r>
                    <m:r>
                      <a:rPr lang="en-US" altLang="zh-CN" sz="2800" b="0" i="1" dirty="0" smtClean="0">
                        <a:latin typeface="Cambria Math"/>
                      </a:rPr>
                      <m:t>∗</m:t>
                    </m:r>
                    <m:r>
                      <a:rPr lang="en-US" altLang="zh-CN" sz="2800" b="0" i="1" dirty="0" smtClean="0">
                        <a:latin typeface="Cambria Math"/>
                      </a:rPr>
                      <m:t>0</m:t>
                    </m:r>
                    <m:r>
                      <a:rPr lang="en-US" altLang="zh-CN" sz="2800" b="0" i="1" dirty="0" smtClean="0">
                        <a:latin typeface="Cambria Math"/>
                      </a:rPr>
                      <m:t>.</m:t>
                    </m:r>
                    <m:r>
                      <a:rPr lang="en-US" altLang="zh-CN" sz="2800" b="0" i="1" dirty="0" smtClean="0">
                        <a:latin typeface="Cambria Math"/>
                      </a:rPr>
                      <m:t>7</m:t>
                    </m:r>
                    <m:r>
                      <a:rPr lang="en-US" altLang="zh-CN" sz="2800" b="0" i="1" dirty="0" smtClean="0">
                        <a:latin typeface="Cambria Math"/>
                      </a:rPr>
                      <m:t>=</m:t>
                    </m:r>
                    <m:r>
                      <a:rPr lang="en-US" altLang="zh-CN" sz="2800" b="0" i="1" dirty="0" smtClean="0">
                        <a:latin typeface="Cambria Math"/>
                      </a:rPr>
                      <m:t>0</m:t>
                    </m:r>
                    <m:r>
                      <a:rPr lang="en-US" altLang="zh-CN" sz="2800" b="0" i="1" dirty="0" smtClean="0">
                        <a:latin typeface="Cambria Math"/>
                      </a:rPr>
                      <m:t>.</m:t>
                    </m:r>
                    <m:r>
                      <a:rPr lang="en-US" altLang="zh-CN" sz="2800" b="0" i="1" dirty="0" smtClean="0">
                        <a:latin typeface="Cambria Math"/>
                      </a:rPr>
                      <m:t>85</m:t>
                    </m:r>
                  </m:oMath>
                </a14:m>
                <a:endParaRPr lang="en-US" altLang="zh-CN" sz="2800" dirty="0"/>
              </a:p>
              <a:p>
                <a:pPr eaLnBrk="1" hangingPunct="1">
                  <a:lnSpc>
                    <a:spcPct val="140000"/>
                  </a:lnSpc>
                </a:pPr>
                <a:r>
                  <a:rPr lang="zh-CN" altLang="en-US" sz="3200" dirty="0"/>
                  <a:t>有限集合上的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zh-CN" altLang="en-US" sz="3200" dirty="0"/>
                  <a:t>元运算的个数是确定的</a:t>
                </a:r>
                <a:endParaRPr lang="zh-CN" altLang="en-US" sz="3200" dirty="0"/>
              </a:p>
            </p:txBody>
          </p:sp>
        </mc:Choice>
        <mc:Fallback>
          <p:sp>
            <p:nvSpPr>
              <p:cNvPr id="11267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8313" y="1268760"/>
                <a:ext cx="8142287" cy="4392612"/>
              </a:xfrm>
              <a:blipFill rotWithShape="1">
                <a:blip r:embed="rId2"/>
                <a:stretch>
                  <a:fillRect l="-4" t="-1" b="-83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11188" y="6284913"/>
            <a:ext cx="2304628" cy="457200"/>
          </a:xfrm>
        </p:spPr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</a:rPr>
              <a:t>运算的定义</a:t>
            </a:r>
            <a:endParaRPr lang="en-US" altLang="zh-CN" dirty="0">
              <a:latin typeface="等线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</p:spPr>
        <p:txBody>
          <a:bodyPr/>
          <a:lstStyle/>
          <a:p>
            <a:fld id="{2AC29492-63B7-4324-AFD8-B617AA4FC24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5364088" y="3356993"/>
            <a:ext cx="3600400" cy="2592287"/>
            <a:chOff x="2343150" y="1852613"/>
            <a:chExt cx="4457700" cy="3152775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3150" y="1852613"/>
              <a:ext cx="4457700" cy="3152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矩形 8"/>
            <p:cNvSpPr/>
            <p:nvPr/>
          </p:nvSpPr>
          <p:spPr bwMode="auto">
            <a:xfrm>
              <a:off x="2343150" y="1852613"/>
              <a:ext cx="4457700" cy="3152775"/>
            </a:xfrm>
            <a:prstGeom prst="rect">
              <a:avLst/>
            </a:prstGeom>
            <a:solidFill>
              <a:schemeClr val="lt1">
                <a:alpha val="94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4000" dirty="0"/>
              <a:t>运 算 表</a:t>
            </a:r>
            <a:endParaRPr lang="zh-CN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8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3850" y="1249586"/>
                <a:ext cx="8640763" cy="4411662"/>
              </a:xfrm>
            </p:spPr>
            <p:txBody>
              <a:bodyPr/>
              <a:lstStyle/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3200" dirty="0"/>
                  <a:t>通常用于定义有限集合</a:t>
                </a:r>
                <a:r>
                  <a:rPr lang="en-US" altLang="zh-CN" sz="3200" dirty="0"/>
                  <a:t>(</a:t>
                </a:r>
                <a:r>
                  <a:rPr lang="zh-CN" altLang="en-US" sz="3200" dirty="0"/>
                  <a:t>一般元素很少</a:t>
                </a:r>
                <a:r>
                  <a:rPr lang="en-US" altLang="zh-CN" sz="3200" dirty="0"/>
                  <a:t>)</a:t>
                </a:r>
                <a:r>
                  <a:rPr lang="zh-CN" altLang="en-US" sz="3200" dirty="0"/>
                  <a:t>上的一元或二元运算 </a:t>
                </a:r>
                <a:r>
                  <a:rPr lang="en-US" altLang="zh-CN" sz="2400" dirty="0">
                    <a:solidFill>
                      <a:srgbClr val="A50021"/>
                    </a:solidFill>
                  </a:rPr>
                  <a:t>(</a:t>
                </a:r>
                <a:r>
                  <a:rPr lang="zh-CN" altLang="en-US" sz="2400" dirty="0">
                    <a:solidFill>
                      <a:srgbClr val="A50021"/>
                    </a:solidFill>
                  </a:rPr>
                  <a:t>如在集合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A50021"/>
                        </a:solidFill>
                        <a:latin typeface="Cambria Math"/>
                      </a:rPr>
                      <m:t>{</m:t>
                    </m:r>
                    <m:r>
                      <a:rPr lang="en-US" altLang="zh-CN" sz="2400" b="0" i="1" smtClean="0">
                        <a:solidFill>
                          <a:srgbClr val="A50021"/>
                        </a:solidFill>
                        <a:latin typeface="Cambria Math"/>
                      </a:rPr>
                      <m:t>𝑎</m:t>
                    </m:r>
                    <m:r>
                      <a:rPr lang="en-US" altLang="zh-CN" sz="2400" b="0" i="1" smtClean="0">
                        <a:solidFill>
                          <a:srgbClr val="A50021"/>
                        </a:solidFill>
                        <a:latin typeface="Cambria Math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rgbClr val="A50021"/>
                        </a:solidFill>
                        <a:latin typeface="Cambria Math"/>
                      </a:rPr>
                      <m:t>𝑏</m:t>
                    </m:r>
                    <m:r>
                      <a:rPr lang="en-US" altLang="zh-CN" sz="2400" b="0" i="1" smtClean="0">
                        <a:solidFill>
                          <a:srgbClr val="A50021"/>
                        </a:solidFill>
                        <a:latin typeface="Cambria Math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rgbClr val="A50021"/>
                        </a:solidFill>
                        <a:latin typeface="Cambria Math"/>
                      </a:rPr>
                      <m:t>𝑐</m:t>
                    </m:r>
                    <m:r>
                      <a:rPr lang="en-US" altLang="zh-CN" sz="2400" b="0" i="1" smtClean="0">
                        <a:solidFill>
                          <a:srgbClr val="A50021"/>
                        </a:solidFill>
                        <a:latin typeface="Cambria Math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rgbClr val="A50021"/>
                        </a:solidFill>
                        <a:latin typeface="Cambria Math"/>
                      </a:rPr>
                      <m:t>𝑑</m:t>
                    </m:r>
                    <m:r>
                      <a:rPr lang="en-US" altLang="zh-CN" sz="2400" b="0" i="1" smtClean="0">
                        <a:solidFill>
                          <a:srgbClr val="A50021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sz="2400" dirty="0">
                    <a:solidFill>
                      <a:srgbClr val="A50021"/>
                    </a:solidFill>
                  </a:rPr>
                  <a:t>上定义如下的运算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+mj-lt"/>
                  </a:rPr>
                  <a:t>∗</a:t>
                </a:r>
                <a:r>
                  <a:rPr lang="en-US" altLang="zh-CN" sz="2400" dirty="0">
                    <a:solidFill>
                      <a:srgbClr val="A50021"/>
                    </a:solidFill>
                  </a:rPr>
                  <a:t>)</a:t>
                </a:r>
                <a:endParaRPr lang="en-US" altLang="zh-CN" sz="2400" dirty="0">
                  <a:solidFill>
                    <a:srgbClr val="A50021"/>
                  </a:solidFill>
                </a:endParaRPr>
              </a:p>
              <a:p>
                <a:pPr eaLnBrk="1" hangingPunct="1"/>
                <a:endParaRPr lang="en-US" altLang="zh-CN" sz="2400" dirty="0">
                  <a:solidFill>
                    <a:srgbClr val="A50021"/>
                  </a:solidFill>
                </a:endParaRPr>
              </a:p>
            </p:txBody>
          </p:sp>
        </mc:Choice>
        <mc:Fallback>
          <p:sp>
            <p:nvSpPr>
              <p:cNvPr id="1028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3850" y="1249586"/>
                <a:ext cx="8640763" cy="4411662"/>
              </a:xfrm>
              <a:blipFill rotWithShape="1">
                <a:blip r:embed="rId2"/>
                <a:stretch>
                  <a:fillRect t="-12" r="4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237469" y="1844327"/>
          <a:ext cx="6502883" cy="4392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ocument" r:id="rId3" imgW="4572000" imgH="2792095" progId="Word.Document.8">
                  <p:embed/>
                </p:oleObj>
              </mc:Choice>
              <mc:Fallback>
                <p:oleObj name="Document" r:id="rId3" imgW="4572000" imgH="2792095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7469" y="1844327"/>
                        <a:ext cx="6502883" cy="43929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611188" y="6284913"/>
            <a:ext cx="2304628" cy="457200"/>
          </a:xfrm>
        </p:spPr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</a:rPr>
              <a:t>运算的定义</a:t>
            </a:r>
            <a:endParaRPr lang="en-US" altLang="zh-CN" dirty="0">
              <a:latin typeface="等线" panose="02010600030101010101" pitchFamily="2" charset="-122"/>
            </a:endParaR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</p:spPr>
        <p:txBody>
          <a:bodyPr/>
          <a:lstStyle/>
          <a:p>
            <a:fld id="{2AC29492-63B7-4324-AFD8-B617AA4FC24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292080" y="3429000"/>
            <a:ext cx="3672408" cy="2520280"/>
            <a:chOff x="3203848" y="2348880"/>
            <a:chExt cx="3419872" cy="2271009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848" y="2348880"/>
              <a:ext cx="3419872" cy="22710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矩形 1"/>
            <p:cNvSpPr/>
            <p:nvPr/>
          </p:nvSpPr>
          <p:spPr bwMode="auto">
            <a:xfrm>
              <a:off x="3203848" y="2348880"/>
              <a:ext cx="3419872" cy="2271009"/>
            </a:xfrm>
            <a:prstGeom prst="rect">
              <a:avLst/>
            </a:prstGeom>
            <a:solidFill>
              <a:schemeClr val="lt1">
                <a:alpha val="92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4000" dirty="0"/>
              <a:t>运算的封闭性</a:t>
            </a:r>
            <a:endParaRPr lang="zh-CN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29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52289" y="1412652"/>
                <a:ext cx="8568183" cy="4392612"/>
              </a:xfrm>
            </p:spPr>
            <p:txBody>
              <a:bodyPr/>
              <a:lstStyle/>
              <a:p>
                <a:pPr eaLnBrk="1" hangingPunct="1">
                  <a:lnSpc>
                    <a:spcPct val="170000"/>
                  </a:lnSpc>
                </a:pPr>
                <a:r>
                  <a:rPr lang="zh-CN" altLang="en-US" dirty="0">
                    <a:latin typeface="Book Antiqua" panose="02040602050305030304" pitchFamily="18" charset="0"/>
                  </a:rPr>
                  <a:t>对于运算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  <m:r>
                      <a:rPr lang="en-US" altLang="zh-CN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→</m:t>
                    </m:r>
                    <m:r>
                      <a:rPr lang="en-US" altLang="zh-CN" i="1">
                        <a:latin typeface="Cambria Math"/>
                      </a:rPr>
                      <m:t>𝐵</m:t>
                    </m:r>
                    <m:r>
                      <a:rPr lang="en-US" altLang="zh-CN" i="1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dirty="0">
                    <a:latin typeface="Book Antiqua" panose="02040602050305030304" pitchFamily="18" charset="0"/>
                    <a:sym typeface="Symbol" panose="05050102010706020507" pitchFamily="18" charset="2"/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/>
                        <a:sym typeface="Symbol" panose="05050102010706020507" pitchFamily="18" charset="2"/>
                      </a:rPr>
                      <m:t>𝐵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/>
                        <a:sym typeface="Symbol" panose="05050102010706020507" pitchFamily="18" charset="2"/>
                      </a:rPr>
                      <m:t>⊆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/>
                        <a:sym typeface="Symbol" panose="05050102010706020507" pitchFamily="18" charset="2"/>
                      </a:rPr>
                      <m:t>𝐴</m:t>
                    </m:r>
                  </m:oMath>
                </a14:m>
                <a:r>
                  <a:rPr lang="zh-CN" altLang="en-US" dirty="0">
                    <a:latin typeface="Book Antiqua" panose="02040602050305030304" pitchFamily="18" charset="0"/>
                    <a:sym typeface="Symbol" panose="05050102010706020507" pitchFamily="18" charset="2"/>
                  </a:rPr>
                  <a:t>，则称该运算在集合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𝐴</m:t>
                    </m:r>
                  </m:oMath>
                </a14:m>
                <a:r>
                  <a:rPr lang="zh-CN" altLang="en-US" dirty="0">
                    <a:latin typeface="Book Antiqua" panose="02040602050305030304" pitchFamily="18" charset="0"/>
                    <a:sym typeface="Symbol" panose="05050102010706020507" pitchFamily="18" charset="2"/>
                  </a:rPr>
                  <a:t>上</a:t>
                </a:r>
                <a:r>
                  <a:rPr lang="zh-CN" altLang="en-US" dirty="0">
                    <a:solidFill>
                      <a:srgbClr val="FF0000"/>
                    </a:solidFill>
                    <a:latin typeface="Book Antiqua" panose="02040602050305030304" pitchFamily="18" charset="0"/>
                    <a:sym typeface="Symbol" panose="05050102010706020507" pitchFamily="18" charset="2"/>
                  </a:rPr>
                  <a:t>封闭</a:t>
                </a:r>
                <a:r>
                  <a:rPr lang="zh-CN" altLang="en-US" dirty="0">
                    <a:latin typeface="Book Antiqua" panose="02040602050305030304" pitchFamily="18" charset="0"/>
                    <a:sym typeface="Symbol" panose="05050102010706020507" pitchFamily="18" charset="2"/>
                  </a:rPr>
                  <a:t>（</a:t>
                </a:r>
                <a:r>
                  <a:rPr lang="en-US" altLang="zh-CN" dirty="0">
                    <a:latin typeface="Book Antiqua" panose="02040602050305030304" pitchFamily="18" charset="0"/>
                    <a:sym typeface="Symbol" panose="05050102010706020507" pitchFamily="18" charset="2"/>
                  </a:rPr>
                  <a:t>closeness</a:t>
                </a:r>
                <a:r>
                  <a:rPr lang="zh-CN" altLang="en-US" dirty="0">
                    <a:latin typeface="Book Antiqua" panose="02040602050305030304" pitchFamily="18" charset="0"/>
                    <a:sym typeface="Symbol" panose="05050102010706020507" pitchFamily="18" charset="2"/>
                  </a:rPr>
                  <a:t>）</a:t>
                </a:r>
                <a:endParaRPr lang="en-US" altLang="zh-CN" dirty="0">
                  <a:latin typeface="Book Antiqua" panose="02040602050305030304" pitchFamily="18" charset="0"/>
                  <a:sym typeface="Symbol" panose="05050102010706020507" pitchFamily="18" charset="2"/>
                </a:endParaRPr>
              </a:p>
              <a:p>
                <a:pPr eaLnBrk="1" hangingPunct="1">
                  <a:lnSpc>
                    <a:spcPct val="170000"/>
                  </a:lnSpc>
                </a:pPr>
                <a:r>
                  <a:rPr lang="zh-CN" altLang="en-US" dirty="0">
                    <a:solidFill>
                      <a:srgbClr val="3333FF"/>
                    </a:solidFill>
                    <a:latin typeface="Book Antiqua" panose="02040602050305030304" pitchFamily="18" charset="0"/>
                    <a:sym typeface="Symbol" panose="05050102010706020507" pitchFamily="18" charset="2"/>
                  </a:rPr>
                  <a:t>例：</a:t>
                </a:r>
                <a:endParaRPr lang="zh-CN" altLang="en-US" dirty="0">
                  <a:solidFill>
                    <a:srgbClr val="3333FF"/>
                  </a:solidFill>
                  <a:latin typeface="Book Antiqua" panose="02040602050305030304" pitchFamily="18" charset="0"/>
                  <a:sym typeface="Symbol" panose="05050102010706020507" pitchFamily="18" charset="2"/>
                </a:endParaRPr>
              </a:p>
              <a:p>
                <a:pPr lvl="1" eaLnBrk="1" hangingPunct="1">
                  <a:lnSpc>
                    <a:spcPct val="170000"/>
                  </a:lnSpc>
                </a:pPr>
                <a:r>
                  <a:rPr lang="zh-CN" altLang="en-US" dirty="0">
                    <a:latin typeface="Book Antiqua" panose="02040602050305030304" pitchFamily="18" charset="0"/>
                    <a:sym typeface="Symbol" panose="05050102010706020507" pitchFamily="18" charset="2"/>
                  </a:rPr>
                  <a:t>加法在自然数集上封闭，但减法在自然数集上不封闭</a:t>
                </a:r>
                <a:endParaRPr lang="zh-CN" altLang="en-US" dirty="0">
                  <a:latin typeface="Book Antiqua" panose="02040602050305030304" pitchFamily="18" charset="0"/>
                  <a:sym typeface="Symbol" panose="05050102010706020507" pitchFamily="18" charset="2"/>
                </a:endParaRPr>
              </a:p>
              <a:p>
                <a:pPr lvl="1" eaLnBrk="1" hangingPunct="1">
                  <a:lnSpc>
                    <a:spcPct val="170000"/>
                  </a:lnSpc>
                </a:pPr>
                <a:r>
                  <a:rPr lang="zh-CN" altLang="en-US" dirty="0">
                    <a:latin typeface="Book Antiqua" panose="02040602050305030304" pitchFamily="18" charset="0"/>
                    <a:sym typeface="Symbol" panose="05050102010706020507" pitchFamily="18" charset="2"/>
                  </a:rPr>
                  <a:t>减法在整数集上封闭，但除法在整数集上不封闭</a:t>
                </a:r>
                <a:endParaRPr lang="zh-CN" altLang="en-US" dirty="0">
                  <a:latin typeface="Book Antiqua" panose="02040602050305030304" pitchFamily="18" charset="0"/>
                  <a:sym typeface="Symbol" panose="05050102010706020507" pitchFamily="18" charset="2"/>
                </a:endParaRPr>
              </a:p>
              <a:p>
                <a:pPr lvl="1" eaLnBrk="1" hangingPunct="1">
                  <a:lnSpc>
                    <a:spcPct val="170000"/>
                  </a:lnSpc>
                </a:pPr>
                <a:r>
                  <a:rPr lang="zh-CN" altLang="en-US" dirty="0">
                    <a:latin typeface="Book Antiqua" panose="02040602050305030304" pitchFamily="18" charset="0"/>
                    <a:sym typeface="Symbol" panose="05050102010706020507" pitchFamily="18" charset="2"/>
                  </a:rPr>
                  <a:t>对集合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zh-CN" b="0" i="1" smtClean="0">
                        <a:latin typeface="Cambria Math"/>
                        <a:sym typeface="Symbol" panose="05050102010706020507" pitchFamily="18" charset="2"/>
                      </a:rPr>
                      <m:t>={</m:t>
                    </m:r>
                    <m:r>
                      <a:rPr lang="en-US" altLang="zh-CN" b="0" i="1" smtClean="0">
                        <a:latin typeface="Cambria Math"/>
                        <a:sym typeface="Symbol" panose="05050102010706020507" pitchFamily="18" charset="2"/>
                      </a:rPr>
                      <m:t>1</m:t>
                    </m:r>
                    <m:r>
                      <a:rPr lang="en-US" altLang="zh-CN" b="0" i="1" smtClean="0">
                        <a:latin typeface="Cambria Math"/>
                        <a:sym typeface="Symbol" panose="05050102010706020507" pitchFamily="18" charset="2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  <a:sym typeface="Symbol" panose="05050102010706020507" pitchFamily="18" charset="2"/>
                      </a:rPr>
                      <m:t>2</m:t>
                    </m:r>
                    <m:r>
                      <a:rPr lang="en-US" altLang="zh-CN" b="0" i="1" smtClean="0">
                        <a:latin typeface="Cambria Math"/>
                        <a:sym typeface="Symbol" panose="05050102010706020507" pitchFamily="18" charset="2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  <a:sym typeface="Symbol" panose="05050102010706020507" pitchFamily="18" charset="2"/>
                      </a:rPr>
                      <m:t>3</m:t>
                    </m:r>
                    <m:r>
                      <a:rPr lang="en-US" altLang="zh-CN" b="0" i="1" smtClean="0">
                        <a:latin typeface="Cambria Math"/>
                        <a:sym typeface="Symbol" panose="05050102010706020507" pitchFamily="18" charset="2"/>
                      </a:rPr>
                      <m:t>,⋯,</m:t>
                    </m:r>
                    <m:r>
                      <a:rPr lang="en-US" altLang="zh-CN" b="0" i="1" smtClean="0">
                        <a:latin typeface="Cambria Math"/>
                        <a:sym typeface="Symbol" panose="05050102010706020507" pitchFamily="18" charset="2"/>
                      </a:rPr>
                      <m:t>10</m:t>
                    </m:r>
                    <m:r>
                      <a:rPr lang="en-US" altLang="zh-CN" b="0" i="1" smtClean="0">
                        <a:latin typeface="Cambria Math"/>
                        <a:sym typeface="Symbol" panose="05050102010706020507" pitchFamily="18" charset="2"/>
                      </a:rPr>
                      <m:t>}</m:t>
                    </m:r>
                  </m:oMath>
                </a14:m>
                <a:r>
                  <a:rPr lang="zh-CN" altLang="en-US" dirty="0">
                    <a:latin typeface="Book Antiqua" panose="02040602050305030304" pitchFamily="18" charset="0"/>
                    <a:sym typeface="Symbol" panose="05050102010706020507" pitchFamily="18" charset="2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  <a:sym typeface="Symbol" panose="05050102010706020507" pitchFamily="18" charset="2"/>
                      </a:rPr>
                      <m:t>gcd</m:t>
                    </m:r>
                  </m:oMath>
                </a14:m>
                <a:r>
                  <a:rPr lang="zh-CN" altLang="en-US" dirty="0">
                    <a:latin typeface="Book Antiqua" panose="02040602050305030304" pitchFamily="18" charset="0"/>
                    <a:sym typeface="Symbol" panose="05050102010706020507" pitchFamily="18" charset="2"/>
                  </a:rPr>
                  <a:t>运算封闭，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  <a:sym typeface="Symbol" panose="05050102010706020507" pitchFamily="18" charset="2"/>
                      </a:rPr>
                      <m:t>lcm</m:t>
                    </m:r>
                  </m:oMath>
                </a14:m>
                <a:r>
                  <a:rPr lang="zh-CN" altLang="en-US" dirty="0">
                    <a:latin typeface="Book Antiqua" panose="02040602050305030304" pitchFamily="18" charset="0"/>
                    <a:sym typeface="Symbol" panose="05050102010706020507" pitchFamily="18" charset="2"/>
                  </a:rPr>
                  <a:t>则否</a:t>
                </a:r>
                <a:endParaRPr lang="zh-CN" altLang="en-US" dirty="0">
                  <a:latin typeface="Book Antiqua" panose="02040602050305030304" pitchFamily="18" charset="0"/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12291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2289" y="1412652"/>
                <a:ext cx="8568183" cy="4392612"/>
              </a:xfrm>
              <a:blipFill rotWithShape="1">
                <a:blip r:embed="rId2"/>
                <a:stretch>
                  <a:fillRect l="-2" t="-9" r="4" b="-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11188" y="6284913"/>
            <a:ext cx="2304628" cy="457200"/>
          </a:xfrm>
        </p:spPr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</a:rPr>
              <a:t>运算的定义</a:t>
            </a:r>
            <a:endParaRPr lang="en-US" altLang="zh-CN" dirty="0">
              <a:latin typeface="等线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</p:spPr>
        <p:txBody>
          <a:bodyPr/>
          <a:lstStyle/>
          <a:p>
            <a:fld id="{2AC29492-63B7-4324-AFD8-B617AA4FC24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292080" y="2708920"/>
            <a:ext cx="3672408" cy="2520280"/>
            <a:chOff x="3203848" y="2348880"/>
            <a:chExt cx="3419872" cy="2271009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848" y="2348880"/>
              <a:ext cx="3419872" cy="22710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矩形 7"/>
            <p:cNvSpPr/>
            <p:nvPr/>
          </p:nvSpPr>
          <p:spPr bwMode="auto">
            <a:xfrm>
              <a:off x="3203848" y="2348880"/>
              <a:ext cx="3419872" cy="2271009"/>
            </a:xfrm>
            <a:prstGeom prst="rect">
              <a:avLst/>
            </a:prstGeom>
            <a:solidFill>
              <a:schemeClr val="lt1">
                <a:alpha val="92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4000" dirty="0"/>
              <a:t>证明运算封闭的例子</a:t>
            </a:r>
            <a:endParaRPr lang="zh-CN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31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79512" y="1484313"/>
                <a:ext cx="8640191" cy="4392612"/>
              </a:xfrm>
            </p:spPr>
            <p:txBody>
              <a:bodyPr/>
              <a:lstStyle/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3200" dirty="0">
                    <a:sym typeface="Symbol" panose="05050102010706020507" pitchFamily="18" charset="2"/>
                  </a:rPr>
                  <a:t>普通加法在正整数集的子集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solidFill>
                          <a:srgbClr val="0000CC"/>
                        </a:solidFill>
                        <a:latin typeface="Cambria Math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zh-CN" sz="3200" b="0" i="1">
                        <a:solidFill>
                          <a:srgbClr val="0000CC"/>
                        </a:solidFill>
                        <a:latin typeface="Cambria Math"/>
                        <a:sym typeface="Symbol" panose="05050102010706020507" pitchFamily="18" charset="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32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solidFill>
                              <a:srgbClr val="0000CC"/>
                            </a:solidFill>
                            <a:latin typeface="Cambria Math"/>
                            <a:sym typeface="Symbol" panose="05050102010706020507" pitchFamily="18" charset="2"/>
                          </a:rPr>
                          <m:t>𝑛</m:t>
                        </m:r>
                      </m:e>
                      <m:e>
                        <m:r>
                          <a:rPr lang="en-US" altLang="zh-CN" sz="3200" b="0" i="1" smtClean="0">
                            <a:solidFill>
                              <a:srgbClr val="004821"/>
                            </a:solidFill>
                            <a:latin typeface="Cambria Math"/>
                            <a:sym typeface="Symbol" panose="05050102010706020507" pitchFamily="18" charset="2"/>
                          </a:rPr>
                          <m:t>9</m:t>
                        </m:r>
                        <m:r>
                          <a:rPr lang="en-US" altLang="zh-CN" sz="3200" b="0" i="1" smtClean="0">
                            <a:solidFill>
                              <a:srgbClr val="004821"/>
                            </a:solidFill>
                            <a:latin typeface="Cambria Math"/>
                            <a:sym typeface="Symbol" panose="05050102010706020507" pitchFamily="18" charset="2"/>
                          </a:rPr>
                          <m:t>|</m:t>
                        </m:r>
                        <m:r>
                          <a:rPr lang="en-US" altLang="zh-CN" sz="3200" b="0" i="1" smtClean="0">
                            <a:solidFill>
                              <a:srgbClr val="004821"/>
                            </a:solidFill>
                            <a:latin typeface="Cambria Math"/>
                            <a:sym typeface="Symbol" panose="05050102010706020507" pitchFamily="18" charset="2"/>
                          </a:rPr>
                          <m:t>21</m:t>
                        </m:r>
                        <m:r>
                          <a:rPr lang="en-US" altLang="zh-CN" sz="3200" b="0" i="1" smtClean="0">
                            <a:solidFill>
                              <a:srgbClr val="004821"/>
                            </a:solidFill>
                            <a:latin typeface="Cambria Math"/>
                            <a:sym typeface="Symbol" panose="05050102010706020507" pitchFamily="18" charset="2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3200" dirty="0">
                    <a:sym typeface="Symbol" panose="05050102010706020507" pitchFamily="18" charset="2"/>
                  </a:rPr>
                  <a:t> 上封闭</a:t>
                </a:r>
                <a:endParaRPr lang="zh-CN" altLang="en-US" sz="3200" dirty="0">
                  <a:sym typeface="Symbol" panose="05050102010706020507" pitchFamily="18" charset="2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32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证明：</a:t>
                </a:r>
                <a:endParaRPr lang="zh-CN" altLang="en-US" sz="3200" dirty="0">
                  <a:solidFill>
                    <a:srgbClr val="FF0000"/>
                  </a:solidFill>
                  <a:sym typeface="Symbol" panose="05050102010706020507" pitchFamily="18" charset="2"/>
                </a:endParaRPr>
              </a:p>
              <a:p>
                <a:pPr lvl="1" eaLnBrk="1" hangingPunct="1">
                  <a:lnSpc>
                    <a:spcPct val="150000"/>
                  </a:lnSpc>
                </a:pPr>
                <a:r>
                  <a:rPr lang="zh-CN" altLang="en-US" sz="2800" dirty="0">
                    <a:sym typeface="Symbol" panose="05050102010706020507" pitchFamily="18" charset="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  <a:sym typeface="Symbol" panose="05050102010706020507" pitchFamily="18" charset="2"/>
                      </a:rPr>
                      <m:t>𝑥</m:t>
                    </m:r>
                    <m:r>
                      <a:rPr lang="en-US" altLang="zh-CN" sz="2800" b="0" i="1" smtClean="0">
                        <a:latin typeface="Cambria Math"/>
                        <a:sym typeface="Symbol" panose="05050102010706020507" pitchFamily="18" charset="2"/>
                      </a:rPr>
                      <m:t>,</m:t>
                    </m:r>
                    <m:r>
                      <a:rPr lang="en-US" altLang="zh-CN" sz="2800" b="0" i="1" smtClean="0">
                        <a:latin typeface="Cambria Math"/>
                        <a:sym typeface="Symbol" panose="05050102010706020507" pitchFamily="18" charset="2"/>
                      </a:rPr>
                      <m:t>𝑦</m:t>
                    </m:r>
                  </m:oMath>
                </a14:m>
                <a:r>
                  <a:rPr lang="zh-CN" altLang="en-US" sz="2800" dirty="0">
                    <a:sym typeface="Symbol" panose="05050102010706020507" pitchFamily="18" charset="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/>
                        <a:sym typeface="Symbol" panose="05050102010706020507" pitchFamily="18" charset="2"/>
                      </a:rPr>
                      <m:t>𝐴</m:t>
                    </m:r>
                  </m:oMath>
                </a14:m>
                <a:r>
                  <a:rPr lang="zh-CN" altLang="en-US" sz="2800" dirty="0">
                    <a:sym typeface="Symbol" panose="05050102010706020507" pitchFamily="18" charset="2"/>
                  </a:rPr>
                  <a:t>中任意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2</m:t>
                    </m:r>
                  </m:oMath>
                </a14:m>
                <a:r>
                  <a:rPr lang="zh-CN" altLang="en-US" sz="2800" dirty="0">
                    <a:sym typeface="Symbol" panose="05050102010706020507" pitchFamily="18" charset="2"/>
                  </a:rPr>
                  <a:t>个元素，存在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  <a:sym typeface="Symbol" panose="05050102010706020507" pitchFamily="18" charset="2"/>
                      </a:rPr>
                      <m:t>𝑝</m:t>
                    </m:r>
                    <m:r>
                      <a:rPr lang="en-US" altLang="zh-CN" sz="2800" b="0" i="1" smtClean="0">
                        <a:latin typeface="Cambria Math"/>
                        <a:sym typeface="Symbol" panose="05050102010706020507" pitchFamily="18" charset="2"/>
                      </a:rPr>
                      <m:t>,</m:t>
                    </m:r>
                    <m:r>
                      <a:rPr lang="en-US" altLang="zh-CN" sz="2800" b="0" i="1" smtClean="0">
                        <a:latin typeface="Cambria Math"/>
                        <a:sym typeface="Symbol" panose="05050102010706020507" pitchFamily="18" charset="2"/>
                      </a:rPr>
                      <m:t>𝑞</m:t>
                    </m:r>
                    <m:r>
                      <a:rPr lang="en-US" altLang="zh-CN" sz="2800" b="0" i="1" smtClean="0">
                        <a:latin typeface="Cambria Math"/>
                        <a:sym typeface="Symbol" panose="05050102010706020507" pitchFamily="18" charset="2"/>
                      </a:rPr>
                      <m:t>∈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/>
                            <a:sym typeface="Symbol" panose="05050102010706020507" pitchFamily="18" charset="2"/>
                          </a:rPr>
                          <m:t>ℤ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/>
                            <a:sym typeface="Symbol" panose="05050102010706020507" pitchFamily="18" charset="2"/>
                          </a:rPr>
                          <m:t>+</m:t>
                        </m:r>
                      </m:sup>
                    </m:sSup>
                  </m:oMath>
                </a14:m>
                <a:r>
                  <a:rPr lang="zh-CN" altLang="en-US" sz="2800" dirty="0">
                    <a:sym typeface="Symbol" panose="05050102010706020507" pitchFamily="18" charset="2"/>
                  </a:rPr>
                  <a:t>，满足：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  <a:sym typeface="Symbol" panose="05050102010706020507" pitchFamily="18" charset="2"/>
                      </a:rPr>
                      <m:t>21</m:t>
                    </m:r>
                    <m:r>
                      <a:rPr lang="en-US" altLang="zh-CN" sz="2800" b="0" i="1" smtClean="0">
                        <a:latin typeface="Cambria Math"/>
                        <a:sym typeface="Symbol" panose="05050102010706020507" pitchFamily="18" charset="2"/>
                      </a:rPr>
                      <m:t>𝑥</m:t>
                    </m:r>
                    <m:r>
                      <a:rPr lang="en-US" altLang="zh-CN" sz="2800" b="0" i="1" smtClean="0">
                        <a:latin typeface="Cambria Math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zh-CN" sz="2800" b="0" i="1" smtClean="0">
                        <a:latin typeface="Cambria Math"/>
                        <a:sym typeface="Symbol" panose="05050102010706020507" pitchFamily="18" charset="2"/>
                      </a:rPr>
                      <m:t>9</m:t>
                    </m:r>
                    <m:r>
                      <a:rPr lang="en-US" altLang="zh-CN" sz="2800" b="0" i="1" smtClean="0">
                        <a:latin typeface="Cambria Math"/>
                        <a:sym typeface="Symbol" panose="05050102010706020507" pitchFamily="18" charset="2"/>
                      </a:rPr>
                      <m:t>𝑝</m:t>
                    </m:r>
                  </m:oMath>
                </a14:m>
                <a:r>
                  <a:rPr lang="zh-CN" altLang="en-US" sz="2800" dirty="0">
                    <a:sym typeface="Symbol" panose="05050102010706020507" pitchFamily="18" charset="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/>
                        <a:sym typeface="Symbol" panose="05050102010706020507" pitchFamily="18" charset="2"/>
                      </a:rPr>
                      <m:t>21</m:t>
                    </m:r>
                    <m:r>
                      <a:rPr lang="en-US" altLang="zh-CN" sz="2800" i="1" smtClean="0">
                        <a:latin typeface="Cambria Math"/>
                        <a:sym typeface="Symbol" panose="05050102010706020507" pitchFamily="18" charset="2"/>
                      </a:rPr>
                      <m:t>𝑦</m:t>
                    </m:r>
                    <m:r>
                      <a:rPr lang="en-US" altLang="zh-CN" sz="2800" i="1">
                        <a:latin typeface="Cambria Math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zh-CN" sz="2800" b="0" i="1" smtClean="0">
                        <a:latin typeface="Cambria Math"/>
                        <a:sym typeface="Symbol" panose="05050102010706020507" pitchFamily="18" charset="2"/>
                      </a:rPr>
                      <m:t>9</m:t>
                    </m:r>
                    <m:r>
                      <a:rPr lang="en-US" altLang="zh-CN" sz="2800" b="0" i="1" smtClean="0">
                        <a:latin typeface="Cambria Math"/>
                        <a:sym typeface="Symbol" panose="05050102010706020507" pitchFamily="18" charset="2"/>
                      </a:rPr>
                      <m:t>𝑞</m:t>
                    </m:r>
                  </m:oMath>
                </a14:m>
                <a:r>
                  <a:rPr lang="zh-CN" altLang="en-US" sz="2800" dirty="0"/>
                  <a:t>，则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21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sz="2800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r>
                      <a:rPr lang="en-US" altLang="zh-CN" sz="2800" b="0" i="1" smtClean="0">
                        <a:latin typeface="Cambria Math"/>
                      </a:rPr>
                      <m:t>9</m:t>
                    </m:r>
                    <m:r>
                      <a:rPr lang="en-US" altLang="zh-CN" sz="2800" b="0" i="1" smtClean="0">
                        <a:latin typeface="Cambria Math"/>
                      </a:rPr>
                      <m:t>(</m:t>
                    </m:r>
                    <m:r>
                      <a:rPr lang="en-US" altLang="zh-CN" sz="2800" b="0" i="1" smtClean="0">
                        <a:latin typeface="Cambria Math"/>
                      </a:rPr>
                      <m:t>𝑝</m:t>
                    </m:r>
                    <m:r>
                      <a:rPr lang="en-US" altLang="zh-CN" sz="2800" b="0" i="1" smtClean="0">
                        <a:latin typeface="Cambria Math"/>
                      </a:rPr>
                      <m:t>+</m:t>
                    </m:r>
                    <m:r>
                      <a:rPr lang="en-US" altLang="zh-CN" sz="2800" b="0" i="1" smtClean="0">
                        <a:latin typeface="Cambria Math"/>
                      </a:rPr>
                      <m:t>𝑞</m:t>
                    </m:r>
                    <m:r>
                      <a:rPr lang="en-US" altLang="zh-CN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sz="2800" dirty="0"/>
                  <a:t>，由于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𝑝</m:t>
                    </m:r>
                    <m:r>
                      <a:rPr lang="en-US" altLang="zh-CN" sz="2800" b="0" i="1" smtClean="0">
                        <a:latin typeface="Cambria Math"/>
                      </a:rPr>
                      <m:t>+</m:t>
                    </m:r>
                    <m:r>
                      <a:rPr lang="en-US" altLang="zh-CN" sz="2800" b="0" i="1" smtClean="0">
                        <a:latin typeface="Cambria Math"/>
                      </a:rPr>
                      <m:t>𝑞</m:t>
                    </m:r>
                    <m:r>
                      <a:rPr lang="en-US" altLang="zh-CN" sz="2800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ℤ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zh-CN" altLang="en-US" sz="2800" dirty="0"/>
                  <a:t>，故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9</m:t>
                    </m:r>
                    <m:r>
                      <a:rPr lang="en-US" altLang="zh-CN" sz="2800" b="0" i="1" smtClean="0">
                        <a:latin typeface="Cambria Math"/>
                      </a:rPr>
                      <m:t>|</m:t>
                    </m:r>
                    <m:r>
                      <a:rPr lang="en-US" altLang="zh-CN" sz="2800" b="0" i="1" smtClean="0">
                        <a:latin typeface="Cambria Math"/>
                      </a:rPr>
                      <m:t>21</m:t>
                    </m:r>
                    <m:r>
                      <a:rPr lang="en-US" altLang="zh-CN" sz="2800" b="0" i="1" smtClean="0">
                        <a:latin typeface="Cambria Math"/>
                      </a:rPr>
                      <m:t>(</m:t>
                    </m:r>
                    <m:r>
                      <a:rPr lang="en-US" altLang="zh-CN" sz="2800" b="0" i="1" smtClean="0">
                        <a:latin typeface="Cambria Math"/>
                      </a:rPr>
                      <m:t>𝑥</m:t>
                    </m:r>
                    <m:r>
                      <a:rPr lang="en-US" altLang="zh-CN" sz="2800" b="0" i="1" smtClean="0">
                        <a:latin typeface="Cambria Math"/>
                      </a:rPr>
                      <m:t>+</m:t>
                    </m:r>
                    <m:r>
                      <a:rPr lang="en-US" altLang="zh-CN" sz="2800" b="0" i="1" smtClean="0">
                        <a:latin typeface="Cambria Math"/>
                      </a:rPr>
                      <m:t>𝑦</m:t>
                    </m:r>
                    <m:r>
                      <a:rPr lang="en-US" altLang="zh-CN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sz="2800" dirty="0"/>
                  <a:t>，即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𝑥</m:t>
                    </m:r>
                    <m:r>
                      <a:rPr lang="en-US" altLang="zh-CN" sz="2800" b="0" i="1" smtClean="0">
                        <a:latin typeface="Cambria Math"/>
                      </a:rPr>
                      <m:t>+</m:t>
                    </m:r>
                    <m:r>
                      <a:rPr lang="en-US" altLang="zh-CN" sz="2800" b="0" i="1" smtClean="0">
                        <a:latin typeface="Cambria Math"/>
                      </a:rPr>
                      <m:t>𝑦</m:t>
                    </m:r>
                    <m:r>
                      <a:rPr lang="en-US" altLang="zh-CN" sz="2800" b="0" i="1" smtClean="0">
                        <a:latin typeface="Cambria Math"/>
                      </a:rPr>
                      <m:t>∈</m:t>
                    </m:r>
                    <m:r>
                      <a:rPr lang="en-US" altLang="zh-CN" sz="2800" b="0" i="1" smtClean="0">
                        <a:latin typeface="Cambria Math"/>
                      </a:rPr>
                      <m:t>𝐴</m:t>
                    </m:r>
                    <m:r>
                      <a:rPr lang="en-US" altLang="zh-CN" sz="2800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zh-CN" altLang="en-US" sz="28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/>
                      </a:rPr>
                      <m:t>□</m:t>
                    </m:r>
                  </m:oMath>
                </a14:m>
                <a:endParaRPr lang="en-US" altLang="zh-CN" sz="2800" dirty="0"/>
              </a:p>
            </p:txBody>
          </p:sp>
        </mc:Choice>
        <mc:Fallback>
          <p:sp>
            <p:nvSpPr>
              <p:cNvPr id="13315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9512" y="1484313"/>
                <a:ext cx="8640191" cy="4392612"/>
              </a:xfrm>
              <a:blipFill rotWithShape="1">
                <a:blip r:embed="rId2"/>
                <a:stretch>
                  <a:fillRect l="-5" t="-7" r="2" b="-152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11188" y="6284913"/>
            <a:ext cx="2304628" cy="457200"/>
          </a:xfrm>
        </p:spPr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</a:rPr>
              <a:t>运算的定义</a:t>
            </a:r>
            <a:endParaRPr lang="en-US" altLang="zh-CN" dirty="0">
              <a:latin typeface="等线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24750" y="6284913"/>
            <a:ext cx="933450" cy="457200"/>
          </a:xfrm>
        </p:spPr>
        <p:txBody>
          <a:bodyPr/>
          <a:lstStyle/>
          <a:p>
            <a:fld id="{2AC29492-63B7-4324-AFD8-B617AA4FC24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5689</Words>
  <Application>WPS 演示</Application>
  <PresentationFormat>全屏显示(4:3)</PresentationFormat>
  <Paragraphs>352</Paragraphs>
  <Slides>31</Slides>
  <Notes>30</Notes>
  <HiddenSlides>0</HiddenSlides>
  <MMClips>0</MMClips>
  <ScaleCrop>false</ScaleCrop>
  <HeadingPairs>
    <vt:vector size="8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31</vt:i4>
      </vt:variant>
    </vt:vector>
  </HeadingPairs>
  <TitlesOfParts>
    <vt:vector size="60" baseType="lpstr">
      <vt:lpstr>Arial</vt:lpstr>
      <vt:lpstr>宋体</vt:lpstr>
      <vt:lpstr>Wingdings</vt:lpstr>
      <vt:lpstr>Times New Roman</vt:lpstr>
      <vt:lpstr>等线</vt:lpstr>
      <vt:lpstr>DengXian</vt:lpstr>
      <vt:lpstr>KaiTi</vt:lpstr>
      <vt:lpstr>华文楷体</vt:lpstr>
      <vt:lpstr>Book Antiqua</vt:lpstr>
      <vt:lpstr>Tahoma</vt:lpstr>
      <vt:lpstr>黑体</vt:lpstr>
      <vt:lpstr>Arial Unicode MS</vt:lpstr>
      <vt:lpstr>Symbol</vt:lpstr>
      <vt:lpstr>Cambria Math</vt:lpstr>
      <vt:lpstr>DejaVu Math TeX Gyre</vt:lpstr>
      <vt:lpstr>Cambria Math</vt:lpstr>
      <vt:lpstr>微软雅黑</vt:lpstr>
      <vt:lpstr>Arial Unicode MS</vt:lpstr>
      <vt:lpstr>方正宋刻本秀楷</vt:lpstr>
      <vt:lpstr>Kaiti SC</vt:lpstr>
      <vt:lpstr>华文中宋</vt:lpstr>
      <vt:lpstr>楷体</vt:lpstr>
      <vt:lpstr>文泉驿微米黑</vt:lpstr>
      <vt:lpstr>Axis</vt:lpstr>
      <vt:lpstr>Word.Document.8</vt:lpstr>
      <vt:lpstr>Equation.3</vt:lpstr>
      <vt:lpstr>Word.Document.8</vt:lpstr>
      <vt:lpstr>Word.Document.8</vt:lpstr>
      <vt:lpstr>Word.Document.8</vt:lpstr>
      <vt:lpstr>第十六讲：代数系统引论</vt:lpstr>
      <vt:lpstr>前 情 提 要</vt:lpstr>
      <vt:lpstr>本讲主要内容</vt:lpstr>
      <vt:lpstr>Abū ʿAbdallāh Muḥammad ibn Mūsā al-Khwārizmī (B.C. 780 – 850 ?)</vt:lpstr>
      <vt:lpstr>引  子（续）</vt:lpstr>
      <vt:lpstr>运算的函数定义</vt:lpstr>
      <vt:lpstr>运 算 表</vt:lpstr>
      <vt:lpstr>运算的封闭性</vt:lpstr>
      <vt:lpstr>证明运算封闭的例子</vt:lpstr>
      <vt:lpstr>代 数 系 统</vt:lpstr>
      <vt:lpstr>一个较复杂的代数系统的例子</vt:lpstr>
      <vt:lpstr>函数本身作为运算对象</vt:lpstr>
      <vt:lpstr>结合性（associativity）</vt:lpstr>
      <vt:lpstr>交换性（commutativity）</vt:lpstr>
      <vt:lpstr>分配性（distributivity）</vt:lpstr>
      <vt:lpstr>单 位 元（identity element）</vt:lpstr>
      <vt:lpstr>左单位元和右单位元</vt:lpstr>
      <vt:lpstr>关于单位元的进一步讨论</vt:lpstr>
      <vt:lpstr>逆 元（inverse element）</vt:lpstr>
      <vt:lpstr>一个关于逆元的例子</vt:lpstr>
      <vt:lpstr>关于逆元的进一步讨论</vt:lpstr>
      <vt:lpstr>零  元</vt:lpstr>
      <vt:lpstr>一 个 例 子</vt:lpstr>
      <vt:lpstr>一个与编码有关的代数系统</vt:lpstr>
      <vt:lpstr>“相似”的系统</vt:lpstr>
      <vt:lpstr>同构与同构映射</vt:lpstr>
      <vt:lpstr>同态与同态映射</vt:lpstr>
      <vt:lpstr>课堂练习题</vt:lpstr>
      <vt:lpstr>代数系统部分参考教材</vt:lpstr>
      <vt:lpstr>本次课后作业</vt:lpstr>
      <vt:lpstr>进程代数（Process Algebra）</vt:lpstr>
    </vt:vector>
  </TitlesOfParts>
  <Company>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HMM词性标注</dc:title>
  <dc:creator>HuangShujian</dc:creator>
  <cp:lastModifiedBy>daiwz</cp:lastModifiedBy>
  <cp:revision>1724</cp:revision>
  <cp:lastPrinted>2023-04-17T09:09:22Z</cp:lastPrinted>
  <dcterms:created xsi:type="dcterms:W3CDTF">2023-04-17T09:09:22Z</dcterms:created>
  <dcterms:modified xsi:type="dcterms:W3CDTF">2023-04-17T09:09:22Z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2052-11.1.0.11691</vt:lpwstr>
  </property>
</Properties>
</file>