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70" r:id="rId3"/>
    <p:sldId id="309" r:id="rId4"/>
    <p:sldId id="308" r:id="rId5"/>
    <p:sldId id="311" r:id="rId6"/>
    <p:sldId id="312" r:id="rId7"/>
    <p:sldId id="323" r:id="rId8"/>
    <p:sldId id="324" r:id="rId9"/>
    <p:sldId id="313" r:id="rId10"/>
    <p:sldId id="314" r:id="rId11"/>
    <p:sldId id="293" r:id="rId12"/>
    <p:sldId id="285" r:id="rId13"/>
    <p:sldId id="294" r:id="rId14"/>
    <p:sldId id="284" r:id="rId15"/>
    <p:sldId id="286" r:id="rId16"/>
    <p:sldId id="296" r:id="rId17"/>
    <p:sldId id="298" r:id="rId18"/>
    <p:sldId id="283" r:id="rId19"/>
    <p:sldId id="287" r:id="rId20"/>
    <p:sldId id="299" r:id="rId21"/>
    <p:sldId id="315" r:id="rId22"/>
    <p:sldId id="303" r:id="rId23"/>
    <p:sldId id="304" r:id="rId24"/>
    <p:sldId id="305" r:id="rId25"/>
    <p:sldId id="290" r:id="rId26"/>
    <p:sldId id="291" r:id="rId27"/>
    <p:sldId id="292" r:id="rId28"/>
    <p:sldId id="306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5" r:id="rId37"/>
    <p:sldId id="326" r:id="rId38"/>
    <p:sldId id="327" r:id="rId39"/>
    <p:sldId id="328" r:id="rId40"/>
    <p:sldId id="329" r:id="rId41"/>
    <p:sldId id="331" r:id="rId42"/>
    <p:sldId id="300" r:id="rId43"/>
    <p:sldId id="301" r:id="rId44"/>
    <p:sldId id="302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996600"/>
    <a:srgbClr val="B2B2B2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/>
    <p:restoredTop sz="82004"/>
  </p:normalViewPr>
  <p:slideViewPr>
    <p:cSldViewPr>
      <p:cViewPr varScale="1">
        <p:scale>
          <a:sx n="141" d="100"/>
          <a:sy n="141" d="100"/>
        </p:scale>
        <p:origin x="11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ADA8CA8-A481-EA44-8C50-CD559EE7CBCD}" type="datetimeFigureOut">
              <a:rPr lang="zh-CN" altLang="en-US"/>
              <a:pPr>
                <a:defRPr/>
              </a:pPr>
              <a:t>2022/5/9</a:t>
            </a:fld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BBD6ED-78C6-2940-8FF1-32625BC12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3CFB27B-28AE-B044-9F48-F39353796203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81A0E3-B232-044C-9B4E-DA88EBF7F2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宋体" charset="0"/>
              </a:rPr>
              <a:t>初级通路必是简单通路；反过来未必。</a:t>
            </a:r>
          </a:p>
        </p:txBody>
      </p:sp>
      <p:sp>
        <p:nvSpPr>
          <p:cNvPr id="819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2A19C0-90ED-5F44-9B37-EA5D0B4BCBB4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DA3674A-FDEC-3D49-88FE-54D7DAF6647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46B6129-1CFA-954D-B8F0-3A90F1DD359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5206536-F9EC-A54E-93BB-C7742F7A85B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07C63BD-BA1F-334B-8A6B-60B191D8E15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85B3F17-E67B-914A-B0EE-A08744F2D79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94EDB0A-AC78-DE44-9A2F-33F8B72B795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4342F6-8EC4-B649-A485-ADC31DB8C14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95724DD-B509-0A47-8E82-1A5141BEE6E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7F790E-354A-444E-B1ED-D566542A763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ED5E2D2-C21B-C248-B23F-1571572A912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96F4DF3-FA4C-1641-A74C-8A6944B5F680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κ(G)≤λ(G) </a:t>
            </a:r>
            <a:r>
              <a:rPr lang="zh-CN" altLang="en-US" sz="1400">
                <a:latin typeface="Times New Roman" charset="0"/>
              </a:rPr>
              <a:t>的</a:t>
            </a:r>
            <a:r>
              <a:rPr lang="zh-CN" altLang="en-US" sz="1400" b="1">
                <a:latin typeface="Times New Roman" charset="0"/>
              </a:rPr>
              <a:t>另一个证明：</a:t>
            </a:r>
            <a:r>
              <a:rPr lang="en-US" altLang="zh-CN" sz="1400" i="1">
                <a:latin typeface="Times New Roman" charset="0"/>
              </a:rPr>
              <a:t>.</a:t>
            </a:r>
            <a:endParaRPr lang="en-US" altLang="zh-CN" sz="1400">
              <a:latin typeface="Times New Roman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latin typeface="Times New Roman" charset="0"/>
              </a:rPr>
              <a:t>Proof.</a:t>
            </a:r>
            <a:br>
              <a:rPr lang="en-US" altLang="zh-CN" sz="1400">
                <a:latin typeface="Times New Roman" charset="0"/>
              </a:rPr>
            </a:br>
            <a:r>
              <a:rPr lang="en-US" altLang="zh-CN" sz="1400">
                <a:latin typeface="Times New Roman" charset="0"/>
              </a:rPr>
              <a:t>We use induction on λ. If λ=0, G is disconnected, so κ=0. If λ=1, removal of edge ewith endpoints v and w disconnects G. If v and w are the only vertices of G, G is K2 and has connectivity 1. Otherwise, removal of either v or w disconnects G, so κ=1.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As a special case we note that if λ=n−1 then δ=n−1, so G is Kn and κ=n−1.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Now suppose n−1&gt;λ=k&gt;1, and removal of edges e1,e2,…,ek disconnects G. Remove edge ek with endpoints v and w to form G1 with λ(G1)=k−1. By the induction hypothesis, there are at most k−1 vertices v1,v2,…,vj such that G2=G1−{v1,v2,…,vj} is disconnected. Since k&lt;n−1, k−1≤n−3, and so G2has at least 3 vertices.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If both v and w are vertices of G2, and if adding ek to G2 produces a connected graph G3, then removal of one of v and w will disconnect G3 forming G4, and G4=G−{v1,v2,…,vj,v} or G4=G−{v1,v2,…,vj,w}, that is, removing at most kvertices disconnects G. If v and w are vertices of G2 but adding ek does not produce a connected graph, then removing v1,v2,…,vj disconnects G. Finally, if at least one of v and w is not in G2, then G2=G−{v1,v2,…,vj} and the connectivity of G is less than k. So in all cases, κ≤k.</a:t>
            </a:r>
          </a:p>
          <a:p>
            <a:pPr>
              <a:lnSpc>
                <a:spcPct val="70000"/>
              </a:lnSpc>
            </a:pPr>
            <a:r>
              <a:rPr lang="en-US" altLang="zh-CN" sz="1400">
                <a:latin typeface="Times New Roman" charset="0"/>
              </a:rPr>
              <a:t>◻</a:t>
            </a:r>
          </a:p>
          <a:p>
            <a:pPr>
              <a:lnSpc>
                <a:spcPct val="70000"/>
              </a:lnSpc>
            </a:pPr>
            <a:endParaRPr lang="en-US" altLang="en-US" sz="1000">
              <a:ea typeface="宋体" charset="0"/>
            </a:endParaRPr>
          </a:p>
        </p:txBody>
      </p:sp>
      <p:sp>
        <p:nvSpPr>
          <p:cNvPr id="31748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4DCB4E4-8244-224C-A3BA-7A781351FECD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9E836C-F1A0-3843-AB48-1DC13818DF9F}" type="slidenum">
              <a:rPr lang="zh-CN" altLang="en-US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宋体" charset="0"/>
            </a:endParaRPr>
          </a:p>
        </p:txBody>
      </p:sp>
      <p:sp>
        <p:nvSpPr>
          <p:cNvPr id="4096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37A8-2510-9C41-AC13-ECFFC25BF8B6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If G′ ⊆ G and G′ contains all the edges xy ∈ E with x, y ∈ V′, then G′ is an induced subgraph of G; </a:t>
            </a:r>
          </a:p>
          <a:p>
            <a:endParaRPr lang="en-US" altLang="zh-CN"/>
          </a:p>
          <a:p>
            <a:r>
              <a:rPr lang="en-US" altLang="zh-CN"/>
              <a:t>Since any edge xy ∈ E(G)-E(H) with x,y ∈ H would define an H- path, H is an induced subgraph of G. </a:t>
            </a:r>
          </a:p>
          <a:p>
            <a:endParaRPr lang="en-US" altLang="en-US">
              <a:ea typeface="宋体" charset="0"/>
            </a:endParaRPr>
          </a:p>
        </p:txBody>
      </p:sp>
      <p:sp>
        <p:nvSpPr>
          <p:cNvPr id="430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59A6592-0315-0B49-99F6-7D252A2755B1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697116-DD2F-F64E-AB42-74E64861BC9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US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15808-DB8F-9C4D-8BFB-E235EAFA45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5BAE3-FCE8-C941-80FB-A67703F91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2C44-5860-1547-8FA8-834B266BF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5BC6B-C5CE-9C4F-AF92-53DB8693E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B5CA-1E33-E24D-BAF9-2BC91E0D4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558F5-17FE-7948-9A82-BC6366301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A6C9F-F041-FA44-AF9B-2999A2EBD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1484C-4009-814B-845F-BA4D8E181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00CAE-1E7F-A54A-A7FA-FDC876EF8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22650-0A1C-1347-BBBF-50B06A4AE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D2826-5DC3-EE42-B951-F85CCB2895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079B-28C8-E34E-995E-DADB165DA6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74981-070D-E74E-9A9A-FB39CC619E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5182C26-812E-DB4E-AC35-A9D4B18FEB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图的连通性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ea typeface="宋体" charset="0"/>
              </a:rPr>
              <a:t>离散数学</a:t>
            </a:r>
            <a:r>
              <a:rPr kumimoji="0" lang="zh-CN" altLang="en-US" b="1">
                <a:latin typeface="华文仿宋" charset="-122"/>
                <a:ea typeface="华文仿宋" charset="-122"/>
              </a:rPr>
              <a:t>─</a:t>
            </a:r>
            <a:r>
              <a:rPr kumimoji="0" lang="zh-CN" altLang="en-US" b="1">
                <a:ea typeface="宋体" charset="0"/>
              </a:rPr>
              <a:t>图论初步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>
              <a:ea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ea typeface="宋体" charset="0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连通分支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569325" cy="518477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连通分支</a:t>
            </a:r>
            <a:endParaRPr kumimoji="0" lang="en-US" altLang="zh-CN" sz="2800" b="1">
              <a:solidFill>
                <a:srgbClr val="FF0000"/>
              </a:solidFill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极大连通子图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每个无向图是若干个互不相交的连通分支的并。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“顶点之间存在通路”是一个等价关系，任一等价类上的导出子图即为一个连通分支。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中存在从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u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的通路，则一定有从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u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的简单通路。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证明：最短通路必是简单的，事实上，它没有重复顶点。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</p:txBody>
      </p:sp>
      <p:sp>
        <p:nvSpPr>
          <p:cNvPr id="1741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40C5FF5-5193-684C-90EE-E48F9CA5E2E6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点的删除与连通分支数量的增减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p(G-v)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其中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中任意一个顶点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的情况比较复杂</a:t>
            </a:r>
          </a:p>
          <a:p>
            <a:pPr lvl="1" algn="ctr" eaLnBrk="1" hangingPunct="1">
              <a:lnSpc>
                <a:spcPct val="90000"/>
              </a:lnSpc>
              <a:spcBef>
                <a:spcPct val="80000"/>
              </a:spcBef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（</a:t>
            </a:r>
            <a:r>
              <a:rPr kumimoji="0" lang="zh-CN" altLang="en-US" sz="2000" b="1">
                <a:solidFill>
                  <a:srgbClr val="336600"/>
                </a:solidFill>
                <a:latin typeface="Times New Roman" charset="0"/>
                <a:ea typeface="宋体" charset="0"/>
                <a:sym typeface="Symbol" charset="2"/>
              </a:rPr>
              <a:t>注意：删除顶点意味着同时删除该点关联的边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可能会</a:t>
            </a:r>
            <a:r>
              <a:rPr kumimoji="0" lang="en-US" altLang="zh-CN" b="1">
                <a:ea typeface="宋体" charset="0"/>
                <a:sym typeface="Symbol" charset="2"/>
              </a:rPr>
              <a:t>……</a:t>
            </a:r>
            <a:endParaRPr kumimoji="0" lang="en-US" altLang="zh-CN" b="1">
              <a:latin typeface="Times New Roman" charset="0"/>
              <a:ea typeface="宋体" charset="0"/>
              <a:sym typeface="Symbol" charset="2"/>
            </a:endParaRP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减少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删除孤立点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不变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例如：删除悬挂点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8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增加很多个 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例如：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star)</a:t>
            </a:r>
          </a:p>
          <a:p>
            <a:pPr eaLnBrk="1" hangingPunct="1">
              <a:lnSpc>
                <a:spcPct val="90000"/>
              </a:lnSpc>
            </a:pPr>
            <a:endParaRPr kumimoji="0" lang="en-US" altLang="zh-CN" sz="2600" b="1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90000"/>
              </a:lnSpc>
            </a:pPr>
            <a:endParaRPr kumimoji="0" lang="en-US" altLang="zh-CN" sz="21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194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940A28C-3C22-8040-A2A8-F6C1255401B1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19461" name="组合 14"/>
          <p:cNvGrpSpPr>
            <a:grpSpLocks/>
          </p:cNvGrpSpPr>
          <p:nvPr/>
        </p:nvGrpSpPr>
        <p:grpSpPr bwMode="auto">
          <a:xfrm>
            <a:off x="5181600" y="3240088"/>
            <a:ext cx="3505200" cy="2133600"/>
            <a:chOff x="5181600" y="3625644"/>
            <a:chExt cx="3505200" cy="2133600"/>
          </a:xfrm>
        </p:grpSpPr>
        <p:sp>
          <p:nvSpPr>
            <p:cNvPr id="19462" name="Oval 12" descr="蓝色砂纸"/>
            <p:cNvSpPr>
              <a:spLocks noChangeArrowheads="1"/>
            </p:cNvSpPr>
            <p:nvPr/>
          </p:nvSpPr>
          <p:spPr bwMode="auto">
            <a:xfrm>
              <a:off x="5181600" y="3625644"/>
              <a:ext cx="3429000" cy="2133600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3" name="Oval 4"/>
            <p:cNvSpPr>
              <a:spLocks noChangeArrowheads="1"/>
            </p:cNvSpPr>
            <p:nvPr/>
          </p:nvSpPr>
          <p:spPr bwMode="auto">
            <a:xfrm>
              <a:off x="5843588" y="4306682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4" name="Oval 5"/>
            <p:cNvSpPr>
              <a:spLocks noChangeArrowheads="1"/>
            </p:cNvSpPr>
            <p:nvPr/>
          </p:nvSpPr>
          <p:spPr bwMode="auto">
            <a:xfrm>
              <a:off x="6858000" y="4540044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6781800" y="38542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6" name="Oval 7"/>
            <p:cNvSpPr>
              <a:spLocks noChangeArrowheads="1"/>
            </p:cNvSpPr>
            <p:nvPr/>
          </p:nvSpPr>
          <p:spPr bwMode="auto">
            <a:xfrm>
              <a:off x="6400800" y="53020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7" name="Oval 8"/>
            <p:cNvSpPr>
              <a:spLocks noChangeArrowheads="1"/>
            </p:cNvSpPr>
            <p:nvPr/>
          </p:nvSpPr>
          <p:spPr bwMode="auto">
            <a:xfrm>
              <a:off x="7467600" y="5073444"/>
              <a:ext cx="152400" cy="1524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9468" name="Line 9"/>
            <p:cNvSpPr>
              <a:spLocks noChangeShapeType="1"/>
            </p:cNvSpPr>
            <p:nvPr/>
          </p:nvSpPr>
          <p:spPr bwMode="auto">
            <a:xfrm flipH="1">
              <a:off x="6529388" y="4673394"/>
              <a:ext cx="371475" cy="642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6872288" y="3987594"/>
              <a:ext cx="71437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6996113" y="4673394"/>
              <a:ext cx="504825" cy="428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5181600" y="3930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（孤立点）</a:t>
              </a:r>
            </a:p>
          </p:txBody>
        </p:sp>
        <p:sp>
          <p:nvSpPr>
            <p:cNvPr id="19472" name="Text Box 14"/>
            <p:cNvSpPr txBox="1">
              <a:spLocks noChangeArrowheads="1"/>
            </p:cNvSpPr>
            <p:nvPr/>
          </p:nvSpPr>
          <p:spPr bwMode="auto">
            <a:xfrm>
              <a:off x="7467600" y="4692444"/>
              <a:ext cx="1219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996600"/>
                  </a:solidFill>
                  <a:latin typeface="Times New Roman" charset="0"/>
                </a:rPr>
                <a:t>（悬挂点）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割点</a:t>
            </a:r>
            <a:r>
              <a:rPr lang="zh-CN" altLang="en-US" sz="3200">
                <a:ea typeface="宋体" charset="0"/>
              </a:rPr>
              <a:t>（</a:t>
            </a:r>
            <a:r>
              <a:rPr lang="en-US" altLang="zh-CN" sz="3200" b="0">
                <a:ea typeface="宋体" charset="0"/>
              </a:rPr>
              <a:t>cut vertex, articulation vertex</a:t>
            </a:r>
            <a:r>
              <a:rPr lang="zh-CN" altLang="en-US" sz="3200">
                <a:ea typeface="宋体" charset="0"/>
              </a:rPr>
              <a:t>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v∈V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(G-v)&gt;</a:t>
            </a:r>
            <a:r>
              <a:rPr kumimoji="0" lang="en-US" altLang="zh-CN" sz="28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(G),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割点</a:t>
            </a:r>
            <a:endParaRPr kumimoji="0" lang="zh-CN" altLang="en-US" sz="28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endParaRPr kumimoji="0" lang="en-US" altLang="zh-CN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2"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注意：只需考虑割点所在的连通分支，以下讨论不妨只考虑连通图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048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00E832-AAE3-F44C-A757-EB781D38664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1752600" y="33528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5638800" y="28194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648200" y="3276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8200" y="388620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3048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0" name="Oval 6"/>
          <p:cNvSpPr>
            <a:spLocks noChangeArrowheads="1"/>
          </p:cNvSpPr>
          <p:nvPr/>
        </p:nvSpPr>
        <p:spPr bwMode="auto">
          <a:xfrm>
            <a:off x="4572000" y="3810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割点</a:t>
            </a: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4267200" y="3276600"/>
            <a:ext cx="304800" cy="5334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842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关于割点的三个等价命题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640763" cy="4751387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以下三个命题等价：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(1) 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是割点。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(2)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V-{v}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的分划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{V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},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使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w∈V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存在顶点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u,w(u≠v, w≠v)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，使得任意的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spcBef>
                <a:spcPct val="40000"/>
              </a:spcBef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(1)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(2): ∵v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是割点，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至少存在两个连通分支，设其中一个的顶点集是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。令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=V-(V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∪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{v}),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∈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w</a:t>
            </a:r>
            <a:r>
              <a:rPr kumimoji="0" lang="en-US" altLang="zh-CN" sz="2200" b="1">
                <a:latin typeface="Times New Roman" charset="0"/>
                <a:ea typeface="MS PMincho" charset="-128"/>
              </a:rPr>
              <a:t>∈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u,w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一定在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的不同的连通分支中。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中，任何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通路必含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(2)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(3):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注意：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(3)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(2)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的特例。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200" b="1">
                <a:latin typeface="Times New Roman" charset="0"/>
                <a:ea typeface="宋体" charset="0"/>
              </a:rPr>
              <a:t>(3)</a:t>
            </a:r>
            <a:r>
              <a:rPr kumimoji="0" lang="en-US" altLang="zh-CN" sz="2200" b="1">
                <a:latin typeface="Times New Roman" charset="0"/>
                <a:ea typeface="MS PMincho" charset="-128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(1):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显然，在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中已不可能还有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通路，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不连通，</a:t>
            </a:r>
            <a:r>
              <a:rPr kumimoji="0" lang="zh-CN" altLang="en-US" sz="2200" b="1">
                <a:latin typeface="Times New Roman" charset="0"/>
                <a:ea typeface="MS PMincho" charset="-128"/>
              </a:rPr>
              <a:t>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是割点。 </a:t>
            </a:r>
          </a:p>
        </p:txBody>
      </p:sp>
      <p:sp>
        <p:nvSpPr>
          <p:cNvPr id="215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137CB74-5267-B442-9B63-7BAF1AC6EB80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bldLvl="4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边的删除与连通分支数量的增加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8208962" cy="4405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  <a:ea typeface="宋体" charset="0"/>
              </a:rPr>
              <a:t>设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p(G)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表示图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中连通分支数，则：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p(G) p(G-e)  p(G)+1,   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其中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中任意一条边</a:t>
            </a:r>
            <a:endParaRPr kumimoji="0" lang="zh-CN" altLang="en-US" b="1">
              <a:solidFill>
                <a:schemeClr val="tx2"/>
              </a:solidFill>
              <a:latin typeface="Times New Roman" charset="0"/>
              <a:ea typeface="宋体" charset="0"/>
              <a:sym typeface="Symbol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第一个“不大于”显然成立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删除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只会影响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e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所在的那一个连通分支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第二个“不大于”成立</a:t>
            </a:r>
            <a:r>
              <a:rPr kumimoji="0" lang="en-US" altLang="zh-CN" b="1">
                <a:latin typeface="Times New Roman" charset="0"/>
                <a:ea typeface="宋体" charset="0"/>
                <a:sym typeface="Symbol" charset="2"/>
              </a:rPr>
              <a:t>: 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注意在图中任意两点之间加一条边，最多只能将</a:t>
            </a:r>
            <a:r>
              <a:rPr kumimoji="0" lang="zh-CN" altLang="en-US" b="1" i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两个</a:t>
            </a:r>
            <a:r>
              <a:rPr kumimoji="0" lang="zh-CN" altLang="en-US" b="1">
                <a:latin typeface="Times New Roman" charset="0"/>
                <a:ea typeface="宋体" charset="0"/>
                <a:sym typeface="Symbol" charset="2"/>
              </a:rPr>
              <a:t>连通分支连成一个。</a:t>
            </a:r>
            <a:endParaRPr kumimoji="0" lang="en-US" altLang="zh-CN" sz="19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2253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D85121-68E7-514F-8095-646261600352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07963"/>
            <a:ext cx="7327900" cy="112395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割边</a:t>
            </a:r>
            <a:r>
              <a:rPr lang="zh-CN" altLang="en-US" b="0">
                <a:ea typeface="宋体" charset="0"/>
              </a:rPr>
              <a:t>（</a:t>
            </a:r>
            <a:r>
              <a:rPr lang="zh-CN" altLang="en-US">
                <a:ea typeface="宋体" charset="0"/>
              </a:rPr>
              <a:t>桥；</a:t>
            </a:r>
            <a:r>
              <a:rPr lang="en-US" altLang="zh-CN" sz="3600" b="0">
                <a:ea typeface="宋体" charset="0"/>
              </a:rPr>
              <a:t>cut edge, bridge</a:t>
            </a:r>
            <a:r>
              <a:rPr lang="zh-CN" altLang="en-US" b="0">
                <a:ea typeface="宋体" charset="0"/>
              </a:rPr>
              <a:t>）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00213"/>
            <a:ext cx="7705725" cy="4897437"/>
          </a:xfrm>
        </p:spPr>
        <p:txBody>
          <a:bodyPr/>
          <a:lstStyle/>
          <a:p>
            <a:pPr algn="just" eaLnBrk="1" hangingPunct="1"/>
            <a:r>
              <a:rPr kumimoji="0" lang="zh-CN" altLang="en-US" sz="2500" b="1">
                <a:latin typeface="Times New Roman" charset="0"/>
                <a:ea typeface="宋体" charset="0"/>
              </a:rPr>
              <a:t>定义：设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是图，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e∈E</a:t>
            </a:r>
            <a:r>
              <a:rPr kumimoji="0" lang="en-US" altLang="zh-CN" sz="2500" b="1" baseline="-30000">
                <a:latin typeface="Times New Roman" charset="0"/>
                <a:ea typeface="宋体" charset="0"/>
              </a:rPr>
              <a:t>G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5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(G-e)&gt;</a:t>
            </a:r>
            <a:r>
              <a:rPr kumimoji="0" lang="en-US" altLang="zh-CN" sz="2500" b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(G), 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5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中的</a:t>
            </a:r>
            <a:r>
              <a:rPr kumimoji="0" lang="zh-CN" altLang="en-US" sz="25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割边</a:t>
            </a:r>
            <a:r>
              <a:rPr kumimoji="0" lang="zh-CN" altLang="en-US" sz="2500" b="1">
                <a:latin typeface="Times New Roman" charset="0"/>
                <a:ea typeface="宋体" charset="0"/>
              </a:rPr>
              <a:t>。</a:t>
            </a: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/>
            <a:endParaRPr kumimoji="0" lang="zh-CN" altLang="en-US" sz="2500" b="1"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endParaRPr kumimoji="0" lang="zh-CN" altLang="en-US" sz="21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algn="just" eaLnBrk="1" hangingPunct="1">
              <a:buFont typeface="Wingdings" charset="2"/>
              <a:buNone/>
            </a:pP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注意：只需考虑割边所在的连通分支，以下讨论不妨只考虑连通图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35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89472B0-112F-4140-A54F-2FF1236B7C8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828800" y="3581400"/>
            <a:ext cx="20574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715000" y="3048000"/>
            <a:ext cx="1447800" cy="2209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886200" y="31242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charset="0"/>
              </a:rPr>
              <a:t>割边</a:t>
            </a:r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>
            <a:off x="3200400" y="4191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Oval 14"/>
          <p:cNvSpPr>
            <a:spLocks noChangeArrowheads="1"/>
          </p:cNvSpPr>
          <p:nvPr/>
        </p:nvSpPr>
        <p:spPr bwMode="auto">
          <a:xfrm>
            <a:off x="3124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2" name="Oval 15"/>
          <p:cNvSpPr>
            <a:spLocks noChangeArrowheads="1"/>
          </p:cNvSpPr>
          <p:nvPr/>
        </p:nvSpPr>
        <p:spPr bwMode="auto">
          <a:xfrm>
            <a:off x="6096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 flipH="1" flipV="1">
            <a:off x="2819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7"/>
          <p:cNvSpPr>
            <a:spLocks noChangeShapeType="1"/>
          </p:cNvSpPr>
          <p:nvPr/>
        </p:nvSpPr>
        <p:spPr bwMode="auto">
          <a:xfrm flipH="1">
            <a:off x="2819400" y="4267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5" name="Line 18"/>
          <p:cNvSpPr>
            <a:spLocks noChangeShapeType="1"/>
          </p:cNvSpPr>
          <p:nvPr/>
        </p:nvSpPr>
        <p:spPr bwMode="auto">
          <a:xfrm flipV="1">
            <a:off x="62484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>
            <a:off x="4419600" y="3505200"/>
            <a:ext cx="304800" cy="609600"/>
          </a:xfrm>
          <a:prstGeom prst="line">
            <a:avLst/>
          </a:prstGeom>
          <a:noFill/>
          <a:ln w="9525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割边与回路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351837" cy="439261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kumimoji="0" lang="en-US" altLang="zh-CN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是割边当且仅当</a:t>
            </a:r>
            <a:r>
              <a:rPr kumimoji="0" lang="en-US" altLang="zh-CN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不在</a:t>
            </a:r>
            <a:r>
              <a:rPr kumimoji="0" lang="en-US" altLang="zh-CN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的任一简单回路上。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注意：割点没有相应结论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假设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C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是包含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e=xy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的初级回路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C-e=P, 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是不含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xy-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路径。对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中任意顶点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u,v,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通路中不含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则该通路也是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通路；若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通路中含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则将所有的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均替换为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，得到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uv-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通路，∴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仍连通，与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是割边矛盾。</a:t>
            </a:r>
          </a:p>
          <a:p>
            <a:pPr lvl="1" algn="just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: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假设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e=xy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不是割边。则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仍连通，设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G-e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xy-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路径，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中不含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e, 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则：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P+e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2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</a:rPr>
              <a:t>中的简单回路，矛盾。</a:t>
            </a:r>
          </a:p>
        </p:txBody>
      </p:sp>
      <p:sp>
        <p:nvSpPr>
          <p:cNvPr id="2458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F25CC59-88CC-3F41-B269-E9F4B7ADE547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有关割边的四个等价命题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060575"/>
            <a:ext cx="7704137" cy="350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以下四个命题等价：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(1) 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是割边。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(2) 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不在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的任一简单回路上。</a:t>
            </a:r>
            <a:r>
              <a:rPr kumimoji="0" lang="en-US" altLang="zh-CN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注意：割点没有相应结论</a:t>
            </a:r>
            <a:r>
              <a:rPr kumimoji="0" lang="en-US" altLang="zh-CN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的分划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{V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},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使得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w∈V</a:t>
            </a:r>
            <a:r>
              <a:rPr kumimoji="0" lang="en-US" altLang="zh-CN" sz="2200" b="1" baseline="-30000">
                <a:solidFill>
                  <a:srgbClr val="0000CC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, 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(4) 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存在顶点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u,w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，使得任意的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uw-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通路均包含</a:t>
            </a:r>
            <a:r>
              <a:rPr kumimoji="0" lang="en-US" altLang="zh-CN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e</a:t>
            </a:r>
            <a:r>
              <a:rPr kumimoji="0" lang="zh-CN" altLang="en-US" sz="2200" b="1">
                <a:solidFill>
                  <a:srgbClr val="0000CC"/>
                </a:solidFill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256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6181B6E-4825-EF46-991E-2D11FA97B73C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连通图“连接的牢固度”不一样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229600" cy="25209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中删除任意一条边都不连通了。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则至少删除两条边，或删除中间那个顶点，才不连通。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3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删除任意一个点依然连通。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400" b="1" i="1" baseline="-25000">
                <a:latin typeface="Times New Roman" charset="0"/>
                <a:ea typeface="黑体" charset="0"/>
              </a:rPr>
              <a:t>4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至少要删除四条边才可能不连通，且不可能通过删除顶点使其不连通。</a:t>
            </a:r>
          </a:p>
        </p:txBody>
      </p:sp>
      <p:sp>
        <p:nvSpPr>
          <p:cNvPr id="2662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612672F-8BA5-4D48-BB1D-A4953EC86AF6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26629" name="组合 104"/>
          <p:cNvGrpSpPr>
            <a:grpSpLocks/>
          </p:cNvGrpSpPr>
          <p:nvPr/>
        </p:nvGrpSpPr>
        <p:grpSpPr bwMode="auto">
          <a:xfrm>
            <a:off x="735013" y="4341813"/>
            <a:ext cx="7483475" cy="1787525"/>
            <a:chOff x="971600" y="4077072"/>
            <a:chExt cx="7483202" cy="1787525"/>
          </a:xfrm>
        </p:grpSpPr>
        <p:grpSp>
          <p:nvGrpSpPr>
            <p:cNvPr id="26630" name="组合 110"/>
            <p:cNvGrpSpPr>
              <a:grpSpLocks/>
            </p:cNvGrpSpPr>
            <p:nvPr/>
          </p:nvGrpSpPr>
          <p:grpSpPr bwMode="auto">
            <a:xfrm>
              <a:off x="6948264" y="4077072"/>
              <a:ext cx="1506538" cy="1787525"/>
              <a:chOff x="6129282" y="3919609"/>
              <a:chExt cx="1507395" cy="1786753"/>
            </a:xfrm>
          </p:grpSpPr>
          <p:sp>
            <p:nvSpPr>
              <p:cNvPr id="26679" name="流程图: 联系 8"/>
              <p:cNvSpPr>
                <a:spLocks noChangeArrowheads="1"/>
              </p:cNvSpPr>
              <p:nvPr/>
            </p:nvSpPr>
            <p:spPr bwMode="auto">
              <a:xfrm>
                <a:off x="7492661" y="443711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0" name="直接连接符 17"/>
              <p:cNvCxnSpPr>
                <a:cxnSpLocks noChangeShapeType="1"/>
                <a:endCxn id="26679" idx="3"/>
              </p:cNvCxnSpPr>
              <p:nvPr/>
            </p:nvCxnSpPr>
            <p:spPr bwMode="auto">
              <a:xfrm flipV="1">
                <a:off x="6444208" y="4560037"/>
                <a:ext cx="1069544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6681" name="流程图: 联系 35"/>
              <p:cNvSpPr>
                <a:spLocks noChangeArrowheads="1"/>
              </p:cNvSpPr>
              <p:nvPr/>
            </p:nvSpPr>
            <p:spPr bwMode="auto">
              <a:xfrm>
                <a:off x="6817695" y="391960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2" name="流程图: 联系 8"/>
              <p:cNvSpPr>
                <a:spLocks noChangeArrowheads="1"/>
              </p:cNvSpPr>
              <p:nvPr/>
            </p:nvSpPr>
            <p:spPr bwMode="auto">
              <a:xfrm>
                <a:off x="6129282" y="4455332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3" name="流程图: 联系 71"/>
              <p:cNvSpPr>
                <a:spLocks noChangeArrowheads="1"/>
              </p:cNvSpPr>
              <p:nvPr/>
            </p:nvSpPr>
            <p:spPr bwMode="auto">
              <a:xfrm>
                <a:off x="6372200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84" name="流程图: 联系 72"/>
              <p:cNvSpPr>
                <a:spLocks noChangeArrowheads="1"/>
              </p:cNvSpPr>
              <p:nvPr/>
            </p:nvSpPr>
            <p:spPr bwMode="auto">
              <a:xfrm>
                <a:off x="730830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85" name="直接连接符 73"/>
              <p:cNvCxnSpPr>
                <a:cxnSpLocks noChangeShapeType="1"/>
                <a:stCxn id="26683" idx="6"/>
              </p:cNvCxnSpPr>
              <p:nvPr/>
            </p:nvCxnSpPr>
            <p:spPr bwMode="auto">
              <a:xfrm>
                <a:off x="6516216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6" name="直接连接符 74"/>
              <p:cNvCxnSpPr>
                <a:cxnSpLocks noChangeShapeType="1"/>
                <a:stCxn id="26682" idx="7"/>
                <a:endCxn id="26681" idx="7"/>
              </p:cNvCxnSpPr>
              <p:nvPr/>
            </p:nvCxnSpPr>
            <p:spPr bwMode="auto">
              <a:xfrm flipV="1">
                <a:off x="6252207" y="3940700"/>
                <a:ext cx="688413" cy="535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7" name="直接连接符 75"/>
              <p:cNvCxnSpPr>
                <a:cxnSpLocks noChangeShapeType="1"/>
                <a:stCxn id="26681" idx="6"/>
              </p:cNvCxnSpPr>
              <p:nvPr/>
            </p:nvCxnSpPr>
            <p:spPr bwMode="auto">
              <a:xfrm>
                <a:off x="6961711" y="3991617"/>
                <a:ext cx="573132" cy="45601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8" name="直接连接符 76"/>
              <p:cNvCxnSpPr>
                <a:cxnSpLocks noChangeShapeType="1"/>
              </p:cNvCxnSpPr>
              <p:nvPr/>
            </p:nvCxnSpPr>
            <p:spPr bwMode="auto">
              <a:xfrm flipV="1">
                <a:off x="7393759" y="4560037"/>
                <a:ext cx="194933" cy="59715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89" name="直接连接符 77"/>
              <p:cNvCxnSpPr>
                <a:cxnSpLocks noChangeShapeType="1"/>
                <a:endCxn id="26683" idx="5"/>
              </p:cNvCxnSpPr>
              <p:nvPr/>
            </p:nvCxnSpPr>
            <p:spPr bwMode="auto">
              <a:xfrm>
                <a:off x="6228184" y="4581128"/>
                <a:ext cx="266941" cy="62698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0" name="直接连接符 89"/>
              <p:cNvCxnSpPr>
                <a:cxnSpLocks noChangeShapeType="1"/>
                <a:endCxn id="26679" idx="6"/>
              </p:cNvCxnSpPr>
              <p:nvPr/>
            </p:nvCxnSpPr>
            <p:spPr bwMode="auto">
              <a:xfrm>
                <a:off x="6259851" y="4509120"/>
                <a:ext cx="13768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1" name="直接连接符 91"/>
              <p:cNvCxnSpPr>
                <a:cxnSpLocks noChangeShapeType="1"/>
                <a:endCxn id="26681" idx="4"/>
              </p:cNvCxnSpPr>
              <p:nvPr/>
            </p:nvCxnSpPr>
            <p:spPr bwMode="auto">
              <a:xfrm flipV="1">
                <a:off x="6444208" y="4063625"/>
                <a:ext cx="445495" cy="109356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2" name="直接连接符 93"/>
              <p:cNvCxnSpPr>
                <a:cxnSpLocks noChangeShapeType="1"/>
                <a:stCxn id="26681" idx="5"/>
                <a:endCxn id="26684" idx="0"/>
              </p:cNvCxnSpPr>
              <p:nvPr/>
            </p:nvCxnSpPr>
            <p:spPr bwMode="auto">
              <a:xfrm>
                <a:off x="6940620" y="4042534"/>
                <a:ext cx="439692" cy="104265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93" name="直接连接符 94"/>
              <p:cNvCxnSpPr>
                <a:cxnSpLocks noChangeShapeType="1"/>
                <a:endCxn id="26684" idx="1"/>
              </p:cNvCxnSpPr>
              <p:nvPr/>
            </p:nvCxnSpPr>
            <p:spPr bwMode="auto">
              <a:xfrm>
                <a:off x="6252207" y="4564810"/>
                <a:ext cx="1077188" cy="5414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6694" name="矩形标注 108"/>
              <p:cNvSpPr>
                <a:spLocks noChangeArrowheads="1"/>
              </p:cNvSpPr>
              <p:nvPr/>
            </p:nvSpPr>
            <p:spPr bwMode="auto">
              <a:xfrm>
                <a:off x="6677580" y="5202306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charset="0"/>
                  </a:rPr>
                  <a:t>G</a:t>
                </a:r>
                <a:r>
                  <a:rPr lang="en-US" altLang="zh-CN" sz="2400" b="1" i="1" baseline="-25000">
                    <a:latin typeface="Times New Roman" charset="0"/>
                  </a:rPr>
                  <a:t>4</a:t>
                </a:r>
                <a:endParaRPr lang="zh-CN" altLang="en-US" sz="2400" b="1" i="1" baseline="-25000">
                  <a:latin typeface="Times New Roman" charset="0"/>
                </a:endParaRPr>
              </a:p>
            </p:txBody>
          </p:sp>
        </p:grpSp>
        <p:grpSp>
          <p:nvGrpSpPr>
            <p:cNvPr id="26631" name="组合 51"/>
            <p:cNvGrpSpPr>
              <a:grpSpLocks/>
            </p:cNvGrpSpPr>
            <p:nvPr/>
          </p:nvGrpSpPr>
          <p:grpSpPr bwMode="auto">
            <a:xfrm>
              <a:off x="5076056" y="4453592"/>
              <a:ext cx="1088854" cy="1395065"/>
              <a:chOff x="3780248" y="4508848"/>
              <a:chExt cx="1088854" cy="1395065"/>
            </a:xfrm>
          </p:grpSpPr>
          <p:grpSp>
            <p:nvGrpSpPr>
              <p:cNvPr id="26662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68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6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7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8" name="直接连接符 95"/>
                  <p:cNvCxnSpPr>
                    <a:cxnSpLocks noChangeShapeType="1"/>
                    <a:stCxn id="26676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grpSp>
              <p:nvGrpSpPr>
                <p:cNvPr id="26669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7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7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cxnSp>
                <p:nvCxnSpPr>
                  <p:cNvPr id="26675" name="直接连接符 88"/>
                  <p:cNvCxnSpPr>
                    <a:cxnSpLocks noChangeShapeType="1"/>
                    <a:stCxn id="26673" idx="6"/>
                  </p:cNvCxnSpPr>
                  <p:nvPr/>
                </p:nvCxnSpPr>
                <p:spPr bwMode="auto">
                  <a:xfrm>
                    <a:off x="1331640" y="5157192"/>
                    <a:ext cx="79208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6670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667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3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7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26663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64" name="直接连接符 121"/>
              <p:cNvCxnSpPr>
                <a:cxnSpLocks noChangeShapeType="1"/>
                <a:endCxn id="26663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65" name="直接连接符 129"/>
              <p:cNvCxnSpPr>
                <a:cxnSpLocks noChangeShapeType="1"/>
                <a:endCxn id="2667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66" name="直接连接符 131"/>
              <p:cNvCxnSpPr>
                <a:cxnSpLocks noChangeShapeType="1"/>
                <a:stCxn id="26673" idx="6"/>
                <a:endCxn id="26663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67" name="直接连接符 132"/>
              <p:cNvCxnSpPr>
                <a:cxnSpLocks noChangeShapeType="1"/>
                <a:endCxn id="26663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6632" name="组合 70"/>
            <p:cNvGrpSpPr>
              <a:grpSpLocks/>
            </p:cNvGrpSpPr>
            <p:nvPr/>
          </p:nvGrpSpPr>
          <p:grpSpPr bwMode="auto">
            <a:xfrm>
              <a:off x="2987824" y="4466608"/>
              <a:ext cx="1088854" cy="1395065"/>
              <a:chOff x="3780248" y="4508848"/>
              <a:chExt cx="1088854" cy="1395065"/>
            </a:xfrm>
          </p:grpSpPr>
          <p:grpSp>
            <p:nvGrpSpPr>
              <p:cNvPr id="26647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53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60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61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54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58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59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cxnSp>
              <p:nvCxnSpPr>
                <p:cNvPr id="26655" name="直接连接符 8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436096" y="4365104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6656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2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57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26648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49" name="直接连接符 121"/>
              <p:cNvCxnSpPr>
                <a:cxnSpLocks noChangeShapeType="1"/>
                <a:endCxn id="26648" idx="2"/>
              </p:cNvCxnSpPr>
              <p:nvPr/>
            </p:nvCxnSpPr>
            <p:spPr bwMode="auto">
              <a:xfrm>
                <a:off x="3852260" y="4580857"/>
                <a:ext cx="418748" cy="32976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50" name="直接连接符 129"/>
              <p:cNvCxnSpPr>
                <a:cxnSpLocks noChangeShapeType="1"/>
                <a:endCxn id="26659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51" name="直接连接符 131"/>
              <p:cNvCxnSpPr>
                <a:cxnSpLocks noChangeShapeType="1"/>
                <a:stCxn id="26658" idx="6"/>
                <a:endCxn id="26648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52" name="直接连接符 132"/>
              <p:cNvCxnSpPr>
                <a:cxnSpLocks noChangeShapeType="1"/>
                <a:endCxn id="26648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6633" name="组合 88"/>
            <p:cNvGrpSpPr>
              <a:grpSpLocks/>
            </p:cNvGrpSpPr>
            <p:nvPr/>
          </p:nvGrpSpPr>
          <p:grpSpPr bwMode="auto">
            <a:xfrm>
              <a:off x="971600" y="4451860"/>
              <a:ext cx="1088854" cy="1395065"/>
              <a:chOff x="3780248" y="4508848"/>
              <a:chExt cx="1088854" cy="1395065"/>
            </a:xfrm>
          </p:grpSpPr>
          <p:grpSp>
            <p:nvGrpSpPr>
              <p:cNvPr id="26634" name="组合 111"/>
              <p:cNvGrpSpPr>
                <a:grpSpLocks/>
              </p:cNvGrpSpPr>
              <p:nvPr/>
            </p:nvGrpSpPr>
            <p:grpSpPr bwMode="auto">
              <a:xfrm>
                <a:off x="3780248" y="4508848"/>
                <a:ext cx="1088854" cy="1395065"/>
                <a:chOff x="4419310" y="4338210"/>
                <a:chExt cx="1088794" cy="1395046"/>
              </a:xfrm>
            </p:grpSpPr>
            <p:grpSp>
              <p:nvGrpSpPr>
                <p:cNvPr id="26639" name="组合 41"/>
                <p:cNvGrpSpPr>
                  <a:grpSpLocks/>
                </p:cNvGrpSpPr>
                <p:nvPr/>
              </p:nvGrpSpPr>
              <p:grpSpPr bwMode="auto">
                <a:xfrm>
                  <a:off x="4419310" y="4338210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5" name="流程图: 联系 90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6" name="流程图: 联系 92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26640" name="组合 62"/>
                <p:cNvGrpSpPr>
                  <a:grpSpLocks/>
                </p:cNvGrpSpPr>
                <p:nvPr/>
              </p:nvGrpSpPr>
              <p:grpSpPr bwMode="auto">
                <a:xfrm>
                  <a:off x="4427984" y="5085184"/>
                  <a:ext cx="1080120" cy="144016"/>
                  <a:chOff x="1187624" y="5085184"/>
                  <a:chExt cx="1080120" cy="144016"/>
                </a:xfrm>
              </p:grpSpPr>
              <p:sp>
                <p:nvSpPr>
                  <p:cNvPr id="26643" name="流程图: 联系 86"/>
                  <p:cNvSpPr>
                    <a:spLocks noChangeArrowheads="1"/>
                  </p:cNvSpPr>
                  <p:nvPr/>
                </p:nvSpPr>
                <p:spPr bwMode="auto">
                  <a:xfrm>
                    <a:off x="1187624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6644" name="流程图: 联系 87"/>
                  <p:cNvSpPr>
                    <a:spLocks noChangeArrowheads="1"/>
                  </p:cNvSpPr>
                  <p:nvPr/>
                </p:nvSpPr>
                <p:spPr bwMode="auto">
                  <a:xfrm>
                    <a:off x="2123728" y="5085184"/>
                    <a:ext cx="144016" cy="144016"/>
                  </a:xfrm>
                  <a:prstGeom prst="flowChartConnector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26641" name="矩形标注 84"/>
                <p:cNvSpPr>
                  <a:spLocks noChangeArrowheads="1"/>
                </p:cNvSpPr>
                <p:nvPr/>
              </p:nvSpPr>
              <p:spPr bwMode="auto">
                <a:xfrm>
                  <a:off x="4697796" y="5229200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charset="0"/>
                    </a:rPr>
                    <a:t>G</a:t>
                  </a:r>
                  <a:r>
                    <a:rPr lang="en-US" altLang="zh-CN" sz="2400" b="1" i="1" baseline="-25000">
                      <a:latin typeface="Times New Roman" charset="0"/>
                    </a:rPr>
                    <a:t>1</a:t>
                  </a:r>
                  <a:endParaRPr lang="zh-CN" altLang="en-US" sz="2400" b="1" i="1" baseline="-25000">
                    <a:latin typeface="Times New Roman" charset="0"/>
                  </a:endParaRPr>
                </a:p>
              </p:txBody>
            </p:sp>
            <p:cxnSp>
              <p:nvCxnSpPr>
                <p:cNvPr id="26642" name="直接连接符 8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4501736" y="4378551"/>
                  <a:ext cx="8674" cy="7920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26635" name="流程图: 联系 117"/>
              <p:cNvSpPr>
                <a:spLocks noChangeArrowheads="1"/>
              </p:cNvSpPr>
              <p:nvPr/>
            </p:nvSpPr>
            <p:spPr bwMode="auto">
              <a:xfrm rot="3275188">
                <a:off x="4240728" y="4897295"/>
                <a:ext cx="144018" cy="144024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6636" name="直接连接符 129"/>
              <p:cNvCxnSpPr>
                <a:cxnSpLocks noChangeShapeType="1"/>
                <a:endCxn id="26644" idx="5"/>
              </p:cNvCxnSpPr>
              <p:nvPr/>
            </p:nvCxnSpPr>
            <p:spPr bwMode="auto">
              <a:xfrm>
                <a:off x="4284332" y="4940903"/>
                <a:ext cx="563678" cy="4378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37" name="直接连接符 131"/>
              <p:cNvCxnSpPr>
                <a:cxnSpLocks noChangeShapeType="1"/>
                <a:stCxn id="26643" idx="6"/>
                <a:endCxn id="26635" idx="0"/>
              </p:cNvCxnSpPr>
              <p:nvPr/>
            </p:nvCxnSpPr>
            <p:spPr bwMode="auto">
              <a:xfrm flipV="1">
                <a:off x="3932947" y="4927579"/>
                <a:ext cx="438480" cy="400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6638" name="直接连接符 132"/>
              <p:cNvCxnSpPr>
                <a:cxnSpLocks noChangeShapeType="1"/>
                <a:endCxn id="26635" idx="0"/>
              </p:cNvCxnSpPr>
              <p:nvPr/>
            </p:nvCxnSpPr>
            <p:spPr bwMode="auto">
              <a:xfrm flipH="1">
                <a:off x="4371427" y="4580857"/>
                <a:ext cx="416989" cy="34672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</a:rPr>
              <a:t>图的</a:t>
            </a:r>
            <a:r>
              <a:rPr lang="en-US" altLang="zh-CN">
                <a:latin typeface="Times New Roman" charset="0"/>
                <a:ea typeface="黑体" charset="0"/>
              </a:rPr>
              <a:t>(</a:t>
            </a:r>
            <a:r>
              <a:rPr lang="zh-CN" altLang="en-US">
                <a:latin typeface="Times New Roman" charset="0"/>
                <a:ea typeface="宋体" charset="0"/>
              </a:rPr>
              <a:t>点</a:t>
            </a:r>
            <a:r>
              <a:rPr lang="en-US" altLang="zh-CN">
                <a:latin typeface="Times New Roman" charset="0"/>
                <a:ea typeface="黑体" charset="0"/>
              </a:rPr>
              <a:t>)</a:t>
            </a:r>
            <a:r>
              <a:rPr lang="zh-CN" altLang="en-US">
                <a:latin typeface="Times New Roman" charset="0"/>
                <a:ea typeface="宋体" charset="0"/>
              </a:rPr>
              <a:t>连通度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24862" cy="4895850"/>
          </a:xfrm>
        </p:spPr>
        <p:txBody>
          <a:bodyPr/>
          <a:lstStyle/>
          <a:p>
            <a:pPr algn="just" eaLnBrk="1" hangingPunct="1">
              <a:buFont typeface="Wingdings" charset="2"/>
              <a:buNone/>
            </a:pPr>
            <a:r>
              <a:rPr kumimoji="0" lang="en-US" altLang="zh-CN" sz="2400">
                <a:solidFill>
                  <a:schemeClr val="tx2"/>
                </a:solidFill>
                <a:latin typeface="Times New Roman" charset="0"/>
                <a:ea typeface="宋体" charset="0"/>
              </a:rPr>
              <a:t>   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 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注意：若</a:t>
            </a:r>
            <a:r>
              <a:rPr kumimoji="0" lang="en-US" altLang="zh-CN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是顶点数不少于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的非完全图，删除足够数量的点一定能使图变成不连通图或者平凡图。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spcBef>
                <a:spcPct val="7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定义：使非平凡连通图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成为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不连通图或者平凡图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需要删除的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最少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顶点数称为图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点</a:t>
            </a:r>
            <a:r>
              <a:rPr kumimoji="0" lang="en-US" altLang="zh-CN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连通度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，记为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κ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注意：这不意味着任意删除</a:t>
            </a:r>
            <a:r>
              <a:rPr kumimoji="0" lang="en-US" altLang="zh-CN" sz="19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19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个点就一定会使该图不连通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 </a:t>
            </a:r>
          </a:p>
          <a:p>
            <a:pPr algn="just" eaLnBrk="1" hangingPunct="1"/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约定：不连通图或平凡图的连通度为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，而</a:t>
            </a:r>
            <a:r>
              <a:rPr kumimoji="0" lang="el-GR" altLang="zh-CN" sz="28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l-GR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i="1" baseline="-25000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)=</a:t>
            </a:r>
            <a:r>
              <a:rPr kumimoji="0" lang="en-US" altLang="zh-CN" sz="26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-1</a:t>
            </a: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lvl="1" eaLnBrk="1" hangingPunct="1">
              <a:spcBef>
                <a:spcPct val="70000"/>
              </a:spcBef>
            </a:pPr>
            <a:r>
              <a:rPr kumimoji="0" lang="zh-CN" altLang="en-US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的连通度</a:t>
            </a:r>
            <a:r>
              <a:rPr kumimoji="0" lang="zh-CN" altLang="en-US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不小于</a:t>
            </a:r>
            <a:r>
              <a:rPr kumimoji="0" lang="en-US" altLang="zh-CN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宋体" charset="0"/>
              </a:rPr>
              <a:t>连通图</a:t>
            </a:r>
            <a:r>
              <a:rPr kumimoji="0" lang="zh-CN" altLang="en-US" b="1">
                <a:latin typeface="Times New Roman" charset="0"/>
                <a:ea typeface="宋体" charset="0"/>
              </a:rPr>
              <a:t>；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连通图，即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删除少于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个顶点，它依然连通。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κ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)=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连通图，且有</a:t>
            </a:r>
            <a:r>
              <a:rPr kumimoji="0" lang="en-US" altLang="zh-CN" sz="2400" b="1" i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个顶点，删除它们就不连通。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276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714D34D-8657-4749-92C2-D4F8F813B1F1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内容提要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5543550" cy="42481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通路与回路</a:t>
            </a:r>
            <a:endParaRPr kumimoji="0" lang="en-US" altLang="zh-CN" b="1" dirty="0">
              <a:ea typeface="宋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通路与同构</a:t>
            </a:r>
            <a:endParaRPr kumimoji="0" lang="en-US" altLang="zh-CN" b="1" dirty="0">
              <a:ea typeface="宋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无向图的连通性</a:t>
            </a:r>
            <a:endParaRPr kumimoji="0" lang="en-US" altLang="zh-CN" b="1" dirty="0">
              <a:ea typeface="宋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连通度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en-US" altLang="zh-CN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连通图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有向图的连通性</a:t>
            </a:r>
            <a:endParaRPr kumimoji="0" lang="en-US" altLang="zh-CN" b="1" dirty="0">
              <a:ea typeface="宋体" charset="0"/>
            </a:endParaRPr>
          </a:p>
          <a:p>
            <a:pPr lvl="1" eaLnBrk="1" hangingPunct="1">
              <a:spcBef>
                <a:spcPct val="40000"/>
              </a:spcBef>
            </a:pPr>
            <a:r>
              <a:rPr kumimoji="0" lang="zh-CN" altLang="en-US" b="1" dirty="0">
                <a:ea typeface="宋体" charset="0"/>
              </a:rPr>
              <a:t>无向图的定向</a:t>
            </a:r>
            <a:endParaRPr kumimoji="0" lang="en-US" altLang="zh-CN" b="1" dirty="0">
              <a:ea typeface="宋体" charset="0"/>
            </a:endParaRPr>
          </a:p>
        </p:txBody>
      </p:sp>
      <p:sp>
        <p:nvSpPr>
          <p:cNvPr id="614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2B3681E-275B-B74A-95D1-0C2D9DC97DE9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图的边连通度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424862" cy="511175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     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注意：若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是顶点数不少于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的连通图，删除足够数量的边使得图变成不连通。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类似地，使非平凡连通图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变成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不连通 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需要删除的</a:t>
            </a:r>
            <a:r>
              <a:rPr kumimoji="0" lang="zh-CN" altLang="en-US" sz="2600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最少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边数称为图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</a:t>
            </a:r>
            <a:r>
              <a:rPr kumimoji="0" lang="zh-CN" altLang="en-US" sz="26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边连通度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。记为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(G)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 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注意：这不意味着任意删除</a:t>
            </a:r>
            <a:r>
              <a:rPr kumimoji="0" lang="zh-CN" altLang="en-US" sz="26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</a:t>
            </a:r>
            <a:r>
              <a:rPr kumimoji="0" lang="zh-CN" altLang="en-US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条边就一定会使该图不连通</a:t>
            </a:r>
            <a:r>
              <a:rPr kumimoji="0" lang="en-US" altLang="zh-CN" sz="19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 </a:t>
            </a:r>
          </a:p>
          <a:p>
            <a:pPr algn="just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  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约定：不连通图或平凡图的边连通度为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l-GR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baseline="-25000">
                <a:solidFill>
                  <a:schemeClr val="tx2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en-US" altLang="zh-CN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)=n-1</a:t>
            </a:r>
            <a:endParaRPr kumimoji="0" lang="zh-CN" altLang="en-US" sz="2600" b="1">
              <a:solidFill>
                <a:schemeClr val="tx2"/>
              </a:solidFill>
              <a:latin typeface="Times New Roman" charset="0"/>
              <a:ea typeface="宋体" charset="0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b="1">
                <a:latin typeface="Times New Roman" charset="0"/>
                <a:ea typeface="宋体" charset="0"/>
              </a:rPr>
              <a:t>若图</a:t>
            </a:r>
            <a:r>
              <a:rPr kumimoji="0" lang="en-US" altLang="zh-CN" b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的边连通度</a:t>
            </a:r>
            <a:r>
              <a:rPr kumimoji="0" lang="zh-CN" altLang="en-US" b="1" i="1">
                <a:solidFill>
                  <a:srgbClr val="0000FF"/>
                </a:solidFill>
                <a:latin typeface="Times New Roman" charset="0"/>
                <a:ea typeface="宋体" charset="0"/>
              </a:rPr>
              <a:t>不小于</a:t>
            </a:r>
            <a:r>
              <a:rPr kumimoji="0" lang="en-US" altLang="zh-CN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b="1">
                <a:latin typeface="Times New Roman" charset="0"/>
                <a:ea typeface="宋体" charset="0"/>
              </a:rPr>
              <a:t>则称</a:t>
            </a:r>
            <a:r>
              <a:rPr kumimoji="0" lang="en-US" altLang="zh-CN" b="1">
                <a:latin typeface="Times New Roman" charset="0"/>
                <a:ea typeface="宋体" charset="0"/>
              </a:rPr>
              <a:t>G</a:t>
            </a:r>
            <a:r>
              <a:rPr kumimoji="0" lang="zh-CN" altLang="en-US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b="1">
                <a:solidFill>
                  <a:srgbClr val="FF0000"/>
                </a:solidFill>
                <a:latin typeface="Times New Roman" charset="0"/>
                <a:ea typeface="宋体" charset="0"/>
              </a:rPr>
              <a:t>k-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  <a:ea typeface="宋体" charset="0"/>
              </a:rPr>
              <a:t>边连通图</a:t>
            </a:r>
            <a:r>
              <a:rPr kumimoji="0" lang="zh-CN" altLang="en-US" b="1">
                <a:latin typeface="Times New Roman" charset="0"/>
                <a:ea typeface="宋体" charset="0"/>
              </a:rPr>
              <a:t>。</a:t>
            </a:r>
            <a:endParaRPr kumimoji="0" lang="en-US" altLang="zh-CN" b="1">
              <a:latin typeface="Times New Roman" charset="0"/>
              <a:ea typeface="宋体" charset="0"/>
            </a:endParaRP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(k-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边连通图，即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 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k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删除少于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条边，它依然连通。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0000"/>
              </a:lnSpc>
              <a:spcBef>
                <a:spcPct val="70000"/>
              </a:spcBef>
              <a:buFont typeface="Wingdings" charset="2"/>
              <a:buNone/>
            </a:pP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(G) =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：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 k-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边连通图，且有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条边，删除它们就不连通。</a:t>
            </a:r>
            <a:r>
              <a:rPr kumimoji="0" lang="en-US" altLang="zh-CN" sz="2400" b="1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Font typeface="Wingdings" charset="2"/>
              <a:buNone/>
            </a:pPr>
            <a:endParaRPr kumimoji="0" lang="en-US" altLang="zh-CN" sz="1700" b="1">
              <a:solidFill>
                <a:srgbClr val="996600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2867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BBFBFF9-661C-0B44-BDDF-4962D2DB5116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关于连通度的例子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997075"/>
          </a:xfrm>
        </p:spPr>
        <p:txBody>
          <a:bodyPr/>
          <a:lstStyle/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W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6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轮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==3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C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6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圈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 baseline="-25000">
                <a:latin typeface="Times New Roman" charset="0"/>
                <a:ea typeface="宋体" charset="0"/>
              </a:rPr>
              <a:t>2,3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完全二部图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==2 =</a:t>
            </a:r>
          </a:p>
          <a:p>
            <a:pPr eaLnBrk="1" hangingPunct="1"/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：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=1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，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=2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，</a:t>
            </a:r>
            <a:r>
              <a:rPr kumimoji="0" lang="en-US" altLang="zh-CN" sz="2600" b="1">
                <a:latin typeface="Times New Roman" charset="0"/>
                <a:ea typeface="宋体" charset="0"/>
                <a:sym typeface="Symbol" charset="2"/>
              </a:rPr>
              <a:t>=3</a:t>
            </a:r>
          </a:p>
          <a:p>
            <a:pPr eaLnBrk="1" hangingPunct="1"/>
            <a:endParaRPr kumimoji="0" lang="en-US" altLang="zh-CN" sz="2600" b="1">
              <a:latin typeface="Times New Roman" charset="0"/>
              <a:ea typeface="宋体" charset="0"/>
              <a:sym typeface="Symbol" charset="2"/>
            </a:endParaRPr>
          </a:p>
        </p:txBody>
      </p:sp>
      <p:sp>
        <p:nvSpPr>
          <p:cNvPr id="2970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C67CD63-4BA5-9C48-B0D9-ADAD4D6DE1F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076825" y="17732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996600"/>
                </a:solidFill>
                <a:latin typeface="Times New Roman" charset="0"/>
                <a:sym typeface="Symbol" charset="2"/>
              </a:rPr>
              <a:t>表示图中最小顶点度</a:t>
            </a:r>
          </a:p>
        </p:txBody>
      </p:sp>
      <p:grpSp>
        <p:nvGrpSpPr>
          <p:cNvPr id="29702" name="组合 86"/>
          <p:cNvGrpSpPr>
            <a:grpSpLocks/>
          </p:cNvGrpSpPr>
          <p:nvPr/>
        </p:nvGrpSpPr>
        <p:grpSpPr bwMode="auto">
          <a:xfrm>
            <a:off x="4457700" y="4144963"/>
            <a:ext cx="1773238" cy="1995487"/>
            <a:chOff x="3883449" y="3703585"/>
            <a:chExt cx="1773362" cy="1643649"/>
          </a:xfrm>
        </p:grpSpPr>
        <p:sp>
          <p:nvSpPr>
            <p:cNvPr id="29768" name="Text Box 5"/>
            <p:cNvSpPr txBox="1">
              <a:spLocks noChangeArrowheads="1"/>
            </p:cNvSpPr>
            <p:nvPr/>
          </p:nvSpPr>
          <p:spPr bwMode="auto">
            <a:xfrm>
              <a:off x="4603580" y="4890034"/>
              <a:ext cx="6762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K</a:t>
              </a:r>
              <a:r>
                <a:rPr lang="en-US" altLang="zh-CN" sz="2000" b="1" baseline="-25000">
                  <a:latin typeface="Times New Roman" charset="0"/>
                </a:rPr>
                <a:t>2,3</a:t>
              </a:r>
              <a:endParaRPr lang="en-US" altLang="zh-CN" sz="2000" b="1">
                <a:latin typeface="Times New Roman" charset="0"/>
              </a:endParaRPr>
            </a:p>
          </p:txBody>
        </p:sp>
        <p:cxnSp>
          <p:nvCxnSpPr>
            <p:cNvPr id="29769" name="直接连接符 73"/>
            <p:cNvCxnSpPr>
              <a:cxnSpLocks noChangeShapeType="1"/>
            </p:cNvCxnSpPr>
            <p:nvPr/>
          </p:nvCxnSpPr>
          <p:spPr bwMode="auto">
            <a:xfrm>
              <a:off x="4387643" y="3789040"/>
              <a:ext cx="1228827" cy="8506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70" name="流程图: 联系 8"/>
            <p:cNvSpPr>
              <a:spLocks noChangeArrowheads="1"/>
            </p:cNvSpPr>
            <p:nvPr/>
          </p:nvSpPr>
          <p:spPr bwMode="auto">
            <a:xfrm>
              <a:off x="5512877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1" name="流程图: 联系 35"/>
            <p:cNvSpPr>
              <a:spLocks noChangeArrowheads="1"/>
            </p:cNvSpPr>
            <p:nvPr/>
          </p:nvSpPr>
          <p:spPr bwMode="auto">
            <a:xfrm>
              <a:off x="4288741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2" name="流程图: 联系 8"/>
            <p:cNvSpPr>
              <a:spLocks noChangeArrowheads="1"/>
            </p:cNvSpPr>
            <p:nvPr/>
          </p:nvSpPr>
          <p:spPr bwMode="auto">
            <a:xfrm>
              <a:off x="5059580" y="3703585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3" name="流程图: 联系 71"/>
            <p:cNvSpPr>
              <a:spLocks noChangeArrowheads="1"/>
            </p:cNvSpPr>
            <p:nvPr/>
          </p:nvSpPr>
          <p:spPr bwMode="auto">
            <a:xfrm>
              <a:off x="3883449" y="4580596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4" name="流程图: 联系 72"/>
            <p:cNvSpPr>
              <a:spLocks noChangeArrowheads="1"/>
            </p:cNvSpPr>
            <p:nvPr/>
          </p:nvSpPr>
          <p:spPr bwMode="auto">
            <a:xfrm>
              <a:off x="4720789" y="4567681"/>
              <a:ext cx="143934" cy="143950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75" name="直接连接符 74"/>
            <p:cNvCxnSpPr>
              <a:cxnSpLocks noChangeShapeType="1"/>
              <a:endCxn id="29774" idx="1"/>
            </p:cNvCxnSpPr>
            <p:nvPr/>
          </p:nvCxnSpPr>
          <p:spPr bwMode="auto">
            <a:xfrm>
              <a:off x="4360749" y="3807017"/>
              <a:ext cx="381119" cy="7817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6" name="直接连接符 75"/>
            <p:cNvCxnSpPr>
              <a:cxnSpLocks noChangeShapeType="1"/>
            </p:cNvCxnSpPr>
            <p:nvPr/>
          </p:nvCxnSpPr>
          <p:spPr bwMode="auto">
            <a:xfrm>
              <a:off x="5148064" y="3789040"/>
              <a:ext cx="432048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7" name="直接连接符 76"/>
            <p:cNvCxnSpPr>
              <a:cxnSpLocks noChangeShapeType="1"/>
            </p:cNvCxnSpPr>
            <p:nvPr/>
          </p:nvCxnSpPr>
          <p:spPr bwMode="auto">
            <a:xfrm flipV="1">
              <a:off x="4819691" y="3703585"/>
              <a:ext cx="352197" cy="8849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8" name="直接连接符 77"/>
            <p:cNvCxnSpPr>
              <a:cxnSpLocks noChangeShapeType="1"/>
              <a:stCxn id="29771" idx="4"/>
              <a:endCxn id="29773" idx="7"/>
            </p:cNvCxnSpPr>
            <p:nvPr/>
          </p:nvCxnSpPr>
          <p:spPr bwMode="auto">
            <a:xfrm flipH="1">
              <a:off x="4006304" y="3847535"/>
              <a:ext cx="354404" cy="7541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79" name="直接连接符 73"/>
            <p:cNvCxnSpPr>
              <a:cxnSpLocks noChangeShapeType="1"/>
              <a:stCxn id="29772" idx="3"/>
              <a:endCxn id="29773" idx="6"/>
            </p:cNvCxnSpPr>
            <p:nvPr/>
          </p:nvCxnSpPr>
          <p:spPr bwMode="auto">
            <a:xfrm flipH="1">
              <a:off x="4027383" y="3826454"/>
              <a:ext cx="1053276" cy="8261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9703" name="组合 140"/>
          <p:cNvGrpSpPr>
            <a:grpSpLocks/>
          </p:cNvGrpSpPr>
          <p:nvPr/>
        </p:nvGrpSpPr>
        <p:grpSpPr bwMode="auto">
          <a:xfrm>
            <a:off x="6619875" y="3949700"/>
            <a:ext cx="1966913" cy="2135188"/>
            <a:chOff x="6516216" y="3861048"/>
            <a:chExt cx="1967013" cy="2134659"/>
          </a:xfrm>
        </p:grpSpPr>
        <p:cxnSp>
          <p:nvCxnSpPr>
            <p:cNvPr id="29741" name="直接连接符 6"/>
            <p:cNvCxnSpPr>
              <a:cxnSpLocks noChangeShapeType="1"/>
            </p:cNvCxnSpPr>
            <p:nvPr/>
          </p:nvCxnSpPr>
          <p:spPr bwMode="auto">
            <a:xfrm>
              <a:off x="7380312" y="3861048"/>
              <a:ext cx="287338" cy="180022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42" name="组合 119"/>
            <p:cNvGrpSpPr>
              <a:grpSpLocks/>
            </p:cNvGrpSpPr>
            <p:nvPr/>
          </p:nvGrpSpPr>
          <p:grpSpPr bwMode="auto">
            <a:xfrm>
              <a:off x="6516216" y="3933056"/>
              <a:ext cx="814885" cy="143890"/>
              <a:chOff x="6516216" y="3933056"/>
              <a:chExt cx="814885" cy="143890"/>
            </a:xfrm>
          </p:grpSpPr>
          <p:sp>
            <p:nvSpPr>
              <p:cNvPr id="29765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6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7" name="直接连接符 44"/>
              <p:cNvCxnSpPr>
                <a:cxnSpLocks noChangeShapeType="1"/>
                <a:stCxn id="29765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29743" name="直接连接符 56"/>
            <p:cNvCxnSpPr>
              <a:cxnSpLocks noChangeShapeType="1"/>
              <a:stCxn id="29756" idx="6"/>
            </p:cNvCxnSpPr>
            <p:nvPr/>
          </p:nvCxnSpPr>
          <p:spPr bwMode="auto">
            <a:xfrm flipH="1">
              <a:off x="7308305" y="5229137"/>
              <a:ext cx="504086" cy="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44" name="直接连接符 69"/>
            <p:cNvCxnSpPr>
              <a:cxnSpLocks noChangeShapeType="1"/>
              <a:endCxn id="29766" idx="4"/>
            </p:cNvCxnSpPr>
            <p:nvPr/>
          </p:nvCxnSpPr>
          <p:spPr bwMode="auto">
            <a:xfrm flipH="1" flipV="1">
              <a:off x="7259078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45" name="矩形标注 107"/>
            <p:cNvSpPr>
              <a:spLocks noChangeArrowheads="1"/>
            </p:cNvSpPr>
            <p:nvPr/>
          </p:nvSpPr>
          <p:spPr bwMode="auto">
            <a:xfrm>
              <a:off x="7264060" y="5492092"/>
              <a:ext cx="720233" cy="503615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charset="0"/>
                </a:rPr>
                <a:t>G</a:t>
              </a:r>
              <a:endParaRPr lang="zh-CN" altLang="en-US" sz="2400" b="1" baseline="-25000">
                <a:latin typeface="Times New Roman" charset="0"/>
              </a:endParaRPr>
            </a:p>
          </p:txBody>
        </p:sp>
        <p:cxnSp>
          <p:nvCxnSpPr>
            <p:cNvPr id="29746" name="直接连接符 113"/>
            <p:cNvCxnSpPr>
              <a:cxnSpLocks noChangeShapeType="1"/>
              <a:endCxn id="29766" idx="3"/>
            </p:cNvCxnSpPr>
            <p:nvPr/>
          </p:nvCxnSpPr>
          <p:spPr bwMode="auto">
            <a:xfrm flipV="1">
              <a:off x="6647844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47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6588224" y="4077072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48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6588226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49" name="组合 120"/>
            <p:cNvGrpSpPr>
              <a:grpSpLocks/>
            </p:cNvGrpSpPr>
            <p:nvPr/>
          </p:nvGrpSpPr>
          <p:grpSpPr bwMode="auto">
            <a:xfrm>
              <a:off x="6516216" y="5157192"/>
              <a:ext cx="814885" cy="143890"/>
              <a:chOff x="6516216" y="3933056"/>
              <a:chExt cx="814885" cy="143890"/>
            </a:xfrm>
          </p:grpSpPr>
          <p:sp>
            <p:nvSpPr>
              <p:cNvPr id="29762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3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4" name="直接连接符 44"/>
              <p:cNvCxnSpPr>
                <a:cxnSpLocks noChangeShapeType="1"/>
                <a:stCxn id="29762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9750" name="组合 124"/>
            <p:cNvGrpSpPr>
              <a:grpSpLocks/>
            </p:cNvGrpSpPr>
            <p:nvPr/>
          </p:nvGrpSpPr>
          <p:grpSpPr bwMode="auto">
            <a:xfrm>
              <a:off x="7668344" y="3933056"/>
              <a:ext cx="814885" cy="143890"/>
              <a:chOff x="6516216" y="3933056"/>
              <a:chExt cx="814885" cy="143890"/>
            </a:xfrm>
          </p:grpSpPr>
          <p:sp>
            <p:nvSpPr>
              <p:cNvPr id="29759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60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61" name="直接连接符 44"/>
              <p:cNvCxnSpPr>
                <a:cxnSpLocks noChangeShapeType="1"/>
                <a:stCxn id="29759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29751" name="直接连接符 69"/>
            <p:cNvCxnSpPr>
              <a:cxnSpLocks noChangeShapeType="1"/>
              <a:endCxn id="29760" idx="4"/>
            </p:cNvCxnSpPr>
            <p:nvPr/>
          </p:nvCxnSpPr>
          <p:spPr bwMode="auto">
            <a:xfrm flipH="1" flipV="1">
              <a:off x="8411206" y="4076946"/>
              <a:ext cx="17352" cy="11784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52" name="直接连接符 113"/>
            <p:cNvCxnSpPr>
              <a:cxnSpLocks noChangeShapeType="1"/>
              <a:endCxn id="29760" idx="3"/>
            </p:cNvCxnSpPr>
            <p:nvPr/>
          </p:nvCxnSpPr>
          <p:spPr bwMode="auto">
            <a:xfrm flipV="1">
              <a:off x="7799972" y="4055874"/>
              <a:ext cx="560305" cy="114863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53" name="直接连接符 69"/>
            <p:cNvCxnSpPr>
              <a:cxnSpLocks noChangeShapeType="1"/>
            </p:cNvCxnSpPr>
            <p:nvPr/>
          </p:nvCxnSpPr>
          <p:spPr bwMode="auto">
            <a:xfrm flipV="1">
              <a:off x="7301605" y="4062324"/>
              <a:ext cx="409251" cy="11520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54" name="直接连接符 56"/>
            <p:cNvCxnSpPr>
              <a:cxnSpLocks noChangeShapeType="1"/>
            </p:cNvCxnSpPr>
            <p:nvPr/>
          </p:nvCxnSpPr>
          <p:spPr bwMode="auto">
            <a:xfrm flipH="1" flipV="1">
              <a:off x="7740354" y="4005066"/>
              <a:ext cx="720078" cy="12241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9755" name="组合 132"/>
            <p:cNvGrpSpPr>
              <a:grpSpLocks/>
            </p:cNvGrpSpPr>
            <p:nvPr/>
          </p:nvGrpSpPr>
          <p:grpSpPr bwMode="auto">
            <a:xfrm>
              <a:off x="7668344" y="5157192"/>
              <a:ext cx="814885" cy="143890"/>
              <a:chOff x="6516216" y="3933056"/>
              <a:chExt cx="814885" cy="143890"/>
            </a:xfrm>
          </p:grpSpPr>
          <p:sp>
            <p:nvSpPr>
              <p:cNvPr id="29756" name="流程图: 联系 42"/>
              <p:cNvSpPr>
                <a:spLocks noChangeArrowheads="1"/>
              </p:cNvSpPr>
              <p:nvPr/>
            </p:nvSpPr>
            <p:spPr bwMode="auto">
              <a:xfrm>
                <a:off x="6516216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57" name="流程图: 联系 43"/>
              <p:cNvSpPr>
                <a:spLocks noChangeArrowheads="1"/>
              </p:cNvSpPr>
              <p:nvPr/>
            </p:nvSpPr>
            <p:spPr bwMode="auto">
              <a:xfrm>
                <a:off x="7187054" y="3933056"/>
                <a:ext cx="144047" cy="143890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58" name="直接连接符 44"/>
              <p:cNvCxnSpPr>
                <a:cxnSpLocks noChangeShapeType="1"/>
                <a:stCxn id="29756" idx="6"/>
              </p:cNvCxnSpPr>
              <p:nvPr/>
            </p:nvCxnSpPr>
            <p:spPr bwMode="auto">
              <a:xfrm>
                <a:off x="6660263" y="4005001"/>
                <a:ext cx="576033" cy="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29704" name="组合 141"/>
          <p:cNvGrpSpPr>
            <a:grpSpLocks/>
          </p:cNvGrpSpPr>
          <p:nvPr/>
        </p:nvGrpSpPr>
        <p:grpSpPr bwMode="auto">
          <a:xfrm>
            <a:off x="2589213" y="3943350"/>
            <a:ext cx="1458912" cy="2282825"/>
            <a:chOff x="2411760" y="4149080"/>
            <a:chExt cx="1458913" cy="2283161"/>
          </a:xfrm>
        </p:grpSpPr>
        <p:grpSp>
          <p:nvGrpSpPr>
            <p:cNvPr id="29727" name="组合 41"/>
            <p:cNvGrpSpPr>
              <a:grpSpLocks/>
            </p:cNvGrpSpPr>
            <p:nvPr/>
          </p:nvGrpSpPr>
          <p:grpSpPr bwMode="auto">
            <a:xfrm>
              <a:off x="2411760" y="4149080"/>
              <a:ext cx="1458913" cy="1624012"/>
              <a:chOff x="3536950" y="1989138"/>
              <a:chExt cx="1458913" cy="1624012"/>
            </a:xfrm>
          </p:grpSpPr>
          <p:sp>
            <p:nvSpPr>
              <p:cNvPr id="29729" name="流程图: 联系 35"/>
              <p:cNvSpPr>
                <a:spLocks noChangeArrowheads="1"/>
              </p:cNvSpPr>
              <p:nvPr/>
            </p:nvSpPr>
            <p:spPr bwMode="auto">
              <a:xfrm>
                <a:off x="4179888" y="1989138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0" name="流程图: 联系 8"/>
              <p:cNvSpPr>
                <a:spLocks noChangeArrowheads="1"/>
              </p:cNvSpPr>
              <p:nvPr/>
            </p:nvSpPr>
            <p:spPr bwMode="auto">
              <a:xfrm>
                <a:off x="3536950" y="2492375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1" name="流程图: 联系 72"/>
              <p:cNvSpPr>
                <a:spLocks noChangeArrowheads="1"/>
              </p:cNvSpPr>
              <p:nvPr/>
            </p:nvSpPr>
            <p:spPr bwMode="auto">
              <a:xfrm>
                <a:off x="4243388" y="3468688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2" name="直接连接符 73"/>
              <p:cNvCxnSpPr>
                <a:cxnSpLocks noChangeShapeType="1"/>
                <a:stCxn id="29736" idx="5"/>
              </p:cNvCxnSpPr>
              <p:nvPr/>
            </p:nvCxnSpPr>
            <p:spPr bwMode="auto">
              <a:xfrm>
                <a:off x="3660257" y="3252936"/>
                <a:ext cx="592656" cy="2617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33" name="直接连接符 74"/>
              <p:cNvCxnSpPr>
                <a:cxnSpLocks noChangeShapeType="1"/>
                <a:stCxn id="29730" idx="7"/>
                <a:endCxn id="29729" idx="3"/>
              </p:cNvCxnSpPr>
              <p:nvPr/>
            </p:nvCxnSpPr>
            <p:spPr bwMode="auto">
              <a:xfrm flipV="1">
                <a:off x="3659188" y="2111375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34" name="直接连接符 75"/>
              <p:cNvCxnSpPr>
                <a:cxnSpLocks noChangeShapeType="1"/>
                <a:stCxn id="29729" idx="5"/>
              </p:cNvCxnSpPr>
              <p:nvPr/>
            </p:nvCxnSpPr>
            <p:spPr bwMode="auto">
              <a:xfrm>
                <a:off x="4302125" y="2111375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35" name="直接连接符 77"/>
              <p:cNvCxnSpPr>
                <a:cxnSpLocks noChangeShapeType="1"/>
                <a:endCxn id="29736" idx="0"/>
              </p:cNvCxnSpPr>
              <p:nvPr/>
            </p:nvCxnSpPr>
            <p:spPr bwMode="auto">
              <a:xfrm>
                <a:off x="3608388" y="2553367"/>
                <a:ext cx="794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36" name="流程图: 联系 72"/>
              <p:cNvSpPr>
                <a:spLocks noChangeArrowheads="1"/>
              </p:cNvSpPr>
              <p:nvPr/>
            </p:nvSpPr>
            <p:spPr bwMode="auto">
              <a:xfrm>
                <a:off x="3536950" y="3129629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37" name="流程图: 联系 8"/>
              <p:cNvSpPr>
                <a:spLocks noChangeArrowheads="1"/>
              </p:cNvSpPr>
              <p:nvPr/>
            </p:nvSpPr>
            <p:spPr bwMode="auto">
              <a:xfrm>
                <a:off x="4852988" y="2447925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38" name="直接连接符 77"/>
              <p:cNvCxnSpPr>
                <a:cxnSpLocks noChangeShapeType="1"/>
                <a:endCxn id="29739" idx="0"/>
              </p:cNvCxnSpPr>
              <p:nvPr/>
            </p:nvCxnSpPr>
            <p:spPr bwMode="auto">
              <a:xfrm flipH="1">
                <a:off x="4924425" y="2578100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39" name="流程图: 联系 72"/>
              <p:cNvSpPr>
                <a:spLocks noChangeArrowheads="1"/>
              </p:cNvSpPr>
              <p:nvPr/>
            </p:nvSpPr>
            <p:spPr bwMode="auto">
              <a:xfrm>
                <a:off x="4852988" y="3154363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0" name="直接连接符 73"/>
              <p:cNvCxnSpPr>
                <a:cxnSpLocks noChangeShapeType="1"/>
                <a:endCxn id="29739" idx="7"/>
              </p:cNvCxnSpPr>
              <p:nvPr/>
            </p:nvCxnSpPr>
            <p:spPr bwMode="auto">
              <a:xfrm flipV="1">
                <a:off x="4356100" y="3175000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9728" name="Text Box 5"/>
            <p:cNvSpPr txBox="1">
              <a:spLocks noChangeArrowheads="1"/>
            </p:cNvSpPr>
            <p:nvPr/>
          </p:nvSpPr>
          <p:spPr bwMode="auto">
            <a:xfrm>
              <a:off x="297654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C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  <p:grpSp>
        <p:nvGrpSpPr>
          <p:cNvPr id="29705" name="组合 142"/>
          <p:cNvGrpSpPr>
            <a:grpSpLocks/>
          </p:cNvGrpSpPr>
          <p:nvPr/>
        </p:nvGrpSpPr>
        <p:grpSpPr bwMode="auto">
          <a:xfrm>
            <a:off x="527050" y="4014788"/>
            <a:ext cx="1458913" cy="2211387"/>
            <a:chOff x="467544" y="4221088"/>
            <a:chExt cx="1458913" cy="2211153"/>
          </a:xfrm>
        </p:grpSpPr>
        <p:grpSp>
          <p:nvGrpSpPr>
            <p:cNvPr id="29706" name="组合 85"/>
            <p:cNvGrpSpPr>
              <a:grpSpLocks/>
            </p:cNvGrpSpPr>
            <p:nvPr/>
          </p:nvGrpSpPr>
          <p:grpSpPr bwMode="auto">
            <a:xfrm>
              <a:off x="467544" y="4221088"/>
              <a:ext cx="1458913" cy="1624012"/>
              <a:chOff x="683568" y="4149080"/>
              <a:chExt cx="1458913" cy="1624012"/>
            </a:xfrm>
          </p:grpSpPr>
          <p:sp>
            <p:nvSpPr>
              <p:cNvPr id="29708" name="流程图: 联系 35"/>
              <p:cNvSpPr>
                <a:spLocks noChangeArrowheads="1"/>
              </p:cNvSpPr>
              <p:nvPr/>
            </p:nvSpPr>
            <p:spPr bwMode="auto">
              <a:xfrm>
                <a:off x="1326506" y="4149080"/>
                <a:ext cx="144462" cy="142875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09" name="流程图: 联系 8"/>
              <p:cNvSpPr>
                <a:spLocks noChangeArrowheads="1"/>
              </p:cNvSpPr>
              <p:nvPr/>
            </p:nvSpPr>
            <p:spPr bwMode="auto">
              <a:xfrm>
                <a:off x="683568" y="465231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0" name="流程图: 联系 72"/>
              <p:cNvSpPr>
                <a:spLocks noChangeArrowheads="1"/>
              </p:cNvSpPr>
              <p:nvPr/>
            </p:nvSpPr>
            <p:spPr bwMode="auto">
              <a:xfrm>
                <a:off x="1390006" y="5628630"/>
                <a:ext cx="144462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1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3268" y="5444480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2" name="直接连接符 74"/>
              <p:cNvCxnSpPr>
                <a:cxnSpLocks noChangeShapeType="1"/>
                <a:stCxn id="29709" idx="7"/>
                <a:endCxn id="29708" idx="3"/>
              </p:cNvCxnSpPr>
              <p:nvPr/>
            </p:nvCxnSpPr>
            <p:spPr bwMode="auto">
              <a:xfrm flipV="1">
                <a:off x="805806" y="4271317"/>
                <a:ext cx="541337" cy="4032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3" name="直接连接符 75"/>
              <p:cNvCxnSpPr>
                <a:cxnSpLocks noChangeShapeType="1"/>
                <a:stCxn id="29708" idx="5"/>
              </p:cNvCxnSpPr>
              <p:nvPr/>
            </p:nvCxnSpPr>
            <p:spPr bwMode="auto">
              <a:xfrm>
                <a:off x="1448743" y="4271317"/>
                <a:ext cx="593725" cy="4048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14" name="直接连接符 77"/>
              <p:cNvCxnSpPr>
                <a:cxnSpLocks noChangeShapeType="1"/>
                <a:endCxn id="29715" idx="0"/>
              </p:cNvCxnSpPr>
              <p:nvPr/>
            </p:nvCxnSpPr>
            <p:spPr bwMode="auto">
              <a:xfrm flipH="1">
                <a:off x="755006" y="4742805"/>
                <a:ext cx="0" cy="5762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15" name="流程图: 联系 72"/>
              <p:cNvSpPr>
                <a:spLocks noChangeArrowheads="1"/>
              </p:cNvSpPr>
              <p:nvPr/>
            </p:nvSpPr>
            <p:spPr bwMode="auto">
              <a:xfrm>
                <a:off x="683568" y="5319067"/>
                <a:ext cx="144463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16" name="流程图: 联系 8"/>
              <p:cNvSpPr>
                <a:spLocks noChangeArrowheads="1"/>
              </p:cNvSpPr>
              <p:nvPr/>
            </p:nvSpPr>
            <p:spPr bwMode="auto">
              <a:xfrm>
                <a:off x="1999606" y="4607867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77"/>
              <p:cNvCxnSpPr>
                <a:cxnSpLocks noChangeShapeType="1"/>
                <a:endCxn id="29718" idx="0"/>
              </p:cNvCxnSpPr>
              <p:nvPr/>
            </p:nvCxnSpPr>
            <p:spPr bwMode="auto">
              <a:xfrm flipH="1">
                <a:off x="2071043" y="4738042"/>
                <a:ext cx="0" cy="5762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18" name="流程图: 联系 72"/>
              <p:cNvSpPr>
                <a:spLocks noChangeArrowheads="1"/>
              </p:cNvSpPr>
              <p:nvPr/>
            </p:nvSpPr>
            <p:spPr bwMode="auto">
              <a:xfrm>
                <a:off x="1999606" y="5314305"/>
                <a:ext cx="142875" cy="144462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9" name="直接连接符 73"/>
              <p:cNvCxnSpPr>
                <a:cxnSpLocks noChangeShapeType="1"/>
                <a:endCxn id="29718" idx="7"/>
              </p:cNvCxnSpPr>
              <p:nvPr/>
            </p:nvCxnSpPr>
            <p:spPr bwMode="auto">
              <a:xfrm flipV="1">
                <a:off x="1502718" y="5334942"/>
                <a:ext cx="619125" cy="37147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9720" name="流程图: 联系 8"/>
              <p:cNvSpPr>
                <a:spLocks noChangeArrowheads="1"/>
              </p:cNvSpPr>
              <p:nvPr/>
            </p:nvSpPr>
            <p:spPr bwMode="auto">
              <a:xfrm>
                <a:off x="1355614" y="4951991"/>
                <a:ext cx="142875" cy="144463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21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798088" y="5055227"/>
                <a:ext cx="599468" cy="3492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2" name="直接连接符 73"/>
              <p:cNvCxnSpPr>
                <a:cxnSpLocks noChangeShapeType="1"/>
              </p:cNvCxnSpPr>
              <p:nvPr/>
            </p:nvCxnSpPr>
            <p:spPr bwMode="auto">
              <a:xfrm>
                <a:off x="827584" y="4767656"/>
                <a:ext cx="576263" cy="23018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3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18396" y="4293096"/>
                <a:ext cx="2386" cy="7822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4" name="直接连接符 73"/>
              <p:cNvCxnSpPr>
                <a:cxnSpLocks noChangeShapeType="1"/>
                <a:stCxn id="29720" idx="5"/>
                <a:endCxn id="29718" idx="1"/>
              </p:cNvCxnSpPr>
              <p:nvPr/>
            </p:nvCxnSpPr>
            <p:spPr bwMode="auto">
              <a:xfrm>
                <a:off x="1477565" y="5075298"/>
                <a:ext cx="542965" cy="2601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5" name="直接连接符 73"/>
              <p:cNvCxnSpPr>
                <a:cxnSpLocks noChangeShapeType="1"/>
              </p:cNvCxnSpPr>
              <p:nvPr/>
            </p:nvCxnSpPr>
            <p:spPr bwMode="auto">
              <a:xfrm>
                <a:off x="1433144" y="5085184"/>
                <a:ext cx="7514" cy="5646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726" name="直接连接符 73"/>
              <p:cNvCxnSpPr>
                <a:cxnSpLocks noChangeShapeType="1"/>
              </p:cNvCxnSpPr>
              <p:nvPr/>
            </p:nvCxnSpPr>
            <p:spPr bwMode="auto">
              <a:xfrm flipV="1">
                <a:off x="1505152" y="4739892"/>
                <a:ext cx="501885" cy="28200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971600" y="5877272"/>
              <a:ext cx="676227" cy="5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charset="0"/>
                </a:rPr>
                <a:t>W</a:t>
              </a:r>
              <a:r>
                <a:rPr lang="en-US" altLang="zh-CN" sz="2000" b="1" baseline="-25000">
                  <a:latin typeface="Times New Roman" charset="0"/>
                </a:rPr>
                <a:t>6</a:t>
              </a:r>
              <a:endParaRPr lang="en-US" altLang="zh-CN" sz="2000" b="1"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3ED9917-7424-8644-A424-4E43A155FC1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836613"/>
            <a:ext cx="8748712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988840"/>
            <a:ext cx="8494713" cy="44116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定理：若图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是非平凡的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,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则 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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(G)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en-US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 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(G) 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 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  <a:sym typeface="Symbol" charset="2"/>
              </a:rPr>
              <a:t></a:t>
            </a:r>
            <a:r>
              <a:rPr kumimoji="0" lang="nn-NO" altLang="zh-CN" sz="2800" b="1" dirty="0">
                <a:solidFill>
                  <a:srgbClr val="CC0000"/>
                </a:solidFill>
                <a:latin typeface="Times New Roman" charset="0"/>
                <a:ea typeface="黑体" charset="0"/>
              </a:rPr>
              <a:t>(G)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易证</a:t>
            </a:r>
            <a:r>
              <a:rPr kumimoji="0" lang="en-US" altLang="zh-CN" sz="2800" b="1" dirty="0" err="1">
                <a:latin typeface="Times New Roman" charset="0"/>
                <a:ea typeface="黑体" charset="0"/>
              </a:rPr>
              <a:t>λ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(G) </a:t>
            </a:r>
            <a:r>
              <a:rPr kumimoji="0" lang="nn-NO" altLang="zh-CN" sz="2800" b="1" dirty="0">
                <a:latin typeface="Times New Roman" charset="0"/>
                <a:ea typeface="黑体" charset="0"/>
                <a:sym typeface="Symbol" charset="2"/>
              </a:rPr>
              <a:t></a:t>
            </a:r>
            <a:r>
              <a:rPr kumimoji="0" lang="nn-NO" altLang="zh-CN" sz="2800" b="1" dirty="0">
                <a:latin typeface="Times New Roman" charset="0"/>
                <a:ea typeface="黑体" charset="0"/>
              </a:rPr>
              <a:t> </a:t>
            </a:r>
            <a:r>
              <a:rPr kumimoji="0" lang="nn-NO" altLang="zh-CN" sz="2800" b="1" dirty="0">
                <a:latin typeface="Times New Roman" charset="0"/>
                <a:ea typeface="黑体" charset="0"/>
                <a:sym typeface="Symbol" charset="2"/>
              </a:rPr>
              <a:t></a:t>
            </a:r>
            <a:r>
              <a:rPr kumimoji="0" lang="nn-NO" altLang="zh-CN" sz="2800" b="1" dirty="0">
                <a:latin typeface="Times New Roman" charset="0"/>
                <a:ea typeface="黑体" charset="0"/>
              </a:rPr>
              <a:t>(G)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为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E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的极小子集使得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不连通，只需证明</a:t>
            </a:r>
            <a:r>
              <a:rPr kumimoji="0" lang="en-US" altLang="zh-CN" sz="2800" b="1" dirty="0" err="1">
                <a:latin typeface="Times New Roman" charset="0"/>
                <a:ea typeface="黑体" charset="0"/>
              </a:rPr>
              <a:t>κ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(G)≤ |F|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中存在不与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中的边相关联的点，设为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。令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为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所在的连通分支。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中的任一边，其两个端点不会都在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中（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的极小性）。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中边相关联的顶点（集合）分隔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G-C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，</a:t>
            </a:r>
            <a:r>
              <a:rPr kumimoji="0" lang="en-US" altLang="zh-CN" sz="2800" b="1" dirty="0" err="1">
                <a:latin typeface="Times New Roman" charset="0"/>
                <a:ea typeface="黑体" charset="0"/>
              </a:rPr>
              <a:t>κ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(G)≤|F|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</a:t>
            </a:r>
            <a:endParaRPr kumimoji="0" lang="en-US" altLang="zh-CN" sz="2800" b="1" dirty="0"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7BC1D29-D753-7642-8292-93317CEE223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553200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grpSp>
        <p:nvGrpSpPr>
          <p:cNvPr id="32772" name="组合 12"/>
          <p:cNvGrpSpPr>
            <a:grpSpLocks/>
          </p:cNvGrpSpPr>
          <p:nvPr/>
        </p:nvGrpSpPr>
        <p:grpSpPr bwMode="auto">
          <a:xfrm>
            <a:off x="1371600" y="1905000"/>
            <a:ext cx="5638800" cy="1295400"/>
            <a:chOff x="1143000" y="1905000"/>
            <a:chExt cx="6248400" cy="1295400"/>
          </a:xfrm>
        </p:grpSpPr>
        <p:sp>
          <p:nvSpPr>
            <p:cNvPr id="4" name="椭圆 3"/>
            <p:cNvSpPr/>
            <p:nvPr/>
          </p:nvSpPr>
          <p:spPr>
            <a:xfrm>
              <a:off x="1143000" y="1905000"/>
              <a:ext cx="2742471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48930" y="1905000"/>
              <a:ext cx="2742470" cy="1295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01172" y="23622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18764" y="2378075"/>
              <a:ext cx="2079282" cy="22860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201172" y="2819400"/>
              <a:ext cx="2132055" cy="0"/>
            </a:xfrm>
            <a:prstGeom prst="line">
              <a:avLst/>
            </a:prstGeom>
            <a:ln w="38100">
              <a:solidFill>
                <a:srgbClr val="3333C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连接符 37"/>
          <p:cNvCxnSpPr/>
          <p:nvPr/>
        </p:nvCxnSpPr>
        <p:spPr>
          <a:xfrm flipV="1">
            <a:off x="5181600" y="2606675"/>
            <a:ext cx="660400" cy="228600"/>
          </a:xfrm>
          <a:prstGeom prst="line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0"/>
          <p:cNvGrpSpPr>
            <a:grpSpLocks/>
          </p:cNvGrpSpPr>
          <p:nvPr/>
        </p:nvGrpSpPr>
        <p:grpSpPr bwMode="auto">
          <a:xfrm>
            <a:off x="1143000" y="4114800"/>
            <a:ext cx="6248400" cy="2047875"/>
            <a:chOff x="1143000" y="4114800"/>
            <a:chExt cx="6248400" cy="2047220"/>
          </a:xfrm>
        </p:grpSpPr>
        <p:grpSp>
          <p:nvGrpSpPr>
            <p:cNvPr id="32776" name="组合 31"/>
            <p:cNvGrpSpPr>
              <a:grpSpLocks/>
            </p:cNvGrpSpPr>
            <p:nvPr/>
          </p:nvGrpSpPr>
          <p:grpSpPr bwMode="auto">
            <a:xfrm>
              <a:off x="1143000" y="4114800"/>
              <a:ext cx="6248400" cy="2047220"/>
              <a:chOff x="1143000" y="4114800"/>
              <a:chExt cx="6248400" cy="204722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43000" y="4190976"/>
                <a:ext cx="2743200" cy="129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648200" y="4114800"/>
                <a:ext cx="2743200" cy="129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>
                <a:off x="3200400" y="4495678"/>
                <a:ext cx="2133600" cy="76176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3200400" y="4571854"/>
                <a:ext cx="2133600" cy="228527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200400" y="5101909"/>
                <a:ext cx="2133600" cy="31740"/>
              </a:xfrm>
              <a:prstGeom prst="line">
                <a:avLst/>
              </a:prstGeom>
              <a:ln w="38100">
                <a:solidFill>
                  <a:srgbClr val="3333C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5067385" y="4838468"/>
                <a:ext cx="533229" cy="0"/>
              </a:xfrm>
              <a:prstGeom prst="line">
                <a:avLst/>
              </a:prstGeom>
              <a:ln w="34925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84" name="矩形 30"/>
              <p:cNvSpPr>
                <a:spLocks noChangeArrowheads="1"/>
              </p:cNvSpPr>
              <p:nvPr/>
            </p:nvSpPr>
            <p:spPr bwMode="auto">
              <a:xfrm>
                <a:off x="5029200" y="5638313"/>
                <a:ext cx="1981200" cy="5237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latin typeface="Times New Roman" charset="0"/>
                  </a:rPr>
                  <a:t>d</a:t>
                </a:r>
                <a:r>
                  <a:rPr lang="en-US" altLang="zh-CN" sz="2800" b="1" baseline="-25000">
                    <a:latin typeface="Times New Roman" charset="0"/>
                  </a:rPr>
                  <a:t>G</a:t>
                </a:r>
                <a:r>
                  <a:rPr lang="en-US" altLang="zh-CN" sz="2800" b="1">
                    <a:latin typeface="Times New Roman" charset="0"/>
                  </a:rPr>
                  <a:t>(v) ≤ |F| </a:t>
                </a:r>
                <a:endParaRPr lang="zh-CN" altLang="en-US" sz="2800">
                  <a:latin typeface="Times New Roman" charset="0"/>
                </a:endParaRPr>
              </a:p>
            </p:txBody>
          </p:sp>
        </p:grpSp>
        <p:sp>
          <p:nvSpPr>
            <p:cNvPr id="39" name="椭圆 38"/>
            <p:cNvSpPr/>
            <p:nvPr/>
          </p:nvSpPr>
          <p:spPr>
            <a:xfrm>
              <a:off x="5226050" y="4419503"/>
              <a:ext cx="228600" cy="30470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40" name="椭圆 39"/>
          <p:cNvSpPr/>
          <p:nvPr/>
        </p:nvSpPr>
        <p:spPr>
          <a:xfrm>
            <a:off x="5715000" y="2438400"/>
            <a:ext cx="228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4C9D76-8D1D-8344-99E3-1D71B683F11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92150"/>
            <a:ext cx="6767513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连通度的上限（续）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19062" y="1614066"/>
            <a:ext cx="8567738" cy="48434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中的各顶点均和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中的某条边关联。对任意顶点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v,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G-F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中包含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的连通分支。考虑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v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的任一邻居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。若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中，则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必定和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中的某条边关联；若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w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在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G-C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中，则边</a:t>
            </a:r>
            <a:r>
              <a:rPr kumimoji="0" lang="en-US" altLang="zh-CN" sz="2800" b="1" dirty="0" err="1">
                <a:latin typeface="Times New Roman" charset="0"/>
                <a:ea typeface="黑体" charset="0"/>
              </a:rPr>
              <a:t>vw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属于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F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。因此，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|N(v)| ≤ |F|,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即</a:t>
            </a:r>
            <a:r>
              <a:rPr kumimoji="0" lang="en-US" altLang="zh-CN" sz="2800" b="1" dirty="0" err="1">
                <a:latin typeface="Times New Roman" charset="0"/>
                <a:ea typeface="黑体" charset="0"/>
              </a:rPr>
              <a:t>d</a:t>
            </a:r>
            <a:r>
              <a:rPr kumimoji="0" lang="en-US" altLang="zh-CN" sz="2800" b="1" baseline="-25000" dirty="0" err="1">
                <a:latin typeface="Times New Roman" charset="0"/>
                <a:ea typeface="黑体" charset="0"/>
              </a:rPr>
              <a:t>G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(v) ≤ |F|. </a:t>
            </a:r>
            <a:endParaRPr kumimoji="0" lang="zh-CN" altLang="en-US" sz="28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V-N(v)-v≠</a:t>
            </a:r>
            <a:r>
              <a:rPr kumimoji="0" lang="az-Cyrl-AZ" altLang="zh-CN" b="1" dirty="0">
                <a:latin typeface="Times New Roman" charset="0"/>
                <a:ea typeface="黑体" charset="0"/>
              </a:rPr>
              <a:t>Ф,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 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则删除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N(v)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后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, v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和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V-N(v)-v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不连通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,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从而</a:t>
            </a:r>
            <a:r>
              <a:rPr kumimoji="0" lang="el-GR" altLang="zh-CN" b="1" dirty="0">
                <a:latin typeface="Times New Roman" charset="0"/>
                <a:ea typeface="黑体" charset="0"/>
              </a:rPr>
              <a:t>κ(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G)≤ |F|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。</a:t>
            </a:r>
            <a:endParaRPr kumimoji="0" lang="en-US" altLang="zh-CN" b="1" dirty="0">
              <a:latin typeface="Times New Roman" charset="0"/>
              <a:ea typeface="黑体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kumimoji="0" lang="zh-CN" altLang="en-US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V-N(v)-v=</a:t>
            </a:r>
            <a:r>
              <a:rPr kumimoji="0" lang="az-Cyrl-AZ" altLang="zh-CN" b="1" dirty="0">
                <a:latin typeface="Times New Roman" charset="0"/>
                <a:ea typeface="黑体" charset="0"/>
              </a:rPr>
              <a:t>Ф,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则取其它节点以满足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1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）的条件。若所有节点均有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V-N(u)-u=</a:t>
            </a:r>
            <a:r>
              <a:rPr kumimoji="0" lang="az-Cyrl-AZ" altLang="zh-CN" b="1" dirty="0">
                <a:latin typeface="Times New Roman" charset="0"/>
                <a:ea typeface="黑体" charset="0"/>
              </a:rPr>
              <a:t>Ф</a:t>
            </a:r>
            <a:r>
              <a:rPr kumimoji="0" lang="zh-CN" altLang="az-Cyrl-AZ" b="1" dirty="0">
                <a:latin typeface="Times New Roman" charset="0"/>
                <a:ea typeface="宋体" charset="0"/>
              </a:rPr>
              <a:t>，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则图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为完全图，有</a:t>
            </a:r>
            <a:r>
              <a:rPr kumimoji="0" lang="el-GR" altLang="zh-CN" b="1" dirty="0">
                <a:latin typeface="Times New Roman" charset="0"/>
                <a:ea typeface="黑体" charset="0"/>
              </a:rPr>
              <a:t>κ(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G)=</a:t>
            </a:r>
            <a:r>
              <a:rPr kumimoji="0" lang="el-GR" altLang="zh-CN" b="1" dirty="0">
                <a:latin typeface="Times New Roman" charset="0"/>
                <a:ea typeface="黑体" charset="0"/>
              </a:rPr>
              <a:t>λ(</a:t>
            </a:r>
            <a:r>
              <a:rPr kumimoji="0" lang="en-US" altLang="zh-CN" b="1" dirty="0">
                <a:latin typeface="Times New Roman" charset="0"/>
                <a:ea typeface="黑体" charset="0"/>
              </a:rPr>
              <a:t>G)=|G|-1</a:t>
            </a:r>
            <a:r>
              <a:rPr kumimoji="0" lang="zh-CN" altLang="en-US" b="1" dirty="0">
                <a:latin typeface="Times New Roman" charset="0"/>
                <a:ea typeface="宋体" charset="0"/>
              </a:rPr>
              <a:t>。</a:t>
            </a:r>
            <a:endParaRPr kumimoji="0" lang="en-US" altLang="zh-CN" b="1" dirty="0">
              <a:ea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达到连通度上限的图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14500"/>
            <a:ext cx="8642350" cy="1930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定理：设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是简单图，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|G|=n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3,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且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400" b="1" baseline="-30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n-2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则</a:t>
            </a:r>
            <a:r>
              <a:rPr kumimoji="0" lang="zh-CN" altLang="en-US" sz="2400" b="1" dirty="0">
                <a:latin typeface="Times New Roman" charset="0"/>
                <a:ea typeface="宋体" charset="0"/>
                <a:sym typeface="Symbol" charset="2"/>
              </a:rPr>
              <a:t>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(G)=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G</a:t>
            </a:r>
            <a:endParaRPr kumimoji="0" lang="en-US" altLang="zh-CN" sz="24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注意：任一点最多与一个点不相邻，此时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</a:t>
            </a:r>
            <a:r>
              <a:rPr kumimoji="0" lang="en-US" altLang="zh-CN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(G)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也必为</a:t>
            </a:r>
            <a:r>
              <a:rPr kumimoji="0" lang="zh-CN" altLang="en-US" sz="2000" b="1" dirty="0">
                <a:solidFill>
                  <a:srgbClr val="996600"/>
                </a:solidFill>
                <a:latin typeface="Times New Roman" charset="0"/>
                <a:ea typeface="宋体" charset="0"/>
                <a:sym typeface="Symbol" charset="2"/>
              </a:rPr>
              <a:t></a:t>
            </a:r>
            <a:r>
              <a:rPr kumimoji="0" lang="en-US" altLang="zh-CN" sz="2000" b="1" baseline="-30000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en-US" altLang="zh-CN" sz="2000" b="1" dirty="0">
                <a:solidFill>
                  <a:srgbClr val="99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证明：设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en-US" altLang="zh-CN" sz="2400" b="1" dirty="0">
                <a:ea typeface="宋体" charset="0"/>
              </a:rPr>
              <a:t>’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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G-V’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含两个连通分支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, </a:t>
            </a:r>
            <a:br>
              <a:rPr kumimoji="0" lang="en-US" altLang="zh-CN" sz="2400" b="1" dirty="0">
                <a:latin typeface="Times New Roman" charset="0"/>
                <a:ea typeface="宋体" charset="0"/>
              </a:rPr>
            </a:br>
            <a:r>
              <a:rPr kumimoji="0" lang="en-US" altLang="zh-CN" sz="2400" b="1" dirty="0">
                <a:latin typeface="Times New Roman" charset="0"/>
                <a:ea typeface="宋体" charset="0"/>
              </a:rPr>
              <a:t>	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不妨设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，则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|G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|</a:t>
            </a:r>
            <a:r>
              <a:rPr kumimoji="0" lang="en-US" altLang="zh-CN" sz="2400" b="1" dirty="0">
                <a:latin typeface="Times New Roman" charset="0"/>
                <a:ea typeface="宋体" charset="0"/>
                <a:sym typeface="Symbol" charset="2"/>
              </a:rPr>
              <a:t>(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n-|V’|)/2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。</a:t>
            </a:r>
          </a:p>
        </p:txBody>
      </p:sp>
      <p:sp>
        <p:nvSpPr>
          <p:cNvPr id="348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B0E7583-B89A-D441-870B-8286C7774AA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44550" y="4714957"/>
            <a:ext cx="6769100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latin typeface="Times New Roman" charset="0"/>
              </a:rPr>
              <a:t>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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</a:t>
            </a:r>
            <a:r>
              <a:rPr lang="zh-CN" altLang="en-US" sz="2400" b="1" dirty="0">
                <a:latin typeface="Times New Roman" charset="0"/>
                <a:sym typeface="Symbol" charset="2"/>
              </a:rPr>
              <a:t></a:t>
            </a:r>
            <a:r>
              <a:rPr lang="en-US" altLang="zh-CN" sz="2400" b="1" baseline="-30000" dirty="0">
                <a:latin typeface="Times New Roman" charset="0"/>
              </a:rPr>
              <a:t>v∈G1</a:t>
            </a:r>
            <a:r>
              <a:rPr lang="en-US" altLang="zh-CN" sz="2400" b="1" dirty="0">
                <a:latin typeface="Times New Roman" charset="0"/>
              </a:rPr>
              <a:t>d(v)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</a:t>
            </a:r>
            <a:r>
              <a:rPr lang="en-US" altLang="zh-CN" sz="2400" b="1" dirty="0">
                <a:latin typeface="Times New Roman" charset="0"/>
              </a:rPr>
              <a:t>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</a:t>
            </a:r>
            <a:r>
              <a:rPr lang="en-US" altLang="zh-CN" sz="2400" b="1" dirty="0">
                <a:latin typeface="Times New Roman" charset="0"/>
              </a:rPr>
              <a:t>(|G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-1)+ 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 </a:t>
            </a:r>
            <a:r>
              <a:rPr lang="en-US" altLang="zh-CN" sz="2400" b="1" dirty="0">
                <a:latin typeface="Times New Roman" charset="0"/>
              </a:rPr>
              <a:t>|V’|</a:t>
            </a:r>
          </a:p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</a:t>
            </a:r>
            <a:r>
              <a:rPr lang="en-US" altLang="zh-CN" sz="2400" b="1" baseline="-30000" dirty="0">
                <a:latin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</a:t>
            </a:r>
            <a:r>
              <a:rPr lang="en-US" altLang="zh-CN" sz="2400" b="1" dirty="0">
                <a:latin typeface="Times New Roman" charset="0"/>
              </a:rPr>
              <a:t>  |G</a:t>
            </a:r>
            <a:r>
              <a:rPr lang="en-US" altLang="zh-CN" sz="2400" b="1" baseline="-30000" dirty="0">
                <a:latin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</a:rPr>
              <a:t>| -1+ |V’|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(</a:t>
            </a:r>
            <a:r>
              <a:rPr lang="en-US" altLang="zh-CN" sz="2400" b="1" dirty="0">
                <a:latin typeface="Times New Roman" charset="0"/>
              </a:rPr>
              <a:t>n-|V’|)/2  + |V’| -1</a:t>
            </a:r>
          </a:p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latin typeface="Times New Roman" charset="0"/>
                <a:sym typeface="Symbol" charset="2"/>
              </a:rPr>
              <a:t>2</a:t>
            </a:r>
            <a:r>
              <a:rPr lang="en-US" altLang="zh-CN" sz="2400" b="1" baseline="-30000" dirty="0">
                <a:latin typeface="Times New Roman" charset="0"/>
              </a:rPr>
              <a:t>G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</a:t>
            </a:r>
            <a:r>
              <a:rPr lang="en-US" altLang="zh-CN" sz="2400" b="1" dirty="0">
                <a:latin typeface="Times New Roman" charset="0"/>
              </a:rPr>
              <a:t>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</a:t>
            </a:r>
            <a:r>
              <a:rPr lang="en-US" altLang="zh-CN" sz="2400" b="1" dirty="0">
                <a:latin typeface="Times New Roman" charset="0"/>
              </a:rPr>
              <a:t>n-2 + |V’|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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+ |V’| </a:t>
            </a:r>
            <a:r>
              <a:rPr lang="en-US" altLang="zh-CN" sz="2400" b="1" dirty="0">
                <a:latin typeface="Times New Roman" charset="0"/>
                <a:sym typeface="Wingdings" charset="2"/>
              </a:rPr>
              <a:t>, </a:t>
            </a:r>
            <a:r>
              <a:rPr lang="zh-CN" altLang="en-US" sz="2400" b="1" dirty="0">
                <a:latin typeface="Times New Roman" charset="0"/>
                <a:sym typeface="Wingdings" charset="2"/>
              </a:rPr>
              <a:t>所以</a:t>
            </a:r>
            <a:r>
              <a:rPr lang="en-US" altLang="zh-CN" sz="2400" b="1" dirty="0">
                <a:latin typeface="Times New Roman" charset="0"/>
              </a:rPr>
              <a:t> |V’| 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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r>
              <a:rPr lang="en-US" altLang="zh-CN" sz="2400" b="1" dirty="0">
                <a:latin typeface="Times New Roman" charset="0"/>
              </a:rPr>
              <a:t> </a:t>
            </a:r>
            <a:endParaRPr lang="zh-CN" altLang="en-US" sz="2400" b="1" dirty="0">
              <a:latin typeface="Times New Roman" charset="0"/>
            </a:endParaRPr>
          </a:p>
          <a:p>
            <a:pPr marL="400050" lvl="1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400" b="1" dirty="0">
                <a:latin typeface="Times New Roman" charset="0"/>
                <a:sym typeface="Symbol" charset="2"/>
              </a:rPr>
              <a:t>所以 </a:t>
            </a:r>
            <a:r>
              <a:rPr lang="en-US" altLang="zh-CN" sz="2400" b="1" dirty="0">
                <a:latin typeface="Times New Roman" charset="0"/>
              </a:rPr>
              <a:t>(G)</a:t>
            </a:r>
            <a:r>
              <a:rPr lang="en-US" altLang="zh-CN" sz="2400" b="1" dirty="0">
                <a:latin typeface="Times New Roman" charset="0"/>
                <a:sym typeface="Symbol" charset="2"/>
              </a:rPr>
              <a:t>  </a:t>
            </a:r>
            <a:r>
              <a:rPr lang="en-US" altLang="zh-CN" sz="2400" b="1" baseline="-30000" dirty="0">
                <a:latin typeface="Times New Roman" charset="0"/>
              </a:rPr>
              <a:t>G</a:t>
            </a:r>
            <a:endParaRPr lang="zh-CN" altLang="en-US" sz="2400" b="1" dirty="0">
              <a:latin typeface="Times New Roman" charset="0"/>
            </a:endParaRPr>
          </a:p>
        </p:txBody>
      </p:sp>
      <p:grpSp>
        <p:nvGrpSpPr>
          <p:cNvPr id="34822" name="组合 20"/>
          <p:cNvGrpSpPr>
            <a:grpSpLocks/>
          </p:cNvGrpSpPr>
          <p:nvPr/>
        </p:nvGrpSpPr>
        <p:grpSpPr bwMode="auto">
          <a:xfrm>
            <a:off x="4140200" y="3213100"/>
            <a:ext cx="4530725" cy="1439863"/>
            <a:chOff x="3851920" y="3284984"/>
            <a:chExt cx="4530799" cy="1440160"/>
          </a:xfrm>
        </p:grpSpPr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4427984" y="4107933"/>
              <a:ext cx="792087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6588224" y="4107933"/>
              <a:ext cx="1008112" cy="61721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5" name="Text Box 12"/>
            <p:cNvSpPr txBox="1">
              <a:spLocks noChangeArrowheads="1"/>
            </p:cNvSpPr>
            <p:nvPr/>
          </p:nvSpPr>
          <p:spPr bwMode="auto">
            <a:xfrm>
              <a:off x="3851920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G1</a:t>
              </a:r>
            </a:p>
          </p:txBody>
        </p:sp>
        <p:sp>
          <p:nvSpPr>
            <p:cNvPr id="34826" name="Text Box 13"/>
            <p:cNvSpPr txBox="1">
              <a:spLocks noChangeArrowheads="1"/>
            </p:cNvSpPr>
            <p:nvPr/>
          </p:nvSpPr>
          <p:spPr bwMode="auto">
            <a:xfrm>
              <a:off x="5796136" y="4039354"/>
              <a:ext cx="514350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V’</a:t>
              </a:r>
            </a:p>
          </p:txBody>
        </p:sp>
        <p:sp>
          <p:nvSpPr>
            <p:cNvPr id="34827" name="Text Box 12"/>
            <p:cNvSpPr txBox="1">
              <a:spLocks noChangeArrowheads="1"/>
            </p:cNvSpPr>
            <p:nvPr/>
          </p:nvSpPr>
          <p:spPr bwMode="auto">
            <a:xfrm>
              <a:off x="7668344" y="4221088"/>
              <a:ext cx="714375" cy="37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G2</a:t>
              </a:r>
            </a:p>
          </p:txBody>
        </p:sp>
        <p:sp>
          <p:nvSpPr>
            <p:cNvPr id="34828" name="Oval 4"/>
            <p:cNvSpPr>
              <a:spLocks noChangeArrowheads="1"/>
            </p:cNvSpPr>
            <p:nvPr/>
          </p:nvSpPr>
          <p:spPr bwMode="auto">
            <a:xfrm>
              <a:off x="5292080" y="3284984"/>
              <a:ext cx="1474465" cy="8229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4829" name="Line 8"/>
            <p:cNvSpPr>
              <a:spLocks noChangeShapeType="1"/>
            </p:cNvSpPr>
            <p:nvPr/>
          </p:nvSpPr>
          <p:spPr bwMode="auto">
            <a:xfrm flipV="1">
              <a:off x="4716016" y="3696458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8"/>
            <p:cNvSpPr>
              <a:spLocks noChangeShapeType="1"/>
            </p:cNvSpPr>
            <p:nvPr/>
          </p:nvSpPr>
          <p:spPr bwMode="auto">
            <a:xfrm flipV="1">
              <a:off x="4860032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8"/>
            <p:cNvSpPr>
              <a:spLocks noChangeShapeType="1"/>
            </p:cNvSpPr>
            <p:nvPr/>
          </p:nvSpPr>
          <p:spPr bwMode="auto">
            <a:xfrm flipV="1">
              <a:off x="5004048" y="3902195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Line 9"/>
            <p:cNvSpPr>
              <a:spLocks noChangeShapeType="1"/>
            </p:cNvSpPr>
            <p:nvPr/>
          </p:nvSpPr>
          <p:spPr bwMode="auto">
            <a:xfrm>
              <a:off x="6444208" y="3696458"/>
              <a:ext cx="576064" cy="548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3" name="Line 9"/>
            <p:cNvSpPr>
              <a:spLocks noChangeShapeType="1"/>
            </p:cNvSpPr>
            <p:nvPr/>
          </p:nvSpPr>
          <p:spPr bwMode="auto">
            <a:xfrm>
              <a:off x="6228184" y="3765037"/>
              <a:ext cx="792088" cy="4800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4" name="Line 9"/>
            <p:cNvSpPr>
              <a:spLocks noChangeShapeType="1"/>
            </p:cNvSpPr>
            <p:nvPr/>
          </p:nvSpPr>
          <p:spPr bwMode="auto">
            <a:xfrm>
              <a:off x="6156176" y="3902195"/>
              <a:ext cx="720080" cy="4114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连通度与点不相交的通路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48958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    (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现象：对图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中任意两点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u,v, 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如果点不相交的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通路有</a:t>
            </a:r>
            <a:r>
              <a:rPr kumimoji="0" lang="en-US" altLang="zh-CN" sz="20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条，显然，要使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u,v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不连通， 至少须删除</a:t>
            </a:r>
            <a:r>
              <a:rPr kumimoji="0" lang="en-US" altLang="zh-CN" sz="20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个顶点。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0" lang="en-US" altLang="zh-CN" sz="2400" b="1">
                <a:latin typeface="Times New Roman" charset="0"/>
                <a:ea typeface="宋体" charset="0"/>
              </a:rPr>
              <a:t>Whitney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定理：</a:t>
            </a:r>
          </a:p>
          <a:p>
            <a:pPr algn="just" eaLnBrk="1" hangingPunct="1">
              <a:lnSpc>
                <a:spcPct val="15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    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G(|G|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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3)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2-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连通图 </a:t>
            </a:r>
            <a:r>
              <a:rPr kumimoji="0" lang="zh-CN" altLang="en-US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2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条除端点外顶点不相交的路径所连接。</a:t>
            </a:r>
          </a:p>
          <a:p>
            <a:pPr eaLnBrk="1" hangingPunct="1">
              <a:lnSpc>
                <a:spcPct val="15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000" b="1">
                <a:latin typeface="Times New Roman" charset="0"/>
                <a:ea typeface="宋体" charset="0"/>
              </a:rPr>
              <a:t>注意：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“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G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2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条除端点外顶点不相交的路径所连接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”</a:t>
            </a:r>
            <a:r>
              <a:rPr kumimoji="0" lang="zh-CN" altLang="en-US" sz="2000" b="1">
                <a:latin typeface="Times New Roman" charset="0"/>
                <a:ea typeface="宋体" charset="0"/>
              </a:rPr>
              <a:t>等价于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“</a:t>
            </a:r>
            <a:r>
              <a:rPr kumimoji="0" lang="zh-CN" altLang="en-US" sz="2000" b="1">
                <a:solidFill>
                  <a:schemeClr val="tx2"/>
                </a:solidFill>
                <a:latin typeface="Times New Roman" charset="0"/>
                <a:ea typeface="宋体" charset="0"/>
              </a:rPr>
              <a:t>任意两点均处在同一初级回路中</a:t>
            </a:r>
            <a:r>
              <a:rPr kumimoji="0" lang="zh-CN" altLang="en-US" sz="2000" b="1">
                <a:solidFill>
                  <a:schemeClr val="tx2"/>
                </a:solidFill>
                <a:ea typeface="宋体" charset="0"/>
              </a:rPr>
              <a:t>”</a:t>
            </a:r>
            <a:r>
              <a:rPr kumimoji="0" lang="zh-CN" altLang="en-US" sz="2000" b="1">
                <a:latin typeface="Times New Roman" charset="0"/>
                <a:ea typeface="宋体" charset="0"/>
              </a:rPr>
              <a:t> 。</a:t>
            </a:r>
          </a:p>
        </p:txBody>
      </p:sp>
      <p:sp>
        <p:nvSpPr>
          <p:cNvPr id="368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53F7EA-EBEB-A647-BA52-A868B5DC498B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val 97" descr="粉色砂纸"/>
          <p:cNvSpPr>
            <a:spLocks noChangeArrowheads="1"/>
          </p:cNvSpPr>
          <p:nvPr/>
        </p:nvSpPr>
        <p:spPr bwMode="auto">
          <a:xfrm>
            <a:off x="4572000" y="4876800"/>
            <a:ext cx="4343400" cy="190976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8540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Whitney</a:t>
            </a:r>
            <a:r>
              <a:rPr lang="zh-CN" altLang="en-US">
                <a:latin typeface="Times New Roman" charset="0"/>
                <a:ea typeface="宋体" charset="0"/>
              </a:rPr>
              <a:t>定理的证明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34938" y="1341438"/>
            <a:ext cx="8685212" cy="5327650"/>
          </a:xfrm>
        </p:spPr>
        <p:txBody>
          <a:bodyPr/>
          <a:lstStyle/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100" b="1">
                <a:latin typeface="Times New Roman" charset="0"/>
                <a:ea typeface="宋体" charset="0"/>
              </a:rPr>
              <a:t>显然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tx2"/>
              </a:buClr>
            </a:pP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: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是图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中的任意两点。下面对距离</a:t>
            </a:r>
            <a:r>
              <a:rPr kumimoji="0" lang="en-US" altLang="zh-CN" sz="2200" b="1">
                <a:latin typeface="Times New Roman" charset="0"/>
                <a:ea typeface="宋体" charset="0"/>
                <a:sym typeface="Symbol" charset="2"/>
              </a:rPr>
              <a:t>d(u,v)</a:t>
            </a:r>
            <a:r>
              <a:rPr kumimoji="0" lang="zh-CN" altLang="en-US" sz="2200" b="1">
                <a:latin typeface="Times New Roman" charset="0"/>
                <a:ea typeface="宋体" charset="0"/>
                <a:sym typeface="Symbol" charset="2"/>
              </a:rPr>
              <a:t>进行归纳。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</a:rPr>
              <a:t>     当</a:t>
            </a:r>
            <a:r>
              <a:rPr kumimoji="0" lang="en-US" altLang="zh-CN" sz="2100" b="1" i="1">
                <a:latin typeface="Times New Roman" charset="0"/>
                <a:ea typeface="宋体" charset="0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</a:rPr>
              <a:t>(u,v)=1, uv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E</a:t>
            </a:r>
            <a:r>
              <a:rPr kumimoji="0" lang="en-US" altLang="zh-CN" sz="2100" b="1" baseline="-25000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因为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G-uv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仍连通，则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中除边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外，必有另一条不含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的路径。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 假设当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(u,v)&lt;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时，至少存在两条中间点不相交的通路。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 若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(u,v)=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设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间的一条最短路径是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en-US" altLang="zh-CN" sz="2100" b="1">
                <a:ea typeface="宋体" charset="0"/>
                <a:sym typeface="Symbol" charset="2"/>
              </a:rPr>
              <a:t>…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wv, 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是与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相邻的顶点。则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d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(u,w)&lt;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k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由归纳假设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之间存在两条中间点不相交的路径，设为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。因为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2-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连通图，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G-w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中仍有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不含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w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的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)uv-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路径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P’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，且它一定与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, </a:t>
            </a:r>
            <a:r>
              <a:rPr kumimoji="0" lang="en-US" altLang="zh-CN" sz="2100" b="1" i="1"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有公共点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u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就是一个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。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假设这样的公共点中距离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最近的</a:t>
            </a:r>
            <a:endParaRPr kumimoji="0" lang="en-US" altLang="zh-CN" sz="2100" b="1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    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x(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不妨假设它在</a:t>
            </a:r>
            <a:r>
              <a:rPr kumimoji="0" lang="en-US" altLang="zh-CN" sz="2100" b="1" i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>
                <a:solidFill>
                  <a:schemeClr val="tx2"/>
                </a:solidFill>
                <a:latin typeface="Times New Roman" charset="0"/>
                <a:ea typeface="宋体" charset="0"/>
                <a:sym typeface="Symbol" charset="2"/>
              </a:rPr>
              <a:t>上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)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，则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Q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+wv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边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以及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ux-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+</a:t>
            </a:r>
            <a:r>
              <a:rPr kumimoji="0" lang="en-US" altLang="zh-CN" sz="2100" b="1" i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P</a:t>
            </a:r>
            <a:r>
              <a:rPr kumimoji="0" lang="en-US" altLang="zh-CN" sz="2100" b="1" i="1">
                <a:solidFill>
                  <a:srgbClr val="0000CC"/>
                </a:solidFill>
                <a:ea typeface="宋体" charset="0"/>
                <a:sym typeface="Symbol" charset="2"/>
              </a:rPr>
              <a:t>’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上的</a:t>
            </a:r>
            <a:r>
              <a:rPr kumimoji="0" lang="en-US" altLang="zh-CN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xv-</a:t>
            </a:r>
            <a:r>
              <a:rPr kumimoji="0" lang="zh-CN" altLang="en-US" sz="2100" b="1">
                <a:solidFill>
                  <a:srgbClr val="0000CC"/>
                </a:solidFill>
                <a:latin typeface="Times New Roman" charset="0"/>
                <a:ea typeface="宋体" charset="0"/>
                <a:sym typeface="Symbol" charset="2"/>
              </a:rPr>
              <a:t>段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是</a:t>
            </a: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     </a:t>
            </a:r>
            <a:r>
              <a:rPr kumimoji="0" lang="en-US" altLang="zh-CN" sz="2100" b="1">
                <a:latin typeface="Times New Roman" charset="0"/>
                <a:ea typeface="宋体" charset="0"/>
                <a:sym typeface="Symbol" charset="2"/>
              </a:rPr>
              <a:t>u,v</a:t>
            </a:r>
            <a:r>
              <a:rPr kumimoji="0" lang="zh-CN" altLang="en-US" sz="2100" b="1">
                <a:latin typeface="Times New Roman" charset="0"/>
                <a:ea typeface="宋体" charset="0"/>
                <a:sym typeface="Symbol" charset="2"/>
              </a:rPr>
              <a:t>之间两条中间点不相交的通路。</a:t>
            </a:r>
          </a:p>
        </p:txBody>
      </p:sp>
      <p:sp>
        <p:nvSpPr>
          <p:cNvPr id="37893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51BCE4D-57A4-AC45-9D21-451D659A7D1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7894" name="Oval 7"/>
          <p:cNvSpPr>
            <a:spLocks noChangeArrowheads="1"/>
          </p:cNvSpPr>
          <p:nvPr/>
        </p:nvSpPr>
        <p:spPr bwMode="auto">
          <a:xfrm>
            <a:off x="5075238" y="5808663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5" name="Oval 8"/>
          <p:cNvSpPr>
            <a:spLocks noChangeArrowheads="1"/>
          </p:cNvSpPr>
          <p:nvPr/>
        </p:nvSpPr>
        <p:spPr bwMode="auto">
          <a:xfrm>
            <a:off x="7010400" y="5548313"/>
            <a:ext cx="117475" cy="96837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6" name="Oval 9"/>
          <p:cNvSpPr>
            <a:spLocks noChangeArrowheads="1"/>
          </p:cNvSpPr>
          <p:nvPr/>
        </p:nvSpPr>
        <p:spPr bwMode="auto">
          <a:xfrm>
            <a:off x="7524750" y="5830888"/>
            <a:ext cx="117475" cy="9525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7" name="Oval 10"/>
          <p:cNvSpPr>
            <a:spLocks noChangeArrowheads="1"/>
          </p:cNvSpPr>
          <p:nvPr/>
        </p:nvSpPr>
        <p:spPr bwMode="auto">
          <a:xfrm>
            <a:off x="8332788" y="5699125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Oval 11"/>
          <p:cNvSpPr>
            <a:spLocks noChangeArrowheads="1"/>
          </p:cNvSpPr>
          <p:nvPr/>
        </p:nvSpPr>
        <p:spPr bwMode="auto">
          <a:xfrm>
            <a:off x="6727825" y="6242050"/>
            <a:ext cx="117475" cy="96838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7010400" y="5318125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x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4965700" y="58197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u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1" name="Rectangle 19"/>
          <p:cNvSpPr>
            <a:spLocks noChangeArrowheads="1"/>
          </p:cNvSpPr>
          <p:nvPr/>
        </p:nvSpPr>
        <p:spPr bwMode="auto">
          <a:xfrm>
            <a:off x="7696200" y="5900738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w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02" name="Rectangle 22"/>
          <p:cNvSpPr>
            <a:spLocks noChangeArrowheads="1"/>
          </p:cNvSpPr>
          <p:nvPr/>
        </p:nvSpPr>
        <p:spPr bwMode="auto">
          <a:xfrm>
            <a:off x="8478838" y="5578475"/>
            <a:ext cx="904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v</a:t>
            </a:r>
            <a:endParaRPr kumimoji="1" lang="en-US" altLang="zh-CN" sz="2400">
              <a:latin typeface="Times New Roman" charset="0"/>
            </a:endParaRPr>
          </a:p>
        </p:txBody>
      </p:sp>
      <p:grpSp>
        <p:nvGrpSpPr>
          <p:cNvPr id="37903" name="Group 41"/>
          <p:cNvGrpSpPr>
            <a:grpSpLocks/>
          </p:cNvGrpSpPr>
          <p:nvPr/>
        </p:nvGrpSpPr>
        <p:grpSpPr bwMode="auto">
          <a:xfrm>
            <a:off x="5656263" y="5395913"/>
            <a:ext cx="762000" cy="168275"/>
            <a:chOff x="3584" y="3214"/>
            <a:chExt cx="480" cy="106"/>
          </a:xfrm>
        </p:grpSpPr>
        <p:sp>
          <p:nvSpPr>
            <p:cNvPr id="37955" name="Freeform 24"/>
            <p:cNvSpPr>
              <a:spLocks/>
            </p:cNvSpPr>
            <p:nvPr/>
          </p:nvSpPr>
          <p:spPr bwMode="auto">
            <a:xfrm>
              <a:off x="3584" y="3303"/>
              <a:ext cx="21" cy="17"/>
            </a:xfrm>
            <a:custGeom>
              <a:avLst/>
              <a:gdLst>
                <a:gd name="T0" fmla="*/ 0 w 21"/>
                <a:gd name="T1" fmla="*/ 9 h 17"/>
                <a:gd name="T2" fmla="*/ 11 w 21"/>
                <a:gd name="T3" fmla="*/ 17 h 17"/>
                <a:gd name="T4" fmla="*/ 21 w 21"/>
                <a:gd name="T5" fmla="*/ 9 h 17"/>
                <a:gd name="T6" fmla="*/ 11 w 21"/>
                <a:gd name="T7" fmla="*/ 0 h 17"/>
                <a:gd name="T8" fmla="*/ 0 w 21"/>
                <a:gd name="T9" fmla="*/ 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9"/>
                  </a:moveTo>
                  <a:lnTo>
                    <a:pt x="11" y="17"/>
                  </a:lnTo>
                  <a:lnTo>
                    <a:pt x="21" y="9"/>
                  </a:lnTo>
                  <a:lnTo>
                    <a:pt x="1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Freeform 25"/>
            <p:cNvSpPr>
              <a:spLocks/>
            </p:cNvSpPr>
            <p:nvPr/>
          </p:nvSpPr>
          <p:spPr bwMode="auto">
            <a:xfrm>
              <a:off x="3605" y="3286"/>
              <a:ext cx="24" cy="17"/>
            </a:xfrm>
            <a:custGeom>
              <a:avLst/>
              <a:gdLst>
                <a:gd name="T0" fmla="*/ 0 w 24"/>
                <a:gd name="T1" fmla="*/ 8 h 17"/>
                <a:gd name="T2" fmla="*/ 11 w 24"/>
                <a:gd name="T3" fmla="*/ 17 h 17"/>
                <a:gd name="T4" fmla="*/ 17 w 24"/>
                <a:gd name="T5" fmla="*/ 13 h 17"/>
                <a:gd name="T6" fmla="*/ 24 w 24"/>
                <a:gd name="T7" fmla="*/ 9 h 17"/>
                <a:gd name="T8" fmla="*/ 14 w 24"/>
                <a:gd name="T9" fmla="*/ 0 h 17"/>
                <a:gd name="T10" fmla="*/ 7 w 24"/>
                <a:gd name="T11" fmla="*/ 4 h 17"/>
                <a:gd name="T12" fmla="*/ 0 w 24"/>
                <a:gd name="T13" fmla="*/ 8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7"/>
                <a:gd name="T23" fmla="*/ 24 w 24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7">
                  <a:moveTo>
                    <a:pt x="0" y="8"/>
                  </a:moveTo>
                  <a:lnTo>
                    <a:pt x="11" y="17"/>
                  </a:lnTo>
                  <a:lnTo>
                    <a:pt x="17" y="13"/>
                  </a:lnTo>
                  <a:lnTo>
                    <a:pt x="24" y="9"/>
                  </a:lnTo>
                  <a:lnTo>
                    <a:pt x="14" y="0"/>
                  </a:lnTo>
                  <a:lnTo>
                    <a:pt x="7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26"/>
            <p:cNvSpPr>
              <a:spLocks/>
            </p:cNvSpPr>
            <p:nvPr/>
          </p:nvSpPr>
          <p:spPr bwMode="auto">
            <a:xfrm>
              <a:off x="3630" y="3270"/>
              <a:ext cx="22" cy="17"/>
            </a:xfrm>
            <a:custGeom>
              <a:avLst/>
              <a:gdLst>
                <a:gd name="T0" fmla="*/ 0 w 22"/>
                <a:gd name="T1" fmla="*/ 9 h 17"/>
                <a:gd name="T2" fmla="*/ 9 w 22"/>
                <a:gd name="T3" fmla="*/ 17 h 17"/>
                <a:gd name="T4" fmla="*/ 22 w 22"/>
                <a:gd name="T5" fmla="*/ 10 h 17"/>
                <a:gd name="T6" fmla="*/ 22 w 22"/>
                <a:gd name="T7" fmla="*/ 10 h 17"/>
                <a:gd name="T8" fmla="*/ 14 w 22"/>
                <a:gd name="T9" fmla="*/ 0 h 17"/>
                <a:gd name="T10" fmla="*/ 11 w 22"/>
                <a:gd name="T11" fmla="*/ 1 h 17"/>
                <a:gd name="T12" fmla="*/ 0 w 22"/>
                <a:gd name="T13" fmla="*/ 9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"/>
                <a:gd name="T22" fmla="*/ 0 h 17"/>
                <a:gd name="T23" fmla="*/ 22 w 22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" h="17">
                  <a:moveTo>
                    <a:pt x="0" y="9"/>
                  </a:moveTo>
                  <a:lnTo>
                    <a:pt x="9" y="17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27"/>
            <p:cNvSpPr>
              <a:spLocks/>
            </p:cNvSpPr>
            <p:nvPr/>
          </p:nvSpPr>
          <p:spPr bwMode="auto">
            <a:xfrm>
              <a:off x="3656" y="3256"/>
              <a:ext cx="22" cy="16"/>
            </a:xfrm>
            <a:custGeom>
              <a:avLst/>
              <a:gdLst>
                <a:gd name="T0" fmla="*/ 0 w 22"/>
                <a:gd name="T1" fmla="*/ 6 h 16"/>
                <a:gd name="T2" fmla="*/ 8 w 22"/>
                <a:gd name="T3" fmla="*/ 16 h 16"/>
                <a:gd name="T4" fmla="*/ 22 w 22"/>
                <a:gd name="T5" fmla="*/ 10 h 16"/>
                <a:gd name="T6" fmla="*/ 14 w 22"/>
                <a:gd name="T7" fmla="*/ 0 h 16"/>
                <a:gd name="T8" fmla="*/ 0 w 22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6"/>
                <a:gd name="T17" fmla="*/ 22 w 2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6">
                  <a:moveTo>
                    <a:pt x="0" y="6"/>
                  </a:moveTo>
                  <a:lnTo>
                    <a:pt x="8" y="16"/>
                  </a:lnTo>
                  <a:lnTo>
                    <a:pt x="22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28"/>
            <p:cNvSpPr>
              <a:spLocks/>
            </p:cNvSpPr>
            <p:nvPr/>
          </p:nvSpPr>
          <p:spPr bwMode="auto">
            <a:xfrm>
              <a:off x="3684" y="3244"/>
              <a:ext cx="20" cy="17"/>
            </a:xfrm>
            <a:custGeom>
              <a:avLst/>
              <a:gdLst>
                <a:gd name="T0" fmla="*/ 0 w 20"/>
                <a:gd name="T1" fmla="*/ 5 h 17"/>
                <a:gd name="T2" fmla="*/ 5 w 20"/>
                <a:gd name="T3" fmla="*/ 17 h 17"/>
                <a:gd name="T4" fmla="*/ 20 w 20"/>
                <a:gd name="T5" fmla="*/ 12 h 17"/>
                <a:gd name="T6" fmla="*/ 16 w 20"/>
                <a:gd name="T7" fmla="*/ 0 h 17"/>
                <a:gd name="T8" fmla="*/ 0 w 20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5"/>
                  </a:moveTo>
                  <a:lnTo>
                    <a:pt x="5" y="17"/>
                  </a:lnTo>
                  <a:lnTo>
                    <a:pt x="20" y="12"/>
                  </a:lnTo>
                  <a:lnTo>
                    <a:pt x="1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29"/>
            <p:cNvSpPr>
              <a:spLocks/>
            </p:cNvSpPr>
            <p:nvPr/>
          </p:nvSpPr>
          <p:spPr bwMode="auto">
            <a:xfrm>
              <a:off x="3713" y="3234"/>
              <a:ext cx="19" cy="17"/>
            </a:xfrm>
            <a:custGeom>
              <a:avLst/>
              <a:gdLst>
                <a:gd name="T0" fmla="*/ 0 w 19"/>
                <a:gd name="T1" fmla="*/ 5 h 17"/>
                <a:gd name="T2" fmla="*/ 5 w 19"/>
                <a:gd name="T3" fmla="*/ 17 h 17"/>
                <a:gd name="T4" fmla="*/ 19 w 19"/>
                <a:gd name="T5" fmla="*/ 12 h 17"/>
                <a:gd name="T6" fmla="*/ 14 w 19"/>
                <a:gd name="T7" fmla="*/ 0 h 17"/>
                <a:gd name="T8" fmla="*/ 0 w 19"/>
                <a:gd name="T9" fmla="*/ 5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7"/>
                <a:gd name="T17" fmla="*/ 19 w 19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7">
                  <a:moveTo>
                    <a:pt x="0" y="5"/>
                  </a:moveTo>
                  <a:lnTo>
                    <a:pt x="5" y="17"/>
                  </a:lnTo>
                  <a:lnTo>
                    <a:pt x="19" y="12"/>
                  </a:lnTo>
                  <a:lnTo>
                    <a:pt x="1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30"/>
            <p:cNvSpPr>
              <a:spLocks/>
            </p:cNvSpPr>
            <p:nvPr/>
          </p:nvSpPr>
          <p:spPr bwMode="auto">
            <a:xfrm>
              <a:off x="3743" y="3227"/>
              <a:ext cx="18" cy="15"/>
            </a:xfrm>
            <a:custGeom>
              <a:avLst/>
              <a:gdLst>
                <a:gd name="T0" fmla="*/ 0 w 18"/>
                <a:gd name="T1" fmla="*/ 3 h 15"/>
                <a:gd name="T2" fmla="*/ 4 w 18"/>
                <a:gd name="T3" fmla="*/ 15 h 15"/>
                <a:gd name="T4" fmla="*/ 7 w 18"/>
                <a:gd name="T5" fmla="*/ 14 h 15"/>
                <a:gd name="T6" fmla="*/ 18 w 18"/>
                <a:gd name="T7" fmla="*/ 11 h 15"/>
                <a:gd name="T8" fmla="*/ 15 w 18"/>
                <a:gd name="T9" fmla="*/ 0 h 15"/>
                <a:gd name="T10" fmla="*/ 7 w 18"/>
                <a:gd name="T11" fmla="*/ 1 h 15"/>
                <a:gd name="T12" fmla="*/ 0 w 18"/>
                <a:gd name="T13" fmla="*/ 3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15"/>
                <a:gd name="T23" fmla="*/ 18 w 18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15">
                  <a:moveTo>
                    <a:pt x="0" y="3"/>
                  </a:moveTo>
                  <a:lnTo>
                    <a:pt x="4" y="15"/>
                  </a:lnTo>
                  <a:lnTo>
                    <a:pt x="7" y="14"/>
                  </a:lnTo>
                  <a:lnTo>
                    <a:pt x="18" y="1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31"/>
            <p:cNvSpPr>
              <a:spLocks/>
            </p:cNvSpPr>
            <p:nvPr/>
          </p:nvSpPr>
          <p:spPr bwMode="auto">
            <a:xfrm>
              <a:off x="3772" y="3222"/>
              <a:ext cx="19" cy="14"/>
            </a:xfrm>
            <a:custGeom>
              <a:avLst/>
              <a:gdLst>
                <a:gd name="T0" fmla="*/ 0 w 19"/>
                <a:gd name="T1" fmla="*/ 2 h 14"/>
                <a:gd name="T2" fmla="*/ 3 w 19"/>
                <a:gd name="T3" fmla="*/ 14 h 14"/>
                <a:gd name="T4" fmla="*/ 19 w 19"/>
                <a:gd name="T5" fmla="*/ 11 h 14"/>
                <a:gd name="T6" fmla="*/ 15 w 19"/>
                <a:gd name="T7" fmla="*/ 0 h 14"/>
                <a:gd name="T8" fmla="*/ 0 w 19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14"/>
                <a:gd name="T17" fmla="*/ 19 w 19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14">
                  <a:moveTo>
                    <a:pt x="0" y="2"/>
                  </a:moveTo>
                  <a:lnTo>
                    <a:pt x="3" y="14"/>
                  </a:lnTo>
                  <a:lnTo>
                    <a:pt x="19" y="11"/>
                  </a:lnTo>
                  <a:lnTo>
                    <a:pt x="1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32"/>
            <p:cNvSpPr>
              <a:spLocks/>
            </p:cNvSpPr>
            <p:nvPr/>
          </p:nvSpPr>
          <p:spPr bwMode="auto">
            <a:xfrm>
              <a:off x="3804" y="3217"/>
              <a:ext cx="16" cy="15"/>
            </a:xfrm>
            <a:custGeom>
              <a:avLst/>
              <a:gdLst>
                <a:gd name="T0" fmla="*/ 0 w 16"/>
                <a:gd name="T1" fmla="*/ 2 h 15"/>
                <a:gd name="T2" fmla="*/ 2 w 16"/>
                <a:gd name="T3" fmla="*/ 15 h 15"/>
                <a:gd name="T4" fmla="*/ 16 w 16"/>
                <a:gd name="T5" fmla="*/ 12 h 15"/>
                <a:gd name="T6" fmla="*/ 14 w 16"/>
                <a:gd name="T7" fmla="*/ 0 h 15"/>
                <a:gd name="T8" fmla="*/ 0 w 16"/>
                <a:gd name="T9" fmla="*/ 2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15"/>
                <a:gd name="T17" fmla="*/ 16 w 16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15">
                  <a:moveTo>
                    <a:pt x="0" y="2"/>
                  </a:moveTo>
                  <a:lnTo>
                    <a:pt x="2" y="15"/>
                  </a:lnTo>
                  <a:lnTo>
                    <a:pt x="16" y="12"/>
                  </a:lnTo>
                  <a:lnTo>
                    <a:pt x="1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33"/>
            <p:cNvSpPr>
              <a:spLocks/>
            </p:cNvSpPr>
            <p:nvPr/>
          </p:nvSpPr>
          <p:spPr bwMode="auto">
            <a:xfrm>
              <a:off x="3834" y="3215"/>
              <a:ext cx="17" cy="13"/>
            </a:xfrm>
            <a:custGeom>
              <a:avLst/>
              <a:gdLst>
                <a:gd name="T0" fmla="*/ 0 w 17"/>
                <a:gd name="T1" fmla="*/ 0 h 13"/>
                <a:gd name="T2" fmla="*/ 1 w 17"/>
                <a:gd name="T3" fmla="*/ 13 h 13"/>
                <a:gd name="T4" fmla="*/ 3 w 17"/>
                <a:gd name="T5" fmla="*/ 13 h 13"/>
                <a:gd name="T6" fmla="*/ 17 w 17"/>
                <a:gd name="T7" fmla="*/ 13 h 13"/>
                <a:gd name="T8" fmla="*/ 17 w 17"/>
                <a:gd name="T9" fmla="*/ 0 h 13"/>
                <a:gd name="T10" fmla="*/ 3 w 17"/>
                <a:gd name="T11" fmla="*/ 0 h 13"/>
                <a:gd name="T12" fmla="*/ 0 w 17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3"/>
                <a:gd name="T23" fmla="*/ 17 w 17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3">
                  <a:moveTo>
                    <a:pt x="0" y="0"/>
                  </a:moveTo>
                  <a:lnTo>
                    <a:pt x="1" y="13"/>
                  </a:lnTo>
                  <a:lnTo>
                    <a:pt x="3" y="13"/>
                  </a:lnTo>
                  <a:lnTo>
                    <a:pt x="17" y="13"/>
                  </a:lnTo>
                  <a:lnTo>
                    <a:pt x="17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Rectangle 34"/>
            <p:cNvSpPr>
              <a:spLocks noChangeArrowheads="1"/>
            </p:cNvSpPr>
            <p:nvPr/>
          </p:nvSpPr>
          <p:spPr bwMode="auto">
            <a:xfrm>
              <a:off x="3866" y="3214"/>
              <a:ext cx="16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66" name="Freeform 35"/>
            <p:cNvSpPr>
              <a:spLocks/>
            </p:cNvSpPr>
            <p:nvPr/>
          </p:nvSpPr>
          <p:spPr bwMode="auto">
            <a:xfrm>
              <a:off x="3897" y="3215"/>
              <a:ext cx="15" cy="13"/>
            </a:xfrm>
            <a:custGeom>
              <a:avLst/>
              <a:gdLst>
                <a:gd name="T0" fmla="*/ 0 w 15"/>
                <a:gd name="T1" fmla="*/ 0 h 13"/>
                <a:gd name="T2" fmla="*/ 0 w 15"/>
                <a:gd name="T3" fmla="*/ 13 h 13"/>
                <a:gd name="T4" fmla="*/ 8 w 15"/>
                <a:gd name="T5" fmla="*/ 13 h 13"/>
                <a:gd name="T6" fmla="*/ 14 w 15"/>
                <a:gd name="T7" fmla="*/ 13 h 13"/>
                <a:gd name="T8" fmla="*/ 15 w 15"/>
                <a:gd name="T9" fmla="*/ 0 h 13"/>
                <a:gd name="T10" fmla="*/ 8 w 15"/>
                <a:gd name="T11" fmla="*/ 0 h 13"/>
                <a:gd name="T12" fmla="*/ 0 w 15"/>
                <a:gd name="T13" fmla="*/ 0 h 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"/>
                <a:gd name="T22" fmla="*/ 0 h 13"/>
                <a:gd name="T23" fmla="*/ 15 w 15"/>
                <a:gd name="T24" fmla="*/ 13 h 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" h="13">
                  <a:moveTo>
                    <a:pt x="0" y="0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14" y="1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36"/>
            <p:cNvSpPr>
              <a:spLocks/>
            </p:cNvSpPr>
            <p:nvPr/>
          </p:nvSpPr>
          <p:spPr bwMode="auto">
            <a:xfrm>
              <a:off x="3926" y="3218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5 w 17"/>
                <a:gd name="T5" fmla="*/ 12 h 14"/>
                <a:gd name="T6" fmla="*/ 14 w 17"/>
                <a:gd name="T7" fmla="*/ 14 h 14"/>
                <a:gd name="T8" fmla="*/ 17 w 17"/>
                <a:gd name="T9" fmla="*/ 2 h 14"/>
                <a:gd name="T10" fmla="*/ 5 w 17"/>
                <a:gd name="T11" fmla="*/ 0 h 14"/>
                <a:gd name="T12" fmla="*/ 2 w 17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4"/>
                <a:gd name="T23" fmla="*/ 17 w 17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5" y="12"/>
                  </a:lnTo>
                  <a:lnTo>
                    <a:pt x="14" y="14"/>
                  </a:lnTo>
                  <a:lnTo>
                    <a:pt x="17" y="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37"/>
            <p:cNvSpPr>
              <a:spLocks/>
            </p:cNvSpPr>
            <p:nvPr/>
          </p:nvSpPr>
          <p:spPr bwMode="auto">
            <a:xfrm>
              <a:off x="3956" y="3223"/>
              <a:ext cx="18" cy="14"/>
            </a:xfrm>
            <a:custGeom>
              <a:avLst/>
              <a:gdLst>
                <a:gd name="T0" fmla="*/ 3 w 18"/>
                <a:gd name="T1" fmla="*/ 0 h 14"/>
                <a:gd name="T2" fmla="*/ 0 w 18"/>
                <a:gd name="T3" fmla="*/ 11 h 14"/>
                <a:gd name="T4" fmla="*/ 3 w 18"/>
                <a:gd name="T5" fmla="*/ 13 h 14"/>
                <a:gd name="T6" fmla="*/ 15 w 18"/>
                <a:gd name="T7" fmla="*/ 14 h 14"/>
                <a:gd name="T8" fmla="*/ 18 w 18"/>
                <a:gd name="T9" fmla="*/ 2 h 14"/>
                <a:gd name="T10" fmla="*/ 3 w 18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14"/>
                <a:gd name="T20" fmla="*/ 18 w 18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14">
                  <a:moveTo>
                    <a:pt x="3" y="0"/>
                  </a:moveTo>
                  <a:lnTo>
                    <a:pt x="0" y="11"/>
                  </a:lnTo>
                  <a:lnTo>
                    <a:pt x="3" y="13"/>
                  </a:lnTo>
                  <a:lnTo>
                    <a:pt x="15" y="14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38"/>
            <p:cNvSpPr>
              <a:spLocks/>
            </p:cNvSpPr>
            <p:nvPr/>
          </p:nvSpPr>
          <p:spPr bwMode="auto">
            <a:xfrm>
              <a:off x="3986" y="3229"/>
              <a:ext cx="17" cy="14"/>
            </a:xfrm>
            <a:custGeom>
              <a:avLst/>
              <a:gdLst>
                <a:gd name="T0" fmla="*/ 4 w 17"/>
                <a:gd name="T1" fmla="*/ 0 h 14"/>
                <a:gd name="T2" fmla="*/ 0 w 17"/>
                <a:gd name="T3" fmla="*/ 12 h 14"/>
                <a:gd name="T4" fmla="*/ 14 w 17"/>
                <a:gd name="T5" fmla="*/ 14 h 14"/>
                <a:gd name="T6" fmla="*/ 17 w 17"/>
                <a:gd name="T7" fmla="*/ 3 h 14"/>
                <a:gd name="T8" fmla="*/ 4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4" y="0"/>
                  </a:moveTo>
                  <a:lnTo>
                    <a:pt x="0" y="12"/>
                  </a:lnTo>
                  <a:lnTo>
                    <a:pt x="14" y="14"/>
                  </a:lnTo>
                  <a:lnTo>
                    <a:pt x="1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39"/>
            <p:cNvSpPr>
              <a:spLocks/>
            </p:cNvSpPr>
            <p:nvPr/>
          </p:nvSpPr>
          <p:spPr bwMode="auto">
            <a:xfrm>
              <a:off x="4016" y="3236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2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0"/>
            <p:cNvSpPr>
              <a:spLocks/>
            </p:cNvSpPr>
            <p:nvPr/>
          </p:nvSpPr>
          <p:spPr bwMode="auto">
            <a:xfrm>
              <a:off x="4045" y="3242"/>
              <a:ext cx="19" cy="15"/>
            </a:xfrm>
            <a:custGeom>
              <a:avLst/>
              <a:gdLst>
                <a:gd name="T0" fmla="*/ 3 w 19"/>
                <a:gd name="T1" fmla="*/ 0 h 15"/>
                <a:gd name="T2" fmla="*/ 0 w 19"/>
                <a:gd name="T3" fmla="*/ 11 h 15"/>
                <a:gd name="T4" fmla="*/ 8 w 19"/>
                <a:gd name="T5" fmla="*/ 14 h 15"/>
                <a:gd name="T6" fmla="*/ 15 w 19"/>
                <a:gd name="T7" fmla="*/ 15 h 15"/>
                <a:gd name="T8" fmla="*/ 15 w 19"/>
                <a:gd name="T9" fmla="*/ 15 h 15"/>
                <a:gd name="T10" fmla="*/ 19 w 19"/>
                <a:gd name="T11" fmla="*/ 4 h 15"/>
                <a:gd name="T12" fmla="*/ 15 w 19"/>
                <a:gd name="T13" fmla="*/ 2 h 15"/>
                <a:gd name="T14" fmla="*/ 8 w 19"/>
                <a:gd name="T15" fmla="*/ 1 h 15"/>
                <a:gd name="T16" fmla="*/ 3 w 19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15"/>
                <a:gd name="T29" fmla="*/ 19 w 19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15">
                  <a:moveTo>
                    <a:pt x="3" y="0"/>
                  </a:moveTo>
                  <a:lnTo>
                    <a:pt x="0" y="11"/>
                  </a:lnTo>
                  <a:lnTo>
                    <a:pt x="8" y="14"/>
                  </a:lnTo>
                  <a:lnTo>
                    <a:pt x="15" y="15"/>
                  </a:lnTo>
                  <a:lnTo>
                    <a:pt x="19" y="4"/>
                  </a:lnTo>
                  <a:lnTo>
                    <a:pt x="15" y="2"/>
                  </a:lnTo>
                  <a:lnTo>
                    <a:pt x="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4" name="Freeform 42"/>
          <p:cNvSpPr>
            <a:spLocks/>
          </p:cNvSpPr>
          <p:nvPr/>
        </p:nvSpPr>
        <p:spPr bwMode="auto">
          <a:xfrm>
            <a:off x="5181600" y="5599113"/>
            <a:ext cx="403225" cy="236537"/>
          </a:xfrm>
          <a:custGeom>
            <a:avLst/>
            <a:gdLst>
              <a:gd name="T0" fmla="*/ 0 w 254"/>
              <a:gd name="T1" fmla="*/ 2147483646 h 149"/>
              <a:gd name="T2" fmla="*/ 2147483646 w 254"/>
              <a:gd name="T3" fmla="*/ 2147483646 h 149"/>
              <a:gd name="T4" fmla="*/ 2147483646 w 254"/>
              <a:gd name="T5" fmla="*/ 2147483646 h 149"/>
              <a:gd name="T6" fmla="*/ 2147483646 w 254"/>
              <a:gd name="T7" fmla="*/ 0 h 149"/>
              <a:gd name="T8" fmla="*/ 0 w 254"/>
              <a:gd name="T9" fmla="*/ 2147483646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"/>
              <a:gd name="T16" fmla="*/ 0 h 149"/>
              <a:gd name="T17" fmla="*/ 254 w 254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" h="149">
                <a:moveTo>
                  <a:pt x="0" y="139"/>
                </a:moveTo>
                <a:lnTo>
                  <a:pt x="7" y="149"/>
                </a:lnTo>
                <a:lnTo>
                  <a:pt x="254" y="10"/>
                </a:lnTo>
                <a:lnTo>
                  <a:pt x="246" y="0"/>
                </a:lnTo>
                <a:lnTo>
                  <a:pt x="0" y="1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Freeform 43"/>
          <p:cNvSpPr>
            <a:spLocks/>
          </p:cNvSpPr>
          <p:nvPr/>
        </p:nvSpPr>
        <p:spPr bwMode="auto">
          <a:xfrm>
            <a:off x="6445250" y="5468938"/>
            <a:ext cx="566738" cy="117475"/>
          </a:xfrm>
          <a:custGeom>
            <a:avLst/>
            <a:gdLst>
              <a:gd name="T0" fmla="*/ 2147483646 w 357"/>
              <a:gd name="T1" fmla="*/ 0 h 74"/>
              <a:gd name="T2" fmla="*/ 0 w 357"/>
              <a:gd name="T3" fmla="*/ 2147483646 h 74"/>
              <a:gd name="T4" fmla="*/ 2147483646 w 357"/>
              <a:gd name="T5" fmla="*/ 2147483646 h 74"/>
              <a:gd name="T6" fmla="*/ 2147483646 w 357"/>
              <a:gd name="T7" fmla="*/ 2147483646 h 74"/>
              <a:gd name="T8" fmla="*/ 2147483646 w 357"/>
              <a:gd name="T9" fmla="*/ 0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7"/>
              <a:gd name="T16" fmla="*/ 0 h 74"/>
              <a:gd name="T17" fmla="*/ 357 w 357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7" h="74">
                <a:moveTo>
                  <a:pt x="3" y="0"/>
                </a:moveTo>
                <a:lnTo>
                  <a:pt x="0" y="11"/>
                </a:lnTo>
                <a:lnTo>
                  <a:pt x="354" y="74"/>
                </a:lnTo>
                <a:lnTo>
                  <a:pt x="357" y="63"/>
                </a:lnTo>
                <a:lnTo>
                  <a:pt x="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Freeform 44"/>
          <p:cNvSpPr>
            <a:spLocks/>
          </p:cNvSpPr>
          <p:nvPr/>
        </p:nvSpPr>
        <p:spPr bwMode="auto">
          <a:xfrm>
            <a:off x="5168900" y="5878513"/>
            <a:ext cx="415925" cy="217487"/>
          </a:xfrm>
          <a:custGeom>
            <a:avLst/>
            <a:gdLst>
              <a:gd name="T0" fmla="*/ 2147483646 w 262"/>
              <a:gd name="T1" fmla="*/ 0 h 137"/>
              <a:gd name="T2" fmla="*/ 0 w 262"/>
              <a:gd name="T3" fmla="*/ 2147483646 h 137"/>
              <a:gd name="T4" fmla="*/ 2147483646 w 262"/>
              <a:gd name="T5" fmla="*/ 2147483646 h 137"/>
              <a:gd name="T6" fmla="*/ 2147483646 w 262"/>
              <a:gd name="T7" fmla="*/ 2147483646 h 137"/>
              <a:gd name="T8" fmla="*/ 2147483646 w 262"/>
              <a:gd name="T9" fmla="*/ 0 h 1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37"/>
              <a:gd name="T17" fmla="*/ 262 w 262"/>
              <a:gd name="T18" fmla="*/ 137 h 1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37">
                <a:moveTo>
                  <a:pt x="8" y="0"/>
                </a:moveTo>
                <a:lnTo>
                  <a:pt x="0" y="10"/>
                </a:lnTo>
                <a:lnTo>
                  <a:pt x="254" y="137"/>
                </a:lnTo>
                <a:lnTo>
                  <a:pt x="262" y="12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07" name="Group 63"/>
          <p:cNvGrpSpPr>
            <a:grpSpLocks/>
          </p:cNvGrpSpPr>
          <p:nvPr/>
        </p:nvGrpSpPr>
        <p:grpSpPr bwMode="auto">
          <a:xfrm>
            <a:off x="5621338" y="6111875"/>
            <a:ext cx="779462" cy="239713"/>
            <a:chOff x="3562" y="3665"/>
            <a:chExt cx="491" cy="151"/>
          </a:xfrm>
        </p:grpSpPr>
        <p:sp>
          <p:nvSpPr>
            <p:cNvPr id="37937" name="Freeform 45"/>
            <p:cNvSpPr>
              <a:spLocks/>
            </p:cNvSpPr>
            <p:nvPr/>
          </p:nvSpPr>
          <p:spPr bwMode="auto">
            <a:xfrm>
              <a:off x="3562" y="3665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3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3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6"/>
            <p:cNvSpPr>
              <a:spLocks/>
            </p:cNvSpPr>
            <p:nvPr/>
          </p:nvSpPr>
          <p:spPr bwMode="auto">
            <a:xfrm>
              <a:off x="3587" y="3679"/>
              <a:ext cx="20" cy="18"/>
            </a:xfrm>
            <a:custGeom>
              <a:avLst/>
              <a:gdLst>
                <a:gd name="T0" fmla="*/ 8 w 20"/>
                <a:gd name="T1" fmla="*/ 0 h 18"/>
                <a:gd name="T2" fmla="*/ 0 w 20"/>
                <a:gd name="T3" fmla="*/ 10 h 18"/>
                <a:gd name="T4" fmla="*/ 12 w 20"/>
                <a:gd name="T5" fmla="*/ 18 h 18"/>
                <a:gd name="T6" fmla="*/ 20 w 20"/>
                <a:gd name="T7" fmla="*/ 7 h 18"/>
                <a:gd name="T8" fmla="*/ 8 w 20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8" y="0"/>
                  </a:moveTo>
                  <a:lnTo>
                    <a:pt x="0" y="10"/>
                  </a:lnTo>
                  <a:lnTo>
                    <a:pt x="12" y="18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7"/>
            <p:cNvSpPr>
              <a:spLocks/>
            </p:cNvSpPr>
            <p:nvPr/>
          </p:nvSpPr>
          <p:spPr bwMode="auto">
            <a:xfrm>
              <a:off x="3613" y="3693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8"/>
            <p:cNvSpPr>
              <a:spLocks/>
            </p:cNvSpPr>
            <p:nvPr/>
          </p:nvSpPr>
          <p:spPr bwMode="auto">
            <a:xfrm>
              <a:off x="3638" y="3707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9"/>
            <p:cNvSpPr>
              <a:spLocks/>
            </p:cNvSpPr>
            <p:nvPr/>
          </p:nvSpPr>
          <p:spPr bwMode="auto">
            <a:xfrm>
              <a:off x="3664" y="3721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50"/>
            <p:cNvSpPr>
              <a:spLocks/>
            </p:cNvSpPr>
            <p:nvPr/>
          </p:nvSpPr>
          <p:spPr bwMode="auto">
            <a:xfrm>
              <a:off x="3689" y="3735"/>
              <a:ext cx="23" cy="16"/>
            </a:xfrm>
            <a:custGeom>
              <a:avLst/>
              <a:gdLst>
                <a:gd name="T0" fmla="*/ 9 w 23"/>
                <a:gd name="T1" fmla="*/ 0 h 16"/>
                <a:gd name="T2" fmla="*/ 1 w 23"/>
                <a:gd name="T3" fmla="*/ 10 h 16"/>
                <a:gd name="T4" fmla="*/ 0 w 23"/>
                <a:gd name="T5" fmla="*/ 10 h 16"/>
                <a:gd name="T6" fmla="*/ 15 w 23"/>
                <a:gd name="T7" fmla="*/ 16 h 16"/>
                <a:gd name="T8" fmla="*/ 23 w 23"/>
                <a:gd name="T9" fmla="*/ 6 h 16"/>
                <a:gd name="T10" fmla="*/ 11 w 23"/>
                <a:gd name="T11" fmla="*/ 1 h 16"/>
                <a:gd name="T12" fmla="*/ 9 w 23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"/>
                <a:gd name="T22" fmla="*/ 0 h 16"/>
                <a:gd name="T23" fmla="*/ 23 w 23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" h="16">
                  <a:moveTo>
                    <a:pt x="9" y="0"/>
                  </a:moveTo>
                  <a:lnTo>
                    <a:pt x="1" y="10"/>
                  </a:lnTo>
                  <a:lnTo>
                    <a:pt x="0" y="10"/>
                  </a:lnTo>
                  <a:lnTo>
                    <a:pt x="15" y="16"/>
                  </a:lnTo>
                  <a:lnTo>
                    <a:pt x="23" y="6"/>
                  </a:lnTo>
                  <a:lnTo>
                    <a:pt x="11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51"/>
            <p:cNvSpPr>
              <a:spLocks/>
            </p:cNvSpPr>
            <p:nvPr/>
          </p:nvSpPr>
          <p:spPr bwMode="auto">
            <a:xfrm>
              <a:off x="3717" y="3747"/>
              <a:ext cx="21" cy="17"/>
            </a:xfrm>
            <a:custGeom>
              <a:avLst/>
              <a:gdLst>
                <a:gd name="T0" fmla="*/ 7 w 21"/>
                <a:gd name="T1" fmla="*/ 0 h 17"/>
                <a:gd name="T2" fmla="*/ 0 w 21"/>
                <a:gd name="T3" fmla="*/ 10 h 17"/>
                <a:gd name="T4" fmla="*/ 4 w 21"/>
                <a:gd name="T5" fmla="*/ 13 h 17"/>
                <a:gd name="T6" fmla="*/ 15 w 21"/>
                <a:gd name="T7" fmla="*/ 17 h 17"/>
                <a:gd name="T8" fmla="*/ 21 w 21"/>
                <a:gd name="T9" fmla="*/ 7 h 17"/>
                <a:gd name="T10" fmla="*/ 15 w 21"/>
                <a:gd name="T11" fmla="*/ 4 h 17"/>
                <a:gd name="T12" fmla="*/ 7 w 21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17"/>
                <a:gd name="T23" fmla="*/ 21 w 21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17">
                  <a:moveTo>
                    <a:pt x="7" y="0"/>
                  </a:moveTo>
                  <a:lnTo>
                    <a:pt x="0" y="10"/>
                  </a:lnTo>
                  <a:lnTo>
                    <a:pt x="4" y="13"/>
                  </a:lnTo>
                  <a:lnTo>
                    <a:pt x="15" y="17"/>
                  </a:lnTo>
                  <a:lnTo>
                    <a:pt x="21" y="7"/>
                  </a:lnTo>
                  <a:lnTo>
                    <a:pt x="15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Freeform 52"/>
            <p:cNvSpPr>
              <a:spLocks/>
            </p:cNvSpPr>
            <p:nvPr/>
          </p:nvSpPr>
          <p:spPr bwMode="auto">
            <a:xfrm>
              <a:off x="3744" y="3760"/>
              <a:ext cx="20" cy="15"/>
            </a:xfrm>
            <a:custGeom>
              <a:avLst/>
              <a:gdLst>
                <a:gd name="T0" fmla="*/ 6 w 20"/>
                <a:gd name="T1" fmla="*/ 0 h 15"/>
                <a:gd name="T2" fmla="*/ 0 w 20"/>
                <a:gd name="T3" fmla="*/ 10 h 15"/>
                <a:gd name="T4" fmla="*/ 8 w 20"/>
                <a:gd name="T5" fmla="*/ 13 h 15"/>
                <a:gd name="T6" fmla="*/ 14 w 20"/>
                <a:gd name="T7" fmla="*/ 15 h 15"/>
                <a:gd name="T8" fmla="*/ 20 w 20"/>
                <a:gd name="T9" fmla="*/ 5 h 15"/>
                <a:gd name="T10" fmla="*/ 19 w 20"/>
                <a:gd name="T11" fmla="*/ 4 h 15"/>
                <a:gd name="T12" fmla="*/ 6 w 20"/>
                <a:gd name="T13" fmla="*/ 0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"/>
                <a:gd name="T22" fmla="*/ 0 h 15"/>
                <a:gd name="T23" fmla="*/ 20 w 20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" h="15">
                  <a:moveTo>
                    <a:pt x="6" y="0"/>
                  </a:moveTo>
                  <a:lnTo>
                    <a:pt x="0" y="10"/>
                  </a:lnTo>
                  <a:lnTo>
                    <a:pt x="8" y="13"/>
                  </a:lnTo>
                  <a:lnTo>
                    <a:pt x="14" y="15"/>
                  </a:lnTo>
                  <a:lnTo>
                    <a:pt x="20" y="5"/>
                  </a:lnTo>
                  <a:lnTo>
                    <a:pt x="19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Freeform 53"/>
            <p:cNvSpPr>
              <a:spLocks/>
            </p:cNvSpPr>
            <p:nvPr/>
          </p:nvSpPr>
          <p:spPr bwMode="auto">
            <a:xfrm>
              <a:off x="3772" y="3770"/>
              <a:ext cx="23" cy="16"/>
            </a:xfrm>
            <a:custGeom>
              <a:avLst/>
              <a:gdLst>
                <a:gd name="T0" fmla="*/ 6 w 23"/>
                <a:gd name="T1" fmla="*/ 0 h 16"/>
                <a:gd name="T2" fmla="*/ 0 w 23"/>
                <a:gd name="T3" fmla="*/ 10 h 16"/>
                <a:gd name="T4" fmla="*/ 12 w 23"/>
                <a:gd name="T5" fmla="*/ 15 h 16"/>
                <a:gd name="T6" fmla="*/ 17 w 23"/>
                <a:gd name="T7" fmla="*/ 16 h 16"/>
                <a:gd name="T8" fmla="*/ 15 w 23"/>
                <a:gd name="T9" fmla="*/ 16 h 16"/>
                <a:gd name="T10" fmla="*/ 20 w 23"/>
                <a:gd name="T11" fmla="*/ 5 h 16"/>
                <a:gd name="T12" fmla="*/ 17 w 23"/>
                <a:gd name="T13" fmla="*/ 4 h 16"/>
                <a:gd name="T14" fmla="*/ 17 w 23"/>
                <a:gd name="T15" fmla="*/ 10 h 16"/>
                <a:gd name="T16" fmla="*/ 23 w 23"/>
                <a:gd name="T17" fmla="*/ 6 h 16"/>
                <a:gd name="T18" fmla="*/ 6 w 23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16"/>
                <a:gd name="T32" fmla="*/ 23 w 23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16">
                  <a:moveTo>
                    <a:pt x="6" y="0"/>
                  </a:moveTo>
                  <a:lnTo>
                    <a:pt x="0" y="10"/>
                  </a:lnTo>
                  <a:lnTo>
                    <a:pt x="12" y="15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20" y="5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Freeform 54"/>
            <p:cNvSpPr>
              <a:spLocks/>
            </p:cNvSpPr>
            <p:nvPr/>
          </p:nvSpPr>
          <p:spPr bwMode="auto">
            <a:xfrm>
              <a:off x="3801" y="3780"/>
              <a:ext cx="20" cy="15"/>
            </a:xfrm>
            <a:custGeom>
              <a:avLst/>
              <a:gdLst>
                <a:gd name="T0" fmla="*/ 5 w 20"/>
                <a:gd name="T1" fmla="*/ 0 h 15"/>
                <a:gd name="T2" fmla="*/ 0 w 20"/>
                <a:gd name="T3" fmla="*/ 12 h 15"/>
                <a:gd name="T4" fmla="*/ 16 w 20"/>
                <a:gd name="T5" fmla="*/ 15 h 15"/>
                <a:gd name="T6" fmla="*/ 20 w 20"/>
                <a:gd name="T7" fmla="*/ 4 h 15"/>
                <a:gd name="T8" fmla="*/ 5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5" y="0"/>
                  </a:moveTo>
                  <a:lnTo>
                    <a:pt x="0" y="12"/>
                  </a:lnTo>
                  <a:lnTo>
                    <a:pt x="16" y="15"/>
                  </a:lnTo>
                  <a:lnTo>
                    <a:pt x="2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55"/>
            <p:cNvSpPr>
              <a:spLocks/>
            </p:cNvSpPr>
            <p:nvPr/>
          </p:nvSpPr>
          <p:spPr bwMode="auto">
            <a:xfrm>
              <a:off x="3831" y="3788"/>
              <a:ext cx="20" cy="15"/>
            </a:xfrm>
            <a:custGeom>
              <a:avLst/>
              <a:gdLst>
                <a:gd name="T0" fmla="*/ 4 w 20"/>
                <a:gd name="T1" fmla="*/ 0 h 15"/>
                <a:gd name="T2" fmla="*/ 0 w 20"/>
                <a:gd name="T3" fmla="*/ 11 h 15"/>
                <a:gd name="T4" fmla="*/ 15 w 20"/>
                <a:gd name="T5" fmla="*/ 15 h 15"/>
                <a:gd name="T6" fmla="*/ 20 w 20"/>
                <a:gd name="T7" fmla="*/ 4 h 15"/>
                <a:gd name="T8" fmla="*/ 4 w 20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5"/>
                <a:gd name="T17" fmla="*/ 20 w 20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5">
                  <a:moveTo>
                    <a:pt x="4" y="0"/>
                  </a:moveTo>
                  <a:lnTo>
                    <a:pt x="0" y="11"/>
                  </a:lnTo>
                  <a:lnTo>
                    <a:pt x="15" y="15"/>
                  </a:lnTo>
                  <a:lnTo>
                    <a:pt x="2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56"/>
            <p:cNvSpPr>
              <a:spLocks/>
            </p:cNvSpPr>
            <p:nvPr/>
          </p:nvSpPr>
          <p:spPr bwMode="auto">
            <a:xfrm>
              <a:off x="3862" y="3794"/>
              <a:ext cx="18" cy="13"/>
            </a:xfrm>
            <a:custGeom>
              <a:avLst/>
              <a:gdLst>
                <a:gd name="T0" fmla="*/ 3 w 18"/>
                <a:gd name="T1" fmla="*/ 0 h 13"/>
                <a:gd name="T2" fmla="*/ 0 w 18"/>
                <a:gd name="T3" fmla="*/ 11 h 13"/>
                <a:gd name="T4" fmla="*/ 15 w 18"/>
                <a:gd name="T5" fmla="*/ 13 h 13"/>
                <a:gd name="T6" fmla="*/ 18 w 18"/>
                <a:gd name="T7" fmla="*/ 1 h 13"/>
                <a:gd name="T8" fmla="*/ 3 w 18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13"/>
                <a:gd name="T17" fmla="*/ 18 w 18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13">
                  <a:moveTo>
                    <a:pt x="3" y="0"/>
                  </a:moveTo>
                  <a:lnTo>
                    <a:pt x="0" y="11"/>
                  </a:lnTo>
                  <a:lnTo>
                    <a:pt x="15" y="13"/>
                  </a:lnTo>
                  <a:lnTo>
                    <a:pt x="18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57"/>
            <p:cNvSpPr>
              <a:spLocks/>
            </p:cNvSpPr>
            <p:nvPr/>
          </p:nvSpPr>
          <p:spPr bwMode="auto">
            <a:xfrm>
              <a:off x="3892" y="3797"/>
              <a:ext cx="17" cy="14"/>
            </a:xfrm>
            <a:custGeom>
              <a:avLst/>
              <a:gdLst>
                <a:gd name="T0" fmla="*/ 2 w 17"/>
                <a:gd name="T1" fmla="*/ 0 h 14"/>
                <a:gd name="T2" fmla="*/ 0 w 17"/>
                <a:gd name="T3" fmla="*/ 12 h 14"/>
                <a:gd name="T4" fmla="*/ 16 w 17"/>
                <a:gd name="T5" fmla="*/ 14 h 14"/>
                <a:gd name="T6" fmla="*/ 17 w 17"/>
                <a:gd name="T7" fmla="*/ 1 h 14"/>
                <a:gd name="T8" fmla="*/ 2 w 17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14"/>
                <a:gd name="T17" fmla="*/ 17 w 17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14">
                  <a:moveTo>
                    <a:pt x="2" y="0"/>
                  </a:moveTo>
                  <a:lnTo>
                    <a:pt x="0" y="12"/>
                  </a:lnTo>
                  <a:lnTo>
                    <a:pt x="16" y="14"/>
                  </a:lnTo>
                  <a:lnTo>
                    <a:pt x="17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58"/>
            <p:cNvSpPr>
              <a:spLocks/>
            </p:cNvSpPr>
            <p:nvPr/>
          </p:nvSpPr>
          <p:spPr bwMode="auto">
            <a:xfrm>
              <a:off x="3925" y="3799"/>
              <a:ext cx="15" cy="14"/>
            </a:xfrm>
            <a:custGeom>
              <a:avLst/>
              <a:gdLst>
                <a:gd name="T0" fmla="*/ 0 w 15"/>
                <a:gd name="T1" fmla="*/ 0 h 14"/>
                <a:gd name="T2" fmla="*/ 0 w 15"/>
                <a:gd name="T3" fmla="*/ 13 h 14"/>
                <a:gd name="T4" fmla="*/ 15 w 15"/>
                <a:gd name="T5" fmla="*/ 14 h 14"/>
                <a:gd name="T6" fmla="*/ 15 w 15"/>
                <a:gd name="T7" fmla="*/ 1 h 14"/>
                <a:gd name="T8" fmla="*/ 0 w 15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14"/>
                <a:gd name="T17" fmla="*/ 15 w 15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14">
                  <a:moveTo>
                    <a:pt x="0" y="0"/>
                  </a:moveTo>
                  <a:lnTo>
                    <a:pt x="0" y="13"/>
                  </a:lnTo>
                  <a:lnTo>
                    <a:pt x="15" y="14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Rectangle 59"/>
            <p:cNvSpPr>
              <a:spLocks noChangeArrowheads="1"/>
            </p:cNvSpPr>
            <p:nvPr/>
          </p:nvSpPr>
          <p:spPr bwMode="auto">
            <a:xfrm>
              <a:off x="3956" y="3800"/>
              <a:ext cx="1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2" name="Rectangle 60"/>
            <p:cNvSpPr>
              <a:spLocks noChangeArrowheads="1"/>
            </p:cNvSpPr>
            <p:nvPr/>
          </p:nvSpPr>
          <p:spPr bwMode="auto">
            <a:xfrm>
              <a:off x="3986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3" name="Rectangle 61"/>
            <p:cNvSpPr>
              <a:spLocks noChangeArrowheads="1"/>
            </p:cNvSpPr>
            <p:nvPr/>
          </p:nvSpPr>
          <p:spPr bwMode="auto">
            <a:xfrm>
              <a:off x="4017" y="3802"/>
              <a:ext cx="1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54" name="Freeform 62"/>
            <p:cNvSpPr>
              <a:spLocks/>
            </p:cNvSpPr>
            <p:nvPr/>
          </p:nvSpPr>
          <p:spPr bwMode="auto">
            <a:xfrm>
              <a:off x="4047" y="3803"/>
              <a:ext cx="6" cy="13"/>
            </a:xfrm>
            <a:custGeom>
              <a:avLst/>
              <a:gdLst>
                <a:gd name="T0" fmla="*/ 1 w 6"/>
                <a:gd name="T1" fmla="*/ 0 h 13"/>
                <a:gd name="T2" fmla="*/ 0 w 6"/>
                <a:gd name="T3" fmla="*/ 13 h 13"/>
                <a:gd name="T4" fmla="*/ 4 w 6"/>
                <a:gd name="T5" fmla="*/ 13 h 13"/>
                <a:gd name="T6" fmla="*/ 6 w 6"/>
                <a:gd name="T7" fmla="*/ 0 h 13"/>
                <a:gd name="T8" fmla="*/ 1 w 6"/>
                <a:gd name="T9" fmla="*/ 0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13"/>
                <a:gd name="T17" fmla="*/ 6 w 6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13">
                  <a:moveTo>
                    <a:pt x="1" y="0"/>
                  </a:moveTo>
                  <a:lnTo>
                    <a:pt x="0" y="13"/>
                  </a:lnTo>
                  <a:lnTo>
                    <a:pt x="4" y="13"/>
                  </a:lnTo>
                  <a:lnTo>
                    <a:pt x="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08" name="Freeform 64"/>
          <p:cNvSpPr>
            <a:spLocks/>
          </p:cNvSpPr>
          <p:nvPr/>
        </p:nvSpPr>
        <p:spPr bwMode="auto">
          <a:xfrm>
            <a:off x="6472238" y="6292850"/>
            <a:ext cx="271462" cy="58738"/>
          </a:xfrm>
          <a:custGeom>
            <a:avLst/>
            <a:gdLst>
              <a:gd name="T0" fmla="*/ 0 w 171"/>
              <a:gd name="T1" fmla="*/ 2147483646 h 37"/>
              <a:gd name="T2" fmla="*/ 2147483646 w 171"/>
              <a:gd name="T3" fmla="*/ 2147483646 h 37"/>
              <a:gd name="T4" fmla="*/ 2147483646 w 171"/>
              <a:gd name="T5" fmla="*/ 2147483646 h 37"/>
              <a:gd name="T6" fmla="*/ 2147483646 w 171"/>
              <a:gd name="T7" fmla="*/ 0 h 37"/>
              <a:gd name="T8" fmla="*/ 0 w 171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37"/>
              <a:gd name="T17" fmla="*/ 171 w 171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37">
                <a:moveTo>
                  <a:pt x="0" y="25"/>
                </a:moveTo>
                <a:lnTo>
                  <a:pt x="1" y="37"/>
                </a:lnTo>
                <a:lnTo>
                  <a:pt x="171" y="11"/>
                </a:lnTo>
                <a:lnTo>
                  <a:pt x="169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Freeform 65"/>
          <p:cNvSpPr>
            <a:spLocks/>
          </p:cNvSpPr>
          <p:nvPr/>
        </p:nvSpPr>
        <p:spPr bwMode="auto">
          <a:xfrm>
            <a:off x="7115175" y="5629275"/>
            <a:ext cx="107950" cy="55563"/>
          </a:xfrm>
          <a:custGeom>
            <a:avLst/>
            <a:gdLst>
              <a:gd name="T0" fmla="*/ 2147483646 w 68"/>
              <a:gd name="T1" fmla="*/ 0 h 35"/>
              <a:gd name="T2" fmla="*/ 0 w 68"/>
              <a:gd name="T3" fmla="*/ 2147483646 h 35"/>
              <a:gd name="T4" fmla="*/ 2147483646 w 68"/>
              <a:gd name="T5" fmla="*/ 2147483646 h 35"/>
              <a:gd name="T6" fmla="*/ 2147483646 w 68"/>
              <a:gd name="T7" fmla="*/ 2147483646 h 35"/>
              <a:gd name="T8" fmla="*/ 2147483646 w 68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35"/>
              <a:gd name="T17" fmla="*/ 68 w 68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35">
                <a:moveTo>
                  <a:pt x="6" y="0"/>
                </a:moveTo>
                <a:lnTo>
                  <a:pt x="0" y="10"/>
                </a:lnTo>
                <a:lnTo>
                  <a:pt x="62" y="35"/>
                </a:lnTo>
                <a:lnTo>
                  <a:pt x="68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Freeform 66"/>
          <p:cNvSpPr>
            <a:spLocks/>
          </p:cNvSpPr>
          <p:nvPr/>
        </p:nvSpPr>
        <p:spPr bwMode="auto">
          <a:xfrm>
            <a:off x="7434263" y="5800725"/>
            <a:ext cx="106362" cy="55563"/>
          </a:xfrm>
          <a:custGeom>
            <a:avLst/>
            <a:gdLst>
              <a:gd name="T0" fmla="*/ 2147483646 w 67"/>
              <a:gd name="T1" fmla="*/ 0 h 35"/>
              <a:gd name="T2" fmla="*/ 0 w 67"/>
              <a:gd name="T3" fmla="*/ 2147483646 h 35"/>
              <a:gd name="T4" fmla="*/ 2147483646 w 67"/>
              <a:gd name="T5" fmla="*/ 2147483646 h 35"/>
              <a:gd name="T6" fmla="*/ 2147483646 w 67"/>
              <a:gd name="T7" fmla="*/ 2147483646 h 35"/>
              <a:gd name="T8" fmla="*/ 2147483646 w 67"/>
              <a:gd name="T9" fmla="*/ 0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35"/>
              <a:gd name="T17" fmla="*/ 67 w 67"/>
              <a:gd name="T18" fmla="*/ 35 h 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35">
                <a:moveTo>
                  <a:pt x="6" y="0"/>
                </a:moveTo>
                <a:lnTo>
                  <a:pt x="0" y="10"/>
                </a:lnTo>
                <a:lnTo>
                  <a:pt x="61" y="35"/>
                </a:lnTo>
                <a:lnTo>
                  <a:pt x="67" y="25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1" name="Group 73"/>
          <p:cNvGrpSpPr>
            <a:grpSpLocks/>
          </p:cNvGrpSpPr>
          <p:nvPr/>
        </p:nvGrpSpPr>
        <p:grpSpPr bwMode="auto">
          <a:xfrm>
            <a:off x="7200900" y="5668963"/>
            <a:ext cx="238125" cy="136525"/>
            <a:chOff x="4557" y="3386"/>
            <a:chExt cx="150" cy="86"/>
          </a:xfrm>
        </p:grpSpPr>
        <p:sp>
          <p:nvSpPr>
            <p:cNvPr id="37931" name="Freeform 67"/>
            <p:cNvSpPr>
              <a:spLocks/>
            </p:cNvSpPr>
            <p:nvPr/>
          </p:nvSpPr>
          <p:spPr bwMode="auto">
            <a:xfrm>
              <a:off x="4557" y="3386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7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68"/>
            <p:cNvSpPr>
              <a:spLocks/>
            </p:cNvSpPr>
            <p:nvPr/>
          </p:nvSpPr>
          <p:spPr bwMode="auto">
            <a:xfrm>
              <a:off x="4582" y="3400"/>
              <a:ext cx="21" cy="17"/>
            </a:xfrm>
            <a:custGeom>
              <a:avLst/>
              <a:gdLst>
                <a:gd name="T0" fmla="*/ 8 w 21"/>
                <a:gd name="T1" fmla="*/ 0 h 17"/>
                <a:gd name="T2" fmla="*/ 0 w 21"/>
                <a:gd name="T3" fmla="*/ 10 h 17"/>
                <a:gd name="T4" fmla="*/ 14 w 21"/>
                <a:gd name="T5" fmla="*/ 17 h 17"/>
                <a:gd name="T6" fmla="*/ 21 w 21"/>
                <a:gd name="T7" fmla="*/ 7 h 17"/>
                <a:gd name="T8" fmla="*/ 8 w 21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1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69"/>
            <p:cNvSpPr>
              <a:spLocks/>
            </p:cNvSpPr>
            <p:nvPr/>
          </p:nvSpPr>
          <p:spPr bwMode="auto">
            <a:xfrm>
              <a:off x="4608" y="3414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2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2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70"/>
            <p:cNvSpPr>
              <a:spLocks/>
            </p:cNvSpPr>
            <p:nvPr/>
          </p:nvSpPr>
          <p:spPr bwMode="auto">
            <a:xfrm>
              <a:off x="4634" y="3428"/>
              <a:ext cx="20" cy="17"/>
            </a:xfrm>
            <a:custGeom>
              <a:avLst/>
              <a:gdLst>
                <a:gd name="T0" fmla="*/ 8 w 20"/>
                <a:gd name="T1" fmla="*/ 0 h 17"/>
                <a:gd name="T2" fmla="*/ 0 w 20"/>
                <a:gd name="T3" fmla="*/ 10 h 17"/>
                <a:gd name="T4" fmla="*/ 13 w 20"/>
                <a:gd name="T5" fmla="*/ 17 h 17"/>
                <a:gd name="T6" fmla="*/ 20 w 20"/>
                <a:gd name="T7" fmla="*/ 6 h 17"/>
                <a:gd name="T8" fmla="*/ 8 w 2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8" y="0"/>
                  </a:moveTo>
                  <a:lnTo>
                    <a:pt x="0" y="10"/>
                  </a:lnTo>
                  <a:lnTo>
                    <a:pt x="13" y="17"/>
                  </a:lnTo>
                  <a:lnTo>
                    <a:pt x="2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71"/>
            <p:cNvSpPr>
              <a:spLocks/>
            </p:cNvSpPr>
            <p:nvPr/>
          </p:nvSpPr>
          <p:spPr bwMode="auto">
            <a:xfrm>
              <a:off x="4660" y="3442"/>
              <a:ext cx="21" cy="16"/>
            </a:xfrm>
            <a:custGeom>
              <a:avLst/>
              <a:gdLst>
                <a:gd name="T0" fmla="*/ 8 w 21"/>
                <a:gd name="T1" fmla="*/ 0 h 16"/>
                <a:gd name="T2" fmla="*/ 0 w 21"/>
                <a:gd name="T3" fmla="*/ 10 h 16"/>
                <a:gd name="T4" fmla="*/ 13 w 21"/>
                <a:gd name="T5" fmla="*/ 16 h 16"/>
                <a:gd name="T6" fmla="*/ 21 w 21"/>
                <a:gd name="T7" fmla="*/ 6 h 16"/>
                <a:gd name="T8" fmla="*/ 8 w 21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8" y="0"/>
                  </a:moveTo>
                  <a:lnTo>
                    <a:pt x="0" y="10"/>
                  </a:lnTo>
                  <a:lnTo>
                    <a:pt x="13" y="16"/>
                  </a:lnTo>
                  <a:lnTo>
                    <a:pt x="21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72"/>
            <p:cNvSpPr>
              <a:spLocks/>
            </p:cNvSpPr>
            <p:nvPr/>
          </p:nvSpPr>
          <p:spPr bwMode="auto">
            <a:xfrm>
              <a:off x="4685" y="3455"/>
              <a:ext cx="22" cy="17"/>
            </a:xfrm>
            <a:custGeom>
              <a:avLst/>
              <a:gdLst>
                <a:gd name="T0" fmla="*/ 8 w 22"/>
                <a:gd name="T1" fmla="*/ 0 h 17"/>
                <a:gd name="T2" fmla="*/ 0 w 22"/>
                <a:gd name="T3" fmla="*/ 10 h 17"/>
                <a:gd name="T4" fmla="*/ 14 w 22"/>
                <a:gd name="T5" fmla="*/ 17 h 17"/>
                <a:gd name="T6" fmla="*/ 22 w 22"/>
                <a:gd name="T7" fmla="*/ 7 h 17"/>
                <a:gd name="T8" fmla="*/ 8 w 22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17"/>
                <a:gd name="T17" fmla="*/ 22 w 22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17">
                  <a:moveTo>
                    <a:pt x="8" y="0"/>
                  </a:moveTo>
                  <a:lnTo>
                    <a:pt x="0" y="10"/>
                  </a:lnTo>
                  <a:lnTo>
                    <a:pt x="14" y="17"/>
                  </a:lnTo>
                  <a:lnTo>
                    <a:pt x="22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2" name="Freeform 74"/>
          <p:cNvSpPr>
            <a:spLocks/>
          </p:cNvSpPr>
          <p:nvPr/>
        </p:nvSpPr>
        <p:spPr bwMode="auto">
          <a:xfrm>
            <a:off x="6834188" y="6242050"/>
            <a:ext cx="141287" cy="58738"/>
          </a:xfrm>
          <a:custGeom>
            <a:avLst/>
            <a:gdLst>
              <a:gd name="T0" fmla="*/ 0 w 89"/>
              <a:gd name="T1" fmla="*/ 2147483646 h 37"/>
              <a:gd name="T2" fmla="*/ 2147483646 w 89"/>
              <a:gd name="T3" fmla="*/ 2147483646 h 37"/>
              <a:gd name="T4" fmla="*/ 2147483646 w 89"/>
              <a:gd name="T5" fmla="*/ 2147483646 h 37"/>
              <a:gd name="T6" fmla="*/ 2147483646 w 89"/>
              <a:gd name="T7" fmla="*/ 0 h 37"/>
              <a:gd name="T8" fmla="*/ 0 w 89"/>
              <a:gd name="T9" fmla="*/ 2147483646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37"/>
              <a:gd name="T17" fmla="*/ 89 w 89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37">
                <a:moveTo>
                  <a:pt x="0" y="26"/>
                </a:moveTo>
                <a:lnTo>
                  <a:pt x="4" y="37"/>
                </a:lnTo>
                <a:lnTo>
                  <a:pt x="89" y="12"/>
                </a:lnTo>
                <a:lnTo>
                  <a:pt x="85" y="0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Freeform 75"/>
          <p:cNvSpPr>
            <a:spLocks/>
          </p:cNvSpPr>
          <p:nvPr/>
        </p:nvSpPr>
        <p:spPr bwMode="auto">
          <a:xfrm>
            <a:off x="7407275" y="5902325"/>
            <a:ext cx="139700" cy="104775"/>
          </a:xfrm>
          <a:custGeom>
            <a:avLst/>
            <a:gdLst>
              <a:gd name="T0" fmla="*/ 0 w 88"/>
              <a:gd name="T1" fmla="*/ 2147483646 h 66"/>
              <a:gd name="T2" fmla="*/ 2147483646 w 88"/>
              <a:gd name="T3" fmla="*/ 2147483646 h 66"/>
              <a:gd name="T4" fmla="*/ 2147483646 w 88"/>
              <a:gd name="T5" fmla="*/ 2147483646 h 66"/>
              <a:gd name="T6" fmla="*/ 2147483646 w 88"/>
              <a:gd name="T7" fmla="*/ 0 h 66"/>
              <a:gd name="T8" fmla="*/ 0 w 88"/>
              <a:gd name="T9" fmla="*/ 2147483646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66"/>
              <a:gd name="T17" fmla="*/ 88 w 88"/>
              <a:gd name="T18" fmla="*/ 66 h 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66">
                <a:moveTo>
                  <a:pt x="0" y="57"/>
                </a:moveTo>
                <a:lnTo>
                  <a:pt x="10" y="66"/>
                </a:lnTo>
                <a:lnTo>
                  <a:pt x="88" y="9"/>
                </a:lnTo>
                <a:lnTo>
                  <a:pt x="77" y="0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4" name="Group 86"/>
          <p:cNvGrpSpPr>
            <a:grpSpLocks/>
          </p:cNvGrpSpPr>
          <p:nvPr/>
        </p:nvGrpSpPr>
        <p:grpSpPr bwMode="auto">
          <a:xfrm>
            <a:off x="6992938" y="6011863"/>
            <a:ext cx="398462" cy="227012"/>
            <a:chOff x="4426" y="3602"/>
            <a:chExt cx="251" cy="143"/>
          </a:xfrm>
        </p:grpSpPr>
        <p:sp>
          <p:nvSpPr>
            <p:cNvPr id="37921" name="Freeform 76"/>
            <p:cNvSpPr>
              <a:spLocks/>
            </p:cNvSpPr>
            <p:nvPr/>
          </p:nvSpPr>
          <p:spPr bwMode="auto">
            <a:xfrm>
              <a:off x="4426" y="372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77"/>
            <p:cNvSpPr>
              <a:spLocks/>
            </p:cNvSpPr>
            <p:nvPr/>
          </p:nvSpPr>
          <p:spPr bwMode="auto">
            <a:xfrm>
              <a:off x="4451" y="3713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7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7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78"/>
            <p:cNvSpPr>
              <a:spLocks/>
            </p:cNvSpPr>
            <p:nvPr/>
          </p:nvSpPr>
          <p:spPr bwMode="auto">
            <a:xfrm>
              <a:off x="4477" y="3699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79"/>
            <p:cNvSpPr>
              <a:spLocks/>
            </p:cNvSpPr>
            <p:nvPr/>
          </p:nvSpPr>
          <p:spPr bwMode="auto">
            <a:xfrm>
              <a:off x="4502" y="3685"/>
              <a:ext cx="21" cy="18"/>
            </a:xfrm>
            <a:custGeom>
              <a:avLst/>
              <a:gdLst>
                <a:gd name="T0" fmla="*/ 0 w 21"/>
                <a:gd name="T1" fmla="*/ 8 h 18"/>
                <a:gd name="T2" fmla="*/ 7 w 21"/>
                <a:gd name="T3" fmla="*/ 18 h 18"/>
                <a:gd name="T4" fmla="*/ 21 w 21"/>
                <a:gd name="T5" fmla="*/ 10 h 18"/>
                <a:gd name="T6" fmla="*/ 13 w 21"/>
                <a:gd name="T7" fmla="*/ 0 h 18"/>
                <a:gd name="T8" fmla="*/ 0 w 21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8"/>
                <a:gd name="T17" fmla="*/ 21 w 21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8">
                  <a:moveTo>
                    <a:pt x="0" y="8"/>
                  </a:moveTo>
                  <a:lnTo>
                    <a:pt x="7" y="18"/>
                  </a:lnTo>
                  <a:lnTo>
                    <a:pt x="21" y="10"/>
                  </a:lnTo>
                  <a:lnTo>
                    <a:pt x="13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80"/>
            <p:cNvSpPr>
              <a:spLocks/>
            </p:cNvSpPr>
            <p:nvPr/>
          </p:nvSpPr>
          <p:spPr bwMode="auto">
            <a:xfrm>
              <a:off x="4528" y="3671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81"/>
            <p:cNvSpPr>
              <a:spLocks/>
            </p:cNvSpPr>
            <p:nvPr/>
          </p:nvSpPr>
          <p:spPr bwMode="auto">
            <a:xfrm>
              <a:off x="4554" y="3657"/>
              <a:ext cx="20" cy="18"/>
            </a:xfrm>
            <a:custGeom>
              <a:avLst/>
              <a:gdLst>
                <a:gd name="T0" fmla="*/ 0 w 20"/>
                <a:gd name="T1" fmla="*/ 8 h 18"/>
                <a:gd name="T2" fmla="*/ 8 w 20"/>
                <a:gd name="T3" fmla="*/ 18 h 18"/>
                <a:gd name="T4" fmla="*/ 20 w 20"/>
                <a:gd name="T5" fmla="*/ 10 h 18"/>
                <a:gd name="T6" fmla="*/ 12 w 20"/>
                <a:gd name="T7" fmla="*/ 0 h 18"/>
                <a:gd name="T8" fmla="*/ 0 w 20"/>
                <a:gd name="T9" fmla="*/ 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8"/>
                <a:gd name="T17" fmla="*/ 20 w 20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8">
                  <a:moveTo>
                    <a:pt x="0" y="8"/>
                  </a:moveTo>
                  <a:lnTo>
                    <a:pt x="8" y="18"/>
                  </a:lnTo>
                  <a:lnTo>
                    <a:pt x="20" y="10"/>
                  </a:lnTo>
                  <a:lnTo>
                    <a:pt x="1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82"/>
            <p:cNvSpPr>
              <a:spLocks/>
            </p:cNvSpPr>
            <p:nvPr/>
          </p:nvSpPr>
          <p:spPr bwMode="auto">
            <a:xfrm>
              <a:off x="4579" y="3643"/>
              <a:ext cx="21" cy="17"/>
            </a:xfrm>
            <a:custGeom>
              <a:avLst/>
              <a:gdLst>
                <a:gd name="T0" fmla="*/ 0 w 21"/>
                <a:gd name="T1" fmla="*/ 7 h 17"/>
                <a:gd name="T2" fmla="*/ 7 w 21"/>
                <a:gd name="T3" fmla="*/ 17 h 17"/>
                <a:gd name="T4" fmla="*/ 21 w 21"/>
                <a:gd name="T5" fmla="*/ 10 h 17"/>
                <a:gd name="T6" fmla="*/ 14 w 21"/>
                <a:gd name="T7" fmla="*/ 0 h 17"/>
                <a:gd name="T8" fmla="*/ 0 w 21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7"/>
                <a:gd name="T17" fmla="*/ 21 w 21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7">
                  <a:moveTo>
                    <a:pt x="0" y="7"/>
                  </a:moveTo>
                  <a:lnTo>
                    <a:pt x="7" y="17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83"/>
            <p:cNvSpPr>
              <a:spLocks/>
            </p:cNvSpPr>
            <p:nvPr/>
          </p:nvSpPr>
          <p:spPr bwMode="auto">
            <a:xfrm>
              <a:off x="4605" y="3629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84"/>
            <p:cNvSpPr>
              <a:spLocks/>
            </p:cNvSpPr>
            <p:nvPr/>
          </p:nvSpPr>
          <p:spPr bwMode="auto">
            <a:xfrm>
              <a:off x="4631" y="3615"/>
              <a:ext cx="20" cy="17"/>
            </a:xfrm>
            <a:custGeom>
              <a:avLst/>
              <a:gdLst>
                <a:gd name="T0" fmla="*/ 0 w 20"/>
                <a:gd name="T1" fmla="*/ 7 h 17"/>
                <a:gd name="T2" fmla="*/ 8 w 20"/>
                <a:gd name="T3" fmla="*/ 17 h 17"/>
                <a:gd name="T4" fmla="*/ 20 w 20"/>
                <a:gd name="T5" fmla="*/ 11 h 17"/>
                <a:gd name="T6" fmla="*/ 12 w 20"/>
                <a:gd name="T7" fmla="*/ 0 h 17"/>
                <a:gd name="T8" fmla="*/ 0 w 20"/>
                <a:gd name="T9" fmla="*/ 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17"/>
                <a:gd name="T17" fmla="*/ 20 w 20"/>
                <a:gd name="T18" fmla="*/ 17 h 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17">
                  <a:moveTo>
                    <a:pt x="0" y="7"/>
                  </a:moveTo>
                  <a:lnTo>
                    <a:pt x="8" y="17"/>
                  </a:lnTo>
                  <a:lnTo>
                    <a:pt x="20" y="11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85"/>
            <p:cNvSpPr>
              <a:spLocks/>
            </p:cNvSpPr>
            <p:nvPr/>
          </p:nvSpPr>
          <p:spPr bwMode="auto">
            <a:xfrm>
              <a:off x="4656" y="3602"/>
              <a:ext cx="21" cy="16"/>
            </a:xfrm>
            <a:custGeom>
              <a:avLst/>
              <a:gdLst>
                <a:gd name="T0" fmla="*/ 0 w 21"/>
                <a:gd name="T1" fmla="*/ 6 h 16"/>
                <a:gd name="T2" fmla="*/ 8 w 21"/>
                <a:gd name="T3" fmla="*/ 16 h 16"/>
                <a:gd name="T4" fmla="*/ 21 w 21"/>
                <a:gd name="T5" fmla="*/ 10 h 16"/>
                <a:gd name="T6" fmla="*/ 14 w 21"/>
                <a:gd name="T7" fmla="*/ 0 h 16"/>
                <a:gd name="T8" fmla="*/ 0 w 21"/>
                <a:gd name="T9" fmla="*/ 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16"/>
                <a:gd name="T17" fmla="*/ 21 w 21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16">
                  <a:moveTo>
                    <a:pt x="0" y="6"/>
                  </a:moveTo>
                  <a:lnTo>
                    <a:pt x="8" y="16"/>
                  </a:lnTo>
                  <a:lnTo>
                    <a:pt x="21" y="10"/>
                  </a:lnTo>
                  <a:lnTo>
                    <a:pt x="1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5" name="Freeform 87"/>
          <p:cNvSpPr>
            <a:spLocks/>
          </p:cNvSpPr>
          <p:nvPr/>
        </p:nvSpPr>
        <p:spPr bwMode="auto">
          <a:xfrm>
            <a:off x="5181600" y="5715000"/>
            <a:ext cx="1581150" cy="939800"/>
          </a:xfrm>
          <a:custGeom>
            <a:avLst/>
            <a:gdLst>
              <a:gd name="T0" fmla="*/ 2147483646 w 996"/>
              <a:gd name="T1" fmla="*/ 2147483646 h 592"/>
              <a:gd name="T2" fmla="*/ 2147483646 w 996"/>
              <a:gd name="T3" fmla="*/ 2147483646 h 592"/>
              <a:gd name="T4" fmla="*/ 2147483646 w 996"/>
              <a:gd name="T5" fmla="*/ 2147483646 h 592"/>
              <a:gd name="T6" fmla="*/ 2147483646 w 996"/>
              <a:gd name="T7" fmla="*/ 2147483646 h 592"/>
              <a:gd name="T8" fmla="*/ 2147483646 w 996"/>
              <a:gd name="T9" fmla="*/ 2147483646 h 592"/>
              <a:gd name="T10" fmla="*/ 2147483646 w 996"/>
              <a:gd name="T11" fmla="*/ 2147483646 h 592"/>
              <a:gd name="T12" fmla="*/ 2147483646 w 996"/>
              <a:gd name="T13" fmla="*/ 2147483646 h 592"/>
              <a:gd name="T14" fmla="*/ 2147483646 w 996"/>
              <a:gd name="T15" fmla="*/ 2147483646 h 592"/>
              <a:gd name="T16" fmla="*/ 2147483646 w 996"/>
              <a:gd name="T17" fmla="*/ 2147483646 h 592"/>
              <a:gd name="T18" fmla="*/ 2147483646 w 996"/>
              <a:gd name="T19" fmla="*/ 2147483646 h 592"/>
              <a:gd name="T20" fmla="*/ 2147483646 w 996"/>
              <a:gd name="T21" fmla="*/ 2147483646 h 592"/>
              <a:gd name="T22" fmla="*/ 2147483646 w 996"/>
              <a:gd name="T23" fmla="*/ 2147483646 h 592"/>
              <a:gd name="T24" fmla="*/ 2147483646 w 996"/>
              <a:gd name="T25" fmla="*/ 2147483646 h 592"/>
              <a:gd name="T26" fmla="*/ 2147483646 w 996"/>
              <a:gd name="T27" fmla="*/ 2147483646 h 592"/>
              <a:gd name="T28" fmla="*/ 2147483646 w 996"/>
              <a:gd name="T29" fmla="*/ 2147483646 h 592"/>
              <a:gd name="T30" fmla="*/ 2147483646 w 996"/>
              <a:gd name="T31" fmla="*/ 2147483646 h 592"/>
              <a:gd name="T32" fmla="*/ 2147483646 w 996"/>
              <a:gd name="T33" fmla="*/ 2147483646 h 592"/>
              <a:gd name="T34" fmla="*/ 2147483646 w 996"/>
              <a:gd name="T35" fmla="*/ 2147483646 h 592"/>
              <a:gd name="T36" fmla="*/ 2147483646 w 996"/>
              <a:gd name="T37" fmla="*/ 2147483646 h 592"/>
              <a:gd name="T38" fmla="*/ 2147483646 w 996"/>
              <a:gd name="T39" fmla="*/ 2147483646 h 592"/>
              <a:gd name="T40" fmla="*/ 2147483646 w 996"/>
              <a:gd name="T41" fmla="*/ 2147483646 h 592"/>
              <a:gd name="T42" fmla="*/ 2147483646 w 996"/>
              <a:gd name="T43" fmla="*/ 2147483646 h 592"/>
              <a:gd name="T44" fmla="*/ 2147483646 w 996"/>
              <a:gd name="T45" fmla="*/ 2147483646 h 592"/>
              <a:gd name="T46" fmla="*/ 2147483646 w 996"/>
              <a:gd name="T47" fmla="*/ 2147483646 h 592"/>
              <a:gd name="T48" fmla="*/ 2147483646 w 996"/>
              <a:gd name="T49" fmla="*/ 2147483646 h 592"/>
              <a:gd name="T50" fmla="*/ 2147483646 w 996"/>
              <a:gd name="T51" fmla="*/ 2147483646 h 592"/>
              <a:gd name="T52" fmla="*/ 2147483646 w 996"/>
              <a:gd name="T53" fmla="*/ 2147483646 h 592"/>
              <a:gd name="T54" fmla="*/ 2147483646 w 996"/>
              <a:gd name="T55" fmla="*/ 2147483646 h 592"/>
              <a:gd name="T56" fmla="*/ 2147483646 w 996"/>
              <a:gd name="T57" fmla="*/ 2147483646 h 592"/>
              <a:gd name="T58" fmla="*/ 2147483646 w 996"/>
              <a:gd name="T59" fmla="*/ 2147483646 h 592"/>
              <a:gd name="T60" fmla="*/ 2147483646 w 996"/>
              <a:gd name="T61" fmla="*/ 2147483646 h 592"/>
              <a:gd name="T62" fmla="*/ 2147483646 w 996"/>
              <a:gd name="T63" fmla="*/ 2147483646 h 592"/>
              <a:gd name="T64" fmla="*/ 2147483646 w 996"/>
              <a:gd name="T65" fmla="*/ 2147483646 h 592"/>
              <a:gd name="T66" fmla="*/ 2147483646 w 996"/>
              <a:gd name="T67" fmla="*/ 2147483646 h 592"/>
              <a:gd name="T68" fmla="*/ 2147483646 w 996"/>
              <a:gd name="T69" fmla="*/ 2147483646 h 592"/>
              <a:gd name="T70" fmla="*/ 2147483646 w 996"/>
              <a:gd name="T71" fmla="*/ 2147483646 h 592"/>
              <a:gd name="T72" fmla="*/ 2147483646 w 996"/>
              <a:gd name="T73" fmla="*/ 2147483646 h 592"/>
              <a:gd name="T74" fmla="*/ 2147483646 w 996"/>
              <a:gd name="T75" fmla="*/ 2147483646 h 592"/>
              <a:gd name="T76" fmla="*/ 2147483646 w 996"/>
              <a:gd name="T77" fmla="*/ 2147483646 h 592"/>
              <a:gd name="T78" fmla="*/ 2147483646 w 996"/>
              <a:gd name="T79" fmla="*/ 2147483646 h 592"/>
              <a:gd name="T80" fmla="*/ 2147483646 w 996"/>
              <a:gd name="T81" fmla="*/ 0 h 592"/>
              <a:gd name="T82" fmla="*/ 2147483646 w 996"/>
              <a:gd name="T83" fmla="*/ 2147483646 h 592"/>
              <a:gd name="T84" fmla="*/ 2147483646 w 996"/>
              <a:gd name="T85" fmla="*/ 2147483646 h 592"/>
              <a:gd name="T86" fmla="*/ 2147483646 w 996"/>
              <a:gd name="T87" fmla="*/ 2147483646 h 592"/>
              <a:gd name="T88" fmla="*/ 0 w 996"/>
              <a:gd name="T89" fmla="*/ 2147483646 h 59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996"/>
              <a:gd name="T136" fmla="*/ 0 h 592"/>
              <a:gd name="T137" fmla="*/ 996 w 996"/>
              <a:gd name="T138" fmla="*/ 592 h 592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996" h="592">
                <a:moveTo>
                  <a:pt x="0" y="92"/>
                </a:moveTo>
                <a:lnTo>
                  <a:pt x="7" y="102"/>
                </a:lnTo>
                <a:lnTo>
                  <a:pt x="58" y="75"/>
                </a:lnTo>
                <a:lnTo>
                  <a:pt x="85" y="64"/>
                </a:lnTo>
                <a:lnTo>
                  <a:pt x="109" y="52"/>
                </a:lnTo>
                <a:lnTo>
                  <a:pt x="134" y="42"/>
                </a:lnTo>
                <a:lnTo>
                  <a:pt x="129" y="38"/>
                </a:lnTo>
                <a:lnTo>
                  <a:pt x="129" y="45"/>
                </a:lnTo>
                <a:lnTo>
                  <a:pt x="154" y="37"/>
                </a:lnTo>
                <a:lnTo>
                  <a:pt x="179" y="31"/>
                </a:lnTo>
                <a:lnTo>
                  <a:pt x="205" y="27"/>
                </a:lnTo>
                <a:lnTo>
                  <a:pt x="228" y="23"/>
                </a:lnTo>
                <a:lnTo>
                  <a:pt x="253" y="18"/>
                </a:lnTo>
                <a:lnTo>
                  <a:pt x="277" y="14"/>
                </a:lnTo>
                <a:lnTo>
                  <a:pt x="302" y="13"/>
                </a:lnTo>
                <a:lnTo>
                  <a:pt x="314" y="13"/>
                </a:lnTo>
                <a:lnTo>
                  <a:pt x="327" y="16"/>
                </a:lnTo>
                <a:lnTo>
                  <a:pt x="339" y="18"/>
                </a:lnTo>
                <a:lnTo>
                  <a:pt x="339" y="12"/>
                </a:lnTo>
                <a:lnTo>
                  <a:pt x="333" y="17"/>
                </a:lnTo>
                <a:lnTo>
                  <a:pt x="345" y="22"/>
                </a:lnTo>
                <a:lnTo>
                  <a:pt x="356" y="28"/>
                </a:lnTo>
                <a:lnTo>
                  <a:pt x="368" y="37"/>
                </a:lnTo>
                <a:lnTo>
                  <a:pt x="379" y="49"/>
                </a:lnTo>
                <a:lnTo>
                  <a:pt x="390" y="62"/>
                </a:lnTo>
                <a:lnTo>
                  <a:pt x="401" y="81"/>
                </a:lnTo>
                <a:lnTo>
                  <a:pt x="407" y="76"/>
                </a:lnTo>
                <a:lnTo>
                  <a:pt x="399" y="76"/>
                </a:lnTo>
                <a:lnTo>
                  <a:pt x="410" y="98"/>
                </a:lnTo>
                <a:lnTo>
                  <a:pt x="419" y="123"/>
                </a:lnTo>
                <a:lnTo>
                  <a:pt x="430" y="152"/>
                </a:lnTo>
                <a:lnTo>
                  <a:pt x="439" y="183"/>
                </a:lnTo>
                <a:lnTo>
                  <a:pt x="449" y="216"/>
                </a:lnTo>
                <a:lnTo>
                  <a:pt x="469" y="285"/>
                </a:lnTo>
                <a:lnTo>
                  <a:pt x="487" y="354"/>
                </a:lnTo>
                <a:lnTo>
                  <a:pt x="496" y="387"/>
                </a:lnTo>
                <a:lnTo>
                  <a:pt x="506" y="418"/>
                </a:lnTo>
                <a:lnTo>
                  <a:pt x="515" y="447"/>
                </a:lnTo>
                <a:lnTo>
                  <a:pt x="524" y="473"/>
                </a:lnTo>
                <a:lnTo>
                  <a:pt x="533" y="496"/>
                </a:lnTo>
                <a:lnTo>
                  <a:pt x="535" y="501"/>
                </a:lnTo>
                <a:lnTo>
                  <a:pt x="544" y="517"/>
                </a:lnTo>
                <a:lnTo>
                  <a:pt x="555" y="535"/>
                </a:lnTo>
                <a:lnTo>
                  <a:pt x="564" y="548"/>
                </a:lnTo>
                <a:lnTo>
                  <a:pt x="573" y="558"/>
                </a:lnTo>
                <a:lnTo>
                  <a:pt x="583" y="567"/>
                </a:lnTo>
                <a:lnTo>
                  <a:pt x="593" y="574"/>
                </a:lnTo>
                <a:lnTo>
                  <a:pt x="603" y="579"/>
                </a:lnTo>
                <a:lnTo>
                  <a:pt x="612" y="584"/>
                </a:lnTo>
                <a:lnTo>
                  <a:pt x="618" y="586"/>
                </a:lnTo>
                <a:lnTo>
                  <a:pt x="627" y="588"/>
                </a:lnTo>
                <a:lnTo>
                  <a:pt x="647" y="592"/>
                </a:lnTo>
                <a:lnTo>
                  <a:pt x="666" y="592"/>
                </a:lnTo>
                <a:lnTo>
                  <a:pt x="686" y="591"/>
                </a:lnTo>
                <a:lnTo>
                  <a:pt x="705" y="591"/>
                </a:lnTo>
                <a:lnTo>
                  <a:pt x="725" y="589"/>
                </a:lnTo>
                <a:lnTo>
                  <a:pt x="743" y="584"/>
                </a:lnTo>
                <a:lnTo>
                  <a:pt x="749" y="583"/>
                </a:lnTo>
                <a:lnTo>
                  <a:pt x="769" y="575"/>
                </a:lnTo>
                <a:lnTo>
                  <a:pt x="788" y="567"/>
                </a:lnTo>
                <a:lnTo>
                  <a:pt x="808" y="555"/>
                </a:lnTo>
                <a:lnTo>
                  <a:pt x="826" y="544"/>
                </a:lnTo>
                <a:lnTo>
                  <a:pt x="863" y="520"/>
                </a:lnTo>
                <a:lnTo>
                  <a:pt x="882" y="506"/>
                </a:lnTo>
                <a:lnTo>
                  <a:pt x="899" y="492"/>
                </a:lnTo>
                <a:lnTo>
                  <a:pt x="933" y="461"/>
                </a:lnTo>
                <a:lnTo>
                  <a:pt x="964" y="427"/>
                </a:lnTo>
                <a:lnTo>
                  <a:pt x="996" y="392"/>
                </a:lnTo>
                <a:lnTo>
                  <a:pt x="984" y="384"/>
                </a:lnTo>
                <a:lnTo>
                  <a:pt x="953" y="418"/>
                </a:lnTo>
                <a:lnTo>
                  <a:pt x="922" y="453"/>
                </a:lnTo>
                <a:lnTo>
                  <a:pt x="888" y="483"/>
                </a:lnTo>
                <a:lnTo>
                  <a:pt x="871" y="497"/>
                </a:lnTo>
                <a:lnTo>
                  <a:pt x="854" y="511"/>
                </a:lnTo>
                <a:lnTo>
                  <a:pt x="816" y="535"/>
                </a:lnTo>
                <a:lnTo>
                  <a:pt x="797" y="546"/>
                </a:lnTo>
                <a:lnTo>
                  <a:pt x="777" y="558"/>
                </a:lnTo>
                <a:lnTo>
                  <a:pt x="759" y="567"/>
                </a:lnTo>
                <a:lnTo>
                  <a:pt x="738" y="574"/>
                </a:lnTo>
                <a:lnTo>
                  <a:pt x="743" y="578"/>
                </a:lnTo>
                <a:lnTo>
                  <a:pt x="743" y="572"/>
                </a:lnTo>
                <a:lnTo>
                  <a:pt x="725" y="577"/>
                </a:lnTo>
                <a:lnTo>
                  <a:pt x="705" y="578"/>
                </a:lnTo>
                <a:lnTo>
                  <a:pt x="686" y="578"/>
                </a:lnTo>
                <a:lnTo>
                  <a:pt x="666" y="579"/>
                </a:lnTo>
                <a:lnTo>
                  <a:pt x="647" y="579"/>
                </a:lnTo>
                <a:lnTo>
                  <a:pt x="627" y="575"/>
                </a:lnTo>
                <a:lnTo>
                  <a:pt x="618" y="573"/>
                </a:lnTo>
                <a:lnTo>
                  <a:pt x="618" y="579"/>
                </a:lnTo>
                <a:lnTo>
                  <a:pt x="623" y="575"/>
                </a:lnTo>
                <a:lnTo>
                  <a:pt x="614" y="570"/>
                </a:lnTo>
                <a:lnTo>
                  <a:pt x="604" y="565"/>
                </a:lnTo>
                <a:lnTo>
                  <a:pt x="593" y="558"/>
                </a:lnTo>
                <a:lnTo>
                  <a:pt x="584" y="549"/>
                </a:lnTo>
                <a:lnTo>
                  <a:pt x="575" y="539"/>
                </a:lnTo>
                <a:lnTo>
                  <a:pt x="566" y="526"/>
                </a:lnTo>
                <a:lnTo>
                  <a:pt x="556" y="512"/>
                </a:lnTo>
                <a:lnTo>
                  <a:pt x="546" y="492"/>
                </a:lnTo>
                <a:lnTo>
                  <a:pt x="541" y="496"/>
                </a:lnTo>
                <a:lnTo>
                  <a:pt x="549" y="496"/>
                </a:lnTo>
                <a:lnTo>
                  <a:pt x="540" y="473"/>
                </a:lnTo>
                <a:lnTo>
                  <a:pt x="530" y="447"/>
                </a:lnTo>
                <a:lnTo>
                  <a:pt x="521" y="418"/>
                </a:lnTo>
                <a:lnTo>
                  <a:pt x="512" y="387"/>
                </a:lnTo>
                <a:lnTo>
                  <a:pt x="502" y="354"/>
                </a:lnTo>
                <a:lnTo>
                  <a:pt x="484" y="285"/>
                </a:lnTo>
                <a:lnTo>
                  <a:pt x="464" y="216"/>
                </a:lnTo>
                <a:lnTo>
                  <a:pt x="455" y="183"/>
                </a:lnTo>
                <a:lnTo>
                  <a:pt x="445" y="152"/>
                </a:lnTo>
                <a:lnTo>
                  <a:pt x="435" y="123"/>
                </a:lnTo>
                <a:lnTo>
                  <a:pt x="425" y="98"/>
                </a:lnTo>
                <a:lnTo>
                  <a:pt x="415" y="76"/>
                </a:lnTo>
                <a:lnTo>
                  <a:pt x="411" y="73"/>
                </a:lnTo>
                <a:lnTo>
                  <a:pt x="402" y="56"/>
                </a:lnTo>
                <a:lnTo>
                  <a:pt x="390" y="40"/>
                </a:lnTo>
                <a:lnTo>
                  <a:pt x="379" y="28"/>
                </a:lnTo>
                <a:lnTo>
                  <a:pt x="367" y="19"/>
                </a:lnTo>
                <a:lnTo>
                  <a:pt x="356" y="13"/>
                </a:lnTo>
                <a:lnTo>
                  <a:pt x="344" y="8"/>
                </a:lnTo>
                <a:lnTo>
                  <a:pt x="339" y="5"/>
                </a:lnTo>
                <a:lnTo>
                  <a:pt x="327" y="3"/>
                </a:lnTo>
                <a:lnTo>
                  <a:pt x="314" y="0"/>
                </a:lnTo>
                <a:lnTo>
                  <a:pt x="302" y="0"/>
                </a:lnTo>
                <a:lnTo>
                  <a:pt x="277" y="2"/>
                </a:lnTo>
                <a:lnTo>
                  <a:pt x="253" y="5"/>
                </a:lnTo>
                <a:lnTo>
                  <a:pt x="228" y="11"/>
                </a:lnTo>
                <a:lnTo>
                  <a:pt x="203" y="14"/>
                </a:lnTo>
                <a:lnTo>
                  <a:pt x="179" y="18"/>
                </a:lnTo>
                <a:lnTo>
                  <a:pt x="154" y="24"/>
                </a:lnTo>
                <a:lnTo>
                  <a:pt x="129" y="32"/>
                </a:lnTo>
                <a:lnTo>
                  <a:pt x="123" y="33"/>
                </a:lnTo>
                <a:lnTo>
                  <a:pt x="98" y="43"/>
                </a:lnTo>
                <a:lnTo>
                  <a:pt x="74" y="55"/>
                </a:lnTo>
                <a:lnTo>
                  <a:pt x="48" y="66"/>
                </a:lnTo>
                <a:lnTo>
                  <a:pt x="0" y="9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Freeform 88"/>
          <p:cNvSpPr>
            <a:spLocks/>
          </p:cNvSpPr>
          <p:nvPr/>
        </p:nvSpPr>
        <p:spPr bwMode="auto">
          <a:xfrm>
            <a:off x="6821488" y="5645150"/>
            <a:ext cx="249237" cy="612775"/>
          </a:xfrm>
          <a:custGeom>
            <a:avLst/>
            <a:gdLst>
              <a:gd name="T0" fmla="*/ 0 w 157"/>
              <a:gd name="T1" fmla="*/ 2147483646 h 386"/>
              <a:gd name="T2" fmla="*/ 2147483646 w 157"/>
              <a:gd name="T3" fmla="*/ 2147483646 h 386"/>
              <a:gd name="T4" fmla="*/ 2147483646 w 157"/>
              <a:gd name="T5" fmla="*/ 2147483646 h 386"/>
              <a:gd name="T6" fmla="*/ 2147483646 w 157"/>
              <a:gd name="T7" fmla="*/ 2147483646 h 386"/>
              <a:gd name="T8" fmla="*/ 2147483646 w 157"/>
              <a:gd name="T9" fmla="*/ 2147483646 h 386"/>
              <a:gd name="T10" fmla="*/ 2147483646 w 157"/>
              <a:gd name="T11" fmla="*/ 2147483646 h 386"/>
              <a:gd name="T12" fmla="*/ 2147483646 w 157"/>
              <a:gd name="T13" fmla="*/ 2147483646 h 386"/>
              <a:gd name="T14" fmla="*/ 2147483646 w 157"/>
              <a:gd name="T15" fmla="*/ 2147483646 h 386"/>
              <a:gd name="T16" fmla="*/ 2147483646 w 157"/>
              <a:gd name="T17" fmla="*/ 2147483646 h 386"/>
              <a:gd name="T18" fmla="*/ 2147483646 w 157"/>
              <a:gd name="T19" fmla="*/ 2147483646 h 386"/>
              <a:gd name="T20" fmla="*/ 2147483646 w 157"/>
              <a:gd name="T21" fmla="*/ 2147483646 h 386"/>
              <a:gd name="T22" fmla="*/ 2147483646 w 157"/>
              <a:gd name="T23" fmla="*/ 2147483646 h 386"/>
              <a:gd name="T24" fmla="*/ 2147483646 w 157"/>
              <a:gd name="T25" fmla="*/ 2147483646 h 386"/>
              <a:gd name="T26" fmla="*/ 2147483646 w 157"/>
              <a:gd name="T27" fmla="*/ 2147483646 h 386"/>
              <a:gd name="T28" fmla="*/ 2147483646 w 157"/>
              <a:gd name="T29" fmla="*/ 2147483646 h 386"/>
              <a:gd name="T30" fmla="*/ 2147483646 w 157"/>
              <a:gd name="T31" fmla="*/ 2147483646 h 386"/>
              <a:gd name="T32" fmla="*/ 2147483646 w 157"/>
              <a:gd name="T33" fmla="*/ 2147483646 h 386"/>
              <a:gd name="T34" fmla="*/ 2147483646 w 157"/>
              <a:gd name="T35" fmla="*/ 0 h 386"/>
              <a:gd name="T36" fmla="*/ 2147483646 w 157"/>
              <a:gd name="T37" fmla="*/ 2147483646 h 386"/>
              <a:gd name="T38" fmla="*/ 2147483646 w 157"/>
              <a:gd name="T39" fmla="*/ 2147483646 h 386"/>
              <a:gd name="T40" fmla="*/ 2147483646 w 157"/>
              <a:gd name="T41" fmla="*/ 2147483646 h 386"/>
              <a:gd name="T42" fmla="*/ 2147483646 w 157"/>
              <a:gd name="T43" fmla="*/ 2147483646 h 386"/>
              <a:gd name="T44" fmla="*/ 2147483646 w 157"/>
              <a:gd name="T45" fmla="*/ 2147483646 h 386"/>
              <a:gd name="T46" fmla="*/ 2147483646 w 157"/>
              <a:gd name="T47" fmla="*/ 2147483646 h 386"/>
              <a:gd name="T48" fmla="*/ 2147483646 w 157"/>
              <a:gd name="T49" fmla="*/ 2147483646 h 386"/>
              <a:gd name="T50" fmla="*/ 2147483646 w 157"/>
              <a:gd name="T51" fmla="*/ 2147483646 h 386"/>
              <a:gd name="T52" fmla="*/ 2147483646 w 157"/>
              <a:gd name="T53" fmla="*/ 2147483646 h 386"/>
              <a:gd name="T54" fmla="*/ 2147483646 w 157"/>
              <a:gd name="T55" fmla="*/ 2147483646 h 386"/>
              <a:gd name="T56" fmla="*/ 2147483646 w 157"/>
              <a:gd name="T57" fmla="*/ 2147483646 h 386"/>
              <a:gd name="T58" fmla="*/ 2147483646 w 157"/>
              <a:gd name="T59" fmla="*/ 2147483646 h 386"/>
              <a:gd name="T60" fmla="*/ 2147483646 w 157"/>
              <a:gd name="T61" fmla="*/ 2147483646 h 386"/>
              <a:gd name="T62" fmla="*/ 2147483646 w 157"/>
              <a:gd name="T63" fmla="*/ 2147483646 h 386"/>
              <a:gd name="T64" fmla="*/ 2147483646 w 157"/>
              <a:gd name="T65" fmla="*/ 2147483646 h 386"/>
              <a:gd name="T66" fmla="*/ 0 w 157"/>
              <a:gd name="T67" fmla="*/ 2147483646 h 3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57"/>
              <a:gd name="T103" fmla="*/ 0 h 386"/>
              <a:gd name="T104" fmla="*/ 157 w 157"/>
              <a:gd name="T105" fmla="*/ 386 h 38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57" h="386">
                <a:moveTo>
                  <a:pt x="0" y="376"/>
                </a:moveTo>
                <a:lnTo>
                  <a:pt x="8" y="386"/>
                </a:lnTo>
                <a:lnTo>
                  <a:pt x="26" y="375"/>
                </a:lnTo>
                <a:lnTo>
                  <a:pt x="34" y="369"/>
                </a:lnTo>
                <a:lnTo>
                  <a:pt x="43" y="361"/>
                </a:lnTo>
                <a:lnTo>
                  <a:pt x="51" y="350"/>
                </a:lnTo>
                <a:lnTo>
                  <a:pt x="60" y="336"/>
                </a:lnTo>
                <a:lnTo>
                  <a:pt x="69" y="318"/>
                </a:lnTo>
                <a:lnTo>
                  <a:pt x="71" y="314"/>
                </a:lnTo>
                <a:lnTo>
                  <a:pt x="80" y="295"/>
                </a:lnTo>
                <a:lnTo>
                  <a:pt x="90" y="266"/>
                </a:lnTo>
                <a:lnTo>
                  <a:pt x="99" y="237"/>
                </a:lnTo>
                <a:lnTo>
                  <a:pt x="108" y="203"/>
                </a:lnTo>
                <a:lnTo>
                  <a:pt x="119" y="166"/>
                </a:lnTo>
                <a:lnTo>
                  <a:pt x="128" y="127"/>
                </a:lnTo>
                <a:lnTo>
                  <a:pt x="137" y="86"/>
                </a:lnTo>
                <a:lnTo>
                  <a:pt x="157" y="3"/>
                </a:lnTo>
                <a:lnTo>
                  <a:pt x="143" y="0"/>
                </a:lnTo>
                <a:lnTo>
                  <a:pt x="122" y="86"/>
                </a:lnTo>
                <a:lnTo>
                  <a:pt x="113" y="127"/>
                </a:lnTo>
                <a:lnTo>
                  <a:pt x="103" y="166"/>
                </a:lnTo>
                <a:lnTo>
                  <a:pt x="93" y="203"/>
                </a:lnTo>
                <a:lnTo>
                  <a:pt x="83" y="237"/>
                </a:lnTo>
                <a:lnTo>
                  <a:pt x="74" y="266"/>
                </a:lnTo>
                <a:lnTo>
                  <a:pt x="66" y="291"/>
                </a:lnTo>
                <a:lnTo>
                  <a:pt x="56" y="314"/>
                </a:lnTo>
                <a:lnTo>
                  <a:pt x="63" y="314"/>
                </a:lnTo>
                <a:lnTo>
                  <a:pt x="59" y="309"/>
                </a:lnTo>
                <a:lnTo>
                  <a:pt x="49" y="327"/>
                </a:lnTo>
                <a:lnTo>
                  <a:pt x="40" y="341"/>
                </a:lnTo>
                <a:lnTo>
                  <a:pt x="32" y="352"/>
                </a:lnTo>
                <a:lnTo>
                  <a:pt x="23" y="360"/>
                </a:lnTo>
                <a:lnTo>
                  <a:pt x="15" y="366"/>
                </a:lnTo>
                <a:lnTo>
                  <a:pt x="0" y="37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7" name="Freeform 89"/>
          <p:cNvSpPr>
            <a:spLocks/>
          </p:cNvSpPr>
          <p:nvPr/>
        </p:nvSpPr>
        <p:spPr bwMode="auto">
          <a:xfrm>
            <a:off x="7086600" y="5243513"/>
            <a:ext cx="1306513" cy="466725"/>
          </a:xfrm>
          <a:custGeom>
            <a:avLst/>
            <a:gdLst>
              <a:gd name="T0" fmla="*/ 2147483646 w 823"/>
              <a:gd name="T1" fmla="*/ 2147483646 h 294"/>
              <a:gd name="T2" fmla="*/ 2147483646 w 823"/>
              <a:gd name="T3" fmla="*/ 2147483646 h 294"/>
              <a:gd name="T4" fmla="*/ 2147483646 w 823"/>
              <a:gd name="T5" fmla="*/ 2147483646 h 294"/>
              <a:gd name="T6" fmla="*/ 2147483646 w 823"/>
              <a:gd name="T7" fmla="*/ 2147483646 h 294"/>
              <a:gd name="T8" fmla="*/ 2147483646 w 823"/>
              <a:gd name="T9" fmla="*/ 2147483646 h 294"/>
              <a:gd name="T10" fmla="*/ 2147483646 w 823"/>
              <a:gd name="T11" fmla="*/ 2147483646 h 294"/>
              <a:gd name="T12" fmla="*/ 2147483646 w 823"/>
              <a:gd name="T13" fmla="*/ 2147483646 h 294"/>
              <a:gd name="T14" fmla="*/ 2147483646 w 823"/>
              <a:gd name="T15" fmla="*/ 2147483646 h 294"/>
              <a:gd name="T16" fmla="*/ 2147483646 w 823"/>
              <a:gd name="T17" fmla="*/ 2147483646 h 294"/>
              <a:gd name="T18" fmla="*/ 2147483646 w 823"/>
              <a:gd name="T19" fmla="*/ 2147483646 h 294"/>
              <a:gd name="T20" fmla="*/ 2147483646 w 823"/>
              <a:gd name="T21" fmla="*/ 2147483646 h 294"/>
              <a:gd name="T22" fmla="*/ 2147483646 w 823"/>
              <a:gd name="T23" fmla="*/ 2147483646 h 294"/>
              <a:gd name="T24" fmla="*/ 2147483646 w 823"/>
              <a:gd name="T25" fmla="*/ 2147483646 h 294"/>
              <a:gd name="T26" fmla="*/ 2147483646 w 823"/>
              <a:gd name="T27" fmla="*/ 2147483646 h 294"/>
              <a:gd name="T28" fmla="*/ 2147483646 w 823"/>
              <a:gd name="T29" fmla="*/ 2147483646 h 294"/>
              <a:gd name="T30" fmla="*/ 2147483646 w 823"/>
              <a:gd name="T31" fmla="*/ 2147483646 h 294"/>
              <a:gd name="T32" fmla="*/ 2147483646 w 823"/>
              <a:gd name="T33" fmla="*/ 2147483646 h 294"/>
              <a:gd name="T34" fmla="*/ 2147483646 w 823"/>
              <a:gd name="T35" fmla="*/ 2147483646 h 294"/>
              <a:gd name="T36" fmla="*/ 2147483646 w 823"/>
              <a:gd name="T37" fmla="*/ 2147483646 h 294"/>
              <a:gd name="T38" fmla="*/ 2147483646 w 823"/>
              <a:gd name="T39" fmla="*/ 2147483646 h 294"/>
              <a:gd name="T40" fmla="*/ 2147483646 w 823"/>
              <a:gd name="T41" fmla="*/ 2147483646 h 294"/>
              <a:gd name="T42" fmla="*/ 2147483646 w 823"/>
              <a:gd name="T43" fmla="*/ 2147483646 h 294"/>
              <a:gd name="T44" fmla="*/ 2147483646 w 823"/>
              <a:gd name="T45" fmla="*/ 2147483646 h 294"/>
              <a:gd name="T46" fmla="*/ 2147483646 w 823"/>
              <a:gd name="T47" fmla="*/ 2147483646 h 294"/>
              <a:gd name="T48" fmla="*/ 2147483646 w 823"/>
              <a:gd name="T49" fmla="*/ 2147483646 h 294"/>
              <a:gd name="T50" fmla="*/ 2147483646 w 823"/>
              <a:gd name="T51" fmla="*/ 2147483646 h 294"/>
              <a:gd name="T52" fmla="*/ 2147483646 w 823"/>
              <a:gd name="T53" fmla="*/ 2147483646 h 294"/>
              <a:gd name="T54" fmla="*/ 2147483646 w 823"/>
              <a:gd name="T55" fmla="*/ 2147483646 h 294"/>
              <a:gd name="T56" fmla="*/ 2147483646 w 823"/>
              <a:gd name="T57" fmla="*/ 2147483646 h 294"/>
              <a:gd name="T58" fmla="*/ 2147483646 w 823"/>
              <a:gd name="T59" fmla="*/ 0 h 294"/>
              <a:gd name="T60" fmla="*/ 2147483646 w 823"/>
              <a:gd name="T61" fmla="*/ 2147483646 h 294"/>
              <a:gd name="T62" fmla="*/ 2147483646 w 823"/>
              <a:gd name="T63" fmla="*/ 2147483646 h 294"/>
              <a:gd name="T64" fmla="*/ 2147483646 w 823"/>
              <a:gd name="T65" fmla="*/ 2147483646 h 294"/>
              <a:gd name="T66" fmla="*/ 2147483646 w 823"/>
              <a:gd name="T67" fmla="*/ 2147483646 h 294"/>
              <a:gd name="T68" fmla="*/ 2147483646 w 823"/>
              <a:gd name="T69" fmla="*/ 2147483646 h 294"/>
              <a:gd name="T70" fmla="*/ 2147483646 w 823"/>
              <a:gd name="T71" fmla="*/ 2147483646 h 294"/>
              <a:gd name="T72" fmla="*/ 2147483646 w 823"/>
              <a:gd name="T73" fmla="*/ 2147483646 h 294"/>
              <a:gd name="T74" fmla="*/ 2147483646 w 823"/>
              <a:gd name="T75" fmla="*/ 2147483646 h 294"/>
              <a:gd name="T76" fmla="*/ 0 w 823"/>
              <a:gd name="T77" fmla="*/ 2147483646 h 29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23"/>
              <a:gd name="T118" fmla="*/ 0 h 294"/>
              <a:gd name="T119" fmla="*/ 823 w 823"/>
              <a:gd name="T120" fmla="*/ 294 h 29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23" h="294">
                <a:moveTo>
                  <a:pt x="0" y="188"/>
                </a:moveTo>
                <a:lnTo>
                  <a:pt x="12" y="194"/>
                </a:lnTo>
                <a:lnTo>
                  <a:pt x="26" y="173"/>
                </a:lnTo>
                <a:lnTo>
                  <a:pt x="41" y="150"/>
                </a:lnTo>
                <a:lnTo>
                  <a:pt x="61" y="128"/>
                </a:lnTo>
                <a:lnTo>
                  <a:pt x="74" y="118"/>
                </a:lnTo>
                <a:lnTo>
                  <a:pt x="88" y="107"/>
                </a:lnTo>
                <a:lnTo>
                  <a:pt x="120" y="86"/>
                </a:lnTo>
                <a:lnTo>
                  <a:pt x="158" y="64"/>
                </a:lnTo>
                <a:lnTo>
                  <a:pt x="179" y="54"/>
                </a:lnTo>
                <a:lnTo>
                  <a:pt x="200" y="45"/>
                </a:lnTo>
                <a:lnTo>
                  <a:pt x="196" y="40"/>
                </a:lnTo>
                <a:lnTo>
                  <a:pt x="196" y="47"/>
                </a:lnTo>
                <a:lnTo>
                  <a:pt x="219" y="39"/>
                </a:lnTo>
                <a:lnTo>
                  <a:pt x="246" y="33"/>
                </a:lnTo>
                <a:lnTo>
                  <a:pt x="273" y="28"/>
                </a:lnTo>
                <a:lnTo>
                  <a:pt x="305" y="23"/>
                </a:lnTo>
                <a:lnTo>
                  <a:pt x="337" y="17"/>
                </a:lnTo>
                <a:lnTo>
                  <a:pt x="373" y="15"/>
                </a:lnTo>
                <a:lnTo>
                  <a:pt x="408" y="12"/>
                </a:lnTo>
                <a:lnTo>
                  <a:pt x="442" y="12"/>
                </a:lnTo>
                <a:lnTo>
                  <a:pt x="476" y="15"/>
                </a:lnTo>
                <a:lnTo>
                  <a:pt x="506" y="20"/>
                </a:lnTo>
                <a:lnTo>
                  <a:pt x="538" y="28"/>
                </a:lnTo>
                <a:lnTo>
                  <a:pt x="538" y="21"/>
                </a:lnTo>
                <a:lnTo>
                  <a:pt x="532" y="26"/>
                </a:lnTo>
                <a:lnTo>
                  <a:pt x="563" y="36"/>
                </a:lnTo>
                <a:lnTo>
                  <a:pt x="592" y="49"/>
                </a:lnTo>
                <a:lnTo>
                  <a:pt x="621" y="64"/>
                </a:lnTo>
                <a:lnTo>
                  <a:pt x="647" y="80"/>
                </a:lnTo>
                <a:lnTo>
                  <a:pt x="674" y="97"/>
                </a:lnTo>
                <a:lnTo>
                  <a:pt x="697" y="115"/>
                </a:lnTo>
                <a:lnTo>
                  <a:pt x="718" y="133"/>
                </a:lnTo>
                <a:lnTo>
                  <a:pt x="735" y="150"/>
                </a:lnTo>
                <a:lnTo>
                  <a:pt x="751" y="169"/>
                </a:lnTo>
                <a:lnTo>
                  <a:pt x="765" y="190"/>
                </a:lnTo>
                <a:lnTo>
                  <a:pt x="775" y="210"/>
                </a:lnTo>
                <a:lnTo>
                  <a:pt x="782" y="205"/>
                </a:lnTo>
                <a:lnTo>
                  <a:pt x="774" y="205"/>
                </a:lnTo>
                <a:lnTo>
                  <a:pt x="792" y="248"/>
                </a:lnTo>
                <a:lnTo>
                  <a:pt x="809" y="294"/>
                </a:lnTo>
                <a:lnTo>
                  <a:pt x="823" y="291"/>
                </a:lnTo>
                <a:lnTo>
                  <a:pt x="808" y="248"/>
                </a:lnTo>
                <a:lnTo>
                  <a:pt x="789" y="205"/>
                </a:lnTo>
                <a:lnTo>
                  <a:pt x="786" y="201"/>
                </a:lnTo>
                <a:lnTo>
                  <a:pt x="775" y="181"/>
                </a:lnTo>
                <a:lnTo>
                  <a:pt x="762" y="161"/>
                </a:lnTo>
                <a:lnTo>
                  <a:pt x="746" y="142"/>
                </a:lnTo>
                <a:lnTo>
                  <a:pt x="729" y="124"/>
                </a:lnTo>
                <a:lnTo>
                  <a:pt x="708" y="106"/>
                </a:lnTo>
                <a:lnTo>
                  <a:pt x="684" y="88"/>
                </a:lnTo>
                <a:lnTo>
                  <a:pt x="658" y="71"/>
                </a:lnTo>
                <a:lnTo>
                  <a:pt x="632" y="55"/>
                </a:lnTo>
                <a:lnTo>
                  <a:pt x="603" y="40"/>
                </a:lnTo>
                <a:lnTo>
                  <a:pt x="573" y="28"/>
                </a:lnTo>
                <a:lnTo>
                  <a:pt x="543" y="17"/>
                </a:lnTo>
                <a:lnTo>
                  <a:pt x="538" y="15"/>
                </a:lnTo>
                <a:lnTo>
                  <a:pt x="509" y="9"/>
                </a:lnTo>
                <a:lnTo>
                  <a:pt x="476" y="2"/>
                </a:lnTo>
                <a:lnTo>
                  <a:pt x="442" y="0"/>
                </a:lnTo>
                <a:lnTo>
                  <a:pt x="408" y="0"/>
                </a:lnTo>
                <a:lnTo>
                  <a:pt x="373" y="2"/>
                </a:lnTo>
                <a:lnTo>
                  <a:pt x="337" y="5"/>
                </a:lnTo>
                <a:lnTo>
                  <a:pt x="305" y="10"/>
                </a:lnTo>
                <a:lnTo>
                  <a:pt x="273" y="15"/>
                </a:lnTo>
                <a:lnTo>
                  <a:pt x="243" y="21"/>
                </a:lnTo>
                <a:lnTo>
                  <a:pt x="219" y="26"/>
                </a:lnTo>
                <a:lnTo>
                  <a:pt x="196" y="34"/>
                </a:lnTo>
                <a:lnTo>
                  <a:pt x="189" y="36"/>
                </a:lnTo>
                <a:lnTo>
                  <a:pt x="168" y="45"/>
                </a:lnTo>
                <a:lnTo>
                  <a:pt x="148" y="55"/>
                </a:lnTo>
                <a:lnTo>
                  <a:pt x="109" y="77"/>
                </a:lnTo>
                <a:lnTo>
                  <a:pt x="78" y="99"/>
                </a:lnTo>
                <a:lnTo>
                  <a:pt x="63" y="109"/>
                </a:lnTo>
                <a:lnTo>
                  <a:pt x="51" y="119"/>
                </a:lnTo>
                <a:lnTo>
                  <a:pt x="30" y="142"/>
                </a:lnTo>
                <a:lnTo>
                  <a:pt x="15" y="164"/>
                </a:lnTo>
                <a:lnTo>
                  <a:pt x="0" y="18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Rectangle 91"/>
          <p:cNvSpPr>
            <a:spLocks noChangeArrowheads="1"/>
          </p:cNvSpPr>
          <p:nvPr/>
        </p:nvSpPr>
        <p:spPr bwMode="auto">
          <a:xfrm>
            <a:off x="6288088" y="608012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Q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19" name="Rectangle 94"/>
          <p:cNvSpPr>
            <a:spLocks noChangeArrowheads="1"/>
          </p:cNvSpPr>
          <p:nvPr/>
        </p:nvSpPr>
        <p:spPr bwMode="auto">
          <a:xfrm>
            <a:off x="6238875" y="5175250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1600" b="1" i="1">
                <a:solidFill>
                  <a:srgbClr val="000000"/>
                </a:solidFill>
                <a:latin typeface="Times New Roman" charset="0"/>
              </a:rPr>
              <a:t>P</a:t>
            </a:r>
            <a:endParaRPr kumimoji="1" lang="en-US" altLang="zh-CN" sz="2400">
              <a:latin typeface="Times New Roman" charset="0"/>
            </a:endParaRPr>
          </a:p>
        </p:txBody>
      </p:sp>
      <p:sp>
        <p:nvSpPr>
          <p:cNvPr id="37920" name="Freeform 96"/>
          <p:cNvSpPr>
            <a:spLocks/>
          </p:cNvSpPr>
          <p:nvPr/>
        </p:nvSpPr>
        <p:spPr bwMode="auto">
          <a:xfrm>
            <a:off x="7620000" y="5740400"/>
            <a:ext cx="727075" cy="138113"/>
          </a:xfrm>
          <a:custGeom>
            <a:avLst/>
            <a:gdLst>
              <a:gd name="T0" fmla="*/ 0 w 458"/>
              <a:gd name="T1" fmla="*/ 2147483646 h 87"/>
              <a:gd name="T2" fmla="*/ 2147483646 w 458"/>
              <a:gd name="T3" fmla="*/ 2147483646 h 87"/>
              <a:gd name="T4" fmla="*/ 2147483646 w 458"/>
              <a:gd name="T5" fmla="*/ 2147483646 h 87"/>
              <a:gd name="T6" fmla="*/ 2147483646 w 458"/>
              <a:gd name="T7" fmla="*/ 0 h 87"/>
              <a:gd name="T8" fmla="*/ 0 w 458"/>
              <a:gd name="T9" fmla="*/ 2147483646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8"/>
              <a:gd name="T16" fmla="*/ 0 h 87"/>
              <a:gd name="T17" fmla="*/ 458 w 458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8" h="87">
                <a:moveTo>
                  <a:pt x="0" y="76"/>
                </a:moveTo>
                <a:lnTo>
                  <a:pt x="3" y="87"/>
                </a:lnTo>
                <a:lnTo>
                  <a:pt x="458" y="11"/>
                </a:lnTo>
                <a:lnTo>
                  <a:pt x="455" y="0"/>
                </a:lnTo>
                <a:lnTo>
                  <a:pt x="0" y="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连通性的一般性质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8244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  <a:ea typeface="宋体" charset="0"/>
              </a:rPr>
              <a:t>Menger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定理（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Whitney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定理的推广）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连通图 当且仅当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条除端点外顶点不相交的路径所连接。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边连通图 当且仅当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中任意两点被至少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条边不相交的路径所连接。</a:t>
            </a:r>
          </a:p>
        </p:txBody>
      </p:sp>
      <p:sp>
        <p:nvSpPr>
          <p:cNvPr id="3891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1AFB65-ABAD-C041-9940-0E83DDAD4255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8159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557338"/>
            <a:ext cx="8763000" cy="1676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0" lang="zh-CN" altLang="en-US" sz="2800" b="1" u="sng">
                <a:latin typeface="Times New Roman" charset="0"/>
                <a:ea typeface="宋体" charset="0"/>
              </a:rPr>
              <a:t>命题</a:t>
            </a:r>
            <a:r>
              <a:rPr kumimoji="0" lang="en-US" altLang="zh-CN" sz="2800" b="1" u="sng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一个图是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 </a:t>
            </a:r>
            <a:r>
              <a:rPr kumimoji="0" lang="en-US" altLang="zh-CN" sz="2800" b="1">
                <a:latin typeface="Times New Roman" charset="0"/>
                <a:ea typeface="黑体" charset="0"/>
                <a:sym typeface="Wingdings" charset="2"/>
              </a:rPr>
              <a:t>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  <a:ea typeface="黑体" charset="0"/>
              </a:rPr>
              <a:t>   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它是一个回路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(cycle),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或者可在已有的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连通图上依次增加 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H-path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而得</a:t>
            </a:r>
            <a:r>
              <a:rPr kumimoji="0" lang="en-US" altLang="zh-CN" sz="2800" b="1">
                <a:latin typeface="Times New Roman" charset="0"/>
                <a:ea typeface="黑体" charset="0"/>
              </a:rPr>
              <a:t>.</a:t>
            </a:r>
          </a:p>
        </p:txBody>
      </p:sp>
      <p:sp>
        <p:nvSpPr>
          <p:cNvPr id="3994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3A107A-9BE4-4D4D-A3E6-9B385C435544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圆角矩形标注 1"/>
          <p:cNvSpPr>
            <a:spLocks noChangeArrowheads="1"/>
          </p:cNvSpPr>
          <p:nvPr/>
        </p:nvSpPr>
        <p:spPr bwMode="auto">
          <a:xfrm>
            <a:off x="468313" y="3573463"/>
            <a:ext cx="2159000" cy="1800225"/>
          </a:xfrm>
          <a:prstGeom prst="wedgeRoundRectCallout">
            <a:avLst>
              <a:gd name="adj1" fmla="val 38417"/>
              <a:gd name="adj2" fmla="val -77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该通路有两个端点，</a:t>
            </a:r>
            <a:endParaRPr lang="en-US" altLang="zh-CN"/>
          </a:p>
          <a:p>
            <a:pPr eaLnBrk="1" hangingPunct="1"/>
            <a:r>
              <a:rPr lang="zh-CN" altLang="en-US"/>
              <a:t>且仅仅这两个端点</a:t>
            </a:r>
            <a:endParaRPr lang="en-US" altLang="zh-CN"/>
          </a:p>
          <a:p>
            <a:pPr eaLnBrk="1" hangingPunct="1"/>
            <a:r>
              <a:rPr lang="zh-CN" altLang="en-US"/>
              <a:t>在原图上。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通路的定义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" y="1772816"/>
            <a:ext cx="9144000" cy="4805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定义：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【Walk</a:t>
            </a:r>
            <a:r>
              <a:rPr kumimoji="0" lang="zh-CN" altLang="en-US" sz="24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，</a:t>
            </a:r>
            <a:r>
              <a:rPr kumimoji="0" lang="zh-CN" altLang="en-US" sz="24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教材用</a:t>
            </a:r>
            <a:r>
              <a:rPr kumimoji="0" lang="en-US" altLang="zh-CN" sz="24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Path</a:t>
            </a:r>
            <a:r>
              <a:rPr kumimoji="0" lang="en-US" altLang="zh-CN" sz="24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】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图</a:t>
            </a:r>
            <a:r>
              <a:rPr kumimoji="0"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中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从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i="1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 dirty="0" err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的长度为</a:t>
            </a:r>
            <a:r>
              <a:rPr kumimoji="0" lang="en-US" altLang="zh-CN" sz="24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的通路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400" b="1" i="1" dirty="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条边</a:t>
            </a:r>
            <a:r>
              <a:rPr kumimoji="0" lang="en-US" altLang="zh-CN" sz="2400" b="1" i="1" dirty="0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 dirty="0">
                <a:ea typeface="宋体" charset="0"/>
              </a:rPr>
              <a:t>,…, </a:t>
            </a:r>
            <a:r>
              <a:rPr kumimoji="0" lang="en-US" altLang="zh-CN" sz="2400" b="1" i="1" dirty="0" err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30000" dirty="0" err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的序列，满足下列性质</a:t>
            </a:r>
            <a:endParaRPr kumimoji="0" lang="en-US" altLang="zh-CN" sz="24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b="1" dirty="0"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000" b="1" i="1" dirty="0" err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000" b="1" i="1" baseline="-30000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000" b="1" dirty="0" err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000" b="1" i="1" dirty="0" err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 (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000" b="1" i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en-US" altLang="zh-CN" sz="2000" b="1" dirty="0"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000" b="1" i="1" dirty="0">
                <a:latin typeface="Times New Roman" charset="0"/>
                <a:ea typeface="宋体" charset="0"/>
              </a:rPr>
              <a:t>n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), 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0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000" b="1" i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en-US" altLang="zh-CN" sz="2000" b="1" baseline="-30000" dirty="0">
                <a:latin typeface="Times New Roman" charset="0"/>
                <a:ea typeface="宋体" charset="0"/>
              </a:rPr>
              <a:t>-1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和</a:t>
            </a:r>
            <a:r>
              <a:rPr kumimoji="0" lang="en-US" altLang="zh-CN" sz="20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000" b="1" i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000" b="1" i="1" dirty="0" err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000" b="1" i="1" baseline="-25000" dirty="0" err="1">
                <a:latin typeface="Times New Roman" charset="0"/>
                <a:ea typeface="宋体" charset="0"/>
              </a:rPr>
              <a:t>i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的两个端点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 (1</a:t>
            </a:r>
            <a:r>
              <a:rPr kumimoji="0" lang="en-US" altLang="zh-CN" sz="2000" b="1" dirty="0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000" b="1" i="1" dirty="0"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kumimoji="0" lang="en-US" altLang="zh-CN" sz="2000" b="1" dirty="0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000" b="1" i="1" dirty="0">
                <a:latin typeface="Times New Roman" charset="0"/>
                <a:ea typeface="宋体" charset="0"/>
              </a:rPr>
              <a:t>n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)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。</a:t>
            </a:r>
            <a:endParaRPr kumimoji="0" lang="en-US" altLang="zh-CN" sz="20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 dirty="0">
                <a:latin typeface="Times New Roman" charset="0"/>
                <a:ea typeface="宋体" charset="0"/>
              </a:rPr>
              <a:t>相关点</a:t>
            </a:r>
            <a:endParaRPr kumimoji="0" lang="en-US" altLang="zh-CN" sz="24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回路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【Closed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Walk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，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教材用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Circuit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，或 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Cycle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】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：起点与终点相同，长度大于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b="1" dirty="0">
                <a:latin typeface="Times New Roman" charset="0"/>
                <a:ea typeface="宋体" charset="0"/>
              </a:rPr>
              <a:t>不必区分多重边时，可以用相应顶点的序列表示通路。</a:t>
            </a:r>
            <a:endParaRPr kumimoji="0" lang="en-US" altLang="zh-CN" sz="20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b="1" dirty="0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的通路由单个顶点组成。</a:t>
            </a:r>
            <a:endParaRPr kumimoji="0" lang="en-US" altLang="zh-CN" sz="2000" b="1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简单通路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【Trail</a:t>
            </a:r>
            <a:r>
              <a:rPr kumimoji="0" lang="zh-CN" altLang="en-US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，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教材用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Simple</a:t>
            </a:r>
            <a:r>
              <a:rPr kumimoji="0" lang="zh-CN" altLang="en-US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 </a:t>
            </a:r>
            <a:r>
              <a:rPr kumimoji="0" lang="en-US" altLang="zh-CN" sz="2000" b="1" dirty="0">
                <a:solidFill>
                  <a:srgbClr val="0000CC"/>
                </a:solidFill>
                <a:latin typeface="Times New Roman" charset="0"/>
                <a:ea typeface="宋体" charset="0"/>
              </a:rPr>
              <a:t>Path 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】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：边不重复，即，</a:t>
            </a:r>
            <a:r>
              <a:rPr kumimoji="0" lang="zh-CN" altLang="en-US" sz="2000" b="1" dirty="0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000" b="1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, j, </a:t>
            </a:r>
            <a:r>
              <a:rPr kumimoji="0" lang="en-US" altLang="zh-CN" sz="2000" b="1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000" b="1" dirty="0" err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000" b="1" dirty="0" err="1">
                <a:latin typeface="Times New Roman" charset="0"/>
                <a:ea typeface="宋体" charset="0"/>
              </a:rPr>
              <a:t>j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 </a:t>
            </a:r>
            <a:r>
              <a:rPr kumimoji="0" lang="en-US" altLang="zh-CN" sz="2000" b="1" dirty="0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000" b="1" dirty="0">
                <a:latin typeface="Times New Roman" charset="0"/>
                <a:ea typeface="宋体" charset="0"/>
              </a:rPr>
              <a:t> </a:t>
            </a:r>
            <a:r>
              <a:rPr kumimoji="0" lang="en-US" altLang="zh-CN" sz="2000" b="1" dirty="0" err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000" b="1" baseline="-30000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000" b="1" dirty="0" err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000" b="1" dirty="0" err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000" b="1" baseline="-30000" dirty="0" err="1">
                <a:latin typeface="Times New Roman" charset="0"/>
                <a:ea typeface="宋体" charset="0"/>
              </a:rPr>
              <a:t>j</a:t>
            </a:r>
            <a:endParaRPr kumimoji="0" lang="en-US" altLang="zh-CN" sz="2000" b="1" baseline="-30000" dirty="0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charset="0"/>
                <a:ea typeface="宋体" charset="0"/>
              </a:rPr>
              <a:t>初级通路</a:t>
            </a:r>
            <a:r>
              <a:rPr kumimoji="0" lang="en-US" altLang="zh-CN" sz="2000" b="1" dirty="0">
                <a:solidFill>
                  <a:srgbClr val="C00000"/>
                </a:solidFill>
                <a:latin typeface="Times New Roman" charset="0"/>
                <a:ea typeface="宋体" charset="0"/>
              </a:rPr>
              <a:t>【Path】</a:t>
            </a:r>
            <a:r>
              <a:rPr kumimoji="0" lang="zh-CN" altLang="en-US" sz="2000" b="1" dirty="0">
                <a:latin typeface="Times New Roman" charset="0"/>
                <a:ea typeface="宋体" charset="0"/>
              </a:rPr>
              <a:t>：点不重复，亦称为“路径”</a:t>
            </a:r>
            <a:endParaRPr kumimoji="0" lang="en-US" altLang="zh-CN" sz="2000" b="1" dirty="0">
              <a:latin typeface="Times New Roman" charset="0"/>
              <a:ea typeface="宋体" charset="0"/>
            </a:endParaRPr>
          </a:p>
        </p:txBody>
      </p:sp>
      <p:sp>
        <p:nvSpPr>
          <p:cNvPr id="717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D3700A-772B-EE4D-B9BE-65B460775616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212850"/>
            <a:ext cx="8686800" cy="313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  <a:ea typeface="宋体" charset="0"/>
              </a:rPr>
              <a:t>证明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充分条件显然成立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下证必要条件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</a:t>
            </a:r>
            <a:endParaRPr kumimoji="0" lang="zh-CN" altLang="en-US" sz="2800" b="1" dirty="0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0" lang="en-US" altLang="zh-CN" sz="2800" b="1" dirty="0">
                <a:latin typeface="Times New Roman" charset="0"/>
                <a:ea typeface="黑体" charset="0"/>
              </a:rPr>
              <a:t>  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G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必包含回路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C,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设 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H 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是包含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C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，依次增加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H-Path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得到的极大子图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H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必是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G</a:t>
            </a:r>
            <a:r>
              <a:rPr kumimoji="0" lang="zh-CN" altLang="en-US" sz="2800" b="1" dirty="0">
                <a:latin typeface="Times New Roman" charset="0"/>
                <a:ea typeface="宋体" charset="0"/>
              </a:rPr>
              <a:t>的生成子图</a:t>
            </a:r>
            <a:r>
              <a:rPr kumimoji="0" lang="en-US" altLang="zh-CN" sz="2800" b="1" dirty="0">
                <a:latin typeface="Times New Roman" charset="0"/>
                <a:ea typeface="黑体" charset="0"/>
              </a:rPr>
              <a:t>. </a:t>
            </a:r>
            <a:r>
              <a:rPr kumimoji="0" lang="zh-CN" altLang="en-US" sz="2400" b="1" dirty="0">
                <a:latin typeface="Times New Roman" charset="0"/>
                <a:ea typeface="黑体" charset="0"/>
              </a:rPr>
              <a:t>（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倘若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25000" dirty="0">
                <a:latin typeface="Times New Roman" charset="0"/>
                <a:ea typeface="黑体" charset="0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 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 </a:t>
            </a:r>
            <a:r>
              <a:rPr kumimoji="0" lang="en-US" altLang="zh-CN" sz="2400" b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25000" dirty="0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zh-CN" altLang="en-US" sz="2400" b="1" dirty="0">
                <a:latin typeface="Times New Roman" charset="0"/>
                <a:ea typeface="宋体" charset="0"/>
                <a:sym typeface="Symbol" charset="2"/>
              </a:rPr>
              <a:t>则存在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vV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-V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wV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H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, </a:t>
            </a:r>
            <a:r>
              <a:rPr kumimoji="0" lang="en-US" altLang="zh-CN" sz="2400" b="1" dirty="0" err="1">
                <a:latin typeface="Times New Roman" charset="0"/>
                <a:ea typeface="黑体" charset="0"/>
                <a:sym typeface="Symbol" charset="2"/>
              </a:rPr>
              <a:t>vwE</a:t>
            </a:r>
            <a:r>
              <a:rPr kumimoji="0" lang="en-US" altLang="zh-CN" sz="2400" b="1" baseline="-25000" dirty="0" err="1">
                <a:latin typeface="Times New Roman" charset="0"/>
                <a:ea typeface="黑体" charset="0"/>
                <a:sym typeface="Symbol" charset="2"/>
              </a:rPr>
              <a:t>G</a:t>
            </a:r>
            <a:r>
              <a:rPr kumimoji="0" lang="en-US" altLang="zh-CN" sz="2400" b="1" dirty="0">
                <a:latin typeface="Times New Roman" charset="0"/>
                <a:ea typeface="黑体" charset="0"/>
                <a:sym typeface="Symbol" charset="2"/>
              </a:rPr>
              <a:t>. G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 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2-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连通的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, G-w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连通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, v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H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有路径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P, </a:t>
            </a:r>
            <a:r>
              <a:rPr kumimoji="0" lang="en-US" altLang="zh-CN" sz="2400" b="1" dirty="0" err="1">
                <a:latin typeface="Times New Roman" charset="0"/>
                <a:ea typeface="黑体" charset="0"/>
              </a:rPr>
              <a:t>wvP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H-Path, </a:t>
            </a:r>
            <a:r>
              <a:rPr kumimoji="0" lang="zh-CN" altLang="en-US" sz="2400" b="1" dirty="0">
                <a:latin typeface="Times New Roman" charset="0"/>
                <a:ea typeface="宋体" charset="0"/>
              </a:rPr>
              <a:t>矛盾</a:t>
            </a:r>
            <a:r>
              <a:rPr kumimoji="0" lang="en-US" altLang="zh-CN" sz="2400" b="1" dirty="0">
                <a:latin typeface="Times New Roman" charset="0"/>
                <a:ea typeface="黑体" charset="0"/>
              </a:rPr>
              <a:t>.</a:t>
            </a:r>
            <a:r>
              <a:rPr kumimoji="0" lang="zh-CN" altLang="en-US" sz="2400" b="1" dirty="0">
                <a:latin typeface="Times New Roman" charset="0"/>
                <a:ea typeface="黑体" charset="0"/>
              </a:rPr>
              <a:t>）</a:t>
            </a:r>
            <a:endParaRPr kumimoji="0" lang="en-US" altLang="zh-CN" sz="2800" b="1" dirty="0">
              <a:latin typeface="Times New Roman" charset="0"/>
              <a:ea typeface="黑体" charset="0"/>
            </a:endParaRPr>
          </a:p>
        </p:txBody>
      </p:sp>
      <p:sp>
        <p:nvSpPr>
          <p:cNvPr id="41988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0645562-588D-5649-B8E9-73F7A6BC54CE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4619625" y="4724400"/>
            <a:ext cx="1428750" cy="958850"/>
            <a:chOff x="4619776" y="4724400"/>
            <a:chExt cx="1428448" cy="958468"/>
          </a:xfrm>
        </p:grpSpPr>
        <p:grpSp>
          <p:nvGrpSpPr>
            <p:cNvPr id="41996" name="组合 21"/>
            <p:cNvGrpSpPr>
              <a:grpSpLocks/>
            </p:cNvGrpSpPr>
            <p:nvPr/>
          </p:nvGrpSpPr>
          <p:grpSpPr bwMode="auto">
            <a:xfrm>
              <a:off x="4724400" y="4724400"/>
              <a:ext cx="1323824" cy="958468"/>
              <a:chOff x="4695976" y="4724400"/>
              <a:chExt cx="1323824" cy="958468"/>
            </a:xfrm>
          </p:grpSpPr>
          <p:sp>
            <p:nvSpPr>
              <p:cNvPr id="41999" name="TextBox 6"/>
              <p:cNvSpPr txBox="1">
                <a:spLocks noChangeArrowheads="1"/>
              </p:cNvSpPr>
              <p:nvPr/>
            </p:nvSpPr>
            <p:spPr bwMode="auto">
              <a:xfrm>
                <a:off x="5715000" y="4724400"/>
                <a:ext cx="3048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endParaRPr lang="zh-CN" altLang="en-US"/>
              </a:p>
            </p:txBody>
          </p:sp>
          <p:grpSp>
            <p:nvGrpSpPr>
              <p:cNvPr id="42000" name="组合 20"/>
              <p:cNvGrpSpPr>
                <a:grpSpLocks/>
              </p:cNvGrpSpPr>
              <p:nvPr/>
            </p:nvGrpSpPr>
            <p:grpSpPr bwMode="auto">
              <a:xfrm>
                <a:off x="4695976" y="4821080"/>
                <a:ext cx="990600" cy="861788"/>
                <a:chOff x="4695976" y="4575416"/>
                <a:chExt cx="990600" cy="861788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5534127" y="4575535"/>
                  <a:ext cx="152368" cy="15233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42002" name="TextBox 7"/>
                <p:cNvSpPr txBox="1">
                  <a:spLocks noChangeArrowheads="1"/>
                </p:cNvSpPr>
                <p:nvPr/>
              </p:nvSpPr>
              <p:spPr bwMode="auto">
                <a:xfrm>
                  <a:off x="4695976" y="5067872"/>
                  <a:ext cx="38100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w</a:t>
                  </a:r>
                  <a:endParaRPr lang="zh-CN" altLang="en-US"/>
                </a:p>
              </p:txBody>
            </p:sp>
          </p:grpSp>
        </p:grpSp>
        <p:sp>
          <p:nvSpPr>
            <p:cNvPr id="9" name="椭圆 8"/>
            <p:cNvSpPr/>
            <p:nvPr/>
          </p:nvSpPr>
          <p:spPr>
            <a:xfrm>
              <a:off x="4619776" y="5278217"/>
              <a:ext cx="152368" cy="1523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4772144" y="4883087"/>
              <a:ext cx="784059" cy="433215"/>
            </a:xfrm>
            <a:prstGeom prst="line">
              <a:avLst/>
            </a:prstGeom>
            <a:ln w="2540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2"/>
          <p:cNvGrpSpPr>
            <a:grpSpLocks/>
          </p:cNvGrpSpPr>
          <p:nvPr/>
        </p:nvGrpSpPr>
        <p:grpSpPr bwMode="auto">
          <a:xfrm>
            <a:off x="3581400" y="4821238"/>
            <a:ext cx="2028825" cy="301625"/>
            <a:chOff x="3581400" y="4821080"/>
            <a:chExt cx="2028976" cy="301384"/>
          </a:xfrm>
        </p:grpSpPr>
        <p:cxnSp>
          <p:nvCxnSpPr>
            <p:cNvPr id="15" name="曲线连接符 14"/>
            <p:cNvCxnSpPr>
              <a:stCxn id="17" idx="7"/>
            </p:cNvCxnSpPr>
            <p:nvPr/>
          </p:nvCxnSpPr>
          <p:spPr>
            <a:xfrm rot="5400000" flipH="1" flipV="1">
              <a:off x="4575324" y="3957341"/>
              <a:ext cx="171313" cy="1898791"/>
            </a:xfrm>
            <a:prstGeom prst="curvedConnector3">
              <a:avLst>
                <a:gd name="adj1" fmla="val 233449"/>
              </a:avLst>
            </a:prstGeom>
            <a:ln w="19050">
              <a:solidFill>
                <a:srgbClr val="CC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3581400" y="4970186"/>
              <a:ext cx="152411" cy="152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8" name="组合 19"/>
          <p:cNvGrpSpPr>
            <a:grpSpLocks/>
          </p:cNvGrpSpPr>
          <p:nvPr/>
        </p:nvGrpSpPr>
        <p:grpSpPr bwMode="auto">
          <a:xfrm>
            <a:off x="3019425" y="5049838"/>
            <a:ext cx="1676400" cy="1295400"/>
            <a:chOff x="3019576" y="4804016"/>
            <a:chExt cx="1676400" cy="1295400"/>
          </a:xfrm>
        </p:grpSpPr>
        <p:sp>
          <p:nvSpPr>
            <p:cNvPr id="5" name="云形 4"/>
            <p:cNvSpPr/>
            <p:nvPr/>
          </p:nvSpPr>
          <p:spPr>
            <a:xfrm>
              <a:off x="3019576" y="4804016"/>
              <a:ext cx="1676400" cy="12954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993" name="TextBox 18"/>
            <p:cNvSpPr txBox="1">
              <a:spLocks noChangeArrowheads="1"/>
            </p:cNvSpPr>
            <p:nvPr/>
          </p:nvSpPr>
          <p:spPr bwMode="auto">
            <a:xfrm>
              <a:off x="3581400" y="5181600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3368675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6" descr="http://pica.nipic.com/2008-02-18/2008218115347378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7102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381000"/>
            <a:ext cx="8207375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连通图</a:t>
            </a:r>
          </a:p>
        </p:txBody>
      </p:sp>
      <p:sp>
        <p:nvSpPr>
          <p:cNvPr id="44037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AF2C60-E84F-D540-9313-1939539596AE}" type="slidenum">
              <a:rPr lang="en-US" altLang="zh-CN"/>
              <a:pPr/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有向图的连通性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497887" cy="302418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若将有向图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各边的方向去掉，所得的无向图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</a:t>
            </a:r>
            <a:r>
              <a:rPr kumimoji="0" lang="zh-CN" altLang="en-US" sz="2400" b="1" i="1">
                <a:solidFill>
                  <a:srgbClr val="336600"/>
                </a:solidFill>
                <a:latin typeface="Times New Roman" charset="0"/>
                <a:ea typeface="宋体" charset="0"/>
              </a:rPr>
              <a:t>底图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连通，则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弱连通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见下右图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: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既无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又无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vu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-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有向通路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zh-CN" altLang="en-US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存在一条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(u,v)-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有向通路或者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(v,u)-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单连通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见下中图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: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uv-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但无</a:t>
            </a:r>
            <a:r>
              <a:rPr kumimoji="0" lang="en-US" altLang="zh-CN" sz="2400" b="1" i="1">
                <a:solidFill>
                  <a:srgbClr val="CC6600"/>
                </a:solidFill>
                <a:latin typeface="Times New Roman" charset="0"/>
                <a:ea typeface="宋体" charset="0"/>
              </a:rPr>
              <a:t>vu</a:t>
            </a:r>
            <a:r>
              <a:rPr kumimoji="0" lang="en-US" altLang="zh-CN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solidFill>
                  <a:srgbClr val="CC6600"/>
                </a:solidFill>
                <a:latin typeface="Times New Roman" charset="0"/>
                <a:ea typeface="宋体" charset="0"/>
              </a:rPr>
              <a:t>有向通路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u,v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zh-CN" altLang="en-US" sz="2400" b="1" i="1">
                <a:solidFill>
                  <a:schemeClr val="tx2"/>
                </a:solidFill>
                <a:latin typeface="Times New Roman" charset="0"/>
                <a:ea typeface="宋体" charset="0"/>
              </a:rPr>
              <a:t>均存在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 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(u,v)-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有向通路和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(v,u)-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有向通路，则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强连通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有向图。</a:t>
            </a:r>
            <a:r>
              <a:rPr kumimoji="0" lang="zh-CN" altLang="en-US" sz="2400" b="1">
                <a:ea typeface="宋体" charset="0"/>
              </a:rPr>
              <a:t> 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见下左图</a:t>
            </a:r>
            <a:r>
              <a:rPr kumimoji="0" lang="en-US" altLang="zh-CN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)</a:t>
            </a:r>
          </a:p>
        </p:txBody>
      </p:sp>
      <p:sp>
        <p:nvSpPr>
          <p:cNvPr id="4506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82BC9D-DFBD-7048-9A22-0F803CABB30D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45061" name="组合 91"/>
          <p:cNvGrpSpPr>
            <a:grpSpLocks/>
          </p:cNvGrpSpPr>
          <p:nvPr/>
        </p:nvGrpSpPr>
        <p:grpSpPr bwMode="auto">
          <a:xfrm>
            <a:off x="1692275" y="4673600"/>
            <a:ext cx="5481638" cy="1963738"/>
            <a:chOff x="1692942" y="4613942"/>
            <a:chExt cx="5481637" cy="1964658"/>
          </a:xfrm>
        </p:grpSpPr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5943600" y="6172200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3" name="Text Box 88"/>
            <p:cNvSpPr txBox="1">
              <a:spLocks noChangeArrowheads="1"/>
            </p:cNvSpPr>
            <p:nvPr/>
          </p:nvSpPr>
          <p:spPr bwMode="auto">
            <a:xfrm>
              <a:off x="3795713" y="6181725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sp>
          <p:nvSpPr>
            <p:cNvPr id="45064" name="Text Box 6"/>
            <p:cNvSpPr txBox="1">
              <a:spLocks noChangeArrowheads="1"/>
            </p:cNvSpPr>
            <p:nvPr/>
          </p:nvSpPr>
          <p:spPr bwMode="auto">
            <a:xfrm>
              <a:off x="1907704" y="6165304"/>
              <a:ext cx="381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charset="0"/>
                </a:rPr>
                <a:t>v</a:t>
              </a:r>
            </a:p>
          </p:txBody>
        </p:sp>
        <p:grpSp>
          <p:nvGrpSpPr>
            <p:cNvPr id="45065" name="组合 90"/>
            <p:cNvGrpSpPr>
              <a:grpSpLocks/>
            </p:cNvGrpSpPr>
            <p:nvPr/>
          </p:nvGrpSpPr>
          <p:grpSpPr bwMode="auto">
            <a:xfrm>
              <a:off x="1692942" y="4613942"/>
              <a:ext cx="5481637" cy="1704975"/>
              <a:chOff x="1722438" y="4643438"/>
              <a:chExt cx="5481637" cy="1704975"/>
            </a:xfrm>
          </p:grpSpPr>
          <p:sp>
            <p:nvSpPr>
              <p:cNvPr id="45066" name="Oval 10"/>
              <p:cNvSpPr>
                <a:spLocks noChangeArrowheads="1"/>
              </p:cNvSpPr>
              <p:nvPr/>
            </p:nvSpPr>
            <p:spPr bwMode="auto">
              <a:xfrm>
                <a:off x="1722438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7" name="Oval 11"/>
              <p:cNvSpPr>
                <a:spLocks noChangeArrowheads="1"/>
              </p:cNvSpPr>
              <p:nvPr/>
            </p:nvSpPr>
            <p:spPr bwMode="auto">
              <a:xfrm>
                <a:off x="1997628" y="6178320"/>
                <a:ext cx="126100" cy="11451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68" name="Oval 13"/>
              <p:cNvSpPr>
                <a:spLocks noChangeArrowheads="1"/>
              </p:cNvSpPr>
              <p:nvPr/>
            </p:nvSpPr>
            <p:spPr bwMode="auto">
              <a:xfrm>
                <a:off x="3064699" y="5450756"/>
                <a:ext cx="83314" cy="108669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69" name="Group 16"/>
              <p:cNvGrpSpPr>
                <a:grpSpLocks/>
              </p:cNvGrpSpPr>
              <p:nvPr/>
            </p:nvGrpSpPr>
            <p:grpSpPr bwMode="auto">
              <a:xfrm>
                <a:off x="1824038" y="5018088"/>
                <a:ext cx="563562" cy="419100"/>
                <a:chOff x="1149" y="3161"/>
                <a:chExt cx="355" cy="264"/>
              </a:xfrm>
            </p:grpSpPr>
            <p:sp>
              <p:nvSpPr>
                <p:cNvPr id="4511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25" y="3161"/>
                  <a:ext cx="279" cy="20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9" name="Freeform 15"/>
                <p:cNvSpPr>
                  <a:spLocks/>
                </p:cNvSpPr>
                <p:nvPr/>
              </p:nvSpPr>
              <p:spPr bwMode="auto">
                <a:xfrm>
                  <a:off x="1149" y="3310"/>
                  <a:ext cx="138" cy="115"/>
                </a:xfrm>
                <a:custGeom>
                  <a:avLst/>
                  <a:gdLst>
                    <a:gd name="T0" fmla="*/ 99 w 138"/>
                    <a:gd name="T1" fmla="*/ 0 h 115"/>
                    <a:gd name="T2" fmla="*/ 0 w 138"/>
                    <a:gd name="T3" fmla="*/ 115 h 115"/>
                    <a:gd name="T4" fmla="*/ 138 w 138"/>
                    <a:gd name="T5" fmla="*/ 56 h 115"/>
                    <a:gd name="T6" fmla="*/ 80 w 138"/>
                    <a:gd name="T7" fmla="*/ 56 h 115"/>
                    <a:gd name="T8" fmla="*/ 99 w 138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99" y="0"/>
                      </a:moveTo>
                      <a:lnTo>
                        <a:pt x="0" y="115"/>
                      </a:lnTo>
                      <a:lnTo>
                        <a:pt x="138" y="56"/>
                      </a:lnTo>
                      <a:lnTo>
                        <a:pt x="80" y="56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0" name="Group 19"/>
              <p:cNvGrpSpPr>
                <a:grpSpLocks/>
              </p:cNvGrpSpPr>
              <p:nvPr/>
            </p:nvGrpSpPr>
            <p:grpSpPr bwMode="auto">
              <a:xfrm>
                <a:off x="1835150" y="5424488"/>
                <a:ext cx="1220788" cy="109537"/>
                <a:chOff x="1156" y="3417"/>
                <a:chExt cx="769" cy="69"/>
              </a:xfrm>
            </p:grpSpPr>
            <p:sp>
              <p:nvSpPr>
                <p:cNvPr id="45116" name="Line 17"/>
                <p:cNvSpPr>
                  <a:spLocks noChangeShapeType="1"/>
                </p:cNvSpPr>
                <p:nvPr/>
              </p:nvSpPr>
              <p:spPr bwMode="auto">
                <a:xfrm>
                  <a:off x="1156" y="3451"/>
                  <a:ext cx="673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7" name="Freeform 18"/>
                <p:cNvSpPr>
                  <a:spLocks/>
                </p:cNvSpPr>
                <p:nvPr/>
              </p:nvSpPr>
              <p:spPr bwMode="auto">
                <a:xfrm>
                  <a:off x="1779" y="3417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4 h 69"/>
                    <a:gd name="T4" fmla="*/ 0 w 146"/>
                    <a:gd name="T5" fmla="*/ 0 h 69"/>
                    <a:gd name="T6" fmla="*/ 47 w 146"/>
                    <a:gd name="T7" fmla="*/ 34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1" name="Group 22"/>
              <p:cNvGrpSpPr>
                <a:grpSpLocks/>
              </p:cNvGrpSpPr>
              <p:nvPr/>
            </p:nvGrpSpPr>
            <p:grpSpPr bwMode="auto">
              <a:xfrm>
                <a:off x="1784350" y="5526088"/>
                <a:ext cx="261938" cy="690562"/>
                <a:chOff x="1124" y="3481"/>
                <a:chExt cx="165" cy="435"/>
              </a:xfrm>
            </p:grpSpPr>
            <p:sp>
              <p:nvSpPr>
                <p:cNvPr id="45114" name="Line 20"/>
                <p:cNvSpPr>
                  <a:spLocks noChangeShapeType="1"/>
                </p:cNvSpPr>
                <p:nvPr/>
              </p:nvSpPr>
              <p:spPr bwMode="auto">
                <a:xfrm>
                  <a:off x="1124" y="3481"/>
                  <a:ext cx="127" cy="340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5" name="Freeform 21"/>
                <p:cNvSpPr>
                  <a:spLocks/>
                </p:cNvSpPr>
                <p:nvPr/>
              </p:nvSpPr>
              <p:spPr bwMode="auto">
                <a:xfrm>
                  <a:off x="1205" y="3760"/>
                  <a:ext cx="84" cy="156"/>
                </a:xfrm>
                <a:custGeom>
                  <a:avLst/>
                  <a:gdLst>
                    <a:gd name="T0" fmla="*/ 0 w 84"/>
                    <a:gd name="T1" fmla="*/ 26 h 156"/>
                    <a:gd name="T2" fmla="*/ 84 w 84"/>
                    <a:gd name="T3" fmla="*/ 156 h 156"/>
                    <a:gd name="T4" fmla="*/ 62 w 84"/>
                    <a:gd name="T5" fmla="*/ 0 h 156"/>
                    <a:gd name="T6" fmla="*/ 46 w 84"/>
                    <a:gd name="T7" fmla="*/ 58 h 156"/>
                    <a:gd name="T8" fmla="*/ 0 w 84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56"/>
                    <a:gd name="T17" fmla="*/ 84 w 8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56">
                      <a:moveTo>
                        <a:pt x="0" y="26"/>
                      </a:moveTo>
                      <a:lnTo>
                        <a:pt x="84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2" name="Group 25"/>
              <p:cNvGrpSpPr>
                <a:grpSpLocks/>
              </p:cNvGrpSpPr>
              <p:nvPr/>
            </p:nvGrpSpPr>
            <p:grpSpPr bwMode="auto">
              <a:xfrm>
                <a:off x="2459038" y="5005388"/>
                <a:ext cx="617537" cy="444500"/>
                <a:chOff x="1549" y="3153"/>
                <a:chExt cx="389" cy="280"/>
              </a:xfrm>
            </p:grpSpPr>
            <p:sp>
              <p:nvSpPr>
                <p:cNvPr id="45112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1627" y="3209"/>
                  <a:ext cx="311" cy="224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3" name="Freeform 24"/>
                <p:cNvSpPr>
                  <a:spLocks/>
                </p:cNvSpPr>
                <p:nvPr/>
              </p:nvSpPr>
              <p:spPr bwMode="auto">
                <a:xfrm>
                  <a:off x="1549" y="3153"/>
                  <a:ext cx="140" cy="117"/>
                </a:xfrm>
                <a:custGeom>
                  <a:avLst/>
                  <a:gdLst>
                    <a:gd name="T0" fmla="*/ 140 w 140"/>
                    <a:gd name="T1" fmla="*/ 60 h 117"/>
                    <a:gd name="T2" fmla="*/ 0 w 140"/>
                    <a:gd name="T3" fmla="*/ 0 h 117"/>
                    <a:gd name="T4" fmla="*/ 101 w 140"/>
                    <a:gd name="T5" fmla="*/ 117 h 117"/>
                    <a:gd name="T6" fmla="*/ 83 w 140"/>
                    <a:gd name="T7" fmla="*/ 60 h 117"/>
                    <a:gd name="T8" fmla="*/ 140 w 140"/>
                    <a:gd name="T9" fmla="*/ 60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140" y="60"/>
                      </a:moveTo>
                      <a:lnTo>
                        <a:pt x="0" y="0"/>
                      </a:lnTo>
                      <a:lnTo>
                        <a:pt x="101" y="117"/>
                      </a:lnTo>
                      <a:lnTo>
                        <a:pt x="83" y="60"/>
                      </a:lnTo>
                      <a:lnTo>
                        <a:pt x="140" y="6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3" name="Group 28"/>
              <p:cNvGrpSpPr>
                <a:grpSpLocks/>
              </p:cNvGrpSpPr>
              <p:nvPr/>
            </p:nvGrpSpPr>
            <p:grpSpPr bwMode="auto">
              <a:xfrm>
                <a:off x="2117725" y="6224588"/>
                <a:ext cx="701675" cy="109537"/>
                <a:chOff x="1334" y="3921"/>
                <a:chExt cx="442" cy="69"/>
              </a:xfrm>
            </p:grpSpPr>
            <p:sp>
              <p:nvSpPr>
                <p:cNvPr id="45110" name="Line 26"/>
                <p:cNvSpPr>
                  <a:spLocks noChangeShapeType="1"/>
                </p:cNvSpPr>
                <p:nvPr/>
              </p:nvSpPr>
              <p:spPr bwMode="auto">
                <a:xfrm>
                  <a:off x="1334" y="3954"/>
                  <a:ext cx="346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11" name="Freeform 27"/>
                <p:cNvSpPr>
                  <a:spLocks/>
                </p:cNvSpPr>
                <p:nvPr/>
              </p:nvSpPr>
              <p:spPr bwMode="auto">
                <a:xfrm>
                  <a:off x="1630" y="3921"/>
                  <a:ext cx="146" cy="69"/>
                </a:xfrm>
                <a:custGeom>
                  <a:avLst/>
                  <a:gdLst>
                    <a:gd name="T0" fmla="*/ 0 w 146"/>
                    <a:gd name="T1" fmla="*/ 69 h 69"/>
                    <a:gd name="T2" fmla="*/ 146 w 146"/>
                    <a:gd name="T3" fmla="*/ 33 h 69"/>
                    <a:gd name="T4" fmla="*/ 0 w 146"/>
                    <a:gd name="T5" fmla="*/ 0 h 69"/>
                    <a:gd name="T6" fmla="*/ 47 w 146"/>
                    <a:gd name="T7" fmla="*/ 33 h 69"/>
                    <a:gd name="T8" fmla="*/ 0 w 146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"/>
                    <a:gd name="T16" fmla="*/ 0 h 69"/>
                    <a:gd name="T17" fmla="*/ 146 w 146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" h="69">
                      <a:moveTo>
                        <a:pt x="0" y="69"/>
                      </a:moveTo>
                      <a:lnTo>
                        <a:pt x="146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4" name="Group 31"/>
              <p:cNvGrpSpPr>
                <a:grpSpLocks/>
              </p:cNvGrpSpPr>
              <p:nvPr/>
            </p:nvGrpSpPr>
            <p:grpSpPr bwMode="auto">
              <a:xfrm>
                <a:off x="2868613" y="5538788"/>
                <a:ext cx="198437" cy="687387"/>
                <a:chOff x="1807" y="3489"/>
                <a:chExt cx="125" cy="433"/>
              </a:xfrm>
            </p:grpSpPr>
            <p:sp>
              <p:nvSpPr>
                <p:cNvPr id="4510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807" y="3584"/>
                  <a:ext cx="97" cy="338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9" name="Freeform 30"/>
                <p:cNvSpPr>
                  <a:spLocks/>
                </p:cNvSpPr>
                <p:nvPr/>
              </p:nvSpPr>
              <p:spPr bwMode="auto">
                <a:xfrm>
                  <a:off x="1859" y="3489"/>
                  <a:ext cx="73" cy="156"/>
                </a:xfrm>
                <a:custGeom>
                  <a:avLst/>
                  <a:gdLst>
                    <a:gd name="T0" fmla="*/ 63 w 73"/>
                    <a:gd name="T1" fmla="*/ 156 h 156"/>
                    <a:gd name="T2" fmla="*/ 73 w 73"/>
                    <a:gd name="T3" fmla="*/ 0 h 156"/>
                    <a:gd name="T4" fmla="*/ 0 w 73"/>
                    <a:gd name="T5" fmla="*/ 137 h 156"/>
                    <a:gd name="T6" fmla="*/ 45 w 73"/>
                    <a:gd name="T7" fmla="*/ 101 h 156"/>
                    <a:gd name="T8" fmla="*/ 63 w 73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6"/>
                    <a:gd name="T17" fmla="*/ 73 w 73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6">
                      <a:moveTo>
                        <a:pt x="63" y="156"/>
                      </a:moveTo>
                      <a:lnTo>
                        <a:pt x="73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75" name="Group 34"/>
              <p:cNvGrpSpPr>
                <a:grpSpLocks/>
              </p:cNvGrpSpPr>
              <p:nvPr/>
            </p:nvGrpSpPr>
            <p:grpSpPr bwMode="auto">
              <a:xfrm>
                <a:off x="1820863" y="5500688"/>
                <a:ext cx="1014412" cy="750887"/>
                <a:chOff x="1147" y="3465"/>
                <a:chExt cx="639" cy="473"/>
              </a:xfrm>
            </p:grpSpPr>
            <p:sp>
              <p:nvSpPr>
                <p:cNvPr id="45106" name="Line 32"/>
                <p:cNvSpPr>
                  <a:spLocks noChangeShapeType="1"/>
                </p:cNvSpPr>
                <p:nvPr/>
              </p:nvSpPr>
              <p:spPr bwMode="auto">
                <a:xfrm>
                  <a:off x="1147" y="3465"/>
                  <a:ext cx="559" cy="417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07" name="Freeform 33"/>
                <p:cNvSpPr>
                  <a:spLocks/>
                </p:cNvSpPr>
                <p:nvPr/>
              </p:nvSpPr>
              <p:spPr bwMode="auto">
                <a:xfrm>
                  <a:off x="1646" y="3823"/>
                  <a:ext cx="140" cy="115"/>
                </a:xfrm>
                <a:custGeom>
                  <a:avLst/>
                  <a:gdLst>
                    <a:gd name="T0" fmla="*/ 0 w 140"/>
                    <a:gd name="T1" fmla="*/ 56 h 115"/>
                    <a:gd name="T2" fmla="*/ 140 w 140"/>
                    <a:gd name="T3" fmla="*/ 115 h 115"/>
                    <a:gd name="T4" fmla="*/ 39 w 140"/>
                    <a:gd name="T5" fmla="*/ 0 h 115"/>
                    <a:gd name="T6" fmla="*/ 57 w 140"/>
                    <a:gd name="T7" fmla="*/ 56 h 115"/>
                    <a:gd name="T8" fmla="*/ 0 w 140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0" y="56"/>
                      </a:moveTo>
                      <a:lnTo>
                        <a:pt x="140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076" name="Oval 35"/>
              <p:cNvSpPr>
                <a:spLocks noChangeArrowheads="1"/>
              </p:cNvSpPr>
              <p:nvPr/>
            </p:nvSpPr>
            <p:spPr bwMode="auto">
              <a:xfrm>
                <a:off x="6432550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7" name="Oval 36"/>
              <p:cNvSpPr>
                <a:spLocks noChangeArrowheads="1"/>
              </p:cNvSpPr>
              <p:nvPr/>
            </p:nvSpPr>
            <p:spPr bwMode="auto">
              <a:xfrm>
                <a:off x="5778500" y="54117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8" name="Oval 37"/>
              <p:cNvSpPr>
                <a:spLocks noChangeArrowheads="1"/>
              </p:cNvSpPr>
              <p:nvPr/>
            </p:nvSpPr>
            <p:spPr bwMode="auto">
              <a:xfrm>
                <a:off x="6062663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79" name="Oval 38"/>
              <p:cNvSpPr>
                <a:spLocks noChangeArrowheads="1"/>
              </p:cNvSpPr>
              <p:nvPr/>
            </p:nvSpPr>
            <p:spPr bwMode="auto">
              <a:xfrm>
                <a:off x="6851650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0" name="Oval 39"/>
              <p:cNvSpPr>
                <a:spLocks noChangeArrowheads="1"/>
              </p:cNvSpPr>
              <p:nvPr/>
            </p:nvSpPr>
            <p:spPr bwMode="auto">
              <a:xfrm>
                <a:off x="7085013" y="54371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" name="Group 42"/>
              <p:cNvGrpSpPr>
                <a:grpSpLocks/>
              </p:cNvGrpSpPr>
              <p:nvPr/>
            </p:nvGrpSpPr>
            <p:grpSpPr bwMode="auto">
              <a:xfrm>
                <a:off x="5876925" y="5018088"/>
                <a:ext cx="568325" cy="419100"/>
                <a:chOff x="3702" y="3161"/>
                <a:chExt cx="358" cy="264"/>
              </a:xfrm>
              <a:solidFill>
                <a:schemeClr val="tx1"/>
              </a:solidFill>
            </p:grpSpPr>
            <p:sp>
              <p:nvSpPr>
                <p:cNvPr id="1645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780" y="3161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5" name="Freeform 41"/>
                <p:cNvSpPr>
                  <a:spLocks/>
                </p:cNvSpPr>
                <p:nvPr/>
              </p:nvSpPr>
              <p:spPr bwMode="auto">
                <a:xfrm>
                  <a:off x="3702" y="3310"/>
                  <a:ext cx="140" cy="115"/>
                </a:xfrm>
                <a:custGeom>
                  <a:avLst/>
                  <a:gdLst>
                    <a:gd name="T0" fmla="*/ 101 w 140"/>
                    <a:gd name="T1" fmla="*/ 0 h 115"/>
                    <a:gd name="T2" fmla="*/ 0 w 140"/>
                    <a:gd name="T3" fmla="*/ 115 h 115"/>
                    <a:gd name="T4" fmla="*/ 140 w 140"/>
                    <a:gd name="T5" fmla="*/ 56 h 115"/>
                    <a:gd name="T6" fmla="*/ 83 w 140"/>
                    <a:gd name="T7" fmla="*/ 56 h 115"/>
                    <a:gd name="T8" fmla="*/ 101 w 140"/>
                    <a:gd name="T9" fmla="*/ 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01" y="0"/>
                      </a:moveTo>
                      <a:lnTo>
                        <a:pt x="0" y="115"/>
                      </a:lnTo>
                      <a:lnTo>
                        <a:pt x="140" y="56"/>
                      </a:lnTo>
                      <a:lnTo>
                        <a:pt x="83" y="56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5892800" y="5424488"/>
                <a:ext cx="1220788" cy="109537"/>
                <a:chOff x="3712" y="3417"/>
                <a:chExt cx="769" cy="69"/>
              </a:xfrm>
              <a:solidFill>
                <a:schemeClr val="tx1"/>
              </a:solidFill>
            </p:grpSpPr>
            <p:sp>
              <p:nvSpPr>
                <p:cNvPr id="16452" name="Line 43"/>
                <p:cNvSpPr>
                  <a:spLocks noChangeShapeType="1"/>
                </p:cNvSpPr>
                <p:nvPr/>
              </p:nvSpPr>
              <p:spPr bwMode="auto">
                <a:xfrm>
                  <a:off x="3808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3" name="Freeform 44"/>
                <p:cNvSpPr>
                  <a:spLocks/>
                </p:cNvSpPr>
                <p:nvPr/>
              </p:nvSpPr>
              <p:spPr bwMode="auto">
                <a:xfrm>
                  <a:off x="3712" y="3417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4 h 69"/>
                    <a:gd name="T4" fmla="*/ 147 w 147"/>
                    <a:gd name="T5" fmla="*/ 69 h 69"/>
                    <a:gd name="T6" fmla="*/ 101 w 147"/>
                    <a:gd name="T7" fmla="*/ 34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4"/>
                      </a:lnTo>
                      <a:lnTo>
                        <a:pt x="147" y="69"/>
                      </a:lnTo>
                      <a:lnTo>
                        <a:pt x="101" y="34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5843588" y="5529263"/>
                <a:ext cx="255587" cy="684212"/>
                <a:chOff x="3681" y="3483"/>
                <a:chExt cx="161" cy="431"/>
              </a:xfrm>
              <a:solidFill>
                <a:schemeClr val="tx1"/>
              </a:solidFill>
            </p:grpSpPr>
            <p:sp>
              <p:nvSpPr>
                <p:cNvPr id="16450" name="Line 46"/>
                <p:cNvSpPr>
                  <a:spLocks noChangeShapeType="1"/>
                </p:cNvSpPr>
                <p:nvPr/>
              </p:nvSpPr>
              <p:spPr bwMode="auto">
                <a:xfrm>
                  <a:off x="3715" y="3574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51" name="Freeform 47"/>
                <p:cNvSpPr>
                  <a:spLocks/>
                </p:cNvSpPr>
                <p:nvPr/>
              </p:nvSpPr>
              <p:spPr bwMode="auto">
                <a:xfrm>
                  <a:off x="3681" y="3483"/>
                  <a:ext cx="82" cy="154"/>
                </a:xfrm>
                <a:custGeom>
                  <a:avLst/>
                  <a:gdLst>
                    <a:gd name="T0" fmla="*/ 82 w 82"/>
                    <a:gd name="T1" fmla="*/ 128 h 154"/>
                    <a:gd name="T2" fmla="*/ 0 w 82"/>
                    <a:gd name="T3" fmla="*/ 0 h 154"/>
                    <a:gd name="T4" fmla="*/ 20 w 82"/>
                    <a:gd name="T5" fmla="*/ 154 h 154"/>
                    <a:gd name="T6" fmla="*/ 35 w 82"/>
                    <a:gd name="T7" fmla="*/ 96 h 154"/>
                    <a:gd name="T8" fmla="*/ 82 w 82"/>
                    <a:gd name="T9" fmla="*/ 128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4"/>
                    <a:gd name="T17" fmla="*/ 82 w 82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4">
                      <a:moveTo>
                        <a:pt x="82" y="128"/>
                      </a:moveTo>
                      <a:lnTo>
                        <a:pt x="0" y="0"/>
                      </a:lnTo>
                      <a:lnTo>
                        <a:pt x="20" y="154"/>
                      </a:lnTo>
                      <a:lnTo>
                        <a:pt x="35" y="96"/>
                      </a:lnTo>
                      <a:lnTo>
                        <a:pt x="82" y="12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6516688" y="5005388"/>
                <a:ext cx="619125" cy="447675"/>
                <a:chOff x="410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48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4105" y="3153"/>
                  <a:ext cx="310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9" name="Freeform 50"/>
                <p:cNvSpPr>
                  <a:spLocks/>
                </p:cNvSpPr>
                <p:nvPr/>
              </p:nvSpPr>
              <p:spPr bwMode="auto">
                <a:xfrm>
                  <a:off x="435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7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6173788" y="6224588"/>
                <a:ext cx="704850" cy="109537"/>
                <a:chOff x="3889" y="3921"/>
                <a:chExt cx="444" cy="69"/>
              </a:xfrm>
              <a:solidFill>
                <a:schemeClr val="tx1"/>
              </a:solidFill>
            </p:grpSpPr>
            <p:sp>
              <p:nvSpPr>
                <p:cNvPr id="16446" name="Line 52"/>
                <p:cNvSpPr>
                  <a:spLocks noChangeShapeType="1"/>
                </p:cNvSpPr>
                <p:nvPr/>
              </p:nvSpPr>
              <p:spPr bwMode="auto">
                <a:xfrm>
                  <a:off x="3889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7" name="Freeform 53"/>
                <p:cNvSpPr>
                  <a:spLocks/>
                </p:cNvSpPr>
                <p:nvPr/>
              </p:nvSpPr>
              <p:spPr bwMode="auto">
                <a:xfrm>
                  <a:off x="4185" y="3921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3 h 69"/>
                    <a:gd name="T4" fmla="*/ 0 w 148"/>
                    <a:gd name="T5" fmla="*/ 0 h 69"/>
                    <a:gd name="T6" fmla="*/ 47 w 148"/>
                    <a:gd name="T7" fmla="*/ 33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3"/>
                      </a:lnTo>
                      <a:lnTo>
                        <a:pt x="0" y="0"/>
                      </a:lnTo>
                      <a:lnTo>
                        <a:pt x="47" y="33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6" name="Group 57"/>
              <p:cNvGrpSpPr>
                <a:grpSpLocks/>
              </p:cNvGrpSpPr>
              <p:nvPr/>
            </p:nvGrpSpPr>
            <p:grpSpPr bwMode="auto">
              <a:xfrm>
                <a:off x="6926263" y="5538788"/>
                <a:ext cx="198437" cy="687387"/>
                <a:chOff x="4363" y="3489"/>
                <a:chExt cx="125" cy="433"/>
              </a:xfrm>
              <a:solidFill>
                <a:schemeClr val="tx1"/>
              </a:solidFill>
            </p:grpSpPr>
            <p:sp>
              <p:nvSpPr>
                <p:cNvPr id="1644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363" y="3584"/>
                  <a:ext cx="96" cy="33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5" name="Freeform 56"/>
                <p:cNvSpPr>
                  <a:spLocks/>
                </p:cNvSpPr>
                <p:nvPr/>
              </p:nvSpPr>
              <p:spPr bwMode="auto">
                <a:xfrm>
                  <a:off x="4414" y="3489"/>
                  <a:ext cx="74" cy="156"/>
                </a:xfrm>
                <a:custGeom>
                  <a:avLst/>
                  <a:gdLst>
                    <a:gd name="T0" fmla="*/ 63 w 74"/>
                    <a:gd name="T1" fmla="*/ 156 h 156"/>
                    <a:gd name="T2" fmla="*/ 74 w 74"/>
                    <a:gd name="T3" fmla="*/ 0 h 156"/>
                    <a:gd name="T4" fmla="*/ 0 w 74"/>
                    <a:gd name="T5" fmla="*/ 137 h 156"/>
                    <a:gd name="T6" fmla="*/ 45 w 74"/>
                    <a:gd name="T7" fmla="*/ 101 h 156"/>
                    <a:gd name="T8" fmla="*/ 63 w 74"/>
                    <a:gd name="T9" fmla="*/ 15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156"/>
                    <a:gd name="T17" fmla="*/ 74 w 74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156">
                      <a:moveTo>
                        <a:pt x="63" y="156"/>
                      </a:moveTo>
                      <a:lnTo>
                        <a:pt x="74" y="0"/>
                      </a:lnTo>
                      <a:lnTo>
                        <a:pt x="0" y="137"/>
                      </a:lnTo>
                      <a:lnTo>
                        <a:pt x="45" y="101"/>
                      </a:lnTo>
                      <a:lnTo>
                        <a:pt x="63" y="1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7" name="Group 60"/>
              <p:cNvGrpSpPr>
                <a:grpSpLocks/>
              </p:cNvGrpSpPr>
              <p:nvPr/>
            </p:nvGrpSpPr>
            <p:grpSpPr bwMode="auto">
              <a:xfrm>
                <a:off x="5876925" y="5503863"/>
                <a:ext cx="1011238" cy="747712"/>
                <a:chOff x="3702" y="3467"/>
                <a:chExt cx="637" cy="471"/>
              </a:xfrm>
              <a:solidFill>
                <a:schemeClr val="tx1"/>
              </a:solidFill>
            </p:grpSpPr>
            <p:sp>
              <p:nvSpPr>
                <p:cNvPr id="16442" name="Line 58"/>
                <p:cNvSpPr>
                  <a:spLocks noChangeShapeType="1"/>
                </p:cNvSpPr>
                <p:nvPr/>
              </p:nvSpPr>
              <p:spPr bwMode="auto">
                <a:xfrm>
                  <a:off x="3780" y="3521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3" name="Freeform 59"/>
                <p:cNvSpPr>
                  <a:spLocks/>
                </p:cNvSpPr>
                <p:nvPr/>
              </p:nvSpPr>
              <p:spPr bwMode="auto">
                <a:xfrm>
                  <a:off x="3702" y="3467"/>
                  <a:ext cx="140" cy="115"/>
                </a:xfrm>
                <a:custGeom>
                  <a:avLst/>
                  <a:gdLst>
                    <a:gd name="T0" fmla="*/ 140 w 140"/>
                    <a:gd name="T1" fmla="*/ 59 h 115"/>
                    <a:gd name="T2" fmla="*/ 0 w 140"/>
                    <a:gd name="T3" fmla="*/ 0 h 115"/>
                    <a:gd name="T4" fmla="*/ 101 w 140"/>
                    <a:gd name="T5" fmla="*/ 115 h 115"/>
                    <a:gd name="T6" fmla="*/ 83 w 140"/>
                    <a:gd name="T7" fmla="*/ 59 h 115"/>
                    <a:gd name="T8" fmla="*/ 140 w 140"/>
                    <a:gd name="T9" fmla="*/ 59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5"/>
                    <a:gd name="T17" fmla="*/ 140 w 140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5">
                      <a:moveTo>
                        <a:pt x="140" y="59"/>
                      </a:moveTo>
                      <a:lnTo>
                        <a:pt x="0" y="0"/>
                      </a:lnTo>
                      <a:lnTo>
                        <a:pt x="101" y="115"/>
                      </a:lnTo>
                      <a:lnTo>
                        <a:pt x="83" y="59"/>
                      </a:lnTo>
                      <a:lnTo>
                        <a:pt x="140" y="5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088" name="Oval 61"/>
              <p:cNvSpPr>
                <a:spLocks noChangeArrowheads="1"/>
              </p:cNvSpPr>
              <p:nvPr/>
            </p:nvSpPr>
            <p:spPr bwMode="auto">
              <a:xfrm>
                <a:off x="4386263" y="4927600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89" name="Oval 62"/>
              <p:cNvSpPr>
                <a:spLocks noChangeArrowheads="1"/>
              </p:cNvSpPr>
              <p:nvPr/>
            </p:nvSpPr>
            <p:spPr bwMode="auto">
              <a:xfrm>
                <a:off x="3732213" y="5411788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0" name="Oval 63"/>
              <p:cNvSpPr>
                <a:spLocks noChangeArrowheads="1"/>
              </p:cNvSpPr>
              <p:nvPr/>
            </p:nvSpPr>
            <p:spPr bwMode="auto">
              <a:xfrm>
                <a:off x="4016375" y="62007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1" name="Oval 64"/>
              <p:cNvSpPr>
                <a:spLocks noChangeArrowheads="1"/>
              </p:cNvSpPr>
              <p:nvPr/>
            </p:nvSpPr>
            <p:spPr bwMode="auto">
              <a:xfrm>
                <a:off x="4805363" y="6226175"/>
                <a:ext cx="117475" cy="122238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92" name="Oval 65"/>
              <p:cNvSpPr>
                <a:spLocks noChangeArrowheads="1"/>
              </p:cNvSpPr>
              <p:nvPr/>
            </p:nvSpPr>
            <p:spPr bwMode="auto">
              <a:xfrm>
                <a:off x="5038725" y="5437188"/>
                <a:ext cx="119063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8" name="Group 68"/>
              <p:cNvGrpSpPr>
                <a:grpSpLocks/>
              </p:cNvGrpSpPr>
              <p:nvPr/>
            </p:nvGrpSpPr>
            <p:grpSpPr bwMode="auto">
              <a:xfrm>
                <a:off x="3830638" y="5019675"/>
                <a:ext cx="566737" cy="417513"/>
                <a:chOff x="2413" y="3162"/>
                <a:chExt cx="357" cy="263"/>
              </a:xfrm>
              <a:solidFill>
                <a:schemeClr val="tx1"/>
              </a:solidFill>
            </p:grpSpPr>
            <p:sp>
              <p:nvSpPr>
                <p:cNvPr id="1644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413" y="3217"/>
                  <a:ext cx="280" cy="208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41" name="Freeform 67"/>
                <p:cNvSpPr>
                  <a:spLocks/>
                </p:cNvSpPr>
                <p:nvPr/>
              </p:nvSpPr>
              <p:spPr bwMode="auto">
                <a:xfrm>
                  <a:off x="2632" y="3162"/>
                  <a:ext cx="138" cy="116"/>
                </a:xfrm>
                <a:custGeom>
                  <a:avLst/>
                  <a:gdLst>
                    <a:gd name="T0" fmla="*/ 39 w 138"/>
                    <a:gd name="T1" fmla="*/ 116 h 116"/>
                    <a:gd name="T2" fmla="*/ 138 w 138"/>
                    <a:gd name="T3" fmla="*/ 0 h 116"/>
                    <a:gd name="T4" fmla="*/ 0 w 138"/>
                    <a:gd name="T5" fmla="*/ 59 h 116"/>
                    <a:gd name="T6" fmla="*/ 58 w 138"/>
                    <a:gd name="T7" fmla="*/ 59 h 116"/>
                    <a:gd name="T8" fmla="*/ 39 w 138"/>
                    <a:gd name="T9" fmla="*/ 116 h 1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6"/>
                    <a:gd name="T17" fmla="*/ 138 w 138"/>
                    <a:gd name="T18" fmla="*/ 116 h 1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6">
                      <a:moveTo>
                        <a:pt x="39" y="116"/>
                      </a:moveTo>
                      <a:lnTo>
                        <a:pt x="138" y="0"/>
                      </a:lnTo>
                      <a:lnTo>
                        <a:pt x="0" y="59"/>
                      </a:lnTo>
                      <a:lnTo>
                        <a:pt x="58" y="59"/>
                      </a:lnTo>
                      <a:lnTo>
                        <a:pt x="39" y="1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" name="Group 71"/>
              <p:cNvGrpSpPr>
                <a:grpSpLocks/>
              </p:cNvGrpSpPr>
              <p:nvPr/>
            </p:nvGrpSpPr>
            <p:grpSpPr bwMode="auto">
              <a:xfrm>
                <a:off x="3844925" y="5424488"/>
                <a:ext cx="1223963" cy="109537"/>
                <a:chOff x="2422" y="3417"/>
                <a:chExt cx="771" cy="69"/>
              </a:xfrm>
              <a:solidFill>
                <a:schemeClr val="tx1"/>
              </a:solidFill>
            </p:grpSpPr>
            <p:sp>
              <p:nvSpPr>
                <p:cNvPr id="16438" name="Line 69"/>
                <p:cNvSpPr>
                  <a:spLocks noChangeShapeType="1"/>
                </p:cNvSpPr>
                <p:nvPr/>
              </p:nvSpPr>
              <p:spPr bwMode="auto">
                <a:xfrm>
                  <a:off x="2422" y="3451"/>
                  <a:ext cx="673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9" name="Freeform 70"/>
                <p:cNvSpPr>
                  <a:spLocks/>
                </p:cNvSpPr>
                <p:nvPr/>
              </p:nvSpPr>
              <p:spPr bwMode="auto">
                <a:xfrm>
                  <a:off x="3045" y="3417"/>
                  <a:ext cx="148" cy="69"/>
                </a:xfrm>
                <a:custGeom>
                  <a:avLst/>
                  <a:gdLst>
                    <a:gd name="T0" fmla="*/ 0 w 148"/>
                    <a:gd name="T1" fmla="*/ 69 h 69"/>
                    <a:gd name="T2" fmla="*/ 148 w 148"/>
                    <a:gd name="T3" fmla="*/ 34 h 69"/>
                    <a:gd name="T4" fmla="*/ 0 w 148"/>
                    <a:gd name="T5" fmla="*/ 0 h 69"/>
                    <a:gd name="T6" fmla="*/ 47 w 148"/>
                    <a:gd name="T7" fmla="*/ 34 h 69"/>
                    <a:gd name="T8" fmla="*/ 0 w 148"/>
                    <a:gd name="T9" fmla="*/ 69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69"/>
                    <a:gd name="T17" fmla="*/ 148 w 14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69">
                      <a:moveTo>
                        <a:pt x="0" y="69"/>
                      </a:moveTo>
                      <a:lnTo>
                        <a:pt x="148" y="34"/>
                      </a:lnTo>
                      <a:lnTo>
                        <a:pt x="0" y="0"/>
                      </a:lnTo>
                      <a:lnTo>
                        <a:pt x="47" y="34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" name="Group 74"/>
              <p:cNvGrpSpPr>
                <a:grpSpLocks/>
              </p:cNvGrpSpPr>
              <p:nvPr/>
            </p:nvGrpSpPr>
            <p:grpSpPr bwMode="auto">
              <a:xfrm>
                <a:off x="3794125" y="5526088"/>
                <a:ext cx="258763" cy="690562"/>
                <a:chOff x="2390" y="3481"/>
                <a:chExt cx="163" cy="435"/>
              </a:xfrm>
              <a:solidFill>
                <a:schemeClr val="tx1"/>
              </a:solidFill>
            </p:grpSpPr>
            <p:sp>
              <p:nvSpPr>
                <p:cNvPr id="16436" name="Line 72"/>
                <p:cNvSpPr>
                  <a:spLocks noChangeShapeType="1"/>
                </p:cNvSpPr>
                <p:nvPr/>
              </p:nvSpPr>
              <p:spPr bwMode="auto">
                <a:xfrm>
                  <a:off x="2390" y="3481"/>
                  <a:ext cx="127" cy="340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7" name="Freeform 73"/>
                <p:cNvSpPr>
                  <a:spLocks/>
                </p:cNvSpPr>
                <p:nvPr/>
              </p:nvSpPr>
              <p:spPr bwMode="auto">
                <a:xfrm>
                  <a:off x="2471" y="3760"/>
                  <a:ext cx="82" cy="156"/>
                </a:xfrm>
                <a:custGeom>
                  <a:avLst/>
                  <a:gdLst>
                    <a:gd name="T0" fmla="*/ 0 w 82"/>
                    <a:gd name="T1" fmla="*/ 26 h 156"/>
                    <a:gd name="T2" fmla="*/ 82 w 82"/>
                    <a:gd name="T3" fmla="*/ 156 h 156"/>
                    <a:gd name="T4" fmla="*/ 62 w 82"/>
                    <a:gd name="T5" fmla="*/ 0 h 156"/>
                    <a:gd name="T6" fmla="*/ 46 w 82"/>
                    <a:gd name="T7" fmla="*/ 58 h 156"/>
                    <a:gd name="T8" fmla="*/ 0 w 82"/>
                    <a:gd name="T9" fmla="*/ 26 h 1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156"/>
                    <a:gd name="T17" fmla="*/ 82 w 82"/>
                    <a:gd name="T18" fmla="*/ 156 h 1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156">
                      <a:moveTo>
                        <a:pt x="0" y="26"/>
                      </a:moveTo>
                      <a:lnTo>
                        <a:pt x="82" y="156"/>
                      </a:lnTo>
                      <a:lnTo>
                        <a:pt x="62" y="0"/>
                      </a:lnTo>
                      <a:lnTo>
                        <a:pt x="46" y="58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1" name="Group 77"/>
              <p:cNvGrpSpPr>
                <a:grpSpLocks/>
              </p:cNvGrpSpPr>
              <p:nvPr/>
            </p:nvGrpSpPr>
            <p:grpSpPr bwMode="auto">
              <a:xfrm>
                <a:off x="4468813" y="5005388"/>
                <a:ext cx="619125" cy="447675"/>
                <a:chOff x="2815" y="3153"/>
                <a:chExt cx="390" cy="282"/>
              </a:xfrm>
              <a:solidFill>
                <a:schemeClr val="tx1"/>
              </a:solidFill>
            </p:grpSpPr>
            <p:sp>
              <p:nvSpPr>
                <p:cNvPr id="1643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2815" y="3153"/>
                  <a:ext cx="311" cy="224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5" name="Freeform 76"/>
                <p:cNvSpPr>
                  <a:spLocks/>
                </p:cNvSpPr>
                <p:nvPr/>
              </p:nvSpPr>
              <p:spPr bwMode="auto">
                <a:xfrm>
                  <a:off x="3065" y="3318"/>
                  <a:ext cx="140" cy="117"/>
                </a:xfrm>
                <a:custGeom>
                  <a:avLst/>
                  <a:gdLst>
                    <a:gd name="T0" fmla="*/ 0 w 140"/>
                    <a:gd name="T1" fmla="*/ 56 h 117"/>
                    <a:gd name="T2" fmla="*/ 140 w 140"/>
                    <a:gd name="T3" fmla="*/ 117 h 117"/>
                    <a:gd name="T4" fmla="*/ 39 w 140"/>
                    <a:gd name="T5" fmla="*/ 0 h 117"/>
                    <a:gd name="T6" fmla="*/ 58 w 140"/>
                    <a:gd name="T7" fmla="*/ 56 h 117"/>
                    <a:gd name="T8" fmla="*/ 0 w 140"/>
                    <a:gd name="T9" fmla="*/ 56 h 1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0"/>
                    <a:gd name="T16" fmla="*/ 0 h 117"/>
                    <a:gd name="T17" fmla="*/ 140 w 140"/>
                    <a:gd name="T18" fmla="*/ 117 h 1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0" h="117">
                      <a:moveTo>
                        <a:pt x="0" y="56"/>
                      </a:moveTo>
                      <a:lnTo>
                        <a:pt x="140" y="117"/>
                      </a:lnTo>
                      <a:lnTo>
                        <a:pt x="39" y="0"/>
                      </a:lnTo>
                      <a:lnTo>
                        <a:pt x="58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2" name="Group 80"/>
              <p:cNvGrpSpPr>
                <a:grpSpLocks/>
              </p:cNvGrpSpPr>
              <p:nvPr/>
            </p:nvGrpSpPr>
            <p:grpSpPr bwMode="auto">
              <a:xfrm>
                <a:off x="4127500" y="6224588"/>
                <a:ext cx="701675" cy="109537"/>
                <a:chOff x="2600" y="3921"/>
                <a:chExt cx="442" cy="69"/>
              </a:xfrm>
              <a:solidFill>
                <a:schemeClr val="tx1"/>
              </a:solidFill>
            </p:grpSpPr>
            <p:sp>
              <p:nvSpPr>
                <p:cNvPr id="16432" name="Line 78"/>
                <p:cNvSpPr>
                  <a:spLocks noChangeShapeType="1"/>
                </p:cNvSpPr>
                <p:nvPr/>
              </p:nvSpPr>
              <p:spPr bwMode="auto">
                <a:xfrm>
                  <a:off x="2696" y="3954"/>
                  <a:ext cx="346" cy="1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3" name="Freeform 79"/>
                <p:cNvSpPr>
                  <a:spLocks/>
                </p:cNvSpPr>
                <p:nvPr/>
              </p:nvSpPr>
              <p:spPr bwMode="auto">
                <a:xfrm>
                  <a:off x="2600" y="3921"/>
                  <a:ext cx="147" cy="69"/>
                </a:xfrm>
                <a:custGeom>
                  <a:avLst/>
                  <a:gdLst>
                    <a:gd name="T0" fmla="*/ 147 w 147"/>
                    <a:gd name="T1" fmla="*/ 0 h 69"/>
                    <a:gd name="T2" fmla="*/ 0 w 147"/>
                    <a:gd name="T3" fmla="*/ 33 h 69"/>
                    <a:gd name="T4" fmla="*/ 147 w 147"/>
                    <a:gd name="T5" fmla="*/ 69 h 69"/>
                    <a:gd name="T6" fmla="*/ 100 w 147"/>
                    <a:gd name="T7" fmla="*/ 33 h 69"/>
                    <a:gd name="T8" fmla="*/ 147 w 147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69"/>
                    <a:gd name="T17" fmla="*/ 147 w 147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69">
                      <a:moveTo>
                        <a:pt x="147" y="0"/>
                      </a:moveTo>
                      <a:lnTo>
                        <a:pt x="0" y="33"/>
                      </a:lnTo>
                      <a:lnTo>
                        <a:pt x="147" y="69"/>
                      </a:lnTo>
                      <a:lnTo>
                        <a:pt x="100" y="3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3" name="Group 83"/>
              <p:cNvGrpSpPr>
                <a:grpSpLocks/>
              </p:cNvGrpSpPr>
              <p:nvPr/>
            </p:nvGrpSpPr>
            <p:grpSpPr bwMode="auto">
              <a:xfrm>
                <a:off x="4881563" y="5538788"/>
                <a:ext cx="195262" cy="687387"/>
                <a:chOff x="3075" y="3489"/>
                <a:chExt cx="123" cy="433"/>
              </a:xfrm>
              <a:solidFill>
                <a:schemeClr val="tx1"/>
              </a:solidFill>
            </p:grpSpPr>
            <p:sp>
              <p:nvSpPr>
                <p:cNvPr id="1643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101" y="3489"/>
                  <a:ext cx="97" cy="339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31" name="Freeform 82"/>
                <p:cNvSpPr>
                  <a:spLocks/>
                </p:cNvSpPr>
                <p:nvPr/>
              </p:nvSpPr>
              <p:spPr bwMode="auto">
                <a:xfrm>
                  <a:off x="3075" y="3768"/>
                  <a:ext cx="73" cy="154"/>
                </a:xfrm>
                <a:custGeom>
                  <a:avLst/>
                  <a:gdLst>
                    <a:gd name="T0" fmla="*/ 9 w 73"/>
                    <a:gd name="T1" fmla="*/ 0 h 154"/>
                    <a:gd name="T2" fmla="*/ 0 w 73"/>
                    <a:gd name="T3" fmla="*/ 154 h 154"/>
                    <a:gd name="T4" fmla="*/ 73 w 73"/>
                    <a:gd name="T5" fmla="*/ 20 h 154"/>
                    <a:gd name="T6" fmla="*/ 28 w 73"/>
                    <a:gd name="T7" fmla="*/ 55 h 154"/>
                    <a:gd name="T8" fmla="*/ 9 w 73"/>
                    <a:gd name="T9" fmla="*/ 0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3"/>
                    <a:gd name="T16" fmla="*/ 0 h 154"/>
                    <a:gd name="T17" fmla="*/ 73 w 73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3" h="154">
                      <a:moveTo>
                        <a:pt x="9" y="0"/>
                      </a:moveTo>
                      <a:lnTo>
                        <a:pt x="0" y="154"/>
                      </a:lnTo>
                      <a:lnTo>
                        <a:pt x="73" y="20"/>
                      </a:lnTo>
                      <a:lnTo>
                        <a:pt x="28" y="5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" name="Group 86"/>
              <p:cNvGrpSpPr>
                <a:grpSpLocks/>
              </p:cNvGrpSpPr>
              <p:nvPr/>
            </p:nvGrpSpPr>
            <p:grpSpPr bwMode="auto">
              <a:xfrm>
                <a:off x="3830638" y="5500688"/>
                <a:ext cx="1011237" cy="750887"/>
                <a:chOff x="2413" y="3465"/>
                <a:chExt cx="637" cy="473"/>
              </a:xfrm>
              <a:solidFill>
                <a:schemeClr val="tx1"/>
              </a:solidFill>
            </p:grpSpPr>
            <p:sp>
              <p:nvSpPr>
                <p:cNvPr id="16428" name="Line 84"/>
                <p:cNvSpPr>
                  <a:spLocks noChangeShapeType="1"/>
                </p:cNvSpPr>
                <p:nvPr/>
              </p:nvSpPr>
              <p:spPr bwMode="auto">
                <a:xfrm>
                  <a:off x="2413" y="3465"/>
                  <a:ext cx="559" cy="417"/>
                </a:xfrm>
                <a:prstGeom prst="line">
                  <a:avLst/>
                </a:prstGeom>
                <a:grp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29" name="Freeform 85"/>
                <p:cNvSpPr>
                  <a:spLocks/>
                </p:cNvSpPr>
                <p:nvPr/>
              </p:nvSpPr>
              <p:spPr bwMode="auto">
                <a:xfrm>
                  <a:off x="2912" y="3823"/>
                  <a:ext cx="138" cy="115"/>
                </a:xfrm>
                <a:custGeom>
                  <a:avLst/>
                  <a:gdLst>
                    <a:gd name="T0" fmla="*/ 0 w 138"/>
                    <a:gd name="T1" fmla="*/ 56 h 115"/>
                    <a:gd name="T2" fmla="*/ 138 w 138"/>
                    <a:gd name="T3" fmla="*/ 115 h 115"/>
                    <a:gd name="T4" fmla="*/ 39 w 138"/>
                    <a:gd name="T5" fmla="*/ 0 h 115"/>
                    <a:gd name="T6" fmla="*/ 57 w 138"/>
                    <a:gd name="T7" fmla="*/ 56 h 115"/>
                    <a:gd name="T8" fmla="*/ 0 w 138"/>
                    <a:gd name="T9" fmla="*/ 56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8"/>
                    <a:gd name="T16" fmla="*/ 0 h 115"/>
                    <a:gd name="T17" fmla="*/ 138 w 138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8" h="115">
                      <a:moveTo>
                        <a:pt x="0" y="56"/>
                      </a:moveTo>
                      <a:lnTo>
                        <a:pt x="138" y="115"/>
                      </a:lnTo>
                      <a:lnTo>
                        <a:pt x="39" y="0"/>
                      </a:lnTo>
                      <a:lnTo>
                        <a:pt x="57" y="56"/>
                      </a:lnTo>
                      <a:lnTo>
                        <a:pt x="0" y="5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5100" name="Text Box 5"/>
              <p:cNvSpPr txBox="1">
                <a:spLocks noChangeArrowheads="1"/>
              </p:cNvSpPr>
              <p:nvPr/>
            </p:nvSpPr>
            <p:spPr bwMode="auto">
              <a:xfrm>
                <a:off x="6477000" y="4648200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1" name="Text Box 87"/>
              <p:cNvSpPr txBox="1">
                <a:spLocks noChangeArrowheads="1"/>
              </p:cNvSpPr>
              <p:nvPr/>
            </p:nvSpPr>
            <p:spPr bwMode="auto">
              <a:xfrm>
                <a:off x="4429125" y="4643438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2" name="Text Box 5"/>
              <p:cNvSpPr txBox="1">
                <a:spLocks noChangeArrowheads="1"/>
              </p:cNvSpPr>
              <p:nvPr/>
            </p:nvSpPr>
            <p:spPr bwMode="auto">
              <a:xfrm>
                <a:off x="2513264" y="4682632"/>
                <a:ext cx="381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charset="0"/>
                  </a:rPr>
                  <a:t>u</a:t>
                </a:r>
              </a:p>
            </p:txBody>
          </p:sp>
          <p:sp>
            <p:nvSpPr>
              <p:cNvPr id="45103" name="Oval 62"/>
              <p:cNvSpPr>
                <a:spLocks noChangeArrowheads="1"/>
              </p:cNvSpPr>
              <p:nvPr/>
            </p:nvSpPr>
            <p:spPr bwMode="auto">
              <a:xfrm>
                <a:off x="3043977" y="543145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4" name="Oval 62"/>
              <p:cNvSpPr>
                <a:spLocks noChangeArrowheads="1"/>
              </p:cNvSpPr>
              <p:nvPr/>
            </p:nvSpPr>
            <p:spPr bwMode="auto">
              <a:xfrm>
                <a:off x="2382264" y="4887372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05" name="Oval 62"/>
              <p:cNvSpPr>
                <a:spLocks noChangeArrowheads="1"/>
              </p:cNvSpPr>
              <p:nvPr/>
            </p:nvSpPr>
            <p:spPr bwMode="auto">
              <a:xfrm>
                <a:off x="2771800" y="6207816"/>
                <a:ext cx="119062" cy="122237"/>
              </a:xfrm>
              <a:prstGeom prst="ellipse">
                <a:avLst/>
              </a:prstGeom>
              <a:solidFill>
                <a:schemeClr val="tx1"/>
              </a:solidFill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强连通的充分必要条件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是强连通的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中的所有顶点在同一个有向回路上。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</a:t>
            </a:r>
          </a:p>
          <a:p>
            <a:pPr lvl="1"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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显然</a:t>
            </a:r>
          </a:p>
          <a:p>
            <a:pPr lvl="1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 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={v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，令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的有向通路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(i=1,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,n-1)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，令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的有向通路，则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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依次连接是包含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中一切顶点的回路。 </a:t>
            </a:r>
          </a:p>
        </p:txBody>
      </p:sp>
      <p:sp>
        <p:nvSpPr>
          <p:cNvPr id="4710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57F998E-C84A-B940-90BC-2000D8EA118B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288337" cy="7191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单向连通图中处处可达的顶点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84338"/>
            <a:ext cx="8497887" cy="21209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若有向图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是单向连通，则</a:t>
            </a:r>
            <a:r>
              <a:rPr kumimoji="0" lang="zh-CN" altLang="en-US" sz="2600" b="1">
                <a:latin typeface="Times New Roman" charset="0"/>
                <a:ea typeface="宋体" charset="0"/>
                <a:sym typeface="Symbol" charset="2"/>
              </a:rPr>
              <a:t>非空集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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 i="1" baseline="-30000">
                <a:latin typeface="Times New Roman" charset="0"/>
                <a:ea typeface="黑体" charset="0"/>
              </a:rPr>
              <a:t>D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, 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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  <a:sym typeface="Symbol" charset="2"/>
              </a:rPr>
              <a:t>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V'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, 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可达</a:t>
            </a:r>
            <a:r>
              <a:rPr kumimoji="0" lang="en-US" altLang="zh-CN" sz="2600" b="1" i="1">
                <a:latin typeface="Times New Roman" charset="0"/>
                <a:ea typeface="黑体" charset="0"/>
              </a:rPr>
              <a:t>V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中的所有顶点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(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规定顶点到其自身是可达的</a:t>
            </a:r>
            <a:r>
              <a:rPr kumimoji="0" lang="en-US" altLang="zh-CN" sz="2600" b="1">
                <a:latin typeface="Times New Roman" charset="0"/>
                <a:ea typeface="黑体" charset="0"/>
              </a:rPr>
              <a:t>)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>
                <a:latin typeface="Times New Roman" charset="0"/>
                <a:ea typeface="宋体" charset="0"/>
              </a:rPr>
              <a:t>     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注意：当</a:t>
            </a:r>
            <a:r>
              <a:rPr kumimoji="0" lang="en-US" altLang="zh-CN" sz="2200" b="1" i="1">
                <a:solidFill>
                  <a:schemeClr val="tx2"/>
                </a:solidFill>
                <a:latin typeface="Times New Roman" charset="0"/>
                <a:ea typeface="黑体" charset="0"/>
              </a:rPr>
              <a:t>V </a:t>
            </a:r>
            <a:r>
              <a:rPr kumimoji="0" lang="en-US" altLang="zh-CN" sz="2400" b="1">
                <a:latin typeface="Times New Roman" charset="0"/>
                <a:ea typeface="黑体" charset="0"/>
              </a:rPr>
              <a:t>'</a:t>
            </a:r>
            <a:r>
              <a:rPr kumimoji="0" lang="zh-CN" altLang="en-US" sz="2200" b="1">
                <a:solidFill>
                  <a:schemeClr val="tx2"/>
                </a:solidFill>
                <a:latin typeface="Times New Roman" charset="0"/>
                <a:ea typeface="宋体" charset="0"/>
              </a:rPr>
              <a:t>足够小，上述条件一定成立。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证明：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（注意：按照非空子集的大小进行归纳证明）</a:t>
            </a:r>
          </a:p>
        </p:txBody>
      </p:sp>
      <p:sp>
        <p:nvSpPr>
          <p:cNvPr id="4915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5C319D1-2FA5-684D-A79E-775BBE00158A}" type="slidenum">
              <a:rPr lang="en-US" altLang="zh-CN"/>
              <a:pPr/>
              <a:t>34</a:t>
            </a:fld>
            <a:endParaRPr lang="en-US" altLang="zh-CN"/>
          </a:p>
        </p:txBody>
      </p:sp>
      <p:grpSp>
        <p:nvGrpSpPr>
          <p:cNvPr id="49157" name="组合 11"/>
          <p:cNvGrpSpPr>
            <a:grpSpLocks/>
          </p:cNvGrpSpPr>
          <p:nvPr/>
        </p:nvGrpSpPr>
        <p:grpSpPr bwMode="auto">
          <a:xfrm>
            <a:off x="1403350" y="3986213"/>
            <a:ext cx="5803900" cy="2405062"/>
            <a:chOff x="1144588" y="2384425"/>
            <a:chExt cx="5803676" cy="2895600"/>
          </a:xfrm>
        </p:grpSpPr>
        <p:sp>
          <p:nvSpPr>
            <p:cNvPr id="49158" name="Oval 14"/>
            <p:cNvSpPr>
              <a:spLocks noChangeArrowheads="1"/>
            </p:cNvSpPr>
            <p:nvPr/>
          </p:nvSpPr>
          <p:spPr bwMode="auto">
            <a:xfrm>
              <a:off x="1144588" y="2384425"/>
              <a:ext cx="5803676" cy="28956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9" name="Oval 15"/>
            <p:cNvSpPr>
              <a:spLocks noChangeArrowheads="1"/>
            </p:cNvSpPr>
            <p:nvPr/>
          </p:nvSpPr>
          <p:spPr bwMode="auto">
            <a:xfrm>
              <a:off x="1475656" y="3140968"/>
              <a:ext cx="4191000" cy="17526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0" name="Object 11"/>
            <p:cNvGraphicFramePr>
              <a:graphicFrameLocks noChangeAspect="1"/>
            </p:cNvGraphicFramePr>
            <p:nvPr/>
          </p:nvGraphicFramePr>
          <p:xfrm>
            <a:off x="6078539" y="3096187"/>
            <a:ext cx="700087" cy="608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0" name="公式" r:id="rId4" imgW="291973" imgH="253890" progId="Equation.3">
                    <p:embed/>
                  </p:oleObj>
                </mc:Choice>
                <mc:Fallback>
                  <p:oleObj name="公式" r:id="rId4" imgW="291973" imgH="25389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539" y="3096187"/>
                          <a:ext cx="700087" cy="608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17"/>
            <p:cNvSpPr txBox="1">
              <a:spLocks noChangeArrowheads="1"/>
            </p:cNvSpPr>
            <p:nvPr/>
          </p:nvSpPr>
          <p:spPr bwMode="auto">
            <a:xfrm>
              <a:off x="4284663" y="2636838"/>
              <a:ext cx="10080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V</a:t>
              </a:r>
              <a:r>
                <a:rPr kumimoji="1" lang="en-US" altLang="zh-CN" sz="2400">
                  <a:latin typeface="Times New Roman" charset="0"/>
                </a:rPr>
                <a:t>’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49162" name="Oval 18"/>
            <p:cNvSpPr>
              <a:spLocks noChangeArrowheads="1"/>
            </p:cNvSpPr>
            <p:nvPr/>
          </p:nvSpPr>
          <p:spPr bwMode="auto">
            <a:xfrm>
              <a:off x="5927577" y="3183053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9163" name="Object 20"/>
            <p:cNvGraphicFramePr>
              <a:graphicFrameLocks noChangeAspect="1"/>
            </p:cNvGraphicFramePr>
            <p:nvPr/>
          </p:nvGraphicFramePr>
          <p:xfrm>
            <a:off x="4211960" y="3356992"/>
            <a:ext cx="42545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21" name="公式" r:id="rId6" imgW="177646" imgH="241091" progId="Equation.3">
                    <p:embed/>
                  </p:oleObj>
                </mc:Choice>
                <mc:Fallback>
                  <p:oleObj name="公式" r:id="rId6" imgW="177646" imgH="241091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3356992"/>
                          <a:ext cx="42545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Oval 21"/>
            <p:cNvSpPr>
              <a:spLocks noChangeArrowheads="1"/>
            </p:cNvSpPr>
            <p:nvPr/>
          </p:nvSpPr>
          <p:spPr bwMode="auto">
            <a:xfrm>
              <a:off x="3995936" y="364502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5" name="Line 22"/>
            <p:cNvSpPr>
              <a:spLocks noChangeShapeType="1"/>
            </p:cNvSpPr>
            <p:nvPr/>
          </p:nvSpPr>
          <p:spPr bwMode="auto">
            <a:xfrm flipH="1" flipV="1">
              <a:off x="4954588" y="4594225"/>
              <a:ext cx="1600200" cy="304800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prstDash val="lgDashDot"/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6" name="Line 23"/>
            <p:cNvSpPr>
              <a:spLocks noChangeShapeType="1"/>
            </p:cNvSpPr>
            <p:nvPr/>
          </p:nvSpPr>
          <p:spPr bwMode="auto">
            <a:xfrm flipH="1">
              <a:off x="3347864" y="3789041"/>
              <a:ext cx="720080" cy="7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4"/>
            <p:cNvSpPr>
              <a:spLocks noChangeShapeType="1"/>
            </p:cNvSpPr>
            <p:nvPr/>
          </p:nvSpPr>
          <p:spPr bwMode="auto">
            <a:xfrm flipH="1">
              <a:off x="3006042" y="3762146"/>
              <a:ext cx="1008113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Line 25"/>
            <p:cNvSpPr>
              <a:spLocks noChangeShapeType="1"/>
            </p:cNvSpPr>
            <p:nvPr/>
          </p:nvSpPr>
          <p:spPr bwMode="auto">
            <a:xfrm flipH="1">
              <a:off x="2740024" y="3717032"/>
              <a:ext cx="1255911" cy="372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9" name="Line 26"/>
            <p:cNvSpPr>
              <a:spLocks noChangeShapeType="1"/>
            </p:cNvSpPr>
            <p:nvPr/>
          </p:nvSpPr>
          <p:spPr bwMode="auto">
            <a:xfrm flipV="1">
              <a:off x="4636206" y="3284984"/>
              <a:ext cx="1231938" cy="26588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lgDashDot"/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0" name="Text Box 27"/>
            <p:cNvSpPr txBox="1">
              <a:spLocks noChangeArrowheads="1"/>
            </p:cNvSpPr>
            <p:nvPr/>
          </p:nvSpPr>
          <p:spPr bwMode="auto">
            <a:xfrm>
              <a:off x="5004048" y="2852936"/>
              <a:ext cx="609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charset="0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117475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单向连通的充分必要条件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0975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是单向连通的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  <a:ea typeface="宋体" charset="0"/>
              </a:rPr>
              <a:t>当且仅当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中的所有顶点在同一个有向通路上。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         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  <a:ea typeface="宋体" charset="0"/>
              </a:rPr>
              <a:t>充分性显然，下面证明必要性</a:t>
            </a: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设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={v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n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i="1" baseline="-25000">
                <a:latin typeface="Times New Roman" charset="0"/>
                <a:ea typeface="宋体" charset="0"/>
              </a:rPr>
              <a:t>D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则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中存在可达所有顶点的顶点，不妨假设它就是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=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-{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}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，其中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i=1,2,</a:t>
            </a:r>
            <a:r>
              <a:rPr kumimoji="0" lang="en-US" altLang="zh-CN" sz="2400" b="1">
                <a:ea typeface="宋体" charset="0"/>
              </a:rPr>
              <a:t>…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,n-1;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而且诸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中均有可达该子集中所有顶点的顶点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(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不妨假设其就是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于是：将诸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-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通路连接起来即包含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D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中所有顶点的有向通路。</a:t>
            </a:r>
            <a:r>
              <a:rPr kumimoji="0" lang="zh-CN" altLang="en-US" sz="2400" b="1">
                <a:ea typeface="宋体" charset="0"/>
              </a:rPr>
              <a:t> </a:t>
            </a:r>
          </a:p>
        </p:txBody>
      </p:sp>
      <p:sp>
        <p:nvSpPr>
          <p:cNvPr id="5120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93C2126F-EDB2-5345-9556-BAA3382DC366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935038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无向图的边定向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640763" cy="30972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  <a:ea typeface="宋体" charset="0"/>
              </a:rPr>
              <a:t>问题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：何种道路网可以用规定</a:t>
            </a:r>
            <a:r>
              <a:rPr kumimoji="0" lang="zh-CN" altLang="en-US" sz="2600" b="1">
                <a:solidFill>
                  <a:srgbClr val="0000CC"/>
                </a:solidFill>
                <a:latin typeface="Times New Roman" charset="0"/>
                <a:ea typeface="宋体" charset="0"/>
              </a:rPr>
              <a:t>单行道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的办法来改善交通？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  <a:ea typeface="宋体" charset="0"/>
              </a:rPr>
              <a:t>在图模型中，该问题表述为：什么样的无向图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可通过边定向成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  <a:ea typeface="宋体" charset="0"/>
              </a:rPr>
              <a:t>强连通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有向图 </a:t>
            </a:r>
            <a:r>
              <a:rPr kumimoji="0" lang="en-US" altLang="zh-CN" sz="2600" b="1">
                <a:latin typeface="Times New Roman" charset="0"/>
                <a:ea typeface="宋体" charset="0"/>
              </a:rPr>
              <a:t>.</a:t>
            </a:r>
            <a:endParaRPr kumimoji="0" lang="zh-CN" altLang="en-US" sz="26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显然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中不能有割边，否则定向后，割边端点之间不能双向可达。</a:t>
            </a:r>
          </a:p>
        </p:txBody>
      </p:sp>
      <p:sp>
        <p:nvSpPr>
          <p:cNvPr id="5325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2CE33C-0CCD-F341-B2BB-35733541C85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7891" name="Text Box 67"/>
          <p:cNvSpPr txBox="1">
            <a:spLocks noChangeArrowheads="1"/>
          </p:cNvSpPr>
          <p:nvPr/>
        </p:nvSpPr>
        <p:spPr bwMode="auto">
          <a:xfrm>
            <a:off x="3941763" y="4705350"/>
            <a:ext cx="4697412" cy="941388"/>
          </a:xfrm>
          <a:prstGeom prst="rect">
            <a:avLst/>
          </a:prstGeom>
          <a:solidFill>
            <a:srgbClr val="CCFFCC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因此，</a:t>
            </a:r>
            <a:r>
              <a:rPr kumimoji="1" lang="en-US" altLang="zh-CN" sz="2400" b="1" i="1">
                <a:latin typeface="Times New Roman" charset="0"/>
              </a:rPr>
              <a:t>G</a:t>
            </a:r>
            <a:r>
              <a:rPr kumimoji="1" lang="zh-CN" altLang="en-US" sz="2400" b="1">
                <a:latin typeface="Times New Roman" charset="0"/>
              </a:rPr>
              <a:t>的“</a:t>
            </a: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边连通”是个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必要</a:t>
            </a:r>
            <a:r>
              <a:rPr kumimoji="1" lang="zh-CN" altLang="en-US" sz="2400" b="1">
                <a:latin typeface="Times New Roman" charset="0"/>
              </a:rPr>
              <a:t>条件，但它是否也是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  <a:ea typeface="文鼎齿轮体" charset="0"/>
              </a:rPr>
              <a:t>充分</a:t>
            </a:r>
            <a:r>
              <a:rPr kumimoji="1" lang="zh-CN" altLang="en-US" sz="2400" b="1">
                <a:latin typeface="Times New Roman" charset="0"/>
              </a:rPr>
              <a:t>条件呢？</a:t>
            </a:r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3098800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884238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884238" y="5575300"/>
            <a:ext cx="161925" cy="1571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1639888" y="5148263"/>
            <a:ext cx="160337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8" name="Oval 11"/>
          <p:cNvSpPr>
            <a:spLocks noChangeArrowheads="1"/>
          </p:cNvSpPr>
          <p:nvPr/>
        </p:nvSpPr>
        <p:spPr bwMode="auto">
          <a:xfrm>
            <a:off x="2478088" y="514826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59" name="Oval 12"/>
          <p:cNvSpPr>
            <a:spLocks noChangeArrowheads="1"/>
          </p:cNvSpPr>
          <p:nvPr/>
        </p:nvSpPr>
        <p:spPr bwMode="auto">
          <a:xfrm>
            <a:off x="3098800" y="4722813"/>
            <a:ext cx="161925" cy="15716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0" name="Line 14"/>
          <p:cNvSpPr>
            <a:spLocks noChangeShapeType="1"/>
          </p:cNvSpPr>
          <p:nvPr/>
        </p:nvSpPr>
        <p:spPr bwMode="auto">
          <a:xfrm>
            <a:off x="1019175" y="4821238"/>
            <a:ext cx="638175" cy="3603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5"/>
          <p:cNvSpPr>
            <a:spLocks noChangeShapeType="1"/>
          </p:cNvSpPr>
          <p:nvPr/>
        </p:nvSpPr>
        <p:spPr bwMode="auto">
          <a:xfrm flipV="1">
            <a:off x="1019175" y="5262563"/>
            <a:ext cx="652463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6"/>
          <p:cNvSpPr>
            <a:spLocks noChangeShapeType="1"/>
          </p:cNvSpPr>
          <p:nvPr/>
        </p:nvSpPr>
        <p:spPr bwMode="auto">
          <a:xfrm>
            <a:off x="954088" y="4837113"/>
            <a:ext cx="1587" cy="738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17"/>
          <p:cNvSpPr>
            <a:spLocks noChangeShapeType="1"/>
          </p:cNvSpPr>
          <p:nvPr/>
        </p:nvSpPr>
        <p:spPr bwMode="auto">
          <a:xfrm flipV="1">
            <a:off x="2595563" y="4852988"/>
            <a:ext cx="536575" cy="32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8"/>
          <p:cNvSpPr>
            <a:spLocks noChangeShapeType="1"/>
          </p:cNvSpPr>
          <p:nvPr/>
        </p:nvSpPr>
        <p:spPr bwMode="auto">
          <a:xfrm>
            <a:off x="3163888" y="4837113"/>
            <a:ext cx="3175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9"/>
          <p:cNvSpPr>
            <a:spLocks noChangeShapeType="1"/>
          </p:cNvSpPr>
          <p:nvPr/>
        </p:nvSpPr>
        <p:spPr bwMode="auto">
          <a:xfrm>
            <a:off x="2578100" y="5280025"/>
            <a:ext cx="571500" cy="374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Rectangle 20"/>
          <p:cNvSpPr>
            <a:spLocks noChangeArrowheads="1"/>
          </p:cNvSpPr>
          <p:nvPr/>
        </p:nvSpPr>
        <p:spPr bwMode="auto">
          <a:xfrm>
            <a:off x="1790700" y="5197475"/>
            <a:ext cx="704850" cy="39688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53267" name="Line 68"/>
          <p:cNvSpPr>
            <a:spLocks noChangeShapeType="1"/>
          </p:cNvSpPr>
          <p:nvPr/>
        </p:nvSpPr>
        <p:spPr bwMode="auto">
          <a:xfrm flipH="1">
            <a:off x="2201863" y="4435475"/>
            <a:ext cx="266700" cy="719138"/>
          </a:xfrm>
          <a:prstGeom prst="line">
            <a:avLst/>
          </a:prstGeom>
          <a:noFill/>
          <a:ln w="28575">
            <a:solidFill>
              <a:srgbClr val="969696"/>
            </a:solidFill>
            <a:prstDash val="lgDash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边连通与</a:t>
            </a:r>
            <a:r>
              <a:rPr lang="en-US" altLang="zh-CN">
                <a:latin typeface="Times New Roman" charset="0"/>
                <a:ea typeface="黑体" charset="0"/>
              </a:rPr>
              <a:t>2-</a:t>
            </a:r>
            <a:r>
              <a:rPr lang="zh-CN" altLang="en-US">
                <a:latin typeface="Times New Roman" charset="0"/>
                <a:ea typeface="宋体" charset="0"/>
              </a:rPr>
              <a:t>连通（无向图）</a:t>
            </a:r>
          </a:p>
        </p:txBody>
      </p:sp>
      <p:sp>
        <p:nvSpPr>
          <p:cNvPr id="55299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E838DBA-36EB-4E43-B98C-76C7FBDDCC5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468313" y="3500438"/>
            <a:ext cx="2514600" cy="1265237"/>
          </a:xfrm>
          <a:prstGeom prst="ellipse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1" name="Oval 8"/>
          <p:cNvSpPr>
            <a:spLocks noChangeArrowheads="1"/>
          </p:cNvSpPr>
          <p:nvPr/>
        </p:nvSpPr>
        <p:spPr bwMode="auto">
          <a:xfrm>
            <a:off x="387350" y="4062413"/>
            <a:ext cx="173038" cy="1349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02" name="Text Box 13"/>
          <p:cNvSpPr txBox="1">
            <a:spLocks noChangeArrowheads="1"/>
          </p:cNvSpPr>
          <p:nvPr/>
        </p:nvSpPr>
        <p:spPr bwMode="auto">
          <a:xfrm>
            <a:off x="795338" y="3609975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3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3" name="Text Box 15"/>
          <p:cNvSpPr txBox="1">
            <a:spLocks noChangeArrowheads="1"/>
          </p:cNvSpPr>
          <p:nvPr/>
        </p:nvSpPr>
        <p:spPr bwMode="auto">
          <a:xfrm>
            <a:off x="1979613" y="3573463"/>
            <a:ext cx="57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2</a:t>
            </a:r>
            <a:endParaRPr kumimoji="1" lang="en-US" altLang="zh-CN" sz="2000" i="1">
              <a:latin typeface="Times New Roman" charset="0"/>
            </a:endParaRPr>
          </a:p>
        </p:txBody>
      </p:sp>
      <p:sp>
        <p:nvSpPr>
          <p:cNvPr id="55304" name="Text Box 17"/>
          <p:cNvSpPr txBox="1">
            <a:spLocks noChangeArrowheads="1"/>
          </p:cNvSpPr>
          <p:nvPr/>
        </p:nvSpPr>
        <p:spPr bwMode="auto">
          <a:xfrm>
            <a:off x="2619375" y="3994150"/>
            <a:ext cx="57785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charset="0"/>
              </a:rPr>
              <a:t>v</a:t>
            </a:r>
            <a:r>
              <a:rPr kumimoji="1" lang="en-US" altLang="zh-CN" sz="2000" baseline="-25000">
                <a:latin typeface="Times New Roman" charset="0"/>
              </a:rPr>
              <a:t>1</a:t>
            </a:r>
            <a:endParaRPr kumimoji="1" lang="en-US" altLang="zh-CN" sz="2000" i="1">
              <a:latin typeface="Times New Roman" charset="0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2992438" y="3590925"/>
            <a:ext cx="1590675" cy="935038"/>
            <a:chOff x="6313639" y="2610018"/>
            <a:chExt cx="1590601" cy="934960"/>
          </a:xfrm>
        </p:grpSpPr>
        <p:sp>
          <p:nvSpPr>
            <p:cNvPr id="55313" name="椭圆 32"/>
            <p:cNvSpPr>
              <a:spLocks noChangeArrowheads="1"/>
            </p:cNvSpPr>
            <p:nvPr/>
          </p:nvSpPr>
          <p:spPr bwMode="auto">
            <a:xfrm>
              <a:off x="6313639" y="2650359"/>
              <a:ext cx="1512168" cy="894619"/>
            </a:xfrm>
            <a:prstGeom prst="ellipse">
              <a:avLst/>
            </a:prstGeom>
            <a:noFill/>
            <a:ln w="222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4" name="Oval 9"/>
            <p:cNvSpPr>
              <a:spLocks noChangeArrowheads="1"/>
            </p:cNvSpPr>
            <p:nvPr/>
          </p:nvSpPr>
          <p:spPr bwMode="auto">
            <a:xfrm>
              <a:off x="7751183" y="3011731"/>
              <a:ext cx="153057" cy="14279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5" name="Oval 10"/>
            <p:cNvSpPr>
              <a:spLocks noChangeArrowheads="1"/>
            </p:cNvSpPr>
            <p:nvPr/>
          </p:nvSpPr>
          <p:spPr bwMode="auto">
            <a:xfrm>
              <a:off x="7249743" y="2610018"/>
              <a:ext cx="144016" cy="11311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2212975"/>
            <a:ext cx="35972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Oval 12"/>
          <p:cNvSpPr>
            <a:spLocks noChangeArrowheads="1"/>
          </p:cNvSpPr>
          <p:nvPr/>
        </p:nvSpPr>
        <p:spPr bwMode="auto">
          <a:xfrm>
            <a:off x="2898775" y="4005263"/>
            <a:ext cx="160338" cy="188912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954088" y="2894013"/>
            <a:ext cx="1525587" cy="746125"/>
            <a:chOff x="954742" y="2894562"/>
            <a:chExt cx="1524253" cy="745689"/>
          </a:xfrm>
        </p:grpSpPr>
        <p:sp>
          <p:nvSpPr>
            <p:cNvPr id="55311" name="任意多边形 47"/>
            <p:cNvSpPr>
              <a:spLocks/>
            </p:cNvSpPr>
            <p:nvPr/>
          </p:nvSpPr>
          <p:spPr bwMode="auto">
            <a:xfrm>
              <a:off x="954742" y="2956112"/>
              <a:ext cx="1524253" cy="684139"/>
            </a:xfrm>
            <a:custGeom>
              <a:avLst/>
              <a:gdLst>
                <a:gd name="T0" fmla="*/ 0 w 1544171"/>
                <a:gd name="T1" fmla="*/ 89697 h 786653"/>
                <a:gd name="T2" fmla="*/ 99608 w 1544171"/>
                <a:gd name="T3" fmla="*/ 35050 h 786653"/>
                <a:gd name="T4" fmla="*/ 586581 w 1544171"/>
                <a:gd name="T5" fmla="*/ 276 h 786653"/>
                <a:gd name="T6" fmla="*/ 1117825 w 1544171"/>
                <a:gd name="T7" fmla="*/ 33395 h 786653"/>
                <a:gd name="T8" fmla="*/ 1250636 w 1544171"/>
                <a:gd name="T9" fmla="*/ 88041 h 786653"/>
                <a:gd name="T10" fmla="*/ 1239567 w 1544171"/>
                <a:gd name="T11" fmla="*/ 86385 h 7866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44171"/>
                <a:gd name="T19" fmla="*/ 0 h 786653"/>
                <a:gd name="T20" fmla="*/ 1544171 w 1544171"/>
                <a:gd name="T21" fmla="*/ 786653 h 7866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44171" h="786653">
                  <a:moveTo>
                    <a:pt x="0" y="728382"/>
                  </a:moveTo>
                  <a:cubicBezTo>
                    <a:pt x="1120" y="567017"/>
                    <a:pt x="2241" y="405653"/>
                    <a:pt x="121023" y="284629"/>
                  </a:cubicBezTo>
                  <a:cubicBezTo>
                    <a:pt x="239805" y="163606"/>
                    <a:pt x="506506" y="4482"/>
                    <a:pt x="712694" y="2241"/>
                  </a:cubicBezTo>
                  <a:cubicBezTo>
                    <a:pt x="918882" y="0"/>
                    <a:pt x="1223682" y="152400"/>
                    <a:pt x="1358153" y="271182"/>
                  </a:cubicBezTo>
                  <a:cubicBezTo>
                    <a:pt x="1492624" y="389964"/>
                    <a:pt x="1494865" y="643217"/>
                    <a:pt x="1519518" y="714935"/>
                  </a:cubicBezTo>
                  <a:cubicBezTo>
                    <a:pt x="1544171" y="786653"/>
                    <a:pt x="1525120" y="744070"/>
                    <a:pt x="1506070" y="701488"/>
                  </a:cubicBezTo>
                </a:path>
              </a:pathLst>
            </a:custGeom>
            <a:noFill/>
            <a:ln w="22225" cap="flat" cmpd="sng">
              <a:solidFill>
                <a:srgbClr val="0000CC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12" name="Oval 10"/>
            <p:cNvSpPr>
              <a:spLocks noChangeArrowheads="1"/>
            </p:cNvSpPr>
            <p:nvPr/>
          </p:nvSpPr>
          <p:spPr bwMode="auto">
            <a:xfrm>
              <a:off x="1639294" y="2894562"/>
              <a:ext cx="136648" cy="14401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309" name="Oval 10"/>
          <p:cNvSpPr>
            <a:spLocks noChangeArrowheads="1"/>
          </p:cNvSpPr>
          <p:nvPr/>
        </p:nvSpPr>
        <p:spPr bwMode="auto">
          <a:xfrm>
            <a:off x="2355850" y="3529013"/>
            <a:ext cx="152400" cy="14763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10" name="Oval 10"/>
          <p:cNvSpPr>
            <a:spLocks noChangeArrowheads="1"/>
          </p:cNvSpPr>
          <p:nvPr/>
        </p:nvSpPr>
        <p:spPr bwMode="auto">
          <a:xfrm flipV="1">
            <a:off x="893763" y="3549650"/>
            <a:ext cx="142875" cy="1444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u="sng">
                <a:latin typeface="Times New Roman" charset="0"/>
                <a:ea typeface="黑体" charset="0"/>
              </a:rPr>
              <a:t>2-</a:t>
            </a:r>
            <a:r>
              <a:rPr lang="zh-CN" altLang="en-US" u="sng">
                <a:latin typeface="Times New Roman" charset="0"/>
                <a:ea typeface="宋体" charset="0"/>
              </a:rPr>
              <a:t>边连通</a:t>
            </a:r>
            <a:r>
              <a:rPr lang="zh-CN" altLang="en-US">
                <a:latin typeface="Times New Roman" charset="0"/>
                <a:ea typeface="宋体" charset="0"/>
              </a:rPr>
              <a:t>无向图的边定向</a:t>
            </a:r>
          </a:p>
        </p:txBody>
      </p:sp>
      <p:sp>
        <p:nvSpPr>
          <p:cNvPr id="57347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DA68748-6E00-D74C-A14D-1FFC93EB2D5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900113" y="2054225"/>
            <a:ext cx="395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charset="0"/>
              </a:rPr>
              <a:t>2-</a:t>
            </a:r>
            <a:r>
              <a:rPr kumimoji="1" lang="zh-CN" altLang="en-US" sz="2400" b="1">
                <a:latin typeface="Times New Roman" charset="0"/>
              </a:rPr>
              <a:t>边连通图中一定含回路</a:t>
            </a:r>
          </a:p>
        </p:txBody>
      </p:sp>
      <p:grpSp>
        <p:nvGrpSpPr>
          <p:cNvPr id="57349" name="Group 18"/>
          <p:cNvGrpSpPr>
            <a:grpSpLocks/>
          </p:cNvGrpSpPr>
          <p:nvPr/>
        </p:nvGrpSpPr>
        <p:grpSpPr bwMode="auto">
          <a:xfrm>
            <a:off x="1447800" y="2451100"/>
            <a:ext cx="4095750" cy="2811463"/>
            <a:chOff x="912" y="1866"/>
            <a:chExt cx="2580" cy="1771"/>
          </a:xfrm>
        </p:grpSpPr>
        <p:sp>
          <p:nvSpPr>
            <p:cNvPr id="57364" name="Oval 5"/>
            <p:cNvSpPr>
              <a:spLocks noChangeArrowheads="1"/>
            </p:cNvSpPr>
            <p:nvPr/>
          </p:nvSpPr>
          <p:spPr bwMode="auto">
            <a:xfrm>
              <a:off x="1200" y="2064"/>
              <a:ext cx="1968" cy="1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5" name="Text Box 7"/>
            <p:cNvSpPr txBox="1">
              <a:spLocks noChangeArrowheads="1"/>
            </p:cNvSpPr>
            <p:nvPr/>
          </p:nvSpPr>
          <p:spPr bwMode="auto">
            <a:xfrm>
              <a:off x="912" y="225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latin typeface="Times New Roman" charset="0"/>
                </a:rPr>
                <a:t>C</a:t>
              </a:r>
              <a:r>
                <a:rPr kumimoji="1" lang="en-US" altLang="zh-CN" sz="2400" baseline="-25000">
                  <a:latin typeface="Times New Roman" charset="0"/>
                </a:rPr>
                <a:t>1</a:t>
              </a:r>
              <a:endParaRPr kumimoji="1" lang="en-US" altLang="zh-CN" sz="2400" i="1">
                <a:latin typeface="Times New Roman" charset="0"/>
              </a:endParaRPr>
            </a:p>
          </p:txBody>
        </p:sp>
        <p:sp>
          <p:nvSpPr>
            <p:cNvPr id="57366" name="Oval 8"/>
            <p:cNvSpPr>
              <a:spLocks noChangeArrowheads="1"/>
            </p:cNvSpPr>
            <p:nvPr/>
          </p:nvSpPr>
          <p:spPr bwMode="auto">
            <a:xfrm>
              <a:off x="1407" y="2232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7" name="Oval 9"/>
            <p:cNvSpPr>
              <a:spLocks noChangeArrowheads="1"/>
            </p:cNvSpPr>
            <p:nvPr/>
          </p:nvSpPr>
          <p:spPr bwMode="auto">
            <a:xfrm>
              <a:off x="2349" y="3390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8" name="Oval 10"/>
            <p:cNvSpPr>
              <a:spLocks noChangeArrowheads="1"/>
            </p:cNvSpPr>
            <p:nvPr/>
          </p:nvSpPr>
          <p:spPr bwMode="auto">
            <a:xfrm>
              <a:off x="2601" y="2094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69" name="Oval 11"/>
            <p:cNvSpPr>
              <a:spLocks noChangeArrowheads="1"/>
            </p:cNvSpPr>
            <p:nvPr/>
          </p:nvSpPr>
          <p:spPr bwMode="auto">
            <a:xfrm>
              <a:off x="3024" y="3003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0" name="Oval 12"/>
            <p:cNvSpPr>
              <a:spLocks noChangeArrowheads="1"/>
            </p:cNvSpPr>
            <p:nvPr/>
          </p:nvSpPr>
          <p:spPr bwMode="auto">
            <a:xfrm>
              <a:off x="3015" y="2409"/>
              <a:ext cx="113" cy="113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71" name="Text Box 13"/>
            <p:cNvSpPr txBox="1">
              <a:spLocks noChangeArrowheads="1"/>
            </p:cNvSpPr>
            <p:nvPr/>
          </p:nvSpPr>
          <p:spPr bwMode="auto">
            <a:xfrm>
              <a:off x="1218" y="202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3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2" name="Text Box 14"/>
            <p:cNvSpPr txBox="1">
              <a:spLocks noChangeArrowheads="1"/>
            </p:cNvSpPr>
            <p:nvPr/>
          </p:nvSpPr>
          <p:spPr bwMode="auto">
            <a:xfrm>
              <a:off x="2421" y="338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4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3" name="Text Box 15"/>
            <p:cNvSpPr txBox="1">
              <a:spLocks noChangeArrowheads="1"/>
            </p:cNvSpPr>
            <p:nvPr/>
          </p:nvSpPr>
          <p:spPr bwMode="auto">
            <a:xfrm>
              <a:off x="2421" y="186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2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3060" y="3045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5</a:t>
              </a:r>
              <a:endParaRPr kumimoji="1" lang="en-US" altLang="zh-CN" sz="2000" i="1">
                <a:latin typeface="Times New Roman" charset="0"/>
              </a:endParaRPr>
            </a:p>
          </p:txBody>
        </p:sp>
        <p:sp>
          <p:nvSpPr>
            <p:cNvPr id="57375" name="Text Box 17"/>
            <p:cNvSpPr txBox="1">
              <a:spLocks noChangeArrowheads="1"/>
            </p:cNvSpPr>
            <p:nvPr/>
          </p:nvSpPr>
          <p:spPr bwMode="auto">
            <a:xfrm>
              <a:off x="2862" y="245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charset="0"/>
                </a:rPr>
                <a:t>v</a:t>
              </a:r>
              <a:r>
                <a:rPr kumimoji="1" lang="en-US" altLang="zh-CN" sz="2000" baseline="-25000">
                  <a:latin typeface="Times New Roman" charset="0"/>
                </a:rPr>
                <a:t>6</a:t>
              </a:r>
              <a:endParaRPr kumimoji="1" lang="en-US" altLang="zh-CN" sz="2000" i="1">
                <a:latin typeface="Times New Roman" charset="0"/>
              </a:endParaRPr>
            </a:p>
          </p:txBody>
        </p:sp>
      </p:grpSp>
      <p:sp>
        <p:nvSpPr>
          <p:cNvPr id="94228" name="Freeform 20"/>
          <p:cNvSpPr>
            <a:spLocks/>
          </p:cNvSpPr>
          <p:nvPr/>
        </p:nvSpPr>
        <p:spPr bwMode="auto">
          <a:xfrm>
            <a:off x="1752600" y="4137025"/>
            <a:ext cx="947738" cy="866775"/>
          </a:xfrm>
          <a:custGeom>
            <a:avLst/>
            <a:gdLst>
              <a:gd name="T0" fmla="*/ 0 w 597"/>
              <a:gd name="T1" fmla="*/ 0 h 546"/>
              <a:gd name="T2" fmla="*/ 2147483646 w 597"/>
              <a:gd name="T3" fmla="*/ 2147483646 h 546"/>
              <a:gd name="T4" fmla="*/ 2147483646 w 597"/>
              <a:gd name="T5" fmla="*/ 2147483646 h 546"/>
              <a:gd name="T6" fmla="*/ 2147483646 w 597"/>
              <a:gd name="T7" fmla="*/ 2147483646 h 546"/>
              <a:gd name="T8" fmla="*/ 2147483646 w 597"/>
              <a:gd name="T9" fmla="*/ 2147483646 h 546"/>
              <a:gd name="T10" fmla="*/ 2147483646 w 597"/>
              <a:gd name="T11" fmla="*/ 2147483646 h 546"/>
              <a:gd name="T12" fmla="*/ 2147483646 w 597"/>
              <a:gd name="T13" fmla="*/ 2147483646 h 546"/>
              <a:gd name="T14" fmla="*/ 2147483646 w 597"/>
              <a:gd name="T15" fmla="*/ 2147483646 h 546"/>
              <a:gd name="T16" fmla="*/ 2147483646 w 597"/>
              <a:gd name="T17" fmla="*/ 2147483646 h 546"/>
              <a:gd name="T18" fmla="*/ 2147483646 w 597"/>
              <a:gd name="T19" fmla="*/ 2147483646 h 546"/>
              <a:gd name="T20" fmla="*/ 2147483646 w 597"/>
              <a:gd name="T21" fmla="*/ 2147483646 h 546"/>
              <a:gd name="T22" fmla="*/ 2147483646 w 597"/>
              <a:gd name="T23" fmla="*/ 2147483646 h 5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97"/>
              <a:gd name="T37" fmla="*/ 0 h 546"/>
              <a:gd name="T38" fmla="*/ 597 w 597"/>
              <a:gd name="T39" fmla="*/ 546 h 54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97" h="546">
                <a:moveTo>
                  <a:pt x="0" y="0"/>
                </a:moveTo>
                <a:cubicBezTo>
                  <a:pt x="21" y="51"/>
                  <a:pt x="43" y="102"/>
                  <a:pt x="57" y="132"/>
                </a:cubicBezTo>
                <a:cubicBezTo>
                  <a:pt x="71" y="162"/>
                  <a:pt x="74" y="162"/>
                  <a:pt x="84" y="177"/>
                </a:cubicBezTo>
                <a:cubicBezTo>
                  <a:pt x="94" y="192"/>
                  <a:pt x="108" y="207"/>
                  <a:pt x="120" y="222"/>
                </a:cubicBezTo>
                <a:cubicBezTo>
                  <a:pt x="132" y="237"/>
                  <a:pt x="144" y="252"/>
                  <a:pt x="156" y="267"/>
                </a:cubicBezTo>
                <a:cubicBezTo>
                  <a:pt x="168" y="282"/>
                  <a:pt x="176" y="297"/>
                  <a:pt x="192" y="312"/>
                </a:cubicBezTo>
                <a:cubicBezTo>
                  <a:pt x="208" y="327"/>
                  <a:pt x="236" y="342"/>
                  <a:pt x="255" y="357"/>
                </a:cubicBezTo>
                <a:cubicBezTo>
                  <a:pt x="274" y="372"/>
                  <a:pt x="287" y="387"/>
                  <a:pt x="309" y="402"/>
                </a:cubicBezTo>
                <a:cubicBezTo>
                  <a:pt x="331" y="417"/>
                  <a:pt x="360" y="431"/>
                  <a:pt x="390" y="447"/>
                </a:cubicBezTo>
                <a:cubicBezTo>
                  <a:pt x="420" y="463"/>
                  <a:pt x="464" y="489"/>
                  <a:pt x="489" y="501"/>
                </a:cubicBezTo>
                <a:cubicBezTo>
                  <a:pt x="514" y="513"/>
                  <a:pt x="525" y="512"/>
                  <a:pt x="543" y="519"/>
                </a:cubicBezTo>
                <a:cubicBezTo>
                  <a:pt x="561" y="526"/>
                  <a:pt x="592" y="545"/>
                  <a:pt x="597" y="546"/>
                </a:cubicBezTo>
              </a:path>
            </a:pathLst>
          </a:cu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组合 30"/>
          <p:cNvGrpSpPr>
            <a:grpSpLocks/>
          </p:cNvGrpSpPr>
          <p:nvPr/>
        </p:nvGrpSpPr>
        <p:grpSpPr bwMode="auto">
          <a:xfrm>
            <a:off x="4243388" y="2232025"/>
            <a:ext cx="2809875" cy="2286000"/>
            <a:chOff x="4243388" y="2232214"/>
            <a:chExt cx="2809875" cy="2286000"/>
          </a:xfrm>
        </p:grpSpPr>
        <p:grpSp>
          <p:nvGrpSpPr>
            <p:cNvPr id="57355" name="Group 23"/>
            <p:cNvGrpSpPr>
              <a:grpSpLocks/>
            </p:cNvGrpSpPr>
            <p:nvPr/>
          </p:nvGrpSpPr>
          <p:grpSpPr bwMode="auto">
            <a:xfrm>
              <a:off x="6443663" y="2846577"/>
              <a:ext cx="609600" cy="457200"/>
              <a:chOff x="4080" y="2112"/>
              <a:chExt cx="384" cy="288"/>
            </a:xfrm>
          </p:grpSpPr>
          <p:sp>
            <p:nvSpPr>
              <p:cNvPr id="57362" name="Oval 21"/>
              <p:cNvSpPr>
                <a:spLocks noChangeArrowheads="1"/>
              </p:cNvSpPr>
              <p:nvPr/>
            </p:nvSpPr>
            <p:spPr bwMode="auto">
              <a:xfrm>
                <a:off x="4080" y="2160"/>
                <a:ext cx="113" cy="113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3" name="Text Box 22"/>
              <p:cNvSpPr txBox="1">
                <a:spLocks noChangeArrowheads="1"/>
              </p:cNvSpPr>
              <p:nvPr/>
            </p:nvSpPr>
            <p:spPr bwMode="auto">
              <a:xfrm>
                <a:off x="4176" y="21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v</a:t>
                </a:r>
                <a:r>
                  <a:rPr kumimoji="1" lang="en-US" altLang="zh-CN" sz="2400" baseline="-25000">
                    <a:latin typeface="Times New Roman" charset="0"/>
                  </a:rPr>
                  <a:t>1</a:t>
                </a:r>
                <a:endParaRPr kumimoji="1" lang="en-US" altLang="zh-CN" sz="2400" i="1">
                  <a:latin typeface="Times New Roman" charset="0"/>
                </a:endParaRPr>
              </a:p>
            </p:txBody>
          </p:sp>
        </p:grpSp>
        <p:grpSp>
          <p:nvGrpSpPr>
            <p:cNvPr id="57356" name="Group 26"/>
            <p:cNvGrpSpPr>
              <a:grpSpLocks/>
            </p:cNvGrpSpPr>
            <p:nvPr/>
          </p:nvGrpSpPr>
          <p:grpSpPr bwMode="auto">
            <a:xfrm>
              <a:off x="4243388" y="2232214"/>
              <a:ext cx="2228850" cy="742950"/>
              <a:chOff x="2673" y="1728"/>
              <a:chExt cx="1404" cy="468"/>
            </a:xfrm>
          </p:grpSpPr>
          <p:sp>
            <p:nvSpPr>
              <p:cNvPr id="57360" name="Freeform 24"/>
              <p:cNvSpPr>
                <a:spLocks/>
              </p:cNvSpPr>
              <p:nvPr/>
            </p:nvSpPr>
            <p:spPr bwMode="auto">
              <a:xfrm>
                <a:off x="2673" y="1926"/>
                <a:ext cx="1404" cy="270"/>
              </a:xfrm>
              <a:custGeom>
                <a:avLst/>
                <a:gdLst>
                  <a:gd name="T0" fmla="*/ 1404 w 1404"/>
                  <a:gd name="T1" fmla="*/ 270 h 270"/>
                  <a:gd name="T2" fmla="*/ 1116 w 1404"/>
                  <a:gd name="T3" fmla="*/ 36 h 270"/>
                  <a:gd name="T4" fmla="*/ 981 w 1404"/>
                  <a:gd name="T5" fmla="*/ 27 h 270"/>
                  <a:gd name="T6" fmla="*/ 828 w 1404"/>
                  <a:gd name="T7" fmla="*/ 36 h 270"/>
                  <a:gd name="T8" fmla="*/ 702 w 1404"/>
                  <a:gd name="T9" fmla="*/ 54 h 270"/>
                  <a:gd name="T10" fmla="*/ 486 w 1404"/>
                  <a:gd name="T11" fmla="*/ 0 h 270"/>
                  <a:gd name="T12" fmla="*/ 63 w 1404"/>
                  <a:gd name="T13" fmla="*/ 117 h 270"/>
                  <a:gd name="T14" fmla="*/ 0 w 1404"/>
                  <a:gd name="T15" fmla="*/ 180 h 2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04"/>
                  <a:gd name="T25" fmla="*/ 0 h 270"/>
                  <a:gd name="T26" fmla="*/ 1404 w 1404"/>
                  <a:gd name="T27" fmla="*/ 270 h 27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04" h="270">
                    <a:moveTo>
                      <a:pt x="1404" y="270"/>
                    </a:moveTo>
                    <a:cubicBezTo>
                      <a:pt x="1341" y="175"/>
                      <a:pt x="1236" y="54"/>
                      <a:pt x="1116" y="36"/>
                    </a:cubicBezTo>
                    <a:cubicBezTo>
                      <a:pt x="1071" y="29"/>
                      <a:pt x="1026" y="30"/>
                      <a:pt x="981" y="27"/>
                    </a:cubicBezTo>
                    <a:cubicBezTo>
                      <a:pt x="930" y="30"/>
                      <a:pt x="879" y="31"/>
                      <a:pt x="828" y="36"/>
                    </a:cubicBezTo>
                    <a:cubicBezTo>
                      <a:pt x="786" y="40"/>
                      <a:pt x="702" y="54"/>
                      <a:pt x="702" y="54"/>
                    </a:cubicBezTo>
                    <a:cubicBezTo>
                      <a:pt x="611" y="45"/>
                      <a:pt x="567" y="27"/>
                      <a:pt x="486" y="0"/>
                    </a:cubicBezTo>
                    <a:cubicBezTo>
                      <a:pt x="343" y="29"/>
                      <a:pt x="194" y="51"/>
                      <a:pt x="63" y="117"/>
                    </a:cubicBezTo>
                    <a:cubicBezTo>
                      <a:pt x="44" y="145"/>
                      <a:pt x="23" y="157"/>
                      <a:pt x="0" y="180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61" name="Text Box 25"/>
              <p:cNvSpPr txBox="1">
                <a:spLocks noChangeArrowheads="1"/>
              </p:cNvSpPr>
              <p:nvPr/>
            </p:nvSpPr>
            <p:spPr bwMode="auto">
              <a:xfrm>
                <a:off x="3216" y="1728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P</a:t>
                </a:r>
              </a:p>
            </p:txBody>
          </p:sp>
        </p:grpSp>
        <p:grpSp>
          <p:nvGrpSpPr>
            <p:cNvPr id="57357" name="Group 29"/>
            <p:cNvGrpSpPr>
              <a:grpSpLocks/>
            </p:cNvGrpSpPr>
            <p:nvPr/>
          </p:nvGrpSpPr>
          <p:grpSpPr bwMode="auto">
            <a:xfrm>
              <a:off x="4986338" y="3103752"/>
              <a:ext cx="1543050" cy="1414462"/>
              <a:chOff x="3141" y="2277"/>
              <a:chExt cx="972" cy="891"/>
            </a:xfrm>
          </p:grpSpPr>
          <p:sp>
            <p:nvSpPr>
              <p:cNvPr id="57358" name="Freeform 27"/>
              <p:cNvSpPr>
                <a:spLocks/>
              </p:cNvSpPr>
              <p:nvPr/>
            </p:nvSpPr>
            <p:spPr bwMode="auto">
              <a:xfrm>
                <a:off x="3141" y="2277"/>
                <a:ext cx="972" cy="792"/>
              </a:xfrm>
              <a:custGeom>
                <a:avLst/>
                <a:gdLst>
                  <a:gd name="T0" fmla="*/ 972 w 972"/>
                  <a:gd name="T1" fmla="*/ 0 h 792"/>
                  <a:gd name="T2" fmla="*/ 927 w 972"/>
                  <a:gd name="T3" fmla="*/ 81 h 792"/>
                  <a:gd name="T4" fmla="*/ 918 w 972"/>
                  <a:gd name="T5" fmla="*/ 207 h 792"/>
                  <a:gd name="T6" fmla="*/ 918 w 972"/>
                  <a:gd name="T7" fmla="*/ 270 h 792"/>
                  <a:gd name="T8" fmla="*/ 900 w 972"/>
                  <a:gd name="T9" fmla="*/ 297 h 792"/>
                  <a:gd name="T10" fmla="*/ 855 w 972"/>
                  <a:gd name="T11" fmla="*/ 369 h 792"/>
                  <a:gd name="T12" fmla="*/ 810 w 972"/>
                  <a:gd name="T13" fmla="*/ 450 h 792"/>
                  <a:gd name="T14" fmla="*/ 540 w 972"/>
                  <a:gd name="T15" fmla="*/ 675 h 792"/>
                  <a:gd name="T16" fmla="*/ 432 w 972"/>
                  <a:gd name="T17" fmla="*/ 729 h 792"/>
                  <a:gd name="T18" fmla="*/ 207 w 972"/>
                  <a:gd name="T19" fmla="*/ 765 h 792"/>
                  <a:gd name="T20" fmla="*/ 0 w 972"/>
                  <a:gd name="T21" fmla="*/ 792 h 7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2"/>
                  <a:gd name="T34" fmla="*/ 0 h 792"/>
                  <a:gd name="T35" fmla="*/ 972 w 972"/>
                  <a:gd name="T36" fmla="*/ 792 h 7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2" h="792">
                    <a:moveTo>
                      <a:pt x="972" y="0"/>
                    </a:moveTo>
                    <a:cubicBezTo>
                      <a:pt x="954" y="27"/>
                      <a:pt x="945" y="54"/>
                      <a:pt x="927" y="81"/>
                    </a:cubicBezTo>
                    <a:cubicBezTo>
                      <a:pt x="924" y="123"/>
                      <a:pt x="918" y="165"/>
                      <a:pt x="918" y="207"/>
                    </a:cubicBezTo>
                    <a:cubicBezTo>
                      <a:pt x="918" y="261"/>
                      <a:pt x="946" y="204"/>
                      <a:pt x="918" y="270"/>
                    </a:cubicBezTo>
                    <a:cubicBezTo>
                      <a:pt x="914" y="280"/>
                      <a:pt x="904" y="287"/>
                      <a:pt x="900" y="297"/>
                    </a:cubicBezTo>
                    <a:cubicBezTo>
                      <a:pt x="868" y="368"/>
                      <a:pt x="904" y="337"/>
                      <a:pt x="855" y="369"/>
                    </a:cubicBezTo>
                    <a:cubicBezTo>
                      <a:pt x="837" y="396"/>
                      <a:pt x="828" y="423"/>
                      <a:pt x="810" y="450"/>
                    </a:cubicBezTo>
                    <a:cubicBezTo>
                      <a:pt x="767" y="622"/>
                      <a:pt x="692" y="627"/>
                      <a:pt x="540" y="675"/>
                    </a:cubicBezTo>
                    <a:cubicBezTo>
                      <a:pt x="500" y="688"/>
                      <a:pt x="469" y="713"/>
                      <a:pt x="432" y="729"/>
                    </a:cubicBezTo>
                    <a:cubicBezTo>
                      <a:pt x="363" y="759"/>
                      <a:pt x="279" y="760"/>
                      <a:pt x="207" y="765"/>
                    </a:cubicBezTo>
                    <a:cubicBezTo>
                      <a:pt x="130" y="784"/>
                      <a:pt x="82" y="792"/>
                      <a:pt x="0" y="792"/>
                    </a:cubicBezTo>
                  </a:path>
                </a:pathLst>
              </a:custGeom>
              <a:noFill/>
              <a:ln w="28575" cap="flat" cmpd="sng">
                <a:solidFill>
                  <a:srgbClr val="33CCCC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9" name="Text Box 28"/>
              <p:cNvSpPr txBox="1">
                <a:spLocks noChangeArrowheads="1"/>
              </p:cNvSpPr>
              <p:nvPr/>
            </p:nvSpPr>
            <p:spPr bwMode="auto">
              <a:xfrm>
                <a:off x="3744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i="1">
                    <a:latin typeface="Times New Roman" charset="0"/>
                  </a:rPr>
                  <a:t>Q</a:t>
                </a:r>
              </a:p>
            </p:txBody>
          </p:sp>
        </p:grpSp>
      </p:grpSp>
      <p:sp>
        <p:nvSpPr>
          <p:cNvPr id="94239" name="Line 31"/>
          <p:cNvSpPr>
            <a:spLocks noChangeShapeType="1"/>
          </p:cNvSpPr>
          <p:nvPr/>
        </p:nvSpPr>
        <p:spPr bwMode="auto">
          <a:xfrm>
            <a:off x="5214938" y="2789238"/>
            <a:ext cx="757237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0" name="Line 32"/>
          <p:cNvSpPr>
            <a:spLocks noChangeShapeType="1"/>
          </p:cNvSpPr>
          <p:nvPr/>
        </p:nvSpPr>
        <p:spPr bwMode="auto">
          <a:xfrm flipH="1">
            <a:off x="5214938" y="3960813"/>
            <a:ext cx="757237" cy="185737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3995738" y="5300663"/>
            <a:ext cx="4897437" cy="120015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99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构作有向通路</a:t>
            </a:r>
            <a:r>
              <a:rPr kumimoji="1" lang="en-US" altLang="zh-CN" sz="2400" b="1" i="1">
                <a:latin typeface="Times New Roman" charset="0"/>
              </a:rPr>
              <a:t>C</a:t>
            </a:r>
            <a:r>
              <a:rPr kumimoji="1" lang="en-US" altLang="zh-CN" sz="2400" b="1" baseline="-25000">
                <a:latin typeface="Times New Roman" charset="0"/>
              </a:rPr>
              <a:t>2</a:t>
            </a:r>
            <a:r>
              <a:rPr kumimoji="1" lang="en-US" altLang="zh-CN" sz="2400" b="1">
                <a:latin typeface="Times New Roman" charset="0"/>
              </a:rPr>
              <a:t>=</a:t>
            </a:r>
            <a:r>
              <a:rPr kumimoji="1" lang="en-US" altLang="zh-CN" sz="2400" b="1" i="1">
                <a:latin typeface="Times New Roman" charset="0"/>
              </a:rPr>
              <a:t>C</a:t>
            </a:r>
            <a:r>
              <a:rPr kumimoji="1" lang="en-US" altLang="zh-CN" sz="2400" b="1" baseline="-25000">
                <a:latin typeface="Times New Roman" charset="0"/>
              </a:rPr>
              <a:t>1</a:t>
            </a:r>
            <a:r>
              <a:rPr kumimoji="1" lang="en-US" altLang="zh-CN" sz="2400" b="1">
                <a:latin typeface="Times New Roman" charset="0"/>
              </a:rPr>
              <a:t>+</a:t>
            </a:r>
            <a:r>
              <a:rPr kumimoji="1" lang="en-US" altLang="zh-CN" sz="2400" b="1" i="1">
                <a:latin typeface="Times New Roman" charset="0"/>
              </a:rPr>
              <a:t>QP</a:t>
            </a:r>
            <a:r>
              <a:rPr kumimoji="1" lang="en-US" altLang="zh-CN" sz="2400" b="1">
                <a:latin typeface="Times New Roman" charset="0"/>
              </a:rPr>
              <a:t>,..., </a:t>
            </a:r>
            <a:r>
              <a:rPr kumimoji="1" lang="zh-CN" altLang="en-US" sz="2400" b="1">
                <a:latin typeface="Times New Roman" charset="0"/>
              </a:rPr>
              <a:t>总会得到包括图中所有点的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charset="0"/>
              </a:rPr>
              <a:t>强连通</a:t>
            </a:r>
            <a:r>
              <a:rPr kumimoji="1" lang="zh-CN" altLang="en-US" sz="2400" b="1">
                <a:latin typeface="Times New Roman" charset="0"/>
              </a:rPr>
              <a:t>有向图。仍未包括的边可以任意定向。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8" grpId="0" animBg="1"/>
      <p:bldP spid="94239" grpId="0" animBg="1"/>
      <p:bldP spid="94240" grpId="0" animBg="1"/>
      <p:bldP spid="9424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无向图边定向算法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82750"/>
            <a:ext cx="8424863" cy="46815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输入：无环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2-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边连通无向图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（设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={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2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dirty="0">
                <a:ea typeface="宋体" charset="0"/>
              </a:rPr>
              <a:t>…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</a:t>
            </a:r>
            <a:r>
              <a:rPr kumimoji="0" lang="en-US" altLang="zh-CN" sz="2200" b="1" i="1" dirty="0" err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 err="1">
                <a:latin typeface="Times New Roman" charset="0"/>
                <a:ea typeface="宋体" charset="0"/>
              </a:rPr>
              <a:t>n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}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）</a:t>
            </a:r>
            <a:endParaRPr kumimoji="0" lang="en-US" altLang="zh-CN" sz="2200" b="1" dirty="0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输出：以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G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为底图的强连通有向图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过程：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(1)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令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={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}, </a:t>
            </a:r>
            <a:r>
              <a:rPr kumimoji="0" lang="en-US" altLang="zh-CN" sz="2200" b="1" dirty="0" err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=1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(2)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若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对未定向边任意定向，算法结束。否则转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3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(3)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取边      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使得  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 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 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                         (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一定可取到所要的边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)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</a:p>
          <a:p>
            <a:pPr lvl="1" algn="just" eaLnBrk="1" hangingPunct="1">
              <a:lnSpc>
                <a:spcPct val="130000"/>
              </a:lnSpc>
              <a:spcBef>
                <a:spcPct val="10000"/>
              </a:spcBef>
              <a:buFont typeface="Wingdings" charset="2"/>
              <a:buNone/>
            </a:pPr>
            <a:r>
              <a:rPr kumimoji="0" lang="zh-CN" altLang="en-US" sz="2200" b="1" dirty="0">
                <a:latin typeface="Times New Roman" charset="0"/>
                <a:ea typeface="宋体" charset="0"/>
              </a:rPr>
              <a:t>     从       开始找一条初级通路或回路，满足始点和终点在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中，而中间点均在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i="1" baseline="-30000" dirty="0">
                <a:latin typeface="Times New Roman" charset="0"/>
                <a:ea typeface="宋体" charset="0"/>
              </a:rPr>
              <a:t>G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-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中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, 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加方向使之成为有向通路。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en-US" altLang="zh-CN" sz="2200" b="1" dirty="0">
                <a:latin typeface="Times New Roman" charset="0"/>
                <a:ea typeface="宋体" charset="0"/>
              </a:rPr>
              <a:t>(4) 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i+1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=</a:t>
            </a:r>
            <a:r>
              <a:rPr kumimoji="0" lang="en-US" altLang="zh-CN" sz="2200" b="1" i="1" dirty="0">
                <a:latin typeface="Times New Roman" charset="0"/>
                <a:ea typeface="宋体" charset="0"/>
              </a:rPr>
              <a:t>V</a:t>
            </a:r>
            <a:r>
              <a:rPr kumimoji="0" lang="en-US" altLang="zh-CN" sz="2200" b="1" baseline="-30000" dirty="0">
                <a:latin typeface="Times New Roman" charset="0"/>
                <a:ea typeface="宋体" charset="0"/>
              </a:rPr>
              <a:t>i </a:t>
            </a:r>
            <a:r>
              <a:rPr kumimoji="0" lang="en-US" altLang="zh-CN" sz="2200" b="1" dirty="0">
                <a:latin typeface="Times New Roman" charset="0"/>
                <a:ea typeface="MS PMincho" charset="-128"/>
              </a:rPr>
              <a:t>⋃ {</a:t>
            </a:r>
            <a:r>
              <a:rPr kumimoji="0" lang="zh-CN" altLang="en-US" sz="2200" b="1" dirty="0">
                <a:solidFill>
                  <a:srgbClr val="336600"/>
                </a:solidFill>
                <a:latin typeface="Times New Roman" charset="0"/>
                <a:ea typeface="楷体_GB2312" charset="0"/>
              </a:rPr>
              <a:t>上述通路或回路中所有中间点</a:t>
            </a:r>
            <a:r>
              <a:rPr kumimoji="0" lang="en-US" altLang="zh-CN" sz="2200" b="1" dirty="0">
                <a:latin typeface="Times New Roman" charset="0"/>
                <a:ea typeface="MS PMincho" charset="-128"/>
              </a:rPr>
              <a:t>}</a:t>
            </a:r>
            <a:r>
              <a:rPr kumimoji="0" lang="zh-CN" altLang="en-US" sz="2200" b="1" dirty="0">
                <a:latin typeface="Times New Roman" charset="0"/>
                <a:ea typeface="MS PMincho" charset="-128"/>
              </a:rPr>
              <a:t>，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转</a:t>
            </a:r>
            <a:r>
              <a:rPr kumimoji="0" lang="en-US" altLang="zh-CN" sz="2200" b="1" dirty="0">
                <a:latin typeface="Times New Roman" charset="0"/>
                <a:ea typeface="宋体" charset="0"/>
              </a:rPr>
              <a:t>2</a:t>
            </a:r>
            <a:r>
              <a:rPr kumimoji="0" lang="zh-CN" altLang="en-US" sz="2200" b="1" dirty="0">
                <a:latin typeface="Times New Roman" charset="0"/>
                <a:ea typeface="宋体" charset="0"/>
              </a:rPr>
              <a:t>。</a:t>
            </a:r>
            <a:r>
              <a:rPr kumimoji="0" lang="zh-CN" altLang="en-US" sz="2200" b="1" dirty="0">
                <a:ea typeface="宋体" charset="0"/>
              </a:rPr>
              <a:t> </a:t>
            </a:r>
          </a:p>
        </p:txBody>
      </p:sp>
      <p:sp>
        <p:nvSpPr>
          <p:cNvPr id="59396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DE2EB53-CCA1-C64A-83A7-6D9932EE81FA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17505"/>
              </p:ext>
            </p:extLst>
          </p:nvPr>
        </p:nvGraphicFramePr>
        <p:xfrm>
          <a:off x="1658144" y="4076700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4" imgW="304668" imgH="241195" progId="Equation.3">
                  <p:embed/>
                </p:oleObj>
              </mc:Choice>
              <mc:Fallback>
                <p:oleObj name="Equation" r:id="rId4" imgW="304668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144" y="4076700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69786"/>
              </p:ext>
            </p:extLst>
          </p:nvPr>
        </p:nvGraphicFramePr>
        <p:xfrm>
          <a:off x="2910682" y="4052539"/>
          <a:ext cx="21605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3" name="Equation" r:id="rId6" imgW="1117600" imgH="241300" progId="Equation.3">
                  <p:embed/>
                </p:oleObj>
              </mc:Choice>
              <mc:Fallback>
                <p:oleObj name="Equation" r:id="rId6" imgW="1117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682" y="4052539"/>
                        <a:ext cx="21605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10197"/>
              </p:ext>
            </p:extLst>
          </p:nvPr>
        </p:nvGraphicFramePr>
        <p:xfrm>
          <a:off x="1353344" y="4498632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4" name="Equation" r:id="rId8" imgW="304668" imgH="241195" progId="Equation.3">
                  <p:embed/>
                </p:oleObj>
              </mc:Choice>
              <mc:Fallback>
                <p:oleObj name="Equation" r:id="rId8" imgW="304668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44" y="4498632"/>
                        <a:ext cx="60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通路（举例）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76700"/>
            <a:ext cx="8229600" cy="230505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简单通路：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a, d, c, f, e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4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回路：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b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c, f, e,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 b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。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4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通路：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a, b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e, d,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a, b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5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eaLnBrk="1" hangingPunct="1"/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不是通路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：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d, e, c, b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</p:txBody>
      </p:sp>
      <p:sp>
        <p:nvSpPr>
          <p:cNvPr id="9220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B5332070-3B3F-B343-8088-B6E7D8C7549E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9221" name="组合 35"/>
          <p:cNvGrpSpPr>
            <a:grpSpLocks/>
          </p:cNvGrpSpPr>
          <p:nvPr/>
        </p:nvGrpSpPr>
        <p:grpSpPr bwMode="auto">
          <a:xfrm>
            <a:off x="2987675" y="1700213"/>
            <a:ext cx="3097213" cy="2262187"/>
            <a:chOff x="467544" y="3140968"/>
            <a:chExt cx="3096530" cy="2261785"/>
          </a:xfrm>
        </p:grpSpPr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V="1">
              <a:off x="667088" y="3668432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 flipH="1">
              <a:off x="596812" y="3687536"/>
              <a:ext cx="2736304" cy="122413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>
              <a:off x="727812" y="3702284"/>
              <a:ext cx="1224136" cy="11521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 flipH="1">
              <a:off x="3264572" y="3573016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Oval 9"/>
            <p:cNvSpPr>
              <a:spLocks noChangeArrowheads="1"/>
            </p:cNvSpPr>
            <p:nvPr/>
          </p:nvSpPr>
          <p:spPr bwMode="auto">
            <a:xfrm flipH="1">
              <a:off x="1895550" y="3571875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059832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9228" name="Text Box 11"/>
            <p:cNvSpPr txBox="1">
              <a:spLocks noChangeArrowheads="1"/>
            </p:cNvSpPr>
            <p:nvPr/>
          </p:nvSpPr>
          <p:spPr bwMode="auto">
            <a:xfrm>
              <a:off x="1835696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 flipV="1">
              <a:off x="2009208" y="3672788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Oval 9"/>
            <p:cNvSpPr>
              <a:spLocks noChangeArrowheads="1"/>
            </p:cNvSpPr>
            <p:nvPr/>
          </p:nvSpPr>
          <p:spPr bwMode="auto">
            <a:xfrm flipH="1">
              <a:off x="556032" y="3573016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467544" y="31409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9232" name="Line 6"/>
            <p:cNvSpPr>
              <a:spLocks noChangeShapeType="1"/>
            </p:cNvSpPr>
            <p:nvPr/>
          </p:nvSpPr>
          <p:spPr bwMode="auto">
            <a:xfrm flipV="1">
              <a:off x="667088" y="4892568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Oval 9"/>
            <p:cNvSpPr>
              <a:spLocks noChangeArrowheads="1"/>
            </p:cNvSpPr>
            <p:nvPr/>
          </p:nvSpPr>
          <p:spPr bwMode="auto">
            <a:xfrm flipH="1">
              <a:off x="3264572" y="4797152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4" name="Oval 9"/>
            <p:cNvSpPr>
              <a:spLocks noChangeArrowheads="1"/>
            </p:cNvSpPr>
            <p:nvPr/>
          </p:nvSpPr>
          <p:spPr bwMode="auto">
            <a:xfrm flipH="1">
              <a:off x="1880802" y="4796011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5" name="Text Box 11"/>
            <p:cNvSpPr txBox="1">
              <a:spLocks noChangeArrowheads="1"/>
            </p:cNvSpPr>
            <p:nvPr/>
          </p:nvSpPr>
          <p:spPr bwMode="auto">
            <a:xfrm>
              <a:off x="3203848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9236" name="Text Box 11"/>
            <p:cNvSpPr txBox="1">
              <a:spLocks noChangeArrowheads="1"/>
            </p:cNvSpPr>
            <p:nvPr/>
          </p:nvSpPr>
          <p:spPr bwMode="auto">
            <a:xfrm>
              <a:off x="1835696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9237" name="Line 6"/>
            <p:cNvSpPr>
              <a:spLocks noChangeShapeType="1"/>
            </p:cNvSpPr>
            <p:nvPr/>
          </p:nvSpPr>
          <p:spPr bwMode="auto">
            <a:xfrm flipV="1">
              <a:off x="2009208" y="4896924"/>
              <a:ext cx="1309599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8" name="Oval 9"/>
            <p:cNvSpPr>
              <a:spLocks noChangeArrowheads="1"/>
            </p:cNvSpPr>
            <p:nvPr/>
          </p:nvSpPr>
          <p:spPr bwMode="auto">
            <a:xfrm flipH="1">
              <a:off x="556032" y="4797152"/>
              <a:ext cx="155280" cy="16940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9" name="Text Box 11"/>
            <p:cNvSpPr txBox="1">
              <a:spLocks noChangeArrowheads="1"/>
            </p:cNvSpPr>
            <p:nvPr/>
          </p:nvSpPr>
          <p:spPr bwMode="auto">
            <a:xfrm>
              <a:off x="467544" y="4941168"/>
              <a:ext cx="360226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9240" name="Line 6"/>
            <p:cNvSpPr>
              <a:spLocks noChangeShapeType="1"/>
            </p:cNvSpPr>
            <p:nvPr/>
          </p:nvSpPr>
          <p:spPr bwMode="auto">
            <a:xfrm>
              <a:off x="2053452" y="3717032"/>
              <a:ext cx="1251900" cy="115212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6"/>
            <p:cNvSpPr>
              <a:spLocks noChangeShapeType="1"/>
            </p:cNvSpPr>
            <p:nvPr/>
          </p:nvSpPr>
          <p:spPr bwMode="auto">
            <a:xfrm flipH="1">
              <a:off x="3347864" y="3573016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Line 6"/>
            <p:cNvSpPr>
              <a:spLocks noChangeShapeType="1"/>
            </p:cNvSpPr>
            <p:nvPr/>
          </p:nvSpPr>
          <p:spPr bwMode="auto">
            <a:xfrm flipH="1">
              <a:off x="639324" y="3645024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3" name="Line 6"/>
            <p:cNvSpPr>
              <a:spLocks noChangeShapeType="1"/>
            </p:cNvSpPr>
            <p:nvPr/>
          </p:nvSpPr>
          <p:spPr bwMode="auto">
            <a:xfrm flipH="1">
              <a:off x="1979712" y="3645024"/>
              <a:ext cx="0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无向图边定向算法</a:t>
            </a:r>
            <a:r>
              <a:rPr lang="en-US" altLang="zh-CN">
                <a:ea typeface="宋体" charset="0"/>
              </a:rPr>
              <a:t>(</a:t>
            </a:r>
            <a:r>
              <a:rPr lang="zh-CN" altLang="en-US">
                <a:ea typeface="宋体" charset="0"/>
              </a:rPr>
              <a:t>续</a:t>
            </a:r>
            <a:r>
              <a:rPr lang="en-US" altLang="zh-CN">
                <a:ea typeface="宋体" charset="0"/>
              </a:rPr>
              <a:t>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630237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ea typeface="宋体" charset="0"/>
              </a:rPr>
              <a:t>示例</a:t>
            </a:r>
          </a:p>
        </p:txBody>
      </p:sp>
      <p:sp>
        <p:nvSpPr>
          <p:cNvPr id="614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062F4F0F-0D8B-8A43-A54A-428537DFB4D9}" type="slidenum">
              <a:rPr lang="en-US" altLang="zh-CN"/>
              <a:pPr/>
              <a:t>40</a:t>
            </a:fld>
            <a:endParaRPr lang="en-US" altLang="zh-CN"/>
          </a:p>
        </p:txBody>
      </p:sp>
      <p:grpSp>
        <p:nvGrpSpPr>
          <p:cNvPr id="61445" name="组合 38"/>
          <p:cNvGrpSpPr>
            <a:grpSpLocks/>
          </p:cNvGrpSpPr>
          <p:nvPr/>
        </p:nvGrpSpPr>
        <p:grpSpPr bwMode="auto">
          <a:xfrm>
            <a:off x="2627313" y="2565400"/>
            <a:ext cx="3673475" cy="3989388"/>
            <a:chOff x="1979712" y="2564904"/>
            <a:chExt cx="3672673" cy="3990059"/>
          </a:xfrm>
        </p:grpSpPr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2541072" y="3956558"/>
              <a:ext cx="1309888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7" name="Line 6"/>
            <p:cNvSpPr>
              <a:spLocks noChangeShapeType="1"/>
            </p:cNvSpPr>
            <p:nvPr/>
          </p:nvSpPr>
          <p:spPr bwMode="auto">
            <a:xfrm flipH="1">
              <a:off x="3779911" y="2636912"/>
              <a:ext cx="1368152" cy="132554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8" name="Line 6"/>
            <p:cNvSpPr>
              <a:spLocks noChangeShapeType="1"/>
            </p:cNvSpPr>
            <p:nvPr/>
          </p:nvSpPr>
          <p:spPr bwMode="auto">
            <a:xfrm flipH="1">
              <a:off x="3851920" y="5229201"/>
              <a:ext cx="1296144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Oval 9"/>
            <p:cNvSpPr>
              <a:spLocks noChangeArrowheads="1"/>
            </p:cNvSpPr>
            <p:nvPr/>
          </p:nvSpPr>
          <p:spPr bwMode="auto">
            <a:xfrm flipH="1">
              <a:off x="5065389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0" name="Oval 9"/>
            <p:cNvSpPr>
              <a:spLocks noChangeArrowheads="1"/>
            </p:cNvSpPr>
            <p:nvPr/>
          </p:nvSpPr>
          <p:spPr bwMode="auto">
            <a:xfrm flipH="1">
              <a:off x="3696065" y="38599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Line 6"/>
            <p:cNvSpPr>
              <a:spLocks noChangeShapeType="1"/>
            </p:cNvSpPr>
            <p:nvPr/>
          </p:nvSpPr>
          <p:spPr bwMode="auto">
            <a:xfrm flipV="1">
              <a:off x="3809748" y="3960915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Oval 9"/>
            <p:cNvSpPr>
              <a:spLocks noChangeArrowheads="1"/>
            </p:cNvSpPr>
            <p:nvPr/>
          </p:nvSpPr>
          <p:spPr bwMode="auto">
            <a:xfrm flipH="1">
              <a:off x="2356252" y="3861125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3" name="Line 6"/>
            <p:cNvSpPr>
              <a:spLocks noChangeShapeType="1"/>
            </p:cNvSpPr>
            <p:nvPr/>
          </p:nvSpPr>
          <p:spPr bwMode="auto">
            <a:xfrm flipV="1">
              <a:off x="2467332" y="5180911"/>
              <a:ext cx="1309888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Oval 9"/>
            <p:cNvSpPr>
              <a:spLocks noChangeArrowheads="1"/>
            </p:cNvSpPr>
            <p:nvPr/>
          </p:nvSpPr>
          <p:spPr bwMode="auto">
            <a:xfrm flipH="1">
              <a:off x="5065389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5" name="Oval 9"/>
            <p:cNvSpPr>
              <a:spLocks noChangeArrowheads="1"/>
            </p:cNvSpPr>
            <p:nvPr/>
          </p:nvSpPr>
          <p:spPr bwMode="auto">
            <a:xfrm flipH="1">
              <a:off x="3681314" y="508433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Text Box 11"/>
            <p:cNvSpPr txBox="1">
              <a:spLocks noChangeArrowheads="1"/>
            </p:cNvSpPr>
            <p:nvPr/>
          </p:nvSpPr>
          <p:spPr bwMode="auto">
            <a:xfrm>
              <a:off x="5292080" y="501317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61457" name="Text Box 11"/>
            <p:cNvSpPr txBox="1">
              <a:spLocks noChangeArrowheads="1"/>
            </p:cNvSpPr>
            <p:nvPr/>
          </p:nvSpPr>
          <p:spPr bwMode="auto">
            <a:xfrm>
              <a:off x="3851920" y="522920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f</a:t>
              </a:r>
            </a:p>
          </p:txBody>
        </p:sp>
        <p:sp>
          <p:nvSpPr>
            <p:cNvPr id="61458" name="Line 6"/>
            <p:cNvSpPr>
              <a:spLocks noChangeShapeType="1"/>
            </p:cNvSpPr>
            <p:nvPr/>
          </p:nvSpPr>
          <p:spPr bwMode="auto">
            <a:xfrm flipV="1">
              <a:off x="3809748" y="5185268"/>
              <a:ext cx="130988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9" name="Oval 9"/>
            <p:cNvSpPr>
              <a:spLocks noChangeArrowheads="1"/>
            </p:cNvSpPr>
            <p:nvPr/>
          </p:nvSpPr>
          <p:spPr bwMode="auto">
            <a:xfrm flipH="1">
              <a:off x="2356252" y="5085478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0" name="Text Box 11"/>
            <p:cNvSpPr txBox="1">
              <a:spLocks noChangeArrowheads="1"/>
            </p:cNvSpPr>
            <p:nvPr/>
          </p:nvSpPr>
          <p:spPr bwMode="auto">
            <a:xfrm>
              <a:off x="2267744" y="52295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g</a:t>
              </a:r>
            </a:p>
          </p:txBody>
        </p:sp>
        <p:sp>
          <p:nvSpPr>
            <p:cNvPr id="61461" name="Line 6"/>
            <p:cNvSpPr>
              <a:spLocks noChangeShapeType="1"/>
            </p:cNvSpPr>
            <p:nvPr/>
          </p:nvSpPr>
          <p:spPr bwMode="auto">
            <a:xfrm>
              <a:off x="2483768" y="5229200"/>
              <a:ext cx="1252176" cy="115233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2" name="Line 6"/>
            <p:cNvSpPr>
              <a:spLocks noChangeShapeType="1"/>
            </p:cNvSpPr>
            <p:nvPr/>
          </p:nvSpPr>
          <p:spPr bwMode="auto">
            <a:xfrm flipH="1">
              <a:off x="5148064" y="4003332"/>
              <a:ext cx="0" cy="108035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3" name="Line 6"/>
            <p:cNvSpPr>
              <a:spLocks noChangeShapeType="1"/>
            </p:cNvSpPr>
            <p:nvPr/>
          </p:nvSpPr>
          <p:spPr bwMode="auto">
            <a:xfrm flipH="1">
              <a:off x="2411760" y="4062324"/>
              <a:ext cx="0" cy="100811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6"/>
            <p:cNvSpPr>
              <a:spLocks noChangeShapeType="1"/>
            </p:cNvSpPr>
            <p:nvPr/>
          </p:nvSpPr>
          <p:spPr bwMode="auto">
            <a:xfrm flipH="1">
              <a:off x="3780246" y="3933146"/>
              <a:ext cx="0" cy="129637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Oval 9"/>
            <p:cNvSpPr>
              <a:spLocks noChangeArrowheads="1"/>
            </p:cNvSpPr>
            <p:nvPr/>
          </p:nvSpPr>
          <p:spPr bwMode="auto">
            <a:xfrm flipH="1">
              <a:off x="3707904" y="6309320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66" name="Text Box 11"/>
            <p:cNvSpPr txBox="1">
              <a:spLocks noChangeArrowheads="1"/>
            </p:cNvSpPr>
            <p:nvPr/>
          </p:nvSpPr>
          <p:spPr bwMode="auto">
            <a:xfrm>
              <a:off x="4139952" y="609329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61467" name="Line 6"/>
            <p:cNvSpPr>
              <a:spLocks noChangeShapeType="1"/>
            </p:cNvSpPr>
            <p:nvPr/>
          </p:nvSpPr>
          <p:spPr bwMode="auto">
            <a:xfrm flipH="1">
              <a:off x="3779912" y="5232921"/>
              <a:ext cx="0" cy="110589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6"/>
            <p:cNvSpPr>
              <a:spLocks noChangeShapeType="1"/>
            </p:cNvSpPr>
            <p:nvPr/>
          </p:nvSpPr>
          <p:spPr bwMode="auto">
            <a:xfrm flipH="1">
              <a:off x="5148064" y="2710652"/>
              <a:ext cx="0" cy="115212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9" name="Line 6"/>
            <p:cNvSpPr>
              <a:spLocks noChangeShapeType="1"/>
            </p:cNvSpPr>
            <p:nvPr/>
          </p:nvSpPr>
          <p:spPr bwMode="auto">
            <a:xfrm flipH="1" flipV="1">
              <a:off x="2421312" y="2766180"/>
              <a:ext cx="0" cy="108012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0" name="Line 6"/>
            <p:cNvSpPr>
              <a:spLocks noChangeShapeType="1"/>
            </p:cNvSpPr>
            <p:nvPr/>
          </p:nvSpPr>
          <p:spPr bwMode="auto">
            <a:xfrm flipH="1">
              <a:off x="3779912" y="2695904"/>
              <a:ext cx="0" cy="115212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1" name="Line 6"/>
            <p:cNvSpPr>
              <a:spLocks noChangeShapeType="1"/>
            </p:cNvSpPr>
            <p:nvPr/>
          </p:nvSpPr>
          <p:spPr bwMode="auto">
            <a:xfrm flipV="1">
              <a:off x="2483768" y="2636912"/>
              <a:ext cx="1224136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6"/>
            <p:cNvSpPr>
              <a:spLocks noChangeShapeType="1"/>
            </p:cNvSpPr>
            <p:nvPr/>
          </p:nvSpPr>
          <p:spPr bwMode="auto">
            <a:xfrm flipV="1">
              <a:off x="3851920" y="2636912"/>
              <a:ext cx="1224136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Oval 9"/>
            <p:cNvSpPr>
              <a:spLocks noChangeArrowheads="1"/>
            </p:cNvSpPr>
            <p:nvPr/>
          </p:nvSpPr>
          <p:spPr bwMode="auto">
            <a:xfrm flipH="1">
              <a:off x="3707904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4" name="Oval 9"/>
            <p:cNvSpPr>
              <a:spLocks noChangeArrowheads="1"/>
            </p:cNvSpPr>
            <p:nvPr/>
          </p:nvSpPr>
          <p:spPr bwMode="auto">
            <a:xfrm flipH="1">
              <a:off x="508907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5" name="Oval 9"/>
            <p:cNvSpPr>
              <a:spLocks noChangeArrowheads="1"/>
            </p:cNvSpPr>
            <p:nvPr/>
          </p:nvSpPr>
          <p:spPr bwMode="auto">
            <a:xfrm flipH="1">
              <a:off x="2339752" y="256490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76" name="Text Box 11"/>
            <p:cNvSpPr txBox="1">
              <a:spLocks noChangeArrowheads="1"/>
            </p:cNvSpPr>
            <p:nvPr/>
          </p:nvSpPr>
          <p:spPr bwMode="auto">
            <a:xfrm>
              <a:off x="3923928" y="263691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61477" name="Text Box 11"/>
            <p:cNvSpPr txBox="1">
              <a:spLocks noChangeArrowheads="1"/>
            </p:cNvSpPr>
            <p:nvPr/>
          </p:nvSpPr>
          <p:spPr bwMode="auto">
            <a:xfrm>
              <a:off x="5220072" y="2708920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61478" name="Text Box 1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61479" name="Text Box 11"/>
            <p:cNvSpPr txBox="1">
              <a:spLocks noChangeArrowheads="1"/>
            </p:cNvSpPr>
            <p:nvPr/>
          </p:nvSpPr>
          <p:spPr bwMode="auto">
            <a:xfrm>
              <a:off x="1979712" y="3933056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h</a:t>
              </a:r>
            </a:p>
          </p:txBody>
        </p:sp>
        <p:sp>
          <p:nvSpPr>
            <p:cNvPr id="61480" name="Text Box 1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j</a:t>
              </a:r>
            </a:p>
          </p:txBody>
        </p:sp>
        <p:sp>
          <p:nvSpPr>
            <p:cNvPr id="61481" name="Text Box 11"/>
            <p:cNvSpPr txBox="1">
              <a:spLocks noChangeArrowheads="1"/>
            </p:cNvSpPr>
            <p:nvPr/>
          </p:nvSpPr>
          <p:spPr bwMode="auto">
            <a:xfrm>
              <a:off x="3851920" y="4005064"/>
              <a:ext cx="360305" cy="46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98B874-7D5A-7245-90D1-0028FD0FACE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243888" cy="887413"/>
          </a:xfrm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zh-CN" altLang="en-US">
                <a:ea typeface="宋体" charset="0"/>
              </a:rPr>
              <a:t>参考文献</a:t>
            </a:r>
            <a:endParaRPr lang="en-US" altLang="zh-CN">
              <a:ea typeface="宋体" charset="0"/>
            </a:endParaRPr>
          </a:p>
        </p:txBody>
      </p:sp>
      <p:sp>
        <p:nvSpPr>
          <p:cNvPr id="64516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2362200"/>
            <a:ext cx="89154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de-DE" altLang="zh-CN" sz="2800">
                <a:latin typeface="Times New Roman" charset="0"/>
                <a:ea typeface="黑体" charset="0"/>
              </a:rPr>
              <a:t>Reinhard Diestel. Graph Theory. Springer, Heidelberg, 2005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0" lang="en-US" altLang="zh-CN" sz="2800">
                <a:latin typeface="Times New Roman" charset="0"/>
                <a:ea typeface="黑体" charset="0"/>
              </a:rPr>
              <a:t>Section 1.3 and section 3.1</a:t>
            </a:r>
            <a:endParaRPr kumimoji="0" lang="de-DE" altLang="zh-CN" sz="2800">
              <a:latin typeface="Times New Roman" charset="0"/>
              <a:ea typeface="黑体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连通度的应用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001000" cy="36004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ea typeface="宋体" charset="0"/>
              </a:rPr>
              <a:t>问题</a:t>
            </a:r>
            <a:r>
              <a:rPr kumimoji="0" lang="en-US" altLang="zh-CN" sz="2600" b="1">
                <a:ea typeface="宋体" charset="0"/>
              </a:rPr>
              <a:t>: </a:t>
            </a:r>
            <a:r>
              <a:rPr kumimoji="0" lang="zh-CN" altLang="en-US" sz="2600" b="1">
                <a:ea typeface="宋体" charset="0"/>
              </a:rPr>
              <a:t>将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600" b="1">
                <a:ea typeface="宋体" charset="0"/>
              </a:rPr>
              <a:t>个计算机连成一个通信网络以共享资源，如果要以最小的代价保证在故障节点少于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600" b="1">
                <a:ea typeface="宋体" charset="0"/>
              </a:rPr>
              <a:t>个的条件下所有计算机能保持互连，网络应该如何连接？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ea typeface="宋体" charset="0"/>
              </a:rPr>
              <a:t>数学模型：找出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600" b="1">
                <a:latin typeface="Times New Roman" charset="0"/>
                <a:ea typeface="宋体" charset="0"/>
              </a:rPr>
              <a:t>个</a:t>
            </a:r>
            <a:r>
              <a:rPr kumimoji="0" lang="zh-CN" altLang="en-US" sz="2600" b="1">
                <a:ea typeface="宋体" charset="0"/>
              </a:rPr>
              <a:t>结点的完全图的一个边最少的</a:t>
            </a:r>
            <a:r>
              <a:rPr kumimoji="0" lang="en-US" altLang="zh-CN" sz="2600" b="1" i="1">
                <a:latin typeface="Times New Roman" charset="0"/>
                <a:ea typeface="宋体" charset="0"/>
              </a:rPr>
              <a:t>k</a:t>
            </a:r>
            <a:r>
              <a:rPr kumimoji="0" lang="en-US" altLang="zh-CN" sz="2600" b="1">
                <a:ea typeface="宋体" charset="0"/>
              </a:rPr>
              <a:t>-</a:t>
            </a:r>
            <a:r>
              <a:rPr kumimoji="0" lang="zh-CN" altLang="en-US" sz="2600" b="1">
                <a:ea typeface="宋体" charset="0"/>
              </a:rPr>
              <a:t>连通子图</a:t>
            </a:r>
            <a:r>
              <a:rPr kumimoji="0" lang="zh-CN" altLang="en-US" sz="2800" b="1"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charset="2"/>
              <a:buNone/>
            </a:pP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（注意：含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个顶点的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en-US" altLang="zh-CN" sz="2200" b="1" i="1">
                <a:solidFill>
                  <a:srgbClr val="990000"/>
                </a:solidFill>
                <a:ea typeface="宋体" charset="0"/>
              </a:rPr>
              <a:t>-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连通图至少有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nk</a:t>
            </a:r>
            <a:r>
              <a:rPr kumimoji="0" lang="en-US" altLang="zh-CN" sz="2200" b="1">
                <a:solidFill>
                  <a:srgbClr val="990000"/>
                </a:solidFill>
                <a:ea typeface="宋体" charset="0"/>
              </a:rPr>
              <a:t>/2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条边，因为该图中最小顶点度不能小于</a:t>
            </a:r>
            <a:r>
              <a:rPr kumimoji="0" lang="en-US" altLang="zh-CN" sz="2200" b="1" i="1">
                <a:solidFill>
                  <a:srgbClr val="990000"/>
                </a:solidFill>
                <a:latin typeface="Times New Roman" charset="0"/>
                <a:ea typeface="宋体" charset="0"/>
              </a:rPr>
              <a:t>k</a:t>
            </a:r>
            <a:r>
              <a:rPr kumimoji="0" lang="zh-CN" altLang="en-US" sz="2200" b="1">
                <a:solidFill>
                  <a:srgbClr val="990000"/>
                </a:solidFill>
                <a:ea typeface="宋体" charset="0"/>
              </a:rPr>
              <a:t>）</a:t>
            </a:r>
          </a:p>
        </p:txBody>
      </p:sp>
      <p:sp>
        <p:nvSpPr>
          <p:cNvPr id="65540" name="幻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51790D8-CE54-B849-B36C-2EA6DBD6FB3F}" type="slidenum">
              <a:rPr lang="en-US" altLang="zh-CN"/>
              <a:pPr/>
              <a:t>42</a:t>
            </a:fld>
            <a:endParaRPr lang="en-US" altLang="zh-C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51275" y="3860800"/>
            <a:ext cx="4897438" cy="2640013"/>
            <a:chOff x="2472" y="2523"/>
            <a:chExt cx="3085" cy="1663"/>
          </a:xfrm>
        </p:grpSpPr>
        <p:sp>
          <p:nvSpPr>
            <p:cNvPr id="65542" name="Text Box 4" descr="蓝色面巾纸"/>
            <p:cNvSpPr txBox="1">
              <a:spLocks noChangeArrowheads="1"/>
            </p:cNvSpPr>
            <p:nvPr/>
          </p:nvSpPr>
          <p:spPr bwMode="auto">
            <a:xfrm>
              <a:off x="2835" y="3158"/>
              <a:ext cx="2722" cy="10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nThick">
              <a:solidFill>
                <a:srgbClr val="99CC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charset="0"/>
                </a:rPr>
                <a:t>这个问题的一般形式</a:t>
              </a:r>
              <a:r>
                <a:rPr lang="en-US" altLang="zh-CN" sz="2000" b="1">
                  <a:latin typeface="Times New Roman" charset="0"/>
                </a:rPr>
                <a:t>: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charset="0"/>
                </a:rPr>
                <a:t>“</a:t>
              </a:r>
              <a:r>
                <a:rPr lang="zh-CN" altLang="en-US" sz="2000" b="1">
                  <a:latin typeface="Times New Roman" charset="0"/>
                </a:rPr>
                <a:t>若</a:t>
              </a:r>
              <a:r>
                <a:rPr lang="en-US" altLang="zh-CN" sz="2000" b="1">
                  <a:latin typeface="Times New Roman" charset="0"/>
                </a:rPr>
                <a:t>G</a:t>
              </a:r>
              <a:r>
                <a:rPr lang="zh-CN" altLang="en-US" sz="2000" b="1">
                  <a:latin typeface="Times New Roman" charset="0"/>
                </a:rPr>
                <a:t>是带权图</a:t>
              </a:r>
              <a:r>
                <a:rPr lang="en-US" altLang="zh-CN" sz="2000" b="1">
                  <a:latin typeface="Times New Roman" charset="0"/>
                </a:rPr>
                <a:t>, </a:t>
              </a:r>
              <a:r>
                <a:rPr lang="zh-CN" altLang="en-US" sz="2000" b="1">
                  <a:latin typeface="Times New Roman" charset="0"/>
                </a:rPr>
                <a:t>对给定的正整数</a:t>
              </a:r>
              <a:r>
                <a:rPr lang="en-US" altLang="zh-CN" sz="2000" b="1" i="1">
                  <a:latin typeface="Times New Roman" charset="0"/>
                </a:rPr>
                <a:t>k</a:t>
              </a:r>
              <a:r>
                <a:rPr lang="en-US" altLang="zh-CN" sz="2000" b="1">
                  <a:latin typeface="Times New Roman" charset="0"/>
                </a:rPr>
                <a:t>, </a:t>
              </a:r>
              <a:r>
                <a:rPr lang="zh-CN" altLang="en-US" sz="2000" b="1">
                  <a:latin typeface="Times New Roman" charset="0"/>
                </a:rPr>
                <a:t>确定</a:t>
              </a:r>
              <a:r>
                <a:rPr lang="en-US" altLang="zh-CN" sz="2000" b="1">
                  <a:latin typeface="Times New Roman" charset="0"/>
                </a:rPr>
                <a:t>G</a:t>
              </a:r>
              <a:r>
                <a:rPr lang="zh-CN" altLang="en-US" sz="2000" b="1">
                  <a:latin typeface="Times New Roman" charset="0"/>
                </a:rPr>
                <a:t>的最小</a:t>
              </a:r>
              <a:r>
                <a:rPr lang="en-US" altLang="zh-CN" sz="2000" b="1" i="1">
                  <a:latin typeface="Times New Roman" charset="0"/>
                </a:rPr>
                <a:t>k</a:t>
              </a:r>
              <a:r>
                <a:rPr lang="en-US" altLang="zh-CN" sz="2000" b="1">
                  <a:latin typeface="Times New Roman" charset="0"/>
                </a:rPr>
                <a:t>-</a:t>
              </a:r>
              <a:r>
                <a:rPr lang="zh-CN" altLang="en-US" sz="2000" b="1">
                  <a:latin typeface="Times New Roman" charset="0"/>
                </a:rPr>
                <a:t>连通生成子图”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Times New Roman" charset="0"/>
                </a:rPr>
                <a:t>被认为是一个</a:t>
              </a:r>
              <a:r>
                <a:rPr lang="en-US" altLang="zh-CN" sz="2000" b="1">
                  <a:latin typeface="Times New Roman" charset="0"/>
                </a:rPr>
                <a:t>NP-</a:t>
              </a:r>
              <a:r>
                <a:rPr lang="zh-CN" altLang="en-US" sz="2000" b="1">
                  <a:latin typeface="Times New Roman" charset="0"/>
                </a:rPr>
                <a:t>完全问题。</a:t>
              </a:r>
            </a:p>
          </p:txBody>
        </p:sp>
        <p:sp>
          <p:nvSpPr>
            <p:cNvPr id="65543" name="Line 5"/>
            <p:cNvSpPr>
              <a:spLocks noChangeShapeType="1"/>
            </p:cNvSpPr>
            <p:nvPr/>
          </p:nvSpPr>
          <p:spPr bwMode="auto">
            <a:xfrm flipH="1" flipV="1">
              <a:off x="2472" y="2523"/>
              <a:ext cx="589" cy="816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prstDash val="lgDash"/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Oval 56" descr="蓝色面巾纸"/>
          <p:cNvSpPr>
            <a:spLocks noChangeArrowheads="1"/>
          </p:cNvSpPr>
          <p:nvPr/>
        </p:nvSpPr>
        <p:spPr bwMode="auto">
          <a:xfrm>
            <a:off x="5753100" y="1941513"/>
            <a:ext cx="2736850" cy="410527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3" name="Oval 54" descr="信纸"/>
          <p:cNvSpPr>
            <a:spLocks noChangeArrowheads="1"/>
          </p:cNvSpPr>
          <p:nvPr/>
        </p:nvSpPr>
        <p:spPr bwMode="auto">
          <a:xfrm>
            <a:off x="496888" y="2012950"/>
            <a:ext cx="2736850" cy="410527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>
                <a:latin typeface="Times New Roman" charset="0"/>
                <a:ea typeface="宋体" charset="0"/>
              </a:rPr>
              <a:t>Harary</a:t>
            </a:r>
            <a:r>
              <a:rPr lang="zh-CN" altLang="en-US">
                <a:ea typeface="宋体" charset="0"/>
              </a:rPr>
              <a:t>的解：</a:t>
            </a:r>
            <a:r>
              <a:rPr lang="en-US" altLang="zh-CN" b="0" i="1">
                <a:latin typeface="Times New Roman" charset="0"/>
                <a:ea typeface="宋体" charset="0"/>
              </a:rPr>
              <a:t>H</a:t>
            </a:r>
            <a:r>
              <a:rPr lang="en-US" altLang="zh-CN" b="0" baseline="-25000">
                <a:latin typeface="Times New Roman" charset="0"/>
                <a:ea typeface="宋体" charset="0"/>
              </a:rPr>
              <a:t>k,n</a:t>
            </a:r>
            <a:endParaRPr lang="en-US" altLang="zh-CN" b="0">
              <a:latin typeface="Times New Roman" charset="0"/>
              <a:ea typeface="宋体" charset="0"/>
            </a:endParaRPr>
          </a:p>
        </p:txBody>
      </p:sp>
      <p:sp>
        <p:nvSpPr>
          <p:cNvPr id="66565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B3434E2-9640-144F-85FA-C2E6087BDA3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 rot="1395768">
            <a:off x="857250" y="2662238"/>
            <a:ext cx="2087563" cy="2087562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 rot="1423885">
            <a:off x="3376613" y="3886200"/>
            <a:ext cx="2087562" cy="2087563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8" name="Oval 9"/>
          <p:cNvSpPr>
            <a:spLocks noChangeArrowheads="1"/>
          </p:cNvSpPr>
          <p:nvPr/>
        </p:nvSpPr>
        <p:spPr bwMode="auto">
          <a:xfrm>
            <a:off x="1820863" y="47545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69" name="Oval 10"/>
          <p:cNvSpPr>
            <a:spLocks noChangeArrowheads="1"/>
          </p:cNvSpPr>
          <p:nvPr/>
        </p:nvSpPr>
        <p:spPr bwMode="auto">
          <a:xfrm>
            <a:off x="1047750" y="44338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0" name="Oval 11"/>
          <p:cNvSpPr>
            <a:spLocks noChangeArrowheads="1"/>
          </p:cNvSpPr>
          <p:nvPr/>
        </p:nvSpPr>
        <p:spPr bwMode="auto">
          <a:xfrm>
            <a:off x="8083550" y="28860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1" name="Oval 12"/>
          <p:cNvSpPr>
            <a:spLocks noChangeArrowheads="1"/>
          </p:cNvSpPr>
          <p:nvPr/>
        </p:nvSpPr>
        <p:spPr bwMode="auto">
          <a:xfrm>
            <a:off x="5948363" y="300196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2" name="Oval 13"/>
          <p:cNvSpPr>
            <a:spLocks noChangeArrowheads="1"/>
          </p:cNvSpPr>
          <p:nvPr/>
        </p:nvSpPr>
        <p:spPr bwMode="auto">
          <a:xfrm>
            <a:off x="7615238" y="23177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3" name="Oval 14"/>
          <p:cNvSpPr>
            <a:spLocks noChangeArrowheads="1"/>
          </p:cNvSpPr>
          <p:nvPr/>
        </p:nvSpPr>
        <p:spPr bwMode="auto">
          <a:xfrm>
            <a:off x="6350000" y="23733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4" name="Oval 15"/>
          <p:cNvSpPr>
            <a:spLocks noChangeArrowheads="1"/>
          </p:cNvSpPr>
          <p:nvPr/>
        </p:nvSpPr>
        <p:spPr bwMode="auto">
          <a:xfrm>
            <a:off x="8047038" y="38084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5" name="Oval 16"/>
          <p:cNvSpPr>
            <a:spLocks noChangeArrowheads="1"/>
          </p:cNvSpPr>
          <p:nvPr/>
        </p:nvSpPr>
        <p:spPr bwMode="auto">
          <a:xfrm>
            <a:off x="6100763" y="38639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6" name="Oval 17"/>
          <p:cNvSpPr>
            <a:spLocks noChangeArrowheads="1"/>
          </p:cNvSpPr>
          <p:nvPr/>
        </p:nvSpPr>
        <p:spPr bwMode="auto">
          <a:xfrm>
            <a:off x="7519988" y="43275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7" name="Oval 18"/>
          <p:cNvSpPr>
            <a:spLocks noChangeArrowheads="1"/>
          </p:cNvSpPr>
          <p:nvPr/>
        </p:nvSpPr>
        <p:spPr bwMode="auto">
          <a:xfrm>
            <a:off x="6677025" y="43545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8" name="Oval 19"/>
          <p:cNvSpPr>
            <a:spLocks noChangeArrowheads="1"/>
          </p:cNvSpPr>
          <p:nvPr/>
        </p:nvSpPr>
        <p:spPr bwMode="auto">
          <a:xfrm>
            <a:off x="6996113" y="21748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79" name="Line 20"/>
          <p:cNvSpPr>
            <a:spLocks noChangeShapeType="1"/>
          </p:cNvSpPr>
          <p:nvPr/>
        </p:nvSpPr>
        <p:spPr bwMode="auto">
          <a:xfrm flipV="1">
            <a:off x="6470650" y="2257425"/>
            <a:ext cx="522288" cy="160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0" name="Line 21"/>
          <p:cNvSpPr>
            <a:spLocks noChangeShapeType="1"/>
          </p:cNvSpPr>
          <p:nvPr/>
        </p:nvSpPr>
        <p:spPr bwMode="auto">
          <a:xfrm>
            <a:off x="7123113" y="2228850"/>
            <a:ext cx="479425" cy="1301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1" name="Line 22"/>
          <p:cNvSpPr>
            <a:spLocks noChangeShapeType="1"/>
          </p:cNvSpPr>
          <p:nvPr/>
        </p:nvSpPr>
        <p:spPr bwMode="auto">
          <a:xfrm flipH="1">
            <a:off x="6049963" y="2490788"/>
            <a:ext cx="333375" cy="522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2" name="Line 23"/>
          <p:cNvSpPr>
            <a:spLocks noChangeShapeType="1"/>
          </p:cNvSpPr>
          <p:nvPr/>
        </p:nvSpPr>
        <p:spPr bwMode="auto">
          <a:xfrm>
            <a:off x="6021388" y="3143250"/>
            <a:ext cx="115887" cy="71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3" name="Line 24"/>
          <p:cNvSpPr>
            <a:spLocks noChangeShapeType="1"/>
          </p:cNvSpPr>
          <p:nvPr/>
        </p:nvSpPr>
        <p:spPr bwMode="auto">
          <a:xfrm>
            <a:off x="6208713" y="4014788"/>
            <a:ext cx="450850" cy="361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4" name="Line 25"/>
          <p:cNvSpPr>
            <a:spLocks noChangeShapeType="1"/>
          </p:cNvSpPr>
          <p:nvPr/>
        </p:nvSpPr>
        <p:spPr bwMode="auto">
          <a:xfrm>
            <a:off x="6818313" y="4421188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5" name="Line 26"/>
          <p:cNvSpPr>
            <a:spLocks noChangeShapeType="1"/>
          </p:cNvSpPr>
          <p:nvPr/>
        </p:nvSpPr>
        <p:spPr bwMode="auto">
          <a:xfrm>
            <a:off x="7748588" y="2432050"/>
            <a:ext cx="361950" cy="4651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6" name="Line 27"/>
          <p:cNvSpPr>
            <a:spLocks noChangeShapeType="1"/>
          </p:cNvSpPr>
          <p:nvPr/>
        </p:nvSpPr>
        <p:spPr bwMode="auto">
          <a:xfrm flipH="1">
            <a:off x="8124825" y="3041650"/>
            <a:ext cx="30163" cy="784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7" name="Line 28"/>
          <p:cNvSpPr>
            <a:spLocks noChangeShapeType="1"/>
          </p:cNvSpPr>
          <p:nvPr/>
        </p:nvSpPr>
        <p:spPr bwMode="auto">
          <a:xfrm flipH="1">
            <a:off x="7646988" y="3941763"/>
            <a:ext cx="434975" cy="4206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88" name="Oval 30"/>
          <p:cNvSpPr>
            <a:spLocks noChangeArrowheads="1"/>
          </p:cNvSpPr>
          <p:nvPr/>
        </p:nvSpPr>
        <p:spPr bwMode="auto">
          <a:xfrm>
            <a:off x="712788" y="3603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89" name="Oval 31"/>
          <p:cNvSpPr>
            <a:spLocks noChangeArrowheads="1"/>
          </p:cNvSpPr>
          <p:nvPr/>
        </p:nvSpPr>
        <p:spPr bwMode="auto">
          <a:xfrm>
            <a:off x="1044575" y="28463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0" name="Oval 32"/>
          <p:cNvSpPr>
            <a:spLocks noChangeArrowheads="1"/>
          </p:cNvSpPr>
          <p:nvPr/>
        </p:nvSpPr>
        <p:spPr bwMode="auto">
          <a:xfrm>
            <a:off x="2625725" y="28606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1" name="Oval 33"/>
          <p:cNvSpPr>
            <a:spLocks noChangeArrowheads="1"/>
          </p:cNvSpPr>
          <p:nvPr/>
        </p:nvSpPr>
        <p:spPr bwMode="auto">
          <a:xfrm>
            <a:off x="1825625" y="25098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2" name="Oval 34"/>
          <p:cNvSpPr>
            <a:spLocks noChangeArrowheads="1"/>
          </p:cNvSpPr>
          <p:nvPr/>
        </p:nvSpPr>
        <p:spPr bwMode="auto">
          <a:xfrm>
            <a:off x="4321175" y="59769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3" name="Oval 35"/>
          <p:cNvSpPr>
            <a:spLocks noChangeArrowheads="1"/>
          </p:cNvSpPr>
          <p:nvPr/>
        </p:nvSpPr>
        <p:spPr bwMode="auto">
          <a:xfrm>
            <a:off x="5116513" y="56705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4" name="Oval 36"/>
          <p:cNvSpPr>
            <a:spLocks noChangeArrowheads="1"/>
          </p:cNvSpPr>
          <p:nvPr/>
        </p:nvSpPr>
        <p:spPr bwMode="auto">
          <a:xfrm>
            <a:off x="3517900" y="56118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5" name="Oval 37"/>
          <p:cNvSpPr>
            <a:spLocks noChangeArrowheads="1"/>
          </p:cNvSpPr>
          <p:nvPr/>
        </p:nvSpPr>
        <p:spPr bwMode="auto">
          <a:xfrm>
            <a:off x="3225800" y="4826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6" name="Oval 38"/>
          <p:cNvSpPr>
            <a:spLocks noChangeArrowheads="1"/>
          </p:cNvSpPr>
          <p:nvPr/>
        </p:nvSpPr>
        <p:spPr bwMode="auto">
          <a:xfrm>
            <a:off x="5487988" y="4865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7" name="Oval 39"/>
          <p:cNvSpPr>
            <a:spLocks noChangeArrowheads="1"/>
          </p:cNvSpPr>
          <p:nvPr/>
        </p:nvSpPr>
        <p:spPr bwMode="auto">
          <a:xfrm>
            <a:off x="5167313" y="409575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8" name="Oval 40"/>
          <p:cNvSpPr>
            <a:spLocks noChangeArrowheads="1"/>
          </p:cNvSpPr>
          <p:nvPr/>
        </p:nvSpPr>
        <p:spPr bwMode="auto">
          <a:xfrm>
            <a:off x="3554413" y="40354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599" name="Oval 41"/>
          <p:cNvSpPr>
            <a:spLocks noChangeArrowheads="1"/>
          </p:cNvSpPr>
          <p:nvPr/>
        </p:nvSpPr>
        <p:spPr bwMode="auto">
          <a:xfrm>
            <a:off x="4365625" y="371475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0" name="Oval 42"/>
          <p:cNvSpPr>
            <a:spLocks noChangeArrowheads="1"/>
          </p:cNvSpPr>
          <p:nvPr/>
        </p:nvSpPr>
        <p:spPr bwMode="auto">
          <a:xfrm>
            <a:off x="2616200" y="44481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1" name="Oval 43"/>
          <p:cNvSpPr>
            <a:spLocks noChangeArrowheads="1"/>
          </p:cNvSpPr>
          <p:nvPr/>
        </p:nvSpPr>
        <p:spPr bwMode="auto">
          <a:xfrm>
            <a:off x="2962275" y="36623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6602" name="Line 44"/>
          <p:cNvSpPr>
            <a:spLocks noChangeShapeType="1"/>
          </p:cNvSpPr>
          <p:nvPr/>
        </p:nvSpPr>
        <p:spPr bwMode="auto">
          <a:xfrm flipH="1">
            <a:off x="828675" y="2655888"/>
            <a:ext cx="1044575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3" name="Line 45"/>
          <p:cNvSpPr>
            <a:spLocks noChangeShapeType="1"/>
          </p:cNvSpPr>
          <p:nvPr/>
        </p:nvSpPr>
        <p:spPr bwMode="auto">
          <a:xfrm>
            <a:off x="1944688" y="2641600"/>
            <a:ext cx="1017587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4" name="Line 46"/>
          <p:cNvSpPr>
            <a:spLocks noChangeShapeType="1"/>
          </p:cNvSpPr>
          <p:nvPr/>
        </p:nvSpPr>
        <p:spPr bwMode="auto">
          <a:xfrm>
            <a:off x="1176338" y="2932113"/>
            <a:ext cx="1436687" cy="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5" name="Line 47"/>
          <p:cNvSpPr>
            <a:spLocks noChangeShapeType="1"/>
          </p:cNvSpPr>
          <p:nvPr/>
        </p:nvSpPr>
        <p:spPr bwMode="auto">
          <a:xfrm>
            <a:off x="2671763" y="3017838"/>
            <a:ext cx="0" cy="14382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6" name="Line 48"/>
          <p:cNvSpPr>
            <a:spLocks noChangeShapeType="1"/>
          </p:cNvSpPr>
          <p:nvPr/>
        </p:nvSpPr>
        <p:spPr bwMode="auto">
          <a:xfrm>
            <a:off x="1117600" y="2974975"/>
            <a:ext cx="0" cy="1465263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7" name="Line 49"/>
          <p:cNvSpPr>
            <a:spLocks noChangeShapeType="1"/>
          </p:cNvSpPr>
          <p:nvPr/>
        </p:nvSpPr>
        <p:spPr bwMode="auto">
          <a:xfrm>
            <a:off x="1190625" y="4498975"/>
            <a:ext cx="1422400" cy="14288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8" name="Line 50"/>
          <p:cNvSpPr>
            <a:spLocks noChangeShapeType="1"/>
          </p:cNvSpPr>
          <p:nvPr/>
        </p:nvSpPr>
        <p:spPr bwMode="auto">
          <a:xfrm>
            <a:off x="828675" y="3714750"/>
            <a:ext cx="1016000" cy="1046163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09" name="Line 51"/>
          <p:cNvSpPr>
            <a:spLocks noChangeShapeType="1"/>
          </p:cNvSpPr>
          <p:nvPr/>
        </p:nvSpPr>
        <p:spPr bwMode="auto">
          <a:xfrm flipV="1">
            <a:off x="1930400" y="3773488"/>
            <a:ext cx="1046163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0" name="Text Box 52"/>
          <p:cNvSpPr txBox="1">
            <a:spLocks noChangeArrowheads="1"/>
          </p:cNvSpPr>
          <p:nvPr/>
        </p:nvSpPr>
        <p:spPr bwMode="auto">
          <a:xfrm>
            <a:off x="1258888" y="4797425"/>
            <a:ext cx="13684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H</a:t>
            </a:r>
            <a:r>
              <a:rPr kumimoji="1" lang="en-US" altLang="zh-CN" sz="2400" b="1" baseline="-25000">
                <a:latin typeface="Times New Roman" charset="0"/>
              </a:rPr>
              <a:t>4,8</a:t>
            </a:r>
            <a:endParaRPr kumimoji="1" lang="en-US" altLang="zh-CN" sz="24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k, n</a:t>
            </a:r>
            <a:r>
              <a:rPr kumimoji="1" lang="zh-CN" altLang="en-US" sz="2400" b="1">
                <a:latin typeface="Times New Roman" charset="0"/>
              </a:rPr>
              <a:t>均是偶数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66611" name="Line 57"/>
          <p:cNvSpPr>
            <a:spLocks noChangeShapeType="1"/>
          </p:cNvSpPr>
          <p:nvPr/>
        </p:nvSpPr>
        <p:spPr bwMode="auto">
          <a:xfrm flipH="1">
            <a:off x="6092825" y="2287588"/>
            <a:ext cx="928688" cy="7397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2" name="Line 58"/>
          <p:cNvSpPr>
            <a:spLocks noChangeShapeType="1"/>
          </p:cNvSpPr>
          <p:nvPr/>
        </p:nvSpPr>
        <p:spPr bwMode="auto">
          <a:xfrm>
            <a:off x="7123113" y="2287588"/>
            <a:ext cx="958850" cy="6667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3" name="Line 59"/>
          <p:cNvSpPr>
            <a:spLocks noChangeShapeType="1"/>
          </p:cNvSpPr>
          <p:nvPr/>
        </p:nvSpPr>
        <p:spPr bwMode="auto">
          <a:xfrm flipV="1">
            <a:off x="6470650" y="2417763"/>
            <a:ext cx="1146175" cy="428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4" name="Line 60"/>
          <p:cNvSpPr>
            <a:spLocks noChangeShapeType="1"/>
          </p:cNvSpPr>
          <p:nvPr/>
        </p:nvSpPr>
        <p:spPr bwMode="auto">
          <a:xfrm>
            <a:off x="7704138" y="2460625"/>
            <a:ext cx="377825" cy="13938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5" name="Line 61"/>
          <p:cNvSpPr>
            <a:spLocks noChangeShapeType="1"/>
          </p:cNvSpPr>
          <p:nvPr/>
        </p:nvSpPr>
        <p:spPr bwMode="auto">
          <a:xfrm flipH="1">
            <a:off x="7616825" y="3027363"/>
            <a:ext cx="493713" cy="130651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6" name="Line 62"/>
          <p:cNvSpPr>
            <a:spLocks noChangeShapeType="1"/>
          </p:cNvSpPr>
          <p:nvPr/>
        </p:nvSpPr>
        <p:spPr bwMode="auto">
          <a:xfrm flipH="1">
            <a:off x="6804025" y="3898900"/>
            <a:ext cx="1233488" cy="477838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7" name="Line 63"/>
          <p:cNvSpPr>
            <a:spLocks noChangeShapeType="1"/>
          </p:cNvSpPr>
          <p:nvPr/>
        </p:nvSpPr>
        <p:spPr bwMode="auto">
          <a:xfrm flipH="1" flipV="1">
            <a:off x="6064250" y="3128963"/>
            <a:ext cx="668338" cy="123348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8" name="Line 64"/>
          <p:cNvSpPr>
            <a:spLocks noChangeShapeType="1"/>
          </p:cNvSpPr>
          <p:nvPr/>
        </p:nvSpPr>
        <p:spPr bwMode="auto">
          <a:xfrm>
            <a:off x="6237288" y="3941763"/>
            <a:ext cx="1277937" cy="449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19" name="Line 65"/>
          <p:cNvSpPr>
            <a:spLocks noChangeShapeType="1"/>
          </p:cNvSpPr>
          <p:nvPr/>
        </p:nvSpPr>
        <p:spPr bwMode="auto">
          <a:xfrm flipV="1">
            <a:off x="6194425" y="2490788"/>
            <a:ext cx="233363" cy="13779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0" name="Text Box 66"/>
          <p:cNvSpPr txBox="1">
            <a:spLocks noChangeArrowheads="1"/>
          </p:cNvSpPr>
          <p:nvPr/>
        </p:nvSpPr>
        <p:spPr bwMode="auto">
          <a:xfrm>
            <a:off x="6545263" y="4533900"/>
            <a:ext cx="1512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H</a:t>
            </a:r>
            <a:r>
              <a:rPr kumimoji="1" lang="en-US" altLang="zh-CN" sz="2000" b="1" baseline="-25000">
                <a:latin typeface="Times New Roman" charset="0"/>
              </a:rPr>
              <a:t>5,9</a:t>
            </a:r>
            <a:endParaRPr kumimoji="1" lang="en-US" altLang="zh-CN" sz="20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k</a:t>
            </a:r>
            <a:r>
              <a:rPr kumimoji="1" lang="zh-CN" altLang="en-US" sz="2000" b="1">
                <a:latin typeface="Times New Roman" charset="0"/>
              </a:rPr>
              <a:t>是奇数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n</a:t>
            </a:r>
            <a:r>
              <a:rPr kumimoji="1" lang="zh-CN" altLang="en-US" sz="2000" b="1">
                <a:latin typeface="Times New Roman" charset="0"/>
              </a:rPr>
              <a:t>也是奇数</a:t>
            </a:r>
            <a:endParaRPr kumimoji="1" lang="zh-CN" altLang="en-US" sz="2000" b="1" i="1">
              <a:latin typeface="Times New Roman" charset="0"/>
            </a:endParaRPr>
          </a:p>
        </p:txBody>
      </p:sp>
      <p:sp>
        <p:nvSpPr>
          <p:cNvPr id="66621" name="Line 67"/>
          <p:cNvSpPr>
            <a:spLocks noChangeShapeType="1"/>
          </p:cNvSpPr>
          <p:nvPr/>
        </p:nvSpPr>
        <p:spPr bwMode="auto">
          <a:xfrm flipH="1">
            <a:off x="3338513" y="3860800"/>
            <a:ext cx="1074737" cy="10160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2" name="Line 68"/>
          <p:cNvSpPr>
            <a:spLocks noChangeShapeType="1"/>
          </p:cNvSpPr>
          <p:nvPr/>
        </p:nvSpPr>
        <p:spPr bwMode="auto">
          <a:xfrm>
            <a:off x="4456113" y="3846513"/>
            <a:ext cx="1046162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3" name="Line 69"/>
          <p:cNvSpPr>
            <a:spLocks noChangeShapeType="1"/>
          </p:cNvSpPr>
          <p:nvPr/>
        </p:nvSpPr>
        <p:spPr bwMode="auto">
          <a:xfrm flipH="1" flipV="1">
            <a:off x="3673475" y="4121150"/>
            <a:ext cx="1479550" cy="730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4" name="Line 70"/>
          <p:cNvSpPr>
            <a:spLocks noChangeShapeType="1"/>
          </p:cNvSpPr>
          <p:nvPr/>
        </p:nvSpPr>
        <p:spPr bwMode="auto">
          <a:xfrm flipH="1">
            <a:off x="5197475" y="4237038"/>
            <a:ext cx="28575" cy="14224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5" name="Line 71"/>
          <p:cNvSpPr>
            <a:spLocks noChangeShapeType="1"/>
          </p:cNvSpPr>
          <p:nvPr/>
        </p:nvSpPr>
        <p:spPr bwMode="auto">
          <a:xfrm flipH="1">
            <a:off x="4441825" y="4978400"/>
            <a:ext cx="1060450" cy="10160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6" name="Line 72"/>
          <p:cNvSpPr>
            <a:spLocks noChangeShapeType="1"/>
          </p:cNvSpPr>
          <p:nvPr/>
        </p:nvSpPr>
        <p:spPr bwMode="auto">
          <a:xfrm flipH="1" flipV="1">
            <a:off x="3673475" y="5675313"/>
            <a:ext cx="1436688" cy="7143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7" name="Line 73"/>
          <p:cNvSpPr>
            <a:spLocks noChangeShapeType="1"/>
          </p:cNvSpPr>
          <p:nvPr/>
        </p:nvSpPr>
        <p:spPr bwMode="auto">
          <a:xfrm flipH="1" flipV="1">
            <a:off x="3338513" y="4919663"/>
            <a:ext cx="1001712" cy="106045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8" name="Line 74"/>
          <p:cNvSpPr>
            <a:spLocks noChangeShapeType="1"/>
          </p:cNvSpPr>
          <p:nvPr/>
        </p:nvSpPr>
        <p:spPr bwMode="auto">
          <a:xfrm flipV="1">
            <a:off x="3600450" y="4151313"/>
            <a:ext cx="42863" cy="1465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29" name="Line 75"/>
          <p:cNvSpPr>
            <a:spLocks noChangeShapeType="1"/>
          </p:cNvSpPr>
          <p:nvPr/>
        </p:nvSpPr>
        <p:spPr bwMode="auto">
          <a:xfrm flipH="1">
            <a:off x="4427538" y="3860800"/>
            <a:ext cx="14287" cy="2119313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0" name="Line 76"/>
          <p:cNvSpPr>
            <a:spLocks noChangeShapeType="1"/>
          </p:cNvSpPr>
          <p:nvPr/>
        </p:nvSpPr>
        <p:spPr bwMode="auto">
          <a:xfrm flipH="1">
            <a:off x="3629025" y="4222750"/>
            <a:ext cx="1552575" cy="14224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1" name="Line 77"/>
          <p:cNvSpPr>
            <a:spLocks noChangeShapeType="1"/>
          </p:cNvSpPr>
          <p:nvPr/>
        </p:nvSpPr>
        <p:spPr bwMode="auto">
          <a:xfrm flipH="1">
            <a:off x="3338513" y="4933950"/>
            <a:ext cx="2133600" cy="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2" name="Line 78"/>
          <p:cNvSpPr>
            <a:spLocks noChangeShapeType="1"/>
          </p:cNvSpPr>
          <p:nvPr/>
        </p:nvSpPr>
        <p:spPr bwMode="auto">
          <a:xfrm flipH="1" flipV="1">
            <a:off x="3657600" y="4151313"/>
            <a:ext cx="1466850" cy="15240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3" name="Line 79"/>
          <p:cNvSpPr>
            <a:spLocks noChangeShapeType="1"/>
          </p:cNvSpPr>
          <p:nvPr/>
        </p:nvSpPr>
        <p:spPr bwMode="auto">
          <a:xfrm flipH="1">
            <a:off x="6761163" y="2301875"/>
            <a:ext cx="276225" cy="2046288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4" name="Line 80"/>
          <p:cNvSpPr>
            <a:spLocks noChangeShapeType="1"/>
          </p:cNvSpPr>
          <p:nvPr/>
        </p:nvSpPr>
        <p:spPr bwMode="auto">
          <a:xfrm>
            <a:off x="7065963" y="2301875"/>
            <a:ext cx="493712" cy="2032000"/>
          </a:xfrm>
          <a:prstGeom prst="line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5" name="Text Box 81"/>
          <p:cNvSpPr txBox="1">
            <a:spLocks noChangeArrowheads="1"/>
          </p:cNvSpPr>
          <p:nvPr/>
        </p:nvSpPr>
        <p:spPr bwMode="auto">
          <a:xfrm>
            <a:off x="3671888" y="2528888"/>
            <a:ext cx="151288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charset="0"/>
              </a:rPr>
              <a:t>H</a:t>
            </a:r>
            <a:r>
              <a:rPr kumimoji="1" lang="en-US" altLang="zh-CN" sz="2000" b="1" baseline="-25000">
                <a:latin typeface="Times New Roman" charset="0"/>
              </a:rPr>
              <a:t>5,</a:t>
            </a:r>
            <a:r>
              <a:rPr kumimoji="1" lang="zh-CN" altLang="en-US" sz="2000" b="1" baseline="-25000">
                <a:latin typeface="Times New Roman" charset="0"/>
              </a:rPr>
              <a:t>８</a:t>
            </a:r>
            <a:endParaRPr kumimoji="1" lang="zh-CN" altLang="en-US" sz="20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k</a:t>
            </a:r>
            <a:r>
              <a:rPr kumimoji="1" lang="zh-CN" altLang="en-US" sz="2000" b="1">
                <a:latin typeface="Times New Roman" charset="0"/>
              </a:rPr>
              <a:t>是奇数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1" i="1">
                <a:latin typeface="Times New Roman" charset="0"/>
              </a:rPr>
              <a:t>n</a:t>
            </a:r>
            <a:r>
              <a:rPr kumimoji="1" lang="zh-CN" altLang="en-US" sz="2000" b="1">
                <a:latin typeface="Times New Roman" charset="0"/>
              </a:rPr>
              <a:t>是偶数</a:t>
            </a:r>
            <a:endParaRPr kumimoji="1" lang="zh-CN" altLang="en-US" sz="2000" b="1" i="1">
              <a:latin typeface="Times New Roman" charset="0"/>
            </a:endParaRPr>
          </a:p>
        </p:txBody>
      </p:sp>
      <p:sp>
        <p:nvSpPr>
          <p:cNvPr id="66636" name="Line 82"/>
          <p:cNvSpPr>
            <a:spLocks noChangeShapeType="1"/>
          </p:cNvSpPr>
          <p:nvPr/>
        </p:nvSpPr>
        <p:spPr bwMode="auto">
          <a:xfrm flipH="1">
            <a:off x="6227763" y="2438400"/>
            <a:ext cx="1422400" cy="1450975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7" name="Line 83"/>
          <p:cNvSpPr>
            <a:spLocks noChangeShapeType="1"/>
          </p:cNvSpPr>
          <p:nvPr/>
        </p:nvSpPr>
        <p:spPr bwMode="auto">
          <a:xfrm flipH="1">
            <a:off x="6081713" y="2989263"/>
            <a:ext cx="1989137" cy="87312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638" name="Line 84"/>
          <p:cNvSpPr>
            <a:spLocks noChangeShapeType="1"/>
          </p:cNvSpPr>
          <p:nvPr/>
        </p:nvSpPr>
        <p:spPr bwMode="auto">
          <a:xfrm flipH="1" flipV="1">
            <a:off x="6473825" y="2495550"/>
            <a:ext cx="1582738" cy="1350963"/>
          </a:xfrm>
          <a:prstGeom prst="line">
            <a:avLst/>
          </a:prstGeom>
          <a:noFill/>
          <a:ln w="19050">
            <a:solidFill>
              <a:srgbClr val="99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89" descr="新闻纸"/>
          <p:cNvSpPr>
            <a:spLocks noChangeArrowheads="1"/>
          </p:cNvSpPr>
          <p:nvPr/>
        </p:nvSpPr>
        <p:spPr bwMode="auto">
          <a:xfrm>
            <a:off x="3132138" y="2806700"/>
            <a:ext cx="5832475" cy="3744913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87" name="Oval 3" descr="信纸"/>
          <p:cNvSpPr>
            <a:spLocks noChangeArrowheads="1"/>
          </p:cNvSpPr>
          <p:nvPr/>
        </p:nvSpPr>
        <p:spPr bwMode="auto">
          <a:xfrm>
            <a:off x="142875" y="2249488"/>
            <a:ext cx="2736850" cy="4105275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</a:rPr>
              <a:t>证明的思路</a:t>
            </a:r>
          </a:p>
        </p:txBody>
      </p:sp>
      <p:sp>
        <p:nvSpPr>
          <p:cNvPr id="6758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DA29B27-B4DF-7940-8E6E-12DA57CC0DC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7590" name="AutoShape 5"/>
          <p:cNvSpPr>
            <a:spLocks noChangeArrowheads="1"/>
          </p:cNvSpPr>
          <p:nvPr/>
        </p:nvSpPr>
        <p:spPr bwMode="auto">
          <a:xfrm rot="1395768">
            <a:off x="503238" y="2898775"/>
            <a:ext cx="2087562" cy="2087563"/>
          </a:xfrm>
          <a:prstGeom prst="octagon">
            <a:avLst>
              <a:gd name="adj" fmla="val 2928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466850" y="4991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93738" y="46704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3" name="Oval 27"/>
          <p:cNvSpPr>
            <a:spLocks noChangeArrowheads="1"/>
          </p:cNvSpPr>
          <p:nvPr/>
        </p:nvSpPr>
        <p:spPr bwMode="auto">
          <a:xfrm>
            <a:off x="358775" y="384016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4" name="Oval 28"/>
          <p:cNvSpPr>
            <a:spLocks noChangeArrowheads="1"/>
          </p:cNvSpPr>
          <p:nvPr/>
        </p:nvSpPr>
        <p:spPr bwMode="auto">
          <a:xfrm>
            <a:off x="690563" y="30829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5" name="Oval 29"/>
          <p:cNvSpPr>
            <a:spLocks noChangeArrowheads="1"/>
          </p:cNvSpPr>
          <p:nvPr/>
        </p:nvSpPr>
        <p:spPr bwMode="auto">
          <a:xfrm>
            <a:off x="2271713" y="30972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6" name="Oval 30"/>
          <p:cNvSpPr>
            <a:spLocks noChangeArrowheads="1"/>
          </p:cNvSpPr>
          <p:nvPr/>
        </p:nvSpPr>
        <p:spPr bwMode="auto">
          <a:xfrm>
            <a:off x="1471613" y="2746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7" name="Oval 39"/>
          <p:cNvSpPr>
            <a:spLocks noChangeArrowheads="1"/>
          </p:cNvSpPr>
          <p:nvPr/>
        </p:nvSpPr>
        <p:spPr bwMode="auto">
          <a:xfrm>
            <a:off x="2262188" y="4684713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8" name="Oval 40"/>
          <p:cNvSpPr>
            <a:spLocks noChangeArrowheads="1"/>
          </p:cNvSpPr>
          <p:nvPr/>
        </p:nvSpPr>
        <p:spPr bwMode="auto">
          <a:xfrm>
            <a:off x="2608263" y="38989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7599" name="Line 41"/>
          <p:cNvSpPr>
            <a:spLocks noChangeShapeType="1"/>
          </p:cNvSpPr>
          <p:nvPr/>
        </p:nvSpPr>
        <p:spPr bwMode="auto">
          <a:xfrm flipH="1">
            <a:off x="474663" y="2892425"/>
            <a:ext cx="1044575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0" name="Line 42"/>
          <p:cNvSpPr>
            <a:spLocks noChangeShapeType="1"/>
          </p:cNvSpPr>
          <p:nvPr/>
        </p:nvSpPr>
        <p:spPr bwMode="auto">
          <a:xfrm>
            <a:off x="1590675" y="2878138"/>
            <a:ext cx="1017588" cy="10445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1" name="Line 43"/>
          <p:cNvSpPr>
            <a:spLocks noChangeShapeType="1"/>
          </p:cNvSpPr>
          <p:nvPr/>
        </p:nvSpPr>
        <p:spPr bwMode="auto">
          <a:xfrm>
            <a:off x="822325" y="3168650"/>
            <a:ext cx="1436688" cy="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2" name="Line 44"/>
          <p:cNvSpPr>
            <a:spLocks noChangeShapeType="1"/>
          </p:cNvSpPr>
          <p:nvPr/>
        </p:nvSpPr>
        <p:spPr bwMode="auto">
          <a:xfrm>
            <a:off x="2317750" y="3254375"/>
            <a:ext cx="0" cy="143827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3" name="Line 45"/>
          <p:cNvSpPr>
            <a:spLocks noChangeShapeType="1"/>
          </p:cNvSpPr>
          <p:nvPr/>
        </p:nvSpPr>
        <p:spPr bwMode="auto">
          <a:xfrm>
            <a:off x="763588" y="3211513"/>
            <a:ext cx="0" cy="14652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4" name="Line 46"/>
          <p:cNvSpPr>
            <a:spLocks noChangeShapeType="1"/>
          </p:cNvSpPr>
          <p:nvPr/>
        </p:nvSpPr>
        <p:spPr bwMode="auto">
          <a:xfrm>
            <a:off x="836613" y="4735513"/>
            <a:ext cx="1422400" cy="14287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5" name="Line 47"/>
          <p:cNvSpPr>
            <a:spLocks noChangeShapeType="1"/>
          </p:cNvSpPr>
          <p:nvPr/>
        </p:nvSpPr>
        <p:spPr bwMode="auto">
          <a:xfrm>
            <a:off x="474663" y="3951288"/>
            <a:ext cx="1016000" cy="1046162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6" name="Line 48"/>
          <p:cNvSpPr>
            <a:spLocks noChangeShapeType="1"/>
          </p:cNvSpPr>
          <p:nvPr/>
        </p:nvSpPr>
        <p:spPr bwMode="auto">
          <a:xfrm flipV="1">
            <a:off x="1576388" y="4010025"/>
            <a:ext cx="1046162" cy="987425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7" name="Text Box 49"/>
          <p:cNvSpPr txBox="1">
            <a:spLocks noChangeArrowheads="1"/>
          </p:cNvSpPr>
          <p:nvPr/>
        </p:nvSpPr>
        <p:spPr bwMode="auto">
          <a:xfrm>
            <a:off x="684213" y="5229225"/>
            <a:ext cx="20097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charset="0"/>
              </a:rPr>
              <a:t>H</a:t>
            </a:r>
            <a:r>
              <a:rPr kumimoji="1" lang="en-US" altLang="zh-CN" sz="2400" b="1" baseline="-25000">
                <a:latin typeface="Times New Roman" charset="0"/>
              </a:rPr>
              <a:t>k,n</a:t>
            </a:r>
            <a:endParaRPr kumimoji="1" lang="en-US" altLang="zh-CN" sz="2400" b="1" i="1">
              <a:latin typeface="Times New Roman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i="1">
                <a:latin typeface="Times New Roman" charset="0"/>
              </a:rPr>
              <a:t>k,n</a:t>
            </a:r>
            <a:r>
              <a:rPr kumimoji="1" lang="zh-CN" altLang="en-US" sz="2400" b="1">
                <a:latin typeface="Times New Roman" charset="0"/>
              </a:rPr>
              <a:t>均是偶数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67608" name="Text Box 78"/>
          <p:cNvSpPr txBox="1">
            <a:spLocks noChangeArrowheads="1"/>
          </p:cNvSpPr>
          <p:nvPr/>
        </p:nvSpPr>
        <p:spPr bwMode="auto">
          <a:xfrm>
            <a:off x="900113" y="1412875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00"/>
                </a:solidFill>
                <a:ea typeface="楷体_GB2312" charset="0"/>
              </a:rPr>
              <a:t>以这一较简单的情况为例</a:t>
            </a:r>
          </a:p>
        </p:txBody>
      </p:sp>
      <p:sp>
        <p:nvSpPr>
          <p:cNvPr id="67609" name="Text Box 79"/>
          <p:cNvSpPr txBox="1">
            <a:spLocks noChangeArrowheads="1"/>
          </p:cNvSpPr>
          <p:nvPr/>
        </p:nvSpPr>
        <p:spPr bwMode="auto">
          <a:xfrm>
            <a:off x="3203575" y="1484313"/>
            <a:ext cx="59404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1. </a:t>
            </a:r>
            <a:r>
              <a:rPr lang="zh-CN" altLang="en-US" sz="2000" b="1">
                <a:latin typeface="Times New Roman" charset="0"/>
              </a:rPr>
              <a:t>前已说明：含</a:t>
            </a:r>
            <a:r>
              <a:rPr lang="en-US" altLang="zh-CN" sz="2000" b="1" i="1">
                <a:latin typeface="Times New Roman" charset="0"/>
              </a:rPr>
              <a:t>n</a:t>
            </a:r>
            <a:r>
              <a:rPr lang="zh-CN" altLang="en-US" sz="2000" b="1">
                <a:latin typeface="Times New Roman" charset="0"/>
              </a:rPr>
              <a:t>个顶点的</a:t>
            </a:r>
            <a:r>
              <a:rPr lang="en-US" altLang="zh-CN" sz="2000" b="1" i="1">
                <a:latin typeface="Times New Roman" charset="0"/>
              </a:rPr>
              <a:t>k-</a:t>
            </a:r>
            <a:r>
              <a:rPr lang="zh-CN" altLang="en-US" sz="2000" b="1">
                <a:latin typeface="Times New Roman" charset="0"/>
              </a:rPr>
              <a:t>连通图至少有</a:t>
            </a:r>
            <a:r>
              <a:rPr lang="en-US" altLang="zh-CN" sz="2000" b="1" i="1">
                <a:latin typeface="Times New Roman" charset="0"/>
              </a:rPr>
              <a:t>nk</a:t>
            </a:r>
            <a:r>
              <a:rPr lang="en-US" altLang="zh-CN" sz="2000" b="1">
                <a:latin typeface="Times New Roman" charset="0"/>
              </a:rPr>
              <a:t>/2</a:t>
            </a:r>
            <a:r>
              <a:rPr lang="zh-CN" altLang="en-US" sz="2000" b="1">
                <a:latin typeface="Times New Roman" charset="0"/>
              </a:rPr>
              <a:t>条边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2. </a:t>
            </a:r>
            <a:r>
              <a:rPr lang="zh-CN" altLang="en-US" sz="2000" b="1">
                <a:latin typeface="Times New Roman" charset="0"/>
              </a:rPr>
              <a:t>左边的解恰好是</a:t>
            </a:r>
            <a:r>
              <a:rPr lang="en-US" altLang="zh-CN" sz="2000" b="1" i="1">
                <a:latin typeface="Times New Roman" charset="0"/>
              </a:rPr>
              <a:t>nk</a:t>
            </a:r>
            <a:r>
              <a:rPr lang="en-US" altLang="zh-CN" sz="2000" b="1">
                <a:latin typeface="Times New Roman" charset="0"/>
              </a:rPr>
              <a:t>/2</a:t>
            </a:r>
            <a:r>
              <a:rPr lang="zh-CN" altLang="en-US" sz="2000" b="1">
                <a:latin typeface="Times New Roman" charset="0"/>
              </a:rPr>
              <a:t>条边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</a:rPr>
              <a:t>3. </a:t>
            </a:r>
            <a:r>
              <a:rPr lang="zh-CN" altLang="en-US" sz="2000" b="1">
                <a:latin typeface="Times New Roman" charset="0"/>
              </a:rPr>
              <a:t>因此，只须证明，这图是</a:t>
            </a:r>
            <a:r>
              <a:rPr lang="en-US" altLang="zh-CN" sz="2000" b="1" i="1">
                <a:latin typeface="Times New Roman" charset="0"/>
              </a:rPr>
              <a:t>k</a:t>
            </a:r>
            <a:r>
              <a:rPr lang="zh-CN" altLang="en-US" sz="2000" b="1">
                <a:latin typeface="Times New Roman" charset="0"/>
              </a:rPr>
              <a:t>－连通的．</a:t>
            </a:r>
          </a:p>
        </p:txBody>
      </p:sp>
      <p:sp>
        <p:nvSpPr>
          <p:cNvPr id="67610" name="Text Box 80"/>
          <p:cNvSpPr txBox="1">
            <a:spLocks noChangeArrowheads="1"/>
          </p:cNvSpPr>
          <p:nvPr/>
        </p:nvSpPr>
        <p:spPr bwMode="auto">
          <a:xfrm>
            <a:off x="1554163" y="25130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0</a:t>
            </a:r>
          </a:p>
        </p:txBody>
      </p:sp>
      <p:sp>
        <p:nvSpPr>
          <p:cNvPr id="67611" name="Text Box 81"/>
          <p:cNvSpPr txBox="1">
            <a:spLocks noChangeArrowheads="1"/>
          </p:cNvSpPr>
          <p:nvPr/>
        </p:nvSpPr>
        <p:spPr bwMode="auto">
          <a:xfrm>
            <a:off x="2417763" y="287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1</a:t>
            </a:r>
          </a:p>
        </p:txBody>
      </p:sp>
      <p:sp>
        <p:nvSpPr>
          <p:cNvPr id="67612" name="Text Box 82"/>
          <p:cNvSpPr txBox="1">
            <a:spLocks noChangeArrowheads="1"/>
          </p:cNvSpPr>
          <p:nvPr/>
        </p:nvSpPr>
        <p:spPr bwMode="auto">
          <a:xfrm>
            <a:off x="2705100" y="3736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2</a:t>
            </a:r>
          </a:p>
        </p:txBody>
      </p:sp>
      <p:sp>
        <p:nvSpPr>
          <p:cNvPr id="67613" name="Text Box 83"/>
          <p:cNvSpPr txBox="1">
            <a:spLocks noChangeArrowheads="1"/>
          </p:cNvSpPr>
          <p:nvPr/>
        </p:nvSpPr>
        <p:spPr bwMode="auto">
          <a:xfrm>
            <a:off x="2346325" y="46736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3</a:t>
            </a:r>
          </a:p>
        </p:txBody>
      </p:sp>
      <p:sp>
        <p:nvSpPr>
          <p:cNvPr id="67614" name="Text Box 84"/>
          <p:cNvSpPr txBox="1">
            <a:spLocks noChangeArrowheads="1"/>
          </p:cNvSpPr>
          <p:nvPr/>
        </p:nvSpPr>
        <p:spPr bwMode="auto">
          <a:xfrm>
            <a:off x="401638" y="287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7</a:t>
            </a:r>
          </a:p>
        </p:txBody>
      </p:sp>
      <p:sp>
        <p:nvSpPr>
          <p:cNvPr id="67615" name="Text Box 85"/>
          <p:cNvSpPr txBox="1">
            <a:spLocks noChangeArrowheads="1"/>
          </p:cNvSpPr>
          <p:nvPr/>
        </p:nvSpPr>
        <p:spPr bwMode="auto">
          <a:xfrm>
            <a:off x="114300" y="3594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6</a:t>
            </a:r>
          </a:p>
        </p:txBody>
      </p:sp>
      <p:sp>
        <p:nvSpPr>
          <p:cNvPr id="67616" name="Text Box 86"/>
          <p:cNvSpPr txBox="1">
            <a:spLocks noChangeArrowheads="1"/>
          </p:cNvSpPr>
          <p:nvPr/>
        </p:nvSpPr>
        <p:spPr bwMode="auto">
          <a:xfrm>
            <a:off x="401638" y="46021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5</a:t>
            </a:r>
          </a:p>
        </p:txBody>
      </p:sp>
      <p:sp>
        <p:nvSpPr>
          <p:cNvPr id="67617" name="Text Box 87"/>
          <p:cNvSpPr txBox="1">
            <a:spLocks noChangeArrowheads="1"/>
          </p:cNvSpPr>
          <p:nvPr/>
        </p:nvSpPr>
        <p:spPr bwMode="auto">
          <a:xfrm>
            <a:off x="1554163" y="50339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charset="0"/>
              </a:rPr>
              <a:t>4</a:t>
            </a:r>
          </a:p>
        </p:txBody>
      </p:sp>
      <p:sp>
        <p:nvSpPr>
          <p:cNvPr id="67618" name="Text Box 88"/>
          <p:cNvSpPr txBox="1">
            <a:spLocks noChangeArrowheads="1"/>
          </p:cNvSpPr>
          <p:nvPr/>
        </p:nvSpPr>
        <p:spPr bwMode="auto">
          <a:xfrm>
            <a:off x="3276600" y="2865438"/>
            <a:ext cx="56165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</a:rPr>
              <a:t>令</a:t>
            </a:r>
            <a:r>
              <a:rPr lang="en-US" altLang="zh-CN" sz="2000" b="1" i="1">
                <a:latin typeface="Times New Roman" charset="0"/>
              </a:rPr>
              <a:t>k</a:t>
            </a:r>
            <a:r>
              <a:rPr lang="en-US" altLang="zh-CN" sz="2000" b="1">
                <a:latin typeface="Times New Roman" charset="0"/>
              </a:rPr>
              <a:t>=2</a:t>
            </a:r>
            <a:r>
              <a:rPr lang="en-US" altLang="zh-CN" sz="2000" b="1" i="1">
                <a:latin typeface="Times New Roman" charset="0"/>
              </a:rPr>
              <a:t>r</a:t>
            </a:r>
            <a:r>
              <a:rPr lang="en-US" altLang="zh-CN" sz="2000" b="1">
                <a:latin typeface="Times New Roman" charset="0"/>
              </a:rPr>
              <a:t> (</a:t>
            </a:r>
            <a:r>
              <a:rPr lang="en-US" altLang="zh-CN" sz="2000" b="1" i="1">
                <a:latin typeface="Times New Roman" charset="0"/>
              </a:rPr>
              <a:t>r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是整数</a:t>
            </a:r>
            <a:r>
              <a:rPr lang="en-US" altLang="zh-CN" sz="2000" b="1">
                <a:latin typeface="Times New Roman" charset="0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</a:rPr>
              <a:t>对任意顶点</a:t>
            </a:r>
            <a:r>
              <a:rPr lang="en-US" altLang="zh-CN" sz="2000" b="1" i="1">
                <a:latin typeface="Times New Roman" charset="0"/>
              </a:rPr>
              <a:t>i</a:t>
            </a:r>
            <a:r>
              <a:rPr lang="en-US" altLang="zh-CN" sz="2000" b="1">
                <a:latin typeface="Times New Roman" charset="0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让它与满足下述条件的顶点</a:t>
            </a:r>
            <a:r>
              <a:rPr lang="en-US" altLang="zh-CN" sz="2000" b="1" i="1">
                <a:latin typeface="Times New Roman" charset="0"/>
              </a:rPr>
              <a:t>j </a:t>
            </a:r>
            <a:r>
              <a:rPr lang="zh-CN" altLang="en-US" sz="2000" b="1">
                <a:latin typeface="Times New Roman" charset="0"/>
                <a:ea typeface="楷体_GB2312" charset="0"/>
              </a:rPr>
              <a:t>相连：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000" b="1" i="1">
                <a:latin typeface="Times New Roman" charset="0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(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-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) mod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或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(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+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) mod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于是，如果两点取模差不大于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则相连．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假设从图中删除少于</a:t>
            </a:r>
            <a:r>
              <a:rPr lang="en-US" altLang="zh-CN" sz="2000" b="1">
                <a:latin typeface="Times New Roman" charset="0"/>
                <a:sym typeface="Symbol" charset="2"/>
              </a:rPr>
              <a:t>2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个顶点（构成子集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）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图就不连通了，删除后，顶点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,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属不同的分支．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考虑两个子集合</a:t>
            </a:r>
            <a:r>
              <a:rPr lang="en-US" altLang="zh-CN" sz="2000" b="1">
                <a:latin typeface="Times New Roman" charset="0"/>
                <a:sym typeface="Symbol" charset="2"/>
              </a:rPr>
              <a:t>(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这里的序号对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n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取模</a:t>
            </a:r>
            <a:r>
              <a:rPr lang="en-US" altLang="zh-CN" sz="2000" b="1">
                <a:latin typeface="Times New Roman" charset="0"/>
                <a:sym typeface="Symbol" charset="2"/>
              </a:rPr>
              <a:t>)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 i="1">
                <a:latin typeface="Times New Roman" charset="0"/>
                <a:sym typeface="Symbol" charset="2"/>
              </a:rPr>
              <a:t>S</a:t>
            </a:r>
            <a:r>
              <a:rPr lang="en-US" altLang="zh-CN" sz="2000" b="1">
                <a:latin typeface="Times New Roman" charset="0"/>
                <a:sym typeface="Symbol" charset="2"/>
              </a:rPr>
              <a:t>={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,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+1, …,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-1,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}; T={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j</a:t>
            </a:r>
            <a:r>
              <a:rPr lang="en-US" altLang="zh-CN" sz="2000" b="1">
                <a:latin typeface="Times New Roman" charset="0"/>
                <a:sym typeface="Symbol" charset="2"/>
              </a:rPr>
              <a:t>+1, …,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-1,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</a:t>
            </a:r>
            <a:r>
              <a:rPr lang="en-US" altLang="zh-CN" sz="2000" b="1">
                <a:latin typeface="Times New Roman" charset="0"/>
                <a:sym typeface="Symbol" charset="2"/>
              </a:rPr>
              <a:t>}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。由于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中元素个数小于</a:t>
            </a:r>
            <a:r>
              <a:rPr lang="en-US" altLang="zh-CN" sz="2000" b="1">
                <a:latin typeface="Times New Roman" charset="0"/>
                <a:sym typeface="Symbol" charset="2"/>
              </a:rPr>
              <a:t>2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,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这两集合中至少有一个含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中的元素少于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r</a:t>
            </a:r>
            <a:r>
              <a:rPr lang="en-US" altLang="zh-CN" sz="2000" b="1">
                <a:latin typeface="Times New Roman" charset="0"/>
                <a:sym typeface="Symbol" charset="2"/>
              </a:rPr>
              <a:t> 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个，则此集合中删除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V</a:t>
            </a:r>
            <a:r>
              <a:rPr lang="en-US" altLang="zh-CN" sz="2000" b="1">
                <a:latin typeface="Times New Roman" charset="0"/>
                <a:sym typeface="Symbol" charset="2"/>
              </a:rPr>
              <a:t>’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后仍构成一 </a:t>
            </a:r>
            <a:r>
              <a:rPr lang="en-US" altLang="zh-CN" sz="2000" b="1" i="1">
                <a:latin typeface="Times New Roman" charset="0"/>
                <a:sym typeface="Symbol" charset="2"/>
              </a:rPr>
              <a:t>ij</a:t>
            </a:r>
            <a:r>
              <a:rPr lang="en-US" altLang="zh-CN" sz="2000" b="1">
                <a:latin typeface="Times New Roman" charset="0"/>
                <a:sym typeface="Symbol" charset="2"/>
              </a:rPr>
              <a:t>-</a:t>
            </a:r>
            <a:r>
              <a:rPr lang="zh-CN" altLang="en-US" sz="2000" b="1">
                <a:latin typeface="Times New Roman" charset="0"/>
                <a:ea typeface="楷体_GB2312" charset="0"/>
                <a:sym typeface="Symbol" charset="2"/>
              </a:rPr>
              <a:t>通路，矛盾。</a:t>
            </a:r>
          </a:p>
        </p:txBody>
      </p:sp>
      <p:sp>
        <p:nvSpPr>
          <p:cNvPr id="77858" name="圆角矩形标注 1"/>
          <p:cNvSpPr>
            <a:spLocks noChangeArrowheads="1"/>
          </p:cNvSpPr>
          <p:nvPr/>
        </p:nvSpPr>
        <p:spPr bwMode="auto">
          <a:xfrm>
            <a:off x="2908300" y="2997200"/>
            <a:ext cx="5113338" cy="1843088"/>
          </a:xfrm>
          <a:prstGeom prst="wedgeRoundRectCallout">
            <a:avLst>
              <a:gd name="adj1" fmla="val 25556"/>
              <a:gd name="adj2" fmla="val 124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/>
              <a:t>不失一般性，假设</a:t>
            </a:r>
            <a:r>
              <a:rPr lang="en-US" altLang="zh-CN"/>
              <a:t>|S</a:t>
            </a:r>
            <a:r>
              <a:rPr lang="en-US" altLang="zh-CN">
                <a:latin typeface="Lucida Sans Unicode" charset="0"/>
              </a:rPr>
              <a:t>∩V’</a:t>
            </a:r>
            <a:r>
              <a:rPr lang="en-US" altLang="zh-CN"/>
              <a:t>|&lt;r; </a:t>
            </a:r>
            <a:r>
              <a:rPr lang="zh-CN" altLang="en-US"/>
              <a:t>则有：</a:t>
            </a:r>
            <a:endParaRPr lang="en-US" altLang="zh-CN"/>
          </a:p>
          <a:p>
            <a:pPr eaLnBrk="1" hangingPunct="1"/>
            <a:r>
              <a:rPr lang="zh-CN" altLang="en-US"/>
              <a:t>要么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直接相邻；要么存在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在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之间</a:t>
            </a:r>
            <a:endParaRPr lang="en-US" altLang="zh-CN"/>
          </a:p>
          <a:p>
            <a:pPr eaLnBrk="1" hangingPunct="1"/>
            <a:r>
              <a:rPr lang="zh-CN" altLang="en-US"/>
              <a:t>使得 </a:t>
            </a:r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直接相邻；接下来以同样方式</a:t>
            </a:r>
            <a:endParaRPr lang="en-US" altLang="zh-CN"/>
          </a:p>
          <a:p>
            <a:pPr eaLnBrk="1" hangingPunct="1"/>
            <a:r>
              <a:rPr lang="zh-CN" altLang="en-US"/>
              <a:t>考虑</a:t>
            </a:r>
            <a:r>
              <a:rPr lang="en-US" altLang="zh-CN"/>
              <a:t>v</a:t>
            </a:r>
            <a:r>
              <a:rPr lang="en-US" altLang="zh-CN" baseline="-25000"/>
              <a:t>i1</a:t>
            </a:r>
            <a:r>
              <a:rPr lang="zh-CN" altLang="en-US"/>
              <a:t>与 </a:t>
            </a:r>
            <a:r>
              <a:rPr lang="en-US" altLang="zh-CN"/>
              <a:t>v</a:t>
            </a:r>
            <a:r>
              <a:rPr lang="en-US" altLang="zh-CN" baseline="-25000"/>
              <a:t>j</a:t>
            </a:r>
            <a:r>
              <a:rPr lang="zh-CN" altLang="en-US"/>
              <a:t>之间的连通性；直至找到</a:t>
            </a:r>
            <a:endParaRPr lang="en-US" altLang="zh-CN"/>
          </a:p>
          <a:p>
            <a:pPr eaLnBrk="1" hangingPunct="1"/>
            <a:r>
              <a:rPr lang="en-US" altLang="zh-CN"/>
              <a:t>v</a:t>
            </a:r>
            <a:r>
              <a:rPr lang="en-US" altLang="zh-CN" baseline="-25000"/>
              <a:t>i</a:t>
            </a:r>
            <a:r>
              <a:rPr lang="en-US" altLang="zh-CN"/>
              <a:t> v</a:t>
            </a:r>
            <a:r>
              <a:rPr lang="en-US" altLang="zh-CN" baseline="-25000"/>
              <a:t>i1 …</a:t>
            </a:r>
            <a:r>
              <a:rPr lang="en-US" altLang="zh-CN"/>
              <a:t> v</a:t>
            </a:r>
            <a:r>
              <a:rPr lang="en-US" altLang="zh-CN" baseline="-25000"/>
              <a:t>it</a:t>
            </a:r>
            <a:r>
              <a:rPr lang="en-US" altLang="zh-CN"/>
              <a:t> v</a:t>
            </a:r>
            <a:r>
              <a:rPr lang="en-US" altLang="zh-CN" baseline="-25000"/>
              <a:t>j</a:t>
            </a:r>
            <a:r>
              <a:rPr lang="zh-CN" altLang="en-US"/>
              <a:t>通路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通路的定义（有向图）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820150" cy="48053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</a:t>
            </a:r>
            <a:r>
              <a:rPr kumimoji="0" lang="zh-CN" altLang="en-US" sz="2800" b="1" u="sng">
                <a:latin typeface="Times New Roman" charset="0"/>
                <a:ea typeface="宋体" charset="0"/>
              </a:rPr>
              <a:t>有向图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从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8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到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8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的长度为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的通路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是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条边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ea typeface="宋体" charset="0"/>
              </a:rPr>
              <a:t>,…, 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800" b="1" baseline="-30000">
                <a:latin typeface="Times New Roman" charset="0"/>
                <a:ea typeface="宋体" charset="0"/>
              </a:rPr>
              <a:t>n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的序列，满足下列性质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存在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V (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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n),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使得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i-1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和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分别是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25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的起点和终点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(1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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n)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相关点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回路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：起点与终点相同，长度大于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不必区分多重边时，可以用相应顶点的序列表示通路。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0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的通路由单个顶点组成。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简单通路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：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边不重复，即，</a:t>
            </a:r>
            <a:r>
              <a:rPr kumimoji="0" lang="zh-CN" altLang="en-US" sz="2400" b="1">
                <a:latin typeface="Times New Roman" charset="0"/>
                <a:ea typeface="宋体" charset="0"/>
                <a:sym typeface="Symbol" charset="2"/>
              </a:rPr>
              <a:t>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i, j, 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j 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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 e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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e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j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</p:txBody>
      </p:sp>
      <p:sp>
        <p:nvSpPr>
          <p:cNvPr id="10244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5D60A4-F484-2B40-A901-25B79AAC0BBC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通路（举例）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4076700"/>
            <a:ext cx="8229600" cy="1944688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简单通路：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4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3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3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回路：</a:t>
            </a:r>
            <a:r>
              <a:rPr lang="en-US" altLang="zh-CN" sz="2800" b="1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4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3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</a:p>
          <a:p>
            <a:pPr eaLnBrk="1" hangingPunct="1"/>
            <a:r>
              <a:rPr kumimoji="0" lang="zh-CN" altLang="en-US" sz="2800" b="1">
                <a:latin typeface="Times New Roman" charset="0"/>
                <a:ea typeface="宋体" charset="0"/>
              </a:rPr>
              <a:t>通路：</a:t>
            </a:r>
            <a:r>
              <a:rPr lang="en-US" altLang="zh-CN" sz="2800" b="1">
                <a:latin typeface="Times New Roman" charset="0"/>
                <a:ea typeface="宋体" charset="0"/>
              </a:rPr>
              <a:t>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3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1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4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2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, </a:t>
            </a:r>
            <a:r>
              <a:rPr lang="en-US" altLang="zh-CN" sz="2800" b="1" i="1">
                <a:latin typeface="Times New Roman" charset="0"/>
                <a:ea typeface="宋体" charset="0"/>
              </a:rPr>
              <a:t>v</a:t>
            </a:r>
            <a:r>
              <a:rPr lang="en-US" altLang="zh-CN" sz="2800" b="1" baseline="-25000">
                <a:latin typeface="Times New Roman" charset="0"/>
                <a:ea typeface="宋体" charset="0"/>
              </a:rPr>
              <a:t>3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 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5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</p:txBody>
      </p:sp>
      <p:sp>
        <p:nvSpPr>
          <p:cNvPr id="1126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B079790-7840-E840-A797-F5521BC71F6A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11269" name="组合 28"/>
          <p:cNvGrpSpPr>
            <a:grpSpLocks/>
          </p:cNvGrpSpPr>
          <p:nvPr/>
        </p:nvGrpSpPr>
        <p:grpSpPr bwMode="auto">
          <a:xfrm>
            <a:off x="2987675" y="1341438"/>
            <a:ext cx="2232025" cy="2609850"/>
            <a:chOff x="827584" y="2274934"/>
            <a:chExt cx="3093270" cy="3604992"/>
          </a:xfrm>
        </p:grpSpPr>
        <p:grpSp>
          <p:nvGrpSpPr>
            <p:cNvPr id="11270" name="组合 26"/>
            <p:cNvGrpSpPr>
              <a:grpSpLocks/>
            </p:cNvGrpSpPr>
            <p:nvPr/>
          </p:nvGrpSpPr>
          <p:grpSpPr bwMode="auto">
            <a:xfrm>
              <a:off x="827584" y="2274934"/>
              <a:ext cx="3093270" cy="3604992"/>
              <a:chOff x="841605" y="1880883"/>
              <a:chExt cx="3394450" cy="4027814"/>
            </a:xfrm>
          </p:grpSpPr>
          <p:sp>
            <p:nvSpPr>
              <p:cNvPr id="11277" name="Line 6"/>
              <p:cNvSpPr>
                <a:spLocks noChangeShapeType="1"/>
              </p:cNvSpPr>
              <p:nvPr/>
            </p:nvSpPr>
            <p:spPr bwMode="auto">
              <a:xfrm>
                <a:off x="1170100" y="2769894"/>
                <a:ext cx="2212282" cy="110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78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9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0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2" name="Text Box 11"/>
              <p:cNvSpPr txBox="1">
                <a:spLocks noChangeArrowheads="1"/>
              </p:cNvSpPr>
              <p:nvPr/>
            </p:nvSpPr>
            <p:spPr bwMode="auto">
              <a:xfrm>
                <a:off x="967326" y="1880883"/>
                <a:ext cx="1052467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1283" name="Text Box 12"/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1284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705022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1285" name="Text Box 14"/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705022" cy="80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latin typeface="Times New Roman" charset="0"/>
                  </a:rPr>
                  <a:t>v</a:t>
                </a:r>
                <a:r>
                  <a:rPr kumimoji="1" lang="en-US" altLang="zh-CN" sz="2800" b="1" baseline="-25000">
                    <a:latin typeface="Times New Roman" charset="0"/>
                  </a:rPr>
                  <a:t>4</a:t>
                </a:r>
              </a:p>
            </p:txBody>
          </p:sp>
        </p:grpSp>
        <p:sp>
          <p:nvSpPr>
            <p:cNvPr id="11271" name="Line 6"/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2" name="Line 6"/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Line 6"/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5" name="任意多边形 13"/>
            <p:cNvSpPr>
              <a:spLocks/>
            </p:cNvSpPr>
            <p:nvPr/>
          </p:nvSpPr>
          <p:spPr bwMode="auto">
            <a:xfrm>
              <a:off x="3331992" y="3170080"/>
              <a:ext cx="529950" cy="1989218"/>
            </a:xfrm>
            <a:custGeom>
              <a:avLst/>
              <a:gdLst>
                <a:gd name="T0" fmla="*/ 1180 w 679076"/>
                <a:gd name="T1" fmla="*/ 0 h 2586318"/>
                <a:gd name="T2" fmla="*/ 9380 w 679076"/>
                <a:gd name="T3" fmla="*/ 23159 h 2586318"/>
                <a:gd name="T4" fmla="*/ 1366 w 679076"/>
                <a:gd name="T5" fmla="*/ 47664 h 2586318"/>
                <a:gd name="T6" fmla="*/ 1180 w 679076"/>
                <a:gd name="T7" fmla="*/ 47932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6" name="任意多边形 14"/>
            <p:cNvSpPr>
              <a:spLocks/>
            </p:cNvSpPr>
            <p:nvPr/>
          </p:nvSpPr>
          <p:spPr bwMode="auto">
            <a:xfrm rot="10800000">
              <a:off x="3029243" y="3255762"/>
              <a:ext cx="292913" cy="1903535"/>
            </a:xfrm>
            <a:custGeom>
              <a:avLst/>
              <a:gdLst>
                <a:gd name="T0" fmla="*/ 0 w 679076"/>
                <a:gd name="T1" fmla="*/ 0 h 2586318"/>
                <a:gd name="T2" fmla="*/ 3 w 679076"/>
                <a:gd name="T3" fmla="*/ 12245 h 2586318"/>
                <a:gd name="T4" fmla="*/ 0 w 679076"/>
                <a:gd name="T5" fmla="*/ 25201 h 2586318"/>
                <a:gd name="T6" fmla="*/ 0 w 679076"/>
                <a:gd name="T7" fmla="*/ 25343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476250"/>
            <a:ext cx="7327900" cy="9366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通路与同构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1809750"/>
            <a:ext cx="8135937" cy="43211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设图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的邻接矩阵为</a:t>
            </a:r>
            <a:r>
              <a:rPr kumimoji="0" lang="en-US" altLang="zh-CN" sz="2800" b="1" i="1">
                <a:latin typeface="Times New Roman" charset="0"/>
                <a:ea typeface="宋体" charset="0"/>
              </a:rPr>
              <a:t>A</a:t>
            </a:r>
            <a:endParaRPr kumimoji="0" lang="en-US" altLang="zh-CN" sz="2800" b="1" i="1" baseline="30000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400" b="1" i="1">
                <a:latin typeface="Times New Roman" charset="0"/>
                <a:ea typeface="宋体" charset="0"/>
                <a:sym typeface="Symbol" charset="2"/>
              </a:rPr>
              <a:t>A</a:t>
            </a:r>
            <a:r>
              <a:rPr kumimoji="0" lang="en-US" altLang="zh-CN" sz="2400" b="1" i="1" baseline="30000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 baseline="-25000">
                <a:latin typeface="Times New Roman" charset="0"/>
                <a:ea typeface="宋体" charset="0"/>
              </a:rPr>
              <a:t>i,j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: 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  <a:ea typeface="宋体" charset="0"/>
              </a:rPr>
              <a:t>j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的长度为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的通路个数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en-US" altLang="zh-CN" sz="2400" b="1">
                <a:latin typeface="Times New Roman" charset="0"/>
                <a:ea typeface="宋体" charset="0"/>
                <a:sym typeface="Symbol" charset="2"/>
              </a:rPr>
              <a:t>(</a:t>
            </a:r>
            <a:r>
              <a:rPr kumimoji="0" lang="en-US" altLang="zh-CN" sz="2400" b="1" i="1">
                <a:latin typeface="Times New Roman" charset="0"/>
                <a:ea typeface="宋体" charset="0"/>
                <a:sym typeface="Symbol" charset="2"/>
              </a:rPr>
              <a:t>A</a:t>
            </a:r>
            <a:r>
              <a:rPr kumimoji="0" lang="en-US" altLang="zh-CN" sz="2400" b="1" i="1" baseline="30000">
                <a:latin typeface="Times New Roman" charset="0"/>
                <a:ea typeface="宋体" charset="0"/>
              </a:rPr>
              <a:t>k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)</a:t>
            </a:r>
            <a:r>
              <a:rPr kumimoji="0" lang="en-US" altLang="zh-CN" sz="2400" b="1" baseline="-25000">
                <a:latin typeface="Times New Roman" charset="0"/>
                <a:ea typeface="宋体" charset="0"/>
              </a:rPr>
              <a:t>i,i</a:t>
            </a:r>
            <a:r>
              <a:rPr kumimoji="0" lang="en-US" altLang="zh-CN" sz="2400" b="1">
                <a:latin typeface="Times New Roman" charset="0"/>
                <a:ea typeface="宋体" charset="0"/>
              </a:rPr>
              <a:t>: 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到</a:t>
            </a:r>
            <a:r>
              <a:rPr kumimoji="0" lang="en-US" altLang="zh-CN" sz="2400" b="1" i="1">
                <a:solidFill>
                  <a:srgbClr val="FF0000"/>
                </a:solidFill>
                <a:latin typeface="Times New Roman" charset="0"/>
                <a:ea typeface="宋体" charset="0"/>
              </a:rPr>
              <a:t>v</a:t>
            </a:r>
            <a:r>
              <a:rPr kumimoji="0" lang="en-US" altLang="zh-CN" sz="2400" b="1" baseline="-30000">
                <a:solidFill>
                  <a:srgbClr val="FF0000"/>
                </a:solidFill>
                <a:latin typeface="Times New Roman" charset="0"/>
                <a:ea typeface="宋体" charset="0"/>
              </a:rPr>
              <a:t>i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  <a:ea typeface="宋体" charset="0"/>
              </a:rPr>
              <a:t>的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400" b="1" i="1">
                <a:latin typeface="Times New Roman" charset="0"/>
                <a:ea typeface="宋体" charset="0"/>
              </a:rPr>
              <a:t>k</a:t>
            </a:r>
            <a:r>
              <a:rPr kumimoji="0" lang="zh-CN" altLang="en-US" sz="2400" b="1">
                <a:latin typeface="Times New Roman" charset="0"/>
                <a:ea typeface="宋体" charset="0"/>
              </a:rPr>
              <a:t>的回路个数</a:t>
            </a:r>
            <a:endParaRPr kumimoji="0" lang="en-US" altLang="zh-CN" sz="2400" b="1">
              <a:latin typeface="Times New Roman" charset="0"/>
              <a:ea typeface="宋体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ea typeface="宋体" charset="0"/>
              </a:rPr>
              <a:t>同构图的不变量：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长度为</a:t>
            </a:r>
            <a:r>
              <a:rPr kumimoji="0" lang="en-US" altLang="zh-CN" sz="2800" b="1" i="1">
                <a:latin typeface="Times New Roman" charset="0"/>
                <a:ea typeface="黑体" charset="0"/>
              </a:rPr>
              <a:t>k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的回路的</a:t>
            </a:r>
            <a:r>
              <a:rPr kumimoji="0" lang="zh-CN" altLang="en-US" sz="2800" b="1">
                <a:ea typeface="宋体" charset="0"/>
              </a:rPr>
              <a:t>存在性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。</a:t>
            </a:r>
            <a:endParaRPr kumimoji="0" lang="en-US" altLang="zh-CN" sz="2800" b="1">
              <a:latin typeface="Times New Roman" charset="0"/>
              <a:ea typeface="黑体" charset="0"/>
            </a:endParaRPr>
          </a:p>
        </p:txBody>
      </p:sp>
      <p:sp>
        <p:nvSpPr>
          <p:cNvPr id="12292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CCE7444-21BB-124F-85F0-A70C00C3FAF1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476250"/>
            <a:ext cx="7327900" cy="936625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通路与同构</a:t>
            </a:r>
          </a:p>
        </p:txBody>
      </p:sp>
      <p:sp>
        <p:nvSpPr>
          <p:cNvPr id="14339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228D891-1F0C-5F4C-A62B-76C17075648E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14340" name="组合 49"/>
          <p:cNvGrpSpPr>
            <a:grpSpLocks/>
          </p:cNvGrpSpPr>
          <p:nvPr/>
        </p:nvGrpSpPr>
        <p:grpSpPr bwMode="auto">
          <a:xfrm>
            <a:off x="2268538" y="1341438"/>
            <a:ext cx="2303462" cy="2735262"/>
            <a:chOff x="1619672" y="1844824"/>
            <a:chExt cx="2210416" cy="3010489"/>
          </a:xfrm>
        </p:grpSpPr>
        <p:sp>
          <p:nvSpPr>
            <p:cNvPr id="14397" name="Line 6"/>
            <p:cNvSpPr>
              <a:spLocks noChangeShapeType="1"/>
            </p:cNvSpPr>
            <p:nvPr/>
          </p:nvSpPr>
          <p:spPr bwMode="auto">
            <a:xfrm flipV="1">
              <a:off x="2040459" y="2367038"/>
              <a:ext cx="492259" cy="479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8" name="Text Box 11"/>
            <p:cNvSpPr txBox="1">
              <a:spLocks noChangeArrowheads="1"/>
            </p:cNvSpPr>
            <p:nvPr/>
          </p:nvSpPr>
          <p:spPr bwMode="auto">
            <a:xfrm>
              <a:off x="1619672" y="2348880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4399" name="Line 6"/>
            <p:cNvSpPr>
              <a:spLocks noChangeShapeType="1"/>
            </p:cNvSpPr>
            <p:nvPr/>
          </p:nvSpPr>
          <p:spPr bwMode="auto">
            <a:xfrm flipH="1">
              <a:off x="2009815" y="2961790"/>
              <a:ext cx="1148605" cy="98319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0" name="Line 6"/>
            <p:cNvSpPr>
              <a:spLocks noChangeShapeType="1"/>
            </p:cNvSpPr>
            <p:nvPr/>
          </p:nvSpPr>
          <p:spPr bwMode="auto">
            <a:xfrm flipH="1">
              <a:off x="3158422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1" name="Line 6"/>
            <p:cNvSpPr>
              <a:spLocks noChangeShapeType="1"/>
            </p:cNvSpPr>
            <p:nvPr/>
          </p:nvSpPr>
          <p:spPr bwMode="auto">
            <a:xfrm flipH="1" flipV="1">
              <a:off x="2051719" y="2924944"/>
              <a:ext cx="1106700" cy="107269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2" name="Line 6"/>
            <p:cNvSpPr>
              <a:spLocks noChangeShapeType="1"/>
            </p:cNvSpPr>
            <p:nvPr/>
          </p:nvSpPr>
          <p:spPr bwMode="auto">
            <a:xfrm flipH="1">
              <a:off x="2009817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3" name="Line 6"/>
            <p:cNvSpPr>
              <a:spLocks noChangeShapeType="1"/>
            </p:cNvSpPr>
            <p:nvPr/>
          </p:nvSpPr>
          <p:spPr bwMode="auto">
            <a:xfrm>
              <a:off x="2666163" y="2379128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4" name="Oval 9"/>
            <p:cNvSpPr>
              <a:spLocks noChangeArrowheads="1"/>
            </p:cNvSpPr>
            <p:nvPr/>
          </p:nvSpPr>
          <p:spPr bwMode="auto">
            <a:xfrm flipH="1">
              <a:off x="1927774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5" name="Oval 9"/>
            <p:cNvSpPr>
              <a:spLocks noChangeArrowheads="1"/>
            </p:cNvSpPr>
            <p:nvPr/>
          </p:nvSpPr>
          <p:spPr bwMode="auto">
            <a:xfrm flipH="1">
              <a:off x="3076378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6" name="Oval 9"/>
            <p:cNvSpPr>
              <a:spLocks noChangeArrowheads="1"/>
            </p:cNvSpPr>
            <p:nvPr/>
          </p:nvSpPr>
          <p:spPr bwMode="auto">
            <a:xfrm flipH="1">
              <a:off x="3076378" y="3908715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7" name="Oval 9"/>
            <p:cNvSpPr>
              <a:spLocks noChangeArrowheads="1"/>
            </p:cNvSpPr>
            <p:nvPr/>
          </p:nvSpPr>
          <p:spPr bwMode="auto">
            <a:xfrm flipH="1">
              <a:off x="1915032" y="3910046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8" name="Oval 9"/>
            <p:cNvSpPr>
              <a:spLocks noChangeArrowheads="1"/>
            </p:cNvSpPr>
            <p:nvPr/>
          </p:nvSpPr>
          <p:spPr bwMode="auto">
            <a:xfrm flipH="1">
              <a:off x="2483768" y="450912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09" name="Text Box 11"/>
            <p:cNvSpPr txBox="1">
              <a:spLocks noChangeArrowheads="1"/>
            </p:cNvSpPr>
            <p:nvPr/>
          </p:nvSpPr>
          <p:spPr bwMode="auto">
            <a:xfrm>
              <a:off x="3203848" y="25649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410" name="Text Box 11"/>
            <p:cNvSpPr txBox="1">
              <a:spLocks noChangeArrowheads="1"/>
            </p:cNvSpPr>
            <p:nvPr/>
          </p:nvSpPr>
          <p:spPr bwMode="auto">
            <a:xfrm>
              <a:off x="2420032" y="1844824"/>
              <a:ext cx="567791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411" name="Text Box 11"/>
            <p:cNvSpPr txBox="1">
              <a:spLocks noChangeArrowheads="1"/>
            </p:cNvSpPr>
            <p:nvPr/>
          </p:nvSpPr>
          <p:spPr bwMode="auto">
            <a:xfrm>
              <a:off x="1763688" y="3997635"/>
              <a:ext cx="492259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412" name="Oval 9"/>
            <p:cNvSpPr>
              <a:spLocks noChangeArrowheads="1"/>
            </p:cNvSpPr>
            <p:nvPr/>
          </p:nvSpPr>
          <p:spPr bwMode="auto">
            <a:xfrm flipH="1">
              <a:off x="2483768" y="2276872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3" name="Line 6"/>
            <p:cNvSpPr>
              <a:spLocks noChangeShapeType="1"/>
            </p:cNvSpPr>
            <p:nvPr/>
          </p:nvSpPr>
          <p:spPr bwMode="auto">
            <a:xfrm>
              <a:off x="1979712" y="4005064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4" name="Line 6"/>
            <p:cNvSpPr>
              <a:spLocks noChangeShapeType="1"/>
            </p:cNvSpPr>
            <p:nvPr/>
          </p:nvSpPr>
          <p:spPr bwMode="auto">
            <a:xfrm flipV="1">
              <a:off x="2627784" y="4005064"/>
              <a:ext cx="576064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15" name="Text Box 11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416" name="Text Box 11"/>
            <p:cNvSpPr txBox="1">
              <a:spLocks noChangeArrowheads="1"/>
            </p:cNvSpPr>
            <p:nvPr/>
          </p:nvSpPr>
          <p:spPr bwMode="auto">
            <a:xfrm>
              <a:off x="2771800" y="43651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u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14341" name="组合 50"/>
          <p:cNvGrpSpPr>
            <a:grpSpLocks/>
          </p:cNvGrpSpPr>
          <p:nvPr/>
        </p:nvGrpSpPr>
        <p:grpSpPr bwMode="auto">
          <a:xfrm>
            <a:off x="4859338" y="1341438"/>
            <a:ext cx="2305050" cy="2663825"/>
            <a:chOff x="1619672" y="1844824"/>
            <a:chExt cx="2210416" cy="3010489"/>
          </a:xfrm>
        </p:grpSpPr>
        <p:sp>
          <p:nvSpPr>
            <p:cNvPr id="14377" name="Line 6"/>
            <p:cNvSpPr>
              <a:spLocks noChangeShapeType="1"/>
            </p:cNvSpPr>
            <p:nvPr/>
          </p:nvSpPr>
          <p:spPr bwMode="auto">
            <a:xfrm flipV="1">
              <a:off x="2040459" y="2367038"/>
              <a:ext cx="492259" cy="479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Text Box 11"/>
            <p:cNvSpPr txBox="1">
              <a:spLocks noChangeArrowheads="1"/>
            </p:cNvSpPr>
            <p:nvPr/>
          </p:nvSpPr>
          <p:spPr bwMode="auto">
            <a:xfrm>
              <a:off x="1619672" y="2348880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6</a:t>
              </a:r>
            </a:p>
          </p:txBody>
        </p:sp>
        <p:sp>
          <p:nvSpPr>
            <p:cNvPr id="14379" name="Line 6"/>
            <p:cNvSpPr>
              <a:spLocks noChangeShapeType="1"/>
            </p:cNvSpPr>
            <p:nvPr/>
          </p:nvSpPr>
          <p:spPr bwMode="auto">
            <a:xfrm flipH="1" flipV="1">
              <a:off x="2009815" y="3944982"/>
              <a:ext cx="1129518" cy="4072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6"/>
            <p:cNvSpPr>
              <a:spLocks noChangeShapeType="1"/>
            </p:cNvSpPr>
            <p:nvPr/>
          </p:nvSpPr>
          <p:spPr bwMode="auto">
            <a:xfrm flipH="1">
              <a:off x="3158422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Line 6"/>
            <p:cNvSpPr>
              <a:spLocks noChangeShapeType="1"/>
            </p:cNvSpPr>
            <p:nvPr/>
          </p:nvSpPr>
          <p:spPr bwMode="auto">
            <a:xfrm flipH="1">
              <a:off x="2051718" y="2915266"/>
              <a:ext cx="1087614" cy="967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2" name="Line 6"/>
            <p:cNvSpPr>
              <a:spLocks noChangeShapeType="1"/>
            </p:cNvSpPr>
            <p:nvPr/>
          </p:nvSpPr>
          <p:spPr bwMode="auto">
            <a:xfrm flipH="1">
              <a:off x="2009817" y="2961790"/>
              <a:ext cx="0" cy="97110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3" name="Line 6"/>
            <p:cNvSpPr>
              <a:spLocks noChangeShapeType="1"/>
            </p:cNvSpPr>
            <p:nvPr/>
          </p:nvSpPr>
          <p:spPr bwMode="auto">
            <a:xfrm>
              <a:off x="2666163" y="2379128"/>
              <a:ext cx="492259" cy="5179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4" name="Oval 9"/>
            <p:cNvSpPr>
              <a:spLocks noChangeArrowheads="1"/>
            </p:cNvSpPr>
            <p:nvPr/>
          </p:nvSpPr>
          <p:spPr bwMode="auto">
            <a:xfrm flipH="1">
              <a:off x="1927774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5" name="Oval 9"/>
            <p:cNvSpPr>
              <a:spLocks noChangeArrowheads="1"/>
            </p:cNvSpPr>
            <p:nvPr/>
          </p:nvSpPr>
          <p:spPr bwMode="auto">
            <a:xfrm flipH="1">
              <a:off x="3076378" y="283231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6" name="Oval 9"/>
            <p:cNvSpPr>
              <a:spLocks noChangeArrowheads="1"/>
            </p:cNvSpPr>
            <p:nvPr/>
          </p:nvSpPr>
          <p:spPr bwMode="auto">
            <a:xfrm flipH="1">
              <a:off x="3076378" y="3908715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7" name="Oval 9"/>
            <p:cNvSpPr>
              <a:spLocks noChangeArrowheads="1"/>
            </p:cNvSpPr>
            <p:nvPr/>
          </p:nvSpPr>
          <p:spPr bwMode="auto">
            <a:xfrm flipH="1">
              <a:off x="1915032" y="3910046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8" name="Oval 9"/>
            <p:cNvSpPr>
              <a:spLocks noChangeArrowheads="1"/>
            </p:cNvSpPr>
            <p:nvPr/>
          </p:nvSpPr>
          <p:spPr bwMode="auto">
            <a:xfrm flipH="1">
              <a:off x="2483768" y="4509120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89" name="Text Box 11"/>
            <p:cNvSpPr txBox="1">
              <a:spLocks noChangeArrowheads="1"/>
            </p:cNvSpPr>
            <p:nvPr/>
          </p:nvSpPr>
          <p:spPr bwMode="auto">
            <a:xfrm>
              <a:off x="3203848" y="25649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390" name="Text Box 11"/>
            <p:cNvSpPr txBox="1">
              <a:spLocks noChangeArrowheads="1"/>
            </p:cNvSpPr>
            <p:nvPr/>
          </p:nvSpPr>
          <p:spPr bwMode="auto">
            <a:xfrm>
              <a:off x="2420032" y="1844824"/>
              <a:ext cx="567791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391" name="Text Box 11"/>
            <p:cNvSpPr txBox="1">
              <a:spLocks noChangeArrowheads="1"/>
            </p:cNvSpPr>
            <p:nvPr/>
          </p:nvSpPr>
          <p:spPr bwMode="auto">
            <a:xfrm>
              <a:off x="1763688" y="3997635"/>
              <a:ext cx="492259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392" name="Oval 9"/>
            <p:cNvSpPr>
              <a:spLocks noChangeArrowheads="1"/>
            </p:cNvSpPr>
            <p:nvPr/>
          </p:nvSpPr>
          <p:spPr bwMode="auto">
            <a:xfrm flipH="1">
              <a:off x="2483768" y="2276872"/>
              <a:ext cx="176829" cy="1523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14393" name="Line 6"/>
            <p:cNvSpPr>
              <a:spLocks noChangeShapeType="1"/>
            </p:cNvSpPr>
            <p:nvPr/>
          </p:nvSpPr>
          <p:spPr bwMode="auto">
            <a:xfrm>
              <a:off x="2019978" y="4001367"/>
              <a:ext cx="566751" cy="59602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4" name="Line 6"/>
            <p:cNvSpPr>
              <a:spLocks noChangeShapeType="1"/>
            </p:cNvSpPr>
            <p:nvPr/>
          </p:nvSpPr>
          <p:spPr bwMode="auto">
            <a:xfrm flipV="1">
              <a:off x="2627784" y="4005064"/>
              <a:ext cx="576064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95" name="Text Box 11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396" name="Text Box 11"/>
            <p:cNvSpPr txBox="1">
              <a:spLocks noChangeArrowheads="1"/>
            </p:cNvSpPr>
            <p:nvPr/>
          </p:nvSpPr>
          <p:spPr bwMode="auto">
            <a:xfrm>
              <a:off x="2771800" y="4365104"/>
              <a:ext cx="554232" cy="490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4" name="组合 113"/>
          <p:cNvGrpSpPr>
            <a:grpSpLocks/>
          </p:cNvGrpSpPr>
          <p:nvPr/>
        </p:nvGrpSpPr>
        <p:grpSpPr bwMode="auto">
          <a:xfrm>
            <a:off x="1619250" y="4076700"/>
            <a:ext cx="2752725" cy="2117725"/>
            <a:chOff x="144016" y="2276872"/>
            <a:chExt cx="2752136" cy="2117849"/>
          </a:xfrm>
        </p:grpSpPr>
        <p:sp>
          <p:nvSpPr>
            <p:cNvPr id="14360" name="Line 6"/>
            <p:cNvSpPr>
              <a:spLocks noChangeShapeType="1"/>
            </p:cNvSpPr>
            <p:nvPr/>
          </p:nvSpPr>
          <p:spPr bwMode="auto">
            <a:xfrm flipV="1">
              <a:off x="914340" y="2708920"/>
              <a:ext cx="576064" cy="144016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4361" name="组合 94"/>
            <p:cNvGrpSpPr>
              <a:grpSpLocks/>
            </p:cNvGrpSpPr>
            <p:nvPr/>
          </p:nvGrpSpPr>
          <p:grpSpPr bwMode="auto">
            <a:xfrm>
              <a:off x="144016" y="2276872"/>
              <a:ext cx="2752136" cy="2117849"/>
              <a:chOff x="4932040" y="4077072"/>
              <a:chExt cx="2752136" cy="2117849"/>
            </a:xfrm>
          </p:grpSpPr>
          <p:sp>
            <p:nvSpPr>
              <p:cNvPr id="14362" name="Line 6"/>
              <p:cNvSpPr>
                <a:spLocks noChangeShapeType="1"/>
              </p:cNvSpPr>
              <p:nvPr/>
            </p:nvSpPr>
            <p:spPr bwMode="auto">
              <a:xfrm>
                <a:off x="5471592" y="5157192"/>
                <a:ext cx="1080120" cy="74957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3" name="Oval 9"/>
              <p:cNvSpPr>
                <a:spLocks noChangeArrowheads="1"/>
              </p:cNvSpPr>
              <p:nvPr/>
            </p:nvSpPr>
            <p:spPr bwMode="auto">
              <a:xfrm flipH="1">
                <a:off x="6876256" y="5085184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4" name="Oval 9"/>
              <p:cNvSpPr>
                <a:spLocks noChangeArrowheads="1"/>
              </p:cNvSpPr>
              <p:nvPr/>
            </p:nvSpPr>
            <p:spPr bwMode="auto">
              <a:xfrm flipH="1">
                <a:off x="6156176" y="4437112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5" name="Line 6"/>
              <p:cNvSpPr>
                <a:spLocks noChangeShapeType="1"/>
              </p:cNvSpPr>
              <p:nvPr/>
            </p:nvSpPr>
            <p:spPr bwMode="auto">
              <a:xfrm>
                <a:off x="5436096" y="5157192"/>
                <a:ext cx="288032" cy="6480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66" name="Oval 9"/>
              <p:cNvSpPr>
                <a:spLocks noChangeArrowheads="1"/>
              </p:cNvSpPr>
              <p:nvPr/>
            </p:nvSpPr>
            <p:spPr bwMode="auto">
              <a:xfrm flipH="1">
                <a:off x="5364088" y="5057420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7" name="Oval 9"/>
              <p:cNvSpPr>
                <a:spLocks noChangeArrowheads="1"/>
              </p:cNvSpPr>
              <p:nvPr/>
            </p:nvSpPr>
            <p:spPr bwMode="auto">
              <a:xfrm flipH="1">
                <a:off x="6489626" y="5804417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8" name="Oval 9"/>
              <p:cNvSpPr>
                <a:spLocks noChangeArrowheads="1"/>
              </p:cNvSpPr>
              <p:nvPr/>
            </p:nvSpPr>
            <p:spPr bwMode="auto">
              <a:xfrm flipH="1">
                <a:off x="5652120" y="5805264"/>
                <a:ext cx="155314" cy="16943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9" name="Line 6"/>
              <p:cNvSpPr>
                <a:spLocks noChangeShapeType="1"/>
              </p:cNvSpPr>
              <p:nvPr/>
            </p:nvSpPr>
            <p:spPr bwMode="auto">
              <a:xfrm>
                <a:off x="6300192" y="4581128"/>
                <a:ext cx="648072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0" name="Line 6"/>
              <p:cNvSpPr>
                <a:spLocks noChangeShapeType="1"/>
              </p:cNvSpPr>
              <p:nvPr/>
            </p:nvSpPr>
            <p:spPr bwMode="auto">
              <a:xfrm flipH="1" flipV="1">
                <a:off x="5399584" y="5157192"/>
                <a:ext cx="1512168" cy="173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1" name="Line 6"/>
              <p:cNvSpPr>
                <a:spLocks noChangeShapeType="1"/>
              </p:cNvSpPr>
              <p:nvPr/>
            </p:nvSpPr>
            <p:spPr bwMode="auto">
              <a:xfrm flipH="1">
                <a:off x="6588224" y="5229200"/>
                <a:ext cx="360040" cy="72008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72" name="Text Box 11"/>
              <p:cNvSpPr txBox="1">
                <a:spLocks noChangeArrowheads="1"/>
              </p:cNvSpPr>
              <p:nvPr/>
            </p:nvSpPr>
            <p:spPr bwMode="auto">
              <a:xfrm>
                <a:off x="6228184" y="4077072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4373" name="Text Box 11"/>
              <p:cNvSpPr txBox="1">
                <a:spLocks noChangeArrowheads="1"/>
              </p:cNvSpPr>
              <p:nvPr/>
            </p:nvSpPr>
            <p:spPr bwMode="auto">
              <a:xfrm>
                <a:off x="5148064" y="5733256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5</a:t>
                </a:r>
              </a:p>
            </p:txBody>
          </p:sp>
          <p:sp>
            <p:nvSpPr>
              <p:cNvPr id="14374" name="Text Box 11"/>
              <p:cNvSpPr txBox="1">
                <a:spLocks noChangeArrowheads="1"/>
              </p:cNvSpPr>
              <p:nvPr/>
            </p:nvSpPr>
            <p:spPr bwMode="auto">
              <a:xfrm>
                <a:off x="4932040" y="4869160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14375" name="Text Box 11"/>
              <p:cNvSpPr txBox="1">
                <a:spLocks noChangeArrowheads="1"/>
              </p:cNvSpPr>
              <p:nvPr/>
            </p:nvSpPr>
            <p:spPr bwMode="auto">
              <a:xfrm>
                <a:off x="7092280" y="5085184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4376" name="Text Box 11"/>
              <p:cNvSpPr txBox="1">
                <a:spLocks noChangeArrowheads="1"/>
              </p:cNvSpPr>
              <p:nvPr/>
            </p:nvSpPr>
            <p:spPr bwMode="auto">
              <a:xfrm>
                <a:off x="6660232" y="5733256"/>
                <a:ext cx="5918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charset="0"/>
                  </a:rPr>
                  <a:t>u</a:t>
                </a:r>
                <a:r>
                  <a:rPr kumimoji="1" lang="en-US" altLang="zh-CN" sz="2400" b="1" i="1" baseline="-25000">
                    <a:latin typeface="Times New Roman" charset="0"/>
                  </a:rPr>
                  <a:t>4</a:t>
                </a:r>
              </a:p>
            </p:txBody>
          </p:sp>
        </p:grpSp>
      </p:grpSp>
      <p:grpSp>
        <p:nvGrpSpPr>
          <p:cNvPr id="6" name="组合 97"/>
          <p:cNvGrpSpPr>
            <a:grpSpLocks/>
          </p:cNvGrpSpPr>
          <p:nvPr/>
        </p:nvGrpSpPr>
        <p:grpSpPr bwMode="auto">
          <a:xfrm>
            <a:off x="4716463" y="4221163"/>
            <a:ext cx="2824162" cy="2117725"/>
            <a:chOff x="4860032" y="4077072"/>
            <a:chExt cx="2824144" cy="2117849"/>
          </a:xfrm>
        </p:grpSpPr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5724128" y="5906769"/>
              <a:ext cx="82758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 flipH="1">
              <a:off x="6876256" y="508518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Oval 9"/>
            <p:cNvSpPr>
              <a:spLocks noChangeArrowheads="1"/>
            </p:cNvSpPr>
            <p:nvPr/>
          </p:nvSpPr>
          <p:spPr bwMode="auto">
            <a:xfrm flipH="1">
              <a:off x="6156176" y="4437112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>
              <a:off x="5436096" y="5157192"/>
              <a:ext cx="288032" cy="6480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8" name="Oval 9"/>
            <p:cNvSpPr>
              <a:spLocks noChangeArrowheads="1"/>
            </p:cNvSpPr>
            <p:nvPr/>
          </p:nvSpPr>
          <p:spPr bwMode="auto">
            <a:xfrm flipH="1">
              <a:off x="5364088" y="5013176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Oval 9"/>
            <p:cNvSpPr>
              <a:spLocks noChangeArrowheads="1"/>
            </p:cNvSpPr>
            <p:nvPr/>
          </p:nvSpPr>
          <p:spPr bwMode="auto">
            <a:xfrm flipH="1">
              <a:off x="6489626" y="5804417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0" name="Oval 9"/>
            <p:cNvSpPr>
              <a:spLocks noChangeArrowheads="1"/>
            </p:cNvSpPr>
            <p:nvPr/>
          </p:nvSpPr>
          <p:spPr bwMode="auto">
            <a:xfrm flipH="1">
              <a:off x="5652120" y="5805264"/>
              <a:ext cx="155314" cy="16943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Line 6"/>
            <p:cNvSpPr>
              <a:spLocks noChangeShapeType="1"/>
            </p:cNvSpPr>
            <p:nvPr/>
          </p:nvSpPr>
          <p:spPr bwMode="auto">
            <a:xfrm>
              <a:off x="6300192" y="4581128"/>
              <a:ext cx="648072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2" name="Line 6"/>
            <p:cNvSpPr>
              <a:spLocks noChangeShapeType="1"/>
            </p:cNvSpPr>
            <p:nvPr/>
          </p:nvSpPr>
          <p:spPr bwMode="auto">
            <a:xfrm flipH="1">
              <a:off x="5522852" y="4568112"/>
              <a:ext cx="648072" cy="50405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6"/>
            <p:cNvSpPr>
              <a:spLocks noChangeShapeType="1"/>
            </p:cNvSpPr>
            <p:nvPr/>
          </p:nvSpPr>
          <p:spPr bwMode="auto">
            <a:xfrm flipH="1">
              <a:off x="6588224" y="5229200"/>
              <a:ext cx="360040" cy="72008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Text Box 11"/>
            <p:cNvSpPr txBox="1">
              <a:spLocks noChangeArrowheads="1"/>
            </p:cNvSpPr>
            <p:nvPr/>
          </p:nvSpPr>
          <p:spPr bwMode="auto">
            <a:xfrm>
              <a:off x="6228184" y="4077072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2</a:t>
              </a:r>
            </a:p>
          </p:txBody>
        </p:sp>
        <p:sp>
          <p:nvSpPr>
            <p:cNvPr id="14355" name="Text Box 11"/>
            <p:cNvSpPr txBox="1">
              <a:spLocks noChangeArrowheads="1"/>
            </p:cNvSpPr>
            <p:nvPr/>
          </p:nvSpPr>
          <p:spPr bwMode="auto">
            <a:xfrm>
              <a:off x="5148064" y="5733256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5</a:t>
              </a:r>
            </a:p>
          </p:txBody>
        </p:sp>
        <p:sp>
          <p:nvSpPr>
            <p:cNvPr id="14356" name="Text Box 11"/>
            <p:cNvSpPr txBox="1">
              <a:spLocks noChangeArrowheads="1"/>
            </p:cNvSpPr>
            <p:nvPr/>
          </p:nvSpPr>
          <p:spPr bwMode="auto">
            <a:xfrm>
              <a:off x="4860032" y="4797152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14357" name="Text Box 11"/>
            <p:cNvSpPr txBox="1">
              <a:spLocks noChangeArrowheads="1"/>
            </p:cNvSpPr>
            <p:nvPr/>
          </p:nvSpPr>
          <p:spPr bwMode="auto">
            <a:xfrm>
              <a:off x="7092280" y="5085184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3</a:t>
              </a:r>
            </a:p>
          </p:txBody>
        </p:sp>
        <p:sp>
          <p:nvSpPr>
            <p:cNvPr id="14358" name="Text Box 11"/>
            <p:cNvSpPr txBox="1">
              <a:spLocks noChangeArrowheads="1"/>
            </p:cNvSpPr>
            <p:nvPr/>
          </p:nvSpPr>
          <p:spPr bwMode="auto">
            <a:xfrm>
              <a:off x="6660232" y="5733256"/>
              <a:ext cx="5918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charset="0"/>
                </a:rPr>
                <a:t>v</a:t>
              </a:r>
              <a:r>
                <a:rPr kumimoji="1" lang="en-US" altLang="zh-CN" sz="2400" b="1" i="1" baseline="-25000">
                  <a:latin typeface="Times New Roman" charset="0"/>
                </a:rPr>
                <a:t>4</a:t>
              </a:r>
            </a:p>
          </p:txBody>
        </p:sp>
        <p:sp>
          <p:nvSpPr>
            <p:cNvPr id="14359" name="Line 6"/>
            <p:cNvSpPr>
              <a:spLocks noChangeShapeType="1"/>
            </p:cNvSpPr>
            <p:nvPr/>
          </p:nvSpPr>
          <p:spPr bwMode="auto">
            <a:xfrm>
              <a:off x="6255948" y="4581128"/>
              <a:ext cx="288032" cy="1296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charset="0"/>
              </a:rPr>
              <a:t>无向图的连通性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19263"/>
            <a:ext cx="8820150" cy="12049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  <a:ea typeface="宋体" charset="0"/>
              </a:rPr>
              <a:t>定义：无向图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称为是连通的，如果</a:t>
            </a:r>
            <a:r>
              <a:rPr kumimoji="0" lang="en-US" altLang="zh-CN" sz="2800" b="1">
                <a:latin typeface="Times New Roman" charset="0"/>
                <a:ea typeface="宋体" charset="0"/>
              </a:rPr>
              <a:t>G</a:t>
            </a:r>
            <a:r>
              <a:rPr kumimoji="0" lang="zh-CN" altLang="en-US" sz="2800" b="1">
                <a:latin typeface="Times New Roman" charset="0"/>
                <a:ea typeface="宋体" charset="0"/>
              </a:rPr>
              <a:t>中任意两个不同顶点之间都有通路。</a:t>
            </a:r>
            <a:endParaRPr kumimoji="0" lang="en-US" altLang="zh-CN" sz="2800" b="1">
              <a:latin typeface="Times New Roman" charset="0"/>
              <a:ea typeface="宋体" charset="0"/>
            </a:endParaRPr>
          </a:p>
        </p:txBody>
      </p:sp>
      <p:sp>
        <p:nvSpPr>
          <p:cNvPr id="16388" name="幻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9B8FE49-EE50-4249-B72E-DA8A1491CCF1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16389" name="组合 24"/>
          <p:cNvGrpSpPr>
            <a:grpSpLocks/>
          </p:cNvGrpSpPr>
          <p:nvPr/>
        </p:nvGrpSpPr>
        <p:grpSpPr bwMode="auto">
          <a:xfrm>
            <a:off x="1187450" y="3357563"/>
            <a:ext cx="2316163" cy="2333625"/>
            <a:chOff x="971600" y="3356992"/>
            <a:chExt cx="2315829" cy="2333835"/>
          </a:xfrm>
        </p:grpSpPr>
        <p:sp>
          <p:nvSpPr>
            <p:cNvPr id="16407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16409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0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 flipH="1">
              <a:off x="1043608" y="4437112"/>
              <a:ext cx="208861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6"/>
            <p:cNvSpPr>
              <a:spLocks noChangeShapeType="1"/>
            </p:cNvSpPr>
            <p:nvPr/>
          </p:nvSpPr>
          <p:spPr bwMode="auto">
            <a:xfrm>
              <a:off x="1043608" y="4509120"/>
              <a:ext cx="50405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4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6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7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8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16419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16420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16421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16422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90" name="组合 24"/>
          <p:cNvGrpSpPr>
            <a:grpSpLocks/>
          </p:cNvGrpSpPr>
          <p:nvPr/>
        </p:nvGrpSpPr>
        <p:grpSpPr bwMode="auto">
          <a:xfrm>
            <a:off x="5364163" y="3141663"/>
            <a:ext cx="2316162" cy="2333625"/>
            <a:chOff x="971600" y="3356992"/>
            <a:chExt cx="2315829" cy="2333835"/>
          </a:xfrm>
        </p:grpSpPr>
        <p:sp>
          <p:nvSpPr>
            <p:cNvPr id="16393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a</a:t>
              </a:r>
            </a:p>
          </p:txBody>
        </p:sp>
        <p:sp>
          <p:nvSpPr>
            <p:cNvPr id="16395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7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c</a:t>
              </a:r>
            </a:p>
          </p:txBody>
        </p:sp>
        <p:sp>
          <p:nvSpPr>
            <p:cNvPr id="16403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b</a:t>
              </a:r>
            </a:p>
          </p:txBody>
        </p:sp>
        <p:sp>
          <p:nvSpPr>
            <p:cNvPr id="16404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e</a:t>
              </a:r>
            </a:p>
          </p:txBody>
        </p:sp>
        <p:sp>
          <p:nvSpPr>
            <p:cNvPr id="16405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charset="0"/>
                </a:rPr>
                <a:t>d</a:t>
              </a:r>
            </a:p>
          </p:txBody>
        </p:sp>
        <p:sp>
          <p:nvSpPr>
            <p:cNvPr id="16406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91" name="Text Box 12"/>
          <p:cNvSpPr txBox="1">
            <a:spLocks noChangeArrowheads="1"/>
          </p:cNvSpPr>
          <p:nvPr/>
        </p:nvSpPr>
        <p:spPr bwMode="auto">
          <a:xfrm>
            <a:off x="2051050" y="6021388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charset="0"/>
              </a:rPr>
              <a:t>G</a:t>
            </a:r>
            <a:r>
              <a:rPr kumimoji="1" lang="en-US" altLang="zh-CN" sz="2800" b="1" baseline="-25000">
                <a:latin typeface="Times New Roman" charset="0"/>
              </a:rPr>
              <a:t>1</a:t>
            </a:r>
          </a:p>
        </p:txBody>
      </p:sp>
      <p:sp>
        <p:nvSpPr>
          <p:cNvPr id="16392" name="Text Box 12"/>
          <p:cNvSpPr txBox="1">
            <a:spLocks noChangeArrowheads="1"/>
          </p:cNvSpPr>
          <p:nvPr/>
        </p:nvSpPr>
        <p:spPr bwMode="auto">
          <a:xfrm>
            <a:off x="5940425" y="5949950"/>
            <a:ext cx="93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charset="0"/>
              </a:rPr>
              <a:t>G</a:t>
            </a:r>
            <a:r>
              <a:rPr kumimoji="1" lang="en-US" altLang="zh-CN" sz="2800" b="1" baseline="-25000">
                <a:latin typeface="Times New Roman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关系.ppt</Template>
  <TotalTime>8638</TotalTime>
  <Words>4955</Words>
  <Application>Microsoft Macintosh PowerPoint</Application>
  <PresentationFormat>全屏显示(4:3)</PresentationFormat>
  <Paragraphs>428</Paragraphs>
  <Slides>44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华文仿宋</vt:lpstr>
      <vt:lpstr>Arial</vt:lpstr>
      <vt:lpstr>Calibri</vt:lpstr>
      <vt:lpstr>Lucida Sans Unicode</vt:lpstr>
      <vt:lpstr>Times New Roman</vt:lpstr>
      <vt:lpstr>Wingdings</vt:lpstr>
      <vt:lpstr>Network</vt:lpstr>
      <vt:lpstr>公式</vt:lpstr>
      <vt:lpstr>Equation</vt:lpstr>
      <vt:lpstr>图的连通性</vt:lpstr>
      <vt:lpstr>内容提要</vt:lpstr>
      <vt:lpstr>通路的定义 </vt:lpstr>
      <vt:lpstr>通路（举例）</vt:lpstr>
      <vt:lpstr>通路的定义（有向图） </vt:lpstr>
      <vt:lpstr>通路（举例）</vt:lpstr>
      <vt:lpstr>通路与同构</vt:lpstr>
      <vt:lpstr>通路与同构</vt:lpstr>
      <vt:lpstr>无向图的连通性 </vt:lpstr>
      <vt:lpstr>连通分支</vt:lpstr>
      <vt:lpstr>点的删除与连通分支数量的增减</vt:lpstr>
      <vt:lpstr>割点（cut vertex, articulation vertex）</vt:lpstr>
      <vt:lpstr>关于割点的三个等价命题</vt:lpstr>
      <vt:lpstr>边的删除与连通分支数量的增加</vt:lpstr>
      <vt:lpstr>割边（桥；cut edge, bridge）</vt:lpstr>
      <vt:lpstr>割边与回路</vt:lpstr>
      <vt:lpstr>有关割边的四个等价命题</vt:lpstr>
      <vt:lpstr>连通图“连接的牢固度”不一样</vt:lpstr>
      <vt:lpstr>图的(点)连通度 </vt:lpstr>
      <vt:lpstr>图的边连通度 </vt:lpstr>
      <vt:lpstr>关于连通度的例子</vt:lpstr>
      <vt:lpstr>连通度的上限（续）</vt:lpstr>
      <vt:lpstr>连通度的上限（续）</vt:lpstr>
      <vt:lpstr>连通度的上限（续）</vt:lpstr>
      <vt:lpstr>达到连通度上限的图</vt:lpstr>
      <vt:lpstr>连通度与点不相交的通路</vt:lpstr>
      <vt:lpstr>Whitney定理的证明</vt:lpstr>
      <vt:lpstr>连通性的一般性质</vt:lpstr>
      <vt:lpstr>2-连通图</vt:lpstr>
      <vt:lpstr>2-连通图</vt:lpstr>
      <vt:lpstr>2-连通图</vt:lpstr>
      <vt:lpstr>有向图的连通性 </vt:lpstr>
      <vt:lpstr>强连通的充分必要条件 </vt:lpstr>
      <vt:lpstr>单向连通图中处处可达的顶点</vt:lpstr>
      <vt:lpstr>单向连通的充分必要条件 </vt:lpstr>
      <vt:lpstr>无向图的边定向 </vt:lpstr>
      <vt:lpstr>2-边连通与2-连通（无向图）</vt:lpstr>
      <vt:lpstr>2-边连通无向图的边定向</vt:lpstr>
      <vt:lpstr>无向图边定向算法</vt:lpstr>
      <vt:lpstr>无向图边定向算法(续)</vt:lpstr>
      <vt:lpstr>参考文献</vt:lpstr>
      <vt:lpstr>连通度的应用</vt:lpstr>
      <vt:lpstr>Harary的解：Hk,n</vt:lpstr>
      <vt:lpstr>证明的思路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121</cp:revision>
  <dcterms:created xsi:type="dcterms:W3CDTF">2001-02-08T13:36:53Z</dcterms:created>
  <dcterms:modified xsi:type="dcterms:W3CDTF">2022-05-09T01:42:01Z</dcterms:modified>
</cp:coreProperties>
</file>