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1"/>
  </p:notesMasterIdLst>
  <p:sldIdLst>
    <p:sldId id="319" r:id="rId2"/>
    <p:sldId id="257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33" r:id="rId12"/>
    <p:sldId id="337" r:id="rId13"/>
    <p:sldId id="329" r:id="rId14"/>
    <p:sldId id="330" r:id="rId15"/>
    <p:sldId id="331" r:id="rId16"/>
    <p:sldId id="332" r:id="rId17"/>
    <p:sldId id="335" r:id="rId18"/>
    <p:sldId id="336" r:id="rId19"/>
    <p:sldId id="317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7" autoAdjust="0"/>
    <p:restoredTop sz="94684" autoAdjust="0"/>
  </p:normalViewPr>
  <p:slideViewPr>
    <p:cSldViewPr>
      <p:cViewPr varScale="1">
        <p:scale>
          <a:sx n="101" d="100"/>
          <a:sy n="101" d="100"/>
        </p:scale>
        <p:origin x="963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C4ECFCD-41DA-4000-B16A-3B329EF81C7E}" type="datetimeFigureOut">
              <a:rPr lang="zh-CN" altLang="en-US"/>
              <a:pPr>
                <a:defRPr/>
              </a:pPr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080A254-D5DB-426A-8BD1-2C4E307DE43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C63DE6-4977-43E4-9A6E-CD01F0483E59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894969-9537-4F0E-95EB-D6A1FE939799}" type="slidenum">
              <a:rPr lang="en-US" altLang="zh-CN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/>
        </p:nvSpPr>
        <p:spPr bwMode="auto">
          <a:xfrm>
            <a:off x="950913" y="2781300"/>
            <a:ext cx="645953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DE006-4FBE-455F-9A49-6FCE3AC53D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8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A55298-BFC5-4B82-BD1E-4C5DC5F14D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35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05152-B5E0-43BF-A68C-C90D81E7AB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268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4D9C1-4D2F-4522-B40D-D1311AA192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07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D016D-25D1-4CDC-9ECB-DC9F14EF55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2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7D884-ECD4-4D7F-AAD8-AFF3457D2A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43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CFC373-50A5-4C41-90DA-BA6A245D38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93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25D8F-A989-47C8-AFD7-05E49B2F22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9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0FB1B-3E24-453A-87FD-350B2D4519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40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D55F7-DEC5-4D9E-A466-593A07255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58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F5A8B-BFBC-417B-BE8C-2AA81F3599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25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3B1A1-C0E1-4CED-895F-670A433E13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1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613E816-7832-4739-8CDD-D97A07274CF9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1052513"/>
            <a:ext cx="6002338" cy="1516062"/>
          </a:xfrm>
        </p:spPr>
        <p:txBody>
          <a:bodyPr/>
          <a:lstStyle/>
          <a:p>
            <a:pPr algn="l" eaLnBrk="1" hangingPunct="1"/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en-US" altLang="zh-CN" sz="5400" b="0" smtClean="0">
                <a:ea typeface="华文新魏" panose="02010800040101010101" pitchFamily="2" charset="-122"/>
              </a:rPr>
              <a:t/>
            </a:r>
            <a:br>
              <a:rPr lang="en-US" altLang="zh-CN" sz="5400" b="0" smtClean="0">
                <a:ea typeface="华文新魏" panose="02010800040101010101" pitchFamily="2" charset="-122"/>
              </a:rPr>
            </a:br>
            <a:r>
              <a:rPr lang="zh-CN" altLang="en-US" sz="5400" b="0" smtClean="0">
                <a:ea typeface="华文新魏" panose="02010800040101010101" pitchFamily="2" charset="-122"/>
              </a:rPr>
              <a:t>欧拉图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84538"/>
            <a:ext cx="6273800" cy="1752600"/>
          </a:xfrm>
        </p:spPr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600"/>
              </a:spcAft>
            </a:pPr>
            <a:r>
              <a:rPr lang="zh-CN" altLang="en-US" b="1" dirty="0" smtClean="0"/>
              <a:t>南京大学计算机科学与技术系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半欧拉图的判定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19263"/>
            <a:ext cx="8640960" cy="4805362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定理：</a:t>
            </a:r>
            <a:r>
              <a:rPr lang="zh-CN" altLang="en-US" sz="2400" b="1" dirty="0" smtClean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dirty="0" smtClean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是连通图，</a:t>
            </a:r>
            <a:r>
              <a:rPr lang="en-US" altLang="zh-CN" sz="2400" b="1" dirty="0" smtClean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是半</a:t>
            </a:r>
            <a:r>
              <a:rPr lang="zh-CN" altLang="en-US" sz="2400" b="1" dirty="0" smtClean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恰有两个奇度点。</a:t>
            </a:r>
          </a:p>
          <a:p>
            <a:pPr marL="344487" lvl="1" indent="0" algn="just" eaLnBrk="1" hangingPunct="1">
              <a:lnSpc>
                <a:spcPct val="12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中的欧拉通路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非回路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的始点与终点分别是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则对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中任何一点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既非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也非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的度数等于在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中出现次数的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倍，而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的度数则是它们分别在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中间位置出现的次数的两倍再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中两个奇度顶点是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是欧拉图，设欧拉回路是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中含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中的欧拉通路。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这表明：如果试图一笔画出一个半欧拉图，必须以两个奇度顶点为始点和终点。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 smtClean="0"/>
              <a:t>有向欧拉图 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69325" cy="45021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600" b="1" smtClean="0">
                <a:latin typeface="Times New Roman" panose="02020603050405020304" pitchFamily="18" charset="0"/>
              </a:rPr>
              <a:t>有向图中含所有边的有向简单回路称为有向欧拉回路。</a:t>
            </a:r>
            <a:endParaRPr lang="zh-CN" altLang="en-US" sz="2600" b="1" smtClean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600" b="1" smtClean="0">
                <a:latin typeface="Times New Roman" panose="02020603050405020304" pitchFamily="18" charset="0"/>
              </a:rPr>
              <a:t>存在有向欧拉回路的有向图称为有向欧拉图。</a:t>
            </a:r>
            <a:endParaRPr lang="zh-CN" altLang="en-US" sz="2600" b="1" smtClean="0"/>
          </a:p>
          <a:p>
            <a:pPr algn="just" eaLnBrk="1" hangingPunct="1">
              <a:lnSpc>
                <a:spcPct val="12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</a:rPr>
              <a:t>    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下面的等价命题可以用于有向欧拉图的判定：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2400" b="1" smtClean="0">
                <a:latin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是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弱连通的有向图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，则下列命题等价：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 smtClean="0">
                <a:latin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中存在有向欧拉回路。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 smtClean="0">
                <a:latin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中任一顶点的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入度等于出度</a:t>
            </a:r>
            <a:r>
              <a:rPr lang="zh-CN" altLang="en-US" sz="2400" b="1" smtClean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 smtClean="0">
                <a:latin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</a:rPr>
              <a:t>中所有边位于若干条相互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没有公共边的</a:t>
            </a:r>
            <a:r>
              <a:rPr lang="zh-CN" altLang="en-US" sz="2400" b="1" smtClean="0">
                <a:latin typeface="Times New Roman" panose="02020603050405020304" pitchFamily="18" charset="0"/>
              </a:rPr>
              <a:t>有向简单回路中。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证明与无向欧拉图类似。</a:t>
            </a:r>
            <a:r>
              <a:rPr lang="en-US" altLang="zh-CN" sz="2400" b="1" smtClean="0">
                <a:latin typeface="Times New Roman" panose="02020603050405020304" pitchFamily="18" charset="0"/>
              </a:rPr>
              <a:t>)</a:t>
            </a:r>
            <a:r>
              <a:rPr lang="en-US" altLang="zh-CN" sz="24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6551613" cy="930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b="0" dirty="0">
              <a:latin typeface="+mn-ea"/>
              <a:ea typeface="+mn-ea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1920875"/>
            <a:ext cx="7358063" cy="33845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smtClean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en-US" altLang="zh-CN" b="1" smtClean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smtClean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smtClean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欧拉图的充要条件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smtClean="0">
                <a:solidFill>
                  <a:srgbClr val="A6A6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半欧拉图的充要条件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构造欧拉回路的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smtClean="0"/>
              <a:t>随机欧拉图</a:t>
            </a:r>
            <a:endParaRPr lang="en-US" altLang="zh-CN" b="1" smtClean="0"/>
          </a:p>
        </p:txBody>
      </p:sp>
      <p:sp>
        <p:nvSpPr>
          <p:cNvPr id="286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4F3B16-BF42-4864-A306-0B4233FC7E78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构造欧拉回路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07375" cy="136683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2"/>
                </a:solidFill>
              </a:rPr>
              <a:t>    </a:t>
            </a:r>
            <a:r>
              <a:rPr lang="zh-CN" altLang="en-US" sz="2400" b="1" smtClean="0">
                <a:solidFill>
                  <a:schemeClr val="tx2"/>
                </a:solidFill>
              </a:rPr>
              <a:t>思想</a:t>
            </a:r>
            <a:r>
              <a:rPr lang="zh-CN" altLang="en-US" sz="2400" b="1" smtClean="0"/>
              <a:t>：在画欧拉回路时，画过的边不能再用。因此，在构造欧拉回路过程中的</a:t>
            </a:r>
            <a:r>
              <a:rPr lang="zh-CN" altLang="en-US" sz="2400" b="1" smtClean="0">
                <a:solidFill>
                  <a:schemeClr val="tx2"/>
                </a:solidFill>
              </a:rPr>
              <a:t>任何时刻</a:t>
            </a:r>
            <a:r>
              <a:rPr lang="zh-CN" altLang="en-US" sz="2400" b="1" smtClean="0"/>
              <a:t>，假设将画过的边删除，</a:t>
            </a:r>
            <a:r>
              <a:rPr lang="zh-CN" altLang="en-US" sz="2400" b="1" smtClean="0">
                <a:solidFill>
                  <a:schemeClr val="tx2"/>
                </a:solidFill>
              </a:rPr>
              <a:t>剩下的边</a:t>
            </a:r>
            <a:r>
              <a:rPr lang="zh-CN" altLang="en-US" sz="2400" b="1" smtClean="0"/>
              <a:t>必须</a:t>
            </a:r>
            <a:r>
              <a:rPr lang="zh-CN" altLang="en-US" sz="2400" b="1" smtClean="0">
                <a:solidFill>
                  <a:schemeClr val="tx2"/>
                </a:solidFill>
              </a:rPr>
              <a:t>仍</a:t>
            </a:r>
            <a:r>
              <a:rPr lang="zh-CN" altLang="en-US" sz="2400" b="1" smtClean="0"/>
              <a:t>在同一</a:t>
            </a:r>
            <a:r>
              <a:rPr lang="zh-CN" altLang="en-US" sz="2400" b="1" smtClean="0">
                <a:solidFill>
                  <a:schemeClr val="tx2"/>
                </a:solidFill>
              </a:rPr>
              <a:t>连通</a:t>
            </a:r>
            <a:r>
              <a:rPr lang="zh-CN" altLang="en-US" sz="2400" b="1" smtClean="0"/>
              <a:t>分支当中。</a:t>
            </a:r>
          </a:p>
        </p:txBody>
      </p:sp>
      <p:sp>
        <p:nvSpPr>
          <p:cNvPr id="29699" name="Oval 4"/>
          <p:cNvSpPr>
            <a:spLocks noChangeArrowheads="1"/>
          </p:cNvSpPr>
          <p:nvPr/>
        </p:nvSpPr>
        <p:spPr bwMode="auto">
          <a:xfrm>
            <a:off x="1760538" y="37480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3487738" y="37480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1" name="Oval 6"/>
          <p:cNvSpPr>
            <a:spLocks noChangeArrowheads="1"/>
          </p:cNvSpPr>
          <p:nvPr/>
        </p:nvSpPr>
        <p:spPr bwMode="auto">
          <a:xfrm>
            <a:off x="5214938" y="37480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2" name="Oval 7"/>
          <p:cNvSpPr>
            <a:spLocks noChangeArrowheads="1"/>
          </p:cNvSpPr>
          <p:nvPr/>
        </p:nvSpPr>
        <p:spPr bwMode="auto">
          <a:xfrm>
            <a:off x="6942138" y="37480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3" name="Oval 8"/>
          <p:cNvSpPr>
            <a:spLocks noChangeArrowheads="1"/>
          </p:cNvSpPr>
          <p:nvPr/>
        </p:nvSpPr>
        <p:spPr bwMode="auto">
          <a:xfrm>
            <a:off x="1760538" y="51196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4" name="Oval 9"/>
          <p:cNvSpPr>
            <a:spLocks noChangeArrowheads="1"/>
          </p:cNvSpPr>
          <p:nvPr/>
        </p:nvSpPr>
        <p:spPr bwMode="auto">
          <a:xfrm>
            <a:off x="3487738" y="51196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5" name="Oval 10"/>
          <p:cNvSpPr>
            <a:spLocks noChangeArrowheads="1"/>
          </p:cNvSpPr>
          <p:nvPr/>
        </p:nvSpPr>
        <p:spPr bwMode="auto">
          <a:xfrm>
            <a:off x="5214938" y="51196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6" name="Oval 11"/>
          <p:cNvSpPr>
            <a:spLocks noChangeArrowheads="1"/>
          </p:cNvSpPr>
          <p:nvPr/>
        </p:nvSpPr>
        <p:spPr bwMode="auto">
          <a:xfrm>
            <a:off x="6942138" y="5119688"/>
            <a:ext cx="228600" cy="230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9707" name="Line 12"/>
          <p:cNvSpPr>
            <a:spLocks noChangeShapeType="1"/>
          </p:cNvSpPr>
          <p:nvPr/>
        </p:nvSpPr>
        <p:spPr bwMode="auto">
          <a:xfrm>
            <a:off x="1860550" y="39766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3"/>
          <p:cNvSpPr>
            <a:spLocks noChangeShapeType="1"/>
          </p:cNvSpPr>
          <p:nvPr/>
        </p:nvSpPr>
        <p:spPr bwMode="auto">
          <a:xfrm>
            <a:off x="1989138" y="3876675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>
            <a:off x="3603625" y="3976688"/>
            <a:ext cx="0" cy="1157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15"/>
          <p:cNvSpPr>
            <a:spLocks noChangeShapeType="1"/>
          </p:cNvSpPr>
          <p:nvPr/>
        </p:nvSpPr>
        <p:spPr bwMode="auto">
          <a:xfrm>
            <a:off x="1974850" y="5233988"/>
            <a:ext cx="14859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6"/>
          <p:cNvSpPr>
            <a:spLocks noChangeShapeType="1"/>
          </p:cNvSpPr>
          <p:nvPr/>
        </p:nvSpPr>
        <p:spPr bwMode="auto">
          <a:xfrm flipV="1">
            <a:off x="3689350" y="3933825"/>
            <a:ext cx="1557338" cy="1228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>
            <a:off x="5318125" y="39766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3" name="Line 18"/>
          <p:cNvSpPr>
            <a:spLocks noChangeShapeType="1"/>
          </p:cNvSpPr>
          <p:nvPr/>
        </p:nvSpPr>
        <p:spPr bwMode="auto">
          <a:xfrm>
            <a:off x="3717925" y="5248275"/>
            <a:ext cx="15001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4" name="Line 19"/>
          <p:cNvSpPr>
            <a:spLocks noChangeShapeType="1"/>
          </p:cNvSpPr>
          <p:nvPr/>
        </p:nvSpPr>
        <p:spPr bwMode="auto">
          <a:xfrm>
            <a:off x="5446713" y="3862388"/>
            <a:ext cx="15001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5" name="Line 20"/>
          <p:cNvSpPr>
            <a:spLocks noChangeShapeType="1"/>
          </p:cNvSpPr>
          <p:nvPr/>
        </p:nvSpPr>
        <p:spPr bwMode="auto">
          <a:xfrm>
            <a:off x="7075488" y="397668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6" name="Line 21"/>
          <p:cNvSpPr>
            <a:spLocks noChangeShapeType="1"/>
          </p:cNvSpPr>
          <p:nvPr/>
        </p:nvSpPr>
        <p:spPr bwMode="auto">
          <a:xfrm>
            <a:off x="5432425" y="5233988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Line 22"/>
          <p:cNvSpPr>
            <a:spLocks noChangeShapeType="1"/>
          </p:cNvSpPr>
          <p:nvPr/>
        </p:nvSpPr>
        <p:spPr bwMode="auto">
          <a:xfrm>
            <a:off x="3689350" y="3919538"/>
            <a:ext cx="1571625" cy="1257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8" name="Line 23"/>
          <p:cNvSpPr>
            <a:spLocks noChangeShapeType="1"/>
          </p:cNvSpPr>
          <p:nvPr/>
        </p:nvSpPr>
        <p:spPr bwMode="auto">
          <a:xfrm>
            <a:off x="3717925" y="3876675"/>
            <a:ext cx="15144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1871663" y="4000500"/>
            <a:ext cx="0" cy="114300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>
            <a:off x="1998663" y="3871913"/>
            <a:ext cx="1514475" cy="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3698875" y="3929063"/>
            <a:ext cx="1571625" cy="125730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3727450" y="5243513"/>
            <a:ext cx="1500188" cy="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>
            <a:off x="3598863" y="3986213"/>
            <a:ext cx="0" cy="1157287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9" name="Line 29"/>
          <p:cNvSpPr>
            <a:spLocks noChangeShapeType="1"/>
          </p:cNvSpPr>
          <p:nvPr/>
        </p:nvSpPr>
        <p:spPr bwMode="auto">
          <a:xfrm>
            <a:off x="3741738" y="3871913"/>
            <a:ext cx="1514475" cy="0"/>
          </a:xfrm>
          <a:prstGeom prst="line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 flipV="1">
            <a:off x="3708400" y="3933825"/>
            <a:ext cx="1557338" cy="12287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构造欧拉回路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640763" cy="48974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smtClean="0"/>
              <a:t>弗勒里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）算法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：欧拉图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：简单回路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其中包含了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中所有的元素。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任取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按下列原则从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-{e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中选择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2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相关联；</a:t>
            </a:r>
          </a:p>
          <a:p>
            <a:pPr lvl="2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除非别无选择，否则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不应是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G-{e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b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中的割边。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反复执行第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步，直到无法执行时终止。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算法的证明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8064500" cy="47529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算法的终止性显然。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设算法终止时，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其中诸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互异是显然的。只须证明：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是回路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包括了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中所有的边。</a:t>
            </a:r>
            <a:endParaRPr lang="en-US" altLang="zh-CN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=G-{e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。由算法终止条件，在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中已没有边与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相关联。假设除最后一次外，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中出现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次，则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的度数是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中顶点度数是偶数矛盾。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543800" cy="7112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算法的证明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续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462088"/>
            <a:ext cx="8496300" cy="403225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30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没有包括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</a:t>
            </a:r>
            <a:r>
              <a:rPr lang="zh-CN" altLang="en-US" sz="2400" b="1" u="sng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非零度顶点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集合为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（非空）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’=V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考察序列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,…e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,…,e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。假设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是满足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的最大下标。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如果没有这样的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就不连通，矛盾。另外，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一定是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中的割边。</a:t>
            </a:r>
            <a:endParaRPr lang="en-US" altLang="zh-CN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令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中与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相关联的异于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的边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非零度点一定有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根据算法选择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j+1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割边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的原则，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也一定是割边。但是，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中任意顶点的度数必是偶数，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中的连通分支是欧拉图，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欧拉回路中，不可能是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的割边。矛盾。 </a:t>
            </a:r>
          </a:p>
        </p:txBody>
      </p:sp>
      <p:sp>
        <p:nvSpPr>
          <p:cNvPr id="32771" name="Oval 7"/>
          <p:cNvSpPr>
            <a:spLocks noChangeArrowheads="1"/>
          </p:cNvSpPr>
          <p:nvPr/>
        </p:nvSpPr>
        <p:spPr bwMode="auto">
          <a:xfrm>
            <a:off x="5416550" y="4551363"/>
            <a:ext cx="917575" cy="1858962"/>
          </a:xfrm>
          <a:prstGeom prst="ellipse">
            <a:avLst/>
          </a:prstGeom>
          <a:solidFill>
            <a:srgbClr val="FFFF99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32772" name="Oval 8"/>
          <p:cNvSpPr>
            <a:spLocks noChangeArrowheads="1"/>
          </p:cNvSpPr>
          <p:nvPr/>
        </p:nvSpPr>
        <p:spPr bwMode="auto">
          <a:xfrm>
            <a:off x="6867525" y="4551363"/>
            <a:ext cx="1004888" cy="1833562"/>
          </a:xfrm>
          <a:prstGeom prst="ellipse">
            <a:avLst/>
          </a:prstGeom>
          <a:solidFill>
            <a:srgbClr val="CCFFCC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5497513" y="5586413"/>
            <a:ext cx="358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8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774" name="Rectangle 14"/>
          <p:cNvSpPr>
            <a:spLocks noChangeArrowheads="1"/>
          </p:cNvSpPr>
          <p:nvPr/>
        </p:nvSpPr>
        <p:spPr bwMode="auto">
          <a:xfrm>
            <a:off x="7872413" y="5846763"/>
            <a:ext cx="128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775" name="Oval 20"/>
          <p:cNvSpPr>
            <a:spLocks noChangeArrowheads="1"/>
          </p:cNvSpPr>
          <p:nvPr/>
        </p:nvSpPr>
        <p:spPr bwMode="auto">
          <a:xfrm flipH="1">
            <a:off x="5502275" y="5532438"/>
            <a:ext cx="142875" cy="144462"/>
          </a:xfrm>
          <a:prstGeom prst="ellipse">
            <a:avLst/>
          </a:prstGeom>
          <a:solidFill>
            <a:srgbClr val="FFFF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32776" name="Rectangle 22"/>
          <p:cNvSpPr>
            <a:spLocks noChangeArrowheads="1"/>
          </p:cNvSpPr>
          <p:nvPr/>
        </p:nvSpPr>
        <p:spPr bwMode="auto">
          <a:xfrm>
            <a:off x="5137150" y="5846763"/>
            <a:ext cx="287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</a:rPr>
              <a:t>S’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32777" name="组合 54"/>
          <p:cNvGrpSpPr>
            <a:grpSpLocks/>
          </p:cNvGrpSpPr>
          <p:nvPr/>
        </p:nvGrpSpPr>
        <p:grpSpPr bwMode="auto">
          <a:xfrm>
            <a:off x="6057900" y="5265738"/>
            <a:ext cx="1311275" cy="360362"/>
            <a:chOff x="6524625" y="5190398"/>
            <a:chExt cx="1077913" cy="326165"/>
          </a:xfrm>
        </p:grpSpPr>
        <p:sp>
          <p:nvSpPr>
            <p:cNvPr id="32818" name="Oval 18"/>
            <p:cNvSpPr>
              <a:spLocks noChangeArrowheads="1"/>
            </p:cNvSpPr>
            <p:nvPr/>
          </p:nvSpPr>
          <p:spPr bwMode="auto">
            <a:xfrm>
              <a:off x="6524625" y="5407025"/>
              <a:ext cx="84138" cy="10953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2819" name="Oval 19"/>
            <p:cNvSpPr>
              <a:spLocks noChangeArrowheads="1"/>
            </p:cNvSpPr>
            <p:nvPr/>
          </p:nvSpPr>
          <p:spPr bwMode="auto">
            <a:xfrm>
              <a:off x="7518400" y="5395913"/>
              <a:ext cx="84138" cy="109537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2820" name="Rectangle 40"/>
            <p:cNvSpPr>
              <a:spLocks noChangeArrowheads="1"/>
            </p:cNvSpPr>
            <p:nvPr/>
          </p:nvSpPr>
          <p:spPr bwMode="auto">
            <a:xfrm>
              <a:off x="6607175" y="5453063"/>
              <a:ext cx="923925" cy="22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2821" name="Rectangle 40"/>
            <p:cNvSpPr>
              <a:spLocks noChangeArrowheads="1"/>
            </p:cNvSpPr>
            <p:nvPr/>
          </p:nvSpPr>
          <p:spPr bwMode="auto">
            <a:xfrm>
              <a:off x="6611217" y="5190398"/>
              <a:ext cx="923925" cy="222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</p:grpSp>
      <p:grpSp>
        <p:nvGrpSpPr>
          <p:cNvPr id="32778" name="组合 52"/>
          <p:cNvGrpSpPr>
            <a:grpSpLocks/>
          </p:cNvGrpSpPr>
          <p:nvPr/>
        </p:nvGrpSpPr>
        <p:grpSpPr bwMode="auto">
          <a:xfrm>
            <a:off x="5962650" y="5476875"/>
            <a:ext cx="1622425" cy="368300"/>
            <a:chOff x="6343650" y="5445123"/>
            <a:chExt cx="1622374" cy="391024"/>
          </a:xfrm>
        </p:grpSpPr>
        <p:sp>
          <p:nvSpPr>
            <p:cNvPr id="32815" name="Rectangle 26"/>
            <p:cNvSpPr>
              <a:spLocks noChangeArrowheads="1"/>
            </p:cNvSpPr>
            <p:nvPr/>
          </p:nvSpPr>
          <p:spPr bwMode="auto">
            <a:xfrm>
              <a:off x="7562849" y="5445123"/>
              <a:ext cx="403175" cy="39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816" name="Rectangle 31"/>
            <p:cNvSpPr>
              <a:spLocks noChangeArrowheads="1"/>
            </p:cNvSpPr>
            <p:nvPr/>
          </p:nvSpPr>
          <p:spPr bwMode="auto">
            <a:xfrm>
              <a:off x="6343650" y="5445125"/>
              <a:ext cx="403225" cy="39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j+1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2817" name="Rectangle 42"/>
            <p:cNvSpPr>
              <a:spLocks noChangeArrowheads="1"/>
            </p:cNvSpPr>
            <p:nvPr/>
          </p:nvSpPr>
          <p:spPr bwMode="auto">
            <a:xfrm>
              <a:off x="6877050" y="5445125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j+1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79" name="组合 55"/>
          <p:cNvGrpSpPr>
            <a:grpSpLocks/>
          </p:cNvGrpSpPr>
          <p:nvPr/>
        </p:nvGrpSpPr>
        <p:grpSpPr bwMode="auto">
          <a:xfrm>
            <a:off x="7369175" y="4551363"/>
            <a:ext cx="301625" cy="425450"/>
            <a:chOff x="6038850" y="4606925"/>
            <a:chExt cx="301625" cy="450850"/>
          </a:xfrm>
        </p:grpSpPr>
        <p:sp>
          <p:nvSpPr>
            <p:cNvPr id="32813" name="Oval 17"/>
            <p:cNvSpPr>
              <a:spLocks noChangeArrowheads="1"/>
            </p:cNvSpPr>
            <p:nvPr/>
          </p:nvSpPr>
          <p:spPr bwMode="auto">
            <a:xfrm>
              <a:off x="6054725" y="4946650"/>
              <a:ext cx="82550" cy="111125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/>
            </a:p>
          </p:txBody>
        </p:sp>
        <p:sp>
          <p:nvSpPr>
            <p:cNvPr id="32814" name="Rectangle 36"/>
            <p:cNvSpPr>
              <a:spLocks noChangeArrowheads="1"/>
            </p:cNvSpPr>
            <p:nvPr/>
          </p:nvSpPr>
          <p:spPr bwMode="auto">
            <a:xfrm>
              <a:off x="6038850" y="4606925"/>
              <a:ext cx="3016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1800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80" name="组合 53"/>
          <p:cNvGrpSpPr>
            <a:grpSpLocks/>
          </p:cNvGrpSpPr>
          <p:nvPr/>
        </p:nvGrpSpPr>
        <p:grpSpPr bwMode="auto">
          <a:xfrm>
            <a:off x="7327900" y="4945063"/>
            <a:ext cx="319088" cy="600075"/>
            <a:chOff x="5998510" y="5024492"/>
            <a:chExt cx="318983" cy="635518"/>
          </a:xfrm>
        </p:grpSpPr>
        <p:sp>
          <p:nvSpPr>
            <p:cNvPr id="32811" name="Line 46"/>
            <p:cNvSpPr>
              <a:spLocks noChangeShapeType="1"/>
            </p:cNvSpPr>
            <p:nvPr/>
          </p:nvSpPr>
          <p:spPr bwMode="auto">
            <a:xfrm flipH="1">
              <a:off x="5998510" y="5024492"/>
              <a:ext cx="88900" cy="6355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Rectangle 48"/>
            <p:cNvSpPr>
              <a:spLocks noChangeArrowheads="1"/>
            </p:cNvSpPr>
            <p:nvPr/>
          </p:nvSpPr>
          <p:spPr bwMode="auto">
            <a:xfrm flipH="1">
              <a:off x="6092638" y="5159874"/>
              <a:ext cx="224855" cy="391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781" name="组合 81"/>
          <p:cNvGrpSpPr>
            <a:grpSpLocks/>
          </p:cNvGrpSpPr>
          <p:nvPr/>
        </p:nvGrpSpPr>
        <p:grpSpPr bwMode="auto">
          <a:xfrm>
            <a:off x="1244600" y="5197475"/>
            <a:ext cx="2808288" cy="936625"/>
            <a:chOff x="1760538" y="3748088"/>
            <a:chExt cx="5410200" cy="1601787"/>
          </a:xfrm>
        </p:grpSpPr>
        <p:sp>
          <p:nvSpPr>
            <p:cNvPr id="32782" name="Rectangle 5"/>
            <p:cNvSpPr>
              <a:spLocks noChangeArrowheads="1"/>
            </p:cNvSpPr>
            <p:nvPr/>
          </p:nvSpPr>
          <p:spPr bwMode="auto">
            <a:xfrm>
              <a:off x="4800600" y="4078288"/>
              <a:ext cx="10001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783" name="Rectangle 6"/>
            <p:cNvSpPr>
              <a:spLocks noChangeArrowheads="1"/>
            </p:cNvSpPr>
            <p:nvPr/>
          </p:nvSpPr>
          <p:spPr bwMode="auto">
            <a:xfrm>
              <a:off x="4876800" y="4078288"/>
              <a:ext cx="10001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784" name="Oval 4"/>
            <p:cNvSpPr>
              <a:spLocks noChangeArrowheads="1"/>
            </p:cNvSpPr>
            <p:nvPr/>
          </p:nvSpPr>
          <p:spPr bwMode="auto">
            <a:xfrm>
              <a:off x="1760538" y="37480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5" name="Oval 5"/>
            <p:cNvSpPr>
              <a:spLocks noChangeArrowheads="1"/>
            </p:cNvSpPr>
            <p:nvPr/>
          </p:nvSpPr>
          <p:spPr bwMode="auto">
            <a:xfrm>
              <a:off x="3487738" y="37480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6" name="Oval 6"/>
            <p:cNvSpPr>
              <a:spLocks noChangeArrowheads="1"/>
            </p:cNvSpPr>
            <p:nvPr/>
          </p:nvSpPr>
          <p:spPr bwMode="auto">
            <a:xfrm>
              <a:off x="5214938" y="37480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7" name="Oval 7"/>
            <p:cNvSpPr>
              <a:spLocks noChangeArrowheads="1"/>
            </p:cNvSpPr>
            <p:nvPr/>
          </p:nvSpPr>
          <p:spPr bwMode="auto">
            <a:xfrm>
              <a:off x="6942138" y="37480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8" name="Oval 8"/>
            <p:cNvSpPr>
              <a:spLocks noChangeArrowheads="1"/>
            </p:cNvSpPr>
            <p:nvPr/>
          </p:nvSpPr>
          <p:spPr bwMode="auto">
            <a:xfrm>
              <a:off x="1760538" y="51196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89" name="Oval 9"/>
            <p:cNvSpPr>
              <a:spLocks noChangeArrowheads="1"/>
            </p:cNvSpPr>
            <p:nvPr/>
          </p:nvSpPr>
          <p:spPr bwMode="auto">
            <a:xfrm>
              <a:off x="3487738" y="51196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0" name="Oval 10"/>
            <p:cNvSpPr>
              <a:spLocks noChangeArrowheads="1"/>
            </p:cNvSpPr>
            <p:nvPr/>
          </p:nvSpPr>
          <p:spPr bwMode="auto">
            <a:xfrm>
              <a:off x="5214938" y="51196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1" name="Oval 11"/>
            <p:cNvSpPr>
              <a:spLocks noChangeArrowheads="1"/>
            </p:cNvSpPr>
            <p:nvPr/>
          </p:nvSpPr>
          <p:spPr bwMode="auto">
            <a:xfrm>
              <a:off x="6942138" y="5119688"/>
              <a:ext cx="228600" cy="2301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2792" name="Line 12"/>
            <p:cNvSpPr>
              <a:spLocks noChangeShapeType="1"/>
            </p:cNvSpPr>
            <p:nvPr/>
          </p:nvSpPr>
          <p:spPr bwMode="auto">
            <a:xfrm>
              <a:off x="1860550" y="3976688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3" name="Line 13"/>
            <p:cNvSpPr>
              <a:spLocks noChangeShapeType="1"/>
            </p:cNvSpPr>
            <p:nvPr/>
          </p:nvSpPr>
          <p:spPr bwMode="auto">
            <a:xfrm>
              <a:off x="1989138" y="3876675"/>
              <a:ext cx="151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Line 14"/>
            <p:cNvSpPr>
              <a:spLocks noChangeShapeType="1"/>
            </p:cNvSpPr>
            <p:nvPr/>
          </p:nvSpPr>
          <p:spPr bwMode="auto">
            <a:xfrm>
              <a:off x="3603625" y="3976688"/>
              <a:ext cx="0" cy="1157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15"/>
            <p:cNvSpPr>
              <a:spLocks noChangeShapeType="1"/>
            </p:cNvSpPr>
            <p:nvPr/>
          </p:nvSpPr>
          <p:spPr bwMode="auto">
            <a:xfrm>
              <a:off x="1974850" y="5233988"/>
              <a:ext cx="148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Line 16"/>
            <p:cNvSpPr>
              <a:spLocks noChangeShapeType="1"/>
            </p:cNvSpPr>
            <p:nvPr/>
          </p:nvSpPr>
          <p:spPr bwMode="auto">
            <a:xfrm flipV="1">
              <a:off x="3689350" y="3933825"/>
              <a:ext cx="1557338" cy="1228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17"/>
            <p:cNvSpPr>
              <a:spLocks noChangeShapeType="1"/>
            </p:cNvSpPr>
            <p:nvPr/>
          </p:nvSpPr>
          <p:spPr bwMode="auto">
            <a:xfrm>
              <a:off x="5318125" y="3976688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Line 18"/>
            <p:cNvSpPr>
              <a:spLocks noChangeShapeType="1"/>
            </p:cNvSpPr>
            <p:nvPr/>
          </p:nvSpPr>
          <p:spPr bwMode="auto">
            <a:xfrm>
              <a:off x="3717925" y="5248275"/>
              <a:ext cx="1500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9" name="Line 19"/>
            <p:cNvSpPr>
              <a:spLocks noChangeShapeType="1"/>
            </p:cNvSpPr>
            <p:nvPr/>
          </p:nvSpPr>
          <p:spPr bwMode="auto">
            <a:xfrm>
              <a:off x="5446713" y="3862388"/>
              <a:ext cx="1500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Line 20"/>
            <p:cNvSpPr>
              <a:spLocks noChangeShapeType="1"/>
            </p:cNvSpPr>
            <p:nvPr/>
          </p:nvSpPr>
          <p:spPr bwMode="auto">
            <a:xfrm>
              <a:off x="7075488" y="3976688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1" name="Line 21"/>
            <p:cNvSpPr>
              <a:spLocks noChangeShapeType="1"/>
            </p:cNvSpPr>
            <p:nvPr/>
          </p:nvSpPr>
          <p:spPr bwMode="auto">
            <a:xfrm>
              <a:off x="5432425" y="5233988"/>
              <a:ext cx="151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2" name="Line 22"/>
            <p:cNvSpPr>
              <a:spLocks noChangeShapeType="1"/>
            </p:cNvSpPr>
            <p:nvPr/>
          </p:nvSpPr>
          <p:spPr bwMode="auto">
            <a:xfrm>
              <a:off x="3689350" y="3919538"/>
              <a:ext cx="1571625" cy="1257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3" name="Line 23"/>
            <p:cNvSpPr>
              <a:spLocks noChangeShapeType="1"/>
            </p:cNvSpPr>
            <p:nvPr/>
          </p:nvSpPr>
          <p:spPr bwMode="auto">
            <a:xfrm>
              <a:off x="3717925" y="3876675"/>
              <a:ext cx="151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4" name="Line 24"/>
            <p:cNvSpPr>
              <a:spLocks noChangeShapeType="1"/>
            </p:cNvSpPr>
            <p:nvPr/>
          </p:nvSpPr>
          <p:spPr bwMode="auto">
            <a:xfrm>
              <a:off x="1871663" y="4000500"/>
              <a:ext cx="0" cy="11430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5" name="Line 25"/>
            <p:cNvSpPr>
              <a:spLocks noChangeShapeType="1"/>
            </p:cNvSpPr>
            <p:nvPr/>
          </p:nvSpPr>
          <p:spPr bwMode="auto">
            <a:xfrm>
              <a:off x="1998663" y="3871913"/>
              <a:ext cx="151447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6" name="Line 26"/>
            <p:cNvSpPr>
              <a:spLocks noChangeShapeType="1"/>
            </p:cNvSpPr>
            <p:nvPr/>
          </p:nvSpPr>
          <p:spPr bwMode="auto">
            <a:xfrm>
              <a:off x="3698875" y="3929063"/>
              <a:ext cx="1571625" cy="12573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7" name="Line 27"/>
            <p:cNvSpPr>
              <a:spLocks noChangeShapeType="1"/>
            </p:cNvSpPr>
            <p:nvPr/>
          </p:nvSpPr>
          <p:spPr bwMode="auto">
            <a:xfrm>
              <a:off x="3727450" y="5243513"/>
              <a:ext cx="15001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8" name="Line 28"/>
            <p:cNvSpPr>
              <a:spLocks noChangeShapeType="1"/>
            </p:cNvSpPr>
            <p:nvPr/>
          </p:nvSpPr>
          <p:spPr bwMode="auto">
            <a:xfrm>
              <a:off x="3598863" y="3986213"/>
              <a:ext cx="0" cy="115728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9" name="Line 29"/>
            <p:cNvSpPr>
              <a:spLocks noChangeShapeType="1"/>
            </p:cNvSpPr>
            <p:nvPr/>
          </p:nvSpPr>
          <p:spPr bwMode="auto">
            <a:xfrm>
              <a:off x="3741738" y="3871913"/>
              <a:ext cx="1514475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10" name="Line 30"/>
            <p:cNvSpPr>
              <a:spLocks noChangeShapeType="1"/>
            </p:cNvSpPr>
            <p:nvPr/>
          </p:nvSpPr>
          <p:spPr bwMode="auto">
            <a:xfrm flipV="1">
              <a:off x="3708400" y="3933825"/>
              <a:ext cx="1557338" cy="12287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mtClean="0"/>
              <a:t>附：随机欧拉图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180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是欧拉图，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开始，每一步从当前点所关联边中随机选边，均可构造欧拉回路，则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称为以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为始点的随机欧拉图。 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注意，若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图，则任何一个以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为始点的不包含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中所有边的回路都应该能扩充成欧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拉回路。反之，若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不是以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为始点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的随机欧拉图，则一定存在已经包含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了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所关联的所有边，却未包含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有边的简单回路。 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5029200" y="3505200"/>
          <a:ext cx="99218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Document" r:id="rId3" imgW="0" imgH="0" progId="Word.Document.8">
                  <p:embed/>
                </p:oleObj>
              </mc:Choice>
              <mc:Fallback>
                <p:oleObj name="Document" r:id="rId3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99218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1012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随机欧拉图的判定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5256213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</a:t>
            </a:r>
            <a:r>
              <a:rPr lang="zh-CN" altLang="en-US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中任一回路均包含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为始点的随机欧拉图，</a:t>
            </a:r>
            <a:r>
              <a:rPr lang="zh-CN" altLang="en-US" sz="2400" b="1" i="1" smtClean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假设有回路</a:t>
            </a:r>
            <a:r>
              <a:rPr lang="en-US" altLang="zh-CN" sz="2400" b="1" i="1" smtClean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i="1" smtClean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</a:t>
            </a:r>
            <a:r>
              <a:rPr lang="en-US" altLang="zh-CN" sz="2400" b="1" i="1" smtClean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G‘=G-C, (G’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可能不连通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b="1" smtClean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b="1" smtClean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的那个连通分支一定是欧拉图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，相应的欧拉回路包含了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关联的所有边，但不包含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中的所有边，与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是以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为始点的随机欧拉图矛盾。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 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若欧拉图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中任意回路均包含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。假设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不是以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为始点的随机欧拉图，则一定存在已经包含了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所关联的所有边，却未包含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中所有边的简单回路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是不在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中的一条边，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的端点必异于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，设一个是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。令从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中删除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中所有边的图为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G‘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，显然在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是孤立点。而包含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的连通分支是欧拉图，因此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必包含在一回路中，但此回路不含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，矛盾。 </a:t>
            </a:r>
            <a:r>
              <a:rPr lang="zh-CN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易推知：欧拉图</a:t>
            </a:r>
            <a:r>
              <a:rPr lang="en-US" altLang="zh-CN" sz="20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是以任一顶点为始点的随机欧拉图 当且仅当</a:t>
            </a:r>
            <a:r>
              <a:rPr lang="en-US" altLang="zh-CN" sz="20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本身是一个初级回路</a:t>
            </a:r>
            <a:r>
              <a:rPr lang="en-US" altLang="zh-CN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9144000" cy="930275"/>
          </a:xfrm>
        </p:spPr>
        <p:txBody>
          <a:bodyPr/>
          <a:lstStyle/>
          <a:p>
            <a:pPr algn="ctr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2" name="内容占位符 2"/>
          <p:cNvSpPr>
            <a:spLocks noGrp="1" noChangeArrowheads="1"/>
          </p:cNvSpPr>
          <p:nvPr>
            <p:ph idx="1"/>
          </p:nvPr>
        </p:nvSpPr>
        <p:spPr>
          <a:xfrm>
            <a:off x="0" y="1989138"/>
            <a:ext cx="9036050" cy="2663825"/>
          </a:xfrm>
        </p:spPr>
        <p:txBody>
          <a:bodyPr/>
          <a:lstStyle/>
          <a:p>
            <a:pPr marL="342900" lvl="1" indent="0" algn="ctr"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ctr"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ctr"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欢迎提问</a:t>
            </a:r>
            <a:endParaRPr lang="en-US" altLang="zh-CN" sz="3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7905A4-D0E2-4A6B-9B9E-57AD6CB513B7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765175"/>
            <a:ext cx="6551613" cy="930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 dirty="0">
                <a:ea typeface="华文新魏" panose="02010800040101010101" pitchFamily="2" charset="-122"/>
              </a:rPr>
              <a:t>内容提要</a:t>
            </a:r>
            <a:endParaRPr lang="zh-CN" altLang="en-US" sz="4800" b="0" dirty="0">
              <a:latin typeface="+mn-ea"/>
              <a:ea typeface="+mn-ea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925" y="1920875"/>
            <a:ext cx="7358063" cy="33845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欧拉图的充要条件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半欧拉图的充要条件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构造欧拉回路的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Fleury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smtClean="0"/>
              <a:t>随机欧拉图</a:t>
            </a:r>
            <a:endParaRPr lang="en-US" altLang="zh-CN" b="1" smtClean="0"/>
          </a:p>
        </p:txBody>
      </p:sp>
      <p:sp>
        <p:nvSpPr>
          <p:cNvPr id="174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87778D-7728-41C1-A984-E6D89D39EB16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Königsberg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七桥问题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772400" cy="2520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/>
              <a:t>问题的抽象：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/>
              <a:t>用顶点表示对象</a:t>
            </a:r>
            <a:r>
              <a:rPr lang="en-US" altLang="zh-CN" sz="2400" b="1" smtClean="0"/>
              <a:t>-“</a:t>
            </a:r>
            <a:r>
              <a:rPr lang="zh-CN" altLang="en-US" sz="2400" b="1" smtClean="0"/>
              <a:t>地块”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/>
              <a:t>用边表示对象之间的关系</a:t>
            </a:r>
            <a:r>
              <a:rPr lang="en-US" altLang="zh-CN" sz="2400" b="1" smtClean="0"/>
              <a:t>-“</a:t>
            </a:r>
            <a:r>
              <a:rPr lang="zh-CN" altLang="en-US" sz="2400" b="1" smtClean="0"/>
              <a:t>有桥相连”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/>
              <a:t>原问题等价于：“右边的图中是否存在包含每条边一次且恰好一次的回路？”</a:t>
            </a:r>
          </a:p>
        </p:txBody>
      </p:sp>
      <p:grpSp>
        <p:nvGrpSpPr>
          <p:cNvPr id="18435" name="组合 36"/>
          <p:cNvGrpSpPr>
            <a:grpSpLocks/>
          </p:cNvGrpSpPr>
          <p:nvPr/>
        </p:nvGrpSpPr>
        <p:grpSpPr bwMode="auto">
          <a:xfrm>
            <a:off x="1116013" y="4149725"/>
            <a:ext cx="4094162" cy="2157413"/>
            <a:chOff x="1508125" y="4164013"/>
            <a:chExt cx="4094163" cy="2157412"/>
          </a:xfrm>
        </p:grpSpPr>
        <p:sp>
          <p:nvSpPr>
            <p:cNvPr id="18451" name="Rectangle 10"/>
            <p:cNvSpPr>
              <a:spLocks noChangeArrowheads="1"/>
            </p:cNvSpPr>
            <p:nvPr/>
          </p:nvSpPr>
          <p:spPr bwMode="auto">
            <a:xfrm>
              <a:off x="3533775" y="5494338"/>
              <a:ext cx="609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52" name="Freeform 12"/>
            <p:cNvSpPr>
              <a:spLocks/>
            </p:cNvSpPr>
            <p:nvPr/>
          </p:nvSpPr>
          <p:spPr bwMode="auto">
            <a:xfrm>
              <a:off x="1508125" y="4400550"/>
              <a:ext cx="3117850" cy="349250"/>
            </a:xfrm>
            <a:custGeom>
              <a:avLst/>
              <a:gdLst>
                <a:gd name="T0" fmla="*/ 0 w 1964"/>
                <a:gd name="T1" fmla="*/ 2147483646 h 220"/>
                <a:gd name="T2" fmla="*/ 2147483646 w 1964"/>
                <a:gd name="T3" fmla="*/ 2147483646 h 220"/>
                <a:gd name="T4" fmla="*/ 2147483646 w 1964"/>
                <a:gd name="T5" fmla="*/ 2147483646 h 220"/>
                <a:gd name="T6" fmla="*/ 2147483646 w 1964"/>
                <a:gd name="T7" fmla="*/ 2147483646 h 220"/>
                <a:gd name="T8" fmla="*/ 2147483646 w 1964"/>
                <a:gd name="T9" fmla="*/ 2147483646 h 220"/>
                <a:gd name="T10" fmla="*/ 2147483646 w 1964"/>
                <a:gd name="T11" fmla="*/ 2147483646 h 220"/>
                <a:gd name="T12" fmla="*/ 2147483646 w 1964"/>
                <a:gd name="T13" fmla="*/ 2147483646 h 220"/>
                <a:gd name="T14" fmla="*/ 2147483646 w 1964"/>
                <a:gd name="T15" fmla="*/ 2147483646 h 220"/>
                <a:gd name="T16" fmla="*/ 2147483646 w 1964"/>
                <a:gd name="T17" fmla="*/ 2147483646 h 220"/>
                <a:gd name="T18" fmla="*/ 2147483646 w 1964"/>
                <a:gd name="T19" fmla="*/ 2147483646 h 220"/>
                <a:gd name="T20" fmla="*/ 2147483646 w 1964"/>
                <a:gd name="T21" fmla="*/ 2147483646 h 220"/>
                <a:gd name="T22" fmla="*/ 2147483646 w 1964"/>
                <a:gd name="T23" fmla="*/ 0 h 220"/>
                <a:gd name="T24" fmla="*/ 2147483646 w 1964"/>
                <a:gd name="T25" fmla="*/ 2147483646 h 220"/>
                <a:gd name="T26" fmla="*/ 2147483646 w 1964"/>
                <a:gd name="T27" fmla="*/ 2147483646 h 220"/>
                <a:gd name="T28" fmla="*/ 2147483646 w 1964"/>
                <a:gd name="T29" fmla="*/ 2147483646 h 220"/>
                <a:gd name="T30" fmla="*/ 2147483646 w 1964"/>
                <a:gd name="T31" fmla="*/ 2147483646 h 220"/>
                <a:gd name="T32" fmla="*/ 2147483646 w 1964"/>
                <a:gd name="T33" fmla="*/ 2147483646 h 220"/>
                <a:gd name="T34" fmla="*/ 2147483646 w 1964"/>
                <a:gd name="T35" fmla="*/ 2147483646 h 220"/>
                <a:gd name="T36" fmla="*/ 2147483646 w 1964"/>
                <a:gd name="T37" fmla="*/ 2147483646 h 220"/>
                <a:gd name="T38" fmla="*/ 2147483646 w 1964"/>
                <a:gd name="T39" fmla="*/ 2147483646 h 220"/>
                <a:gd name="T40" fmla="*/ 2147483646 w 1964"/>
                <a:gd name="T41" fmla="*/ 2147483646 h 220"/>
                <a:gd name="T42" fmla="*/ 2147483646 w 1964"/>
                <a:gd name="T43" fmla="*/ 2147483646 h 220"/>
                <a:gd name="T44" fmla="*/ 2147483646 w 1964"/>
                <a:gd name="T45" fmla="*/ 2147483646 h 220"/>
                <a:gd name="T46" fmla="*/ 2147483646 w 1964"/>
                <a:gd name="T47" fmla="*/ 2147483646 h 220"/>
                <a:gd name="T48" fmla="*/ 2147483646 w 1964"/>
                <a:gd name="T49" fmla="*/ 2147483646 h 220"/>
                <a:gd name="T50" fmla="*/ 2147483646 w 1964"/>
                <a:gd name="T51" fmla="*/ 2147483646 h 220"/>
                <a:gd name="T52" fmla="*/ 2147483646 w 1964"/>
                <a:gd name="T53" fmla="*/ 2147483646 h 220"/>
                <a:gd name="T54" fmla="*/ 2147483646 w 1964"/>
                <a:gd name="T55" fmla="*/ 2147483646 h 220"/>
                <a:gd name="T56" fmla="*/ 2147483646 w 1964"/>
                <a:gd name="T57" fmla="*/ 2147483646 h 220"/>
                <a:gd name="T58" fmla="*/ 2147483646 w 1964"/>
                <a:gd name="T59" fmla="*/ 2147483646 h 220"/>
                <a:gd name="T60" fmla="*/ 2147483646 w 1964"/>
                <a:gd name="T61" fmla="*/ 2147483646 h 220"/>
                <a:gd name="T62" fmla="*/ 2147483646 w 1964"/>
                <a:gd name="T63" fmla="*/ 2147483646 h 220"/>
                <a:gd name="T64" fmla="*/ 2147483646 w 1964"/>
                <a:gd name="T65" fmla="*/ 2147483646 h 220"/>
                <a:gd name="T66" fmla="*/ 2147483646 w 1964"/>
                <a:gd name="T67" fmla="*/ 2147483646 h 220"/>
                <a:gd name="T68" fmla="*/ 2147483646 w 1964"/>
                <a:gd name="T69" fmla="*/ 2147483646 h 220"/>
                <a:gd name="T70" fmla="*/ 2147483646 w 1964"/>
                <a:gd name="T71" fmla="*/ 2147483646 h 220"/>
                <a:gd name="T72" fmla="*/ 2147483646 w 1964"/>
                <a:gd name="T73" fmla="*/ 0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64"/>
                <a:gd name="T112" fmla="*/ 0 h 220"/>
                <a:gd name="T113" fmla="*/ 1964 w 1964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64" h="220">
                  <a:moveTo>
                    <a:pt x="0" y="220"/>
                  </a:moveTo>
                  <a:lnTo>
                    <a:pt x="54" y="180"/>
                  </a:lnTo>
                  <a:lnTo>
                    <a:pt x="108" y="139"/>
                  </a:lnTo>
                  <a:lnTo>
                    <a:pt x="163" y="102"/>
                  </a:lnTo>
                  <a:lnTo>
                    <a:pt x="222" y="70"/>
                  </a:lnTo>
                  <a:lnTo>
                    <a:pt x="283" y="41"/>
                  </a:lnTo>
                  <a:lnTo>
                    <a:pt x="316" y="29"/>
                  </a:lnTo>
                  <a:lnTo>
                    <a:pt x="348" y="19"/>
                  </a:lnTo>
                  <a:lnTo>
                    <a:pt x="381" y="10"/>
                  </a:lnTo>
                  <a:lnTo>
                    <a:pt x="417" y="5"/>
                  </a:lnTo>
                  <a:lnTo>
                    <a:pt x="453" y="2"/>
                  </a:lnTo>
                  <a:lnTo>
                    <a:pt x="491" y="0"/>
                  </a:lnTo>
                  <a:lnTo>
                    <a:pt x="530" y="2"/>
                  </a:lnTo>
                  <a:lnTo>
                    <a:pt x="571" y="10"/>
                  </a:lnTo>
                  <a:lnTo>
                    <a:pt x="613" y="21"/>
                  </a:lnTo>
                  <a:lnTo>
                    <a:pt x="658" y="34"/>
                  </a:lnTo>
                  <a:lnTo>
                    <a:pt x="703" y="51"/>
                  </a:lnTo>
                  <a:lnTo>
                    <a:pt x="749" y="70"/>
                  </a:lnTo>
                  <a:lnTo>
                    <a:pt x="844" y="110"/>
                  </a:lnTo>
                  <a:lnTo>
                    <a:pt x="941" y="151"/>
                  </a:lnTo>
                  <a:lnTo>
                    <a:pt x="988" y="169"/>
                  </a:lnTo>
                  <a:lnTo>
                    <a:pt x="1037" y="186"/>
                  </a:lnTo>
                  <a:lnTo>
                    <a:pt x="1086" y="200"/>
                  </a:lnTo>
                  <a:lnTo>
                    <a:pt x="1134" y="210"/>
                  </a:lnTo>
                  <a:lnTo>
                    <a:pt x="1181" y="218"/>
                  </a:lnTo>
                  <a:lnTo>
                    <a:pt x="1227" y="220"/>
                  </a:lnTo>
                  <a:lnTo>
                    <a:pt x="1273" y="218"/>
                  </a:lnTo>
                  <a:lnTo>
                    <a:pt x="1319" y="215"/>
                  </a:lnTo>
                  <a:lnTo>
                    <a:pt x="1365" y="210"/>
                  </a:lnTo>
                  <a:lnTo>
                    <a:pt x="1412" y="202"/>
                  </a:lnTo>
                  <a:lnTo>
                    <a:pt x="1458" y="191"/>
                  </a:lnTo>
                  <a:lnTo>
                    <a:pt x="1504" y="180"/>
                  </a:lnTo>
                  <a:lnTo>
                    <a:pt x="1595" y="151"/>
                  </a:lnTo>
                  <a:lnTo>
                    <a:pt x="1687" y="119"/>
                  </a:lnTo>
                  <a:lnTo>
                    <a:pt x="1780" y="81"/>
                  </a:lnTo>
                  <a:lnTo>
                    <a:pt x="1872" y="41"/>
                  </a:lnTo>
                  <a:lnTo>
                    <a:pt x="196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Freeform 13"/>
            <p:cNvSpPr>
              <a:spLocks/>
            </p:cNvSpPr>
            <p:nvPr/>
          </p:nvSpPr>
          <p:spPr bwMode="auto">
            <a:xfrm>
              <a:off x="1508125" y="5592763"/>
              <a:ext cx="3702050" cy="728662"/>
            </a:xfrm>
            <a:custGeom>
              <a:avLst/>
              <a:gdLst>
                <a:gd name="T0" fmla="*/ 2147483646 w 2332"/>
                <a:gd name="T1" fmla="*/ 2147483646 h 459"/>
                <a:gd name="T2" fmla="*/ 2147483646 w 2332"/>
                <a:gd name="T3" fmla="*/ 2147483646 h 459"/>
                <a:gd name="T4" fmla="*/ 2147483646 w 2332"/>
                <a:gd name="T5" fmla="*/ 2147483646 h 459"/>
                <a:gd name="T6" fmla="*/ 2147483646 w 2332"/>
                <a:gd name="T7" fmla="*/ 2147483646 h 459"/>
                <a:gd name="T8" fmla="*/ 2147483646 w 2332"/>
                <a:gd name="T9" fmla="*/ 2147483646 h 459"/>
                <a:gd name="T10" fmla="*/ 2147483646 w 2332"/>
                <a:gd name="T11" fmla="*/ 2147483646 h 459"/>
                <a:gd name="T12" fmla="*/ 2147483646 w 2332"/>
                <a:gd name="T13" fmla="*/ 2147483646 h 459"/>
                <a:gd name="T14" fmla="*/ 2147483646 w 2332"/>
                <a:gd name="T15" fmla="*/ 2147483646 h 459"/>
                <a:gd name="T16" fmla="*/ 2147483646 w 2332"/>
                <a:gd name="T17" fmla="*/ 2147483646 h 459"/>
                <a:gd name="T18" fmla="*/ 2147483646 w 2332"/>
                <a:gd name="T19" fmla="*/ 2147483646 h 459"/>
                <a:gd name="T20" fmla="*/ 2147483646 w 2332"/>
                <a:gd name="T21" fmla="*/ 2147483646 h 459"/>
                <a:gd name="T22" fmla="*/ 2147483646 w 2332"/>
                <a:gd name="T23" fmla="*/ 2147483646 h 459"/>
                <a:gd name="T24" fmla="*/ 2147483646 w 2332"/>
                <a:gd name="T25" fmla="*/ 2147483646 h 459"/>
                <a:gd name="T26" fmla="*/ 2147483646 w 2332"/>
                <a:gd name="T27" fmla="*/ 2147483646 h 459"/>
                <a:gd name="T28" fmla="*/ 2147483646 w 2332"/>
                <a:gd name="T29" fmla="*/ 2147483646 h 459"/>
                <a:gd name="T30" fmla="*/ 2147483646 w 2332"/>
                <a:gd name="T31" fmla="*/ 2147483646 h 459"/>
                <a:gd name="T32" fmla="*/ 2147483646 w 2332"/>
                <a:gd name="T33" fmla="*/ 2147483646 h 459"/>
                <a:gd name="T34" fmla="*/ 2147483646 w 2332"/>
                <a:gd name="T35" fmla="*/ 2147483646 h 459"/>
                <a:gd name="T36" fmla="*/ 2147483646 w 2332"/>
                <a:gd name="T37" fmla="*/ 2147483646 h 459"/>
                <a:gd name="T38" fmla="*/ 2147483646 w 2332"/>
                <a:gd name="T39" fmla="*/ 2147483646 h 459"/>
                <a:gd name="T40" fmla="*/ 2147483646 w 2332"/>
                <a:gd name="T41" fmla="*/ 2147483646 h 459"/>
                <a:gd name="T42" fmla="*/ 2147483646 w 2332"/>
                <a:gd name="T43" fmla="*/ 2147483646 h 459"/>
                <a:gd name="T44" fmla="*/ 2147483646 w 2332"/>
                <a:gd name="T45" fmla="*/ 2147483646 h 459"/>
                <a:gd name="T46" fmla="*/ 2147483646 w 2332"/>
                <a:gd name="T47" fmla="*/ 2147483646 h 459"/>
                <a:gd name="T48" fmla="*/ 2147483646 w 2332"/>
                <a:gd name="T49" fmla="*/ 2147483646 h 459"/>
                <a:gd name="T50" fmla="*/ 2147483646 w 2332"/>
                <a:gd name="T51" fmla="*/ 2147483646 h 459"/>
                <a:gd name="T52" fmla="*/ 2147483646 w 2332"/>
                <a:gd name="T53" fmla="*/ 2147483646 h 459"/>
                <a:gd name="T54" fmla="*/ 2147483646 w 2332"/>
                <a:gd name="T55" fmla="*/ 2147483646 h 459"/>
                <a:gd name="T56" fmla="*/ 2147483646 w 2332"/>
                <a:gd name="T57" fmla="*/ 2147483646 h 459"/>
                <a:gd name="T58" fmla="*/ 2147483646 w 2332"/>
                <a:gd name="T59" fmla="*/ 2147483646 h 459"/>
                <a:gd name="T60" fmla="*/ 2147483646 w 2332"/>
                <a:gd name="T61" fmla="*/ 2147483646 h 459"/>
                <a:gd name="T62" fmla="*/ 2147483646 w 2332"/>
                <a:gd name="T63" fmla="*/ 2147483646 h 459"/>
                <a:gd name="T64" fmla="*/ 2147483646 w 2332"/>
                <a:gd name="T65" fmla="*/ 2147483646 h 45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2"/>
                <a:gd name="T100" fmla="*/ 0 h 459"/>
                <a:gd name="T101" fmla="*/ 2332 w 2332"/>
                <a:gd name="T102" fmla="*/ 459 h 45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2" h="459">
                  <a:moveTo>
                    <a:pt x="0" y="129"/>
                  </a:moveTo>
                  <a:lnTo>
                    <a:pt x="37" y="98"/>
                  </a:lnTo>
                  <a:lnTo>
                    <a:pt x="77" y="70"/>
                  </a:lnTo>
                  <a:lnTo>
                    <a:pt x="118" y="42"/>
                  </a:lnTo>
                  <a:lnTo>
                    <a:pt x="160" y="22"/>
                  </a:lnTo>
                  <a:lnTo>
                    <a:pt x="183" y="14"/>
                  </a:lnTo>
                  <a:lnTo>
                    <a:pt x="206" y="7"/>
                  </a:lnTo>
                  <a:lnTo>
                    <a:pt x="230" y="4"/>
                  </a:lnTo>
                  <a:lnTo>
                    <a:pt x="255" y="0"/>
                  </a:lnTo>
                  <a:lnTo>
                    <a:pt x="281" y="2"/>
                  </a:lnTo>
                  <a:lnTo>
                    <a:pt x="309" y="4"/>
                  </a:lnTo>
                  <a:lnTo>
                    <a:pt x="338" y="10"/>
                  </a:lnTo>
                  <a:lnTo>
                    <a:pt x="368" y="19"/>
                  </a:lnTo>
                  <a:lnTo>
                    <a:pt x="383" y="26"/>
                  </a:lnTo>
                  <a:lnTo>
                    <a:pt x="399" y="32"/>
                  </a:lnTo>
                  <a:lnTo>
                    <a:pt x="432" y="53"/>
                  </a:lnTo>
                  <a:lnTo>
                    <a:pt x="464" y="80"/>
                  </a:lnTo>
                  <a:lnTo>
                    <a:pt x="499" y="110"/>
                  </a:lnTo>
                  <a:lnTo>
                    <a:pt x="533" y="146"/>
                  </a:lnTo>
                  <a:lnTo>
                    <a:pt x="569" y="181"/>
                  </a:lnTo>
                  <a:lnTo>
                    <a:pt x="644" y="259"/>
                  </a:lnTo>
                  <a:lnTo>
                    <a:pt x="684" y="298"/>
                  </a:lnTo>
                  <a:lnTo>
                    <a:pt x="723" y="333"/>
                  </a:lnTo>
                  <a:lnTo>
                    <a:pt x="764" y="367"/>
                  </a:lnTo>
                  <a:lnTo>
                    <a:pt x="805" y="398"/>
                  </a:lnTo>
                  <a:lnTo>
                    <a:pt x="847" y="423"/>
                  </a:lnTo>
                  <a:lnTo>
                    <a:pt x="870" y="433"/>
                  </a:lnTo>
                  <a:lnTo>
                    <a:pt x="892" y="442"/>
                  </a:lnTo>
                  <a:lnTo>
                    <a:pt x="915" y="448"/>
                  </a:lnTo>
                  <a:lnTo>
                    <a:pt x="936" y="453"/>
                  </a:lnTo>
                  <a:lnTo>
                    <a:pt x="959" y="457"/>
                  </a:lnTo>
                  <a:lnTo>
                    <a:pt x="982" y="459"/>
                  </a:lnTo>
                  <a:lnTo>
                    <a:pt x="1005" y="457"/>
                  </a:lnTo>
                  <a:lnTo>
                    <a:pt x="1029" y="453"/>
                  </a:lnTo>
                  <a:lnTo>
                    <a:pt x="1054" y="448"/>
                  </a:lnTo>
                  <a:lnTo>
                    <a:pt x="1080" y="442"/>
                  </a:lnTo>
                  <a:lnTo>
                    <a:pt x="1106" y="433"/>
                  </a:lnTo>
                  <a:lnTo>
                    <a:pt x="1132" y="423"/>
                  </a:lnTo>
                  <a:lnTo>
                    <a:pt x="1188" y="398"/>
                  </a:lnTo>
                  <a:lnTo>
                    <a:pt x="1243" y="367"/>
                  </a:lnTo>
                  <a:lnTo>
                    <a:pt x="1302" y="333"/>
                  </a:lnTo>
                  <a:lnTo>
                    <a:pt x="1360" y="298"/>
                  </a:lnTo>
                  <a:lnTo>
                    <a:pt x="1419" y="259"/>
                  </a:lnTo>
                  <a:lnTo>
                    <a:pt x="1535" y="181"/>
                  </a:lnTo>
                  <a:lnTo>
                    <a:pt x="1590" y="146"/>
                  </a:lnTo>
                  <a:lnTo>
                    <a:pt x="1646" y="110"/>
                  </a:lnTo>
                  <a:lnTo>
                    <a:pt x="1698" y="80"/>
                  </a:lnTo>
                  <a:lnTo>
                    <a:pt x="1749" y="53"/>
                  </a:lnTo>
                  <a:lnTo>
                    <a:pt x="1797" y="32"/>
                  </a:lnTo>
                  <a:lnTo>
                    <a:pt x="1820" y="26"/>
                  </a:lnTo>
                  <a:lnTo>
                    <a:pt x="1841" y="19"/>
                  </a:lnTo>
                  <a:lnTo>
                    <a:pt x="1882" y="10"/>
                  </a:lnTo>
                  <a:lnTo>
                    <a:pt x="1923" y="7"/>
                  </a:lnTo>
                  <a:lnTo>
                    <a:pt x="1962" y="7"/>
                  </a:lnTo>
                  <a:lnTo>
                    <a:pt x="2001" y="10"/>
                  </a:lnTo>
                  <a:lnTo>
                    <a:pt x="2037" y="15"/>
                  </a:lnTo>
                  <a:lnTo>
                    <a:pt x="2073" y="24"/>
                  </a:lnTo>
                  <a:lnTo>
                    <a:pt x="2108" y="34"/>
                  </a:lnTo>
                  <a:lnTo>
                    <a:pt x="2140" y="46"/>
                  </a:lnTo>
                  <a:lnTo>
                    <a:pt x="2170" y="58"/>
                  </a:lnTo>
                  <a:lnTo>
                    <a:pt x="2199" y="71"/>
                  </a:lnTo>
                  <a:lnTo>
                    <a:pt x="2227" y="83"/>
                  </a:lnTo>
                  <a:lnTo>
                    <a:pt x="2252" y="97"/>
                  </a:lnTo>
                  <a:lnTo>
                    <a:pt x="2276" y="107"/>
                  </a:lnTo>
                  <a:lnTo>
                    <a:pt x="2296" y="117"/>
                  </a:lnTo>
                  <a:lnTo>
                    <a:pt x="2315" y="124"/>
                  </a:lnTo>
                  <a:lnTo>
                    <a:pt x="2332" y="12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54" name="Group 16"/>
            <p:cNvGrpSpPr>
              <a:grpSpLocks/>
            </p:cNvGrpSpPr>
            <p:nvPr/>
          </p:nvGrpSpPr>
          <p:grpSpPr bwMode="auto">
            <a:xfrm>
              <a:off x="3822700" y="4578350"/>
              <a:ext cx="1779588" cy="874713"/>
              <a:chOff x="2408" y="2884"/>
              <a:chExt cx="1121" cy="551"/>
            </a:xfrm>
          </p:grpSpPr>
          <p:sp>
            <p:nvSpPr>
              <p:cNvPr id="18467" name="Freeform 14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753 w 1121"/>
                  <a:gd name="T115" fmla="*/ 0 h 55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21"/>
                  <a:gd name="T175" fmla="*/ 0 h 551"/>
                  <a:gd name="T176" fmla="*/ 1121 w 1121"/>
                  <a:gd name="T177" fmla="*/ 551 h 55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8" name="Freeform 15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1"/>
                  <a:gd name="T172" fmla="*/ 0 h 551"/>
                  <a:gd name="T173" fmla="*/ 1121 w 1121"/>
                  <a:gd name="T174" fmla="*/ 551 h 55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5" name="Freeform 17"/>
            <p:cNvSpPr>
              <a:spLocks/>
            </p:cNvSpPr>
            <p:nvPr/>
          </p:nvSpPr>
          <p:spPr bwMode="auto">
            <a:xfrm>
              <a:off x="2092325" y="4749800"/>
              <a:ext cx="1168400" cy="873125"/>
            </a:xfrm>
            <a:custGeom>
              <a:avLst/>
              <a:gdLst>
                <a:gd name="T0" fmla="*/ 2147483646 w 736"/>
                <a:gd name="T1" fmla="*/ 0 h 550"/>
                <a:gd name="T2" fmla="*/ 0 w 736"/>
                <a:gd name="T3" fmla="*/ 2147483646 h 550"/>
                <a:gd name="T4" fmla="*/ 0 w 736"/>
                <a:gd name="T5" fmla="*/ 2147483646 h 550"/>
                <a:gd name="T6" fmla="*/ 2147483646 w 736"/>
                <a:gd name="T7" fmla="*/ 2147483646 h 550"/>
                <a:gd name="T8" fmla="*/ 2147483646 w 736"/>
                <a:gd name="T9" fmla="*/ 2147483646 h 550"/>
                <a:gd name="T10" fmla="*/ 2147483646 w 736"/>
                <a:gd name="T11" fmla="*/ 2147483646 h 550"/>
                <a:gd name="T12" fmla="*/ 2147483646 w 736"/>
                <a:gd name="T13" fmla="*/ 2147483646 h 550"/>
                <a:gd name="T14" fmla="*/ 2147483646 w 736"/>
                <a:gd name="T15" fmla="*/ 2147483646 h 550"/>
                <a:gd name="T16" fmla="*/ 2147483646 w 736"/>
                <a:gd name="T17" fmla="*/ 2147483646 h 550"/>
                <a:gd name="T18" fmla="*/ 2147483646 w 736"/>
                <a:gd name="T19" fmla="*/ 0 h 550"/>
                <a:gd name="T20" fmla="*/ 2147483646 w 736"/>
                <a:gd name="T21" fmla="*/ 0 h 5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6"/>
                <a:gd name="T34" fmla="*/ 0 h 550"/>
                <a:gd name="T35" fmla="*/ 736 w 736"/>
                <a:gd name="T36" fmla="*/ 550 h 5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6" h="550">
                  <a:moveTo>
                    <a:pt x="245" y="0"/>
                  </a:moveTo>
                  <a:lnTo>
                    <a:pt x="0" y="110"/>
                  </a:lnTo>
                  <a:lnTo>
                    <a:pt x="0" y="220"/>
                  </a:lnTo>
                  <a:lnTo>
                    <a:pt x="123" y="440"/>
                  </a:lnTo>
                  <a:lnTo>
                    <a:pt x="368" y="550"/>
                  </a:lnTo>
                  <a:lnTo>
                    <a:pt x="614" y="550"/>
                  </a:lnTo>
                  <a:lnTo>
                    <a:pt x="736" y="440"/>
                  </a:lnTo>
                  <a:lnTo>
                    <a:pt x="736" y="220"/>
                  </a:lnTo>
                  <a:lnTo>
                    <a:pt x="614" y="110"/>
                  </a:lnTo>
                  <a:lnTo>
                    <a:pt x="368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Freeform 18"/>
            <p:cNvSpPr>
              <a:spLocks/>
            </p:cNvSpPr>
            <p:nvPr/>
          </p:nvSpPr>
          <p:spPr bwMode="auto">
            <a:xfrm>
              <a:off x="2578100" y="4435475"/>
              <a:ext cx="146050" cy="468313"/>
            </a:xfrm>
            <a:custGeom>
              <a:avLst/>
              <a:gdLst>
                <a:gd name="T0" fmla="*/ 2147483646 w 92"/>
                <a:gd name="T1" fmla="*/ 2147483646 h 295"/>
                <a:gd name="T2" fmla="*/ 2147483646 w 92"/>
                <a:gd name="T3" fmla="*/ 0 h 295"/>
                <a:gd name="T4" fmla="*/ 0 w 92"/>
                <a:gd name="T5" fmla="*/ 2147483646 h 295"/>
                <a:gd name="T6" fmla="*/ 2147483646 w 92"/>
                <a:gd name="T7" fmla="*/ 2147483646 h 295"/>
                <a:gd name="T8" fmla="*/ 2147483646 w 92"/>
                <a:gd name="T9" fmla="*/ 2147483646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295"/>
                <a:gd name="T17" fmla="*/ 92 w 92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295">
                  <a:moveTo>
                    <a:pt x="92" y="7"/>
                  </a:moveTo>
                  <a:lnTo>
                    <a:pt x="33" y="0"/>
                  </a:lnTo>
                  <a:lnTo>
                    <a:pt x="0" y="288"/>
                  </a:lnTo>
                  <a:lnTo>
                    <a:pt x="59" y="295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Freeform 19"/>
            <p:cNvSpPr>
              <a:spLocks/>
            </p:cNvSpPr>
            <p:nvPr/>
          </p:nvSpPr>
          <p:spPr bwMode="auto">
            <a:xfrm>
              <a:off x="2973388" y="4618038"/>
              <a:ext cx="277812" cy="398462"/>
            </a:xfrm>
            <a:custGeom>
              <a:avLst/>
              <a:gdLst>
                <a:gd name="T0" fmla="*/ 2147483646 w 175"/>
                <a:gd name="T1" fmla="*/ 2147483646 h 251"/>
                <a:gd name="T2" fmla="*/ 2147483646 w 175"/>
                <a:gd name="T3" fmla="*/ 0 h 251"/>
                <a:gd name="T4" fmla="*/ 0 w 175"/>
                <a:gd name="T5" fmla="*/ 2147483646 h 251"/>
                <a:gd name="T6" fmla="*/ 2147483646 w 175"/>
                <a:gd name="T7" fmla="*/ 2147483646 h 251"/>
                <a:gd name="T8" fmla="*/ 2147483646 w 175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251"/>
                <a:gd name="T17" fmla="*/ 175 w 175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251">
                  <a:moveTo>
                    <a:pt x="175" y="31"/>
                  </a:moveTo>
                  <a:lnTo>
                    <a:pt x="122" y="0"/>
                  </a:lnTo>
                  <a:lnTo>
                    <a:pt x="0" y="220"/>
                  </a:lnTo>
                  <a:lnTo>
                    <a:pt x="52" y="251"/>
                  </a:lnTo>
                  <a:lnTo>
                    <a:pt x="175" y="3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0"/>
            <p:cNvSpPr>
              <a:spLocks/>
            </p:cNvSpPr>
            <p:nvPr/>
          </p:nvSpPr>
          <p:spPr bwMode="auto">
            <a:xfrm>
              <a:off x="2043113" y="5364163"/>
              <a:ext cx="344487" cy="398462"/>
            </a:xfrm>
            <a:custGeom>
              <a:avLst/>
              <a:gdLst>
                <a:gd name="T0" fmla="*/ 2147483646 w 217"/>
                <a:gd name="T1" fmla="*/ 2147483646 h 251"/>
                <a:gd name="T2" fmla="*/ 2147483646 w 217"/>
                <a:gd name="T3" fmla="*/ 0 h 251"/>
                <a:gd name="T4" fmla="*/ 0 w 217"/>
                <a:gd name="T5" fmla="*/ 2147483646 h 251"/>
                <a:gd name="T6" fmla="*/ 2147483646 w 217"/>
                <a:gd name="T7" fmla="*/ 2147483646 h 251"/>
                <a:gd name="T8" fmla="*/ 2147483646 w 217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51"/>
                <a:gd name="T17" fmla="*/ 217 w 21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51">
                  <a:moveTo>
                    <a:pt x="217" y="39"/>
                  </a:moveTo>
                  <a:lnTo>
                    <a:pt x="172" y="0"/>
                  </a:lnTo>
                  <a:lnTo>
                    <a:pt x="0" y="212"/>
                  </a:lnTo>
                  <a:lnTo>
                    <a:pt x="46" y="251"/>
                  </a:lnTo>
                  <a:lnTo>
                    <a:pt x="217" y="3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1"/>
            <p:cNvSpPr>
              <a:spLocks/>
            </p:cNvSpPr>
            <p:nvPr/>
          </p:nvSpPr>
          <p:spPr bwMode="auto">
            <a:xfrm>
              <a:off x="2451100" y="5537200"/>
              <a:ext cx="295275" cy="560388"/>
            </a:xfrm>
            <a:custGeom>
              <a:avLst/>
              <a:gdLst>
                <a:gd name="T0" fmla="*/ 2147483646 w 186"/>
                <a:gd name="T1" fmla="*/ 2147483646 h 353"/>
                <a:gd name="T2" fmla="*/ 2147483646 w 186"/>
                <a:gd name="T3" fmla="*/ 0 h 353"/>
                <a:gd name="T4" fmla="*/ 0 w 186"/>
                <a:gd name="T5" fmla="*/ 2147483646 h 353"/>
                <a:gd name="T6" fmla="*/ 2147483646 w 186"/>
                <a:gd name="T7" fmla="*/ 2147483646 h 353"/>
                <a:gd name="T8" fmla="*/ 2147483646 w 186"/>
                <a:gd name="T9" fmla="*/ 2147483646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53"/>
                <a:gd name="T17" fmla="*/ 186 w 186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53">
                  <a:moveTo>
                    <a:pt x="186" y="23"/>
                  </a:moveTo>
                  <a:lnTo>
                    <a:pt x="131" y="0"/>
                  </a:lnTo>
                  <a:lnTo>
                    <a:pt x="0" y="329"/>
                  </a:lnTo>
                  <a:lnTo>
                    <a:pt x="55" y="353"/>
                  </a:lnTo>
                  <a:lnTo>
                    <a:pt x="186" y="2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Freeform 22"/>
            <p:cNvSpPr>
              <a:spLocks/>
            </p:cNvSpPr>
            <p:nvPr/>
          </p:nvSpPr>
          <p:spPr bwMode="auto">
            <a:xfrm>
              <a:off x="3932238" y="4597400"/>
              <a:ext cx="242887" cy="439738"/>
            </a:xfrm>
            <a:custGeom>
              <a:avLst/>
              <a:gdLst>
                <a:gd name="T0" fmla="*/ 2147483646 w 153"/>
                <a:gd name="T1" fmla="*/ 0 h 277"/>
                <a:gd name="T2" fmla="*/ 0 w 153"/>
                <a:gd name="T3" fmla="*/ 2147483646 h 277"/>
                <a:gd name="T4" fmla="*/ 2147483646 w 153"/>
                <a:gd name="T5" fmla="*/ 2147483646 h 277"/>
                <a:gd name="T6" fmla="*/ 2147483646 w 153"/>
                <a:gd name="T7" fmla="*/ 2147483646 h 277"/>
                <a:gd name="T8" fmla="*/ 2147483646 w 153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277"/>
                <a:gd name="T17" fmla="*/ 153 w 153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277">
                  <a:moveTo>
                    <a:pt x="55" y="0"/>
                  </a:moveTo>
                  <a:lnTo>
                    <a:pt x="0" y="23"/>
                  </a:lnTo>
                  <a:lnTo>
                    <a:pt x="98" y="277"/>
                  </a:lnTo>
                  <a:lnTo>
                    <a:pt x="153" y="2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Freeform 23"/>
            <p:cNvSpPr>
              <a:spLocks/>
            </p:cNvSpPr>
            <p:nvPr/>
          </p:nvSpPr>
          <p:spPr bwMode="auto">
            <a:xfrm>
              <a:off x="4295775" y="5367338"/>
              <a:ext cx="168275" cy="360362"/>
            </a:xfrm>
            <a:custGeom>
              <a:avLst/>
              <a:gdLst>
                <a:gd name="T0" fmla="*/ 2147483646 w 106"/>
                <a:gd name="T1" fmla="*/ 0 h 227"/>
                <a:gd name="T2" fmla="*/ 0 w 106"/>
                <a:gd name="T3" fmla="*/ 2147483646 h 227"/>
                <a:gd name="T4" fmla="*/ 2147483646 w 106"/>
                <a:gd name="T5" fmla="*/ 2147483646 h 227"/>
                <a:gd name="T6" fmla="*/ 2147483646 w 106"/>
                <a:gd name="T7" fmla="*/ 2147483646 h 227"/>
                <a:gd name="T8" fmla="*/ 2147483646 w 106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27"/>
                <a:gd name="T17" fmla="*/ 106 w 106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27">
                  <a:moveTo>
                    <a:pt x="57" y="0"/>
                  </a:moveTo>
                  <a:lnTo>
                    <a:pt x="0" y="15"/>
                  </a:lnTo>
                  <a:lnTo>
                    <a:pt x="49" y="227"/>
                  </a:lnTo>
                  <a:lnTo>
                    <a:pt x="106" y="21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Freeform 24"/>
            <p:cNvSpPr>
              <a:spLocks/>
            </p:cNvSpPr>
            <p:nvPr/>
          </p:nvSpPr>
          <p:spPr bwMode="auto">
            <a:xfrm>
              <a:off x="3201988" y="5118100"/>
              <a:ext cx="755650" cy="230188"/>
            </a:xfrm>
            <a:custGeom>
              <a:avLst/>
              <a:gdLst>
                <a:gd name="T0" fmla="*/ 0 w 476"/>
                <a:gd name="T1" fmla="*/ 2147483646 h 145"/>
                <a:gd name="T2" fmla="*/ 2147483646 w 476"/>
                <a:gd name="T3" fmla="*/ 2147483646 h 145"/>
                <a:gd name="T4" fmla="*/ 2147483646 w 476"/>
                <a:gd name="T5" fmla="*/ 2147483646 h 145"/>
                <a:gd name="T6" fmla="*/ 2147483646 w 476"/>
                <a:gd name="T7" fmla="*/ 0 h 145"/>
                <a:gd name="T8" fmla="*/ 0 w 476"/>
                <a:gd name="T9" fmla="*/ 2147483646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6"/>
                <a:gd name="T16" fmla="*/ 0 h 145"/>
                <a:gd name="T17" fmla="*/ 476 w 4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6" h="145">
                  <a:moveTo>
                    <a:pt x="0" y="84"/>
                  </a:moveTo>
                  <a:lnTo>
                    <a:pt x="10" y="145"/>
                  </a:lnTo>
                  <a:lnTo>
                    <a:pt x="476" y="61"/>
                  </a:lnTo>
                  <a:lnTo>
                    <a:pt x="466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Rectangle 26"/>
            <p:cNvSpPr>
              <a:spLocks noChangeArrowheads="1"/>
            </p:cNvSpPr>
            <p:nvPr/>
          </p:nvSpPr>
          <p:spPr bwMode="auto">
            <a:xfrm>
              <a:off x="2635250" y="5060950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4" name="Rectangle 29"/>
            <p:cNvSpPr>
              <a:spLocks noChangeArrowheads="1"/>
            </p:cNvSpPr>
            <p:nvPr/>
          </p:nvSpPr>
          <p:spPr bwMode="auto">
            <a:xfrm>
              <a:off x="4403725" y="4924425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5" name="Rectangle 32"/>
            <p:cNvSpPr>
              <a:spLocks noChangeArrowheads="1"/>
            </p:cNvSpPr>
            <p:nvPr/>
          </p:nvSpPr>
          <p:spPr bwMode="auto">
            <a:xfrm>
              <a:off x="3182938" y="4164013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35"/>
            <p:cNvSpPr>
              <a:spLocks noChangeArrowheads="1"/>
            </p:cNvSpPr>
            <p:nvPr/>
          </p:nvSpPr>
          <p:spPr bwMode="auto">
            <a:xfrm>
              <a:off x="4002088" y="6015038"/>
              <a:ext cx="161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36" name="Freeform 11"/>
          <p:cNvSpPr>
            <a:spLocks/>
          </p:cNvSpPr>
          <p:nvPr/>
        </p:nvSpPr>
        <p:spPr bwMode="auto">
          <a:xfrm>
            <a:off x="6116638" y="5233988"/>
            <a:ext cx="174625" cy="765175"/>
          </a:xfrm>
          <a:custGeom>
            <a:avLst/>
            <a:gdLst>
              <a:gd name="T0" fmla="*/ 2147483646 w 110"/>
              <a:gd name="T1" fmla="*/ 0 h 482"/>
              <a:gd name="T2" fmla="*/ 2147483646 w 110"/>
              <a:gd name="T3" fmla="*/ 2147483646 h 482"/>
              <a:gd name="T4" fmla="*/ 2147483646 w 110"/>
              <a:gd name="T5" fmla="*/ 2147483646 h 482"/>
              <a:gd name="T6" fmla="*/ 2147483646 w 110"/>
              <a:gd name="T7" fmla="*/ 2147483646 h 482"/>
              <a:gd name="T8" fmla="*/ 2147483646 w 110"/>
              <a:gd name="T9" fmla="*/ 2147483646 h 482"/>
              <a:gd name="T10" fmla="*/ 2147483646 w 110"/>
              <a:gd name="T11" fmla="*/ 2147483646 h 482"/>
              <a:gd name="T12" fmla="*/ 2147483646 w 110"/>
              <a:gd name="T13" fmla="*/ 2147483646 h 482"/>
              <a:gd name="T14" fmla="*/ 2147483646 w 110"/>
              <a:gd name="T15" fmla="*/ 2147483646 h 482"/>
              <a:gd name="T16" fmla="*/ 2147483646 w 110"/>
              <a:gd name="T17" fmla="*/ 2147483646 h 482"/>
              <a:gd name="T18" fmla="*/ 2147483646 w 110"/>
              <a:gd name="T19" fmla="*/ 2147483646 h 482"/>
              <a:gd name="T20" fmla="*/ 0 w 110"/>
              <a:gd name="T21" fmla="*/ 2147483646 h 482"/>
              <a:gd name="T22" fmla="*/ 2147483646 w 110"/>
              <a:gd name="T23" fmla="*/ 2147483646 h 482"/>
              <a:gd name="T24" fmla="*/ 2147483646 w 110"/>
              <a:gd name="T25" fmla="*/ 2147483646 h 482"/>
              <a:gd name="T26" fmla="*/ 2147483646 w 110"/>
              <a:gd name="T27" fmla="*/ 2147483646 h 482"/>
              <a:gd name="T28" fmla="*/ 2147483646 w 110"/>
              <a:gd name="T29" fmla="*/ 2147483646 h 482"/>
              <a:gd name="T30" fmla="*/ 2147483646 w 110"/>
              <a:gd name="T31" fmla="*/ 2147483646 h 482"/>
              <a:gd name="T32" fmla="*/ 2147483646 w 110"/>
              <a:gd name="T33" fmla="*/ 2147483646 h 482"/>
              <a:gd name="T34" fmla="*/ 2147483646 w 110"/>
              <a:gd name="T35" fmla="*/ 2147483646 h 482"/>
              <a:gd name="T36" fmla="*/ 2147483646 w 110"/>
              <a:gd name="T37" fmla="*/ 2147483646 h 482"/>
              <a:gd name="T38" fmla="*/ 2147483646 w 110"/>
              <a:gd name="T39" fmla="*/ 2147483646 h 482"/>
              <a:gd name="T40" fmla="*/ 2147483646 w 110"/>
              <a:gd name="T41" fmla="*/ 2147483646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"/>
              <a:gd name="T64" fmla="*/ 0 h 482"/>
              <a:gd name="T65" fmla="*/ 110 w 110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" h="482">
                <a:moveTo>
                  <a:pt x="110" y="0"/>
                </a:moveTo>
                <a:lnTo>
                  <a:pt x="102" y="13"/>
                </a:lnTo>
                <a:lnTo>
                  <a:pt x="90" y="32"/>
                </a:lnTo>
                <a:lnTo>
                  <a:pt x="76" y="54"/>
                </a:lnTo>
                <a:lnTo>
                  <a:pt x="61" y="79"/>
                </a:lnTo>
                <a:lnTo>
                  <a:pt x="46" y="105"/>
                </a:lnTo>
                <a:lnTo>
                  <a:pt x="32" y="130"/>
                </a:lnTo>
                <a:lnTo>
                  <a:pt x="20" y="155"/>
                </a:lnTo>
                <a:lnTo>
                  <a:pt x="12" y="177"/>
                </a:lnTo>
                <a:lnTo>
                  <a:pt x="2" y="220"/>
                </a:lnTo>
                <a:lnTo>
                  <a:pt x="0" y="260"/>
                </a:lnTo>
                <a:lnTo>
                  <a:pt x="2" y="299"/>
                </a:lnTo>
                <a:lnTo>
                  <a:pt x="12" y="338"/>
                </a:lnTo>
                <a:lnTo>
                  <a:pt x="20" y="358"/>
                </a:lnTo>
                <a:lnTo>
                  <a:pt x="32" y="377"/>
                </a:lnTo>
                <a:lnTo>
                  <a:pt x="45" y="397"/>
                </a:lnTo>
                <a:lnTo>
                  <a:pt x="59" y="418"/>
                </a:lnTo>
                <a:lnTo>
                  <a:pt x="74" y="436"/>
                </a:lnTo>
                <a:lnTo>
                  <a:pt x="89" y="453"/>
                </a:lnTo>
                <a:lnTo>
                  <a:pt x="100" y="468"/>
                </a:lnTo>
                <a:lnTo>
                  <a:pt x="11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Oval 37"/>
          <p:cNvSpPr>
            <a:spLocks noChangeArrowheads="1"/>
          </p:cNvSpPr>
          <p:nvPr/>
        </p:nvSpPr>
        <p:spPr bwMode="auto">
          <a:xfrm>
            <a:off x="6253163" y="4348163"/>
            <a:ext cx="123825" cy="12858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8438" name="Oval 38"/>
          <p:cNvSpPr>
            <a:spLocks noChangeArrowheads="1"/>
          </p:cNvSpPr>
          <p:nvPr/>
        </p:nvSpPr>
        <p:spPr bwMode="auto">
          <a:xfrm>
            <a:off x="6253163" y="5160963"/>
            <a:ext cx="123825" cy="12858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8439" name="Oval 39"/>
          <p:cNvSpPr>
            <a:spLocks noChangeArrowheads="1"/>
          </p:cNvSpPr>
          <p:nvPr/>
        </p:nvSpPr>
        <p:spPr bwMode="auto">
          <a:xfrm>
            <a:off x="6253163" y="5972175"/>
            <a:ext cx="123825" cy="128588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8440" name="Oval 40"/>
          <p:cNvSpPr>
            <a:spLocks noChangeArrowheads="1"/>
          </p:cNvSpPr>
          <p:nvPr/>
        </p:nvSpPr>
        <p:spPr bwMode="auto">
          <a:xfrm>
            <a:off x="8083550" y="5160963"/>
            <a:ext cx="125413" cy="128587"/>
          </a:xfrm>
          <a:prstGeom prst="ellipse">
            <a:avLst/>
          </a:prstGeom>
          <a:solidFill>
            <a:schemeClr val="tx1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/>
          </a:p>
        </p:txBody>
      </p:sp>
      <p:sp>
        <p:nvSpPr>
          <p:cNvPr id="18441" name="Line 41"/>
          <p:cNvSpPr>
            <a:spLocks noChangeShapeType="1"/>
          </p:cNvSpPr>
          <p:nvPr/>
        </p:nvSpPr>
        <p:spPr bwMode="auto">
          <a:xfrm>
            <a:off x="6369050" y="4429125"/>
            <a:ext cx="1741488" cy="777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42"/>
          <p:cNvSpPr>
            <a:spLocks noChangeShapeType="1"/>
          </p:cNvSpPr>
          <p:nvPr/>
        </p:nvSpPr>
        <p:spPr bwMode="auto">
          <a:xfrm>
            <a:off x="6394450" y="5233988"/>
            <a:ext cx="172878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43"/>
          <p:cNvSpPr>
            <a:spLocks noChangeShapeType="1"/>
          </p:cNvSpPr>
          <p:nvPr/>
        </p:nvSpPr>
        <p:spPr bwMode="auto">
          <a:xfrm flipV="1">
            <a:off x="6381750" y="5260975"/>
            <a:ext cx="1714500" cy="765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44"/>
          <p:cNvSpPr>
            <a:spLocks/>
          </p:cNvSpPr>
          <p:nvPr/>
        </p:nvSpPr>
        <p:spPr bwMode="auto">
          <a:xfrm>
            <a:off x="6091238" y="4441825"/>
            <a:ext cx="174625" cy="765175"/>
          </a:xfrm>
          <a:custGeom>
            <a:avLst/>
            <a:gdLst>
              <a:gd name="T0" fmla="*/ 2147483646 w 110"/>
              <a:gd name="T1" fmla="*/ 0 h 482"/>
              <a:gd name="T2" fmla="*/ 2147483646 w 110"/>
              <a:gd name="T3" fmla="*/ 2147483646 h 482"/>
              <a:gd name="T4" fmla="*/ 2147483646 w 110"/>
              <a:gd name="T5" fmla="*/ 2147483646 h 482"/>
              <a:gd name="T6" fmla="*/ 2147483646 w 110"/>
              <a:gd name="T7" fmla="*/ 2147483646 h 482"/>
              <a:gd name="T8" fmla="*/ 2147483646 w 110"/>
              <a:gd name="T9" fmla="*/ 2147483646 h 482"/>
              <a:gd name="T10" fmla="*/ 2147483646 w 110"/>
              <a:gd name="T11" fmla="*/ 2147483646 h 482"/>
              <a:gd name="T12" fmla="*/ 2147483646 w 110"/>
              <a:gd name="T13" fmla="*/ 2147483646 h 482"/>
              <a:gd name="T14" fmla="*/ 2147483646 w 110"/>
              <a:gd name="T15" fmla="*/ 2147483646 h 482"/>
              <a:gd name="T16" fmla="*/ 2147483646 w 110"/>
              <a:gd name="T17" fmla="*/ 2147483646 h 482"/>
              <a:gd name="T18" fmla="*/ 2147483646 w 110"/>
              <a:gd name="T19" fmla="*/ 2147483646 h 482"/>
              <a:gd name="T20" fmla="*/ 0 w 110"/>
              <a:gd name="T21" fmla="*/ 2147483646 h 482"/>
              <a:gd name="T22" fmla="*/ 2147483646 w 110"/>
              <a:gd name="T23" fmla="*/ 2147483646 h 482"/>
              <a:gd name="T24" fmla="*/ 2147483646 w 110"/>
              <a:gd name="T25" fmla="*/ 2147483646 h 482"/>
              <a:gd name="T26" fmla="*/ 2147483646 w 110"/>
              <a:gd name="T27" fmla="*/ 2147483646 h 482"/>
              <a:gd name="T28" fmla="*/ 2147483646 w 110"/>
              <a:gd name="T29" fmla="*/ 2147483646 h 482"/>
              <a:gd name="T30" fmla="*/ 2147483646 w 110"/>
              <a:gd name="T31" fmla="*/ 2147483646 h 482"/>
              <a:gd name="T32" fmla="*/ 2147483646 w 110"/>
              <a:gd name="T33" fmla="*/ 2147483646 h 482"/>
              <a:gd name="T34" fmla="*/ 2147483646 w 110"/>
              <a:gd name="T35" fmla="*/ 2147483646 h 482"/>
              <a:gd name="T36" fmla="*/ 2147483646 w 110"/>
              <a:gd name="T37" fmla="*/ 2147483646 h 482"/>
              <a:gd name="T38" fmla="*/ 2147483646 w 110"/>
              <a:gd name="T39" fmla="*/ 2147483646 h 482"/>
              <a:gd name="T40" fmla="*/ 2147483646 w 110"/>
              <a:gd name="T41" fmla="*/ 2147483646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"/>
              <a:gd name="T64" fmla="*/ 0 h 482"/>
              <a:gd name="T65" fmla="*/ 110 w 110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" h="482">
                <a:moveTo>
                  <a:pt x="110" y="0"/>
                </a:moveTo>
                <a:lnTo>
                  <a:pt x="102" y="13"/>
                </a:lnTo>
                <a:lnTo>
                  <a:pt x="90" y="32"/>
                </a:lnTo>
                <a:lnTo>
                  <a:pt x="75" y="54"/>
                </a:lnTo>
                <a:lnTo>
                  <a:pt x="61" y="79"/>
                </a:lnTo>
                <a:lnTo>
                  <a:pt x="46" y="105"/>
                </a:lnTo>
                <a:lnTo>
                  <a:pt x="31" y="130"/>
                </a:lnTo>
                <a:lnTo>
                  <a:pt x="20" y="156"/>
                </a:lnTo>
                <a:lnTo>
                  <a:pt x="12" y="178"/>
                </a:lnTo>
                <a:lnTo>
                  <a:pt x="2" y="220"/>
                </a:lnTo>
                <a:lnTo>
                  <a:pt x="0" y="260"/>
                </a:lnTo>
                <a:lnTo>
                  <a:pt x="2" y="299"/>
                </a:lnTo>
                <a:lnTo>
                  <a:pt x="12" y="338"/>
                </a:lnTo>
                <a:lnTo>
                  <a:pt x="20" y="358"/>
                </a:lnTo>
                <a:lnTo>
                  <a:pt x="31" y="377"/>
                </a:lnTo>
                <a:lnTo>
                  <a:pt x="44" y="397"/>
                </a:lnTo>
                <a:lnTo>
                  <a:pt x="59" y="418"/>
                </a:lnTo>
                <a:lnTo>
                  <a:pt x="74" y="436"/>
                </a:lnTo>
                <a:lnTo>
                  <a:pt x="88" y="453"/>
                </a:lnTo>
                <a:lnTo>
                  <a:pt x="100" y="468"/>
                </a:lnTo>
                <a:lnTo>
                  <a:pt x="11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45"/>
          <p:cNvSpPr>
            <a:spLocks/>
          </p:cNvSpPr>
          <p:nvPr/>
        </p:nvSpPr>
        <p:spPr bwMode="auto">
          <a:xfrm>
            <a:off x="6356350" y="4454525"/>
            <a:ext cx="176213" cy="765175"/>
          </a:xfrm>
          <a:custGeom>
            <a:avLst/>
            <a:gdLst>
              <a:gd name="T0" fmla="*/ 0 w 111"/>
              <a:gd name="T1" fmla="*/ 0 h 482"/>
              <a:gd name="T2" fmla="*/ 2147483646 w 111"/>
              <a:gd name="T3" fmla="*/ 2147483646 h 482"/>
              <a:gd name="T4" fmla="*/ 2147483646 w 111"/>
              <a:gd name="T5" fmla="*/ 2147483646 h 482"/>
              <a:gd name="T6" fmla="*/ 2147483646 w 111"/>
              <a:gd name="T7" fmla="*/ 2147483646 h 482"/>
              <a:gd name="T8" fmla="*/ 2147483646 w 111"/>
              <a:gd name="T9" fmla="*/ 2147483646 h 482"/>
              <a:gd name="T10" fmla="*/ 2147483646 w 111"/>
              <a:gd name="T11" fmla="*/ 2147483646 h 482"/>
              <a:gd name="T12" fmla="*/ 2147483646 w 111"/>
              <a:gd name="T13" fmla="*/ 2147483646 h 482"/>
              <a:gd name="T14" fmla="*/ 2147483646 w 111"/>
              <a:gd name="T15" fmla="*/ 2147483646 h 482"/>
              <a:gd name="T16" fmla="*/ 2147483646 w 111"/>
              <a:gd name="T17" fmla="*/ 2147483646 h 482"/>
              <a:gd name="T18" fmla="*/ 2147483646 w 111"/>
              <a:gd name="T19" fmla="*/ 2147483646 h 482"/>
              <a:gd name="T20" fmla="*/ 2147483646 w 111"/>
              <a:gd name="T21" fmla="*/ 2147483646 h 482"/>
              <a:gd name="T22" fmla="*/ 2147483646 w 111"/>
              <a:gd name="T23" fmla="*/ 2147483646 h 482"/>
              <a:gd name="T24" fmla="*/ 2147483646 w 111"/>
              <a:gd name="T25" fmla="*/ 2147483646 h 482"/>
              <a:gd name="T26" fmla="*/ 2147483646 w 111"/>
              <a:gd name="T27" fmla="*/ 2147483646 h 482"/>
              <a:gd name="T28" fmla="*/ 2147483646 w 111"/>
              <a:gd name="T29" fmla="*/ 2147483646 h 482"/>
              <a:gd name="T30" fmla="*/ 2147483646 w 111"/>
              <a:gd name="T31" fmla="*/ 2147483646 h 482"/>
              <a:gd name="T32" fmla="*/ 2147483646 w 111"/>
              <a:gd name="T33" fmla="*/ 2147483646 h 482"/>
              <a:gd name="T34" fmla="*/ 2147483646 w 111"/>
              <a:gd name="T35" fmla="*/ 2147483646 h 482"/>
              <a:gd name="T36" fmla="*/ 2147483646 w 111"/>
              <a:gd name="T37" fmla="*/ 2147483646 h 482"/>
              <a:gd name="T38" fmla="*/ 2147483646 w 111"/>
              <a:gd name="T39" fmla="*/ 2147483646 h 482"/>
              <a:gd name="T40" fmla="*/ 0 w 111"/>
              <a:gd name="T41" fmla="*/ 2147483646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1"/>
              <a:gd name="T64" fmla="*/ 0 h 482"/>
              <a:gd name="T65" fmla="*/ 111 w 111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1" h="482">
                <a:moveTo>
                  <a:pt x="0" y="0"/>
                </a:moveTo>
                <a:lnTo>
                  <a:pt x="8" y="14"/>
                </a:lnTo>
                <a:lnTo>
                  <a:pt x="20" y="33"/>
                </a:lnTo>
                <a:lnTo>
                  <a:pt x="34" y="55"/>
                </a:lnTo>
                <a:lnTo>
                  <a:pt x="49" y="80"/>
                </a:lnTo>
                <a:lnTo>
                  <a:pt x="64" y="105"/>
                </a:lnTo>
                <a:lnTo>
                  <a:pt x="79" y="131"/>
                </a:lnTo>
                <a:lnTo>
                  <a:pt x="90" y="156"/>
                </a:lnTo>
                <a:lnTo>
                  <a:pt x="98" y="178"/>
                </a:lnTo>
                <a:lnTo>
                  <a:pt x="108" y="220"/>
                </a:lnTo>
                <a:lnTo>
                  <a:pt x="111" y="261"/>
                </a:lnTo>
                <a:lnTo>
                  <a:pt x="108" y="300"/>
                </a:lnTo>
                <a:lnTo>
                  <a:pt x="98" y="339"/>
                </a:lnTo>
                <a:lnTo>
                  <a:pt x="90" y="359"/>
                </a:lnTo>
                <a:lnTo>
                  <a:pt x="79" y="378"/>
                </a:lnTo>
                <a:lnTo>
                  <a:pt x="65" y="398"/>
                </a:lnTo>
                <a:lnTo>
                  <a:pt x="51" y="418"/>
                </a:lnTo>
                <a:lnTo>
                  <a:pt x="36" y="437"/>
                </a:lnTo>
                <a:lnTo>
                  <a:pt x="21" y="454"/>
                </a:lnTo>
                <a:lnTo>
                  <a:pt x="10" y="469"/>
                </a:lnTo>
                <a:lnTo>
                  <a:pt x="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46"/>
          <p:cNvSpPr>
            <a:spLocks/>
          </p:cNvSpPr>
          <p:nvPr/>
        </p:nvSpPr>
        <p:spPr bwMode="auto">
          <a:xfrm>
            <a:off x="6369050" y="5246688"/>
            <a:ext cx="176213" cy="765175"/>
          </a:xfrm>
          <a:custGeom>
            <a:avLst/>
            <a:gdLst>
              <a:gd name="T0" fmla="*/ 0 w 111"/>
              <a:gd name="T1" fmla="*/ 0 h 482"/>
              <a:gd name="T2" fmla="*/ 2147483646 w 111"/>
              <a:gd name="T3" fmla="*/ 2147483646 h 482"/>
              <a:gd name="T4" fmla="*/ 2147483646 w 111"/>
              <a:gd name="T5" fmla="*/ 2147483646 h 482"/>
              <a:gd name="T6" fmla="*/ 2147483646 w 111"/>
              <a:gd name="T7" fmla="*/ 2147483646 h 482"/>
              <a:gd name="T8" fmla="*/ 2147483646 w 111"/>
              <a:gd name="T9" fmla="*/ 2147483646 h 482"/>
              <a:gd name="T10" fmla="*/ 2147483646 w 111"/>
              <a:gd name="T11" fmla="*/ 2147483646 h 482"/>
              <a:gd name="T12" fmla="*/ 2147483646 w 111"/>
              <a:gd name="T13" fmla="*/ 2147483646 h 482"/>
              <a:gd name="T14" fmla="*/ 2147483646 w 111"/>
              <a:gd name="T15" fmla="*/ 2147483646 h 482"/>
              <a:gd name="T16" fmla="*/ 2147483646 w 111"/>
              <a:gd name="T17" fmla="*/ 2147483646 h 482"/>
              <a:gd name="T18" fmla="*/ 2147483646 w 111"/>
              <a:gd name="T19" fmla="*/ 2147483646 h 482"/>
              <a:gd name="T20" fmla="*/ 2147483646 w 111"/>
              <a:gd name="T21" fmla="*/ 2147483646 h 482"/>
              <a:gd name="T22" fmla="*/ 2147483646 w 111"/>
              <a:gd name="T23" fmla="*/ 2147483646 h 482"/>
              <a:gd name="T24" fmla="*/ 2147483646 w 111"/>
              <a:gd name="T25" fmla="*/ 2147483646 h 482"/>
              <a:gd name="T26" fmla="*/ 2147483646 w 111"/>
              <a:gd name="T27" fmla="*/ 2147483646 h 482"/>
              <a:gd name="T28" fmla="*/ 2147483646 w 111"/>
              <a:gd name="T29" fmla="*/ 2147483646 h 482"/>
              <a:gd name="T30" fmla="*/ 2147483646 w 111"/>
              <a:gd name="T31" fmla="*/ 2147483646 h 482"/>
              <a:gd name="T32" fmla="*/ 2147483646 w 111"/>
              <a:gd name="T33" fmla="*/ 2147483646 h 482"/>
              <a:gd name="T34" fmla="*/ 2147483646 w 111"/>
              <a:gd name="T35" fmla="*/ 2147483646 h 482"/>
              <a:gd name="T36" fmla="*/ 2147483646 w 111"/>
              <a:gd name="T37" fmla="*/ 2147483646 h 482"/>
              <a:gd name="T38" fmla="*/ 2147483646 w 111"/>
              <a:gd name="T39" fmla="*/ 2147483646 h 482"/>
              <a:gd name="T40" fmla="*/ 0 w 111"/>
              <a:gd name="T41" fmla="*/ 2147483646 h 4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1"/>
              <a:gd name="T64" fmla="*/ 0 h 482"/>
              <a:gd name="T65" fmla="*/ 111 w 111"/>
              <a:gd name="T66" fmla="*/ 482 h 4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1" h="482">
                <a:moveTo>
                  <a:pt x="0" y="0"/>
                </a:moveTo>
                <a:lnTo>
                  <a:pt x="8" y="14"/>
                </a:lnTo>
                <a:lnTo>
                  <a:pt x="20" y="32"/>
                </a:lnTo>
                <a:lnTo>
                  <a:pt x="35" y="54"/>
                </a:lnTo>
                <a:lnTo>
                  <a:pt x="49" y="80"/>
                </a:lnTo>
                <a:lnTo>
                  <a:pt x="64" y="105"/>
                </a:lnTo>
                <a:lnTo>
                  <a:pt x="79" y="131"/>
                </a:lnTo>
                <a:lnTo>
                  <a:pt x="90" y="156"/>
                </a:lnTo>
                <a:lnTo>
                  <a:pt x="98" y="178"/>
                </a:lnTo>
                <a:lnTo>
                  <a:pt x="108" y="220"/>
                </a:lnTo>
                <a:lnTo>
                  <a:pt x="111" y="261"/>
                </a:lnTo>
                <a:lnTo>
                  <a:pt x="108" y="300"/>
                </a:lnTo>
                <a:lnTo>
                  <a:pt x="98" y="339"/>
                </a:lnTo>
                <a:lnTo>
                  <a:pt x="90" y="359"/>
                </a:lnTo>
                <a:lnTo>
                  <a:pt x="79" y="377"/>
                </a:lnTo>
                <a:lnTo>
                  <a:pt x="66" y="398"/>
                </a:lnTo>
                <a:lnTo>
                  <a:pt x="51" y="418"/>
                </a:lnTo>
                <a:lnTo>
                  <a:pt x="36" y="437"/>
                </a:lnTo>
                <a:lnTo>
                  <a:pt x="21" y="454"/>
                </a:lnTo>
                <a:lnTo>
                  <a:pt x="10" y="469"/>
                </a:lnTo>
                <a:lnTo>
                  <a:pt x="0" y="48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Rectangle 48"/>
          <p:cNvSpPr>
            <a:spLocks noChangeArrowheads="1"/>
          </p:cNvSpPr>
          <p:nvPr/>
        </p:nvSpPr>
        <p:spPr bwMode="auto">
          <a:xfrm>
            <a:off x="5992813" y="4149725"/>
            <a:ext cx="176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48" name="Rectangle 51"/>
          <p:cNvSpPr>
            <a:spLocks noChangeArrowheads="1"/>
          </p:cNvSpPr>
          <p:nvPr/>
        </p:nvSpPr>
        <p:spPr bwMode="auto">
          <a:xfrm>
            <a:off x="5940425" y="5132388"/>
            <a:ext cx="176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49" name="Rectangle 54"/>
          <p:cNvSpPr>
            <a:spLocks noChangeArrowheads="1"/>
          </p:cNvSpPr>
          <p:nvPr/>
        </p:nvSpPr>
        <p:spPr bwMode="auto">
          <a:xfrm>
            <a:off x="6070600" y="6097588"/>
            <a:ext cx="1619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8450" name="Rectangle 57"/>
          <p:cNvSpPr>
            <a:spLocks noChangeArrowheads="1"/>
          </p:cNvSpPr>
          <p:nvPr/>
        </p:nvSpPr>
        <p:spPr bwMode="auto">
          <a:xfrm>
            <a:off x="7967663" y="4860925"/>
            <a:ext cx="176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9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一笔划”问题</a:t>
            </a:r>
          </a:p>
        </p:txBody>
      </p:sp>
      <p:sp>
        <p:nvSpPr>
          <p:cNvPr id="19458" name="Freeform 57"/>
          <p:cNvSpPr>
            <a:spLocks/>
          </p:cNvSpPr>
          <p:nvPr/>
        </p:nvSpPr>
        <p:spPr bwMode="auto">
          <a:xfrm>
            <a:off x="1547813" y="4149725"/>
            <a:ext cx="2063750" cy="2197100"/>
          </a:xfrm>
          <a:custGeom>
            <a:avLst/>
            <a:gdLst>
              <a:gd name="T0" fmla="*/ 2147483646 w 1300"/>
              <a:gd name="T1" fmla="*/ 2147483646 h 1384"/>
              <a:gd name="T2" fmla="*/ 2147483646 w 1300"/>
              <a:gd name="T3" fmla="*/ 2147483646 h 1384"/>
              <a:gd name="T4" fmla="*/ 2147483646 w 1300"/>
              <a:gd name="T5" fmla="*/ 2147483646 h 1384"/>
              <a:gd name="T6" fmla="*/ 2147483646 w 1300"/>
              <a:gd name="T7" fmla="*/ 2147483646 h 1384"/>
              <a:gd name="T8" fmla="*/ 2147483646 w 1300"/>
              <a:gd name="T9" fmla="*/ 2147483646 h 1384"/>
              <a:gd name="T10" fmla="*/ 2147483646 w 1300"/>
              <a:gd name="T11" fmla="*/ 2147483646 h 1384"/>
              <a:gd name="T12" fmla="*/ 2147483646 w 1300"/>
              <a:gd name="T13" fmla="*/ 2147483646 h 1384"/>
              <a:gd name="T14" fmla="*/ 2147483646 w 1300"/>
              <a:gd name="T15" fmla="*/ 2147483646 h 1384"/>
              <a:gd name="T16" fmla="*/ 2147483646 w 1300"/>
              <a:gd name="T17" fmla="*/ 2147483646 h 1384"/>
              <a:gd name="T18" fmla="*/ 2147483646 w 1300"/>
              <a:gd name="T19" fmla="*/ 2147483646 h 1384"/>
              <a:gd name="T20" fmla="*/ 2147483646 w 1300"/>
              <a:gd name="T21" fmla="*/ 2147483646 h 138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00"/>
              <a:gd name="T34" fmla="*/ 0 h 1384"/>
              <a:gd name="T35" fmla="*/ 1300 w 1300"/>
              <a:gd name="T36" fmla="*/ 1384 h 138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00" h="1384">
                <a:moveTo>
                  <a:pt x="666" y="187"/>
                </a:moveTo>
                <a:cubicBezTo>
                  <a:pt x="443" y="666"/>
                  <a:pt x="220" y="1145"/>
                  <a:pt x="303" y="1201"/>
                </a:cubicBezTo>
                <a:cubicBezTo>
                  <a:pt x="386" y="1257"/>
                  <a:pt x="1192" y="650"/>
                  <a:pt x="1167" y="526"/>
                </a:cubicBezTo>
                <a:cubicBezTo>
                  <a:pt x="1142" y="402"/>
                  <a:pt x="171" y="339"/>
                  <a:pt x="150" y="454"/>
                </a:cubicBezTo>
                <a:cubicBezTo>
                  <a:pt x="129" y="569"/>
                  <a:pt x="952" y="1275"/>
                  <a:pt x="1041" y="1219"/>
                </a:cubicBezTo>
                <a:cubicBezTo>
                  <a:pt x="1130" y="1163"/>
                  <a:pt x="843" y="242"/>
                  <a:pt x="681" y="121"/>
                </a:cubicBezTo>
                <a:cubicBezTo>
                  <a:pt x="519" y="0"/>
                  <a:pt x="138" y="304"/>
                  <a:pt x="69" y="490"/>
                </a:cubicBezTo>
                <a:cubicBezTo>
                  <a:pt x="0" y="676"/>
                  <a:pt x="104" y="1108"/>
                  <a:pt x="267" y="1237"/>
                </a:cubicBezTo>
                <a:cubicBezTo>
                  <a:pt x="430" y="1366"/>
                  <a:pt x="886" y="1384"/>
                  <a:pt x="1050" y="1264"/>
                </a:cubicBezTo>
                <a:cubicBezTo>
                  <a:pt x="1214" y="1144"/>
                  <a:pt x="1300" y="713"/>
                  <a:pt x="1248" y="517"/>
                </a:cubicBezTo>
                <a:cubicBezTo>
                  <a:pt x="1196" y="321"/>
                  <a:pt x="965" y="203"/>
                  <a:pt x="735" y="85"/>
                </a:cubicBezTo>
              </a:path>
            </a:pathLst>
          </a:cu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459" name="组合 110"/>
          <p:cNvGrpSpPr>
            <a:grpSpLocks/>
          </p:cNvGrpSpPr>
          <p:nvPr/>
        </p:nvGrpSpPr>
        <p:grpSpPr bwMode="auto">
          <a:xfrm>
            <a:off x="1547813" y="1700213"/>
            <a:ext cx="2016125" cy="2016125"/>
            <a:chOff x="6129282" y="3919609"/>
            <a:chExt cx="1507395" cy="1309591"/>
          </a:xfrm>
        </p:grpSpPr>
        <p:sp>
          <p:nvSpPr>
            <p:cNvPr id="19463" name="流程图: 联系 8"/>
            <p:cNvSpPr>
              <a:spLocks noChangeArrowheads="1"/>
            </p:cNvSpPr>
            <p:nvPr/>
          </p:nvSpPr>
          <p:spPr bwMode="auto">
            <a:xfrm>
              <a:off x="7492661" y="443711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9464" name="直接连接符 17"/>
            <p:cNvCxnSpPr>
              <a:cxnSpLocks noChangeShapeType="1"/>
              <a:endCxn id="19463" idx="3"/>
            </p:cNvCxnSpPr>
            <p:nvPr/>
          </p:nvCxnSpPr>
          <p:spPr bwMode="auto">
            <a:xfrm flipV="1">
              <a:off x="6444208" y="4560037"/>
              <a:ext cx="1069544" cy="59715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流程图: 联系 35"/>
            <p:cNvSpPr>
              <a:spLocks noChangeArrowheads="1"/>
            </p:cNvSpPr>
            <p:nvPr/>
          </p:nvSpPr>
          <p:spPr bwMode="auto">
            <a:xfrm>
              <a:off x="6817695" y="391960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6" name="流程图: 联系 8"/>
            <p:cNvSpPr>
              <a:spLocks noChangeArrowheads="1"/>
            </p:cNvSpPr>
            <p:nvPr/>
          </p:nvSpPr>
          <p:spPr bwMode="auto">
            <a:xfrm>
              <a:off x="6129282" y="445533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7" name="流程图: 联系 71"/>
            <p:cNvSpPr>
              <a:spLocks noChangeArrowheads="1"/>
            </p:cNvSpPr>
            <p:nvPr/>
          </p:nvSpPr>
          <p:spPr bwMode="auto">
            <a:xfrm>
              <a:off x="6372200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9468" name="流程图: 联系 72"/>
            <p:cNvSpPr>
              <a:spLocks noChangeArrowheads="1"/>
            </p:cNvSpPr>
            <p:nvPr/>
          </p:nvSpPr>
          <p:spPr bwMode="auto">
            <a:xfrm>
              <a:off x="7308304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cxnSp>
          <p:nvCxnSpPr>
            <p:cNvPr id="19469" name="直接连接符 73"/>
            <p:cNvCxnSpPr>
              <a:cxnSpLocks noChangeShapeType="1"/>
              <a:stCxn id="19467" idx="6"/>
            </p:cNvCxnSpPr>
            <p:nvPr/>
          </p:nvCxnSpPr>
          <p:spPr bwMode="auto">
            <a:xfrm>
              <a:off x="6516216" y="5157192"/>
              <a:ext cx="792088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直接连接符 74"/>
            <p:cNvCxnSpPr>
              <a:cxnSpLocks noChangeShapeType="1"/>
              <a:stCxn id="19466" idx="7"/>
              <a:endCxn id="19465" idx="7"/>
            </p:cNvCxnSpPr>
            <p:nvPr/>
          </p:nvCxnSpPr>
          <p:spPr bwMode="auto">
            <a:xfrm flipV="1">
              <a:off x="6252207" y="3940700"/>
              <a:ext cx="688413" cy="53572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直接连接符 75"/>
            <p:cNvCxnSpPr>
              <a:cxnSpLocks noChangeShapeType="1"/>
              <a:stCxn id="19465" idx="6"/>
            </p:cNvCxnSpPr>
            <p:nvPr/>
          </p:nvCxnSpPr>
          <p:spPr bwMode="auto">
            <a:xfrm>
              <a:off x="6961711" y="3991617"/>
              <a:ext cx="573132" cy="45601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直接连接符 76"/>
            <p:cNvCxnSpPr>
              <a:cxnSpLocks noChangeShapeType="1"/>
            </p:cNvCxnSpPr>
            <p:nvPr/>
          </p:nvCxnSpPr>
          <p:spPr bwMode="auto">
            <a:xfrm flipV="1">
              <a:off x="7393759" y="4560037"/>
              <a:ext cx="194933" cy="59715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直接连接符 77"/>
            <p:cNvCxnSpPr>
              <a:cxnSpLocks noChangeShapeType="1"/>
              <a:endCxn id="19467" idx="5"/>
            </p:cNvCxnSpPr>
            <p:nvPr/>
          </p:nvCxnSpPr>
          <p:spPr bwMode="auto">
            <a:xfrm>
              <a:off x="6228184" y="4581128"/>
              <a:ext cx="266941" cy="626981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直接连接符 89"/>
            <p:cNvCxnSpPr>
              <a:cxnSpLocks noChangeShapeType="1"/>
              <a:endCxn id="19463" idx="6"/>
            </p:cNvCxnSpPr>
            <p:nvPr/>
          </p:nvCxnSpPr>
          <p:spPr bwMode="auto">
            <a:xfrm>
              <a:off x="6259851" y="4509120"/>
              <a:ext cx="1376826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直接连接符 91"/>
            <p:cNvCxnSpPr>
              <a:cxnSpLocks noChangeShapeType="1"/>
              <a:endCxn id="19465" idx="4"/>
            </p:cNvCxnSpPr>
            <p:nvPr/>
          </p:nvCxnSpPr>
          <p:spPr bwMode="auto">
            <a:xfrm flipV="1">
              <a:off x="6444208" y="4063625"/>
              <a:ext cx="445495" cy="1093567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直接连接符 93"/>
            <p:cNvCxnSpPr>
              <a:cxnSpLocks noChangeShapeType="1"/>
              <a:stCxn id="19465" idx="5"/>
              <a:endCxn id="19468" idx="0"/>
            </p:cNvCxnSpPr>
            <p:nvPr/>
          </p:nvCxnSpPr>
          <p:spPr bwMode="auto">
            <a:xfrm>
              <a:off x="6940620" y="4042534"/>
              <a:ext cx="439692" cy="104265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直接连接符 94"/>
            <p:cNvCxnSpPr>
              <a:cxnSpLocks noChangeShapeType="1"/>
              <a:endCxn id="19468" idx="1"/>
            </p:cNvCxnSpPr>
            <p:nvPr/>
          </p:nvCxnSpPr>
          <p:spPr bwMode="auto">
            <a:xfrm>
              <a:off x="6252207" y="4564810"/>
              <a:ext cx="1077188" cy="541465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44"/>
          <p:cNvGrpSpPr>
            <a:grpSpLocks/>
          </p:cNvGrpSpPr>
          <p:nvPr/>
        </p:nvGrpSpPr>
        <p:grpSpPr bwMode="auto">
          <a:xfrm>
            <a:off x="4932363" y="1700213"/>
            <a:ext cx="1808162" cy="4314825"/>
            <a:chOff x="4932040" y="1700808"/>
            <a:chExt cx="1807840" cy="4313833"/>
          </a:xfrm>
        </p:grpSpPr>
        <p:sp>
          <p:nvSpPr>
            <p:cNvPr id="19461" name="Text Box 61"/>
            <p:cNvSpPr txBox="1">
              <a:spLocks noChangeArrowheads="1"/>
            </p:cNvSpPr>
            <p:nvPr/>
          </p:nvSpPr>
          <p:spPr bwMode="auto">
            <a:xfrm>
              <a:off x="5292080" y="4581128"/>
              <a:ext cx="1447800" cy="143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8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？</a:t>
              </a:r>
            </a:p>
          </p:txBody>
        </p:sp>
        <p:grpSp>
          <p:nvGrpSpPr>
            <p:cNvPr id="4" name="组合 54"/>
            <p:cNvGrpSpPr>
              <a:grpSpLocks/>
            </p:cNvGrpSpPr>
            <p:nvPr/>
          </p:nvGrpSpPr>
          <p:grpSpPr bwMode="auto">
            <a:xfrm>
              <a:off x="4932040" y="1700808"/>
              <a:ext cx="1800200" cy="1966218"/>
              <a:chOff x="5133975" y="2695575"/>
              <a:chExt cx="2024063" cy="2073275"/>
            </a:xfrm>
            <a:solidFill>
              <a:schemeClr val="tx1"/>
            </a:solidFill>
          </p:grpSpPr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5133975" y="2695575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5141494" y="4648200"/>
                <a:ext cx="115887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7004050" y="4638675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28" name="Oval 25"/>
              <p:cNvSpPr>
                <a:spLocks noChangeArrowheads="1"/>
              </p:cNvSpPr>
              <p:nvPr/>
            </p:nvSpPr>
            <p:spPr bwMode="auto">
              <a:xfrm>
                <a:off x="7042150" y="2733675"/>
                <a:ext cx="115888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5632450" y="3244850"/>
                <a:ext cx="115888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30" name="Oval 27"/>
              <p:cNvSpPr>
                <a:spLocks noChangeArrowheads="1"/>
              </p:cNvSpPr>
              <p:nvPr/>
            </p:nvSpPr>
            <p:spPr bwMode="auto">
              <a:xfrm>
                <a:off x="6534150" y="3270250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5594350" y="4152900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6534150" y="4152900"/>
                <a:ext cx="117475" cy="12065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5248275" y="2759075"/>
                <a:ext cx="1830388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5237163" y="4727575"/>
                <a:ext cx="1766887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5186363" y="2809875"/>
                <a:ext cx="0" cy="186690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7104063" y="2836863"/>
                <a:ext cx="0" cy="181451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5743575" y="3309938"/>
                <a:ext cx="80327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5707063" y="4216400"/>
                <a:ext cx="827087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5668963" y="3348038"/>
                <a:ext cx="0" cy="81756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6596063" y="3373438"/>
                <a:ext cx="0" cy="80486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5211763" y="2797175"/>
                <a:ext cx="444500" cy="473075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 flipH="1">
                <a:off x="5211763" y="4254500"/>
                <a:ext cx="420687" cy="434975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V="1">
                <a:off x="6621463" y="2824163"/>
                <a:ext cx="457200" cy="458787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6634163" y="4268788"/>
                <a:ext cx="395287" cy="382587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FB1B-3E24-453A-87FD-350B2D45197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欧拉通路和欧拉回路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362950" cy="48688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定义：包含图（无向图或有向图）中每条边的简单通路称为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注意：欧拉通路是简单通路（边不重复），但顶点可重复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定义：包含图中每条边的简单回路称为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欧拉回路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如果图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中含欧拉回路，则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。如果图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中有欧拉通路，但没有欧拉回路，则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半欧拉图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备注：通常假设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4957763" cy="1036637"/>
          </a:xfrm>
        </p:spPr>
        <p:txBody>
          <a:bodyPr/>
          <a:lstStyle/>
          <a:p>
            <a:pPr eaLnBrk="1" hangingPunct="1"/>
            <a:r>
              <a:rPr lang="zh-CN" altLang="en-US" smtClean="0"/>
              <a:t>欧拉图中的顶点度数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424862" cy="47529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 当且仅当 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中每个顶点的度数均为偶数。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中的欧拉回路，则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必等于</a:t>
            </a:r>
            <a:r>
              <a:rPr lang="en-US" altLang="zh-CN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上出现数的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起点与终点看成出现一次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可以证明：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（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中所有的边可以分为若干条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相互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没有公共边的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简单回路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（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）这些回路可以串成一个欧拉回路。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7327900" cy="968375"/>
          </a:xfrm>
        </p:spPr>
        <p:txBody>
          <a:bodyPr/>
          <a:lstStyle/>
          <a:p>
            <a:pPr eaLnBrk="1" hangingPunct="1"/>
            <a:r>
              <a:rPr lang="zh-CN" altLang="en-US" smtClean="0"/>
              <a:t>全偶度图中的回路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391525" cy="504031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定理：若无向图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中任一顶点均为偶度点，则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中所有的边包含在若干条相互没有公共边的简单回路中。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证明：根据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的边数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进行归纳证明。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m=1, 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是环，结论成立。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，假设当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时结论成立。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m=k+1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的情况：注意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中必含简单回路，记为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G’=G-E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中含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个连通分支，显然，每个连通分支内各点均为偶数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，且边数不大于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。则根据归纳假设，每个非平凡的连通分支中所有边含于没有公共边的简单回路中，注意各连通分支以及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两两均无公共边，因此，结论成立。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7327900" cy="968375"/>
          </a:xfrm>
        </p:spPr>
        <p:txBody>
          <a:bodyPr/>
          <a:lstStyle/>
          <a:p>
            <a:pPr eaLnBrk="1" hangingPunct="1"/>
            <a:r>
              <a:rPr lang="zh-CN" altLang="en-US" smtClean="0"/>
              <a:t>若干小回路串成欧拉回路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定理：若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中所有的边包含在若干条相互没有公共边的简单回路中，则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中含欧拉回路。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证明：对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中简单回路个数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施归纳法。当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时显然。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时结论成立。考虑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+1.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按某种方式对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个简单回路排序，令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G’=G-E(C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中含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个连通分支，则每个非平凡分支所有的边包含在相互没有公共边的简单回路中，且回路个数不大于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。由归纳假设，每个非平凡连通分支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均为欧拉图，设其欧拉回路是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。因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连通，故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与诸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都有公共点。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中的欧拉回路构造如下：从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上任一点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出发遍历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上的边，每当遇到一个尚未遍历的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的交点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则转而遍历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上的边，回到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继续沿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5986462" cy="1036637"/>
          </a:xfrm>
        </p:spPr>
        <p:txBody>
          <a:bodyPr/>
          <a:lstStyle/>
          <a:p>
            <a:pPr eaLnBrk="1" hangingPunct="1"/>
            <a:r>
              <a:rPr lang="zh-CN" altLang="en-US" smtClean="0"/>
              <a:t>关于欧拉图的等价命题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60575"/>
            <a:ext cx="8713788" cy="37338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非平凡连通图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，以下三个命题等价：</a:t>
            </a:r>
          </a:p>
          <a:p>
            <a:pPr lvl="1" algn="just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是欧拉图。</a:t>
            </a:r>
          </a:p>
          <a:p>
            <a:pPr lvl="1" algn="just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中每个顶点的度数均为偶数。</a:t>
            </a:r>
          </a:p>
          <a:p>
            <a:pPr lvl="1" algn="just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中所有的边包含在若干个相互没有公共边的简单回路中。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D016D-25D1-4CDC-9ECB-DC9F14EF551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16012</TotalTime>
  <Words>1939</Words>
  <Application>Microsoft Office PowerPoint</Application>
  <PresentationFormat>全屏显示(4:3)</PresentationFormat>
  <Paragraphs>146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华文新魏</vt:lpstr>
      <vt:lpstr>Times New Roman</vt:lpstr>
      <vt:lpstr>Symbol</vt:lpstr>
      <vt:lpstr>方正舒体</vt:lpstr>
      <vt:lpstr>Network</vt:lpstr>
      <vt:lpstr>Microsoft Word 文档</vt:lpstr>
      <vt:lpstr>                欧拉图</vt:lpstr>
      <vt:lpstr>内容提要</vt:lpstr>
      <vt:lpstr>Königsberg七桥问题</vt:lpstr>
      <vt:lpstr>“一笔划”问题</vt:lpstr>
      <vt:lpstr>欧拉通路和欧拉回路 </vt:lpstr>
      <vt:lpstr>欧拉图中的顶点度数</vt:lpstr>
      <vt:lpstr>全偶度图中的回路</vt:lpstr>
      <vt:lpstr>若干小回路串成欧拉回路</vt:lpstr>
      <vt:lpstr>关于欧拉图的等价命题</vt:lpstr>
      <vt:lpstr>半欧拉图的判定 </vt:lpstr>
      <vt:lpstr>有向欧拉图 </vt:lpstr>
      <vt:lpstr>内容提要</vt:lpstr>
      <vt:lpstr>构造欧拉回路</vt:lpstr>
      <vt:lpstr>构造欧拉回路</vt:lpstr>
      <vt:lpstr>Fleury算法的证明</vt:lpstr>
      <vt:lpstr>Fleury算法的证明(续)</vt:lpstr>
      <vt:lpstr>附：随机欧拉图</vt:lpstr>
      <vt:lpstr>随机欧拉图的判定</vt:lpstr>
      <vt:lpstr>Q&amp;A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204</cp:revision>
  <dcterms:created xsi:type="dcterms:W3CDTF">2001-02-08T13:36:53Z</dcterms:created>
  <dcterms:modified xsi:type="dcterms:W3CDTF">2022-05-15T09:07:52Z</dcterms:modified>
</cp:coreProperties>
</file>