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5" r:id="rId1"/>
  </p:sldMasterIdLst>
  <p:notesMasterIdLst>
    <p:notesMasterId r:id="rId31"/>
  </p:notesMasterIdLst>
  <p:sldIdLst>
    <p:sldId id="256" r:id="rId2"/>
    <p:sldId id="257" r:id="rId3"/>
    <p:sldId id="339" r:id="rId4"/>
    <p:sldId id="342" r:id="rId5"/>
    <p:sldId id="343" r:id="rId6"/>
    <p:sldId id="346" r:id="rId7"/>
    <p:sldId id="347" r:id="rId8"/>
    <p:sldId id="340" r:id="rId9"/>
    <p:sldId id="344" r:id="rId10"/>
    <p:sldId id="345" r:id="rId11"/>
    <p:sldId id="316" r:id="rId12"/>
    <p:sldId id="351" r:id="rId13"/>
    <p:sldId id="352" r:id="rId14"/>
    <p:sldId id="353" r:id="rId15"/>
    <p:sldId id="354" r:id="rId16"/>
    <p:sldId id="355" r:id="rId17"/>
    <p:sldId id="320" r:id="rId18"/>
    <p:sldId id="321" r:id="rId19"/>
    <p:sldId id="322" r:id="rId20"/>
    <p:sldId id="323" r:id="rId21"/>
    <p:sldId id="319" r:id="rId22"/>
    <p:sldId id="324" r:id="rId23"/>
    <p:sldId id="325" r:id="rId24"/>
    <p:sldId id="329" r:id="rId25"/>
    <p:sldId id="334" r:id="rId26"/>
    <p:sldId id="335" r:id="rId27"/>
    <p:sldId id="336" r:id="rId28"/>
    <p:sldId id="356" r:id="rId29"/>
    <p:sldId id="357" r:id="rId3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0000"/>
    <a:srgbClr val="990000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/>
    <p:restoredTop sz="93675"/>
  </p:normalViewPr>
  <p:slideViewPr>
    <p:cSldViewPr>
      <p:cViewPr varScale="1">
        <p:scale>
          <a:sx n="122" d="100"/>
          <a:sy n="122" d="100"/>
        </p:scale>
        <p:origin x="116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charset="0"/>
              </a:defRPr>
            </a:lvl1pPr>
          </a:lstStyle>
          <a:p>
            <a:fld id="{7E7C16E8-ECD0-4B49-B913-806221D53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033287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A611ADC-31F4-A643-BE5F-B892C4E9BC8D}" type="slidenum">
              <a:rPr lang="en-US" altLang="zh-CN" sz="1200">
                <a:latin typeface="Times New Roman" charset="0"/>
              </a:rPr>
              <a:pPr/>
              <a:t>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057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0E65B13-DE00-AA4D-AED9-0E48F576AD1B}" type="slidenum">
              <a:rPr lang="en-US" altLang="zh-CN" sz="1200">
                <a:latin typeface="Times New Roman" charset="0"/>
              </a:rPr>
              <a:pPr/>
              <a:t>10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5181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DF2DBC8-06C6-574B-904F-A26E08D60903}" type="slidenum">
              <a:rPr lang="en-US" altLang="zh-CN" sz="1200">
                <a:latin typeface="Times New Roman" charset="0"/>
              </a:rPr>
              <a:pPr/>
              <a:t>11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D8994B5C-BA17-FB48-8D0D-03964231570A}" type="slidenum">
              <a:rPr lang="en-US" altLang="zh-CN" sz="1200">
                <a:latin typeface="Times New Roman" charset="0"/>
              </a:rPr>
              <a:pPr/>
              <a:t>12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00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257B909-FE54-0246-9AF8-64C8A974C841}" type="slidenum">
              <a:rPr lang="en-US" altLang="zh-CN" sz="1200">
                <a:latin typeface="Times New Roman" charset="0"/>
              </a:rPr>
              <a:pPr/>
              <a:t>13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1426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D54519D-B9FA-9E47-A5D3-83ADFA5074F4}" type="slidenum">
              <a:rPr lang="en-US" altLang="zh-CN" sz="1200">
                <a:latin typeface="Times New Roman" charset="0"/>
              </a:rPr>
              <a:pPr/>
              <a:t>14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022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2C87B85-DDCF-E744-B4EC-9925A050EE92}" type="slidenum">
              <a:rPr lang="en-US" altLang="zh-CN" sz="1200">
                <a:latin typeface="Times New Roman" charset="0"/>
              </a:rPr>
              <a:pPr/>
              <a:t>15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228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AD0DE3-7FDA-FC49-BD77-72E1F7F45BA0}" type="slidenum">
              <a:rPr lang="en-US" altLang="zh-CN" sz="1200">
                <a:latin typeface="Times New Roman" charset="0"/>
              </a:rPr>
              <a:pPr/>
              <a:t>16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4934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CF4D278-04C6-5A44-A645-040FFD574990}" type="slidenum">
              <a:rPr lang="en-US" altLang="zh-CN" sz="1200">
                <a:latin typeface="Times New Roman" charset="0"/>
              </a:rPr>
              <a:pPr/>
              <a:t>17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8929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A825AAA-0FE4-1B44-8E48-5DAA6D757C7A}" type="slidenum">
              <a:rPr lang="en-US" altLang="zh-CN" sz="1200">
                <a:latin typeface="Times New Roman" charset="0"/>
              </a:rPr>
              <a:pPr/>
              <a:t>18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435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F627553-5864-E246-AECA-402006E31646}" type="slidenum">
              <a:rPr lang="en-US" altLang="zh-CN" sz="1200">
                <a:latin typeface="Times New Roman" charset="0"/>
              </a:rPr>
              <a:pPr/>
              <a:t>19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192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2D7A8E5-FDF2-924B-8CC0-20D3EFE2B565}" type="slidenum">
              <a:rPr lang="en-US" altLang="zh-CN" sz="1200">
                <a:latin typeface="Times New Roman" charset="0"/>
              </a:rPr>
              <a:pPr/>
              <a:t>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0488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A79C6F-BE3C-CF4A-A0C8-8CB6F5EEFF20}" type="slidenum">
              <a:rPr lang="en-US" altLang="zh-CN" sz="1200">
                <a:latin typeface="Times New Roman" charset="0"/>
              </a:rPr>
              <a:pPr/>
              <a:t>20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5974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1F69E40-D65F-D448-B2D4-83D584119CE1}" type="slidenum">
              <a:rPr lang="en-US" altLang="zh-CN" sz="1200">
                <a:latin typeface="Times New Roman" charset="0"/>
              </a:rPr>
              <a:pPr/>
              <a:t>21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7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24F28C1-AAE6-B542-B321-BAD6B6C0EF42}" type="slidenum">
              <a:rPr lang="en-US" altLang="zh-CN" sz="1200">
                <a:latin typeface="Times New Roman" charset="0"/>
              </a:rPr>
              <a:pPr/>
              <a:t>22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882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0F9509E-F14D-C14B-84FA-2831775083B3}" type="slidenum">
              <a:rPr lang="en-US" altLang="zh-CN" sz="1200">
                <a:latin typeface="Times New Roman" charset="0"/>
              </a:rPr>
              <a:pPr/>
              <a:t>23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7469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18D6716-A8B2-FE42-BF9C-03187611B3BF}" type="slidenum">
              <a:rPr lang="en-US" altLang="zh-CN" sz="1200">
                <a:latin typeface="Times New Roman" charset="0"/>
              </a:rPr>
              <a:pPr/>
              <a:t>24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923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9334955-9A26-404A-A31E-34AF6E6AC693}" type="slidenum">
              <a:rPr lang="en-US" altLang="zh-CN" sz="1200">
                <a:latin typeface="Times New Roman" charset="0"/>
              </a:rPr>
              <a:pPr/>
              <a:t>25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4150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8B658D-B5C1-704B-8637-5428054365D6}" type="slidenum">
              <a:rPr lang="en-US" altLang="zh-CN" sz="1200">
                <a:latin typeface="Times New Roman" charset="0"/>
              </a:rPr>
              <a:pPr/>
              <a:t>26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7570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4322760-8255-B64B-ABF6-1B64CEB0040F}" type="slidenum">
              <a:rPr lang="en-US" altLang="zh-CN" sz="1200">
                <a:latin typeface="Times New Roman" charset="0"/>
              </a:rPr>
              <a:pPr/>
              <a:t>27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877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C16E8-ECD0-4B49-B913-806221D530DD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758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9CFB9ED-4977-8948-AB22-7C4FB629AB01}" type="slidenum">
              <a:rPr lang="en-US" altLang="zh-CN" sz="1200">
                <a:latin typeface="Times New Roman" charset="0"/>
              </a:rPr>
              <a:pPr/>
              <a:t>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0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4F116EB-AD55-0149-AC24-55F9D805E3DB}" type="slidenum">
              <a:rPr lang="en-US" altLang="zh-CN" sz="1200">
                <a:latin typeface="Times New Roman" charset="0"/>
              </a:rPr>
              <a:pPr/>
              <a:t>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30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EF09688-60BC-8F4F-9E40-A4A65518F194}" type="slidenum">
              <a:rPr lang="en-US" altLang="zh-CN" sz="1200">
                <a:latin typeface="Times New Roman" charset="0"/>
              </a:rPr>
              <a:pPr/>
              <a:t>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58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A73FE69-D9DE-6042-9AB9-F9F01EA6818A}" type="slidenum">
              <a:rPr lang="en-US" altLang="zh-CN" sz="1200">
                <a:latin typeface="Times New Roman" charset="0"/>
              </a:rPr>
              <a:pPr/>
              <a:t>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63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8DEA789-C356-6844-AB5D-AA9A291FFC89}" type="slidenum">
              <a:rPr lang="en-US" altLang="zh-CN" sz="1200">
                <a:latin typeface="Times New Roman" charset="0"/>
              </a:rPr>
              <a:pPr/>
              <a:t>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95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5A7D5C1-AC2D-2C44-B711-7769E82E5530}" type="slidenum">
              <a:rPr lang="en-US" altLang="zh-CN" sz="1200">
                <a:latin typeface="Times New Roman" charset="0"/>
              </a:rPr>
              <a:pPr/>
              <a:t>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486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8B05B2EA-768F-2841-B340-54FC07CE9BCD}" type="slidenum">
              <a:rPr lang="en-US" altLang="zh-CN" sz="1200">
                <a:latin typeface="Times New Roman" charset="0"/>
              </a:rPr>
              <a:pPr/>
              <a:t>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0" lang="zh-CN" altLang="zh-CN">
              <a:latin typeface="Times New Roman" charset="0"/>
              <a:ea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188441-CA33-9B4C-88C5-6D40A85DD5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151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5DEBE6-E93B-6E4B-8BFA-128E24896E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70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EFA434-2654-8346-8AAB-148404CE5A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281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781E04-9517-9B4E-A427-2B2A60BE99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47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B5194-7FBA-2848-8919-C7E97A44B4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2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EDE32E-5B65-B24F-B35F-9925C7BB7E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36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0AF3EC-7F99-BF44-B99E-84AE7F81B5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22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643D90-A26C-3749-80D3-9329514296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53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EE6574-B274-B84F-972E-870BF1EE16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34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83CF46-CCCF-7A4B-ABE0-0B93D04A8D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22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0E7061-4F90-6D48-8F16-E24C7EFE2C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114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3304B1C9-943F-3746-AF82-F7EDAC01667D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charset="2"/>
        <a:buChar char="l"/>
        <a:defRPr kumimoji="1" sz="3000">
          <a:solidFill>
            <a:schemeClr val="tx1"/>
          </a:solidFill>
          <a:latin typeface="+mn-lt"/>
          <a:ea typeface="+mn-ea"/>
          <a:cs typeface="宋体" charset="0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2"/>
        <a:buChar char="l"/>
        <a:defRPr kumimoji="1"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charset="2"/>
        <a:buChar char="l"/>
        <a:defRPr kumimoji="1" sz="23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树的应用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charset="2"/>
              <a:buNone/>
            </a:pPr>
            <a:r>
              <a:rPr kumimoji="0" lang="zh-CN" altLang="en-US" b="1">
                <a:latin typeface="宋体" charset="0"/>
              </a:rPr>
              <a:t>离散数学─树</a:t>
            </a:r>
          </a:p>
          <a:p>
            <a:pPr eaLnBrk="1" hangingPunct="1">
              <a:buFont typeface="Wingdings" charset="2"/>
              <a:buNone/>
            </a:pPr>
            <a:endParaRPr kumimoji="0" lang="zh-CN" altLang="en-US" b="1">
              <a:latin typeface="宋体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zh-CN" altLang="en-US" b="1"/>
              <a:t>南京大学计算机科学与技术系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7921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复合命题的根树表示</a:t>
            </a:r>
            <a:endParaRPr lang="zh-CN" alt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5408613"/>
            <a:ext cx="8424862" cy="649287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800" b="1">
                <a:latin typeface="Times New Roman" charset="0"/>
              </a:rPr>
              <a:t>后缀形式：</a:t>
            </a:r>
            <a:r>
              <a:rPr kumimoji="0" lang="en-US" altLang="zh-CN" sz="2800" b="1">
                <a:latin typeface="Times New Roman" charset="0"/>
              </a:rPr>
              <a:t>pq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pq</a:t>
            </a:r>
            <a:endParaRPr kumimoji="0" lang="en-US" altLang="zh-CN" sz="2800" b="1">
              <a:latin typeface="Times New Roman" charset="0"/>
            </a:endParaRPr>
          </a:p>
        </p:txBody>
      </p:sp>
      <p:grpSp>
        <p:nvGrpSpPr>
          <p:cNvPr id="32771" name="组合 70"/>
          <p:cNvGrpSpPr>
            <a:grpSpLocks/>
          </p:cNvGrpSpPr>
          <p:nvPr/>
        </p:nvGrpSpPr>
        <p:grpSpPr bwMode="auto">
          <a:xfrm>
            <a:off x="3059113" y="2289175"/>
            <a:ext cx="2401887" cy="2778125"/>
            <a:chOff x="5076056" y="2564904"/>
            <a:chExt cx="2401001" cy="2777829"/>
          </a:xfrm>
        </p:grpSpPr>
        <p:sp>
          <p:nvSpPr>
            <p:cNvPr id="32773" name="Text Box 4"/>
            <p:cNvSpPr txBox="1">
              <a:spLocks noChangeArrowheads="1"/>
            </p:cNvSpPr>
            <p:nvPr/>
          </p:nvSpPr>
          <p:spPr bwMode="auto">
            <a:xfrm>
              <a:off x="5076056" y="4972835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p</a:t>
              </a:r>
            </a:p>
          </p:txBody>
        </p:sp>
        <p:sp>
          <p:nvSpPr>
            <p:cNvPr id="32774" name="Text Box 4"/>
            <p:cNvSpPr txBox="1">
              <a:spLocks noChangeArrowheads="1"/>
            </p:cNvSpPr>
            <p:nvPr/>
          </p:nvSpPr>
          <p:spPr bwMode="auto">
            <a:xfrm>
              <a:off x="5238292" y="4113512"/>
              <a:ext cx="576064" cy="445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</a:t>
              </a:r>
              <a:endParaRPr kumimoji="0" lang="en-US" altLang="zh-CN" b="1">
                <a:latin typeface="Times New Roman" charset="0"/>
              </a:endParaRPr>
            </a:p>
          </p:txBody>
        </p:sp>
        <p:sp>
          <p:nvSpPr>
            <p:cNvPr id="32775" name="Line 29"/>
            <p:cNvSpPr>
              <a:spLocks noChangeShapeType="1"/>
            </p:cNvSpPr>
            <p:nvPr/>
          </p:nvSpPr>
          <p:spPr bwMode="auto">
            <a:xfrm flipH="1">
              <a:off x="5233519" y="4545560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76" name="Text Box 4"/>
            <p:cNvSpPr txBox="1">
              <a:spLocks noChangeArrowheads="1"/>
            </p:cNvSpPr>
            <p:nvPr/>
          </p:nvSpPr>
          <p:spPr bwMode="auto">
            <a:xfrm>
              <a:off x="5796136" y="497760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q</a:t>
              </a:r>
            </a:p>
          </p:txBody>
        </p:sp>
        <p:sp>
          <p:nvSpPr>
            <p:cNvPr id="32777" name="Line 30"/>
            <p:cNvSpPr>
              <a:spLocks noChangeShapeType="1"/>
            </p:cNvSpPr>
            <p:nvPr/>
          </p:nvSpPr>
          <p:spPr bwMode="auto">
            <a:xfrm>
              <a:off x="5673581" y="4533684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778" name="组合 69"/>
            <p:cNvGrpSpPr>
              <a:grpSpLocks/>
            </p:cNvGrpSpPr>
            <p:nvPr/>
          </p:nvGrpSpPr>
          <p:grpSpPr bwMode="auto">
            <a:xfrm>
              <a:off x="6973001" y="4109611"/>
              <a:ext cx="504056" cy="1003339"/>
              <a:chOff x="7524328" y="4297869"/>
              <a:chExt cx="504056" cy="1003339"/>
            </a:xfrm>
          </p:grpSpPr>
          <p:sp>
            <p:nvSpPr>
              <p:cNvPr id="32793" name="Line 30"/>
              <p:cNvSpPr>
                <a:spLocks noChangeShapeType="1"/>
              </p:cNvSpPr>
              <p:nvPr/>
            </p:nvSpPr>
            <p:spPr bwMode="auto">
              <a:xfrm flipH="1">
                <a:off x="788436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4" name="Text Box 4"/>
              <p:cNvSpPr txBox="1">
                <a:spLocks noChangeArrowheads="1"/>
              </p:cNvSpPr>
              <p:nvPr/>
            </p:nvSpPr>
            <p:spPr bwMode="auto">
              <a:xfrm>
                <a:off x="7524328" y="4297869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  <p:sp>
          <p:nvSpPr>
            <p:cNvPr id="32779" name="Line 29"/>
            <p:cNvSpPr>
              <a:spLocks noChangeShapeType="1"/>
            </p:cNvSpPr>
            <p:nvPr/>
          </p:nvSpPr>
          <p:spPr bwMode="auto">
            <a:xfrm flipH="1">
              <a:off x="6608188" y="3766919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0" name="Line 30"/>
            <p:cNvSpPr>
              <a:spLocks noChangeShapeType="1"/>
            </p:cNvSpPr>
            <p:nvPr/>
          </p:nvSpPr>
          <p:spPr bwMode="auto">
            <a:xfrm>
              <a:off x="7034803" y="3755043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1" name="Text Box 4"/>
            <p:cNvSpPr txBox="1">
              <a:spLocks noChangeArrowheads="1"/>
            </p:cNvSpPr>
            <p:nvPr/>
          </p:nvSpPr>
          <p:spPr bwMode="auto">
            <a:xfrm>
              <a:off x="6658075" y="3312750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</a:t>
              </a:r>
              <a:endParaRPr kumimoji="0" lang="en-US" altLang="zh-CN" sz="2800">
                <a:latin typeface="Times New Roman" charset="0"/>
              </a:endParaRPr>
            </a:p>
          </p:txBody>
        </p:sp>
        <p:grpSp>
          <p:nvGrpSpPr>
            <p:cNvPr id="32782" name="组合 65"/>
            <p:cNvGrpSpPr>
              <a:grpSpLocks/>
            </p:cNvGrpSpPr>
            <p:nvPr/>
          </p:nvGrpSpPr>
          <p:grpSpPr bwMode="auto">
            <a:xfrm>
              <a:off x="5220072" y="3284984"/>
              <a:ext cx="504056" cy="1008112"/>
              <a:chOff x="6804248" y="4293096"/>
              <a:chExt cx="504056" cy="1008112"/>
            </a:xfrm>
          </p:grpSpPr>
          <p:sp>
            <p:nvSpPr>
              <p:cNvPr id="32791" name="Line 30"/>
              <p:cNvSpPr>
                <a:spLocks noChangeShapeType="1"/>
              </p:cNvSpPr>
              <p:nvPr/>
            </p:nvSpPr>
            <p:spPr bwMode="auto">
              <a:xfrm flipH="1">
                <a:off x="716428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2" name="Text Box 4"/>
              <p:cNvSpPr txBox="1">
                <a:spLocks noChangeArrowheads="1"/>
              </p:cNvSpPr>
              <p:nvPr/>
            </p:nvSpPr>
            <p:spPr bwMode="auto">
              <a:xfrm>
                <a:off x="6804248" y="429309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  <p:sp>
          <p:nvSpPr>
            <p:cNvPr id="32783" name="Text Box 4"/>
            <p:cNvSpPr txBox="1">
              <a:spLocks noChangeArrowheads="1"/>
            </p:cNvSpPr>
            <p:nvPr/>
          </p:nvSpPr>
          <p:spPr bwMode="auto">
            <a:xfrm>
              <a:off x="5724128" y="2564904"/>
              <a:ext cx="936104" cy="360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</a:t>
              </a:r>
              <a:endParaRPr kumimoji="0" lang="en-US" altLang="zh-CN" b="1">
                <a:latin typeface="Times New Roman" charset="0"/>
              </a:endParaRPr>
            </a:p>
          </p:txBody>
        </p:sp>
        <p:sp>
          <p:nvSpPr>
            <p:cNvPr id="32784" name="Line 29"/>
            <p:cNvSpPr>
              <a:spLocks noChangeShapeType="1"/>
            </p:cNvSpPr>
            <p:nvPr/>
          </p:nvSpPr>
          <p:spPr bwMode="auto">
            <a:xfrm flipH="1">
              <a:off x="5652120" y="2924944"/>
              <a:ext cx="432048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5" name="Line 30"/>
            <p:cNvSpPr>
              <a:spLocks noChangeShapeType="1"/>
            </p:cNvSpPr>
            <p:nvPr/>
          </p:nvSpPr>
          <p:spPr bwMode="auto">
            <a:xfrm>
              <a:off x="6403867" y="2924944"/>
              <a:ext cx="460474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6" name="Text Box 4"/>
            <p:cNvSpPr txBox="1">
              <a:spLocks noChangeArrowheads="1"/>
            </p:cNvSpPr>
            <p:nvPr/>
          </p:nvSpPr>
          <p:spPr bwMode="auto">
            <a:xfrm>
              <a:off x="6442051" y="501882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p</a:t>
              </a:r>
            </a:p>
          </p:txBody>
        </p:sp>
        <p:sp>
          <p:nvSpPr>
            <p:cNvPr id="32787" name="Text Box 4"/>
            <p:cNvSpPr txBox="1">
              <a:spLocks noChangeArrowheads="1"/>
            </p:cNvSpPr>
            <p:nvPr/>
          </p:nvSpPr>
          <p:spPr bwMode="auto">
            <a:xfrm>
              <a:off x="7162131" y="501882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q</a:t>
              </a:r>
            </a:p>
          </p:txBody>
        </p:sp>
        <p:grpSp>
          <p:nvGrpSpPr>
            <p:cNvPr id="32788" name="组合 66"/>
            <p:cNvGrpSpPr>
              <a:grpSpLocks/>
            </p:cNvGrpSpPr>
            <p:nvPr/>
          </p:nvGrpSpPr>
          <p:grpSpPr bwMode="auto">
            <a:xfrm>
              <a:off x="6207807" y="4118285"/>
              <a:ext cx="504056" cy="1008112"/>
              <a:chOff x="6804248" y="4293096"/>
              <a:chExt cx="504056" cy="1008112"/>
            </a:xfrm>
          </p:grpSpPr>
          <p:sp>
            <p:nvSpPr>
              <p:cNvPr id="32789" name="Line 30"/>
              <p:cNvSpPr>
                <a:spLocks noChangeShapeType="1"/>
              </p:cNvSpPr>
              <p:nvPr/>
            </p:nvSpPr>
            <p:spPr bwMode="auto">
              <a:xfrm flipH="1">
                <a:off x="7164288" y="4725144"/>
                <a:ext cx="0" cy="576064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90" name="Text Box 4"/>
              <p:cNvSpPr txBox="1">
                <a:spLocks noChangeArrowheads="1"/>
              </p:cNvSpPr>
              <p:nvPr/>
            </p:nvSpPr>
            <p:spPr bwMode="auto">
              <a:xfrm>
                <a:off x="6804248" y="429309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latin typeface="Times New Roman" charset="0"/>
                    <a:sym typeface="Symbol" charset="2"/>
                  </a:rPr>
                  <a:t></a:t>
                </a:r>
                <a:endParaRPr kumimoji="0" lang="en-US" altLang="zh-CN" b="1">
                  <a:latin typeface="Times New Roman" charset="0"/>
                </a:endParaRPr>
              </a:p>
            </p:txBody>
          </p:sp>
        </p:grpSp>
      </p:grpSp>
      <p:sp>
        <p:nvSpPr>
          <p:cNvPr id="32772" name="Rectangle 4"/>
          <p:cNvSpPr txBox="1">
            <a:spLocks noChangeArrowheads="1"/>
          </p:cNvSpPr>
          <p:nvPr/>
        </p:nvSpPr>
        <p:spPr bwMode="auto">
          <a:xfrm>
            <a:off x="250825" y="1462088"/>
            <a:ext cx="8424863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</a:pPr>
            <a:r>
              <a:rPr kumimoji="0" lang="zh-CN" altLang="en-US" sz="2800" b="1">
                <a:latin typeface="Times New Roman" charset="0"/>
              </a:rPr>
              <a:t>命题：</a:t>
            </a: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(</a:t>
            </a:r>
            <a:r>
              <a:rPr kumimoji="0" lang="en-US" altLang="zh-CN" sz="2800" b="1">
                <a:latin typeface="Times New Roman" charset="0"/>
              </a:rPr>
              <a:t>p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</a:t>
            </a:r>
            <a:r>
              <a:rPr kumimoji="0" lang="en-US" altLang="zh-CN" sz="2800" b="1">
                <a:latin typeface="Times New Roman" charset="0"/>
              </a:rPr>
              <a:t>q))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   (pq)</a:t>
            </a:r>
            <a:endParaRPr kumimoji="0" lang="en-US" altLang="zh-CN" sz="2800" b="1"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二叉搜索树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24863" cy="432117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二叉搜索树满足下列条件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二叉树，各顶点的子女非左即右，左或右都不超过一个。</a:t>
            </a:r>
            <a:endParaRPr kumimoji="0" lang="en-US" altLang="zh-CN" sz="24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每个顶点有一个唯一的标号，该标号取自一个全序集。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若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zh-CN" altLang="en-US" sz="2400" b="1">
                <a:latin typeface="Times New Roman" charset="0"/>
              </a:rPr>
              <a:t>是树中任意的顶点，则：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u </a:t>
            </a:r>
            <a:r>
              <a:rPr kumimoji="0" lang="zh-CN" altLang="en-US" sz="2400" b="1">
                <a:latin typeface="Times New Roman" charset="0"/>
              </a:rPr>
              <a:t>的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左</a:t>
            </a:r>
            <a:r>
              <a:rPr kumimoji="0" lang="zh-CN" altLang="en-US" sz="2400" b="1">
                <a:latin typeface="Times New Roman" charset="0"/>
              </a:rPr>
              <a:t>子树中任意顶点的</a:t>
            </a:r>
          </a:p>
          <a:p>
            <a:pPr lvl="2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</a:rPr>
              <a:t>  标号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小于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zh-CN" altLang="en-US" sz="2400" b="1">
                <a:latin typeface="Times New Roman" charset="0"/>
              </a:rPr>
              <a:t>的标号。</a:t>
            </a:r>
          </a:p>
          <a:p>
            <a:pPr lvl="2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u </a:t>
            </a:r>
            <a:r>
              <a:rPr kumimoji="0" lang="zh-CN" altLang="en-US" sz="2400" b="1">
                <a:latin typeface="Times New Roman" charset="0"/>
              </a:rPr>
              <a:t>的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右</a:t>
            </a:r>
            <a:r>
              <a:rPr kumimoji="0" lang="zh-CN" altLang="en-US" sz="2400" b="1">
                <a:latin typeface="Times New Roman" charset="0"/>
              </a:rPr>
              <a:t>子树中任意顶点的</a:t>
            </a:r>
          </a:p>
          <a:p>
            <a:pPr lvl="2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zh-CN" altLang="en-US" sz="2400" b="1">
                <a:latin typeface="Times New Roman" charset="0"/>
              </a:rPr>
              <a:t>  标号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大于</a:t>
            </a:r>
            <a:r>
              <a:rPr kumimoji="0" lang="en-US" altLang="zh-CN" sz="2400" b="1" i="1">
                <a:latin typeface="Times New Roman" charset="0"/>
              </a:rPr>
              <a:t>u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zh-CN" altLang="en-US" sz="2400" b="1">
                <a:latin typeface="Times New Roman" charset="0"/>
              </a:rPr>
              <a:t>的标号。</a:t>
            </a:r>
            <a:endParaRPr kumimoji="0" lang="zh-CN" altLang="en-US" sz="2400" b="1" i="1">
              <a:latin typeface="Times New Roman" charset="0"/>
            </a:endParaRPr>
          </a:p>
          <a:p>
            <a:pPr lvl="1" eaLnBrk="1" hangingPunct="1"/>
            <a:endParaRPr kumimoji="0" lang="zh-CN" altLang="en-US"/>
          </a:p>
          <a:p>
            <a:pPr eaLnBrk="1" hangingPunct="1"/>
            <a:endParaRPr kumimoji="0" lang="en-US" altLang="zh-CN" sz="2100"/>
          </a:p>
        </p:txBody>
      </p:sp>
      <p:grpSp>
        <p:nvGrpSpPr>
          <p:cNvPr id="34819" name="组合 33"/>
          <p:cNvGrpSpPr>
            <a:grpSpLocks/>
          </p:cNvGrpSpPr>
          <p:nvPr/>
        </p:nvGrpSpPr>
        <p:grpSpPr bwMode="auto">
          <a:xfrm>
            <a:off x="5076825" y="3429000"/>
            <a:ext cx="3810000" cy="2343150"/>
            <a:chOff x="5076825" y="3068638"/>
            <a:chExt cx="3810000" cy="2342583"/>
          </a:xfrm>
        </p:grpSpPr>
        <p:sp>
          <p:nvSpPr>
            <p:cNvPr id="34820" name="Oval 5"/>
            <p:cNvSpPr>
              <a:spLocks noChangeArrowheads="1"/>
            </p:cNvSpPr>
            <p:nvPr/>
          </p:nvSpPr>
          <p:spPr bwMode="auto">
            <a:xfrm>
              <a:off x="6600825" y="3374172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1" name="Oval 6"/>
            <p:cNvSpPr>
              <a:spLocks noChangeArrowheads="1"/>
            </p:cNvSpPr>
            <p:nvPr/>
          </p:nvSpPr>
          <p:spPr bwMode="auto">
            <a:xfrm>
              <a:off x="5754158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2" name="Oval 7"/>
            <p:cNvSpPr>
              <a:spLocks noChangeArrowheads="1"/>
            </p:cNvSpPr>
            <p:nvPr/>
          </p:nvSpPr>
          <p:spPr bwMode="auto">
            <a:xfrm>
              <a:off x="7447492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3" name="Oval 8"/>
            <p:cNvSpPr>
              <a:spLocks noChangeArrowheads="1"/>
            </p:cNvSpPr>
            <p:nvPr/>
          </p:nvSpPr>
          <p:spPr bwMode="auto">
            <a:xfrm>
              <a:off x="5387269" y="4408289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4" name="Oval 9"/>
            <p:cNvSpPr>
              <a:spLocks noChangeArrowheads="1"/>
            </p:cNvSpPr>
            <p:nvPr/>
          </p:nvSpPr>
          <p:spPr bwMode="auto">
            <a:xfrm>
              <a:off x="6092825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5" name="Oval 10"/>
            <p:cNvSpPr>
              <a:spLocks noChangeArrowheads="1"/>
            </p:cNvSpPr>
            <p:nvPr/>
          </p:nvSpPr>
          <p:spPr bwMode="auto">
            <a:xfrm>
              <a:off x="6939492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6" name="Oval 11"/>
            <p:cNvSpPr>
              <a:spLocks noChangeArrowheads="1"/>
            </p:cNvSpPr>
            <p:nvPr/>
          </p:nvSpPr>
          <p:spPr bwMode="auto">
            <a:xfrm>
              <a:off x="7899047" y="4384786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7" name="Oval 12"/>
            <p:cNvSpPr>
              <a:spLocks noChangeArrowheads="1"/>
            </p:cNvSpPr>
            <p:nvPr/>
          </p:nvSpPr>
          <p:spPr bwMode="auto">
            <a:xfrm>
              <a:off x="6418321" y="5034047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8" name="Oval 13"/>
            <p:cNvSpPr>
              <a:spLocks noChangeArrowheads="1"/>
            </p:cNvSpPr>
            <p:nvPr/>
          </p:nvSpPr>
          <p:spPr bwMode="auto">
            <a:xfrm>
              <a:off x="7306381" y="5019358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29" name="Oval 14"/>
            <p:cNvSpPr>
              <a:spLocks noChangeArrowheads="1"/>
            </p:cNvSpPr>
            <p:nvPr/>
          </p:nvSpPr>
          <p:spPr bwMode="auto">
            <a:xfrm>
              <a:off x="8322381" y="4857777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34830" name="Line 15"/>
            <p:cNvSpPr>
              <a:spLocks noChangeShapeType="1"/>
            </p:cNvSpPr>
            <p:nvPr/>
          </p:nvSpPr>
          <p:spPr bwMode="auto">
            <a:xfrm flipH="1">
              <a:off x="5867047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1" name="Line 16"/>
            <p:cNvSpPr>
              <a:spLocks noChangeShapeType="1"/>
            </p:cNvSpPr>
            <p:nvPr/>
          </p:nvSpPr>
          <p:spPr bwMode="auto">
            <a:xfrm flipH="1">
              <a:off x="5471936" y="3935298"/>
              <a:ext cx="295393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2" name="Line 17"/>
            <p:cNvSpPr>
              <a:spLocks noChangeShapeType="1"/>
            </p:cNvSpPr>
            <p:nvPr/>
          </p:nvSpPr>
          <p:spPr bwMode="auto">
            <a:xfrm>
              <a:off x="5851995" y="3935298"/>
              <a:ext cx="269052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3" name="Line 18"/>
            <p:cNvSpPr>
              <a:spLocks noChangeShapeType="1"/>
            </p:cNvSpPr>
            <p:nvPr/>
          </p:nvSpPr>
          <p:spPr bwMode="auto">
            <a:xfrm>
              <a:off x="6713714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4" name="Line 19"/>
            <p:cNvSpPr>
              <a:spLocks noChangeShapeType="1"/>
            </p:cNvSpPr>
            <p:nvPr/>
          </p:nvSpPr>
          <p:spPr bwMode="auto">
            <a:xfrm>
              <a:off x="7545329" y="3905920"/>
              <a:ext cx="353719" cy="4994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5" name="Line 20"/>
            <p:cNvSpPr>
              <a:spLocks noChangeShapeType="1"/>
            </p:cNvSpPr>
            <p:nvPr/>
          </p:nvSpPr>
          <p:spPr bwMode="auto">
            <a:xfrm flipH="1">
              <a:off x="7037329" y="3935298"/>
              <a:ext cx="438385" cy="528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6" name="Line 21"/>
            <p:cNvSpPr>
              <a:spLocks noChangeShapeType="1"/>
            </p:cNvSpPr>
            <p:nvPr/>
          </p:nvSpPr>
          <p:spPr bwMode="auto">
            <a:xfrm>
              <a:off x="7037329" y="4537554"/>
              <a:ext cx="297274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7" name="Line 22"/>
            <p:cNvSpPr>
              <a:spLocks noChangeShapeType="1"/>
            </p:cNvSpPr>
            <p:nvPr/>
          </p:nvSpPr>
          <p:spPr bwMode="auto">
            <a:xfrm>
              <a:off x="7996884" y="4493486"/>
              <a:ext cx="353719" cy="367229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38" name="Text Box 23"/>
            <p:cNvSpPr txBox="1">
              <a:spLocks noChangeArrowheads="1"/>
            </p:cNvSpPr>
            <p:nvPr/>
          </p:nvSpPr>
          <p:spPr bwMode="auto">
            <a:xfrm>
              <a:off x="8460432" y="4653136"/>
              <a:ext cx="426393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9</a:t>
              </a:r>
            </a:p>
          </p:txBody>
        </p:sp>
        <p:sp>
          <p:nvSpPr>
            <p:cNvPr id="34839" name="Text Box 24"/>
            <p:cNvSpPr txBox="1">
              <a:spLocks noChangeArrowheads="1"/>
            </p:cNvSpPr>
            <p:nvPr/>
          </p:nvSpPr>
          <p:spPr bwMode="auto">
            <a:xfrm>
              <a:off x="7927269" y="4082191"/>
              <a:ext cx="536222" cy="282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8</a:t>
              </a:r>
            </a:p>
          </p:txBody>
        </p:sp>
        <p:sp>
          <p:nvSpPr>
            <p:cNvPr id="34840" name="Text Box 25"/>
            <p:cNvSpPr txBox="1">
              <a:spLocks noChangeArrowheads="1"/>
            </p:cNvSpPr>
            <p:nvPr/>
          </p:nvSpPr>
          <p:spPr bwMode="auto">
            <a:xfrm>
              <a:off x="7445610" y="3494624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7</a:t>
              </a:r>
            </a:p>
          </p:txBody>
        </p:sp>
        <p:sp>
          <p:nvSpPr>
            <p:cNvPr id="34841" name="Text Box 26"/>
            <p:cNvSpPr txBox="1">
              <a:spLocks noChangeArrowheads="1"/>
            </p:cNvSpPr>
            <p:nvPr/>
          </p:nvSpPr>
          <p:spPr bwMode="auto">
            <a:xfrm>
              <a:off x="7452320" y="4941168"/>
              <a:ext cx="312368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6</a:t>
              </a:r>
            </a:p>
          </p:txBody>
        </p:sp>
        <p:sp>
          <p:nvSpPr>
            <p:cNvPr id="34842" name="Text Box 27"/>
            <p:cNvSpPr txBox="1">
              <a:spLocks noChangeArrowheads="1"/>
            </p:cNvSpPr>
            <p:nvPr/>
          </p:nvSpPr>
          <p:spPr bwMode="auto">
            <a:xfrm>
              <a:off x="6585773" y="4155636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5</a:t>
              </a:r>
            </a:p>
          </p:txBody>
        </p:sp>
        <p:sp>
          <p:nvSpPr>
            <p:cNvPr id="34843" name="Text Box 28"/>
            <p:cNvSpPr txBox="1">
              <a:spLocks noChangeArrowheads="1"/>
            </p:cNvSpPr>
            <p:nvPr/>
          </p:nvSpPr>
          <p:spPr bwMode="auto">
            <a:xfrm>
              <a:off x="6092825" y="4816648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3</a:t>
              </a:r>
            </a:p>
          </p:txBody>
        </p:sp>
        <p:sp>
          <p:nvSpPr>
            <p:cNvPr id="34844" name="Text Box 29"/>
            <p:cNvSpPr txBox="1">
              <a:spLocks noChangeArrowheads="1"/>
            </p:cNvSpPr>
            <p:nvPr/>
          </p:nvSpPr>
          <p:spPr bwMode="auto">
            <a:xfrm>
              <a:off x="5725936" y="4302527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2</a:t>
              </a:r>
            </a:p>
          </p:txBody>
        </p:sp>
        <p:sp>
          <p:nvSpPr>
            <p:cNvPr id="34845" name="Text Box 30"/>
            <p:cNvSpPr txBox="1">
              <a:spLocks noChangeArrowheads="1"/>
            </p:cNvSpPr>
            <p:nvPr/>
          </p:nvSpPr>
          <p:spPr bwMode="auto">
            <a:xfrm>
              <a:off x="5076825" y="4258460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0</a:t>
              </a:r>
            </a:p>
          </p:txBody>
        </p:sp>
        <p:sp>
          <p:nvSpPr>
            <p:cNvPr id="34846" name="Text Box 31"/>
            <p:cNvSpPr txBox="1">
              <a:spLocks noChangeArrowheads="1"/>
            </p:cNvSpPr>
            <p:nvPr/>
          </p:nvSpPr>
          <p:spPr bwMode="auto">
            <a:xfrm>
              <a:off x="5543432" y="3538691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1</a:t>
              </a:r>
            </a:p>
          </p:txBody>
        </p:sp>
        <p:sp>
          <p:nvSpPr>
            <p:cNvPr id="34847" name="Text Box 32"/>
            <p:cNvSpPr txBox="1">
              <a:spLocks noChangeArrowheads="1"/>
            </p:cNvSpPr>
            <p:nvPr/>
          </p:nvSpPr>
          <p:spPr bwMode="auto">
            <a:xfrm>
              <a:off x="6416440" y="3068638"/>
              <a:ext cx="53622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</a:rPr>
                <a:t>4</a:t>
              </a:r>
            </a:p>
          </p:txBody>
        </p:sp>
        <p:sp>
          <p:nvSpPr>
            <p:cNvPr id="34848" name="Line 33"/>
            <p:cNvSpPr>
              <a:spLocks noChangeShapeType="1"/>
            </p:cNvSpPr>
            <p:nvPr/>
          </p:nvSpPr>
          <p:spPr bwMode="auto">
            <a:xfrm>
              <a:off x="6177492" y="4552243"/>
              <a:ext cx="282222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构造二叉搜索树（举例）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101013" cy="1225550"/>
          </a:xfrm>
        </p:spPr>
        <p:txBody>
          <a:bodyPr/>
          <a:lstStyle/>
          <a:p>
            <a:pPr marL="342900" lvl="1" indent="-342900" algn="ctr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mathematics, physics, geography, zoology, meteorology, geology, psychology, chemistry</a:t>
            </a:r>
            <a:endParaRPr kumimoji="0" lang="zh-CN" altLang="en-US" sz="2400" b="1">
              <a:solidFill>
                <a:srgbClr val="0000CC"/>
              </a:solidFill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grpSp>
        <p:nvGrpSpPr>
          <p:cNvPr id="36867" name="组合 33"/>
          <p:cNvGrpSpPr>
            <a:grpSpLocks/>
          </p:cNvGrpSpPr>
          <p:nvPr/>
        </p:nvGrpSpPr>
        <p:grpSpPr bwMode="auto">
          <a:xfrm>
            <a:off x="971550" y="2924175"/>
            <a:ext cx="6480175" cy="3168650"/>
            <a:chOff x="4622506" y="2996646"/>
            <a:chExt cx="4342751" cy="2341810"/>
          </a:xfrm>
        </p:grpSpPr>
        <p:sp>
          <p:nvSpPr>
            <p:cNvPr id="36868" name="Oval 5"/>
            <p:cNvSpPr>
              <a:spLocks noChangeArrowheads="1"/>
            </p:cNvSpPr>
            <p:nvPr/>
          </p:nvSpPr>
          <p:spPr bwMode="auto">
            <a:xfrm>
              <a:off x="6600825" y="3374172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69" name="Oval 6"/>
            <p:cNvSpPr>
              <a:spLocks noChangeArrowheads="1"/>
            </p:cNvSpPr>
            <p:nvPr/>
          </p:nvSpPr>
          <p:spPr bwMode="auto">
            <a:xfrm>
              <a:off x="5754158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0" name="Oval 7"/>
            <p:cNvSpPr>
              <a:spLocks noChangeArrowheads="1"/>
            </p:cNvSpPr>
            <p:nvPr/>
          </p:nvSpPr>
          <p:spPr bwMode="auto">
            <a:xfrm>
              <a:off x="7447492" y="383247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1" name="Oval 8"/>
            <p:cNvSpPr>
              <a:spLocks noChangeArrowheads="1"/>
            </p:cNvSpPr>
            <p:nvPr/>
          </p:nvSpPr>
          <p:spPr bwMode="auto">
            <a:xfrm>
              <a:off x="5387269" y="4408289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2" name="Oval 9"/>
            <p:cNvSpPr>
              <a:spLocks noChangeArrowheads="1"/>
            </p:cNvSpPr>
            <p:nvPr/>
          </p:nvSpPr>
          <p:spPr bwMode="auto">
            <a:xfrm>
              <a:off x="6092825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3" name="Oval 10"/>
            <p:cNvSpPr>
              <a:spLocks noChangeArrowheads="1"/>
            </p:cNvSpPr>
            <p:nvPr/>
          </p:nvSpPr>
          <p:spPr bwMode="auto">
            <a:xfrm>
              <a:off x="6939492" y="4443543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4" name="Oval 11"/>
            <p:cNvSpPr>
              <a:spLocks noChangeArrowheads="1"/>
            </p:cNvSpPr>
            <p:nvPr/>
          </p:nvSpPr>
          <p:spPr bwMode="auto">
            <a:xfrm>
              <a:off x="7899047" y="4384786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5" name="Oval 14"/>
            <p:cNvSpPr>
              <a:spLocks noChangeArrowheads="1"/>
            </p:cNvSpPr>
            <p:nvPr/>
          </p:nvSpPr>
          <p:spPr bwMode="auto">
            <a:xfrm>
              <a:off x="7525097" y="5012384"/>
              <a:ext cx="106304" cy="110658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6876" name="Line 15"/>
            <p:cNvSpPr>
              <a:spLocks noChangeShapeType="1"/>
            </p:cNvSpPr>
            <p:nvPr/>
          </p:nvSpPr>
          <p:spPr bwMode="auto">
            <a:xfrm flipH="1">
              <a:off x="5867047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7" name="Line 16"/>
            <p:cNvSpPr>
              <a:spLocks noChangeShapeType="1"/>
            </p:cNvSpPr>
            <p:nvPr/>
          </p:nvSpPr>
          <p:spPr bwMode="auto">
            <a:xfrm flipH="1">
              <a:off x="5471936" y="3935298"/>
              <a:ext cx="295393" cy="48474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8" name="Line 17"/>
            <p:cNvSpPr>
              <a:spLocks noChangeShapeType="1"/>
            </p:cNvSpPr>
            <p:nvPr/>
          </p:nvSpPr>
          <p:spPr bwMode="auto">
            <a:xfrm>
              <a:off x="5851995" y="3935298"/>
              <a:ext cx="269052" cy="51412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79" name="Line 18"/>
            <p:cNvSpPr>
              <a:spLocks noChangeShapeType="1"/>
            </p:cNvSpPr>
            <p:nvPr/>
          </p:nvSpPr>
          <p:spPr bwMode="auto">
            <a:xfrm>
              <a:off x="6713714" y="3465245"/>
              <a:ext cx="746948" cy="3966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0" name="Line 19"/>
            <p:cNvSpPr>
              <a:spLocks noChangeShapeType="1"/>
            </p:cNvSpPr>
            <p:nvPr/>
          </p:nvSpPr>
          <p:spPr bwMode="auto">
            <a:xfrm>
              <a:off x="7545329" y="3905920"/>
              <a:ext cx="353719" cy="49943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1" name="Line 20"/>
            <p:cNvSpPr>
              <a:spLocks noChangeShapeType="1"/>
            </p:cNvSpPr>
            <p:nvPr/>
          </p:nvSpPr>
          <p:spPr bwMode="auto">
            <a:xfrm flipH="1">
              <a:off x="7037329" y="3935298"/>
              <a:ext cx="438385" cy="52881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2" name="Line 22"/>
            <p:cNvSpPr>
              <a:spLocks noChangeShapeType="1"/>
            </p:cNvSpPr>
            <p:nvPr/>
          </p:nvSpPr>
          <p:spPr bwMode="auto">
            <a:xfrm flipH="1">
              <a:off x="7601877" y="4493486"/>
              <a:ext cx="327771" cy="51889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883" name="Text Box 23"/>
            <p:cNvSpPr txBox="1">
              <a:spLocks noChangeArrowheads="1"/>
            </p:cNvSpPr>
            <p:nvPr/>
          </p:nvSpPr>
          <p:spPr bwMode="auto">
            <a:xfrm>
              <a:off x="7669113" y="4868403"/>
              <a:ext cx="1296144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Psychology</a:t>
              </a:r>
            </a:p>
          </p:txBody>
        </p:sp>
        <p:sp>
          <p:nvSpPr>
            <p:cNvPr id="36884" name="Text Box 24"/>
            <p:cNvSpPr txBox="1">
              <a:spLocks noChangeArrowheads="1"/>
            </p:cNvSpPr>
            <p:nvPr/>
          </p:nvSpPr>
          <p:spPr bwMode="auto">
            <a:xfrm>
              <a:off x="7927269" y="4082191"/>
              <a:ext cx="965980" cy="354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Zoology</a:t>
              </a:r>
            </a:p>
          </p:txBody>
        </p:sp>
        <p:sp>
          <p:nvSpPr>
            <p:cNvPr id="36885" name="Text Box 25"/>
            <p:cNvSpPr txBox="1">
              <a:spLocks noChangeArrowheads="1"/>
            </p:cNvSpPr>
            <p:nvPr/>
          </p:nvSpPr>
          <p:spPr bwMode="auto">
            <a:xfrm>
              <a:off x="7445609" y="3494625"/>
              <a:ext cx="871575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6886" name="Text Box 27"/>
            <p:cNvSpPr txBox="1">
              <a:spLocks noChangeArrowheads="1"/>
            </p:cNvSpPr>
            <p:nvPr/>
          </p:nvSpPr>
          <p:spPr bwMode="auto">
            <a:xfrm>
              <a:off x="6516985" y="4580440"/>
              <a:ext cx="1368152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Meteorology</a:t>
              </a:r>
            </a:p>
          </p:txBody>
        </p:sp>
        <p:sp>
          <p:nvSpPr>
            <p:cNvPr id="36887" name="Text Box 29"/>
            <p:cNvSpPr txBox="1">
              <a:spLocks noChangeArrowheads="1"/>
            </p:cNvSpPr>
            <p:nvPr/>
          </p:nvSpPr>
          <p:spPr bwMode="auto">
            <a:xfrm>
              <a:off x="5652889" y="4580440"/>
              <a:ext cx="1080119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Geology</a:t>
              </a:r>
            </a:p>
          </p:txBody>
        </p:sp>
        <p:sp>
          <p:nvSpPr>
            <p:cNvPr id="36888" name="Text Box 30"/>
            <p:cNvSpPr txBox="1">
              <a:spLocks noChangeArrowheads="1"/>
            </p:cNvSpPr>
            <p:nvPr/>
          </p:nvSpPr>
          <p:spPr bwMode="auto">
            <a:xfrm>
              <a:off x="4622506" y="4593335"/>
              <a:ext cx="1013308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Chemistry</a:t>
              </a:r>
            </a:p>
          </p:txBody>
        </p:sp>
        <p:sp>
          <p:nvSpPr>
            <p:cNvPr id="36889" name="Text Box 31"/>
            <p:cNvSpPr txBox="1">
              <a:spLocks noChangeArrowheads="1"/>
            </p:cNvSpPr>
            <p:nvPr/>
          </p:nvSpPr>
          <p:spPr bwMode="auto">
            <a:xfrm>
              <a:off x="4860801" y="3538692"/>
              <a:ext cx="1218853" cy="470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6890" name="Text Box 32"/>
            <p:cNvSpPr txBox="1">
              <a:spLocks noChangeArrowheads="1"/>
            </p:cNvSpPr>
            <p:nvPr/>
          </p:nvSpPr>
          <p:spPr bwMode="auto">
            <a:xfrm>
              <a:off x="6118342" y="2996646"/>
              <a:ext cx="1254572" cy="3193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构造二叉搜索树（举例）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101013" cy="649287"/>
          </a:xfrm>
        </p:spPr>
        <p:txBody>
          <a:bodyPr/>
          <a:lstStyle/>
          <a:p>
            <a:pPr marL="342900" lvl="1" indent="-342900" algn="ctr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mathematics, physics, </a:t>
            </a:r>
            <a:r>
              <a:rPr kumimoji="0" lang="en-US" altLang="zh-CN" sz="2400" b="1" u="sng">
                <a:solidFill>
                  <a:srgbClr val="0000CC"/>
                </a:solidFill>
                <a:latin typeface="Times New Roman" charset="0"/>
              </a:rPr>
              <a:t>geography</a:t>
            </a: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, </a:t>
            </a:r>
            <a:r>
              <a:rPr kumimoji="0" lang="en-US" altLang="zh-CN" sz="2400" b="1" u="sng">
                <a:solidFill>
                  <a:srgbClr val="0000CC"/>
                </a:solidFill>
                <a:latin typeface="Times New Roman" charset="0"/>
              </a:rPr>
              <a:t>zoology</a:t>
            </a:r>
            <a:r>
              <a:rPr kumimoji="0" lang="en-US" altLang="zh-CN" sz="2400" b="1">
                <a:solidFill>
                  <a:srgbClr val="0000CC"/>
                </a:solidFill>
                <a:latin typeface="Times New Roman" charset="0"/>
              </a:rPr>
              <a:t>, …</a:t>
            </a:r>
            <a:endParaRPr kumimoji="0" lang="zh-CN" altLang="en-US" sz="2400" b="1">
              <a:solidFill>
                <a:srgbClr val="0000CC"/>
              </a:solidFill>
              <a:latin typeface="Times New Roman" charset="0"/>
            </a:endParaRPr>
          </a:p>
          <a:p>
            <a:pPr eaLnBrk="1" hangingPunct="1"/>
            <a:endParaRPr kumimoji="0" lang="en-US" altLang="zh-CN" sz="2100"/>
          </a:p>
        </p:txBody>
      </p:sp>
      <p:grpSp>
        <p:nvGrpSpPr>
          <p:cNvPr id="38915" name="组合 73"/>
          <p:cNvGrpSpPr>
            <a:grpSpLocks/>
          </p:cNvGrpSpPr>
          <p:nvPr/>
        </p:nvGrpSpPr>
        <p:grpSpPr bwMode="auto">
          <a:xfrm>
            <a:off x="5076825" y="2349500"/>
            <a:ext cx="2852738" cy="1309688"/>
            <a:chOff x="5750763" y="2780928"/>
            <a:chExt cx="2853684" cy="1309696"/>
          </a:xfrm>
        </p:grpSpPr>
        <p:sp>
          <p:nvSpPr>
            <p:cNvPr id="38940" name="Oval 5"/>
            <p:cNvSpPr>
              <a:spLocks noChangeArrowheads="1"/>
            </p:cNvSpPr>
            <p:nvPr/>
          </p:nvSpPr>
          <p:spPr bwMode="auto">
            <a:xfrm>
              <a:off x="6440767" y="3291696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41" name="Oval 7"/>
            <p:cNvSpPr>
              <a:spLocks noChangeArrowheads="1"/>
            </p:cNvSpPr>
            <p:nvPr/>
          </p:nvSpPr>
          <p:spPr bwMode="auto">
            <a:xfrm>
              <a:off x="7317042" y="3898309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42" name="Line 18"/>
            <p:cNvSpPr>
              <a:spLocks noChangeShapeType="1"/>
            </p:cNvSpPr>
            <p:nvPr/>
          </p:nvSpPr>
          <p:spPr bwMode="auto">
            <a:xfrm>
              <a:off x="6532503" y="3388020"/>
              <a:ext cx="784932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43" name="Text Box 25"/>
            <p:cNvSpPr txBox="1">
              <a:spLocks noChangeArrowheads="1"/>
            </p:cNvSpPr>
            <p:nvPr/>
          </p:nvSpPr>
          <p:spPr bwMode="auto">
            <a:xfrm>
              <a:off x="7328510" y="3454665"/>
              <a:ext cx="1275937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44" name="Text Box 32"/>
            <p:cNvSpPr txBox="1">
              <a:spLocks noChangeArrowheads="1"/>
            </p:cNvSpPr>
            <p:nvPr/>
          </p:nvSpPr>
          <p:spPr bwMode="auto">
            <a:xfrm>
              <a:off x="5750763" y="2780928"/>
              <a:ext cx="1989587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3" name="组合 61"/>
          <p:cNvGrpSpPr>
            <a:grpSpLocks/>
          </p:cNvGrpSpPr>
          <p:nvPr/>
        </p:nvGrpSpPr>
        <p:grpSpPr bwMode="auto">
          <a:xfrm>
            <a:off x="4643438" y="4149725"/>
            <a:ext cx="3708400" cy="2062163"/>
            <a:chOff x="3845280" y="4509120"/>
            <a:chExt cx="4131586" cy="2135490"/>
          </a:xfrm>
        </p:grpSpPr>
        <p:sp>
          <p:nvSpPr>
            <p:cNvPr id="38929" name="Oval 5"/>
            <p:cNvSpPr>
              <a:spLocks noChangeArrowheads="1"/>
            </p:cNvSpPr>
            <p:nvPr/>
          </p:nvSpPr>
          <p:spPr bwMode="auto">
            <a:xfrm>
              <a:off x="5755279" y="501988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0" name="Oval 6"/>
            <p:cNvSpPr>
              <a:spLocks noChangeArrowheads="1"/>
            </p:cNvSpPr>
            <p:nvPr/>
          </p:nvSpPr>
          <p:spPr bwMode="auto">
            <a:xfrm>
              <a:off x="4786605" y="563994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1" name="Oval 7"/>
            <p:cNvSpPr>
              <a:spLocks noChangeArrowheads="1"/>
            </p:cNvSpPr>
            <p:nvPr/>
          </p:nvSpPr>
          <p:spPr bwMode="auto">
            <a:xfrm>
              <a:off x="6723952" y="5639948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2" name="Oval 11"/>
            <p:cNvSpPr>
              <a:spLocks noChangeArrowheads="1"/>
            </p:cNvSpPr>
            <p:nvPr/>
          </p:nvSpPr>
          <p:spPr bwMode="auto">
            <a:xfrm>
              <a:off x="7240578" y="6387200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33" name="Line 15"/>
            <p:cNvSpPr>
              <a:spLocks noChangeShapeType="1"/>
            </p:cNvSpPr>
            <p:nvPr/>
          </p:nvSpPr>
          <p:spPr bwMode="auto">
            <a:xfrm flipH="1">
              <a:off x="4915762" y="5143106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4" name="Line 18"/>
            <p:cNvSpPr>
              <a:spLocks noChangeShapeType="1"/>
            </p:cNvSpPr>
            <p:nvPr/>
          </p:nvSpPr>
          <p:spPr bwMode="auto">
            <a:xfrm>
              <a:off x="5884436" y="5143106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5" name="Line 19"/>
            <p:cNvSpPr>
              <a:spLocks noChangeShapeType="1"/>
            </p:cNvSpPr>
            <p:nvPr/>
          </p:nvSpPr>
          <p:spPr bwMode="auto">
            <a:xfrm>
              <a:off x="6835888" y="5739317"/>
              <a:ext cx="404691" cy="67570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6011651" y="6165304"/>
              <a:ext cx="1345887" cy="4793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Zoology</a:t>
              </a:r>
            </a:p>
          </p:txBody>
        </p:sp>
        <p:sp>
          <p:nvSpPr>
            <p:cNvPr id="38937" name="Text Box 25"/>
            <p:cNvSpPr txBox="1">
              <a:spLocks noChangeArrowheads="1"/>
            </p:cNvSpPr>
            <p:nvPr/>
          </p:nvSpPr>
          <p:spPr bwMode="auto">
            <a:xfrm>
              <a:off x="6721797" y="5182857"/>
              <a:ext cx="1255069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38" name="Text Box 31"/>
            <p:cNvSpPr txBox="1">
              <a:spLocks noChangeArrowheads="1"/>
            </p:cNvSpPr>
            <p:nvPr/>
          </p:nvSpPr>
          <p:spPr bwMode="auto">
            <a:xfrm>
              <a:off x="3845280" y="5877272"/>
              <a:ext cx="1595118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8939" name="Text Box 32"/>
            <p:cNvSpPr txBox="1">
              <a:spLocks noChangeArrowheads="1"/>
            </p:cNvSpPr>
            <p:nvPr/>
          </p:nvSpPr>
          <p:spPr bwMode="auto">
            <a:xfrm>
              <a:off x="5004048" y="4509120"/>
              <a:ext cx="2170458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4" name="组合 52"/>
          <p:cNvGrpSpPr>
            <a:grpSpLocks/>
          </p:cNvGrpSpPr>
          <p:nvPr/>
        </p:nvGrpSpPr>
        <p:grpSpPr bwMode="auto">
          <a:xfrm>
            <a:off x="684213" y="4221163"/>
            <a:ext cx="3743325" cy="1916112"/>
            <a:chOff x="1153955" y="2924944"/>
            <a:chExt cx="4076682" cy="1916832"/>
          </a:xfrm>
        </p:grpSpPr>
        <p:sp>
          <p:nvSpPr>
            <p:cNvPr id="38921" name="Oval 5"/>
            <p:cNvSpPr>
              <a:spLocks noChangeArrowheads="1"/>
            </p:cNvSpPr>
            <p:nvPr/>
          </p:nvSpPr>
          <p:spPr bwMode="auto">
            <a:xfrm>
              <a:off x="2874959" y="343571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2" name="Oval 6"/>
            <p:cNvSpPr>
              <a:spLocks noChangeArrowheads="1"/>
            </p:cNvSpPr>
            <p:nvPr/>
          </p:nvSpPr>
          <p:spPr bwMode="auto">
            <a:xfrm>
              <a:off x="1906285" y="405577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3" name="Oval 7"/>
            <p:cNvSpPr>
              <a:spLocks noChangeArrowheads="1"/>
            </p:cNvSpPr>
            <p:nvPr/>
          </p:nvSpPr>
          <p:spPr bwMode="auto">
            <a:xfrm>
              <a:off x="3843632" y="4055772"/>
              <a:ext cx="121623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4" name="Line 15"/>
            <p:cNvSpPr>
              <a:spLocks noChangeShapeType="1"/>
            </p:cNvSpPr>
            <p:nvPr/>
          </p:nvSpPr>
          <p:spPr bwMode="auto">
            <a:xfrm flipH="1">
              <a:off x="2035442" y="3558930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5" name="Line 18"/>
            <p:cNvSpPr>
              <a:spLocks noChangeShapeType="1"/>
            </p:cNvSpPr>
            <p:nvPr/>
          </p:nvSpPr>
          <p:spPr bwMode="auto">
            <a:xfrm>
              <a:off x="3004116" y="3558930"/>
              <a:ext cx="854584" cy="536591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926" name="Text Box 25"/>
            <p:cNvSpPr txBox="1">
              <a:spLocks noChangeArrowheads="1"/>
            </p:cNvSpPr>
            <p:nvPr/>
          </p:nvSpPr>
          <p:spPr bwMode="auto">
            <a:xfrm>
              <a:off x="3841478" y="3598681"/>
              <a:ext cx="1389159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Physics</a:t>
              </a:r>
            </a:p>
          </p:txBody>
        </p:sp>
        <p:sp>
          <p:nvSpPr>
            <p:cNvPr id="38927" name="Text Box 31"/>
            <p:cNvSpPr txBox="1">
              <a:spLocks noChangeArrowheads="1"/>
            </p:cNvSpPr>
            <p:nvPr/>
          </p:nvSpPr>
          <p:spPr bwMode="auto">
            <a:xfrm>
              <a:off x="1153955" y="4205817"/>
              <a:ext cx="1595118" cy="6359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Geography</a:t>
              </a:r>
            </a:p>
          </p:txBody>
        </p:sp>
        <p:sp>
          <p:nvSpPr>
            <p:cNvPr id="38928" name="Text Box 32"/>
            <p:cNvSpPr txBox="1">
              <a:spLocks noChangeArrowheads="1"/>
            </p:cNvSpPr>
            <p:nvPr/>
          </p:nvSpPr>
          <p:spPr bwMode="auto">
            <a:xfrm>
              <a:off x="2123727" y="2924944"/>
              <a:ext cx="2166136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grpSp>
        <p:nvGrpSpPr>
          <p:cNvPr id="38918" name="组合 74"/>
          <p:cNvGrpSpPr>
            <a:grpSpLocks/>
          </p:cNvGrpSpPr>
          <p:nvPr/>
        </p:nvGrpSpPr>
        <p:grpSpPr bwMode="auto">
          <a:xfrm>
            <a:off x="1547813" y="2565400"/>
            <a:ext cx="1989137" cy="660400"/>
            <a:chOff x="1619672" y="2852936"/>
            <a:chExt cx="1989587" cy="660483"/>
          </a:xfrm>
        </p:grpSpPr>
        <p:sp>
          <p:nvSpPr>
            <p:cNvPr id="38919" name="Oval 5"/>
            <p:cNvSpPr>
              <a:spLocks noChangeArrowheads="1"/>
            </p:cNvSpPr>
            <p:nvPr/>
          </p:nvSpPr>
          <p:spPr bwMode="auto">
            <a:xfrm>
              <a:off x="2309676" y="3363704"/>
              <a:ext cx="111710" cy="14971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38920" name="Text Box 32"/>
            <p:cNvSpPr txBox="1">
              <a:spLocks noChangeArrowheads="1"/>
            </p:cNvSpPr>
            <p:nvPr/>
          </p:nvSpPr>
          <p:spPr bwMode="auto">
            <a:xfrm>
              <a:off x="1619672" y="2852936"/>
              <a:ext cx="1989587" cy="4320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Mathematics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>
                <a:latin typeface="Times New Roman" charset="0"/>
              </a:rPr>
              <a:t>二叉搜索树算法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640763" cy="5184775"/>
          </a:xfrm>
        </p:spPr>
        <p:txBody>
          <a:bodyPr/>
          <a:lstStyle/>
          <a:p>
            <a:pPr marL="342900" lvl="1" indent="-342900" eaLnBrk="1" hangingPunct="1">
              <a:lnSpc>
                <a:spcPct val="120000"/>
              </a:lnSpc>
              <a:spcBef>
                <a:spcPct val="60000"/>
              </a:spcBef>
              <a:buClr>
                <a:schemeClr val="tx2"/>
              </a:buClr>
              <a:buFont typeface="Wingdings" charset="2"/>
              <a:buNone/>
            </a:pPr>
            <a:r>
              <a:rPr kumimoji="0" lang="en-US" altLang="zh-CN" sz="2000" b="1">
                <a:latin typeface="Times New Roman" charset="0"/>
              </a:rPr>
              <a:t>Procedure insertion(T: binary search tree, </a:t>
            </a:r>
            <a:r>
              <a:rPr kumimoji="0" lang="en-US" altLang="zh-CN" sz="2000" b="1" i="1">
                <a:latin typeface="Times New Roman" charset="0"/>
              </a:rPr>
              <a:t>x</a:t>
            </a:r>
            <a:r>
              <a:rPr kumimoji="0" lang="en-US" altLang="zh-CN" sz="2000" b="1">
                <a:latin typeface="Times New Roman" charset="0"/>
              </a:rPr>
              <a:t>:item) //</a:t>
            </a:r>
            <a:r>
              <a:rPr kumimoji="0" lang="zh-CN" altLang="en-US" sz="2000" b="1">
                <a:latin typeface="Times New Roman" charset="0"/>
              </a:rPr>
              <a:t>定位或添加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:=root of T //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zh-CN" altLang="en-US" sz="2000">
                <a:latin typeface="Times New Roman" charset="0"/>
              </a:rPr>
              <a:t>可能为</a:t>
            </a:r>
            <a:r>
              <a:rPr kumimoji="0" lang="en-US" altLang="zh-CN" sz="2000">
                <a:latin typeface="Times New Roman" charset="0"/>
              </a:rPr>
              <a:t>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</a:t>
            </a:r>
            <a:r>
              <a:rPr kumimoji="0" lang="en-US" altLang="zh-CN" sz="2000" b="1">
                <a:latin typeface="Times New Roman" charset="0"/>
              </a:rPr>
              <a:t>if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=null </a:t>
            </a:r>
            <a:r>
              <a:rPr kumimoji="0" lang="en-US" altLang="zh-CN" sz="2000" b="1">
                <a:latin typeface="Times New Roman" charset="0"/>
              </a:rPr>
              <a:t>then</a:t>
            </a:r>
            <a:r>
              <a:rPr kumimoji="0" lang="en-US" altLang="zh-CN" sz="2000">
                <a:latin typeface="Times New Roman" charset="0"/>
              </a:rPr>
              <a:t> add a vertex to the tree and label it with </a:t>
            </a:r>
            <a:r>
              <a:rPr kumimoji="0" lang="en-US" altLang="zh-CN" sz="2000" i="1">
                <a:latin typeface="Times New Roman" charset="0"/>
              </a:rPr>
              <a:t>x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 b="1" i="1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while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and label(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) !=</a:t>
            </a:r>
            <a:r>
              <a:rPr kumimoji="0" lang="en-US" altLang="zh-CN" sz="2000" i="1">
                <a:latin typeface="Times New Roman" charset="0"/>
              </a:rPr>
              <a:t> x </a:t>
            </a:r>
            <a:r>
              <a:rPr kumimoji="0" lang="en-US" altLang="zh-CN" sz="2000" b="1">
                <a:latin typeface="Times New Roman" charset="0"/>
              </a:rPr>
              <a:t> {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 i="1">
                <a:latin typeface="Times New Roman" charset="0"/>
              </a:rPr>
              <a:t>		</a:t>
            </a:r>
            <a:r>
              <a:rPr kumimoji="0" lang="en-US" altLang="zh-CN" sz="2000" b="1">
                <a:latin typeface="Times New Roman" charset="0"/>
              </a:rPr>
              <a:t>if</a:t>
            </a:r>
            <a:r>
              <a:rPr kumimoji="0" lang="en-US" altLang="zh-CN" sz="2000" i="1">
                <a:latin typeface="Times New Roman" charset="0"/>
              </a:rPr>
              <a:t>  x &lt;</a:t>
            </a:r>
            <a:r>
              <a:rPr kumimoji="0" lang="en-US" altLang="zh-CN" sz="2000">
                <a:latin typeface="Times New Roman" charset="0"/>
              </a:rPr>
              <a:t> label(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) </a:t>
            </a:r>
            <a:r>
              <a:rPr kumimoji="0" lang="en-US" altLang="zh-CN" sz="2000" b="1">
                <a:latin typeface="Times New Roman" charset="0"/>
              </a:rPr>
              <a:t>then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if 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then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else add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as a left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and set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</a:t>
            </a:r>
            <a:r>
              <a:rPr kumimoji="0" lang="en-US" altLang="zh-CN" sz="2000" b="1">
                <a:latin typeface="Times New Roman" charset="0"/>
              </a:rPr>
              <a:t>else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if 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!=null then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		      else add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as a right child of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and set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:=null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}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if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is null </a:t>
            </a:r>
            <a:r>
              <a:rPr kumimoji="0" lang="en-US" altLang="zh-CN" sz="2000" b="1">
                <a:latin typeface="Times New Roman" charset="0"/>
              </a:rPr>
              <a:t>then</a:t>
            </a:r>
            <a:r>
              <a:rPr kumimoji="0" lang="en-US" altLang="zh-CN" sz="2000">
                <a:latin typeface="Times New Roman" charset="0"/>
              </a:rPr>
              <a:t> label </a:t>
            </a:r>
            <a:r>
              <a:rPr kumimoji="0" lang="en-US" altLang="zh-CN" sz="2000" i="1">
                <a:latin typeface="Times New Roman" charset="0"/>
              </a:rPr>
              <a:t>new vertex </a:t>
            </a:r>
            <a:r>
              <a:rPr kumimoji="0" lang="en-US" altLang="zh-CN" sz="2000">
                <a:latin typeface="Times New Roman" charset="0"/>
              </a:rPr>
              <a:t>with </a:t>
            </a:r>
            <a:r>
              <a:rPr kumimoji="0" lang="en-US" altLang="zh-CN" sz="2000" i="1">
                <a:latin typeface="Times New Roman" charset="0"/>
              </a:rPr>
              <a:t>x</a:t>
            </a:r>
            <a:r>
              <a:rPr kumimoji="0" lang="en-US" altLang="zh-CN" sz="2000">
                <a:latin typeface="Times New Roman" charset="0"/>
              </a:rPr>
              <a:t> and let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be this </a:t>
            </a:r>
            <a:r>
              <a:rPr kumimoji="0" lang="en-US" altLang="zh-CN" sz="2000" i="1">
                <a:latin typeface="Times New Roman" charset="0"/>
              </a:rPr>
              <a:t>new vertex</a:t>
            </a:r>
          </a:p>
          <a:p>
            <a:pPr eaLnBrk="1" hangingPunct="1">
              <a:buFont typeface="Wingdings" charset="2"/>
              <a:buNone/>
            </a:pPr>
            <a:r>
              <a:rPr kumimoji="0" lang="en-US" altLang="zh-CN" sz="2000">
                <a:latin typeface="Times New Roman" charset="0"/>
              </a:rPr>
              <a:t>      </a:t>
            </a:r>
            <a:r>
              <a:rPr kumimoji="0" lang="en-US" altLang="zh-CN" sz="2000" b="1">
                <a:latin typeface="Times New Roman" charset="0"/>
              </a:rPr>
              <a:t>return</a:t>
            </a:r>
            <a:r>
              <a:rPr kumimoji="0" lang="en-US" altLang="zh-CN" sz="2000">
                <a:latin typeface="Times New Roman" charset="0"/>
              </a:rPr>
              <a:t> </a:t>
            </a:r>
            <a:r>
              <a:rPr kumimoji="0" lang="en-US" altLang="zh-CN" sz="2000" i="1">
                <a:latin typeface="Times New Roman" charset="0"/>
              </a:rPr>
              <a:t>v</a:t>
            </a:r>
            <a:r>
              <a:rPr kumimoji="0" lang="en-US" altLang="zh-CN" sz="2000">
                <a:latin typeface="Times New Roman" charset="0"/>
              </a:rPr>
              <a:t> </a:t>
            </a: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endParaRPr kumimoji="0" lang="en-US" altLang="zh-CN" sz="2100">
              <a:latin typeface="Times New Roman" charset="0"/>
            </a:endParaRPr>
          </a:p>
          <a:p>
            <a:pPr eaLnBrk="1" hangingPunct="1">
              <a:buFont typeface="Wingdings" charset="2"/>
              <a:buNone/>
            </a:pPr>
            <a:r>
              <a:rPr kumimoji="0" lang="en-US" altLang="zh-CN" sz="2100">
                <a:latin typeface="Times New Roman" charset="0"/>
              </a:rPr>
              <a:t>	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决策树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484313"/>
            <a:ext cx="8424863" cy="2881312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ct val="60000"/>
              </a:spcBef>
            </a:pPr>
            <a:r>
              <a:rPr kumimoji="0" lang="zh-CN" altLang="en-US" sz="2800" b="1">
                <a:latin typeface="Times New Roman" charset="0"/>
              </a:rPr>
              <a:t>这样的根树，每个内点对应一次决策，子树对应于该决策的后果。根到树叶的通路为一个解。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举例：</a:t>
            </a:r>
            <a:r>
              <a:rPr kumimoji="0" lang="en-US" altLang="zh-CN" sz="2800" b="1">
                <a:latin typeface="Times New Roman" charset="0"/>
              </a:rPr>
              <a:t>8</a:t>
            </a:r>
            <a:r>
              <a:rPr kumimoji="0" lang="zh-CN" altLang="en-US" sz="2800" b="1">
                <a:latin typeface="Times New Roman" charset="0"/>
              </a:rPr>
              <a:t>枚硬币，其中</a:t>
            </a:r>
            <a:r>
              <a:rPr kumimoji="0" lang="en-US" altLang="zh-CN" sz="2800" b="1">
                <a:latin typeface="Times New Roman" charset="0"/>
              </a:rPr>
              <a:t>7</a:t>
            </a:r>
            <a:r>
              <a:rPr kumimoji="0" lang="zh-CN" altLang="en-US" sz="2800" b="1">
                <a:latin typeface="Times New Roman" charset="0"/>
              </a:rPr>
              <a:t>个等重，一个重量较轻的是伪币，使用天平找出伪币，至少多少次称重？</a:t>
            </a:r>
            <a:endParaRPr kumimoji="0" lang="en-US" altLang="zh-CN" sz="2800" b="1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元树，至少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次称重才能确保找到。</a:t>
            </a:r>
          </a:p>
          <a:p>
            <a:pPr lvl="1" eaLnBrk="1" hangingPunct="1"/>
            <a:endParaRPr kumimoji="0" lang="zh-CN" altLang="en-US"/>
          </a:p>
          <a:p>
            <a:pPr eaLnBrk="1" hangingPunct="1"/>
            <a:endParaRPr kumimoji="0" lang="en-US" altLang="zh-CN" sz="2100"/>
          </a:p>
        </p:txBody>
      </p:sp>
      <p:grpSp>
        <p:nvGrpSpPr>
          <p:cNvPr id="2" name="组合 43"/>
          <p:cNvGrpSpPr>
            <a:grpSpLocks/>
          </p:cNvGrpSpPr>
          <p:nvPr/>
        </p:nvGrpSpPr>
        <p:grpSpPr bwMode="auto">
          <a:xfrm>
            <a:off x="4643438" y="4581525"/>
            <a:ext cx="2800350" cy="1214438"/>
            <a:chOff x="4751584" y="4781962"/>
            <a:chExt cx="2800510" cy="1214111"/>
          </a:xfrm>
        </p:grpSpPr>
        <p:sp>
          <p:nvSpPr>
            <p:cNvPr id="43012" name="Oval 5"/>
            <p:cNvSpPr>
              <a:spLocks noChangeArrowheads="1"/>
            </p:cNvSpPr>
            <p:nvPr/>
          </p:nvSpPr>
          <p:spPr bwMode="auto">
            <a:xfrm>
              <a:off x="6168008" y="5015562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3" name="Oval 6"/>
            <p:cNvSpPr>
              <a:spLocks noChangeArrowheads="1"/>
            </p:cNvSpPr>
            <p:nvPr/>
          </p:nvSpPr>
          <p:spPr bwMode="auto">
            <a:xfrm>
              <a:off x="5292080" y="5574049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4" name="Oval 7"/>
            <p:cNvSpPr>
              <a:spLocks noChangeArrowheads="1"/>
            </p:cNvSpPr>
            <p:nvPr/>
          </p:nvSpPr>
          <p:spPr bwMode="auto">
            <a:xfrm>
              <a:off x="7020272" y="557579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5" name="Oval 10"/>
            <p:cNvSpPr>
              <a:spLocks noChangeArrowheads="1"/>
            </p:cNvSpPr>
            <p:nvPr/>
          </p:nvSpPr>
          <p:spPr bwMode="auto">
            <a:xfrm>
              <a:off x="6170500" y="5587653"/>
              <a:ext cx="106304" cy="110685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43016" name="Line 15"/>
            <p:cNvSpPr>
              <a:spLocks noChangeShapeType="1"/>
            </p:cNvSpPr>
            <p:nvPr/>
          </p:nvSpPr>
          <p:spPr bwMode="auto">
            <a:xfrm flipH="1">
              <a:off x="5350641" y="5093210"/>
              <a:ext cx="817090" cy="53940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7" name="Line 18"/>
            <p:cNvSpPr>
              <a:spLocks noChangeShapeType="1"/>
            </p:cNvSpPr>
            <p:nvPr/>
          </p:nvSpPr>
          <p:spPr bwMode="auto">
            <a:xfrm>
              <a:off x="6280897" y="5106657"/>
              <a:ext cx="739375" cy="46739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18" name="Text Box 32"/>
            <p:cNvSpPr txBox="1">
              <a:spLocks noChangeArrowheads="1"/>
            </p:cNvSpPr>
            <p:nvPr/>
          </p:nvSpPr>
          <p:spPr bwMode="auto">
            <a:xfrm>
              <a:off x="5076056" y="4781962"/>
              <a:ext cx="1036649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① ② ③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19" name="Text Box 32"/>
            <p:cNvSpPr txBox="1">
              <a:spLocks noChangeArrowheads="1"/>
            </p:cNvSpPr>
            <p:nvPr/>
          </p:nvSpPr>
          <p:spPr bwMode="auto">
            <a:xfrm>
              <a:off x="6372200" y="4781962"/>
              <a:ext cx="1036649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④ ⑤ ⑥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0" name="Line 18"/>
            <p:cNvSpPr>
              <a:spLocks noChangeShapeType="1"/>
            </p:cNvSpPr>
            <p:nvPr/>
          </p:nvSpPr>
          <p:spPr bwMode="auto">
            <a:xfrm>
              <a:off x="6228184" y="5128555"/>
              <a:ext cx="0" cy="50405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021" name="Text Box 32"/>
            <p:cNvSpPr txBox="1">
              <a:spLocks noChangeArrowheads="1"/>
            </p:cNvSpPr>
            <p:nvPr/>
          </p:nvSpPr>
          <p:spPr bwMode="auto">
            <a:xfrm>
              <a:off x="4751584" y="5525906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①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2" name="Text Box 32"/>
            <p:cNvSpPr txBox="1">
              <a:spLocks noChangeArrowheads="1"/>
            </p:cNvSpPr>
            <p:nvPr/>
          </p:nvSpPr>
          <p:spPr bwMode="auto">
            <a:xfrm>
              <a:off x="5283406" y="5517232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②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3" name="Text Box 32"/>
            <p:cNvSpPr txBox="1">
              <a:spLocks noChangeArrowheads="1"/>
            </p:cNvSpPr>
            <p:nvPr/>
          </p:nvSpPr>
          <p:spPr bwMode="auto">
            <a:xfrm>
              <a:off x="6156176" y="5512459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⑧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4" name="Text Box 32"/>
            <p:cNvSpPr txBox="1">
              <a:spLocks noChangeArrowheads="1"/>
            </p:cNvSpPr>
            <p:nvPr/>
          </p:nvSpPr>
          <p:spPr bwMode="auto">
            <a:xfrm>
              <a:off x="5724128" y="5512459"/>
              <a:ext cx="57606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 ⑦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5" name="Text Box 32"/>
            <p:cNvSpPr txBox="1">
              <a:spLocks noChangeArrowheads="1"/>
            </p:cNvSpPr>
            <p:nvPr/>
          </p:nvSpPr>
          <p:spPr bwMode="auto">
            <a:xfrm>
              <a:off x="7092280" y="5517232"/>
              <a:ext cx="459814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⑤ </a:t>
              </a:r>
              <a:endParaRPr kumimoji="0" lang="en-US" altLang="zh-CN" sz="1600" b="1">
                <a:latin typeface="Times New Roman" charset="0"/>
              </a:endParaRPr>
            </a:p>
          </p:txBody>
        </p:sp>
        <p:sp>
          <p:nvSpPr>
            <p:cNvPr id="43026" name="Text Box 32"/>
            <p:cNvSpPr txBox="1">
              <a:spLocks noChangeArrowheads="1"/>
            </p:cNvSpPr>
            <p:nvPr/>
          </p:nvSpPr>
          <p:spPr bwMode="auto">
            <a:xfrm>
              <a:off x="6543982" y="5517232"/>
              <a:ext cx="476290" cy="47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600" b="1">
                  <a:latin typeface="Times New Roman" charset="0"/>
                  <a:sym typeface="Symbol" charset="2"/>
                </a:rPr>
                <a:t>④ </a:t>
              </a:r>
              <a:endParaRPr kumimoji="0" lang="en-US" altLang="zh-CN" sz="1600" b="1">
                <a:latin typeface="Times New Roman" charset="0"/>
              </a:endParaRPr>
            </a:p>
          </p:txBody>
        </p:sp>
      </p:grpSp>
      <p:sp>
        <p:nvSpPr>
          <p:cNvPr id="3" name="幻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0625"/>
          </a:xfrm>
        </p:spPr>
        <p:txBody>
          <a:bodyPr/>
          <a:lstStyle/>
          <a:p>
            <a:pPr algn="ctr" eaLnBrk="1" hangingPunct="1"/>
            <a:r>
              <a:rPr lang="zh-CN" altLang="en-US"/>
              <a:t>决策树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424863" cy="28797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</a:rPr>
              <a:t>以决策树为模型，排序算法最坏情形复杂性的下界。</a:t>
            </a:r>
            <a:endParaRPr kumimoji="0" lang="en-US" altLang="zh-CN" sz="2800" b="1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</a:rPr>
              <a:t>基于二叉比较的排序算法至少需要</a:t>
            </a:r>
            <a:r>
              <a:rPr kumimoji="0" lang="zh-CN" altLang="en-US" sz="2800" b="1" dirty="0">
                <a:latin typeface="Times New Roman" charset="0"/>
                <a:sym typeface="Symbol" charset="2"/>
              </a:rPr>
              <a:t></a:t>
            </a:r>
            <a:r>
              <a:rPr kumimoji="0" lang="en-US" altLang="zh-CN" sz="2800" b="1" dirty="0">
                <a:latin typeface="Times New Roman" charset="0"/>
                <a:sym typeface="Symbol" charset="2"/>
              </a:rPr>
              <a:t>log</a:t>
            </a:r>
            <a:r>
              <a:rPr kumimoji="0" lang="en-US" altLang="zh-CN" sz="2800" b="1" dirty="0">
                <a:latin typeface="Times New Roman" charset="0"/>
              </a:rPr>
              <a:t> n</a:t>
            </a:r>
            <a:r>
              <a:rPr kumimoji="0" lang="zh-CN" altLang="en-US" sz="2800" b="1" dirty="0">
                <a:latin typeface="Times New Roman" charset="0"/>
              </a:rPr>
              <a:t>！</a:t>
            </a:r>
            <a:r>
              <a:rPr kumimoji="0" lang="zh-CN" altLang="en-US" sz="2800" b="1" dirty="0">
                <a:latin typeface="Times New Roman" charset="0"/>
                <a:sym typeface="Symbol" charset="2"/>
              </a:rPr>
              <a:t>次比较。</a:t>
            </a:r>
            <a:endParaRPr kumimoji="0" lang="en-US" altLang="zh-CN" sz="2800" b="1" dirty="0">
              <a:latin typeface="Times New Roman" charset="0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 dirty="0">
                <a:latin typeface="Times New Roman" charset="0"/>
              </a:rPr>
              <a:t>n</a:t>
            </a:r>
            <a:r>
              <a:rPr kumimoji="0" lang="zh-CN" altLang="en-US" sz="2400" b="1" dirty="0">
                <a:latin typeface="Times New Roman" charset="0"/>
              </a:rPr>
              <a:t>！个树叶，其二叉树的高度至少为</a:t>
            </a:r>
            <a:r>
              <a:rPr kumimoji="0" lang="zh-CN" altLang="en-US" sz="2400" b="1" dirty="0">
                <a:latin typeface="Times New Roman" charset="0"/>
                <a:sym typeface="Symbol" charset="2"/>
              </a:rPr>
              <a:t></a:t>
            </a:r>
            <a:r>
              <a:rPr kumimoji="0" lang="en-US" altLang="zh-CN" sz="2400" b="1" dirty="0">
                <a:latin typeface="Times New Roman" charset="0"/>
                <a:sym typeface="Symbol" charset="2"/>
              </a:rPr>
              <a:t>log</a:t>
            </a:r>
            <a:r>
              <a:rPr kumimoji="0" lang="en-US" altLang="zh-CN" sz="2400" b="1" dirty="0">
                <a:latin typeface="Times New Roman" charset="0"/>
              </a:rPr>
              <a:t> n</a:t>
            </a:r>
            <a:r>
              <a:rPr kumimoji="0" lang="zh-CN" altLang="en-US" sz="2400" b="1" dirty="0">
                <a:latin typeface="Times New Roman" charset="0"/>
              </a:rPr>
              <a:t>！</a:t>
            </a:r>
            <a:r>
              <a:rPr kumimoji="0" lang="zh-CN" altLang="en-US" sz="2400" b="1" dirty="0">
                <a:latin typeface="Times New Roman" charset="0"/>
                <a:sym typeface="Symbol" charset="2"/>
              </a:rPr>
              <a:t></a:t>
            </a:r>
            <a:endParaRPr kumimoji="0" lang="en-US" altLang="zh-CN" sz="2400" b="1" dirty="0">
              <a:latin typeface="Times New Roman" charset="0"/>
              <a:sym typeface="Symbol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kumimoji="0" lang="zh-CN" altLang="zh-CN" sz="2400" b="1" dirty="0">
                <a:latin typeface="Times New Roman" charset="0"/>
                <a:sym typeface="Symbol" charset="2"/>
              </a:rPr>
              <a:t></a:t>
            </a:r>
            <a:r>
              <a:rPr kumimoji="0" lang="en-US" altLang="zh-CN" sz="2400" b="1" dirty="0">
                <a:latin typeface="Times New Roman" charset="0"/>
                <a:sym typeface="Symbol" charset="2"/>
              </a:rPr>
              <a:t>(n log n)</a:t>
            </a:r>
            <a:endParaRPr kumimoji="0" lang="zh-CN" altLang="en-US" sz="2400" b="1" dirty="0">
              <a:latin typeface="Times New Roman" charset="0"/>
            </a:endParaRPr>
          </a:p>
          <a:p>
            <a:pPr eaLnBrk="1" hangingPunct="1"/>
            <a:endParaRPr kumimoji="0" lang="en-US" altLang="zh-CN" sz="2100" dirty="0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编码 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700213"/>
            <a:ext cx="8064500" cy="475297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如何从信号流中识别字符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b="1">
                <a:latin typeface="Times New Roman" charset="0"/>
              </a:rPr>
              <a:t>等长度编码 </a:t>
            </a:r>
            <a:r>
              <a:rPr kumimoji="0" lang="en-US" altLang="zh-CN" b="1">
                <a:latin typeface="Times New Roman" charset="0"/>
              </a:rPr>
              <a:t>vs. </a:t>
            </a:r>
            <a:r>
              <a:rPr kumimoji="0" lang="zh-CN" altLang="en-US" b="1">
                <a:latin typeface="Times New Roman" charset="0"/>
              </a:rPr>
              <a:t>不等长度编码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例子：对包含</a:t>
            </a:r>
            <a:r>
              <a:rPr kumimoji="0" lang="en-US" altLang="zh-CN" sz="2600" b="1">
                <a:latin typeface="Times New Roman" charset="0"/>
              </a:rPr>
              <a:t>{a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(45)</a:t>
            </a:r>
            <a:r>
              <a:rPr kumimoji="0" lang="en-US" altLang="zh-CN" sz="2600" b="1">
                <a:latin typeface="Times New Roman" charset="0"/>
              </a:rPr>
              <a:t>,b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(13)</a:t>
            </a:r>
            <a:r>
              <a:rPr kumimoji="0" lang="en-US" altLang="zh-CN" sz="2600" b="1">
                <a:latin typeface="Times New Roman" charset="0"/>
              </a:rPr>
              <a:t>,c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(12)</a:t>
            </a:r>
            <a:r>
              <a:rPr kumimoji="0" lang="en-US" altLang="zh-CN" sz="2600" b="1">
                <a:latin typeface="Times New Roman" charset="0"/>
              </a:rPr>
              <a:t>,d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(16)</a:t>
            </a:r>
            <a:r>
              <a:rPr kumimoji="0" lang="en-US" altLang="zh-CN" sz="2600" b="1">
                <a:latin typeface="Times New Roman" charset="0"/>
              </a:rPr>
              <a:t>,e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(9)</a:t>
            </a:r>
            <a:r>
              <a:rPr kumimoji="0" lang="en-US" altLang="zh-CN" sz="2600" b="1">
                <a:latin typeface="Times New Roman" charset="0"/>
              </a:rPr>
              <a:t>,f</a:t>
            </a:r>
            <a:r>
              <a:rPr kumimoji="0" lang="en-US" altLang="zh-CN" sz="1700" b="1">
                <a:solidFill>
                  <a:srgbClr val="996633"/>
                </a:solidFill>
                <a:latin typeface="Times New Roman" charset="0"/>
              </a:rPr>
              <a:t>(5)</a:t>
            </a:r>
            <a:r>
              <a:rPr kumimoji="0" lang="en-US" altLang="zh-CN" sz="2600" b="1">
                <a:latin typeface="Times New Roman" charset="0"/>
              </a:rPr>
              <a:t>}6</a:t>
            </a:r>
            <a:r>
              <a:rPr kumimoji="0" lang="zh-CN" altLang="en-US" sz="2600" b="1">
                <a:latin typeface="Times New Roman" charset="0"/>
              </a:rPr>
              <a:t>个字符的</a:t>
            </a:r>
            <a:r>
              <a:rPr kumimoji="0" lang="en-US" altLang="zh-CN" sz="2600" b="1">
                <a:latin typeface="Times New Roman" charset="0"/>
              </a:rPr>
              <a:t>10</a:t>
            </a:r>
            <a:r>
              <a:rPr kumimoji="0" lang="zh-CN" altLang="en-US" sz="2600" b="1">
                <a:latin typeface="Times New Roman" charset="0"/>
              </a:rPr>
              <a:t>万个字符的数据文件编码，每个字符后面的数字表示该字符出现的频率</a:t>
            </a:r>
            <a:r>
              <a:rPr kumimoji="0" lang="en-US" altLang="zh-CN" sz="2600" b="1">
                <a:latin typeface="Times New Roman" charset="0"/>
              </a:rPr>
              <a:t>(%)</a:t>
            </a:r>
            <a:r>
              <a:rPr kumimoji="0" lang="zh-CN" altLang="en-US" sz="2600" b="1">
                <a:latin typeface="Times New Roman" charset="0"/>
              </a:rPr>
              <a:t>。</a:t>
            </a:r>
            <a:endParaRPr kumimoji="0" lang="en-US" altLang="zh-CN" sz="26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200" b="1">
                <a:latin typeface="Times New Roman" charset="0"/>
              </a:rPr>
              <a:t>编码方案一：</a:t>
            </a:r>
            <a:r>
              <a:rPr kumimoji="0" lang="en-US" altLang="zh-CN" sz="2200" b="1">
                <a:latin typeface="Times New Roman" charset="0"/>
              </a:rPr>
              <a:t>a(000), b(001), c(010), d(011), e(100), f(101); </a:t>
            </a:r>
            <a:r>
              <a:rPr kumimoji="0" lang="zh-CN" altLang="en-US" sz="2200" b="1">
                <a:latin typeface="Times New Roman" charset="0"/>
              </a:rPr>
              <a:t>则文件总长度</a:t>
            </a:r>
            <a:r>
              <a:rPr kumimoji="0" lang="en-US" altLang="zh-CN" sz="2200" b="1">
                <a:latin typeface="Times New Roman" charset="0"/>
              </a:rPr>
              <a:t>30</a:t>
            </a:r>
            <a:r>
              <a:rPr kumimoji="0" lang="zh-CN" altLang="en-US" sz="2200" b="1">
                <a:latin typeface="Times New Roman" charset="0"/>
              </a:rPr>
              <a:t>万字位。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200" b="1">
                <a:latin typeface="Times New Roman" charset="0"/>
              </a:rPr>
              <a:t>编码方案二：</a:t>
            </a:r>
            <a:r>
              <a:rPr kumimoji="0" lang="en-US" altLang="zh-CN" sz="2200" b="1">
                <a:latin typeface="Times New Roman" charset="0"/>
              </a:rPr>
              <a:t>a(0), b(101), c(100), d(111), e(1101), f(1100); </a:t>
            </a:r>
            <a:r>
              <a:rPr kumimoji="0" lang="zh-CN" altLang="en-US" sz="2200" b="1">
                <a:latin typeface="Times New Roman" charset="0"/>
              </a:rPr>
              <a:t>则文件总长度</a:t>
            </a:r>
            <a:r>
              <a:rPr kumimoji="0" lang="en-US" altLang="zh-CN" sz="2200" b="1">
                <a:latin typeface="Times New Roman" charset="0"/>
              </a:rPr>
              <a:t>22.4</a:t>
            </a:r>
            <a:r>
              <a:rPr kumimoji="0" lang="zh-CN" altLang="en-US" sz="2200" b="1">
                <a:latin typeface="Times New Roman" charset="0"/>
              </a:rPr>
              <a:t>万字位，空间节省四分之一。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620713"/>
            <a:ext cx="7343775" cy="647700"/>
          </a:xfrm>
        </p:spPr>
        <p:txBody>
          <a:bodyPr/>
          <a:lstStyle/>
          <a:p>
            <a:pPr algn="ctr" eaLnBrk="1" hangingPunct="1"/>
            <a:r>
              <a:rPr lang="zh-CN" altLang="en-US"/>
              <a:t>不等长编码的分隔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213"/>
            <a:ext cx="8497887" cy="43195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如何从信号流中识别不等长编码表示的字符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</a:rPr>
              <a:t>显式表示长度：专用位或特定结束信号</a:t>
            </a:r>
          </a:p>
          <a:p>
            <a:pPr lvl="1"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400" b="1">
                <a:latin typeface="Times New Roman" charset="0"/>
              </a:rPr>
              <a:t>匹配的唯一性（比如，前缀码）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如果符号串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</a:t>
            </a:r>
            <a:r>
              <a:rPr kumimoji="0" lang="zh-CN" altLang="en-US" sz="2600" b="1">
                <a:latin typeface="Times New Roman" charset="0"/>
              </a:rPr>
              <a:t>可以表示成符号串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和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zh-CN" altLang="en-US" sz="2600" b="1">
                <a:latin typeface="Times New Roman" charset="0"/>
              </a:rPr>
              <a:t>的并置，则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称为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</a:t>
            </a:r>
            <a:r>
              <a:rPr kumimoji="0" lang="zh-CN" altLang="en-US" sz="2600" b="1">
                <a:latin typeface="Times New Roman" charset="0"/>
              </a:rPr>
              <a:t>的一个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前缀</a:t>
            </a:r>
            <a:r>
              <a:rPr kumimoji="0" lang="zh-CN" altLang="en-US" sz="2600" b="1">
                <a:latin typeface="Times New Roman" charset="0"/>
              </a:rPr>
              <a:t>。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zh-CN" altLang="en-US" sz="2600" b="1">
                <a:latin typeface="Times New Roman" charset="0"/>
              </a:rPr>
              <a:t>注意：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zh-CN" altLang="en-US" sz="2600" b="1">
                <a:latin typeface="Times New Roman" charset="0"/>
              </a:rPr>
              <a:t>和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zh-CN" altLang="en-US" sz="2600" b="1">
                <a:latin typeface="Times New Roman" charset="0"/>
              </a:rPr>
              <a:t>可以是空串。</a:t>
            </a:r>
            <a:r>
              <a:rPr kumimoji="0" lang="en-US" altLang="zh-CN" sz="2600" b="1">
                <a:latin typeface="Times New Roman" charset="0"/>
              </a:rPr>
              <a:t>)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设</a:t>
            </a:r>
            <a:r>
              <a:rPr kumimoji="0" lang="en-US" altLang="zh-CN" sz="2600" b="1">
                <a:latin typeface="Times New Roman" charset="0"/>
              </a:rPr>
              <a:t>A={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en-US" altLang="zh-CN" sz="2600" b="1">
                <a:latin typeface="Times New Roman" charset="0"/>
              </a:rPr>
              <a:t>,…,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m</a:t>
            </a:r>
            <a:r>
              <a:rPr kumimoji="0" lang="en-US" altLang="zh-CN" sz="2600" b="1">
                <a:latin typeface="Times New Roman" charset="0"/>
              </a:rPr>
              <a:t>}</a:t>
            </a:r>
            <a:r>
              <a:rPr kumimoji="0" lang="zh-CN" altLang="en-US" sz="2600" b="1">
                <a:latin typeface="Times New Roman" charset="0"/>
              </a:rPr>
              <a:t>是符号串的集合，且对任意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j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</a:t>
            </a:r>
            <a:r>
              <a:rPr kumimoji="0" lang="en-US" altLang="zh-CN" sz="2600" b="1">
                <a:latin typeface="Times New Roman" charset="0"/>
              </a:rPr>
              <a:t>A, </a:t>
            </a:r>
            <a:r>
              <a:rPr kumimoji="0" lang="zh-CN" altLang="en-US" sz="2600" b="1">
                <a:latin typeface="Times New Roman" charset="0"/>
              </a:rPr>
              <a:t>若</a:t>
            </a:r>
            <a:r>
              <a:rPr kumimoji="0" lang="en-US" altLang="zh-CN" sz="2600" b="1">
                <a:latin typeface="Times New Roman" charset="0"/>
              </a:rPr>
              <a:t>i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</a:t>
            </a:r>
            <a:r>
              <a:rPr kumimoji="0" lang="en-US" altLang="zh-CN" sz="2600" b="1">
                <a:latin typeface="Times New Roman" charset="0"/>
              </a:rPr>
              <a:t>j, 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zh-CN" altLang="en-US" sz="2600" b="1">
                <a:latin typeface="Times New Roman" charset="0"/>
              </a:rPr>
              <a:t>与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j</a:t>
            </a:r>
            <a:r>
              <a:rPr kumimoji="0" lang="zh-CN" altLang="en-US" sz="2600" b="1">
                <a:latin typeface="Times New Roman" charset="0"/>
              </a:rPr>
              <a:t>互不为前缀，则称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为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前缀码</a:t>
            </a:r>
            <a:r>
              <a:rPr kumimoji="0" lang="zh-CN" altLang="en-US" sz="2600" b="1">
                <a:latin typeface="Times New Roman" charset="0"/>
              </a:rPr>
              <a:t>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kumimoji="0" lang="zh-CN" altLang="en-US" sz="2600" b="1">
                <a:latin typeface="Times New Roman" charset="0"/>
              </a:rPr>
              <a:t>若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中的任意串</a:t>
            </a:r>
            <a:r>
              <a:rPr kumimoji="0" lang="zh-CN" altLang="en-US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i</a:t>
            </a:r>
            <a:r>
              <a:rPr kumimoji="0" lang="zh-CN" altLang="en-US" sz="2600" b="1">
                <a:latin typeface="Times New Roman" charset="0"/>
              </a:rPr>
              <a:t>只含符号</a:t>
            </a:r>
            <a:r>
              <a:rPr kumimoji="0" lang="en-US" altLang="zh-CN" sz="2600" b="1">
                <a:latin typeface="Times New Roman" charset="0"/>
              </a:rPr>
              <a:t>0, 1, </a:t>
            </a:r>
            <a:r>
              <a:rPr kumimoji="0" lang="zh-CN" altLang="en-US" sz="2600" b="1">
                <a:latin typeface="Times New Roman" charset="0"/>
              </a:rPr>
              <a:t>则称</a:t>
            </a:r>
            <a:r>
              <a:rPr kumimoji="0" lang="en-US" altLang="zh-CN" sz="2600" b="1">
                <a:latin typeface="Times New Roman" charset="0"/>
              </a:rPr>
              <a:t>A</a:t>
            </a:r>
            <a:r>
              <a:rPr kumimoji="0" lang="zh-CN" altLang="en-US" sz="2600" b="1">
                <a:latin typeface="Times New Roman" charset="0"/>
              </a:rPr>
              <a:t>是</a:t>
            </a:r>
            <a:r>
              <a:rPr kumimoji="0" lang="zh-CN" altLang="en-US" sz="2600" b="1">
                <a:solidFill>
                  <a:srgbClr val="FF0000"/>
                </a:solidFill>
                <a:latin typeface="Times New Roman" charset="0"/>
              </a:rPr>
              <a:t>二元前缀码</a:t>
            </a:r>
            <a:r>
              <a:rPr kumimoji="0" lang="zh-CN" altLang="en-US" sz="2600" b="1">
                <a:latin typeface="Times New Roman" charset="0"/>
              </a:rPr>
              <a:t>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用二叉树生成二元前缀码 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57338"/>
            <a:ext cx="8126412" cy="25923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生成方法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给边标号</a:t>
            </a:r>
            <a:r>
              <a:rPr kumimoji="0" lang="zh-CN" altLang="en-US" sz="2400" b="1">
                <a:latin typeface="Times New Roman" charset="0"/>
              </a:rPr>
              <a:t>：对内点，对其出边标上号，左为</a:t>
            </a:r>
            <a:r>
              <a:rPr kumimoji="0" lang="en-US" altLang="zh-CN" sz="2400" b="1">
                <a:latin typeface="Times New Roman" charset="0"/>
              </a:rPr>
              <a:t>0</a:t>
            </a:r>
            <a:r>
              <a:rPr kumimoji="0" lang="zh-CN" altLang="en-US" sz="2400" b="1">
                <a:latin typeface="Times New Roman" charset="0"/>
              </a:rPr>
              <a:t>，右为</a:t>
            </a:r>
            <a:r>
              <a:rPr kumimoji="0" lang="en-US" altLang="zh-CN" sz="2400" b="1">
                <a:latin typeface="Times New Roman" charset="0"/>
              </a:rPr>
              <a:t>1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给叶编号</a:t>
            </a:r>
            <a:r>
              <a:rPr kumimoji="0" lang="zh-CN" altLang="en-US" sz="2400" b="1">
                <a:latin typeface="Times New Roman" charset="0"/>
              </a:rPr>
              <a:t>：从根到每个树叶存在唯一的通路，构成该通路的边的标号依次并置，所得作为该树叶的编号。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给定一棵完全二叉树，可以产生唯一的二元前缀码。</a:t>
            </a:r>
            <a:r>
              <a:rPr kumimoji="0" lang="zh-CN" altLang="en-US" sz="2400" b="1">
                <a:solidFill>
                  <a:srgbClr val="996600"/>
                </a:solidFill>
                <a:latin typeface="Times New Roman" charset="0"/>
              </a:rPr>
              <a:t> </a:t>
            </a:r>
          </a:p>
        </p:txBody>
      </p:sp>
      <p:grpSp>
        <p:nvGrpSpPr>
          <p:cNvPr id="51203" name="组合 40"/>
          <p:cNvGrpSpPr>
            <a:grpSpLocks/>
          </p:cNvGrpSpPr>
          <p:nvPr/>
        </p:nvGrpSpPr>
        <p:grpSpPr bwMode="auto">
          <a:xfrm>
            <a:off x="2484438" y="4059238"/>
            <a:ext cx="3590925" cy="2417762"/>
            <a:chOff x="4737567" y="4106115"/>
            <a:chExt cx="3590925" cy="2417762"/>
          </a:xfrm>
        </p:grpSpPr>
        <p:sp>
          <p:nvSpPr>
            <p:cNvPr id="51204" name="Text Box 4"/>
            <p:cNvSpPr txBox="1">
              <a:spLocks noChangeArrowheads="1"/>
            </p:cNvSpPr>
            <p:nvPr/>
          </p:nvSpPr>
          <p:spPr bwMode="auto">
            <a:xfrm>
              <a:off x="5313829" y="6158752"/>
              <a:ext cx="720725" cy="3651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0010</a:t>
              </a:r>
            </a:p>
          </p:txBody>
        </p:sp>
        <p:sp>
          <p:nvSpPr>
            <p:cNvPr id="51205" name="Text Box 5"/>
            <p:cNvSpPr txBox="1">
              <a:spLocks noChangeArrowheads="1"/>
            </p:cNvSpPr>
            <p:nvPr/>
          </p:nvSpPr>
          <p:spPr bwMode="auto">
            <a:xfrm>
              <a:off x="6490167" y="6163515"/>
              <a:ext cx="696912" cy="36036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0011</a:t>
              </a:r>
            </a:p>
          </p:txBody>
        </p:sp>
        <p:sp>
          <p:nvSpPr>
            <p:cNvPr id="51206" name="Text Box 6"/>
            <p:cNvSpPr txBox="1">
              <a:spLocks noChangeArrowheads="1"/>
            </p:cNvSpPr>
            <p:nvPr/>
          </p:nvSpPr>
          <p:spPr bwMode="auto">
            <a:xfrm>
              <a:off x="6337767" y="5172915"/>
              <a:ext cx="488950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01</a:t>
              </a:r>
            </a:p>
          </p:txBody>
        </p:sp>
        <p:sp>
          <p:nvSpPr>
            <p:cNvPr id="51207" name="Text Box 7"/>
            <p:cNvSpPr txBox="1">
              <a:spLocks noChangeArrowheads="1"/>
            </p:cNvSpPr>
            <p:nvPr/>
          </p:nvSpPr>
          <p:spPr bwMode="auto">
            <a:xfrm>
              <a:off x="7023567" y="5172915"/>
              <a:ext cx="522287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10</a:t>
              </a:r>
            </a:p>
          </p:txBody>
        </p:sp>
        <p:sp>
          <p:nvSpPr>
            <p:cNvPr id="51208" name="Text Box 8"/>
            <p:cNvSpPr txBox="1">
              <a:spLocks noChangeArrowheads="1"/>
            </p:cNvSpPr>
            <p:nvPr/>
          </p:nvSpPr>
          <p:spPr bwMode="auto">
            <a:xfrm>
              <a:off x="7844304" y="5172915"/>
              <a:ext cx="484188" cy="342900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11</a:t>
              </a:r>
            </a:p>
          </p:txBody>
        </p:sp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4737567" y="5630115"/>
              <a:ext cx="576262" cy="319087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000</a:t>
              </a:r>
            </a:p>
          </p:txBody>
        </p:sp>
        <p:sp>
          <p:nvSpPr>
            <p:cNvPr id="51210" name="Oval 10"/>
            <p:cNvSpPr>
              <a:spLocks noChangeArrowheads="1"/>
            </p:cNvSpPr>
            <p:nvPr/>
          </p:nvSpPr>
          <p:spPr bwMode="auto">
            <a:xfrm>
              <a:off x="6918792" y="4121990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1" name="Oval 11"/>
            <p:cNvSpPr>
              <a:spLocks noChangeArrowheads="1"/>
            </p:cNvSpPr>
            <p:nvPr/>
          </p:nvSpPr>
          <p:spPr bwMode="auto">
            <a:xfrm>
              <a:off x="6137742" y="460300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2" name="Oval 12"/>
            <p:cNvSpPr>
              <a:spLocks noChangeArrowheads="1"/>
            </p:cNvSpPr>
            <p:nvPr/>
          </p:nvSpPr>
          <p:spPr bwMode="auto">
            <a:xfrm>
              <a:off x="7553792" y="4587127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3" name="Oval 13"/>
            <p:cNvSpPr>
              <a:spLocks noChangeArrowheads="1"/>
            </p:cNvSpPr>
            <p:nvPr/>
          </p:nvSpPr>
          <p:spPr bwMode="auto">
            <a:xfrm>
              <a:off x="5804367" y="511735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4" name="Oval 14"/>
            <p:cNvSpPr>
              <a:spLocks noChangeArrowheads="1"/>
            </p:cNvSpPr>
            <p:nvPr/>
          </p:nvSpPr>
          <p:spPr bwMode="auto">
            <a:xfrm>
              <a:off x="6418729" y="510147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5" name="Oval 15"/>
            <p:cNvSpPr>
              <a:spLocks noChangeArrowheads="1"/>
            </p:cNvSpPr>
            <p:nvPr/>
          </p:nvSpPr>
          <p:spPr bwMode="auto">
            <a:xfrm>
              <a:off x="7269629" y="510147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6" name="Oval 16"/>
            <p:cNvSpPr>
              <a:spLocks noChangeArrowheads="1"/>
            </p:cNvSpPr>
            <p:nvPr/>
          </p:nvSpPr>
          <p:spPr bwMode="auto">
            <a:xfrm>
              <a:off x="7885579" y="5068140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7" name="Oval 17"/>
            <p:cNvSpPr>
              <a:spLocks noChangeArrowheads="1"/>
            </p:cNvSpPr>
            <p:nvPr/>
          </p:nvSpPr>
          <p:spPr bwMode="auto">
            <a:xfrm>
              <a:off x="5453529" y="5645990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8" name="Oval 18"/>
            <p:cNvSpPr>
              <a:spLocks noChangeArrowheads="1"/>
            </p:cNvSpPr>
            <p:nvPr/>
          </p:nvSpPr>
          <p:spPr bwMode="auto">
            <a:xfrm>
              <a:off x="6104404" y="5598365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19" name="Oval 19"/>
            <p:cNvSpPr>
              <a:spLocks noChangeArrowheads="1"/>
            </p:cNvSpPr>
            <p:nvPr/>
          </p:nvSpPr>
          <p:spPr bwMode="auto">
            <a:xfrm>
              <a:off x="5871042" y="6127002"/>
              <a:ext cx="125412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20" name="Oval 20"/>
            <p:cNvSpPr>
              <a:spLocks noChangeArrowheads="1"/>
            </p:cNvSpPr>
            <p:nvPr/>
          </p:nvSpPr>
          <p:spPr bwMode="auto">
            <a:xfrm>
              <a:off x="6402854" y="6111127"/>
              <a:ext cx="125413" cy="1206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1800" b="1"/>
            </a:p>
          </p:txBody>
        </p:sp>
        <p:sp>
          <p:nvSpPr>
            <p:cNvPr id="51221" name="Line 21"/>
            <p:cNvSpPr>
              <a:spLocks noChangeShapeType="1"/>
            </p:cNvSpPr>
            <p:nvPr/>
          </p:nvSpPr>
          <p:spPr bwMode="auto">
            <a:xfrm flipH="1">
              <a:off x="6237754" y="4218827"/>
              <a:ext cx="682625" cy="4000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2" name="Line 22"/>
            <p:cNvSpPr>
              <a:spLocks noChangeShapeType="1"/>
            </p:cNvSpPr>
            <p:nvPr/>
          </p:nvSpPr>
          <p:spPr bwMode="auto">
            <a:xfrm>
              <a:off x="7020392" y="4218827"/>
              <a:ext cx="566737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3" name="Line 23"/>
            <p:cNvSpPr>
              <a:spLocks noChangeShapeType="1"/>
            </p:cNvSpPr>
            <p:nvPr/>
          </p:nvSpPr>
          <p:spPr bwMode="auto">
            <a:xfrm flipH="1">
              <a:off x="5904379" y="4731590"/>
              <a:ext cx="250825" cy="3698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4" name="Line 24"/>
            <p:cNvSpPr>
              <a:spLocks noChangeShapeType="1"/>
            </p:cNvSpPr>
            <p:nvPr/>
          </p:nvSpPr>
          <p:spPr bwMode="auto">
            <a:xfrm>
              <a:off x="6237754" y="4699840"/>
              <a:ext cx="217488" cy="417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5" name="Line 25"/>
            <p:cNvSpPr>
              <a:spLocks noChangeShapeType="1"/>
            </p:cNvSpPr>
            <p:nvPr/>
          </p:nvSpPr>
          <p:spPr bwMode="auto">
            <a:xfrm flipH="1">
              <a:off x="7353767" y="4699840"/>
              <a:ext cx="233362" cy="4333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6" name="Line 26"/>
            <p:cNvSpPr>
              <a:spLocks noChangeShapeType="1"/>
            </p:cNvSpPr>
            <p:nvPr/>
          </p:nvSpPr>
          <p:spPr bwMode="auto">
            <a:xfrm>
              <a:off x="7653804" y="4683965"/>
              <a:ext cx="265113" cy="3841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7" name="Line 27"/>
            <p:cNvSpPr>
              <a:spLocks noChangeShapeType="1"/>
            </p:cNvSpPr>
            <p:nvPr/>
          </p:nvSpPr>
          <p:spPr bwMode="auto">
            <a:xfrm flipH="1">
              <a:off x="5537667" y="5244352"/>
              <a:ext cx="284162" cy="40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8" name="Line 28"/>
            <p:cNvSpPr>
              <a:spLocks noChangeShapeType="1"/>
            </p:cNvSpPr>
            <p:nvPr/>
          </p:nvSpPr>
          <p:spPr bwMode="auto">
            <a:xfrm>
              <a:off x="5904379" y="5212602"/>
              <a:ext cx="233363" cy="40163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29" name="Line 29"/>
            <p:cNvSpPr>
              <a:spLocks noChangeShapeType="1"/>
            </p:cNvSpPr>
            <p:nvPr/>
          </p:nvSpPr>
          <p:spPr bwMode="auto">
            <a:xfrm flipH="1">
              <a:off x="5921842" y="5711077"/>
              <a:ext cx="215900" cy="431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0" name="Line 30"/>
            <p:cNvSpPr>
              <a:spLocks noChangeShapeType="1"/>
            </p:cNvSpPr>
            <p:nvPr/>
          </p:nvSpPr>
          <p:spPr bwMode="auto">
            <a:xfrm>
              <a:off x="6221879" y="5693615"/>
              <a:ext cx="233363" cy="4492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31" name="Text Box 31"/>
            <p:cNvSpPr txBox="1">
              <a:spLocks noChangeArrowheads="1"/>
            </p:cNvSpPr>
            <p:nvPr/>
          </p:nvSpPr>
          <p:spPr bwMode="auto">
            <a:xfrm>
              <a:off x="5771029" y="5630115"/>
              <a:ext cx="4841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2" name="Text Box 32"/>
            <p:cNvSpPr txBox="1">
              <a:spLocks noChangeArrowheads="1"/>
            </p:cNvSpPr>
            <p:nvPr/>
          </p:nvSpPr>
          <p:spPr bwMode="auto">
            <a:xfrm>
              <a:off x="6221879" y="5630115"/>
              <a:ext cx="484188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3" name="Text Box 33"/>
            <p:cNvSpPr txBox="1">
              <a:spLocks noChangeArrowheads="1"/>
            </p:cNvSpPr>
            <p:nvPr/>
          </p:nvSpPr>
          <p:spPr bwMode="auto">
            <a:xfrm>
              <a:off x="5955179" y="5149102"/>
              <a:ext cx="484188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4" name="Text Box 34"/>
            <p:cNvSpPr txBox="1">
              <a:spLocks noChangeArrowheads="1"/>
            </p:cNvSpPr>
            <p:nvPr/>
          </p:nvSpPr>
          <p:spPr bwMode="auto">
            <a:xfrm>
              <a:off x="5337642" y="5149102"/>
              <a:ext cx="484187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5" name="Text Box 35"/>
            <p:cNvSpPr txBox="1">
              <a:spLocks noChangeArrowheads="1"/>
            </p:cNvSpPr>
            <p:nvPr/>
          </p:nvSpPr>
          <p:spPr bwMode="auto">
            <a:xfrm>
              <a:off x="7687142" y="4603002"/>
              <a:ext cx="482600" cy="48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6" name="Text Box 36"/>
            <p:cNvSpPr txBox="1">
              <a:spLocks noChangeArrowheads="1"/>
            </p:cNvSpPr>
            <p:nvPr/>
          </p:nvSpPr>
          <p:spPr bwMode="auto">
            <a:xfrm>
              <a:off x="7252167" y="4715715"/>
              <a:ext cx="482600" cy="482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7" name="Text Box 37"/>
            <p:cNvSpPr txBox="1">
              <a:spLocks noChangeArrowheads="1"/>
            </p:cNvSpPr>
            <p:nvPr/>
          </p:nvSpPr>
          <p:spPr bwMode="auto">
            <a:xfrm>
              <a:off x="6252042" y="465221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38" name="Text Box 38"/>
            <p:cNvSpPr txBox="1">
              <a:spLocks noChangeArrowheads="1"/>
            </p:cNvSpPr>
            <p:nvPr/>
          </p:nvSpPr>
          <p:spPr bwMode="auto">
            <a:xfrm>
              <a:off x="5737692" y="468396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  <p:sp>
          <p:nvSpPr>
            <p:cNvPr id="51239" name="Text Box 39"/>
            <p:cNvSpPr txBox="1">
              <a:spLocks noChangeArrowheads="1"/>
            </p:cNvSpPr>
            <p:nvPr/>
          </p:nvSpPr>
          <p:spPr bwMode="auto">
            <a:xfrm>
              <a:off x="7169617" y="4106115"/>
              <a:ext cx="484187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1</a:t>
              </a:r>
            </a:p>
          </p:txBody>
        </p:sp>
        <p:sp>
          <p:nvSpPr>
            <p:cNvPr id="51240" name="Text Box 40"/>
            <p:cNvSpPr txBox="1">
              <a:spLocks noChangeArrowheads="1"/>
            </p:cNvSpPr>
            <p:nvPr/>
          </p:nvSpPr>
          <p:spPr bwMode="auto">
            <a:xfrm>
              <a:off x="6413967" y="4182315"/>
              <a:ext cx="4826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1800" b="1">
                  <a:latin typeface="Times New Roman" charset="0"/>
                </a:rPr>
                <a:t>0</a:t>
              </a:r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5" name="Picture 4" descr="BD00028_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638" y="2133600"/>
            <a:ext cx="4038600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326312" cy="812800"/>
          </a:xfrm>
        </p:spPr>
        <p:txBody>
          <a:bodyPr/>
          <a:lstStyle/>
          <a:p>
            <a:pPr eaLnBrk="1" hangingPunct="1"/>
            <a:r>
              <a:rPr lang="zh-CN" altLang="en-US"/>
              <a:t>内容提要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0213"/>
            <a:ext cx="5184775" cy="345757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/>
              <a:t>表达式的（逆）波兰记法</a:t>
            </a:r>
            <a:endParaRPr kumimoji="0"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/>
              <a:t>二叉搜索树</a:t>
            </a:r>
            <a:endParaRPr kumimoji="0" lang="en-US" altLang="zh-CN" sz="2800" b="1" dirty="0"/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/>
              <a:t>决策树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800" b="1" dirty="0">
                <a:latin typeface="Times New Roman" charset="0"/>
              </a:rPr>
              <a:t>前缀码</a:t>
            </a:r>
            <a:endParaRPr kumimoji="0" lang="en-US" altLang="zh-CN" sz="2800" b="1" dirty="0">
              <a:latin typeface="Times New Roman" charset="0"/>
            </a:endParaRPr>
          </a:p>
          <a:p>
            <a:pPr eaLnBrk="1" hangingPunct="1">
              <a:lnSpc>
                <a:spcPct val="120000"/>
              </a:lnSpc>
            </a:pPr>
            <a:r>
              <a:rPr kumimoji="0" lang="en-US" altLang="zh-CN" sz="2800" b="1" dirty="0">
                <a:latin typeface="Times New Roman" charset="0"/>
              </a:rPr>
              <a:t>Huffman</a:t>
            </a:r>
            <a:r>
              <a:rPr kumimoji="0" lang="zh-CN" altLang="en-US" sz="2800" b="1" dirty="0">
                <a:latin typeface="Times New Roman" charset="0"/>
              </a:rPr>
              <a:t>编码（算法）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最优前缀码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问题：二进前缀码</a:t>
            </a:r>
            <a:r>
              <a:rPr kumimoji="0" lang="en-US" altLang="zh-CN" sz="2600" b="1">
                <a:latin typeface="Times New Roman" charset="0"/>
              </a:rPr>
              <a:t>A={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1</a:t>
            </a:r>
            <a:r>
              <a:rPr kumimoji="0" lang="en-US" altLang="zh-CN" sz="2600" b="1">
                <a:latin typeface="Times New Roman" charset="0"/>
              </a:rPr>
              <a:t>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2</a:t>
            </a:r>
            <a:r>
              <a:rPr kumimoji="0" lang="en-US" altLang="zh-CN" sz="2600" b="1">
                <a:latin typeface="Times New Roman" charset="0"/>
              </a:rPr>
              <a:t>,…,</a:t>
            </a:r>
            <a:r>
              <a:rPr kumimoji="0" lang="en-US" altLang="zh-CN" sz="2600" b="1">
                <a:latin typeface="Times New Roman" charset="0"/>
                <a:sym typeface="Symbol" charset="2"/>
              </a:rPr>
              <a:t></a:t>
            </a:r>
            <a:r>
              <a:rPr kumimoji="0" lang="en-US" altLang="zh-CN" sz="2600" b="1" baseline="-30000">
                <a:latin typeface="Times New Roman" charset="0"/>
              </a:rPr>
              <a:t>m</a:t>
            </a:r>
            <a:r>
              <a:rPr kumimoji="0" lang="en-US" altLang="zh-CN" sz="2600" b="1">
                <a:latin typeface="Times New Roman" charset="0"/>
              </a:rPr>
              <a:t>}</a:t>
            </a:r>
            <a:r>
              <a:rPr kumimoji="0" lang="zh-CN" altLang="en-US" sz="2600" b="1">
                <a:latin typeface="Times New Roman" charset="0"/>
              </a:rPr>
              <a:t>表示</a:t>
            </a:r>
            <a:r>
              <a:rPr kumimoji="0" lang="en-US" altLang="zh-CN" sz="2600" b="1">
                <a:latin typeface="Times New Roman" charset="0"/>
              </a:rPr>
              <a:t>m</a:t>
            </a:r>
            <a:r>
              <a:rPr kumimoji="0" lang="zh-CN" altLang="en-US" sz="2600" b="1">
                <a:latin typeface="Times New Roman" charset="0"/>
              </a:rPr>
              <a:t>个不同的字母，如果各字母使用频率不同，如何设计编码方案可以使总传输量最少。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基本思想：</a:t>
            </a:r>
            <a:r>
              <a:rPr kumimoji="0" lang="zh-CN" altLang="en-US" sz="2600" b="1">
                <a:solidFill>
                  <a:schemeClr val="tx2"/>
                </a:solidFill>
                <a:latin typeface="Times New Roman" charset="0"/>
              </a:rPr>
              <a:t>使用频率高的字母用尽量短的符号串表示</a:t>
            </a:r>
            <a:r>
              <a:rPr kumimoji="0" lang="zh-CN" altLang="en-US" sz="2600" b="1">
                <a:latin typeface="Times New Roman" charset="0"/>
              </a:rPr>
              <a:t>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问题的解：若用频率</a:t>
            </a:r>
            <a:r>
              <a:rPr kumimoji="0" lang="en-US" altLang="zh-CN" sz="2600" b="1">
                <a:latin typeface="Times New Roman" charset="0"/>
              </a:rPr>
              <a:t>(</a:t>
            </a:r>
            <a:r>
              <a:rPr kumimoji="0" lang="zh-CN" altLang="en-US" sz="2600" b="1">
                <a:latin typeface="Times New Roman" charset="0"/>
              </a:rPr>
              <a:t>相对值</a:t>
            </a:r>
            <a:r>
              <a:rPr kumimoji="0" lang="en-US" altLang="zh-CN" sz="2600" b="1">
                <a:latin typeface="Times New Roman" charset="0"/>
              </a:rPr>
              <a:t>)</a:t>
            </a:r>
            <a:r>
              <a:rPr kumimoji="0" lang="zh-CN" altLang="en-US" sz="2600" b="1">
                <a:latin typeface="Times New Roman" charset="0"/>
              </a:rPr>
              <a:t>作为树叶的权，最佳二元前缀码对应的二叉树应该是最优二叉树。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最优二叉树 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8569325" cy="1439863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若</a:t>
            </a:r>
            <a:r>
              <a:rPr kumimoji="0" lang="en-US" altLang="zh-CN" sz="2400" b="1" i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是二叉树，且每个叶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带数值权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 i="1">
                <a:latin typeface="Times New Roman" charset="0"/>
              </a:rPr>
              <a:t>,w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en-US" altLang="zh-CN" sz="2400" b="1">
                <a:latin typeface="Times New Roman" charset="0"/>
              </a:rPr>
              <a:t>, </a:t>
            </a:r>
            <a:r>
              <a:rPr kumimoji="0" lang="zh-CN" altLang="en-US" sz="2400" b="1">
                <a:latin typeface="Times New Roman" charset="0"/>
              </a:rPr>
              <a:t>则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二叉树</a:t>
            </a:r>
            <a:r>
              <a:rPr kumimoji="0" lang="en-US" altLang="zh-CN" sz="2400" b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的权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T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定义为： </a:t>
            </a:r>
            <a:r>
              <a:rPr kumimoji="0" lang="zh-CN" altLang="en-US" sz="2400" b="1">
                <a:latin typeface="Times New Roman" charset="0"/>
                <a:sym typeface="Symbol" charset="2"/>
              </a:rPr>
              <a:t></a:t>
            </a:r>
            <a:r>
              <a:rPr kumimoji="0" lang="en-US" altLang="zh-CN" sz="2400" b="1" baseline="30000">
                <a:latin typeface="Times New Roman" charset="0"/>
              </a:rPr>
              <a:t>t</a:t>
            </a:r>
            <a:r>
              <a:rPr kumimoji="0" lang="en-US" altLang="zh-CN" sz="2400" b="1" baseline="-30000">
                <a:latin typeface="Times New Roman" charset="0"/>
              </a:rPr>
              <a:t>i=1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 i="1">
                <a:latin typeface="Times New Roman" charset="0"/>
              </a:rPr>
              <a:t>l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>
                <a:latin typeface="Times New Roman" charset="0"/>
              </a:rPr>
              <a:t>), </a:t>
            </a:r>
            <a:r>
              <a:rPr kumimoji="0" lang="zh-CN" altLang="en-US" sz="2400" b="1">
                <a:latin typeface="Times New Roman" charset="0"/>
              </a:rPr>
              <a:t>其中：</a:t>
            </a:r>
            <a:r>
              <a:rPr kumimoji="0" lang="en-US" altLang="zh-CN" sz="2400" b="1" i="1">
                <a:latin typeface="Times New Roman" charset="0"/>
              </a:rPr>
              <a:t>l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表示</a:t>
            </a:r>
            <a:r>
              <a:rPr kumimoji="0" lang="en-US" altLang="zh-CN" sz="2400" b="1" i="1">
                <a:latin typeface="Times New Roman" charset="0"/>
              </a:rPr>
              <a:t>v</a:t>
            </a:r>
            <a:r>
              <a:rPr kumimoji="0" lang="en-US" altLang="zh-CN" sz="2400" b="1" i="1" baseline="-30000">
                <a:latin typeface="Times New Roman" charset="0"/>
              </a:rPr>
              <a:t>i</a:t>
            </a:r>
            <a:r>
              <a:rPr kumimoji="0" lang="zh-CN" altLang="en-US" sz="2400" b="1">
                <a:latin typeface="Times New Roman" charset="0"/>
              </a:rPr>
              <a:t>的层数。</a:t>
            </a:r>
          </a:p>
          <a:p>
            <a:pPr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具有相同权序列的二叉树中权最小的一棵树称为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最优二叉树</a:t>
            </a:r>
            <a:r>
              <a:rPr kumimoji="0" lang="zh-CN" altLang="en-US" sz="2400" b="1">
                <a:latin typeface="Times New Roman" charset="0"/>
              </a:rPr>
              <a:t>。 </a:t>
            </a:r>
          </a:p>
        </p:txBody>
      </p:sp>
      <p:sp>
        <p:nvSpPr>
          <p:cNvPr id="55299" name="Oval 4"/>
          <p:cNvSpPr>
            <a:spLocks noChangeArrowheads="1"/>
          </p:cNvSpPr>
          <p:nvPr/>
        </p:nvSpPr>
        <p:spPr bwMode="auto">
          <a:xfrm>
            <a:off x="1703388" y="4598988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0" name="Oval 5"/>
          <p:cNvSpPr>
            <a:spLocks noChangeArrowheads="1"/>
          </p:cNvSpPr>
          <p:nvPr/>
        </p:nvSpPr>
        <p:spPr bwMode="auto">
          <a:xfrm>
            <a:off x="2232025" y="45989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1" name="Oval 6"/>
          <p:cNvSpPr>
            <a:spLocks noChangeArrowheads="1"/>
          </p:cNvSpPr>
          <p:nvPr/>
        </p:nvSpPr>
        <p:spPr bwMode="auto">
          <a:xfrm>
            <a:off x="1741488" y="3227388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2" name="Oval 7"/>
          <p:cNvSpPr>
            <a:spLocks noChangeArrowheads="1"/>
          </p:cNvSpPr>
          <p:nvPr/>
        </p:nvSpPr>
        <p:spPr bwMode="auto">
          <a:xfrm>
            <a:off x="2224088" y="3702050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3" name="Oval 8"/>
          <p:cNvSpPr>
            <a:spLocks noChangeArrowheads="1"/>
          </p:cNvSpPr>
          <p:nvPr/>
        </p:nvSpPr>
        <p:spPr bwMode="auto">
          <a:xfrm>
            <a:off x="1954213" y="4110038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4" name="Oval 9"/>
          <p:cNvSpPr>
            <a:spLocks noChangeArrowheads="1"/>
          </p:cNvSpPr>
          <p:nvPr/>
        </p:nvSpPr>
        <p:spPr bwMode="auto">
          <a:xfrm>
            <a:off x="2438400" y="411003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05" name="Line 10"/>
          <p:cNvSpPr>
            <a:spLocks noChangeShapeType="1"/>
          </p:cNvSpPr>
          <p:nvPr/>
        </p:nvSpPr>
        <p:spPr bwMode="auto">
          <a:xfrm flipH="1">
            <a:off x="1370013" y="3316288"/>
            <a:ext cx="373062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6" name="Line 11"/>
          <p:cNvSpPr>
            <a:spLocks noChangeShapeType="1"/>
          </p:cNvSpPr>
          <p:nvPr/>
        </p:nvSpPr>
        <p:spPr bwMode="auto">
          <a:xfrm>
            <a:off x="1820863" y="3316288"/>
            <a:ext cx="412750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7" name="Line 12"/>
          <p:cNvSpPr>
            <a:spLocks noChangeShapeType="1"/>
          </p:cNvSpPr>
          <p:nvPr/>
        </p:nvSpPr>
        <p:spPr bwMode="auto">
          <a:xfrm flipH="1">
            <a:off x="2041525" y="3805238"/>
            <a:ext cx="204788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8" name="Line 13"/>
          <p:cNvSpPr>
            <a:spLocks noChangeShapeType="1"/>
          </p:cNvSpPr>
          <p:nvPr/>
        </p:nvSpPr>
        <p:spPr bwMode="auto">
          <a:xfrm>
            <a:off x="2298700" y="3792538"/>
            <a:ext cx="166688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09" name="Line 14"/>
          <p:cNvSpPr>
            <a:spLocks noChangeShapeType="1"/>
          </p:cNvSpPr>
          <p:nvPr/>
        </p:nvSpPr>
        <p:spPr bwMode="auto">
          <a:xfrm flipH="1">
            <a:off x="1768475" y="4200525"/>
            <a:ext cx="220663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0" name="Line 15"/>
          <p:cNvSpPr>
            <a:spLocks noChangeShapeType="1"/>
          </p:cNvSpPr>
          <p:nvPr/>
        </p:nvSpPr>
        <p:spPr bwMode="auto">
          <a:xfrm>
            <a:off x="2041525" y="4159250"/>
            <a:ext cx="217488" cy="4349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11" name="Oval 16"/>
          <p:cNvSpPr>
            <a:spLocks noChangeArrowheads="1"/>
          </p:cNvSpPr>
          <p:nvPr/>
        </p:nvSpPr>
        <p:spPr bwMode="auto">
          <a:xfrm>
            <a:off x="3705225" y="3186113"/>
            <a:ext cx="98425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2" name="Oval 17"/>
          <p:cNvSpPr>
            <a:spLocks noChangeArrowheads="1"/>
          </p:cNvSpPr>
          <p:nvPr/>
        </p:nvSpPr>
        <p:spPr bwMode="auto">
          <a:xfrm>
            <a:off x="3535363" y="3546475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3" name="Oval 18"/>
          <p:cNvSpPr>
            <a:spLocks noChangeArrowheads="1"/>
          </p:cNvSpPr>
          <p:nvPr/>
        </p:nvSpPr>
        <p:spPr bwMode="auto">
          <a:xfrm>
            <a:off x="3363913" y="3906838"/>
            <a:ext cx="98425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4" name="Oval 19"/>
          <p:cNvSpPr>
            <a:spLocks noChangeArrowheads="1"/>
          </p:cNvSpPr>
          <p:nvPr/>
        </p:nvSpPr>
        <p:spPr bwMode="auto">
          <a:xfrm>
            <a:off x="3714750" y="39338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5" name="Oval 20"/>
          <p:cNvSpPr>
            <a:spLocks noChangeArrowheads="1"/>
          </p:cNvSpPr>
          <p:nvPr/>
        </p:nvSpPr>
        <p:spPr bwMode="auto">
          <a:xfrm>
            <a:off x="3194050" y="4265613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6" name="Oval 21"/>
          <p:cNvSpPr>
            <a:spLocks noChangeArrowheads="1"/>
          </p:cNvSpPr>
          <p:nvPr/>
        </p:nvSpPr>
        <p:spPr bwMode="auto">
          <a:xfrm>
            <a:off x="3024188" y="4625975"/>
            <a:ext cx="96837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7" name="Oval 22"/>
          <p:cNvSpPr>
            <a:spLocks noChangeArrowheads="1"/>
          </p:cNvSpPr>
          <p:nvPr/>
        </p:nvSpPr>
        <p:spPr bwMode="auto">
          <a:xfrm>
            <a:off x="3384550" y="45989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8" name="Oval 23"/>
          <p:cNvSpPr>
            <a:spLocks noChangeArrowheads="1"/>
          </p:cNvSpPr>
          <p:nvPr/>
        </p:nvSpPr>
        <p:spPr bwMode="auto">
          <a:xfrm>
            <a:off x="3886200" y="3586163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19" name="Oval 24"/>
          <p:cNvSpPr>
            <a:spLocks noChangeArrowheads="1"/>
          </p:cNvSpPr>
          <p:nvPr/>
        </p:nvSpPr>
        <p:spPr bwMode="auto">
          <a:xfrm>
            <a:off x="3543300" y="425132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20" name="Line 25"/>
          <p:cNvSpPr>
            <a:spLocks noChangeShapeType="1"/>
          </p:cNvSpPr>
          <p:nvPr/>
        </p:nvSpPr>
        <p:spPr bwMode="auto">
          <a:xfrm flipH="1">
            <a:off x="3605213" y="3276600"/>
            <a:ext cx="128587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1" name="Line 26"/>
          <p:cNvSpPr>
            <a:spLocks noChangeShapeType="1"/>
          </p:cNvSpPr>
          <p:nvPr/>
        </p:nvSpPr>
        <p:spPr bwMode="auto">
          <a:xfrm flipH="1">
            <a:off x="3436938" y="3656013"/>
            <a:ext cx="115887" cy="271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2" name="Line 27"/>
          <p:cNvSpPr>
            <a:spLocks noChangeShapeType="1"/>
          </p:cNvSpPr>
          <p:nvPr/>
        </p:nvSpPr>
        <p:spPr bwMode="auto">
          <a:xfrm flipH="1">
            <a:off x="3268663" y="4010025"/>
            <a:ext cx="117475" cy="2714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3" name="Line 28"/>
          <p:cNvSpPr>
            <a:spLocks noChangeShapeType="1"/>
          </p:cNvSpPr>
          <p:nvPr/>
        </p:nvSpPr>
        <p:spPr bwMode="auto">
          <a:xfrm flipH="1">
            <a:off x="3101975" y="4349750"/>
            <a:ext cx="115888" cy="2841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4" name="Line 29"/>
          <p:cNvSpPr>
            <a:spLocks noChangeShapeType="1"/>
          </p:cNvSpPr>
          <p:nvPr/>
        </p:nvSpPr>
        <p:spPr bwMode="auto">
          <a:xfrm>
            <a:off x="3784600" y="3276600"/>
            <a:ext cx="142875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5" name="Line 30"/>
          <p:cNvSpPr>
            <a:spLocks noChangeShapeType="1"/>
          </p:cNvSpPr>
          <p:nvPr/>
        </p:nvSpPr>
        <p:spPr bwMode="auto">
          <a:xfrm>
            <a:off x="3605213" y="3629025"/>
            <a:ext cx="128587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6" name="Line 31"/>
          <p:cNvSpPr>
            <a:spLocks noChangeShapeType="1"/>
          </p:cNvSpPr>
          <p:nvPr/>
        </p:nvSpPr>
        <p:spPr bwMode="auto">
          <a:xfrm>
            <a:off x="3436938" y="3995738"/>
            <a:ext cx="155575" cy="285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7" name="Line 32"/>
          <p:cNvSpPr>
            <a:spLocks noChangeShapeType="1"/>
          </p:cNvSpPr>
          <p:nvPr/>
        </p:nvSpPr>
        <p:spPr bwMode="auto">
          <a:xfrm>
            <a:off x="3268663" y="4349750"/>
            <a:ext cx="142875" cy="2571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28" name="Oval 33"/>
          <p:cNvSpPr>
            <a:spLocks noChangeArrowheads="1"/>
          </p:cNvSpPr>
          <p:nvPr/>
        </p:nvSpPr>
        <p:spPr bwMode="auto">
          <a:xfrm>
            <a:off x="5318125" y="31591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29" name="Oval 34"/>
          <p:cNvSpPr>
            <a:spLocks noChangeArrowheads="1"/>
          </p:cNvSpPr>
          <p:nvPr/>
        </p:nvSpPr>
        <p:spPr bwMode="auto">
          <a:xfrm>
            <a:off x="4854575" y="36353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0" name="Oval 35"/>
          <p:cNvSpPr>
            <a:spLocks noChangeArrowheads="1"/>
          </p:cNvSpPr>
          <p:nvPr/>
        </p:nvSpPr>
        <p:spPr bwMode="auto">
          <a:xfrm>
            <a:off x="5800725" y="36353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1" name="Oval 36"/>
          <p:cNvSpPr>
            <a:spLocks noChangeArrowheads="1"/>
          </p:cNvSpPr>
          <p:nvPr/>
        </p:nvSpPr>
        <p:spPr bwMode="auto">
          <a:xfrm>
            <a:off x="462280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2" name="Oval 37"/>
          <p:cNvSpPr>
            <a:spLocks noChangeArrowheads="1"/>
          </p:cNvSpPr>
          <p:nvPr/>
        </p:nvSpPr>
        <p:spPr bwMode="auto">
          <a:xfrm>
            <a:off x="508635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3" name="Oval 38"/>
          <p:cNvSpPr>
            <a:spLocks noChangeArrowheads="1"/>
          </p:cNvSpPr>
          <p:nvPr/>
        </p:nvSpPr>
        <p:spPr bwMode="auto">
          <a:xfrm>
            <a:off x="5530850" y="4041775"/>
            <a:ext cx="96838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4" name="Oval 39"/>
          <p:cNvSpPr>
            <a:spLocks noChangeArrowheads="1"/>
          </p:cNvSpPr>
          <p:nvPr/>
        </p:nvSpPr>
        <p:spPr bwMode="auto">
          <a:xfrm>
            <a:off x="6013450" y="4041775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35" name="Line 40"/>
          <p:cNvSpPr>
            <a:spLocks noChangeShapeType="1"/>
          </p:cNvSpPr>
          <p:nvPr/>
        </p:nvSpPr>
        <p:spPr bwMode="auto">
          <a:xfrm flipH="1">
            <a:off x="4946650" y="3248025"/>
            <a:ext cx="373063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6" name="Line 41"/>
          <p:cNvSpPr>
            <a:spLocks noChangeShapeType="1"/>
          </p:cNvSpPr>
          <p:nvPr/>
        </p:nvSpPr>
        <p:spPr bwMode="auto">
          <a:xfrm>
            <a:off x="5397500" y="3248025"/>
            <a:ext cx="41275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7" name="Line 42"/>
          <p:cNvSpPr>
            <a:spLocks noChangeShapeType="1"/>
          </p:cNvSpPr>
          <p:nvPr/>
        </p:nvSpPr>
        <p:spPr bwMode="auto">
          <a:xfrm flipH="1">
            <a:off x="4700588" y="3738563"/>
            <a:ext cx="180975" cy="3111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8" name="Line 43"/>
          <p:cNvSpPr>
            <a:spLocks noChangeShapeType="1"/>
          </p:cNvSpPr>
          <p:nvPr/>
        </p:nvSpPr>
        <p:spPr bwMode="auto">
          <a:xfrm>
            <a:off x="4932363" y="3724275"/>
            <a:ext cx="180975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39" name="Line 44"/>
          <p:cNvSpPr>
            <a:spLocks noChangeShapeType="1"/>
          </p:cNvSpPr>
          <p:nvPr/>
        </p:nvSpPr>
        <p:spPr bwMode="auto">
          <a:xfrm flipH="1">
            <a:off x="5616575" y="3738563"/>
            <a:ext cx="206375" cy="325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0" name="Line 45"/>
          <p:cNvSpPr>
            <a:spLocks noChangeShapeType="1"/>
          </p:cNvSpPr>
          <p:nvPr/>
        </p:nvSpPr>
        <p:spPr bwMode="auto">
          <a:xfrm>
            <a:off x="5875338" y="3724275"/>
            <a:ext cx="166687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1" name="Oval 46"/>
          <p:cNvSpPr>
            <a:spLocks noChangeArrowheads="1"/>
          </p:cNvSpPr>
          <p:nvPr/>
        </p:nvSpPr>
        <p:spPr bwMode="auto">
          <a:xfrm>
            <a:off x="4389438" y="4543425"/>
            <a:ext cx="98425" cy="1031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42" name="Oval 47"/>
          <p:cNvSpPr>
            <a:spLocks noChangeArrowheads="1"/>
          </p:cNvSpPr>
          <p:nvPr/>
        </p:nvSpPr>
        <p:spPr bwMode="auto">
          <a:xfrm>
            <a:off x="4878388" y="4503738"/>
            <a:ext cx="96837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43" name="Line 48"/>
          <p:cNvSpPr>
            <a:spLocks noChangeShapeType="1"/>
          </p:cNvSpPr>
          <p:nvPr/>
        </p:nvSpPr>
        <p:spPr bwMode="auto">
          <a:xfrm flipH="1">
            <a:off x="4456113" y="4144963"/>
            <a:ext cx="204787" cy="3952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4" name="Line 49"/>
          <p:cNvSpPr>
            <a:spLocks noChangeShapeType="1"/>
          </p:cNvSpPr>
          <p:nvPr/>
        </p:nvSpPr>
        <p:spPr bwMode="auto">
          <a:xfrm>
            <a:off x="4700588" y="4105275"/>
            <a:ext cx="219075" cy="406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45" name="Text Box 50"/>
          <p:cNvSpPr txBox="1">
            <a:spLocks noChangeArrowheads="1"/>
          </p:cNvSpPr>
          <p:nvPr/>
        </p:nvSpPr>
        <p:spPr bwMode="auto">
          <a:xfrm>
            <a:off x="906463" y="4132263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grpSp>
        <p:nvGrpSpPr>
          <p:cNvPr id="55346" name="Group 51"/>
          <p:cNvGrpSpPr>
            <a:grpSpLocks/>
          </p:cNvGrpSpPr>
          <p:nvPr/>
        </p:nvGrpSpPr>
        <p:grpSpPr bwMode="auto">
          <a:xfrm>
            <a:off x="1046163" y="3702050"/>
            <a:ext cx="657225" cy="796925"/>
            <a:chOff x="2052" y="3774"/>
            <a:chExt cx="766" cy="879"/>
          </a:xfrm>
        </p:grpSpPr>
        <p:sp>
          <p:nvSpPr>
            <p:cNvPr id="55387" name="Oval 52"/>
            <p:cNvSpPr>
              <a:spLocks noChangeArrowheads="1"/>
            </p:cNvSpPr>
            <p:nvPr/>
          </p:nvSpPr>
          <p:spPr bwMode="auto">
            <a:xfrm>
              <a:off x="2322" y="377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88" name="Oval 53"/>
            <p:cNvSpPr>
              <a:spLocks noChangeArrowheads="1"/>
            </p:cNvSpPr>
            <p:nvPr/>
          </p:nvSpPr>
          <p:spPr bwMode="auto">
            <a:xfrm>
              <a:off x="2052" y="422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89" name="Oval 54"/>
            <p:cNvSpPr>
              <a:spLocks noChangeArrowheads="1"/>
            </p:cNvSpPr>
            <p:nvPr/>
          </p:nvSpPr>
          <p:spPr bwMode="auto">
            <a:xfrm>
              <a:off x="2592" y="4224"/>
              <a:ext cx="113" cy="1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endParaRPr kumimoji="0" lang="zh-CN" altLang="en-US" sz="2000" b="1"/>
            </a:p>
          </p:txBody>
        </p:sp>
        <p:sp>
          <p:nvSpPr>
            <p:cNvPr id="55390" name="Line 55"/>
            <p:cNvSpPr>
              <a:spLocks noChangeShapeType="1"/>
            </p:cNvSpPr>
            <p:nvPr/>
          </p:nvSpPr>
          <p:spPr bwMode="auto">
            <a:xfrm flipH="1">
              <a:off x="2144" y="3888"/>
              <a:ext cx="210" cy="34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1" name="Line 56"/>
            <p:cNvSpPr>
              <a:spLocks noChangeShapeType="1"/>
            </p:cNvSpPr>
            <p:nvPr/>
          </p:nvSpPr>
          <p:spPr bwMode="auto">
            <a:xfrm>
              <a:off x="2414" y="3873"/>
              <a:ext cx="210" cy="3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92" name="Text Box 57"/>
            <p:cNvSpPr txBox="1">
              <a:spLocks noChangeArrowheads="1"/>
            </p:cNvSpPr>
            <p:nvPr/>
          </p:nvSpPr>
          <p:spPr bwMode="auto">
            <a:xfrm>
              <a:off x="2414" y="4218"/>
              <a:ext cx="404" cy="4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</p:grpSp>
      <p:sp>
        <p:nvSpPr>
          <p:cNvPr id="55347" name="Text Box 58"/>
          <p:cNvSpPr txBox="1">
            <a:spLocks noChangeArrowheads="1"/>
          </p:cNvSpPr>
          <p:nvPr/>
        </p:nvSpPr>
        <p:spPr bwMode="auto">
          <a:xfrm>
            <a:off x="3452813" y="4530725"/>
            <a:ext cx="347662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48" name="Text Box 59"/>
          <p:cNvSpPr txBox="1">
            <a:spLocks noChangeArrowheads="1"/>
          </p:cNvSpPr>
          <p:nvPr/>
        </p:nvSpPr>
        <p:spPr bwMode="auto">
          <a:xfrm>
            <a:off x="3605213" y="41497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49" name="Text Box 60"/>
          <p:cNvSpPr txBox="1">
            <a:spLocks noChangeArrowheads="1"/>
          </p:cNvSpPr>
          <p:nvPr/>
        </p:nvSpPr>
        <p:spPr bwMode="auto">
          <a:xfrm>
            <a:off x="3757613" y="38449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0" name="Text Box 61"/>
          <p:cNvSpPr txBox="1">
            <a:spLocks noChangeArrowheads="1"/>
          </p:cNvSpPr>
          <p:nvPr/>
        </p:nvSpPr>
        <p:spPr bwMode="auto">
          <a:xfrm>
            <a:off x="3910013" y="34639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1" name="Text Box 62"/>
          <p:cNvSpPr txBox="1">
            <a:spLocks noChangeArrowheads="1"/>
          </p:cNvSpPr>
          <p:nvPr/>
        </p:nvSpPr>
        <p:spPr bwMode="auto">
          <a:xfrm>
            <a:off x="4905375" y="44545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2" name="Text Box 63"/>
          <p:cNvSpPr txBox="1">
            <a:spLocks noChangeArrowheads="1"/>
          </p:cNvSpPr>
          <p:nvPr/>
        </p:nvSpPr>
        <p:spPr bwMode="auto">
          <a:xfrm>
            <a:off x="4427538" y="4421188"/>
            <a:ext cx="347662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3" name="Text Box 64"/>
          <p:cNvSpPr txBox="1">
            <a:spLocks noChangeArrowheads="1"/>
          </p:cNvSpPr>
          <p:nvPr/>
        </p:nvSpPr>
        <p:spPr bwMode="auto">
          <a:xfrm>
            <a:off x="5133975" y="39973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54" name="Text Box 65"/>
          <p:cNvSpPr txBox="1">
            <a:spLocks noChangeArrowheads="1"/>
          </p:cNvSpPr>
          <p:nvPr/>
        </p:nvSpPr>
        <p:spPr bwMode="auto">
          <a:xfrm>
            <a:off x="5438775" y="4073525"/>
            <a:ext cx="346075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5" name="Text Box 66"/>
          <p:cNvSpPr txBox="1">
            <a:spLocks noChangeArrowheads="1"/>
          </p:cNvSpPr>
          <p:nvPr/>
        </p:nvSpPr>
        <p:spPr bwMode="auto">
          <a:xfrm>
            <a:off x="5849938" y="4064000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56" name="Text Box 67"/>
          <p:cNvSpPr txBox="1">
            <a:spLocks noChangeArrowheads="1"/>
          </p:cNvSpPr>
          <p:nvPr/>
        </p:nvSpPr>
        <p:spPr bwMode="auto">
          <a:xfrm>
            <a:off x="1717675" y="449897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7" name="Text Box 68"/>
          <p:cNvSpPr txBox="1">
            <a:spLocks noChangeArrowheads="1"/>
          </p:cNvSpPr>
          <p:nvPr/>
        </p:nvSpPr>
        <p:spPr bwMode="auto">
          <a:xfrm>
            <a:off x="2220913" y="4457700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58" name="Text Box 69"/>
          <p:cNvSpPr txBox="1">
            <a:spLocks noChangeArrowheads="1"/>
          </p:cNvSpPr>
          <p:nvPr/>
        </p:nvSpPr>
        <p:spPr bwMode="auto">
          <a:xfrm>
            <a:off x="2278063" y="4149725"/>
            <a:ext cx="347662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59" name="Text Box 70"/>
          <p:cNvSpPr txBox="1">
            <a:spLocks noChangeArrowheads="1"/>
          </p:cNvSpPr>
          <p:nvPr/>
        </p:nvSpPr>
        <p:spPr bwMode="auto">
          <a:xfrm>
            <a:off x="3071813" y="4530725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60" name="Text Box 71"/>
          <p:cNvSpPr txBox="1">
            <a:spLocks noChangeArrowheads="1"/>
          </p:cNvSpPr>
          <p:nvPr/>
        </p:nvSpPr>
        <p:spPr bwMode="auto">
          <a:xfrm>
            <a:off x="900113" y="4779963"/>
            <a:ext cx="1398587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)=38</a:t>
            </a:r>
          </a:p>
        </p:txBody>
      </p:sp>
      <p:sp>
        <p:nvSpPr>
          <p:cNvPr id="55361" name="Text Box 72"/>
          <p:cNvSpPr txBox="1">
            <a:spLocks noChangeArrowheads="1"/>
          </p:cNvSpPr>
          <p:nvPr/>
        </p:nvSpPr>
        <p:spPr bwMode="auto">
          <a:xfrm>
            <a:off x="3132138" y="4797425"/>
            <a:ext cx="12954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)=47</a:t>
            </a:r>
          </a:p>
        </p:txBody>
      </p:sp>
      <p:sp>
        <p:nvSpPr>
          <p:cNvPr id="55362" name="Text Box 73"/>
          <p:cNvSpPr txBox="1">
            <a:spLocks noChangeArrowheads="1"/>
          </p:cNvSpPr>
          <p:nvPr/>
        </p:nvSpPr>
        <p:spPr bwMode="auto">
          <a:xfrm>
            <a:off x="4643438" y="4779963"/>
            <a:ext cx="1465262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)=36</a:t>
            </a:r>
          </a:p>
        </p:txBody>
      </p:sp>
      <p:sp>
        <p:nvSpPr>
          <p:cNvPr id="55363" name="Oval 74"/>
          <p:cNvSpPr>
            <a:spLocks noChangeArrowheads="1"/>
          </p:cNvSpPr>
          <p:nvPr/>
        </p:nvSpPr>
        <p:spPr bwMode="auto">
          <a:xfrm>
            <a:off x="7369175" y="33115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4" name="Oval 75"/>
          <p:cNvSpPr>
            <a:spLocks noChangeArrowheads="1"/>
          </p:cNvSpPr>
          <p:nvPr/>
        </p:nvSpPr>
        <p:spPr bwMode="auto">
          <a:xfrm>
            <a:off x="6905625" y="37861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5" name="Oval 76"/>
          <p:cNvSpPr>
            <a:spLocks noChangeArrowheads="1"/>
          </p:cNvSpPr>
          <p:nvPr/>
        </p:nvSpPr>
        <p:spPr bwMode="auto">
          <a:xfrm>
            <a:off x="7851775" y="3786188"/>
            <a:ext cx="96838" cy="1031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6" name="Oval 77"/>
          <p:cNvSpPr>
            <a:spLocks noChangeArrowheads="1"/>
          </p:cNvSpPr>
          <p:nvPr/>
        </p:nvSpPr>
        <p:spPr bwMode="auto">
          <a:xfrm>
            <a:off x="667385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7" name="Oval 78"/>
          <p:cNvSpPr>
            <a:spLocks noChangeArrowheads="1"/>
          </p:cNvSpPr>
          <p:nvPr/>
        </p:nvSpPr>
        <p:spPr bwMode="auto">
          <a:xfrm>
            <a:off x="713740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8" name="Oval 79"/>
          <p:cNvSpPr>
            <a:spLocks noChangeArrowheads="1"/>
          </p:cNvSpPr>
          <p:nvPr/>
        </p:nvSpPr>
        <p:spPr bwMode="auto">
          <a:xfrm>
            <a:off x="7581900" y="419417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69" name="Oval 80"/>
          <p:cNvSpPr>
            <a:spLocks noChangeArrowheads="1"/>
          </p:cNvSpPr>
          <p:nvPr/>
        </p:nvSpPr>
        <p:spPr bwMode="auto">
          <a:xfrm>
            <a:off x="8064500" y="4194175"/>
            <a:ext cx="98425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0" name="Line 81"/>
          <p:cNvSpPr>
            <a:spLocks noChangeShapeType="1"/>
          </p:cNvSpPr>
          <p:nvPr/>
        </p:nvSpPr>
        <p:spPr bwMode="auto">
          <a:xfrm flipH="1">
            <a:off x="6997700" y="3400425"/>
            <a:ext cx="373063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1" name="Line 82"/>
          <p:cNvSpPr>
            <a:spLocks noChangeShapeType="1"/>
          </p:cNvSpPr>
          <p:nvPr/>
        </p:nvSpPr>
        <p:spPr bwMode="auto">
          <a:xfrm>
            <a:off x="7448550" y="3400425"/>
            <a:ext cx="412750" cy="407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2" name="Line 83"/>
          <p:cNvSpPr>
            <a:spLocks noChangeShapeType="1"/>
          </p:cNvSpPr>
          <p:nvPr/>
        </p:nvSpPr>
        <p:spPr bwMode="auto">
          <a:xfrm flipH="1">
            <a:off x="6751638" y="3889375"/>
            <a:ext cx="180975" cy="3127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3" name="Line 84"/>
          <p:cNvSpPr>
            <a:spLocks noChangeShapeType="1"/>
          </p:cNvSpPr>
          <p:nvPr/>
        </p:nvSpPr>
        <p:spPr bwMode="auto">
          <a:xfrm>
            <a:off x="6985000" y="3876675"/>
            <a:ext cx="179388" cy="3397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4" name="Line 85"/>
          <p:cNvSpPr>
            <a:spLocks noChangeShapeType="1"/>
          </p:cNvSpPr>
          <p:nvPr/>
        </p:nvSpPr>
        <p:spPr bwMode="auto">
          <a:xfrm flipH="1">
            <a:off x="7667625" y="3889375"/>
            <a:ext cx="206375" cy="3270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5" name="Line 86"/>
          <p:cNvSpPr>
            <a:spLocks noChangeShapeType="1"/>
          </p:cNvSpPr>
          <p:nvPr/>
        </p:nvSpPr>
        <p:spPr bwMode="auto">
          <a:xfrm>
            <a:off x="7926388" y="3876675"/>
            <a:ext cx="166687" cy="325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6" name="Oval 87"/>
          <p:cNvSpPr>
            <a:spLocks noChangeArrowheads="1"/>
          </p:cNvSpPr>
          <p:nvPr/>
        </p:nvSpPr>
        <p:spPr bwMode="auto">
          <a:xfrm>
            <a:off x="6442075" y="4683125"/>
            <a:ext cx="96838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7" name="Oval 88"/>
          <p:cNvSpPr>
            <a:spLocks noChangeArrowheads="1"/>
          </p:cNvSpPr>
          <p:nvPr/>
        </p:nvSpPr>
        <p:spPr bwMode="auto">
          <a:xfrm>
            <a:off x="6929438" y="4656138"/>
            <a:ext cx="96837" cy="1016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2000" b="1"/>
          </a:p>
        </p:txBody>
      </p:sp>
      <p:sp>
        <p:nvSpPr>
          <p:cNvPr id="55378" name="Line 89"/>
          <p:cNvSpPr>
            <a:spLocks noChangeShapeType="1"/>
          </p:cNvSpPr>
          <p:nvPr/>
        </p:nvSpPr>
        <p:spPr bwMode="auto">
          <a:xfrm flipH="1">
            <a:off x="6507163" y="4297363"/>
            <a:ext cx="206375" cy="3937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79" name="Line 90"/>
          <p:cNvSpPr>
            <a:spLocks noChangeShapeType="1"/>
          </p:cNvSpPr>
          <p:nvPr/>
        </p:nvSpPr>
        <p:spPr bwMode="auto">
          <a:xfrm>
            <a:off x="6751638" y="4256088"/>
            <a:ext cx="219075" cy="4079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380" name="Text Box 91"/>
          <p:cNvSpPr txBox="1">
            <a:spLocks noChangeArrowheads="1"/>
          </p:cNvSpPr>
          <p:nvPr/>
        </p:nvSpPr>
        <p:spPr bwMode="auto">
          <a:xfrm>
            <a:off x="7877175" y="4225925"/>
            <a:ext cx="33337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81" name="Text Box 92"/>
          <p:cNvSpPr txBox="1">
            <a:spLocks noChangeArrowheads="1"/>
          </p:cNvSpPr>
          <p:nvPr/>
        </p:nvSpPr>
        <p:spPr bwMode="auto">
          <a:xfrm>
            <a:off x="7496175" y="43021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3</a:t>
            </a:r>
          </a:p>
        </p:txBody>
      </p:sp>
      <p:sp>
        <p:nvSpPr>
          <p:cNvPr id="55382" name="Text Box 93"/>
          <p:cNvSpPr txBox="1">
            <a:spLocks noChangeArrowheads="1"/>
          </p:cNvSpPr>
          <p:nvPr/>
        </p:nvSpPr>
        <p:spPr bwMode="auto">
          <a:xfrm>
            <a:off x="7191375" y="4225925"/>
            <a:ext cx="346075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5</a:t>
            </a:r>
          </a:p>
        </p:txBody>
      </p:sp>
      <p:sp>
        <p:nvSpPr>
          <p:cNvPr id="55383" name="Text Box 94"/>
          <p:cNvSpPr txBox="1">
            <a:spLocks noChangeArrowheads="1"/>
          </p:cNvSpPr>
          <p:nvPr/>
        </p:nvSpPr>
        <p:spPr bwMode="auto">
          <a:xfrm>
            <a:off x="6962775" y="46069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84" name="Text Box 95"/>
          <p:cNvSpPr txBox="1">
            <a:spLocks noChangeArrowheads="1"/>
          </p:cNvSpPr>
          <p:nvPr/>
        </p:nvSpPr>
        <p:spPr bwMode="auto">
          <a:xfrm>
            <a:off x="6505575" y="4683125"/>
            <a:ext cx="347663" cy="39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>
                <a:latin typeface="Times New Roman" charset="0"/>
              </a:rPr>
              <a:t>2</a:t>
            </a:r>
          </a:p>
        </p:txBody>
      </p:sp>
      <p:sp>
        <p:nvSpPr>
          <p:cNvPr id="55385" name="Text Box 96"/>
          <p:cNvSpPr txBox="1">
            <a:spLocks noChangeArrowheads="1"/>
          </p:cNvSpPr>
          <p:nvPr/>
        </p:nvSpPr>
        <p:spPr bwMode="auto">
          <a:xfrm>
            <a:off x="7019925" y="4852988"/>
            <a:ext cx="1143000" cy="62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20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2000" b="1">
                <a:solidFill>
                  <a:srgbClr val="008000"/>
                </a:solidFill>
                <a:latin typeface="Times New Roman" charset="0"/>
              </a:rPr>
              <a:t>)=34</a:t>
            </a:r>
          </a:p>
        </p:txBody>
      </p:sp>
      <p:sp>
        <p:nvSpPr>
          <p:cNvPr id="55386" name="Text Box 97"/>
          <p:cNvSpPr txBox="1">
            <a:spLocks noChangeArrowheads="1"/>
          </p:cNvSpPr>
          <p:nvPr/>
        </p:nvSpPr>
        <p:spPr bwMode="auto">
          <a:xfrm>
            <a:off x="1908175" y="5429250"/>
            <a:ext cx="662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rgbClr val="0000CC"/>
                </a:solidFill>
                <a:latin typeface="Times New Roman" charset="0"/>
              </a:rPr>
              <a:t>注意：最优二叉树一定是完全二叉树（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</a:rPr>
              <a:t>t</a:t>
            </a:r>
            <a:r>
              <a:rPr lang="zh-CN" altLang="en-US" b="1">
                <a:solidFill>
                  <a:srgbClr val="0000CC"/>
                </a:solidFill>
                <a:latin typeface="Times New Roman" charset="0"/>
                <a:sym typeface="Symbol" charset="2"/>
              </a:rPr>
              <a:t></a:t>
            </a:r>
            <a:r>
              <a:rPr lang="en-US" altLang="zh-CN" b="1">
                <a:solidFill>
                  <a:srgbClr val="0000CC"/>
                </a:solidFill>
                <a:latin typeface="Times New Roman" charset="0"/>
                <a:sym typeface="Symbol" charset="2"/>
              </a:rPr>
              <a:t>2</a:t>
            </a:r>
            <a:r>
              <a:rPr lang="zh-CN" altLang="en-US" b="1">
                <a:solidFill>
                  <a:srgbClr val="0000CC"/>
                </a:solidFill>
                <a:latin typeface="Times New Roman" charset="0"/>
                <a:sym typeface="Symbol" charset="2"/>
              </a:rPr>
              <a:t>）</a:t>
            </a:r>
            <a:endParaRPr lang="en-US" altLang="zh-CN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343775" cy="935038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编码（</a:t>
            </a:r>
            <a:r>
              <a:rPr lang="zh-CN" altLang="en-US"/>
              <a:t>算法） </a:t>
            </a:r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628775"/>
            <a:ext cx="8713788" cy="4510088"/>
          </a:xfrm>
        </p:spPr>
        <p:txBody>
          <a:bodyPr/>
          <a:lstStyle/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输入：正实数序列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输出：具有</a:t>
            </a:r>
            <a:r>
              <a:rPr kumimoji="0" lang="en-US" altLang="zh-CN" sz="2400" b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个树叶，其权序列为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的最优二叉树。</a:t>
            </a:r>
          </a:p>
          <a:p>
            <a:pPr lvl="1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过程：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en-US" altLang="zh-CN" sz="2400" b="1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棵根树（森林），其根的权分别是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1</a:t>
            </a:r>
            <a:r>
              <a:rPr kumimoji="0" lang="en-US" altLang="zh-CN" sz="2400" b="1">
                <a:latin typeface="Times New Roman" charset="0"/>
              </a:rPr>
              <a:t>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2</a:t>
            </a:r>
            <a:r>
              <a:rPr kumimoji="0" lang="en-US" altLang="zh-CN" sz="2400" b="1">
                <a:latin typeface="Times New Roman" charset="0"/>
              </a:rPr>
              <a:t>,…,</a:t>
            </a:r>
            <a:r>
              <a:rPr kumimoji="0" lang="en-US" altLang="zh-CN" sz="2400" b="1" i="1">
                <a:latin typeface="Times New Roman" charset="0"/>
              </a:rPr>
              <a:t>w</a:t>
            </a:r>
            <a:r>
              <a:rPr kumimoji="0" lang="en-US" altLang="zh-CN" sz="2400" b="1" baseline="-30000">
                <a:latin typeface="Times New Roman" charset="0"/>
              </a:rPr>
              <a:t>t</a:t>
            </a:r>
            <a:r>
              <a:rPr kumimoji="0" lang="zh-CN" altLang="en-US" sz="2400" b="1">
                <a:latin typeface="Times New Roman" charset="0"/>
              </a:rPr>
              <a:t>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选择根权最小的两棵树，以它们为左、右子树（合并）生成新的二叉树，其根权等于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棵子树的根权之和。</a:t>
            </a:r>
          </a:p>
          <a:p>
            <a:pPr lvl="2" algn="just" eaLnBrk="1" hangingPunct="1">
              <a:lnSpc>
                <a:spcPct val="110000"/>
              </a:lnSpc>
            </a:pPr>
            <a:r>
              <a:rPr kumimoji="0" lang="zh-CN" altLang="en-US" sz="2400" b="1">
                <a:latin typeface="Times New Roman" charset="0"/>
              </a:rPr>
              <a:t>重复第</a:t>
            </a: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步，直至形成一棵树。</a:t>
            </a:r>
          </a:p>
          <a:p>
            <a:pPr eaLnBrk="1" hangingPunct="1">
              <a:lnSpc>
                <a:spcPct val="110000"/>
              </a:lnSpc>
              <a:spcBef>
                <a:spcPct val="6000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      </a:t>
            </a:r>
            <a:r>
              <a:rPr kumimoji="0" lang="zh-CN" altLang="en-US" sz="2400" b="1">
                <a:solidFill>
                  <a:srgbClr val="FF0000"/>
                </a:solidFill>
                <a:latin typeface="Times New Roman" charset="0"/>
              </a:rPr>
              <a:t>注意：结果可能不唯一</a:t>
            </a: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zh-CN" altLang="en-US" sz="2400" b="1">
                <a:latin typeface="Times New Roman" charset="0"/>
              </a:rPr>
              <a:t>如果“当前”权最小顶点对不唯一</a:t>
            </a:r>
            <a:r>
              <a:rPr kumimoji="0" lang="en-US" altLang="zh-CN" sz="2400" b="1">
                <a:latin typeface="Times New Roman" charset="0"/>
              </a:rPr>
              <a:t>)</a:t>
            </a:r>
            <a:r>
              <a:rPr kumimoji="0" lang="zh-CN" altLang="en-US" sz="2400" b="1">
                <a:latin typeface="Times New Roman" charset="0"/>
              </a:rPr>
              <a:t>。 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编码（算法）：举例</a:t>
            </a:r>
          </a:p>
        </p:txBody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8229600" cy="2016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kumimoji="0" lang="zh-CN" altLang="en-US" sz="2600" b="1">
                <a:latin typeface="Times New Roman" charset="0"/>
              </a:rPr>
              <a:t>例子 ：开始序列：</a:t>
            </a:r>
            <a:r>
              <a:rPr kumimoji="0" lang="en-US" altLang="zh-CN" sz="2600" b="1">
                <a:latin typeface="Times New Roman" charset="0"/>
              </a:rPr>
              <a:t>2,2,3,3,5</a:t>
            </a:r>
            <a:r>
              <a:rPr kumimoji="0" lang="en-US" altLang="zh-CN" b="1">
                <a:latin typeface="Times New Roman" charset="0"/>
              </a:rPr>
              <a:t> 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1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4,3,3,5 </a:t>
            </a:r>
          </a:p>
          <a:p>
            <a:pPr lvl="1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2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4,6,5 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</a:pP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步后：</a:t>
            </a:r>
            <a:r>
              <a:rPr kumimoji="0" lang="en-US" altLang="zh-CN" sz="2400" b="1">
                <a:latin typeface="Times New Roman" charset="0"/>
              </a:rPr>
              <a:t>9,6</a:t>
            </a:r>
          </a:p>
        </p:txBody>
      </p:sp>
      <p:sp>
        <p:nvSpPr>
          <p:cNvPr id="59395" name="Oval 4"/>
          <p:cNvSpPr>
            <a:spLocks noChangeArrowheads="1"/>
          </p:cNvSpPr>
          <p:nvPr/>
        </p:nvSpPr>
        <p:spPr bwMode="auto">
          <a:xfrm>
            <a:off x="1077913" y="4295775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6" name="Oval 5"/>
          <p:cNvSpPr>
            <a:spLocks noChangeArrowheads="1"/>
          </p:cNvSpPr>
          <p:nvPr/>
        </p:nvSpPr>
        <p:spPr bwMode="auto">
          <a:xfrm>
            <a:off x="793750" y="488473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7" name="Oval 6"/>
          <p:cNvSpPr>
            <a:spLocks noChangeArrowheads="1"/>
          </p:cNvSpPr>
          <p:nvPr/>
        </p:nvSpPr>
        <p:spPr bwMode="auto">
          <a:xfrm>
            <a:off x="1363663" y="488473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398" name="Line 7"/>
          <p:cNvSpPr>
            <a:spLocks noChangeShapeType="1"/>
          </p:cNvSpPr>
          <p:nvPr/>
        </p:nvSpPr>
        <p:spPr bwMode="auto">
          <a:xfrm flipH="1">
            <a:off x="890588" y="44450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399" name="Line 8"/>
          <p:cNvSpPr>
            <a:spLocks noChangeShapeType="1"/>
          </p:cNvSpPr>
          <p:nvPr/>
        </p:nvSpPr>
        <p:spPr bwMode="auto">
          <a:xfrm>
            <a:off x="1176338" y="4424363"/>
            <a:ext cx="220662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0" name="Text Box 9"/>
          <p:cNvSpPr txBox="1">
            <a:spLocks noChangeArrowheads="1"/>
          </p:cNvSpPr>
          <p:nvPr/>
        </p:nvSpPr>
        <p:spPr bwMode="auto">
          <a:xfrm>
            <a:off x="1176338" y="4876800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01" name="Text Box 10"/>
          <p:cNvSpPr txBox="1">
            <a:spLocks noChangeArrowheads="1"/>
          </p:cNvSpPr>
          <p:nvPr/>
        </p:nvSpPr>
        <p:spPr bwMode="auto">
          <a:xfrm>
            <a:off x="838200" y="4105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02" name="AutoShape 11"/>
          <p:cNvSpPr>
            <a:spLocks noChangeArrowheads="1"/>
          </p:cNvSpPr>
          <p:nvPr/>
        </p:nvSpPr>
        <p:spPr bwMode="auto">
          <a:xfrm>
            <a:off x="1668463" y="4498975"/>
            <a:ext cx="361950" cy="4921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3" name="Oval 12"/>
          <p:cNvSpPr>
            <a:spLocks noChangeArrowheads="1"/>
          </p:cNvSpPr>
          <p:nvPr/>
        </p:nvSpPr>
        <p:spPr bwMode="auto">
          <a:xfrm>
            <a:off x="5846763" y="40989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4" name="Oval 13"/>
          <p:cNvSpPr>
            <a:spLocks noChangeArrowheads="1"/>
          </p:cNvSpPr>
          <p:nvPr/>
        </p:nvSpPr>
        <p:spPr bwMode="auto">
          <a:xfrm>
            <a:off x="5561013" y="4687888"/>
            <a:ext cx="120650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5" name="Oval 14"/>
          <p:cNvSpPr>
            <a:spLocks noChangeArrowheads="1"/>
          </p:cNvSpPr>
          <p:nvPr/>
        </p:nvSpPr>
        <p:spPr bwMode="auto">
          <a:xfrm>
            <a:off x="6132513" y="4687888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06" name="Line 15"/>
          <p:cNvSpPr>
            <a:spLocks noChangeShapeType="1"/>
          </p:cNvSpPr>
          <p:nvPr/>
        </p:nvSpPr>
        <p:spPr bwMode="auto">
          <a:xfrm flipH="1">
            <a:off x="5659438" y="4248150"/>
            <a:ext cx="220662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7" name="Line 16"/>
          <p:cNvSpPr>
            <a:spLocks noChangeShapeType="1"/>
          </p:cNvSpPr>
          <p:nvPr/>
        </p:nvSpPr>
        <p:spPr bwMode="auto">
          <a:xfrm>
            <a:off x="5943600" y="4227513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8" name="Text Box 17"/>
          <p:cNvSpPr txBox="1">
            <a:spLocks noChangeArrowheads="1"/>
          </p:cNvSpPr>
          <p:nvPr/>
        </p:nvSpPr>
        <p:spPr bwMode="auto">
          <a:xfrm>
            <a:off x="5943600" y="4679950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09" name="Text Box 18"/>
          <p:cNvSpPr txBox="1">
            <a:spLocks noChangeArrowheads="1"/>
          </p:cNvSpPr>
          <p:nvPr/>
        </p:nvSpPr>
        <p:spPr bwMode="auto">
          <a:xfrm>
            <a:off x="55626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10" name="Oval 19"/>
          <p:cNvSpPr>
            <a:spLocks noChangeArrowheads="1"/>
          </p:cNvSpPr>
          <p:nvPr/>
        </p:nvSpPr>
        <p:spPr bwMode="auto">
          <a:xfrm>
            <a:off x="2452688" y="448627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1" name="Oval 20"/>
          <p:cNvSpPr>
            <a:spLocks noChangeArrowheads="1"/>
          </p:cNvSpPr>
          <p:nvPr/>
        </p:nvSpPr>
        <p:spPr bwMode="auto">
          <a:xfrm>
            <a:off x="2166938" y="5076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2" name="Oval 21"/>
          <p:cNvSpPr>
            <a:spLocks noChangeArrowheads="1"/>
          </p:cNvSpPr>
          <p:nvPr/>
        </p:nvSpPr>
        <p:spPr bwMode="auto">
          <a:xfrm>
            <a:off x="2738438" y="5076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13" name="Line 22"/>
          <p:cNvSpPr>
            <a:spLocks noChangeShapeType="1"/>
          </p:cNvSpPr>
          <p:nvPr/>
        </p:nvSpPr>
        <p:spPr bwMode="auto">
          <a:xfrm flipH="1">
            <a:off x="2263775" y="46355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4" name="Line 23"/>
          <p:cNvSpPr>
            <a:spLocks noChangeShapeType="1"/>
          </p:cNvSpPr>
          <p:nvPr/>
        </p:nvSpPr>
        <p:spPr bwMode="auto">
          <a:xfrm>
            <a:off x="2549525" y="4616450"/>
            <a:ext cx="22225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15" name="Text Box 24"/>
          <p:cNvSpPr txBox="1">
            <a:spLocks noChangeArrowheads="1"/>
          </p:cNvSpPr>
          <p:nvPr/>
        </p:nvSpPr>
        <p:spPr bwMode="auto">
          <a:xfrm>
            <a:off x="2549525" y="5068888"/>
            <a:ext cx="427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6" name="Text Box 25"/>
          <p:cNvSpPr txBox="1">
            <a:spLocks noChangeArrowheads="1"/>
          </p:cNvSpPr>
          <p:nvPr/>
        </p:nvSpPr>
        <p:spPr bwMode="auto">
          <a:xfrm>
            <a:off x="1981200" y="50958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7" name="Text Box 26"/>
          <p:cNvSpPr txBox="1">
            <a:spLocks noChangeArrowheads="1"/>
          </p:cNvSpPr>
          <p:nvPr/>
        </p:nvSpPr>
        <p:spPr bwMode="auto">
          <a:xfrm>
            <a:off x="609600" y="49434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18" name="Text Box 27"/>
          <p:cNvSpPr txBox="1">
            <a:spLocks noChangeArrowheads="1"/>
          </p:cNvSpPr>
          <p:nvPr/>
        </p:nvSpPr>
        <p:spPr bwMode="auto">
          <a:xfrm>
            <a:off x="2286000" y="42576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19" name="Text Box 28"/>
          <p:cNvSpPr txBox="1">
            <a:spLocks noChangeArrowheads="1"/>
          </p:cNvSpPr>
          <p:nvPr/>
        </p:nvSpPr>
        <p:spPr bwMode="auto">
          <a:xfrm>
            <a:off x="5715000" y="38766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20" name="Oval 29"/>
          <p:cNvSpPr>
            <a:spLocks noChangeArrowheads="1"/>
          </p:cNvSpPr>
          <p:nvPr/>
        </p:nvSpPr>
        <p:spPr bwMode="auto">
          <a:xfrm>
            <a:off x="3443288" y="410527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1" name="Oval 30"/>
          <p:cNvSpPr>
            <a:spLocks noChangeArrowheads="1"/>
          </p:cNvSpPr>
          <p:nvPr/>
        </p:nvSpPr>
        <p:spPr bwMode="auto">
          <a:xfrm>
            <a:off x="3157538" y="4695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2" name="Oval 31"/>
          <p:cNvSpPr>
            <a:spLocks noChangeArrowheads="1"/>
          </p:cNvSpPr>
          <p:nvPr/>
        </p:nvSpPr>
        <p:spPr bwMode="auto">
          <a:xfrm>
            <a:off x="3729038" y="4695825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3" name="Line 32"/>
          <p:cNvSpPr>
            <a:spLocks noChangeShapeType="1"/>
          </p:cNvSpPr>
          <p:nvPr/>
        </p:nvSpPr>
        <p:spPr bwMode="auto">
          <a:xfrm flipH="1">
            <a:off x="3254375" y="4254500"/>
            <a:ext cx="222250" cy="452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4" name="Line 33"/>
          <p:cNvSpPr>
            <a:spLocks noChangeShapeType="1"/>
          </p:cNvSpPr>
          <p:nvPr/>
        </p:nvSpPr>
        <p:spPr bwMode="auto">
          <a:xfrm>
            <a:off x="3540125" y="4235450"/>
            <a:ext cx="222250" cy="4905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Text Box 34"/>
          <p:cNvSpPr txBox="1">
            <a:spLocks noChangeArrowheads="1"/>
          </p:cNvSpPr>
          <p:nvPr/>
        </p:nvSpPr>
        <p:spPr bwMode="auto">
          <a:xfrm>
            <a:off x="3540125" y="4687888"/>
            <a:ext cx="427038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26" name="Text Box 35"/>
          <p:cNvSpPr txBox="1">
            <a:spLocks noChangeArrowheads="1"/>
          </p:cNvSpPr>
          <p:nvPr/>
        </p:nvSpPr>
        <p:spPr bwMode="auto">
          <a:xfrm>
            <a:off x="2971800" y="47148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27" name="Oval 36"/>
          <p:cNvSpPr>
            <a:spLocks noChangeArrowheads="1"/>
          </p:cNvSpPr>
          <p:nvPr/>
        </p:nvSpPr>
        <p:spPr bwMode="auto">
          <a:xfrm>
            <a:off x="5008563" y="4078288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8" name="Oval 37"/>
          <p:cNvSpPr>
            <a:spLocks noChangeArrowheads="1"/>
          </p:cNvSpPr>
          <p:nvPr/>
        </p:nvSpPr>
        <p:spPr bwMode="auto">
          <a:xfrm>
            <a:off x="4722813" y="4668838"/>
            <a:ext cx="120650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29" name="Oval 38"/>
          <p:cNvSpPr>
            <a:spLocks noChangeArrowheads="1"/>
          </p:cNvSpPr>
          <p:nvPr/>
        </p:nvSpPr>
        <p:spPr bwMode="auto">
          <a:xfrm>
            <a:off x="5294313" y="466883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0" name="Line 39"/>
          <p:cNvSpPr>
            <a:spLocks noChangeShapeType="1"/>
          </p:cNvSpPr>
          <p:nvPr/>
        </p:nvSpPr>
        <p:spPr bwMode="auto">
          <a:xfrm flipH="1">
            <a:off x="4821238" y="4227513"/>
            <a:ext cx="220662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1" name="Line 40"/>
          <p:cNvSpPr>
            <a:spLocks noChangeShapeType="1"/>
          </p:cNvSpPr>
          <p:nvPr/>
        </p:nvSpPr>
        <p:spPr bwMode="auto">
          <a:xfrm>
            <a:off x="5105400" y="4208463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2" name="Text Box 41"/>
          <p:cNvSpPr txBox="1">
            <a:spLocks noChangeArrowheads="1"/>
          </p:cNvSpPr>
          <p:nvPr/>
        </p:nvSpPr>
        <p:spPr bwMode="auto">
          <a:xfrm>
            <a:off x="5105400" y="4660900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5</a:t>
            </a:r>
          </a:p>
        </p:txBody>
      </p:sp>
      <p:sp>
        <p:nvSpPr>
          <p:cNvPr id="59433" name="Text Box 42"/>
          <p:cNvSpPr txBox="1">
            <a:spLocks noChangeArrowheads="1"/>
          </p:cNvSpPr>
          <p:nvPr/>
        </p:nvSpPr>
        <p:spPr bwMode="auto">
          <a:xfrm>
            <a:off x="4495800" y="4486275"/>
            <a:ext cx="3317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34" name="Oval 43"/>
          <p:cNvSpPr>
            <a:spLocks noChangeArrowheads="1"/>
          </p:cNvSpPr>
          <p:nvPr/>
        </p:nvSpPr>
        <p:spPr bwMode="auto">
          <a:xfrm>
            <a:off x="4438650" y="525938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5" name="Oval 44"/>
          <p:cNvSpPr>
            <a:spLocks noChangeArrowheads="1"/>
          </p:cNvSpPr>
          <p:nvPr/>
        </p:nvSpPr>
        <p:spPr bwMode="auto">
          <a:xfrm>
            <a:off x="5008563" y="5259388"/>
            <a:ext cx="119062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36" name="Line 45"/>
          <p:cNvSpPr>
            <a:spLocks noChangeShapeType="1"/>
          </p:cNvSpPr>
          <p:nvPr/>
        </p:nvSpPr>
        <p:spPr bwMode="auto">
          <a:xfrm flipH="1">
            <a:off x="4535488" y="4818063"/>
            <a:ext cx="222250" cy="4524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7" name="Line 46"/>
          <p:cNvSpPr>
            <a:spLocks noChangeShapeType="1"/>
          </p:cNvSpPr>
          <p:nvPr/>
        </p:nvSpPr>
        <p:spPr bwMode="auto">
          <a:xfrm>
            <a:off x="4821238" y="4799013"/>
            <a:ext cx="220662" cy="490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8" name="Text Box 47"/>
          <p:cNvSpPr txBox="1">
            <a:spLocks noChangeArrowheads="1"/>
          </p:cNvSpPr>
          <p:nvPr/>
        </p:nvSpPr>
        <p:spPr bwMode="auto">
          <a:xfrm>
            <a:off x="4821238" y="5251450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39" name="Text Box 48"/>
          <p:cNvSpPr txBox="1">
            <a:spLocks noChangeArrowheads="1"/>
          </p:cNvSpPr>
          <p:nvPr/>
        </p:nvSpPr>
        <p:spPr bwMode="auto">
          <a:xfrm>
            <a:off x="4191000" y="5248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40" name="Text Box 49"/>
          <p:cNvSpPr txBox="1">
            <a:spLocks noChangeArrowheads="1"/>
          </p:cNvSpPr>
          <p:nvPr/>
        </p:nvSpPr>
        <p:spPr bwMode="auto">
          <a:xfrm>
            <a:off x="4800600" y="3952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9</a:t>
            </a:r>
          </a:p>
        </p:txBody>
      </p:sp>
      <p:sp>
        <p:nvSpPr>
          <p:cNvPr id="59441" name="Text Box 50"/>
          <p:cNvSpPr txBox="1">
            <a:spLocks noChangeArrowheads="1"/>
          </p:cNvSpPr>
          <p:nvPr/>
        </p:nvSpPr>
        <p:spPr bwMode="auto">
          <a:xfrm>
            <a:off x="3200400" y="3952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42" name="AutoShape 51"/>
          <p:cNvSpPr>
            <a:spLocks noChangeArrowheads="1"/>
          </p:cNvSpPr>
          <p:nvPr/>
        </p:nvSpPr>
        <p:spPr bwMode="auto">
          <a:xfrm>
            <a:off x="4038600" y="4410075"/>
            <a:ext cx="363538" cy="492125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3" name="AutoShape 52"/>
          <p:cNvSpPr>
            <a:spLocks noChangeArrowheads="1"/>
          </p:cNvSpPr>
          <p:nvPr/>
        </p:nvSpPr>
        <p:spPr bwMode="auto">
          <a:xfrm>
            <a:off x="6261100" y="4205288"/>
            <a:ext cx="363538" cy="490537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4" name="Oval 53"/>
          <p:cNvSpPr>
            <a:spLocks noChangeArrowheads="1"/>
          </p:cNvSpPr>
          <p:nvPr/>
        </p:nvSpPr>
        <p:spPr bwMode="auto">
          <a:xfrm>
            <a:off x="7604125" y="3548063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5" name="Oval 54"/>
          <p:cNvSpPr>
            <a:spLocks noChangeArrowheads="1"/>
          </p:cNvSpPr>
          <p:nvPr/>
        </p:nvSpPr>
        <p:spPr bwMode="auto">
          <a:xfrm>
            <a:off x="7034213" y="4235450"/>
            <a:ext cx="119062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6" name="Oval 55"/>
          <p:cNvSpPr>
            <a:spLocks noChangeArrowheads="1"/>
          </p:cNvSpPr>
          <p:nvPr/>
        </p:nvSpPr>
        <p:spPr bwMode="auto">
          <a:xfrm>
            <a:off x="8197850" y="4235450"/>
            <a:ext cx="119063" cy="1492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7" name="Oval 56"/>
          <p:cNvSpPr>
            <a:spLocks noChangeArrowheads="1"/>
          </p:cNvSpPr>
          <p:nvPr/>
        </p:nvSpPr>
        <p:spPr bwMode="auto">
          <a:xfrm>
            <a:off x="6748463" y="4826000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8" name="Oval 57"/>
          <p:cNvSpPr>
            <a:spLocks noChangeArrowheads="1"/>
          </p:cNvSpPr>
          <p:nvPr/>
        </p:nvSpPr>
        <p:spPr bwMode="auto">
          <a:xfrm>
            <a:off x="7318375" y="4826000"/>
            <a:ext cx="120650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49" name="Oval 58"/>
          <p:cNvSpPr>
            <a:spLocks noChangeArrowheads="1"/>
          </p:cNvSpPr>
          <p:nvPr/>
        </p:nvSpPr>
        <p:spPr bwMode="auto">
          <a:xfrm>
            <a:off x="7866063" y="4826000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0" name="Oval 59"/>
          <p:cNvSpPr>
            <a:spLocks noChangeArrowheads="1"/>
          </p:cNvSpPr>
          <p:nvPr/>
        </p:nvSpPr>
        <p:spPr bwMode="auto">
          <a:xfrm>
            <a:off x="8459788" y="4826000"/>
            <a:ext cx="119062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1" name="Line 60"/>
          <p:cNvSpPr>
            <a:spLocks noChangeShapeType="1"/>
          </p:cNvSpPr>
          <p:nvPr/>
        </p:nvSpPr>
        <p:spPr bwMode="auto">
          <a:xfrm flipH="1">
            <a:off x="7148513" y="3678238"/>
            <a:ext cx="457200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2" name="Line 61"/>
          <p:cNvSpPr>
            <a:spLocks noChangeShapeType="1"/>
          </p:cNvSpPr>
          <p:nvPr/>
        </p:nvSpPr>
        <p:spPr bwMode="auto">
          <a:xfrm>
            <a:off x="7700963" y="3678238"/>
            <a:ext cx="506412" cy="5889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3" name="Line 62"/>
          <p:cNvSpPr>
            <a:spLocks noChangeShapeType="1"/>
          </p:cNvSpPr>
          <p:nvPr/>
        </p:nvSpPr>
        <p:spPr bwMode="auto">
          <a:xfrm flipH="1">
            <a:off x="6846888" y="4386263"/>
            <a:ext cx="220662" cy="4508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4" name="Line 63"/>
          <p:cNvSpPr>
            <a:spLocks noChangeShapeType="1"/>
          </p:cNvSpPr>
          <p:nvPr/>
        </p:nvSpPr>
        <p:spPr bwMode="auto">
          <a:xfrm>
            <a:off x="7131050" y="4365625"/>
            <a:ext cx="222250" cy="4921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5" name="Line 64"/>
          <p:cNvSpPr>
            <a:spLocks noChangeShapeType="1"/>
          </p:cNvSpPr>
          <p:nvPr/>
        </p:nvSpPr>
        <p:spPr bwMode="auto">
          <a:xfrm flipH="1">
            <a:off x="7970838" y="4386263"/>
            <a:ext cx="254000" cy="4714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6" name="Line 65"/>
          <p:cNvSpPr>
            <a:spLocks noChangeShapeType="1"/>
          </p:cNvSpPr>
          <p:nvPr/>
        </p:nvSpPr>
        <p:spPr bwMode="auto">
          <a:xfrm>
            <a:off x="8288338" y="4365625"/>
            <a:ext cx="204787" cy="4714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57" name="Oval 66"/>
          <p:cNvSpPr>
            <a:spLocks noChangeArrowheads="1"/>
          </p:cNvSpPr>
          <p:nvPr/>
        </p:nvSpPr>
        <p:spPr bwMode="auto">
          <a:xfrm>
            <a:off x="6464300" y="5534025"/>
            <a:ext cx="119063" cy="1476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8" name="Oval 67"/>
          <p:cNvSpPr>
            <a:spLocks noChangeArrowheads="1"/>
          </p:cNvSpPr>
          <p:nvPr/>
        </p:nvSpPr>
        <p:spPr bwMode="auto">
          <a:xfrm>
            <a:off x="7064375" y="5494338"/>
            <a:ext cx="119063" cy="1476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59459" name="Line 68"/>
          <p:cNvSpPr>
            <a:spLocks noChangeShapeType="1"/>
          </p:cNvSpPr>
          <p:nvPr/>
        </p:nvSpPr>
        <p:spPr bwMode="auto">
          <a:xfrm flipH="1">
            <a:off x="6543675" y="4975225"/>
            <a:ext cx="254000" cy="5699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0" name="Line 69"/>
          <p:cNvSpPr>
            <a:spLocks noChangeShapeType="1"/>
          </p:cNvSpPr>
          <p:nvPr/>
        </p:nvSpPr>
        <p:spPr bwMode="auto">
          <a:xfrm>
            <a:off x="6846888" y="4916488"/>
            <a:ext cx="266700" cy="5905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61" name="Text Box 70"/>
          <p:cNvSpPr txBox="1">
            <a:spLocks noChangeArrowheads="1"/>
          </p:cNvSpPr>
          <p:nvPr/>
        </p:nvSpPr>
        <p:spPr bwMode="auto">
          <a:xfrm>
            <a:off x="82296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62" name="Text Box 71"/>
          <p:cNvSpPr txBox="1">
            <a:spLocks noChangeArrowheads="1"/>
          </p:cNvSpPr>
          <p:nvPr/>
        </p:nvSpPr>
        <p:spPr bwMode="auto">
          <a:xfrm>
            <a:off x="7696200" y="47910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3</a:t>
            </a:r>
          </a:p>
        </p:txBody>
      </p:sp>
      <p:sp>
        <p:nvSpPr>
          <p:cNvPr id="59463" name="Text Box 72"/>
          <p:cNvSpPr txBox="1">
            <a:spLocks noChangeArrowheads="1"/>
          </p:cNvSpPr>
          <p:nvPr/>
        </p:nvSpPr>
        <p:spPr bwMode="auto">
          <a:xfrm>
            <a:off x="7391400" y="48672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5</a:t>
            </a:r>
          </a:p>
        </p:txBody>
      </p:sp>
      <p:sp>
        <p:nvSpPr>
          <p:cNvPr id="59464" name="Text Box 73"/>
          <p:cNvSpPr txBox="1">
            <a:spLocks noChangeArrowheads="1"/>
          </p:cNvSpPr>
          <p:nvPr/>
        </p:nvSpPr>
        <p:spPr bwMode="auto">
          <a:xfrm>
            <a:off x="7162800" y="5476875"/>
            <a:ext cx="427038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65" name="Text Box 74"/>
          <p:cNvSpPr txBox="1">
            <a:spLocks noChangeArrowheads="1"/>
          </p:cNvSpPr>
          <p:nvPr/>
        </p:nvSpPr>
        <p:spPr bwMode="auto">
          <a:xfrm>
            <a:off x="6553200" y="5476875"/>
            <a:ext cx="425450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2</a:t>
            </a:r>
          </a:p>
        </p:txBody>
      </p:sp>
      <p:sp>
        <p:nvSpPr>
          <p:cNvPr id="59466" name="Text Box 75"/>
          <p:cNvSpPr txBox="1">
            <a:spLocks noChangeArrowheads="1"/>
          </p:cNvSpPr>
          <p:nvPr/>
        </p:nvSpPr>
        <p:spPr bwMode="auto">
          <a:xfrm>
            <a:off x="7540625" y="5486400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 i="1">
                <a:solidFill>
                  <a:srgbClr val="008000"/>
                </a:solidFill>
                <a:latin typeface="Times New Roman" charset="0"/>
              </a:rPr>
              <a:t>W</a:t>
            </a:r>
            <a:r>
              <a:rPr kumimoji="0" lang="en-US" altLang="zh-CN" sz="1800" b="1">
                <a:solidFill>
                  <a:srgbClr val="008000"/>
                </a:solidFill>
                <a:latin typeface="Times New Roman" charset="0"/>
              </a:rPr>
              <a:t>(</a:t>
            </a:r>
            <a:r>
              <a:rPr kumimoji="0" lang="en-US" altLang="zh-CN" sz="1800" b="1" i="1">
                <a:solidFill>
                  <a:srgbClr val="008000"/>
                </a:solidFill>
                <a:latin typeface="Times New Roman" charset="0"/>
              </a:rPr>
              <a:t>T</a:t>
            </a:r>
            <a:r>
              <a:rPr kumimoji="0" lang="en-US" altLang="zh-CN" sz="1800" b="1">
                <a:solidFill>
                  <a:srgbClr val="008000"/>
                </a:solidFill>
                <a:latin typeface="Times New Roman" charset="0"/>
              </a:rPr>
              <a:t>)=34</a:t>
            </a:r>
          </a:p>
        </p:txBody>
      </p:sp>
      <p:sp>
        <p:nvSpPr>
          <p:cNvPr id="59467" name="Text Box 76"/>
          <p:cNvSpPr txBox="1">
            <a:spLocks noChangeArrowheads="1"/>
          </p:cNvSpPr>
          <p:nvPr/>
        </p:nvSpPr>
        <p:spPr bwMode="auto">
          <a:xfrm>
            <a:off x="8193088" y="4051300"/>
            <a:ext cx="427037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6</a:t>
            </a:r>
          </a:p>
        </p:txBody>
      </p:sp>
      <p:sp>
        <p:nvSpPr>
          <p:cNvPr id="59468" name="Text Box 77"/>
          <p:cNvSpPr txBox="1">
            <a:spLocks noChangeArrowheads="1"/>
          </p:cNvSpPr>
          <p:nvPr/>
        </p:nvSpPr>
        <p:spPr bwMode="auto">
          <a:xfrm>
            <a:off x="7315200" y="3419475"/>
            <a:ext cx="696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15</a:t>
            </a:r>
          </a:p>
        </p:txBody>
      </p:sp>
      <p:sp>
        <p:nvSpPr>
          <p:cNvPr id="59469" name="Text Box 78"/>
          <p:cNvSpPr txBox="1">
            <a:spLocks noChangeArrowheads="1"/>
          </p:cNvSpPr>
          <p:nvPr/>
        </p:nvSpPr>
        <p:spPr bwMode="auto">
          <a:xfrm>
            <a:off x="6858000" y="4105275"/>
            <a:ext cx="4270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9</a:t>
            </a:r>
          </a:p>
        </p:txBody>
      </p:sp>
      <p:sp>
        <p:nvSpPr>
          <p:cNvPr id="59470" name="Text Box 79"/>
          <p:cNvSpPr txBox="1">
            <a:spLocks noChangeArrowheads="1"/>
          </p:cNvSpPr>
          <p:nvPr/>
        </p:nvSpPr>
        <p:spPr bwMode="auto">
          <a:xfrm>
            <a:off x="6553200" y="4638675"/>
            <a:ext cx="696913" cy="56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4</a:t>
            </a:r>
          </a:p>
        </p:txBody>
      </p:sp>
      <p:sp>
        <p:nvSpPr>
          <p:cNvPr id="59471" name="Text Box 80"/>
          <p:cNvSpPr txBox="1">
            <a:spLocks noChangeArrowheads="1"/>
          </p:cNvSpPr>
          <p:nvPr/>
        </p:nvSpPr>
        <p:spPr bwMode="auto">
          <a:xfrm>
            <a:off x="1704975" y="4610100"/>
            <a:ext cx="457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1</a:t>
            </a:r>
          </a:p>
        </p:txBody>
      </p:sp>
      <p:sp>
        <p:nvSpPr>
          <p:cNvPr id="59472" name="Text Box 81"/>
          <p:cNvSpPr txBox="1">
            <a:spLocks noChangeArrowheads="1"/>
          </p:cNvSpPr>
          <p:nvPr/>
        </p:nvSpPr>
        <p:spPr bwMode="auto">
          <a:xfrm>
            <a:off x="4057650" y="4486275"/>
            <a:ext cx="4238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2</a:t>
            </a:r>
          </a:p>
        </p:txBody>
      </p:sp>
      <p:sp>
        <p:nvSpPr>
          <p:cNvPr id="59473" name="Text Box 82"/>
          <p:cNvSpPr txBox="1">
            <a:spLocks noChangeArrowheads="1"/>
          </p:cNvSpPr>
          <p:nvPr/>
        </p:nvSpPr>
        <p:spPr bwMode="auto">
          <a:xfrm>
            <a:off x="6267450" y="43053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>
                <a:solidFill>
                  <a:schemeClr val="tx2"/>
                </a:solidFill>
                <a:latin typeface="Times New Roman" charset="0"/>
              </a:rPr>
              <a:t>3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一个应用示例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4681537" cy="4114800"/>
          </a:xfrm>
        </p:spPr>
        <p:txBody>
          <a:bodyPr/>
          <a:lstStyle/>
          <a:p>
            <a:pPr eaLnBrk="1" hangingPunct="1"/>
            <a:r>
              <a:rPr kumimoji="0" lang="zh-CN" altLang="en-US" sz="2800" b="1">
                <a:latin typeface="Times New Roman" charset="0"/>
              </a:rPr>
              <a:t>八个字符的传输问题</a:t>
            </a:r>
            <a:endParaRPr kumimoji="0" lang="zh-CN" altLang="en-US" sz="2800" b="1"/>
          </a:p>
          <a:p>
            <a:pPr lvl="1" algn="just" eaLnBrk="1" hangingPunct="1"/>
            <a:r>
              <a:rPr kumimoji="0" lang="zh-CN" altLang="en-US" b="1">
                <a:latin typeface="Times New Roman" charset="0"/>
              </a:rPr>
              <a:t>假设八个字符的频率如下：</a:t>
            </a:r>
            <a:endParaRPr kumimoji="0" lang="zh-CN" altLang="en-US" b="1"/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0</a:t>
            </a:r>
            <a:r>
              <a:rPr kumimoji="0" lang="zh-CN" altLang="en-US" sz="2400" b="1">
                <a:latin typeface="Times New Roman" charset="0"/>
              </a:rPr>
              <a:t>：</a:t>
            </a:r>
            <a:r>
              <a:rPr kumimoji="0" lang="en-US" altLang="zh-CN" sz="2400" b="1">
                <a:latin typeface="Times New Roman" charset="0"/>
              </a:rPr>
              <a:t>25%   1: 20%   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2: 15%     3: 10%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4: 10%     5: 10%  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6: 5%       7: 5%</a:t>
            </a:r>
          </a:p>
          <a:p>
            <a:pPr lvl="1" algn="just" eaLnBrk="1" hangingPunct="1"/>
            <a:r>
              <a:rPr kumimoji="0" lang="zh-CN" altLang="en-US" b="1">
                <a:latin typeface="Times New Roman" charset="0"/>
              </a:rPr>
              <a:t>则对应的权为：</a:t>
            </a:r>
          </a:p>
          <a:p>
            <a:pPr lvl="2" algn="just" eaLnBrk="1" hangingPunct="1"/>
            <a:r>
              <a:rPr kumimoji="0" lang="en-US" altLang="zh-CN" sz="2400" b="1">
                <a:latin typeface="Times New Roman" charset="0"/>
              </a:rPr>
              <a:t>5,5,10,10,10,15,20,25</a:t>
            </a:r>
            <a:r>
              <a:rPr kumimoji="0" lang="en-US" altLang="zh-CN" sz="2400" b="1"/>
              <a:t> </a:t>
            </a:r>
          </a:p>
          <a:p>
            <a:pPr lvl="1" eaLnBrk="1" hangingPunct="1"/>
            <a:endParaRPr kumimoji="0" lang="en-US" altLang="zh-CN"/>
          </a:p>
        </p:txBody>
      </p:sp>
      <p:sp>
        <p:nvSpPr>
          <p:cNvPr id="61443" name="Oval 4"/>
          <p:cNvSpPr>
            <a:spLocks noChangeArrowheads="1"/>
          </p:cNvSpPr>
          <p:nvPr/>
        </p:nvSpPr>
        <p:spPr bwMode="auto">
          <a:xfrm>
            <a:off x="6881813" y="2640013"/>
            <a:ext cx="103187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4" name="Oval 5"/>
          <p:cNvSpPr>
            <a:spLocks noChangeArrowheads="1"/>
          </p:cNvSpPr>
          <p:nvPr/>
        </p:nvSpPr>
        <p:spPr bwMode="auto">
          <a:xfrm>
            <a:off x="5999163" y="3240088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5" name="Oval 6"/>
          <p:cNvSpPr>
            <a:spLocks noChangeArrowheads="1"/>
          </p:cNvSpPr>
          <p:nvPr/>
        </p:nvSpPr>
        <p:spPr bwMode="auto">
          <a:xfrm>
            <a:off x="7666038" y="3192463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6" name="Oval 7"/>
          <p:cNvSpPr>
            <a:spLocks noChangeArrowheads="1"/>
          </p:cNvSpPr>
          <p:nvPr/>
        </p:nvSpPr>
        <p:spPr bwMode="auto">
          <a:xfrm>
            <a:off x="5599113" y="3940175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7" name="Oval 8"/>
          <p:cNvSpPr>
            <a:spLocks noChangeArrowheads="1"/>
          </p:cNvSpPr>
          <p:nvPr/>
        </p:nvSpPr>
        <p:spPr bwMode="auto">
          <a:xfrm>
            <a:off x="6345238" y="38750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8" name="Oval 9"/>
          <p:cNvSpPr>
            <a:spLocks noChangeArrowheads="1"/>
          </p:cNvSpPr>
          <p:nvPr/>
        </p:nvSpPr>
        <p:spPr bwMode="auto">
          <a:xfrm>
            <a:off x="8078788" y="3841750"/>
            <a:ext cx="103187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49" name="Oval 10"/>
          <p:cNvSpPr>
            <a:spLocks noChangeArrowheads="1"/>
          </p:cNvSpPr>
          <p:nvPr/>
        </p:nvSpPr>
        <p:spPr bwMode="auto">
          <a:xfrm>
            <a:off x="7358063" y="3841750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0" name="Oval 11"/>
          <p:cNvSpPr>
            <a:spLocks noChangeArrowheads="1"/>
          </p:cNvSpPr>
          <p:nvPr/>
        </p:nvSpPr>
        <p:spPr bwMode="auto">
          <a:xfrm>
            <a:off x="7107238" y="4524375"/>
            <a:ext cx="103187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1" name="Oval 12"/>
          <p:cNvSpPr>
            <a:spLocks noChangeArrowheads="1"/>
          </p:cNvSpPr>
          <p:nvPr/>
        </p:nvSpPr>
        <p:spPr bwMode="auto">
          <a:xfrm>
            <a:off x="7675563" y="4475163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2" name="Oval 13"/>
          <p:cNvSpPr>
            <a:spLocks noChangeArrowheads="1"/>
          </p:cNvSpPr>
          <p:nvPr/>
        </p:nvSpPr>
        <p:spPr bwMode="auto">
          <a:xfrm>
            <a:off x="5335588" y="4475163"/>
            <a:ext cx="103187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3" name="Oval 14"/>
          <p:cNvSpPr>
            <a:spLocks noChangeArrowheads="1"/>
          </p:cNvSpPr>
          <p:nvPr/>
        </p:nvSpPr>
        <p:spPr bwMode="auto">
          <a:xfrm>
            <a:off x="5181600" y="4946650"/>
            <a:ext cx="104775" cy="12223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4" name="Oval 15"/>
          <p:cNvSpPr>
            <a:spLocks noChangeArrowheads="1"/>
          </p:cNvSpPr>
          <p:nvPr/>
        </p:nvSpPr>
        <p:spPr bwMode="auto">
          <a:xfrm>
            <a:off x="5000625" y="553243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5" name="Oval 16"/>
          <p:cNvSpPr>
            <a:spLocks noChangeArrowheads="1"/>
          </p:cNvSpPr>
          <p:nvPr/>
        </p:nvSpPr>
        <p:spPr bwMode="auto">
          <a:xfrm>
            <a:off x="5929313" y="4475163"/>
            <a:ext cx="104775" cy="12382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6" name="Oval 17"/>
          <p:cNvSpPr>
            <a:spLocks noChangeArrowheads="1"/>
          </p:cNvSpPr>
          <p:nvPr/>
        </p:nvSpPr>
        <p:spPr bwMode="auto">
          <a:xfrm>
            <a:off x="5694363" y="49799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7" name="Oval 18"/>
          <p:cNvSpPr>
            <a:spLocks noChangeArrowheads="1"/>
          </p:cNvSpPr>
          <p:nvPr/>
        </p:nvSpPr>
        <p:spPr bwMode="auto">
          <a:xfrm>
            <a:off x="5513388" y="5564188"/>
            <a:ext cx="104775" cy="12223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 b="1"/>
          </a:p>
        </p:txBody>
      </p:sp>
      <p:sp>
        <p:nvSpPr>
          <p:cNvPr id="61458" name="Line 19"/>
          <p:cNvSpPr>
            <a:spLocks noChangeShapeType="1"/>
          </p:cNvSpPr>
          <p:nvPr/>
        </p:nvSpPr>
        <p:spPr bwMode="auto">
          <a:xfrm flipH="1">
            <a:off x="6096000" y="2736850"/>
            <a:ext cx="788988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59" name="Line 20"/>
          <p:cNvSpPr>
            <a:spLocks noChangeShapeType="1"/>
          </p:cNvSpPr>
          <p:nvPr/>
        </p:nvSpPr>
        <p:spPr bwMode="auto">
          <a:xfrm>
            <a:off x="6983413" y="2705100"/>
            <a:ext cx="704850" cy="5349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0" name="Line 21"/>
          <p:cNvSpPr>
            <a:spLocks noChangeShapeType="1"/>
          </p:cNvSpPr>
          <p:nvPr/>
        </p:nvSpPr>
        <p:spPr bwMode="auto">
          <a:xfrm flipH="1">
            <a:off x="5680075" y="3354388"/>
            <a:ext cx="346075" cy="6175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1" name="Line 22"/>
          <p:cNvSpPr>
            <a:spLocks noChangeShapeType="1"/>
          </p:cNvSpPr>
          <p:nvPr/>
        </p:nvSpPr>
        <p:spPr bwMode="auto">
          <a:xfrm>
            <a:off x="6096000" y="3305175"/>
            <a:ext cx="290513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2" name="Line 23"/>
          <p:cNvSpPr>
            <a:spLocks noChangeShapeType="1"/>
          </p:cNvSpPr>
          <p:nvPr/>
        </p:nvSpPr>
        <p:spPr bwMode="auto">
          <a:xfrm flipH="1">
            <a:off x="7426325" y="3305175"/>
            <a:ext cx="261938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3" name="Line 24"/>
          <p:cNvSpPr>
            <a:spLocks noChangeShapeType="1"/>
          </p:cNvSpPr>
          <p:nvPr/>
        </p:nvSpPr>
        <p:spPr bwMode="auto">
          <a:xfrm>
            <a:off x="7758113" y="3273425"/>
            <a:ext cx="360362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4" name="Line 25"/>
          <p:cNvSpPr>
            <a:spLocks noChangeShapeType="1"/>
          </p:cNvSpPr>
          <p:nvPr/>
        </p:nvSpPr>
        <p:spPr bwMode="auto">
          <a:xfrm flipH="1">
            <a:off x="5430838" y="4070350"/>
            <a:ext cx="206375" cy="4222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5" name="Line 26"/>
          <p:cNvSpPr>
            <a:spLocks noChangeShapeType="1"/>
          </p:cNvSpPr>
          <p:nvPr/>
        </p:nvSpPr>
        <p:spPr bwMode="auto">
          <a:xfrm flipH="1">
            <a:off x="5249863" y="4605338"/>
            <a:ext cx="111125" cy="341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6" name="Line 27"/>
          <p:cNvSpPr>
            <a:spLocks noChangeShapeType="1"/>
          </p:cNvSpPr>
          <p:nvPr/>
        </p:nvSpPr>
        <p:spPr bwMode="auto">
          <a:xfrm flipH="1">
            <a:off x="5070475" y="5060950"/>
            <a:ext cx="138113" cy="4873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7" name="Line 28"/>
          <p:cNvSpPr>
            <a:spLocks noChangeShapeType="1"/>
          </p:cNvSpPr>
          <p:nvPr/>
        </p:nvSpPr>
        <p:spPr bwMode="auto">
          <a:xfrm>
            <a:off x="5708650" y="4052888"/>
            <a:ext cx="249238" cy="4397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8" name="Line 29"/>
          <p:cNvSpPr>
            <a:spLocks noChangeShapeType="1"/>
          </p:cNvSpPr>
          <p:nvPr/>
        </p:nvSpPr>
        <p:spPr bwMode="auto">
          <a:xfrm>
            <a:off x="5430838" y="4573588"/>
            <a:ext cx="290512" cy="455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69" name="Line 30"/>
          <p:cNvSpPr>
            <a:spLocks noChangeShapeType="1"/>
          </p:cNvSpPr>
          <p:nvPr/>
        </p:nvSpPr>
        <p:spPr bwMode="auto">
          <a:xfrm>
            <a:off x="5278438" y="5045075"/>
            <a:ext cx="290512" cy="5524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0" name="Line 31"/>
          <p:cNvSpPr>
            <a:spLocks noChangeShapeType="1"/>
          </p:cNvSpPr>
          <p:nvPr/>
        </p:nvSpPr>
        <p:spPr bwMode="auto">
          <a:xfrm flipH="1">
            <a:off x="7177088" y="3956050"/>
            <a:ext cx="206375" cy="6016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1" name="Line 32"/>
          <p:cNvSpPr>
            <a:spLocks noChangeShapeType="1"/>
          </p:cNvSpPr>
          <p:nvPr/>
        </p:nvSpPr>
        <p:spPr bwMode="auto">
          <a:xfrm>
            <a:off x="7453313" y="3971925"/>
            <a:ext cx="263525" cy="536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2" name="Text Box 33"/>
          <p:cNvSpPr txBox="1">
            <a:spLocks noChangeArrowheads="1"/>
          </p:cNvSpPr>
          <p:nvPr/>
        </p:nvSpPr>
        <p:spPr bwMode="auto">
          <a:xfrm>
            <a:off x="8001000" y="35814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20</a:t>
            </a:r>
          </a:p>
        </p:txBody>
      </p:sp>
      <p:sp>
        <p:nvSpPr>
          <p:cNvPr id="61473" name="Text Box 34"/>
          <p:cNvSpPr txBox="1">
            <a:spLocks noChangeArrowheads="1"/>
          </p:cNvSpPr>
          <p:nvPr/>
        </p:nvSpPr>
        <p:spPr bwMode="auto">
          <a:xfrm>
            <a:off x="7391400" y="4267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4" name="Text Box 35"/>
          <p:cNvSpPr txBox="1">
            <a:spLocks noChangeArrowheads="1"/>
          </p:cNvSpPr>
          <p:nvPr/>
        </p:nvSpPr>
        <p:spPr bwMode="auto">
          <a:xfrm>
            <a:off x="6934200" y="4267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5" name="Text Box 36"/>
          <p:cNvSpPr txBox="1">
            <a:spLocks noChangeArrowheads="1"/>
          </p:cNvSpPr>
          <p:nvPr/>
        </p:nvSpPr>
        <p:spPr bwMode="auto">
          <a:xfrm>
            <a:off x="6011863" y="3860800"/>
            <a:ext cx="541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25</a:t>
            </a:r>
          </a:p>
        </p:txBody>
      </p:sp>
      <p:sp>
        <p:nvSpPr>
          <p:cNvPr id="61476" name="Text Box 37"/>
          <p:cNvSpPr txBox="1">
            <a:spLocks noChangeArrowheads="1"/>
          </p:cNvSpPr>
          <p:nvPr/>
        </p:nvSpPr>
        <p:spPr bwMode="auto">
          <a:xfrm>
            <a:off x="5651500" y="4508500"/>
            <a:ext cx="4572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15</a:t>
            </a:r>
          </a:p>
        </p:txBody>
      </p:sp>
      <p:sp>
        <p:nvSpPr>
          <p:cNvPr id="61477" name="Text Box 38"/>
          <p:cNvSpPr txBox="1">
            <a:spLocks noChangeArrowheads="1"/>
          </p:cNvSpPr>
          <p:nvPr/>
        </p:nvSpPr>
        <p:spPr bwMode="auto">
          <a:xfrm>
            <a:off x="5364163" y="4868863"/>
            <a:ext cx="54133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10</a:t>
            </a:r>
          </a:p>
        </p:txBody>
      </p:sp>
      <p:sp>
        <p:nvSpPr>
          <p:cNvPr id="61478" name="Text Box 39"/>
          <p:cNvSpPr txBox="1">
            <a:spLocks noChangeArrowheads="1"/>
          </p:cNvSpPr>
          <p:nvPr/>
        </p:nvSpPr>
        <p:spPr bwMode="auto">
          <a:xfrm>
            <a:off x="5257800" y="5410200"/>
            <a:ext cx="541338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61479" name="Text Box 40"/>
          <p:cNvSpPr txBox="1">
            <a:spLocks noChangeArrowheads="1"/>
          </p:cNvSpPr>
          <p:nvPr/>
        </p:nvSpPr>
        <p:spPr bwMode="auto">
          <a:xfrm>
            <a:off x="4716463" y="5445125"/>
            <a:ext cx="53975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FF0000"/>
                </a:solidFill>
                <a:latin typeface="Times New Roman" charset="0"/>
              </a:rPr>
              <a:t>5</a:t>
            </a:r>
          </a:p>
        </p:txBody>
      </p:sp>
      <p:sp>
        <p:nvSpPr>
          <p:cNvPr id="61480" name="Text Box 41"/>
          <p:cNvSpPr txBox="1">
            <a:spLocks noChangeArrowheads="1"/>
          </p:cNvSpPr>
          <p:nvPr/>
        </p:nvSpPr>
        <p:spPr bwMode="auto">
          <a:xfrm>
            <a:off x="7467600" y="3962400"/>
            <a:ext cx="6858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1" name="Text Box 42"/>
          <p:cNvSpPr txBox="1">
            <a:spLocks noChangeArrowheads="1"/>
          </p:cNvSpPr>
          <p:nvPr/>
        </p:nvSpPr>
        <p:spPr bwMode="auto">
          <a:xfrm>
            <a:off x="5334000" y="5105400"/>
            <a:ext cx="67945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2" name="Text Box 43"/>
          <p:cNvSpPr txBox="1">
            <a:spLocks noChangeArrowheads="1"/>
          </p:cNvSpPr>
          <p:nvPr/>
        </p:nvSpPr>
        <p:spPr bwMode="auto">
          <a:xfrm>
            <a:off x="4864100" y="5076825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3" name="Text Box 44"/>
          <p:cNvSpPr txBox="1">
            <a:spLocks noChangeArrowheads="1"/>
          </p:cNvSpPr>
          <p:nvPr/>
        </p:nvSpPr>
        <p:spPr bwMode="auto">
          <a:xfrm>
            <a:off x="5435600" y="4508500"/>
            <a:ext cx="4635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4" name="Text Box 45"/>
          <p:cNvSpPr txBox="1">
            <a:spLocks noChangeArrowheads="1"/>
          </p:cNvSpPr>
          <p:nvPr/>
        </p:nvSpPr>
        <p:spPr bwMode="auto">
          <a:xfrm>
            <a:off x="5003800" y="4508500"/>
            <a:ext cx="28892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5" name="Text Box 46"/>
          <p:cNvSpPr txBox="1">
            <a:spLocks noChangeArrowheads="1"/>
          </p:cNvSpPr>
          <p:nvPr/>
        </p:nvSpPr>
        <p:spPr bwMode="auto">
          <a:xfrm>
            <a:off x="5795963" y="4076700"/>
            <a:ext cx="288925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6" name="Text Box 47"/>
          <p:cNvSpPr txBox="1">
            <a:spLocks noChangeArrowheads="1"/>
          </p:cNvSpPr>
          <p:nvPr/>
        </p:nvSpPr>
        <p:spPr bwMode="auto">
          <a:xfrm>
            <a:off x="5334000" y="4038600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7" name="Text Box 48"/>
          <p:cNvSpPr txBox="1">
            <a:spLocks noChangeArrowheads="1"/>
          </p:cNvSpPr>
          <p:nvPr/>
        </p:nvSpPr>
        <p:spPr bwMode="auto">
          <a:xfrm>
            <a:off x="6156325" y="3357563"/>
            <a:ext cx="4048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88" name="Text Box 49"/>
          <p:cNvSpPr txBox="1">
            <a:spLocks noChangeArrowheads="1"/>
          </p:cNvSpPr>
          <p:nvPr/>
        </p:nvSpPr>
        <p:spPr bwMode="auto">
          <a:xfrm>
            <a:off x="5638800" y="3429000"/>
            <a:ext cx="63500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89" name="Text Box 50"/>
          <p:cNvSpPr txBox="1">
            <a:spLocks noChangeArrowheads="1"/>
          </p:cNvSpPr>
          <p:nvPr/>
        </p:nvSpPr>
        <p:spPr bwMode="auto">
          <a:xfrm>
            <a:off x="7308850" y="2781300"/>
            <a:ext cx="22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90" name="Text Box 51"/>
          <p:cNvSpPr txBox="1">
            <a:spLocks noChangeArrowheads="1"/>
          </p:cNvSpPr>
          <p:nvPr/>
        </p:nvSpPr>
        <p:spPr bwMode="auto">
          <a:xfrm>
            <a:off x="6156325" y="2708275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1" name="Text Box 52"/>
          <p:cNvSpPr txBox="1">
            <a:spLocks noChangeArrowheads="1"/>
          </p:cNvSpPr>
          <p:nvPr/>
        </p:nvSpPr>
        <p:spPr bwMode="auto">
          <a:xfrm>
            <a:off x="7815263" y="3289300"/>
            <a:ext cx="681037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1</a:t>
            </a:r>
          </a:p>
        </p:txBody>
      </p:sp>
      <p:sp>
        <p:nvSpPr>
          <p:cNvPr id="61492" name="Text Box 53"/>
          <p:cNvSpPr txBox="1">
            <a:spLocks noChangeArrowheads="1"/>
          </p:cNvSpPr>
          <p:nvPr/>
        </p:nvSpPr>
        <p:spPr bwMode="auto">
          <a:xfrm>
            <a:off x="7086600" y="4038600"/>
            <a:ext cx="679450" cy="65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3" name="Text Box 54"/>
          <p:cNvSpPr txBox="1">
            <a:spLocks noChangeArrowheads="1"/>
          </p:cNvSpPr>
          <p:nvPr/>
        </p:nvSpPr>
        <p:spPr bwMode="auto">
          <a:xfrm>
            <a:off x="7308850" y="3429000"/>
            <a:ext cx="47783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latin typeface="Times New Roman" charset="0"/>
              </a:rPr>
              <a:t>0</a:t>
            </a:r>
          </a:p>
        </p:txBody>
      </p:sp>
      <p:sp>
        <p:nvSpPr>
          <p:cNvPr id="61494" name="Text Box 55"/>
          <p:cNvSpPr txBox="1">
            <a:spLocks noChangeArrowheads="1"/>
          </p:cNvSpPr>
          <p:nvPr/>
        </p:nvSpPr>
        <p:spPr bwMode="auto">
          <a:xfrm>
            <a:off x="4500563" y="5661025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00000</a:t>
            </a:r>
          </a:p>
        </p:txBody>
      </p:sp>
      <p:sp>
        <p:nvSpPr>
          <p:cNvPr id="61495" name="Text Box 56"/>
          <p:cNvSpPr txBox="1">
            <a:spLocks noChangeArrowheads="1"/>
          </p:cNvSpPr>
          <p:nvPr/>
        </p:nvSpPr>
        <p:spPr bwMode="auto">
          <a:xfrm>
            <a:off x="5257800" y="5638800"/>
            <a:ext cx="803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00001</a:t>
            </a:r>
          </a:p>
        </p:txBody>
      </p:sp>
      <p:sp>
        <p:nvSpPr>
          <p:cNvPr id="61496" name="Text Box 57"/>
          <p:cNvSpPr txBox="1">
            <a:spLocks noChangeArrowheads="1"/>
          </p:cNvSpPr>
          <p:nvPr/>
        </p:nvSpPr>
        <p:spPr bwMode="auto">
          <a:xfrm>
            <a:off x="5562600" y="5105400"/>
            <a:ext cx="803275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0001</a:t>
            </a:r>
          </a:p>
        </p:txBody>
      </p:sp>
      <p:sp>
        <p:nvSpPr>
          <p:cNvPr id="61497" name="Text Box 58"/>
          <p:cNvSpPr txBox="1">
            <a:spLocks noChangeArrowheads="1"/>
          </p:cNvSpPr>
          <p:nvPr/>
        </p:nvSpPr>
        <p:spPr bwMode="auto">
          <a:xfrm>
            <a:off x="6084888" y="4508500"/>
            <a:ext cx="5762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001</a:t>
            </a:r>
          </a:p>
        </p:txBody>
      </p:sp>
      <p:sp>
        <p:nvSpPr>
          <p:cNvPr id="61498" name="Text Box 59"/>
          <p:cNvSpPr txBox="1">
            <a:spLocks noChangeArrowheads="1"/>
          </p:cNvSpPr>
          <p:nvPr/>
        </p:nvSpPr>
        <p:spPr bwMode="auto">
          <a:xfrm>
            <a:off x="6516688" y="3789363"/>
            <a:ext cx="4318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01</a:t>
            </a:r>
          </a:p>
        </p:txBody>
      </p:sp>
      <p:sp>
        <p:nvSpPr>
          <p:cNvPr id="61499" name="Text Box 60"/>
          <p:cNvSpPr txBox="1">
            <a:spLocks noChangeArrowheads="1"/>
          </p:cNvSpPr>
          <p:nvPr/>
        </p:nvSpPr>
        <p:spPr bwMode="auto">
          <a:xfrm>
            <a:off x="7480300" y="4495800"/>
            <a:ext cx="803275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101</a:t>
            </a:r>
          </a:p>
        </p:txBody>
      </p:sp>
      <p:sp>
        <p:nvSpPr>
          <p:cNvPr id="61500" name="Text Box 61"/>
          <p:cNvSpPr txBox="1">
            <a:spLocks noChangeArrowheads="1"/>
          </p:cNvSpPr>
          <p:nvPr/>
        </p:nvSpPr>
        <p:spPr bwMode="auto">
          <a:xfrm>
            <a:off x="6732588" y="4527550"/>
            <a:ext cx="804862" cy="43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100</a:t>
            </a:r>
          </a:p>
        </p:txBody>
      </p:sp>
      <p:sp>
        <p:nvSpPr>
          <p:cNvPr id="61501" name="Text Box 62"/>
          <p:cNvSpPr txBox="1">
            <a:spLocks noChangeArrowheads="1"/>
          </p:cNvSpPr>
          <p:nvPr/>
        </p:nvSpPr>
        <p:spPr bwMode="auto">
          <a:xfrm>
            <a:off x="8027988" y="3933825"/>
            <a:ext cx="576262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en-US" altLang="zh-CN" sz="1800" b="1">
                <a:solidFill>
                  <a:srgbClr val="0000FF"/>
                </a:solidFill>
                <a:latin typeface="Times New Roman" charset="0"/>
              </a:rPr>
              <a:t>11</a:t>
            </a:r>
          </a:p>
        </p:txBody>
      </p:sp>
      <p:sp>
        <p:nvSpPr>
          <p:cNvPr id="61502" name="Text Box 63"/>
          <p:cNvSpPr txBox="1">
            <a:spLocks noChangeArrowheads="1"/>
          </p:cNvSpPr>
          <p:nvPr/>
        </p:nvSpPr>
        <p:spPr bwMode="auto">
          <a:xfrm>
            <a:off x="6156325" y="5373688"/>
            <a:ext cx="2771775" cy="11604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/>
            <a:r>
              <a:rPr kumimoji="0" lang="zh-CN" altLang="en-US" b="1">
                <a:latin typeface="Times New Roman" charset="0"/>
              </a:rPr>
              <a:t>传送</a:t>
            </a:r>
            <a:r>
              <a:rPr kumimoji="0" lang="en-US" altLang="zh-CN" b="1">
                <a:latin typeface="Times New Roman" charset="0"/>
              </a:rPr>
              <a:t>1</a:t>
            </a:r>
            <a:r>
              <a:rPr kumimoji="0" lang="zh-CN" altLang="en-US" b="1">
                <a:latin typeface="Times New Roman" charset="0"/>
              </a:rPr>
              <a:t>个字符的加权平均长度：</a:t>
            </a:r>
            <a:r>
              <a:rPr kumimoji="0" lang="en-US" altLang="zh-CN" b="1">
                <a:solidFill>
                  <a:srgbClr val="0000FF"/>
                </a:solidFill>
                <a:latin typeface="Times New Roman" charset="0"/>
              </a:rPr>
              <a:t>2.85</a:t>
            </a:r>
            <a:endParaRPr kumimoji="0" lang="en-US" altLang="zh-CN" b="1"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549275"/>
            <a:ext cx="7343775" cy="969963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算法的正确性</a:t>
            </a:r>
          </a:p>
        </p:txBody>
      </p:sp>
      <p:sp>
        <p:nvSpPr>
          <p:cNvPr id="65538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807720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zh-CN" altLang="en-US" b="1">
                <a:latin typeface="Times New Roman" charset="0"/>
              </a:rPr>
              <a:t>设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是字母表，其中每个字符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的频率为</a:t>
            </a:r>
            <a:r>
              <a:rPr lang="en-US" altLang="zh-CN" b="1" i="1">
                <a:latin typeface="Times New Roman" charset="0"/>
              </a:rPr>
              <a:t>f </a:t>
            </a:r>
            <a:r>
              <a:rPr lang="en-US" altLang="zh-CN" b="1">
                <a:latin typeface="Times New Roman" charset="0"/>
              </a:rPr>
              <a:t>[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en-US" altLang="zh-CN" b="1">
                <a:latin typeface="Times New Roman" charset="0"/>
              </a:rPr>
              <a:t>]</a:t>
            </a:r>
            <a:r>
              <a:rPr lang="zh-CN" altLang="en-US" b="1">
                <a:latin typeface="Times New Roman" charset="0"/>
              </a:rPr>
              <a:t>。若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是两个频率最小的字符，则必存在</a:t>
            </a:r>
            <a:r>
              <a:rPr lang="en-US" altLang="zh-CN" b="1" i="1">
                <a:latin typeface="Times New Roman" charset="0"/>
              </a:rPr>
              <a:t>C</a:t>
            </a:r>
            <a:r>
              <a:rPr lang="zh-CN" altLang="en-US" b="1">
                <a:latin typeface="Times New Roman" charset="0"/>
              </a:rPr>
              <a:t>的一种最优前缀码，使得</a:t>
            </a:r>
            <a:r>
              <a:rPr lang="en-US" altLang="zh-CN" b="1" i="1">
                <a:latin typeface="Times New Roman" charset="0"/>
              </a:rPr>
              <a:t>x</a:t>
            </a:r>
            <a:r>
              <a:rPr lang="en-US" altLang="zh-CN" b="1">
                <a:latin typeface="Times New Roman" charset="0"/>
              </a:rPr>
              <a:t>,</a:t>
            </a:r>
            <a:r>
              <a:rPr lang="en-US" altLang="zh-CN" b="1" i="1">
                <a:latin typeface="Times New Roman" charset="0"/>
              </a:rPr>
              <a:t>y</a:t>
            </a:r>
            <a:r>
              <a:rPr lang="zh-CN" altLang="en-US" b="1">
                <a:latin typeface="Times New Roman" charset="0"/>
              </a:rPr>
              <a:t>的编码仅有最后一位不同。</a:t>
            </a:r>
          </a:p>
        </p:txBody>
      </p:sp>
      <p:sp>
        <p:nvSpPr>
          <p:cNvPr id="65539" name="Oval 4"/>
          <p:cNvSpPr>
            <a:spLocks noChangeArrowheads="1"/>
          </p:cNvSpPr>
          <p:nvPr/>
        </p:nvSpPr>
        <p:spPr bwMode="auto">
          <a:xfrm>
            <a:off x="1619250" y="3395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0" name="Oval 5"/>
          <p:cNvSpPr>
            <a:spLocks noChangeArrowheads="1"/>
          </p:cNvSpPr>
          <p:nvPr/>
        </p:nvSpPr>
        <p:spPr bwMode="auto">
          <a:xfrm>
            <a:off x="1162050" y="3776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1" name="Oval 6"/>
          <p:cNvSpPr>
            <a:spLocks noChangeArrowheads="1"/>
          </p:cNvSpPr>
          <p:nvPr/>
        </p:nvSpPr>
        <p:spPr bwMode="auto">
          <a:xfrm>
            <a:off x="1543050" y="4157663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2" name="Rectangle 7"/>
          <p:cNvSpPr>
            <a:spLocks noChangeArrowheads="1"/>
          </p:cNvSpPr>
          <p:nvPr/>
        </p:nvSpPr>
        <p:spPr bwMode="auto">
          <a:xfrm>
            <a:off x="1162050" y="46910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3" name="Rectangle 8"/>
          <p:cNvSpPr>
            <a:spLocks noChangeArrowheads="1"/>
          </p:cNvSpPr>
          <p:nvPr/>
        </p:nvSpPr>
        <p:spPr bwMode="auto">
          <a:xfrm>
            <a:off x="1924050" y="46910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4" name="Rectangle 9"/>
          <p:cNvSpPr>
            <a:spLocks noChangeArrowheads="1"/>
          </p:cNvSpPr>
          <p:nvPr/>
        </p:nvSpPr>
        <p:spPr bwMode="auto">
          <a:xfrm>
            <a:off x="2228850" y="37766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781050" y="4157663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46" name="Line 11"/>
          <p:cNvSpPr>
            <a:spLocks noChangeShapeType="1"/>
          </p:cNvSpPr>
          <p:nvPr/>
        </p:nvSpPr>
        <p:spPr bwMode="auto">
          <a:xfrm flipH="1">
            <a:off x="1352550" y="3581400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7" name="Line 12"/>
          <p:cNvSpPr>
            <a:spLocks noChangeShapeType="1"/>
          </p:cNvSpPr>
          <p:nvPr/>
        </p:nvSpPr>
        <p:spPr bwMode="auto">
          <a:xfrm flipH="1">
            <a:off x="909638" y="3967163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8" name="Line 13"/>
          <p:cNvSpPr>
            <a:spLocks noChangeShapeType="1"/>
          </p:cNvSpPr>
          <p:nvPr/>
        </p:nvSpPr>
        <p:spPr bwMode="auto">
          <a:xfrm>
            <a:off x="1366838" y="3952875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49" name="Line 14"/>
          <p:cNvSpPr>
            <a:spLocks noChangeShapeType="1"/>
          </p:cNvSpPr>
          <p:nvPr/>
        </p:nvSpPr>
        <p:spPr bwMode="auto">
          <a:xfrm flipH="1">
            <a:off x="1252538" y="4352925"/>
            <a:ext cx="328612" cy="328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0" name="Line 15"/>
          <p:cNvSpPr>
            <a:spLocks noChangeShapeType="1"/>
          </p:cNvSpPr>
          <p:nvPr/>
        </p:nvSpPr>
        <p:spPr bwMode="auto">
          <a:xfrm>
            <a:off x="1724025" y="4324350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1" name="Line 16"/>
          <p:cNvSpPr>
            <a:spLocks noChangeShapeType="1"/>
          </p:cNvSpPr>
          <p:nvPr/>
        </p:nvSpPr>
        <p:spPr bwMode="auto">
          <a:xfrm>
            <a:off x="1824038" y="3552825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52" name="Text Box 17"/>
          <p:cNvSpPr txBox="1">
            <a:spLocks noChangeArrowheads="1"/>
          </p:cNvSpPr>
          <p:nvPr/>
        </p:nvSpPr>
        <p:spPr bwMode="auto">
          <a:xfrm>
            <a:off x="1390650" y="3167063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</a:t>
            </a:r>
          </a:p>
        </p:txBody>
      </p:sp>
      <p:sp>
        <p:nvSpPr>
          <p:cNvPr id="65553" name="Text Box 18"/>
          <p:cNvSpPr txBox="1">
            <a:spLocks noChangeArrowheads="1"/>
          </p:cNvSpPr>
          <p:nvPr/>
        </p:nvSpPr>
        <p:spPr bwMode="auto">
          <a:xfrm>
            <a:off x="576263" y="38623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54" name="Text Box 19"/>
          <p:cNvSpPr txBox="1">
            <a:spLocks noChangeArrowheads="1"/>
          </p:cNvSpPr>
          <p:nvPr/>
        </p:nvSpPr>
        <p:spPr bwMode="auto">
          <a:xfrm>
            <a:off x="2114550" y="45862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55" name="Text Box 20"/>
          <p:cNvSpPr txBox="1">
            <a:spLocks noChangeArrowheads="1"/>
          </p:cNvSpPr>
          <p:nvPr/>
        </p:nvSpPr>
        <p:spPr bwMode="auto">
          <a:xfrm>
            <a:off x="2252663" y="3938588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65556" name="Text Box 21"/>
          <p:cNvSpPr txBox="1">
            <a:spLocks noChangeArrowheads="1"/>
          </p:cNvSpPr>
          <p:nvPr/>
        </p:nvSpPr>
        <p:spPr bwMode="auto">
          <a:xfrm>
            <a:off x="876300" y="46196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57" name="Oval 22"/>
          <p:cNvSpPr>
            <a:spLocks noChangeArrowheads="1"/>
          </p:cNvSpPr>
          <p:nvPr/>
        </p:nvSpPr>
        <p:spPr bwMode="auto">
          <a:xfrm>
            <a:off x="4400550" y="3424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58" name="Oval 23"/>
          <p:cNvSpPr>
            <a:spLocks noChangeArrowheads="1"/>
          </p:cNvSpPr>
          <p:nvPr/>
        </p:nvSpPr>
        <p:spPr bwMode="auto">
          <a:xfrm>
            <a:off x="3943350" y="3805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59" name="Oval 24"/>
          <p:cNvSpPr>
            <a:spLocks noChangeArrowheads="1"/>
          </p:cNvSpPr>
          <p:nvPr/>
        </p:nvSpPr>
        <p:spPr bwMode="auto">
          <a:xfrm>
            <a:off x="4324350" y="41862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0" name="Rectangle 25"/>
          <p:cNvSpPr>
            <a:spLocks noChangeArrowheads="1"/>
          </p:cNvSpPr>
          <p:nvPr/>
        </p:nvSpPr>
        <p:spPr bwMode="auto">
          <a:xfrm>
            <a:off x="3943350" y="47196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1" name="Rectangle 26"/>
          <p:cNvSpPr>
            <a:spLocks noChangeArrowheads="1"/>
          </p:cNvSpPr>
          <p:nvPr/>
        </p:nvSpPr>
        <p:spPr bwMode="auto">
          <a:xfrm>
            <a:off x="4705350" y="47196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2" name="Rectangle 27"/>
          <p:cNvSpPr>
            <a:spLocks noChangeArrowheads="1"/>
          </p:cNvSpPr>
          <p:nvPr/>
        </p:nvSpPr>
        <p:spPr bwMode="auto">
          <a:xfrm>
            <a:off x="5010150" y="38052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3" name="Rectangle 28"/>
          <p:cNvSpPr>
            <a:spLocks noChangeArrowheads="1"/>
          </p:cNvSpPr>
          <p:nvPr/>
        </p:nvSpPr>
        <p:spPr bwMode="auto">
          <a:xfrm>
            <a:off x="3562350" y="41862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64" name="Line 29"/>
          <p:cNvSpPr>
            <a:spLocks noChangeShapeType="1"/>
          </p:cNvSpPr>
          <p:nvPr/>
        </p:nvSpPr>
        <p:spPr bwMode="auto">
          <a:xfrm flipH="1">
            <a:off x="4133850" y="3609975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5" name="Line 30"/>
          <p:cNvSpPr>
            <a:spLocks noChangeShapeType="1"/>
          </p:cNvSpPr>
          <p:nvPr/>
        </p:nvSpPr>
        <p:spPr bwMode="auto">
          <a:xfrm flipH="1">
            <a:off x="3690938" y="3995738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6" name="Line 31"/>
          <p:cNvSpPr>
            <a:spLocks noChangeShapeType="1"/>
          </p:cNvSpPr>
          <p:nvPr/>
        </p:nvSpPr>
        <p:spPr bwMode="auto">
          <a:xfrm>
            <a:off x="4148138" y="3981450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7" name="Line 32"/>
          <p:cNvSpPr>
            <a:spLocks noChangeShapeType="1"/>
          </p:cNvSpPr>
          <p:nvPr/>
        </p:nvSpPr>
        <p:spPr bwMode="auto">
          <a:xfrm flipH="1">
            <a:off x="4076700" y="43815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8" name="Line 33"/>
          <p:cNvSpPr>
            <a:spLocks noChangeShapeType="1"/>
          </p:cNvSpPr>
          <p:nvPr/>
        </p:nvSpPr>
        <p:spPr bwMode="auto">
          <a:xfrm>
            <a:off x="4505325" y="4352925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69" name="Line 34"/>
          <p:cNvSpPr>
            <a:spLocks noChangeShapeType="1"/>
          </p:cNvSpPr>
          <p:nvPr/>
        </p:nvSpPr>
        <p:spPr bwMode="auto">
          <a:xfrm>
            <a:off x="4605338" y="3581400"/>
            <a:ext cx="528637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70" name="Text Box 35"/>
          <p:cNvSpPr txBox="1">
            <a:spLocks noChangeArrowheads="1"/>
          </p:cNvSpPr>
          <p:nvPr/>
        </p:nvSpPr>
        <p:spPr bwMode="auto">
          <a:xfrm>
            <a:off x="4057650" y="3181350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T’</a:t>
            </a:r>
          </a:p>
        </p:txBody>
      </p:sp>
      <p:sp>
        <p:nvSpPr>
          <p:cNvPr id="65571" name="Text Box 36"/>
          <p:cNvSpPr txBox="1">
            <a:spLocks noChangeArrowheads="1"/>
          </p:cNvSpPr>
          <p:nvPr/>
        </p:nvSpPr>
        <p:spPr bwMode="auto">
          <a:xfrm>
            <a:off x="3357563" y="38909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72" name="Text Box 37"/>
          <p:cNvSpPr txBox="1">
            <a:spLocks noChangeArrowheads="1"/>
          </p:cNvSpPr>
          <p:nvPr/>
        </p:nvSpPr>
        <p:spPr bwMode="auto">
          <a:xfrm>
            <a:off x="4895850" y="46148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73" name="Text Box 38"/>
          <p:cNvSpPr txBox="1">
            <a:spLocks noChangeArrowheads="1"/>
          </p:cNvSpPr>
          <p:nvPr/>
        </p:nvSpPr>
        <p:spPr bwMode="auto">
          <a:xfrm>
            <a:off x="5033963" y="39671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74" name="Text Box 39"/>
          <p:cNvSpPr txBox="1">
            <a:spLocks noChangeArrowheads="1"/>
          </p:cNvSpPr>
          <p:nvPr/>
        </p:nvSpPr>
        <p:spPr bwMode="auto">
          <a:xfrm>
            <a:off x="3657600" y="4648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65575" name="Oval 40"/>
          <p:cNvSpPr>
            <a:spLocks noChangeArrowheads="1"/>
          </p:cNvSpPr>
          <p:nvPr/>
        </p:nvSpPr>
        <p:spPr bwMode="auto">
          <a:xfrm>
            <a:off x="7448550" y="3348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6" name="Oval 41"/>
          <p:cNvSpPr>
            <a:spLocks noChangeArrowheads="1"/>
          </p:cNvSpPr>
          <p:nvPr/>
        </p:nvSpPr>
        <p:spPr bwMode="auto">
          <a:xfrm>
            <a:off x="6991350" y="3729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7" name="Oval 42"/>
          <p:cNvSpPr>
            <a:spLocks noChangeArrowheads="1"/>
          </p:cNvSpPr>
          <p:nvPr/>
        </p:nvSpPr>
        <p:spPr bwMode="auto">
          <a:xfrm>
            <a:off x="7372350" y="4110038"/>
            <a:ext cx="215900" cy="215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8" name="Rectangle 43"/>
          <p:cNvSpPr>
            <a:spLocks noChangeArrowheads="1"/>
          </p:cNvSpPr>
          <p:nvPr/>
        </p:nvSpPr>
        <p:spPr bwMode="auto">
          <a:xfrm>
            <a:off x="6991350" y="46434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79" name="Rectangle 44"/>
          <p:cNvSpPr>
            <a:spLocks noChangeArrowheads="1"/>
          </p:cNvSpPr>
          <p:nvPr/>
        </p:nvSpPr>
        <p:spPr bwMode="auto">
          <a:xfrm>
            <a:off x="7753350" y="46434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0" name="Rectangle 45"/>
          <p:cNvSpPr>
            <a:spLocks noChangeArrowheads="1"/>
          </p:cNvSpPr>
          <p:nvPr/>
        </p:nvSpPr>
        <p:spPr bwMode="auto">
          <a:xfrm>
            <a:off x="8058150" y="37290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1" name="Rectangle 46"/>
          <p:cNvSpPr>
            <a:spLocks noChangeArrowheads="1"/>
          </p:cNvSpPr>
          <p:nvPr/>
        </p:nvSpPr>
        <p:spPr bwMode="auto">
          <a:xfrm>
            <a:off x="6610350" y="4110038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sp>
        <p:nvSpPr>
          <p:cNvPr id="65582" name="Line 47"/>
          <p:cNvSpPr>
            <a:spLocks noChangeShapeType="1"/>
          </p:cNvSpPr>
          <p:nvPr/>
        </p:nvSpPr>
        <p:spPr bwMode="auto">
          <a:xfrm flipH="1">
            <a:off x="7181850" y="3533775"/>
            <a:ext cx="285750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3" name="Line 48"/>
          <p:cNvSpPr>
            <a:spLocks noChangeShapeType="1"/>
          </p:cNvSpPr>
          <p:nvPr/>
        </p:nvSpPr>
        <p:spPr bwMode="auto">
          <a:xfrm flipH="1">
            <a:off x="6738938" y="3919538"/>
            <a:ext cx="271462" cy="185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4" name="Line 49"/>
          <p:cNvSpPr>
            <a:spLocks noChangeShapeType="1"/>
          </p:cNvSpPr>
          <p:nvPr/>
        </p:nvSpPr>
        <p:spPr bwMode="auto">
          <a:xfrm>
            <a:off x="7196138" y="3905250"/>
            <a:ext cx="214312" cy="2143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5" name="Line 50"/>
          <p:cNvSpPr>
            <a:spLocks noChangeShapeType="1"/>
          </p:cNvSpPr>
          <p:nvPr/>
        </p:nvSpPr>
        <p:spPr bwMode="auto">
          <a:xfrm flipH="1">
            <a:off x="7124700" y="4305300"/>
            <a:ext cx="28575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6" name="Line 51"/>
          <p:cNvSpPr>
            <a:spLocks noChangeShapeType="1"/>
          </p:cNvSpPr>
          <p:nvPr/>
        </p:nvSpPr>
        <p:spPr bwMode="auto">
          <a:xfrm>
            <a:off x="7553325" y="4276725"/>
            <a:ext cx="314325" cy="371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7" name="Line 52"/>
          <p:cNvSpPr>
            <a:spLocks noChangeShapeType="1"/>
          </p:cNvSpPr>
          <p:nvPr/>
        </p:nvSpPr>
        <p:spPr bwMode="auto">
          <a:xfrm>
            <a:off x="7653338" y="3505200"/>
            <a:ext cx="51435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5588" name="Text Box 53"/>
          <p:cNvSpPr txBox="1">
            <a:spLocks noChangeArrowheads="1"/>
          </p:cNvSpPr>
          <p:nvPr/>
        </p:nvSpPr>
        <p:spPr bwMode="auto">
          <a:xfrm>
            <a:off x="7134225" y="3119438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T”</a:t>
            </a:r>
          </a:p>
        </p:txBody>
      </p:sp>
      <p:sp>
        <p:nvSpPr>
          <p:cNvPr id="65589" name="Text Box 54"/>
          <p:cNvSpPr txBox="1">
            <a:spLocks noChangeArrowheads="1"/>
          </p:cNvSpPr>
          <p:nvPr/>
        </p:nvSpPr>
        <p:spPr bwMode="auto">
          <a:xfrm>
            <a:off x="6405563" y="38147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b</a:t>
            </a:r>
          </a:p>
        </p:txBody>
      </p:sp>
      <p:sp>
        <p:nvSpPr>
          <p:cNvPr id="65590" name="Text Box 55"/>
          <p:cNvSpPr txBox="1">
            <a:spLocks noChangeArrowheads="1"/>
          </p:cNvSpPr>
          <p:nvPr/>
        </p:nvSpPr>
        <p:spPr bwMode="auto">
          <a:xfrm>
            <a:off x="7943850" y="45386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y</a:t>
            </a:r>
          </a:p>
        </p:txBody>
      </p:sp>
      <p:sp>
        <p:nvSpPr>
          <p:cNvPr id="65591" name="Text Box 56"/>
          <p:cNvSpPr txBox="1">
            <a:spLocks noChangeArrowheads="1"/>
          </p:cNvSpPr>
          <p:nvPr/>
        </p:nvSpPr>
        <p:spPr bwMode="auto">
          <a:xfrm>
            <a:off x="8081963" y="3890963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a</a:t>
            </a:r>
          </a:p>
        </p:txBody>
      </p:sp>
      <p:sp>
        <p:nvSpPr>
          <p:cNvPr id="65592" name="Text Box 57"/>
          <p:cNvSpPr txBox="1">
            <a:spLocks noChangeArrowheads="1"/>
          </p:cNvSpPr>
          <p:nvPr/>
        </p:nvSpPr>
        <p:spPr bwMode="auto">
          <a:xfrm>
            <a:off x="6705600" y="45720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i="1">
                <a:latin typeface="Times New Roman" charset="0"/>
              </a:rPr>
              <a:t>x</a:t>
            </a:r>
          </a:p>
        </p:txBody>
      </p:sp>
      <p:sp>
        <p:nvSpPr>
          <p:cNvPr id="150586" name="AutoShape 58"/>
          <p:cNvSpPr>
            <a:spLocks noChangeArrowheads="1"/>
          </p:cNvSpPr>
          <p:nvPr/>
        </p:nvSpPr>
        <p:spPr bwMode="auto">
          <a:xfrm>
            <a:off x="2743200" y="3733800"/>
            <a:ext cx="533400" cy="457200"/>
          </a:xfrm>
          <a:custGeom>
            <a:avLst/>
            <a:gdLst>
              <a:gd name="T0" fmla="*/ 400050 w 21600"/>
              <a:gd name="T1" fmla="*/ 0 h 21600"/>
              <a:gd name="T2" fmla="*/ 0 w 21600"/>
              <a:gd name="T3" fmla="*/ 228600 h 21600"/>
              <a:gd name="T4" fmla="*/ 400050 w 21600"/>
              <a:gd name="T5" fmla="*/ 457200 h 21600"/>
              <a:gd name="T6" fmla="*/ 5334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150587" name="AutoShape 59"/>
          <p:cNvSpPr>
            <a:spLocks noChangeArrowheads="1"/>
          </p:cNvSpPr>
          <p:nvPr/>
        </p:nvSpPr>
        <p:spPr bwMode="auto">
          <a:xfrm>
            <a:off x="5638800" y="3657600"/>
            <a:ext cx="533400" cy="457200"/>
          </a:xfrm>
          <a:custGeom>
            <a:avLst/>
            <a:gdLst>
              <a:gd name="T0" fmla="*/ 400050 w 21600"/>
              <a:gd name="T1" fmla="*/ 0 h 21600"/>
              <a:gd name="T2" fmla="*/ 0 w 21600"/>
              <a:gd name="T3" fmla="*/ 228600 h 21600"/>
              <a:gd name="T4" fmla="*/ 400050 w 21600"/>
              <a:gd name="T5" fmla="*/ 457200 h 21600"/>
              <a:gd name="T6" fmla="*/ 533400 w 21600"/>
              <a:gd name="T7" fmla="*/ 2286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FFFF00"/>
              </a:gs>
              <a:gs pos="50000">
                <a:srgbClr val="767600"/>
              </a:gs>
              <a:gs pos="100000">
                <a:srgbClr val="FFFF00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81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宋体" charset="0"/>
            </a:endParaRPr>
          </a:p>
        </p:txBody>
      </p:sp>
      <p:sp>
        <p:nvSpPr>
          <p:cNvPr id="65595" name="Text Box 60"/>
          <p:cNvSpPr txBox="1">
            <a:spLocks noChangeArrowheads="1"/>
          </p:cNvSpPr>
          <p:nvPr/>
        </p:nvSpPr>
        <p:spPr bwMode="auto">
          <a:xfrm>
            <a:off x="2411413" y="5516563"/>
            <a:ext cx="5761037" cy="830262"/>
          </a:xfrm>
          <a:prstGeom prst="rect">
            <a:avLst/>
          </a:prstGeom>
          <a:solidFill>
            <a:srgbClr val="CCFFCC"/>
          </a:solidFill>
          <a:ln w="57150" cmpd="thinThick">
            <a:solidFill>
              <a:srgbClr val="99CC00"/>
            </a:solidFill>
            <a:miter lim="800000"/>
            <a:headEnd/>
            <a:tailEnd/>
          </a:ln>
          <a:effectLst>
            <a:prstShdw prst="shdw13" dist="53882" dir="13500000">
              <a:schemeClr val="bg2">
                <a:alpha val="74997"/>
              </a:schemeClr>
            </a:prstShdw>
          </a:effec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b="1">
                <a:latin typeface="Times New Roman" charset="0"/>
              </a:rPr>
              <a:t>在上图的变换中，二叉树的权保持不变，即：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)</a:t>
            </a:r>
            <a:r>
              <a:rPr lang="en-US" altLang="zh-CN" b="1">
                <a:latin typeface="Times New Roman" charset="0"/>
                <a:sym typeface="Symbol" charset="2"/>
              </a:rPr>
              <a:t>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 </a:t>
            </a:r>
            <a:r>
              <a:rPr lang="en-US" altLang="zh-CN" b="1">
                <a:latin typeface="Times New Roman" charset="0"/>
              </a:rPr>
              <a:t>’)</a:t>
            </a:r>
            <a:r>
              <a:rPr lang="en-US" altLang="zh-CN" b="1">
                <a:latin typeface="Times New Roman" charset="0"/>
                <a:sym typeface="Symbol" charset="2"/>
              </a:rPr>
              <a:t> 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 </a:t>
            </a:r>
            <a:r>
              <a:rPr lang="en-US" altLang="zh-CN" b="1">
                <a:latin typeface="Times New Roman" charset="0"/>
              </a:rPr>
              <a:t>”)</a:t>
            </a:r>
            <a:r>
              <a:rPr lang="en-US" altLang="zh-CN" b="1">
                <a:latin typeface="Times New Roman" charset="0"/>
                <a:sym typeface="Symbol" charset="2"/>
              </a:rPr>
              <a:t> </a:t>
            </a:r>
            <a:r>
              <a:rPr lang="en-US" altLang="zh-CN" b="1" i="1">
                <a:latin typeface="Times New Roman" charset="0"/>
              </a:rPr>
              <a:t>W</a:t>
            </a:r>
            <a:r>
              <a:rPr lang="en-US" altLang="zh-CN" b="1">
                <a:latin typeface="Times New Roman" charset="0"/>
              </a:rPr>
              <a:t>(</a:t>
            </a:r>
            <a:r>
              <a:rPr lang="en-US" altLang="zh-CN" b="1" i="1">
                <a:latin typeface="Times New Roman" charset="0"/>
              </a:rPr>
              <a:t>T</a:t>
            </a:r>
            <a:r>
              <a:rPr lang="en-US" altLang="zh-CN" b="1">
                <a:latin typeface="Times New Roman" charset="0"/>
              </a:rPr>
              <a:t>)</a:t>
            </a:r>
          </a:p>
        </p:txBody>
      </p:sp>
      <p:sp>
        <p:nvSpPr>
          <p:cNvPr id="65596" name="Text Box 61"/>
          <p:cNvSpPr txBox="1">
            <a:spLocks noChangeArrowheads="1"/>
          </p:cNvSpPr>
          <p:nvPr/>
        </p:nvSpPr>
        <p:spPr bwMode="auto">
          <a:xfrm>
            <a:off x="323850" y="5013325"/>
            <a:ext cx="3024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en-US" altLang="zh-CN" b="1" i="1">
                <a:solidFill>
                  <a:srgbClr val="FF0000"/>
                </a:solidFill>
                <a:latin typeface="Times New Roman" charset="0"/>
              </a:rPr>
              <a:t>T</a:t>
            </a:r>
            <a:r>
              <a:rPr kumimoji="0" lang="zh-CN" altLang="en-US" b="1">
                <a:solidFill>
                  <a:srgbClr val="FF0000"/>
                </a:solidFill>
                <a:latin typeface="Times New Roman" charset="0"/>
              </a:rPr>
              <a:t>为任意最优前缀码</a:t>
            </a:r>
            <a:endParaRPr kumimoji="0" lang="zh-CN" altLang="en-US" b="1" i="1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 descr="粉色面巾纸"/>
          <p:cNvSpPr>
            <a:spLocks noChangeArrowheads="1"/>
          </p:cNvSpPr>
          <p:nvPr/>
        </p:nvSpPr>
        <p:spPr bwMode="auto">
          <a:xfrm>
            <a:off x="3851275" y="3500438"/>
            <a:ext cx="3673475" cy="1296987"/>
          </a:xfrm>
          <a:prstGeom prst="ellipse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endParaRPr kumimoji="0" lang="zh-CN" altLang="en-US" sz="1800"/>
          </a:p>
        </p:txBody>
      </p:sp>
      <p:graphicFrame>
        <p:nvGraphicFramePr>
          <p:cNvPr id="67586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395288" y="1844675"/>
          <a:ext cx="8497887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911600" imgH="1955800" progId="Equation.3">
                  <p:embed/>
                </p:oleObj>
              </mc:Choice>
              <mc:Fallback>
                <p:oleObj name="公式" r:id="rId4" imgW="3911600" imgH="195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844675"/>
                        <a:ext cx="8497887" cy="432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保持权不变的变换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3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72400" cy="855662"/>
          </a:xfrm>
        </p:spPr>
        <p:txBody>
          <a:bodyPr/>
          <a:lstStyle/>
          <a:p>
            <a:pPr algn="ctr" eaLnBrk="1" hangingPunct="1"/>
            <a:r>
              <a:rPr lang="en-US" altLang="zh-CN">
                <a:latin typeface="Times New Roman" charset="0"/>
              </a:rPr>
              <a:t>Huffman</a:t>
            </a:r>
            <a:r>
              <a:rPr lang="zh-CN" altLang="en-US">
                <a:latin typeface="Times New Roman" charset="0"/>
              </a:rPr>
              <a:t>算法的正确性（续）</a:t>
            </a:r>
          </a:p>
        </p:txBody>
      </p:sp>
      <p:sp>
        <p:nvSpPr>
          <p:cNvPr id="69634" name="Text Box 4"/>
          <p:cNvSpPr txBox="1">
            <a:spLocks noChangeArrowheads="1"/>
          </p:cNvSpPr>
          <p:nvPr/>
        </p:nvSpPr>
        <p:spPr bwMode="auto">
          <a:xfrm>
            <a:off x="457200" y="1752600"/>
            <a:ext cx="8229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>
              <a:latin typeface="Times New Roman" charset="0"/>
            </a:endParaRPr>
          </a:p>
        </p:txBody>
      </p: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323850" y="1412875"/>
            <a:ext cx="8569325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50000"/>
              </a:spcBef>
            </a:pPr>
            <a:r>
              <a:rPr lang="en-US" altLang="zh-CN" sz="2200" b="1" i="1">
                <a:latin typeface="Times New Roman" charset="0"/>
              </a:rPr>
              <a:t>C</a:t>
            </a:r>
            <a:r>
              <a:rPr lang="zh-CN" altLang="en-US" sz="2200" b="1">
                <a:latin typeface="Times New Roman" charset="0"/>
              </a:rPr>
              <a:t>是字母表，</a:t>
            </a:r>
            <a:r>
              <a:rPr lang="en-US" altLang="zh-CN" sz="2200" b="1" i="1">
                <a:latin typeface="Times New Roman" charset="0"/>
              </a:rPr>
              <a:t>f </a:t>
            </a:r>
            <a:r>
              <a:rPr lang="en-US" altLang="zh-CN" sz="2200" b="1">
                <a:latin typeface="Times New Roman" charset="0"/>
              </a:rPr>
              <a:t>[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]</a:t>
            </a:r>
            <a:r>
              <a:rPr lang="zh-CN" altLang="en-US" sz="2200" b="1">
                <a:latin typeface="Times New Roman" charset="0"/>
              </a:rPr>
              <a:t>为字符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zh-CN" altLang="en-US" sz="2200" b="1">
                <a:latin typeface="Times New Roman" charset="0"/>
              </a:rPr>
              <a:t>的频率，</a:t>
            </a:r>
            <a:r>
              <a:rPr lang="en-US" altLang="zh-CN" sz="2200" b="1" i="1">
                <a:latin typeface="Times New Roman" charset="0"/>
              </a:rPr>
              <a:t>x</a:t>
            </a:r>
            <a:r>
              <a:rPr lang="en-US" altLang="zh-CN" sz="2200" b="1">
                <a:latin typeface="Times New Roman" charset="0"/>
              </a:rPr>
              <a:t>,</a:t>
            </a:r>
            <a:r>
              <a:rPr lang="en-US" altLang="zh-CN" sz="2200" b="1" i="1">
                <a:latin typeface="Times New Roman" charset="0"/>
              </a:rPr>
              <a:t>y</a:t>
            </a:r>
            <a:r>
              <a:rPr lang="zh-CN" altLang="en-US" sz="2200" b="1">
                <a:latin typeface="Times New Roman" charset="0"/>
              </a:rPr>
              <a:t>是两个频率最小的字符。令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’=</a:t>
            </a:r>
            <a:r>
              <a:rPr lang="en-US" altLang="zh-CN" sz="2200" b="1" i="1">
                <a:latin typeface="Times New Roman" charset="0"/>
              </a:rPr>
              <a:t>C</a:t>
            </a:r>
            <a:r>
              <a:rPr lang="en-US" altLang="zh-CN" sz="2200" b="1">
                <a:latin typeface="Times New Roman" charset="0"/>
              </a:rPr>
              <a:t>-{</a:t>
            </a:r>
            <a:r>
              <a:rPr lang="en-US" altLang="zh-CN" sz="2200" b="1" i="1">
                <a:latin typeface="Times New Roman" charset="0"/>
              </a:rPr>
              <a:t>x</a:t>
            </a:r>
            <a:r>
              <a:rPr lang="en-US" altLang="zh-CN" sz="2200" b="1">
                <a:latin typeface="Times New Roman" charset="0"/>
              </a:rPr>
              <a:t>,</a:t>
            </a:r>
            <a:r>
              <a:rPr lang="en-US" altLang="zh-CN" sz="2200" b="1" i="1">
                <a:latin typeface="Times New Roman" charset="0"/>
              </a:rPr>
              <a:t>y</a:t>
            </a:r>
            <a:r>
              <a:rPr lang="en-US" altLang="zh-CN" sz="2200" b="1">
                <a:latin typeface="Times New Roman" charset="0"/>
              </a:rPr>
              <a:t>}</a:t>
            </a:r>
            <a:r>
              <a:rPr lang="en-US" altLang="zh-CN" sz="2200" b="1">
                <a:latin typeface="Times New Roman" charset="0"/>
                <a:sym typeface="Symbol" charset="2"/>
              </a:rPr>
              <a:t>{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en-US" altLang="zh-CN" sz="2200" b="1">
                <a:latin typeface="Times New Roman" charset="0"/>
                <a:sym typeface="Symbol" charset="2"/>
              </a:rPr>
              <a:t>}, 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 </a:t>
            </a:r>
            <a:r>
              <a:rPr lang="en-US" altLang="zh-CN" sz="2200" b="1">
                <a:latin typeface="Times New Roman" charset="0"/>
                <a:sym typeface="Symbol" charset="2"/>
              </a:rPr>
              <a:t>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en-US" altLang="zh-CN" sz="2200" b="1">
                <a:latin typeface="Times New Roman" charset="0"/>
                <a:sym typeface="Symbol" charset="2"/>
              </a:rPr>
              <a:t>]=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</a:t>
            </a:r>
            <a:r>
              <a:rPr lang="en-US" altLang="zh-CN" sz="2200" b="1">
                <a:latin typeface="Times New Roman" charset="0"/>
                <a:sym typeface="Symbol" charset="2"/>
              </a:rPr>
              <a:t> 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x</a:t>
            </a:r>
            <a:r>
              <a:rPr lang="en-US" altLang="zh-CN" sz="2200" b="1">
                <a:latin typeface="Times New Roman" charset="0"/>
                <a:sym typeface="Symbol" charset="2"/>
              </a:rPr>
              <a:t>]+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f</a:t>
            </a:r>
            <a:r>
              <a:rPr lang="en-US" altLang="zh-CN" sz="2200" b="1">
                <a:latin typeface="Times New Roman" charset="0"/>
                <a:sym typeface="Symbol" charset="2"/>
              </a:rPr>
              <a:t> [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y</a:t>
            </a:r>
            <a:r>
              <a:rPr lang="en-US" altLang="zh-CN" sz="2200" b="1">
                <a:latin typeface="Times New Roman" charset="0"/>
                <a:sym typeface="Symbol" charset="2"/>
              </a:rPr>
              <a:t>], </a:t>
            </a:r>
            <a:r>
              <a:rPr lang="zh-CN" altLang="en-US" sz="2200" b="1">
                <a:latin typeface="Times New Roman" charset="0"/>
                <a:sym typeface="Symbol" charset="2"/>
              </a:rPr>
              <a:t>若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T </a:t>
            </a:r>
            <a:r>
              <a:rPr lang="en-US" altLang="zh-CN" sz="2200" b="1">
                <a:latin typeface="Times New Roman" charset="0"/>
                <a:sym typeface="Symbol" charset="2"/>
              </a:rPr>
              <a:t>’</a:t>
            </a:r>
            <a:r>
              <a:rPr lang="zh-CN" altLang="en-US" sz="2200" b="1">
                <a:latin typeface="Times New Roman" charset="0"/>
                <a:sym typeface="Symbol" charset="2"/>
              </a:rPr>
              <a:t>是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C</a:t>
            </a:r>
            <a:r>
              <a:rPr lang="en-US" altLang="zh-CN" sz="2200" b="1">
                <a:latin typeface="Times New Roman" charset="0"/>
                <a:sym typeface="Symbol" charset="2"/>
              </a:rPr>
              <a:t>’</a:t>
            </a:r>
            <a:r>
              <a:rPr lang="zh-CN" altLang="en-US" sz="2200" b="1">
                <a:latin typeface="Times New Roman" charset="0"/>
                <a:sym typeface="Symbol" charset="2"/>
              </a:rPr>
              <a:t>的最优二叉树，则将顶点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z</a:t>
            </a:r>
            <a:r>
              <a:rPr lang="zh-CN" altLang="en-US" sz="2200" b="1">
                <a:latin typeface="Times New Roman" charset="0"/>
                <a:sym typeface="Symbol" charset="2"/>
              </a:rPr>
              <a:t>替换为分支点，并以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x</a:t>
            </a:r>
            <a:r>
              <a:rPr lang="en-US" altLang="zh-CN" sz="2200" b="1">
                <a:latin typeface="Times New Roman" charset="0"/>
                <a:sym typeface="Symbol" charset="2"/>
              </a:rPr>
              <a:t>,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y</a:t>
            </a:r>
            <a:r>
              <a:rPr lang="zh-CN" altLang="en-US" sz="2200" b="1">
                <a:latin typeface="Times New Roman" charset="0"/>
                <a:sym typeface="Symbol" charset="2"/>
              </a:rPr>
              <a:t>为其子女，所得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T</a:t>
            </a:r>
            <a:r>
              <a:rPr lang="zh-CN" altLang="en-US" sz="2200" b="1">
                <a:latin typeface="Times New Roman" charset="0"/>
                <a:sym typeface="Symbol" charset="2"/>
              </a:rPr>
              <a:t>是</a:t>
            </a:r>
            <a:r>
              <a:rPr lang="en-US" altLang="zh-CN" sz="2200" b="1" i="1">
                <a:latin typeface="Times New Roman" charset="0"/>
                <a:sym typeface="Symbol" charset="2"/>
              </a:rPr>
              <a:t>C</a:t>
            </a:r>
            <a:r>
              <a:rPr lang="zh-CN" altLang="en-US" sz="2200" b="1">
                <a:latin typeface="Times New Roman" charset="0"/>
                <a:sym typeface="Symbol" charset="2"/>
              </a:rPr>
              <a:t>的一棵最优二叉树。</a:t>
            </a:r>
            <a:endParaRPr lang="zh-CN" altLang="en-US" sz="2200" b="1">
              <a:latin typeface="Times New Roman" charset="0"/>
            </a:endParaRPr>
          </a:p>
        </p:txBody>
      </p:sp>
      <p:graphicFrame>
        <p:nvGraphicFramePr>
          <p:cNvPr id="69636" name="Object 2"/>
          <p:cNvGraphicFramePr>
            <a:graphicFrameLocks noChangeAspect="1"/>
          </p:cNvGraphicFramePr>
          <p:nvPr/>
        </p:nvGraphicFramePr>
        <p:xfrm>
          <a:off x="385763" y="2708275"/>
          <a:ext cx="8651875" cy="360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381500" imgH="1879600" progId="Equation.3">
                  <p:embed/>
                </p:oleObj>
              </mc:Choice>
              <mc:Fallback>
                <p:oleObj name="公式" r:id="rId3" imgW="4381500" imgH="1879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3" y="2708275"/>
                        <a:ext cx="8651875" cy="360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7" name="Line 7"/>
          <p:cNvSpPr>
            <a:spLocks noChangeShapeType="1"/>
          </p:cNvSpPr>
          <p:nvPr/>
        </p:nvSpPr>
        <p:spPr bwMode="auto">
          <a:xfrm>
            <a:off x="1022350" y="4902200"/>
            <a:ext cx="3429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8" name="Line 9"/>
          <p:cNvSpPr>
            <a:spLocks noChangeShapeType="1"/>
          </p:cNvSpPr>
          <p:nvPr/>
        </p:nvSpPr>
        <p:spPr bwMode="auto">
          <a:xfrm>
            <a:off x="6934200" y="6237288"/>
            <a:ext cx="7207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39" name="Line 9"/>
          <p:cNvSpPr>
            <a:spLocks noChangeShapeType="1"/>
          </p:cNvSpPr>
          <p:nvPr/>
        </p:nvSpPr>
        <p:spPr bwMode="auto">
          <a:xfrm>
            <a:off x="395288" y="6242050"/>
            <a:ext cx="863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9640" name="Line 9"/>
          <p:cNvSpPr>
            <a:spLocks noChangeShapeType="1"/>
          </p:cNvSpPr>
          <p:nvPr/>
        </p:nvSpPr>
        <p:spPr bwMode="auto">
          <a:xfrm flipV="1">
            <a:off x="4067175" y="6237288"/>
            <a:ext cx="2889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B50F9-1150-DD49-8F46-10397AAB1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22238"/>
            <a:ext cx="7893496" cy="714474"/>
          </a:xfrm>
        </p:spPr>
        <p:txBody>
          <a:bodyPr/>
          <a:lstStyle/>
          <a:p>
            <a:r>
              <a:rPr kumimoji="1" lang="en-US" altLang="zh-CN" sz="3200" dirty="0"/>
              <a:t>N</a:t>
            </a:r>
            <a:r>
              <a:rPr kumimoji="1" lang="zh-CN" altLang="en-US" sz="3200" dirty="0"/>
              <a:t>个不同点，可以构成多少个不同的树？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CC693A-FB5C-F043-BACB-020E373C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28</a:t>
            </a:fld>
            <a:endParaRPr lang="en-US" altLang="zh-CN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5DB7D87C-1481-9740-BF36-F085858BF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3546"/>
            <a:ext cx="9144000" cy="557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075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6C1E402-5378-8941-82FB-B11E1388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643D90-A26C-3749-80D3-9329514296D8}" type="slidenum">
              <a:rPr lang="en-US" altLang="zh-CN" smtClean="0"/>
              <a:pPr/>
              <a:t>29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839516-B317-6548-9A10-96BACCB4D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48"/>
            <a:ext cx="9144000" cy="522514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7B63E89-C9D8-7946-B99A-D442315FCC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682451"/>
            <a:ext cx="3035300" cy="91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E28296-A8B0-4B46-AC6A-B9E071CFD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5684783"/>
            <a:ext cx="23114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456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表达式的根树表示</a:t>
            </a:r>
            <a:endParaRPr lang="zh-CN" altLang="en-US"/>
          </a:p>
        </p:txBody>
      </p:sp>
      <p:sp>
        <p:nvSpPr>
          <p:cNvPr id="1843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7577137" cy="15128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用根树表示表达式：内点对应于运算符，树叶对应于运算分量。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举例：</a:t>
            </a:r>
            <a:r>
              <a:rPr kumimoji="0" lang="en-US" altLang="zh-CN" sz="2400" b="1">
                <a:latin typeface="Times New Roman" charset="0"/>
              </a:rPr>
              <a:t>((x+y)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400" b="1">
                <a:latin typeface="Times New Roman" charset="0"/>
              </a:rPr>
              <a:t>+ ((x-4)/3)</a:t>
            </a:r>
          </a:p>
        </p:txBody>
      </p:sp>
      <p:grpSp>
        <p:nvGrpSpPr>
          <p:cNvPr id="2" name="组合 100"/>
          <p:cNvGrpSpPr>
            <a:grpSpLocks/>
          </p:cNvGrpSpPr>
          <p:nvPr/>
        </p:nvGrpSpPr>
        <p:grpSpPr bwMode="auto">
          <a:xfrm>
            <a:off x="1187450" y="2924175"/>
            <a:ext cx="1155700" cy="1211263"/>
            <a:chOff x="5611779" y="5089957"/>
            <a:chExt cx="1156029" cy="1211001"/>
          </a:xfrm>
        </p:grpSpPr>
        <p:sp>
          <p:nvSpPr>
            <p:cNvPr id="18487" name="Text Box 4"/>
            <p:cNvSpPr txBox="1">
              <a:spLocks noChangeArrowheads="1"/>
            </p:cNvSpPr>
            <p:nvPr/>
          </p:nvSpPr>
          <p:spPr bwMode="auto">
            <a:xfrm>
              <a:off x="6263752" y="593583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88" name="Line 29"/>
            <p:cNvSpPr>
              <a:spLocks noChangeShapeType="1"/>
            </p:cNvSpPr>
            <p:nvPr/>
          </p:nvSpPr>
          <p:spPr bwMode="auto">
            <a:xfrm flipH="1">
              <a:off x="5796136" y="5495924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9" name="Line 30"/>
            <p:cNvSpPr>
              <a:spLocks noChangeShapeType="1"/>
            </p:cNvSpPr>
            <p:nvPr/>
          </p:nvSpPr>
          <p:spPr bwMode="auto">
            <a:xfrm>
              <a:off x="6141197" y="549190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0" name="Text Box 4"/>
            <p:cNvSpPr txBox="1">
              <a:spLocks noChangeArrowheads="1"/>
            </p:cNvSpPr>
            <p:nvPr/>
          </p:nvSpPr>
          <p:spPr bwMode="auto">
            <a:xfrm>
              <a:off x="5611779" y="5949280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91" name="Text Box 4"/>
            <p:cNvSpPr txBox="1">
              <a:spLocks noChangeArrowheads="1"/>
            </p:cNvSpPr>
            <p:nvPr/>
          </p:nvSpPr>
          <p:spPr bwMode="auto">
            <a:xfrm>
              <a:off x="5895038" y="5089957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</p:grpSp>
      <p:grpSp>
        <p:nvGrpSpPr>
          <p:cNvPr id="3" name="组合 127"/>
          <p:cNvGrpSpPr>
            <a:grpSpLocks/>
          </p:cNvGrpSpPr>
          <p:nvPr/>
        </p:nvGrpSpPr>
        <p:grpSpPr bwMode="auto">
          <a:xfrm>
            <a:off x="755650" y="4508500"/>
            <a:ext cx="1643063" cy="1863725"/>
            <a:chOff x="611560" y="4522567"/>
            <a:chExt cx="1642737" cy="2007862"/>
          </a:xfrm>
        </p:grpSpPr>
        <p:sp>
          <p:nvSpPr>
            <p:cNvPr id="18478" name="Text Box 4"/>
            <p:cNvSpPr txBox="1">
              <a:spLocks noChangeArrowheads="1"/>
            </p:cNvSpPr>
            <p:nvPr/>
          </p:nvSpPr>
          <p:spPr bwMode="auto">
            <a:xfrm>
              <a:off x="1750241" y="530120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18479" name="Line 29"/>
            <p:cNvSpPr>
              <a:spLocks noChangeShapeType="1"/>
            </p:cNvSpPr>
            <p:nvPr/>
          </p:nvSpPr>
          <p:spPr bwMode="auto">
            <a:xfrm flipH="1">
              <a:off x="1187624" y="4869160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30"/>
            <p:cNvSpPr>
              <a:spLocks noChangeShapeType="1"/>
            </p:cNvSpPr>
            <p:nvPr/>
          </p:nvSpPr>
          <p:spPr bwMode="auto">
            <a:xfrm>
              <a:off x="1614239" y="4857284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Text Box 4"/>
            <p:cNvSpPr txBox="1">
              <a:spLocks noChangeArrowheads="1"/>
            </p:cNvSpPr>
            <p:nvPr/>
          </p:nvSpPr>
          <p:spPr bwMode="auto">
            <a:xfrm>
              <a:off x="611560" y="6160531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82" name="Text Box 4"/>
            <p:cNvSpPr txBox="1">
              <a:spLocks noChangeArrowheads="1"/>
            </p:cNvSpPr>
            <p:nvPr/>
          </p:nvSpPr>
          <p:spPr bwMode="auto">
            <a:xfrm>
              <a:off x="894819" y="530120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83" name="Line 29"/>
            <p:cNvSpPr>
              <a:spLocks noChangeShapeType="1"/>
            </p:cNvSpPr>
            <p:nvPr/>
          </p:nvSpPr>
          <p:spPr bwMode="auto">
            <a:xfrm flipH="1">
              <a:off x="769023" y="5733256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4" name="Text Box 4"/>
            <p:cNvSpPr txBox="1">
              <a:spLocks noChangeArrowheads="1"/>
            </p:cNvSpPr>
            <p:nvPr/>
          </p:nvSpPr>
          <p:spPr bwMode="auto">
            <a:xfrm>
              <a:off x="1349860" y="4522567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18485" name="Text Box 4"/>
            <p:cNvSpPr txBox="1">
              <a:spLocks noChangeArrowheads="1"/>
            </p:cNvSpPr>
            <p:nvPr/>
          </p:nvSpPr>
          <p:spPr bwMode="auto">
            <a:xfrm>
              <a:off x="1331640" y="6165304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86" name="Line 30"/>
            <p:cNvSpPr>
              <a:spLocks noChangeShapeType="1"/>
            </p:cNvSpPr>
            <p:nvPr/>
          </p:nvSpPr>
          <p:spPr bwMode="auto">
            <a:xfrm>
              <a:off x="1209085" y="5721380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110"/>
          <p:cNvGrpSpPr>
            <a:grpSpLocks/>
          </p:cNvGrpSpPr>
          <p:nvPr/>
        </p:nvGrpSpPr>
        <p:grpSpPr bwMode="auto">
          <a:xfrm>
            <a:off x="3203575" y="2852738"/>
            <a:ext cx="1155700" cy="1304925"/>
            <a:chOff x="5611779" y="4995828"/>
            <a:chExt cx="1156029" cy="1305130"/>
          </a:xfrm>
        </p:grpSpPr>
        <p:sp>
          <p:nvSpPr>
            <p:cNvPr id="18473" name="Text Box 4"/>
            <p:cNvSpPr txBox="1">
              <a:spLocks noChangeArrowheads="1"/>
            </p:cNvSpPr>
            <p:nvPr/>
          </p:nvSpPr>
          <p:spPr bwMode="auto">
            <a:xfrm>
              <a:off x="6263752" y="593583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4</a:t>
              </a:r>
            </a:p>
          </p:txBody>
        </p:sp>
        <p:sp>
          <p:nvSpPr>
            <p:cNvPr id="18474" name="Line 29"/>
            <p:cNvSpPr>
              <a:spLocks noChangeShapeType="1"/>
            </p:cNvSpPr>
            <p:nvPr/>
          </p:nvSpPr>
          <p:spPr bwMode="auto">
            <a:xfrm flipH="1">
              <a:off x="5796136" y="5495924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Line 30"/>
            <p:cNvSpPr>
              <a:spLocks noChangeShapeType="1"/>
            </p:cNvSpPr>
            <p:nvPr/>
          </p:nvSpPr>
          <p:spPr bwMode="auto">
            <a:xfrm>
              <a:off x="6141197" y="549190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6" name="Text Box 4"/>
            <p:cNvSpPr txBox="1">
              <a:spLocks noChangeArrowheads="1"/>
            </p:cNvSpPr>
            <p:nvPr/>
          </p:nvSpPr>
          <p:spPr bwMode="auto">
            <a:xfrm>
              <a:off x="5611779" y="5949280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77" name="Text Box 4"/>
            <p:cNvSpPr txBox="1">
              <a:spLocks noChangeArrowheads="1"/>
            </p:cNvSpPr>
            <p:nvPr/>
          </p:nvSpPr>
          <p:spPr bwMode="auto">
            <a:xfrm>
              <a:off x="5895038" y="4995828"/>
              <a:ext cx="364813" cy="360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sz="2800" b="1">
                  <a:latin typeface="Times New Roman" charset="0"/>
                  <a:sym typeface="Symbol" charset="2"/>
                </a:rPr>
                <a:t></a:t>
              </a:r>
              <a:endParaRPr kumimoji="0" lang="en-US" altLang="zh-CN" sz="2800" b="1">
                <a:latin typeface="Times New Roman" charset="0"/>
              </a:endParaRPr>
            </a:p>
          </p:txBody>
        </p:sp>
      </p:grpSp>
      <p:grpSp>
        <p:nvGrpSpPr>
          <p:cNvPr id="5" name="组合 128"/>
          <p:cNvGrpSpPr>
            <a:grpSpLocks/>
          </p:cNvGrpSpPr>
          <p:nvPr/>
        </p:nvGrpSpPr>
        <p:grpSpPr bwMode="auto">
          <a:xfrm>
            <a:off x="2851150" y="4360863"/>
            <a:ext cx="1593850" cy="1868487"/>
            <a:chOff x="2555776" y="4545560"/>
            <a:chExt cx="1592850" cy="2060778"/>
          </a:xfrm>
        </p:grpSpPr>
        <p:grpSp>
          <p:nvGrpSpPr>
            <p:cNvPr id="18463" name="组合 116"/>
            <p:cNvGrpSpPr>
              <a:grpSpLocks/>
            </p:cNvGrpSpPr>
            <p:nvPr/>
          </p:nvGrpSpPr>
          <p:grpSpPr bwMode="auto">
            <a:xfrm>
              <a:off x="2555776" y="5301208"/>
              <a:ext cx="1156029" cy="1305130"/>
              <a:chOff x="5611779" y="4995828"/>
              <a:chExt cx="1156029" cy="1305130"/>
            </a:xfrm>
          </p:grpSpPr>
          <p:sp>
            <p:nvSpPr>
              <p:cNvPr id="18468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4</a:t>
                </a:r>
              </a:p>
            </p:txBody>
          </p:sp>
          <p:sp>
            <p:nvSpPr>
              <p:cNvPr id="18469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0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71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18472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sz="2800" b="1">
                    <a:latin typeface="Times New Roman" charset="0"/>
                    <a:sym typeface="Symbol" charset="2"/>
                  </a:rPr>
                  <a:t></a:t>
                </a:r>
                <a:endParaRPr kumimoji="0" lang="en-US" altLang="zh-CN" sz="2800" b="1">
                  <a:latin typeface="Times New Roman" charset="0"/>
                </a:endParaRPr>
              </a:p>
            </p:txBody>
          </p:sp>
        </p:grpSp>
        <p:sp>
          <p:nvSpPr>
            <p:cNvPr id="18464" name="Text Box 4"/>
            <p:cNvSpPr txBox="1">
              <a:spLocks noChangeArrowheads="1"/>
            </p:cNvSpPr>
            <p:nvPr/>
          </p:nvSpPr>
          <p:spPr bwMode="auto">
            <a:xfrm>
              <a:off x="3644570" y="5431777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sp>
          <p:nvSpPr>
            <p:cNvPr id="18465" name="Line 29"/>
            <p:cNvSpPr>
              <a:spLocks noChangeShapeType="1"/>
            </p:cNvSpPr>
            <p:nvPr/>
          </p:nvSpPr>
          <p:spPr bwMode="auto">
            <a:xfrm flipH="1">
              <a:off x="3081953" y="4999729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6" name="Line 30"/>
            <p:cNvSpPr>
              <a:spLocks noChangeShapeType="1"/>
            </p:cNvSpPr>
            <p:nvPr/>
          </p:nvSpPr>
          <p:spPr bwMode="auto">
            <a:xfrm>
              <a:off x="3508568" y="4987853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Text Box 4"/>
            <p:cNvSpPr txBox="1">
              <a:spLocks noChangeArrowheads="1"/>
            </p:cNvSpPr>
            <p:nvPr/>
          </p:nvSpPr>
          <p:spPr bwMode="auto">
            <a:xfrm>
              <a:off x="3311424" y="4545560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</p:grpSp>
      <p:grpSp>
        <p:nvGrpSpPr>
          <p:cNvPr id="7" name="组合 155"/>
          <p:cNvGrpSpPr>
            <a:grpSpLocks/>
          </p:cNvGrpSpPr>
          <p:nvPr/>
        </p:nvGrpSpPr>
        <p:grpSpPr bwMode="auto">
          <a:xfrm>
            <a:off x="5148263" y="3068638"/>
            <a:ext cx="3176587" cy="3068637"/>
            <a:chOff x="5076056" y="3140968"/>
            <a:chExt cx="3177026" cy="3068890"/>
          </a:xfrm>
        </p:grpSpPr>
        <p:sp>
          <p:nvSpPr>
            <p:cNvPr id="18440" name="Text Box 4"/>
            <p:cNvSpPr txBox="1">
              <a:spLocks noChangeArrowheads="1"/>
            </p:cNvSpPr>
            <p:nvPr/>
          </p:nvSpPr>
          <p:spPr bwMode="auto">
            <a:xfrm>
              <a:off x="6214737" y="485571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18441" name="Line 29"/>
            <p:cNvSpPr>
              <a:spLocks noChangeShapeType="1"/>
            </p:cNvSpPr>
            <p:nvPr/>
          </p:nvSpPr>
          <p:spPr bwMode="auto">
            <a:xfrm flipH="1">
              <a:off x="5652120" y="4423665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2" name="Line 30"/>
            <p:cNvSpPr>
              <a:spLocks noChangeShapeType="1"/>
            </p:cNvSpPr>
            <p:nvPr/>
          </p:nvSpPr>
          <p:spPr bwMode="auto">
            <a:xfrm>
              <a:off x="6078735" y="441178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Text Box 4"/>
            <p:cNvSpPr txBox="1">
              <a:spLocks noChangeArrowheads="1"/>
            </p:cNvSpPr>
            <p:nvPr/>
          </p:nvSpPr>
          <p:spPr bwMode="auto">
            <a:xfrm>
              <a:off x="5076056" y="5715036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5359315" y="4855713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45" name="Line 29"/>
            <p:cNvSpPr>
              <a:spLocks noChangeShapeType="1"/>
            </p:cNvSpPr>
            <p:nvPr/>
          </p:nvSpPr>
          <p:spPr bwMode="auto">
            <a:xfrm flipH="1">
              <a:off x="5233519" y="5287761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6" name="Text Box 4"/>
            <p:cNvSpPr txBox="1">
              <a:spLocks noChangeArrowheads="1"/>
            </p:cNvSpPr>
            <p:nvPr/>
          </p:nvSpPr>
          <p:spPr bwMode="auto">
            <a:xfrm>
              <a:off x="5814356" y="407707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18447" name="Text Box 4"/>
            <p:cNvSpPr txBox="1">
              <a:spLocks noChangeArrowheads="1"/>
            </p:cNvSpPr>
            <p:nvPr/>
          </p:nvSpPr>
          <p:spPr bwMode="auto">
            <a:xfrm>
              <a:off x="5796136" y="5719809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18448" name="Line 30"/>
            <p:cNvSpPr>
              <a:spLocks noChangeShapeType="1"/>
            </p:cNvSpPr>
            <p:nvPr/>
          </p:nvSpPr>
          <p:spPr bwMode="auto">
            <a:xfrm>
              <a:off x="5673581" y="5275885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49" name="组合 139"/>
            <p:cNvGrpSpPr>
              <a:grpSpLocks/>
            </p:cNvGrpSpPr>
            <p:nvPr/>
          </p:nvGrpSpPr>
          <p:grpSpPr bwMode="auto">
            <a:xfrm>
              <a:off x="6660232" y="4149080"/>
              <a:ext cx="1592850" cy="2060778"/>
              <a:chOff x="2555776" y="4545560"/>
              <a:chExt cx="1592850" cy="2060778"/>
            </a:xfrm>
          </p:grpSpPr>
          <p:grpSp>
            <p:nvGrpSpPr>
              <p:cNvPr id="18453" name="组合 140"/>
              <p:cNvGrpSpPr>
                <a:grpSpLocks/>
              </p:cNvGrpSpPr>
              <p:nvPr/>
            </p:nvGrpSpPr>
            <p:grpSpPr bwMode="auto">
              <a:xfrm>
                <a:off x="2555776" y="5301208"/>
                <a:ext cx="1156029" cy="1305130"/>
                <a:chOff x="5611779" y="4995828"/>
                <a:chExt cx="1156029" cy="1305130"/>
              </a:xfrm>
            </p:grpSpPr>
            <p:sp>
              <p:nvSpPr>
                <p:cNvPr id="18458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263752" y="5935833"/>
                  <a:ext cx="504056" cy="36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18459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5796136" y="5495924"/>
                  <a:ext cx="247477" cy="52536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0" name="Line 30"/>
                <p:cNvSpPr>
                  <a:spLocks noChangeShapeType="1"/>
                </p:cNvSpPr>
                <p:nvPr/>
              </p:nvSpPr>
              <p:spPr bwMode="auto">
                <a:xfrm>
                  <a:off x="6141197" y="5491909"/>
                  <a:ext cx="244450" cy="542825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8461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11779" y="5949280"/>
                  <a:ext cx="288032" cy="293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 i="1">
                      <a:latin typeface="Times New Roman" charset="0"/>
                    </a:rPr>
                    <a:t>x</a:t>
                  </a:r>
                </a:p>
              </p:txBody>
            </p:sp>
            <p:sp>
              <p:nvSpPr>
                <p:cNvPr id="1846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895038" y="4995828"/>
                  <a:ext cx="364813" cy="360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2800" b="1">
                      <a:latin typeface="Times New Roman" charset="0"/>
                      <a:sym typeface="Symbol" charset="2"/>
                    </a:rPr>
                    <a:t></a:t>
                  </a:r>
                  <a:endParaRPr kumimoji="0" lang="en-US" altLang="zh-CN" sz="2800" b="1">
                    <a:latin typeface="Times New Roman" charset="0"/>
                  </a:endParaRPr>
                </a:p>
              </p:txBody>
            </p:sp>
          </p:grpSp>
          <p:sp>
            <p:nvSpPr>
              <p:cNvPr id="18454" name="Text Box 4"/>
              <p:cNvSpPr txBox="1">
                <a:spLocks noChangeArrowheads="1"/>
              </p:cNvSpPr>
              <p:nvPr/>
            </p:nvSpPr>
            <p:spPr bwMode="auto">
              <a:xfrm>
                <a:off x="3644570" y="5431777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18455" name="Line 29"/>
              <p:cNvSpPr>
                <a:spLocks noChangeShapeType="1"/>
              </p:cNvSpPr>
              <p:nvPr/>
            </p:nvSpPr>
            <p:spPr bwMode="auto">
              <a:xfrm flipH="1">
                <a:off x="3081953" y="4999729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6" name="Line 30"/>
              <p:cNvSpPr>
                <a:spLocks noChangeShapeType="1"/>
              </p:cNvSpPr>
              <p:nvPr/>
            </p:nvSpPr>
            <p:spPr bwMode="auto">
              <a:xfrm>
                <a:off x="3508568" y="4987853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457" name="Text Box 4"/>
              <p:cNvSpPr txBox="1">
                <a:spLocks noChangeArrowheads="1"/>
              </p:cNvSpPr>
              <p:nvPr/>
            </p:nvSpPr>
            <p:spPr bwMode="auto">
              <a:xfrm>
                <a:off x="3311424" y="4545560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800">
                    <a:latin typeface="Times New Roman" charset="0"/>
                    <a:sym typeface="Symbol" charset="2"/>
                  </a:rPr>
                  <a:t>/</a:t>
                </a:r>
                <a:endParaRPr kumimoji="0" lang="en-US" altLang="zh-CN" sz="2800">
                  <a:latin typeface="Times New Roman" charset="0"/>
                </a:endParaRPr>
              </a:p>
            </p:txBody>
          </p:sp>
        </p:grpSp>
        <p:sp>
          <p:nvSpPr>
            <p:cNvPr id="18450" name="Text Box 4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18451" name="Line 29"/>
            <p:cNvSpPr>
              <a:spLocks noChangeShapeType="1"/>
            </p:cNvSpPr>
            <p:nvPr/>
          </p:nvSpPr>
          <p:spPr bwMode="auto">
            <a:xfrm flipH="1">
              <a:off x="6156175" y="3474114"/>
              <a:ext cx="504056" cy="5973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2" name="Line 30"/>
            <p:cNvSpPr>
              <a:spLocks noChangeShapeType="1"/>
            </p:cNvSpPr>
            <p:nvPr/>
          </p:nvSpPr>
          <p:spPr bwMode="auto">
            <a:xfrm>
              <a:off x="6975158" y="3474114"/>
              <a:ext cx="460474" cy="6868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表达式的（逆）波兰表示法</a:t>
            </a:r>
            <a:endParaRPr lang="zh-CN" altLang="en-US"/>
          </a:p>
        </p:txBody>
      </p:sp>
      <p:sp>
        <p:nvSpPr>
          <p:cNvPr id="819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4897437" cy="460851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800" b="1">
                <a:latin typeface="Times New Roman" charset="0"/>
              </a:rPr>
              <a:t>+ ((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-4)/3)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前缀形式（波兰表示法）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2</a:t>
            </a:r>
            <a:r>
              <a:rPr kumimoji="0" lang="en-US" altLang="zh-CN" sz="2400" b="1">
                <a:latin typeface="Times New Roman" charset="0"/>
              </a:rPr>
              <a:t> /-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4 3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后缀形式（逆波兰表示法）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2</a:t>
            </a:r>
            <a:r>
              <a:rPr kumimoji="0" lang="en-US" altLang="zh-CN" sz="2400" b="1">
                <a:latin typeface="Times New Roman" charset="0"/>
              </a:rPr>
              <a:t> 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4- 3/+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中缀形式</a:t>
            </a:r>
            <a:endParaRPr kumimoji="0" lang="en-US" altLang="zh-CN" sz="2800" b="1"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  <a:sym typeface="Symbol" charset="2"/>
              </a:rPr>
              <a:t>2</a:t>
            </a:r>
            <a:r>
              <a:rPr kumimoji="0" lang="en-US" altLang="zh-CN" sz="2400" b="1">
                <a:latin typeface="Times New Roman" charset="0"/>
              </a:rPr>
              <a:t>+ 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-4/3 </a:t>
            </a: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400" b="1">
              <a:latin typeface="Times New Roman" charset="0"/>
            </a:endParaRPr>
          </a:p>
        </p:txBody>
      </p:sp>
      <p:grpSp>
        <p:nvGrpSpPr>
          <p:cNvPr id="20483" name="组合 155"/>
          <p:cNvGrpSpPr>
            <a:grpSpLocks/>
          </p:cNvGrpSpPr>
          <p:nvPr/>
        </p:nvGrpSpPr>
        <p:grpSpPr bwMode="auto">
          <a:xfrm>
            <a:off x="5580063" y="1484313"/>
            <a:ext cx="3176587" cy="3068637"/>
            <a:chOff x="5076056" y="3140968"/>
            <a:chExt cx="3177026" cy="3068890"/>
          </a:xfrm>
        </p:grpSpPr>
        <p:sp>
          <p:nvSpPr>
            <p:cNvPr id="20484" name="Text Box 4"/>
            <p:cNvSpPr txBox="1">
              <a:spLocks noChangeArrowheads="1"/>
            </p:cNvSpPr>
            <p:nvPr/>
          </p:nvSpPr>
          <p:spPr bwMode="auto">
            <a:xfrm>
              <a:off x="6214737" y="4855713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2</a:t>
              </a:r>
            </a:p>
          </p:txBody>
        </p:sp>
        <p:sp>
          <p:nvSpPr>
            <p:cNvPr id="20485" name="Line 29"/>
            <p:cNvSpPr>
              <a:spLocks noChangeShapeType="1"/>
            </p:cNvSpPr>
            <p:nvPr/>
          </p:nvSpPr>
          <p:spPr bwMode="auto">
            <a:xfrm flipH="1">
              <a:off x="5652120" y="4423665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6" name="Line 30"/>
            <p:cNvSpPr>
              <a:spLocks noChangeShapeType="1"/>
            </p:cNvSpPr>
            <p:nvPr/>
          </p:nvSpPr>
          <p:spPr bwMode="auto">
            <a:xfrm>
              <a:off x="6078735" y="4411789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87" name="Text Box 4"/>
            <p:cNvSpPr txBox="1">
              <a:spLocks noChangeArrowheads="1"/>
            </p:cNvSpPr>
            <p:nvPr/>
          </p:nvSpPr>
          <p:spPr bwMode="auto">
            <a:xfrm>
              <a:off x="5076056" y="5715036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0488" name="Text Box 4"/>
            <p:cNvSpPr txBox="1">
              <a:spLocks noChangeArrowheads="1"/>
            </p:cNvSpPr>
            <p:nvPr/>
          </p:nvSpPr>
          <p:spPr bwMode="auto">
            <a:xfrm>
              <a:off x="5359315" y="4855713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0489" name="Line 29"/>
            <p:cNvSpPr>
              <a:spLocks noChangeShapeType="1"/>
            </p:cNvSpPr>
            <p:nvPr/>
          </p:nvSpPr>
          <p:spPr bwMode="auto">
            <a:xfrm flipH="1">
              <a:off x="5233519" y="5287761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0" name="Text Box 4"/>
            <p:cNvSpPr txBox="1">
              <a:spLocks noChangeArrowheads="1"/>
            </p:cNvSpPr>
            <p:nvPr/>
          </p:nvSpPr>
          <p:spPr bwMode="auto">
            <a:xfrm>
              <a:off x="5814356" y="407707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  <a:sym typeface="Symbol" charset="2"/>
                </a:rPr>
                <a:t></a:t>
              </a:r>
              <a:endParaRPr kumimoji="0" lang="en-US" altLang="zh-CN" sz="2000" b="1">
                <a:latin typeface="Times New Roman" charset="0"/>
              </a:endParaRPr>
            </a:p>
          </p:txBody>
        </p:sp>
        <p:sp>
          <p:nvSpPr>
            <p:cNvPr id="20491" name="Text Box 4"/>
            <p:cNvSpPr txBox="1">
              <a:spLocks noChangeArrowheads="1"/>
            </p:cNvSpPr>
            <p:nvPr/>
          </p:nvSpPr>
          <p:spPr bwMode="auto">
            <a:xfrm>
              <a:off x="5796136" y="5719809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0492" name="Line 30"/>
            <p:cNvSpPr>
              <a:spLocks noChangeShapeType="1"/>
            </p:cNvSpPr>
            <p:nvPr/>
          </p:nvSpPr>
          <p:spPr bwMode="auto">
            <a:xfrm>
              <a:off x="5673581" y="5275885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493" name="组合 139"/>
            <p:cNvGrpSpPr>
              <a:grpSpLocks/>
            </p:cNvGrpSpPr>
            <p:nvPr/>
          </p:nvGrpSpPr>
          <p:grpSpPr bwMode="auto">
            <a:xfrm>
              <a:off x="6660232" y="4149080"/>
              <a:ext cx="1592850" cy="2060778"/>
              <a:chOff x="2555776" y="4545560"/>
              <a:chExt cx="1592850" cy="2060778"/>
            </a:xfrm>
          </p:grpSpPr>
          <p:grpSp>
            <p:nvGrpSpPr>
              <p:cNvPr id="20497" name="组合 140"/>
              <p:cNvGrpSpPr>
                <a:grpSpLocks/>
              </p:cNvGrpSpPr>
              <p:nvPr/>
            </p:nvGrpSpPr>
            <p:grpSpPr bwMode="auto">
              <a:xfrm>
                <a:off x="2555776" y="5301208"/>
                <a:ext cx="1156029" cy="1305130"/>
                <a:chOff x="5611779" y="4995828"/>
                <a:chExt cx="1156029" cy="1305130"/>
              </a:xfrm>
            </p:grpSpPr>
            <p:sp>
              <p:nvSpPr>
                <p:cNvPr id="20502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6263752" y="5935833"/>
                  <a:ext cx="504056" cy="365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>
                      <a:latin typeface="Times New Roman" charset="0"/>
                    </a:rPr>
                    <a:t>4</a:t>
                  </a:r>
                </a:p>
              </p:txBody>
            </p:sp>
            <p:sp>
              <p:nvSpPr>
                <p:cNvPr id="20503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5796136" y="5495924"/>
                  <a:ext cx="247477" cy="525363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4" name="Line 30"/>
                <p:cNvSpPr>
                  <a:spLocks noChangeShapeType="1"/>
                </p:cNvSpPr>
                <p:nvPr/>
              </p:nvSpPr>
              <p:spPr bwMode="auto">
                <a:xfrm>
                  <a:off x="6141197" y="5491909"/>
                  <a:ext cx="244450" cy="542825"/>
                </a:xfrm>
                <a:prstGeom prst="line">
                  <a:avLst/>
                </a:prstGeom>
                <a:noFill/>
                <a:ln w="317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0505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611779" y="5949280"/>
                  <a:ext cx="288032" cy="2931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just" eaLnBrk="0" hangingPunct="0"/>
                  <a:r>
                    <a:rPr kumimoji="0" lang="en-US" altLang="zh-CN" sz="2000" b="1" i="1">
                      <a:latin typeface="Times New Roman" charset="0"/>
                    </a:rPr>
                    <a:t>x</a:t>
                  </a:r>
                </a:p>
              </p:txBody>
            </p:sp>
            <p:sp>
              <p:nvSpPr>
                <p:cNvPr id="20506" name="Text Box 4"/>
                <p:cNvSpPr txBox="1">
                  <a:spLocks noChangeArrowheads="1"/>
                </p:cNvSpPr>
                <p:nvPr/>
              </p:nvSpPr>
              <p:spPr bwMode="auto">
                <a:xfrm>
                  <a:off x="5895038" y="4995828"/>
                  <a:ext cx="364813" cy="3600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Arial" charset="0"/>
                      <a:ea typeface="宋体" charset="0"/>
                    </a:defRPr>
                  </a:lvl9pPr>
                </a:lstStyle>
                <a:p>
                  <a:pPr algn="ctr" eaLnBrk="0" hangingPunct="0"/>
                  <a:r>
                    <a:rPr kumimoji="0" lang="en-US" altLang="zh-CN" sz="2800" b="1">
                      <a:latin typeface="Times New Roman" charset="0"/>
                      <a:sym typeface="Symbol" charset="2"/>
                    </a:rPr>
                    <a:t></a:t>
                  </a:r>
                  <a:endParaRPr kumimoji="0" lang="en-US" altLang="zh-CN" sz="2800" b="1">
                    <a:latin typeface="Times New Roman" charset="0"/>
                  </a:endParaRPr>
                </a:p>
              </p:txBody>
            </p:sp>
          </p:grpSp>
          <p:sp>
            <p:nvSpPr>
              <p:cNvPr id="20498" name="Text Box 4"/>
              <p:cNvSpPr txBox="1">
                <a:spLocks noChangeArrowheads="1"/>
              </p:cNvSpPr>
              <p:nvPr/>
            </p:nvSpPr>
            <p:spPr bwMode="auto">
              <a:xfrm>
                <a:off x="3644570" y="5431777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0499" name="Line 29"/>
              <p:cNvSpPr>
                <a:spLocks noChangeShapeType="1"/>
              </p:cNvSpPr>
              <p:nvPr/>
            </p:nvSpPr>
            <p:spPr bwMode="auto">
              <a:xfrm flipH="1">
                <a:off x="3081953" y="4999729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0" name="Line 30"/>
              <p:cNvSpPr>
                <a:spLocks noChangeShapeType="1"/>
              </p:cNvSpPr>
              <p:nvPr/>
            </p:nvSpPr>
            <p:spPr bwMode="auto">
              <a:xfrm>
                <a:off x="3508568" y="4987853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1" name="Text Box 4"/>
              <p:cNvSpPr txBox="1">
                <a:spLocks noChangeArrowheads="1"/>
              </p:cNvSpPr>
              <p:nvPr/>
            </p:nvSpPr>
            <p:spPr bwMode="auto">
              <a:xfrm>
                <a:off x="3311424" y="4545560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800">
                    <a:latin typeface="Times New Roman" charset="0"/>
                    <a:sym typeface="Symbol" charset="2"/>
                  </a:rPr>
                  <a:t>/</a:t>
                </a:r>
                <a:endParaRPr kumimoji="0" lang="en-US" altLang="zh-CN" sz="2800">
                  <a:latin typeface="Times New Roman" charset="0"/>
                </a:endParaRPr>
              </a:p>
            </p:txBody>
          </p:sp>
        </p:grpSp>
        <p:sp>
          <p:nvSpPr>
            <p:cNvPr id="20494" name="Text Box 4"/>
            <p:cNvSpPr txBox="1">
              <a:spLocks noChangeArrowheads="1"/>
            </p:cNvSpPr>
            <p:nvPr/>
          </p:nvSpPr>
          <p:spPr bwMode="auto">
            <a:xfrm>
              <a:off x="6588224" y="3140968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0495" name="Line 29"/>
            <p:cNvSpPr>
              <a:spLocks noChangeShapeType="1"/>
            </p:cNvSpPr>
            <p:nvPr/>
          </p:nvSpPr>
          <p:spPr bwMode="auto">
            <a:xfrm flipH="1">
              <a:off x="6156175" y="3474114"/>
              <a:ext cx="504056" cy="59737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96" name="Line 30"/>
            <p:cNvSpPr>
              <a:spLocks noChangeShapeType="1"/>
            </p:cNvSpPr>
            <p:nvPr/>
          </p:nvSpPr>
          <p:spPr bwMode="auto">
            <a:xfrm>
              <a:off x="6975158" y="3474114"/>
              <a:ext cx="460474" cy="68684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中缀表示法的缺陷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25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557338"/>
            <a:ext cx="3960812" cy="280828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latin typeface="Times New Roman" charset="0"/>
              </a:rPr>
              <a:t>中缀形式：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zh-CN" altLang="en-US" sz="2400" b="1">
                <a:latin typeface="Times New Roman" charset="0"/>
              </a:rPr>
              <a:t>有</a:t>
            </a:r>
            <a:r>
              <a:rPr kumimoji="0" lang="en-US" altLang="zh-CN" sz="2400" b="1">
                <a:latin typeface="Times New Roman" charset="0"/>
              </a:rPr>
              <a:t>3</a:t>
            </a:r>
            <a:r>
              <a:rPr kumimoji="0" lang="zh-CN" altLang="en-US" sz="2400" b="1">
                <a:latin typeface="Times New Roman" charset="0"/>
              </a:rPr>
              <a:t>种解释</a:t>
            </a:r>
            <a:r>
              <a:rPr kumimoji="0" lang="en-US" altLang="zh-CN" sz="2400" b="1">
                <a:latin typeface="Times New Roman" charset="0"/>
              </a:rPr>
              <a:t>: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)/(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/(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+3)</a:t>
            </a:r>
            <a:endParaRPr kumimoji="0" lang="en-US" altLang="zh-CN" sz="2800" b="1">
              <a:latin typeface="Times New Roman" charset="0"/>
            </a:endParaRPr>
          </a:p>
          <a:p>
            <a:pPr algn="just" eaLnBrk="1" hangingPunct="1">
              <a:lnSpc>
                <a:spcPct val="120000"/>
              </a:lnSpc>
            </a:pPr>
            <a:endParaRPr kumimoji="0" lang="en-US" altLang="zh-CN" sz="2400" b="1">
              <a:latin typeface="Times New Roman" charset="0"/>
            </a:endParaRPr>
          </a:p>
        </p:txBody>
      </p:sp>
      <p:grpSp>
        <p:nvGrpSpPr>
          <p:cNvPr id="22531" name="组合 53"/>
          <p:cNvGrpSpPr>
            <a:grpSpLocks/>
          </p:cNvGrpSpPr>
          <p:nvPr/>
        </p:nvGrpSpPr>
        <p:grpSpPr bwMode="auto">
          <a:xfrm>
            <a:off x="5219700" y="1341438"/>
            <a:ext cx="2417763" cy="1800225"/>
            <a:chOff x="4679163" y="4221088"/>
            <a:chExt cx="2417018" cy="1872520"/>
          </a:xfrm>
        </p:grpSpPr>
        <p:sp>
          <p:nvSpPr>
            <p:cNvPr id="22565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2566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2567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68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2569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0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2571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72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73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2574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575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6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77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78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2532" name="组合 52"/>
          <p:cNvGrpSpPr>
            <a:grpSpLocks/>
          </p:cNvGrpSpPr>
          <p:nvPr/>
        </p:nvGrpSpPr>
        <p:grpSpPr bwMode="auto">
          <a:xfrm>
            <a:off x="4643438" y="3284538"/>
            <a:ext cx="1800225" cy="2447925"/>
            <a:chOff x="4067944" y="2060848"/>
            <a:chExt cx="1800200" cy="2592288"/>
          </a:xfrm>
        </p:grpSpPr>
        <p:sp>
          <p:nvSpPr>
            <p:cNvPr id="22550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2551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2561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2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63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64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2552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2556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57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8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59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2560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2553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4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5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2533" name="组合 54"/>
          <p:cNvGrpSpPr>
            <a:grpSpLocks/>
          </p:cNvGrpSpPr>
          <p:nvPr/>
        </p:nvGrpSpPr>
        <p:grpSpPr bwMode="auto">
          <a:xfrm>
            <a:off x="6659563" y="3357563"/>
            <a:ext cx="2276475" cy="2236787"/>
            <a:chOff x="6867582" y="1916832"/>
            <a:chExt cx="2276418" cy="2453046"/>
          </a:xfrm>
        </p:grpSpPr>
        <p:sp>
          <p:nvSpPr>
            <p:cNvPr id="22536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538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2545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2546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7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548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2549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2539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2542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2543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2544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2534" name="矩形标注 49"/>
          <p:cNvSpPr>
            <a:spLocks noChangeArrowheads="1"/>
          </p:cNvSpPr>
          <p:nvPr/>
        </p:nvSpPr>
        <p:spPr bwMode="auto">
          <a:xfrm>
            <a:off x="971550" y="4508500"/>
            <a:ext cx="3313113" cy="865188"/>
          </a:xfrm>
          <a:prstGeom prst="wedgeRectCallout">
            <a:avLst>
              <a:gd name="adj1" fmla="val 55949"/>
              <a:gd name="adj2" fmla="val 565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FF0000"/>
                </a:solidFill>
              </a:rPr>
              <a:t>不同的根树有相同的中缀形式。</a:t>
            </a:r>
            <a:endParaRPr kumimoji="0" lang="en-US" altLang="zh-CN" b="1">
              <a:solidFill>
                <a:srgbClr val="FF0000"/>
              </a:solidFill>
            </a:endParaRPr>
          </a:p>
          <a:p>
            <a:endParaRPr kumimoji="0" lang="zh-CN" altLang="en-US" b="1">
              <a:solidFill>
                <a:srgbClr val="0000CC"/>
              </a:solidFill>
            </a:endParaRPr>
          </a:p>
        </p:txBody>
      </p:sp>
      <p:sp>
        <p:nvSpPr>
          <p:cNvPr id="22535" name="矩形标注 50"/>
          <p:cNvSpPr>
            <a:spLocks noChangeArrowheads="1"/>
          </p:cNvSpPr>
          <p:nvPr/>
        </p:nvSpPr>
        <p:spPr bwMode="auto">
          <a:xfrm>
            <a:off x="971550" y="5949950"/>
            <a:ext cx="6840538" cy="57467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前缀与后缀则有一定的唯一性。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(p. 565: 26-27)</a:t>
            </a:r>
            <a:endParaRPr kumimoji="0" lang="zh-CN" altLang="en-US" b="1">
              <a:solidFill>
                <a:srgbClr val="0000CC"/>
              </a:solidFill>
              <a:latin typeface="Times New Roman" charset="0"/>
            </a:endParaRP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前缀表示法（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457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3384550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/+</a:t>
            </a:r>
            <a:r>
              <a:rPr kumimoji="0" lang="en-US" altLang="zh-CN" sz="28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yx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/</a:t>
            </a:r>
            <a:r>
              <a:rPr kumimoji="0" lang="en-US" altLang="zh-CN" sz="2400" b="1" i="1">
                <a:latin typeface="Times New Roman" charset="0"/>
              </a:rPr>
              <a:t>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</a:t>
            </a:r>
          </a:p>
        </p:txBody>
      </p:sp>
      <p:grpSp>
        <p:nvGrpSpPr>
          <p:cNvPr id="24579" name="组合 53"/>
          <p:cNvGrpSpPr>
            <a:grpSpLocks/>
          </p:cNvGrpSpPr>
          <p:nvPr/>
        </p:nvGrpSpPr>
        <p:grpSpPr bwMode="auto">
          <a:xfrm>
            <a:off x="5219700" y="1341438"/>
            <a:ext cx="2417763" cy="1871662"/>
            <a:chOff x="4679163" y="4221088"/>
            <a:chExt cx="2417018" cy="1872520"/>
          </a:xfrm>
        </p:grpSpPr>
        <p:sp>
          <p:nvSpPr>
            <p:cNvPr id="24612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4613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4614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5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4616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7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4618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19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620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4621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4622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3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24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25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4580" name="组合 52"/>
          <p:cNvGrpSpPr>
            <a:grpSpLocks/>
          </p:cNvGrpSpPr>
          <p:nvPr/>
        </p:nvGrpSpPr>
        <p:grpSpPr bwMode="auto">
          <a:xfrm>
            <a:off x="4500563" y="3429000"/>
            <a:ext cx="1800225" cy="2592388"/>
            <a:chOff x="4067944" y="2060848"/>
            <a:chExt cx="1800200" cy="2592288"/>
          </a:xfrm>
        </p:grpSpPr>
        <p:sp>
          <p:nvSpPr>
            <p:cNvPr id="24597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4598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4608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11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4599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4603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604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5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6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4607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4600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1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02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4581" name="组合 54"/>
          <p:cNvGrpSpPr>
            <a:grpSpLocks/>
          </p:cNvGrpSpPr>
          <p:nvPr/>
        </p:nvGrpSpPr>
        <p:grpSpPr bwMode="auto">
          <a:xfrm>
            <a:off x="6588125" y="3357563"/>
            <a:ext cx="2276475" cy="2452687"/>
            <a:chOff x="6867582" y="1916832"/>
            <a:chExt cx="2276418" cy="2453046"/>
          </a:xfrm>
        </p:grpSpPr>
        <p:sp>
          <p:nvSpPr>
            <p:cNvPr id="24583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4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4585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4592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4593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4596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4586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7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588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4589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4590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4591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4582" name="矩形标注 49"/>
          <p:cNvSpPr>
            <a:spLocks noChangeArrowheads="1"/>
          </p:cNvSpPr>
          <p:nvPr/>
        </p:nvSpPr>
        <p:spPr bwMode="auto">
          <a:xfrm>
            <a:off x="179388" y="5445125"/>
            <a:ext cx="4537075" cy="93662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从右向左，遇到运算符，对右边紧接着的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2</a:t>
            </a:r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个运算对象进行运算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7543800" cy="868362"/>
          </a:xfrm>
        </p:spPr>
        <p:txBody>
          <a:bodyPr/>
          <a:lstStyle/>
          <a:p>
            <a:pPr algn="ctr" eaLnBrk="1" hangingPunct="1">
              <a:lnSpc>
                <a:spcPct val="120000"/>
              </a:lnSpc>
            </a:pPr>
            <a:r>
              <a:rPr lang="zh-CN" altLang="en-US" sz="4000">
                <a:latin typeface="Times New Roman" charset="0"/>
              </a:rPr>
              <a:t>后缀表示法（逆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en-US" altLang="zh-CN" sz="4000">
              <a:latin typeface="Times New Roman" charset="0"/>
            </a:endParaRP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971550" y="1557338"/>
            <a:ext cx="3384550" cy="3743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)/(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xy</a:t>
            </a:r>
            <a:r>
              <a:rPr kumimoji="0" lang="en-US" altLang="zh-CN" sz="24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>
                <a:latin typeface="Times New Roman" charset="0"/>
              </a:rPr>
              <a:t>3+/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400" b="1" i="1">
                <a:latin typeface="Times New Roman" charset="0"/>
              </a:rPr>
              <a:t>yx</a:t>
            </a:r>
            <a:r>
              <a:rPr kumimoji="0" lang="en-US" altLang="zh-CN" sz="2400" b="1">
                <a:latin typeface="Times New Roman" charset="0"/>
              </a:rPr>
              <a:t>/+3+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</a:t>
            </a:r>
            <a:r>
              <a:rPr kumimoji="0" lang="en-US" altLang="zh-CN" sz="2800" b="1" i="1">
                <a:latin typeface="Times New Roman" charset="0"/>
              </a:rPr>
              <a:t>y</a:t>
            </a:r>
            <a:r>
              <a:rPr kumimoji="0" lang="en-US" altLang="zh-CN" sz="2800" b="1">
                <a:latin typeface="Times New Roman" charset="0"/>
              </a:rPr>
              <a:t>/(</a:t>
            </a:r>
            <a:r>
              <a:rPr kumimoji="0" lang="en-US" altLang="zh-CN" sz="2800" b="1" i="1">
                <a:latin typeface="Times New Roman" charset="0"/>
              </a:rPr>
              <a:t>x</a:t>
            </a:r>
            <a:r>
              <a:rPr kumimoji="0" lang="en-US" altLang="zh-CN" sz="2800" b="1">
                <a:latin typeface="Times New Roman" charset="0"/>
              </a:rPr>
              <a:t>+3)</a:t>
            </a: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 i="1">
                <a:latin typeface="Times New Roman" charset="0"/>
              </a:rPr>
              <a:t>xyx</a:t>
            </a:r>
            <a:r>
              <a:rPr kumimoji="0" lang="en-US" altLang="zh-CN" sz="2400" b="1">
                <a:latin typeface="Times New Roman" charset="0"/>
              </a:rPr>
              <a:t>3+/+</a:t>
            </a:r>
          </a:p>
        </p:txBody>
      </p:sp>
      <p:grpSp>
        <p:nvGrpSpPr>
          <p:cNvPr id="26627" name="组合 53"/>
          <p:cNvGrpSpPr>
            <a:grpSpLocks/>
          </p:cNvGrpSpPr>
          <p:nvPr/>
        </p:nvGrpSpPr>
        <p:grpSpPr bwMode="auto">
          <a:xfrm>
            <a:off x="5219700" y="1341438"/>
            <a:ext cx="2417763" cy="1871662"/>
            <a:chOff x="4679163" y="4221088"/>
            <a:chExt cx="2417018" cy="1872520"/>
          </a:xfrm>
        </p:grpSpPr>
        <p:sp>
          <p:nvSpPr>
            <p:cNvPr id="26660" name="Text Box 4"/>
            <p:cNvSpPr txBox="1">
              <a:spLocks noChangeArrowheads="1"/>
            </p:cNvSpPr>
            <p:nvPr/>
          </p:nvSpPr>
          <p:spPr bwMode="auto">
            <a:xfrm>
              <a:off x="4679163" y="5712833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661" name="Text Box 4"/>
            <p:cNvSpPr txBox="1">
              <a:spLocks noChangeArrowheads="1"/>
            </p:cNvSpPr>
            <p:nvPr/>
          </p:nvSpPr>
          <p:spPr bwMode="auto">
            <a:xfrm>
              <a:off x="4962422" y="4853510"/>
              <a:ext cx="432048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+</a:t>
              </a:r>
            </a:p>
          </p:txBody>
        </p:sp>
        <p:sp>
          <p:nvSpPr>
            <p:cNvPr id="26662" name="Line 29"/>
            <p:cNvSpPr>
              <a:spLocks noChangeShapeType="1"/>
            </p:cNvSpPr>
            <p:nvPr/>
          </p:nvSpPr>
          <p:spPr bwMode="auto">
            <a:xfrm flipH="1">
              <a:off x="4836626" y="5285558"/>
              <a:ext cx="247477" cy="52536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3" name="Text Box 4"/>
            <p:cNvSpPr txBox="1">
              <a:spLocks noChangeArrowheads="1"/>
            </p:cNvSpPr>
            <p:nvPr/>
          </p:nvSpPr>
          <p:spPr bwMode="auto">
            <a:xfrm>
              <a:off x="5399243" y="571760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6664" name="Line 30"/>
            <p:cNvSpPr>
              <a:spLocks noChangeShapeType="1"/>
            </p:cNvSpPr>
            <p:nvPr/>
          </p:nvSpPr>
          <p:spPr bwMode="auto">
            <a:xfrm>
              <a:off x="5276688" y="5273682"/>
              <a:ext cx="244450" cy="542825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5" name="Text Box 4"/>
            <p:cNvSpPr txBox="1">
              <a:spLocks noChangeArrowheads="1"/>
            </p:cNvSpPr>
            <p:nvPr/>
          </p:nvSpPr>
          <p:spPr bwMode="auto">
            <a:xfrm>
              <a:off x="5508105" y="4221088"/>
              <a:ext cx="576064" cy="3600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 eaLnBrk="0" hangingPunct="0"/>
              <a:r>
                <a:rPr kumimoji="0" lang="en-US" altLang="zh-CN" b="1">
                  <a:latin typeface="Times New Roman" charset="0"/>
                </a:rPr>
                <a:t>/</a:t>
              </a:r>
            </a:p>
          </p:txBody>
        </p:sp>
        <p:sp>
          <p:nvSpPr>
            <p:cNvPr id="26666" name="Line 29"/>
            <p:cNvSpPr>
              <a:spLocks noChangeShapeType="1"/>
            </p:cNvSpPr>
            <p:nvPr/>
          </p:nvSpPr>
          <p:spPr bwMode="auto">
            <a:xfrm flipH="1">
              <a:off x="5327647" y="4549461"/>
              <a:ext cx="360041" cy="42646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67" name="Line 30"/>
            <p:cNvSpPr>
              <a:spLocks noChangeShapeType="1"/>
            </p:cNvSpPr>
            <p:nvPr/>
          </p:nvSpPr>
          <p:spPr bwMode="auto">
            <a:xfrm>
              <a:off x="5891137" y="4562908"/>
              <a:ext cx="343352" cy="443923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68" name="组合 140"/>
            <p:cNvGrpSpPr>
              <a:grpSpLocks/>
            </p:cNvGrpSpPr>
            <p:nvPr/>
          </p:nvGrpSpPr>
          <p:grpSpPr bwMode="auto">
            <a:xfrm>
              <a:off x="5940152" y="4869160"/>
              <a:ext cx="1156029" cy="1224448"/>
              <a:chOff x="5611779" y="5076510"/>
              <a:chExt cx="1156029" cy="1224448"/>
            </a:xfrm>
          </p:grpSpPr>
          <p:sp>
            <p:nvSpPr>
              <p:cNvPr id="26669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670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1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72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73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</p:grpSp>
      <p:grpSp>
        <p:nvGrpSpPr>
          <p:cNvPr id="26628" name="组合 52"/>
          <p:cNvGrpSpPr>
            <a:grpSpLocks/>
          </p:cNvGrpSpPr>
          <p:nvPr/>
        </p:nvGrpSpPr>
        <p:grpSpPr bwMode="auto">
          <a:xfrm>
            <a:off x="4500563" y="3429000"/>
            <a:ext cx="1800225" cy="2592388"/>
            <a:chOff x="4067944" y="2060848"/>
            <a:chExt cx="1800200" cy="2592288"/>
          </a:xfrm>
        </p:grpSpPr>
        <p:sp>
          <p:nvSpPr>
            <p:cNvPr id="26645" name="Text Box 4"/>
            <p:cNvSpPr txBox="1">
              <a:spLocks noChangeArrowheads="1"/>
            </p:cNvSpPr>
            <p:nvPr/>
          </p:nvSpPr>
          <p:spPr bwMode="auto">
            <a:xfrm>
              <a:off x="5364088" y="285293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>
                  <a:latin typeface="Times New Roman" charset="0"/>
                </a:rPr>
                <a:t>3</a:t>
              </a:r>
            </a:p>
          </p:txBody>
        </p:sp>
        <p:grpSp>
          <p:nvGrpSpPr>
            <p:cNvPr id="26646" name="组合 140"/>
            <p:cNvGrpSpPr>
              <a:grpSpLocks/>
            </p:cNvGrpSpPr>
            <p:nvPr/>
          </p:nvGrpSpPr>
          <p:grpSpPr bwMode="auto">
            <a:xfrm>
              <a:off x="4067944" y="2708920"/>
              <a:ext cx="773868" cy="1165887"/>
              <a:chOff x="5611779" y="5076510"/>
              <a:chExt cx="773868" cy="1165887"/>
            </a:xfrm>
          </p:grpSpPr>
          <p:sp>
            <p:nvSpPr>
              <p:cNvPr id="26656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7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8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59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grpSp>
          <p:nvGrpSpPr>
            <p:cNvPr id="26647" name="组合 140"/>
            <p:cNvGrpSpPr>
              <a:grpSpLocks/>
            </p:cNvGrpSpPr>
            <p:nvPr/>
          </p:nvGrpSpPr>
          <p:grpSpPr bwMode="auto">
            <a:xfrm>
              <a:off x="4436658" y="3501008"/>
              <a:ext cx="1156029" cy="1152128"/>
              <a:chOff x="5611779" y="5076510"/>
              <a:chExt cx="1156029" cy="1224448"/>
            </a:xfrm>
          </p:grpSpPr>
          <p:sp>
            <p:nvSpPr>
              <p:cNvPr id="26651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935833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52" name="Line 29"/>
              <p:cNvSpPr>
                <a:spLocks noChangeShapeType="1"/>
              </p:cNvSpPr>
              <p:nvPr/>
            </p:nvSpPr>
            <p:spPr bwMode="auto">
              <a:xfrm flipH="1">
                <a:off x="5796136" y="5495924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3" name="Line 30"/>
              <p:cNvSpPr>
                <a:spLocks noChangeShapeType="1"/>
              </p:cNvSpPr>
              <p:nvPr/>
            </p:nvSpPr>
            <p:spPr bwMode="auto">
              <a:xfrm>
                <a:off x="6141197" y="5491909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54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949280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y</a:t>
                </a:r>
              </a:p>
            </p:txBody>
          </p:sp>
          <p:sp>
            <p:nvSpPr>
              <p:cNvPr id="26655" name="Text Box 4"/>
              <p:cNvSpPr txBox="1">
                <a:spLocks noChangeArrowheads="1"/>
              </p:cNvSpPr>
              <p:nvPr/>
            </p:nvSpPr>
            <p:spPr bwMode="auto">
              <a:xfrm>
                <a:off x="5908485" y="5076510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/</a:t>
                </a:r>
              </a:p>
            </p:txBody>
          </p:sp>
        </p:grpSp>
        <p:sp>
          <p:nvSpPr>
            <p:cNvPr id="26648" name="Line 29"/>
            <p:cNvSpPr>
              <a:spLocks noChangeShapeType="1"/>
            </p:cNvSpPr>
            <p:nvPr/>
          </p:nvSpPr>
          <p:spPr bwMode="auto">
            <a:xfrm flipH="1">
              <a:off x="4697795" y="2492896"/>
              <a:ext cx="306252" cy="439908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Line 30"/>
            <p:cNvSpPr>
              <a:spLocks noChangeShapeType="1"/>
            </p:cNvSpPr>
            <p:nvPr/>
          </p:nvSpPr>
          <p:spPr bwMode="auto">
            <a:xfrm>
              <a:off x="5148064" y="2492896"/>
              <a:ext cx="288032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50" name="Text Box 4"/>
            <p:cNvSpPr txBox="1">
              <a:spLocks noChangeArrowheads="1"/>
            </p:cNvSpPr>
            <p:nvPr/>
          </p:nvSpPr>
          <p:spPr bwMode="auto">
            <a:xfrm>
              <a:off x="4644008" y="2060848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grpSp>
        <p:nvGrpSpPr>
          <p:cNvPr id="26629" name="组合 54"/>
          <p:cNvGrpSpPr>
            <a:grpSpLocks/>
          </p:cNvGrpSpPr>
          <p:nvPr/>
        </p:nvGrpSpPr>
        <p:grpSpPr bwMode="auto">
          <a:xfrm>
            <a:off x="6588125" y="3357563"/>
            <a:ext cx="2276475" cy="2452687"/>
            <a:chOff x="6867582" y="1916832"/>
            <a:chExt cx="2276418" cy="2453046"/>
          </a:xfrm>
        </p:grpSpPr>
        <p:sp>
          <p:nvSpPr>
            <p:cNvPr id="26631" name="Line 29"/>
            <p:cNvSpPr>
              <a:spLocks noChangeShapeType="1"/>
            </p:cNvSpPr>
            <p:nvPr/>
          </p:nvSpPr>
          <p:spPr bwMode="auto">
            <a:xfrm flipH="1">
              <a:off x="7092279" y="2420889"/>
              <a:ext cx="319485" cy="36004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2" name="Line 30"/>
            <p:cNvSpPr>
              <a:spLocks noChangeShapeType="1"/>
            </p:cNvSpPr>
            <p:nvPr/>
          </p:nvSpPr>
          <p:spPr bwMode="auto">
            <a:xfrm>
              <a:off x="7596336" y="2420888"/>
              <a:ext cx="388466" cy="32680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633" name="组合 140"/>
            <p:cNvGrpSpPr>
              <a:grpSpLocks/>
            </p:cNvGrpSpPr>
            <p:nvPr/>
          </p:nvGrpSpPr>
          <p:grpSpPr bwMode="auto">
            <a:xfrm>
              <a:off x="7987971" y="3284987"/>
              <a:ext cx="1156029" cy="1084891"/>
              <a:chOff x="5611779" y="4995828"/>
              <a:chExt cx="1156029" cy="1228963"/>
            </a:xfrm>
          </p:grpSpPr>
          <p:sp>
            <p:nvSpPr>
              <p:cNvPr id="26640" name="Text Box 4"/>
              <p:cNvSpPr txBox="1">
                <a:spLocks noChangeArrowheads="1"/>
              </p:cNvSpPr>
              <p:nvPr/>
            </p:nvSpPr>
            <p:spPr bwMode="auto">
              <a:xfrm>
                <a:off x="6263752" y="5859666"/>
                <a:ext cx="504056" cy="365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26641" name="Line 29"/>
              <p:cNvSpPr>
                <a:spLocks noChangeShapeType="1"/>
              </p:cNvSpPr>
              <p:nvPr/>
            </p:nvSpPr>
            <p:spPr bwMode="auto">
              <a:xfrm flipH="1">
                <a:off x="5796136" y="5419760"/>
                <a:ext cx="247477" cy="525363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2" name="Line 30"/>
              <p:cNvSpPr>
                <a:spLocks noChangeShapeType="1"/>
              </p:cNvSpPr>
              <p:nvPr/>
            </p:nvSpPr>
            <p:spPr bwMode="auto">
              <a:xfrm>
                <a:off x="6141197" y="5415745"/>
                <a:ext cx="244450" cy="542825"/>
              </a:xfrm>
              <a:prstGeom prst="line">
                <a:avLst/>
              </a:prstGeom>
              <a:noFill/>
              <a:ln w="317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Text Box 4"/>
              <p:cNvSpPr txBox="1">
                <a:spLocks noChangeArrowheads="1"/>
              </p:cNvSpPr>
              <p:nvPr/>
            </p:nvSpPr>
            <p:spPr bwMode="auto">
              <a:xfrm>
                <a:off x="5611779" y="5873114"/>
                <a:ext cx="288032" cy="2931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 i="1">
                    <a:latin typeface="Times New Roman" charset="0"/>
                  </a:rPr>
                  <a:t>x</a:t>
                </a:r>
              </a:p>
            </p:txBody>
          </p:sp>
          <p:sp>
            <p:nvSpPr>
              <p:cNvPr id="26644" name="Text Box 4"/>
              <p:cNvSpPr txBox="1">
                <a:spLocks noChangeArrowheads="1"/>
              </p:cNvSpPr>
              <p:nvPr/>
            </p:nvSpPr>
            <p:spPr bwMode="auto">
              <a:xfrm>
                <a:off x="5895038" y="4995828"/>
                <a:ext cx="364813" cy="360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ctr" eaLnBrk="0" hangingPunct="0"/>
                <a:r>
                  <a:rPr kumimoji="0" lang="en-US" altLang="zh-CN" b="1">
                    <a:latin typeface="Times New Roman" charset="0"/>
                  </a:rPr>
                  <a:t>+</a:t>
                </a:r>
              </a:p>
            </p:txBody>
          </p:sp>
        </p:grpSp>
        <p:sp>
          <p:nvSpPr>
            <p:cNvPr id="26634" name="Line 29"/>
            <p:cNvSpPr>
              <a:spLocks noChangeShapeType="1"/>
            </p:cNvSpPr>
            <p:nvPr/>
          </p:nvSpPr>
          <p:spPr bwMode="auto">
            <a:xfrm flipH="1">
              <a:off x="7740352" y="2924944"/>
              <a:ext cx="265911" cy="47547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5" name="Line 30"/>
            <p:cNvSpPr>
              <a:spLocks noChangeShapeType="1"/>
            </p:cNvSpPr>
            <p:nvPr/>
          </p:nvSpPr>
          <p:spPr bwMode="auto">
            <a:xfrm>
              <a:off x="8117080" y="2935189"/>
              <a:ext cx="343352" cy="493811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6" name="Text Box 4"/>
            <p:cNvSpPr txBox="1">
              <a:spLocks noChangeArrowheads="1"/>
            </p:cNvSpPr>
            <p:nvPr/>
          </p:nvSpPr>
          <p:spPr bwMode="auto">
            <a:xfrm>
              <a:off x="7919936" y="2492896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800">
                  <a:latin typeface="Times New Roman" charset="0"/>
                  <a:sym typeface="Symbol" charset="2"/>
                </a:rPr>
                <a:t>/</a:t>
              </a:r>
              <a:endParaRPr kumimoji="0" lang="en-US" altLang="zh-CN" sz="2800">
                <a:latin typeface="Times New Roman" charset="0"/>
              </a:endParaRPr>
            </a:p>
          </p:txBody>
        </p:sp>
        <p:sp>
          <p:nvSpPr>
            <p:cNvPr id="26637" name="Text Box 4"/>
            <p:cNvSpPr txBox="1">
              <a:spLocks noChangeArrowheads="1"/>
            </p:cNvSpPr>
            <p:nvPr/>
          </p:nvSpPr>
          <p:spPr bwMode="auto">
            <a:xfrm>
              <a:off x="7563797" y="335699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y</a:t>
              </a:r>
            </a:p>
          </p:txBody>
        </p:sp>
        <p:sp>
          <p:nvSpPr>
            <p:cNvPr id="26638" name="Text Box 4"/>
            <p:cNvSpPr txBox="1">
              <a:spLocks noChangeArrowheads="1"/>
            </p:cNvSpPr>
            <p:nvPr/>
          </p:nvSpPr>
          <p:spPr bwMode="auto">
            <a:xfrm>
              <a:off x="6867582" y="2740587"/>
              <a:ext cx="288032" cy="293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just" eaLnBrk="0" hangingPunct="0"/>
              <a:r>
                <a:rPr kumimoji="0" lang="en-US" altLang="zh-CN" sz="2000" b="1" i="1">
                  <a:latin typeface="Times New Roman" charset="0"/>
                </a:rPr>
                <a:t>x</a:t>
              </a:r>
            </a:p>
          </p:txBody>
        </p:sp>
        <p:sp>
          <p:nvSpPr>
            <p:cNvPr id="26639" name="Text Box 4"/>
            <p:cNvSpPr txBox="1">
              <a:spLocks noChangeArrowheads="1"/>
            </p:cNvSpPr>
            <p:nvPr/>
          </p:nvSpPr>
          <p:spPr bwMode="auto">
            <a:xfrm>
              <a:off x="7164288" y="1916832"/>
              <a:ext cx="504056" cy="365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r" eaLnBrk="0" hangingPunct="0"/>
              <a:r>
                <a:rPr kumimoji="0" lang="en-US" altLang="zh-CN" b="1">
                  <a:latin typeface="Times New Roman" charset="0"/>
                  <a:sym typeface="Symbol" charset="2"/>
                </a:rPr>
                <a:t>+</a:t>
              </a:r>
              <a:endParaRPr kumimoji="0" lang="en-US" altLang="zh-CN" b="1">
                <a:latin typeface="Times New Roman" charset="0"/>
              </a:endParaRPr>
            </a:p>
          </p:txBody>
        </p:sp>
      </p:grpSp>
      <p:sp>
        <p:nvSpPr>
          <p:cNvPr id="26630" name="矩形标注 49"/>
          <p:cNvSpPr>
            <a:spLocks noChangeArrowheads="1"/>
          </p:cNvSpPr>
          <p:nvPr/>
        </p:nvSpPr>
        <p:spPr bwMode="auto">
          <a:xfrm>
            <a:off x="179388" y="5445125"/>
            <a:ext cx="4537075" cy="936625"/>
          </a:xfrm>
          <a:prstGeom prst="wedgeRectCallout">
            <a:avLst>
              <a:gd name="adj1" fmla="val 48644"/>
              <a:gd name="adj2" fmla="val -11884"/>
            </a:avLst>
          </a:prstGeom>
          <a:noFill/>
          <a:ln w="19050">
            <a:solidFill>
              <a:srgbClr val="0000CC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从左向右，遇到运算符，对左边紧接着的</a:t>
            </a:r>
            <a:r>
              <a:rPr kumimoji="0" lang="en-US" altLang="zh-CN" b="1">
                <a:solidFill>
                  <a:srgbClr val="0000CC"/>
                </a:solidFill>
                <a:latin typeface="Times New Roman" charset="0"/>
              </a:rPr>
              <a:t>2</a:t>
            </a:r>
            <a:r>
              <a:rPr kumimoji="0" lang="zh-CN" altLang="en-US" b="1">
                <a:solidFill>
                  <a:srgbClr val="0000CC"/>
                </a:solidFill>
                <a:latin typeface="Times New Roman" charset="0"/>
              </a:rPr>
              <a:t>个运算对象进行运算</a:t>
            </a:r>
          </a:p>
        </p:txBody>
      </p: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74737"/>
          </a:xfrm>
        </p:spPr>
        <p:txBody>
          <a:bodyPr/>
          <a:lstStyle/>
          <a:p>
            <a:pPr algn="ctr" eaLnBrk="1" hangingPunct="1"/>
            <a:r>
              <a:rPr lang="zh-CN" altLang="en-US" sz="4000">
                <a:latin typeface="Times New Roman" charset="0"/>
              </a:rPr>
              <a:t>后缀表示法（逆</a:t>
            </a:r>
            <a:r>
              <a:rPr lang="zh-CN" altLang="en-US" sz="4000"/>
              <a:t>波兰表示法</a:t>
            </a:r>
            <a:r>
              <a:rPr lang="zh-CN" altLang="en-US" sz="4000">
                <a:latin typeface="Times New Roman" charset="0"/>
              </a:rPr>
              <a:t>）</a:t>
            </a:r>
            <a:endParaRPr lang="zh-CN" altLang="en-US" sz="4000"/>
          </a:p>
        </p:txBody>
      </p:sp>
      <p:sp>
        <p:nvSpPr>
          <p:cNvPr id="2867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628775"/>
            <a:ext cx="5040312" cy="4103688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</a:pPr>
            <a:r>
              <a:rPr kumimoji="0" lang="en-US" altLang="zh-CN" sz="2800" b="1">
                <a:latin typeface="Times New Roman" charset="0"/>
              </a:rPr>
              <a:t>(a*(b+c)+d*(e*f))/(g+(h-i)*j)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chemeClr val="tx2"/>
                </a:solidFill>
                <a:latin typeface="Times New Roman" charset="0"/>
              </a:rPr>
              <a:t>逆波兰表示：</a:t>
            </a:r>
            <a:endParaRPr kumimoji="0" lang="en-US" altLang="zh-CN" sz="2800" b="1">
              <a:solidFill>
                <a:schemeClr val="tx2"/>
              </a:solidFill>
              <a:latin typeface="Times New Roman" charset="0"/>
            </a:endParaRPr>
          </a:p>
          <a:p>
            <a:pPr lvl="1" algn="just" eaLnBrk="1" hangingPunct="1">
              <a:lnSpc>
                <a:spcPct val="120000"/>
              </a:lnSpc>
            </a:pPr>
            <a:r>
              <a:rPr kumimoji="0" lang="en-US" altLang="zh-CN" sz="2400" b="1">
                <a:latin typeface="Times New Roman" charset="0"/>
              </a:rPr>
              <a:t>abc+*def**+ghi-j*+/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endParaRPr kumimoji="0" lang="en-US" altLang="zh-CN" sz="2400" b="1">
              <a:solidFill>
                <a:schemeClr val="tx2"/>
              </a:solidFill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从左往右，遇到运算符，根据</a:t>
            </a:r>
            <a:r>
              <a:rPr kumimoji="0" lang="zh-CN" altLang="en-US" sz="2400" b="1" u="sng">
                <a:solidFill>
                  <a:schemeClr val="tx2"/>
                </a:solidFill>
                <a:latin typeface="Times New Roman" charset="0"/>
              </a:rPr>
              <a:t>运算符所需运算分量个数</a:t>
            </a: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确定前面的元素作为运算分量。</a:t>
            </a:r>
            <a:endParaRPr kumimoji="0" lang="en-US" altLang="zh-CN" sz="2400" b="1">
              <a:solidFill>
                <a:schemeClr val="tx2"/>
              </a:solidFill>
              <a:latin typeface="Times New Roman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charset="2"/>
              <a:buNone/>
            </a:pPr>
            <a:r>
              <a:rPr kumimoji="0" lang="zh-CN" altLang="en-US" sz="2400" b="1">
                <a:solidFill>
                  <a:schemeClr val="tx2"/>
                </a:solidFill>
                <a:latin typeface="Times New Roman" charset="0"/>
              </a:rPr>
              <a:t>不需要括弧唯一地表示计算顺序。</a:t>
            </a:r>
            <a:r>
              <a:rPr kumimoji="0" lang="zh-CN" altLang="en-US" sz="2400" b="1">
                <a:solidFill>
                  <a:srgbClr val="996600"/>
                </a:solidFill>
              </a:rPr>
              <a:t> </a:t>
            </a:r>
          </a:p>
        </p:txBody>
      </p:sp>
      <p:grpSp>
        <p:nvGrpSpPr>
          <p:cNvPr id="28675" name="组合 62"/>
          <p:cNvGrpSpPr>
            <a:grpSpLocks/>
          </p:cNvGrpSpPr>
          <p:nvPr/>
        </p:nvGrpSpPr>
        <p:grpSpPr bwMode="auto">
          <a:xfrm>
            <a:off x="4813300" y="1201738"/>
            <a:ext cx="4357688" cy="3349625"/>
            <a:chOff x="4283968" y="2420888"/>
            <a:chExt cx="4357688" cy="3349625"/>
          </a:xfrm>
        </p:grpSpPr>
        <p:sp>
          <p:nvSpPr>
            <p:cNvPr id="28676" name="Freeform 2" descr="白色大理石"/>
            <p:cNvSpPr>
              <a:spLocks/>
            </p:cNvSpPr>
            <p:nvPr/>
          </p:nvSpPr>
          <p:spPr bwMode="auto">
            <a:xfrm>
              <a:off x="4283968" y="2420888"/>
              <a:ext cx="4357688" cy="3349625"/>
            </a:xfrm>
            <a:custGeom>
              <a:avLst/>
              <a:gdLst>
                <a:gd name="T0" fmla="*/ 2147483647 w 2745"/>
                <a:gd name="T1" fmla="*/ 2147483647 h 2110"/>
                <a:gd name="T2" fmla="*/ 2147483647 w 2745"/>
                <a:gd name="T3" fmla="*/ 2147483647 h 2110"/>
                <a:gd name="T4" fmla="*/ 2147483647 w 2745"/>
                <a:gd name="T5" fmla="*/ 2147483647 h 2110"/>
                <a:gd name="T6" fmla="*/ 2147483647 w 2745"/>
                <a:gd name="T7" fmla="*/ 2147483647 h 2110"/>
                <a:gd name="T8" fmla="*/ 2147483647 w 2745"/>
                <a:gd name="T9" fmla="*/ 2147483647 h 2110"/>
                <a:gd name="T10" fmla="*/ 2147483647 w 2745"/>
                <a:gd name="T11" fmla="*/ 2147483647 h 2110"/>
                <a:gd name="T12" fmla="*/ 2147483647 w 2745"/>
                <a:gd name="T13" fmla="*/ 2147483647 h 2110"/>
                <a:gd name="T14" fmla="*/ 2147483647 w 2745"/>
                <a:gd name="T15" fmla="*/ 2147483647 h 211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745"/>
                <a:gd name="T25" fmla="*/ 0 h 2110"/>
                <a:gd name="T26" fmla="*/ 2745 w 2745"/>
                <a:gd name="T27" fmla="*/ 2110 h 211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745" h="2110">
                  <a:moveTo>
                    <a:pt x="1505" y="204"/>
                  </a:moveTo>
                  <a:cubicBezTo>
                    <a:pt x="1233" y="0"/>
                    <a:pt x="1270" y="60"/>
                    <a:pt x="1051" y="204"/>
                  </a:cubicBezTo>
                  <a:cubicBezTo>
                    <a:pt x="832" y="348"/>
                    <a:pt x="340" y="839"/>
                    <a:pt x="189" y="1066"/>
                  </a:cubicBezTo>
                  <a:cubicBezTo>
                    <a:pt x="38" y="1293"/>
                    <a:pt x="0" y="1414"/>
                    <a:pt x="144" y="1565"/>
                  </a:cubicBezTo>
                  <a:cubicBezTo>
                    <a:pt x="288" y="1716"/>
                    <a:pt x="764" y="1897"/>
                    <a:pt x="1051" y="1973"/>
                  </a:cubicBezTo>
                  <a:cubicBezTo>
                    <a:pt x="1338" y="2049"/>
                    <a:pt x="1596" y="2110"/>
                    <a:pt x="1868" y="2019"/>
                  </a:cubicBezTo>
                  <a:cubicBezTo>
                    <a:pt x="2140" y="1928"/>
                    <a:pt x="2745" y="1739"/>
                    <a:pt x="2684" y="1429"/>
                  </a:cubicBezTo>
                  <a:cubicBezTo>
                    <a:pt x="2623" y="1119"/>
                    <a:pt x="1777" y="408"/>
                    <a:pt x="1505" y="204"/>
                  </a:cubicBezTo>
                  <a:close/>
                </a:path>
              </a:pathLst>
            </a:custGeom>
            <a:blipFill dpi="0" rotWithShape="1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28677" name="组合 61"/>
            <p:cNvGrpSpPr>
              <a:grpSpLocks/>
            </p:cNvGrpSpPr>
            <p:nvPr/>
          </p:nvGrpSpPr>
          <p:grpSpPr bwMode="auto">
            <a:xfrm>
              <a:off x="4579057" y="2754730"/>
              <a:ext cx="3786188" cy="2774950"/>
              <a:chOff x="4753868" y="2889200"/>
              <a:chExt cx="3786188" cy="2774950"/>
            </a:xfrm>
          </p:grpSpPr>
          <p:sp>
            <p:nvSpPr>
              <p:cNvPr id="28678" name="Oval 5"/>
              <p:cNvSpPr>
                <a:spLocks noChangeArrowheads="1"/>
              </p:cNvSpPr>
              <p:nvPr/>
            </p:nvSpPr>
            <p:spPr bwMode="auto">
              <a:xfrm>
                <a:off x="6395343" y="3143200"/>
                <a:ext cx="101600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79" name="Oval 6"/>
              <p:cNvSpPr>
                <a:spLocks noChangeArrowheads="1"/>
              </p:cNvSpPr>
              <p:nvPr/>
            </p:nvSpPr>
            <p:spPr bwMode="auto">
              <a:xfrm>
                <a:off x="5715893" y="3595638"/>
                <a:ext cx="100013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0" name="Oval 7"/>
              <p:cNvSpPr>
                <a:spLocks noChangeArrowheads="1"/>
              </p:cNvSpPr>
              <p:nvPr/>
            </p:nvSpPr>
            <p:spPr bwMode="auto">
              <a:xfrm>
                <a:off x="7154168" y="3568650"/>
                <a:ext cx="100013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1" name="Oval 8"/>
              <p:cNvSpPr>
                <a:spLocks noChangeArrowheads="1"/>
              </p:cNvSpPr>
              <p:nvPr/>
            </p:nvSpPr>
            <p:spPr bwMode="auto">
              <a:xfrm>
                <a:off x="5290443" y="4048075"/>
                <a:ext cx="100013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2" name="Oval 9"/>
              <p:cNvSpPr>
                <a:spLocks noChangeArrowheads="1"/>
              </p:cNvSpPr>
              <p:nvPr/>
            </p:nvSpPr>
            <p:spPr bwMode="auto">
              <a:xfrm>
                <a:off x="6101656" y="4048075"/>
                <a:ext cx="100012" cy="107950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3" name="Oval 10"/>
              <p:cNvSpPr>
                <a:spLocks noChangeArrowheads="1"/>
              </p:cNvSpPr>
              <p:nvPr/>
            </p:nvSpPr>
            <p:spPr bwMode="auto">
              <a:xfrm>
                <a:off x="6806506" y="40068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4" name="Oval 11"/>
              <p:cNvSpPr>
                <a:spLocks noChangeArrowheads="1"/>
              </p:cNvSpPr>
              <p:nvPr/>
            </p:nvSpPr>
            <p:spPr bwMode="auto">
              <a:xfrm>
                <a:off x="7660581" y="3992513"/>
                <a:ext cx="100012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5" name="Oval 12"/>
              <p:cNvSpPr>
                <a:spLocks noChangeArrowheads="1"/>
              </p:cNvSpPr>
              <p:nvPr/>
            </p:nvSpPr>
            <p:spPr bwMode="auto">
              <a:xfrm>
                <a:off x="5023743" y="4586238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6" name="Oval 13"/>
              <p:cNvSpPr>
                <a:spLocks noChangeArrowheads="1"/>
              </p:cNvSpPr>
              <p:nvPr/>
            </p:nvSpPr>
            <p:spPr bwMode="auto">
              <a:xfrm>
                <a:off x="5503168" y="4586238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7" name="Oval 14"/>
              <p:cNvSpPr>
                <a:spLocks noChangeArrowheads="1"/>
              </p:cNvSpPr>
              <p:nvPr/>
            </p:nvSpPr>
            <p:spPr bwMode="auto">
              <a:xfrm>
                <a:off x="5849243" y="4571950"/>
                <a:ext cx="100013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8" name="Oval 15"/>
              <p:cNvSpPr>
                <a:spLocks noChangeArrowheads="1"/>
              </p:cNvSpPr>
              <p:nvPr/>
            </p:nvSpPr>
            <p:spPr bwMode="auto">
              <a:xfrm>
                <a:off x="6393756" y="4557663"/>
                <a:ext cx="101600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89" name="Oval 16"/>
              <p:cNvSpPr>
                <a:spLocks noChangeArrowheads="1"/>
              </p:cNvSpPr>
              <p:nvPr/>
            </p:nvSpPr>
            <p:spPr bwMode="auto">
              <a:xfrm>
                <a:off x="7366893" y="4487813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0" name="Oval 17"/>
              <p:cNvSpPr>
                <a:spLocks noChangeArrowheads="1"/>
              </p:cNvSpPr>
              <p:nvPr/>
            </p:nvSpPr>
            <p:spPr bwMode="auto">
              <a:xfrm>
                <a:off x="8019356" y="4473525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1" name="Oval 18"/>
              <p:cNvSpPr>
                <a:spLocks noChangeArrowheads="1"/>
              </p:cNvSpPr>
              <p:nvPr/>
            </p:nvSpPr>
            <p:spPr bwMode="auto">
              <a:xfrm>
                <a:off x="5317431" y="5095825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692" name="Line 19"/>
              <p:cNvSpPr>
                <a:spLocks noChangeShapeType="1"/>
              </p:cNvSpPr>
              <p:nvPr/>
            </p:nvSpPr>
            <p:spPr bwMode="auto">
              <a:xfrm flipH="1">
                <a:off x="5795268" y="3257500"/>
                <a:ext cx="612775" cy="366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3" name="Line 20"/>
              <p:cNvSpPr>
                <a:spLocks noChangeShapeType="1"/>
              </p:cNvSpPr>
              <p:nvPr/>
            </p:nvSpPr>
            <p:spPr bwMode="auto">
              <a:xfrm>
                <a:off x="6489006" y="3228925"/>
                <a:ext cx="704850" cy="3540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4" name="Line 21"/>
              <p:cNvSpPr>
                <a:spLocks noChangeShapeType="1"/>
              </p:cNvSpPr>
              <p:nvPr/>
            </p:nvSpPr>
            <p:spPr bwMode="auto">
              <a:xfrm flipH="1">
                <a:off x="5369818" y="3695650"/>
                <a:ext cx="373063" cy="3667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5" name="Line 22"/>
              <p:cNvSpPr>
                <a:spLocks noChangeShapeType="1"/>
              </p:cNvSpPr>
              <p:nvPr/>
            </p:nvSpPr>
            <p:spPr bwMode="auto">
              <a:xfrm>
                <a:off x="5807968" y="3695650"/>
                <a:ext cx="320675" cy="38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6" name="Line 23"/>
              <p:cNvSpPr>
                <a:spLocks noChangeShapeType="1"/>
              </p:cNvSpPr>
              <p:nvPr/>
            </p:nvSpPr>
            <p:spPr bwMode="auto">
              <a:xfrm flipH="1">
                <a:off x="6900168" y="3667075"/>
                <a:ext cx="266700" cy="3540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7" name="Line 24"/>
              <p:cNvSpPr>
                <a:spLocks noChangeShapeType="1"/>
              </p:cNvSpPr>
              <p:nvPr/>
            </p:nvSpPr>
            <p:spPr bwMode="auto">
              <a:xfrm>
                <a:off x="7260531" y="3638500"/>
                <a:ext cx="438150" cy="38258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8" name="Line 25"/>
              <p:cNvSpPr>
                <a:spLocks noChangeShapeType="1"/>
              </p:cNvSpPr>
              <p:nvPr/>
            </p:nvSpPr>
            <p:spPr bwMode="auto">
              <a:xfrm flipH="1">
                <a:off x="5103118" y="4148088"/>
                <a:ext cx="214313" cy="452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699" name="Line 26"/>
              <p:cNvSpPr>
                <a:spLocks noChangeShapeType="1"/>
              </p:cNvSpPr>
              <p:nvPr/>
            </p:nvSpPr>
            <p:spPr bwMode="auto">
              <a:xfrm>
                <a:off x="5369818" y="4148088"/>
                <a:ext cx="173038" cy="45243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0" name="Line 27"/>
              <p:cNvSpPr>
                <a:spLocks noChangeShapeType="1"/>
              </p:cNvSpPr>
              <p:nvPr/>
            </p:nvSpPr>
            <p:spPr bwMode="auto">
              <a:xfrm flipH="1">
                <a:off x="5914331" y="4162375"/>
                <a:ext cx="201612" cy="423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1" name="Line 28"/>
              <p:cNvSpPr>
                <a:spLocks noChangeShapeType="1"/>
              </p:cNvSpPr>
              <p:nvPr/>
            </p:nvSpPr>
            <p:spPr bwMode="auto">
              <a:xfrm>
                <a:off x="6181031" y="4119513"/>
                <a:ext cx="239712" cy="46672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2" name="Line 29"/>
              <p:cNvSpPr>
                <a:spLocks noChangeShapeType="1"/>
              </p:cNvSpPr>
              <p:nvPr/>
            </p:nvSpPr>
            <p:spPr bwMode="auto">
              <a:xfrm flipH="1">
                <a:off x="7447856" y="4090938"/>
                <a:ext cx="239712" cy="4111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3" name="Line 30"/>
              <p:cNvSpPr>
                <a:spLocks noChangeShapeType="1"/>
              </p:cNvSpPr>
              <p:nvPr/>
            </p:nvSpPr>
            <p:spPr bwMode="auto">
              <a:xfrm>
                <a:off x="7766943" y="4062363"/>
                <a:ext cx="292100" cy="42545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04" name="Oval 31"/>
              <p:cNvSpPr>
                <a:spLocks noChangeArrowheads="1"/>
              </p:cNvSpPr>
              <p:nvPr/>
            </p:nvSpPr>
            <p:spPr bwMode="auto">
              <a:xfrm>
                <a:off x="761930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5" name="Oval 32"/>
              <p:cNvSpPr>
                <a:spLocks noChangeArrowheads="1"/>
              </p:cNvSpPr>
              <p:nvPr/>
            </p:nvSpPr>
            <p:spPr bwMode="auto">
              <a:xfrm>
                <a:off x="718115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6" name="Oval 33"/>
              <p:cNvSpPr>
                <a:spLocks noChangeArrowheads="1"/>
              </p:cNvSpPr>
              <p:nvPr/>
            </p:nvSpPr>
            <p:spPr bwMode="auto">
              <a:xfrm>
                <a:off x="6609656" y="5010100"/>
                <a:ext cx="100012" cy="106363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7" name="Oval 34"/>
              <p:cNvSpPr>
                <a:spLocks noChangeArrowheads="1"/>
              </p:cNvSpPr>
              <p:nvPr/>
            </p:nvSpPr>
            <p:spPr bwMode="auto">
              <a:xfrm>
                <a:off x="6208018" y="5052963"/>
                <a:ext cx="100013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8" name="Oval 35"/>
              <p:cNvSpPr>
                <a:spLocks noChangeArrowheads="1"/>
              </p:cNvSpPr>
              <p:nvPr/>
            </p:nvSpPr>
            <p:spPr bwMode="auto">
              <a:xfrm>
                <a:off x="5663506" y="5052963"/>
                <a:ext cx="100012" cy="106362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endParaRPr kumimoji="0" lang="zh-CN" altLang="en-US" sz="2000" b="1"/>
              </a:p>
            </p:txBody>
          </p:sp>
          <p:sp>
            <p:nvSpPr>
              <p:cNvPr id="28709" name="Line 36"/>
              <p:cNvSpPr>
                <a:spLocks noChangeShapeType="1"/>
              </p:cNvSpPr>
              <p:nvPr/>
            </p:nvSpPr>
            <p:spPr bwMode="auto">
              <a:xfrm flipH="1">
                <a:off x="5396806" y="4698950"/>
                <a:ext cx="146050" cy="4111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0" name="Line 37"/>
              <p:cNvSpPr>
                <a:spLocks noChangeShapeType="1"/>
              </p:cNvSpPr>
              <p:nvPr/>
            </p:nvSpPr>
            <p:spPr bwMode="auto">
              <a:xfrm>
                <a:off x="5568256" y="4657675"/>
                <a:ext cx="160337" cy="4238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1" name="Line 38"/>
              <p:cNvSpPr>
                <a:spLocks noChangeShapeType="1"/>
              </p:cNvSpPr>
              <p:nvPr/>
            </p:nvSpPr>
            <p:spPr bwMode="auto">
              <a:xfrm flipH="1">
                <a:off x="6274693" y="4657675"/>
                <a:ext cx="146050" cy="4095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2" name="Line 39"/>
              <p:cNvSpPr>
                <a:spLocks noChangeShapeType="1"/>
              </p:cNvSpPr>
              <p:nvPr/>
            </p:nvSpPr>
            <p:spPr bwMode="auto">
              <a:xfrm>
                <a:off x="6474718" y="4629100"/>
                <a:ext cx="173038" cy="3810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3" name="Line 40"/>
              <p:cNvSpPr>
                <a:spLocks noChangeShapeType="1"/>
              </p:cNvSpPr>
              <p:nvPr/>
            </p:nvSpPr>
            <p:spPr bwMode="auto">
              <a:xfrm flipH="1">
                <a:off x="7246243" y="4586238"/>
                <a:ext cx="147638" cy="42386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4" name="Line 41"/>
              <p:cNvSpPr>
                <a:spLocks noChangeShapeType="1"/>
              </p:cNvSpPr>
              <p:nvPr/>
            </p:nvSpPr>
            <p:spPr bwMode="auto">
              <a:xfrm>
                <a:off x="7458968" y="4571950"/>
                <a:ext cx="201613" cy="4524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715" name="Text Box 42"/>
              <p:cNvSpPr txBox="1">
                <a:spLocks noChangeArrowheads="1"/>
              </p:cNvSpPr>
              <p:nvPr/>
            </p:nvSpPr>
            <p:spPr bwMode="auto">
              <a:xfrm>
                <a:off x="7954268" y="4565600"/>
                <a:ext cx="585788" cy="509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j</a:t>
                </a:r>
              </a:p>
            </p:txBody>
          </p:sp>
          <p:sp>
            <p:nvSpPr>
              <p:cNvPr id="28716" name="Text Box 43"/>
              <p:cNvSpPr txBox="1">
                <a:spLocks noChangeArrowheads="1"/>
              </p:cNvSpPr>
              <p:nvPr/>
            </p:nvSpPr>
            <p:spPr bwMode="auto">
              <a:xfrm>
                <a:off x="7646293" y="4911675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i</a:t>
                </a:r>
              </a:p>
            </p:txBody>
          </p:sp>
          <p:sp>
            <p:nvSpPr>
              <p:cNvPr id="28717" name="Text Box 44"/>
              <p:cNvSpPr txBox="1">
                <a:spLocks noChangeArrowheads="1"/>
              </p:cNvSpPr>
              <p:nvPr/>
            </p:nvSpPr>
            <p:spPr bwMode="auto">
              <a:xfrm>
                <a:off x="4753868" y="436875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a</a:t>
                </a:r>
              </a:p>
            </p:txBody>
          </p:sp>
          <p:sp>
            <p:nvSpPr>
              <p:cNvPr id="28718" name="Text Box 45"/>
              <p:cNvSpPr txBox="1">
                <a:spLocks noChangeArrowheads="1"/>
              </p:cNvSpPr>
              <p:nvPr/>
            </p:nvSpPr>
            <p:spPr bwMode="auto">
              <a:xfrm>
                <a:off x="6582668" y="380360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g</a:t>
                </a:r>
              </a:p>
            </p:txBody>
          </p:sp>
          <p:sp>
            <p:nvSpPr>
              <p:cNvPr id="28719" name="Text Box 46"/>
              <p:cNvSpPr txBox="1">
                <a:spLocks noChangeArrowheads="1"/>
              </p:cNvSpPr>
              <p:nvPr/>
            </p:nvSpPr>
            <p:spPr bwMode="auto">
              <a:xfrm>
                <a:off x="5049143" y="4897388"/>
                <a:ext cx="441325" cy="4349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b</a:t>
                </a:r>
              </a:p>
            </p:txBody>
          </p:sp>
          <p:sp>
            <p:nvSpPr>
              <p:cNvPr id="28720" name="Text Box 47"/>
              <p:cNvSpPr txBox="1">
                <a:spLocks noChangeArrowheads="1"/>
              </p:cNvSpPr>
              <p:nvPr/>
            </p:nvSpPr>
            <p:spPr bwMode="auto">
              <a:xfrm>
                <a:off x="5727006" y="4945013"/>
                <a:ext cx="325437" cy="2889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c</a:t>
                </a:r>
              </a:p>
            </p:txBody>
          </p:sp>
          <p:sp>
            <p:nvSpPr>
              <p:cNvPr id="28721" name="Text Box 48"/>
              <p:cNvSpPr txBox="1">
                <a:spLocks noChangeArrowheads="1"/>
              </p:cNvSpPr>
              <p:nvPr/>
            </p:nvSpPr>
            <p:spPr bwMode="auto">
              <a:xfrm>
                <a:off x="5898456" y="4452888"/>
                <a:ext cx="585787" cy="55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d</a:t>
                </a:r>
              </a:p>
            </p:txBody>
          </p:sp>
          <p:sp>
            <p:nvSpPr>
              <p:cNvPr id="28722" name="Text Box 49"/>
              <p:cNvSpPr txBox="1">
                <a:spLocks noChangeArrowheads="1"/>
              </p:cNvSpPr>
              <p:nvPr/>
            </p:nvSpPr>
            <p:spPr bwMode="auto">
              <a:xfrm>
                <a:off x="6019106" y="4991050"/>
                <a:ext cx="585787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e</a:t>
                </a:r>
              </a:p>
            </p:txBody>
          </p:sp>
          <p:sp>
            <p:nvSpPr>
              <p:cNvPr id="28723" name="Text Box 50"/>
              <p:cNvSpPr txBox="1">
                <a:spLocks noChangeArrowheads="1"/>
              </p:cNvSpPr>
              <p:nvPr/>
            </p:nvSpPr>
            <p:spPr bwMode="auto">
              <a:xfrm>
                <a:off x="6506468" y="5099000"/>
                <a:ext cx="585788" cy="508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f</a:t>
                </a:r>
              </a:p>
            </p:txBody>
          </p:sp>
          <p:sp>
            <p:nvSpPr>
              <p:cNvPr id="28724" name="Text Box 51"/>
              <p:cNvSpPr txBox="1">
                <a:spLocks noChangeArrowheads="1"/>
              </p:cNvSpPr>
              <p:nvPr/>
            </p:nvSpPr>
            <p:spPr bwMode="auto">
              <a:xfrm>
                <a:off x="7192268" y="5099000"/>
                <a:ext cx="585788" cy="5651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sz="2000" b="1">
                    <a:latin typeface="Times New Roman" charset="0"/>
                  </a:rPr>
                  <a:t>h</a:t>
                </a:r>
              </a:p>
            </p:txBody>
          </p:sp>
          <p:sp>
            <p:nvSpPr>
              <p:cNvPr id="28725" name="Text Box 52"/>
              <p:cNvSpPr txBox="1">
                <a:spLocks noChangeArrowheads="1"/>
              </p:cNvSpPr>
              <p:nvPr/>
            </p:nvSpPr>
            <p:spPr bwMode="auto">
              <a:xfrm>
                <a:off x="6201668" y="2889200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/</a:t>
                </a:r>
              </a:p>
            </p:txBody>
          </p:sp>
          <p:sp>
            <p:nvSpPr>
              <p:cNvPr id="28726" name="Text Box 53"/>
              <p:cNvSpPr txBox="1">
                <a:spLocks noChangeArrowheads="1"/>
              </p:cNvSpPr>
              <p:nvPr/>
            </p:nvSpPr>
            <p:spPr bwMode="auto">
              <a:xfrm>
                <a:off x="5485706" y="3279725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27" name="Text Box 54"/>
              <p:cNvSpPr txBox="1">
                <a:spLocks noChangeArrowheads="1"/>
              </p:cNvSpPr>
              <p:nvPr/>
            </p:nvSpPr>
            <p:spPr bwMode="auto">
              <a:xfrm>
                <a:off x="7192268" y="3346400"/>
                <a:ext cx="4667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28" name="Text Box 55"/>
              <p:cNvSpPr txBox="1">
                <a:spLocks noChangeArrowheads="1"/>
              </p:cNvSpPr>
              <p:nvPr/>
            </p:nvSpPr>
            <p:spPr bwMode="auto">
              <a:xfrm>
                <a:off x="5047556" y="3873450"/>
                <a:ext cx="466725" cy="523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29" name="Text Box 56"/>
              <p:cNvSpPr txBox="1">
                <a:spLocks noChangeArrowheads="1"/>
              </p:cNvSpPr>
              <p:nvPr/>
            </p:nvSpPr>
            <p:spPr bwMode="auto">
              <a:xfrm>
                <a:off x="6125468" y="3879800"/>
                <a:ext cx="4667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30" name="Text Box 57"/>
              <p:cNvSpPr txBox="1">
                <a:spLocks noChangeArrowheads="1"/>
              </p:cNvSpPr>
              <p:nvPr/>
            </p:nvSpPr>
            <p:spPr bwMode="auto">
              <a:xfrm>
                <a:off x="7689156" y="3803600"/>
                <a:ext cx="466725" cy="522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  <p:sp>
            <p:nvSpPr>
              <p:cNvPr id="28731" name="Text Box 58"/>
              <p:cNvSpPr txBox="1">
                <a:spLocks noChangeArrowheads="1"/>
              </p:cNvSpPr>
              <p:nvPr/>
            </p:nvSpPr>
            <p:spPr bwMode="auto">
              <a:xfrm>
                <a:off x="5233293" y="4402088"/>
                <a:ext cx="292100" cy="419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+</a:t>
                </a:r>
              </a:p>
            </p:txBody>
          </p:sp>
          <p:sp>
            <p:nvSpPr>
              <p:cNvPr id="28732" name="Text Box 59"/>
              <p:cNvSpPr txBox="1">
                <a:spLocks noChangeArrowheads="1"/>
              </p:cNvSpPr>
              <p:nvPr/>
            </p:nvSpPr>
            <p:spPr bwMode="auto">
              <a:xfrm>
                <a:off x="7104956" y="4329063"/>
                <a:ext cx="466725" cy="5222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-</a:t>
                </a:r>
              </a:p>
            </p:txBody>
          </p:sp>
          <p:sp>
            <p:nvSpPr>
              <p:cNvPr id="28733" name="Text Box 56"/>
              <p:cNvSpPr txBox="1">
                <a:spLocks noChangeArrowheads="1"/>
              </p:cNvSpPr>
              <p:nvPr/>
            </p:nvSpPr>
            <p:spPr bwMode="auto">
              <a:xfrm>
                <a:off x="6457256" y="4402088"/>
                <a:ext cx="466725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charset="0"/>
                    <a:ea typeface="宋体" charset="0"/>
                  </a:defRPr>
                </a:lvl9pPr>
              </a:lstStyle>
              <a:p>
                <a:pPr algn="just" eaLnBrk="0" hangingPunct="0"/>
                <a:r>
                  <a:rPr kumimoji="0" lang="en-US" altLang="zh-CN" b="1">
                    <a:solidFill>
                      <a:srgbClr val="FF0000"/>
                    </a:solidFill>
                    <a:latin typeface="Times New Roman" charset="0"/>
                  </a:rPr>
                  <a:t>*</a:t>
                </a:r>
              </a:p>
            </p:txBody>
          </p:sp>
        </p:grpSp>
      </p:grpSp>
      <p:sp>
        <p:nvSpPr>
          <p:cNvPr id="2" name="幻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algn="ctr" eaLnBrk="1" hangingPunct="1"/>
            <a:r>
              <a:rPr lang="zh-CN" altLang="en-US"/>
              <a:t>后缀表达式求值</a:t>
            </a:r>
          </a:p>
        </p:txBody>
      </p:sp>
      <p:sp>
        <p:nvSpPr>
          <p:cNvPr id="3072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835150" y="1665288"/>
            <a:ext cx="4105275" cy="576262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Font typeface="Wingdings" charset="2"/>
              <a:buNone/>
            </a:pPr>
            <a:r>
              <a:rPr kumimoji="0" lang="en-US" altLang="zh-CN" sz="2800" b="1">
                <a:latin typeface="Times New Roman" charset="0"/>
              </a:rPr>
              <a:t>7  2  3  </a:t>
            </a:r>
            <a:r>
              <a:rPr kumimoji="0" lang="zh-CN" altLang="en-US" sz="2800" b="1">
                <a:latin typeface="Times New Roman" charset="0"/>
              </a:rPr>
              <a:t>*  </a:t>
            </a:r>
            <a:r>
              <a:rPr kumimoji="0" lang="en-US" altLang="zh-CN" sz="2800" b="1">
                <a:latin typeface="Times New Roman" charset="0"/>
              </a:rPr>
              <a:t>-  4  </a:t>
            </a:r>
            <a:r>
              <a:rPr kumimoji="0" lang="en-US" altLang="zh-CN" sz="2800" b="1">
                <a:latin typeface="Times New Roman" charset="0"/>
                <a:sym typeface="Symbol" charset="2"/>
              </a:rPr>
              <a:t>  9  3  /  </a:t>
            </a:r>
            <a:r>
              <a:rPr kumimoji="0" lang="en-US" altLang="zh-CN" sz="2800" b="1">
                <a:latin typeface="Times New Roman" charset="0"/>
              </a:rPr>
              <a:t>+ </a:t>
            </a:r>
          </a:p>
        </p:txBody>
      </p:sp>
      <p:sp>
        <p:nvSpPr>
          <p:cNvPr id="72" name="左大括号 71"/>
          <p:cNvSpPr/>
          <p:nvPr/>
        </p:nvSpPr>
        <p:spPr bwMode="auto">
          <a:xfrm rot="16200000">
            <a:off x="2465984" y="1854806"/>
            <a:ext cx="432048" cy="792088"/>
          </a:xfrm>
          <a:prstGeom prst="leftBrace">
            <a:avLst>
              <a:gd name="adj1" fmla="val 0"/>
              <a:gd name="adj2" fmla="val 50170"/>
            </a:avLst>
          </a:prstGeom>
          <a:noFill/>
          <a:ln w="2222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3600000" rev="0"/>
            </a:camera>
            <a:lightRig rig="threePt" dir="t"/>
          </a:scene3d>
        </p:spPr>
        <p:txBody>
          <a:bodyPr wrap="none"/>
          <a:lstStyle/>
          <a:p>
            <a:pPr>
              <a:defRPr/>
            </a:pPr>
            <a:endParaRPr lang="zh-CN" altLang="en-US" dirty="0">
              <a:solidFill>
                <a:srgbClr val="0000CC"/>
              </a:solidFill>
              <a:ea typeface="宋体" pitchFamily="2" charset="-122"/>
            </a:endParaRPr>
          </a:p>
        </p:txBody>
      </p:sp>
      <p:grpSp>
        <p:nvGrpSpPr>
          <p:cNvPr id="2" name="组合 80"/>
          <p:cNvGrpSpPr>
            <a:grpSpLocks/>
          </p:cNvGrpSpPr>
          <p:nvPr/>
        </p:nvGrpSpPr>
        <p:grpSpPr bwMode="auto">
          <a:xfrm>
            <a:off x="2124075" y="2565400"/>
            <a:ext cx="3455988" cy="757238"/>
            <a:chOff x="2123728" y="2564904"/>
            <a:chExt cx="3456384" cy="757392"/>
          </a:xfrm>
        </p:grpSpPr>
        <p:sp>
          <p:nvSpPr>
            <p:cNvPr id="73" name="Rectangle 4"/>
            <p:cNvSpPr txBox="1">
              <a:spLocks noChangeArrowheads="1"/>
            </p:cNvSpPr>
            <p:nvPr/>
          </p:nvSpPr>
          <p:spPr bwMode="auto">
            <a:xfrm>
              <a:off x="2123728" y="2564904"/>
              <a:ext cx="3456384" cy="5763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7  6  -  4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  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74" name="左大括号 73"/>
            <p:cNvSpPr/>
            <p:nvPr/>
          </p:nvSpPr>
          <p:spPr bwMode="auto">
            <a:xfrm rot="16200000">
              <a:off x="2470321" y="2701118"/>
              <a:ext cx="432048" cy="810308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3" name="组合 81"/>
          <p:cNvGrpSpPr>
            <a:grpSpLocks/>
          </p:cNvGrpSpPr>
          <p:nvPr/>
        </p:nvGrpSpPr>
        <p:grpSpPr bwMode="auto">
          <a:xfrm>
            <a:off x="2124075" y="3429000"/>
            <a:ext cx="5040313" cy="863600"/>
            <a:chOff x="2123728" y="3645024"/>
            <a:chExt cx="5040808" cy="841975"/>
          </a:xfrm>
        </p:grpSpPr>
        <p:sp>
          <p:nvSpPr>
            <p:cNvPr id="75" name="Rectangle 4"/>
            <p:cNvSpPr txBox="1">
              <a:spLocks noChangeArrowheads="1"/>
            </p:cNvSpPr>
            <p:nvPr/>
          </p:nvSpPr>
          <p:spPr bwMode="auto">
            <a:xfrm>
              <a:off x="2123728" y="3645024"/>
              <a:ext cx="5040808" cy="5757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1  4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  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76" name="左大括号 75"/>
            <p:cNvSpPr/>
            <p:nvPr/>
          </p:nvSpPr>
          <p:spPr bwMode="auto">
            <a:xfrm rot="16200000">
              <a:off x="2803467" y="3838927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sp>
        <p:nvSpPr>
          <p:cNvPr id="77" name="Rectangle 4"/>
          <p:cNvSpPr txBox="1">
            <a:spLocks noChangeArrowheads="1"/>
          </p:cNvSpPr>
          <p:nvPr/>
        </p:nvSpPr>
        <p:spPr bwMode="auto">
          <a:xfrm>
            <a:off x="3154363" y="5800725"/>
            <a:ext cx="1008062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latin typeface="Times New Roman" pitchFamily="18" charset="0"/>
                <a:ea typeface="+mn-ea"/>
                <a:cs typeface="Times New Roman" pitchFamily="18" charset="0"/>
              </a:rPr>
              <a:t>    4</a:t>
            </a:r>
          </a:p>
        </p:txBody>
      </p:sp>
      <p:grpSp>
        <p:nvGrpSpPr>
          <p:cNvPr id="4" name="组合 82"/>
          <p:cNvGrpSpPr>
            <a:grpSpLocks/>
          </p:cNvGrpSpPr>
          <p:nvPr/>
        </p:nvGrpSpPr>
        <p:grpSpPr bwMode="auto">
          <a:xfrm>
            <a:off x="2489200" y="4292600"/>
            <a:ext cx="2592388" cy="865188"/>
            <a:chOff x="2487669" y="4509120"/>
            <a:chExt cx="2592288" cy="864096"/>
          </a:xfrm>
        </p:grpSpPr>
        <p:sp>
          <p:nvSpPr>
            <p:cNvPr id="79" name="Rectangle 4"/>
            <p:cNvSpPr txBox="1">
              <a:spLocks noChangeArrowheads="1"/>
            </p:cNvSpPr>
            <p:nvPr/>
          </p:nvSpPr>
          <p:spPr bwMode="auto">
            <a:xfrm>
              <a:off x="2487669" y="4509120"/>
              <a:ext cx="2592288" cy="575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9  3  /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  <p:sp>
          <p:nvSpPr>
            <p:cNvPr id="80" name="左大括号 79"/>
            <p:cNvSpPr/>
            <p:nvPr/>
          </p:nvSpPr>
          <p:spPr bwMode="auto">
            <a:xfrm rot="16200000">
              <a:off x="3464114" y="4725144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</p:grpSp>
      <p:grpSp>
        <p:nvGrpSpPr>
          <p:cNvPr id="5" name="组合 84"/>
          <p:cNvGrpSpPr>
            <a:grpSpLocks/>
          </p:cNvGrpSpPr>
          <p:nvPr/>
        </p:nvGrpSpPr>
        <p:grpSpPr bwMode="auto">
          <a:xfrm>
            <a:off x="2803525" y="5081588"/>
            <a:ext cx="2592388" cy="792162"/>
            <a:chOff x="2870702" y="5269541"/>
            <a:chExt cx="2592288" cy="792960"/>
          </a:xfrm>
        </p:grpSpPr>
        <p:sp>
          <p:nvSpPr>
            <p:cNvPr id="78" name="左大括号 77"/>
            <p:cNvSpPr/>
            <p:nvPr/>
          </p:nvSpPr>
          <p:spPr bwMode="auto">
            <a:xfrm rot="16200000">
              <a:off x="3545668" y="5414429"/>
              <a:ext cx="432048" cy="864096"/>
            </a:xfrm>
            <a:prstGeom prst="leftBrace">
              <a:avLst>
                <a:gd name="adj1" fmla="val 0"/>
                <a:gd name="adj2" fmla="val 50170"/>
              </a:avLst>
            </a:prstGeom>
            <a:noFill/>
            <a:ln w="2222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3600000" rev="0"/>
              </a:camera>
              <a:lightRig rig="threePt" dir="t"/>
            </a:scene3d>
          </p:spPr>
          <p:txBody>
            <a:bodyPr wrap="none"/>
            <a:lstStyle/>
            <a:p>
              <a:pPr>
                <a:defRPr/>
              </a:pPr>
              <a:endParaRPr lang="zh-CN" altLang="en-US" dirty="0">
                <a:solidFill>
                  <a:srgbClr val="0000CC"/>
                </a:solidFill>
                <a:ea typeface="宋体" pitchFamily="2" charset="-122"/>
              </a:endParaRPr>
            </a:p>
          </p:txBody>
        </p:sp>
        <p:sp>
          <p:nvSpPr>
            <p:cNvPr id="84" name="Rectangle 4"/>
            <p:cNvSpPr txBox="1">
              <a:spLocks noChangeArrowheads="1"/>
            </p:cNvSpPr>
            <p:nvPr/>
          </p:nvSpPr>
          <p:spPr bwMode="auto">
            <a:xfrm>
              <a:off x="2870702" y="5269541"/>
              <a:ext cx="2592288" cy="5768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marL="342900" indent="-342900" algn="just">
                <a:lnSpc>
                  <a:spcPct val="120000"/>
                </a:lnSpc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None/>
                <a:defRPr/>
              </a:pP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    1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  <a:sym typeface="Symbol"/>
                </a:rPr>
                <a:t>  3  </a:t>
              </a:r>
              <a:r>
                <a:rPr lang="en-US" altLang="zh-CN" sz="2800" b="1" kern="0" dirty="0">
                  <a:latin typeface="Times New Roman" pitchFamily="18" charset="0"/>
                  <a:ea typeface="+mn-ea"/>
                  <a:cs typeface="Times New Roman" pitchFamily="18" charset="0"/>
                </a:rPr>
                <a:t>+ </a:t>
              </a:r>
            </a:p>
          </p:txBody>
        </p:sp>
      </p:grp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81E04-9517-9B4E-A427-2B2A60BE992A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</p:bldLst>
  </p:timing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11132</TotalTime>
  <Words>2317</Words>
  <Application>Microsoft Macintosh PowerPoint</Application>
  <PresentationFormat>全屏显示(4:3)</PresentationFormat>
  <Paragraphs>496</Paragraphs>
  <Slides>29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5" baseType="lpstr">
      <vt:lpstr>宋体</vt:lpstr>
      <vt:lpstr>Arial</vt:lpstr>
      <vt:lpstr>Times New Roman</vt:lpstr>
      <vt:lpstr>Wingdings</vt:lpstr>
      <vt:lpstr>Network</vt:lpstr>
      <vt:lpstr>公式</vt:lpstr>
      <vt:lpstr>树的应用</vt:lpstr>
      <vt:lpstr>内容提要</vt:lpstr>
      <vt:lpstr>表达式的根树表示</vt:lpstr>
      <vt:lpstr>表达式的（逆）波兰表示法</vt:lpstr>
      <vt:lpstr>中缀表示法的缺陷</vt:lpstr>
      <vt:lpstr>前缀表示法（波兰表示法）</vt:lpstr>
      <vt:lpstr>后缀表示法（逆波兰表示法）</vt:lpstr>
      <vt:lpstr>后缀表示法（逆波兰表示法）</vt:lpstr>
      <vt:lpstr>后缀表达式求值</vt:lpstr>
      <vt:lpstr>复合命题的根树表示</vt:lpstr>
      <vt:lpstr>二叉搜索树</vt:lpstr>
      <vt:lpstr>构造二叉搜索树（举例）</vt:lpstr>
      <vt:lpstr>构造二叉搜索树（举例）</vt:lpstr>
      <vt:lpstr>二叉搜索树算法</vt:lpstr>
      <vt:lpstr>决策树</vt:lpstr>
      <vt:lpstr>决策树</vt:lpstr>
      <vt:lpstr>编码 </vt:lpstr>
      <vt:lpstr>不等长编码的分隔 </vt:lpstr>
      <vt:lpstr>用二叉树生成二元前缀码 </vt:lpstr>
      <vt:lpstr>最优前缀码</vt:lpstr>
      <vt:lpstr>最优二叉树 </vt:lpstr>
      <vt:lpstr>Huffman编码（算法） </vt:lpstr>
      <vt:lpstr>Huffman编码（算法）：举例</vt:lpstr>
      <vt:lpstr>一个应用示例</vt:lpstr>
      <vt:lpstr>Huffman算法的正确性</vt:lpstr>
      <vt:lpstr>保持权不变的变换</vt:lpstr>
      <vt:lpstr>Huffman算法的正确性（续）</vt:lpstr>
      <vt:lpstr>N个不同点，可以构成多少个不同的树？</vt:lpstr>
      <vt:lpstr>PowerPoint 演示文稿</vt:lpstr>
    </vt:vector>
  </TitlesOfParts>
  <Company>Nanjing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集合的运算</dc:title>
  <dc:creator>CHEN DAOXU</dc:creator>
  <cp:lastModifiedBy>Ma Xiaoxing</cp:lastModifiedBy>
  <cp:revision>109</cp:revision>
  <dcterms:created xsi:type="dcterms:W3CDTF">2001-02-08T13:36:53Z</dcterms:created>
  <dcterms:modified xsi:type="dcterms:W3CDTF">2022-06-01T01:41:56Z</dcterms:modified>
</cp:coreProperties>
</file>