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325" r:id="rId3"/>
    <p:sldId id="313" r:id="rId5"/>
    <p:sldId id="256" r:id="rId6"/>
    <p:sldId id="311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51" r:id="rId18"/>
    <p:sldId id="352" r:id="rId19"/>
    <p:sldId id="353" r:id="rId20"/>
    <p:sldId id="324" r:id="rId21"/>
    <p:sldId id="390" r:id="rId22"/>
    <p:sldId id="389" r:id="rId23"/>
    <p:sldId id="391" r:id="rId24"/>
    <p:sldId id="392" r:id="rId25"/>
    <p:sldId id="393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2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315BD"/>
    <a:srgbClr val="990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54"/>
    <p:restoredTop sz="77563" autoAdjust="0"/>
  </p:normalViewPr>
  <p:slideViewPr>
    <p:cSldViewPr>
      <p:cViewPr varScale="1">
        <p:scale>
          <a:sx n="100" d="100"/>
          <a:sy n="100" d="100"/>
        </p:scale>
        <p:origin x="3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348F-0B74-4747-B752-69C942F8EC99}" type="datetimeFigureOut">
              <a:rPr lang="en-US" altLang="zh-CN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75D53-AA90-1742-99BF-9AD77C3512D6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fld id="{48C14618-CA5C-4CB3-994C-FDD68F87223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cyclopediaofmath.org/index.php/Peano_axioms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8800EC6-4BFD-4754-8DDC-7AEAA68FD5D9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Q.E.D.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Let P(k) be the statement “in such a fight with 2k + 1 people, at least one person is not hit”. P(0) is true because with one person, there is no one else to throw a pie at them and they are not hit. Assume that P(k) is true and look at a pie fight with 2k + 3 people. One pair of people, whom we may call x and y, have the shortest distance of any pair and thus throw pies at each other. Now look at the other 2k + 1 people. If none of them throw at x or y, they are in a 2k + 1 person pie fight and the IH says that one of them is not hit. But if they do throw at x or y, they are just removing pies from a 2k + 1 person pie fight and there is still a person not hit. (Everyone of the other 2k + 1 people who does not throw at x or y throws at their closest person among the others.)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latin typeface="Times New Roman" panose="02020603050405020304" pitchFamily="18" charset="0"/>
              </a:rPr>
              <a:t>严格说这里有错误，假设了</a:t>
            </a:r>
            <a:r>
              <a:rPr lang="en-US" altLang="zh-CN" sz="2800" b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immediate predecessor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的存在性</a:t>
            </a:r>
            <a:r>
              <a:rPr lang="en-US" altLang="zh-CN" sz="2800" b="1" dirty="0">
                <a:latin typeface="Times New Roman" panose="02020603050405020304" pitchFamily="18" charset="0"/>
              </a:rPr>
              <a:t>】</a:t>
            </a:r>
            <a:r>
              <a:rPr lang="zh-CN" altLang="en-US" sz="2800" b="1" dirty="0">
                <a:latin typeface="Times New Roman" panose="02020603050405020304" pitchFamily="18" charset="0"/>
              </a:rPr>
              <a:t>数学归纳法的有效性（归谬法）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假设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不成立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，则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kumimoji="1"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  <a:r>
              <a:rPr lang="zh-CN" altLang="en-US" sz="24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令</a:t>
            </a:r>
            <a:r>
              <a:rPr lang="en-US" altLang="zh-CN" sz="2400" b="1" dirty="0">
                <a:latin typeface="Times New Roman" panose="02020603050405020304" pitchFamily="18" charset="0"/>
              </a:rPr>
              <a:t>S={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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+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|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)}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是非空子集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根据良序公理，</a:t>
            </a:r>
            <a:r>
              <a:rPr lang="en-US" altLang="zh-CN" sz="2400" b="1" dirty="0">
                <a:latin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</a:rPr>
              <a:t>有最小元素，记为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1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-1)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S,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根据归纳步骤，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成立，即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S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矛盾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因此，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2009CD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2009CD"/>
                </a:solidFill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2009CD"/>
                </a:solidFill>
                <a:latin typeface="Times New Roman" panose="02020603050405020304" pitchFamily="18" charset="0"/>
              </a:rPr>
              <a:t>成立</a:t>
            </a:r>
            <a:r>
              <a:rPr lang="en-US" altLang="zh-CN" sz="2400" b="1" dirty="0">
                <a:solidFill>
                  <a:srgbClr val="2009CD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400" b="1" i="0" kern="1200" dirty="0">
              <a:solidFill>
                <a:srgbClr val="2009CD"/>
              </a:solidFill>
              <a:effectLst/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kumimoji="1" lang="en-US" altLang="zh-CN" sz="2400" b="1" i="0" kern="1200" dirty="0">
              <a:solidFill>
                <a:srgbClr val="2009CD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“任何非空子集有最小元素”的形如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{0,…,n}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的集合是归纳集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于是包含自然数集</a:t>
            </a:r>
            <a:r>
              <a:rPr lang="en-US" altLang="zh-CN" sz="24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 </a:t>
            </a:r>
            <a:endParaRPr kumimoji="1" lang="en-US" altLang="zh-CN" sz="2400" b="1" i="0" kern="1200" dirty="0">
              <a:solidFill>
                <a:srgbClr val="2009CD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kumimoji="1" lang="en-US" altLang="zh-CN" sz="2400" b="1" i="0" kern="1200" dirty="0">
              <a:solidFill>
                <a:srgbClr val="2009CD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endParaRPr kumimoji="1" lang="en-US" altLang="zh-CN" sz="2400" b="1" i="0" kern="1200" dirty="0">
              <a:solidFill>
                <a:srgbClr val="2009CD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</a:pPr>
            <a:r>
              <a:rPr kumimoji="1" lang="zh-CN" altLang="en-US" sz="2400" b="1" i="0" kern="1200" dirty="0">
                <a:solidFill>
                  <a:srgbClr val="2009C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Symbol" panose="05050102010706020507" pitchFamily="18" charset="2"/>
              </a:rPr>
              <a:t>良序原理与归纳原理并不等价（皮亚诺公理中的归纳公里比良序公理强）   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Öhman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L. Are Induction and Well-Ordering Equivalent?. </a:t>
            </a:r>
            <a:r>
              <a:rPr kumimoji="1" lang="en-US" altLang="zh-CN" sz="1200" b="0" i="1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Math Intelligencer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kumimoji="1" lang="en-US" altLang="zh-CN" sz="1200" b="1" i="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41, 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33–40 (2019). https://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doi.org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/10.1007/s00283-019-09898-4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1Make sure you understand the difference between well-founded and well-ordered. Well-founded applies to relations with respect to a set (i.e. a relation ≺ on a set S is well-founded), while well-ordered applies to a set with respect to a relation (i.e. a set S is well-ordered by a relation ≺).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800EC6-4BFD-4754-8DDC-7AEAA68FD5D9}" type="slidenum">
              <a:rPr lang="zh-CN" altLang="en-US" sz="1200">
                <a:latin typeface="Tahoma" panose="020B0604030504040204" pitchFamily="34" charset="0"/>
              </a:rPr>
            </a:fld>
            <a:endParaRPr lang="en-US" altLang="zh-CN" sz="1200">
              <a:latin typeface="Tahoma" panose="020B0604030504040204" pitchFamily="34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https://www.encyclopediaofmath.org/index.php/Peano_axioms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\begin{enumerate}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\item $0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{N}$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\item $x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{N} \to S(x)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{N}$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\item $x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{N} \to S(x)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neq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0$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\item $x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{N} \wedge y \in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{N} \wedge S(x) =S(y) \to x = y$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\item $0 \in M \wedge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forall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x (x\in M \to S(x)\in M) \to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mathbf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{N}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subseteq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M$  \\ for any property $M$ (axiom of induction).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\end{enumerate}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\begin{align*}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 &amp;=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\\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 &amp;= S(0) = S(\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 =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\cup \{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\} = \{ \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emptyset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\} = \{ 0 \} \\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 &amp;= S(1) = S(\{ 0 \}) = \{ 0 \} \cup \{ \{ 0 \} \} = \{ 0 , \{ 0 \} \} = \{ 0, 1 \} \\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 &amp;= S(2) = S(\{ 0, 1 \}) = \{ 0, 1 \} \cup \{ \{ 0, 1 \} \} = \{ 0, 1, \{ 0, 1 \} \} = \{ 0, 1, 2 \}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\end{align*}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 (</a:t>
            </a:r>
            <a:r>
              <a:rPr kumimoji="1" lang="en-US" altLang="zh-CN" dirty="0" err="1"/>
              <a:t>a+b</a:t>
            </a:r>
            <a:r>
              <a:rPr kumimoji="1" lang="en-US" altLang="zh-CN" dirty="0"/>
              <a:t>)+S(c)=S((</a:t>
            </a:r>
            <a:r>
              <a:rPr kumimoji="1" lang="en-US" altLang="zh-CN" dirty="0" err="1"/>
              <a:t>a+b</a:t>
            </a:r>
            <a:r>
              <a:rPr kumimoji="1" lang="en-US" altLang="zh-CN" dirty="0"/>
              <a:t>)+c)=S(a+(</a:t>
            </a:r>
            <a:r>
              <a:rPr kumimoji="1" lang="en-US" altLang="zh-CN" dirty="0" err="1"/>
              <a:t>b+c</a:t>
            </a:r>
            <a:r>
              <a:rPr kumimoji="1" lang="en-US" altLang="zh-CN" dirty="0"/>
              <a:t>))=</a:t>
            </a:r>
            <a:r>
              <a:rPr kumimoji="1" lang="en-US" altLang="zh-CN" dirty="0" err="1"/>
              <a:t>a+S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b+c</a:t>
            </a:r>
            <a:r>
              <a:rPr kumimoji="1" lang="en-US" altLang="zh-CN" dirty="0"/>
              <a:t>)=a+(</a:t>
            </a:r>
            <a:r>
              <a:rPr kumimoji="1" lang="en-US" altLang="zh-CN" dirty="0" err="1"/>
              <a:t>b+S</a:t>
            </a:r>
            <a:r>
              <a:rPr kumimoji="1" lang="en-US" altLang="zh-CN" dirty="0"/>
              <a:t>(c))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kumimoji="1" lang="zh-CN" altLang="en-US" dirty="0"/>
              <a:t>首先，归纳证明  </a:t>
            </a:r>
            <a:r>
              <a:rPr kumimoji="1" lang="en-US" altLang="zh-CN" dirty="0"/>
              <a:t>S(a)+S(0)=S(S(a)+0)=S(</a:t>
            </a:r>
            <a:r>
              <a:rPr kumimoji="1" lang="en-US" altLang="zh-CN" dirty="0" err="1"/>
              <a:t>a+S</a:t>
            </a:r>
            <a:r>
              <a:rPr kumimoji="1" lang="en-US" altLang="zh-CN" dirty="0"/>
              <a:t>(0))=S(S(0)+a)=S(0)+S(a)</a:t>
            </a:r>
            <a:endParaRPr kumimoji="1" lang="en-US" altLang="zh-CN" dirty="0"/>
          </a:p>
          <a:p>
            <a:r>
              <a:rPr kumimoji="1" lang="en-US" altLang="zh-CN" dirty="0" err="1"/>
              <a:t>a+S</a:t>
            </a:r>
            <a:r>
              <a:rPr kumimoji="1" lang="en-US" altLang="zh-CN" dirty="0"/>
              <a:t>(b)=a+(</a:t>
            </a:r>
            <a:r>
              <a:rPr kumimoji="1" lang="en-US" altLang="zh-CN" dirty="0" err="1"/>
              <a:t>b+S</a:t>
            </a:r>
            <a:r>
              <a:rPr kumimoji="1" lang="en-US" altLang="zh-CN" dirty="0"/>
              <a:t>(0))=(</a:t>
            </a:r>
            <a:r>
              <a:rPr kumimoji="1" lang="en-US" altLang="zh-CN" dirty="0" err="1"/>
              <a:t>a+b</a:t>
            </a:r>
            <a:r>
              <a:rPr kumimoji="1" lang="en-US" altLang="zh-CN" dirty="0"/>
              <a:t>)+S(0)=(</a:t>
            </a:r>
            <a:r>
              <a:rPr kumimoji="1" lang="en-US" altLang="zh-CN" dirty="0" err="1"/>
              <a:t>b+a</a:t>
            </a:r>
            <a:r>
              <a:rPr kumimoji="1" lang="en-US" altLang="zh-CN" dirty="0"/>
              <a:t>)+S(0)=b+(</a:t>
            </a:r>
            <a:r>
              <a:rPr kumimoji="1" lang="en-US" altLang="zh-CN" dirty="0" err="1"/>
              <a:t>a+S</a:t>
            </a:r>
            <a:r>
              <a:rPr kumimoji="1" lang="en-US" altLang="zh-CN" dirty="0"/>
              <a:t>(0))=b+(S(0)+S(a))=(</a:t>
            </a:r>
            <a:r>
              <a:rPr kumimoji="1" lang="en-US" altLang="zh-CN" dirty="0" err="1"/>
              <a:t>b+S</a:t>
            </a:r>
            <a:r>
              <a:rPr kumimoji="1" lang="en-US" altLang="zh-CN" dirty="0"/>
              <a:t>(0))+S(a)=S(b)+S(a)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首先 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4618-CA5C-4CB3-994C-FDD68F87223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zh-CN"/>
              <a:t>单击此处编辑母版标题样式</a:t>
            </a:r>
            <a:endParaRPr lang="en-US" altLang="zh-CN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en-US" altLang="zh-CN"/>
              <a:t>单击此处编辑母版副标题样式</a:t>
            </a:r>
            <a:endParaRPr lang="en-US" altLang="zh-CN"/>
          </a:p>
        </p:txBody>
      </p:sp>
      <p:sp>
        <p:nvSpPr>
          <p:cNvPr id="4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4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/>
              <a:t>单击此处编辑母版标题样式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单击此处编辑母版文本样式</a:t>
            </a:r>
            <a:endParaRPr lang="en-US" altLang="zh-CN"/>
          </a:p>
          <a:p>
            <a:pPr lvl="1"/>
            <a:r>
              <a:rPr lang="en-US" altLang="zh-CN"/>
              <a:t>第二级</a:t>
            </a:r>
            <a:endParaRPr lang="en-US" altLang="zh-CN"/>
          </a:p>
          <a:p>
            <a:pPr lvl="2"/>
            <a:r>
              <a:rPr lang="en-US" altLang="zh-CN"/>
              <a:t>第三级</a:t>
            </a:r>
            <a:endParaRPr lang="en-US" altLang="zh-CN"/>
          </a:p>
          <a:p>
            <a:pPr lvl="3"/>
            <a:r>
              <a:rPr lang="en-US" altLang="zh-CN"/>
              <a:t>第四级</a:t>
            </a:r>
            <a:endParaRPr lang="en-US" altLang="zh-CN"/>
          </a:p>
          <a:p>
            <a:pPr lvl="4"/>
            <a:r>
              <a:rPr lang="en-US" altLang="zh-CN"/>
              <a:t>第五级</a:t>
            </a: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37676"/>
            <a:ext cx="1259632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kumimoji="1" lang="en-US" altLang="zh-CN" sz="1600" kern="1200" dirty="0" smtClean="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9632" y="6537676"/>
            <a:ext cx="6703268" cy="30321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600" b="0" i="0"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</a:lstStyle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537678"/>
            <a:ext cx="946448" cy="3032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000" b="0" i="0">
                <a:latin typeface="KaiTi" panose="02010609060101010101" pitchFamily="49" charset="-122"/>
                <a:ea typeface="KaiTi" panose="02010609060101010101" pitchFamily="49" charset="-122"/>
              </a:defRPr>
            </a:lvl1pPr>
          </a:lstStyle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1032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000" dirty="0">
                <a:latin typeface="SimSun" panose="020B0503020204020204" pitchFamily="2" charset="-122"/>
                <a:ea typeface="SimSun" panose="020B0503020204020204" pitchFamily="2" charset="-122"/>
              </a:rPr>
              <a:t>自然数与</a:t>
            </a:r>
            <a:br>
              <a:rPr lang="zh-CN" altLang="en-US" sz="6000" dirty="0">
                <a:latin typeface="SimSun" panose="020B0503020204020204" pitchFamily="2" charset="-122"/>
                <a:ea typeface="SimSun" panose="020B0503020204020204" pitchFamily="2" charset="-122"/>
              </a:rPr>
            </a:br>
            <a:r>
              <a:rPr lang="zh-CN" altLang="en-US" sz="6000" dirty="0">
                <a:latin typeface="SimSun" panose="020B0503020204020204" pitchFamily="2" charset="-122"/>
                <a:ea typeface="SimSun" panose="020B0503020204020204" pitchFamily="2" charset="-122"/>
                <a:sym typeface="+mn-ea"/>
              </a:rPr>
              <a:t>数学归纳法</a:t>
            </a:r>
            <a:endParaRPr lang="en-US" altLang="zh-CN" sz="6000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539652"/>
          </a:xfrm>
        </p:spPr>
        <p:txBody>
          <a:bodyPr/>
          <a:lstStyle/>
          <a:p>
            <a:pPr eaLnBrk="1" hangingPunct="1"/>
            <a:endParaRPr kumimoji="0" lang="en-US" altLang="zh-CN" sz="2800" b="1" dirty="0">
              <a:latin typeface="SimSun" panose="020B0503020204020204" pitchFamily="2" charset="-122"/>
              <a:ea typeface="SimSun" panose="020B0503020204020204" pitchFamily="2" charset="-122"/>
            </a:endParaRPr>
          </a:p>
          <a:p>
            <a:pPr eaLnBrk="1" hangingPunct="1"/>
            <a:r>
              <a:rPr kumimoji="0" lang="zh-CN" altLang="en-US" sz="3600" dirty="0">
                <a:latin typeface="SimSun" panose="020B0503020204020204" pitchFamily="2" charset="-122"/>
                <a:ea typeface="SimSun" panose="020B0503020204020204" pitchFamily="2" charset="-122"/>
              </a:rPr>
              <a:t>马晓星</a:t>
            </a:r>
            <a:endParaRPr kumimoji="0" lang="en-US" altLang="zh-CN" sz="3600" dirty="0">
              <a:latin typeface="SimSun" panose="020B0503020204020204" pitchFamily="2" charset="-122"/>
              <a:ea typeface="SimSun" panose="020B0503020204020204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400" dirty="0">
                <a:latin typeface="SimSun" panose="020B0503020204020204" pitchFamily="2" charset="-122"/>
                <a:ea typeface="SimSun" panose="020B0503020204020204" pitchFamily="2" charset="-122"/>
              </a:rPr>
              <a:t>南京大学・计算机科学与技术系</a:t>
            </a:r>
            <a:endParaRPr kumimoji="0" lang="zh-CN" altLang="en-US" sz="2400" dirty="0">
              <a:latin typeface="SimSun" panose="020B0503020204020204" pitchFamily="2" charset="-122"/>
              <a:ea typeface="SimSun" panose="020B0503020204020204" pitchFamily="2" charset="-122"/>
            </a:endParaRPr>
          </a:p>
          <a:p>
            <a:pPr eaLnBrk="1" hangingPunct="1"/>
            <a:endParaRPr kumimoji="0" lang="zh-CN" altLang="en-US" sz="3600" b="1" dirty="0">
              <a:latin typeface="SimSun" panose="020B0503020204020204" pitchFamily="2" charset="-122"/>
              <a:ea typeface="SimSun" panose="020B0503020204020204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0" y="6537676"/>
            <a:ext cx="1259632" cy="303212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2022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年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3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月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>
          <a:xfrm>
            <a:off x="1331640" y="6537676"/>
            <a:ext cx="6631259" cy="303214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本投影片及相应音视频仅供修读本课程同学使用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8153400" y="6537678"/>
            <a:ext cx="946448" cy="303212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2CBC89-708E-48CD-BCD6-CCB7D6409EDD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</a:fld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诺伊曼的</a:t>
            </a:r>
            <a:br>
              <a:rPr lang="en-US" altLang="zh-CN" dirty="0"/>
            </a:br>
            <a:r>
              <a:rPr lang="zh-CN" altLang="en-US" dirty="0"/>
              <a:t>自然数构造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7"/>
            <a:ext cx="8229600" cy="4070077"/>
          </a:xfrm>
        </p:spPr>
        <p:txBody>
          <a:bodyPr>
            <a:normAutofit/>
          </a:bodyPr>
          <a:lstStyle/>
          <a:p>
            <a:pPr eaLnBrk="1" hangingPunct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为集合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{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kumimoji="0" lang="zh-CN" altLang="en-US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后继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b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，或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0"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是集合，若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满足下列条件，称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kumimoji="0" lang="zh-CN" altLang="en-US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归纳集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kumimoji="0"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Ø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定义自然数集合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 </a:t>
            </a:r>
            <a:r>
              <a:rPr kumimoji="0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所有归纳集的交集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0"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因此：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{ Ø, 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{Ø}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{Ø, {Ø}}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{Ø, {Ø}, {Ø, {Ø}}},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 }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0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判断下列命题对不对</a:t>
            </a:r>
            <a:endParaRPr kumimoji="0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13     		23</a:t>
            </a:r>
            <a:endParaRPr kumimoji="0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13     		23</a:t>
            </a:r>
            <a:endParaRPr kumimoji="0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kumimoji="0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1∪3=3    	2∩3=2</a:t>
            </a:r>
            <a:endParaRPr kumimoji="0" lang="zh-CN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诺伊曼的</a:t>
            </a:r>
            <a:br>
              <a:rPr lang="en-US" altLang="zh-CN" dirty="0"/>
            </a:br>
            <a:r>
              <a:rPr lang="zh-CN" altLang="en-US" dirty="0"/>
              <a:t>自然数构造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自然数的算术运算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如何定义加法？</a:t>
            </a:r>
            <a:endParaRPr kumimoji="1" lang="en-US" altLang="zh-CN" dirty="0"/>
          </a:p>
          <a:p>
            <a:pPr lvl="1"/>
            <a:r>
              <a:rPr lang="zh-CN" altLang="en-US" dirty="0"/>
              <a:t>对于任意的自然数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lvl="1" indent="0">
              <a:buNone/>
            </a:pPr>
            <a:r>
              <a:rPr kumimoji="1" lang="en-US" altLang="zh-CN" dirty="0"/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【A1】</a:t>
            </a:r>
            <a:endParaRPr kumimoji="1"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	【A2】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于是，回答“小朋友的问题”：</a:t>
            </a:r>
            <a:endParaRPr lang="en-US" altLang="zh-CN" dirty="0"/>
          </a:p>
          <a:p>
            <a:pPr marL="693420" lvl="2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+ 2 	= 1 +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(1+1)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(0))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(1+0)) 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自然数的算术运算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试证明：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lvl="1" indent="0">
              <a:buNone/>
            </a:pPr>
            <a:r>
              <a:rPr lang="zh-CN" altLang="en-US" dirty="0"/>
              <a:t>证明：</a:t>
            </a:r>
            <a:r>
              <a:rPr lang="en-US" altLang="zh-CN" dirty="0"/>
              <a:t>	</a:t>
            </a:r>
            <a:r>
              <a:rPr lang="zh-CN" altLang="en-US" dirty="0"/>
              <a:t>对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作归纳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基础步骤：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归纳步骤：假设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 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】</a:t>
            </a:r>
            <a:r>
              <a:rPr lang="zh-CN" altLang="en-US" dirty="0"/>
              <a:t>试证明：自然数的加法满足结合律。</a:t>
            </a:r>
            <a:endParaRPr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】</a:t>
            </a:r>
            <a:r>
              <a:rPr lang="zh-CN" altLang="en-US" dirty="0"/>
              <a:t>试证明：自然数的加法满足交换律。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自然数的算术运算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同样地，我们可以定义乘法：</a:t>
            </a:r>
            <a:endParaRPr kumimoji="1" lang="en-US" altLang="zh-CN" dirty="0"/>
          </a:p>
          <a:p>
            <a:pPr lvl="1"/>
            <a:r>
              <a:rPr lang="zh-CN" altLang="en-US" dirty="0"/>
              <a:t>对于任意的自然数</a:t>
            </a:r>
            <a:r>
              <a:rPr lang="en-US" altLang="zh-CN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/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lvl="1" indent="0">
              <a:buNone/>
            </a:pPr>
            <a:r>
              <a:rPr lang="en-US" altLang="zh-CN" dirty="0"/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【M1】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170" lvl="1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+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	【M2】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CN" dirty="0"/>
          </a:p>
          <a:p>
            <a:r>
              <a:rPr lang="en-US" altLang="zh-CN" dirty="0"/>
              <a:t>【</a:t>
            </a:r>
            <a:r>
              <a:rPr lang="zh-CN" altLang="en-US" dirty="0"/>
              <a:t>练习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zh-CN" altLang="en-US" dirty="0"/>
              <a:t> 试证明：自然数的乘法对加法满足分配律。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" y="1124744"/>
            <a:ext cx="9037480" cy="53285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9" y="1700808"/>
            <a:ext cx="8832981" cy="43924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6" y="731060"/>
            <a:ext cx="8999232" cy="53622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自然</a:t>
            </a:r>
            <a:r>
              <a:rPr kumimoji="1" lang="zh-CN" altLang="en-US" dirty="0"/>
              <a:t>数的</a:t>
            </a:r>
            <a:r>
              <a:rPr kumimoji="1" lang="zh-CN" altLang="en-US" b="1" dirty="0"/>
              <a:t>公理化</a:t>
            </a:r>
            <a:r>
              <a:rPr kumimoji="1" lang="zh-CN" altLang="en-US" dirty="0"/>
              <a:t>和</a:t>
            </a:r>
            <a:r>
              <a:rPr kumimoji="1" lang="zh-CN" altLang="en-US" b="1" dirty="0"/>
              <a:t>形式化</a:t>
            </a:r>
            <a:endParaRPr kumimoji="1" lang="en-US" altLang="zh-CN" b="1" dirty="0"/>
          </a:p>
          <a:p>
            <a:pPr lvl="1">
              <a:spcBef>
                <a:spcPts val="1825"/>
              </a:spcBef>
            </a:pPr>
            <a:r>
              <a:rPr lang="zh-CN" altLang="en-US" dirty="0"/>
              <a:t>皮亚诺公理及其形式逻辑表达</a:t>
            </a:r>
            <a:endParaRPr lang="en-US" altLang="zh-CN" dirty="0"/>
          </a:p>
          <a:p>
            <a:pPr lvl="1">
              <a:spcBef>
                <a:spcPts val="1825"/>
              </a:spcBef>
            </a:pPr>
            <a:r>
              <a:rPr kumimoji="1" lang="zh-CN" altLang="en-US" dirty="0"/>
              <a:t>冯</a:t>
            </a:r>
            <a:r>
              <a:rPr lang="en-US" altLang="zh-CN" dirty="0"/>
              <a:t>·</a:t>
            </a:r>
            <a:r>
              <a:rPr kumimoji="1" lang="zh-CN" altLang="en-US" dirty="0"/>
              <a:t>诺伊曼的归纳集构造</a:t>
            </a:r>
            <a:endParaRPr kumimoji="1" lang="en-US" altLang="zh-CN" dirty="0"/>
          </a:p>
          <a:p>
            <a:pPr lvl="1">
              <a:spcBef>
                <a:spcPts val="1825"/>
              </a:spcBef>
            </a:pPr>
            <a:r>
              <a:rPr lang="zh-CN" altLang="en-US" dirty="0"/>
              <a:t>基本算术运算的递归定义</a:t>
            </a:r>
            <a:br>
              <a:rPr lang="en-US" altLang="zh-CN" dirty="0"/>
            </a:br>
            <a:r>
              <a:rPr lang="zh-CN" altLang="en-US" dirty="0"/>
              <a:t>基本运算性质的归纳证明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400" y="4175125"/>
            <a:ext cx="2540000" cy="1955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数学归纳法与良序原理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自然数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自然数的公理化定义</a:t>
            </a:r>
            <a:endParaRPr kumimoji="1" lang="en-US" altLang="zh-CN" dirty="0"/>
          </a:p>
          <a:p>
            <a:pPr lvl="1"/>
            <a:r>
              <a:rPr lang="zh-CN" altLang="en-US" dirty="0"/>
              <a:t>自然数的集合论构造</a:t>
            </a:r>
            <a:endParaRPr lang="en-US" altLang="zh-CN" dirty="0"/>
          </a:p>
          <a:p>
            <a:pPr lvl="1"/>
            <a:r>
              <a:rPr kumimoji="1" lang="zh-CN" altLang="en-US" dirty="0"/>
              <a:t>自然数基本运算定义</a:t>
            </a:r>
            <a:endParaRPr kumimoji="1" lang="en-US" altLang="zh-CN" dirty="0"/>
          </a:p>
          <a:p>
            <a:r>
              <a:rPr lang="zh-CN" altLang="en-US" dirty="0"/>
              <a:t>数论初步</a:t>
            </a:r>
            <a:endParaRPr lang="en-US" altLang="zh-CN" dirty="0"/>
          </a:p>
          <a:p>
            <a:pPr lvl="1"/>
            <a:r>
              <a:rPr lang="zh-CN" altLang="en-US" dirty="0"/>
              <a:t>整数除法与同余算术</a:t>
            </a:r>
            <a:endParaRPr lang="en-US" altLang="zh-CN" dirty="0"/>
          </a:p>
          <a:p>
            <a:pPr lvl="1"/>
            <a:r>
              <a:rPr lang="zh-CN" altLang="en-US" dirty="0"/>
              <a:t>素数与算术基本定理</a:t>
            </a:r>
            <a:endParaRPr lang="en-US" altLang="zh-CN" dirty="0"/>
          </a:p>
          <a:p>
            <a:pPr lvl="1"/>
            <a:r>
              <a:rPr lang="zh-CN" altLang="en-US" dirty="0"/>
              <a:t>同余方程与中国剩余定理</a:t>
            </a:r>
            <a:endParaRPr lang="en-US" altLang="zh-CN" dirty="0"/>
          </a:p>
          <a:p>
            <a:pPr lvl="1"/>
            <a:r>
              <a:rPr lang="zh-CN" altLang="en-US" dirty="0"/>
              <a:t>费马小定理与欧拉定理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0" y="6537676"/>
            <a:ext cx="1115616" cy="30321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1259632" y="6537676"/>
            <a:ext cx="6703268" cy="303214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153400" y="6537678"/>
            <a:ext cx="946448" cy="303212"/>
          </a:xfrm>
        </p:spPr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数学归纳法与良序原理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递归定义与结构归纳法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证明程序正确性与复杂度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0" y="6537676"/>
            <a:ext cx="1115616" cy="30321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1259632" y="6537676"/>
            <a:ext cx="6703268" cy="303214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153400" y="6537678"/>
            <a:ext cx="946448" cy="303212"/>
          </a:xfrm>
        </p:spPr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数学归纳法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内容占位符 10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回顾：皮亚诺公理</a:t>
                </a:r>
                <a:endParaRPr kumimoji="1" lang="en-US" altLang="zh-CN" dirty="0"/>
              </a:p>
              <a:p>
                <a:pPr marL="863600" lvl="1" indent="-51435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315BD"/>
                    </a:solidFill>
                  </a:rPr>
                  <a:t>零</a:t>
                </a:r>
                <a:r>
                  <a:rPr lang="zh-CN" altLang="en-US" sz="2400" dirty="0"/>
                  <a:t>是个</a:t>
                </a:r>
                <a:r>
                  <a:rPr lang="zh-CN" altLang="en-US" sz="2400" b="1" dirty="0">
                    <a:solidFill>
                      <a:srgbClr val="0315BD"/>
                    </a:solidFill>
                  </a:rPr>
                  <a:t>自然数</a:t>
                </a:r>
                <a:r>
                  <a:rPr lang="en-US" altLang="zh-CN" sz="2400" dirty="0"/>
                  <a:t>. </a:t>
                </a:r>
                <a:endParaRPr lang="en-US" altLang="zh-CN" sz="2400" dirty="0"/>
              </a:p>
              <a:p>
                <a:pPr marL="863600" lvl="1" indent="-514350">
                  <a:buFont typeface="+mj-lt"/>
                  <a:buAutoNum type="arabicPeriod"/>
                </a:pPr>
                <a:r>
                  <a:rPr lang="zh-CN" altLang="en-US" sz="2400" dirty="0"/>
                  <a:t>每个自然数都有一个自然数</a:t>
                </a:r>
                <a:r>
                  <a:rPr lang="zh-CN" altLang="en-US" sz="2400" b="1" dirty="0">
                    <a:solidFill>
                      <a:srgbClr val="0315BD"/>
                    </a:solidFill>
                  </a:rPr>
                  <a:t>后继</a:t>
                </a:r>
                <a:r>
                  <a:rPr lang="en-US" altLang="zh-CN" sz="2400" dirty="0"/>
                  <a:t>.</a:t>
                </a:r>
                <a:endParaRPr lang="en-US" altLang="zh-CN" sz="2400" dirty="0"/>
              </a:p>
              <a:p>
                <a:pPr marL="863600" lvl="1" indent="-514350">
                  <a:buFont typeface="+mj-lt"/>
                  <a:buAutoNum type="arabicPeriod"/>
                </a:pPr>
                <a:r>
                  <a:rPr lang="zh-CN" altLang="en-US" sz="2400" dirty="0"/>
                  <a:t>零不是任何自然数的后继</a:t>
                </a:r>
                <a:r>
                  <a:rPr lang="en-US" altLang="zh-CN" sz="2400" dirty="0"/>
                  <a:t>. </a:t>
                </a:r>
                <a:endParaRPr lang="en-US" altLang="zh-CN" sz="2400" dirty="0"/>
              </a:p>
              <a:p>
                <a:pPr marL="863600" lvl="1" indent="-514350">
                  <a:buFont typeface="+mj-lt"/>
                  <a:buAutoNum type="arabicPeriod"/>
                </a:pPr>
                <a:r>
                  <a:rPr lang="zh-CN" altLang="en-US" sz="2400" dirty="0"/>
                  <a:t>不同的自然数有不同的后继</a:t>
                </a:r>
                <a:r>
                  <a:rPr lang="en-US" altLang="zh-CN" sz="2400" dirty="0"/>
                  <a:t>. </a:t>
                </a:r>
                <a:endParaRPr lang="en-US" altLang="zh-CN" sz="2400" dirty="0"/>
              </a:p>
              <a:p>
                <a:pPr marL="863600" lvl="1" indent="-514350">
                  <a:buFont typeface="+mj-lt"/>
                  <a:buAutoNum type="arabicPeriod"/>
                </a:pPr>
                <a:r>
                  <a:rPr lang="zh-CN" altLang="en-US" sz="2400" dirty="0"/>
                  <a:t>设由自然数组成的某个集合含有零，且每当该集合含有某个自然数时便也同时含有这个数的后继，那么该集合定含有全部自然数</a:t>
                </a:r>
                <a:r>
                  <a:rPr lang="en-US" altLang="zh-CN" sz="2400" dirty="0"/>
                  <a:t>.</a:t>
                </a:r>
                <a:r>
                  <a:rPr lang="zh-CN" altLang="en-US" sz="2400" dirty="0"/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【</a:t>
                </a:r>
                <a:r>
                  <a:rPr lang="zh-CN" altLang="en-US" sz="2400" dirty="0">
                    <a:solidFill>
                      <a:srgbClr val="C00000"/>
                    </a:solidFill>
                  </a:rPr>
                  <a:t>归纳公理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】</a:t>
                </a:r>
                <a:br>
                  <a:rPr lang="en-US" altLang="zh-CN" sz="2400" dirty="0">
                    <a:solidFill>
                      <a:srgbClr val="C00000"/>
                    </a:solidFill>
                  </a:rPr>
                </a:br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349250" lvl="1" indent="0">
                  <a:buNone/>
                </a:pPr>
                <a:r>
                  <a:rPr lang="en-US" altLang="zh-CN" sz="2000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e>
                        <m:r>
                          <a:rPr lang="en-US" altLang="zh-CN" sz="2000" i="1" dirty="0" err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含有全部自然数</a:t>
                </a:r>
                <a:r>
                  <a:rPr kumimoji="1"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r>
                  <a:rPr kumimoji="1"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等同于</a:t>
                </a:r>
                <a:r>
                  <a:rPr kumimoji="1"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对所有自然数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成立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.</a:t>
                </a:r>
                <a:endParaRPr kumimoji="1" lang="zh-CN" altLang="en-US" sz="2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>
          <p:sp>
            <p:nvSpPr>
              <p:cNvPr id="11" name="内容占位符 10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dirty="0"/>
              <a:t>本投影片及相应音视频仅供修读本课程同学使用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数学归纳证明要点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证明目标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对所有的自然数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需明确定义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en-US" altLang="zh-CN" sz="1800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证明框架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9250" lvl="1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说明将通过归纳来证明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例如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我们对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做归纳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indent="-342900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基础步骤：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并证明之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		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通常比较简单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归纳步骤：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写出归纳假设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和待证明的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，而后证明之。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说明归纳证明完毕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93420" lvl="2" indent="0">
                  <a:buNone/>
                </a:pP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必要时重复原命题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因此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对所有的自然数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// 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或者简单说证毕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以及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∎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例：</a:t>
            </a:r>
            <a:r>
              <a:rPr kumimoji="1" lang="zh-CN" altLang="en-US" sz="3600" dirty="0"/>
              <a:t>证明自然数加法满足结合律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9263"/>
                <a:ext cx="8363272" cy="4411662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kumimoji="1"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加法结合律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对于任意自然数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我们证明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对任意自然数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对于任意自然数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现对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做归纳。</a:t>
                </a:r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基础步骤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归纳步骤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：假设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现证明</a:t>
                </a:r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br>
                  <a:rPr lang="en-US" altLang="zh-CN" sz="20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altLang="zh-CN" sz="2000" b="0" i="1" dirty="0">
                    <a:latin typeface="Cambria Math" panose="02040503050406030204" pitchFamily="18" charset="0"/>
                  </a:rPr>
                </a:br>
                <a:r>
                  <a:rPr lang="en-US" altLang="zh-CN" sz="2000" b="0" i="1" dirty="0">
                    <a:latin typeface="Cambria Math" panose="02040503050406030204" pitchFamily="18" charset="0"/>
                  </a:rPr>
                  <a:t>		     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于是归纳步骤完成。</a:t>
                </a:r>
                <a:br>
                  <a:rPr lang="en-US" altLang="zh-CN" sz="2000" b="0" i="1" dirty="0">
                    <a:latin typeface="Cambria Math" panose="020405030504060302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归纳证明完毕。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∎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</a:t>
                </a:r>
                <a:endPara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9263"/>
                <a:ext cx="8363272" cy="4411662"/>
              </a:xfrm>
              <a:blipFill rotWithShape="1">
                <a:blip r:embed="rId1"/>
                <a:stretch>
                  <a:fillRect t="-7" r="4" b="-24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5355432" y="5854436"/>
            <a:ext cx="3744416" cy="978729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Clr>
                <a:srgbClr val="669999"/>
              </a:buClr>
              <a:buSzPct val="70000"/>
            </a:pPr>
            <a:r>
              <a:rPr kumimoji="1" lang="zh-CN" altLang="en-US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加法定义：对于任意的自然数</a:t>
            </a:r>
            <a:r>
              <a:rPr kumimoji="1" lang="en-US" altLang="zh-CN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 </a:t>
            </a: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kern="0" dirty="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rPr>
              <a:t>, </a:t>
            </a: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kumimoji="1" lang="en-US" altLang="zh-CN" i="1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669999"/>
              </a:buClr>
              <a:buSzPct val="70000"/>
            </a:pP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；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【A1】</a:t>
            </a:r>
            <a:b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zh-C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kumimoji="1" lang="en-US" altLang="zh-CN" i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.	【A2】</a:t>
            </a:r>
            <a:endParaRPr kumimoji="1"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 奇数个人的馅饼之战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221089"/>
            <a:ext cx="8003232" cy="1909836"/>
          </a:xfrm>
        </p:spPr>
        <p:txBody>
          <a:bodyPr/>
          <a:lstStyle/>
          <a:p>
            <a:r>
              <a:rPr kumimoji="1" lang="zh-CN" altLang="en-US" sz="2400" dirty="0"/>
              <a:t>平地上有奇数个人</a:t>
            </a:r>
            <a:r>
              <a:rPr kumimoji="1" lang="en-US" altLang="zh-CN" sz="2400" dirty="0"/>
              <a:t>, </a:t>
            </a:r>
            <a:r>
              <a:rPr lang="zh-CN" altLang="en-US" sz="2400" dirty="0"/>
              <a:t>人之间的距离各不相同</a:t>
            </a:r>
            <a:r>
              <a:rPr lang="en-US" altLang="zh-CN" sz="2400" dirty="0"/>
              <a:t>.</a:t>
            </a:r>
            <a:r>
              <a:rPr lang="zh-CN" altLang="en-US" sz="2400" dirty="0"/>
              <a:t> 随着一声令下</a:t>
            </a:r>
            <a:r>
              <a:rPr lang="en-US" altLang="zh-CN" sz="2400" dirty="0"/>
              <a:t>,</a:t>
            </a:r>
            <a:r>
              <a:rPr lang="zh-CN" altLang="en-US" sz="2400" dirty="0"/>
              <a:t> 每个人都朝距其最近的那个人扔馅饼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kumimoji="1" lang="zh-CN" altLang="en-US" sz="2400" dirty="0"/>
              <a:t>试证明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 至少有一个人没挨着馅饼</a:t>
            </a:r>
            <a:r>
              <a:rPr kumimoji="1" lang="en-US" altLang="zh-CN" sz="2400" dirty="0"/>
              <a:t>.</a:t>
            </a:r>
            <a:endParaRPr kumimoji="1"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7" name="Picture 2" descr="http://binscorner.com/mails/b/biggest-custard-pie-fight-ever/125904628346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838325"/>
            <a:ext cx="28495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binscorner.com/mails/b/biggest-custard-pie-fight-ever/1259046282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38325"/>
            <a:ext cx="31686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67744" y="5780302"/>
                <a:ext cx="4688528" cy="40011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kumimoji="1"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如何定义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 </a:t>
                </a:r>
                <a:r>
                  <a:rPr kumimoji="1"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并用数学归纳法证明之</a:t>
                </a:r>
                <a:r>
                  <a:rPr kumimoji="1"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?</a:t>
                </a:r>
                <a:endParaRPr kumimoji="1" lang="zh-CN" altLang="en-US" sz="20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780302"/>
                <a:ext cx="4688528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830" t="-4735" r="-2157" b="-14612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运用数学归纳法时犯的错误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sz="2800" dirty="0"/>
                  <a:t>平面上任何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800" dirty="0"/>
                  <a:t>条互不平行的直线必交于一点。</a:t>
                </a:r>
                <a:endParaRPr kumimoji="1" lang="en-US" altLang="zh-CN" sz="2800" dirty="0"/>
              </a:p>
              <a:p>
                <a:pPr marL="344170" lvl="1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我们对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做归纳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基础步骤：两条不平行的直线必交于一点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归纳步骤：假设任何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条互不平行的直线交于一点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条互不平行的直线，其中：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前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条必交于一点，记为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;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条必交于一点，记为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;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考虑到同时属于前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条与后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条的直线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必有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i="1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于是这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条互不平行的直线交于一点。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原命题归纳证明完毕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∎</a:t>
                </a:r>
                <a:endParaRPr kumimoji="1" lang="zh-CN" altLang="en-US" sz="2400" dirty="0"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强数学归纳法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sz="2400" dirty="0"/>
                  <a:t>证明目标</a:t>
                </a:r>
                <a:endParaRPr kumimoji="1"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对所有的自然数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dirty="0">
                  <a:latin typeface="SimSun" panose="020B0503020204020204" pitchFamily="2" charset="-122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2400" dirty="0"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证明框架</a:t>
                </a:r>
                <a:endParaRPr kumimoji="1" lang="en-US" altLang="zh-CN" sz="2400" dirty="0">
                  <a:latin typeface="SimSun" panose="020B0503020204020204" pitchFamily="2" charset="-122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  <a:p>
                <a:pPr marL="349250" lvl="1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说明将通过归纳来证明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altLang="zh-CN" sz="2000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indent="-342900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基础步骤：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写出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并证明之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	</a:t>
                </a:r>
                <a:endParaRPr lang="en-US" altLang="zh-CN" sz="2000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归纳步骤：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altLang="zh-CN" sz="2000" b="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zh-CN" sz="2000" b="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dirty="0" smtClean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均成立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315BD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solidFill>
                              <a:srgbClr val="0315BD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说明归纳证明完毕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93420" lvl="2" indent="0">
                  <a:buNone/>
                </a:pP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//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对所有的自然数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.∎</a:t>
                </a:r>
                <a:r>
                  <a:rPr lang="zh-CN" altLang="en-US" sz="20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en-US" sz="2000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kumimoji="1"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-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强数学归纳法（一般形式）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是与整数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有关的陈述，</a:t>
            </a:r>
            <a:r>
              <a:rPr lang="en-US" altLang="zh-CN" sz="2800" i="1" dirty="0">
                <a:latin typeface="Times New Roman" panose="02020603050405020304" pitchFamily="18" charset="0"/>
              </a:rPr>
              <a:t> a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是两个给定的整数，且</a:t>
            </a:r>
            <a:r>
              <a:rPr lang="en-US" altLang="zh-CN" sz="2800" i="1" dirty="0">
                <a:latin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如果能够证明下列陈述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),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</a:rPr>
              <a:t>+1), …,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对任意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… 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+1)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则下列陈述成立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对任意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).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强数学归纳法（举例）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任意整数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2)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可分解为（若干个）素数的乘积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2.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考察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+1.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分就可以组成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分及以上的每种邮资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(13),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(14),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(15).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… 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良序原理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sz="2400" dirty="0">
                    <a:solidFill>
                      <a:srgbClr val="0315BD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良序原理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自然数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的任何非空子集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均有最小元素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所谓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“</a:t>
                </a:r>
                <a:r>
                  <a:rPr lang="en-US" altLang="zh-CN" sz="2000" i="1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有最小元素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” 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∃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(∀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kumimoji="1" lang="en-US" altLang="zh-CN" sz="2400" dirty="0"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  <a:p>
                <a:pPr lvl="5"/>
                <a:endParaRPr kumimoji="1" lang="en-US" altLang="zh-CN" sz="1400" dirty="0"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  <a:p>
                <a:r>
                  <a:rPr kumimoji="1"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良序原理与数学归纳法 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归纳公理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的关系</a:t>
                </a:r>
                <a:r>
                  <a:rPr lang="en-US" altLang="zh-CN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严格说有差异</a:t>
                </a:r>
                <a:r>
                  <a:rPr lang="en-US" altLang="zh-CN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】</a:t>
                </a:r>
                <a:endParaRPr lang="en-US" altLang="zh-CN" sz="1400" dirty="0">
                  <a:latin typeface="KaiTi" panose="02010609060101010101" pitchFamily="49" charset="-122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spcBef>
                    <a:spcPct val="30000"/>
                  </a:spcBef>
                  <a:buClrTx/>
                  <a:buSzTx/>
                  <a:buNone/>
                </a:pPr>
                <a:r>
                  <a:rPr kumimoji="1" lang="en-US" altLang="zh-CN" sz="20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⇒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概要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【</a:t>
                </a:r>
                <a:r>
                  <a:rPr kumimoji="1" lang="zh-CN" altLang="en-US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注：</a:t>
                </a:r>
                <a:r>
                  <a:rPr lang="zh-CN" altLang="en-US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需</a:t>
                </a:r>
                <a:r>
                  <a:rPr kumimoji="1" lang="zh-CN" altLang="en-US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在皮亚诺公理</a:t>
                </a:r>
                <a:r>
                  <a:rPr kumimoji="1" lang="en-US" altLang="zh-CN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1-4</a:t>
                </a:r>
                <a:r>
                  <a:rPr kumimoji="1" lang="zh-CN" altLang="en-US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基础上额外假设每个非</a:t>
                </a:r>
                <a:r>
                  <a:rPr kumimoji="1" lang="en-US" altLang="zh-CN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自然数都有一个直接前驱</a:t>
                </a:r>
                <a:r>
                  <a:rPr kumimoji="1" lang="en-US" altLang="zh-CN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】</a:t>
                </a:r>
                <a:br>
                  <a:rPr kumimoji="1" lang="en-US" altLang="zh-CN" sz="1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1" lang="en-US" altLang="zh-CN" sz="18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假设</a:t>
                </a:r>
                <a:r>
                  <a:rPr lang="en-US" altLang="zh-CN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1600" i="1" kern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b="1" kern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1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1600" i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1600" i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不成立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，则 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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(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))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={ </a:t>
                </a:r>
                <a:r>
                  <a:rPr lang="en-US" altLang="zh-CN" sz="1600" i="1" kern="1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b="1" kern="1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)}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非空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</a:b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根据良序原理，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S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有最小元素，记为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 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由奠基步骤，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0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b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由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的最小性，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-1)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S, 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即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-1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600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spcBef>
                    <a:spcPct val="30000"/>
                  </a:spcBef>
                  <a:buClrTx/>
                  <a:buSzTx/>
                  <a:buNone/>
                </a:pP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根据归纳步骤，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m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成立，即</a:t>
                </a:r>
                <a:r>
                  <a:rPr lang="en-US" altLang="zh-CN" sz="1600" i="1" kern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600" kern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S</a:t>
                </a:r>
                <a:r>
                  <a:rPr lang="zh-CN" altLang="en-US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矛盾</a:t>
                </a:r>
                <a:r>
                  <a:rPr lang="en-US" altLang="zh-CN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1600" kern="1200" dirty="0">
                  <a:solidFill>
                    <a:srgbClr val="FF0000"/>
                  </a:solidFill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  <a:p>
                <a:pPr marL="457200" lvl="1" indent="0" eaLnBrk="1" hangingPunct="1">
                  <a:spcBef>
                    <a:spcPct val="30000"/>
                  </a:spcBef>
                  <a:buClrTx/>
                  <a:buSzTx/>
                  <a:buNone/>
                </a:pP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因此，</a:t>
                </a:r>
                <a:r>
                  <a:rPr lang="en-US" altLang="zh-CN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</a:t>
                </a:r>
                <a:r>
                  <a:rPr lang="en-US" altLang="zh-CN" sz="1600" i="1" kern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</a:t>
                </a:r>
                <a:r>
                  <a:rPr lang="en-US" altLang="zh-CN" sz="1600" b="1" kern="12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1600" b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1600" i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1600" i="1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kern="12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1600" kern="1200" dirty="0">
                    <a:solidFill>
                      <a:srgbClr val="2009CD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1600" kern="1200" dirty="0">
                  <a:solidFill>
                    <a:srgbClr val="2009CD"/>
                  </a:solidFill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</a:endParaRPr>
              </a:p>
              <a:p>
                <a:pPr marL="457200" lvl="1" indent="0" eaLnBrk="1" hangingPunct="1">
                  <a:spcBef>
                    <a:spcPct val="30000"/>
                  </a:spcBef>
                  <a:buClrTx/>
                  <a:buSzTx/>
                  <a:buNone/>
                </a:pPr>
                <a:r>
                  <a:rPr lang="zh-CN" altLang="en-US" sz="1800" kern="12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⇐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概要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】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令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600" b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的无最小元的非空子集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zh-CN" altLang="en-US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1600" b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N-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A.</a:t>
                </a:r>
                <a:r>
                  <a:rPr lang="zh-CN" altLang="en-US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b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1600" b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基础步骤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lang="zh-CN" altLang="en-US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0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这是因为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0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否则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即其最小元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b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1600" b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归纳步骤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: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若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0,…,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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,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则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+1) 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否则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+1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是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的最小元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en-US" altLang="zh-CN" sz="1600" kern="12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457200" lvl="1" indent="0" eaLnBrk="1" hangingPunct="1">
                  <a:spcBef>
                    <a:spcPct val="30000"/>
                  </a:spcBef>
                  <a:buClrTx/>
                  <a:buSzTx/>
                  <a:buNone/>
                </a:pP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	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根据归纳原理 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=</a:t>
                </a:r>
                <a:r>
                  <a:rPr lang="en-US" altLang="zh-CN" sz="1600" b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这与</a:t>
                </a:r>
                <a:r>
                  <a:rPr lang="en-US" altLang="zh-CN" sz="1600" i="1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zh-CN" altLang="en-US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非空矛盾</a:t>
                </a:r>
                <a:r>
                  <a:rPr lang="en-US" altLang="zh-CN" sz="1600" kern="1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.</a:t>
                </a:r>
                <a:endParaRPr lang="en-US" altLang="zh-CN" sz="1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-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000" dirty="0"/>
              <a:t>自然数</a:t>
            </a:r>
            <a:endParaRPr lang="en-US" altLang="zh-CN" sz="60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良序原理在证明中的应用（举例）</a:t>
            </a:r>
            <a:endParaRPr kumimoji="1"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其实我们经常不经意地用到良序原理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例如</a:t>
                </a:r>
                <a:endPara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我们在证明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不是有理数时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说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是有理数</a:t>
                </a:r>
                <a:r>
                  <a:rPr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那么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总可以</a:t>
                </a:r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找到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互素</a:t>
                </a:r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正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整数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4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dirty="0">
                    <a:latin typeface="KaiTi" panose="02010609060101010101" pitchFamily="49" charset="-122"/>
                    <a:ea typeface="KaiTi" panose="02010609060101010101" pitchFamily="49" charset="-122"/>
                    <a:cs typeface="Times New Roman" panose="02020603050405020304" pitchFamily="18" charset="0"/>
                  </a:rPr>
                  <a:t>……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为什么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?)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170" lvl="1" indent="0"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其实这里我们是在说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170" lvl="1" indent="0"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为满足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的最小正整数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一定互素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否则假设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dirty="0" smtClean="0">
                            <a:latin typeface="Cambria Math" panose="02040503050406030204" pitchFamily="18" charset="0"/>
                            <a:ea typeface="KaiTi" panose="02010609060101010101" pitchFamily="49" charset="-122"/>
                            <a:cs typeface="Times New Roman" panose="020206030504050203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KaiTi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br>
                  <a:rPr kumimoji="1"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</a:br>
                <a:r>
                  <a:rPr kumimoji="1"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但是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矛盾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!</a:t>
                </a:r>
                <a:endParaRPr kumimoji="1" lang="zh-CN" altLang="en-US" sz="24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良序原理在证明中的应用（举例）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是整数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d</a:t>
            </a:r>
            <a:r>
              <a:rPr lang="zh-CN" altLang="en-US" sz="2400" dirty="0">
                <a:latin typeface="Times New Roman" panose="02020603050405020304" pitchFamily="18" charset="0"/>
              </a:rPr>
              <a:t>是正整数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sz="2400" dirty="0">
                <a:latin typeface="Times New Roman" panose="02020603050405020304" pitchFamily="18" charset="0"/>
              </a:rPr>
              <a:t>存在唯一的整数</a:t>
            </a:r>
            <a:r>
              <a:rPr lang="en-US" altLang="zh-CN" sz="2400" i="1" dirty="0">
                <a:latin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</a:rPr>
              <a:t>满足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344170" lvl="1" indent="0">
              <a:lnSpc>
                <a:spcPct val="120000"/>
              </a:lnSpc>
              <a:buNone/>
            </a:pPr>
            <a:r>
              <a:rPr lang="en-US" altLang="zh-CN" sz="2000" i="1" dirty="0">
                <a:latin typeface="Times New Roman" panose="02020603050405020304" pitchFamily="18" charset="0"/>
              </a:rPr>
              <a:t>a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dq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</a:rPr>
              <a:t> r</a:t>
            </a:r>
            <a:r>
              <a:rPr lang="zh-CN" altLang="en-US" sz="2000" i="1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其中</a:t>
            </a:r>
            <a:r>
              <a:rPr lang="zh-CN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latin typeface="Times New Roman" panose="02020603050405020304" pitchFamily="18" charset="0"/>
              </a:rPr>
              <a:t> r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 d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证明概要</a:t>
            </a:r>
            <a:endParaRPr lang="en-US" altLang="zh-CN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令</a:t>
            </a:r>
            <a:r>
              <a:rPr lang="en-US" altLang="zh-CN" sz="2000" dirty="0">
                <a:latin typeface="Times New Roman" panose="02020603050405020304" pitchFamily="18" charset="0"/>
              </a:rPr>
              <a:t>S={</a:t>
            </a:r>
            <a:r>
              <a:rPr lang="en-US" altLang="zh-CN" sz="2000" i="1" dirty="0">
                <a:latin typeface="Times New Roman" panose="02020603050405020304" pitchFamily="18" charset="0"/>
              </a:rPr>
              <a:t>a-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dq</a:t>
            </a:r>
            <a:r>
              <a:rPr lang="en-US" altLang="zh-CN" sz="2000" i="1" dirty="0">
                <a:latin typeface="Times New Roman" panose="02020603050405020304" pitchFamily="18" charset="0"/>
                <a:ea typeface="楷体_GB2312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|</a:t>
            </a:r>
            <a:r>
              <a:rPr lang="en-US" altLang="zh-CN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0</a:t>
            </a:r>
            <a:r>
              <a:rPr lang="en-US" altLang="zh-CN" sz="2000" i="1" dirty="0">
                <a:latin typeface="Times New Roman" panose="02020603050405020304" pitchFamily="18" charset="0"/>
              </a:rPr>
              <a:t>a-dq 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Z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非空</a:t>
            </a:r>
            <a:r>
              <a:rPr lang="en-US" altLang="zh-CN" sz="2000" dirty="0">
                <a:latin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非负整数集合具有良序性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有最小元，记为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</a:rPr>
              <a:t>a-dq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.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可证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0  </a:t>
            </a:r>
            <a:r>
              <a:rPr lang="en-US" altLang="zh-CN" sz="2000" i="1" dirty="0">
                <a:latin typeface="Times New Roman" panose="02020603050405020304" pitchFamily="18" charset="0"/>
              </a:rPr>
              <a:t> r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 d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唯一性证明，</a:t>
            </a:r>
            <a:r>
              <a:rPr lang="en-US" altLang="zh-CN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0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-</a:t>
            </a:r>
            <a:r>
              <a:rPr lang="en-US" altLang="zh-CN" sz="2000" i="1" dirty="0">
                <a:latin typeface="Times New Roman" panose="02020603050405020304" pitchFamily="18" charset="0"/>
              </a:rPr>
              <a:t> r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000" dirty="0">
                <a:latin typeface="Times New Roman" panose="02020603050405020304" pitchFamily="18" charset="0"/>
              </a:rPr>
              <a:t>= </a:t>
            </a:r>
            <a:r>
              <a:rPr lang="en-US" altLang="zh-CN" sz="2000" i="1" dirty="0">
                <a:latin typeface="Times New Roman" panose="02020603050405020304" pitchFamily="18" charset="0"/>
              </a:rPr>
              <a:t>d 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</a:rPr>
              <a:t>-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)  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，因此，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良序原理在证明中的应用（举例）</a:t>
            </a:r>
            <a:endParaRPr kumimoji="1"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在循环赛胜果图中，若存在长度为</a:t>
            </a:r>
            <a:r>
              <a:rPr lang="en-US" altLang="zh-CN" sz="2400" i="1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（</a:t>
            </a:r>
            <a:r>
              <a:rPr lang="en-US" altLang="zh-CN" sz="2400" i="1" dirty="0">
                <a:latin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）的回路，则必定存在长度为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的回路。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2009CD"/>
                </a:solidFill>
                <a:latin typeface="Times New Roman" panose="02020603050405020304" pitchFamily="18" charset="0"/>
              </a:rPr>
              <a:t>备注</a:t>
            </a:r>
            <a:r>
              <a:rPr lang="zh-CN" altLang="en-US" sz="2400" i="1" dirty="0">
                <a:solidFill>
                  <a:srgbClr val="2009CD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rgbClr val="2009CD"/>
                </a:solidFill>
                <a:latin typeface="Times New Roman" panose="02020603050405020304" pitchFamily="18" charset="0"/>
              </a:rPr>
              <a:t> a</a:t>
            </a:r>
            <a:r>
              <a:rPr lang="en-US" altLang="zh-CN" sz="2400" i="1" baseline="-25000" dirty="0">
                <a:solidFill>
                  <a:srgbClr val="2009CD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400" i="1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2009CD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</a:t>
            </a:r>
            <a:r>
              <a:rPr lang="en-US" altLang="zh-CN" sz="2400" i="1" dirty="0">
                <a:solidFill>
                  <a:srgbClr val="2009CD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>
                <a:solidFill>
                  <a:srgbClr val="2009CD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2009CD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赢了</a:t>
            </a:r>
            <a:r>
              <a:rPr lang="en-US" altLang="zh-CN" sz="2400" i="1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solidFill>
                  <a:srgbClr val="2009CD"/>
                </a:solidFill>
                <a:latin typeface="Times New Roman" panose="02020603050405020304" pitchFamily="18" charset="0"/>
              </a:rPr>
              <a:t>j</a:t>
            </a:r>
            <a:endParaRPr lang="en-US" altLang="zh-CN" sz="2400" i="1" dirty="0">
              <a:solidFill>
                <a:srgbClr val="2009CD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证明概要</a:t>
            </a:r>
            <a:endParaRPr lang="en-US" altLang="zh-CN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最短回路的长度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2000" i="1" dirty="0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</a:rPr>
              <a:t>良序原理的保证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假设 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… 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若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存在长度为</a:t>
            </a:r>
            <a:r>
              <a:rPr lang="en-US" altLang="zh-CN" sz="2000" dirty="0">
                <a:latin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</a:rPr>
              <a:t>的回路，矛盾。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若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存在长度为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-1)</a:t>
            </a:r>
            <a:r>
              <a:rPr lang="zh-CN" altLang="en-US" sz="2000" dirty="0">
                <a:latin typeface="Times New Roman" panose="02020603050405020304" pitchFamily="18" charset="0"/>
              </a:rPr>
              <a:t>的回路，矛盾。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endParaRPr kumimoji="1" lang="zh-CN" altLang="en-US" sz="28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递归定义与结构归纳法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递归定义函数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递归地定义自然数集合</a:t>
                </a:r>
                <a:r>
                  <a:rPr lang="en-US" altLang="zh-C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上的函数。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基础步骤：指定这个函数在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处的值；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递归步骤：给出从较小处的值来求出当前值的规则。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  <a:spcBef>
                    <a:spcPct val="300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例如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8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阶乘函数</a:t>
                </a:r>
                <a14:m>
                  <m:oMath xmlns:m="http://schemas.openxmlformats.org/officeDocument/2006/math">
                    <m:r>
                      <a:rPr kumimoji="0" lang="en-US" altLang="zh-CN" sz="2800" i="1" dirty="0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𝐹</m:t>
                    </m:r>
                    <m:r>
                      <a:rPr kumimoji="0" lang="en-US" altLang="zh-CN" sz="2800" i="1" dirty="0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kumimoji="0" lang="en-US" altLang="zh-CN" sz="2800" i="1" dirty="0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kumimoji="0" lang="en-US" altLang="zh-CN" sz="2800" i="1" dirty="0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)=</m:t>
                    </m:r>
                    <m:r>
                      <a:rPr kumimoji="0" lang="en-US" altLang="zh-CN" sz="2800" i="1" dirty="0" smtClean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kumimoji="0" lang="en-US" altLang="zh-CN" sz="2800" i="1" dirty="0">
                        <a:latin typeface="Cambria Math" panose="02040503050406030204" pitchFamily="18" charset="0"/>
                        <a:ea typeface="SimSun" panose="020B0503020204020204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!</m:t>
                    </m:r>
                  </m:oMath>
                </a14:m>
                <a:r>
                  <a:rPr kumimoji="0" lang="zh-CN" altLang="en-US" sz="2800" dirty="0">
                    <a:latin typeface="Times New Roman" panose="02020603050405020304" pitchFamily="18" charset="0"/>
                    <a:ea typeface="SimSun" panose="020B0503020204020204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的递归定义</a:t>
                </a:r>
                <a:endParaRPr kumimoji="0" lang="en-US" altLang="zh-CN" sz="2800" dirty="0">
                  <a:latin typeface="Times New Roman" panose="02020603050405020304" pitchFamily="18" charset="0"/>
                  <a:ea typeface="SimSun" panose="020B0503020204020204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>
                  <a:lnSpc>
                    <a:spcPct val="110000"/>
                  </a:lnSpc>
                  <a:spcBef>
                    <a:spcPct val="30000"/>
                  </a:spcBef>
                </a:pPr>
                <a14:m>
                  <m:oMath xmlns:m="http://schemas.openxmlformats.org/officeDocument/2006/math"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𝐹</m:t>
                    </m:r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(</m:t>
                    </m:r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0</m:t>
                    </m:r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)=</m:t>
                    </m:r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endParaRPr kumimoji="0" lang="en-US" altLang="zh-CN" sz="2400" dirty="0">
                  <a:latin typeface="Times New Roman" panose="02020603050405020304" pitchFamily="18" charset="0"/>
                  <a:ea typeface="楷体_GB2312" panose="02010609030101010101" pitchFamily="49" charset="-122"/>
                  <a:sym typeface="Symbol" panose="05050102010706020507" pitchFamily="18" charset="2"/>
                </a:endParaRPr>
              </a:p>
              <a:p>
                <a:pPr lvl="1">
                  <a:lnSpc>
                    <a:spcPct val="110000"/>
                  </a:lnSpc>
                  <a:spcBef>
                    <a:spcPct val="30000"/>
                  </a:spcBef>
                </a:pPr>
                <a14:m>
                  <m:oMath xmlns:m="http://schemas.openxmlformats.org/officeDocument/2006/math"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𝐹</m:t>
                    </m:r>
                    <m:d>
                      <m:dPr>
                        <m:ctrlPr>
                          <a:rPr kumimoji="0" lang="en-US" altLang="zh-CN" sz="2400" i="1" dirty="0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kumimoji="0" lang="en-US" altLang="zh-CN" sz="2400" i="1" dirty="0" smtClean="0">
                            <a:latin typeface="Cambria Math" panose="02040503050406030204" pitchFamily="18" charset="0"/>
                            <a:ea typeface="楷体_GB2312" panose="02010609030101010101" pitchFamily="49" charset="-122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=</m:t>
                    </m:r>
                    <m:r>
                      <a:rPr kumimoji="0" lang="en-US" altLang="zh-CN" sz="2400" i="1" dirty="0" err="1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𝑛</m:t>
                    </m:r>
                    <m:r>
                      <a:rPr kumimoji="0" lang="en-US" altLang="zh-CN" sz="2400" b="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⋅</m:t>
                    </m:r>
                    <m:r>
                      <a:rPr kumimoji="0" lang="en-US" altLang="zh-CN" sz="2400" i="1" dirty="0" err="1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𝐹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(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𝑛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−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1</m:t>
                    </m:r>
                    <m:r>
                      <a:rPr kumimoji="0" lang="en-US" altLang="zh-CN" sz="2400" i="1" dirty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kumimoji="0" lang="en-US" altLang="zh-CN" sz="2400" dirty="0">
                    <a:latin typeface="Times New Roman" panose="02020603050405020304" pitchFamily="18" charset="0"/>
                    <a:ea typeface="楷体_GB2312" panose="02010609030101010101" pitchFamily="49" charset="-122"/>
                    <a:sym typeface="Symbol" panose="05050102010706020507" pitchFamily="18" charset="2"/>
                  </a:rPr>
                  <a:t>  for </a:t>
                </a:r>
                <a14:m>
                  <m:oMath xmlns:m="http://schemas.openxmlformats.org/officeDocument/2006/math"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𝑛</m:t>
                    </m:r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&gt;</m:t>
                    </m:r>
                    <m:r>
                      <a:rPr kumimoji="0" lang="en-US" altLang="zh-CN" sz="2400" i="1" dirty="0" smtClean="0">
                        <a:latin typeface="Cambria Math" panose="02040503050406030204" pitchFamily="18" charset="0"/>
                        <a:ea typeface="楷体_GB2312" panose="02010609030101010101" pitchFamily="49" charset="-122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endParaRPr kumimoji="0"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344170" lvl="1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4170" lvl="1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显然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用数学归纳法可以证明这样的函数是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well-defined. </a:t>
                </a:r>
                <a:endParaRPr kumimoji="1" lang="zh-CN" altLang="en-US" sz="20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Fibonacci </a:t>
            </a:r>
            <a:r>
              <a:rPr lang="zh-CN" altLang="en-US" sz="4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序列</a:t>
            </a:r>
            <a:r>
              <a:rPr lang="en-US" altLang="zh-CN" sz="4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zh-CN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Fibonacci </a:t>
            </a:r>
            <a:r>
              <a:rPr kumimoji="0" lang="zh-CN" altLang="en-US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序列</a:t>
            </a:r>
            <a:r>
              <a:rPr kumimoji="0" lang="en-US" altLang="zh-CN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{</a:t>
            </a:r>
            <a:r>
              <a:rPr kumimoji="0" lang="en-US" altLang="zh-CN" sz="28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800" i="1" baseline="-25000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} </a:t>
            </a:r>
            <a:r>
              <a:rPr kumimoji="0" lang="zh-CN" altLang="en-US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定义如下</a:t>
            </a:r>
            <a:endParaRPr kumimoji="0" lang="en-US" altLang="zh-CN" sz="28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0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= 0,</a:t>
            </a:r>
            <a:endParaRPr kumimoji="0" lang="en-US" altLang="zh-CN" sz="24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= 1,</a:t>
            </a:r>
            <a:endParaRPr kumimoji="0" lang="en-US" altLang="zh-CN" sz="24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</a:endParaRPr>
          </a:p>
          <a:p>
            <a:pPr lvl="1"/>
            <a:r>
              <a:rPr kumimoji="0" lang="en-US" altLang="zh-CN" sz="24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i="1" baseline="-25000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24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i="1" baseline="-25000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–1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+ </a:t>
            </a:r>
            <a:r>
              <a:rPr kumimoji="0" lang="en-US" altLang="zh-CN" sz="24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400" i="1" baseline="-25000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aseline="-25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–2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, </a:t>
            </a:r>
            <a:r>
              <a:rPr kumimoji="0" lang="zh-CN" altLang="en-US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对任意</a:t>
            </a:r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2.</a:t>
            </a:r>
            <a:endParaRPr kumimoji="0" lang="en-US" altLang="zh-CN" sz="24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0" lang="zh-CN" altLang="en-US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其前几个数</a:t>
            </a:r>
            <a:endParaRPr kumimoji="0" lang="en-US" altLang="zh-CN" sz="28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0, 1, 1, 2, 3, 5, 8, …</a:t>
            </a:r>
            <a:endParaRPr kumimoji="0" lang="en-US" altLang="zh-CN" sz="24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0" lang="zh-CN" altLang="en-US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证明：对</a:t>
            </a:r>
            <a:r>
              <a:rPr kumimoji="0" lang="zh-CN" altLang="en-US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对任意</a:t>
            </a:r>
            <a:r>
              <a:rPr kumimoji="0" lang="en-US" altLang="zh-CN" sz="28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kumimoji="0" lang="zh-CN" altLang="en-US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kumimoji="0" lang="en-US" altLang="zh-CN" sz="28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None/>
            </a:pPr>
            <a:endParaRPr kumimoji="0" lang="en-US" altLang="zh-CN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kumimoji="0" lang="zh-CN" altLang="en-US" sz="28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其中，</a:t>
            </a:r>
            <a:endParaRPr kumimoji="0" lang="en-US" altLang="zh-CN" sz="28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572000" y="4293096"/>
          <a:ext cx="16779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公式" r:id="rId1" imgW="850265" imgH="444500" progId="Equation.3">
                  <p:embed/>
                </p:oleObj>
              </mc:Choice>
              <mc:Fallback>
                <p:oleObj name="公式" r:id="rId1" imgW="850265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93096"/>
                        <a:ext cx="1677987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424932" y="5308600"/>
          <a:ext cx="28082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公式" r:id="rId3" imgW="1473200" imgH="431800" progId="Equation.3">
                  <p:embed/>
                </p:oleObj>
              </mc:Choice>
              <mc:Fallback>
                <p:oleObj name="公式" r:id="rId3" imgW="1473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932" y="5308600"/>
                        <a:ext cx="2808287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921448" y="4546580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solidFill>
                            <a:srgbClr val="0315BD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1" lang="zh-CN" altLang="en-US" b="0" i="1" dirty="0" smtClean="0">
                          <a:solidFill>
                            <a:srgbClr val="0315BD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kumimoji="1" lang="en-US" altLang="zh-CN" b="0" i="1" dirty="0" smtClean="0">
                          <a:solidFill>
                            <a:srgbClr val="0315BD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rgbClr val="0315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48" y="4546580"/>
                <a:ext cx="54694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7" t="-167" r="29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归纳证明</a:t>
            </a:r>
            <a:r>
              <a:rPr lang="en-US" altLang="zh-CN" sz="4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: Fibonacci </a:t>
            </a:r>
            <a:r>
              <a:rPr lang="zh-CN" altLang="en-US" sz="4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序列</a:t>
            </a:r>
            <a:r>
              <a:rPr lang="en-US" altLang="zh-CN" sz="4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</a:t>
            </a:r>
            <a:endParaRPr kumimoji="1" lang="zh-CN" altLang="en-US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做归纳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基础步骤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当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时，易验证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式成立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归纳步骤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假设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式对于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时成立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现证明其对于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时成立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于是我们证明了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式对于所有自然数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∎</a:t>
                </a:r>
                <a:b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kumimoji="1"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-1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411760" y="3140968"/>
          <a:ext cx="2506687" cy="2467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Equation" r:id="rId2" imgW="1625600" imgH="1600200" progId="Equation.3">
                  <p:embed/>
                </p:oleObj>
              </mc:Choice>
              <mc:Fallback>
                <p:oleObj name="Equation" r:id="rId2" imgW="1625600" imgH="16002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140968"/>
                        <a:ext cx="2506687" cy="2467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796136" y="3912866"/>
            <a:ext cx="2506688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注意：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 + 1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b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且对任意</a:t>
            </a:r>
            <a:r>
              <a:rPr lang="en-US" altLang="zh-CN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 1</a:t>
            </a:r>
            <a:b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</a:t>
            </a:r>
            <a:r>
              <a:rPr lang="en-US" altLang="zh-CN" i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+ </a:t>
            </a:r>
            <a:r>
              <a:rPr lang="en-US" altLang="zh-CN" i="1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– 1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递归定义集合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字母表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kumimoji="0" lang="zh-CN" altLang="en-US" sz="24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kumimoji="0" lang="zh-CN" altLang="en-US" sz="2400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400" baseline="30000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基础步骤：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表示空串）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 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递归步骤：若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，则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字符串的</a:t>
            </a:r>
            <a:r>
              <a:rPr kumimoji="0" lang="zh-CN" altLang="en-US" sz="24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上的函数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基础步骤：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递归步骤：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(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() +1,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4"/>
            <a:endParaRPr kumimoji="0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上的字符串</a:t>
            </a:r>
            <a:r>
              <a:rPr kumimoji="0" lang="zh-CN" altLang="en-US" sz="24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连接运算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(Concatenation)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基础步骤：若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  =;</a:t>
            </a:r>
            <a:endParaRPr kumimoji="0"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递归步骤：若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以及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，</a:t>
            </a:r>
            <a:b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</a:t>
            </a:r>
            <a:r>
              <a:rPr kumimoji="0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 (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(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 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0"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   </a:t>
            </a:r>
            <a:r>
              <a:rPr kumimoji="0"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// 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0"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 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0" lang="zh-CN" altLang="en-US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也常写成</a:t>
            </a:r>
            <a:r>
              <a:rPr kumimoji="0"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0"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0" lang="en-US" altLang="zh-CN" sz="2000" baseline="-25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2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en-US" altLang="zh-CN" sz="20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圆角矩形标注 6"/>
          <p:cNvSpPr/>
          <p:nvPr/>
        </p:nvSpPr>
        <p:spPr bwMode="auto">
          <a:xfrm>
            <a:off x="5963032" y="1704415"/>
            <a:ext cx="2664296" cy="1853753"/>
          </a:xfrm>
          <a:prstGeom prst="wedgeRoundRectCallout">
            <a:avLst>
              <a:gd name="adj1" fmla="val -71772"/>
              <a:gd name="adj2" fmla="val -804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eaLnBrk="1" hangingPunct="1"/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隐含规则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en-US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中所有元素均系通过有限次应用这两条规则得到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或曰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zh-CN" altLang="en-US" baseline="300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是满足这两个条件的所有集合的交集</a:t>
            </a:r>
            <a:r>
              <a:rPr lang="en-US" altLang="zh-CN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zh-CN" altLang="en-US" sz="1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递归定义集合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复合命题的合式公式</a:t>
            </a:r>
            <a:endParaRPr kumimoji="0"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基础步骤：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都是合式公式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其中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是命题变元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递归步骤：若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是合式公式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(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和 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0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都是合式公式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排斥规则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合适公式仅限于此</a:t>
            </a:r>
            <a:r>
              <a:rPr kumimoji="0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结构归纳法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zh-CN" altLang="en-US" sz="24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</a:rPr>
              <a:t>关于递归定义的集合的命题，进行</a:t>
            </a:r>
            <a:r>
              <a:rPr kumimoji="0" lang="zh-CN" altLang="en-US" sz="2400" b="1" dirty="0">
                <a:solidFill>
                  <a:srgbClr val="0315BD"/>
                </a:solidFill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</a:rPr>
              <a:t>结构归纳</a:t>
            </a:r>
            <a:r>
              <a:rPr kumimoji="0" lang="zh-CN" altLang="en-US" sz="24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</a:rPr>
              <a:t>证明。</a:t>
            </a:r>
            <a:endParaRPr kumimoji="0" lang="en-US" altLang="zh-CN" sz="2400" dirty="0">
              <a:latin typeface="SimSun" panose="020B0503020204020204" pitchFamily="2" charset="-122"/>
              <a:ea typeface="SimSun" panose="020B0503020204020204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0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</a:rPr>
              <a:t>基础步骤：证明对于初始元素来说，命题成立</a:t>
            </a:r>
            <a:r>
              <a:rPr kumimoji="0" lang="en-US" altLang="zh-CN" sz="2000" dirty="0">
                <a:latin typeface="SimSun" panose="020B0503020204020204" pitchFamily="2" charset="-122"/>
                <a:ea typeface="SimSun" panose="020B0503020204020204" pitchFamily="2" charset="-122"/>
                <a:sym typeface="Symbol" panose="05050102010706020507" pitchFamily="18" charset="2"/>
              </a:rPr>
              <a:t>;</a:t>
            </a:r>
            <a:endParaRPr kumimoji="0" lang="en-US" altLang="zh-CN" sz="2000" dirty="0">
              <a:latin typeface="SimSun" panose="020B0503020204020204" pitchFamily="2" charset="-122"/>
              <a:ea typeface="SimSun" panose="020B0503020204020204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0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</a:rPr>
              <a:t>递归步骤：针对生产新元素的规则，若相关元素满足命题，则新元素也满足命题</a:t>
            </a:r>
            <a:endParaRPr kumimoji="0" lang="en-US" altLang="zh-CN" sz="2000" dirty="0">
              <a:latin typeface="SimSun" panose="020B0503020204020204" pitchFamily="2" charset="-122"/>
              <a:ea typeface="SimSun" panose="020B0503020204020204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endParaRPr kumimoji="0" lang="en-US" altLang="zh-CN" sz="2000" dirty="0">
              <a:latin typeface="SimSun" panose="020B0503020204020204" pitchFamily="2" charset="-122"/>
              <a:ea typeface="SimSun" panose="020B0503020204020204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zh-CN" altLang="en-US" sz="24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结构归纳法的有效性源于自然数上的数学归纳法</a:t>
            </a:r>
            <a:endParaRPr kumimoji="0" lang="en-US" altLang="zh-CN" sz="2400" dirty="0">
              <a:latin typeface="SimSun" panose="020B0503020204020204" pitchFamily="2" charset="-122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kumimoji="0" lang="zh-CN" altLang="en-US" sz="20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kumimoji="0" lang="en-US" altLang="zh-CN" sz="20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zh-CN" altLang="en-US" sz="20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对应用规则</a:t>
            </a:r>
            <a:r>
              <a:rPr kumimoji="0" lang="en-US" altLang="zh-CN" sz="16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zh-CN" altLang="en-US" sz="16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上述递归步骤</a:t>
            </a:r>
            <a:r>
              <a:rPr kumimoji="0" lang="en-US" altLang="zh-CN" sz="16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0" lang="zh-CN" altLang="en-US" sz="20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的次数做归纳</a:t>
            </a:r>
            <a:r>
              <a:rPr kumimoji="0" lang="en-US" altLang="zh-CN" sz="2000" dirty="0">
                <a:latin typeface="SimSun" panose="020B0503020204020204" pitchFamily="2" charset="-122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altLang="zh-CN" sz="2000" dirty="0">
              <a:latin typeface="SimSun" panose="020B0503020204020204" pitchFamily="2" charset="-122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endParaRPr kumimoji="0" lang="en-US" altLang="zh-CN" sz="2000" dirty="0">
              <a:latin typeface="SimSun" panose="020B0503020204020204" pitchFamily="2" charset="-122"/>
              <a:ea typeface="SimSun" panose="020B0503020204020204" pitchFamily="2" charset="-122"/>
              <a:cs typeface="Times New Roman" panose="02020603050405020304" pitchFamily="18" charset="0"/>
            </a:endParaRPr>
          </a:p>
          <a:p>
            <a:endParaRPr kumimoji="1" lang="zh-CN" altLang="en-US" sz="2800" dirty="0">
              <a:latin typeface="SimSun" panose="020B0503020204020204" pitchFamily="2" charset="-122"/>
              <a:ea typeface="SimSun" panose="020B0503020204020204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小朋友的问题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37676"/>
            <a:ext cx="1115616" cy="303212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1259632" y="6537676"/>
            <a:ext cx="6703268" cy="303214"/>
          </a:xfrm>
        </p:spPr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53400" y="6537678"/>
            <a:ext cx="946448" cy="303212"/>
          </a:xfrm>
        </p:spPr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099947" y="2996952"/>
            <a:ext cx="502263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结构归纳法（举例）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4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+</a:t>
            </a:r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</a:t>
            </a:r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zh-CN" altLang="en-US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0" lang="en-US" altLang="zh-CN" sz="24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zh-CN" altLang="en-US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kumimoji="0" lang="en-US" altLang="zh-CN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400" baseline="30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4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。</a:t>
            </a:r>
            <a:endParaRPr kumimoji="0" lang="en-US" altLang="zh-CN" sz="24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:</a:t>
            </a:r>
            <a:endParaRPr kumimoji="0" lang="en-US" altLang="zh-CN" sz="20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</a:endParaRPr>
          </a:p>
          <a:p>
            <a:pPr marL="344170" lvl="1" indent="0">
              <a:lnSpc>
                <a:spcPct val="120000"/>
              </a:lnSpc>
              <a:buNone/>
            </a:pP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设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表示：对于任意的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有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+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我们对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y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做归纳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0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</a:endParaRPr>
          </a:p>
          <a:p>
            <a:pPr marL="344170" lvl="1" indent="0">
              <a:lnSpc>
                <a:spcPct val="120000"/>
              </a:lnSpc>
              <a:buNone/>
            </a:pP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基础步骤：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P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成立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对于任意的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) =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+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().</a:t>
            </a:r>
            <a:endParaRPr kumimoji="0" lang="en-US" altLang="zh-CN" sz="20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4170" lvl="1" indent="0">
              <a:lnSpc>
                <a:spcPct val="120000"/>
              </a:lnSpc>
              <a:buNone/>
            </a:pP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递归步骤：假设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为真，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要证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ya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为真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.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即要证：</a:t>
            </a:r>
            <a:b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</a:b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		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对于任意的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xya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+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ya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kumimoji="0" lang="en-US" altLang="zh-CN" sz="20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93420" lvl="2" indent="0">
              <a:lnSpc>
                <a:spcPct val="120000"/>
              </a:lnSpc>
              <a:buNone/>
            </a:pP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		P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为真，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+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于是</a:t>
            </a:r>
            <a:endParaRPr kumimoji="0" lang="en-US" altLang="zh-CN" sz="20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93420" lvl="2" indent="0">
              <a:lnSpc>
                <a:spcPct val="120000"/>
              </a:lnSpc>
              <a:buNone/>
            </a:pP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		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xya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)+1=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+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)+1=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+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 l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2000" i="1" dirty="0" err="1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ya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sz="20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98145" lvl="1" indent="0">
              <a:lnSpc>
                <a:spcPct val="120000"/>
              </a:lnSpc>
              <a:buNone/>
            </a:pP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于是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P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</a:rPr>
              <a:t>对于所有的</a:t>
            </a:r>
            <a:r>
              <a:rPr kumimoji="0" lang="en-US" altLang="zh-CN" sz="2000" i="1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属于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kumimoji="0" lang="zh-CN" altLang="en-US" sz="2000" baseline="30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 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即原题成立</a:t>
            </a:r>
            <a:r>
              <a:rPr kumimoji="0" lang="en-US" altLang="zh-CN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0" lang="zh-CN" altLang="en-US" sz="2000" dirty="0">
                <a:latin typeface="Times New Roman" panose="02020603050405020304" pitchFamily="18" charset="0"/>
                <a:ea typeface="SimSun" panose="020B0503020204020204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∎</a:t>
            </a:r>
            <a:endParaRPr kumimoji="0" lang="en-US" altLang="zh-CN" sz="2000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kumimoji="1" lang="zh-CN" altLang="en-US" dirty="0">
              <a:latin typeface="Times New Roman" panose="02020603050405020304" pitchFamily="18" charset="0"/>
              <a:ea typeface="SimSun" panose="020B0503020204020204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+mn-ea"/>
                <a:ea typeface="+mn-ea"/>
              </a:rPr>
              <a:t>广义归纳</a:t>
            </a:r>
            <a:endParaRPr kumimoji="1"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集合</a:t>
                </a:r>
                <a:r>
                  <a:rPr lang="en-US" altLang="zh-CN" sz="2400" i="1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上的良基关系</a:t>
                </a:r>
                <a:r>
                  <a:rPr lang="en-US" altLang="zh-CN" sz="2400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(≺):</a:t>
                </a:r>
                <a:r>
                  <a:rPr lang="zh-CN" altLang="en-US" sz="2400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的每个非空子集都有极小元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SimSun" panose="020B0503020204020204" pitchFamily="2" charset="-122"/>
                    <a:ea typeface="SimSun" panose="020B0503020204020204" pitchFamily="2" charset="-122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是极小元是指不存在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≺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KaiTi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sz="1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br>
                  <a:rPr lang="en-US" altLang="zh-CN" sz="1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+mn-ea"/>
                    <a:cs typeface="Times New Roman" panose="02020603050405020304" pitchFamily="18" charset="0"/>
                  </a:rPr>
                  <a:t>可理解为“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  <a:latin typeface="+mn-ea"/>
                    <a:cs typeface="Times New Roman" panose="02020603050405020304" pitchFamily="18" charset="0"/>
                  </a:rPr>
                  <a:t>中不存在无限下降序列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≻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≻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≻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zh-CN" altLang="en-US" sz="2000" dirty="0">
                    <a:latin typeface="+mn-ea"/>
                    <a:cs typeface="Times New Roman" panose="02020603050405020304" pitchFamily="18" charset="0"/>
                  </a:rPr>
                  <a:t>”</a:t>
                </a:r>
                <a:r>
                  <a:rPr lang="en-US" altLang="zh-CN" sz="2000" dirty="0">
                    <a:latin typeface="+mn-ea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+mn-ea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000" dirty="0">
                    <a:latin typeface="+mn-ea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例如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自然数集合上的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关系是良基的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≤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不是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实数集合上的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也不是</a:t>
                </a: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b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1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关于“关系”和“序”的概念将在后续课程讨论</a:t>
                </a:r>
                <a:r>
                  <a:rPr lang="en-US" altLang="zh-CN" sz="18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.)</a:t>
                </a:r>
                <a:endParaRPr lang="en-US" altLang="zh-CN" sz="1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lvl="3"/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b="1" dirty="0">
                    <a:solidFill>
                      <a:srgbClr val="0315B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广义归纳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对于一个性质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一个集合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及其上的良基关系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基础步骤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对所有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上的极小元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CN" sz="18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归纳步骤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如果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对所有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≺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那么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KaiTi" panose="02010609060101010101" pitchFamily="49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对所有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>
                    <a:latin typeface="+mn-ea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+mn-ea"/>
                    <a:cs typeface="Times New Roman" panose="02020603050405020304" pitchFamily="18" charset="0"/>
                  </a:rPr>
                  <a:t>.</a:t>
                </a:r>
                <a:endParaRPr lang="en-US" altLang="zh-CN" sz="2000" dirty="0">
                  <a:latin typeface="Times New Roman" panose="02020603050405020304" pitchFamily="18" charset="0"/>
                  <a:ea typeface="KaiT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n-ea"/>
              </a:rPr>
              <a:t>广义归纳</a:t>
            </a:r>
            <a:r>
              <a:rPr lang="en-US" altLang="zh-CN" sz="3600" dirty="0">
                <a:latin typeface="+mn-ea"/>
              </a:rPr>
              <a:t>(</a:t>
            </a:r>
            <a:r>
              <a:rPr lang="zh-CN" altLang="en-US" sz="3600" dirty="0">
                <a:latin typeface="+mn-ea"/>
              </a:rPr>
              <a:t>举例</a:t>
            </a:r>
            <a:r>
              <a:rPr lang="en-US" altLang="zh-CN" sz="3600" dirty="0">
                <a:latin typeface="+mn-ea"/>
              </a:rPr>
              <a:t>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zh-CN" altLang="en-US" sz="2000" dirty="0"/>
                  <a:t>考虑如下程序</a:t>
                </a:r>
                <a:r>
                  <a:rPr kumimoji="1" lang="en-US" altLang="zh-CN" sz="2000" dirty="0"/>
                  <a:t>:</a:t>
                </a:r>
                <a:endParaRPr kumimoji="1" lang="en-US" altLang="zh-CN" sz="2000" dirty="0"/>
              </a:p>
              <a:p>
                <a:pPr marL="0" indent="0">
                  <a:buNone/>
                </a:pPr>
                <a:r>
                  <a:rPr lang="zh-CN" alt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</a:t>
                </a:r>
                <a: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s(x, y):</a:t>
                </a:r>
                <a:b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if (x == 0 &amp;&amp; y == 0) return 0;</a:t>
                </a:r>
                <a:b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else if (y == 0) return s(x-1, y) + 1; </a:t>
                </a:r>
                <a:endParaRPr lang="en-US" altLang="zh-CN" sz="1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else return s(x, y-1) + y; </a:t>
                </a:r>
                <a:endParaRPr lang="en-US" altLang="zh-CN" sz="14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试说明该程序对所有的自然数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返回 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对于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p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kumimoji="1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易见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是良基的 </a:t>
                </a:r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不存在无限下降序列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b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b="0" dirty="0">
                    <a:latin typeface="Cambria Math" panose="02040503050406030204" pitchFamily="18" charset="0"/>
                  </a:rPr>
                  <a:t>表示“</a:t>
                </a:r>
                <a:r>
                  <a:rPr lang="en-US" altLang="zh-CN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s(x, y)</a:t>
                </a:r>
                <a:r>
                  <a:rPr lang="zh-CN" alt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返回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Cambria Math" panose="02040503050406030204" pitchFamily="18" charset="0"/>
                  </a:rPr>
                  <a:t>”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.</a:t>
                </a:r>
                <a:br>
                  <a:rPr lang="en-US" altLang="zh-CN" sz="2000" dirty="0">
                    <a:latin typeface="Cambria Math" panose="02040503050406030204" pitchFamily="18" charset="0"/>
                  </a:rPr>
                </a:br>
                <a:r>
                  <a:rPr lang="en-US" altLang="zh-CN" sz="2000" dirty="0">
                    <a:latin typeface="Cambria Math" panose="02040503050406030204" pitchFamily="18" charset="0"/>
                  </a:rPr>
                  <a:t>	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现以广义归纳法证明对于任意的自然数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 b="-2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续上页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基础步骤</a:t>
                </a: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这是因为由于</a:t>
                </a:r>
                <a: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 == 0</a:t>
                </a:r>
                <a:r>
                  <a:rPr lang="zh-CN" alt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 </a:t>
                </a:r>
                <a: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 == 0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s(0, 0)=0·(0+1)/2+0=0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归纳步骤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证明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𝐍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18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⇒</m:t>
                        </m:r>
                        <m:r>
                          <a:rPr lang="en-US" altLang="zh-CN" sz="18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sz="18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情形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情形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2: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br>
                  <a:rPr lang="en-US" altLang="zh-CN" sz="2800" dirty="0"/>
                </a:br>
                <a:endParaRPr lang="en-US" altLang="zh-CN" sz="1800" dirty="0"/>
              </a:p>
              <a:p>
                <a:pPr marL="0" indent="0">
                  <a:buNone/>
                </a:pPr>
                <a:r>
                  <a:rPr kumimoji="1"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无论哪种情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形</a:t>
                </a:r>
                <a:r>
                  <a:rPr lang="en-US" altLang="zh-CN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s(x, y)</a:t>
                </a:r>
                <a:r>
                  <a:rPr lang="zh-CN" alt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都返回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en-US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于是我们归纳证明了</a:t>
                </a:r>
                <a:r>
                  <a:rPr lang="zh-CN" altLang="en-US" sz="1800" dirty="0">
                    <a:latin typeface="Cambria Math" panose="02040503050406030204" pitchFamily="18" charset="0"/>
                  </a:rPr>
                  <a:t>对于任意的自然数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:r>
                  <a:rPr lang="en-US" altLang="zh-CN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zh-CN" alt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88940"/>
            <a:ext cx="7509343" cy="10192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958714"/>
            <a:ext cx="7509343" cy="141450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证明程序正确性与复杂度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</a:t>
            </a:r>
            <a:r>
              <a:rPr kumimoji="1" lang="zh-CN" altLang="en-US" dirty="0"/>
              <a:t>三元组与程序正确性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Hoare</a:t>
            </a:r>
            <a:r>
              <a:rPr kumimoji="1" lang="zh-CN" altLang="en-US" sz="24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三元组</a:t>
            </a:r>
            <a:r>
              <a:rPr lang="zh-CN" altLang="en-US" sz="24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i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}S{</a:t>
            </a:r>
            <a:r>
              <a:rPr lang="en-US" altLang="zh-CN" sz="2400" i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}: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是一段程序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是关于程序中变量的断言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陈述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分别称为</a:t>
            </a:r>
            <a:r>
              <a:rPr lang="zh-CN" altLang="en-US" sz="20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前置断言</a:t>
            </a:r>
            <a:r>
              <a:rPr lang="en-US" altLang="zh-CN" sz="2000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(precondition)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0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后置断言</a:t>
            </a:r>
            <a:r>
              <a:rPr lang="en-US" altLang="zh-CN" sz="2000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(postcondition)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这个三元组的意思是说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如果在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执行之前程序变量使得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运行完后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假设</a:t>
            </a:r>
            <a:r>
              <a:rPr lang="en-US" altLang="zh-CN" sz="18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成立是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权利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确保</a:t>
            </a:r>
            <a:r>
              <a:rPr lang="en-US" altLang="zh-CN" sz="1800" i="1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成立是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义务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.)</a:t>
            </a:r>
            <a:endParaRPr lang="en-US" altLang="zh-CN" sz="16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这称为“</a:t>
            </a:r>
            <a:r>
              <a:rPr lang="zh-CN" altLang="en-US" sz="20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部分正确性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因为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是否能够执行完成需要另行说明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程序的“</a:t>
            </a:r>
            <a:r>
              <a:rPr lang="zh-CN" altLang="en-US" sz="2000" b="1" dirty="0">
                <a:solidFill>
                  <a:srgbClr val="031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完全正确性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”还需要说明程序在有限步内终止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C.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A.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R.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(Tony)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在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Robert.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W.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Floyd 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的工作基础上给出了一个形式逻辑系统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用以形式地证明程序的正确性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Hoare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当年写作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{S}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, 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我们教材也这样写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现在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}S{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更常见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我们这里仅直观地简单介绍一些相关思想</a:t>
            </a:r>
            <a:r>
              <a:rPr lang="en-US" altLang="zh-CN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1800" dirty="0"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欧几里得算法的正确性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1"/>
              <p:cNvSpPr>
                <a:spLocks noChangeArrowheads="1"/>
              </p:cNvSpPr>
              <p:nvPr/>
            </p:nvSpPr>
            <p:spPr bwMode="auto">
              <a:xfrm>
                <a:off x="447976" y="2191342"/>
                <a:ext cx="4104456" cy="2772410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function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gcd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  // 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不全为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的自然数</a:t>
                </a:r>
                <a:endPara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0">
                  <a:defRPr/>
                </a:pPr>
                <a:r>
                  <a:rPr kumimoji="0"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{</a:t>
                </a:r>
                <a:r>
                  <a:rPr kumimoji="0" lang="en-US" altLang="zh-CN" sz="1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</a:t>
                </a:r>
                <a:r>
                  <a:rPr kumimoji="0"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kumimoji="0"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kumimoji="0" lang="en-US" altLang="zh-CN" sz="1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𝐍</m:t>
                    </m:r>
                    <m:r>
                      <a:rPr kumimoji="0" lang="en-US" altLang="zh-CN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sSub>
                      <m:sSubPr>
                        <m:ctrlP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e>
                      <m:sub>
                        <m: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kumimoji="0"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∈</m:t>
                    </m:r>
                    <m:r>
                      <a:rPr kumimoji="0" lang="en-US" altLang="zh-CN" sz="1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𝐍</m:t>
                    </m:r>
                    <m:r>
                      <a:rPr kumimoji="0"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kumimoji="0" lang="en-US" altLang="zh-CN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kumimoji="0"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d>
                      <m:dPr>
                        <m:ctrlP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  <m: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∧</m:t>
                        </m:r>
                        <m:sSub>
                          <m:sSubPr>
                            <m:ctrlPr>
                              <a:rPr kumimoji="0"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=</m:t>
                        </m:r>
                        <m:r>
                          <a:rPr kumimoji="0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}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while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≠ 0 </a:t>
                </a:r>
                <a:r>
                  <a:rPr kumimoji="0"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kumimoji="0" lang="en-US" altLang="zh-CN" sz="1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</a:t>
                </a:r>
                <a:r>
                  <a:rPr kumimoji="0" lang="en-US" altLang="zh-CN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kumimoji="0"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t :=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:=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mod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:= t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Q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CN" sz="18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gcd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kumimoji="0" lang="zh-CN" altLang="en-US" sz="18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 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return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976" y="2191342"/>
                <a:ext cx="4104456" cy="2772410"/>
              </a:xfrm>
              <a:prstGeom prst="rect">
                <a:avLst/>
              </a:prstGeom>
              <a:blipFill rotWithShape="1">
                <a:blip r:embed="rId1"/>
                <a:stretch>
                  <a:fillRect l="-1864" t="-2770" r="3" b="21"/>
                </a:stretch>
              </a:blipFill>
              <a:ln>
                <a:noFill/>
              </a:ln>
              <a:effectLst>
                <a:prstShdw prst="shdw13" dist="53882" dir="13500000">
                  <a:schemeClr val="bg2">
                    <a:alpha val="50000"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59779" y="1340468"/>
                <a:ext cx="4104456" cy="527494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如何证明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我们不知道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循环会执行多少次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我们可对执行次数做“归纳”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问题是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“归纳假设”是什么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𝐼𝑁𝑉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gcd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这样循环开始时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𝑃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𝐼𝑁𝑉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循环结束时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由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𝐼𝑁𝑉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成立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0" indent="-285750">
                  <a:spcBef>
                    <a:spcPts val="120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问题是如何证明“归纳步骤”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即要证明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t :=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:= t </a:t>
                </a:r>
                <a:endPara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79" y="1340468"/>
                <a:ext cx="4104456" cy="5274945"/>
              </a:xfrm>
              <a:prstGeom prst="rect">
                <a:avLst/>
              </a:prstGeom>
              <a:blipFill rotWithShape="1">
                <a:blip r:embed="rId2"/>
                <a:stretch>
                  <a:fillRect l="-947" t="-361" r="-930" b="-1108"/>
                </a:stretch>
              </a:blip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47976" y="5578875"/>
                <a:ext cx="4104456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程序的终止性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dirty="0"/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dirty="0"/>
                  <a:t> 即可</a:t>
                </a:r>
                <a:r>
                  <a:rPr kumimoji="1" lang="en-US" altLang="zh-CN" dirty="0"/>
                  <a:t>.</a:t>
                </a:r>
                <a:r>
                  <a:rPr kumimoji="1" lang="zh-CN" altLang="en-US" dirty="0"/>
                  <a:t>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76" y="5578875"/>
                <a:ext cx="410445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951" t="-2911" r="-925" b="-8992"/>
                </a:stretch>
              </a:blipFill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欧几里得算法的复杂度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570384" y="1916832"/>
            <a:ext cx="8003232" cy="4408842"/>
            <a:chOff x="457200" y="1844824"/>
            <a:chExt cx="10586150" cy="619268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844824"/>
              <a:ext cx="10586150" cy="6192688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10487516" y="7703783"/>
              <a:ext cx="432047" cy="28803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  <a:endParaRPr kumimoji="1"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归纳与递归不仅是重要的数学工具</a:t>
            </a:r>
            <a:r>
              <a:rPr lang="en-US" altLang="zh-CN" dirty="0"/>
              <a:t>,</a:t>
            </a:r>
            <a:br>
              <a:rPr kumimoji="1" lang="en-US" altLang="zh-CN" dirty="0"/>
            </a:br>
            <a:r>
              <a:rPr kumimoji="1" lang="zh-CN" altLang="en-US" dirty="0"/>
              <a:t>也是计算机科学中的基本思维方式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r>
              <a:rPr lang="zh-CN" altLang="en-US" dirty="0"/>
              <a:t>各种形式的数学归纳法和良序原理的</a:t>
            </a:r>
            <a:r>
              <a:rPr kumimoji="1" lang="zh-CN" altLang="en-US" dirty="0"/>
              <a:t>应用</a:t>
            </a:r>
            <a:endParaRPr kumimoji="1" lang="en-US" altLang="zh-CN" dirty="0"/>
          </a:p>
          <a:p>
            <a:pPr lvl="2"/>
            <a:endParaRPr lang="en-US" altLang="zh-CN" dirty="0"/>
          </a:p>
          <a:p>
            <a:r>
              <a:rPr kumimoji="1" lang="zh-CN" altLang="en-US" dirty="0"/>
              <a:t>递归定义集合</a:t>
            </a:r>
            <a:r>
              <a:rPr kumimoji="1" lang="en-US" altLang="zh-CN" dirty="0"/>
              <a:t>,</a:t>
            </a:r>
            <a:r>
              <a:rPr kumimoji="1" lang="zh-CN" altLang="en-US" dirty="0"/>
              <a:t> 归纳证明性质</a:t>
            </a:r>
            <a:endParaRPr kumimoji="1" lang="en-US" altLang="zh-CN" dirty="0"/>
          </a:p>
          <a:p>
            <a:pPr lvl="2"/>
            <a:endParaRPr kumimoji="1" lang="en-US" altLang="zh-CN" dirty="0"/>
          </a:p>
          <a:p>
            <a:r>
              <a:rPr kumimoji="1" lang="zh-CN" altLang="en-US" dirty="0"/>
              <a:t>归纳法可用于程序正确性和复杂度的证明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自然数的直觉理解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kumimoji="1" lang="zh-CN" altLang="en-US" dirty="0"/>
              <a:t>自然数</a:t>
            </a:r>
            <a:r>
              <a:rPr kumimoji="1" lang="en-US" altLang="zh-CN" sz="2800" dirty="0"/>
              <a:t>(Natural Numbers)</a:t>
            </a:r>
            <a:r>
              <a:rPr kumimoji="1" lang="zh-CN" altLang="en-US" dirty="0"/>
              <a:t>的用途</a:t>
            </a:r>
            <a:endParaRPr kumimoji="1"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记序</a:t>
            </a:r>
            <a:r>
              <a:rPr lang="en-US" altLang="zh-CN" dirty="0"/>
              <a:t>	-	</a:t>
            </a:r>
            <a:r>
              <a:rPr lang="zh-CN" altLang="en-US" b="1" dirty="0">
                <a:solidFill>
                  <a:srgbClr val="0315BD"/>
                </a:solidFill>
              </a:rPr>
              <a:t>序数</a:t>
            </a:r>
            <a:r>
              <a:rPr lang="zh-CN" altLang="en-US" dirty="0"/>
              <a:t> </a:t>
            </a:r>
            <a:r>
              <a:rPr lang="en-US" altLang="zh-CN" sz="2400" dirty="0"/>
              <a:t>(Ordinal Numbers)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记量</a:t>
            </a:r>
            <a:r>
              <a:rPr lang="en-US" altLang="zh-CN" dirty="0"/>
              <a:t>	-	</a:t>
            </a:r>
            <a:r>
              <a:rPr lang="zh-CN" altLang="en-US" b="1" dirty="0">
                <a:solidFill>
                  <a:srgbClr val="0315BD"/>
                </a:solidFill>
              </a:rPr>
              <a:t>基数</a:t>
            </a:r>
            <a:r>
              <a:rPr lang="zh-CN" altLang="en-US" dirty="0"/>
              <a:t> </a:t>
            </a:r>
            <a:r>
              <a:rPr lang="en-US" altLang="zh-CN" sz="2400" dirty="0"/>
              <a:t>(Cardinal Numbers)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kumimoji="1" lang="zh-CN" altLang="en-US" dirty="0"/>
              <a:t>记名</a:t>
            </a:r>
            <a:r>
              <a:rPr kumimoji="1" lang="en-US" altLang="zh-CN" dirty="0"/>
              <a:t>	-	</a:t>
            </a:r>
            <a:r>
              <a:rPr kumimoji="1" lang="en-US" altLang="zh-CN" sz="2400" dirty="0"/>
              <a:t>Nominal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Numbers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/>
              <a:t>皮亚诺公理</a:t>
            </a:r>
            <a:br>
              <a:rPr kumimoji="1" lang="zh-CN" altLang="en-US" sz="3600" dirty="0"/>
            </a:br>
            <a:r>
              <a:rPr kumimoji="1" lang="en-US" altLang="zh-CN" sz="3200" dirty="0"/>
              <a:t>(Peano axioms for natural numbers)</a:t>
            </a:r>
            <a:endParaRPr kumimoji="1"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19263"/>
                <a:ext cx="8147248" cy="4411662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b="1" dirty="0">
                    <a:solidFill>
                      <a:srgbClr val="0315BD"/>
                    </a:solidFill>
                  </a:rPr>
                  <a:t>零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记作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000" dirty="0"/>
                  <a:t>)</a:t>
                </a:r>
                <a:r>
                  <a:rPr lang="zh-CN" altLang="en-US" sz="2800" dirty="0"/>
                  <a:t>是个</a:t>
                </a:r>
                <a:r>
                  <a:rPr lang="zh-CN" altLang="en-US" sz="2800" b="1" dirty="0">
                    <a:solidFill>
                      <a:srgbClr val="0315BD"/>
                    </a:solidFill>
                  </a:rPr>
                  <a:t>自然数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自然数集记作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N,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en-US" altLang="zh-CN" sz="2000" dirty="0"/>
                  <a:t>)</a:t>
                </a:r>
                <a:r>
                  <a:rPr lang="en-US" altLang="zh-CN" sz="2800" dirty="0"/>
                  <a:t>. </a:t>
                </a:r>
                <a:endParaRPr lang="en-US" altLang="zh-CN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/>
                  <a:t>每个自然数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/>
                  <a:t>)</a:t>
                </a:r>
                <a:r>
                  <a:rPr lang="zh-CN" altLang="en-US" sz="2800" dirty="0"/>
                  <a:t>都有一个自然数</a:t>
                </a:r>
                <a:r>
                  <a:rPr lang="zh-CN" altLang="en-US" sz="2800" b="1" dirty="0">
                    <a:solidFill>
                      <a:srgbClr val="0315BD"/>
                    </a:solidFill>
                  </a:rPr>
                  <a:t>后继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  <a:r>
                  <a:rPr lang="en-US" altLang="zh-CN" sz="2800" dirty="0"/>
                  <a:t>.</a:t>
                </a:r>
                <a:endParaRPr lang="en-US" altLang="zh-CN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/>
                  <a:t>零不是任何自然数的后继</a:t>
                </a:r>
                <a:r>
                  <a:rPr lang="en-US" altLang="zh-CN" sz="2800" dirty="0"/>
                  <a:t>. </a:t>
                </a:r>
                <a:endParaRPr lang="en-US" altLang="zh-CN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/>
                  <a:t>不同的自然数有不同的后继</a:t>
                </a:r>
                <a:r>
                  <a:rPr lang="en-US" altLang="zh-CN" sz="2800" dirty="0"/>
                  <a:t>. </a:t>
                </a:r>
                <a:endParaRPr lang="en-US" altLang="zh-CN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800" dirty="0"/>
                  <a:t>设由自然数组成的某个集合含有零，且每当该集合含有某个自然数时便也同时含有这个数的后继，那么该集合定含有全部自然数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br>
                  <a:rPr lang="en-US" altLang="zh-CN" sz="2800" dirty="0"/>
                </a:br>
                <a:r>
                  <a:rPr lang="en-US" altLang="zh-CN" sz="2800" dirty="0"/>
                  <a:t>【</a:t>
                </a:r>
                <a:r>
                  <a:rPr lang="zh-CN" altLang="en-US" sz="2800" dirty="0"/>
                  <a:t>归纳公理</a:t>
                </a:r>
                <a:r>
                  <a:rPr lang="en-US" altLang="zh-CN" sz="2800" dirty="0"/>
                  <a:t>】</a:t>
                </a:r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19263"/>
                <a:ext cx="8147248" cy="4411662"/>
              </a:xfrm>
              <a:blipFill rotWithShape="1">
                <a:blip r:embed="rId1"/>
                <a:stretch>
                  <a:fillRect t="-7" r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449532" y="587727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注：此处略去了关于自然数“相等”的四条公理。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dirty="0">
                <a:solidFill>
                  <a:srgbClr val="330066"/>
                </a:solidFill>
              </a:rPr>
              <a:t>皮亚诺公理</a:t>
            </a:r>
            <a:br>
              <a:rPr kumimoji="1" lang="zh-CN" altLang="en-US" sz="3600" dirty="0">
                <a:solidFill>
                  <a:srgbClr val="330066"/>
                </a:solidFill>
              </a:rPr>
            </a:br>
            <a:r>
              <a:rPr kumimoji="1" lang="en-US" altLang="zh-CN" sz="3200" dirty="0">
                <a:solidFill>
                  <a:srgbClr val="330066"/>
                </a:solidFill>
              </a:rPr>
              <a:t>(Peano axioms for natural numbers)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815" y="2060848"/>
            <a:ext cx="6920569" cy="33949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自然数的集合论构造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自然数：从“理论”到“模型”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目标：</a:t>
            </a:r>
            <a:endParaRPr lang="en-US" altLang="zh-CN" dirty="0"/>
          </a:p>
          <a:p>
            <a:pPr lvl="1"/>
            <a:r>
              <a:rPr lang="zh-CN" altLang="en-US" dirty="0"/>
              <a:t>从集合和集合运算出发，构造一个结构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满足皮亚诺公理。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816" y="3958400"/>
            <a:ext cx="19177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·</a:t>
            </a:r>
            <a:r>
              <a:rPr lang="zh-CN" altLang="en-US" dirty="0"/>
              <a:t>诺伊曼</a:t>
            </a:r>
            <a:r>
              <a:rPr lang="en-US" altLang="zh-CN" sz="3200" dirty="0"/>
              <a:t>(von Neumann)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自然数（序数）构造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记号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dirty="0"/>
              <a:t>表示：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zh-CN" altLang="en-US" dirty="0"/>
              <a:t>函数</a:t>
            </a:r>
            <a:r>
              <a:rPr kumimoji="1" lang="en-US" altLang="zh-CN" dirty="0"/>
              <a:t> 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kumimoji="0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{</a:t>
            </a:r>
            <a:r>
              <a:rPr kumimoji="0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自然数集合</a:t>
            </a:r>
            <a:r>
              <a:rPr kumimoji="0"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0"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/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4170" lvl="1" indent="0">
              <a:buNone/>
            </a:pPr>
            <a:endParaRPr kumimoji="0"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2022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年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月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dirty="0"/>
              <a:t>本投影片及相应音视频仅供修读本课程同学使用</a:t>
            </a:r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2CBC89-708E-48CD-BCD6-CCB7D6409EDD}" type="slidenum">
              <a:rPr lang="en-US" altLang="zh-CN" smtClean="0"/>
            </a:fld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96330" y="3573016"/>
            <a:ext cx="7351340" cy="1918919"/>
            <a:chOff x="896330" y="3573016"/>
            <a:chExt cx="7351340" cy="191891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4862" y="3573016"/>
              <a:ext cx="7272808" cy="151216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96330" y="5030270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sp>
        <p:nvSpPr>
          <p:cNvPr id="12" name="圆角矩形标注 11"/>
          <p:cNvSpPr/>
          <p:nvPr/>
        </p:nvSpPr>
        <p:spPr bwMode="auto">
          <a:xfrm>
            <a:off x="6300192" y="3166263"/>
            <a:ext cx="2465140" cy="1007917"/>
          </a:xfrm>
          <a:prstGeom prst="wedgeRoundRectCallout">
            <a:avLst>
              <a:gd name="adj1" fmla="val 8268"/>
              <a:gd name="adj2" fmla="val 9692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每个（序）数都定义为由所有在其前面的数构成的集合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圆角矩形标注 12"/>
          <p:cNvSpPr/>
          <p:nvPr/>
        </p:nvSpPr>
        <p:spPr bwMode="auto">
          <a:xfrm>
            <a:off x="1314240" y="5529759"/>
            <a:ext cx="3617800" cy="902791"/>
          </a:xfrm>
          <a:prstGeom prst="wedgeRoundRectCallout">
            <a:avLst>
              <a:gd name="adj1" fmla="val -43292"/>
              <a:gd name="adj2" fmla="val -636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/>
              <a:t>麻烦在这里！如何保证没有引入其它东西？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8891</Words>
  <Application>WPS 演示</Application>
  <PresentationFormat>全屏显示(4:3)</PresentationFormat>
  <Paragraphs>716</Paragraphs>
  <Slides>48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73" baseType="lpstr">
      <vt:lpstr>Arial</vt:lpstr>
      <vt:lpstr>宋体</vt:lpstr>
      <vt:lpstr>Wingdings</vt:lpstr>
      <vt:lpstr>STFangsong</vt:lpstr>
      <vt:lpstr>KaiTi</vt:lpstr>
      <vt:lpstr>Tahoma</vt:lpstr>
      <vt:lpstr>SimSun</vt:lpstr>
      <vt:lpstr>Times New Roman</vt:lpstr>
      <vt:lpstr>Cambria Math</vt:lpstr>
      <vt:lpstr>DejaVu Math TeX Gyre</vt:lpstr>
      <vt:lpstr>微软雅黑</vt:lpstr>
      <vt:lpstr>Arial Unicode MS</vt:lpstr>
      <vt:lpstr>文泉驿正黑</vt:lpstr>
      <vt:lpstr>Symbol</vt:lpstr>
      <vt:lpstr>Arial</vt:lpstr>
      <vt:lpstr>楷体_GB2312</vt:lpstr>
      <vt:lpstr>新宋体</vt:lpstr>
      <vt:lpstr>楷体_GB2312</vt:lpstr>
      <vt:lpstr>黑体</vt:lpstr>
      <vt:lpstr>Consolas</vt:lpstr>
      <vt:lpstr>思源宋体 CN</vt:lpstr>
      <vt:lpstr>Network</vt:lpstr>
      <vt:lpstr>Equation.3</vt:lpstr>
      <vt:lpstr>Equation.3</vt:lpstr>
      <vt:lpstr>Equation.3</vt:lpstr>
      <vt:lpstr>自然数与 数学归纳法</vt:lpstr>
      <vt:lpstr>提要</vt:lpstr>
      <vt:lpstr>自然数</vt:lpstr>
      <vt:lpstr>小朋友的问题</vt:lpstr>
      <vt:lpstr>自然数的直觉理解</vt:lpstr>
      <vt:lpstr>皮亚诺公理 (Peano axioms for natural numbers)</vt:lpstr>
      <vt:lpstr>皮亚诺公理 (Peano axioms for natural numbers)</vt:lpstr>
      <vt:lpstr>自然数的集合论构造</vt:lpstr>
      <vt:lpstr>冯·诺伊曼(von Neumann)的 自然数（序数）构造</vt:lpstr>
      <vt:lpstr>冯·诺伊曼的 自然数构造</vt:lpstr>
      <vt:lpstr>冯·诺伊曼的 自然数构造</vt:lpstr>
      <vt:lpstr>自然数的算术运算</vt:lpstr>
      <vt:lpstr>自然数的算术运算</vt:lpstr>
      <vt:lpstr>自然数的算术运算</vt:lpstr>
      <vt:lpstr>PowerPoint 演示文稿</vt:lpstr>
      <vt:lpstr>PowerPoint 演示文稿</vt:lpstr>
      <vt:lpstr>PowerPoint 演示文稿</vt:lpstr>
      <vt:lpstr>小结</vt:lpstr>
      <vt:lpstr>数学归纳法与良序原理 </vt:lpstr>
      <vt:lpstr>提要</vt:lpstr>
      <vt:lpstr>数学归纳法</vt:lpstr>
      <vt:lpstr>数学归纳证明要点</vt:lpstr>
      <vt:lpstr>例：证明自然数加法满足结合律</vt:lpstr>
      <vt:lpstr>例: 奇数个人的馅饼之战</vt:lpstr>
      <vt:lpstr>运用数学归纳法时犯的错误</vt:lpstr>
      <vt:lpstr>强数学归纳法</vt:lpstr>
      <vt:lpstr>强数学归纳法（一般形式）</vt:lpstr>
      <vt:lpstr>强数学归纳法（举例）</vt:lpstr>
      <vt:lpstr>良序原理</vt:lpstr>
      <vt:lpstr>良序原理在证明中的应用（举例）</vt:lpstr>
      <vt:lpstr>良序原理在证明中的应用（举例）</vt:lpstr>
      <vt:lpstr>良序原理在证明中的应用（举例）</vt:lpstr>
      <vt:lpstr>递归定义与结构归纳法 </vt:lpstr>
      <vt:lpstr>递归定义函数</vt:lpstr>
      <vt:lpstr>Fibonacci 序列 </vt:lpstr>
      <vt:lpstr>归纳证明: Fibonacci 序列 </vt:lpstr>
      <vt:lpstr>递归定义集合</vt:lpstr>
      <vt:lpstr>递归定义集合</vt:lpstr>
      <vt:lpstr>结构归纳法</vt:lpstr>
      <vt:lpstr>结构归纳法（举例）</vt:lpstr>
      <vt:lpstr>广义归纳</vt:lpstr>
      <vt:lpstr>广义归纳(举例)</vt:lpstr>
      <vt:lpstr>续上页</vt:lpstr>
      <vt:lpstr>证明程序正确性与复杂度 </vt:lpstr>
      <vt:lpstr>Hoare三元组与程序正确性</vt:lpstr>
      <vt:lpstr>欧几里得算法的正确性</vt:lpstr>
      <vt:lpstr>欧几里得算法的复杂度</vt:lpstr>
      <vt:lpstr>小结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二元关系的性质</dc:title>
  <dc:creator>CHEN DAOXU</dc:creator>
  <cp:lastModifiedBy>daiwz</cp:lastModifiedBy>
  <cp:revision>304</cp:revision>
  <cp:lastPrinted>2023-03-19T10:30:21Z</cp:lastPrinted>
  <dcterms:created xsi:type="dcterms:W3CDTF">2023-03-19T10:30:21Z</dcterms:created>
  <dcterms:modified xsi:type="dcterms:W3CDTF">2023-03-19T10:30:21Z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2052-11.1.0.11691</vt:lpwstr>
  </property>
</Properties>
</file>