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8" r:id="rId1"/>
  </p:sldMasterIdLst>
  <p:notesMasterIdLst>
    <p:notesMasterId r:id="rId28"/>
  </p:notesMasterIdLst>
  <p:sldIdLst>
    <p:sldId id="256" r:id="rId2"/>
    <p:sldId id="257" r:id="rId3"/>
    <p:sldId id="271" r:id="rId4"/>
    <p:sldId id="277" r:id="rId5"/>
    <p:sldId id="306" r:id="rId6"/>
    <p:sldId id="307" r:id="rId7"/>
    <p:sldId id="308" r:id="rId8"/>
    <p:sldId id="327" r:id="rId9"/>
    <p:sldId id="328" r:id="rId10"/>
    <p:sldId id="329" r:id="rId11"/>
    <p:sldId id="359" r:id="rId12"/>
    <p:sldId id="360" r:id="rId13"/>
    <p:sldId id="361" r:id="rId14"/>
    <p:sldId id="362" r:id="rId15"/>
    <p:sldId id="366" r:id="rId16"/>
    <p:sldId id="278" r:id="rId17"/>
    <p:sldId id="317" r:id="rId18"/>
    <p:sldId id="318" r:id="rId19"/>
    <p:sldId id="319" r:id="rId20"/>
    <p:sldId id="320" r:id="rId21"/>
    <p:sldId id="321" r:id="rId22"/>
    <p:sldId id="322" r:id="rId23"/>
    <p:sldId id="324" r:id="rId24"/>
    <p:sldId id="325" r:id="rId25"/>
    <p:sldId id="326" r:id="rId26"/>
    <p:sldId id="367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F15EF2A-1555-431A-A7FA-B772B17C7402}">
          <p14:sldIdLst>
            <p14:sldId id="256"/>
            <p14:sldId id="257"/>
          </p14:sldIdLst>
        </p14:section>
        <p14:section name="图的定义" id="{11261E4E-2597-411C-814B-C0378EA26882}">
          <p14:sldIdLst>
            <p14:sldId id="271"/>
            <p14:sldId id="277"/>
            <p14:sldId id="306"/>
            <p14:sldId id="307"/>
            <p14:sldId id="308"/>
            <p14:sldId id="327"/>
            <p14:sldId id="328"/>
            <p14:sldId id="329"/>
            <p14:sldId id="359"/>
            <p14:sldId id="360"/>
            <p14:sldId id="361"/>
            <p14:sldId id="362"/>
          </p14:sldIdLst>
        </p14:section>
        <p14:section name="用图建模" id="{DB95734C-5A08-47F3-8ED7-A71F2DEC93A2}">
          <p14:sldIdLst>
            <p14:sldId id="366"/>
            <p14:sldId id="278"/>
            <p14:sldId id="317"/>
            <p14:sldId id="318"/>
            <p14:sldId id="319"/>
            <p14:sldId id="320"/>
            <p14:sldId id="321"/>
            <p14:sldId id="322"/>
            <p14:sldId id="324"/>
            <p14:sldId id="325"/>
            <p14:sldId id="326"/>
            <p14:sldId id="3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0066"/>
    <a:srgbClr val="FF0000"/>
    <a:srgbClr val="009900"/>
    <a:srgbClr val="66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90"/>
    <p:restoredTop sz="95273"/>
  </p:normalViewPr>
  <p:slideViewPr>
    <p:cSldViewPr>
      <p:cViewPr varScale="1">
        <p:scale>
          <a:sx n="125" d="100"/>
          <a:sy n="125" d="100"/>
        </p:scale>
        <p:origin x="119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165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F4728E0-31AD-4DB5-8E7F-AD42EE1A1709}" type="datetimeFigureOut">
              <a:rPr lang="zh-CN" altLang="en-US"/>
              <a:pPr>
                <a:defRPr/>
              </a:pPr>
              <a:t>2022/4/27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5972315-0949-4EB1-AD84-15B9006046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1118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柯尼斯堡是数学家克里斯蒂安</a:t>
            </a:r>
            <a:r>
              <a:rPr kumimoji="1" lang="en-US" altLang="zh-CN" dirty="0"/>
              <a:t>·</a:t>
            </a:r>
            <a:r>
              <a:rPr kumimoji="1" lang="zh-CN" altLang="en-US" dirty="0"/>
              <a:t>哥德巴赫和达维德</a:t>
            </a:r>
            <a:r>
              <a:rPr kumimoji="1" lang="en-US" altLang="zh-CN" dirty="0"/>
              <a:t>·</a:t>
            </a:r>
            <a:r>
              <a:rPr kumimoji="1" lang="zh-CN" altLang="en-US" dirty="0"/>
              <a:t>希耳伯特、物理学家古斯塔夫</a:t>
            </a:r>
            <a:r>
              <a:rPr kumimoji="1" lang="en-US" altLang="zh-CN" dirty="0"/>
              <a:t>·</a:t>
            </a:r>
            <a:r>
              <a:rPr kumimoji="1" lang="zh-CN" altLang="en-US" dirty="0"/>
              <a:t>基尔霍夫、作家</a:t>
            </a:r>
            <a:r>
              <a:rPr kumimoji="1" lang="en-US" altLang="zh-CN" dirty="0"/>
              <a:t>E·T·A·</a:t>
            </a:r>
            <a:r>
              <a:rPr kumimoji="1" lang="zh-CN" altLang="en-US" dirty="0"/>
              <a:t>霍夫曼和哲学家伊曼纽尔</a:t>
            </a:r>
            <a:r>
              <a:rPr kumimoji="1" lang="en-US" altLang="zh-CN" dirty="0"/>
              <a:t>·</a:t>
            </a:r>
            <a:r>
              <a:rPr kumimoji="1" lang="zh-CN" altLang="en-US" dirty="0"/>
              <a:t>康德的出生地。</a:t>
            </a:r>
            <a:r>
              <a:rPr kumimoji="1" lang="en-US" altLang="zh-CN" dirty="0"/>
              <a:t>1736</a:t>
            </a:r>
            <a:r>
              <a:rPr kumimoji="1" lang="zh-CN" altLang="en-US" dirty="0"/>
              <a:t>年，数学家莱昂哈德</a:t>
            </a:r>
            <a:r>
              <a:rPr kumimoji="1" lang="en-US" altLang="zh-CN" dirty="0"/>
              <a:t>·</a:t>
            </a:r>
            <a:r>
              <a:rPr kumimoji="1" lang="zh-CN" altLang="en-US" dirty="0"/>
              <a:t>欧拉以柯尼斯堡的桥和岛屿为基础解决了柯尼斯堡七桥问题，并由此产生了新的数学分支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拓扑学和图论。</a:t>
            </a:r>
            <a:endParaRPr kumimoji="1"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972315-0949-4EB1-AD84-15B90060464D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367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CN"/>
              <a:t>A </a:t>
            </a:r>
            <a:r>
              <a:rPr kumimoji="0" lang="en-US" altLang="zh-CN" i="1"/>
              <a:t>graph </a:t>
            </a:r>
            <a:r>
              <a:rPr kumimoji="0" lang="en-US" altLang="zh-CN"/>
              <a:t>G = (V,E) consists of V, a nonempty set of </a:t>
            </a:r>
            <a:r>
              <a:rPr kumimoji="0" lang="en-US" altLang="zh-CN" i="1"/>
              <a:t>vertices </a:t>
            </a:r>
            <a:r>
              <a:rPr kumimoji="0" lang="en-US" altLang="zh-CN"/>
              <a:t>(or </a:t>
            </a:r>
            <a:r>
              <a:rPr kumimoji="0" lang="en-US" altLang="zh-CN" i="1"/>
              <a:t>nodes</a:t>
            </a:r>
            <a:r>
              <a:rPr kumimoji="0" lang="en-US" altLang="zh-CN"/>
              <a:t>) and E, a set of </a:t>
            </a:r>
            <a:r>
              <a:rPr kumimoji="0" lang="en-US" altLang="zh-CN" i="1"/>
              <a:t>edges</a:t>
            </a:r>
            <a:r>
              <a:rPr kumimoji="0" lang="en-US" altLang="zh-CN"/>
              <a:t>. Each edge has either one or two vertices associated with it, called its </a:t>
            </a:r>
            <a:r>
              <a:rPr kumimoji="0" lang="en-US" altLang="zh-CN" i="1"/>
              <a:t>endpoints</a:t>
            </a:r>
            <a:r>
              <a:rPr kumimoji="0" lang="en-US" altLang="zh-CN"/>
              <a:t>. An edge is said to </a:t>
            </a:r>
            <a:r>
              <a:rPr kumimoji="0" lang="en-US" altLang="zh-CN" i="1"/>
              <a:t>connect </a:t>
            </a:r>
            <a:r>
              <a:rPr kumimoji="0" lang="en-US" altLang="zh-CN"/>
              <a:t>its endpoints. </a:t>
            </a:r>
          </a:p>
          <a:p>
            <a:endParaRPr kumimoji="0" lang="en-US" altLang="zh-CN"/>
          </a:p>
          <a:p>
            <a:r>
              <a:rPr kumimoji="0" lang="zh-CN" altLang="en-US"/>
              <a:t>单数</a:t>
            </a:r>
            <a:r>
              <a:rPr kumimoji="0" lang="en-US" altLang="zh-CN"/>
              <a:t> Vertex  </a:t>
            </a:r>
            <a:r>
              <a:rPr kumimoji="0" lang="zh-CN" altLang="en-US"/>
              <a:t>复数</a:t>
            </a:r>
            <a:r>
              <a:rPr kumimoji="0" lang="en-US" altLang="zh-CN"/>
              <a:t> Vertices ; </a:t>
            </a:r>
          </a:p>
        </p:txBody>
      </p:sp>
      <p:sp>
        <p:nvSpPr>
          <p:cNvPr id="8196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67D945-4367-4EC4-8A19-3B5D4D1FF099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008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CN" b="1"/>
              <a:t>pseudographs </a:t>
            </a:r>
            <a:endParaRPr kumimoji="0" lang="en-US" altLang="zh-CN"/>
          </a:p>
          <a:p>
            <a:endParaRPr kumimoji="0" lang="en-US" altLang="en-US">
              <a:ea typeface="宋体" panose="02010600030101010101" pitchFamily="2" charset="-122"/>
            </a:endParaRPr>
          </a:p>
        </p:txBody>
      </p:sp>
      <p:sp>
        <p:nvSpPr>
          <p:cNvPr id="10244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E14C5D-86FE-4E5E-A15C-874C3EC0C93F}" type="slidenum">
              <a:rPr lang="zh-CN"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7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CN"/>
              <a:t>Two vertices u and </a:t>
            </a:r>
            <a:r>
              <a:rPr kumimoji="0" lang="en-US" altLang="zh-CN" i="1"/>
              <a:t>v </a:t>
            </a:r>
            <a:r>
              <a:rPr kumimoji="0" lang="en-US" altLang="zh-CN"/>
              <a:t>in an undirected graph G are called </a:t>
            </a:r>
            <a:r>
              <a:rPr kumimoji="0" lang="en-US" altLang="zh-CN" i="1"/>
              <a:t>adjacent </a:t>
            </a:r>
            <a:r>
              <a:rPr kumimoji="0" lang="en-US" altLang="zh-CN"/>
              <a:t>(or </a:t>
            </a:r>
            <a:r>
              <a:rPr kumimoji="0" lang="en-US" altLang="zh-CN" i="1"/>
              <a:t>neighbors</a:t>
            </a:r>
            <a:r>
              <a:rPr kumimoji="0" lang="en-US" altLang="zh-CN"/>
              <a:t>) in G if u and </a:t>
            </a:r>
            <a:r>
              <a:rPr kumimoji="0" lang="en-US" altLang="zh-CN" i="1"/>
              <a:t>v </a:t>
            </a:r>
            <a:r>
              <a:rPr kumimoji="0" lang="en-US" altLang="zh-CN"/>
              <a:t>are endpoints of an edge e of G. Such an edge e is called </a:t>
            </a:r>
            <a:r>
              <a:rPr kumimoji="0" lang="en-US" altLang="zh-CN" i="1"/>
              <a:t>incident with </a:t>
            </a:r>
            <a:r>
              <a:rPr kumimoji="0" lang="en-US" altLang="zh-CN"/>
              <a:t>the vertices u and </a:t>
            </a:r>
            <a:r>
              <a:rPr kumimoji="0" lang="en-US" altLang="zh-CN" i="1"/>
              <a:t>v </a:t>
            </a:r>
            <a:r>
              <a:rPr kumimoji="0" lang="en-US" altLang="zh-CN"/>
              <a:t>and e is said to </a:t>
            </a:r>
            <a:r>
              <a:rPr kumimoji="0" lang="en-US" altLang="zh-CN" i="1"/>
              <a:t>connect </a:t>
            </a:r>
            <a:r>
              <a:rPr kumimoji="0" lang="en-US" altLang="zh-CN"/>
              <a:t>u and </a:t>
            </a:r>
            <a:r>
              <a:rPr kumimoji="0" lang="en-US" altLang="zh-CN" i="1"/>
              <a:t>v</a:t>
            </a:r>
            <a:r>
              <a:rPr kumimoji="0" lang="en-US" altLang="zh-CN"/>
              <a:t>. </a:t>
            </a:r>
          </a:p>
          <a:p>
            <a:endParaRPr kumimoji="0" lang="en-US" altLang="en-US">
              <a:ea typeface="宋体" panose="02010600030101010101" pitchFamily="2" charset="-122"/>
            </a:endParaRPr>
          </a:p>
        </p:txBody>
      </p:sp>
      <p:sp>
        <p:nvSpPr>
          <p:cNvPr id="14340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66813CB-3EAE-44F2-8ED7-ACBFDEBE6EDD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718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CN" b="1"/>
              <a:t>underlying undirected graph </a:t>
            </a:r>
            <a:endParaRPr kumimoji="0" lang="en-US" altLang="zh-CN"/>
          </a:p>
          <a:p>
            <a:endParaRPr kumimoji="0" lang="en-US" altLang="en-US">
              <a:ea typeface="宋体" panose="02010600030101010101" pitchFamily="2" charset="-122"/>
            </a:endParaRPr>
          </a:p>
        </p:txBody>
      </p:sp>
      <p:sp>
        <p:nvSpPr>
          <p:cNvPr id="17412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76A4C3-2878-43F9-8ABD-993C6A593722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56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972315-0949-4EB1-AD84-15B90060464D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837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072A29-2D91-4740-ACF0-163F7E0A6B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76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15341-1BA2-409F-ACB2-DE7B5F0BE2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425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A23BD-9F31-43C8-9C6E-9F22E89774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6610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D7AE7-B822-42AA-AAC3-E42F8E750C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933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32FF1-3A9F-4611-BE5B-1D26470D92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086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344B4-17BE-4F74-BA73-F6B4727AE0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54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C1FE2-02E3-4C33-BDC3-DA754B7ADD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517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4D940-AA5B-41B7-A529-6D14BC62F2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697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B768E-05A7-4F18-9B85-B7CD77A7BF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747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713D2-C00D-4641-87C9-04462E010C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257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93044-DAE3-4605-9065-0B20FC7045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70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3638D-D820-41F6-89D7-AF33E74AEE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800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  <a:ea typeface="+mn-ea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  <a:ea typeface="+mn-ea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D1843AA9-33D9-4E04-8BB4-61738F1F8E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2" name="图片 1" descr="nju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1" t="6886" r="12579" b="7318"/>
          <a:stretch>
            <a:fillRect/>
          </a:stretch>
        </p:blipFill>
        <p:spPr bwMode="auto">
          <a:xfrm>
            <a:off x="8101013" y="315913"/>
            <a:ext cx="925512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anose="02010600030101010101" pitchFamily="2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anose="02010600030101010101" pitchFamily="2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anose="02010600030101010101" pitchFamily="2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anose="02010600030101010101" pitchFamily="2" charset="-122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3000">
          <a:solidFill>
            <a:schemeClr val="tx1"/>
          </a:solidFill>
          <a:latin typeface="+mn-lt"/>
          <a:ea typeface="+mn-ea"/>
          <a:cs typeface="黑体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600">
          <a:solidFill>
            <a:schemeClr val="tx1"/>
          </a:solidFill>
          <a:latin typeface="+mn-lt"/>
          <a:ea typeface="+mn-ea"/>
          <a:cs typeface="黑体" charset="0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kumimoji="1" sz="2300">
          <a:solidFill>
            <a:schemeClr val="tx1"/>
          </a:solidFill>
          <a:latin typeface="+mn-lt"/>
          <a:ea typeface="+mn-ea"/>
          <a:cs typeface="黑体" charset="0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黑体" charset="0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黑体" charset="0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基本概念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cs typeface="黑体" panose="02010609060101010101" pitchFamily="49" charset="-122"/>
              </a:rPr>
              <a:t>离散数学</a:t>
            </a:r>
            <a:r>
              <a:rPr lang="zh-CN" altLang="en-US" b="1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pitchFamily="49" charset="-122"/>
              </a:rPr>
              <a:t>─</a:t>
            </a:r>
            <a:r>
              <a:rPr lang="zh-CN" altLang="en-US" b="1">
                <a:cs typeface="黑体" panose="02010609060101010101" pitchFamily="49" charset="-122"/>
              </a:rPr>
              <a:t>图论初步</a:t>
            </a:r>
            <a:endParaRPr lang="en-US" altLang="zh-CN" b="1">
              <a:cs typeface="黑体" panose="02010609060101010101" pitchFamily="49" charset="-122"/>
            </a:endParaRPr>
          </a:p>
          <a:p>
            <a:pPr eaLnBrk="1" hangingPunct="1"/>
            <a:endParaRPr lang="en-US" altLang="zh-CN" b="1">
              <a:cs typeface="黑体" panose="02010609060101010101" pitchFamily="49" charset="-122"/>
            </a:endParaRPr>
          </a:p>
          <a:p>
            <a:pPr eaLnBrk="1" hangingPunct="1"/>
            <a:r>
              <a:rPr lang="zh-CN" altLang="en-US" b="1">
                <a:cs typeface="黑体" panose="02010609060101010101" pitchFamily="49" charset="-122"/>
              </a:rPr>
              <a:t>南京大学计算机科学与技术系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796925"/>
          </a:xfrm>
        </p:spPr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图的术语（续）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075612" cy="5300662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10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有向图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 =(V, E,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800" b="1"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(e)=(u, v)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b="1">
              <a:latin typeface="Times New Roman" panose="02020603050405020304" pitchFamily="18" charset="0"/>
              <a:cs typeface="黑体" panose="02010609060101010101" pitchFamily="49" charset="-122"/>
            </a:endParaRPr>
          </a:p>
          <a:p>
            <a:pPr lvl="1" eaLnBrk="1" hangingPunct="1">
              <a:lnSpc>
                <a:spcPct val="125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是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的起点，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是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的终点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5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假设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邻接到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从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邻接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有向图中顶点的出度和入度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i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(v) = 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以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为始点的边的条数，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altLang="zh-CN" sz="2400" b="1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(v) </a:t>
            </a:r>
            <a:endParaRPr lang="zh-CN" altLang="en-US" sz="2400" b="1">
              <a:latin typeface="Times New Roman" panose="02020603050405020304" pitchFamily="18" charset="0"/>
              <a:cs typeface="黑体" panose="02010609060101010101" pitchFamily="49" charset="-122"/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i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(v) = 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以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为终点的边的条数，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deg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(v) </a:t>
            </a:r>
            <a:endParaRPr lang="zh-CN" altLang="en-US" sz="2400" b="1">
              <a:latin typeface="Times New Roman" panose="02020603050405020304" pitchFamily="18" charset="0"/>
              <a:cs typeface="黑体" panose="02010609060101010101" pitchFamily="49" charset="-122"/>
            </a:endParaRPr>
          </a:p>
          <a:p>
            <a:pPr algn="just" eaLnBrk="1" hangingPunct="1">
              <a:lnSpc>
                <a:spcPct val="125000"/>
              </a:lnSpc>
            </a:pPr>
            <a:r>
              <a:rPr lang="zh-CN" altLang="en-US" sz="2800" b="1">
                <a:cs typeface="黑体" panose="02010609060101010101" pitchFamily="49" charset="-122"/>
              </a:rPr>
              <a:t>有向图中各顶点的出度之和等于入度之和。</a:t>
            </a:r>
            <a:endParaRPr lang="en-US" altLang="zh-CN" sz="2800" b="1">
              <a:cs typeface="黑体" panose="02010609060101010101" pitchFamily="49" charset="-122"/>
            </a:endParaRP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cs typeface="黑体" panose="02010609060101010101" pitchFamily="49" charset="-122"/>
              </a:rPr>
              <a:t>             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vV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altLang="zh-CN" sz="2800" b="1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(v) =</a:t>
            </a:r>
            <a:r>
              <a:rPr lang="en-US" altLang="zh-CN" sz="2800" b="1">
                <a:cs typeface="黑体" panose="02010609060101010101" pitchFamily="49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vV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altLang="zh-CN" sz="2800" b="1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(v) =|E|</a:t>
            </a:r>
          </a:p>
          <a:p>
            <a:pPr algn="just" eaLnBrk="1" hangingPunct="1">
              <a:lnSpc>
                <a:spcPct val="125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有向图的底图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543800" cy="869950"/>
          </a:xfrm>
        </p:spPr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特殊的简单图（完全图）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557338"/>
            <a:ext cx="8229600" cy="2232025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>
                <a:latin typeface="Times New Roman" panose="02020603050405020304" pitchFamily="18" charset="0"/>
                <a:cs typeface="黑体" panose="02010609060101010101" pitchFamily="49" charset="-122"/>
              </a:rPr>
              <a:t>若简单图</a:t>
            </a:r>
            <a:r>
              <a:rPr lang="en-US" altLang="zh-CN" b="1">
                <a:latin typeface="Times New Roman" panose="02020603050405020304" pitchFamily="18" charset="0"/>
                <a:cs typeface="黑体" panose="02010609060101010101" pitchFamily="49" charset="-122"/>
              </a:rPr>
              <a:t>G</a:t>
            </a:r>
            <a:r>
              <a:rPr lang="zh-CN" altLang="en-US" b="1">
                <a:latin typeface="Times New Roman" panose="02020603050405020304" pitchFamily="18" charset="0"/>
                <a:cs typeface="黑体" panose="02010609060101010101" pitchFamily="49" charset="-122"/>
              </a:rPr>
              <a:t>中任意两点均相邻，则称为完全图。记为</a:t>
            </a:r>
            <a:r>
              <a:rPr lang="en-US" altLang="zh-CN" b="1">
                <a:latin typeface="Times New Roman" panose="02020603050405020304" pitchFamily="18" charset="0"/>
                <a:cs typeface="黑体" panose="02010609060101010101" pitchFamily="49" charset="-122"/>
              </a:rPr>
              <a:t>K</a:t>
            </a:r>
            <a:r>
              <a:rPr lang="en-US" altLang="zh-CN" b="1" baseline="-30000">
                <a:latin typeface="Times New Roman" panose="02020603050405020304" pitchFamily="18" charset="0"/>
                <a:cs typeface="黑体" panose="02010609060101010101" pitchFamily="49" charset="-122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cs typeface="黑体" panose="02010609060101010101" pitchFamily="49" charset="-122"/>
              </a:rPr>
              <a:t>, </a:t>
            </a:r>
            <a:r>
              <a:rPr lang="zh-CN" altLang="en-US" b="1">
                <a:latin typeface="Times New Roman" panose="02020603050405020304" pitchFamily="18" charset="0"/>
                <a:cs typeface="黑体" panose="02010609060101010101" pitchFamily="49" charset="-122"/>
              </a:rPr>
              <a:t>其中</a:t>
            </a:r>
            <a:r>
              <a:rPr lang="en-US" altLang="zh-CN" b="1">
                <a:latin typeface="Times New Roman" panose="02020603050405020304" pitchFamily="18" charset="0"/>
                <a:cs typeface="黑体" panose="02010609060101010101" pitchFamily="49" charset="-122"/>
              </a:rPr>
              <a:t>n</a:t>
            </a:r>
            <a:r>
              <a:rPr lang="zh-CN" altLang="en-US" b="1">
                <a:latin typeface="Times New Roman" panose="02020603050405020304" pitchFamily="18" charset="0"/>
                <a:cs typeface="黑体" panose="02010609060101010101" pitchFamily="49" charset="-122"/>
              </a:rPr>
              <a:t>是图中顶点数。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b="1">
                <a:latin typeface="Times New Roman" panose="02020603050405020304" pitchFamily="18" charset="0"/>
                <a:cs typeface="黑体" panose="02010609060101010101" pitchFamily="49" charset="-122"/>
              </a:rPr>
              <a:t>K</a:t>
            </a:r>
            <a:r>
              <a:rPr lang="en-US" altLang="zh-CN" b="1" baseline="-30000">
                <a:latin typeface="Times New Roman" panose="02020603050405020304" pitchFamily="18" charset="0"/>
                <a:cs typeface="黑体" panose="02010609060101010101" pitchFamily="49" charset="-122"/>
              </a:rPr>
              <a:t>n</a:t>
            </a:r>
            <a:r>
              <a:rPr lang="zh-CN" altLang="en-US" b="1">
                <a:latin typeface="Times New Roman" panose="02020603050405020304" pitchFamily="18" charset="0"/>
                <a:cs typeface="黑体" panose="02010609060101010101" pitchFamily="49" charset="-122"/>
              </a:rPr>
              <a:t>中每个顶点皆为</a:t>
            </a:r>
            <a:r>
              <a:rPr lang="en-US" altLang="zh-CN" b="1">
                <a:latin typeface="Times New Roman" panose="02020603050405020304" pitchFamily="18" charset="0"/>
                <a:cs typeface="黑体" panose="02010609060101010101" pitchFamily="49" charset="-122"/>
              </a:rPr>
              <a:t>n-1</a:t>
            </a:r>
            <a:r>
              <a:rPr lang="zh-CN" altLang="en-US" b="1">
                <a:latin typeface="Times New Roman" panose="02020603050405020304" pitchFamily="18" charset="0"/>
                <a:cs typeface="黑体" panose="02010609060101010101" pitchFamily="49" charset="-122"/>
              </a:rPr>
              <a:t>度，总边数为</a:t>
            </a:r>
            <a:r>
              <a:rPr lang="en-US" altLang="zh-CN" b="1">
                <a:latin typeface="Times New Roman" panose="02020603050405020304" pitchFamily="18" charset="0"/>
                <a:cs typeface="黑体" panose="02010609060101010101" pitchFamily="49" charset="-122"/>
              </a:rPr>
              <a:t>n(n-1)/2</a:t>
            </a:r>
            <a:r>
              <a:rPr lang="zh-CN" altLang="en-US" b="1">
                <a:latin typeface="Times New Roman" panose="02020603050405020304" pitchFamily="18" charset="0"/>
                <a:cs typeface="黑体" panose="02010609060101010101" pitchFamily="49" charset="-122"/>
              </a:rPr>
              <a:t>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>
                <a:latin typeface="Times New Roman" panose="02020603050405020304" pitchFamily="18" charset="0"/>
                <a:cs typeface="黑体" panose="02010609060101010101" pitchFamily="49" charset="-122"/>
              </a:rPr>
              <a:t>边数达到上限的简单图。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zh-CN">
              <a:cs typeface="黑体" panose="02010609060101010101" pitchFamily="49" charset="-122"/>
            </a:endParaRPr>
          </a:p>
        </p:txBody>
      </p:sp>
      <p:grpSp>
        <p:nvGrpSpPr>
          <p:cNvPr id="28676" name="组合 104"/>
          <p:cNvGrpSpPr>
            <a:grpSpLocks/>
          </p:cNvGrpSpPr>
          <p:nvPr/>
        </p:nvGrpSpPr>
        <p:grpSpPr bwMode="auto">
          <a:xfrm>
            <a:off x="3059113" y="4365625"/>
            <a:ext cx="1081087" cy="1366838"/>
            <a:chOff x="2627784" y="4365743"/>
            <a:chExt cx="1080120" cy="1367513"/>
          </a:xfrm>
        </p:grpSpPr>
        <p:grpSp>
          <p:nvGrpSpPr>
            <p:cNvPr id="28717" name="组合 53"/>
            <p:cNvGrpSpPr>
              <a:grpSpLocks/>
            </p:cNvGrpSpPr>
            <p:nvPr/>
          </p:nvGrpSpPr>
          <p:grpSpPr bwMode="auto">
            <a:xfrm>
              <a:off x="2627784" y="4365743"/>
              <a:ext cx="1080120" cy="863457"/>
              <a:chOff x="2627784" y="4365743"/>
              <a:chExt cx="1080120" cy="863457"/>
            </a:xfrm>
          </p:grpSpPr>
          <p:grpSp>
            <p:nvGrpSpPr>
              <p:cNvPr id="28719" name="组合 40"/>
              <p:cNvGrpSpPr>
                <a:grpSpLocks/>
              </p:cNvGrpSpPr>
              <p:nvPr/>
            </p:nvGrpSpPr>
            <p:grpSpPr bwMode="auto">
              <a:xfrm>
                <a:off x="2627784" y="5085184"/>
                <a:ext cx="1080120" cy="144016"/>
                <a:chOff x="1187624" y="5085184"/>
                <a:chExt cx="1080120" cy="144016"/>
              </a:xfrm>
            </p:grpSpPr>
            <p:sp>
              <p:nvSpPr>
                <p:cNvPr id="28723" name="流程图: 联系 9"/>
                <p:cNvSpPr>
                  <a:spLocks noChangeArrowheads="1"/>
                </p:cNvSpPr>
                <p:nvPr/>
              </p:nvSpPr>
              <p:spPr bwMode="auto">
                <a:xfrm>
                  <a:off x="118762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8724" name="流程图: 联系 11"/>
                <p:cNvSpPr>
                  <a:spLocks noChangeArrowheads="1"/>
                </p:cNvSpPr>
                <p:nvPr/>
              </p:nvSpPr>
              <p:spPr bwMode="auto">
                <a:xfrm>
                  <a:off x="2123728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cxnSp>
              <p:nvCxnSpPr>
                <p:cNvPr id="28725" name="直接连接符 16"/>
                <p:cNvCxnSpPr>
                  <a:cxnSpLocks noChangeShapeType="1"/>
                  <a:stCxn id="28723" idx="6"/>
                </p:cNvCxnSpPr>
                <p:nvPr/>
              </p:nvCxnSpPr>
              <p:spPr bwMode="auto">
                <a:xfrm>
                  <a:off x="1331640" y="5157192"/>
                  <a:ext cx="7920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8720" name="直接连接符 18"/>
              <p:cNvCxnSpPr>
                <a:cxnSpLocks noChangeShapeType="1"/>
                <a:stCxn id="28721" idx="1"/>
              </p:cNvCxnSpPr>
              <p:nvPr/>
            </p:nvCxnSpPr>
            <p:spPr bwMode="auto">
              <a:xfrm flipH="1">
                <a:off x="2734331" y="4366749"/>
                <a:ext cx="429232" cy="73952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8721" name="流程图: 联系 46"/>
              <p:cNvSpPr>
                <a:spLocks noChangeArrowheads="1"/>
              </p:cNvSpPr>
              <p:nvPr/>
            </p:nvSpPr>
            <p:spPr bwMode="auto">
              <a:xfrm rot="3275188">
                <a:off x="3079563" y="4365743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8722" name="直接连接符 48"/>
              <p:cNvCxnSpPr>
                <a:cxnSpLocks noChangeShapeType="1"/>
                <a:stCxn id="28721" idx="6"/>
              </p:cNvCxnSpPr>
              <p:nvPr/>
            </p:nvCxnSpPr>
            <p:spPr bwMode="auto">
              <a:xfrm rot="3275188">
                <a:off x="3026751" y="4819209"/>
                <a:ext cx="7920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8718" name="矩形标注 103"/>
            <p:cNvSpPr>
              <a:spLocks noChangeArrowheads="1"/>
            </p:cNvSpPr>
            <p:nvPr/>
          </p:nvSpPr>
          <p:spPr bwMode="auto">
            <a:xfrm>
              <a:off x="2915816" y="5229200"/>
              <a:ext cx="720080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677" name="组合 109"/>
          <p:cNvGrpSpPr>
            <a:grpSpLocks/>
          </p:cNvGrpSpPr>
          <p:nvPr/>
        </p:nvGrpSpPr>
        <p:grpSpPr bwMode="auto">
          <a:xfrm>
            <a:off x="1547813" y="5084763"/>
            <a:ext cx="1079500" cy="612775"/>
            <a:chOff x="1187624" y="5085184"/>
            <a:chExt cx="1080120" cy="612504"/>
          </a:xfrm>
        </p:grpSpPr>
        <p:grpSp>
          <p:nvGrpSpPr>
            <p:cNvPr id="28712" name="组合 58"/>
            <p:cNvGrpSpPr>
              <a:grpSpLocks/>
            </p:cNvGrpSpPr>
            <p:nvPr/>
          </p:nvGrpSpPr>
          <p:grpSpPr bwMode="auto">
            <a:xfrm>
              <a:off x="1187624" y="5085184"/>
              <a:ext cx="1080120" cy="144016"/>
              <a:chOff x="1187624" y="5085184"/>
              <a:chExt cx="1080120" cy="144016"/>
            </a:xfrm>
          </p:grpSpPr>
          <p:sp>
            <p:nvSpPr>
              <p:cNvPr id="28714" name="流程图: 联系 59"/>
              <p:cNvSpPr>
                <a:spLocks noChangeArrowheads="1"/>
              </p:cNvSpPr>
              <p:nvPr/>
            </p:nvSpPr>
            <p:spPr bwMode="auto">
              <a:xfrm>
                <a:off x="1187624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715" name="流程图: 联系 60"/>
              <p:cNvSpPr>
                <a:spLocks noChangeArrowheads="1"/>
              </p:cNvSpPr>
              <p:nvPr/>
            </p:nvSpPr>
            <p:spPr bwMode="auto">
              <a:xfrm>
                <a:off x="2123728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8716" name="直接连接符 61"/>
              <p:cNvCxnSpPr>
                <a:cxnSpLocks noChangeShapeType="1"/>
                <a:stCxn id="28714" idx="6"/>
              </p:cNvCxnSpPr>
              <p:nvPr/>
            </p:nvCxnSpPr>
            <p:spPr bwMode="auto">
              <a:xfrm>
                <a:off x="1331640" y="5157192"/>
                <a:ext cx="7920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8713" name="矩形标注 105"/>
            <p:cNvSpPr>
              <a:spLocks noChangeArrowheads="1"/>
            </p:cNvSpPr>
            <p:nvPr/>
          </p:nvSpPr>
          <p:spPr bwMode="auto">
            <a:xfrm>
              <a:off x="1538118" y="5193632"/>
              <a:ext cx="720080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678" name="组合 118"/>
          <p:cNvGrpSpPr>
            <a:grpSpLocks/>
          </p:cNvGrpSpPr>
          <p:nvPr/>
        </p:nvGrpSpPr>
        <p:grpSpPr bwMode="auto">
          <a:xfrm>
            <a:off x="611188" y="5084763"/>
            <a:ext cx="720725" cy="622300"/>
            <a:chOff x="404210" y="5085184"/>
            <a:chExt cx="720080" cy="621178"/>
          </a:xfrm>
        </p:grpSpPr>
        <p:sp>
          <p:nvSpPr>
            <p:cNvPr id="28710" name="流程图: 联系 10"/>
            <p:cNvSpPr>
              <a:spLocks noChangeArrowheads="1"/>
            </p:cNvSpPr>
            <p:nvPr/>
          </p:nvSpPr>
          <p:spPr bwMode="auto">
            <a:xfrm>
              <a:off x="539552" y="5085184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11" name="矩形标注 106"/>
            <p:cNvSpPr>
              <a:spLocks noChangeArrowheads="1"/>
            </p:cNvSpPr>
            <p:nvPr/>
          </p:nvSpPr>
          <p:spPr bwMode="auto">
            <a:xfrm>
              <a:off x="404210" y="5202306"/>
              <a:ext cx="720080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679" name="组合 111"/>
          <p:cNvGrpSpPr>
            <a:grpSpLocks/>
          </p:cNvGrpSpPr>
          <p:nvPr/>
        </p:nvGrpSpPr>
        <p:grpSpPr bwMode="auto">
          <a:xfrm>
            <a:off x="4822825" y="4338638"/>
            <a:ext cx="1089025" cy="1393825"/>
            <a:chOff x="4419310" y="4338210"/>
            <a:chExt cx="1088794" cy="1395046"/>
          </a:xfrm>
        </p:grpSpPr>
        <p:grpSp>
          <p:nvGrpSpPr>
            <p:cNvPr id="28697" name="组合 41"/>
            <p:cNvGrpSpPr>
              <a:grpSpLocks/>
            </p:cNvGrpSpPr>
            <p:nvPr/>
          </p:nvGrpSpPr>
          <p:grpSpPr bwMode="auto">
            <a:xfrm>
              <a:off x="4419310" y="4338210"/>
              <a:ext cx="1080120" cy="144016"/>
              <a:chOff x="1187624" y="5085184"/>
              <a:chExt cx="1080120" cy="144016"/>
            </a:xfrm>
          </p:grpSpPr>
          <p:sp>
            <p:nvSpPr>
              <p:cNvPr id="28707" name="流程图: 联系 42"/>
              <p:cNvSpPr>
                <a:spLocks noChangeArrowheads="1"/>
              </p:cNvSpPr>
              <p:nvPr/>
            </p:nvSpPr>
            <p:spPr bwMode="auto">
              <a:xfrm>
                <a:off x="1187624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708" name="流程图: 联系 43"/>
              <p:cNvSpPr>
                <a:spLocks noChangeArrowheads="1"/>
              </p:cNvSpPr>
              <p:nvPr/>
            </p:nvSpPr>
            <p:spPr bwMode="auto">
              <a:xfrm>
                <a:off x="2123728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8709" name="直接连接符 44"/>
              <p:cNvCxnSpPr>
                <a:cxnSpLocks noChangeShapeType="1"/>
                <a:stCxn id="28707" idx="6"/>
              </p:cNvCxnSpPr>
              <p:nvPr/>
            </p:nvCxnSpPr>
            <p:spPr bwMode="auto">
              <a:xfrm>
                <a:off x="1331640" y="5157192"/>
                <a:ext cx="7920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8698" name="直接连接符 56"/>
            <p:cNvCxnSpPr>
              <a:cxnSpLocks noChangeShapeType="1"/>
              <a:stCxn id="28705" idx="1"/>
              <a:endCxn id="28707" idx="5"/>
            </p:cNvCxnSpPr>
            <p:nvPr/>
          </p:nvCxnSpPr>
          <p:spPr bwMode="auto">
            <a:xfrm flipH="1" flipV="1">
              <a:off x="4542235" y="4461135"/>
              <a:ext cx="842944" cy="6451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8699" name="组合 62"/>
            <p:cNvGrpSpPr>
              <a:grpSpLocks/>
            </p:cNvGrpSpPr>
            <p:nvPr/>
          </p:nvGrpSpPr>
          <p:grpSpPr bwMode="auto">
            <a:xfrm>
              <a:off x="4427984" y="5085184"/>
              <a:ext cx="1080120" cy="144016"/>
              <a:chOff x="1187624" y="5085184"/>
              <a:chExt cx="1080120" cy="144016"/>
            </a:xfrm>
          </p:grpSpPr>
          <p:sp>
            <p:nvSpPr>
              <p:cNvPr id="28704" name="流程图: 联系 63"/>
              <p:cNvSpPr>
                <a:spLocks noChangeArrowheads="1"/>
              </p:cNvSpPr>
              <p:nvPr/>
            </p:nvSpPr>
            <p:spPr bwMode="auto">
              <a:xfrm>
                <a:off x="1187624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705" name="流程图: 联系 64"/>
              <p:cNvSpPr>
                <a:spLocks noChangeArrowheads="1"/>
              </p:cNvSpPr>
              <p:nvPr/>
            </p:nvSpPr>
            <p:spPr bwMode="auto">
              <a:xfrm>
                <a:off x="2123728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8706" name="直接连接符 65"/>
              <p:cNvCxnSpPr>
                <a:cxnSpLocks noChangeShapeType="1"/>
                <a:stCxn id="28704" idx="6"/>
              </p:cNvCxnSpPr>
              <p:nvPr/>
            </p:nvCxnSpPr>
            <p:spPr bwMode="auto">
              <a:xfrm>
                <a:off x="1331640" y="5157192"/>
                <a:ext cx="7920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8700" name="直接连接符 69"/>
            <p:cNvCxnSpPr>
              <a:cxnSpLocks noChangeShapeType="1"/>
            </p:cNvCxnSpPr>
            <p:nvPr/>
          </p:nvCxnSpPr>
          <p:spPr bwMode="auto">
            <a:xfrm flipH="1" flipV="1">
              <a:off x="5436096" y="4365104"/>
              <a:ext cx="8674" cy="7920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01" name="矩形标注 107"/>
            <p:cNvSpPr>
              <a:spLocks noChangeArrowheads="1"/>
            </p:cNvSpPr>
            <p:nvPr/>
          </p:nvSpPr>
          <p:spPr bwMode="auto">
            <a:xfrm>
              <a:off x="4697796" y="5229200"/>
              <a:ext cx="720080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702" name="直接连接符 112"/>
            <p:cNvCxnSpPr>
              <a:cxnSpLocks noChangeShapeType="1"/>
            </p:cNvCxnSpPr>
            <p:nvPr/>
          </p:nvCxnSpPr>
          <p:spPr bwMode="auto">
            <a:xfrm flipH="1" flipV="1">
              <a:off x="4501736" y="4378551"/>
              <a:ext cx="8674" cy="7920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3" name="直接连接符 113"/>
            <p:cNvCxnSpPr>
              <a:cxnSpLocks noChangeShapeType="1"/>
              <a:stCxn id="28704" idx="7"/>
              <a:endCxn id="28708" idx="3"/>
            </p:cNvCxnSpPr>
            <p:nvPr/>
          </p:nvCxnSpPr>
          <p:spPr bwMode="auto">
            <a:xfrm flipV="1">
              <a:off x="4550909" y="4461135"/>
              <a:ext cx="825596" cy="6451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680" name="组合 110"/>
          <p:cNvGrpSpPr>
            <a:grpSpLocks/>
          </p:cNvGrpSpPr>
          <p:nvPr/>
        </p:nvGrpSpPr>
        <p:grpSpPr bwMode="auto">
          <a:xfrm>
            <a:off x="6721475" y="3919538"/>
            <a:ext cx="1506538" cy="1787525"/>
            <a:chOff x="6129282" y="3919609"/>
            <a:chExt cx="1507395" cy="1786753"/>
          </a:xfrm>
        </p:grpSpPr>
        <p:sp>
          <p:nvSpPr>
            <p:cNvPr id="28681" name="流程图: 联系 8"/>
            <p:cNvSpPr>
              <a:spLocks noChangeArrowheads="1"/>
            </p:cNvSpPr>
            <p:nvPr/>
          </p:nvSpPr>
          <p:spPr bwMode="auto">
            <a:xfrm>
              <a:off x="7492661" y="4437112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28682" name="直接连接符 17"/>
            <p:cNvCxnSpPr>
              <a:cxnSpLocks noChangeShapeType="1"/>
              <a:endCxn id="28681" idx="3"/>
            </p:cNvCxnSpPr>
            <p:nvPr/>
          </p:nvCxnSpPr>
          <p:spPr bwMode="auto">
            <a:xfrm flipV="1">
              <a:off x="6444208" y="4560037"/>
              <a:ext cx="1069544" cy="59715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683" name="流程图: 联系 35"/>
            <p:cNvSpPr>
              <a:spLocks noChangeArrowheads="1"/>
            </p:cNvSpPr>
            <p:nvPr/>
          </p:nvSpPr>
          <p:spPr bwMode="auto">
            <a:xfrm>
              <a:off x="6817695" y="3919609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4" name="流程图: 联系 8"/>
            <p:cNvSpPr>
              <a:spLocks noChangeArrowheads="1"/>
            </p:cNvSpPr>
            <p:nvPr/>
          </p:nvSpPr>
          <p:spPr bwMode="auto">
            <a:xfrm>
              <a:off x="6129282" y="4455332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5" name="流程图: 联系 71"/>
            <p:cNvSpPr>
              <a:spLocks noChangeArrowheads="1"/>
            </p:cNvSpPr>
            <p:nvPr/>
          </p:nvSpPr>
          <p:spPr bwMode="auto">
            <a:xfrm>
              <a:off x="6372200" y="5085184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6" name="流程图: 联系 72"/>
            <p:cNvSpPr>
              <a:spLocks noChangeArrowheads="1"/>
            </p:cNvSpPr>
            <p:nvPr/>
          </p:nvSpPr>
          <p:spPr bwMode="auto">
            <a:xfrm>
              <a:off x="7308304" y="5085184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28687" name="直接连接符 73"/>
            <p:cNvCxnSpPr>
              <a:cxnSpLocks noChangeShapeType="1"/>
              <a:stCxn id="28685" idx="6"/>
            </p:cNvCxnSpPr>
            <p:nvPr/>
          </p:nvCxnSpPr>
          <p:spPr bwMode="auto">
            <a:xfrm>
              <a:off x="6516216" y="5157192"/>
              <a:ext cx="79208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8" name="直接连接符 74"/>
            <p:cNvCxnSpPr>
              <a:cxnSpLocks noChangeShapeType="1"/>
              <a:stCxn id="28684" idx="7"/>
              <a:endCxn id="28683" idx="7"/>
            </p:cNvCxnSpPr>
            <p:nvPr/>
          </p:nvCxnSpPr>
          <p:spPr bwMode="auto">
            <a:xfrm flipV="1">
              <a:off x="6252207" y="3940700"/>
              <a:ext cx="688413" cy="53572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9" name="直接连接符 75"/>
            <p:cNvCxnSpPr>
              <a:cxnSpLocks noChangeShapeType="1"/>
              <a:stCxn id="28683" idx="6"/>
            </p:cNvCxnSpPr>
            <p:nvPr/>
          </p:nvCxnSpPr>
          <p:spPr bwMode="auto">
            <a:xfrm>
              <a:off x="6961711" y="3991617"/>
              <a:ext cx="573132" cy="45601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0" name="直接连接符 76"/>
            <p:cNvCxnSpPr>
              <a:cxnSpLocks noChangeShapeType="1"/>
            </p:cNvCxnSpPr>
            <p:nvPr/>
          </p:nvCxnSpPr>
          <p:spPr bwMode="auto">
            <a:xfrm flipV="1">
              <a:off x="7393759" y="4560037"/>
              <a:ext cx="194933" cy="59715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1" name="直接连接符 77"/>
            <p:cNvCxnSpPr>
              <a:cxnSpLocks noChangeShapeType="1"/>
              <a:endCxn id="28685" idx="5"/>
            </p:cNvCxnSpPr>
            <p:nvPr/>
          </p:nvCxnSpPr>
          <p:spPr bwMode="auto">
            <a:xfrm>
              <a:off x="6228184" y="4581128"/>
              <a:ext cx="266941" cy="62698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2" name="直接连接符 89"/>
            <p:cNvCxnSpPr>
              <a:cxnSpLocks noChangeShapeType="1"/>
              <a:endCxn id="28681" idx="6"/>
            </p:cNvCxnSpPr>
            <p:nvPr/>
          </p:nvCxnSpPr>
          <p:spPr bwMode="auto">
            <a:xfrm>
              <a:off x="6259851" y="4509120"/>
              <a:ext cx="137682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3" name="直接连接符 91"/>
            <p:cNvCxnSpPr>
              <a:cxnSpLocks noChangeShapeType="1"/>
              <a:endCxn id="28683" idx="4"/>
            </p:cNvCxnSpPr>
            <p:nvPr/>
          </p:nvCxnSpPr>
          <p:spPr bwMode="auto">
            <a:xfrm flipV="1">
              <a:off x="6444208" y="4063625"/>
              <a:ext cx="445495" cy="109356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4" name="直接连接符 93"/>
            <p:cNvCxnSpPr>
              <a:cxnSpLocks noChangeShapeType="1"/>
              <a:stCxn id="28683" idx="5"/>
              <a:endCxn id="28686" idx="0"/>
            </p:cNvCxnSpPr>
            <p:nvPr/>
          </p:nvCxnSpPr>
          <p:spPr bwMode="auto">
            <a:xfrm>
              <a:off x="6940620" y="4042534"/>
              <a:ext cx="439692" cy="104265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5" name="直接连接符 94"/>
            <p:cNvCxnSpPr>
              <a:cxnSpLocks noChangeShapeType="1"/>
              <a:endCxn id="28686" idx="1"/>
            </p:cNvCxnSpPr>
            <p:nvPr/>
          </p:nvCxnSpPr>
          <p:spPr bwMode="auto">
            <a:xfrm>
              <a:off x="6252207" y="4564810"/>
              <a:ext cx="1077188" cy="54146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696" name="矩形标注 108"/>
            <p:cNvSpPr>
              <a:spLocks noChangeArrowheads="1"/>
            </p:cNvSpPr>
            <p:nvPr/>
          </p:nvSpPr>
          <p:spPr bwMode="auto">
            <a:xfrm>
              <a:off x="6677580" y="5202306"/>
              <a:ext cx="720080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2092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543800" cy="869950"/>
          </a:xfrm>
        </p:spPr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特殊的简单图（圈图与轮图）</a:t>
            </a:r>
          </a:p>
        </p:txBody>
      </p:sp>
      <p:grpSp>
        <p:nvGrpSpPr>
          <p:cNvPr id="29699" name="组合 53"/>
          <p:cNvGrpSpPr>
            <a:grpSpLocks/>
          </p:cNvGrpSpPr>
          <p:nvPr/>
        </p:nvGrpSpPr>
        <p:grpSpPr bwMode="auto">
          <a:xfrm>
            <a:off x="1714500" y="2079625"/>
            <a:ext cx="1081088" cy="863600"/>
            <a:chOff x="2627784" y="4365743"/>
            <a:chExt cx="1080120" cy="863457"/>
          </a:xfrm>
        </p:grpSpPr>
        <p:grpSp>
          <p:nvGrpSpPr>
            <p:cNvPr id="29777" name="组合 40"/>
            <p:cNvGrpSpPr>
              <a:grpSpLocks/>
            </p:cNvGrpSpPr>
            <p:nvPr/>
          </p:nvGrpSpPr>
          <p:grpSpPr bwMode="auto">
            <a:xfrm>
              <a:off x="2627784" y="5085184"/>
              <a:ext cx="1080120" cy="144016"/>
              <a:chOff x="1187624" y="5085184"/>
              <a:chExt cx="1080120" cy="144016"/>
            </a:xfrm>
          </p:grpSpPr>
          <p:sp>
            <p:nvSpPr>
              <p:cNvPr id="29781" name="流程图: 联系 9"/>
              <p:cNvSpPr>
                <a:spLocks noChangeArrowheads="1"/>
              </p:cNvSpPr>
              <p:nvPr/>
            </p:nvSpPr>
            <p:spPr bwMode="auto">
              <a:xfrm>
                <a:off x="1187624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82" name="流程图: 联系 11"/>
              <p:cNvSpPr>
                <a:spLocks noChangeArrowheads="1"/>
              </p:cNvSpPr>
              <p:nvPr/>
            </p:nvSpPr>
            <p:spPr bwMode="auto">
              <a:xfrm>
                <a:off x="2123728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83" name="直接连接符 16"/>
              <p:cNvCxnSpPr>
                <a:cxnSpLocks noChangeShapeType="1"/>
                <a:stCxn id="29781" idx="6"/>
              </p:cNvCxnSpPr>
              <p:nvPr/>
            </p:nvCxnSpPr>
            <p:spPr bwMode="auto">
              <a:xfrm>
                <a:off x="1331640" y="5157192"/>
                <a:ext cx="7920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9778" name="直接连接符 18"/>
            <p:cNvCxnSpPr>
              <a:cxnSpLocks noChangeShapeType="1"/>
              <a:stCxn id="29779" idx="1"/>
            </p:cNvCxnSpPr>
            <p:nvPr/>
          </p:nvCxnSpPr>
          <p:spPr bwMode="auto">
            <a:xfrm flipH="1">
              <a:off x="2734331" y="4366749"/>
              <a:ext cx="429232" cy="73952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79" name="流程图: 联系 46"/>
            <p:cNvSpPr>
              <a:spLocks noChangeArrowheads="1"/>
            </p:cNvSpPr>
            <p:nvPr/>
          </p:nvSpPr>
          <p:spPr bwMode="auto">
            <a:xfrm rot="3275188">
              <a:off x="3079563" y="4365743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29780" name="直接连接符 48"/>
            <p:cNvCxnSpPr>
              <a:cxnSpLocks noChangeShapeType="1"/>
              <a:stCxn id="29779" idx="6"/>
            </p:cNvCxnSpPr>
            <p:nvPr/>
          </p:nvCxnSpPr>
          <p:spPr bwMode="auto">
            <a:xfrm rot="3275188">
              <a:off x="3026751" y="4819209"/>
              <a:ext cx="79208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0" name="组合 111"/>
          <p:cNvGrpSpPr>
            <a:grpSpLocks/>
          </p:cNvGrpSpPr>
          <p:nvPr/>
        </p:nvGrpSpPr>
        <p:grpSpPr bwMode="auto">
          <a:xfrm>
            <a:off x="3841750" y="2052638"/>
            <a:ext cx="1087438" cy="1395412"/>
            <a:chOff x="4419310" y="4338210"/>
            <a:chExt cx="1088794" cy="1395046"/>
          </a:xfrm>
        </p:grpSpPr>
        <p:grpSp>
          <p:nvGrpSpPr>
            <p:cNvPr id="29766" name="组合 41"/>
            <p:cNvGrpSpPr>
              <a:grpSpLocks/>
            </p:cNvGrpSpPr>
            <p:nvPr/>
          </p:nvGrpSpPr>
          <p:grpSpPr bwMode="auto">
            <a:xfrm>
              <a:off x="4419310" y="4338210"/>
              <a:ext cx="1080120" cy="144016"/>
              <a:chOff x="1187624" y="5085184"/>
              <a:chExt cx="1080120" cy="144016"/>
            </a:xfrm>
          </p:grpSpPr>
          <p:sp>
            <p:nvSpPr>
              <p:cNvPr id="29774" name="流程图: 联系 42"/>
              <p:cNvSpPr>
                <a:spLocks noChangeArrowheads="1"/>
              </p:cNvSpPr>
              <p:nvPr/>
            </p:nvSpPr>
            <p:spPr bwMode="auto">
              <a:xfrm>
                <a:off x="1187624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75" name="流程图: 联系 43"/>
              <p:cNvSpPr>
                <a:spLocks noChangeArrowheads="1"/>
              </p:cNvSpPr>
              <p:nvPr/>
            </p:nvSpPr>
            <p:spPr bwMode="auto">
              <a:xfrm>
                <a:off x="2123728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76" name="直接连接符 44"/>
              <p:cNvCxnSpPr>
                <a:cxnSpLocks noChangeShapeType="1"/>
                <a:stCxn id="29774" idx="6"/>
              </p:cNvCxnSpPr>
              <p:nvPr/>
            </p:nvCxnSpPr>
            <p:spPr bwMode="auto">
              <a:xfrm>
                <a:off x="1331640" y="5157192"/>
                <a:ext cx="7920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9767" name="组合 62"/>
            <p:cNvGrpSpPr>
              <a:grpSpLocks/>
            </p:cNvGrpSpPr>
            <p:nvPr/>
          </p:nvGrpSpPr>
          <p:grpSpPr bwMode="auto">
            <a:xfrm>
              <a:off x="4427984" y="5085184"/>
              <a:ext cx="1080120" cy="144016"/>
              <a:chOff x="1187624" y="5085184"/>
              <a:chExt cx="1080120" cy="144016"/>
            </a:xfrm>
          </p:grpSpPr>
          <p:sp>
            <p:nvSpPr>
              <p:cNvPr id="29771" name="流程图: 联系 63"/>
              <p:cNvSpPr>
                <a:spLocks noChangeArrowheads="1"/>
              </p:cNvSpPr>
              <p:nvPr/>
            </p:nvSpPr>
            <p:spPr bwMode="auto">
              <a:xfrm>
                <a:off x="1187624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72" name="流程图: 联系 64"/>
              <p:cNvSpPr>
                <a:spLocks noChangeArrowheads="1"/>
              </p:cNvSpPr>
              <p:nvPr/>
            </p:nvSpPr>
            <p:spPr bwMode="auto">
              <a:xfrm>
                <a:off x="2123728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73" name="直接连接符 65"/>
              <p:cNvCxnSpPr>
                <a:cxnSpLocks noChangeShapeType="1"/>
                <a:stCxn id="29771" idx="6"/>
              </p:cNvCxnSpPr>
              <p:nvPr/>
            </p:nvCxnSpPr>
            <p:spPr bwMode="auto">
              <a:xfrm>
                <a:off x="1331640" y="5157192"/>
                <a:ext cx="7920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9768" name="直接连接符 69"/>
            <p:cNvCxnSpPr>
              <a:cxnSpLocks noChangeShapeType="1"/>
            </p:cNvCxnSpPr>
            <p:nvPr/>
          </p:nvCxnSpPr>
          <p:spPr bwMode="auto">
            <a:xfrm flipH="1" flipV="1">
              <a:off x="5436096" y="4365104"/>
              <a:ext cx="8674" cy="7920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69" name="矩形标注 107"/>
            <p:cNvSpPr>
              <a:spLocks noChangeArrowheads="1"/>
            </p:cNvSpPr>
            <p:nvPr/>
          </p:nvSpPr>
          <p:spPr bwMode="auto">
            <a:xfrm>
              <a:off x="4697796" y="5229200"/>
              <a:ext cx="720080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770" name="直接连接符 112"/>
            <p:cNvCxnSpPr>
              <a:cxnSpLocks noChangeShapeType="1"/>
            </p:cNvCxnSpPr>
            <p:nvPr/>
          </p:nvCxnSpPr>
          <p:spPr bwMode="auto">
            <a:xfrm flipH="1" flipV="1">
              <a:off x="4501736" y="4378551"/>
              <a:ext cx="8674" cy="7920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1" name="组合 110"/>
          <p:cNvGrpSpPr>
            <a:grpSpLocks/>
          </p:cNvGrpSpPr>
          <p:nvPr/>
        </p:nvGrpSpPr>
        <p:grpSpPr bwMode="auto">
          <a:xfrm>
            <a:off x="5802313" y="1647825"/>
            <a:ext cx="1506537" cy="1785938"/>
            <a:chOff x="6129282" y="3919609"/>
            <a:chExt cx="1507395" cy="1786753"/>
          </a:xfrm>
        </p:grpSpPr>
        <p:sp>
          <p:nvSpPr>
            <p:cNvPr id="29755" name="流程图: 联系 8"/>
            <p:cNvSpPr>
              <a:spLocks noChangeArrowheads="1"/>
            </p:cNvSpPr>
            <p:nvPr/>
          </p:nvSpPr>
          <p:spPr bwMode="auto">
            <a:xfrm>
              <a:off x="7492661" y="4437112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56" name="流程图: 联系 35"/>
            <p:cNvSpPr>
              <a:spLocks noChangeArrowheads="1"/>
            </p:cNvSpPr>
            <p:nvPr/>
          </p:nvSpPr>
          <p:spPr bwMode="auto">
            <a:xfrm>
              <a:off x="6817695" y="3919609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57" name="流程图: 联系 8"/>
            <p:cNvSpPr>
              <a:spLocks noChangeArrowheads="1"/>
            </p:cNvSpPr>
            <p:nvPr/>
          </p:nvSpPr>
          <p:spPr bwMode="auto">
            <a:xfrm>
              <a:off x="6129282" y="4455332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58" name="流程图: 联系 71"/>
            <p:cNvSpPr>
              <a:spLocks noChangeArrowheads="1"/>
            </p:cNvSpPr>
            <p:nvPr/>
          </p:nvSpPr>
          <p:spPr bwMode="auto">
            <a:xfrm>
              <a:off x="6372200" y="5085184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59" name="流程图: 联系 72"/>
            <p:cNvSpPr>
              <a:spLocks noChangeArrowheads="1"/>
            </p:cNvSpPr>
            <p:nvPr/>
          </p:nvSpPr>
          <p:spPr bwMode="auto">
            <a:xfrm>
              <a:off x="7308304" y="5085184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29760" name="直接连接符 73"/>
            <p:cNvCxnSpPr>
              <a:cxnSpLocks noChangeShapeType="1"/>
              <a:stCxn id="29758" idx="6"/>
            </p:cNvCxnSpPr>
            <p:nvPr/>
          </p:nvCxnSpPr>
          <p:spPr bwMode="auto">
            <a:xfrm>
              <a:off x="6516216" y="5157192"/>
              <a:ext cx="79208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61" name="直接连接符 74"/>
            <p:cNvCxnSpPr>
              <a:cxnSpLocks noChangeShapeType="1"/>
              <a:stCxn id="29757" idx="7"/>
              <a:endCxn id="29756" idx="7"/>
            </p:cNvCxnSpPr>
            <p:nvPr/>
          </p:nvCxnSpPr>
          <p:spPr bwMode="auto">
            <a:xfrm flipV="1">
              <a:off x="6252207" y="3940700"/>
              <a:ext cx="688413" cy="53572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62" name="直接连接符 75"/>
            <p:cNvCxnSpPr>
              <a:cxnSpLocks noChangeShapeType="1"/>
              <a:stCxn id="29756" idx="6"/>
            </p:cNvCxnSpPr>
            <p:nvPr/>
          </p:nvCxnSpPr>
          <p:spPr bwMode="auto">
            <a:xfrm>
              <a:off x="6961711" y="3991617"/>
              <a:ext cx="573132" cy="45601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63" name="直接连接符 76"/>
            <p:cNvCxnSpPr>
              <a:cxnSpLocks noChangeShapeType="1"/>
            </p:cNvCxnSpPr>
            <p:nvPr/>
          </p:nvCxnSpPr>
          <p:spPr bwMode="auto">
            <a:xfrm flipV="1">
              <a:off x="7393759" y="4560037"/>
              <a:ext cx="194933" cy="59715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64" name="直接连接符 77"/>
            <p:cNvCxnSpPr>
              <a:cxnSpLocks noChangeShapeType="1"/>
              <a:endCxn id="29758" idx="5"/>
            </p:cNvCxnSpPr>
            <p:nvPr/>
          </p:nvCxnSpPr>
          <p:spPr bwMode="auto">
            <a:xfrm>
              <a:off x="6228184" y="4581128"/>
              <a:ext cx="266941" cy="62698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65" name="矩形标注 108"/>
            <p:cNvSpPr>
              <a:spLocks noChangeArrowheads="1"/>
            </p:cNvSpPr>
            <p:nvPr/>
          </p:nvSpPr>
          <p:spPr bwMode="auto">
            <a:xfrm>
              <a:off x="6677580" y="5202306"/>
              <a:ext cx="720080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702" name="矩形标注 54"/>
          <p:cNvSpPr>
            <a:spLocks noChangeArrowheads="1"/>
          </p:cNvSpPr>
          <p:nvPr/>
        </p:nvSpPr>
        <p:spPr bwMode="auto">
          <a:xfrm>
            <a:off x="1984375" y="2943225"/>
            <a:ext cx="720725" cy="504825"/>
          </a:xfrm>
          <a:prstGeom prst="wedgeRectCallout">
            <a:avLst>
              <a:gd name="adj1" fmla="val -20833"/>
              <a:gd name="adj2" fmla="val 625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165"/>
          <p:cNvGrpSpPr>
            <a:grpSpLocks/>
          </p:cNvGrpSpPr>
          <p:nvPr/>
        </p:nvGrpSpPr>
        <p:grpSpPr bwMode="auto">
          <a:xfrm>
            <a:off x="1654175" y="4103688"/>
            <a:ext cx="5594350" cy="1800225"/>
            <a:chOff x="1653955" y="4103966"/>
            <a:chExt cx="5594044" cy="1800200"/>
          </a:xfrm>
        </p:grpSpPr>
        <p:grpSp>
          <p:nvGrpSpPr>
            <p:cNvPr id="29706" name="组合 53"/>
            <p:cNvGrpSpPr>
              <a:grpSpLocks/>
            </p:cNvGrpSpPr>
            <p:nvPr/>
          </p:nvGrpSpPr>
          <p:grpSpPr bwMode="auto">
            <a:xfrm>
              <a:off x="1653955" y="4536014"/>
              <a:ext cx="1080120" cy="863457"/>
              <a:chOff x="2627784" y="4365743"/>
              <a:chExt cx="1080120" cy="863457"/>
            </a:xfrm>
          </p:grpSpPr>
          <p:grpSp>
            <p:nvGrpSpPr>
              <p:cNvPr id="29744" name="组合 40"/>
              <p:cNvGrpSpPr>
                <a:grpSpLocks/>
              </p:cNvGrpSpPr>
              <p:nvPr/>
            </p:nvGrpSpPr>
            <p:grpSpPr bwMode="auto">
              <a:xfrm>
                <a:off x="2627784" y="5085184"/>
                <a:ext cx="1080120" cy="144016"/>
                <a:chOff x="1187624" y="5085184"/>
                <a:chExt cx="1080120" cy="144016"/>
              </a:xfrm>
            </p:grpSpPr>
            <p:sp>
              <p:nvSpPr>
                <p:cNvPr id="29752" name="流程图: 联系 70"/>
                <p:cNvSpPr>
                  <a:spLocks noChangeArrowheads="1"/>
                </p:cNvSpPr>
                <p:nvPr/>
              </p:nvSpPr>
              <p:spPr bwMode="auto">
                <a:xfrm>
                  <a:off x="118762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9753" name="流程图: 联系 78"/>
                <p:cNvSpPr>
                  <a:spLocks noChangeArrowheads="1"/>
                </p:cNvSpPr>
                <p:nvPr/>
              </p:nvSpPr>
              <p:spPr bwMode="auto">
                <a:xfrm>
                  <a:off x="2123728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cxnSp>
              <p:nvCxnSpPr>
                <p:cNvPr id="29754" name="直接连接符 79"/>
                <p:cNvCxnSpPr>
                  <a:cxnSpLocks noChangeShapeType="1"/>
                  <a:stCxn id="29752" idx="6"/>
                </p:cNvCxnSpPr>
                <p:nvPr/>
              </p:nvCxnSpPr>
              <p:spPr bwMode="auto">
                <a:xfrm>
                  <a:off x="1331640" y="5157192"/>
                  <a:ext cx="7920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9745" name="直接连接符 66"/>
              <p:cNvCxnSpPr>
                <a:cxnSpLocks noChangeShapeType="1"/>
                <a:stCxn id="29746" idx="1"/>
              </p:cNvCxnSpPr>
              <p:nvPr/>
            </p:nvCxnSpPr>
            <p:spPr bwMode="auto">
              <a:xfrm flipH="1">
                <a:off x="2747778" y="4366749"/>
                <a:ext cx="429232" cy="73952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46" name="流程图: 联系 67"/>
              <p:cNvSpPr>
                <a:spLocks noChangeArrowheads="1"/>
              </p:cNvSpPr>
              <p:nvPr/>
            </p:nvSpPr>
            <p:spPr bwMode="auto">
              <a:xfrm rot="3275188">
                <a:off x="3093010" y="4365743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47" name="直接连接符 68"/>
              <p:cNvCxnSpPr>
                <a:cxnSpLocks noChangeShapeType="1"/>
                <a:stCxn id="29746" idx="6"/>
              </p:cNvCxnSpPr>
              <p:nvPr/>
            </p:nvCxnSpPr>
            <p:spPr bwMode="auto">
              <a:xfrm rot="3275188">
                <a:off x="3040198" y="4819209"/>
                <a:ext cx="7920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48" name="流程图: 联系 116"/>
              <p:cNvSpPr>
                <a:spLocks noChangeArrowheads="1"/>
              </p:cNvSpPr>
              <p:nvPr/>
            </p:nvSpPr>
            <p:spPr bwMode="auto">
              <a:xfrm rot="3275188">
                <a:off x="3099066" y="4799303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49" name="直接连接符 119"/>
              <p:cNvCxnSpPr>
                <a:cxnSpLocks noChangeShapeType="1"/>
                <a:endCxn id="29753" idx="5"/>
              </p:cNvCxnSpPr>
              <p:nvPr/>
            </p:nvCxnSpPr>
            <p:spPr bwMode="auto">
              <a:xfrm>
                <a:off x="3169565" y="4842905"/>
                <a:ext cx="517248" cy="36520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50" name="直接连接符 123"/>
              <p:cNvCxnSpPr>
                <a:cxnSpLocks noChangeShapeType="1"/>
                <a:stCxn id="29748" idx="4"/>
              </p:cNvCxnSpPr>
              <p:nvPr/>
            </p:nvCxnSpPr>
            <p:spPr bwMode="auto">
              <a:xfrm flipH="1">
                <a:off x="2737518" y="4913038"/>
                <a:ext cx="374870" cy="245299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51" name="直接连接符 126"/>
              <p:cNvCxnSpPr>
                <a:cxnSpLocks noChangeShapeType="1"/>
              </p:cNvCxnSpPr>
              <p:nvPr/>
            </p:nvCxnSpPr>
            <p:spPr bwMode="auto">
              <a:xfrm flipH="1">
                <a:off x="3169565" y="4410857"/>
                <a:ext cx="10484" cy="50405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9707" name="组合 111"/>
            <p:cNvGrpSpPr>
              <a:grpSpLocks/>
            </p:cNvGrpSpPr>
            <p:nvPr/>
          </p:nvGrpSpPr>
          <p:grpSpPr bwMode="auto">
            <a:xfrm>
              <a:off x="3779912" y="4509120"/>
              <a:ext cx="1088794" cy="1395046"/>
              <a:chOff x="4419310" y="4338210"/>
              <a:chExt cx="1088794" cy="1395046"/>
            </a:xfrm>
          </p:grpSpPr>
          <p:grpSp>
            <p:nvGrpSpPr>
              <p:cNvPr id="29733" name="组合 41"/>
              <p:cNvGrpSpPr>
                <a:grpSpLocks/>
              </p:cNvGrpSpPr>
              <p:nvPr/>
            </p:nvGrpSpPr>
            <p:grpSpPr bwMode="auto">
              <a:xfrm>
                <a:off x="4419310" y="4338210"/>
                <a:ext cx="1080120" cy="144016"/>
                <a:chOff x="1187624" y="5085184"/>
                <a:chExt cx="1080120" cy="144016"/>
              </a:xfrm>
            </p:grpSpPr>
            <p:sp>
              <p:nvSpPr>
                <p:cNvPr id="29741" name="流程图: 联系 90"/>
                <p:cNvSpPr>
                  <a:spLocks noChangeArrowheads="1"/>
                </p:cNvSpPr>
                <p:nvPr/>
              </p:nvSpPr>
              <p:spPr bwMode="auto">
                <a:xfrm>
                  <a:off x="118762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9742" name="流程图: 联系 92"/>
                <p:cNvSpPr>
                  <a:spLocks noChangeArrowheads="1"/>
                </p:cNvSpPr>
                <p:nvPr/>
              </p:nvSpPr>
              <p:spPr bwMode="auto">
                <a:xfrm>
                  <a:off x="2123728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cxnSp>
              <p:nvCxnSpPr>
                <p:cNvPr id="29743" name="直接连接符 95"/>
                <p:cNvCxnSpPr>
                  <a:cxnSpLocks noChangeShapeType="1"/>
                  <a:stCxn id="29741" idx="6"/>
                </p:cNvCxnSpPr>
                <p:nvPr/>
              </p:nvCxnSpPr>
              <p:spPr bwMode="auto">
                <a:xfrm>
                  <a:off x="1331640" y="5157192"/>
                  <a:ext cx="7920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9734" name="组合 62"/>
              <p:cNvGrpSpPr>
                <a:grpSpLocks/>
              </p:cNvGrpSpPr>
              <p:nvPr/>
            </p:nvGrpSpPr>
            <p:grpSpPr bwMode="auto">
              <a:xfrm>
                <a:off x="4427984" y="5085184"/>
                <a:ext cx="1080120" cy="144016"/>
                <a:chOff x="1187624" y="5085184"/>
                <a:chExt cx="1080120" cy="144016"/>
              </a:xfrm>
            </p:grpSpPr>
            <p:sp>
              <p:nvSpPr>
                <p:cNvPr id="29738" name="流程图: 联系 86"/>
                <p:cNvSpPr>
                  <a:spLocks noChangeArrowheads="1"/>
                </p:cNvSpPr>
                <p:nvPr/>
              </p:nvSpPr>
              <p:spPr bwMode="auto">
                <a:xfrm>
                  <a:off x="118762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9739" name="流程图: 联系 87"/>
                <p:cNvSpPr>
                  <a:spLocks noChangeArrowheads="1"/>
                </p:cNvSpPr>
                <p:nvPr/>
              </p:nvSpPr>
              <p:spPr bwMode="auto">
                <a:xfrm>
                  <a:off x="2123728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cxnSp>
              <p:nvCxnSpPr>
                <p:cNvPr id="29740" name="直接连接符 88"/>
                <p:cNvCxnSpPr>
                  <a:cxnSpLocks noChangeShapeType="1"/>
                  <a:stCxn id="29738" idx="6"/>
                </p:cNvCxnSpPr>
                <p:nvPr/>
              </p:nvCxnSpPr>
              <p:spPr bwMode="auto">
                <a:xfrm>
                  <a:off x="1331640" y="5157192"/>
                  <a:ext cx="7920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9735" name="直接连接符 83"/>
              <p:cNvCxnSpPr>
                <a:cxnSpLocks noChangeShapeType="1"/>
              </p:cNvCxnSpPr>
              <p:nvPr/>
            </p:nvCxnSpPr>
            <p:spPr bwMode="auto">
              <a:xfrm flipH="1" flipV="1">
                <a:off x="5436096" y="4365104"/>
                <a:ext cx="8674" cy="7920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36" name="矩形标注 84"/>
              <p:cNvSpPr>
                <a:spLocks noChangeArrowheads="1"/>
              </p:cNvSpPr>
              <p:nvPr/>
            </p:nvSpPr>
            <p:spPr bwMode="auto">
              <a:xfrm>
                <a:off x="4697796" y="5229200"/>
                <a:ext cx="720080" cy="504056"/>
              </a:xfrm>
              <a:prstGeom prst="wedgeRectCallout">
                <a:avLst>
                  <a:gd name="adj1" fmla="val -20833"/>
                  <a:gd name="adj2" fmla="val 625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b="1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737" name="直接连接符 85"/>
              <p:cNvCxnSpPr>
                <a:cxnSpLocks noChangeShapeType="1"/>
              </p:cNvCxnSpPr>
              <p:nvPr/>
            </p:nvCxnSpPr>
            <p:spPr bwMode="auto">
              <a:xfrm flipH="1" flipV="1">
                <a:off x="4501736" y="4378551"/>
                <a:ext cx="8674" cy="7920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9708" name="矩形标注 115"/>
            <p:cNvSpPr>
              <a:spLocks noChangeArrowheads="1"/>
            </p:cNvSpPr>
            <p:nvPr/>
          </p:nvSpPr>
          <p:spPr bwMode="auto">
            <a:xfrm>
              <a:off x="1923767" y="5400110"/>
              <a:ext cx="720080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09" name="流程图: 联系 117"/>
            <p:cNvSpPr>
              <a:spLocks noChangeArrowheads="1"/>
            </p:cNvSpPr>
            <p:nvPr/>
          </p:nvSpPr>
          <p:spPr bwMode="auto">
            <a:xfrm rot="3275188">
              <a:off x="4240364" y="4897565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29710" name="直接连接符 121"/>
            <p:cNvCxnSpPr>
              <a:cxnSpLocks noChangeShapeType="1"/>
              <a:endCxn id="29709" idx="2"/>
            </p:cNvCxnSpPr>
            <p:nvPr/>
          </p:nvCxnSpPr>
          <p:spPr bwMode="auto">
            <a:xfrm>
              <a:off x="3851920" y="4581128"/>
              <a:ext cx="418725" cy="32975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1" name="直接连接符 129"/>
            <p:cNvCxnSpPr>
              <a:cxnSpLocks noChangeShapeType="1"/>
              <a:endCxn id="29739" idx="5"/>
            </p:cNvCxnSpPr>
            <p:nvPr/>
          </p:nvCxnSpPr>
          <p:spPr bwMode="auto">
            <a:xfrm>
              <a:off x="4283968" y="4941169"/>
              <a:ext cx="563647" cy="43785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2" name="直接连接符 131"/>
            <p:cNvCxnSpPr>
              <a:cxnSpLocks noChangeShapeType="1"/>
              <a:stCxn id="29738" idx="6"/>
              <a:endCxn id="29709" idx="0"/>
            </p:cNvCxnSpPr>
            <p:nvPr/>
          </p:nvCxnSpPr>
          <p:spPr bwMode="auto">
            <a:xfrm flipV="1">
              <a:off x="3932602" y="4927846"/>
              <a:ext cx="438456" cy="40025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3" name="直接连接符 132"/>
            <p:cNvCxnSpPr>
              <a:cxnSpLocks noChangeShapeType="1"/>
              <a:endCxn id="29709" idx="0"/>
            </p:cNvCxnSpPr>
            <p:nvPr/>
          </p:nvCxnSpPr>
          <p:spPr bwMode="auto">
            <a:xfrm flipH="1">
              <a:off x="4371058" y="4581128"/>
              <a:ext cx="416966" cy="34671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9714" name="组合 164"/>
            <p:cNvGrpSpPr>
              <a:grpSpLocks/>
            </p:cNvGrpSpPr>
            <p:nvPr/>
          </p:nvGrpSpPr>
          <p:grpSpPr bwMode="auto">
            <a:xfrm>
              <a:off x="5740604" y="4103966"/>
              <a:ext cx="1507395" cy="1786753"/>
              <a:chOff x="5740604" y="4103966"/>
              <a:chExt cx="1507395" cy="1786753"/>
            </a:xfrm>
          </p:grpSpPr>
          <p:grpSp>
            <p:nvGrpSpPr>
              <p:cNvPr id="29715" name="组合 110"/>
              <p:cNvGrpSpPr>
                <a:grpSpLocks/>
              </p:cNvGrpSpPr>
              <p:nvPr/>
            </p:nvGrpSpPr>
            <p:grpSpPr bwMode="auto">
              <a:xfrm>
                <a:off x="5740604" y="4103966"/>
                <a:ext cx="1507395" cy="1786753"/>
                <a:chOff x="6129282" y="3919609"/>
                <a:chExt cx="1507395" cy="1786753"/>
              </a:xfrm>
            </p:grpSpPr>
            <p:sp>
              <p:nvSpPr>
                <p:cNvPr id="29722" name="流程图: 联系 8"/>
                <p:cNvSpPr>
                  <a:spLocks noChangeArrowheads="1"/>
                </p:cNvSpPr>
                <p:nvPr/>
              </p:nvSpPr>
              <p:spPr bwMode="auto">
                <a:xfrm>
                  <a:off x="7492661" y="4437112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9723" name="流程图: 联系 98"/>
                <p:cNvSpPr>
                  <a:spLocks noChangeArrowheads="1"/>
                </p:cNvSpPr>
                <p:nvPr/>
              </p:nvSpPr>
              <p:spPr bwMode="auto">
                <a:xfrm>
                  <a:off x="6817695" y="3919609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9724" name="流程图: 联系 8"/>
                <p:cNvSpPr>
                  <a:spLocks noChangeArrowheads="1"/>
                </p:cNvSpPr>
                <p:nvPr/>
              </p:nvSpPr>
              <p:spPr bwMode="auto">
                <a:xfrm>
                  <a:off x="6129282" y="4455332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9725" name="流程图: 联系 100"/>
                <p:cNvSpPr>
                  <a:spLocks noChangeArrowheads="1"/>
                </p:cNvSpPr>
                <p:nvPr/>
              </p:nvSpPr>
              <p:spPr bwMode="auto">
                <a:xfrm>
                  <a:off x="6372200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9726" name="流程图: 联系 101"/>
                <p:cNvSpPr>
                  <a:spLocks noChangeArrowheads="1"/>
                </p:cNvSpPr>
                <p:nvPr/>
              </p:nvSpPr>
              <p:spPr bwMode="auto">
                <a:xfrm>
                  <a:off x="730830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cxnSp>
              <p:nvCxnSpPr>
                <p:cNvPr id="29727" name="直接连接符 102"/>
                <p:cNvCxnSpPr>
                  <a:cxnSpLocks noChangeShapeType="1"/>
                  <a:stCxn id="29725" idx="6"/>
                </p:cNvCxnSpPr>
                <p:nvPr/>
              </p:nvCxnSpPr>
              <p:spPr bwMode="auto">
                <a:xfrm>
                  <a:off x="6516216" y="5157192"/>
                  <a:ext cx="7920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28" name="直接连接符 104"/>
                <p:cNvCxnSpPr>
                  <a:cxnSpLocks noChangeShapeType="1"/>
                  <a:stCxn id="29724" idx="7"/>
                  <a:endCxn id="29723" idx="7"/>
                </p:cNvCxnSpPr>
                <p:nvPr/>
              </p:nvCxnSpPr>
              <p:spPr bwMode="auto">
                <a:xfrm flipV="1">
                  <a:off x="6252207" y="3940700"/>
                  <a:ext cx="688413" cy="53572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29" name="直接连接符 109"/>
                <p:cNvCxnSpPr>
                  <a:cxnSpLocks noChangeShapeType="1"/>
                  <a:stCxn id="29723" idx="6"/>
                </p:cNvCxnSpPr>
                <p:nvPr/>
              </p:nvCxnSpPr>
              <p:spPr bwMode="auto">
                <a:xfrm>
                  <a:off x="6961711" y="3991617"/>
                  <a:ext cx="573132" cy="45601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30" name="直接连接符 110"/>
                <p:cNvCxnSpPr>
                  <a:cxnSpLocks noChangeShapeType="1"/>
                </p:cNvCxnSpPr>
                <p:nvPr/>
              </p:nvCxnSpPr>
              <p:spPr bwMode="auto">
                <a:xfrm flipV="1">
                  <a:off x="7393759" y="4560037"/>
                  <a:ext cx="194933" cy="597155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31" name="直接连接符 111"/>
                <p:cNvCxnSpPr>
                  <a:cxnSpLocks noChangeShapeType="1"/>
                  <a:endCxn id="29725" idx="5"/>
                </p:cNvCxnSpPr>
                <p:nvPr/>
              </p:nvCxnSpPr>
              <p:spPr bwMode="auto">
                <a:xfrm>
                  <a:off x="6228184" y="4581128"/>
                  <a:ext cx="266941" cy="626981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9732" name="矩形标注 114"/>
                <p:cNvSpPr>
                  <a:spLocks noChangeArrowheads="1"/>
                </p:cNvSpPr>
                <p:nvPr/>
              </p:nvSpPr>
              <p:spPr bwMode="auto">
                <a:xfrm>
                  <a:off x="6677580" y="5202306"/>
                  <a:ext cx="720080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b="1" i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altLang="zh-CN" sz="2400" b="1" i="1" baseline="-25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zh-CN" altLang="en-US" sz="2400" b="1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9716" name="流程图: 联系 118"/>
              <p:cNvSpPr>
                <a:spLocks noChangeArrowheads="1"/>
              </p:cNvSpPr>
              <p:nvPr/>
            </p:nvSpPr>
            <p:spPr bwMode="auto">
              <a:xfrm rot="3275188">
                <a:off x="6472612" y="4753549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17" name="直接连接符 142"/>
              <p:cNvCxnSpPr>
                <a:cxnSpLocks noChangeShapeType="1"/>
                <a:endCxn id="29716" idx="3"/>
              </p:cNvCxnSpPr>
              <p:nvPr/>
            </p:nvCxnSpPr>
            <p:spPr bwMode="auto">
              <a:xfrm>
                <a:off x="5796136" y="4693352"/>
                <a:ext cx="677482" cy="12021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18" name="直接连接符 144"/>
              <p:cNvCxnSpPr>
                <a:cxnSpLocks noChangeShapeType="1"/>
              </p:cNvCxnSpPr>
              <p:nvPr/>
            </p:nvCxnSpPr>
            <p:spPr bwMode="auto">
              <a:xfrm>
                <a:off x="6516216" y="4234535"/>
                <a:ext cx="1868" cy="518889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19" name="直接连接符 156"/>
              <p:cNvCxnSpPr>
                <a:cxnSpLocks noChangeShapeType="1"/>
                <a:stCxn id="29716" idx="6"/>
              </p:cNvCxnSpPr>
              <p:nvPr/>
            </p:nvCxnSpPr>
            <p:spPr bwMode="auto">
              <a:xfrm>
                <a:off x="6586347" y="4884243"/>
                <a:ext cx="435793" cy="50380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20" name="直接连接符 157"/>
              <p:cNvCxnSpPr>
                <a:cxnSpLocks noChangeShapeType="1"/>
              </p:cNvCxnSpPr>
              <p:nvPr/>
            </p:nvCxnSpPr>
            <p:spPr bwMode="auto">
              <a:xfrm flipV="1">
                <a:off x="6613241" y="4690606"/>
                <a:ext cx="538727" cy="139849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21" name="直接连接符 159"/>
              <p:cNvCxnSpPr>
                <a:cxnSpLocks noChangeShapeType="1"/>
                <a:stCxn id="29716" idx="4"/>
              </p:cNvCxnSpPr>
              <p:nvPr/>
            </p:nvCxnSpPr>
            <p:spPr bwMode="auto">
              <a:xfrm flipH="1">
                <a:off x="6086036" y="4867284"/>
                <a:ext cx="399898" cy="44875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9704" name="Text Box 5"/>
          <p:cNvSpPr txBox="1">
            <a:spLocks noChangeArrowheads="1"/>
          </p:cNvSpPr>
          <p:nvPr/>
        </p:nvSpPr>
        <p:spPr bwMode="auto">
          <a:xfrm>
            <a:off x="611188" y="1484313"/>
            <a:ext cx="1223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</a:p>
        </p:txBody>
      </p:sp>
      <p:sp>
        <p:nvSpPr>
          <p:cNvPr id="87" name="Text Box 5"/>
          <p:cNvSpPr txBox="1">
            <a:spLocks noChangeArrowheads="1"/>
          </p:cNvSpPr>
          <p:nvPr/>
        </p:nvSpPr>
        <p:spPr bwMode="auto">
          <a:xfrm>
            <a:off x="684213" y="3789363"/>
            <a:ext cx="1223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Wheel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102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543800" cy="869950"/>
          </a:xfrm>
        </p:spPr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特殊的简单图（立方体图）</a:t>
            </a:r>
          </a:p>
        </p:txBody>
      </p:sp>
      <p:grpSp>
        <p:nvGrpSpPr>
          <p:cNvPr id="30723" name="组合 173"/>
          <p:cNvGrpSpPr>
            <a:grpSpLocks/>
          </p:cNvGrpSpPr>
          <p:nvPr/>
        </p:nvGrpSpPr>
        <p:grpSpPr bwMode="auto">
          <a:xfrm>
            <a:off x="992188" y="3357563"/>
            <a:ext cx="1404937" cy="1295400"/>
            <a:chOff x="507885" y="3356992"/>
            <a:chExt cx="1404592" cy="1296144"/>
          </a:xfrm>
        </p:grpSpPr>
        <p:grpSp>
          <p:nvGrpSpPr>
            <p:cNvPr id="30779" name="组合 89"/>
            <p:cNvGrpSpPr>
              <a:grpSpLocks/>
            </p:cNvGrpSpPr>
            <p:nvPr/>
          </p:nvGrpSpPr>
          <p:grpSpPr bwMode="auto">
            <a:xfrm>
              <a:off x="611560" y="3356992"/>
              <a:ext cx="1080120" cy="1296144"/>
              <a:chOff x="1187624" y="5085184"/>
              <a:chExt cx="1080120" cy="1296144"/>
            </a:xfrm>
          </p:grpSpPr>
          <p:grpSp>
            <p:nvGrpSpPr>
              <p:cNvPr id="30782" name="组合 58"/>
              <p:cNvGrpSpPr>
                <a:grpSpLocks/>
              </p:cNvGrpSpPr>
              <p:nvPr/>
            </p:nvGrpSpPr>
            <p:grpSpPr bwMode="auto">
              <a:xfrm>
                <a:off x="1187624" y="5085184"/>
                <a:ext cx="1080120" cy="144016"/>
                <a:chOff x="1187624" y="5085184"/>
                <a:chExt cx="1080120" cy="144016"/>
              </a:xfrm>
            </p:grpSpPr>
            <p:sp>
              <p:nvSpPr>
                <p:cNvPr id="30784" name="流程图: 联系 94"/>
                <p:cNvSpPr>
                  <a:spLocks noChangeArrowheads="1"/>
                </p:cNvSpPr>
                <p:nvPr/>
              </p:nvSpPr>
              <p:spPr bwMode="auto">
                <a:xfrm>
                  <a:off x="118762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0785" name="流程图: 联系 96"/>
                <p:cNvSpPr>
                  <a:spLocks noChangeArrowheads="1"/>
                </p:cNvSpPr>
                <p:nvPr/>
              </p:nvSpPr>
              <p:spPr bwMode="auto">
                <a:xfrm>
                  <a:off x="2123728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cxnSp>
              <p:nvCxnSpPr>
                <p:cNvPr id="30786" name="直接连接符 103"/>
                <p:cNvCxnSpPr>
                  <a:cxnSpLocks noChangeShapeType="1"/>
                  <a:stCxn id="30784" idx="6"/>
                </p:cNvCxnSpPr>
                <p:nvPr/>
              </p:nvCxnSpPr>
              <p:spPr bwMode="auto">
                <a:xfrm>
                  <a:off x="1331640" y="5157192"/>
                  <a:ext cx="7920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0783" name="矩形标注 93"/>
              <p:cNvSpPr>
                <a:spLocks noChangeArrowheads="1"/>
              </p:cNvSpPr>
              <p:nvPr/>
            </p:nvSpPr>
            <p:spPr bwMode="auto">
              <a:xfrm>
                <a:off x="1475656" y="5877272"/>
                <a:ext cx="720080" cy="504056"/>
              </a:xfrm>
              <a:prstGeom prst="wedgeRectCallout">
                <a:avLst>
                  <a:gd name="adj1" fmla="val -20833"/>
                  <a:gd name="adj2" fmla="val 625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400" b="1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780" name="矩形标注 105"/>
            <p:cNvSpPr>
              <a:spLocks noChangeArrowheads="1"/>
            </p:cNvSpPr>
            <p:nvPr/>
          </p:nvSpPr>
          <p:spPr bwMode="auto">
            <a:xfrm>
              <a:off x="1480429" y="3442447"/>
              <a:ext cx="432048" cy="360040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81" name="矩形标注 106"/>
            <p:cNvSpPr>
              <a:spLocks noChangeArrowheads="1"/>
            </p:cNvSpPr>
            <p:nvPr/>
          </p:nvSpPr>
          <p:spPr bwMode="auto">
            <a:xfrm>
              <a:off x="507885" y="3437674"/>
              <a:ext cx="432048" cy="423374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724" name="组合 174"/>
          <p:cNvGrpSpPr>
            <a:grpSpLocks/>
          </p:cNvGrpSpPr>
          <p:nvPr/>
        </p:nvGrpSpPr>
        <p:grpSpPr bwMode="auto">
          <a:xfrm>
            <a:off x="3586163" y="2511425"/>
            <a:ext cx="1285875" cy="2212975"/>
            <a:chOff x="3357410" y="2511116"/>
            <a:chExt cx="1286598" cy="2214028"/>
          </a:xfrm>
        </p:grpSpPr>
        <p:grpSp>
          <p:nvGrpSpPr>
            <p:cNvPr id="30763" name="组合 111"/>
            <p:cNvGrpSpPr>
              <a:grpSpLocks/>
            </p:cNvGrpSpPr>
            <p:nvPr/>
          </p:nvGrpSpPr>
          <p:grpSpPr bwMode="auto">
            <a:xfrm>
              <a:off x="3491880" y="2852936"/>
              <a:ext cx="1088794" cy="1872208"/>
              <a:chOff x="4419310" y="4338210"/>
              <a:chExt cx="1088794" cy="1872208"/>
            </a:xfrm>
          </p:grpSpPr>
          <p:grpSp>
            <p:nvGrpSpPr>
              <p:cNvPr id="30768" name="组合 41"/>
              <p:cNvGrpSpPr>
                <a:grpSpLocks/>
              </p:cNvGrpSpPr>
              <p:nvPr/>
            </p:nvGrpSpPr>
            <p:grpSpPr bwMode="auto">
              <a:xfrm>
                <a:off x="4419310" y="4338210"/>
                <a:ext cx="1080120" cy="144016"/>
                <a:chOff x="1187624" y="5085184"/>
                <a:chExt cx="1080120" cy="144016"/>
              </a:xfrm>
            </p:grpSpPr>
            <p:sp>
              <p:nvSpPr>
                <p:cNvPr id="30776" name="流程图: 联系 42"/>
                <p:cNvSpPr>
                  <a:spLocks noChangeArrowheads="1"/>
                </p:cNvSpPr>
                <p:nvPr/>
              </p:nvSpPr>
              <p:spPr bwMode="auto">
                <a:xfrm>
                  <a:off x="118762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0777" name="流程图: 联系 43"/>
                <p:cNvSpPr>
                  <a:spLocks noChangeArrowheads="1"/>
                </p:cNvSpPr>
                <p:nvPr/>
              </p:nvSpPr>
              <p:spPr bwMode="auto">
                <a:xfrm>
                  <a:off x="2123728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cxnSp>
              <p:nvCxnSpPr>
                <p:cNvPr id="30778" name="直接连接符 44"/>
                <p:cNvCxnSpPr>
                  <a:cxnSpLocks noChangeShapeType="1"/>
                  <a:stCxn id="30776" idx="6"/>
                </p:cNvCxnSpPr>
                <p:nvPr/>
              </p:nvCxnSpPr>
              <p:spPr bwMode="auto">
                <a:xfrm>
                  <a:off x="1331640" y="5157192"/>
                  <a:ext cx="7920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0769" name="组合 62"/>
              <p:cNvGrpSpPr>
                <a:grpSpLocks/>
              </p:cNvGrpSpPr>
              <p:nvPr/>
            </p:nvGrpSpPr>
            <p:grpSpPr bwMode="auto">
              <a:xfrm>
                <a:off x="4427984" y="5085184"/>
                <a:ext cx="1080120" cy="144016"/>
                <a:chOff x="1187624" y="5085184"/>
                <a:chExt cx="1080120" cy="144016"/>
              </a:xfrm>
            </p:grpSpPr>
            <p:sp>
              <p:nvSpPr>
                <p:cNvPr id="30773" name="流程图: 联系 63"/>
                <p:cNvSpPr>
                  <a:spLocks noChangeArrowheads="1"/>
                </p:cNvSpPr>
                <p:nvPr/>
              </p:nvSpPr>
              <p:spPr bwMode="auto">
                <a:xfrm>
                  <a:off x="118762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0774" name="流程图: 联系 64"/>
                <p:cNvSpPr>
                  <a:spLocks noChangeArrowheads="1"/>
                </p:cNvSpPr>
                <p:nvPr/>
              </p:nvSpPr>
              <p:spPr bwMode="auto">
                <a:xfrm>
                  <a:off x="2123728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cxnSp>
              <p:nvCxnSpPr>
                <p:cNvPr id="30775" name="直接连接符 65"/>
                <p:cNvCxnSpPr>
                  <a:cxnSpLocks noChangeShapeType="1"/>
                  <a:stCxn id="30773" idx="6"/>
                </p:cNvCxnSpPr>
                <p:nvPr/>
              </p:nvCxnSpPr>
              <p:spPr bwMode="auto">
                <a:xfrm>
                  <a:off x="1331640" y="5157192"/>
                  <a:ext cx="7920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0770" name="直接连接符 69"/>
              <p:cNvCxnSpPr>
                <a:cxnSpLocks noChangeShapeType="1"/>
              </p:cNvCxnSpPr>
              <p:nvPr/>
            </p:nvCxnSpPr>
            <p:spPr bwMode="auto">
              <a:xfrm flipH="1" flipV="1">
                <a:off x="5436096" y="4365104"/>
                <a:ext cx="8674" cy="7920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771" name="矩形标注 107"/>
              <p:cNvSpPr>
                <a:spLocks noChangeArrowheads="1"/>
              </p:cNvSpPr>
              <p:nvPr/>
            </p:nvSpPr>
            <p:spPr bwMode="auto">
              <a:xfrm>
                <a:off x="4707342" y="5706362"/>
                <a:ext cx="720080" cy="504056"/>
              </a:xfrm>
              <a:prstGeom prst="wedgeRectCallout">
                <a:avLst>
                  <a:gd name="adj1" fmla="val -20833"/>
                  <a:gd name="adj2" fmla="val 625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400" b="1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0772" name="直接连接符 112"/>
              <p:cNvCxnSpPr>
                <a:cxnSpLocks noChangeShapeType="1"/>
              </p:cNvCxnSpPr>
              <p:nvPr/>
            </p:nvCxnSpPr>
            <p:spPr bwMode="auto">
              <a:xfrm flipH="1" flipV="1">
                <a:off x="4501736" y="4378551"/>
                <a:ext cx="8674" cy="7920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0764" name="矩形标注 113"/>
            <p:cNvSpPr>
              <a:spLocks noChangeArrowheads="1"/>
            </p:cNvSpPr>
            <p:nvPr/>
          </p:nvSpPr>
          <p:spPr bwMode="auto">
            <a:xfrm>
              <a:off x="3357410" y="2511116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65" name="矩形标注 120"/>
            <p:cNvSpPr>
              <a:spLocks noChangeArrowheads="1"/>
            </p:cNvSpPr>
            <p:nvPr/>
          </p:nvSpPr>
          <p:spPr bwMode="auto">
            <a:xfrm>
              <a:off x="4283968" y="2511116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66" name="矩形标注 122"/>
            <p:cNvSpPr>
              <a:spLocks noChangeArrowheads="1"/>
            </p:cNvSpPr>
            <p:nvPr/>
          </p:nvSpPr>
          <p:spPr bwMode="auto">
            <a:xfrm>
              <a:off x="3361311" y="3681464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67" name="矩形标注 124"/>
            <p:cNvSpPr>
              <a:spLocks noChangeArrowheads="1"/>
            </p:cNvSpPr>
            <p:nvPr/>
          </p:nvSpPr>
          <p:spPr bwMode="auto">
            <a:xfrm>
              <a:off x="4275294" y="3671918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725" name="组合 172"/>
          <p:cNvGrpSpPr>
            <a:grpSpLocks/>
          </p:cNvGrpSpPr>
          <p:nvPr/>
        </p:nvGrpSpPr>
        <p:grpSpPr bwMode="auto">
          <a:xfrm>
            <a:off x="6057900" y="2151063"/>
            <a:ext cx="1800225" cy="2573337"/>
            <a:chOff x="6300192" y="2151076"/>
            <a:chExt cx="1800200" cy="2574068"/>
          </a:xfrm>
        </p:grpSpPr>
        <p:grpSp>
          <p:nvGrpSpPr>
            <p:cNvPr id="30728" name="组合 111"/>
            <p:cNvGrpSpPr>
              <a:grpSpLocks/>
            </p:cNvGrpSpPr>
            <p:nvPr/>
          </p:nvGrpSpPr>
          <p:grpSpPr bwMode="auto">
            <a:xfrm>
              <a:off x="6444208" y="2852936"/>
              <a:ext cx="1296144" cy="1872208"/>
              <a:chOff x="4419310" y="4338210"/>
              <a:chExt cx="1296144" cy="1872208"/>
            </a:xfrm>
          </p:grpSpPr>
          <p:grpSp>
            <p:nvGrpSpPr>
              <p:cNvPr id="30752" name="组合 41"/>
              <p:cNvGrpSpPr>
                <a:grpSpLocks/>
              </p:cNvGrpSpPr>
              <p:nvPr/>
            </p:nvGrpSpPr>
            <p:grpSpPr bwMode="auto">
              <a:xfrm>
                <a:off x="4419310" y="4338210"/>
                <a:ext cx="1080120" cy="144016"/>
                <a:chOff x="1187624" y="5085184"/>
                <a:chExt cx="1080120" cy="144016"/>
              </a:xfrm>
            </p:grpSpPr>
            <p:sp>
              <p:nvSpPr>
                <p:cNvPr id="30760" name="流程图: 联系 138"/>
                <p:cNvSpPr>
                  <a:spLocks noChangeArrowheads="1"/>
                </p:cNvSpPr>
                <p:nvPr/>
              </p:nvSpPr>
              <p:spPr bwMode="auto">
                <a:xfrm>
                  <a:off x="118762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0761" name="流程图: 联系 139"/>
                <p:cNvSpPr>
                  <a:spLocks noChangeArrowheads="1"/>
                </p:cNvSpPr>
                <p:nvPr/>
              </p:nvSpPr>
              <p:spPr bwMode="auto">
                <a:xfrm>
                  <a:off x="2123728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cxnSp>
              <p:nvCxnSpPr>
                <p:cNvPr id="30762" name="直接连接符 140"/>
                <p:cNvCxnSpPr>
                  <a:cxnSpLocks noChangeShapeType="1"/>
                  <a:stCxn id="30760" idx="6"/>
                </p:cNvCxnSpPr>
                <p:nvPr/>
              </p:nvCxnSpPr>
              <p:spPr bwMode="auto">
                <a:xfrm>
                  <a:off x="1331640" y="5157192"/>
                  <a:ext cx="7920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0753" name="组合 62"/>
              <p:cNvGrpSpPr>
                <a:grpSpLocks/>
              </p:cNvGrpSpPr>
              <p:nvPr/>
            </p:nvGrpSpPr>
            <p:grpSpPr bwMode="auto">
              <a:xfrm>
                <a:off x="4427984" y="5085184"/>
                <a:ext cx="1080120" cy="144016"/>
                <a:chOff x="1187624" y="5085184"/>
                <a:chExt cx="1080120" cy="144016"/>
              </a:xfrm>
            </p:grpSpPr>
            <p:sp>
              <p:nvSpPr>
                <p:cNvPr id="30757" name="流程图: 联系 135"/>
                <p:cNvSpPr>
                  <a:spLocks noChangeArrowheads="1"/>
                </p:cNvSpPr>
                <p:nvPr/>
              </p:nvSpPr>
              <p:spPr bwMode="auto">
                <a:xfrm>
                  <a:off x="118762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0758" name="流程图: 联系 136"/>
                <p:cNvSpPr>
                  <a:spLocks noChangeArrowheads="1"/>
                </p:cNvSpPr>
                <p:nvPr/>
              </p:nvSpPr>
              <p:spPr bwMode="auto">
                <a:xfrm>
                  <a:off x="2123728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cxnSp>
              <p:nvCxnSpPr>
                <p:cNvPr id="30759" name="直接连接符 137"/>
                <p:cNvCxnSpPr>
                  <a:cxnSpLocks noChangeShapeType="1"/>
                  <a:stCxn id="30757" idx="6"/>
                </p:cNvCxnSpPr>
                <p:nvPr/>
              </p:nvCxnSpPr>
              <p:spPr bwMode="auto">
                <a:xfrm>
                  <a:off x="1331640" y="5157192"/>
                  <a:ext cx="7920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0754" name="直接连接符 130"/>
              <p:cNvCxnSpPr>
                <a:cxnSpLocks noChangeShapeType="1"/>
              </p:cNvCxnSpPr>
              <p:nvPr/>
            </p:nvCxnSpPr>
            <p:spPr bwMode="auto">
              <a:xfrm flipH="1" flipV="1">
                <a:off x="5436096" y="4365104"/>
                <a:ext cx="8674" cy="7920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755" name="矩形标注 133"/>
              <p:cNvSpPr>
                <a:spLocks noChangeArrowheads="1"/>
              </p:cNvSpPr>
              <p:nvPr/>
            </p:nvSpPr>
            <p:spPr bwMode="auto">
              <a:xfrm>
                <a:off x="4995374" y="5706362"/>
                <a:ext cx="720080" cy="504056"/>
              </a:xfrm>
              <a:prstGeom prst="wedgeRectCallout">
                <a:avLst>
                  <a:gd name="adj1" fmla="val -20833"/>
                  <a:gd name="adj2" fmla="val 625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400" b="1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0756" name="直接连接符 134"/>
              <p:cNvCxnSpPr>
                <a:cxnSpLocks noChangeShapeType="1"/>
              </p:cNvCxnSpPr>
              <p:nvPr/>
            </p:nvCxnSpPr>
            <p:spPr bwMode="auto">
              <a:xfrm flipH="1" flipV="1">
                <a:off x="4501736" y="4378551"/>
                <a:ext cx="8674" cy="7920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0729" name="矩形标注 141"/>
            <p:cNvSpPr>
              <a:spLocks noChangeArrowheads="1"/>
            </p:cNvSpPr>
            <p:nvPr/>
          </p:nvSpPr>
          <p:spPr bwMode="auto">
            <a:xfrm>
              <a:off x="6300192" y="2492896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30" name="矩形标注 143"/>
            <p:cNvSpPr>
              <a:spLocks noChangeArrowheads="1"/>
            </p:cNvSpPr>
            <p:nvPr/>
          </p:nvSpPr>
          <p:spPr bwMode="auto">
            <a:xfrm>
              <a:off x="7236296" y="2511116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101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31" name="矩形标注 145"/>
            <p:cNvSpPr>
              <a:spLocks noChangeArrowheads="1"/>
            </p:cNvSpPr>
            <p:nvPr/>
          </p:nvSpPr>
          <p:spPr bwMode="auto">
            <a:xfrm>
              <a:off x="6313639" y="3681464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000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32" name="矩形标注 146"/>
            <p:cNvSpPr>
              <a:spLocks noChangeArrowheads="1"/>
            </p:cNvSpPr>
            <p:nvPr/>
          </p:nvSpPr>
          <p:spPr bwMode="auto">
            <a:xfrm>
              <a:off x="7227622" y="3671918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001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733" name="组合 111"/>
            <p:cNvGrpSpPr>
              <a:grpSpLocks/>
            </p:cNvGrpSpPr>
            <p:nvPr/>
          </p:nvGrpSpPr>
          <p:grpSpPr bwMode="auto">
            <a:xfrm>
              <a:off x="6516216" y="2492896"/>
              <a:ext cx="1520842" cy="1187696"/>
              <a:chOff x="3987262" y="4338210"/>
              <a:chExt cx="1520842" cy="1187696"/>
            </a:xfrm>
          </p:grpSpPr>
          <p:grpSp>
            <p:nvGrpSpPr>
              <p:cNvPr id="30738" name="组合 41"/>
              <p:cNvGrpSpPr>
                <a:grpSpLocks/>
              </p:cNvGrpSpPr>
              <p:nvPr/>
            </p:nvGrpSpPr>
            <p:grpSpPr bwMode="auto">
              <a:xfrm>
                <a:off x="3987262" y="4338210"/>
                <a:ext cx="1512168" cy="1187696"/>
                <a:chOff x="755576" y="5085184"/>
                <a:chExt cx="1512168" cy="1187696"/>
              </a:xfrm>
            </p:grpSpPr>
            <p:sp>
              <p:nvSpPr>
                <p:cNvPr id="30745" name="流程图: 联系 160"/>
                <p:cNvSpPr>
                  <a:spLocks noChangeArrowheads="1"/>
                </p:cNvSpPr>
                <p:nvPr/>
              </p:nvSpPr>
              <p:spPr bwMode="auto">
                <a:xfrm>
                  <a:off x="118762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0746" name="流程图: 联系 161"/>
                <p:cNvSpPr>
                  <a:spLocks noChangeArrowheads="1"/>
                </p:cNvSpPr>
                <p:nvPr/>
              </p:nvSpPr>
              <p:spPr bwMode="auto">
                <a:xfrm>
                  <a:off x="2123728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cxnSp>
              <p:nvCxnSpPr>
                <p:cNvPr id="30747" name="直接连接符 162"/>
                <p:cNvCxnSpPr>
                  <a:cxnSpLocks noChangeShapeType="1"/>
                  <a:stCxn id="30745" idx="6"/>
                </p:cNvCxnSpPr>
                <p:nvPr/>
              </p:nvCxnSpPr>
              <p:spPr bwMode="auto">
                <a:xfrm>
                  <a:off x="1331640" y="5157192"/>
                  <a:ext cx="7920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748" name="直接连接符 163"/>
                <p:cNvCxnSpPr>
                  <a:cxnSpLocks noChangeShapeType="1"/>
                  <a:endCxn id="30736" idx="0"/>
                </p:cNvCxnSpPr>
                <p:nvPr/>
              </p:nvCxnSpPr>
              <p:spPr bwMode="auto">
                <a:xfrm flipV="1">
                  <a:off x="755576" y="5913712"/>
                  <a:ext cx="481499" cy="32360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749" name="直接连接符 169"/>
                <p:cNvCxnSpPr>
                  <a:cxnSpLocks noChangeShapeType="1"/>
                </p:cNvCxnSpPr>
                <p:nvPr/>
              </p:nvCxnSpPr>
              <p:spPr bwMode="auto">
                <a:xfrm flipV="1">
                  <a:off x="1691680" y="5949280"/>
                  <a:ext cx="481499" cy="32360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750" name="直接连接符 170"/>
                <p:cNvCxnSpPr>
                  <a:cxnSpLocks noChangeShapeType="1"/>
                </p:cNvCxnSpPr>
                <p:nvPr/>
              </p:nvCxnSpPr>
              <p:spPr bwMode="auto">
                <a:xfrm flipV="1">
                  <a:off x="1691680" y="5157192"/>
                  <a:ext cx="481499" cy="32360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751" name="直接连接符 171"/>
                <p:cNvCxnSpPr>
                  <a:cxnSpLocks noChangeShapeType="1"/>
                </p:cNvCxnSpPr>
                <p:nvPr/>
              </p:nvCxnSpPr>
              <p:spPr bwMode="auto">
                <a:xfrm flipV="1">
                  <a:off x="800690" y="5143745"/>
                  <a:ext cx="481499" cy="32360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0739" name="组合 62"/>
              <p:cNvGrpSpPr>
                <a:grpSpLocks/>
              </p:cNvGrpSpPr>
              <p:nvPr/>
            </p:nvGrpSpPr>
            <p:grpSpPr bwMode="auto">
              <a:xfrm>
                <a:off x="4427984" y="5085184"/>
                <a:ext cx="1080120" cy="144016"/>
                <a:chOff x="1187624" y="5085184"/>
                <a:chExt cx="1080120" cy="144016"/>
              </a:xfrm>
            </p:grpSpPr>
            <p:sp>
              <p:nvSpPr>
                <p:cNvPr id="30742" name="流程图: 联系 154"/>
                <p:cNvSpPr>
                  <a:spLocks noChangeArrowheads="1"/>
                </p:cNvSpPr>
                <p:nvPr/>
              </p:nvSpPr>
              <p:spPr bwMode="auto">
                <a:xfrm>
                  <a:off x="118762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0743" name="流程图: 联系 155"/>
                <p:cNvSpPr>
                  <a:spLocks noChangeArrowheads="1"/>
                </p:cNvSpPr>
                <p:nvPr/>
              </p:nvSpPr>
              <p:spPr bwMode="auto">
                <a:xfrm>
                  <a:off x="2123728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cxnSp>
              <p:nvCxnSpPr>
                <p:cNvPr id="30744" name="直接连接符 158"/>
                <p:cNvCxnSpPr>
                  <a:cxnSpLocks noChangeShapeType="1"/>
                  <a:stCxn id="30742" idx="6"/>
                </p:cNvCxnSpPr>
                <p:nvPr/>
              </p:nvCxnSpPr>
              <p:spPr bwMode="auto">
                <a:xfrm>
                  <a:off x="1331640" y="5157192"/>
                  <a:ext cx="7920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0740" name="直接连接符 151"/>
              <p:cNvCxnSpPr>
                <a:cxnSpLocks noChangeShapeType="1"/>
              </p:cNvCxnSpPr>
              <p:nvPr/>
            </p:nvCxnSpPr>
            <p:spPr bwMode="auto">
              <a:xfrm flipH="1" flipV="1">
                <a:off x="5436096" y="4365104"/>
                <a:ext cx="8674" cy="7920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41" name="直接连接符 153"/>
              <p:cNvCxnSpPr>
                <a:cxnSpLocks noChangeShapeType="1"/>
              </p:cNvCxnSpPr>
              <p:nvPr/>
            </p:nvCxnSpPr>
            <p:spPr bwMode="auto">
              <a:xfrm flipH="1" flipV="1">
                <a:off x="4501736" y="4378551"/>
                <a:ext cx="8674" cy="7920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0734" name="矩形标注 164"/>
            <p:cNvSpPr>
              <a:spLocks noChangeArrowheads="1"/>
            </p:cNvSpPr>
            <p:nvPr/>
          </p:nvSpPr>
          <p:spPr bwMode="auto">
            <a:xfrm>
              <a:off x="6813794" y="2151076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110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35" name="矩形标注 165"/>
            <p:cNvSpPr>
              <a:spLocks noChangeArrowheads="1"/>
            </p:cNvSpPr>
            <p:nvPr/>
          </p:nvSpPr>
          <p:spPr bwMode="auto">
            <a:xfrm>
              <a:off x="7740352" y="2151076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111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36" name="矩形标注 166"/>
            <p:cNvSpPr>
              <a:spLocks noChangeArrowheads="1"/>
            </p:cNvSpPr>
            <p:nvPr/>
          </p:nvSpPr>
          <p:spPr bwMode="auto">
            <a:xfrm>
              <a:off x="6817695" y="3321424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010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37" name="矩形标注 167"/>
            <p:cNvSpPr>
              <a:spLocks noChangeArrowheads="1"/>
            </p:cNvSpPr>
            <p:nvPr/>
          </p:nvSpPr>
          <p:spPr bwMode="auto">
            <a:xfrm>
              <a:off x="7731678" y="3311878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011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971550" y="1484313"/>
            <a:ext cx="122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n-cube</a:t>
            </a:r>
          </a:p>
        </p:txBody>
      </p:sp>
      <p:sp>
        <p:nvSpPr>
          <p:cNvPr id="66" name="Text Box 5"/>
          <p:cNvSpPr txBox="1">
            <a:spLocks noChangeArrowheads="1"/>
          </p:cNvSpPr>
          <p:nvPr/>
        </p:nvSpPr>
        <p:spPr bwMode="auto">
          <a:xfrm>
            <a:off x="971550" y="5661025"/>
            <a:ext cx="583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正则图：顶点度相同的简单图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57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7543800" cy="868362"/>
          </a:xfrm>
        </p:spPr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子图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设</a:t>
            </a:r>
            <a:r>
              <a:rPr lang="en-US" altLang="zh-CN" sz="2800" b="1" i="1">
                <a:latin typeface="Times New Roman" panose="02020603050405020304" pitchFamily="18" charset="0"/>
                <a:cs typeface="黑体" panose="02010609060101010101" pitchFamily="49" charset="-122"/>
              </a:rPr>
              <a:t>G=&lt;V,E&gt;, G</a:t>
            </a:r>
            <a:r>
              <a:rPr lang="en-US" altLang="zh-CN" sz="2800" b="1" i="1">
                <a:cs typeface="黑体" panose="02010609060101010101" pitchFamily="49" charset="-122"/>
              </a:rPr>
              <a:t>’</a:t>
            </a:r>
            <a:r>
              <a:rPr lang="en-US" altLang="zh-CN" sz="2800" b="1" i="1">
                <a:latin typeface="Times New Roman" panose="02020603050405020304" pitchFamily="18" charset="0"/>
                <a:cs typeface="黑体" panose="02010609060101010101" pitchFamily="49" charset="-122"/>
              </a:rPr>
              <a:t>=&lt;V</a:t>
            </a:r>
            <a:r>
              <a:rPr lang="en-US" altLang="zh-CN" sz="2800" b="1" i="1">
                <a:cs typeface="黑体" panose="02010609060101010101" pitchFamily="49" charset="-122"/>
              </a:rPr>
              <a:t>’</a:t>
            </a:r>
            <a:r>
              <a:rPr lang="en-US" altLang="zh-CN" sz="2800" b="1" i="1">
                <a:latin typeface="Times New Roman" panose="02020603050405020304" pitchFamily="18" charset="0"/>
                <a:cs typeface="黑体" panose="02010609060101010101" pitchFamily="49" charset="-122"/>
              </a:rPr>
              <a:t>,E</a:t>
            </a:r>
            <a:r>
              <a:rPr lang="en-US" altLang="zh-CN" sz="2800" b="1" i="1">
                <a:cs typeface="黑体" panose="02010609060101010101" pitchFamily="49" charset="-122"/>
              </a:rPr>
              <a:t>’</a:t>
            </a:r>
            <a:r>
              <a:rPr lang="en-US" altLang="zh-CN" sz="2800" b="1" i="1">
                <a:latin typeface="Times New Roman" panose="02020603050405020304" pitchFamily="18" charset="0"/>
                <a:cs typeface="黑体" panose="02010609060101010101" pitchFamily="49" charset="-122"/>
              </a:rPr>
              <a:t>&gt;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如果</a:t>
            </a:r>
            <a:r>
              <a:rPr lang="en-US" altLang="zh-CN" sz="2800" b="1" i="1">
                <a:latin typeface="Times New Roman" panose="02020603050405020304" pitchFamily="18" charset="0"/>
                <a:cs typeface="黑体" panose="02010609060101010101" pitchFamily="49" charset="-122"/>
              </a:rPr>
              <a:t>V</a:t>
            </a:r>
            <a:r>
              <a:rPr lang="en-US" altLang="zh-CN" sz="2800" b="1" i="1">
                <a:cs typeface="黑体" panose="02010609060101010101" pitchFamily="49" charset="-122"/>
              </a:rPr>
              <a:t>’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800" b="1" i="1">
                <a:latin typeface="Times New Roman" panose="02020603050405020304" pitchFamily="18" charset="0"/>
                <a:cs typeface="黑体" panose="02010609060101010101" pitchFamily="49" charset="-122"/>
              </a:rPr>
              <a:t>V, E</a:t>
            </a:r>
            <a:r>
              <a:rPr lang="en-US" altLang="zh-CN" sz="2800" b="1" i="1">
                <a:cs typeface="黑体" panose="02010609060101010101" pitchFamily="49" charset="-122"/>
              </a:rPr>
              <a:t>’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800" b="1" i="1">
                <a:latin typeface="Times New Roman" panose="02020603050405020304" pitchFamily="18" charset="0"/>
                <a:cs typeface="黑体" panose="020106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则称</a:t>
            </a:r>
            <a:r>
              <a:rPr lang="en-US" altLang="zh-CN" sz="2800" b="1" i="1">
                <a:latin typeface="Times New Roman" panose="02020603050405020304" pitchFamily="18" charset="0"/>
                <a:cs typeface="黑体" panose="02010609060101010101" pitchFamily="49" charset="-122"/>
              </a:rPr>
              <a:t>G</a:t>
            </a:r>
            <a:r>
              <a:rPr lang="en-US" altLang="zh-CN" sz="2800" b="1" i="1">
                <a:cs typeface="黑体" panose="02010609060101010101" pitchFamily="49" charset="-122"/>
              </a:rPr>
              <a:t>’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是</a:t>
            </a:r>
            <a:r>
              <a:rPr lang="en-US" altLang="zh-CN" sz="2800" b="1" i="1">
                <a:latin typeface="Times New Roman" panose="02020603050405020304" pitchFamily="18" charset="0"/>
                <a:cs typeface="黑体" panose="02010609060101010101" pitchFamily="49" charset="-122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的子图。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如果</a:t>
            </a:r>
            <a:r>
              <a:rPr lang="en-US" altLang="zh-CN" sz="2800" b="1" i="1">
                <a:latin typeface="Times New Roman" panose="02020603050405020304" pitchFamily="18" charset="0"/>
                <a:cs typeface="黑体" panose="02010609060101010101" pitchFamily="49" charset="-122"/>
              </a:rPr>
              <a:t>V</a:t>
            </a:r>
            <a:r>
              <a:rPr lang="en-US" altLang="zh-CN" sz="2800" b="1" i="1">
                <a:cs typeface="黑体" panose="02010609060101010101" pitchFamily="49" charset="-122"/>
              </a:rPr>
              <a:t>’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</a:t>
            </a:r>
            <a:r>
              <a:rPr lang="en-US" altLang="zh-CN" sz="2800" b="1" i="1">
                <a:latin typeface="Times New Roman" panose="02020603050405020304" pitchFamily="18" charset="0"/>
                <a:cs typeface="黑体" panose="02010609060101010101" pitchFamily="49" charset="-122"/>
              </a:rPr>
              <a:t>V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或者</a:t>
            </a:r>
            <a:r>
              <a:rPr lang="en-US" altLang="zh-CN" sz="2800" b="1" i="1">
                <a:latin typeface="Times New Roman" panose="02020603050405020304" pitchFamily="18" charset="0"/>
                <a:cs typeface="黑体" panose="02010609060101010101" pitchFamily="49" charset="-122"/>
              </a:rPr>
              <a:t>E</a:t>
            </a:r>
            <a:r>
              <a:rPr lang="en-US" altLang="zh-CN" sz="2800" b="1">
                <a:cs typeface="黑体" panose="02010609060101010101" pitchFamily="49" charset="-122"/>
              </a:rPr>
              <a:t>’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</a:t>
            </a:r>
            <a:r>
              <a:rPr lang="en-US" altLang="zh-CN" sz="2800" b="1" i="1">
                <a:latin typeface="Times New Roman" panose="02020603050405020304" pitchFamily="18" charset="0"/>
                <a:cs typeface="黑体" panose="020106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则称为真子图。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诱导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(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导出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子图：可以由顶点集的子集，或者由边集的子集导出一个子图。</a:t>
            </a:r>
            <a:r>
              <a:rPr lang="zh-CN" altLang="en-US" b="1">
                <a:cs typeface="黑体" panose="02010609060101010101" pitchFamily="49" charset="-122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3699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用图建模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473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7543800" cy="796925"/>
          </a:xfrm>
        </p:spPr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图模型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84313"/>
            <a:ext cx="8075612" cy="4878387"/>
          </a:xfrm>
        </p:spPr>
        <p:txBody>
          <a:bodyPr/>
          <a:lstStyle/>
          <a:p>
            <a:pPr eaLnBrk="1" hangingPunct="1"/>
            <a:r>
              <a:rPr lang="zh-CN" altLang="en-US" sz="2800" b="1">
                <a:cs typeface="黑体" panose="02010609060101010101" pitchFamily="49" charset="-122"/>
              </a:rPr>
              <a:t>交通网络</a:t>
            </a:r>
            <a:endParaRPr lang="en-US" altLang="zh-CN" sz="2800" b="1">
              <a:cs typeface="黑体" panose="02010609060101010101" pitchFamily="49" charset="-122"/>
            </a:endParaRPr>
          </a:p>
          <a:p>
            <a:pPr lvl="1" eaLnBrk="1" hangingPunct="1"/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航空、公路、铁路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信息网络</a:t>
            </a:r>
            <a:endParaRPr lang="zh-CN" altLang="en-US" sz="2800" b="1">
              <a:cs typeface="黑体" panose="02010609060101010101" pitchFamily="49" charset="-122"/>
            </a:endParaRPr>
          </a:p>
          <a:p>
            <a:pPr lvl="1" algn="just" eaLnBrk="1" hangingPunct="1"/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万维网图（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Graph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）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引用图（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Citation Graph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）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sz="2800" b="1">
                <a:cs typeface="黑体" panose="02010609060101010101" pitchFamily="49" charset="-122"/>
              </a:rPr>
              <a:t>社会网络</a:t>
            </a:r>
            <a:endParaRPr lang="en-US" altLang="zh-CN" sz="2800" b="1">
              <a:cs typeface="黑体" panose="02010609060101010101" pitchFamily="49" charset="-122"/>
            </a:endParaRPr>
          </a:p>
          <a:p>
            <a:pPr lvl="1" algn="just" eaLnBrk="1" hangingPunct="1"/>
            <a:r>
              <a:rPr lang="zh-CN" altLang="en-US" sz="2400" b="1">
                <a:cs typeface="黑体" panose="02010609060101010101" pitchFamily="49" charset="-122"/>
              </a:rPr>
              <a:t>熟人关系图</a:t>
            </a:r>
            <a:endParaRPr lang="en-US" altLang="zh-CN" sz="2400" b="1">
              <a:cs typeface="黑体" panose="02010609060101010101" pitchFamily="49" charset="-122"/>
            </a:endParaRPr>
          </a:p>
          <a:p>
            <a:pPr lvl="1" algn="just" eaLnBrk="1" hangingPunct="1"/>
            <a:r>
              <a:rPr lang="zh-CN" altLang="en-US" sz="2400" b="1">
                <a:cs typeface="黑体" panose="02010609060101010101" pitchFamily="49" charset="-122"/>
              </a:rPr>
              <a:t>合作图，好莱坞图</a:t>
            </a:r>
            <a:endParaRPr lang="en-US" altLang="zh-CN" sz="2400" b="1">
              <a:cs typeface="黑体" panose="02010609060101010101" pitchFamily="49" charset="-122"/>
            </a:endParaRPr>
          </a:p>
          <a:p>
            <a:pPr lvl="1" algn="just" eaLnBrk="1" hangingPunct="1"/>
            <a:r>
              <a:rPr lang="zh-CN" altLang="en-US" sz="2400" b="1">
                <a:cs typeface="黑体" panose="02010609060101010101" pitchFamily="49" charset="-122"/>
              </a:rPr>
              <a:t>呼叫图</a:t>
            </a:r>
            <a:endParaRPr lang="en-US" altLang="zh-CN" sz="2400" b="1">
              <a:cs typeface="黑体" panose="02010609060101010101" pitchFamily="49" charset="-122"/>
            </a:endParaRPr>
          </a:p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体育（循环赛的图模型）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生态系统中的动物竞争关系</a:t>
            </a:r>
          </a:p>
        </p:txBody>
      </p:sp>
      <p:sp>
        <p:nvSpPr>
          <p:cNvPr id="4" name="椭圆 3"/>
          <p:cNvSpPr>
            <a:spLocks noChangeArrowheads="1"/>
          </p:cNvSpPr>
          <p:nvPr/>
        </p:nvSpPr>
        <p:spPr bwMode="auto">
          <a:xfrm>
            <a:off x="1908175" y="2492375"/>
            <a:ext cx="647700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熊</a:t>
            </a:r>
          </a:p>
        </p:txBody>
      </p:sp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3635375" y="2492375"/>
            <a:ext cx="649288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鹰</a:t>
            </a:r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5364163" y="2492375"/>
            <a:ext cx="647700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鹫</a:t>
            </a:r>
          </a:p>
        </p:txBody>
      </p:sp>
      <p:cxnSp>
        <p:nvCxnSpPr>
          <p:cNvPr id="8" name="直接连接符 7"/>
          <p:cNvCxnSpPr>
            <a:cxnSpLocks noChangeShapeType="1"/>
            <a:stCxn id="4" idx="6"/>
            <a:endCxn id="5" idx="2"/>
          </p:cNvCxnSpPr>
          <p:nvPr/>
        </p:nvCxnSpPr>
        <p:spPr bwMode="auto">
          <a:xfrm>
            <a:off x="2555875" y="27813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9"/>
          <p:cNvCxnSpPr>
            <a:cxnSpLocks noChangeShapeType="1"/>
            <a:stCxn id="5" idx="6"/>
            <a:endCxn id="6" idx="2"/>
          </p:cNvCxnSpPr>
          <p:nvPr/>
        </p:nvCxnSpPr>
        <p:spPr bwMode="auto">
          <a:xfrm>
            <a:off x="4284663" y="27813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椭圆 10"/>
          <p:cNvSpPr>
            <a:spLocks noChangeArrowheads="1"/>
          </p:cNvSpPr>
          <p:nvPr/>
        </p:nvSpPr>
        <p:spPr bwMode="auto">
          <a:xfrm>
            <a:off x="1908175" y="3933825"/>
            <a:ext cx="647700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鼠</a:t>
            </a:r>
          </a:p>
        </p:txBody>
      </p:sp>
      <p:sp>
        <p:nvSpPr>
          <p:cNvPr id="12" name="椭圆 11"/>
          <p:cNvSpPr>
            <a:spLocks noChangeArrowheads="1"/>
          </p:cNvSpPr>
          <p:nvPr/>
        </p:nvSpPr>
        <p:spPr bwMode="auto">
          <a:xfrm>
            <a:off x="3635375" y="3933825"/>
            <a:ext cx="649288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狼</a:t>
            </a:r>
          </a:p>
        </p:txBody>
      </p:sp>
      <p:sp>
        <p:nvSpPr>
          <p:cNvPr id="13" name="椭圆 12"/>
          <p:cNvSpPr>
            <a:spLocks noChangeArrowheads="1"/>
          </p:cNvSpPr>
          <p:nvPr/>
        </p:nvSpPr>
        <p:spPr bwMode="auto">
          <a:xfrm>
            <a:off x="5364163" y="3933825"/>
            <a:ext cx="647700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乌鸦</a:t>
            </a:r>
          </a:p>
        </p:txBody>
      </p:sp>
      <p:cxnSp>
        <p:nvCxnSpPr>
          <p:cNvPr id="14" name="直接连接符 13"/>
          <p:cNvCxnSpPr>
            <a:cxnSpLocks noChangeShapeType="1"/>
            <a:stCxn id="11" idx="6"/>
            <a:endCxn id="12" idx="2"/>
          </p:cNvCxnSpPr>
          <p:nvPr/>
        </p:nvCxnSpPr>
        <p:spPr bwMode="auto">
          <a:xfrm>
            <a:off x="2555875" y="42211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14"/>
          <p:cNvCxnSpPr>
            <a:cxnSpLocks noChangeShapeType="1"/>
            <a:stCxn id="12" idx="6"/>
            <a:endCxn id="13" idx="2"/>
          </p:cNvCxnSpPr>
          <p:nvPr/>
        </p:nvCxnSpPr>
        <p:spPr bwMode="auto">
          <a:xfrm>
            <a:off x="4284663" y="42211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椭圆 15"/>
          <p:cNvSpPr>
            <a:spLocks noChangeArrowheads="1"/>
          </p:cNvSpPr>
          <p:nvPr/>
        </p:nvSpPr>
        <p:spPr bwMode="auto">
          <a:xfrm>
            <a:off x="1908175" y="5157788"/>
            <a:ext cx="647700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蛇</a:t>
            </a:r>
          </a:p>
        </p:txBody>
      </p:sp>
      <p:sp>
        <p:nvSpPr>
          <p:cNvPr id="17" name="椭圆 16"/>
          <p:cNvSpPr>
            <a:spLocks noChangeArrowheads="1"/>
          </p:cNvSpPr>
          <p:nvPr/>
        </p:nvSpPr>
        <p:spPr bwMode="auto">
          <a:xfrm>
            <a:off x="3635375" y="5157788"/>
            <a:ext cx="649288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鸭</a:t>
            </a:r>
          </a:p>
        </p:txBody>
      </p:sp>
      <p:sp>
        <p:nvSpPr>
          <p:cNvPr id="18" name="椭圆 17"/>
          <p:cNvSpPr>
            <a:spLocks noChangeArrowheads="1"/>
          </p:cNvSpPr>
          <p:nvPr/>
        </p:nvSpPr>
        <p:spPr bwMode="auto">
          <a:xfrm>
            <a:off x="5364163" y="5157788"/>
            <a:ext cx="647700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马</a:t>
            </a:r>
          </a:p>
        </p:txBody>
      </p:sp>
      <p:cxnSp>
        <p:nvCxnSpPr>
          <p:cNvPr id="19" name="直接连接符 18"/>
          <p:cNvCxnSpPr>
            <a:cxnSpLocks noChangeShapeType="1"/>
            <a:stCxn id="16" idx="6"/>
            <a:endCxn id="17" idx="2"/>
          </p:cNvCxnSpPr>
          <p:nvPr/>
        </p:nvCxnSpPr>
        <p:spPr bwMode="auto">
          <a:xfrm>
            <a:off x="2555875" y="5445125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接连接符 21"/>
          <p:cNvCxnSpPr>
            <a:cxnSpLocks noChangeShapeType="1"/>
            <a:stCxn id="4" idx="5"/>
            <a:endCxn id="12" idx="1"/>
          </p:cNvCxnSpPr>
          <p:nvPr/>
        </p:nvCxnSpPr>
        <p:spPr bwMode="auto">
          <a:xfrm>
            <a:off x="2460625" y="2984500"/>
            <a:ext cx="1270000" cy="10334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任意多边形 22"/>
          <p:cNvSpPr>
            <a:spLocks/>
          </p:cNvSpPr>
          <p:nvPr/>
        </p:nvSpPr>
        <p:spPr bwMode="auto">
          <a:xfrm>
            <a:off x="2224088" y="2144713"/>
            <a:ext cx="3251200" cy="428625"/>
          </a:xfrm>
          <a:custGeom>
            <a:avLst/>
            <a:gdLst>
              <a:gd name="T0" fmla="*/ 0 w 3251200"/>
              <a:gd name="T1" fmla="*/ 360353 h 428978"/>
              <a:gd name="T2" fmla="*/ 1670756 w 3251200"/>
              <a:gd name="T3" fmla="*/ 11262 h 428978"/>
              <a:gd name="T4" fmla="*/ 3251200 w 3251200"/>
              <a:gd name="T5" fmla="*/ 427920 h 42897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51200" h="428978">
                <a:moveTo>
                  <a:pt x="0" y="361244"/>
                </a:moveTo>
                <a:cubicBezTo>
                  <a:pt x="564444" y="180622"/>
                  <a:pt x="1128889" y="0"/>
                  <a:pt x="1670756" y="11289"/>
                </a:cubicBezTo>
                <a:cubicBezTo>
                  <a:pt x="2212623" y="22578"/>
                  <a:pt x="2731911" y="225778"/>
                  <a:pt x="3251200" y="42897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25" name="直接连接符 24"/>
          <p:cNvCxnSpPr>
            <a:cxnSpLocks noChangeShapeType="1"/>
            <a:stCxn id="5" idx="5"/>
            <a:endCxn id="13" idx="1"/>
          </p:cNvCxnSpPr>
          <p:nvPr/>
        </p:nvCxnSpPr>
        <p:spPr bwMode="auto">
          <a:xfrm>
            <a:off x="4189413" y="2984500"/>
            <a:ext cx="1270000" cy="10334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连接符 26"/>
          <p:cNvCxnSpPr>
            <a:cxnSpLocks noChangeShapeType="1"/>
            <a:stCxn id="6" idx="3"/>
            <a:endCxn id="12" idx="7"/>
          </p:cNvCxnSpPr>
          <p:nvPr/>
        </p:nvCxnSpPr>
        <p:spPr bwMode="auto">
          <a:xfrm flipH="1">
            <a:off x="4189413" y="2984500"/>
            <a:ext cx="1270000" cy="10334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28"/>
          <p:cNvCxnSpPr>
            <a:cxnSpLocks noChangeShapeType="1"/>
            <a:stCxn id="11" idx="5"/>
            <a:endCxn id="18" idx="1"/>
          </p:cNvCxnSpPr>
          <p:nvPr/>
        </p:nvCxnSpPr>
        <p:spPr bwMode="auto">
          <a:xfrm>
            <a:off x="2460625" y="4424363"/>
            <a:ext cx="2998788" cy="8175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189663" y="3284538"/>
            <a:ext cx="29543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是什么思考帮助我们建模？</a:t>
            </a:r>
            <a:endParaRPr lang="en-US" altLang="zh-CN"/>
          </a:p>
          <a:p>
            <a:pPr eaLnBrk="1" hangingPunct="1"/>
            <a:r>
              <a:rPr lang="zh-CN" altLang="en-US"/>
              <a:t>问题的答案是什么？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23" grpId="0" animBg="1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cs typeface="黑体" panose="02010609060101010101" pitchFamily="49" charset="-122"/>
              </a:rPr>
              <a:t>循环赛的冠军是哪个队？</a:t>
            </a:r>
          </a:p>
        </p:txBody>
      </p:sp>
      <p:sp>
        <p:nvSpPr>
          <p:cNvPr id="20484" name="椭圆 3"/>
          <p:cNvSpPr>
            <a:spLocks noChangeArrowheads="1"/>
          </p:cNvSpPr>
          <p:nvPr/>
        </p:nvSpPr>
        <p:spPr bwMode="auto">
          <a:xfrm>
            <a:off x="1788318" y="2534166"/>
            <a:ext cx="649288" cy="5762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0485" name="椭圆 4"/>
          <p:cNvSpPr>
            <a:spLocks noChangeArrowheads="1"/>
          </p:cNvSpPr>
          <p:nvPr/>
        </p:nvSpPr>
        <p:spPr bwMode="auto">
          <a:xfrm>
            <a:off x="3661568" y="1815029"/>
            <a:ext cx="647700" cy="5762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0486" name="椭圆 5"/>
          <p:cNvSpPr>
            <a:spLocks noChangeArrowheads="1"/>
          </p:cNvSpPr>
          <p:nvPr/>
        </p:nvSpPr>
        <p:spPr bwMode="auto">
          <a:xfrm>
            <a:off x="5461793" y="2462729"/>
            <a:ext cx="647700" cy="5762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</a:t>
            </a:r>
            <a:endParaRPr lang="zh-CN" altLang="en-US"/>
          </a:p>
        </p:txBody>
      </p:sp>
      <p:cxnSp>
        <p:nvCxnSpPr>
          <p:cNvPr id="20487" name="直接连接符 6"/>
          <p:cNvCxnSpPr>
            <a:cxnSpLocks noChangeShapeType="1"/>
            <a:stCxn id="20484" idx="6"/>
            <a:endCxn id="20485" idx="2"/>
          </p:cNvCxnSpPr>
          <p:nvPr/>
        </p:nvCxnSpPr>
        <p:spPr bwMode="auto">
          <a:xfrm flipV="1">
            <a:off x="2437606" y="2102366"/>
            <a:ext cx="1223962" cy="7207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8" name="直接连接符 7"/>
          <p:cNvCxnSpPr>
            <a:cxnSpLocks noChangeShapeType="1"/>
            <a:stCxn id="20485" idx="6"/>
            <a:endCxn id="20486" idx="2"/>
          </p:cNvCxnSpPr>
          <p:nvPr/>
        </p:nvCxnSpPr>
        <p:spPr bwMode="auto">
          <a:xfrm>
            <a:off x="4309268" y="2102366"/>
            <a:ext cx="1152525" cy="6492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9" name="椭圆 8"/>
          <p:cNvSpPr>
            <a:spLocks noChangeArrowheads="1"/>
          </p:cNvSpPr>
          <p:nvPr/>
        </p:nvSpPr>
        <p:spPr bwMode="auto">
          <a:xfrm>
            <a:off x="1716881" y="4047054"/>
            <a:ext cx="647700" cy="5762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F</a:t>
            </a:r>
            <a:endParaRPr lang="zh-CN" altLang="en-US"/>
          </a:p>
        </p:txBody>
      </p:sp>
      <p:sp>
        <p:nvSpPr>
          <p:cNvPr id="20490" name="椭圆 9"/>
          <p:cNvSpPr>
            <a:spLocks noChangeArrowheads="1"/>
          </p:cNvSpPr>
          <p:nvPr/>
        </p:nvSpPr>
        <p:spPr bwMode="auto">
          <a:xfrm>
            <a:off x="3661568" y="4839216"/>
            <a:ext cx="647700" cy="5762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E</a:t>
            </a:r>
            <a:endParaRPr lang="zh-CN" altLang="en-US"/>
          </a:p>
        </p:txBody>
      </p:sp>
      <p:sp>
        <p:nvSpPr>
          <p:cNvPr id="20491" name="椭圆 10"/>
          <p:cNvSpPr>
            <a:spLocks noChangeArrowheads="1"/>
          </p:cNvSpPr>
          <p:nvPr/>
        </p:nvSpPr>
        <p:spPr bwMode="auto">
          <a:xfrm>
            <a:off x="5533231" y="4047054"/>
            <a:ext cx="647700" cy="5762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</a:t>
            </a:r>
            <a:endParaRPr lang="zh-CN" altLang="en-US"/>
          </a:p>
        </p:txBody>
      </p:sp>
      <p:cxnSp>
        <p:nvCxnSpPr>
          <p:cNvPr id="20492" name="直接连接符 11"/>
          <p:cNvCxnSpPr>
            <a:cxnSpLocks noChangeShapeType="1"/>
            <a:stCxn id="20489" idx="6"/>
            <a:endCxn id="20490" idx="2"/>
          </p:cNvCxnSpPr>
          <p:nvPr/>
        </p:nvCxnSpPr>
        <p:spPr bwMode="auto">
          <a:xfrm>
            <a:off x="2364581" y="4334391"/>
            <a:ext cx="1296987" cy="792163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3" name="直接连接符 12"/>
          <p:cNvCxnSpPr>
            <a:cxnSpLocks noChangeShapeType="1"/>
            <a:stCxn id="20490" idx="6"/>
            <a:endCxn id="20491" idx="3"/>
          </p:cNvCxnSpPr>
          <p:nvPr/>
        </p:nvCxnSpPr>
        <p:spPr bwMode="auto">
          <a:xfrm flipV="1">
            <a:off x="4309268" y="4539179"/>
            <a:ext cx="1319213" cy="5873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4" name="直接连接符 13"/>
          <p:cNvCxnSpPr>
            <a:cxnSpLocks noChangeShapeType="1"/>
            <a:stCxn id="20484" idx="5"/>
            <a:endCxn id="20490" idx="1"/>
          </p:cNvCxnSpPr>
          <p:nvPr/>
        </p:nvCxnSpPr>
        <p:spPr bwMode="auto">
          <a:xfrm>
            <a:off x="2342356" y="3026291"/>
            <a:ext cx="1412875" cy="1897063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5" name="直接连接符 15"/>
          <p:cNvCxnSpPr>
            <a:cxnSpLocks noChangeShapeType="1"/>
            <a:stCxn id="20485" idx="5"/>
            <a:endCxn id="20491" idx="1"/>
          </p:cNvCxnSpPr>
          <p:nvPr/>
        </p:nvCxnSpPr>
        <p:spPr bwMode="auto">
          <a:xfrm>
            <a:off x="4214018" y="2307154"/>
            <a:ext cx="1414463" cy="1824037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6" name="直接连接符 16"/>
          <p:cNvCxnSpPr>
            <a:cxnSpLocks noChangeShapeType="1"/>
            <a:stCxn id="20486" idx="3"/>
            <a:endCxn id="20490" idx="7"/>
          </p:cNvCxnSpPr>
          <p:nvPr/>
        </p:nvCxnSpPr>
        <p:spPr bwMode="auto">
          <a:xfrm flipH="1">
            <a:off x="4214018" y="2954854"/>
            <a:ext cx="1341438" cy="19685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7" name="直接箭头连接符 34"/>
          <p:cNvCxnSpPr>
            <a:cxnSpLocks noChangeShapeType="1"/>
            <a:stCxn id="20485" idx="4"/>
            <a:endCxn id="20490" idx="0"/>
          </p:cNvCxnSpPr>
          <p:nvPr/>
        </p:nvCxnSpPr>
        <p:spPr bwMode="auto">
          <a:xfrm>
            <a:off x="3985418" y="2391291"/>
            <a:ext cx="0" cy="2447925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8" name="直接箭头连接符 36"/>
          <p:cNvCxnSpPr>
            <a:cxnSpLocks noChangeShapeType="1"/>
            <a:stCxn id="20484" idx="5"/>
            <a:endCxn id="20491" idx="2"/>
          </p:cNvCxnSpPr>
          <p:nvPr/>
        </p:nvCxnSpPr>
        <p:spPr bwMode="auto">
          <a:xfrm>
            <a:off x="2342356" y="3026291"/>
            <a:ext cx="3190875" cy="1308100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9" name="直接箭头连接符 38"/>
          <p:cNvCxnSpPr>
            <a:cxnSpLocks noChangeShapeType="1"/>
            <a:stCxn id="20485" idx="3"/>
            <a:endCxn id="20489" idx="7"/>
          </p:cNvCxnSpPr>
          <p:nvPr/>
        </p:nvCxnSpPr>
        <p:spPr bwMode="auto">
          <a:xfrm flipH="1">
            <a:off x="2269331" y="2307154"/>
            <a:ext cx="1485900" cy="1824037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0" name="直接箭头连接符 40"/>
          <p:cNvCxnSpPr>
            <a:cxnSpLocks noChangeShapeType="1"/>
            <a:endCxn id="20489" idx="0"/>
          </p:cNvCxnSpPr>
          <p:nvPr/>
        </p:nvCxnSpPr>
        <p:spPr bwMode="auto">
          <a:xfrm flipH="1">
            <a:off x="2040731" y="3110429"/>
            <a:ext cx="36512" cy="936625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1" name="直接箭头连接符 42"/>
          <p:cNvCxnSpPr>
            <a:cxnSpLocks noChangeShapeType="1"/>
            <a:stCxn id="20486" idx="3"/>
            <a:endCxn id="20489" idx="6"/>
          </p:cNvCxnSpPr>
          <p:nvPr/>
        </p:nvCxnSpPr>
        <p:spPr bwMode="auto">
          <a:xfrm flipH="1">
            <a:off x="2364581" y="2954854"/>
            <a:ext cx="3190875" cy="1379537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2" name="直接箭头连接符 44"/>
          <p:cNvCxnSpPr>
            <a:cxnSpLocks noChangeShapeType="1"/>
            <a:stCxn id="20491" idx="0"/>
            <a:endCxn id="20486" idx="4"/>
          </p:cNvCxnSpPr>
          <p:nvPr/>
        </p:nvCxnSpPr>
        <p:spPr bwMode="auto">
          <a:xfrm flipH="1" flipV="1">
            <a:off x="5785643" y="3038991"/>
            <a:ext cx="71438" cy="1008063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3" name="直接箭头连接符 46"/>
          <p:cNvCxnSpPr>
            <a:cxnSpLocks noChangeShapeType="1"/>
            <a:stCxn id="20484" idx="6"/>
            <a:endCxn id="20486" idx="2"/>
          </p:cNvCxnSpPr>
          <p:nvPr/>
        </p:nvCxnSpPr>
        <p:spPr bwMode="auto">
          <a:xfrm flipV="1">
            <a:off x="2437606" y="2751654"/>
            <a:ext cx="3024187" cy="71437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4" name="直接箭头连接符 48"/>
          <p:cNvCxnSpPr>
            <a:cxnSpLocks noChangeShapeType="1"/>
            <a:stCxn id="20491" idx="1"/>
          </p:cNvCxnSpPr>
          <p:nvPr/>
        </p:nvCxnSpPr>
        <p:spPr bwMode="auto">
          <a:xfrm flipH="1">
            <a:off x="2364581" y="4131191"/>
            <a:ext cx="3263900" cy="60325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142831" y="3183454"/>
            <a:ext cx="29543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是什么思考帮助我们建模？</a:t>
            </a:r>
            <a:endParaRPr lang="en-US" altLang="zh-CN"/>
          </a:p>
          <a:p>
            <a:pPr eaLnBrk="1" hangingPunct="1"/>
            <a:r>
              <a:rPr lang="zh-CN" altLang="en-US"/>
              <a:t>问题的答案是什么？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53AC3E-7848-9C8F-4EE1-476D1FF342C5}"/>
              </a:ext>
            </a:extLst>
          </p:cNvPr>
          <p:cNvSpPr/>
          <p:nvPr/>
        </p:nvSpPr>
        <p:spPr>
          <a:xfrm>
            <a:off x="407669" y="5557916"/>
            <a:ext cx="868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0066"/>
                </a:solidFill>
                <a:latin typeface="STIXGeneral-Italic" pitchFamily="2" charset="2"/>
              </a:rPr>
              <a:t>n</a:t>
            </a:r>
            <a:r>
              <a:rPr lang="zh-CN" altLang="en-US" dirty="0">
                <a:solidFill>
                  <a:srgbClr val="330066"/>
                </a:solidFill>
                <a:latin typeface="Lato" panose="020F0502020204030203" pitchFamily="34" charset="0"/>
              </a:rPr>
              <a:t>个点的有向图，若满足</a:t>
            </a:r>
            <a:r>
              <a:rPr lang="zh-CN" altLang="en-US" b="1" dirty="0">
                <a:solidFill>
                  <a:srgbClr val="330066"/>
                </a:solidFill>
                <a:latin typeface="Lato" panose="020F0502020204030203" pitchFamily="34" charset="0"/>
              </a:rPr>
              <a:t>任意两点都有且仅有一条有向边</a:t>
            </a:r>
            <a:r>
              <a:rPr lang="zh-CN" altLang="en-US" dirty="0">
                <a:solidFill>
                  <a:srgbClr val="330066"/>
                </a:solidFill>
                <a:latin typeface="Lato" panose="020F0502020204030203" pitchFamily="34" charset="0"/>
              </a:rPr>
              <a:t>，就称此有向图为竞赛图。</a:t>
            </a:r>
            <a:endParaRPr lang="zh-CN" altLang="en-US" dirty="0">
              <a:solidFill>
                <a:srgbClr val="33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优先图和程序并发执行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右边的程序有没有办法执行快一点？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16013" y="4652963"/>
            <a:ext cx="29543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是什么思考帮助我们建模？</a:t>
            </a:r>
            <a:endParaRPr lang="en-US" altLang="zh-CN"/>
          </a:p>
          <a:p>
            <a:pPr eaLnBrk="1" hangingPunct="1"/>
            <a:r>
              <a:rPr lang="zh-CN" altLang="en-US"/>
              <a:t>问题的答案是什么？</a:t>
            </a: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5108575" y="2276475"/>
            <a:ext cx="3063875" cy="2736850"/>
            <a:chOff x="5108406" y="2276872"/>
            <a:chExt cx="3063994" cy="2736304"/>
          </a:xfrm>
        </p:grpSpPr>
        <p:pic>
          <p:nvPicPr>
            <p:cNvPr id="21512" name="Content Placeholder 4" descr="0901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8406" y="2276872"/>
              <a:ext cx="3056028" cy="2736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3" name="矩形 5"/>
            <p:cNvSpPr>
              <a:spLocks noChangeArrowheads="1"/>
            </p:cNvSpPr>
            <p:nvPr/>
          </p:nvSpPr>
          <p:spPr bwMode="auto">
            <a:xfrm>
              <a:off x="6516216" y="2276872"/>
              <a:ext cx="1656184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7" name="Content Placeholder 4" descr="090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2276475"/>
            <a:ext cx="3055938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87450" y="3141663"/>
            <a:ext cx="2130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s1||s2;s3||s4;s5||s6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BD00028_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916113"/>
            <a:ext cx="38989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内容提要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图的定义</a:t>
            </a:r>
          </a:p>
          <a:p>
            <a:r>
              <a:rPr lang="zh-CN" altLang="en-US" dirty="0"/>
              <a:t>用图建模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下次课：</a:t>
            </a:r>
            <a:endParaRPr lang="en-US" altLang="zh-CN" dirty="0"/>
          </a:p>
          <a:p>
            <a:r>
              <a:rPr lang="zh-CN" altLang="en-US" dirty="0"/>
              <a:t>图的表示</a:t>
            </a:r>
            <a:endParaRPr lang="en-US" altLang="zh-CN" dirty="0"/>
          </a:p>
          <a:p>
            <a:r>
              <a:rPr lang="zh-CN" altLang="en-US" dirty="0"/>
              <a:t>图的运算</a:t>
            </a:r>
            <a:endParaRPr lang="en-US" altLang="zh-CN" dirty="0"/>
          </a:p>
          <a:p>
            <a:r>
              <a:rPr lang="zh-CN" altLang="en-US" dirty="0"/>
              <a:t>图的同构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cs typeface="黑体" panose="02010609060101010101" pitchFamily="49" charset="-122"/>
              </a:rPr>
              <a:t>“</a:t>
            </a:r>
            <a:r>
              <a:rPr lang="zh-CN" altLang="en-US">
                <a:cs typeface="黑体" panose="02010609060101010101" pitchFamily="49" charset="-122"/>
              </a:rPr>
              <a:t>巧渡河”问题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zh-CN" altLang="en-US" sz="2600">
                <a:cs typeface="黑体" panose="02010609060101010101" pitchFamily="49" charset="-122"/>
              </a:rPr>
              <a:t>问题：人、狼、羊、菜用一条只能同时载两位的小船渡河，“狼羊”、“羊菜”不能在无人在场时共处，当然只有人能架船。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z="2600">
                <a:cs typeface="黑体" panose="02010609060101010101" pitchFamily="49" charset="-122"/>
              </a:rPr>
              <a:t>图模型：顶点表示“原岸的状态”，两点之间有边当且仅当一次合理的渡河“操作”能够实现该状态的转变。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z="2600">
                <a:cs typeface="黑体" panose="02010609060101010101" pitchFamily="49" charset="-122"/>
              </a:rPr>
              <a:t>起始状态是“人狼羊菜”，结束状态是“空”。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z="2600">
                <a:cs typeface="黑体" panose="02010609060101010101" pitchFamily="49" charset="-122"/>
              </a:rPr>
              <a:t>问题的解：找到一条从起始状态到结束状态的尽可能短的通路。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cs typeface="黑体" panose="02010609060101010101" pitchFamily="49" charset="-122"/>
              </a:rPr>
              <a:t>“</a:t>
            </a:r>
            <a:r>
              <a:rPr lang="zh-CN" altLang="en-US">
                <a:cs typeface="黑体" panose="02010609060101010101" pitchFamily="49" charset="-122"/>
              </a:rPr>
              <a:t>巧渡河”问题的解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20800" y="1873250"/>
            <a:ext cx="7823200" cy="1176338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黑体" panose="02010609060101010101" pitchFamily="49" charset="-122"/>
              </a:rPr>
              <a:t>注意：在</a:t>
            </a:r>
            <a:r>
              <a:rPr lang="zh-CN" altLang="en-US">
                <a:cs typeface="黑体" panose="02010609060101010101" pitchFamily="49" charset="-122"/>
              </a:rPr>
              <a:t>“</a:t>
            </a:r>
            <a:r>
              <a:rPr lang="zh-CN" altLang="en-US">
                <a:latin typeface="Times New Roman" panose="02020603050405020304" pitchFamily="18" charset="0"/>
                <a:cs typeface="黑体" panose="02010609060101010101" pitchFamily="49" charset="-122"/>
              </a:rPr>
              <a:t>人狼羊菜</a:t>
            </a:r>
            <a:r>
              <a:rPr lang="zh-CN" altLang="en-US">
                <a:cs typeface="黑体" panose="02010609060101010101" pitchFamily="49" charset="-122"/>
              </a:rPr>
              <a:t>”</a:t>
            </a:r>
            <a:r>
              <a:rPr lang="zh-CN" altLang="en-US">
                <a:latin typeface="Times New Roman" panose="02020603050405020304" pitchFamily="18" charset="0"/>
                <a:cs typeface="黑体" panose="02010609060101010101" pitchFamily="49" charset="-122"/>
              </a:rPr>
              <a:t>的</a:t>
            </a:r>
            <a:r>
              <a:rPr lang="en-US" altLang="zh-CN">
                <a:latin typeface="Times New Roman" panose="02020603050405020304" pitchFamily="18" charset="0"/>
                <a:cs typeface="黑体" panose="02010609060101010101" pitchFamily="49" charset="-122"/>
              </a:rPr>
              <a:t>16</a:t>
            </a:r>
            <a:r>
              <a:rPr lang="zh-CN" altLang="en-US">
                <a:latin typeface="Times New Roman" panose="02020603050405020304" pitchFamily="18" charset="0"/>
                <a:cs typeface="黑体" panose="02010609060101010101" pitchFamily="49" charset="-122"/>
              </a:rPr>
              <a:t>种组合种允许出现的只有</a:t>
            </a:r>
            <a:r>
              <a:rPr lang="en-US" altLang="zh-CN">
                <a:latin typeface="Times New Roman" panose="02020603050405020304" pitchFamily="18" charset="0"/>
                <a:cs typeface="黑体" panose="02010609060101010101" pitchFamily="49" charset="-122"/>
              </a:rPr>
              <a:t>10</a:t>
            </a:r>
            <a:r>
              <a:rPr lang="zh-CN" altLang="en-US">
                <a:latin typeface="Times New Roman" panose="02020603050405020304" pitchFamily="18" charset="0"/>
                <a:cs typeface="黑体" panose="02010609060101010101" pitchFamily="49" charset="-122"/>
              </a:rPr>
              <a:t>种。</a:t>
            </a:r>
          </a:p>
        </p:txBody>
      </p:sp>
      <p:sp>
        <p:nvSpPr>
          <p:cNvPr id="23556" name="Rectangle 9"/>
          <p:cNvSpPr>
            <a:spLocks noChangeArrowheads="1"/>
          </p:cNvSpPr>
          <p:nvPr/>
        </p:nvSpPr>
        <p:spPr bwMode="auto">
          <a:xfrm>
            <a:off x="6645275" y="5949950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空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3557" name="Rectangle 10"/>
          <p:cNvSpPr>
            <a:spLocks noChangeArrowheads="1"/>
          </p:cNvSpPr>
          <p:nvPr/>
        </p:nvSpPr>
        <p:spPr bwMode="auto">
          <a:xfrm>
            <a:off x="6927850" y="5942013"/>
            <a:ext cx="84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3558" name="Rectangle 11"/>
          <p:cNvSpPr>
            <a:spLocks noChangeArrowheads="1"/>
          </p:cNvSpPr>
          <p:nvPr/>
        </p:nvSpPr>
        <p:spPr bwMode="auto">
          <a:xfrm>
            <a:off x="7019925" y="5949950"/>
            <a:ext cx="511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b="1" i="1">
                <a:solidFill>
                  <a:srgbClr val="FF0000"/>
                </a:solidFill>
                <a:latin typeface="宋体" panose="02010600030101010101" pitchFamily="2" charset="-122"/>
              </a:rPr>
              <a:t>成功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3559" name="Rectangle 12"/>
          <p:cNvSpPr>
            <a:spLocks noChangeArrowheads="1"/>
          </p:cNvSpPr>
          <p:nvPr/>
        </p:nvSpPr>
        <p:spPr bwMode="auto">
          <a:xfrm>
            <a:off x="7597775" y="5942013"/>
            <a:ext cx="84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3560" name="Rectangle 15"/>
          <p:cNvSpPr>
            <a:spLocks noChangeArrowheads="1"/>
          </p:cNvSpPr>
          <p:nvPr/>
        </p:nvSpPr>
        <p:spPr bwMode="auto">
          <a:xfrm>
            <a:off x="1835150" y="3573463"/>
            <a:ext cx="101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人羊狼菜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3561" name="Oval 17"/>
          <p:cNvSpPr>
            <a:spLocks noChangeArrowheads="1"/>
          </p:cNvSpPr>
          <p:nvPr/>
        </p:nvSpPr>
        <p:spPr bwMode="auto">
          <a:xfrm>
            <a:off x="2278063" y="3846513"/>
            <a:ext cx="119062" cy="114300"/>
          </a:xfrm>
          <a:prstGeom prst="ellipse">
            <a:avLst/>
          </a:prstGeom>
          <a:solidFill>
            <a:srgbClr val="FF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2" name="Oval 18"/>
          <p:cNvSpPr>
            <a:spLocks noChangeArrowheads="1"/>
          </p:cNvSpPr>
          <p:nvPr/>
        </p:nvSpPr>
        <p:spPr bwMode="auto">
          <a:xfrm>
            <a:off x="3400425" y="3846513"/>
            <a:ext cx="119063" cy="114300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3" name="Oval 19"/>
          <p:cNvSpPr>
            <a:spLocks noChangeArrowheads="1"/>
          </p:cNvSpPr>
          <p:nvPr/>
        </p:nvSpPr>
        <p:spPr bwMode="auto">
          <a:xfrm>
            <a:off x="4529138" y="3846513"/>
            <a:ext cx="119062" cy="114300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4" name="Oval 20"/>
          <p:cNvSpPr>
            <a:spLocks noChangeArrowheads="1"/>
          </p:cNvSpPr>
          <p:nvPr/>
        </p:nvSpPr>
        <p:spPr bwMode="auto">
          <a:xfrm>
            <a:off x="5651500" y="3846513"/>
            <a:ext cx="119063" cy="114300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5" name="Oval 21"/>
          <p:cNvSpPr>
            <a:spLocks noChangeArrowheads="1"/>
          </p:cNvSpPr>
          <p:nvPr/>
        </p:nvSpPr>
        <p:spPr bwMode="auto">
          <a:xfrm>
            <a:off x="6780213" y="3846513"/>
            <a:ext cx="119062" cy="114300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6" name="Oval 22"/>
          <p:cNvSpPr>
            <a:spLocks noChangeArrowheads="1"/>
          </p:cNvSpPr>
          <p:nvPr/>
        </p:nvSpPr>
        <p:spPr bwMode="auto">
          <a:xfrm>
            <a:off x="2278063" y="5816600"/>
            <a:ext cx="119062" cy="112713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7" name="Oval 23"/>
          <p:cNvSpPr>
            <a:spLocks noChangeArrowheads="1"/>
          </p:cNvSpPr>
          <p:nvPr/>
        </p:nvSpPr>
        <p:spPr bwMode="auto">
          <a:xfrm>
            <a:off x="3400425" y="5816600"/>
            <a:ext cx="119063" cy="112713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8" name="Oval 24"/>
          <p:cNvSpPr>
            <a:spLocks noChangeArrowheads="1"/>
          </p:cNvSpPr>
          <p:nvPr/>
        </p:nvSpPr>
        <p:spPr bwMode="auto">
          <a:xfrm>
            <a:off x="6780213" y="5816600"/>
            <a:ext cx="119062" cy="112713"/>
          </a:xfrm>
          <a:prstGeom prst="ellipse">
            <a:avLst/>
          </a:prstGeom>
          <a:solidFill>
            <a:srgbClr val="FF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9" name="Oval 25"/>
          <p:cNvSpPr>
            <a:spLocks noChangeArrowheads="1"/>
          </p:cNvSpPr>
          <p:nvPr/>
        </p:nvSpPr>
        <p:spPr bwMode="auto">
          <a:xfrm>
            <a:off x="5651500" y="5816600"/>
            <a:ext cx="119063" cy="112713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70" name="Oval 26"/>
          <p:cNvSpPr>
            <a:spLocks noChangeArrowheads="1"/>
          </p:cNvSpPr>
          <p:nvPr/>
        </p:nvSpPr>
        <p:spPr bwMode="auto">
          <a:xfrm>
            <a:off x="4529138" y="5816600"/>
            <a:ext cx="119062" cy="112713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71" name="Rectangle 29"/>
          <p:cNvSpPr>
            <a:spLocks noChangeArrowheads="1"/>
          </p:cNvSpPr>
          <p:nvPr/>
        </p:nvSpPr>
        <p:spPr bwMode="auto">
          <a:xfrm>
            <a:off x="3132138" y="3573463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人</a:t>
            </a:r>
            <a:r>
              <a:rPr kumimoji="1"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狼菜</a:t>
            </a:r>
          </a:p>
        </p:txBody>
      </p:sp>
      <p:sp>
        <p:nvSpPr>
          <p:cNvPr id="23572" name="Rectangle 32"/>
          <p:cNvSpPr>
            <a:spLocks noChangeArrowheads="1"/>
          </p:cNvSpPr>
          <p:nvPr/>
        </p:nvSpPr>
        <p:spPr bwMode="auto">
          <a:xfrm>
            <a:off x="4203700" y="3544888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人羊狼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3573" name="Rectangle 35"/>
          <p:cNvSpPr>
            <a:spLocks noChangeArrowheads="1"/>
          </p:cNvSpPr>
          <p:nvPr/>
        </p:nvSpPr>
        <p:spPr bwMode="auto">
          <a:xfrm>
            <a:off x="5364163" y="3500438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人羊</a:t>
            </a: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菜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3574" name="Rectangle 39"/>
          <p:cNvSpPr>
            <a:spLocks noChangeArrowheads="1"/>
          </p:cNvSpPr>
          <p:nvPr/>
        </p:nvSpPr>
        <p:spPr bwMode="auto">
          <a:xfrm>
            <a:off x="2001838" y="5943600"/>
            <a:ext cx="50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狼菜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3575" name="Rectangle 42"/>
          <p:cNvSpPr>
            <a:spLocks noChangeArrowheads="1"/>
          </p:cNvSpPr>
          <p:nvPr/>
        </p:nvSpPr>
        <p:spPr bwMode="auto">
          <a:xfrm>
            <a:off x="3322638" y="5956300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狼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3576" name="Rectangle 45"/>
          <p:cNvSpPr>
            <a:spLocks noChangeArrowheads="1"/>
          </p:cNvSpPr>
          <p:nvPr/>
        </p:nvSpPr>
        <p:spPr bwMode="auto">
          <a:xfrm>
            <a:off x="4443413" y="5970588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菜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3577" name="Rectangle 48"/>
          <p:cNvSpPr>
            <a:spLocks noChangeArrowheads="1"/>
          </p:cNvSpPr>
          <p:nvPr/>
        </p:nvSpPr>
        <p:spPr bwMode="auto">
          <a:xfrm>
            <a:off x="6589713" y="3530600"/>
            <a:ext cx="50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人羊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3578" name="Rectangle 51"/>
          <p:cNvSpPr>
            <a:spLocks noChangeArrowheads="1"/>
          </p:cNvSpPr>
          <p:nvPr/>
        </p:nvSpPr>
        <p:spPr bwMode="auto">
          <a:xfrm>
            <a:off x="5510213" y="5937250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羊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3579" name="Line 55"/>
          <p:cNvSpPr>
            <a:spLocks noChangeShapeType="1"/>
          </p:cNvSpPr>
          <p:nvPr/>
        </p:nvSpPr>
        <p:spPr bwMode="auto">
          <a:xfrm>
            <a:off x="3463925" y="3962400"/>
            <a:ext cx="1588" cy="18303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0" name="Line 57"/>
          <p:cNvSpPr>
            <a:spLocks noChangeShapeType="1"/>
          </p:cNvSpPr>
          <p:nvPr/>
        </p:nvSpPr>
        <p:spPr bwMode="auto">
          <a:xfrm flipV="1">
            <a:off x="3490913" y="3960813"/>
            <a:ext cx="1081087" cy="186213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1" name="Line 59"/>
          <p:cNvSpPr>
            <a:spLocks noChangeShapeType="1"/>
          </p:cNvSpPr>
          <p:nvPr/>
        </p:nvSpPr>
        <p:spPr bwMode="auto">
          <a:xfrm>
            <a:off x="4613275" y="3946525"/>
            <a:ext cx="1065213" cy="18764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2" name="Line 65"/>
          <p:cNvSpPr>
            <a:spLocks noChangeShapeType="1"/>
          </p:cNvSpPr>
          <p:nvPr/>
        </p:nvSpPr>
        <p:spPr bwMode="auto">
          <a:xfrm flipH="1">
            <a:off x="5748338" y="3933825"/>
            <a:ext cx="1044575" cy="1900238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83" name="Line 66"/>
          <p:cNvSpPr>
            <a:spLocks noChangeShapeType="1"/>
          </p:cNvSpPr>
          <p:nvPr/>
        </p:nvSpPr>
        <p:spPr bwMode="auto">
          <a:xfrm>
            <a:off x="2322513" y="3948113"/>
            <a:ext cx="0" cy="1857375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84" name="Line 67"/>
          <p:cNvSpPr>
            <a:spLocks noChangeShapeType="1"/>
          </p:cNvSpPr>
          <p:nvPr/>
        </p:nvSpPr>
        <p:spPr bwMode="auto">
          <a:xfrm flipV="1">
            <a:off x="2351088" y="3948113"/>
            <a:ext cx="1089025" cy="1871662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85" name="Line 68"/>
          <p:cNvSpPr>
            <a:spLocks noChangeShapeType="1"/>
          </p:cNvSpPr>
          <p:nvPr/>
        </p:nvSpPr>
        <p:spPr bwMode="auto">
          <a:xfrm>
            <a:off x="3511550" y="3919538"/>
            <a:ext cx="1046163" cy="1930400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86" name="Line 69"/>
          <p:cNvSpPr>
            <a:spLocks noChangeShapeType="1"/>
          </p:cNvSpPr>
          <p:nvPr/>
        </p:nvSpPr>
        <p:spPr bwMode="auto">
          <a:xfrm flipV="1">
            <a:off x="4614863" y="3933825"/>
            <a:ext cx="1074737" cy="1885950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87" name="Line 70"/>
          <p:cNvSpPr>
            <a:spLocks noChangeShapeType="1"/>
          </p:cNvSpPr>
          <p:nvPr/>
        </p:nvSpPr>
        <p:spPr bwMode="auto">
          <a:xfrm>
            <a:off x="5718175" y="3933825"/>
            <a:ext cx="0" cy="1916113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88" name="Line 72"/>
          <p:cNvSpPr>
            <a:spLocks noChangeShapeType="1"/>
          </p:cNvSpPr>
          <p:nvPr/>
        </p:nvSpPr>
        <p:spPr bwMode="auto">
          <a:xfrm>
            <a:off x="6835775" y="3962400"/>
            <a:ext cx="0" cy="1857375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1B768E-05A7-4F18-9B85-B7CD77A7BFD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1663" y="122238"/>
            <a:ext cx="7327900" cy="1295400"/>
          </a:xfrm>
        </p:spPr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考试时间编排问题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773238"/>
            <a:ext cx="8135938" cy="46799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600">
                <a:cs typeface="黑体" panose="02010609060101010101" pitchFamily="49" charset="-122"/>
              </a:rPr>
              <a:t>问题：排考试时间，一方面要总时间尽可能短</a:t>
            </a:r>
            <a:r>
              <a:rPr lang="en-US" altLang="zh-CN" sz="2600">
                <a:latin typeface="Times New Roman" panose="02020603050405020304" pitchFamily="18" charset="0"/>
                <a:cs typeface="黑体" panose="02010609060101010101" pitchFamily="49" charset="-122"/>
              </a:rPr>
              <a:t>(</a:t>
            </a:r>
            <a:r>
              <a:rPr lang="zh-CN" altLang="en-US" sz="2600">
                <a:latin typeface="Times New Roman" panose="02020603050405020304" pitchFamily="18" charset="0"/>
                <a:cs typeface="黑体" panose="02010609060101010101" pitchFamily="49" charset="-122"/>
              </a:rPr>
              <a:t>假设教室没问题</a:t>
            </a:r>
            <a:r>
              <a:rPr lang="en-US" altLang="zh-CN" sz="2600">
                <a:latin typeface="Times New Roman" panose="02020603050405020304" pitchFamily="18" charset="0"/>
                <a:cs typeface="黑体" panose="02010609060101010101" pitchFamily="49" charset="-122"/>
              </a:rPr>
              <a:t>)</a:t>
            </a:r>
            <a:r>
              <a:rPr lang="zh-CN" altLang="en-US" sz="2600">
                <a:latin typeface="Times New Roman" panose="02020603050405020304" pitchFamily="18" charset="0"/>
                <a:cs typeface="黑体" panose="02010609060101010101" pitchFamily="49" charset="-122"/>
              </a:rPr>
              <a:t>，另一方面一个同学所选的任意两门课不能同时间。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600">
                <a:latin typeface="Times New Roman" panose="02020603050405020304" pitchFamily="18" charset="0"/>
                <a:cs typeface="黑体" panose="02010609060101010101" pitchFamily="49" charset="-122"/>
              </a:rPr>
              <a:t>图模型：每门课程对应一个顶点。任意两点相邻当且仅当对应的两门课程有相同的选课人。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600">
                <a:latin typeface="Times New Roman" panose="02020603050405020304" pitchFamily="18" charset="0"/>
                <a:cs typeface="黑体" panose="02010609060101010101" pitchFamily="49" charset="-122"/>
              </a:rPr>
              <a:t>解：用不同颜色给顶点着色。相邻的点不能同颜色。则最少着色数即至少需要的考试时间段数</a:t>
            </a:r>
            <a:r>
              <a:rPr lang="en-US" altLang="zh-CN" sz="2600">
                <a:latin typeface="Times New Roman" panose="02020603050405020304" pitchFamily="18" charset="0"/>
                <a:cs typeface="黑体" panose="02010609060101010101" pitchFamily="49" charset="-122"/>
              </a:rPr>
              <a:t>(</a:t>
            </a:r>
            <a:r>
              <a:rPr lang="zh-CN" altLang="en-US" sz="2600">
                <a:latin typeface="Times New Roman" panose="02020603050405020304" pitchFamily="18" charset="0"/>
                <a:cs typeface="黑体" panose="02010609060101010101" pitchFamily="49" charset="-122"/>
              </a:rPr>
              <a:t>可以将颜色相同的点所对应的课程安排在同一时间</a:t>
            </a:r>
            <a:r>
              <a:rPr lang="en-US" altLang="zh-CN" sz="2600">
                <a:latin typeface="Times New Roman" panose="02020603050405020304" pitchFamily="18" charset="0"/>
                <a:cs typeface="黑体" panose="02010609060101010101" pitchFamily="49" charset="-122"/>
              </a:rPr>
              <a:t>)</a:t>
            </a:r>
            <a:r>
              <a:rPr lang="zh-CN" altLang="en-US" sz="2600">
                <a:latin typeface="Times New Roman" panose="02020603050405020304" pitchFamily="18" charset="0"/>
                <a:cs typeface="黑体" panose="02010609060101010101" pitchFamily="49" charset="-122"/>
              </a:rPr>
              <a:t>。</a:t>
            </a:r>
            <a:endParaRPr lang="en-US" altLang="zh-CN" sz="2600">
              <a:latin typeface="Times New Roman" panose="02020603050405020304" pitchFamily="18" charset="0"/>
              <a:cs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868362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黑体" panose="02010609060101010101" pitchFamily="49" charset="-122"/>
              </a:rPr>
              <a:t>中国邮递员问题（管梅谷，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1960</a:t>
            </a:r>
            <a:r>
              <a:rPr lang="zh-CN" altLang="en-US">
                <a:latin typeface="Times New Roman" panose="02020603050405020304" pitchFamily="18" charset="0"/>
                <a:cs typeface="黑体" panose="02010609060101010101" pitchFamily="49" charset="-122"/>
              </a:rPr>
              <a:t>）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35975" cy="441166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邮递员从邮局出发，走过辖区内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每条街道</a:t>
            </a:r>
            <a:r>
              <a:rPr lang="zh-CN" altLang="en-US" sz="2800" b="1" i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至少一次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，再回邮局，如何选择最短路线？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Euler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回路？添加重复边（权和最小）</a:t>
            </a:r>
            <a:r>
              <a:rPr lang="zh-CN" altLang="en-US" sz="2800">
                <a:latin typeface="Times New Roman" panose="02020603050405020304" pitchFamily="18" charset="0"/>
                <a:cs typeface="黑体" panose="02010609060101010101" pitchFamily="49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868362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黑体" panose="02010609060101010101" pitchFamily="49" charset="-122"/>
              </a:rPr>
              <a:t>旅行商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(TSP)</a:t>
            </a:r>
            <a:r>
              <a:rPr lang="zh-CN" altLang="en-US">
                <a:latin typeface="Times New Roman" panose="02020603050405020304" pitchFamily="18" charset="0"/>
                <a:cs typeface="黑体" panose="02010609060101010101" pitchFamily="49" charset="-122"/>
              </a:rPr>
              <a:t>问题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35975" cy="4411662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个城市间均有道路，但距离不等，旅行商从某地出发，走过其它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个城市，且只经过一次，最后回到原地，如何选择最短路线？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最短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回路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。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001000" cy="927100"/>
          </a:xfrm>
        </p:spPr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地图与平面图着色（四色定理）</a:t>
            </a:r>
          </a:p>
        </p:txBody>
      </p:sp>
      <p:sp>
        <p:nvSpPr>
          <p:cNvPr id="27651" name="Rectangle 8"/>
          <p:cNvSpPr>
            <a:spLocks noChangeArrowheads="1"/>
          </p:cNvSpPr>
          <p:nvPr/>
        </p:nvSpPr>
        <p:spPr bwMode="auto">
          <a:xfrm>
            <a:off x="8447088" y="4254500"/>
            <a:ext cx="62071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7652" name="Picture 132" descr="http://nrich.maths.org/content/id/6291/simple%20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636838"/>
            <a:ext cx="2735262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134" descr="http://myweb.tiscali.co.uk/newlook/foucol3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781300"/>
            <a:ext cx="22320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1B768E-05A7-4F18-9B85-B7CD77A7BFDF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C6C25A8-D188-985A-DA5B-1ADCD14D1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7962"/>
            <a:ext cx="7772400" cy="1362075"/>
          </a:xfrm>
        </p:spPr>
        <p:txBody>
          <a:bodyPr/>
          <a:lstStyle/>
          <a:p>
            <a:pPr algn="ctr"/>
            <a:r>
              <a:rPr lang="en-US" altLang="zh-CN" sz="6000" dirty="0"/>
              <a:t>Q&amp;A</a:t>
            </a:r>
            <a:endParaRPr lang="zh-CN" altLang="en-US" sz="6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251CD1-79AE-F56E-F8A4-A5681630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4344B4-17BE-4F74-BA73-F6B4727AE0E5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438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Königsberg</a:t>
            </a:r>
            <a:r>
              <a:rPr lang="zh-CN" altLang="en-US" dirty="0">
                <a:latin typeface="Times New Roman" panose="02020603050405020304" pitchFamily="18" charset="0"/>
                <a:cs typeface="黑体" panose="02010609060101010101" pitchFamily="49" charset="-122"/>
              </a:rPr>
              <a:t>七桥问题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1565275"/>
          </a:xfrm>
        </p:spPr>
        <p:txBody>
          <a:bodyPr/>
          <a:lstStyle/>
          <a:p>
            <a:pPr eaLnBrk="1" hangingPunct="1"/>
            <a:r>
              <a:rPr lang="zh-CN" altLang="en-US" b="1">
                <a:cs typeface="黑体" panose="02010609060101010101" pitchFamily="49" charset="-122"/>
              </a:rPr>
              <a:t>问题的抽象：</a:t>
            </a:r>
          </a:p>
          <a:p>
            <a:pPr lvl="1" eaLnBrk="1" hangingPunct="1"/>
            <a:r>
              <a:rPr lang="zh-CN" altLang="en-US" b="1">
                <a:cs typeface="黑体" panose="02010609060101010101" pitchFamily="49" charset="-122"/>
              </a:rPr>
              <a:t>用顶点表示对象</a:t>
            </a:r>
            <a:r>
              <a:rPr lang="en-US" altLang="zh-CN" b="1">
                <a:cs typeface="黑体" panose="02010609060101010101" pitchFamily="49" charset="-122"/>
              </a:rPr>
              <a:t>-“</a:t>
            </a:r>
            <a:r>
              <a:rPr lang="zh-CN" altLang="en-US" b="1">
                <a:cs typeface="黑体" panose="02010609060101010101" pitchFamily="49" charset="-122"/>
              </a:rPr>
              <a:t>地块”</a:t>
            </a:r>
          </a:p>
          <a:p>
            <a:pPr lvl="1" eaLnBrk="1" hangingPunct="1"/>
            <a:r>
              <a:rPr lang="zh-CN" altLang="en-US" b="1">
                <a:cs typeface="黑体" panose="02010609060101010101" pitchFamily="49" charset="-122"/>
              </a:rPr>
              <a:t>用边表示对象之间的关系</a:t>
            </a:r>
            <a:r>
              <a:rPr lang="en-US" altLang="zh-CN" b="1">
                <a:cs typeface="黑体" panose="02010609060101010101" pitchFamily="49" charset="-122"/>
              </a:rPr>
              <a:t>-“</a:t>
            </a:r>
            <a:r>
              <a:rPr lang="zh-CN" altLang="en-US" b="1">
                <a:cs typeface="黑体" panose="02010609060101010101" pitchFamily="49" charset="-122"/>
              </a:rPr>
              <a:t>有桥相连”</a:t>
            </a:r>
          </a:p>
        </p:txBody>
      </p:sp>
      <p:grpSp>
        <p:nvGrpSpPr>
          <p:cNvPr id="6148" name="组合 4"/>
          <p:cNvGrpSpPr>
            <a:grpSpLocks/>
          </p:cNvGrpSpPr>
          <p:nvPr/>
        </p:nvGrpSpPr>
        <p:grpSpPr bwMode="auto">
          <a:xfrm>
            <a:off x="971550" y="3716338"/>
            <a:ext cx="4094163" cy="2157412"/>
            <a:chOff x="1508125" y="4164013"/>
            <a:chExt cx="4094163" cy="2157412"/>
          </a:xfrm>
        </p:grpSpPr>
        <p:sp>
          <p:nvSpPr>
            <p:cNvPr id="6165" name="Rectangle 10"/>
            <p:cNvSpPr>
              <a:spLocks noChangeArrowheads="1"/>
            </p:cNvSpPr>
            <p:nvPr/>
          </p:nvSpPr>
          <p:spPr bwMode="auto">
            <a:xfrm>
              <a:off x="3533775" y="5494338"/>
              <a:ext cx="6091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166" name="Freeform 12"/>
            <p:cNvSpPr>
              <a:spLocks/>
            </p:cNvSpPr>
            <p:nvPr/>
          </p:nvSpPr>
          <p:spPr bwMode="auto">
            <a:xfrm>
              <a:off x="1508125" y="4400550"/>
              <a:ext cx="3117850" cy="349250"/>
            </a:xfrm>
            <a:custGeom>
              <a:avLst/>
              <a:gdLst>
                <a:gd name="T0" fmla="*/ 0 w 1964"/>
                <a:gd name="T1" fmla="*/ 2147483646 h 220"/>
                <a:gd name="T2" fmla="*/ 2147483646 w 1964"/>
                <a:gd name="T3" fmla="*/ 2147483646 h 220"/>
                <a:gd name="T4" fmla="*/ 2147483646 w 1964"/>
                <a:gd name="T5" fmla="*/ 2147483646 h 220"/>
                <a:gd name="T6" fmla="*/ 2147483646 w 1964"/>
                <a:gd name="T7" fmla="*/ 2147483646 h 220"/>
                <a:gd name="T8" fmla="*/ 2147483646 w 1964"/>
                <a:gd name="T9" fmla="*/ 2147483646 h 220"/>
                <a:gd name="T10" fmla="*/ 2147483646 w 1964"/>
                <a:gd name="T11" fmla="*/ 2147483646 h 220"/>
                <a:gd name="T12" fmla="*/ 2147483646 w 1964"/>
                <a:gd name="T13" fmla="*/ 2147483646 h 220"/>
                <a:gd name="T14" fmla="*/ 2147483646 w 1964"/>
                <a:gd name="T15" fmla="*/ 2147483646 h 220"/>
                <a:gd name="T16" fmla="*/ 2147483646 w 1964"/>
                <a:gd name="T17" fmla="*/ 2147483646 h 220"/>
                <a:gd name="T18" fmla="*/ 2147483646 w 1964"/>
                <a:gd name="T19" fmla="*/ 2147483646 h 220"/>
                <a:gd name="T20" fmla="*/ 2147483646 w 1964"/>
                <a:gd name="T21" fmla="*/ 2147483646 h 220"/>
                <a:gd name="T22" fmla="*/ 2147483646 w 1964"/>
                <a:gd name="T23" fmla="*/ 0 h 220"/>
                <a:gd name="T24" fmla="*/ 2147483646 w 1964"/>
                <a:gd name="T25" fmla="*/ 2147483646 h 220"/>
                <a:gd name="T26" fmla="*/ 2147483646 w 1964"/>
                <a:gd name="T27" fmla="*/ 2147483646 h 220"/>
                <a:gd name="T28" fmla="*/ 2147483646 w 1964"/>
                <a:gd name="T29" fmla="*/ 2147483646 h 220"/>
                <a:gd name="T30" fmla="*/ 2147483646 w 1964"/>
                <a:gd name="T31" fmla="*/ 2147483646 h 220"/>
                <a:gd name="T32" fmla="*/ 2147483646 w 1964"/>
                <a:gd name="T33" fmla="*/ 2147483646 h 220"/>
                <a:gd name="T34" fmla="*/ 2147483646 w 1964"/>
                <a:gd name="T35" fmla="*/ 2147483646 h 220"/>
                <a:gd name="T36" fmla="*/ 2147483646 w 1964"/>
                <a:gd name="T37" fmla="*/ 2147483646 h 220"/>
                <a:gd name="T38" fmla="*/ 2147483646 w 1964"/>
                <a:gd name="T39" fmla="*/ 2147483646 h 220"/>
                <a:gd name="T40" fmla="*/ 2147483646 w 1964"/>
                <a:gd name="T41" fmla="*/ 2147483646 h 220"/>
                <a:gd name="T42" fmla="*/ 2147483646 w 1964"/>
                <a:gd name="T43" fmla="*/ 2147483646 h 220"/>
                <a:gd name="T44" fmla="*/ 2147483646 w 1964"/>
                <a:gd name="T45" fmla="*/ 2147483646 h 220"/>
                <a:gd name="T46" fmla="*/ 2147483646 w 1964"/>
                <a:gd name="T47" fmla="*/ 2147483646 h 220"/>
                <a:gd name="T48" fmla="*/ 2147483646 w 1964"/>
                <a:gd name="T49" fmla="*/ 2147483646 h 220"/>
                <a:gd name="T50" fmla="*/ 2147483646 w 1964"/>
                <a:gd name="T51" fmla="*/ 2147483646 h 220"/>
                <a:gd name="T52" fmla="*/ 2147483646 w 1964"/>
                <a:gd name="T53" fmla="*/ 2147483646 h 220"/>
                <a:gd name="T54" fmla="*/ 2147483646 w 1964"/>
                <a:gd name="T55" fmla="*/ 2147483646 h 220"/>
                <a:gd name="T56" fmla="*/ 2147483646 w 1964"/>
                <a:gd name="T57" fmla="*/ 2147483646 h 220"/>
                <a:gd name="T58" fmla="*/ 2147483646 w 1964"/>
                <a:gd name="T59" fmla="*/ 2147483646 h 220"/>
                <a:gd name="T60" fmla="*/ 2147483646 w 1964"/>
                <a:gd name="T61" fmla="*/ 2147483646 h 220"/>
                <a:gd name="T62" fmla="*/ 2147483646 w 1964"/>
                <a:gd name="T63" fmla="*/ 2147483646 h 220"/>
                <a:gd name="T64" fmla="*/ 2147483646 w 1964"/>
                <a:gd name="T65" fmla="*/ 2147483646 h 220"/>
                <a:gd name="T66" fmla="*/ 2147483646 w 1964"/>
                <a:gd name="T67" fmla="*/ 2147483646 h 220"/>
                <a:gd name="T68" fmla="*/ 2147483646 w 1964"/>
                <a:gd name="T69" fmla="*/ 2147483646 h 220"/>
                <a:gd name="T70" fmla="*/ 2147483646 w 1964"/>
                <a:gd name="T71" fmla="*/ 2147483646 h 220"/>
                <a:gd name="T72" fmla="*/ 2147483646 w 1964"/>
                <a:gd name="T73" fmla="*/ 0 h 22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64"/>
                <a:gd name="T112" fmla="*/ 0 h 220"/>
                <a:gd name="T113" fmla="*/ 1964 w 1964"/>
                <a:gd name="T114" fmla="*/ 220 h 22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64" h="220">
                  <a:moveTo>
                    <a:pt x="0" y="220"/>
                  </a:moveTo>
                  <a:lnTo>
                    <a:pt x="54" y="180"/>
                  </a:lnTo>
                  <a:lnTo>
                    <a:pt x="108" y="139"/>
                  </a:lnTo>
                  <a:lnTo>
                    <a:pt x="163" y="102"/>
                  </a:lnTo>
                  <a:lnTo>
                    <a:pt x="222" y="70"/>
                  </a:lnTo>
                  <a:lnTo>
                    <a:pt x="283" y="41"/>
                  </a:lnTo>
                  <a:lnTo>
                    <a:pt x="316" y="29"/>
                  </a:lnTo>
                  <a:lnTo>
                    <a:pt x="348" y="19"/>
                  </a:lnTo>
                  <a:lnTo>
                    <a:pt x="381" y="10"/>
                  </a:lnTo>
                  <a:lnTo>
                    <a:pt x="417" y="5"/>
                  </a:lnTo>
                  <a:lnTo>
                    <a:pt x="453" y="2"/>
                  </a:lnTo>
                  <a:lnTo>
                    <a:pt x="491" y="0"/>
                  </a:lnTo>
                  <a:lnTo>
                    <a:pt x="530" y="2"/>
                  </a:lnTo>
                  <a:lnTo>
                    <a:pt x="571" y="10"/>
                  </a:lnTo>
                  <a:lnTo>
                    <a:pt x="613" y="21"/>
                  </a:lnTo>
                  <a:lnTo>
                    <a:pt x="658" y="34"/>
                  </a:lnTo>
                  <a:lnTo>
                    <a:pt x="703" y="51"/>
                  </a:lnTo>
                  <a:lnTo>
                    <a:pt x="749" y="70"/>
                  </a:lnTo>
                  <a:lnTo>
                    <a:pt x="844" y="110"/>
                  </a:lnTo>
                  <a:lnTo>
                    <a:pt x="941" y="151"/>
                  </a:lnTo>
                  <a:lnTo>
                    <a:pt x="988" y="169"/>
                  </a:lnTo>
                  <a:lnTo>
                    <a:pt x="1037" y="186"/>
                  </a:lnTo>
                  <a:lnTo>
                    <a:pt x="1086" y="200"/>
                  </a:lnTo>
                  <a:lnTo>
                    <a:pt x="1134" y="210"/>
                  </a:lnTo>
                  <a:lnTo>
                    <a:pt x="1181" y="218"/>
                  </a:lnTo>
                  <a:lnTo>
                    <a:pt x="1227" y="220"/>
                  </a:lnTo>
                  <a:lnTo>
                    <a:pt x="1273" y="218"/>
                  </a:lnTo>
                  <a:lnTo>
                    <a:pt x="1319" y="215"/>
                  </a:lnTo>
                  <a:lnTo>
                    <a:pt x="1365" y="210"/>
                  </a:lnTo>
                  <a:lnTo>
                    <a:pt x="1412" y="202"/>
                  </a:lnTo>
                  <a:lnTo>
                    <a:pt x="1458" y="191"/>
                  </a:lnTo>
                  <a:lnTo>
                    <a:pt x="1504" y="180"/>
                  </a:lnTo>
                  <a:lnTo>
                    <a:pt x="1595" y="151"/>
                  </a:lnTo>
                  <a:lnTo>
                    <a:pt x="1687" y="119"/>
                  </a:lnTo>
                  <a:lnTo>
                    <a:pt x="1780" y="81"/>
                  </a:lnTo>
                  <a:lnTo>
                    <a:pt x="1872" y="41"/>
                  </a:lnTo>
                  <a:lnTo>
                    <a:pt x="1964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Freeform 13"/>
            <p:cNvSpPr>
              <a:spLocks/>
            </p:cNvSpPr>
            <p:nvPr/>
          </p:nvSpPr>
          <p:spPr bwMode="auto">
            <a:xfrm>
              <a:off x="1508125" y="5592763"/>
              <a:ext cx="3702050" cy="728662"/>
            </a:xfrm>
            <a:custGeom>
              <a:avLst/>
              <a:gdLst>
                <a:gd name="T0" fmla="*/ 2147483646 w 2332"/>
                <a:gd name="T1" fmla="*/ 2147483646 h 459"/>
                <a:gd name="T2" fmla="*/ 2147483646 w 2332"/>
                <a:gd name="T3" fmla="*/ 2147483646 h 459"/>
                <a:gd name="T4" fmla="*/ 2147483646 w 2332"/>
                <a:gd name="T5" fmla="*/ 2147483646 h 459"/>
                <a:gd name="T6" fmla="*/ 2147483646 w 2332"/>
                <a:gd name="T7" fmla="*/ 2147483646 h 459"/>
                <a:gd name="T8" fmla="*/ 2147483646 w 2332"/>
                <a:gd name="T9" fmla="*/ 2147483646 h 459"/>
                <a:gd name="T10" fmla="*/ 2147483646 w 2332"/>
                <a:gd name="T11" fmla="*/ 2147483646 h 459"/>
                <a:gd name="T12" fmla="*/ 2147483646 w 2332"/>
                <a:gd name="T13" fmla="*/ 2147483646 h 459"/>
                <a:gd name="T14" fmla="*/ 2147483646 w 2332"/>
                <a:gd name="T15" fmla="*/ 2147483646 h 459"/>
                <a:gd name="T16" fmla="*/ 2147483646 w 2332"/>
                <a:gd name="T17" fmla="*/ 2147483646 h 459"/>
                <a:gd name="T18" fmla="*/ 2147483646 w 2332"/>
                <a:gd name="T19" fmla="*/ 2147483646 h 459"/>
                <a:gd name="T20" fmla="*/ 2147483646 w 2332"/>
                <a:gd name="T21" fmla="*/ 2147483646 h 459"/>
                <a:gd name="T22" fmla="*/ 2147483646 w 2332"/>
                <a:gd name="T23" fmla="*/ 2147483646 h 459"/>
                <a:gd name="T24" fmla="*/ 2147483646 w 2332"/>
                <a:gd name="T25" fmla="*/ 2147483646 h 459"/>
                <a:gd name="T26" fmla="*/ 2147483646 w 2332"/>
                <a:gd name="T27" fmla="*/ 2147483646 h 459"/>
                <a:gd name="T28" fmla="*/ 2147483646 w 2332"/>
                <a:gd name="T29" fmla="*/ 2147483646 h 459"/>
                <a:gd name="T30" fmla="*/ 2147483646 w 2332"/>
                <a:gd name="T31" fmla="*/ 2147483646 h 459"/>
                <a:gd name="T32" fmla="*/ 2147483646 w 2332"/>
                <a:gd name="T33" fmla="*/ 2147483646 h 459"/>
                <a:gd name="T34" fmla="*/ 2147483646 w 2332"/>
                <a:gd name="T35" fmla="*/ 2147483646 h 459"/>
                <a:gd name="T36" fmla="*/ 2147483646 w 2332"/>
                <a:gd name="T37" fmla="*/ 2147483646 h 459"/>
                <a:gd name="T38" fmla="*/ 2147483646 w 2332"/>
                <a:gd name="T39" fmla="*/ 2147483646 h 459"/>
                <a:gd name="T40" fmla="*/ 2147483646 w 2332"/>
                <a:gd name="T41" fmla="*/ 2147483646 h 459"/>
                <a:gd name="T42" fmla="*/ 2147483646 w 2332"/>
                <a:gd name="T43" fmla="*/ 2147483646 h 459"/>
                <a:gd name="T44" fmla="*/ 2147483646 w 2332"/>
                <a:gd name="T45" fmla="*/ 2147483646 h 459"/>
                <a:gd name="T46" fmla="*/ 2147483646 w 2332"/>
                <a:gd name="T47" fmla="*/ 2147483646 h 459"/>
                <a:gd name="T48" fmla="*/ 2147483646 w 2332"/>
                <a:gd name="T49" fmla="*/ 2147483646 h 459"/>
                <a:gd name="T50" fmla="*/ 2147483646 w 2332"/>
                <a:gd name="T51" fmla="*/ 2147483646 h 459"/>
                <a:gd name="T52" fmla="*/ 2147483646 w 2332"/>
                <a:gd name="T53" fmla="*/ 2147483646 h 459"/>
                <a:gd name="T54" fmla="*/ 2147483646 w 2332"/>
                <a:gd name="T55" fmla="*/ 2147483646 h 459"/>
                <a:gd name="T56" fmla="*/ 2147483646 w 2332"/>
                <a:gd name="T57" fmla="*/ 2147483646 h 459"/>
                <a:gd name="T58" fmla="*/ 2147483646 w 2332"/>
                <a:gd name="T59" fmla="*/ 2147483646 h 459"/>
                <a:gd name="T60" fmla="*/ 2147483646 w 2332"/>
                <a:gd name="T61" fmla="*/ 2147483646 h 459"/>
                <a:gd name="T62" fmla="*/ 2147483646 w 2332"/>
                <a:gd name="T63" fmla="*/ 2147483646 h 459"/>
                <a:gd name="T64" fmla="*/ 2147483646 w 2332"/>
                <a:gd name="T65" fmla="*/ 2147483646 h 45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32"/>
                <a:gd name="T100" fmla="*/ 0 h 459"/>
                <a:gd name="T101" fmla="*/ 2332 w 2332"/>
                <a:gd name="T102" fmla="*/ 459 h 45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32" h="459">
                  <a:moveTo>
                    <a:pt x="0" y="129"/>
                  </a:moveTo>
                  <a:lnTo>
                    <a:pt x="37" y="98"/>
                  </a:lnTo>
                  <a:lnTo>
                    <a:pt x="77" y="70"/>
                  </a:lnTo>
                  <a:lnTo>
                    <a:pt x="118" y="42"/>
                  </a:lnTo>
                  <a:lnTo>
                    <a:pt x="160" y="22"/>
                  </a:lnTo>
                  <a:lnTo>
                    <a:pt x="183" y="14"/>
                  </a:lnTo>
                  <a:lnTo>
                    <a:pt x="206" y="7"/>
                  </a:lnTo>
                  <a:lnTo>
                    <a:pt x="230" y="4"/>
                  </a:lnTo>
                  <a:lnTo>
                    <a:pt x="255" y="0"/>
                  </a:lnTo>
                  <a:lnTo>
                    <a:pt x="281" y="2"/>
                  </a:lnTo>
                  <a:lnTo>
                    <a:pt x="309" y="4"/>
                  </a:lnTo>
                  <a:lnTo>
                    <a:pt x="338" y="10"/>
                  </a:lnTo>
                  <a:lnTo>
                    <a:pt x="368" y="19"/>
                  </a:lnTo>
                  <a:lnTo>
                    <a:pt x="383" y="26"/>
                  </a:lnTo>
                  <a:lnTo>
                    <a:pt x="399" y="32"/>
                  </a:lnTo>
                  <a:lnTo>
                    <a:pt x="432" y="53"/>
                  </a:lnTo>
                  <a:lnTo>
                    <a:pt x="464" y="80"/>
                  </a:lnTo>
                  <a:lnTo>
                    <a:pt x="499" y="110"/>
                  </a:lnTo>
                  <a:lnTo>
                    <a:pt x="533" y="146"/>
                  </a:lnTo>
                  <a:lnTo>
                    <a:pt x="569" y="181"/>
                  </a:lnTo>
                  <a:lnTo>
                    <a:pt x="644" y="259"/>
                  </a:lnTo>
                  <a:lnTo>
                    <a:pt x="684" y="298"/>
                  </a:lnTo>
                  <a:lnTo>
                    <a:pt x="723" y="333"/>
                  </a:lnTo>
                  <a:lnTo>
                    <a:pt x="764" y="367"/>
                  </a:lnTo>
                  <a:lnTo>
                    <a:pt x="805" y="398"/>
                  </a:lnTo>
                  <a:lnTo>
                    <a:pt x="847" y="423"/>
                  </a:lnTo>
                  <a:lnTo>
                    <a:pt x="870" y="433"/>
                  </a:lnTo>
                  <a:lnTo>
                    <a:pt x="892" y="442"/>
                  </a:lnTo>
                  <a:lnTo>
                    <a:pt x="915" y="448"/>
                  </a:lnTo>
                  <a:lnTo>
                    <a:pt x="936" y="453"/>
                  </a:lnTo>
                  <a:lnTo>
                    <a:pt x="959" y="457"/>
                  </a:lnTo>
                  <a:lnTo>
                    <a:pt x="982" y="459"/>
                  </a:lnTo>
                  <a:lnTo>
                    <a:pt x="1005" y="457"/>
                  </a:lnTo>
                  <a:lnTo>
                    <a:pt x="1029" y="453"/>
                  </a:lnTo>
                  <a:lnTo>
                    <a:pt x="1054" y="448"/>
                  </a:lnTo>
                  <a:lnTo>
                    <a:pt x="1080" y="442"/>
                  </a:lnTo>
                  <a:lnTo>
                    <a:pt x="1106" y="433"/>
                  </a:lnTo>
                  <a:lnTo>
                    <a:pt x="1132" y="423"/>
                  </a:lnTo>
                  <a:lnTo>
                    <a:pt x="1188" y="398"/>
                  </a:lnTo>
                  <a:lnTo>
                    <a:pt x="1243" y="367"/>
                  </a:lnTo>
                  <a:lnTo>
                    <a:pt x="1302" y="333"/>
                  </a:lnTo>
                  <a:lnTo>
                    <a:pt x="1360" y="298"/>
                  </a:lnTo>
                  <a:lnTo>
                    <a:pt x="1419" y="259"/>
                  </a:lnTo>
                  <a:lnTo>
                    <a:pt x="1535" y="181"/>
                  </a:lnTo>
                  <a:lnTo>
                    <a:pt x="1590" y="146"/>
                  </a:lnTo>
                  <a:lnTo>
                    <a:pt x="1646" y="110"/>
                  </a:lnTo>
                  <a:lnTo>
                    <a:pt x="1698" y="80"/>
                  </a:lnTo>
                  <a:lnTo>
                    <a:pt x="1749" y="53"/>
                  </a:lnTo>
                  <a:lnTo>
                    <a:pt x="1797" y="32"/>
                  </a:lnTo>
                  <a:lnTo>
                    <a:pt x="1820" y="26"/>
                  </a:lnTo>
                  <a:lnTo>
                    <a:pt x="1841" y="19"/>
                  </a:lnTo>
                  <a:lnTo>
                    <a:pt x="1882" y="10"/>
                  </a:lnTo>
                  <a:lnTo>
                    <a:pt x="1923" y="7"/>
                  </a:lnTo>
                  <a:lnTo>
                    <a:pt x="1962" y="7"/>
                  </a:lnTo>
                  <a:lnTo>
                    <a:pt x="2001" y="10"/>
                  </a:lnTo>
                  <a:lnTo>
                    <a:pt x="2037" y="15"/>
                  </a:lnTo>
                  <a:lnTo>
                    <a:pt x="2073" y="24"/>
                  </a:lnTo>
                  <a:lnTo>
                    <a:pt x="2108" y="34"/>
                  </a:lnTo>
                  <a:lnTo>
                    <a:pt x="2140" y="46"/>
                  </a:lnTo>
                  <a:lnTo>
                    <a:pt x="2170" y="58"/>
                  </a:lnTo>
                  <a:lnTo>
                    <a:pt x="2199" y="71"/>
                  </a:lnTo>
                  <a:lnTo>
                    <a:pt x="2227" y="83"/>
                  </a:lnTo>
                  <a:lnTo>
                    <a:pt x="2252" y="97"/>
                  </a:lnTo>
                  <a:lnTo>
                    <a:pt x="2276" y="107"/>
                  </a:lnTo>
                  <a:lnTo>
                    <a:pt x="2296" y="117"/>
                  </a:lnTo>
                  <a:lnTo>
                    <a:pt x="2315" y="124"/>
                  </a:lnTo>
                  <a:lnTo>
                    <a:pt x="2332" y="129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68" name="Group 16"/>
            <p:cNvGrpSpPr>
              <a:grpSpLocks/>
            </p:cNvGrpSpPr>
            <p:nvPr/>
          </p:nvGrpSpPr>
          <p:grpSpPr bwMode="auto">
            <a:xfrm>
              <a:off x="3822700" y="4578350"/>
              <a:ext cx="1779588" cy="874713"/>
              <a:chOff x="2408" y="2884"/>
              <a:chExt cx="1121" cy="551"/>
            </a:xfrm>
          </p:grpSpPr>
          <p:sp>
            <p:nvSpPr>
              <p:cNvPr id="6181" name="Freeform 14"/>
              <p:cNvSpPr>
                <a:spLocks/>
              </p:cNvSpPr>
              <p:nvPr/>
            </p:nvSpPr>
            <p:spPr bwMode="auto">
              <a:xfrm>
                <a:off x="2408" y="2884"/>
                <a:ext cx="1121" cy="551"/>
              </a:xfrm>
              <a:custGeom>
                <a:avLst/>
                <a:gdLst>
                  <a:gd name="T0" fmla="*/ 753 w 1121"/>
                  <a:gd name="T1" fmla="*/ 0 h 551"/>
                  <a:gd name="T2" fmla="*/ 630 w 1121"/>
                  <a:gd name="T3" fmla="*/ 46 h 551"/>
                  <a:gd name="T4" fmla="*/ 510 w 1121"/>
                  <a:gd name="T5" fmla="*/ 90 h 551"/>
                  <a:gd name="T6" fmla="*/ 453 w 1121"/>
                  <a:gd name="T7" fmla="*/ 112 h 551"/>
                  <a:gd name="T8" fmla="*/ 398 w 1121"/>
                  <a:gd name="T9" fmla="*/ 134 h 551"/>
                  <a:gd name="T10" fmla="*/ 344 w 1121"/>
                  <a:gd name="T11" fmla="*/ 154 h 551"/>
                  <a:gd name="T12" fmla="*/ 293 w 1121"/>
                  <a:gd name="T13" fmla="*/ 176 h 551"/>
                  <a:gd name="T14" fmla="*/ 244 w 1121"/>
                  <a:gd name="T15" fmla="*/ 196 h 551"/>
                  <a:gd name="T16" fmla="*/ 199 w 1121"/>
                  <a:gd name="T17" fmla="*/ 216 h 551"/>
                  <a:gd name="T18" fmla="*/ 157 w 1121"/>
                  <a:gd name="T19" fmla="*/ 237 h 551"/>
                  <a:gd name="T20" fmla="*/ 119 w 1121"/>
                  <a:gd name="T21" fmla="*/ 257 h 551"/>
                  <a:gd name="T22" fmla="*/ 87 w 1121"/>
                  <a:gd name="T23" fmla="*/ 276 h 551"/>
                  <a:gd name="T24" fmla="*/ 59 w 1121"/>
                  <a:gd name="T25" fmla="*/ 294 h 551"/>
                  <a:gd name="T26" fmla="*/ 34 w 1121"/>
                  <a:gd name="T27" fmla="*/ 313 h 551"/>
                  <a:gd name="T28" fmla="*/ 16 w 1121"/>
                  <a:gd name="T29" fmla="*/ 330 h 551"/>
                  <a:gd name="T30" fmla="*/ 10 w 1121"/>
                  <a:gd name="T31" fmla="*/ 338 h 551"/>
                  <a:gd name="T32" fmla="*/ 5 w 1121"/>
                  <a:gd name="T33" fmla="*/ 347 h 551"/>
                  <a:gd name="T34" fmla="*/ 1 w 1121"/>
                  <a:gd name="T35" fmla="*/ 355 h 551"/>
                  <a:gd name="T36" fmla="*/ 0 w 1121"/>
                  <a:gd name="T37" fmla="*/ 365 h 551"/>
                  <a:gd name="T38" fmla="*/ 0 w 1121"/>
                  <a:gd name="T39" fmla="*/ 382 h 551"/>
                  <a:gd name="T40" fmla="*/ 6 w 1121"/>
                  <a:gd name="T41" fmla="*/ 401 h 551"/>
                  <a:gd name="T42" fmla="*/ 16 w 1121"/>
                  <a:gd name="T43" fmla="*/ 418 h 551"/>
                  <a:gd name="T44" fmla="*/ 31 w 1121"/>
                  <a:gd name="T45" fmla="*/ 435 h 551"/>
                  <a:gd name="T46" fmla="*/ 49 w 1121"/>
                  <a:gd name="T47" fmla="*/ 451 h 551"/>
                  <a:gd name="T48" fmla="*/ 70 w 1121"/>
                  <a:gd name="T49" fmla="*/ 467 h 551"/>
                  <a:gd name="T50" fmla="*/ 93 w 1121"/>
                  <a:gd name="T51" fmla="*/ 482 h 551"/>
                  <a:gd name="T52" fmla="*/ 118 w 1121"/>
                  <a:gd name="T53" fmla="*/ 495 h 551"/>
                  <a:gd name="T54" fmla="*/ 168 w 1121"/>
                  <a:gd name="T55" fmla="*/ 521 h 551"/>
                  <a:gd name="T56" fmla="*/ 195 w 1121"/>
                  <a:gd name="T57" fmla="*/ 531 h 551"/>
                  <a:gd name="T58" fmla="*/ 219 w 1121"/>
                  <a:gd name="T59" fmla="*/ 539 h 551"/>
                  <a:gd name="T60" fmla="*/ 242 w 1121"/>
                  <a:gd name="T61" fmla="*/ 544 h 551"/>
                  <a:gd name="T62" fmla="*/ 262 w 1121"/>
                  <a:gd name="T63" fmla="*/ 550 h 551"/>
                  <a:gd name="T64" fmla="*/ 281 w 1121"/>
                  <a:gd name="T65" fmla="*/ 551 h 551"/>
                  <a:gd name="T66" fmla="*/ 301 w 1121"/>
                  <a:gd name="T67" fmla="*/ 551 h 551"/>
                  <a:gd name="T68" fmla="*/ 322 w 1121"/>
                  <a:gd name="T69" fmla="*/ 548 h 551"/>
                  <a:gd name="T70" fmla="*/ 344 w 1121"/>
                  <a:gd name="T71" fmla="*/ 543 h 551"/>
                  <a:gd name="T72" fmla="*/ 365 w 1121"/>
                  <a:gd name="T73" fmla="*/ 536 h 551"/>
                  <a:gd name="T74" fmla="*/ 386 w 1121"/>
                  <a:gd name="T75" fmla="*/ 528 h 551"/>
                  <a:gd name="T76" fmla="*/ 432 w 1121"/>
                  <a:gd name="T77" fmla="*/ 509 h 551"/>
                  <a:gd name="T78" fmla="*/ 478 w 1121"/>
                  <a:gd name="T79" fmla="*/ 487 h 551"/>
                  <a:gd name="T80" fmla="*/ 527 w 1121"/>
                  <a:gd name="T81" fmla="*/ 467 h 551"/>
                  <a:gd name="T82" fmla="*/ 578 w 1121"/>
                  <a:gd name="T83" fmla="*/ 450 h 551"/>
                  <a:gd name="T84" fmla="*/ 604 w 1121"/>
                  <a:gd name="T85" fmla="*/ 445 h 551"/>
                  <a:gd name="T86" fmla="*/ 630 w 1121"/>
                  <a:gd name="T87" fmla="*/ 440 h 551"/>
                  <a:gd name="T88" fmla="*/ 658 w 1121"/>
                  <a:gd name="T89" fmla="*/ 436 h 551"/>
                  <a:gd name="T90" fmla="*/ 689 w 1121"/>
                  <a:gd name="T91" fmla="*/ 435 h 551"/>
                  <a:gd name="T92" fmla="*/ 722 w 1121"/>
                  <a:gd name="T93" fmla="*/ 433 h 551"/>
                  <a:gd name="T94" fmla="*/ 756 w 1121"/>
                  <a:gd name="T95" fmla="*/ 431 h 551"/>
                  <a:gd name="T96" fmla="*/ 826 w 1121"/>
                  <a:gd name="T97" fmla="*/ 431 h 551"/>
                  <a:gd name="T98" fmla="*/ 898 w 1121"/>
                  <a:gd name="T99" fmla="*/ 433 h 551"/>
                  <a:gd name="T100" fmla="*/ 967 w 1121"/>
                  <a:gd name="T101" fmla="*/ 435 h 551"/>
                  <a:gd name="T102" fmla="*/ 1000 w 1121"/>
                  <a:gd name="T103" fmla="*/ 436 h 551"/>
                  <a:gd name="T104" fmla="*/ 1029 w 1121"/>
                  <a:gd name="T105" fmla="*/ 436 h 551"/>
                  <a:gd name="T106" fmla="*/ 1057 w 1121"/>
                  <a:gd name="T107" fmla="*/ 438 h 551"/>
                  <a:gd name="T108" fmla="*/ 1082 w 1121"/>
                  <a:gd name="T109" fmla="*/ 440 h 551"/>
                  <a:gd name="T110" fmla="*/ 1103 w 1121"/>
                  <a:gd name="T111" fmla="*/ 440 h 551"/>
                  <a:gd name="T112" fmla="*/ 1121 w 1121"/>
                  <a:gd name="T113" fmla="*/ 440 h 551"/>
                  <a:gd name="T114" fmla="*/ 753 w 1121"/>
                  <a:gd name="T115" fmla="*/ 0 h 551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121"/>
                  <a:gd name="T175" fmla="*/ 0 h 551"/>
                  <a:gd name="T176" fmla="*/ 1121 w 1121"/>
                  <a:gd name="T177" fmla="*/ 551 h 551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121" h="551">
                    <a:moveTo>
                      <a:pt x="753" y="0"/>
                    </a:moveTo>
                    <a:lnTo>
                      <a:pt x="630" y="46"/>
                    </a:lnTo>
                    <a:lnTo>
                      <a:pt x="510" y="90"/>
                    </a:lnTo>
                    <a:lnTo>
                      <a:pt x="453" y="112"/>
                    </a:lnTo>
                    <a:lnTo>
                      <a:pt x="398" y="134"/>
                    </a:lnTo>
                    <a:lnTo>
                      <a:pt x="344" y="154"/>
                    </a:lnTo>
                    <a:lnTo>
                      <a:pt x="293" y="176"/>
                    </a:lnTo>
                    <a:lnTo>
                      <a:pt x="244" y="196"/>
                    </a:lnTo>
                    <a:lnTo>
                      <a:pt x="199" y="216"/>
                    </a:lnTo>
                    <a:lnTo>
                      <a:pt x="157" y="237"/>
                    </a:lnTo>
                    <a:lnTo>
                      <a:pt x="119" y="257"/>
                    </a:lnTo>
                    <a:lnTo>
                      <a:pt x="87" y="276"/>
                    </a:lnTo>
                    <a:lnTo>
                      <a:pt x="59" y="294"/>
                    </a:lnTo>
                    <a:lnTo>
                      <a:pt x="34" y="313"/>
                    </a:lnTo>
                    <a:lnTo>
                      <a:pt x="16" y="330"/>
                    </a:lnTo>
                    <a:lnTo>
                      <a:pt x="10" y="338"/>
                    </a:lnTo>
                    <a:lnTo>
                      <a:pt x="5" y="347"/>
                    </a:lnTo>
                    <a:lnTo>
                      <a:pt x="1" y="355"/>
                    </a:lnTo>
                    <a:lnTo>
                      <a:pt x="0" y="365"/>
                    </a:lnTo>
                    <a:lnTo>
                      <a:pt x="0" y="382"/>
                    </a:lnTo>
                    <a:lnTo>
                      <a:pt x="6" y="401"/>
                    </a:lnTo>
                    <a:lnTo>
                      <a:pt x="16" y="418"/>
                    </a:lnTo>
                    <a:lnTo>
                      <a:pt x="31" y="435"/>
                    </a:lnTo>
                    <a:lnTo>
                      <a:pt x="49" y="451"/>
                    </a:lnTo>
                    <a:lnTo>
                      <a:pt x="70" y="467"/>
                    </a:lnTo>
                    <a:lnTo>
                      <a:pt x="93" y="482"/>
                    </a:lnTo>
                    <a:lnTo>
                      <a:pt x="118" y="495"/>
                    </a:lnTo>
                    <a:lnTo>
                      <a:pt x="168" y="521"/>
                    </a:lnTo>
                    <a:lnTo>
                      <a:pt x="195" y="531"/>
                    </a:lnTo>
                    <a:lnTo>
                      <a:pt x="219" y="539"/>
                    </a:lnTo>
                    <a:lnTo>
                      <a:pt x="242" y="544"/>
                    </a:lnTo>
                    <a:lnTo>
                      <a:pt x="262" y="550"/>
                    </a:lnTo>
                    <a:lnTo>
                      <a:pt x="281" y="551"/>
                    </a:lnTo>
                    <a:lnTo>
                      <a:pt x="301" y="551"/>
                    </a:lnTo>
                    <a:lnTo>
                      <a:pt x="322" y="548"/>
                    </a:lnTo>
                    <a:lnTo>
                      <a:pt x="344" y="543"/>
                    </a:lnTo>
                    <a:lnTo>
                      <a:pt x="365" y="536"/>
                    </a:lnTo>
                    <a:lnTo>
                      <a:pt x="386" y="528"/>
                    </a:lnTo>
                    <a:lnTo>
                      <a:pt x="432" y="509"/>
                    </a:lnTo>
                    <a:lnTo>
                      <a:pt x="478" y="487"/>
                    </a:lnTo>
                    <a:lnTo>
                      <a:pt x="527" y="467"/>
                    </a:lnTo>
                    <a:lnTo>
                      <a:pt x="578" y="450"/>
                    </a:lnTo>
                    <a:lnTo>
                      <a:pt x="604" y="445"/>
                    </a:lnTo>
                    <a:lnTo>
                      <a:pt x="630" y="440"/>
                    </a:lnTo>
                    <a:lnTo>
                      <a:pt x="658" y="436"/>
                    </a:lnTo>
                    <a:lnTo>
                      <a:pt x="689" y="435"/>
                    </a:lnTo>
                    <a:lnTo>
                      <a:pt x="722" y="433"/>
                    </a:lnTo>
                    <a:lnTo>
                      <a:pt x="756" y="431"/>
                    </a:lnTo>
                    <a:lnTo>
                      <a:pt x="826" y="431"/>
                    </a:lnTo>
                    <a:lnTo>
                      <a:pt x="898" y="433"/>
                    </a:lnTo>
                    <a:lnTo>
                      <a:pt x="967" y="435"/>
                    </a:lnTo>
                    <a:lnTo>
                      <a:pt x="1000" y="436"/>
                    </a:lnTo>
                    <a:lnTo>
                      <a:pt x="1029" y="436"/>
                    </a:lnTo>
                    <a:lnTo>
                      <a:pt x="1057" y="438"/>
                    </a:lnTo>
                    <a:lnTo>
                      <a:pt x="1082" y="440"/>
                    </a:lnTo>
                    <a:lnTo>
                      <a:pt x="1103" y="440"/>
                    </a:lnTo>
                    <a:lnTo>
                      <a:pt x="1121" y="440"/>
                    </a:lnTo>
                    <a:lnTo>
                      <a:pt x="753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2" name="Freeform 15"/>
              <p:cNvSpPr>
                <a:spLocks/>
              </p:cNvSpPr>
              <p:nvPr/>
            </p:nvSpPr>
            <p:spPr bwMode="auto">
              <a:xfrm>
                <a:off x="2408" y="2884"/>
                <a:ext cx="1121" cy="551"/>
              </a:xfrm>
              <a:custGeom>
                <a:avLst/>
                <a:gdLst>
                  <a:gd name="T0" fmla="*/ 753 w 1121"/>
                  <a:gd name="T1" fmla="*/ 0 h 551"/>
                  <a:gd name="T2" fmla="*/ 630 w 1121"/>
                  <a:gd name="T3" fmla="*/ 46 h 551"/>
                  <a:gd name="T4" fmla="*/ 510 w 1121"/>
                  <a:gd name="T5" fmla="*/ 90 h 551"/>
                  <a:gd name="T6" fmla="*/ 453 w 1121"/>
                  <a:gd name="T7" fmla="*/ 112 h 551"/>
                  <a:gd name="T8" fmla="*/ 398 w 1121"/>
                  <a:gd name="T9" fmla="*/ 134 h 551"/>
                  <a:gd name="T10" fmla="*/ 344 w 1121"/>
                  <a:gd name="T11" fmla="*/ 154 h 551"/>
                  <a:gd name="T12" fmla="*/ 293 w 1121"/>
                  <a:gd name="T13" fmla="*/ 176 h 551"/>
                  <a:gd name="T14" fmla="*/ 244 w 1121"/>
                  <a:gd name="T15" fmla="*/ 196 h 551"/>
                  <a:gd name="T16" fmla="*/ 199 w 1121"/>
                  <a:gd name="T17" fmla="*/ 216 h 551"/>
                  <a:gd name="T18" fmla="*/ 157 w 1121"/>
                  <a:gd name="T19" fmla="*/ 237 h 551"/>
                  <a:gd name="T20" fmla="*/ 119 w 1121"/>
                  <a:gd name="T21" fmla="*/ 257 h 551"/>
                  <a:gd name="T22" fmla="*/ 87 w 1121"/>
                  <a:gd name="T23" fmla="*/ 276 h 551"/>
                  <a:gd name="T24" fmla="*/ 59 w 1121"/>
                  <a:gd name="T25" fmla="*/ 294 h 551"/>
                  <a:gd name="T26" fmla="*/ 34 w 1121"/>
                  <a:gd name="T27" fmla="*/ 313 h 551"/>
                  <a:gd name="T28" fmla="*/ 16 w 1121"/>
                  <a:gd name="T29" fmla="*/ 330 h 551"/>
                  <a:gd name="T30" fmla="*/ 10 w 1121"/>
                  <a:gd name="T31" fmla="*/ 338 h 551"/>
                  <a:gd name="T32" fmla="*/ 5 w 1121"/>
                  <a:gd name="T33" fmla="*/ 347 h 551"/>
                  <a:gd name="T34" fmla="*/ 1 w 1121"/>
                  <a:gd name="T35" fmla="*/ 355 h 551"/>
                  <a:gd name="T36" fmla="*/ 0 w 1121"/>
                  <a:gd name="T37" fmla="*/ 365 h 551"/>
                  <a:gd name="T38" fmla="*/ 0 w 1121"/>
                  <a:gd name="T39" fmla="*/ 382 h 551"/>
                  <a:gd name="T40" fmla="*/ 6 w 1121"/>
                  <a:gd name="T41" fmla="*/ 401 h 551"/>
                  <a:gd name="T42" fmla="*/ 16 w 1121"/>
                  <a:gd name="T43" fmla="*/ 418 h 551"/>
                  <a:gd name="T44" fmla="*/ 31 w 1121"/>
                  <a:gd name="T45" fmla="*/ 435 h 551"/>
                  <a:gd name="T46" fmla="*/ 49 w 1121"/>
                  <a:gd name="T47" fmla="*/ 451 h 551"/>
                  <a:gd name="T48" fmla="*/ 70 w 1121"/>
                  <a:gd name="T49" fmla="*/ 467 h 551"/>
                  <a:gd name="T50" fmla="*/ 93 w 1121"/>
                  <a:gd name="T51" fmla="*/ 482 h 551"/>
                  <a:gd name="T52" fmla="*/ 118 w 1121"/>
                  <a:gd name="T53" fmla="*/ 495 h 551"/>
                  <a:gd name="T54" fmla="*/ 168 w 1121"/>
                  <a:gd name="T55" fmla="*/ 521 h 551"/>
                  <a:gd name="T56" fmla="*/ 195 w 1121"/>
                  <a:gd name="T57" fmla="*/ 531 h 551"/>
                  <a:gd name="T58" fmla="*/ 219 w 1121"/>
                  <a:gd name="T59" fmla="*/ 539 h 551"/>
                  <a:gd name="T60" fmla="*/ 242 w 1121"/>
                  <a:gd name="T61" fmla="*/ 544 h 551"/>
                  <a:gd name="T62" fmla="*/ 262 w 1121"/>
                  <a:gd name="T63" fmla="*/ 550 h 551"/>
                  <a:gd name="T64" fmla="*/ 281 w 1121"/>
                  <a:gd name="T65" fmla="*/ 551 h 551"/>
                  <a:gd name="T66" fmla="*/ 301 w 1121"/>
                  <a:gd name="T67" fmla="*/ 551 h 551"/>
                  <a:gd name="T68" fmla="*/ 322 w 1121"/>
                  <a:gd name="T69" fmla="*/ 548 h 551"/>
                  <a:gd name="T70" fmla="*/ 344 w 1121"/>
                  <a:gd name="T71" fmla="*/ 543 h 551"/>
                  <a:gd name="T72" fmla="*/ 365 w 1121"/>
                  <a:gd name="T73" fmla="*/ 536 h 551"/>
                  <a:gd name="T74" fmla="*/ 386 w 1121"/>
                  <a:gd name="T75" fmla="*/ 528 h 551"/>
                  <a:gd name="T76" fmla="*/ 432 w 1121"/>
                  <a:gd name="T77" fmla="*/ 509 h 551"/>
                  <a:gd name="T78" fmla="*/ 478 w 1121"/>
                  <a:gd name="T79" fmla="*/ 487 h 551"/>
                  <a:gd name="T80" fmla="*/ 527 w 1121"/>
                  <a:gd name="T81" fmla="*/ 467 h 551"/>
                  <a:gd name="T82" fmla="*/ 578 w 1121"/>
                  <a:gd name="T83" fmla="*/ 450 h 551"/>
                  <a:gd name="T84" fmla="*/ 604 w 1121"/>
                  <a:gd name="T85" fmla="*/ 445 h 551"/>
                  <a:gd name="T86" fmla="*/ 630 w 1121"/>
                  <a:gd name="T87" fmla="*/ 440 h 551"/>
                  <a:gd name="T88" fmla="*/ 658 w 1121"/>
                  <a:gd name="T89" fmla="*/ 436 h 551"/>
                  <a:gd name="T90" fmla="*/ 689 w 1121"/>
                  <a:gd name="T91" fmla="*/ 435 h 551"/>
                  <a:gd name="T92" fmla="*/ 722 w 1121"/>
                  <a:gd name="T93" fmla="*/ 433 h 551"/>
                  <a:gd name="T94" fmla="*/ 756 w 1121"/>
                  <a:gd name="T95" fmla="*/ 431 h 551"/>
                  <a:gd name="T96" fmla="*/ 826 w 1121"/>
                  <a:gd name="T97" fmla="*/ 431 h 551"/>
                  <a:gd name="T98" fmla="*/ 898 w 1121"/>
                  <a:gd name="T99" fmla="*/ 433 h 551"/>
                  <a:gd name="T100" fmla="*/ 967 w 1121"/>
                  <a:gd name="T101" fmla="*/ 435 h 551"/>
                  <a:gd name="T102" fmla="*/ 1000 w 1121"/>
                  <a:gd name="T103" fmla="*/ 436 h 551"/>
                  <a:gd name="T104" fmla="*/ 1029 w 1121"/>
                  <a:gd name="T105" fmla="*/ 436 h 551"/>
                  <a:gd name="T106" fmla="*/ 1057 w 1121"/>
                  <a:gd name="T107" fmla="*/ 438 h 551"/>
                  <a:gd name="T108" fmla="*/ 1082 w 1121"/>
                  <a:gd name="T109" fmla="*/ 440 h 551"/>
                  <a:gd name="T110" fmla="*/ 1103 w 1121"/>
                  <a:gd name="T111" fmla="*/ 440 h 551"/>
                  <a:gd name="T112" fmla="*/ 1121 w 1121"/>
                  <a:gd name="T113" fmla="*/ 440 h 55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21"/>
                  <a:gd name="T172" fmla="*/ 0 h 551"/>
                  <a:gd name="T173" fmla="*/ 1121 w 1121"/>
                  <a:gd name="T174" fmla="*/ 551 h 55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21" h="551">
                    <a:moveTo>
                      <a:pt x="753" y="0"/>
                    </a:moveTo>
                    <a:lnTo>
                      <a:pt x="630" y="46"/>
                    </a:lnTo>
                    <a:lnTo>
                      <a:pt x="510" y="90"/>
                    </a:lnTo>
                    <a:lnTo>
                      <a:pt x="453" y="112"/>
                    </a:lnTo>
                    <a:lnTo>
                      <a:pt x="398" y="134"/>
                    </a:lnTo>
                    <a:lnTo>
                      <a:pt x="344" y="154"/>
                    </a:lnTo>
                    <a:lnTo>
                      <a:pt x="293" y="176"/>
                    </a:lnTo>
                    <a:lnTo>
                      <a:pt x="244" y="196"/>
                    </a:lnTo>
                    <a:lnTo>
                      <a:pt x="199" y="216"/>
                    </a:lnTo>
                    <a:lnTo>
                      <a:pt x="157" y="237"/>
                    </a:lnTo>
                    <a:lnTo>
                      <a:pt x="119" y="257"/>
                    </a:lnTo>
                    <a:lnTo>
                      <a:pt x="87" y="276"/>
                    </a:lnTo>
                    <a:lnTo>
                      <a:pt x="59" y="294"/>
                    </a:lnTo>
                    <a:lnTo>
                      <a:pt x="34" y="313"/>
                    </a:lnTo>
                    <a:lnTo>
                      <a:pt x="16" y="330"/>
                    </a:lnTo>
                    <a:lnTo>
                      <a:pt x="10" y="338"/>
                    </a:lnTo>
                    <a:lnTo>
                      <a:pt x="5" y="347"/>
                    </a:lnTo>
                    <a:lnTo>
                      <a:pt x="1" y="355"/>
                    </a:lnTo>
                    <a:lnTo>
                      <a:pt x="0" y="365"/>
                    </a:lnTo>
                    <a:lnTo>
                      <a:pt x="0" y="382"/>
                    </a:lnTo>
                    <a:lnTo>
                      <a:pt x="6" y="401"/>
                    </a:lnTo>
                    <a:lnTo>
                      <a:pt x="16" y="418"/>
                    </a:lnTo>
                    <a:lnTo>
                      <a:pt x="31" y="435"/>
                    </a:lnTo>
                    <a:lnTo>
                      <a:pt x="49" y="451"/>
                    </a:lnTo>
                    <a:lnTo>
                      <a:pt x="70" y="467"/>
                    </a:lnTo>
                    <a:lnTo>
                      <a:pt x="93" y="482"/>
                    </a:lnTo>
                    <a:lnTo>
                      <a:pt x="118" y="495"/>
                    </a:lnTo>
                    <a:lnTo>
                      <a:pt x="168" y="521"/>
                    </a:lnTo>
                    <a:lnTo>
                      <a:pt x="195" y="531"/>
                    </a:lnTo>
                    <a:lnTo>
                      <a:pt x="219" y="539"/>
                    </a:lnTo>
                    <a:lnTo>
                      <a:pt x="242" y="544"/>
                    </a:lnTo>
                    <a:lnTo>
                      <a:pt x="262" y="550"/>
                    </a:lnTo>
                    <a:lnTo>
                      <a:pt x="281" y="551"/>
                    </a:lnTo>
                    <a:lnTo>
                      <a:pt x="301" y="551"/>
                    </a:lnTo>
                    <a:lnTo>
                      <a:pt x="322" y="548"/>
                    </a:lnTo>
                    <a:lnTo>
                      <a:pt x="344" y="543"/>
                    </a:lnTo>
                    <a:lnTo>
                      <a:pt x="365" y="536"/>
                    </a:lnTo>
                    <a:lnTo>
                      <a:pt x="386" y="528"/>
                    </a:lnTo>
                    <a:lnTo>
                      <a:pt x="432" y="509"/>
                    </a:lnTo>
                    <a:lnTo>
                      <a:pt x="478" y="487"/>
                    </a:lnTo>
                    <a:lnTo>
                      <a:pt x="527" y="467"/>
                    </a:lnTo>
                    <a:lnTo>
                      <a:pt x="578" y="450"/>
                    </a:lnTo>
                    <a:lnTo>
                      <a:pt x="604" y="445"/>
                    </a:lnTo>
                    <a:lnTo>
                      <a:pt x="630" y="440"/>
                    </a:lnTo>
                    <a:lnTo>
                      <a:pt x="658" y="436"/>
                    </a:lnTo>
                    <a:lnTo>
                      <a:pt x="689" y="435"/>
                    </a:lnTo>
                    <a:lnTo>
                      <a:pt x="722" y="433"/>
                    </a:lnTo>
                    <a:lnTo>
                      <a:pt x="756" y="431"/>
                    </a:lnTo>
                    <a:lnTo>
                      <a:pt x="826" y="431"/>
                    </a:lnTo>
                    <a:lnTo>
                      <a:pt x="898" y="433"/>
                    </a:lnTo>
                    <a:lnTo>
                      <a:pt x="967" y="435"/>
                    </a:lnTo>
                    <a:lnTo>
                      <a:pt x="1000" y="436"/>
                    </a:lnTo>
                    <a:lnTo>
                      <a:pt x="1029" y="436"/>
                    </a:lnTo>
                    <a:lnTo>
                      <a:pt x="1057" y="438"/>
                    </a:lnTo>
                    <a:lnTo>
                      <a:pt x="1082" y="440"/>
                    </a:lnTo>
                    <a:lnTo>
                      <a:pt x="1103" y="440"/>
                    </a:lnTo>
                    <a:lnTo>
                      <a:pt x="1121" y="44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69" name="Freeform 17"/>
            <p:cNvSpPr>
              <a:spLocks/>
            </p:cNvSpPr>
            <p:nvPr/>
          </p:nvSpPr>
          <p:spPr bwMode="auto">
            <a:xfrm>
              <a:off x="2092325" y="4749800"/>
              <a:ext cx="1168400" cy="873125"/>
            </a:xfrm>
            <a:custGeom>
              <a:avLst/>
              <a:gdLst>
                <a:gd name="T0" fmla="*/ 2147483646 w 736"/>
                <a:gd name="T1" fmla="*/ 0 h 550"/>
                <a:gd name="T2" fmla="*/ 0 w 736"/>
                <a:gd name="T3" fmla="*/ 2147483646 h 550"/>
                <a:gd name="T4" fmla="*/ 0 w 736"/>
                <a:gd name="T5" fmla="*/ 2147483646 h 550"/>
                <a:gd name="T6" fmla="*/ 2147483646 w 736"/>
                <a:gd name="T7" fmla="*/ 2147483646 h 550"/>
                <a:gd name="T8" fmla="*/ 2147483646 w 736"/>
                <a:gd name="T9" fmla="*/ 2147483646 h 550"/>
                <a:gd name="T10" fmla="*/ 2147483646 w 736"/>
                <a:gd name="T11" fmla="*/ 2147483646 h 550"/>
                <a:gd name="T12" fmla="*/ 2147483646 w 736"/>
                <a:gd name="T13" fmla="*/ 2147483646 h 550"/>
                <a:gd name="T14" fmla="*/ 2147483646 w 736"/>
                <a:gd name="T15" fmla="*/ 2147483646 h 550"/>
                <a:gd name="T16" fmla="*/ 2147483646 w 736"/>
                <a:gd name="T17" fmla="*/ 2147483646 h 550"/>
                <a:gd name="T18" fmla="*/ 2147483646 w 736"/>
                <a:gd name="T19" fmla="*/ 0 h 550"/>
                <a:gd name="T20" fmla="*/ 2147483646 w 736"/>
                <a:gd name="T21" fmla="*/ 0 h 5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36"/>
                <a:gd name="T34" fmla="*/ 0 h 550"/>
                <a:gd name="T35" fmla="*/ 736 w 736"/>
                <a:gd name="T36" fmla="*/ 550 h 55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36" h="550">
                  <a:moveTo>
                    <a:pt x="245" y="0"/>
                  </a:moveTo>
                  <a:lnTo>
                    <a:pt x="0" y="110"/>
                  </a:lnTo>
                  <a:lnTo>
                    <a:pt x="0" y="220"/>
                  </a:lnTo>
                  <a:lnTo>
                    <a:pt x="123" y="440"/>
                  </a:lnTo>
                  <a:lnTo>
                    <a:pt x="368" y="550"/>
                  </a:lnTo>
                  <a:lnTo>
                    <a:pt x="614" y="550"/>
                  </a:lnTo>
                  <a:lnTo>
                    <a:pt x="736" y="440"/>
                  </a:lnTo>
                  <a:lnTo>
                    <a:pt x="736" y="220"/>
                  </a:lnTo>
                  <a:lnTo>
                    <a:pt x="614" y="110"/>
                  </a:lnTo>
                  <a:lnTo>
                    <a:pt x="368" y="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Freeform 18"/>
            <p:cNvSpPr>
              <a:spLocks/>
            </p:cNvSpPr>
            <p:nvPr/>
          </p:nvSpPr>
          <p:spPr bwMode="auto">
            <a:xfrm>
              <a:off x="2578100" y="4435475"/>
              <a:ext cx="146050" cy="468313"/>
            </a:xfrm>
            <a:custGeom>
              <a:avLst/>
              <a:gdLst>
                <a:gd name="T0" fmla="*/ 2147483646 w 92"/>
                <a:gd name="T1" fmla="*/ 2147483646 h 295"/>
                <a:gd name="T2" fmla="*/ 2147483646 w 92"/>
                <a:gd name="T3" fmla="*/ 0 h 295"/>
                <a:gd name="T4" fmla="*/ 0 w 92"/>
                <a:gd name="T5" fmla="*/ 2147483646 h 295"/>
                <a:gd name="T6" fmla="*/ 2147483646 w 92"/>
                <a:gd name="T7" fmla="*/ 2147483646 h 295"/>
                <a:gd name="T8" fmla="*/ 2147483646 w 92"/>
                <a:gd name="T9" fmla="*/ 2147483646 h 2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295"/>
                <a:gd name="T17" fmla="*/ 92 w 92"/>
                <a:gd name="T18" fmla="*/ 295 h 2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295">
                  <a:moveTo>
                    <a:pt x="92" y="7"/>
                  </a:moveTo>
                  <a:lnTo>
                    <a:pt x="33" y="0"/>
                  </a:lnTo>
                  <a:lnTo>
                    <a:pt x="0" y="288"/>
                  </a:lnTo>
                  <a:lnTo>
                    <a:pt x="59" y="295"/>
                  </a:lnTo>
                  <a:lnTo>
                    <a:pt x="92" y="7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Freeform 19"/>
            <p:cNvSpPr>
              <a:spLocks/>
            </p:cNvSpPr>
            <p:nvPr/>
          </p:nvSpPr>
          <p:spPr bwMode="auto">
            <a:xfrm>
              <a:off x="2973388" y="4618038"/>
              <a:ext cx="277812" cy="398462"/>
            </a:xfrm>
            <a:custGeom>
              <a:avLst/>
              <a:gdLst>
                <a:gd name="T0" fmla="*/ 2147483646 w 175"/>
                <a:gd name="T1" fmla="*/ 2147483646 h 251"/>
                <a:gd name="T2" fmla="*/ 2147483646 w 175"/>
                <a:gd name="T3" fmla="*/ 0 h 251"/>
                <a:gd name="T4" fmla="*/ 0 w 175"/>
                <a:gd name="T5" fmla="*/ 2147483646 h 251"/>
                <a:gd name="T6" fmla="*/ 2147483646 w 175"/>
                <a:gd name="T7" fmla="*/ 2147483646 h 251"/>
                <a:gd name="T8" fmla="*/ 2147483646 w 175"/>
                <a:gd name="T9" fmla="*/ 2147483646 h 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251"/>
                <a:gd name="T17" fmla="*/ 175 w 175"/>
                <a:gd name="T18" fmla="*/ 251 h 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251">
                  <a:moveTo>
                    <a:pt x="175" y="31"/>
                  </a:moveTo>
                  <a:lnTo>
                    <a:pt x="122" y="0"/>
                  </a:lnTo>
                  <a:lnTo>
                    <a:pt x="0" y="220"/>
                  </a:lnTo>
                  <a:lnTo>
                    <a:pt x="52" y="251"/>
                  </a:lnTo>
                  <a:lnTo>
                    <a:pt x="175" y="31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Freeform 20"/>
            <p:cNvSpPr>
              <a:spLocks/>
            </p:cNvSpPr>
            <p:nvPr/>
          </p:nvSpPr>
          <p:spPr bwMode="auto">
            <a:xfrm>
              <a:off x="2043113" y="5364163"/>
              <a:ext cx="344487" cy="398462"/>
            </a:xfrm>
            <a:custGeom>
              <a:avLst/>
              <a:gdLst>
                <a:gd name="T0" fmla="*/ 2147483646 w 217"/>
                <a:gd name="T1" fmla="*/ 2147483646 h 251"/>
                <a:gd name="T2" fmla="*/ 2147483646 w 217"/>
                <a:gd name="T3" fmla="*/ 0 h 251"/>
                <a:gd name="T4" fmla="*/ 0 w 217"/>
                <a:gd name="T5" fmla="*/ 2147483646 h 251"/>
                <a:gd name="T6" fmla="*/ 2147483646 w 217"/>
                <a:gd name="T7" fmla="*/ 2147483646 h 251"/>
                <a:gd name="T8" fmla="*/ 2147483646 w 217"/>
                <a:gd name="T9" fmla="*/ 2147483646 h 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7"/>
                <a:gd name="T16" fmla="*/ 0 h 251"/>
                <a:gd name="T17" fmla="*/ 217 w 217"/>
                <a:gd name="T18" fmla="*/ 251 h 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7" h="251">
                  <a:moveTo>
                    <a:pt x="217" y="39"/>
                  </a:moveTo>
                  <a:lnTo>
                    <a:pt x="172" y="0"/>
                  </a:lnTo>
                  <a:lnTo>
                    <a:pt x="0" y="212"/>
                  </a:lnTo>
                  <a:lnTo>
                    <a:pt x="46" y="251"/>
                  </a:lnTo>
                  <a:lnTo>
                    <a:pt x="217" y="39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Freeform 21"/>
            <p:cNvSpPr>
              <a:spLocks/>
            </p:cNvSpPr>
            <p:nvPr/>
          </p:nvSpPr>
          <p:spPr bwMode="auto">
            <a:xfrm>
              <a:off x="2451100" y="5537200"/>
              <a:ext cx="295275" cy="560388"/>
            </a:xfrm>
            <a:custGeom>
              <a:avLst/>
              <a:gdLst>
                <a:gd name="T0" fmla="*/ 2147483646 w 186"/>
                <a:gd name="T1" fmla="*/ 2147483646 h 353"/>
                <a:gd name="T2" fmla="*/ 2147483646 w 186"/>
                <a:gd name="T3" fmla="*/ 0 h 353"/>
                <a:gd name="T4" fmla="*/ 0 w 186"/>
                <a:gd name="T5" fmla="*/ 2147483646 h 353"/>
                <a:gd name="T6" fmla="*/ 2147483646 w 186"/>
                <a:gd name="T7" fmla="*/ 2147483646 h 353"/>
                <a:gd name="T8" fmla="*/ 2147483646 w 186"/>
                <a:gd name="T9" fmla="*/ 2147483646 h 3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"/>
                <a:gd name="T16" fmla="*/ 0 h 353"/>
                <a:gd name="T17" fmla="*/ 186 w 186"/>
                <a:gd name="T18" fmla="*/ 353 h 3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" h="353">
                  <a:moveTo>
                    <a:pt x="186" y="23"/>
                  </a:moveTo>
                  <a:lnTo>
                    <a:pt x="131" y="0"/>
                  </a:lnTo>
                  <a:lnTo>
                    <a:pt x="0" y="329"/>
                  </a:lnTo>
                  <a:lnTo>
                    <a:pt x="55" y="353"/>
                  </a:lnTo>
                  <a:lnTo>
                    <a:pt x="186" y="23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Freeform 22"/>
            <p:cNvSpPr>
              <a:spLocks/>
            </p:cNvSpPr>
            <p:nvPr/>
          </p:nvSpPr>
          <p:spPr bwMode="auto">
            <a:xfrm>
              <a:off x="3932238" y="4597400"/>
              <a:ext cx="242887" cy="439738"/>
            </a:xfrm>
            <a:custGeom>
              <a:avLst/>
              <a:gdLst>
                <a:gd name="T0" fmla="*/ 2147483646 w 153"/>
                <a:gd name="T1" fmla="*/ 0 h 277"/>
                <a:gd name="T2" fmla="*/ 0 w 153"/>
                <a:gd name="T3" fmla="*/ 2147483646 h 277"/>
                <a:gd name="T4" fmla="*/ 2147483646 w 153"/>
                <a:gd name="T5" fmla="*/ 2147483646 h 277"/>
                <a:gd name="T6" fmla="*/ 2147483646 w 153"/>
                <a:gd name="T7" fmla="*/ 2147483646 h 277"/>
                <a:gd name="T8" fmla="*/ 2147483646 w 153"/>
                <a:gd name="T9" fmla="*/ 0 h 2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3"/>
                <a:gd name="T16" fmla="*/ 0 h 277"/>
                <a:gd name="T17" fmla="*/ 153 w 153"/>
                <a:gd name="T18" fmla="*/ 277 h 2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3" h="277">
                  <a:moveTo>
                    <a:pt x="55" y="0"/>
                  </a:moveTo>
                  <a:lnTo>
                    <a:pt x="0" y="23"/>
                  </a:lnTo>
                  <a:lnTo>
                    <a:pt x="98" y="277"/>
                  </a:lnTo>
                  <a:lnTo>
                    <a:pt x="153" y="25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Freeform 23"/>
            <p:cNvSpPr>
              <a:spLocks/>
            </p:cNvSpPr>
            <p:nvPr/>
          </p:nvSpPr>
          <p:spPr bwMode="auto">
            <a:xfrm>
              <a:off x="4295775" y="5367338"/>
              <a:ext cx="168275" cy="360362"/>
            </a:xfrm>
            <a:custGeom>
              <a:avLst/>
              <a:gdLst>
                <a:gd name="T0" fmla="*/ 2147483646 w 106"/>
                <a:gd name="T1" fmla="*/ 0 h 227"/>
                <a:gd name="T2" fmla="*/ 0 w 106"/>
                <a:gd name="T3" fmla="*/ 2147483646 h 227"/>
                <a:gd name="T4" fmla="*/ 2147483646 w 106"/>
                <a:gd name="T5" fmla="*/ 2147483646 h 227"/>
                <a:gd name="T6" fmla="*/ 2147483646 w 106"/>
                <a:gd name="T7" fmla="*/ 2147483646 h 227"/>
                <a:gd name="T8" fmla="*/ 2147483646 w 106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227"/>
                <a:gd name="T17" fmla="*/ 106 w 106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227">
                  <a:moveTo>
                    <a:pt x="57" y="0"/>
                  </a:moveTo>
                  <a:lnTo>
                    <a:pt x="0" y="15"/>
                  </a:lnTo>
                  <a:lnTo>
                    <a:pt x="49" y="227"/>
                  </a:lnTo>
                  <a:lnTo>
                    <a:pt x="106" y="21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24"/>
            <p:cNvSpPr>
              <a:spLocks/>
            </p:cNvSpPr>
            <p:nvPr/>
          </p:nvSpPr>
          <p:spPr bwMode="auto">
            <a:xfrm>
              <a:off x="3201988" y="5118100"/>
              <a:ext cx="755650" cy="230188"/>
            </a:xfrm>
            <a:custGeom>
              <a:avLst/>
              <a:gdLst>
                <a:gd name="T0" fmla="*/ 0 w 476"/>
                <a:gd name="T1" fmla="*/ 2147483646 h 145"/>
                <a:gd name="T2" fmla="*/ 2147483646 w 476"/>
                <a:gd name="T3" fmla="*/ 2147483646 h 145"/>
                <a:gd name="T4" fmla="*/ 2147483646 w 476"/>
                <a:gd name="T5" fmla="*/ 2147483646 h 145"/>
                <a:gd name="T6" fmla="*/ 2147483646 w 476"/>
                <a:gd name="T7" fmla="*/ 0 h 145"/>
                <a:gd name="T8" fmla="*/ 0 w 476"/>
                <a:gd name="T9" fmla="*/ 2147483646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6"/>
                <a:gd name="T16" fmla="*/ 0 h 145"/>
                <a:gd name="T17" fmla="*/ 476 w 476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6" h="145">
                  <a:moveTo>
                    <a:pt x="0" y="84"/>
                  </a:moveTo>
                  <a:lnTo>
                    <a:pt x="10" y="145"/>
                  </a:lnTo>
                  <a:lnTo>
                    <a:pt x="476" y="61"/>
                  </a:lnTo>
                  <a:lnTo>
                    <a:pt x="466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Rectangle 26"/>
            <p:cNvSpPr>
              <a:spLocks noChangeArrowheads="1"/>
            </p:cNvSpPr>
            <p:nvPr/>
          </p:nvSpPr>
          <p:spPr bwMode="auto">
            <a:xfrm>
              <a:off x="2635250" y="5060950"/>
              <a:ext cx="17633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178" name="Rectangle 29"/>
            <p:cNvSpPr>
              <a:spLocks noChangeArrowheads="1"/>
            </p:cNvSpPr>
            <p:nvPr/>
          </p:nvSpPr>
          <p:spPr bwMode="auto">
            <a:xfrm>
              <a:off x="4403725" y="4924425"/>
              <a:ext cx="17633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179" name="Rectangle 32"/>
            <p:cNvSpPr>
              <a:spLocks noChangeArrowheads="1"/>
            </p:cNvSpPr>
            <p:nvPr/>
          </p:nvSpPr>
          <p:spPr bwMode="auto">
            <a:xfrm>
              <a:off x="3182938" y="4164013"/>
              <a:ext cx="17633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180" name="Rectangle 35"/>
            <p:cNvSpPr>
              <a:spLocks noChangeArrowheads="1"/>
            </p:cNvSpPr>
            <p:nvPr/>
          </p:nvSpPr>
          <p:spPr bwMode="auto">
            <a:xfrm>
              <a:off x="4002088" y="6015038"/>
              <a:ext cx="16190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149" name="组合 23"/>
          <p:cNvGrpSpPr>
            <a:grpSpLocks/>
          </p:cNvGrpSpPr>
          <p:nvPr/>
        </p:nvGrpSpPr>
        <p:grpSpPr bwMode="auto">
          <a:xfrm>
            <a:off x="5724525" y="3716338"/>
            <a:ext cx="2268538" cy="2241550"/>
            <a:chOff x="6092825" y="4216400"/>
            <a:chExt cx="2268538" cy="2240251"/>
          </a:xfrm>
        </p:grpSpPr>
        <p:sp>
          <p:nvSpPr>
            <p:cNvPr id="6150" name="Freeform 11"/>
            <p:cNvSpPr>
              <a:spLocks/>
            </p:cNvSpPr>
            <p:nvPr/>
          </p:nvSpPr>
          <p:spPr bwMode="auto">
            <a:xfrm>
              <a:off x="6269038" y="5300663"/>
              <a:ext cx="174625" cy="765175"/>
            </a:xfrm>
            <a:custGeom>
              <a:avLst/>
              <a:gdLst>
                <a:gd name="T0" fmla="*/ 2147483646 w 110"/>
                <a:gd name="T1" fmla="*/ 0 h 482"/>
                <a:gd name="T2" fmla="*/ 2147483646 w 110"/>
                <a:gd name="T3" fmla="*/ 2147483646 h 482"/>
                <a:gd name="T4" fmla="*/ 2147483646 w 110"/>
                <a:gd name="T5" fmla="*/ 2147483646 h 482"/>
                <a:gd name="T6" fmla="*/ 2147483646 w 110"/>
                <a:gd name="T7" fmla="*/ 2147483646 h 482"/>
                <a:gd name="T8" fmla="*/ 2147483646 w 110"/>
                <a:gd name="T9" fmla="*/ 2147483646 h 482"/>
                <a:gd name="T10" fmla="*/ 2147483646 w 110"/>
                <a:gd name="T11" fmla="*/ 2147483646 h 482"/>
                <a:gd name="T12" fmla="*/ 2147483646 w 110"/>
                <a:gd name="T13" fmla="*/ 2147483646 h 482"/>
                <a:gd name="T14" fmla="*/ 2147483646 w 110"/>
                <a:gd name="T15" fmla="*/ 2147483646 h 482"/>
                <a:gd name="T16" fmla="*/ 2147483646 w 110"/>
                <a:gd name="T17" fmla="*/ 2147483646 h 482"/>
                <a:gd name="T18" fmla="*/ 2147483646 w 110"/>
                <a:gd name="T19" fmla="*/ 2147483646 h 482"/>
                <a:gd name="T20" fmla="*/ 0 w 110"/>
                <a:gd name="T21" fmla="*/ 2147483646 h 482"/>
                <a:gd name="T22" fmla="*/ 2147483646 w 110"/>
                <a:gd name="T23" fmla="*/ 2147483646 h 482"/>
                <a:gd name="T24" fmla="*/ 2147483646 w 110"/>
                <a:gd name="T25" fmla="*/ 2147483646 h 482"/>
                <a:gd name="T26" fmla="*/ 2147483646 w 110"/>
                <a:gd name="T27" fmla="*/ 2147483646 h 482"/>
                <a:gd name="T28" fmla="*/ 2147483646 w 110"/>
                <a:gd name="T29" fmla="*/ 2147483646 h 482"/>
                <a:gd name="T30" fmla="*/ 2147483646 w 110"/>
                <a:gd name="T31" fmla="*/ 2147483646 h 482"/>
                <a:gd name="T32" fmla="*/ 2147483646 w 110"/>
                <a:gd name="T33" fmla="*/ 2147483646 h 482"/>
                <a:gd name="T34" fmla="*/ 2147483646 w 110"/>
                <a:gd name="T35" fmla="*/ 2147483646 h 482"/>
                <a:gd name="T36" fmla="*/ 2147483646 w 110"/>
                <a:gd name="T37" fmla="*/ 2147483646 h 482"/>
                <a:gd name="T38" fmla="*/ 2147483646 w 110"/>
                <a:gd name="T39" fmla="*/ 2147483646 h 482"/>
                <a:gd name="T40" fmla="*/ 2147483646 w 110"/>
                <a:gd name="T41" fmla="*/ 2147483646 h 48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10"/>
                <a:gd name="T64" fmla="*/ 0 h 482"/>
                <a:gd name="T65" fmla="*/ 110 w 110"/>
                <a:gd name="T66" fmla="*/ 482 h 48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10" h="482">
                  <a:moveTo>
                    <a:pt x="110" y="0"/>
                  </a:moveTo>
                  <a:lnTo>
                    <a:pt x="102" y="13"/>
                  </a:lnTo>
                  <a:lnTo>
                    <a:pt x="90" y="32"/>
                  </a:lnTo>
                  <a:lnTo>
                    <a:pt x="76" y="54"/>
                  </a:lnTo>
                  <a:lnTo>
                    <a:pt x="61" y="79"/>
                  </a:lnTo>
                  <a:lnTo>
                    <a:pt x="46" y="105"/>
                  </a:lnTo>
                  <a:lnTo>
                    <a:pt x="32" y="130"/>
                  </a:lnTo>
                  <a:lnTo>
                    <a:pt x="20" y="155"/>
                  </a:lnTo>
                  <a:lnTo>
                    <a:pt x="12" y="177"/>
                  </a:lnTo>
                  <a:lnTo>
                    <a:pt x="2" y="220"/>
                  </a:lnTo>
                  <a:lnTo>
                    <a:pt x="0" y="260"/>
                  </a:lnTo>
                  <a:lnTo>
                    <a:pt x="2" y="299"/>
                  </a:lnTo>
                  <a:lnTo>
                    <a:pt x="12" y="338"/>
                  </a:lnTo>
                  <a:lnTo>
                    <a:pt x="20" y="358"/>
                  </a:lnTo>
                  <a:lnTo>
                    <a:pt x="32" y="377"/>
                  </a:lnTo>
                  <a:lnTo>
                    <a:pt x="45" y="397"/>
                  </a:lnTo>
                  <a:lnTo>
                    <a:pt x="59" y="418"/>
                  </a:lnTo>
                  <a:lnTo>
                    <a:pt x="74" y="436"/>
                  </a:lnTo>
                  <a:lnTo>
                    <a:pt x="89" y="453"/>
                  </a:lnTo>
                  <a:lnTo>
                    <a:pt x="100" y="468"/>
                  </a:lnTo>
                  <a:lnTo>
                    <a:pt x="110" y="482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1" name="Oval 37"/>
            <p:cNvSpPr>
              <a:spLocks noChangeArrowheads="1"/>
            </p:cNvSpPr>
            <p:nvPr/>
          </p:nvSpPr>
          <p:spPr bwMode="auto">
            <a:xfrm>
              <a:off x="6405563" y="4414838"/>
              <a:ext cx="123825" cy="128587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152" name="Oval 38"/>
            <p:cNvSpPr>
              <a:spLocks noChangeArrowheads="1"/>
            </p:cNvSpPr>
            <p:nvPr/>
          </p:nvSpPr>
          <p:spPr bwMode="auto">
            <a:xfrm>
              <a:off x="6405563" y="5227638"/>
              <a:ext cx="123825" cy="128587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153" name="Oval 39"/>
            <p:cNvSpPr>
              <a:spLocks noChangeArrowheads="1"/>
            </p:cNvSpPr>
            <p:nvPr/>
          </p:nvSpPr>
          <p:spPr bwMode="auto">
            <a:xfrm>
              <a:off x="6405563" y="6038850"/>
              <a:ext cx="123825" cy="128588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154" name="Oval 40"/>
            <p:cNvSpPr>
              <a:spLocks noChangeArrowheads="1"/>
            </p:cNvSpPr>
            <p:nvPr/>
          </p:nvSpPr>
          <p:spPr bwMode="auto">
            <a:xfrm>
              <a:off x="8235950" y="5227638"/>
              <a:ext cx="125413" cy="128587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155" name="Line 41"/>
            <p:cNvSpPr>
              <a:spLocks noChangeShapeType="1"/>
            </p:cNvSpPr>
            <p:nvPr/>
          </p:nvSpPr>
          <p:spPr bwMode="auto">
            <a:xfrm>
              <a:off x="6521450" y="4495800"/>
              <a:ext cx="1741488" cy="77787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Line 42"/>
            <p:cNvSpPr>
              <a:spLocks noChangeShapeType="1"/>
            </p:cNvSpPr>
            <p:nvPr/>
          </p:nvSpPr>
          <p:spPr bwMode="auto">
            <a:xfrm>
              <a:off x="6547597" y="5300663"/>
              <a:ext cx="1728788" cy="158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Line 43"/>
            <p:cNvSpPr>
              <a:spLocks noChangeShapeType="1"/>
            </p:cNvSpPr>
            <p:nvPr/>
          </p:nvSpPr>
          <p:spPr bwMode="auto">
            <a:xfrm flipV="1">
              <a:off x="6534150" y="5327650"/>
              <a:ext cx="1714500" cy="76517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8" name="Freeform 44"/>
            <p:cNvSpPr>
              <a:spLocks/>
            </p:cNvSpPr>
            <p:nvPr/>
          </p:nvSpPr>
          <p:spPr bwMode="auto">
            <a:xfrm>
              <a:off x="6243638" y="4508500"/>
              <a:ext cx="174625" cy="765175"/>
            </a:xfrm>
            <a:custGeom>
              <a:avLst/>
              <a:gdLst>
                <a:gd name="T0" fmla="*/ 2147483646 w 110"/>
                <a:gd name="T1" fmla="*/ 0 h 482"/>
                <a:gd name="T2" fmla="*/ 2147483646 w 110"/>
                <a:gd name="T3" fmla="*/ 2147483646 h 482"/>
                <a:gd name="T4" fmla="*/ 2147483646 w 110"/>
                <a:gd name="T5" fmla="*/ 2147483646 h 482"/>
                <a:gd name="T6" fmla="*/ 2147483646 w 110"/>
                <a:gd name="T7" fmla="*/ 2147483646 h 482"/>
                <a:gd name="T8" fmla="*/ 2147483646 w 110"/>
                <a:gd name="T9" fmla="*/ 2147483646 h 482"/>
                <a:gd name="T10" fmla="*/ 2147483646 w 110"/>
                <a:gd name="T11" fmla="*/ 2147483646 h 482"/>
                <a:gd name="T12" fmla="*/ 2147483646 w 110"/>
                <a:gd name="T13" fmla="*/ 2147483646 h 482"/>
                <a:gd name="T14" fmla="*/ 2147483646 w 110"/>
                <a:gd name="T15" fmla="*/ 2147483646 h 482"/>
                <a:gd name="T16" fmla="*/ 2147483646 w 110"/>
                <a:gd name="T17" fmla="*/ 2147483646 h 482"/>
                <a:gd name="T18" fmla="*/ 2147483646 w 110"/>
                <a:gd name="T19" fmla="*/ 2147483646 h 482"/>
                <a:gd name="T20" fmla="*/ 0 w 110"/>
                <a:gd name="T21" fmla="*/ 2147483646 h 482"/>
                <a:gd name="T22" fmla="*/ 2147483646 w 110"/>
                <a:gd name="T23" fmla="*/ 2147483646 h 482"/>
                <a:gd name="T24" fmla="*/ 2147483646 w 110"/>
                <a:gd name="T25" fmla="*/ 2147483646 h 482"/>
                <a:gd name="T26" fmla="*/ 2147483646 w 110"/>
                <a:gd name="T27" fmla="*/ 2147483646 h 482"/>
                <a:gd name="T28" fmla="*/ 2147483646 w 110"/>
                <a:gd name="T29" fmla="*/ 2147483646 h 482"/>
                <a:gd name="T30" fmla="*/ 2147483646 w 110"/>
                <a:gd name="T31" fmla="*/ 2147483646 h 482"/>
                <a:gd name="T32" fmla="*/ 2147483646 w 110"/>
                <a:gd name="T33" fmla="*/ 2147483646 h 482"/>
                <a:gd name="T34" fmla="*/ 2147483646 w 110"/>
                <a:gd name="T35" fmla="*/ 2147483646 h 482"/>
                <a:gd name="T36" fmla="*/ 2147483646 w 110"/>
                <a:gd name="T37" fmla="*/ 2147483646 h 482"/>
                <a:gd name="T38" fmla="*/ 2147483646 w 110"/>
                <a:gd name="T39" fmla="*/ 2147483646 h 482"/>
                <a:gd name="T40" fmla="*/ 2147483646 w 110"/>
                <a:gd name="T41" fmla="*/ 2147483646 h 48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10"/>
                <a:gd name="T64" fmla="*/ 0 h 482"/>
                <a:gd name="T65" fmla="*/ 110 w 110"/>
                <a:gd name="T66" fmla="*/ 482 h 48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10" h="482">
                  <a:moveTo>
                    <a:pt x="110" y="0"/>
                  </a:moveTo>
                  <a:lnTo>
                    <a:pt x="102" y="13"/>
                  </a:lnTo>
                  <a:lnTo>
                    <a:pt x="90" y="32"/>
                  </a:lnTo>
                  <a:lnTo>
                    <a:pt x="75" y="54"/>
                  </a:lnTo>
                  <a:lnTo>
                    <a:pt x="61" y="79"/>
                  </a:lnTo>
                  <a:lnTo>
                    <a:pt x="46" y="105"/>
                  </a:lnTo>
                  <a:lnTo>
                    <a:pt x="31" y="130"/>
                  </a:lnTo>
                  <a:lnTo>
                    <a:pt x="20" y="156"/>
                  </a:lnTo>
                  <a:lnTo>
                    <a:pt x="12" y="178"/>
                  </a:lnTo>
                  <a:lnTo>
                    <a:pt x="2" y="220"/>
                  </a:lnTo>
                  <a:lnTo>
                    <a:pt x="0" y="260"/>
                  </a:lnTo>
                  <a:lnTo>
                    <a:pt x="2" y="299"/>
                  </a:lnTo>
                  <a:lnTo>
                    <a:pt x="12" y="338"/>
                  </a:lnTo>
                  <a:lnTo>
                    <a:pt x="20" y="358"/>
                  </a:lnTo>
                  <a:lnTo>
                    <a:pt x="31" y="377"/>
                  </a:lnTo>
                  <a:lnTo>
                    <a:pt x="44" y="397"/>
                  </a:lnTo>
                  <a:lnTo>
                    <a:pt x="59" y="418"/>
                  </a:lnTo>
                  <a:lnTo>
                    <a:pt x="74" y="436"/>
                  </a:lnTo>
                  <a:lnTo>
                    <a:pt x="88" y="453"/>
                  </a:lnTo>
                  <a:lnTo>
                    <a:pt x="100" y="468"/>
                  </a:lnTo>
                  <a:lnTo>
                    <a:pt x="110" y="482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9" name="Freeform 45"/>
            <p:cNvSpPr>
              <a:spLocks/>
            </p:cNvSpPr>
            <p:nvPr/>
          </p:nvSpPr>
          <p:spPr bwMode="auto">
            <a:xfrm>
              <a:off x="6508750" y="4521200"/>
              <a:ext cx="176213" cy="765175"/>
            </a:xfrm>
            <a:custGeom>
              <a:avLst/>
              <a:gdLst>
                <a:gd name="T0" fmla="*/ 0 w 111"/>
                <a:gd name="T1" fmla="*/ 0 h 482"/>
                <a:gd name="T2" fmla="*/ 2147483646 w 111"/>
                <a:gd name="T3" fmla="*/ 2147483646 h 482"/>
                <a:gd name="T4" fmla="*/ 2147483646 w 111"/>
                <a:gd name="T5" fmla="*/ 2147483646 h 482"/>
                <a:gd name="T6" fmla="*/ 2147483646 w 111"/>
                <a:gd name="T7" fmla="*/ 2147483646 h 482"/>
                <a:gd name="T8" fmla="*/ 2147483646 w 111"/>
                <a:gd name="T9" fmla="*/ 2147483646 h 482"/>
                <a:gd name="T10" fmla="*/ 2147483646 w 111"/>
                <a:gd name="T11" fmla="*/ 2147483646 h 482"/>
                <a:gd name="T12" fmla="*/ 2147483646 w 111"/>
                <a:gd name="T13" fmla="*/ 2147483646 h 482"/>
                <a:gd name="T14" fmla="*/ 2147483646 w 111"/>
                <a:gd name="T15" fmla="*/ 2147483646 h 482"/>
                <a:gd name="T16" fmla="*/ 2147483646 w 111"/>
                <a:gd name="T17" fmla="*/ 2147483646 h 482"/>
                <a:gd name="T18" fmla="*/ 2147483646 w 111"/>
                <a:gd name="T19" fmla="*/ 2147483646 h 482"/>
                <a:gd name="T20" fmla="*/ 2147483646 w 111"/>
                <a:gd name="T21" fmla="*/ 2147483646 h 482"/>
                <a:gd name="T22" fmla="*/ 2147483646 w 111"/>
                <a:gd name="T23" fmla="*/ 2147483646 h 482"/>
                <a:gd name="T24" fmla="*/ 2147483646 w 111"/>
                <a:gd name="T25" fmla="*/ 2147483646 h 482"/>
                <a:gd name="T26" fmla="*/ 2147483646 w 111"/>
                <a:gd name="T27" fmla="*/ 2147483646 h 482"/>
                <a:gd name="T28" fmla="*/ 2147483646 w 111"/>
                <a:gd name="T29" fmla="*/ 2147483646 h 482"/>
                <a:gd name="T30" fmla="*/ 2147483646 w 111"/>
                <a:gd name="T31" fmla="*/ 2147483646 h 482"/>
                <a:gd name="T32" fmla="*/ 2147483646 w 111"/>
                <a:gd name="T33" fmla="*/ 2147483646 h 482"/>
                <a:gd name="T34" fmla="*/ 2147483646 w 111"/>
                <a:gd name="T35" fmla="*/ 2147483646 h 482"/>
                <a:gd name="T36" fmla="*/ 2147483646 w 111"/>
                <a:gd name="T37" fmla="*/ 2147483646 h 482"/>
                <a:gd name="T38" fmla="*/ 2147483646 w 111"/>
                <a:gd name="T39" fmla="*/ 2147483646 h 482"/>
                <a:gd name="T40" fmla="*/ 0 w 111"/>
                <a:gd name="T41" fmla="*/ 2147483646 h 48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11"/>
                <a:gd name="T64" fmla="*/ 0 h 482"/>
                <a:gd name="T65" fmla="*/ 111 w 111"/>
                <a:gd name="T66" fmla="*/ 482 h 48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11" h="482">
                  <a:moveTo>
                    <a:pt x="0" y="0"/>
                  </a:moveTo>
                  <a:lnTo>
                    <a:pt x="8" y="14"/>
                  </a:lnTo>
                  <a:lnTo>
                    <a:pt x="20" y="33"/>
                  </a:lnTo>
                  <a:lnTo>
                    <a:pt x="34" y="55"/>
                  </a:lnTo>
                  <a:lnTo>
                    <a:pt x="49" y="80"/>
                  </a:lnTo>
                  <a:lnTo>
                    <a:pt x="64" y="105"/>
                  </a:lnTo>
                  <a:lnTo>
                    <a:pt x="79" y="131"/>
                  </a:lnTo>
                  <a:lnTo>
                    <a:pt x="90" y="156"/>
                  </a:lnTo>
                  <a:lnTo>
                    <a:pt x="98" y="178"/>
                  </a:lnTo>
                  <a:lnTo>
                    <a:pt x="108" y="220"/>
                  </a:lnTo>
                  <a:lnTo>
                    <a:pt x="111" y="261"/>
                  </a:lnTo>
                  <a:lnTo>
                    <a:pt x="108" y="300"/>
                  </a:lnTo>
                  <a:lnTo>
                    <a:pt x="98" y="339"/>
                  </a:lnTo>
                  <a:lnTo>
                    <a:pt x="90" y="359"/>
                  </a:lnTo>
                  <a:lnTo>
                    <a:pt x="79" y="378"/>
                  </a:lnTo>
                  <a:lnTo>
                    <a:pt x="65" y="398"/>
                  </a:lnTo>
                  <a:lnTo>
                    <a:pt x="51" y="418"/>
                  </a:lnTo>
                  <a:lnTo>
                    <a:pt x="36" y="437"/>
                  </a:lnTo>
                  <a:lnTo>
                    <a:pt x="21" y="454"/>
                  </a:lnTo>
                  <a:lnTo>
                    <a:pt x="10" y="469"/>
                  </a:lnTo>
                  <a:lnTo>
                    <a:pt x="0" y="482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Freeform 46"/>
            <p:cNvSpPr>
              <a:spLocks/>
            </p:cNvSpPr>
            <p:nvPr/>
          </p:nvSpPr>
          <p:spPr bwMode="auto">
            <a:xfrm>
              <a:off x="6521450" y="5313363"/>
              <a:ext cx="176213" cy="765175"/>
            </a:xfrm>
            <a:custGeom>
              <a:avLst/>
              <a:gdLst>
                <a:gd name="T0" fmla="*/ 0 w 111"/>
                <a:gd name="T1" fmla="*/ 0 h 482"/>
                <a:gd name="T2" fmla="*/ 2147483646 w 111"/>
                <a:gd name="T3" fmla="*/ 2147483646 h 482"/>
                <a:gd name="T4" fmla="*/ 2147483646 w 111"/>
                <a:gd name="T5" fmla="*/ 2147483646 h 482"/>
                <a:gd name="T6" fmla="*/ 2147483646 w 111"/>
                <a:gd name="T7" fmla="*/ 2147483646 h 482"/>
                <a:gd name="T8" fmla="*/ 2147483646 w 111"/>
                <a:gd name="T9" fmla="*/ 2147483646 h 482"/>
                <a:gd name="T10" fmla="*/ 2147483646 w 111"/>
                <a:gd name="T11" fmla="*/ 2147483646 h 482"/>
                <a:gd name="T12" fmla="*/ 2147483646 w 111"/>
                <a:gd name="T13" fmla="*/ 2147483646 h 482"/>
                <a:gd name="T14" fmla="*/ 2147483646 w 111"/>
                <a:gd name="T15" fmla="*/ 2147483646 h 482"/>
                <a:gd name="T16" fmla="*/ 2147483646 w 111"/>
                <a:gd name="T17" fmla="*/ 2147483646 h 482"/>
                <a:gd name="T18" fmla="*/ 2147483646 w 111"/>
                <a:gd name="T19" fmla="*/ 2147483646 h 482"/>
                <a:gd name="T20" fmla="*/ 2147483646 w 111"/>
                <a:gd name="T21" fmla="*/ 2147483646 h 482"/>
                <a:gd name="T22" fmla="*/ 2147483646 w 111"/>
                <a:gd name="T23" fmla="*/ 2147483646 h 482"/>
                <a:gd name="T24" fmla="*/ 2147483646 w 111"/>
                <a:gd name="T25" fmla="*/ 2147483646 h 482"/>
                <a:gd name="T26" fmla="*/ 2147483646 w 111"/>
                <a:gd name="T27" fmla="*/ 2147483646 h 482"/>
                <a:gd name="T28" fmla="*/ 2147483646 w 111"/>
                <a:gd name="T29" fmla="*/ 2147483646 h 482"/>
                <a:gd name="T30" fmla="*/ 2147483646 w 111"/>
                <a:gd name="T31" fmla="*/ 2147483646 h 482"/>
                <a:gd name="T32" fmla="*/ 2147483646 w 111"/>
                <a:gd name="T33" fmla="*/ 2147483646 h 482"/>
                <a:gd name="T34" fmla="*/ 2147483646 w 111"/>
                <a:gd name="T35" fmla="*/ 2147483646 h 482"/>
                <a:gd name="T36" fmla="*/ 2147483646 w 111"/>
                <a:gd name="T37" fmla="*/ 2147483646 h 482"/>
                <a:gd name="T38" fmla="*/ 2147483646 w 111"/>
                <a:gd name="T39" fmla="*/ 2147483646 h 482"/>
                <a:gd name="T40" fmla="*/ 0 w 111"/>
                <a:gd name="T41" fmla="*/ 2147483646 h 48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11"/>
                <a:gd name="T64" fmla="*/ 0 h 482"/>
                <a:gd name="T65" fmla="*/ 111 w 111"/>
                <a:gd name="T66" fmla="*/ 482 h 48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11" h="482">
                  <a:moveTo>
                    <a:pt x="0" y="0"/>
                  </a:moveTo>
                  <a:lnTo>
                    <a:pt x="8" y="14"/>
                  </a:lnTo>
                  <a:lnTo>
                    <a:pt x="20" y="32"/>
                  </a:lnTo>
                  <a:lnTo>
                    <a:pt x="35" y="54"/>
                  </a:lnTo>
                  <a:lnTo>
                    <a:pt x="49" y="80"/>
                  </a:lnTo>
                  <a:lnTo>
                    <a:pt x="64" y="105"/>
                  </a:lnTo>
                  <a:lnTo>
                    <a:pt x="79" y="131"/>
                  </a:lnTo>
                  <a:lnTo>
                    <a:pt x="90" y="156"/>
                  </a:lnTo>
                  <a:lnTo>
                    <a:pt x="98" y="178"/>
                  </a:lnTo>
                  <a:lnTo>
                    <a:pt x="108" y="220"/>
                  </a:lnTo>
                  <a:lnTo>
                    <a:pt x="111" y="261"/>
                  </a:lnTo>
                  <a:lnTo>
                    <a:pt x="108" y="300"/>
                  </a:lnTo>
                  <a:lnTo>
                    <a:pt x="98" y="339"/>
                  </a:lnTo>
                  <a:lnTo>
                    <a:pt x="90" y="359"/>
                  </a:lnTo>
                  <a:lnTo>
                    <a:pt x="79" y="377"/>
                  </a:lnTo>
                  <a:lnTo>
                    <a:pt x="66" y="398"/>
                  </a:lnTo>
                  <a:lnTo>
                    <a:pt x="51" y="418"/>
                  </a:lnTo>
                  <a:lnTo>
                    <a:pt x="36" y="437"/>
                  </a:lnTo>
                  <a:lnTo>
                    <a:pt x="21" y="454"/>
                  </a:lnTo>
                  <a:lnTo>
                    <a:pt x="10" y="469"/>
                  </a:lnTo>
                  <a:lnTo>
                    <a:pt x="0" y="482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Rectangle 48"/>
            <p:cNvSpPr>
              <a:spLocks noChangeArrowheads="1"/>
            </p:cNvSpPr>
            <p:nvPr/>
          </p:nvSpPr>
          <p:spPr bwMode="auto">
            <a:xfrm>
              <a:off x="6145213" y="4216400"/>
              <a:ext cx="17633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162" name="Rectangle 51"/>
            <p:cNvSpPr>
              <a:spLocks noChangeArrowheads="1"/>
            </p:cNvSpPr>
            <p:nvPr/>
          </p:nvSpPr>
          <p:spPr bwMode="auto">
            <a:xfrm>
              <a:off x="6092825" y="5199063"/>
              <a:ext cx="17633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163" name="Rectangle 54"/>
            <p:cNvSpPr>
              <a:spLocks noChangeArrowheads="1"/>
            </p:cNvSpPr>
            <p:nvPr/>
          </p:nvSpPr>
          <p:spPr bwMode="auto">
            <a:xfrm>
              <a:off x="6223000" y="6164263"/>
              <a:ext cx="16190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164" name="Rectangle 57"/>
            <p:cNvSpPr>
              <a:spLocks noChangeArrowheads="1"/>
            </p:cNvSpPr>
            <p:nvPr/>
          </p:nvSpPr>
          <p:spPr bwMode="auto">
            <a:xfrm>
              <a:off x="8120063" y="4954588"/>
              <a:ext cx="17633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图的定义</a:t>
            </a:r>
            <a:r>
              <a:rPr lang="en-US" altLang="zh-CN">
                <a:cs typeface="黑体" panose="02010609060101010101" pitchFamily="49" charset="-122"/>
              </a:rPr>
              <a:t> Graph</a:t>
            </a:r>
            <a:endParaRPr lang="zh-CN" altLang="en-US">
              <a:cs typeface="黑体" panose="02010609060101010101" pitchFamily="49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8507412" cy="2665412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图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G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是一个三元组：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G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 =(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V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,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E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,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)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是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非空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顶点集，</a:t>
            </a: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</a:rPr>
              <a:t>E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是边集，且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</a:rPr>
              <a:t>V </a:t>
            </a:r>
            <a:r>
              <a:rPr lang="en-US" altLang="zh-CN" sz="2400" b="1">
                <a:latin typeface="Times New Roman" panose="02020603050405020304" pitchFamily="18" charset="0"/>
                <a:ea typeface="MS PMincho" panose="02020600040205080304" pitchFamily="18" charset="-128"/>
                <a:cs typeface="黑体" panose="02010609060101010101" pitchFamily="49" charset="-122"/>
              </a:rPr>
              <a:t>⋂ </a:t>
            </a: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</a:rPr>
              <a:t>E 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= </a:t>
            </a: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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；</a:t>
            </a:r>
            <a:endParaRPr lang="en-US" altLang="zh-CN" sz="2400" b="1">
              <a:latin typeface="Times New Roman" panose="02020603050405020304" pitchFamily="18" charset="0"/>
              <a:cs typeface="黑体" panose="02010609060101010101" pitchFamily="49" charset="-122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: </a:t>
            </a: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</a:rPr>
              <a:t>E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Wingdings" panose="05000000000000000000" pitchFamily="2" charset="2"/>
              </a:rPr>
              <a:t> </a:t>
            </a: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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V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), 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且</a:t>
            </a: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</a:rPr>
              <a:t>E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. 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1|</a:t>
            </a: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)|2. </a:t>
            </a: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称为边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e 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的端点集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.</a:t>
            </a:r>
            <a:endParaRPr lang="zh-CN" altLang="en-US" sz="2400" b="1">
              <a:latin typeface="Times New Roman" panose="02020603050405020304" pitchFamily="18" charset="0"/>
              <a:cs typeface="黑体" panose="02010609060101010101" pitchFamily="49" charset="-122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举例（数据中心、通信链接）</a:t>
            </a:r>
          </a:p>
        </p:txBody>
      </p:sp>
      <p:grpSp>
        <p:nvGrpSpPr>
          <p:cNvPr id="2" name="组合 39"/>
          <p:cNvGrpSpPr>
            <a:grpSpLocks/>
          </p:cNvGrpSpPr>
          <p:nvPr/>
        </p:nvGrpSpPr>
        <p:grpSpPr bwMode="auto">
          <a:xfrm>
            <a:off x="1331913" y="4149725"/>
            <a:ext cx="6192837" cy="2522538"/>
            <a:chOff x="1331640" y="4149080"/>
            <a:chExt cx="6192688" cy="2523309"/>
          </a:xfrm>
        </p:grpSpPr>
        <p:sp>
          <p:nvSpPr>
            <p:cNvPr id="7174" name="流程图: 联系 3"/>
            <p:cNvSpPr>
              <a:spLocks noChangeArrowheads="1"/>
            </p:cNvSpPr>
            <p:nvPr/>
          </p:nvSpPr>
          <p:spPr bwMode="auto">
            <a:xfrm>
              <a:off x="1475656" y="5520261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5" name="流程图: 联系 4"/>
            <p:cNvSpPr>
              <a:spLocks noChangeArrowheads="1"/>
            </p:cNvSpPr>
            <p:nvPr/>
          </p:nvSpPr>
          <p:spPr bwMode="auto">
            <a:xfrm>
              <a:off x="1835696" y="6240341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6" name="流程图: 联系 5"/>
            <p:cNvSpPr>
              <a:spLocks noChangeArrowheads="1"/>
            </p:cNvSpPr>
            <p:nvPr/>
          </p:nvSpPr>
          <p:spPr bwMode="auto">
            <a:xfrm>
              <a:off x="2843808" y="5520261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7" name="流程图: 联系 6"/>
            <p:cNvSpPr>
              <a:spLocks noChangeArrowheads="1"/>
            </p:cNvSpPr>
            <p:nvPr/>
          </p:nvSpPr>
          <p:spPr bwMode="auto">
            <a:xfrm>
              <a:off x="4473098" y="4912530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8" name="流程图: 联系 7"/>
            <p:cNvSpPr>
              <a:spLocks noChangeArrowheads="1"/>
            </p:cNvSpPr>
            <p:nvPr/>
          </p:nvSpPr>
          <p:spPr bwMode="auto">
            <a:xfrm>
              <a:off x="6300192" y="4728173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9" name="流程图: 联系 8"/>
            <p:cNvSpPr>
              <a:spLocks noChangeArrowheads="1"/>
            </p:cNvSpPr>
            <p:nvPr/>
          </p:nvSpPr>
          <p:spPr bwMode="auto">
            <a:xfrm>
              <a:off x="5498558" y="4588058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0" name="流程图: 联系 9"/>
            <p:cNvSpPr>
              <a:spLocks noChangeArrowheads="1"/>
            </p:cNvSpPr>
            <p:nvPr/>
          </p:nvSpPr>
          <p:spPr bwMode="auto">
            <a:xfrm>
              <a:off x="6012160" y="5232229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7181" name="直接连接符 11"/>
            <p:cNvCxnSpPr>
              <a:cxnSpLocks noChangeShapeType="1"/>
              <a:stCxn id="7174" idx="6"/>
              <a:endCxn id="7176" idx="2"/>
            </p:cNvCxnSpPr>
            <p:nvPr/>
          </p:nvCxnSpPr>
          <p:spPr bwMode="auto">
            <a:xfrm>
              <a:off x="1619672" y="5592269"/>
              <a:ext cx="12241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2" name="直接连接符 12"/>
            <p:cNvCxnSpPr>
              <a:cxnSpLocks noChangeShapeType="1"/>
            </p:cNvCxnSpPr>
            <p:nvPr/>
          </p:nvCxnSpPr>
          <p:spPr bwMode="auto">
            <a:xfrm flipV="1">
              <a:off x="2987824" y="5016205"/>
              <a:ext cx="1512168" cy="57606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直接连接符 14"/>
            <p:cNvCxnSpPr>
              <a:cxnSpLocks noChangeShapeType="1"/>
            </p:cNvCxnSpPr>
            <p:nvPr/>
          </p:nvCxnSpPr>
          <p:spPr bwMode="auto">
            <a:xfrm>
              <a:off x="1574558" y="5650830"/>
              <a:ext cx="309123" cy="59715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4" name="直接连接符 16"/>
            <p:cNvCxnSpPr>
              <a:cxnSpLocks noChangeShapeType="1"/>
              <a:endCxn id="7176" idx="3"/>
            </p:cNvCxnSpPr>
            <p:nvPr/>
          </p:nvCxnSpPr>
          <p:spPr bwMode="auto">
            <a:xfrm flipV="1">
              <a:off x="1907704" y="5643186"/>
              <a:ext cx="957195" cy="6691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5" name="直接连接符 18"/>
            <p:cNvCxnSpPr>
              <a:cxnSpLocks noChangeShapeType="1"/>
            </p:cNvCxnSpPr>
            <p:nvPr/>
          </p:nvCxnSpPr>
          <p:spPr bwMode="auto">
            <a:xfrm flipV="1">
              <a:off x="4585447" y="4673513"/>
              <a:ext cx="926558" cy="28413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6" name="直接连接符 21"/>
            <p:cNvCxnSpPr>
              <a:cxnSpLocks noChangeShapeType="1"/>
              <a:endCxn id="7180" idx="2"/>
            </p:cNvCxnSpPr>
            <p:nvPr/>
          </p:nvCxnSpPr>
          <p:spPr bwMode="auto">
            <a:xfrm>
              <a:off x="4572000" y="5012305"/>
              <a:ext cx="1440160" cy="29193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7" name="直接连接符 23"/>
            <p:cNvCxnSpPr>
              <a:cxnSpLocks noChangeShapeType="1"/>
              <a:endCxn id="7178" idx="6"/>
            </p:cNvCxnSpPr>
            <p:nvPr/>
          </p:nvCxnSpPr>
          <p:spPr bwMode="auto">
            <a:xfrm>
              <a:off x="5580112" y="4656165"/>
              <a:ext cx="864096" cy="14401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8" name="直接连接符 25"/>
            <p:cNvCxnSpPr>
              <a:cxnSpLocks noChangeShapeType="1"/>
              <a:endCxn id="7178" idx="7"/>
            </p:cNvCxnSpPr>
            <p:nvPr/>
          </p:nvCxnSpPr>
          <p:spPr bwMode="auto">
            <a:xfrm flipV="1">
              <a:off x="6084168" y="4749264"/>
              <a:ext cx="338949" cy="55497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9" name="矩形标注 27"/>
            <p:cNvSpPr>
              <a:spLocks noChangeArrowheads="1"/>
            </p:cNvSpPr>
            <p:nvPr/>
          </p:nvSpPr>
          <p:spPr bwMode="auto">
            <a:xfrm>
              <a:off x="2267744" y="6168333"/>
              <a:ext cx="1008112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洛杉矶</a:t>
              </a:r>
            </a:p>
          </p:txBody>
        </p:sp>
        <p:sp>
          <p:nvSpPr>
            <p:cNvPr id="7190" name="矩形标注 28"/>
            <p:cNvSpPr>
              <a:spLocks noChangeArrowheads="1"/>
            </p:cNvSpPr>
            <p:nvPr/>
          </p:nvSpPr>
          <p:spPr bwMode="auto">
            <a:xfrm>
              <a:off x="1331640" y="4944197"/>
              <a:ext cx="1008112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旧金山</a:t>
              </a:r>
            </a:p>
          </p:txBody>
        </p:sp>
        <p:sp>
          <p:nvSpPr>
            <p:cNvPr id="7191" name="矩形标注 29"/>
            <p:cNvSpPr>
              <a:spLocks noChangeArrowheads="1"/>
            </p:cNvSpPr>
            <p:nvPr/>
          </p:nvSpPr>
          <p:spPr bwMode="auto">
            <a:xfrm>
              <a:off x="2627784" y="4944197"/>
              <a:ext cx="1008112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丹佛</a:t>
              </a:r>
            </a:p>
          </p:txBody>
        </p:sp>
        <p:sp>
          <p:nvSpPr>
            <p:cNvPr id="7192" name="矩形标注 30"/>
            <p:cNvSpPr>
              <a:spLocks noChangeArrowheads="1"/>
            </p:cNvSpPr>
            <p:nvPr/>
          </p:nvSpPr>
          <p:spPr bwMode="auto">
            <a:xfrm>
              <a:off x="4067944" y="5160221"/>
              <a:ext cx="1008112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芝加哥</a:t>
              </a:r>
            </a:p>
          </p:txBody>
        </p:sp>
        <p:sp>
          <p:nvSpPr>
            <p:cNvPr id="7193" name="矩形标注 31"/>
            <p:cNvSpPr>
              <a:spLocks noChangeArrowheads="1"/>
            </p:cNvSpPr>
            <p:nvPr/>
          </p:nvSpPr>
          <p:spPr bwMode="auto">
            <a:xfrm>
              <a:off x="6300192" y="5232229"/>
              <a:ext cx="1008112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华盛顿</a:t>
              </a:r>
            </a:p>
          </p:txBody>
        </p:sp>
        <p:sp>
          <p:nvSpPr>
            <p:cNvPr id="7194" name="矩形标注 32"/>
            <p:cNvSpPr>
              <a:spLocks noChangeArrowheads="1"/>
            </p:cNvSpPr>
            <p:nvPr/>
          </p:nvSpPr>
          <p:spPr bwMode="auto">
            <a:xfrm>
              <a:off x="6516216" y="4296125"/>
              <a:ext cx="1008112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纽约</a:t>
              </a:r>
            </a:p>
          </p:txBody>
        </p:sp>
        <p:sp>
          <p:nvSpPr>
            <p:cNvPr id="7195" name="矩形标注 33"/>
            <p:cNvSpPr>
              <a:spLocks noChangeArrowheads="1"/>
            </p:cNvSpPr>
            <p:nvPr/>
          </p:nvSpPr>
          <p:spPr bwMode="auto">
            <a:xfrm>
              <a:off x="5076056" y="4149080"/>
              <a:ext cx="1008112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底特律</a:t>
              </a:r>
            </a:p>
          </p:txBody>
        </p:sp>
        <p:cxnSp>
          <p:nvCxnSpPr>
            <p:cNvPr id="7196" name="直接连接符 35"/>
            <p:cNvCxnSpPr>
              <a:cxnSpLocks noChangeShapeType="1"/>
              <a:endCxn id="7178" idx="6"/>
            </p:cNvCxnSpPr>
            <p:nvPr/>
          </p:nvCxnSpPr>
          <p:spPr bwMode="auto">
            <a:xfrm flipV="1">
              <a:off x="4513439" y="4800181"/>
              <a:ext cx="1930769" cy="19652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圆角矩形标注 2"/>
          <p:cNvSpPr>
            <a:spLocks noChangeArrowheads="1"/>
          </p:cNvSpPr>
          <p:nvPr/>
        </p:nvSpPr>
        <p:spPr bwMode="auto">
          <a:xfrm>
            <a:off x="5076825" y="692150"/>
            <a:ext cx="3240088" cy="1008063"/>
          </a:xfrm>
          <a:prstGeom prst="wedgeRoundRectCallout">
            <a:avLst>
              <a:gd name="adj1" fmla="val -35120"/>
              <a:gd name="adj2" fmla="val 68273"/>
              <a:gd name="adj3" fmla="val 16667"/>
            </a:avLst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kumimoji="0"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常常省略</a:t>
            </a:r>
            <a:r>
              <a:rPr kumimoji="0" lang="zh-CN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0"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写作：</a:t>
            </a:r>
            <a:br>
              <a:rPr kumimoji="0"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 = (</a:t>
            </a:r>
            <a:r>
              <a:rPr kumimoji="0"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,  </a:t>
            </a:r>
            <a:r>
              <a:rPr kumimoji="0"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kumimoji="0" lang="en-US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图的定义（续）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8507412" cy="49688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图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G = (V, E, 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)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是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简单图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，如果</a:t>
            </a:r>
            <a:endParaRPr lang="en-US" altLang="zh-CN" sz="2800" b="1">
              <a:latin typeface="Times New Roman" panose="02020603050405020304" pitchFamily="18" charset="0"/>
              <a:cs typeface="黑体" panose="02010609060101010101" pitchFamily="49" charset="-122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每条边有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个端点，即： 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e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 E. 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|(e)| = 2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并且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cs typeface="黑体" panose="02010609060101010101" pitchFamily="49" charset="-122"/>
              <a:sym typeface="Symbol" panose="05050102010706020507" pitchFamily="18" charset="2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不同边有不同端点集，即：如果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400" b="1" baseline="-25000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 e</a:t>
            </a:r>
            <a:r>
              <a:rPr lang="en-US" altLang="zh-CN" sz="2400" b="1" baseline="-25000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2 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，则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(e</a:t>
            </a:r>
            <a:r>
              <a:rPr lang="en-US" altLang="zh-CN" sz="2400" b="1" baseline="-25000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)  (e</a:t>
            </a:r>
            <a:r>
              <a:rPr lang="en-US" altLang="zh-CN" sz="2400" b="1" baseline="-25000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) 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图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G = (V, E, 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是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伪图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，如果</a:t>
            </a:r>
            <a:endParaRPr lang="en-US" altLang="zh-CN" sz="2800" b="1">
              <a:latin typeface="Times New Roman" panose="02020603050405020304" pitchFamily="18" charset="0"/>
              <a:cs typeface="黑体" panose="02010609060101010101" pitchFamily="49" charset="-122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存在一条只有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个端点的边，即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:</a:t>
            </a:r>
            <a:r>
              <a:rPr lang="zh-CN" altLang="en-US" sz="2400" b="1">
                <a:latin typeface="Sylfaen" panose="010A0502050306030303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 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400" b="1" baseline="-25000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E.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|(e</a:t>
            </a:r>
            <a:r>
              <a:rPr lang="en-US" altLang="zh-CN" sz="2400" b="1" baseline="-25000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)| = 1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或者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cs typeface="黑体" panose="02010609060101010101" pitchFamily="49" charset="-122"/>
              <a:sym typeface="Symbol" panose="05050102010706020507" pitchFamily="18" charset="2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有两条边具有相同的端点集，即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:</a:t>
            </a:r>
            <a:r>
              <a:rPr lang="zh-CN" altLang="en-US" sz="2400" b="1">
                <a:latin typeface="Sylfaen" panose="010A0502050306030303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 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400" b="1" baseline="-25000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 e</a:t>
            </a:r>
            <a:r>
              <a:rPr lang="en-US" altLang="zh-CN" sz="2400" b="1" baseline="-25000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.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(e</a:t>
            </a:r>
            <a:r>
              <a:rPr lang="en-US" altLang="zh-CN" sz="2400" b="1" baseline="-25000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)=(e</a:t>
            </a:r>
            <a:r>
              <a:rPr lang="en-US" altLang="zh-CN" sz="2400" b="1" baseline="-25000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) </a:t>
            </a:r>
          </a:p>
          <a:p>
            <a:pPr algn="just" eaLnBrk="1" hangingPunct="1">
              <a:lnSpc>
                <a:spcPct val="150000"/>
              </a:lnSpc>
            </a:pPr>
            <a:endParaRPr lang="zh-CN" altLang="en-US" sz="2800" b="1">
              <a:latin typeface="Times New Roman" panose="02020603050405020304" pitchFamily="18" charset="0"/>
              <a:cs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图的定义（续）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8507412" cy="1008062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伪图（包含环或者多重边）示例</a:t>
            </a:r>
          </a:p>
        </p:txBody>
      </p:sp>
      <p:grpSp>
        <p:nvGrpSpPr>
          <p:cNvPr id="11268" name="组合 42"/>
          <p:cNvGrpSpPr>
            <a:grpSpLocks/>
          </p:cNvGrpSpPr>
          <p:nvPr/>
        </p:nvGrpSpPr>
        <p:grpSpPr bwMode="auto">
          <a:xfrm>
            <a:off x="1258888" y="2852738"/>
            <a:ext cx="6192837" cy="2520950"/>
            <a:chOff x="1331640" y="4152109"/>
            <a:chExt cx="6192688" cy="2520280"/>
          </a:xfrm>
        </p:grpSpPr>
        <p:grpSp>
          <p:nvGrpSpPr>
            <p:cNvPr id="11269" name="组合 41"/>
            <p:cNvGrpSpPr>
              <a:grpSpLocks/>
            </p:cNvGrpSpPr>
            <p:nvPr/>
          </p:nvGrpSpPr>
          <p:grpSpPr bwMode="auto">
            <a:xfrm>
              <a:off x="1331640" y="4152109"/>
              <a:ext cx="6192688" cy="2520280"/>
              <a:chOff x="1331640" y="4152109"/>
              <a:chExt cx="6192688" cy="2520280"/>
            </a:xfrm>
          </p:grpSpPr>
          <p:sp>
            <p:nvSpPr>
              <p:cNvPr id="11272" name="矩形标注 27"/>
              <p:cNvSpPr>
                <a:spLocks noChangeArrowheads="1"/>
              </p:cNvSpPr>
              <p:nvPr/>
            </p:nvSpPr>
            <p:spPr bwMode="auto">
              <a:xfrm>
                <a:off x="2267744" y="6168333"/>
                <a:ext cx="1008112" cy="504056"/>
              </a:xfrm>
              <a:prstGeom prst="wedgeRectCallout">
                <a:avLst>
                  <a:gd name="adj1" fmla="val -20833"/>
                  <a:gd name="adj2" fmla="val 625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/>
                  <a:t>洛杉矶</a:t>
                </a:r>
              </a:p>
            </p:txBody>
          </p:sp>
          <p:grpSp>
            <p:nvGrpSpPr>
              <p:cNvPr id="11273" name="组合 38"/>
              <p:cNvGrpSpPr>
                <a:grpSpLocks/>
              </p:cNvGrpSpPr>
              <p:nvPr/>
            </p:nvGrpSpPr>
            <p:grpSpPr bwMode="auto">
              <a:xfrm>
                <a:off x="1331640" y="4152109"/>
                <a:ext cx="6192688" cy="2232248"/>
                <a:chOff x="1331640" y="4152109"/>
                <a:chExt cx="6192688" cy="2232248"/>
              </a:xfrm>
            </p:grpSpPr>
            <p:sp>
              <p:nvSpPr>
                <p:cNvPr id="11274" name="流程图: 联系 3"/>
                <p:cNvSpPr>
                  <a:spLocks noChangeArrowheads="1"/>
                </p:cNvSpPr>
                <p:nvPr/>
              </p:nvSpPr>
              <p:spPr bwMode="auto">
                <a:xfrm>
                  <a:off x="1475656" y="5520261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275" name="流程图: 联系 4"/>
                <p:cNvSpPr>
                  <a:spLocks noChangeArrowheads="1"/>
                </p:cNvSpPr>
                <p:nvPr/>
              </p:nvSpPr>
              <p:spPr bwMode="auto">
                <a:xfrm>
                  <a:off x="1835696" y="6240341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276" name="流程图: 联系 5"/>
                <p:cNvSpPr>
                  <a:spLocks noChangeArrowheads="1"/>
                </p:cNvSpPr>
                <p:nvPr/>
              </p:nvSpPr>
              <p:spPr bwMode="auto">
                <a:xfrm>
                  <a:off x="2843808" y="5520261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277" name="流程图: 联系 6"/>
                <p:cNvSpPr>
                  <a:spLocks noChangeArrowheads="1"/>
                </p:cNvSpPr>
                <p:nvPr/>
              </p:nvSpPr>
              <p:spPr bwMode="auto">
                <a:xfrm>
                  <a:off x="4473098" y="4912530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278" name="流程图: 联系 7"/>
                <p:cNvSpPr>
                  <a:spLocks noChangeArrowheads="1"/>
                </p:cNvSpPr>
                <p:nvPr/>
              </p:nvSpPr>
              <p:spPr bwMode="auto">
                <a:xfrm>
                  <a:off x="6300192" y="4728173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279" name="流程图: 联系 8"/>
                <p:cNvSpPr>
                  <a:spLocks noChangeArrowheads="1"/>
                </p:cNvSpPr>
                <p:nvPr/>
              </p:nvSpPr>
              <p:spPr bwMode="auto">
                <a:xfrm>
                  <a:off x="5498558" y="4588058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280" name="流程图: 联系 9"/>
                <p:cNvSpPr>
                  <a:spLocks noChangeArrowheads="1"/>
                </p:cNvSpPr>
                <p:nvPr/>
              </p:nvSpPr>
              <p:spPr bwMode="auto">
                <a:xfrm>
                  <a:off x="6012160" y="5232229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cxnSp>
              <p:nvCxnSpPr>
                <p:cNvPr id="11281" name="直接连接符 11"/>
                <p:cNvCxnSpPr>
                  <a:cxnSpLocks noChangeShapeType="1"/>
                  <a:stCxn id="11274" idx="6"/>
                  <a:endCxn id="11276" idx="2"/>
                </p:cNvCxnSpPr>
                <p:nvPr/>
              </p:nvCxnSpPr>
              <p:spPr bwMode="auto">
                <a:xfrm>
                  <a:off x="1619672" y="5592269"/>
                  <a:ext cx="1224136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282" name="直接连接符 12"/>
                <p:cNvCxnSpPr>
                  <a:cxnSpLocks noChangeShapeType="1"/>
                </p:cNvCxnSpPr>
                <p:nvPr/>
              </p:nvCxnSpPr>
              <p:spPr bwMode="auto">
                <a:xfrm flipV="1">
                  <a:off x="2987824" y="5016205"/>
                  <a:ext cx="1512168" cy="576064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283" name="直接连接符 14"/>
                <p:cNvCxnSpPr>
                  <a:cxnSpLocks noChangeShapeType="1"/>
                </p:cNvCxnSpPr>
                <p:nvPr/>
              </p:nvCxnSpPr>
              <p:spPr bwMode="auto">
                <a:xfrm>
                  <a:off x="1574558" y="5650830"/>
                  <a:ext cx="309123" cy="597155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284" name="直接连接符 16"/>
                <p:cNvCxnSpPr>
                  <a:cxnSpLocks noChangeShapeType="1"/>
                  <a:endCxn id="11276" idx="3"/>
                </p:cNvCxnSpPr>
                <p:nvPr/>
              </p:nvCxnSpPr>
              <p:spPr bwMode="auto">
                <a:xfrm flipV="1">
                  <a:off x="1907704" y="5643186"/>
                  <a:ext cx="957195" cy="66916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285" name="直接连接符 18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85447" y="4673513"/>
                  <a:ext cx="926558" cy="284131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286" name="直接连接符 21"/>
                <p:cNvCxnSpPr>
                  <a:cxnSpLocks noChangeShapeType="1"/>
                  <a:endCxn id="11280" idx="2"/>
                </p:cNvCxnSpPr>
                <p:nvPr/>
              </p:nvCxnSpPr>
              <p:spPr bwMode="auto">
                <a:xfrm>
                  <a:off x="4572000" y="5012305"/>
                  <a:ext cx="1440160" cy="291932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287" name="直接连接符 23"/>
                <p:cNvCxnSpPr>
                  <a:cxnSpLocks noChangeShapeType="1"/>
                  <a:endCxn id="11278" idx="6"/>
                </p:cNvCxnSpPr>
                <p:nvPr/>
              </p:nvCxnSpPr>
              <p:spPr bwMode="auto">
                <a:xfrm>
                  <a:off x="5580112" y="4656165"/>
                  <a:ext cx="864096" cy="144016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288" name="直接连接符 25"/>
                <p:cNvCxnSpPr>
                  <a:cxnSpLocks noChangeShapeType="1"/>
                  <a:endCxn id="11278" idx="7"/>
                </p:cNvCxnSpPr>
                <p:nvPr/>
              </p:nvCxnSpPr>
              <p:spPr bwMode="auto">
                <a:xfrm flipV="1">
                  <a:off x="6084168" y="4749264"/>
                  <a:ext cx="338949" cy="55497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1289" name="矩形标注 28"/>
                <p:cNvSpPr>
                  <a:spLocks noChangeArrowheads="1"/>
                </p:cNvSpPr>
                <p:nvPr/>
              </p:nvSpPr>
              <p:spPr bwMode="auto">
                <a:xfrm>
                  <a:off x="1331640" y="4944197"/>
                  <a:ext cx="1008112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/>
                    <a:t>旧金山</a:t>
                  </a:r>
                </a:p>
              </p:txBody>
            </p:sp>
            <p:sp>
              <p:nvSpPr>
                <p:cNvPr id="11290" name="矩形标注 29"/>
                <p:cNvSpPr>
                  <a:spLocks noChangeArrowheads="1"/>
                </p:cNvSpPr>
                <p:nvPr/>
              </p:nvSpPr>
              <p:spPr bwMode="auto">
                <a:xfrm>
                  <a:off x="2627784" y="4944197"/>
                  <a:ext cx="1008112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/>
                    <a:t>丹佛</a:t>
                  </a:r>
                </a:p>
              </p:txBody>
            </p:sp>
            <p:sp>
              <p:nvSpPr>
                <p:cNvPr id="11291" name="矩形标注 30"/>
                <p:cNvSpPr>
                  <a:spLocks noChangeArrowheads="1"/>
                </p:cNvSpPr>
                <p:nvPr/>
              </p:nvSpPr>
              <p:spPr bwMode="auto">
                <a:xfrm>
                  <a:off x="4283968" y="5085184"/>
                  <a:ext cx="1008112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/>
                    <a:t>芝加哥</a:t>
                  </a:r>
                </a:p>
              </p:txBody>
            </p:sp>
            <p:sp>
              <p:nvSpPr>
                <p:cNvPr id="11292" name="矩形标注 31"/>
                <p:cNvSpPr>
                  <a:spLocks noChangeArrowheads="1"/>
                </p:cNvSpPr>
                <p:nvPr/>
              </p:nvSpPr>
              <p:spPr bwMode="auto">
                <a:xfrm>
                  <a:off x="6300192" y="5232229"/>
                  <a:ext cx="1008112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/>
                    <a:t>华盛顿</a:t>
                  </a:r>
                </a:p>
              </p:txBody>
            </p:sp>
            <p:sp>
              <p:nvSpPr>
                <p:cNvPr id="11293" name="矩形标注 32"/>
                <p:cNvSpPr>
                  <a:spLocks noChangeArrowheads="1"/>
                </p:cNvSpPr>
                <p:nvPr/>
              </p:nvSpPr>
              <p:spPr bwMode="auto">
                <a:xfrm>
                  <a:off x="6516216" y="4296125"/>
                  <a:ext cx="1008112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/>
                    <a:t>纽约</a:t>
                  </a:r>
                </a:p>
              </p:txBody>
            </p:sp>
            <p:sp>
              <p:nvSpPr>
                <p:cNvPr id="11294" name="矩形标注 33"/>
                <p:cNvSpPr>
                  <a:spLocks noChangeArrowheads="1"/>
                </p:cNvSpPr>
                <p:nvPr/>
              </p:nvSpPr>
              <p:spPr bwMode="auto">
                <a:xfrm>
                  <a:off x="4572000" y="4152109"/>
                  <a:ext cx="1008112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/>
                    <a:t>底特律</a:t>
                  </a:r>
                </a:p>
              </p:txBody>
            </p:sp>
            <p:sp>
              <p:nvSpPr>
                <p:cNvPr id="11295" name="任意多边形 34"/>
                <p:cNvSpPr>
                  <a:spLocks/>
                </p:cNvSpPr>
                <p:nvPr/>
              </p:nvSpPr>
              <p:spPr bwMode="auto">
                <a:xfrm>
                  <a:off x="2918012" y="4935071"/>
                  <a:ext cx="1640541" cy="685800"/>
                </a:xfrm>
                <a:custGeom>
                  <a:avLst/>
                  <a:gdLst>
                    <a:gd name="T0" fmla="*/ 0 w 1640541"/>
                    <a:gd name="T1" fmla="*/ 685800 h 685800"/>
                    <a:gd name="T2" fmla="*/ 672353 w 1640541"/>
                    <a:gd name="T3" fmla="*/ 107576 h 685800"/>
                    <a:gd name="T4" fmla="*/ 1640541 w 1640541"/>
                    <a:gd name="T5" fmla="*/ 40341 h 685800"/>
                    <a:gd name="T6" fmla="*/ 1640541 w 1640541"/>
                    <a:gd name="T7" fmla="*/ 40341 h 6858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40541"/>
                    <a:gd name="T13" fmla="*/ 0 h 685800"/>
                    <a:gd name="T14" fmla="*/ 1640541 w 1640541"/>
                    <a:gd name="T15" fmla="*/ 685800 h 6858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40541" h="685800">
                      <a:moveTo>
                        <a:pt x="0" y="685800"/>
                      </a:moveTo>
                      <a:cubicBezTo>
                        <a:pt x="199465" y="450476"/>
                        <a:pt x="398930" y="215153"/>
                        <a:pt x="672353" y="107576"/>
                      </a:cubicBezTo>
                      <a:cubicBezTo>
                        <a:pt x="945777" y="0"/>
                        <a:pt x="1640541" y="40341"/>
                        <a:pt x="1640541" y="40341"/>
                      </a:cubicBezTo>
                    </a:path>
                  </a:pathLst>
                </a:custGeom>
                <a:noFill/>
                <a:ln w="222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296" name="任意多边形 35"/>
                <p:cNvSpPr>
                  <a:spLocks/>
                </p:cNvSpPr>
                <p:nvPr/>
              </p:nvSpPr>
              <p:spPr bwMode="auto">
                <a:xfrm>
                  <a:off x="2944906" y="4988859"/>
                  <a:ext cx="1613647" cy="753035"/>
                </a:xfrm>
                <a:custGeom>
                  <a:avLst/>
                  <a:gdLst>
                    <a:gd name="T0" fmla="*/ 0 w 1613647"/>
                    <a:gd name="T1" fmla="*/ 645459 h 753035"/>
                    <a:gd name="T2" fmla="*/ 968188 w 1613647"/>
                    <a:gd name="T3" fmla="*/ 645459 h 753035"/>
                    <a:gd name="T4" fmla="*/ 1613647 w 1613647"/>
                    <a:gd name="T5" fmla="*/ 0 h 753035"/>
                    <a:gd name="T6" fmla="*/ 1613647 w 1613647"/>
                    <a:gd name="T7" fmla="*/ 0 h 75303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13647"/>
                    <a:gd name="T13" fmla="*/ 0 h 753035"/>
                    <a:gd name="T14" fmla="*/ 1613647 w 1613647"/>
                    <a:gd name="T15" fmla="*/ 753035 h 75303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13647" h="753035">
                      <a:moveTo>
                        <a:pt x="0" y="645459"/>
                      </a:moveTo>
                      <a:cubicBezTo>
                        <a:pt x="349623" y="699247"/>
                        <a:pt x="699247" y="753035"/>
                        <a:pt x="968188" y="645459"/>
                      </a:cubicBezTo>
                      <a:cubicBezTo>
                        <a:pt x="1237129" y="537883"/>
                        <a:pt x="1613647" y="0"/>
                        <a:pt x="1613647" y="0"/>
                      </a:cubicBezTo>
                    </a:path>
                  </a:pathLst>
                </a:custGeom>
                <a:noFill/>
                <a:ln w="222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cxnSp>
              <p:nvCxnSpPr>
                <p:cNvPr id="11297" name="直接连接符 36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13439" y="4800181"/>
                  <a:ext cx="1930769" cy="19652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1298" name="任意多边形 37"/>
                <p:cNvSpPr>
                  <a:spLocks/>
                </p:cNvSpPr>
                <p:nvPr/>
              </p:nvSpPr>
              <p:spPr bwMode="auto">
                <a:xfrm>
                  <a:off x="4545106" y="4787153"/>
                  <a:ext cx="1842247" cy="237565"/>
                </a:xfrm>
                <a:custGeom>
                  <a:avLst/>
                  <a:gdLst>
                    <a:gd name="T0" fmla="*/ 0 w 1842247"/>
                    <a:gd name="T1" fmla="*/ 215153 h 237565"/>
                    <a:gd name="T2" fmla="*/ 1237129 w 1842247"/>
                    <a:gd name="T3" fmla="*/ 201706 h 237565"/>
                    <a:gd name="T4" fmla="*/ 1842247 w 1842247"/>
                    <a:gd name="T5" fmla="*/ 0 h 237565"/>
                    <a:gd name="T6" fmla="*/ 1842247 w 1842247"/>
                    <a:gd name="T7" fmla="*/ 0 h 23756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42247"/>
                    <a:gd name="T13" fmla="*/ 0 h 237565"/>
                    <a:gd name="T14" fmla="*/ 1842247 w 1842247"/>
                    <a:gd name="T15" fmla="*/ 237565 h 23756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42247" h="237565">
                      <a:moveTo>
                        <a:pt x="0" y="215153"/>
                      </a:moveTo>
                      <a:cubicBezTo>
                        <a:pt x="465044" y="226359"/>
                        <a:pt x="930088" y="237565"/>
                        <a:pt x="1237129" y="201706"/>
                      </a:cubicBezTo>
                      <a:cubicBezTo>
                        <a:pt x="1544170" y="165847"/>
                        <a:pt x="1842247" y="0"/>
                        <a:pt x="1842247" y="0"/>
                      </a:cubicBezTo>
                    </a:path>
                  </a:pathLst>
                </a:custGeom>
                <a:noFill/>
                <a:ln w="222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1270" name="椭圆 39"/>
            <p:cNvSpPr>
              <a:spLocks noChangeArrowheads="1"/>
            </p:cNvSpPr>
            <p:nvPr/>
          </p:nvSpPr>
          <p:spPr bwMode="auto">
            <a:xfrm>
              <a:off x="2771800" y="5629581"/>
              <a:ext cx="288032" cy="4320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1" name="椭圆 40"/>
            <p:cNvSpPr>
              <a:spLocks noChangeArrowheads="1"/>
            </p:cNvSpPr>
            <p:nvPr/>
          </p:nvSpPr>
          <p:spPr bwMode="auto">
            <a:xfrm>
              <a:off x="5940152" y="5373216"/>
              <a:ext cx="288032" cy="4320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图的定义（有向图）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69325" cy="26638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有向图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G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是一个三元组：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G= (V, E,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)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是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非空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顶点集，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E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是有向边（弧）集，且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V</a:t>
            </a:r>
            <a:r>
              <a:rPr lang="en-US" altLang="zh-CN" sz="2400" b="1">
                <a:latin typeface="Times New Roman" panose="02020603050405020304" pitchFamily="18" charset="0"/>
                <a:ea typeface="MS PMincho" panose="02020600040205080304" pitchFamily="18" charset="-128"/>
                <a:cs typeface="黑体" panose="02010609060101010101" pitchFamily="49" charset="-122"/>
              </a:rPr>
              <a:t>⋂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E=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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；</a:t>
            </a:r>
            <a:endParaRPr lang="en-US" altLang="zh-CN" sz="2400" b="1">
              <a:latin typeface="Times New Roman" panose="02020603050405020304" pitchFamily="18" charset="0"/>
              <a:cs typeface="黑体" panose="02010609060101010101" pitchFamily="49" charset="-122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:E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VV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若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(e)=(u, v), 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则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u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和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分别称为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的起点和终点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.</a:t>
            </a:r>
            <a:endParaRPr lang="zh-CN" altLang="en-US" sz="2400" b="1">
              <a:latin typeface="Times New Roman" panose="02020603050405020304" pitchFamily="18" charset="0"/>
              <a:cs typeface="黑体" panose="02010609060101010101" pitchFamily="49" charset="-122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举例（简单有向图）</a:t>
            </a:r>
          </a:p>
        </p:txBody>
      </p:sp>
      <p:grpSp>
        <p:nvGrpSpPr>
          <p:cNvPr id="2" name="组合 42"/>
          <p:cNvGrpSpPr>
            <a:grpSpLocks/>
          </p:cNvGrpSpPr>
          <p:nvPr/>
        </p:nvGrpSpPr>
        <p:grpSpPr bwMode="auto">
          <a:xfrm>
            <a:off x="1331913" y="4076700"/>
            <a:ext cx="6192837" cy="2595563"/>
            <a:chOff x="1331640" y="4077072"/>
            <a:chExt cx="6192688" cy="2595317"/>
          </a:xfrm>
        </p:grpSpPr>
        <p:sp>
          <p:nvSpPr>
            <p:cNvPr id="12293" name="流程图: 联系 3"/>
            <p:cNvSpPr>
              <a:spLocks noChangeArrowheads="1"/>
            </p:cNvSpPr>
            <p:nvPr/>
          </p:nvSpPr>
          <p:spPr bwMode="auto">
            <a:xfrm>
              <a:off x="1475656" y="5520261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4" name="流程图: 联系 4"/>
            <p:cNvSpPr>
              <a:spLocks noChangeArrowheads="1"/>
            </p:cNvSpPr>
            <p:nvPr/>
          </p:nvSpPr>
          <p:spPr bwMode="auto">
            <a:xfrm>
              <a:off x="1835696" y="6240341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5" name="流程图: 联系 5"/>
            <p:cNvSpPr>
              <a:spLocks noChangeArrowheads="1"/>
            </p:cNvSpPr>
            <p:nvPr/>
          </p:nvSpPr>
          <p:spPr bwMode="auto">
            <a:xfrm>
              <a:off x="2843808" y="5520261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6" name="流程图: 联系 6"/>
            <p:cNvSpPr>
              <a:spLocks noChangeArrowheads="1"/>
            </p:cNvSpPr>
            <p:nvPr/>
          </p:nvSpPr>
          <p:spPr bwMode="auto">
            <a:xfrm>
              <a:off x="4473098" y="4912530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7" name="流程图: 联系 7"/>
            <p:cNvSpPr>
              <a:spLocks noChangeArrowheads="1"/>
            </p:cNvSpPr>
            <p:nvPr/>
          </p:nvSpPr>
          <p:spPr bwMode="auto">
            <a:xfrm>
              <a:off x="6300192" y="4728173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8" name="流程图: 联系 8"/>
            <p:cNvSpPr>
              <a:spLocks noChangeArrowheads="1"/>
            </p:cNvSpPr>
            <p:nvPr/>
          </p:nvSpPr>
          <p:spPr bwMode="auto">
            <a:xfrm>
              <a:off x="5498558" y="4588058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9" name="流程图: 联系 9"/>
            <p:cNvSpPr>
              <a:spLocks noChangeArrowheads="1"/>
            </p:cNvSpPr>
            <p:nvPr/>
          </p:nvSpPr>
          <p:spPr bwMode="auto">
            <a:xfrm>
              <a:off x="6012160" y="5232229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12300" name="直接连接符 11"/>
            <p:cNvCxnSpPr>
              <a:cxnSpLocks noChangeShapeType="1"/>
              <a:stCxn id="12293" idx="6"/>
              <a:endCxn id="12295" idx="2"/>
            </p:cNvCxnSpPr>
            <p:nvPr/>
          </p:nvCxnSpPr>
          <p:spPr bwMode="auto">
            <a:xfrm>
              <a:off x="1619672" y="5592269"/>
              <a:ext cx="12241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1" name="直接连接符 12"/>
            <p:cNvCxnSpPr>
              <a:cxnSpLocks noChangeShapeType="1"/>
            </p:cNvCxnSpPr>
            <p:nvPr/>
          </p:nvCxnSpPr>
          <p:spPr bwMode="auto">
            <a:xfrm flipV="1">
              <a:off x="2987824" y="5016205"/>
              <a:ext cx="1512168" cy="57606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2" name="直接连接符 14"/>
            <p:cNvCxnSpPr>
              <a:cxnSpLocks noChangeShapeType="1"/>
            </p:cNvCxnSpPr>
            <p:nvPr/>
          </p:nvCxnSpPr>
          <p:spPr bwMode="auto">
            <a:xfrm>
              <a:off x="1574558" y="5650830"/>
              <a:ext cx="309123" cy="59715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3" name="直接连接符 16"/>
            <p:cNvCxnSpPr>
              <a:cxnSpLocks noChangeShapeType="1"/>
              <a:endCxn id="12295" idx="3"/>
            </p:cNvCxnSpPr>
            <p:nvPr/>
          </p:nvCxnSpPr>
          <p:spPr bwMode="auto">
            <a:xfrm flipV="1">
              <a:off x="1907704" y="5643186"/>
              <a:ext cx="957195" cy="6691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4" name="直接连接符 18"/>
            <p:cNvCxnSpPr>
              <a:cxnSpLocks noChangeShapeType="1"/>
            </p:cNvCxnSpPr>
            <p:nvPr/>
          </p:nvCxnSpPr>
          <p:spPr bwMode="auto">
            <a:xfrm flipV="1">
              <a:off x="4585447" y="4673513"/>
              <a:ext cx="926558" cy="28413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5" name="直接连接符 21"/>
            <p:cNvCxnSpPr>
              <a:cxnSpLocks noChangeShapeType="1"/>
              <a:endCxn id="12299" idx="2"/>
            </p:cNvCxnSpPr>
            <p:nvPr/>
          </p:nvCxnSpPr>
          <p:spPr bwMode="auto">
            <a:xfrm>
              <a:off x="4572000" y="5012305"/>
              <a:ext cx="1440160" cy="29193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6" name="直接连接符 23"/>
            <p:cNvCxnSpPr>
              <a:cxnSpLocks noChangeShapeType="1"/>
              <a:endCxn id="12297" idx="1"/>
            </p:cNvCxnSpPr>
            <p:nvPr/>
          </p:nvCxnSpPr>
          <p:spPr bwMode="auto">
            <a:xfrm>
              <a:off x="5580112" y="4656165"/>
              <a:ext cx="741171" cy="9309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7" name="直接连接符 25"/>
            <p:cNvCxnSpPr>
              <a:cxnSpLocks noChangeShapeType="1"/>
              <a:endCxn id="12297" idx="4"/>
            </p:cNvCxnSpPr>
            <p:nvPr/>
          </p:nvCxnSpPr>
          <p:spPr bwMode="auto">
            <a:xfrm flipV="1">
              <a:off x="6084168" y="4872189"/>
              <a:ext cx="288032" cy="43204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8" name="矩形标注 27"/>
            <p:cNvSpPr>
              <a:spLocks noChangeArrowheads="1"/>
            </p:cNvSpPr>
            <p:nvPr/>
          </p:nvSpPr>
          <p:spPr bwMode="auto">
            <a:xfrm>
              <a:off x="2267744" y="6168333"/>
              <a:ext cx="1008112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洛杉矶</a:t>
              </a:r>
            </a:p>
          </p:txBody>
        </p:sp>
        <p:sp>
          <p:nvSpPr>
            <p:cNvPr id="12309" name="矩形标注 28"/>
            <p:cNvSpPr>
              <a:spLocks noChangeArrowheads="1"/>
            </p:cNvSpPr>
            <p:nvPr/>
          </p:nvSpPr>
          <p:spPr bwMode="auto">
            <a:xfrm>
              <a:off x="1331640" y="4944197"/>
              <a:ext cx="1008112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旧金山</a:t>
              </a:r>
            </a:p>
          </p:txBody>
        </p:sp>
        <p:sp>
          <p:nvSpPr>
            <p:cNvPr id="12310" name="矩形标注 29"/>
            <p:cNvSpPr>
              <a:spLocks noChangeArrowheads="1"/>
            </p:cNvSpPr>
            <p:nvPr/>
          </p:nvSpPr>
          <p:spPr bwMode="auto">
            <a:xfrm>
              <a:off x="2411760" y="4941168"/>
              <a:ext cx="1008112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丹佛</a:t>
              </a:r>
            </a:p>
          </p:txBody>
        </p:sp>
        <p:sp>
          <p:nvSpPr>
            <p:cNvPr id="12311" name="矩形标注 30"/>
            <p:cNvSpPr>
              <a:spLocks noChangeArrowheads="1"/>
            </p:cNvSpPr>
            <p:nvPr/>
          </p:nvSpPr>
          <p:spPr bwMode="auto">
            <a:xfrm>
              <a:off x="4067944" y="5160221"/>
              <a:ext cx="1008112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芝加哥</a:t>
              </a:r>
            </a:p>
          </p:txBody>
        </p:sp>
        <p:sp>
          <p:nvSpPr>
            <p:cNvPr id="12312" name="矩形标注 31"/>
            <p:cNvSpPr>
              <a:spLocks noChangeArrowheads="1"/>
            </p:cNvSpPr>
            <p:nvPr/>
          </p:nvSpPr>
          <p:spPr bwMode="auto">
            <a:xfrm>
              <a:off x="6300192" y="5232229"/>
              <a:ext cx="1008112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华盛顿</a:t>
              </a:r>
            </a:p>
          </p:txBody>
        </p:sp>
        <p:sp>
          <p:nvSpPr>
            <p:cNvPr id="12313" name="矩形标注 32"/>
            <p:cNvSpPr>
              <a:spLocks noChangeArrowheads="1"/>
            </p:cNvSpPr>
            <p:nvPr/>
          </p:nvSpPr>
          <p:spPr bwMode="auto">
            <a:xfrm>
              <a:off x="6516216" y="4296125"/>
              <a:ext cx="1008112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纽约</a:t>
              </a:r>
            </a:p>
          </p:txBody>
        </p:sp>
        <p:sp>
          <p:nvSpPr>
            <p:cNvPr id="12314" name="矩形标注 33"/>
            <p:cNvSpPr>
              <a:spLocks noChangeArrowheads="1"/>
            </p:cNvSpPr>
            <p:nvPr/>
          </p:nvSpPr>
          <p:spPr bwMode="auto">
            <a:xfrm>
              <a:off x="5076056" y="4077072"/>
              <a:ext cx="1008112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底特律</a:t>
              </a:r>
            </a:p>
          </p:txBody>
        </p:sp>
        <p:cxnSp>
          <p:nvCxnSpPr>
            <p:cNvPr id="12315" name="直接连接符 35"/>
            <p:cNvCxnSpPr>
              <a:cxnSpLocks noChangeShapeType="1"/>
            </p:cNvCxnSpPr>
            <p:nvPr/>
          </p:nvCxnSpPr>
          <p:spPr bwMode="auto">
            <a:xfrm flipV="1">
              <a:off x="4499992" y="4815372"/>
              <a:ext cx="1786753" cy="19652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6" name="任意多边形 41"/>
            <p:cNvSpPr>
              <a:spLocks/>
            </p:cNvSpPr>
            <p:nvPr/>
          </p:nvSpPr>
          <p:spPr bwMode="auto">
            <a:xfrm rot="178440">
              <a:off x="2987824" y="4725144"/>
              <a:ext cx="1519517" cy="838201"/>
            </a:xfrm>
            <a:custGeom>
              <a:avLst/>
              <a:gdLst>
                <a:gd name="T0" fmla="*/ 0 w 1519517"/>
                <a:gd name="T1" fmla="*/ 838201 h 838201"/>
                <a:gd name="T2" fmla="*/ 349623 w 1519517"/>
                <a:gd name="T3" fmla="*/ 112059 h 838201"/>
                <a:gd name="T4" fmla="*/ 1519517 w 1519517"/>
                <a:gd name="T5" fmla="*/ 165848 h 838201"/>
                <a:gd name="T6" fmla="*/ 1519517 w 1519517"/>
                <a:gd name="T7" fmla="*/ 165848 h 8382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19517"/>
                <a:gd name="T13" fmla="*/ 0 h 838201"/>
                <a:gd name="T14" fmla="*/ 1519517 w 1519517"/>
                <a:gd name="T15" fmla="*/ 838201 h 8382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19517" h="838201">
                  <a:moveTo>
                    <a:pt x="0" y="838201"/>
                  </a:moveTo>
                  <a:cubicBezTo>
                    <a:pt x="48185" y="531159"/>
                    <a:pt x="96370" y="224118"/>
                    <a:pt x="349623" y="112059"/>
                  </a:cubicBezTo>
                  <a:cubicBezTo>
                    <a:pt x="602876" y="0"/>
                    <a:pt x="1519517" y="165848"/>
                    <a:pt x="1519517" y="165848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miter lim="800000"/>
              <a:headEnd type="triangle" w="lg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543800" cy="868363"/>
          </a:xfrm>
        </p:spPr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图的术语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8075612" cy="273685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10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无向图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 = 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(V, E, 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),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(e)={u, v}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b="1">
              <a:latin typeface="Times New Roman" panose="02020603050405020304" pitchFamily="18" charset="0"/>
              <a:cs typeface="黑体" panose="02010609060101010101" pitchFamily="49" charset="-122"/>
            </a:endParaRPr>
          </a:p>
          <a:p>
            <a:pPr lvl="1" eaLnBrk="1" hangingPunct="1">
              <a:lnSpc>
                <a:spcPct val="125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在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里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邻接（相邻）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5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关联（连接）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顶点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algn="just" eaLnBrk="1" hangingPunct="1">
              <a:lnSpc>
                <a:spcPct val="125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中顶点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v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的度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deg(v)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，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altLang="zh-CN" sz="2800" b="1" i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(v) </a:t>
            </a:r>
            <a:endParaRPr lang="zh-CN" altLang="en-US" sz="2800" b="1">
              <a:latin typeface="Times New Roman" panose="02020603050405020304" pitchFamily="18" charset="0"/>
              <a:cs typeface="黑体" panose="02010609060101010101" pitchFamily="49" charset="-122"/>
            </a:endParaRPr>
          </a:p>
          <a:p>
            <a:pPr lvl="1" algn="just" eaLnBrk="1" hangingPunct="1">
              <a:lnSpc>
                <a:spcPct val="125000"/>
              </a:lnSpc>
            </a:pPr>
            <a:r>
              <a:rPr lang="zh-CN" altLang="en-US" sz="2400" b="1">
                <a:cs typeface="黑体" panose="02010609060101010101" pitchFamily="49" charset="-122"/>
              </a:rPr>
              <a:t>与该顶点关联的边数，环为顶点的度做出双倍贡献。</a:t>
            </a:r>
            <a:endParaRPr lang="en-US" altLang="zh-CN" sz="2400" b="1">
              <a:cs typeface="黑体" panose="02010609060101010101" pitchFamily="49" charset="-122"/>
            </a:endParaRPr>
          </a:p>
        </p:txBody>
      </p:sp>
      <p:grpSp>
        <p:nvGrpSpPr>
          <p:cNvPr id="2" name="组合 42"/>
          <p:cNvGrpSpPr>
            <a:grpSpLocks/>
          </p:cNvGrpSpPr>
          <p:nvPr/>
        </p:nvGrpSpPr>
        <p:grpSpPr bwMode="auto">
          <a:xfrm>
            <a:off x="1258888" y="4162425"/>
            <a:ext cx="6192837" cy="2520950"/>
            <a:chOff x="1331640" y="4152109"/>
            <a:chExt cx="6192688" cy="2520280"/>
          </a:xfrm>
        </p:grpSpPr>
        <p:grpSp>
          <p:nvGrpSpPr>
            <p:cNvPr id="13317" name="组合 41"/>
            <p:cNvGrpSpPr>
              <a:grpSpLocks/>
            </p:cNvGrpSpPr>
            <p:nvPr/>
          </p:nvGrpSpPr>
          <p:grpSpPr bwMode="auto">
            <a:xfrm>
              <a:off x="1331640" y="4152109"/>
              <a:ext cx="6192688" cy="2520280"/>
              <a:chOff x="1331640" y="4152109"/>
              <a:chExt cx="6192688" cy="2520280"/>
            </a:xfrm>
          </p:grpSpPr>
          <p:sp>
            <p:nvSpPr>
              <p:cNvPr id="13320" name="矩形标注 8"/>
              <p:cNvSpPr>
                <a:spLocks noChangeArrowheads="1"/>
              </p:cNvSpPr>
              <p:nvPr/>
            </p:nvSpPr>
            <p:spPr bwMode="auto">
              <a:xfrm>
                <a:off x="2267744" y="6168333"/>
                <a:ext cx="1008112" cy="504056"/>
              </a:xfrm>
              <a:prstGeom prst="wedgeRectCallout">
                <a:avLst>
                  <a:gd name="adj1" fmla="val -20833"/>
                  <a:gd name="adj2" fmla="val 625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/>
                  <a:t>洛杉矶</a:t>
                </a:r>
              </a:p>
            </p:txBody>
          </p:sp>
          <p:grpSp>
            <p:nvGrpSpPr>
              <p:cNvPr id="13321" name="组合 38"/>
              <p:cNvGrpSpPr>
                <a:grpSpLocks/>
              </p:cNvGrpSpPr>
              <p:nvPr/>
            </p:nvGrpSpPr>
            <p:grpSpPr bwMode="auto">
              <a:xfrm>
                <a:off x="1331640" y="4152109"/>
                <a:ext cx="6192688" cy="2232248"/>
                <a:chOff x="1331640" y="4152109"/>
                <a:chExt cx="6192688" cy="2232248"/>
              </a:xfrm>
            </p:grpSpPr>
            <p:sp>
              <p:nvSpPr>
                <p:cNvPr id="13322" name="流程图: 联系 10"/>
                <p:cNvSpPr>
                  <a:spLocks noChangeArrowheads="1"/>
                </p:cNvSpPr>
                <p:nvPr/>
              </p:nvSpPr>
              <p:spPr bwMode="auto">
                <a:xfrm>
                  <a:off x="1475656" y="5520261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323" name="流程图: 联系 11"/>
                <p:cNvSpPr>
                  <a:spLocks noChangeArrowheads="1"/>
                </p:cNvSpPr>
                <p:nvPr/>
              </p:nvSpPr>
              <p:spPr bwMode="auto">
                <a:xfrm>
                  <a:off x="1835696" y="6240341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324" name="流程图: 联系 12"/>
                <p:cNvSpPr>
                  <a:spLocks noChangeArrowheads="1"/>
                </p:cNvSpPr>
                <p:nvPr/>
              </p:nvSpPr>
              <p:spPr bwMode="auto">
                <a:xfrm>
                  <a:off x="2843808" y="5520261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325" name="流程图: 联系 6"/>
                <p:cNvSpPr>
                  <a:spLocks noChangeArrowheads="1"/>
                </p:cNvSpPr>
                <p:nvPr/>
              </p:nvSpPr>
              <p:spPr bwMode="auto">
                <a:xfrm>
                  <a:off x="4473098" y="4912530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326" name="流程图: 联系 7"/>
                <p:cNvSpPr>
                  <a:spLocks noChangeArrowheads="1"/>
                </p:cNvSpPr>
                <p:nvPr/>
              </p:nvSpPr>
              <p:spPr bwMode="auto">
                <a:xfrm>
                  <a:off x="6300192" y="4728173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327" name="流程图: 联系 8"/>
                <p:cNvSpPr>
                  <a:spLocks noChangeArrowheads="1"/>
                </p:cNvSpPr>
                <p:nvPr/>
              </p:nvSpPr>
              <p:spPr bwMode="auto">
                <a:xfrm>
                  <a:off x="5498558" y="4588058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328" name="流程图: 联系 9"/>
                <p:cNvSpPr>
                  <a:spLocks noChangeArrowheads="1"/>
                </p:cNvSpPr>
                <p:nvPr/>
              </p:nvSpPr>
              <p:spPr bwMode="auto">
                <a:xfrm>
                  <a:off x="6012160" y="5232229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cxnSp>
              <p:nvCxnSpPr>
                <p:cNvPr id="13329" name="直接连接符 17"/>
                <p:cNvCxnSpPr>
                  <a:cxnSpLocks noChangeShapeType="1"/>
                  <a:stCxn id="13322" idx="6"/>
                  <a:endCxn id="13324" idx="2"/>
                </p:cNvCxnSpPr>
                <p:nvPr/>
              </p:nvCxnSpPr>
              <p:spPr bwMode="auto">
                <a:xfrm>
                  <a:off x="1619672" y="5592269"/>
                  <a:ext cx="1224136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330" name="直接连接符 18"/>
                <p:cNvCxnSpPr>
                  <a:cxnSpLocks noChangeShapeType="1"/>
                </p:cNvCxnSpPr>
                <p:nvPr/>
              </p:nvCxnSpPr>
              <p:spPr bwMode="auto">
                <a:xfrm flipV="1">
                  <a:off x="2987824" y="5016205"/>
                  <a:ext cx="1512168" cy="576064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331" name="直接连接符 19"/>
                <p:cNvCxnSpPr>
                  <a:cxnSpLocks noChangeShapeType="1"/>
                </p:cNvCxnSpPr>
                <p:nvPr/>
              </p:nvCxnSpPr>
              <p:spPr bwMode="auto">
                <a:xfrm>
                  <a:off x="1574558" y="5650830"/>
                  <a:ext cx="309123" cy="597155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332" name="直接连接符 20"/>
                <p:cNvCxnSpPr>
                  <a:cxnSpLocks noChangeShapeType="1"/>
                  <a:endCxn id="13324" idx="3"/>
                </p:cNvCxnSpPr>
                <p:nvPr/>
              </p:nvCxnSpPr>
              <p:spPr bwMode="auto">
                <a:xfrm flipV="1">
                  <a:off x="1907704" y="5643186"/>
                  <a:ext cx="957195" cy="66916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333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85447" y="4673513"/>
                  <a:ext cx="926558" cy="284131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334" name="直接连接符 22"/>
                <p:cNvCxnSpPr>
                  <a:cxnSpLocks noChangeShapeType="1"/>
                  <a:endCxn id="13327" idx="2"/>
                </p:cNvCxnSpPr>
                <p:nvPr/>
              </p:nvCxnSpPr>
              <p:spPr bwMode="auto">
                <a:xfrm>
                  <a:off x="4572000" y="5012305"/>
                  <a:ext cx="1440160" cy="291932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335" name="直接连接符 23"/>
                <p:cNvCxnSpPr>
                  <a:cxnSpLocks noChangeShapeType="1"/>
                  <a:endCxn id="13325" idx="6"/>
                </p:cNvCxnSpPr>
                <p:nvPr/>
              </p:nvCxnSpPr>
              <p:spPr bwMode="auto">
                <a:xfrm>
                  <a:off x="5580112" y="4656165"/>
                  <a:ext cx="864096" cy="144016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336" name="直接连接符 24"/>
                <p:cNvCxnSpPr>
                  <a:cxnSpLocks noChangeShapeType="1"/>
                  <a:endCxn id="13325" idx="7"/>
                </p:cNvCxnSpPr>
                <p:nvPr/>
              </p:nvCxnSpPr>
              <p:spPr bwMode="auto">
                <a:xfrm flipV="1">
                  <a:off x="6084168" y="4749264"/>
                  <a:ext cx="338949" cy="55497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3337" name="矩形标注 25"/>
                <p:cNvSpPr>
                  <a:spLocks noChangeArrowheads="1"/>
                </p:cNvSpPr>
                <p:nvPr/>
              </p:nvSpPr>
              <p:spPr bwMode="auto">
                <a:xfrm>
                  <a:off x="1331640" y="4944197"/>
                  <a:ext cx="1008112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/>
                    <a:t>旧金山</a:t>
                  </a:r>
                </a:p>
              </p:txBody>
            </p:sp>
            <p:sp>
              <p:nvSpPr>
                <p:cNvPr id="13338" name="矩形标注 26"/>
                <p:cNvSpPr>
                  <a:spLocks noChangeArrowheads="1"/>
                </p:cNvSpPr>
                <p:nvPr/>
              </p:nvSpPr>
              <p:spPr bwMode="auto">
                <a:xfrm>
                  <a:off x="2627784" y="4944197"/>
                  <a:ext cx="1008112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/>
                    <a:t>丹佛</a:t>
                  </a:r>
                </a:p>
              </p:txBody>
            </p:sp>
            <p:sp>
              <p:nvSpPr>
                <p:cNvPr id="13339" name="矩形标注 27"/>
                <p:cNvSpPr>
                  <a:spLocks noChangeArrowheads="1"/>
                </p:cNvSpPr>
                <p:nvPr/>
              </p:nvSpPr>
              <p:spPr bwMode="auto">
                <a:xfrm>
                  <a:off x="4283968" y="5085184"/>
                  <a:ext cx="1008112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/>
                    <a:t>芝加哥</a:t>
                  </a:r>
                </a:p>
              </p:txBody>
            </p:sp>
            <p:sp>
              <p:nvSpPr>
                <p:cNvPr id="13340" name="矩形标注 28"/>
                <p:cNvSpPr>
                  <a:spLocks noChangeArrowheads="1"/>
                </p:cNvSpPr>
                <p:nvPr/>
              </p:nvSpPr>
              <p:spPr bwMode="auto">
                <a:xfrm>
                  <a:off x="6300192" y="5232229"/>
                  <a:ext cx="1008112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/>
                    <a:t>华盛顿</a:t>
                  </a:r>
                </a:p>
              </p:txBody>
            </p:sp>
            <p:sp>
              <p:nvSpPr>
                <p:cNvPr id="13341" name="矩形标注 29"/>
                <p:cNvSpPr>
                  <a:spLocks noChangeArrowheads="1"/>
                </p:cNvSpPr>
                <p:nvPr/>
              </p:nvSpPr>
              <p:spPr bwMode="auto">
                <a:xfrm>
                  <a:off x="6516216" y="4296125"/>
                  <a:ext cx="1008112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/>
                    <a:t>纽约</a:t>
                  </a:r>
                </a:p>
              </p:txBody>
            </p:sp>
            <p:sp>
              <p:nvSpPr>
                <p:cNvPr id="13342" name="矩形标注 30"/>
                <p:cNvSpPr>
                  <a:spLocks noChangeArrowheads="1"/>
                </p:cNvSpPr>
                <p:nvPr/>
              </p:nvSpPr>
              <p:spPr bwMode="auto">
                <a:xfrm>
                  <a:off x="4572000" y="4152109"/>
                  <a:ext cx="1008112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/>
                    <a:t>底特律</a:t>
                  </a:r>
                </a:p>
              </p:txBody>
            </p:sp>
            <p:sp>
              <p:nvSpPr>
                <p:cNvPr id="13343" name="任意多边形 31"/>
                <p:cNvSpPr>
                  <a:spLocks/>
                </p:cNvSpPr>
                <p:nvPr/>
              </p:nvSpPr>
              <p:spPr bwMode="auto">
                <a:xfrm>
                  <a:off x="2918012" y="4935071"/>
                  <a:ext cx="1640541" cy="685800"/>
                </a:xfrm>
                <a:custGeom>
                  <a:avLst/>
                  <a:gdLst>
                    <a:gd name="T0" fmla="*/ 0 w 1640541"/>
                    <a:gd name="T1" fmla="*/ 685800 h 685800"/>
                    <a:gd name="T2" fmla="*/ 672353 w 1640541"/>
                    <a:gd name="T3" fmla="*/ 107576 h 685800"/>
                    <a:gd name="T4" fmla="*/ 1640541 w 1640541"/>
                    <a:gd name="T5" fmla="*/ 40341 h 685800"/>
                    <a:gd name="T6" fmla="*/ 1640541 w 1640541"/>
                    <a:gd name="T7" fmla="*/ 40341 h 6858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40541"/>
                    <a:gd name="T13" fmla="*/ 0 h 685800"/>
                    <a:gd name="T14" fmla="*/ 1640541 w 1640541"/>
                    <a:gd name="T15" fmla="*/ 685800 h 6858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40541" h="685800">
                      <a:moveTo>
                        <a:pt x="0" y="685800"/>
                      </a:moveTo>
                      <a:cubicBezTo>
                        <a:pt x="199465" y="450476"/>
                        <a:pt x="398930" y="215153"/>
                        <a:pt x="672353" y="107576"/>
                      </a:cubicBezTo>
                      <a:cubicBezTo>
                        <a:pt x="945777" y="0"/>
                        <a:pt x="1640541" y="40341"/>
                        <a:pt x="1640541" y="40341"/>
                      </a:cubicBezTo>
                    </a:path>
                  </a:pathLst>
                </a:custGeom>
                <a:noFill/>
                <a:ln w="222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3344" name="任意多边形 32"/>
                <p:cNvSpPr>
                  <a:spLocks/>
                </p:cNvSpPr>
                <p:nvPr/>
              </p:nvSpPr>
              <p:spPr bwMode="auto">
                <a:xfrm>
                  <a:off x="2944906" y="4988859"/>
                  <a:ext cx="1613647" cy="753035"/>
                </a:xfrm>
                <a:custGeom>
                  <a:avLst/>
                  <a:gdLst>
                    <a:gd name="T0" fmla="*/ 0 w 1613647"/>
                    <a:gd name="T1" fmla="*/ 645459 h 753035"/>
                    <a:gd name="T2" fmla="*/ 968188 w 1613647"/>
                    <a:gd name="T3" fmla="*/ 645459 h 753035"/>
                    <a:gd name="T4" fmla="*/ 1613647 w 1613647"/>
                    <a:gd name="T5" fmla="*/ 0 h 753035"/>
                    <a:gd name="T6" fmla="*/ 1613647 w 1613647"/>
                    <a:gd name="T7" fmla="*/ 0 h 75303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13647"/>
                    <a:gd name="T13" fmla="*/ 0 h 753035"/>
                    <a:gd name="T14" fmla="*/ 1613647 w 1613647"/>
                    <a:gd name="T15" fmla="*/ 753035 h 75303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13647" h="753035">
                      <a:moveTo>
                        <a:pt x="0" y="645459"/>
                      </a:moveTo>
                      <a:cubicBezTo>
                        <a:pt x="349623" y="699247"/>
                        <a:pt x="699247" y="753035"/>
                        <a:pt x="968188" y="645459"/>
                      </a:cubicBezTo>
                      <a:cubicBezTo>
                        <a:pt x="1237129" y="537883"/>
                        <a:pt x="1613647" y="0"/>
                        <a:pt x="1613647" y="0"/>
                      </a:cubicBezTo>
                    </a:path>
                  </a:pathLst>
                </a:custGeom>
                <a:noFill/>
                <a:ln w="222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cxnSp>
              <p:nvCxnSpPr>
                <p:cNvPr id="13345" name="直接连接符 33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13439" y="4800181"/>
                  <a:ext cx="1930769" cy="19652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3346" name="任意多边形 34"/>
                <p:cNvSpPr>
                  <a:spLocks/>
                </p:cNvSpPr>
                <p:nvPr/>
              </p:nvSpPr>
              <p:spPr bwMode="auto">
                <a:xfrm>
                  <a:off x="4545106" y="4787153"/>
                  <a:ext cx="1842247" cy="237565"/>
                </a:xfrm>
                <a:custGeom>
                  <a:avLst/>
                  <a:gdLst>
                    <a:gd name="T0" fmla="*/ 0 w 1842247"/>
                    <a:gd name="T1" fmla="*/ 215153 h 237565"/>
                    <a:gd name="T2" fmla="*/ 1237129 w 1842247"/>
                    <a:gd name="T3" fmla="*/ 201706 h 237565"/>
                    <a:gd name="T4" fmla="*/ 1842247 w 1842247"/>
                    <a:gd name="T5" fmla="*/ 0 h 237565"/>
                    <a:gd name="T6" fmla="*/ 1842247 w 1842247"/>
                    <a:gd name="T7" fmla="*/ 0 h 23756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42247"/>
                    <a:gd name="T13" fmla="*/ 0 h 237565"/>
                    <a:gd name="T14" fmla="*/ 1842247 w 1842247"/>
                    <a:gd name="T15" fmla="*/ 237565 h 23756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42247" h="237565">
                      <a:moveTo>
                        <a:pt x="0" y="215153"/>
                      </a:moveTo>
                      <a:cubicBezTo>
                        <a:pt x="465044" y="226359"/>
                        <a:pt x="930088" y="237565"/>
                        <a:pt x="1237129" y="201706"/>
                      </a:cubicBezTo>
                      <a:cubicBezTo>
                        <a:pt x="1544170" y="165847"/>
                        <a:pt x="1842247" y="0"/>
                        <a:pt x="1842247" y="0"/>
                      </a:cubicBezTo>
                    </a:path>
                  </a:pathLst>
                </a:custGeom>
                <a:noFill/>
                <a:ln w="222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3318" name="椭圆 6"/>
            <p:cNvSpPr>
              <a:spLocks noChangeArrowheads="1"/>
            </p:cNvSpPr>
            <p:nvPr/>
          </p:nvSpPr>
          <p:spPr bwMode="auto">
            <a:xfrm>
              <a:off x="2771800" y="5629581"/>
              <a:ext cx="288032" cy="4320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19" name="椭圆 7"/>
            <p:cNvSpPr>
              <a:spLocks noChangeArrowheads="1"/>
            </p:cNvSpPr>
            <p:nvPr/>
          </p:nvSpPr>
          <p:spPr bwMode="auto">
            <a:xfrm>
              <a:off x="5940152" y="5373216"/>
              <a:ext cx="288032" cy="4320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7543800" cy="796925"/>
          </a:xfrm>
        </p:spPr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握手定理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19263"/>
            <a:ext cx="7786687" cy="4230687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无向图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有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m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条边，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个顶点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  <a:cs typeface="黑体" panose="02010609060101010101" pitchFamily="49" charset="-12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, …v</a:t>
            </a:r>
            <a:r>
              <a:rPr lang="en-US" altLang="zh-CN" sz="2800" b="1" baseline="-25000">
                <a:latin typeface="Times New Roman" panose="02020603050405020304" pitchFamily="18" charset="0"/>
                <a:cs typeface="黑体" panose="02010609060101010101" pitchFamily="49" charset="-122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.</a:t>
            </a:r>
            <a:endParaRPr lang="zh-CN" altLang="en-US" sz="2800" b="1">
              <a:cs typeface="黑体" panose="02010609060101010101" pitchFamily="49" charset="-122"/>
            </a:endParaRPr>
          </a:p>
          <a:p>
            <a:pPr lvl="1" algn="just" eaLnBrk="1" hangingPunct="1">
              <a:lnSpc>
                <a:spcPct val="110000"/>
              </a:lnSpc>
              <a:spcBef>
                <a:spcPct val="8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cs typeface="黑体" panose="02010609060101010101" pitchFamily="49" charset="-122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endParaRPr lang="zh-CN" altLang="en-US" sz="2800" b="1">
              <a:latin typeface="Times New Roman" panose="02020603050405020304" pitchFamily="18" charset="0"/>
              <a:cs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推论：无向图中</a:t>
            </a:r>
            <a:r>
              <a:rPr lang="zh-CN" altLang="en-US" sz="2800" b="1" u="sng">
                <a:latin typeface="Times New Roman" panose="02020603050405020304" pitchFamily="18" charset="0"/>
                <a:cs typeface="黑体" panose="02010609060101010101" pitchFamily="49" charset="-122"/>
              </a:rPr>
              <a:t>奇数度顶点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必是偶数</a:t>
            </a:r>
            <a:r>
              <a:rPr lang="zh-CN" altLang="en-US" sz="2800" b="1">
                <a:cs typeface="黑体" panose="02010609060101010101" pitchFamily="49" charset="-122"/>
              </a:rPr>
              <a:t>个。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692275" y="2276475"/>
          <a:ext cx="2232025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Document" r:id="rId3" imgW="800100" imgH="444500" progId="Word.Document.8">
                  <p:embed/>
                </p:oleObj>
              </mc:Choice>
              <mc:Fallback>
                <p:oleObj name="Document" r:id="rId3" imgW="800100" imgH="4445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276475"/>
                        <a:ext cx="2232025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8 函数.ppt</Template>
  <TotalTime>8158</TotalTime>
  <Words>1704</Words>
  <Application>Microsoft Macintosh PowerPoint</Application>
  <PresentationFormat>全屏显示(4:3)</PresentationFormat>
  <Paragraphs>245</Paragraphs>
  <Slides>26</Slides>
  <Notes>6</Notes>
  <HiddenSlides>1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仿宋</vt:lpstr>
      <vt:lpstr>宋体</vt:lpstr>
      <vt:lpstr>Arial</vt:lpstr>
      <vt:lpstr>Calibri</vt:lpstr>
      <vt:lpstr>Lato</vt:lpstr>
      <vt:lpstr>STIXGeneral-Italic</vt:lpstr>
      <vt:lpstr>Sylfaen</vt:lpstr>
      <vt:lpstr>Times New Roman</vt:lpstr>
      <vt:lpstr>Wingdings</vt:lpstr>
      <vt:lpstr>Network</vt:lpstr>
      <vt:lpstr>Document</vt:lpstr>
      <vt:lpstr>基本概念</vt:lpstr>
      <vt:lpstr>内容提要</vt:lpstr>
      <vt:lpstr>Königsberg七桥问题</vt:lpstr>
      <vt:lpstr>图的定义 Graph</vt:lpstr>
      <vt:lpstr>图的定义（续）</vt:lpstr>
      <vt:lpstr>图的定义（续）</vt:lpstr>
      <vt:lpstr>图的定义（有向图）</vt:lpstr>
      <vt:lpstr>图的术语</vt:lpstr>
      <vt:lpstr>握手定理</vt:lpstr>
      <vt:lpstr>图的术语（续）</vt:lpstr>
      <vt:lpstr>特殊的简单图（完全图）</vt:lpstr>
      <vt:lpstr>特殊的简单图（圈图与轮图）</vt:lpstr>
      <vt:lpstr>特殊的简单图（立方体图）</vt:lpstr>
      <vt:lpstr>子图</vt:lpstr>
      <vt:lpstr>用图建模</vt:lpstr>
      <vt:lpstr>图模型</vt:lpstr>
      <vt:lpstr>生态系统中的动物竞争关系</vt:lpstr>
      <vt:lpstr>循环赛的冠军是哪个队？</vt:lpstr>
      <vt:lpstr>优先图和程序并发执行</vt:lpstr>
      <vt:lpstr>“巧渡河”问题</vt:lpstr>
      <vt:lpstr>“巧渡河”问题的解</vt:lpstr>
      <vt:lpstr>考试时间编排问题</vt:lpstr>
      <vt:lpstr>中国邮递员问题（管梅谷，1960）</vt:lpstr>
      <vt:lpstr>旅行商(TSP)问题</vt:lpstr>
      <vt:lpstr>地图与平面图着色（四色定理）</vt:lpstr>
      <vt:lpstr>Q&amp;A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Ma Xiaoxing</cp:lastModifiedBy>
  <cp:revision>135</cp:revision>
  <dcterms:created xsi:type="dcterms:W3CDTF">2001-02-08T13:36:53Z</dcterms:created>
  <dcterms:modified xsi:type="dcterms:W3CDTF">2022-04-27T01:45:51Z</dcterms:modified>
</cp:coreProperties>
</file>