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38"/>
  </p:notesMasterIdLst>
  <p:sldIdLst>
    <p:sldId id="256" r:id="rId2"/>
    <p:sldId id="257" r:id="rId3"/>
    <p:sldId id="353" r:id="rId4"/>
    <p:sldId id="308" r:id="rId5"/>
    <p:sldId id="312" r:id="rId6"/>
    <p:sldId id="311" r:id="rId7"/>
    <p:sldId id="313" r:id="rId8"/>
    <p:sldId id="326" r:id="rId9"/>
    <p:sldId id="320" r:id="rId10"/>
    <p:sldId id="321" r:id="rId11"/>
    <p:sldId id="322" r:id="rId12"/>
    <p:sldId id="323" r:id="rId13"/>
    <p:sldId id="315" r:id="rId14"/>
    <p:sldId id="316" r:id="rId15"/>
    <p:sldId id="328" r:id="rId16"/>
    <p:sldId id="317" r:id="rId17"/>
    <p:sldId id="340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31" r:id="rId30"/>
    <p:sldId id="334" r:id="rId31"/>
    <p:sldId id="335" r:id="rId32"/>
    <p:sldId id="336" r:id="rId33"/>
    <p:sldId id="337" r:id="rId34"/>
    <p:sldId id="333" r:id="rId35"/>
    <p:sldId id="339" r:id="rId36"/>
    <p:sldId id="287" r:id="rId3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0066"/>
    <a:srgbClr val="0000CC"/>
    <a:srgbClr val="FF0000"/>
    <a:srgbClr val="6633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1"/>
    <p:restoredTop sz="93705"/>
  </p:normalViewPr>
  <p:slideViewPr>
    <p:cSldViewPr>
      <p:cViewPr varScale="1">
        <p:scale>
          <a:sx n="110" d="100"/>
          <a:sy n="110" d="100"/>
        </p:scale>
        <p:origin x="192" y="7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</a:defRPr>
            </a:lvl1pPr>
          </a:lstStyle>
          <a:p>
            <a:fld id="{652A68D0-DFC9-634E-9F3D-362CFC7B98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0993331-C36B-7346-AB82-EC3E632F31DA}" type="slidenum">
              <a:rPr lang="en-US" altLang="zh-CN" sz="1200">
                <a:latin typeface="Times New Roman" charset="0"/>
              </a:rPr>
              <a:pPr/>
              <a:t>1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D52748E-63EE-FC48-8A78-B44BCEADB893}" type="slidenum">
              <a:rPr lang="en-US" altLang="zh-CN" sz="1200">
                <a:latin typeface="Times New Roman" charset="0"/>
              </a:rPr>
              <a:pPr/>
              <a:t>2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B5A6BDA-62C9-F945-8541-48A305FF7ADB}" type="slidenum">
              <a:rPr lang="en-US" altLang="zh-CN" sz="1200">
                <a:latin typeface="Times New Roman" charset="0"/>
              </a:rPr>
              <a:pPr/>
              <a:t>9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A68D0-DFC9-634E-9F3D-362CFC7B98B8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3885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856EBE2-F6A3-6440-8C62-195C62047BA7}" type="slidenum">
              <a:rPr lang="en-US" altLang="zh-CN" sz="1200">
                <a:latin typeface="Times New Roman" charset="0"/>
              </a:rPr>
              <a:pPr/>
              <a:t>35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B9BA1C9-364A-E34F-9E7E-57958FB7F815}" type="slidenum">
              <a:rPr lang="en-US" altLang="zh-CN" sz="1200">
                <a:latin typeface="Times New Roman" charset="0"/>
              </a:rPr>
              <a:pPr/>
              <a:t>36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7DB8F3-368F-184B-B6D5-2ECA43AB22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DAF462-2D31-244B-8207-DE697BFDAF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598768-5602-3249-A633-5CBFE17938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0CBCCD-601C-DC4A-9666-8A519896F2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2525F6-AEA3-CA40-9E57-A077D8D001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2273F-EE12-CE4C-AB0B-AD497E87A7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2C82BE-D982-3145-996F-187FF3A46B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39F55A-9D3D-CF45-A026-7D18066605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4029B-68AF-274A-A2C8-5402DEDE17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AD153A-AF0C-FC4B-9AC7-0C4DFA7615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936231-AE29-DD4B-85B5-942BD00CA0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E59987-AB0C-D646-A4D4-89A5F718B8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1541E7F-5970-AA48-8612-F0E3F3E1C6C0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  <p:sldLayoutId id="214748403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kumimoji="1" sz="3000">
          <a:solidFill>
            <a:schemeClr val="tx1"/>
          </a:solidFill>
          <a:latin typeface="+mn-lt"/>
          <a:ea typeface="+mn-ea"/>
          <a:cs typeface="宋体" charset="0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kumimoji="1"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kumimoji="1"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3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6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最短通路问题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kumimoji="0" lang="zh-CN" altLang="en-US" b="1"/>
              <a:t>离散数学</a:t>
            </a:r>
            <a:r>
              <a:rPr kumimoji="0" lang="zh-CN" altLang="en-US" b="1">
                <a:latin typeface="宋体" charset="0"/>
              </a:rPr>
              <a:t>─</a:t>
            </a:r>
            <a:r>
              <a:rPr kumimoji="0" lang="zh-CN" altLang="en-US" b="1"/>
              <a:t>图论初步</a:t>
            </a:r>
          </a:p>
          <a:p>
            <a:pPr eaLnBrk="1" hangingPunct="1">
              <a:buFont typeface="Wingdings" charset="2"/>
              <a:buNone/>
            </a:pPr>
            <a:endParaRPr kumimoji="0" lang="zh-CN" altLang="en-US" b="1"/>
          </a:p>
          <a:p>
            <a:pPr eaLnBrk="1" hangingPunct="1">
              <a:buFont typeface="Wingdings" charset="2"/>
              <a:buNone/>
            </a:pPr>
            <a:r>
              <a:rPr kumimoji="0" lang="zh-CN" altLang="en-US" b="1"/>
              <a:t>南京大学计算机科学与技术系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Oval 3" descr="粉色砂纸"/>
          <p:cNvSpPr>
            <a:spLocks noChangeArrowheads="1"/>
          </p:cNvSpPr>
          <p:nvPr/>
        </p:nvSpPr>
        <p:spPr bwMode="auto">
          <a:xfrm rot="3808830">
            <a:off x="2859088" y="-84138"/>
            <a:ext cx="2895600" cy="4987925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7650" name="Line 6"/>
          <p:cNvSpPr>
            <a:spLocks noChangeShapeType="1"/>
          </p:cNvSpPr>
          <p:nvPr/>
        </p:nvSpPr>
        <p:spPr bwMode="auto">
          <a:xfrm>
            <a:off x="2928938" y="2143125"/>
            <a:ext cx="3143250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1" name="Line 7"/>
          <p:cNvSpPr>
            <a:spLocks noChangeShapeType="1"/>
          </p:cNvSpPr>
          <p:nvPr/>
        </p:nvSpPr>
        <p:spPr bwMode="auto">
          <a:xfrm flipV="1">
            <a:off x="2933700" y="5575300"/>
            <a:ext cx="3151188" cy="174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2" name="Line 8"/>
          <p:cNvSpPr>
            <a:spLocks noChangeShapeType="1"/>
          </p:cNvSpPr>
          <p:nvPr/>
        </p:nvSpPr>
        <p:spPr bwMode="auto">
          <a:xfrm flipH="1">
            <a:off x="1287463" y="2179638"/>
            <a:ext cx="1449387" cy="15541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3" name="Line 9"/>
          <p:cNvSpPr>
            <a:spLocks noChangeShapeType="1"/>
          </p:cNvSpPr>
          <p:nvPr/>
        </p:nvSpPr>
        <p:spPr bwMode="auto">
          <a:xfrm>
            <a:off x="1311275" y="3868738"/>
            <a:ext cx="1446213" cy="16256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4" name="Line 10"/>
          <p:cNvSpPr>
            <a:spLocks noChangeShapeType="1"/>
          </p:cNvSpPr>
          <p:nvPr/>
        </p:nvSpPr>
        <p:spPr bwMode="auto">
          <a:xfrm flipH="1">
            <a:off x="6321425" y="3940175"/>
            <a:ext cx="1392238" cy="15811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5" name="Line 11"/>
          <p:cNvSpPr>
            <a:spLocks noChangeShapeType="1"/>
          </p:cNvSpPr>
          <p:nvPr/>
        </p:nvSpPr>
        <p:spPr bwMode="auto">
          <a:xfrm flipV="1">
            <a:off x="1435100" y="3830638"/>
            <a:ext cx="1350963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6" name="Line 12"/>
          <p:cNvSpPr>
            <a:spLocks noChangeShapeType="1"/>
          </p:cNvSpPr>
          <p:nvPr/>
        </p:nvSpPr>
        <p:spPr bwMode="auto">
          <a:xfrm>
            <a:off x="2955925" y="3829050"/>
            <a:ext cx="3094038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7" name="Line 13"/>
          <p:cNvSpPr>
            <a:spLocks noChangeShapeType="1"/>
          </p:cNvSpPr>
          <p:nvPr/>
        </p:nvSpPr>
        <p:spPr bwMode="auto">
          <a:xfrm>
            <a:off x="6272213" y="3810000"/>
            <a:ext cx="1400175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8" name="Line 14"/>
          <p:cNvSpPr>
            <a:spLocks noChangeShapeType="1"/>
          </p:cNvSpPr>
          <p:nvPr/>
        </p:nvSpPr>
        <p:spPr bwMode="auto">
          <a:xfrm>
            <a:off x="2832100" y="2214563"/>
            <a:ext cx="6350" cy="15414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9" name="Line 15"/>
          <p:cNvSpPr>
            <a:spLocks noChangeShapeType="1"/>
          </p:cNvSpPr>
          <p:nvPr/>
        </p:nvSpPr>
        <p:spPr bwMode="auto">
          <a:xfrm flipH="1">
            <a:off x="2803525" y="3906838"/>
            <a:ext cx="6350" cy="16938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0" name="Line 16"/>
          <p:cNvSpPr>
            <a:spLocks noChangeShapeType="1"/>
          </p:cNvSpPr>
          <p:nvPr/>
        </p:nvSpPr>
        <p:spPr bwMode="auto">
          <a:xfrm>
            <a:off x="6154738" y="2263775"/>
            <a:ext cx="0" cy="14509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1" name="Line 17"/>
          <p:cNvSpPr>
            <a:spLocks noChangeShapeType="1"/>
          </p:cNvSpPr>
          <p:nvPr/>
        </p:nvSpPr>
        <p:spPr bwMode="auto">
          <a:xfrm flipH="1">
            <a:off x="6176963" y="3887788"/>
            <a:ext cx="23812" cy="15763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2" name="Line 18"/>
          <p:cNvSpPr>
            <a:spLocks noChangeShapeType="1"/>
          </p:cNvSpPr>
          <p:nvPr/>
        </p:nvSpPr>
        <p:spPr bwMode="auto">
          <a:xfrm>
            <a:off x="2884488" y="2179638"/>
            <a:ext cx="4883150" cy="16113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3" name="Line 19"/>
          <p:cNvSpPr>
            <a:spLocks noChangeShapeType="1"/>
          </p:cNvSpPr>
          <p:nvPr/>
        </p:nvSpPr>
        <p:spPr bwMode="auto">
          <a:xfrm flipH="1">
            <a:off x="2933700" y="2195513"/>
            <a:ext cx="3165475" cy="15954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4" name="Line 20"/>
          <p:cNvSpPr>
            <a:spLocks noChangeShapeType="1"/>
          </p:cNvSpPr>
          <p:nvPr/>
        </p:nvSpPr>
        <p:spPr bwMode="auto">
          <a:xfrm flipH="1">
            <a:off x="2933700" y="3848100"/>
            <a:ext cx="3165475" cy="16891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5" name="Rectangle 21"/>
          <p:cNvSpPr>
            <a:spLocks noChangeArrowheads="1"/>
          </p:cNvSpPr>
          <p:nvPr/>
        </p:nvSpPr>
        <p:spPr bwMode="auto">
          <a:xfrm>
            <a:off x="2563813" y="3714750"/>
            <a:ext cx="1397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 b="1">
                <a:solidFill>
                  <a:srgbClr val="850AFF"/>
                </a:solidFill>
                <a:latin typeface="Times New Roman" charset="0"/>
              </a:rPr>
              <a:t>s</a:t>
            </a:r>
            <a:endParaRPr lang="en-US" altLang="zh-CN" sz="2800">
              <a:solidFill>
                <a:srgbClr val="850AFF"/>
              </a:solidFill>
              <a:latin typeface="Times New Roman" charset="0"/>
            </a:endParaRPr>
          </a:p>
        </p:txBody>
      </p:sp>
      <p:sp>
        <p:nvSpPr>
          <p:cNvPr id="27666" name="Rectangle 22"/>
          <p:cNvSpPr>
            <a:spLocks noChangeArrowheads="1"/>
          </p:cNvSpPr>
          <p:nvPr/>
        </p:nvSpPr>
        <p:spPr bwMode="auto">
          <a:xfrm>
            <a:off x="4570413" y="3427413"/>
            <a:ext cx="17938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7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7667" name="Rectangle 23"/>
          <p:cNvSpPr>
            <a:spLocks noChangeArrowheads="1"/>
          </p:cNvSpPr>
          <p:nvPr/>
        </p:nvSpPr>
        <p:spPr bwMode="auto">
          <a:xfrm>
            <a:off x="1822450" y="2474913"/>
            <a:ext cx="4238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 b="1">
                <a:solidFill>
                  <a:srgbClr val="000000"/>
                </a:solidFill>
                <a:latin typeface="Times New Roman" charset="0"/>
              </a:rPr>
              <a:t>7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7668" name="Rectangle 24"/>
          <p:cNvSpPr>
            <a:spLocks noChangeArrowheads="1"/>
          </p:cNvSpPr>
          <p:nvPr/>
        </p:nvSpPr>
        <p:spPr bwMode="auto">
          <a:xfrm>
            <a:off x="4486275" y="1693863"/>
            <a:ext cx="1793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7669" name="Rectangle 25"/>
          <p:cNvSpPr>
            <a:spLocks noChangeArrowheads="1"/>
          </p:cNvSpPr>
          <p:nvPr/>
        </p:nvSpPr>
        <p:spPr bwMode="auto">
          <a:xfrm>
            <a:off x="2857500" y="2786063"/>
            <a:ext cx="4587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7670" name="Rectangle 26"/>
          <p:cNvSpPr>
            <a:spLocks noChangeArrowheads="1"/>
          </p:cNvSpPr>
          <p:nvPr/>
        </p:nvSpPr>
        <p:spPr bwMode="auto">
          <a:xfrm>
            <a:off x="3914775" y="27876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7671" name="Rectangle 27"/>
          <p:cNvSpPr>
            <a:spLocks noChangeArrowheads="1"/>
          </p:cNvSpPr>
          <p:nvPr/>
        </p:nvSpPr>
        <p:spPr bwMode="auto">
          <a:xfrm>
            <a:off x="6243638" y="2689225"/>
            <a:ext cx="1793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7672" name="Rectangle 28"/>
          <p:cNvSpPr>
            <a:spLocks noChangeArrowheads="1"/>
          </p:cNvSpPr>
          <p:nvPr/>
        </p:nvSpPr>
        <p:spPr bwMode="auto">
          <a:xfrm>
            <a:off x="7150100" y="2628900"/>
            <a:ext cx="1793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7673" name="Rectangle 29"/>
          <p:cNvSpPr>
            <a:spLocks noChangeArrowheads="1"/>
          </p:cNvSpPr>
          <p:nvPr/>
        </p:nvSpPr>
        <p:spPr bwMode="auto">
          <a:xfrm>
            <a:off x="1631950" y="45021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7674" name="Rectangle 30"/>
          <p:cNvSpPr>
            <a:spLocks noChangeArrowheads="1"/>
          </p:cNvSpPr>
          <p:nvPr/>
        </p:nvSpPr>
        <p:spPr bwMode="auto">
          <a:xfrm>
            <a:off x="3478213" y="4216400"/>
            <a:ext cx="1889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7675" name="Rectangle 31"/>
          <p:cNvSpPr>
            <a:spLocks noChangeArrowheads="1"/>
          </p:cNvSpPr>
          <p:nvPr/>
        </p:nvSpPr>
        <p:spPr bwMode="auto">
          <a:xfrm>
            <a:off x="2584450" y="45021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7676" name="Rectangle 32"/>
          <p:cNvSpPr>
            <a:spLocks noChangeArrowheads="1"/>
          </p:cNvSpPr>
          <p:nvPr/>
        </p:nvSpPr>
        <p:spPr bwMode="auto">
          <a:xfrm>
            <a:off x="1939925" y="3400425"/>
            <a:ext cx="4191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8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7677" name="Rectangle 33"/>
          <p:cNvSpPr>
            <a:spLocks noChangeArrowheads="1"/>
          </p:cNvSpPr>
          <p:nvPr/>
        </p:nvSpPr>
        <p:spPr bwMode="auto">
          <a:xfrm>
            <a:off x="5159375" y="4246563"/>
            <a:ext cx="1793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7678" name="Rectangle 34"/>
          <p:cNvSpPr>
            <a:spLocks noChangeArrowheads="1"/>
          </p:cNvSpPr>
          <p:nvPr/>
        </p:nvSpPr>
        <p:spPr bwMode="auto">
          <a:xfrm>
            <a:off x="4260850" y="55435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5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7679" name="Rectangle 35"/>
          <p:cNvSpPr>
            <a:spLocks noChangeArrowheads="1"/>
          </p:cNvSpPr>
          <p:nvPr/>
        </p:nvSpPr>
        <p:spPr bwMode="auto">
          <a:xfrm>
            <a:off x="6667500" y="3776663"/>
            <a:ext cx="1809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7680" name="Rectangle 36"/>
          <p:cNvSpPr>
            <a:spLocks noChangeArrowheads="1"/>
          </p:cNvSpPr>
          <p:nvPr/>
        </p:nvSpPr>
        <p:spPr bwMode="auto">
          <a:xfrm>
            <a:off x="7026275" y="4070350"/>
            <a:ext cx="889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7681" name="Rectangle 37"/>
          <p:cNvSpPr>
            <a:spLocks noChangeArrowheads="1"/>
          </p:cNvSpPr>
          <p:nvPr/>
        </p:nvSpPr>
        <p:spPr bwMode="auto">
          <a:xfrm>
            <a:off x="6261100" y="4316413"/>
            <a:ext cx="334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7682" name="Rectangle 38"/>
          <p:cNvSpPr>
            <a:spLocks noChangeArrowheads="1"/>
          </p:cNvSpPr>
          <p:nvPr/>
        </p:nvSpPr>
        <p:spPr bwMode="auto">
          <a:xfrm>
            <a:off x="6988175" y="4637088"/>
            <a:ext cx="1793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6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7683" name="Rectangle 39"/>
          <p:cNvSpPr>
            <a:spLocks noChangeArrowheads="1"/>
          </p:cNvSpPr>
          <p:nvPr/>
        </p:nvSpPr>
        <p:spPr bwMode="auto">
          <a:xfrm>
            <a:off x="5545138" y="2640013"/>
            <a:ext cx="1793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7684" name="Rectangle 40"/>
          <p:cNvSpPr>
            <a:spLocks noChangeArrowheads="1"/>
          </p:cNvSpPr>
          <p:nvPr/>
        </p:nvSpPr>
        <p:spPr bwMode="auto">
          <a:xfrm>
            <a:off x="2965450" y="3878263"/>
            <a:ext cx="5683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27685" name="Oval 41"/>
          <p:cNvSpPr>
            <a:spLocks noChangeArrowheads="1"/>
          </p:cNvSpPr>
          <p:nvPr/>
        </p:nvSpPr>
        <p:spPr bwMode="auto">
          <a:xfrm>
            <a:off x="2714625" y="2041525"/>
            <a:ext cx="261938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7686" name="Line 42"/>
          <p:cNvSpPr>
            <a:spLocks noChangeShapeType="1"/>
          </p:cNvSpPr>
          <p:nvPr/>
        </p:nvSpPr>
        <p:spPr bwMode="auto">
          <a:xfrm>
            <a:off x="6246813" y="2179638"/>
            <a:ext cx="1544637" cy="15970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7" name="Oval 43"/>
          <p:cNvSpPr>
            <a:spLocks noChangeArrowheads="1"/>
          </p:cNvSpPr>
          <p:nvPr/>
        </p:nvSpPr>
        <p:spPr bwMode="auto">
          <a:xfrm>
            <a:off x="6049963" y="2022475"/>
            <a:ext cx="263525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7688" name="Line 44"/>
          <p:cNvSpPr>
            <a:spLocks noChangeShapeType="1"/>
          </p:cNvSpPr>
          <p:nvPr/>
        </p:nvSpPr>
        <p:spPr bwMode="auto">
          <a:xfrm>
            <a:off x="1389063" y="3895725"/>
            <a:ext cx="4786312" cy="16478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9" name="Oval 45"/>
          <p:cNvSpPr>
            <a:spLocks noChangeArrowheads="1"/>
          </p:cNvSpPr>
          <p:nvPr/>
        </p:nvSpPr>
        <p:spPr bwMode="auto">
          <a:xfrm>
            <a:off x="1141413" y="3714750"/>
            <a:ext cx="261937" cy="2476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7690" name="Oval 46"/>
          <p:cNvSpPr>
            <a:spLocks noChangeArrowheads="1"/>
          </p:cNvSpPr>
          <p:nvPr/>
        </p:nvSpPr>
        <p:spPr bwMode="auto">
          <a:xfrm>
            <a:off x="2736850" y="3709988"/>
            <a:ext cx="263525" cy="246062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7691" name="Oval 47"/>
          <p:cNvSpPr>
            <a:spLocks noChangeArrowheads="1"/>
          </p:cNvSpPr>
          <p:nvPr/>
        </p:nvSpPr>
        <p:spPr bwMode="auto">
          <a:xfrm>
            <a:off x="6049963" y="3714750"/>
            <a:ext cx="263525" cy="2476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7692" name="Oval 48"/>
          <p:cNvSpPr>
            <a:spLocks noChangeArrowheads="1"/>
          </p:cNvSpPr>
          <p:nvPr/>
        </p:nvSpPr>
        <p:spPr bwMode="auto">
          <a:xfrm>
            <a:off x="7667625" y="3700463"/>
            <a:ext cx="261938" cy="2476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7693" name="Oval 49"/>
          <p:cNvSpPr>
            <a:spLocks noChangeArrowheads="1"/>
          </p:cNvSpPr>
          <p:nvPr/>
        </p:nvSpPr>
        <p:spPr bwMode="auto">
          <a:xfrm>
            <a:off x="6049963" y="5470525"/>
            <a:ext cx="263525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7694" name="Oval 50"/>
          <p:cNvSpPr>
            <a:spLocks noChangeArrowheads="1"/>
          </p:cNvSpPr>
          <p:nvPr/>
        </p:nvSpPr>
        <p:spPr bwMode="auto">
          <a:xfrm>
            <a:off x="2687638" y="5448300"/>
            <a:ext cx="263525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7695" name="Text Box 101"/>
          <p:cNvSpPr txBox="1">
            <a:spLocks noChangeArrowheads="1"/>
          </p:cNvSpPr>
          <p:nvPr/>
        </p:nvSpPr>
        <p:spPr bwMode="auto">
          <a:xfrm>
            <a:off x="2447925" y="1571625"/>
            <a:ext cx="695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1,c</a:t>
            </a:r>
          </a:p>
        </p:txBody>
      </p:sp>
      <p:sp>
        <p:nvSpPr>
          <p:cNvPr id="27696" name="Text Box 102"/>
          <p:cNvSpPr txBox="1">
            <a:spLocks noChangeArrowheads="1"/>
          </p:cNvSpPr>
          <p:nvPr/>
        </p:nvSpPr>
        <p:spPr bwMode="auto">
          <a:xfrm>
            <a:off x="6189663" y="1571625"/>
            <a:ext cx="668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2,c</a:t>
            </a:r>
          </a:p>
        </p:txBody>
      </p:sp>
      <p:sp>
        <p:nvSpPr>
          <p:cNvPr id="27697" name="Text Box 103"/>
          <p:cNvSpPr txBox="1">
            <a:spLocks noChangeArrowheads="1"/>
          </p:cNvSpPr>
          <p:nvPr/>
        </p:nvSpPr>
        <p:spPr bwMode="auto">
          <a:xfrm>
            <a:off x="785813" y="3784600"/>
            <a:ext cx="642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8,c</a:t>
            </a:r>
          </a:p>
        </p:txBody>
      </p:sp>
      <p:sp>
        <p:nvSpPr>
          <p:cNvPr id="22579" name="Text Box 104"/>
          <p:cNvSpPr txBox="1">
            <a:spLocks noChangeArrowheads="1"/>
          </p:cNvSpPr>
          <p:nvPr/>
        </p:nvSpPr>
        <p:spPr bwMode="auto">
          <a:xfrm>
            <a:off x="5643563" y="3357563"/>
            <a:ext cx="650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7,c</a:t>
            </a:r>
          </a:p>
        </p:txBody>
      </p:sp>
      <p:sp>
        <p:nvSpPr>
          <p:cNvPr id="27699" name="Text Box 105"/>
          <p:cNvSpPr txBox="1">
            <a:spLocks noChangeArrowheads="1"/>
          </p:cNvSpPr>
          <p:nvPr/>
        </p:nvSpPr>
        <p:spPr bwMode="auto">
          <a:xfrm>
            <a:off x="2587625" y="5608638"/>
            <a:ext cx="6985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4,c</a:t>
            </a:r>
          </a:p>
        </p:txBody>
      </p:sp>
      <p:sp>
        <p:nvSpPr>
          <p:cNvPr id="55" name="圆角矩形标注 54"/>
          <p:cNvSpPr>
            <a:spLocks noChangeArrowheads="1"/>
          </p:cNvSpPr>
          <p:nvPr/>
        </p:nvSpPr>
        <p:spPr bwMode="auto">
          <a:xfrm>
            <a:off x="8001000" y="2571750"/>
            <a:ext cx="928688" cy="571500"/>
          </a:xfrm>
          <a:prstGeom prst="wedgeRoundRectCallout">
            <a:avLst>
              <a:gd name="adj1" fmla="val -66519"/>
              <a:gd name="adj2" fmla="val 13855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U3</a:t>
            </a:r>
            <a:endParaRPr kumimoji="0" lang="zh-CN" altLang="en-US" sz="1800"/>
          </a:p>
        </p:txBody>
      </p:sp>
      <p:sp>
        <p:nvSpPr>
          <p:cNvPr id="27701" name="TextBox 55"/>
          <p:cNvSpPr txBox="1">
            <a:spLocks noChangeArrowheads="1"/>
          </p:cNvSpPr>
          <p:nvPr/>
        </p:nvSpPr>
        <p:spPr bwMode="auto">
          <a:xfrm>
            <a:off x="2714625" y="198755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b</a:t>
            </a:r>
            <a:endParaRPr kumimoji="0" lang="zh-CN" altLang="en-US" sz="1800"/>
          </a:p>
        </p:txBody>
      </p:sp>
      <p:sp>
        <p:nvSpPr>
          <p:cNvPr id="27702" name="TextBox 56"/>
          <p:cNvSpPr txBox="1">
            <a:spLocks noChangeArrowheads="1"/>
          </p:cNvSpPr>
          <p:nvPr/>
        </p:nvSpPr>
        <p:spPr bwMode="auto">
          <a:xfrm>
            <a:off x="1143000" y="36433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a</a:t>
            </a:r>
            <a:endParaRPr kumimoji="0" lang="zh-CN" altLang="en-US" sz="1800"/>
          </a:p>
        </p:txBody>
      </p:sp>
      <p:sp>
        <p:nvSpPr>
          <p:cNvPr id="27703" name="TextBox 57"/>
          <p:cNvSpPr txBox="1">
            <a:spLocks noChangeArrowheads="1"/>
          </p:cNvSpPr>
          <p:nvPr/>
        </p:nvSpPr>
        <p:spPr bwMode="auto">
          <a:xfrm>
            <a:off x="2714625" y="3643313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c</a:t>
            </a:r>
            <a:endParaRPr kumimoji="0" lang="zh-CN" altLang="en-US" sz="1800"/>
          </a:p>
        </p:txBody>
      </p:sp>
      <p:sp>
        <p:nvSpPr>
          <p:cNvPr id="27704" name="TextBox 58"/>
          <p:cNvSpPr txBox="1">
            <a:spLocks noChangeArrowheads="1"/>
          </p:cNvSpPr>
          <p:nvPr/>
        </p:nvSpPr>
        <p:spPr bwMode="auto">
          <a:xfrm>
            <a:off x="2643188" y="53578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d</a:t>
            </a:r>
            <a:endParaRPr kumimoji="0" lang="zh-CN" altLang="en-US" sz="1800"/>
          </a:p>
        </p:txBody>
      </p:sp>
      <p:sp>
        <p:nvSpPr>
          <p:cNvPr id="27705" name="TextBox 59"/>
          <p:cNvSpPr txBox="1">
            <a:spLocks noChangeArrowheads="1"/>
          </p:cNvSpPr>
          <p:nvPr/>
        </p:nvSpPr>
        <p:spPr bwMode="auto">
          <a:xfrm>
            <a:off x="6000750" y="19288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e</a:t>
            </a:r>
            <a:endParaRPr kumimoji="0" lang="zh-CN" altLang="en-US" sz="1800"/>
          </a:p>
        </p:txBody>
      </p:sp>
      <p:sp>
        <p:nvSpPr>
          <p:cNvPr id="27706" name="TextBox 60"/>
          <p:cNvSpPr txBox="1">
            <a:spLocks noChangeArrowheads="1"/>
          </p:cNvSpPr>
          <p:nvPr/>
        </p:nvSpPr>
        <p:spPr bwMode="auto">
          <a:xfrm>
            <a:off x="6072188" y="3643313"/>
            <a:ext cx="249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f</a:t>
            </a:r>
            <a:endParaRPr kumimoji="0" lang="zh-CN" altLang="en-US" sz="1800"/>
          </a:p>
        </p:txBody>
      </p:sp>
      <p:sp>
        <p:nvSpPr>
          <p:cNvPr id="27707" name="TextBox 61"/>
          <p:cNvSpPr txBox="1">
            <a:spLocks noChangeArrowheads="1"/>
          </p:cNvSpPr>
          <p:nvPr/>
        </p:nvSpPr>
        <p:spPr bwMode="auto">
          <a:xfrm>
            <a:off x="6045200" y="53578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g</a:t>
            </a:r>
            <a:endParaRPr kumimoji="0" lang="zh-CN" altLang="en-US" sz="1800"/>
          </a:p>
        </p:txBody>
      </p:sp>
      <p:sp>
        <p:nvSpPr>
          <p:cNvPr id="27708" name="TextBox 62"/>
          <p:cNvSpPr txBox="1">
            <a:spLocks noChangeArrowheads="1"/>
          </p:cNvSpPr>
          <p:nvPr/>
        </p:nvSpPr>
        <p:spPr bwMode="auto">
          <a:xfrm>
            <a:off x="7643813" y="36433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h</a:t>
            </a:r>
            <a:endParaRPr kumimoji="0" lang="zh-CN" altLang="en-US" sz="1800"/>
          </a:p>
        </p:txBody>
      </p:sp>
      <p:sp>
        <p:nvSpPr>
          <p:cNvPr id="64" name="Text Box 104"/>
          <p:cNvSpPr txBox="1">
            <a:spLocks noChangeArrowheads="1"/>
          </p:cNvSpPr>
          <p:nvPr/>
        </p:nvSpPr>
        <p:spPr bwMode="auto">
          <a:xfrm>
            <a:off x="7929563" y="3357563"/>
            <a:ext cx="650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4,b</a:t>
            </a:r>
          </a:p>
        </p:txBody>
      </p:sp>
      <p:sp>
        <p:nvSpPr>
          <p:cNvPr id="27710" name="圆角矩形标注 64"/>
          <p:cNvSpPr>
            <a:spLocks noChangeArrowheads="1"/>
          </p:cNvSpPr>
          <p:nvPr/>
        </p:nvSpPr>
        <p:spPr bwMode="auto">
          <a:xfrm>
            <a:off x="1714500" y="857250"/>
            <a:ext cx="928688" cy="571500"/>
          </a:xfrm>
          <a:prstGeom prst="wedgeRoundRectCallout">
            <a:avLst>
              <a:gd name="adj1" fmla="val 137977"/>
              <a:gd name="adj2" fmla="val 3188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S2</a:t>
            </a:r>
            <a:endParaRPr kumimoji="0" lang="zh-CN" altLang="en-US" sz="1800"/>
          </a:p>
        </p:txBody>
      </p:sp>
      <p:sp>
        <p:nvSpPr>
          <p:cNvPr id="66" name="Text Box 104"/>
          <p:cNvSpPr txBox="1">
            <a:spLocks noChangeArrowheads="1"/>
          </p:cNvSpPr>
          <p:nvPr/>
        </p:nvSpPr>
        <p:spPr bwMode="auto">
          <a:xfrm>
            <a:off x="7929563" y="3429000"/>
            <a:ext cx="650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3,e</a:t>
            </a:r>
          </a:p>
        </p:txBody>
      </p:sp>
      <p:sp>
        <p:nvSpPr>
          <p:cNvPr id="65" name="Text Box 104"/>
          <p:cNvSpPr txBox="1">
            <a:spLocks noChangeArrowheads="1"/>
          </p:cNvSpPr>
          <p:nvPr/>
        </p:nvSpPr>
        <p:spPr bwMode="auto">
          <a:xfrm>
            <a:off x="5572125" y="3286125"/>
            <a:ext cx="650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6,e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2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2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79" grpId="0"/>
      <p:bldP spid="55" grpId="0" animBg="1"/>
      <p:bldP spid="64" grpId="0"/>
      <p:bldP spid="66" grpId="0"/>
      <p:bldP spid="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任意多边形 65"/>
          <p:cNvSpPr>
            <a:spLocks noChangeArrowheads="1"/>
          </p:cNvSpPr>
          <p:nvPr/>
        </p:nvSpPr>
        <p:spPr bwMode="auto">
          <a:xfrm>
            <a:off x="2309813" y="1301750"/>
            <a:ext cx="6435725" cy="3141663"/>
          </a:xfrm>
          <a:custGeom>
            <a:avLst/>
            <a:gdLst>
              <a:gd name="T0" fmla="*/ 199100 w 6435969"/>
              <a:gd name="T1" fmla="*/ 2892914 h 3141784"/>
              <a:gd name="T2" fmla="*/ 128834 w 6435969"/>
              <a:gd name="T3" fmla="*/ 2705534 h 3141784"/>
              <a:gd name="T4" fmla="*/ 81990 w 6435969"/>
              <a:gd name="T5" fmla="*/ 2447866 h 3141784"/>
              <a:gd name="T6" fmla="*/ 46844 w 6435969"/>
              <a:gd name="T7" fmla="*/ 2365854 h 3141784"/>
              <a:gd name="T8" fmla="*/ 0 w 6435969"/>
              <a:gd name="T9" fmla="*/ 2014497 h 3141784"/>
              <a:gd name="T10" fmla="*/ 23422 w 6435969"/>
              <a:gd name="T11" fmla="*/ 1054115 h 3141784"/>
              <a:gd name="T12" fmla="*/ 46844 w 6435969"/>
              <a:gd name="T13" fmla="*/ 808148 h 3141784"/>
              <a:gd name="T14" fmla="*/ 81990 w 6435969"/>
              <a:gd name="T15" fmla="*/ 609048 h 3141784"/>
              <a:gd name="T16" fmla="*/ 210824 w 6435969"/>
              <a:gd name="T17" fmla="*/ 445068 h 3141784"/>
              <a:gd name="T18" fmla="*/ 316235 w 6435969"/>
              <a:gd name="T19" fmla="*/ 327934 h 3141784"/>
              <a:gd name="T20" fmla="*/ 491913 w 6435969"/>
              <a:gd name="T21" fmla="*/ 222522 h 3141784"/>
              <a:gd name="T22" fmla="*/ 585626 w 6435969"/>
              <a:gd name="T23" fmla="*/ 187401 h 3141784"/>
              <a:gd name="T24" fmla="*/ 878439 w 6435969"/>
              <a:gd name="T25" fmla="*/ 105411 h 3141784"/>
              <a:gd name="T26" fmla="*/ 1827144 w 6435969"/>
              <a:gd name="T27" fmla="*/ 70266 h 3141784"/>
              <a:gd name="T28" fmla="*/ 2354180 w 6435969"/>
              <a:gd name="T29" fmla="*/ 0 h 3141784"/>
              <a:gd name="T30" fmla="*/ 3361452 w 6435969"/>
              <a:gd name="T31" fmla="*/ 58567 h 3141784"/>
              <a:gd name="T32" fmla="*/ 3560554 w 6435969"/>
              <a:gd name="T33" fmla="*/ 93688 h 3141784"/>
              <a:gd name="T34" fmla="*/ 4029083 w 6435969"/>
              <a:gd name="T35" fmla="*/ 187401 h 3141784"/>
              <a:gd name="T36" fmla="*/ 4310159 w 6435969"/>
              <a:gd name="T37" fmla="*/ 316235 h 3141784"/>
              <a:gd name="T38" fmla="*/ 4696637 w 6435969"/>
              <a:gd name="T39" fmla="*/ 456768 h 3141784"/>
              <a:gd name="T40" fmla="*/ 5188615 w 6435969"/>
              <a:gd name="T41" fmla="*/ 737881 h 3141784"/>
              <a:gd name="T42" fmla="*/ 5282309 w 6435969"/>
              <a:gd name="T43" fmla="*/ 796425 h 3141784"/>
              <a:gd name="T44" fmla="*/ 5598541 w 6435969"/>
              <a:gd name="T45" fmla="*/ 1018971 h 3141784"/>
              <a:gd name="T46" fmla="*/ 6008465 w 6435969"/>
              <a:gd name="T47" fmla="*/ 1370328 h 3141784"/>
              <a:gd name="T48" fmla="*/ 6172401 w 6435969"/>
              <a:gd name="T49" fmla="*/ 1475739 h 3141784"/>
              <a:gd name="T50" fmla="*/ 6277813 w 6435969"/>
              <a:gd name="T51" fmla="*/ 1709985 h 3141784"/>
              <a:gd name="T52" fmla="*/ 6394949 w 6435969"/>
              <a:gd name="T53" fmla="*/ 2084777 h 3141784"/>
              <a:gd name="T54" fmla="*/ 6430113 w 6435969"/>
              <a:gd name="T55" fmla="*/ 2225321 h 3141784"/>
              <a:gd name="T56" fmla="*/ 6394949 w 6435969"/>
              <a:gd name="T57" fmla="*/ 2553278 h 3141784"/>
              <a:gd name="T58" fmla="*/ 6324701 w 6435969"/>
              <a:gd name="T59" fmla="*/ 2693810 h 3141784"/>
              <a:gd name="T60" fmla="*/ 6277813 w 6435969"/>
              <a:gd name="T61" fmla="*/ 2752378 h 3141784"/>
              <a:gd name="T62" fmla="*/ 6149047 w 6435969"/>
              <a:gd name="T63" fmla="*/ 2881190 h 3141784"/>
              <a:gd name="T64" fmla="*/ 5973301 w 6435969"/>
              <a:gd name="T65" fmla="*/ 2916358 h 3141784"/>
              <a:gd name="T66" fmla="*/ 5610263 w 6435969"/>
              <a:gd name="T67" fmla="*/ 2928034 h 3141784"/>
              <a:gd name="T68" fmla="*/ 5469687 w 6435969"/>
              <a:gd name="T69" fmla="*/ 2857790 h 3141784"/>
              <a:gd name="T70" fmla="*/ 5270585 w 6435969"/>
              <a:gd name="T71" fmla="*/ 2787502 h 3141784"/>
              <a:gd name="T72" fmla="*/ 5165173 w 6435969"/>
              <a:gd name="T73" fmla="*/ 2693810 h 3141784"/>
              <a:gd name="T74" fmla="*/ 5036315 w 6435969"/>
              <a:gd name="T75" fmla="*/ 2588400 h 3141784"/>
              <a:gd name="T76" fmla="*/ 4884103 w 6435969"/>
              <a:gd name="T77" fmla="*/ 2482989 h 3141784"/>
              <a:gd name="T78" fmla="*/ 4649837 w 6435969"/>
              <a:gd name="T79" fmla="*/ 2237042 h 3141784"/>
              <a:gd name="T80" fmla="*/ 4509259 w 6435969"/>
              <a:gd name="T81" fmla="*/ 2131632 h 3141784"/>
              <a:gd name="T82" fmla="*/ 4204747 w 6435969"/>
              <a:gd name="T83" fmla="*/ 1955945 h 3141784"/>
              <a:gd name="T84" fmla="*/ 4075933 w 6435969"/>
              <a:gd name="T85" fmla="*/ 1909085 h 3141784"/>
              <a:gd name="T86" fmla="*/ 3408298 w 6435969"/>
              <a:gd name="T87" fmla="*/ 1991075 h 3141784"/>
              <a:gd name="T88" fmla="*/ 3326330 w 6435969"/>
              <a:gd name="T89" fmla="*/ 2037920 h 3141784"/>
              <a:gd name="T90" fmla="*/ 3080383 w 6435969"/>
              <a:gd name="T91" fmla="*/ 2108186 h 3141784"/>
              <a:gd name="T92" fmla="*/ 2810993 w 6435969"/>
              <a:gd name="T93" fmla="*/ 2201876 h 3141784"/>
              <a:gd name="T94" fmla="*/ 2412748 w 6435969"/>
              <a:gd name="T95" fmla="*/ 2389298 h 3141784"/>
              <a:gd name="T96" fmla="*/ 2272212 w 6435969"/>
              <a:gd name="T97" fmla="*/ 2482989 h 3141784"/>
              <a:gd name="T98" fmla="*/ 2166801 w 6435969"/>
              <a:gd name="T99" fmla="*/ 2541554 h 3141784"/>
              <a:gd name="T100" fmla="*/ 2014545 w 6435969"/>
              <a:gd name="T101" fmla="*/ 2588400 h 3141784"/>
              <a:gd name="T102" fmla="*/ 1698310 w 6435969"/>
              <a:gd name="T103" fmla="*/ 2670366 h 3141784"/>
              <a:gd name="T104" fmla="*/ 1428920 w 6435969"/>
              <a:gd name="T105" fmla="*/ 2810946 h 3141784"/>
              <a:gd name="T106" fmla="*/ 1264940 w 6435969"/>
              <a:gd name="T107" fmla="*/ 2904634 h 3141784"/>
              <a:gd name="T108" fmla="*/ 925283 w 6435969"/>
              <a:gd name="T109" fmla="*/ 3056890 h 3141784"/>
              <a:gd name="T110" fmla="*/ 773027 w 6435969"/>
              <a:gd name="T111" fmla="*/ 3115458 h 3141784"/>
              <a:gd name="T112" fmla="*/ 667616 w 6435969"/>
              <a:gd name="T113" fmla="*/ 3138858 h 3141784"/>
              <a:gd name="T114" fmla="*/ 363080 w 6435969"/>
              <a:gd name="T115" fmla="*/ 3068614 h 3141784"/>
              <a:gd name="T116" fmla="*/ 304535 w 6435969"/>
              <a:gd name="T117" fmla="*/ 3033446 h 3141784"/>
              <a:gd name="T118" fmla="*/ 199100 w 6435969"/>
              <a:gd name="T119" fmla="*/ 2916358 h 314178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6435969"/>
              <a:gd name="T181" fmla="*/ 0 h 3141784"/>
              <a:gd name="T182" fmla="*/ 6435969 w 6435969"/>
              <a:gd name="T183" fmla="*/ 3141784 h 3141784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6435969" h="3141784">
                <a:moveTo>
                  <a:pt x="257908" y="2954215"/>
                </a:moveTo>
                <a:cubicBezTo>
                  <a:pt x="238369" y="2934677"/>
                  <a:pt x="216256" y="2917411"/>
                  <a:pt x="199292" y="2895600"/>
                </a:cubicBezTo>
                <a:cubicBezTo>
                  <a:pt x="188563" y="2881805"/>
                  <a:pt x="181982" y="2865070"/>
                  <a:pt x="175846" y="2848707"/>
                </a:cubicBezTo>
                <a:cubicBezTo>
                  <a:pt x="158491" y="2802425"/>
                  <a:pt x="138648" y="2756499"/>
                  <a:pt x="128954" y="2708030"/>
                </a:cubicBezTo>
                <a:cubicBezTo>
                  <a:pt x="114808" y="2637298"/>
                  <a:pt x="123532" y="2668318"/>
                  <a:pt x="105508" y="2614246"/>
                </a:cubicBezTo>
                <a:cubicBezTo>
                  <a:pt x="98304" y="2556614"/>
                  <a:pt x="93331" y="2506466"/>
                  <a:pt x="82062" y="2450123"/>
                </a:cubicBezTo>
                <a:cubicBezTo>
                  <a:pt x="78902" y="2434324"/>
                  <a:pt x="76686" y="2418039"/>
                  <a:pt x="70339" y="2403230"/>
                </a:cubicBezTo>
                <a:cubicBezTo>
                  <a:pt x="64789" y="2390280"/>
                  <a:pt x="54708" y="2379784"/>
                  <a:pt x="46892" y="2368061"/>
                </a:cubicBezTo>
                <a:cubicBezTo>
                  <a:pt x="39077" y="2321169"/>
                  <a:pt x="26608" y="2274818"/>
                  <a:pt x="23446" y="2227384"/>
                </a:cubicBezTo>
                <a:cubicBezTo>
                  <a:pt x="10901" y="2039208"/>
                  <a:pt x="30300" y="2107269"/>
                  <a:pt x="0" y="2016369"/>
                </a:cubicBezTo>
                <a:cubicBezTo>
                  <a:pt x="3908" y="1707661"/>
                  <a:pt x="4195" y="1398887"/>
                  <a:pt x="11723" y="1090246"/>
                </a:cubicBezTo>
                <a:cubicBezTo>
                  <a:pt x="12024" y="1077892"/>
                  <a:pt x="21813" y="1067325"/>
                  <a:pt x="23446" y="1055076"/>
                </a:cubicBezTo>
                <a:cubicBezTo>
                  <a:pt x="29665" y="1008434"/>
                  <a:pt x="30708" y="961243"/>
                  <a:pt x="35169" y="914400"/>
                </a:cubicBezTo>
                <a:cubicBezTo>
                  <a:pt x="38524" y="879174"/>
                  <a:pt x="42757" y="844035"/>
                  <a:pt x="46892" y="808892"/>
                </a:cubicBezTo>
                <a:cubicBezTo>
                  <a:pt x="50573" y="777603"/>
                  <a:pt x="54160" y="746295"/>
                  <a:pt x="58616" y="715107"/>
                </a:cubicBezTo>
                <a:cubicBezTo>
                  <a:pt x="62218" y="689892"/>
                  <a:pt x="68100" y="637524"/>
                  <a:pt x="82062" y="609600"/>
                </a:cubicBezTo>
                <a:cubicBezTo>
                  <a:pt x="104679" y="564364"/>
                  <a:pt x="107341" y="580005"/>
                  <a:pt x="140677" y="539261"/>
                </a:cubicBezTo>
                <a:cubicBezTo>
                  <a:pt x="165422" y="509017"/>
                  <a:pt x="183384" y="473108"/>
                  <a:pt x="211016" y="445476"/>
                </a:cubicBezTo>
                <a:cubicBezTo>
                  <a:pt x="222739" y="433753"/>
                  <a:pt x="235396" y="422895"/>
                  <a:pt x="246185" y="410307"/>
                </a:cubicBezTo>
                <a:cubicBezTo>
                  <a:pt x="277649" y="373599"/>
                  <a:pt x="279123" y="357335"/>
                  <a:pt x="316523" y="328246"/>
                </a:cubicBezTo>
                <a:cubicBezTo>
                  <a:pt x="338766" y="310946"/>
                  <a:pt x="362699" y="295851"/>
                  <a:pt x="386862" y="281353"/>
                </a:cubicBezTo>
                <a:cubicBezTo>
                  <a:pt x="429135" y="255989"/>
                  <a:pt x="449124" y="241958"/>
                  <a:pt x="492369" y="222738"/>
                </a:cubicBezTo>
                <a:cubicBezTo>
                  <a:pt x="511599" y="214191"/>
                  <a:pt x="531281" y="206681"/>
                  <a:pt x="550985" y="199292"/>
                </a:cubicBezTo>
                <a:cubicBezTo>
                  <a:pt x="562555" y="194953"/>
                  <a:pt x="575101" y="193095"/>
                  <a:pt x="586154" y="187569"/>
                </a:cubicBezTo>
                <a:cubicBezTo>
                  <a:pt x="598756" y="181268"/>
                  <a:pt x="608318" y="169542"/>
                  <a:pt x="621323" y="164123"/>
                </a:cubicBezTo>
                <a:cubicBezTo>
                  <a:pt x="700166" y="131271"/>
                  <a:pt x="794762" y="108841"/>
                  <a:pt x="879231" y="105507"/>
                </a:cubicBezTo>
                <a:cubicBezTo>
                  <a:pt x="1125255" y="95796"/>
                  <a:pt x="1371600" y="97692"/>
                  <a:pt x="1617785" y="93784"/>
                </a:cubicBezTo>
                <a:cubicBezTo>
                  <a:pt x="1713159" y="61993"/>
                  <a:pt x="1619352" y="89974"/>
                  <a:pt x="1828800" y="70338"/>
                </a:cubicBezTo>
                <a:cubicBezTo>
                  <a:pt x="2008411" y="53500"/>
                  <a:pt x="2077928" y="38098"/>
                  <a:pt x="2262554" y="11723"/>
                </a:cubicBezTo>
                <a:cubicBezTo>
                  <a:pt x="2293742" y="7268"/>
                  <a:pt x="2325077" y="3908"/>
                  <a:pt x="2356339" y="0"/>
                </a:cubicBezTo>
                <a:lnTo>
                  <a:pt x="3153508" y="23446"/>
                </a:lnTo>
                <a:cubicBezTo>
                  <a:pt x="3274827" y="28173"/>
                  <a:pt x="3244831" y="38666"/>
                  <a:pt x="3364523" y="58615"/>
                </a:cubicBezTo>
                <a:cubicBezTo>
                  <a:pt x="3399427" y="64432"/>
                  <a:pt x="3434862" y="66430"/>
                  <a:pt x="3470031" y="70338"/>
                </a:cubicBezTo>
                <a:cubicBezTo>
                  <a:pt x="3501293" y="78153"/>
                  <a:pt x="3532832" y="84931"/>
                  <a:pt x="3563816" y="93784"/>
                </a:cubicBezTo>
                <a:cubicBezTo>
                  <a:pt x="3627353" y="111937"/>
                  <a:pt x="3728717" y="141884"/>
                  <a:pt x="3786554" y="152400"/>
                </a:cubicBezTo>
                <a:cubicBezTo>
                  <a:pt x="3868112" y="167229"/>
                  <a:pt x="4032739" y="187569"/>
                  <a:pt x="4032739" y="187569"/>
                </a:cubicBezTo>
                <a:cubicBezTo>
                  <a:pt x="4067908" y="199292"/>
                  <a:pt x="4103826" y="208970"/>
                  <a:pt x="4138246" y="222738"/>
                </a:cubicBezTo>
                <a:cubicBezTo>
                  <a:pt x="4199651" y="247300"/>
                  <a:pt x="4254610" y="289070"/>
                  <a:pt x="4314092" y="316523"/>
                </a:cubicBezTo>
                <a:cubicBezTo>
                  <a:pt x="4341161" y="329017"/>
                  <a:pt x="4393607" y="330109"/>
                  <a:pt x="4419600" y="339969"/>
                </a:cubicBezTo>
                <a:cubicBezTo>
                  <a:pt x="4514596" y="376002"/>
                  <a:pt x="4610080" y="411763"/>
                  <a:pt x="4700954" y="457200"/>
                </a:cubicBezTo>
                <a:cubicBezTo>
                  <a:pt x="4738580" y="476013"/>
                  <a:pt x="5073532" y="638727"/>
                  <a:pt x="5122985" y="679938"/>
                </a:cubicBezTo>
                <a:cubicBezTo>
                  <a:pt x="5146431" y="699476"/>
                  <a:pt x="5168641" y="720602"/>
                  <a:pt x="5193323" y="738553"/>
                </a:cubicBezTo>
                <a:cubicBezTo>
                  <a:pt x="5211751" y="751955"/>
                  <a:pt x="5232617" y="761646"/>
                  <a:pt x="5251939" y="773723"/>
                </a:cubicBezTo>
                <a:cubicBezTo>
                  <a:pt x="5263887" y="781190"/>
                  <a:pt x="5274875" y="790179"/>
                  <a:pt x="5287108" y="797169"/>
                </a:cubicBezTo>
                <a:cubicBezTo>
                  <a:pt x="5302281" y="805839"/>
                  <a:pt x="5319708" y="810558"/>
                  <a:pt x="5334000" y="820615"/>
                </a:cubicBezTo>
                <a:cubicBezTo>
                  <a:pt x="5425400" y="884934"/>
                  <a:pt x="5513710" y="953536"/>
                  <a:pt x="5603631" y="1019907"/>
                </a:cubicBezTo>
                <a:cubicBezTo>
                  <a:pt x="5677833" y="1074675"/>
                  <a:pt x="5761156" y="1118817"/>
                  <a:pt x="5826369" y="1184030"/>
                </a:cubicBezTo>
                <a:cubicBezTo>
                  <a:pt x="5888892" y="1246553"/>
                  <a:pt x="5949979" y="1310547"/>
                  <a:pt x="6013939" y="1371600"/>
                </a:cubicBezTo>
                <a:cubicBezTo>
                  <a:pt x="6053371" y="1409240"/>
                  <a:pt x="6094248" y="1441062"/>
                  <a:pt x="6142892" y="1465384"/>
                </a:cubicBezTo>
                <a:cubicBezTo>
                  <a:pt x="6153945" y="1470910"/>
                  <a:pt x="6166339" y="1473199"/>
                  <a:pt x="6178062" y="1477107"/>
                </a:cubicBezTo>
                <a:cubicBezTo>
                  <a:pt x="6181970" y="1492738"/>
                  <a:pt x="6183173" y="1509307"/>
                  <a:pt x="6189785" y="1524000"/>
                </a:cubicBezTo>
                <a:cubicBezTo>
                  <a:pt x="6218470" y="1587746"/>
                  <a:pt x="6260304" y="1645651"/>
                  <a:pt x="6283569" y="1711569"/>
                </a:cubicBezTo>
                <a:cubicBezTo>
                  <a:pt x="6363813" y="1938925"/>
                  <a:pt x="6326158" y="1846110"/>
                  <a:pt x="6389077" y="1992923"/>
                </a:cubicBezTo>
                <a:cubicBezTo>
                  <a:pt x="6392985" y="2024184"/>
                  <a:pt x="6394199" y="2055902"/>
                  <a:pt x="6400800" y="2086707"/>
                </a:cubicBezTo>
                <a:cubicBezTo>
                  <a:pt x="6405978" y="2110873"/>
                  <a:pt x="6418252" y="2133069"/>
                  <a:pt x="6424246" y="2157046"/>
                </a:cubicBezTo>
                <a:cubicBezTo>
                  <a:pt x="6430011" y="2180106"/>
                  <a:pt x="6432061" y="2203938"/>
                  <a:pt x="6435969" y="2227384"/>
                </a:cubicBezTo>
                <a:cubicBezTo>
                  <a:pt x="6432061" y="2321169"/>
                  <a:pt x="6434246" y="2415406"/>
                  <a:pt x="6424246" y="2508738"/>
                </a:cubicBezTo>
                <a:cubicBezTo>
                  <a:pt x="6422384" y="2526114"/>
                  <a:pt x="6407290" y="2539404"/>
                  <a:pt x="6400800" y="2555630"/>
                </a:cubicBezTo>
                <a:cubicBezTo>
                  <a:pt x="6391621" y="2578577"/>
                  <a:pt x="6391063" y="2605405"/>
                  <a:pt x="6377354" y="2625969"/>
                </a:cubicBezTo>
                <a:lnTo>
                  <a:pt x="6330462" y="2696307"/>
                </a:lnTo>
                <a:cubicBezTo>
                  <a:pt x="6322647" y="2708030"/>
                  <a:pt x="6316979" y="2721513"/>
                  <a:pt x="6307016" y="2731476"/>
                </a:cubicBezTo>
                <a:cubicBezTo>
                  <a:pt x="6299200" y="2739292"/>
                  <a:pt x="6290474" y="2746292"/>
                  <a:pt x="6283569" y="2754923"/>
                </a:cubicBezTo>
                <a:cubicBezTo>
                  <a:pt x="6274767" y="2765925"/>
                  <a:pt x="6269483" y="2779562"/>
                  <a:pt x="6260123" y="2790092"/>
                </a:cubicBezTo>
                <a:cubicBezTo>
                  <a:pt x="6257630" y="2792896"/>
                  <a:pt x="6184312" y="2874967"/>
                  <a:pt x="6154616" y="2883876"/>
                </a:cubicBezTo>
                <a:cubicBezTo>
                  <a:pt x="6128150" y="2891816"/>
                  <a:pt x="6099908" y="2891692"/>
                  <a:pt x="6072554" y="2895600"/>
                </a:cubicBezTo>
                <a:cubicBezTo>
                  <a:pt x="5965843" y="2931170"/>
                  <a:pt x="6134381" y="2876607"/>
                  <a:pt x="5978769" y="2919046"/>
                </a:cubicBezTo>
                <a:cubicBezTo>
                  <a:pt x="5954926" y="2925549"/>
                  <a:pt x="5931877" y="2934677"/>
                  <a:pt x="5908431" y="2942492"/>
                </a:cubicBezTo>
                <a:cubicBezTo>
                  <a:pt x="5810739" y="2938584"/>
                  <a:pt x="5712321" y="2943281"/>
                  <a:pt x="5615354" y="2930769"/>
                </a:cubicBezTo>
                <a:cubicBezTo>
                  <a:pt x="5567725" y="2924623"/>
                  <a:pt x="5547847" y="2891154"/>
                  <a:pt x="5509846" y="2872153"/>
                </a:cubicBezTo>
                <a:cubicBezTo>
                  <a:pt x="5498793" y="2866627"/>
                  <a:pt x="5486760" y="2863019"/>
                  <a:pt x="5474677" y="2860430"/>
                </a:cubicBezTo>
                <a:cubicBezTo>
                  <a:pt x="5431957" y="2851276"/>
                  <a:pt x="5388708" y="2844799"/>
                  <a:pt x="5345723" y="2836984"/>
                </a:cubicBezTo>
                <a:cubicBezTo>
                  <a:pt x="5322277" y="2821353"/>
                  <a:pt x="5297032" y="2808132"/>
                  <a:pt x="5275385" y="2790092"/>
                </a:cubicBezTo>
                <a:cubicBezTo>
                  <a:pt x="5249912" y="2768865"/>
                  <a:pt x="5232635" y="2738146"/>
                  <a:pt x="5205046" y="2719753"/>
                </a:cubicBezTo>
                <a:cubicBezTo>
                  <a:pt x="5193323" y="2711938"/>
                  <a:pt x="5180574" y="2705476"/>
                  <a:pt x="5169877" y="2696307"/>
                </a:cubicBezTo>
                <a:cubicBezTo>
                  <a:pt x="5153094" y="2681921"/>
                  <a:pt x="5139621" y="2663971"/>
                  <a:pt x="5122985" y="2649415"/>
                </a:cubicBezTo>
                <a:cubicBezTo>
                  <a:pt x="5115906" y="2643221"/>
                  <a:pt x="5055511" y="2598094"/>
                  <a:pt x="5040923" y="2590800"/>
                </a:cubicBezTo>
                <a:cubicBezTo>
                  <a:pt x="5029870" y="2585274"/>
                  <a:pt x="5017477" y="2582984"/>
                  <a:pt x="5005754" y="2579076"/>
                </a:cubicBezTo>
                <a:cubicBezTo>
                  <a:pt x="4964252" y="2547950"/>
                  <a:pt x="4927312" y="2521495"/>
                  <a:pt x="4888523" y="2485292"/>
                </a:cubicBezTo>
                <a:cubicBezTo>
                  <a:pt x="4852163" y="2451356"/>
                  <a:pt x="4814086" y="2418622"/>
                  <a:pt x="4783016" y="2379784"/>
                </a:cubicBezTo>
                <a:cubicBezTo>
                  <a:pt x="4680429" y="2251551"/>
                  <a:pt x="4730869" y="2290312"/>
                  <a:pt x="4654062" y="2239107"/>
                </a:cubicBezTo>
                <a:cubicBezTo>
                  <a:pt x="4646247" y="2227384"/>
                  <a:pt x="4639418" y="2214940"/>
                  <a:pt x="4630616" y="2203938"/>
                </a:cubicBezTo>
                <a:cubicBezTo>
                  <a:pt x="4597171" y="2162133"/>
                  <a:pt x="4570516" y="2165340"/>
                  <a:pt x="4513385" y="2133600"/>
                </a:cubicBezTo>
                <a:cubicBezTo>
                  <a:pt x="4301141" y="2015686"/>
                  <a:pt x="4495576" y="2104687"/>
                  <a:pt x="4255477" y="2004646"/>
                </a:cubicBezTo>
                <a:cubicBezTo>
                  <a:pt x="4239846" y="1989015"/>
                  <a:pt x="4227909" y="1968488"/>
                  <a:pt x="4208585" y="1957753"/>
                </a:cubicBezTo>
                <a:cubicBezTo>
                  <a:pt x="4191167" y="1948076"/>
                  <a:pt x="4169300" y="1950863"/>
                  <a:pt x="4149969" y="1946030"/>
                </a:cubicBezTo>
                <a:cubicBezTo>
                  <a:pt x="4111141" y="1936323"/>
                  <a:pt x="4114014" y="1933783"/>
                  <a:pt x="4079631" y="1910861"/>
                </a:cubicBezTo>
                <a:cubicBezTo>
                  <a:pt x="3799560" y="1924198"/>
                  <a:pt x="3793598" y="1917501"/>
                  <a:pt x="3481754" y="1969476"/>
                </a:cubicBezTo>
                <a:cubicBezTo>
                  <a:pt x="3457376" y="1973539"/>
                  <a:pt x="3411416" y="1992923"/>
                  <a:pt x="3411416" y="1992923"/>
                </a:cubicBezTo>
                <a:cubicBezTo>
                  <a:pt x="3399693" y="2004646"/>
                  <a:pt x="3390641" y="2019867"/>
                  <a:pt x="3376246" y="2028092"/>
                </a:cubicBezTo>
                <a:cubicBezTo>
                  <a:pt x="3362257" y="2036086"/>
                  <a:pt x="3344639" y="2034720"/>
                  <a:pt x="3329354" y="2039815"/>
                </a:cubicBezTo>
                <a:cubicBezTo>
                  <a:pt x="3309390" y="2046470"/>
                  <a:pt x="3290973" y="2057480"/>
                  <a:pt x="3270739" y="2063261"/>
                </a:cubicBezTo>
                <a:cubicBezTo>
                  <a:pt x="3208771" y="2080966"/>
                  <a:pt x="3143942" y="2088703"/>
                  <a:pt x="3083169" y="2110153"/>
                </a:cubicBezTo>
                <a:lnTo>
                  <a:pt x="2883877" y="2180492"/>
                </a:lnTo>
                <a:cubicBezTo>
                  <a:pt x="2860534" y="2188611"/>
                  <a:pt x="2813539" y="2203938"/>
                  <a:pt x="2813539" y="2203938"/>
                </a:cubicBezTo>
                <a:cubicBezTo>
                  <a:pt x="2762653" y="2254822"/>
                  <a:pt x="2812012" y="2211932"/>
                  <a:pt x="2696308" y="2262553"/>
                </a:cubicBezTo>
                <a:cubicBezTo>
                  <a:pt x="2601792" y="2303904"/>
                  <a:pt x="2504527" y="2340322"/>
                  <a:pt x="2414954" y="2391507"/>
                </a:cubicBezTo>
                <a:cubicBezTo>
                  <a:pt x="2387600" y="2407138"/>
                  <a:pt x="2359106" y="2420924"/>
                  <a:pt x="2332892" y="2438400"/>
                </a:cubicBezTo>
                <a:cubicBezTo>
                  <a:pt x="2312073" y="2452279"/>
                  <a:pt x="2295733" y="2472419"/>
                  <a:pt x="2274277" y="2485292"/>
                </a:cubicBezTo>
                <a:cubicBezTo>
                  <a:pt x="2256232" y="2496119"/>
                  <a:pt x="2234057" y="2498518"/>
                  <a:pt x="2215662" y="2508738"/>
                </a:cubicBezTo>
                <a:cubicBezTo>
                  <a:pt x="2198582" y="2518227"/>
                  <a:pt x="2186245" y="2535169"/>
                  <a:pt x="2168769" y="2543907"/>
                </a:cubicBezTo>
                <a:cubicBezTo>
                  <a:pt x="2154358" y="2551112"/>
                  <a:pt x="2137276" y="2550892"/>
                  <a:pt x="2121877" y="2555630"/>
                </a:cubicBezTo>
                <a:cubicBezTo>
                  <a:pt x="2086445" y="2566532"/>
                  <a:pt x="2052166" y="2581162"/>
                  <a:pt x="2016369" y="2590800"/>
                </a:cubicBezTo>
                <a:cubicBezTo>
                  <a:pt x="1950471" y="2608542"/>
                  <a:pt x="1883138" y="2620565"/>
                  <a:pt x="1817077" y="2637692"/>
                </a:cubicBezTo>
                <a:cubicBezTo>
                  <a:pt x="1777585" y="2647931"/>
                  <a:pt x="1739425" y="2662966"/>
                  <a:pt x="1699846" y="2672861"/>
                </a:cubicBezTo>
                <a:cubicBezTo>
                  <a:pt x="1534795" y="2714124"/>
                  <a:pt x="1694960" y="2662767"/>
                  <a:pt x="1594339" y="2696307"/>
                </a:cubicBezTo>
                <a:cubicBezTo>
                  <a:pt x="1521905" y="2756669"/>
                  <a:pt x="1518205" y="2765144"/>
                  <a:pt x="1430216" y="2813538"/>
                </a:cubicBezTo>
                <a:cubicBezTo>
                  <a:pt x="1384278" y="2838804"/>
                  <a:pt x="1326611" y="2846804"/>
                  <a:pt x="1289539" y="2883876"/>
                </a:cubicBezTo>
                <a:cubicBezTo>
                  <a:pt x="1281723" y="2891692"/>
                  <a:pt x="1275689" y="2901839"/>
                  <a:pt x="1266092" y="2907323"/>
                </a:cubicBezTo>
                <a:cubicBezTo>
                  <a:pt x="1246468" y="2918537"/>
                  <a:pt x="1197807" y="2933992"/>
                  <a:pt x="1172308" y="2942492"/>
                </a:cubicBezTo>
                <a:cubicBezTo>
                  <a:pt x="1068609" y="3025449"/>
                  <a:pt x="1118279" y="2995671"/>
                  <a:pt x="926123" y="3059723"/>
                </a:cubicBezTo>
                <a:cubicBezTo>
                  <a:pt x="902677" y="3067538"/>
                  <a:pt x="878732" y="3073990"/>
                  <a:pt x="855785" y="3083169"/>
                </a:cubicBezTo>
                <a:cubicBezTo>
                  <a:pt x="799870" y="3105535"/>
                  <a:pt x="824035" y="3105760"/>
                  <a:pt x="773723" y="3118338"/>
                </a:cubicBezTo>
                <a:cubicBezTo>
                  <a:pt x="754393" y="3123171"/>
                  <a:pt x="734559" y="3125739"/>
                  <a:pt x="715108" y="3130061"/>
                </a:cubicBezTo>
                <a:cubicBezTo>
                  <a:pt x="699380" y="3133556"/>
                  <a:pt x="683847" y="3137876"/>
                  <a:pt x="668216" y="3141784"/>
                </a:cubicBezTo>
                <a:cubicBezTo>
                  <a:pt x="534267" y="3129607"/>
                  <a:pt x="555617" y="3137080"/>
                  <a:pt x="433754" y="3106615"/>
                </a:cubicBezTo>
                <a:cubicBezTo>
                  <a:pt x="374821" y="3091882"/>
                  <a:pt x="420722" y="3100099"/>
                  <a:pt x="363416" y="3071446"/>
                </a:cubicBezTo>
                <a:cubicBezTo>
                  <a:pt x="352363" y="3065920"/>
                  <a:pt x="339969" y="3063631"/>
                  <a:pt x="328246" y="3059723"/>
                </a:cubicBezTo>
                <a:cubicBezTo>
                  <a:pt x="320431" y="3051907"/>
                  <a:pt x="311705" y="3044907"/>
                  <a:pt x="304800" y="3036276"/>
                </a:cubicBezTo>
                <a:cubicBezTo>
                  <a:pt x="267916" y="2990170"/>
                  <a:pt x="296308" y="3007707"/>
                  <a:pt x="246185" y="2965938"/>
                </a:cubicBezTo>
                <a:cubicBezTo>
                  <a:pt x="197682" y="2925519"/>
                  <a:pt x="221078" y="2962614"/>
                  <a:pt x="199292" y="2919046"/>
                </a:cubicBezTo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8674" name="Line 6"/>
          <p:cNvSpPr>
            <a:spLocks noChangeShapeType="1"/>
          </p:cNvSpPr>
          <p:nvPr/>
        </p:nvSpPr>
        <p:spPr bwMode="auto">
          <a:xfrm>
            <a:off x="2928938" y="2143125"/>
            <a:ext cx="3143250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5" name="Line 7"/>
          <p:cNvSpPr>
            <a:spLocks noChangeShapeType="1"/>
          </p:cNvSpPr>
          <p:nvPr/>
        </p:nvSpPr>
        <p:spPr bwMode="auto">
          <a:xfrm flipV="1">
            <a:off x="2933700" y="5575300"/>
            <a:ext cx="3151188" cy="174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6" name="Line 8"/>
          <p:cNvSpPr>
            <a:spLocks noChangeShapeType="1"/>
          </p:cNvSpPr>
          <p:nvPr/>
        </p:nvSpPr>
        <p:spPr bwMode="auto">
          <a:xfrm flipH="1">
            <a:off x="1287463" y="2179638"/>
            <a:ext cx="1449387" cy="15541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7" name="Line 9"/>
          <p:cNvSpPr>
            <a:spLocks noChangeShapeType="1"/>
          </p:cNvSpPr>
          <p:nvPr/>
        </p:nvSpPr>
        <p:spPr bwMode="auto">
          <a:xfrm>
            <a:off x="1311275" y="3868738"/>
            <a:ext cx="1446213" cy="16256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8" name="Line 10"/>
          <p:cNvSpPr>
            <a:spLocks noChangeShapeType="1"/>
          </p:cNvSpPr>
          <p:nvPr/>
        </p:nvSpPr>
        <p:spPr bwMode="auto">
          <a:xfrm flipH="1">
            <a:off x="6321425" y="3940175"/>
            <a:ext cx="1392238" cy="15811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9" name="Line 11"/>
          <p:cNvSpPr>
            <a:spLocks noChangeShapeType="1"/>
          </p:cNvSpPr>
          <p:nvPr/>
        </p:nvSpPr>
        <p:spPr bwMode="auto">
          <a:xfrm flipV="1">
            <a:off x="1435100" y="3830638"/>
            <a:ext cx="1350963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0" name="Line 12"/>
          <p:cNvSpPr>
            <a:spLocks noChangeShapeType="1"/>
          </p:cNvSpPr>
          <p:nvPr/>
        </p:nvSpPr>
        <p:spPr bwMode="auto">
          <a:xfrm>
            <a:off x="2955925" y="3829050"/>
            <a:ext cx="3094038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1" name="Line 13"/>
          <p:cNvSpPr>
            <a:spLocks noChangeShapeType="1"/>
          </p:cNvSpPr>
          <p:nvPr/>
        </p:nvSpPr>
        <p:spPr bwMode="auto">
          <a:xfrm>
            <a:off x="6272213" y="3810000"/>
            <a:ext cx="1400175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2" name="Line 14"/>
          <p:cNvSpPr>
            <a:spLocks noChangeShapeType="1"/>
          </p:cNvSpPr>
          <p:nvPr/>
        </p:nvSpPr>
        <p:spPr bwMode="auto">
          <a:xfrm>
            <a:off x="2832100" y="2214563"/>
            <a:ext cx="6350" cy="1541462"/>
          </a:xfrm>
          <a:prstGeom prst="line">
            <a:avLst/>
          </a:prstGeom>
          <a:noFill/>
          <a:ln w="1111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3" name="Line 15"/>
          <p:cNvSpPr>
            <a:spLocks noChangeShapeType="1"/>
          </p:cNvSpPr>
          <p:nvPr/>
        </p:nvSpPr>
        <p:spPr bwMode="auto">
          <a:xfrm flipH="1">
            <a:off x="2803525" y="3906838"/>
            <a:ext cx="6350" cy="16938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4" name="Line 16"/>
          <p:cNvSpPr>
            <a:spLocks noChangeShapeType="1"/>
          </p:cNvSpPr>
          <p:nvPr/>
        </p:nvSpPr>
        <p:spPr bwMode="auto">
          <a:xfrm>
            <a:off x="6154738" y="2263775"/>
            <a:ext cx="0" cy="14509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5" name="Line 17"/>
          <p:cNvSpPr>
            <a:spLocks noChangeShapeType="1"/>
          </p:cNvSpPr>
          <p:nvPr/>
        </p:nvSpPr>
        <p:spPr bwMode="auto">
          <a:xfrm flipH="1">
            <a:off x="6176963" y="3887788"/>
            <a:ext cx="23812" cy="15763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6" name="Line 18"/>
          <p:cNvSpPr>
            <a:spLocks noChangeShapeType="1"/>
          </p:cNvSpPr>
          <p:nvPr/>
        </p:nvSpPr>
        <p:spPr bwMode="auto">
          <a:xfrm>
            <a:off x="2884488" y="2179638"/>
            <a:ext cx="4883150" cy="16113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7" name="Line 19"/>
          <p:cNvSpPr>
            <a:spLocks noChangeShapeType="1"/>
          </p:cNvSpPr>
          <p:nvPr/>
        </p:nvSpPr>
        <p:spPr bwMode="auto">
          <a:xfrm flipH="1">
            <a:off x="2933700" y="2195513"/>
            <a:ext cx="3165475" cy="1595437"/>
          </a:xfrm>
          <a:prstGeom prst="line">
            <a:avLst/>
          </a:prstGeom>
          <a:noFill/>
          <a:ln w="1111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8" name="Line 20"/>
          <p:cNvSpPr>
            <a:spLocks noChangeShapeType="1"/>
          </p:cNvSpPr>
          <p:nvPr/>
        </p:nvSpPr>
        <p:spPr bwMode="auto">
          <a:xfrm flipH="1">
            <a:off x="2933700" y="3848100"/>
            <a:ext cx="3165475" cy="16891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9" name="Rectangle 21"/>
          <p:cNvSpPr>
            <a:spLocks noChangeArrowheads="1"/>
          </p:cNvSpPr>
          <p:nvPr/>
        </p:nvSpPr>
        <p:spPr bwMode="auto">
          <a:xfrm>
            <a:off x="2563813" y="3714750"/>
            <a:ext cx="1397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 b="1">
                <a:solidFill>
                  <a:srgbClr val="850AFF"/>
                </a:solidFill>
                <a:latin typeface="Times New Roman" charset="0"/>
              </a:rPr>
              <a:t>s</a:t>
            </a:r>
            <a:endParaRPr lang="en-US" altLang="zh-CN" sz="2800">
              <a:solidFill>
                <a:srgbClr val="850AFF"/>
              </a:solidFill>
              <a:latin typeface="Times New Roman" charset="0"/>
            </a:endParaRPr>
          </a:p>
        </p:txBody>
      </p:sp>
      <p:sp>
        <p:nvSpPr>
          <p:cNvPr id="28690" name="Rectangle 22"/>
          <p:cNvSpPr>
            <a:spLocks noChangeArrowheads="1"/>
          </p:cNvSpPr>
          <p:nvPr/>
        </p:nvSpPr>
        <p:spPr bwMode="auto">
          <a:xfrm>
            <a:off x="4570413" y="3427413"/>
            <a:ext cx="17938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7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8691" name="Rectangle 23"/>
          <p:cNvSpPr>
            <a:spLocks noChangeArrowheads="1"/>
          </p:cNvSpPr>
          <p:nvPr/>
        </p:nvSpPr>
        <p:spPr bwMode="auto">
          <a:xfrm>
            <a:off x="1822450" y="2474913"/>
            <a:ext cx="4238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 b="1">
                <a:solidFill>
                  <a:srgbClr val="000000"/>
                </a:solidFill>
                <a:latin typeface="Times New Roman" charset="0"/>
              </a:rPr>
              <a:t>7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8692" name="Rectangle 24"/>
          <p:cNvSpPr>
            <a:spLocks noChangeArrowheads="1"/>
          </p:cNvSpPr>
          <p:nvPr/>
        </p:nvSpPr>
        <p:spPr bwMode="auto">
          <a:xfrm>
            <a:off x="4486275" y="1693863"/>
            <a:ext cx="1793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8693" name="Rectangle 25"/>
          <p:cNvSpPr>
            <a:spLocks noChangeArrowheads="1"/>
          </p:cNvSpPr>
          <p:nvPr/>
        </p:nvSpPr>
        <p:spPr bwMode="auto">
          <a:xfrm>
            <a:off x="2857500" y="2786063"/>
            <a:ext cx="4587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8694" name="Rectangle 26"/>
          <p:cNvSpPr>
            <a:spLocks noChangeArrowheads="1"/>
          </p:cNvSpPr>
          <p:nvPr/>
        </p:nvSpPr>
        <p:spPr bwMode="auto">
          <a:xfrm>
            <a:off x="3914775" y="27876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8695" name="Rectangle 27"/>
          <p:cNvSpPr>
            <a:spLocks noChangeArrowheads="1"/>
          </p:cNvSpPr>
          <p:nvPr/>
        </p:nvSpPr>
        <p:spPr bwMode="auto">
          <a:xfrm>
            <a:off x="6243638" y="2689225"/>
            <a:ext cx="1793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8696" name="Rectangle 28"/>
          <p:cNvSpPr>
            <a:spLocks noChangeArrowheads="1"/>
          </p:cNvSpPr>
          <p:nvPr/>
        </p:nvSpPr>
        <p:spPr bwMode="auto">
          <a:xfrm>
            <a:off x="7150100" y="2628900"/>
            <a:ext cx="1793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8697" name="Rectangle 29"/>
          <p:cNvSpPr>
            <a:spLocks noChangeArrowheads="1"/>
          </p:cNvSpPr>
          <p:nvPr/>
        </p:nvSpPr>
        <p:spPr bwMode="auto">
          <a:xfrm>
            <a:off x="1631950" y="45021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8698" name="Rectangle 30"/>
          <p:cNvSpPr>
            <a:spLocks noChangeArrowheads="1"/>
          </p:cNvSpPr>
          <p:nvPr/>
        </p:nvSpPr>
        <p:spPr bwMode="auto">
          <a:xfrm>
            <a:off x="3478213" y="4216400"/>
            <a:ext cx="1889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8699" name="Rectangle 31"/>
          <p:cNvSpPr>
            <a:spLocks noChangeArrowheads="1"/>
          </p:cNvSpPr>
          <p:nvPr/>
        </p:nvSpPr>
        <p:spPr bwMode="auto">
          <a:xfrm>
            <a:off x="2584450" y="45021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8700" name="Rectangle 32"/>
          <p:cNvSpPr>
            <a:spLocks noChangeArrowheads="1"/>
          </p:cNvSpPr>
          <p:nvPr/>
        </p:nvSpPr>
        <p:spPr bwMode="auto">
          <a:xfrm>
            <a:off x="1939925" y="3400425"/>
            <a:ext cx="4191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8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8701" name="Rectangle 33"/>
          <p:cNvSpPr>
            <a:spLocks noChangeArrowheads="1"/>
          </p:cNvSpPr>
          <p:nvPr/>
        </p:nvSpPr>
        <p:spPr bwMode="auto">
          <a:xfrm>
            <a:off x="5159375" y="4246563"/>
            <a:ext cx="1793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8702" name="Rectangle 34"/>
          <p:cNvSpPr>
            <a:spLocks noChangeArrowheads="1"/>
          </p:cNvSpPr>
          <p:nvPr/>
        </p:nvSpPr>
        <p:spPr bwMode="auto">
          <a:xfrm>
            <a:off x="4260850" y="55435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5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8703" name="Rectangle 35"/>
          <p:cNvSpPr>
            <a:spLocks noChangeArrowheads="1"/>
          </p:cNvSpPr>
          <p:nvPr/>
        </p:nvSpPr>
        <p:spPr bwMode="auto">
          <a:xfrm>
            <a:off x="6667500" y="3776663"/>
            <a:ext cx="1809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8704" name="Rectangle 36"/>
          <p:cNvSpPr>
            <a:spLocks noChangeArrowheads="1"/>
          </p:cNvSpPr>
          <p:nvPr/>
        </p:nvSpPr>
        <p:spPr bwMode="auto">
          <a:xfrm>
            <a:off x="7026275" y="4070350"/>
            <a:ext cx="889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8705" name="Rectangle 37"/>
          <p:cNvSpPr>
            <a:spLocks noChangeArrowheads="1"/>
          </p:cNvSpPr>
          <p:nvPr/>
        </p:nvSpPr>
        <p:spPr bwMode="auto">
          <a:xfrm>
            <a:off x="6261100" y="4316413"/>
            <a:ext cx="334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8706" name="Rectangle 38"/>
          <p:cNvSpPr>
            <a:spLocks noChangeArrowheads="1"/>
          </p:cNvSpPr>
          <p:nvPr/>
        </p:nvSpPr>
        <p:spPr bwMode="auto">
          <a:xfrm>
            <a:off x="6988175" y="4637088"/>
            <a:ext cx="1793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6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8707" name="Rectangle 39"/>
          <p:cNvSpPr>
            <a:spLocks noChangeArrowheads="1"/>
          </p:cNvSpPr>
          <p:nvPr/>
        </p:nvSpPr>
        <p:spPr bwMode="auto">
          <a:xfrm>
            <a:off x="5545138" y="2640013"/>
            <a:ext cx="1793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8708" name="Rectangle 40"/>
          <p:cNvSpPr>
            <a:spLocks noChangeArrowheads="1"/>
          </p:cNvSpPr>
          <p:nvPr/>
        </p:nvSpPr>
        <p:spPr bwMode="auto">
          <a:xfrm>
            <a:off x="2965450" y="3878263"/>
            <a:ext cx="5683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28709" name="Oval 41"/>
          <p:cNvSpPr>
            <a:spLocks noChangeArrowheads="1"/>
          </p:cNvSpPr>
          <p:nvPr/>
        </p:nvSpPr>
        <p:spPr bwMode="auto">
          <a:xfrm>
            <a:off x="2714625" y="2041525"/>
            <a:ext cx="261938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8710" name="Line 42"/>
          <p:cNvSpPr>
            <a:spLocks noChangeShapeType="1"/>
          </p:cNvSpPr>
          <p:nvPr/>
        </p:nvSpPr>
        <p:spPr bwMode="auto">
          <a:xfrm>
            <a:off x="6246813" y="2179638"/>
            <a:ext cx="1544637" cy="1597025"/>
          </a:xfrm>
          <a:prstGeom prst="line">
            <a:avLst/>
          </a:prstGeom>
          <a:noFill/>
          <a:ln w="1111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1" name="Oval 43"/>
          <p:cNvSpPr>
            <a:spLocks noChangeArrowheads="1"/>
          </p:cNvSpPr>
          <p:nvPr/>
        </p:nvSpPr>
        <p:spPr bwMode="auto">
          <a:xfrm>
            <a:off x="6049963" y="2022475"/>
            <a:ext cx="263525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8712" name="Line 44"/>
          <p:cNvSpPr>
            <a:spLocks noChangeShapeType="1"/>
          </p:cNvSpPr>
          <p:nvPr/>
        </p:nvSpPr>
        <p:spPr bwMode="auto">
          <a:xfrm>
            <a:off x="1389063" y="3895725"/>
            <a:ext cx="4786312" cy="16478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3" name="Oval 45"/>
          <p:cNvSpPr>
            <a:spLocks noChangeArrowheads="1"/>
          </p:cNvSpPr>
          <p:nvPr/>
        </p:nvSpPr>
        <p:spPr bwMode="auto">
          <a:xfrm>
            <a:off x="1141413" y="3714750"/>
            <a:ext cx="261937" cy="2476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8714" name="Oval 46"/>
          <p:cNvSpPr>
            <a:spLocks noChangeArrowheads="1"/>
          </p:cNvSpPr>
          <p:nvPr/>
        </p:nvSpPr>
        <p:spPr bwMode="auto">
          <a:xfrm>
            <a:off x="2736850" y="3709988"/>
            <a:ext cx="263525" cy="246062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8715" name="Oval 47"/>
          <p:cNvSpPr>
            <a:spLocks noChangeArrowheads="1"/>
          </p:cNvSpPr>
          <p:nvPr/>
        </p:nvSpPr>
        <p:spPr bwMode="auto">
          <a:xfrm>
            <a:off x="6049963" y="3714750"/>
            <a:ext cx="263525" cy="2476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8716" name="Oval 48"/>
          <p:cNvSpPr>
            <a:spLocks noChangeArrowheads="1"/>
          </p:cNvSpPr>
          <p:nvPr/>
        </p:nvSpPr>
        <p:spPr bwMode="auto">
          <a:xfrm>
            <a:off x="7667625" y="3700463"/>
            <a:ext cx="261938" cy="2476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8717" name="Oval 49"/>
          <p:cNvSpPr>
            <a:spLocks noChangeArrowheads="1"/>
          </p:cNvSpPr>
          <p:nvPr/>
        </p:nvSpPr>
        <p:spPr bwMode="auto">
          <a:xfrm>
            <a:off x="6049963" y="5470525"/>
            <a:ext cx="263525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8718" name="Oval 50"/>
          <p:cNvSpPr>
            <a:spLocks noChangeArrowheads="1"/>
          </p:cNvSpPr>
          <p:nvPr/>
        </p:nvSpPr>
        <p:spPr bwMode="auto">
          <a:xfrm>
            <a:off x="2687638" y="5448300"/>
            <a:ext cx="263525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8719" name="Text Box 101"/>
          <p:cNvSpPr txBox="1">
            <a:spLocks noChangeArrowheads="1"/>
          </p:cNvSpPr>
          <p:nvPr/>
        </p:nvSpPr>
        <p:spPr bwMode="auto">
          <a:xfrm>
            <a:off x="2447925" y="1571625"/>
            <a:ext cx="695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1,c</a:t>
            </a:r>
          </a:p>
        </p:txBody>
      </p:sp>
      <p:sp>
        <p:nvSpPr>
          <p:cNvPr id="28720" name="Text Box 102"/>
          <p:cNvSpPr txBox="1">
            <a:spLocks noChangeArrowheads="1"/>
          </p:cNvSpPr>
          <p:nvPr/>
        </p:nvSpPr>
        <p:spPr bwMode="auto">
          <a:xfrm>
            <a:off x="6189663" y="1571625"/>
            <a:ext cx="668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2,c</a:t>
            </a:r>
          </a:p>
        </p:txBody>
      </p:sp>
      <p:sp>
        <p:nvSpPr>
          <p:cNvPr id="28721" name="Text Box 103"/>
          <p:cNvSpPr txBox="1">
            <a:spLocks noChangeArrowheads="1"/>
          </p:cNvSpPr>
          <p:nvPr/>
        </p:nvSpPr>
        <p:spPr bwMode="auto">
          <a:xfrm>
            <a:off x="785813" y="3784600"/>
            <a:ext cx="642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8,c</a:t>
            </a:r>
          </a:p>
        </p:txBody>
      </p:sp>
      <p:sp>
        <p:nvSpPr>
          <p:cNvPr id="28722" name="Text Box 104"/>
          <p:cNvSpPr txBox="1">
            <a:spLocks noChangeArrowheads="1"/>
          </p:cNvSpPr>
          <p:nvPr/>
        </p:nvSpPr>
        <p:spPr bwMode="auto">
          <a:xfrm>
            <a:off x="5643563" y="3357563"/>
            <a:ext cx="650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6,e</a:t>
            </a:r>
          </a:p>
        </p:txBody>
      </p:sp>
      <p:sp>
        <p:nvSpPr>
          <p:cNvPr id="28723" name="Text Box 105"/>
          <p:cNvSpPr txBox="1">
            <a:spLocks noChangeArrowheads="1"/>
          </p:cNvSpPr>
          <p:nvPr/>
        </p:nvSpPr>
        <p:spPr bwMode="auto">
          <a:xfrm>
            <a:off x="2587625" y="5608638"/>
            <a:ext cx="6985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4,c</a:t>
            </a:r>
          </a:p>
        </p:txBody>
      </p:sp>
      <p:sp>
        <p:nvSpPr>
          <p:cNvPr id="28724" name="TextBox 54"/>
          <p:cNvSpPr txBox="1">
            <a:spLocks noChangeArrowheads="1"/>
          </p:cNvSpPr>
          <p:nvPr/>
        </p:nvSpPr>
        <p:spPr bwMode="auto">
          <a:xfrm>
            <a:off x="2714625" y="198755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b</a:t>
            </a:r>
            <a:endParaRPr kumimoji="0" lang="zh-CN" altLang="en-US" sz="1800"/>
          </a:p>
        </p:txBody>
      </p:sp>
      <p:sp>
        <p:nvSpPr>
          <p:cNvPr id="28725" name="TextBox 55"/>
          <p:cNvSpPr txBox="1">
            <a:spLocks noChangeArrowheads="1"/>
          </p:cNvSpPr>
          <p:nvPr/>
        </p:nvSpPr>
        <p:spPr bwMode="auto">
          <a:xfrm>
            <a:off x="1143000" y="36433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a</a:t>
            </a:r>
            <a:endParaRPr kumimoji="0" lang="zh-CN" altLang="en-US" sz="1800"/>
          </a:p>
        </p:txBody>
      </p:sp>
      <p:sp>
        <p:nvSpPr>
          <p:cNvPr id="28726" name="TextBox 56"/>
          <p:cNvSpPr txBox="1">
            <a:spLocks noChangeArrowheads="1"/>
          </p:cNvSpPr>
          <p:nvPr/>
        </p:nvSpPr>
        <p:spPr bwMode="auto">
          <a:xfrm>
            <a:off x="2714625" y="3643313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c</a:t>
            </a:r>
            <a:endParaRPr kumimoji="0" lang="zh-CN" altLang="en-US" sz="1800"/>
          </a:p>
        </p:txBody>
      </p:sp>
      <p:sp>
        <p:nvSpPr>
          <p:cNvPr id="28727" name="TextBox 57"/>
          <p:cNvSpPr txBox="1">
            <a:spLocks noChangeArrowheads="1"/>
          </p:cNvSpPr>
          <p:nvPr/>
        </p:nvSpPr>
        <p:spPr bwMode="auto">
          <a:xfrm>
            <a:off x="2643188" y="53578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d</a:t>
            </a:r>
            <a:endParaRPr kumimoji="0" lang="zh-CN" altLang="en-US" sz="1800"/>
          </a:p>
        </p:txBody>
      </p:sp>
      <p:sp>
        <p:nvSpPr>
          <p:cNvPr id="28728" name="TextBox 58"/>
          <p:cNvSpPr txBox="1">
            <a:spLocks noChangeArrowheads="1"/>
          </p:cNvSpPr>
          <p:nvPr/>
        </p:nvSpPr>
        <p:spPr bwMode="auto">
          <a:xfrm>
            <a:off x="6000750" y="19288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e</a:t>
            </a:r>
            <a:endParaRPr kumimoji="0" lang="zh-CN" altLang="en-US" sz="1800"/>
          </a:p>
        </p:txBody>
      </p:sp>
      <p:sp>
        <p:nvSpPr>
          <p:cNvPr id="28729" name="TextBox 59"/>
          <p:cNvSpPr txBox="1">
            <a:spLocks noChangeArrowheads="1"/>
          </p:cNvSpPr>
          <p:nvPr/>
        </p:nvSpPr>
        <p:spPr bwMode="auto">
          <a:xfrm>
            <a:off x="6072188" y="3643313"/>
            <a:ext cx="249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f</a:t>
            </a:r>
            <a:endParaRPr kumimoji="0" lang="zh-CN" altLang="en-US" sz="1800"/>
          </a:p>
        </p:txBody>
      </p:sp>
      <p:sp>
        <p:nvSpPr>
          <p:cNvPr id="28730" name="TextBox 60"/>
          <p:cNvSpPr txBox="1">
            <a:spLocks noChangeArrowheads="1"/>
          </p:cNvSpPr>
          <p:nvPr/>
        </p:nvSpPr>
        <p:spPr bwMode="auto">
          <a:xfrm>
            <a:off x="6045200" y="53578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g</a:t>
            </a:r>
            <a:endParaRPr kumimoji="0" lang="zh-CN" altLang="en-US" sz="1800"/>
          </a:p>
        </p:txBody>
      </p:sp>
      <p:sp>
        <p:nvSpPr>
          <p:cNvPr id="28731" name="TextBox 61"/>
          <p:cNvSpPr txBox="1">
            <a:spLocks noChangeArrowheads="1"/>
          </p:cNvSpPr>
          <p:nvPr/>
        </p:nvSpPr>
        <p:spPr bwMode="auto">
          <a:xfrm>
            <a:off x="7643813" y="36433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h</a:t>
            </a:r>
            <a:endParaRPr kumimoji="0" lang="zh-CN" altLang="en-US" sz="1800"/>
          </a:p>
        </p:txBody>
      </p:sp>
      <p:sp>
        <p:nvSpPr>
          <p:cNvPr id="64" name="圆角矩形标注 63"/>
          <p:cNvSpPr>
            <a:spLocks noChangeArrowheads="1"/>
          </p:cNvSpPr>
          <p:nvPr/>
        </p:nvSpPr>
        <p:spPr bwMode="auto">
          <a:xfrm>
            <a:off x="1571625" y="5786438"/>
            <a:ext cx="928688" cy="571500"/>
          </a:xfrm>
          <a:prstGeom prst="wedgeRoundRectCallout">
            <a:avLst>
              <a:gd name="adj1" fmla="val 67287"/>
              <a:gd name="adj2" fmla="val -9118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U4</a:t>
            </a:r>
            <a:endParaRPr kumimoji="0" lang="zh-CN" altLang="en-US" sz="1800"/>
          </a:p>
        </p:txBody>
      </p:sp>
      <p:sp>
        <p:nvSpPr>
          <p:cNvPr id="28733" name="Text Box 104"/>
          <p:cNvSpPr txBox="1">
            <a:spLocks noChangeArrowheads="1"/>
          </p:cNvSpPr>
          <p:nvPr/>
        </p:nvSpPr>
        <p:spPr bwMode="auto">
          <a:xfrm>
            <a:off x="7929563" y="3714750"/>
            <a:ext cx="650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3,e</a:t>
            </a:r>
          </a:p>
        </p:txBody>
      </p:sp>
      <p:sp>
        <p:nvSpPr>
          <p:cNvPr id="67" name="Text Box 104"/>
          <p:cNvSpPr txBox="1">
            <a:spLocks noChangeArrowheads="1"/>
          </p:cNvSpPr>
          <p:nvPr/>
        </p:nvSpPr>
        <p:spPr bwMode="auto">
          <a:xfrm>
            <a:off x="6357938" y="5500688"/>
            <a:ext cx="650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9,h</a:t>
            </a:r>
          </a:p>
        </p:txBody>
      </p:sp>
      <p:sp>
        <p:nvSpPr>
          <p:cNvPr id="28735" name="圆角矩形标注 67"/>
          <p:cNvSpPr>
            <a:spLocks noChangeArrowheads="1"/>
          </p:cNvSpPr>
          <p:nvPr/>
        </p:nvSpPr>
        <p:spPr bwMode="auto">
          <a:xfrm>
            <a:off x="3143250" y="500063"/>
            <a:ext cx="928688" cy="571500"/>
          </a:xfrm>
          <a:prstGeom prst="wedgeRoundRectCallout">
            <a:avLst>
              <a:gd name="adj1" fmla="val 34468"/>
              <a:gd name="adj2" fmla="val 13855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S3</a:t>
            </a:r>
            <a:endParaRPr kumimoji="0"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任意多边形 66"/>
          <p:cNvSpPr>
            <a:spLocks noChangeArrowheads="1"/>
          </p:cNvSpPr>
          <p:nvPr/>
        </p:nvSpPr>
        <p:spPr bwMode="auto">
          <a:xfrm>
            <a:off x="2122488" y="1289050"/>
            <a:ext cx="6634162" cy="4879975"/>
          </a:xfrm>
          <a:custGeom>
            <a:avLst/>
            <a:gdLst>
              <a:gd name="T0" fmla="*/ 817362 w 6635261"/>
              <a:gd name="T1" fmla="*/ 4884569 h 4879163"/>
              <a:gd name="T2" fmla="*/ 572151 w 6635261"/>
              <a:gd name="T3" fmla="*/ 4684501 h 4879163"/>
              <a:gd name="T4" fmla="*/ 502100 w 6635261"/>
              <a:gd name="T5" fmla="*/ 4566795 h 4879163"/>
              <a:gd name="T6" fmla="*/ 280247 w 6635261"/>
              <a:gd name="T7" fmla="*/ 3978286 h 4879163"/>
              <a:gd name="T8" fmla="*/ 116775 w 6635261"/>
              <a:gd name="T9" fmla="*/ 3613414 h 4879163"/>
              <a:gd name="T10" fmla="*/ 93418 w 6635261"/>
              <a:gd name="T11" fmla="*/ 3436863 h 4879163"/>
              <a:gd name="T12" fmla="*/ 70050 w 6635261"/>
              <a:gd name="T13" fmla="*/ 3130844 h 4879163"/>
              <a:gd name="T14" fmla="*/ 23350 w 6635261"/>
              <a:gd name="T15" fmla="*/ 2789510 h 4879163"/>
              <a:gd name="T16" fmla="*/ 11675 w 6635261"/>
              <a:gd name="T17" fmla="*/ 1859678 h 4879163"/>
              <a:gd name="T18" fmla="*/ 116775 w 6635261"/>
              <a:gd name="T19" fmla="*/ 1271180 h 4879163"/>
              <a:gd name="T20" fmla="*/ 233525 w 6635261"/>
              <a:gd name="T21" fmla="*/ 1012230 h 4879163"/>
              <a:gd name="T22" fmla="*/ 280247 w 6635261"/>
              <a:gd name="T23" fmla="*/ 882759 h 4879163"/>
              <a:gd name="T24" fmla="*/ 548801 w 6635261"/>
              <a:gd name="T25" fmla="*/ 635591 h 4879163"/>
              <a:gd name="T26" fmla="*/ 852395 w 6635261"/>
              <a:gd name="T27" fmla="*/ 470800 h 4879163"/>
              <a:gd name="T28" fmla="*/ 934126 w 6635261"/>
              <a:gd name="T29" fmla="*/ 435496 h 4879163"/>
              <a:gd name="T30" fmla="*/ 1015864 w 6635261"/>
              <a:gd name="T31" fmla="*/ 388422 h 4879163"/>
              <a:gd name="T32" fmla="*/ 1447901 w 6635261"/>
              <a:gd name="T33" fmla="*/ 270711 h 4879163"/>
              <a:gd name="T34" fmla="*/ 2288604 w 6635261"/>
              <a:gd name="T35" fmla="*/ 94169 h 4879163"/>
              <a:gd name="T36" fmla="*/ 2533821 w 6635261"/>
              <a:gd name="T37" fmla="*/ 58856 h 4879163"/>
              <a:gd name="T38" fmla="*/ 2884115 w 6635261"/>
              <a:gd name="T39" fmla="*/ 0 h 4879163"/>
              <a:gd name="T40" fmla="*/ 3806559 w 6635261"/>
              <a:gd name="T41" fmla="*/ 82398 h 4879163"/>
              <a:gd name="T42" fmla="*/ 4495471 w 6635261"/>
              <a:gd name="T43" fmla="*/ 353109 h 4879163"/>
              <a:gd name="T44" fmla="*/ 4658949 w 6635261"/>
              <a:gd name="T45" fmla="*/ 447264 h 4879163"/>
              <a:gd name="T46" fmla="*/ 4845779 w 6635261"/>
              <a:gd name="T47" fmla="*/ 529651 h 4879163"/>
              <a:gd name="T48" fmla="*/ 5429595 w 6635261"/>
              <a:gd name="T49" fmla="*/ 1000461 h 4879163"/>
              <a:gd name="T50" fmla="*/ 5698153 w 6635261"/>
              <a:gd name="T51" fmla="*/ 1271180 h 4879163"/>
              <a:gd name="T52" fmla="*/ 5779886 w 6635261"/>
              <a:gd name="T53" fmla="*/ 1341797 h 4879163"/>
              <a:gd name="T54" fmla="*/ 6025105 w 6635261"/>
              <a:gd name="T55" fmla="*/ 1494807 h 4879163"/>
              <a:gd name="T56" fmla="*/ 6608923 w 6635261"/>
              <a:gd name="T57" fmla="*/ 2236314 h 4879163"/>
              <a:gd name="T58" fmla="*/ 6573895 w 6635261"/>
              <a:gd name="T59" fmla="*/ 2671811 h 4879163"/>
              <a:gd name="T60" fmla="*/ 6515514 w 6635261"/>
              <a:gd name="T61" fmla="*/ 2824820 h 4879163"/>
              <a:gd name="T62" fmla="*/ 6468805 w 6635261"/>
              <a:gd name="T63" fmla="*/ 2930755 h 4879163"/>
              <a:gd name="T64" fmla="*/ 6363721 w 6635261"/>
              <a:gd name="T65" fmla="*/ 3071996 h 4879163"/>
              <a:gd name="T66" fmla="*/ 6293659 w 6635261"/>
              <a:gd name="T67" fmla="*/ 3119076 h 4879163"/>
              <a:gd name="T68" fmla="*/ 6211919 w 6635261"/>
              <a:gd name="T69" fmla="*/ 3154383 h 4879163"/>
              <a:gd name="T70" fmla="*/ 6048453 w 6635261"/>
              <a:gd name="T71" fmla="*/ 3189695 h 4879163"/>
              <a:gd name="T72" fmla="*/ 5779886 w 6635261"/>
              <a:gd name="T73" fmla="*/ 3189695 h 4879163"/>
              <a:gd name="T74" fmla="*/ 5628093 w 6635261"/>
              <a:gd name="T75" fmla="*/ 3142615 h 4879163"/>
              <a:gd name="T76" fmla="*/ 5487971 w 6635261"/>
              <a:gd name="T77" fmla="*/ 3071996 h 4879163"/>
              <a:gd name="T78" fmla="*/ 5359537 w 6635261"/>
              <a:gd name="T79" fmla="*/ 2966065 h 4879163"/>
              <a:gd name="T80" fmla="*/ 5137687 w 6635261"/>
              <a:gd name="T81" fmla="*/ 2813050 h 4879163"/>
              <a:gd name="T82" fmla="*/ 4507160 w 6635261"/>
              <a:gd name="T83" fmla="*/ 2201006 h 4879163"/>
              <a:gd name="T84" fmla="*/ 4016736 w 6635261"/>
              <a:gd name="T85" fmla="*/ 2142156 h 4879163"/>
              <a:gd name="T86" fmla="*/ 3514646 w 6635261"/>
              <a:gd name="T87" fmla="*/ 2236314 h 4879163"/>
              <a:gd name="T88" fmla="*/ 3304468 w 6635261"/>
              <a:gd name="T89" fmla="*/ 2412876 h 4879163"/>
              <a:gd name="T90" fmla="*/ 2767346 w 6635261"/>
              <a:gd name="T91" fmla="*/ 2789510 h 4879163"/>
              <a:gd name="T92" fmla="*/ 2311957 w 6635261"/>
              <a:gd name="T93" fmla="*/ 3283854 h 4879163"/>
              <a:gd name="T94" fmla="*/ 2125145 w 6635261"/>
              <a:gd name="T95" fmla="*/ 3554566 h 4879163"/>
              <a:gd name="T96" fmla="*/ 1821548 w 6635261"/>
              <a:gd name="T97" fmla="*/ 3895900 h 4879163"/>
              <a:gd name="T98" fmla="*/ 1552989 w 6635261"/>
              <a:gd name="T99" fmla="*/ 4201917 h 4879163"/>
              <a:gd name="T100" fmla="*/ 1436224 w 6635261"/>
              <a:gd name="T101" fmla="*/ 4343168 h 4879163"/>
              <a:gd name="T102" fmla="*/ 1191018 w 6635261"/>
              <a:gd name="T103" fmla="*/ 4625634 h 4879163"/>
              <a:gd name="T104" fmla="*/ 1120955 w 6635261"/>
              <a:gd name="T105" fmla="*/ 4696253 h 4879163"/>
              <a:gd name="T106" fmla="*/ 969153 w 6635261"/>
              <a:gd name="T107" fmla="*/ 4790413 h 4879163"/>
              <a:gd name="T108" fmla="*/ 875750 w 6635261"/>
              <a:gd name="T109" fmla="*/ 4849277 h 4879163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6635261"/>
              <a:gd name="T166" fmla="*/ 0 h 4879163"/>
              <a:gd name="T167" fmla="*/ 6635261 w 6635261"/>
              <a:gd name="T168" fmla="*/ 4879163 h 4879163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6635261" h="4879163">
                <a:moveTo>
                  <a:pt x="1008185" y="4876800"/>
                </a:moveTo>
                <a:cubicBezTo>
                  <a:pt x="945662" y="4872892"/>
                  <a:pt x="881656" y="4879163"/>
                  <a:pt x="820615" y="4865077"/>
                </a:cubicBezTo>
                <a:cubicBezTo>
                  <a:pt x="725141" y="4843045"/>
                  <a:pt x="695258" y="4798336"/>
                  <a:pt x="633046" y="4736124"/>
                </a:cubicBezTo>
                <a:cubicBezTo>
                  <a:pt x="607121" y="4710199"/>
                  <a:pt x="590751" y="4698425"/>
                  <a:pt x="574431" y="4665785"/>
                </a:cubicBezTo>
                <a:cubicBezTo>
                  <a:pt x="568905" y="4654732"/>
                  <a:pt x="568234" y="4641668"/>
                  <a:pt x="562708" y="4630616"/>
                </a:cubicBezTo>
                <a:cubicBezTo>
                  <a:pt x="554140" y="4613481"/>
                  <a:pt x="512051" y="4559166"/>
                  <a:pt x="504092" y="4548554"/>
                </a:cubicBezTo>
                <a:cubicBezTo>
                  <a:pt x="402668" y="4218924"/>
                  <a:pt x="522891" y="4584767"/>
                  <a:pt x="375138" y="4220308"/>
                </a:cubicBezTo>
                <a:cubicBezTo>
                  <a:pt x="340770" y="4135533"/>
                  <a:pt x="314377" y="4047708"/>
                  <a:pt x="281354" y="3962400"/>
                </a:cubicBezTo>
                <a:cubicBezTo>
                  <a:pt x="236567" y="3846701"/>
                  <a:pt x="236868" y="3871567"/>
                  <a:pt x="187569" y="3763108"/>
                </a:cubicBezTo>
                <a:cubicBezTo>
                  <a:pt x="162940" y="3708923"/>
                  <a:pt x="140677" y="3653693"/>
                  <a:pt x="117231" y="3598985"/>
                </a:cubicBezTo>
                <a:cubicBezTo>
                  <a:pt x="113323" y="3567723"/>
                  <a:pt x="109672" y="3536429"/>
                  <a:pt x="105508" y="3505200"/>
                </a:cubicBezTo>
                <a:cubicBezTo>
                  <a:pt x="101856" y="3477811"/>
                  <a:pt x="96080" y="3450675"/>
                  <a:pt x="93785" y="3423139"/>
                </a:cubicBezTo>
                <a:cubicBezTo>
                  <a:pt x="88258" y="3356823"/>
                  <a:pt x="87165" y="3290196"/>
                  <a:pt x="82061" y="3223847"/>
                </a:cubicBezTo>
                <a:cubicBezTo>
                  <a:pt x="79347" y="3188565"/>
                  <a:pt x="73859" y="3153549"/>
                  <a:pt x="70338" y="3118339"/>
                </a:cubicBezTo>
                <a:cubicBezTo>
                  <a:pt x="66043" y="3075391"/>
                  <a:pt x="63969" y="3032214"/>
                  <a:pt x="58615" y="2989385"/>
                </a:cubicBezTo>
                <a:cubicBezTo>
                  <a:pt x="45377" y="2883480"/>
                  <a:pt x="40117" y="2861725"/>
                  <a:pt x="23446" y="2778370"/>
                </a:cubicBezTo>
                <a:cubicBezTo>
                  <a:pt x="18742" y="2721918"/>
                  <a:pt x="0" y="2506406"/>
                  <a:pt x="0" y="2461847"/>
                </a:cubicBezTo>
                <a:cubicBezTo>
                  <a:pt x="0" y="2258609"/>
                  <a:pt x="6157" y="2055408"/>
                  <a:pt x="11723" y="1852247"/>
                </a:cubicBezTo>
                <a:cubicBezTo>
                  <a:pt x="15593" y="1711000"/>
                  <a:pt x="15276" y="1566424"/>
                  <a:pt x="58615" y="1430216"/>
                </a:cubicBezTo>
                <a:cubicBezTo>
                  <a:pt x="76229" y="1374859"/>
                  <a:pt x="97692" y="1320801"/>
                  <a:pt x="117231" y="1266093"/>
                </a:cubicBezTo>
                <a:cubicBezTo>
                  <a:pt x="121139" y="1242647"/>
                  <a:pt x="120608" y="1218010"/>
                  <a:pt x="128954" y="1195754"/>
                </a:cubicBezTo>
                <a:cubicBezTo>
                  <a:pt x="164010" y="1102270"/>
                  <a:pt x="186658" y="1083304"/>
                  <a:pt x="234461" y="1008185"/>
                </a:cubicBezTo>
                <a:cubicBezTo>
                  <a:pt x="246694" y="988962"/>
                  <a:pt x="257908" y="969108"/>
                  <a:pt x="269631" y="949570"/>
                </a:cubicBezTo>
                <a:cubicBezTo>
                  <a:pt x="273539" y="926124"/>
                  <a:pt x="272526" y="901301"/>
                  <a:pt x="281354" y="879231"/>
                </a:cubicBezTo>
                <a:cubicBezTo>
                  <a:pt x="307604" y="813604"/>
                  <a:pt x="351466" y="745415"/>
                  <a:pt x="410308" y="703385"/>
                </a:cubicBezTo>
                <a:cubicBezTo>
                  <a:pt x="433766" y="686629"/>
                  <a:pt x="515810" y="653147"/>
                  <a:pt x="550985" y="633047"/>
                </a:cubicBezTo>
                <a:lnTo>
                  <a:pt x="715108" y="539262"/>
                </a:lnTo>
                <a:cubicBezTo>
                  <a:pt x="750272" y="519726"/>
                  <a:pt x="832348" y="484549"/>
                  <a:pt x="855785" y="468924"/>
                </a:cubicBezTo>
                <a:cubicBezTo>
                  <a:pt x="867508" y="461108"/>
                  <a:pt x="878004" y="451027"/>
                  <a:pt x="890954" y="445477"/>
                </a:cubicBezTo>
                <a:cubicBezTo>
                  <a:pt x="905763" y="439130"/>
                  <a:pt x="922760" y="439411"/>
                  <a:pt x="937846" y="433754"/>
                </a:cubicBezTo>
                <a:cubicBezTo>
                  <a:pt x="954209" y="427618"/>
                  <a:pt x="969565" y="418978"/>
                  <a:pt x="984738" y="410308"/>
                </a:cubicBezTo>
                <a:cubicBezTo>
                  <a:pt x="996971" y="403318"/>
                  <a:pt x="1006541" y="391317"/>
                  <a:pt x="1019908" y="386862"/>
                </a:cubicBezTo>
                <a:cubicBezTo>
                  <a:pt x="1065763" y="371577"/>
                  <a:pt x="1113924" y="364304"/>
                  <a:pt x="1160585" y="351693"/>
                </a:cubicBezTo>
                <a:cubicBezTo>
                  <a:pt x="1258520" y="325224"/>
                  <a:pt x="1354734" y="292114"/>
                  <a:pt x="1453661" y="269631"/>
                </a:cubicBezTo>
                <a:cubicBezTo>
                  <a:pt x="1612839" y="233454"/>
                  <a:pt x="1774502" y="209140"/>
                  <a:pt x="1934308" y="175847"/>
                </a:cubicBezTo>
                <a:cubicBezTo>
                  <a:pt x="2055886" y="150518"/>
                  <a:pt x="2176423" y="120412"/>
                  <a:pt x="2297723" y="93785"/>
                </a:cubicBezTo>
                <a:cubicBezTo>
                  <a:pt x="2336647" y="85241"/>
                  <a:pt x="2375267" y="73947"/>
                  <a:pt x="2414954" y="70339"/>
                </a:cubicBezTo>
                <a:lnTo>
                  <a:pt x="2543908" y="58616"/>
                </a:lnTo>
                <a:cubicBezTo>
                  <a:pt x="2587198" y="47793"/>
                  <a:pt x="2661281" y="28836"/>
                  <a:pt x="2696308" y="23447"/>
                </a:cubicBezTo>
                <a:cubicBezTo>
                  <a:pt x="2762419" y="13276"/>
                  <a:pt x="2829169" y="7816"/>
                  <a:pt x="2895600" y="0"/>
                </a:cubicBezTo>
                <a:cubicBezTo>
                  <a:pt x="3114431" y="7816"/>
                  <a:pt x="3333634" y="8484"/>
                  <a:pt x="3552092" y="23447"/>
                </a:cubicBezTo>
                <a:cubicBezTo>
                  <a:pt x="3909506" y="47928"/>
                  <a:pt x="3638375" y="42773"/>
                  <a:pt x="3821723" y="82062"/>
                </a:cubicBezTo>
                <a:cubicBezTo>
                  <a:pt x="3983195" y="116663"/>
                  <a:pt x="4032353" y="120878"/>
                  <a:pt x="4196861" y="187570"/>
                </a:cubicBezTo>
                <a:cubicBezTo>
                  <a:pt x="4486553" y="305013"/>
                  <a:pt x="4334839" y="251261"/>
                  <a:pt x="4513385" y="351693"/>
                </a:cubicBezTo>
                <a:cubicBezTo>
                  <a:pt x="4543848" y="368828"/>
                  <a:pt x="4576823" y="381244"/>
                  <a:pt x="4607169" y="398585"/>
                </a:cubicBezTo>
                <a:cubicBezTo>
                  <a:pt x="4631635" y="412566"/>
                  <a:pt x="4652304" y="432875"/>
                  <a:pt x="4677508" y="445477"/>
                </a:cubicBezTo>
                <a:cubicBezTo>
                  <a:pt x="4691919" y="452682"/>
                  <a:pt x="4708908" y="452774"/>
                  <a:pt x="4724400" y="457200"/>
                </a:cubicBezTo>
                <a:cubicBezTo>
                  <a:pt x="4775403" y="471773"/>
                  <a:pt x="4821479" y="495072"/>
                  <a:pt x="4865077" y="527539"/>
                </a:cubicBezTo>
                <a:cubicBezTo>
                  <a:pt x="5016816" y="640536"/>
                  <a:pt x="5162821" y="761045"/>
                  <a:pt x="5310554" y="879231"/>
                </a:cubicBezTo>
                <a:cubicBezTo>
                  <a:pt x="5358218" y="917362"/>
                  <a:pt x="5406854" y="954550"/>
                  <a:pt x="5451231" y="996462"/>
                </a:cubicBezTo>
                <a:cubicBezTo>
                  <a:pt x="5521569" y="1062893"/>
                  <a:pt x="5593834" y="1127341"/>
                  <a:pt x="5662246" y="1195754"/>
                </a:cubicBezTo>
                <a:cubicBezTo>
                  <a:pt x="5683827" y="1217335"/>
                  <a:pt x="5701795" y="1242261"/>
                  <a:pt x="5720861" y="1266093"/>
                </a:cubicBezTo>
                <a:cubicBezTo>
                  <a:pt x="5733067" y="1281350"/>
                  <a:pt x="5741196" y="1300270"/>
                  <a:pt x="5756031" y="1312985"/>
                </a:cubicBezTo>
                <a:cubicBezTo>
                  <a:pt x="5769300" y="1324358"/>
                  <a:pt x="5787938" y="1327440"/>
                  <a:pt x="5802923" y="1336431"/>
                </a:cubicBezTo>
                <a:cubicBezTo>
                  <a:pt x="5827086" y="1350929"/>
                  <a:pt x="5849302" y="1368492"/>
                  <a:pt x="5873261" y="1383324"/>
                </a:cubicBezTo>
                <a:cubicBezTo>
                  <a:pt x="5931382" y="1419304"/>
                  <a:pt x="5995730" y="1446129"/>
                  <a:pt x="6049108" y="1488831"/>
                </a:cubicBezTo>
                <a:cubicBezTo>
                  <a:pt x="6225235" y="1629732"/>
                  <a:pt x="6431466" y="1862947"/>
                  <a:pt x="6541477" y="2051539"/>
                </a:cubicBezTo>
                <a:cubicBezTo>
                  <a:pt x="6629764" y="2202890"/>
                  <a:pt x="6606371" y="2140715"/>
                  <a:pt x="6635261" y="2227385"/>
                </a:cubicBezTo>
                <a:cubicBezTo>
                  <a:pt x="6631353" y="2348523"/>
                  <a:pt x="6633333" y="2469995"/>
                  <a:pt x="6623538" y="2590800"/>
                </a:cubicBezTo>
                <a:cubicBezTo>
                  <a:pt x="6621541" y="2615434"/>
                  <a:pt x="6609271" y="2638192"/>
                  <a:pt x="6600092" y="2661139"/>
                </a:cubicBezTo>
                <a:cubicBezTo>
                  <a:pt x="6559236" y="2763279"/>
                  <a:pt x="6592768" y="2647942"/>
                  <a:pt x="6553200" y="2766647"/>
                </a:cubicBezTo>
                <a:cubicBezTo>
                  <a:pt x="6548105" y="2781932"/>
                  <a:pt x="6547134" y="2798453"/>
                  <a:pt x="6541477" y="2813539"/>
                </a:cubicBezTo>
                <a:cubicBezTo>
                  <a:pt x="6535341" y="2829902"/>
                  <a:pt x="6525128" y="2844462"/>
                  <a:pt x="6518031" y="2860431"/>
                </a:cubicBezTo>
                <a:cubicBezTo>
                  <a:pt x="6509484" y="2879661"/>
                  <a:pt x="6504805" y="2900651"/>
                  <a:pt x="6494585" y="2919047"/>
                </a:cubicBezTo>
                <a:cubicBezTo>
                  <a:pt x="6485096" y="2936127"/>
                  <a:pt x="6470620" y="2949932"/>
                  <a:pt x="6459415" y="2965939"/>
                </a:cubicBezTo>
                <a:cubicBezTo>
                  <a:pt x="6449801" y="2979673"/>
                  <a:pt x="6415421" y="3042161"/>
                  <a:pt x="6389077" y="3059724"/>
                </a:cubicBezTo>
                <a:cubicBezTo>
                  <a:pt x="6374537" y="3069418"/>
                  <a:pt x="6356726" y="3073476"/>
                  <a:pt x="6342185" y="3083170"/>
                </a:cubicBezTo>
                <a:cubicBezTo>
                  <a:pt x="6332988" y="3089301"/>
                  <a:pt x="6328216" y="3100929"/>
                  <a:pt x="6318738" y="3106616"/>
                </a:cubicBezTo>
                <a:cubicBezTo>
                  <a:pt x="6308142" y="3112974"/>
                  <a:pt x="6294927" y="3113471"/>
                  <a:pt x="6283569" y="3118339"/>
                </a:cubicBezTo>
                <a:cubicBezTo>
                  <a:pt x="6267506" y="3125223"/>
                  <a:pt x="6253256" y="3136259"/>
                  <a:pt x="6236677" y="3141785"/>
                </a:cubicBezTo>
                <a:cubicBezTo>
                  <a:pt x="6217774" y="3148086"/>
                  <a:pt x="6197392" y="3148675"/>
                  <a:pt x="6178061" y="3153508"/>
                </a:cubicBezTo>
                <a:cubicBezTo>
                  <a:pt x="6062620" y="3182368"/>
                  <a:pt x="6266112" y="3144694"/>
                  <a:pt x="6072554" y="3176954"/>
                </a:cubicBezTo>
                <a:cubicBezTo>
                  <a:pt x="6053015" y="3184769"/>
                  <a:pt x="6034982" y="3200400"/>
                  <a:pt x="6013938" y="3200400"/>
                </a:cubicBezTo>
                <a:cubicBezTo>
                  <a:pt x="5943167" y="3200400"/>
                  <a:pt x="5872553" y="3189614"/>
                  <a:pt x="5802923" y="3176954"/>
                </a:cubicBezTo>
                <a:cubicBezTo>
                  <a:pt x="5785729" y="3173828"/>
                  <a:pt x="5772734" y="3158647"/>
                  <a:pt x="5756031" y="3153508"/>
                </a:cubicBezTo>
                <a:cubicBezTo>
                  <a:pt x="5721597" y="3142913"/>
                  <a:pt x="5685692" y="3137877"/>
                  <a:pt x="5650523" y="3130062"/>
                </a:cubicBezTo>
                <a:cubicBezTo>
                  <a:pt x="5638800" y="3122247"/>
                  <a:pt x="5627956" y="3112917"/>
                  <a:pt x="5615354" y="3106616"/>
                </a:cubicBezTo>
                <a:cubicBezTo>
                  <a:pt x="5580931" y="3089404"/>
                  <a:pt x="5542623" y="3079895"/>
                  <a:pt x="5509846" y="3059724"/>
                </a:cubicBezTo>
                <a:cubicBezTo>
                  <a:pt x="5491020" y="3048139"/>
                  <a:pt x="5480063" y="3026829"/>
                  <a:pt x="5462954" y="3012831"/>
                </a:cubicBezTo>
                <a:cubicBezTo>
                  <a:pt x="5436937" y="2991545"/>
                  <a:pt x="5408246" y="2973754"/>
                  <a:pt x="5380892" y="2954216"/>
                </a:cubicBezTo>
                <a:cubicBezTo>
                  <a:pt x="5333062" y="2882471"/>
                  <a:pt x="5387033" y="2949552"/>
                  <a:pt x="5275385" y="2883877"/>
                </a:cubicBezTo>
                <a:cubicBezTo>
                  <a:pt x="5234271" y="2859692"/>
                  <a:pt x="5191417" y="2836003"/>
                  <a:pt x="5158154" y="2801816"/>
                </a:cubicBezTo>
                <a:cubicBezTo>
                  <a:pt x="4990028" y="2629021"/>
                  <a:pt x="4846722" y="2392218"/>
                  <a:pt x="4630615" y="2262554"/>
                </a:cubicBezTo>
                <a:cubicBezTo>
                  <a:pt x="4586887" y="2236317"/>
                  <a:pt x="4563096" y="2224777"/>
                  <a:pt x="4525108" y="2192216"/>
                </a:cubicBezTo>
                <a:cubicBezTo>
                  <a:pt x="4512520" y="2181427"/>
                  <a:pt x="4506401" y="2159007"/>
                  <a:pt x="4489938" y="2157047"/>
                </a:cubicBezTo>
                <a:cubicBezTo>
                  <a:pt x="4338408" y="2139008"/>
                  <a:pt x="4185138" y="2141416"/>
                  <a:pt x="4032738" y="2133600"/>
                </a:cubicBezTo>
                <a:cubicBezTo>
                  <a:pt x="3895969" y="2149231"/>
                  <a:pt x="3757768" y="2155314"/>
                  <a:pt x="3622431" y="2180493"/>
                </a:cubicBezTo>
                <a:cubicBezTo>
                  <a:pt x="3588069" y="2186886"/>
                  <a:pt x="3557338" y="2207425"/>
                  <a:pt x="3528646" y="2227385"/>
                </a:cubicBezTo>
                <a:cubicBezTo>
                  <a:pt x="3467025" y="2270251"/>
                  <a:pt x="3405878" y="2314984"/>
                  <a:pt x="3352800" y="2368062"/>
                </a:cubicBezTo>
                <a:cubicBezTo>
                  <a:pt x="3341077" y="2379785"/>
                  <a:pt x="3330687" y="2393013"/>
                  <a:pt x="3317631" y="2403231"/>
                </a:cubicBezTo>
                <a:cubicBezTo>
                  <a:pt x="3240698" y="2463440"/>
                  <a:pt x="3164934" y="2525615"/>
                  <a:pt x="3083169" y="2579077"/>
                </a:cubicBezTo>
                <a:cubicBezTo>
                  <a:pt x="2981569" y="2645508"/>
                  <a:pt x="2873965" y="2703556"/>
                  <a:pt x="2778369" y="2778370"/>
                </a:cubicBezTo>
                <a:cubicBezTo>
                  <a:pt x="2647194" y="2881029"/>
                  <a:pt x="2488872" y="3056624"/>
                  <a:pt x="2379785" y="3188677"/>
                </a:cubicBezTo>
                <a:cubicBezTo>
                  <a:pt x="2358376" y="3214593"/>
                  <a:pt x="2338985" y="3242233"/>
                  <a:pt x="2321169" y="3270739"/>
                </a:cubicBezTo>
                <a:cubicBezTo>
                  <a:pt x="2280321" y="3336096"/>
                  <a:pt x="2258436" y="3415533"/>
                  <a:pt x="2203938" y="3470031"/>
                </a:cubicBezTo>
                <a:lnTo>
                  <a:pt x="2133600" y="3540370"/>
                </a:lnTo>
                <a:cubicBezTo>
                  <a:pt x="2121877" y="3552093"/>
                  <a:pt x="2109712" y="3563390"/>
                  <a:pt x="2098431" y="3575539"/>
                </a:cubicBezTo>
                <a:cubicBezTo>
                  <a:pt x="1907708" y="3780933"/>
                  <a:pt x="2047708" y="3635162"/>
                  <a:pt x="1828800" y="3880339"/>
                </a:cubicBezTo>
                <a:cubicBezTo>
                  <a:pt x="1782756" y="3931909"/>
                  <a:pt x="1734628" y="3981584"/>
                  <a:pt x="1688123" y="4032739"/>
                </a:cubicBezTo>
                <a:cubicBezTo>
                  <a:pt x="1633740" y="4092561"/>
                  <a:pt x="1600821" y="4125637"/>
                  <a:pt x="1559169" y="4185139"/>
                </a:cubicBezTo>
                <a:cubicBezTo>
                  <a:pt x="1543010" y="4208224"/>
                  <a:pt x="1530317" y="4233830"/>
                  <a:pt x="1512277" y="4255477"/>
                </a:cubicBezTo>
                <a:cubicBezTo>
                  <a:pt x="1491050" y="4280950"/>
                  <a:pt x="1464429" y="4301451"/>
                  <a:pt x="1441938" y="4325816"/>
                </a:cubicBezTo>
                <a:cubicBezTo>
                  <a:pt x="1166711" y="4623978"/>
                  <a:pt x="1587868" y="4176840"/>
                  <a:pt x="1301261" y="4501662"/>
                </a:cubicBezTo>
                <a:cubicBezTo>
                  <a:pt x="1268354" y="4538957"/>
                  <a:pt x="1230923" y="4572001"/>
                  <a:pt x="1195754" y="4607170"/>
                </a:cubicBezTo>
                <a:lnTo>
                  <a:pt x="1160585" y="4642339"/>
                </a:lnTo>
                <a:cubicBezTo>
                  <a:pt x="1148862" y="4654062"/>
                  <a:pt x="1135772" y="4664562"/>
                  <a:pt x="1125415" y="4677508"/>
                </a:cubicBezTo>
                <a:cubicBezTo>
                  <a:pt x="1105878" y="4701930"/>
                  <a:pt x="1078983" y="4747694"/>
                  <a:pt x="1043354" y="4759570"/>
                </a:cubicBezTo>
                <a:cubicBezTo>
                  <a:pt x="1020804" y="4767087"/>
                  <a:pt x="996461" y="4767385"/>
                  <a:pt x="973015" y="4771293"/>
                </a:cubicBezTo>
                <a:cubicBezTo>
                  <a:pt x="884617" y="4800759"/>
                  <a:pt x="990151" y="4757584"/>
                  <a:pt x="914400" y="4818185"/>
                </a:cubicBezTo>
                <a:cubicBezTo>
                  <a:pt x="904751" y="4825904"/>
                  <a:pt x="891113" y="4826513"/>
                  <a:pt x="879231" y="4829908"/>
                </a:cubicBezTo>
                <a:cubicBezTo>
                  <a:pt x="831566" y="4843526"/>
                  <a:pt x="845147" y="4841631"/>
                  <a:pt x="808892" y="4841631"/>
                </a:cubicBezTo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9698" name="Line 6"/>
          <p:cNvSpPr>
            <a:spLocks noChangeShapeType="1"/>
          </p:cNvSpPr>
          <p:nvPr/>
        </p:nvSpPr>
        <p:spPr bwMode="auto">
          <a:xfrm>
            <a:off x="2928938" y="2143125"/>
            <a:ext cx="3143250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699" name="Line 7"/>
          <p:cNvSpPr>
            <a:spLocks noChangeShapeType="1"/>
          </p:cNvSpPr>
          <p:nvPr/>
        </p:nvSpPr>
        <p:spPr bwMode="auto">
          <a:xfrm flipV="1">
            <a:off x="2933700" y="5575300"/>
            <a:ext cx="3151188" cy="174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0" name="Line 8"/>
          <p:cNvSpPr>
            <a:spLocks noChangeShapeType="1"/>
          </p:cNvSpPr>
          <p:nvPr/>
        </p:nvSpPr>
        <p:spPr bwMode="auto">
          <a:xfrm flipH="1">
            <a:off x="1287463" y="2179638"/>
            <a:ext cx="1449387" cy="15541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1" name="Line 9"/>
          <p:cNvSpPr>
            <a:spLocks noChangeShapeType="1"/>
          </p:cNvSpPr>
          <p:nvPr/>
        </p:nvSpPr>
        <p:spPr bwMode="auto">
          <a:xfrm>
            <a:off x="1311275" y="3868738"/>
            <a:ext cx="1446213" cy="16256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2" name="Line 10"/>
          <p:cNvSpPr>
            <a:spLocks noChangeShapeType="1"/>
          </p:cNvSpPr>
          <p:nvPr/>
        </p:nvSpPr>
        <p:spPr bwMode="auto">
          <a:xfrm flipH="1">
            <a:off x="6321425" y="3940175"/>
            <a:ext cx="1392238" cy="15811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3" name="Line 11"/>
          <p:cNvSpPr>
            <a:spLocks noChangeShapeType="1"/>
          </p:cNvSpPr>
          <p:nvPr/>
        </p:nvSpPr>
        <p:spPr bwMode="auto">
          <a:xfrm flipV="1">
            <a:off x="1435100" y="3830638"/>
            <a:ext cx="1350963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4" name="Line 12"/>
          <p:cNvSpPr>
            <a:spLocks noChangeShapeType="1"/>
          </p:cNvSpPr>
          <p:nvPr/>
        </p:nvSpPr>
        <p:spPr bwMode="auto">
          <a:xfrm>
            <a:off x="2955925" y="3829050"/>
            <a:ext cx="3094038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5" name="Line 13"/>
          <p:cNvSpPr>
            <a:spLocks noChangeShapeType="1"/>
          </p:cNvSpPr>
          <p:nvPr/>
        </p:nvSpPr>
        <p:spPr bwMode="auto">
          <a:xfrm>
            <a:off x="6272213" y="3810000"/>
            <a:ext cx="1400175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6" name="Line 14"/>
          <p:cNvSpPr>
            <a:spLocks noChangeShapeType="1"/>
          </p:cNvSpPr>
          <p:nvPr/>
        </p:nvSpPr>
        <p:spPr bwMode="auto">
          <a:xfrm>
            <a:off x="2832100" y="2214563"/>
            <a:ext cx="6350" cy="1541462"/>
          </a:xfrm>
          <a:prstGeom prst="line">
            <a:avLst/>
          </a:prstGeom>
          <a:noFill/>
          <a:ln w="1111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7" name="Line 15"/>
          <p:cNvSpPr>
            <a:spLocks noChangeShapeType="1"/>
          </p:cNvSpPr>
          <p:nvPr/>
        </p:nvSpPr>
        <p:spPr bwMode="auto">
          <a:xfrm flipH="1">
            <a:off x="2803525" y="3906838"/>
            <a:ext cx="6350" cy="1693862"/>
          </a:xfrm>
          <a:prstGeom prst="line">
            <a:avLst/>
          </a:prstGeom>
          <a:noFill/>
          <a:ln w="1111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8" name="Line 16"/>
          <p:cNvSpPr>
            <a:spLocks noChangeShapeType="1"/>
          </p:cNvSpPr>
          <p:nvPr/>
        </p:nvSpPr>
        <p:spPr bwMode="auto">
          <a:xfrm>
            <a:off x="6154738" y="2263775"/>
            <a:ext cx="0" cy="14509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9" name="Line 17"/>
          <p:cNvSpPr>
            <a:spLocks noChangeShapeType="1"/>
          </p:cNvSpPr>
          <p:nvPr/>
        </p:nvSpPr>
        <p:spPr bwMode="auto">
          <a:xfrm flipH="1">
            <a:off x="6176963" y="3887788"/>
            <a:ext cx="23812" cy="15763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0" name="Line 18"/>
          <p:cNvSpPr>
            <a:spLocks noChangeShapeType="1"/>
          </p:cNvSpPr>
          <p:nvPr/>
        </p:nvSpPr>
        <p:spPr bwMode="auto">
          <a:xfrm>
            <a:off x="2884488" y="2179638"/>
            <a:ext cx="4883150" cy="16113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1" name="Line 19"/>
          <p:cNvSpPr>
            <a:spLocks noChangeShapeType="1"/>
          </p:cNvSpPr>
          <p:nvPr/>
        </p:nvSpPr>
        <p:spPr bwMode="auto">
          <a:xfrm flipH="1">
            <a:off x="2933700" y="2195513"/>
            <a:ext cx="3165475" cy="1595437"/>
          </a:xfrm>
          <a:prstGeom prst="line">
            <a:avLst/>
          </a:prstGeom>
          <a:noFill/>
          <a:ln w="1111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2" name="Line 20"/>
          <p:cNvSpPr>
            <a:spLocks noChangeShapeType="1"/>
          </p:cNvSpPr>
          <p:nvPr/>
        </p:nvSpPr>
        <p:spPr bwMode="auto">
          <a:xfrm flipH="1">
            <a:off x="2933700" y="3848100"/>
            <a:ext cx="3165475" cy="16891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3" name="Rectangle 21"/>
          <p:cNvSpPr>
            <a:spLocks noChangeArrowheads="1"/>
          </p:cNvSpPr>
          <p:nvPr/>
        </p:nvSpPr>
        <p:spPr bwMode="auto">
          <a:xfrm>
            <a:off x="2563813" y="3714750"/>
            <a:ext cx="1397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 b="1">
                <a:solidFill>
                  <a:srgbClr val="850AFF"/>
                </a:solidFill>
                <a:latin typeface="Times New Roman" charset="0"/>
              </a:rPr>
              <a:t>s</a:t>
            </a:r>
            <a:endParaRPr lang="en-US" altLang="zh-CN" sz="2800">
              <a:solidFill>
                <a:srgbClr val="850AFF"/>
              </a:solidFill>
              <a:latin typeface="Times New Roman" charset="0"/>
            </a:endParaRPr>
          </a:p>
        </p:txBody>
      </p:sp>
      <p:sp>
        <p:nvSpPr>
          <p:cNvPr id="29714" name="Rectangle 22"/>
          <p:cNvSpPr>
            <a:spLocks noChangeArrowheads="1"/>
          </p:cNvSpPr>
          <p:nvPr/>
        </p:nvSpPr>
        <p:spPr bwMode="auto">
          <a:xfrm>
            <a:off x="4570413" y="3427413"/>
            <a:ext cx="17938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7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9715" name="Rectangle 23"/>
          <p:cNvSpPr>
            <a:spLocks noChangeArrowheads="1"/>
          </p:cNvSpPr>
          <p:nvPr/>
        </p:nvSpPr>
        <p:spPr bwMode="auto">
          <a:xfrm>
            <a:off x="1822450" y="2474913"/>
            <a:ext cx="4238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 b="1">
                <a:solidFill>
                  <a:srgbClr val="000000"/>
                </a:solidFill>
                <a:latin typeface="Times New Roman" charset="0"/>
              </a:rPr>
              <a:t>7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9716" name="Rectangle 24"/>
          <p:cNvSpPr>
            <a:spLocks noChangeArrowheads="1"/>
          </p:cNvSpPr>
          <p:nvPr/>
        </p:nvSpPr>
        <p:spPr bwMode="auto">
          <a:xfrm>
            <a:off x="4486275" y="1693863"/>
            <a:ext cx="1793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9717" name="Rectangle 25"/>
          <p:cNvSpPr>
            <a:spLocks noChangeArrowheads="1"/>
          </p:cNvSpPr>
          <p:nvPr/>
        </p:nvSpPr>
        <p:spPr bwMode="auto">
          <a:xfrm>
            <a:off x="2857500" y="2786063"/>
            <a:ext cx="4587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9718" name="Rectangle 26"/>
          <p:cNvSpPr>
            <a:spLocks noChangeArrowheads="1"/>
          </p:cNvSpPr>
          <p:nvPr/>
        </p:nvSpPr>
        <p:spPr bwMode="auto">
          <a:xfrm>
            <a:off x="3914775" y="27876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9719" name="Rectangle 27"/>
          <p:cNvSpPr>
            <a:spLocks noChangeArrowheads="1"/>
          </p:cNvSpPr>
          <p:nvPr/>
        </p:nvSpPr>
        <p:spPr bwMode="auto">
          <a:xfrm>
            <a:off x="6243638" y="2689225"/>
            <a:ext cx="1793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9720" name="Rectangle 28"/>
          <p:cNvSpPr>
            <a:spLocks noChangeArrowheads="1"/>
          </p:cNvSpPr>
          <p:nvPr/>
        </p:nvSpPr>
        <p:spPr bwMode="auto">
          <a:xfrm>
            <a:off x="7150100" y="2628900"/>
            <a:ext cx="1793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9721" name="Rectangle 29"/>
          <p:cNvSpPr>
            <a:spLocks noChangeArrowheads="1"/>
          </p:cNvSpPr>
          <p:nvPr/>
        </p:nvSpPr>
        <p:spPr bwMode="auto">
          <a:xfrm>
            <a:off x="1631950" y="45021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9722" name="Rectangle 30"/>
          <p:cNvSpPr>
            <a:spLocks noChangeArrowheads="1"/>
          </p:cNvSpPr>
          <p:nvPr/>
        </p:nvSpPr>
        <p:spPr bwMode="auto">
          <a:xfrm>
            <a:off x="3478213" y="4216400"/>
            <a:ext cx="1889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9723" name="Rectangle 31"/>
          <p:cNvSpPr>
            <a:spLocks noChangeArrowheads="1"/>
          </p:cNvSpPr>
          <p:nvPr/>
        </p:nvSpPr>
        <p:spPr bwMode="auto">
          <a:xfrm>
            <a:off x="2584450" y="45021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9724" name="Rectangle 32"/>
          <p:cNvSpPr>
            <a:spLocks noChangeArrowheads="1"/>
          </p:cNvSpPr>
          <p:nvPr/>
        </p:nvSpPr>
        <p:spPr bwMode="auto">
          <a:xfrm>
            <a:off x="1939925" y="3400425"/>
            <a:ext cx="4191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8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9725" name="Rectangle 33"/>
          <p:cNvSpPr>
            <a:spLocks noChangeArrowheads="1"/>
          </p:cNvSpPr>
          <p:nvPr/>
        </p:nvSpPr>
        <p:spPr bwMode="auto">
          <a:xfrm>
            <a:off x="5159375" y="4246563"/>
            <a:ext cx="1793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9726" name="Rectangle 34"/>
          <p:cNvSpPr>
            <a:spLocks noChangeArrowheads="1"/>
          </p:cNvSpPr>
          <p:nvPr/>
        </p:nvSpPr>
        <p:spPr bwMode="auto">
          <a:xfrm>
            <a:off x="4260850" y="55435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5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9727" name="Rectangle 35"/>
          <p:cNvSpPr>
            <a:spLocks noChangeArrowheads="1"/>
          </p:cNvSpPr>
          <p:nvPr/>
        </p:nvSpPr>
        <p:spPr bwMode="auto">
          <a:xfrm>
            <a:off x="6667500" y="3776663"/>
            <a:ext cx="1809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9728" name="Rectangle 36"/>
          <p:cNvSpPr>
            <a:spLocks noChangeArrowheads="1"/>
          </p:cNvSpPr>
          <p:nvPr/>
        </p:nvSpPr>
        <p:spPr bwMode="auto">
          <a:xfrm>
            <a:off x="7026275" y="4070350"/>
            <a:ext cx="889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9729" name="Rectangle 37"/>
          <p:cNvSpPr>
            <a:spLocks noChangeArrowheads="1"/>
          </p:cNvSpPr>
          <p:nvPr/>
        </p:nvSpPr>
        <p:spPr bwMode="auto">
          <a:xfrm>
            <a:off x="6261100" y="4316413"/>
            <a:ext cx="334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9730" name="Rectangle 38"/>
          <p:cNvSpPr>
            <a:spLocks noChangeArrowheads="1"/>
          </p:cNvSpPr>
          <p:nvPr/>
        </p:nvSpPr>
        <p:spPr bwMode="auto">
          <a:xfrm>
            <a:off x="6988175" y="4637088"/>
            <a:ext cx="1793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6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9731" name="Rectangle 39"/>
          <p:cNvSpPr>
            <a:spLocks noChangeArrowheads="1"/>
          </p:cNvSpPr>
          <p:nvPr/>
        </p:nvSpPr>
        <p:spPr bwMode="auto">
          <a:xfrm>
            <a:off x="5545138" y="2640013"/>
            <a:ext cx="1793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9732" name="Rectangle 40"/>
          <p:cNvSpPr>
            <a:spLocks noChangeArrowheads="1"/>
          </p:cNvSpPr>
          <p:nvPr/>
        </p:nvSpPr>
        <p:spPr bwMode="auto">
          <a:xfrm>
            <a:off x="2965450" y="3878263"/>
            <a:ext cx="5683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29733" name="Oval 41"/>
          <p:cNvSpPr>
            <a:spLocks noChangeArrowheads="1"/>
          </p:cNvSpPr>
          <p:nvPr/>
        </p:nvSpPr>
        <p:spPr bwMode="auto">
          <a:xfrm>
            <a:off x="2714625" y="2041525"/>
            <a:ext cx="261938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9734" name="Line 42"/>
          <p:cNvSpPr>
            <a:spLocks noChangeShapeType="1"/>
          </p:cNvSpPr>
          <p:nvPr/>
        </p:nvSpPr>
        <p:spPr bwMode="auto">
          <a:xfrm>
            <a:off x="6246813" y="2179638"/>
            <a:ext cx="1544637" cy="1597025"/>
          </a:xfrm>
          <a:prstGeom prst="line">
            <a:avLst/>
          </a:prstGeom>
          <a:noFill/>
          <a:ln w="1111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5" name="Oval 43"/>
          <p:cNvSpPr>
            <a:spLocks noChangeArrowheads="1"/>
          </p:cNvSpPr>
          <p:nvPr/>
        </p:nvSpPr>
        <p:spPr bwMode="auto">
          <a:xfrm>
            <a:off x="6049963" y="2022475"/>
            <a:ext cx="263525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9736" name="Line 44"/>
          <p:cNvSpPr>
            <a:spLocks noChangeShapeType="1"/>
          </p:cNvSpPr>
          <p:nvPr/>
        </p:nvSpPr>
        <p:spPr bwMode="auto">
          <a:xfrm>
            <a:off x="1389063" y="3895725"/>
            <a:ext cx="4786312" cy="16478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7" name="Oval 45"/>
          <p:cNvSpPr>
            <a:spLocks noChangeArrowheads="1"/>
          </p:cNvSpPr>
          <p:nvPr/>
        </p:nvSpPr>
        <p:spPr bwMode="auto">
          <a:xfrm>
            <a:off x="1141413" y="3714750"/>
            <a:ext cx="261937" cy="2476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9738" name="Oval 46"/>
          <p:cNvSpPr>
            <a:spLocks noChangeArrowheads="1"/>
          </p:cNvSpPr>
          <p:nvPr/>
        </p:nvSpPr>
        <p:spPr bwMode="auto">
          <a:xfrm>
            <a:off x="2736850" y="3709988"/>
            <a:ext cx="263525" cy="246062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9739" name="Oval 47"/>
          <p:cNvSpPr>
            <a:spLocks noChangeArrowheads="1"/>
          </p:cNvSpPr>
          <p:nvPr/>
        </p:nvSpPr>
        <p:spPr bwMode="auto">
          <a:xfrm>
            <a:off x="6049963" y="3714750"/>
            <a:ext cx="263525" cy="2476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9740" name="Oval 48"/>
          <p:cNvSpPr>
            <a:spLocks noChangeArrowheads="1"/>
          </p:cNvSpPr>
          <p:nvPr/>
        </p:nvSpPr>
        <p:spPr bwMode="auto">
          <a:xfrm>
            <a:off x="7667625" y="3700463"/>
            <a:ext cx="261938" cy="2476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9741" name="Oval 49"/>
          <p:cNvSpPr>
            <a:spLocks noChangeArrowheads="1"/>
          </p:cNvSpPr>
          <p:nvPr/>
        </p:nvSpPr>
        <p:spPr bwMode="auto">
          <a:xfrm>
            <a:off x="6049963" y="5470525"/>
            <a:ext cx="263525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9742" name="Oval 50"/>
          <p:cNvSpPr>
            <a:spLocks noChangeArrowheads="1"/>
          </p:cNvSpPr>
          <p:nvPr/>
        </p:nvSpPr>
        <p:spPr bwMode="auto">
          <a:xfrm>
            <a:off x="2687638" y="5448300"/>
            <a:ext cx="263525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9743" name="Text Box 101"/>
          <p:cNvSpPr txBox="1">
            <a:spLocks noChangeArrowheads="1"/>
          </p:cNvSpPr>
          <p:nvPr/>
        </p:nvSpPr>
        <p:spPr bwMode="auto">
          <a:xfrm>
            <a:off x="2447925" y="1571625"/>
            <a:ext cx="695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1,c</a:t>
            </a:r>
          </a:p>
        </p:txBody>
      </p:sp>
      <p:sp>
        <p:nvSpPr>
          <p:cNvPr id="29744" name="Text Box 102"/>
          <p:cNvSpPr txBox="1">
            <a:spLocks noChangeArrowheads="1"/>
          </p:cNvSpPr>
          <p:nvPr/>
        </p:nvSpPr>
        <p:spPr bwMode="auto">
          <a:xfrm>
            <a:off x="6189663" y="1571625"/>
            <a:ext cx="668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2,c</a:t>
            </a:r>
          </a:p>
        </p:txBody>
      </p:sp>
      <p:sp>
        <p:nvSpPr>
          <p:cNvPr id="24626" name="Text Box 103"/>
          <p:cNvSpPr txBox="1">
            <a:spLocks noChangeArrowheads="1"/>
          </p:cNvSpPr>
          <p:nvPr/>
        </p:nvSpPr>
        <p:spPr bwMode="auto">
          <a:xfrm>
            <a:off x="785813" y="3784600"/>
            <a:ext cx="642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8,c</a:t>
            </a:r>
          </a:p>
        </p:txBody>
      </p:sp>
      <p:sp>
        <p:nvSpPr>
          <p:cNvPr id="29746" name="Text Box 104"/>
          <p:cNvSpPr txBox="1">
            <a:spLocks noChangeArrowheads="1"/>
          </p:cNvSpPr>
          <p:nvPr/>
        </p:nvSpPr>
        <p:spPr bwMode="auto">
          <a:xfrm>
            <a:off x="5643563" y="3357563"/>
            <a:ext cx="650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6,e</a:t>
            </a:r>
          </a:p>
        </p:txBody>
      </p:sp>
      <p:sp>
        <p:nvSpPr>
          <p:cNvPr id="29747" name="Text Box 105"/>
          <p:cNvSpPr txBox="1">
            <a:spLocks noChangeArrowheads="1"/>
          </p:cNvSpPr>
          <p:nvPr/>
        </p:nvSpPr>
        <p:spPr bwMode="auto">
          <a:xfrm>
            <a:off x="2587625" y="5608638"/>
            <a:ext cx="6985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4,c</a:t>
            </a:r>
          </a:p>
        </p:txBody>
      </p:sp>
      <p:sp>
        <p:nvSpPr>
          <p:cNvPr id="29748" name="TextBox 54"/>
          <p:cNvSpPr txBox="1">
            <a:spLocks noChangeArrowheads="1"/>
          </p:cNvSpPr>
          <p:nvPr/>
        </p:nvSpPr>
        <p:spPr bwMode="auto">
          <a:xfrm>
            <a:off x="2714625" y="198755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b</a:t>
            </a:r>
            <a:endParaRPr kumimoji="0" lang="zh-CN" altLang="en-US" sz="1800"/>
          </a:p>
        </p:txBody>
      </p:sp>
      <p:sp>
        <p:nvSpPr>
          <p:cNvPr id="29749" name="TextBox 55"/>
          <p:cNvSpPr txBox="1">
            <a:spLocks noChangeArrowheads="1"/>
          </p:cNvSpPr>
          <p:nvPr/>
        </p:nvSpPr>
        <p:spPr bwMode="auto">
          <a:xfrm>
            <a:off x="1143000" y="36433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a</a:t>
            </a:r>
            <a:endParaRPr kumimoji="0" lang="zh-CN" altLang="en-US" sz="1800"/>
          </a:p>
        </p:txBody>
      </p:sp>
      <p:sp>
        <p:nvSpPr>
          <p:cNvPr id="29750" name="TextBox 56"/>
          <p:cNvSpPr txBox="1">
            <a:spLocks noChangeArrowheads="1"/>
          </p:cNvSpPr>
          <p:nvPr/>
        </p:nvSpPr>
        <p:spPr bwMode="auto">
          <a:xfrm>
            <a:off x="2714625" y="3643313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c</a:t>
            </a:r>
            <a:endParaRPr kumimoji="0" lang="zh-CN" altLang="en-US" sz="1800"/>
          </a:p>
        </p:txBody>
      </p:sp>
      <p:sp>
        <p:nvSpPr>
          <p:cNvPr id="29751" name="TextBox 57"/>
          <p:cNvSpPr txBox="1">
            <a:spLocks noChangeArrowheads="1"/>
          </p:cNvSpPr>
          <p:nvPr/>
        </p:nvSpPr>
        <p:spPr bwMode="auto">
          <a:xfrm>
            <a:off x="2643188" y="53578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d</a:t>
            </a:r>
            <a:endParaRPr kumimoji="0" lang="zh-CN" altLang="en-US" sz="1800"/>
          </a:p>
        </p:txBody>
      </p:sp>
      <p:sp>
        <p:nvSpPr>
          <p:cNvPr id="29752" name="TextBox 58"/>
          <p:cNvSpPr txBox="1">
            <a:spLocks noChangeArrowheads="1"/>
          </p:cNvSpPr>
          <p:nvPr/>
        </p:nvSpPr>
        <p:spPr bwMode="auto">
          <a:xfrm>
            <a:off x="6000750" y="19288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e</a:t>
            </a:r>
            <a:endParaRPr kumimoji="0" lang="zh-CN" altLang="en-US" sz="1800"/>
          </a:p>
        </p:txBody>
      </p:sp>
      <p:sp>
        <p:nvSpPr>
          <p:cNvPr id="29753" name="TextBox 59"/>
          <p:cNvSpPr txBox="1">
            <a:spLocks noChangeArrowheads="1"/>
          </p:cNvSpPr>
          <p:nvPr/>
        </p:nvSpPr>
        <p:spPr bwMode="auto">
          <a:xfrm>
            <a:off x="6072188" y="3643313"/>
            <a:ext cx="249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f</a:t>
            </a:r>
            <a:endParaRPr kumimoji="0" lang="zh-CN" altLang="en-US" sz="1800"/>
          </a:p>
        </p:txBody>
      </p:sp>
      <p:sp>
        <p:nvSpPr>
          <p:cNvPr id="29754" name="TextBox 60"/>
          <p:cNvSpPr txBox="1">
            <a:spLocks noChangeArrowheads="1"/>
          </p:cNvSpPr>
          <p:nvPr/>
        </p:nvSpPr>
        <p:spPr bwMode="auto">
          <a:xfrm>
            <a:off x="6045200" y="53578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g</a:t>
            </a:r>
            <a:endParaRPr kumimoji="0" lang="zh-CN" altLang="en-US" sz="1800"/>
          </a:p>
        </p:txBody>
      </p:sp>
      <p:sp>
        <p:nvSpPr>
          <p:cNvPr id="29755" name="TextBox 61"/>
          <p:cNvSpPr txBox="1">
            <a:spLocks noChangeArrowheads="1"/>
          </p:cNvSpPr>
          <p:nvPr/>
        </p:nvSpPr>
        <p:spPr bwMode="auto">
          <a:xfrm>
            <a:off x="7643813" y="36433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h</a:t>
            </a:r>
            <a:endParaRPr kumimoji="0" lang="zh-CN" altLang="en-US" sz="1800"/>
          </a:p>
        </p:txBody>
      </p:sp>
      <p:sp>
        <p:nvSpPr>
          <p:cNvPr id="63" name="圆角矩形标注 62"/>
          <p:cNvSpPr>
            <a:spLocks noChangeArrowheads="1"/>
          </p:cNvSpPr>
          <p:nvPr/>
        </p:nvSpPr>
        <p:spPr bwMode="auto">
          <a:xfrm>
            <a:off x="5435600" y="4149725"/>
            <a:ext cx="720725" cy="431800"/>
          </a:xfrm>
          <a:prstGeom prst="wedgeRoundRectCallout">
            <a:avLst>
              <a:gd name="adj1" fmla="val 50222"/>
              <a:gd name="adj2" fmla="val -9007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 b="1">
                <a:latin typeface="Times New Roman" charset="0"/>
              </a:rPr>
              <a:t>U5</a:t>
            </a:r>
            <a:endParaRPr kumimoji="0" lang="zh-CN" altLang="en-US" sz="1800" b="1">
              <a:latin typeface="Times New Roman" charset="0"/>
            </a:endParaRPr>
          </a:p>
        </p:txBody>
      </p:sp>
      <p:sp>
        <p:nvSpPr>
          <p:cNvPr id="29757" name="Text Box 104"/>
          <p:cNvSpPr txBox="1">
            <a:spLocks noChangeArrowheads="1"/>
          </p:cNvSpPr>
          <p:nvPr/>
        </p:nvSpPr>
        <p:spPr bwMode="auto">
          <a:xfrm>
            <a:off x="7929563" y="3714750"/>
            <a:ext cx="650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3,e</a:t>
            </a:r>
          </a:p>
        </p:txBody>
      </p:sp>
      <p:sp>
        <p:nvSpPr>
          <p:cNvPr id="29758" name="Text Box 104"/>
          <p:cNvSpPr txBox="1">
            <a:spLocks noChangeArrowheads="1"/>
          </p:cNvSpPr>
          <p:nvPr/>
        </p:nvSpPr>
        <p:spPr bwMode="auto">
          <a:xfrm>
            <a:off x="6357938" y="5500688"/>
            <a:ext cx="650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9,h</a:t>
            </a:r>
          </a:p>
        </p:txBody>
      </p:sp>
      <p:sp>
        <p:nvSpPr>
          <p:cNvPr id="29759" name="圆角矩形标注 65"/>
          <p:cNvSpPr>
            <a:spLocks noChangeArrowheads="1"/>
          </p:cNvSpPr>
          <p:nvPr/>
        </p:nvSpPr>
        <p:spPr bwMode="auto">
          <a:xfrm>
            <a:off x="3143250" y="500063"/>
            <a:ext cx="928688" cy="571500"/>
          </a:xfrm>
          <a:prstGeom prst="wedgeRoundRectCallout">
            <a:avLst>
              <a:gd name="adj1" fmla="val 34468"/>
              <a:gd name="adj2" fmla="val 13855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S4</a:t>
            </a:r>
            <a:endParaRPr kumimoji="0" lang="zh-CN" altLang="en-US" sz="1800"/>
          </a:p>
        </p:txBody>
      </p:sp>
      <p:sp>
        <p:nvSpPr>
          <p:cNvPr id="66" name="Text Box 103"/>
          <p:cNvSpPr txBox="1">
            <a:spLocks noChangeArrowheads="1"/>
          </p:cNvSpPr>
          <p:nvPr/>
        </p:nvSpPr>
        <p:spPr bwMode="auto">
          <a:xfrm>
            <a:off x="785813" y="3814763"/>
            <a:ext cx="642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6,d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4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26" grpId="0"/>
      <p:bldP spid="63" grpId="0" animBg="1"/>
      <p:bldP spid="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/>
              <a:t>求最短路的一个例子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grpSp>
        <p:nvGrpSpPr>
          <p:cNvPr id="30722" name="组合 116"/>
          <p:cNvGrpSpPr>
            <a:grpSpLocks/>
          </p:cNvGrpSpPr>
          <p:nvPr/>
        </p:nvGrpSpPr>
        <p:grpSpPr bwMode="auto">
          <a:xfrm>
            <a:off x="1619250" y="2143125"/>
            <a:ext cx="5667375" cy="3857625"/>
            <a:chOff x="1619236" y="2143116"/>
            <a:chExt cx="4267200" cy="2960687"/>
          </a:xfrm>
        </p:grpSpPr>
        <p:sp>
          <p:nvSpPr>
            <p:cNvPr id="30723" name="Freeform 2" descr="粉色砂纸"/>
            <p:cNvSpPr>
              <a:spLocks/>
            </p:cNvSpPr>
            <p:nvPr/>
          </p:nvSpPr>
          <p:spPr bwMode="auto">
            <a:xfrm>
              <a:off x="2500298" y="2143116"/>
              <a:ext cx="3328988" cy="2940050"/>
            </a:xfrm>
            <a:custGeom>
              <a:avLst/>
              <a:gdLst>
                <a:gd name="T0" fmla="*/ 2147483647 w 2097"/>
                <a:gd name="T1" fmla="*/ 2147483647 h 1852"/>
                <a:gd name="T2" fmla="*/ 2147483647 w 2097"/>
                <a:gd name="T3" fmla="*/ 2147483647 h 1852"/>
                <a:gd name="T4" fmla="*/ 2147483647 w 2097"/>
                <a:gd name="T5" fmla="*/ 2147483647 h 1852"/>
                <a:gd name="T6" fmla="*/ 0 w 2097"/>
                <a:gd name="T7" fmla="*/ 2147483647 h 1852"/>
                <a:gd name="T8" fmla="*/ 2147483647 w 2097"/>
                <a:gd name="T9" fmla="*/ 2147483647 h 1852"/>
                <a:gd name="T10" fmla="*/ 2147483647 w 2097"/>
                <a:gd name="T11" fmla="*/ 2147483647 h 1852"/>
                <a:gd name="T12" fmla="*/ 2147483647 w 2097"/>
                <a:gd name="T13" fmla="*/ 2147483647 h 1852"/>
                <a:gd name="T14" fmla="*/ 2147483647 w 2097"/>
                <a:gd name="T15" fmla="*/ 2147483647 h 1852"/>
                <a:gd name="T16" fmla="*/ 2147483647 w 2097"/>
                <a:gd name="T17" fmla="*/ 2147483647 h 1852"/>
                <a:gd name="T18" fmla="*/ 2147483647 w 2097"/>
                <a:gd name="T19" fmla="*/ 2147483647 h 1852"/>
                <a:gd name="T20" fmla="*/ 2147483647 w 2097"/>
                <a:gd name="T21" fmla="*/ 2147483647 h 1852"/>
                <a:gd name="T22" fmla="*/ 2147483647 w 2097"/>
                <a:gd name="T23" fmla="*/ 2147483647 h 1852"/>
                <a:gd name="T24" fmla="*/ 2147483647 w 2097"/>
                <a:gd name="T25" fmla="*/ 2147483647 h 1852"/>
                <a:gd name="T26" fmla="*/ 2147483647 w 2097"/>
                <a:gd name="T27" fmla="*/ 2147483647 h 1852"/>
                <a:gd name="T28" fmla="*/ 2147483647 w 2097"/>
                <a:gd name="T29" fmla="*/ 2147483647 h 1852"/>
                <a:gd name="T30" fmla="*/ 2147483647 w 2097"/>
                <a:gd name="T31" fmla="*/ 2147483647 h 1852"/>
                <a:gd name="T32" fmla="*/ 2147483647 w 2097"/>
                <a:gd name="T33" fmla="*/ 2147483647 h 1852"/>
                <a:gd name="T34" fmla="*/ 2147483647 w 2097"/>
                <a:gd name="T35" fmla="*/ 2147483647 h 1852"/>
                <a:gd name="T36" fmla="*/ 2147483647 w 2097"/>
                <a:gd name="T37" fmla="*/ 2147483647 h 1852"/>
                <a:gd name="T38" fmla="*/ 2147483647 w 2097"/>
                <a:gd name="T39" fmla="*/ 2147483647 h 1852"/>
                <a:gd name="T40" fmla="*/ 2147483647 w 2097"/>
                <a:gd name="T41" fmla="*/ 2147483647 h 1852"/>
                <a:gd name="T42" fmla="*/ 2147483647 w 2097"/>
                <a:gd name="T43" fmla="*/ 2147483647 h 1852"/>
                <a:gd name="T44" fmla="*/ 2147483647 w 2097"/>
                <a:gd name="T45" fmla="*/ 2147483647 h 1852"/>
                <a:gd name="T46" fmla="*/ 2147483647 w 2097"/>
                <a:gd name="T47" fmla="*/ 2147483647 h 1852"/>
                <a:gd name="T48" fmla="*/ 2147483647 w 2097"/>
                <a:gd name="T49" fmla="*/ 2147483647 h 1852"/>
                <a:gd name="T50" fmla="*/ 2147483647 w 2097"/>
                <a:gd name="T51" fmla="*/ 2147483647 h 1852"/>
                <a:gd name="T52" fmla="*/ 2147483647 w 2097"/>
                <a:gd name="T53" fmla="*/ 2147483647 h 1852"/>
                <a:gd name="T54" fmla="*/ 2147483647 w 2097"/>
                <a:gd name="T55" fmla="*/ 2147483647 h 1852"/>
                <a:gd name="T56" fmla="*/ 2147483647 w 2097"/>
                <a:gd name="T57" fmla="*/ 2147483647 h 1852"/>
                <a:gd name="T58" fmla="*/ 2147483647 w 2097"/>
                <a:gd name="T59" fmla="*/ 2147483647 h 1852"/>
                <a:gd name="T60" fmla="*/ 2147483647 w 2097"/>
                <a:gd name="T61" fmla="*/ 2147483647 h 1852"/>
                <a:gd name="T62" fmla="*/ 2147483647 w 2097"/>
                <a:gd name="T63" fmla="*/ 2147483647 h 1852"/>
                <a:gd name="T64" fmla="*/ 2147483647 w 2097"/>
                <a:gd name="T65" fmla="*/ 2147483647 h 1852"/>
                <a:gd name="T66" fmla="*/ 2147483647 w 2097"/>
                <a:gd name="T67" fmla="*/ 2147483647 h 185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97"/>
                <a:gd name="T103" fmla="*/ 0 h 1852"/>
                <a:gd name="T104" fmla="*/ 2097 w 2097"/>
                <a:gd name="T105" fmla="*/ 1852 h 185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97" h="1852">
                  <a:moveTo>
                    <a:pt x="63" y="106"/>
                  </a:moveTo>
                  <a:cubicBezTo>
                    <a:pt x="25" y="164"/>
                    <a:pt x="20" y="172"/>
                    <a:pt x="9" y="241"/>
                  </a:cubicBezTo>
                  <a:cubicBezTo>
                    <a:pt x="12" y="286"/>
                    <a:pt x="19" y="331"/>
                    <a:pt x="18" y="376"/>
                  </a:cubicBezTo>
                  <a:cubicBezTo>
                    <a:pt x="16" y="505"/>
                    <a:pt x="0" y="763"/>
                    <a:pt x="0" y="763"/>
                  </a:cubicBezTo>
                  <a:cubicBezTo>
                    <a:pt x="7" y="894"/>
                    <a:pt x="25" y="1021"/>
                    <a:pt x="36" y="1150"/>
                  </a:cubicBezTo>
                  <a:cubicBezTo>
                    <a:pt x="43" y="1231"/>
                    <a:pt x="54" y="1393"/>
                    <a:pt x="54" y="1393"/>
                  </a:cubicBezTo>
                  <a:cubicBezTo>
                    <a:pt x="33" y="1455"/>
                    <a:pt x="69" y="1513"/>
                    <a:pt x="81" y="1573"/>
                  </a:cubicBezTo>
                  <a:cubicBezTo>
                    <a:pt x="91" y="1625"/>
                    <a:pt x="103" y="1662"/>
                    <a:pt x="126" y="1708"/>
                  </a:cubicBezTo>
                  <a:cubicBezTo>
                    <a:pt x="138" y="1732"/>
                    <a:pt x="130" y="1742"/>
                    <a:pt x="153" y="1762"/>
                  </a:cubicBezTo>
                  <a:cubicBezTo>
                    <a:pt x="207" y="1809"/>
                    <a:pt x="283" y="1835"/>
                    <a:pt x="351" y="1852"/>
                  </a:cubicBezTo>
                  <a:cubicBezTo>
                    <a:pt x="423" y="1845"/>
                    <a:pt x="498" y="1839"/>
                    <a:pt x="567" y="1816"/>
                  </a:cubicBezTo>
                  <a:cubicBezTo>
                    <a:pt x="618" y="1765"/>
                    <a:pt x="658" y="1702"/>
                    <a:pt x="702" y="1645"/>
                  </a:cubicBezTo>
                  <a:cubicBezTo>
                    <a:pt x="715" y="1628"/>
                    <a:pt x="723" y="1606"/>
                    <a:pt x="738" y="1591"/>
                  </a:cubicBezTo>
                  <a:cubicBezTo>
                    <a:pt x="817" y="1512"/>
                    <a:pt x="893" y="1434"/>
                    <a:pt x="981" y="1366"/>
                  </a:cubicBezTo>
                  <a:cubicBezTo>
                    <a:pt x="1016" y="1338"/>
                    <a:pt x="1065" y="1318"/>
                    <a:pt x="1098" y="1285"/>
                  </a:cubicBezTo>
                  <a:cubicBezTo>
                    <a:pt x="1106" y="1277"/>
                    <a:pt x="1108" y="1265"/>
                    <a:pt x="1116" y="1258"/>
                  </a:cubicBezTo>
                  <a:cubicBezTo>
                    <a:pt x="1137" y="1240"/>
                    <a:pt x="1166" y="1231"/>
                    <a:pt x="1188" y="1213"/>
                  </a:cubicBezTo>
                  <a:cubicBezTo>
                    <a:pt x="1232" y="1176"/>
                    <a:pt x="1197" y="1193"/>
                    <a:pt x="1251" y="1159"/>
                  </a:cubicBezTo>
                  <a:cubicBezTo>
                    <a:pt x="1307" y="1124"/>
                    <a:pt x="1392" y="1100"/>
                    <a:pt x="1458" y="1087"/>
                  </a:cubicBezTo>
                  <a:cubicBezTo>
                    <a:pt x="1564" y="1034"/>
                    <a:pt x="1674" y="1023"/>
                    <a:pt x="1791" y="1015"/>
                  </a:cubicBezTo>
                  <a:cubicBezTo>
                    <a:pt x="1875" y="1020"/>
                    <a:pt x="1964" y="1053"/>
                    <a:pt x="2034" y="1006"/>
                  </a:cubicBezTo>
                  <a:cubicBezTo>
                    <a:pt x="2054" y="977"/>
                    <a:pt x="2077" y="963"/>
                    <a:pt x="2097" y="934"/>
                  </a:cubicBezTo>
                  <a:cubicBezTo>
                    <a:pt x="2080" y="816"/>
                    <a:pt x="2039" y="799"/>
                    <a:pt x="1953" y="727"/>
                  </a:cubicBezTo>
                  <a:cubicBezTo>
                    <a:pt x="1900" y="683"/>
                    <a:pt x="1948" y="719"/>
                    <a:pt x="1908" y="673"/>
                  </a:cubicBezTo>
                  <a:cubicBezTo>
                    <a:pt x="1891" y="654"/>
                    <a:pt x="1854" y="619"/>
                    <a:pt x="1854" y="619"/>
                  </a:cubicBezTo>
                  <a:cubicBezTo>
                    <a:pt x="1842" y="584"/>
                    <a:pt x="1818" y="561"/>
                    <a:pt x="1800" y="529"/>
                  </a:cubicBezTo>
                  <a:cubicBezTo>
                    <a:pt x="1747" y="437"/>
                    <a:pt x="1679" y="349"/>
                    <a:pt x="1611" y="268"/>
                  </a:cubicBezTo>
                  <a:cubicBezTo>
                    <a:pt x="1585" y="237"/>
                    <a:pt x="1571" y="210"/>
                    <a:pt x="1530" y="196"/>
                  </a:cubicBezTo>
                  <a:cubicBezTo>
                    <a:pt x="1334" y="0"/>
                    <a:pt x="1005" y="74"/>
                    <a:pt x="765" y="70"/>
                  </a:cubicBezTo>
                  <a:cubicBezTo>
                    <a:pt x="702" y="67"/>
                    <a:pt x="639" y="66"/>
                    <a:pt x="576" y="61"/>
                  </a:cubicBezTo>
                  <a:cubicBezTo>
                    <a:pt x="558" y="60"/>
                    <a:pt x="540" y="54"/>
                    <a:pt x="522" y="52"/>
                  </a:cubicBezTo>
                  <a:cubicBezTo>
                    <a:pt x="468" y="45"/>
                    <a:pt x="360" y="34"/>
                    <a:pt x="360" y="34"/>
                  </a:cubicBezTo>
                  <a:cubicBezTo>
                    <a:pt x="327" y="41"/>
                    <a:pt x="294" y="44"/>
                    <a:pt x="261" y="52"/>
                  </a:cubicBezTo>
                  <a:cubicBezTo>
                    <a:pt x="195" y="69"/>
                    <a:pt x="133" y="106"/>
                    <a:pt x="63" y="106"/>
                  </a:cubicBez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24" name="Line 51"/>
            <p:cNvSpPr>
              <a:spLocks noChangeShapeType="1"/>
            </p:cNvSpPr>
            <p:nvPr/>
          </p:nvSpPr>
          <p:spPr bwMode="auto">
            <a:xfrm>
              <a:off x="2909873" y="2681278"/>
              <a:ext cx="172878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5" name="Line 52"/>
            <p:cNvSpPr>
              <a:spLocks noChangeShapeType="1"/>
            </p:cNvSpPr>
            <p:nvPr/>
          </p:nvSpPr>
          <p:spPr bwMode="auto">
            <a:xfrm flipV="1">
              <a:off x="2909873" y="4692641"/>
              <a:ext cx="1733550" cy="952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6" name="Line 53"/>
            <p:cNvSpPr>
              <a:spLocks noChangeShapeType="1"/>
            </p:cNvSpPr>
            <p:nvPr/>
          </p:nvSpPr>
          <p:spPr bwMode="auto">
            <a:xfrm flipH="1">
              <a:off x="2004998" y="2705091"/>
              <a:ext cx="796925" cy="90963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7" name="Line 54"/>
            <p:cNvSpPr>
              <a:spLocks noChangeShapeType="1"/>
            </p:cNvSpPr>
            <p:nvPr/>
          </p:nvSpPr>
          <p:spPr bwMode="auto">
            <a:xfrm>
              <a:off x="2017698" y="3694103"/>
              <a:ext cx="795338" cy="95091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8" name="Line 55"/>
            <p:cNvSpPr>
              <a:spLocks noChangeShapeType="1"/>
            </p:cNvSpPr>
            <p:nvPr/>
          </p:nvSpPr>
          <p:spPr bwMode="auto">
            <a:xfrm flipH="1">
              <a:off x="4773598" y="3735378"/>
              <a:ext cx="765175" cy="92551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9" name="Line 56"/>
            <p:cNvSpPr>
              <a:spLocks noChangeShapeType="1"/>
            </p:cNvSpPr>
            <p:nvPr/>
          </p:nvSpPr>
          <p:spPr bwMode="auto">
            <a:xfrm flipV="1">
              <a:off x="2085961" y="3671878"/>
              <a:ext cx="742950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0" name="Line 57"/>
            <p:cNvSpPr>
              <a:spLocks noChangeShapeType="1"/>
            </p:cNvSpPr>
            <p:nvPr/>
          </p:nvSpPr>
          <p:spPr bwMode="auto">
            <a:xfrm>
              <a:off x="2922573" y="3670291"/>
              <a:ext cx="1701800" cy="158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1" name="Line 58"/>
            <p:cNvSpPr>
              <a:spLocks noChangeShapeType="1"/>
            </p:cNvSpPr>
            <p:nvPr/>
          </p:nvSpPr>
          <p:spPr bwMode="auto">
            <a:xfrm>
              <a:off x="4746611" y="3659178"/>
              <a:ext cx="769937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2" name="Line 59"/>
            <p:cNvSpPr>
              <a:spLocks noChangeShapeType="1"/>
            </p:cNvSpPr>
            <p:nvPr/>
          </p:nvSpPr>
          <p:spPr bwMode="auto">
            <a:xfrm>
              <a:off x="2854311" y="2725728"/>
              <a:ext cx="3175" cy="901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3" name="Line 60"/>
            <p:cNvSpPr>
              <a:spLocks noChangeShapeType="1"/>
            </p:cNvSpPr>
            <p:nvPr/>
          </p:nvSpPr>
          <p:spPr bwMode="auto">
            <a:xfrm flipH="1">
              <a:off x="2838436" y="3716328"/>
              <a:ext cx="3175" cy="9906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4" name="Line 61"/>
            <p:cNvSpPr>
              <a:spLocks noChangeShapeType="1"/>
            </p:cNvSpPr>
            <p:nvPr/>
          </p:nvSpPr>
          <p:spPr bwMode="auto">
            <a:xfrm>
              <a:off x="4681523" y="2754303"/>
              <a:ext cx="0" cy="84931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5" name="Line 62"/>
            <p:cNvSpPr>
              <a:spLocks noChangeShapeType="1"/>
            </p:cNvSpPr>
            <p:nvPr/>
          </p:nvSpPr>
          <p:spPr bwMode="auto">
            <a:xfrm flipH="1">
              <a:off x="4694223" y="3705216"/>
              <a:ext cx="12700" cy="92233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6" name="Line 63"/>
            <p:cNvSpPr>
              <a:spLocks noChangeShapeType="1"/>
            </p:cNvSpPr>
            <p:nvPr/>
          </p:nvSpPr>
          <p:spPr bwMode="auto">
            <a:xfrm>
              <a:off x="2882886" y="2705091"/>
              <a:ext cx="2686050" cy="9429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7" name="Line 64"/>
            <p:cNvSpPr>
              <a:spLocks noChangeShapeType="1"/>
            </p:cNvSpPr>
            <p:nvPr/>
          </p:nvSpPr>
          <p:spPr bwMode="auto">
            <a:xfrm flipH="1">
              <a:off x="2909873" y="2714616"/>
              <a:ext cx="1741488" cy="9334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8" name="Line 65"/>
            <p:cNvSpPr>
              <a:spLocks noChangeShapeType="1"/>
            </p:cNvSpPr>
            <p:nvPr/>
          </p:nvSpPr>
          <p:spPr bwMode="auto">
            <a:xfrm flipH="1">
              <a:off x="2909873" y="3681403"/>
              <a:ext cx="1741488" cy="98901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9" name="Rectangle 66"/>
            <p:cNvSpPr>
              <a:spLocks noChangeArrowheads="1"/>
            </p:cNvSpPr>
            <p:nvPr/>
          </p:nvSpPr>
          <p:spPr bwMode="auto">
            <a:xfrm>
              <a:off x="2706673" y="3603616"/>
              <a:ext cx="984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 b="1">
                  <a:solidFill>
                    <a:srgbClr val="FF0000"/>
                  </a:solidFill>
                  <a:latin typeface="Times New Roman" charset="0"/>
                </a:rPr>
                <a:t>s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40" name="Rectangle 67"/>
            <p:cNvSpPr>
              <a:spLocks noChangeArrowheads="1"/>
            </p:cNvSpPr>
            <p:nvPr/>
          </p:nvSpPr>
          <p:spPr bwMode="auto">
            <a:xfrm>
              <a:off x="3809986" y="3435341"/>
              <a:ext cx="125412" cy="303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7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41" name="Rectangle 68"/>
            <p:cNvSpPr>
              <a:spLocks noChangeArrowheads="1"/>
            </p:cNvSpPr>
            <p:nvPr/>
          </p:nvSpPr>
          <p:spPr bwMode="auto">
            <a:xfrm>
              <a:off x="2298686" y="2878128"/>
              <a:ext cx="23336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charset="0"/>
                </a:rPr>
                <a:t>7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42" name="Rectangle 69"/>
            <p:cNvSpPr>
              <a:spLocks noChangeArrowheads="1"/>
            </p:cNvSpPr>
            <p:nvPr/>
          </p:nvSpPr>
          <p:spPr bwMode="auto">
            <a:xfrm>
              <a:off x="3763948" y="2420928"/>
              <a:ext cx="127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43" name="Rectangle 70"/>
            <p:cNvSpPr>
              <a:spLocks noChangeArrowheads="1"/>
            </p:cNvSpPr>
            <p:nvPr/>
          </p:nvSpPr>
          <p:spPr bwMode="auto">
            <a:xfrm>
              <a:off x="2882886" y="3060691"/>
              <a:ext cx="2524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44" name="Rectangle 71"/>
            <p:cNvSpPr>
              <a:spLocks noChangeArrowheads="1"/>
            </p:cNvSpPr>
            <p:nvPr/>
          </p:nvSpPr>
          <p:spPr bwMode="auto">
            <a:xfrm>
              <a:off x="3449623" y="3060691"/>
              <a:ext cx="127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45" name="Rectangle 72"/>
            <p:cNvSpPr>
              <a:spLocks noChangeArrowheads="1"/>
            </p:cNvSpPr>
            <p:nvPr/>
          </p:nvSpPr>
          <p:spPr bwMode="auto">
            <a:xfrm>
              <a:off x="4730736" y="3003541"/>
              <a:ext cx="127000" cy="303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46" name="Rectangle 73"/>
            <p:cNvSpPr>
              <a:spLocks noChangeArrowheads="1"/>
            </p:cNvSpPr>
            <p:nvPr/>
          </p:nvSpPr>
          <p:spPr bwMode="auto">
            <a:xfrm>
              <a:off x="5229211" y="2968616"/>
              <a:ext cx="1285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47" name="Rectangle 74"/>
            <p:cNvSpPr>
              <a:spLocks noChangeArrowheads="1"/>
            </p:cNvSpPr>
            <p:nvPr/>
          </p:nvSpPr>
          <p:spPr bwMode="auto">
            <a:xfrm>
              <a:off x="2193911" y="4063991"/>
              <a:ext cx="127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48" name="Rectangle 75"/>
            <p:cNvSpPr>
              <a:spLocks noChangeArrowheads="1"/>
            </p:cNvSpPr>
            <p:nvPr/>
          </p:nvSpPr>
          <p:spPr bwMode="auto">
            <a:xfrm>
              <a:off x="3209911" y="3897303"/>
              <a:ext cx="103187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49" name="Rectangle 76"/>
            <p:cNvSpPr>
              <a:spLocks noChangeArrowheads="1"/>
            </p:cNvSpPr>
            <p:nvPr/>
          </p:nvSpPr>
          <p:spPr bwMode="auto">
            <a:xfrm>
              <a:off x="2717786" y="4063991"/>
              <a:ext cx="1254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50" name="Rectangle 77"/>
            <p:cNvSpPr>
              <a:spLocks noChangeArrowheads="1"/>
            </p:cNvSpPr>
            <p:nvPr/>
          </p:nvSpPr>
          <p:spPr bwMode="auto">
            <a:xfrm>
              <a:off x="2363773" y="3419466"/>
              <a:ext cx="2301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8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51" name="Rectangle 78"/>
            <p:cNvSpPr>
              <a:spLocks noChangeArrowheads="1"/>
            </p:cNvSpPr>
            <p:nvPr/>
          </p:nvSpPr>
          <p:spPr bwMode="auto">
            <a:xfrm>
              <a:off x="4133836" y="3914766"/>
              <a:ext cx="127000" cy="303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52" name="Rectangle 79"/>
            <p:cNvSpPr>
              <a:spLocks noChangeArrowheads="1"/>
            </p:cNvSpPr>
            <p:nvPr/>
          </p:nvSpPr>
          <p:spPr bwMode="auto">
            <a:xfrm>
              <a:off x="3640123" y="4673591"/>
              <a:ext cx="127000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53" name="Rectangle 80"/>
            <p:cNvSpPr>
              <a:spLocks noChangeArrowheads="1"/>
            </p:cNvSpPr>
            <p:nvPr/>
          </p:nvSpPr>
          <p:spPr bwMode="auto">
            <a:xfrm>
              <a:off x="4964098" y="3640128"/>
              <a:ext cx="127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54" name="Rectangle 81"/>
            <p:cNvSpPr>
              <a:spLocks noChangeArrowheads="1"/>
            </p:cNvSpPr>
            <p:nvPr/>
          </p:nvSpPr>
          <p:spPr bwMode="auto">
            <a:xfrm>
              <a:off x="5160948" y="3811578"/>
              <a:ext cx="635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55" name="Rectangle 82"/>
            <p:cNvSpPr>
              <a:spLocks noChangeArrowheads="1"/>
            </p:cNvSpPr>
            <p:nvPr/>
          </p:nvSpPr>
          <p:spPr bwMode="auto">
            <a:xfrm>
              <a:off x="4740261" y="3956041"/>
              <a:ext cx="1841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56" name="Rectangle 83"/>
            <p:cNvSpPr>
              <a:spLocks noChangeArrowheads="1"/>
            </p:cNvSpPr>
            <p:nvPr/>
          </p:nvSpPr>
          <p:spPr bwMode="auto">
            <a:xfrm>
              <a:off x="5140311" y="4143366"/>
              <a:ext cx="127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6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57" name="Rectangle 84"/>
            <p:cNvSpPr>
              <a:spLocks noChangeArrowheads="1"/>
            </p:cNvSpPr>
            <p:nvPr/>
          </p:nvSpPr>
          <p:spPr bwMode="auto">
            <a:xfrm>
              <a:off x="4346561" y="2974966"/>
              <a:ext cx="128587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58" name="Rectangle 85"/>
            <p:cNvSpPr>
              <a:spLocks noChangeArrowheads="1"/>
            </p:cNvSpPr>
            <p:nvPr/>
          </p:nvSpPr>
          <p:spPr bwMode="auto">
            <a:xfrm>
              <a:off x="2927336" y="3698866"/>
              <a:ext cx="31273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>
                  <a:solidFill>
                    <a:srgbClr val="FF0000"/>
                  </a:solidFill>
                  <a:latin typeface="Times New Roman" charset="0"/>
                </a:rPr>
                <a:t>0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59" name="Oval 86"/>
            <p:cNvSpPr>
              <a:spLocks noChangeArrowheads="1"/>
            </p:cNvSpPr>
            <p:nvPr/>
          </p:nvSpPr>
          <p:spPr bwMode="auto">
            <a:xfrm>
              <a:off x="2789223" y="2624128"/>
              <a:ext cx="144463" cy="144463"/>
            </a:xfrm>
            <a:prstGeom prst="ellipse">
              <a:avLst/>
            </a:prstGeom>
            <a:solidFill>
              <a:srgbClr val="FFCC00"/>
            </a:solidFill>
            <a:ln w="1117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0760" name="Line 87"/>
            <p:cNvSpPr>
              <a:spLocks noChangeShapeType="1"/>
            </p:cNvSpPr>
            <p:nvPr/>
          </p:nvSpPr>
          <p:spPr bwMode="auto">
            <a:xfrm>
              <a:off x="4732323" y="2705091"/>
              <a:ext cx="849313" cy="9350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1" name="Oval 88"/>
            <p:cNvSpPr>
              <a:spLocks noChangeArrowheads="1"/>
            </p:cNvSpPr>
            <p:nvPr/>
          </p:nvSpPr>
          <p:spPr bwMode="auto">
            <a:xfrm>
              <a:off x="4624373" y="2613016"/>
              <a:ext cx="144463" cy="144462"/>
            </a:xfrm>
            <a:prstGeom prst="ellipse">
              <a:avLst/>
            </a:prstGeom>
            <a:solidFill>
              <a:srgbClr val="FFCC00"/>
            </a:solidFill>
            <a:ln w="1117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0762" name="Line 89"/>
            <p:cNvSpPr>
              <a:spLocks noChangeShapeType="1"/>
            </p:cNvSpPr>
            <p:nvPr/>
          </p:nvSpPr>
          <p:spPr bwMode="auto">
            <a:xfrm>
              <a:off x="2060561" y="3709978"/>
              <a:ext cx="2632075" cy="96361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3" name="Oval 90"/>
            <p:cNvSpPr>
              <a:spLocks noChangeArrowheads="1"/>
            </p:cNvSpPr>
            <p:nvPr/>
          </p:nvSpPr>
          <p:spPr bwMode="auto">
            <a:xfrm>
              <a:off x="1924036" y="3603616"/>
              <a:ext cx="144462" cy="144462"/>
            </a:xfrm>
            <a:prstGeom prst="ellipse">
              <a:avLst/>
            </a:prstGeom>
            <a:solidFill>
              <a:srgbClr val="FFFFFF"/>
            </a:solidFill>
            <a:ln w="1117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0764" name="Oval 91"/>
            <p:cNvSpPr>
              <a:spLocks noChangeArrowheads="1"/>
            </p:cNvSpPr>
            <p:nvPr/>
          </p:nvSpPr>
          <p:spPr bwMode="auto">
            <a:xfrm>
              <a:off x="2801923" y="3600441"/>
              <a:ext cx="144463" cy="144462"/>
            </a:xfrm>
            <a:prstGeom prst="ellipse">
              <a:avLst/>
            </a:prstGeom>
            <a:solidFill>
              <a:srgbClr val="FFCC00"/>
            </a:solidFill>
            <a:ln w="1117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0765" name="Oval 92"/>
            <p:cNvSpPr>
              <a:spLocks noChangeArrowheads="1"/>
            </p:cNvSpPr>
            <p:nvPr/>
          </p:nvSpPr>
          <p:spPr bwMode="auto">
            <a:xfrm>
              <a:off x="4624373" y="3603616"/>
              <a:ext cx="144463" cy="144462"/>
            </a:xfrm>
            <a:prstGeom prst="ellipse">
              <a:avLst/>
            </a:prstGeom>
            <a:solidFill>
              <a:srgbClr val="FFCC00"/>
            </a:solidFill>
            <a:ln w="1117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0766" name="Oval 93"/>
            <p:cNvSpPr>
              <a:spLocks noChangeArrowheads="1"/>
            </p:cNvSpPr>
            <p:nvPr/>
          </p:nvSpPr>
          <p:spPr bwMode="auto">
            <a:xfrm>
              <a:off x="5513373" y="3595678"/>
              <a:ext cx="144463" cy="144463"/>
            </a:xfrm>
            <a:prstGeom prst="ellipse">
              <a:avLst/>
            </a:prstGeom>
            <a:solidFill>
              <a:srgbClr val="FFCC00"/>
            </a:solidFill>
            <a:ln w="1117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0767" name="Oval 94"/>
            <p:cNvSpPr>
              <a:spLocks noChangeArrowheads="1"/>
            </p:cNvSpPr>
            <p:nvPr/>
          </p:nvSpPr>
          <p:spPr bwMode="auto">
            <a:xfrm>
              <a:off x="4624373" y="4630728"/>
              <a:ext cx="144463" cy="144463"/>
            </a:xfrm>
            <a:prstGeom prst="ellipse">
              <a:avLst/>
            </a:prstGeom>
            <a:solidFill>
              <a:srgbClr val="FFFFFF"/>
            </a:solidFill>
            <a:ln w="1117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0768" name="Oval 95"/>
            <p:cNvSpPr>
              <a:spLocks noChangeArrowheads="1"/>
            </p:cNvSpPr>
            <p:nvPr/>
          </p:nvSpPr>
          <p:spPr bwMode="auto">
            <a:xfrm>
              <a:off x="2774936" y="4618028"/>
              <a:ext cx="144462" cy="144463"/>
            </a:xfrm>
            <a:prstGeom prst="ellipse">
              <a:avLst/>
            </a:prstGeom>
            <a:solidFill>
              <a:srgbClr val="FFCC00"/>
            </a:solidFill>
            <a:ln w="1117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0769" name="Text Box 96"/>
            <p:cNvSpPr txBox="1">
              <a:spLocks noChangeArrowheads="1"/>
            </p:cNvSpPr>
            <p:nvPr/>
          </p:nvSpPr>
          <p:spPr bwMode="auto">
            <a:xfrm>
              <a:off x="2762236" y="2268528"/>
              <a:ext cx="304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30770" name="Text Box 97"/>
            <p:cNvSpPr txBox="1">
              <a:spLocks noChangeArrowheads="1"/>
            </p:cNvSpPr>
            <p:nvPr/>
          </p:nvSpPr>
          <p:spPr bwMode="auto">
            <a:xfrm>
              <a:off x="4667236" y="2268528"/>
              <a:ext cx="304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30771" name="Text Box 98"/>
            <p:cNvSpPr txBox="1">
              <a:spLocks noChangeArrowheads="1"/>
            </p:cNvSpPr>
            <p:nvPr/>
          </p:nvSpPr>
          <p:spPr bwMode="auto">
            <a:xfrm>
              <a:off x="1695436" y="3487728"/>
              <a:ext cx="304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CC"/>
                  </a:solidFill>
                  <a:latin typeface="Times New Roman" charset="0"/>
                </a:rPr>
                <a:t>6</a:t>
              </a:r>
            </a:p>
          </p:txBody>
        </p:sp>
        <p:sp>
          <p:nvSpPr>
            <p:cNvPr id="30772" name="Text Box 99"/>
            <p:cNvSpPr txBox="1">
              <a:spLocks noChangeArrowheads="1"/>
            </p:cNvSpPr>
            <p:nvPr/>
          </p:nvSpPr>
          <p:spPr bwMode="auto">
            <a:xfrm>
              <a:off x="4438636" y="3335328"/>
              <a:ext cx="304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Times New Roman" charset="0"/>
                </a:rPr>
                <a:t>6</a:t>
              </a:r>
            </a:p>
          </p:txBody>
        </p:sp>
        <p:sp>
          <p:nvSpPr>
            <p:cNvPr id="30773" name="Text Box 100"/>
            <p:cNvSpPr txBox="1">
              <a:spLocks noChangeArrowheads="1"/>
            </p:cNvSpPr>
            <p:nvPr/>
          </p:nvSpPr>
          <p:spPr bwMode="auto">
            <a:xfrm>
              <a:off x="2762236" y="4706928"/>
              <a:ext cx="304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Times New Roman" charset="0"/>
                </a:rPr>
                <a:t>4</a:t>
              </a:r>
            </a:p>
          </p:txBody>
        </p:sp>
        <p:sp>
          <p:nvSpPr>
            <p:cNvPr id="30774" name="Text Box 106"/>
            <p:cNvSpPr txBox="1">
              <a:spLocks noChangeArrowheads="1"/>
            </p:cNvSpPr>
            <p:nvPr/>
          </p:nvSpPr>
          <p:spPr bwMode="auto">
            <a:xfrm>
              <a:off x="5581636" y="3335328"/>
              <a:ext cx="304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30775" name="Text Box 112"/>
            <p:cNvSpPr txBox="1">
              <a:spLocks noChangeArrowheads="1"/>
            </p:cNvSpPr>
            <p:nvPr/>
          </p:nvSpPr>
          <p:spPr bwMode="auto">
            <a:xfrm>
              <a:off x="4667236" y="4630728"/>
              <a:ext cx="304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CC"/>
                  </a:solidFill>
                  <a:latin typeface="Times New Roman" charset="0"/>
                </a:rPr>
                <a:t>9</a:t>
              </a:r>
            </a:p>
          </p:txBody>
        </p:sp>
        <p:sp>
          <p:nvSpPr>
            <p:cNvPr id="30776" name="Oval 113"/>
            <p:cNvSpPr>
              <a:spLocks noChangeArrowheads="1"/>
            </p:cNvSpPr>
            <p:nvPr/>
          </p:nvSpPr>
          <p:spPr bwMode="auto">
            <a:xfrm>
              <a:off x="1619236" y="3411528"/>
              <a:ext cx="6096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/>
              <a:t>求最短路的一个例子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31746" name="Line 4"/>
          <p:cNvSpPr>
            <a:spLocks noChangeShapeType="1"/>
          </p:cNvSpPr>
          <p:nvPr/>
        </p:nvSpPr>
        <p:spPr bwMode="auto">
          <a:xfrm>
            <a:off x="1860550" y="2012950"/>
            <a:ext cx="1728788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7" name="Line 5"/>
          <p:cNvSpPr>
            <a:spLocks noChangeShapeType="1"/>
          </p:cNvSpPr>
          <p:nvPr/>
        </p:nvSpPr>
        <p:spPr bwMode="auto">
          <a:xfrm flipV="1">
            <a:off x="1860550" y="4024313"/>
            <a:ext cx="1733550" cy="95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8" name="Line 6"/>
          <p:cNvSpPr>
            <a:spLocks noChangeShapeType="1"/>
          </p:cNvSpPr>
          <p:nvPr/>
        </p:nvSpPr>
        <p:spPr bwMode="auto">
          <a:xfrm flipH="1">
            <a:off x="955675" y="2036763"/>
            <a:ext cx="796925" cy="90963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9" name="Line 7"/>
          <p:cNvSpPr>
            <a:spLocks noChangeShapeType="1"/>
          </p:cNvSpPr>
          <p:nvPr/>
        </p:nvSpPr>
        <p:spPr bwMode="auto">
          <a:xfrm>
            <a:off x="968375" y="3025775"/>
            <a:ext cx="795338" cy="9509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0" name="Line 8"/>
          <p:cNvSpPr>
            <a:spLocks noChangeShapeType="1"/>
          </p:cNvSpPr>
          <p:nvPr/>
        </p:nvSpPr>
        <p:spPr bwMode="auto">
          <a:xfrm flipH="1">
            <a:off x="3724275" y="3067050"/>
            <a:ext cx="765175" cy="9255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1" name="Line 9"/>
          <p:cNvSpPr>
            <a:spLocks noChangeShapeType="1"/>
          </p:cNvSpPr>
          <p:nvPr/>
        </p:nvSpPr>
        <p:spPr bwMode="auto">
          <a:xfrm flipV="1">
            <a:off x="1036638" y="3003550"/>
            <a:ext cx="742950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2" name="Line 10"/>
          <p:cNvSpPr>
            <a:spLocks noChangeShapeType="1"/>
          </p:cNvSpPr>
          <p:nvPr/>
        </p:nvSpPr>
        <p:spPr bwMode="auto">
          <a:xfrm>
            <a:off x="1873250" y="3001963"/>
            <a:ext cx="1701800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3" name="Line 11"/>
          <p:cNvSpPr>
            <a:spLocks noChangeShapeType="1"/>
          </p:cNvSpPr>
          <p:nvPr/>
        </p:nvSpPr>
        <p:spPr bwMode="auto">
          <a:xfrm>
            <a:off x="3697288" y="2990850"/>
            <a:ext cx="769937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4" name="Line 12"/>
          <p:cNvSpPr>
            <a:spLocks noChangeShapeType="1"/>
          </p:cNvSpPr>
          <p:nvPr/>
        </p:nvSpPr>
        <p:spPr bwMode="auto">
          <a:xfrm>
            <a:off x="1804988" y="2057400"/>
            <a:ext cx="3175" cy="901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5" name="Line 13"/>
          <p:cNvSpPr>
            <a:spLocks noChangeShapeType="1"/>
          </p:cNvSpPr>
          <p:nvPr/>
        </p:nvSpPr>
        <p:spPr bwMode="auto">
          <a:xfrm flipH="1">
            <a:off x="1789113" y="3048000"/>
            <a:ext cx="3175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6" name="Line 14"/>
          <p:cNvSpPr>
            <a:spLocks noChangeShapeType="1"/>
          </p:cNvSpPr>
          <p:nvPr/>
        </p:nvSpPr>
        <p:spPr bwMode="auto">
          <a:xfrm>
            <a:off x="3632200" y="2085975"/>
            <a:ext cx="0" cy="8493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7" name="Line 15"/>
          <p:cNvSpPr>
            <a:spLocks noChangeShapeType="1"/>
          </p:cNvSpPr>
          <p:nvPr/>
        </p:nvSpPr>
        <p:spPr bwMode="auto">
          <a:xfrm flipH="1">
            <a:off x="3644900" y="3036888"/>
            <a:ext cx="12700" cy="92233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8" name="Line 16"/>
          <p:cNvSpPr>
            <a:spLocks noChangeShapeType="1"/>
          </p:cNvSpPr>
          <p:nvPr/>
        </p:nvSpPr>
        <p:spPr bwMode="auto">
          <a:xfrm>
            <a:off x="1833563" y="2036763"/>
            <a:ext cx="2686050" cy="9429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9" name="Line 17"/>
          <p:cNvSpPr>
            <a:spLocks noChangeShapeType="1"/>
          </p:cNvSpPr>
          <p:nvPr/>
        </p:nvSpPr>
        <p:spPr bwMode="auto">
          <a:xfrm flipH="1">
            <a:off x="1860550" y="2046288"/>
            <a:ext cx="1741488" cy="933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0" name="Line 18"/>
          <p:cNvSpPr>
            <a:spLocks noChangeShapeType="1"/>
          </p:cNvSpPr>
          <p:nvPr/>
        </p:nvSpPr>
        <p:spPr bwMode="auto">
          <a:xfrm flipH="1">
            <a:off x="1860550" y="3013075"/>
            <a:ext cx="1741488" cy="9890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1" name="Rectangle 19"/>
          <p:cNvSpPr>
            <a:spLocks noChangeArrowheads="1"/>
          </p:cNvSpPr>
          <p:nvPr/>
        </p:nvSpPr>
        <p:spPr bwMode="auto">
          <a:xfrm>
            <a:off x="1657350" y="2935288"/>
            <a:ext cx="98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 b="1">
                <a:solidFill>
                  <a:srgbClr val="FF0000"/>
                </a:solidFill>
                <a:latin typeface="Times New Roman" charset="0"/>
              </a:rPr>
              <a:t>s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62" name="Rectangle 20"/>
          <p:cNvSpPr>
            <a:spLocks noChangeArrowheads="1"/>
          </p:cNvSpPr>
          <p:nvPr/>
        </p:nvSpPr>
        <p:spPr bwMode="auto">
          <a:xfrm>
            <a:off x="2760663" y="2767013"/>
            <a:ext cx="125412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7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63" name="Rectangle 21"/>
          <p:cNvSpPr>
            <a:spLocks noChangeArrowheads="1"/>
          </p:cNvSpPr>
          <p:nvPr/>
        </p:nvSpPr>
        <p:spPr bwMode="auto">
          <a:xfrm>
            <a:off x="1249363" y="2209800"/>
            <a:ext cx="233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 b="1">
                <a:solidFill>
                  <a:srgbClr val="000000"/>
                </a:solidFill>
                <a:latin typeface="Times New Roman" charset="0"/>
              </a:rPr>
              <a:t>7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64" name="Rectangle 22"/>
          <p:cNvSpPr>
            <a:spLocks noChangeArrowheads="1"/>
          </p:cNvSpPr>
          <p:nvPr/>
        </p:nvSpPr>
        <p:spPr bwMode="auto">
          <a:xfrm>
            <a:off x="2714625" y="1752600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65" name="Rectangle 23"/>
          <p:cNvSpPr>
            <a:spLocks noChangeArrowheads="1"/>
          </p:cNvSpPr>
          <p:nvPr/>
        </p:nvSpPr>
        <p:spPr bwMode="auto">
          <a:xfrm>
            <a:off x="1833563" y="2392363"/>
            <a:ext cx="252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66" name="Rectangle 24"/>
          <p:cNvSpPr>
            <a:spLocks noChangeArrowheads="1"/>
          </p:cNvSpPr>
          <p:nvPr/>
        </p:nvSpPr>
        <p:spPr bwMode="auto">
          <a:xfrm>
            <a:off x="2400300" y="2392363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67" name="Rectangle 25"/>
          <p:cNvSpPr>
            <a:spLocks noChangeArrowheads="1"/>
          </p:cNvSpPr>
          <p:nvPr/>
        </p:nvSpPr>
        <p:spPr bwMode="auto">
          <a:xfrm>
            <a:off x="3681413" y="2335213"/>
            <a:ext cx="1270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5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68" name="Rectangle 26"/>
          <p:cNvSpPr>
            <a:spLocks noChangeArrowheads="1"/>
          </p:cNvSpPr>
          <p:nvPr/>
        </p:nvSpPr>
        <p:spPr bwMode="auto">
          <a:xfrm>
            <a:off x="4179888" y="2300288"/>
            <a:ext cx="1285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69" name="Rectangle 27"/>
          <p:cNvSpPr>
            <a:spLocks noChangeArrowheads="1"/>
          </p:cNvSpPr>
          <p:nvPr/>
        </p:nvSpPr>
        <p:spPr bwMode="auto">
          <a:xfrm>
            <a:off x="1144588" y="3395663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70" name="Rectangle 28"/>
          <p:cNvSpPr>
            <a:spLocks noChangeArrowheads="1"/>
          </p:cNvSpPr>
          <p:nvPr/>
        </p:nvSpPr>
        <p:spPr bwMode="auto">
          <a:xfrm>
            <a:off x="2160588" y="3228975"/>
            <a:ext cx="103187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71" name="Rectangle 29"/>
          <p:cNvSpPr>
            <a:spLocks noChangeArrowheads="1"/>
          </p:cNvSpPr>
          <p:nvPr/>
        </p:nvSpPr>
        <p:spPr bwMode="auto">
          <a:xfrm>
            <a:off x="1668463" y="3395663"/>
            <a:ext cx="125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72" name="Rectangle 30"/>
          <p:cNvSpPr>
            <a:spLocks noChangeArrowheads="1"/>
          </p:cNvSpPr>
          <p:nvPr/>
        </p:nvSpPr>
        <p:spPr bwMode="auto">
          <a:xfrm>
            <a:off x="1314450" y="2751138"/>
            <a:ext cx="230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8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73" name="Rectangle 31"/>
          <p:cNvSpPr>
            <a:spLocks noChangeArrowheads="1"/>
          </p:cNvSpPr>
          <p:nvPr/>
        </p:nvSpPr>
        <p:spPr bwMode="auto">
          <a:xfrm>
            <a:off x="3084513" y="3246438"/>
            <a:ext cx="1270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74" name="Rectangle 32"/>
          <p:cNvSpPr>
            <a:spLocks noChangeArrowheads="1"/>
          </p:cNvSpPr>
          <p:nvPr/>
        </p:nvSpPr>
        <p:spPr bwMode="auto">
          <a:xfrm>
            <a:off x="2590800" y="4005263"/>
            <a:ext cx="1270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5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75" name="Rectangle 33"/>
          <p:cNvSpPr>
            <a:spLocks noChangeArrowheads="1"/>
          </p:cNvSpPr>
          <p:nvPr/>
        </p:nvSpPr>
        <p:spPr bwMode="auto">
          <a:xfrm>
            <a:off x="3914775" y="2971800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76" name="Rectangle 34"/>
          <p:cNvSpPr>
            <a:spLocks noChangeArrowheads="1"/>
          </p:cNvSpPr>
          <p:nvPr/>
        </p:nvSpPr>
        <p:spPr bwMode="auto">
          <a:xfrm>
            <a:off x="4111625" y="314325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77" name="Rectangle 35"/>
          <p:cNvSpPr>
            <a:spLocks noChangeArrowheads="1"/>
          </p:cNvSpPr>
          <p:nvPr/>
        </p:nvSpPr>
        <p:spPr bwMode="auto">
          <a:xfrm>
            <a:off x="3690938" y="3287713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78" name="Rectangle 36"/>
          <p:cNvSpPr>
            <a:spLocks noChangeArrowheads="1"/>
          </p:cNvSpPr>
          <p:nvPr/>
        </p:nvSpPr>
        <p:spPr bwMode="auto">
          <a:xfrm>
            <a:off x="4090988" y="3475038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6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79" name="Rectangle 37"/>
          <p:cNvSpPr>
            <a:spLocks noChangeArrowheads="1"/>
          </p:cNvSpPr>
          <p:nvPr/>
        </p:nvSpPr>
        <p:spPr bwMode="auto">
          <a:xfrm>
            <a:off x="3297238" y="2306638"/>
            <a:ext cx="12858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80" name="Rectangle 38"/>
          <p:cNvSpPr>
            <a:spLocks noChangeArrowheads="1"/>
          </p:cNvSpPr>
          <p:nvPr/>
        </p:nvSpPr>
        <p:spPr bwMode="auto">
          <a:xfrm>
            <a:off x="1878013" y="3030538"/>
            <a:ext cx="3127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FF0000"/>
                </a:solidFill>
                <a:latin typeface="Times New Roman" charset="0"/>
              </a:rPr>
              <a:t>0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81" name="Oval 39"/>
          <p:cNvSpPr>
            <a:spLocks noChangeArrowheads="1"/>
          </p:cNvSpPr>
          <p:nvPr/>
        </p:nvSpPr>
        <p:spPr bwMode="auto">
          <a:xfrm>
            <a:off x="1739900" y="1955800"/>
            <a:ext cx="144463" cy="144463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1782" name="Line 40"/>
          <p:cNvSpPr>
            <a:spLocks noChangeShapeType="1"/>
          </p:cNvSpPr>
          <p:nvPr/>
        </p:nvSpPr>
        <p:spPr bwMode="auto">
          <a:xfrm>
            <a:off x="3683000" y="2036763"/>
            <a:ext cx="849313" cy="9350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3" name="Oval 41"/>
          <p:cNvSpPr>
            <a:spLocks noChangeArrowheads="1"/>
          </p:cNvSpPr>
          <p:nvPr/>
        </p:nvSpPr>
        <p:spPr bwMode="auto">
          <a:xfrm>
            <a:off x="3575050" y="1944688"/>
            <a:ext cx="144463" cy="144462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1784" name="Line 42"/>
          <p:cNvSpPr>
            <a:spLocks noChangeShapeType="1"/>
          </p:cNvSpPr>
          <p:nvPr/>
        </p:nvSpPr>
        <p:spPr bwMode="auto">
          <a:xfrm>
            <a:off x="1011238" y="3041650"/>
            <a:ext cx="2632075" cy="9636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5" name="Oval 43"/>
          <p:cNvSpPr>
            <a:spLocks noChangeArrowheads="1"/>
          </p:cNvSpPr>
          <p:nvPr/>
        </p:nvSpPr>
        <p:spPr bwMode="auto">
          <a:xfrm>
            <a:off x="874713" y="2935288"/>
            <a:ext cx="144462" cy="144462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1786" name="Oval 44"/>
          <p:cNvSpPr>
            <a:spLocks noChangeArrowheads="1"/>
          </p:cNvSpPr>
          <p:nvPr/>
        </p:nvSpPr>
        <p:spPr bwMode="auto">
          <a:xfrm>
            <a:off x="1752600" y="2932113"/>
            <a:ext cx="144463" cy="144462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1787" name="Oval 45"/>
          <p:cNvSpPr>
            <a:spLocks noChangeArrowheads="1"/>
          </p:cNvSpPr>
          <p:nvPr/>
        </p:nvSpPr>
        <p:spPr bwMode="auto">
          <a:xfrm>
            <a:off x="3575050" y="2935288"/>
            <a:ext cx="144463" cy="144462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1788" name="Oval 46"/>
          <p:cNvSpPr>
            <a:spLocks noChangeArrowheads="1"/>
          </p:cNvSpPr>
          <p:nvPr/>
        </p:nvSpPr>
        <p:spPr bwMode="auto">
          <a:xfrm>
            <a:off x="4464050" y="2927350"/>
            <a:ext cx="144463" cy="144463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1789" name="Oval 47"/>
          <p:cNvSpPr>
            <a:spLocks noChangeArrowheads="1"/>
          </p:cNvSpPr>
          <p:nvPr/>
        </p:nvSpPr>
        <p:spPr bwMode="auto">
          <a:xfrm>
            <a:off x="3575050" y="3962400"/>
            <a:ext cx="144463" cy="1444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1790" name="Oval 48"/>
          <p:cNvSpPr>
            <a:spLocks noChangeArrowheads="1"/>
          </p:cNvSpPr>
          <p:nvPr/>
        </p:nvSpPr>
        <p:spPr bwMode="auto">
          <a:xfrm>
            <a:off x="1725613" y="3949700"/>
            <a:ext cx="144462" cy="144463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1791" name="Line 49"/>
          <p:cNvSpPr>
            <a:spLocks noChangeShapeType="1"/>
          </p:cNvSpPr>
          <p:nvPr/>
        </p:nvSpPr>
        <p:spPr bwMode="auto">
          <a:xfrm>
            <a:off x="5246688" y="3770313"/>
            <a:ext cx="1728787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2" name="Line 50"/>
          <p:cNvSpPr>
            <a:spLocks noChangeShapeType="1"/>
          </p:cNvSpPr>
          <p:nvPr/>
        </p:nvSpPr>
        <p:spPr bwMode="auto">
          <a:xfrm flipV="1">
            <a:off x="5246688" y="5781675"/>
            <a:ext cx="1733550" cy="95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3" name="Line 51"/>
          <p:cNvSpPr>
            <a:spLocks noChangeShapeType="1"/>
          </p:cNvSpPr>
          <p:nvPr/>
        </p:nvSpPr>
        <p:spPr bwMode="auto">
          <a:xfrm flipH="1">
            <a:off x="4341813" y="3794125"/>
            <a:ext cx="796925" cy="90963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4" name="Line 52"/>
          <p:cNvSpPr>
            <a:spLocks noChangeShapeType="1"/>
          </p:cNvSpPr>
          <p:nvPr/>
        </p:nvSpPr>
        <p:spPr bwMode="auto">
          <a:xfrm>
            <a:off x="4354513" y="4783138"/>
            <a:ext cx="795337" cy="9509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5" name="Line 53"/>
          <p:cNvSpPr>
            <a:spLocks noChangeShapeType="1"/>
          </p:cNvSpPr>
          <p:nvPr/>
        </p:nvSpPr>
        <p:spPr bwMode="auto">
          <a:xfrm flipH="1">
            <a:off x="7110413" y="4824413"/>
            <a:ext cx="765175" cy="9255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6" name="Line 54"/>
          <p:cNvSpPr>
            <a:spLocks noChangeShapeType="1"/>
          </p:cNvSpPr>
          <p:nvPr/>
        </p:nvSpPr>
        <p:spPr bwMode="auto">
          <a:xfrm flipV="1">
            <a:off x="4422775" y="4760913"/>
            <a:ext cx="742950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7" name="Line 55"/>
          <p:cNvSpPr>
            <a:spLocks noChangeShapeType="1"/>
          </p:cNvSpPr>
          <p:nvPr/>
        </p:nvSpPr>
        <p:spPr bwMode="auto">
          <a:xfrm>
            <a:off x="5259388" y="4759325"/>
            <a:ext cx="1701800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8" name="Line 56"/>
          <p:cNvSpPr>
            <a:spLocks noChangeShapeType="1"/>
          </p:cNvSpPr>
          <p:nvPr/>
        </p:nvSpPr>
        <p:spPr bwMode="auto">
          <a:xfrm>
            <a:off x="7083425" y="4748213"/>
            <a:ext cx="769938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9" name="Line 57"/>
          <p:cNvSpPr>
            <a:spLocks noChangeShapeType="1"/>
          </p:cNvSpPr>
          <p:nvPr/>
        </p:nvSpPr>
        <p:spPr bwMode="auto">
          <a:xfrm>
            <a:off x="5191125" y="3814763"/>
            <a:ext cx="3175" cy="901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00" name="Line 58"/>
          <p:cNvSpPr>
            <a:spLocks noChangeShapeType="1"/>
          </p:cNvSpPr>
          <p:nvPr/>
        </p:nvSpPr>
        <p:spPr bwMode="auto">
          <a:xfrm flipH="1">
            <a:off x="5175250" y="4805363"/>
            <a:ext cx="3175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01" name="Line 59"/>
          <p:cNvSpPr>
            <a:spLocks noChangeShapeType="1"/>
          </p:cNvSpPr>
          <p:nvPr/>
        </p:nvSpPr>
        <p:spPr bwMode="auto">
          <a:xfrm>
            <a:off x="7018338" y="3843338"/>
            <a:ext cx="0" cy="8493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02" name="Line 60"/>
          <p:cNvSpPr>
            <a:spLocks noChangeShapeType="1"/>
          </p:cNvSpPr>
          <p:nvPr/>
        </p:nvSpPr>
        <p:spPr bwMode="auto">
          <a:xfrm flipH="1">
            <a:off x="7031038" y="4794250"/>
            <a:ext cx="12700" cy="92233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03" name="Line 61"/>
          <p:cNvSpPr>
            <a:spLocks noChangeShapeType="1"/>
          </p:cNvSpPr>
          <p:nvPr/>
        </p:nvSpPr>
        <p:spPr bwMode="auto">
          <a:xfrm>
            <a:off x="5219700" y="3794125"/>
            <a:ext cx="2686050" cy="9429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04" name="Line 62"/>
          <p:cNvSpPr>
            <a:spLocks noChangeShapeType="1"/>
          </p:cNvSpPr>
          <p:nvPr/>
        </p:nvSpPr>
        <p:spPr bwMode="auto">
          <a:xfrm flipH="1">
            <a:off x="5246688" y="3803650"/>
            <a:ext cx="1741487" cy="933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05" name="Line 63"/>
          <p:cNvSpPr>
            <a:spLocks noChangeShapeType="1"/>
          </p:cNvSpPr>
          <p:nvPr/>
        </p:nvSpPr>
        <p:spPr bwMode="auto">
          <a:xfrm flipH="1">
            <a:off x="5246688" y="4770438"/>
            <a:ext cx="1741487" cy="9890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06" name="Rectangle 64"/>
          <p:cNvSpPr>
            <a:spLocks noChangeArrowheads="1"/>
          </p:cNvSpPr>
          <p:nvPr/>
        </p:nvSpPr>
        <p:spPr bwMode="auto">
          <a:xfrm>
            <a:off x="5043488" y="4692650"/>
            <a:ext cx="98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 b="1">
                <a:solidFill>
                  <a:srgbClr val="FF0000"/>
                </a:solidFill>
                <a:latin typeface="Times New Roman" charset="0"/>
              </a:rPr>
              <a:t>s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07" name="Rectangle 65"/>
          <p:cNvSpPr>
            <a:spLocks noChangeArrowheads="1"/>
          </p:cNvSpPr>
          <p:nvPr/>
        </p:nvSpPr>
        <p:spPr bwMode="auto">
          <a:xfrm>
            <a:off x="6146800" y="4524375"/>
            <a:ext cx="125413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7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08" name="Rectangle 66"/>
          <p:cNvSpPr>
            <a:spLocks noChangeArrowheads="1"/>
          </p:cNvSpPr>
          <p:nvPr/>
        </p:nvSpPr>
        <p:spPr bwMode="auto">
          <a:xfrm>
            <a:off x="4635500" y="3967163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 b="1">
                <a:solidFill>
                  <a:srgbClr val="000000"/>
                </a:solidFill>
                <a:latin typeface="Times New Roman" charset="0"/>
              </a:rPr>
              <a:t>7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09" name="Rectangle 67"/>
          <p:cNvSpPr>
            <a:spLocks noChangeArrowheads="1"/>
          </p:cNvSpPr>
          <p:nvPr/>
        </p:nvSpPr>
        <p:spPr bwMode="auto">
          <a:xfrm>
            <a:off x="6100763" y="3509963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10" name="Rectangle 68"/>
          <p:cNvSpPr>
            <a:spLocks noChangeArrowheads="1"/>
          </p:cNvSpPr>
          <p:nvPr/>
        </p:nvSpPr>
        <p:spPr bwMode="auto">
          <a:xfrm>
            <a:off x="5219700" y="4149725"/>
            <a:ext cx="252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11" name="Rectangle 69"/>
          <p:cNvSpPr>
            <a:spLocks noChangeArrowheads="1"/>
          </p:cNvSpPr>
          <p:nvPr/>
        </p:nvSpPr>
        <p:spPr bwMode="auto">
          <a:xfrm>
            <a:off x="5786438" y="4149725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12" name="Rectangle 70"/>
          <p:cNvSpPr>
            <a:spLocks noChangeArrowheads="1"/>
          </p:cNvSpPr>
          <p:nvPr/>
        </p:nvSpPr>
        <p:spPr bwMode="auto">
          <a:xfrm>
            <a:off x="7067550" y="4092575"/>
            <a:ext cx="12700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13" name="Rectangle 71"/>
          <p:cNvSpPr>
            <a:spLocks noChangeArrowheads="1"/>
          </p:cNvSpPr>
          <p:nvPr/>
        </p:nvSpPr>
        <p:spPr bwMode="auto">
          <a:xfrm>
            <a:off x="7566025" y="4057650"/>
            <a:ext cx="1285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14" name="Rectangle 72"/>
          <p:cNvSpPr>
            <a:spLocks noChangeArrowheads="1"/>
          </p:cNvSpPr>
          <p:nvPr/>
        </p:nvSpPr>
        <p:spPr bwMode="auto">
          <a:xfrm>
            <a:off x="4530725" y="5153025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15" name="Rectangle 73"/>
          <p:cNvSpPr>
            <a:spLocks noChangeArrowheads="1"/>
          </p:cNvSpPr>
          <p:nvPr/>
        </p:nvSpPr>
        <p:spPr bwMode="auto">
          <a:xfrm>
            <a:off x="5546725" y="4986338"/>
            <a:ext cx="103188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16" name="Rectangle 74"/>
          <p:cNvSpPr>
            <a:spLocks noChangeArrowheads="1"/>
          </p:cNvSpPr>
          <p:nvPr/>
        </p:nvSpPr>
        <p:spPr bwMode="auto">
          <a:xfrm>
            <a:off x="5054600" y="5153025"/>
            <a:ext cx="125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17" name="Rectangle 75"/>
          <p:cNvSpPr>
            <a:spLocks noChangeArrowheads="1"/>
          </p:cNvSpPr>
          <p:nvPr/>
        </p:nvSpPr>
        <p:spPr bwMode="auto">
          <a:xfrm>
            <a:off x="4700588" y="4508500"/>
            <a:ext cx="2301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8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18" name="Rectangle 76"/>
          <p:cNvSpPr>
            <a:spLocks noChangeArrowheads="1"/>
          </p:cNvSpPr>
          <p:nvPr/>
        </p:nvSpPr>
        <p:spPr bwMode="auto">
          <a:xfrm>
            <a:off x="6470650" y="5003800"/>
            <a:ext cx="12700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19" name="Rectangle 77"/>
          <p:cNvSpPr>
            <a:spLocks noChangeArrowheads="1"/>
          </p:cNvSpPr>
          <p:nvPr/>
        </p:nvSpPr>
        <p:spPr bwMode="auto">
          <a:xfrm>
            <a:off x="5976938" y="5762625"/>
            <a:ext cx="127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5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20" name="Rectangle 78"/>
          <p:cNvSpPr>
            <a:spLocks noChangeArrowheads="1"/>
          </p:cNvSpPr>
          <p:nvPr/>
        </p:nvSpPr>
        <p:spPr bwMode="auto">
          <a:xfrm>
            <a:off x="7300913" y="4729163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21" name="Rectangle 79"/>
          <p:cNvSpPr>
            <a:spLocks noChangeArrowheads="1"/>
          </p:cNvSpPr>
          <p:nvPr/>
        </p:nvSpPr>
        <p:spPr bwMode="auto">
          <a:xfrm>
            <a:off x="7497763" y="4900613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22" name="Rectangle 80"/>
          <p:cNvSpPr>
            <a:spLocks noChangeArrowheads="1"/>
          </p:cNvSpPr>
          <p:nvPr/>
        </p:nvSpPr>
        <p:spPr bwMode="auto">
          <a:xfrm>
            <a:off x="7077075" y="50450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23" name="Rectangle 81"/>
          <p:cNvSpPr>
            <a:spLocks noChangeArrowheads="1"/>
          </p:cNvSpPr>
          <p:nvPr/>
        </p:nvSpPr>
        <p:spPr bwMode="auto">
          <a:xfrm>
            <a:off x="7477125" y="5232400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6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24" name="Rectangle 82"/>
          <p:cNvSpPr>
            <a:spLocks noChangeArrowheads="1"/>
          </p:cNvSpPr>
          <p:nvPr/>
        </p:nvSpPr>
        <p:spPr bwMode="auto">
          <a:xfrm>
            <a:off x="6683375" y="4064000"/>
            <a:ext cx="12858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5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25" name="Rectangle 83"/>
          <p:cNvSpPr>
            <a:spLocks noChangeArrowheads="1"/>
          </p:cNvSpPr>
          <p:nvPr/>
        </p:nvSpPr>
        <p:spPr bwMode="auto">
          <a:xfrm>
            <a:off x="5264150" y="4787900"/>
            <a:ext cx="312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FF0000"/>
                </a:solidFill>
                <a:latin typeface="Times New Roman" charset="0"/>
              </a:rPr>
              <a:t>0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26" name="Oval 84"/>
          <p:cNvSpPr>
            <a:spLocks noChangeArrowheads="1"/>
          </p:cNvSpPr>
          <p:nvPr/>
        </p:nvSpPr>
        <p:spPr bwMode="auto">
          <a:xfrm>
            <a:off x="5126038" y="3713163"/>
            <a:ext cx="144462" cy="144462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1827" name="Line 85"/>
          <p:cNvSpPr>
            <a:spLocks noChangeShapeType="1"/>
          </p:cNvSpPr>
          <p:nvPr/>
        </p:nvSpPr>
        <p:spPr bwMode="auto">
          <a:xfrm>
            <a:off x="7069138" y="3794125"/>
            <a:ext cx="849312" cy="9350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28" name="Oval 86"/>
          <p:cNvSpPr>
            <a:spLocks noChangeArrowheads="1"/>
          </p:cNvSpPr>
          <p:nvPr/>
        </p:nvSpPr>
        <p:spPr bwMode="auto">
          <a:xfrm>
            <a:off x="6961188" y="3702050"/>
            <a:ext cx="144462" cy="144463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1829" name="Line 87"/>
          <p:cNvSpPr>
            <a:spLocks noChangeShapeType="1"/>
          </p:cNvSpPr>
          <p:nvPr/>
        </p:nvSpPr>
        <p:spPr bwMode="auto">
          <a:xfrm>
            <a:off x="4397375" y="4799013"/>
            <a:ext cx="2632075" cy="9636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30" name="Oval 88"/>
          <p:cNvSpPr>
            <a:spLocks noChangeArrowheads="1"/>
          </p:cNvSpPr>
          <p:nvPr/>
        </p:nvSpPr>
        <p:spPr bwMode="auto">
          <a:xfrm>
            <a:off x="4260850" y="4692650"/>
            <a:ext cx="144463" cy="1444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1831" name="Oval 89"/>
          <p:cNvSpPr>
            <a:spLocks noChangeArrowheads="1"/>
          </p:cNvSpPr>
          <p:nvPr/>
        </p:nvSpPr>
        <p:spPr bwMode="auto">
          <a:xfrm>
            <a:off x="5138738" y="4689475"/>
            <a:ext cx="144462" cy="144463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1832" name="Oval 90"/>
          <p:cNvSpPr>
            <a:spLocks noChangeArrowheads="1"/>
          </p:cNvSpPr>
          <p:nvPr/>
        </p:nvSpPr>
        <p:spPr bwMode="auto">
          <a:xfrm>
            <a:off x="6961188" y="4692650"/>
            <a:ext cx="144462" cy="144463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1833" name="Oval 91"/>
          <p:cNvSpPr>
            <a:spLocks noChangeArrowheads="1"/>
          </p:cNvSpPr>
          <p:nvPr/>
        </p:nvSpPr>
        <p:spPr bwMode="auto">
          <a:xfrm>
            <a:off x="7850188" y="4684713"/>
            <a:ext cx="144462" cy="144462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1834" name="Oval 92"/>
          <p:cNvSpPr>
            <a:spLocks noChangeArrowheads="1"/>
          </p:cNvSpPr>
          <p:nvPr/>
        </p:nvSpPr>
        <p:spPr bwMode="auto">
          <a:xfrm>
            <a:off x="6961188" y="5719763"/>
            <a:ext cx="144462" cy="144462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1835" name="Oval 93"/>
          <p:cNvSpPr>
            <a:spLocks noChangeArrowheads="1"/>
          </p:cNvSpPr>
          <p:nvPr/>
        </p:nvSpPr>
        <p:spPr bwMode="auto">
          <a:xfrm>
            <a:off x="5111750" y="5707063"/>
            <a:ext cx="144463" cy="144462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1836" name="Text Box 94"/>
          <p:cNvSpPr txBox="1">
            <a:spLocks noChangeArrowheads="1"/>
          </p:cNvSpPr>
          <p:nvPr/>
        </p:nvSpPr>
        <p:spPr bwMode="auto">
          <a:xfrm>
            <a:off x="5099050" y="335756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31837" name="Text Box 95"/>
          <p:cNvSpPr txBox="1">
            <a:spLocks noChangeArrowheads="1"/>
          </p:cNvSpPr>
          <p:nvPr/>
        </p:nvSpPr>
        <p:spPr bwMode="auto">
          <a:xfrm>
            <a:off x="7004050" y="335756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31838" name="Text Box 96"/>
          <p:cNvSpPr txBox="1">
            <a:spLocks noChangeArrowheads="1"/>
          </p:cNvSpPr>
          <p:nvPr/>
        </p:nvSpPr>
        <p:spPr bwMode="auto">
          <a:xfrm>
            <a:off x="4032250" y="457676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charset="0"/>
              </a:rPr>
              <a:t>6</a:t>
            </a:r>
          </a:p>
        </p:txBody>
      </p:sp>
      <p:sp>
        <p:nvSpPr>
          <p:cNvPr id="31839" name="Text Box 97"/>
          <p:cNvSpPr txBox="1">
            <a:spLocks noChangeArrowheads="1"/>
          </p:cNvSpPr>
          <p:nvPr/>
        </p:nvSpPr>
        <p:spPr bwMode="auto">
          <a:xfrm>
            <a:off x="6775450" y="442436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charset="0"/>
              </a:rPr>
              <a:t>6</a:t>
            </a:r>
          </a:p>
        </p:txBody>
      </p:sp>
      <p:sp>
        <p:nvSpPr>
          <p:cNvPr id="31840" name="Text Box 98"/>
          <p:cNvSpPr txBox="1">
            <a:spLocks noChangeArrowheads="1"/>
          </p:cNvSpPr>
          <p:nvPr/>
        </p:nvSpPr>
        <p:spPr bwMode="auto">
          <a:xfrm>
            <a:off x="5099050" y="579596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charset="0"/>
              </a:rPr>
              <a:t>4</a:t>
            </a:r>
          </a:p>
        </p:txBody>
      </p:sp>
      <p:sp>
        <p:nvSpPr>
          <p:cNvPr id="31841" name="Text Box 99"/>
          <p:cNvSpPr txBox="1">
            <a:spLocks noChangeArrowheads="1"/>
          </p:cNvSpPr>
          <p:nvPr/>
        </p:nvSpPr>
        <p:spPr bwMode="auto">
          <a:xfrm>
            <a:off x="1593850" y="168116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31842" name="Text Box 100"/>
          <p:cNvSpPr txBox="1">
            <a:spLocks noChangeArrowheads="1"/>
          </p:cNvSpPr>
          <p:nvPr/>
        </p:nvSpPr>
        <p:spPr bwMode="auto">
          <a:xfrm>
            <a:off x="3651250" y="168116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31843" name="Text Box 101"/>
          <p:cNvSpPr txBox="1">
            <a:spLocks noChangeArrowheads="1"/>
          </p:cNvSpPr>
          <p:nvPr/>
        </p:nvSpPr>
        <p:spPr bwMode="auto">
          <a:xfrm>
            <a:off x="3346450" y="267176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charset="0"/>
              </a:rPr>
              <a:t>6</a:t>
            </a:r>
          </a:p>
        </p:txBody>
      </p:sp>
      <p:sp>
        <p:nvSpPr>
          <p:cNvPr id="31844" name="Text Box 102"/>
          <p:cNvSpPr txBox="1">
            <a:spLocks noChangeArrowheads="1"/>
          </p:cNvSpPr>
          <p:nvPr/>
        </p:nvSpPr>
        <p:spPr bwMode="auto">
          <a:xfrm>
            <a:off x="1670050" y="404336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charset="0"/>
              </a:rPr>
              <a:t>4</a:t>
            </a:r>
          </a:p>
        </p:txBody>
      </p:sp>
      <p:sp>
        <p:nvSpPr>
          <p:cNvPr id="31845" name="Text Box 103"/>
          <p:cNvSpPr txBox="1">
            <a:spLocks noChangeArrowheads="1"/>
          </p:cNvSpPr>
          <p:nvPr/>
        </p:nvSpPr>
        <p:spPr bwMode="auto">
          <a:xfrm>
            <a:off x="7918450" y="442436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31846" name="Text Box 104"/>
          <p:cNvSpPr txBox="1">
            <a:spLocks noChangeArrowheads="1"/>
          </p:cNvSpPr>
          <p:nvPr/>
        </p:nvSpPr>
        <p:spPr bwMode="auto">
          <a:xfrm>
            <a:off x="4565650" y="267176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31847" name="Text Box 105"/>
          <p:cNvSpPr txBox="1">
            <a:spLocks noChangeArrowheads="1"/>
          </p:cNvSpPr>
          <p:nvPr/>
        </p:nvSpPr>
        <p:spPr bwMode="auto">
          <a:xfrm>
            <a:off x="3651250" y="396716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00CC"/>
                </a:solidFill>
                <a:latin typeface="Times New Roman" charset="0"/>
              </a:rPr>
              <a:t>9</a:t>
            </a:r>
          </a:p>
        </p:txBody>
      </p:sp>
      <p:sp>
        <p:nvSpPr>
          <p:cNvPr id="31848" name="Text Box 106"/>
          <p:cNvSpPr txBox="1">
            <a:spLocks noChangeArrowheads="1"/>
          </p:cNvSpPr>
          <p:nvPr/>
        </p:nvSpPr>
        <p:spPr bwMode="auto">
          <a:xfrm>
            <a:off x="679450" y="2976563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charset="0"/>
              </a:rPr>
              <a:t>6</a:t>
            </a:r>
          </a:p>
        </p:txBody>
      </p:sp>
      <p:sp>
        <p:nvSpPr>
          <p:cNvPr id="31849" name="Text Box 107"/>
          <p:cNvSpPr txBox="1">
            <a:spLocks noChangeArrowheads="1"/>
          </p:cNvSpPr>
          <p:nvPr/>
        </p:nvSpPr>
        <p:spPr bwMode="auto">
          <a:xfrm>
            <a:off x="7004050" y="571976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charset="0"/>
              </a:rPr>
              <a:t>9</a:t>
            </a:r>
          </a:p>
        </p:txBody>
      </p:sp>
      <p:sp>
        <p:nvSpPr>
          <p:cNvPr id="31850" name="Oval 108"/>
          <p:cNvSpPr>
            <a:spLocks noChangeArrowheads="1"/>
          </p:cNvSpPr>
          <p:nvPr/>
        </p:nvSpPr>
        <p:spPr bwMode="auto">
          <a:xfrm>
            <a:off x="3422650" y="3738563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charset="0"/>
              </a:rPr>
              <a:t>Dijkstra</a:t>
            </a:r>
            <a:r>
              <a:rPr lang="zh-CN" altLang="en-US">
                <a:latin typeface="Times New Roman" charset="0"/>
              </a:rPr>
              <a:t>算法的描述</a:t>
            </a:r>
          </a:p>
        </p:txBody>
      </p:sp>
      <p:sp>
        <p:nvSpPr>
          <p:cNvPr id="32770" name="Rectangle 3"/>
          <p:cNvSpPr txBox="1">
            <a:spLocks noChangeArrowheads="1"/>
          </p:cNvSpPr>
          <p:nvPr/>
        </p:nvSpPr>
        <p:spPr bwMode="auto">
          <a:xfrm>
            <a:off x="250825" y="1844675"/>
            <a:ext cx="8677275" cy="472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4950" indent="-347663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  <a:buFont typeface="Wingdings" charset="2"/>
              <a:buNone/>
            </a:pPr>
            <a:r>
              <a:rPr kumimoji="0" lang="en-US" altLang="zh-CN" b="1" dirty="0">
                <a:latin typeface="Times New Roman" charset="0"/>
              </a:rPr>
              <a:t>1</a:t>
            </a:r>
            <a:r>
              <a:rPr kumimoji="0" lang="zh-CN" altLang="en-US" b="1" dirty="0">
                <a:latin typeface="Times New Roman" charset="0"/>
              </a:rPr>
              <a:t>．初始化：</a:t>
            </a:r>
            <a:r>
              <a:rPr kumimoji="0" lang="en-US" altLang="zh-CN" b="1" dirty="0" err="1">
                <a:latin typeface="Times New Roman" charset="0"/>
              </a:rPr>
              <a:t>i</a:t>
            </a:r>
            <a:r>
              <a:rPr kumimoji="0" lang="en-US" altLang="zh-CN" b="1" dirty="0">
                <a:latin typeface="Times New Roman" charset="0"/>
              </a:rPr>
              <a:t>=0, S</a:t>
            </a:r>
            <a:r>
              <a:rPr kumimoji="0" lang="en-US" altLang="zh-CN" b="1" baseline="-30000" dirty="0">
                <a:latin typeface="Times New Roman" charset="0"/>
              </a:rPr>
              <a:t>0</a:t>
            </a:r>
            <a:r>
              <a:rPr kumimoji="0" lang="en-US" altLang="zh-CN" b="1" dirty="0">
                <a:latin typeface="Times New Roman" charset="0"/>
              </a:rPr>
              <a:t>={</a:t>
            </a:r>
            <a:r>
              <a:rPr kumimoji="0" lang="en-US" altLang="zh-CN" b="1" i="1" dirty="0">
                <a:latin typeface="Times New Roman" charset="0"/>
              </a:rPr>
              <a:t>s</a:t>
            </a:r>
            <a:r>
              <a:rPr kumimoji="0" lang="en-US" altLang="zh-CN" b="1" dirty="0">
                <a:latin typeface="Times New Roman" charset="0"/>
              </a:rPr>
              <a:t>}, L(</a:t>
            </a:r>
            <a:r>
              <a:rPr kumimoji="0" lang="en-US" altLang="zh-CN" b="1" i="1" dirty="0">
                <a:latin typeface="Times New Roman" charset="0"/>
              </a:rPr>
              <a:t>s</a:t>
            </a:r>
            <a:r>
              <a:rPr kumimoji="0" lang="en-US" altLang="zh-CN" b="1" dirty="0">
                <a:latin typeface="Times New Roman" charset="0"/>
              </a:rPr>
              <a:t>)=0, </a:t>
            </a:r>
            <a:r>
              <a:rPr kumimoji="0" lang="zh-CN" altLang="en-US" b="1" dirty="0">
                <a:latin typeface="Times New Roman" charset="0"/>
              </a:rPr>
              <a:t>对其它一切</a:t>
            </a:r>
            <a:r>
              <a:rPr kumimoji="0" lang="en-US" altLang="zh-CN" b="1" i="1" dirty="0" err="1">
                <a:latin typeface="Times New Roman" charset="0"/>
              </a:rPr>
              <a:t>v</a:t>
            </a:r>
            <a:r>
              <a:rPr kumimoji="0" lang="en-US" altLang="zh-CN" b="1" dirty="0" err="1">
                <a:latin typeface="Times New Roman" charset="0"/>
                <a:sym typeface="Symbol" charset="2"/>
              </a:rPr>
              <a:t></a:t>
            </a:r>
            <a:r>
              <a:rPr kumimoji="0" lang="en-US" altLang="zh-CN" b="1" dirty="0" err="1">
                <a:latin typeface="Times New Roman" charset="0"/>
              </a:rPr>
              <a:t>V</a:t>
            </a:r>
            <a:r>
              <a:rPr kumimoji="0" lang="en-US" altLang="zh-CN" b="1" baseline="-30000" dirty="0" err="1">
                <a:latin typeface="Times New Roman" charset="0"/>
              </a:rPr>
              <a:t>G</a:t>
            </a:r>
            <a:r>
              <a:rPr kumimoji="0" lang="en-US" altLang="zh-CN" b="1" dirty="0">
                <a:latin typeface="Times New Roman" charset="0"/>
              </a:rPr>
              <a:t>, </a:t>
            </a:r>
            <a:r>
              <a:rPr kumimoji="0" lang="zh-CN" altLang="en-US" b="1" dirty="0">
                <a:latin typeface="Times New Roman" charset="0"/>
              </a:rPr>
              <a:t>将</a:t>
            </a:r>
            <a:r>
              <a:rPr kumimoji="0" lang="en-US" altLang="zh-CN" b="1" dirty="0">
                <a:latin typeface="Times New Roman" charset="0"/>
              </a:rPr>
              <a:t>L(</a:t>
            </a:r>
            <a:r>
              <a:rPr kumimoji="0" lang="en-US" altLang="zh-CN" b="1" i="1" dirty="0">
                <a:latin typeface="Times New Roman" charset="0"/>
              </a:rPr>
              <a:t>v</a:t>
            </a:r>
            <a:r>
              <a:rPr kumimoji="0" lang="en-US" altLang="zh-CN" b="1" dirty="0">
                <a:latin typeface="Times New Roman" charset="0"/>
              </a:rPr>
              <a:t>) </a:t>
            </a:r>
            <a:r>
              <a:rPr kumimoji="0" lang="zh-CN" altLang="en-US" b="1" dirty="0">
                <a:latin typeface="Times New Roman" charset="0"/>
              </a:rPr>
              <a:t>置为</a:t>
            </a:r>
            <a:r>
              <a:rPr kumimoji="0" lang="zh-CN" altLang="en-US" b="1" dirty="0">
                <a:latin typeface="Times New Roman" charset="0"/>
                <a:sym typeface="Symbol" charset="2"/>
              </a:rPr>
              <a:t></a:t>
            </a:r>
            <a:r>
              <a:rPr kumimoji="0" lang="zh-CN" altLang="en-US" b="1" dirty="0">
                <a:latin typeface="Times New Roman" charset="0"/>
              </a:rPr>
              <a:t>。</a:t>
            </a:r>
            <a:endParaRPr kumimoji="0" lang="en-US" altLang="zh-CN" b="1" dirty="0">
              <a:latin typeface="Times New Roman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  <a:buFont typeface="Wingdings" charset="2"/>
              <a:buNone/>
            </a:pPr>
            <a:r>
              <a:rPr kumimoji="0" lang="en-US" altLang="zh-CN" b="1" dirty="0">
                <a:latin typeface="Times New Roman" charset="0"/>
              </a:rPr>
              <a:t>      </a:t>
            </a:r>
            <a:r>
              <a:rPr kumimoji="0" lang="zh-CN" altLang="en-US" b="1" dirty="0">
                <a:latin typeface="Times New Roman" charset="0"/>
              </a:rPr>
              <a:t>若</a:t>
            </a:r>
            <a:r>
              <a:rPr kumimoji="0" lang="en-US" altLang="zh-CN" b="1" i="1" dirty="0">
                <a:latin typeface="Times New Roman" charset="0"/>
              </a:rPr>
              <a:t>n</a:t>
            </a:r>
            <a:r>
              <a:rPr kumimoji="0" lang="en-US" altLang="zh-CN" b="1" dirty="0">
                <a:latin typeface="Times New Roman" charset="0"/>
              </a:rPr>
              <a:t>=1</a:t>
            </a:r>
            <a:r>
              <a:rPr kumimoji="0" lang="zh-CN" altLang="en-US" b="1" dirty="0">
                <a:latin typeface="Times New Roman" charset="0"/>
              </a:rPr>
              <a:t>，结束。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  <a:buFont typeface="Wingdings" charset="2"/>
              <a:buNone/>
            </a:pPr>
            <a:r>
              <a:rPr kumimoji="0" lang="en-US" altLang="zh-CN" b="1" dirty="0">
                <a:latin typeface="Times New Roman" charset="0"/>
              </a:rPr>
              <a:t>2</a:t>
            </a:r>
            <a:r>
              <a:rPr kumimoji="0" lang="zh-CN" altLang="en-US" b="1" dirty="0">
                <a:latin typeface="Times New Roman" charset="0"/>
              </a:rPr>
              <a:t>．</a:t>
            </a:r>
            <a:r>
              <a:rPr kumimoji="0" lang="zh-CN" altLang="en-US" b="1" dirty="0">
                <a:latin typeface="Times New Roman" charset="0"/>
                <a:sym typeface="Symbol" charset="2"/>
              </a:rPr>
              <a:t></a:t>
            </a:r>
            <a:r>
              <a:rPr kumimoji="0" lang="en-US" altLang="zh-CN" b="1" i="1" dirty="0" err="1">
                <a:latin typeface="Times New Roman" charset="0"/>
              </a:rPr>
              <a:t>v</a:t>
            </a:r>
            <a:r>
              <a:rPr kumimoji="0" lang="en-US" altLang="zh-CN" b="1" dirty="0" err="1">
                <a:latin typeface="Times New Roman" charset="0"/>
                <a:sym typeface="Symbol" charset="2"/>
              </a:rPr>
              <a:t></a:t>
            </a:r>
            <a:r>
              <a:rPr kumimoji="0" lang="en-US" altLang="zh-CN" b="1" dirty="0" err="1">
                <a:latin typeface="Times New Roman" charset="0"/>
              </a:rPr>
              <a:t>S</a:t>
            </a:r>
            <a:r>
              <a:rPr kumimoji="0" lang="en-US" altLang="zh-CN" b="1" baseline="-30000" dirty="0" err="1">
                <a:latin typeface="Times New Roman" charset="0"/>
              </a:rPr>
              <a:t>i</a:t>
            </a:r>
            <a:r>
              <a:rPr kumimoji="0" lang="en-US" altLang="zh-CN" b="1" baseline="30000" dirty="0">
                <a:latin typeface="Times New Roman" charset="0"/>
              </a:rPr>
              <a:t>'</a:t>
            </a:r>
            <a:r>
              <a:rPr kumimoji="0" lang="en-US" altLang="zh-CN" b="1" dirty="0">
                <a:latin typeface="Times New Roman" charset="0"/>
              </a:rPr>
              <a:t>=V</a:t>
            </a:r>
            <a:r>
              <a:rPr kumimoji="0" lang="en-US" altLang="zh-CN" b="1" baseline="-30000" dirty="0">
                <a:latin typeface="Times New Roman" charset="0"/>
              </a:rPr>
              <a:t>G</a:t>
            </a:r>
            <a:r>
              <a:rPr kumimoji="0" lang="en-US" altLang="zh-CN" b="1" dirty="0">
                <a:latin typeface="Times New Roman" charset="0"/>
              </a:rPr>
              <a:t>-S</a:t>
            </a:r>
            <a:r>
              <a:rPr kumimoji="0" lang="en-US" altLang="zh-CN" b="1" baseline="-30000" dirty="0">
                <a:latin typeface="Times New Roman" charset="0"/>
              </a:rPr>
              <a:t>i</a:t>
            </a:r>
            <a:r>
              <a:rPr kumimoji="0" lang="en-US" altLang="zh-CN" b="1" dirty="0">
                <a:latin typeface="Times New Roman" charset="0"/>
              </a:rPr>
              <a:t>, </a:t>
            </a:r>
            <a:r>
              <a:rPr kumimoji="0" lang="zh-CN" altLang="en-US" b="1" dirty="0">
                <a:latin typeface="Times New Roman" charset="0"/>
              </a:rPr>
              <a:t>比较</a:t>
            </a:r>
            <a:r>
              <a:rPr kumimoji="0" lang="en-US" altLang="zh-CN" b="1" dirty="0">
                <a:latin typeface="Times New Roman" charset="0"/>
              </a:rPr>
              <a:t>L(</a:t>
            </a:r>
            <a:r>
              <a:rPr kumimoji="0" lang="en-US" altLang="zh-CN" b="1" i="1" dirty="0">
                <a:latin typeface="Times New Roman" charset="0"/>
              </a:rPr>
              <a:t>v</a:t>
            </a:r>
            <a:r>
              <a:rPr kumimoji="0" lang="en-US" altLang="zh-CN" b="1" dirty="0">
                <a:latin typeface="Times New Roman" charset="0"/>
              </a:rPr>
              <a:t>)</a:t>
            </a:r>
            <a:r>
              <a:rPr kumimoji="0" lang="zh-CN" altLang="en-US" b="1" dirty="0">
                <a:latin typeface="Times New Roman" charset="0"/>
              </a:rPr>
              <a:t>和</a:t>
            </a:r>
            <a:r>
              <a:rPr kumimoji="0" lang="en-US" altLang="zh-CN" b="1" dirty="0">
                <a:latin typeface="Times New Roman" charset="0"/>
              </a:rPr>
              <a:t>L(</a:t>
            </a:r>
            <a:r>
              <a:rPr kumimoji="0" lang="en-US" altLang="zh-CN" b="1" i="1" dirty="0" err="1">
                <a:latin typeface="Times New Roman" charset="0"/>
              </a:rPr>
              <a:t>u</a:t>
            </a:r>
            <a:r>
              <a:rPr kumimoji="0" lang="en-US" altLang="zh-CN" b="1" baseline="-30000" dirty="0" err="1">
                <a:latin typeface="Times New Roman" charset="0"/>
              </a:rPr>
              <a:t>i</a:t>
            </a:r>
            <a:r>
              <a:rPr kumimoji="0" lang="en-US" altLang="zh-CN" b="1" dirty="0">
                <a:latin typeface="Times New Roman" charset="0"/>
              </a:rPr>
              <a:t>)+</a:t>
            </a:r>
            <a:r>
              <a:rPr kumimoji="0" lang="en-US" altLang="zh-CN" b="1" i="1" dirty="0">
                <a:latin typeface="Times New Roman" charset="0"/>
              </a:rPr>
              <a:t>W</a:t>
            </a:r>
            <a:r>
              <a:rPr kumimoji="0" lang="en-US" altLang="zh-CN" b="1" dirty="0">
                <a:latin typeface="Times New Roman" charset="0"/>
              </a:rPr>
              <a:t>(</a:t>
            </a:r>
            <a:r>
              <a:rPr kumimoji="0" lang="en-US" altLang="zh-CN" b="1" i="1" dirty="0" err="1">
                <a:latin typeface="Times New Roman" charset="0"/>
              </a:rPr>
              <a:t>u</a:t>
            </a:r>
            <a:r>
              <a:rPr kumimoji="0" lang="en-US" altLang="zh-CN" b="1" baseline="-30000" dirty="0" err="1">
                <a:latin typeface="Times New Roman" charset="0"/>
              </a:rPr>
              <a:t>i</a:t>
            </a:r>
            <a:r>
              <a:rPr kumimoji="0" lang="en-US" altLang="zh-CN" b="1" dirty="0">
                <a:latin typeface="Times New Roman" charset="0"/>
              </a:rPr>
              <a:t>, </a:t>
            </a:r>
            <a:r>
              <a:rPr kumimoji="0" lang="en-US" altLang="zh-CN" b="1" i="1" dirty="0">
                <a:latin typeface="Times New Roman" charset="0"/>
              </a:rPr>
              <a:t>v</a:t>
            </a:r>
            <a:r>
              <a:rPr kumimoji="0" lang="en-US" altLang="zh-CN" b="1" dirty="0">
                <a:latin typeface="Times New Roman" charset="0"/>
              </a:rPr>
              <a:t>)</a:t>
            </a:r>
            <a:r>
              <a:rPr kumimoji="0" lang="zh-CN" altLang="en-US" b="1" dirty="0">
                <a:latin typeface="Times New Roman" charset="0"/>
              </a:rPr>
              <a:t>的值 </a:t>
            </a:r>
            <a:r>
              <a:rPr kumimoji="0" lang="en-US" altLang="zh-CN" b="1" dirty="0">
                <a:latin typeface="Times New Roman" charset="0"/>
              </a:rPr>
              <a:t>(</a:t>
            </a:r>
            <a:r>
              <a:rPr kumimoji="0" lang="en-US" altLang="zh-CN" b="1" i="1" dirty="0" err="1">
                <a:latin typeface="Times New Roman" charset="0"/>
              </a:rPr>
              <a:t>u</a:t>
            </a:r>
            <a:r>
              <a:rPr kumimoji="0" lang="en-US" altLang="zh-CN" b="1" baseline="-30000" dirty="0" err="1">
                <a:latin typeface="Times New Roman" charset="0"/>
              </a:rPr>
              <a:t>i</a:t>
            </a:r>
            <a:r>
              <a:rPr kumimoji="0" lang="en-US" altLang="zh-CN" b="1" dirty="0" err="1">
                <a:latin typeface="Times New Roman" charset="0"/>
                <a:sym typeface="Symbol" charset="2"/>
              </a:rPr>
              <a:t></a:t>
            </a:r>
            <a:r>
              <a:rPr kumimoji="0" lang="en-US" altLang="zh-CN" b="1" dirty="0" err="1">
                <a:latin typeface="Times New Roman" charset="0"/>
              </a:rPr>
              <a:t>S</a:t>
            </a:r>
            <a:r>
              <a:rPr kumimoji="0" lang="en-US" altLang="zh-CN" b="1" baseline="-30000" dirty="0" err="1">
                <a:latin typeface="Times New Roman" charset="0"/>
              </a:rPr>
              <a:t>i</a:t>
            </a:r>
            <a:r>
              <a:rPr kumimoji="0" lang="en-US" altLang="zh-CN" b="1" dirty="0">
                <a:latin typeface="Times New Roman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SzPct val="70000"/>
              <a:buFont typeface="Wingdings" charset="2"/>
              <a:buNone/>
            </a:pPr>
            <a:r>
              <a:rPr kumimoji="0" lang="en-US" altLang="zh-CN" b="1" dirty="0">
                <a:latin typeface="Times New Roman" charset="0"/>
              </a:rPr>
              <a:t>     </a:t>
            </a:r>
            <a:r>
              <a:rPr kumimoji="0" lang="zh-CN" altLang="en-US" b="1" dirty="0">
                <a:latin typeface="Times New Roman" charset="0"/>
              </a:rPr>
              <a:t>如果</a:t>
            </a:r>
            <a:r>
              <a:rPr kumimoji="0" lang="en-US" altLang="zh-CN" b="1" dirty="0">
                <a:latin typeface="Times New Roman" charset="0"/>
              </a:rPr>
              <a:t>L(</a:t>
            </a:r>
            <a:r>
              <a:rPr kumimoji="0" lang="en-US" altLang="zh-CN" b="1" i="1" dirty="0" err="1">
                <a:latin typeface="Times New Roman" charset="0"/>
              </a:rPr>
              <a:t>u</a:t>
            </a:r>
            <a:r>
              <a:rPr kumimoji="0" lang="en-US" altLang="zh-CN" b="1" baseline="-30000" dirty="0" err="1">
                <a:latin typeface="Times New Roman" charset="0"/>
              </a:rPr>
              <a:t>i</a:t>
            </a:r>
            <a:r>
              <a:rPr kumimoji="0" lang="en-US" altLang="zh-CN" b="1" dirty="0">
                <a:latin typeface="Times New Roman" charset="0"/>
              </a:rPr>
              <a:t>)+</a:t>
            </a:r>
            <a:r>
              <a:rPr kumimoji="0" lang="en-US" altLang="zh-CN" b="1" i="1" dirty="0">
                <a:latin typeface="Times New Roman" charset="0"/>
              </a:rPr>
              <a:t>W</a:t>
            </a:r>
            <a:r>
              <a:rPr kumimoji="0" lang="en-US" altLang="zh-CN" b="1" dirty="0">
                <a:latin typeface="Times New Roman" charset="0"/>
              </a:rPr>
              <a:t>(</a:t>
            </a:r>
            <a:r>
              <a:rPr kumimoji="0" lang="en-US" altLang="zh-CN" b="1" i="1" dirty="0" err="1">
                <a:latin typeface="Times New Roman" charset="0"/>
              </a:rPr>
              <a:t>u</a:t>
            </a:r>
            <a:r>
              <a:rPr kumimoji="0" lang="en-US" altLang="zh-CN" b="1" baseline="-30000" dirty="0" err="1">
                <a:latin typeface="Times New Roman" charset="0"/>
              </a:rPr>
              <a:t>i</a:t>
            </a:r>
            <a:r>
              <a:rPr kumimoji="0" lang="en-US" altLang="zh-CN" b="1" dirty="0">
                <a:latin typeface="Times New Roman" charset="0"/>
              </a:rPr>
              <a:t>, </a:t>
            </a:r>
            <a:r>
              <a:rPr kumimoji="0" lang="en-US" altLang="zh-CN" b="1" i="1" dirty="0">
                <a:latin typeface="Times New Roman" charset="0"/>
              </a:rPr>
              <a:t>v</a:t>
            </a:r>
            <a:r>
              <a:rPr kumimoji="0" lang="en-US" altLang="zh-CN" b="1" dirty="0">
                <a:latin typeface="Times New Roman" charset="0"/>
              </a:rPr>
              <a:t>)&lt;L(</a:t>
            </a:r>
            <a:r>
              <a:rPr kumimoji="0" lang="en-US" altLang="zh-CN" b="1" i="1" dirty="0">
                <a:latin typeface="Times New Roman" charset="0"/>
              </a:rPr>
              <a:t>v</a:t>
            </a:r>
            <a:r>
              <a:rPr kumimoji="0" lang="en-US" altLang="zh-CN" b="1" dirty="0">
                <a:latin typeface="Times New Roman" charset="0"/>
              </a:rPr>
              <a:t>), </a:t>
            </a:r>
            <a:r>
              <a:rPr kumimoji="0" lang="zh-CN" altLang="en-US" b="1" dirty="0">
                <a:latin typeface="Times New Roman" charset="0"/>
              </a:rPr>
              <a:t>则将</a:t>
            </a:r>
            <a:r>
              <a:rPr kumimoji="0" lang="en-US" altLang="zh-CN" b="1" i="1" dirty="0">
                <a:latin typeface="Times New Roman" charset="0"/>
              </a:rPr>
              <a:t>v</a:t>
            </a:r>
            <a:r>
              <a:rPr kumimoji="0" lang="zh-CN" altLang="en-US" b="1" dirty="0">
                <a:latin typeface="Times New Roman" charset="0"/>
              </a:rPr>
              <a:t>的标注更新为</a:t>
            </a:r>
            <a:r>
              <a:rPr kumimoji="0" lang="en-US" altLang="zh-CN" b="1" dirty="0">
                <a:latin typeface="Times New Roman" charset="0"/>
              </a:rPr>
              <a:t>(L(</a:t>
            </a:r>
            <a:r>
              <a:rPr kumimoji="0" lang="en-US" altLang="zh-CN" b="1" i="1" dirty="0" err="1">
                <a:latin typeface="Times New Roman" charset="0"/>
              </a:rPr>
              <a:t>u</a:t>
            </a:r>
            <a:r>
              <a:rPr kumimoji="0" lang="en-US" altLang="zh-CN" b="1" baseline="-30000" dirty="0" err="1">
                <a:latin typeface="Times New Roman" charset="0"/>
              </a:rPr>
              <a:t>i</a:t>
            </a:r>
            <a:r>
              <a:rPr kumimoji="0" lang="en-US" altLang="zh-CN" b="1" dirty="0">
                <a:latin typeface="Times New Roman" charset="0"/>
              </a:rPr>
              <a:t>)+</a:t>
            </a:r>
            <a:r>
              <a:rPr kumimoji="0" lang="en-US" altLang="zh-CN" b="1" i="1" dirty="0">
                <a:latin typeface="Times New Roman" charset="0"/>
              </a:rPr>
              <a:t>W</a:t>
            </a:r>
            <a:r>
              <a:rPr kumimoji="0" lang="en-US" altLang="zh-CN" b="1" dirty="0">
                <a:latin typeface="Times New Roman" charset="0"/>
              </a:rPr>
              <a:t>(</a:t>
            </a:r>
            <a:r>
              <a:rPr kumimoji="0" lang="en-US" altLang="zh-CN" b="1" i="1" dirty="0" err="1">
                <a:latin typeface="Times New Roman" charset="0"/>
              </a:rPr>
              <a:t>u</a:t>
            </a:r>
            <a:r>
              <a:rPr kumimoji="0" lang="en-US" altLang="zh-CN" b="1" baseline="-30000" dirty="0" err="1">
                <a:latin typeface="Times New Roman" charset="0"/>
              </a:rPr>
              <a:t>i</a:t>
            </a:r>
            <a:r>
              <a:rPr kumimoji="0" lang="en-US" altLang="zh-CN" b="1" dirty="0">
                <a:latin typeface="Times New Roman" charset="0"/>
              </a:rPr>
              <a:t>, </a:t>
            </a:r>
            <a:r>
              <a:rPr kumimoji="0" lang="en-US" altLang="zh-CN" b="1" i="1" dirty="0">
                <a:latin typeface="Times New Roman" charset="0"/>
              </a:rPr>
              <a:t>v</a:t>
            </a:r>
            <a:r>
              <a:rPr kumimoji="0" lang="en-US" altLang="zh-CN" b="1" dirty="0">
                <a:latin typeface="Times New Roman" charset="0"/>
              </a:rPr>
              <a:t>), </a:t>
            </a:r>
            <a:r>
              <a:rPr kumimoji="0" lang="en-US" altLang="zh-CN" b="1" i="1" dirty="0" err="1">
                <a:latin typeface="Times New Roman" charset="0"/>
              </a:rPr>
              <a:t>u</a:t>
            </a:r>
            <a:r>
              <a:rPr kumimoji="0" lang="en-US" altLang="zh-CN" b="1" baseline="-30000" dirty="0" err="1">
                <a:latin typeface="Times New Roman" charset="0"/>
              </a:rPr>
              <a:t>i</a:t>
            </a:r>
            <a:r>
              <a:rPr kumimoji="0" lang="en-US" altLang="zh-CN" b="1" dirty="0">
                <a:latin typeface="Times New Roman" charset="0"/>
              </a:rPr>
              <a:t>)</a:t>
            </a:r>
            <a:r>
              <a:rPr kumimoji="0" lang="zh-CN" altLang="en-US" b="1" dirty="0">
                <a:latin typeface="Times New Roman" charset="0"/>
              </a:rPr>
              <a:t>，      </a:t>
            </a:r>
            <a:endParaRPr kumimoji="0" lang="en-US" altLang="zh-CN" b="1" dirty="0">
              <a:latin typeface="Times New Roman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SzPct val="70000"/>
              <a:buFont typeface="Wingdings" charset="2"/>
              <a:buNone/>
            </a:pPr>
            <a:r>
              <a:rPr kumimoji="0" lang="en-US" altLang="zh-CN" b="1" dirty="0">
                <a:latin typeface="Times New Roman" charset="0"/>
              </a:rPr>
              <a:t>      </a:t>
            </a:r>
            <a:r>
              <a:rPr kumimoji="0" lang="zh-CN" altLang="en-US" b="1" dirty="0">
                <a:latin typeface="Times New Roman" charset="0"/>
              </a:rPr>
              <a:t>即： 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charset="0"/>
              </a:rPr>
              <a:t>L(</a:t>
            </a:r>
            <a:r>
              <a:rPr kumimoji="0" lang="en-US" altLang="zh-CN" b="1" i="1" dirty="0">
                <a:solidFill>
                  <a:srgbClr val="FF0000"/>
                </a:solidFill>
                <a:latin typeface="Times New Roman" charset="0"/>
              </a:rPr>
              <a:t>v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charset="0"/>
              </a:rPr>
              <a:t>)=min{ L(</a:t>
            </a:r>
            <a:r>
              <a:rPr kumimoji="0" lang="en-US" altLang="zh-CN" b="1" i="1" dirty="0">
                <a:solidFill>
                  <a:srgbClr val="FF0000"/>
                </a:solidFill>
                <a:latin typeface="Times New Roman" charset="0"/>
              </a:rPr>
              <a:t>v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charset="0"/>
              </a:rPr>
              <a:t>), </a:t>
            </a:r>
            <a:r>
              <a:rPr kumimoji="0" lang="en-US" altLang="zh-CN" b="1" dirty="0" err="1">
                <a:solidFill>
                  <a:srgbClr val="FF0000"/>
                </a:solidFill>
                <a:latin typeface="Times New Roman" charset="0"/>
              </a:rPr>
              <a:t>min</a:t>
            </a:r>
            <a:r>
              <a:rPr kumimoji="0" lang="en-US" altLang="zh-CN" b="1" i="1" baseline="-30000" dirty="0" err="1">
                <a:solidFill>
                  <a:srgbClr val="FF0000"/>
                </a:solidFill>
                <a:latin typeface="Times New Roman" charset="0"/>
              </a:rPr>
              <a:t>u</a:t>
            </a:r>
            <a:r>
              <a:rPr kumimoji="0" lang="en-US" altLang="zh-CN" b="1" baseline="-30000" dirty="0" err="1">
                <a:solidFill>
                  <a:srgbClr val="FF0000"/>
                </a:solidFill>
                <a:latin typeface="Times New Roman" charset="0"/>
                <a:sym typeface="Symbol" charset="2"/>
              </a:rPr>
              <a:t></a:t>
            </a:r>
            <a:r>
              <a:rPr kumimoji="0" lang="en-US" altLang="zh-CN" b="1" baseline="-30000" dirty="0" err="1">
                <a:solidFill>
                  <a:srgbClr val="FF0000"/>
                </a:solidFill>
                <a:latin typeface="Times New Roman" charset="0"/>
              </a:rPr>
              <a:t>Si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charset="0"/>
              </a:rPr>
              <a:t>{L(</a:t>
            </a:r>
            <a:r>
              <a:rPr kumimoji="0" lang="en-US" altLang="zh-CN" b="1" i="1" dirty="0">
                <a:solidFill>
                  <a:srgbClr val="FF0000"/>
                </a:solidFill>
                <a:latin typeface="Times New Roman" charset="0"/>
              </a:rPr>
              <a:t>u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charset="0"/>
              </a:rPr>
              <a:t>)+</a:t>
            </a:r>
            <a:r>
              <a:rPr kumimoji="0" lang="en-US" altLang="zh-CN" b="1" i="1" dirty="0">
                <a:solidFill>
                  <a:srgbClr val="FF0000"/>
                </a:solidFill>
                <a:latin typeface="Times New Roman" charset="0"/>
              </a:rPr>
              <a:t>W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charset="0"/>
              </a:rPr>
              <a:t>(</a:t>
            </a:r>
            <a:r>
              <a:rPr kumimoji="0" lang="en-US" altLang="zh-CN" b="1" i="1" dirty="0" err="1">
                <a:solidFill>
                  <a:srgbClr val="FF0000"/>
                </a:solidFill>
                <a:latin typeface="Times New Roman" charset="0"/>
              </a:rPr>
              <a:t>u</a:t>
            </a:r>
            <a:r>
              <a:rPr kumimoji="0" lang="en-US" altLang="zh-CN" b="1" dirty="0" err="1">
                <a:solidFill>
                  <a:srgbClr val="FF0000"/>
                </a:solidFill>
                <a:latin typeface="Times New Roman" charset="0"/>
              </a:rPr>
              <a:t>,</a:t>
            </a:r>
            <a:r>
              <a:rPr kumimoji="0" lang="en-US" altLang="zh-CN" b="1" i="1" dirty="0" err="1">
                <a:solidFill>
                  <a:srgbClr val="FF0000"/>
                </a:solidFill>
                <a:latin typeface="Times New Roman" charset="0"/>
              </a:rPr>
              <a:t>v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charset="0"/>
              </a:rPr>
              <a:t>)} }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  <a:buFont typeface="Wingdings" charset="2"/>
              <a:buNone/>
            </a:pPr>
            <a:r>
              <a:rPr kumimoji="0" lang="en-US" altLang="zh-CN" b="1" dirty="0">
                <a:latin typeface="Times New Roman" charset="0"/>
              </a:rPr>
              <a:t>3.   </a:t>
            </a:r>
            <a:r>
              <a:rPr kumimoji="0" lang="zh-CN" altLang="en-US" b="1" dirty="0">
                <a:latin typeface="Times New Roman" charset="0"/>
              </a:rPr>
              <a:t>对所有</a:t>
            </a:r>
            <a:r>
              <a:rPr kumimoji="0" lang="en-US" altLang="zh-CN" b="1" dirty="0">
                <a:latin typeface="Times New Roman" charset="0"/>
              </a:rPr>
              <a:t>S</a:t>
            </a:r>
            <a:r>
              <a:rPr kumimoji="0" lang="en-US" altLang="zh-CN" b="1" baseline="-30000" dirty="0">
                <a:latin typeface="Times New Roman" charset="0"/>
              </a:rPr>
              <a:t>i</a:t>
            </a:r>
            <a:r>
              <a:rPr kumimoji="0" lang="en-US" altLang="zh-CN" b="1" dirty="0">
                <a:latin typeface="Times New Roman" charset="0"/>
              </a:rPr>
              <a:t>'</a:t>
            </a:r>
            <a:r>
              <a:rPr kumimoji="0" lang="zh-CN" altLang="en-US" b="1" dirty="0">
                <a:latin typeface="Times New Roman" charset="0"/>
              </a:rPr>
              <a:t>中的顶点，找出具有最小</a:t>
            </a:r>
            <a:r>
              <a:rPr kumimoji="0" lang="en-US" altLang="zh-CN" b="1" dirty="0">
                <a:latin typeface="Times New Roman" charset="0"/>
              </a:rPr>
              <a:t>L(</a:t>
            </a:r>
            <a:r>
              <a:rPr kumimoji="0" lang="en-US" altLang="zh-CN" b="1" i="1" dirty="0">
                <a:latin typeface="Times New Roman" charset="0"/>
              </a:rPr>
              <a:t>v</a:t>
            </a:r>
            <a:r>
              <a:rPr kumimoji="0" lang="en-US" altLang="zh-CN" b="1" dirty="0">
                <a:latin typeface="Times New Roman" charset="0"/>
              </a:rPr>
              <a:t>)</a:t>
            </a:r>
            <a:r>
              <a:rPr kumimoji="0" lang="zh-CN" altLang="en-US" b="1" dirty="0">
                <a:latin typeface="Times New Roman" charset="0"/>
              </a:rPr>
              <a:t>的顶点</a:t>
            </a:r>
            <a:r>
              <a:rPr kumimoji="0" lang="en-US" altLang="zh-CN" b="1" i="1" dirty="0">
                <a:latin typeface="Times New Roman" charset="0"/>
              </a:rPr>
              <a:t>v</a:t>
            </a:r>
            <a:r>
              <a:rPr kumimoji="0" lang="en-US" altLang="zh-CN" b="1" dirty="0">
                <a:latin typeface="Times New Roman" charset="0"/>
              </a:rPr>
              <a:t>, </a:t>
            </a:r>
            <a:r>
              <a:rPr kumimoji="0" lang="zh-CN" altLang="en-US" b="1" dirty="0">
                <a:latin typeface="Times New Roman" charset="0"/>
              </a:rPr>
              <a:t>作为</a:t>
            </a:r>
            <a:r>
              <a:rPr kumimoji="0" lang="en-US" altLang="zh-CN" b="1" i="1" dirty="0">
                <a:latin typeface="Times New Roman" charset="0"/>
              </a:rPr>
              <a:t>u</a:t>
            </a:r>
            <a:r>
              <a:rPr kumimoji="0" lang="en-US" altLang="zh-CN" b="1" i="1" baseline="-25000" dirty="0">
                <a:latin typeface="Times New Roman" charset="0"/>
              </a:rPr>
              <a:t>i</a:t>
            </a:r>
            <a:r>
              <a:rPr kumimoji="0" lang="en-US" altLang="zh-CN" b="1" baseline="-30000" dirty="0">
                <a:latin typeface="Times New Roman" charset="0"/>
              </a:rPr>
              <a:t>+1</a:t>
            </a:r>
            <a:endParaRPr kumimoji="0" lang="en-US" altLang="zh-CN" b="1" dirty="0">
              <a:latin typeface="Times New Roman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  <a:buFont typeface="Wingdings" charset="2"/>
              <a:buNone/>
            </a:pPr>
            <a:r>
              <a:rPr kumimoji="0" lang="en-US" altLang="zh-CN" b="1" dirty="0">
                <a:latin typeface="Times New Roman" charset="0"/>
              </a:rPr>
              <a:t>4</a:t>
            </a:r>
            <a:r>
              <a:rPr kumimoji="0" lang="zh-CN" altLang="en-US" b="1" dirty="0">
                <a:latin typeface="Times New Roman" charset="0"/>
              </a:rPr>
              <a:t>．</a:t>
            </a:r>
            <a:r>
              <a:rPr kumimoji="0" lang="en-US" altLang="zh-CN" b="1" dirty="0">
                <a:latin typeface="Times New Roman" charset="0"/>
              </a:rPr>
              <a:t>S</a:t>
            </a:r>
            <a:r>
              <a:rPr kumimoji="0" lang="en-US" altLang="zh-CN" b="1" baseline="-30000" dirty="0">
                <a:latin typeface="Times New Roman" charset="0"/>
              </a:rPr>
              <a:t>i+1 </a:t>
            </a:r>
            <a:r>
              <a:rPr kumimoji="0" lang="en-US" altLang="zh-CN" b="1" dirty="0">
                <a:latin typeface="Times New Roman" charset="0"/>
              </a:rPr>
              <a:t>= S</a:t>
            </a:r>
            <a:r>
              <a:rPr kumimoji="0" lang="en-US" altLang="zh-CN" b="1" baseline="-30000" dirty="0">
                <a:latin typeface="Times New Roman" charset="0"/>
              </a:rPr>
              <a:t>i </a:t>
            </a:r>
            <a:r>
              <a:rPr kumimoji="0" lang="en-US" altLang="zh-CN" b="1" dirty="0">
                <a:latin typeface="Times New Roman" charset="0"/>
                <a:ea typeface="MS PMincho" charset="-128"/>
              </a:rPr>
              <a:t>⋃{</a:t>
            </a:r>
            <a:r>
              <a:rPr kumimoji="0" lang="en-US" altLang="zh-CN" b="1" i="1" dirty="0">
                <a:latin typeface="Times New Roman" charset="0"/>
              </a:rPr>
              <a:t>u</a:t>
            </a:r>
            <a:r>
              <a:rPr kumimoji="0" lang="en-US" altLang="zh-CN" b="1" i="1" baseline="-25000" dirty="0">
                <a:latin typeface="Times New Roman" charset="0"/>
              </a:rPr>
              <a:t>i</a:t>
            </a:r>
            <a:r>
              <a:rPr kumimoji="0" lang="en-US" altLang="zh-CN" b="1" baseline="-30000" dirty="0">
                <a:latin typeface="Times New Roman" charset="0"/>
              </a:rPr>
              <a:t>+1</a:t>
            </a:r>
            <a:r>
              <a:rPr kumimoji="0" lang="en-US" altLang="zh-CN" b="1" dirty="0">
                <a:latin typeface="Times New Roman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  <a:buFont typeface="Wingdings" charset="2"/>
              <a:buNone/>
            </a:pPr>
            <a:r>
              <a:rPr kumimoji="0" lang="en-US" altLang="zh-CN" b="1" dirty="0">
                <a:latin typeface="Times New Roman" charset="0"/>
              </a:rPr>
              <a:t>5.    </a:t>
            </a:r>
            <a:r>
              <a:rPr kumimoji="0" lang="en-US" altLang="zh-CN" b="1" dirty="0" err="1">
                <a:latin typeface="Times New Roman" charset="0"/>
              </a:rPr>
              <a:t>i</a:t>
            </a:r>
            <a:r>
              <a:rPr kumimoji="0" lang="en-US" altLang="zh-CN" b="1" dirty="0">
                <a:latin typeface="Times New Roman" charset="0"/>
              </a:rPr>
              <a:t> = i+1; </a:t>
            </a:r>
            <a:r>
              <a:rPr kumimoji="0" lang="zh-CN" altLang="en-US" b="1" dirty="0">
                <a:latin typeface="Times New Roman" charset="0"/>
              </a:rPr>
              <a:t>若</a:t>
            </a:r>
            <a:r>
              <a:rPr kumimoji="0" lang="en-US" altLang="zh-CN" b="1" dirty="0" err="1">
                <a:latin typeface="Times New Roman" charset="0"/>
              </a:rPr>
              <a:t>i</a:t>
            </a:r>
            <a:r>
              <a:rPr kumimoji="0" lang="en-US" altLang="zh-CN" b="1" dirty="0">
                <a:latin typeface="Times New Roman" charset="0"/>
              </a:rPr>
              <a:t>=n-1, </a:t>
            </a:r>
            <a:r>
              <a:rPr kumimoji="0" lang="zh-CN" altLang="en-US" b="1" dirty="0">
                <a:latin typeface="Times New Roman" charset="0"/>
              </a:rPr>
              <a:t>终止。否则：转到第</a:t>
            </a:r>
            <a:r>
              <a:rPr kumimoji="0" lang="en-US" altLang="zh-CN" b="1" dirty="0">
                <a:latin typeface="Times New Roman" charset="0"/>
              </a:rPr>
              <a:t>2</a:t>
            </a:r>
            <a:r>
              <a:rPr kumimoji="0" lang="zh-CN" altLang="en-US" b="1" dirty="0">
                <a:latin typeface="Times New Roman" charset="0"/>
              </a:rPr>
              <a:t>步。</a:t>
            </a:r>
            <a:r>
              <a:rPr kumimoji="0" lang="zh-CN" altLang="en-US" dirty="0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5" y="2603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charset="0"/>
              </a:rPr>
              <a:t>Dijkstra</a:t>
            </a:r>
            <a:r>
              <a:rPr lang="zh-CN" altLang="en-US">
                <a:latin typeface="Times New Roman" charset="0"/>
              </a:rPr>
              <a:t>算法的</a:t>
            </a:r>
            <a:r>
              <a:rPr lang="zh-CN" altLang="en-US"/>
              <a:t>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27088" y="1700213"/>
                <a:ext cx="7993384" cy="4610100"/>
              </a:xfrm>
            </p:spPr>
            <p:txBody>
              <a:bodyPr/>
              <a:lstStyle/>
              <a:p>
                <a:pPr eaLnBrk="1" hangingPunct="1">
                  <a:lnSpc>
                    <a:spcPct val="120000"/>
                  </a:lnSpc>
                </a:pPr>
                <a:r>
                  <a:rPr kumimoji="0" lang="zh-CN" altLang="en-US" sz="2600" b="1" dirty="0">
                    <a:solidFill>
                      <a:srgbClr val="FF0000"/>
                    </a:solidFill>
                    <a:latin typeface="Times New Roman" charset="0"/>
                  </a:rPr>
                  <a:t>可终止性</a:t>
                </a:r>
                <a:endParaRPr kumimoji="0" lang="zh-CN" altLang="en-US" sz="2600" b="1" dirty="0">
                  <a:latin typeface="Times New Roman" charset="0"/>
                </a:endParaRPr>
              </a:p>
              <a:p>
                <a:pPr lvl="1" eaLnBrk="1" hangingPunct="1">
                  <a:lnSpc>
                    <a:spcPct val="120000"/>
                  </a:lnSpc>
                </a:pPr>
                <a:r>
                  <a:rPr kumimoji="0" lang="zh-CN" altLang="en-US" sz="2200" b="1" dirty="0">
                    <a:latin typeface="Times New Roman" charset="0"/>
                  </a:rPr>
                  <a:t>计数控制</a:t>
                </a:r>
                <a:endParaRPr kumimoji="0" lang="zh-CN" altLang="en-US" b="1" dirty="0">
                  <a:latin typeface="Times New Roman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:r>
                  <a:rPr kumimoji="0" lang="zh-CN" altLang="en-US" sz="2600" b="1" dirty="0">
                    <a:solidFill>
                      <a:srgbClr val="FF0000"/>
                    </a:solidFill>
                    <a:latin typeface="Times New Roman" charset="0"/>
                  </a:rPr>
                  <a:t>正确性</a:t>
                </a:r>
                <a:endParaRPr kumimoji="0" lang="en-US" altLang="zh-CN" sz="2600" b="1" dirty="0">
                  <a:solidFill>
                    <a:srgbClr val="FF0000"/>
                  </a:solidFill>
                  <a:latin typeface="Times New Roman" charset="0"/>
                </a:endParaRPr>
              </a:p>
              <a:p>
                <a:pPr eaLnBrk="1" hangingPunct="1">
                  <a:lnSpc>
                    <a:spcPct val="120000"/>
                  </a:lnSpc>
                  <a:buFont typeface="Wingdings" charset="2"/>
                  <a:buNone/>
                </a:pPr>
                <a:r>
                  <a:rPr kumimoji="0" lang="en-US" altLang="zh-CN" sz="2600" b="1" dirty="0">
                    <a:solidFill>
                      <a:srgbClr val="FF0000"/>
                    </a:solidFill>
                    <a:latin typeface="Times New Roman" charset="0"/>
                  </a:rPr>
                  <a:t>     </a:t>
                </a:r>
                <a:r>
                  <a:rPr kumimoji="0" lang="zh-CN" altLang="en-US" sz="2600" b="1" dirty="0">
                    <a:latin typeface="Times New Roman" charset="0"/>
                  </a:rPr>
                  <a:t>需证明当算法终止时</a:t>
                </a:r>
              </a:p>
              <a:p>
                <a:pPr lvl="1" eaLnBrk="1" hangingPunct="1">
                  <a:lnSpc>
                    <a:spcPct val="120000"/>
                  </a:lnSpc>
                </a:pPr>
                <a:r>
                  <a:rPr kumimoji="0" lang="en-US" altLang="zh-CN" sz="2200" b="1" dirty="0">
                    <a:latin typeface="Times New Roman" charset="0"/>
                  </a:rPr>
                  <a:t>L(</a:t>
                </a:r>
                <a:r>
                  <a:rPr kumimoji="0" lang="en-US" altLang="zh-CN" sz="2200" b="1" i="1" dirty="0">
                    <a:latin typeface="Times New Roman" charset="0"/>
                  </a:rPr>
                  <a:t>v</a:t>
                </a:r>
                <a:r>
                  <a:rPr kumimoji="0" lang="en-US" altLang="zh-CN" sz="2200" b="1" dirty="0">
                    <a:latin typeface="Times New Roman" charset="0"/>
                  </a:rPr>
                  <a:t>)=d(s, </a:t>
                </a:r>
                <a:r>
                  <a:rPr kumimoji="0" lang="en-US" altLang="zh-CN" sz="2200" b="1" i="1" dirty="0">
                    <a:latin typeface="Times New Roman" charset="0"/>
                  </a:rPr>
                  <a:t>v</a:t>
                </a:r>
                <a:r>
                  <a:rPr kumimoji="0" lang="en-US" altLang="zh-CN" sz="2200" b="1" dirty="0">
                    <a:latin typeface="Times New Roman" charset="0"/>
                  </a:rPr>
                  <a:t>)</a:t>
                </a:r>
                <a:r>
                  <a:rPr kumimoji="0" lang="zh-CN" altLang="en-US" sz="2200" b="1" dirty="0">
                    <a:latin typeface="Times New Roman" charset="0"/>
                  </a:rPr>
                  <a:t>对一切</a:t>
                </a:r>
                <a:r>
                  <a:rPr kumimoji="0" lang="en-US" altLang="zh-CN" sz="2200" b="1" i="1" dirty="0">
                    <a:latin typeface="Times New Roman" charset="0"/>
                  </a:rPr>
                  <a:t>v</a:t>
                </a:r>
                <a:r>
                  <a:rPr kumimoji="0" lang="zh-CN" altLang="en-US" sz="2200" b="1" dirty="0">
                    <a:latin typeface="Times New Roman" charset="0"/>
                  </a:rPr>
                  <a:t>成立。</a:t>
                </a:r>
              </a:p>
              <a:p>
                <a:pPr lvl="1" eaLnBrk="1" hangingPunct="1">
                  <a:lnSpc>
                    <a:spcPct val="120000"/>
                  </a:lnSpc>
                </a:pPr>
                <a:r>
                  <a:rPr kumimoji="0" lang="zh-CN" altLang="en-US" sz="2200" b="1" dirty="0">
                    <a:latin typeface="Times New Roman" charset="0"/>
                  </a:rPr>
                  <a:t>由标记中的诸</a:t>
                </a:r>
                <a:r>
                  <a:rPr kumimoji="0" lang="en-US" altLang="zh-CN" sz="2200" b="1" i="1" dirty="0" err="1">
                    <a:latin typeface="Times New Roman" charset="0"/>
                  </a:rPr>
                  <a:t>u</a:t>
                </a:r>
                <a:r>
                  <a:rPr kumimoji="0" lang="en-US" altLang="zh-CN" sz="2200" b="1" baseline="-25000" dirty="0" err="1">
                    <a:latin typeface="Times New Roman" charset="0"/>
                  </a:rPr>
                  <a:t>i</a:t>
                </a:r>
                <a:r>
                  <a:rPr kumimoji="0" lang="zh-CN" altLang="en-US" sz="2200" b="1" dirty="0">
                    <a:latin typeface="Times New Roman" charset="0"/>
                  </a:rPr>
                  <a:t>确定的路径是一条最短路径</a:t>
                </a:r>
              </a:p>
              <a:p>
                <a:pPr eaLnBrk="1" hangingPunct="1">
                  <a:lnSpc>
                    <a:spcPct val="120000"/>
                  </a:lnSpc>
                  <a:buFont typeface="Wingdings" charset="2"/>
                  <a:buNone/>
                </a:pPr>
                <a:r>
                  <a:rPr kumimoji="0" lang="zh-CN" altLang="en-US" sz="2600" b="1" i="1" dirty="0">
                    <a:solidFill>
                      <a:schemeClr val="tx2"/>
                    </a:solidFill>
                    <a:latin typeface="Times New Roman" charset="0"/>
                  </a:rPr>
                  <a:t>          </a:t>
                </a:r>
                <a:r>
                  <a:rPr kumimoji="0" lang="en-US" altLang="zh-CN" sz="1900" b="1" dirty="0">
                    <a:latin typeface="Times New Roman" charset="0"/>
                  </a:rPr>
                  <a:t>(</a:t>
                </a:r>
                <a:r>
                  <a:rPr kumimoji="0" lang="zh-CN" altLang="en-US" sz="1900" b="1" dirty="0">
                    <a:latin typeface="Times New Roman" charset="0"/>
                  </a:rPr>
                  <a:t>这里</a:t>
                </a:r>
                <a:r>
                  <a:rPr kumimoji="0" lang="en-US" altLang="zh-CN" sz="1900" b="1" i="1" dirty="0">
                    <a:latin typeface="Times New Roman" charset="0"/>
                  </a:rPr>
                  <a:t>d</a:t>
                </a:r>
                <a:r>
                  <a:rPr kumimoji="0" lang="en-US" altLang="zh-CN" sz="1900" b="1" dirty="0">
                    <a:latin typeface="Times New Roman" charset="0"/>
                  </a:rPr>
                  <a:t>(</a:t>
                </a:r>
                <a:r>
                  <a:rPr kumimoji="0" lang="en-US" altLang="zh-CN" sz="1900" b="1" i="1" dirty="0" err="1">
                    <a:latin typeface="Times New Roman" charset="0"/>
                  </a:rPr>
                  <a:t>s</a:t>
                </a:r>
                <a:r>
                  <a:rPr kumimoji="0" lang="en-US" altLang="zh-CN" sz="1900" b="1" dirty="0" err="1">
                    <a:latin typeface="Times New Roman" charset="0"/>
                  </a:rPr>
                  <a:t>,</a:t>
                </a:r>
                <a:r>
                  <a:rPr kumimoji="0" lang="en-US" altLang="zh-CN" sz="1900" b="1" i="1" dirty="0" err="1">
                    <a:latin typeface="Times New Roman" charset="0"/>
                  </a:rPr>
                  <a:t>v</a:t>
                </a:r>
                <a:r>
                  <a:rPr kumimoji="0" lang="en-US" altLang="zh-CN" sz="1900" b="1" dirty="0">
                    <a:latin typeface="Times New Roman" charset="0"/>
                  </a:rPr>
                  <a:t>)</a:t>
                </a:r>
                <a:r>
                  <a:rPr kumimoji="0" lang="zh-CN" altLang="en-US" sz="1900" b="1" dirty="0">
                    <a:latin typeface="Times New Roman" charset="0"/>
                  </a:rPr>
                  <a:t>是</a:t>
                </a:r>
                <a:r>
                  <a:rPr kumimoji="0" lang="en-US" altLang="zh-CN" sz="1900" b="1" i="1" dirty="0">
                    <a:latin typeface="Times New Roman" charset="0"/>
                  </a:rPr>
                  <a:t>s</a:t>
                </a:r>
                <a:r>
                  <a:rPr kumimoji="0" lang="zh-CN" altLang="en-US" sz="1900" b="1" dirty="0">
                    <a:latin typeface="Times New Roman" charset="0"/>
                  </a:rPr>
                  <a:t>到</a:t>
                </a:r>
                <a:r>
                  <a:rPr kumimoji="0" lang="en-US" altLang="zh-CN" sz="1900" b="1" i="1" dirty="0">
                    <a:latin typeface="Times New Roman" charset="0"/>
                  </a:rPr>
                  <a:t>v</a:t>
                </a:r>
                <a:r>
                  <a:rPr kumimoji="0" lang="zh-CN" altLang="en-US" sz="1900" b="1" dirty="0">
                    <a:latin typeface="Times New Roman" charset="0"/>
                  </a:rPr>
                  <a:t>的最短路径长度，即距离。</a:t>
                </a:r>
                <a:r>
                  <a:rPr kumimoji="0" lang="en-US" altLang="zh-CN" sz="1900" b="1" dirty="0">
                    <a:latin typeface="Times New Roman" charset="0"/>
                  </a:rPr>
                  <a:t>)</a:t>
                </a:r>
              </a:p>
              <a:p>
                <a:pPr eaLnBrk="1" hangingPunct="1">
                  <a:lnSpc>
                    <a:spcPct val="120000"/>
                  </a:lnSpc>
                </a:pPr>
                <a:r>
                  <a:rPr kumimoji="0" lang="zh-CN" altLang="en-US" sz="2600" b="1" dirty="0">
                    <a:solidFill>
                      <a:srgbClr val="FF0000"/>
                    </a:solidFill>
                    <a:latin typeface="Times New Roman" charset="0"/>
                  </a:rPr>
                  <a:t>复杂性</a:t>
                </a:r>
                <a:endParaRPr kumimoji="0" lang="en-US" altLang="zh-CN" sz="2600" b="1" dirty="0">
                  <a:solidFill>
                    <a:srgbClr val="FF0000"/>
                  </a:solidFill>
                  <a:latin typeface="Times New Roman" charset="0"/>
                </a:endParaRPr>
              </a:p>
              <a:p>
                <a:pPr lvl="1" eaLnBrk="1" hangingPunct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kumimoji="0" lang="en-US" altLang="zh-CN" sz="2200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0"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0" lang="en-US" altLang="zh-CN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CN" sz="2200" i="1" dirty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kumimoji="0" lang="en-US" altLang="zh-CN" sz="2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0" lang="en-US" altLang="zh-CN" sz="2200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zh-CN" altLang="en-US" sz="2200" b="1" dirty="0">
                    <a:latin typeface="Times New Roman" charset="0"/>
                  </a:rPr>
                  <a:t>，对边稀疏的情况可进一步优化。</a:t>
                </a:r>
                <a:endParaRPr kumimoji="0" lang="en-US" altLang="zh-CN" sz="2200" dirty="0"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3379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27088" y="1700213"/>
                <a:ext cx="7993384" cy="4610100"/>
              </a:xfrm>
              <a:blipFill>
                <a:blip r:embed="rId2"/>
                <a:stretch>
                  <a:fillRect l="-635" t="-824" b="-2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求所有结点间的最短距离？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kumimoji="1" lang="en-US" altLang="zh-CN" dirty="0"/>
              <a:t>Floyd-</a:t>
            </a:r>
            <a:r>
              <a:rPr kumimoji="1" lang="en-US" altLang="zh-CN" dirty="0" err="1"/>
              <a:t>Warshall</a:t>
            </a:r>
            <a:r>
              <a:rPr kumimoji="1" lang="zh-CN" altLang="en-US" dirty="0"/>
              <a:t> 算法 </a:t>
            </a:r>
            <a:r>
              <a:rPr lang="en-US" altLang="x-none" sz="3200" dirty="0"/>
              <a:t>|V|</a:t>
            </a:r>
            <a:r>
              <a:rPr kumimoji="1" lang="en-US" altLang="zh-CN" baseline="30000" dirty="0"/>
              <a:t>3</a:t>
            </a:r>
            <a:endParaRPr kumimoji="1" lang="zh-CN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846942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105" y="692696"/>
            <a:ext cx="7543800" cy="1295400"/>
          </a:xfrm>
        </p:spPr>
        <p:txBody>
          <a:bodyPr/>
          <a:lstStyle/>
          <a:p>
            <a:r>
              <a:rPr kumimoji="1" lang="zh-CN" altLang="en-US" dirty="0"/>
              <a:t>求所有结点间的最短距离？</a:t>
            </a:r>
            <a:br>
              <a:rPr kumimoji="1" lang="en-US" altLang="zh-CN" dirty="0"/>
            </a:br>
            <a:r>
              <a:rPr lang="en-US" altLang="x-none" dirty="0"/>
              <a:t>All-Pairs Shortest Paths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20995" name="Rectangle 3"/>
              <p:cNvSpPr>
                <a:spLocks noGrp="1" noChangeArrowheads="1"/>
              </p:cNvSpPr>
              <p:nvPr>
                <p:ph type="body" idx="1"/>
              </p:nvPr>
            </p:nvSpPr>
            <p:spPr bwMode="auto">
              <a:xfrm>
                <a:off x="377825" y="2780928"/>
                <a:ext cx="8351838" cy="3315072"/>
              </a:xfrm>
              <a:noFill/>
              <a:ln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x-none" sz="1800" dirty="0"/>
                  <a:t>Given a directed graph </a:t>
                </a:r>
                <a14:m>
                  <m:oMath xmlns:m="http://schemas.openxmlformats.org/officeDocument/2006/math">
                    <m:r>
                      <a:rPr lang="en-US" altLang="x-none" sz="18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x-none" sz="1800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altLang="x-none" sz="18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x-none" sz="1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x-none" sz="18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x-none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x-none" sz="1800" dirty="0"/>
                  <a:t>, weight function </a:t>
                </a:r>
                <a14:m>
                  <m:oMath xmlns:m="http://schemas.openxmlformats.org/officeDocument/2006/math">
                    <m:r>
                      <a:rPr lang="en-US" altLang="x-none" sz="18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x-none" sz="1800" i="1" dirty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x-none" sz="18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x-none" sz="180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x-none" sz="18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x-none" sz="18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x-none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x-none" sz="18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x-none" sz="1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x-none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x-none" sz="1800" dirty="0"/>
                  <a:t>.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x-none" sz="1800" dirty="0"/>
                  <a:t>Assume no negative weight cycles.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x-none" sz="1800" dirty="0"/>
                  <a:t>Goal: create an </a:t>
                </a:r>
                <a14:m>
                  <m:oMath xmlns:m="http://schemas.openxmlformats.org/officeDocument/2006/math">
                    <m:r>
                      <a:rPr lang="en-US" altLang="x-none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x-none" sz="18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x-none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x-none" sz="1800" dirty="0"/>
                  <a:t> matrix of shortest-path distances </a:t>
                </a:r>
                <a14:m>
                  <m:oMath xmlns:m="http://schemas.openxmlformats.org/officeDocument/2006/math">
                    <m:r>
                      <a:rPr lang="en-US" altLang="x-none" sz="1800" i="1" dirty="0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x-none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x-none" sz="1800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x-none" sz="18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x-none" sz="1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x-none" sz="1800" dirty="0"/>
                  <a:t>.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x-none" sz="1800" dirty="0"/>
                  <a:t>We’ll see how to do in </a:t>
                </a:r>
                <a14:m>
                  <m:oMath xmlns:m="http://schemas.openxmlformats.org/officeDocument/2006/math">
                    <m:r>
                      <a:rPr lang="en-US" altLang="x-none" sz="18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x-none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x-none" sz="18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x-none" sz="1800" i="1" baseline="30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x-none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x-none" sz="1800" dirty="0"/>
                  <a:t> in all cases, with no fancy data structure.</a:t>
                </a:r>
              </a:p>
            </p:txBody>
          </p:sp>
        </mc:Choice>
        <mc:Fallback>
          <p:sp>
            <p:nvSpPr>
              <p:cNvPr id="16209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 bwMode="auto">
              <a:xfrm>
                <a:off x="377825" y="2780928"/>
                <a:ext cx="8351838" cy="3315072"/>
              </a:xfrm>
              <a:blipFill>
                <a:blip r:embed="rId2"/>
                <a:stretch>
                  <a:fillRect t="-760"/>
                </a:stretch>
              </a:blipFill>
              <a:ln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146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0995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All Pairs Shortest Path – Floyd-Warshall Algorithm </a:t>
            </a:r>
          </a:p>
        </p:txBody>
      </p:sp>
      <p:sp>
        <p:nvSpPr>
          <p:cNvPr id="1607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981200"/>
            <a:ext cx="8568952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altLang="x-none" sz="2400" dirty="0"/>
              <a:t>Dynamic programming approach. </a:t>
            </a:r>
          </a:p>
          <a:p>
            <a:pPr>
              <a:spcBef>
                <a:spcPct val="50000"/>
              </a:spcBef>
            </a:pPr>
            <a:r>
              <a:rPr lang="en-US" altLang="x-none" sz="2400" dirty="0"/>
              <a:t>Use optimal substructure of shortest paths: </a:t>
            </a:r>
            <a:r>
              <a:rPr lang="en-US" altLang="x-none" sz="2400" i="1" dirty="0">
                <a:solidFill>
                  <a:schemeClr val="tx2"/>
                </a:solidFill>
              </a:rPr>
              <a:t>Any </a:t>
            </a:r>
            <a:r>
              <a:rPr lang="en-US" altLang="x-none" sz="2400" i="1" dirty="0" err="1">
                <a:solidFill>
                  <a:schemeClr val="tx2"/>
                </a:solidFill>
              </a:rPr>
              <a:t>subpath</a:t>
            </a:r>
            <a:r>
              <a:rPr lang="en-US" altLang="x-none" sz="2400" i="1" dirty="0">
                <a:solidFill>
                  <a:schemeClr val="tx2"/>
                </a:solidFill>
              </a:rPr>
              <a:t> of a shortest path is a shortest path.</a:t>
            </a:r>
          </a:p>
          <a:p>
            <a:pPr>
              <a:spcBef>
                <a:spcPct val="50000"/>
              </a:spcBef>
            </a:pPr>
            <a:r>
              <a:rPr lang="en-US" altLang="x-none" sz="2400" dirty="0"/>
              <a:t>Create a 3-dimensional table:</a:t>
            </a:r>
          </a:p>
          <a:p>
            <a:pPr lvl="1">
              <a:spcBef>
                <a:spcPct val="50000"/>
              </a:spcBef>
            </a:pPr>
            <a:r>
              <a:rPr lang="en-US" altLang="x-none" sz="2000" dirty="0"/>
              <a:t>Let </a:t>
            </a:r>
            <a:r>
              <a:rPr lang="en-US" altLang="x-none" sz="2000" dirty="0" err="1"/>
              <a:t>d</a:t>
            </a:r>
            <a:r>
              <a:rPr lang="en-US" altLang="x-none" sz="2000" baseline="-25000" dirty="0" err="1"/>
              <a:t>ij</a:t>
            </a:r>
            <a:r>
              <a:rPr lang="en-US" altLang="x-none" sz="2000" baseline="30000" dirty="0"/>
              <a:t>(k)</a:t>
            </a:r>
            <a:r>
              <a:rPr lang="en-US" altLang="x-none" sz="2000" dirty="0"/>
              <a:t> –shortest path weight of any path from </a:t>
            </a:r>
            <a:r>
              <a:rPr lang="en-US" altLang="x-none" sz="2000" dirty="0" err="1"/>
              <a:t>i</a:t>
            </a:r>
            <a:r>
              <a:rPr lang="en-US" altLang="x-none" sz="2000" dirty="0"/>
              <a:t> to j where all intermediate vertices are from the set {1,2, …, k}. </a:t>
            </a:r>
          </a:p>
          <a:p>
            <a:pPr lvl="1">
              <a:spcBef>
                <a:spcPct val="50000"/>
              </a:spcBef>
            </a:pPr>
            <a:r>
              <a:rPr lang="en-US" altLang="x-none" sz="2000" dirty="0"/>
              <a:t>Ultimately, we would like to know the values of </a:t>
            </a:r>
            <a:r>
              <a:rPr lang="en-US" altLang="x-none" sz="2000" dirty="0" err="1"/>
              <a:t>d</a:t>
            </a:r>
            <a:r>
              <a:rPr lang="en-US" altLang="x-none" sz="2000" baseline="-25000" dirty="0" err="1"/>
              <a:t>ij</a:t>
            </a:r>
            <a:r>
              <a:rPr lang="en-US" altLang="x-none" sz="2000" baseline="30000" dirty="0"/>
              <a:t>(n)</a:t>
            </a:r>
            <a:r>
              <a:rPr lang="en-US" altLang="x-none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91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683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7772400" cy="930275"/>
          </a:xfrm>
        </p:spPr>
        <p:txBody>
          <a:bodyPr/>
          <a:lstStyle/>
          <a:p>
            <a:pPr eaLnBrk="1" hangingPunct="1"/>
            <a:r>
              <a:rPr lang="zh-CN" altLang="en-US"/>
              <a:t>内容提要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844675"/>
            <a:ext cx="5616575" cy="4537075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kumimoji="0" lang="zh-CN" altLang="en-US" b="1" dirty="0"/>
              <a:t>引言</a:t>
            </a:r>
            <a:endParaRPr kumimoji="0" lang="en-US" altLang="zh-CN" b="1" dirty="0"/>
          </a:p>
          <a:p>
            <a:pPr eaLnBrk="1" hangingPunct="1">
              <a:spcBef>
                <a:spcPct val="40000"/>
              </a:spcBef>
            </a:pPr>
            <a:r>
              <a:rPr kumimoji="0" lang="en-US" altLang="zh-CN" b="1" dirty="0" err="1">
                <a:latin typeface="Times New Roman" charset="0"/>
              </a:rPr>
              <a:t>Dijkstra</a:t>
            </a:r>
            <a:r>
              <a:rPr kumimoji="0" lang="zh-CN" altLang="en-US" b="1" dirty="0"/>
              <a:t>算法</a:t>
            </a:r>
            <a:endParaRPr kumimoji="0" lang="en-US" altLang="zh-CN" b="1" dirty="0"/>
          </a:p>
          <a:p>
            <a:pPr eaLnBrk="1" hangingPunct="1">
              <a:spcBef>
                <a:spcPct val="40000"/>
              </a:spcBef>
            </a:pPr>
            <a:r>
              <a:rPr kumimoji="0" lang="zh-CN" altLang="en-US" b="1" dirty="0">
                <a:latin typeface="Times New Roman" charset="0"/>
              </a:rPr>
              <a:t>旅行商问题（</a:t>
            </a:r>
            <a:r>
              <a:rPr kumimoji="0" lang="en-US" altLang="zh-CN" b="1" dirty="0">
                <a:latin typeface="Times New Roman" charset="0"/>
              </a:rPr>
              <a:t>TSP</a:t>
            </a:r>
            <a:r>
              <a:rPr kumimoji="0" lang="zh-CN" altLang="en-US" b="1" dirty="0">
                <a:latin typeface="Times New Roman" charset="0"/>
              </a:rPr>
              <a:t>）</a:t>
            </a:r>
            <a:endParaRPr kumimoji="0" lang="en-US" altLang="zh-CN" b="1" dirty="0">
              <a:latin typeface="Times New Roman" charset="0"/>
            </a:endParaRPr>
          </a:p>
          <a:p>
            <a:pPr eaLnBrk="1" hangingPunct="1">
              <a:spcBef>
                <a:spcPct val="40000"/>
              </a:spcBef>
            </a:pPr>
            <a:endParaRPr kumimoji="0" lang="en-US" altLang="zh-CN" b="1" dirty="0"/>
          </a:p>
          <a:p>
            <a:pPr eaLnBrk="1" hangingPunct="1">
              <a:spcBef>
                <a:spcPct val="40000"/>
              </a:spcBef>
            </a:pPr>
            <a:endParaRPr kumimoji="0" lang="en-US" altLang="zh-CN" b="1" dirty="0"/>
          </a:p>
          <a:p>
            <a:pPr eaLnBrk="1" hangingPunct="1">
              <a:spcBef>
                <a:spcPct val="40000"/>
              </a:spcBef>
            </a:pPr>
            <a:endParaRPr kumimoji="0" lang="zh-CN" altLang="en-US" b="1" dirty="0"/>
          </a:p>
          <a:p>
            <a:pPr eaLnBrk="1" hangingPunct="1">
              <a:spcBef>
                <a:spcPct val="35000"/>
              </a:spcBef>
            </a:pPr>
            <a:endParaRPr kumimoji="0" lang="en-US" altLang="zh-CN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Computing  d</a:t>
            </a:r>
            <a:r>
              <a:rPr lang="en-US" altLang="x-none" baseline="-25000"/>
              <a:t>ij</a:t>
            </a:r>
            <a:r>
              <a:rPr lang="en-US" altLang="x-none" baseline="30000"/>
              <a:t>(k)</a:t>
            </a:r>
            <a:endParaRPr lang="en-US" altLang="x-none"/>
          </a:p>
        </p:txBody>
      </p:sp>
      <p:sp>
        <p:nvSpPr>
          <p:cNvPr id="1608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777999"/>
            <a:ext cx="8315076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2800" dirty="0"/>
              <a:t>Base condition: </a:t>
            </a:r>
            <a:r>
              <a:rPr lang="en-US" altLang="x-none" sz="2800" dirty="0" err="1"/>
              <a:t>d</a:t>
            </a:r>
            <a:r>
              <a:rPr lang="en-US" altLang="x-none" sz="2800" baseline="-25000" dirty="0" err="1"/>
              <a:t>ij</a:t>
            </a:r>
            <a:r>
              <a:rPr lang="en-US" altLang="x-none" sz="2800" baseline="30000" dirty="0"/>
              <a:t>(0)</a:t>
            </a:r>
            <a:r>
              <a:rPr lang="en-US" altLang="x-none" sz="2800" dirty="0"/>
              <a:t> = ?</a:t>
            </a:r>
          </a:p>
          <a:p>
            <a:pPr lvl="1"/>
            <a:r>
              <a:rPr lang="en-US" altLang="x-none" sz="2400" dirty="0" err="1"/>
              <a:t>d</a:t>
            </a:r>
            <a:r>
              <a:rPr lang="en-US" altLang="x-none" sz="2400" baseline="-25000" dirty="0" err="1"/>
              <a:t>ij</a:t>
            </a:r>
            <a:r>
              <a:rPr lang="en-US" altLang="x-none" sz="2400" baseline="30000" dirty="0"/>
              <a:t>(0)</a:t>
            </a:r>
            <a:r>
              <a:rPr lang="en-US" altLang="x-none" sz="2400" dirty="0"/>
              <a:t> = </a:t>
            </a:r>
            <a:r>
              <a:rPr lang="en-US" altLang="x-none" sz="2400" dirty="0" err="1"/>
              <a:t>w</a:t>
            </a:r>
            <a:r>
              <a:rPr lang="en-US" altLang="x-none" sz="2400" baseline="-25000" dirty="0" err="1"/>
              <a:t>ij</a:t>
            </a:r>
            <a:r>
              <a:rPr lang="en-US" altLang="x-none" sz="2400" dirty="0"/>
              <a:t>. </a:t>
            </a:r>
          </a:p>
          <a:p>
            <a:r>
              <a:rPr lang="en-US" altLang="x-none" sz="2800" dirty="0"/>
              <a:t>For k&gt;0:</a:t>
            </a:r>
          </a:p>
          <a:p>
            <a:pPr lvl="1"/>
            <a:r>
              <a:rPr lang="en-US" altLang="x-none" sz="2400" dirty="0"/>
              <a:t>Let p=&lt;v</a:t>
            </a:r>
            <a:r>
              <a:rPr lang="en-US" altLang="x-none" sz="2400" baseline="-25000" dirty="0"/>
              <a:t>i</a:t>
            </a:r>
            <a:r>
              <a:rPr lang="en-US" altLang="x-none" sz="2400" dirty="0"/>
              <a:t>, . . . , </a:t>
            </a:r>
            <a:r>
              <a:rPr lang="en-US" altLang="x-none" sz="2400" dirty="0" err="1"/>
              <a:t>v</a:t>
            </a:r>
            <a:r>
              <a:rPr lang="en-US" altLang="x-none" sz="2400" baseline="-25000" dirty="0" err="1"/>
              <a:t>j</a:t>
            </a:r>
            <a:r>
              <a:rPr lang="en-US" altLang="x-none" sz="2400" dirty="0"/>
              <a:t>&gt; be a shortest path from vertex </a:t>
            </a:r>
            <a:r>
              <a:rPr lang="en-US" altLang="x-none" sz="2400" dirty="0" err="1"/>
              <a:t>i</a:t>
            </a:r>
            <a:r>
              <a:rPr lang="en-US" altLang="x-none" sz="2400" dirty="0"/>
              <a:t> to vertex j with </a:t>
            </a:r>
            <a:r>
              <a:rPr lang="en-US" altLang="x-none" sz="2400" dirty="0">
                <a:solidFill>
                  <a:srgbClr val="FF0000"/>
                </a:solidFill>
              </a:rPr>
              <a:t>all intermediate vertices in {1,2, …, k}</a:t>
            </a:r>
            <a:r>
              <a:rPr lang="en-US" altLang="x-none" sz="2400" dirty="0"/>
              <a:t>. </a:t>
            </a:r>
          </a:p>
          <a:p>
            <a:pPr lvl="1"/>
            <a:r>
              <a:rPr lang="en-US" altLang="x-none" sz="2400" dirty="0"/>
              <a:t>If k is </a:t>
            </a:r>
            <a:r>
              <a:rPr lang="en-US" altLang="x-none" sz="2400" i="1" dirty="0"/>
              <a:t>not</a:t>
            </a:r>
            <a:r>
              <a:rPr lang="en-US" altLang="x-none" sz="2400" dirty="0"/>
              <a:t> an intermediate vertex, then all intermediate vertices are in {1,2, …, k-1}. </a:t>
            </a:r>
          </a:p>
          <a:p>
            <a:pPr lvl="1"/>
            <a:r>
              <a:rPr lang="en-US" altLang="x-none" sz="2400" dirty="0"/>
              <a:t>If k </a:t>
            </a:r>
            <a:r>
              <a:rPr lang="en-US" altLang="x-none" sz="2400" i="1" dirty="0"/>
              <a:t>is</a:t>
            </a:r>
            <a:r>
              <a:rPr lang="en-US" altLang="x-none" sz="2400" dirty="0"/>
              <a:t> an intermediate </a:t>
            </a:r>
            <a:br>
              <a:rPr lang="en-US" altLang="x-none" sz="2400" dirty="0"/>
            </a:br>
            <a:r>
              <a:rPr lang="en-US" altLang="x-none" sz="2400" dirty="0"/>
              <a:t>vertex, then p is </a:t>
            </a:r>
            <a:br>
              <a:rPr lang="en-US" altLang="x-none" sz="2400" dirty="0"/>
            </a:br>
            <a:r>
              <a:rPr lang="en-US" altLang="x-none" sz="2400" dirty="0"/>
              <a:t>composed of 2 shortest </a:t>
            </a:r>
            <a:br>
              <a:rPr lang="en-US" altLang="x-none" sz="2400" dirty="0"/>
            </a:br>
            <a:r>
              <a:rPr lang="en-US" altLang="x-none" sz="2400" dirty="0" err="1"/>
              <a:t>subpaths</a:t>
            </a:r>
            <a:r>
              <a:rPr lang="en-US" altLang="x-none" sz="2400" dirty="0"/>
              <a:t> drawn </a:t>
            </a:r>
            <a:br>
              <a:rPr lang="en-US" altLang="x-none" sz="2400" dirty="0"/>
            </a:br>
            <a:r>
              <a:rPr lang="en-US" altLang="x-none" sz="2400" dirty="0"/>
              <a:t>from {1,2, …, k-1}. </a:t>
            </a:r>
            <a:endParaRPr lang="en-US" altLang="x-none" sz="2400" baseline="-25000" dirty="0"/>
          </a:p>
          <a:p>
            <a:endParaRPr lang="en-US" altLang="x-none" sz="2800" dirty="0"/>
          </a:p>
        </p:txBody>
      </p:sp>
      <p:pic>
        <p:nvPicPr>
          <p:cNvPr id="16087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092" y="5040715"/>
            <a:ext cx="458152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5111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Recursive Formulation for d</a:t>
            </a:r>
            <a:r>
              <a:rPr lang="en-US" altLang="x-none" baseline="-25000"/>
              <a:t>ij</a:t>
            </a:r>
            <a:r>
              <a:rPr lang="en-US" altLang="x-none" baseline="30000"/>
              <a:t>(k)</a:t>
            </a:r>
          </a:p>
        </p:txBody>
      </p:sp>
      <p:pic>
        <p:nvPicPr>
          <p:cNvPr id="160973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1876425"/>
            <a:ext cx="65341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2403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Algorithm</a:t>
            </a:r>
          </a:p>
        </p:txBody>
      </p:sp>
      <p:sp>
        <p:nvSpPr>
          <p:cNvPr id="1610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5240338"/>
            <a:ext cx="7772400" cy="958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x-none" sz="1800"/>
              <a:t>Running time = ?</a:t>
            </a:r>
          </a:p>
          <a:p>
            <a:pPr lvl="1">
              <a:lnSpc>
                <a:spcPct val="90000"/>
              </a:lnSpc>
            </a:pPr>
            <a:r>
              <a:rPr lang="en-US" altLang="x-none" sz="1600"/>
              <a:t>O(n</a:t>
            </a:r>
            <a:r>
              <a:rPr lang="en-US" altLang="x-none" sz="1600" baseline="30000"/>
              <a:t>3</a:t>
            </a:r>
            <a:r>
              <a:rPr lang="en-US" altLang="x-none" sz="1600"/>
              <a:t>). </a:t>
            </a:r>
          </a:p>
          <a:p>
            <a:pPr>
              <a:lnSpc>
                <a:spcPct val="90000"/>
              </a:lnSpc>
            </a:pPr>
            <a:r>
              <a:rPr lang="en-US" altLang="x-none" sz="1800"/>
              <a:t>Memory required = ?</a:t>
            </a:r>
          </a:p>
          <a:p>
            <a:pPr lvl="1">
              <a:lnSpc>
                <a:spcPct val="90000"/>
              </a:lnSpc>
            </a:pPr>
            <a:r>
              <a:rPr lang="en-US" altLang="x-none" sz="1600"/>
              <a:t>O(n</a:t>
            </a:r>
            <a:r>
              <a:rPr lang="en-US" altLang="x-none" sz="1600" baseline="30000"/>
              <a:t>2</a:t>
            </a:r>
            <a:r>
              <a:rPr lang="en-US" altLang="x-none" sz="1600"/>
              <a:t>) (if we drop the superscripts).</a:t>
            </a:r>
          </a:p>
        </p:txBody>
      </p:sp>
      <p:pic>
        <p:nvPicPr>
          <p:cNvPr id="16107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890713"/>
            <a:ext cx="7896225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0440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Example</a:t>
            </a:r>
          </a:p>
        </p:txBody>
      </p:sp>
      <p:graphicFrame>
        <p:nvGraphicFramePr>
          <p:cNvPr id="1611779" name="Object 3"/>
          <p:cNvGraphicFramePr>
            <a:graphicFrameLocks noChangeAspect="1"/>
          </p:cNvGraphicFramePr>
          <p:nvPr/>
        </p:nvGraphicFramePr>
        <p:xfrm>
          <a:off x="825500" y="2986088"/>
          <a:ext cx="2647950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 Publisher Image" r:id="rId2" imgW="2647800" imgH="2219400" progId="PictPub.Image.8">
                  <p:embed/>
                </p:oleObj>
              </mc:Choice>
              <mc:Fallback>
                <p:oleObj name="Picture Publisher Image" r:id="rId2" imgW="2647800" imgH="2219400" progId="PictPub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2986088"/>
                        <a:ext cx="2647950" cy="221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1780" name="Object 4"/>
          <p:cNvGraphicFramePr>
            <a:graphicFrameLocks noChangeAspect="1"/>
          </p:cNvGraphicFramePr>
          <p:nvPr/>
        </p:nvGraphicFramePr>
        <p:xfrm>
          <a:off x="3751263" y="3224213"/>
          <a:ext cx="4745037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 Publisher Image" r:id="rId4" imgW="2828880" imgH="1181160" progId="PictPub.Image.8">
                  <p:embed/>
                </p:oleObj>
              </mc:Choice>
              <mc:Fallback>
                <p:oleObj name="Picture Publisher Image" r:id="rId4" imgW="2828880" imgH="1181160" progId="PictPub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263" y="3224213"/>
                        <a:ext cx="4745037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1178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65341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0945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Step 1 </a:t>
            </a:r>
          </a:p>
        </p:txBody>
      </p:sp>
      <p:graphicFrame>
        <p:nvGraphicFramePr>
          <p:cNvPr id="1612803" name="Object 3"/>
          <p:cNvGraphicFramePr>
            <a:graphicFrameLocks noChangeAspect="1"/>
          </p:cNvGraphicFramePr>
          <p:nvPr/>
        </p:nvGraphicFramePr>
        <p:xfrm>
          <a:off x="619125" y="2916238"/>
          <a:ext cx="3124200" cy="261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 Publisher Image" r:id="rId2" imgW="2647800" imgH="2219400" progId="PictPub.Image.8">
                  <p:embed/>
                </p:oleObj>
              </mc:Choice>
              <mc:Fallback>
                <p:oleObj name="Picture Publisher Image" r:id="rId2" imgW="2647800" imgH="2219400" progId="PictPub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2916238"/>
                        <a:ext cx="3124200" cy="261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2804" name="Object 4"/>
          <p:cNvGraphicFramePr>
            <a:graphicFrameLocks noChangeAspect="1"/>
          </p:cNvGraphicFramePr>
          <p:nvPr/>
        </p:nvGraphicFramePr>
        <p:xfrm>
          <a:off x="3987800" y="2730500"/>
          <a:ext cx="4586288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 Publisher Image" r:id="rId4" imgW="2828880" imgH="1181160" progId="PictPub.Image.8">
                  <p:embed/>
                </p:oleObj>
              </mc:Choice>
              <mc:Fallback>
                <p:oleObj name="Picture Publisher Image" r:id="rId4" imgW="2828880" imgH="1181160" progId="PictPub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800" y="2730500"/>
                        <a:ext cx="4586288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2805" name="Object 5"/>
          <p:cNvGraphicFramePr>
            <a:graphicFrameLocks noChangeAspect="1"/>
          </p:cNvGraphicFramePr>
          <p:nvPr/>
        </p:nvGraphicFramePr>
        <p:xfrm>
          <a:off x="3981450" y="4789488"/>
          <a:ext cx="4638675" cy="206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 Publisher Image" r:id="rId6" imgW="2819520" imgH="1257480" progId="PictPub.Image.8">
                  <p:embed/>
                </p:oleObj>
              </mc:Choice>
              <mc:Fallback>
                <p:oleObj name="Picture Publisher Image" r:id="rId6" imgW="2819520" imgH="1257480" progId="PictPub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4789488"/>
                        <a:ext cx="4638675" cy="206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12806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65341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7462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Step 2 </a:t>
            </a:r>
          </a:p>
        </p:txBody>
      </p:sp>
      <p:graphicFrame>
        <p:nvGraphicFramePr>
          <p:cNvPr id="1613827" name="Object 3"/>
          <p:cNvGraphicFramePr>
            <a:graphicFrameLocks noChangeAspect="1"/>
          </p:cNvGraphicFramePr>
          <p:nvPr/>
        </p:nvGraphicFramePr>
        <p:xfrm>
          <a:off x="768350" y="3470275"/>
          <a:ext cx="3124200" cy="261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 Publisher Image" r:id="rId2" imgW="2647800" imgH="2219400" progId="PictPub.Image.8">
                  <p:embed/>
                </p:oleObj>
              </mc:Choice>
              <mc:Fallback>
                <p:oleObj name="Picture Publisher Image" r:id="rId2" imgW="2647800" imgH="2219400" progId="PictPub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3470275"/>
                        <a:ext cx="3124200" cy="261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3828" name="Object 4"/>
          <p:cNvGraphicFramePr>
            <a:graphicFrameLocks noChangeAspect="1"/>
          </p:cNvGraphicFramePr>
          <p:nvPr/>
        </p:nvGraphicFramePr>
        <p:xfrm>
          <a:off x="4497388" y="4945063"/>
          <a:ext cx="4103687" cy="191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 Publisher Image" r:id="rId4" imgW="2800440" imgH="1305000" progId="PictPub.Image.8">
                  <p:embed/>
                </p:oleObj>
              </mc:Choice>
              <mc:Fallback>
                <p:oleObj name="Picture Publisher Image" r:id="rId4" imgW="2800440" imgH="1305000" progId="PictPub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7388" y="4945063"/>
                        <a:ext cx="4103687" cy="191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3829" name="Object 5"/>
          <p:cNvGraphicFramePr>
            <a:graphicFrameLocks noChangeAspect="1"/>
          </p:cNvGraphicFramePr>
          <p:nvPr/>
        </p:nvGraphicFramePr>
        <p:xfrm>
          <a:off x="4492625" y="2895600"/>
          <a:ext cx="4124325" cy="183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 Publisher Image" r:id="rId6" imgW="2819520" imgH="1257480" progId="PictPub.Image.8">
                  <p:embed/>
                </p:oleObj>
              </mc:Choice>
              <mc:Fallback>
                <p:oleObj name="Picture Publisher Image" r:id="rId6" imgW="2819520" imgH="1257480" progId="PictPub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25" y="2895600"/>
                        <a:ext cx="4124325" cy="183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1383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65341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0869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Step 3 </a:t>
            </a:r>
          </a:p>
        </p:txBody>
      </p:sp>
      <p:graphicFrame>
        <p:nvGraphicFramePr>
          <p:cNvPr id="1614851" name="Object 3"/>
          <p:cNvGraphicFramePr>
            <a:graphicFrameLocks noChangeAspect="1"/>
          </p:cNvGraphicFramePr>
          <p:nvPr/>
        </p:nvGraphicFramePr>
        <p:xfrm>
          <a:off x="563563" y="3382963"/>
          <a:ext cx="3124200" cy="261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 Publisher Image" r:id="rId2" imgW="2647800" imgH="2219400" progId="PictPub.Image.8">
                  <p:embed/>
                </p:oleObj>
              </mc:Choice>
              <mc:Fallback>
                <p:oleObj name="Picture Publisher Image" r:id="rId2" imgW="2647800" imgH="2219400" progId="PictPub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3382963"/>
                        <a:ext cx="3124200" cy="261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4852" name="Object 4"/>
          <p:cNvGraphicFramePr>
            <a:graphicFrameLocks noChangeAspect="1"/>
          </p:cNvGraphicFramePr>
          <p:nvPr/>
        </p:nvGraphicFramePr>
        <p:xfrm>
          <a:off x="4565650" y="4922838"/>
          <a:ext cx="3962400" cy="193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 Publisher Image" r:id="rId4" imgW="2847960" imgH="1390680" progId="PictPub.Image.8">
                  <p:embed/>
                </p:oleObj>
              </mc:Choice>
              <mc:Fallback>
                <p:oleObj name="Picture Publisher Image" r:id="rId4" imgW="2847960" imgH="1390680" progId="PictPub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5650" y="4922838"/>
                        <a:ext cx="3962400" cy="193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4853" name="Object 5"/>
          <p:cNvGraphicFramePr>
            <a:graphicFrameLocks noChangeAspect="1"/>
          </p:cNvGraphicFramePr>
          <p:nvPr/>
        </p:nvGraphicFramePr>
        <p:xfrm>
          <a:off x="4589463" y="2814638"/>
          <a:ext cx="3943350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 Publisher Image" r:id="rId6" imgW="2800440" imgH="1305000" progId="PictPub.Image.8">
                  <p:embed/>
                </p:oleObj>
              </mc:Choice>
              <mc:Fallback>
                <p:oleObj name="Picture Publisher Image" r:id="rId6" imgW="2800440" imgH="1305000" progId="PictPub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9463" y="2814638"/>
                        <a:ext cx="3943350" cy="183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1485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65341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5946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Step 4</a:t>
            </a:r>
          </a:p>
        </p:txBody>
      </p:sp>
      <p:graphicFrame>
        <p:nvGraphicFramePr>
          <p:cNvPr id="1615875" name="Object 3"/>
          <p:cNvGraphicFramePr>
            <a:graphicFrameLocks noChangeAspect="1"/>
          </p:cNvGraphicFramePr>
          <p:nvPr/>
        </p:nvGraphicFramePr>
        <p:xfrm>
          <a:off x="722313" y="3260725"/>
          <a:ext cx="3124200" cy="261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 Publisher Image" r:id="rId2" imgW="2647800" imgH="2219400" progId="PictPub.Image.8">
                  <p:embed/>
                </p:oleObj>
              </mc:Choice>
              <mc:Fallback>
                <p:oleObj name="Picture Publisher Image" r:id="rId2" imgW="2647800" imgH="2219400" progId="PictPub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3260725"/>
                        <a:ext cx="3124200" cy="261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5876" name="Object 4"/>
          <p:cNvGraphicFramePr>
            <a:graphicFrameLocks noChangeAspect="1"/>
          </p:cNvGraphicFramePr>
          <p:nvPr/>
        </p:nvGraphicFramePr>
        <p:xfrm>
          <a:off x="4427538" y="2727325"/>
          <a:ext cx="3944937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 Publisher Image" r:id="rId4" imgW="2847960" imgH="1390680" progId="PictPub.Image.8">
                  <p:embed/>
                </p:oleObj>
              </mc:Choice>
              <mc:Fallback>
                <p:oleObj name="Picture Publisher Image" r:id="rId4" imgW="2847960" imgH="1390680" progId="PictPub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727325"/>
                        <a:ext cx="3944937" cy="192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5877" name="Object 5"/>
          <p:cNvGraphicFramePr>
            <a:graphicFrameLocks noChangeAspect="1"/>
          </p:cNvGraphicFramePr>
          <p:nvPr/>
        </p:nvGraphicFramePr>
        <p:xfrm>
          <a:off x="4410075" y="4870450"/>
          <a:ext cx="3938588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 Publisher Image" r:id="rId6" imgW="2847960" imgH="1438200" progId="PictPub.Image.8">
                  <p:embed/>
                </p:oleObj>
              </mc:Choice>
              <mc:Fallback>
                <p:oleObj name="Picture Publisher Image" r:id="rId6" imgW="2847960" imgH="1438200" progId="PictPub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0075" y="4870450"/>
                        <a:ext cx="3938588" cy="198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15878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65341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2116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Step 5 </a:t>
            </a:r>
          </a:p>
        </p:txBody>
      </p:sp>
      <p:graphicFrame>
        <p:nvGraphicFramePr>
          <p:cNvPr id="1616899" name="Object 3"/>
          <p:cNvGraphicFramePr>
            <a:graphicFrameLocks noChangeAspect="1"/>
          </p:cNvGraphicFramePr>
          <p:nvPr/>
        </p:nvGraphicFramePr>
        <p:xfrm>
          <a:off x="657225" y="3354388"/>
          <a:ext cx="3124200" cy="261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 Publisher Image" r:id="rId2" imgW="2647800" imgH="2219400" progId="PictPub.Image.8">
                  <p:embed/>
                </p:oleObj>
              </mc:Choice>
              <mc:Fallback>
                <p:oleObj name="Picture Publisher Image" r:id="rId2" imgW="2647800" imgH="2219400" progId="PictPub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3354388"/>
                        <a:ext cx="3124200" cy="261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6900" name="Object 4"/>
          <p:cNvGraphicFramePr>
            <a:graphicFrameLocks noChangeAspect="1"/>
          </p:cNvGraphicFramePr>
          <p:nvPr/>
        </p:nvGraphicFramePr>
        <p:xfrm>
          <a:off x="4705350" y="5310188"/>
          <a:ext cx="3686175" cy="154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 Publisher Image" r:id="rId4" imgW="2790720" imgH="1171440" progId="PictPub.Image.8">
                  <p:embed/>
                </p:oleObj>
              </mc:Choice>
              <mc:Fallback>
                <p:oleObj name="Picture Publisher Image" r:id="rId4" imgW="2790720" imgH="1171440" progId="PictPub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5310188"/>
                        <a:ext cx="3686175" cy="154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6901" name="Object 5"/>
          <p:cNvGraphicFramePr>
            <a:graphicFrameLocks noChangeAspect="1"/>
          </p:cNvGraphicFramePr>
          <p:nvPr/>
        </p:nvGraphicFramePr>
        <p:xfrm>
          <a:off x="4697413" y="2914650"/>
          <a:ext cx="3659187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 Publisher Image" r:id="rId6" imgW="2847960" imgH="1438200" progId="PictPub.Image.8">
                  <p:embed/>
                </p:oleObj>
              </mc:Choice>
              <mc:Fallback>
                <p:oleObj name="Picture Publisher Image" r:id="rId6" imgW="2847960" imgH="1438200" progId="PictPub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7413" y="2914650"/>
                        <a:ext cx="3659187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1690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74788"/>
            <a:ext cx="65341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4289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686800" cy="1295400"/>
          </a:xfrm>
        </p:spPr>
        <p:txBody>
          <a:bodyPr/>
          <a:lstStyle/>
          <a:p>
            <a:pPr eaLnBrk="1" hangingPunct="1"/>
            <a:r>
              <a:rPr lang="zh-CN" altLang="en-US" sz="3600">
                <a:latin typeface="Times New Roman" charset="0"/>
              </a:rPr>
              <a:t>旅行商问题</a:t>
            </a:r>
            <a:br>
              <a:rPr lang="en-US" altLang="zh-CN" sz="3600">
                <a:latin typeface="Times New Roman" charset="0"/>
              </a:rPr>
            </a:br>
            <a:r>
              <a:rPr lang="en-US" altLang="zh-CN" sz="3600">
                <a:latin typeface="Times New Roman" charset="0"/>
              </a:rPr>
              <a:t>(Travelling Salesman Problem, TSP )</a:t>
            </a:r>
            <a:endParaRPr lang="zh-CN" altLang="en-US" sz="3600">
              <a:latin typeface="Times New Roman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19263"/>
            <a:ext cx="8713788" cy="4878387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kumimoji="0" lang="en-US" altLang="zh-CN" sz="2400" b="1">
                <a:latin typeface="Times New Roman" charset="0"/>
              </a:rPr>
              <a:t>n</a:t>
            </a:r>
            <a:r>
              <a:rPr kumimoji="0" lang="zh-CN" altLang="en-US" sz="2400" b="1">
                <a:latin typeface="Times New Roman" charset="0"/>
              </a:rPr>
              <a:t>个城市间均有道路，但距离不等，</a:t>
            </a:r>
            <a:r>
              <a:rPr kumimoji="0" lang="zh-CN" altLang="en-US" sz="2400" b="1"/>
              <a:t>旅行商从某地出发，走过其它</a:t>
            </a:r>
            <a:r>
              <a:rPr kumimoji="0" lang="en-US" altLang="zh-CN" sz="2400" b="1">
                <a:latin typeface="Times New Roman" charset="0"/>
              </a:rPr>
              <a:t>n-1</a:t>
            </a:r>
            <a:r>
              <a:rPr kumimoji="0" lang="zh-CN" altLang="en-US" sz="2400" b="1">
                <a:latin typeface="Times New Roman" charset="0"/>
              </a:rPr>
              <a:t>城市各一次，最后回到原地，</a:t>
            </a:r>
            <a:r>
              <a:rPr kumimoji="0" lang="zh-CN" altLang="en-US" sz="2400" b="1"/>
              <a:t>如何选择最短路线？</a:t>
            </a:r>
          </a:p>
          <a:p>
            <a:pPr algn="just" eaLnBrk="1" hangingPunct="1">
              <a:lnSpc>
                <a:spcPct val="110000"/>
              </a:lnSpc>
            </a:pPr>
            <a:r>
              <a:rPr kumimoji="0" lang="zh-CN" altLang="en-US" sz="2400" b="1"/>
              <a:t>数学模型：</a:t>
            </a:r>
          </a:p>
          <a:p>
            <a:pPr lvl="1" algn="just" eaLnBrk="1" hangingPunct="1">
              <a:lnSpc>
                <a:spcPct val="110000"/>
              </a:lnSpc>
            </a:pPr>
            <a:r>
              <a:rPr kumimoji="0" lang="zh-CN" altLang="en-US" sz="2400" b="1"/>
              <a:t>无向带权</a:t>
            </a:r>
            <a:r>
              <a:rPr kumimoji="0" lang="zh-CN" altLang="en-US" sz="2400" b="1">
                <a:latin typeface="Times New Roman" charset="0"/>
              </a:rPr>
              <a:t>图</a:t>
            </a:r>
            <a:r>
              <a:rPr kumimoji="0" lang="en-US" altLang="zh-CN" sz="2400" b="1">
                <a:latin typeface="Times New Roman" charset="0"/>
              </a:rPr>
              <a:t>G</a:t>
            </a:r>
            <a:r>
              <a:rPr kumimoji="0" lang="zh-CN" altLang="en-US" sz="2400" b="1"/>
              <a:t>：</a:t>
            </a:r>
            <a:r>
              <a:rPr kumimoji="0" lang="zh-CN" altLang="en-US" sz="2400" b="1">
                <a:latin typeface="Times New Roman" charset="0"/>
              </a:rPr>
              <a:t>顶点对应于城市，边对应于城市之间的道路，道路长度用相应边的权表示。</a:t>
            </a:r>
          </a:p>
          <a:p>
            <a:pPr lvl="1" algn="just" eaLnBrk="1" hangingPunct="1">
              <a:lnSpc>
                <a:spcPct val="110000"/>
              </a:lnSpc>
            </a:pPr>
            <a:r>
              <a:rPr kumimoji="0" lang="zh-CN" altLang="en-US" sz="2400" b="1">
                <a:latin typeface="Times New Roman" charset="0"/>
              </a:rPr>
              <a:t>问题的解：权最小的哈密尔顿回路。</a:t>
            </a:r>
          </a:p>
          <a:p>
            <a:pPr lvl="1" algn="just" eaLnBrk="1" hangingPunct="1">
              <a:lnSpc>
                <a:spcPct val="110000"/>
              </a:lnSpc>
            </a:pPr>
            <a:r>
              <a:rPr kumimoji="0" lang="en-US" altLang="zh-CN" sz="2400" b="1">
                <a:latin typeface="Times New Roman" charset="0"/>
              </a:rPr>
              <a:t>G</a:t>
            </a:r>
            <a:r>
              <a:rPr kumimoji="0" lang="zh-CN" altLang="en-US" sz="2400" b="1">
                <a:latin typeface="Times New Roman" charset="0"/>
              </a:rPr>
              <a:t>是带权完全图，总共有</a:t>
            </a:r>
            <a:r>
              <a:rPr kumimoji="0" lang="en-US" altLang="zh-CN" sz="2400" b="1">
                <a:latin typeface="Times New Roman" charset="0"/>
              </a:rPr>
              <a:t>(n-1)!/2</a:t>
            </a:r>
            <a:r>
              <a:rPr kumimoji="0" lang="zh-CN" altLang="en-US" sz="2400" b="1">
                <a:latin typeface="Times New Roman" charset="0"/>
              </a:rPr>
              <a:t>条哈密尔顿回路。因此，问题是如何从这</a:t>
            </a:r>
            <a:r>
              <a:rPr kumimoji="0" lang="en-US" altLang="zh-CN" sz="2400" b="1">
                <a:latin typeface="Times New Roman" charset="0"/>
              </a:rPr>
              <a:t>(n-1)!/2</a:t>
            </a:r>
            <a:r>
              <a:rPr kumimoji="0" lang="zh-CN" altLang="en-US" sz="2400" b="1">
                <a:latin typeface="Times New Roman" charset="0"/>
              </a:rPr>
              <a:t>条中找出最短的一条。</a:t>
            </a:r>
            <a:endParaRPr kumimoji="0" lang="en-US" altLang="zh-CN" sz="2400" b="1">
              <a:latin typeface="Times New Roman" charset="0"/>
            </a:endParaRPr>
          </a:p>
          <a:p>
            <a:pPr lvl="1" algn="just"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en-US" altLang="zh-CN" sz="2400" b="1">
                <a:solidFill>
                  <a:srgbClr val="FF0000"/>
                </a:solidFill>
                <a:latin typeface="Times New Roman" charset="0"/>
              </a:rPr>
              <a:t>(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</a:rPr>
              <a:t>含</a:t>
            </a:r>
            <a:r>
              <a:rPr kumimoji="0" lang="en-US" altLang="zh-CN" sz="2400" b="1">
                <a:solidFill>
                  <a:srgbClr val="FF0000"/>
                </a:solidFill>
                <a:latin typeface="Times New Roman" charset="0"/>
              </a:rPr>
              <a:t>25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</a:rPr>
              <a:t>个顶点的完全图中不同的哈密尔顿回路有约</a:t>
            </a:r>
            <a:r>
              <a:rPr kumimoji="0" lang="en-US" altLang="zh-CN" sz="2400" b="1">
                <a:solidFill>
                  <a:srgbClr val="FF0000"/>
                </a:solidFill>
                <a:latin typeface="Times New Roman" charset="0"/>
              </a:rPr>
              <a:t>3.1</a:t>
            </a:r>
            <a:r>
              <a:rPr kumimoji="0" lang="en-US" altLang="zh-CN" sz="2400" b="1">
                <a:solidFill>
                  <a:srgbClr val="FF0000"/>
                </a:solidFill>
                <a:latin typeface="Times New Roman" charset="0"/>
                <a:sym typeface="Symbol" charset="2"/>
              </a:rPr>
              <a:t>10</a:t>
            </a:r>
            <a:r>
              <a:rPr kumimoji="0" lang="en-US" altLang="zh-CN" sz="2400" b="1" baseline="30000">
                <a:solidFill>
                  <a:srgbClr val="FF0000"/>
                </a:solidFill>
                <a:latin typeface="Times New Roman" charset="0"/>
                <a:sym typeface="Symbol" charset="2"/>
              </a:rPr>
              <a:t>23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</a:rPr>
              <a:t>条，若机械地检查，每秒处理</a:t>
            </a:r>
            <a:r>
              <a:rPr kumimoji="0" lang="en-US" altLang="zh-CN" sz="2400" b="1">
                <a:solidFill>
                  <a:srgbClr val="FF0000"/>
                </a:solidFill>
                <a:latin typeface="Times New Roman" charset="0"/>
              </a:rPr>
              <a:t>10</a:t>
            </a:r>
            <a:r>
              <a:rPr kumimoji="0" lang="en-US" altLang="zh-CN" sz="2400" b="1" baseline="30000">
                <a:solidFill>
                  <a:srgbClr val="FF0000"/>
                </a:solidFill>
                <a:latin typeface="Times New Roman" charset="0"/>
              </a:rPr>
              <a:t>9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</a:rPr>
              <a:t>条，需</a:t>
            </a:r>
            <a:r>
              <a:rPr kumimoji="0" lang="en-US" altLang="zh-CN" sz="2400" b="1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</a:rPr>
              <a:t>千万年。</a:t>
            </a:r>
            <a:r>
              <a:rPr kumimoji="0" lang="en-US" altLang="zh-CN" sz="2400" b="1">
                <a:solidFill>
                  <a:srgbClr val="FF0000"/>
                </a:solidFill>
                <a:latin typeface="Times New Roman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150"/>
            <a:ext cx="7772400" cy="927100"/>
          </a:xfrm>
        </p:spPr>
        <p:txBody>
          <a:bodyPr/>
          <a:lstStyle/>
          <a:p>
            <a:pPr eaLnBrk="1" hangingPunct="1"/>
            <a:r>
              <a:rPr lang="zh-CN" altLang="en-US"/>
              <a:t>带权图与最短通路问题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16113"/>
            <a:ext cx="8064500" cy="42672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600" b="1" dirty="0">
                <a:solidFill>
                  <a:srgbClr val="FF0000"/>
                </a:solidFill>
                <a:latin typeface="Times New Roman" charset="0"/>
              </a:rPr>
              <a:t>带权图</a:t>
            </a:r>
            <a:r>
              <a:rPr kumimoji="0" lang="zh-CN" altLang="en-US" sz="2600" b="1" dirty="0">
                <a:latin typeface="Times New Roman" charset="0"/>
              </a:rPr>
              <a:t>：三元组 </a:t>
            </a:r>
            <a:r>
              <a:rPr kumimoji="0" lang="en-US" altLang="zh-CN" sz="2600" b="1" dirty="0">
                <a:latin typeface="Times New Roman" charset="0"/>
              </a:rPr>
              <a:t>(</a:t>
            </a:r>
            <a:r>
              <a:rPr kumimoji="0" lang="en-US" altLang="zh-CN" sz="2600" b="1" i="1" dirty="0">
                <a:latin typeface="Times New Roman" charset="0"/>
              </a:rPr>
              <a:t>V</a:t>
            </a:r>
            <a:r>
              <a:rPr kumimoji="0" lang="en-US" altLang="zh-CN" sz="2600" b="1" dirty="0">
                <a:latin typeface="Times New Roman" charset="0"/>
              </a:rPr>
              <a:t>, </a:t>
            </a:r>
            <a:r>
              <a:rPr kumimoji="0" lang="en-US" altLang="zh-CN" sz="2600" b="1" i="1" dirty="0">
                <a:latin typeface="Times New Roman" charset="0"/>
              </a:rPr>
              <a:t>E</a:t>
            </a:r>
            <a:r>
              <a:rPr kumimoji="0" lang="en-US" altLang="zh-CN" sz="2600" b="1" dirty="0">
                <a:latin typeface="Times New Roman" charset="0"/>
              </a:rPr>
              <a:t>, </a:t>
            </a:r>
            <a:r>
              <a:rPr kumimoji="0" lang="en-US" altLang="zh-CN" sz="2600" b="1" i="1" dirty="0">
                <a:latin typeface="Times New Roman" charset="0"/>
              </a:rPr>
              <a:t>W</a:t>
            </a:r>
            <a:r>
              <a:rPr kumimoji="0" lang="en-US" altLang="zh-CN" sz="2600" b="1" dirty="0">
                <a:latin typeface="Times New Roman" charset="0"/>
              </a:rPr>
              <a:t>)</a:t>
            </a:r>
            <a:r>
              <a:rPr kumimoji="0" lang="zh-CN" altLang="en-US" sz="2600" b="1" dirty="0">
                <a:latin typeface="Times New Roman" charset="0"/>
              </a:rPr>
              <a:t>，</a:t>
            </a:r>
            <a:r>
              <a:rPr kumimoji="0" lang="en-US" altLang="zh-CN" sz="2600" b="1" dirty="0">
                <a:latin typeface="Times New Roman" charset="0"/>
              </a:rPr>
              <a:t>(</a:t>
            </a:r>
            <a:r>
              <a:rPr kumimoji="0" lang="en-US" altLang="zh-CN" sz="2600" b="1" i="1" dirty="0">
                <a:latin typeface="Times New Roman" charset="0"/>
              </a:rPr>
              <a:t>V</a:t>
            </a:r>
            <a:r>
              <a:rPr kumimoji="0" lang="en-US" altLang="zh-CN" sz="2600" b="1" dirty="0">
                <a:latin typeface="Times New Roman" charset="0"/>
              </a:rPr>
              <a:t>, </a:t>
            </a:r>
            <a:r>
              <a:rPr kumimoji="0" lang="en-US" altLang="zh-CN" sz="2600" b="1" i="1" dirty="0">
                <a:latin typeface="Times New Roman" charset="0"/>
              </a:rPr>
              <a:t>E</a:t>
            </a:r>
            <a:r>
              <a:rPr kumimoji="0" lang="en-US" altLang="zh-CN" sz="2600" b="1" dirty="0">
                <a:latin typeface="Times New Roman" charset="0"/>
              </a:rPr>
              <a:t>)</a:t>
            </a:r>
            <a:r>
              <a:rPr kumimoji="0" lang="zh-CN" altLang="en-US" sz="2600" b="1" dirty="0">
                <a:latin typeface="Times New Roman" charset="0"/>
              </a:rPr>
              <a:t>是图，</a:t>
            </a:r>
            <a:r>
              <a:rPr kumimoji="0" lang="en-US" altLang="zh-CN" sz="2600" b="1" i="1" dirty="0">
                <a:latin typeface="Times New Roman" charset="0"/>
              </a:rPr>
              <a:t>W</a:t>
            </a:r>
            <a:r>
              <a:rPr kumimoji="0" lang="zh-CN" altLang="en-US" sz="2600" b="1" dirty="0">
                <a:latin typeface="Times New Roman" charset="0"/>
              </a:rPr>
              <a:t>是从</a:t>
            </a:r>
            <a:r>
              <a:rPr kumimoji="0" lang="en-US" altLang="zh-CN" sz="2600" b="1" i="1" dirty="0">
                <a:latin typeface="Times New Roman" charset="0"/>
              </a:rPr>
              <a:t>E</a:t>
            </a:r>
            <a:r>
              <a:rPr kumimoji="0" lang="zh-CN" altLang="en-US" sz="2600" b="1" dirty="0">
                <a:latin typeface="Times New Roman" charset="0"/>
              </a:rPr>
              <a:t>到非负实数集的一个函数。</a:t>
            </a:r>
            <a:r>
              <a:rPr kumimoji="0" lang="en-US" altLang="zh-CN" sz="2600" b="1" i="1" dirty="0">
                <a:latin typeface="Times New Roman" charset="0"/>
              </a:rPr>
              <a:t>W</a:t>
            </a:r>
            <a:r>
              <a:rPr kumimoji="0" lang="en-US" altLang="zh-CN" sz="2600" b="1" dirty="0">
                <a:latin typeface="Times New Roman" charset="0"/>
              </a:rPr>
              <a:t>(</a:t>
            </a:r>
            <a:r>
              <a:rPr kumimoji="0" lang="en-US" altLang="zh-CN" sz="2600" b="1" i="1" dirty="0">
                <a:latin typeface="Times New Roman" charset="0"/>
              </a:rPr>
              <a:t>e</a:t>
            </a:r>
            <a:r>
              <a:rPr kumimoji="0" lang="en-US" altLang="zh-CN" sz="2600" b="1" dirty="0">
                <a:latin typeface="Times New Roman" charset="0"/>
              </a:rPr>
              <a:t>)</a:t>
            </a:r>
            <a:r>
              <a:rPr kumimoji="0" lang="zh-CN" altLang="en-US" sz="2600" b="1" dirty="0">
                <a:latin typeface="Times New Roman" charset="0"/>
              </a:rPr>
              <a:t>表示边</a:t>
            </a:r>
            <a:r>
              <a:rPr kumimoji="0" lang="en-US" altLang="zh-CN" sz="2600" b="1" i="1" dirty="0">
                <a:latin typeface="Times New Roman" charset="0"/>
              </a:rPr>
              <a:t>e</a:t>
            </a:r>
            <a:r>
              <a:rPr kumimoji="0" lang="zh-CN" altLang="en-US" sz="2600" b="1" dirty="0">
                <a:latin typeface="Times New Roman" charset="0"/>
              </a:rPr>
              <a:t>的权。</a:t>
            </a:r>
            <a:endParaRPr kumimoji="0" lang="en-US" altLang="zh-CN" sz="2600" b="1" dirty="0">
              <a:latin typeface="Times New Roman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600" b="1" dirty="0">
                <a:latin typeface="Times New Roman" charset="0"/>
              </a:rPr>
              <a:t>一条通路上所有边的权的和称为该通路的</a:t>
            </a:r>
            <a:r>
              <a:rPr kumimoji="0" lang="zh-CN" altLang="en-US" sz="2600" b="1" dirty="0">
                <a:solidFill>
                  <a:srgbClr val="FF0000"/>
                </a:solidFill>
                <a:latin typeface="Times New Roman" charset="0"/>
              </a:rPr>
              <a:t>长度</a:t>
            </a:r>
            <a:r>
              <a:rPr kumimoji="0" lang="zh-CN" altLang="en-US" sz="2600" b="1" dirty="0">
                <a:latin typeface="Times New Roman" charset="0"/>
              </a:rPr>
              <a:t>。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endParaRPr kumimoji="0" lang="zh-CN" altLang="en-US" sz="2600" b="1" dirty="0">
              <a:latin typeface="Times New Roman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3BC472B-3A78-7FC4-8BC1-5FDEBB219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8" y="3861048"/>
            <a:ext cx="81026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189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29600" cy="579438"/>
          </a:xfrm>
        </p:spPr>
        <p:txBody>
          <a:bodyPr/>
          <a:lstStyle/>
          <a:p>
            <a:r>
              <a:rPr lang="zh-CN" altLang="en-US" sz="3600"/>
              <a:t>旅行商问题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86800" cy="1828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0" lang="zh-CN" altLang="en-US" sz="2800" b="1">
                <a:latin typeface="Times New Roman" charset="0"/>
              </a:rPr>
              <a:t>一个货郎（销售员）生活在城市</a:t>
            </a:r>
            <a:r>
              <a:rPr kumimoji="0" lang="en-US" altLang="zh-CN" sz="2800" b="1">
                <a:latin typeface="Times New Roman" charset="0"/>
              </a:rPr>
              <a:t>a</a:t>
            </a:r>
            <a:r>
              <a:rPr kumimoji="0" lang="zh-CN" altLang="en-US" sz="2800" b="1">
                <a:latin typeface="Times New Roman" charset="0"/>
              </a:rPr>
              <a:t>，假定访问的城市是</a:t>
            </a:r>
            <a:r>
              <a:rPr kumimoji="0" lang="en-US" altLang="zh-CN" sz="2800" b="1">
                <a:latin typeface="Times New Roman" charset="0"/>
              </a:rPr>
              <a:t>d, b, c</a:t>
            </a:r>
            <a:r>
              <a:rPr kumimoji="0" lang="zh-CN" altLang="en-US" sz="2800" b="1">
                <a:latin typeface="Times New Roman" charset="0"/>
              </a:rPr>
              <a:t>，然后回到</a:t>
            </a:r>
            <a:r>
              <a:rPr kumimoji="0" lang="en-US" altLang="zh-CN" sz="2800" b="1">
                <a:latin typeface="Times New Roman" charset="0"/>
              </a:rPr>
              <a:t>a</a:t>
            </a:r>
            <a:r>
              <a:rPr kumimoji="0" lang="zh-CN" altLang="en-US" sz="2800" b="1">
                <a:latin typeface="Times New Roman" charset="0"/>
              </a:rPr>
              <a:t>，求完成这次访问的最短路径的距离</a:t>
            </a:r>
            <a:r>
              <a:rPr kumimoji="0" lang="en-US" altLang="zh-CN" sz="2800" b="1">
                <a:latin typeface="Times New Roman" charset="0"/>
              </a:rPr>
              <a:t>.</a:t>
            </a:r>
            <a:endParaRPr kumimoji="0" lang="zh-CN" altLang="en-US" sz="2800" b="1">
              <a:latin typeface="Times New Roman" charset="0"/>
            </a:endParaRPr>
          </a:p>
        </p:txBody>
      </p:sp>
      <p:grpSp>
        <p:nvGrpSpPr>
          <p:cNvPr id="35843" name="组合 4"/>
          <p:cNvGrpSpPr>
            <a:grpSpLocks/>
          </p:cNvGrpSpPr>
          <p:nvPr/>
        </p:nvGrpSpPr>
        <p:grpSpPr bwMode="auto">
          <a:xfrm>
            <a:off x="2362200" y="3124200"/>
            <a:ext cx="4124325" cy="3505200"/>
            <a:chOff x="3282288" y="2209800"/>
            <a:chExt cx="4125032" cy="3505200"/>
          </a:xfrm>
        </p:grpSpPr>
        <p:grpSp>
          <p:nvGrpSpPr>
            <p:cNvPr id="35844" name="组合 23"/>
            <p:cNvGrpSpPr>
              <a:grpSpLocks/>
            </p:cNvGrpSpPr>
            <p:nvPr/>
          </p:nvGrpSpPr>
          <p:grpSpPr bwMode="auto">
            <a:xfrm>
              <a:off x="3733800" y="2667002"/>
              <a:ext cx="3200400" cy="2590801"/>
              <a:chOff x="5029200" y="2667000"/>
              <a:chExt cx="1828800" cy="1752600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5028866" y="2666999"/>
                <a:ext cx="914557" cy="609973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5943423" y="2666999"/>
                <a:ext cx="914557" cy="609973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rot="5400000" flipH="1" flipV="1">
                <a:off x="5372110" y="3848285"/>
                <a:ext cx="1142626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5028866" y="2666999"/>
                <a:ext cx="1829114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rot="5400000" flipH="1" flipV="1">
                <a:off x="5524401" y="3086020"/>
                <a:ext cx="1752599" cy="914557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rot="16200000" flipV="1">
                <a:off x="4609844" y="3086020"/>
                <a:ext cx="1752599" cy="914557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矩形标注 6"/>
            <p:cNvSpPr/>
            <p:nvPr/>
          </p:nvSpPr>
          <p:spPr>
            <a:xfrm>
              <a:off x="4038068" y="3886200"/>
              <a:ext cx="609704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cs typeface="宋体" charset="0"/>
                </a:rPr>
                <a:t>18</a:t>
              </a:r>
              <a:endParaRPr lang="zh-CN" altLang="en-US" sz="2400">
                <a:solidFill>
                  <a:srgbClr val="3333CC"/>
                </a:solidFill>
                <a:cs typeface="宋体" charset="0"/>
              </a:endParaRPr>
            </a:p>
          </p:txBody>
        </p:sp>
        <p:sp>
          <p:nvSpPr>
            <p:cNvPr id="8" name="矩形标注 7"/>
            <p:cNvSpPr/>
            <p:nvPr/>
          </p:nvSpPr>
          <p:spPr>
            <a:xfrm>
              <a:off x="4952624" y="2209800"/>
              <a:ext cx="762131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cs typeface="宋体" charset="0"/>
                </a:rPr>
                <a:t>14</a:t>
              </a:r>
              <a:endParaRPr lang="zh-CN" altLang="en-US" sz="2400">
                <a:solidFill>
                  <a:srgbClr val="3333CC"/>
                </a:solidFill>
                <a:cs typeface="宋体" charset="0"/>
              </a:endParaRPr>
            </a:p>
          </p:txBody>
        </p:sp>
        <p:sp>
          <p:nvSpPr>
            <p:cNvPr id="9" name="矩形标注 8"/>
            <p:cNvSpPr/>
            <p:nvPr/>
          </p:nvSpPr>
          <p:spPr>
            <a:xfrm>
              <a:off x="5092348" y="3013075"/>
              <a:ext cx="533491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chemeClr val="tx2"/>
                  </a:solidFill>
                  <a:cs typeface="宋体" charset="0"/>
                </a:rPr>
                <a:t>b</a:t>
              </a:r>
              <a:endParaRPr lang="zh-CN" altLang="en-US" sz="2800">
                <a:solidFill>
                  <a:schemeClr val="tx2"/>
                </a:solidFill>
                <a:cs typeface="宋体" charset="0"/>
              </a:endParaRPr>
            </a:p>
          </p:txBody>
        </p:sp>
        <p:sp>
          <p:nvSpPr>
            <p:cNvPr id="10" name="矩形标注 9"/>
            <p:cNvSpPr/>
            <p:nvPr/>
          </p:nvSpPr>
          <p:spPr>
            <a:xfrm>
              <a:off x="6873829" y="2397125"/>
              <a:ext cx="533491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chemeClr val="tx2"/>
                  </a:solidFill>
                  <a:cs typeface="宋体" charset="0"/>
                </a:rPr>
                <a:t>c</a:t>
              </a:r>
              <a:endParaRPr lang="zh-CN" altLang="en-US" sz="2800">
                <a:solidFill>
                  <a:schemeClr val="tx2"/>
                </a:solidFill>
                <a:cs typeface="宋体" charset="0"/>
              </a:endParaRPr>
            </a:p>
          </p:txBody>
        </p:sp>
        <p:sp>
          <p:nvSpPr>
            <p:cNvPr id="11" name="矩形标注 10"/>
            <p:cNvSpPr/>
            <p:nvPr/>
          </p:nvSpPr>
          <p:spPr>
            <a:xfrm>
              <a:off x="3282288" y="2397125"/>
              <a:ext cx="533491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chemeClr val="tx2"/>
                  </a:solidFill>
                  <a:cs typeface="宋体" charset="0"/>
                </a:rPr>
                <a:t>a</a:t>
              </a:r>
              <a:endParaRPr lang="zh-CN" altLang="en-US" sz="2800">
                <a:solidFill>
                  <a:schemeClr val="tx2"/>
                </a:solidFill>
                <a:cs typeface="宋体" charset="0"/>
              </a:endParaRPr>
            </a:p>
          </p:txBody>
        </p:sp>
        <p:sp>
          <p:nvSpPr>
            <p:cNvPr id="12" name="矩形标注 11"/>
            <p:cNvSpPr/>
            <p:nvPr/>
          </p:nvSpPr>
          <p:spPr>
            <a:xfrm>
              <a:off x="5055830" y="5257800"/>
              <a:ext cx="533491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chemeClr val="tx2"/>
                  </a:solidFill>
                  <a:cs typeface="宋体" charset="0"/>
                </a:rPr>
                <a:t>d</a:t>
              </a:r>
              <a:endParaRPr lang="zh-CN" altLang="en-US" sz="2800">
                <a:solidFill>
                  <a:schemeClr val="tx2"/>
                </a:solidFill>
                <a:cs typeface="宋体" charset="0"/>
              </a:endParaRPr>
            </a:p>
          </p:txBody>
        </p:sp>
        <p:sp>
          <p:nvSpPr>
            <p:cNvPr id="13" name="矩形标注 12"/>
            <p:cNvSpPr/>
            <p:nvPr/>
          </p:nvSpPr>
          <p:spPr>
            <a:xfrm>
              <a:off x="6172033" y="3886200"/>
              <a:ext cx="609704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cs typeface="宋体" charset="0"/>
                </a:rPr>
                <a:t>11</a:t>
              </a:r>
              <a:endParaRPr lang="zh-CN" altLang="en-US" sz="2400">
                <a:solidFill>
                  <a:srgbClr val="3333CC"/>
                </a:solidFill>
                <a:cs typeface="宋体" charset="0"/>
              </a:endParaRPr>
            </a:p>
          </p:txBody>
        </p:sp>
        <p:sp>
          <p:nvSpPr>
            <p:cNvPr id="14" name="矩形标注 13"/>
            <p:cNvSpPr/>
            <p:nvPr/>
          </p:nvSpPr>
          <p:spPr>
            <a:xfrm>
              <a:off x="5222546" y="3832225"/>
              <a:ext cx="609704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cs typeface="宋体" charset="0"/>
                </a:rPr>
                <a:t>10</a:t>
              </a:r>
              <a:endParaRPr lang="zh-CN" altLang="en-US" sz="2400">
                <a:solidFill>
                  <a:srgbClr val="3333CC"/>
                </a:solidFill>
                <a:cs typeface="宋体" charset="0"/>
              </a:endParaRPr>
            </a:p>
          </p:txBody>
        </p:sp>
        <p:sp>
          <p:nvSpPr>
            <p:cNvPr id="15" name="矩形标注 14"/>
            <p:cNvSpPr/>
            <p:nvPr/>
          </p:nvSpPr>
          <p:spPr>
            <a:xfrm>
              <a:off x="4419133" y="3192463"/>
              <a:ext cx="609704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cs typeface="宋体" charset="0"/>
                </a:rPr>
                <a:t>12</a:t>
              </a:r>
              <a:endParaRPr lang="zh-CN" altLang="en-US" sz="2400">
                <a:solidFill>
                  <a:srgbClr val="3333CC"/>
                </a:solidFill>
                <a:cs typeface="宋体" charset="0"/>
              </a:endParaRPr>
            </a:p>
          </p:txBody>
        </p:sp>
        <p:sp>
          <p:nvSpPr>
            <p:cNvPr id="16" name="矩形标注 15"/>
            <p:cNvSpPr/>
            <p:nvPr/>
          </p:nvSpPr>
          <p:spPr>
            <a:xfrm>
              <a:off x="5638542" y="3201988"/>
              <a:ext cx="609704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cs typeface="宋体" charset="0"/>
                </a:rPr>
                <a:t>7</a:t>
              </a:r>
              <a:endParaRPr lang="zh-CN" altLang="en-US" sz="2400">
                <a:solidFill>
                  <a:srgbClr val="3333CC"/>
                </a:solidFill>
                <a:cs typeface="宋体" charset="0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29600" cy="579438"/>
          </a:xfrm>
        </p:spPr>
        <p:txBody>
          <a:bodyPr/>
          <a:lstStyle/>
          <a:p>
            <a:r>
              <a:rPr lang="zh-CN" altLang="en-US" sz="3600"/>
              <a:t>旅行商问题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86800" cy="2057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0" lang="zh-CN" altLang="en-US" sz="2800" b="1">
                <a:latin typeface="Times New Roman" charset="0"/>
              </a:rPr>
              <a:t>解：列出哈密尔顿回路</a:t>
            </a:r>
            <a:r>
              <a:rPr kumimoji="0" lang="en-US" altLang="zh-CN" sz="2800" b="1">
                <a:latin typeface="Times New Roman" charset="0"/>
              </a:rPr>
              <a:t>, </a:t>
            </a:r>
            <a:r>
              <a:rPr kumimoji="0" lang="zh-CN" altLang="en-US" sz="2800" b="1">
                <a:latin typeface="Times New Roman" charset="0"/>
              </a:rPr>
              <a:t>并求其距离：</a:t>
            </a:r>
            <a:endParaRPr kumimoji="0" lang="zh-CN" altLang="en-US" sz="2800" b="1">
              <a:latin typeface="Times New Roman" charset="0"/>
              <a:ea typeface="楷体" charset="0"/>
            </a:endParaRPr>
          </a:p>
          <a:p>
            <a:pPr algn="just">
              <a:lnSpc>
                <a:spcPct val="90000"/>
              </a:lnSpc>
              <a:buFont typeface="Wingdings" charset="2"/>
              <a:buNone/>
            </a:pPr>
            <a:r>
              <a:rPr kumimoji="0" lang="zh-CN" altLang="en-US" sz="2800" b="1">
                <a:latin typeface="Times New Roman" charset="0"/>
              </a:rPr>
              <a:t>  （</a:t>
            </a:r>
            <a:r>
              <a:rPr kumimoji="0" lang="en-US" altLang="zh-CN" sz="2800" b="1">
                <a:latin typeface="Times New Roman" charset="0"/>
              </a:rPr>
              <a:t>1</a:t>
            </a:r>
            <a:r>
              <a:rPr kumimoji="0" lang="zh-CN" altLang="en-US" sz="2800" b="1">
                <a:latin typeface="Times New Roman" charset="0"/>
              </a:rPr>
              <a:t>）（</a:t>
            </a:r>
            <a:r>
              <a:rPr kumimoji="0" lang="en-US" altLang="zh-CN" sz="2800" b="1">
                <a:latin typeface="Times New Roman" charset="0"/>
              </a:rPr>
              <a:t>abcda</a:t>
            </a:r>
            <a:r>
              <a:rPr kumimoji="0" lang="zh-CN" altLang="en-US" sz="2800" b="1">
                <a:latin typeface="Times New Roman" charset="0"/>
              </a:rPr>
              <a:t>）</a:t>
            </a:r>
            <a:r>
              <a:rPr kumimoji="0" lang="en-US" altLang="zh-CN" sz="2800" b="1">
                <a:latin typeface="Times New Roman" charset="0"/>
              </a:rPr>
              <a:t>=</a:t>
            </a:r>
            <a:r>
              <a:rPr kumimoji="0" lang="zh-CN" altLang="en-US" sz="2800" b="1">
                <a:latin typeface="Times New Roman" charset="0"/>
              </a:rPr>
              <a:t>（</a:t>
            </a:r>
            <a:r>
              <a:rPr kumimoji="0" lang="en-US" altLang="zh-CN" sz="2800" b="1">
                <a:latin typeface="Times New Roman" charset="0"/>
              </a:rPr>
              <a:t>12+7+11+18</a:t>
            </a:r>
            <a:r>
              <a:rPr kumimoji="0" lang="zh-CN" altLang="en-US" sz="2800" b="1">
                <a:latin typeface="Times New Roman" charset="0"/>
              </a:rPr>
              <a:t>）</a:t>
            </a:r>
            <a:r>
              <a:rPr kumimoji="0" lang="en-US" altLang="zh-CN" sz="2800" b="1">
                <a:latin typeface="Times New Roman" charset="0"/>
              </a:rPr>
              <a:t>= 48</a:t>
            </a:r>
            <a:endParaRPr kumimoji="0" lang="zh-CN" altLang="en-US" sz="2800" b="1">
              <a:latin typeface="Times New Roman" charset="0"/>
              <a:ea typeface="楷体" charset="0"/>
            </a:endParaRPr>
          </a:p>
          <a:p>
            <a:pPr algn="just">
              <a:lnSpc>
                <a:spcPct val="90000"/>
              </a:lnSpc>
              <a:buFont typeface="Wingdings" charset="2"/>
              <a:buNone/>
            </a:pPr>
            <a:r>
              <a:rPr kumimoji="0" lang="zh-CN" altLang="en-US" sz="2800" b="1">
                <a:latin typeface="Times New Roman" charset="0"/>
              </a:rPr>
              <a:t>  （</a:t>
            </a:r>
            <a:r>
              <a:rPr kumimoji="0" lang="en-US" altLang="zh-CN" sz="2800" b="1">
                <a:latin typeface="Times New Roman" charset="0"/>
              </a:rPr>
              <a:t>2</a:t>
            </a:r>
            <a:r>
              <a:rPr kumimoji="0" lang="zh-CN" altLang="en-US" sz="2800" b="1">
                <a:latin typeface="Times New Roman" charset="0"/>
              </a:rPr>
              <a:t>）（</a:t>
            </a:r>
            <a:r>
              <a:rPr kumimoji="0" lang="en-US" altLang="zh-CN" sz="2800" b="1">
                <a:latin typeface="Times New Roman" charset="0"/>
              </a:rPr>
              <a:t>acbda</a:t>
            </a:r>
            <a:r>
              <a:rPr kumimoji="0" lang="zh-CN" altLang="en-US" sz="2800" b="1">
                <a:latin typeface="Times New Roman" charset="0"/>
              </a:rPr>
              <a:t>）</a:t>
            </a:r>
            <a:r>
              <a:rPr kumimoji="0" lang="en-US" altLang="zh-CN" sz="2800" b="1">
                <a:latin typeface="Times New Roman" charset="0"/>
              </a:rPr>
              <a:t>=</a:t>
            </a:r>
            <a:r>
              <a:rPr kumimoji="0" lang="zh-CN" altLang="en-US" sz="2800" b="1">
                <a:latin typeface="Times New Roman" charset="0"/>
              </a:rPr>
              <a:t>（</a:t>
            </a:r>
            <a:r>
              <a:rPr kumimoji="0" lang="en-US" altLang="zh-CN" sz="2800" b="1">
                <a:latin typeface="Times New Roman" charset="0"/>
              </a:rPr>
              <a:t>14+7+10+18</a:t>
            </a:r>
            <a:r>
              <a:rPr kumimoji="0" lang="zh-CN" altLang="en-US" sz="2800" b="1">
                <a:latin typeface="Times New Roman" charset="0"/>
              </a:rPr>
              <a:t>）</a:t>
            </a:r>
            <a:r>
              <a:rPr kumimoji="0" lang="en-US" altLang="zh-CN" sz="2800" b="1">
                <a:latin typeface="Times New Roman" charset="0"/>
              </a:rPr>
              <a:t>= 49</a:t>
            </a:r>
            <a:endParaRPr kumimoji="0" lang="zh-CN" altLang="en-US" sz="2800" b="1">
              <a:latin typeface="Times New Roman" charset="0"/>
              <a:ea typeface="楷体" charset="0"/>
            </a:endParaRPr>
          </a:p>
          <a:p>
            <a:pPr algn="just">
              <a:lnSpc>
                <a:spcPct val="90000"/>
              </a:lnSpc>
              <a:buFont typeface="Wingdings" charset="2"/>
              <a:buNone/>
            </a:pPr>
            <a:r>
              <a:rPr kumimoji="0" lang="zh-CN" altLang="en-US" sz="2800" b="1">
                <a:latin typeface="Times New Roman" charset="0"/>
              </a:rPr>
              <a:t>  （</a:t>
            </a:r>
            <a:r>
              <a:rPr kumimoji="0" lang="en-US" altLang="zh-CN" sz="2800" b="1">
                <a:latin typeface="Times New Roman" charset="0"/>
              </a:rPr>
              <a:t>3</a:t>
            </a:r>
            <a:r>
              <a:rPr kumimoji="0" lang="zh-CN" altLang="en-US" sz="2800" b="1">
                <a:latin typeface="Times New Roman" charset="0"/>
              </a:rPr>
              <a:t>）（</a:t>
            </a:r>
            <a:r>
              <a:rPr kumimoji="0" lang="en-US" altLang="zh-CN" sz="2800" b="1">
                <a:latin typeface="Times New Roman" charset="0"/>
              </a:rPr>
              <a:t>abdca</a:t>
            </a:r>
            <a:r>
              <a:rPr kumimoji="0" lang="zh-CN" altLang="en-US" sz="2800" b="1">
                <a:latin typeface="Times New Roman" charset="0"/>
              </a:rPr>
              <a:t>）</a:t>
            </a:r>
            <a:r>
              <a:rPr kumimoji="0" lang="en-US" altLang="zh-CN" sz="2800" b="1">
                <a:latin typeface="Times New Roman" charset="0"/>
              </a:rPr>
              <a:t>=</a:t>
            </a:r>
            <a:r>
              <a:rPr kumimoji="0" lang="zh-CN" altLang="en-US" sz="2800" b="1">
                <a:latin typeface="Times New Roman" charset="0"/>
              </a:rPr>
              <a:t>（</a:t>
            </a:r>
            <a:r>
              <a:rPr kumimoji="0" lang="en-US" altLang="zh-CN" sz="2800" b="1">
                <a:latin typeface="Times New Roman" charset="0"/>
              </a:rPr>
              <a:t>12+10+11+14</a:t>
            </a:r>
            <a:r>
              <a:rPr kumimoji="0" lang="zh-CN" altLang="en-US" sz="2800" b="1">
                <a:latin typeface="Times New Roman" charset="0"/>
              </a:rPr>
              <a:t>）</a:t>
            </a:r>
            <a:r>
              <a:rPr kumimoji="0" lang="en-US" altLang="zh-CN" sz="2800" b="1">
                <a:latin typeface="Times New Roman" charset="0"/>
              </a:rPr>
              <a:t>= 47</a:t>
            </a:r>
            <a:endParaRPr kumimoji="0" lang="zh-CN" altLang="en-US" sz="2800" b="1">
              <a:latin typeface="Times New Roman" charset="0"/>
              <a:ea typeface="楷体" charset="0"/>
            </a:endParaRPr>
          </a:p>
        </p:txBody>
      </p:sp>
      <p:grpSp>
        <p:nvGrpSpPr>
          <p:cNvPr id="36867" name="组合 4"/>
          <p:cNvGrpSpPr>
            <a:grpSpLocks/>
          </p:cNvGrpSpPr>
          <p:nvPr/>
        </p:nvGrpSpPr>
        <p:grpSpPr bwMode="auto">
          <a:xfrm>
            <a:off x="2362200" y="3352800"/>
            <a:ext cx="4038600" cy="3124200"/>
            <a:chOff x="3282288" y="2209800"/>
            <a:chExt cx="4125032" cy="3505200"/>
          </a:xfrm>
        </p:grpSpPr>
        <p:grpSp>
          <p:nvGrpSpPr>
            <p:cNvPr id="36868" name="组合 23"/>
            <p:cNvGrpSpPr>
              <a:grpSpLocks/>
            </p:cNvGrpSpPr>
            <p:nvPr/>
          </p:nvGrpSpPr>
          <p:grpSpPr bwMode="auto">
            <a:xfrm>
              <a:off x="3733800" y="2667002"/>
              <a:ext cx="3200400" cy="2590801"/>
              <a:chOff x="5029200" y="2667000"/>
              <a:chExt cx="1828800" cy="1752600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5028776" y="2667366"/>
                <a:ext cx="914512" cy="609659"/>
              </a:xfrm>
              <a:prstGeom prst="line">
                <a:avLst/>
              </a:prstGeom>
              <a:ln w="25400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5943288" y="2667366"/>
                <a:ext cx="914511" cy="609659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rot="5400000" flipH="1" flipV="1">
                <a:off x="5372185" y="3848128"/>
                <a:ext cx="1142207" cy="0"/>
              </a:xfrm>
              <a:prstGeom prst="line">
                <a:avLst/>
              </a:prstGeom>
              <a:ln w="25400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5028776" y="2667366"/>
                <a:ext cx="1829024" cy="0"/>
              </a:xfrm>
              <a:prstGeom prst="line">
                <a:avLst/>
              </a:prstGeom>
              <a:ln w="25400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rot="5400000" flipH="1" flipV="1">
                <a:off x="5524611" y="3086044"/>
                <a:ext cx="1751866" cy="914511"/>
              </a:xfrm>
              <a:prstGeom prst="line">
                <a:avLst/>
              </a:prstGeom>
              <a:ln w="25400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rot="16200000" flipV="1">
                <a:off x="4610099" y="3086043"/>
                <a:ext cx="1751866" cy="914512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矩形标注 6"/>
            <p:cNvSpPr/>
            <p:nvPr/>
          </p:nvSpPr>
          <p:spPr>
            <a:xfrm>
              <a:off x="4037895" y="3885813"/>
              <a:ext cx="609675" cy="457742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cs typeface="宋体" charset="0"/>
                </a:rPr>
                <a:t>18</a:t>
              </a:r>
              <a:endParaRPr lang="zh-CN" altLang="en-US" sz="2400">
                <a:solidFill>
                  <a:srgbClr val="3333CC"/>
                </a:solidFill>
                <a:cs typeface="宋体" charset="0"/>
              </a:endParaRPr>
            </a:p>
          </p:txBody>
        </p:sp>
        <p:sp>
          <p:nvSpPr>
            <p:cNvPr id="8" name="矩形标注 7"/>
            <p:cNvSpPr/>
            <p:nvPr/>
          </p:nvSpPr>
          <p:spPr>
            <a:xfrm>
              <a:off x="4952407" y="2209800"/>
              <a:ext cx="762093" cy="457743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cs typeface="宋体" charset="0"/>
                </a:rPr>
                <a:t>14</a:t>
              </a:r>
              <a:endParaRPr lang="zh-CN" altLang="en-US" sz="2400">
                <a:solidFill>
                  <a:srgbClr val="3333CC"/>
                </a:solidFill>
                <a:cs typeface="宋体" charset="0"/>
              </a:endParaRPr>
            </a:p>
          </p:txBody>
        </p:sp>
        <p:sp>
          <p:nvSpPr>
            <p:cNvPr id="9" name="矩形标注 8"/>
            <p:cNvSpPr/>
            <p:nvPr/>
          </p:nvSpPr>
          <p:spPr>
            <a:xfrm>
              <a:off x="5091854" y="3013076"/>
              <a:ext cx="533466" cy="457742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chemeClr val="tx2"/>
                  </a:solidFill>
                  <a:cs typeface="宋体" charset="0"/>
                </a:rPr>
                <a:t>b</a:t>
              </a:r>
              <a:endParaRPr lang="zh-CN" altLang="en-US" sz="2800">
                <a:solidFill>
                  <a:schemeClr val="tx2"/>
                </a:solidFill>
                <a:cs typeface="宋体" charset="0"/>
              </a:endParaRPr>
            </a:p>
          </p:txBody>
        </p:sp>
        <p:sp>
          <p:nvSpPr>
            <p:cNvPr id="10" name="矩形标注 9"/>
            <p:cNvSpPr/>
            <p:nvPr/>
          </p:nvSpPr>
          <p:spPr>
            <a:xfrm>
              <a:off x="6873855" y="2396816"/>
              <a:ext cx="533465" cy="457742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chemeClr val="tx2"/>
                  </a:solidFill>
                  <a:cs typeface="宋体" charset="0"/>
                </a:rPr>
                <a:t>c</a:t>
              </a:r>
              <a:endParaRPr lang="zh-CN" altLang="en-US" sz="2800">
                <a:solidFill>
                  <a:schemeClr val="tx2"/>
                </a:solidFill>
                <a:cs typeface="宋体" charset="0"/>
              </a:endParaRPr>
            </a:p>
          </p:txBody>
        </p:sp>
        <p:sp>
          <p:nvSpPr>
            <p:cNvPr id="11" name="矩形标注 10"/>
            <p:cNvSpPr/>
            <p:nvPr/>
          </p:nvSpPr>
          <p:spPr>
            <a:xfrm>
              <a:off x="3282288" y="2396816"/>
              <a:ext cx="533466" cy="457742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chemeClr val="tx2"/>
                  </a:solidFill>
                  <a:cs typeface="宋体" charset="0"/>
                </a:rPr>
                <a:t>a</a:t>
              </a:r>
              <a:endParaRPr lang="zh-CN" altLang="en-US" sz="2800">
                <a:solidFill>
                  <a:schemeClr val="tx2"/>
                </a:solidFill>
                <a:cs typeface="宋体" charset="0"/>
              </a:endParaRPr>
            </a:p>
          </p:txBody>
        </p:sp>
        <p:sp>
          <p:nvSpPr>
            <p:cNvPr id="12" name="矩形标注 11"/>
            <p:cNvSpPr/>
            <p:nvPr/>
          </p:nvSpPr>
          <p:spPr>
            <a:xfrm>
              <a:off x="5056181" y="5257258"/>
              <a:ext cx="533466" cy="457742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chemeClr val="tx2"/>
                  </a:solidFill>
                  <a:cs typeface="宋体" charset="0"/>
                </a:rPr>
                <a:t>d</a:t>
              </a:r>
              <a:endParaRPr lang="zh-CN" altLang="en-US" sz="2800">
                <a:solidFill>
                  <a:schemeClr val="tx2"/>
                </a:solidFill>
                <a:cs typeface="宋体" charset="0"/>
              </a:endParaRPr>
            </a:p>
          </p:txBody>
        </p:sp>
        <p:sp>
          <p:nvSpPr>
            <p:cNvPr id="13" name="矩形标注 12"/>
            <p:cNvSpPr/>
            <p:nvPr/>
          </p:nvSpPr>
          <p:spPr>
            <a:xfrm>
              <a:off x="6171756" y="3885813"/>
              <a:ext cx="609675" cy="457742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cs typeface="宋体" charset="0"/>
                </a:rPr>
                <a:t>11</a:t>
              </a:r>
              <a:endParaRPr lang="zh-CN" altLang="en-US" sz="2400">
                <a:solidFill>
                  <a:srgbClr val="3333CC"/>
                </a:solidFill>
                <a:cs typeface="宋体" charset="0"/>
              </a:endParaRPr>
            </a:p>
          </p:txBody>
        </p:sp>
        <p:sp>
          <p:nvSpPr>
            <p:cNvPr id="14" name="矩形标注 13"/>
            <p:cNvSpPr/>
            <p:nvPr/>
          </p:nvSpPr>
          <p:spPr>
            <a:xfrm>
              <a:off x="5223194" y="3832380"/>
              <a:ext cx="609675" cy="455961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cs typeface="宋体" charset="0"/>
                </a:rPr>
                <a:t>10</a:t>
              </a:r>
              <a:endParaRPr lang="zh-CN" altLang="en-US" sz="2400">
                <a:solidFill>
                  <a:srgbClr val="3333CC"/>
                </a:solidFill>
                <a:cs typeface="宋体" charset="0"/>
              </a:endParaRPr>
            </a:p>
          </p:txBody>
        </p:sp>
        <p:sp>
          <p:nvSpPr>
            <p:cNvPr id="15" name="矩形标注 14"/>
            <p:cNvSpPr/>
            <p:nvPr/>
          </p:nvSpPr>
          <p:spPr>
            <a:xfrm>
              <a:off x="4418942" y="3192966"/>
              <a:ext cx="609675" cy="455961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cs typeface="宋体" charset="0"/>
                </a:rPr>
                <a:t>12</a:t>
              </a:r>
              <a:endParaRPr lang="zh-CN" altLang="en-US" sz="2400">
                <a:solidFill>
                  <a:srgbClr val="3333CC"/>
                </a:solidFill>
                <a:cs typeface="宋体" charset="0"/>
              </a:endParaRPr>
            </a:p>
          </p:txBody>
        </p:sp>
        <p:sp>
          <p:nvSpPr>
            <p:cNvPr id="16" name="矩形标注 15"/>
            <p:cNvSpPr/>
            <p:nvPr/>
          </p:nvSpPr>
          <p:spPr>
            <a:xfrm>
              <a:off x="5638291" y="3201872"/>
              <a:ext cx="609675" cy="457742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cs typeface="宋体" charset="0"/>
                </a:rPr>
                <a:t>7</a:t>
              </a:r>
              <a:endParaRPr lang="zh-CN" altLang="en-US" sz="2400">
                <a:solidFill>
                  <a:srgbClr val="3333CC"/>
                </a:solidFill>
                <a:cs typeface="宋体" charset="0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257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0" lang="zh-CN" altLang="en-US" b="1">
                <a:latin typeface="Times New Roman" charset="0"/>
              </a:rPr>
              <a:t>哈密尔顿回路（路径）的最短路径问题</a:t>
            </a:r>
            <a:r>
              <a:rPr kumimoji="0" lang="zh-CN" altLang="en-US" b="1">
                <a:solidFill>
                  <a:srgbClr val="C00000"/>
                </a:solidFill>
                <a:latin typeface="Times New Roman" charset="0"/>
              </a:rPr>
              <a:t>！</a:t>
            </a:r>
          </a:p>
          <a:p>
            <a:pPr>
              <a:lnSpc>
                <a:spcPct val="120000"/>
              </a:lnSpc>
            </a:pPr>
            <a:r>
              <a:rPr kumimoji="0" lang="zh-CN" altLang="en-US" b="1">
                <a:latin typeface="Times New Roman" charset="0"/>
              </a:rPr>
              <a:t>下面介绍一种</a:t>
            </a:r>
            <a:r>
              <a:rPr kumimoji="0" lang="zh-CN" altLang="en-US" b="1" u="sng">
                <a:latin typeface="Times New Roman" charset="0"/>
              </a:rPr>
              <a:t>最邻近算法</a:t>
            </a:r>
            <a:r>
              <a:rPr kumimoji="0" lang="zh-CN" altLang="en-US" b="1">
                <a:latin typeface="Times New Roman" charset="0"/>
              </a:rPr>
              <a:t>：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kumimoji="0" lang="zh-CN" altLang="en-US" b="1">
                <a:latin typeface="Times New Roman" charset="0"/>
              </a:rPr>
              <a:t>（</a:t>
            </a:r>
            <a:r>
              <a:rPr kumimoji="0" lang="en-US" altLang="zh-CN" b="1">
                <a:latin typeface="Times New Roman" charset="0"/>
              </a:rPr>
              <a:t>1</a:t>
            </a:r>
            <a:r>
              <a:rPr kumimoji="0" lang="zh-CN" altLang="en-US" b="1">
                <a:latin typeface="Times New Roman" charset="0"/>
              </a:rPr>
              <a:t>）选择任一顶点作为始点，找出离始点距离最小的顶点，形成一条边的初始路径；</a:t>
            </a:r>
            <a:endParaRPr kumimoji="0" lang="en-US" altLang="zh-CN" b="1">
              <a:latin typeface="Times New Roman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kumimoji="0" lang="zh-CN" altLang="en-US" b="1">
                <a:latin typeface="Times New Roman" charset="0"/>
              </a:rPr>
              <a:t>（</a:t>
            </a:r>
            <a:r>
              <a:rPr kumimoji="0" lang="en-US" altLang="zh-CN" b="1">
                <a:latin typeface="Times New Roman" charset="0"/>
              </a:rPr>
              <a:t>2</a:t>
            </a:r>
            <a:r>
              <a:rPr kumimoji="0" lang="zh-CN" altLang="en-US" b="1">
                <a:latin typeface="Times New Roman" charset="0"/>
              </a:rPr>
              <a:t>）设</a:t>
            </a:r>
            <a:r>
              <a:rPr kumimoji="0" lang="en-US" altLang="zh-CN" b="1">
                <a:latin typeface="Times New Roman" charset="0"/>
              </a:rPr>
              <a:t>u</a:t>
            </a:r>
            <a:r>
              <a:rPr kumimoji="0" lang="zh-CN" altLang="en-US" b="1">
                <a:latin typeface="Times New Roman" charset="0"/>
              </a:rPr>
              <a:t>是最新加到这条路径上的顶点，从不在这条路径上的所有顶点中选择一个与</a:t>
            </a:r>
            <a:r>
              <a:rPr kumimoji="0" lang="en-US" altLang="zh-CN" b="1">
                <a:latin typeface="Times New Roman" charset="0"/>
              </a:rPr>
              <a:t>u</a:t>
            </a:r>
            <a:r>
              <a:rPr kumimoji="0" lang="zh-CN" altLang="en-US" b="1">
                <a:latin typeface="Times New Roman" charset="0"/>
              </a:rPr>
              <a:t>距离最小的顶点</a:t>
            </a:r>
            <a:r>
              <a:rPr kumimoji="0" lang="en-US" altLang="zh-CN" b="1">
                <a:latin typeface="Times New Roman" charset="0"/>
              </a:rPr>
              <a:t>, </a:t>
            </a:r>
            <a:r>
              <a:rPr kumimoji="0" lang="zh-CN" altLang="en-US" b="1">
                <a:latin typeface="Times New Roman" charset="0"/>
              </a:rPr>
              <a:t>把连接</a:t>
            </a:r>
            <a:r>
              <a:rPr kumimoji="0" lang="en-US" altLang="zh-CN" b="1">
                <a:latin typeface="Times New Roman" charset="0"/>
              </a:rPr>
              <a:t>u</a:t>
            </a:r>
            <a:r>
              <a:rPr kumimoji="0" lang="zh-CN" altLang="en-US" b="1">
                <a:latin typeface="Times New Roman" charset="0"/>
              </a:rPr>
              <a:t>与此结点的边加入路径中；重复执行直到</a:t>
            </a:r>
            <a:r>
              <a:rPr kumimoji="0" lang="en-US" altLang="zh-CN" b="1">
                <a:latin typeface="Times New Roman" charset="0"/>
              </a:rPr>
              <a:t>G</a:t>
            </a:r>
            <a:r>
              <a:rPr kumimoji="0" lang="zh-CN" altLang="en-US" b="1">
                <a:latin typeface="Times New Roman" charset="0"/>
              </a:rPr>
              <a:t>中的各顶点均含在这条路径中。 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457200"/>
            <a:ext cx="8229600" cy="595313"/>
          </a:xfrm>
        </p:spPr>
        <p:txBody>
          <a:bodyPr/>
          <a:lstStyle/>
          <a:p>
            <a:r>
              <a:rPr lang="zh-CN" altLang="en-US" sz="3600"/>
              <a:t>旅行商问题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457200"/>
            <a:ext cx="8229600" cy="595313"/>
          </a:xfrm>
        </p:spPr>
        <p:txBody>
          <a:bodyPr/>
          <a:lstStyle/>
          <a:p>
            <a:r>
              <a:rPr lang="zh-CN" altLang="en-US" sz="3600"/>
              <a:t>旅行商问题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525" y="1143000"/>
            <a:ext cx="8915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>
              <a:lnSpc>
                <a:spcPct val="120000"/>
              </a:lnSpc>
              <a:spcBef>
                <a:spcPct val="20000"/>
              </a:spcBef>
              <a:buFont typeface="Wingdings" charset="2"/>
              <a:buNone/>
            </a:pPr>
            <a:r>
              <a:rPr kumimoji="0" lang="zh-CN" altLang="en-US" sz="3200" b="1">
                <a:solidFill>
                  <a:schemeClr val="accent2"/>
                </a:solidFill>
                <a:latin typeface="宋体" charset="0"/>
              </a:rPr>
              <a:t> </a:t>
            </a:r>
            <a:r>
              <a:rPr kumimoji="0" lang="zh-CN" altLang="en-US" sz="2800" b="1">
                <a:latin typeface="宋体" charset="0"/>
              </a:rPr>
              <a:t>（</a:t>
            </a:r>
            <a:r>
              <a:rPr kumimoji="0" lang="en-US" altLang="zh-CN" sz="2800" b="1">
                <a:latin typeface="宋体" charset="0"/>
              </a:rPr>
              <a:t>3</a:t>
            </a:r>
            <a:r>
              <a:rPr kumimoji="0" lang="zh-CN" altLang="en-US" sz="2800" b="1">
                <a:latin typeface="宋体" charset="0"/>
              </a:rPr>
              <a:t>）把始点到最后加入的顶点的边放入路径中得到一条哈密尔顿回路，并为近似最短的哈密尔顿回路</a:t>
            </a:r>
            <a:r>
              <a:rPr kumimoji="0" lang="en-US" altLang="zh-CN" sz="2800" b="1">
                <a:latin typeface="宋体" charset="0"/>
              </a:rPr>
              <a:t>.</a:t>
            </a:r>
            <a:endParaRPr kumimoji="0" lang="zh-CN" altLang="en-US" sz="2800" b="1">
              <a:latin typeface="宋体" charset="0"/>
            </a:endParaRPr>
          </a:p>
        </p:txBody>
      </p:sp>
      <p:grpSp>
        <p:nvGrpSpPr>
          <p:cNvPr id="38915" name="组合 6"/>
          <p:cNvGrpSpPr>
            <a:grpSpLocks/>
          </p:cNvGrpSpPr>
          <p:nvPr/>
        </p:nvGrpSpPr>
        <p:grpSpPr bwMode="auto">
          <a:xfrm>
            <a:off x="2590800" y="2438400"/>
            <a:ext cx="4124325" cy="3505200"/>
            <a:chOff x="3282288" y="2209800"/>
            <a:chExt cx="4125032" cy="3505200"/>
          </a:xfrm>
        </p:grpSpPr>
        <p:grpSp>
          <p:nvGrpSpPr>
            <p:cNvPr id="38916" name="组合 23"/>
            <p:cNvGrpSpPr>
              <a:grpSpLocks/>
            </p:cNvGrpSpPr>
            <p:nvPr/>
          </p:nvGrpSpPr>
          <p:grpSpPr bwMode="auto">
            <a:xfrm>
              <a:off x="3733800" y="2667002"/>
              <a:ext cx="3200400" cy="2590801"/>
              <a:chOff x="5029200" y="2667000"/>
              <a:chExt cx="1828800" cy="1752600"/>
            </a:xfrm>
          </p:grpSpPr>
          <p:cxnSp>
            <p:nvCxnSpPr>
              <p:cNvPr id="19" name="直接连接符 18"/>
              <p:cNvCxnSpPr/>
              <p:nvPr/>
            </p:nvCxnSpPr>
            <p:spPr>
              <a:xfrm>
                <a:off x="5028866" y="2666999"/>
                <a:ext cx="914557" cy="609973"/>
              </a:xfrm>
              <a:prstGeom prst="line">
                <a:avLst/>
              </a:prstGeom>
              <a:ln w="25400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V="1">
                <a:off x="5943423" y="2666999"/>
                <a:ext cx="914557" cy="609973"/>
              </a:xfrm>
              <a:prstGeom prst="line">
                <a:avLst/>
              </a:prstGeom>
              <a:ln w="25400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rot="5400000" flipH="1" flipV="1">
                <a:off x="5372110" y="3848285"/>
                <a:ext cx="1142626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5028866" y="2666999"/>
                <a:ext cx="1829114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rot="5400000" flipH="1" flipV="1">
                <a:off x="5524401" y="3086020"/>
                <a:ext cx="1752599" cy="914557"/>
              </a:xfrm>
              <a:prstGeom prst="line">
                <a:avLst/>
              </a:prstGeom>
              <a:ln w="25400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rot="16200000" flipV="1">
                <a:off x="4609844" y="3086020"/>
                <a:ext cx="1752599" cy="914557"/>
              </a:xfrm>
              <a:prstGeom prst="line">
                <a:avLst/>
              </a:prstGeom>
              <a:ln w="25400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矩形标注 8"/>
            <p:cNvSpPr/>
            <p:nvPr/>
          </p:nvSpPr>
          <p:spPr>
            <a:xfrm>
              <a:off x="4038068" y="3886200"/>
              <a:ext cx="609704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latin typeface="Times New Roman" charset="0"/>
                  <a:cs typeface="Times New Roman" charset="0"/>
                </a:rPr>
                <a:t>18</a:t>
              </a:r>
              <a:endParaRPr lang="zh-CN" altLang="en-US" sz="2400">
                <a:solidFill>
                  <a:srgbClr val="3333CC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0" name="矩形标注 9"/>
            <p:cNvSpPr/>
            <p:nvPr/>
          </p:nvSpPr>
          <p:spPr>
            <a:xfrm>
              <a:off x="4952624" y="2209800"/>
              <a:ext cx="762131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latin typeface="Times New Roman" charset="0"/>
                  <a:cs typeface="Times New Roman" charset="0"/>
                </a:rPr>
                <a:t>14</a:t>
              </a:r>
              <a:endParaRPr lang="zh-CN" altLang="en-US" sz="2400">
                <a:solidFill>
                  <a:srgbClr val="3333CC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1" name="矩形标注 10"/>
            <p:cNvSpPr/>
            <p:nvPr/>
          </p:nvSpPr>
          <p:spPr>
            <a:xfrm>
              <a:off x="5092348" y="3013075"/>
              <a:ext cx="533491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chemeClr val="tx2"/>
                  </a:solidFill>
                  <a:latin typeface="Times New Roman" charset="0"/>
                  <a:cs typeface="Times New Roman" charset="0"/>
                </a:rPr>
                <a:t>b</a:t>
              </a:r>
              <a:endParaRPr lang="zh-CN" altLang="en-US" sz="2800">
                <a:solidFill>
                  <a:schemeClr val="tx2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2" name="矩形标注 11"/>
            <p:cNvSpPr/>
            <p:nvPr/>
          </p:nvSpPr>
          <p:spPr>
            <a:xfrm>
              <a:off x="6873829" y="2397125"/>
              <a:ext cx="533491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chemeClr val="tx2"/>
                  </a:solidFill>
                  <a:latin typeface="Times New Roman" charset="0"/>
                  <a:cs typeface="Times New Roman" charset="0"/>
                </a:rPr>
                <a:t>c</a:t>
              </a:r>
              <a:endParaRPr lang="zh-CN" altLang="en-US" sz="2800">
                <a:solidFill>
                  <a:schemeClr val="tx2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3" name="矩形标注 12"/>
            <p:cNvSpPr/>
            <p:nvPr/>
          </p:nvSpPr>
          <p:spPr>
            <a:xfrm>
              <a:off x="3282288" y="2397125"/>
              <a:ext cx="533491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chemeClr val="tx2"/>
                  </a:solidFill>
                  <a:latin typeface="Times New Roman" charset="0"/>
                  <a:cs typeface="Times New Roman" charset="0"/>
                </a:rPr>
                <a:t>a</a:t>
              </a:r>
              <a:endParaRPr lang="zh-CN" altLang="en-US" sz="2800">
                <a:solidFill>
                  <a:schemeClr val="tx2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4" name="矩形标注 13"/>
            <p:cNvSpPr/>
            <p:nvPr/>
          </p:nvSpPr>
          <p:spPr>
            <a:xfrm>
              <a:off x="5055830" y="5257800"/>
              <a:ext cx="533491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chemeClr val="tx2"/>
                  </a:solidFill>
                  <a:latin typeface="Times New Roman" charset="0"/>
                  <a:cs typeface="Times New Roman" charset="0"/>
                </a:rPr>
                <a:t>d</a:t>
              </a:r>
              <a:endParaRPr lang="zh-CN" altLang="en-US" sz="2800">
                <a:solidFill>
                  <a:schemeClr val="tx2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5" name="矩形标注 14"/>
            <p:cNvSpPr/>
            <p:nvPr/>
          </p:nvSpPr>
          <p:spPr>
            <a:xfrm>
              <a:off x="6172033" y="3886200"/>
              <a:ext cx="609704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latin typeface="Times New Roman" charset="0"/>
                  <a:cs typeface="Times New Roman" charset="0"/>
                </a:rPr>
                <a:t>11</a:t>
              </a:r>
              <a:endParaRPr lang="zh-CN" altLang="en-US" sz="2400">
                <a:solidFill>
                  <a:srgbClr val="3333CC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6" name="矩形标注 15"/>
            <p:cNvSpPr/>
            <p:nvPr/>
          </p:nvSpPr>
          <p:spPr>
            <a:xfrm>
              <a:off x="5222546" y="3832225"/>
              <a:ext cx="609704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latin typeface="Times New Roman" charset="0"/>
                  <a:cs typeface="Times New Roman" charset="0"/>
                </a:rPr>
                <a:t>10</a:t>
              </a:r>
              <a:endParaRPr lang="zh-CN" altLang="en-US" sz="2400">
                <a:solidFill>
                  <a:srgbClr val="3333CC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7" name="矩形标注 16"/>
            <p:cNvSpPr/>
            <p:nvPr/>
          </p:nvSpPr>
          <p:spPr>
            <a:xfrm>
              <a:off x="4419133" y="3192463"/>
              <a:ext cx="609704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latin typeface="Times New Roman" charset="0"/>
                  <a:cs typeface="Times New Roman" charset="0"/>
                </a:rPr>
                <a:t>12</a:t>
              </a:r>
              <a:endParaRPr lang="zh-CN" altLang="en-US" sz="2400">
                <a:solidFill>
                  <a:srgbClr val="3333CC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8" name="矩形标注 17"/>
            <p:cNvSpPr/>
            <p:nvPr/>
          </p:nvSpPr>
          <p:spPr>
            <a:xfrm>
              <a:off x="5638542" y="3201988"/>
              <a:ext cx="609704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latin typeface="Times New Roman" charset="0"/>
                  <a:cs typeface="Times New Roman" charset="0"/>
                </a:rPr>
                <a:t>7</a:t>
              </a:r>
              <a:endParaRPr lang="zh-CN" altLang="en-US" sz="2400">
                <a:solidFill>
                  <a:srgbClr val="3333CC"/>
                </a:solidFill>
                <a:latin typeface="Times New Roman" charset="0"/>
                <a:cs typeface="Times New Roman" charset="0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</a:rPr>
              <a:t>旅行商问题</a:t>
            </a:r>
            <a:r>
              <a:rPr lang="en-US" altLang="zh-CN">
                <a:latin typeface="Times New Roman" charset="0"/>
              </a:rPr>
              <a:t>(TSP)</a:t>
            </a:r>
            <a:r>
              <a:rPr lang="zh-CN" altLang="en-US">
                <a:latin typeface="Times New Roman" charset="0"/>
              </a:rPr>
              <a:t>的研究进展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19263"/>
            <a:ext cx="8713788" cy="4878387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 b="1">
                <a:solidFill>
                  <a:srgbClr val="FF0000"/>
                </a:solidFill>
                <a:latin typeface="Times New Roman" charset="0"/>
              </a:rPr>
              <a:t>（在最坏情况下）时间复杂性为多项式的算法？</a:t>
            </a:r>
            <a:endParaRPr kumimoji="0" lang="en-US" altLang="zh-CN" sz="2800" b="1">
              <a:solidFill>
                <a:srgbClr val="FF0000"/>
              </a:solidFill>
              <a:latin typeface="Times New Roman" charset="0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 b="1">
                <a:latin typeface="Times New Roman" charset="0"/>
              </a:rPr>
              <a:t>（在最坏情况下）时间复杂性为多项式的近似算法</a:t>
            </a:r>
            <a:endParaRPr kumimoji="0" lang="en-US" altLang="zh-CN" sz="2800" b="1">
              <a:latin typeface="Times New Roman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</a:rPr>
              <a:t>保证</a:t>
            </a:r>
            <a:r>
              <a:rPr kumimoji="0" lang="en-US" altLang="zh-CN" sz="2400" b="1">
                <a:latin typeface="Times New Roman" charset="0"/>
              </a:rPr>
              <a:t>:</a:t>
            </a:r>
            <a:r>
              <a:rPr kumimoji="0" lang="zh-CN" altLang="en-US" sz="2400" b="1">
                <a:latin typeface="Times New Roman" charset="0"/>
              </a:rPr>
              <a:t> </a:t>
            </a:r>
            <a:r>
              <a:rPr kumimoji="0" lang="en-US" altLang="zh-CN" sz="2400" b="1">
                <a:latin typeface="Times New Roman" charset="0"/>
              </a:rPr>
              <a:t>W</a:t>
            </a:r>
            <a:r>
              <a:rPr kumimoji="0" lang="en-US" altLang="zh-CN" sz="2400" b="1">
                <a:latin typeface="Times New Roman" charset="0"/>
                <a:sym typeface="Symbol" charset="2"/>
              </a:rPr>
              <a:t>W’</a:t>
            </a:r>
            <a:r>
              <a:rPr kumimoji="0" lang="en-US" altLang="zh-CN" sz="2400" b="1">
                <a:latin typeface="Times New Roman" charset="0"/>
              </a:rPr>
              <a:t> cW  (c=3/2), </a:t>
            </a:r>
            <a:r>
              <a:rPr kumimoji="0" lang="zh-CN" altLang="en-US" sz="2400" b="1">
                <a:latin typeface="Times New Roman" charset="0"/>
              </a:rPr>
              <a:t>误差为</a:t>
            </a:r>
            <a:r>
              <a:rPr kumimoji="0" lang="en-US" altLang="zh-CN" sz="2400" b="1">
                <a:latin typeface="Times New Roman" charset="0"/>
              </a:rPr>
              <a:t>50%</a:t>
            </a:r>
            <a:endParaRPr kumimoji="0" lang="zh-CN" altLang="en-US" sz="2400" b="1"/>
          </a:p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 b="1">
                <a:latin typeface="Times New Roman" charset="0"/>
              </a:rPr>
              <a:t>实际应用中，已有好的算法能够在几分钟内处理</a:t>
            </a:r>
            <a:r>
              <a:rPr kumimoji="0" lang="en-US" altLang="zh-CN" sz="2800" b="1">
                <a:latin typeface="Times New Roman" charset="0"/>
              </a:rPr>
              <a:t>1000</a:t>
            </a:r>
            <a:r>
              <a:rPr kumimoji="0" lang="zh-CN" altLang="en-US" sz="2800" b="1">
                <a:latin typeface="Times New Roman" charset="0"/>
              </a:rPr>
              <a:t>个节点的规模，误差在</a:t>
            </a:r>
            <a:r>
              <a:rPr kumimoji="0" lang="en-US" altLang="zh-CN" sz="2800" b="1">
                <a:latin typeface="Times New Roman" charset="0"/>
              </a:rPr>
              <a:t>2%</a:t>
            </a:r>
            <a:r>
              <a:rPr kumimoji="0" lang="zh-CN" altLang="en-US" sz="2800" b="1">
                <a:latin typeface="Times New Roman" charset="0"/>
              </a:rPr>
              <a:t>。</a:t>
            </a:r>
            <a:endParaRPr kumimoji="0" lang="en-US" altLang="zh-CN" sz="2800" b="1">
              <a:latin typeface="Times New Roman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latin typeface="Times New Roman" charset="0"/>
              </a:rPr>
              <a:t>编程 练习</a:t>
            </a:r>
            <a:br>
              <a:rPr lang="en-US" altLang="zh-CN" sz="4000" dirty="0">
                <a:latin typeface="Times New Roman" charset="0"/>
              </a:rPr>
            </a:br>
            <a:endParaRPr lang="zh-CN" altLang="en-US" dirty="0"/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7973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kumimoji="0" lang="zh-CN" altLang="en-US" sz="2800" b="1" dirty="0">
                <a:latin typeface="Times New Roman" charset="0"/>
              </a:rPr>
              <a:t>问题描述： 给你</a:t>
            </a:r>
            <a:r>
              <a:rPr kumimoji="0" lang="en-US" altLang="zh-CN" sz="2800" b="1" dirty="0">
                <a:latin typeface="Times New Roman" charset="0"/>
              </a:rPr>
              <a:t>n</a:t>
            </a:r>
            <a:r>
              <a:rPr kumimoji="0" lang="zh-CN" altLang="en-US" sz="2800" b="1" dirty="0">
                <a:latin typeface="Times New Roman" charset="0"/>
              </a:rPr>
              <a:t>个点，</a:t>
            </a:r>
            <a:r>
              <a:rPr kumimoji="0" lang="en-US" altLang="zh-CN" sz="2800" b="1" dirty="0">
                <a:latin typeface="Times New Roman" charset="0"/>
              </a:rPr>
              <a:t>m</a:t>
            </a:r>
            <a:r>
              <a:rPr kumimoji="0" lang="zh-CN" altLang="en-US" sz="2800" b="1" dirty="0">
                <a:latin typeface="Times New Roman" charset="0"/>
              </a:rPr>
              <a:t>条无向边，每条边都有长度</a:t>
            </a:r>
            <a:r>
              <a:rPr kumimoji="0" lang="en-US" altLang="zh-CN" sz="2800" b="1" dirty="0">
                <a:latin typeface="Times New Roman" charset="0"/>
              </a:rPr>
              <a:t>d&gt;0</a:t>
            </a:r>
            <a:r>
              <a:rPr kumimoji="0" lang="zh-CN" altLang="en-US" sz="2800" b="1" dirty="0">
                <a:latin typeface="Times New Roman" charset="0"/>
              </a:rPr>
              <a:t>，给你起点</a:t>
            </a:r>
            <a:r>
              <a:rPr kumimoji="0" lang="en-US" altLang="zh-CN" sz="2800" b="1" dirty="0">
                <a:latin typeface="Times New Roman" charset="0"/>
              </a:rPr>
              <a:t>s</a:t>
            </a:r>
            <a:r>
              <a:rPr kumimoji="0" lang="zh-CN" altLang="en-US" sz="2800" b="1" dirty="0">
                <a:latin typeface="Times New Roman" charset="0"/>
              </a:rPr>
              <a:t>终点</a:t>
            </a:r>
            <a:r>
              <a:rPr kumimoji="0" lang="en-US" altLang="zh-CN" sz="2800" b="1" dirty="0">
                <a:latin typeface="Times New Roman" charset="0"/>
              </a:rPr>
              <a:t>t</a:t>
            </a:r>
            <a:r>
              <a:rPr kumimoji="0" lang="zh-CN" altLang="en-US" sz="2800" b="1" dirty="0">
                <a:latin typeface="Times New Roman" charset="0"/>
              </a:rPr>
              <a:t>，要求使用</a:t>
            </a:r>
            <a:r>
              <a:rPr kumimoji="0" lang="en-US" altLang="zh-CN" sz="2800" b="1" dirty="0">
                <a:latin typeface="Times New Roman" charset="0"/>
              </a:rPr>
              <a:t>Dijkstra</a:t>
            </a:r>
            <a:r>
              <a:rPr kumimoji="0" lang="zh-CN" altLang="en-US" sz="2800" b="1" dirty="0">
                <a:latin typeface="Times New Roman" charset="0"/>
              </a:rPr>
              <a:t>算法输出起点到终点的最短距离及对应的一条最短路径。如果起点和终点之间没有通路，则输出距离</a:t>
            </a:r>
            <a:r>
              <a:rPr kumimoji="0" lang="en-US" altLang="zh-CN" sz="2800" b="1" dirty="0">
                <a:latin typeface="Times New Roman" charset="0"/>
              </a:rPr>
              <a:t>       </a:t>
            </a:r>
            <a:r>
              <a:rPr kumimoji="0" lang="zh-CN" altLang="en-US" sz="2800" b="1" dirty="0">
                <a:latin typeface="Times New Roman" charset="0"/>
              </a:rPr>
              <a:t>。</a:t>
            </a:r>
            <a:endParaRPr kumimoji="0" lang="en-US" altLang="zh-CN" sz="2800" b="1" dirty="0">
              <a:latin typeface="Times New Roman" charset="0"/>
            </a:endParaRPr>
          </a:p>
        </p:txBody>
      </p:sp>
      <p:graphicFrame>
        <p:nvGraphicFramePr>
          <p:cNvPr id="4096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38527"/>
              </p:ext>
            </p:extLst>
          </p:nvPr>
        </p:nvGraphicFramePr>
        <p:xfrm>
          <a:off x="1547664" y="3861048"/>
          <a:ext cx="590625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202" imgH="126835" progId="Equation.3">
                  <p:embed/>
                </p:oleObj>
              </mc:Choice>
              <mc:Fallback>
                <p:oleObj name="Equation" r:id="rId3" imgW="152202" imgH="12683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861048"/>
                        <a:ext cx="590625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编程要求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686800" cy="2663825"/>
          </a:xfrm>
        </p:spPr>
        <p:txBody>
          <a:bodyPr/>
          <a:lstStyle/>
          <a:p>
            <a:r>
              <a:rPr kumimoji="0" lang="zh-CN" altLang="en-US" sz="2400" b="1"/>
              <a:t>输入</a:t>
            </a:r>
          </a:p>
          <a:p>
            <a:pPr lvl="1"/>
            <a:r>
              <a:rPr kumimoji="0" lang="zh-CN" altLang="en-US" sz="2000">
                <a:latin typeface="Times New Roman" charset="0"/>
              </a:rPr>
              <a:t>输入</a:t>
            </a:r>
            <a:r>
              <a:rPr kumimoji="0" lang="en-US" altLang="zh-CN" sz="2000">
                <a:latin typeface="Times New Roman" charset="0"/>
              </a:rPr>
              <a:t>n</a:t>
            </a:r>
            <a:r>
              <a:rPr kumimoji="0" lang="zh-CN" altLang="en-US" sz="2000">
                <a:latin typeface="Times New Roman" charset="0"/>
              </a:rPr>
              <a:t>和</a:t>
            </a:r>
            <a:r>
              <a:rPr kumimoji="0" lang="en-US" altLang="zh-CN" sz="2000">
                <a:latin typeface="Times New Roman" charset="0"/>
              </a:rPr>
              <a:t>m</a:t>
            </a:r>
            <a:r>
              <a:rPr kumimoji="0" lang="zh-CN" altLang="en-US" sz="2000">
                <a:latin typeface="Times New Roman" charset="0"/>
              </a:rPr>
              <a:t>，顶点的编号是</a:t>
            </a:r>
            <a:r>
              <a:rPr kumimoji="0" lang="en-US" altLang="zh-CN" sz="2000">
                <a:latin typeface="Times New Roman" charset="0"/>
              </a:rPr>
              <a:t>1~n</a:t>
            </a:r>
            <a:r>
              <a:rPr kumimoji="0" lang="zh-CN" altLang="en-US" sz="2000">
                <a:latin typeface="Times New Roman" charset="0"/>
              </a:rPr>
              <a:t>。</a:t>
            </a:r>
            <a:endParaRPr kumimoji="0" lang="en-US" altLang="zh-CN" sz="2000">
              <a:latin typeface="Times New Roman" charset="0"/>
            </a:endParaRPr>
          </a:p>
          <a:p>
            <a:pPr lvl="1"/>
            <a:r>
              <a:rPr kumimoji="0" lang="zh-CN" altLang="en-US" sz="2000">
                <a:latin typeface="Times New Roman" charset="0"/>
              </a:rPr>
              <a:t>接着的</a:t>
            </a:r>
            <a:r>
              <a:rPr kumimoji="0" lang="en-US" altLang="zh-CN" sz="2000">
                <a:latin typeface="Times New Roman" charset="0"/>
              </a:rPr>
              <a:t>m</a:t>
            </a:r>
            <a:r>
              <a:rPr kumimoji="0" lang="zh-CN" altLang="en-US" sz="2000">
                <a:latin typeface="Times New Roman" charset="0"/>
              </a:rPr>
              <a:t>行，每行</a:t>
            </a:r>
            <a:r>
              <a:rPr kumimoji="0" lang="en-US" altLang="zh-CN" sz="2000">
                <a:latin typeface="Times New Roman" charset="0"/>
              </a:rPr>
              <a:t>3</a:t>
            </a:r>
            <a:r>
              <a:rPr kumimoji="0" lang="zh-CN" altLang="en-US" sz="2000">
                <a:latin typeface="Times New Roman" charset="0"/>
              </a:rPr>
              <a:t>个数 </a:t>
            </a:r>
            <a:r>
              <a:rPr kumimoji="0" lang="en-US" altLang="zh-CN" sz="2000">
                <a:latin typeface="Times New Roman" charset="0"/>
              </a:rPr>
              <a:t>a,b,d</a:t>
            </a:r>
            <a:r>
              <a:rPr kumimoji="0" lang="zh-CN" altLang="en-US" sz="2000">
                <a:latin typeface="Times New Roman" charset="0"/>
              </a:rPr>
              <a:t>，表示</a:t>
            </a:r>
            <a:r>
              <a:rPr kumimoji="0" lang="en-US" altLang="zh-CN" sz="2000">
                <a:latin typeface="Times New Roman" charset="0"/>
              </a:rPr>
              <a:t>a</a:t>
            </a:r>
            <a:r>
              <a:rPr kumimoji="0" lang="zh-CN" altLang="en-US" sz="2000">
                <a:latin typeface="Times New Roman" charset="0"/>
              </a:rPr>
              <a:t>和</a:t>
            </a:r>
            <a:r>
              <a:rPr kumimoji="0" lang="en-US" altLang="zh-CN" sz="2000">
                <a:latin typeface="Times New Roman" charset="0"/>
              </a:rPr>
              <a:t>b</a:t>
            </a:r>
            <a:r>
              <a:rPr kumimoji="0" lang="zh-CN" altLang="en-US" sz="2000">
                <a:latin typeface="Times New Roman" charset="0"/>
              </a:rPr>
              <a:t>之间有一条长度为</a:t>
            </a:r>
            <a:r>
              <a:rPr kumimoji="0" lang="en-US" altLang="zh-CN" sz="2000">
                <a:latin typeface="Times New Roman" charset="0"/>
              </a:rPr>
              <a:t>d</a:t>
            </a:r>
            <a:r>
              <a:rPr kumimoji="0" lang="zh-CN" altLang="en-US" sz="2000">
                <a:latin typeface="Times New Roman" charset="0"/>
              </a:rPr>
              <a:t>的边。</a:t>
            </a:r>
            <a:endParaRPr kumimoji="0" lang="en-US" altLang="zh-CN" sz="2000">
              <a:latin typeface="Times New Roman" charset="0"/>
            </a:endParaRPr>
          </a:p>
          <a:p>
            <a:pPr lvl="1"/>
            <a:r>
              <a:rPr kumimoji="0" lang="zh-CN" altLang="en-US" sz="2000">
                <a:latin typeface="Times New Roman" charset="0"/>
              </a:rPr>
              <a:t>最后一行是两个数 </a:t>
            </a:r>
            <a:r>
              <a:rPr kumimoji="0" lang="en-US" altLang="zh-CN" sz="2000">
                <a:latin typeface="Times New Roman" charset="0"/>
              </a:rPr>
              <a:t>s,t</a:t>
            </a:r>
            <a:r>
              <a:rPr kumimoji="0" lang="zh-CN" altLang="en-US" sz="2000">
                <a:latin typeface="Times New Roman" charset="0"/>
              </a:rPr>
              <a:t>：表示起点和终点的编号。以</a:t>
            </a:r>
            <a:r>
              <a:rPr kumimoji="0" lang="en-US" altLang="zh-CN" sz="2000">
                <a:latin typeface="Times New Roman" charset="0"/>
              </a:rPr>
              <a:t>0 0 </a:t>
            </a:r>
            <a:r>
              <a:rPr kumimoji="0" lang="zh-CN" altLang="en-US" sz="2000">
                <a:latin typeface="Times New Roman" charset="0"/>
              </a:rPr>
              <a:t>表示输入结束。</a:t>
            </a:r>
            <a:r>
              <a:rPr kumimoji="0" lang="en-US" altLang="zh-CN" sz="2000">
                <a:latin typeface="Times New Roman" charset="0"/>
              </a:rPr>
              <a:t>(1&lt;n&lt;=1000, 0&lt;m&lt;100000, s != t)</a:t>
            </a:r>
          </a:p>
          <a:p>
            <a:r>
              <a:rPr kumimoji="0" lang="zh-CN" altLang="en-US" sz="2400" b="1"/>
              <a:t>输出</a:t>
            </a:r>
            <a:endParaRPr kumimoji="0" lang="en-US" altLang="zh-CN" sz="2400" b="1"/>
          </a:p>
          <a:p>
            <a:pPr lvl="1"/>
            <a:r>
              <a:rPr kumimoji="0" lang="zh-CN" altLang="en-US" sz="2000"/>
              <a:t>输出第一行最短距离，第二行最短路径的顶点序列。</a:t>
            </a:r>
            <a:endParaRPr kumimoji="0" lang="en-US" altLang="zh-CN" sz="2000"/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endParaRPr kumimoji="0" lang="en-US" altLang="zh-CN">
              <a:latin typeface="Times New Roman" charset="0"/>
            </a:endParaRPr>
          </a:p>
        </p:txBody>
      </p:sp>
      <p:sp>
        <p:nvSpPr>
          <p:cNvPr id="43011" name="矩形标注 3"/>
          <p:cNvSpPr>
            <a:spLocks noChangeArrowheads="1"/>
          </p:cNvSpPr>
          <p:nvPr/>
        </p:nvSpPr>
        <p:spPr bwMode="auto">
          <a:xfrm>
            <a:off x="2268538" y="4419600"/>
            <a:ext cx="1511300" cy="1943100"/>
          </a:xfrm>
          <a:prstGeom prst="wedgeRectCallout">
            <a:avLst>
              <a:gd name="adj1" fmla="val -9819"/>
              <a:gd name="adj2" fmla="val -48472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zh-CN" altLang="en-US" sz="2000" b="1">
                <a:solidFill>
                  <a:srgbClr val="0000CC"/>
                </a:solidFill>
                <a:latin typeface="Times New Roman" charset="0"/>
              </a:rPr>
              <a:t>样例输入：</a:t>
            </a:r>
            <a:endParaRPr kumimoji="0" lang="en-US" altLang="zh-CN" sz="2000" b="1">
              <a:solidFill>
                <a:srgbClr val="0000CC"/>
              </a:solidFill>
              <a:latin typeface="Times New Roman" charset="0"/>
            </a:endParaRPr>
          </a:p>
          <a:p>
            <a:r>
              <a:rPr kumimoji="0" lang="en-US" altLang="zh-CN" sz="2000" b="1">
                <a:solidFill>
                  <a:srgbClr val="0000CC"/>
                </a:solidFill>
                <a:latin typeface="Times New Roman" charset="0"/>
              </a:rPr>
              <a:t>3 2</a:t>
            </a:r>
          </a:p>
          <a:p>
            <a:r>
              <a:rPr kumimoji="0" lang="en-US" altLang="zh-CN" sz="2000" b="1">
                <a:solidFill>
                  <a:srgbClr val="0000CC"/>
                </a:solidFill>
                <a:latin typeface="Times New Roman" charset="0"/>
              </a:rPr>
              <a:t>1 2 5 </a:t>
            </a:r>
          </a:p>
          <a:p>
            <a:r>
              <a:rPr kumimoji="0" lang="en-US" altLang="zh-CN" sz="2000" b="1">
                <a:solidFill>
                  <a:srgbClr val="0000CC"/>
                </a:solidFill>
                <a:latin typeface="Times New Roman" charset="0"/>
              </a:rPr>
              <a:t>2 3 4 </a:t>
            </a:r>
          </a:p>
          <a:p>
            <a:r>
              <a:rPr kumimoji="0" lang="en-US" altLang="zh-CN" sz="2000" b="1">
                <a:solidFill>
                  <a:srgbClr val="0000CC"/>
                </a:solidFill>
                <a:latin typeface="Times New Roman" charset="0"/>
              </a:rPr>
              <a:t>1 3 </a:t>
            </a:r>
          </a:p>
          <a:p>
            <a:r>
              <a:rPr kumimoji="0" lang="en-US" altLang="zh-CN" sz="2000" b="1">
                <a:solidFill>
                  <a:srgbClr val="0000CC"/>
                </a:solidFill>
                <a:latin typeface="Times New Roman" charset="0"/>
              </a:rPr>
              <a:t>0 0</a:t>
            </a:r>
          </a:p>
          <a:p>
            <a:endParaRPr kumimoji="0" lang="zh-CN" altLang="en-US" sz="1800"/>
          </a:p>
        </p:txBody>
      </p:sp>
      <p:sp>
        <p:nvSpPr>
          <p:cNvPr id="43012" name="矩形标注 4"/>
          <p:cNvSpPr>
            <a:spLocks noChangeArrowheads="1"/>
          </p:cNvSpPr>
          <p:nvPr/>
        </p:nvSpPr>
        <p:spPr bwMode="auto">
          <a:xfrm>
            <a:off x="4859338" y="4405313"/>
            <a:ext cx="1512887" cy="1944687"/>
          </a:xfrm>
          <a:prstGeom prst="wedgeRectCallout">
            <a:avLst>
              <a:gd name="adj1" fmla="val -19056"/>
              <a:gd name="adj2" fmla="val -30542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zh-CN" altLang="en-US" sz="2000" b="1">
                <a:solidFill>
                  <a:srgbClr val="0000CC"/>
                </a:solidFill>
                <a:latin typeface="Times New Roman" charset="0"/>
              </a:rPr>
              <a:t>样例输出：</a:t>
            </a:r>
            <a:endParaRPr kumimoji="0" lang="en-US" altLang="zh-CN" sz="2000" b="1">
              <a:solidFill>
                <a:srgbClr val="0000CC"/>
              </a:solidFill>
              <a:latin typeface="Times New Roman" charset="0"/>
            </a:endParaRPr>
          </a:p>
          <a:p>
            <a:r>
              <a:rPr kumimoji="0" lang="en-US" altLang="zh-CN" sz="2000" b="1">
                <a:solidFill>
                  <a:srgbClr val="0000CC"/>
                </a:solidFill>
                <a:latin typeface="Times New Roman" charset="0"/>
              </a:rPr>
              <a:t>9</a:t>
            </a:r>
          </a:p>
          <a:p>
            <a:r>
              <a:rPr kumimoji="0" lang="en-US" altLang="zh-CN" sz="2000" b="1">
                <a:solidFill>
                  <a:srgbClr val="0000CC"/>
                </a:solidFill>
                <a:latin typeface="Times New Roman" charset="0"/>
              </a:rPr>
              <a:t>1 2 3</a:t>
            </a:r>
          </a:p>
          <a:p>
            <a:endParaRPr kumimoji="0" lang="zh-CN" alt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150"/>
            <a:ext cx="7772400" cy="927100"/>
          </a:xfrm>
        </p:spPr>
        <p:txBody>
          <a:bodyPr/>
          <a:lstStyle/>
          <a:p>
            <a:pPr eaLnBrk="1" hangingPunct="1"/>
            <a:r>
              <a:rPr lang="zh-CN" altLang="en-US"/>
              <a:t>带权图与最短通路问题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16113"/>
            <a:ext cx="8064500" cy="42672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600" b="1" dirty="0">
                <a:latin typeface="Times New Roman" charset="0"/>
              </a:rPr>
              <a:t>带权图中两点之间长度</a:t>
            </a:r>
            <a:r>
              <a:rPr kumimoji="0" lang="zh-CN" altLang="en-US" sz="2600" b="1" dirty="0">
                <a:solidFill>
                  <a:srgbClr val="FF0000"/>
                </a:solidFill>
                <a:latin typeface="Times New Roman" charset="0"/>
              </a:rPr>
              <a:t>最小</a:t>
            </a:r>
            <a:r>
              <a:rPr kumimoji="0" lang="zh-CN" altLang="en-US" sz="2600" b="1" dirty="0">
                <a:latin typeface="Times New Roman" charset="0"/>
              </a:rPr>
              <a:t>的通路称为两点之间的</a:t>
            </a:r>
            <a:r>
              <a:rPr kumimoji="0" lang="zh-CN" altLang="en-US" sz="2600" b="1" dirty="0">
                <a:solidFill>
                  <a:srgbClr val="FF0000"/>
                </a:solidFill>
                <a:latin typeface="Times New Roman" charset="0"/>
              </a:rPr>
              <a:t>最短通路</a:t>
            </a:r>
            <a:r>
              <a:rPr kumimoji="0" lang="zh-CN" altLang="en-US" sz="2600" b="1" dirty="0">
                <a:latin typeface="Times New Roman" charset="0"/>
              </a:rPr>
              <a:t>，不一定是唯一的。</a:t>
            </a:r>
            <a:endParaRPr kumimoji="0" lang="en-US" altLang="zh-CN" sz="2600" b="1" dirty="0">
              <a:latin typeface="Times New Roman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endParaRPr kumimoji="0" lang="zh-CN" altLang="en-US" sz="2600" b="1" dirty="0">
              <a:latin typeface="Times New Roman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600" b="1" dirty="0">
                <a:solidFill>
                  <a:srgbClr val="330066"/>
                </a:solidFill>
                <a:latin typeface="Times New Roman" charset="0"/>
              </a:rPr>
              <a:t>单源点最短路问题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  <a:buFont typeface="Wingdings" charset="2"/>
              <a:buNone/>
            </a:pPr>
            <a:r>
              <a:rPr kumimoji="0" lang="zh-CN" altLang="en-US" sz="2600" b="1" dirty="0">
                <a:latin typeface="Times New Roman" charset="0"/>
              </a:rPr>
              <a:t>     给定带权图 </a:t>
            </a:r>
            <a:r>
              <a:rPr kumimoji="0" lang="en-US" altLang="zh-CN" sz="2600" b="1" i="1" dirty="0">
                <a:latin typeface="Times New Roman" charset="0"/>
              </a:rPr>
              <a:t>G</a:t>
            </a:r>
            <a:r>
              <a:rPr kumimoji="0" lang="en-US" altLang="zh-CN" sz="2600" b="1" dirty="0">
                <a:latin typeface="Times New Roman" charset="0"/>
              </a:rPr>
              <a:t>(</a:t>
            </a:r>
            <a:r>
              <a:rPr kumimoji="0" lang="en-US" altLang="zh-CN" sz="2600" b="1" i="1" dirty="0">
                <a:latin typeface="Times New Roman" charset="0"/>
              </a:rPr>
              <a:t>V</a:t>
            </a:r>
            <a:r>
              <a:rPr kumimoji="0" lang="en-US" altLang="zh-CN" sz="2600" b="1" dirty="0">
                <a:latin typeface="Times New Roman" charset="0"/>
              </a:rPr>
              <a:t>, </a:t>
            </a:r>
            <a:r>
              <a:rPr kumimoji="0" lang="en-US" altLang="zh-CN" sz="2600" b="1" i="1" dirty="0">
                <a:latin typeface="Times New Roman" charset="0"/>
              </a:rPr>
              <a:t>E</a:t>
            </a:r>
            <a:r>
              <a:rPr kumimoji="0" lang="en-US" altLang="zh-CN" sz="2600" b="1" dirty="0">
                <a:latin typeface="Times New Roman" charset="0"/>
              </a:rPr>
              <a:t>, </a:t>
            </a:r>
            <a:r>
              <a:rPr kumimoji="0" lang="en-US" altLang="zh-CN" sz="2600" b="1" i="1" dirty="0">
                <a:latin typeface="Times New Roman" charset="0"/>
              </a:rPr>
              <a:t>W</a:t>
            </a:r>
            <a:r>
              <a:rPr kumimoji="0" lang="en-US" altLang="zh-CN" sz="2600" b="1" dirty="0">
                <a:latin typeface="Times New Roman" charset="0"/>
              </a:rPr>
              <a:t>)</a:t>
            </a:r>
            <a:r>
              <a:rPr kumimoji="0" lang="zh-CN" altLang="en-US" sz="2600" b="1" dirty="0">
                <a:latin typeface="Times New Roman" charset="0"/>
              </a:rPr>
              <a:t>并指定一个源点，确定该源点到图中其它任一顶点的最短路（长度和路径）。</a:t>
            </a:r>
            <a:endParaRPr kumimoji="0" lang="en-US" altLang="zh-CN" sz="2600" dirty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" y="2603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charset="0"/>
              </a:rPr>
              <a:t>Dijkstra</a:t>
            </a:r>
            <a:r>
              <a:rPr lang="zh-CN" altLang="en-US">
                <a:latin typeface="Times New Roman" charset="0"/>
              </a:rPr>
              <a:t>最短路径的算法思想</a:t>
            </a:r>
            <a:r>
              <a:rPr lang="en-US" altLang="zh-CN">
                <a:latin typeface="Times New Roman" charset="0"/>
              </a:rPr>
              <a:t>(1959)</a:t>
            </a:r>
            <a:endParaRPr lang="zh-CN" altLang="en-US">
              <a:latin typeface="Times New Roman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28775"/>
            <a:ext cx="8512175" cy="4924425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60000"/>
              </a:spcBef>
            </a:pPr>
            <a:r>
              <a:rPr kumimoji="0" lang="zh-CN" altLang="en-US" sz="2800" b="1" dirty="0">
                <a:latin typeface="Times New Roman" charset="0"/>
              </a:rPr>
              <a:t>源点</a:t>
            </a:r>
            <a:r>
              <a:rPr kumimoji="0" lang="en-US" altLang="zh-CN" sz="2800" b="1" dirty="0">
                <a:latin typeface="Times New Roman" charset="0"/>
              </a:rPr>
              <a:t>s</a:t>
            </a:r>
            <a:r>
              <a:rPr kumimoji="0" lang="zh-CN" altLang="en-US" sz="2800" b="1" dirty="0">
                <a:latin typeface="Times New Roman" charset="0"/>
              </a:rPr>
              <a:t>到顶点</a:t>
            </a:r>
            <a:r>
              <a:rPr kumimoji="0" lang="en-US" altLang="zh-CN" sz="2800" b="1" dirty="0">
                <a:latin typeface="Times New Roman" charset="0"/>
              </a:rPr>
              <a:t>v</a:t>
            </a:r>
            <a:r>
              <a:rPr kumimoji="0" lang="zh-CN" altLang="en-US" sz="2800" b="1" dirty="0">
                <a:latin typeface="Times New Roman" charset="0"/>
              </a:rPr>
              <a:t>的最短路径若为</a:t>
            </a:r>
            <a:r>
              <a:rPr kumimoji="0" lang="en-US" altLang="zh-CN" sz="2800" b="1" u="sng" dirty="0">
                <a:solidFill>
                  <a:srgbClr val="FF0000"/>
                </a:solidFill>
                <a:latin typeface="Times New Roman" charset="0"/>
              </a:rPr>
              <a:t>s…</a:t>
            </a:r>
            <a:r>
              <a:rPr kumimoji="0" lang="en-US" altLang="zh-CN" sz="2800" b="1" u="sng" dirty="0" err="1">
                <a:solidFill>
                  <a:srgbClr val="FF0000"/>
                </a:solidFill>
                <a:latin typeface="Times New Roman" charset="0"/>
              </a:rPr>
              <a:t>u</a:t>
            </a:r>
            <a:r>
              <a:rPr kumimoji="0" lang="en-US" altLang="zh-CN" sz="2800" b="1" dirty="0" err="1">
                <a:solidFill>
                  <a:srgbClr val="FF0000"/>
                </a:solidFill>
                <a:latin typeface="Times New Roman" charset="0"/>
              </a:rPr>
              <a:t>v</a:t>
            </a:r>
            <a:r>
              <a:rPr kumimoji="0" lang="en-US" altLang="zh-CN" sz="2800" b="1" dirty="0">
                <a:latin typeface="Times New Roman" charset="0"/>
              </a:rPr>
              <a:t>, </a:t>
            </a:r>
            <a:r>
              <a:rPr kumimoji="0" lang="zh-CN" altLang="en-US" sz="2800" b="1" dirty="0">
                <a:latin typeface="Times New Roman" charset="0"/>
              </a:rPr>
              <a:t>则</a:t>
            </a:r>
            <a:r>
              <a:rPr kumimoji="0" lang="en-US" altLang="zh-CN" sz="2800" b="1" dirty="0">
                <a:solidFill>
                  <a:srgbClr val="FF0000"/>
                </a:solidFill>
                <a:latin typeface="Times New Roman" charset="0"/>
              </a:rPr>
              <a:t>s…u</a:t>
            </a:r>
            <a:r>
              <a:rPr kumimoji="0" lang="zh-CN" altLang="en-US" sz="2800" b="1" dirty="0">
                <a:latin typeface="Times New Roman" charset="0"/>
              </a:rPr>
              <a:t>是</a:t>
            </a:r>
            <a:r>
              <a:rPr kumimoji="0" lang="en-US" altLang="zh-CN" sz="2800" b="1" dirty="0">
                <a:latin typeface="Times New Roman" charset="0"/>
              </a:rPr>
              <a:t>s</a:t>
            </a:r>
            <a:r>
              <a:rPr kumimoji="0" lang="zh-CN" altLang="en-US" sz="2800" b="1" dirty="0">
                <a:latin typeface="Times New Roman" charset="0"/>
              </a:rPr>
              <a:t>到</a:t>
            </a:r>
            <a:r>
              <a:rPr kumimoji="0" lang="en-US" altLang="zh-CN" sz="2800" b="1" dirty="0">
                <a:latin typeface="Times New Roman" charset="0"/>
              </a:rPr>
              <a:t>u</a:t>
            </a:r>
            <a:r>
              <a:rPr kumimoji="0" lang="zh-CN" altLang="en-US" sz="2800" b="1" dirty="0">
                <a:latin typeface="Times New Roman" charset="0"/>
              </a:rPr>
              <a:t>的最短路径。</a:t>
            </a:r>
            <a:endParaRPr kumimoji="0" lang="en-US" altLang="zh-CN" sz="2800" b="1" dirty="0">
              <a:latin typeface="Times New Roman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60000"/>
              </a:spcBef>
            </a:pPr>
            <a:r>
              <a:rPr kumimoji="0" lang="en-US" altLang="zh-CN" sz="2800" b="1" dirty="0">
                <a:latin typeface="Times New Roman" charset="0"/>
              </a:rPr>
              <a:t>(n-1)</a:t>
            </a:r>
            <a:r>
              <a:rPr kumimoji="0" lang="zh-CN" altLang="en-US" sz="2800" b="1" dirty="0">
                <a:latin typeface="Times New Roman" charset="0"/>
              </a:rPr>
              <a:t>条最短路径按照其长度的非减次序求得，设它们的相应端点分别为</a:t>
            </a:r>
            <a:r>
              <a:rPr kumimoji="0" lang="en-US" altLang="zh-CN" sz="2800" b="1" dirty="0">
                <a:latin typeface="Times New Roman" charset="0"/>
              </a:rPr>
              <a:t>u</a:t>
            </a:r>
            <a:r>
              <a:rPr kumimoji="0" lang="en-US" altLang="zh-CN" sz="2800" b="1" baseline="-25000" dirty="0">
                <a:latin typeface="Times New Roman" charset="0"/>
              </a:rPr>
              <a:t>1</a:t>
            </a:r>
            <a:r>
              <a:rPr kumimoji="0" lang="en-US" altLang="zh-CN" sz="2800" b="1" dirty="0">
                <a:latin typeface="Times New Roman" charset="0"/>
              </a:rPr>
              <a:t>, …u</a:t>
            </a:r>
            <a:r>
              <a:rPr kumimoji="0" lang="en-US" altLang="zh-CN" sz="2800" b="1" baseline="-25000" dirty="0">
                <a:latin typeface="Times New Roman" charset="0"/>
              </a:rPr>
              <a:t>n-1</a:t>
            </a:r>
            <a:r>
              <a:rPr kumimoji="0" lang="zh-CN" altLang="en-US" sz="2800" b="1" dirty="0">
                <a:latin typeface="Times New Roman" charset="0"/>
              </a:rPr>
              <a:t>，最短路径长度记为</a:t>
            </a:r>
            <a:r>
              <a:rPr kumimoji="0" lang="en-US" altLang="zh-CN" sz="2800" b="1" dirty="0">
                <a:latin typeface="Times New Roman" charset="0"/>
              </a:rPr>
              <a:t>d(s, </a:t>
            </a:r>
            <a:r>
              <a:rPr kumimoji="0" lang="en-US" altLang="zh-CN" sz="2800" b="1" dirty="0" err="1">
                <a:latin typeface="Times New Roman" charset="0"/>
              </a:rPr>
              <a:t>u</a:t>
            </a:r>
            <a:r>
              <a:rPr kumimoji="0" lang="en-US" altLang="zh-CN" sz="2800" b="1" baseline="-25000" dirty="0" err="1">
                <a:latin typeface="Times New Roman" charset="0"/>
              </a:rPr>
              <a:t>i</a:t>
            </a:r>
            <a:r>
              <a:rPr kumimoji="0" lang="en-US" altLang="zh-CN" sz="2800" b="1" dirty="0">
                <a:latin typeface="Times New Roman" charset="0"/>
              </a:rPr>
              <a:t>) </a:t>
            </a:r>
            <a:r>
              <a:rPr kumimoji="0" lang="zh-CN" altLang="en-US" sz="2800" b="1" dirty="0">
                <a:latin typeface="Times New Roman" charset="0"/>
              </a:rPr>
              <a:t>，</a:t>
            </a:r>
            <a:r>
              <a:rPr kumimoji="0" lang="en-US" altLang="zh-CN" sz="2800" b="1" dirty="0">
                <a:latin typeface="Times New Roman" charset="0"/>
              </a:rPr>
              <a:t> </a:t>
            </a:r>
            <a:r>
              <a:rPr kumimoji="0" lang="en-US" altLang="zh-CN" sz="2800" b="1" dirty="0" err="1">
                <a:latin typeface="Times New Roman" charset="0"/>
              </a:rPr>
              <a:t>i</a:t>
            </a:r>
            <a:r>
              <a:rPr kumimoji="0" lang="en-US" altLang="zh-CN" sz="2800" b="1" dirty="0">
                <a:latin typeface="Times New Roman" charset="0"/>
              </a:rPr>
              <a:t>=1,…n-1.</a:t>
            </a:r>
          </a:p>
          <a:p>
            <a:pPr algn="just" eaLnBrk="1" hangingPunct="1">
              <a:lnSpc>
                <a:spcPct val="110000"/>
              </a:lnSpc>
              <a:spcBef>
                <a:spcPct val="60000"/>
              </a:spcBef>
            </a:pPr>
            <a:r>
              <a:rPr kumimoji="0" lang="zh-CN" altLang="en-US" sz="2800" b="1" dirty="0">
                <a:latin typeface="Times New Roman" charset="0"/>
              </a:rPr>
              <a:t>假设前</a:t>
            </a:r>
            <a:r>
              <a:rPr kumimoji="0" lang="en-US" altLang="zh-CN" sz="2800" b="1" dirty="0" err="1">
                <a:latin typeface="Times New Roman" charset="0"/>
              </a:rPr>
              <a:t>i</a:t>
            </a:r>
            <a:r>
              <a:rPr kumimoji="0" lang="zh-CN" altLang="en-US" sz="2800" b="1" dirty="0">
                <a:latin typeface="Times New Roman" charset="0"/>
              </a:rPr>
              <a:t>条最短路径已知，第</a:t>
            </a:r>
            <a:r>
              <a:rPr kumimoji="0" lang="en-US" altLang="zh-CN" sz="2800" b="1" dirty="0">
                <a:latin typeface="Times New Roman" charset="0"/>
              </a:rPr>
              <a:t>(i+1)</a:t>
            </a:r>
            <a:r>
              <a:rPr kumimoji="0" lang="zh-CN" altLang="en-US" sz="2800" b="1" dirty="0">
                <a:latin typeface="Times New Roman" charset="0"/>
              </a:rPr>
              <a:t>条最短路径长度：</a:t>
            </a:r>
            <a:endParaRPr kumimoji="0" lang="en-US" altLang="zh-CN" sz="2800" b="1" dirty="0">
              <a:latin typeface="Times New Roman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60000"/>
              </a:spcBef>
              <a:buFont typeface="Wingdings" charset="2"/>
              <a:buNone/>
            </a:pPr>
            <a:r>
              <a:rPr kumimoji="0" lang="en-US" altLang="zh-CN" sz="2800" b="1" dirty="0">
                <a:latin typeface="Times New Roman" charset="0"/>
              </a:rPr>
              <a:t>        d(s, u</a:t>
            </a:r>
            <a:r>
              <a:rPr kumimoji="0" lang="en-US" altLang="zh-CN" sz="2800" b="1" baseline="-25000" dirty="0">
                <a:latin typeface="Times New Roman" charset="0"/>
              </a:rPr>
              <a:t>i+1</a:t>
            </a:r>
            <a:r>
              <a:rPr kumimoji="0" lang="en-US" altLang="zh-CN" sz="2800" b="1" dirty="0">
                <a:latin typeface="Times New Roman" charset="0"/>
              </a:rPr>
              <a:t>)=min{d(s, </a:t>
            </a:r>
            <a:r>
              <a:rPr kumimoji="0" lang="en-US" altLang="zh-CN" sz="2800" b="1" dirty="0" err="1">
                <a:latin typeface="Times New Roman" charset="0"/>
              </a:rPr>
              <a:t>u</a:t>
            </a:r>
            <a:r>
              <a:rPr kumimoji="0" lang="en-US" altLang="zh-CN" sz="2800" b="1" baseline="-25000" dirty="0" err="1">
                <a:latin typeface="Times New Roman" charset="0"/>
              </a:rPr>
              <a:t>j</a:t>
            </a:r>
            <a:r>
              <a:rPr kumimoji="0" lang="en-US" altLang="zh-CN" sz="2800" b="1" dirty="0">
                <a:latin typeface="Times New Roman" charset="0"/>
              </a:rPr>
              <a:t>) +W(</a:t>
            </a:r>
            <a:r>
              <a:rPr kumimoji="0" lang="en-US" altLang="zh-CN" sz="2800" b="1" dirty="0" err="1">
                <a:latin typeface="Times New Roman" charset="0"/>
              </a:rPr>
              <a:t>u</a:t>
            </a:r>
            <a:r>
              <a:rPr kumimoji="0" lang="en-US" altLang="zh-CN" sz="2800" b="1" baseline="-25000" dirty="0" err="1">
                <a:latin typeface="Times New Roman" charset="0"/>
              </a:rPr>
              <a:t>j</a:t>
            </a:r>
            <a:r>
              <a:rPr kumimoji="0" lang="en-US" altLang="zh-CN" sz="2800" b="1" dirty="0">
                <a:latin typeface="Times New Roman" charset="0"/>
              </a:rPr>
              <a:t>, u</a:t>
            </a:r>
            <a:r>
              <a:rPr kumimoji="0" lang="en-US" altLang="zh-CN" sz="2800" b="1" baseline="-25000" dirty="0">
                <a:latin typeface="Times New Roman" charset="0"/>
              </a:rPr>
              <a:t>i+1</a:t>
            </a:r>
            <a:r>
              <a:rPr kumimoji="0" lang="en-US" altLang="zh-CN" sz="2800" b="1" dirty="0">
                <a:latin typeface="Times New Roman" charset="0"/>
              </a:rPr>
              <a:t>)| j=1,…</a:t>
            </a:r>
            <a:r>
              <a:rPr kumimoji="0" lang="en-US" altLang="zh-CN" sz="2800" b="1" dirty="0" err="1">
                <a:latin typeface="Times New Roman" charset="0"/>
              </a:rPr>
              <a:t>i</a:t>
            </a:r>
            <a:r>
              <a:rPr kumimoji="0" lang="en-US" altLang="zh-CN" sz="2800" b="1" dirty="0">
                <a:latin typeface="Times New Roman" charset="0"/>
              </a:rPr>
              <a:t>}</a:t>
            </a:r>
          </a:p>
          <a:p>
            <a:pPr algn="just" eaLnBrk="1" hangingPunct="1">
              <a:lnSpc>
                <a:spcPct val="150000"/>
              </a:lnSpc>
              <a:spcBef>
                <a:spcPct val="60000"/>
              </a:spcBef>
              <a:buFont typeface="Wingdings" charset="2"/>
              <a:buNone/>
            </a:pPr>
            <a:endParaRPr kumimoji="0" lang="zh-CN" altLang="en-US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543800" cy="12954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</a:rPr>
              <a:t>求最短路径的</a:t>
            </a:r>
            <a:r>
              <a:rPr lang="en-US" altLang="zh-CN">
                <a:latin typeface="Times New Roman" charset="0"/>
              </a:rPr>
              <a:t>Dijkstra</a:t>
            </a:r>
            <a:r>
              <a:rPr lang="zh-CN" altLang="en-US">
                <a:latin typeface="Times New Roman" charset="0"/>
              </a:rPr>
              <a:t>算法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76475"/>
            <a:ext cx="8229600" cy="3854450"/>
          </a:xfrm>
        </p:spPr>
        <p:txBody>
          <a:bodyPr/>
          <a:lstStyle/>
          <a:p>
            <a:pPr algn="just" eaLnBrk="1" hangingPunct="1"/>
            <a:r>
              <a:rPr kumimoji="0" lang="zh-CN" altLang="en-US" b="1">
                <a:latin typeface="Times New Roman" charset="0"/>
              </a:rPr>
              <a:t>输入：连通带权图</a:t>
            </a:r>
            <a:r>
              <a:rPr kumimoji="0" lang="en-US" altLang="zh-CN" b="1">
                <a:latin typeface="Times New Roman" charset="0"/>
              </a:rPr>
              <a:t>G</a:t>
            </a:r>
            <a:r>
              <a:rPr kumimoji="0" lang="zh-CN" altLang="en-US" b="1">
                <a:latin typeface="Times New Roman" charset="0"/>
              </a:rPr>
              <a:t>，</a:t>
            </a:r>
            <a:r>
              <a:rPr kumimoji="0" lang="en-US" altLang="zh-CN" b="1">
                <a:latin typeface="Times New Roman" charset="0"/>
              </a:rPr>
              <a:t>|V</a:t>
            </a:r>
            <a:r>
              <a:rPr kumimoji="0" lang="en-US" altLang="zh-CN" b="1" baseline="-30000">
                <a:latin typeface="Times New Roman" charset="0"/>
              </a:rPr>
              <a:t>G</a:t>
            </a:r>
            <a:r>
              <a:rPr kumimoji="0" lang="en-US" altLang="zh-CN" b="1">
                <a:latin typeface="Times New Roman" charset="0"/>
              </a:rPr>
              <a:t>|=</a:t>
            </a:r>
            <a:r>
              <a:rPr kumimoji="0" lang="en-US" altLang="zh-CN" b="1" i="1">
                <a:latin typeface="Times New Roman" charset="0"/>
              </a:rPr>
              <a:t>n</a:t>
            </a:r>
            <a:r>
              <a:rPr kumimoji="0" lang="en-US" altLang="zh-CN" b="1">
                <a:latin typeface="Times New Roman" charset="0"/>
              </a:rPr>
              <a:t>, </a:t>
            </a:r>
            <a:r>
              <a:rPr kumimoji="0" lang="zh-CN" altLang="en-US" b="1">
                <a:latin typeface="Times New Roman" charset="0"/>
              </a:rPr>
              <a:t>指定顶点</a:t>
            </a:r>
            <a:r>
              <a:rPr kumimoji="0" lang="en-US" altLang="zh-CN" b="1" i="1">
                <a:latin typeface="Times New Roman" charset="0"/>
              </a:rPr>
              <a:t>s</a:t>
            </a:r>
            <a:r>
              <a:rPr kumimoji="0" lang="en-US" altLang="zh-CN" b="1">
                <a:latin typeface="Times New Roman" charset="0"/>
                <a:sym typeface="Symbol" charset="2"/>
              </a:rPr>
              <a:t></a:t>
            </a:r>
            <a:r>
              <a:rPr kumimoji="0" lang="en-US" altLang="zh-CN" b="1">
                <a:latin typeface="Times New Roman" charset="0"/>
              </a:rPr>
              <a:t>V</a:t>
            </a:r>
            <a:r>
              <a:rPr kumimoji="0" lang="en-US" altLang="zh-CN" b="1" baseline="-30000">
                <a:latin typeface="Times New Roman" charset="0"/>
              </a:rPr>
              <a:t>G</a:t>
            </a:r>
            <a:endParaRPr kumimoji="0" lang="en-US" altLang="zh-CN" b="1">
              <a:latin typeface="Times New Roman" charset="0"/>
            </a:endParaRPr>
          </a:p>
          <a:p>
            <a:pPr algn="just" eaLnBrk="1" hangingPunct="1">
              <a:spcBef>
                <a:spcPct val="80000"/>
              </a:spcBef>
            </a:pPr>
            <a:r>
              <a:rPr kumimoji="0" lang="zh-CN" altLang="en-US" b="1">
                <a:latin typeface="Times New Roman" charset="0"/>
              </a:rPr>
              <a:t>输出：每个顶点</a:t>
            </a:r>
            <a:r>
              <a:rPr kumimoji="0" lang="en-US" altLang="zh-CN" b="1" i="1">
                <a:latin typeface="Times New Roman" charset="0"/>
              </a:rPr>
              <a:t>v</a:t>
            </a:r>
            <a:r>
              <a:rPr kumimoji="0" lang="zh-CN" altLang="en-US" b="1">
                <a:latin typeface="Times New Roman" charset="0"/>
              </a:rPr>
              <a:t>的标注</a:t>
            </a:r>
            <a:r>
              <a:rPr kumimoji="0" lang="en-US" altLang="zh-CN" b="1">
                <a:latin typeface="Times New Roman" charset="0"/>
              </a:rPr>
              <a:t>(L(</a:t>
            </a:r>
            <a:r>
              <a:rPr kumimoji="0" lang="en-US" altLang="zh-CN" b="1" i="1">
                <a:latin typeface="Times New Roman" charset="0"/>
              </a:rPr>
              <a:t>v</a:t>
            </a:r>
            <a:r>
              <a:rPr kumimoji="0" lang="en-US" altLang="zh-CN" b="1">
                <a:latin typeface="Times New Roman" charset="0"/>
              </a:rPr>
              <a:t>), </a:t>
            </a:r>
            <a:r>
              <a:rPr kumimoji="0" lang="en-US" altLang="zh-CN" b="1" i="1">
                <a:latin typeface="Times New Roman" charset="0"/>
              </a:rPr>
              <a:t>u</a:t>
            </a:r>
            <a:r>
              <a:rPr kumimoji="0" lang="en-US" altLang="zh-CN" b="1">
                <a:latin typeface="Times New Roman" charset="0"/>
              </a:rPr>
              <a:t>), </a:t>
            </a:r>
            <a:r>
              <a:rPr kumimoji="0" lang="zh-CN" altLang="en-US" b="1">
                <a:latin typeface="Times New Roman" charset="0"/>
              </a:rPr>
              <a:t>其中：</a:t>
            </a:r>
          </a:p>
          <a:p>
            <a:pPr lvl="1" algn="just" eaLnBrk="1" hangingPunct="1">
              <a:spcBef>
                <a:spcPct val="40000"/>
              </a:spcBef>
            </a:pPr>
            <a:r>
              <a:rPr kumimoji="0" lang="en-US" altLang="zh-CN" b="1">
                <a:latin typeface="Times New Roman" charset="0"/>
              </a:rPr>
              <a:t>L(</a:t>
            </a:r>
            <a:r>
              <a:rPr kumimoji="0" lang="en-US" altLang="zh-CN" b="1" i="1">
                <a:latin typeface="Times New Roman" charset="0"/>
              </a:rPr>
              <a:t>v</a:t>
            </a:r>
            <a:r>
              <a:rPr kumimoji="0" lang="en-US" altLang="zh-CN" b="1">
                <a:latin typeface="Times New Roman" charset="0"/>
              </a:rPr>
              <a:t>)</a:t>
            </a:r>
            <a:r>
              <a:rPr kumimoji="0" lang="zh-CN" altLang="en-US" b="1">
                <a:latin typeface="Times New Roman" charset="0"/>
              </a:rPr>
              <a:t>即从</a:t>
            </a:r>
            <a:r>
              <a:rPr kumimoji="0" lang="en-US" altLang="zh-CN" b="1" i="1">
                <a:latin typeface="Times New Roman" charset="0"/>
              </a:rPr>
              <a:t>s</a:t>
            </a:r>
            <a:r>
              <a:rPr kumimoji="0" lang="zh-CN" altLang="en-US" b="1">
                <a:latin typeface="Times New Roman" charset="0"/>
              </a:rPr>
              <a:t>到</a:t>
            </a:r>
            <a:r>
              <a:rPr kumimoji="0" lang="en-US" altLang="zh-CN" b="1" i="1">
                <a:latin typeface="Times New Roman" charset="0"/>
              </a:rPr>
              <a:t>v</a:t>
            </a:r>
            <a:r>
              <a:rPr kumimoji="0" lang="zh-CN" altLang="en-US" b="1">
                <a:latin typeface="Times New Roman" charset="0"/>
              </a:rPr>
              <a:t>的最短路径长度（目前可得的）</a:t>
            </a:r>
          </a:p>
          <a:p>
            <a:pPr lvl="1" algn="just" eaLnBrk="1" hangingPunct="1">
              <a:spcBef>
                <a:spcPct val="40000"/>
              </a:spcBef>
            </a:pPr>
            <a:r>
              <a:rPr kumimoji="0" lang="en-US" altLang="zh-CN" b="1" i="1">
                <a:latin typeface="Times New Roman" charset="0"/>
              </a:rPr>
              <a:t>u</a:t>
            </a:r>
            <a:r>
              <a:rPr kumimoji="0" lang="zh-CN" altLang="en-US" b="1">
                <a:latin typeface="Times New Roman" charset="0"/>
              </a:rPr>
              <a:t>是该路径上</a:t>
            </a:r>
            <a:r>
              <a:rPr kumimoji="0" lang="en-US" altLang="zh-CN" b="1" i="1">
                <a:latin typeface="Times New Roman" charset="0"/>
              </a:rPr>
              <a:t>v</a:t>
            </a:r>
            <a:r>
              <a:rPr kumimoji="0" lang="zh-CN" altLang="en-US" b="1">
                <a:latin typeface="Times New Roman" charset="0"/>
              </a:rPr>
              <a:t>前一个顶点。</a:t>
            </a:r>
          </a:p>
          <a:p>
            <a:pPr lvl="1" algn="just" eaLnBrk="1" hangingPunct="1">
              <a:spcBef>
                <a:spcPct val="40000"/>
              </a:spcBef>
              <a:buFont typeface="Wingdings" charset="2"/>
              <a:buNone/>
            </a:pPr>
            <a:endParaRPr kumimoji="0" lang="en-US" altLang="zh-CN" b="1">
              <a:latin typeface="Times New Roman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/>
              <a:t>求最短路的一个例子</a:t>
            </a:r>
          </a:p>
        </p:txBody>
      </p:sp>
      <p:sp>
        <p:nvSpPr>
          <p:cNvPr id="23554" name="Oval 3" descr="粉色砂纸"/>
          <p:cNvSpPr>
            <a:spLocks noChangeArrowheads="1"/>
          </p:cNvSpPr>
          <p:nvPr/>
        </p:nvSpPr>
        <p:spPr bwMode="auto">
          <a:xfrm>
            <a:off x="2232025" y="3297238"/>
            <a:ext cx="1385888" cy="10414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3555" name="Line 6"/>
          <p:cNvSpPr>
            <a:spLocks noChangeShapeType="1"/>
          </p:cNvSpPr>
          <p:nvPr/>
        </p:nvSpPr>
        <p:spPr bwMode="auto">
          <a:xfrm>
            <a:off x="2933700" y="2138363"/>
            <a:ext cx="3143250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Line 7"/>
          <p:cNvSpPr>
            <a:spLocks noChangeShapeType="1"/>
          </p:cNvSpPr>
          <p:nvPr/>
        </p:nvSpPr>
        <p:spPr bwMode="auto">
          <a:xfrm flipV="1">
            <a:off x="2933700" y="5575300"/>
            <a:ext cx="3151188" cy="174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7" name="Line 8"/>
          <p:cNvSpPr>
            <a:spLocks noChangeShapeType="1"/>
          </p:cNvSpPr>
          <p:nvPr/>
        </p:nvSpPr>
        <p:spPr bwMode="auto">
          <a:xfrm flipH="1">
            <a:off x="1287463" y="2179638"/>
            <a:ext cx="1449387" cy="15541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8" name="Line 9"/>
          <p:cNvSpPr>
            <a:spLocks noChangeShapeType="1"/>
          </p:cNvSpPr>
          <p:nvPr/>
        </p:nvSpPr>
        <p:spPr bwMode="auto">
          <a:xfrm>
            <a:off x="1311275" y="3868738"/>
            <a:ext cx="1446213" cy="16256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9" name="Line 10"/>
          <p:cNvSpPr>
            <a:spLocks noChangeShapeType="1"/>
          </p:cNvSpPr>
          <p:nvPr/>
        </p:nvSpPr>
        <p:spPr bwMode="auto">
          <a:xfrm flipH="1">
            <a:off x="6321425" y="3940175"/>
            <a:ext cx="1392238" cy="15811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0" name="Line 11"/>
          <p:cNvSpPr>
            <a:spLocks noChangeShapeType="1"/>
          </p:cNvSpPr>
          <p:nvPr/>
        </p:nvSpPr>
        <p:spPr bwMode="auto">
          <a:xfrm flipV="1">
            <a:off x="1435100" y="3830638"/>
            <a:ext cx="1350963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1" name="Line 12"/>
          <p:cNvSpPr>
            <a:spLocks noChangeShapeType="1"/>
          </p:cNvSpPr>
          <p:nvPr/>
        </p:nvSpPr>
        <p:spPr bwMode="auto">
          <a:xfrm>
            <a:off x="2955925" y="3829050"/>
            <a:ext cx="3094038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2" name="Line 13"/>
          <p:cNvSpPr>
            <a:spLocks noChangeShapeType="1"/>
          </p:cNvSpPr>
          <p:nvPr/>
        </p:nvSpPr>
        <p:spPr bwMode="auto">
          <a:xfrm>
            <a:off x="6272213" y="3810000"/>
            <a:ext cx="1400175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3" name="Line 14"/>
          <p:cNvSpPr>
            <a:spLocks noChangeShapeType="1"/>
          </p:cNvSpPr>
          <p:nvPr/>
        </p:nvSpPr>
        <p:spPr bwMode="auto">
          <a:xfrm>
            <a:off x="2832100" y="2214563"/>
            <a:ext cx="6350" cy="15414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4" name="Line 15"/>
          <p:cNvSpPr>
            <a:spLocks noChangeShapeType="1"/>
          </p:cNvSpPr>
          <p:nvPr/>
        </p:nvSpPr>
        <p:spPr bwMode="auto">
          <a:xfrm flipH="1">
            <a:off x="2803525" y="3906838"/>
            <a:ext cx="6350" cy="16938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5" name="Line 16"/>
          <p:cNvSpPr>
            <a:spLocks noChangeShapeType="1"/>
          </p:cNvSpPr>
          <p:nvPr/>
        </p:nvSpPr>
        <p:spPr bwMode="auto">
          <a:xfrm>
            <a:off x="6154738" y="2263775"/>
            <a:ext cx="0" cy="14509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6" name="Line 17"/>
          <p:cNvSpPr>
            <a:spLocks noChangeShapeType="1"/>
          </p:cNvSpPr>
          <p:nvPr/>
        </p:nvSpPr>
        <p:spPr bwMode="auto">
          <a:xfrm flipH="1">
            <a:off x="6176963" y="3887788"/>
            <a:ext cx="23812" cy="15763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7" name="Line 18"/>
          <p:cNvSpPr>
            <a:spLocks noChangeShapeType="1"/>
          </p:cNvSpPr>
          <p:nvPr/>
        </p:nvSpPr>
        <p:spPr bwMode="auto">
          <a:xfrm>
            <a:off x="2884488" y="2179638"/>
            <a:ext cx="4883150" cy="16113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8" name="Line 19"/>
          <p:cNvSpPr>
            <a:spLocks noChangeShapeType="1"/>
          </p:cNvSpPr>
          <p:nvPr/>
        </p:nvSpPr>
        <p:spPr bwMode="auto">
          <a:xfrm flipH="1">
            <a:off x="2933700" y="2195513"/>
            <a:ext cx="3165475" cy="159543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9" name="Line 20"/>
          <p:cNvSpPr>
            <a:spLocks noChangeShapeType="1"/>
          </p:cNvSpPr>
          <p:nvPr/>
        </p:nvSpPr>
        <p:spPr bwMode="auto">
          <a:xfrm flipH="1">
            <a:off x="2933700" y="3848100"/>
            <a:ext cx="3165475" cy="16891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0" name="Rectangle 21"/>
          <p:cNvSpPr>
            <a:spLocks noChangeArrowheads="1"/>
          </p:cNvSpPr>
          <p:nvPr/>
        </p:nvSpPr>
        <p:spPr bwMode="auto">
          <a:xfrm>
            <a:off x="2563813" y="3714750"/>
            <a:ext cx="1397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 b="1">
                <a:solidFill>
                  <a:srgbClr val="850AFF"/>
                </a:solidFill>
                <a:latin typeface="Times New Roman" charset="0"/>
              </a:rPr>
              <a:t>s</a:t>
            </a:r>
            <a:endParaRPr lang="en-US" altLang="zh-CN" sz="2800">
              <a:solidFill>
                <a:srgbClr val="850AFF"/>
              </a:solidFill>
              <a:latin typeface="Times New Roman" charset="0"/>
            </a:endParaRPr>
          </a:p>
        </p:txBody>
      </p:sp>
      <p:sp>
        <p:nvSpPr>
          <p:cNvPr id="23571" name="Rectangle 22"/>
          <p:cNvSpPr>
            <a:spLocks noChangeArrowheads="1"/>
          </p:cNvSpPr>
          <p:nvPr/>
        </p:nvSpPr>
        <p:spPr bwMode="auto">
          <a:xfrm>
            <a:off x="4570413" y="3427413"/>
            <a:ext cx="17938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7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3572" name="Rectangle 23"/>
          <p:cNvSpPr>
            <a:spLocks noChangeArrowheads="1"/>
          </p:cNvSpPr>
          <p:nvPr/>
        </p:nvSpPr>
        <p:spPr bwMode="auto">
          <a:xfrm>
            <a:off x="1822450" y="2474913"/>
            <a:ext cx="4238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 b="1">
                <a:solidFill>
                  <a:srgbClr val="000000"/>
                </a:solidFill>
                <a:latin typeface="Times New Roman" charset="0"/>
              </a:rPr>
              <a:t>7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3573" name="Rectangle 24"/>
          <p:cNvSpPr>
            <a:spLocks noChangeArrowheads="1"/>
          </p:cNvSpPr>
          <p:nvPr/>
        </p:nvSpPr>
        <p:spPr bwMode="auto">
          <a:xfrm>
            <a:off x="4486275" y="1693863"/>
            <a:ext cx="1793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3574" name="Rectangle 25"/>
          <p:cNvSpPr>
            <a:spLocks noChangeArrowheads="1"/>
          </p:cNvSpPr>
          <p:nvPr/>
        </p:nvSpPr>
        <p:spPr bwMode="auto">
          <a:xfrm>
            <a:off x="2884488" y="2787650"/>
            <a:ext cx="4587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3575" name="Rectangle 26"/>
          <p:cNvSpPr>
            <a:spLocks noChangeArrowheads="1"/>
          </p:cNvSpPr>
          <p:nvPr/>
        </p:nvSpPr>
        <p:spPr bwMode="auto">
          <a:xfrm>
            <a:off x="3914775" y="27876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3576" name="Rectangle 27"/>
          <p:cNvSpPr>
            <a:spLocks noChangeArrowheads="1"/>
          </p:cNvSpPr>
          <p:nvPr/>
        </p:nvSpPr>
        <p:spPr bwMode="auto">
          <a:xfrm>
            <a:off x="6243638" y="2689225"/>
            <a:ext cx="1793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3577" name="Rectangle 28"/>
          <p:cNvSpPr>
            <a:spLocks noChangeArrowheads="1"/>
          </p:cNvSpPr>
          <p:nvPr/>
        </p:nvSpPr>
        <p:spPr bwMode="auto">
          <a:xfrm>
            <a:off x="7150100" y="2628900"/>
            <a:ext cx="1793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3578" name="Rectangle 29"/>
          <p:cNvSpPr>
            <a:spLocks noChangeArrowheads="1"/>
          </p:cNvSpPr>
          <p:nvPr/>
        </p:nvSpPr>
        <p:spPr bwMode="auto">
          <a:xfrm>
            <a:off x="1631950" y="45021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3579" name="Rectangle 30"/>
          <p:cNvSpPr>
            <a:spLocks noChangeArrowheads="1"/>
          </p:cNvSpPr>
          <p:nvPr/>
        </p:nvSpPr>
        <p:spPr bwMode="auto">
          <a:xfrm>
            <a:off x="3478213" y="4216400"/>
            <a:ext cx="1889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3580" name="Rectangle 31"/>
          <p:cNvSpPr>
            <a:spLocks noChangeArrowheads="1"/>
          </p:cNvSpPr>
          <p:nvPr/>
        </p:nvSpPr>
        <p:spPr bwMode="auto">
          <a:xfrm>
            <a:off x="2584450" y="45021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3581" name="Rectangle 32"/>
          <p:cNvSpPr>
            <a:spLocks noChangeArrowheads="1"/>
          </p:cNvSpPr>
          <p:nvPr/>
        </p:nvSpPr>
        <p:spPr bwMode="auto">
          <a:xfrm>
            <a:off x="1939925" y="3400425"/>
            <a:ext cx="4191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8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3582" name="Rectangle 33"/>
          <p:cNvSpPr>
            <a:spLocks noChangeArrowheads="1"/>
          </p:cNvSpPr>
          <p:nvPr/>
        </p:nvSpPr>
        <p:spPr bwMode="auto">
          <a:xfrm>
            <a:off x="5159375" y="4246563"/>
            <a:ext cx="1793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3583" name="Rectangle 34"/>
          <p:cNvSpPr>
            <a:spLocks noChangeArrowheads="1"/>
          </p:cNvSpPr>
          <p:nvPr/>
        </p:nvSpPr>
        <p:spPr bwMode="auto">
          <a:xfrm>
            <a:off x="4260850" y="55435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5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3584" name="Rectangle 35"/>
          <p:cNvSpPr>
            <a:spLocks noChangeArrowheads="1"/>
          </p:cNvSpPr>
          <p:nvPr/>
        </p:nvSpPr>
        <p:spPr bwMode="auto">
          <a:xfrm>
            <a:off x="6667500" y="3776663"/>
            <a:ext cx="1809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3585" name="Rectangle 36"/>
          <p:cNvSpPr>
            <a:spLocks noChangeArrowheads="1"/>
          </p:cNvSpPr>
          <p:nvPr/>
        </p:nvSpPr>
        <p:spPr bwMode="auto">
          <a:xfrm>
            <a:off x="7026275" y="4070350"/>
            <a:ext cx="889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3586" name="Rectangle 37"/>
          <p:cNvSpPr>
            <a:spLocks noChangeArrowheads="1"/>
          </p:cNvSpPr>
          <p:nvPr/>
        </p:nvSpPr>
        <p:spPr bwMode="auto">
          <a:xfrm>
            <a:off x="6261100" y="4316413"/>
            <a:ext cx="334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3587" name="Rectangle 38"/>
          <p:cNvSpPr>
            <a:spLocks noChangeArrowheads="1"/>
          </p:cNvSpPr>
          <p:nvPr/>
        </p:nvSpPr>
        <p:spPr bwMode="auto">
          <a:xfrm>
            <a:off x="6988175" y="4637088"/>
            <a:ext cx="1793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6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3588" name="Rectangle 39"/>
          <p:cNvSpPr>
            <a:spLocks noChangeArrowheads="1"/>
          </p:cNvSpPr>
          <p:nvPr/>
        </p:nvSpPr>
        <p:spPr bwMode="auto">
          <a:xfrm>
            <a:off x="5545138" y="2640013"/>
            <a:ext cx="1793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3589" name="Rectangle 40"/>
          <p:cNvSpPr>
            <a:spLocks noChangeArrowheads="1"/>
          </p:cNvSpPr>
          <p:nvPr/>
        </p:nvSpPr>
        <p:spPr bwMode="auto">
          <a:xfrm>
            <a:off x="2965450" y="3878263"/>
            <a:ext cx="5683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23590" name="Oval 41"/>
          <p:cNvSpPr>
            <a:spLocks noChangeArrowheads="1"/>
          </p:cNvSpPr>
          <p:nvPr/>
        </p:nvSpPr>
        <p:spPr bwMode="auto">
          <a:xfrm>
            <a:off x="2714625" y="2041525"/>
            <a:ext cx="261938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3591" name="Line 42"/>
          <p:cNvSpPr>
            <a:spLocks noChangeShapeType="1"/>
          </p:cNvSpPr>
          <p:nvPr/>
        </p:nvSpPr>
        <p:spPr bwMode="auto">
          <a:xfrm>
            <a:off x="6246813" y="2179638"/>
            <a:ext cx="1544637" cy="15970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2" name="Oval 43"/>
          <p:cNvSpPr>
            <a:spLocks noChangeArrowheads="1"/>
          </p:cNvSpPr>
          <p:nvPr/>
        </p:nvSpPr>
        <p:spPr bwMode="auto">
          <a:xfrm>
            <a:off x="6049963" y="2022475"/>
            <a:ext cx="263525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3593" name="Line 44"/>
          <p:cNvSpPr>
            <a:spLocks noChangeShapeType="1"/>
          </p:cNvSpPr>
          <p:nvPr/>
        </p:nvSpPr>
        <p:spPr bwMode="auto">
          <a:xfrm>
            <a:off x="1389063" y="3895725"/>
            <a:ext cx="4786312" cy="16478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4" name="Oval 45"/>
          <p:cNvSpPr>
            <a:spLocks noChangeArrowheads="1"/>
          </p:cNvSpPr>
          <p:nvPr/>
        </p:nvSpPr>
        <p:spPr bwMode="auto">
          <a:xfrm>
            <a:off x="1141413" y="3714750"/>
            <a:ext cx="261937" cy="2476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3595" name="Oval 46"/>
          <p:cNvSpPr>
            <a:spLocks noChangeArrowheads="1"/>
          </p:cNvSpPr>
          <p:nvPr/>
        </p:nvSpPr>
        <p:spPr bwMode="auto">
          <a:xfrm>
            <a:off x="2736850" y="3709988"/>
            <a:ext cx="263525" cy="246062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3596" name="Oval 47"/>
          <p:cNvSpPr>
            <a:spLocks noChangeArrowheads="1"/>
          </p:cNvSpPr>
          <p:nvPr/>
        </p:nvSpPr>
        <p:spPr bwMode="auto">
          <a:xfrm>
            <a:off x="6049963" y="3714750"/>
            <a:ext cx="263525" cy="2476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3597" name="Oval 48"/>
          <p:cNvSpPr>
            <a:spLocks noChangeArrowheads="1"/>
          </p:cNvSpPr>
          <p:nvPr/>
        </p:nvSpPr>
        <p:spPr bwMode="auto">
          <a:xfrm>
            <a:off x="7667625" y="3700463"/>
            <a:ext cx="261938" cy="2476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3598" name="Oval 49"/>
          <p:cNvSpPr>
            <a:spLocks noChangeArrowheads="1"/>
          </p:cNvSpPr>
          <p:nvPr/>
        </p:nvSpPr>
        <p:spPr bwMode="auto">
          <a:xfrm>
            <a:off x="6049963" y="5470525"/>
            <a:ext cx="263525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3599" name="Oval 50"/>
          <p:cNvSpPr>
            <a:spLocks noChangeArrowheads="1"/>
          </p:cNvSpPr>
          <p:nvPr/>
        </p:nvSpPr>
        <p:spPr bwMode="auto">
          <a:xfrm>
            <a:off x="2687638" y="5448300"/>
            <a:ext cx="263525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3600" name="TextBox 117"/>
          <p:cNvSpPr txBox="1">
            <a:spLocks noChangeArrowheads="1"/>
          </p:cNvSpPr>
          <p:nvPr/>
        </p:nvSpPr>
        <p:spPr bwMode="auto">
          <a:xfrm>
            <a:off x="2714625" y="198755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b</a:t>
            </a:r>
            <a:endParaRPr kumimoji="0" lang="zh-CN" altLang="en-US" sz="1800"/>
          </a:p>
        </p:txBody>
      </p:sp>
      <p:sp>
        <p:nvSpPr>
          <p:cNvPr id="23601" name="TextBox 118"/>
          <p:cNvSpPr txBox="1">
            <a:spLocks noChangeArrowheads="1"/>
          </p:cNvSpPr>
          <p:nvPr/>
        </p:nvSpPr>
        <p:spPr bwMode="auto">
          <a:xfrm>
            <a:off x="1143000" y="36433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a</a:t>
            </a:r>
            <a:endParaRPr kumimoji="0" lang="zh-CN" altLang="en-US" sz="1800"/>
          </a:p>
        </p:txBody>
      </p:sp>
      <p:sp>
        <p:nvSpPr>
          <p:cNvPr id="23602" name="TextBox 119"/>
          <p:cNvSpPr txBox="1">
            <a:spLocks noChangeArrowheads="1"/>
          </p:cNvSpPr>
          <p:nvPr/>
        </p:nvSpPr>
        <p:spPr bwMode="auto">
          <a:xfrm>
            <a:off x="2714625" y="3643313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c</a:t>
            </a:r>
            <a:endParaRPr kumimoji="0" lang="zh-CN" altLang="en-US" sz="1800"/>
          </a:p>
        </p:txBody>
      </p:sp>
      <p:sp>
        <p:nvSpPr>
          <p:cNvPr id="23603" name="TextBox 120"/>
          <p:cNvSpPr txBox="1">
            <a:spLocks noChangeArrowheads="1"/>
          </p:cNvSpPr>
          <p:nvPr/>
        </p:nvSpPr>
        <p:spPr bwMode="auto">
          <a:xfrm>
            <a:off x="2643188" y="53578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d</a:t>
            </a:r>
            <a:endParaRPr kumimoji="0" lang="zh-CN" altLang="en-US" sz="1800"/>
          </a:p>
        </p:txBody>
      </p:sp>
      <p:sp>
        <p:nvSpPr>
          <p:cNvPr id="23604" name="TextBox 121"/>
          <p:cNvSpPr txBox="1">
            <a:spLocks noChangeArrowheads="1"/>
          </p:cNvSpPr>
          <p:nvPr/>
        </p:nvSpPr>
        <p:spPr bwMode="auto">
          <a:xfrm>
            <a:off x="6000750" y="19288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e</a:t>
            </a:r>
            <a:endParaRPr kumimoji="0" lang="zh-CN" altLang="en-US" sz="1800"/>
          </a:p>
        </p:txBody>
      </p:sp>
      <p:sp>
        <p:nvSpPr>
          <p:cNvPr id="23605" name="TextBox 122"/>
          <p:cNvSpPr txBox="1">
            <a:spLocks noChangeArrowheads="1"/>
          </p:cNvSpPr>
          <p:nvPr/>
        </p:nvSpPr>
        <p:spPr bwMode="auto">
          <a:xfrm>
            <a:off x="6072188" y="3643313"/>
            <a:ext cx="249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f</a:t>
            </a:r>
            <a:endParaRPr kumimoji="0" lang="zh-CN" altLang="en-US" sz="1800"/>
          </a:p>
        </p:txBody>
      </p:sp>
      <p:sp>
        <p:nvSpPr>
          <p:cNvPr id="23606" name="TextBox 123"/>
          <p:cNvSpPr txBox="1">
            <a:spLocks noChangeArrowheads="1"/>
          </p:cNvSpPr>
          <p:nvPr/>
        </p:nvSpPr>
        <p:spPr bwMode="auto">
          <a:xfrm>
            <a:off x="6045200" y="53578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g</a:t>
            </a:r>
            <a:endParaRPr kumimoji="0" lang="zh-CN" altLang="en-US" sz="1800"/>
          </a:p>
        </p:txBody>
      </p:sp>
      <p:sp>
        <p:nvSpPr>
          <p:cNvPr id="23607" name="TextBox 124"/>
          <p:cNvSpPr txBox="1">
            <a:spLocks noChangeArrowheads="1"/>
          </p:cNvSpPr>
          <p:nvPr/>
        </p:nvSpPr>
        <p:spPr bwMode="auto">
          <a:xfrm>
            <a:off x="7643813" y="36433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h</a:t>
            </a:r>
            <a:endParaRPr kumimoji="0" lang="zh-CN" altLang="en-US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/>
              <a:t>求最短路的一个例子</a:t>
            </a:r>
          </a:p>
        </p:txBody>
      </p:sp>
      <p:sp>
        <p:nvSpPr>
          <p:cNvPr id="24578" name="Oval 3" descr="粉色砂纸"/>
          <p:cNvSpPr>
            <a:spLocks noChangeArrowheads="1"/>
          </p:cNvSpPr>
          <p:nvPr/>
        </p:nvSpPr>
        <p:spPr bwMode="auto">
          <a:xfrm>
            <a:off x="2232025" y="3297238"/>
            <a:ext cx="1385888" cy="10414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4579" name="Line 6"/>
          <p:cNvSpPr>
            <a:spLocks noChangeShapeType="1"/>
          </p:cNvSpPr>
          <p:nvPr/>
        </p:nvSpPr>
        <p:spPr bwMode="auto">
          <a:xfrm>
            <a:off x="2933700" y="2138363"/>
            <a:ext cx="3143250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0" name="Line 7"/>
          <p:cNvSpPr>
            <a:spLocks noChangeShapeType="1"/>
          </p:cNvSpPr>
          <p:nvPr/>
        </p:nvSpPr>
        <p:spPr bwMode="auto">
          <a:xfrm flipV="1">
            <a:off x="2933700" y="5575300"/>
            <a:ext cx="3151188" cy="174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1" name="Line 8"/>
          <p:cNvSpPr>
            <a:spLocks noChangeShapeType="1"/>
          </p:cNvSpPr>
          <p:nvPr/>
        </p:nvSpPr>
        <p:spPr bwMode="auto">
          <a:xfrm flipH="1">
            <a:off x="1287463" y="2179638"/>
            <a:ext cx="1449387" cy="15541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2" name="Line 9"/>
          <p:cNvSpPr>
            <a:spLocks noChangeShapeType="1"/>
          </p:cNvSpPr>
          <p:nvPr/>
        </p:nvSpPr>
        <p:spPr bwMode="auto">
          <a:xfrm>
            <a:off x="1311275" y="3868738"/>
            <a:ext cx="1446213" cy="16256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3" name="Line 10"/>
          <p:cNvSpPr>
            <a:spLocks noChangeShapeType="1"/>
          </p:cNvSpPr>
          <p:nvPr/>
        </p:nvSpPr>
        <p:spPr bwMode="auto">
          <a:xfrm flipH="1">
            <a:off x="6321425" y="3940175"/>
            <a:ext cx="1392238" cy="15811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4" name="Line 11"/>
          <p:cNvSpPr>
            <a:spLocks noChangeShapeType="1"/>
          </p:cNvSpPr>
          <p:nvPr/>
        </p:nvSpPr>
        <p:spPr bwMode="auto">
          <a:xfrm flipV="1">
            <a:off x="1435100" y="3830638"/>
            <a:ext cx="1350963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5" name="Line 12"/>
          <p:cNvSpPr>
            <a:spLocks noChangeShapeType="1"/>
          </p:cNvSpPr>
          <p:nvPr/>
        </p:nvSpPr>
        <p:spPr bwMode="auto">
          <a:xfrm>
            <a:off x="2955925" y="3829050"/>
            <a:ext cx="3094038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6" name="Line 13"/>
          <p:cNvSpPr>
            <a:spLocks noChangeShapeType="1"/>
          </p:cNvSpPr>
          <p:nvPr/>
        </p:nvSpPr>
        <p:spPr bwMode="auto">
          <a:xfrm>
            <a:off x="6272213" y="3810000"/>
            <a:ext cx="1400175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7" name="Line 14"/>
          <p:cNvSpPr>
            <a:spLocks noChangeShapeType="1"/>
          </p:cNvSpPr>
          <p:nvPr/>
        </p:nvSpPr>
        <p:spPr bwMode="auto">
          <a:xfrm>
            <a:off x="2832100" y="2214563"/>
            <a:ext cx="6350" cy="15414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8" name="Line 15"/>
          <p:cNvSpPr>
            <a:spLocks noChangeShapeType="1"/>
          </p:cNvSpPr>
          <p:nvPr/>
        </p:nvSpPr>
        <p:spPr bwMode="auto">
          <a:xfrm flipH="1">
            <a:off x="2803525" y="3906838"/>
            <a:ext cx="6350" cy="16938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9" name="Line 16"/>
          <p:cNvSpPr>
            <a:spLocks noChangeShapeType="1"/>
          </p:cNvSpPr>
          <p:nvPr/>
        </p:nvSpPr>
        <p:spPr bwMode="auto">
          <a:xfrm>
            <a:off x="6154738" y="2263775"/>
            <a:ext cx="0" cy="14509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0" name="Line 17"/>
          <p:cNvSpPr>
            <a:spLocks noChangeShapeType="1"/>
          </p:cNvSpPr>
          <p:nvPr/>
        </p:nvSpPr>
        <p:spPr bwMode="auto">
          <a:xfrm flipH="1">
            <a:off x="6176963" y="3887788"/>
            <a:ext cx="23812" cy="15763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1" name="Line 18"/>
          <p:cNvSpPr>
            <a:spLocks noChangeShapeType="1"/>
          </p:cNvSpPr>
          <p:nvPr/>
        </p:nvSpPr>
        <p:spPr bwMode="auto">
          <a:xfrm>
            <a:off x="2884488" y="2179638"/>
            <a:ext cx="4883150" cy="16113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2" name="Line 19"/>
          <p:cNvSpPr>
            <a:spLocks noChangeShapeType="1"/>
          </p:cNvSpPr>
          <p:nvPr/>
        </p:nvSpPr>
        <p:spPr bwMode="auto">
          <a:xfrm flipH="1">
            <a:off x="2933700" y="2195513"/>
            <a:ext cx="3165475" cy="159543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3" name="Line 20"/>
          <p:cNvSpPr>
            <a:spLocks noChangeShapeType="1"/>
          </p:cNvSpPr>
          <p:nvPr/>
        </p:nvSpPr>
        <p:spPr bwMode="auto">
          <a:xfrm flipH="1">
            <a:off x="2933700" y="3848100"/>
            <a:ext cx="3165475" cy="16891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4" name="Rectangle 21"/>
          <p:cNvSpPr>
            <a:spLocks noChangeArrowheads="1"/>
          </p:cNvSpPr>
          <p:nvPr/>
        </p:nvSpPr>
        <p:spPr bwMode="auto">
          <a:xfrm>
            <a:off x="2563813" y="3714750"/>
            <a:ext cx="1397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 b="1">
                <a:solidFill>
                  <a:srgbClr val="850AFF"/>
                </a:solidFill>
                <a:latin typeface="Times New Roman" charset="0"/>
              </a:rPr>
              <a:t>s</a:t>
            </a:r>
            <a:endParaRPr lang="en-US" altLang="zh-CN" sz="2800">
              <a:solidFill>
                <a:srgbClr val="850AFF"/>
              </a:solidFill>
              <a:latin typeface="Times New Roman" charset="0"/>
            </a:endParaRPr>
          </a:p>
        </p:txBody>
      </p:sp>
      <p:sp>
        <p:nvSpPr>
          <p:cNvPr id="24595" name="Rectangle 22"/>
          <p:cNvSpPr>
            <a:spLocks noChangeArrowheads="1"/>
          </p:cNvSpPr>
          <p:nvPr/>
        </p:nvSpPr>
        <p:spPr bwMode="auto">
          <a:xfrm>
            <a:off x="4570413" y="3427413"/>
            <a:ext cx="17938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7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4596" name="Rectangle 23"/>
          <p:cNvSpPr>
            <a:spLocks noChangeArrowheads="1"/>
          </p:cNvSpPr>
          <p:nvPr/>
        </p:nvSpPr>
        <p:spPr bwMode="auto">
          <a:xfrm>
            <a:off x="1822450" y="2474913"/>
            <a:ext cx="4238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 b="1">
                <a:solidFill>
                  <a:srgbClr val="000000"/>
                </a:solidFill>
                <a:latin typeface="Times New Roman" charset="0"/>
              </a:rPr>
              <a:t>7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4597" name="Rectangle 24"/>
          <p:cNvSpPr>
            <a:spLocks noChangeArrowheads="1"/>
          </p:cNvSpPr>
          <p:nvPr/>
        </p:nvSpPr>
        <p:spPr bwMode="auto">
          <a:xfrm>
            <a:off x="4486275" y="1693863"/>
            <a:ext cx="1793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4598" name="Rectangle 25"/>
          <p:cNvSpPr>
            <a:spLocks noChangeArrowheads="1"/>
          </p:cNvSpPr>
          <p:nvPr/>
        </p:nvSpPr>
        <p:spPr bwMode="auto">
          <a:xfrm>
            <a:off x="2884488" y="2787650"/>
            <a:ext cx="4587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4599" name="Rectangle 26"/>
          <p:cNvSpPr>
            <a:spLocks noChangeArrowheads="1"/>
          </p:cNvSpPr>
          <p:nvPr/>
        </p:nvSpPr>
        <p:spPr bwMode="auto">
          <a:xfrm>
            <a:off x="3914775" y="27876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4600" name="Rectangle 27"/>
          <p:cNvSpPr>
            <a:spLocks noChangeArrowheads="1"/>
          </p:cNvSpPr>
          <p:nvPr/>
        </p:nvSpPr>
        <p:spPr bwMode="auto">
          <a:xfrm>
            <a:off x="6243638" y="2689225"/>
            <a:ext cx="1793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4601" name="Rectangle 28"/>
          <p:cNvSpPr>
            <a:spLocks noChangeArrowheads="1"/>
          </p:cNvSpPr>
          <p:nvPr/>
        </p:nvSpPr>
        <p:spPr bwMode="auto">
          <a:xfrm>
            <a:off x="7150100" y="2628900"/>
            <a:ext cx="1793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4602" name="Rectangle 29"/>
          <p:cNvSpPr>
            <a:spLocks noChangeArrowheads="1"/>
          </p:cNvSpPr>
          <p:nvPr/>
        </p:nvSpPr>
        <p:spPr bwMode="auto">
          <a:xfrm>
            <a:off x="1631950" y="45021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4603" name="Rectangle 30"/>
          <p:cNvSpPr>
            <a:spLocks noChangeArrowheads="1"/>
          </p:cNvSpPr>
          <p:nvPr/>
        </p:nvSpPr>
        <p:spPr bwMode="auto">
          <a:xfrm>
            <a:off x="3478213" y="4216400"/>
            <a:ext cx="1889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4604" name="Rectangle 31"/>
          <p:cNvSpPr>
            <a:spLocks noChangeArrowheads="1"/>
          </p:cNvSpPr>
          <p:nvPr/>
        </p:nvSpPr>
        <p:spPr bwMode="auto">
          <a:xfrm>
            <a:off x="2584450" y="45021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4605" name="Rectangle 32"/>
          <p:cNvSpPr>
            <a:spLocks noChangeArrowheads="1"/>
          </p:cNvSpPr>
          <p:nvPr/>
        </p:nvSpPr>
        <p:spPr bwMode="auto">
          <a:xfrm>
            <a:off x="1939925" y="3400425"/>
            <a:ext cx="4191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8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4606" name="Rectangle 33"/>
          <p:cNvSpPr>
            <a:spLocks noChangeArrowheads="1"/>
          </p:cNvSpPr>
          <p:nvPr/>
        </p:nvSpPr>
        <p:spPr bwMode="auto">
          <a:xfrm>
            <a:off x="5159375" y="4246563"/>
            <a:ext cx="1793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4607" name="Rectangle 34"/>
          <p:cNvSpPr>
            <a:spLocks noChangeArrowheads="1"/>
          </p:cNvSpPr>
          <p:nvPr/>
        </p:nvSpPr>
        <p:spPr bwMode="auto">
          <a:xfrm>
            <a:off x="4260850" y="55435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5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4608" name="Rectangle 35"/>
          <p:cNvSpPr>
            <a:spLocks noChangeArrowheads="1"/>
          </p:cNvSpPr>
          <p:nvPr/>
        </p:nvSpPr>
        <p:spPr bwMode="auto">
          <a:xfrm>
            <a:off x="6667500" y="3776663"/>
            <a:ext cx="1809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4609" name="Rectangle 36"/>
          <p:cNvSpPr>
            <a:spLocks noChangeArrowheads="1"/>
          </p:cNvSpPr>
          <p:nvPr/>
        </p:nvSpPr>
        <p:spPr bwMode="auto">
          <a:xfrm>
            <a:off x="7026275" y="4070350"/>
            <a:ext cx="889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4610" name="Rectangle 37"/>
          <p:cNvSpPr>
            <a:spLocks noChangeArrowheads="1"/>
          </p:cNvSpPr>
          <p:nvPr/>
        </p:nvSpPr>
        <p:spPr bwMode="auto">
          <a:xfrm>
            <a:off x="6261100" y="4316413"/>
            <a:ext cx="334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4611" name="Rectangle 38"/>
          <p:cNvSpPr>
            <a:spLocks noChangeArrowheads="1"/>
          </p:cNvSpPr>
          <p:nvPr/>
        </p:nvSpPr>
        <p:spPr bwMode="auto">
          <a:xfrm>
            <a:off x="6988175" y="4637088"/>
            <a:ext cx="1793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6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4612" name="Rectangle 39"/>
          <p:cNvSpPr>
            <a:spLocks noChangeArrowheads="1"/>
          </p:cNvSpPr>
          <p:nvPr/>
        </p:nvSpPr>
        <p:spPr bwMode="auto">
          <a:xfrm>
            <a:off x="5545138" y="2640013"/>
            <a:ext cx="1793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4613" name="Rectangle 40"/>
          <p:cNvSpPr>
            <a:spLocks noChangeArrowheads="1"/>
          </p:cNvSpPr>
          <p:nvPr/>
        </p:nvSpPr>
        <p:spPr bwMode="auto">
          <a:xfrm>
            <a:off x="2965450" y="3878263"/>
            <a:ext cx="5683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24614" name="Oval 41"/>
          <p:cNvSpPr>
            <a:spLocks noChangeArrowheads="1"/>
          </p:cNvSpPr>
          <p:nvPr/>
        </p:nvSpPr>
        <p:spPr bwMode="auto">
          <a:xfrm>
            <a:off x="2714625" y="2041525"/>
            <a:ext cx="261938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4615" name="Line 42"/>
          <p:cNvSpPr>
            <a:spLocks noChangeShapeType="1"/>
          </p:cNvSpPr>
          <p:nvPr/>
        </p:nvSpPr>
        <p:spPr bwMode="auto">
          <a:xfrm>
            <a:off x="6246813" y="2179638"/>
            <a:ext cx="1544637" cy="15970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6" name="Oval 43"/>
          <p:cNvSpPr>
            <a:spLocks noChangeArrowheads="1"/>
          </p:cNvSpPr>
          <p:nvPr/>
        </p:nvSpPr>
        <p:spPr bwMode="auto">
          <a:xfrm>
            <a:off x="6049963" y="2022475"/>
            <a:ext cx="263525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4617" name="Line 44"/>
          <p:cNvSpPr>
            <a:spLocks noChangeShapeType="1"/>
          </p:cNvSpPr>
          <p:nvPr/>
        </p:nvSpPr>
        <p:spPr bwMode="auto">
          <a:xfrm>
            <a:off x="1389063" y="3895725"/>
            <a:ext cx="4786312" cy="16478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8" name="Oval 45"/>
          <p:cNvSpPr>
            <a:spLocks noChangeArrowheads="1"/>
          </p:cNvSpPr>
          <p:nvPr/>
        </p:nvSpPr>
        <p:spPr bwMode="auto">
          <a:xfrm>
            <a:off x="1141413" y="3714750"/>
            <a:ext cx="261937" cy="2476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4619" name="Oval 46"/>
          <p:cNvSpPr>
            <a:spLocks noChangeArrowheads="1"/>
          </p:cNvSpPr>
          <p:nvPr/>
        </p:nvSpPr>
        <p:spPr bwMode="auto">
          <a:xfrm>
            <a:off x="2736850" y="3709988"/>
            <a:ext cx="263525" cy="246062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4620" name="Oval 47"/>
          <p:cNvSpPr>
            <a:spLocks noChangeArrowheads="1"/>
          </p:cNvSpPr>
          <p:nvPr/>
        </p:nvSpPr>
        <p:spPr bwMode="auto">
          <a:xfrm>
            <a:off x="6049963" y="3714750"/>
            <a:ext cx="263525" cy="2476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4621" name="Oval 48"/>
          <p:cNvSpPr>
            <a:spLocks noChangeArrowheads="1"/>
          </p:cNvSpPr>
          <p:nvPr/>
        </p:nvSpPr>
        <p:spPr bwMode="auto">
          <a:xfrm>
            <a:off x="7667625" y="3700463"/>
            <a:ext cx="261938" cy="2476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4622" name="Oval 49"/>
          <p:cNvSpPr>
            <a:spLocks noChangeArrowheads="1"/>
          </p:cNvSpPr>
          <p:nvPr/>
        </p:nvSpPr>
        <p:spPr bwMode="auto">
          <a:xfrm>
            <a:off x="6049963" y="5470525"/>
            <a:ext cx="263525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4623" name="Oval 50"/>
          <p:cNvSpPr>
            <a:spLocks noChangeArrowheads="1"/>
          </p:cNvSpPr>
          <p:nvPr/>
        </p:nvSpPr>
        <p:spPr bwMode="auto">
          <a:xfrm>
            <a:off x="2687638" y="5448300"/>
            <a:ext cx="263525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143461" name="Text Box 101"/>
          <p:cNvSpPr txBox="1">
            <a:spLocks noChangeArrowheads="1"/>
          </p:cNvSpPr>
          <p:nvPr/>
        </p:nvSpPr>
        <p:spPr bwMode="auto">
          <a:xfrm>
            <a:off x="2447925" y="1571625"/>
            <a:ext cx="695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1,c</a:t>
            </a:r>
          </a:p>
        </p:txBody>
      </p:sp>
      <p:sp>
        <p:nvSpPr>
          <p:cNvPr id="143462" name="Text Box 102"/>
          <p:cNvSpPr txBox="1">
            <a:spLocks noChangeArrowheads="1"/>
          </p:cNvSpPr>
          <p:nvPr/>
        </p:nvSpPr>
        <p:spPr bwMode="auto">
          <a:xfrm>
            <a:off x="6189663" y="1571625"/>
            <a:ext cx="668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2,c</a:t>
            </a:r>
          </a:p>
        </p:txBody>
      </p:sp>
      <p:sp>
        <p:nvSpPr>
          <p:cNvPr id="143463" name="Text Box 103"/>
          <p:cNvSpPr txBox="1">
            <a:spLocks noChangeArrowheads="1"/>
          </p:cNvSpPr>
          <p:nvPr/>
        </p:nvSpPr>
        <p:spPr bwMode="auto">
          <a:xfrm>
            <a:off x="785813" y="3784600"/>
            <a:ext cx="642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8,c</a:t>
            </a:r>
          </a:p>
        </p:txBody>
      </p:sp>
      <p:sp>
        <p:nvSpPr>
          <p:cNvPr id="143464" name="Text Box 104"/>
          <p:cNvSpPr txBox="1">
            <a:spLocks noChangeArrowheads="1"/>
          </p:cNvSpPr>
          <p:nvPr/>
        </p:nvSpPr>
        <p:spPr bwMode="auto">
          <a:xfrm>
            <a:off x="5643563" y="3357563"/>
            <a:ext cx="650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7,c</a:t>
            </a:r>
          </a:p>
        </p:txBody>
      </p:sp>
      <p:sp>
        <p:nvSpPr>
          <p:cNvPr id="143465" name="Text Box 105"/>
          <p:cNvSpPr txBox="1">
            <a:spLocks noChangeArrowheads="1"/>
          </p:cNvSpPr>
          <p:nvPr/>
        </p:nvSpPr>
        <p:spPr bwMode="auto">
          <a:xfrm>
            <a:off x="2587625" y="5608638"/>
            <a:ext cx="6985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4,c</a:t>
            </a:r>
          </a:p>
        </p:txBody>
      </p:sp>
      <p:grpSp>
        <p:nvGrpSpPr>
          <p:cNvPr id="2" name="组合 116"/>
          <p:cNvGrpSpPr>
            <a:grpSpLocks/>
          </p:cNvGrpSpPr>
          <p:nvPr/>
        </p:nvGrpSpPr>
        <p:grpSpPr bwMode="auto">
          <a:xfrm>
            <a:off x="928688" y="1571625"/>
            <a:ext cx="2489200" cy="1041400"/>
            <a:chOff x="928662" y="1571612"/>
            <a:chExt cx="2489507" cy="1041729"/>
          </a:xfrm>
        </p:grpSpPr>
        <p:sp>
          <p:nvSpPr>
            <p:cNvPr id="24638" name="Oval 107"/>
            <p:cNvSpPr>
              <a:spLocks noChangeArrowheads="1"/>
            </p:cNvSpPr>
            <p:nvPr/>
          </p:nvSpPr>
          <p:spPr bwMode="auto">
            <a:xfrm>
              <a:off x="2309797" y="1571612"/>
              <a:ext cx="1108372" cy="10417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/>
            </a:p>
          </p:txBody>
        </p:sp>
        <p:sp>
          <p:nvSpPr>
            <p:cNvPr id="24639" name="圆角矩形标注 115"/>
            <p:cNvSpPr>
              <a:spLocks noChangeArrowheads="1"/>
            </p:cNvSpPr>
            <p:nvPr/>
          </p:nvSpPr>
          <p:spPr bwMode="auto">
            <a:xfrm>
              <a:off x="928662" y="1643050"/>
              <a:ext cx="928694" cy="571504"/>
            </a:xfrm>
            <a:prstGeom prst="wedgeRoundRectCallout">
              <a:avLst>
                <a:gd name="adj1" fmla="val 137977"/>
                <a:gd name="adj2" fmla="val 31889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kumimoji="0" lang="en-US" altLang="zh-CN" sz="1800"/>
                <a:t>U1</a:t>
              </a:r>
              <a:endParaRPr kumimoji="0" lang="zh-CN" altLang="en-US" sz="1800"/>
            </a:p>
          </p:txBody>
        </p:sp>
      </p:grpSp>
      <p:sp>
        <p:nvSpPr>
          <p:cNvPr id="24630" name="TextBox 117"/>
          <p:cNvSpPr txBox="1">
            <a:spLocks noChangeArrowheads="1"/>
          </p:cNvSpPr>
          <p:nvPr/>
        </p:nvSpPr>
        <p:spPr bwMode="auto">
          <a:xfrm>
            <a:off x="2714625" y="198755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b</a:t>
            </a:r>
            <a:endParaRPr kumimoji="0" lang="zh-CN" altLang="en-US" sz="1800"/>
          </a:p>
        </p:txBody>
      </p:sp>
      <p:sp>
        <p:nvSpPr>
          <p:cNvPr id="24631" name="TextBox 118"/>
          <p:cNvSpPr txBox="1">
            <a:spLocks noChangeArrowheads="1"/>
          </p:cNvSpPr>
          <p:nvPr/>
        </p:nvSpPr>
        <p:spPr bwMode="auto">
          <a:xfrm>
            <a:off x="1143000" y="36433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a</a:t>
            </a:r>
            <a:endParaRPr kumimoji="0" lang="zh-CN" altLang="en-US" sz="1800"/>
          </a:p>
        </p:txBody>
      </p:sp>
      <p:sp>
        <p:nvSpPr>
          <p:cNvPr id="24632" name="TextBox 119"/>
          <p:cNvSpPr txBox="1">
            <a:spLocks noChangeArrowheads="1"/>
          </p:cNvSpPr>
          <p:nvPr/>
        </p:nvSpPr>
        <p:spPr bwMode="auto">
          <a:xfrm>
            <a:off x="2714625" y="3643313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c</a:t>
            </a:r>
            <a:endParaRPr kumimoji="0" lang="zh-CN" altLang="en-US" sz="1800"/>
          </a:p>
        </p:txBody>
      </p:sp>
      <p:sp>
        <p:nvSpPr>
          <p:cNvPr id="24633" name="TextBox 120"/>
          <p:cNvSpPr txBox="1">
            <a:spLocks noChangeArrowheads="1"/>
          </p:cNvSpPr>
          <p:nvPr/>
        </p:nvSpPr>
        <p:spPr bwMode="auto">
          <a:xfrm>
            <a:off x="2643188" y="53578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d</a:t>
            </a:r>
            <a:endParaRPr kumimoji="0" lang="zh-CN" altLang="en-US" sz="1800"/>
          </a:p>
        </p:txBody>
      </p:sp>
      <p:sp>
        <p:nvSpPr>
          <p:cNvPr id="24634" name="TextBox 121"/>
          <p:cNvSpPr txBox="1">
            <a:spLocks noChangeArrowheads="1"/>
          </p:cNvSpPr>
          <p:nvPr/>
        </p:nvSpPr>
        <p:spPr bwMode="auto">
          <a:xfrm>
            <a:off x="6000750" y="19288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e</a:t>
            </a:r>
            <a:endParaRPr kumimoji="0" lang="zh-CN" altLang="en-US" sz="1800"/>
          </a:p>
        </p:txBody>
      </p:sp>
      <p:sp>
        <p:nvSpPr>
          <p:cNvPr id="24635" name="TextBox 122"/>
          <p:cNvSpPr txBox="1">
            <a:spLocks noChangeArrowheads="1"/>
          </p:cNvSpPr>
          <p:nvPr/>
        </p:nvSpPr>
        <p:spPr bwMode="auto">
          <a:xfrm>
            <a:off x="6072188" y="3643313"/>
            <a:ext cx="249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f</a:t>
            </a:r>
            <a:endParaRPr kumimoji="0" lang="zh-CN" altLang="en-US" sz="1800"/>
          </a:p>
        </p:txBody>
      </p:sp>
      <p:sp>
        <p:nvSpPr>
          <p:cNvPr id="24636" name="TextBox 123"/>
          <p:cNvSpPr txBox="1">
            <a:spLocks noChangeArrowheads="1"/>
          </p:cNvSpPr>
          <p:nvPr/>
        </p:nvSpPr>
        <p:spPr bwMode="auto">
          <a:xfrm>
            <a:off x="6045200" y="53578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g</a:t>
            </a:r>
            <a:endParaRPr kumimoji="0" lang="zh-CN" altLang="en-US" sz="1800"/>
          </a:p>
        </p:txBody>
      </p:sp>
      <p:sp>
        <p:nvSpPr>
          <p:cNvPr id="24637" name="TextBox 124"/>
          <p:cNvSpPr txBox="1">
            <a:spLocks noChangeArrowheads="1"/>
          </p:cNvSpPr>
          <p:nvPr/>
        </p:nvSpPr>
        <p:spPr bwMode="auto">
          <a:xfrm>
            <a:off x="7643813" y="36433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h</a:t>
            </a:r>
            <a:endParaRPr kumimoji="0"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61" grpId="0"/>
      <p:bldP spid="143462" grpId="0"/>
      <p:bldP spid="143463" grpId="0"/>
      <p:bldP spid="143464" grpId="0"/>
      <p:bldP spid="1434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5602" name="Oval 3" descr="粉色砂纸"/>
          <p:cNvSpPr>
            <a:spLocks noChangeArrowheads="1"/>
          </p:cNvSpPr>
          <p:nvPr/>
        </p:nvSpPr>
        <p:spPr bwMode="auto">
          <a:xfrm>
            <a:off x="2232025" y="1285875"/>
            <a:ext cx="1385888" cy="3052763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5603" name="Line 6"/>
          <p:cNvSpPr>
            <a:spLocks noChangeShapeType="1"/>
          </p:cNvSpPr>
          <p:nvPr/>
        </p:nvSpPr>
        <p:spPr bwMode="auto">
          <a:xfrm>
            <a:off x="2933700" y="2138363"/>
            <a:ext cx="3143250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4" name="Line 7"/>
          <p:cNvSpPr>
            <a:spLocks noChangeShapeType="1"/>
          </p:cNvSpPr>
          <p:nvPr/>
        </p:nvSpPr>
        <p:spPr bwMode="auto">
          <a:xfrm flipV="1">
            <a:off x="2933700" y="5575300"/>
            <a:ext cx="3151188" cy="174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5" name="Line 8"/>
          <p:cNvSpPr>
            <a:spLocks noChangeShapeType="1"/>
          </p:cNvSpPr>
          <p:nvPr/>
        </p:nvSpPr>
        <p:spPr bwMode="auto">
          <a:xfrm flipH="1">
            <a:off x="1287463" y="2179638"/>
            <a:ext cx="1449387" cy="15541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6" name="Line 9"/>
          <p:cNvSpPr>
            <a:spLocks noChangeShapeType="1"/>
          </p:cNvSpPr>
          <p:nvPr/>
        </p:nvSpPr>
        <p:spPr bwMode="auto">
          <a:xfrm>
            <a:off x="1311275" y="3868738"/>
            <a:ext cx="1446213" cy="16256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7" name="Line 10"/>
          <p:cNvSpPr>
            <a:spLocks noChangeShapeType="1"/>
          </p:cNvSpPr>
          <p:nvPr/>
        </p:nvSpPr>
        <p:spPr bwMode="auto">
          <a:xfrm flipH="1">
            <a:off x="6321425" y="3940175"/>
            <a:ext cx="1392238" cy="15811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8" name="Line 11"/>
          <p:cNvSpPr>
            <a:spLocks noChangeShapeType="1"/>
          </p:cNvSpPr>
          <p:nvPr/>
        </p:nvSpPr>
        <p:spPr bwMode="auto">
          <a:xfrm flipV="1">
            <a:off x="1435100" y="3830638"/>
            <a:ext cx="1350963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9" name="Line 12"/>
          <p:cNvSpPr>
            <a:spLocks noChangeShapeType="1"/>
          </p:cNvSpPr>
          <p:nvPr/>
        </p:nvSpPr>
        <p:spPr bwMode="auto">
          <a:xfrm>
            <a:off x="2955925" y="3829050"/>
            <a:ext cx="3094038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0" name="Line 13"/>
          <p:cNvSpPr>
            <a:spLocks noChangeShapeType="1"/>
          </p:cNvSpPr>
          <p:nvPr/>
        </p:nvSpPr>
        <p:spPr bwMode="auto">
          <a:xfrm>
            <a:off x="6272213" y="3810000"/>
            <a:ext cx="1400175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1" name="Line 14"/>
          <p:cNvSpPr>
            <a:spLocks noChangeShapeType="1"/>
          </p:cNvSpPr>
          <p:nvPr/>
        </p:nvSpPr>
        <p:spPr bwMode="auto">
          <a:xfrm>
            <a:off x="2857500" y="2214563"/>
            <a:ext cx="6350" cy="15414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2" name="Line 15"/>
          <p:cNvSpPr>
            <a:spLocks noChangeShapeType="1"/>
          </p:cNvSpPr>
          <p:nvPr/>
        </p:nvSpPr>
        <p:spPr bwMode="auto">
          <a:xfrm flipH="1">
            <a:off x="2803525" y="3906838"/>
            <a:ext cx="6350" cy="16938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3" name="Line 16"/>
          <p:cNvSpPr>
            <a:spLocks noChangeShapeType="1"/>
          </p:cNvSpPr>
          <p:nvPr/>
        </p:nvSpPr>
        <p:spPr bwMode="auto">
          <a:xfrm>
            <a:off x="6154738" y="2263775"/>
            <a:ext cx="0" cy="14509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4" name="Line 17"/>
          <p:cNvSpPr>
            <a:spLocks noChangeShapeType="1"/>
          </p:cNvSpPr>
          <p:nvPr/>
        </p:nvSpPr>
        <p:spPr bwMode="auto">
          <a:xfrm flipH="1">
            <a:off x="6176963" y="3887788"/>
            <a:ext cx="23812" cy="15763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5" name="Line 18"/>
          <p:cNvSpPr>
            <a:spLocks noChangeShapeType="1"/>
          </p:cNvSpPr>
          <p:nvPr/>
        </p:nvSpPr>
        <p:spPr bwMode="auto">
          <a:xfrm>
            <a:off x="2884488" y="2179638"/>
            <a:ext cx="4883150" cy="16113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6" name="Line 19"/>
          <p:cNvSpPr>
            <a:spLocks noChangeShapeType="1"/>
          </p:cNvSpPr>
          <p:nvPr/>
        </p:nvSpPr>
        <p:spPr bwMode="auto">
          <a:xfrm flipH="1">
            <a:off x="2933700" y="2195513"/>
            <a:ext cx="3165475" cy="159543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7" name="Line 20"/>
          <p:cNvSpPr>
            <a:spLocks noChangeShapeType="1"/>
          </p:cNvSpPr>
          <p:nvPr/>
        </p:nvSpPr>
        <p:spPr bwMode="auto">
          <a:xfrm flipH="1">
            <a:off x="2933700" y="3848100"/>
            <a:ext cx="3165475" cy="16891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8" name="Rectangle 21"/>
          <p:cNvSpPr>
            <a:spLocks noChangeArrowheads="1"/>
          </p:cNvSpPr>
          <p:nvPr/>
        </p:nvSpPr>
        <p:spPr bwMode="auto">
          <a:xfrm>
            <a:off x="2563813" y="3714750"/>
            <a:ext cx="1397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 b="1">
                <a:solidFill>
                  <a:srgbClr val="850AFF"/>
                </a:solidFill>
                <a:latin typeface="Times New Roman" charset="0"/>
              </a:rPr>
              <a:t>s</a:t>
            </a:r>
            <a:endParaRPr lang="en-US" altLang="zh-CN" sz="2800">
              <a:solidFill>
                <a:srgbClr val="850AFF"/>
              </a:solidFill>
              <a:latin typeface="Times New Roman" charset="0"/>
            </a:endParaRPr>
          </a:p>
        </p:txBody>
      </p:sp>
      <p:sp>
        <p:nvSpPr>
          <p:cNvPr id="25619" name="Rectangle 22"/>
          <p:cNvSpPr>
            <a:spLocks noChangeArrowheads="1"/>
          </p:cNvSpPr>
          <p:nvPr/>
        </p:nvSpPr>
        <p:spPr bwMode="auto">
          <a:xfrm>
            <a:off x="4570413" y="3427413"/>
            <a:ext cx="17938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7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5620" name="Rectangle 23"/>
          <p:cNvSpPr>
            <a:spLocks noChangeArrowheads="1"/>
          </p:cNvSpPr>
          <p:nvPr/>
        </p:nvSpPr>
        <p:spPr bwMode="auto">
          <a:xfrm>
            <a:off x="1822450" y="2474913"/>
            <a:ext cx="4238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 b="1">
                <a:solidFill>
                  <a:srgbClr val="000000"/>
                </a:solidFill>
                <a:latin typeface="Times New Roman" charset="0"/>
              </a:rPr>
              <a:t>7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5621" name="Rectangle 24"/>
          <p:cNvSpPr>
            <a:spLocks noChangeArrowheads="1"/>
          </p:cNvSpPr>
          <p:nvPr/>
        </p:nvSpPr>
        <p:spPr bwMode="auto">
          <a:xfrm>
            <a:off x="4486275" y="1693863"/>
            <a:ext cx="1793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5622" name="Rectangle 25"/>
          <p:cNvSpPr>
            <a:spLocks noChangeArrowheads="1"/>
          </p:cNvSpPr>
          <p:nvPr/>
        </p:nvSpPr>
        <p:spPr bwMode="auto">
          <a:xfrm>
            <a:off x="2884488" y="2787650"/>
            <a:ext cx="4587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5623" name="Rectangle 26"/>
          <p:cNvSpPr>
            <a:spLocks noChangeArrowheads="1"/>
          </p:cNvSpPr>
          <p:nvPr/>
        </p:nvSpPr>
        <p:spPr bwMode="auto">
          <a:xfrm>
            <a:off x="3914775" y="27876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5624" name="Rectangle 27"/>
          <p:cNvSpPr>
            <a:spLocks noChangeArrowheads="1"/>
          </p:cNvSpPr>
          <p:nvPr/>
        </p:nvSpPr>
        <p:spPr bwMode="auto">
          <a:xfrm>
            <a:off x="6243638" y="2689225"/>
            <a:ext cx="1793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5625" name="Rectangle 28"/>
          <p:cNvSpPr>
            <a:spLocks noChangeArrowheads="1"/>
          </p:cNvSpPr>
          <p:nvPr/>
        </p:nvSpPr>
        <p:spPr bwMode="auto">
          <a:xfrm>
            <a:off x="7150100" y="2628900"/>
            <a:ext cx="1793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5626" name="Rectangle 29"/>
          <p:cNvSpPr>
            <a:spLocks noChangeArrowheads="1"/>
          </p:cNvSpPr>
          <p:nvPr/>
        </p:nvSpPr>
        <p:spPr bwMode="auto">
          <a:xfrm>
            <a:off x="1631950" y="45021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5627" name="Rectangle 30"/>
          <p:cNvSpPr>
            <a:spLocks noChangeArrowheads="1"/>
          </p:cNvSpPr>
          <p:nvPr/>
        </p:nvSpPr>
        <p:spPr bwMode="auto">
          <a:xfrm>
            <a:off x="3478213" y="4216400"/>
            <a:ext cx="1889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5628" name="Rectangle 31"/>
          <p:cNvSpPr>
            <a:spLocks noChangeArrowheads="1"/>
          </p:cNvSpPr>
          <p:nvPr/>
        </p:nvSpPr>
        <p:spPr bwMode="auto">
          <a:xfrm>
            <a:off x="2584450" y="45021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5629" name="Rectangle 32"/>
          <p:cNvSpPr>
            <a:spLocks noChangeArrowheads="1"/>
          </p:cNvSpPr>
          <p:nvPr/>
        </p:nvSpPr>
        <p:spPr bwMode="auto">
          <a:xfrm>
            <a:off x="1939925" y="3400425"/>
            <a:ext cx="4191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8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5630" name="Rectangle 33"/>
          <p:cNvSpPr>
            <a:spLocks noChangeArrowheads="1"/>
          </p:cNvSpPr>
          <p:nvPr/>
        </p:nvSpPr>
        <p:spPr bwMode="auto">
          <a:xfrm>
            <a:off x="5159375" y="4246563"/>
            <a:ext cx="1793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5631" name="Rectangle 34"/>
          <p:cNvSpPr>
            <a:spLocks noChangeArrowheads="1"/>
          </p:cNvSpPr>
          <p:nvPr/>
        </p:nvSpPr>
        <p:spPr bwMode="auto">
          <a:xfrm>
            <a:off x="4260850" y="55435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5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5632" name="Rectangle 35"/>
          <p:cNvSpPr>
            <a:spLocks noChangeArrowheads="1"/>
          </p:cNvSpPr>
          <p:nvPr/>
        </p:nvSpPr>
        <p:spPr bwMode="auto">
          <a:xfrm>
            <a:off x="6667500" y="3776663"/>
            <a:ext cx="1809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5633" name="Rectangle 36"/>
          <p:cNvSpPr>
            <a:spLocks noChangeArrowheads="1"/>
          </p:cNvSpPr>
          <p:nvPr/>
        </p:nvSpPr>
        <p:spPr bwMode="auto">
          <a:xfrm>
            <a:off x="7026275" y="4070350"/>
            <a:ext cx="889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5634" name="Rectangle 37"/>
          <p:cNvSpPr>
            <a:spLocks noChangeArrowheads="1"/>
          </p:cNvSpPr>
          <p:nvPr/>
        </p:nvSpPr>
        <p:spPr bwMode="auto">
          <a:xfrm>
            <a:off x="6261100" y="4316413"/>
            <a:ext cx="334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5635" name="Rectangle 38"/>
          <p:cNvSpPr>
            <a:spLocks noChangeArrowheads="1"/>
          </p:cNvSpPr>
          <p:nvPr/>
        </p:nvSpPr>
        <p:spPr bwMode="auto">
          <a:xfrm>
            <a:off x="6988175" y="4637088"/>
            <a:ext cx="1793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6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5636" name="Rectangle 39"/>
          <p:cNvSpPr>
            <a:spLocks noChangeArrowheads="1"/>
          </p:cNvSpPr>
          <p:nvPr/>
        </p:nvSpPr>
        <p:spPr bwMode="auto">
          <a:xfrm>
            <a:off x="5545138" y="2640013"/>
            <a:ext cx="1793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5637" name="Rectangle 40"/>
          <p:cNvSpPr>
            <a:spLocks noChangeArrowheads="1"/>
          </p:cNvSpPr>
          <p:nvPr/>
        </p:nvSpPr>
        <p:spPr bwMode="auto">
          <a:xfrm>
            <a:off x="2965450" y="3878263"/>
            <a:ext cx="5683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25638" name="Oval 41"/>
          <p:cNvSpPr>
            <a:spLocks noChangeArrowheads="1"/>
          </p:cNvSpPr>
          <p:nvPr/>
        </p:nvSpPr>
        <p:spPr bwMode="auto">
          <a:xfrm>
            <a:off x="2714625" y="2041525"/>
            <a:ext cx="261938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5639" name="Line 42"/>
          <p:cNvSpPr>
            <a:spLocks noChangeShapeType="1"/>
          </p:cNvSpPr>
          <p:nvPr/>
        </p:nvSpPr>
        <p:spPr bwMode="auto">
          <a:xfrm>
            <a:off x="6246813" y="2179638"/>
            <a:ext cx="1544637" cy="15970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40" name="Oval 43"/>
          <p:cNvSpPr>
            <a:spLocks noChangeArrowheads="1"/>
          </p:cNvSpPr>
          <p:nvPr/>
        </p:nvSpPr>
        <p:spPr bwMode="auto">
          <a:xfrm>
            <a:off x="6049963" y="2022475"/>
            <a:ext cx="263525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5641" name="Line 44"/>
          <p:cNvSpPr>
            <a:spLocks noChangeShapeType="1"/>
          </p:cNvSpPr>
          <p:nvPr/>
        </p:nvSpPr>
        <p:spPr bwMode="auto">
          <a:xfrm>
            <a:off x="1389063" y="3895725"/>
            <a:ext cx="4786312" cy="16478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42" name="Oval 45"/>
          <p:cNvSpPr>
            <a:spLocks noChangeArrowheads="1"/>
          </p:cNvSpPr>
          <p:nvPr/>
        </p:nvSpPr>
        <p:spPr bwMode="auto">
          <a:xfrm>
            <a:off x="1141413" y="3714750"/>
            <a:ext cx="261937" cy="2476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5643" name="Oval 46"/>
          <p:cNvSpPr>
            <a:spLocks noChangeArrowheads="1"/>
          </p:cNvSpPr>
          <p:nvPr/>
        </p:nvSpPr>
        <p:spPr bwMode="auto">
          <a:xfrm>
            <a:off x="2736850" y="3709988"/>
            <a:ext cx="263525" cy="246062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5644" name="Oval 47"/>
          <p:cNvSpPr>
            <a:spLocks noChangeArrowheads="1"/>
          </p:cNvSpPr>
          <p:nvPr/>
        </p:nvSpPr>
        <p:spPr bwMode="auto">
          <a:xfrm>
            <a:off x="6049963" y="3714750"/>
            <a:ext cx="263525" cy="2476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5645" name="Oval 48"/>
          <p:cNvSpPr>
            <a:spLocks noChangeArrowheads="1"/>
          </p:cNvSpPr>
          <p:nvPr/>
        </p:nvSpPr>
        <p:spPr bwMode="auto">
          <a:xfrm>
            <a:off x="7667625" y="3700463"/>
            <a:ext cx="261938" cy="2476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5646" name="Oval 49"/>
          <p:cNvSpPr>
            <a:spLocks noChangeArrowheads="1"/>
          </p:cNvSpPr>
          <p:nvPr/>
        </p:nvSpPr>
        <p:spPr bwMode="auto">
          <a:xfrm>
            <a:off x="6049963" y="5470525"/>
            <a:ext cx="263525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5647" name="Oval 50"/>
          <p:cNvSpPr>
            <a:spLocks noChangeArrowheads="1"/>
          </p:cNvSpPr>
          <p:nvPr/>
        </p:nvSpPr>
        <p:spPr bwMode="auto">
          <a:xfrm>
            <a:off x="2687638" y="5448300"/>
            <a:ext cx="263525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5648" name="Text Box 101"/>
          <p:cNvSpPr txBox="1">
            <a:spLocks noChangeArrowheads="1"/>
          </p:cNvSpPr>
          <p:nvPr/>
        </p:nvSpPr>
        <p:spPr bwMode="auto">
          <a:xfrm>
            <a:off x="2447925" y="1571625"/>
            <a:ext cx="695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1,c</a:t>
            </a:r>
          </a:p>
        </p:txBody>
      </p:sp>
      <p:sp>
        <p:nvSpPr>
          <p:cNvPr id="160" name="Text Box 102"/>
          <p:cNvSpPr txBox="1">
            <a:spLocks noChangeArrowheads="1"/>
          </p:cNvSpPr>
          <p:nvPr/>
        </p:nvSpPr>
        <p:spPr bwMode="auto">
          <a:xfrm>
            <a:off x="6189663" y="1571625"/>
            <a:ext cx="668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2,c</a:t>
            </a:r>
          </a:p>
        </p:txBody>
      </p:sp>
      <p:sp>
        <p:nvSpPr>
          <p:cNvPr id="25650" name="Text Box 103"/>
          <p:cNvSpPr txBox="1">
            <a:spLocks noChangeArrowheads="1"/>
          </p:cNvSpPr>
          <p:nvPr/>
        </p:nvSpPr>
        <p:spPr bwMode="auto">
          <a:xfrm>
            <a:off x="785813" y="3784600"/>
            <a:ext cx="642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8,c</a:t>
            </a:r>
          </a:p>
        </p:txBody>
      </p:sp>
      <p:sp>
        <p:nvSpPr>
          <p:cNvPr id="25651" name="Text Box 104"/>
          <p:cNvSpPr txBox="1">
            <a:spLocks noChangeArrowheads="1"/>
          </p:cNvSpPr>
          <p:nvPr/>
        </p:nvSpPr>
        <p:spPr bwMode="auto">
          <a:xfrm>
            <a:off x="5643563" y="3357563"/>
            <a:ext cx="650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7,c</a:t>
            </a:r>
          </a:p>
        </p:txBody>
      </p:sp>
      <p:sp>
        <p:nvSpPr>
          <p:cNvPr id="25652" name="Text Box 105"/>
          <p:cNvSpPr txBox="1">
            <a:spLocks noChangeArrowheads="1"/>
          </p:cNvSpPr>
          <p:nvPr/>
        </p:nvSpPr>
        <p:spPr bwMode="auto">
          <a:xfrm>
            <a:off x="2587625" y="5608638"/>
            <a:ext cx="6985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4,c</a:t>
            </a:r>
          </a:p>
        </p:txBody>
      </p:sp>
      <p:sp>
        <p:nvSpPr>
          <p:cNvPr id="166" name="圆角矩形标注 165"/>
          <p:cNvSpPr>
            <a:spLocks noChangeArrowheads="1"/>
          </p:cNvSpPr>
          <p:nvPr/>
        </p:nvSpPr>
        <p:spPr bwMode="auto">
          <a:xfrm>
            <a:off x="7000875" y="1714500"/>
            <a:ext cx="928688" cy="571500"/>
          </a:xfrm>
          <a:prstGeom prst="wedgeRoundRectCallout">
            <a:avLst>
              <a:gd name="adj1" fmla="val -123319"/>
              <a:gd name="adj2" fmla="val 2368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U2</a:t>
            </a:r>
            <a:endParaRPr kumimoji="0" lang="zh-CN" altLang="en-US" sz="1800"/>
          </a:p>
        </p:txBody>
      </p:sp>
      <p:sp>
        <p:nvSpPr>
          <p:cNvPr id="25654" name="TextBox 166"/>
          <p:cNvSpPr txBox="1">
            <a:spLocks noChangeArrowheads="1"/>
          </p:cNvSpPr>
          <p:nvPr/>
        </p:nvSpPr>
        <p:spPr bwMode="auto">
          <a:xfrm>
            <a:off x="2714625" y="198755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b</a:t>
            </a:r>
            <a:endParaRPr kumimoji="0" lang="zh-CN" altLang="en-US" sz="1800"/>
          </a:p>
        </p:txBody>
      </p:sp>
      <p:sp>
        <p:nvSpPr>
          <p:cNvPr id="25655" name="TextBox 167"/>
          <p:cNvSpPr txBox="1">
            <a:spLocks noChangeArrowheads="1"/>
          </p:cNvSpPr>
          <p:nvPr/>
        </p:nvSpPr>
        <p:spPr bwMode="auto">
          <a:xfrm>
            <a:off x="1143000" y="36433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a</a:t>
            </a:r>
            <a:endParaRPr kumimoji="0" lang="zh-CN" altLang="en-US" sz="1800"/>
          </a:p>
        </p:txBody>
      </p:sp>
      <p:sp>
        <p:nvSpPr>
          <p:cNvPr id="25656" name="TextBox 168"/>
          <p:cNvSpPr txBox="1">
            <a:spLocks noChangeArrowheads="1"/>
          </p:cNvSpPr>
          <p:nvPr/>
        </p:nvSpPr>
        <p:spPr bwMode="auto">
          <a:xfrm>
            <a:off x="2714625" y="3643313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c</a:t>
            </a:r>
            <a:endParaRPr kumimoji="0" lang="zh-CN" altLang="en-US" sz="1800"/>
          </a:p>
        </p:txBody>
      </p:sp>
      <p:sp>
        <p:nvSpPr>
          <p:cNvPr id="25657" name="TextBox 169"/>
          <p:cNvSpPr txBox="1">
            <a:spLocks noChangeArrowheads="1"/>
          </p:cNvSpPr>
          <p:nvPr/>
        </p:nvSpPr>
        <p:spPr bwMode="auto">
          <a:xfrm>
            <a:off x="2643188" y="53578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d</a:t>
            </a:r>
            <a:endParaRPr kumimoji="0" lang="zh-CN" altLang="en-US" sz="1800"/>
          </a:p>
        </p:txBody>
      </p:sp>
      <p:sp>
        <p:nvSpPr>
          <p:cNvPr id="25658" name="TextBox 170"/>
          <p:cNvSpPr txBox="1">
            <a:spLocks noChangeArrowheads="1"/>
          </p:cNvSpPr>
          <p:nvPr/>
        </p:nvSpPr>
        <p:spPr bwMode="auto">
          <a:xfrm>
            <a:off x="6000750" y="19288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e</a:t>
            </a:r>
            <a:endParaRPr kumimoji="0" lang="zh-CN" altLang="en-US" sz="1800"/>
          </a:p>
        </p:txBody>
      </p:sp>
      <p:sp>
        <p:nvSpPr>
          <p:cNvPr id="25659" name="TextBox 171"/>
          <p:cNvSpPr txBox="1">
            <a:spLocks noChangeArrowheads="1"/>
          </p:cNvSpPr>
          <p:nvPr/>
        </p:nvSpPr>
        <p:spPr bwMode="auto">
          <a:xfrm>
            <a:off x="6072188" y="3643313"/>
            <a:ext cx="249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f</a:t>
            </a:r>
            <a:endParaRPr kumimoji="0" lang="zh-CN" altLang="en-US" sz="1800"/>
          </a:p>
        </p:txBody>
      </p:sp>
      <p:sp>
        <p:nvSpPr>
          <p:cNvPr id="25660" name="TextBox 172"/>
          <p:cNvSpPr txBox="1">
            <a:spLocks noChangeArrowheads="1"/>
          </p:cNvSpPr>
          <p:nvPr/>
        </p:nvSpPr>
        <p:spPr bwMode="auto">
          <a:xfrm>
            <a:off x="6045200" y="53578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g</a:t>
            </a:r>
            <a:endParaRPr kumimoji="0" lang="zh-CN" altLang="en-US" sz="1800"/>
          </a:p>
        </p:txBody>
      </p:sp>
      <p:sp>
        <p:nvSpPr>
          <p:cNvPr id="25661" name="TextBox 173"/>
          <p:cNvSpPr txBox="1">
            <a:spLocks noChangeArrowheads="1"/>
          </p:cNvSpPr>
          <p:nvPr/>
        </p:nvSpPr>
        <p:spPr bwMode="auto">
          <a:xfrm>
            <a:off x="7643813" y="36433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h</a:t>
            </a:r>
            <a:endParaRPr kumimoji="0" lang="zh-CN" altLang="en-US" sz="1800"/>
          </a:p>
        </p:txBody>
      </p:sp>
      <p:sp>
        <p:nvSpPr>
          <p:cNvPr id="175" name="Text Box 104"/>
          <p:cNvSpPr txBox="1">
            <a:spLocks noChangeArrowheads="1"/>
          </p:cNvSpPr>
          <p:nvPr/>
        </p:nvSpPr>
        <p:spPr bwMode="auto">
          <a:xfrm>
            <a:off x="7929563" y="3357563"/>
            <a:ext cx="650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4,b</a:t>
            </a:r>
          </a:p>
        </p:txBody>
      </p:sp>
      <p:sp>
        <p:nvSpPr>
          <p:cNvPr id="25663" name="圆角矩形标注 175"/>
          <p:cNvSpPr>
            <a:spLocks noChangeArrowheads="1"/>
          </p:cNvSpPr>
          <p:nvPr/>
        </p:nvSpPr>
        <p:spPr bwMode="auto">
          <a:xfrm>
            <a:off x="500063" y="1785938"/>
            <a:ext cx="928687" cy="571500"/>
          </a:xfrm>
          <a:prstGeom prst="wedgeRoundRectCallout">
            <a:avLst>
              <a:gd name="adj1" fmla="val 137977"/>
              <a:gd name="adj2" fmla="val 3188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S1</a:t>
            </a:r>
            <a:endParaRPr kumimoji="0"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166" grpId="0" animBg="1"/>
      <p:bldP spid="175" grpId="0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10020</TotalTime>
  <Words>2107</Words>
  <Application>Microsoft Macintosh PowerPoint</Application>
  <PresentationFormat>全屏显示(4:3)</PresentationFormat>
  <Paragraphs>456</Paragraphs>
  <Slides>36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宋体</vt:lpstr>
      <vt:lpstr>Arial</vt:lpstr>
      <vt:lpstr>Cambria Math</vt:lpstr>
      <vt:lpstr>Times New Roman</vt:lpstr>
      <vt:lpstr>Wingdings</vt:lpstr>
      <vt:lpstr>Network</vt:lpstr>
      <vt:lpstr>Picture Publisher Image</vt:lpstr>
      <vt:lpstr>Equation</vt:lpstr>
      <vt:lpstr>最短通路问题</vt:lpstr>
      <vt:lpstr>内容提要</vt:lpstr>
      <vt:lpstr>带权图与最短通路问题</vt:lpstr>
      <vt:lpstr>带权图与最短通路问题</vt:lpstr>
      <vt:lpstr>Dijkstra最短路径的算法思想(1959)</vt:lpstr>
      <vt:lpstr>求最短路径的Dijkstra算法</vt:lpstr>
      <vt:lpstr>求最短路的一个例子</vt:lpstr>
      <vt:lpstr>求最短路的一个例子</vt:lpstr>
      <vt:lpstr>PowerPoint 演示文稿</vt:lpstr>
      <vt:lpstr>PowerPoint 演示文稿</vt:lpstr>
      <vt:lpstr>PowerPoint 演示文稿</vt:lpstr>
      <vt:lpstr>PowerPoint 演示文稿</vt:lpstr>
      <vt:lpstr>求最短路的一个例子(续)</vt:lpstr>
      <vt:lpstr>求最短路的一个例子(续)</vt:lpstr>
      <vt:lpstr>Dijkstra算法的描述</vt:lpstr>
      <vt:lpstr>Dijkstra算法的分析</vt:lpstr>
      <vt:lpstr>求所有结点间的最短距离？</vt:lpstr>
      <vt:lpstr>求所有结点间的最短距离？ All-Pairs Shortest Paths</vt:lpstr>
      <vt:lpstr>All Pairs Shortest Path – Floyd-Warshall Algorithm </vt:lpstr>
      <vt:lpstr>Computing  dij(k)</vt:lpstr>
      <vt:lpstr>Recursive Formulation for dij(k)</vt:lpstr>
      <vt:lpstr>Algorithm</vt:lpstr>
      <vt:lpstr>Example</vt:lpstr>
      <vt:lpstr>Step 1 </vt:lpstr>
      <vt:lpstr>Step 2 </vt:lpstr>
      <vt:lpstr>Step 3 </vt:lpstr>
      <vt:lpstr>Step 4</vt:lpstr>
      <vt:lpstr>Step 5 </vt:lpstr>
      <vt:lpstr>旅行商问题 (Travelling Salesman Problem, TSP )</vt:lpstr>
      <vt:lpstr>旅行商问题</vt:lpstr>
      <vt:lpstr>旅行商问题</vt:lpstr>
      <vt:lpstr>旅行商问题</vt:lpstr>
      <vt:lpstr>旅行商问题</vt:lpstr>
      <vt:lpstr>旅行商问题(TSP)的研究进展</vt:lpstr>
      <vt:lpstr>编程 练习 </vt:lpstr>
      <vt:lpstr>编程要求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集合的运算</dc:title>
  <dc:creator>CHEN DAOXU</dc:creator>
  <cp:lastModifiedBy>Ma Xiaoxing</cp:lastModifiedBy>
  <cp:revision>117</cp:revision>
  <dcterms:created xsi:type="dcterms:W3CDTF">2001-02-08T13:36:53Z</dcterms:created>
  <dcterms:modified xsi:type="dcterms:W3CDTF">2022-05-23T00:59:35Z</dcterms:modified>
</cp:coreProperties>
</file>