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7"/>
  </p:notesMasterIdLst>
  <p:handoutMasterIdLst>
    <p:handoutMasterId r:id="rId38"/>
  </p:handoutMasterIdLst>
  <p:sldIdLst>
    <p:sldId id="256" r:id="rId2"/>
    <p:sldId id="667" r:id="rId3"/>
    <p:sldId id="734" r:id="rId4"/>
    <p:sldId id="735" r:id="rId5"/>
    <p:sldId id="703" r:id="rId6"/>
    <p:sldId id="675" r:id="rId7"/>
    <p:sldId id="706" r:id="rId8"/>
    <p:sldId id="704" r:id="rId9"/>
    <p:sldId id="710" r:id="rId10"/>
    <p:sldId id="714" r:id="rId11"/>
    <p:sldId id="715" r:id="rId12"/>
    <p:sldId id="712" r:id="rId13"/>
    <p:sldId id="713" r:id="rId14"/>
    <p:sldId id="677" r:id="rId15"/>
    <p:sldId id="660" r:id="rId16"/>
    <p:sldId id="661" r:id="rId17"/>
    <p:sldId id="697" r:id="rId18"/>
    <p:sldId id="720" r:id="rId19"/>
    <p:sldId id="726" r:id="rId20"/>
    <p:sldId id="721" r:id="rId21"/>
    <p:sldId id="722" r:id="rId22"/>
    <p:sldId id="723" r:id="rId23"/>
    <p:sldId id="727" r:id="rId24"/>
    <p:sldId id="725" r:id="rId25"/>
    <p:sldId id="728" r:id="rId26"/>
    <p:sldId id="724" r:id="rId27"/>
    <p:sldId id="729" r:id="rId28"/>
    <p:sldId id="730" r:id="rId29"/>
    <p:sldId id="731" r:id="rId30"/>
    <p:sldId id="694" r:id="rId31"/>
    <p:sldId id="716" r:id="rId32"/>
    <p:sldId id="717" r:id="rId33"/>
    <p:sldId id="718" r:id="rId34"/>
    <p:sldId id="719" r:id="rId35"/>
    <p:sldId id="631" r:id="rId36"/>
  </p:sldIdLst>
  <p:sldSz cx="9144000" cy="6858000" type="screen4x3"/>
  <p:notesSz cx="6400800" cy="86868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736">
          <p15:clr>
            <a:srgbClr val="A4A3A4"/>
          </p15:clr>
        </p15:guide>
        <p15:guide id="2" pos="201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3333CC"/>
    <a:srgbClr val="1E2EA2"/>
    <a:srgbClr val="4D4D4D"/>
    <a:srgbClr val="CC0000"/>
    <a:srgbClr val="969696"/>
    <a:srgbClr val="3399FF"/>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737" autoAdjust="0"/>
    <p:restoredTop sz="83933" autoAdjust="0"/>
  </p:normalViewPr>
  <p:slideViewPr>
    <p:cSldViewPr>
      <p:cViewPr varScale="1">
        <p:scale>
          <a:sx n="130" d="100"/>
          <a:sy n="130" d="100"/>
        </p:scale>
        <p:origin x="2712"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2598" y="-84"/>
      </p:cViewPr>
      <p:guideLst>
        <p:guide orient="horz" pos="2736"/>
        <p:guide pos="201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3714" name="Rectangle 2"/>
          <p:cNvSpPr>
            <a:spLocks noGrp="1" noChangeArrowheads="1"/>
          </p:cNvSpPr>
          <p:nvPr>
            <p:ph type="hdr" sz="quarter"/>
          </p:nvPr>
        </p:nvSpPr>
        <p:spPr bwMode="auto">
          <a:xfrm>
            <a:off x="0" y="0"/>
            <a:ext cx="2773363" cy="434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243715" name="Rectangle 3"/>
          <p:cNvSpPr>
            <a:spLocks noGrp="1" noChangeArrowheads="1"/>
          </p:cNvSpPr>
          <p:nvPr>
            <p:ph type="dt" sz="quarter" idx="1"/>
          </p:nvPr>
        </p:nvSpPr>
        <p:spPr bwMode="auto">
          <a:xfrm>
            <a:off x="3625850" y="0"/>
            <a:ext cx="2773363" cy="434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243716" name="Rectangle 4"/>
          <p:cNvSpPr>
            <a:spLocks noGrp="1" noChangeArrowheads="1"/>
          </p:cNvSpPr>
          <p:nvPr>
            <p:ph type="ftr" sz="quarter" idx="2"/>
          </p:nvPr>
        </p:nvSpPr>
        <p:spPr bwMode="auto">
          <a:xfrm>
            <a:off x="0" y="8250238"/>
            <a:ext cx="2773363" cy="4349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243717" name="Rectangle 5"/>
          <p:cNvSpPr>
            <a:spLocks noGrp="1" noChangeArrowheads="1"/>
          </p:cNvSpPr>
          <p:nvPr>
            <p:ph type="sldNum" sz="quarter" idx="3"/>
          </p:nvPr>
        </p:nvSpPr>
        <p:spPr bwMode="auto">
          <a:xfrm>
            <a:off x="3625850" y="8250238"/>
            <a:ext cx="2773363" cy="4349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96EC4FA-810F-4D55-B69A-E96E6AFC75DF}" type="slidenum">
              <a:rPr lang="en-US" altLang="zh-CN"/>
              <a:pPr/>
              <a:t>‹#›</a:t>
            </a:fld>
            <a:endParaRPr lang="en-US" altLang="zh-CN"/>
          </a:p>
        </p:txBody>
      </p:sp>
    </p:spTree>
    <p:extLst>
      <p:ext uri="{BB962C8B-B14F-4D97-AF65-F5344CB8AC3E}">
        <p14:creationId xmlns:p14="http://schemas.microsoft.com/office/powerpoint/2010/main" val="3532143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773363" cy="434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32771" name="Rectangle 3"/>
          <p:cNvSpPr>
            <a:spLocks noGrp="1" noChangeArrowheads="1"/>
          </p:cNvSpPr>
          <p:nvPr>
            <p:ph type="dt" idx="1"/>
          </p:nvPr>
        </p:nvSpPr>
        <p:spPr bwMode="auto">
          <a:xfrm>
            <a:off x="3625850" y="0"/>
            <a:ext cx="2773363" cy="434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37892" name="Rectangle 4"/>
          <p:cNvSpPr>
            <a:spLocks noGrp="1" noRot="1" noChangeAspect="1" noChangeArrowheads="1" noTextEdit="1"/>
          </p:cNvSpPr>
          <p:nvPr>
            <p:ph type="sldImg" idx="2"/>
          </p:nvPr>
        </p:nvSpPr>
        <p:spPr bwMode="auto">
          <a:xfrm>
            <a:off x="1028700" y="650875"/>
            <a:ext cx="4343400" cy="32575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3" name="Rectangle 5"/>
          <p:cNvSpPr>
            <a:spLocks noGrp="1" noChangeArrowheads="1"/>
          </p:cNvSpPr>
          <p:nvPr>
            <p:ph type="body" sz="quarter" idx="3"/>
          </p:nvPr>
        </p:nvSpPr>
        <p:spPr bwMode="auto">
          <a:xfrm>
            <a:off x="639763" y="4125913"/>
            <a:ext cx="5121275" cy="39100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2774" name="Rectangle 6"/>
          <p:cNvSpPr>
            <a:spLocks noGrp="1" noChangeArrowheads="1"/>
          </p:cNvSpPr>
          <p:nvPr>
            <p:ph type="ftr" sz="quarter" idx="4"/>
          </p:nvPr>
        </p:nvSpPr>
        <p:spPr bwMode="auto">
          <a:xfrm>
            <a:off x="0" y="8250238"/>
            <a:ext cx="2773363" cy="4349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32775" name="Rectangle 7"/>
          <p:cNvSpPr>
            <a:spLocks noGrp="1" noChangeArrowheads="1"/>
          </p:cNvSpPr>
          <p:nvPr>
            <p:ph type="sldNum" sz="quarter" idx="5"/>
          </p:nvPr>
        </p:nvSpPr>
        <p:spPr bwMode="auto">
          <a:xfrm>
            <a:off x="3625850" y="8250238"/>
            <a:ext cx="2773363" cy="4349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4411F49-2A43-4144-9615-AC469FA0912A}" type="slidenum">
              <a:rPr lang="en-US" altLang="zh-CN"/>
              <a:pPr/>
              <a:t>‹#›</a:t>
            </a:fld>
            <a:endParaRPr lang="en-US" altLang="zh-CN"/>
          </a:p>
        </p:txBody>
      </p:sp>
    </p:spTree>
    <p:extLst>
      <p:ext uri="{BB962C8B-B14F-4D97-AF65-F5344CB8AC3E}">
        <p14:creationId xmlns:p14="http://schemas.microsoft.com/office/powerpoint/2010/main" val="18824440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005DBC6-CED2-4D20-A614-BCC06C3BCE4F}" type="slidenum">
              <a:rPr lang="en-US" altLang="zh-CN"/>
              <a:pPr eaLnBrk="1" hangingPunct="1"/>
              <a:t>2</a:t>
            </a:fld>
            <a:endParaRPr lang="en-US" altLang="zh-CN"/>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135611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748801A-006C-4A53-9B0C-DC25891DDC7D}" type="slidenum">
              <a:rPr lang="en-US" altLang="zh-CN"/>
              <a:pPr eaLnBrk="1" hangingPunct="1"/>
              <a:t>29</a:t>
            </a:fld>
            <a:endParaRPr lang="en-US" altLang="zh-CN"/>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292102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3F0772C-DBBD-45D4-B170-1D2AE62E47E3}" type="slidenum">
              <a:rPr lang="en-US" altLang="zh-CN"/>
              <a:pPr eaLnBrk="1" hangingPunct="1"/>
              <a:t>30</a:t>
            </a:fld>
            <a:endParaRPr lang="en-US" altLang="zh-CN"/>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66241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50180"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EA349BC-82C4-4393-A60B-9B96E1F4A6A8}" type="slidenum">
              <a:rPr lang="en-US" altLang="zh-CN"/>
              <a:pPr eaLnBrk="1" hangingPunct="1"/>
              <a:t>31</a:t>
            </a:fld>
            <a:endParaRPr lang="en-US" altLang="zh-CN"/>
          </a:p>
        </p:txBody>
      </p:sp>
    </p:spTree>
    <p:extLst>
      <p:ext uri="{BB962C8B-B14F-4D97-AF65-F5344CB8AC3E}">
        <p14:creationId xmlns:p14="http://schemas.microsoft.com/office/powerpoint/2010/main" val="2147523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51204"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B5E9B35-BA7F-45A0-AFF8-CF5F15CEE145}" type="slidenum">
              <a:rPr lang="en-US" altLang="zh-CN"/>
              <a:pPr eaLnBrk="1" hangingPunct="1"/>
              <a:t>32</a:t>
            </a:fld>
            <a:endParaRPr lang="en-US" altLang="zh-CN"/>
          </a:p>
        </p:txBody>
      </p:sp>
    </p:spTree>
    <p:extLst>
      <p:ext uri="{BB962C8B-B14F-4D97-AF65-F5344CB8AC3E}">
        <p14:creationId xmlns:p14="http://schemas.microsoft.com/office/powerpoint/2010/main" val="178653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52228"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406F46A-0F56-4F8D-9F64-F6116B1CBABC}" type="slidenum">
              <a:rPr lang="en-US" altLang="zh-CN"/>
              <a:pPr eaLnBrk="1" hangingPunct="1"/>
              <a:t>33</a:t>
            </a:fld>
            <a:endParaRPr lang="en-US" altLang="zh-CN"/>
          </a:p>
        </p:txBody>
      </p:sp>
    </p:spTree>
    <p:extLst>
      <p:ext uri="{BB962C8B-B14F-4D97-AF65-F5344CB8AC3E}">
        <p14:creationId xmlns:p14="http://schemas.microsoft.com/office/powerpoint/2010/main" val="2060448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ln/>
        </p:spPr>
      </p:sp>
      <p:sp>
        <p:nvSpPr>
          <p:cNvPr id="53251"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dirty="0"/>
          </a:p>
        </p:txBody>
      </p:sp>
      <p:sp>
        <p:nvSpPr>
          <p:cNvPr id="53252"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E0A74D5-F19B-47DA-9846-B6EEDE2CB59C}" type="slidenum">
              <a:rPr lang="en-US" altLang="zh-CN"/>
              <a:pPr eaLnBrk="1" hangingPunct="1"/>
              <a:t>34</a:t>
            </a:fld>
            <a:endParaRPr lang="en-US" altLang="zh-CN"/>
          </a:p>
        </p:txBody>
      </p:sp>
    </p:spTree>
    <p:extLst>
      <p:ext uri="{BB962C8B-B14F-4D97-AF65-F5344CB8AC3E}">
        <p14:creationId xmlns:p14="http://schemas.microsoft.com/office/powerpoint/2010/main" val="3817212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0C97E52-E6CB-4C42-919D-0BFDDB914D90}" type="slidenum">
              <a:rPr lang="en-US" altLang="zh-CN"/>
              <a:pPr eaLnBrk="1" hangingPunct="1"/>
              <a:t>5</a:t>
            </a:fld>
            <a:endParaRPr lang="en-US" altLang="zh-CN"/>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287008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B8AB72B-C635-4DE4-980C-CF73B708245C}" type="slidenum">
              <a:rPr lang="en-US" altLang="zh-CN"/>
              <a:pPr eaLnBrk="1" hangingPunct="1"/>
              <a:t>6</a:t>
            </a:fld>
            <a:endParaRPr lang="en-US" altLang="zh-CN"/>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zh-CN" dirty="0"/>
              <a:t>Matching, </a:t>
            </a:r>
            <a:r>
              <a:rPr lang="en-US" altLang="zh-CN" sz="1200" b="1" i="0" kern="1200" dirty="0">
                <a:solidFill>
                  <a:schemeClr val="tx1"/>
                </a:solidFill>
                <a:effectLst/>
                <a:latin typeface="Arial" pitchFamily="34" charset="0"/>
                <a:ea typeface="宋体" pitchFamily="2" charset="-122"/>
                <a:cs typeface="+mn-cs"/>
              </a:rPr>
              <a:t>independent edge set</a:t>
            </a:r>
          </a:p>
          <a:p>
            <a:r>
              <a:rPr lang="en-US" altLang="zh-CN" sz="1200" b="0" i="0" kern="1200" dirty="0">
                <a:solidFill>
                  <a:schemeClr val="tx1"/>
                </a:solidFill>
                <a:effectLst/>
                <a:latin typeface="Arial" pitchFamily="34" charset="0"/>
                <a:ea typeface="宋体" pitchFamily="2" charset="-122"/>
                <a:cs typeface="+mn-cs"/>
              </a:rPr>
              <a:t>A vertex is </a:t>
            </a:r>
            <a:r>
              <a:rPr lang="en-US" altLang="zh-CN" sz="1200" b="1" i="0" kern="1200" dirty="0">
                <a:solidFill>
                  <a:schemeClr val="tx1"/>
                </a:solidFill>
                <a:effectLst/>
                <a:latin typeface="Arial" pitchFamily="34" charset="0"/>
                <a:ea typeface="宋体" pitchFamily="2" charset="-122"/>
                <a:cs typeface="+mn-cs"/>
              </a:rPr>
              <a:t>matched</a:t>
            </a:r>
            <a:r>
              <a:rPr lang="en-US" altLang="zh-CN" sz="1200" b="0" i="0" kern="1200" dirty="0">
                <a:solidFill>
                  <a:schemeClr val="tx1"/>
                </a:solidFill>
                <a:effectLst/>
                <a:latin typeface="Arial" pitchFamily="34" charset="0"/>
                <a:ea typeface="宋体" pitchFamily="2" charset="-122"/>
                <a:cs typeface="+mn-cs"/>
              </a:rPr>
              <a:t> (or </a:t>
            </a:r>
            <a:r>
              <a:rPr lang="en-US" altLang="zh-CN" sz="1200" b="1" i="0" kern="1200" dirty="0">
                <a:solidFill>
                  <a:schemeClr val="tx1"/>
                </a:solidFill>
                <a:effectLst/>
                <a:latin typeface="Arial" pitchFamily="34" charset="0"/>
                <a:ea typeface="宋体" pitchFamily="2" charset="-122"/>
                <a:cs typeface="+mn-cs"/>
              </a:rPr>
              <a:t>saturated</a:t>
            </a:r>
            <a:r>
              <a:rPr lang="en-US" altLang="zh-CN" sz="1200" b="0" i="0" kern="1200" dirty="0">
                <a:solidFill>
                  <a:schemeClr val="tx1"/>
                </a:solidFill>
                <a:effectLst/>
                <a:latin typeface="Arial" pitchFamily="34" charset="0"/>
                <a:ea typeface="宋体" pitchFamily="2" charset="-122"/>
                <a:cs typeface="+mn-cs"/>
              </a:rPr>
              <a:t>) if it is an endpoint of one of the edges in the matching. Otherwise the vertex is </a:t>
            </a:r>
            <a:r>
              <a:rPr lang="en-US" altLang="zh-CN" sz="1200" b="1" i="0" kern="1200" dirty="0">
                <a:solidFill>
                  <a:schemeClr val="tx1"/>
                </a:solidFill>
                <a:effectLst/>
                <a:latin typeface="Arial" pitchFamily="34" charset="0"/>
                <a:ea typeface="宋体" pitchFamily="2" charset="-122"/>
                <a:cs typeface="+mn-cs"/>
              </a:rPr>
              <a:t>unmatched</a:t>
            </a:r>
            <a:r>
              <a:rPr lang="en-US" altLang="zh-CN" sz="1200" b="0" i="0" kern="1200" dirty="0">
                <a:solidFill>
                  <a:schemeClr val="tx1"/>
                </a:solidFill>
                <a:effectLst/>
                <a:latin typeface="Arial" pitchFamily="34" charset="0"/>
                <a:ea typeface="宋体" pitchFamily="2" charset="-122"/>
                <a:cs typeface="+mn-cs"/>
              </a:rPr>
              <a:t> (or </a:t>
            </a:r>
            <a:r>
              <a:rPr lang="en-US" altLang="zh-CN" sz="1200" b="1" i="0" kern="1200" dirty="0">
                <a:solidFill>
                  <a:schemeClr val="tx1"/>
                </a:solidFill>
                <a:effectLst/>
                <a:latin typeface="Arial" pitchFamily="34" charset="0"/>
                <a:ea typeface="宋体" pitchFamily="2" charset="-122"/>
                <a:cs typeface="+mn-cs"/>
              </a:rPr>
              <a:t>unsaturated</a:t>
            </a:r>
            <a:r>
              <a:rPr lang="en-US" altLang="zh-CN" sz="1200" b="0" i="0" kern="1200" dirty="0">
                <a:solidFill>
                  <a:schemeClr val="tx1"/>
                </a:solidFill>
                <a:effectLst/>
                <a:latin typeface="Arial" pitchFamily="34" charset="0"/>
                <a:ea typeface="宋体" pitchFamily="2" charset="-122"/>
                <a:cs typeface="+mn-cs"/>
              </a:rPr>
              <a:t>).</a:t>
            </a:r>
          </a:p>
          <a:p>
            <a:r>
              <a:rPr lang="en-US" altLang="zh-CN" sz="1200" b="0" i="0" kern="1200" dirty="0">
                <a:solidFill>
                  <a:schemeClr val="tx1"/>
                </a:solidFill>
                <a:effectLst/>
                <a:latin typeface="Arial" pitchFamily="34" charset="0"/>
                <a:ea typeface="宋体" pitchFamily="2" charset="-122"/>
                <a:cs typeface="+mn-cs"/>
              </a:rPr>
              <a:t>A </a:t>
            </a:r>
            <a:r>
              <a:rPr lang="en-US" altLang="zh-CN" sz="1200" b="1" i="0" kern="1200" dirty="0">
                <a:solidFill>
                  <a:schemeClr val="tx1"/>
                </a:solidFill>
                <a:effectLst/>
                <a:latin typeface="Arial" pitchFamily="34" charset="0"/>
                <a:ea typeface="宋体" pitchFamily="2" charset="-122"/>
                <a:cs typeface="+mn-cs"/>
              </a:rPr>
              <a:t>maximal matching</a:t>
            </a:r>
            <a:r>
              <a:rPr lang="en-US" altLang="zh-CN" sz="1200" b="0" i="0" kern="1200" dirty="0">
                <a:solidFill>
                  <a:schemeClr val="tx1"/>
                </a:solidFill>
                <a:effectLst/>
                <a:latin typeface="Arial" pitchFamily="34" charset="0"/>
                <a:ea typeface="宋体" pitchFamily="2" charset="-122"/>
                <a:cs typeface="+mn-cs"/>
              </a:rPr>
              <a:t> is a matching </a:t>
            </a:r>
            <a:r>
              <a:rPr lang="en-US" altLang="zh-CN" sz="1200" b="0" i="1" kern="1200" dirty="0">
                <a:solidFill>
                  <a:schemeClr val="tx1"/>
                </a:solidFill>
                <a:effectLst/>
                <a:latin typeface="Arial" pitchFamily="34" charset="0"/>
                <a:ea typeface="宋体" pitchFamily="2" charset="-122"/>
                <a:cs typeface="+mn-cs"/>
              </a:rPr>
              <a:t>M</a:t>
            </a:r>
            <a:r>
              <a:rPr lang="en-US" altLang="zh-CN" sz="1200" b="0" i="0" kern="1200" dirty="0">
                <a:solidFill>
                  <a:schemeClr val="tx1"/>
                </a:solidFill>
                <a:effectLst/>
                <a:latin typeface="Arial" pitchFamily="34" charset="0"/>
                <a:ea typeface="宋体" pitchFamily="2" charset="-122"/>
                <a:cs typeface="+mn-cs"/>
              </a:rPr>
              <a:t> of a graph </a:t>
            </a:r>
            <a:r>
              <a:rPr lang="en-US" altLang="zh-CN" sz="1200" b="0" i="1" kern="1200" dirty="0">
                <a:solidFill>
                  <a:schemeClr val="tx1"/>
                </a:solidFill>
                <a:effectLst/>
                <a:latin typeface="Arial" pitchFamily="34" charset="0"/>
                <a:ea typeface="宋体" pitchFamily="2" charset="-122"/>
                <a:cs typeface="+mn-cs"/>
              </a:rPr>
              <a:t>G</a:t>
            </a:r>
            <a:r>
              <a:rPr lang="en-US" altLang="zh-CN" sz="1200" b="0" i="0" kern="1200" dirty="0">
                <a:solidFill>
                  <a:schemeClr val="tx1"/>
                </a:solidFill>
                <a:effectLst/>
                <a:latin typeface="Arial" pitchFamily="34" charset="0"/>
                <a:ea typeface="宋体" pitchFamily="2" charset="-122"/>
                <a:cs typeface="+mn-cs"/>
              </a:rPr>
              <a:t> that is not a subset of any other matching. A matching </a:t>
            </a:r>
            <a:r>
              <a:rPr lang="en-US" altLang="zh-CN" sz="1200" b="0" i="1" kern="1200" dirty="0">
                <a:solidFill>
                  <a:schemeClr val="tx1"/>
                </a:solidFill>
                <a:effectLst/>
                <a:latin typeface="Arial" pitchFamily="34" charset="0"/>
                <a:ea typeface="宋体" pitchFamily="2" charset="-122"/>
                <a:cs typeface="+mn-cs"/>
              </a:rPr>
              <a:t>M</a:t>
            </a:r>
            <a:r>
              <a:rPr lang="en-US" altLang="zh-CN" sz="1200" b="0" i="0" kern="1200" dirty="0">
                <a:solidFill>
                  <a:schemeClr val="tx1"/>
                </a:solidFill>
                <a:effectLst/>
                <a:latin typeface="Arial" pitchFamily="34" charset="0"/>
                <a:ea typeface="宋体" pitchFamily="2" charset="-122"/>
                <a:cs typeface="+mn-cs"/>
              </a:rPr>
              <a:t> of a graph </a:t>
            </a:r>
            <a:r>
              <a:rPr lang="en-US" altLang="zh-CN" sz="1200" b="0" i="1" kern="1200" dirty="0">
                <a:solidFill>
                  <a:schemeClr val="tx1"/>
                </a:solidFill>
                <a:effectLst/>
                <a:latin typeface="Arial" pitchFamily="34" charset="0"/>
                <a:ea typeface="宋体" pitchFamily="2" charset="-122"/>
                <a:cs typeface="+mn-cs"/>
              </a:rPr>
              <a:t>G</a:t>
            </a:r>
            <a:r>
              <a:rPr lang="en-US" altLang="zh-CN" sz="1200" b="0" i="0" kern="1200" dirty="0">
                <a:solidFill>
                  <a:schemeClr val="tx1"/>
                </a:solidFill>
                <a:effectLst/>
                <a:latin typeface="Arial" pitchFamily="34" charset="0"/>
                <a:ea typeface="宋体" pitchFamily="2" charset="-122"/>
                <a:cs typeface="+mn-cs"/>
              </a:rPr>
              <a:t> is maximal if every edge in </a:t>
            </a:r>
            <a:r>
              <a:rPr lang="en-US" altLang="zh-CN" sz="1200" b="0" i="1" kern="1200" dirty="0">
                <a:solidFill>
                  <a:schemeClr val="tx1"/>
                </a:solidFill>
                <a:effectLst/>
                <a:latin typeface="Arial" pitchFamily="34" charset="0"/>
                <a:ea typeface="宋体" pitchFamily="2" charset="-122"/>
                <a:cs typeface="+mn-cs"/>
              </a:rPr>
              <a:t>G</a:t>
            </a:r>
            <a:r>
              <a:rPr lang="en-US" altLang="zh-CN" sz="1200" b="0" i="0" kern="1200" dirty="0">
                <a:solidFill>
                  <a:schemeClr val="tx1"/>
                </a:solidFill>
                <a:effectLst/>
                <a:latin typeface="Arial" pitchFamily="34" charset="0"/>
                <a:ea typeface="宋体" pitchFamily="2" charset="-122"/>
                <a:cs typeface="+mn-cs"/>
              </a:rPr>
              <a:t> has a non-empty intersection with at least one edge in </a:t>
            </a:r>
            <a:r>
              <a:rPr lang="en-US" altLang="zh-CN" sz="1200" b="0" i="1" kern="1200" dirty="0">
                <a:solidFill>
                  <a:schemeClr val="tx1"/>
                </a:solidFill>
                <a:effectLst/>
                <a:latin typeface="Arial" pitchFamily="34" charset="0"/>
                <a:ea typeface="宋体" pitchFamily="2" charset="-122"/>
                <a:cs typeface="+mn-cs"/>
              </a:rPr>
              <a:t>M</a:t>
            </a:r>
            <a:r>
              <a:rPr lang="en-US" altLang="zh-CN" sz="1200" b="0" i="0" kern="1200" dirty="0">
                <a:solidFill>
                  <a:schemeClr val="tx1"/>
                </a:solidFill>
                <a:effectLst/>
                <a:latin typeface="Arial" pitchFamily="34" charset="0"/>
                <a:ea typeface="宋体" pitchFamily="2" charset="-122"/>
                <a:cs typeface="+mn-cs"/>
              </a:rPr>
              <a:t>. </a:t>
            </a:r>
          </a:p>
          <a:p>
            <a:r>
              <a:rPr lang="en-US" altLang="zh-CN" sz="1200" b="0" i="0" kern="1200" dirty="0">
                <a:solidFill>
                  <a:schemeClr val="tx1"/>
                </a:solidFill>
                <a:effectLst/>
                <a:latin typeface="Arial" pitchFamily="34" charset="0"/>
                <a:ea typeface="宋体" pitchFamily="2" charset="-122"/>
                <a:cs typeface="+mn-cs"/>
              </a:rPr>
              <a:t>A </a:t>
            </a:r>
            <a:r>
              <a:rPr lang="en-US" altLang="zh-CN" sz="1200" b="1" i="0" kern="1200" dirty="0">
                <a:solidFill>
                  <a:schemeClr val="tx1"/>
                </a:solidFill>
                <a:effectLst/>
                <a:latin typeface="Arial" pitchFamily="34" charset="0"/>
                <a:ea typeface="宋体" pitchFamily="2" charset="-122"/>
                <a:cs typeface="+mn-cs"/>
              </a:rPr>
              <a:t>maximum matching</a:t>
            </a:r>
            <a:r>
              <a:rPr lang="en-US" altLang="zh-CN" sz="1200" b="0" i="0" kern="1200" dirty="0">
                <a:solidFill>
                  <a:schemeClr val="tx1"/>
                </a:solidFill>
                <a:effectLst/>
                <a:latin typeface="Arial" pitchFamily="34" charset="0"/>
                <a:ea typeface="宋体" pitchFamily="2" charset="-122"/>
                <a:cs typeface="+mn-cs"/>
              </a:rPr>
              <a:t> (also known as maximum-cardinality matching) is a matching that contains the largest possible number of edges.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a:solidFill>
                  <a:schemeClr val="tx1"/>
                </a:solidFill>
                <a:effectLst/>
                <a:latin typeface="Arial" pitchFamily="34" charset="0"/>
                <a:ea typeface="宋体" pitchFamily="2" charset="-122"/>
                <a:cs typeface="+mn-cs"/>
              </a:rPr>
              <a:t>A </a:t>
            </a:r>
            <a:r>
              <a:rPr lang="en-US" altLang="zh-CN" sz="1200" b="1" i="0" kern="1200" dirty="0">
                <a:solidFill>
                  <a:schemeClr val="tx1"/>
                </a:solidFill>
                <a:effectLst/>
                <a:latin typeface="Arial" pitchFamily="34" charset="0"/>
                <a:ea typeface="宋体" pitchFamily="2" charset="-122"/>
                <a:cs typeface="+mn-cs"/>
              </a:rPr>
              <a:t>perfect matching </a:t>
            </a:r>
            <a:r>
              <a:rPr lang="en-US" altLang="zh-CN" sz="1200" b="0" i="0" kern="1200" dirty="0">
                <a:solidFill>
                  <a:schemeClr val="tx1"/>
                </a:solidFill>
                <a:effectLst/>
                <a:latin typeface="Arial" pitchFamily="34" charset="0"/>
                <a:ea typeface="宋体" pitchFamily="2" charset="-122"/>
                <a:cs typeface="+mn-cs"/>
              </a:rPr>
              <a:t>is a matching that matches all vertices of the graph.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b="0" i="0" kern="1200" dirty="0">
              <a:solidFill>
                <a:schemeClr val="tx1"/>
              </a:solidFill>
              <a:effectLst/>
              <a:latin typeface="Arial" pitchFamily="34" charset="0"/>
              <a:ea typeface="宋体" pitchFamily="2" charset="-122"/>
              <a:cs typeface="+mn-cs"/>
            </a:endParaRPr>
          </a:p>
          <a:p>
            <a:pPr eaLnBrk="1" hangingPunct="1"/>
            <a:endParaRPr lang="zh-CN" altLang="zh-CN" dirty="0"/>
          </a:p>
        </p:txBody>
      </p:sp>
    </p:spTree>
    <p:extLst>
      <p:ext uri="{BB962C8B-B14F-4D97-AF65-F5344CB8AC3E}">
        <p14:creationId xmlns:p14="http://schemas.microsoft.com/office/powerpoint/2010/main" val="3677838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AEA493F-58BC-4892-BEA8-1D66AEE88798}" type="slidenum">
              <a:rPr lang="en-US" altLang="zh-CN"/>
              <a:pPr eaLnBrk="1" hangingPunct="1"/>
              <a:t>7</a:t>
            </a:fld>
            <a:endParaRPr lang="en-US" altLang="zh-CN"/>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801008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9EEE88B-0986-45C9-A7B2-37665AD971C3}" type="slidenum">
              <a:rPr lang="en-US" altLang="zh-CN"/>
              <a:pPr eaLnBrk="1" hangingPunct="1"/>
              <a:t>8</a:t>
            </a:fld>
            <a:endParaRPr lang="en-US" altLang="zh-CN"/>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865835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A6D21C7-5784-40FB-923B-7EEBBD98DBE9}" type="slidenum">
              <a:rPr lang="en-US" altLang="zh-CN"/>
              <a:pPr eaLnBrk="1" hangingPunct="1"/>
              <a:t>13</a:t>
            </a:fld>
            <a:endParaRPr lang="en-US" altLang="zh-CN"/>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87903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E798EC7-8352-4E4D-9330-8A21FAA9C337}" type="slidenum">
              <a:rPr lang="en-US" altLang="zh-CN"/>
              <a:pPr eaLnBrk="1" hangingPunct="1"/>
              <a:t>14</a:t>
            </a:fld>
            <a:endParaRPr lang="en-US" altLang="zh-CN"/>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624941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4FD62C3-256F-4AC8-9C5C-85DFE4A4B506}" type="slidenum">
              <a:rPr lang="en-US" altLang="zh-CN"/>
              <a:pPr eaLnBrk="1" hangingPunct="1"/>
              <a:t>27</a:t>
            </a:fld>
            <a:endParaRPr lang="en-US" altLang="zh-CN"/>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084450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B66F21C-BB99-47C5-9A89-744658A07989}" type="slidenum">
              <a:rPr lang="en-US" altLang="zh-CN"/>
              <a:pPr eaLnBrk="1" hangingPunct="1"/>
              <a:t>28</a:t>
            </a:fld>
            <a:endParaRPr lang="en-US" altLang="zh-CN"/>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0870887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未标题-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25" y="1371600"/>
            <a:ext cx="6629400" cy="1474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5"/>
          <p:cNvSpPr>
            <a:spLocks noChangeArrowheads="1"/>
          </p:cNvSpPr>
          <p:nvPr/>
        </p:nvSpPr>
        <p:spPr bwMode="auto">
          <a:xfrm>
            <a:off x="0" y="0"/>
            <a:ext cx="9144000" cy="476250"/>
          </a:xfrm>
          <a:prstGeom prst="rect">
            <a:avLst/>
          </a:prstGeom>
          <a:gradFill rotWithShape="1">
            <a:gsLst>
              <a:gs pos="0">
                <a:schemeClr val="accent2"/>
              </a:gs>
              <a:gs pos="100000">
                <a:schemeClr val="bg1"/>
              </a:gs>
            </a:gsLst>
            <a:lin ang="0" scaled="1"/>
          </a:gradFill>
          <a:ln w="9525">
            <a:solidFill>
              <a:schemeClr val="tx1"/>
            </a:solidFill>
            <a:miter lim="800000"/>
            <a:headEnd/>
            <a:tailEnd/>
          </a:ln>
          <a:effectLst/>
        </p:spPr>
        <p:txBody>
          <a:bodyPr wrap="none" anchor="ctr"/>
          <a:lstStyle/>
          <a:p>
            <a:pPr>
              <a:defRPr/>
            </a:pPr>
            <a:endParaRPr lang="zh-CN" altLang="en-US"/>
          </a:p>
        </p:txBody>
      </p:sp>
      <p:sp>
        <p:nvSpPr>
          <p:cNvPr id="6" name="Rectangle 10"/>
          <p:cNvSpPr>
            <a:spLocks noChangeArrowheads="1"/>
          </p:cNvSpPr>
          <p:nvPr/>
        </p:nvSpPr>
        <p:spPr bwMode="auto">
          <a:xfrm>
            <a:off x="0" y="6597650"/>
            <a:ext cx="7235825" cy="260350"/>
          </a:xfrm>
          <a:prstGeom prst="rect">
            <a:avLst/>
          </a:prstGeom>
          <a:gradFill rotWithShape="1">
            <a:gsLst>
              <a:gs pos="0">
                <a:srgbClr val="0000FF">
                  <a:alpha val="70000"/>
                </a:srgbClr>
              </a:gs>
              <a:gs pos="100000">
                <a:schemeClr val="bg1">
                  <a:alpha val="0"/>
                </a:schemeClr>
              </a:gs>
            </a:gsLst>
            <a:lin ang="0" scaled="1"/>
          </a:gradFill>
          <a:ln w="9525">
            <a:noFill/>
            <a:miter lim="800000"/>
            <a:headEnd/>
            <a:tailEnd/>
          </a:ln>
          <a:effectLst/>
        </p:spPr>
        <p:txBody>
          <a:bodyPr wrap="none" anchor="ctr"/>
          <a:lstStyle/>
          <a:p>
            <a:pPr>
              <a:defRPr/>
            </a:pPr>
            <a:endParaRPr lang="zh-CN" altLang="en-US"/>
          </a:p>
        </p:txBody>
      </p:sp>
      <p:sp>
        <p:nvSpPr>
          <p:cNvPr id="7" name="Text Box 13"/>
          <p:cNvSpPr txBox="1">
            <a:spLocks noChangeArrowheads="1"/>
          </p:cNvSpPr>
          <p:nvPr userDrawn="1"/>
        </p:nvSpPr>
        <p:spPr bwMode="auto">
          <a:xfrm>
            <a:off x="469900" y="96838"/>
            <a:ext cx="6477000" cy="614362"/>
          </a:xfrm>
          <a:prstGeom prst="rect">
            <a:avLst/>
          </a:prstGeom>
          <a:noFill/>
          <a:ln w="9525">
            <a:noFill/>
            <a:miter lim="800000"/>
            <a:headEnd/>
            <a:tailEnd/>
          </a:ln>
          <a:effectLst/>
        </p:spPr>
        <p:txBody>
          <a:bodyPr>
            <a:spAutoFit/>
          </a:bodyPr>
          <a:lstStyle/>
          <a:p>
            <a:pPr algn="dist">
              <a:lnSpc>
                <a:spcPct val="90000"/>
              </a:lnSpc>
              <a:spcBef>
                <a:spcPct val="50000"/>
              </a:spcBef>
              <a:defRPr/>
            </a:pPr>
            <a:r>
              <a:rPr lang="en-US" altLang="zh-CN" sz="1600" b="1" dirty="0">
                <a:solidFill>
                  <a:schemeClr val="bg1"/>
                </a:solidFill>
                <a:latin typeface="Times New Roman" pitchFamily="18" charset="0"/>
              </a:rPr>
              <a:t>Department of Computer Science and Technology, Nanjing University</a:t>
            </a:r>
          </a:p>
          <a:p>
            <a:pPr algn="dist">
              <a:lnSpc>
                <a:spcPct val="90000"/>
              </a:lnSpc>
              <a:spcBef>
                <a:spcPct val="50000"/>
              </a:spcBef>
              <a:defRPr/>
            </a:pPr>
            <a:endParaRPr lang="en-US" altLang="zh-CN" sz="1400" b="1" dirty="0">
              <a:solidFill>
                <a:schemeClr val="bg1"/>
              </a:solidFill>
              <a:latin typeface="Times New Roman" pitchFamily="18" charset="0"/>
            </a:endParaRPr>
          </a:p>
        </p:txBody>
      </p:sp>
      <p:sp>
        <p:nvSpPr>
          <p:cNvPr id="11267" name="Rectangle 3"/>
          <p:cNvSpPr>
            <a:spLocks noGrp="1" noChangeArrowheads="1"/>
          </p:cNvSpPr>
          <p:nvPr>
            <p:ph type="ctrTitle" sz="quarter"/>
          </p:nvPr>
        </p:nvSpPr>
        <p:spPr>
          <a:xfrm>
            <a:off x="1295400" y="3048000"/>
            <a:ext cx="6400800" cy="1371600"/>
          </a:xfrm>
        </p:spPr>
        <p:txBody>
          <a:bodyPr/>
          <a:lstStyle>
            <a:lvl1pPr algn="ctr">
              <a:defRPr/>
            </a:lvl1pPr>
          </a:lstStyle>
          <a:p>
            <a:r>
              <a:rPr lang="zh-CN" altLang="en-US"/>
              <a:t>单击此处编辑母版标题样式</a:t>
            </a:r>
          </a:p>
        </p:txBody>
      </p:sp>
      <p:sp>
        <p:nvSpPr>
          <p:cNvPr id="11268" name="Rectangle 4"/>
          <p:cNvSpPr>
            <a:spLocks noGrp="1" noChangeArrowheads="1"/>
          </p:cNvSpPr>
          <p:nvPr>
            <p:ph type="subTitle" sz="quarter" idx="1"/>
          </p:nvPr>
        </p:nvSpPr>
        <p:spPr>
          <a:xfrm>
            <a:off x="1371600" y="3886200"/>
            <a:ext cx="6400800" cy="1752600"/>
          </a:xfrm>
        </p:spPr>
        <p:txBody>
          <a:bodyPr/>
          <a:lstStyle>
            <a:lvl1pPr marL="0" indent="0" algn="ctr">
              <a:buFontTx/>
              <a:buNone/>
              <a:defRPr sz="1800" b="1"/>
            </a:lvl1pPr>
          </a:lstStyle>
          <a:p>
            <a:endParaRPr lang="zh-CN" altLang="zh-CN"/>
          </a:p>
        </p:txBody>
      </p:sp>
    </p:spTree>
    <p:extLst>
      <p:ext uri="{BB962C8B-B14F-4D97-AF65-F5344CB8AC3E}">
        <p14:creationId xmlns:p14="http://schemas.microsoft.com/office/powerpoint/2010/main" val="1909024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31277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7813" y="549275"/>
            <a:ext cx="2058987" cy="5576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46088" y="549275"/>
            <a:ext cx="6029325" cy="5576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77739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46088" y="549275"/>
            <a:ext cx="8229600" cy="503238"/>
          </a:xfr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42928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标题 3"/>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182174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926871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69221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53326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148172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147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338900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121021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27" name="Picture 3" descr="未标题-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476250"/>
            <a:ext cx="9144000" cy="720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8" name="Rectangle 4"/>
          <p:cNvSpPr>
            <a:spLocks noGrp="1" noChangeArrowheads="1"/>
          </p:cNvSpPr>
          <p:nvPr>
            <p:ph type="title"/>
          </p:nvPr>
        </p:nvSpPr>
        <p:spPr bwMode="auto">
          <a:xfrm>
            <a:off x="446088" y="549275"/>
            <a:ext cx="8229600" cy="503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45" name="Rectangle 5"/>
          <p:cNvSpPr>
            <a:spLocks noChangeArrowheads="1"/>
          </p:cNvSpPr>
          <p:nvPr/>
        </p:nvSpPr>
        <p:spPr bwMode="auto">
          <a:xfrm>
            <a:off x="0" y="0"/>
            <a:ext cx="9144000" cy="476250"/>
          </a:xfrm>
          <a:prstGeom prst="rect">
            <a:avLst/>
          </a:prstGeom>
          <a:gradFill rotWithShape="1">
            <a:gsLst>
              <a:gs pos="0">
                <a:schemeClr val="accent2"/>
              </a:gs>
              <a:gs pos="100000">
                <a:schemeClr val="bg1"/>
              </a:gs>
            </a:gsLst>
            <a:lin ang="0" scaled="1"/>
          </a:gradFill>
          <a:ln w="9525">
            <a:solidFill>
              <a:schemeClr val="tx1"/>
            </a:solidFill>
            <a:miter lim="800000"/>
            <a:headEnd/>
            <a:tailEnd/>
          </a:ln>
          <a:effectLst/>
        </p:spPr>
        <p:txBody>
          <a:bodyPr wrap="none" anchor="ctr"/>
          <a:lstStyle/>
          <a:p>
            <a:pPr>
              <a:defRPr/>
            </a:pPr>
            <a:endParaRPr lang="zh-CN" altLang="en-US"/>
          </a:p>
        </p:txBody>
      </p:sp>
      <p:sp>
        <p:nvSpPr>
          <p:cNvPr id="10250" name="Rectangle 10"/>
          <p:cNvSpPr>
            <a:spLocks noChangeArrowheads="1"/>
          </p:cNvSpPr>
          <p:nvPr/>
        </p:nvSpPr>
        <p:spPr bwMode="auto">
          <a:xfrm>
            <a:off x="0" y="6629400"/>
            <a:ext cx="9144000" cy="228600"/>
          </a:xfrm>
          <a:prstGeom prst="rect">
            <a:avLst/>
          </a:prstGeom>
          <a:gradFill rotWithShape="1">
            <a:gsLst>
              <a:gs pos="0">
                <a:srgbClr val="0000FF">
                  <a:alpha val="70000"/>
                </a:srgbClr>
              </a:gs>
              <a:gs pos="100000">
                <a:schemeClr val="bg1">
                  <a:alpha val="0"/>
                </a:schemeClr>
              </a:gs>
            </a:gsLst>
            <a:lin ang="0" scaled="1"/>
          </a:gradFill>
          <a:ln w="9525">
            <a:noFill/>
            <a:miter lim="800000"/>
            <a:headEnd/>
            <a:tailEnd/>
          </a:ln>
          <a:effectLst/>
        </p:spPr>
        <p:txBody>
          <a:bodyPr wrap="none" anchor="ctr"/>
          <a:lstStyle/>
          <a:p>
            <a:pPr>
              <a:defRPr/>
            </a:pPr>
            <a:endParaRPr lang="zh-CN" altLang="en-US"/>
          </a:p>
        </p:txBody>
      </p:sp>
      <p:sp>
        <p:nvSpPr>
          <p:cNvPr id="10251" name="Text Box 11"/>
          <p:cNvSpPr txBox="1">
            <a:spLocks noChangeArrowheads="1"/>
          </p:cNvSpPr>
          <p:nvPr/>
        </p:nvSpPr>
        <p:spPr bwMode="auto">
          <a:xfrm>
            <a:off x="0" y="6591300"/>
            <a:ext cx="9144000" cy="3048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fld id="{C228FC88-D5EE-493B-A960-51CBA4F733E4}" type="slidenum">
              <a:rPr lang="en-US" altLang="zh-CN" sz="1400" b="1" smtClean="0">
                <a:solidFill>
                  <a:schemeClr val="accent2"/>
                </a:solidFill>
                <a:latin typeface="Times New Roman" panose="02020603050405020304" pitchFamily="18" charset="0"/>
              </a:rPr>
              <a:pPr algn="ctr" eaLnBrk="1" hangingPunct="1">
                <a:spcBef>
                  <a:spcPct val="50000"/>
                </a:spcBef>
              </a:pPr>
              <a:t>‹#›</a:t>
            </a:fld>
            <a:endParaRPr lang="en-US" altLang="zh-CN" sz="1400" b="1" dirty="0">
              <a:solidFill>
                <a:schemeClr val="accent2"/>
              </a:solidFill>
              <a:latin typeface="Times New Roman" panose="02020603050405020304" pitchFamily="18" charset="0"/>
            </a:endParaRPr>
          </a:p>
        </p:txBody>
      </p:sp>
      <p:sp>
        <p:nvSpPr>
          <p:cNvPr id="10253" name="Text Box 13"/>
          <p:cNvSpPr txBox="1">
            <a:spLocks noChangeArrowheads="1"/>
          </p:cNvSpPr>
          <p:nvPr/>
        </p:nvSpPr>
        <p:spPr bwMode="auto">
          <a:xfrm>
            <a:off x="352425" y="112713"/>
            <a:ext cx="6477000" cy="614362"/>
          </a:xfrm>
          <a:prstGeom prst="rect">
            <a:avLst/>
          </a:prstGeom>
          <a:noFill/>
          <a:ln w="9525">
            <a:noFill/>
            <a:miter lim="800000"/>
            <a:headEnd/>
            <a:tailEnd/>
          </a:ln>
          <a:effectLst/>
        </p:spPr>
        <p:txBody>
          <a:bodyPr>
            <a:spAutoFit/>
          </a:bodyPr>
          <a:lstStyle/>
          <a:p>
            <a:pPr algn="dist">
              <a:lnSpc>
                <a:spcPct val="90000"/>
              </a:lnSpc>
              <a:spcBef>
                <a:spcPct val="50000"/>
              </a:spcBef>
              <a:defRPr/>
            </a:pPr>
            <a:r>
              <a:rPr lang="en-US" altLang="zh-CN" sz="1600" b="1" dirty="0">
                <a:solidFill>
                  <a:schemeClr val="bg1"/>
                </a:solidFill>
                <a:latin typeface="Times New Roman" pitchFamily="18" charset="0"/>
              </a:rPr>
              <a:t>Department of Computer Science and Technology, Nanjing University</a:t>
            </a:r>
          </a:p>
          <a:p>
            <a:pPr algn="dist">
              <a:lnSpc>
                <a:spcPct val="90000"/>
              </a:lnSpc>
              <a:spcBef>
                <a:spcPct val="50000"/>
              </a:spcBef>
              <a:defRPr/>
            </a:pPr>
            <a:endParaRPr lang="en-US" altLang="zh-CN" sz="1400" b="1" dirty="0">
              <a:solidFill>
                <a:schemeClr val="bg1"/>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4214" r:id="rId1"/>
    <p:sldLayoutId id="2147484203" r:id="rId2"/>
    <p:sldLayoutId id="2147484204" r:id="rId3"/>
    <p:sldLayoutId id="2147484205" r:id="rId4"/>
    <p:sldLayoutId id="2147484206" r:id="rId5"/>
    <p:sldLayoutId id="2147484207" r:id="rId6"/>
    <p:sldLayoutId id="2147484208" r:id="rId7"/>
    <p:sldLayoutId id="2147484209" r:id="rId8"/>
    <p:sldLayoutId id="2147484210" r:id="rId9"/>
    <p:sldLayoutId id="2147484211" r:id="rId10"/>
    <p:sldLayoutId id="2147484212" r:id="rId11"/>
    <p:sldLayoutId id="2147484213" r:id="rId12"/>
  </p:sldLayoutIdLst>
  <p:hf sldNum="0" hdr="0" ftr="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Times New Roman" pitchFamily="18" charset="0"/>
          <a:ea typeface="宋体" pitchFamily="2" charset="-122"/>
        </a:defRPr>
      </a:lvl2pPr>
      <a:lvl3pPr algn="l" rtl="0" eaLnBrk="0" fontAlgn="base" hangingPunct="0">
        <a:spcBef>
          <a:spcPct val="0"/>
        </a:spcBef>
        <a:spcAft>
          <a:spcPct val="0"/>
        </a:spcAft>
        <a:defRPr sz="3200" b="1">
          <a:solidFill>
            <a:schemeClr val="bg1"/>
          </a:solidFill>
          <a:latin typeface="Times New Roman" pitchFamily="18" charset="0"/>
          <a:ea typeface="宋体" pitchFamily="2" charset="-122"/>
        </a:defRPr>
      </a:lvl3pPr>
      <a:lvl4pPr algn="l" rtl="0" eaLnBrk="0" fontAlgn="base" hangingPunct="0">
        <a:spcBef>
          <a:spcPct val="0"/>
        </a:spcBef>
        <a:spcAft>
          <a:spcPct val="0"/>
        </a:spcAft>
        <a:defRPr sz="3200" b="1">
          <a:solidFill>
            <a:schemeClr val="bg1"/>
          </a:solidFill>
          <a:latin typeface="Times New Roman" pitchFamily="18" charset="0"/>
          <a:ea typeface="宋体" pitchFamily="2" charset="-122"/>
        </a:defRPr>
      </a:lvl4pPr>
      <a:lvl5pPr algn="l" rtl="0" eaLnBrk="0" fontAlgn="base" hangingPunct="0">
        <a:spcBef>
          <a:spcPct val="0"/>
        </a:spcBef>
        <a:spcAft>
          <a:spcPct val="0"/>
        </a:spcAft>
        <a:defRPr sz="3200" b="1">
          <a:solidFill>
            <a:schemeClr val="bg1"/>
          </a:solidFill>
          <a:latin typeface="Times New Roman" pitchFamily="18" charset="0"/>
          <a:ea typeface="宋体" pitchFamily="2" charset="-122"/>
        </a:defRPr>
      </a:lvl5pPr>
      <a:lvl6pPr marL="457200" algn="l" rtl="0" fontAlgn="base">
        <a:spcBef>
          <a:spcPct val="0"/>
        </a:spcBef>
        <a:spcAft>
          <a:spcPct val="0"/>
        </a:spcAft>
        <a:defRPr sz="3200" b="1">
          <a:solidFill>
            <a:schemeClr val="bg1"/>
          </a:solidFill>
          <a:latin typeface="Times New Roman" pitchFamily="18" charset="0"/>
          <a:ea typeface="宋体" pitchFamily="2" charset="-122"/>
        </a:defRPr>
      </a:lvl6pPr>
      <a:lvl7pPr marL="914400" algn="l" rtl="0" fontAlgn="base">
        <a:spcBef>
          <a:spcPct val="0"/>
        </a:spcBef>
        <a:spcAft>
          <a:spcPct val="0"/>
        </a:spcAft>
        <a:defRPr sz="3200" b="1">
          <a:solidFill>
            <a:schemeClr val="bg1"/>
          </a:solidFill>
          <a:latin typeface="Times New Roman" pitchFamily="18" charset="0"/>
          <a:ea typeface="宋体" pitchFamily="2" charset="-122"/>
        </a:defRPr>
      </a:lvl7pPr>
      <a:lvl8pPr marL="1371600" algn="l" rtl="0" fontAlgn="base">
        <a:spcBef>
          <a:spcPct val="0"/>
        </a:spcBef>
        <a:spcAft>
          <a:spcPct val="0"/>
        </a:spcAft>
        <a:defRPr sz="3200" b="1">
          <a:solidFill>
            <a:schemeClr val="bg1"/>
          </a:solidFill>
          <a:latin typeface="Times New Roman" pitchFamily="18" charset="0"/>
          <a:ea typeface="宋体" pitchFamily="2" charset="-122"/>
        </a:defRPr>
      </a:lvl8pPr>
      <a:lvl9pPr marL="1828800" algn="l" rtl="0" fontAlgn="base">
        <a:spcBef>
          <a:spcPct val="0"/>
        </a:spcBef>
        <a:spcAft>
          <a:spcPct val="0"/>
        </a:spcAft>
        <a:defRPr sz="3200" b="1">
          <a:solidFill>
            <a:schemeClr val="bg1"/>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Blip>
          <a:blip r:embed="rId15"/>
        </a:buBlip>
        <a:defRPr sz="3200">
          <a:solidFill>
            <a:schemeClr val="accent2"/>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Blip>
          <a:blip r:embed="rId16"/>
        </a:buBlip>
        <a:defRPr sz="2800">
          <a:solidFill>
            <a:schemeClr val="accent2"/>
          </a:solidFill>
          <a:latin typeface="+mn-lt"/>
        </a:defRPr>
      </a:lvl2pPr>
      <a:lvl3pPr marL="1143000" indent="-228600" algn="l" rtl="0" eaLnBrk="0" fontAlgn="base" hangingPunct="0">
        <a:spcBef>
          <a:spcPct val="20000"/>
        </a:spcBef>
        <a:spcAft>
          <a:spcPct val="0"/>
        </a:spcAft>
        <a:buClr>
          <a:schemeClr val="accent2"/>
        </a:buClr>
        <a:buFont typeface="Wingdings" panose="05000000000000000000" pitchFamily="2" charset="2"/>
        <a:buBlip>
          <a:blip r:embed="rId16"/>
        </a:buBlip>
        <a:defRPr sz="2400">
          <a:solidFill>
            <a:schemeClr val="accent2"/>
          </a:solidFill>
          <a:latin typeface="+mn-lt"/>
        </a:defRPr>
      </a:lvl3pPr>
      <a:lvl4pPr marL="1600200" indent="-228600" algn="l" rtl="0" eaLnBrk="0" fontAlgn="base" hangingPunct="0">
        <a:spcBef>
          <a:spcPct val="20000"/>
        </a:spcBef>
        <a:spcAft>
          <a:spcPct val="0"/>
        </a:spcAft>
        <a:buClr>
          <a:schemeClr val="accent2"/>
        </a:buClr>
        <a:buFont typeface="Wingdings" panose="05000000000000000000" pitchFamily="2" charset="2"/>
        <a:buBlip>
          <a:blip r:embed="rId16"/>
        </a:buBlip>
        <a:defRPr sz="2000">
          <a:solidFill>
            <a:schemeClr val="accent2"/>
          </a:solidFill>
          <a:latin typeface="+mn-lt"/>
        </a:defRPr>
      </a:lvl4pPr>
      <a:lvl5pPr marL="2057400" indent="-228600" algn="l" rtl="0" eaLnBrk="0" fontAlgn="base" hangingPunct="0">
        <a:spcBef>
          <a:spcPct val="20000"/>
        </a:spcBef>
        <a:spcAft>
          <a:spcPct val="0"/>
        </a:spcAft>
        <a:buClr>
          <a:schemeClr val="accent2"/>
        </a:buClr>
        <a:buBlip>
          <a:blip r:embed="rId16"/>
        </a:buBlip>
        <a:defRPr sz="2000">
          <a:solidFill>
            <a:schemeClr val="accent2"/>
          </a:solidFill>
          <a:latin typeface="+mn-lt"/>
        </a:defRPr>
      </a:lvl5pPr>
      <a:lvl6pPr marL="2514600" indent="-228600" algn="l" rtl="0" fontAlgn="base">
        <a:spcBef>
          <a:spcPct val="20000"/>
        </a:spcBef>
        <a:spcAft>
          <a:spcPct val="0"/>
        </a:spcAft>
        <a:buClr>
          <a:schemeClr val="accent2"/>
        </a:buClr>
        <a:buBlip>
          <a:blip r:embed="rId16"/>
        </a:buBlip>
        <a:defRPr sz="2000">
          <a:solidFill>
            <a:schemeClr val="accent2"/>
          </a:solidFill>
          <a:latin typeface="+mn-lt"/>
        </a:defRPr>
      </a:lvl6pPr>
      <a:lvl7pPr marL="2971800" indent="-228600" algn="l" rtl="0" fontAlgn="base">
        <a:spcBef>
          <a:spcPct val="20000"/>
        </a:spcBef>
        <a:spcAft>
          <a:spcPct val="0"/>
        </a:spcAft>
        <a:buClr>
          <a:schemeClr val="accent2"/>
        </a:buClr>
        <a:buBlip>
          <a:blip r:embed="rId16"/>
        </a:buBlip>
        <a:defRPr sz="2000">
          <a:solidFill>
            <a:schemeClr val="accent2"/>
          </a:solidFill>
          <a:latin typeface="+mn-lt"/>
        </a:defRPr>
      </a:lvl7pPr>
      <a:lvl8pPr marL="3429000" indent="-228600" algn="l" rtl="0" fontAlgn="base">
        <a:spcBef>
          <a:spcPct val="20000"/>
        </a:spcBef>
        <a:spcAft>
          <a:spcPct val="0"/>
        </a:spcAft>
        <a:buClr>
          <a:schemeClr val="accent2"/>
        </a:buClr>
        <a:buBlip>
          <a:blip r:embed="rId16"/>
        </a:buBlip>
        <a:defRPr sz="2000">
          <a:solidFill>
            <a:schemeClr val="accent2"/>
          </a:solidFill>
          <a:latin typeface="+mn-lt"/>
        </a:defRPr>
      </a:lvl8pPr>
      <a:lvl9pPr marL="3886200" indent="-228600" algn="l" rtl="0" fontAlgn="base">
        <a:spcBef>
          <a:spcPct val="20000"/>
        </a:spcBef>
        <a:spcAft>
          <a:spcPct val="0"/>
        </a:spcAft>
        <a:buClr>
          <a:schemeClr val="accent2"/>
        </a:buClr>
        <a:buBlip>
          <a:blip r:embed="rId16"/>
        </a:buBlip>
        <a:defRPr sz="2000">
          <a:solidFill>
            <a:schemeClr val="accent2"/>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slide" Target="slide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019175" y="1295400"/>
            <a:ext cx="6934200" cy="1600200"/>
          </a:xfrm>
          <a:noFill/>
        </p:spPr>
        <p:txBody>
          <a:bodyPr/>
          <a:lstStyle/>
          <a:p>
            <a:pPr eaLnBrk="1" hangingPunct="1"/>
            <a:r>
              <a:rPr lang="zh-CN" altLang="en-US"/>
              <a:t>二部图中的匹配</a:t>
            </a:r>
            <a:endParaRPr lang="en-US" altLang="zh-CN"/>
          </a:p>
        </p:txBody>
      </p:sp>
      <p:sp>
        <p:nvSpPr>
          <p:cNvPr id="3075" name="Rectangle 3"/>
          <p:cNvSpPr>
            <a:spLocks noGrp="1" noChangeArrowheads="1"/>
          </p:cNvSpPr>
          <p:nvPr>
            <p:ph type="subTitle" idx="1"/>
          </p:nvPr>
        </p:nvSpPr>
        <p:spPr>
          <a:xfrm>
            <a:off x="0" y="3581400"/>
            <a:ext cx="9144000" cy="2895600"/>
          </a:xfrm>
        </p:spPr>
        <p:txBody>
          <a:bodyPr/>
          <a:lstStyle/>
          <a:p>
            <a:pPr eaLnBrk="1" hangingPunct="1"/>
            <a:r>
              <a:rPr lang="zh-CN" altLang="en-US" sz="3200">
                <a:ea typeface="宋体" panose="02010600030101010101" pitchFamily="2" charset="-122"/>
              </a:rPr>
              <a:t>离散数学课程组</a:t>
            </a:r>
            <a:endParaRPr lang="en-US" altLang="zh-CN" sz="3200">
              <a:ea typeface="宋体" panose="02010600030101010101" pitchFamily="2" charset="-122"/>
            </a:endParaRPr>
          </a:p>
          <a:p>
            <a:pPr eaLnBrk="1" hangingPunct="1"/>
            <a:endParaRPr lang="en-US" altLang="zh-CN" sz="3200">
              <a:ea typeface="宋体" panose="02010600030101010101" pitchFamily="2" charset="-122"/>
            </a:endParaRPr>
          </a:p>
          <a:p>
            <a:pPr eaLnBrk="1" hangingPunct="1"/>
            <a:r>
              <a:rPr lang="zh-CN" altLang="en-US" sz="3200">
                <a:ea typeface="宋体" panose="02010600030101010101" pitchFamily="2" charset="-122"/>
              </a:rPr>
              <a:t>南京大学计算机科学与技术系</a:t>
            </a:r>
            <a:endParaRPr lang="en-US" altLang="zh-CN" sz="320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1026"/>
          <p:cNvSpPr>
            <a:spLocks noGrp="1" noChangeArrowheads="1"/>
          </p:cNvSpPr>
          <p:nvPr>
            <p:ph type="title" idx="4294967295"/>
          </p:nvPr>
        </p:nvSpPr>
        <p:spPr>
          <a:xfrm>
            <a:off x="0" y="381000"/>
            <a:ext cx="9144000" cy="762000"/>
          </a:xfrm>
        </p:spPr>
        <p:txBody>
          <a:bodyPr/>
          <a:lstStyle/>
          <a:p>
            <a:pPr algn="ctr" eaLnBrk="1" hangingPunct="1"/>
            <a:r>
              <a:rPr lang="en-US" altLang="zh-CN" sz="3600"/>
              <a:t>Hall</a:t>
            </a:r>
            <a:r>
              <a:rPr lang="zh-CN" altLang="en-US" sz="3600"/>
              <a:t>定理</a:t>
            </a:r>
            <a:r>
              <a:rPr lang="en-US" altLang="zh-CN" sz="3600" b="0"/>
              <a:t> </a:t>
            </a:r>
            <a:endParaRPr lang="zh-CN" altLang="en-US" sz="3600" b="0"/>
          </a:p>
        </p:txBody>
      </p:sp>
      <p:sp>
        <p:nvSpPr>
          <p:cNvPr id="10243" name="Rectangle 1027"/>
          <p:cNvSpPr>
            <a:spLocks noGrp="1" noChangeArrowheads="1"/>
          </p:cNvSpPr>
          <p:nvPr>
            <p:ph type="body" idx="4294967295"/>
          </p:nvPr>
        </p:nvSpPr>
        <p:spPr>
          <a:xfrm>
            <a:off x="228600" y="3962400"/>
            <a:ext cx="5715000" cy="2438400"/>
          </a:xfrm>
        </p:spPr>
        <p:txBody>
          <a:bodyPr/>
          <a:lstStyle/>
          <a:p>
            <a:pPr>
              <a:lnSpc>
                <a:spcPct val="120000"/>
              </a:lnSpc>
              <a:buFontTx/>
              <a:buNone/>
            </a:pPr>
            <a:r>
              <a:rPr lang="en-US" altLang="zh-CN" sz="2800" b="1">
                <a:solidFill>
                  <a:schemeClr val="tx1"/>
                </a:solidFill>
                <a:ea typeface="宋体" panose="02010600030101010101" pitchFamily="2" charset="-122"/>
                <a:sym typeface="Symbol" panose="05050102010706020507" pitchFamily="18" charset="2"/>
              </a:rPr>
              <a:t>    H</a:t>
            </a:r>
            <a:r>
              <a:rPr lang="zh-CN" altLang="en-US" sz="2800" b="1">
                <a:solidFill>
                  <a:schemeClr val="tx1"/>
                </a:solidFill>
                <a:ea typeface="宋体" panose="02010600030101010101" pitchFamily="2" charset="-122"/>
                <a:sym typeface="Symbol" panose="05050102010706020507" pitchFamily="18" charset="2"/>
              </a:rPr>
              <a:t>满足归纳假设的条件</a:t>
            </a:r>
            <a:r>
              <a:rPr lang="en-US" altLang="zh-CN" sz="2800" b="1">
                <a:solidFill>
                  <a:schemeClr val="tx1"/>
                </a:solidFill>
                <a:ea typeface="宋体" panose="02010600030101010101" pitchFamily="2" charset="-122"/>
                <a:sym typeface="Symbol" panose="05050102010706020507" pitchFamily="18" charset="2"/>
              </a:rPr>
              <a:t>,  </a:t>
            </a:r>
            <a:r>
              <a:rPr lang="zh-CN" altLang="en-US" sz="2800" b="1">
                <a:solidFill>
                  <a:schemeClr val="tx1"/>
                </a:solidFill>
                <a:ea typeface="宋体" panose="02010600030101010101" pitchFamily="2" charset="-122"/>
                <a:sym typeface="Symbol" panose="05050102010706020507" pitchFamily="18" charset="2"/>
              </a:rPr>
              <a:t>从而</a:t>
            </a:r>
            <a:endParaRPr lang="en-US" altLang="zh-CN" sz="2800" b="1">
              <a:solidFill>
                <a:schemeClr val="tx1"/>
              </a:solidFill>
              <a:ea typeface="宋体" panose="02010600030101010101" pitchFamily="2" charset="-122"/>
              <a:sym typeface="Symbol" panose="05050102010706020507" pitchFamily="18" charset="2"/>
            </a:endParaRPr>
          </a:p>
          <a:p>
            <a:pPr>
              <a:lnSpc>
                <a:spcPct val="120000"/>
              </a:lnSpc>
              <a:buFontTx/>
              <a:buNone/>
            </a:pPr>
            <a:r>
              <a:rPr lang="zh-CN" altLang="en-US" sz="2800" b="1">
                <a:solidFill>
                  <a:schemeClr val="tx1"/>
                </a:solidFill>
                <a:ea typeface="宋体" panose="02010600030101010101" pitchFamily="2" charset="-122"/>
              </a:rPr>
              <a:t>    </a:t>
            </a:r>
            <a:r>
              <a:rPr lang="en-US" altLang="zh-CN" sz="2800" b="1">
                <a:solidFill>
                  <a:schemeClr val="tx1"/>
                </a:solidFill>
                <a:ea typeface="宋体" panose="02010600030101010101" pitchFamily="2" charset="-122"/>
              </a:rPr>
              <a:t>H</a:t>
            </a:r>
            <a:r>
              <a:rPr lang="zh-CN" altLang="en-US" sz="2800" b="1">
                <a:solidFill>
                  <a:schemeClr val="tx1"/>
                </a:solidFill>
                <a:ea typeface="宋体" panose="02010600030101010101" pitchFamily="2" charset="-122"/>
              </a:rPr>
              <a:t>有</a:t>
            </a:r>
            <a:r>
              <a:rPr lang="en-US" altLang="zh-CN" sz="2800" b="1">
                <a:solidFill>
                  <a:schemeClr val="tx1"/>
                </a:solidFill>
                <a:ea typeface="宋体" panose="02010600030101010101" pitchFamily="2" charset="-122"/>
              </a:rPr>
              <a:t>V</a:t>
            </a:r>
            <a:r>
              <a:rPr lang="en-US" altLang="zh-CN" sz="2800" b="1" baseline="-25000">
                <a:solidFill>
                  <a:schemeClr val="tx1"/>
                </a:solidFill>
                <a:ea typeface="宋体" panose="02010600030101010101" pitchFamily="2" charset="-122"/>
              </a:rPr>
              <a:t>1</a:t>
            </a:r>
            <a:r>
              <a:rPr lang="en-US" altLang="zh-CN" sz="2800" b="1">
                <a:solidFill>
                  <a:schemeClr val="tx1"/>
                </a:solidFill>
                <a:ea typeface="宋体" panose="02010600030101010101" pitchFamily="2" charset="-122"/>
                <a:sym typeface="Symbol" panose="05050102010706020507" pitchFamily="18" charset="2"/>
              </a:rPr>
              <a:t> -{v}</a:t>
            </a:r>
            <a:r>
              <a:rPr lang="zh-CN" altLang="en-US" sz="2800" b="1">
                <a:solidFill>
                  <a:schemeClr val="tx1"/>
                </a:solidFill>
                <a:ea typeface="宋体" panose="02010600030101010101" pitchFamily="2" charset="-122"/>
              </a:rPr>
              <a:t>到</a:t>
            </a:r>
            <a:r>
              <a:rPr lang="en-US" altLang="zh-CN" sz="2800" b="1">
                <a:solidFill>
                  <a:schemeClr val="tx1"/>
                </a:solidFill>
                <a:ea typeface="宋体" panose="02010600030101010101" pitchFamily="2" charset="-122"/>
              </a:rPr>
              <a:t>V</a:t>
            </a:r>
            <a:r>
              <a:rPr lang="en-US" altLang="zh-CN" sz="2800" b="1" baseline="-25000">
                <a:solidFill>
                  <a:schemeClr val="tx1"/>
                </a:solidFill>
                <a:ea typeface="宋体" panose="02010600030101010101" pitchFamily="2" charset="-122"/>
              </a:rPr>
              <a:t>2</a:t>
            </a:r>
            <a:r>
              <a:rPr lang="en-US" altLang="zh-CN" sz="2800" b="1">
                <a:solidFill>
                  <a:schemeClr val="tx1"/>
                </a:solidFill>
                <a:ea typeface="宋体" panose="02010600030101010101" pitchFamily="2" charset="-122"/>
                <a:sym typeface="Symbol" panose="05050102010706020507" pitchFamily="18" charset="2"/>
              </a:rPr>
              <a:t> -{w}</a:t>
            </a:r>
            <a:r>
              <a:rPr lang="zh-CN" altLang="en-US" sz="2800" b="1">
                <a:solidFill>
                  <a:schemeClr val="tx1"/>
                </a:solidFill>
                <a:ea typeface="宋体" panose="02010600030101010101" pitchFamily="2" charset="-122"/>
              </a:rPr>
              <a:t>的完备匹配</a:t>
            </a:r>
            <a:r>
              <a:rPr lang="en-US" altLang="zh-CN" sz="2800" b="1">
                <a:solidFill>
                  <a:schemeClr val="tx1"/>
                </a:solidFill>
                <a:ea typeface="宋体" panose="02010600030101010101" pitchFamily="2" charset="-122"/>
              </a:rPr>
              <a:t>.</a:t>
            </a:r>
          </a:p>
          <a:p>
            <a:pPr>
              <a:lnSpc>
                <a:spcPct val="120000"/>
              </a:lnSpc>
              <a:buFontTx/>
              <a:buNone/>
            </a:pPr>
            <a:r>
              <a:rPr lang="en-US" altLang="zh-CN" sz="2800" b="1">
                <a:solidFill>
                  <a:schemeClr val="tx1"/>
                </a:solidFill>
                <a:ea typeface="宋体" panose="02010600030101010101" pitchFamily="2" charset="-122"/>
                <a:sym typeface="Symbol" panose="05050102010706020507" pitchFamily="18" charset="2"/>
              </a:rPr>
              <a:t>    </a:t>
            </a:r>
            <a:r>
              <a:rPr lang="zh-CN" altLang="en-US" sz="2800" b="1">
                <a:solidFill>
                  <a:schemeClr val="tx1"/>
                </a:solidFill>
                <a:ea typeface="宋体" panose="02010600030101010101" pitchFamily="2" charset="-122"/>
                <a:sym typeface="Symbol" panose="05050102010706020507" pitchFamily="18" charset="2"/>
              </a:rPr>
              <a:t>这个匹配加上边</a:t>
            </a:r>
            <a:r>
              <a:rPr lang="en-US" altLang="zh-CN" sz="2800" b="1">
                <a:solidFill>
                  <a:schemeClr val="tx1"/>
                </a:solidFill>
                <a:ea typeface="宋体" panose="02010600030101010101" pitchFamily="2" charset="-122"/>
                <a:sym typeface="Symbol" panose="05050102010706020507" pitchFamily="18" charset="2"/>
              </a:rPr>
              <a:t>(v, w)</a:t>
            </a:r>
            <a:r>
              <a:rPr lang="zh-CN" altLang="en-US" sz="2800" b="1">
                <a:solidFill>
                  <a:schemeClr val="tx1"/>
                </a:solidFill>
                <a:ea typeface="宋体" panose="02010600030101010101" pitchFamily="2" charset="-122"/>
                <a:sym typeface="Symbol" panose="05050102010706020507" pitchFamily="18" charset="2"/>
              </a:rPr>
              <a:t>构成</a:t>
            </a:r>
            <a:r>
              <a:rPr lang="en-US" altLang="zh-CN" sz="2800" b="1">
                <a:solidFill>
                  <a:schemeClr val="tx1"/>
                </a:solidFill>
                <a:ea typeface="宋体" panose="02010600030101010101" pitchFamily="2" charset="-122"/>
                <a:sym typeface="Symbol" panose="05050102010706020507" pitchFamily="18" charset="2"/>
              </a:rPr>
              <a:t>G</a:t>
            </a:r>
            <a:r>
              <a:rPr lang="zh-CN" altLang="en-US" sz="2800" b="1">
                <a:solidFill>
                  <a:schemeClr val="tx1"/>
                </a:solidFill>
                <a:ea typeface="宋体" panose="02010600030101010101" pitchFamily="2" charset="-122"/>
                <a:sym typeface="Symbol" panose="05050102010706020507" pitchFamily="18" charset="2"/>
              </a:rPr>
              <a:t>的从</a:t>
            </a:r>
            <a:r>
              <a:rPr lang="en-US" altLang="zh-CN" sz="2800" b="1">
                <a:solidFill>
                  <a:schemeClr val="tx1"/>
                </a:solidFill>
                <a:ea typeface="宋体" panose="02010600030101010101" pitchFamily="2" charset="-122"/>
              </a:rPr>
              <a:t>V</a:t>
            </a:r>
            <a:r>
              <a:rPr lang="en-US" altLang="zh-CN" sz="2800" b="1" baseline="-25000">
                <a:solidFill>
                  <a:schemeClr val="tx1"/>
                </a:solidFill>
                <a:ea typeface="宋体" panose="02010600030101010101" pitchFamily="2" charset="-122"/>
              </a:rPr>
              <a:t>1</a:t>
            </a:r>
            <a:r>
              <a:rPr lang="zh-CN" altLang="en-US" sz="2800" b="1">
                <a:solidFill>
                  <a:schemeClr val="tx1"/>
                </a:solidFill>
                <a:ea typeface="宋体" panose="02010600030101010101" pitchFamily="2" charset="-122"/>
              </a:rPr>
              <a:t>到</a:t>
            </a:r>
            <a:r>
              <a:rPr lang="en-US" altLang="zh-CN" sz="2800" b="1">
                <a:solidFill>
                  <a:schemeClr val="tx1"/>
                </a:solidFill>
                <a:ea typeface="宋体" panose="02010600030101010101" pitchFamily="2" charset="-122"/>
              </a:rPr>
              <a:t>V</a:t>
            </a:r>
            <a:r>
              <a:rPr lang="en-US" altLang="zh-CN" sz="2800" b="1" baseline="-25000">
                <a:solidFill>
                  <a:schemeClr val="tx1"/>
                </a:solidFill>
                <a:ea typeface="宋体" panose="02010600030101010101" pitchFamily="2" charset="-122"/>
              </a:rPr>
              <a:t>2</a:t>
            </a:r>
            <a:r>
              <a:rPr lang="zh-CN" altLang="en-US" sz="2800" b="1">
                <a:solidFill>
                  <a:schemeClr val="tx1"/>
                </a:solidFill>
                <a:ea typeface="宋体" panose="02010600030101010101" pitchFamily="2" charset="-122"/>
              </a:rPr>
              <a:t>的完备匹配</a:t>
            </a:r>
            <a:r>
              <a:rPr lang="en-US" altLang="zh-CN" sz="2800" b="1">
                <a:solidFill>
                  <a:schemeClr val="tx1"/>
                </a:solidFill>
                <a:ea typeface="宋体" panose="02010600030101010101" pitchFamily="2" charset="-122"/>
              </a:rPr>
              <a:t>.</a:t>
            </a:r>
          </a:p>
        </p:txBody>
      </p:sp>
      <p:grpSp>
        <p:nvGrpSpPr>
          <p:cNvPr id="10244" name="组合 17"/>
          <p:cNvGrpSpPr>
            <a:grpSpLocks/>
          </p:cNvGrpSpPr>
          <p:nvPr/>
        </p:nvGrpSpPr>
        <p:grpSpPr bwMode="auto">
          <a:xfrm>
            <a:off x="5867400" y="3429000"/>
            <a:ext cx="2819400" cy="3200400"/>
            <a:chOff x="5867400" y="3429000"/>
            <a:chExt cx="2819400" cy="3200400"/>
          </a:xfrm>
        </p:grpSpPr>
        <p:cxnSp>
          <p:nvCxnSpPr>
            <p:cNvPr id="4" name="直接连接符 3"/>
            <p:cNvCxnSpPr/>
            <p:nvPr/>
          </p:nvCxnSpPr>
          <p:spPr bwMode="auto">
            <a:xfrm>
              <a:off x="6492875" y="6140450"/>
              <a:ext cx="1447800" cy="0"/>
            </a:xfrm>
            <a:prstGeom prst="line">
              <a:avLst/>
            </a:prstGeom>
            <a:ln w="25400" cmpd="sng">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bwMode="auto">
            <a:xfrm>
              <a:off x="6477000" y="5530850"/>
              <a:ext cx="1447800" cy="0"/>
            </a:xfrm>
            <a:prstGeom prst="line">
              <a:avLst/>
            </a:prstGeom>
            <a:ln w="25400" cmpd="sng">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auto">
            <a:xfrm>
              <a:off x="6477000" y="4832350"/>
              <a:ext cx="1447800" cy="1295400"/>
            </a:xfrm>
            <a:prstGeom prst="line">
              <a:avLst/>
            </a:prstGeom>
            <a:ln w="25400" cmpd="sng">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bwMode="auto">
            <a:xfrm>
              <a:off x="6477000" y="4845050"/>
              <a:ext cx="1447800" cy="685800"/>
            </a:xfrm>
            <a:prstGeom prst="line">
              <a:avLst/>
            </a:prstGeom>
            <a:ln w="25400" cmpd="sng">
              <a:solidFill>
                <a:srgbClr val="FF00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auto">
            <a:xfrm>
              <a:off x="6477000" y="4159250"/>
              <a:ext cx="1371600" cy="0"/>
            </a:xfrm>
            <a:prstGeom prst="line">
              <a:avLst/>
            </a:prstGeom>
            <a:ln w="25400" cmpd="sng">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bwMode="auto">
            <a:xfrm>
              <a:off x="6477000" y="4191000"/>
              <a:ext cx="1447800" cy="685800"/>
            </a:xfrm>
            <a:prstGeom prst="line">
              <a:avLst/>
            </a:prstGeom>
            <a:ln w="25400" cmpd="sng">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4" name="圆角矩形标注 13"/>
            <p:cNvSpPr/>
            <p:nvPr/>
          </p:nvSpPr>
          <p:spPr bwMode="auto">
            <a:xfrm>
              <a:off x="5867400" y="4572000"/>
              <a:ext cx="606425" cy="474663"/>
            </a:xfrm>
            <a:prstGeom prst="wedgeRoundRectCallout">
              <a:avLst>
                <a:gd name="adj1" fmla="val -19042"/>
                <a:gd name="adj2" fmla="val 41605"/>
                <a:gd name="adj3" fmla="val 1666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ln w="18415" cmpd="sng">
                    <a:noFill/>
                    <a:prstDash val="solid"/>
                  </a:ln>
                  <a:solidFill>
                    <a:schemeClr val="tx1"/>
                  </a:solidFill>
                  <a:ea typeface="仿宋" pitchFamily="49" charset="-122"/>
                </a:rPr>
                <a:t>v</a:t>
              </a:r>
              <a:endParaRPr lang="zh-CN" altLang="en-US" sz="2400" b="1" dirty="0">
                <a:ln w="18415" cmpd="sng">
                  <a:noFill/>
                  <a:prstDash val="solid"/>
                </a:ln>
                <a:solidFill>
                  <a:schemeClr val="tx1"/>
                </a:solidFill>
                <a:ea typeface="仿宋" pitchFamily="49" charset="-122"/>
              </a:endParaRPr>
            </a:p>
          </p:txBody>
        </p:sp>
        <p:sp>
          <p:nvSpPr>
            <p:cNvPr id="15" name="圆角矩形标注 14"/>
            <p:cNvSpPr/>
            <p:nvPr/>
          </p:nvSpPr>
          <p:spPr bwMode="auto">
            <a:xfrm>
              <a:off x="7924800" y="5257800"/>
              <a:ext cx="606425" cy="474663"/>
            </a:xfrm>
            <a:prstGeom prst="wedgeRoundRectCallout">
              <a:avLst>
                <a:gd name="adj1" fmla="val -19042"/>
                <a:gd name="adj2" fmla="val 41605"/>
                <a:gd name="adj3" fmla="val 1666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ln w="18415" cmpd="sng">
                    <a:noFill/>
                    <a:prstDash val="solid"/>
                  </a:ln>
                  <a:solidFill>
                    <a:schemeClr val="tx1"/>
                  </a:solidFill>
                  <a:ea typeface="仿宋" pitchFamily="49" charset="-122"/>
                </a:rPr>
                <a:t>w</a:t>
              </a:r>
              <a:endParaRPr lang="zh-CN" altLang="en-US" sz="2400" b="1" dirty="0">
                <a:ln w="18415" cmpd="sng">
                  <a:noFill/>
                  <a:prstDash val="solid"/>
                </a:ln>
                <a:solidFill>
                  <a:schemeClr val="tx1"/>
                </a:solidFill>
                <a:ea typeface="仿宋" pitchFamily="49" charset="-122"/>
              </a:endParaRPr>
            </a:p>
          </p:txBody>
        </p:sp>
        <p:sp>
          <p:nvSpPr>
            <p:cNvPr id="10254" name="Oval 3"/>
            <p:cNvSpPr>
              <a:spLocks noChangeArrowheads="1"/>
            </p:cNvSpPr>
            <p:nvPr/>
          </p:nvSpPr>
          <p:spPr bwMode="auto">
            <a:xfrm>
              <a:off x="5867400" y="3429000"/>
              <a:ext cx="1219200" cy="3200400"/>
            </a:xfrm>
            <a:prstGeom prst="ellipse">
              <a:avLst/>
            </a:prstGeom>
            <a:noFill/>
            <a:ln w="25400">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0255" name="Oval 3"/>
            <p:cNvSpPr>
              <a:spLocks noChangeArrowheads="1"/>
            </p:cNvSpPr>
            <p:nvPr/>
          </p:nvSpPr>
          <p:spPr bwMode="auto">
            <a:xfrm>
              <a:off x="7467600" y="3429000"/>
              <a:ext cx="1219200" cy="3200400"/>
            </a:xfrm>
            <a:prstGeom prst="ellipse">
              <a:avLst/>
            </a:prstGeom>
            <a:noFill/>
            <a:ln w="25400">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grpSp>
      <p:sp>
        <p:nvSpPr>
          <p:cNvPr id="19" name="Rectangle 1027"/>
          <p:cNvSpPr txBox="1">
            <a:spLocks noChangeArrowheads="1"/>
          </p:cNvSpPr>
          <p:nvPr/>
        </p:nvSpPr>
        <p:spPr bwMode="auto">
          <a:xfrm>
            <a:off x="228600" y="1295400"/>
            <a:ext cx="6226175" cy="2430463"/>
          </a:xfrm>
          <a:prstGeom prst="rect">
            <a:avLst/>
          </a:prstGeom>
          <a:noFill/>
          <a:ln w="9525">
            <a:noFill/>
            <a:miter lim="800000"/>
            <a:headEnd/>
            <a:tailEnd/>
          </a:ln>
        </p:spPr>
        <p:txBody>
          <a:bodyPr/>
          <a:lstStyle/>
          <a:p>
            <a:pPr marL="342900" indent="-342900" eaLnBrk="0" hangingPunct="0">
              <a:lnSpc>
                <a:spcPct val="120000"/>
              </a:lnSpc>
              <a:spcBef>
                <a:spcPct val="20000"/>
              </a:spcBef>
              <a:buFontTx/>
              <a:buBlip>
                <a:blip r:embed="rId2"/>
              </a:buBlip>
              <a:defRPr/>
            </a:pPr>
            <a:r>
              <a:rPr lang="zh-CN" altLang="en-US" sz="2800" b="1" kern="0" dirty="0">
                <a:latin typeface="+mn-lt"/>
              </a:rPr>
              <a:t>归纳证明</a:t>
            </a:r>
            <a:r>
              <a:rPr lang="en-US" altLang="zh-CN" sz="2800" b="1" kern="0" dirty="0">
                <a:latin typeface="+mn-lt"/>
              </a:rPr>
              <a:t>. </a:t>
            </a:r>
          </a:p>
          <a:p>
            <a:pPr marL="342900" indent="-342900" eaLnBrk="0" hangingPunct="0">
              <a:lnSpc>
                <a:spcPct val="120000"/>
              </a:lnSpc>
              <a:spcBef>
                <a:spcPct val="20000"/>
              </a:spcBef>
              <a:defRPr/>
            </a:pPr>
            <a:r>
              <a:rPr lang="en-US" altLang="zh-CN" sz="2800" b="1" kern="0" dirty="0">
                <a:latin typeface="+mn-lt"/>
              </a:rPr>
              <a:t>    (1)</a:t>
            </a:r>
            <a:r>
              <a:rPr lang="zh-CN" altLang="en-US" sz="2800" b="1" kern="0" dirty="0">
                <a:latin typeface="+mn-lt"/>
              </a:rPr>
              <a:t>对</a:t>
            </a:r>
            <a:r>
              <a:rPr lang="en-US" altLang="zh-CN" sz="2800" b="1" kern="0" dirty="0">
                <a:latin typeface="+mn-lt"/>
              </a:rPr>
              <a:t>V</a:t>
            </a:r>
            <a:r>
              <a:rPr lang="en-US" altLang="zh-CN" sz="2800" b="1" kern="0" baseline="-25000" dirty="0">
                <a:latin typeface="+mn-lt"/>
              </a:rPr>
              <a:t>1</a:t>
            </a:r>
            <a:r>
              <a:rPr lang="zh-CN" altLang="en-US" sz="2800" b="1" kern="0" dirty="0">
                <a:latin typeface="+mn-lt"/>
              </a:rPr>
              <a:t>的任意真子集</a:t>
            </a:r>
            <a:r>
              <a:rPr lang="en-US" altLang="zh-CN" sz="2800" b="1" kern="0" dirty="0">
                <a:latin typeface="+mn-lt"/>
              </a:rPr>
              <a:t>A , |N(A)| </a:t>
            </a:r>
            <a:r>
              <a:rPr lang="en-US" altLang="zh-CN" sz="2800" b="1" kern="0" dirty="0">
                <a:latin typeface="+mn-lt"/>
                <a:sym typeface="Symbol"/>
              </a:rPr>
              <a:t></a:t>
            </a:r>
            <a:r>
              <a:rPr lang="en-US" altLang="zh-CN" sz="2800" b="1" kern="0" dirty="0">
                <a:latin typeface="+mn-lt"/>
                <a:sym typeface="Symbol" pitchFamily="18" charset="2"/>
              </a:rPr>
              <a:t> </a:t>
            </a:r>
            <a:r>
              <a:rPr lang="en-US" altLang="zh-CN" sz="2800" b="1" kern="0" dirty="0">
                <a:latin typeface="+mn-lt"/>
              </a:rPr>
              <a:t>| A</a:t>
            </a:r>
            <a:r>
              <a:rPr lang="en-US" altLang="zh-CN" sz="2800" b="1" kern="0" baseline="-25000" dirty="0">
                <a:latin typeface="+mn-lt"/>
              </a:rPr>
              <a:t> </a:t>
            </a:r>
            <a:r>
              <a:rPr lang="en-US" altLang="zh-CN" sz="2800" b="1" kern="0" dirty="0">
                <a:latin typeface="+mn-lt"/>
              </a:rPr>
              <a:t>|</a:t>
            </a:r>
            <a:r>
              <a:rPr lang="zh-CN" altLang="en-US" sz="2800" b="1" kern="0" dirty="0">
                <a:latin typeface="+mn-lt"/>
              </a:rPr>
              <a:t> </a:t>
            </a:r>
            <a:endParaRPr lang="en-US" altLang="zh-CN" sz="2800" b="1" kern="0" dirty="0">
              <a:latin typeface="+mn-lt"/>
            </a:endParaRPr>
          </a:p>
          <a:p>
            <a:pPr marL="342900" indent="-342900" eaLnBrk="0" hangingPunct="0">
              <a:lnSpc>
                <a:spcPct val="120000"/>
              </a:lnSpc>
              <a:spcBef>
                <a:spcPct val="20000"/>
              </a:spcBef>
              <a:defRPr/>
            </a:pPr>
            <a:r>
              <a:rPr lang="en-US" altLang="zh-CN" sz="2800" b="1" kern="0" dirty="0">
                <a:latin typeface="+mn-lt"/>
              </a:rPr>
              <a:t>    </a:t>
            </a:r>
            <a:r>
              <a:rPr lang="zh-CN" altLang="en-US" sz="2800" b="1" kern="0" dirty="0">
                <a:latin typeface="+mn-lt"/>
              </a:rPr>
              <a:t>任取一个顶点</a:t>
            </a:r>
            <a:r>
              <a:rPr lang="en-US" altLang="zh-CN" sz="2800" b="1" kern="0" dirty="0">
                <a:latin typeface="+mn-lt"/>
              </a:rPr>
              <a:t>v</a:t>
            </a:r>
            <a:r>
              <a:rPr lang="en-US" altLang="zh-CN" sz="2800" b="1" kern="0" dirty="0">
                <a:latin typeface="+mn-lt"/>
                <a:sym typeface="Symbol"/>
              </a:rPr>
              <a:t></a:t>
            </a:r>
            <a:r>
              <a:rPr lang="en-US" altLang="zh-CN" sz="2800" b="1" kern="0" dirty="0">
                <a:latin typeface="+mn-lt"/>
              </a:rPr>
              <a:t> V</a:t>
            </a:r>
            <a:r>
              <a:rPr lang="en-US" altLang="zh-CN" sz="2800" b="1" kern="0" baseline="-25000" dirty="0">
                <a:latin typeface="+mn-lt"/>
              </a:rPr>
              <a:t>1</a:t>
            </a:r>
            <a:r>
              <a:rPr lang="en-US" altLang="zh-CN" sz="2800" b="1" kern="0" dirty="0">
                <a:latin typeface="+mn-lt"/>
                <a:sym typeface="Symbol"/>
              </a:rPr>
              <a:t>, </a:t>
            </a:r>
            <a:r>
              <a:rPr lang="zh-CN" altLang="en-US" sz="2800" b="1" kern="0" dirty="0">
                <a:latin typeface="+mn-lt"/>
                <a:sym typeface="Symbol"/>
              </a:rPr>
              <a:t>任取</a:t>
            </a:r>
            <a:r>
              <a:rPr lang="en-US" altLang="zh-CN" sz="2800" b="1" kern="0" dirty="0" err="1">
                <a:latin typeface="+mn-lt"/>
                <a:sym typeface="Symbol"/>
              </a:rPr>
              <a:t>wN</a:t>
            </a:r>
            <a:r>
              <a:rPr lang="en-US" altLang="zh-CN" sz="2800" b="1" kern="0" dirty="0">
                <a:latin typeface="+mn-lt"/>
                <a:sym typeface="Symbol"/>
              </a:rPr>
              <a:t>({v}).</a:t>
            </a:r>
          </a:p>
          <a:p>
            <a:pPr marL="342900" indent="-342900" eaLnBrk="0" hangingPunct="0">
              <a:lnSpc>
                <a:spcPct val="120000"/>
              </a:lnSpc>
              <a:spcBef>
                <a:spcPct val="20000"/>
              </a:spcBef>
              <a:defRPr/>
            </a:pPr>
            <a:r>
              <a:rPr lang="en-US" altLang="zh-CN" sz="2800" b="1" kern="0" dirty="0">
                <a:latin typeface="+mn-lt"/>
                <a:sym typeface="Symbol"/>
              </a:rPr>
              <a:t>    H=G-{v, w}</a:t>
            </a:r>
            <a:r>
              <a:rPr lang="zh-CN" altLang="en-US" sz="2800" b="1" kern="0" dirty="0">
                <a:latin typeface="+mn-lt"/>
                <a:sym typeface="Symbol"/>
              </a:rPr>
              <a:t>是一个二部图（非空）</a:t>
            </a:r>
            <a:r>
              <a:rPr lang="en-US" altLang="zh-CN" sz="2800" b="1" kern="0" dirty="0">
                <a:latin typeface="+mn-lt"/>
                <a:sym typeface="Symbol"/>
              </a:rPr>
              <a:t>.</a:t>
            </a:r>
          </a:p>
          <a:p>
            <a:pPr marL="342900" indent="-342900" eaLnBrk="0" hangingPunct="0">
              <a:lnSpc>
                <a:spcPct val="120000"/>
              </a:lnSpc>
              <a:spcBef>
                <a:spcPct val="20000"/>
              </a:spcBef>
              <a:defRPr/>
            </a:pPr>
            <a:r>
              <a:rPr lang="en-US" altLang="zh-CN" sz="2800" b="1" kern="0" dirty="0">
                <a:latin typeface="+mn-lt"/>
                <a:sym typeface="Symbol"/>
              </a:rPr>
              <a:t>    </a:t>
            </a:r>
            <a:endParaRPr lang="en-US" altLang="zh-CN" sz="2800" b="1" kern="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9">
                                            <p:txEl>
                                              <p:pRg st="2" end="2"/>
                                            </p:txEl>
                                          </p:spTgt>
                                        </p:tgtEl>
                                        <p:attrNameLst>
                                          <p:attrName>style.visibility</p:attrName>
                                        </p:attrNameLst>
                                      </p:cBhvr>
                                      <p:to>
                                        <p:strVal val="visible"/>
                                      </p:to>
                                    </p:set>
                                    <p:animEffect transition="in" filter="box(in)">
                                      <p:cBhvr>
                                        <p:cTn id="7" dur="500"/>
                                        <p:tgtEl>
                                          <p:spTgt spid="19">
                                            <p:txEl>
                                              <p:pRg st="2" end="2"/>
                                            </p:txEl>
                                          </p:spTgt>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19">
                                            <p:txEl>
                                              <p:pRg st="3" end="3"/>
                                            </p:txEl>
                                          </p:spTgt>
                                        </p:tgtEl>
                                        <p:attrNameLst>
                                          <p:attrName>style.visibility</p:attrName>
                                        </p:attrNameLst>
                                      </p:cBhvr>
                                      <p:to>
                                        <p:strVal val="visible"/>
                                      </p:to>
                                    </p:set>
                                    <p:animEffect transition="in" filter="box(in)">
                                      <p:cBhvr>
                                        <p:cTn id="11" dur="500"/>
                                        <p:tgtEl>
                                          <p:spTgt spid="19">
                                            <p:txEl>
                                              <p:pRg st="3" end="3"/>
                                            </p:txEl>
                                          </p:spTgt>
                                        </p:tgtEl>
                                      </p:cBhvr>
                                    </p:animEffect>
                                  </p:childTnLst>
                                </p:cTn>
                              </p:par>
                            </p:childTnLst>
                          </p:cTn>
                        </p:par>
                        <p:par>
                          <p:cTn id="12" fill="hold" nodeType="afterGroup">
                            <p:stCondLst>
                              <p:cond delay="1000"/>
                            </p:stCondLst>
                            <p:childTnLst>
                              <p:par>
                                <p:cTn id="13" presetID="4" presetClass="entr" presetSubtype="16" fill="hold" nodeType="afterEffect">
                                  <p:stCondLst>
                                    <p:cond delay="0"/>
                                  </p:stCondLst>
                                  <p:childTnLst>
                                    <p:set>
                                      <p:cBhvr>
                                        <p:cTn id="14" dur="1" fill="hold">
                                          <p:stCondLst>
                                            <p:cond delay="0"/>
                                          </p:stCondLst>
                                        </p:cTn>
                                        <p:tgtEl>
                                          <p:spTgt spid="19">
                                            <p:txEl>
                                              <p:pRg st="4" end="4"/>
                                            </p:txEl>
                                          </p:spTgt>
                                        </p:tgtEl>
                                        <p:attrNameLst>
                                          <p:attrName>style.visibility</p:attrName>
                                        </p:attrNameLst>
                                      </p:cBhvr>
                                      <p:to>
                                        <p:strVal val="visible"/>
                                      </p:to>
                                    </p:set>
                                    <p:animEffect transition="in" filter="box(in)">
                                      <p:cBhvr>
                                        <p:cTn id="15" dur="500"/>
                                        <p:tgtEl>
                                          <p:spTgt spid="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1026"/>
          <p:cNvSpPr>
            <a:spLocks noGrp="1" noChangeArrowheads="1"/>
          </p:cNvSpPr>
          <p:nvPr>
            <p:ph type="title" idx="4294967295"/>
          </p:nvPr>
        </p:nvSpPr>
        <p:spPr>
          <a:xfrm>
            <a:off x="0" y="381000"/>
            <a:ext cx="9144000" cy="762000"/>
          </a:xfrm>
        </p:spPr>
        <p:txBody>
          <a:bodyPr/>
          <a:lstStyle/>
          <a:p>
            <a:pPr algn="ctr" eaLnBrk="1" hangingPunct="1"/>
            <a:r>
              <a:rPr lang="en-US" altLang="zh-CN" sz="3600"/>
              <a:t>Hall</a:t>
            </a:r>
            <a:r>
              <a:rPr lang="zh-CN" altLang="en-US" sz="3600"/>
              <a:t>定理</a:t>
            </a:r>
            <a:r>
              <a:rPr lang="en-US" altLang="zh-CN" sz="3600" b="0"/>
              <a:t> </a:t>
            </a:r>
            <a:endParaRPr lang="zh-CN" altLang="en-US" sz="3600" b="0"/>
          </a:p>
        </p:txBody>
      </p:sp>
      <p:sp>
        <p:nvSpPr>
          <p:cNvPr id="12291" name="Rectangle 1027"/>
          <p:cNvSpPr>
            <a:spLocks noGrp="1" noChangeArrowheads="1"/>
          </p:cNvSpPr>
          <p:nvPr>
            <p:ph type="body" idx="4294967295"/>
          </p:nvPr>
        </p:nvSpPr>
        <p:spPr>
          <a:xfrm>
            <a:off x="228600" y="1143000"/>
            <a:ext cx="6096000" cy="2438400"/>
          </a:xfrm>
        </p:spPr>
        <p:txBody>
          <a:bodyPr/>
          <a:lstStyle/>
          <a:p>
            <a:pPr marL="36000">
              <a:lnSpc>
                <a:spcPct val="120000"/>
              </a:lnSpc>
              <a:buFontTx/>
              <a:buNone/>
              <a:defRPr/>
            </a:pPr>
            <a:r>
              <a:rPr lang="en-US" altLang="zh-CN" sz="2800" b="1" dirty="0">
                <a:solidFill>
                  <a:schemeClr val="tx1"/>
                </a:solidFill>
                <a:ea typeface="宋体" pitchFamily="2" charset="-122"/>
              </a:rPr>
              <a:t>(2)</a:t>
            </a:r>
            <a:r>
              <a:rPr lang="zh-CN" altLang="en-US" sz="2800" b="1" dirty="0">
                <a:solidFill>
                  <a:schemeClr val="tx1"/>
                </a:solidFill>
                <a:ea typeface="宋体" pitchFamily="2" charset="-122"/>
              </a:rPr>
              <a:t>存在</a:t>
            </a:r>
            <a:r>
              <a:rPr lang="en-US" altLang="zh-CN" sz="2800" b="1" dirty="0">
                <a:solidFill>
                  <a:schemeClr val="tx1"/>
                </a:solidFill>
                <a:ea typeface="宋体" pitchFamily="2" charset="-122"/>
              </a:rPr>
              <a:t> V</a:t>
            </a:r>
            <a:r>
              <a:rPr lang="en-US" altLang="zh-CN" sz="2800" b="1" baseline="-25000" dirty="0">
                <a:solidFill>
                  <a:schemeClr val="tx1"/>
                </a:solidFill>
                <a:ea typeface="宋体" pitchFamily="2" charset="-122"/>
              </a:rPr>
              <a:t>1</a:t>
            </a:r>
            <a:r>
              <a:rPr lang="zh-CN" altLang="en-US" sz="2800" b="1" dirty="0">
                <a:solidFill>
                  <a:schemeClr val="tx1"/>
                </a:solidFill>
                <a:ea typeface="宋体" pitchFamily="2" charset="-122"/>
              </a:rPr>
              <a:t>的一个真子集</a:t>
            </a:r>
            <a:r>
              <a:rPr lang="en-US" altLang="zh-CN" sz="2800" b="1" dirty="0">
                <a:solidFill>
                  <a:schemeClr val="tx1"/>
                </a:solidFill>
                <a:ea typeface="宋体" pitchFamily="2" charset="-122"/>
              </a:rPr>
              <a:t>A', |N(A')| =|A'</a:t>
            </a:r>
            <a:r>
              <a:rPr lang="en-US" altLang="zh-CN" sz="2800" b="1" baseline="-25000" dirty="0">
                <a:solidFill>
                  <a:schemeClr val="tx1"/>
                </a:solidFill>
                <a:ea typeface="宋体" pitchFamily="2" charset="-122"/>
              </a:rPr>
              <a:t> </a:t>
            </a:r>
            <a:r>
              <a:rPr lang="en-US" altLang="zh-CN" sz="2800" b="1" dirty="0">
                <a:solidFill>
                  <a:schemeClr val="tx1"/>
                </a:solidFill>
                <a:ea typeface="宋体" pitchFamily="2" charset="-122"/>
              </a:rPr>
              <a:t>|. </a:t>
            </a:r>
            <a:r>
              <a:rPr lang="zh-CN" altLang="en-US" sz="2800" b="1" dirty="0">
                <a:solidFill>
                  <a:schemeClr val="tx1"/>
                </a:solidFill>
                <a:ea typeface="宋体" pitchFamily="2" charset="-122"/>
              </a:rPr>
              <a:t>记</a:t>
            </a:r>
            <a:r>
              <a:rPr lang="en-US" altLang="zh-CN" sz="2800" b="1" dirty="0">
                <a:solidFill>
                  <a:schemeClr val="tx1"/>
                </a:solidFill>
                <a:ea typeface="宋体" pitchFamily="2" charset="-122"/>
              </a:rPr>
              <a:t>B'= N(A'). </a:t>
            </a:r>
          </a:p>
          <a:p>
            <a:pPr marL="36000">
              <a:lnSpc>
                <a:spcPct val="120000"/>
              </a:lnSpc>
              <a:buFontTx/>
              <a:buNone/>
              <a:defRPr/>
            </a:pPr>
            <a:r>
              <a:rPr lang="zh-CN" altLang="en-US" sz="2800" b="1" dirty="0">
                <a:solidFill>
                  <a:schemeClr val="tx1"/>
                </a:solidFill>
                <a:ea typeface="宋体" pitchFamily="2" charset="-122"/>
              </a:rPr>
              <a:t>据归纳假设</a:t>
            </a:r>
            <a:r>
              <a:rPr lang="en-US" altLang="zh-CN" sz="2800" b="1" dirty="0">
                <a:solidFill>
                  <a:schemeClr val="tx1"/>
                </a:solidFill>
                <a:ea typeface="宋体" pitchFamily="2" charset="-122"/>
              </a:rPr>
              <a:t>,</a:t>
            </a:r>
            <a:r>
              <a:rPr lang="zh-CN" altLang="en-US" sz="2800" b="1" dirty="0">
                <a:solidFill>
                  <a:schemeClr val="tx1"/>
                </a:solidFill>
                <a:ea typeface="宋体" pitchFamily="2" charset="-122"/>
              </a:rPr>
              <a:t>存在</a:t>
            </a:r>
            <a:r>
              <a:rPr lang="en-US" altLang="zh-CN" sz="2800" b="1" dirty="0">
                <a:solidFill>
                  <a:schemeClr val="tx1"/>
                </a:solidFill>
                <a:ea typeface="宋体" pitchFamily="2" charset="-122"/>
              </a:rPr>
              <a:t>A'</a:t>
            </a:r>
            <a:r>
              <a:rPr lang="zh-CN" altLang="en-US" sz="2800" b="1" dirty="0">
                <a:solidFill>
                  <a:schemeClr val="tx1"/>
                </a:solidFill>
                <a:ea typeface="宋体" pitchFamily="2" charset="-122"/>
              </a:rPr>
              <a:t>到</a:t>
            </a:r>
            <a:r>
              <a:rPr lang="en-US" altLang="zh-CN" sz="2800" b="1" dirty="0">
                <a:solidFill>
                  <a:schemeClr val="tx1"/>
                </a:solidFill>
                <a:ea typeface="宋体" pitchFamily="2" charset="-122"/>
              </a:rPr>
              <a:t>B' </a:t>
            </a:r>
            <a:r>
              <a:rPr lang="zh-CN" altLang="en-US" sz="2800" b="1" dirty="0">
                <a:solidFill>
                  <a:schemeClr val="tx1"/>
                </a:solidFill>
                <a:ea typeface="宋体" pitchFamily="2" charset="-122"/>
              </a:rPr>
              <a:t>的完备匹配</a:t>
            </a:r>
            <a:r>
              <a:rPr lang="en-US" altLang="zh-CN" sz="2800" b="1" dirty="0">
                <a:solidFill>
                  <a:schemeClr val="tx1"/>
                </a:solidFill>
                <a:ea typeface="宋体" pitchFamily="2" charset="-122"/>
              </a:rPr>
              <a:t>.</a:t>
            </a:r>
          </a:p>
          <a:p>
            <a:pPr marL="36000">
              <a:lnSpc>
                <a:spcPct val="120000"/>
              </a:lnSpc>
              <a:buFontTx/>
              <a:buNone/>
              <a:defRPr/>
            </a:pPr>
            <a:r>
              <a:rPr lang="zh-CN" altLang="en-US" sz="2800" b="1" dirty="0">
                <a:solidFill>
                  <a:schemeClr val="tx1"/>
                </a:solidFill>
                <a:ea typeface="宋体" pitchFamily="2" charset="-122"/>
              </a:rPr>
              <a:t>二部图</a:t>
            </a:r>
            <a:r>
              <a:rPr lang="en-US" altLang="zh-CN" sz="2800" b="1" dirty="0">
                <a:solidFill>
                  <a:schemeClr val="tx1"/>
                </a:solidFill>
                <a:ea typeface="宋体" pitchFamily="2" charset="-122"/>
              </a:rPr>
              <a:t>H=G-A'-B'</a:t>
            </a:r>
            <a:r>
              <a:rPr lang="zh-CN" altLang="en-US" sz="2800" b="1" dirty="0">
                <a:solidFill>
                  <a:schemeClr val="tx1"/>
                </a:solidFill>
                <a:ea typeface="宋体" pitchFamily="2" charset="-122"/>
              </a:rPr>
              <a:t> 满足归纳假设条件</a:t>
            </a:r>
            <a:r>
              <a:rPr lang="en-US" altLang="zh-CN" sz="2800" b="1" dirty="0">
                <a:solidFill>
                  <a:schemeClr val="tx1"/>
                </a:solidFill>
                <a:ea typeface="宋体" pitchFamily="2" charset="-122"/>
              </a:rPr>
              <a:t>.</a:t>
            </a:r>
          </a:p>
          <a:p>
            <a:pPr>
              <a:lnSpc>
                <a:spcPct val="120000"/>
              </a:lnSpc>
              <a:buFontTx/>
              <a:buNone/>
              <a:defRPr/>
            </a:pPr>
            <a:r>
              <a:rPr lang="en-US" altLang="zh-CN" sz="2800" b="1" dirty="0">
                <a:solidFill>
                  <a:schemeClr val="tx1"/>
                </a:solidFill>
                <a:ea typeface="宋体" pitchFamily="2" charset="-122"/>
              </a:rPr>
              <a:t>    </a:t>
            </a:r>
          </a:p>
        </p:txBody>
      </p:sp>
      <p:grpSp>
        <p:nvGrpSpPr>
          <p:cNvPr id="11268" name="组合 21"/>
          <p:cNvGrpSpPr>
            <a:grpSpLocks/>
          </p:cNvGrpSpPr>
          <p:nvPr/>
        </p:nvGrpSpPr>
        <p:grpSpPr bwMode="auto">
          <a:xfrm>
            <a:off x="6324600" y="1524000"/>
            <a:ext cx="2601913" cy="2438400"/>
            <a:chOff x="5943600" y="2667000"/>
            <a:chExt cx="2819400" cy="2438400"/>
          </a:xfrm>
        </p:grpSpPr>
        <p:grpSp>
          <p:nvGrpSpPr>
            <p:cNvPr id="11270" name="组合 3"/>
            <p:cNvGrpSpPr>
              <a:grpSpLocks/>
            </p:cNvGrpSpPr>
            <p:nvPr/>
          </p:nvGrpSpPr>
          <p:grpSpPr bwMode="auto">
            <a:xfrm>
              <a:off x="5943600" y="2667000"/>
              <a:ext cx="2819400" cy="2438400"/>
              <a:chOff x="5867400" y="3429000"/>
              <a:chExt cx="2819400" cy="2438400"/>
            </a:xfrm>
          </p:grpSpPr>
          <p:cxnSp>
            <p:nvCxnSpPr>
              <p:cNvPr id="5" name="直接连接符 4"/>
              <p:cNvCxnSpPr/>
              <p:nvPr/>
            </p:nvCxnSpPr>
            <p:spPr bwMode="auto">
              <a:xfrm>
                <a:off x="6445385" y="5867400"/>
                <a:ext cx="1448404" cy="0"/>
              </a:xfrm>
              <a:prstGeom prst="line">
                <a:avLst/>
              </a:prstGeom>
              <a:ln w="25400" cmpd="sng">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bwMode="auto">
              <a:xfrm>
                <a:off x="6476349" y="5530850"/>
                <a:ext cx="1448404" cy="0"/>
              </a:xfrm>
              <a:prstGeom prst="line">
                <a:avLst/>
              </a:prstGeom>
              <a:ln w="25400" cmpd="sng">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auto">
              <a:xfrm flipV="1">
                <a:off x="6476349" y="4175125"/>
                <a:ext cx="1372716" cy="641350"/>
              </a:xfrm>
              <a:prstGeom prst="line">
                <a:avLst/>
              </a:prstGeom>
              <a:ln w="25400" cmpd="sng">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auto">
              <a:xfrm>
                <a:off x="6476349" y="4159250"/>
                <a:ext cx="1372716" cy="0"/>
              </a:xfrm>
              <a:prstGeom prst="line">
                <a:avLst/>
              </a:prstGeom>
              <a:ln w="25400" cmpd="sng">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bwMode="auto">
              <a:xfrm>
                <a:off x="6476349" y="4175125"/>
                <a:ext cx="1448404" cy="685800"/>
              </a:xfrm>
              <a:prstGeom prst="line">
                <a:avLst/>
              </a:prstGeom>
              <a:ln w="25400" cmpd="sng">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1" name="圆角矩形标注 10"/>
              <p:cNvSpPr/>
              <p:nvPr/>
            </p:nvSpPr>
            <p:spPr bwMode="auto">
              <a:xfrm>
                <a:off x="6115108" y="3505200"/>
                <a:ext cx="607229" cy="474663"/>
              </a:xfrm>
              <a:prstGeom prst="wedgeRoundRectCallout">
                <a:avLst>
                  <a:gd name="adj1" fmla="val -19042"/>
                  <a:gd name="adj2" fmla="val 41605"/>
                  <a:gd name="adj3" fmla="val 1666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ln w="18415" cmpd="sng">
                      <a:noFill/>
                      <a:prstDash val="solid"/>
                    </a:ln>
                    <a:solidFill>
                      <a:schemeClr val="tx1"/>
                    </a:solidFill>
                    <a:ea typeface="仿宋" pitchFamily="49" charset="-122"/>
                  </a:rPr>
                  <a:t>A'</a:t>
                </a:r>
                <a:endParaRPr lang="zh-CN" altLang="en-US" sz="2400" b="1" dirty="0">
                  <a:ln w="18415" cmpd="sng">
                    <a:noFill/>
                    <a:prstDash val="solid"/>
                  </a:ln>
                  <a:solidFill>
                    <a:schemeClr val="tx1"/>
                  </a:solidFill>
                  <a:ea typeface="仿宋" pitchFamily="49" charset="-122"/>
                </a:endParaRPr>
              </a:p>
            </p:txBody>
          </p:sp>
          <p:sp>
            <p:nvSpPr>
              <p:cNvPr id="12" name="圆角矩形标注 11"/>
              <p:cNvSpPr/>
              <p:nvPr/>
            </p:nvSpPr>
            <p:spPr bwMode="auto">
              <a:xfrm>
                <a:off x="7849065" y="3505200"/>
                <a:ext cx="605509" cy="474663"/>
              </a:xfrm>
              <a:prstGeom prst="wedgeRoundRectCallout">
                <a:avLst>
                  <a:gd name="adj1" fmla="val -19042"/>
                  <a:gd name="adj2" fmla="val 41605"/>
                  <a:gd name="adj3" fmla="val 1666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ln w="18415" cmpd="sng">
                      <a:noFill/>
                      <a:prstDash val="solid"/>
                    </a:ln>
                    <a:solidFill>
                      <a:schemeClr val="tx1"/>
                    </a:solidFill>
                    <a:ea typeface="仿宋" pitchFamily="49" charset="-122"/>
                  </a:rPr>
                  <a:t>B'</a:t>
                </a:r>
                <a:endParaRPr lang="zh-CN" altLang="en-US" sz="2400" b="1" dirty="0">
                  <a:ln w="18415" cmpd="sng">
                    <a:noFill/>
                    <a:prstDash val="solid"/>
                  </a:ln>
                  <a:solidFill>
                    <a:schemeClr val="tx1"/>
                  </a:solidFill>
                  <a:ea typeface="仿宋" pitchFamily="49" charset="-122"/>
                </a:endParaRPr>
              </a:p>
            </p:txBody>
          </p:sp>
          <p:sp>
            <p:nvSpPr>
              <p:cNvPr id="11279" name="Oval 3"/>
              <p:cNvSpPr>
                <a:spLocks noChangeArrowheads="1"/>
              </p:cNvSpPr>
              <p:nvPr/>
            </p:nvSpPr>
            <p:spPr bwMode="auto">
              <a:xfrm>
                <a:off x="5867400" y="3429000"/>
                <a:ext cx="1219200" cy="1828800"/>
              </a:xfrm>
              <a:prstGeom prst="ellipse">
                <a:avLst/>
              </a:prstGeom>
              <a:noFill/>
              <a:ln w="25400">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1280" name="Oval 3"/>
              <p:cNvSpPr>
                <a:spLocks noChangeArrowheads="1"/>
              </p:cNvSpPr>
              <p:nvPr/>
            </p:nvSpPr>
            <p:spPr bwMode="auto">
              <a:xfrm>
                <a:off x="7467600" y="3429000"/>
                <a:ext cx="1219200" cy="1905000"/>
              </a:xfrm>
              <a:prstGeom prst="ellipse">
                <a:avLst/>
              </a:prstGeom>
              <a:noFill/>
              <a:ln w="25400">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cxnSp>
            <p:nvCxnSpPr>
              <p:cNvPr id="24" name="直接连接符 23"/>
              <p:cNvCxnSpPr/>
              <p:nvPr/>
            </p:nvCxnSpPr>
            <p:spPr bwMode="auto">
              <a:xfrm flipV="1">
                <a:off x="6445385" y="5562600"/>
                <a:ext cx="1486248" cy="304800"/>
              </a:xfrm>
              <a:prstGeom prst="line">
                <a:avLst/>
              </a:prstGeom>
              <a:ln w="25400" cmpd="sng">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grpSp>
        <p:cxnSp>
          <p:nvCxnSpPr>
            <p:cNvPr id="19" name="直接连接符 18"/>
            <p:cNvCxnSpPr/>
            <p:nvPr/>
          </p:nvCxnSpPr>
          <p:spPr>
            <a:xfrm flipH="1">
              <a:off x="6552549" y="3429000"/>
              <a:ext cx="1360675" cy="1295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Rectangle 1027"/>
          <p:cNvSpPr txBox="1">
            <a:spLocks noChangeArrowheads="1"/>
          </p:cNvSpPr>
          <p:nvPr/>
        </p:nvSpPr>
        <p:spPr bwMode="auto">
          <a:xfrm>
            <a:off x="304800" y="3581400"/>
            <a:ext cx="8610600" cy="3048000"/>
          </a:xfrm>
          <a:prstGeom prst="rect">
            <a:avLst/>
          </a:prstGeom>
          <a:noFill/>
          <a:ln w="9525">
            <a:noFill/>
            <a:miter lim="800000"/>
            <a:headEnd/>
            <a:tailEnd/>
          </a:ln>
        </p:spPr>
        <p:txBody>
          <a:bodyPr/>
          <a:lstStyle/>
          <a:p>
            <a:pPr marL="36000" indent="-342900" eaLnBrk="0" hangingPunct="0">
              <a:lnSpc>
                <a:spcPct val="120000"/>
              </a:lnSpc>
              <a:spcBef>
                <a:spcPct val="20000"/>
              </a:spcBef>
              <a:defRPr/>
            </a:pPr>
            <a:r>
              <a:rPr lang="zh-CN" altLang="en-US" sz="2800" b="1" kern="0" dirty="0">
                <a:latin typeface="+mn-lt"/>
              </a:rPr>
              <a:t>否则</a:t>
            </a:r>
            <a:r>
              <a:rPr lang="en-US" altLang="zh-CN" sz="2800" b="1" kern="0" dirty="0">
                <a:latin typeface="+mn-lt"/>
              </a:rPr>
              <a:t>, </a:t>
            </a:r>
            <a:r>
              <a:rPr lang="zh-CN" altLang="en-US" sz="2800" b="1" kern="0" dirty="0">
                <a:latin typeface="+mn-lt"/>
              </a:rPr>
              <a:t>存在</a:t>
            </a:r>
            <a:r>
              <a:rPr lang="en-US" altLang="zh-CN" sz="2800" b="1" kern="0" dirty="0">
                <a:latin typeface="+mn-lt"/>
              </a:rPr>
              <a:t>C</a:t>
            </a:r>
            <a:r>
              <a:rPr lang="en-US" altLang="zh-CN" sz="2800" b="1" kern="0" dirty="0">
                <a:latin typeface="+mn-lt"/>
                <a:sym typeface="Symbol" pitchFamily="18" charset="2"/>
              </a:rPr>
              <a:t> V</a:t>
            </a:r>
            <a:r>
              <a:rPr lang="en-US" altLang="zh-CN" sz="2800" b="1" kern="0" baseline="-25000" dirty="0">
                <a:latin typeface="+mn-lt"/>
                <a:sym typeface="Symbol" pitchFamily="18" charset="2"/>
              </a:rPr>
              <a:t>1</a:t>
            </a:r>
            <a:r>
              <a:rPr lang="en-US" altLang="zh-CN" sz="2800" b="1" kern="0" dirty="0">
                <a:latin typeface="+mn-lt"/>
              </a:rPr>
              <a:t>-A'. |N</a:t>
            </a:r>
            <a:r>
              <a:rPr lang="en-US" altLang="zh-CN" sz="2800" b="1" kern="0" baseline="-25000" dirty="0">
                <a:latin typeface="+mn-lt"/>
              </a:rPr>
              <a:t>H</a:t>
            </a:r>
            <a:r>
              <a:rPr lang="en-US" altLang="zh-CN" sz="2800" b="1" kern="0" dirty="0">
                <a:latin typeface="+mn-lt"/>
              </a:rPr>
              <a:t>(C)|&lt;|C|.</a:t>
            </a:r>
          </a:p>
          <a:p>
            <a:pPr marL="36000" indent="-342900" eaLnBrk="0" hangingPunct="0">
              <a:lnSpc>
                <a:spcPct val="120000"/>
              </a:lnSpc>
              <a:spcBef>
                <a:spcPct val="20000"/>
              </a:spcBef>
              <a:defRPr/>
            </a:pPr>
            <a:r>
              <a:rPr lang="en-US" altLang="zh-CN" sz="2800" b="1" kern="0" dirty="0">
                <a:latin typeface="+mn-lt"/>
              </a:rPr>
              <a:t>   |N</a:t>
            </a:r>
            <a:r>
              <a:rPr lang="en-US" altLang="zh-CN" sz="2800" b="1" kern="0" baseline="-25000" dirty="0">
                <a:latin typeface="+mn-lt"/>
              </a:rPr>
              <a:t>G</a:t>
            </a:r>
            <a:r>
              <a:rPr lang="en-US" altLang="zh-CN" sz="2800" b="1" kern="0" dirty="0">
                <a:latin typeface="+mn-lt"/>
              </a:rPr>
              <a:t>(C</a:t>
            </a:r>
            <a:r>
              <a:rPr lang="en-US" altLang="zh-CN" sz="2800" b="1" kern="0" dirty="0">
                <a:latin typeface="+mn-lt"/>
                <a:sym typeface="Symbol"/>
              </a:rPr>
              <a:t>A'</a:t>
            </a:r>
            <a:r>
              <a:rPr lang="en-US" altLang="zh-CN" sz="2800" b="1" kern="0" dirty="0">
                <a:latin typeface="+mn-lt"/>
              </a:rPr>
              <a:t>)|</a:t>
            </a:r>
            <a:r>
              <a:rPr lang="en-US" altLang="zh-CN" sz="2800" b="1" kern="0" dirty="0">
                <a:latin typeface="+mn-lt"/>
                <a:sym typeface="Symbol"/>
              </a:rPr>
              <a:t></a:t>
            </a:r>
            <a:r>
              <a:rPr lang="en-US" altLang="zh-CN" sz="2800" b="1" kern="0" dirty="0">
                <a:latin typeface="+mn-lt"/>
              </a:rPr>
              <a:t> |N</a:t>
            </a:r>
            <a:r>
              <a:rPr lang="en-US" altLang="zh-CN" sz="2800" b="1" kern="0" baseline="-25000" dirty="0">
                <a:latin typeface="+mn-lt"/>
              </a:rPr>
              <a:t>H</a:t>
            </a:r>
            <a:r>
              <a:rPr lang="en-US" altLang="zh-CN" sz="2800" b="1" kern="0" dirty="0">
                <a:latin typeface="+mn-lt"/>
              </a:rPr>
              <a:t>(C)|+|B'|&lt;|C|+|B'|=|C|+|A'|= |C</a:t>
            </a:r>
            <a:r>
              <a:rPr lang="en-US" altLang="zh-CN" sz="2800" b="1" kern="0" dirty="0">
                <a:latin typeface="+mn-lt"/>
                <a:sym typeface="Symbol"/>
              </a:rPr>
              <a:t>A'</a:t>
            </a:r>
            <a:r>
              <a:rPr lang="en-US" altLang="zh-CN" sz="2800" b="1" kern="0" dirty="0">
                <a:latin typeface="+mn-lt"/>
              </a:rPr>
              <a:t>|. </a:t>
            </a:r>
            <a:r>
              <a:rPr lang="zh-CN" altLang="en-US" sz="2800" b="1" kern="0" dirty="0">
                <a:solidFill>
                  <a:srgbClr val="FF0000"/>
                </a:solidFill>
                <a:latin typeface="+mn-lt"/>
              </a:rPr>
              <a:t>矛盾</a:t>
            </a:r>
            <a:r>
              <a:rPr lang="en-US" altLang="zh-CN" sz="2800" b="1" kern="0" dirty="0">
                <a:latin typeface="+mn-lt"/>
              </a:rPr>
              <a:t>. </a:t>
            </a:r>
          </a:p>
          <a:p>
            <a:pPr marL="36000" indent="-342900" eaLnBrk="0" hangingPunct="0">
              <a:lnSpc>
                <a:spcPct val="120000"/>
              </a:lnSpc>
              <a:spcBef>
                <a:spcPct val="20000"/>
              </a:spcBef>
              <a:defRPr/>
            </a:pPr>
            <a:r>
              <a:rPr lang="zh-CN" altLang="en-US" sz="2800" b="1" kern="0" dirty="0">
                <a:latin typeface="+mn-lt"/>
              </a:rPr>
              <a:t>据归纳假设</a:t>
            </a:r>
            <a:r>
              <a:rPr lang="en-US" altLang="zh-CN" sz="2800" b="1" kern="0" dirty="0">
                <a:latin typeface="+mn-lt"/>
              </a:rPr>
              <a:t>,</a:t>
            </a:r>
            <a:r>
              <a:rPr lang="zh-CN" altLang="en-US" sz="2800" b="1" kern="0" dirty="0">
                <a:latin typeface="+mn-lt"/>
              </a:rPr>
              <a:t>存在</a:t>
            </a:r>
            <a:r>
              <a:rPr lang="en-US" altLang="zh-CN" sz="2800" b="1" kern="0" dirty="0">
                <a:latin typeface="+mn-lt"/>
                <a:sym typeface="Symbol" pitchFamily="18" charset="2"/>
              </a:rPr>
              <a:t>V</a:t>
            </a:r>
            <a:r>
              <a:rPr lang="en-US" altLang="zh-CN" sz="2800" b="1" kern="0" baseline="-25000" dirty="0">
                <a:latin typeface="+mn-lt"/>
                <a:sym typeface="Symbol" pitchFamily="18" charset="2"/>
              </a:rPr>
              <a:t>1</a:t>
            </a:r>
            <a:r>
              <a:rPr lang="en-US" altLang="zh-CN" sz="2800" b="1" kern="0" dirty="0">
                <a:latin typeface="+mn-lt"/>
              </a:rPr>
              <a:t>-A'</a:t>
            </a:r>
            <a:r>
              <a:rPr lang="zh-CN" altLang="en-US" sz="2800" b="1" kern="0" dirty="0">
                <a:latin typeface="+mn-lt"/>
              </a:rPr>
              <a:t>到</a:t>
            </a:r>
            <a:r>
              <a:rPr lang="en-US" altLang="zh-CN" sz="2800" b="1" kern="0" dirty="0">
                <a:latin typeface="+mn-lt"/>
                <a:sym typeface="Symbol" pitchFamily="18" charset="2"/>
              </a:rPr>
              <a:t>V</a:t>
            </a:r>
            <a:r>
              <a:rPr lang="en-US" altLang="zh-CN" sz="2800" b="1" kern="0" baseline="-25000" dirty="0">
                <a:latin typeface="+mn-lt"/>
                <a:sym typeface="Symbol" pitchFamily="18" charset="2"/>
              </a:rPr>
              <a:t>2</a:t>
            </a:r>
            <a:r>
              <a:rPr lang="en-US" altLang="zh-CN" sz="2800" b="1" kern="0" dirty="0">
                <a:latin typeface="+mn-lt"/>
              </a:rPr>
              <a:t>-B'</a:t>
            </a:r>
            <a:r>
              <a:rPr lang="zh-CN" altLang="en-US" sz="2800" b="1" kern="0" dirty="0">
                <a:latin typeface="+mn-lt"/>
              </a:rPr>
              <a:t>的完备匹配</a:t>
            </a:r>
            <a:r>
              <a:rPr lang="en-US" altLang="zh-CN" sz="2800" b="1" kern="0" dirty="0">
                <a:latin typeface="+mn-lt"/>
              </a:rPr>
              <a:t>.</a:t>
            </a:r>
          </a:p>
          <a:p>
            <a:pPr marL="36000" indent="-342900" eaLnBrk="0" hangingPunct="0">
              <a:lnSpc>
                <a:spcPct val="120000"/>
              </a:lnSpc>
              <a:spcBef>
                <a:spcPct val="20000"/>
              </a:spcBef>
              <a:defRPr/>
            </a:pPr>
            <a:r>
              <a:rPr lang="zh-CN" altLang="en-US" sz="2800" b="1" kern="0" dirty="0">
                <a:latin typeface="+mn-lt"/>
              </a:rPr>
              <a:t>合并上述两个匹配得到一个</a:t>
            </a:r>
            <a:r>
              <a:rPr lang="en-US" altLang="zh-CN" sz="2800" b="1" kern="0" dirty="0">
                <a:latin typeface="+mn-lt"/>
                <a:sym typeface="Symbol" pitchFamily="18" charset="2"/>
              </a:rPr>
              <a:t>V</a:t>
            </a:r>
            <a:r>
              <a:rPr lang="en-US" altLang="zh-CN" sz="2800" b="1" kern="0" baseline="-25000" dirty="0">
                <a:latin typeface="+mn-lt"/>
                <a:sym typeface="Symbol" pitchFamily="18" charset="2"/>
              </a:rPr>
              <a:t>1</a:t>
            </a:r>
            <a:r>
              <a:rPr lang="zh-CN" altLang="en-US" sz="2800" b="1" kern="0" dirty="0">
                <a:latin typeface="+mn-lt"/>
              </a:rPr>
              <a:t>到</a:t>
            </a:r>
            <a:r>
              <a:rPr lang="en-US" altLang="zh-CN" sz="2800" b="1" kern="0" dirty="0">
                <a:latin typeface="+mn-lt"/>
                <a:sym typeface="Symbol" pitchFamily="18" charset="2"/>
              </a:rPr>
              <a:t>V</a:t>
            </a:r>
            <a:r>
              <a:rPr lang="en-US" altLang="zh-CN" sz="2800" b="1" kern="0" baseline="-25000" dirty="0">
                <a:latin typeface="+mn-lt"/>
                <a:sym typeface="Symbol" pitchFamily="18" charset="2"/>
              </a:rPr>
              <a:t>2</a:t>
            </a:r>
            <a:r>
              <a:rPr lang="zh-CN" altLang="en-US" sz="2800" b="1" kern="0" dirty="0">
                <a:latin typeface="+mn-lt"/>
              </a:rPr>
              <a:t>的完备匹配</a:t>
            </a:r>
            <a:r>
              <a:rPr lang="en-US" altLang="zh-CN" sz="2800" b="1" kern="0" dirty="0">
                <a:latin typeface="+mn-lt"/>
              </a:rPr>
              <a:t>. </a:t>
            </a:r>
            <a:r>
              <a:rPr lang="zh-CN" altLang="en-US" sz="2800" b="1" kern="0" dirty="0">
                <a:solidFill>
                  <a:srgbClr val="FF0000"/>
                </a:solidFill>
                <a:latin typeface="+mn-lt"/>
              </a:rPr>
              <a:t>得证</a:t>
            </a:r>
            <a:endParaRPr lang="en-US" altLang="zh-CN" sz="2800" b="1" kern="0" dirty="0">
              <a:solidFill>
                <a:srgbClr val="FF0000"/>
              </a:solidFill>
              <a:latin typeface="+mn-lt"/>
            </a:endParaRPr>
          </a:p>
          <a:p>
            <a:pPr marL="342900" indent="-342900" eaLnBrk="0" hangingPunct="0">
              <a:lnSpc>
                <a:spcPct val="120000"/>
              </a:lnSpc>
              <a:spcBef>
                <a:spcPct val="20000"/>
              </a:spcBef>
              <a:defRPr/>
            </a:pPr>
            <a:r>
              <a:rPr lang="en-US" altLang="zh-CN" sz="2800" b="1" kern="0" dirty="0">
                <a:latin typeface="+mn-lt"/>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box(in)">
                                      <p:cBhvr>
                                        <p:cTn id="7" dur="500"/>
                                        <p:tgtEl>
                                          <p:spTgt spid="122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2291">
                                            <p:txEl>
                                              <p:pRg st="2" end="2"/>
                                            </p:txEl>
                                          </p:spTgt>
                                        </p:tgtEl>
                                        <p:attrNameLst>
                                          <p:attrName>style.visibility</p:attrName>
                                        </p:attrNameLst>
                                      </p:cBhvr>
                                      <p:to>
                                        <p:strVal val="visible"/>
                                      </p:to>
                                    </p:set>
                                    <p:animEffect transition="in" filter="box(in)">
                                      <p:cBhvr>
                                        <p:cTn id="12" dur="500"/>
                                        <p:tgtEl>
                                          <p:spTgt spid="122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2291">
                                            <p:txEl>
                                              <p:pRg st="3" end="3"/>
                                            </p:txEl>
                                          </p:spTgt>
                                        </p:tgtEl>
                                        <p:attrNameLst>
                                          <p:attrName>style.visibility</p:attrName>
                                        </p:attrNameLst>
                                      </p:cBhvr>
                                      <p:to>
                                        <p:strVal val="visible"/>
                                      </p:to>
                                    </p:set>
                                    <p:animEffect transition="in" filter="box(in)">
                                      <p:cBhvr>
                                        <p:cTn id="17" dur="500"/>
                                        <p:tgtEl>
                                          <p:spTgt spid="1229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3">
                                            <p:txEl>
                                              <p:pRg st="0" end="0"/>
                                            </p:txEl>
                                          </p:spTgt>
                                        </p:tgtEl>
                                        <p:attrNameLst>
                                          <p:attrName>style.visibility</p:attrName>
                                        </p:attrNameLst>
                                      </p:cBhvr>
                                      <p:to>
                                        <p:strVal val="visible"/>
                                      </p:to>
                                    </p:set>
                                    <p:animEffect transition="in" filter="box(in)">
                                      <p:cBhvr>
                                        <p:cTn id="22" dur="500"/>
                                        <p:tgtEl>
                                          <p:spTgt spid="2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3">
                                            <p:txEl>
                                              <p:pRg st="1" end="1"/>
                                            </p:txEl>
                                          </p:spTgt>
                                        </p:tgtEl>
                                        <p:attrNameLst>
                                          <p:attrName>style.visibility</p:attrName>
                                        </p:attrNameLst>
                                      </p:cBhvr>
                                      <p:to>
                                        <p:strVal val="visible"/>
                                      </p:to>
                                    </p:set>
                                    <p:animEffect transition="in" filter="box(in)">
                                      <p:cBhvr>
                                        <p:cTn id="27" dur="500"/>
                                        <p:tgtEl>
                                          <p:spTgt spid="23">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23">
                                            <p:txEl>
                                              <p:pRg st="2" end="2"/>
                                            </p:txEl>
                                          </p:spTgt>
                                        </p:tgtEl>
                                        <p:attrNameLst>
                                          <p:attrName>style.visibility</p:attrName>
                                        </p:attrNameLst>
                                      </p:cBhvr>
                                      <p:to>
                                        <p:strVal val="visible"/>
                                      </p:to>
                                    </p:set>
                                    <p:animEffect transition="in" filter="box(in)">
                                      <p:cBhvr>
                                        <p:cTn id="32" dur="500"/>
                                        <p:tgtEl>
                                          <p:spTgt spid="23">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23">
                                            <p:txEl>
                                              <p:pRg st="3" end="3"/>
                                            </p:txEl>
                                          </p:spTgt>
                                        </p:tgtEl>
                                        <p:attrNameLst>
                                          <p:attrName>style.visibility</p:attrName>
                                        </p:attrNameLst>
                                      </p:cBhvr>
                                      <p:to>
                                        <p:strVal val="visible"/>
                                      </p:to>
                                    </p:set>
                                    <p:animEffect transition="in" filter="box(in)">
                                      <p:cBhvr>
                                        <p:cTn id="37" dur="500"/>
                                        <p:tgtEl>
                                          <p:spTgt spid="23">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23">
                                            <p:txEl>
                                              <p:pRg st="4" end="4"/>
                                            </p:txEl>
                                          </p:spTgt>
                                        </p:tgtEl>
                                        <p:attrNameLst>
                                          <p:attrName>style.visibility</p:attrName>
                                        </p:attrNameLst>
                                      </p:cBhvr>
                                      <p:to>
                                        <p:strVal val="visible"/>
                                      </p:to>
                                    </p:set>
                                    <p:animEffect transition="in" filter="box(in)">
                                      <p:cBhvr>
                                        <p:cTn id="42" dur="500"/>
                                        <p:tgtEl>
                                          <p:spTgt spid="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1026"/>
          <p:cNvSpPr>
            <a:spLocks noGrp="1" noChangeArrowheads="1"/>
          </p:cNvSpPr>
          <p:nvPr>
            <p:ph type="title" idx="4294967295"/>
          </p:nvPr>
        </p:nvSpPr>
        <p:spPr>
          <a:xfrm>
            <a:off x="0" y="381000"/>
            <a:ext cx="9144000" cy="762000"/>
          </a:xfrm>
        </p:spPr>
        <p:txBody>
          <a:bodyPr/>
          <a:lstStyle/>
          <a:p>
            <a:pPr algn="ctr" eaLnBrk="1" hangingPunct="1"/>
            <a:r>
              <a:rPr lang="en-US" altLang="zh-CN" sz="3600"/>
              <a:t>Hall</a:t>
            </a:r>
            <a:r>
              <a:rPr lang="zh-CN" altLang="en-US" sz="3600"/>
              <a:t>定理的推论</a:t>
            </a:r>
          </a:p>
        </p:txBody>
      </p:sp>
      <p:sp>
        <p:nvSpPr>
          <p:cNvPr id="17411" name="Rectangle 1027"/>
          <p:cNvSpPr>
            <a:spLocks noGrp="1" noChangeArrowheads="1"/>
          </p:cNvSpPr>
          <p:nvPr>
            <p:ph type="body" idx="4294967295"/>
          </p:nvPr>
        </p:nvSpPr>
        <p:spPr>
          <a:xfrm>
            <a:off x="174625" y="1150938"/>
            <a:ext cx="8915400" cy="5249862"/>
          </a:xfrm>
        </p:spPr>
        <p:txBody>
          <a:bodyPr/>
          <a:lstStyle/>
          <a:p>
            <a:pPr>
              <a:lnSpc>
                <a:spcPct val="120000"/>
              </a:lnSpc>
            </a:pPr>
            <a:r>
              <a:rPr lang="zh-CN" altLang="en-US" sz="2800" b="1">
                <a:solidFill>
                  <a:schemeClr val="tx1"/>
                </a:solidFill>
                <a:ea typeface="宋体" panose="02010600030101010101" pitchFamily="2" charset="-122"/>
              </a:rPr>
              <a:t>设二部图</a:t>
            </a:r>
            <a:r>
              <a:rPr lang="en-US" altLang="zh-CN" sz="2800" b="1">
                <a:solidFill>
                  <a:schemeClr val="tx1"/>
                </a:solidFill>
                <a:ea typeface="宋体" panose="02010600030101010101" pitchFamily="2" charset="-122"/>
              </a:rPr>
              <a:t>G</a:t>
            </a:r>
            <a:r>
              <a:rPr lang="zh-CN" altLang="en-US" sz="2800" b="1">
                <a:solidFill>
                  <a:schemeClr val="tx1"/>
                </a:solidFill>
                <a:ea typeface="宋体" panose="02010600030101010101" pitchFamily="2" charset="-122"/>
              </a:rPr>
              <a:t>是一个</a:t>
            </a:r>
            <a:r>
              <a:rPr lang="en-US" altLang="zh-CN" sz="2800" b="1">
                <a:solidFill>
                  <a:schemeClr val="tx1"/>
                </a:solidFill>
                <a:ea typeface="宋体" panose="02010600030101010101" pitchFamily="2" charset="-122"/>
              </a:rPr>
              <a:t>k-</a:t>
            </a:r>
            <a:r>
              <a:rPr lang="zh-CN" altLang="en-US" sz="2800" b="1">
                <a:solidFill>
                  <a:schemeClr val="tx1"/>
                </a:solidFill>
                <a:ea typeface="宋体" panose="02010600030101010101" pitchFamily="2" charset="-122"/>
              </a:rPr>
              <a:t>正则的</a:t>
            </a:r>
            <a:r>
              <a:rPr lang="en-US" altLang="zh-CN" sz="2800" b="1">
                <a:solidFill>
                  <a:schemeClr val="tx1"/>
                </a:solidFill>
                <a:ea typeface="宋体" panose="02010600030101010101" pitchFamily="2" charset="-122"/>
              </a:rPr>
              <a:t>(k </a:t>
            </a:r>
            <a:r>
              <a:rPr lang="en-US" altLang="zh-CN" sz="2800" b="1">
                <a:solidFill>
                  <a:schemeClr val="tx1"/>
                </a:solidFill>
                <a:ea typeface="宋体" panose="02010600030101010101" pitchFamily="2" charset="-122"/>
                <a:sym typeface="Symbol" panose="05050102010706020507" pitchFamily="18" charset="2"/>
              </a:rPr>
              <a:t></a:t>
            </a:r>
            <a:r>
              <a:rPr lang="en-US" altLang="zh-CN" sz="2800" b="1">
                <a:solidFill>
                  <a:schemeClr val="tx1"/>
                </a:solidFill>
                <a:ea typeface="宋体" panose="02010600030101010101" pitchFamily="2" charset="-122"/>
              </a:rPr>
              <a:t> 1), </a:t>
            </a:r>
            <a:r>
              <a:rPr lang="zh-CN" altLang="en-US" sz="2800" b="1">
                <a:solidFill>
                  <a:schemeClr val="tx1"/>
                </a:solidFill>
                <a:ea typeface="宋体" panose="02010600030101010101" pitchFamily="2" charset="-122"/>
              </a:rPr>
              <a:t>则</a:t>
            </a:r>
            <a:r>
              <a:rPr lang="en-US" altLang="zh-CN" sz="2800" b="1">
                <a:solidFill>
                  <a:schemeClr val="tx1"/>
                </a:solidFill>
                <a:ea typeface="宋体" panose="02010600030101010101" pitchFamily="2" charset="-122"/>
              </a:rPr>
              <a:t>G</a:t>
            </a:r>
            <a:r>
              <a:rPr lang="zh-CN" altLang="en-US" sz="2800" b="1">
                <a:solidFill>
                  <a:schemeClr val="tx1"/>
                </a:solidFill>
                <a:ea typeface="宋体" panose="02010600030101010101" pitchFamily="2" charset="-122"/>
              </a:rPr>
              <a:t>有完美匹配</a:t>
            </a:r>
            <a:r>
              <a:rPr lang="en-US" altLang="zh-CN" sz="2800" b="1">
                <a:solidFill>
                  <a:schemeClr val="tx1"/>
                </a:solidFill>
                <a:ea typeface="宋体" panose="02010600030101010101" pitchFamily="2" charset="-122"/>
              </a:rPr>
              <a:t>.</a:t>
            </a:r>
          </a:p>
          <a:p>
            <a:pPr>
              <a:lnSpc>
                <a:spcPct val="120000"/>
              </a:lnSpc>
            </a:pPr>
            <a:r>
              <a:rPr lang="zh-CN" altLang="en-US" sz="2800" b="1">
                <a:solidFill>
                  <a:schemeClr val="tx1"/>
                </a:solidFill>
                <a:ea typeface="宋体" panose="02010600030101010101" pitchFamily="2" charset="-122"/>
              </a:rPr>
              <a:t>证明</a:t>
            </a:r>
            <a:r>
              <a:rPr lang="en-US" altLang="zh-CN" sz="2800" b="1">
                <a:solidFill>
                  <a:schemeClr val="tx1"/>
                </a:solidFill>
                <a:ea typeface="宋体" panose="02010600030101010101" pitchFamily="2" charset="-122"/>
              </a:rPr>
              <a:t>. </a:t>
            </a:r>
            <a:r>
              <a:rPr lang="zh-CN" altLang="en-US" sz="2800" b="1">
                <a:solidFill>
                  <a:schemeClr val="tx1"/>
                </a:solidFill>
                <a:ea typeface="宋体" panose="02010600030101010101" pitchFamily="2" charset="-122"/>
              </a:rPr>
              <a:t>不妨设</a:t>
            </a:r>
            <a:r>
              <a:rPr lang="en-US" altLang="zh-CN" sz="2800" b="1">
                <a:solidFill>
                  <a:schemeClr val="tx1"/>
                </a:solidFill>
                <a:ea typeface="宋体" panose="02010600030101010101" pitchFamily="2" charset="-122"/>
              </a:rPr>
              <a:t>G= &lt; A, B, E&gt;,k |A| =k |B| , </a:t>
            </a:r>
            <a:r>
              <a:rPr lang="zh-CN" altLang="en-US" sz="2800" b="1">
                <a:solidFill>
                  <a:schemeClr val="tx1"/>
                </a:solidFill>
                <a:ea typeface="宋体" panose="02010600030101010101" pitchFamily="2" charset="-122"/>
              </a:rPr>
              <a:t>所以</a:t>
            </a:r>
            <a:r>
              <a:rPr lang="en-US" altLang="zh-CN" sz="2800" b="1">
                <a:solidFill>
                  <a:schemeClr val="tx1"/>
                </a:solidFill>
                <a:ea typeface="宋体" panose="02010600030101010101" pitchFamily="2" charset="-122"/>
              </a:rPr>
              <a:t>|A| =|B|.</a:t>
            </a:r>
          </a:p>
          <a:p>
            <a:pPr>
              <a:lnSpc>
                <a:spcPct val="120000"/>
              </a:lnSpc>
              <a:buFontTx/>
              <a:buNone/>
            </a:pPr>
            <a:r>
              <a:rPr lang="zh-CN" altLang="en-US" sz="2800" b="1">
                <a:solidFill>
                  <a:schemeClr val="tx1"/>
                </a:solidFill>
                <a:ea typeface="宋体" panose="02010600030101010101" pitchFamily="2" charset="-122"/>
              </a:rPr>
              <a:t>    下证</a:t>
            </a:r>
            <a:r>
              <a:rPr lang="en-US" altLang="zh-CN" sz="2800" b="1">
                <a:solidFill>
                  <a:schemeClr val="tx1"/>
                </a:solidFill>
                <a:ea typeface="宋体" panose="02010600030101010101" pitchFamily="2" charset="-122"/>
              </a:rPr>
              <a:t>G</a:t>
            </a:r>
            <a:r>
              <a:rPr lang="zh-CN" altLang="en-US" sz="2800" b="1">
                <a:solidFill>
                  <a:schemeClr val="tx1"/>
                </a:solidFill>
                <a:ea typeface="宋体" panose="02010600030101010101" pitchFamily="2" charset="-122"/>
              </a:rPr>
              <a:t>有</a:t>
            </a:r>
            <a:r>
              <a:rPr lang="en-US" altLang="zh-CN" sz="2800" b="1">
                <a:solidFill>
                  <a:schemeClr val="tx1"/>
                </a:solidFill>
                <a:ea typeface="宋体" panose="02010600030101010101" pitchFamily="2" charset="-122"/>
              </a:rPr>
              <a:t>A</a:t>
            </a:r>
            <a:r>
              <a:rPr lang="zh-CN" altLang="en-US" sz="2800" b="1">
                <a:solidFill>
                  <a:schemeClr val="tx1"/>
                </a:solidFill>
                <a:ea typeface="宋体" panose="02010600030101010101" pitchFamily="2" charset="-122"/>
              </a:rPr>
              <a:t>到</a:t>
            </a:r>
            <a:r>
              <a:rPr lang="en-US" altLang="zh-CN" sz="2800" b="1">
                <a:solidFill>
                  <a:schemeClr val="tx1"/>
                </a:solidFill>
                <a:ea typeface="宋体" panose="02010600030101010101" pitchFamily="2" charset="-122"/>
              </a:rPr>
              <a:t>B</a:t>
            </a:r>
            <a:r>
              <a:rPr lang="zh-CN" altLang="en-US" sz="2800" b="1">
                <a:solidFill>
                  <a:schemeClr val="tx1"/>
                </a:solidFill>
                <a:ea typeface="宋体" panose="02010600030101010101" pitchFamily="2" charset="-122"/>
              </a:rPr>
              <a:t>的完备匹配</a:t>
            </a:r>
            <a:r>
              <a:rPr lang="en-US" altLang="zh-CN" sz="2800" b="1">
                <a:solidFill>
                  <a:schemeClr val="tx1"/>
                </a:solidFill>
                <a:ea typeface="宋体" panose="02010600030101010101" pitchFamily="2" charset="-122"/>
              </a:rPr>
              <a:t>. </a:t>
            </a:r>
          </a:p>
          <a:p>
            <a:pPr>
              <a:lnSpc>
                <a:spcPct val="120000"/>
              </a:lnSpc>
              <a:buFontTx/>
              <a:buNone/>
            </a:pPr>
            <a:r>
              <a:rPr lang="en-US" altLang="zh-CN" sz="2800" b="1">
                <a:solidFill>
                  <a:schemeClr val="tx1"/>
                </a:solidFill>
                <a:ea typeface="宋体" panose="02010600030101010101" pitchFamily="2" charset="-122"/>
              </a:rPr>
              <a:t>    </a:t>
            </a:r>
            <a:r>
              <a:rPr lang="zh-CN" altLang="en-US" sz="2800" b="1">
                <a:solidFill>
                  <a:schemeClr val="tx1"/>
                </a:solidFill>
                <a:ea typeface="宋体" panose="02010600030101010101" pitchFamily="2" charset="-122"/>
              </a:rPr>
              <a:t>对任一</a:t>
            </a:r>
            <a:r>
              <a:rPr lang="en-US" altLang="zh-CN" sz="2800" b="1">
                <a:solidFill>
                  <a:schemeClr val="tx1"/>
                </a:solidFill>
                <a:ea typeface="宋体" panose="02010600030101010101" pitchFamily="2" charset="-122"/>
              </a:rPr>
              <a:t>S </a:t>
            </a:r>
            <a:r>
              <a:rPr lang="en-US" altLang="zh-CN" sz="2800" b="1">
                <a:solidFill>
                  <a:schemeClr val="tx1"/>
                </a:solidFill>
                <a:ea typeface="宋体" panose="02010600030101010101" pitchFamily="2" charset="-122"/>
                <a:sym typeface="Symbol" panose="05050102010706020507" pitchFamily="18" charset="2"/>
              </a:rPr>
              <a:t></a:t>
            </a:r>
            <a:r>
              <a:rPr lang="en-US" altLang="zh-CN" sz="2800" b="1">
                <a:solidFill>
                  <a:schemeClr val="tx1"/>
                </a:solidFill>
                <a:ea typeface="宋体" panose="02010600030101010101" pitchFamily="2" charset="-122"/>
              </a:rPr>
              <a:t>A</a:t>
            </a:r>
            <a:r>
              <a:rPr lang="zh-CN" altLang="en-US" sz="2800" b="1">
                <a:solidFill>
                  <a:schemeClr val="tx1"/>
                </a:solidFill>
                <a:ea typeface="宋体" panose="02010600030101010101" pitchFamily="2" charset="-122"/>
              </a:rPr>
              <a:t>，</a:t>
            </a:r>
            <a:r>
              <a:rPr lang="en-US" altLang="zh-CN" sz="2800" b="1">
                <a:solidFill>
                  <a:schemeClr val="tx1"/>
                </a:solidFill>
                <a:ea typeface="宋体" panose="02010600030101010101" pitchFamily="2" charset="-122"/>
              </a:rPr>
              <a:t>S</a:t>
            </a:r>
            <a:r>
              <a:rPr lang="zh-CN" altLang="en-US" sz="2800" b="1">
                <a:solidFill>
                  <a:schemeClr val="tx1"/>
                </a:solidFill>
                <a:ea typeface="宋体" panose="02010600030101010101" pitchFamily="2" charset="-122"/>
              </a:rPr>
              <a:t>与</a:t>
            </a:r>
            <a:r>
              <a:rPr lang="en-US" altLang="zh-CN" sz="2800" b="1">
                <a:solidFill>
                  <a:schemeClr val="tx1"/>
                </a:solidFill>
                <a:ea typeface="宋体" panose="02010600030101010101" pitchFamily="2" charset="-122"/>
              </a:rPr>
              <a:t>N(S)</a:t>
            </a:r>
            <a:r>
              <a:rPr lang="zh-CN" altLang="en-US" sz="2800" b="1">
                <a:solidFill>
                  <a:schemeClr val="tx1"/>
                </a:solidFill>
                <a:ea typeface="宋体" panose="02010600030101010101" pitchFamily="2" charset="-122"/>
              </a:rPr>
              <a:t>之间总共有</a:t>
            </a:r>
            <a:r>
              <a:rPr lang="en-US" altLang="zh-CN" sz="2800" b="1">
                <a:solidFill>
                  <a:schemeClr val="tx1"/>
                </a:solidFill>
                <a:ea typeface="宋体" panose="02010600030101010101" pitchFamily="2" charset="-122"/>
              </a:rPr>
              <a:t>k|S| </a:t>
            </a:r>
            <a:r>
              <a:rPr lang="zh-CN" altLang="en-US" sz="2800" b="1">
                <a:solidFill>
                  <a:schemeClr val="tx1"/>
                </a:solidFill>
                <a:ea typeface="宋体" panose="02010600030101010101" pitchFamily="2" charset="-122"/>
              </a:rPr>
              <a:t>条边，而与</a:t>
            </a:r>
            <a:r>
              <a:rPr lang="en-US" altLang="zh-CN" sz="2800" b="1">
                <a:solidFill>
                  <a:schemeClr val="tx1"/>
                </a:solidFill>
                <a:ea typeface="宋体" panose="02010600030101010101" pitchFamily="2" charset="-122"/>
              </a:rPr>
              <a:t>N(S)</a:t>
            </a:r>
            <a:r>
              <a:rPr lang="zh-CN" altLang="en-US" sz="2800" b="1">
                <a:solidFill>
                  <a:schemeClr val="tx1"/>
                </a:solidFill>
                <a:ea typeface="宋体" panose="02010600030101010101" pitchFamily="2" charset="-122"/>
              </a:rPr>
              <a:t>相关的边总共有</a:t>
            </a:r>
            <a:r>
              <a:rPr lang="en-US" altLang="zh-CN" sz="2800" b="1">
                <a:solidFill>
                  <a:schemeClr val="tx1"/>
                </a:solidFill>
                <a:ea typeface="宋体" panose="02010600030101010101" pitchFamily="2" charset="-122"/>
              </a:rPr>
              <a:t>k|N(S)| </a:t>
            </a:r>
            <a:r>
              <a:rPr lang="zh-CN" altLang="en-US" sz="2800" b="1">
                <a:solidFill>
                  <a:schemeClr val="tx1"/>
                </a:solidFill>
                <a:ea typeface="宋体" panose="02010600030101010101" pitchFamily="2" charset="-122"/>
              </a:rPr>
              <a:t>条边。</a:t>
            </a:r>
            <a:endParaRPr lang="en-US" altLang="zh-CN" sz="2800" b="1">
              <a:solidFill>
                <a:schemeClr val="tx1"/>
              </a:solidFill>
              <a:ea typeface="宋体" panose="02010600030101010101" pitchFamily="2" charset="-122"/>
            </a:endParaRPr>
          </a:p>
          <a:p>
            <a:pPr algn="ctr">
              <a:lnSpc>
                <a:spcPct val="120000"/>
              </a:lnSpc>
              <a:buFontTx/>
              <a:buNone/>
            </a:pPr>
            <a:r>
              <a:rPr lang="zh-CN" altLang="en-US" sz="2800">
                <a:solidFill>
                  <a:schemeClr val="tx1"/>
                </a:solidFill>
                <a:ea typeface="Arial Unicode MS" panose="020B0604020202020204" pitchFamily="34" charset="-122"/>
                <a:cs typeface="Arial Unicode MS" panose="020B0604020202020204" pitchFamily="34" charset="-122"/>
              </a:rPr>
              <a:t>∴</a:t>
            </a:r>
            <a:r>
              <a:rPr lang="en-US" altLang="zh-CN" sz="2800" b="1">
                <a:solidFill>
                  <a:schemeClr val="tx1"/>
                </a:solidFill>
                <a:ea typeface="宋体" panose="02010600030101010101" pitchFamily="2" charset="-122"/>
              </a:rPr>
              <a:t> k|S| </a:t>
            </a:r>
            <a:r>
              <a:rPr lang="en-US" altLang="zh-CN" sz="2800" b="1">
                <a:solidFill>
                  <a:schemeClr val="tx1"/>
                </a:solidFill>
                <a:ea typeface="宋体" panose="02010600030101010101" pitchFamily="2" charset="-122"/>
                <a:sym typeface="Symbol" panose="05050102010706020507" pitchFamily="18" charset="2"/>
              </a:rPr>
              <a:t></a:t>
            </a:r>
            <a:r>
              <a:rPr lang="en-US" altLang="zh-CN" sz="2800" b="1">
                <a:solidFill>
                  <a:schemeClr val="tx1"/>
                </a:solidFill>
                <a:ea typeface="宋体" panose="02010600030101010101" pitchFamily="2" charset="-122"/>
              </a:rPr>
              <a:t> k|N(S)| </a:t>
            </a:r>
          </a:p>
          <a:p>
            <a:pPr algn="ctr">
              <a:lnSpc>
                <a:spcPct val="120000"/>
              </a:lnSpc>
              <a:buFontTx/>
              <a:buNone/>
            </a:pPr>
            <a:r>
              <a:rPr lang="zh-CN" altLang="en-US" sz="2800">
                <a:solidFill>
                  <a:schemeClr val="tx1"/>
                </a:solidFill>
                <a:ea typeface="Arial Unicode MS" panose="020B0604020202020204" pitchFamily="34" charset="-122"/>
                <a:cs typeface="Arial Unicode MS" panose="020B0604020202020204" pitchFamily="34" charset="-122"/>
              </a:rPr>
              <a:t>∴</a:t>
            </a:r>
            <a:r>
              <a:rPr lang="en-US" altLang="zh-CN" sz="2800" b="1">
                <a:solidFill>
                  <a:schemeClr val="tx1"/>
                </a:solidFill>
                <a:ea typeface="宋体" panose="02010600030101010101" pitchFamily="2" charset="-122"/>
              </a:rPr>
              <a:t> |N(S)| </a:t>
            </a:r>
            <a:r>
              <a:rPr lang="en-US" altLang="zh-CN" sz="2800" b="1">
                <a:solidFill>
                  <a:schemeClr val="tx1"/>
                </a:solidFill>
                <a:ea typeface="宋体" panose="02010600030101010101" pitchFamily="2" charset="-122"/>
                <a:sym typeface="Symbol" panose="05050102010706020507" pitchFamily="18" charset="2"/>
              </a:rPr>
              <a:t></a:t>
            </a:r>
            <a:r>
              <a:rPr lang="en-US" altLang="zh-CN" sz="2800" b="1">
                <a:solidFill>
                  <a:schemeClr val="tx1"/>
                </a:solidFill>
                <a:ea typeface="宋体" panose="02010600030101010101" pitchFamily="2" charset="-122"/>
              </a:rPr>
              <a:t> |S| </a:t>
            </a:r>
          </a:p>
          <a:p>
            <a:pPr>
              <a:lnSpc>
                <a:spcPct val="120000"/>
              </a:lnSpc>
              <a:buFontTx/>
              <a:buNone/>
            </a:pPr>
            <a:r>
              <a:rPr lang="zh-CN" altLang="en-US" sz="2800" b="1">
                <a:solidFill>
                  <a:schemeClr val="tx1"/>
                </a:solidFill>
                <a:ea typeface="宋体" panose="02010600030101010101" pitchFamily="2" charset="-122"/>
              </a:rPr>
              <a:t>    根据</a:t>
            </a:r>
            <a:r>
              <a:rPr lang="en-US" altLang="zh-CN" sz="2800" b="1">
                <a:solidFill>
                  <a:schemeClr val="tx1"/>
                </a:solidFill>
                <a:ea typeface="宋体" panose="02010600030101010101" pitchFamily="2" charset="-122"/>
              </a:rPr>
              <a:t>Hall</a:t>
            </a:r>
            <a:r>
              <a:rPr lang="zh-CN" altLang="en-US" sz="2800" b="1">
                <a:solidFill>
                  <a:schemeClr val="tx1"/>
                </a:solidFill>
                <a:ea typeface="宋体" panose="02010600030101010101" pitchFamily="2" charset="-122"/>
              </a:rPr>
              <a:t>定理，</a:t>
            </a:r>
            <a:r>
              <a:rPr lang="en-US" altLang="zh-CN" sz="2800" b="1">
                <a:solidFill>
                  <a:schemeClr val="tx1"/>
                </a:solidFill>
                <a:ea typeface="宋体" panose="02010600030101010101" pitchFamily="2" charset="-122"/>
              </a:rPr>
              <a:t>G</a:t>
            </a:r>
            <a:r>
              <a:rPr lang="zh-CN" altLang="en-US" sz="2800" b="1">
                <a:solidFill>
                  <a:schemeClr val="tx1"/>
                </a:solidFill>
                <a:ea typeface="宋体" panose="02010600030101010101" pitchFamily="2" charset="-122"/>
              </a:rPr>
              <a:t>有</a:t>
            </a:r>
            <a:r>
              <a:rPr lang="en-US" altLang="zh-CN" sz="2800" b="1">
                <a:solidFill>
                  <a:schemeClr val="tx1"/>
                </a:solidFill>
                <a:ea typeface="宋体" panose="02010600030101010101" pitchFamily="2" charset="-122"/>
              </a:rPr>
              <a:t>A</a:t>
            </a:r>
            <a:r>
              <a:rPr lang="zh-CN" altLang="en-US" sz="2800" b="1">
                <a:solidFill>
                  <a:schemeClr val="tx1"/>
                </a:solidFill>
                <a:ea typeface="宋体" panose="02010600030101010101" pitchFamily="2" charset="-122"/>
              </a:rPr>
              <a:t>到</a:t>
            </a:r>
            <a:r>
              <a:rPr lang="en-US" altLang="zh-CN" sz="2800" b="1">
                <a:solidFill>
                  <a:schemeClr val="tx1"/>
                </a:solidFill>
                <a:ea typeface="宋体" panose="02010600030101010101" pitchFamily="2" charset="-122"/>
              </a:rPr>
              <a:t>B</a:t>
            </a:r>
            <a:r>
              <a:rPr lang="zh-CN" altLang="en-US" sz="2800" b="1">
                <a:solidFill>
                  <a:schemeClr val="tx1"/>
                </a:solidFill>
                <a:ea typeface="宋体" panose="02010600030101010101" pitchFamily="2" charset="-122"/>
              </a:rPr>
              <a:t>的完备匹配，因</a:t>
            </a:r>
            <a:r>
              <a:rPr lang="en-US" altLang="zh-CN" sz="2800" b="1">
                <a:solidFill>
                  <a:schemeClr val="tx1"/>
                </a:solidFill>
                <a:ea typeface="宋体" panose="02010600030101010101" pitchFamily="2" charset="-122"/>
              </a:rPr>
              <a:t> |A| = |B|</a:t>
            </a:r>
            <a:r>
              <a:rPr lang="zh-CN" altLang="en-US" sz="2800" b="1">
                <a:solidFill>
                  <a:schemeClr val="tx1"/>
                </a:solidFill>
                <a:ea typeface="宋体" panose="02010600030101010101" pitchFamily="2" charset="-122"/>
              </a:rPr>
              <a:t>，该匹配是完美匹配。</a:t>
            </a:r>
            <a:endParaRPr lang="en-US" altLang="zh-CN" sz="2800" b="1">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Effect transition="in" filter="box(in)">
                                      <p:cBhvr>
                                        <p:cTn id="7" dur="500"/>
                                        <p:tgtEl>
                                          <p:spTgt spid="174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7411">
                                            <p:txEl>
                                              <p:pRg st="2" end="2"/>
                                            </p:txEl>
                                          </p:spTgt>
                                        </p:tgtEl>
                                        <p:attrNameLst>
                                          <p:attrName>style.visibility</p:attrName>
                                        </p:attrNameLst>
                                      </p:cBhvr>
                                      <p:to>
                                        <p:strVal val="visible"/>
                                      </p:to>
                                    </p:set>
                                    <p:animEffect transition="in" filter="box(in)">
                                      <p:cBhvr>
                                        <p:cTn id="12" dur="500"/>
                                        <p:tgtEl>
                                          <p:spTgt spid="174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7411">
                                            <p:txEl>
                                              <p:pRg st="3" end="3"/>
                                            </p:txEl>
                                          </p:spTgt>
                                        </p:tgtEl>
                                        <p:attrNameLst>
                                          <p:attrName>style.visibility</p:attrName>
                                        </p:attrNameLst>
                                      </p:cBhvr>
                                      <p:to>
                                        <p:strVal val="visible"/>
                                      </p:to>
                                    </p:set>
                                    <p:animEffect transition="in" filter="box(in)">
                                      <p:cBhvr>
                                        <p:cTn id="17" dur="500"/>
                                        <p:tgtEl>
                                          <p:spTgt spid="17411">
                                            <p:txEl>
                                              <p:pRg st="3" end="3"/>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17411">
                                            <p:txEl>
                                              <p:pRg st="4" end="4"/>
                                            </p:txEl>
                                          </p:spTgt>
                                        </p:tgtEl>
                                        <p:attrNameLst>
                                          <p:attrName>style.visibility</p:attrName>
                                        </p:attrNameLst>
                                      </p:cBhvr>
                                      <p:to>
                                        <p:strVal val="visible"/>
                                      </p:to>
                                    </p:set>
                                    <p:animEffect transition="in" filter="box(in)">
                                      <p:cBhvr>
                                        <p:cTn id="20" dur="500"/>
                                        <p:tgtEl>
                                          <p:spTgt spid="17411">
                                            <p:txEl>
                                              <p:pRg st="4" end="4"/>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17411">
                                            <p:txEl>
                                              <p:pRg st="5" end="5"/>
                                            </p:txEl>
                                          </p:spTgt>
                                        </p:tgtEl>
                                        <p:attrNameLst>
                                          <p:attrName>style.visibility</p:attrName>
                                        </p:attrNameLst>
                                      </p:cBhvr>
                                      <p:to>
                                        <p:strVal val="visible"/>
                                      </p:to>
                                    </p:set>
                                    <p:animEffect transition="in" filter="box(in)">
                                      <p:cBhvr>
                                        <p:cTn id="23" dur="500"/>
                                        <p:tgtEl>
                                          <p:spTgt spid="17411">
                                            <p:txEl>
                                              <p:pRg st="5" end="5"/>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17411">
                                            <p:txEl>
                                              <p:pRg st="6" end="6"/>
                                            </p:txEl>
                                          </p:spTgt>
                                        </p:tgtEl>
                                        <p:attrNameLst>
                                          <p:attrName>style.visibility</p:attrName>
                                        </p:attrNameLst>
                                      </p:cBhvr>
                                      <p:to>
                                        <p:strVal val="visible"/>
                                      </p:to>
                                    </p:set>
                                    <p:animEffect transition="in" filter="box(in)">
                                      <p:cBhvr>
                                        <p:cTn id="26" dur="500"/>
                                        <p:tgtEl>
                                          <p:spTgt spid="174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ctr" eaLnBrk="1" hangingPunct="1"/>
            <a:r>
              <a:rPr lang="zh-CN" altLang="en-US" sz="3600"/>
              <a:t>完备匹配的一个充分条件</a:t>
            </a:r>
          </a:p>
        </p:txBody>
      </p:sp>
      <p:sp>
        <p:nvSpPr>
          <p:cNvPr id="13315" name="Rectangle 3"/>
          <p:cNvSpPr>
            <a:spLocks noGrp="1" noChangeArrowheads="1"/>
          </p:cNvSpPr>
          <p:nvPr>
            <p:ph type="body" idx="1"/>
          </p:nvPr>
        </p:nvSpPr>
        <p:spPr>
          <a:xfrm>
            <a:off x="457200" y="1371600"/>
            <a:ext cx="8229600" cy="4754563"/>
          </a:xfrm>
        </p:spPr>
        <p:txBody>
          <a:bodyPr/>
          <a:lstStyle/>
          <a:p>
            <a:pPr eaLnBrk="1" hangingPunct="1">
              <a:lnSpc>
                <a:spcPct val="120000"/>
              </a:lnSpc>
              <a:spcBef>
                <a:spcPct val="35000"/>
              </a:spcBef>
            </a:pPr>
            <a:r>
              <a:rPr lang="zh-CN" altLang="en-US" sz="2600" b="1" dirty="0">
                <a:solidFill>
                  <a:schemeClr val="tx1"/>
                </a:solidFill>
                <a:ea typeface="宋体" panose="02010600030101010101" pitchFamily="2" charset="-122"/>
              </a:rPr>
              <a:t>二部图</a:t>
            </a:r>
            <a:r>
              <a:rPr lang="en-US" altLang="zh-CN" sz="2600" b="1" dirty="0">
                <a:solidFill>
                  <a:schemeClr val="tx1"/>
                </a:solidFill>
                <a:ea typeface="宋体" panose="02010600030101010101" pitchFamily="2" charset="-122"/>
              </a:rPr>
              <a:t>G=(V</a:t>
            </a:r>
            <a:r>
              <a:rPr lang="en-US" altLang="zh-CN" sz="2100" b="1" baseline="-25000" dirty="0">
                <a:solidFill>
                  <a:schemeClr val="tx1"/>
                </a:solidFill>
                <a:ea typeface="宋体" panose="02010600030101010101" pitchFamily="2" charset="-122"/>
              </a:rPr>
              <a:t>1</a:t>
            </a:r>
            <a:r>
              <a:rPr lang="en-US" altLang="zh-CN" sz="2600" b="1" dirty="0">
                <a:solidFill>
                  <a:schemeClr val="tx1"/>
                </a:solidFill>
                <a:ea typeface="宋体" panose="02010600030101010101" pitchFamily="2" charset="-122"/>
              </a:rPr>
              <a:t>,V</a:t>
            </a:r>
            <a:r>
              <a:rPr lang="en-US" altLang="zh-CN" sz="2100" b="1" baseline="-25000" dirty="0">
                <a:solidFill>
                  <a:schemeClr val="tx1"/>
                </a:solidFill>
                <a:ea typeface="宋体" panose="02010600030101010101" pitchFamily="2" charset="-122"/>
              </a:rPr>
              <a:t>2</a:t>
            </a:r>
            <a:r>
              <a:rPr lang="en-US" altLang="zh-CN" sz="2600" b="1" dirty="0">
                <a:solidFill>
                  <a:schemeClr val="tx1"/>
                </a:solidFill>
                <a:ea typeface="宋体" panose="02010600030101010101" pitchFamily="2" charset="-122"/>
              </a:rPr>
              <a:t>, E), </a:t>
            </a:r>
            <a:r>
              <a:rPr lang="zh-CN" altLang="en-US" sz="2600" b="1" dirty="0">
                <a:solidFill>
                  <a:schemeClr val="tx1"/>
                </a:solidFill>
                <a:ea typeface="宋体" panose="02010600030101010101" pitchFamily="2" charset="-122"/>
              </a:rPr>
              <a:t>若</a:t>
            </a:r>
            <a:r>
              <a:rPr lang="en-US" altLang="zh-CN" sz="2600" b="1" dirty="0">
                <a:solidFill>
                  <a:schemeClr val="tx1"/>
                </a:solidFill>
                <a:ea typeface="宋体" panose="02010600030101010101" pitchFamily="2" charset="-122"/>
              </a:rPr>
              <a:t>V</a:t>
            </a:r>
            <a:r>
              <a:rPr lang="en-US" altLang="zh-CN" sz="2100" b="1" baseline="-25000" dirty="0">
                <a:solidFill>
                  <a:schemeClr val="tx1"/>
                </a:solidFill>
                <a:ea typeface="宋体" panose="02010600030101010101" pitchFamily="2" charset="-122"/>
              </a:rPr>
              <a:t>1</a:t>
            </a:r>
            <a:r>
              <a:rPr lang="zh-CN" altLang="en-US" sz="2600" b="1" dirty="0">
                <a:solidFill>
                  <a:schemeClr val="tx1"/>
                </a:solidFill>
                <a:ea typeface="宋体" panose="02010600030101010101" pitchFamily="2" charset="-122"/>
              </a:rPr>
              <a:t>中每个顶点至少关联</a:t>
            </a:r>
            <a:r>
              <a:rPr lang="en-US" altLang="zh-CN" sz="2600" b="1" i="1" dirty="0">
                <a:solidFill>
                  <a:schemeClr val="tx1"/>
                </a:solidFill>
                <a:ea typeface="宋体" panose="02010600030101010101" pitchFamily="2" charset="-122"/>
              </a:rPr>
              <a:t>t</a:t>
            </a:r>
            <a:r>
              <a:rPr lang="zh-CN" altLang="en-US" sz="2600" b="1" dirty="0">
                <a:solidFill>
                  <a:schemeClr val="tx1"/>
                </a:solidFill>
                <a:ea typeface="宋体" panose="02010600030101010101" pitchFamily="2" charset="-122"/>
              </a:rPr>
              <a:t>条边，而若</a:t>
            </a:r>
            <a:r>
              <a:rPr lang="en-US" altLang="zh-CN" sz="2600" b="1" dirty="0">
                <a:solidFill>
                  <a:schemeClr val="tx1"/>
                </a:solidFill>
                <a:ea typeface="宋体" panose="02010600030101010101" pitchFamily="2" charset="-122"/>
              </a:rPr>
              <a:t>V</a:t>
            </a:r>
            <a:r>
              <a:rPr lang="en-US" altLang="zh-CN" sz="2100" b="1" baseline="-25000" dirty="0">
                <a:solidFill>
                  <a:schemeClr val="tx1"/>
                </a:solidFill>
                <a:ea typeface="宋体" panose="02010600030101010101" pitchFamily="2" charset="-122"/>
              </a:rPr>
              <a:t>2</a:t>
            </a:r>
            <a:r>
              <a:rPr lang="zh-CN" altLang="en-US" sz="2600" b="1" dirty="0">
                <a:solidFill>
                  <a:schemeClr val="tx1"/>
                </a:solidFill>
                <a:ea typeface="宋体" panose="02010600030101010101" pitchFamily="2" charset="-122"/>
              </a:rPr>
              <a:t>中每个顶点至多关联</a:t>
            </a:r>
            <a:r>
              <a:rPr lang="en-US" altLang="zh-CN" sz="2600" b="1" i="1" dirty="0">
                <a:solidFill>
                  <a:schemeClr val="tx1"/>
                </a:solidFill>
                <a:ea typeface="宋体" panose="02010600030101010101" pitchFamily="2" charset="-122"/>
              </a:rPr>
              <a:t>t</a:t>
            </a:r>
            <a:r>
              <a:rPr lang="zh-CN" altLang="en-US" sz="2600" b="1" dirty="0">
                <a:solidFill>
                  <a:schemeClr val="tx1"/>
                </a:solidFill>
                <a:ea typeface="宋体" panose="02010600030101010101" pitchFamily="2" charset="-122"/>
              </a:rPr>
              <a:t>条边，则</a:t>
            </a:r>
            <a:r>
              <a:rPr lang="en-US" altLang="zh-CN" sz="2600" b="1" dirty="0">
                <a:solidFill>
                  <a:schemeClr val="tx1"/>
                </a:solidFill>
                <a:ea typeface="宋体" panose="02010600030101010101" pitchFamily="2" charset="-122"/>
              </a:rPr>
              <a:t>G</a:t>
            </a:r>
            <a:r>
              <a:rPr lang="zh-CN" altLang="en-US" sz="2600" b="1" dirty="0">
                <a:solidFill>
                  <a:schemeClr val="tx1"/>
                </a:solidFill>
                <a:ea typeface="宋体" panose="02010600030101010101" pitchFamily="2" charset="-122"/>
              </a:rPr>
              <a:t>中存在</a:t>
            </a:r>
            <a:r>
              <a:rPr lang="en-US" altLang="zh-CN" sz="2600" b="1" dirty="0">
                <a:solidFill>
                  <a:schemeClr val="tx1"/>
                </a:solidFill>
                <a:ea typeface="宋体" panose="02010600030101010101" pitchFamily="2" charset="-122"/>
              </a:rPr>
              <a:t>V</a:t>
            </a:r>
            <a:r>
              <a:rPr lang="en-US" altLang="zh-CN" sz="2100" b="1" baseline="-25000" dirty="0">
                <a:solidFill>
                  <a:schemeClr val="tx1"/>
                </a:solidFill>
                <a:ea typeface="宋体" panose="02010600030101010101" pitchFamily="2" charset="-122"/>
              </a:rPr>
              <a:t>1</a:t>
            </a:r>
            <a:r>
              <a:rPr lang="zh-CN" altLang="en-US" sz="2600" b="1" dirty="0">
                <a:solidFill>
                  <a:schemeClr val="tx1"/>
                </a:solidFill>
                <a:ea typeface="宋体" panose="02010600030101010101" pitchFamily="2" charset="-122"/>
              </a:rPr>
              <a:t>到</a:t>
            </a:r>
            <a:r>
              <a:rPr lang="en-US" altLang="zh-CN" sz="2600" b="1" dirty="0">
                <a:solidFill>
                  <a:schemeClr val="tx1"/>
                </a:solidFill>
                <a:ea typeface="宋体" panose="02010600030101010101" pitchFamily="2" charset="-122"/>
              </a:rPr>
              <a:t>V</a:t>
            </a:r>
            <a:r>
              <a:rPr lang="en-US" altLang="zh-CN" sz="2100" b="1" baseline="-25000" dirty="0">
                <a:solidFill>
                  <a:schemeClr val="tx1"/>
                </a:solidFill>
                <a:ea typeface="宋体" panose="02010600030101010101" pitchFamily="2" charset="-122"/>
              </a:rPr>
              <a:t>2</a:t>
            </a:r>
            <a:r>
              <a:rPr lang="zh-CN" altLang="en-US" sz="2600" b="1" dirty="0">
                <a:solidFill>
                  <a:schemeClr val="tx1"/>
                </a:solidFill>
                <a:ea typeface="宋体" panose="02010600030101010101" pitchFamily="2" charset="-122"/>
              </a:rPr>
              <a:t>的完备匹配。</a:t>
            </a:r>
          </a:p>
          <a:p>
            <a:pPr marL="342900" lvl="1" indent="-342900" eaLnBrk="1" hangingPunct="1">
              <a:lnSpc>
                <a:spcPct val="120000"/>
              </a:lnSpc>
              <a:spcBef>
                <a:spcPct val="35000"/>
              </a:spcBef>
              <a:buFont typeface="Wingdings" panose="05000000000000000000" pitchFamily="2" charset="2"/>
              <a:buBlip>
                <a:blip r:embed="rId3"/>
              </a:buBlip>
            </a:pPr>
            <a:r>
              <a:rPr lang="zh-CN" altLang="en-US" sz="2600" b="1" dirty="0">
                <a:solidFill>
                  <a:schemeClr val="tx1"/>
                </a:solidFill>
                <a:ea typeface="宋体" panose="02010600030101010101" pitchFamily="2" charset="-122"/>
              </a:rPr>
              <a:t>证明</a:t>
            </a:r>
            <a:endParaRPr lang="en-US" altLang="zh-CN" sz="2600" b="1" dirty="0">
              <a:solidFill>
                <a:schemeClr val="tx1"/>
              </a:solidFill>
              <a:ea typeface="宋体" panose="02010600030101010101" pitchFamily="2" charset="-122"/>
            </a:endParaRPr>
          </a:p>
          <a:p>
            <a:pPr marL="742950" lvl="2" indent="-342900" eaLnBrk="1" hangingPunct="1">
              <a:lnSpc>
                <a:spcPct val="120000"/>
              </a:lnSpc>
              <a:spcBef>
                <a:spcPct val="35000"/>
              </a:spcBef>
              <a:buFont typeface="Wingdings" panose="05000000000000000000" pitchFamily="2" charset="2"/>
              <a:buBlip>
                <a:blip r:embed="rId3"/>
              </a:buBlip>
            </a:pPr>
            <a:r>
              <a:rPr lang="zh-CN" altLang="en-US" sz="2200" b="1" dirty="0">
                <a:solidFill>
                  <a:schemeClr val="tx1"/>
                </a:solidFill>
                <a:ea typeface="宋体" panose="02010600030101010101" pitchFamily="2" charset="-122"/>
              </a:rPr>
              <a:t>类似于上述推论，</a:t>
            </a:r>
            <a:r>
              <a:rPr lang="en-US" altLang="zh-CN" sz="2200" b="1" dirty="0">
                <a:solidFill>
                  <a:schemeClr val="tx1"/>
                </a:solidFill>
                <a:ea typeface="宋体" panose="02010600030101010101" pitchFamily="2" charset="-122"/>
              </a:rPr>
              <a:t> </a:t>
            </a:r>
            <a:r>
              <a:rPr lang="en-US" altLang="zh-CN" sz="2200" b="1" dirty="0" err="1">
                <a:solidFill>
                  <a:schemeClr val="tx1"/>
                </a:solidFill>
                <a:ea typeface="宋体" panose="02010600030101010101" pitchFamily="2" charset="-122"/>
              </a:rPr>
              <a:t>t|S</a:t>
            </a:r>
            <a:r>
              <a:rPr lang="en-US" altLang="zh-CN" sz="2200" b="1" dirty="0">
                <a:solidFill>
                  <a:schemeClr val="tx1"/>
                </a:solidFill>
                <a:ea typeface="宋体" panose="02010600030101010101" pitchFamily="2" charset="-122"/>
              </a:rPr>
              <a:t>| </a:t>
            </a:r>
            <a:r>
              <a:rPr lang="en-US" altLang="zh-CN" sz="2200" b="1" dirty="0">
                <a:solidFill>
                  <a:schemeClr val="tx1"/>
                </a:solidFill>
                <a:ea typeface="宋体" panose="02010600030101010101" pitchFamily="2" charset="-122"/>
                <a:sym typeface="Symbol" panose="05050102010706020507" pitchFamily="18" charset="2"/>
              </a:rPr>
              <a:t> …  t</a:t>
            </a:r>
            <a:r>
              <a:rPr lang="en-US" altLang="zh-CN" sz="2200" b="1" dirty="0">
                <a:solidFill>
                  <a:schemeClr val="tx1"/>
                </a:solidFill>
                <a:ea typeface="宋体" panose="02010600030101010101" pitchFamily="2" charset="-122"/>
              </a:rPr>
              <a:t> |N(S)| </a:t>
            </a:r>
            <a:r>
              <a:rPr lang="zh-CN" altLang="en-US" sz="2200" b="1" dirty="0">
                <a:solidFill>
                  <a:schemeClr val="tx1"/>
                </a:solidFill>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11188" y="304800"/>
            <a:ext cx="7924800" cy="990600"/>
          </a:xfrm>
        </p:spPr>
        <p:txBody>
          <a:bodyPr/>
          <a:lstStyle/>
          <a:p>
            <a:pPr algn="ctr" eaLnBrk="1" hangingPunct="1"/>
            <a:r>
              <a:rPr lang="zh-CN" altLang="en-US" sz="3600"/>
              <a:t>交错路径与可增广交错路径</a:t>
            </a:r>
          </a:p>
        </p:txBody>
      </p:sp>
      <p:sp>
        <p:nvSpPr>
          <p:cNvPr id="14339" name="Rectangle 3"/>
          <p:cNvSpPr>
            <a:spLocks noGrp="1" noChangeArrowheads="1"/>
          </p:cNvSpPr>
          <p:nvPr>
            <p:ph type="body" idx="1"/>
          </p:nvPr>
        </p:nvSpPr>
        <p:spPr>
          <a:xfrm>
            <a:off x="381000" y="1371600"/>
            <a:ext cx="8285163" cy="3048000"/>
          </a:xfrm>
        </p:spPr>
        <p:txBody>
          <a:bodyPr/>
          <a:lstStyle/>
          <a:p>
            <a:pPr algn="just" eaLnBrk="1" hangingPunct="1">
              <a:lnSpc>
                <a:spcPct val="120000"/>
              </a:lnSpc>
            </a:pPr>
            <a:r>
              <a:rPr lang="zh-CN" altLang="en-US" sz="2800" b="1">
                <a:solidFill>
                  <a:schemeClr val="tx1"/>
                </a:solidFill>
                <a:ea typeface="宋体" panose="02010600030101010101" pitchFamily="2" charset="-122"/>
              </a:rPr>
              <a:t>定义：设</a:t>
            </a:r>
            <a:r>
              <a:rPr lang="en-US" altLang="zh-CN" sz="2800" b="1">
                <a:solidFill>
                  <a:schemeClr val="tx1"/>
                </a:solidFill>
                <a:ea typeface="宋体" panose="02010600030101010101" pitchFamily="2" charset="-122"/>
              </a:rPr>
              <a:t>M</a:t>
            </a:r>
            <a:r>
              <a:rPr lang="zh-CN" altLang="en-US" sz="2800" b="1">
                <a:solidFill>
                  <a:schemeClr val="tx1"/>
                </a:solidFill>
                <a:ea typeface="宋体" panose="02010600030101010101" pitchFamily="2" charset="-122"/>
              </a:rPr>
              <a:t>是</a:t>
            </a:r>
            <a:r>
              <a:rPr lang="en-US" altLang="zh-CN" sz="2800" b="1">
                <a:solidFill>
                  <a:schemeClr val="tx1"/>
                </a:solidFill>
                <a:ea typeface="宋体" panose="02010600030101010101" pitchFamily="2" charset="-122"/>
              </a:rPr>
              <a:t>G</a:t>
            </a:r>
            <a:r>
              <a:rPr lang="zh-CN" altLang="en-US" sz="2800" b="1">
                <a:solidFill>
                  <a:schemeClr val="tx1"/>
                </a:solidFill>
                <a:ea typeface="宋体" panose="02010600030101010101" pitchFamily="2" charset="-122"/>
              </a:rPr>
              <a:t>中一个匹配。若</a:t>
            </a:r>
            <a:r>
              <a:rPr lang="en-US" altLang="zh-CN" sz="2800" b="1">
                <a:solidFill>
                  <a:schemeClr val="tx1"/>
                </a:solidFill>
                <a:ea typeface="宋体" panose="02010600030101010101" pitchFamily="2" charset="-122"/>
              </a:rPr>
              <a:t>G</a:t>
            </a:r>
            <a:r>
              <a:rPr lang="zh-CN" altLang="en-US" sz="2800" b="1">
                <a:solidFill>
                  <a:schemeClr val="tx1"/>
                </a:solidFill>
                <a:ea typeface="宋体" panose="02010600030101010101" pitchFamily="2" charset="-122"/>
              </a:rPr>
              <a:t>中路径</a:t>
            </a:r>
            <a:r>
              <a:rPr lang="en-US" altLang="zh-CN" sz="2800" b="1" i="1">
                <a:solidFill>
                  <a:schemeClr val="tx1"/>
                </a:solidFill>
                <a:ea typeface="宋体" panose="02010600030101010101" pitchFamily="2" charset="-122"/>
              </a:rPr>
              <a:t>P</a:t>
            </a:r>
            <a:r>
              <a:rPr lang="zh-CN" altLang="en-US" sz="2800" b="1">
                <a:solidFill>
                  <a:schemeClr val="tx1"/>
                </a:solidFill>
                <a:ea typeface="宋体" panose="02010600030101010101" pitchFamily="2" charset="-122"/>
              </a:rPr>
              <a:t>中</a:t>
            </a:r>
            <a:r>
              <a:rPr lang="en-US" altLang="zh-CN" sz="2800" b="1">
                <a:solidFill>
                  <a:schemeClr val="tx1"/>
                </a:solidFill>
                <a:ea typeface="宋体" panose="02010600030101010101" pitchFamily="2" charset="-122"/>
              </a:rPr>
              <a:t>M</a:t>
            </a:r>
            <a:r>
              <a:rPr lang="zh-CN" altLang="en-US" sz="2800" b="1">
                <a:solidFill>
                  <a:schemeClr val="tx1"/>
                </a:solidFill>
                <a:ea typeface="宋体" panose="02010600030101010101" pitchFamily="2" charset="-122"/>
              </a:rPr>
              <a:t>与</a:t>
            </a:r>
            <a:r>
              <a:rPr lang="en-US" altLang="zh-CN" sz="2800" b="1">
                <a:solidFill>
                  <a:schemeClr val="tx1"/>
                </a:solidFill>
                <a:ea typeface="宋体" panose="02010600030101010101" pitchFamily="2" charset="-122"/>
              </a:rPr>
              <a:t>E</a:t>
            </a:r>
            <a:r>
              <a:rPr lang="en-US" altLang="zh-CN" sz="2800" b="1" baseline="-30000">
                <a:solidFill>
                  <a:schemeClr val="tx1"/>
                </a:solidFill>
                <a:ea typeface="宋体" panose="02010600030101010101" pitchFamily="2" charset="-122"/>
              </a:rPr>
              <a:t>G</a:t>
            </a:r>
            <a:r>
              <a:rPr lang="en-US" altLang="zh-CN" sz="2800" b="1">
                <a:solidFill>
                  <a:schemeClr val="tx1"/>
                </a:solidFill>
                <a:ea typeface="宋体" panose="02010600030101010101" pitchFamily="2" charset="-122"/>
              </a:rPr>
              <a:t>-M</a:t>
            </a:r>
            <a:r>
              <a:rPr lang="zh-CN" altLang="en-US" sz="2800" b="1">
                <a:solidFill>
                  <a:schemeClr val="tx1"/>
                </a:solidFill>
                <a:ea typeface="宋体" panose="02010600030101010101" pitchFamily="2" charset="-122"/>
              </a:rPr>
              <a:t>中的边交替出现，则称</a:t>
            </a:r>
            <a:r>
              <a:rPr lang="en-US" altLang="zh-CN" sz="2800" b="1" i="1">
                <a:solidFill>
                  <a:schemeClr val="tx1"/>
                </a:solidFill>
                <a:ea typeface="宋体" panose="02010600030101010101" pitchFamily="2" charset="-122"/>
              </a:rPr>
              <a:t>P</a:t>
            </a:r>
            <a:r>
              <a:rPr lang="zh-CN" altLang="en-US" sz="2800" b="1">
                <a:solidFill>
                  <a:schemeClr val="tx1"/>
                </a:solidFill>
                <a:ea typeface="宋体" panose="02010600030101010101" pitchFamily="2" charset="-122"/>
              </a:rPr>
              <a:t>为</a:t>
            </a:r>
            <a:r>
              <a:rPr lang="en-US" altLang="zh-CN" sz="2800" b="1">
                <a:solidFill>
                  <a:srgbClr val="FF0000"/>
                </a:solidFill>
                <a:ea typeface="宋体" panose="02010600030101010101" pitchFamily="2" charset="-122"/>
              </a:rPr>
              <a:t>M-</a:t>
            </a:r>
            <a:r>
              <a:rPr lang="zh-CN" altLang="en-US" sz="2800" b="1">
                <a:solidFill>
                  <a:srgbClr val="FF0000"/>
                </a:solidFill>
                <a:ea typeface="宋体" panose="02010600030101010101" pitchFamily="2" charset="-122"/>
              </a:rPr>
              <a:t>交错路径</a:t>
            </a:r>
            <a:r>
              <a:rPr lang="en-US" altLang="zh-CN" sz="2800" b="1">
                <a:solidFill>
                  <a:schemeClr val="tx1"/>
                </a:solidFill>
                <a:ea typeface="宋体" panose="02010600030101010101" pitchFamily="2" charset="-122"/>
              </a:rPr>
              <a:t>(</a:t>
            </a:r>
            <a:r>
              <a:rPr lang="zh-CN" altLang="en-US" sz="2800" b="1">
                <a:solidFill>
                  <a:schemeClr val="tx1"/>
                </a:solidFill>
                <a:ea typeface="宋体" panose="02010600030101010101" pitchFamily="2" charset="-122"/>
              </a:rPr>
              <a:t>也可以是回路</a:t>
            </a:r>
            <a:r>
              <a:rPr lang="en-US" altLang="zh-CN" sz="2800" b="1">
                <a:solidFill>
                  <a:schemeClr val="tx1"/>
                </a:solidFill>
                <a:ea typeface="宋体" panose="02010600030101010101" pitchFamily="2" charset="-122"/>
              </a:rPr>
              <a:t>)</a:t>
            </a:r>
            <a:r>
              <a:rPr lang="zh-CN" altLang="en-US" sz="2800" b="1">
                <a:solidFill>
                  <a:schemeClr val="tx1"/>
                </a:solidFill>
                <a:ea typeface="宋体" panose="02010600030101010101" pitchFamily="2" charset="-122"/>
              </a:rPr>
              <a:t>；若</a:t>
            </a:r>
            <a:r>
              <a:rPr lang="en-US" altLang="zh-CN" sz="2800" b="1" i="1">
                <a:solidFill>
                  <a:schemeClr val="tx1"/>
                </a:solidFill>
                <a:ea typeface="宋体" panose="02010600030101010101" pitchFamily="2" charset="-122"/>
              </a:rPr>
              <a:t>P</a:t>
            </a:r>
            <a:r>
              <a:rPr lang="zh-CN" altLang="en-US" sz="2800" b="1">
                <a:solidFill>
                  <a:schemeClr val="tx1"/>
                </a:solidFill>
                <a:ea typeface="宋体" panose="02010600030101010101" pitchFamily="2" charset="-122"/>
              </a:rPr>
              <a:t>的起点与终点都是</a:t>
            </a:r>
            <a:r>
              <a:rPr lang="en-US" altLang="zh-CN" sz="2800" b="1">
                <a:solidFill>
                  <a:schemeClr val="tx1"/>
                </a:solidFill>
                <a:ea typeface="宋体" panose="02010600030101010101" pitchFamily="2" charset="-122"/>
              </a:rPr>
              <a:t>M-</a:t>
            </a:r>
            <a:r>
              <a:rPr lang="zh-CN" altLang="en-US" sz="2800" b="1">
                <a:solidFill>
                  <a:schemeClr val="tx1"/>
                </a:solidFill>
                <a:ea typeface="宋体" panose="02010600030101010101" pitchFamily="2" charset="-122"/>
              </a:rPr>
              <a:t>非饱和点（没有被匹配的顶点），则称</a:t>
            </a:r>
            <a:r>
              <a:rPr lang="en-US" altLang="zh-CN" sz="2800" b="1" i="1">
                <a:solidFill>
                  <a:schemeClr val="tx1"/>
                </a:solidFill>
                <a:ea typeface="宋体" panose="02010600030101010101" pitchFamily="2" charset="-122"/>
              </a:rPr>
              <a:t>P</a:t>
            </a:r>
            <a:r>
              <a:rPr lang="zh-CN" altLang="en-US" sz="2800" b="1">
                <a:solidFill>
                  <a:schemeClr val="tx1"/>
                </a:solidFill>
                <a:ea typeface="宋体" panose="02010600030101010101" pitchFamily="2" charset="-122"/>
              </a:rPr>
              <a:t>是</a:t>
            </a:r>
            <a:r>
              <a:rPr lang="zh-CN" altLang="en-US" sz="2800" b="1">
                <a:solidFill>
                  <a:srgbClr val="FF0000"/>
                </a:solidFill>
                <a:ea typeface="宋体" panose="02010600030101010101" pitchFamily="2" charset="-122"/>
              </a:rPr>
              <a:t>可增广交错路径（增广路径）</a:t>
            </a:r>
            <a:r>
              <a:rPr lang="zh-CN" altLang="en-US" sz="2800" b="1">
                <a:solidFill>
                  <a:schemeClr val="tx1"/>
                </a:solidFill>
                <a:ea typeface="宋体" panose="02010600030101010101" pitchFamily="2" charset="-122"/>
              </a:rPr>
              <a:t>。</a:t>
            </a:r>
          </a:p>
        </p:txBody>
      </p:sp>
      <p:sp>
        <p:nvSpPr>
          <p:cNvPr id="14340" name="Oval 5"/>
          <p:cNvSpPr>
            <a:spLocks noChangeArrowheads="1"/>
          </p:cNvSpPr>
          <p:nvPr/>
        </p:nvSpPr>
        <p:spPr bwMode="auto">
          <a:xfrm>
            <a:off x="2387600" y="5535613"/>
            <a:ext cx="115888" cy="115887"/>
          </a:xfrm>
          <a:prstGeom prst="ellipse">
            <a:avLst/>
          </a:prstGeom>
          <a:solidFill>
            <a:schemeClr val="tx1"/>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41" name="Oval 6"/>
          <p:cNvSpPr>
            <a:spLocks noChangeArrowheads="1"/>
          </p:cNvSpPr>
          <p:nvPr/>
        </p:nvSpPr>
        <p:spPr bwMode="auto">
          <a:xfrm>
            <a:off x="3019425" y="5462588"/>
            <a:ext cx="115888" cy="115887"/>
          </a:xfrm>
          <a:prstGeom prst="ellipse">
            <a:avLst/>
          </a:prstGeom>
          <a:solidFill>
            <a:schemeClr val="tx1"/>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42" name="Oval 7"/>
          <p:cNvSpPr>
            <a:spLocks noChangeArrowheads="1"/>
          </p:cNvSpPr>
          <p:nvPr/>
        </p:nvSpPr>
        <p:spPr bwMode="auto">
          <a:xfrm>
            <a:off x="3589338" y="5561013"/>
            <a:ext cx="115887" cy="114300"/>
          </a:xfrm>
          <a:prstGeom prst="ellipse">
            <a:avLst/>
          </a:prstGeom>
          <a:solidFill>
            <a:schemeClr val="tx1"/>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43" name="Oval 8"/>
          <p:cNvSpPr>
            <a:spLocks noChangeArrowheads="1"/>
          </p:cNvSpPr>
          <p:nvPr/>
        </p:nvSpPr>
        <p:spPr bwMode="auto">
          <a:xfrm>
            <a:off x="4195763" y="5462588"/>
            <a:ext cx="115887" cy="115887"/>
          </a:xfrm>
          <a:prstGeom prst="ellipse">
            <a:avLst/>
          </a:prstGeom>
          <a:solidFill>
            <a:schemeClr val="tx1"/>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44" name="Oval 9"/>
          <p:cNvSpPr>
            <a:spLocks noChangeArrowheads="1"/>
          </p:cNvSpPr>
          <p:nvPr/>
        </p:nvSpPr>
        <p:spPr bwMode="auto">
          <a:xfrm>
            <a:off x="5148263" y="5530850"/>
            <a:ext cx="117475" cy="115888"/>
          </a:xfrm>
          <a:prstGeom prst="ellipse">
            <a:avLst/>
          </a:prstGeom>
          <a:solidFill>
            <a:schemeClr val="tx1"/>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45" name="Oval 10"/>
          <p:cNvSpPr>
            <a:spLocks noChangeArrowheads="1"/>
          </p:cNvSpPr>
          <p:nvPr/>
        </p:nvSpPr>
        <p:spPr bwMode="auto">
          <a:xfrm>
            <a:off x="5730875" y="5640388"/>
            <a:ext cx="115888" cy="115887"/>
          </a:xfrm>
          <a:prstGeom prst="ellipse">
            <a:avLst/>
          </a:prstGeom>
          <a:solidFill>
            <a:schemeClr val="tx1"/>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46" name="Oval 11"/>
          <p:cNvSpPr>
            <a:spLocks noChangeArrowheads="1"/>
          </p:cNvSpPr>
          <p:nvPr/>
        </p:nvSpPr>
        <p:spPr bwMode="auto">
          <a:xfrm>
            <a:off x="6350000" y="5518150"/>
            <a:ext cx="115888" cy="115888"/>
          </a:xfrm>
          <a:prstGeom prst="ellipse">
            <a:avLst/>
          </a:prstGeom>
          <a:solidFill>
            <a:schemeClr val="tx1"/>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47" name="Line 12"/>
          <p:cNvSpPr>
            <a:spLocks noChangeShapeType="1"/>
          </p:cNvSpPr>
          <p:nvPr/>
        </p:nvSpPr>
        <p:spPr bwMode="auto">
          <a:xfrm flipV="1">
            <a:off x="2486025" y="5524500"/>
            <a:ext cx="546100" cy="7302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348" name="Line 13"/>
          <p:cNvSpPr>
            <a:spLocks noChangeShapeType="1"/>
          </p:cNvSpPr>
          <p:nvPr/>
        </p:nvSpPr>
        <p:spPr bwMode="auto">
          <a:xfrm>
            <a:off x="3143250" y="5535613"/>
            <a:ext cx="469900" cy="73025"/>
          </a:xfrm>
          <a:prstGeom prst="line">
            <a:avLst/>
          </a:prstGeom>
          <a:noFill/>
          <a:ln w="2540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349" name="Line 14"/>
          <p:cNvSpPr>
            <a:spLocks noChangeShapeType="1"/>
          </p:cNvSpPr>
          <p:nvPr/>
        </p:nvSpPr>
        <p:spPr bwMode="auto">
          <a:xfrm flipV="1">
            <a:off x="4319588" y="5441950"/>
            <a:ext cx="481012" cy="57150"/>
          </a:xfrm>
          <a:prstGeom prst="line">
            <a:avLst/>
          </a:prstGeom>
          <a:noFill/>
          <a:ln w="2540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350" name="Line 15"/>
          <p:cNvSpPr>
            <a:spLocks noChangeShapeType="1"/>
          </p:cNvSpPr>
          <p:nvPr/>
        </p:nvSpPr>
        <p:spPr bwMode="auto">
          <a:xfrm>
            <a:off x="4824413" y="5446713"/>
            <a:ext cx="323850" cy="11747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351" name="Line 16"/>
          <p:cNvSpPr>
            <a:spLocks noChangeShapeType="1"/>
          </p:cNvSpPr>
          <p:nvPr/>
        </p:nvSpPr>
        <p:spPr bwMode="auto">
          <a:xfrm>
            <a:off x="5259388" y="5592763"/>
            <a:ext cx="495300" cy="96837"/>
          </a:xfrm>
          <a:prstGeom prst="line">
            <a:avLst/>
          </a:prstGeom>
          <a:noFill/>
          <a:ln w="2540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352" name="Line 17"/>
          <p:cNvSpPr>
            <a:spLocks noChangeShapeType="1"/>
          </p:cNvSpPr>
          <p:nvPr/>
        </p:nvSpPr>
        <p:spPr bwMode="auto">
          <a:xfrm flipV="1">
            <a:off x="5842000" y="5592763"/>
            <a:ext cx="531813" cy="10953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353" name="Line 18"/>
          <p:cNvSpPr>
            <a:spLocks noChangeShapeType="1"/>
          </p:cNvSpPr>
          <p:nvPr/>
        </p:nvSpPr>
        <p:spPr bwMode="auto">
          <a:xfrm flipV="1">
            <a:off x="3700463" y="5535613"/>
            <a:ext cx="508000" cy="8572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354" name="Oval 20"/>
          <p:cNvSpPr>
            <a:spLocks noChangeArrowheads="1"/>
          </p:cNvSpPr>
          <p:nvPr/>
        </p:nvSpPr>
        <p:spPr bwMode="auto">
          <a:xfrm>
            <a:off x="2392363" y="4762500"/>
            <a:ext cx="115887" cy="115888"/>
          </a:xfrm>
          <a:prstGeom prst="ellipse">
            <a:avLst/>
          </a:prstGeom>
          <a:solidFill>
            <a:schemeClr val="tx1"/>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5" name="Oval 21"/>
          <p:cNvSpPr>
            <a:spLocks noChangeArrowheads="1"/>
          </p:cNvSpPr>
          <p:nvPr/>
        </p:nvSpPr>
        <p:spPr bwMode="auto">
          <a:xfrm>
            <a:off x="3022600" y="4689475"/>
            <a:ext cx="117475" cy="115888"/>
          </a:xfrm>
          <a:prstGeom prst="ellipse">
            <a:avLst/>
          </a:prstGeom>
          <a:solidFill>
            <a:schemeClr val="tx1"/>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6" name="Oval 22"/>
          <p:cNvSpPr>
            <a:spLocks noChangeArrowheads="1"/>
          </p:cNvSpPr>
          <p:nvPr/>
        </p:nvSpPr>
        <p:spPr bwMode="auto">
          <a:xfrm>
            <a:off x="3592513" y="4787900"/>
            <a:ext cx="117475" cy="114300"/>
          </a:xfrm>
          <a:prstGeom prst="ellipse">
            <a:avLst/>
          </a:prstGeom>
          <a:solidFill>
            <a:schemeClr val="tx1"/>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7" name="Oval 23"/>
          <p:cNvSpPr>
            <a:spLocks noChangeArrowheads="1"/>
          </p:cNvSpPr>
          <p:nvPr/>
        </p:nvSpPr>
        <p:spPr bwMode="auto">
          <a:xfrm>
            <a:off x="4200525" y="4689475"/>
            <a:ext cx="115888" cy="115888"/>
          </a:xfrm>
          <a:prstGeom prst="ellipse">
            <a:avLst/>
          </a:prstGeom>
          <a:solidFill>
            <a:schemeClr val="tx1"/>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8" name="Oval 24"/>
          <p:cNvSpPr>
            <a:spLocks noChangeArrowheads="1"/>
          </p:cNvSpPr>
          <p:nvPr/>
        </p:nvSpPr>
        <p:spPr bwMode="auto">
          <a:xfrm>
            <a:off x="5135563" y="4757738"/>
            <a:ext cx="115887" cy="115887"/>
          </a:xfrm>
          <a:prstGeom prst="ellipse">
            <a:avLst/>
          </a:prstGeom>
          <a:solidFill>
            <a:schemeClr val="tx1"/>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59" name="Oval 25"/>
          <p:cNvSpPr>
            <a:spLocks noChangeArrowheads="1"/>
          </p:cNvSpPr>
          <p:nvPr/>
        </p:nvSpPr>
        <p:spPr bwMode="auto">
          <a:xfrm>
            <a:off x="5718175" y="4867275"/>
            <a:ext cx="115888" cy="115888"/>
          </a:xfrm>
          <a:prstGeom prst="ellipse">
            <a:avLst/>
          </a:prstGeom>
          <a:solidFill>
            <a:schemeClr val="tx1"/>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60" name="Oval 26"/>
          <p:cNvSpPr>
            <a:spLocks noChangeArrowheads="1"/>
          </p:cNvSpPr>
          <p:nvPr/>
        </p:nvSpPr>
        <p:spPr bwMode="auto">
          <a:xfrm>
            <a:off x="6337300" y="4745038"/>
            <a:ext cx="115888" cy="115887"/>
          </a:xfrm>
          <a:prstGeom prst="ellipse">
            <a:avLst/>
          </a:prstGeom>
          <a:solidFill>
            <a:schemeClr val="tx1"/>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61" name="Line 27"/>
          <p:cNvSpPr>
            <a:spLocks noChangeShapeType="1"/>
          </p:cNvSpPr>
          <p:nvPr/>
        </p:nvSpPr>
        <p:spPr bwMode="auto">
          <a:xfrm flipV="1">
            <a:off x="2490788" y="4749800"/>
            <a:ext cx="544512" cy="74613"/>
          </a:xfrm>
          <a:prstGeom prst="line">
            <a:avLst/>
          </a:prstGeom>
          <a:noFill/>
          <a:ln w="2540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362" name="Line 28"/>
          <p:cNvSpPr>
            <a:spLocks noChangeShapeType="1"/>
          </p:cNvSpPr>
          <p:nvPr/>
        </p:nvSpPr>
        <p:spPr bwMode="auto">
          <a:xfrm>
            <a:off x="3146425" y="4762500"/>
            <a:ext cx="471488" cy="7302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363" name="Line 29"/>
          <p:cNvSpPr>
            <a:spLocks noChangeShapeType="1"/>
          </p:cNvSpPr>
          <p:nvPr/>
        </p:nvSpPr>
        <p:spPr bwMode="auto">
          <a:xfrm flipV="1">
            <a:off x="4324350" y="4679950"/>
            <a:ext cx="323850" cy="4603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364" name="Line 30"/>
          <p:cNvSpPr>
            <a:spLocks noChangeShapeType="1"/>
          </p:cNvSpPr>
          <p:nvPr/>
        </p:nvSpPr>
        <p:spPr bwMode="auto">
          <a:xfrm>
            <a:off x="4724400" y="4679950"/>
            <a:ext cx="404813" cy="107950"/>
          </a:xfrm>
          <a:prstGeom prst="line">
            <a:avLst/>
          </a:prstGeom>
          <a:noFill/>
          <a:ln w="2540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365" name="Line 31"/>
          <p:cNvSpPr>
            <a:spLocks noChangeShapeType="1"/>
          </p:cNvSpPr>
          <p:nvPr/>
        </p:nvSpPr>
        <p:spPr bwMode="auto">
          <a:xfrm>
            <a:off x="5246688" y="4819650"/>
            <a:ext cx="495300" cy="9683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366" name="Line 32"/>
          <p:cNvSpPr>
            <a:spLocks noChangeShapeType="1"/>
          </p:cNvSpPr>
          <p:nvPr/>
        </p:nvSpPr>
        <p:spPr bwMode="auto">
          <a:xfrm flipV="1">
            <a:off x="5829300" y="4819650"/>
            <a:ext cx="531813" cy="109538"/>
          </a:xfrm>
          <a:prstGeom prst="line">
            <a:avLst/>
          </a:prstGeom>
          <a:noFill/>
          <a:ln w="2540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367" name="Line 33"/>
          <p:cNvSpPr>
            <a:spLocks noChangeShapeType="1"/>
          </p:cNvSpPr>
          <p:nvPr/>
        </p:nvSpPr>
        <p:spPr bwMode="auto">
          <a:xfrm flipV="1">
            <a:off x="3703638" y="4762500"/>
            <a:ext cx="508000" cy="85725"/>
          </a:xfrm>
          <a:prstGeom prst="line">
            <a:avLst/>
          </a:prstGeom>
          <a:noFill/>
          <a:ln w="2540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368" name="Text Box 36"/>
          <p:cNvSpPr txBox="1">
            <a:spLocks noChangeArrowheads="1"/>
          </p:cNvSpPr>
          <p:nvPr/>
        </p:nvSpPr>
        <p:spPr bwMode="auto">
          <a:xfrm>
            <a:off x="3581400" y="5867400"/>
            <a:ext cx="22860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t>可增广交错路</a:t>
            </a:r>
          </a:p>
        </p:txBody>
      </p:sp>
      <p:sp>
        <p:nvSpPr>
          <p:cNvPr id="14369" name="Oval 5"/>
          <p:cNvSpPr>
            <a:spLocks noChangeArrowheads="1"/>
          </p:cNvSpPr>
          <p:nvPr/>
        </p:nvSpPr>
        <p:spPr bwMode="auto">
          <a:xfrm>
            <a:off x="4754563" y="5383213"/>
            <a:ext cx="115887" cy="115887"/>
          </a:xfrm>
          <a:prstGeom prst="ellipse">
            <a:avLst/>
          </a:prstGeom>
          <a:solidFill>
            <a:schemeClr val="tx1"/>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70" name="Oval 5"/>
          <p:cNvSpPr>
            <a:spLocks noChangeArrowheads="1"/>
          </p:cNvSpPr>
          <p:nvPr/>
        </p:nvSpPr>
        <p:spPr bwMode="auto">
          <a:xfrm>
            <a:off x="4657725" y="4629150"/>
            <a:ext cx="115888" cy="115888"/>
          </a:xfrm>
          <a:prstGeom prst="ellipse">
            <a:avLst/>
          </a:prstGeom>
          <a:solidFill>
            <a:schemeClr val="tx1"/>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1026"/>
          <p:cNvSpPr>
            <a:spLocks noGrp="1" noChangeArrowheads="1"/>
          </p:cNvSpPr>
          <p:nvPr>
            <p:ph type="title" idx="4294967295"/>
          </p:nvPr>
        </p:nvSpPr>
        <p:spPr>
          <a:xfrm>
            <a:off x="0" y="444500"/>
            <a:ext cx="9144000" cy="762000"/>
          </a:xfrm>
        </p:spPr>
        <p:txBody>
          <a:bodyPr/>
          <a:lstStyle/>
          <a:p>
            <a:pPr algn="ctr" eaLnBrk="1" hangingPunct="1"/>
            <a:r>
              <a:rPr lang="zh-CN" altLang="en-US" sz="3600"/>
              <a:t>最大匹配</a:t>
            </a:r>
          </a:p>
        </p:txBody>
      </p:sp>
      <p:sp>
        <p:nvSpPr>
          <p:cNvPr id="15363" name="Rectangle 1027"/>
          <p:cNvSpPr>
            <a:spLocks noGrp="1" noChangeArrowheads="1"/>
          </p:cNvSpPr>
          <p:nvPr>
            <p:ph type="body" idx="4294967295"/>
          </p:nvPr>
        </p:nvSpPr>
        <p:spPr>
          <a:xfrm>
            <a:off x="174625" y="1150938"/>
            <a:ext cx="8512175" cy="5021262"/>
          </a:xfrm>
        </p:spPr>
        <p:txBody>
          <a:bodyPr/>
          <a:lstStyle/>
          <a:p>
            <a:pPr>
              <a:lnSpc>
                <a:spcPct val="120000"/>
              </a:lnSpc>
            </a:pPr>
            <a:r>
              <a:rPr lang="en-US" altLang="zh-CN" sz="2800" b="1" dirty="0">
                <a:solidFill>
                  <a:srgbClr val="FF0000"/>
                </a:solidFill>
                <a:ea typeface="宋体" panose="02010600030101010101" pitchFamily="2" charset="-122"/>
              </a:rPr>
              <a:t>Berge</a:t>
            </a:r>
            <a:r>
              <a:rPr lang="zh-CN" altLang="en-US" sz="2800" b="1" dirty="0">
                <a:solidFill>
                  <a:srgbClr val="FF0000"/>
                </a:solidFill>
                <a:ea typeface="宋体" panose="02010600030101010101" pitchFamily="2" charset="-122"/>
              </a:rPr>
              <a:t>定理</a:t>
            </a:r>
            <a:r>
              <a:rPr lang="en-US" altLang="zh-CN" sz="2800" b="1" dirty="0">
                <a:solidFill>
                  <a:schemeClr val="tx1"/>
                </a:solidFill>
                <a:ea typeface="宋体" panose="02010600030101010101" pitchFamily="2" charset="-122"/>
              </a:rPr>
              <a:t>. M</a:t>
            </a:r>
            <a:r>
              <a:rPr lang="zh-CN" altLang="en-US" sz="2800" b="1" dirty="0">
                <a:solidFill>
                  <a:schemeClr val="tx1"/>
                </a:solidFill>
                <a:ea typeface="宋体" panose="02010600030101010101" pitchFamily="2" charset="-122"/>
              </a:rPr>
              <a:t>是最大匹配</a:t>
            </a:r>
            <a:r>
              <a:rPr lang="en-US" altLang="zh-CN" sz="2800" b="1" dirty="0">
                <a:solidFill>
                  <a:schemeClr val="tx1"/>
                </a:solidFill>
                <a:ea typeface="宋体" panose="02010600030101010101" pitchFamily="2" charset="-122"/>
              </a:rPr>
              <a:t> </a:t>
            </a:r>
            <a:r>
              <a:rPr lang="en-US" altLang="zh-CN" sz="2800" b="1" dirty="0">
                <a:solidFill>
                  <a:schemeClr val="tx1"/>
                </a:solidFill>
                <a:ea typeface="宋体" panose="02010600030101010101" pitchFamily="2" charset="-122"/>
                <a:sym typeface="Wingdings" panose="05000000000000000000" pitchFamily="2" charset="2"/>
              </a:rPr>
              <a:t></a:t>
            </a:r>
            <a:r>
              <a:rPr lang="zh-CN" altLang="en-US" sz="2800" b="1" dirty="0">
                <a:solidFill>
                  <a:schemeClr val="tx1"/>
                </a:solidFill>
                <a:ea typeface="宋体" panose="02010600030101010101" pitchFamily="2" charset="-122"/>
              </a:rPr>
              <a:t>相对于</a:t>
            </a:r>
            <a:r>
              <a:rPr lang="en-US" altLang="zh-CN" sz="2800" b="1" dirty="0">
                <a:solidFill>
                  <a:schemeClr val="tx1"/>
                </a:solidFill>
                <a:ea typeface="宋体" panose="02010600030101010101" pitchFamily="2" charset="-122"/>
              </a:rPr>
              <a:t>M</a:t>
            </a:r>
            <a:r>
              <a:rPr lang="zh-CN" altLang="en-US" sz="2800" b="1" dirty="0">
                <a:solidFill>
                  <a:schemeClr val="tx1"/>
                </a:solidFill>
                <a:ea typeface="宋体" panose="02010600030101010101" pitchFamily="2" charset="-122"/>
              </a:rPr>
              <a:t>没有增广路径</a:t>
            </a:r>
            <a:r>
              <a:rPr lang="en-US" altLang="zh-CN" sz="2800" b="1" dirty="0">
                <a:solidFill>
                  <a:schemeClr val="tx1"/>
                </a:solidFill>
                <a:ea typeface="宋体" panose="02010600030101010101" pitchFamily="2" charset="-122"/>
              </a:rPr>
              <a:t> </a:t>
            </a:r>
          </a:p>
          <a:p>
            <a:pPr>
              <a:lnSpc>
                <a:spcPct val="120000"/>
              </a:lnSpc>
            </a:pPr>
            <a:r>
              <a:rPr lang="zh-CN" altLang="en-US" sz="2800" b="1" dirty="0">
                <a:solidFill>
                  <a:schemeClr val="tx1"/>
                </a:solidFill>
                <a:ea typeface="宋体" panose="02010600030101010101" pitchFamily="2" charset="-122"/>
              </a:rPr>
              <a:t>证明</a:t>
            </a:r>
            <a:r>
              <a:rPr lang="en-US" altLang="zh-CN" sz="2800" b="1" dirty="0">
                <a:solidFill>
                  <a:schemeClr val="tx1"/>
                </a:solidFill>
                <a:ea typeface="宋体" panose="02010600030101010101" pitchFamily="2" charset="-122"/>
              </a:rPr>
              <a:t>. </a:t>
            </a:r>
            <a:r>
              <a:rPr lang="zh-CN" altLang="en-US" sz="2800" b="1" dirty="0">
                <a:solidFill>
                  <a:schemeClr val="tx1"/>
                </a:solidFill>
                <a:ea typeface="宋体" panose="02010600030101010101" pitchFamily="2" charset="-122"/>
              </a:rPr>
              <a:t>容易证明必要性，下证充分性</a:t>
            </a:r>
            <a:r>
              <a:rPr lang="en-US" altLang="zh-CN" sz="2800" b="1" dirty="0">
                <a:solidFill>
                  <a:schemeClr val="tx1"/>
                </a:solidFill>
                <a:ea typeface="宋体" panose="02010600030101010101" pitchFamily="2" charset="-122"/>
              </a:rPr>
              <a:t>.</a:t>
            </a:r>
            <a:r>
              <a:rPr lang="en-US" altLang="zh-CN" sz="2800" b="1" dirty="0">
                <a:solidFill>
                  <a:schemeClr val="tx1"/>
                </a:solidFill>
                <a:ea typeface="宋体" panose="02010600030101010101" pitchFamily="2" charset="-122"/>
                <a:sym typeface="Symbol" panose="05050102010706020507" pitchFamily="18" charset="2"/>
              </a:rPr>
              <a:t> </a:t>
            </a:r>
          </a:p>
          <a:p>
            <a:pPr>
              <a:lnSpc>
                <a:spcPct val="120000"/>
              </a:lnSpc>
              <a:buFontTx/>
              <a:buNone/>
            </a:pPr>
            <a:r>
              <a:rPr lang="en-US" altLang="zh-CN" sz="2800" b="1" dirty="0">
                <a:solidFill>
                  <a:schemeClr val="tx1"/>
                </a:solidFill>
                <a:ea typeface="宋体" panose="02010600030101010101" pitchFamily="2" charset="-122"/>
                <a:sym typeface="Symbol" panose="05050102010706020507" pitchFamily="18" charset="2"/>
              </a:rPr>
              <a:t>   </a:t>
            </a:r>
            <a:r>
              <a:rPr lang="zh-CN" altLang="en-US" sz="2800" b="1" dirty="0">
                <a:solidFill>
                  <a:schemeClr val="tx1"/>
                </a:solidFill>
                <a:ea typeface="宋体" panose="02010600030101010101" pitchFamily="2" charset="-122"/>
                <a:sym typeface="Symbol" panose="05050102010706020507" pitchFamily="18" charset="2"/>
              </a:rPr>
              <a:t>假设有一个更大的匹配</a:t>
            </a:r>
            <a:r>
              <a:rPr lang="en-US" altLang="zh-CN" sz="2800" b="1" dirty="0">
                <a:solidFill>
                  <a:schemeClr val="tx1"/>
                </a:solidFill>
                <a:ea typeface="宋体" panose="02010600030101010101" pitchFamily="2" charset="-122"/>
              </a:rPr>
              <a:t>M′. </a:t>
            </a:r>
            <a:r>
              <a:rPr lang="zh-CN" altLang="en-US" sz="2800" b="1" dirty="0">
                <a:solidFill>
                  <a:schemeClr val="tx1"/>
                </a:solidFill>
                <a:ea typeface="宋体" panose="02010600030101010101" pitchFamily="2" charset="-122"/>
              </a:rPr>
              <a:t>令</a:t>
            </a:r>
            <a:r>
              <a:rPr lang="en-US" altLang="zh-CN" sz="2800" b="1" dirty="0">
                <a:solidFill>
                  <a:schemeClr val="tx1"/>
                </a:solidFill>
                <a:ea typeface="宋体" panose="02010600030101010101" pitchFamily="2" charset="-122"/>
              </a:rPr>
              <a:t>G′ = (V, M⊕M′). G′</a:t>
            </a:r>
            <a:r>
              <a:rPr lang="zh-CN" altLang="en-US" sz="2800" b="1" dirty="0">
                <a:solidFill>
                  <a:schemeClr val="tx1"/>
                </a:solidFill>
                <a:ea typeface="宋体" panose="02010600030101010101" pitchFamily="2" charset="-122"/>
              </a:rPr>
              <a:t>中各顶点的度最多为</a:t>
            </a:r>
            <a:r>
              <a:rPr lang="en-US" altLang="zh-CN" sz="2800" b="1" dirty="0">
                <a:solidFill>
                  <a:schemeClr val="tx1"/>
                </a:solidFill>
                <a:ea typeface="宋体" panose="02010600030101010101" pitchFamily="2" charset="-122"/>
              </a:rPr>
              <a:t>2. </a:t>
            </a:r>
            <a:r>
              <a:rPr lang="zh-CN" altLang="en-US" sz="2800" b="1" dirty="0">
                <a:solidFill>
                  <a:schemeClr val="tx1"/>
                </a:solidFill>
                <a:ea typeface="宋体" panose="02010600030101010101" pitchFamily="2" charset="-122"/>
              </a:rPr>
              <a:t>因此</a:t>
            </a:r>
            <a:r>
              <a:rPr lang="en-US" altLang="zh-CN" sz="2800" b="1" dirty="0">
                <a:solidFill>
                  <a:schemeClr val="tx1"/>
                </a:solidFill>
                <a:ea typeface="宋体" panose="02010600030101010101" pitchFamily="2" charset="-122"/>
              </a:rPr>
              <a:t>, G′</a:t>
            </a:r>
            <a:r>
              <a:rPr lang="zh-CN" altLang="en-US" sz="2800" b="1" dirty="0">
                <a:solidFill>
                  <a:schemeClr val="tx1"/>
                </a:solidFill>
                <a:ea typeface="宋体" panose="02010600030101010101" pitchFamily="2" charset="-122"/>
              </a:rPr>
              <a:t>的各连通分支要么是路径</a:t>
            </a:r>
            <a:r>
              <a:rPr lang="en-US" altLang="zh-CN" sz="2800" b="1" dirty="0">
                <a:solidFill>
                  <a:schemeClr val="tx1"/>
                </a:solidFill>
                <a:ea typeface="宋体" panose="02010600030101010101" pitchFamily="2" charset="-122"/>
              </a:rPr>
              <a:t>(</a:t>
            </a:r>
            <a:r>
              <a:rPr lang="zh-CN" altLang="en-US" sz="2800" b="1" dirty="0">
                <a:solidFill>
                  <a:schemeClr val="tx1"/>
                </a:solidFill>
                <a:ea typeface="宋体" panose="02010600030101010101" pitchFamily="2" charset="-122"/>
              </a:rPr>
              <a:t>孤立点也看作路径</a:t>
            </a:r>
            <a:r>
              <a:rPr lang="en-US" altLang="zh-CN" sz="2800" b="1" dirty="0">
                <a:solidFill>
                  <a:schemeClr val="tx1"/>
                </a:solidFill>
                <a:ea typeface="宋体" panose="02010600030101010101" pitchFamily="2" charset="-122"/>
              </a:rPr>
              <a:t>), </a:t>
            </a:r>
            <a:r>
              <a:rPr lang="zh-CN" altLang="en-US" sz="2800" b="1" dirty="0">
                <a:solidFill>
                  <a:schemeClr val="tx1"/>
                </a:solidFill>
                <a:ea typeface="宋体" panose="02010600030101010101" pitchFamily="2" charset="-122"/>
              </a:rPr>
              <a:t>要么是回路</a:t>
            </a:r>
            <a:r>
              <a:rPr lang="en-US" altLang="zh-CN" sz="2800" b="1" dirty="0">
                <a:solidFill>
                  <a:schemeClr val="tx1"/>
                </a:solidFill>
                <a:ea typeface="宋体" panose="02010600030101010101" pitchFamily="2" charset="-122"/>
              </a:rPr>
              <a:t>.</a:t>
            </a:r>
            <a:r>
              <a:rPr lang="zh-CN" altLang="en-US" sz="2800" b="1" dirty="0">
                <a:solidFill>
                  <a:schemeClr val="tx1"/>
                </a:solidFill>
                <a:ea typeface="宋体" panose="02010600030101010101" pitchFamily="2" charset="-122"/>
              </a:rPr>
              <a:t>无论是路径还是回路，来自</a:t>
            </a:r>
            <a:r>
              <a:rPr lang="en-US" altLang="zh-CN" sz="2800" b="1" dirty="0">
                <a:solidFill>
                  <a:schemeClr val="tx1"/>
                </a:solidFill>
                <a:ea typeface="宋体" panose="02010600030101010101" pitchFamily="2" charset="-122"/>
              </a:rPr>
              <a:t>M </a:t>
            </a:r>
            <a:r>
              <a:rPr lang="zh-CN" altLang="en-US" sz="2800" b="1" dirty="0">
                <a:solidFill>
                  <a:schemeClr val="tx1"/>
                </a:solidFill>
                <a:ea typeface="宋体" panose="02010600030101010101" pitchFamily="2" charset="-122"/>
              </a:rPr>
              <a:t>的边与来自</a:t>
            </a:r>
            <a:r>
              <a:rPr lang="en-US" altLang="zh-CN" sz="2800" b="1" dirty="0">
                <a:solidFill>
                  <a:schemeClr val="tx1"/>
                </a:solidFill>
                <a:ea typeface="宋体" panose="02010600030101010101" pitchFamily="2" charset="-122"/>
              </a:rPr>
              <a:t>M′</a:t>
            </a:r>
            <a:r>
              <a:rPr lang="zh-CN" altLang="en-US" sz="2800" b="1" dirty="0">
                <a:solidFill>
                  <a:schemeClr val="tx1"/>
                </a:solidFill>
                <a:ea typeface="宋体" panose="02010600030101010101" pitchFamily="2" charset="-122"/>
              </a:rPr>
              <a:t>的边一定是交错的</a:t>
            </a:r>
            <a:r>
              <a:rPr lang="en-US" altLang="zh-CN" sz="2800" b="1" dirty="0">
                <a:solidFill>
                  <a:schemeClr val="tx1"/>
                </a:solidFill>
                <a:ea typeface="宋体" panose="02010600030101010101" pitchFamily="2" charset="-122"/>
              </a:rPr>
              <a:t>.</a:t>
            </a:r>
            <a:endParaRPr lang="en-US" altLang="zh-CN" sz="2800" b="1" dirty="0">
              <a:solidFill>
                <a:schemeClr val="tx1"/>
              </a:solidFill>
              <a:ea typeface="宋体" panose="02010600030101010101" pitchFamily="2" charset="-122"/>
              <a:sym typeface="Symbol" panose="05050102010706020507" pitchFamily="18" charset="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1026"/>
          <p:cNvSpPr>
            <a:spLocks noGrp="1" noChangeArrowheads="1"/>
          </p:cNvSpPr>
          <p:nvPr>
            <p:ph type="title" idx="4294967295"/>
          </p:nvPr>
        </p:nvSpPr>
        <p:spPr>
          <a:xfrm>
            <a:off x="0" y="428625"/>
            <a:ext cx="9144000" cy="762000"/>
          </a:xfrm>
        </p:spPr>
        <p:txBody>
          <a:bodyPr/>
          <a:lstStyle/>
          <a:p>
            <a:pPr algn="ctr" eaLnBrk="1" hangingPunct="1"/>
            <a:r>
              <a:rPr lang="zh-CN" altLang="en-US" sz="3600"/>
              <a:t>最大匹配</a:t>
            </a:r>
          </a:p>
        </p:txBody>
      </p:sp>
      <p:sp>
        <p:nvSpPr>
          <p:cNvPr id="16387" name="Rectangle 1027"/>
          <p:cNvSpPr>
            <a:spLocks noGrp="1" noChangeArrowheads="1"/>
          </p:cNvSpPr>
          <p:nvPr>
            <p:ph type="body" idx="4294967295"/>
          </p:nvPr>
        </p:nvSpPr>
        <p:spPr>
          <a:xfrm>
            <a:off x="228600" y="4114800"/>
            <a:ext cx="8740775" cy="2438400"/>
          </a:xfrm>
        </p:spPr>
        <p:txBody>
          <a:bodyPr/>
          <a:lstStyle/>
          <a:p>
            <a:pPr>
              <a:lnSpc>
                <a:spcPct val="120000"/>
              </a:lnSpc>
            </a:pPr>
            <a:r>
              <a:rPr lang="zh-CN" altLang="en-US" sz="2800" b="1">
                <a:solidFill>
                  <a:schemeClr val="tx1"/>
                </a:solidFill>
                <a:ea typeface="宋体" panose="02010600030101010101" pitchFamily="2" charset="-122"/>
              </a:rPr>
              <a:t>若是回路</a:t>
            </a:r>
            <a:r>
              <a:rPr lang="en-US" altLang="zh-CN" sz="2800" b="1">
                <a:solidFill>
                  <a:schemeClr val="tx1"/>
                </a:solidFill>
                <a:ea typeface="宋体" panose="02010600030101010101" pitchFamily="2" charset="-122"/>
              </a:rPr>
              <a:t>, </a:t>
            </a:r>
            <a:r>
              <a:rPr lang="zh-CN" altLang="en-US" sz="2800" b="1">
                <a:solidFill>
                  <a:schemeClr val="tx1"/>
                </a:solidFill>
                <a:ea typeface="宋体" panose="02010600030101010101" pitchFamily="2" charset="-122"/>
              </a:rPr>
              <a:t>来自</a:t>
            </a:r>
            <a:r>
              <a:rPr lang="en-US" altLang="zh-CN" sz="2800" b="1">
                <a:solidFill>
                  <a:schemeClr val="tx1"/>
                </a:solidFill>
                <a:ea typeface="宋体" panose="02010600030101010101" pitchFamily="2" charset="-122"/>
              </a:rPr>
              <a:t>M </a:t>
            </a:r>
            <a:r>
              <a:rPr lang="zh-CN" altLang="en-US" sz="2800" b="1">
                <a:solidFill>
                  <a:schemeClr val="tx1"/>
                </a:solidFill>
                <a:ea typeface="宋体" panose="02010600030101010101" pitchFamily="2" charset="-122"/>
              </a:rPr>
              <a:t>的边数等于来自</a:t>
            </a:r>
            <a:r>
              <a:rPr lang="en-US" altLang="zh-CN" sz="2800" b="1">
                <a:solidFill>
                  <a:schemeClr val="tx1"/>
                </a:solidFill>
                <a:ea typeface="宋体" panose="02010600030101010101" pitchFamily="2" charset="-122"/>
              </a:rPr>
              <a:t>M′</a:t>
            </a:r>
            <a:r>
              <a:rPr lang="zh-CN" altLang="en-US" sz="2800" b="1">
                <a:solidFill>
                  <a:schemeClr val="tx1"/>
                </a:solidFill>
                <a:ea typeface="宋体" panose="02010600030101010101" pitchFamily="2" charset="-122"/>
              </a:rPr>
              <a:t>的边数</a:t>
            </a:r>
            <a:r>
              <a:rPr lang="en-US" altLang="zh-CN" sz="2800" b="1">
                <a:solidFill>
                  <a:schemeClr val="tx1"/>
                </a:solidFill>
                <a:ea typeface="宋体" panose="02010600030101010101" pitchFamily="2" charset="-122"/>
              </a:rPr>
              <a:t>. </a:t>
            </a:r>
            <a:r>
              <a:rPr lang="zh-CN" altLang="en-US" sz="2800" b="1">
                <a:solidFill>
                  <a:schemeClr val="tx1"/>
                </a:solidFill>
                <a:ea typeface="宋体" panose="02010600030101010101" pitchFamily="2" charset="-122"/>
              </a:rPr>
              <a:t>因为</a:t>
            </a:r>
            <a:r>
              <a:rPr lang="en-US" altLang="zh-CN" sz="2800" b="1">
                <a:solidFill>
                  <a:schemeClr val="tx1"/>
                </a:solidFill>
                <a:ea typeface="宋体" panose="02010600030101010101" pitchFamily="2" charset="-122"/>
              </a:rPr>
              <a:t>|M′| </a:t>
            </a:r>
            <a:r>
              <a:rPr lang="en-US" altLang="zh-CN" sz="2800" b="1">
                <a:solidFill>
                  <a:schemeClr val="tx1"/>
                </a:solidFill>
                <a:ea typeface="宋体" panose="02010600030101010101" pitchFamily="2" charset="-122"/>
                <a:sym typeface="Symbol" panose="05050102010706020507" pitchFamily="18" charset="2"/>
              </a:rPr>
              <a:t></a:t>
            </a:r>
            <a:r>
              <a:rPr lang="en-US" altLang="zh-CN" sz="2800" b="1">
                <a:solidFill>
                  <a:schemeClr val="tx1"/>
                </a:solidFill>
                <a:ea typeface="宋体" panose="02010600030101010101" pitchFamily="2" charset="-122"/>
              </a:rPr>
              <a:t>|M|, </a:t>
            </a:r>
            <a:r>
              <a:rPr lang="zh-CN" altLang="en-US" sz="2800" b="1">
                <a:solidFill>
                  <a:schemeClr val="tx1"/>
                </a:solidFill>
                <a:ea typeface="宋体" panose="02010600030101010101" pitchFamily="2" charset="-122"/>
              </a:rPr>
              <a:t>故必有一条路径包含</a:t>
            </a:r>
            <a:r>
              <a:rPr lang="en-US" altLang="zh-CN" sz="2800" b="1">
                <a:solidFill>
                  <a:schemeClr val="tx1"/>
                </a:solidFill>
                <a:ea typeface="宋体" panose="02010600030101010101" pitchFamily="2" charset="-122"/>
              </a:rPr>
              <a:t>M′</a:t>
            </a:r>
            <a:r>
              <a:rPr lang="zh-CN" altLang="en-US" sz="2800" b="1">
                <a:solidFill>
                  <a:schemeClr val="tx1"/>
                </a:solidFill>
                <a:ea typeface="宋体" panose="02010600030101010101" pitchFamily="2" charset="-122"/>
              </a:rPr>
              <a:t>的边多于</a:t>
            </a:r>
            <a:r>
              <a:rPr lang="en-US" altLang="zh-CN" sz="2800" b="1">
                <a:solidFill>
                  <a:schemeClr val="tx1"/>
                </a:solidFill>
                <a:ea typeface="宋体" panose="02010600030101010101" pitchFamily="2" charset="-122"/>
              </a:rPr>
              <a:t>M</a:t>
            </a:r>
            <a:r>
              <a:rPr lang="zh-CN" altLang="en-US" sz="2800" b="1">
                <a:solidFill>
                  <a:schemeClr val="tx1"/>
                </a:solidFill>
                <a:ea typeface="宋体" panose="02010600030101010101" pitchFamily="2" charset="-122"/>
              </a:rPr>
              <a:t>的边</a:t>
            </a:r>
            <a:r>
              <a:rPr lang="en-US" altLang="zh-CN" sz="2800" b="1">
                <a:solidFill>
                  <a:schemeClr val="tx1"/>
                </a:solidFill>
                <a:ea typeface="宋体" panose="02010600030101010101" pitchFamily="2" charset="-122"/>
              </a:rPr>
              <a:t>, </a:t>
            </a:r>
            <a:r>
              <a:rPr lang="zh-CN" altLang="en-US" sz="2800" b="1">
                <a:solidFill>
                  <a:schemeClr val="tx1"/>
                </a:solidFill>
                <a:ea typeface="宋体" panose="02010600030101010101" pitchFamily="2" charset="-122"/>
              </a:rPr>
              <a:t>从而是相对于</a:t>
            </a:r>
            <a:r>
              <a:rPr lang="en-US" altLang="zh-CN" sz="2800" b="1">
                <a:solidFill>
                  <a:schemeClr val="tx1"/>
                </a:solidFill>
                <a:ea typeface="宋体" panose="02010600030101010101" pitchFamily="2" charset="-122"/>
              </a:rPr>
              <a:t>M</a:t>
            </a:r>
            <a:r>
              <a:rPr lang="zh-CN" altLang="en-US" sz="2800" b="1">
                <a:solidFill>
                  <a:schemeClr val="tx1"/>
                </a:solidFill>
                <a:ea typeface="宋体" panose="02010600030101010101" pitchFamily="2" charset="-122"/>
              </a:rPr>
              <a:t>的增广路径</a:t>
            </a:r>
            <a:r>
              <a:rPr lang="en-US" altLang="zh-CN" sz="2800" b="1">
                <a:solidFill>
                  <a:schemeClr val="tx1"/>
                </a:solidFill>
                <a:ea typeface="宋体" panose="02010600030101010101" pitchFamily="2" charset="-122"/>
              </a:rPr>
              <a:t>.  </a:t>
            </a:r>
            <a:r>
              <a:rPr lang="zh-CN" altLang="en-US" sz="2800" b="1">
                <a:solidFill>
                  <a:schemeClr val="tx1"/>
                </a:solidFill>
                <a:ea typeface="宋体" panose="02010600030101010101" pitchFamily="2" charset="-122"/>
              </a:rPr>
              <a:t>得证</a:t>
            </a:r>
            <a:endParaRPr lang="en-US" altLang="zh-CN" sz="2800" b="1">
              <a:solidFill>
                <a:schemeClr val="tx1"/>
              </a:solidFill>
              <a:ea typeface="宋体" panose="02010600030101010101" pitchFamily="2" charset="-122"/>
            </a:endParaRPr>
          </a:p>
        </p:txBody>
      </p:sp>
      <p:grpSp>
        <p:nvGrpSpPr>
          <p:cNvPr id="16388" name="组合 141"/>
          <p:cNvGrpSpPr>
            <a:grpSpLocks/>
          </p:cNvGrpSpPr>
          <p:nvPr/>
        </p:nvGrpSpPr>
        <p:grpSpPr bwMode="auto">
          <a:xfrm>
            <a:off x="1295400" y="1544638"/>
            <a:ext cx="6342063" cy="2106612"/>
            <a:chOff x="1295400" y="4059238"/>
            <a:chExt cx="6342324" cy="2106111"/>
          </a:xfrm>
        </p:grpSpPr>
        <p:grpSp>
          <p:nvGrpSpPr>
            <p:cNvPr id="16404" name="组合 122"/>
            <p:cNvGrpSpPr>
              <a:grpSpLocks/>
            </p:cNvGrpSpPr>
            <p:nvPr/>
          </p:nvGrpSpPr>
          <p:grpSpPr bwMode="auto">
            <a:xfrm>
              <a:off x="1295400" y="5430838"/>
              <a:ext cx="1097887" cy="734511"/>
              <a:chOff x="4624134" y="3490913"/>
              <a:chExt cx="1097887" cy="734511"/>
            </a:xfrm>
          </p:grpSpPr>
          <p:sp>
            <p:nvSpPr>
              <p:cNvPr id="7" name="椭圆形标注 6"/>
              <p:cNvSpPr/>
              <p:nvPr/>
            </p:nvSpPr>
            <p:spPr>
              <a:xfrm>
                <a:off x="4624134" y="4031795"/>
                <a:ext cx="228609" cy="193629"/>
              </a:xfrm>
              <a:prstGeom prst="wedgeEllipseCallout">
                <a:avLst>
                  <a:gd name="adj1" fmla="val -14863"/>
                  <a:gd name="adj2" fmla="val 2667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cxnSp>
            <p:nvCxnSpPr>
              <p:cNvPr id="16418" name="直接连接符 9"/>
              <p:cNvCxnSpPr>
                <a:cxnSpLocks noChangeShapeType="1"/>
              </p:cNvCxnSpPr>
              <p:nvPr/>
            </p:nvCxnSpPr>
            <p:spPr bwMode="auto">
              <a:xfrm>
                <a:off x="4852734" y="3490913"/>
                <a:ext cx="834190" cy="221425"/>
              </a:xfrm>
              <a:prstGeom prst="line">
                <a:avLst/>
              </a:prstGeom>
              <a:noFill/>
              <a:ln w="25400">
                <a:solidFill>
                  <a:schemeClr val="tx1"/>
                </a:solidFill>
                <a:round/>
                <a:headEnd/>
                <a:tailEnd type="none" w="med" len="lg"/>
              </a:ln>
              <a:extLst>
                <a:ext uri="{909E8E84-426E-40dd-AFC4-6F175D3DCCD1}">
                  <a14:hiddenFill xmlns:a14="http://schemas.microsoft.com/office/drawing/2010/main" xmlns="">
                    <a:noFill/>
                  </a14:hiddenFill>
                </a:ext>
              </a:extLst>
            </p:spPr>
          </p:cxnSp>
          <p:cxnSp>
            <p:nvCxnSpPr>
              <p:cNvPr id="16419" name="直接连接符 11"/>
              <p:cNvCxnSpPr>
                <a:cxnSpLocks noChangeShapeType="1"/>
              </p:cNvCxnSpPr>
              <p:nvPr/>
            </p:nvCxnSpPr>
            <p:spPr bwMode="auto">
              <a:xfrm flipV="1">
                <a:off x="4852734" y="3891287"/>
                <a:ext cx="869287" cy="188590"/>
              </a:xfrm>
              <a:prstGeom prst="line">
                <a:avLst/>
              </a:prstGeom>
              <a:noFill/>
              <a:ln w="38100">
                <a:solidFill>
                  <a:srgbClr val="FF0000"/>
                </a:solidFill>
                <a:round/>
                <a:headEnd/>
                <a:tailEnd type="none" w="med" len="lg"/>
              </a:ln>
              <a:extLst>
                <a:ext uri="{909E8E84-426E-40dd-AFC4-6F175D3DCCD1}">
                  <a14:hiddenFill xmlns:a14="http://schemas.microsoft.com/office/drawing/2010/main" xmlns="">
                    <a:noFill/>
                  </a14:hiddenFill>
                </a:ext>
              </a:extLst>
            </p:spPr>
          </p:cxnSp>
        </p:grpSp>
        <p:cxnSp>
          <p:nvCxnSpPr>
            <p:cNvPr id="16405" name="直接连接符 20"/>
            <p:cNvCxnSpPr>
              <a:cxnSpLocks noChangeShapeType="1"/>
            </p:cNvCxnSpPr>
            <p:nvPr/>
          </p:nvCxnSpPr>
          <p:spPr bwMode="auto">
            <a:xfrm rot="10800000">
              <a:off x="6633078" y="4142660"/>
              <a:ext cx="882650" cy="20482"/>
            </a:xfrm>
            <a:prstGeom prst="line">
              <a:avLst/>
            </a:prstGeom>
            <a:noFill/>
            <a:ln w="38100">
              <a:solidFill>
                <a:srgbClr val="FF0000"/>
              </a:solidFill>
              <a:round/>
              <a:headEnd/>
              <a:tailEnd type="none" w="med" len="lg"/>
            </a:ln>
            <a:extLst>
              <a:ext uri="{909E8E84-426E-40dd-AFC4-6F175D3DCCD1}">
                <a14:hiddenFill xmlns:a14="http://schemas.microsoft.com/office/drawing/2010/main" xmlns="">
                  <a:noFill/>
                </a14:hiddenFill>
              </a:ext>
            </a:extLst>
          </p:spPr>
        </p:cxnSp>
        <p:grpSp>
          <p:nvGrpSpPr>
            <p:cNvPr id="16406" name="组合 120"/>
            <p:cNvGrpSpPr>
              <a:grpSpLocks/>
            </p:cNvGrpSpPr>
            <p:nvPr/>
          </p:nvGrpSpPr>
          <p:grpSpPr bwMode="auto">
            <a:xfrm>
              <a:off x="3543302" y="4059238"/>
              <a:ext cx="1671779" cy="2057400"/>
              <a:chOff x="6595765" y="3345249"/>
              <a:chExt cx="1693546" cy="2628258"/>
            </a:xfrm>
          </p:grpSpPr>
          <p:cxnSp>
            <p:nvCxnSpPr>
              <p:cNvPr id="16411" name="直接连接符 12"/>
              <p:cNvCxnSpPr>
                <a:cxnSpLocks noChangeShapeType="1"/>
                <a:endCxn id="53" idx="0"/>
              </p:cNvCxnSpPr>
              <p:nvPr/>
            </p:nvCxnSpPr>
            <p:spPr bwMode="auto">
              <a:xfrm flipH="1">
                <a:off x="6595765" y="4190999"/>
                <a:ext cx="15911" cy="880058"/>
              </a:xfrm>
              <a:prstGeom prst="line">
                <a:avLst/>
              </a:prstGeom>
              <a:noFill/>
              <a:ln w="25400">
                <a:solidFill>
                  <a:schemeClr val="tx1"/>
                </a:solidFill>
                <a:round/>
                <a:headEnd/>
                <a:tailEnd type="none" w="med" len="lg"/>
              </a:ln>
              <a:extLst>
                <a:ext uri="{909E8E84-426E-40dd-AFC4-6F175D3DCCD1}">
                  <a14:hiddenFill xmlns:a14="http://schemas.microsoft.com/office/drawing/2010/main" xmlns="">
                    <a:noFill/>
                  </a14:hiddenFill>
                </a:ext>
              </a:extLst>
            </p:spPr>
          </p:cxnSp>
          <p:cxnSp>
            <p:nvCxnSpPr>
              <p:cNvPr id="16412" name="直接连接符 14"/>
              <p:cNvCxnSpPr>
                <a:cxnSpLocks noChangeShapeType="1"/>
                <a:stCxn id="51" idx="8"/>
                <a:endCxn id="52" idx="1"/>
              </p:cNvCxnSpPr>
              <p:nvPr/>
            </p:nvCxnSpPr>
            <p:spPr bwMode="auto">
              <a:xfrm flipH="1">
                <a:off x="7748967" y="3441471"/>
                <a:ext cx="9103" cy="887076"/>
              </a:xfrm>
              <a:prstGeom prst="line">
                <a:avLst/>
              </a:prstGeom>
              <a:noFill/>
              <a:ln w="25400">
                <a:solidFill>
                  <a:schemeClr val="tx1"/>
                </a:solidFill>
                <a:round/>
                <a:headEnd/>
                <a:tailEnd type="none" w="med" len="lg"/>
              </a:ln>
              <a:extLst>
                <a:ext uri="{909E8E84-426E-40dd-AFC4-6F175D3DCCD1}">
                  <a14:hiddenFill xmlns:a14="http://schemas.microsoft.com/office/drawing/2010/main" xmlns="">
                    <a:noFill/>
                  </a14:hiddenFill>
                </a:ext>
              </a:extLst>
            </p:spPr>
          </p:cxnSp>
          <p:cxnSp>
            <p:nvCxnSpPr>
              <p:cNvPr id="16413" name="直接连接符 21"/>
              <p:cNvCxnSpPr>
                <a:cxnSpLocks noChangeShapeType="1"/>
                <a:endCxn id="56" idx="1"/>
              </p:cNvCxnSpPr>
              <p:nvPr/>
            </p:nvCxnSpPr>
            <p:spPr bwMode="auto">
              <a:xfrm>
                <a:off x="7857569" y="4571927"/>
                <a:ext cx="431739" cy="730049"/>
              </a:xfrm>
              <a:prstGeom prst="line">
                <a:avLst/>
              </a:prstGeom>
              <a:noFill/>
              <a:ln w="38100">
                <a:solidFill>
                  <a:srgbClr val="FF0000"/>
                </a:solidFill>
                <a:round/>
                <a:headEnd/>
                <a:tailEnd type="none" w="med" len="lg"/>
              </a:ln>
              <a:extLst>
                <a:ext uri="{909E8E84-426E-40dd-AFC4-6F175D3DCCD1}">
                  <a14:hiddenFill xmlns:a14="http://schemas.microsoft.com/office/drawing/2010/main" xmlns="">
                    <a:noFill/>
                  </a14:hiddenFill>
                </a:ext>
              </a:extLst>
            </p:spPr>
          </p:cxnSp>
          <p:cxnSp>
            <p:nvCxnSpPr>
              <p:cNvPr id="16414" name="直接连接符 33"/>
              <p:cNvCxnSpPr>
                <a:cxnSpLocks noChangeShapeType="1"/>
                <a:stCxn id="56" idx="3"/>
                <a:endCxn id="57" idx="6"/>
              </p:cNvCxnSpPr>
              <p:nvPr/>
            </p:nvCxnSpPr>
            <p:spPr bwMode="auto">
              <a:xfrm flipH="1">
                <a:off x="7329091" y="5476923"/>
                <a:ext cx="960220" cy="496584"/>
              </a:xfrm>
              <a:prstGeom prst="line">
                <a:avLst/>
              </a:prstGeom>
              <a:noFill/>
              <a:ln w="25400">
                <a:solidFill>
                  <a:schemeClr val="tx1"/>
                </a:solidFill>
                <a:round/>
                <a:headEnd/>
                <a:tailEnd type="none" w="med" len="lg"/>
              </a:ln>
              <a:extLst>
                <a:ext uri="{909E8E84-426E-40dd-AFC4-6F175D3DCCD1}">
                  <a14:hiddenFill xmlns:a14="http://schemas.microsoft.com/office/drawing/2010/main" xmlns="">
                    <a:noFill/>
                  </a14:hiddenFill>
                </a:ext>
              </a:extLst>
            </p:spPr>
          </p:cxnSp>
          <p:cxnSp>
            <p:nvCxnSpPr>
              <p:cNvPr id="16415" name="直接连接符 35"/>
              <p:cNvCxnSpPr>
                <a:cxnSpLocks noChangeShapeType="1"/>
                <a:stCxn id="49" idx="7"/>
                <a:endCxn id="51" idx="2"/>
              </p:cNvCxnSpPr>
              <p:nvPr/>
            </p:nvCxnSpPr>
            <p:spPr bwMode="auto">
              <a:xfrm flipV="1">
                <a:off x="6677639" y="3345249"/>
                <a:ext cx="1037412" cy="593926"/>
              </a:xfrm>
              <a:prstGeom prst="line">
                <a:avLst/>
              </a:prstGeom>
              <a:noFill/>
              <a:ln w="38100">
                <a:solidFill>
                  <a:srgbClr val="FF0000"/>
                </a:solidFill>
                <a:round/>
                <a:headEnd/>
                <a:tailEnd type="none" w="med" len="lg"/>
              </a:ln>
              <a:extLst>
                <a:ext uri="{909E8E84-426E-40dd-AFC4-6F175D3DCCD1}">
                  <a14:hiddenFill xmlns:a14="http://schemas.microsoft.com/office/drawing/2010/main" xmlns="">
                    <a:noFill/>
                  </a14:hiddenFill>
                </a:ext>
              </a:extLst>
            </p:spPr>
          </p:cxnSp>
          <p:cxnSp>
            <p:nvCxnSpPr>
              <p:cNvPr id="16416" name="直接连接符 42"/>
              <p:cNvCxnSpPr>
                <a:cxnSpLocks noChangeShapeType="1"/>
                <a:stCxn id="53" idx="5"/>
                <a:endCxn id="57" idx="1"/>
              </p:cNvCxnSpPr>
              <p:nvPr/>
            </p:nvCxnSpPr>
            <p:spPr bwMode="auto">
              <a:xfrm>
                <a:off x="6677637" y="5282237"/>
                <a:ext cx="453789" cy="603795"/>
              </a:xfrm>
              <a:prstGeom prst="line">
                <a:avLst/>
              </a:prstGeom>
              <a:noFill/>
              <a:ln w="38100">
                <a:solidFill>
                  <a:srgbClr val="FF0000"/>
                </a:solidFill>
                <a:round/>
                <a:headEnd/>
                <a:tailEnd type="none" w="med" len="lg"/>
              </a:ln>
              <a:extLst>
                <a:ext uri="{909E8E84-426E-40dd-AFC4-6F175D3DCCD1}">
                  <a14:hiddenFill xmlns:a14="http://schemas.microsoft.com/office/drawing/2010/main" xmlns="">
                    <a:noFill/>
                  </a14:hiddenFill>
                </a:ext>
              </a:extLst>
            </p:spPr>
          </p:cxnSp>
        </p:grpSp>
        <p:grpSp>
          <p:nvGrpSpPr>
            <p:cNvPr id="16407" name="组合 131"/>
            <p:cNvGrpSpPr>
              <a:grpSpLocks/>
            </p:cNvGrpSpPr>
            <p:nvPr/>
          </p:nvGrpSpPr>
          <p:grpSpPr bwMode="auto">
            <a:xfrm>
              <a:off x="6340474" y="4953000"/>
              <a:ext cx="1297250" cy="1167905"/>
              <a:chOff x="7254874" y="4694771"/>
              <a:chExt cx="1297250" cy="1310670"/>
            </a:xfrm>
          </p:grpSpPr>
          <p:cxnSp>
            <p:nvCxnSpPr>
              <p:cNvPr id="16408" name="直接连接符 10"/>
              <p:cNvCxnSpPr>
                <a:cxnSpLocks noChangeShapeType="1"/>
                <a:endCxn id="60" idx="3"/>
              </p:cNvCxnSpPr>
              <p:nvPr/>
            </p:nvCxnSpPr>
            <p:spPr bwMode="auto">
              <a:xfrm flipV="1">
                <a:off x="7315201" y="4709261"/>
                <a:ext cx="566877" cy="599156"/>
              </a:xfrm>
              <a:prstGeom prst="line">
                <a:avLst/>
              </a:prstGeom>
              <a:noFill/>
              <a:ln w="25400">
                <a:solidFill>
                  <a:schemeClr val="tx1"/>
                </a:solidFill>
                <a:round/>
                <a:headEnd/>
                <a:tailEnd type="none" w="med" len="lg"/>
              </a:ln>
              <a:extLst>
                <a:ext uri="{909E8E84-426E-40dd-AFC4-6F175D3DCCD1}">
                  <a14:hiddenFill xmlns:a14="http://schemas.microsoft.com/office/drawing/2010/main" xmlns="">
                    <a:noFill/>
                  </a14:hiddenFill>
                </a:ext>
              </a:extLst>
            </p:spPr>
          </p:cxnSp>
          <p:cxnSp>
            <p:nvCxnSpPr>
              <p:cNvPr id="16409" name="直接连接符 72"/>
              <p:cNvCxnSpPr>
                <a:cxnSpLocks noChangeShapeType="1"/>
              </p:cNvCxnSpPr>
              <p:nvPr/>
            </p:nvCxnSpPr>
            <p:spPr bwMode="auto">
              <a:xfrm rot="16200000" flipH="1">
                <a:off x="7245516" y="5537033"/>
                <a:ext cx="477766" cy="459049"/>
              </a:xfrm>
              <a:prstGeom prst="line">
                <a:avLst/>
              </a:prstGeom>
              <a:noFill/>
              <a:ln w="38100">
                <a:solidFill>
                  <a:srgbClr val="FF0000"/>
                </a:solidFill>
                <a:round/>
                <a:headEnd/>
                <a:tailEnd type="none" w="med" len="lg"/>
              </a:ln>
              <a:extLst>
                <a:ext uri="{909E8E84-426E-40dd-AFC4-6F175D3DCCD1}">
                  <a14:hiddenFill xmlns:a14="http://schemas.microsoft.com/office/drawing/2010/main" xmlns="">
                    <a:noFill/>
                  </a14:hiddenFill>
                </a:ext>
              </a:extLst>
            </p:spPr>
          </p:cxnSp>
          <p:cxnSp>
            <p:nvCxnSpPr>
              <p:cNvPr id="16410" name="直接连接符 104"/>
              <p:cNvCxnSpPr>
                <a:cxnSpLocks noChangeShapeType="1"/>
              </p:cNvCxnSpPr>
              <p:nvPr/>
            </p:nvCxnSpPr>
            <p:spPr bwMode="auto">
              <a:xfrm flipH="1" flipV="1">
                <a:off x="8077200" y="4694771"/>
                <a:ext cx="474924" cy="458621"/>
              </a:xfrm>
              <a:prstGeom prst="line">
                <a:avLst/>
              </a:prstGeom>
              <a:noFill/>
              <a:ln w="38100">
                <a:solidFill>
                  <a:srgbClr val="FF0000"/>
                </a:solidFill>
                <a:round/>
                <a:headEnd/>
                <a:tailEnd type="none" w="med" len="lg"/>
              </a:ln>
              <a:extLst>
                <a:ext uri="{909E8E84-426E-40dd-AFC4-6F175D3DCCD1}">
                  <a14:hiddenFill xmlns:a14="http://schemas.microsoft.com/office/drawing/2010/main" xmlns="">
                    <a:noFill/>
                  </a14:hiddenFill>
                </a:ext>
              </a:extLst>
            </p:spPr>
          </p:cxnSp>
        </p:grpSp>
      </p:grpSp>
      <p:sp>
        <p:nvSpPr>
          <p:cNvPr id="44" name="椭圆形标注 43"/>
          <p:cNvSpPr/>
          <p:nvPr/>
        </p:nvSpPr>
        <p:spPr bwMode="auto">
          <a:xfrm>
            <a:off x="2362200" y="3124200"/>
            <a:ext cx="228600" cy="193675"/>
          </a:xfrm>
          <a:prstGeom prst="wedgeEllipseCallout">
            <a:avLst>
              <a:gd name="adj1" fmla="val -828"/>
              <a:gd name="adj2" fmla="val 183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46" name="椭圆形标注 45"/>
          <p:cNvSpPr/>
          <p:nvPr/>
        </p:nvSpPr>
        <p:spPr bwMode="auto">
          <a:xfrm>
            <a:off x="1295400" y="2819400"/>
            <a:ext cx="228600" cy="193675"/>
          </a:xfrm>
          <a:prstGeom prst="wedgeEllipseCallout">
            <a:avLst>
              <a:gd name="adj1" fmla="val -14863"/>
              <a:gd name="adj2" fmla="val 2667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47" name="椭圆形标注 46"/>
          <p:cNvSpPr/>
          <p:nvPr/>
        </p:nvSpPr>
        <p:spPr bwMode="auto">
          <a:xfrm>
            <a:off x="1371600" y="1828800"/>
            <a:ext cx="228600" cy="193675"/>
          </a:xfrm>
          <a:prstGeom prst="wedgeEllipseCallout">
            <a:avLst>
              <a:gd name="adj1" fmla="val -14864"/>
              <a:gd name="adj2" fmla="val 1839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49" name="椭圆形标注 48"/>
          <p:cNvSpPr/>
          <p:nvPr/>
        </p:nvSpPr>
        <p:spPr bwMode="auto">
          <a:xfrm>
            <a:off x="3429000" y="1981200"/>
            <a:ext cx="228600" cy="193675"/>
          </a:xfrm>
          <a:prstGeom prst="wedgeEllipseCallout">
            <a:avLst>
              <a:gd name="adj1" fmla="val -14864"/>
              <a:gd name="adj2" fmla="val 1839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51" name="椭圆形标注 50"/>
          <p:cNvSpPr/>
          <p:nvPr/>
        </p:nvSpPr>
        <p:spPr bwMode="auto">
          <a:xfrm>
            <a:off x="4648200" y="1447800"/>
            <a:ext cx="228600" cy="193675"/>
          </a:xfrm>
          <a:prstGeom prst="wedgeEllipseCallout">
            <a:avLst>
              <a:gd name="adj1" fmla="val -14864"/>
              <a:gd name="adj2" fmla="val 1839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52" name="椭圆形标注 51"/>
          <p:cNvSpPr/>
          <p:nvPr/>
        </p:nvSpPr>
        <p:spPr bwMode="auto">
          <a:xfrm>
            <a:off x="4648200" y="2286000"/>
            <a:ext cx="228600" cy="193675"/>
          </a:xfrm>
          <a:prstGeom prst="wedgeEllipseCallout">
            <a:avLst>
              <a:gd name="adj1" fmla="val -14864"/>
              <a:gd name="adj2" fmla="val 1839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53" name="椭圆形标注 52"/>
          <p:cNvSpPr/>
          <p:nvPr/>
        </p:nvSpPr>
        <p:spPr bwMode="auto">
          <a:xfrm>
            <a:off x="3429000" y="2895600"/>
            <a:ext cx="228600" cy="193675"/>
          </a:xfrm>
          <a:prstGeom prst="wedgeEllipseCallout">
            <a:avLst>
              <a:gd name="adj1" fmla="val -14864"/>
              <a:gd name="adj2" fmla="val 1839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54" name="椭圆形标注 53"/>
          <p:cNvSpPr/>
          <p:nvPr/>
        </p:nvSpPr>
        <p:spPr bwMode="auto">
          <a:xfrm>
            <a:off x="7543800" y="1524000"/>
            <a:ext cx="228600" cy="193675"/>
          </a:xfrm>
          <a:prstGeom prst="wedgeEllipseCallout">
            <a:avLst>
              <a:gd name="adj1" fmla="val -14864"/>
              <a:gd name="adj2" fmla="val 1839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55" name="椭圆形标注 54"/>
          <p:cNvSpPr/>
          <p:nvPr/>
        </p:nvSpPr>
        <p:spPr bwMode="auto">
          <a:xfrm>
            <a:off x="6400800" y="1524000"/>
            <a:ext cx="228600" cy="193675"/>
          </a:xfrm>
          <a:prstGeom prst="wedgeEllipseCallout">
            <a:avLst>
              <a:gd name="adj1" fmla="val -14864"/>
              <a:gd name="adj2" fmla="val 1839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56" name="椭圆形标注 55"/>
          <p:cNvSpPr/>
          <p:nvPr/>
        </p:nvSpPr>
        <p:spPr bwMode="auto">
          <a:xfrm>
            <a:off x="5181600" y="3048000"/>
            <a:ext cx="228600" cy="193675"/>
          </a:xfrm>
          <a:prstGeom prst="wedgeEllipseCallout">
            <a:avLst>
              <a:gd name="adj1" fmla="val -14864"/>
              <a:gd name="adj2" fmla="val 1839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57" name="椭圆形标注 56"/>
          <p:cNvSpPr/>
          <p:nvPr/>
        </p:nvSpPr>
        <p:spPr bwMode="auto">
          <a:xfrm>
            <a:off x="4038600" y="3505200"/>
            <a:ext cx="228600" cy="193675"/>
          </a:xfrm>
          <a:prstGeom prst="wedgeEllipseCallout">
            <a:avLst>
              <a:gd name="adj1" fmla="val -14864"/>
              <a:gd name="adj2" fmla="val 1839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58" name="椭圆形标注 57"/>
          <p:cNvSpPr/>
          <p:nvPr/>
        </p:nvSpPr>
        <p:spPr bwMode="auto">
          <a:xfrm>
            <a:off x="7572375" y="2790825"/>
            <a:ext cx="228600" cy="193675"/>
          </a:xfrm>
          <a:prstGeom prst="wedgeEllipseCallout">
            <a:avLst>
              <a:gd name="adj1" fmla="val -14864"/>
              <a:gd name="adj2" fmla="val 1839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59" name="椭圆形标注 58"/>
          <p:cNvSpPr/>
          <p:nvPr/>
        </p:nvSpPr>
        <p:spPr bwMode="auto">
          <a:xfrm>
            <a:off x="6781800" y="3581400"/>
            <a:ext cx="228600" cy="193675"/>
          </a:xfrm>
          <a:prstGeom prst="wedgeEllipseCallout">
            <a:avLst>
              <a:gd name="adj1" fmla="val -14864"/>
              <a:gd name="adj2" fmla="val 1839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60" name="椭圆形标注 59"/>
          <p:cNvSpPr/>
          <p:nvPr/>
        </p:nvSpPr>
        <p:spPr bwMode="auto">
          <a:xfrm>
            <a:off x="6934200" y="2286000"/>
            <a:ext cx="228600" cy="193675"/>
          </a:xfrm>
          <a:prstGeom prst="wedgeEllipseCallout">
            <a:avLst>
              <a:gd name="adj1" fmla="val -14864"/>
              <a:gd name="adj2" fmla="val 1839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61" name="椭圆形标注 60"/>
          <p:cNvSpPr/>
          <p:nvPr/>
        </p:nvSpPr>
        <p:spPr bwMode="auto">
          <a:xfrm>
            <a:off x="6188075" y="2976563"/>
            <a:ext cx="228600" cy="193675"/>
          </a:xfrm>
          <a:prstGeom prst="wedgeEllipseCallout">
            <a:avLst>
              <a:gd name="adj1" fmla="val -14864"/>
              <a:gd name="adj2" fmla="val 1839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1026"/>
          <p:cNvSpPr>
            <a:spLocks noGrp="1" noChangeArrowheads="1"/>
          </p:cNvSpPr>
          <p:nvPr>
            <p:ph type="title" idx="4294967295"/>
          </p:nvPr>
        </p:nvSpPr>
        <p:spPr>
          <a:xfrm>
            <a:off x="0" y="444500"/>
            <a:ext cx="9144000" cy="762000"/>
          </a:xfrm>
        </p:spPr>
        <p:txBody>
          <a:bodyPr/>
          <a:lstStyle/>
          <a:p>
            <a:pPr algn="ctr" eaLnBrk="1" hangingPunct="1"/>
            <a:r>
              <a:rPr lang="zh-CN" altLang="en-US" sz="3600"/>
              <a:t>增广路径的算法思想</a:t>
            </a:r>
          </a:p>
        </p:txBody>
      </p:sp>
      <p:sp>
        <p:nvSpPr>
          <p:cNvPr id="17411" name="Rectangle 1027"/>
          <p:cNvSpPr>
            <a:spLocks noGrp="1" noChangeArrowheads="1"/>
          </p:cNvSpPr>
          <p:nvPr>
            <p:ph type="body" idx="4294967295"/>
          </p:nvPr>
        </p:nvSpPr>
        <p:spPr>
          <a:xfrm>
            <a:off x="174625" y="1150938"/>
            <a:ext cx="8969375" cy="1820862"/>
          </a:xfrm>
        </p:spPr>
        <p:txBody>
          <a:bodyPr/>
          <a:lstStyle/>
          <a:p>
            <a:pPr>
              <a:lnSpc>
                <a:spcPct val="120000"/>
              </a:lnSpc>
            </a:pPr>
            <a:r>
              <a:rPr lang="zh-CN" altLang="en-US" sz="2800" b="1">
                <a:ea typeface="宋体" panose="02010600030101010101" pitchFamily="2" charset="-122"/>
              </a:rPr>
              <a:t>在二部图中直接使用增广路径的匹配算法</a:t>
            </a:r>
            <a:endParaRPr lang="en-US" altLang="zh-CN" sz="2800" b="1">
              <a:ea typeface="宋体" panose="02010600030101010101" pitchFamily="2" charset="-122"/>
            </a:endParaRPr>
          </a:p>
          <a:p>
            <a:pPr lvl="1">
              <a:lnSpc>
                <a:spcPct val="120000"/>
              </a:lnSpc>
            </a:pPr>
            <a:r>
              <a:rPr lang="zh-CN" altLang="en-US" sz="2400" b="1">
                <a:ea typeface="宋体" panose="02010600030101010101" pitchFamily="2" charset="-122"/>
              </a:rPr>
              <a:t>找增广路径</a:t>
            </a:r>
            <a:r>
              <a:rPr lang="en-US" altLang="zh-CN" sz="2400" b="1">
                <a:ea typeface="宋体" panose="02010600030101010101" pitchFamily="2" charset="-122"/>
              </a:rPr>
              <a:t>, </a:t>
            </a:r>
            <a:r>
              <a:rPr lang="zh-CN" altLang="en-US" sz="2400" b="1">
                <a:ea typeface="宋体" panose="02010600030101010101" pitchFamily="2" charset="-122"/>
              </a:rPr>
              <a:t>对</a:t>
            </a:r>
            <a:r>
              <a:rPr lang="en-US" altLang="zh-CN" sz="2400" b="1">
                <a:ea typeface="宋体" panose="02010600030101010101" pitchFamily="2" charset="-122"/>
              </a:rPr>
              <a:t>M</a:t>
            </a:r>
            <a:r>
              <a:rPr lang="zh-CN" altLang="en-US" sz="2400" b="1">
                <a:ea typeface="宋体" panose="02010600030101010101" pitchFamily="2" charset="-122"/>
              </a:rPr>
              <a:t>进行增广 </a:t>
            </a:r>
            <a:r>
              <a:rPr lang="en-US" altLang="zh-CN" sz="2400" b="1">
                <a:ea typeface="宋体" panose="02010600030101010101" pitchFamily="2" charset="-122"/>
              </a:rPr>
              <a:t>, </a:t>
            </a:r>
            <a:r>
              <a:rPr lang="zh-CN" altLang="en-US" sz="2400" b="1">
                <a:ea typeface="宋体" panose="02010600030101010101" pitchFamily="2" charset="-122"/>
              </a:rPr>
              <a:t>一直至没有增广路径</a:t>
            </a:r>
            <a:r>
              <a:rPr lang="en-US" altLang="zh-CN" sz="2400" b="1">
                <a:ea typeface="宋体" panose="02010600030101010101" pitchFamily="2" charset="-122"/>
              </a:rPr>
              <a:t>.</a:t>
            </a:r>
          </a:p>
          <a:p>
            <a:pPr lvl="1">
              <a:lnSpc>
                <a:spcPct val="120000"/>
              </a:lnSpc>
            </a:pPr>
            <a:r>
              <a:rPr lang="zh-CN" altLang="en-US" sz="2400" b="1">
                <a:ea typeface="宋体" panose="02010600030101010101" pitchFamily="2" charset="-122"/>
              </a:rPr>
              <a:t>复杂度 </a:t>
            </a:r>
            <a:r>
              <a:rPr lang="en-US" altLang="zh-CN" sz="2400" b="1">
                <a:ea typeface="宋体" panose="02010600030101010101" pitchFamily="2" charset="-122"/>
              </a:rPr>
              <a:t>O(|V||E|)</a:t>
            </a:r>
            <a:r>
              <a:rPr lang="zh-CN" altLang="en-US" sz="2400" b="1">
                <a:ea typeface="宋体" panose="02010600030101010101" pitchFamily="2" charset="-122"/>
              </a:rPr>
              <a:t>，最大匹配的元素个数</a:t>
            </a:r>
            <a:r>
              <a:rPr lang="zh-CN" altLang="en-US" sz="2400" b="1">
                <a:ea typeface="宋体" panose="02010600030101010101" pitchFamily="2" charset="-122"/>
                <a:sym typeface="Symbol" panose="05050102010706020507" pitchFamily="18" charset="2"/>
              </a:rPr>
              <a:t></a:t>
            </a:r>
            <a:r>
              <a:rPr lang="en-US" altLang="zh-CN" sz="2400" b="1">
                <a:ea typeface="宋体" panose="02010600030101010101" pitchFamily="2" charset="-122"/>
                <a:sym typeface="Symbol" panose="05050102010706020507" pitchFamily="18" charset="2"/>
              </a:rPr>
              <a:t>|V|/2</a:t>
            </a:r>
          </a:p>
        </p:txBody>
      </p:sp>
      <p:grpSp>
        <p:nvGrpSpPr>
          <p:cNvPr id="17412" name="组合 43"/>
          <p:cNvGrpSpPr>
            <a:grpSpLocks/>
          </p:cNvGrpSpPr>
          <p:nvPr/>
        </p:nvGrpSpPr>
        <p:grpSpPr bwMode="auto">
          <a:xfrm>
            <a:off x="381000" y="3352800"/>
            <a:ext cx="8305800" cy="2590800"/>
            <a:chOff x="381000" y="3352800"/>
            <a:chExt cx="8305800" cy="2590800"/>
          </a:xfrm>
        </p:grpSpPr>
        <p:pic>
          <p:nvPicPr>
            <p:cNvPr id="17413" name="Picture 2" descr="swit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352800"/>
              <a:ext cx="8153400" cy="259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414" name="Rectangle 3"/>
            <p:cNvSpPr>
              <a:spLocks noChangeArrowheads="1"/>
            </p:cNvSpPr>
            <p:nvPr/>
          </p:nvSpPr>
          <p:spPr bwMode="auto">
            <a:xfrm>
              <a:off x="381000" y="3657600"/>
              <a:ext cx="533400" cy="457200"/>
            </a:xfrm>
            <a:prstGeom prst="rect">
              <a:avLst/>
            </a:prstGeom>
            <a:noFill/>
            <a:ln w="3810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15" name="Rectangle 3"/>
            <p:cNvSpPr>
              <a:spLocks noChangeArrowheads="1"/>
            </p:cNvSpPr>
            <p:nvPr/>
          </p:nvSpPr>
          <p:spPr bwMode="auto">
            <a:xfrm>
              <a:off x="2438400" y="5181600"/>
              <a:ext cx="533400" cy="457200"/>
            </a:xfrm>
            <a:prstGeom prst="rect">
              <a:avLst/>
            </a:prstGeom>
            <a:noFill/>
            <a:ln w="3810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椭圆形标注 7"/>
            <p:cNvSpPr/>
            <p:nvPr/>
          </p:nvSpPr>
          <p:spPr bwMode="auto">
            <a:xfrm>
              <a:off x="1568450" y="3794125"/>
              <a:ext cx="228600" cy="193675"/>
            </a:xfrm>
            <a:prstGeom prst="wedgeEllipseCallout">
              <a:avLst>
                <a:gd name="adj1" fmla="val 6189"/>
                <a:gd name="adj2" fmla="val 183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9" name="椭圆形标注 8"/>
            <p:cNvSpPr/>
            <p:nvPr/>
          </p:nvSpPr>
          <p:spPr bwMode="auto">
            <a:xfrm>
              <a:off x="2590800" y="3794125"/>
              <a:ext cx="228600" cy="193675"/>
            </a:xfrm>
            <a:prstGeom prst="wedgeEllipseCallout">
              <a:avLst>
                <a:gd name="adj1" fmla="val 6189"/>
                <a:gd name="adj2" fmla="val 183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10" name="椭圆形标注 9"/>
            <p:cNvSpPr/>
            <p:nvPr/>
          </p:nvSpPr>
          <p:spPr bwMode="auto">
            <a:xfrm>
              <a:off x="3657600" y="3794125"/>
              <a:ext cx="228600" cy="193675"/>
            </a:xfrm>
            <a:prstGeom prst="wedgeEllipseCallout">
              <a:avLst>
                <a:gd name="adj1" fmla="val -28899"/>
                <a:gd name="adj2" fmla="val -645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11" name="椭圆形标注 10"/>
            <p:cNvSpPr/>
            <p:nvPr/>
          </p:nvSpPr>
          <p:spPr bwMode="auto">
            <a:xfrm>
              <a:off x="2590800" y="5318125"/>
              <a:ext cx="228600" cy="193675"/>
            </a:xfrm>
            <a:prstGeom prst="wedgeEllipseCallout">
              <a:avLst>
                <a:gd name="adj1" fmla="val -28899"/>
                <a:gd name="adj2" fmla="val -645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12" name="椭圆形标注 11"/>
            <p:cNvSpPr/>
            <p:nvPr/>
          </p:nvSpPr>
          <p:spPr bwMode="auto">
            <a:xfrm>
              <a:off x="517525" y="3794125"/>
              <a:ext cx="228600" cy="193675"/>
            </a:xfrm>
            <a:prstGeom prst="wedgeEllipseCallout">
              <a:avLst>
                <a:gd name="adj1" fmla="val -28899"/>
                <a:gd name="adj2" fmla="val -645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13" name="椭圆形标注 12"/>
            <p:cNvSpPr/>
            <p:nvPr/>
          </p:nvSpPr>
          <p:spPr bwMode="auto">
            <a:xfrm>
              <a:off x="1568450" y="5318125"/>
              <a:ext cx="228600" cy="193675"/>
            </a:xfrm>
            <a:prstGeom prst="wedgeEllipseCallout">
              <a:avLst>
                <a:gd name="adj1" fmla="val -28899"/>
                <a:gd name="adj2" fmla="val -645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14" name="椭圆形标注 13"/>
            <p:cNvSpPr/>
            <p:nvPr/>
          </p:nvSpPr>
          <p:spPr bwMode="auto">
            <a:xfrm>
              <a:off x="517525" y="5318125"/>
              <a:ext cx="228600" cy="193675"/>
            </a:xfrm>
            <a:prstGeom prst="wedgeEllipseCallout">
              <a:avLst>
                <a:gd name="adj1" fmla="val -28899"/>
                <a:gd name="adj2" fmla="val -645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27" name="椭圆形标注 26"/>
            <p:cNvSpPr/>
            <p:nvPr/>
          </p:nvSpPr>
          <p:spPr bwMode="auto">
            <a:xfrm>
              <a:off x="3657600" y="5318125"/>
              <a:ext cx="228600" cy="193675"/>
            </a:xfrm>
            <a:prstGeom prst="wedgeEllipseCallout">
              <a:avLst>
                <a:gd name="adj1" fmla="val -28899"/>
                <a:gd name="adj2" fmla="val -645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28" name="椭圆形标注 27"/>
            <p:cNvSpPr/>
            <p:nvPr/>
          </p:nvSpPr>
          <p:spPr bwMode="auto">
            <a:xfrm>
              <a:off x="5305425" y="5318125"/>
              <a:ext cx="228600" cy="193675"/>
            </a:xfrm>
            <a:prstGeom prst="wedgeEllipseCallout">
              <a:avLst>
                <a:gd name="adj1" fmla="val -28899"/>
                <a:gd name="adj2" fmla="val -645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29" name="椭圆形标注 28"/>
            <p:cNvSpPr/>
            <p:nvPr/>
          </p:nvSpPr>
          <p:spPr bwMode="auto">
            <a:xfrm>
              <a:off x="6340475" y="5318125"/>
              <a:ext cx="228600" cy="193675"/>
            </a:xfrm>
            <a:prstGeom prst="wedgeEllipseCallout">
              <a:avLst>
                <a:gd name="adj1" fmla="val -28899"/>
                <a:gd name="adj2" fmla="val -645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30" name="椭圆形标注 29"/>
            <p:cNvSpPr/>
            <p:nvPr/>
          </p:nvSpPr>
          <p:spPr bwMode="auto">
            <a:xfrm>
              <a:off x="7391400" y="5318125"/>
              <a:ext cx="228600" cy="193675"/>
            </a:xfrm>
            <a:prstGeom prst="wedgeEllipseCallout">
              <a:avLst>
                <a:gd name="adj1" fmla="val -28899"/>
                <a:gd name="adj2" fmla="val -645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31" name="椭圆形标注 30"/>
            <p:cNvSpPr/>
            <p:nvPr/>
          </p:nvSpPr>
          <p:spPr bwMode="auto">
            <a:xfrm>
              <a:off x="8458200" y="5318125"/>
              <a:ext cx="228600" cy="193675"/>
            </a:xfrm>
            <a:prstGeom prst="wedgeEllipseCallout">
              <a:avLst>
                <a:gd name="adj1" fmla="val -28899"/>
                <a:gd name="adj2" fmla="val -645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32" name="椭圆形标注 31"/>
            <p:cNvSpPr/>
            <p:nvPr/>
          </p:nvSpPr>
          <p:spPr bwMode="auto">
            <a:xfrm>
              <a:off x="8458200" y="3794125"/>
              <a:ext cx="228600" cy="193675"/>
            </a:xfrm>
            <a:prstGeom prst="wedgeEllipseCallout">
              <a:avLst>
                <a:gd name="adj1" fmla="val -28899"/>
                <a:gd name="adj2" fmla="val -645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35" name="椭圆形标注 34"/>
            <p:cNvSpPr/>
            <p:nvPr/>
          </p:nvSpPr>
          <p:spPr bwMode="auto">
            <a:xfrm>
              <a:off x="7391400" y="3794125"/>
              <a:ext cx="228600" cy="193675"/>
            </a:xfrm>
            <a:prstGeom prst="wedgeEllipseCallout">
              <a:avLst>
                <a:gd name="adj1" fmla="val -49951"/>
                <a:gd name="adj2" fmla="val -645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36" name="椭圆形标注 35"/>
            <p:cNvSpPr/>
            <p:nvPr/>
          </p:nvSpPr>
          <p:spPr bwMode="auto">
            <a:xfrm>
              <a:off x="6340475" y="3794125"/>
              <a:ext cx="228600" cy="193675"/>
            </a:xfrm>
            <a:prstGeom prst="wedgeEllipseCallout">
              <a:avLst>
                <a:gd name="adj1" fmla="val -28899"/>
                <a:gd name="adj2" fmla="val -645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sp>
          <p:nvSpPr>
            <p:cNvPr id="43" name="椭圆形标注 42"/>
            <p:cNvSpPr/>
            <p:nvPr/>
          </p:nvSpPr>
          <p:spPr bwMode="auto">
            <a:xfrm>
              <a:off x="5321300" y="3794125"/>
              <a:ext cx="228600" cy="193675"/>
            </a:xfrm>
            <a:prstGeom prst="wedgeEllipseCallout">
              <a:avLst>
                <a:gd name="adj1" fmla="val -28899"/>
                <a:gd name="adj2" fmla="val -645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00" b="1" dirty="0">
                <a:solidFill>
                  <a:schemeClr val="tx1"/>
                </a:solidFil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1026"/>
          <p:cNvSpPr>
            <a:spLocks noGrp="1" noChangeArrowheads="1"/>
          </p:cNvSpPr>
          <p:nvPr>
            <p:ph type="title" idx="4294967295"/>
          </p:nvPr>
        </p:nvSpPr>
        <p:spPr>
          <a:xfrm>
            <a:off x="0" y="381000"/>
            <a:ext cx="9144000" cy="762000"/>
          </a:xfrm>
        </p:spPr>
        <p:txBody>
          <a:bodyPr/>
          <a:lstStyle/>
          <a:p>
            <a:pPr algn="ctr" eaLnBrk="1" hangingPunct="1"/>
            <a:r>
              <a:rPr lang="zh-CN" altLang="en-US"/>
              <a:t>稳定匹配（稳定的婚姻）</a:t>
            </a:r>
          </a:p>
        </p:txBody>
      </p:sp>
      <p:sp>
        <p:nvSpPr>
          <p:cNvPr id="18435" name="Rectangle 1027"/>
          <p:cNvSpPr>
            <a:spLocks noGrp="1" noChangeArrowheads="1"/>
          </p:cNvSpPr>
          <p:nvPr>
            <p:ph type="body" idx="4294967295"/>
          </p:nvPr>
        </p:nvSpPr>
        <p:spPr>
          <a:xfrm>
            <a:off x="174625" y="1150938"/>
            <a:ext cx="8915400" cy="5478462"/>
          </a:xfrm>
        </p:spPr>
        <p:txBody>
          <a:bodyPr/>
          <a:lstStyle/>
          <a:p>
            <a:r>
              <a:rPr lang="en-US" altLang="zh-CN" sz="2800" b="1" dirty="0">
                <a:ea typeface="宋体" panose="02010600030101010101" pitchFamily="2" charset="-122"/>
              </a:rPr>
              <a:t>Unstable</a:t>
            </a:r>
            <a:r>
              <a:rPr lang="en-US" altLang="zh-CN" sz="2800" dirty="0">
                <a:ea typeface="宋体" panose="02010600030101010101" pitchFamily="2" charset="-122"/>
              </a:rPr>
              <a:t>: If M is a matching and e=(a, b) is an edge not in M such that both a and b prefer e to their current matching edge. </a:t>
            </a:r>
          </a:p>
          <a:p>
            <a:r>
              <a:rPr lang="en-US" altLang="zh-CN" sz="2800" b="1" dirty="0">
                <a:ea typeface="宋体" panose="02010600030101010101" pitchFamily="2" charset="-122"/>
              </a:rPr>
              <a:t>G</a:t>
            </a:r>
            <a:r>
              <a:rPr lang="zh-CN" altLang="en-US" sz="2800" b="1" dirty="0">
                <a:ea typeface="宋体" panose="02010600030101010101" pitchFamily="2" charset="-122"/>
              </a:rPr>
              <a:t>的一个偏好集</a:t>
            </a:r>
            <a:endParaRPr lang="en-US" altLang="zh-CN" sz="2800" dirty="0">
              <a:ea typeface="宋体" panose="02010600030101010101" pitchFamily="2" charset="-122"/>
            </a:endParaRPr>
          </a:p>
          <a:p>
            <a:pPr>
              <a:buFontTx/>
              <a:buNone/>
            </a:pPr>
            <a:r>
              <a:rPr lang="en-US" altLang="zh-CN" sz="2800" dirty="0">
                <a:ea typeface="宋体" panose="02010600030101010101" pitchFamily="2" charset="-122"/>
              </a:rPr>
              <a:t>    </a:t>
            </a:r>
            <a:r>
              <a:rPr lang="zh-CN" altLang="en-US" sz="2800" dirty="0">
                <a:ea typeface="宋体" panose="02010600030101010101" pitchFamily="2" charset="-122"/>
              </a:rPr>
              <a:t>一族线性序</a:t>
            </a:r>
            <a:r>
              <a:rPr lang="en-US" altLang="zh-CN" sz="2800" dirty="0">
                <a:ea typeface="宋体" panose="02010600030101010101" pitchFamily="2" charset="-122"/>
              </a:rPr>
              <a:t> (</a:t>
            </a:r>
            <a:r>
              <a:rPr lang="en-US" altLang="zh-CN" sz="2800" dirty="0">
                <a:ea typeface="宋体" panose="02010600030101010101" pitchFamily="2" charset="-122"/>
                <a:sym typeface="Symbol" panose="05050102010706020507" pitchFamily="18" charset="2"/>
              </a:rPr>
              <a:t></a:t>
            </a:r>
            <a:r>
              <a:rPr lang="en-US" altLang="zh-CN" sz="2800" baseline="-25000" dirty="0">
                <a:ea typeface="宋体" panose="02010600030101010101" pitchFamily="2" charset="-122"/>
                <a:sym typeface="Symbol" panose="05050102010706020507" pitchFamily="18" charset="2"/>
              </a:rPr>
              <a:t>v</a:t>
            </a:r>
            <a:r>
              <a:rPr lang="en-US" altLang="zh-CN" sz="2800" dirty="0">
                <a:ea typeface="宋体" panose="02010600030101010101" pitchFamily="2" charset="-122"/>
              </a:rPr>
              <a:t>)</a:t>
            </a:r>
            <a:r>
              <a:rPr lang="en-US" altLang="zh-CN" sz="2800" baseline="-25000" dirty="0" err="1">
                <a:ea typeface="宋体" panose="02010600030101010101" pitchFamily="2" charset="-122"/>
                <a:sym typeface="Symbol" panose="05050102010706020507" pitchFamily="18" charset="2"/>
              </a:rPr>
              <a:t>vV</a:t>
            </a:r>
            <a:r>
              <a:rPr lang="zh-CN" altLang="en-US" sz="2800" dirty="0">
                <a:ea typeface="宋体" panose="02010600030101010101" pitchFamily="2" charset="-122"/>
              </a:rPr>
              <a:t>，</a:t>
            </a:r>
            <a:r>
              <a:rPr lang="en-US" altLang="zh-CN" sz="2800" dirty="0">
                <a:ea typeface="宋体" panose="02010600030101010101" pitchFamily="2" charset="-122"/>
              </a:rPr>
              <a:t> </a:t>
            </a:r>
            <a:r>
              <a:rPr lang="zh-CN" altLang="en-US" sz="2800" dirty="0">
                <a:ea typeface="宋体" panose="02010600030101010101" pitchFamily="2" charset="-122"/>
              </a:rPr>
              <a:t>其中，</a:t>
            </a:r>
            <a:r>
              <a:rPr lang="en-US" altLang="zh-CN" sz="2800" dirty="0">
                <a:ea typeface="宋体" panose="02010600030101010101" pitchFamily="2" charset="-122"/>
                <a:sym typeface="Symbol" panose="05050102010706020507" pitchFamily="18" charset="2"/>
              </a:rPr>
              <a:t></a:t>
            </a:r>
            <a:r>
              <a:rPr lang="en-US" altLang="zh-CN" sz="2800" baseline="-25000" dirty="0">
                <a:ea typeface="宋体" panose="02010600030101010101" pitchFamily="2" charset="-122"/>
                <a:sym typeface="Symbol" panose="05050102010706020507" pitchFamily="18" charset="2"/>
              </a:rPr>
              <a:t>v</a:t>
            </a:r>
            <a:r>
              <a:rPr lang="zh-CN" altLang="en-US" sz="2800" dirty="0">
                <a:ea typeface="宋体" panose="02010600030101010101" pitchFamily="2" charset="-122"/>
                <a:sym typeface="Symbol" panose="05050102010706020507" pitchFamily="18" charset="2"/>
              </a:rPr>
              <a:t>是</a:t>
            </a:r>
            <a:r>
              <a:rPr lang="en-US" altLang="zh-CN" sz="2800" dirty="0">
                <a:ea typeface="宋体" panose="02010600030101010101" pitchFamily="2" charset="-122"/>
              </a:rPr>
              <a:t>E(v)</a:t>
            </a:r>
            <a:r>
              <a:rPr lang="zh-CN" altLang="en-US" sz="2800" dirty="0">
                <a:ea typeface="宋体" panose="02010600030101010101" pitchFamily="2" charset="-122"/>
              </a:rPr>
              <a:t>上的线性序。</a:t>
            </a:r>
            <a:endParaRPr lang="en-US" altLang="zh-CN" sz="2800" b="1" dirty="0">
              <a:ea typeface="宋体" panose="02010600030101010101" pitchFamily="2" charset="-122"/>
            </a:endParaRPr>
          </a:p>
          <a:p>
            <a:r>
              <a:rPr lang="en-US" altLang="zh-CN" sz="2800" b="1" dirty="0">
                <a:ea typeface="宋体" panose="02010600030101010101" pitchFamily="2" charset="-122"/>
              </a:rPr>
              <a:t>G</a:t>
            </a:r>
            <a:r>
              <a:rPr lang="zh-CN" altLang="en-US" sz="2800" b="1" dirty="0">
                <a:ea typeface="宋体" panose="02010600030101010101" pitchFamily="2" charset="-122"/>
              </a:rPr>
              <a:t>中一个匹配</a:t>
            </a:r>
            <a:r>
              <a:rPr lang="en-US" altLang="zh-CN" sz="2800" b="1" dirty="0">
                <a:ea typeface="宋体" panose="02010600030101010101" pitchFamily="2" charset="-122"/>
              </a:rPr>
              <a:t>M </a:t>
            </a:r>
            <a:r>
              <a:rPr lang="zh-CN" altLang="en-US" sz="2800" b="1" dirty="0">
                <a:ea typeface="宋体" panose="02010600030101010101" pitchFamily="2" charset="-122"/>
              </a:rPr>
              <a:t>是稳定的</a:t>
            </a:r>
            <a:endParaRPr lang="en-US" altLang="zh-CN" sz="2800" b="1" dirty="0">
              <a:ea typeface="宋体" panose="02010600030101010101" pitchFamily="2" charset="-122"/>
            </a:endParaRPr>
          </a:p>
          <a:p>
            <a:pPr>
              <a:buFontTx/>
              <a:buNone/>
            </a:pPr>
            <a:r>
              <a:rPr lang="en-US" altLang="zh-CN" sz="2800" b="1" dirty="0">
                <a:ea typeface="宋体" panose="02010600030101010101" pitchFamily="2" charset="-122"/>
              </a:rPr>
              <a:t>    </a:t>
            </a:r>
            <a:r>
              <a:rPr lang="zh-CN" altLang="en-US" sz="2800" b="1" dirty="0">
                <a:ea typeface="宋体" panose="02010600030101010101" pitchFamily="2" charset="-122"/>
              </a:rPr>
              <a:t>对任意一个</a:t>
            </a:r>
            <a:r>
              <a:rPr lang="en-US" altLang="zh-CN" sz="2800" dirty="0" err="1">
                <a:ea typeface="宋体" panose="02010600030101010101" pitchFamily="2" charset="-122"/>
              </a:rPr>
              <a:t>e</a:t>
            </a:r>
            <a:r>
              <a:rPr lang="en-US" altLang="zh-CN" sz="2800" dirty="0" err="1">
                <a:ea typeface="宋体" panose="02010600030101010101" pitchFamily="2" charset="-122"/>
                <a:sym typeface="Symbol" panose="05050102010706020507" pitchFamily="18" charset="2"/>
              </a:rPr>
              <a:t>E</a:t>
            </a:r>
            <a:r>
              <a:rPr lang="en-US" altLang="zh-CN" sz="2800" dirty="0">
                <a:ea typeface="宋体" panose="02010600030101010101" pitchFamily="2" charset="-122"/>
                <a:sym typeface="Symbol" panose="05050102010706020507" pitchFamily="18" charset="2"/>
              </a:rPr>
              <a:t>\M</a:t>
            </a:r>
            <a:r>
              <a:rPr lang="zh-CN" altLang="en-US" sz="2800" dirty="0">
                <a:ea typeface="宋体" panose="02010600030101010101" pitchFamily="2" charset="-122"/>
                <a:sym typeface="Symbol" panose="05050102010706020507" pitchFamily="18" charset="2"/>
              </a:rPr>
              <a:t>，存在</a:t>
            </a:r>
            <a:r>
              <a:rPr lang="en-US" altLang="zh-CN" sz="2800" dirty="0">
                <a:ea typeface="宋体" panose="02010600030101010101" pitchFamily="2" charset="-122"/>
                <a:sym typeface="Symbol" panose="05050102010706020507" pitchFamily="18" charset="2"/>
              </a:rPr>
              <a:t> </a:t>
            </a:r>
            <a:r>
              <a:rPr lang="en-US" altLang="zh-CN" sz="2800" dirty="0" err="1">
                <a:ea typeface="宋体" panose="02010600030101010101" pitchFamily="2" charset="-122"/>
                <a:sym typeface="Symbol" panose="05050102010706020507" pitchFamily="18" charset="2"/>
              </a:rPr>
              <a:t>fM</a:t>
            </a:r>
            <a:r>
              <a:rPr lang="zh-CN" altLang="en-US" sz="2800" dirty="0">
                <a:ea typeface="宋体" panose="02010600030101010101" pitchFamily="2" charset="-122"/>
                <a:sym typeface="Symbol" panose="05050102010706020507" pitchFamily="18" charset="2"/>
              </a:rPr>
              <a:t>满足</a:t>
            </a:r>
            <a:r>
              <a:rPr lang="en-US" altLang="zh-CN" sz="2800" dirty="0">
                <a:ea typeface="宋体" panose="02010600030101010101" pitchFamily="2" charset="-122"/>
                <a:sym typeface="Symbol" panose="05050102010706020507" pitchFamily="18" charset="2"/>
              </a:rPr>
              <a:t> </a:t>
            </a:r>
            <a:r>
              <a:rPr lang="zh-CN" altLang="en-US" sz="2800" dirty="0">
                <a:ea typeface="宋体" panose="02010600030101010101" pitchFamily="2" charset="-122"/>
                <a:sym typeface="Symbol" panose="05050102010706020507" pitchFamily="18" charset="2"/>
              </a:rPr>
              <a:t>：</a:t>
            </a:r>
            <a:endParaRPr lang="en-US" altLang="zh-CN" sz="2800" dirty="0">
              <a:ea typeface="宋体" panose="02010600030101010101" pitchFamily="2" charset="-122"/>
              <a:sym typeface="Symbol" panose="05050102010706020507" pitchFamily="18" charset="2"/>
            </a:endParaRPr>
          </a:p>
          <a:p>
            <a:pPr>
              <a:buFontTx/>
              <a:buNone/>
            </a:pPr>
            <a:r>
              <a:rPr lang="en-US" altLang="zh-CN" sz="2800" dirty="0">
                <a:ea typeface="宋体" panose="02010600030101010101" pitchFamily="2" charset="-122"/>
                <a:sym typeface="Symbol" panose="05050102010706020507" pitchFamily="18" charset="2"/>
              </a:rPr>
              <a:t>   (</a:t>
            </a:r>
            <a:r>
              <a:rPr lang="en-US" altLang="zh-CN" sz="2800" dirty="0" err="1">
                <a:ea typeface="宋体" panose="02010600030101010101" pitchFamily="2" charset="-122"/>
                <a:sym typeface="Symbol" panose="05050102010706020507" pitchFamily="18" charset="2"/>
              </a:rPr>
              <a:t>i</a:t>
            </a:r>
            <a:r>
              <a:rPr lang="en-US" altLang="zh-CN" sz="2800" dirty="0">
                <a:ea typeface="宋体" panose="02010600030101010101" pitchFamily="2" charset="-122"/>
                <a:sym typeface="Symbol" panose="05050102010706020507" pitchFamily="18" charset="2"/>
              </a:rPr>
              <a:t>) e </a:t>
            </a:r>
            <a:r>
              <a:rPr lang="zh-CN" altLang="en-US" sz="2800" dirty="0">
                <a:ea typeface="宋体" panose="02010600030101010101" pitchFamily="2" charset="-122"/>
                <a:sym typeface="Symbol" panose="05050102010706020507" pitchFamily="18" charset="2"/>
              </a:rPr>
              <a:t>和</a:t>
            </a:r>
            <a:r>
              <a:rPr lang="en-US" altLang="zh-CN" sz="2800" dirty="0">
                <a:ea typeface="宋体" panose="02010600030101010101" pitchFamily="2" charset="-122"/>
                <a:sym typeface="Symbol" panose="05050102010706020507" pitchFamily="18" charset="2"/>
              </a:rPr>
              <a:t>f </a:t>
            </a:r>
            <a:r>
              <a:rPr lang="zh-CN" altLang="en-US" sz="2800" dirty="0">
                <a:ea typeface="宋体" panose="02010600030101010101" pitchFamily="2" charset="-122"/>
                <a:sym typeface="Symbol" panose="05050102010706020507" pitchFamily="18" charset="2"/>
              </a:rPr>
              <a:t>有公共端点，</a:t>
            </a:r>
            <a:r>
              <a:rPr lang="en-US" altLang="zh-CN" sz="2800" dirty="0">
                <a:ea typeface="宋体" panose="02010600030101010101" pitchFamily="2" charset="-122"/>
                <a:sym typeface="Symbol" panose="05050102010706020507" pitchFamily="18" charset="2"/>
              </a:rPr>
              <a:t>(ii) e </a:t>
            </a:r>
            <a:r>
              <a:rPr lang="en-US" altLang="zh-CN" sz="2800" baseline="-25000" dirty="0" err="1">
                <a:ea typeface="宋体" panose="02010600030101010101" pitchFamily="2" charset="-122"/>
                <a:sym typeface="Symbol" panose="05050102010706020507" pitchFamily="18" charset="2"/>
              </a:rPr>
              <a:t>v</a:t>
            </a:r>
            <a:r>
              <a:rPr lang="en-US" altLang="zh-CN" sz="2800" dirty="0" err="1">
                <a:ea typeface="宋体" panose="02010600030101010101" pitchFamily="2" charset="-122"/>
                <a:sym typeface="Symbol" panose="05050102010706020507" pitchFamily="18" charset="2"/>
              </a:rPr>
              <a:t>f</a:t>
            </a:r>
            <a:r>
              <a:rPr lang="en-US" altLang="zh-CN" sz="2800" dirty="0">
                <a:ea typeface="宋体" panose="02010600030101010101" pitchFamily="2" charset="-122"/>
                <a:sym typeface="Symbol" panose="05050102010706020507" pitchFamily="18" charset="2"/>
              </a:rPr>
              <a:t>.</a:t>
            </a:r>
            <a:endParaRPr lang="en-US" altLang="zh-CN" sz="2800" dirty="0">
              <a:ea typeface="宋体" panose="02010600030101010101" pitchFamily="2" charset="-122"/>
            </a:endParaRPr>
          </a:p>
          <a:p>
            <a:pPr>
              <a:buFontTx/>
              <a:buNone/>
            </a:pPr>
            <a:endParaRPr lang="en-US" altLang="zh-CN" sz="2800" b="1" dirty="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1026"/>
          <p:cNvSpPr>
            <a:spLocks noGrp="1" noChangeArrowheads="1"/>
          </p:cNvSpPr>
          <p:nvPr>
            <p:ph type="title" idx="4294967295"/>
          </p:nvPr>
        </p:nvSpPr>
        <p:spPr>
          <a:xfrm>
            <a:off x="0" y="381000"/>
            <a:ext cx="9144000" cy="762000"/>
          </a:xfrm>
        </p:spPr>
        <p:txBody>
          <a:bodyPr/>
          <a:lstStyle/>
          <a:p>
            <a:pPr algn="ctr" eaLnBrk="1" hangingPunct="1"/>
            <a:r>
              <a:rPr lang="zh-CN" altLang="en-US"/>
              <a:t>稳定匹配（稳定的婚姻）</a:t>
            </a:r>
          </a:p>
        </p:txBody>
      </p:sp>
      <p:sp>
        <p:nvSpPr>
          <p:cNvPr id="21507" name="Rectangle 1027"/>
          <p:cNvSpPr>
            <a:spLocks noGrp="1" noChangeArrowheads="1"/>
          </p:cNvSpPr>
          <p:nvPr>
            <p:ph type="body" idx="4294967295"/>
          </p:nvPr>
        </p:nvSpPr>
        <p:spPr>
          <a:xfrm>
            <a:off x="174625" y="1343025"/>
            <a:ext cx="8915400" cy="4945063"/>
          </a:xfrm>
        </p:spPr>
        <p:txBody>
          <a:bodyPr/>
          <a:lstStyle/>
          <a:p>
            <a:pPr>
              <a:lnSpc>
                <a:spcPct val="120000"/>
              </a:lnSpc>
            </a:pPr>
            <a:r>
              <a:rPr lang="en-US" altLang="zh-CN" sz="2800" b="1">
                <a:ea typeface="宋体" panose="02010600030101010101" pitchFamily="2" charset="-122"/>
              </a:rPr>
              <a:t>G</a:t>
            </a:r>
            <a:r>
              <a:rPr lang="zh-CN" altLang="en-US" sz="2800" b="1">
                <a:ea typeface="宋体" panose="02010600030101010101" pitchFamily="2" charset="-122"/>
              </a:rPr>
              <a:t>的一个偏好集</a:t>
            </a:r>
            <a:endParaRPr lang="en-US" altLang="zh-CN" sz="2800" b="1">
              <a:ea typeface="宋体" panose="02010600030101010101" pitchFamily="2" charset="-122"/>
            </a:endParaRPr>
          </a:p>
          <a:p>
            <a:pPr>
              <a:lnSpc>
                <a:spcPct val="120000"/>
              </a:lnSpc>
              <a:buFontTx/>
              <a:buNone/>
            </a:pPr>
            <a:r>
              <a:rPr lang="en-US" altLang="zh-CN" sz="2800" b="1">
                <a:ea typeface="宋体" panose="02010600030101010101" pitchFamily="2" charset="-122"/>
              </a:rPr>
              <a:t>    </a:t>
            </a:r>
            <a:r>
              <a:rPr lang="zh-CN" altLang="en-US" sz="2800" b="1">
                <a:ea typeface="宋体" panose="02010600030101010101" pitchFamily="2" charset="-122"/>
              </a:rPr>
              <a:t>一族线性序</a:t>
            </a:r>
            <a:r>
              <a:rPr lang="en-US" altLang="zh-CN" sz="2800" b="1">
                <a:ea typeface="宋体" panose="02010600030101010101" pitchFamily="2" charset="-122"/>
              </a:rPr>
              <a:t> (</a:t>
            </a:r>
            <a:r>
              <a:rPr lang="en-US" altLang="zh-CN" sz="2800" b="1">
                <a:ea typeface="宋体" panose="02010600030101010101" pitchFamily="2" charset="-122"/>
                <a:sym typeface="Symbol" panose="05050102010706020507" pitchFamily="18" charset="2"/>
              </a:rPr>
              <a:t></a:t>
            </a:r>
            <a:r>
              <a:rPr lang="en-US" altLang="zh-CN" sz="2800" b="1" baseline="-25000">
                <a:ea typeface="宋体" panose="02010600030101010101" pitchFamily="2" charset="-122"/>
                <a:sym typeface="Symbol" panose="05050102010706020507" pitchFamily="18" charset="2"/>
              </a:rPr>
              <a:t>v</a:t>
            </a:r>
            <a:r>
              <a:rPr lang="en-US" altLang="zh-CN" sz="2800" b="1">
                <a:ea typeface="宋体" panose="02010600030101010101" pitchFamily="2" charset="-122"/>
              </a:rPr>
              <a:t>)</a:t>
            </a:r>
            <a:r>
              <a:rPr lang="en-US" altLang="zh-CN" sz="2800" b="1" baseline="-25000">
                <a:ea typeface="宋体" panose="02010600030101010101" pitchFamily="2" charset="-122"/>
                <a:sym typeface="Symbol" panose="05050102010706020507" pitchFamily="18" charset="2"/>
              </a:rPr>
              <a:t>vV</a:t>
            </a:r>
            <a:r>
              <a:rPr lang="zh-CN" altLang="en-US" sz="2800" b="1">
                <a:ea typeface="宋体" panose="02010600030101010101" pitchFamily="2" charset="-122"/>
              </a:rPr>
              <a:t>，</a:t>
            </a:r>
            <a:r>
              <a:rPr lang="en-US" altLang="zh-CN" sz="2800" b="1">
                <a:ea typeface="宋体" panose="02010600030101010101" pitchFamily="2" charset="-122"/>
              </a:rPr>
              <a:t> </a:t>
            </a:r>
            <a:r>
              <a:rPr lang="zh-CN" altLang="en-US" sz="2800" b="1">
                <a:ea typeface="宋体" panose="02010600030101010101" pitchFamily="2" charset="-122"/>
              </a:rPr>
              <a:t>其中，</a:t>
            </a:r>
            <a:r>
              <a:rPr lang="en-US" altLang="zh-CN" sz="2800" b="1">
                <a:ea typeface="宋体" panose="02010600030101010101" pitchFamily="2" charset="-122"/>
                <a:sym typeface="Symbol" panose="05050102010706020507" pitchFamily="18" charset="2"/>
              </a:rPr>
              <a:t></a:t>
            </a:r>
            <a:r>
              <a:rPr lang="en-US" altLang="zh-CN" sz="2800" b="1" baseline="-25000">
                <a:ea typeface="宋体" panose="02010600030101010101" pitchFamily="2" charset="-122"/>
                <a:sym typeface="Symbol" panose="05050102010706020507" pitchFamily="18" charset="2"/>
              </a:rPr>
              <a:t>v</a:t>
            </a:r>
            <a:r>
              <a:rPr lang="zh-CN" altLang="en-US" sz="2800" b="1">
                <a:ea typeface="宋体" panose="02010600030101010101" pitchFamily="2" charset="-122"/>
                <a:sym typeface="Symbol" panose="05050102010706020507" pitchFamily="18" charset="2"/>
              </a:rPr>
              <a:t>是</a:t>
            </a:r>
            <a:r>
              <a:rPr lang="en-US" altLang="zh-CN" sz="2800" b="1">
                <a:ea typeface="宋体" panose="02010600030101010101" pitchFamily="2" charset="-122"/>
              </a:rPr>
              <a:t>E(v)</a:t>
            </a:r>
            <a:r>
              <a:rPr lang="zh-CN" altLang="en-US" sz="2800" b="1">
                <a:ea typeface="宋体" panose="02010600030101010101" pitchFamily="2" charset="-122"/>
              </a:rPr>
              <a:t>上的线性序。</a:t>
            </a:r>
            <a:endParaRPr lang="en-US" altLang="zh-CN" sz="2800" b="1">
              <a:ea typeface="宋体" panose="02010600030101010101" pitchFamily="2" charset="-122"/>
            </a:endParaRPr>
          </a:p>
          <a:p>
            <a:pPr>
              <a:lnSpc>
                <a:spcPct val="120000"/>
              </a:lnSpc>
            </a:pPr>
            <a:r>
              <a:rPr lang="en-US" altLang="zh-CN" sz="2800" b="1">
                <a:ea typeface="宋体" panose="02010600030101010101" pitchFamily="2" charset="-122"/>
              </a:rPr>
              <a:t>G</a:t>
            </a:r>
            <a:r>
              <a:rPr lang="zh-CN" altLang="en-US" sz="2800" b="1">
                <a:ea typeface="宋体" panose="02010600030101010101" pitchFamily="2" charset="-122"/>
              </a:rPr>
              <a:t>中一个匹配</a:t>
            </a:r>
            <a:r>
              <a:rPr lang="en-US" altLang="zh-CN" sz="2800" b="1">
                <a:ea typeface="宋体" panose="02010600030101010101" pitchFamily="2" charset="-122"/>
              </a:rPr>
              <a:t>M</a:t>
            </a:r>
            <a:r>
              <a:rPr lang="zh-CN" altLang="en-US" sz="2800" b="1">
                <a:ea typeface="宋体" panose="02010600030101010101" pitchFamily="2" charset="-122"/>
              </a:rPr>
              <a:t>是稳定的</a:t>
            </a:r>
            <a:endParaRPr lang="en-US" altLang="zh-CN" sz="2800" b="1">
              <a:ea typeface="宋体" panose="02010600030101010101" pitchFamily="2" charset="-122"/>
            </a:endParaRPr>
          </a:p>
          <a:p>
            <a:pPr>
              <a:lnSpc>
                <a:spcPct val="120000"/>
              </a:lnSpc>
              <a:buFontTx/>
              <a:buNone/>
            </a:pPr>
            <a:r>
              <a:rPr lang="en-US" altLang="zh-CN" sz="2800" b="1">
                <a:ea typeface="宋体" panose="02010600030101010101" pitchFamily="2" charset="-122"/>
              </a:rPr>
              <a:t>    </a:t>
            </a:r>
            <a:r>
              <a:rPr lang="zh-CN" altLang="en-US" sz="2800" b="1">
                <a:ea typeface="宋体" panose="02010600030101010101" pitchFamily="2" charset="-122"/>
              </a:rPr>
              <a:t>对任意一个</a:t>
            </a:r>
            <a:r>
              <a:rPr lang="en-US" altLang="zh-CN" sz="2800" b="1">
                <a:ea typeface="宋体" panose="02010600030101010101" pitchFamily="2" charset="-122"/>
              </a:rPr>
              <a:t>e</a:t>
            </a:r>
            <a:r>
              <a:rPr lang="en-US" altLang="zh-CN" sz="2800" b="1">
                <a:ea typeface="宋体" panose="02010600030101010101" pitchFamily="2" charset="-122"/>
                <a:sym typeface="Symbol" panose="05050102010706020507" pitchFamily="18" charset="2"/>
              </a:rPr>
              <a:t>E\M</a:t>
            </a:r>
            <a:r>
              <a:rPr lang="zh-CN" altLang="en-US" sz="2800" b="1">
                <a:ea typeface="宋体" panose="02010600030101010101" pitchFamily="2" charset="-122"/>
                <a:sym typeface="Symbol" panose="05050102010706020507" pitchFamily="18" charset="2"/>
              </a:rPr>
              <a:t>，存在</a:t>
            </a:r>
            <a:r>
              <a:rPr lang="en-US" altLang="zh-CN" sz="2800" b="1">
                <a:ea typeface="宋体" panose="02010600030101010101" pitchFamily="2" charset="-122"/>
                <a:sym typeface="Symbol" panose="05050102010706020507" pitchFamily="18" charset="2"/>
              </a:rPr>
              <a:t> fM</a:t>
            </a:r>
            <a:r>
              <a:rPr lang="zh-CN" altLang="en-US" sz="2800" b="1">
                <a:ea typeface="宋体" panose="02010600030101010101" pitchFamily="2" charset="-122"/>
                <a:sym typeface="Symbol" panose="05050102010706020507" pitchFamily="18" charset="2"/>
              </a:rPr>
              <a:t>满足</a:t>
            </a:r>
            <a:r>
              <a:rPr lang="en-US" altLang="zh-CN" sz="2800" b="1">
                <a:ea typeface="宋体" panose="02010600030101010101" pitchFamily="2" charset="-122"/>
                <a:sym typeface="Symbol" panose="05050102010706020507" pitchFamily="18" charset="2"/>
              </a:rPr>
              <a:t> </a:t>
            </a:r>
            <a:r>
              <a:rPr lang="zh-CN" altLang="en-US" sz="2800" b="1">
                <a:ea typeface="宋体" panose="02010600030101010101" pitchFamily="2" charset="-122"/>
                <a:sym typeface="Symbol" panose="05050102010706020507" pitchFamily="18" charset="2"/>
              </a:rPr>
              <a:t>：</a:t>
            </a:r>
            <a:endParaRPr lang="en-US" altLang="zh-CN" sz="2800" b="1">
              <a:ea typeface="宋体" panose="02010600030101010101" pitchFamily="2" charset="-122"/>
              <a:sym typeface="Symbol" panose="05050102010706020507" pitchFamily="18" charset="2"/>
            </a:endParaRPr>
          </a:p>
          <a:p>
            <a:pPr>
              <a:lnSpc>
                <a:spcPct val="120000"/>
              </a:lnSpc>
              <a:buFontTx/>
              <a:buNone/>
            </a:pPr>
            <a:r>
              <a:rPr lang="en-US" altLang="zh-CN" sz="2800" b="1">
                <a:ea typeface="宋体" panose="02010600030101010101" pitchFamily="2" charset="-122"/>
                <a:sym typeface="Symbol" panose="05050102010706020507" pitchFamily="18" charset="2"/>
              </a:rPr>
              <a:t>    (i) e </a:t>
            </a:r>
            <a:r>
              <a:rPr lang="zh-CN" altLang="en-US" sz="2800" b="1">
                <a:ea typeface="宋体" panose="02010600030101010101" pitchFamily="2" charset="-122"/>
                <a:sym typeface="Symbol" panose="05050102010706020507" pitchFamily="18" charset="2"/>
              </a:rPr>
              <a:t>和</a:t>
            </a:r>
            <a:r>
              <a:rPr lang="en-US" altLang="zh-CN" sz="2800" b="1">
                <a:ea typeface="宋体" panose="02010600030101010101" pitchFamily="2" charset="-122"/>
                <a:sym typeface="Symbol" panose="05050102010706020507" pitchFamily="18" charset="2"/>
              </a:rPr>
              <a:t>f </a:t>
            </a:r>
            <a:r>
              <a:rPr lang="zh-CN" altLang="en-US" sz="2800" b="1">
                <a:ea typeface="宋体" panose="02010600030101010101" pitchFamily="2" charset="-122"/>
                <a:sym typeface="Symbol" panose="05050102010706020507" pitchFamily="18" charset="2"/>
              </a:rPr>
              <a:t>有公共端点</a:t>
            </a:r>
            <a:r>
              <a:rPr lang="en-US" altLang="zh-CN" sz="2800" b="1">
                <a:ea typeface="宋体" panose="02010600030101010101" pitchFamily="2" charset="-122"/>
                <a:sym typeface="Symbol" panose="05050102010706020507" pitchFamily="18" charset="2"/>
              </a:rPr>
              <a:t>; (ii) e </a:t>
            </a:r>
            <a:r>
              <a:rPr lang="en-US" altLang="zh-CN" sz="2800" b="1" baseline="-25000">
                <a:ea typeface="宋体" panose="02010600030101010101" pitchFamily="2" charset="-122"/>
                <a:sym typeface="Symbol" panose="05050102010706020507" pitchFamily="18" charset="2"/>
              </a:rPr>
              <a:t>v</a:t>
            </a:r>
            <a:r>
              <a:rPr lang="en-US" altLang="zh-CN" sz="2800" b="1">
                <a:ea typeface="宋体" panose="02010600030101010101" pitchFamily="2" charset="-122"/>
                <a:sym typeface="Symbol" panose="05050102010706020507" pitchFamily="18" charset="2"/>
              </a:rPr>
              <a:t>f.</a:t>
            </a:r>
            <a:endParaRPr lang="en-US" altLang="zh-CN" sz="2800" b="1">
              <a:ea typeface="宋体" panose="02010600030101010101" pitchFamily="2" charset="-122"/>
            </a:endParaRPr>
          </a:p>
          <a:p>
            <a:r>
              <a:rPr lang="zh-CN" altLang="en-US" sz="2800" b="1">
                <a:ea typeface="宋体" panose="02010600030101010101" pitchFamily="2" charset="-122"/>
              </a:rPr>
              <a:t>何为不稳定的匹配？</a:t>
            </a:r>
            <a:endParaRPr lang="en-US" altLang="zh-CN" sz="2800" b="1">
              <a:ea typeface="宋体" panose="02010600030101010101" pitchFamily="2" charset="-122"/>
            </a:endParaRPr>
          </a:p>
          <a:p>
            <a:pPr>
              <a:lnSpc>
                <a:spcPct val="120000"/>
              </a:lnSpc>
            </a:pPr>
            <a:r>
              <a:rPr lang="zh-CN" altLang="en-US" sz="2800" b="1">
                <a:ea typeface="宋体" panose="02010600030101010101" pitchFamily="2" charset="-122"/>
              </a:rPr>
              <a:t>定理</a:t>
            </a:r>
            <a:r>
              <a:rPr lang="en-US" altLang="zh-CN" sz="2800" b="1">
                <a:ea typeface="宋体" panose="02010600030101010101" pitchFamily="2" charset="-122"/>
              </a:rPr>
              <a:t> 1.4. (Gale &amp; Shapley 1962)</a:t>
            </a:r>
          </a:p>
          <a:p>
            <a:pPr>
              <a:lnSpc>
                <a:spcPct val="120000"/>
              </a:lnSpc>
              <a:buFontTx/>
              <a:buNone/>
            </a:pPr>
            <a:r>
              <a:rPr lang="en-US" altLang="zh-CN" sz="2800" b="1">
                <a:ea typeface="宋体" panose="02010600030101010101" pitchFamily="2" charset="-122"/>
              </a:rPr>
              <a:t>    </a:t>
            </a:r>
            <a:r>
              <a:rPr lang="zh-CN" altLang="en-US" sz="2800" b="1">
                <a:ea typeface="宋体" panose="02010600030101010101" pitchFamily="2" charset="-122"/>
              </a:rPr>
              <a:t>对于任意给定一个偏好集，图</a:t>
            </a:r>
            <a:r>
              <a:rPr lang="en-US" altLang="zh-CN" sz="2800" b="1">
                <a:ea typeface="宋体" panose="02010600030101010101" pitchFamily="2" charset="-122"/>
              </a:rPr>
              <a:t>G</a:t>
            </a:r>
            <a:r>
              <a:rPr lang="zh-CN" altLang="en-US" sz="2800" b="1">
                <a:ea typeface="宋体" panose="02010600030101010101" pitchFamily="2" charset="-122"/>
              </a:rPr>
              <a:t>有一个稳定的匹配。</a:t>
            </a:r>
            <a:endParaRPr lang="en-US" altLang="zh-CN" sz="2800" b="1">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animEffect transition="in" filter="box(in)">
                                      <p:cBhvr>
                                        <p:cTn id="7" dur="500"/>
                                        <p:tgtEl>
                                          <p:spTgt spid="21507">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1507">
                                            <p:txEl>
                                              <p:pRg st="3" end="3"/>
                                            </p:txEl>
                                          </p:spTgt>
                                        </p:tgtEl>
                                        <p:attrNameLst>
                                          <p:attrName>style.visibility</p:attrName>
                                        </p:attrNameLst>
                                      </p:cBhvr>
                                      <p:to>
                                        <p:strVal val="visible"/>
                                      </p:to>
                                    </p:set>
                                    <p:animEffect transition="in" filter="box(in)">
                                      <p:cBhvr>
                                        <p:cTn id="10" dur="500"/>
                                        <p:tgtEl>
                                          <p:spTgt spid="21507">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1507">
                                            <p:txEl>
                                              <p:pRg st="4" end="4"/>
                                            </p:txEl>
                                          </p:spTgt>
                                        </p:tgtEl>
                                        <p:attrNameLst>
                                          <p:attrName>style.visibility</p:attrName>
                                        </p:attrNameLst>
                                      </p:cBhvr>
                                      <p:to>
                                        <p:strVal val="visible"/>
                                      </p:to>
                                    </p:set>
                                    <p:animEffect transition="in" filter="box(in)">
                                      <p:cBhvr>
                                        <p:cTn id="13" dur="500"/>
                                        <p:tgtEl>
                                          <p:spTgt spid="21507">
                                            <p:txEl>
                                              <p:pRg st="4" end="4"/>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1507">
                                            <p:txEl>
                                              <p:pRg st="5" end="5"/>
                                            </p:txEl>
                                          </p:spTgt>
                                        </p:tgtEl>
                                        <p:attrNameLst>
                                          <p:attrName>style.visibility</p:attrName>
                                        </p:attrNameLst>
                                      </p:cBhvr>
                                      <p:to>
                                        <p:strVal val="visible"/>
                                      </p:to>
                                    </p:set>
                                    <p:animEffect transition="in" filter="box(in)">
                                      <p:cBhvr>
                                        <p:cTn id="16" dur="500"/>
                                        <p:tgtEl>
                                          <p:spTgt spid="21507">
                                            <p:txEl>
                                              <p:pRg st="5" end="5"/>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21507">
                                            <p:txEl>
                                              <p:pRg st="6" end="6"/>
                                            </p:txEl>
                                          </p:spTgt>
                                        </p:tgtEl>
                                        <p:attrNameLst>
                                          <p:attrName>style.visibility</p:attrName>
                                        </p:attrNameLst>
                                      </p:cBhvr>
                                      <p:to>
                                        <p:strVal val="visible"/>
                                      </p:to>
                                    </p:set>
                                    <p:animEffect transition="in" filter="box(in)">
                                      <p:cBhvr>
                                        <p:cTn id="21" dur="500"/>
                                        <p:tgtEl>
                                          <p:spTgt spid="21507">
                                            <p:txEl>
                                              <p:pRg st="6" end="6"/>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21507">
                                            <p:txEl>
                                              <p:pRg st="7" end="7"/>
                                            </p:txEl>
                                          </p:spTgt>
                                        </p:tgtEl>
                                        <p:attrNameLst>
                                          <p:attrName>style.visibility</p:attrName>
                                        </p:attrNameLst>
                                      </p:cBhvr>
                                      <p:to>
                                        <p:strVal val="visible"/>
                                      </p:to>
                                    </p:set>
                                    <p:animEffect transition="in" filter="box(in)">
                                      <p:cBhvr>
                                        <p:cTn id="24" dur="500"/>
                                        <p:tgtEl>
                                          <p:spTgt spid="215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11188" y="457200"/>
            <a:ext cx="7772400" cy="685800"/>
          </a:xfrm>
        </p:spPr>
        <p:txBody>
          <a:bodyPr/>
          <a:lstStyle/>
          <a:p>
            <a:pPr algn="ctr" eaLnBrk="1" hangingPunct="1"/>
            <a:r>
              <a:rPr lang="zh-CN" altLang="en-US" sz="3600"/>
              <a:t>内容提要</a:t>
            </a:r>
          </a:p>
        </p:txBody>
      </p:sp>
      <p:sp>
        <p:nvSpPr>
          <p:cNvPr id="4099" name="Rectangle 3"/>
          <p:cNvSpPr>
            <a:spLocks noGrp="1" noChangeArrowheads="1"/>
          </p:cNvSpPr>
          <p:nvPr>
            <p:ph type="body" idx="1"/>
          </p:nvPr>
        </p:nvSpPr>
        <p:spPr>
          <a:xfrm>
            <a:off x="533400" y="1371600"/>
            <a:ext cx="8102600" cy="4865688"/>
          </a:xfrm>
        </p:spPr>
        <p:txBody>
          <a:bodyPr/>
          <a:lstStyle/>
          <a:p>
            <a:pPr eaLnBrk="1" hangingPunct="1">
              <a:spcBef>
                <a:spcPct val="40000"/>
              </a:spcBef>
            </a:pPr>
            <a:r>
              <a:rPr lang="zh-CN" altLang="en-US" b="1" dirty="0">
                <a:ea typeface="宋体" panose="02010600030101010101" pitchFamily="2" charset="-122"/>
              </a:rPr>
              <a:t>引言</a:t>
            </a:r>
          </a:p>
          <a:p>
            <a:pPr eaLnBrk="1" hangingPunct="1">
              <a:spcBef>
                <a:spcPct val="40000"/>
              </a:spcBef>
            </a:pPr>
            <a:r>
              <a:rPr lang="zh-CN" altLang="en-US" b="1" dirty="0">
                <a:ea typeface="宋体" panose="02010600030101010101" pitchFamily="2" charset="-122"/>
              </a:rPr>
              <a:t>二部图</a:t>
            </a:r>
          </a:p>
          <a:p>
            <a:pPr eaLnBrk="1" hangingPunct="1">
              <a:spcBef>
                <a:spcPct val="40000"/>
              </a:spcBef>
            </a:pPr>
            <a:r>
              <a:rPr lang="zh-CN" altLang="en-US" b="1" dirty="0">
                <a:ea typeface="宋体" panose="02010600030101010101" pitchFamily="2" charset="-122"/>
                <a:hlinkClick r:id="rId3" action="ppaction://hlinksldjump"/>
              </a:rPr>
              <a:t>二部图中完备匹配（</a:t>
            </a:r>
            <a:r>
              <a:rPr lang="en-US" altLang="zh-CN" b="1" dirty="0">
                <a:ea typeface="宋体" panose="02010600030101010101" pitchFamily="2" charset="-122"/>
                <a:hlinkClick r:id="rId3" action="ppaction://hlinksldjump"/>
              </a:rPr>
              <a:t>Hall</a:t>
            </a:r>
            <a:r>
              <a:rPr lang="zh-CN" altLang="en-US" b="1" dirty="0">
                <a:ea typeface="宋体" panose="02010600030101010101" pitchFamily="2" charset="-122"/>
                <a:hlinkClick r:id="rId3" action="ppaction://hlinksldjump"/>
              </a:rPr>
              <a:t>定理）</a:t>
            </a:r>
            <a:endParaRPr lang="en-US" altLang="zh-CN" b="1" dirty="0">
              <a:ea typeface="宋体" panose="02010600030101010101" pitchFamily="2" charset="-122"/>
            </a:endParaRPr>
          </a:p>
          <a:p>
            <a:pPr eaLnBrk="1" hangingPunct="1">
              <a:spcBef>
                <a:spcPct val="40000"/>
              </a:spcBef>
            </a:pPr>
            <a:r>
              <a:rPr lang="zh-CN" altLang="en-US" b="1" dirty="0">
                <a:ea typeface="宋体" panose="02010600030101010101" pitchFamily="2" charset="-122"/>
                <a:hlinkClick r:id="rId4" action="ppaction://hlinksldjump"/>
              </a:rPr>
              <a:t>二部图中的最大匹配</a:t>
            </a:r>
            <a:endParaRPr lang="en-US" altLang="zh-CN" b="1" dirty="0">
              <a:ea typeface="宋体" panose="02010600030101010101" pitchFamily="2" charset="-122"/>
              <a:hlinkClick r:id="rId4" action="ppaction://hlinksldjump"/>
            </a:endParaRPr>
          </a:p>
          <a:p>
            <a:pPr eaLnBrk="1" hangingPunct="1">
              <a:spcBef>
                <a:spcPct val="40000"/>
              </a:spcBef>
            </a:pPr>
            <a:r>
              <a:rPr lang="zh-CN" altLang="en-US" b="1" dirty="0">
                <a:ea typeface="宋体" panose="02010600030101010101" pitchFamily="2" charset="-122"/>
              </a:rPr>
              <a:t>二部图中的稳定匹配</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1026"/>
          <p:cNvSpPr>
            <a:spLocks noGrp="1" noChangeArrowheads="1"/>
          </p:cNvSpPr>
          <p:nvPr>
            <p:ph type="title" idx="4294967295"/>
          </p:nvPr>
        </p:nvSpPr>
        <p:spPr>
          <a:xfrm>
            <a:off x="0" y="381000"/>
            <a:ext cx="9144000" cy="762000"/>
          </a:xfrm>
        </p:spPr>
        <p:txBody>
          <a:bodyPr/>
          <a:lstStyle/>
          <a:p>
            <a:pPr algn="ctr" eaLnBrk="1" hangingPunct="1"/>
            <a:r>
              <a:rPr lang="zh-CN" altLang="en-US"/>
              <a:t>稳定匹配（稳定的婚姻）</a:t>
            </a:r>
          </a:p>
        </p:txBody>
      </p:sp>
      <p:sp>
        <p:nvSpPr>
          <p:cNvPr id="20483" name="Rectangle 1027"/>
          <p:cNvSpPr>
            <a:spLocks noGrp="1" noChangeArrowheads="1"/>
          </p:cNvSpPr>
          <p:nvPr>
            <p:ph type="body" idx="4294967295"/>
          </p:nvPr>
        </p:nvSpPr>
        <p:spPr>
          <a:xfrm>
            <a:off x="0" y="1150938"/>
            <a:ext cx="9090025" cy="5478462"/>
          </a:xfrm>
        </p:spPr>
        <p:txBody>
          <a:bodyPr/>
          <a:lstStyle/>
          <a:p>
            <a:r>
              <a:rPr lang="zh-CN" altLang="en-US" b="1">
                <a:ea typeface="宋体" panose="02010600030101010101" pitchFamily="2" charset="-122"/>
              </a:rPr>
              <a:t>思路</a:t>
            </a:r>
            <a:endParaRPr lang="en-US" altLang="zh-CN" b="1">
              <a:ea typeface="宋体" panose="02010600030101010101" pitchFamily="2" charset="-122"/>
            </a:endParaRPr>
          </a:p>
          <a:p>
            <a:pPr lvl="1"/>
            <a:r>
              <a:rPr lang="zh-CN" altLang="en-US" b="1">
                <a:ea typeface="宋体" panose="02010600030101010101" pitchFamily="2" charset="-122"/>
              </a:rPr>
              <a:t>男子向尚未拒绝他的最喜爱的女子求婚</a:t>
            </a:r>
            <a:r>
              <a:rPr lang="en-US" altLang="zh-CN" b="1">
                <a:ea typeface="宋体" panose="02010600030101010101" pitchFamily="2" charset="-122"/>
              </a:rPr>
              <a:t>.</a:t>
            </a:r>
          </a:p>
          <a:p>
            <a:pPr lvl="1"/>
            <a:r>
              <a:rPr lang="zh-CN" altLang="en-US" b="1">
                <a:ea typeface="宋体" panose="02010600030101010101" pitchFamily="2" charset="-122"/>
              </a:rPr>
              <a:t>女子接受目前为止最如意的求婚提议，但是，倘若有更如意的求婚者，会改变主意。</a:t>
            </a:r>
            <a:endParaRPr lang="en-US" altLang="zh-CN" b="1">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1026"/>
          <p:cNvSpPr>
            <a:spLocks noGrp="1" noChangeArrowheads="1"/>
          </p:cNvSpPr>
          <p:nvPr>
            <p:ph type="title" idx="4294967295"/>
          </p:nvPr>
        </p:nvSpPr>
        <p:spPr>
          <a:xfrm>
            <a:off x="0" y="381000"/>
            <a:ext cx="9144000" cy="762000"/>
          </a:xfrm>
        </p:spPr>
        <p:txBody>
          <a:bodyPr/>
          <a:lstStyle/>
          <a:p>
            <a:pPr algn="ctr" eaLnBrk="1" hangingPunct="1"/>
            <a:r>
              <a:rPr lang="zh-CN" altLang="en-US"/>
              <a:t>稳定匹配（稳定的婚姻）</a:t>
            </a:r>
          </a:p>
        </p:txBody>
      </p:sp>
      <p:sp>
        <p:nvSpPr>
          <p:cNvPr id="21507" name="Rectangle 1027"/>
          <p:cNvSpPr>
            <a:spLocks noGrp="1" noChangeArrowheads="1"/>
          </p:cNvSpPr>
          <p:nvPr>
            <p:ph type="body" idx="4294967295"/>
          </p:nvPr>
        </p:nvSpPr>
        <p:spPr>
          <a:xfrm>
            <a:off x="174625" y="1150938"/>
            <a:ext cx="8915400" cy="5478462"/>
          </a:xfrm>
        </p:spPr>
        <p:txBody>
          <a:bodyPr/>
          <a:lstStyle/>
          <a:p>
            <a:r>
              <a:rPr lang="en-US" altLang="zh-CN" sz="2800" b="1">
                <a:ea typeface="宋体" panose="02010600030101010101" pitchFamily="2" charset="-122"/>
              </a:rPr>
              <a:t>Example. </a:t>
            </a:r>
            <a:r>
              <a:rPr lang="en-US" altLang="zh-CN" sz="2800">
                <a:ea typeface="宋体" panose="02010600030101010101" pitchFamily="2" charset="-122"/>
              </a:rPr>
              <a:t>Given men x, y, z, w, women a, b, c, d, and preferences listed below, the matching {xa, yb, zd, wc} is a stable matching.</a:t>
            </a:r>
          </a:p>
          <a:p>
            <a:pPr>
              <a:buFontTx/>
              <a:buNone/>
            </a:pPr>
            <a:r>
              <a:rPr lang="en-US" altLang="zh-CN" sz="2800">
                <a:ea typeface="宋体" panose="02010600030101010101" pitchFamily="2" charset="-122"/>
              </a:rPr>
              <a:t>Men{x, y, z, w} Women {a, b, c, d}</a:t>
            </a:r>
          </a:p>
          <a:p>
            <a:pPr>
              <a:buFontTx/>
              <a:buNone/>
            </a:pPr>
            <a:r>
              <a:rPr lang="pl-PL" altLang="zh-CN" sz="2800"/>
              <a:t>x: a &gt; b&gt; c &gt; d </a:t>
            </a:r>
            <a:r>
              <a:rPr lang="en-US" altLang="zh-CN" sz="2800">
                <a:ea typeface="宋体" panose="02010600030101010101" pitchFamily="2" charset="-122"/>
              </a:rPr>
              <a:t>  </a:t>
            </a:r>
            <a:r>
              <a:rPr lang="pl-PL" altLang="zh-CN" sz="2800"/>
              <a:t>a: z &gt; x &gt; y&gt; w</a:t>
            </a:r>
          </a:p>
          <a:p>
            <a:pPr>
              <a:buFontTx/>
              <a:buNone/>
            </a:pPr>
            <a:r>
              <a:rPr lang="pl-PL" altLang="zh-CN" sz="2800"/>
              <a:t>y: a&gt; c &gt; b &gt; d </a:t>
            </a:r>
            <a:r>
              <a:rPr lang="en-US" altLang="zh-CN" sz="2800">
                <a:ea typeface="宋体" panose="02010600030101010101" pitchFamily="2" charset="-122"/>
              </a:rPr>
              <a:t>  </a:t>
            </a:r>
            <a:r>
              <a:rPr lang="pl-PL" altLang="zh-CN" sz="2800"/>
              <a:t>b: y &gt;w &gt; x&gt;</a:t>
            </a:r>
            <a:r>
              <a:rPr lang="en-US" altLang="zh-CN" sz="2800">
                <a:ea typeface="宋体" panose="02010600030101010101" pitchFamily="2" charset="-122"/>
              </a:rPr>
              <a:t> </a:t>
            </a:r>
            <a:r>
              <a:rPr lang="pl-PL" altLang="zh-CN" sz="2800"/>
              <a:t>z</a:t>
            </a:r>
          </a:p>
          <a:p>
            <a:pPr>
              <a:buFontTx/>
              <a:buNone/>
            </a:pPr>
            <a:r>
              <a:rPr lang="pl-PL" altLang="zh-CN" sz="2800"/>
              <a:t>z: c&gt; d &gt; a &gt; b </a:t>
            </a:r>
            <a:r>
              <a:rPr lang="en-US" altLang="zh-CN" sz="2800">
                <a:ea typeface="宋体" panose="02010600030101010101" pitchFamily="2" charset="-122"/>
              </a:rPr>
              <a:t>  </a:t>
            </a:r>
            <a:r>
              <a:rPr lang="pl-PL" altLang="zh-CN" sz="2800"/>
              <a:t>c: w &gt; x &gt; y &gt; z</a:t>
            </a:r>
          </a:p>
          <a:p>
            <a:pPr>
              <a:buFontTx/>
              <a:buNone/>
            </a:pPr>
            <a:r>
              <a:rPr lang="pl-PL" altLang="zh-CN" sz="2800"/>
              <a:t>w:c &gt; b &gt; a &gt;d </a:t>
            </a:r>
            <a:r>
              <a:rPr lang="en-US" altLang="zh-CN" sz="2800">
                <a:ea typeface="宋体" panose="02010600030101010101" pitchFamily="2" charset="-122"/>
              </a:rPr>
              <a:t>  </a:t>
            </a:r>
            <a:r>
              <a:rPr lang="pl-PL" altLang="zh-CN" sz="2800"/>
              <a:t>d: x &gt; y &gt; z &gt; w</a:t>
            </a:r>
            <a:endParaRPr lang="en-US" altLang="zh-CN" sz="2800">
              <a:ea typeface="宋体" panose="02010600030101010101" pitchFamily="2" charset="-122"/>
            </a:endParaRPr>
          </a:p>
        </p:txBody>
      </p:sp>
      <p:sp>
        <p:nvSpPr>
          <p:cNvPr id="6" name="椭圆形标注 5"/>
          <p:cNvSpPr/>
          <p:nvPr/>
        </p:nvSpPr>
        <p:spPr>
          <a:xfrm>
            <a:off x="5497513" y="3281363"/>
            <a:ext cx="641350" cy="422275"/>
          </a:xfrm>
          <a:prstGeom prst="wedgeEllipseCallout">
            <a:avLst>
              <a:gd name="adj1" fmla="val -14863"/>
              <a:gd name="adj2" fmla="val 26679"/>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3333CC"/>
                </a:solidFill>
              </a:rPr>
              <a:t>X</a:t>
            </a:r>
            <a:endParaRPr lang="zh-CN" altLang="en-US" dirty="0">
              <a:solidFill>
                <a:srgbClr val="3333CC"/>
              </a:solidFill>
            </a:endParaRPr>
          </a:p>
        </p:txBody>
      </p:sp>
      <p:sp>
        <p:nvSpPr>
          <p:cNvPr id="7" name="矩形标注 6"/>
          <p:cNvSpPr/>
          <p:nvPr/>
        </p:nvSpPr>
        <p:spPr>
          <a:xfrm>
            <a:off x="7597775" y="3268663"/>
            <a:ext cx="560388" cy="422275"/>
          </a:xfrm>
          <a:prstGeom prst="wedgeRectCallout">
            <a:avLst>
              <a:gd name="adj1" fmla="val -20833"/>
              <a:gd name="adj2" fmla="val 41605"/>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sz="2400" b="1" dirty="0"/>
              <a:t>a</a:t>
            </a:r>
            <a:endParaRPr lang="zh-CN" altLang="en-US" sz="2400" b="1" dirty="0"/>
          </a:p>
        </p:txBody>
      </p:sp>
      <p:sp>
        <p:nvSpPr>
          <p:cNvPr id="8" name="椭圆形标注 7"/>
          <p:cNvSpPr/>
          <p:nvPr/>
        </p:nvSpPr>
        <p:spPr>
          <a:xfrm>
            <a:off x="5540375" y="4025900"/>
            <a:ext cx="641350" cy="422275"/>
          </a:xfrm>
          <a:prstGeom prst="wedgeEllipseCallout">
            <a:avLst>
              <a:gd name="adj1" fmla="val -14863"/>
              <a:gd name="adj2" fmla="val 26679"/>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3333CC"/>
                </a:solidFill>
              </a:rPr>
              <a:t>Y</a:t>
            </a:r>
            <a:endParaRPr lang="zh-CN" altLang="en-US" dirty="0">
              <a:solidFill>
                <a:srgbClr val="3333CC"/>
              </a:solidFill>
            </a:endParaRPr>
          </a:p>
        </p:txBody>
      </p:sp>
      <p:sp>
        <p:nvSpPr>
          <p:cNvPr id="9" name="矩形标注 8"/>
          <p:cNvSpPr/>
          <p:nvPr/>
        </p:nvSpPr>
        <p:spPr>
          <a:xfrm>
            <a:off x="7620000" y="4016375"/>
            <a:ext cx="560388" cy="422275"/>
          </a:xfrm>
          <a:prstGeom prst="wedgeRectCallout">
            <a:avLst>
              <a:gd name="adj1" fmla="val -20833"/>
              <a:gd name="adj2" fmla="val 41605"/>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sz="2400" b="1" dirty="0"/>
              <a:t>b</a:t>
            </a:r>
            <a:endParaRPr lang="zh-CN" altLang="en-US" sz="2400" b="1" dirty="0"/>
          </a:p>
        </p:txBody>
      </p:sp>
      <p:sp>
        <p:nvSpPr>
          <p:cNvPr id="10" name="椭圆形标注 9"/>
          <p:cNvSpPr/>
          <p:nvPr/>
        </p:nvSpPr>
        <p:spPr>
          <a:xfrm>
            <a:off x="5540375" y="4702175"/>
            <a:ext cx="641350" cy="422275"/>
          </a:xfrm>
          <a:prstGeom prst="wedgeEllipseCallout">
            <a:avLst>
              <a:gd name="adj1" fmla="val -14863"/>
              <a:gd name="adj2" fmla="val 26679"/>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3333CC"/>
                </a:solidFill>
              </a:rPr>
              <a:t>Z</a:t>
            </a:r>
            <a:endParaRPr lang="zh-CN" altLang="en-US" dirty="0">
              <a:solidFill>
                <a:srgbClr val="3333CC"/>
              </a:solidFill>
            </a:endParaRPr>
          </a:p>
        </p:txBody>
      </p:sp>
      <p:sp>
        <p:nvSpPr>
          <p:cNvPr id="11" name="矩形标注 10"/>
          <p:cNvSpPr/>
          <p:nvPr/>
        </p:nvSpPr>
        <p:spPr>
          <a:xfrm>
            <a:off x="7620000" y="4724400"/>
            <a:ext cx="560388" cy="422275"/>
          </a:xfrm>
          <a:prstGeom prst="wedgeRectCallout">
            <a:avLst>
              <a:gd name="adj1" fmla="val -20833"/>
              <a:gd name="adj2" fmla="val 41605"/>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sz="2400" b="1" dirty="0"/>
              <a:t>c</a:t>
            </a:r>
            <a:endParaRPr lang="zh-CN" altLang="en-US" sz="2400" b="1" dirty="0"/>
          </a:p>
        </p:txBody>
      </p:sp>
      <p:sp>
        <p:nvSpPr>
          <p:cNvPr id="12" name="椭圆形标注 11"/>
          <p:cNvSpPr/>
          <p:nvPr/>
        </p:nvSpPr>
        <p:spPr>
          <a:xfrm>
            <a:off x="5540375" y="5378450"/>
            <a:ext cx="641350" cy="422275"/>
          </a:xfrm>
          <a:prstGeom prst="wedgeEllipseCallout">
            <a:avLst>
              <a:gd name="adj1" fmla="val -14863"/>
              <a:gd name="adj2" fmla="val 26679"/>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3333CC"/>
                </a:solidFill>
              </a:rPr>
              <a:t>W</a:t>
            </a:r>
            <a:endParaRPr lang="zh-CN" altLang="en-US" dirty="0">
              <a:solidFill>
                <a:srgbClr val="3333CC"/>
              </a:solidFill>
            </a:endParaRPr>
          </a:p>
        </p:txBody>
      </p:sp>
      <p:sp>
        <p:nvSpPr>
          <p:cNvPr id="13" name="矩形标注 12"/>
          <p:cNvSpPr/>
          <p:nvPr/>
        </p:nvSpPr>
        <p:spPr>
          <a:xfrm>
            <a:off x="7646988" y="5437188"/>
            <a:ext cx="561975" cy="422275"/>
          </a:xfrm>
          <a:prstGeom prst="wedgeRectCallout">
            <a:avLst>
              <a:gd name="adj1" fmla="val -20833"/>
              <a:gd name="adj2" fmla="val 41605"/>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sz="2400" b="1" dirty="0"/>
              <a:t>d</a:t>
            </a:r>
            <a:endParaRPr lang="zh-CN" altLang="en-US" sz="2400" b="1" dirty="0"/>
          </a:p>
        </p:txBody>
      </p:sp>
      <p:cxnSp>
        <p:nvCxnSpPr>
          <p:cNvPr id="14" name="直接连接符 13"/>
          <p:cNvCxnSpPr>
            <a:stCxn id="8" idx="6"/>
            <a:endCxn id="9" idx="1"/>
          </p:cNvCxnSpPr>
          <p:nvPr/>
        </p:nvCxnSpPr>
        <p:spPr>
          <a:xfrm flipV="1">
            <a:off x="6181725" y="4227513"/>
            <a:ext cx="1438275" cy="9525"/>
          </a:xfrm>
          <a:prstGeom prst="line">
            <a:avLst/>
          </a:prstGeom>
          <a:ln w="254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6" idx="6"/>
            <a:endCxn id="7" idx="1"/>
          </p:cNvCxnSpPr>
          <p:nvPr/>
        </p:nvCxnSpPr>
        <p:spPr>
          <a:xfrm flipV="1">
            <a:off x="6138863" y="3479800"/>
            <a:ext cx="1458912" cy="12700"/>
          </a:xfrm>
          <a:prstGeom prst="line">
            <a:avLst/>
          </a:prstGeom>
          <a:ln w="254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1" idx="1"/>
          </p:cNvCxnSpPr>
          <p:nvPr/>
        </p:nvCxnSpPr>
        <p:spPr>
          <a:xfrm rot="10800000" flipV="1">
            <a:off x="6172200" y="4935538"/>
            <a:ext cx="1447800" cy="684212"/>
          </a:xfrm>
          <a:prstGeom prst="line">
            <a:avLst/>
          </a:prstGeom>
          <a:ln w="254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3" idx="1"/>
          </p:cNvCxnSpPr>
          <p:nvPr/>
        </p:nvCxnSpPr>
        <p:spPr>
          <a:xfrm rot="10800000">
            <a:off x="6122988" y="4979988"/>
            <a:ext cx="1524000" cy="668337"/>
          </a:xfrm>
          <a:prstGeom prst="line">
            <a:avLst/>
          </a:prstGeom>
          <a:ln w="25400">
            <a:solidFill>
              <a:srgbClr val="3333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1026"/>
          <p:cNvSpPr>
            <a:spLocks noGrp="1" noChangeArrowheads="1"/>
          </p:cNvSpPr>
          <p:nvPr>
            <p:ph type="title" idx="4294967295"/>
          </p:nvPr>
        </p:nvSpPr>
        <p:spPr>
          <a:xfrm>
            <a:off x="0" y="381000"/>
            <a:ext cx="9144000" cy="762000"/>
          </a:xfrm>
        </p:spPr>
        <p:txBody>
          <a:bodyPr/>
          <a:lstStyle/>
          <a:p>
            <a:pPr algn="ctr" eaLnBrk="1" hangingPunct="1"/>
            <a:r>
              <a:rPr lang="zh-CN" altLang="en-US"/>
              <a:t>稳定匹配（稳定的婚姻）</a:t>
            </a:r>
          </a:p>
        </p:txBody>
      </p:sp>
      <p:sp>
        <p:nvSpPr>
          <p:cNvPr id="22531" name="Rectangle 1027"/>
          <p:cNvSpPr>
            <a:spLocks noGrp="1" noChangeArrowheads="1"/>
          </p:cNvSpPr>
          <p:nvPr>
            <p:ph type="body" idx="4294967295"/>
          </p:nvPr>
        </p:nvSpPr>
        <p:spPr>
          <a:xfrm>
            <a:off x="174625" y="1150938"/>
            <a:ext cx="8915400" cy="1516062"/>
          </a:xfrm>
        </p:spPr>
        <p:txBody>
          <a:bodyPr/>
          <a:lstStyle/>
          <a:p>
            <a:pPr>
              <a:buFontTx/>
              <a:buNone/>
            </a:pPr>
            <a:r>
              <a:rPr lang="en-US" altLang="zh-CN" sz="2800">
                <a:ea typeface="宋体" panose="02010600030101010101" pitchFamily="2" charset="-122"/>
              </a:rPr>
              <a:t>Men{x, y, z, w} Women {a, b, c, d}</a:t>
            </a:r>
          </a:p>
          <a:p>
            <a:pPr>
              <a:buFontTx/>
              <a:buNone/>
            </a:pPr>
            <a:r>
              <a:rPr lang="pl-PL" altLang="zh-CN" sz="2800"/>
              <a:t>x: a&gt; b&gt; c &gt; d </a:t>
            </a:r>
            <a:r>
              <a:rPr lang="en-US" altLang="zh-CN" sz="2800">
                <a:ea typeface="宋体" panose="02010600030101010101" pitchFamily="2" charset="-122"/>
              </a:rPr>
              <a:t>   </a:t>
            </a:r>
            <a:r>
              <a:rPr lang="pl-PL" altLang="zh-CN" sz="2800"/>
              <a:t>a: z &gt; x &gt; y&gt; w</a:t>
            </a:r>
          </a:p>
          <a:p>
            <a:pPr>
              <a:buFontTx/>
              <a:buNone/>
            </a:pPr>
            <a:r>
              <a:rPr lang="pl-PL" altLang="zh-CN" sz="2800"/>
              <a:t>y: a&gt; c &gt; b &gt; d </a:t>
            </a:r>
            <a:r>
              <a:rPr lang="en-US" altLang="zh-CN" sz="2800">
                <a:ea typeface="宋体" panose="02010600030101010101" pitchFamily="2" charset="-122"/>
              </a:rPr>
              <a:t>  </a:t>
            </a:r>
            <a:r>
              <a:rPr lang="pl-PL" altLang="zh-CN" sz="2800"/>
              <a:t>b: y &gt;w &gt; x&gt;</a:t>
            </a:r>
            <a:r>
              <a:rPr lang="en-US" altLang="zh-CN" sz="2800">
                <a:ea typeface="宋体" panose="02010600030101010101" pitchFamily="2" charset="-122"/>
              </a:rPr>
              <a:t> </a:t>
            </a:r>
            <a:r>
              <a:rPr lang="pl-PL" altLang="zh-CN" sz="2800"/>
              <a:t>z</a:t>
            </a:r>
          </a:p>
          <a:p>
            <a:pPr>
              <a:buFontTx/>
              <a:buNone/>
            </a:pPr>
            <a:r>
              <a:rPr lang="pl-PL" altLang="zh-CN" sz="2800"/>
              <a:t>z: c&gt; d &gt; a &gt; b </a:t>
            </a:r>
            <a:r>
              <a:rPr lang="en-US" altLang="zh-CN" sz="2800">
                <a:ea typeface="宋体" panose="02010600030101010101" pitchFamily="2" charset="-122"/>
              </a:rPr>
              <a:t>  </a:t>
            </a:r>
            <a:r>
              <a:rPr lang="pl-PL" altLang="zh-CN" sz="2800"/>
              <a:t>c: w &gt; x &gt; y &gt; z</a:t>
            </a:r>
          </a:p>
          <a:p>
            <a:pPr>
              <a:buFontTx/>
              <a:buNone/>
            </a:pPr>
            <a:r>
              <a:rPr lang="pl-PL" altLang="zh-CN" sz="2800"/>
              <a:t>w:c &gt; b &gt; a &gt;d </a:t>
            </a:r>
            <a:r>
              <a:rPr lang="en-US" altLang="zh-CN" sz="2800">
                <a:ea typeface="宋体" panose="02010600030101010101" pitchFamily="2" charset="-122"/>
              </a:rPr>
              <a:t>  </a:t>
            </a:r>
            <a:r>
              <a:rPr lang="pl-PL" altLang="zh-CN" sz="2800"/>
              <a:t>d: x &gt; y &gt; z &gt; w</a:t>
            </a:r>
            <a:endParaRPr lang="en-US" altLang="zh-CN" sz="2800">
              <a:ea typeface="宋体" panose="02010600030101010101" pitchFamily="2" charset="-122"/>
            </a:endParaRPr>
          </a:p>
        </p:txBody>
      </p:sp>
      <p:sp>
        <p:nvSpPr>
          <p:cNvPr id="6" name="椭圆形标注 5"/>
          <p:cNvSpPr/>
          <p:nvPr/>
        </p:nvSpPr>
        <p:spPr>
          <a:xfrm>
            <a:off x="5497513" y="3681413"/>
            <a:ext cx="641350" cy="422275"/>
          </a:xfrm>
          <a:prstGeom prst="wedgeEllipseCallout">
            <a:avLst>
              <a:gd name="adj1" fmla="val -14863"/>
              <a:gd name="adj2" fmla="val 26679"/>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3333CC"/>
                </a:solidFill>
              </a:rPr>
              <a:t>X</a:t>
            </a:r>
            <a:endParaRPr lang="zh-CN" altLang="en-US" dirty="0">
              <a:solidFill>
                <a:srgbClr val="3333CC"/>
              </a:solidFill>
            </a:endParaRPr>
          </a:p>
        </p:txBody>
      </p:sp>
      <p:sp>
        <p:nvSpPr>
          <p:cNvPr id="7" name="矩形标注 6"/>
          <p:cNvSpPr/>
          <p:nvPr/>
        </p:nvSpPr>
        <p:spPr>
          <a:xfrm>
            <a:off x="7597775" y="3668713"/>
            <a:ext cx="560388" cy="422275"/>
          </a:xfrm>
          <a:prstGeom prst="wedgeRectCallout">
            <a:avLst>
              <a:gd name="adj1" fmla="val -20833"/>
              <a:gd name="adj2" fmla="val 41605"/>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sz="2400" b="1" dirty="0"/>
              <a:t>a</a:t>
            </a:r>
            <a:endParaRPr lang="zh-CN" altLang="en-US" sz="2400" b="1" dirty="0"/>
          </a:p>
        </p:txBody>
      </p:sp>
      <p:sp>
        <p:nvSpPr>
          <p:cNvPr id="8" name="椭圆形标注 7"/>
          <p:cNvSpPr/>
          <p:nvPr/>
        </p:nvSpPr>
        <p:spPr>
          <a:xfrm>
            <a:off x="5540375" y="4425950"/>
            <a:ext cx="641350" cy="422275"/>
          </a:xfrm>
          <a:prstGeom prst="wedgeEllipseCallout">
            <a:avLst>
              <a:gd name="adj1" fmla="val -14863"/>
              <a:gd name="adj2" fmla="val 26679"/>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3333CC"/>
                </a:solidFill>
              </a:rPr>
              <a:t>Y</a:t>
            </a:r>
            <a:endParaRPr lang="zh-CN" altLang="en-US" dirty="0">
              <a:solidFill>
                <a:srgbClr val="3333CC"/>
              </a:solidFill>
            </a:endParaRPr>
          </a:p>
        </p:txBody>
      </p:sp>
      <p:sp>
        <p:nvSpPr>
          <p:cNvPr id="9" name="矩形标注 8"/>
          <p:cNvSpPr/>
          <p:nvPr/>
        </p:nvSpPr>
        <p:spPr>
          <a:xfrm>
            <a:off x="7620000" y="4402138"/>
            <a:ext cx="560388" cy="422275"/>
          </a:xfrm>
          <a:prstGeom prst="wedgeRectCallout">
            <a:avLst>
              <a:gd name="adj1" fmla="val -20833"/>
              <a:gd name="adj2" fmla="val 41605"/>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sz="2400" b="1" dirty="0"/>
              <a:t>b</a:t>
            </a:r>
            <a:endParaRPr lang="zh-CN" altLang="en-US" sz="2400" b="1" dirty="0"/>
          </a:p>
        </p:txBody>
      </p:sp>
      <p:sp>
        <p:nvSpPr>
          <p:cNvPr id="10" name="椭圆形标注 9"/>
          <p:cNvSpPr/>
          <p:nvPr/>
        </p:nvSpPr>
        <p:spPr>
          <a:xfrm>
            <a:off x="5540375" y="5102225"/>
            <a:ext cx="641350" cy="422275"/>
          </a:xfrm>
          <a:prstGeom prst="wedgeEllipseCallout">
            <a:avLst>
              <a:gd name="adj1" fmla="val -14863"/>
              <a:gd name="adj2" fmla="val 26679"/>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3333CC"/>
                </a:solidFill>
              </a:rPr>
              <a:t>Z</a:t>
            </a:r>
            <a:endParaRPr lang="zh-CN" altLang="en-US" dirty="0">
              <a:solidFill>
                <a:srgbClr val="3333CC"/>
              </a:solidFill>
            </a:endParaRPr>
          </a:p>
        </p:txBody>
      </p:sp>
      <p:sp>
        <p:nvSpPr>
          <p:cNvPr id="11" name="矩形标注 10"/>
          <p:cNvSpPr/>
          <p:nvPr/>
        </p:nvSpPr>
        <p:spPr>
          <a:xfrm>
            <a:off x="7620000" y="5124450"/>
            <a:ext cx="560388" cy="422275"/>
          </a:xfrm>
          <a:prstGeom prst="wedgeRectCallout">
            <a:avLst>
              <a:gd name="adj1" fmla="val -20833"/>
              <a:gd name="adj2" fmla="val 41605"/>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sz="2400" b="1" dirty="0"/>
              <a:t>c</a:t>
            </a:r>
            <a:endParaRPr lang="zh-CN" altLang="en-US" sz="2400" b="1" dirty="0"/>
          </a:p>
        </p:txBody>
      </p:sp>
      <p:sp>
        <p:nvSpPr>
          <p:cNvPr id="12" name="椭圆形标注 11"/>
          <p:cNvSpPr/>
          <p:nvPr/>
        </p:nvSpPr>
        <p:spPr>
          <a:xfrm>
            <a:off x="5540375" y="5778500"/>
            <a:ext cx="641350" cy="422275"/>
          </a:xfrm>
          <a:prstGeom prst="wedgeEllipseCallout">
            <a:avLst>
              <a:gd name="adj1" fmla="val -14863"/>
              <a:gd name="adj2" fmla="val 26679"/>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3333CC"/>
                </a:solidFill>
              </a:rPr>
              <a:t>W</a:t>
            </a:r>
            <a:endParaRPr lang="zh-CN" altLang="en-US" dirty="0">
              <a:solidFill>
                <a:srgbClr val="3333CC"/>
              </a:solidFill>
            </a:endParaRPr>
          </a:p>
        </p:txBody>
      </p:sp>
      <p:sp>
        <p:nvSpPr>
          <p:cNvPr id="13" name="矩形标注 12"/>
          <p:cNvSpPr/>
          <p:nvPr/>
        </p:nvSpPr>
        <p:spPr>
          <a:xfrm>
            <a:off x="7646988" y="5837238"/>
            <a:ext cx="561975" cy="422275"/>
          </a:xfrm>
          <a:prstGeom prst="wedgeRectCallout">
            <a:avLst>
              <a:gd name="adj1" fmla="val -20833"/>
              <a:gd name="adj2" fmla="val 41605"/>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sz="2400" b="1" dirty="0"/>
              <a:t>d</a:t>
            </a:r>
            <a:endParaRPr lang="zh-CN" altLang="en-US" sz="2400" b="1" dirty="0"/>
          </a:p>
        </p:txBody>
      </p:sp>
      <p:cxnSp>
        <p:nvCxnSpPr>
          <p:cNvPr id="19" name="直接连接符 18"/>
          <p:cNvCxnSpPr>
            <a:stCxn id="6" idx="6"/>
            <a:endCxn id="7" idx="1"/>
          </p:cNvCxnSpPr>
          <p:nvPr/>
        </p:nvCxnSpPr>
        <p:spPr>
          <a:xfrm flipV="1">
            <a:off x="6138863" y="3879850"/>
            <a:ext cx="1458912" cy="12700"/>
          </a:xfrm>
          <a:prstGeom prst="line">
            <a:avLst/>
          </a:prstGeom>
          <a:ln w="254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8" idx="7"/>
          </p:cNvCxnSpPr>
          <p:nvPr/>
        </p:nvCxnSpPr>
        <p:spPr>
          <a:xfrm rot="10800000" flipV="1">
            <a:off x="6088063" y="3892550"/>
            <a:ext cx="1457325" cy="582613"/>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0800000" flipV="1">
            <a:off x="6172200" y="5334000"/>
            <a:ext cx="1447800" cy="628650"/>
          </a:xfrm>
          <a:prstGeom prst="line">
            <a:avLst/>
          </a:prstGeom>
          <a:ln w="254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2" name="直接连接符 20"/>
          <p:cNvCxnSpPr>
            <a:endCxn id="0" idx="7"/>
          </p:cNvCxnSpPr>
          <p:nvPr/>
        </p:nvCxnSpPr>
        <p:spPr>
          <a:xfrm rot="10800000" flipV="1">
            <a:off x="6172200" y="5257800"/>
            <a:ext cx="1447800" cy="9525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 name="椭圆形标注 7"/>
          <p:cNvSpPr/>
          <p:nvPr/>
        </p:nvSpPr>
        <p:spPr>
          <a:xfrm>
            <a:off x="5548313" y="4419600"/>
            <a:ext cx="641350" cy="422275"/>
          </a:xfrm>
          <a:prstGeom prst="wedgeEllipseCallout">
            <a:avLst>
              <a:gd name="adj1" fmla="val -14863"/>
              <a:gd name="adj2" fmla="val 26679"/>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3333CC"/>
                </a:solidFill>
              </a:rPr>
              <a:t>Y</a:t>
            </a:r>
            <a:endParaRPr lang="zh-CN" altLang="en-US" dirty="0">
              <a:solidFill>
                <a:srgbClr val="3333CC"/>
              </a:solidFill>
            </a:endParaRPr>
          </a:p>
        </p:txBody>
      </p:sp>
      <p:cxnSp>
        <p:nvCxnSpPr>
          <p:cNvPr id="4" name="直接连接符 20"/>
          <p:cNvCxnSpPr>
            <a:endCxn id="0" idx="7"/>
          </p:cNvCxnSpPr>
          <p:nvPr/>
        </p:nvCxnSpPr>
        <p:spPr>
          <a:xfrm rot="10800000" flipV="1">
            <a:off x="6096000" y="3886200"/>
            <a:ext cx="1457325" cy="582613"/>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1543" name="AutoShape 39"/>
          <p:cNvCxnSpPr>
            <a:cxnSpLocks noChangeShapeType="1"/>
            <a:stCxn id="10" idx="6"/>
            <a:endCxn id="13" idx="1"/>
          </p:cNvCxnSpPr>
          <p:nvPr/>
        </p:nvCxnSpPr>
        <p:spPr bwMode="auto">
          <a:xfrm>
            <a:off x="6194425" y="5313363"/>
            <a:ext cx="1439863" cy="735012"/>
          </a:xfrm>
          <a:prstGeom prst="straightConnector1">
            <a:avLst/>
          </a:prstGeom>
          <a:noFill/>
          <a:ln w="25400">
            <a:solidFill>
              <a:srgbClr val="3333CC"/>
            </a:solidFill>
            <a:round/>
            <a:headEnd/>
            <a:tailEnd/>
          </a:ln>
          <a:extLst>
            <a:ext uri="{909E8E84-426E-40dd-AFC4-6F175D3DCCD1}">
              <a14:hiddenFill xmlns:a14="http://schemas.microsoft.com/office/drawing/2010/main" xmlns="">
                <a:noFill/>
              </a14:hiddenFill>
            </a:ext>
          </a:extLst>
        </p:spPr>
      </p:cxnSp>
      <p:sp>
        <p:nvSpPr>
          <p:cNvPr id="21544" name="Line 40"/>
          <p:cNvSpPr>
            <a:spLocks noChangeShapeType="1"/>
          </p:cNvSpPr>
          <p:nvPr/>
        </p:nvSpPr>
        <p:spPr bwMode="auto">
          <a:xfrm>
            <a:off x="6172200" y="4724400"/>
            <a:ext cx="1524000" cy="533400"/>
          </a:xfrm>
          <a:prstGeom prst="line">
            <a:avLst/>
          </a:prstGeom>
          <a:noFill/>
          <a:ln w="25400">
            <a:solidFill>
              <a:srgbClr val="CC0000"/>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cxnSp>
        <p:nvCxnSpPr>
          <p:cNvPr id="21545" name="AutoShape 41"/>
          <p:cNvCxnSpPr>
            <a:cxnSpLocks noChangeShapeType="1"/>
            <a:endCxn id="9" idx="1"/>
          </p:cNvCxnSpPr>
          <p:nvPr/>
        </p:nvCxnSpPr>
        <p:spPr bwMode="auto">
          <a:xfrm flipV="1">
            <a:off x="6172200" y="4613275"/>
            <a:ext cx="1435100" cy="34925"/>
          </a:xfrm>
          <a:prstGeom prst="straightConnector1">
            <a:avLst/>
          </a:prstGeom>
          <a:noFill/>
          <a:ln w="25400">
            <a:solidFill>
              <a:srgbClr val="3333CC"/>
            </a:solidFill>
            <a:round/>
            <a:headEnd/>
            <a:tailEnd/>
          </a:ln>
          <a:extLst>
            <a:ext uri="{909E8E84-426E-40dd-AFC4-6F175D3DCCD1}">
              <a14:hiddenFill xmlns:a14="http://schemas.microsoft.com/office/drawing/2010/main" xmlns="">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544"/>
                                        </p:tgtEl>
                                        <p:attrNameLst>
                                          <p:attrName>style.visibility</p:attrName>
                                        </p:attrNameLst>
                                      </p:cBhvr>
                                      <p:to>
                                        <p:strVal val="visible"/>
                                      </p:to>
                                    </p:set>
                                    <p:animEffect transition="in" filter="box(in)">
                                      <p:cBhvr>
                                        <p:cTn id="7" dur="500"/>
                                        <p:tgtEl>
                                          <p:spTgt spid="21544"/>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21543"/>
                                        </p:tgtEl>
                                        <p:attrNameLst>
                                          <p:attrName>style.visibility</p:attrName>
                                        </p:attrNameLst>
                                      </p:cBhvr>
                                      <p:to>
                                        <p:strVal val="visible"/>
                                      </p:to>
                                    </p:set>
                                    <p:animEffect transition="in" filter="box(in)">
                                      <p:cBhvr>
                                        <p:cTn id="11" dur="500"/>
                                        <p:tgtEl>
                                          <p:spTgt spid="2154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nodeType="clickEffect">
                                  <p:stCondLst>
                                    <p:cond delay="0"/>
                                  </p:stCondLst>
                                  <p:childTnLst>
                                    <p:set>
                                      <p:cBhvr>
                                        <p:cTn id="15" dur="1" fill="hold">
                                          <p:stCondLst>
                                            <p:cond delay="0"/>
                                          </p:stCondLst>
                                        </p:cTn>
                                        <p:tgtEl>
                                          <p:spTgt spid="21545"/>
                                        </p:tgtEl>
                                        <p:attrNameLst>
                                          <p:attrName>style.visibility</p:attrName>
                                        </p:attrNameLst>
                                      </p:cBhvr>
                                      <p:to>
                                        <p:strVal val="visible"/>
                                      </p:to>
                                    </p:set>
                                    <p:animEffect transition="in" filter="box(in)">
                                      <p:cBhvr>
                                        <p:cTn id="16" dur="500"/>
                                        <p:tgtEl>
                                          <p:spTgt spid="21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44"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1026"/>
          <p:cNvSpPr>
            <a:spLocks noGrp="1" noChangeArrowheads="1"/>
          </p:cNvSpPr>
          <p:nvPr>
            <p:ph type="title" idx="4294967295"/>
          </p:nvPr>
        </p:nvSpPr>
        <p:spPr>
          <a:xfrm>
            <a:off x="0" y="381000"/>
            <a:ext cx="9144000" cy="762000"/>
          </a:xfrm>
        </p:spPr>
        <p:txBody>
          <a:bodyPr/>
          <a:lstStyle/>
          <a:p>
            <a:pPr algn="ctr" eaLnBrk="1" hangingPunct="1"/>
            <a:r>
              <a:rPr lang="zh-CN" altLang="en-US"/>
              <a:t>稳定匹配（稳定的婚姻）</a:t>
            </a:r>
            <a:r>
              <a:rPr lang="zh-CN" altLang="en-US">
                <a:sym typeface="Symbol" panose="05050102010706020507" pitchFamily="18" charset="2"/>
              </a:rPr>
              <a:t> </a:t>
            </a:r>
            <a:r>
              <a:rPr lang="zh-CN" altLang="en-US"/>
              <a:t>术语</a:t>
            </a:r>
          </a:p>
        </p:txBody>
      </p:sp>
      <p:sp>
        <p:nvSpPr>
          <p:cNvPr id="23555" name="Rectangle 1027"/>
          <p:cNvSpPr>
            <a:spLocks noGrp="1" noChangeArrowheads="1"/>
          </p:cNvSpPr>
          <p:nvPr>
            <p:ph type="body" idx="4294967295"/>
          </p:nvPr>
        </p:nvSpPr>
        <p:spPr>
          <a:xfrm>
            <a:off x="174625" y="1295400"/>
            <a:ext cx="8915400" cy="4876800"/>
          </a:xfrm>
        </p:spPr>
        <p:txBody>
          <a:bodyPr/>
          <a:lstStyle/>
          <a:p>
            <a:pPr>
              <a:lnSpc>
                <a:spcPct val="120000"/>
              </a:lnSpc>
            </a:pPr>
            <a:r>
              <a:rPr lang="zh-CN" altLang="en-US" sz="2800" b="1" dirty="0">
                <a:ea typeface="宋体" panose="02010600030101010101" pitchFamily="2" charset="-122"/>
              </a:rPr>
              <a:t>给定</a:t>
            </a:r>
            <a:r>
              <a:rPr lang="en-US" altLang="zh-CN" sz="2800" b="1" dirty="0">
                <a:ea typeface="宋体" panose="02010600030101010101" pitchFamily="2" charset="-122"/>
              </a:rPr>
              <a:t>M</a:t>
            </a:r>
            <a:r>
              <a:rPr lang="zh-CN" altLang="en-US" sz="2800" b="1" dirty="0">
                <a:ea typeface="宋体" panose="02010600030101010101" pitchFamily="2" charset="-122"/>
              </a:rPr>
              <a:t>，</a:t>
            </a:r>
            <a:r>
              <a:rPr lang="en-US" altLang="zh-CN" sz="2800" b="1" dirty="0" err="1">
                <a:ea typeface="宋体" panose="02010600030101010101" pitchFamily="2" charset="-122"/>
              </a:rPr>
              <a:t>a∈A</a:t>
            </a:r>
            <a:r>
              <a:rPr lang="zh-CN" altLang="en-US" sz="2800" b="1" dirty="0">
                <a:ea typeface="宋体" panose="02010600030101010101" pitchFamily="2" charset="-122"/>
              </a:rPr>
              <a:t>可被</a:t>
            </a:r>
            <a:r>
              <a:rPr lang="en-US" altLang="zh-CN" sz="2800" b="1" dirty="0" err="1">
                <a:ea typeface="宋体" panose="02010600030101010101" pitchFamily="2" charset="-122"/>
              </a:rPr>
              <a:t>b∈B</a:t>
            </a:r>
            <a:r>
              <a:rPr lang="zh-CN" altLang="en-US" sz="2800" b="1" dirty="0">
                <a:ea typeface="宋体" panose="02010600030101010101" pitchFamily="2" charset="-122"/>
              </a:rPr>
              <a:t>接受</a:t>
            </a:r>
            <a:endParaRPr lang="en-US" altLang="zh-CN" sz="2800" b="1" dirty="0">
              <a:ea typeface="宋体" panose="02010600030101010101" pitchFamily="2" charset="-122"/>
            </a:endParaRPr>
          </a:p>
          <a:p>
            <a:pPr lvl="1">
              <a:lnSpc>
                <a:spcPct val="120000"/>
              </a:lnSpc>
            </a:pPr>
            <a:r>
              <a:rPr lang="en-US" altLang="zh-CN" sz="2400" b="1" dirty="0">
                <a:ea typeface="宋体" panose="02010600030101010101" pitchFamily="2" charset="-122"/>
              </a:rPr>
              <a:t>(a, b)∈E\M</a:t>
            </a:r>
            <a:r>
              <a:rPr lang="zh-CN" altLang="en-US" sz="2400" b="1" dirty="0">
                <a:ea typeface="宋体" panose="02010600030101010101" pitchFamily="2" charset="-122"/>
              </a:rPr>
              <a:t>，并且</a:t>
            </a:r>
            <a:endParaRPr lang="en-US" altLang="zh-CN" sz="2400" b="1" dirty="0">
              <a:ea typeface="宋体" panose="02010600030101010101" pitchFamily="2" charset="-122"/>
            </a:endParaRPr>
          </a:p>
          <a:p>
            <a:pPr lvl="1">
              <a:lnSpc>
                <a:spcPct val="120000"/>
              </a:lnSpc>
            </a:pPr>
            <a:r>
              <a:rPr lang="zh-CN" altLang="en-US" sz="2400" b="1" dirty="0">
                <a:ea typeface="宋体" panose="02010600030101010101" pitchFamily="2" charset="-122"/>
              </a:rPr>
              <a:t>若存在</a:t>
            </a:r>
            <a:r>
              <a:rPr lang="en-US" altLang="zh-CN" sz="2400" b="1" dirty="0">
                <a:ea typeface="宋体" panose="02010600030101010101" pitchFamily="2" charset="-122"/>
              </a:rPr>
              <a:t>(a', b)∈M, </a:t>
            </a:r>
            <a:r>
              <a:rPr lang="zh-CN" altLang="en-US" sz="2400" b="1" dirty="0">
                <a:ea typeface="宋体" panose="02010600030101010101" pitchFamily="2" charset="-122"/>
              </a:rPr>
              <a:t> 则 </a:t>
            </a:r>
            <a:r>
              <a:rPr lang="en-US" altLang="zh-CN" sz="2400" b="1" dirty="0">
                <a:ea typeface="宋体" panose="02010600030101010101" pitchFamily="2" charset="-122"/>
              </a:rPr>
              <a:t>(a', b) </a:t>
            </a:r>
            <a:r>
              <a:rPr lang="en-US" altLang="zh-CN" sz="2400" b="1" dirty="0">
                <a:ea typeface="宋体" panose="02010600030101010101" pitchFamily="2" charset="-122"/>
                <a:sym typeface="Symbol" panose="05050102010706020507" pitchFamily="18" charset="2"/>
              </a:rPr>
              <a:t></a:t>
            </a:r>
            <a:r>
              <a:rPr lang="en-US" altLang="zh-CN" sz="2400" b="1" baseline="-25000" dirty="0">
                <a:ea typeface="宋体" panose="02010600030101010101" pitchFamily="2" charset="-122"/>
              </a:rPr>
              <a:t>b</a:t>
            </a:r>
            <a:r>
              <a:rPr lang="en-US" altLang="zh-CN" sz="2400" b="1" dirty="0">
                <a:ea typeface="宋体" panose="02010600030101010101" pitchFamily="2" charset="-122"/>
              </a:rPr>
              <a:t> (a, b).</a:t>
            </a:r>
          </a:p>
          <a:p>
            <a:pPr>
              <a:lnSpc>
                <a:spcPct val="120000"/>
              </a:lnSpc>
            </a:pPr>
            <a:r>
              <a:rPr lang="en-US" altLang="zh-CN" sz="2800" b="1" dirty="0" err="1">
                <a:ea typeface="宋体" panose="02010600030101010101" pitchFamily="2" charset="-122"/>
              </a:rPr>
              <a:t>a∈A</a:t>
            </a:r>
            <a:r>
              <a:rPr lang="zh-CN" altLang="en-US" sz="2800" b="1" dirty="0">
                <a:ea typeface="宋体" panose="02010600030101010101" pitchFamily="2" charset="-122"/>
              </a:rPr>
              <a:t>对</a:t>
            </a:r>
            <a:r>
              <a:rPr lang="en-US" altLang="zh-CN" sz="2800" b="1" dirty="0">
                <a:ea typeface="宋体" panose="02010600030101010101" pitchFamily="2" charset="-122"/>
              </a:rPr>
              <a:t>M</a:t>
            </a:r>
            <a:r>
              <a:rPr lang="zh-CN" altLang="en-US" sz="2800" b="1" dirty="0">
                <a:ea typeface="宋体" panose="02010600030101010101" pitchFamily="2" charset="-122"/>
              </a:rPr>
              <a:t>满意</a:t>
            </a:r>
            <a:endParaRPr lang="en-US" altLang="zh-CN" sz="2800" b="1" dirty="0">
              <a:ea typeface="宋体" panose="02010600030101010101" pitchFamily="2" charset="-122"/>
            </a:endParaRPr>
          </a:p>
          <a:p>
            <a:pPr lvl="1">
              <a:lnSpc>
                <a:spcPct val="120000"/>
              </a:lnSpc>
            </a:pPr>
            <a:r>
              <a:rPr lang="en-US" altLang="zh-CN" sz="2400" b="1" dirty="0">
                <a:ea typeface="宋体" panose="02010600030101010101" pitchFamily="2" charset="-122"/>
              </a:rPr>
              <a:t>a</a:t>
            </a:r>
            <a:r>
              <a:rPr lang="zh-CN" altLang="en-US" sz="2400" b="1" dirty="0">
                <a:ea typeface="宋体" panose="02010600030101010101" pitchFamily="2" charset="-122"/>
              </a:rPr>
              <a:t>是一个尚未配对的顶点，或者</a:t>
            </a:r>
            <a:endParaRPr lang="en-US" altLang="zh-CN" sz="2400" b="1" dirty="0">
              <a:ea typeface="宋体" panose="02010600030101010101" pitchFamily="2" charset="-122"/>
            </a:endParaRPr>
          </a:p>
          <a:p>
            <a:pPr lvl="1">
              <a:lnSpc>
                <a:spcPct val="120000"/>
              </a:lnSpc>
            </a:pPr>
            <a:r>
              <a:rPr lang="zh-CN" altLang="en-US" sz="2400" b="1" dirty="0">
                <a:ea typeface="宋体" panose="02010600030101010101" pitchFamily="2" charset="-122"/>
              </a:rPr>
              <a:t>存在</a:t>
            </a:r>
            <a:r>
              <a:rPr lang="en-US" altLang="zh-CN" sz="2400" b="1" dirty="0">
                <a:ea typeface="宋体" panose="02010600030101010101" pitchFamily="2" charset="-122"/>
              </a:rPr>
              <a:t>(a, b)∈M,  </a:t>
            </a:r>
            <a:r>
              <a:rPr lang="zh-CN" altLang="en-US" sz="2000" b="1" dirty="0">
                <a:ea typeface="宋体" panose="02010600030101010101" pitchFamily="2" charset="-122"/>
              </a:rPr>
              <a:t>若</a:t>
            </a:r>
            <a:r>
              <a:rPr lang="en-US" altLang="zh-CN" sz="2000" b="1" dirty="0">
                <a:ea typeface="宋体" panose="02010600030101010101" pitchFamily="2" charset="-122"/>
              </a:rPr>
              <a:t>a</a:t>
            </a:r>
            <a:r>
              <a:rPr lang="zh-CN" altLang="en-US" sz="2000" b="1" dirty="0">
                <a:ea typeface="宋体" panose="02010600030101010101" pitchFamily="2" charset="-122"/>
              </a:rPr>
              <a:t>可被</a:t>
            </a:r>
            <a:r>
              <a:rPr lang="en-US" altLang="zh-CN" sz="2000" b="1" dirty="0">
                <a:ea typeface="宋体" panose="02010600030101010101" pitchFamily="2" charset="-122"/>
              </a:rPr>
              <a:t>b'</a:t>
            </a:r>
            <a:r>
              <a:rPr lang="zh-CN" altLang="en-US" sz="2000" b="1" dirty="0">
                <a:ea typeface="宋体" panose="02010600030101010101" pitchFamily="2" charset="-122"/>
              </a:rPr>
              <a:t>接受，则 </a:t>
            </a:r>
            <a:r>
              <a:rPr lang="en-US" altLang="zh-CN" sz="2000" b="1" dirty="0">
                <a:ea typeface="宋体" panose="02010600030101010101" pitchFamily="2" charset="-122"/>
              </a:rPr>
              <a:t>(a, b)  &gt;</a:t>
            </a:r>
            <a:r>
              <a:rPr lang="en-US" altLang="zh-CN" sz="2000" b="1" baseline="-25000" dirty="0">
                <a:ea typeface="宋体" panose="02010600030101010101" pitchFamily="2" charset="-122"/>
              </a:rPr>
              <a:t>a</a:t>
            </a:r>
            <a:r>
              <a:rPr lang="en-US" altLang="zh-CN" sz="2000" b="1" dirty="0">
                <a:ea typeface="宋体" panose="02010600030101010101" pitchFamily="2" charset="-122"/>
              </a:rPr>
              <a:t> (a, b')</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1026"/>
          <p:cNvSpPr>
            <a:spLocks noGrp="1" noChangeArrowheads="1"/>
          </p:cNvSpPr>
          <p:nvPr>
            <p:ph type="title" idx="4294967295"/>
          </p:nvPr>
        </p:nvSpPr>
        <p:spPr>
          <a:xfrm>
            <a:off x="0" y="381000"/>
            <a:ext cx="9144000" cy="762000"/>
          </a:xfrm>
        </p:spPr>
        <p:txBody>
          <a:bodyPr/>
          <a:lstStyle/>
          <a:p>
            <a:pPr algn="ctr" eaLnBrk="1" hangingPunct="1"/>
            <a:r>
              <a:rPr lang="zh-CN" altLang="en-US"/>
              <a:t>稳定匹配（稳定的婚姻）</a:t>
            </a:r>
            <a:r>
              <a:rPr lang="zh-CN" altLang="en-US">
                <a:sym typeface="Symbol" panose="05050102010706020507" pitchFamily="18" charset="2"/>
              </a:rPr>
              <a:t> 算法</a:t>
            </a:r>
            <a:endParaRPr lang="zh-CN" altLang="en-US"/>
          </a:p>
        </p:txBody>
      </p:sp>
      <p:sp>
        <p:nvSpPr>
          <p:cNvPr id="24579" name="Rectangle 1027"/>
          <p:cNvSpPr>
            <a:spLocks noGrp="1" noChangeArrowheads="1"/>
          </p:cNvSpPr>
          <p:nvPr>
            <p:ph type="body" idx="4294967295"/>
          </p:nvPr>
        </p:nvSpPr>
        <p:spPr>
          <a:xfrm>
            <a:off x="174625" y="1295400"/>
            <a:ext cx="8915400" cy="5334000"/>
          </a:xfrm>
        </p:spPr>
        <p:txBody>
          <a:bodyPr/>
          <a:lstStyle/>
          <a:p>
            <a:pPr>
              <a:lnSpc>
                <a:spcPct val="120000"/>
              </a:lnSpc>
            </a:pPr>
            <a:r>
              <a:rPr lang="zh-CN" altLang="en-US" sz="2800" b="1">
                <a:ea typeface="宋体" panose="02010600030101010101" pitchFamily="2" charset="-122"/>
              </a:rPr>
              <a:t>从一个空的边集开始，构造（更新）匹配</a:t>
            </a:r>
            <a:r>
              <a:rPr lang="en-US" altLang="zh-CN" sz="2800" b="1">
                <a:ea typeface="宋体" panose="02010600030101010101" pitchFamily="2" charset="-122"/>
              </a:rPr>
              <a:t>M</a:t>
            </a:r>
            <a:r>
              <a:rPr lang="zh-CN" altLang="en-US" sz="2800" b="1">
                <a:ea typeface="宋体" panose="02010600030101010101" pitchFamily="2" charset="-122"/>
              </a:rPr>
              <a:t>，保持“</a:t>
            </a:r>
            <a:r>
              <a:rPr lang="en-US" altLang="zh-CN" sz="2800" b="1">
                <a:ea typeface="宋体" panose="02010600030101010101" pitchFamily="2" charset="-122"/>
              </a:rPr>
              <a:t>A</a:t>
            </a:r>
            <a:r>
              <a:rPr lang="zh-CN" altLang="en-US" sz="2800" b="1">
                <a:ea typeface="宋体" panose="02010600030101010101" pitchFamily="2" charset="-122"/>
              </a:rPr>
              <a:t>中的所有顶点对</a:t>
            </a:r>
            <a:r>
              <a:rPr lang="en-US" altLang="zh-CN" sz="2800" b="1">
                <a:ea typeface="宋体" panose="02010600030101010101" pitchFamily="2" charset="-122"/>
              </a:rPr>
              <a:t>M</a:t>
            </a:r>
            <a:r>
              <a:rPr lang="zh-CN" altLang="en-US" sz="2800" b="1">
                <a:ea typeface="宋体" panose="02010600030101010101" pitchFamily="2" charset="-122"/>
              </a:rPr>
              <a:t>满意”这一特性。</a:t>
            </a:r>
            <a:endParaRPr lang="en-US" altLang="zh-CN" sz="2800" b="1">
              <a:ea typeface="宋体" panose="02010600030101010101" pitchFamily="2" charset="-122"/>
            </a:endParaRPr>
          </a:p>
          <a:p>
            <a:pPr>
              <a:lnSpc>
                <a:spcPct val="120000"/>
              </a:lnSpc>
            </a:pPr>
            <a:r>
              <a:rPr lang="zh-CN" altLang="en-US" sz="2800" b="1">
                <a:ea typeface="宋体" panose="02010600030101010101" pitchFamily="2" charset="-122"/>
              </a:rPr>
              <a:t>给定这样的一个</a:t>
            </a:r>
            <a:r>
              <a:rPr lang="en-US" altLang="zh-CN" sz="2800" b="1">
                <a:ea typeface="宋体" panose="02010600030101010101" pitchFamily="2" charset="-122"/>
              </a:rPr>
              <a:t>M, </a:t>
            </a:r>
          </a:p>
          <a:p>
            <a:pPr lvl="1">
              <a:lnSpc>
                <a:spcPct val="120000"/>
              </a:lnSpc>
            </a:pPr>
            <a:r>
              <a:rPr lang="zh-CN" altLang="en-US" sz="2400" b="1">
                <a:ea typeface="宋体" panose="02010600030101010101" pitchFamily="2" charset="-122"/>
              </a:rPr>
              <a:t>对于</a:t>
            </a:r>
            <a:r>
              <a:rPr lang="en-US" altLang="zh-CN" sz="2400" b="1">
                <a:ea typeface="宋体" panose="02010600030101010101" pitchFamily="2" charset="-122"/>
              </a:rPr>
              <a:t>A</a:t>
            </a:r>
            <a:r>
              <a:rPr lang="zh-CN" altLang="en-US" sz="2400" b="1">
                <a:ea typeface="宋体" panose="02010600030101010101" pitchFamily="2" charset="-122"/>
              </a:rPr>
              <a:t>中尚未配对的某顶点</a:t>
            </a:r>
            <a:r>
              <a:rPr lang="en-US" altLang="zh-CN" sz="2400" b="1">
                <a:ea typeface="宋体" panose="02010600030101010101" pitchFamily="2" charset="-122"/>
              </a:rPr>
              <a:t>a</a:t>
            </a:r>
            <a:r>
              <a:rPr lang="zh-CN" altLang="en-US" sz="2400" b="1">
                <a:ea typeface="宋体" panose="02010600030101010101" pitchFamily="2" charset="-122"/>
              </a:rPr>
              <a:t>，若</a:t>
            </a:r>
            <a:r>
              <a:rPr lang="en-US" altLang="zh-CN" sz="2400" b="1">
                <a:ea typeface="宋体" panose="02010600030101010101" pitchFamily="2" charset="-122"/>
              </a:rPr>
              <a:t>{ (a, b) | a</a:t>
            </a:r>
            <a:r>
              <a:rPr lang="zh-CN" altLang="en-US" sz="2400" b="1">
                <a:ea typeface="宋体" panose="02010600030101010101" pitchFamily="2" charset="-122"/>
              </a:rPr>
              <a:t>可被</a:t>
            </a:r>
            <a:r>
              <a:rPr lang="en-US" altLang="zh-CN" sz="2400" b="1">
                <a:ea typeface="宋体" panose="02010600030101010101" pitchFamily="2" charset="-122"/>
              </a:rPr>
              <a:t>b</a:t>
            </a:r>
            <a:r>
              <a:rPr lang="zh-CN" altLang="en-US" sz="2400" b="1">
                <a:ea typeface="宋体" panose="02010600030101010101" pitchFamily="2" charset="-122"/>
              </a:rPr>
              <a:t>接受</a:t>
            </a:r>
            <a:r>
              <a:rPr lang="en-US" altLang="zh-CN" sz="2400" b="1">
                <a:ea typeface="宋体" panose="02010600030101010101" pitchFamily="2" charset="-122"/>
              </a:rPr>
              <a:t>}</a:t>
            </a:r>
            <a:r>
              <a:rPr lang="zh-CN" altLang="en-US" sz="2400" b="1">
                <a:ea typeface="宋体" panose="02010600030101010101" pitchFamily="2" charset="-122"/>
              </a:rPr>
              <a:t>非空</a:t>
            </a:r>
            <a:r>
              <a:rPr lang="en-US" altLang="zh-CN" sz="2400" b="1">
                <a:ea typeface="宋体" panose="02010600030101010101" pitchFamily="2" charset="-122"/>
              </a:rPr>
              <a:t>. </a:t>
            </a:r>
            <a:r>
              <a:rPr lang="zh-CN" altLang="en-US" sz="2400" b="1">
                <a:ea typeface="宋体" panose="02010600030101010101" pitchFamily="2" charset="-122"/>
              </a:rPr>
              <a:t>按照线性序</a:t>
            </a:r>
            <a:r>
              <a:rPr lang="en-US" altLang="zh-CN" sz="2400" b="1">
                <a:ea typeface="宋体" panose="02010600030101010101" pitchFamily="2" charset="-122"/>
              </a:rPr>
              <a:t>≤</a:t>
            </a:r>
            <a:r>
              <a:rPr lang="en-US" altLang="zh-CN" sz="2400" b="1" baseline="-25000">
                <a:ea typeface="宋体" panose="02010600030101010101" pitchFamily="2" charset="-122"/>
              </a:rPr>
              <a:t>a</a:t>
            </a:r>
            <a:r>
              <a:rPr lang="zh-CN" altLang="en-US" sz="2400" b="1">
                <a:ea typeface="宋体" panose="02010600030101010101" pitchFamily="2" charset="-122"/>
              </a:rPr>
              <a:t>找出最大元，记为</a:t>
            </a:r>
            <a:r>
              <a:rPr lang="en-US" altLang="zh-CN" sz="2400" b="1">
                <a:ea typeface="宋体" panose="02010600030101010101" pitchFamily="2" charset="-122"/>
              </a:rPr>
              <a:t>(a, b</a:t>
            </a:r>
            <a:r>
              <a:rPr lang="en-US" altLang="zh-CN" sz="2400" b="1" baseline="-25000">
                <a:ea typeface="宋体" panose="02010600030101010101" pitchFamily="2" charset="-122"/>
              </a:rPr>
              <a:t>j</a:t>
            </a:r>
            <a:r>
              <a:rPr lang="en-US" altLang="zh-CN" sz="2400" b="1">
                <a:ea typeface="宋体" panose="02010600030101010101" pitchFamily="2" charset="-122"/>
              </a:rPr>
              <a:t>)</a:t>
            </a:r>
            <a:r>
              <a:rPr lang="zh-CN" altLang="en-US" sz="2400" b="1">
                <a:ea typeface="宋体" panose="02010600030101010101" pitchFamily="2" charset="-122"/>
              </a:rPr>
              <a:t>，将这条边添加到</a:t>
            </a:r>
            <a:r>
              <a:rPr lang="en-US" altLang="zh-CN" sz="2400" b="1">
                <a:ea typeface="宋体" panose="02010600030101010101" pitchFamily="2" charset="-122"/>
              </a:rPr>
              <a:t>M</a:t>
            </a:r>
            <a:r>
              <a:rPr lang="zh-CN" altLang="en-US" sz="2400" b="1">
                <a:ea typeface="宋体" panose="02010600030101010101" pitchFamily="2" charset="-122"/>
              </a:rPr>
              <a:t>中，删除</a:t>
            </a:r>
            <a:r>
              <a:rPr lang="en-US" altLang="zh-CN" sz="2400" b="1">
                <a:ea typeface="宋体" panose="02010600030101010101" pitchFamily="2" charset="-122"/>
              </a:rPr>
              <a:t>M</a:t>
            </a:r>
            <a:r>
              <a:rPr lang="zh-CN" altLang="en-US" sz="2400" b="1">
                <a:ea typeface="宋体" panose="02010600030101010101" pitchFamily="2" charset="-122"/>
              </a:rPr>
              <a:t>中以</a:t>
            </a:r>
            <a:r>
              <a:rPr lang="en-US" altLang="zh-CN" sz="2400" b="1">
                <a:ea typeface="宋体" panose="02010600030101010101" pitchFamily="2" charset="-122"/>
              </a:rPr>
              <a:t>b</a:t>
            </a:r>
            <a:r>
              <a:rPr lang="en-US" altLang="zh-CN" sz="2400" b="1" baseline="-25000">
                <a:ea typeface="宋体" panose="02010600030101010101" pitchFamily="2" charset="-122"/>
              </a:rPr>
              <a:t>j</a:t>
            </a:r>
            <a:r>
              <a:rPr lang="zh-CN" altLang="en-US" sz="2400" b="1">
                <a:ea typeface="宋体" panose="02010600030101010101" pitchFamily="2" charset="-122"/>
              </a:rPr>
              <a:t>为端点的边（假如有的话）。</a:t>
            </a:r>
            <a:endParaRPr lang="en-US" altLang="zh-CN" sz="2400" b="1">
              <a:ea typeface="宋体" panose="02010600030101010101" pitchFamily="2" charset="-122"/>
            </a:endParaRPr>
          </a:p>
          <a:p>
            <a:pPr lvl="1">
              <a:lnSpc>
                <a:spcPct val="120000"/>
              </a:lnSpc>
            </a:pPr>
            <a:r>
              <a:rPr lang="zh-CN" altLang="en-US" sz="2400" b="1">
                <a:ea typeface="宋体" panose="02010600030101010101" pitchFamily="2" charset="-122"/>
              </a:rPr>
              <a:t>对于</a:t>
            </a:r>
            <a:r>
              <a:rPr lang="en-US" altLang="zh-CN" sz="2400" b="1">
                <a:ea typeface="宋体" panose="02010600030101010101" pitchFamily="2" charset="-122"/>
              </a:rPr>
              <a:t>A</a:t>
            </a:r>
            <a:r>
              <a:rPr lang="zh-CN" altLang="en-US" sz="2400" b="1">
                <a:ea typeface="宋体" panose="02010600030101010101" pitchFamily="2" charset="-122"/>
              </a:rPr>
              <a:t>中尚未配对的所有顶点</a:t>
            </a:r>
            <a:r>
              <a:rPr lang="en-US" altLang="zh-CN" sz="2400" b="1">
                <a:ea typeface="宋体" panose="02010600030101010101" pitchFamily="2" charset="-122"/>
              </a:rPr>
              <a:t>a</a:t>
            </a:r>
            <a:r>
              <a:rPr lang="zh-CN" altLang="en-US" sz="2400" b="1">
                <a:ea typeface="宋体" panose="02010600030101010101" pitchFamily="2" charset="-122"/>
              </a:rPr>
              <a:t>，</a:t>
            </a:r>
            <a:r>
              <a:rPr lang="en-US" altLang="zh-CN" sz="2400" b="1">
                <a:ea typeface="宋体" panose="02010600030101010101" pitchFamily="2" charset="-122"/>
              </a:rPr>
              <a:t>{ (a, b) | a</a:t>
            </a:r>
            <a:r>
              <a:rPr lang="zh-CN" altLang="en-US" sz="2400" b="1">
                <a:ea typeface="宋体" panose="02010600030101010101" pitchFamily="2" charset="-122"/>
              </a:rPr>
              <a:t>可被</a:t>
            </a:r>
            <a:r>
              <a:rPr lang="en-US" altLang="zh-CN" sz="2400" b="1">
                <a:ea typeface="宋体" panose="02010600030101010101" pitchFamily="2" charset="-122"/>
              </a:rPr>
              <a:t>b</a:t>
            </a:r>
            <a:r>
              <a:rPr lang="zh-CN" altLang="en-US" sz="2400" b="1">
                <a:ea typeface="宋体" panose="02010600030101010101" pitchFamily="2" charset="-122"/>
              </a:rPr>
              <a:t>接受</a:t>
            </a:r>
            <a:r>
              <a:rPr lang="en-US" altLang="zh-CN" sz="2400" b="1">
                <a:ea typeface="宋体" panose="02010600030101010101" pitchFamily="2" charset="-122"/>
              </a:rPr>
              <a:t>}</a:t>
            </a:r>
            <a:r>
              <a:rPr lang="zh-CN" altLang="en-US" sz="2400" b="1">
                <a:ea typeface="宋体" panose="02010600030101010101" pitchFamily="2" charset="-122"/>
              </a:rPr>
              <a:t>均为空</a:t>
            </a:r>
            <a:r>
              <a:rPr lang="en-US" altLang="zh-CN" sz="2400" b="1">
                <a:ea typeface="宋体" panose="02010600030101010101" pitchFamily="2" charset="-122"/>
              </a:rPr>
              <a:t>. </a:t>
            </a:r>
            <a:r>
              <a:rPr lang="zh-CN" altLang="en-US" sz="2400" b="1">
                <a:ea typeface="宋体" panose="02010600030101010101" pitchFamily="2" charset="-122"/>
              </a:rPr>
              <a:t>（结束）</a:t>
            </a:r>
            <a:endParaRPr lang="en-US" altLang="zh-CN" sz="2400" b="1">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1026"/>
          <p:cNvSpPr>
            <a:spLocks noGrp="1" noChangeArrowheads="1"/>
          </p:cNvSpPr>
          <p:nvPr>
            <p:ph type="title" idx="4294967295"/>
          </p:nvPr>
        </p:nvSpPr>
        <p:spPr>
          <a:xfrm>
            <a:off x="0" y="381000"/>
            <a:ext cx="9144000" cy="762000"/>
          </a:xfrm>
        </p:spPr>
        <p:txBody>
          <a:bodyPr/>
          <a:lstStyle/>
          <a:p>
            <a:pPr algn="ctr" eaLnBrk="1" hangingPunct="1"/>
            <a:r>
              <a:rPr lang="zh-CN" altLang="en-US"/>
              <a:t>稳定匹配（稳定的婚姻）</a:t>
            </a:r>
            <a:r>
              <a:rPr lang="zh-CN" altLang="en-US">
                <a:sym typeface="Symbol" panose="05050102010706020507" pitchFamily="18" charset="2"/>
              </a:rPr>
              <a:t> 算法正确性分析</a:t>
            </a:r>
            <a:endParaRPr lang="zh-CN" altLang="en-US"/>
          </a:p>
        </p:txBody>
      </p:sp>
      <p:sp>
        <p:nvSpPr>
          <p:cNvPr id="26627" name="Rectangle 1027"/>
          <p:cNvSpPr>
            <a:spLocks noGrp="1" noChangeArrowheads="1"/>
          </p:cNvSpPr>
          <p:nvPr>
            <p:ph type="body" idx="4294967295"/>
          </p:nvPr>
        </p:nvSpPr>
        <p:spPr>
          <a:xfrm>
            <a:off x="174625" y="1295400"/>
            <a:ext cx="6911975" cy="3581400"/>
          </a:xfrm>
        </p:spPr>
        <p:txBody>
          <a:bodyPr/>
          <a:lstStyle/>
          <a:p>
            <a:pPr marL="342900" lvl="1" indent="-342900">
              <a:lnSpc>
                <a:spcPct val="120000"/>
              </a:lnSpc>
              <a:buClrTx/>
              <a:buFont typeface="Wingdings" panose="05000000000000000000" pitchFamily="2" charset="2"/>
              <a:buBlip>
                <a:blip r:embed="rId2"/>
              </a:buBlip>
              <a:defRPr/>
            </a:pPr>
            <a:r>
              <a:rPr lang="zh-CN" altLang="en-US" b="1" dirty="0">
                <a:ea typeface="宋体" pitchFamily="2" charset="-122"/>
                <a:cs typeface="+mn-cs"/>
              </a:rPr>
              <a:t>结束之时</a:t>
            </a:r>
            <a:endParaRPr lang="en-US" altLang="zh-CN" b="1" dirty="0">
              <a:ea typeface="宋体" pitchFamily="2" charset="-122"/>
              <a:cs typeface="+mn-cs"/>
            </a:endParaRPr>
          </a:p>
          <a:p>
            <a:pPr marL="742950" lvl="2" indent="-342900">
              <a:lnSpc>
                <a:spcPct val="120000"/>
              </a:lnSpc>
              <a:buClrTx/>
              <a:buFont typeface="Wingdings" panose="05000000000000000000" pitchFamily="2" charset="2"/>
              <a:buBlip>
                <a:blip r:embed="rId2"/>
              </a:buBlip>
              <a:defRPr/>
            </a:pPr>
            <a:r>
              <a:rPr lang="en-US" altLang="zh-CN" b="1" dirty="0">
                <a:ea typeface="宋体" pitchFamily="2" charset="-122"/>
                <a:cs typeface="+mn-cs"/>
              </a:rPr>
              <a:t>A</a:t>
            </a:r>
            <a:r>
              <a:rPr lang="zh-CN" altLang="en-US" b="1" dirty="0">
                <a:ea typeface="宋体" pitchFamily="2" charset="-122"/>
                <a:cs typeface="+mn-cs"/>
              </a:rPr>
              <a:t>中未配对的顶点均没有可被接受的对象</a:t>
            </a:r>
            <a:endParaRPr lang="en-US" altLang="zh-CN" b="1" dirty="0">
              <a:ea typeface="宋体" pitchFamily="2" charset="-122"/>
              <a:cs typeface="+mn-cs"/>
            </a:endParaRPr>
          </a:p>
          <a:p>
            <a:pPr lvl="1">
              <a:lnSpc>
                <a:spcPct val="120000"/>
              </a:lnSpc>
              <a:defRPr/>
            </a:pPr>
            <a:r>
              <a:rPr lang="en-US" altLang="zh-CN" sz="2400" b="1" dirty="0">
                <a:ea typeface="宋体" pitchFamily="2" charset="-122"/>
              </a:rPr>
              <a:t>A</a:t>
            </a:r>
            <a:r>
              <a:rPr lang="zh-CN" altLang="en-US" sz="2400" b="1" dirty="0">
                <a:ea typeface="宋体" pitchFamily="2" charset="-122"/>
              </a:rPr>
              <a:t>中的所有顶点对</a:t>
            </a:r>
            <a:r>
              <a:rPr lang="en-US" altLang="zh-CN" sz="2400" b="1" dirty="0">
                <a:ea typeface="宋体" pitchFamily="2" charset="-122"/>
              </a:rPr>
              <a:t>M</a:t>
            </a:r>
            <a:r>
              <a:rPr lang="zh-CN" altLang="en-US" sz="2400" b="1" dirty="0">
                <a:ea typeface="宋体" pitchFamily="2" charset="-122"/>
              </a:rPr>
              <a:t>满意</a:t>
            </a:r>
            <a:endParaRPr lang="en-US" altLang="zh-CN" sz="2400" b="1" dirty="0">
              <a:ea typeface="宋体" pitchFamily="2" charset="-122"/>
            </a:endParaRPr>
          </a:p>
          <a:p>
            <a:pPr>
              <a:lnSpc>
                <a:spcPct val="120000"/>
              </a:lnSpc>
              <a:defRPr/>
            </a:pPr>
            <a:r>
              <a:rPr lang="zh-CN" altLang="en-US" sz="2800" b="1" dirty="0">
                <a:ea typeface="宋体" pitchFamily="2" charset="-122"/>
              </a:rPr>
              <a:t>结束之时，</a:t>
            </a:r>
            <a:r>
              <a:rPr lang="en-US" altLang="zh-CN" sz="2800" b="1" dirty="0">
                <a:ea typeface="宋体" pitchFamily="2" charset="-122"/>
              </a:rPr>
              <a:t>M</a:t>
            </a:r>
            <a:r>
              <a:rPr lang="zh-CN" altLang="en-US" sz="2800" b="1" dirty="0">
                <a:ea typeface="宋体" pitchFamily="2" charset="-122"/>
              </a:rPr>
              <a:t>是稳定的</a:t>
            </a:r>
            <a:endParaRPr lang="en-US" altLang="zh-CN" sz="2800" b="1" dirty="0">
              <a:ea typeface="宋体" pitchFamily="2" charset="-122"/>
            </a:endParaRPr>
          </a:p>
          <a:p>
            <a:pPr>
              <a:lnSpc>
                <a:spcPct val="120000"/>
              </a:lnSpc>
              <a:buFontTx/>
              <a:buNone/>
              <a:defRPr/>
            </a:pPr>
            <a:r>
              <a:rPr lang="en-US" altLang="zh-CN" sz="2800" b="1" dirty="0">
                <a:ea typeface="宋体" pitchFamily="2" charset="-122"/>
              </a:rPr>
              <a:t>    </a:t>
            </a:r>
            <a:r>
              <a:rPr lang="zh-CN" altLang="en-US" sz="2800" b="1" dirty="0">
                <a:ea typeface="宋体" pitchFamily="2" charset="-122"/>
              </a:rPr>
              <a:t>对任意一个</a:t>
            </a:r>
            <a:r>
              <a:rPr lang="en-US" altLang="zh-CN" sz="2800" b="1" dirty="0" err="1">
                <a:ea typeface="宋体" pitchFamily="2" charset="-122"/>
              </a:rPr>
              <a:t>e</a:t>
            </a:r>
            <a:r>
              <a:rPr lang="en-US" altLang="zh-CN" sz="2800" b="1" dirty="0" err="1">
                <a:ea typeface="宋体" pitchFamily="2" charset="-122"/>
                <a:sym typeface="Symbol" pitchFamily="18" charset="2"/>
              </a:rPr>
              <a:t>E</a:t>
            </a:r>
            <a:r>
              <a:rPr lang="en-US" altLang="zh-CN" sz="2800" b="1" dirty="0">
                <a:ea typeface="宋体" pitchFamily="2" charset="-122"/>
                <a:sym typeface="Symbol" pitchFamily="18" charset="2"/>
              </a:rPr>
              <a:t>\M</a:t>
            </a:r>
            <a:r>
              <a:rPr lang="zh-CN" altLang="en-US" sz="2800" b="1" dirty="0">
                <a:ea typeface="宋体" pitchFamily="2" charset="-122"/>
                <a:sym typeface="Symbol" pitchFamily="18" charset="2"/>
              </a:rPr>
              <a:t>，存在</a:t>
            </a:r>
            <a:r>
              <a:rPr lang="en-US" altLang="zh-CN" sz="2800" b="1" dirty="0">
                <a:ea typeface="宋体" pitchFamily="2" charset="-122"/>
                <a:sym typeface="Symbol" pitchFamily="18" charset="2"/>
              </a:rPr>
              <a:t> </a:t>
            </a:r>
            <a:r>
              <a:rPr lang="en-US" altLang="zh-CN" sz="2800" b="1" dirty="0" err="1">
                <a:ea typeface="宋体" pitchFamily="2" charset="-122"/>
                <a:sym typeface="Symbol" pitchFamily="18" charset="2"/>
              </a:rPr>
              <a:t>fM</a:t>
            </a:r>
            <a:r>
              <a:rPr lang="zh-CN" altLang="en-US" sz="2800" b="1" dirty="0">
                <a:ea typeface="宋体" pitchFamily="2" charset="-122"/>
                <a:sym typeface="Symbol" pitchFamily="18" charset="2"/>
              </a:rPr>
              <a:t>满足</a:t>
            </a:r>
            <a:r>
              <a:rPr lang="en-US" altLang="zh-CN" sz="2800" b="1" dirty="0">
                <a:ea typeface="宋体" pitchFamily="2" charset="-122"/>
                <a:sym typeface="Symbol" pitchFamily="18" charset="2"/>
              </a:rPr>
              <a:t> </a:t>
            </a:r>
            <a:r>
              <a:rPr lang="zh-CN" altLang="en-US" sz="2800" b="1" dirty="0">
                <a:ea typeface="宋体" pitchFamily="2" charset="-122"/>
                <a:sym typeface="Symbol" pitchFamily="18" charset="2"/>
              </a:rPr>
              <a:t>：</a:t>
            </a:r>
            <a:endParaRPr lang="en-US" altLang="zh-CN" sz="2800" b="1" dirty="0">
              <a:ea typeface="宋体" pitchFamily="2" charset="-122"/>
              <a:sym typeface="Symbol" pitchFamily="18" charset="2"/>
            </a:endParaRPr>
          </a:p>
          <a:p>
            <a:pPr>
              <a:lnSpc>
                <a:spcPct val="120000"/>
              </a:lnSpc>
              <a:buFontTx/>
              <a:buNone/>
              <a:defRPr/>
            </a:pPr>
            <a:r>
              <a:rPr lang="en-US" altLang="zh-CN" sz="2800" b="1" dirty="0">
                <a:ea typeface="宋体" pitchFamily="2" charset="-122"/>
                <a:sym typeface="Symbol" pitchFamily="18" charset="2"/>
              </a:rPr>
              <a:t>    (</a:t>
            </a:r>
            <a:r>
              <a:rPr lang="en-US" altLang="zh-CN" sz="2800" b="1" dirty="0" err="1">
                <a:ea typeface="宋体" pitchFamily="2" charset="-122"/>
                <a:sym typeface="Symbol" pitchFamily="18" charset="2"/>
              </a:rPr>
              <a:t>i</a:t>
            </a:r>
            <a:r>
              <a:rPr lang="en-US" altLang="zh-CN" sz="2800" b="1" dirty="0">
                <a:ea typeface="宋体" pitchFamily="2" charset="-122"/>
                <a:sym typeface="Symbol" pitchFamily="18" charset="2"/>
              </a:rPr>
              <a:t>) e </a:t>
            </a:r>
            <a:r>
              <a:rPr lang="zh-CN" altLang="en-US" sz="2800" b="1" dirty="0">
                <a:ea typeface="宋体" pitchFamily="2" charset="-122"/>
                <a:sym typeface="Symbol" pitchFamily="18" charset="2"/>
              </a:rPr>
              <a:t>和</a:t>
            </a:r>
            <a:r>
              <a:rPr lang="en-US" altLang="zh-CN" sz="2800" b="1" dirty="0">
                <a:ea typeface="宋体" pitchFamily="2" charset="-122"/>
                <a:sym typeface="Symbol" pitchFamily="18" charset="2"/>
              </a:rPr>
              <a:t>f </a:t>
            </a:r>
            <a:r>
              <a:rPr lang="zh-CN" altLang="en-US" sz="2800" b="1" dirty="0">
                <a:ea typeface="宋体" pitchFamily="2" charset="-122"/>
                <a:sym typeface="Symbol" pitchFamily="18" charset="2"/>
              </a:rPr>
              <a:t>有公共端点</a:t>
            </a:r>
            <a:r>
              <a:rPr lang="en-US" altLang="zh-CN" sz="2800" b="1" dirty="0">
                <a:ea typeface="宋体" pitchFamily="2" charset="-122"/>
                <a:sym typeface="Symbol" pitchFamily="18" charset="2"/>
              </a:rPr>
              <a:t>; (ii) e </a:t>
            </a:r>
            <a:r>
              <a:rPr lang="en-US" altLang="zh-CN" sz="2800" b="1" baseline="-25000" dirty="0" err="1">
                <a:ea typeface="宋体" pitchFamily="2" charset="-122"/>
                <a:sym typeface="Symbol" pitchFamily="18" charset="2"/>
              </a:rPr>
              <a:t>v</a:t>
            </a:r>
            <a:r>
              <a:rPr lang="en-US" altLang="zh-CN" sz="2800" b="1" dirty="0" err="1">
                <a:ea typeface="宋体" pitchFamily="2" charset="-122"/>
                <a:sym typeface="Symbol" pitchFamily="18" charset="2"/>
              </a:rPr>
              <a:t>f</a:t>
            </a:r>
            <a:r>
              <a:rPr lang="en-US" altLang="zh-CN" sz="2800" b="1" dirty="0">
                <a:ea typeface="宋体" pitchFamily="2" charset="-122"/>
                <a:sym typeface="Symbol" pitchFamily="18" charset="2"/>
              </a:rPr>
              <a:t>.</a:t>
            </a:r>
            <a:endParaRPr lang="en-US" altLang="zh-CN" sz="2800" b="1" dirty="0">
              <a:ea typeface="宋体" pitchFamily="2" charset="-122"/>
            </a:endParaRPr>
          </a:p>
          <a:p>
            <a:pPr>
              <a:lnSpc>
                <a:spcPct val="120000"/>
              </a:lnSpc>
              <a:defRPr/>
            </a:pPr>
            <a:endParaRPr lang="en-US" altLang="zh-CN" b="1" dirty="0">
              <a:ea typeface="宋体" pitchFamily="2" charset="-122"/>
            </a:endParaRPr>
          </a:p>
        </p:txBody>
      </p:sp>
      <p:sp>
        <p:nvSpPr>
          <p:cNvPr id="25604" name="流程图: 联系 72"/>
          <p:cNvSpPr>
            <a:spLocks noChangeArrowheads="1"/>
          </p:cNvSpPr>
          <p:nvPr/>
        </p:nvSpPr>
        <p:spPr bwMode="auto">
          <a:xfrm rot="5400000">
            <a:off x="6564313" y="5856287"/>
            <a:ext cx="198438" cy="220663"/>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05" name="流程图: 联系 72"/>
          <p:cNvSpPr>
            <a:spLocks noChangeArrowheads="1"/>
          </p:cNvSpPr>
          <p:nvPr/>
        </p:nvSpPr>
        <p:spPr bwMode="auto">
          <a:xfrm rot="5400000">
            <a:off x="7783513" y="4256087"/>
            <a:ext cx="198438" cy="220663"/>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06" name="流程图: 联系 72"/>
          <p:cNvSpPr>
            <a:spLocks noChangeArrowheads="1"/>
          </p:cNvSpPr>
          <p:nvPr/>
        </p:nvSpPr>
        <p:spPr bwMode="auto">
          <a:xfrm rot="5400000">
            <a:off x="7859713" y="5094287"/>
            <a:ext cx="198438" cy="220663"/>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07" name="流程图: 联系 72"/>
          <p:cNvSpPr>
            <a:spLocks noChangeArrowheads="1"/>
          </p:cNvSpPr>
          <p:nvPr/>
        </p:nvSpPr>
        <p:spPr bwMode="auto">
          <a:xfrm rot="5400000">
            <a:off x="6548438" y="5138737"/>
            <a:ext cx="198438" cy="220663"/>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25608" name="直接连接符 75"/>
          <p:cNvCxnSpPr>
            <a:cxnSpLocks noChangeShapeType="1"/>
            <a:stCxn id="25606" idx="5"/>
            <a:endCxn id="25604" idx="5"/>
          </p:cNvCxnSpPr>
          <p:nvPr/>
        </p:nvCxnSpPr>
        <p:spPr bwMode="auto">
          <a:xfrm flipH="1">
            <a:off x="6584950" y="5275263"/>
            <a:ext cx="1295400" cy="762000"/>
          </a:xfrm>
          <a:prstGeom prst="line">
            <a:avLst/>
          </a:prstGeom>
          <a:noFill/>
          <a:ln w="31750" algn="ctr">
            <a:solidFill>
              <a:schemeClr val="tx1"/>
            </a:solidFill>
            <a:miter lim="800000"/>
            <a:headEnd/>
            <a:tailEnd/>
          </a:ln>
          <a:extLst>
            <a:ext uri="{909E8E84-426E-40dd-AFC4-6F175D3DCCD1}">
              <a14:hiddenFill xmlns:a14="http://schemas.microsoft.com/office/drawing/2010/main" xmlns="">
                <a:noFill/>
              </a14:hiddenFill>
            </a:ext>
          </a:extLst>
        </p:spPr>
      </p:cxnSp>
      <p:cxnSp>
        <p:nvCxnSpPr>
          <p:cNvPr id="25609" name="直接连接符 75"/>
          <p:cNvCxnSpPr>
            <a:cxnSpLocks noChangeShapeType="1"/>
            <a:stCxn id="25605" idx="5"/>
          </p:cNvCxnSpPr>
          <p:nvPr/>
        </p:nvCxnSpPr>
        <p:spPr bwMode="auto">
          <a:xfrm flipH="1">
            <a:off x="6673850" y="4437063"/>
            <a:ext cx="1130300" cy="773112"/>
          </a:xfrm>
          <a:prstGeom prst="line">
            <a:avLst/>
          </a:prstGeom>
          <a:noFill/>
          <a:ln w="31750" algn="ctr">
            <a:solidFill>
              <a:schemeClr val="tx1"/>
            </a:solidFill>
            <a:miter lim="800000"/>
            <a:headEnd/>
            <a:tailEnd/>
          </a:ln>
          <a:extLst>
            <a:ext uri="{909E8E84-426E-40dd-AFC4-6F175D3DCCD1}">
              <a14:hiddenFill xmlns:a14="http://schemas.microsoft.com/office/drawing/2010/main" xmlns="">
                <a:noFill/>
              </a14:hiddenFill>
            </a:ext>
          </a:extLst>
        </p:spPr>
      </p:cxnSp>
      <p:cxnSp>
        <p:nvCxnSpPr>
          <p:cNvPr id="25610" name="直接连接符 75"/>
          <p:cNvCxnSpPr>
            <a:cxnSpLocks noChangeShapeType="1"/>
            <a:endCxn id="25606" idx="0"/>
          </p:cNvCxnSpPr>
          <p:nvPr/>
        </p:nvCxnSpPr>
        <p:spPr bwMode="auto">
          <a:xfrm flipV="1">
            <a:off x="6677025" y="5205413"/>
            <a:ext cx="1392238" cy="39687"/>
          </a:xfrm>
          <a:prstGeom prst="line">
            <a:avLst/>
          </a:prstGeom>
          <a:noFill/>
          <a:ln w="31750" algn="ctr">
            <a:solidFill>
              <a:schemeClr val="tx1"/>
            </a:solidFill>
            <a:prstDash val="dash"/>
            <a:miter lim="800000"/>
            <a:headEnd/>
            <a:tailEnd/>
          </a:ln>
          <a:extLst>
            <a:ext uri="{909E8E84-426E-40dd-AFC4-6F175D3DCCD1}">
              <a14:hiddenFill xmlns:a14="http://schemas.microsoft.com/office/drawing/2010/main" xmlns="">
                <a:noFill/>
              </a14:hiddenFill>
            </a:ext>
          </a:extLst>
        </p:spPr>
      </p:cxnSp>
      <p:sp>
        <p:nvSpPr>
          <p:cNvPr id="19" name="椭圆形标注 18"/>
          <p:cNvSpPr/>
          <p:nvPr/>
        </p:nvSpPr>
        <p:spPr>
          <a:xfrm>
            <a:off x="7086600" y="4876800"/>
            <a:ext cx="641350" cy="422275"/>
          </a:xfrm>
          <a:prstGeom prst="wedgeEllipseCallout">
            <a:avLst>
              <a:gd name="adj1" fmla="val -14863"/>
              <a:gd name="adj2" fmla="val 2667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a:solidFill>
                  <a:srgbClr val="3333CC"/>
                </a:solidFill>
              </a:rPr>
              <a:t>e</a:t>
            </a:r>
            <a:endParaRPr lang="zh-CN" altLang="en-US" sz="2800" b="1" dirty="0">
              <a:solidFill>
                <a:srgbClr val="3333CC"/>
              </a:solidFill>
            </a:endParaRPr>
          </a:p>
        </p:txBody>
      </p:sp>
      <p:sp>
        <p:nvSpPr>
          <p:cNvPr id="24" name="椭圆形标注 23"/>
          <p:cNvSpPr/>
          <p:nvPr/>
        </p:nvSpPr>
        <p:spPr>
          <a:xfrm>
            <a:off x="7010400" y="5562600"/>
            <a:ext cx="641350" cy="422275"/>
          </a:xfrm>
          <a:prstGeom prst="wedgeEllipseCallout">
            <a:avLst>
              <a:gd name="adj1" fmla="val -14863"/>
              <a:gd name="adj2" fmla="val 2667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a:solidFill>
                  <a:srgbClr val="3333CC"/>
                </a:solidFill>
              </a:rPr>
              <a:t>g</a:t>
            </a:r>
            <a:endParaRPr lang="zh-CN" altLang="en-US" sz="2800" b="1" dirty="0">
              <a:solidFill>
                <a:srgbClr val="3333CC"/>
              </a:solidFill>
            </a:endParaRPr>
          </a:p>
        </p:txBody>
      </p:sp>
      <p:sp>
        <p:nvSpPr>
          <p:cNvPr id="25" name="椭圆形标注 24"/>
          <p:cNvSpPr/>
          <p:nvPr/>
        </p:nvSpPr>
        <p:spPr>
          <a:xfrm>
            <a:off x="6858000" y="4343400"/>
            <a:ext cx="641350" cy="422275"/>
          </a:xfrm>
          <a:prstGeom prst="wedgeEllipseCallout">
            <a:avLst>
              <a:gd name="adj1" fmla="val -14863"/>
              <a:gd name="adj2" fmla="val 2667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a:solidFill>
                  <a:srgbClr val="3333CC"/>
                </a:solidFill>
              </a:rPr>
              <a:t>f</a:t>
            </a:r>
            <a:endParaRPr lang="zh-CN" altLang="en-US" sz="2800" b="1" dirty="0">
              <a:solidFill>
                <a:srgbClr val="3333CC"/>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1026"/>
          <p:cNvSpPr>
            <a:spLocks noGrp="1" noChangeArrowheads="1"/>
          </p:cNvSpPr>
          <p:nvPr>
            <p:ph type="title" idx="4294967295"/>
          </p:nvPr>
        </p:nvSpPr>
        <p:spPr>
          <a:xfrm>
            <a:off x="0" y="381000"/>
            <a:ext cx="9144000" cy="762000"/>
          </a:xfrm>
        </p:spPr>
        <p:txBody>
          <a:bodyPr/>
          <a:lstStyle/>
          <a:p>
            <a:pPr algn="ctr" eaLnBrk="1" hangingPunct="1"/>
            <a:r>
              <a:rPr lang="zh-CN" altLang="en-US"/>
              <a:t>稳定匹配（稳定的婚姻）</a:t>
            </a:r>
            <a:r>
              <a:rPr lang="zh-CN" altLang="en-US">
                <a:sym typeface="Symbol" panose="05050102010706020507" pitchFamily="18" charset="2"/>
              </a:rPr>
              <a:t>  算法正确性分析</a:t>
            </a:r>
            <a:endParaRPr lang="zh-CN" altLang="en-US"/>
          </a:p>
        </p:txBody>
      </p:sp>
      <p:sp>
        <p:nvSpPr>
          <p:cNvPr id="26627" name="Rectangle 1027"/>
          <p:cNvSpPr>
            <a:spLocks noGrp="1" noChangeArrowheads="1"/>
          </p:cNvSpPr>
          <p:nvPr>
            <p:ph type="body" idx="4294967295"/>
          </p:nvPr>
        </p:nvSpPr>
        <p:spPr>
          <a:xfrm>
            <a:off x="174625" y="1295400"/>
            <a:ext cx="8915400" cy="4876800"/>
          </a:xfrm>
        </p:spPr>
        <p:txBody>
          <a:bodyPr/>
          <a:lstStyle/>
          <a:p>
            <a:pPr>
              <a:lnSpc>
                <a:spcPct val="120000"/>
              </a:lnSpc>
            </a:pPr>
            <a:r>
              <a:rPr lang="zh-CN" altLang="en-US" sz="2800" b="1" dirty="0">
                <a:ea typeface="宋体" panose="02010600030101010101" pitchFamily="2" charset="-122"/>
              </a:rPr>
              <a:t>算法是否会结束？</a:t>
            </a:r>
            <a:endParaRPr lang="en-US" altLang="zh-CN" sz="2800" b="1" dirty="0">
              <a:ea typeface="宋体" panose="02010600030101010101" pitchFamily="2" charset="-122"/>
            </a:endParaRPr>
          </a:p>
          <a:p>
            <a:pPr lvl="1">
              <a:lnSpc>
                <a:spcPct val="120000"/>
              </a:lnSpc>
            </a:pPr>
            <a:r>
              <a:rPr lang="en-US" altLang="zh-CN" sz="2400" b="1" dirty="0">
                <a:ea typeface="宋体" panose="02010600030101010101" pitchFamily="2" charset="-122"/>
              </a:rPr>
              <a:t>M</a:t>
            </a:r>
            <a:r>
              <a:rPr lang="zh-CN" altLang="en-US" sz="2400" b="1" dirty="0">
                <a:ea typeface="宋体" panose="02010600030101010101" pitchFamily="2" charset="-122"/>
              </a:rPr>
              <a:t>越来越好，至于不能更好。</a:t>
            </a:r>
            <a:endParaRPr lang="en-US" altLang="zh-CN" sz="2400" b="1" dirty="0">
              <a:ea typeface="宋体" panose="02010600030101010101" pitchFamily="2" charset="-122"/>
            </a:endParaRPr>
          </a:p>
          <a:p>
            <a:pPr>
              <a:lnSpc>
                <a:spcPct val="120000"/>
              </a:lnSpc>
            </a:pPr>
            <a:r>
              <a:rPr lang="en-US" altLang="zh-CN" sz="2800" b="1" dirty="0">
                <a:ea typeface="宋体" panose="02010600030101010101" pitchFamily="2" charset="-122"/>
              </a:rPr>
              <a:t>M </a:t>
            </a:r>
            <a:r>
              <a:rPr lang="zh-CN" altLang="en-US" sz="2800" b="1" dirty="0">
                <a:ea typeface="宋体" panose="02010600030101010101" pitchFamily="2" charset="-122"/>
              </a:rPr>
              <a:t>比</a:t>
            </a:r>
            <a:r>
              <a:rPr lang="en-US" altLang="zh-CN" sz="2800" b="1" dirty="0">
                <a:ea typeface="宋体" panose="02010600030101010101" pitchFamily="2" charset="-122"/>
              </a:rPr>
              <a:t>M'</a:t>
            </a:r>
            <a:r>
              <a:rPr lang="zh-CN" altLang="en-US" sz="2800" b="1" dirty="0">
                <a:ea typeface="宋体" panose="02010600030101010101" pitchFamily="2" charset="-122"/>
              </a:rPr>
              <a:t>更好</a:t>
            </a:r>
            <a:r>
              <a:rPr lang="en-US" altLang="zh-CN" sz="2800" b="1" dirty="0">
                <a:ea typeface="宋体" panose="02010600030101010101" pitchFamily="2" charset="-122"/>
              </a:rPr>
              <a:t>: </a:t>
            </a:r>
            <a:r>
              <a:rPr lang="zh-CN" altLang="en-US" sz="2800" b="1" dirty="0">
                <a:ea typeface="宋体" panose="02010600030101010101" pitchFamily="2" charset="-122"/>
              </a:rPr>
              <a:t>使得</a:t>
            </a:r>
            <a:r>
              <a:rPr lang="en-US" altLang="zh-CN" sz="2800" b="1" dirty="0">
                <a:ea typeface="宋体" panose="02010600030101010101" pitchFamily="2" charset="-122"/>
              </a:rPr>
              <a:t>B</a:t>
            </a:r>
            <a:r>
              <a:rPr lang="zh-CN" altLang="en-US" sz="2800" b="1" dirty="0">
                <a:ea typeface="宋体" panose="02010600030101010101" pitchFamily="2" charset="-122"/>
              </a:rPr>
              <a:t>中顶点更快乐</a:t>
            </a:r>
            <a:r>
              <a:rPr lang="en-US" altLang="zh-CN" sz="2800" b="1" dirty="0">
                <a:ea typeface="宋体" panose="02010600030101010101" pitchFamily="2" charset="-122"/>
              </a:rPr>
              <a:t>, </a:t>
            </a:r>
            <a:r>
              <a:rPr lang="zh-CN" altLang="en-US" sz="2800" b="1" dirty="0">
                <a:ea typeface="宋体" panose="02010600030101010101" pitchFamily="2" charset="-122"/>
              </a:rPr>
              <a:t>也就是说，对于</a:t>
            </a:r>
            <a:r>
              <a:rPr lang="en-US" altLang="zh-CN" sz="2800" b="1" dirty="0">
                <a:ea typeface="宋体" panose="02010600030101010101" pitchFamily="2" charset="-122"/>
              </a:rPr>
              <a:t>B</a:t>
            </a:r>
            <a:r>
              <a:rPr lang="zh-CN" altLang="en-US" sz="2800" b="1" dirty="0">
                <a:ea typeface="宋体" panose="02010600030101010101" pitchFamily="2" charset="-122"/>
              </a:rPr>
              <a:t>中任一顶点</a:t>
            </a:r>
            <a:r>
              <a:rPr lang="en-US" altLang="zh-CN" sz="2800" b="1" dirty="0">
                <a:ea typeface="宋体" panose="02010600030101010101" pitchFamily="2" charset="-122"/>
              </a:rPr>
              <a:t>b</a:t>
            </a:r>
            <a:r>
              <a:rPr lang="zh-CN" altLang="en-US" sz="2800" b="1" dirty="0">
                <a:ea typeface="宋体" panose="02010600030101010101" pitchFamily="2" charset="-122"/>
              </a:rPr>
              <a:t>，若</a:t>
            </a:r>
            <a:r>
              <a:rPr lang="en-US" altLang="zh-CN" sz="2800" b="1" dirty="0">
                <a:ea typeface="宋体" panose="02010600030101010101" pitchFamily="2" charset="-122"/>
              </a:rPr>
              <a:t>b</a:t>
            </a:r>
            <a:r>
              <a:rPr lang="zh-CN" altLang="en-US" sz="2800" b="1" dirty="0">
                <a:ea typeface="宋体" panose="02010600030101010101" pitchFamily="2" charset="-122"/>
              </a:rPr>
              <a:t>是某个边</a:t>
            </a:r>
            <a:r>
              <a:rPr lang="en-US" altLang="zh-CN" sz="2800" b="1" dirty="0" err="1">
                <a:ea typeface="宋体" panose="02010600030101010101" pitchFamily="2" charset="-122"/>
              </a:rPr>
              <a:t>f'∈M</a:t>
            </a:r>
            <a:r>
              <a:rPr lang="en-US" altLang="zh-CN" sz="2800" b="1" dirty="0">
                <a:ea typeface="宋体" panose="02010600030101010101" pitchFamily="2" charset="-122"/>
              </a:rPr>
              <a:t>'</a:t>
            </a:r>
            <a:r>
              <a:rPr lang="zh-CN" altLang="en-US" sz="2800" b="1" dirty="0">
                <a:ea typeface="宋体" panose="02010600030101010101" pitchFamily="2" charset="-122"/>
              </a:rPr>
              <a:t>的端点，则</a:t>
            </a:r>
            <a:r>
              <a:rPr lang="en-US" altLang="zh-CN" sz="2800" b="1" dirty="0">
                <a:ea typeface="宋体" panose="02010600030101010101" pitchFamily="2" charset="-122"/>
              </a:rPr>
              <a:t>b</a:t>
            </a:r>
            <a:r>
              <a:rPr lang="zh-CN" altLang="en-US" sz="2800" b="1" dirty="0">
                <a:ea typeface="宋体" panose="02010600030101010101" pitchFamily="2" charset="-122"/>
              </a:rPr>
              <a:t>必是某个边</a:t>
            </a:r>
            <a:r>
              <a:rPr lang="en-US" altLang="zh-CN" sz="2800" b="1" dirty="0" err="1">
                <a:ea typeface="宋体" panose="02010600030101010101" pitchFamily="2" charset="-122"/>
              </a:rPr>
              <a:t>f∈M</a:t>
            </a:r>
            <a:r>
              <a:rPr lang="zh-CN" altLang="en-US" sz="2800" b="1" dirty="0">
                <a:ea typeface="宋体" panose="02010600030101010101" pitchFamily="2" charset="-122"/>
              </a:rPr>
              <a:t>的端点，且</a:t>
            </a:r>
            <a:r>
              <a:rPr lang="en-US" altLang="zh-CN" sz="2800" b="1" dirty="0">
                <a:ea typeface="宋体" panose="02010600030101010101" pitchFamily="2" charset="-122"/>
              </a:rPr>
              <a:t>f' ≤</a:t>
            </a:r>
            <a:r>
              <a:rPr lang="en-US" altLang="zh-CN" sz="2800" b="1" baseline="-25000" dirty="0">
                <a:ea typeface="宋体" panose="02010600030101010101" pitchFamily="2" charset="-122"/>
              </a:rPr>
              <a:t>b</a:t>
            </a:r>
            <a:r>
              <a:rPr lang="en-US" altLang="zh-CN" sz="2800" b="1" dirty="0">
                <a:ea typeface="宋体" panose="02010600030101010101" pitchFamily="2" charset="-122"/>
              </a:rPr>
              <a:t> f.</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ctr" eaLnBrk="1" hangingPunct="1"/>
            <a:r>
              <a:rPr lang="zh-CN" altLang="en-US" sz="3600"/>
              <a:t>工作分配问题</a:t>
            </a:r>
          </a:p>
        </p:txBody>
      </p:sp>
      <p:sp>
        <p:nvSpPr>
          <p:cNvPr id="27651" name="Rectangle 3"/>
          <p:cNvSpPr>
            <a:spLocks noGrp="1" noChangeArrowheads="1"/>
          </p:cNvSpPr>
          <p:nvPr>
            <p:ph type="body" idx="1"/>
          </p:nvPr>
        </p:nvSpPr>
        <p:spPr>
          <a:xfrm>
            <a:off x="457200" y="1295400"/>
            <a:ext cx="8458200" cy="4830763"/>
          </a:xfrm>
        </p:spPr>
        <p:txBody>
          <a:bodyPr/>
          <a:lstStyle/>
          <a:p>
            <a:pPr eaLnBrk="1" hangingPunct="1"/>
            <a:r>
              <a:rPr lang="zh-CN" altLang="en-US" sz="2800" b="1">
                <a:ea typeface="宋体" panose="02010600030101010101" pitchFamily="2" charset="-122"/>
              </a:rPr>
              <a:t>问题：</a:t>
            </a:r>
            <a:r>
              <a:rPr lang="en-US" altLang="zh-CN" sz="2800" b="1">
                <a:ea typeface="宋体" panose="02010600030101010101" pitchFamily="2" charset="-122"/>
              </a:rPr>
              <a:t>n</a:t>
            </a:r>
            <a:r>
              <a:rPr lang="zh-CN" altLang="en-US" sz="2800" b="1">
                <a:ea typeface="宋体" panose="02010600030101010101" pitchFamily="2" charset="-122"/>
              </a:rPr>
              <a:t>个毕业生有可供选择的</a:t>
            </a:r>
            <a:r>
              <a:rPr lang="en-US" altLang="zh-CN" sz="2800" b="1">
                <a:ea typeface="宋体" panose="02010600030101010101" pitchFamily="2" charset="-122"/>
              </a:rPr>
              <a:t>m</a:t>
            </a:r>
            <a:r>
              <a:rPr lang="zh-CN" altLang="en-US" sz="2800" b="1">
                <a:ea typeface="宋体" panose="02010600030101010101" pitchFamily="2" charset="-122"/>
              </a:rPr>
              <a:t>个岗位，每个毕业生给出若干个志愿，是否存在每个人都满意的分配方案。</a:t>
            </a:r>
          </a:p>
          <a:p>
            <a:pPr eaLnBrk="1" hangingPunct="1"/>
            <a:r>
              <a:rPr lang="zh-CN" altLang="en-US" sz="2800" b="1">
                <a:ea typeface="宋体" panose="02010600030101010101" pitchFamily="2" charset="-122"/>
              </a:rPr>
              <a:t>数学模型：建立二部图，</a:t>
            </a:r>
            <a:r>
              <a:rPr lang="en-US" altLang="zh-CN" sz="2800" b="1">
                <a:ea typeface="宋体" panose="02010600030101010101" pitchFamily="2" charset="-122"/>
              </a:rPr>
              <a:t>V</a:t>
            </a:r>
            <a:r>
              <a:rPr lang="en-US" altLang="zh-CN" sz="2800" b="1" baseline="-25000">
                <a:ea typeface="宋体" panose="02010600030101010101" pitchFamily="2" charset="-122"/>
              </a:rPr>
              <a:t>1</a:t>
            </a:r>
            <a:r>
              <a:rPr lang="zh-CN" altLang="en-US" sz="2800" b="1">
                <a:ea typeface="宋体" panose="02010600030101010101" pitchFamily="2" charset="-122"/>
              </a:rPr>
              <a:t>中每个点对应一个毕业生， </a:t>
            </a:r>
            <a:r>
              <a:rPr lang="en-US" altLang="zh-CN" sz="2800" b="1">
                <a:ea typeface="宋体" panose="02010600030101010101" pitchFamily="2" charset="-122"/>
              </a:rPr>
              <a:t>V</a:t>
            </a:r>
            <a:r>
              <a:rPr lang="en-US" altLang="zh-CN" sz="2800" b="1" baseline="-25000">
                <a:ea typeface="宋体" panose="02010600030101010101" pitchFamily="2" charset="-122"/>
              </a:rPr>
              <a:t>2</a:t>
            </a:r>
            <a:r>
              <a:rPr lang="zh-CN" altLang="en-US" sz="2800" b="1">
                <a:ea typeface="宋体" panose="02010600030101010101" pitchFamily="2" charset="-122"/>
              </a:rPr>
              <a:t>中每个点对应一个可选的岗位，</a:t>
            </a:r>
            <a:r>
              <a:rPr lang="en-US" altLang="zh-CN" sz="2800" b="1">
                <a:ea typeface="宋体" panose="02010600030101010101" pitchFamily="2" charset="-122"/>
              </a:rPr>
              <a:t>uv</a:t>
            </a:r>
            <a:r>
              <a:rPr lang="en-US" altLang="zh-CN" sz="2800" b="1">
                <a:ea typeface="宋体" panose="02010600030101010101" pitchFamily="2" charset="-122"/>
                <a:sym typeface="Symbol" panose="05050102010706020507" pitchFamily="18" charset="2"/>
              </a:rPr>
              <a:t>E</a:t>
            </a:r>
            <a:r>
              <a:rPr lang="zh-CN" altLang="en-US" sz="2800" b="1">
                <a:ea typeface="宋体" panose="02010600030101010101" pitchFamily="2" charset="-122"/>
                <a:sym typeface="Symbol" panose="05050102010706020507" pitchFamily="18" charset="2"/>
              </a:rPr>
              <a:t>当且仅当</a:t>
            </a:r>
            <a:r>
              <a:rPr lang="en-US" altLang="zh-CN" sz="2800" b="1">
                <a:ea typeface="宋体" panose="02010600030101010101" pitchFamily="2" charset="-122"/>
                <a:sym typeface="Symbol" panose="05050102010706020507" pitchFamily="18" charset="2"/>
              </a:rPr>
              <a:t>u</a:t>
            </a:r>
            <a:r>
              <a:rPr lang="zh-CN" altLang="en-US" sz="2800" b="1">
                <a:ea typeface="宋体" panose="02010600030101010101" pitchFamily="2" charset="-122"/>
                <a:sym typeface="Symbol" panose="05050102010706020507" pitchFamily="18" charset="2"/>
              </a:rPr>
              <a:t>对应的毕业生愿意选择</a:t>
            </a:r>
            <a:r>
              <a:rPr lang="en-US" altLang="zh-CN" sz="2800" b="1">
                <a:ea typeface="宋体" panose="02010600030101010101" pitchFamily="2" charset="-122"/>
                <a:sym typeface="Symbol" panose="05050102010706020507" pitchFamily="18" charset="2"/>
              </a:rPr>
              <a:t>v</a:t>
            </a:r>
            <a:r>
              <a:rPr lang="zh-CN" altLang="en-US" sz="2800" b="1">
                <a:ea typeface="宋体" panose="02010600030101010101" pitchFamily="2" charset="-122"/>
                <a:sym typeface="Symbol" panose="05050102010706020507" pitchFamily="18" charset="2"/>
              </a:rPr>
              <a:t>对应的岗位。</a:t>
            </a:r>
          </a:p>
          <a:p>
            <a:pPr eaLnBrk="1" hangingPunct="1"/>
            <a:r>
              <a:rPr lang="zh-CN" altLang="en-US" sz="2800" b="1">
                <a:ea typeface="宋体" panose="02010600030101010101" pitchFamily="2" charset="-122"/>
                <a:sym typeface="Symbol" panose="05050102010706020507" pitchFamily="18" charset="2"/>
              </a:rPr>
              <a:t>问题的解：问题有解当且仅当</a:t>
            </a:r>
            <a:r>
              <a:rPr lang="en-US" altLang="zh-CN" sz="2800" b="1">
                <a:ea typeface="宋体" panose="02010600030101010101" pitchFamily="2" charset="-122"/>
                <a:sym typeface="Symbol" panose="05050102010706020507" pitchFamily="18" charset="2"/>
              </a:rPr>
              <a:t>G</a:t>
            </a:r>
            <a:r>
              <a:rPr lang="zh-CN" altLang="en-US" sz="2800" b="1">
                <a:ea typeface="宋体" panose="02010600030101010101" pitchFamily="2" charset="-122"/>
                <a:sym typeface="Symbol" panose="05050102010706020507" pitchFamily="18" charset="2"/>
              </a:rPr>
              <a:t>有饱和</a:t>
            </a:r>
            <a:r>
              <a:rPr lang="en-US" altLang="zh-CN" sz="2800" b="1">
                <a:ea typeface="宋体" panose="02010600030101010101" pitchFamily="2" charset="-122"/>
              </a:rPr>
              <a:t>V</a:t>
            </a:r>
            <a:r>
              <a:rPr lang="en-US" altLang="zh-CN" sz="2800" b="1" baseline="-25000">
                <a:ea typeface="宋体" panose="02010600030101010101" pitchFamily="2" charset="-122"/>
              </a:rPr>
              <a:t>1</a:t>
            </a:r>
            <a:r>
              <a:rPr lang="zh-CN" altLang="en-US" sz="2800" b="1">
                <a:ea typeface="宋体" panose="02010600030101010101" pitchFamily="2" charset="-122"/>
              </a:rPr>
              <a:t>中所有顶点的完备匹配。</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水滴"/>
          <p:cNvSpPr>
            <a:spLocks noChangeArrowheads="1"/>
          </p:cNvSpPr>
          <p:nvPr/>
        </p:nvSpPr>
        <p:spPr bwMode="auto">
          <a:xfrm>
            <a:off x="381000" y="3657600"/>
            <a:ext cx="8382000" cy="1828800"/>
          </a:xfrm>
          <a:prstGeom prst="roundRect">
            <a:avLst>
              <a:gd name="adj" fmla="val 16667"/>
            </a:avLst>
          </a:prstGeom>
          <a:blipFill dpi="0" rotWithShape="0">
            <a:blip r:embed="rId3"/>
            <a:srcRect/>
            <a:tile tx="0" ty="0" sx="100000" sy="100000" flip="none" algn="tl"/>
          </a:blip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75" name="Rectangle 3"/>
          <p:cNvSpPr>
            <a:spLocks noGrp="1" noChangeArrowheads="1"/>
          </p:cNvSpPr>
          <p:nvPr>
            <p:ph type="title"/>
          </p:nvPr>
        </p:nvSpPr>
        <p:spPr>
          <a:xfrm>
            <a:off x="323850" y="220663"/>
            <a:ext cx="8439150" cy="1143000"/>
          </a:xfrm>
        </p:spPr>
        <p:txBody>
          <a:bodyPr/>
          <a:lstStyle/>
          <a:p>
            <a:pPr algn="ctr" eaLnBrk="1" hangingPunct="1"/>
            <a:r>
              <a:rPr lang="zh-CN" altLang="en-US" sz="3600"/>
              <a:t>工作分配问题的一般形式</a:t>
            </a:r>
          </a:p>
        </p:txBody>
      </p:sp>
      <p:sp>
        <p:nvSpPr>
          <p:cNvPr id="28676" name="Rectangle 4"/>
          <p:cNvSpPr>
            <a:spLocks noGrp="1" noChangeArrowheads="1"/>
          </p:cNvSpPr>
          <p:nvPr>
            <p:ph type="body" idx="1"/>
          </p:nvPr>
        </p:nvSpPr>
        <p:spPr>
          <a:xfrm>
            <a:off x="457200" y="1643063"/>
            <a:ext cx="8458200" cy="4148137"/>
          </a:xfrm>
        </p:spPr>
        <p:txBody>
          <a:bodyPr/>
          <a:lstStyle/>
          <a:p>
            <a:pPr eaLnBrk="1" hangingPunct="1">
              <a:lnSpc>
                <a:spcPct val="110000"/>
              </a:lnSpc>
            </a:pPr>
            <a:r>
              <a:rPr lang="zh-CN" altLang="en-US" sz="2800" b="1">
                <a:ea typeface="宋体" panose="02010600030101010101" pitchFamily="2" charset="-122"/>
              </a:rPr>
              <a:t>工作分配问题</a:t>
            </a:r>
          </a:p>
          <a:p>
            <a:pPr lvl="1" eaLnBrk="1" hangingPunct="1">
              <a:lnSpc>
                <a:spcPct val="110000"/>
              </a:lnSpc>
            </a:pPr>
            <a:r>
              <a:rPr lang="zh-CN" altLang="en-US" sz="2400" b="1">
                <a:ea typeface="宋体" panose="02010600030101010101" pitchFamily="2" charset="-122"/>
              </a:rPr>
              <a:t>某机构提供</a:t>
            </a:r>
            <a:r>
              <a:rPr lang="en-US" altLang="zh-CN" sz="2400" b="1" i="1">
                <a:ea typeface="宋体" panose="02010600030101010101" pitchFamily="2" charset="-122"/>
              </a:rPr>
              <a:t>n</a:t>
            </a:r>
            <a:r>
              <a:rPr lang="zh-CN" altLang="en-US" sz="2400" b="1">
                <a:ea typeface="宋体" panose="02010600030101010101" pitchFamily="2" charset="-122"/>
              </a:rPr>
              <a:t>个空缺职位</a:t>
            </a:r>
            <a:r>
              <a:rPr lang="en-US" altLang="zh-CN" sz="2400" b="1">
                <a:ea typeface="宋体" panose="02010600030101010101" pitchFamily="2" charset="-122"/>
              </a:rPr>
              <a:t>, </a:t>
            </a:r>
            <a:r>
              <a:rPr lang="zh-CN" altLang="en-US" sz="2400" b="1">
                <a:ea typeface="宋体" panose="02010600030101010101" pitchFamily="2" charset="-122"/>
              </a:rPr>
              <a:t>有</a:t>
            </a:r>
            <a:r>
              <a:rPr lang="en-US" altLang="zh-CN" sz="2400" b="1" i="1">
                <a:ea typeface="宋体" panose="02010600030101010101" pitchFamily="2" charset="-122"/>
              </a:rPr>
              <a:t>m</a:t>
            </a:r>
            <a:r>
              <a:rPr lang="zh-CN" altLang="en-US" sz="2400" b="1">
                <a:ea typeface="宋体" panose="02010600030101010101" pitchFamily="2" charset="-122"/>
              </a:rPr>
              <a:t>个申请者。每个申请者满足某些职位的要求</a:t>
            </a:r>
            <a:r>
              <a:rPr lang="zh-CN" altLang="en-US" sz="2400">
                <a:ea typeface="宋体" panose="02010600030101010101" pitchFamily="2" charset="-122"/>
              </a:rPr>
              <a:t>。</a:t>
            </a:r>
            <a:endParaRPr lang="en-US" altLang="zh-CN" sz="2400">
              <a:ea typeface="宋体" panose="02010600030101010101" pitchFamily="2" charset="-122"/>
            </a:endParaRPr>
          </a:p>
          <a:p>
            <a:pPr lvl="1" eaLnBrk="1" hangingPunct="1">
              <a:lnSpc>
                <a:spcPct val="110000"/>
              </a:lnSpc>
            </a:pPr>
            <a:endParaRPr lang="en-US" altLang="zh-CN" b="1">
              <a:solidFill>
                <a:srgbClr val="CC3300"/>
              </a:solidFill>
              <a:ea typeface="宋体" panose="02010600030101010101" pitchFamily="2" charset="-122"/>
            </a:endParaRPr>
          </a:p>
          <a:p>
            <a:pPr eaLnBrk="1" hangingPunct="1">
              <a:lnSpc>
                <a:spcPct val="110000"/>
              </a:lnSpc>
              <a:spcBef>
                <a:spcPct val="70000"/>
              </a:spcBef>
            </a:pPr>
            <a:r>
              <a:rPr lang="zh-CN" altLang="en-US" sz="2600" b="1">
                <a:solidFill>
                  <a:srgbClr val="CC3300"/>
                </a:solidFill>
                <a:ea typeface="宋体" panose="02010600030101010101" pitchFamily="2" charset="-122"/>
              </a:rPr>
              <a:t>是否可能使每个申请者得到一个他</a:t>
            </a:r>
            <a:r>
              <a:rPr lang="en-US" altLang="zh-CN" sz="2600" b="1">
                <a:solidFill>
                  <a:srgbClr val="CC3300"/>
                </a:solidFill>
                <a:ea typeface="宋体" panose="02010600030101010101" pitchFamily="2" charset="-122"/>
              </a:rPr>
              <a:t>/</a:t>
            </a:r>
            <a:r>
              <a:rPr lang="zh-CN" altLang="en-US" sz="2600" b="1">
                <a:solidFill>
                  <a:srgbClr val="CC3300"/>
                </a:solidFill>
                <a:ea typeface="宋体" panose="02010600030101010101" pitchFamily="2" charset="-122"/>
              </a:rPr>
              <a:t>她适合的职位？</a:t>
            </a:r>
          </a:p>
          <a:p>
            <a:pPr eaLnBrk="1" hangingPunct="1">
              <a:lnSpc>
                <a:spcPct val="110000"/>
              </a:lnSpc>
            </a:pPr>
            <a:r>
              <a:rPr lang="zh-CN" altLang="en-US" sz="2600" b="1">
                <a:solidFill>
                  <a:srgbClr val="CC3300"/>
                </a:solidFill>
                <a:ea typeface="宋体" panose="02010600030101010101" pitchFamily="2" charset="-122"/>
              </a:rPr>
              <a:t>若不能，最多多少申请者能够被分配到合适的职位？</a:t>
            </a:r>
          </a:p>
          <a:p>
            <a:pPr eaLnBrk="1" hangingPunct="1">
              <a:lnSpc>
                <a:spcPct val="110000"/>
              </a:lnSpc>
            </a:pPr>
            <a:r>
              <a:rPr lang="zh-CN" altLang="en-US" sz="2600" b="1">
                <a:solidFill>
                  <a:srgbClr val="CC3300"/>
                </a:solidFill>
                <a:ea typeface="宋体" panose="02010600030101010101" pitchFamily="2" charset="-122"/>
              </a:rPr>
              <a:t>如何实现一个最佳分配方案？</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468313"/>
            <a:ext cx="9144000" cy="669925"/>
          </a:xfrm>
        </p:spPr>
        <p:txBody>
          <a:bodyPr/>
          <a:lstStyle/>
          <a:p>
            <a:pPr algn="ctr" eaLnBrk="1" hangingPunct="1"/>
            <a:r>
              <a:rPr lang="zh-CN" altLang="en-US" sz="3500"/>
              <a:t>工作分配问题的求解模型</a:t>
            </a:r>
          </a:p>
        </p:txBody>
      </p:sp>
      <p:sp>
        <p:nvSpPr>
          <p:cNvPr id="29699" name="Oval 3"/>
          <p:cNvSpPr>
            <a:spLocks noChangeArrowheads="1"/>
          </p:cNvSpPr>
          <p:nvPr/>
        </p:nvSpPr>
        <p:spPr bwMode="auto">
          <a:xfrm>
            <a:off x="2209800" y="2122488"/>
            <a:ext cx="1219200" cy="3200400"/>
          </a:xfrm>
          <a:prstGeom prst="ellipse">
            <a:avLst/>
          </a:prstGeom>
          <a:noFill/>
          <a:ln w="28575">
            <a:solidFill>
              <a:srgbClr val="99CC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9700" name="Text Box 4"/>
          <p:cNvSpPr txBox="1">
            <a:spLocks noChangeArrowheads="1"/>
          </p:cNvSpPr>
          <p:nvPr/>
        </p:nvSpPr>
        <p:spPr bwMode="auto">
          <a:xfrm>
            <a:off x="3200400" y="4953000"/>
            <a:ext cx="762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rPr>
              <a:t>A</a:t>
            </a:r>
          </a:p>
        </p:txBody>
      </p:sp>
      <p:sp>
        <p:nvSpPr>
          <p:cNvPr id="29701" name="Oval 5"/>
          <p:cNvSpPr>
            <a:spLocks noChangeArrowheads="1"/>
          </p:cNvSpPr>
          <p:nvPr/>
        </p:nvSpPr>
        <p:spPr bwMode="auto">
          <a:xfrm>
            <a:off x="2743200" y="3798888"/>
            <a:ext cx="144463" cy="144462"/>
          </a:xfrm>
          <a:prstGeom prst="ellipse">
            <a:avLst/>
          </a:prstGeom>
          <a:solidFill>
            <a:srgbClr val="FF66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9702" name="Text Box 6"/>
          <p:cNvSpPr txBox="1">
            <a:spLocks noChangeArrowheads="1"/>
          </p:cNvSpPr>
          <p:nvPr/>
        </p:nvSpPr>
        <p:spPr bwMode="auto">
          <a:xfrm>
            <a:off x="2463800" y="3757613"/>
            <a:ext cx="762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rPr>
              <a:t>a</a:t>
            </a:r>
            <a:r>
              <a:rPr kumimoji="1" lang="en-US" altLang="zh-CN" sz="2400" b="1" baseline="-25000">
                <a:latin typeface="Times New Roman" panose="02020603050405020304" pitchFamily="18" charset="0"/>
              </a:rPr>
              <a:t>i</a:t>
            </a:r>
            <a:endParaRPr kumimoji="1" lang="en-US" altLang="zh-CN" sz="2400" b="1" i="1">
              <a:latin typeface="Times New Roman" panose="02020603050405020304" pitchFamily="18" charset="0"/>
            </a:endParaRPr>
          </a:p>
        </p:txBody>
      </p:sp>
      <p:sp>
        <p:nvSpPr>
          <p:cNvPr id="29703" name="Oval 7"/>
          <p:cNvSpPr>
            <a:spLocks noChangeArrowheads="1"/>
          </p:cNvSpPr>
          <p:nvPr/>
        </p:nvSpPr>
        <p:spPr bwMode="auto">
          <a:xfrm>
            <a:off x="5334000" y="2122488"/>
            <a:ext cx="1219200" cy="3200400"/>
          </a:xfrm>
          <a:prstGeom prst="ellipse">
            <a:avLst/>
          </a:prstGeom>
          <a:noFill/>
          <a:ln w="28575">
            <a:solidFill>
              <a:srgbClr val="FFCC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9704" name="Text Box 8"/>
          <p:cNvSpPr txBox="1">
            <a:spLocks noChangeArrowheads="1"/>
          </p:cNvSpPr>
          <p:nvPr/>
        </p:nvSpPr>
        <p:spPr bwMode="auto">
          <a:xfrm>
            <a:off x="5105400" y="4953000"/>
            <a:ext cx="762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rPr>
              <a:t>B</a:t>
            </a:r>
          </a:p>
        </p:txBody>
      </p:sp>
      <p:sp>
        <p:nvSpPr>
          <p:cNvPr id="29705" name="Oval 9"/>
          <p:cNvSpPr>
            <a:spLocks noChangeArrowheads="1"/>
          </p:cNvSpPr>
          <p:nvPr/>
        </p:nvSpPr>
        <p:spPr bwMode="auto">
          <a:xfrm>
            <a:off x="5867400" y="3189288"/>
            <a:ext cx="144463" cy="144462"/>
          </a:xfrm>
          <a:prstGeom prst="ellipse">
            <a:avLst/>
          </a:prstGeom>
          <a:solidFill>
            <a:srgbClr val="0000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29706" name="Text Box 10"/>
          <p:cNvSpPr txBox="1">
            <a:spLocks noChangeArrowheads="1"/>
          </p:cNvSpPr>
          <p:nvPr/>
        </p:nvSpPr>
        <p:spPr bwMode="auto">
          <a:xfrm>
            <a:off x="5943600" y="3265488"/>
            <a:ext cx="762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rPr>
              <a:t>b</a:t>
            </a:r>
            <a:r>
              <a:rPr kumimoji="1" lang="en-US" altLang="zh-CN" sz="2400" b="1" baseline="-25000">
                <a:latin typeface="Times New Roman" panose="02020603050405020304" pitchFamily="18" charset="0"/>
              </a:rPr>
              <a:t>j</a:t>
            </a:r>
            <a:endParaRPr kumimoji="1" lang="en-US" altLang="zh-CN" sz="2400" b="1" i="1">
              <a:latin typeface="Times New Roman" panose="02020603050405020304" pitchFamily="18" charset="0"/>
            </a:endParaRPr>
          </a:p>
        </p:txBody>
      </p:sp>
      <p:sp>
        <p:nvSpPr>
          <p:cNvPr id="29707" name="Line 11"/>
          <p:cNvSpPr>
            <a:spLocks noChangeShapeType="1"/>
          </p:cNvSpPr>
          <p:nvPr/>
        </p:nvSpPr>
        <p:spPr bwMode="auto">
          <a:xfrm flipV="1">
            <a:off x="2887663" y="3282950"/>
            <a:ext cx="2978150" cy="58737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9708" name="Line 12"/>
          <p:cNvSpPr>
            <a:spLocks noChangeShapeType="1"/>
          </p:cNvSpPr>
          <p:nvPr/>
        </p:nvSpPr>
        <p:spPr bwMode="auto">
          <a:xfrm flipV="1">
            <a:off x="2887663" y="3021013"/>
            <a:ext cx="1854200" cy="79692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9709" name="Line 13"/>
          <p:cNvSpPr>
            <a:spLocks noChangeShapeType="1"/>
          </p:cNvSpPr>
          <p:nvPr/>
        </p:nvSpPr>
        <p:spPr bwMode="auto">
          <a:xfrm>
            <a:off x="2860675" y="3922713"/>
            <a:ext cx="1855788" cy="67945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9710" name="Text Box 14"/>
          <p:cNvSpPr txBox="1">
            <a:spLocks noChangeArrowheads="1"/>
          </p:cNvSpPr>
          <p:nvPr/>
        </p:nvSpPr>
        <p:spPr bwMode="auto">
          <a:xfrm>
            <a:off x="3962400" y="3722688"/>
            <a:ext cx="990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rPr>
              <a:t>......</a:t>
            </a:r>
          </a:p>
        </p:txBody>
      </p:sp>
      <p:sp>
        <p:nvSpPr>
          <p:cNvPr id="29711" name="Text Box 15"/>
          <p:cNvSpPr txBox="1">
            <a:spLocks noChangeArrowheads="1"/>
          </p:cNvSpPr>
          <p:nvPr/>
        </p:nvSpPr>
        <p:spPr bwMode="auto">
          <a:xfrm>
            <a:off x="304800" y="2743200"/>
            <a:ext cx="18367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latin typeface="Times New Roman" panose="02020603050405020304" pitchFamily="18" charset="0"/>
              </a:rPr>
              <a:t>申请者集合</a:t>
            </a:r>
          </a:p>
        </p:txBody>
      </p:sp>
      <p:sp>
        <p:nvSpPr>
          <p:cNvPr id="29712" name="Text Box 16"/>
          <p:cNvSpPr txBox="1">
            <a:spLocks noChangeArrowheads="1"/>
          </p:cNvSpPr>
          <p:nvPr/>
        </p:nvSpPr>
        <p:spPr bwMode="auto">
          <a:xfrm>
            <a:off x="6637338" y="2743200"/>
            <a:ext cx="201453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latin typeface="Times New Roman" panose="02020603050405020304" pitchFamily="18" charset="0"/>
              </a:rPr>
              <a:t>职位的集合</a:t>
            </a:r>
          </a:p>
        </p:txBody>
      </p:sp>
      <p:sp>
        <p:nvSpPr>
          <p:cNvPr id="29713" name="Text Box 17"/>
          <p:cNvSpPr txBox="1">
            <a:spLocks noChangeArrowheads="1"/>
          </p:cNvSpPr>
          <p:nvPr/>
        </p:nvSpPr>
        <p:spPr bwMode="auto">
          <a:xfrm>
            <a:off x="2667000" y="5562600"/>
            <a:ext cx="3810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b="1" i="1">
                <a:latin typeface="Times New Roman" panose="02020603050405020304" pitchFamily="18" charset="0"/>
              </a:rPr>
              <a:t>a</a:t>
            </a:r>
            <a:r>
              <a:rPr kumimoji="1" lang="en-US" altLang="zh-CN" sz="2400" b="1" baseline="-25000">
                <a:latin typeface="Times New Roman" panose="02020603050405020304" pitchFamily="18" charset="0"/>
              </a:rPr>
              <a:t>i</a:t>
            </a:r>
            <a:r>
              <a:rPr kumimoji="1" lang="en-US" altLang="zh-CN" sz="2400" b="1" i="1">
                <a:latin typeface="Times New Roman" panose="02020603050405020304" pitchFamily="18" charset="0"/>
              </a:rPr>
              <a:t>b</a:t>
            </a:r>
            <a:r>
              <a:rPr kumimoji="1" lang="en-US" altLang="zh-CN" sz="2400" b="1" baseline="-25000">
                <a:latin typeface="Times New Roman" panose="02020603050405020304" pitchFamily="18" charset="0"/>
              </a:rPr>
              <a:t>j</a:t>
            </a:r>
            <a:r>
              <a:rPr kumimoji="1" lang="en-US" altLang="zh-CN" sz="2400" b="1">
                <a:latin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sym typeface="Symbol" panose="05050102010706020507" pitchFamily="18" charset="2"/>
              </a:rPr>
              <a:t>E</a:t>
            </a:r>
            <a:r>
              <a:rPr kumimoji="1" lang="en-US" altLang="zh-CN" sz="2400" b="1" i="1" baseline="-25000">
                <a:latin typeface="Times New Roman" panose="02020603050405020304" pitchFamily="18" charset="0"/>
                <a:sym typeface="Symbol" panose="05050102010706020507" pitchFamily="18" charset="2"/>
              </a:rPr>
              <a:t>G</a:t>
            </a:r>
            <a:r>
              <a:rPr kumimoji="1" lang="en-US" altLang="zh-CN" sz="2400" b="1" baseline="-25000">
                <a:latin typeface="Times New Roman" panose="02020603050405020304" pitchFamily="18" charset="0"/>
                <a:sym typeface="Symbol" panose="05050102010706020507" pitchFamily="18" charset="2"/>
              </a:rPr>
              <a:t> </a:t>
            </a:r>
            <a:r>
              <a:rPr kumimoji="1" lang="en-US" altLang="zh-CN" sz="2400" b="1">
                <a:latin typeface="Times New Roman" panose="02020603050405020304" pitchFamily="18" charset="0"/>
                <a:sym typeface="Symbol" panose="05050102010706020507" pitchFamily="18" charset="2"/>
              </a:rPr>
              <a:t>iff. </a:t>
            </a:r>
            <a:r>
              <a:rPr kumimoji="1" lang="en-US" altLang="zh-CN" sz="2400" b="1" i="1">
                <a:latin typeface="Times New Roman" panose="02020603050405020304" pitchFamily="18" charset="0"/>
                <a:sym typeface="Symbol" panose="05050102010706020507" pitchFamily="18" charset="2"/>
              </a:rPr>
              <a:t>a</a:t>
            </a:r>
            <a:r>
              <a:rPr kumimoji="1" lang="en-US" altLang="zh-CN" sz="2400" b="1" baseline="-25000">
                <a:latin typeface="Times New Roman" panose="02020603050405020304" pitchFamily="18" charset="0"/>
                <a:sym typeface="Symbol" panose="05050102010706020507" pitchFamily="18" charset="2"/>
              </a:rPr>
              <a:t>i</a:t>
            </a:r>
            <a:r>
              <a:rPr kumimoji="1" lang="en-US" altLang="zh-CN" sz="2400" b="1">
                <a:latin typeface="Times New Roman" panose="02020603050405020304" pitchFamily="18" charset="0"/>
                <a:sym typeface="Symbol" panose="05050102010706020507" pitchFamily="18" charset="2"/>
              </a:rPr>
              <a:t> </a:t>
            </a:r>
            <a:r>
              <a:rPr kumimoji="1" lang="zh-CN" altLang="en-US" sz="2400" b="1">
                <a:latin typeface="Times New Roman" panose="02020603050405020304" pitchFamily="18" charset="0"/>
                <a:sym typeface="Symbol" panose="05050102010706020507" pitchFamily="18" charset="2"/>
              </a:rPr>
              <a:t>适合于 </a:t>
            </a:r>
            <a:r>
              <a:rPr kumimoji="1" lang="en-US" altLang="zh-CN" sz="2400" b="1" i="1">
                <a:latin typeface="Times New Roman" panose="02020603050405020304" pitchFamily="18" charset="0"/>
                <a:sym typeface="Symbol" panose="05050102010706020507" pitchFamily="18" charset="2"/>
              </a:rPr>
              <a:t>b</a:t>
            </a:r>
            <a:r>
              <a:rPr kumimoji="1" lang="en-US" altLang="zh-CN" sz="2400" b="1" baseline="-25000">
                <a:latin typeface="Times New Roman" panose="02020603050405020304" pitchFamily="18" charset="0"/>
                <a:sym typeface="Symbol" panose="05050102010706020507" pitchFamily="18" charset="2"/>
              </a:rPr>
              <a:t>j</a:t>
            </a:r>
            <a:endParaRPr kumimoji="1" lang="en-US" altLang="zh-CN" sz="2400" b="1" i="1">
              <a:latin typeface="Times New Roman" panose="02020603050405020304" pitchFamily="18" charset="0"/>
            </a:endParaRPr>
          </a:p>
        </p:txBody>
      </p:sp>
      <p:sp>
        <p:nvSpPr>
          <p:cNvPr id="87058" name="Text Box 18"/>
          <p:cNvSpPr txBox="1">
            <a:spLocks noChangeArrowheads="1"/>
          </p:cNvSpPr>
          <p:nvPr/>
        </p:nvSpPr>
        <p:spPr bwMode="auto">
          <a:xfrm>
            <a:off x="6561138" y="4038600"/>
            <a:ext cx="24384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400" b="1">
                <a:solidFill>
                  <a:srgbClr val="009900"/>
                </a:solidFill>
                <a:latin typeface="Broadway" panose="04040905080B02020502" pitchFamily="82" charset="0"/>
              </a:rPr>
              <a:t>在此模型中如何解释问题的解？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7058"/>
                                        </p:tgtEl>
                                        <p:attrNameLst>
                                          <p:attrName>style.visibility</p:attrName>
                                        </p:attrNameLst>
                                      </p:cBhvr>
                                      <p:to>
                                        <p:strVal val="visible"/>
                                      </p:to>
                                    </p:set>
                                    <p:animEffect transition="in" filter="randombar(horizontal)">
                                      <p:cBhvr>
                                        <p:cTn id="7" dur="500"/>
                                        <p:tgtEl>
                                          <p:spTgt spid="87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5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68313" y="333375"/>
            <a:ext cx="7543800" cy="796925"/>
          </a:xfrm>
        </p:spPr>
        <p:txBody>
          <a:bodyPr/>
          <a:lstStyle/>
          <a:p>
            <a:pPr eaLnBrk="1" hangingPunct="1"/>
            <a:r>
              <a:rPr lang="zh-CN" altLang="en-US">
                <a:latin typeface="Times New Roman" charset="0"/>
              </a:rPr>
              <a:t>二部图</a:t>
            </a:r>
            <a:r>
              <a:rPr lang="en-US" altLang="zh-CN">
                <a:latin typeface="Times New Roman" charset="0"/>
              </a:rPr>
              <a:t>(bipartite graph</a:t>
            </a:r>
            <a:r>
              <a:rPr lang="zh-CN" altLang="en-US">
                <a:latin typeface="Times New Roman" charset="0"/>
              </a:rPr>
              <a:t>，偶图</a:t>
            </a:r>
            <a:r>
              <a:rPr lang="en-US" altLang="zh-CN">
                <a:latin typeface="Times New Roman" charset="0"/>
                <a:sym typeface="Symbol" charset="2"/>
              </a:rPr>
              <a:t>)</a:t>
            </a:r>
            <a:endParaRPr lang="zh-CN" altLang="en-US">
              <a:latin typeface="Times New Roman" charset="0"/>
            </a:endParaRPr>
          </a:p>
        </p:txBody>
      </p:sp>
      <p:sp>
        <p:nvSpPr>
          <p:cNvPr id="31747" name="Rectangle 3"/>
          <p:cNvSpPr>
            <a:spLocks noGrp="1" noChangeArrowheads="1"/>
          </p:cNvSpPr>
          <p:nvPr>
            <p:ph idx="1"/>
          </p:nvPr>
        </p:nvSpPr>
        <p:spPr>
          <a:xfrm>
            <a:off x="395288" y="1484313"/>
            <a:ext cx="8497887" cy="1728787"/>
          </a:xfrm>
        </p:spPr>
        <p:txBody>
          <a:bodyPr/>
          <a:lstStyle/>
          <a:p>
            <a:pPr algn="just" eaLnBrk="1" hangingPunct="1">
              <a:lnSpc>
                <a:spcPct val="120000"/>
              </a:lnSpc>
            </a:pPr>
            <a:r>
              <a:rPr lang="zh-CN" altLang="en-US" sz="2800" b="1">
                <a:latin typeface="Times New Roman" charset="0"/>
              </a:rPr>
              <a:t>二部图：顶点集划分为</a:t>
            </a:r>
            <a:r>
              <a:rPr lang="en-US" altLang="zh-CN" sz="2800" b="1">
                <a:latin typeface="Times New Roman" charset="0"/>
              </a:rPr>
              <a:t>2</a:t>
            </a:r>
            <a:r>
              <a:rPr lang="zh-CN" altLang="en-US" sz="2800" b="1">
                <a:latin typeface="Times New Roman" charset="0"/>
              </a:rPr>
              <a:t>个类别</a:t>
            </a:r>
            <a:r>
              <a:rPr lang="en-US" altLang="zh-CN" sz="2800" b="1">
                <a:latin typeface="Times New Roman" charset="0"/>
              </a:rPr>
              <a:t>(</a:t>
            </a:r>
            <a:r>
              <a:rPr lang="zh-CN" altLang="en-US" sz="2800" b="1">
                <a:latin typeface="Times New Roman" charset="0"/>
              </a:rPr>
              <a:t>不相交</a:t>
            </a:r>
            <a:r>
              <a:rPr lang="en-US" altLang="zh-CN" sz="2800" b="1">
                <a:latin typeface="Times New Roman" charset="0"/>
              </a:rPr>
              <a:t>)</a:t>
            </a:r>
            <a:r>
              <a:rPr lang="zh-CN" altLang="en-US" sz="2800" b="1">
                <a:latin typeface="Times New Roman" charset="0"/>
              </a:rPr>
              <a:t>，边的端点在不同类别中。</a:t>
            </a:r>
            <a:endParaRPr lang="en-US" altLang="zh-CN" sz="2800" b="1">
              <a:latin typeface="Times New Roman" charset="0"/>
            </a:endParaRPr>
          </a:p>
          <a:p>
            <a:pPr algn="just" eaLnBrk="1" hangingPunct="1">
              <a:lnSpc>
                <a:spcPct val="120000"/>
              </a:lnSpc>
            </a:pPr>
            <a:r>
              <a:rPr lang="zh-CN" altLang="en-US" sz="2800" b="1">
                <a:latin typeface="Times New Roman" charset="0"/>
              </a:rPr>
              <a:t>完全二部图：来自不同类别的两个顶点均有边。</a:t>
            </a:r>
            <a:endParaRPr lang="en-US" altLang="zh-CN" sz="2800">
              <a:solidFill>
                <a:schemeClr val="tx2"/>
              </a:solidFill>
              <a:latin typeface="Times New Roman" charset="0"/>
            </a:endParaRPr>
          </a:p>
        </p:txBody>
      </p:sp>
      <p:grpSp>
        <p:nvGrpSpPr>
          <p:cNvPr id="2" name="组合 86"/>
          <p:cNvGrpSpPr>
            <a:grpSpLocks/>
          </p:cNvGrpSpPr>
          <p:nvPr/>
        </p:nvGrpSpPr>
        <p:grpSpPr bwMode="auto">
          <a:xfrm>
            <a:off x="3548063" y="3905250"/>
            <a:ext cx="1773237" cy="1838325"/>
            <a:chOff x="3883449" y="3703585"/>
            <a:chExt cx="1773362" cy="1838799"/>
          </a:xfrm>
        </p:grpSpPr>
        <p:sp>
          <p:nvSpPr>
            <p:cNvPr id="31778" name="Text Box 5"/>
            <p:cNvSpPr txBox="1">
              <a:spLocks noChangeArrowheads="1"/>
            </p:cNvSpPr>
            <p:nvPr/>
          </p:nvSpPr>
          <p:spPr bwMode="auto">
            <a:xfrm>
              <a:off x="4572000" y="5085184"/>
              <a:ext cx="6762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just" eaLnBrk="1" hangingPunct="1"/>
              <a:r>
                <a:rPr lang="en-US" altLang="zh-CN" sz="2000" b="1">
                  <a:latin typeface="Times New Roman" charset="0"/>
                </a:rPr>
                <a:t>K</a:t>
              </a:r>
              <a:r>
                <a:rPr lang="en-US" altLang="zh-CN" sz="2000" b="1" baseline="-25000">
                  <a:latin typeface="Times New Roman" charset="0"/>
                </a:rPr>
                <a:t>2,3</a:t>
              </a:r>
              <a:endParaRPr lang="en-US" altLang="zh-CN" sz="2000" b="1">
                <a:latin typeface="Times New Roman" charset="0"/>
              </a:endParaRPr>
            </a:p>
          </p:txBody>
        </p:sp>
        <p:cxnSp>
          <p:nvCxnSpPr>
            <p:cNvPr id="31779" name="直接连接符 73"/>
            <p:cNvCxnSpPr>
              <a:cxnSpLocks noChangeShapeType="1"/>
            </p:cNvCxnSpPr>
            <p:nvPr/>
          </p:nvCxnSpPr>
          <p:spPr bwMode="auto">
            <a:xfrm>
              <a:off x="4387643" y="3789040"/>
              <a:ext cx="1228827" cy="850616"/>
            </a:xfrm>
            <a:prstGeom prst="line">
              <a:avLst/>
            </a:prstGeom>
            <a:noFill/>
            <a:ln w="22225">
              <a:solidFill>
                <a:schemeClr val="tx1"/>
              </a:solidFill>
              <a:miter lim="800000"/>
              <a:headEnd/>
              <a:tailEnd/>
            </a:ln>
            <a:extLst>
              <a:ext uri="{909E8E84-426E-40dd-AFC4-6F175D3DCCD1}">
                <a14:hiddenFill xmlns:a14="http://schemas.microsoft.com/office/drawing/2010/main" xmlns="">
                  <a:noFill/>
                </a14:hiddenFill>
              </a:ext>
            </a:extLst>
          </p:spPr>
        </p:cxnSp>
        <p:sp>
          <p:nvSpPr>
            <p:cNvPr id="31780" name="流程图: 联系 8"/>
            <p:cNvSpPr>
              <a:spLocks noChangeArrowheads="1"/>
            </p:cNvSpPr>
            <p:nvPr/>
          </p:nvSpPr>
          <p:spPr bwMode="auto">
            <a:xfrm>
              <a:off x="5512877" y="4567681"/>
              <a:ext cx="143934" cy="143950"/>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1781" name="流程图: 联系 35"/>
            <p:cNvSpPr>
              <a:spLocks noChangeArrowheads="1"/>
            </p:cNvSpPr>
            <p:nvPr/>
          </p:nvSpPr>
          <p:spPr bwMode="auto">
            <a:xfrm>
              <a:off x="4288741" y="3703585"/>
              <a:ext cx="143934" cy="143950"/>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1782" name="流程图: 联系 8"/>
            <p:cNvSpPr>
              <a:spLocks noChangeArrowheads="1"/>
            </p:cNvSpPr>
            <p:nvPr/>
          </p:nvSpPr>
          <p:spPr bwMode="auto">
            <a:xfrm>
              <a:off x="5059580" y="3703585"/>
              <a:ext cx="143934" cy="143950"/>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1783" name="流程图: 联系 71"/>
            <p:cNvSpPr>
              <a:spLocks noChangeArrowheads="1"/>
            </p:cNvSpPr>
            <p:nvPr/>
          </p:nvSpPr>
          <p:spPr bwMode="auto">
            <a:xfrm>
              <a:off x="3883449" y="4580596"/>
              <a:ext cx="143934" cy="143950"/>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1784" name="流程图: 联系 72"/>
            <p:cNvSpPr>
              <a:spLocks noChangeArrowheads="1"/>
            </p:cNvSpPr>
            <p:nvPr/>
          </p:nvSpPr>
          <p:spPr bwMode="auto">
            <a:xfrm>
              <a:off x="4720789" y="4567681"/>
              <a:ext cx="143934" cy="143950"/>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cxnSp>
          <p:nvCxnSpPr>
            <p:cNvPr id="31785" name="直接连接符 74"/>
            <p:cNvCxnSpPr>
              <a:cxnSpLocks noChangeShapeType="1"/>
              <a:endCxn id="31784" idx="1"/>
            </p:cNvCxnSpPr>
            <p:nvPr/>
          </p:nvCxnSpPr>
          <p:spPr bwMode="auto">
            <a:xfrm>
              <a:off x="4360749" y="3807017"/>
              <a:ext cx="381119" cy="781745"/>
            </a:xfrm>
            <a:prstGeom prst="line">
              <a:avLst/>
            </a:prstGeom>
            <a:noFill/>
            <a:ln w="22225">
              <a:solidFill>
                <a:schemeClr val="tx1"/>
              </a:solidFill>
              <a:miter lim="800000"/>
              <a:headEnd/>
              <a:tailEnd/>
            </a:ln>
            <a:extLst>
              <a:ext uri="{909E8E84-426E-40dd-AFC4-6F175D3DCCD1}">
                <a14:hiddenFill xmlns:a14="http://schemas.microsoft.com/office/drawing/2010/main" xmlns="">
                  <a:noFill/>
                </a14:hiddenFill>
              </a:ext>
            </a:extLst>
          </p:spPr>
        </p:cxnSp>
        <p:cxnSp>
          <p:nvCxnSpPr>
            <p:cNvPr id="31786" name="直接连接符 75"/>
            <p:cNvCxnSpPr>
              <a:cxnSpLocks noChangeShapeType="1"/>
            </p:cNvCxnSpPr>
            <p:nvPr/>
          </p:nvCxnSpPr>
          <p:spPr bwMode="auto">
            <a:xfrm>
              <a:off x="5148064" y="3789040"/>
              <a:ext cx="432048" cy="792088"/>
            </a:xfrm>
            <a:prstGeom prst="line">
              <a:avLst/>
            </a:prstGeom>
            <a:noFill/>
            <a:ln w="22225">
              <a:solidFill>
                <a:schemeClr val="tx1"/>
              </a:solidFill>
              <a:miter lim="800000"/>
              <a:headEnd/>
              <a:tailEnd/>
            </a:ln>
            <a:extLst>
              <a:ext uri="{909E8E84-426E-40dd-AFC4-6F175D3DCCD1}">
                <a14:hiddenFill xmlns:a14="http://schemas.microsoft.com/office/drawing/2010/main" xmlns="">
                  <a:noFill/>
                </a14:hiddenFill>
              </a:ext>
            </a:extLst>
          </p:spPr>
        </p:cxnSp>
        <p:cxnSp>
          <p:nvCxnSpPr>
            <p:cNvPr id="31787" name="直接连接符 76"/>
            <p:cNvCxnSpPr>
              <a:cxnSpLocks noChangeShapeType="1"/>
            </p:cNvCxnSpPr>
            <p:nvPr/>
          </p:nvCxnSpPr>
          <p:spPr bwMode="auto">
            <a:xfrm flipV="1">
              <a:off x="4819691" y="3703585"/>
              <a:ext cx="352197" cy="884916"/>
            </a:xfrm>
            <a:prstGeom prst="line">
              <a:avLst/>
            </a:prstGeom>
            <a:noFill/>
            <a:ln w="22225">
              <a:solidFill>
                <a:schemeClr val="tx1"/>
              </a:solidFill>
              <a:miter lim="800000"/>
              <a:headEnd/>
              <a:tailEnd/>
            </a:ln>
            <a:extLst>
              <a:ext uri="{909E8E84-426E-40dd-AFC4-6F175D3DCCD1}">
                <a14:hiddenFill xmlns:a14="http://schemas.microsoft.com/office/drawing/2010/main" xmlns="">
                  <a:noFill/>
                </a14:hiddenFill>
              </a:ext>
            </a:extLst>
          </p:spPr>
        </p:cxnSp>
        <p:cxnSp>
          <p:nvCxnSpPr>
            <p:cNvPr id="31788" name="直接连接符 77"/>
            <p:cNvCxnSpPr>
              <a:cxnSpLocks noChangeShapeType="1"/>
              <a:stCxn id="31781" idx="4"/>
              <a:endCxn id="31783" idx="7"/>
            </p:cNvCxnSpPr>
            <p:nvPr/>
          </p:nvCxnSpPr>
          <p:spPr bwMode="auto">
            <a:xfrm flipH="1">
              <a:off x="4006304" y="3847535"/>
              <a:ext cx="354404" cy="754142"/>
            </a:xfrm>
            <a:prstGeom prst="line">
              <a:avLst/>
            </a:prstGeom>
            <a:noFill/>
            <a:ln w="22225">
              <a:solidFill>
                <a:schemeClr val="tx1"/>
              </a:solidFill>
              <a:miter lim="800000"/>
              <a:headEnd/>
              <a:tailEnd/>
            </a:ln>
            <a:extLst>
              <a:ext uri="{909E8E84-426E-40dd-AFC4-6F175D3DCCD1}">
                <a14:hiddenFill xmlns:a14="http://schemas.microsoft.com/office/drawing/2010/main" xmlns="">
                  <a:noFill/>
                </a14:hiddenFill>
              </a:ext>
            </a:extLst>
          </p:spPr>
        </p:cxnSp>
        <p:cxnSp>
          <p:nvCxnSpPr>
            <p:cNvPr id="31789" name="直接连接符 73"/>
            <p:cNvCxnSpPr>
              <a:cxnSpLocks noChangeShapeType="1"/>
              <a:stCxn id="31782" idx="3"/>
              <a:endCxn id="31783" idx="6"/>
            </p:cNvCxnSpPr>
            <p:nvPr/>
          </p:nvCxnSpPr>
          <p:spPr bwMode="auto">
            <a:xfrm flipH="1">
              <a:off x="4027383" y="3826454"/>
              <a:ext cx="1053276" cy="826117"/>
            </a:xfrm>
            <a:prstGeom prst="line">
              <a:avLst/>
            </a:prstGeom>
            <a:noFill/>
            <a:ln w="22225">
              <a:solidFill>
                <a:schemeClr val="tx1"/>
              </a:solidFill>
              <a:miter lim="800000"/>
              <a:headEnd/>
              <a:tailEnd/>
            </a:ln>
            <a:extLst>
              <a:ext uri="{909E8E84-426E-40dd-AFC4-6F175D3DCCD1}">
                <a14:hiddenFill xmlns:a14="http://schemas.microsoft.com/office/drawing/2010/main" xmlns="">
                  <a:noFill/>
                </a14:hiddenFill>
              </a:ext>
            </a:extLst>
          </p:spPr>
        </p:cxnSp>
      </p:grpSp>
      <p:grpSp>
        <p:nvGrpSpPr>
          <p:cNvPr id="3" name="组合 87"/>
          <p:cNvGrpSpPr>
            <a:grpSpLocks/>
          </p:cNvGrpSpPr>
          <p:nvPr/>
        </p:nvGrpSpPr>
        <p:grpSpPr bwMode="auto">
          <a:xfrm>
            <a:off x="6108700" y="3900488"/>
            <a:ext cx="1773238" cy="1771650"/>
            <a:chOff x="6444208" y="3698812"/>
            <a:chExt cx="1773444" cy="1771564"/>
          </a:xfrm>
        </p:grpSpPr>
        <p:sp>
          <p:nvSpPr>
            <p:cNvPr id="31762" name="Text Box 5"/>
            <p:cNvSpPr txBox="1">
              <a:spLocks noChangeArrowheads="1"/>
            </p:cNvSpPr>
            <p:nvPr/>
          </p:nvSpPr>
          <p:spPr bwMode="auto">
            <a:xfrm>
              <a:off x="7092280" y="5013176"/>
              <a:ext cx="6762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just" eaLnBrk="1" hangingPunct="1"/>
              <a:r>
                <a:rPr lang="en-US" altLang="zh-CN" sz="2000" b="1">
                  <a:latin typeface="Times New Roman" charset="0"/>
                </a:rPr>
                <a:t>K</a:t>
              </a:r>
              <a:r>
                <a:rPr lang="en-US" altLang="zh-CN" sz="2000" b="1" baseline="-25000">
                  <a:latin typeface="Times New Roman" charset="0"/>
                </a:rPr>
                <a:t>3,3</a:t>
              </a:r>
              <a:endParaRPr lang="en-US" altLang="zh-CN" sz="2000" b="1">
                <a:latin typeface="Times New Roman" charset="0"/>
              </a:endParaRPr>
            </a:p>
          </p:txBody>
        </p:sp>
        <p:cxnSp>
          <p:nvCxnSpPr>
            <p:cNvPr id="31763" name="直接连接符 73"/>
            <p:cNvCxnSpPr>
              <a:cxnSpLocks noChangeShapeType="1"/>
              <a:stCxn id="31765" idx="6"/>
            </p:cNvCxnSpPr>
            <p:nvPr/>
          </p:nvCxnSpPr>
          <p:spPr bwMode="auto">
            <a:xfrm>
              <a:off x="6588142" y="3789007"/>
              <a:ext cx="1589169" cy="813235"/>
            </a:xfrm>
            <a:prstGeom prst="line">
              <a:avLst/>
            </a:prstGeom>
            <a:noFill/>
            <a:ln w="22225">
              <a:solidFill>
                <a:schemeClr val="tx1"/>
              </a:solidFill>
              <a:miter lim="800000"/>
              <a:headEnd/>
              <a:tailEnd/>
            </a:ln>
            <a:extLst>
              <a:ext uri="{909E8E84-426E-40dd-AFC4-6F175D3DCCD1}">
                <a14:hiddenFill xmlns:a14="http://schemas.microsoft.com/office/drawing/2010/main" xmlns="">
                  <a:noFill/>
                </a14:hiddenFill>
              </a:ext>
            </a:extLst>
          </p:spPr>
        </p:cxnSp>
        <p:sp>
          <p:nvSpPr>
            <p:cNvPr id="31764" name="流程图: 联系 8"/>
            <p:cNvSpPr>
              <a:spLocks noChangeArrowheads="1"/>
            </p:cNvSpPr>
            <p:nvPr/>
          </p:nvSpPr>
          <p:spPr bwMode="auto">
            <a:xfrm>
              <a:off x="8073718" y="4530267"/>
              <a:ext cx="143934" cy="143950"/>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1765" name="流程图: 联系 35"/>
            <p:cNvSpPr>
              <a:spLocks noChangeArrowheads="1"/>
            </p:cNvSpPr>
            <p:nvPr/>
          </p:nvSpPr>
          <p:spPr bwMode="auto">
            <a:xfrm>
              <a:off x="6444208" y="3717032"/>
              <a:ext cx="143934" cy="143950"/>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1766" name="流程图: 联系 8"/>
            <p:cNvSpPr>
              <a:spLocks noChangeArrowheads="1"/>
            </p:cNvSpPr>
            <p:nvPr/>
          </p:nvSpPr>
          <p:spPr bwMode="auto">
            <a:xfrm>
              <a:off x="8055278" y="3698812"/>
              <a:ext cx="143934" cy="143950"/>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1767" name="流程图: 联系 71"/>
            <p:cNvSpPr>
              <a:spLocks noChangeArrowheads="1"/>
            </p:cNvSpPr>
            <p:nvPr/>
          </p:nvSpPr>
          <p:spPr bwMode="auto">
            <a:xfrm>
              <a:off x="6444290" y="4543182"/>
              <a:ext cx="143934" cy="143950"/>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1768" name="流程图: 联系 72"/>
            <p:cNvSpPr>
              <a:spLocks noChangeArrowheads="1"/>
            </p:cNvSpPr>
            <p:nvPr/>
          </p:nvSpPr>
          <p:spPr bwMode="auto">
            <a:xfrm>
              <a:off x="7281630" y="4530267"/>
              <a:ext cx="143934" cy="143950"/>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cxnSp>
          <p:nvCxnSpPr>
            <p:cNvPr id="31769" name="直接连接符 74"/>
            <p:cNvCxnSpPr>
              <a:cxnSpLocks noChangeShapeType="1"/>
              <a:stCxn id="31765" idx="5"/>
              <a:endCxn id="31768" idx="1"/>
            </p:cNvCxnSpPr>
            <p:nvPr/>
          </p:nvCxnSpPr>
          <p:spPr bwMode="auto">
            <a:xfrm>
              <a:off x="6567063" y="3839901"/>
              <a:ext cx="735646" cy="711447"/>
            </a:xfrm>
            <a:prstGeom prst="line">
              <a:avLst/>
            </a:prstGeom>
            <a:noFill/>
            <a:ln w="22225">
              <a:solidFill>
                <a:schemeClr val="tx1"/>
              </a:solidFill>
              <a:miter lim="800000"/>
              <a:headEnd/>
              <a:tailEnd/>
            </a:ln>
            <a:extLst>
              <a:ext uri="{909E8E84-426E-40dd-AFC4-6F175D3DCCD1}">
                <a14:hiddenFill xmlns:a14="http://schemas.microsoft.com/office/drawing/2010/main" xmlns="">
                  <a:noFill/>
                </a14:hiddenFill>
              </a:ext>
            </a:extLst>
          </p:spPr>
        </p:cxnSp>
        <p:cxnSp>
          <p:nvCxnSpPr>
            <p:cNvPr id="31770" name="直接连接符 75"/>
            <p:cNvCxnSpPr>
              <a:cxnSpLocks noChangeShapeType="1"/>
              <a:stCxn id="31774" idx="4"/>
            </p:cNvCxnSpPr>
            <p:nvPr/>
          </p:nvCxnSpPr>
          <p:spPr bwMode="auto">
            <a:xfrm>
              <a:off x="7348604" y="3842762"/>
              <a:ext cx="792349" cy="700952"/>
            </a:xfrm>
            <a:prstGeom prst="line">
              <a:avLst/>
            </a:prstGeom>
            <a:noFill/>
            <a:ln w="22225">
              <a:solidFill>
                <a:schemeClr val="tx1"/>
              </a:solidFill>
              <a:miter lim="800000"/>
              <a:headEnd/>
              <a:tailEnd/>
            </a:ln>
            <a:extLst>
              <a:ext uri="{909E8E84-426E-40dd-AFC4-6F175D3DCCD1}">
                <a14:hiddenFill xmlns:a14="http://schemas.microsoft.com/office/drawing/2010/main" xmlns="">
                  <a:noFill/>
                </a14:hiddenFill>
              </a:ext>
            </a:extLst>
          </p:spPr>
        </p:cxnSp>
        <p:cxnSp>
          <p:nvCxnSpPr>
            <p:cNvPr id="31771" name="直接连接符 76"/>
            <p:cNvCxnSpPr>
              <a:cxnSpLocks noChangeShapeType="1"/>
              <a:endCxn id="31766" idx="4"/>
            </p:cNvCxnSpPr>
            <p:nvPr/>
          </p:nvCxnSpPr>
          <p:spPr bwMode="auto">
            <a:xfrm flipV="1">
              <a:off x="7380312" y="3842762"/>
              <a:ext cx="746933" cy="708326"/>
            </a:xfrm>
            <a:prstGeom prst="line">
              <a:avLst/>
            </a:prstGeom>
            <a:noFill/>
            <a:ln w="22225">
              <a:solidFill>
                <a:schemeClr val="tx1"/>
              </a:solidFill>
              <a:miter lim="800000"/>
              <a:headEnd/>
              <a:tailEnd/>
            </a:ln>
            <a:extLst>
              <a:ext uri="{909E8E84-426E-40dd-AFC4-6F175D3DCCD1}">
                <a14:hiddenFill xmlns:a14="http://schemas.microsoft.com/office/drawing/2010/main" xmlns="">
                  <a:noFill/>
                </a14:hiddenFill>
              </a:ext>
            </a:extLst>
          </p:spPr>
        </p:cxnSp>
        <p:cxnSp>
          <p:nvCxnSpPr>
            <p:cNvPr id="31772" name="直接连接符 77"/>
            <p:cNvCxnSpPr>
              <a:cxnSpLocks noChangeShapeType="1"/>
            </p:cNvCxnSpPr>
            <p:nvPr/>
          </p:nvCxnSpPr>
          <p:spPr bwMode="auto">
            <a:xfrm>
              <a:off x="6516216" y="3861048"/>
              <a:ext cx="0" cy="720080"/>
            </a:xfrm>
            <a:prstGeom prst="line">
              <a:avLst/>
            </a:prstGeom>
            <a:noFill/>
            <a:ln w="22225">
              <a:solidFill>
                <a:schemeClr val="tx1"/>
              </a:solidFill>
              <a:miter lim="800000"/>
              <a:headEnd/>
              <a:tailEnd/>
            </a:ln>
            <a:extLst>
              <a:ext uri="{909E8E84-426E-40dd-AFC4-6F175D3DCCD1}">
                <a14:hiddenFill xmlns:a14="http://schemas.microsoft.com/office/drawing/2010/main" xmlns="">
                  <a:noFill/>
                </a14:hiddenFill>
              </a:ext>
            </a:extLst>
          </p:spPr>
        </p:cxnSp>
        <p:cxnSp>
          <p:nvCxnSpPr>
            <p:cNvPr id="31773" name="直接连接符 73"/>
            <p:cNvCxnSpPr>
              <a:cxnSpLocks noChangeShapeType="1"/>
              <a:stCxn id="31766" idx="3"/>
              <a:endCxn id="31767" idx="6"/>
            </p:cNvCxnSpPr>
            <p:nvPr/>
          </p:nvCxnSpPr>
          <p:spPr bwMode="auto">
            <a:xfrm flipH="1">
              <a:off x="6588224" y="3821681"/>
              <a:ext cx="1488133" cy="793476"/>
            </a:xfrm>
            <a:prstGeom prst="line">
              <a:avLst/>
            </a:prstGeom>
            <a:noFill/>
            <a:ln w="22225">
              <a:solidFill>
                <a:schemeClr val="tx1"/>
              </a:solidFill>
              <a:miter lim="800000"/>
              <a:headEnd/>
              <a:tailEnd/>
            </a:ln>
            <a:extLst>
              <a:ext uri="{909E8E84-426E-40dd-AFC4-6F175D3DCCD1}">
                <a14:hiddenFill xmlns:a14="http://schemas.microsoft.com/office/drawing/2010/main" xmlns="">
                  <a:noFill/>
                </a14:hiddenFill>
              </a:ext>
            </a:extLst>
          </p:spPr>
        </p:cxnSp>
        <p:sp>
          <p:nvSpPr>
            <p:cNvPr id="31774" name="流程图: 联系 8"/>
            <p:cNvSpPr>
              <a:spLocks noChangeArrowheads="1"/>
            </p:cNvSpPr>
            <p:nvPr/>
          </p:nvSpPr>
          <p:spPr bwMode="auto">
            <a:xfrm>
              <a:off x="7276637" y="3698812"/>
              <a:ext cx="143934" cy="143950"/>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cxnSp>
          <p:nvCxnSpPr>
            <p:cNvPr id="31775" name="直接连接符 77"/>
            <p:cNvCxnSpPr>
              <a:cxnSpLocks noChangeShapeType="1"/>
            </p:cNvCxnSpPr>
            <p:nvPr/>
          </p:nvCxnSpPr>
          <p:spPr bwMode="auto">
            <a:xfrm>
              <a:off x="7353418" y="3802487"/>
              <a:ext cx="0" cy="720080"/>
            </a:xfrm>
            <a:prstGeom prst="line">
              <a:avLst/>
            </a:prstGeom>
            <a:noFill/>
            <a:ln w="22225">
              <a:solidFill>
                <a:schemeClr val="tx1"/>
              </a:solidFill>
              <a:miter lim="800000"/>
              <a:headEnd/>
              <a:tailEnd/>
            </a:ln>
            <a:extLst>
              <a:ext uri="{909E8E84-426E-40dd-AFC4-6F175D3DCCD1}">
                <a14:hiddenFill xmlns:a14="http://schemas.microsoft.com/office/drawing/2010/main" xmlns="">
                  <a:noFill/>
                </a14:hiddenFill>
              </a:ext>
            </a:extLst>
          </p:spPr>
        </p:cxnSp>
        <p:cxnSp>
          <p:nvCxnSpPr>
            <p:cNvPr id="31776" name="直接连接符 77"/>
            <p:cNvCxnSpPr>
              <a:cxnSpLocks noChangeShapeType="1"/>
            </p:cNvCxnSpPr>
            <p:nvPr/>
          </p:nvCxnSpPr>
          <p:spPr bwMode="auto">
            <a:xfrm>
              <a:off x="8145506" y="3861048"/>
              <a:ext cx="0" cy="720080"/>
            </a:xfrm>
            <a:prstGeom prst="line">
              <a:avLst/>
            </a:prstGeom>
            <a:noFill/>
            <a:ln w="22225">
              <a:solidFill>
                <a:schemeClr val="tx1"/>
              </a:solidFill>
              <a:miter lim="800000"/>
              <a:headEnd/>
              <a:tailEnd/>
            </a:ln>
            <a:extLst>
              <a:ext uri="{909E8E84-426E-40dd-AFC4-6F175D3DCCD1}">
                <a14:hiddenFill xmlns:a14="http://schemas.microsoft.com/office/drawing/2010/main" xmlns="">
                  <a:noFill/>
                </a14:hiddenFill>
              </a:ext>
            </a:extLst>
          </p:spPr>
        </p:cxnSp>
        <p:cxnSp>
          <p:nvCxnSpPr>
            <p:cNvPr id="31777" name="直接连接符 76"/>
            <p:cNvCxnSpPr>
              <a:cxnSpLocks noChangeShapeType="1"/>
              <a:endCxn id="31774" idx="6"/>
            </p:cNvCxnSpPr>
            <p:nvPr/>
          </p:nvCxnSpPr>
          <p:spPr bwMode="auto">
            <a:xfrm flipV="1">
              <a:off x="6561330" y="3770787"/>
              <a:ext cx="859241" cy="798587"/>
            </a:xfrm>
            <a:prstGeom prst="line">
              <a:avLst/>
            </a:prstGeom>
            <a:noFill/>
            <a:ln w="22225">
              <a:solidFill>
                <a:schemeClr val="tx1"/>
              </a:solidFill>
              <a:miter lim="800000"/>
              <a:headEnd/>
              <a:tailEnd/>
            </a:ln>
            <a:extLst>
              <a:ext uri="{909E8E84-426E-40dd-AFC4-6F175D3DCCD1}">
                <a14:hiddenFill xmlns:a14="http://schemas.microsoft.com/office/drawing/2010/main" xmlns="">
                  <a:noFill/>
                </a14:hiddenFill>
              </a:ext>
            </a:extLst>
          </p:spPr>
        </p:cxnSp>
      </p:grpSp>
      <p:grpSp>
        <p:nvGrpSpPr>
          <p:cNvPr id="4" name="组合 88"/>
          <p:cNvGrpSpPr>
            <a:grpSpLocks/>
          </p:cNvGrpSpPr>
          <p:nvPr/>
        </p:nvGrpSpPr>
        <p:grpSpPr bwMode="auto">
          <a:xfrm>
            <a:off x="1093788" y="3990975"/>
            <a:ext cx="1773237" cy="1825625"/>
            <a:chOff x="1430404" y="3789040"/>
            <a:chExt cx="1773362" cy="1825352"/>
          </a:xfrm>
        </p:grpSpPr>
        <p:sp>
          <p:nvSpPr>
            <p:cNvPr id="31751" name="流程图: 联系 8"/>
            <p:cNvSpPr>
              <a:spLocks noChangeArrowheads="1"/>
            </p:cNvSpPr>
            <p:nvPr/>
          </p:nvSpPr>
          <p:spPr bwMode="auto">
            <a:xfrm>
              <a:off x="3059832" y="4653136"/>
              <a:ext cx="143934" cy="143950"/>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1752" name="流程图: 联系 35"/>
            <p:cNvSpPr>
              <a:spLocks noChangeArrowheads="1"/>
            </p:cNvSpPr>
            <p:nvPr/>
          </p:nvSpPr>
          <p:spPr bwMode="auto">
            <a:xfrm>
              <a:off x="1835696" y="3789040"/>
              <a:ext cx="143934" cy="143950"/>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1753" name="流程图: 联系 8"/>
            <p:cNvSpPr>
              <a:spLocks noChangeArrowheads="1"/>
            </p:cNvSpPr>
            <p:nvPr/>
          </p:nvSpPr>
          <p:spPr bwMode="auto">
            <a:xfrm>
              <a:off x="2606535" y="3789040"/>
              <a:ext cx="143934" cy="143950"/>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1754" name="流程图: 联系 71"/>
            <p:cNvSpPr>
              <a:spLocks noChangeArrowheads="1"/>
            </p:cNvSpPr>
            <p:nvPr/>
          </p:nvSpPr>
          <p:spPr bwMode="auto">
            <a:xfrm>
              <a:off x="1430404" y="4666051"/>
              <a:ext cx="143934" cy="143950"/>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1755" name="流程图: 联系 72"/>
            <p:cNvSpPr>
              <a:spLocks noChangeArrowheads="1"/>
            </p:cNvSpPr>
            <p:nvPr/>
          </p:nvSpPr>
          <p:spPr bwMode="auto">
            <a:xfrm>
              <a:off x="2267744" y="4653136"/>
              <a:ext cx="143934" cy="143950"/>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cxnSp>
          <p:nvCxnSpPr>
            <p:cNvPr id="31756" name="直接连接符 74"/>
            <p:cNvCxnSpPr>
              <a:cxnSpLocks noChangeShapeType="1"/>
              <a:endCxn id="31755" idx="1"/>
            </p:cNvCxnSpPr>
            <p:nvPr/>
          </p:nvCxnSpPr>
          <p:spPr bwMode="auto">
            <a:xfrm>
              <a:off x="1907704" y="3892472"/>
              <a:ext cx="381119" cy="781745"/>
            </a:xfrm>
            <a:prstGeom prst="line">
              <a:avLst/>
            </a:prstGeom>
            <a:noFill/>
            <a:ln w="22225">
              <a:solidFill>
                <a:schemeClr val="tx1"/>
              </a:solidFill>
              <a:miter lim="800000"/>
              <a:headEnd/>
              <a:tailEnd/>
            </a:ln>
            <a:extLst>
              <a:ext uri="{909E8E84-426E-40dd-AFC4-6F175D3DCCD1}">
                <a14:hiddenFill xmlns:a14="http://schemas.microsoft.com/office/drawing/2010/main" xmlns="">
                  <a:noFill/>
                </a14:hiddenFill>
              </a:ext>
            </a:extLst>
          </p:spPr>
        </p:cxnSp>
        <p:cxnSp>
          <p:nvCxnSpPr>
            <p:cNvPr id="31757" name="直接连接符 75"/>
            <p:cNvCxnSpPr>
              <a:cxnSpLocks noChangeShapeType="1"/>
            </p:cNvCxnSpPr>
            <p:nvPr/>
          </p:nvCxnSpPr>
          <p:spPr bwMode="auto">
            <a:xfrm>
              <a:off x="2695019" y="3874495"/>
              <a:ext cx="432048" cy="792088"/>
            </a:xfrm>
            <a:prstGeom prst="line">
              <a:avLst/>
            </a:prstGeom>
            <a:noFill/>
            <a:ln w="22225">
              <a:solidFill>
                <a:schemeClr val="tx1"/>
              </a:solidFill>
              <a:miter lim="800000"/>
              <a:headEnd/>
              <a:tailEnd/>
            </a:ln>
            <a:extLst>
              <a:ext uri="{909E8E84-426E-40dd-AFC4-6F175D3DCCD1}">
                <a14:hiddenFill xmlns:a14="http://schemas.microsoft.com/office/drawing/2010/main" xmlns="">
                  <a:noFill/>
                </a14:hiddenFill>
              </a:ext>
            </a:extLst>
          </p:spPr>
        </p:cxnSp>
        <p:cxnSp>
          <p:nvCxnSpPr>
            <p:cNvPr id="31758" name="直接连接符 76"/>
            <p:cNvCxnSpPr>
              <a:cxnSpLocks noChangeShapeType="1"/>
            </p:cNvCxnSpPr>
            <p:nvPr/>
          </p:nvCxnSpPr>
          <p:spPr bwMode="auto">
            <a:xfrm flipV="1">
              <a:off x="2366646" y="3789040"/>
              <a:ext cx="352197" cy="884916"/>
            </a:xfrm>
            <a:prstGeom prst="line">
              <a:avLst/>
            </a:prstGeom>
            <a:noFill/>
            <a:ln w="22225">
              <a:solidFill>
                <a:schemeClr val="tx1"/>
              </a:solidFill>
              <a:miter lim="800000"/>
              <a:headEnd/>
              <a:tailEnd/>
            </a:ln>
            <a:extLst>
              <a:ext uri="{909E8E84-426E-40dd-AFC4-6F175D3DCCD1}">
                <a14:hiddenFill xmlns:a14="http://schemas.microsoft.com/office/drawing/2010/main" xmlns="">
                  <a:noFill/>
                </a14:hiddenFill>
              </a:ext>
            </a:extLst>
          </p:spPr>
        </p:cxnSp>
        <p:cxnSp>
          <p:nvCxnSpPr>
            <p:cNvPr id="31759" name="直接连接符 77"/>
            <p:cNvCxnSpPr>
              <a:cxnSpLocks noChangeShapeType="1"/>
              <a:stCxn id="31752" idx="4"/>
              <a:endCxn id="31754" idx="7"/>
            </p:cNvCxnSpPr>
            <p:nvPr/>
          </p:nvCxnSpPr>
          <p:spPr bwMode="auto">
            <a:xfrm flipH="1">
              <a:off x="1553259" y="3932990"/>
              <a:ext cx="354404" cy="754142"/>
            </a:xfrm>
            <a:prstGeom prst="line">
              <a:avLst/>
            </a:prstGeom>
            <a:noFill/>
            <a:ln w="22225">
              <a:solidFill>
                <a:schemeClr val="tx1"/>
              </a:solidFill>
              <a:miter lim="800000"/>
              <a:headEnd/>
              <a:tailEnd/>
            </a:ln>
            <a:extLst>
              <a:ext uri="{909E8E84-426E-40dd-AFC4-6F175D3DCCD1}">
                <a14:hiddenFill xmlns:a14="http://schemas.microsoft.com/office/drawing/2010/main" xmlns="">
                  <a:noFill/>
                </a14:hiddenFill>
              </a:ext>
            </a:extLst>
          </p:spPr>
        </p:cxnSp>
        <p:cxnSp>
          <p:nvCxnSpPr>
            <p:cNvPr id="31760" name="直接连接符 73"/>
            <p:cNvCxnSpPr>
              <a:cxnSpLocks noChangeShapeType="1"/>
              <a:stCxn id="31753" idx="3"/>
              <a:endCxn id="31754" idx="6"/>
            </p:cNvCxnSpPr>
            <p:nvPr/>
          </p:nvCxnSpPr>
          <p:spPr bwMode="auto">
            <a:xfrm flipH="1">
              <a:off x="1574338" y="3911909"/>
              <a:ext cx="1053276" cy="826117"/>
            </a:xfrm>
            <a:prstGeom prst="line">
              <a:avLst/>
            </a:prstGeom>
            <a:noFill/>
            <a:ln w="22225">
              <a:solidFill>
                <a:schemeClr val="tx1"/>
              </a:solidFill>
              <a:miter lim="800000"/>
              <a:headEnd/>
              <a:tailEnd/>
            </a:ln>
            <a:extLst>
              <a:ext uri="{909E8E84-426E-40dd-AFC4-6F175D3DCCD1}">
                <a14:hiddenFill xmlns:a14="http://schemas.microsoft.com/office/drawing/2010/main" xmlns="">
                  <a:noFill/>
                </a14:hiddenFill>
              </a:ext>
            </a:extLst>
          </p:spPr>
        </p:cxnSp>
        <p:sp>
          <p:nvSpPr>
            <p:cNvPr id="31761" name="Text Box 5"/>
            <p:cNvSpPr txBox="1">
              <a:spLocks noChangeArrowheads="1"/>
            </p:cNvSpPr>
            <p:nvPr/>
          </p:nvSpPr>
          <p:spPr bwMode="auto">
            <a:xfrm>
              <a:off x="2195736" y="5157192"/>
              <a:ext cx="6762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just" eaLnBrk="1" hangingPunct="1"/>
              <a:r>
                <a:rPr lang="en-US" altLang="zh-CN" sz="2000" b="1">
                  <a:latin typeface="Times New Roman" charset="0"/>
                </a:rPr>
                <a:t>G</a:t>
              </a:r>
            </a:p>
          </p:txBody>
        </p:sp>
      </p:grpSp>
    </p:spTree>
    <p:extLst>
      <p:ext uri="{BB962C8B-B14F-4D97-AF65-F5344CB8AC3E}">
        <p14:creationId xmlns:p14="http://schemas.microsoft.com/office/powerpoint/2010/main" val="12443164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par>
                                <p:cTn id="8" presetID="4"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ox(in)">
                                      <p:cBhvr>
                                        <p:cTn id="10" dur="500"/>
                                        <p:tgtEl>
                                          <p:spTgt spid="2"/>
                                        </p:tgtEl>
                                      </p:cBhvr>
                                    </p:animEffect>
                                  </p:childTnLst>
                                </p:cTn>
                              </p:par>
                              <p:par>
                                <p:cTn id="11" presetID="4" presetClass="entr" presetSubtype="16"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ox(in)">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381000"/>
            <a:ext cx="7924800" cy="838200"/>
          </a:xfrm>
        </p:spPr>
        <p:txBody>
          <a:bodyPr/>
          <a:lstStyle/>
          <a:p>
            <a:pPr algn="ctr" eaLnBrk="1" hangingPunct="1"/>
            <a:r>
              <a:rPr lang="zh-CN" altLang="en-US" sz="3600"/>
              <a:t>棋盘上的士兵</a:t>
            </a:r>
          </a:p>
        </p:txBody>
      </p:sp>
      <p:sp>
        <p:nvSpPr>
          <p:cNvPr id="30723" name="Text Box 20"/>
          <p:cNvSpPr txBox="1">
            <a:spLocks noChangeArrowheads="1"/>
          </p:cNvSpPr>
          <p:nvPr/>
        </p:nvSpPr>
        <p:spPr bwMode="auto">
          <a:xfrm>
            <a:off x="4387850" y="2043113"/>
            <a:ext cx="3810000" cy="1570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latin typeface="Times New Roman" panose="02020603050405020304" pitchFamily="18" charset="0"/>
              </a:rPr>
              <a:t>要在左图所示的棋盘上放置</a:t>
            </a:r>
            <a:r>
              <a:rPr kumimoji="1" lang="en-US" altLang="zh-CN" sz="2400" b="1">
                <a:latin typeface="Times New Roman" panose="02020603050405020304" pitchFamily="18" charset="0"/>
              </a:rPr>
              <a:t>4</a:t>
            </a:r>
            <a:r>
              <a:rPr kumimoji="1" lang="zh-CN" altLang="en-US" sz="2400" b="1">
                <a:latin typeface="Times New Roman" panose="02020603050405020304" pitchFamily="18" charset="0"/>
              </a:rPr>
              <a:t>个士兵，任何一行或者一列恰好放一个，但不能放在有标记的格子中。</a:t>
            </a:r>
          </a:p>
        </p:txBody>
      </p:sp>
      <p:sp>
        <p:nvSpPr>
          <p:cNvPr id="89109" name="Text Box 21" descr="蓝色砂纸"/>
          <p:cNvSpPr txBox="1">
            <a:spLocks noChangeArrowheads="1"/>
          </p:cNvSpPr>
          <p:nvPr/>
        </p:nvSpPr>
        <p:spPr bwMode="auto">
          <a:xfrm>
            <a:off x="4314825" y="3914775"/>
            <a:ext cx="4267200" cy="12001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latin typeface="Times New Roman" panose="02020603050405020304" pitchFamily="18" charset="0"/>
              </a:rPr>
              <a:t>构造一个二步图，</a:t>
            </a:r>
            <a:r>
              <a:rPr kumimoji="1" lang="en-US" altLang="zh-CN" sz="2400" b="1" i="1">
                <a:latin typeface="Times New Roman" panose="02020603050405020304" pitchFamily="18" charset="0"/>
              </a:rPr>
              <a:t>a</a:t>
            </a:r>
            <a:r>
              <a:rPr kumimoji="1" lang="en-US" altLang="zh-CN" sz="2400" b="1" baseline="-25000">
                <a:latin typeface="Times New Roman" panose="02020603050405020304" pitchFamily="18" charset="0"/>
              </a:rPr>
              <a:t>i</a:t>
            </a:r>
            <a:r>
              <a:rPr kumimoji="1" lang="zh-CN" altLang="en-US" sz="2400" b="1">
                <a:latin typeface="Times New Roman" panose="02020603050405020304" pitchFamily="18" charset="0"/>
              </a:rPr>
              <a:t>表示行，</a:t>
            </a:r>
            <a:r>
              <a:rPr kumimoji="1" lang="en-US" altLang="zh-CN" sz="2400" b="1" i="1">
                <a:latin typeface="Times New Roman" panose="02020603050405020304" pitchFamily="18" charset="0"/>
              </a:rPr>
              <a:t>b</a:t>
            </a:r>
            <a:r>
              <a:rPr kumimoji="1" lang="en-US" altLang="zh-CN" sz="2400" b="1" baseline="-25000">
                <a:latin typeface="Times New Roman" panose="02020603050405020304" pitchFamily="18" charset="0"/>
              </a:rPr>
              <a:t>i</a:t>
            </a:r>
            <a:r>
              <a:rPr kumimoji="1" lang="zh-CN" altLang="en-US" sz="2400" b="1">
                <a:latin typeface="Times New Roman" panose="02020603050405020304" pitchFamily="18" charset="0"/>
              </a:rPr>
              <a:t>表示列。</a:t>
            </a:r>
            <a:r>
              <a:rPr kumimoji="1" lang="en-US" altLang="zh-CN" sz="2400" b="1" i="1">
                <a:latin typeface="Times New Roman" panose="02020603050405020304" pitchFamily="18" charset="0"/>
              </a:rPr>
              <a:t>a</a:t>
            </a:r>
            <a:r>
              <a:rPr kumimoji="1" lang="en-US" altLang="zh-CN" sz="2400" b="1" baseline="-25000">
                <a:latin typeface="Times New Roman" panose="02020603050405020304" pitchFamily="18" charset="0"/>
              </a:rPr>
              <a:t>i</a:t>
            </a:r>
            <a:r>
              <a:rPr kumimoji="1" lang="en-US" altLang="zh-CN" sz="2400" b="1" i="1">
                <a:latin typeface="Times New Roman" panose="02020603050405020304" pitchFamily="18" charset="0"/>
              </a:rPr>
              <a:t>b</a:t>
            </a:r>
            <a:r>
              <a:rPr kumimoji="1" lang="en-US" altLang="zh-CN" sz="2400" b="1" baseline="-25000">
                <a:latin typeface="Times New Roman" panose="02020603050405020304" pitchFamily="18" charset="0"/>
              </a:rPr>
              <a:t>j</a:t>
            </a:r>
            <a:r>
              <a:rPr kumimoji="1" lang="en-US" altLang="zh-CN" sz="2400" b="1">
                <a:latin typeface="Times New Roman" panose="02020603050405020304" pitchFamily="18" charset="0"/>
              </a:rPr>
              <a:t> </a:t>
            </a:r>
            <a:r>
              <a:rPr kumimoji="1" lang="en-US" altLang="zh-CN" sz="2400" b="1">
                <a:latin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sym typeface="Symbol" panose="05050102010706020507" pitchFamily="18" charset="2"/>
              </a:rPr>
              <a:t>E</a:t>
            </a:r>
            <a:r>
              <a:rPr kumimoji="1" lang="en-US" altLang="zh-CN" sz="2400" b="1">
                <a:latin typeface="Times New Roman" panose="02020603050405020304" pitchFamily="18" charset="0"/>
                <a:sym typeface="Symbol" panose="05050102010706020507" pitchFamily="18" charset="2"/>
              </a:rPr>
              <a:t> </a:t>
            </a:r>
            <a:r>
              <a:rPr kumimoji="1" lang="zh-CN" altLang="en-US" sz="2400" b="1">
                <a:latin typeface="Times New Roman" panose="02020603050405020304" pitchFamily="18" charset="0"/>
                <a:sym typeface="Symbol" panose="05050102010706020507" pitchFamily="18" charset="2"/>
              </a:rPr>
              <a:t>当且仅当第</a:t>
            </a:r>
            <a:r>
              <a:rPr kumimoji="1" lang="en-US" altLang="zh-CN" sz="2400" b="1" i="1">
                <a:latin typeface="Times New Roman" panose="02020603050405020304" pitchFamily="18" charset="0"/>
                <a:sym typeface="Symbol" panose="05050102010706020507" pitchFamily="18" charset="2"/>
              </a:rPr>
              <a:t>i</a:t>
            </a:r>
            <a:r>
              <a:rPr kumimoji="1" lang="zh-CN" altLang="en-US" sz="2400" b="1">
                <a:latin typeface="Times New Roman" panose="02020603050405020304" pitchFamily="18" charset="0"/>
                <a:sym typeface="Symbol" panose="05050102010706020507" pitchFamily="18" charset="2"/>
              </a:rPr>
              <a:t>行第</a:t>
            </a:r>
            <a:r>
              <a:rPr kumimoji="1" lang="en-US" altLang="zh-CN" sz="2400" b="1" i="1">
                <a:latin typeface="Times New Roman" panose="02020603050405020304" pitchFamily="18" charset="0"/>
                <a:sym typeface="Symbol" panose="05050102010706020507" pitchFamily="18" charset="2"/>
              </a:rPr>
              <a:t>j</a:t>
            </a:r>
            <a:r>
              <a:rPr kumimoji="1" lang="zh-CN" altLang="en-US" sz="2400" b="1">
                <a:latin typeface="Times New Roman" panose="02020603050405020304" pitchFamily="18" charset="0"/>
                <a:sym typeface="Symbol" panose="05050102010706020507" pitchFamily="18" charset="2"/>
              </a:rPr>
              <a:t>列的方格没有标记。</a:t>
            </a:r>
            <a:endParaRPr kumimoji="1" lang="zh-CN" altLang="en-US" sz="2400" b="1">
              <a:latin typeface="Times New Roman" panose="02020603050405020304" pitchFamily="18" charset="0"/>
            </a:endParaRPr>
          </a:p>
        </p:txBody>
      </p:sp>
      <p:sp>
        <p:nvSpPr>
          <p:cNvPr id="30725" name="Rectangle 23"/>
          <p:cNvSpPr>
            <a:spLocks noChangeArrowheads="1"/>
          </p:cNvSpPr>
          <p:nvPr/>
        </p:nvSpPr>
        <p:spPr bwMode="auto">
          <a:xfrm>
            <a:off x="858838" y="2114550"/>
            <a:ext cx="2932112" cy="293846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30726" name="Line 24"/>
          <p:cNvSpPr>
            <a:spLocks noChangeShapeType="1"/>
          </p:cNvSpPr>
          <p:nvPr/>
        </p:nvSpPr>
        <p:spPr bwMode="auto">
          <a:xfrm>
            <a:off x="844550" y="2860675"/>
            <a:ext cx="2946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30727" name="Line 25"/>
          <p:cNvSpPr>
            <a:spLocks noChangeShapeType="1"/>
          </p:cNvSpPr>
          <p:nvPr/>
        </p:nvSpPr>
        <p:spPr bwMode="auto">
          <a:xfrm>
            <a:off x="844550" y="3557588"/>
            <a:ext cx="2946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30728" name="Line 26"/>
          <p:cNvSpPr>
            <a:spLocks noChangeShapeType="1"/>
          </p:cNvSpPr>
          <p:nvPr/>
        </p:nvSpPr>
        <p:spPr bwMode="auto">
          <a:xfrm flipV="1">
            <a:off x="873125" y="4283075"/>
            <a:ext cx="29035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30729" name="Line 27"/>
          <p:cNvSpPr>
            <a:spLocks noChangeShapeType="1"/>
          </p:cNvSpPr>
          <p:nvPr/>
        </p:nvSpPr>
        <p:spPr bwMode="auto">
          <a:xfrm>
            <a:off x="2311400" y="2106613"/>
            <a:ext cx="0" cy="2946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30730" name="Line 28"/>
          <p:cNvSpPr>
            <a:spLocks noChangeShapeType="1"/>
          </p:cNvSpPr>
          <p:nvPr/>
        </p:nvSpPr>
        <p:spPr bwMode="auto">
          <a:xfrm>
            <a:off x="1600200" y="2106613"/>
            <a:ext cx="0" cy="296068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30731" name="Line 29"/>
          <p:cNvSpPr>
            <a:spLocks noChangeShapeType="1"/>
          </p:cNvSpPr>
          <p:nvPr/>
        </p:nvSpPr>
        <p:spPr bwMode="auto">
          <a:xfrm>
            <a:off x="3036888" y="2106613"/>
            <a:ext cx="0" cy="2946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30732" name="Rectangle 30"/>
          <p:cNvSpPr>
            <a:spLocks noChangeArrowheads="1"/>
          </p:cNvSpPr>
          <p:nvPr/>
        </p:nvSpPr>
        <p:spPr bwMode="auto">
          <a:xfrm>
            <a:off x="1698625" y="2809875"/>
            <a:ext cx="490538"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4400" b="1">
                <a:solidFill>
                  <a:srgbClr val="FF6600"/>
                </a:solidFill>
                <a:sym typeface="Symbol" panose="05050102010706020507" pitchFamily="18" charset="2"/>
              </a:rPr>
              <a:t></a:t>
            </a:r>
          </a:p>
        </p:txBody>
      </p:sp>
      <p:sp>
        <p:nvSpPr>
          <p:cNvPr id="30733" name="Rectangle 49"/>
          <p:cNvSpPr>
            <a:spLocks noChangeArrowheads="1"/>
          </p:cNvSpPr>
          <p:nvPr/>
        </p:nvSpPr>
        <p:spPr bwMode="auto">
          <a:xfrm>
            <a:off x="971550" y="3503613"/>
            <a:ext cx="490538"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4400" b="1">
                <a:solidFill>
                  <a:srgbClr val="FF6600"/>
                </a:solidFill>
                <a:sym typeface="Symbol" panose="05050102010706020507" pitchFamily="18" charset="2"/>
              </a:rPr>
              <a:t></a:t>
            </a:r>
          </a:p>
        </p:txBody>
      </p:sp>
      <p:sp>
        <p:nvSpPr>
          <p:cNvPr id="30734" name="Rectangle 50"/>
          <p:cNvSpPr>
            <a:spLocks noChangeArrowheads="1"/>
          </p:cNvSpPr>
          <p:nvPr/>
        </p:nvSpPr>
        <p:spPr bwMode="auto">
          <a:xfrm>
            <a:off x="2408238" y="4244975"/>
            <a:ext cx="490537"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4400" b="1">
                <a:solidFill>
                  <a:srgbClr val="FF6600"/>
                </a:solidFill>
                <a:sym typeface="Symbol" panose="05050102010706020507" pitchFamily="18" charset="2"/>
              </a:rPr>
              <a:t></a:t>
            </a:r>
          </a:p>
        </p:txBody>
      </p:sp>
      <p:sp>
        <p:nvSpPr>
          <p:cNvPr id="30735" name="Rectangle 51"/>
          <p:cNvSpPr>
            <a:spLocks noChangeArrowheads="1"/>
          </p:cNvSpPr>
          <p:nvPr/>
        </p:nvSpPr>
        <p:spPr bwMode="auto">
          <a:xfrm>
            <a:off x="3178175" y="3446463"/>
            <a:ext cx="490538"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4400" b="1">
                <a:solidFill>
                  <a:srgbClr val="FF6600"/>
                </a:solidFill>
                <a:sym typeface="Symbol" panose="05050102010706020507" pitchFamily="18" charset="2"/>
              </a:rPr>
              <a:t></a:t>
            </a:r>
          </a:p>
        </p:txBody>
      </p:sp>
      <p:sp>
        <p:nvSpPr>
          <p:cNvPr id="30736" name="Rectangle 52"/>
          <p:cNvSpPr>
            <a:spLocks noChangeArrowheads="1"/>
          </p:cNvSpPr>
          <p:nvPr/>
        </p:nvSpPr>
        <p:spPr bwMode="auto">
          <a:xfrm>
            <a:off x="1695450" y="2052638"/>
            <a:ext cx="490538"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4400" b="1">
                <a:solidFill>
                  <a:srgbClr val="FF6600"/>
                </a:solidFill>
                <a:sym typeface="Symbol" panose="05050102010706020507" pitchFamily="18" charset="2"/>
              </a:rPr>
              <a:t></a:t>
            </a:r>
          </a:p>
        </p:txBody>
      </p:sp>
      <p:sp>
        <p:nvSpPr>
          <p:cNvPr id="19" name="Rectangle 51"/>
          <p:cNvSpPr>
            <a:spLocks noChangeArrowheads="1"/>
          </p:cNvSpPr>
          <p:nvPr/>
        </p:nvSpPr>
        <p:spPr bwMode="auto">
          <a:xfrm>
            <a:off x="3173413" y="2120900"/>
            <a:ext cx="528637" cy="769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4400" b="1">
                <a:solidFill>
                  <a:srgbClr val="FF6600"/>
                </a:solidFill>
                <a:sym typeface="Symbol" panose="05050102010706020507" pitchFamily="18" charset="2"/>
              </a:rPr>
              <a:t>o</a:t>
            </a:r>
          </a:p>
        </p:txBody>
      </p:sp>
      <p:sp>
        <p:nvSpPr>
          <p:cNvPr id="20" name="Rectangle 51"/>
          <p:cNvSpPr>
            <a:spLocks noChangeArrowheads="1"/>
          </p:cNvSpPr>
          <p:nvPr/>
        </p:nvSpPr>
        <p:spPr bwMode="auto">
          <a:xfrm>
            <a:off x="2387600" y="3549650"/>
            <a:ext cx="528638" cy="769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4400" b="1">
                <a:solidFill>
                  <a:srgbClr val="FF6600"/>
                </a:solidFill>
                <a:sym typeface="Symbol" panose="05050102010706020507" pitchFamily="18" charset="2"/>
              </a:rPr>
              <a:t>o</a:t>
            </a:r>
          </a:p>
        </p:txBody>
      </p:sp>
      <p:sp>
        <p:nvSpPr>
          <p:cNvPr id="21" name="Rectangle 51"/>
          <p:cNvSpPr>
            <a:spLocks noChangeArrowheads="1"/>
          </p:cNvSpPr>
          <p:nvPr/>
        </p:nvSpPr>
        <p:spPr bwMode="auto">
          <a:xfrm>
            <a:off x="1673225" y="4264025"/>
            <a:ext cx="528638" cy="769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4400" b="1">
                <a:solidFill>
                  <a:srgbClr val="FF6600"/>
                </a:solidFill>
                <a:sym typeface="Symbol" panose="05050102010706020507" pitchFamily="18" charset="2"/>
              </a:rPr>
              <a:t>o</a:t>
            </a:r>
          </a:p>
        </p:txBody>
      </p:sp>
      <p:sp>
        <p:nvSpPr>
          <p:cNvPr id="22" name="Rectangle 51"/>
          <p:cNvSpPr>
            <a:spLocks noChangeArrowheads="1"/>
          </p:cNvSpPr>
          <p:nvPr/>
        </p:nvSpPr>
        <p:spPr bwMode="auto">
          <a:xfrm>
            <a:off x="958850" y="2835275"/>
            <a:ext cx="528638" cy="769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4400" b="1">
                <a:solidFill>
                  <a:srgbClr val="FF6600"/>
                </a:solidFill>
                <a:sym typeface="Symbol" panose="05050102010706020507" pitchFamily="18" charset="2"/>
              </a:rPr>
              <a:t>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9109"/>
                                        </p:tgtEl>
                                        <p:attrNameLst>
                                          <p:attrName>style.visibility</p:attrName>
                                        </p:attrNameLst>
                                      </p:cBhvr>
                                      <p:to>
                                        <p:strVal val="visible"/>
                                      </p:to>
                                    </p:set>
                                    <p:anim calcmode="lin" valueType="num">
                                      <p:cBhvr additive="base">
                                        <p:cTn id="7" dur="500" fill="hold"/>
                                        <p:tgtEl>
                                          <p:spTgt spid="89109"/>
                                        </p:tgtEl>
                                        <p:attrNameLst>
                                          <p:attrName>ppt_x</p:attrName>
                                        </p:attrNameLst>
                                      </p:cBhvr>
                                      <p:tavLst>
                                        <p:tav tm="0">
                                          <p:val>
                                            <p:strVal val="#ppt_x"/>
                                          </p:val>
                                        </p:tav>
                                        <p:tav tm="100000">
                                          <p:val>
                                            <p:strVal val="#ppt_x"/>
                                          </p:val>
                                        </p:tav>
                                      </p:tavLst>
                                    </p:anim>
                                    <p:anim calcmode="lin" valueType="num">
                                      <p:cBhvr additive="base">
                                        <p:cTn id="8" dur="500" fill="hold"/>
                                        <p:tgtEl>
                                          <p:spTgt spid="8910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09" grpId="0" animBg="1" autoUpdateAnimBg="0"/>
      <p:bldP spid="19" grpId="0"/>
      <p:bldP spid="20" grpId="0"/>
      <p:bldP spid="21" grpId="0"/>
      <p:bldP spid="22" grpId="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1026"/>
          <p:cNvSpPr>
            <a:spLocks noGrp="1" noChangeArrowheads="1"/>
          </p:cNvSpPr>
          <p:nvPr>
            <p:ph type="title" idx="4294967295"/>
          </p:nvPr>
        </p:nvSpPr>
        <p:spPr>
          <a:xfrm>
            <a:off x="0" y="381000"/>
            <a:ext cx="9144000" cy="762000"/>
          </a:xfrm>
        </p:spPr>
        <p:txBody>
          <a:bodyPr/>
          <a:lstStyle/>
          <a:p>
            <a:pPr algn="ctr" eaLnBrk="1" hangingPunct="1"/>
            <a:r>
              <a:rPr lang="en-US" altLang="zh-CN"/>
              <a:t>Exercise (II)</a:t>
            </a:r>
            <a:endParaRPr lang="zh-CN" altLang="en-US"/>
          </a:p>
        </p:txBody>
      </p:sp>
      <p:sp>
        <p:nvSpPr>
          <p:cNvPr id="2051" name="Rectangle 1027"/>
          <p:cNvSpPr>
            <a:spLocks noGrp="1" noChangeArrowheads="1"/>
          </p:cNvSpPr>
          <p:nvPr>
            <p:ph type="body" idx="4294967295"/>
          </p:nvPr>
        </p:nvSpPr>
        <p:spPr>
          <a:xfrm>
            <a:off x="228600" y="1219200"/>
            <a:ext cx="8763000" cy="5181600"/>
          </a:xfrm>
        </p:spPr>
        <p:txBody>
          <a:bodyPr/>
          <a:lstStyle/>
          <a:p>
            <a:pPr marL="514350" indent="-514350">
              <a:lnSpc>
                <a:spcPct val="110000"/>
              </a:lnSpc>
              <a:buFont typeface="+mj-lt"/>
              <a:buAutoNum type="arabicPeriod"/>
              <a:defRPr/>
            </a:pPr>
            <a:r>
              <a:rPr lang="zh-CN" altLang="en-US" sz="2800" b="1" dirty="0">
                <a:ea typeface="宋体" pitchFamily="2" charset="-122"/>
              </a:rPr>
              <a:t>从下图</a:t>
            </a:r>
            <a:r>
              <a:rPr lang="en-US" altLang="zh-CN" sz="2800" b="1" dirty="0">
                <a:ea typeface="宋体" pitchFamily="2" charset="-122"/>
              </a:rPr>
              <a:t>G=(A,B,E)</a:t>
            </a:r>
            <a:r>
              <a:rPr lang="zh-CN" altLang="en-US" sz="2800" b="1" dirty="0">
                <a:ea typeface="宋体" pitchFamily="2" charset="-122"/>
              </a:rPr>
              <a:t>中</a:t>
            </a:r>
            <a:r>
              <a:rPr lang="en-US" altLang="zh-CN" sz="2800" b="1" dirty="0">
                <a:ea typeface="宋体" pitchFamily="2" charset="-122"/>
              </a:rPr>
              <a:t>, </a:t>
            </a:r>
            <a:r>
              <a:rPr lang="zh-CN" altLang="en-US" sz="2800" b="1" dirty="0">
                <a:ea typeface="宋体" pitchFamily="2" charset="-122"/>
              </a:rPr>
              <a:t>找出相对于匹配</a:t>
            </a:r>
            <a:r>
              <a:rPr lang="en-US" altLang="zh-CN" sz="2800" b="1" dirty="0">
                <a:ea typeface="宋体" pitchFamily="2" charset="-122"/>
              </a:rPr>
              <a:t>M(</a:t>
            </a:r>
            <a:r>
              <a:rPr lang="zh-CN" altLang="en-US" sz="2800" b="1" dirty="0">
                <a:ea typeface="宋体" pitchFamily="2" charset="-122"/>
              </a:rPr>
              <a:t>粗边的集合</a:t>
            </a:r>
            <a:r>
              <a:rPr lang="en-US" altLang="zh-CN" sz="2800" b="1" dirty="0">
                <a:ea typeface="宋体" pitchFamily="2" charset="-122"/>
              </a:rPr>
              <a:t>)</a:t>
            </a:r>
            <a:r>
              <a:rPr lang="zh-CN" altLang="en-US" sz="2800" b="1" dirty="0">
                <a:ea typeface="宋体" pitchFamily="2" charset="-122"/>
              </a:rPr>
              <a:t>的任意三条交错路径</a:t>
            </a:r>
            <a:r>
              <a:rPr lang="en-US" altLang="zh-CN" sz="2800" b="1" dirty="0">
                <a:ea typeface="宋体" pitchFamily="2" charset="-122"/>
              </a:rPr>
              <a:t>(alternating path)</a:t>
            </a:r>
            <a:r>
              <a:rPr lang="zh-CN" altLang="en-US" sz="2800" b="1" dirty="0">
                <a:ea typeface="宋体" pitchFamily="2" charset="-122"/>
              </a:rPr>
              <a:t>和两条增广路径</a:t>
            </a:r>
            <a:r>
              <a:rPr lang="en-US" altLang="zh-CN" sz="2800" b="1" dirty="0">
                <a:ea typeface="宋体" pitchFamily="2" charset="-122"/>
              </a:rPr>
              <a:t>(augmenting path)</a:t>
            </a:r>
            <a:r>
              <a:rPr lang="zh-CN" altLang="en-US" sz="2800" b="1" dirty="0">
                <a:ea typeface="宋体" pitchFamily="2" charset="-122"/>
              </a:rPr>
              <a:t>。然后利用找出的增广路径扩大</a:t>
            </a:r>
            <a:r>
              <a:rPr lang="en-US" altLang="zh-CN" sz="2800" b="1" dirty="0">
                <a:ea typeface="宋体" pitchFamily="2" charset="-122"/>
              </a:rPr>
              <a:t>M.</a:t>
            </a:r>
          </a:p>
          <a:p>
            <a:pPr>
              <a:lnSpc>
                <a:spcPct val="110000"/>
              </a:lnSpc>
              <a:defRPr/>
            </a:pPr>
            <a:endParaRPr lang="en-US" altLang="zh-CN" sz="2800" dirty="0">
              <a:ea typeface="宋体" pitchFamily="2" charset="-122"/>
            </a:endParaRPr>
          </a:p>
          <a:p>
            <a:pPr>
              <a:lnSpc>
                <a:spcPct val="110000"/>
              </a:lnSpc>
              <a:defRPr/>
            </a:pPr>
            <a:endParaRPr lang="en-US" altLang="zh-CN" sz="2800" dirty="0">
              <a:ea typeface="宋体" pitchFamily="2" charset="-122"/>
            </a:endParaRPr>
          </a:p>
          <a:p>
            <a:pPr>
              <a:lnSpc>
                <a:spcPct val="110000"/>
              </a:lnSpc>
              <a:defRPr/>
            </a:pPr>
            <a:endParaRPr lang="en-US" altLang="zh-CN" sz="2800" dirty="0">
              <a:ea typeface="宋体" pitchFamily="2" charset="-122"/>
            </a:endParaRPr>
          </a:p>
          <a:p>
            <a:pPr>
              <a:lnSpc>
                <a:spcPct val="110000"/>
              </a:lnSpc>
              <a:defRPr/>
            </a:pPr>
            <a:endParaRPr lang="en-US" altLang="zh-CN" sz="2800" dirty="0">
              <a:ea typeface="宋体" pitchFamily="2" charset="-122"/>
            </a:endParaRPr>
          </a:p>
          <a:p>
            <a:pPr>
              <a:lnSpc>
                <a:spcPct val="110000"/>
              </a:lnSpc>
              <a:defRPr/>
            </a:pPr>
            <a:endParaRPr lang="en-US" altLang="zh-CN" sz="2800" dirty="0">
              <a:ea typeface="宋体" pitchFamily="2" charset="-122"/>
            </a:endParaRPr>
          </a:p>
        </p:txBody>
      </p:sp>
      <p:grpSp>
        <p:nvGrpSpPr>
          <p:cNvPr id="32772" name="组合 64"/>
          <p:cNvGrpSpPr>
            <a:grpSpLocks/>
          </p:cNvGrpSpPr>
          <p:nvPr/>
        </p:nvGrpSpPr>
        <p:grpSpPr bwMode="auto">
          <a:xfrm>
            <a:off x="3429000" y="3352800"/>
            <a:ext cx="1905000" cy="2014538"/>
            <a:chOff x="6400800" y="2590800"/>
            <a:chExt cx="1905000" cy="2014210"/>
          </a:xfrm>
        </p:grpSpPr>
        <p:cxnSp>
          <p:nvCxnSpPr>
            <p:cNvPr id="6" name="直接连接符 5"/>
            <p:cNvCxnSpPr/>
            <p:nvPr/>
          </p:nvCxnSpPr>
          <p:spPr>
            <a:xfrm>
              <a:off x="6858000" y="2743175"/>
              <a:ext cx="990600" cy="0"/>
            </a:xfrm>
            <a:prstGeom prst="line">
              <a:avLst/>
            </a:prstGeom>
            <a:ln>
              <a:headEnd type="oval"/>
              <a:tailEnd type="oval"/>
            </a:ln>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6840538" y="3068560"/>
              <a:ext cx="990600" cy="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858000" y="3449498"/>
              <a:ext cx="954088" cy="679339"/>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6858000" y="3428864"/>
              <a:ext cx="990600" cy="380938"/>
            </a:xfrm>
            <a:prstGeom prst="line">
              <a:avLst/>
            </a:prstGeom>
            <a:ln>
              <a:headEnd type="oval"/>
              <a:tailEnd type="oval"/>
            </a:ln>
          </p:spPr>
          <p:style>
            <a:lnRef idx="3">
              <a:schemeClr val="dk1"/>
            </a:lnRef>
            <a:fillRef idx="0">
              <a:schemeClr val="dk1"/>
            </a:fillRef>
            <a:effectRef idx="2">
              <a:schemeClr val="dk1"/>
            </a:effectRef>
            <a:fontRef idx="minor">
              <a:schemeClr val="tx1"/>
            </a:fontRef>
          </p:style>
        </p:cxnSp>
        <p:cxnSp>
          <p:nvCxnSpPr>
            <p:cNvPr id="10" name="直接连接符 9"/>
            <p:cNvCxnSpPr/>
            <p:nvPr/>
          </p:nvCxnSpPr>
          <p:spPr>
            <a:xfrm flipV="1">
              <a:off x="6858000" y="3809801"/>
              <a:ext cx="990600" cy="304750"/>
            </a:xfrm>
            <a:prstGeom prst="line">
              <a:avLst/>
            </a:prstGeom>
            <a:ln>
              <a:headEnd type="oval"/>
              <a:tailEnd type="oval"/>
            </a:ln>
          </p:spPr>
          <p:style>
            <a:lnRef idx="3">
              <a:schemeClr val="dk1"/>
            </a:lnRef>
            <a:fillRef idx="0">
              <a:schemeClr val="dk1"/>
            </a:fillRef>
            <a:effectRef idx="2">
              <a:schemeClr val="dk1"/>
            </a:effectRef>
            <a:fontRef idx="minor">
              <a:schemeClr val="tx1"/>
            </a:fontRef>
          </p:style>
        </p:cxnSp>
        <p:cxnSp>
          <p:nvCxnSpPr>
            <p:cNvPr id="11" name="直接连接符 10"/>
            <p:cNvCxnSpPr/>
            <p:nvPr/>
          </p:nvCxnSpPr>
          <p:spPr>
            <a:xfrm>
              <a:off x="6858000" y="4419302"/>
              <a:ext cx="944563" cy="1746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6888163" y="2762222"/>
              <a:ext cx="931862" cy="3063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6880225" y="3090782"/>
              <a:ext cx="958850" cy="358717"/>
            </a:xfrm>
            <a:prstGeom prst="line">
              <a:avLst/>
            </a:prstGeom>
          </p:spPr>
          <p:style>
            <a:lnRef idx="3">
              <a:schemeClr val="dk1"/>
            </a:lnRef>
            <a:fillRef idx="0">
              <a:schemeClr val="dk1"/>
            </a:fillRef>
            <a:effectRef idx="2">
              <a:schemeClr val="dk1"/>
            </a:effectRef>
            <a:fontRef idx="minor">
              <a:schemeClr val="tx1"/>
            </a:fontRef>
          </p:style>
        </p:cxnSp>
        <p:cxnSp>
          <p:nvCxnSpPr>
            <p:cNvPr id="17" name="直接连接符 16"/>
            <p:cNvCxnSpPr/>
            <p:nvPr/>
          </p:nvCxnSpPr>
          <p:spPr>
            <a:xfrm>
              <a:off x="6888163" y="3087607"/>
              <a:ext cx="942975" cy="334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916738" y="3476481"/>
              <a:ext cx="904875" cy="307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783" name="TextBox 36"/>
            <p:cNvSpPr txBox="1">
              <a:spLocks noChangeArrowheads="1"/>
            </p:cNvSpPr>
            <p:nvPr/>
          </p:nvSpPr>
          <p:spPr bwMode="auto">
            <a:xfrm>
              <a:off x="6400800" y="2590800"/>
              <a:ext cx="3810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a</a:t>
              </a:r>
              <a:r>
                <a:rPr lang="en-US" altLang="zh-CN" sz="1100" baseline="-25000"/>
                <a:t>0</a:t>
              </a:r>
              <a:endParaRPr lang="zh-CN" altLang="en-US" sz="1100" baseline="-25000"/>
            </a:p>
          </p:txBody>
        </p:sp>
        <p:sp>
          <p:nvSpPr>
            <p:cNvPr id="32784" name="TextBox 37"/>
            <p:cNvSpPr txBox="1">
              <a:spLocks noChangeArrowheads="1"/>
            </p:cNvSpPr>
            <p:nvPr/>
          </p:nvSpPr>
          <p:spPr bwMode="auto">
            <a:xfrm>
              <a:off x="6400800" y="2971800"/>
              <a:ext cx="3810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a</a:t>
              </a:r>
              <a:r>
                <a:rPr lang="en-US" altLang="zh-CN" sz="1100" baseline="-25000"/>
                <a:t>1</a:t>
              </a:r>
              <a:endParaRPr lang="zh-CN" altLang="en-US" sz="1100" baseline="-25000"/>
            </a:p>
          </p:txBody>
        </p:sp>
        <p:sp>
          <p:nvSpPr>
            <p:cNvPr id="32785" name="TextBox 38"/>
            <p:cNvSpPr txBox="1">
              <a:spLocks noChangeArrowheads="1"/>
            </p:cNvSpPr>
            <p:nvPr/>
          </p:nvSpPr>
          <p:spPr bwMode="auto">
            <a:xfrm>
              <a:off x="6400800" y="3276600"/>
              <a:ext cx="3810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a</a:t>
              </a:r>
              <a:r>
                <a:rPr lang="en-US" altLang="zh-CN" sz="1100" baseline="-25000"/>
                <a:t>2</a:t>
              </a:r>
              <a:endParaRPr lang="zh-CN" altLang="en-US" sz="1100" baseline="-25000"/>
            </a:p>
          </p:txBody>
        </p:sp>
        <p:sp>
          <p:nvSpPr>
            <p:cNvPr id="32786" name="TextBox 39"/>
            <p:cNvSpPr txBox="1">
              <a:spLocks noChangeArrowheads="1"/>
            </p:cNvSpPr>
            <p:nvPr/>
          </p:nvSpPr>
          <p:spPr bwMode="auto">
            <a:xfrm>
              <a:off x="6400800" y="3657600"/>
              <a:ext cx="3810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a</a:t>
              </a:r>
              <a:r>
                <a:rPr lang="en-US" altLang="zh-CN" sz="1100" baseline="-25000"/>
                <a:t>3</a:t>
              </a:r>
              <a:endParaRPr lang="zh-CN" altLang="en-US" sz="1100" baseline="-25000"/>
            </a:p>
          </p:txBody>
        </p:sp>
        <p:sp>
          <p:nvSpPr>
            <p:cNvPr id="32787" name="TextBox 40"/>
            <p:cNvSpPr txBox="1">
              <a:spLocks noChangeArrowheads="1"/>
            </p:cNvSpPr>
            <p:nvPr/>
          </p:nvSpPr>
          <p:spPr bwMode="auto">
            <a:xfrm>
              <a:off x="6400800" y="3962400"/>
              <a:ext cx="3810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a</a:t>
              </a:r>
              <a:r>
                <a:rPr lang="en-US" altLang="zh-CN" sz="1100" baseline="-25000"/>
                <a:t>4</a:t>
              </a:r>
              <a:endParaRPr lang="zh-CN" altLang="en-US" sz="1100" baseline="-25000"/>
            </a:p>
          </p:txBody>
        </p:sp>
        <p:sp>
          <p:nvSpPr>
            <p:cNvPr id="32788" name="TextBox 41"/>
            <p:cNvSpPr txBox="1">
              <a:spLocks noChangeArrowheads="1"/>
            </p:cNvSpPr>
            <p:nvPr/>
          </p:nvSpPr>
          <p:spPr bwMode="auto">
            <a:xfrm>
              <a:off x="6400800" y="4267200"/>
              <a:ext cx="3810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a</a:t>
              </a:r>
              <a:r>
                <a:rPr lang="en-US" altLang="zh-CN" sz="1100" baseline="-25000"/>
                <a:t>5</a:t>
              </a:r>
              <a:endParaRPr lang="zh-CN" altLang="en-US" sz="1100" baseline="-25000"/>
            </a:p>
          </p:txBody>
        </p:sp>
        <p:sp>
          <p:nvSpPr>
            <p:cNvPr id="32789" name="TextBox 42"/>
            <p:cNvSpPr txBox="1">
              <a:spLocks noChangeArrowheads="1"/>
            </p:cNvSpPr>
            <p:nvPr/>
          </p:nvSpPr>
          <p:spPr bwMode="auto">
            <a:xfrm>
              <a:off x="7924800" y="2667000"/>
              <a:ext cx="3810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0</a:t>
              </a:r>
              <a:endParaRPr lang="zh-CN" altLang="en-US" sz="1100" baseline="-25000"/>
            </a:p>
          </p:txBody>
        </p:sp>
        <p:sp>
          <p:nvSpPr>
            <p:cNvPr id="32790" name="TextBox 43"/>
            <p:cNvSpPr txBox="1">
              <a:spLocks noChangeArrowheads="1"/>
            </p:cNvSpPr>
            <p:nvPr/>
          </p:nvSpPr>
          <p:spPr bwMode="auto">
            <a:xfrm>
              <a:off x="7924800" y="2971800"/>
              <a:ext cx="3810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1</a:t>
              </a:r>
              <a:endParaRPr lang="zh-CN" altLang="en-US" sz="1100" baseline="-25000"/>
            </a:p>
          </p:txBody>
        </p:sp>
        <p:sp>
          <p:nvSpPr>
            <p:cNvPr id="32791" name="TextBox 44"/>
            <p:cNvSpPr txBox="1">
              <a:spLocks noChangeArrowheads="1"/>
            </p:cNvSpPr>
            <p:nvPr/>
          </p:nvSpPr>
          <p:spPr bwMode="auto">
            <a:xfrm>
              <a:off x="7924800" y="3276600"/>
              <a:ext cx="3810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2</a:t>
              </a:r>
              <a:endParaRPr lang="zh-CN" altLang="en-US" sz="1100" baseline="-25000"/>
            </a:p>
          </p:txBody>
        </p:sp>
        <p:sp>
          <p:nvSpPr>
            <p:cNvPr id="32792" name="TextBox 45"/>
            <p:cNvSpPr txBox="1">
              <a:spLocks noChangeArrowheads="1"/>
            </p:cNvSpPr>
            <p:nvPr/>
          </p:nvSpPr>
          <p:spPr bwMode="auto">
            <a:xfrm>
              <a:off x="7924800" y="3657600"/>
              <a:ext cx="3810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3</a:t>
              </a:r>
              <a:endParaRPr lang="zh-CN" altLang="en-US" sz="1100" baseline="-25000"/>
            </a:p>
          </p:txBody>
        </p:sp>
        <p:sp>
          <p:nvSpPr>
            <p:cNvPr id="32793" name="TextBox 46"/>
            <p:cNvSpPr txBox="1">
              <a:spLocks noChangeArrowheads="1"/>
            </p:cNvSpPr>
            <p:nvPr/>
          </p:nvSpPr>
          <p:spPr bwMode="auto">
            <a:xfrm>
              <a:off x="7924800" y="3962400"/>
              <a:ext cx="3810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4</a:t>
              </a:r>
              <a:endParaRPr lang="zh-CN" altLang="en-US" sz="1100" baseline="-25000"/>
            </a:p>
          </p:txBody>
        </p:sp>
        <p:sp>
          <p:nvSpPr>
            <p:cNvPr id="32794" name="TextBox 47"/>
            <p:cNvSpPr txBox="1">
              <a:spLocks noChangeArrowheads="1"/>
            </p:cNvSpPr>
            <p:nvPr/>
          </p:nvSpPr>
          <p:spPr bwMode="auto">
            <a:xfrm>
              <a:off x="7924800" y="4343400"/>
              <a:ext cx="3810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5</a:t>
              </a:r>
              <a:endParaRPr lang="zh-CN" altLang="en-US" sz="1100" baseline="-25000"/>
            </a:p>
          </p:txBody>
        </p:sp>
        <p:cxnSp>
          <p:nvCxnSpPr>
            <p:cNvPr id="52" name="直接连接符 51"/>
            <p:cNvCxnSpPr/>
            <p:nvPr/>
          </p:nvCxnSpPr>
          <p:spPr>
            <a:xfrm flipV="1">
              <a:off x="6884988" y="3087607"/>
              <a:ext cx="955675" cy="361891"/>
            </a:xfrm>
            <a:prstGeom prst="line">
              <a:avLst/>
            </a:prstGeom>
            <a:ln>
              <a:headEnd type="oval"/>
              <a:tailEnd type="oval"/>
            </a:ln>
          </p:spPr>
          <p:style>
            <a:lnRef idx="3">
              <a:schemeClr val="dk1"/>
            </a:lnRef>
            <a:fillRef idx="0">
              <a:schemeClr val="dk1"/>
            </a:fillRef>
            <a:effectRef idx="2">
              <a:schemeClr val="dk1"/>
            </a:effectRef>
            <a:fontRef idx="minor">
              <a:schemeClr val="tx1"/>
            </a:fontRef>
          </p:style>
        </p:cxnSp>
        <p:cxnSp>
          <p:nvCxnSpPr>
            <p:cNvPr id="54" name="直接连接符 53"/>
            <p:cNvCxnSpPr/>
            <p:nvPr/>
          </p:nvCxnSpPr>
          <p:spPr>
            <a:xfrm flipV="1">
              <a:off x="6862527" y="2734147"/>
              <a:ext cx="995881" cy="334979"/>
            </a:xfrm>
            <a:prstGeom prst="line">
              <a:avLst/>
            </a:prstGeom>
            <a:ln>
              <a:gradFill flip="none" rotWithShape="1">
                <a:gsLst>
                  <a:gs pos="81000">
                    <a:schemeClr val="tx1">
                      <a:alpha val="0"/>
                    </a:schemeClr>
                  </a:gs>
                  <a:gs pos="82000">
                    <a:schemeClr val="tx1"/>
                  </a:gs>
                  <a:gs pos="87000">
                    <a:schemeClr val="tx1"/>
                  </a:gs>
                </a:gsLst>
                <a:path path="circle">
                  <a:fillToRect l="50000" t="50000" r="50000" b="50000"/>
                </a:path>
                <a:tileRect/>
              </a:gradFill>
              <a:headEnd type="oval"/>
              <a:tailEnd type="oval"/>
            </a:ln>
          </p:spPr>
          <p:style>
            <a:lnRef idx="3">
              <a:schemeClr val="dk1"/>
            </a:lnRef>
            <a:fillRef idx="0">
              <a:schemeClr val="dk1"/>
            </a:fillRef>
            <a:effectRef idx="2">
              <a:schemeClr val="dk1"/>
            </a:effectRef>
            <a:fontRef idx="minor">
              <a:schemeClr val="tx1"/>
            </a:fontRef>
          </p:style>
        </p:cxnSp>
        <p:cxnSp>
          <p:nvCxnSpPr>
            <p:cNvPr id="59" name="直接连接符 58"/>
            <p:cNvCxnSpPr/>
            <p:nvPr/>
          </p:nvCxnSpPr>
          <p:spPr>
            <a:xfrm>
              <a:off x="6871580" y="4427145"/>
              <a:ext cx="941561" cy="18106"/>
            </a:xfrm>
            <a:prstGeom prst="line">
              <a:avLst/>
            </a:prstGeom>
            <a:ln>
              <a:gradFill flip="none" rotWithShape="1">
                <a:gsLst>
                  <a:gs pos="81000">
                    <a:schemeClr val="tx1">
                      <a:alpha val="0"/>
                    </a:schemeClr>
                  </a:gs>
                  <a:gs pos="82000">
                    <a:schemeClr val="tx1"/>
                  </a:gs>
                  <a:gs pos="87000">
                    <a:schemeClr val="tx1"/>
                  </a:gs>
                </a:gsLst>
                <a:path path="circle">
                  <a:fillToRect l="50000" t="50000" r="50000" b="50000"/>
                </a:path>
                <a:tileRect/>
              </a:gradFill>
              <a:headEnd type="oval"/>
              <a:tailEnd type="oval"/>
            </a:ln>
          </p:spPr>
          <p:style>
            <a:lnRef idx="3">
              <a:schemeClr val="dk1"/>
            </a:lnRef>
            <a:fillRef idx="0">
              <a:schemeClr val="dk1"/>
            </a:fillRef>
            <a:effectRef idx="2">
              <a:schemeClr val="dk1"/>
            </a:effectRef>
            <a:fontRef idx="minor">
              <a:schemeClr val="tx1"/>
            </a:fontRef>
          </p:style>
        </p:cxnSp>
        <p:cxnSp>
          <p:nvCxnSpPr>
            <p:cNvPr id="62" name="直接连接符 61"/>
            <p:cNvCxnSpPr/>
            <p:nvPr/>
          </p:nvCxnSpPr>
          <p:spPr>
            <a:xfrm>
              <a:off x="6876107" y="3456915"/>
              <a:ext cx="946087" cy="671465"/>
            </a:xfrm>
            <a:prstGeom prst="line">
              <a:avLst/>
            </a:prstGeom>
            <a:ln>
              <a:gradFill flip="none" rotWithShape="1">
                <a:gsLst>
                  <a:gs pos="81000">
                    <a:schemeClr val="tx1">
                      <a:alpha val="0"/>
                    </a:schemeClr>
                  </a:gs>
                  <a:gs pos="82000">
                    <a:schemeClr val="tx1"/>
                  </a:gs>
                  <a:gs pos="87000">
                    <a:schemeClr val="tx1"/>
                  </a:gs>
                </a:gsLst>
                <a:path path="circle">
                  <a:fillToRect l="50000" t="50000" r="50000" b="50000"/>
                </a:path>
                <a:tileRect/>
              </a:gradFill>
              <a:headEnd type="oval"/>
              <a:tailEnd type="oval"/>
            </a:ln>
          </p:spPr>
          <p:style>
            <a:lnRef idx="3">
              <a:schemeClr val="dk1"/>
            </a:lnRef>
            <a:fillRef idx="0">
              <a:schemeClr val="dk1"/>
            </a:fillRef>
            <a:effectRef idx="2">
              <a:schemeClr val="dk1"/>
            </a:effectRef>
            <a:fontRef idx="minor">
              <a:schemeClr val="tx1"/>
            </a:fontRef>
          </p:style>
        </p:cxn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1026"/>
          <p:cNvSpPr>
            <a:spLocks noGrp="1" noChangeArrowheads="1"/>
          </p:cNvSpPr>
          <p:nvPr>
            <p:ph type="title" idx="4294967295"/>
          </p:nvPr>
        </p:nvSpPr>
        <p:spPr>
          <a:xfrm>
            <a:off x="0" y="381000"/>
            <a:ext cx="9144000" cy="762000"/>
          </a:xfrm>
        </p:spPr>
        <p:txBody>
          <a:bodyPr/>
          <a:lstStyle/>
          <a:p>
            <a:pPr algn="ctr" eaLnBrk="1" hangingPunct="1"/>
            <a:r>
              <a:rPr lang="en-US" altLang="zh-CN"/>
              <a:t>Exercise (II)</a:t>
            </a:r>
            <a:endParaRPr lang="zh-CN" altLang="en-US"/>
          </a:p>
        </p:txBody>
      </p:sp>
      <p:sp>
        <p:nvSpPr>
          <p:cNvPr id="2051" name="Rectangle 1027"/>
          <p:cNvSpPr>
            <a:spLocks noGrp="1" noChangeArrowheads="1"/>
          </p:cNvSpPr>
          <p:nvPr>
            <p:ph type="body" idx="4294967295"/>
          </p:nvPr>
        </p:nvSpPr>
        <p:spPr>
          <a:xfrm>
            <a:off x="228600" y="1219200"/>
            <a:ext cx="8534400" cy="1600200"/>
          </a:xfrm>
        </p:spPr>
        <p:txBody>
          <a:bodyPr/>
          <a:lstStyle/>
          <a:p>
            <a:pPr marL="514350" indent="-514350">
              <a:lnSpc>
                <a:spcPct val="110000"/>
              </a:lnSpc>
              <a:buFont typeface="+mj-lt"/>
              <a:buAutoNum type="arabicPeriod" startAt="2"/>
              <a:defRPr/>
            </a:pPr>
            <a:r>
              <a:rPr lang="zh-CN" altLang="en-US" sz="2800" b="1" dirty="0">
                <a:ea typeface="宋体" pitchFamily="2" charset="-122"/>
              </a:rPr>
              <a:t>对于每一个二部图</a:t>
            </a:r>
            <a:r>
              <a:rPr lang="en-US" altLang="zh-CN" sz="2800" b="1" dirty="0">
                <a:ea typeface="宋体" pitchFamily="2" charset="-122"/>
              </a:rPr>
              <a:t>G=(A,B,E), </a:t>
            </a:r>
            <a:r>
              <a:rPr lang="zh-CN" altLang="en-US" sz="2800" b="1" dirty="0">
                <a:ea typeface="宋体" pitchFamily="2" charset="-122"/>
              </a:rPr>
              <a:t>判断</a:t>
            </a:r>
            <a:r>
              <a:rPr lang="en-US" altLang="zh-CN" sz="2800" b="1" dirty="0">
                <a:ea typeface="宋体" pitchFamily="2" charset="-122"/>
              </a:rPr>
              <a:t>G</a:t>
            </a:r>
            <a:r>
              <a:rPr lang="zh-CN" altLang="en-US" sz="2800" b="1" dirty="0">
                <a:ea typeface="宋体" pitchFamily="2" charset="-122"/>
              </a:rPr>
              <a:t>是否有饱和</a:t>
            </a:r>
            <a:r>
              <a:rPr lang="en-US" altLang="zh-CN" sz="2800" b="1" dirty="0">
                <a:ea typeface="宋体" pitchFamily="2" charset="-122"/>
              </a:rPr>
              <a:t>A</a:t>
            </a:r>
            <a:r>
              <a:rPr lang="zh-CN" altLang="en-US" sz="2800" b="1" dirty="0">
                <a:ea typeface="宋体" pitchFamily="2" charset="-122"/>
              </a:rPr>
              <a:t>的匹配。如果没有，请说明理由</a:t>
            </a:r>
            <a:endParaRPr lang="en-US" altLang="zh-CN" sz="2800" b="1" dirty="0">
              <a:ea typeface="宋体" pitchFamily="2" charset="-122"/>
            </a:endParaRPr>
          </a:p>
          <a:p>
            <a:pPr>
              <a:lnSpc>
                <a:spcPct val="110000"/>
              </a:lnSpc>
              <a:defRPr/>
            </a:pPr>
            <a:endParaRPr lang="en-US" altLang="zh-CN" sz="2800" dirty="0">
              <a:ea typeface="宋体" pitchFamily="2" charset="-122"/>
            </a:endParaRPr>
          </a:p>
          <a:p>
            <a:pPr>
              <a:lnSpc>
                <a:spcPct val="110000"/>
              </a:lnSpc>
              <a:defRPr/>
            </a:pPr>
            <a:endParaRPr lang="en-US" altLang="zh-CN" sz="2800" dirty="0">
              <a:ea typeface="宋体" pitchFamily="2" charset="-122"/>
            </a:endParaRPr>
          </a:p>
          <a:p>
            <a:pPr>
              <a:lnSpc>
                <a:spcPct val="110000"/>
              </a:lnSpc>
              <a:defRPr/>
            </a:pPr>
            <a:endParaRPr lang="en-US" altLang="zh-CN" sz="2800" dirty="0">
              <a:ea typeface="宋体" pitchFamily="2" charset="-122"/>
            </a:endParaRPr>
          </a:p>
          <a:p>
            <a:pPr>
              <a:lnSpc>
                <a:spcPct val="110000"/>
              </a:lnSpc>
              <a:defRPr/>
            </a:pPr>
            <a:endParaRPr lang="en-US" altLang="zh-CN" sz="2800" dirty="0">
              <a:ea typeface="宋体" pitchFamily="2" charset="-122"/>
            </a:endParaRPr>
          </a:p>
          <a:p>
            <a:pPr>
              <a:lnSpc>
                <a:spcPct val="110000"/>
              </a:lnSpc>
              <a:defRPr/>
            </a:pPr>
            <a:endParaRPr lang="en-US" altLang="zh-CN" sz="2800" dirty="0">
              <a:ea typeface="宋体" pitchFamily="2" charset="-122"/>
            </a:endParaRPr>
          </a:p>
        </p:txBody>
      </p:sp>
      <p:grpSp>
        <p:nvGrpSpPr>
          <p:cNvPr id="33796" name="组合 157"/>
          <p:cNvGrpSpPr>
            <a:grpSpLocks/>
          </p:cNvGrpSpPr>
          <p:nvPr/>
        </p:nvGrpSpPr>
        <p:grpSpPr bwMode="auto">
          <a:xfrm>
            <a:off x="914400" y="3298825"/>
            <a:ext cx="1681163" cy="2447925"/>
            <a:chOff x="1600200" y="2971800"/>
            <a:chExt cx="1680550" cy="2448167"/>
          </a:xfrm>
        </p:grpSpPr>
        <p:cxnSp>
          <p:nvCxnSpPr>
            <p:cNvPr id="6" name="直接连接符 5"/>
            <p:cNvCxnSpPr/>
            <p:nvPr/>
          </p:nvCxnSpPr>
          <p:spPr bwMode="auto">
            <a:xfrm>
              <a:off x="2003278" y="3352838"/>
              <a:ext cx="837894" cy="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bwMode="auto">
            <a:xfrm>
              <a:off x="2003278" y="3733875"/>
              <a:ext cx="837894" cy="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auto">
            <a:xfrm flipV="1">
              <a:off x="2003278" y="4100625"/>
              <a:ext cx="817265" cy="14288"/>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auto">
            <a:xfrm flipV="1">
              <a:off x="2003278" y="4119676"/>
              <a:ext cx="817265" cy="300067"/>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auto">
            <a:xfrm>
              <a:off x="2015973" y="3359188"/>
              <a:ext cx="823613" cy="361986"/>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auto">
            <a:xfrm flipV="1">
              <a:off x="2006452" y="3359188"/>
              <a:ext cx="842656" cy="371512"/>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auto">
            <a:xfrm flipV="1">
              <a:off x="2006452" y="3359188"/>
              <a:ext cx="833134" cy="750962"/>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auto">
            <a:xfrm flipV="1">
              <a:off x="2006452" y="3733875"/>
              <a:ext cx="829960" cy="684281"/>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3873" name="TextBox 36"/>
            <p:cNvSpPr txBox="1">
              <a:spLocks noChangeArrowheads="1"/>
            </p:cNvSpPr>
            <p:nvPr/>
          </p:nvSpPr>
          <p:spPr bwMode="auto">
            <a:xfrm>
              <a:off x="1600200" y="3200400"/>
              <a:ext cx="381000" cy="2616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a</a:t>
              </a:r>
              <a:r>
                <a:rPr lang="en-US" altLang="zh-CN" sz="1100" baseline="-25000"/>
                <a:t>0</a:t>
              </a:r>
              <a:endParaRPr lang="zh-CN" altLang="en-US" sz="1100" baseline="-25000"/>
            </a:p>
          </p:txBody>
        </p:sp>
        <p:sp>
          <p:nvSpPr>
            <p:cNvPr id="33874" name="TextBox 36"/>
            <p:cNvSpPr txBox="1">
              <a:spLocks noChangeArrowheads="1"/>
            </p:cNvSpPr>
            <p:nvPr/>
          </p:nvSpPr>
          <p:spPr bwMode="auto">
            <a:xfrm>
              <a:off x="1600200" y="3576119"/>
              <a:ext cx="381000" cy="2616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a</a:t>
              </a:r>
              <a:r>
                <a:rPr lang="en-US" altLang="zh-CN" sz="1100" baseline="-25000"/>
                <a:t>1</a:t>
              </a:r>
              <a:endParaRPr lang="zh-CN" altLang="en-US" sz="1100" baseline="-25000"/>
            </a:p>
          </p:txBody>
        </p:sp>
        <p:sp>
          <p:nvSpPr>
            <p:cNvPr id="33875" name="TextBox 36"/>
            <p:cNvSpPr txBox="1">
              <a:spLocks noChangeArrowheads="1"/>
            </p:cNvSpPr>
            <p:nvPr/>
          </p:nvSpPr>
          <p:spPr bwMode="auto">
            <a:xfrm>
              <a:off x="1600200" y="3951083"/>
              <a:ext cx="381000" cy="2616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a</a:t>
              </a:r>
              <a:r>
                <a:rPr lang="en-US" altLang="zh-CN" sz="1100" baseline="-25000"/>
                <a:t>2</a:t>
              </a:r>
              <a:endParaRPr lang="zh-CN" altLang="en-US" sz="1100" baseline="-25000"/>
            </a:p>
          </p:txBody>
        </p:sp>
        <p:sp>
          <p:nvSpPr>
            <p:cNvPr id="33876" name="TextBox 36"/>
            <p:cNvSpPr txBox="1">
              <a:spLocks noChangeArrowheads="1"/>
            </p:cNvSpPr>
            <p:nvPr/>
          </p:nvSpPr>
          <p:spPr bwMode="auto">
            <a:xfrm>
              <a:off x="1600200" y="4289079"/>
              <a:ext cx="381000" cy="2616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a</a:t>
              </a:r>
              <a:r>
                <a:rPr lang="en-US" altLang="zh-CN" sz="1100" baseline="-25000"/>
                <a:t>3</a:t>
              </a:r>
              <a:endParaRPr lang="zh-CN" altLang="en-US" sz="1100" baseline="-25000"/>
            </a:p>
          </p:txBody>
        </p:sp>
        <p:sp>
          <p:nvSpPr>
            <p:cNvPr id="33877" name="TextBox 36"/>
            <p:cNvSpPr txBox="1">
              <a:spLocks noChangeArrowheads="1"/>
            </p:cNvSpPr>
            <p:nvPr/>
          </p:nvSpPr>
          <p:spPr bwMode="auto">
            <a:xfrm>
              <a:off x="2890696" y="3981261"/>
              <a:ext cx="3810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2</a:t>
              </a:r>
              <a:endParaRPr lang="zh-CN" altLang="en-US" sz="1100" baseline="-25000"/>
            </a:p>
          </p:txBody>
        </p:sp>
        <p:sp>
          <p:nvSpPr>
            <p:cNvPr id="33878" name="TextBox 36"/>
            <p:cNvSpPr txBox="1">
              <a:spLocks noChangeArrowheads="1"/>
            </p:cNvSpPr>
            <p:nvPr/>
          </p:nvSpPr>
          <p:spPr bwMode="auto">
            <a:xfrm>
              <a:off x="2899750" y="3610069"/>
              <a:ext cx="3810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1</a:t>
              </a:r>
              <a:endParaRPr lang="zh-CN" altLang="en-US" sz="1100" baseline="-25000"/>
            </a:p>
          </p:txBody>
        </p:sp>
        <p:sp>
          <p:nvSpPr>
            <p:cNvPr id="33879" name="TextBox 36"/>
            <p:cNvSpPr txBox="1">
              <a:spLocks noChangeArrowheads="1"/>
            </p:cNvSpPr>
            <p:nvPr/>
          </p:nvSpPr>
          <p:spPr bwMode="auto">
            <a:xfrm>
              <a:off x="2891451" y="3229823"/>
              <a:ext cx="3810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0</a:t>
              </a:r>
              <a:endParaRPr lang="zh-CN" altLang="en-US" sz="1100" baseline="-25000"/>
            </a:p>
          </p:txBody>
        </p:sp>
        <p:sp>
          <p:nvSpPr>
            <p:cNvPr id="33880" name="TextBox 36"/>
            <p:cNvSpPr txBox="1">
              <a:spLocks noChangeArrowheads="1"/>
            </p:cNvSpPr>
            <p:nvPr/>
          </p:nvSpPr>
          <p:spPr bwMode="auto">
            <a:xfrm>
              <a:off x="1837477" y="2978590"/>
              <a:ext cx="3810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A</a:t>
              </a:r>
              <a:endParaRPr lang="zh-CN" altLang="en-US" sz="1400" b="1" baseline="-25000"/>
            </a:p>
          </p:txBody>
        </p:sp>
        <p:sp>
          <p:nvSpPr>
            <p:cNvPr id="33881" name="TextBox 36"/>
            <p:cNvSpPr txBox="1">
              <a:spLocks noChangeArrowheads="1"/>
            </p:cNvSpPr>
            <p:nvPr/>
          </p:nvSpPr>
          <p:spPr bwMode="auto">
            <a:xfrm>
              <a:off x="2689257" y="2971800"/>
              <a:ext cx="3810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B</a:t>
              </a:r>
              <a:endParaRPr lang="zh-CN" altLang="en-US" sz="1400" b="1" baseline="-25000"/>
            </a:p>
          </p:txBody>
        </p:sp>
        <p:sp>
          <p:nvSpPr>
            <p:cNvPr id="33882" name="TextBox 36"/>
            <p:cNvSpPr txBox="1">
              <a:spLocks noChangeArrowheads="1"/>
            </p:cNvSpPr>
            <p:nvPr/>
          </p:nvSpPr>
          <p:spPr bwMode="auto">
            <a:xfrm>
              <a:off x="2262990" y="5112190"/>
              <a:ext cx="3810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1)</a:t>
              </a:r>
              <a:endParaRPr lang="zh-CN" altLang="en-US" sz="1400" b="1" baseline="-25000"/>
            </a:p>
          </p:txBody>
        </p:sp>
      </p:grpSp>
      <p:grpSp>
        <p:nvGrpSpPr>
          <p:cNvPr id="33797" name="组合 158"/>
          <p:cNvGrpSpPr>
            <a:grpSpLocks/>
          </p:cNvGrpSpPr>
          <p:nvPr/>
        </p:nvGrpSpPr>
        <p:grpSpPr bwMode="auto">
          <a:xfrm>
            <a:off x="2808288" y="3281363"/>
            <a:ext cx="1687512" cy="2525712"/>
            <a:chOff x="3483321" y="2894846"/>
            <a:chExt cx="1687717" cy="2525121"/>
          </a:xfrm>
        </p:grpSpPr>
        <p:cxnSp>
          <p:nvCxnSpPr>
            <p:cNvPr id="37" name="直接连接符 36"/>
            <p:cNvCxnSpPr/>
            <p:nvPr/>
          </p:nvCxnSpPr>
          <p:spPr bwMode="auto">
            <a:xfrm>
              <a:off x="3894533" y="3275757"/>
              <a:ext cx="836715" cy="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auto">
            <a:xfrm>
              <a:off x="3894533" y="3656668"/>
              <a:ext cx="836715" cy="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bwMode="auto">
            <a:xfrm flipV="1">
              <a:off x="3894533" y="4024882"/>
              <a:ext cx="817662" cy="12697"/>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bwMode="auto">
            <a:xfrm>
              <a:off x="3905647" y="3282105"/>
              <a:ext cx="824012" cy="361865"/>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auto">
            <a:xfrm>
              <a:off x="3896121" y="3653493"/>
              <a:ext cx="838302" cy="718969"/>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auto">
            <a:xfrm flipV="1">
              <a:off x="3896121" y="3282105"/>
              <a:ext cx="833538" cy="750711"/>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3855" name="TextBox 36"/>
            <p:cNvSpPr txBox="1">
              <a:spLocks noChangeArrowheads="1"/>
            </p:cNvSpPr>
            <p:nvPr/>
          </p:nvSpPr>
          <p:spPr bwMode="auto">
            <a:xfrm>
              <a:off x="3512745" y="3123446"/>
              <a:ext cx="381000" cy="2616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a</a:t>
              </a:r>
              <a:r>
                <a:rPr lang="en-US" altLang="zh-CN" sz="1100" baseline="-25000"/>
                <a:t>0</a:t>
              </a:r>
              <a:endParaRPr lang="zh-CN" altLang="en-US" sz="1100" baseline="-25000"/>
            </a:p>
          </p:txBody>
        </p:sp>
        <p:sp>
          <p:nvSpPr>
            <p:cNvPr id="33856" name="TextBox 36"/>
            <p:cNvSpPr txBox="1">
              <a:spLocks noChangeArrowheads="1"/>
            </p:cNvSpPr>
            <p:nvPr/>
          </p:nvSpPr>
          <p:spPr bwMode="auto">
            <a:xfrm>
              <a:off x="3483321" y="3499165"/>
              <a:ext cx="381000" cy="2616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a</a:t>
              </a:r>
              <a:r>
                <a:rPr lang="en-US" altLang="zh-CN" sz="1100" baseline="-25000"/>
                <a:t>1</a:t>
              </a:r>
              <a:endParaRPr lang="zh-CN" altLang="en-US" sz="1100" baseline="-25000"/>
            </a:p>
          </p:txBody>
        </p:sp>
        <p:sp>
          <p:nvSpPr>
            <p:cNvPr id="33857" name="TextBox 36"/>
            <p:cNvSpPr txBox="1">
              <a:spLocks noChangeArrowheads="1"/>
            </p:cNvSpPr>
            <p:nvPr/>
          </p:nvSpPr>
          <p:spPr bwMode="auto">
            <a:xfrm>
              <a:off x="3484830" y="3874129"/>
              <a:ext cx="381000" cy="2616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a</a:t>
              </a:r>
              <a:r>
                <a:rPr lang="en-US" altLang="zh-CN" sz="1100" baseline="-25000"/>
                <a:t>2</a:t>
              </a:r>
              <a:endParaRPr lang="zh-CN" altLang="en-US" sz="1100" baseline="-25000"/>
            </a:p>
          </p:txBody>
        </p:sp>
        <p:sp>
          <p:nvSpPr>
            <p:cNvPr id="33858" name="TextBox 36"/>
            <p:cNvSpPr txBox="1">
              <a:spLocks noChangeArrowheads="1"/>
            </p:cNvSpPr>
            <p:nvPr/>
          </p:nvSpPr>
          <p:spPr bwMode="auto">
            <a:xfrm>
              <a:off x="4781739" y="4273236"/>
              <a:ext cx="3810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3</a:t>
              </a:r>
              <a:endParaRPr lang="zh-CN" altLang="en-US" sz="1100" baseline="-25000"/>
            </a:p>
          </p:txBody>
        </p:sp>
        <p:sp>
          <p:nvSpPr>
            <p:cNvPr id="33859" name="TextBox 36"/>
            <p:cNvSpPr txBox="1">
              <a:spLocks noChangeArrowheads="1"/>
            </p:cNvSpPr>
            <p:nvPr/>
          </p:nvSpPr>
          <p:spPr bwMode="auto">
            <a:xfrm>
              <a:off x="4780984" y="3904307"/>
              <a:ext cx="3810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2</a:t>
              </a:r>
              <a:endParaRPr lang="zh-CN" altLang="en-US" sz="1100" baseline="-25000"/>
            </a:p>
          </p:txBody>
        </p:sp>
        <p:sp>
          <p:nvSpPr>
            <p:cNvPr id="33860" name="TextBox 36"/>
            <p:cNvSpPr txBox="1">
              <a:spLocks noChangeArrowheads="1"/>
            </p:cNvSpPr>
            <p:nvPr/>
          </p:nvSpPr>
          <p:spPr bwMode="auto">
            <a:xfrm>
              <a:off x="4790038" y="3533115"/>
              <a:ext cx="3810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1</a:t>
              </a:r>
              <a:endParaRPr lang="zh-CN" altLang="en-US" sz="1100" baseline="-25000"/>
            </a:p>
          </p:txBody>
        </p:sp>
        <p:sp>
          <p:nvSpPr>
            <p:cNvPr id="33861" name="TextBox 36"/>
            <p:cNvSpPr txBox="1">
              <a:spLocks noChangeArrowheads="1"/>
            </p:cNvSpPr>
            <p:nvPr/>
          </p:nvSpPr>
          <p:spPr bwMode="auto">
            <a:xfrm>
              <a:off x="4781739" y="3152869"/>
              <a:ext cx="3810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0</a:t>
              </a:r>
              <a:endParaRPr lang="zh-CN" altLang="en-US" sz="1100" baseline="-25000"/>
            </a:p>
          </p:txBody>
        </p:sp>
        <p:sp>
          <p:nvSpPr>
            <p:cNvPr id="33862" name="TextBox 36"/>
            <p:cNvSpPr txBox="1">
              <a:spLocks noChangeArrowheads="1"/>
            </p:cNvSpPr>
            <p:nvPr/>
          </p:nvSpPr>
          <p:spPr bwMode="auto">
            <a:xfrm>
              <a:off x="3727765" y="2901636"/>
              <a:ext cx="3810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A</a:t>
              </a:r>
              <a:endParaRPr lang="zh-CN" altLang="en-US" sz="1400" b="1" baseline="-25000"/>
            </a:p>
          </p:txBody>
        </p:sp>
        <p:sp>
          <p:nvSpPr>
            <p:cNvPr id="33863" name="TextBox 36"/>
            <p:cNvSpPr txBox="1">
              <a:spLocks noChangeArrowheads="1"/>
            </p:cNvSpPr>
            <p:nvPr/>
          </p:nvSpPr>
          <p:spPr bwMode="auto">
            <a:xfrm>
              <a:off x="4579545" y="2894846"/>
              <a:ext cx="3810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B</a:t>
              </a:r>
              <a:endParaRPr lang="zh-CN" altLang="en-US" sz="1400" b="1" baseline="-25000"/>
            </a:p>
          </p:txBody>
        </p:sp>
        <p:sp>
          <p:nvSpPr>
            <p:cNvPr id="33864" name="TextBox 36"/>
            <p:cNvSpPr txBox="1">
              <a:spLocks noChangeArrowheads="1"/>
            </p:cNvSpPr>
            <p:nvPr/>
          </p:nvSpPr>
          <p:spPr bwMode="auto">
            <a:xfrm>
              <a:off x="4140451" y="5112190"/>
              <a:ext cx="3810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2)</a:t>
              </a:r>
              <a:endParaRPr lang="zh-CN" altLang="en-US" sz="1400" b="1" baseline="-25000"/>
            </a:p>
          </p:txBody>
        </p:sp>
      </p:grpSp>
      <p:grpSp>
        <p:nvGrpSpPr>
          <p:cNvPr id="33798" name="组合 159"/>
          <p:cNvGrpSpPr>
            <a:grpSpLocks/>
          </p:cNvGrpSpPr>
          <p:nvPr/>
        </p:nvGrpSpPr>
        <p:grpSpPr bwMode="auto">
          <a:xfrm>
            <a:off x="4778375" y="3249613"/>
            <a:ext cx="1660525" cy="2497137"/>
            <a:chOff x="5387567" y="2922760"/>
            <a:chExt cx="1660933" cy="2497207"/>
          </a:xfrm>
        </p:grpSpPr>
        <p:cxnSp>
          <p:nvCxnSpPr>
            <p:cNvPr id="55" name="直接连接符 54"/>
            <p:cNvCxnSpPr/>
            <p:nvPr/>
          </p:nvCxnSpPr>
          <p:spPr bwMode="auto">
            <a:xfrm>
              <a:off x="5773425" y="3303771"/>
              <a:ext cx="827290" cy="28576"/>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auto">
            <a:xfrm>
              <a:off x="5773425" y="3684781"/>
              <a:ext cx="835230" cy="317509"/>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bwMode="auto">
            <a:xfrm flipV="1">
              <a:off x="5773425" y="3684781"/>
              <a:ext cx="827290" cy="381011"/>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auto">
            <a:xfrm flipV="1">
              <a:off x="5773425" y="4010227"/>
              <a:ext cx="835230" cy="360373"/>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auto">
            <a:xfrm>
              <a:off x="5786128" y="3310121"/>
              <a:ext cx="824114" cy="36196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bwMode="auto">
            <a:xfrm flipV="1">
              <a:off x="5776601" y="3310121"/>
              <a:ext cx="833642" cy="750908"/>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bwMode="auto">
            <a:xfrm>
              <a:off x="5776601" y="4369013"/>
              <a:ext cx="832054" cy="401649"/>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3831" name="TextBox 36"/>
            <p:cNvSpPr txBox="1">
              <a:spLocks noChangeArrowheads="1"/>
            </p:cNvSpPr>
            <p:nvPr/>
          </p:nvSpPr>
          <p:spPr bwMode="auto">
            <a:xfrm>
              <a:off x="5387567" y="3151360"/>
              <a:ext cx="381000" cy="2616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a</a:t>
              </a:r>
              <a:r>
                <a:rPr lang="en-US" altLang="zh-CN" sz="1100" baseline="-25000"/>
                <a:t>0</a:t>
              </a:r>
              <a:endParaRPr lang="zh-CN" altLang="en-US" sz="1100" baseline="-25000"/>
            </a:p>
          </p:txBody>
        </p:sp>
        <p:sp>
          <p:nvSpPr>
            <p:cNvPr id="33832" name="TextBox 36"/>
            <p:cNvSpPr txBox="1">
              <a:spLocks noChangeArrowheads="1"/>
            </p:cNvSpPr>
            <p:nvPr/>
          </p:nvSpPr>
          <p:spPr bwMode="auto">
            <a:xfrm>
              <a:off x="5387567" y="3527079"/>
              <a:ext cx="381000" cy="2616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a</a:t>
              </a:r>
              <a:r>
                <a:rPr lang="en-US" altLang="zh-CN" sz="1100" baseline="-25000"/>
                <a:t>1</a:t>
              </a:r>
              <a:endParaRPr lang="zh-CN" altLang="en-US" sz="1100" baseline="-25000"/>
            </a:p>
          </p:txBody>
        </p:sp>
        <p:sp>
          <p:nvSpPr>
            <p:cNvPr id="33833" name="TextBox 36"/>
            <p:cNvSpPr txBox="1">
              <a:spLocks noChangeArrowheads="1"/>
            </p:cNvSpPr>
            <p:nvPr/>
          </p:nvSpPr>
          <p:spPr bwMode="auto">
            <a:xfrm>
              <a:off x="5387567" y="3926940"/>
              <a:ext cx="381000" cy="2616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a</a:t>
              </a:r>
              <a:r>
                <a:rPr lang="en-US" altLang="zh-CN" sz="1100" baseline="-25000"/>
                <a:t>2</a:t>
              </a:r>
              <a:endParaRPr lang="zh-CN" altLang="en-US" sz="1100" baseline="-25000"/>
            </a:p>
          </p:txBody>
        </p:sp>
        <p:sp>
          <p:nvSpPr>
            <p:cNvPr id="33834" name="TextBox 36"/>
            <p:cNvSpPr txBox="1">
              <a:spLocks noChangeArrowheads="1"/>
            </p:cNvSpPr>
            <p:nvPr/>
          </p:nvSpPr>
          <p:spPr bwMode="auto">
            <a:xfrm>
              <a:off x="5387567" y="4246075"/>
              <a:ext cx="381000" cy="2616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a</a:t>
              </a:r>
              <a:r>
                <a:rPr lang="en-US" altLang="zh-CN" sz="1100" baseline="-25000"/>
                <a:t>3</a:t>
              </a:r>
              <a:endParaRPr lang="zh-CN" altLang="en-US" sz="1100" baseline="-25000"/>
            </a:p>
          </p:txBody>
        </p:sp>
        <p:sp>
          <p:nvSpPr>
            <p:cNvPr id="33835" name="TextBox 36"/>
            <p:cNvSpPr txBox="1">
              <a:spLocks noChangeArrowheads="1"/>
            </p:cNvSpPr>
            <p:nvPr/>
          </p:nvSpPr>
          <p:spPr bwMode="auto">
            <a:xfrm>
              <a:off x="6667500" y="3932221"/>
              <a:ext cx="3810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2</a:t>
              </a:r>
              <a:endParaRPr lang="zh-CN" altLang="en-US" sz="1100" baseline="-25000"/>
            </a:p>
          </p:txBody>
        </p:sp>
        <p:sp>
          <p:nvSpPr>
            <p:cNvPr id="33836" name="TextBox 36"/>
            <p:cNvSpPr txBox="1">
              <a:spLocks noChangeArrowheads="1"/>
            </p:cNvSpPr>
            <p:nvPr/>
          </p:nvSpPr>
          <p:spPr bwMode="auto">
            <a:xfrm>
              <a:off x="6667500" y="3561029"/>
              <a:ext cx="3810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1</a:t>
              </a:r>
              <a:endParaRPr lang="zh-CN" altLang="en-US" sz="1100" baseline="-25000"/>
            </a:p>
          </p:txBody>
        </p:sp>
        <p:sp>
          <p:nvSpPr>
            <p:cNvPr id="33837" name="TextBox 36"/>
            <p:cNvSpPr txBox="1">
              <a:spLocks noChangeArrowheads="1"/>
            </p:cNvSpPr>
            <p:nvPr/>
          </p:nvSpPr>
          <p:spPr bwMode="auto">
            <a:xfrm>
              <a:off x="6667500" y="3180783"/>
              <a:ext cx="3810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0</a:t>
              </a:r>
              <a:endParaRPr lang="zh-CN" altLang="en-US" sz="1100" baseline="-25000"/>
            </a:p>
          </p:txBody>
        </p:sp>
        <p:sp>
          <p:nvSpPr>
            <p:cNvPr id="33838" name="TextBox 36"/>
            <p:cNvSpPr txBox="1">
              <a:spLocks noChangeArrowheads="1"/>
            </p:cNvSpPr>
            <p:nvPr/>
          </p:nvSpPr>
          <p:spPr bwMode="auto">
            <a:xfrm>
              <a:off x="5607868" y="2929550"/>
              <a:ext cx="3810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A</a:t>
              </a:r>
              <a:endParaRPr lang="zh-CN" altLang="en-US" sz="1400" b="1" baseline="-25000"/>
            </a:p>
          </p:txBody>
        </p:sp>
        <p:sp>
          <p:nvSpPr>
            <p:cNvPr id="33839" name="TextBox 36"/>
            <p:cNvSpPr txBox="1">
              <a:spLocks noChangeArrowheads="1"/>
            </p:cNvSpPr>
            <p:nvPr/>
          </p:nvSpPr>
          <p:spPr bwMode="auto">
            <a:xfrm>
              <a:off x="6459648" y="2922760"/>
              <a:ext cx="3810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B</a:t>
              </a:r>
              <a:endParaRPr lang="zh-CN" altLang="en-US" sz="1400" b="1" baseline="-25000"/>
            </a:p>
          </p:txBody>
        </p:sp>
        <p:sp>
          <p:nvSpPr>
            <p:cNvPr id="33840" name="TextBox 36"/>
            <p:cNvSpPr txBox="1">
              <a:spLocks noChangeArrowheads="1"/>
            </p:cNvSpPr>
            <p:nvPr/>
          </p:nvSpPr>
          <p:spPr bwMode="auto">
            <a:xfrm>
              <a:off x="6096000" y="5112190"/>
              <a:ext cx="3810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3)</a:t>
              </a:r>
              <a:endParaRPr lang="zh-CN" altLang="en-US" sz="1400" b="1" baseline="-25000"/>
            </a:p>
          </p:txBody>
        </p:sp>
        <p:cxnSp>
          <p:nvCxnSpPr>
            <p:cNvPr id="95" name="直接连接符 94"/>
            <p:cNvCxnSpPr/>
            <p:nvPr/>
          </p:nvCxnSpPr>
          <p:spPr bwMode="auto">
            <a:xfrm>
              <a:off x="5776601" y="3684781"/>
              <a:ext cx="832054" cy="669944"/>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auto">
            <a:xfrm>
              <a:off x="5784540" y="4372188"/>
              <a:ext cx="816175" cy="662007"/>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auto">
            <a:xfrm rot="5400000" flipH="1" flipV="1">
              <a:off x="5477439" y="3612454"/>
              <a:ext cx="1420852" cy="860636"/>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auto">
            <a:xfrm rot="5400000" flipH="1" flipV="1">
              <a:off x="5648893" y="3802961"/>
              <a:ext cx="1077942" cy="841582"/>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3845" name="TextBox 36"/>
            <p:cNvSpPr txBox="1">
              <a:spLocks noChangeArrowheads="1"/>
            </p:cNvSpPr>
            <p:nvPr/>
          </p:nvSpPr>
          <p:spPr bwMode="auto">
            <a:xfrm>
              <a:off x="5387567" y="4626321"/>
              <a:ext cx="381000" cy="2616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a</a:t>
              </a:r>
              <a:r>
                <a:rPr lang="en-US" altLang="zh-CN" sz="1100" baseline="-25000"/>
                <a:t>4</a:t>
              </a:r>
              <a:endParaRPr lang="zh-CN" altLang="en-US" sz="1100" baseline="-25000"/>
            </a:p>
          </p:txBody>
        </p:sp>
        <p:sp>
          <p:nvSpPr>
            <p:cNvPr id="33846" name="TextBox 36"/>
            <p:cNvSpPr txBox="1">
              <a:spLocks noChangeArrowheads="1"/>
            </p:cNvSpPr>
            <p:nvPr/>
          </p:nvSpPr>
          <p:spPr bwMode="auto">
            <a:xfrm>
              <a:off x="6667500" y="4267200"/>
              <a:ext cx="3810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3</a:t>
              </a:r>
              <a:endParaRPr lang="zh-CN" altLang="en-US" sz="1100" baseline="-25000"/>
            </a:p>
          </p:txBody>
        </p:sp>
        <p:sp>
          <p:nvSpPr>
            <p:cNvPr id="33847" name="TextBox 36"/>
            <p:cNvSpPr txBox="1">
              <a:spLocks noChangeArrowheads="1"/>
            </p:cNvSpPr>
            <p:nvPr/>
          </p:nvSpPr>
          <p:spPr bwMode="auto">
            <a:xfrm>
              <a:off x="6667500" y="4648200"/>
              <a:ext cx="3810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4</a:t>
              </a:r>
              <a:endParaRPr lang="zh-CN" altLang="en-US" sz="1100" baseline="-25000"/>
            </a:p>
          </p:txBody>
        </p:sp>
        <p:sp>
          <p:nvSpPr>
            <p:cNvPr id="33848" name="TextBox 36"/>
            <p:cNvSpPr txBox="1">
              <a:spLocks noChangeArrowheads="1"/>
            </p:cNvSpPr>
            <p:nvPr/>
          </p:nvSpPr>
          <p:spPr bwMode="auto">
            <a:xfrm>
              <a:off x="6667500" y="4919990"/>
              <a:ext cx="3810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5</a:t>
              </a:r>
              <a:endParaRPr lang="zh-CN" altLang="en-US" sz="1100" baseline="-25000"/>
            </a:p>
          </p:txBody>
        </p:sp>
      </p:grpSp>
      <p:grpSp>
        <p:nvGrpSpPr>
          <p:cNvPr id="33799" name="组合 160"/>
          <p:cNvGrpSpPr>
            <a:grpSpLocks/>
          </p:cNvGrpSpPr>
          <p:nvPr/>
        </p:nvGrpSpPr>
        <p:grpSpPr bwMode="auto">
          <a:xfrm>
            <a:off x="6721475" y="3216275"/>
            <a:ext cx="1660525" cy="2530475"/>
            <a:chOff x="7094899" y="2888810"/>
            <a:chExt cx="1660933" cy="2531157"/>
          </a:xfrm>
        </p:grpSpPr>
        <p:cxnSp>
          <p:nvCxnSpPr>
            <p:cNvPr id="118" name="直接连接符 117"/>
            <p:cNvCxnSpPr/>
            <p:nvPr/>
          </p:nvCxnSpPr>
          <p:spPr bwMode="auto">
            <a:xfrm>
              <a:off x="7480757" y="3269913"/>
              <a:ext cx="825703" cy="692337"/>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auto">
            <a:xfrm flipV="1">
              <a:off x="7480757" y="3295320"/>
              <a:ext cx="839993" cy="355696"/>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bwMode="auto">
            <a:xfrm flipV="1">
              <a:off x="7480757" y="3651015"/>
              <a:ext cx="827290" cy="381103"/>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bwMode="auto">
            <a:xfrm flipV="1">
              <a:off x="7480757" y="3976541"/>
              <a:ext cx="835230" cy="360459"/>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auto">
            <a:xfrm>
              <a:off x="7493460" y="3276264"/>
              <a:ext cx="824114" cy="362048"/>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auto">
            <a:xfrm flipV="1">
              <a:off x="7483933" y="3657367"/>
              <a:ext cx="809824" cy="369988"/>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auto">
            <a:xfrm>
              <a:off x="7483933" y="4335413"/>
              <a:ext cx="827290" cy="3811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3807" name="TextBox 36"/>
            <p:cNvSpPr txBox="1">
              <a:spLocks noChangeArrowheads="1"/>
            </p:cNvSpPr>
            <p:nvPr/>
          </p:nvSpPr>
          <p:spPr bwMode="auto">
            <a:xfrm>
              <a:off x="7094899" y="3117410"/>
              <a:ext cx="381000" cy="2616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a</a:t>
              </a:r>
              <a:r>
                <a:rPr lang="en-US" altLang="zh-CN" sz="1100" baseline="-25000"/>
                <a:t>0</a:t>
              </a:r>
              <a:endParaRPr lang="zh-CN" altLang="en-US" sz="1100" baseline="-25000"/>
            </a:p>
          </p:txBody>
        </p:sp>
        <p:sp>
          <p:nvSpPr>
            <p:cNvPr id="33808" name="TextBox 36"/>
            <p:cNvSpPr txBox="1">
              <a:spLocks noChangeArrowheads="1"/>
            </p:cNvSpPr>
            <p:nvPr/>
          </p:nvSpPr>
          <p:spPr bwMode="auto">
            <a:xfrm>
              <a:off x="7094899" y="3493129"/>
              <a:ext cx="381000" cy="2616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a</a:t>
              </a:r>
              <a:r>
                <a:rPr lang="en-US" altLang="zh-CN" sz="1100" baseline="-25000"/>
                <a:t>1</a:t>
              </a:r>
              <a:endParaRPr lang="zh-CN" altLang="en-US" sz="1100" baseline="-25000"/>
            </a:p>
          </p:txBody>
        </p:sp>
        <p:sp>
          <p:nvSpPr>
            <p:cNvPr id="33809" name="TextBox 36"/>
            <p:cNvSpPr txBox="1">
              <a:spLocks noChangeArrowheads="1"/>
            </p:cNvSpPr>
            <p:nvPr/>
          </p:nvSpPr>
          <p:spPr bwMode="auto">
            <a:xfrm>
              <a:off x="7094899" y="3892990"/>
              <a:ext cx="381000" cy="2616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a</a:t>
              </a:r>
              <a:r>
                <a:rPr lang="en-US" altLang="zh-CN" sz="1100" baseline="-25000"/>
                <a:t>2</a:t>
              </a:r>
              <a:endParaRPr lang="zh-CN" altLang="en-US" sz="1100" baseline="-25000"/>
            </a:p>
          </p:txBody>
        </p:sp>
        <p:sp>
          <p:nvSpPr>
            <p:cNvPr id="33810" name="TextBox 36"/>
            <p:cNvSpPr txBox="1">
              <a:spLocks noChangeArrowheads="1"/>
            </p:cNvSpPr>
            <p:nvPr/>
          </p:nvSpPr>
          <p:spPr bwMode="auto">
            <a:xfrm>
              <a:off x="7094899" y="4212125"/>
              <a:ext cx="381000" cy="2616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a</a:t>
              </a:r>
              <a:r>
                <a:rPr lang="en-US" altLang="zh-CN" sz="1100" baseline="-25000"/>
                <a:t>3</a:t>
              </a:r>
              <a:endParaRPr lang="zh-CN" altLang="en-US" sz="1100" baseline="-25000"/>
            </a:p>
          </p:txBody>
        </p:sp>
        <p:sp>
          <p:nvSpPr>
            <p:cNvPr id="33811" name="TextBox 36"/>
            <p:cNvSpPr txBox="1">
              <a:spLocks noChangeArrowheads="1"/>
            </p:cNvSpPr>
            <p:nvPr/>
          </p:nvSpPr>
          <p:spPr bwMode="auto">
            <a:xfrm>
              <a:off x="8374832" y="3898271"/>
              <a:ext cx="3810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2</a:t>
              </a:r>
              <a:endParaRPr lang="zh-CN" altLang="en-US" sz="1100" baseline="-25000"/>
            </a:p>
          </p:txBody>
        </p:sp>
        <p:sp>
          <p:nvSpPr>
            <p:cNvPr id="33812" name="TextBox 36"/>
            <p:cNvSpPr txBox="1">
              <a:spLocks noChangeArrowheads="1"/>
            </p:cNvSpPr>
            <p:nvPr/>
          </p:nvSpPr>
          <p:spPr bwMode="auto">
            <a:xfrm>
              <a:off x="8374832" y="3527079"/>
              <a:ext cx="3810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1</a:t>
              </a:r>
              <a:endParaRPr lang="zh-CN" altLang="en-US" sz="1100" baseline="-25000"/>
            </a:p>
          </p:txBody>
        </p:sp>
        <p:sp>
          <p:nvSpPr>
            <p:cNvPr id="33813" name="TextBox 36"/>
            <p:cNvSpPr txBox="1">
              <a:spLocks noChangeArrowheads="1"/>
            </p:cNvSpPr>
            <p:nvPr/>
          </p:nvSpPr>
          <p:spPr bwMode="auto">
            <a:xfrm>
              <a:off x="8374832" y="3146833"/>
              <a:ext cx="3810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0</a:t>
              </a:r>
              <a:endParaRPr lang="zh-CN" altLang="en-US" sz="1100" baseline="-25000"/>
            </a:p>
          </p:txBody>
        </p:sp>
        <p:sp>
          <p:nvSpPr>
            <p:cNvPr id="33814" name="TextBox 36"/>
            <p:cNvSpPr txBox="1">
              <a:spLocks noChangeArrowheads="1"/>
            </p:cNvSpPr>
            <p:nvPr/>
          </p:nvSpPr>
          <p:spPr bwMode="auto">
            <a:xfrm>
              <a:off x="7315200" y="2895600"/>
              <a:ext cx="3810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A</a:t>
              </a:r>
              <a:endParaRPr lang="zh-CN" altLang="en-US" sz="1400" b="1" baseline="-25000"/>
            </a:p>
          </p:txBody>
        </p:sp>
        <p:sp>
          <p:nvSpPr>
            <p:cNvPr id="33815" name="TextBox 36"/>
            <p:cNvSpPr txBox="1">
              <a:spLocks noChangeArrowheads="1"/>
            </p:cNvSpPr>
            <p:nvPr/>
          </p:nvSpPr>
          <p:spPr bwMode="auto">
            <a:xfrm>
              <a:off x="8166980" y="2888810"/>
              <a:ext cx="3810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B</a:t>
              </a:r>
              <a:endParaRPr lang="zh-CN" altLang="en-US" sz="1400" b="1" baseline="-25000"/>
            </a:p>
          </p:txBody>
        </p:sp>
        <p:sp>
          <p:nvSpPr>
            <p:cNvPr id="33816" name="TextBox 36"/>
            <p:cNvSpPr txBox="1">
              <a:spLocks noChangeArrowheads="1"/>
            </p:cNvSpPr>
            <p:nvPr/>
          </p:nvSpPr>
          <p:spPr bwMode="auto">
            <a:xfrm>
              <a:off x="7803332" y="5112190"/>
              <a:ext cx="38100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b="1"/>
                <a:t>4)</a:t>
              </a:r>
              <a:endParaRPr lang="zh-CN" altLang="en-US" sz="1400" b="1" baseline="-25000"/>
            </a:p>
          </p:txBody>
        </p:sp>
        <p:cxnSp>
          <p:nvCxnSpPr>
            <p:cNvPr id="135" name="直接连接符 134"/>
            <p:cNvCxnSpPr/>
            <p:nvPr/>
          </p:nvCxnSpPr>
          <p:spPr bwMode="auto">
            <a:xfrm rot="16200000" flipH="1">
              <a:off x="7360063" y="3774885"/>
              <a:ext cx="1084555" cy="836818"/>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auto">
            <a:xfrm flipV="1">
              <a:off x="7474405" y="4381462"/>
              <a:ext cx="846345" cy="346168"/>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3819" name="TextBox 36"/>
            <p:cNvSpPr txBox="1">
              <a:spLocks noChangeArrowheads="1"/>
            </p:cNvSpPr>
            <p:nvPr/>
          </p:nvSpPr>
          <p:spPr bwMode="auto">
            <a:xfrm>
              <a:off x="7094899" y="4592371"/>
              <a:ext cx="381000" cy="2616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a</a:t>
              </a:r>
              <a:r>
                <a:rPr lang="en-US" altLang="zh-CN" sz="1100" baseline="-25000"/>
                <a:t>4</a:t>
              </a:r>
              <a:endParaRPr lang="zh-CN" altLang="en-US" sz="1100" baseline="-25000"/>
            </a:p>
          </p:txBody>
        </p:sp>
        <p:sp>
          <p:nvSpPr>
            <p:cNvPr id="33820" name="TextBox 36"/>
            <p:cNvSpPr txBox="1">
              <a:spLocks noChangeArrowheads="1"/>
            </p:cNvSpPr>
            <p:nvPr/>
          </p:nvSpPr>
          <p:spPr bwMode="auto">
            <a:xfrm>
              <a:off x="8374832" y="4233250"/>
              <a:ext cx="3810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3</a:t>
              </a:r>
              <a:endParaRPr lang="zh-CN" altLang="en-US" sz="1100" baseline="-25000"/>
            </a:p>
          </p:txBody>
        </p:sp>
        <p:sp>
          <p:nvSpPr>
            <p:cNvPr id="33821" name="TextBox 36"/>
            <p:cNvSpPr txBox="1">
              <a:spLocks noChangeArrowheads="1"/>
            </p:cNvSpPr>
            <p:nvPr/>
          </p:nvSpPr>
          <p:spPr bwMode="auto">
            <a:xfrm>
              <a:off x="8374832" y="4614250"/>
              <a:ext cx="381000"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100"/>
                <a:t>b</a:t>
              </a:r>
              <a:r>
                <a:rPr lang="en-US" altLang="zh-CN" sz="1100" baseline="-25000"/>
                <a:t>4</a:t>
              </a:r>
              <a:endParaRPr lang="zh-CN" altLang="en-US" sz="1100" baseline="-25000"/>
            </a:p>
          </p:txBody>
        </p:sp>
        <p:cxnSp>
          <p:nvCxnSpPr>
            <p:cNvPr id="148" name="直接连接符 147"/>
            <p:cNvCxnSpPr/>
            <p:nvPr/>
          </p:nvCxnSpPr>
          <p:spPr bwMode="auto">
            <a:xfrm>
              <a:off x="7496636" y="4046410"/>
              <a:ext cx="814587" cy="327113"/>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bwMode="auto">
            <a:xfrm flipV="1">
              <a:off x="7514102" y="3974953"/>
              <a:ext cx="797121" cy="44462"/>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1026"/>
          <p:cNvSpPr>
            <a:spLocks noGrp="1" noChangeArrowheads="1"/>
          </p:cNvSpPr>
          <p:nvPr>
            <p:ph type="title" idx="4294967295"/>
          </p:nvPr>
        </p:nvSpPr>
        <p:spPr>
          <a:xfrm>
            <a:off x="0" y="381000"/>
            <a:ext cx="9144000" cy="762000"/>
          </a:xfrm>
        </p:spPr>
        <p:txBody>
          <a:bodyPr/>
          <a:lstStyle/>
          <a:p>
            <a:pPr algn="ctr" eaLnBrk="1" hangingPunct="1"/>
            <a:r>
              <a:rPr lang="en-US" altLang="zh-CN"/>
              <a:t>Exercise (II)</a:t>
            </a:r>
            <a:endParaRPr lang="zh-CN" altLang="en-US"/>
          </a:p>
        </p:txBody>
      </p:sp>
      <p:sp>
        <p:nvSpPr>
          <p:cNvPr id="2051" name="Rectangle 1027"/>
          <p:cNvSpPr>
            <a:spLocks noGrp="1" noChangeArrowheads="1"/>
          </p:cNvSpPr>
          <p:nvPr>
            <p:ph type="body" idx="4294967295"/>
          </p:nvPr>
        </p:nvSpPr>
        <p:spPr>
          <a:xfrm>
            <a:off x="228600" y="1219200"/>
            <a:ext cx="8763000" cy="5181600"/>
          </a:xfrm>
        </p:spPr>
        <p:txBody>
          <a:bodyPr/>
          <a:lstStyle/>
          <a:p>
            <a:pPr marL="514350" indent="-514350">
              <a:lnSpc>
                <a:spcPct val="110000"/>
              </a:lnSpc>
              <a:buFont typeface="+mj-lt"/>
              <a:buAutoNum type="arabicPeriod" startAt="3"/>
              <a:defRPr/>
            </a:pPr>
            <a:r>
              <a:rPr lang="zh-CN" altLang="en-US" sz="2800" b="1" dirty="0">
                <a:ea typeface="宋体" pitchFamily="2" charset="-122"/>
              </a:rPr>
              <a:t>找出一个二部图和一组偏好</a:t>
            </a:r>
            <a:r>
              <a:rPr lang="en-US" altLang="zh-CN" sz="2800" b="1" dirty="0">
                <a:ea typeface="宋体" pitchFamily="2" charset="-122"/>
              </a:rPr>
              <a:t>(preference),</a:t>
            </a:r>
            <a:r>
              <a:rPr lang="zh-CN" altLang="en-US" sz="2800" b="1" dirty="0">
                <a:ea typeface="宋体" pitchFamily="2" charset="-122"/>
              </a:rPr>
              <a:t>使得在此图中所有最大匹配均不是稳定匹配而所有稳定匹配均不是最大匹配</a:t>
            </a:r>
            <a:r>
              <a:rPr lang="zh-CN" altLang="en-US" sz="1800" b="1" dirty="0">
                <a:ea typeface="宋体" pitchFamily="2" charset="-122"/>
              </a:rPr>
              <a:t>（</a:t>
            </a:r>
            <a:r>
              <a:rPr lang="en-US" altLang="zh-CN" sz="1800" b="1" dirty="0">
                <a:ea typeface="宋体" pitchFamily="2" charset="-122"/>
              </a:rPr>
              <a:t>Find a bipartite graph and a set of preferences such that no matching of maximal size is stable and no stable matching has maximal size.</a:t>
            </a:r>
            <a:r>
              <a:rPr lang="zh-CN" altLang="en-US" sz="1800" dirty="0">
                <a:ea typeface="宋体" pitchFamily="2" charset="-122"/>
              </a:rPr>
              <a:t>）</a:t>
            </a:r>
            <a:endParaRPr lang="en-US" altLang="zh-CN" sz="2800" dirty="0">
              <a:ea typeface="宋体" pitchFamily="2" charset="-122"/>
            </a:endParaRPr>
          </a:p>
          <a:p>
            <a:pPr marL="0" indent="0">
              <a:lnSpc>
                <a:spcPct val="110000"/>
              </a:lnSpc>
              <a:buNone/>
              <a:defRPr/>
            </a:pPr>
            <a:endParaRPr lang="en-US" altLang="zh-CN" sz="2800" dirty="0">
              <a:ea typeface="宋体" pitchFamily="2" charset="-122"/>
            </a:endParaRPr>
          </a:p>
          <a:p>
            <a:pPr>
              <a:lnSpc>
                <a:spcPct val="110000"/>
              </a:lnSpc>
              <a:defRPr/>
            </a:pPr>
            <a:endParaRPr lang="en-US" altLang="zh-CN" sz="2800" dirty="0">
              <a:ea typeface="宋体" pitchFamily="2" charset="-122"/>
            </a:endParaRPr>
          </a:p>
          <a:p>
            <a:pPr>
              <a:lnSpc>
                <a:spcPct val="110000"/>
              </a:lnSpc>
              <a:defRPr/>
            </a:pPr>
            <a:endParaRPr lang="en-US" altLang="zh-CN" sz="2800" dirty="0">
              <a:ea typeface="宋体" pitchFamily="2" charset="-122"/>
            </a:endParaRPr>
          </a:p>
          <a:p>
            <a:pPr>
              <a:lnSpc>
                <a:spcPct val="110000"/>
              </a:lnSpc>
              <a:defRPr/>
            </a:pPr>
            <a:endParaRPr lang="en-US" altLang="zh-CN" sz="2800" dirty="0">
              <a:ea typeface="宋体" pitchFamily="2" charset="-122"/>
            </a:endParaRPr>
          </a:p>
          <a:p>
            <a:pPr>
              <a:lnSpc>
                <a:spcPct val="110000"/>
              </a:lnSpc>
              <a:defRPr/>
            </a:pPr>
            <a:endParaRPr lang="en-US" altLang="zh-CN" sz="2800" dirty="0">
              <a:ea typeface="宋体" pitchFamily="2" charset="-122"/>
            </a:endParaRPr>
          </a:p>
          <a:p>
            <a:pPr>
              <a:lnSpc>
                <a:spcPct val="110000"/>
              </a:lnSpc>
              <a:defRPr/>
            </a:pPr>
            <a:endParaRPr lang="en-US" altLang="zh-CN" sz="2800" dirty="0">
              <a:ea typeface="宋体" pitchFamily="2" charset="-122"/>
            </a:endParaRPr>
          </a:p>
        </p:txBody>
      </p:sp>
      <p:pic>
        <p:nvPicPr>
          <p:cNvPr id="3" name="图片 2">
            <a:extLst>
              <a:ext uri="{FF2B5EF4-FFF2-40B4-BE49-F238E27FC236}">
                <a16:creationId xmlns:a16="http://schemas.microsoft.com/office/drawing/2014/main" id="{9B292FF6-1015-0ED0-C774-4F41558D5619}"/>
              </a:ext>
            </a:extLst>
          </p:cNvPr>
          <p:cNvPicPr>
            <a:picLocks noChangeAspect="1"/>
          </p:cNvPicPr>
          <p:nvPr/>
        </p:nvPicPr>
        <p:blipFill>
          <a:blip r:embed="rId3"/>
          <a:stretch>
            <a:fillRect/>
          </a:stretch>
        </p:blipFill>
        <p:spPr>
          <a:xfrm>
            <a:off x="609600" y="3962400"/>
            <a:ext cx="8126361" cy="1440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1026"/>
          <p:cNvSpPr>
            <a:spLocks noGrp="1" noChangeArrowheads="1"/>
          </p:cNvSpPr>
          <p:nvPr>
            <p:ph type="title" idx="4294967295"/>
          </p:nvPr>
        </p:nvSpPr>
        <p:spPr>
          <a:xfrm>
            <a:off x="0" y="381000"/>
            <a:ext cx="9144000" cy="762000"/>
          </a:xfrm>
        </p:spPr>
        <p:txBody>
          <a:bodyPr/>
          <a:lstStyle/>
          <a:p>
            <a:pPr algn="ctr" eaLnBrk="1" hangingPunct="1"/>
            <a:r>
              <a:rPr lang="en-US" altLang="zh-CN"/>
              <a:t>Exercise (II)</a:t>
            </a:r>
            <a:endParaRPr lang="zh-CN" altLang="en-US"/>
          </a:p>
        </p:txBody>
      </p:sp>
      <p:sp>
        <p:nvSpPr>
          <p:cNvPr id="2051" name="Rectangle 1027"/>
          <p:cNvSpPr>
            <a:spLocks noGrp="1" noChangeArrowheads="1"/>
          </p:cNvSpPr>
          <p:nvPr>
            <p:ph type="body" idx="4294967295"/>
          </p:nvPr>
        </p:nvSpPr>
        <p:spPr>
          <a:xfrm>
            <a:off x="228600" y="1219200"/>
            <a:ext cx="8763000" cy="5181600"/>
          </a:xfrm>
        </p:spPr>
        <p:txBody>
          <a:bodyPr/>
          <a:lstStyle/>
          <a:p>
            <a:pPr marL="514350" indent="-514350">
              <a:lnSpc>
                <a:spcPct val="110000"/>
              </a:lnSpc>
              <a:buFont typeface="+mj-lt"/>
              <a:buAutoNum type="arabicPeriod" startAt="4"/>
              <a:defRPr/>
            </a:pPr>
            <a:r>
              <a:rPr lang="zh-CN" altLang="en-US" sz="2800" b="1" dirty="0">
                <a:ea typeface="宋体" pitchFamily="2" charset="-122"/>
              </a:rPr>
              <a:t>令</a:t>
            </a:r>
            <a:r>
              <a:rPr lang="en-US" altLang="zh-CN" sz="2800" b="1" dirty="0">
                <a:ea typeface="宋体" pitchFamily="2" charset="-122"/>
              </a:rPr>
              <a:t>k</a:t>
            </a:r>
            <a:r>
              <a:rPr lang="zh-CN" altLang="en-US" sz="2800" b="1" dirty="0">
                <a:ea typeface="宋体" pitchFamily="2" charset="-122"/>
              </a:rPr>
              <a:t>为一整数。对于任意有限集合，证明对它的任意两个ｋ划分</a:t>
            </a:r>
            <a:r>
              <a:rPr lang="en-US" altLang="zh-CN" sz="2800" b="1" dirty="0">
                <a:ea typeface="宋体" pitchFamily="2" charset="-122"/>
              </a:rPr>
              <a:t> </a:t>
            </a:r>
            <a:r>
              <a:rPr lang="zh-CN" altLang="en-US" sz="2800" b="1" dirty="0">
                <a:ea typeface="宋体" pitchFamily="2" charset="-122"/>
              </a:rPr>
              <a:t>都存在一个相同的代表集。</a:t>
            </a:r>
            <a:endParaRPr lang="en-US" altLang="zh-CN" sz="2800" b="1" dirty="0">
              <a:ea typeface="宋体" pitchFamily="2" charset="-122"/>
            </a:endParaRPr>
          </a:p>
          <a:p>
            <a:pPr marL="514350" indent="-514350">
              <a:lnSpc>
                <a:spcPct val="110000"/>
              </a:lnSpc>
              <a:buFontTx/>
              <a:buNone/>
              <a:defRPr/>
            </a:pPr>
            <a:r>
              <a:rPr lang="zh-CN" altLang="en-US" sz="2800" b="1" dirty="0">
                <a:ea typeface="宋体" pitchFamily="2" charset="-122"/>
              </a:rPr>
              <a:t>　</a:t>
            </a:r>
            <a:r>
              <a:rPr lang="en-US" altLang="zh-CN" sz="2800" b="1" dirty="0">
                <a:ea typeface="宋体" pitchFamily="2" charset="-122"/>
              </a:rPr>
              <a:t>	</a:t>
            </a:r>
            <a:r>
              <a:rPr lang="zh-CN" altLang="en-US" sz="1800" b="1" dirty="0">
                <a:latin typeface="楷体" pitchFamily="49" charset="-122"/>
                <a:ea typeface="楷体" pitchFamily="49" charset="-122"/>
              </a:rPr>
              <a:t>说明：１）ｋ划分指划分为大小相同的互不想交的ｋ个子集，为简便起见，设集合的大小为ｋ的整数倍从而每个子集均有相同个元素。</a:t>
            </a:r>
            <a:endParaRPr lang="en-US" altLang="zh-CN" sz="1800" b="1" dirty="0">
              <a:latin typeface="楷体" pitchFamily="49" charset="-122"/>
              <a:ea typeface="楷体" pitchFamily="49" charset="-122"/>
            </a:endParaRPr>
          </a:p>
          <a:p>
            <a:pPr marL="514350" indent="-514350">
              <a:lnSpc>
                <a:spcPct val="110000"/>
              </a:lnSpc>
              <a:buFontTx/>
              <a:buNone/>
              <a:defRPr/>
            </a:pPr>
            <a:r>
              <a:rPr lang="zh-CN" altLang="en-US" sz="1800" b="1" dirty="0">
                <a:latin typeface="楷体" pitchFamily="49" charset="-122"/>
                <a:ea typeface="楷体" pitchFamily="49" charset="-122"/>
              </a:rPr>
              <a:t>　　　　　２）一个划分的代表集指从每个子集中取出一个元素而构成的集合。</a:t>
            </a:r>
            <a:endParaRPr lang="en-US" altLang="zh-CN" sz="1800" b="1" dirty="0">
              <a:latin typeface="楷体" pitchFamily="49" charset="-122"/>
              <a:ea typeface="楷体" pitchFamily="49" charset="-122"/>
            </a:endParaRPr>
          </a:p>
          <a:p>
            <a:pPr marL="514350" indent="-514350">
              <a:lnSpc>
                <a:spcPct val="110000"/>
              </a:lnSpc>
              <a:buFontTx/>
              <a:buNone/>
              <a:defRPr/>
            </a:pPr>
            <a:r>
              <a:rPr lang="zh-CN" altLang="en-US" sz="1800" b="1" dirty="0">
                <a:latin typeface="楷体" pitchFamily="49" charset="-122"/>
                <a:ea typeface="楷体" pitchFamily="49" charset="-122"/>
              </a:rPr>
              <a:t>　　</a:t>
            </a:r>
            <a:r>
              <a:rPr lang="en-US" altLang="zh-CN" sz="1800" b="1" dirty="0">
                <a:latin typeface="楷体" pitchFamily="49" charset="-122"/>
                <a:ea typeface="楷体" pitchFamily="49" charset="-122"/>
              </a:rPr>
              <a:t>	</a:t>
            </a:r>
            <a:r>
              <a:rPr lang="zh-CN" altLang="en-US" sz="1800" b="1" dirty="0">
                <a:latin typeface="楷体" pitchFamily="49" charset="-122"/>
                <a:ea typeface="楷体" pitchFamily="49" charset="-122"/>
              </a:rPr>
              <a:t>举例：集合</a:t>
            </a:r>
            <a:r>
              <a:rPr lang="en-US" altLang="zh-CN" sz="1600" b="1" dirty="0">
                <a:latin typeface="楷体" pitchFamily="49" charset="-122"/>
                <a:ea typeface="楷体" pitchFamily="49" charset="-122"/>
              </a:rPr>
              <a:t> {1,2,3,4}</a:t>
            </a:r>
            <a:r>
              <a:rPr lang="zh-CN" altLang="en-US" sz="1600" b="1" dirty="0">
                <a:latin typeface="楷体" pitchFamily="49" charset="-122"/>
                <a:ea typeface="楷体" pitchFamily="49" charset="-122"/>
              </a:rPr>
              <a:t>的一个２划分为</a:t>
            </a:r>
            <a:r>
              <a:rPr lang="en-US" altLang="zh-CN" sz="1600" b="1" dirty="0">
                <a:latin typeface="楷体" pitchFamily="49" charset="-122"/>
                <a:ea typeface="楷体" pitchFamily="49" charset="-122"/>
              </a:rPr>
              <a:t> A:{1,2} {3,4} . </a:t>
            </a:r>
            <a:r>
              <a:rPr lang="zh-CN" altLang="en-US" sz="1600" b="1" dirty="0">
                <a:latin typeface="楷体" pitchFamily="49" charset="-122"/>
                <a:ea typeface="楷体" pitchFamily="49" charset="-122"/>
              </a:rPr>
              <a:t>此划分的代表集有</a:t>
            </a:r>
            <a:r>
              <a:rPr lang="en-US" altLang="zh-CN" sz="1600" b="1" dirty="0">
                <a:latin typeface="楷体" pitchFamily="49" charset="-122"/>
                <a:ea typeface="楷体" pitchFamily="49" charset="-122"/>
              </a:rPr>
              <a:t> {1,3} </a:t>
            </a:r>
            <a:r>
              <a:rPr lang="zh-CN" altLang="en-US" sz="1600" b="1" dirty="0">
                <a:latin typeface="楷体" pitchFamily="49" charset="-122"/>
                <a:ea typeface="楷体" pitchFamily="49" charset="-122"/>
              </a:rPr>
              <a:t>，</a:t>
            </a:r>
            <a:r>
              <a:rPr lang="en-US" altLang="zh-CN" sz="1600" b="1" dirty="0">
                <a:latin typeface="楷体" pitchFamily="49" charset="-122"/>
                <a:ea typeface="楷体" pitchFamily="49" charset="-122"/>
              </a:rPr>
              <a:t> {2,3} </a:t>
            </a:r>
            <a:r>
              <a:rPr lang="zh-CN" altLang="en-US" sz="1600" b="1" dirty="0">
                <a:latin typeface="楷体" pitchFamily="49" charset="-122"/>
                <a:ea typeface="楷体" pitchFamily="49" charset="-122"/>
              </a:rPr>
              <a:t>，</a:t>
            </a:r>
            <a:r>
              <a:rPr lang="en-US" altLang="zh-CN" sz="1600" b="1" dirty="0">
                <a:latin typeface="楷体" pitchFamily="49" charset="-122"/>
                <a:ea typeface="楷体" pitchFamily="49" charset="-122"/>
              </a:rPr>
              <a:t>{1,4} </a:t>
            </a:r>
            <a:r>
              <a:rPr lang="zh-CN" altLang="en-US" sz="1600" b="1" dirty="0">
                <a:latin typeface="楷体" pitchFamily="49" charset="-122"/>
                <a:ea typeface="楷体" pitchFamily="49" charset="-122"/>
              </a:rPr>
              <a:t>，</a:t>
            </a:r>
            <a:r>
              <a:rPr lang="en-US" altLang="zh-CN" sz="1600" b="1" dirty="0">
                <a:latin typeface="楷体" pitchFamily="49" charset="-122"/>
                <a:ea typeface="楷体" pitchFamily="49" charset="-122"/>
              </a:rPr>
              <a:t> {2,4}, </a:t>
            </a:r>
            <a:r>
              <a:rPr lang="zh-CN" altLang="en-US" sz="1600" b="1" dirty="0">
                <a:latin typeface="楷体" pitchFamily="49" charset="-122"/>
                <a:ea typeface="楷体" pitchFamily="49" charset="-122"/>
              </a:rPr>
              <a:t>但</a:t>
            </a:r>
            <a:r>
              <a:rPr lang="en-US" altLang="zh-CN" sz="1600" b="1" dirty="0">
                <a:latin typeface="楷体" pitchFamily="49" charset="-122"/>
                <a:ea typeface="楷体" pitchFamily="49" charset="-122"/>
              </a:rPr>
              <a:t> {1,2}</a:t>
            </a:r>
            <a:r>
              <a:rPr lang="zh-CN" altLang="en-US" sz="1600" b="1" dirty="0">
                <a:latin typeface="楷体" pitchFamily="49" charset="-122"/>
                <a:ea typeface="楷体" pitchFamily="49" charset="-122"/>
              </a:rPr>
              <a:t>不是其代表集</a:t>
            </a:r>
            <a:r>
              <a:rPr lang="en-US" altLang="zh-CN" sz="1600" b="1" dirty="0">
                <a:latin typeface="楷体" pitchFamily="49" charset="-122"/>
                <a:ea typeface="楷体" pitchFamily="49" charset="-122"/>
              </a:rPr>
              <a:t>.  </a:t>
            </a:r>
            <a:r>
              <a:rPr lang="zh-CN" altLang="en-US" sz="1600" b="1" dirty="0">
                <a:latin typeface="楷体" pitchFamily="49" charset="-122"/>
                <a:ea typeface="楷体" pitchFamily="49" charset="-122"/>
              </a:rPr>
              <a:t>集合的另外一个划分为</a:t>
            </a:r>
            <a:r>
              <a:rPr lang="en-US" altLang="zh-CN" sz="1600" b="1" dirty="0">
                <a:latin typeface="楷体" pitchFamily="49" charset="-122"/>
                <a:ea typeface="楷体" pitchFamily="49" charset="-122"/>
              </a:rPr>
              <a:t> B:{2,3} {1,4}.</a:t>
            </a:r>
            <a:r>
              <a:rPr lang="zh-CN" altLang="en-US" sz="1600" b="1" dirty="0">
                <a:latin typeface="楷体" pitchFamily="49" charset="-122"/>
                <a:ea typeface="楷体" pitchFamily="49" charset="-122"/>
              </a:rPr>
              <a:t>易见，Ａ与Ｂ存在相同的代表集</a:t>
            </a:r>
            <a:r>
              <a:rPr lang="en-US" altLang="zh-CN" sz="1600" b="1" dirty="0">
                <a:latin typeface="楷体" pitchFamily="49" charset="-122"/>
                <a:ea typeface="楷体" pitchFamily="49" charset="-122"/>
              </a:rPr>
              <a:t> {1,3}</a:t>
            </a:r>
            <a:r>
              <a:rPr lang="zh-CN" altLang="en-US" sz="1600" b="1" dirty="0">
                <a:latin typeface="楷体" pitchFamily="49" charset="-122"/>
                <a:ea typeface="楷体" pitchFamily="49" charset="-122"/>
              </a:rPr>
              <a:t>。可以试验，任意两个２划分均存在相同的代表集。</a:t>
            </a:r>
            <a:endParaRPr lang="en-US" altLang="zh-CN" sz="1600" b="1" dirty="0">
              <a:latin typeface="楷体" pitchFamily="49" charset="-122"/>
              <a:ea typeface="楷体" pitchFamily="49" charset="-122"/>
            </a:endParaRPr>
          </a:p>
          <a:p>
            <a:pPr>
              <a:lnSpc>
                <a:spcPct val="110000"/>
              </a:lnSpc>
              <a:defRPr/>
            </a:pPr>
            <a:endParaRPr lang="en-US" altLang="zh-CN" sz="2800" dirty="0">
              <a:ea typeface="宋体" pitchFamily="2" charset="-122"/>
            </a:endParaRPr>
          </a:p>
          <a:p>
            <a:pPr>
              <a:lnSpc>
                <a:spcPct val="110000"/>
              </a:lnSpc>
              <a:defRPr/>
            </a:pPr>
            <a:endParaRPr lang="en-US" altLang="zh-CN" sz="2800" dirty="0">
              <a:ea typeface="宋体" pitchFamily="2" charset="-122"/>
            </a:endParaRPr>
          </a:p>
          <a:p>
            <a:pPr>
              <a:lnSpc>
                <a:spcPct val="110000"/>
              </a:lnSpc>
              <a:defRPr/>
            </a:pPr>
            <a:endParaRPr lang="en-US" altLang="zh-CN" sz="2800" dirty="0">
              <a:ea typeface="宋体" pitchFamily="2" charset="-122"/>
            </a:endParaRPr>
          </a:p>
          <a:p>
            <a:pPr>
              <a:lnSpc>
                <a:spcPct val="110000"/>
              </a:lnSpc>
              <a:defRPr/>
            </a:pPr>
            <a:endParaRPr lang="en-US" altLang="zh-CN" sz="2800" dirty="0">
              <a:ea typeface="宋体" pitchFamily="2" charset="-122"/>
            </a:endParaRPr>
          </a:p>
          <a:p>
            <a:pPr>
              <a:lnSpc>
                <a:spcPct val="110000"/>
              </a:lnSpc>
              <a:defRPr/>
            </a:pPr>
            <a:endParaRPr lang="en-US" altLang="zh-CN" sz="2800" dirty="0">
              <a:ea typeface="宋体"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1026"/>
          <p:cNvSpPr>
            <a:spLocks noGrp="1" noChangeArrowheads="1"/>
          </p:cNvSpPr>
          <p:nvPr>
            <p:ph type="title" idx="4294967295"/>
          </p:nvPr>
        </p:nvSpPr>
        <p:spPr>
          <a:xfrm>
            <a:off x="0" y="381000"/>
            <a:ext cx="9144000" cy="762000"/>
          </a:xfrm>
        </p:spPr>
        <p:txBody>
          <a:bodyPr/>
          <a:lstStyle/>
          <a:p>
            <a:pPr algn="ctr" eaLnBrk="1" hangingPunct="1"/>
            <a:r>
              <a:rPr lang="en-US" altLang="zh-CN"/>
              <a:t>Q&amp;A</a:t>
            </a:r>
            <a:endParaRPr lang="zh-CN" altLang="en-US"/>
          </a:p>
        </p:txBody>
      </p:sp>
      <p:sp>
        <p:nvSpPr>
          <p:cNvPr id="36867" name="Rectangle 1027"/>
          <p:cNvSpPr>
            <a:spLocks noGrp="1" noChangeArrowheads="1"/>
          </p:cNvSpPr>
          <p:nvPr>
            <p:ph type="body" idx="4294967295"/>
          </p:nvPr>
        </p:nvSpPr>
        <p:spPr>
          <a:xfrm>
            <a:off x="228600" y="2362200"/>
            <a:ext cx="8915400" cy="1219200"/>
          </a:xfrm>
        </p:spPr>
        <p:txBody>
          <a:bodyPr/>
          <a:lstStyle/>
          <a:p>
            <a:pPr>
              <a:lnSpc>
                <a:spcPct val="110000"/>
              </a:lnSpc>
              <a:buFontTx/>
              <a:buNone/>
            </a:pPr>
            <a:r>
              <a:rPr lang="zh-CN" altLang="en-US" b="1" dirty="0">
                <a:ea typeface="宋体" panose="02010600030101010101" pitchFamily="2" charset="-122"/>
              </a:rPr>
              <a:t>参考文献</a:t>
            </a:r>
            <a:endParaRPr lang="en-US" altLang="zh-CN" b="1" dirty="0">
              <a:ea typeface="宋体" panose="02010600030101010101" pitchFamily="2" charset="-122"/>
            </a:endParaRPr>
          </a:p>
          <a:p>
            <a:pPr algn="ctr">
              <a:lnSpc>
                <a:spcPct val="110000"/>
              </a:lnSpc>
              <a:buFontTx/>
              <a:buNone/>
            </a:pPr>
            <a:r>
              <a:rPr lang="de-DE" altLang="zh-CN" sz="2800" dirty="0">
                <a:ea typeface="宋体" panose="02010600030101010101" pitchFamily="2" charset="-122"/>
              </a:rPr>
              <a:t>Reinhard Diestel. Graph Theory. Springer, Heidelberg, 2005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68313" y="333375"/>
            <a:ext cx="7543800" cy="796925"/>
          </a:xfrm>
        </p:spPr>
        <p:txBody>
          <a:bodyPr/>
          <a:lstStyle/>
          <a:p>
            <a:pPr eaLnBrk="1" hangingPunct="1"/>
            <a:r>
              <a:rPr lang="zh-CN" altLang="en-US">
                <a:latin typeface="Times New Roman" charset="0"/>
              </a:rPr>
              <a:t>二部图的判定</a:t>
            </a:r>
          </a:p>
        </p:txBody>
      </p:sp>
      <p:sp>
        <p:nvSpPr>
          <p:cNvPr id="32771" name="Rectangle 3"/>
          <p:cNvSpPr>
            <a:spLocks noGrp="1" noChangeArrowheads="1"/>
          </p:cNvSpPr>
          <p:nvPr>
            <p:ph idx="1"/>
          </p:nvPr>
        </p:nvSpPr>
        <p:spPr>
          <a:xfrm>
            <a:off x="395288" y="1484313"/>
            <a:ext cx="8497887" cy="649287"/>
          </a:xfrm>
        </p:spPr>
        <p:txBody>
          <a:bodyPr/>
          <a:lstStyle/>
          <a:p>
            <a:pPr algn="just" eaLnBrk="1" hangingPunct="1">
              <a:lnSpc>
                <a:spcPct val="120000"/>
              </a:lnSpc>
            </a:pPr>
            <a:r>
              <a:rPr lang="en-US" altLang="zh-CN" sz="2800" b="1">
                <a:latin typeface="Times New Roman" charset="0"/>
              </a:rPr>
              <a:t>C</a:t>
            </a:r>
            <a:r>
              <a:rPr lang="en-US" altLang="zh-CN" sz="2800" b="1" baseline="-25000">
                <a:latin typeface="Times New Roman" charset="0"/>
              </a:rPr>
              <a:t>6</a:t>
            </a:r>
            <a:r>
              <a:rPr lang="zh-CN" altLang="en-US" sz="2800" b="1">
                <a:latin typeface="Times New Roman" charset="0"/>
              </a:rPr>
              <a:t>是否是二部图？</a:t>
            </a:r>
            <a:endParaRPr lang="en-US" altLang="zh-CN" sz="2800" b="1">
              <a:latin typeface="Times New Roman" charset="0"/>
            </a:endParaRPr>
          </a:p>
        </p:txBody>
      </p:sp>
      <p:sp>
        <p:nvSpPr>
          <p:cNvPr id="32772" name="流程图: 联系 35"/>
          <p:cNvSpPr>
            <a:spLocks noChangeArrowheads="1"/>
          </p:cNvSpPr>
          <p:nvPr/>
        </p:nvSpPr>
        <p:spPr bwMode="auto">
          <a:xfrm>
            <a:off x="4179888" y="1989138"/>
            <a:ext cx="144462" cy="142875"/>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2773" name="流程图: 联系 8"/>
          <p:cNvSpPr>
            <a:spLocks noChangeArrowheads="1"/>
          </p:cNvSpPr>
          <p:nvPr/>
        </p:nvSpPr>
        <p:spPr bwMode="auto">
          <a:xfrm>
            <a:off x="3536950" y="2492375"/>
            <a:ext cx="144463" cy="144463"/>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2774" name="流程图: 联系 72"/>
          <p:cNvSpPr>
            <a:spLocks noChangeArrowheads="1"/>
          </p:cNvSpPr>
          <p:nvPr/>
        </p:nvSpPr>
        <p:spPr bwMode="auto">
          <a:xfrm>
            <a:off x="4243388" y="3468688"/>
            <a:ext cx="144462" cy="144462"/>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cxnSp>
        <p:nvCxnSpPr>
          <p:cNvPr id="32775" name="直接连接符 73"/>
          <p:cNvCxnSpPr>
            <a:cxnSpLocks noChangeShapeType="1"/>
          </p:cNvCxnSpPr>
          <p:nvPr/>
        </p:nvCxnSpPr>
        <p:spPr bwMode="auto">
          <a:xfrm>
            <a:off x="3676650" y="3284538"/>
            <a:ext cx="576263" cy="230187"/>
          </a:xfrm>
          <a:prstGeom prst="line">
            <a:avLst/>
          </a:prstGeom>
          <a:noFill/>
          <a:ln w="22225">
            <a:solidFill>
              <a:schemeClr val="tx1"/>
            </a:solidFill>
            <a:miter lim="800000"/>
            <a:headEnd/>
            <a:tailEnd/>
          </a:ln>
          <a:extLst>
            <a:ext uri="{909E8E84-426E-40dd-AFC4-6F175D3DCCD1}">
              <a14:hiddenFill xmlns:a14="http://schemas.microsoft.com/office/drawing/2010/main" xmlns="">
                <a:noFill/>
              </a14:hiddenFill>
            </a:ext>
          </a:extLst>
        </p:spPr>
      </p:cxnSp>
      <p:cxnSp>
        <p:nvCxnSpPr>
          <p:cNvPr id="32776" name="直接连接符 74"/>
          <p:cNvCxnSpPr>
            <a:cxnSpLocks noChangeShapeType="1"/>
            <a:stCxn id="32773" idx="7"/>
            <a:endCxn id="32772" idx="3"/>
          </p:cNvCxnSpPr>
          <p:nvPr/>
        </p:nvCxnSpPr>
        <p:spPr bwMode="auto">
          <a:xfrm flipV="1">
            <a:off x="3659188" y="2111375"/>
            <a:ext cx="541337" cy="403225"/>
          </a:xfrm>
          <a:prstGeom prst="line">
            <a:avLst/>
          </a:prstGeom>
          <a:noFill/>
          <a:ln w="22225">
            <a:solidFill>
              <a:schemeClr val="tx1"/>
            </a:solidFill>
            <a:miter lim="800000"/>
            <a:headEnd/>
            <a:tailEnd/>
          </a:ln>
          <a:extLst>
            <a:ext uri="{909E8E84-426E-40dd-AFC4-6F175D3DCCD1}">
              <a14:hiddenFill xmlns:a14="http://schemas.microsoft.com/office/drawing/2010/main" xmlns="">
                <a:noFill/>
              </a14:hiddenFill>
            </a:ext>
          </a:extLst>
        </p:spPr>
      </p:cxnSp>
      <p:cxnSp>
        <p:nvCxnSpPr>
          <p:cNvPr id="32777" name="直接连接符 75"/>
          <p:cNvCxnSpPr>
            <a:cxnSpLocks noChangeShapeType="1"/>
            <a:stCxn id="32772" idx="5"/>
          </p:cNvCxnSpPr>
          <p:nvPr/>
        </p:nvCxnSpPr>
        <p:spPr bwMode="auto">
          <a:xfrm>
            <a:off x="4302125" y="2111375"/>
            <a:ext cx="593725" cy="404813"/>
          </a:xfrm>
          <a:prstGeom prst="line">
            <a:avLst/>
          </a:prstGeom>
          <a:noFill/>
          <a:ln w="22225">
            <a:solidFill>
              <a:schemeClr val="tx1"/>
            </a:solidFill>
            <a:miter lim="800000"/>
            <a:headEnd/>
            <a:tailEnd/>
          </a:ln>
          <a:extLst>
            <a:ext uri="{909E8E84-426E-40dd-AFC4-6F175D3DCCD1}">
              <a14:hiddenFill xmlns:a14="http://schemas.microsoft.com/office/drawing/2010/main" xmlns="">
                <a:noFill/>
              </a14:hiddenFill>
            </a:ext>
          </a:extLst>
        </p:spPr>
      </p:cxnSp>
      <p:cxnSp>
        <p:nvCxnSpPr>
          <p:cNvPr id="32778" name="直接连接符 77"/>
          <p:cNvCxnSpPr>
            <a:cxnSpLocks noChangeShapeType="1"/>
            <a:endCxn id="32780" idx="0"/>
          </p:cNvCxnSpPr>
          <p:nvPr/>
        </p:nvCxnSpPr>
        <p:spPr bwMode="auto">
          <a:xfrm flipH="1">
            <a:off x="3608388" y="2582863"/>
            <a:ext cx="0" cy="576262"/>
          </a:xfrm>
          <a:prstGeom prst="line">
            <a:avLst/>
          </a:prstGeom>
          <a:noFill/>
          <a:ln w="22225">
            <a:solidFill>
              <a:schemeClr val="tx1"/>
            </a:solidFill>
            <a:miter lim="800000"/>
            <a:headEnd/>
            <a:tailEnd/>
          </a:ln>
          <a:extLst>
            <a:ext uri="{909E8E84-426E-40dd-AFC4-6F175D3DCCD1}">
              <a14:hiddenFill xmlns:a14="http://schemas.microsoft.com/office/drawing/2010/main" xmlns="">
                <a:noFill/>
              </a14:hiddenFill>
            </a:ext>
          </a:extLst>
        </p:spPr>
      </p:cxnSp>
      <p:sp>
        <p:nvSpPr>
          <p:cNvPr id="71" name="Rectangle 3"/>
          <p:cNvSpPr txBox="1">
            <a:spLocks noChangeArrowheads="1"/>
          </p:cNvSpPr>
          <p:nvPr/>
        </p:nvSpPr>
        <p:spPr bwMode="auto">
          <a:xfrm>
            <a:off x="395288" y="4005263"/>
            <a:ext cx="8497887" cy="719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just" eaLnBrk="1" hangingPunct="1">
              <a:lnSpc>
                <a:spcPct val="120000"/>
              </a:lnSpc>
              <a:spcBef>
                <a:spcPct val="20000"/>
              </a:spcBef>
              <a:buClr>
                <a:schemeClr val="tx2"/>
              </a:buClr>
              <a:buSzPct val="70000"/>
              <a:buFont typeface="Wingdings" charset="2"/>
              <a:buChar char="l"/>
            </a:pPr>
            <a:r>
              <a:rPr lang="zh-CN" altLang="en-US" sz="2800" b="1">
                <a:latin typeface="Times New Roman" charset="0"/>
              </a:rPr>
              <a:t>二种颜色对顶点着色，相邻顶点赋以不同颜色</a:t>
            </a:r>
            <a:endParaRPr lang="en-US" altLang="zh-CN" sz="2800" b="1">
              <a:latin typeface="Times New Roman" charset="0"/>
            </a:endParaRPr>
          </a:p>
        </p:txBody>
      </p:sp>
      <p:sp>
        <p:nvSpPr>
          <p:cNvPr id="32780" name="流程图: 联系 72"/>
          <p:cNvSpPr>
            <a:spLocks noChangeArrowheads="1"/>
          </p:cNvSpPr>
          <p:nvPr/>
        </p:nvSpPr>
        <p:spPr bwMode="auto">
          <a:xfrm>
            <a:off x="3536950" y="3159125"/>
            <a:ext cx="144463" cy="144463"/>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2781" name="流程图: 联系 8"/>
          <p:cNvSpPr>
            <a:spLocks noChangeArrowheads="1"/>
          </p:cNvSpPr>
          <p:nvPr/>
        </p:nvSpPr>
        <p:spPr bwMode="auto">
          <a:xfrm>
            <a:off x="4852988" y="2447925"/>
            <a:ext cx="142875" cy="144463"/>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cxnSp>
        <p:nvCxnSpPr>
          <p:cNvPr id="32782" name="直接连接符 77"/>
          <p:cNvCxnSpPr>
            <a:cxnSpLocks noChangeShapeType="1"/>
            <a:endCxn id="32783" idx="0"/>
          </p:cNvCxnSpPr>
          <p:nvPr/>
        </p:nvCxnSpPr>
        <p:spPr bwMode="auto">
          <a:xfrm flipH="1">
            <a:off x="4924425" y="2578100"/>
            <a:ext cx="0" cy="576263"/>
          </a:xfrm>
          <a:prstGeom prst="line">
            <a:avLst/>
          </a:prstGeom>
          <a:noFill/>
          <a:ln w="22225">
            <a:solidFill>
              <a:schemeClr val="tx1"/>
            </a:solidFill>
            <a:miter lim="800000"/>
            <a:headEnd/>
            <a:tailEnd/>
          </a:ln>
          <a:extLst>
            <a:ext uri="{909E8E84-426E-40dd-AFC4-6F175D3DCCD1}">
              <a14:hiddenFill xmlns:a14="http://schemas.microsoft.com/office/drawing/2010/main" xmlns="">
                <a:noFill/>
              </a14:hiddenFill>
            </a:ext>
          </a:extLst>
        </p:spPr>
      </p:cxnSp>
      <p:sp>
        <p:nvSpPr>
          <p:cNvPr id="32783" name="流程图: 联系 72"/>
          <p:cNvSpPr>
            <a:spLocks noChangeArrowheads="1"/>
          </p:cNvSpPr>
          <p:nvPr/>
        </p:nvSpPr>
        <p:spPr bwMode="auto">
          <a:xfrm>
            <a:off x="4852988" y="3154363"/>
            <a:ext cx="142875" cy="144462"/>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cxnSp>
        <p:nvCxnSpPr>
          <p:cNvPr id="32784" name="直接连接符 73"/>
          <p:cNvCxnSpPr>
            <a:cxnSpLocks noChangeShapeType="1"/>
            <a:endCxn id="32783" idx="7"/>
          </p:cNvCxnSpPr>
          <p:nvPr/>
        </p:nvCxnSpPr>
        <p:spPr bwMode="auto">
          <a:xfrm flipV="1">
            <a:off x="4356100" y="3175000"/>
            <a:ext cx="619125" cy="371475"/>
          </a:xfrm>
          <a:prstGeom prst="line">
            <a:avLst/>
          </a:prstGeom>
          <a:noFill/>
          <a:ln w="22225">
            <a:solidFill>
              <a:schemeClr val="tx1"/>
            </a:solidFill>
            <a:miter lim="800000"/>
            <a:headEnd/>
            <a:tailEnd/>
          </a:ln>
          <a:extLst>
            <a:ext uri="{909E8E84-426E-40dd-AFC4-6F175D3DCCD1}">
              <a14:hiddenFill xmlns:a14="http://schemas.microsoft.com/office/drawing/2010/main" xmlns="">
                <a:noFill/>
              </a14:hiddenFill>
            </a:ext>
          </a:extLst>
        </p:spPr>
      </p:cxnSp>
      <p:grpSp>
        <p:nvGrpSpPr>
          <p:cNvPr id="2" name="组合 107"/>
          <p:cNvGrpSpPr>
            <a:grpSpLocks/>
          </p:cNvGrpSpPr>
          <p:nvPr/>
        </p:nvGrpSpPr>
        <p:grpSpPr bwMode="auto">
          <a:xfrm>
            <a:off x="3492500" y="4868863"/>
            <a:ext cx="3240088" cy="1512887"/>
            <a:chOff x="3491880" y="4869161"/>
            <a:chExt cx="3240360" cy="1308994"/>
          </a:xfrm>
        </p:grpSpPr>
        <p:grpSp>
          <p:nvGrpSpPr>
            <p:cNvPr id="32786" name="组合 110"/>
            <p:cNvGrpSpPr>
              <a:grpSpLocks/>
            </p:cNvGrpSpPr>
            <p:nvPr/>
          </p:nvGrpSpPr>
          <p:grpSpPr bwMode="auto">
            <a:xfrm>
              <a:off x="3491880" y="4869161"/>
              <a:ext cx="1506537" cy="1308994"/>
              <a:chOff x="6129282" y="3919609"/>
              <a:chExt cx="1507395" cy="1309591"/>
            </a:xfrm>
          </p:grpSpPr>
          <p:sp>
            <p:nvSpPr>
              <p:cNvPr id="32788" name="流程图: 联系 8"/>
              <p:cNvSpPr>
                <a:spLocks noChangeArrowheads="1"/>
              </p:cNvSpPr>
              <p:nvPr/>
            </p:nvSpPr>
            <p:spPr bwMode="auto">
              <a:xfrm>
                <a:off x="7492661" y="4437112"/>
                <a:ext cx="144016" cy="144016"/>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2789" name="流程图: 联系 35"/>
              <p:cNvSpPr>
                <a:spLocks noChangeArrowheads="1"/>
              </p:cNvSpPr>
              <p:nvPr/>
            </p:nvSpPr>
            <p:spPr bwMode="auto">
              <a:xfrm>
                <a:off x="6817695" y="3919609"/>
                <a:ext cx="144016" cy="144016"/>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2790" name="流程图: 联系 8"/>
              <p:cNvSpPr>
                <a:spLocks noChangeArrowheads="1"/>
              </p:cNvSpPr>
              <p:nvPr/>
            </p:nvSpPr>
            <p:spPr bwMode="auto">
              <a:xfrm>
                <a:off x="6129282" y="4455332"/>
                <a:ext cx="144016" cy="144016"/>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2791" name="流程图: 联系 71"/>
              <p:cNvSpPr>
                <a:spLocks noChangeArrowheads="1"/>
              </p:cNvSpPr>
              <p:nvPr/>
            </p:nvSpPr>
            <p:spPr bwMode="auto">
              <a:xfrm>
                <a:off x="6372200" y="5085184"/>
                <a:ext cx="144016" cy="144016"/>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sp>
            <p:nvSpPr>
              <p:cNvPr id="32792" name="流程图: 联系 72"/>
              <p:cNvSpPr>
                <a:spLocks noChangeArrowheads="1"/>
              </p:cNvSpPr>
              <p:nvPr/>
            </p:nvSpPr>
            <p:spPr bwMode="auto">
              <a:xfrm>
                <a:off x="7308304" y="5085184"/>
                <a:ext cx="144016" cy="144016"/>
              </a:xfrm>
              <a:prstGeom prst="flowChartConnector">
                <a:avLst/>
              </a:prstGeom>
              <a:solidFill>
                <a:schemeClr val="tx1"/>
              </a:solidFill>
              <a:ln w="9525">
                <a:solidFill>
                  <a:schemeClr val="tx1"/>
                </a:solidFill>
                <a:miter lim="800000"/>
                <a:headEnd/>
                <a:tailEnd/>
              </a:ln>
            </p:spPr>
            <p:txBody>
              <a:bodyPr wrap="none"/>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endParaRPr lang="zh-CN" altLang="en-US"/>
              </a:p>
            </p:txBody>
          </p:sp>
          <p:cxnSp>
            <p:nvCxnSpPr>
              <p:cNvPr id="32793" name="直接连接符 73"/>
              <p:cNvCxnSpPr>
                <a:cxnSpLocks noChangeShapeType="1"/>
                <a:stCxn id="32791" idx="6"/>
              </p:cNvCxnSpPr>
              <p:nvPr/>
            </p:nvCxnSpPr>
            <p:spPr bwMode="auto">
              <a:xfrm>
                <a:off x="6516216" y="5157192"/>
                <a:ext cx="792088" cy="0"/>
              </a:xfrm>
              <a:prstGeom prst="line">
                <a:avLst/>
              </a:prstGeom>
              <a:noFill/>
              <a:ln w="22225">
                <a:solidFill>
                  <a:schemeClr val="tx1"/>
                </a:solidFill>
                <a:miter lim="800000"/>
                <a:headEnd/>
                <a:tailEnd/>
              </a:ln>
              <a:extLst>
                <a:ext uri="{909E8E84-426E-40dd-AFC4-6F175D3DCCD1}">
                  <a14:hiddenFill xmlns:a14="http://schemas.microsoft.com/office/drawing/2010/main" xmlns="">
                    <a:noFill/>
                  </a14:hiddenFill>
                </a:ext>
              </a:extLst>
            </p:spPr>
          </p:cxnSp>
          <p:cxnSp>
            <p:nvCxnSpPr>
              <p:cNvPr id="32794" name="直接连接符 74"/>
              <p:cNvCxnSpPr>
                <a:cxnSpLocks noChangeShapeType="1"/>
                <a:stCxn id="32790" idx="7"/>
                <a:endCxn id="32789" idx="7"/>
              </p:cNvCxnSpPr>
              <p:nvPr/>
            </p:nvCxnSpPr>
            <p:spPr bwMode="auto">
              <a:xfrm flipV="1">
                <a:off x="6252207" y="3940700"/>
                <a:ext cx="688413" cy="535723"/>
              </a:xfrm>
              <a:prstGeom prst="line">
                <a:avLst/>
              </a:prstGeom>
              <a:noFill/>
              <a:ln w="22225">
                <a:solidFill>
                  <a:schemeClr val="tx1"/>
                </a:solidFill>
                <a:miter lim="800000"/>
                <a:headEnd/>
                <a:tailEnd/>
              </a:ln>
              <a:extLst>
                <a:ext uri="{909E8E84-426E-40dd-AFC4-6F175D3DCCD1}">
                  <a14:hiddenFill xmlns:a14="http://schemas.microsoft.com/office/drawing/2010/main" xmlns="">
                    <a:noFill/>
                  </a14:hiddenFill>
                </a:ext>
              </a:extLst>
            </p:spPr>
          </p:cxnSp>
          <p:cxnSp>
            <p:nvCxnSpPr>
              <p:cNvPr id="32795" name="直接连接符 75"/>
              <p:cNvCxnSpPr>
                <a:cxnSpLocks noChangeShapeType="1"/>
              </p:cNvCxnSpPr>
              <p:nvPr/>
            </p:nvCxnSpPr>
            <p:spPr bwMode="auto">
              <a:xfrm>
                <a:off x="6948256" y="4014908"/>
                <a:ext cx="573132" cy="456010"/>
              </a:xfrm>
              <a:prstGeom prst="line">
                <a:avLst/>
              </a:prstGeom>
              <a:noFill/>
              <a:ln w="22225">
                <a:solidFill>
                  <a:schemeClr val="tx1"/>
                </a:solidFill>
                <a:miter lim="800000"/>
                <a:headEnd/>
                <a:tailEnd/>
              </a:ln>
              <a:extLst>
                <a:ext uri="{909E8E84-426E-40dd-AFC4-6F175D3DCCD1}">
                  <a14:hiddenFill xmlns:a14="http://schemas.microsoft.com/office/drawing/2010/main" xmlns="">
                    <a:noFill/>
                  </a14:hiddenFill>
                </a:ext>
              </a:extLst>
            </p:spPr>
          </p:cxnSp>
          <p:cxnSp>
            <p:nvCxnSpPr>
              <p:cNvPr id="32796" name="直接连接符 76"/>
              <p:cNvCxnSpPr>
                <a:cxnSpLocks noChangeShapeType="1"/>
              </p:cNvCxnSpPr>
              <p:nvPr/>
            </p:nvCxnSpPr>
            <p:spPr bwMode="auto">
              <a:xfrm flipV="1">
                <a:off x="7393759" y="4560037"/>
                <a:ext cx="194933" cy="597155"/>
              </a:xfrm>
              <a:prstGeom prst="line">
                <a:avLst/>
              </a:prstGeom>
              <a:noFill/>
              <a:ln w="22225">
                <a:solidFill>
                  <a:schemeClr val="tx1"/>
                </a:solidFill>
                <a:miter lim="800000"/>
                <a:headEnd/>
                <a:tailEnd/>
              </a:ln>
              <a:extLst>
                <a:ext uri="{909E8E84-426E-40dd-AFC4-6F175D3DCCD1}">
                  <a14:hiddenFill xmlns:a14="http://schemas.microsoft.com/office/drawing/2010/main" xmlns="">
                    <a:noFill/>
                  </a14:hiddenFill>
                </a:ext>
              </a:extLst>
            </p:spPr>
          </p:cxnSp>
          <p:cxnSp>
            <p:nvCxnSpPr>
              <p:cNvPr id="32797" name="直接连接符 77"/>
              <p:cNvCxnSpPr>
                <a:cxnSpLocks noChangeShapeType="1"/>
                <a:endCxn id="32791" idx="5"/>
              </p:cNvCxnSpPr>
              <p:nvPr/>
            </p:nvCxnSpPr>
            <p:spPr bwMode="auto">
              <a:xfrm>
                <a:off x="6228184" y="4581128"/>
                <a:ext cx="266941" cy="626981"/>
              </a:xfrm>
              <a:prstGeom prst="line">
                <a:avLst/>
              </a:prstGeom>
              <a:noFill/>
              <a:ln w="22225">
                <a:solidFill>
                  <a:schemeClr val="tx1"/>
                </a:solidFill>
                <a:miter lim="800000"/>
                <a:headEnd/>
                <a:tailEnd/>
              </a:ln>
              <a:extLst>
                <a:ext uri="{909E8E84-426E-40dd-AFC4-6F175D3DCCD1}">
                  <a14:hiddenFill xmlns:a14="http://schemas.microsoft.com/office/drawing/2010/main" xmlns="">
                    <a:noFill/>
                  </a14:hiddenFill>
                </a:ext>
              </a:extLst>
            </p:spPr>
          </p:cxnSp>
        </p:grpSp>
        <p:sp>
          <p:nvSpPr>
            <p:cNvPr id="32787" name="Text Box 5"/>
            <p:cNvSpPr txBox="1">
              <a:spLocks noChangeArrowheads="1"/>
            </p:cNvSpPr>
            <p:nvPr/>
          </p:nvSpPr>
          <p:spPr bwMode="auto">
            <a:xfrm>
              <a:off x="5220072" y="5229200"/>
              <a:ext cx="151216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just" eaLnBrk="1" hangingPunct="1"/>
              <a:r>
                <a:rPr lang="zh-CN" altLang="en-US" sz="2400" b="1">
                  <a:latin typeface="Times New Roman" charset="0"/>
                </a:rPr>
                <a:t>二部图？</a:t>
              </a:r>
              <a:endParaRPr lang="en-US" altLang="zh-CN" sz="2400" b="1">
                <a:latin typeface="Times New Roman" charset="0"/>
              </a:endParaRPr>
            </a:p>
          </p:txBody>
        </p:sp>
      </p:grpSp>
    </p:spTree>
    <p:extLst>
      <p:ext uri="{BB962C8B-B14F-4D97-AF65-F5344CB8AC3E}">
        <p14:creationId xmlns:p14="http://schemas.microsoft.com/office/powerpoint/2010/main" val="9718992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box(in)">
                                      <p:cBhvr>
                                        <p:cTn id="7" dur="500"/>
                                        <p:tgtEl>
                                          <p:spTgt spid="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ctr" eaLnBrk="1" hangingPunct="1"/>
            <a:r>
              <a:rPr lang="zh-CN" altLang="en-US" sz="3600"/>
              <a:t>孤岛上的婚姻</a:t>
            </a:r>
          </a:p>
        </p:txBody>
      </p:sp>
      <p:sp>
        <p:nvSpPr>
          <p:cNvPr id="5123" name="Rectangle 3"/>
          <p:cNvSpPr>
            <a:spLocks noGrp="1" noChangeArrowheads="1"/>
          </p:cNvSpPr>
          <p:nvPr>
            <p:ph type="body" idx="1"/>
          </p:nvPr>
        </p:nvSpPr>
        <p:spPr>
          <a:xfrm>
            <a:off x="457200" y="1295400"/>
            <a:ext cx="8458200" cy="762000"/>
          </a:xfrm>
        </p:spPr>
        <p:txBody>
          <a:bodyPr/>
          <a:lstStyle/>
          <a:p>
            <a:pPr eaLnBrk="1" hangingPunct="1"/>
            <a:r>
              <a:rPr lang="zh-CN" altLang="en-US" sz="2800" b="1">
                <a:solidFill>
                  <a:schemeClr val="tx1"/>
                </a:solidFill>
                <a:ea typeface="宋体" panose="02010600030101010101" pitchFamily="2" charset="-122"/>
              </a:rPr>
              <a:t>成就最多幸福婚姻的配对方案</a:t>
            </a:r>
          </a:p>
        </p:txBody>
      </p:sp>
      <p:sp>
        <p:nvSpPr>
          <p:cNvPr id="39" name="矩形标注 38"/>
          <p:cNvSpPr/>
          <p:nvPr/>
        </p:nvSpPr>
        <p:spPr>
          <a:xfrm>
            <a:off x="381000" y="3657600"/>
            <a:ext cx="2438400" cy="762000"/>
          </a:xfrm>
          <a:prstGeom prst="wedgeRectCallout">
            <a:avLst>
              <a:gd name="adj1" fmla="val 60310"/>
              <a:gd name="adj2" fmla="val -4343"/>
            </a:avLst>
          </a:prstGeom>
          <a:noFill/>
          <a:ln>
            <a:solidFill>
              <a:srgbClr val="3333CC"/>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b="1" dirty="0">
                <a:solidFill>
                  <a:srgbClr val="FF0000"/>
                </a:solidFill>
              </a:rPr>
              <a:t>互不相邻</a:t>
            </a:r>
            <a:r>
              <a:rPr lang="zh-CN" altLang="en-US" sz="2400" b="1" dirty="0">
                <a:solidFill>
                  <a:schemeClr val="tx1"/>
                </a:solidFill>
              </a:rPr>
              <a:t>的边集</a:t>
            </a:r>
            <a:endParaRPr lang="zh-CN" altLang="en-US" sz="2400" dirty="0">
              <a:solidFill>
                <a:schemeClr val="tx1"/>
              </a:solidFill>
            </a:endParaRPr>
          </a:p>
        </p:txBody>
      </p:sp>
      <p:grpSp>
        <p:nvGrpSpPr>
          <p:cNvPr id="5125" name="组合 72"/>
          <p:cNvGrpSpPr>
            <a:grpSpLocks/>
          </p:cNvGrpSpPr>
          <p:nvPr/>
        </p:nvGrpSpPr>
        <p:grpSpPr bwMode="auto">
          <a:xfrm>
            <a:off x="3505200" y="2438400"/>
            <a:ext cx="1516063" cy="3322638"/>
            <a:chOff x="3505200" y="2438400"/>
            <a:chExt cx="1515707" cy="3322849"/>
          </a:xfrm>
        </p:grpSpPr>
        <p:cxnSp>
          <p:nvCxnSpPr>
            <p:cNvPr id="5126" name="直接连接符 73"/>
            <p:cNvCxnSpPr>
              <a:cxnSpLocks noChangeShapeType="1"/>
              <a:stCxn id="5128" idx="6"/>
              <a:endCxn id="5127" idx="1"/>
            </p:cNvCxnSpPr>
            <p:nvPr/>
          </p:nvCxnSpPr>
          <p:spPr bwMode="auto">
            <a:xfrm flipH="1">
              <a:off x="3713009" y="2637049"/>
              <a:ext cx="1166717" cy="2560656"/>
            </a:xfrm>
            <a:prstGeom prst="line">
              <a:avLst/>
            </a:prstGeom>
            <a:noFill/>
            <a:ln w="22225" algn="ctr">
              <a:solidFill>
                <a:schemeClr val="tx1"/>
              </a:solidFill>
              <a:miter lim="800000"/>
              <a:headEnd/>
              <a:tailEnd/>
            </a:ln>
            <a:extLst>
              <a:ext uri="{909E8E84-426E-40dd-AFC4-6F175D3DCCD1}">
                <a14:hiddenFill xmlns:a14="http://schemas.microsoft.com/office/drawing/2010/main" xmlns="">
                  <a:noFill/>
                </a14:hiddenFill>
              </a:ext>
            </a:extLst>
          </p:spPr>
        </p:cxnSp>
        <p:sp>
          <p:nvSpPr>
            <p:cNvPr id="5127" name="流程图: 联系 8"/>
            <p:cNvSpPr>
              <a:spLocks noChangeArrowheads="1"/>
            </p:cNvSpPr>
            <p:nvPr/>
          </p:nvSpPr>
          <p:spPr bwMode="auto">
            <a:xfrm rot="5400000">
              <a:off x="3535794" y="5157785"/>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8" name="流程图: 联系 35"/>
            <p:cNvSpPr>
              <a:spLocks noChangeArrowheads="1"/>
            </p:cNvSpPr>
            <p:nvPr/>
          </p:nvSpPr>
          <p:spPr bwMode="auto">
            <a:xfrm rot="5400000">
              <a:off x="4780402" y="2427571"/>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9" name="流程图: 联系 8"/>
            <p:cNvSpPr>
              <a:spLocks noChangeArrowheads="1"/>
            </p:cNvSpPr>
            <p:nvPr/>
          </p:nvSpPr>
          <p:spPr bwMode="auto">
            <a:xfrm rot="5400000">
              <a:off x="4808287" y="4651075"/>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30" name="流程图: 联系 71"/>
            <p:cNvSpPr>
              <a:spLocks noChangeArrowheads="1"/>
            </p:cNvSpPr>
            <p:nvPr/>
          </p:nvSpPr>
          <p:spPr bwMode="auto">
            <a:xfrm rot="5400000">
              <a:off x="3516029" y="2908944"/>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31" name="流程图: 联系 72"/>
            <p:cNvSpPr>
              <a:spLocks noChangeArrowheads="1"/>
            </p:cNvSpPr>
            <p:nvPr/>
          </p:nvSpPr>
          <p:spPr bwMode="auto">
            <a:xfrm rot="5400000">
              <a:off x="3535794" y="4064592"/>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5132" name="直接连接符 74"/>
            <p:cNvCxnSpPr>
              <a:cxnSpLocks noChangeShapeType="1"/>
              <a:stCxn id="5128" idx="5"/>
              <a:endCxn id="5131" idx="1"/>
            </p:cNvCxnSpPr>
            <p:nvPr/>
          </p:nvCxnSpPr>
          <p:spPr bwMode="auto">
            <a:xfrm flipH="1">
              <a:off x="3713009" y="2607958"/>
              <a:ext cx="1088827" cy="1496554"/>
            </a:xfrm>
            <a:prstGeom prst="line">
              <a:avLst/>
            </a:prstGeom>
            <a:noFill/>
            <a:ln w="31750" algn="ctr">
              <a:solidFill>
                <a:schemeClr val="tx1"/>
              </a:solidFill>
              <a:miter lim="800000"/>
              <a:headEnd/>
              <a:tailEnd/>
            </a:ln>
            <a:extLst>
              <a:ext uri="{909E8E84-426E-40dd-AFC4-6F175D3DCCD1}">
                <a14:hiddenFill xmlns:a14="http://schemas.microsoft.com/office/drawing/2010/main" xmlns="">
                  <a:noFill/>
                </a14:hiddenFill>
              </a:ext>
            </a:extLst>
          </p:spPr>
        </p:cxnSp>
        <p:cxnSp>
          <p:nvCxnSpPr>
            <p:cNvPr id="5133" name="直接连接符 75"/>
            <p:cNvCxnSpPr>
              <a:cxnSpLocks noChangeShapeType="1"/>
              <a:stCxn id="5137" idx="5"/>
              <a:endCxn id="5127" idx="1"/>
            </p:cNvCxnSpPr>
            <p:nvPr/>
          </p:nvCxnSpPr>
          <p:spPr bwMode="auto">
            <a:xfrm flipH="1">
              <a:off x="3713009" y="3756828"/>
              <a:ext cx="1116712" cy="1440877"/>
            </a:xfrm>
            <a:prstGeom prst="line">
              <a:avLst/>
            </a:prstGeom>
            <a:noFill/>
            <a:ln w="31750" algn="ctr">
              <a:solidFill>
                <a:schemeClr val="tx1"/>
              </a:solidFill>
              <a:miter lim="800000"/>
              <a:headEnd/>
              <a:tailEnd/>
            </a:ln>
            <a:extLst>
              <a:ext uri="{909E8E84-426E-40dd-AFC4-6F175D3DCCD1}">
                <a14:hiddenFill xmlns:a14="http://schemas.microsoft.com/office/drawing/2010/main" xmlns="">
                  <a:noFill/>
                </a14:hiddenFill>
              </a:ext>
            </a:extLst>
          </p:spPr>
        </p:cxnSp>
        <p:cxnSp>
          <p:nvCxnSpPr>
            <p:cNvPr id="5134" name="直接连接符 76"/>
            <p:cNvCxnSpPr>
              <a:cxnSpLocks noChangeShapeType="1"/>
              <a:stCxn id="5131" idx="0"/>
              <a:endCxn id="5129" idx="4"/>
            </p:cNvCxnSpPr>
            <p:nvPr/>
          </p:nvCxnSpPr>
          <p:spPr bwMode="auto">
            <a:xfrm>
              <a:off x="3745272" y="4174746"/>
              <a:ext cx="1052186" cy="586483"/>
            </a:xfrm>
            <a:prstGeom prst="line">
              <a:avLst/>
            </a:prstGeom>
            <a:noFill/>
            <a:ln w="22225" algn="ctr">
              <a:solidFill>
                <a:schemeClr val="tx1"/>
              </a:solidFill>
              <a:miter lim="800000"/>
              <a:headEnd/>
              <a:tailEnd/>
            </a:ln>
            <a:extLst>
              <a:ext uri="{909E8E84-426E-40dd-AFC4-6F175D3DCCD1}">
                <a14:hiddenFill xmlns:a14="http://schemas.microsoft.com/office/drawing/2010/main" xmlns="">
                  <a:noFill/>
                </a14:hiddenFill>
              </a:ext>
            </a:extLst>
          </p:spPr>
        </p:cxnSp>
        <p:cxnSp>
          <p:nvCxnSpPr>
            <p:cNvPr id="5135" name="直接连接符 77"/>
            <p:cNvCxnSpPr>
              <a:cxnSpLocks noChangeShapeType="1"/>
              <a:endCxn id="5130" idx="0"/>
            </p:cNvCxnSpPr>
            <p:nvPr/>
          </p:nvCxnSpPr>
          <p:spPr bwMode="auto">
            <a:xfrm flipH="1">
              <a:off x="3725507" y="2537781"/>
              <a:ext cx="1043966" cy="481317"/>
            </a:xfrm>
            <a:prstGeom prst="line">
              <a:avLst/>
            </a:prstGeom>
            <a:noFill/>
            <a:ln w="22225" algn="ctr">
              <a:solidFill>
                <a:schemeClr val="tx1"/>
              </a:solidFill>
              <a:miter lim="800000"/>
              <a:headEnd/>
              <a:tailEnd/>
            </a:ln>
            <a:extLst>
              <a:ext uri="{909E8E84-426E-40dd-AFC4-6F175D3DCCD1}">
                <a14:hiddenFill xmlns:a14="http://schemas.microsoft.com/office/drawing/2010/main" xmlns="">
                  <a:noFill/>
                </a14:hiddenFill>
              </a:ext>
            </a:extLst>
          </p:spPr>
        </p:cxnSp>
        <p:cxnSp>
          <p:nvCxnSpPr>
            <p:cNvPr id="5136" name="直接连接符 73"/>
            <p:cNvCxnSpPr>
              <a:cxnSpLocks noChangeShapeType="1"/>
              <a:stCxn id="5129" idx="3"/>
              <a:endCxn id="5130" idx="7"/>
            </p:cNvCxnSpPr>
            <p:nvPr/>
          </p:nvCxnSpPr>
          <p:spPr bwMode="auto">
            <a:xfrm flipH="1" flipV="1">
              <a:off x="3693244" y="3089331"/>
              <a:ext cx="1136477" cy="1601664"/>
            </a:xfrm>
            <a:prstGeom prst="line">
              <a:avLst/>
            </a:prstGeom>
            <a:noFill/>
            <a:ln w="31750" algn="ctr">
              <a:solidFill>
                <a:schemeClr val="tx1"/>
              </a:solidFill>
              <a:miter lim="800000"/>
              <a:headEnd/>
              <a:tailEnd/>
            </a:ln>
            <a:extLst>
              <a:ext uri="{909E8E84-426E-40dd-AFC4-6F175D3DCCD1}">
                <a14:hiddenFill xmlns:a14="http://schemas.microsoft.com/office/drawing/2010/main" xmlns="">
                  <a:noFill/>
                </a14:hiddenFill>
              </a:ext>
            </a:extLst>
          </p:spPr>
        </p:cxnSp>
        <p:sp>
          <p:nvSpPr>
            <p:cNvPr id="5137" name="流程图: 联系 8"/>
            <p:cNvSpPr>
              <a:spLocks noChangeArrowheads="1"/>
            </p:cNvSpPr>
            <p:nvPr/>
          </p:nvSpPr>
          <p:spPr bwMode="auto">
            <a:xfrm rot="5400000">
              <a:off x="4808287" y="3576441"/>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5138" name="直接连接符 77"/>
            <p:cNvCxnSpPr>
              <a:cxnSpLocks noChangeShapeType="1"/>
              <a:endCxn id="5131" idx="0"/>
            </p:cNvCxnSpPr>
            <p:nvPr/>
          </p:nvCxnSpPr>
          <p:spPr bwMode="auto">
            <a:xfrm flipH="1">
              <a:off x="3745272" y="3693238"/>
              <a:ext cx="1113825" cy="481508"/>
            </a:xfrm>
            <a:prstGeom prst="line">
              <a:avLst/>
            </a:prstGeom>
            <a:noFill/>
            <a:ln w="22225" algn="ctr">
              <a:solidFill>
                <a:schemeClr val="tx1"/>
              </a:solidFill>
              <a:miter lim="800000"/>
              <a:headEnd/>
              <a:tailEnd/>
            </a:ln>
            <a:extLst>
              <a:ext uri="{909E8E84-426E-40dd-AFC4-6F175D3DCCD1}">
                <a14:hiddenFill xmlns:a14="http://schemas.microsoft.com/office/drawing/2010/main" xmlns="">
                  <a:noFill/>
                </a14:hiddenFill>
              </a:ext>
            </a:extLst>
          </p:spPr>
        </p:cxnSp>
        <p:cxnSp>
          <p:nvCxnSpPr>
            <p:cNvPr id="5139" name="直接连接符 77"/>
            <p:cNvCxnSpPr>
              <a:cxnSpLocks noChangeShapeType="1"/>
              <a:endCxn id="5131" idx="7"/>
            </p:cNvCxnSpPr>
            <p:nvPr/>
          </p:nvCxnSpPr>
          <p:spPr bwMode="auto">
            <a:xfrm flipH="1" flipV="1">
              <a:off x="3713009" y="4244979"/>
              <a:ext cx="1122831" cy="1393821"/>
            </a:xfrm>
            <a:prstGeom prst="line">
              <a:avLst/>
            </a:prstGeom>
            <a:noFill/>
            <a:ln w="22225" algn="ctr">
              <a:solidFill>
                <a:schemeClr val="tx1"/>
              </a:solidFill>
              <a:miter lim="800000"/>
              <a:headEnd/>
              <a:tailEnd/>
            </a:ln>
            <a:extLst>
              <a:ext uri="{909E8E84-426E-40dd-AFC4-6F175D3DCCD1}">
                <a14:hiddenFill xmlns:a14="http://schemas.microsoft.com/office/drawing/2010/main" xmlns="">
                  <a:noFill/>
                </a14:hiddenFill>
              </a:ext>
            </a:extLst>
          </p:spPr>
        </p:cxnSp>
        <p:cxnSp>
          <p:nvCxnSpPr>
            <p:cNvPr id="5140" name="直接连接符 76"/>
            <p:cNvCxnSpPr>
              <a:cxnSpLocks noChangeShapeType="1"/>
              <a:stCxn id="5130" idx="0"/>
              <a:endCxn id="5137" idx="6"/>
            </p:cNvCxnSpPr>
            <p:nvPr/>
          </p:nvCxnSpPr>
          <p:spPr bwMode="auto">
            <a:xfrm>
              <a:off x="3725507" y="3019098"/>
              <a:ext cx="1182104" cy="766821"/>
            </a:xfrm>
            <a:prstGeom prst="line">
              <a:avLst/>
            </a:prstGeom>
            <a:noFill/>
            <a:ln w="22225" algn="ctr">
              <a:solidFill>
                <a:schemeClr val="tx1"/>
              </a:solidFill>
              <a:miter lim="800000"/>
              <a:headEnd/>
              <a:tailEnd/>
            </a:ln>
            <a:extLst>
              <a:ext uri="{909E8E84-426E-40dd-AFC4-6F175D3DCCD1}">
                <a14:hiddenFill xmlns:a14="http://schemas.microsoft.com/office/drawing/2010/main" xmlns="">
                  <a:noFill/>
                </a14:hiddenFill>
              </a:ext>
            </a:extLst>
          </p:spPr>
        </p:cxnSp>
        <p:sp>
          <p:nvSpPr>
            <p:cNvPr id="5141" name="流程图: 联系 8"/>
            <p:cNvSpPr>
              <a:spLocks noChangeArrowheads="1"/>
            </p:cNvSpPr>
            <p:nvPr/>
          </p:nvSpPr>
          <p:spPr bwMode="auto">
            <a:xfrm rot="5400000">
              <a:off x="4811429" y="5551771"/>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ox(in)">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val 54"/>
          <p:cNvSpPr>
            <a:spLocks noChangeArrowheads="1"/>
          </p:cNvSpPr>
          <p:nvPr/>
        </p:nvSpPr>
        <p:spPr bwMode="auto">
          <a:xfrm>
            <a:off x="641350" y="4876800"/>
            <a:ext cx="8045450" cy="1600200"/>
          </a:xfrm>
          <a:prstGeom prst="ellipse">
            <a:avLst/>
          </a:prstGeom>
          <a:gradFill rotWithShape="1">
            <a:gsLst>
              <a:gs pos="0">
                <a:srgbClr val="EAEAEA"/>
              </a:gs>
              <a:gs pos="100000">
                <a:srgbClr val="CCFFFF"/>
              </a:gs>
            </a:gsLst>
            <a:path path="shape">
              <a:fillToRect l="50000" t="50000" r="50000" b="50000"/>
            </a:path>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147" name="Rectangle 2"/>
          <p:cNvSpPr>
            <a:spLocks noGrp="1" noChangeArrowheads="1"/>
          </p:cNvSpPr>
          <p:nvPr>
            <p:ph type="title"/>
          </p:nvPr>
        </p:nvSpPr>
        <p:spPr/>
        <p:txBody>
          <a:bodyPr/>
          <a:lstStyle/>
          <a:p>
            <a:pPr algn="ctr" eaLnBrk="1" hangingPunct="1"/>
            <a:r>
              <a:rPr lang="zh-CN" altLang="en-US" sz="3600"/>
              <a:t>图中的匹配</a:t>
            </a:r>
          </a:p>
        </p:txBody>
      </p:sp>
      <p:sp>
        <p:nvSpPr>
          <p:cNvPr id="6148" name="Rectangle 3"/>
          <p:cNvSpPr>
            <a:spLocks noGrp="1" noChangeArrowheads="1"/>
          </p:cNvSpPr>
          <p:nvPr>
            <p:ph type="body" idx="1"/>
          </p:nvPr>
        </p:nvSpPr>
        <p:spPr>
          <a:xfrm>
            <a:off x="381000" y="1295400"/>
            <a:ext cx="8305800" cy="1066800"/>
          </a:xfrm>
        </p:spPr>
        <p:txBody>
          <a:bodyPr/>
          <a:lstStyle/>
          <a:p>
            <a:pPr algn="just" eaLnBrk="1" hangingPunct="1"/>
            <a:r>
              <a:rPr lang="zh-CN" altLang="en-US" sz="2800" b="1" dirty="0">
                <a:solidFill>
                  <a:srgbClr val="FF0000"/>
                </a:solidFill>
                <a:ea typeface="宋体" panose="02010600030101010101" pitchFamily="2" charset="-122"/>
              </a:rPr>
              <a:t>匹配（边独立集）</a:t>
            </a:r>
            <a:r>
              <a:rPr lang="zh-CN" altLang="en-US" sz="2800" b="1" dirty="0">
                <a:ea typeface="宋体" panose="02010600030101010101" pitchFamily="2" charset="-122"/>
              </a:rPr>
              <a:t>：</a:t>
            </a:r>
            <a:r>
              <a:rPr lang="zh-CN" altLang="en-US" sz="2800" b="1" dirty="0">
                <a:solidFill>
                  <a:srgbClr val="FF0000"/>
                </a:solidFill>
                <a:ea typeface="宋体" panose="02010600030101010101" pitchFamily="2" charset="-122"/>
              </a:rPr>
              <a:t>互不相邻</a:t>
            </a:r>
            <a:r>
              <a:rPr lang="zh-CN" altLang="en-US" sz="2800" b="1" dirty="0">
                <a:solidFill>
                  <a:schemeClr val="tx1"/>
                </a:solidFill>
                <a:ea typeface="宋体" panose="02010600030101010101" pitchFamily="2" charset="-122"/>
              </a:rPr>
              <a:t>的边的集合</a:t>
            </a:r>
            <a:endParaRPr lang="en-US" altLang="zh-CN" sz="2800" b="1" dirty="0">
              <a:solidFill>
                <a:schemeClr val="tx1"/>
              </a:solidFill>
              <a:ea typeface="宋体" panose="02010600030101010101" pitchFamily="2" charset="-122"/>
            </a:endParaRPr>
          </a:p>
          <a:p>
            <a:pPr algn="just" eaLnBrk="1" hangingPunct="1"/>
            <a:r>
              <a:rPr lang="en-US" altLang="zh-CN" sz="2800" b="1" dirty="0">
                <a:solidFill>
                  <a:srgbClr val="FF0000"/>
                </a:solidFill>
                <a:ea typeface="宋体" panose="02010600030101010101" pitchFamily="2" charset="-122"/>
              </a:rPr>
              <a:t>M-</a:t>
            </a:r>
            <a:r>
              <a:rPr lang="zh-CN" altLang="en-US" sz="2800" b="1" dirty="0">
                <a:solidFill>
                  <a:srgbClr val="FF0000"/>
                </a:solidFill>
                <a:ea typeface="宋体" panose="02010600030101010101" pitchFamily="2" charset="-122"/>
              </a:rPr>
              <a:t>饱和点：</a:t>
            </a:r>
            <a:r>
              <a:rPr lang="en-US" altLang="zh-CN" sz="2800" b="1" dirty="0">
                <a:solidFill>
                  <a:srgbClr val="FF0000"/>
                </a:solidFill>
                <a:ea typeface="宋体" panose="02010600030101010101" pitchFamily="2" charset="-122"/>
              </a:rPr>
              <a:t>M</a:t>
            </a:r>
            <a:r>
              <a:rPr lang="zh-CN" altLang="en-US" sz="2800" b="1" dirty="0">
                <a:solidFill>
                  <a:srgbClr val="FF0000"/>
                </a:solidFill>
                <a:ea typeface="宋体" panose="02010600030101010101" pitchFamily="2" charset="-122"/>
              </a:rPr>
              <a:t>中各边的端点</a:t>
            </a:r>
          </a:p>
        </p:txBody>
      </p:sp>
      <p:grpSp>
        <p:nvGrpSpPr>
          <p:cNvPr id="6149" name="组合 53"/>
          <p:cNvGrpSpPr>
            <a:grpSpLocks/>
          </p:cNvGrpSpPr>
          <p:nvPr/>
        </p:nvGrpSpPr>
        <p:grpSpPr bwMode="auto">
          <a:xfrm>
            <a:off x="2209800" y="2514600"/>
            <a:ext cx="1862138" cy="2187575"/>
            <a:chOff x="2405063" y="2733675"/>
            <a:chExt cx="1410034" cy="1968166"/>
          </a:xfrm>
        </p:grpSpPr>
        <p:sp>
          <p:nvSpPr>
            <p:cNvPr id="6183" name="Oval 5"/>
            <p:cNvSpPr>
              <a:spLocks noChangeArrowheads="1"/>
            </p:cNvSpPr>
            <p:nvPr/>
          </p:nvSpPr>
          <p:spPr bwMode="auto">
            <a:xfrm>
              <a:off x="3035300" y="2733675"/>
              <a:ext cx="117475" cy="120650"/>
            </a:xfrm>
            <a:prstGeom prst="ellipse">
              <a:avLst/>
            </a:prstGeom>
            <a:solidFill>
              <a:srgbClr val="00FF00"/>
            </a:solidFill>
            <a:ln w="19050">
              <a:solidFill>
                <a:srgbClr val="00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184" name="Oval 6"/>
            <p:cNvSpPr>
              <a:spLocks noChangeArrowheads="1"/>
            </p:cNvSpPr>
            <p:nvPr/>
          </p:nvSpPr>
          <p:spPr bwMode="auto">
            <a:xfrm>
              <a:off x="2430307" y="3350785"/>
              <a:ext cx="90643" cy="156002"/>
            </a:xfrm>
            <a:prstGeom prst="ellipse">
              <a:avLst/>
            </a:prstGeom>
            <a:solidFill>
              <a:srgbClr val="00FF00"/>
            </a:solidFill>
            <a:ln w="19050">
              <a:solidFill>
                <a:srgbClr val="00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185" name="Oval 7"/>
            <p:cNvSpPr>
              <a:spLocks noChangeArrowheads="1"/>
            </p:cNvSpPr>
            <p:nvPr/>
          </p:nvSpPr>
          <p:spPr bwMode="auto">
            <a:xfrm>
              <a:off x="3665538" y="3360738"/>
              <a:ext cx="117475" cy="120650"/>
            </a:xfrm>
            <a:prstGeom prst="ellipse">
              <a:avLst/>
            </a:prstGeom>
            <a:solidFill>
              <a:srgbClr val="00FF00"/>
            </a:solidFill>
            <a:ln w="19050">
              <a:solidFill>
                <a:srgbClr val="00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186" name="Oval 8"/>
            <p:cNvSpPr>
              <a:spLocks noChangeArrowheads="1"/>
            </p:cNvSpPr>
            <p:nvPr/>
          </p:nvSpPr>
          <p:spPr bwMode="auto">
            <a:xfrm>
              <a:off x="3035300" y="3979863"/>
              <a:ext cx="117475" cy="120650"/>
            </a:xfrm>
            <a:prstGeom prst="ellipse">
              <a:avLst/>
            </a:prstGeom>
            <a:solidFill>
              <a:srgbClr val="00FF00"/>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187" name="Oval 9"/>
            <p:cNvSpPr>
              <a:spLocks noChangeArrowheads="1"/>
            </p:cNvSpPr>
            <p:nvPr/>
          </p:nvSpPr>
          <p:spPr bwMode="auto">
            <a:xfrm>
              <a:off x="2405063" y="4575175"/>
              <a:ext cx="115887" cy="120650"/>
            </a:xfrm>
            <a:prstGeom prst="ellipse">
              <a:avLst/>
            </a:prstGeom>
            <a:solidFill>
              <a:srgbClr val="00FF00"/>
            </a:solidFill>
            <a:ln w="19050">
              <a:solidFill>
                <a:srgbClr val="00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188" name="Oval 10"/>
            <p:cNvSpPr>
              <a:spLocks noChangeArrowheads="1"/>
            </p:cNvSpPr>
            <p:nvPr/>
          </p:nvSpPr>
          <p:spPr bwMode="auto">
            <a:xfrm>
              <a:off x="3697622" y="4581191"/>
              <a:ext cx="117475" cy="120650"/>
            </a:xfrm>
            <a:prstGeom prst="ellipse">
              <a:avLst/>
            </a:prstGeom>
            <a:solidFill>
              <a:srgbClr val="00FF00"/>
            </a:solidFill>
            <a:ln w="19050">
              <a:solidFill>
                <a:srgbClr val="00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189" name="Oval 11"/>
            <p:cNvSpPr>
              <a:spLocks noChangeArrowheads="1"/>
            </p:cNvSpPr>
            <p:nvPr/>
          </p:nvSpPr>
          <p:spPr bwMode="auto">
            <a:xfrm>
              <a:off x="2405063" y="3979863"/>
              <a:ext cx="115887" cy="120650"/>
            </a:xfrm>
            <a:prstGeom prst="ellipse">
              <a:avLst/>
            </a:prstGeom>
            <a:solidFill>
              <a:schemeClr val="tx1"/>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190" name="Oval 12"/>
            <p:cNvSpPr>
              <a:spLocks noChangeArrowheads="1"/>
            </p:cNvSpPr>
            <p:nvPr/>
          </p:nvSpPr>
          <p:spPr bwMode="auto">
            <a:xfrm>
              <a:off x="3665538" y="3979863"/>
              <a:ext cx="117475" cy="120650"/>
            </a:xfrm>
            <a:prstGeom prst="ellipse">
              <a:avLst/>
            </a:prstGeom>
            <a:solidFill>
              <a:schemeClr val="tx1"/>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191" name="Line 14"/>
            <p:cNvSpPr>
              <a:spLocks noChangeShapeType="1"/>
            </p:cNvSpPr>
            <p:nvPr/>
          </p:nvSpPr>
          <p:spPr bwMode="auto">
            <a:xfrm flipH="1">
              <a:off x="2503488" y="2836863"/>
              <a:ext cx="557212" cy="561975"/>
            </a:xfrm>
            <a:prstGeom prst="line">
              <a:avLst/>
            </a:prstGeom>
            <a:noFill/>
            <a:ln w="25400">
              <a:solidFill>
                <a:srgbClr val="00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192" name="Line 15"/>
            <p:cNvSpPr>
              <a:spLocks noChangeShapeType="1"/>
            </p:cNvSpPr>
            <p:nvPr/>
          </p:nvSpPr>
          <p:spPr bwMode="auto">
            <a:xfrm>
              <a:off x="3135313" y="2809875"/>
              <a:ext cx="555625" cy="550863"/>
            </a:xfrm>
            <a:prstGeom prst="line">
              <a:avLst/>
            </a:prstGeom>
            <a:noFill/>
            <a:ln w="25400">
              <a:solidFill>
                <a:srgbClr val="FF99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193" name="Line 16"/>
            <p:cNvSpPr>
              <a:spLocks noChangeShapeType="1"/>
            </p:cNvSpPr>
            <p:nvPr/>
          </p:nvSpPr>
          <p:spPr bwMode="auto">
            <a:xfrm>
              <a:off x="2503488" y="3500438"/>
              <a:ext cx="544512" cy="511175"/>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194" name="Line 17"/>
            <p:cNvSpPr>
              <a:spLocks noChangeShapeType="1"/>
            </p:cNvSpPr>
            <p:nvPr/>
          </p:nvSpPr>
          <p:spPr bwMode="auto">
            <a:xfrm flipV="1">
              <a:off x="3146425" y="3462338"/>
              <a:ext cx="544513" cy="549275"/>
            </a:xfrm>
            <a:prstGeom prst="line">
              <a:avLst/>
            </a:prstGeom>
            <a:noFill/>
            <a:ln w="25400">
              <a:solidFill>
                <a:srgbClr val="00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195" name="Line 18"/>
            <p:cNvSpPr>
              <a:spLocks noChangeShapeType="1"/>
            </p:cNvSpPr>
            <p:nvPr/>
          </p:nvSpPr>
          <p:spPr bwMode="auto">
            <a:xfrm flipH="1">
              <a:off x="2503488" y="4089400"/>
              <a:ext cx="557212" cy="498475"/>
            </a:xfrm>
            <a:prstGeom prst="line">
              <a:avLst/>
            </a:prstGeom>
            <a:noFill/>
            <a:ln w="25400">
              <a:solidFill>
                <a:srgbClr val="FF99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196" name="Line 19"/>
            <p:cNvSpPr>
              <a:spLocks noChangeShapeType="1"/>
            </p:cNvSpPr>
            <p:nvPr/>
          </p:nvSpPr>
          <p:spPr bwMode="auto">
            <a:xfrm>
              <a:off x="2516188" y="4654550"/>
              <a:ext cx="1162050" cy="0"/>
            </a:xfrm>
            <a:prstGeom prst="line">
              <a:avLst/>
            </a:prstGeom>
            <a:noFill/>
            <a:ln w="25400">
              <a:solidFill>
                <a:srgbClr val="00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197" name="Line 20"/>
            <p:cNvSpPr>
              <a:spLocks noChangeShapeType="1"/>
            </p:cNvSpPr>
            <p:nvPr/>
          </p:nvSpPr>
          <p:spPr bwMode="auto">
            <a:xfrm>
              <a:off x="3146425" y="4089400"/>
              <a:ext cx="593725" cy="536575"/>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198" name="Line 21"/>
            <p:cNvSpPr>
              <a:spLocks noChangeShapeType="1"/>
            </p:cNvSpPr>
            <p:nvPr/>
          </p:nvSpPr>
          <p:spPr bwMode="auto">
            <a:xfrm>
              <a:off x="2516188" y="4051300"/>
              <a:ext cx="531812" cy="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199" name="Line 22"/>
            <p:cNvSpPr>
              <a:spLocks noChangeShapeType="1"/>
            </p:cNvSpPr>
            <p:nvPr/>
          </p:nvSpPr>
          <p:spPr bwMode="auto">
            <a:xfrm>
              <a:off x="3146425" y="4051300"/>
              <a:ext cx="531813" cy="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6150" name="组合 54"/>
          <p:cNvGrpSpPr>
            <a:grpSpLocks/>
          </p:cNvGrpSpPr>
          <p:nvPr/>
        </p:nvGrpSpPr>
        <p:grpSpPr bwMode="auto">
          <a:xfrm>
            <a:off x="5257800" y="2514600"/>
            <a:ext cx="2024063" cy="2254250"/>
            <a:chOff x="5133975" y="2695575"/>
            <a:chExt cx="2024063" cy="2073275"/>
          </a:xfrm>
        </p:grpSpPr>
        <p:sp>
          <p:nvSpPr>
            <p:cNvPr id="6163" name="Oval 13"/>
            <p:cNvSpPr>
              <a:spLocks noChangeArrowheads="1"/>
            </p:cNvSpPr>
            <p:nvPr/>
          </p:nvSpPr>
          <p:spPr bwMode="auto">
            <a:xfrm>
              <a:off x="5133975" y="2695575"/>
              <a:ext cx="117475" cy="120650"/>
            </a:xfrm>
            <a:prstGeom prst="ellipse">
              <a:avLst/>
            </a:prstGeom>
            <a:solidFill>
              <a:srgbClr val="FF0000"/>
            </a:solidFill>
            <a:ln w="127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164" name="Oval 23"/>
            <p:cNvSpPr>
              <a:spLocks noChangeArrowheads="1"/>
            </p:cNvSpPr>
            <p:nvPr/>
          </p:nvSpPr>
          <p:spPr bwMode="auto">
            <a:xfrm>
              <a:off x="5141494" y="4648200"/>
              <a:ext cx="115887" cy="120650"/>
            </a:xfrm>
            <a:prstGeom prst="ellipse">
              <a:avLst/>
            </a:prstGeom>
            <a:solidFill>
              <a:srgbClr val="FF0000"/>
            </a:solidFill>
            <a:ln w="127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165" name="Oval 24"/>
            <p:cNvSpPr>
              <a:spLocks noChangeArrowheads="1"/>
            </p:cNvSpPr>
            <p:nvPr/>
          </p:nvSpPr>
          <p:spPr bwMode="auto">
            <a:xfrm>
              <a:off x="7004050" y="4638675"/>
              <a:ext cx="117475" cy="120650"/>
            </a:xfrm>
            <a:prstGeom prst="ellipse">
              <a:avLst/>
            </a:prstGeom>
            <a:solidFill>
              <a:srgbClr val="FF0000"/>
            </a:solidFill>
            <a:ln w="127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166" name="Oval 25"/>
            <p:cNvSpPr>
              <a:spLocks noChangeArrowheads="1"/>
            </p:cNvSpPr>
            <p:nvPr/>
          </p:nvSpPr>
          <p:spPr bwMode="auto">
            <a:xfrm>
              <a:off x="7042150" y="2733675"/>
              <a:ext cx="115888" cy="120650"/>
            </a:xfrm>
            <a:prstGeom prst="ellipse">
              <a:avLst/>
            </a:prstGeom>
            <a:solidFill>
              <a:srgbClr val="FF0000"/>
            </a:solidFill>
            <a:ln w="127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167" name="Oval 26"/>
            <p:cNvSpPr>
              <a:spLocks noChangeArrowheads="1"/>
            </p:cNvSpPr>
            <p:nvPr/>
          </p:nvSpPr>
          <p:spPr bwMode="auto">
            <a:xfrm>
              <a:off x="5632450" y="3244850"/>
              <a:ext cx="115888" cy="120650"/>
            </a:xfrm>
            <a:prstGeom prst="ellipse">
              <a:avLst/>
            </a:prstGeom>
            <a:solidFill>
              <a:srgbClr val="FF0000"/>
            </a:solidFill>
            <a:ln w="127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168" name="Oval 27"/>
            <p:cNvSpPr>
              <a:spLocks noChangeArrowheads="1"/>
            </p:cNvSpPr>
            <p:nvPr/>
          </p:nvSpPr>
          <p:spPr bwMode="auto">
            <a:xfrm>
              <a:off x="6534150" y="3270250"/>
              <a:ext cx="117475" cy="120650"/>
            </a:xfrm>
            <a:prstGeom prst="ellipse">
              <a:avLst/>
            </a:prstGeom>
            <a:solidFill>
              <a:srgbClr val="FF0000"/>
            </a:solidFill>
            <a:ln w="127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169" name="Oval 28"/>
            <p:cNvSpPr>
              <a:spLocks noChangeArrowheads="1"/>
            </p:cNvSpPr>
            <p:nvPr/>
          </p:nvSpPr>
          <p:spPr bwMode="auto">
            <a:xfrm>
              <a:off x="5594350" y="4152900"/>
              <a:ext cx="117475" cy="120650"/>
            </a:xfrm>
            <a:prstGeom prst="ellipse">
              <a:avLst/>
            </a:prstGeom>
            <a:solidFill>
              <a:srgbClr val="FF0000"/>
            </a:solidFill>
            <a:ln w="127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170" name="Oval 29"/>
            <p:cNvSpPr>
              <a:spLocks noChangeArrowheads="1"/>
            </p:cNvSpPr>
            <p:nvPr/>
          </p:nvSpPr>
          <p:spPr bwMode="auto">
            <a:xfrm>
              <a:off x="6534150" y="4152900"/>
              <a:ext cx="117475" cy="120650"/>
            </a:xfrm>
            <a:prstGeom prst="ellipse">
              <a:avLst/>
            </a:prstGeom>
            <a:solidFill>
              <a:srgbClr val="FF0000"/>
            </a:solidFill>
            <a:ln w="127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171" name="Line 30"/>
            <p:cNvSpPr>
              <a:spLocks noChangeShapeType="1"/>
            </p:cNvSpPr>
            <p:nvPr/>
          </p:nvSpPr>
          <p:spPr bwMode="auto">
            <a:xfrm>
              <a:off x="5248275" y="2759075"/>
              <a:ext cx="1830388" cy="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172" name="Line 31"/>
            <p:cNvSpPr>
              <a:spLocks noChangeShapeType="1"/>
            </p:cNvSpPr>
            <p:nvPr/>
          </p:nvSpPr>
          <p:spPr bwMode="auto">
            <a:xfrm>
              <a:off x="5237163" y="4727575"/>
              <a:ext cx="1766887" cy="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173" name="Line 32"/>
            <p:cNvSpPr>
              <a:spLocks noChangeShapeType="1"/>
            </p:cNvSpPr>
            <p:nvPr/>
          </p:nvSpPr>
          <p:spPr bwMode="auto">
            <a:xfrm>
              <a:off x="5186363" y="2809875"/>
              <a:ext cx="0" cy="186690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174" name="Line 33"/>
            <p:cNvSpPr>
              <a:spLocks noChangeShapeType="1"/>
            </p:cNvSpPr>
            <p:nvPr/>
          </p:nvSpPr>
          <p:spPr bwMode="auto">
            <a:xfrm>
              <a:off x="7104063" y="2836863"/>
              <a:ext cx="0" cy="1814512"/>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175" name="Line 34"/>
            <p:cNvSpPr>
              <a:spLocks noChangeShapeType="1"/>
            </p:cNvSpPr>
            <p:nvPr/>
          </p:nvSpPr>
          <p:spPr bwMode="auto">
            <a:xfrm>
              <a:off x="5743575" y="3309938"/>
              <a:ext cx="803275" cy="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176" name="Line 35"/>
            <p:cNvSpPr>
              <a:spLocks noChangeShapeType="1"/>
            </p:cNvSpPr>
            <p:nvPr/>
          </p:nvSpPr>
          <p:spPr bwMode="auto">
            <a:xfrm>
              <a:off x="5707063" y="4216400"/>
              <a:ext cx="827087" cy="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177" name="Line 36"/>
            <p:cNvSpPr>
              <a:spLocks noChangeShapeType="1"/>
            </p:cNvSpPr>
            <p:nvPr/>
          </p:nvSpPr>
          <p:spPr bwMode="auto">
            <a:xfrm>
              <a:off x="5668963" y="3348038"/>
              <a:ext cx="0" cy="817562"/>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178" name="Line 37"/>
            <p:cNvSpPr>
              <a:spLocks noChangeShapeType="1"/>
            </p:cNvSpPr>
            <p:nvPr/>
          </p:nvSpPr>
          <p:spPr bwMode="auto">
            <a:xfrm>
              <a:off x="6596063" y="3373438"/>
              <a:ext cx="0" cy="804862"/>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179" name="Line 38"/>
            <p:cNvSpPr>
              <a:spLocks noChangeShapeType="1"/>
            </p:cNvSpPr>
            <p:nvPr/>
          </p:nvSpPr>
          <p:spPr bwMode="auto">
            <a:xfrm>
              <a:off x="5211763" y="2797175"/>
              <a:ext cx="444500" cy="473075"/>
            </a:xfrm>
            <a:prstGeom prst="line">
              <a:avLst/>
            </a:prstGeom>
            <a:noFill/>
            <a:ln w="2540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180" name="Line 39"/>
            <p:cNvSpPr>
              <a:spLocks noChangeShapeType="1"/>
            </p:cNvSpPr>
            <p:nvPr/>
          </p:nvSpPr>
          <p:spPr bwMode="auto">
            <a:xfrm flipH="1">
              <a:off x="5211763" y="4254500"/>
              <a:ext cx="420687" cy="434975"/>
            </a:xfrm>
            <a:prstGeom prst="line">
              <a:avLst/>
            </a:prstGeom>
            <a:noFill/>
            <a:ln w="2540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181" name="Line 40"/>
            <p:cNvSpPr>
              <a:spLocks noChangeShapeType="1"/>
            </p:cNvSpPr>
            <p:nvPr/>
          </p:nvSpPr>
          <p:spPr bwMode="auto">
            <a:xfrm flipV="1">
              <a:off x="6621463" y="2824163"/>
              <a:ext cx="457200" cy="458787"/>
            </a:xfrm>
            <a:prstGeom prst="line">
              <a:avLst/>
            </a:prstGeom>
            <a:noFill/>
            <a:ln w="2540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182" name="Line 41"/>
            <p:cNvSpPr>
              <a:spLocks noChangeShapeType="1"/>
            </p:cNvSpPr>
            <p:nvPr/>
          </p:nvSpPr>
          <p:spPr bwMode="auto">
            <a:xfrm>
              <a:off x="6634163" y="4268788"/>
              <a:ext cx="395287" cy="382587"/>
            </a:xfrm>
            <a:prstGeom prst="line">
              <a:avLst/>
            </a:prstGeom>
            <a:noFill/>
            <a:ln w="2540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6151" name="Text Box 42"/>
          <p:cNvSpPr txBox="1">
            <a:spLocks noChangeArrowheads="1"/>
          </p:cNvSpPr>
          <p:nvPr/>
        </p:nvSpPr>
        <p:spPr bwMode="auto">
          <a:xfrm>
            <a:off x="914400" y="3276600"/>
            <a:ext cx="1117600" cy="904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t>匹配数</a:t>
            </a:r>
          </a:p>
          <a:p>
            <a:pPr eaLnBrk="1" hangingPunct="1">
              <a:spcBef>
                <a:spcPct val="20000"/>
              </a:spcBef>
            </a:pPr>
            <a:r>
              <a:rPr lang="zh-CN" altLang="en-US" sz="2400" b="1">
                <a:sym typeface="Symbol" panose="05050102010706020507" pitchFamily="18" charset="2"/>
              </a:rPr>
              <a:t></a:t>
            </a:r>
            <a:r>
              <a:rPr lang="en-US" altLang="zh-CN" sz="2400" b="1" baseline="-25000">
                <a:sym typeface="Symbol" panose="05050102010706020507" pitchFamily="18" charset="2"/>
              </a:rPr>
              <a:t>1</a:t>
            </a:r>
            <a:r>
              <a:rPr lang="en-US" altLang="zh-CN" sz="2400" b="1">
                <a:sym typeface="Symbol" panose="05050102010706020507" pitchFamily="18" charset="2"/>
              </a:rPr>
              <a:t>=3</a:t>
            </a:r>
          </a:p>
        </p:txBody>
      </p:sp>
      <p:sp>
        <p:nvSpPr>
          <p:cNvPr id="6152" name="Text Box 43"/>
          <p:cNvSpPr txBox="1">
            <a:spLocks noChangeArrowheads="1"/>
          </p:cNvSpPr>
          <p:nvPr/>
        </p:nvSpPr>
        <p:spPr bwMode="auto">
          <a:xfrm>
            <a:off x="7467600" y="3276600"/>
            <a:ext cx="1300163" cy="904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t>匹配数</a:t>
            </a:r>
          </a:p>
          <a:p>
            <a:pPr eaLnBrk="1" hangingPunct="1">
              <a:spcBef>
                <a:spcPct val="20000"/>
              </a:spcBef>
            </a:pPr>
            <a:r>
              <a:rPr lang="zh-CN" altLang="en-US" sz="2400" b="1">
                <a:sym typeface="Symbol" panose="05050102010706020507" pitchFamily="18" charset="2"/>
              </a:rPr>
              <a:t></a:t>
            </a:r>
            <a:r>
              <a:rPr lang="en-US" altLang="zh-CN" sz="2400" b="1" baseline="-25000">
                <a:sym typeface="Symbol" panose="05050102010706020507" pitchFamily="18" charset="2"/>
              </a:rPr>
              <a:t>1</a:t>
            </a:r>
            <a:r>
              <a:rPr lang="en-US" altLang="zh-CN" sz="2400" b="1">
                <a:sym typeface="Symbol" panose="05050102010706020507" pitchFamily="18" charset="2"/>
              </a:rPr>
              <a:t>=4</a:t>
            </a:r>
          </a:p>
        </p:txBody>
      </p:sp>
      <p:sp>
        <p:nvSpPr>
          <p:cNvPr id="6153" name="Line 44"/>
          <p:cNvSpPr>
            <a:spLocks noChangeShapeType="1"/>
          </p:cNvSpPr>
          <p:nvPr/>
        </p:nvSpPr>
        <p:spPr bwMode="auto">
          <a:xfrm>
            <a:off x="1001713" y="5473700"/>
            <a:ext cx="1223962" cy="0"/>
          </a:xfrm>
          <a:prstGeom prst="line">
            <a:avLst/>
          </a:prstGeom>
          <a:noFill/>
          <a:ln w="25400">
            <a:solidFill>
              <a:srgbClr val="FF99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154" name="Text Box 45"/>
          <p:cNvSpPr txBox="1">
            <a:spLocks noChangeArrowheads="1"/>
          </p:cNvSpPr>
          <p:nvPr/>
        </p:nvSpPr>
        <p:spPr bwMode="auto">
          <a:xfrm>
            <a:off x="2339975" y="5229225"/>
            <a:ext cx="2376488"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t>极大匹配</a:t>
            </a:r>
          </a:p>
        </p:txBody>
      </p:sp>
      <p:sp>
        <p:nvSpPr>
          <p:cNvPr id="6155" name="Line 46"/>
          <p:cNvSpPr>
            <a:spLocks noChangeShapeType="1"/>
          </p:cNvSpPr>
          <p:nvPr/>
        </p:nvSpPr>
        <p:spPr bwMode="auto">
          <a:xfrm>
            <a:off x="1001713" y="5905500"/>
            <a:ext cx="1238250" cy="0"/>
          </a:xfrm>
          <a:prstGeom prst="line">
            <a:avLst/>
          </a:prstGeom>
          <a:noFill/>
          <a:ln w="25400">
            <a:solidFill>
              <a:srgbClr val="00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156" name="Text Box 47"/>
          <p:cNvSpPr txBox="1">
            <a:spLocks noChangeArrowheads="1"/>
          </p:cNvSpPr>
          <p:nvPr/>
        </p:nvSpPr>
        <p:spPr bwMode="auto">
          <a:xfrm>
            <a:off x="2395538" y="5735638"/>
            <a:ext cx="2376487"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t>最大匹配</a:t>
            </a:r>
          </a:p>
        </p:txBody>
      </p:sp>
      <p:sp>
        <p:nvSpPr>
          <p:cNvPr id="6157" name="Line 48"/>
          <p:cNvSpPr>
            <a:spLocks noChangeShapeType="1"/>
          </p:cNvSpPr>
          <p:nvPr/>
        </p:nvSpPr>
        <p:spPr bwMode="auto">
          <a:xfrm>
            <a:off x="4716463" y="5373688"/>
            <a:ext cx="1366837" cy="0"/>
          </a:xfrm>
          <a:prstGeom prst="line">
            <a:avLst/>
          </a:prstGeom>
          <a:noFill/>
          <a:ln w="2540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158" name="Text Box 49"/>
          <p:cNvSpPr txBox="1">
            <a:spLocks noChangeArrowheads="1"/>
          </p:cNvSpPr>
          <p:nvPr/>
        </p:nvSpPr>
        <p:spPr bwMode="auto">
          <a:xfrm>
            <a:off x="6229350" y="5170488"/>
            <a:ext cx="19431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t>完美匹配</a:t>
            </a:r>
          </a:p>
        </p:txBody>
      </p:sp>
      <p:sp>
        <p:nvSpPr>
          <p:cNvPr id="6159" name="Oval 50"/>
          <p:cNvSpPr>
            <a:spLocks noChangeArrowheads="1"/>
          </p:cNvSpPr>
          <p:nvPr/>
        </p:nvSpPr>
        <p:spPr bwMode="auto">
          <a:xfrm>
            <a:off x="3962400" y="5791200"/>
            <a:ext cx="228600" cy="228600"/>
          </a:xfrm>
          <a:prstGeom prst="ellipse">
            <a:avLst/>
          </a:prstGeom>
          <a:solidFill>
            <a:srgbClr val="00FF00"/>
          </a:solidFill>
          <a:ln w="19050">
            <a:solidFill>
              <a:srgbClr val="00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160" name="Text Box 51"/>
          <p:cNvSpPr txBox="1">
            <a:spLocks noChangeArrowheads="1"/>
          </p:cNvSpPr>
          <p:nvPr/>
        </p:nvSpPr>
        <p:spPr bwMode="auto">
          <a:xfrm>
            <a:off x="4241800" y="5689600"/>
            <a:ext cx="2087563"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solidFill>
                  <a:srgbClr val="00FF00"/>
                </a:solidFill>
                <a:latin typeface="Times New Roman" panose="02020603050405020304" pitchFamily="18" charset="0"/>
              </a:rPr>
              <a:t>M-</a:t>
            </a:r>
            <a:r>
              <a:rPr lang="zh-CN" altLang="en-US" b="1"/>
              <a:t>饱和点</a:t>
            </a:r>
          </a:p>
        </p:txBody>
      </p:sp>
      <p:sp>
        <p:nvSpPr>
          <p:cNvPr id="6161" name="Oval 52"/>
          <p:cNvSpPr>
            <a:spLocks noChangeArrowheads="1"/>
          </p:cNvSpPr>
          <p:nvPr/>
        </p:nvSpPr>
        <p:spPr bwMode="auto">
          <a:xfrm>
            <a:off x="5791200" y="5803900"/>
            <a:ext cx="180975" cy="215900"/>
          </a:xfrm>
          <a:prstGeom prst="ellipse">
            <a:avLst/>
          </a:prstGeom>
          <a:solidFill>
            <a:srgbClr val="FF0000"/>
          </a:solidFill>
          <a:ln w="127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6162" name="Text Box 53"/>
          <p:cNvSpPr txBox="1">
            <a:spLocks noChangeArrowheads="1"/>
          </p:cNvSpPr>
          <p:nvPr/>
        </p:nvSpPr>
        <p:spPr bwMode="auto">
          <a:xfrm>
            <a:off x="6029325" y="5703888"/>
            <a:ext cx="2087563"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solidFill>
                  <a:srgbClr val="FF0000"/>
                </a:solidFill>
                <a:latin typeface="Times New Roman" panose="02020603050405020304" pitchFamily="18" charset="0"/>
              </a:rPr>
              <a:t>M-</a:t>
            </a:r>
            <a:r>
              <a:rPr lang="zh-CN" altLang="en-US" b="1"/>
              <a:t>饱和点</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zh-CN" altLang="en-US" sz="3600"/>
              <a:t>二部图中的完备匹配 </a:t>
            </a:r>
          </a:p>
        </p:txBody>
      </p:sp>
      <p:sp>
        <p:nvSpPr>
          <p:cNvPr id="7171" name="Rectangle 3"/>
          <p:cNvSpPr>
            <a:spLocks noGrp="1" noChangeArrowheads="1"/>
          </p:cNvSpPr>
          <p:nvPr>
            <p:ph type="body" idx="1"/>
          </p:nvPr>
        </p:nvSpPr>
        <p:spPr>
          <a:xfrm>
            <a:off x="381000" y="1295400"/>
            <a:ext cx="8229600" cy="2590800"/>
          </a:xfrm>
        </p:spPr>
        <p:txBody>
          <a:bodyPr/>
          <a:lstStyle/>
          <a:p>
            <a:pPr algn="just" eaLnBrk="1" hangingPunct="1">
              <a:lnSpc>
                <a:spcPct val="120000"/>
              </a:lnSpc>
            </a:pPr>
            <a:r>
              <a:rPr lang="zh-CN" altLang="en-US" sz="2800" b="1">
                <a:solidFill>
                  <a:schemeClr val="tx1"/>
                </a:solidFill>
                <a:ea typeface="宋体" panose="02010600030101010101" pitchFamily="2" charset="-122"/>
              </a:rPr>
              <a:t>定义：设</a:t>
            </a:r>
            <a:r>
              <a:rPr lang="en-US" altLang="zh-CN" sz="2800" b="1">
                <a:solidFill>
                  <a:schemeClr val="tx1"/>
                </a:solidFill>
                <a:ea typeface="宋体" panose="02010600030101010101" pitchFamily="2" charset="-122"/>
              </a:rPr>
              <a:t>G</a:t>
            </a:r>
            <a:r>
              <a:rPr lang="zh-CN" altLang="en-US" sz="2800" b="1">
                <a:solidFill>
                  <a:schemeClr val="tx1"/>
                </a:solidFill>
                <a:ea typeface="宋体" panose="02010600030101010101" pitchFamily="2" charset="-122"/>
              </a:rPr>
              <a:t>是二部图，二部划分为</a:t>
            </a:r>
            <a:r>
              <a:rPr lang="en-US" altLang="zh-CN" sz="2800" b="1">
                <a:solidFill>
                  <a:schemeClr val="tx1"/>
                </a:solidFill>
                <a:ea typeface="宋体" panose="02010600030101010101" pitchFamily="2" charset="-122"/>
              </a:rPr>
              <a:t>&lt;V</a:t>
            </a:r>
            <a:r>
              <a:rPr lang="en-US" altLang="zh-CN" sz="2800" b="1" baseline="-30000">
                <a:solidFill>
                  <a:schemeClr val="tx1"/>
                </a:solidFill>
                <a:ea typeface="宋体" panose="02010600030101010101" pitchFamily="2" charset="-122"/>
              </a:rPr>
              <a:t>1</a:t>
            </a:r>
            <a:r>
              <a:rPr lang="en-US" altLang="zh-CN" sz="2800" b="1">
                <a:solidFill>
                  <a:schemeClr val="tx1"/>
                </a:solidFill>
                <a:ea typeface="宋体" panose="02010600030101010101" pitchFamily="2" charset="-122"/>
              </a:rPr>
              <a:t>,V</a:t>
            </a:r>
            <a:r>
              <a:rPr lang="en-US" altLang="zh-CN" sz="2800" b="1" baseline="-30000">
                <a:solidFill>
                  <a:schemeClr val="tx1"/>
                </a:solidFill>
                <a:ea typeface="宋体" panose="02010600030101010101" pitchFamily="2" charset="-122"/>
              </a:rPr>
              <a:t>2</a:t>
            </a:r>
            <a:r>
              <a:rPr lang="en-US" altLang="zh-CN" sz="2800" b="1">
                <a:solidFill>
                  <a:schemeClr val="tx1"/>
                </a:solidFill>
                <a:ea typeface="宋体" panose="02010600030101010101" pitchFamily="2" charset="-122"/>
              </a:rPr>
              <a:t>&gt;</a:t>
            </a:r>
            <a:r>
              <a:rPr lang="zh-CN" altLang="en-US" sz="2800" b="1">
                <a:solidFill>
                  <a:schemeClr val="tx1"/>
                </a:solidFill>
                <a:ea typeface="宋体" panose="02010600030101010101" pitchFamily="2" charset="-122"/>
              </a:rPr>
              <a:t>，若</a:t>
            </a:r>
            <a:r>
              <a:rPr lang="en-US" altLang="zh-CN" sz="2800" b="1">
                <a:solidFill>
                  <a:schemeClr val="tx1"/>
                </a:solidFill>
                <a:ea typeface="宋体" panose="02010600030101010101" pitchFamily="2" charset="-122"/>
              </a:rPr>
              <a:t>G</a:t>
            </a:r>
            <a:r>
              <a:rPr lang="zh-CN" altLang="en-US" sz="2800" b="1">
                <a:solidFill>
                  <a:schemeClr val="tx1"/>
                </a:solidFill>
                <a:ea typeface="宋体" panose="02010600030101010101" pitchFamily="2" charset="-122"/>
              </a:rPr>
              <a:t>中的匹配</a:t>
            </a:r>
            <a:r>
              <a:rPr lang="en-US" altLang="zh-CN" sz="2800" b="1">
                <a:solidFill>
                  <a:schemeClr val="tx1"/>
                </a:solidFill>
                <a:ea typeface="宋体" panose="02010600030101010101" pitchFamily="2" charset="-122"/>
              </a:rPr>
              <a:t>M</a:t>
            </a:r>
            <a:r>
              <a:rPr lang="zh-CN" altLang="en-US" sz="2800" b="1">
                <a:solidFill>
                  <a:schemeClr val="tx1"/>
                </a:solidFill>
                <a:ea typeface="宋体" panose="02010600030101010101" pitchFamily="2" charset="-122"/>
              </a:rPr>
              <a:t>饱和</a:t>
            </a:r>
            <a:r>
              <a:rPr lang="en-US" altLang="zh-CN" sz="2800" b="1">
                <a:solidFill>
                  <a:schemeClr val="tx1"/>
                </a:solidFill>
                <a:ea typeface="宋体" panose="02010600030101010101" pitchFamily="2" charset="-122"/>
              </a:rPr>
              <a:t>V</a:t>
            </a:r>
            <a:r>
              <a:rPr lang="en-US" altLang="zh-CN" sz="2800" b="1" baseline="-30000">
                <a:solidFill>
                  <a:schemeClr val="tx1"/>
                </a:solidFill>
                <a:ea typeface="宋体" panose="02010600030101010101" pitchFamily="2" charset="-122"/>
              </a:rPr>
              <a:t>1</a:t>
            </a:r>
            <a:r>
              <a:rPr lang="zh-CN" altLang="en-US" sz="2800" b="1">
                <a:solidFill>
                  <a:schemeClr val="tx1"/>
                </a:solidFill>
                <a:ea typeface="宋体" panose="02010600030101010101" pitchFamily="2" charset="-122"/>
              </a:rPr>
              <a:t>中所有顶点，则称</a:t>
            </a:r>
            <a:r>
              <a:rPr lang="en-US" altLang="zh-CN" sz="2800" b="1">
                <a:solidFill>
                  <a:schemeClr val="tx1"/>
                </a:solidFill>
                <a:ea typeface="宋体" panose="02010600030101010101" pitchFamily="2" charset="-122"/>
              </a:rPr>
              <a:t>M</a:t>
            </a:r>
            <a:r>
              <a:rPr lang="zh-CN" altLang="en-US" sz="2800" b="1">
                <a:solidFill>
                  <a:schemeClr val="tx1"/>
                </a:solidFill>
                <a:ea typeface="宋体" panose="02010600030101010101" pitchFamily="2" charset="-122"/>
              </a:rPr>
              <a:t>为</a:t>
            </a:r>
            <a:r>
              <a:rPr lang="en-US" altLang="zh-CN" sz="2800" b="1">
                <a:solidFill>
                  <a:srgbClr val="FF0000"/>
                </a:solidFill>
                <a:ea typeface="宋体" panose="02010600030101010101" pitchFamily="2" charset="-122"/>
              </a:rPr>
              <a:t>V</a:t>
            </a:r>
            <a:r>
              <a:rPr lang="en-US" altLang="zh-CN" sz="2800" b="1" baseline="-30000">
                <a:solidFill>
                  <a:srgbClr val="FF0000"/>
                </a:solidFill>
                <a:ea typeface="宋体" panose="02010600030101010101" pitchFamily="2" charset="-122"/>
              </a:rPr>
              <a:t>1</a:t>
            </a:r>
            <a:r>
              <a:rPr lang="zh-CN" altLang="en-US" sz="2800" b="1">
                <a:solidFill>
                  <a:srgbClr val="FF0000"/>
                </a:solidFill>
                <a:ea typeface="宋体" panose="02010600030101010101" pitchFamily="2" charset="-122"/>
              </a:rPr>
              <a:t>到</a:t>
            </a:r>
            <a:r>
              <a:rPr lang="en-US" altLang="zh-CN" sz="2800" b="1">
                <a:solidFill>
                  <a:srgbClr val="FF0000"/>
                </a:solidFill>
                <a:ea typeface="宋体" panose="02010600030101010101" pitchFamily="2" charset="-122"/>
              </a:rPr>
              <a:t>V</a:t>
            </a:r>
            <a:r>
              <a:rPr lang="en-US" altLang="zh-CN" sz="2800" b="1" baseline="-30000">
                <a:solidFill>
                  <a:srgbClr val="FF0000"/>
                </a:solidFill>
                <a:ea typeface="宋体" panose="02010600030101010101" pitchFamily="2" charset="-122"/>
              </a:rPr>
              <a:t>2</a:t>
            </a:r>
            <a:r>
              <a:rPr lang="zh-CN" altLang="en-US" sz="2800" b="1">
                <a:solidFill>
                  <a:schemeClr val="tx1"/>
                </a:solidFill>
                <a:ea typeface="宋体" panose="02010600030101010101" pitchFamily="2" charset="-122"/>
              </a:rPr>
              <a:t>的</a:t>
            </a:r>
            <a:r>
              <a:rPr lang="zh-CN" altLang="en-US" sz="2800" b="1">
                <a:solidFill>
                  <a:srgbClr val="FF0000"/>
                </a:solidFill>
                <a:ea typeface="宋体" panose="02010600030101010101" pitchFamily="2" charset="-122"/>
              </a:rPr>
              <a:t>完备匹配</a:t>
            </a:r>
            <a:r>
              <a:rPr lang="zh-CN" altLang="en-US" sz="2800" b="1">
                <a:ea typeface="宋体" panose="02010600030101010101" pitchFamily="2" charset="-122"/>
              </a:rPr>
              <a:t>。</a:t>
            </a:r>
          </a:p>
          <a:p>
            <a:pPr eaLnBrk="1" hangingPunct="1">
              <a:lnSpc>
                <a:spcPct val="120000"/>
              </a:lnSpc>
              <a:buFont typeface="Wingdings" panose="05000000000000000000" pitchFamily="2" charset="2"/>
              <a:buNone/>
            </a:pPr>
            <a:r>
              <a:rPr lang="zh-CN" altLang="en-US" sz="2600" b="1">
                <a:solidFill>
                  <a:schemeClr val="tx2"/>
                </a:solidFill>
                <a:ea typeface="宋体" panose="02010600030101010101" pitchFamily="2" charset="-122"/>
              </a:rPr>
              <a:t>    注意：完备匹配一定是最大匹配，但仅当</a:t>
            </a:r>
            <a:r>
              <a:rPr lang="en-US" altLang="zh-CN" sz="2600" b="1">
                <a:solidFill>
                  <a:schemeClr val="tx2"/>
                </a:solidFill>
                <a:ea typeface="宋体" panose="02010600030101010101" pitchFamily="2" charset="-122"/>
              </a:rPr>
              <a:t>|V</a:t>
            </a:r>
            <a:r>
              <a:rPr lang="en-US" altLang="zh-CN" sz="2600" b="1" baseline="-25000">
                <a:solidFill>
                  <a:schemeClr val="tx2"/>
                </a:solidFill>
                <a:ea typeface="宋体" panose="02010600030101010101" pitchFamily="2" charset="-122"/>
              </a:rPr>
              <a:t>1</a:t>
            </a:r>
            <a:r>
              <a:rPr lang="en-US" altLang="zh-CN" sz="2600" b="1">
                <a:solidFill>
                  <a:schemeClr val="tx2"/>
                </a:solidFill>
                <a:ea typeface="宋体" panose="02010600030101010101" pitchFamily="2" charset="-122"/>
              </a:rPr>
              <a:t>|=|V</a:t>
            </a:r>
            <a:r>
              <a:rPr lang="en-US" altLang="zh-CN" sz="2600" b="1" baseline="-25000">
                <a:solidFill>
                  <a:schemeClr val="tx2"/>
                </a:solidFill>
                <a:ea typeface="宋体" panose="02010600030101010101" pitchFamily="2" charset="-122"/>
              </a:rPr>
              <a:t>2</a:t>
            </a:r>
            <a:r>
              <a:rPr lang="en-US" altLang="zh-CN" sz="2600" b="1">
                <a:solidFill>
                  <a:schemeClr val="tx2"/>
                </a:solidFill>
                <a:ea typeface="宋体" panose="02010600030101010101" pitchFamily="2" charset="-122"/>
              </a:rPr>
              <a:t>|</a:t>
            </a:r>
            <a:r>
              <a:rPr lang="zh-CN" altLang="en-US" sz="2600" b="1">
                <a:solidFill>
                  <a:schemeClr val="tx2"/>
                </a:solidFill>
                <a:ea typeface="宋体" panose="02010600030101010101" pitchFamily="2" charset="-122"/>
              </a:rPr>
              <a:t>才是完美匹配</a:t>
            </a:r>
            <a:r>
              <a:rPr lang="zh-CN" altLang="en-US" sz="2600">
                <a:ea typeface="宋体" panose="02010600030101010101" pitchFamily="2" charset="-122"/>
              </a:rPr>
              <a:t>。 </a:t>
            </a:r>
          </a:p>
        </p:txBody>
      </p:sp>
      <p:grpSp>
        <p:nvGrpSpPr>
          <p:cNvPr id="7172" name="组合 90"/>
          <p:cNvGrpSpPr>
            <a:grpSpLocks/>
          </p:cNvGrpSpPr>
          <p:nvPr/>
        </p:nvGrpSpPr>
        <p:grpSpPr bwMode="auto">
          <a:xfrm>
            <a:off x="6248400" y="4267200"/>
            <a:ext cx="2667000" cy="1905000"/>
            <a:chOff x="2743200" y="4267200"/>
            <a:chExt cx="2667188" cy="1905000"/>
          </a:xfrm>
        </p:grpSpPr>
        <p:sp>
          <p:nvSpPr>
            <p:cNvPr id="7197" name="Text Box 26"/>
            <p:cNvSpPr txBox="1">
              <a:spLocks noChangeArrowheads="1"/>
            </p:cNvSpPr>
            <p:nvPr/>
          </p:nvSpPr>
          <p:spPr bwMode="auto">
            <a:xfrm>
              <a:off x="2743200" y="5638800"/>
              <a:ext cx="2667188"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a:latin typeface="Times New Roman" panose="02020603050405020304" pitchFamily="18" charset="0"/>
                </a:rPr>
                <a:t>无完备匹配？</a:t>
              </a:r>
            </a:p>
          </p:txBody>
        </p:sp>
        <p:sp>
          <p:nvSpPr>
            <p:cNvPr id="7198" name="流程图: 联系 72"/>
            <p:cNvSpPr>
              <a:spLocks noChangeArrowheads="1"/>
            </p:cNvSpPr>
            <p:nvPr/>
          </p:nvSpPr>
          <p:spPr bwMode="auto">
            <a:xfrm rot="5400000">
              <a:off x="4735229" y="4256371"/>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7199" name="直接连接符 75"/>
            <p:cNvCxnSpPr>
              <a:cxnSpLocks noChangeShapeType="1"/>
              <a:endCxn id="7198" idx="5"/>
            </p:cNvCxnSpPr>
            <p:nvPr/>
          </p:nvCxnSpPr>
          <p:spPr bwMode="auto">
            <a:xfrm flipV="1">
              <a:off x="3200400" y="4436758"/>
              <a:ext cx="1556263" cy="821042"/>
            </a:xfrm>
            <a:prstGeom prst="line">
              <a:avLst/>
            </a:prstGeom>
            <a:noFill/>
            <a:ln w="31750" algn="ctr">
              <a:solidFill>
                <a:schemeClr val="tx1"/>
              </a:solidFill>
              <a:miter lim="800000"/>
              <a:headEnd/>
              <a:tailEnd/>
            </a:ln>
            <a:extLst>
              <a:ext uri="{909E8E84-426E-40dd-AFC4-6F175D3DCCD1}">
                <a14:hiddenFill xmlns:a14="http://schemas.microsoft.com/office/drawing/2010/main" xmlns="">
                  <a:noFill/>
                </a14:hiddenFill>
              </a:ext>
            </a:extLst>
          </p:spPr>
        </p:cxnSp>
        <p:sp>
          <p:nvSpPr>
            <p:cNvPr id="7200" name="流程图: 联系 72"/>
            <p:cNvSpPr>
              <a:spLocks noChangeArrowheads="1"/>
            </p:cNvSpPr>
            <p:nvPr/>
          </p:nvSpPr>
          <p:spPr bwMode="auto">
            <a:xfrm rot="5400000">
              <a:off x="3897029" y="5170771"/>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01" name="流程图: 联系 72"/>
            <p:cNvSpPr>
              <a:spLocks noChangeArrowheads="1"/>
            </p:cNvSpPr>
            <p:nvPr/>
          </p:nvSpPr>
          <p:spPr bwMode="auto">
            <a:xfrm rot="5400000">
              <a:off x="4771319" y="5178793"/>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02" name="流程图: 联系 72"/>
            <p:cNvSpPr>
              <a:spLocks noChangeArrowheads="1"/>
            </p:cNvSpPr>
            <p:nvPr/>
          </p:nvSpPr>
          <p:spPr bwMode="auto">
            <a:xfrm rot="5400000">
              <a:off x="3058829" y="4256371"/>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03" name="流程图: 联系 72"/>
            <p:cNvSpPr>
              <a:spLocks noChangeArrowheads="1"/>
            </p:cNvSpPr>
            <p:nvPr/>
          </p:nvSpPr>
          <p:spPr bwMode="auto">
            <a:xfrm rot="5400000">
              <a:off x="3909061" y="4256371"/>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04" name="流程图: 联系 72"/>
            <p:cNvSpPr>
              <a:spLocks noChangeArrowheads="1"/>
            </p:cNvSpPr>
            <p:nvPr/>
          </p:nvSpPr>
          <p:spPr bwMode="auto">
            <a:xfrm rot="5400000">
              <a:off x="3058829" y="5170771"/>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7205" name="直接连接符 75"/>
            <p:cNvCxnSpPr>
              <a:cxnSpLocks noChangeShapeType="1"/>
              <a:stCxn id="7203" idx="7"/>
            </p:cNvCxnSpPr>
            <p:nvPr/>
          </p:nvCxnSpPr>
          <p:spPr bwMode="auto">
            <a:xfrm>
              <a:off x="4086276" y="4436758"/>
              <a:ext cx="784367" cy="752864"/>
            </a:xfrm>
            <a:prstGeom prst="line">
              <a:avLst/>
            </a:prstGeom>
            <a:noFill/>
            <a:ln w="31750" algn="ctr">
              <a:solidFill>
                <a:schemeClr val="tx1"/>
              </a:solidFill>
              <a:miter lim="800000"/>
              <a:headEnd/>
              <a:tailEnd/>
            </a:ln>
            <a:extLst>
              <a:ext uri="{909E8E84-426E-40dd-AFC4-6F175D3DCCD1}">
                <a14:hiddenFill xmlns:a14="http://schemas.microsoft.com/office/drawing/2010/main" xmlns="">
                  <a:noFill/>
                </a14:hiddenFill>
              </a:ext>
            </a:extLst>
          </p:spPr>
        </p:cxnSp>
        <p:cxnSp>
          <p:nvCxnSpPr>
            <p:cNvPr id="7206" name="直接连接符 75"/>
            <p:cNvCxnSpPr>
              <a:cxnSpLocks noChangeShapeType="1"/>
              <a:stCxn id="7203" idx="6"/>
            </p:cNvCxnSpPr>
            <p:nvPr/>
          </p:nvCxnSpPr>
          <p:spPr bwMode="auto">
            <a:xfrm>
              <a:off x="4008385" y="4465849"/>
              <a:ext cx="1692" cy="728800"/>
            </a:xfrm>
            <a:prstGeom prst="line">
              <a:avLst/>
            </a:prstGeom>
            <a:noFill/>
            <a:ln w="31750" algn="ctr">
              <a:solidFill>
                <a:schemeClr val="tx1"/>
              </a:solidFill>
              <a:miter lim="800000"/>
              <a:headEnd/>
              <a:tailEnd/>
            </a:ln>
            <a:extLst>
              <a:ext uri="{909E8E84-426E-40dd-AFC4-6F175D3DCCD1}">
                <a14:hiddenFill xmlns:a14="http://schemas.microsoft.com/office/drawing/2010/main" xmlns="">
                  <a:noFill/>
                </a14:hiddenFill>
              </a:ext>
            </a:extLst>
          </p:spPr>
        </p:cxnSp>
        <p:cxnSp>
          <p:nvCxnSpPr>
            <p:cNvPr id="7207" name="直接连接符 75"/>
            <p:cNvCxnSpPr>
              <a:cxnSpLocks noChangeShapeType="1"/>
            </p:cNvCxnSpPr>
            <p:nvPr/>
          </p:nvCxnSpPr>
          <p:spPr bwMode="auto">
            <a:xfrm>
              <a:off x="3168316" y="4419600"/>
              <a:ext cx="0" cy="791091"/>
            </a:xfrm>
            <a:prstGeom prst="line">
              <a:avLst/>
            </a:prstGeom>
            <a:noFill/>
            <a:ln w="31750" algn="ctr">
              <a:solidFill>
                <a:schemeClr val="tx1"/>
              </a:solidFill>
              <a:miter lim="800000"/>
              <a:headEnd/>
              <a:tailEnd/>
            </a:ln>
            <a:extLst>
              <a:ext uri="{909E8E84-426E-40dd-AFC4-6F175D3DCCD1}">
                <a14:hiddenFill xmlns:a14="http://schemas.microsoft.com/office/drawing/2010/main" xmlns="">
                  <a:noFill/>
                </a14:hiddenFill>
              </a:ext>
            </a:extLst>
          </p:spPr>
        </p:cxnSp>
        <p:cxnSp>
          <p:nvCxnSpPr>
            <p:cNvPr id="7208" name="直接连接符 75"/>
            <p:cNvCxnSpPr>
              <a:cxnSpLocks noChangeShapeType="1"/>
            </p:cNvCxnSpPr>
            <p:nvPr/>
          </p:nvCxnSpPr>
          <p:spPr bwMode="auto">
            <a:xfrm flipV="1">
              <a:off x="3172326" y="4376501"/>
              <a:ext cx="806295" cy="868151"/>
            </a:xfrm>
            <a:prstGeom prst="line">
              <a:avLst/>
            </a:prstGeom>
            <a:noFill/>
            <a:ln w="31750" algn="ctr">
              <a:solidFill>
                <a:schemeClr val="tx1"/>
              </a:solidFill>
              <a:miter lim="800000"/>
              <a:headEnd/>
              <a:tailEnd/>
            </a:ln>
            <a:extLst>
              <a:ext uri="{909E8E84-426E-40dd-AFC4-6F175D3DCCD1}">
                <a14:hiddenFill xmlns:a14="http://schemas.microsoft.com/office/drawing/2010/main" xmlns="">
                  <a:noFill/>
                </a14:hiddenFill>
              </a:ext>
            </a:extLst>
          </p:spPr>
        </p:cxnSp>
      </p:grpSp>
      <p:grpSp>
        <p:nvGrpSpPr>
          <p:cNvPr id="7173" name="组合 93"/>
          <p:cNvGrpSpPr>
            <a:grpSpLocks/>
          </p:cNvGrpSpPr>
          <p:nvPr/>
        </p:nvGrpSpPr>
        <p:grpSpPr bwMode="auto">
          <a:xfrm>
            <a:off x="228600" y="4343400"/>
            <a:ext cx="3124200" cy="1905000"/>
            <a:chOff x="-304800" y="4267200"/>
            <a:chExt cx="3124200" cy="1905000"/>
          </a:xfrm>
        </p:grpSpPr>
        <p:cxnSp>
          <p:nvCxnSpPr>
            <p:cNvPr id="7187" name="直接连接符 75"/>
            <p:cNvCxnSpPr>
              <a:cxnSpLocks noChangeShapeType="1"/>
              <a:endCxn id="7189" idx="3"/>
            </p:cNvCxnSpPr>
            <p:nvPr/>
          </p:nvCxnSpPr>
          <p:spPr bwMode="auto">
            <a:xfrm>
              <a:off x="802114" y="4419600"/>
              <a:ext cx="1135153" cy="799113"/>
            </a:xfrm>
            <a:prstGeom prst="line">
              <a:avLst/>
            </a:prstGeom>
            <a:noFill/>
            <a:ln w="31750" algn="ctr">
              <a:solidFill>
                <a:schemeClr val="tx1"/>
              </a:solidFill>
              <a:miter lim="800000"/>
              <a:headEnd/>
              <a:tailEnd/>
            </a:ln>
            <a:extLst>
              <a:ext uri="{909E8E84-426E-40dd-AFC4-6F175D3DCCD1}">
                <a14:hiddenFill xmlns:a14="http://schemas.microsoft.com/office/drawing/2010/main" xmlns="">
                  <a:noFill/>
                </a14:hiddenFill>
              </a:ext>
            </a:extLst>
          </p:spPr>
        </p:cxnSp>
        <p:sp>
          <p:nvSpPr>
            <p:cNvPr id="7188" name="流程图: 联系 72"/>
            <p:cNvSpPr>
              <a:spLocks noChangeArrowheads="1"/>
            </p:cNvSpPr>
            <p:nvPr/>
          </p:nvSpPr>
          <p:spPr bwMode="auto">
            <a:xfrm rot="5400000">
              <a:off x="1041543" y="5170771"/>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89" name="流程图: 联系 72"/>
            <p:cNvSpPr>
              <a:spLocks noChangeArrowheads="1"/>
            </p:cNvSpPr>
            <p:nvPr/>
          </p:nvSpPr>
          <p:spPr bwMode="auto">
            <a:xfrm rot="5400000">
              <a:off x="1915833" y="5178793"/>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90" name="流程图: 联系 72"/>
            <p:cNvSpPr>
              <a:spLocks noChangeArrowheads="1"/>
            </p:cNvSpPr>
            <p:nvPr/>
          </p:nvSpPr>
          <p:spPr bwMode="auto">
            <a:xfrm rot="5400000">
              <a:off x="628461" y="4256371"/>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91" name="流程图: 联系 72"/>
            <p:cNvSpPr>
              <a:spLocks noChangeArrowheads="1"/>
            </p:cNvSpPr>
            <p:nvPr/>
          </p:nvSpPr>
          <p:spPr bwMode="auto">
            <a:xfrm rot="5400000">
              <a:off x="1502751" y="4264393"/>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92" name="流程图: 联系 72"/>
            <p:cNvSpPr>
              <a:spLocks noChangeArrowheads="1"/>
            </p:cNvSpPr>
            <p:nvPr/>
          </p:nvSpPr>
          <p:spPr bwMode="auto">
            <a:xfrm rot="5400000">
              <a:off x="203343" y="5170771"/>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7193" name="直接连接符 75"/>
            <p:cNvCxnSpPr>
              <a:cxnSpLocks noChangeShapeType="1"/>
            </p:cNvCxnSpPr>
            <p:nvPr/>
          </p:nvCxnSpPr>
          <p:spPr bwMode="auto">
            <a:xfrm>
              <a:off x="1640314" y="4419600"/>
              <a:ext cx="374843" cy="770022"/>
            </a:xfrm>
            <a:prstGeom prst="line">
              <a:avLst/>
            </a:prstGeom>
            <a:noFill/>
            <a:ln w="31750" algn="ctr">
              <a:solidFill>
                <a:schemeClr val="tx1"/>
              </a:solidFill>
              <a:miter lim="800000"/>
              <a:headEnd/>
              <a:tailEnd/>
            </a:ln>
            <a:extLst>
              <a:ext uri="{909E8E84-426E-40dd-AFC4-6F175D3DCCD1}">
                <a14:hiddenFill xmlns:a14="http://schemas.microsoft.com/office/drawing/2010/main" xmlns="">
                  <a:noFill/>
                </a14:hiddenFill>
              </a:ext>
            </a:extLst>
          </p:spPr>
        </p:cxnSp>
        <p:cxnSp>
          <p:nvCxnSpPr>
            <p:cNvPr id="7194" name="直接连接符 75"/>
            <p:cNvCxnSpPr>
              <a:cxnSpLocks noChangeShapeType="1"/>
            </p:cNvCxnSpPr>
            <p:nvPr/>
          </p:nvCxnSpPr>
          <p:spPr bwMode="auto">
            <a:xfrm flipH="1">
              <a:off x="1186674" y="4457829"/>
              <a:ext cx="383317" cy="736820"/>
            </a:xfrm>
            <a:prstGeom prst="line">
              <a:avLst/>
            </a:prstGeom>
            <a:noFill/>
            <a:ln w="31750" algn="ctr">
              <a:solidFill>
                <a:srgbClr val="FF0000"/>
              </a:solidFill>
              <a:miter lim="800000"/>
              <a:headEnd/>
              <a:tailEnd/>
            </a:ln>
            <a:extLst>
              <a:ext uri="{909E8E84-426E-40dd-AFC4-6F175D3DCCD1}">
                <a14:hiddenFill xmlns:a14="http://schemas.microsoft.com/office/drawing/2010/main" xmlns="">
                  <a:noFill/>
                </a14:hiddenFill>
              </a:ext>
            </a:extLst>
          </p:spPr>
        </p:cxnSp>
        <p:cxnSp>
          <p:nvCxnSpPr>
            <p:cNvPr id="7195" name="直接连接符 75"/>
            <p:cNvCxnSpPr>
              <a:cxnSpLocks noChangeShapeType="1"/>
              <a:stCxn id="7190" idx="6"/>
            </p:cNvCxnSpPr>
            <p:nvPr/>
          </p:nvCxnSpPr>
          <p:spPr bwMode="auto">
            <a:xfrm flipH="1">
              <a:off x="344914" y="4465849"/>
              <a:ext cx="382871" cy="744842"/>
            </a:xfrm>
            <a:prstGeom prst="line">
              <a:avLst/>
            </a:prstGeom>
            <a:noFill/>
            <a:ln w="31750" algn="ctr">
              <a:solidFill>
                <a:srgbClr val="FF0000"/>
              </a:solidFill>
              <a:miter lim="800000"/>
              <a:headEnd/>
              <a:tailEnd/>
            </a:ln>
            <a:extLst>
              <a:ext uri="{909E8E84-426E-40dd-AFC4-6F175D3DCCD1}">
                <a14:hiddenFill xmlns:a14="http://schemas.microsoft.com/office/drawing/2010/main" xmlns="">
                  <a:noFill/>
                </a14:hiddenFill>
              </a:ext>
            </a:extLst>
          </p:spPr>
        </p:cxnSp>
        <p:sp>
          <p:nvSpPr>
            <p:cNvPr id="7196" name="Text Box 26"/>
            <p:cNvSpPr txBox="1">
              <a:spLocks noChangeArrowheads="1"/>
            </p:cNvSpPr>
            <p:nvPr/>
          </p:nvSpPr>
          <p:spPr bwMode="auto">
            <a:xfrm>
              <a:off x="-304800" y="5638800"/>
              <a:ext cx="31242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latin typeface="Times New Roman" panose="02020603050405020304" pitchFamily="18" charset="0"/>
                </a:rPr>
                <a:t>V</a:t>
              </a:r>
              <a:r>
                <a:rPr lang="en-US" altLang="zh-CN" sz="2400" b="1" baseline="-25000">
                  <a:latin typeface="Times New Roman" panose="02020603050405020304" pitchFamily="18" charset="0"/>
                </a:rPr>
                <a:t>1</a:t>
              </a:r>
              <a:r>
                <a:rPr lang="zh-CN" altLang="en-US" sz="2400" b="1">
                  <a:latin typeface="Times New Roman" panose="02020603050405020304" pitchFamily="18" charset="0"/>
                </a:rPr>
                <a:t>到</a:t>
              </a:r>
              <a:r>
                <a:rPr lang="en-US" altLang="zh-CN" sz="2400" b="1">
                  <a:latin typeface="Times New Roman" panose="02020603050405020304" pitchFamily="18" charset="0"/>
                </a:rPr>
                <a:t>V</a:t>
              </a:r>
              <a:r>
                <a:rPr lang="en-US" altLang="zh-CN" sz="2400" b="1" baseline="-25000">
                  <a:latin typeface="Times New Roman" panose="02020603050405020304" pitchFamily="18" charset="0"/>
                </a:rPr>
                <a:t>2</a:t>
              </a:r>
              <a:r>
                <a:rPr lang="zh-CN" altLang="en-US" sz="2400" b="1">
                  <a:latin typeface="Times New Roman" panose="02020603050405020304" pitchFamily="18" charset="0"/>
                </a:rPr>
                <a:t>的完备匹配</a:t>
              </a:r>
            </a:p>
          </p:txBody>
        </p:sp>
      </p:grpSp>
      <p:grpSp>
        <p:nvGrpSpPr>
          <p:cNvPr id="7174" name="组合 94"/>
          <p:cNvGrpSpPr>
            <a:grpSpLocks/>
          </p:cNvGrpSpPr>
          <p:nvPr/>
        </p:nvGrpSpPr>
        <p:grpSpPr bwMode="auto">
          <a:xfrm>
            <a:off x="3581400" y="4267200"/>
            <a:ext cx="2667000" cy="1922463"/>
            <a:chOff x="6019800" y="4250042"/>
            <a:chExt cx="2667188" cy="1922158"/>
          </a:xfrm>
        </p:grpSpPr>
        <p:sp>
          <p:nvSpPr>
            <p:cNvPr id="7175" name="流程图: 联系 72"/>
            <p:cNvSpPr>
              <a:spLocks noChangeArrowheads="1"/>
            </p:cNvSpPr>
            <p:nvPr/>
          </p:nvSpPr>
          <p:spPr bwMode="auto">
            <a:xfrm rot="5400000">
              <a:off x="7887953" y="4239213"/>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7176" name="直接连接符 75"/>
            <p:cNvCxnSpPr>
              <a:cxnSpLocks noChangeShapeType="1"/>
            </p:cNvCxnSpPr>
            <p:nvPr/>
          </p:nvCxnSpPr>
          <p:spPr bwMode="auto">
            <a:xfrm flipV="1">
              <a:off x="6353124" y="4419600"/>
              <a:ext cx="1556263" cy="821042"/>
            </a:xfrm>
            <a:prstGeom prst="line">
              <a:avLst/>
            </a:prstGeom>
            <a:noFill/>
            <a:ln w="31750" algn="ctr">
              <a:solidFill>
                <a:srgbClr val="FF0000"/>
              </a:solidFill>
              <a:miter lim="800000"/>
              <a:headEnd/>
              <a:tailEnd/>
            </a:ln>
            <a:extLst>
              <a:ext uri="{909E8E84-426E-40dd-AFC4-6F175D3DCCD1}">
                <a14:hiddenFill xmlns:a14="http://schemas.microsoft.com/office/drawing/2010/main" xmlns="">
                  <a:noFill/>
                </a14:hiddenFill>
              </a:ext>
            </a:extLst>
          </p:spPr>
        </p:cxnSp>
        <p:sp>
          <p:nvSpPr>
            <p:cNvPr id="7177" name="流程图: 联系 72"/>
            <p:cNvSpPr>
              <a:spLocks noChangeArrowheads="1"/>
            </p:cNvSpPr>
            <p:nvPr/>
          </p:nvSpPr>
          <p:spPr bwMode="auto">
            <a:xfrm rot="5400000">
              <a:off x="7049753" y="5153613"/>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78" name="流程图: 联系 72"/>
            <p:cNvSpPr>
              <a:spLocks noChangeArrowheads="1"/>
            </p:cNvSpPr>
            <p:nvPr/>
          </p:nvSpPr>
          <p:spPr bwMode="auto">
            <a:xfrm rot="5400000">
              <a:off x="7924043" y="5161635"/>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79" name="流程图: 联系 72"/>
            <p:cNvSpPr>
              <a:spLocks noChangeArrowheads="1"/>
            </p:cNvSpPr>
            <p:nvPr/>
          </p:nvSpPr>
          <p:spPr bwMode="auto">
            <a:xfrm rot="5400000">
              <a:off x="6211553" y="4239213"/>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80" name="流程图: 联系 72"/>
            <p:cNvSpPr>
              <a:spLocks noChangeArrowheads="1"/>
            </p:cNvSpPr>
            <p:nvPr/>
          </p:nvSpPr>
          <p:spPr bwMode="auto">
            <a:xfrm rot="5400000">
              <a:off x="7061785" y="4239213"/>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81" name="流程图: 联系 72"/>
            <p:cNvSpPr>
              <a:spLocks noChangeArrowheads="1"/>
            </p:cNvSpPr>
            <p:nvPr/>
          </p:nvSpPr>
          <p:spPr bwMode="auto">
            <a:xfrm rot="5400000">
              <a:off x="6211553" y="5153613"/>
              <a:ext cx="198649" cy="220307"/>
            </a:xfrm>
            <a:prstGeom prst="flowChartConnector">
              <a:avLst/>
            </a:prstGeom>
            <a:solidFill>
              <a:schemeClr val="tx1"/>
            </a:solidFill>
            <a:ln w="9525" algn="ctr">
              <a:solidFill>
                <a:schemeClr val="tx1"/>
              </a:solidFill>
              <a:miter lim="800000"/>
              <a:headEnd/>
              <a:tailEnd/>
            </a:ln>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7182" name="直接连接符 75"/>
            <p:cNvCxnSpPr>
              <a:cxnSpLocks noChangeShapeType="1"/>
              <a:stCxn id="7179" idx="7"/>
            </p:cNvCxnSpPr>
            <p:nvPr/>
          </p:nvCxnSpPr>
          <p:spPr bwMode="auto">
            <a:xfrm>
              <a:off x="6388768" y="4419600"/>
              <a:ext cx="1540488" cy="804063"/>
            </a:xfrm>
            <a:prstGeom prst="line">
              <a:avLst/>
            </a:prstGeom>
            <a:noFill/>
            <a:ln w="31750" algn="ctr">
              <a:solidFill>
                <a:srgbClr val="FF0000"/>
              </a:solidFill>
              <a:miter lim="800000"/>
              <a:headEnd/>
              <a:tailEnd/>
            </a:ln>
            <a:extLst>
              <a:ext uri="{909E8E84-426E-40dd-AFC4-6F175D3DCCD1}">
                <a14:hiddenFill xmlns:a14="http://schemas.microsoft.com/office/drawing/2010/main" xmlns="">
                  <a:noFill/>
                </a14:hiddenFill>
              </a:ext>
            </a:extLst>
          </p:spPr>
        </p:cxnSp>
        <p:cxnSp>
          <p:nvCxnSpPr>
            <p:cNvPr id="7183" name="直接连接符 75"/>
            <p:cNvCxnSpPr>
              <a:cxnSpLocks noChangeShapeType="1"/>
            </p:cNvCxnSpPr>
            <p:nvPr/>
          </p:nvCxnSpPr>
          <p:spPr bwMode="auto">
            <a:xfrm>
              <a:off x="7161109" y="4448691"/>
              <a:ext cx="1692" cy="728800"/>
            </a:xfrm>
            <a:prstGeom prst="line">
              <a:avLst/>
            </a:prstGeom>
            <a:noFill/>
            <a:ln w="31750" algn="ctr">
              <a:solidFill>
                <a:srgbClr val="FF0000"/>
              </a:solidFill>
              <a:miter lim="800000"/>
              <a:headEnd/>
              <a:tailEnd/>
            </a:ln>
            <a:extLst>
              <a:ext uri="{909E8E84-426E-40dd-AFC4-6F175D3DCCD1}">
                <a14:hiddenFill xmlns:a14="http://schemas.microsoft.com/office/drawing/2010/main" xmlns="">
                  <a:noFill/>
                </a14:hiddenFill>
              </a:ext>
            </a:extLst>
          </p:spPr>
        </p:cxnSp>
        <p:cxnSp>
          <p:nvCxnSpPr>
            <p:cNvPr id="7184" name="直接连接符 75"/>
            <p:cNvCxnSpPr>
              <a:cxnSpLocks noChangeShapeType="1"/>
            </p:cNvCxnSpPr>
            <p:nvPr/>
          </p:nvCxnSpPr>
          <p:spPr bwMode="auto">
            <a:xfrm>
              <a:off x="6321040" y="4402442"/>
              <a:ext cx="0" cy="791091"/>
            </a:xfrm>
            <a:prstGeom prst="line">
              <a:avLst/>
            </a:prstGeom>
            <a:noFill/>
            <a:ln w="31750" algn="ctr">
              <a:solidFill>
                <a:schemeClr val="tx1"/>
              </a:solidFill>
              <a:miter lim="800000"/>
              <a:headEnd/>
              <a:tailEnd/>
            </a:ln>
            <a:extLst>
              <a:ext uri="{909E8E84-426E-40dd-AFC4-6F175D3DCCD1}">
                <a14:hiddenFill xmlns:a14="http://schemas.microsoft.com/office/drawing/2010/main" xmlns="">
                  <a:noFill/>
                </a14:hiddenFill>
              </a:ext>
            </a:extLst>
          </p:spPr>
        </p:cxnSp>
        <p:cxnSp>
          <p:nvCxnSpPr>
            <p:cNvPr id="7185" name="直接连接符 75"/>
            <p:cNvCxnSpPr>
              <a:cxnSpLocks noChangeShapeType="1"/>
            </p:cNvCxnSpPr>
            <p:nvPr/>
          </p:nvCxnSpPr>
          <p:spPr bwMode="auto">
            <a:xfrm flipV="1">
              <a:off x="6325050" y="4359343"/>
              <a:ext cx="806295" cy="868151"/>
            </a:xfrm>
            <a:prstGeom prst="line">
              <a:avLst/>
            </a:prstGeom>
            <a:noFill/>
            <a:ln w="31750" algn="ctr">
              <a:solidFill>
                <a:schemeClr val="tx1"/>
              </a:solidFill>
              <a:miter lim="800000"/>
              <a:headEnd/>
              <a:tailEnd/>
            </a:ln>
            <a:extLst>
              <a:ext uri="{909E8E84-426E-40dd-AFC4-6F175D3DCCD1}">
                <a14:hiddenFill xmlns:a14="http://schemas.microsoft.com/office/drawing/2010/main" xmlns="">
                  <a:noFill/>
                </a14:hiddenFill>
              </a:ext>
            </a:extLst>
          </p:spPr>
        </p:cxnSp>
        <p:sp>
          <p:nvSpPr>
            <p:cNvPr id="7186" name="Text Box 26"/>
            <p:cNvSpPr txBox="1">
              <a:spLocks noChangeArrowheads="1"/>
            </p:cNvSpPr>
            <p:nvPr/>
          </p:nvSpPr>
          <p:spPr bwMode="auto">
            <a:xfrm>
              <a:off x="6019800" y="5638800"/>
              <a:ext cx="2667188"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a:latin typeface="Times New Roman" panose="02020603050405020304" pitchFamily="18" charset="0"/>
                </a:rPr>
                <a:t>存在完美匹配</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ctr" eaLnBrk="1" hangingPunct="1"/>
            <a:r>
              <a:rPr lang="zh-CN" altLang="en-US" sz="3600"/>
              <a:t>二部图中的完备匹配（举例）</a:t>
            </a:r>
          </a:p>
        </p:txBody>
      </p:sp>
      <p:sp>
        <p:nvSpPr>
          <p:cNvPr id="8195" name="Rectangle 3"/>
          <p:cNvSpPr>
            <a:spLocks noGrp="1" noChangeArrowheads="1"/>
          </p:cNvSpPr>
          <p:nvPr>
            <p:ph type="body" idx="1"/>
          </p:nvPr>
        </p:nvSpPr>
        <p:spPr>
          <a:xfrm>
            <a:off x="457200" y="1295400"/>
            <a:ext cx="8458200" cy="685800"/>
          </a:xfrm>
        </p:spPr>
        <p:txBody>
          <a:bodyPr/>
          <a:lstStyle/>
          <a:p>
            <a:pPr eaLnBrk="1" hangingPunct="1"/>
            <a:r>
              <a:rPr lang="en-US" altLang="zh-CN" sz="2800" b="1">
                <a:solidFill>
                  <a:schemeClr val="tx1"/>
                </a:solidFill>
                <a:ea typeface="宋体" panose="02010600030101010101" pitchFamily="2" charset="-122"/>
              </a:rPr>
              <a:t>V</a:t>
            </a:r>
            <a:r>
              <a:rPr lang="en-US" altLang="zh-CN" sz="2800" b="1" baseline="-25000">
                <a:solidFill>
                  <a:schemeClr val="tx1"/>
                </a:solidFill>
                <a:ea typeface="宋体" panose="02010600030101010101" pitchFamily="2" charset="-122"/>
              </a:rPr>
              <a:t>1</a:t>
            </a:r>
            <a:r>
              <a:rPr lang="en-US" altLang="zh-CN" sz="2800" b="1">
                <a:solidFill>
                  <a:schemeClr val="tx1"/>
                </a:solidFill>
                <a:ea typeface="宋体" panose="02010600030101010101" pitchFamily="2" charset="-122"/>
              </a:rPr>
              <a:t>={1, 2, 3, 4, 5, 6},  </a:t>
            </a:r>
            <a:r>
              <a:rPr lang="zh-CN" altLang="en-US" sz="2800" b="1">
                <a:solidFill>
                  <a:schemeClr val="tx1"/>
                </a:solidFill>
                <a:ea typeface="宋体" panose="02010600030101010101" pitchFamily="2" charset="-122"/>
              </a:rPr>
              <a:t>是否存在饱和</a:t>
            </a:r>
            <a:r>
              <a:rPr lang="en-US" altLang="zh-CN" sz="2800" b="1">
                <a:solidFill>
                  <a:schemeClr val="tx1"/>
                </a:solidFill>
                <a:ea typeface="宋体" panose="02010600030101010101" pitchFamily="2" charset="-122"/>
              </a:rPr>
              <a:t>V</a:t>
            </a:r>
            <a:r>
              <a:rPr lang="en-US" altLang="zh-CN" sz="2800" b="1" baseline="-25000">
                <a:solidFill>
                  <a:schemeClr val="tx1"/>
                </a:solidFill>
                <a:ea typeface="宋体" panose="02010600030101010101" pitchFamily="2" charset="-122"/>
              </a:rPr>
              <a:t>1</a:t>
            </a:r>
            <a:r>
              <a:rPr lang="zh-CN" altLang="en-US" sz="2800" b="1">
                <a:solidFill>
                  <a:schemeClr val="tx1"/>
                </a:solidFill>
                <a:ea typeface="宋体" panose="02010600030101010101" pitchFamily="2" charset="-122"/>
              </a:rPr>
              <a:t>的配对方案？</a:t>
            </a:r>
          </a:p>
        </p:txBody>
      </p:sp>
      <p:grpSp>
        <p:nvGrpSpPr>
          <p:cNvPr id="8196" name="组合 36"/>
          <p:cNvGrpSpPr>
            <a:grpSpLocks/>
          </p:cNvGrpSpPr>
          <p:nvPr/>
        </p:nvGrpSpPr>
        <p:grpSpPr bwMode="auto">
          <a:xfrm>
            <a:off x="1828800" y="2057400"/>
            <a:ext cx="4108450" cy="4343400"/>
            <a:chOff x="2362200" y="1828800"/>
            <a:chExt cx="4108649" cy="4648200"/>
          </a:xfrm>
        </p:grpSpPr>
        <p:sp>
          <p:nvSpPr>
            <p:cNvPr id="5" name="椭圆形标注 4"/>
            <p:cNvSpPr/>
            <p:nvPr/>
          </p:nvSpPr>
          <p:spPr>
            <a:xfrm>
              <a:off x="2362200" y="1828800"/>
              <a:ext cx="641381" cy="423028"/>
            </a:xfrm>
            <a:prstGeom prst="wedgeEllipseCallout">
              <a:avLst>
                <a:gd name="adj1" fmla="val -14863"/>
                <a:gd name="adj2" fmla="val 26679"/>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3333CC"/>
                  </a:solidFill>
                </a:rPr>
                <a:t>A</a:t>
              </a:r>
              <a:endParaRPr lang="zh-CN" altLang="en-US" b="1" dirty="0">
                <a:solidFill>
                  <a:srgbClr val="3333CC"/>
                </a:solidFill>
              </a:endParaRPr>
            </a:p>
          </p:txBody>
        </p:sp>
        <p:sp>
          <p:nvSpPr>
            <p:cNvPr id="6" name="矩形标注 5"/>
            <p:cNvSpPr/>
            <p:nvPr/>
          </p:nvSpPr>
          <p:spPr>
            <a:xfrm>
              <a:off x="4465740" y="2083636"/>
              <a:ext cx="560414" cy="421328"/>
            </a:xfrm>
            <a:prstGeom prst="wedgeRectCallout">
              <a:avLst>
                <a:gd name="adj1" fmla="val -20833"/>
                <a:gd name="adj2" fmla="val 41605"/>
              </a:avLst>
            </a:prstGeom>
            <a:ln>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b="1" dirty="0">
                  <a:solidFill>
                    <a:srgbClr val="FF0000"/>
                  </a:solidFill>
                </a:rPr>
                <a:t>1</a:t>
              </a:r>
              <a:endParaRPr lang="zh-CN" altLang="en-US" b="1" dirty="0">
                <a:solidFill>
                  <a:srgbClr val="FF0000"/>
                </a:solidFill>
              </a:endParaRPr>
            </a:p>
          </p:txBody>
        </p:sp>
        <p:sp>
          <p:nvSpPr>
            <p:cNvPr id="7" name="椭圆形标注 6"/>
            <p:cNvSpPr/>
            <p:nvPr/>
          </p:nvSpPr>
          <p:spPr>
            <a:xfrm>
              <a:off x="2362200" y="2589909"/>
              <a:ext cx="641381" cy="421328"/>
            </a:xfrm>
            <a:prstGeom prst="wedgeEllipseCallout">
              <a:avLst>
                <a:gd name="adj1" fmla="val -14863"/>
                <a:gd name="adj2" fmla="val 26679"/>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3333CC"/>
                  </a:solidFill>
                </a:rPr>
                <a:t>B</a:t>
              </a:r>
              <a:endParaRPr lang="zh-CN" altLang="en-US" b="1" dirty="0">
                <a:solidFill>
                  <a:srgbClr val="3333CC"/>
                </a:solidFill>
              </a:endParaRPr>
            </a:p>
          </p:txBody>
        </p:sp>
        <p:sp>
          <p:nvSpPr>
            <p:cNvPr id="8" name="矩形标注 7"/>
            <p:cNvSpPr/>
            <p:nvPr/>
          </p:nvSpPr>
          <p:spPr>
            <a:xfrm>
              <a:off x="4480028" y="2759799"/>
              <a:ext cx="560415" cy="421328"/>
            </a:xfrm>
            <a:prstGeom prst="wedgeRectCallout">
              <a:avLst>
                <a:gd name="adj1" fmla="val -20833"/>
                <a:gd name="adj2" fmla="val 41605"/>
              </a:avLst>
            </a:prstGeom>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b="1" dirty="0"/>
                <a:t>2</a:t>
              </a:r>
              <a:endParaRPr lang="zh-CN" altLang="en-US" b="1" dirty="0"/>
            </a:p>
          </p:txBody>
        </p:sp>
        <p:sp>
          <p:nvSpPr>
            <p:cNvPr id="9" name="椭圆形标注 8"/>
            <p:cNvSpPr/>
            <p:nvPr/>
          </p:nvSpPr>
          <p:spPr>
            <a:xfrm>
              <a:off x="2398715" y="3281363"/>
              <a:ext cx="641381" cy="423026"/>
            </a:xfrm>
            <a:prstGeom prst="wedgeEllipseCallout">
              <a:avLst>
                <a:gd name="adj1" fmla="val -14863"/>
                <a:gd name="adj2" fmla="val 26679"/>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3333CC"/>
                  </a:solidFill>
                </a:rPr>
                <a:t>C</a:t>
              </a:r>
              <a:endParaRPr lang="zh-CN" altLang="en-US" b="1" dirty="0">
                <a:solidFill>
                  <a:srgbClr val="3333CC"/>
                </a:solidFill>
              </a:endParaRPr>
            </a:p>
          </p:txBody>
        </p:sp>
        <p:sp>
          <p:nvSpPr>
            <p:cNvPr id="10" name="矩形标注 9"/>
            <p:cNvSpPr/>
            <p:nvPr/>
          </p:nvSpPr>
          <p:spPr>
            <a:xfrm>
              <a:off x="4508604" y="3519210"/>
              <a:ext cx="560415" cy="423026"/>
            </a:xfrm>
            <a:prstGeom prst="wedgeRectCallout">
              <a:avLst>
                <a:gd name="adj1" fmla="val -20833"/>
                <a:gd name="adj2" fmla="val 41605"/>
              </a:avLst>
            </a:prstGeom>
            <a:ln>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b="1" dirty="0">
                  <a:solidFill>
                    <a:srgbClr val="FF0000"/>
                  </a:solidFill>
                </a:rPr>
                <a:t>3</a:t>
              </a:r>
              <a:endParaRPr lang="zh-CN" altLang="en-US" b="1" dirty="0">
                <a:solidFill>
                  <a:srgbClr val="FF0000"/>
                </a:solidFill>
              </a:endParaRPr>
            </a:p>
          </p:txBody>
        </p:sp>
        <p:sp>
          <p:nvSpPr>
            <p:cNvPr id="11" name="椭圆形标注 10"/>
            <p:cNvSpPr/>
            <p:nvPr/>
          </p:nvSpPr>
          <p:spPr>
            <a:xfrm>
              <a:off x="2441579" y="4025483"/>
              <a:ext cx="641381" cy="423026"/>
            </a:xfrm>
            <a:prstGeom prst="wedgeEllipseCallout">
              <a:avLst>
                <a:gd name="adj1" fmla="val -14863"/>
                <a:gd name="adj2" fmla="val 26679"/>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3333CC"/>
                  </a:solidFill>
                </a:rPr>
                <a:t>D</a:t>
              </a:r>
              <a:endParaRPr lang="zh-CN" altLang="en-US" b="1" dirty="0">
                <a:solidFill>
                  <a:srgbClr val="3333CC"/>
                </a:solidFill>
              </a:endParaRPr>
            </a:p>
          </p:txBody>
        </p:sp>
        <p:sp>
          <p:nvSpPr>
            <p:cNvPr id="12" name="矩形标注 11"/>
            <p:cNvSpPr/>
            <p:nvPr/>
          </p:nvSpPr>
          <p:spPr>
            <a:xfrm>
              <a:off x="4530830" y="4280318"/>
              <a:ext cx="560415" cy="421328"/>
            </a:xfrm>
            <a:prstGeom prst="wedgeRectCallout">
              <a:avLst>
                <a:gd name="adj1" fmla="val -20833"/>
                <a:gd name="adj2" fmla="val 41605"/>
              </a:avLst>
            </a:prstGeom>
            <a:ln>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b="1" dirty="0">
                  <a:solidFill>
                    <a:srgbClr val="FF0000"/>
                  </a:solidFill>
                </a:rPr>
                <a:t>4</a:t>
              </a:r>
              <a:endParaRPr lang="zh-CN" altLang="en-US" b="1" dirty="0">
                <a:solidFill>
                  <a:srgbClr val="FF0000"/>
                </a:solidFill>
              </a:endParaRPr>
            </a:p>
          </p:txBody>
        </p:sp>
        <p:sp>
          <p:nvSpPr>
            <p:cNvPr id="13" name="椭圆形标注 12"/>
            <p:cNvSpPr/>
            <p:nvPr/>
          </p:nvSpPr>
          <p:spPr>
            <a:xfrm>
              <a:off x="2441579" y="4701646"/>
              <a:ext cx="641381" cy="423026"/>
            </a:xfrm>
            <a:prstGeom prst="wedgeEllipseCallout">
              <a:avLst>
                <a:gd name="adj1" fmla="val -14863"/>
                <a:gd name="adj2" fmla="val 26679"/>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3333CC"/>
                  </a:solidFill>
                </a:rPr>
                <a:t>E</a:t>
              </a:r>
              <a:endParaRPr lang="zh-CN" altLang="en-US" b="1" dirty="0">
                <a:solidFill>
                  <a:srgbClr val="3333CC"/>
                </a:solidFill>
              </a:endParaRPr>
            </a:p>
          </p:txBody>
        </p:sp>
        <p:sp>
          <p:nvSpPr>
            <p:cNvPr id="14" name="矩形标注 13"/>
            <p:cNvSpPr/>
            <p:nvPr/>
          </p:nvSpPr>
          <p:spPr>
            <a:xfrm>
              <a:off x="4530830" y="5039728"/>
              <a:ext cx="560415" cy="423028"/>
            </a:xfrm>
            <a:prstGeom prst="wedgeRectCallout">
              <a:avLst>
                <a:gd name="adj1" fmla="val -20833"/>
                <a:gd name="adj2" fmla="val 41605"/>
              </a:avLst>
            </a:prstGeom>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b="1" dirty="0"/>
                <a:t>5</a:t>
              </a:r>
              <a:endParaRPr lang="zh-CN" altLang="en-US" b="1" dirty="0"/>
            </a:p>
          </p:txBody>
        </p:sp>
        <p:sp>
          <p:nvSpPr>
            <p:cNvPr id="15" name="椭圆形标注 14"/>
            <p:cNvSpPr/>
            <p:nvPr/>
          </p:nvSpPr>
          <p:spPr>
            <a:xfrm>
              <a:off x="2441579" y="5377810"/>
              <a:ext cx="641381" cy="423026"/>
            </a:xfrm>
            <a:prstGeom prst="wedgeEllipseCallout">
              <a:avLst>
                <a:gd name="adj1" fmla="val -14863"/>
                <a:gd name="adj2" fmla="val 26679"/>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3333CC"/>
                  </a:solidFill>
                </a:rPr>
                <a:t>F</a:t>
              </a:r>
              <a:endParaRPr lang="zh-CN" altLang="en-US" b="1" dirty="0">
                <a:solidFill>
                  <a:srgbClr val="3333CC"/>
                </a:solidFill>
              </a:endParaRPr>
            </a:p>
          </p:txBody>
        </p:sp>
        <p:sp>
          <p:nvSpPr>
            <p:cNvPr id="16" name="矩形标注 15"/>
            <p:cNvSpPr/>
            <p:nvPr/>
          </p:nvSpPr>
          <p:spPr>
            <a:xfrm>
              <a:off x="4553056" y="5715891"/>
              <a:ext cx="562002" cy="423028"/>
            </a:xfrm>
            <a:prstGeom prst="wedgeRectCallout">
              <a:avLst>
                <a:gd name="adj1" fmla="val -20833"/>
                <a:gd name="adj2" fmla="val 41605"/>
              </a:avLst>
            </a:prstGeom>
            <a:ln>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b="1" dirty="0">
                  <a:solidFill>
                    <a:srgbClr val="FF0000"/>
                  </a:solidFill>
                </a:rPr>
                <a:t>6</a:t>
              </a:r>
              <a:endParaRPr lang="zh-CN" altLang="en-US" b="1" dirty="0">
                <a:solidFill>
                  <a:srgbClr val="FF0000"/>
                </a:solidFill>
              </a:endParaRPr>
            </a:p>
          </p:txBody>
        </p:sp>
        <p:sp>
          <p:nvSpPr>
            <p:cNvPr id="17" name="椭圆形标注 16"/>
            <p:cNvSpPr/>
            <p:nvPr/>
          </p:nvSpPr>
          <p:spPr>
            <a:xfrm>
              <a:off x="2441579" y="6053974"/>
              <a:ext cx="641381" cy="423026"/>
            </a:xfrm>
            <a:prstGeom prst="wedgeEllipseCallout">
              <a:avLst>
                <a:gd name="adj1" fmla="val -14863"/>
                <a:gd name="adj2" fmla="val 26679"/>
              </a:avLst>
            </a:prstGeom>
            <a:noFill/>
            <a:ln>
              <a:solidFill>
                <a:srgbClr val="3333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3333CC"/>
                  </a:solidFill>
                </a:rPr>
                <a:t>G</a:t>
              </a:r>
              <a:endParaRPr lang="zh-CN" altLang="en-US" b="1" dirty="0">
                <a:solidFill>
                  <a:srgbClr val="3333CC"/>
                </a:solidFill>
              </a:endParaRPr>
            </a:p>
          </p:txBody>
        </p:sp>
        <p:cxnSp>
          <p:nvCxnSpPr>
            <p:cNvPr id="18" name="直接连接符 17"/>
            <p:cNvCxnSpPr>
              <a:stCxn id="5" idx="6"/>
              <a:endCxn id="6" idx="1"/>
            </p:cNvCxnSpPr>
            <p:nvPr/>
          </p:nvCxnSpPr>
          <p:spPr>
            <a:xfrm>
              <a:off x="3003581" y="2039464"/>
              <a:ext cx="1462159" cy="25483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6" idx="1"/>
            </p:cNvCxnSpPr>
            <p:nvPr/>
          </p:nvCxnSpPr>
          <p:spPr>
            <a:xfrm flipV="1">
              <a:off x="3003581" y="2294300"/>
              <a:ext cx="1462159" cy="1097492"/>
            </a:xfrm>
            <a:prstGeom prst="line">
              <a:avLst/>
            </a:prstGeom>
            <a:ln w="254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5" idx="7"/>
              <a:endCxn id="6" idx="1"/>
            </p:cNvCxnSpPr>
            <p:nvPr/>
          </p:nvCxnSpPr>
          <p:spPr>
            <a:xfrm rot="5400000" flipH="1" flipV="1">
              <a:off x="2154332" y="3129260"/>
              <a:ext cx="3146369" cy="1476447"/>
            </a:xfrm>
            <a:prstGeom prst="line">
              <a:avLst/>
            </a:prstGeom>
            <a:ln w="254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9" idx="6"/>
              <a:endCxn id="8" idx="1"/>
            </p:cNvCxnSpPr>
            <p:nvPr/>
          </p:nvCxnSpPr>
          <p:spPr>
            <a:xfrm flipV="1">
              <a:off x="3040096" y="2970463"/>
              <a:ext cx="1439932" cy="521564"/>
            </a:xfrm>
            <a:prstGeom prst="line">
              <a:avLst/>
            </a:prstGeom>
            <a:ln w="254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3082960" y="2955174"/>
              <a:ext cx="1397068" cy="1267382"/>
            </a:xfrm>
            <a:prstGeom prst="line">
              <a:avLst/>
            </a:prstGeom>
            <a:ln w="254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4" idx="1"/>
            </p:cNvCxnSpPr>
            <p:nvPr/>
          </p:nvCxnSpPr>
          <p:spPr>
            <a:xfrm rot="10800000">
              <a:off x="3082960" y="4956482"/>
              <a:ext cx="1447870" cy="295609"/>
            </a:xfrm>
            <a:prstGeom prst="line">
              <a:avLst/>
            </a:prstGeom>
            <a:ln w="254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endCxn id="8" idx="1"/>
            </p:cNvCxnSpPr>
            <p:nvPr/>
          </p:nvCxnSpPr>
          <p:spPr>
            <a:xfrm rot="5400000" flipH="1" flipV="1">
              <a:off x="2176029" y="3877394"/>
              <a:ext cx="3210928" cy="1397068"/>
            </a:xfrm>
            <a:prstGeom prst="line">
              <a:avLst/>
            </a:prstGeom>
            <a:ln w="254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endCxn id="10" idx="1"/>
            </p:cNvCxnSpPr>
            <p:nvPr/>
          </p:nvCxnSpPr>
          <p:spPr>
            <a:xfrm rot="16200000" flipH="1">
              <a:off x="2932973" y="2154243"/>
              <a:ext cx="1646238" cy="1505023"/>
            </a:xfrm>
            <a:prstGeom prst="line">
              <a:avLst/>
            </a:prstGeom>
            <a:ln w="254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endCxn id="8" idx="1"/>
            </p:cNvCxnSpPr>
            <p:nvPr/>
          </p:nvCxnSpPr>
          <p:spPr>
            <a:xfrm rot="5400000" flipH="1" flipV="1">
              <a:off x="2812504" y="3161540"/>
              <a:ext cx="1858600" cy="1476447"/>
            </a:xfrm>
            <a:prstGeom prst="line">
              <a:avLst/>
            </a:prstGeom>
            <a:ln w="254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endCxn id="12" idx="1"/>
            </p:cNvCxnSpPr>
            <p:nvPr/>
          </p:nvCxnSpPr>
          <p:spPr>
            <a:xfrm rot="16200000" flipH="1">
              <a:off x="2564673" y="2524824"/>
              <a:ext cx="2324100" cy="1608215"/>
            </a:xfrm>
            <a:prstGeom prst="line">
              <a:avLst/>
            </a:prstGeom>
            <a:ln w="254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endCxn id="10" idx="1"/>
            </p:cNvCxnSpPr>
            <p:nvPr/>
          </p:nvCxnSpPr>
          <p:spPr>
            <a:xfrm>
              <a:off x="3003581" y="3604155"/>
              <a:ext cx="1505023" cy="12571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endCxn id="12" idx="1"/>
            </p:cNvCxnSpPr>
            <p:nvPr/>
          </p:nvCxnSpPr>
          <p:spPr>
            <a:xfrm flipV="1">
              <a:off x="3082960" y="4490982"/>
              <a:ext cx="1447870" cy="1162050"/>
            </a:xfrm>
            <a:prstGeom prst="line">
              <a:avLst/>
            </a:prstGeom>
            <a:ln w="254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4" idx="1"/>
            </p:cNvCxnSpPr>
            <p:nvPr/>
          </p:nvCxnSpPr>
          <p:spPr>
            <a:xfrm rot="10800000" flipV="1">
              <a:off x="3082960" y="5252091"/>
              <a:ext cx="1447870" cy="970073"/>
            </a:xfrm>
            <a:prstGeom prst="line">
              <a:avLst/>
            </a:prstGeom>
            <a:ln w="254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4" idx="1"/>
            </p:cNvCxnSpPr>
            <p:nvPr/>
          </p:nvCxnSpPr>
          <p:spPr>
            <a:xfrm rot="10800000">
              <a:off x="3003581" y="2800573"/>
              <a:ext cx="1527249" cy="2451518"/>
            </a:xfrm>
            <a:prstGeom prst="line">
              <a:avLst/>
            </a:prstGeom>
            <a:ln w="254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6" idx="1"/>
            </p:cNvCxnSpPr>
            <p:nvPr/>
          </p:nvCxnSpPr>
          <p:spPr>
            <a:xfrm rot="10800000">
              <a:off x="3003581" y="3604155"/>
              <a:ext cx="1549475" cy="2324100"/>
            </a:xfrm>
            <a:prstGeom prst="line">
              <a:avLst/>
            </a:prstGeom>
            <a:ln w="254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16" idx="1"/>
            </p:cNvCxnSpPr>
            <p:nvPr/>
          </p:nvCxnSpPr>
          <p:spPr>
            <a:xfrm rot="10800000">
              <a:off x="3082960" y="5715891"/>
              <a:ext cx="1470096" cy="21236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圆角矩形标注 33"/>
            <p:cNvSpPr/>
            <p:nvPr/>
          </p:nvSpPr>
          <p:spPr>
            <a:xfrm>
              <a:off x="5102358" y="2059851"/>
              <a:ext cx="1368491" cy="507973"/>
            </a:xfrm>
            <a:prstGeom prst="wedgeRoundRectCallout">
              <a:avLst>
                <a:gd name="adj1" fmla="val -19042"/>
                <a:gd name="adj2" fmla="val 41605"/>
                <a:gd name="adj3" fmla="val 1666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200" b="1" dirty="0">
                  <a:ln w="18415" cmpd="sng">
                    <a:noFill/>
                    <a:prstDash val="solid"/>
                  </a:ln>
                  <a:solidFill>
                    <a:srgbClr val="3333CC"/>
                  </a:solidFill>
                  <a:ea typeface="仿宋" pitchFamily="49" charset="-122"/>
                </a:rPr>
                <a:t>{A, C, F}</a:t>
              </a:r>
              <a:endParaRPr lang="zh-CN" altLang="en-US" sz="2200" b="1" dirty="0">
                <a:ln w="18415" cmpd="sng">
                  <a:noFill/>
                  <a:prstDash val="solid"/>
                </a:ln>
                <a:solidFill>
                  <a:srgbClr val="3333CC"/>
                </a:solidFill>
                <a:ea typeface="仿宋" pitchFamily="49" charset="-122"/>
              </a:endParaRPr>
            </a:p>
          </p:txBody>
        </p:sp>
        <p:sp>
          <p:nvSpPr>
            <p:cNvPr id="35" name="圆角矩形标注 34"/>
            <p:cNvSpPr/>
            <p:nvPr/>
          </p:nvSpPr>
          <p:spPr>
            <a:xfrm>
              <a:off x="5102358" y="3447856"/>
              <a:ext cx="1224022" cy="507972"/>
            </a:xfrm>
            <a:prstGeom prst="wedgeRoundRectCallout">
              <a:avLst>
                <a:gd name="adj1" fmla="val -19042"/>
                <a:gd name="adj2" fmla="val 41605"/>
                <a:gd name="adj3" fmla="val 1666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200" b="1" dirty="0">
                  <a:ln w="18415" cmpd="sng">
                    <a:noFill/>
                    <a:prstDash val="solid"/>
                  </a:ln>
                  <a:solidFill>
                    <a:srgbClr val="3333CC"/>
                  </a:solidFill>
                  <a:ea typeface="仿宋" pitchFamily="49" charset="-122"/>
                </a:rPr>
                <a:t>{A, C}</a:t>
              </a:r>
              <a:endParaRPr lang="zh-CN" altLang="en-US" sz="2200" b="1" dirty="0">
                <a:ln w="18415" cmpd="sng">
                  <a:noFill/>
                  <a:prstDash val="solid"/>
                </a:ln>
                <a:solidFill>
                  <a:srgbClr val="3333CC"/>
                </a:solidFill>
                <a:ea typeface="仿宋" pitchFamily="49" charset="-122"/>
              </a:endParaRPr>
            </a:p>
          </p:txBody>
        </p:sp>
        <p:sp>
          <p:nvSpPr>
            <p:cNvPr id="36" name="圆角矩形标注 35"/>
            <p:cNvSpPr/>
            <p:nvPr/>
          </p:nvSpPr>
          <p:spPr>
            <a:xfrm>
              <a:off x="5102358" y="4217458"/>
              <a:ext cx="1152581" cy="506273"/>
            </a:xfrm>
            <a:prstGeom prst="wedgeRoundRectCallout">
              <a:avLst>
                <a:gd name="adj1" fmla="val -19042"/>
                <a:gd name="adj2" fmla="val 41605"/>
                <a:gd name="adj3" fmla="val 1666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200" b="1" dirty="0">
                  <a:ln w="18415" cmpd="sng">
                    <a:noFill/>
                    <a:prstDash val="solid"/>
                  </a:ln>
                  <a:solidFill>
                    <a:srgbClr val="3333CC"/>
                  </a:solidFill>
                  <a:ea typeface="仿宋" pitchFamily="49" charset="-122"/>
                </a:rPr>
                <a:t>{A, F}</a:t>
              </a:r>
              <a:endParaRPr lang="zh-CN" altLang="en-US" sz="2200" b="1" dirty="0">
                <a:ln w="18415" cmpd="sng">
                  <a:noFill/>
                  <a:prstDash val="solid"/>
                </a:ln>
                <a:solidFill>
                  <a:srgbClr val="3333CC"/>
                </a:solidFill>
                <a:ea typeface="仿宋" pitchFamily="49" charset="-122"/>
              </a:endParaRPr>
            </a:p>
          </p:txBody>
        </p:sp>
        <p:sp>
          <p:nvSpPr>
            <p:cNvPr id="37" name="圆角矩形标注 36"/>
            <p:cNvSpPr/>
            <p:nvPr/>
          </p:nvSpPr>
          <p:spPr>
            <a:xfrm>
              <a:off x="5102358" y="5681913"/>
              <a:ext cx="1224022" cy="506273"/>
            </a:xfrm>
            <a:prstGeom prst="wedgeRoundRectCallout">
              <a:avLst>
                <a:gd name="adj1" fmla="val -19042"/>
                <a:gd name="adj2" fmla="val 41605"/>
                <a:gd name="adj3" fmla="val 1666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200" b="1" dirty="0">
                  <a:ln w="18415" cmpd="sng">
                    <a:noFill/>
                    <a:prstDash val="solid"/>
                  </a:ln>
                  <a:solidFill>
                    <a:srgbClr val="3333CC"/>
                  </a:solidFill>
                  <a:ea typeface="仿宋" pitchFamily="49" charset="-122"/>
                </a:rPr>
                <a:t>{C, F}</a:t>
              </a:r>
              <a:endParaRPr lang="zh-CN" altLang="en-US" sz="2200" b="1" dirty="0">
                <a:ln w="18415" cmpd="sng">
                  <a:noFill/>
                  <a:prstDash val="solid"/>
                </a:ln>
                <a:solidFill>
                  <a:srgbClr val="3333CC"/>
                </a:solidFill>
                <a:ea typeface="仿宋" pitchFamily="49" charset="-122"/>
              </a:endParaRPr>
            </a:p>
          </p:txBody>
        </p:sp>
      </p:grpSp>
      <p:sp>
        <p:nvSpPr>
          <p:cNvPr id="39" name="矩形标注 38"/>
          <p:cNvSpPr/>
          <p:nvPr/>
        </p:nvSpPr>
        <p:spPr>
          <a:xfrm>
            <a:off x="6248400" y="3810000"/>
            <a:ext cx="2286000" cy="838200"/>
          </a:xfrm>
          <a:prstGeom prst="wedgeRectCallout">
            <a:avLst>
              <a:gd name="adj1" fmla="val -58261"/>
              <a:gd name="adj2" fmla="val -7789"/>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b="1" dirty="0">
                <a:solidFill>
                  <a:srgbClr val="FF0000"/>
                </a:solidFill>
              </a:rPr>
              <a:t>饱和</a:t>
            </a:r>
            <a:r>
              <a:rPr lang="en-US" altLang="zh-CN" sz="2400" b="1" dirty="0">
                <a:solidFill>
                  <a:srgbClr val="FF0000"/>
                </a:solidFill>
              </a:rPr>
              <a:t>{1, 3, 4, 6}</a:t>
            </a:r>
            <a:r>
              <a:rPr lang="zh-CN" altLang="en-US" sz="2400" b="1" dirty="0">
                <a:solidFill>
                  <a:srgbClr val="FF0000"/>
                </a:solidFill>
              </a:rPr>
              <a:t>？</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ox(in)">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1026"/>
          <p:cNvSpPr>
            <a:spLocks noGrp="1" noChangeArrowheads="1"/>
          </p:cNvSpPr>
          <p:nvPr>
            <p:ph type="title" idx="4294967295"/>
          </p:nvPr>
        </p:nvSpPr>
        <p:spPr>
          <a:xfrm>
            <a:off x="0" y="381000"/>
            <a:ext cx="9144000" cy="762000"/>
          </a:xfrm>
        </p:spPr>
        <p:txBody>
          <a:bodyPr/>
          <a:lstStyle/>
          <a:p>
            <a:pPr algn="ctr" eaLnBrk="1" hangingPunct="1"/>
            <a:r>
              <a:rPr lang="en-US" altLang="zh-CN" sz="3600"/>
              <a:t>Hall</a:t>
            </a:r>
            <a:r>
              <a:rPr lang="zh-CN" altLang="en-US" sz="3600"/>
              <a:t>定理</a:t>
            </a:r>
            <a:r>
              <a:rPr lang="en-US" altLang="zh-CN" sz="3600" b="0"/>
              <a:t> </a:t>
            </a:r>
            <a:endParaRPr lang="zh-CN" altLang="en-US" sz="3600" b="0"/>
          </a:p>
        </p:txBody>
      </p:sp>
      <p:sp>
        <p:nvSpPr>
          <p:cNvPr id="12291" name="Rectangle 1027"/>
          <p:cNvSpPr>
            <a:spLocks noGrp="1" noChangeArrowheads="1"/>
          </p:cNvSpPr>
          <p:nvPr>
            <p:ph type="body" idx="4294967295"/>
          </p:nvPr>
        </p:nvSpPr>
        <p:spPr>
          <a:xfrm>
            <a:off x="174625" y="1150938"/>
            <a:ext cx="8915400" cy="5478462"/>
          </a:xfrm>
        </p:spPr>
        <p:txBody>
          <a:bodyPr/>
          <a:lstStyle/>
          <a:p>
            <a:pPr>
              <a:lnSpc>
                <a:spcPct val="120000"/>
              </a:lnSpc>
            </a:pPr>
            <a:r>
              <a:rPr lang="en-US" altLang="zh-CN" sz="2800" b="1" dirty="0">
                <a:solidFill>
                  <a:schemeClr val="tx1"/>
                </a:solidFill>
                <a:ea typeface="宋体" panose="02010600030101010101" pitchFamily="2" charset="-122"/>
              </a:rPr>
              <a:t>Hall</a:t>
            </a:r>
            <a:r>
              <a:rPr lang="zh-CN" altLang="en-US" sz="2800" b="1" dirty="0">
                <a:solidFill>
                  <a:schemeClr val="tx1"/>
                </a:solidFill>
                <a:ea typeface="宋体" panose="02010600030101010101" pitchFamily="2" charset="-122"/>
              </a:rPr>
              <a:t>定理</a:t>
            </a:r>
            <a:r>
              <a:rPr lang="en-US" altLang="zh-CN" sz="2800" b="1" dirty="0">
                <a:solidFill>
                  <a:schemeClr val="tx1"/>
                </a:solidFill>
                <a:ea typeface="宋体" panose="02010600030101010101" pitchFamily="2" charset="-122"/>
              </a:rPr>
              <a:t>(1935, Marriage Theorem)</a:t>
            </a:r>
          </a:p>
          <a:p>
            <a:pPr>
              <a:lnSpc>
                <a:spcPct val="120000"/>
              </a:lnSpc>
              <a:buFontTx/>
              <a:buNone/>
            </a:pPr>
            <a:r>
              <a:rPr lang="en-US" altLang="zh-CN" sz="2800" b="1" dirty="0">
                <a:solidFill>
                  <a:schemeClr val="tx1"/>
                </a:solidFill>
                <a:ea typeface="宋体" panose="02010600030101010101" pitchFamily="2" charset="-122"/>
              </a:rPr>
              <a:t>   </a:t>
            </a:r>
            <a:r>
              <a:rPr lang="zh-CN" altLang="en-US" sz="2800" b="1" dirty="0">
                <a:solidFill>
                  <a:schemeClr val="tx1"/>
                </a:solidFill>
                <a:ea typeface="宋体" panose="02010600030101010101" pitchFamily="2" charset="-122"/>
              </a:rPr>
              <a:t>设二部图</a:t>
            </a:r>
            <a:r>
              <a:rPr lang="en-US" altLang="zh-CN" sz="2800" b="1" dirty="0">
                <a:solidFill>
                  <a:schemeClr val="tx1"/>
                </a:solidFill>
                <a:ea typeface="宋体" panose="02010600030101010101" pitchFamily="2" charset="-122"/>
              </a:rPr>
              <a:t>G=&lt;V</a:t>
            </a:r>
            <a:r>
              <a:rPr lang="en-US" altLang="zh-CN" sz="2800" b="1" baseline="-25000" dirty="0">
                <a:solidFill>
                  <a:schemeClr val="tx1"/>
                </a:solidFill>
                <a:ea typeface="宋体" panose="02010600030101010101" pitchFamily="2" charset="-122"/>
              </a:rPr>
              <a:t>1</a:t>
            </a:r>
            <a:r>
              <a:rPr lang="en-US" altLang="zh-CN" sz="2800" b="1" dirty="0">
                <a:solidFill>
                  <a:schemeClr val="tx1"/>
                </a:solidFill>
                <a:ea typeface="宋体" panose="02010600030101010101" pitchFamily="2" charset="-122"/>
              </a:rPr>
              <a:t>, V</a:t>
            </a:r>
            <a:r>
              <a:rPr lang="en-US" altLang="zh-CN" sz="2800" b="1" baseline="-25000" dirty="0">
                <a:solidFill>
                  <a:schemeClr val="tx1"/>
                </a:solidFill>
                <a:ea typeface="宋体" panose="02010600030101010101" pitchFamily="2" charset="-122"/>
              </a:rPr>
              <a:t>2</a:t>
            </a:r>
            <a:r>
              <a:rPr lang="en-US" altLang="zh-CN" sz="2800" b="1" dirty="0">
                <a:solidFill>
                  <a:schemeClr val="tx1"/>
                </a:solidFill>
                <a:ea typeface="宋体" panose="02010600030101010101" pitchFamily="2" charset="-122"/>
              </a:rPr>
              <a:t>, E&gt;, </a:t>
            </a:r>
            <a:r>
              <a:rPr lang="zh-CN" altLang="en-US" sz="2800" b="1" dirty="0">
                <a:solidFill>
                  <a:schemeClr val="tx1"/>
                </a:solidFill>
                <a:ea typeface="宋体" panose="02010600030101010101" pitchFamily="2" charset="-122"/>
              </a:rPr>
              <a:t>则</a:t>
            </a:r>
            <a:r>
              <a:rPr lang="en-US" altLang="zh-CN" sz="2800" b="1" dirty="0">
                <a:solidFill>
                  <a:schemeClr val="tx1"/>
                </a:solidFill>
                <a:ea typeface="宋体" panose="02010600030101010101" pitchFamily="2" charset="-122"/>
              </a:rPr>
              <a:t>G</a:t>
            </a:r>
            <a:r>
              <a:rPr lang="zh-CN" altLang="en-US" sz="2800" b="1" dirty="0">
                <a:solidFill>
                  <a:schemeClr val="tx1"/>
                </a:solidFill>
                <a:ea typeface="宋体" panose="02010600030101010101" pitchFamily="2" charset="-122"/>
              </a:rPr>
              <a:t>有</a:t>
            </a:r>
            <a:r>
              <a:rPr lang="en-US" altLang="zh-CN" sz="2800" b="1" dirty="0">
                <a:solidFill>
                  <a:schemeClr val="tx1"/>
                </a:solidFill>
                <a:ea typeface="宋体" panose="02010600030101010101" pitchFamily="2" charset="-122"/>
              </a:rPr>
              <a:t>V</a:t>
            </a:r>
            <a:r>
              <a:rPr lang="en-US" altLang="zh-CN" sz="2800" b="1" baseline="-25000" dirty="0">
                <a:solidFill>
                  <a:schemeClr val="tx1"/>
                </a:solidFill>
                <a:ea typeface="宋体" panose="02010600030101010101" pitchFamily="2" charset="-122"/>
              </a:rPr>
              <a:t>1</a:t>
            </a:r>
            <a:r>
              <a:rPr lang="zh-CN" altLang="en-US" sz="2800" b="1" dirty="0">
                <a:solidFill>
                  <a:schemeClr val="tx1"/>
                </a:solidFill>
                <a:ea typeface="宋体" panose="02010600030101010101" pitchFamily="2" charset="-122"/>
              </a:rPr>
              <a:t>到</a:t>
            </a:r>
            <a:r>
              <a:rPr lang="en-US" altLang="zh-CN" sz="2800" b="1" dirty="0">
                <a:solidFill>
                  <a:schemeClr val="tx1"/>
                </a:solidFill>
                <a:ea typeface="宋体" panose="02010600030101010101" pitchFamily="2" charset="-122"/>
              </a:rPr>
              <a:t>V</a:t>
            </a:r>
            <a:r>
              <a:rPr lang="en-US" altLang="zh-CN" sz="2800" b="1" baseline="-25000" dirty="0">
                <a:solidFill>
                  <a:schemeClr val="tx1"/>
                </a:solidFill>
                <a:ea typeface="宋体" panose="02010600030101010101" pitchFamily="2" charset="-122"/>
              </a:rPr>
              <a:t>2</a:t>
            </a:r>
            <a:r>
              <a:rPr lang="zh-CN" altLang="en-US" sz="2800" b="1" dirty="0">
                <a:solidFill>
                  <a:schemeClr val="tx1"/>
                </a:solidFill>
                <a:ea typeface="宋体" panose="02010600030101010101" pitchFamily="2" charset="-122"/>
              </a:rPr>
              <a:t>的完备匹配</a:t>
            </a:r>
            <a:r>
              <a:rPr lang="en-US" altLang="zh-CN" sz="2800" b="1" dirty="0">
                <a:solidFill>
                  <a:schemeClr val="tx1"/>
                </a:solidFill>
                <a:ea typeface="宋体" panose="02010600030101010101" pitchFamily="2" charset="-122"/>
              </a:rPr>
              <a:t> </a:t>
            </a:r>
            <a:r>
              <a:rPr lang="en-US" altLang="zh-CN" sz="2800" b="1" dirty="0">
                <a:solidFill>
                  <a:schemeClr val="tx1"/>
                </a:solidFill>
                <a:ea typeface="宋体" panose="02010600030101010101" pitchFamily="2" charset="-122"/>
                <a:sym typeface="Wingdings" panose="05000000000000000000" pitchFamily="2" charset="2"/>
              </a:rPr>
              <a:t></a:t>
            </a:r>
            <a:endParaRPr lang="en-US" altLang="zh-CN" sz="2800" b="1" dirty="0">
              <a:solidFill>
                <a:schemeClr val="tx1"/>
              </a:solidFill>
              <a:ea typeface="宋体" panose="02010600030101010101" pitchFamily="2" charset="-122"/>
            </a:endParaRPr>
          </a:p>
          <a:p>
            <a:pPr>
              <a:lnSpc>
                <a:spcPct val="120000"/>
              </a:lnSpc>
              <a:buFontTx/>
              <a:buNone/>
            </a:pPr>
            <a:r>
              <a:rPr lang="en-US" altLang="zh-CN" sz="2800" b="1" dirty="0">
                <a:solidFill>
                  <a:schemeClr val="tx1"/>
                </a:solidFill>
                <a:ea typeface="宋体" panose="02010600030101010101" pitchFamily="2" charset="-122"/>
              </a:rPr>
              <a:t>		</a:t>
            </a:r>
            <a:r>
              <a:rPr lang="zh-CN" altLang="en-US" sz="2800" b="1" dirty="0">
                <a:solidFill>
                  <a:schemeClr val="tx1"/>
                </a:solidFill>
                <a:ea typeface="宋体" panose="02010600030101010101" pitchFamily="2" charset="-122"/>
              </a:rPr>
              <a:t>对于任意的</a:t>
            </a:r>
            <a:r>
              <a:rPr lang="en-US" altLang="zh-CN" sz="2800" b="1" dirty="0">
                <a:solidFill>
                  <a:schemeClr val="tx1"/>
                </a:solidFill>
                <a:ea typeface="宋体" panose="02010600030101010101" pitchFamily="2" charset="-122"/>
              </a:rPr>
              <a:t> A</a:t>
            </a:r>
            <a:r>
              <a:rPr lang="en-US" altLang="zh-CN" sz="2800" b="1" dirty="0">
                <a:solidFill>
                  <a:schemeClr val="tx1"/>
                </a:solidFill>
                <a:ea typeface="宋体" panose="02010600030101010101" pitchFamily="2" charset="-122"/>
                <a:sym typeface="Symbol" panose="05050102010706020507" pitchFamily="18" charset="2"/>
              </a:rPr>
              <a:t> </a:t>
            </a:r>
            <a:r>
              <a:rPr lang="en-US" altLang="zh-CN" sz="2800" b="1" dirty="0">
                <a:solidFill>
                  <a:schemeClr val="tx1"/>
                </a:solidFill>
                <a:ea typeface="宋体" panose="02010600030101010101" pitchFamily="2" charset="-122"/>
              </a:rPr>
              <a:t>V</a:t>
            </a:r>
            <a:r>
              <a:rPr lang="en-US" altLang="zh-CN" sz="2800" b="1" baseline="-25000" dirty="0">
                <a:solidFill>
                  <a:schemeClr val="tx1"/>
                </a:solidFill>
                <a:ea typeface="宋体" panose="02010600030101010101" pitchFamily="2" charset="-122"/>
              </a:rPr>
              <a:t>1</a:t>
            </a:r>
            <a:r>
              <a:rPr lang="en-US" altLang="zh-CN" sz="2800" b="1" dirty="0">
                <a:solidFill>
                  <a:schemeClr val="tx1"/>
                </a:solidFill>
                <a:ea typeface="宋体" panose="02010600030101010101" pitchFamily="2" charset="-122"/>
                <a:sym typeface="Symbol" panose="05050102010706020507" pitchFamily="18" charset="2"/>
              </a:rPr>
              <a:t> </a:t>
            </a:r>
            <a:r>
              <a:rPr lang="zh-CN" altLang="en-US" sz="2800" b="1" dirty="0">
                <a:solidFill>
                  <a:schemeClr val="tx1"/>
                </a:solidFill>
                <a:ea typeface="宋体" panose="02010600030101010101" pitchFamily="2" charset="-122"/>
              </a:rPr>
              <a:t>，有 </a:t>
            </a:r>
            <a:r>
              <a:rPr lang="en-US" altLang="zh-CN" sz="2800" b="1" dirty="0">
                <a:solidFill>
                  <a:schemeClr val="tx1"/>
                </a:solidFill>
                <a:ea typeface="宋体" panose="02010600030101010101" pitchFamily="2" charset="-122"/>
              </a:rPr>
              <a:t>|N(A)| </a:t>
            </a:r>
            <a:r>
              <a:rPr lang="en-US" altLang="zh-CN" sz="2800" b="1" dirty="0">
                <a:solidFill>
                  <a:schemeClr val="tx1"/>
                </a:solidFill>
                <a:ea typeface="宋体" panose="02010600030101010101" pitchFamily="2" charset="-122"/>
                <a:sym typeface="Symbol" panose="05050102010706020507" pitchFamily="18" charset="2"/>
              </a:rPr>
              <a:t> </a:t>
            </a:r>
            <a:r>
              <a:rPr lang="en-US" altLang="zh-CN" sz="2800" b="1" dirty="0">
                <a:solidFill>
                  <a:schemeClr val="tx1"/>
                </a:solidFill>
                <a:ea typeface="宋体" panose="02010600030101010101" pitchFamily="2" charset="-122"/>
              </a:rPr>
              <a:t>|A</a:t>
            </a:r>
            <a:r>
              <a:rPr lang="en-US" altLang="zh-CN" sz="2800" b="1" baseline="-25000" dirty="0">
                <a:solidFill>
                  <a:schemeClr val="tx1"/>
                </a:solidFill>
                <a:ea typeface="宋体" panose="02010600030101010101" pitchFamily="2" charset="-122"/>
              </a:rPr>
              <a:t> </a:t>
            </a:r>
            <a:r>
              <a:rPr lang="en-US" altLang="zh-CN" sz="2800" b="1" dirty="0">
                <a:solidFill>
                  <a:schemeClr val="tx1"/>
                </a:solidFill>
                <a:ea typeface="宋体" panose="02010600030101010101" pitchFamily="2" charset="-122"/>
              </a:rPr>
              <a:t>|</a:t>
            </a:r>
          </a:p>
          <a:p>
            <a:pPr>
              <a:lnSpc>
                <a:spcPct val="120000"/>
              </a:lnSpc>
            </a:pPr>
            <a:r>
              <a:rPr lang="zh-CN" altLang="en-US" sz="2800" b="1" dirty="0">
                <a:solidFill>
                  <a:schemeClr val="tx1"/>
                </a:solidFill>
                <a:ea typeface="宋体" panose="02010600030101010101" pitchFamily="2" charset="-122"/>
              </a:rPr>
              <a:t>证明</a:t>
            </a:r>
            <a:r>
              <a:rPr lang="en-US" altLang="zh-CN" sz="2800" b="1" dirty="0">
                <a:solidFill>
                  <a:schemeClr val="tx1"/>
                </a:solidFill>
                <a:ea typeface="宋体" panose="02010600030101010101" pitchFamily="2" charset="-122"/>
              </a:rPr>
              <a:t>. </a:t>
            </a:r>
            <a:r>
              <a:rPr lang="zh-CN" altLang="en-US" sz="2800" b="1" dirty="0">
                <a:solidFill>
                  <a:schemeClr val="tx1"/>
                </a:solidFill>
                <a:ea typeface="宋体" panose="02010600030101010101" pitchFamily="2" charset="-122"/>
              </a:rPr>
              <a:t>必要性易证，下证充分性（使用强归纳法）。</a:t>
            </a:r>
            <a:endParaRPr lang="en-US" altLang="zh-CN" sz="2800" b="1" dirty="0">
              <a:solidFill>
                <a:schemeClr val="tx1"/>
              </a:solidFill>
              <a:ea typeface="宋体" panose="02010600030101010101" pitchFamily="2" charset="-122"/>
            </a:endParaRPr>
          </a:p>
          <a:p>
            <a:pPr>
              <a:lnSpc>
                <a:spcPct val="120000"/>
              </a:lnSpc>
              <a:buFontTx/>
              <a:buNone/>
            </a:pPr>
            <a:r>
              <a:rPr lang="zh-CN" altLang="en-US" sz="2800" b="1" dirty="0">
                <a:solidFill>
                  <a:schemeClr val="tx1"/>
                </a:solidFill>
                <a:ea typeface="宋体" panose="02010600030101010101" pitchFamily="2" charset="-122"/>
              </a:rPr>
              <a:t>    如果</a:t>
            </a:r>
            <a:r>
              <a:rPr lang="en-US" altLang="zh-CN" sz="2800" b="1" dirty="0">
                <a:solidFill>
                  <a:schemeClr val="tx1"/>
                </a:solidFill>
                <a:ea typeface="宋体" panose="02010600030101010101" pitchFamily="2" charset="-122"/>
              </a:rPr>
              <a:t> |V</a:t>
            </a:r>
            <a:r>
              <a:rPr lang="en-US" altLang="zh-CN" sz="2800" b="1" baseline="-25000" dirty="0">
                <a:solidFill>
                  <a:schemeClr val="tx1"/>
                </a:solidFill>
                <a:ea typeface="宋体" panose="02010600030101010101" pitchFamily="2" charset="-122"/>
              </a:rPr>
              <a:t>1 </a:t>
            </a:r>
            <a:r>
              <a:rPr lang="en-US" altLang="zh-CN" sz="2800" b="1" dirty="0">
                <a:solidFill>
                  <a:schemeClr val="tx1"/>
                </a:solidFill>
                <a:ea typeface="宋体" panose="02010600030101010101" pitchFamily="2" charset="-122"/>
              </a:rPr>
              <a:t>|=1, </a:t>
            </a:r>
            <a:r>
              <a:rPr lang="zh-CN" altLang="en-US" sz="2800" b="1" dirty="0">
                <a:solidFill>
                  <a:schemeClr val="tx1"/>
                </a:solidFill>
                <a:ea typeface="宋体" panose="02010600030101010101" pitchFamily="2" charset="-122"/>
              </a:rPr>
              <a:t>充分性命题显然成立。</a:t>
            </a:r>
            <a:endParaRPr lang="en-US" altLang="zh-CN" sz="2800" b="1" dirty="0">
              <a:solidFill>
                <a:schemeClr val="tx1"/>
              </a:solidFill>
              <a:ea typeface="宋体" panose="02010600030101010101" pitchFamily="2" charset="-122"/>
            </a:endParaRPr>
          </a:p>
          <a:p>
            <a:pPr>
              <a:lnSpc>
                <a:spcPct val="120000"/>
              </a:lnSpc>
              <a:buFontTx/>
              <a:buNone/>
            </a:pPr>
            <a:r>
              <a:rPr lang="en-US" altLang="zh-CN" sz="2800" b="1" dirty="0">
                <a:solidFill>
                  <a:schemeClr val="tx1"/>
                </a:solidFill>
                <a:ea typeface="宋体" panose="02010600030101010101" pitchFamily="2" charset="-122"/>
              </a:rPr>
              <a:t>    </a:t>
            </a:r>
            <a:r>
              <a:rPr lang="zh-CN" altLang="en-US" sz="2800" b="1" dirty="0">
                <a:solidFill>
                  <a:schemeClr val="tx1"/>
                </a:solidFill>
                <a:ea typeface="宋体" panose="02010600030101010101" pitchFamily="2" charset="-122"/>
              </a:rPr>
              <a:t>假设当</a:t>
            </a:r>
            <a:r>
              <a:rPr lang="en-US" altLang="zh-CN" sz="2800" b="1" dirty="0">
                <a:solidFill>
                  <a:schemeClr val="tx1"/>
                </a:solidFill>
                <a:ea typeface="宋体" panose="02010600030101010101" pitchFamily="2" charset="-122"/>
              </a:rPr>
              <a:t>|V</a:t>
            </a:r>
            <a:r>
              <a:rPr lang="en-US" altLang="zh-CN" sz="2800" b="1" baseline="-25000" dirty="0">
                <a:solidFill>
                  <a:schemeClr val="tx1"/>
                </a:solidFill>
                <a:ea typeface="宋体" panose="02010600030101010101" pitchFamily="2" charset="-122"/>
              </a:rPr>
              <a:t>1 </a:t>
            </a:r>
            <a:r>
              <a:rPr lang="en-US" altLang="zh-CN" sz="2800" b="1" dirty="0">
                <a:solidFill>
                  <a:schemeClr val="tx1"/>
                </a:solidFill>
                <a:ea typeface="宋体" panose="02010600030101010101" pitchFamily="2" charset="-122"/>
              </a:rPr>
              <a:t>|</a:t>
            </a:r>
            <a:r>
              <a:rPr lang="en-US" altLang="zh-CN" sz="2800" b="1" dirty="0">
                <a:solidFill>
                  <a:schemeClr val="tx1"/>
                </a:solidFill>
                <a:ea typeface="宋体" panose="02010600030101010101" pitchFamily="2" charset="-122"/>
                <a:sym typeface="Symbol" panose="05050102010706020507" pitchFamily="18" charset="2"/>
              </a:rPr>
              <a:t></a:t>
            </a:r>
            <a:r>
              <a:rPr lang="en-US" altLang="zh-CN" sz="2800" b="1" dirty="0">
                <a:solidFill>
                  <a:schemeClr val="tx1"/>
                </a:solidFill>
                <a:ea typeface="宋体" panose="02010600030101010101" pitchFamily="2" charset="-122"/>
              </a:rPr>
              <a:t>k (k</a:t>
            </a:r>
            <a:r>
              <a:rPr lang="en-US" altLang="zh-CN" sz="2800" b="1" dirty="0">
                <a:solidFill>
                  <a:schemeClr val="tx1"/>
                </a:solidFill>
                <a:ea typeface="宋体" panose="02010600030101010101" pitchFamily="2" charset="-122"/>
                <a:sym typeface="Symbol" panose="05050102010706020507" pitchFamily="18" charset="2"/>
              </a:rPr>
              <a:t> 1</a:t>
            </a:r>
            <a:r>
              <a:rPr lang="en-US" altLang="zh-CN" sz="2800" b="1" dirty="0">
                <a:solidFill>
                  <a:schemeClr val="tx1"/>
                </a:solidFill>
                <a:ea typeface="宋体" panose="02010600030101010101" pitchFamily="2" charset="-122"/>
              </a:rPr>
              <a:t>) </a:t>
            </a:r>
            <a:r>
              <a:rPr lang="zh-CN" altLang="en-US" sz="2800" b="1" dirty="0">
                <a:solidFill>
                  <a:schemeClr val="tx1"/>
                </a:solidFill>
                <a:ea typeface="宋体" panose="02010600030101010101" pitchFamily="2" charset="-122"/>
              </a:rPr>
              <a:t>时充分性命题均成立</a:t>
            </a:r>
            <a:r>
              <a:rPr lang="en-US" altLang="zh-CN" sz="2800" b="1" dirty="0">
                <a:solidFill>
                  <a:schemeClr val="tx1"/>
                </a:solidFill>
                <a:ea typeface="宋体" panose="02010600030101010101" pitchFamily="2" charset="-122"/>
              </a:rPr>
              <a:t>, </a:t>
            </a:r>
            <a:r>
              <a:rPr lang="zh-CN" altLang="en-US" sz="2800" b="1" dirty="0">
                <a:solidFill>
                  <a:schemeClr val="tx1"/>
                </a:solidFill>
                <a:ea typeface="宋体" panose="02010600030101010101" pitchFamily="2" charset="-122"/>
              </a:rPr>
              <a:t>要证</a:t>
            </a:r>
            <a:r>
              <a:rPr lang="en-US" altLang="zh-CN" sz="2800" b="1" dirty="0">
                <a:solidFill>
                  <a:schemeClr val="tx1"/>
                </a:solidFill>
                <a:ea typeface="宋体" panose="02010600030101010101" pitchFamily="2" charset="-122"/>
              </a:rPr>
              <a:t>:</a:t>
            </a:r>
            <a:r>
              <a:rPr lang="zh-CN" altLang="en-US" sz="2800" b="1" dirty="0">
                <a:solidFill>
                  <a:schemeClr val="tx1"/>
                </a:solidFill>
                <a:ea typeface="宋体" panose="02010600030101010101" pitchFamily="2" charset="-122"/>
              </a:rPr>
              <a:t>当</a:t>
            </a:r>
            <a:r>
              <a:rPr lang="en-US" altLang="zh-CN" sz="2800" b="1" dirty="0">
                <a:solidFill>
                  <a:schemeClr val="tx1"/>
                </a:solidFill>
                <a:ea typeface="宋体" panose="02010600030101010101" pitchFamily="2" charset="-122"/>
              </a:rPr>
              <a:t>|V</a:t>
            </a:r>
            <a:r>
              <a:rPr lang="en-US" altLang="zh-CN" sz="2800" b="1" baseline="-25000" dirty="0">
                <a:solidFill>
                  <a:schemeClr val="tx1"/>
                </a:solidFill>
                <a:ea typeface="宋体" panose="02010600030101010101" pitchFamily="2" charset="-122"/>
              </a:rPr>
              <a:t>1</a:t>
            </a:r>
            <a:r>
              <a:rPr lang="en-US" altLang="zh-CN" sz="2800" b="1" dirty="0">
                <a:solidFill>
                  <a:schemeClr val="tx1"/>
                </a:solidFill>
                <a:ea typeface="宋体" panose="02010600030101010101" pitchFamily="2" charset="-122"/>
              </a:rPr>
              <a:t>|=k+1</a:t>
            </a:r>
            <a:r>
              <a:rPr lang="zh-CN" altLang="en-US" sz="2800" b="1" dirty="0">
                <a:solidFill>
                  <a:schemeClr val="tx1"/>
                </a:solidFill>
                <a:ea typeface="宋体" panose="02010600030101010101" pitchFamily="2" charset="-122"/>
              </a:rPr>
              <a:t>时充分性命题也成立。分二种情形来证明。</a:t>
            </a:r>
            <a:endParaRPr lang="en-US" altLang="zh-CN" sz="2800" b="1" dirty="0">
              <a:solidFill>
                <a:schemeClr val="tx1"/>
              </a:solidFill>
              <a:ea typeface="宋体" panose="02010600030101010101" pitchFamily="2" charset="-122"/>
            </a:endParaRPr>
          </a:p>
          <a:p>
            <a:pPr>
              <a:lnSpc>
                <a:spcPct val="120000"/>
              </a:lnSpc>
              <a:buFontTx/>
              <a:buNone/>
            </a:pPr>
            <a:r>
              <a:rPr lang="en-US" altLang="zh-CN" sz="2800" b="1" dirty="0">
                <a:solidFill>
                  <a:schemeClr val="tx1"/>
                </a:solidFill>
                <a:ea typeface="宋体" panose="02010600030101010101" pitchFamily="2" charset="-122"/>
              </a:rPr>
              <a:t>    (1)</a:t>
            </a:r>
            <a:r>
              <a:rPr lang="zh-CN" altLang="en-US" sz="2800" b="1" dirty="0">
                <a:solidFill>
                  <a:schemeClr val="tx1"/>
                </a:solidFill>
                <a:ea typeface="宋体" panose="02010600030101010101" pitchFamily="2" charset="-122"/>
              </a:rPr>
              <a:t>对</a:t>
            </a:r>
            <a:r>
              <a:rPr lang="en-US" altLang="zh-CN" sz="2800" b="1" dirty="0">
                <a:solidFill>
                  <a:schemeClr val="tx1"/>
                </a:solidFill>
                <a:ea typeface="宋体" panose="02010600030101010101" pitchFamily="2" charset="-122"/>
              </a:rPr>
              <a:t>V</a:t>
            </a:r>
            <a:r>
              <a:rPr lang="en-US" altLang="zh-CN" sz="2800" b="1" baseline="-25000" dirty="0">
                <a:solidFill>
                  <a:schemeClr val="tx1"/>
                </a:solidFill>
                <a:ea typeface="宋体" panose="02010600030101010101" pitchFamily="2" charset="-122"/>
              </a:rPr>
              <a:t>1</a:t>
            </a:r>
            <a:r>
              <a:rPr lang="zh-CN" altLang="en-US" sz="2800" b="1" dirty="0">
                <a:solidFill>
                  <a:schemeClr val="tx1"/>
                </a:solidFill>
                <a:ea typeface="宋体" panose="02010600030101010101" pitchFamily="2" charset="-122"/>
              </a:rPr>
              <a:t>的任意真子集</a:t>
            </a:r>
            <a:r>
              <a:rPr lang="en-US" altLang="zh-CN" sz="2800" b="1" dirty="0">
                <a:solidFill>
                  <a:schemeClr val="tx1"/>
                </a:solidFill>
                <a:ea typeface="宋体" panose="02010600030101010101" pitchFamily="2" charset="-122"/>
              </a:rPr>
              <a:t>A </a:t>
            </a:r>
            <a:r>
              <a:rPr lang="zh-CN" altLang="en-US" sz="2800" b="1" dirty="0">
                <a:solidFill>
                  <a:schemeClr val="tx1"/>
                </a:solidFill>
                <a:ea typeface="宋体" panose="02010600030101010101" pitchFamily="2" charset="-122"/>
              </a:rPr>
              <a:t>，</a:t>
            </a:r>
            <a:r>
              <a:rPr lang="en-US" altLang="zh-CN" sz="2800" b="1" dirty="0">
                <a:solidFill>
                  <a:schemeClr val="tx1"/>
                </a:solidFill>
                <a:ea typeface="宋体" panose="02010600030101010101" pitchFamily="2" charset="-122"/>
              </a:rPr>
              <a:t> |N(A)| </a:t>
            </a:r>
            <a:r>
              <a:rPr lang="en-US" altLang="zh-CN" sz="2800" b="1" dirty="0">
                <a:solidFill>
                  <a:schemeClr val="tx1"/>
                </a:solidFill>
                <a:ea typeface="宋体" panose="02010600030101010101" pitchFamily="2" charset="-122"/>
                <a:sym typeface="Symbol" panose="05050102010706020507" pitchFamily="18" charset="2"/>
              </a:rPr>
              <a:t> </a:t>
            </a:r>
            <a:r>
              <a:rPr lang="en-US" altLang="zh-CN" sz="2800" b="1" dirty="0">
                <a:solidFill>
                  <a:schemeClr val="tx1"/>
                </a:solidFill>
                <a:ea typeface="宋体" panose="02010600030101010101" pitchFamily="2" charset="-122"/>
              </a:rPr>
              <a:t>| A</a:t>
            </a:r>
            <a:r>
              <a:rPr lang="en-US" altLang="zh-CN" sz="2800" b="1" baseline="-25000" dirty="0">
                <a:solidFill>
                  <a:schemeClr val="tx1"/>
                </a:solidFill>
                <a:ea typeface="宋体" panose="02010600030101010101" pitchFamily="2" charset="-122"/>
              </a:rPr>
              <a:t> </a:t>
            </a:r>
            <a:r>
              <a:rPr lang="en-US" altLang="zh-CN" sz="2800" b="1" dirty="0">
                <a:solidFill>
                  <a:schemeClr val="tx1"/>
                </a:solidFill>
                <a:ea typeface="宋体" panose="02010600030101010101" pitchFamily="2" charset="-122"/>
              </a:rPr>
              <a:t>|</a:t>
            </a:r>
            <a:r>
              <a:rPr lang="zh-CN" altLang="en-US" sz="2800" b="1" dirty="0">
                <a:solidFill>
                  <a:schemeClr val="tx1"/>
                </a:solidFill>
                <a:ea typeface="宋体" panose="02010600030101010101" pitchFamily="2" charset="-122"/>
              </a:rPr>
              <a:t> </a:t>
            </a:r>
            <a:endParaRPr lang="en-US" altLang="zh-CN" sz="2800" b="1" dirty="0">
              <a:solidFill>
                <a:schemeClr val="tx1"/>
              </a:solidFill>
              <a:ea typeface="宋体" panose="02010600030101010101" pitchFamily="2" charset="-122"/>
            </a:endParaRPr>
          </a:p>
          <a:p>
            <a:pPr>
              <a:lnSpc>
                <a:spcPct val="120000"/>
              </a:lnSpc>
              <a:buFontTx/>
              <a:buNone/>
            </a:pPr>
            <a:r>
              <a:rPr lang="en-US" altLang="zh-CN" sz="2800" b="1" dirty="0">
                <a:solidFill>
                  <a:schemeClr val="tx1"/>
                </a:solidFill>
                <a:ea typeface="宋体" panose="02010600030101010101" pitchFamily="2" charset="-122"/>
              </a:rPr>
              <a:t>    (2)</a:t>
            </a:r>
            <a:r>
              <a:rPr lang="zh-CN" altLang="en-US" sz="2800" b="1" dirty="0">
                <a:solidFill>
                  <a:schemeClr val="tx1"/>
                </a:solidFill>
                <a:ea typeface="宋体" panose="02010600030101010101" pitchFamily="2" charset="-122"/>
              </a:rPr>
              <a:t>存在</a:t>
            </a:r>
            <a:r>
              <a:rPr lang="en-US" altLang="zh-CN" sz="2800" b="1" dirty="0">
                <a:solidFill>
                  <a:schemeClr val="tx1"/>
                </a:solidFill>
                <a:ea typeface="宋体" panose="02010600030101010101" pitchFamily="2" charset="-122"/>
              </a:rPr>
              <a:t> V</a:t>
            </a:r>
            <a:r>
              <a:rPr lang="en-US" altLang="zh-CN" sz="2800" b="1" baseline="-25000" dirty="0">
                <a:solidFill>
                  <a:schemeClr val="tx1"/>
                </a:solidFill>
                <a:ea typeface="宋体" panose="02010600030101010101" pitchFamily="2" charset="-122"/>
              </a:rPr>
              <a:t>1</a:t>
            </a:r>
            <a:r>
              <a:rPr lang="zh-CN" altLang="en-US" sz="2800" b="1" dirty="0">
                <a:solidFill>
                  <a:schemeClr val="tx1"/>
                </a:solidFill>
                <a:ea typeface="宋体" panose="02010600030101010101" pitchFamily="2" charset="-122"/>
              </a:rPr>
              <a:t>的一个真子集</a:t>
            </a:r>
            <a:r>
              <a:rPr lang="en-US" altLang="zh-CN" sz="2800" b="1" dirty="0">
                <a:solidFill>
                  <a:schemeClr val="tx1"/>
                </a:solidFill>
                <a:ea typeface="宋体" panose="02010600030101010101" pitchFamily="2" charset="-122"/>
              </a:rPr>
              <a:t>A'</a:t>
            </a:r>
            <a:r>
              <a:rPr lang="zh-CN" altLang="en-US" sz="2800" b="1" dirty="0">
                <a:solidFill>
                  <a:schemeClr val="tx1"/>
                </a:solidFill>
                <a:ea typeface="宋体" panose="02010600030101010101" pitchFamily="2" charset="-122"/>
              </a:rPr>
              <a:t>，</a:t>
            </a:r>
            <a:r>
              <a:rPr lang="en-US" altLang="zh-CN" sz="2800" b="1" dirty="0">
                <a:solidFill>
                  <a:schemeClr val="tx1"/>
                </a:solidFill>
                <a:ea typeface="宋体" panose="02010600030101010101" pitchFamily="2" charset="-122"/>
              </a:rPr>
              <a:t> |N(A')| =</a:t>
            </a:r>
            <a:r>
              <a:rPr lang="en-US" altLang="zh-CN" sz="2800" b="1" dirty="0">
                <a:solidFill>
                  <a:schemeClr val="tx1"/>
                </a:solidFill>
                <a:ea typeface="宋体" panose="02010600030101010101" pitchFamily="2" charset="-122"/>
                <a:sym typeface="Symbol" panose="05050102010706020507" pitchFamily="18" charset="2"/>
              </a:rPr>
              <a:t> </a:t>
            </a:r>
            <a:r>
              <a:rPr lang="en-US" altLang="zh-CN" sz="2800" b="1" dirty="0">
                <a:solidFill>
                  <a:schemeClr val="tx1"/>
                </a:solidFill>
                <a:ea typeface="宋体" panose="02010600030101010101" pitchFamily="2" charset="-122"/>
              </a:rPr>
              <a:t>| A'</a:t>
            </a:r>
            <a:r>
              <a:rPr lang="en-US" altLang="zh-CN" sz="2800" b="1" baseline="-25000" dirty="0">
                <a:solidFill>
                  <a:schemeClr val="tx1"/>
                </a:solidFill>
                <a:ea typeface="宋体" panose="02010600030101010101" pitchFamily="2" charset="-122"/>
              </a:rPr>
              <a:t> </a:t>
            </a:r>
            <a:r>
              <a:rPr lang="en-US" altLang="zh-CN" sz="2800" b="1" dirty="0">
                <a:solidFill>
                  <a:schemeClr val="tx1"/>
                </a:solidFill>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291">
                                            <p:txEl>
                                              <p:pRg st="3" end="3"/>
                                            </p:txEl>
                                          </p:spTgt>
                                        </p:tgtEl>
                                        <p:attrNameLst>
                                          <p:attrName>style.visibility</p:attrName>
                                        </p:attrNameLst>
                                      </p:cBhvr>
                                      <p:to>
                                        <p:strVal val="visible"/>
                                      </p:to>
                                    </p:set>
                                    <p:animEffect transition="in" filter="box(in)">
                                      <p:cBhvr>
                                        <p:cTn id="7" dur="500"/>
                                        <p:tgtEl>
                                          <p:spTgt spid="1229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2291">
                                            <p:txEl>
                                              <p:pRg st="4" end="4"/>
                                            </p:txEl>
                                          </p:spTgt>
                                        </p:tgtEl>
                                        <p:attrNameLst>
                                          <p:attrName>style.visibility</p:attrName>
                                        </p:attrNameLst>
                                      </p:cBhvr>
                                      <p:to>
                                        <p:strVal val="visible"/>
                                      </p:to>
                                    </p:set>
                                    <p:animEffect transition="in" filter="box(in)">
                                      <p:cBhvr>
                                        <p:cTn id="12" dur="500"/>
                                        <p:tgtEl>
                                          <p:spTgt spid="12291">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2291">
                                            <p:txEl>
                                              <p:pRg st="5" end="5"/>
                                            </p:txEl>
                                          </p:spTgt>
                                        </p:tgtEl>
                                        <p:attrNameLst>
                                          <p:attrName>style.visibility</p:attrName>
                                        </p:attrNameLst>
                                      </p:cBhvr>
                                      <p:to>
                                        <p:strVal val="visible"/>
                                      </p:to>
                                    </p:set>
                                    <p:animEffect transition="in" filter="box(in)">
                                      <p:cBhvr>
                                        <p:cTn id="17" dur="500"/>
                                        <p:tgtEl>
                                          <p:spTgt spid="12291">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2291">
                                            <p:txEl>
                                              <p:pRg st="6" end="6"/>
                                            </p:txEl>
                                          </p:spTgt>
                                        </p:tgtEl>
                                        <p:attrNameLst>
                                          <p:attrName>style.visibility</p:attrName>
                                        </p:attrNameLst>
                                      </p:cBhvr>
                                      <p:to>
                                        <p:strVal val="visible"/>
                                      </p:to>
                                    </p:set>
                                    <p:animEffect transition="in" filter="box(in)">
                                      <p:cBhvr>
                                        <p:cTn id="22" dur="500"/>
                                        <p:tgtEl>
                                          <p:spTgt spid="12291">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2291">
                                            <p:txEl>
                                              <p:pRg st="7" end="7"/>
                                            </p:txEl>
                                          </p:spTgt>
                                        </p:tgtEl>
                                        <p:attrNameLst>
                                          <p:attrName>style.visibility</p:attrName>
                                        </p:attrNameLst>
                                      </p:cBhvr>
                                      <p:to>
                                        <p:strVal val="visible"/>
                                      </p:to>
                                    </p:set>
                                    <p:animEffect transition="in" filter="box(in)">
                                      <p:cBhvr>
                                        <p:cTn id="27" dur="500"/>
                                        <p:tgtEl>
                                          <p:spTgt spid="122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ong Cheng">
  <a:themeElements>
    <a:clrScheme name="Gong Che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ong Cheng">
      <a:majorFont>
        <a:latin typeface="Times New Roman"/>
        <a:ea typeface="宋体"/>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ong Che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ong Che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ong Che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ong Che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ong Che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ong Che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ong Che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ong Che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ong Che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ong Che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ong Che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ong Che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 Template (CHN)</Template>
  <TotalTime>32431</TotalTime>
  <Words>3134</Words>
  <Application>Microsoft Macintosh PowerPoint</Application>
  <PresentationFormat>全屏显示(4:3)</PresentationFormat>
  <Paragraphs>333</Paragraphs>
  <Slides>35</Slides>
  <Notes>15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35</vt:i4>
      </vt:variant>
    </vt:vector>
  </HeadingPairs>
  <TitlesOfParts>
    <vt:vector size="41" baseType="lpstr">
      <vt:lpstr>楷体</vt:lpstr>
      <vt:lpstr>Arial</vt:lpstr>
      <vt:lpstr>Broadway</vt:lpstr>
      <vt:lpstr>Times New Roman</vt:lpstr>
      <vt:lpstr>Wingdings</vt:lpstr>
      <vt:lpstr>Gong Cheng</vt:lpstr>
      <vt:lpstr>二部图中的匹配</vt:lpstr>
      <vt:lpstr>内容提要</vt:lpstr>
      <vt:lpstr>二部图(bipartite graph，偶图)</vt:lpstr>
      <vt:lpstr>二部图的判定</vt:lpstr>
      <vt:lpstr>孤岛上的婚姻</vt:lpstr>
      <vt:lpstr>图中的匹配</vt:lpstr>
      <vt:lpstr>二部图中的完备匹配 </vt:lpstr>
      <vt:lpstr>二部图中的完备匹配（举例）</vt:lpstr>
      <vt:lpstr>Hall定理 </vt:lpstr>
      <vt:lpstr>Hall定理 </vt:lpstr>
      <vt:lpstr>Hall定理 </vt:lpstr>
      <vt:lpstr>Hall定理的推论</vt:lpstr>
      <vt:lpstr>完备匹配的一个充分条件</vt:lpstr>
      <vt:lpstr>交错路径与可增广交错路径</vt:lpstr>
      <vt:lpstr>最大匹配</vt:lpstr>
      <vt:lpstr>最大匹配</vt:lpstr>
      <vt:lpstr>增广路径的算法思想</vt:lpstr>
      <vt:lpstr>稳定匹配（稳定的婚姻）</vt:lpstr>
      <vt:lpstr>稳定匹配（稳定的婚姻）</vt:lpstr>
      <vt:lpstr>稳定匹配（稳定的婚姻）</vt:lpstr>
      <vt:lpstr>稳定匹配（稳定的婚姻）</vt:lpstr>
      <vt:lpstr>稳定匹配（稳定的婚姻）</vt:lpstr>
      <vt:lpstr>稳定匹配（稳定的婚姻） 术语</vt:lpstr>
      <vt:lpstr>稳定匹配（稳定的婚姻） 算法</vt:lpstr>
      <vt:lpstr>稳定匹配（稳定的婚姻） 算法正确性分析</vt:lpstr>
      <vt:lpstr>稳定匹配（稳定的婚姻）  算法正确性分析</vt:lpstr>
      <vt:lpstr>工作分配问题</vt:lpstr>
      <vt:lpstr>工作分配问题的一般形式</vt:lpstr>
      <vt:lpstr>工作分配问题的求解模型</vt:lpstr>
      <vt:lpstr>棋盘上的士兵</vt:lpstr>
      <vt:lpstr>Exercise (II)</vt:lpstr>
      <vt:lpstr>Exercise (II)</vt:lpstr>
      <vt:lpstr>Exercise (II)</vt:lpstr>
      <vt:lpstr>Exercise (II)</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Ma Xiaoxing</cp:lastModifiedBy>
  <cp:revision>796</cp:revision>
  <cp:lastPrinted>1601-01-01T00:00:00Z</cp:lastPrinted>
  <dcterms:created xsi:type="dcterms:W3CDTF">1601-01-01T00:00:00Z</dcterms:created>
  <dcterms:modified xsi:type="dcterms:W3CDTF">2022-05-30T01:42:04Z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