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4"/>
  </p:notesMasterIdLst>
  <p:sldIdLst>
    <p:sldId id="256" r:id="rId2"/>
    <p:sldId id="257" r:id="rId3"/>
    <p:sldId id="291" r:id="rId4"/>
    <p:sldId id="340" r:id="rId5"/>
    <p:sldId id="339" r:id="rId6"/>
    <p:sldId id="341" r:id="rId7"/>
    <p:sldId id="342" r:id="rId8"/>
    <p:sldId id="344" r:id="rId9"/>
    <p:sldId id="343" r:id="rId10"/>
    <p:sldId id="345" r:id="rId11"/>
    <p:sldId id="353" r:id="rId12"/>
    <p:sldId id="356" r:id="rId13"/>
    <p:sldId id="346" r:id="rId14"/>
    <p:sldId id="349" r:id="rId15"/>
    <p:sldId id="355" r:id="rId16"/>
    <p:sldId id="306" r:id="rId17"/>
    <p:sldId id="348" r:id="rId18"/>
    <p:sldId id="350" r:id="rId19"/>
    <p:sldId id="337" r:id="rId20"/>
    <p:sldId id="338" r:id="rId21"/>
    <p:sldId id="354" r:id="rId22"/>
    <p:sldId id="347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0000"/>
    <a:srgbClr val="0000CC"/>
    <a:srgbClr val="99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09" autoAdjust="0"/>
    <p:restoredTop sz="93654" autoAdjust="0"/>
  </p:normalViewPr>
  <p:slideViewPr>
    <p:cSldViewPr>
      <p:cViewPr varScale="1">
        <p:scale>
          <a:sx n="138" d="100"/>
          <a:sy n="138" d="100"/>
        </p:scale>
        <p:origin x="3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8ABF01D4-C024-4C38-A841-35B119A94A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258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A75BD7-1FB7-47BF-8857-AC6CFB16510A}" type="slidenum">
              <a:rPr lang="en-US" altLang="zh-CN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1815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8BC9F7-01E4-4758-B832-044AC8604388}" type="slidenum">
              <a:rPr lang="en-US" altLang="zh-CN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17517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F4252-44C2-4F68-A7F2-F7770A8E5E36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6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89EB56-9EAE-49CD-B36F-AA3F0969E364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70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41B906-30B0-458C-B4A3-85F86D518B56}" type="slidenum">
              <a:rPr lang="en-US" altLang="zh-CN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1017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692062-B7F8-48D1-B17B-13E6710D6DE1}" type="slidenum">
              <a:rPr lang="en-US" altLang="zh-CN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3638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DA6411-2A68-42C7-8136-F3693885AEF7}" type="slidenum">
              <a:rPr lang="en-US" altLang="zh-CN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74786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0C427B-9D8E-4D9E-97A7-F8AC7E346429}" type="slidenum">
              <a:rPr lang="en-US" altLang="zh-CN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0048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49C75-2838-4182-962D-EF9C24C04871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09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3D9ED2-C9AD-4F8C-836B-4084DAC3B077}" type="slidenum">
              <a:rPr lang="en-US" altLang="zh-CN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7775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8433B5-BDBF-4FA3-A335-2325FE66711A}" type="slidenum">
              <a:rPr lang="en-US" altLang="zh-CN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1699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046446-171F-464F-A4EF-0E00A76AC34B}" type="slidenum">
              <a:rPr lang="en-US" altLang="zh-CN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182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B24856-6994-4F19-86F1-44A88185A4D0}" type="slidenum">
              <a:rPr lang="en-US" altLang="zh-CN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529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44CB60-5F70-4D49-B679-3CDA9478C284}" type="slidenum">
              <a:rPr lang="en-US" altLang="zh-CN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6256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05B1D1-61D3-46CD-84E9-9D903C85858A}" type="slidenum">
              <a:rPr lang="en-US" altLang="zh-CN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80404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396C14-35AB-4A55-9E5E-005BB68C2B1F}" type="slidenum">
              <a:rPr lang="en-US" altLang="zh-CN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3352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530098-7C9D-4C18-98E3-0B9E4E5B3E35}" type="slidenum">
              <a:rPr lang="en-US" altLang="zh-CN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973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A99AA-5BBC-3F4F-9EB2-00DE61FFF9D6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B31A7-724B-4BC0-A2D3-FB5D484BDC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65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04585-ED2C-A34F-A758-56E95B938238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732188-92F0-42C0-A0E9-5FD298F6B7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77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7AB79-512E-264B-94AC-75844B41516E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38347-A3EF-4F2A-BE00-BA507C9D5C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74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01184-0BD9-7049-B725-C77D4B3C56F2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79E10-F991-4F28-A52A-F05B7FA10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49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467F3-2138-F444-8EEF-1E1C5455453C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A1841-4ECF-461B-9670-49CCF31532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67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C9DF5-5F0C-284A-903F-832B8BC70497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213D2E-D173-4DCF-9B6D-4E9690E385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56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EA1E-9BD2-5F43-90A9-4AE452B1C246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161AE-7C16-4F37-9969-2AA04BDD2C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54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CBC0F-4AFC-964E-8812-1B96CC566423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D132FB-1D73-4536-A24A-2326168EDA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37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61EFF-F10E-7443-855E-C697334F9BB8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0ED3E-F4A2-4E74-B75D-F7E4FD0C97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30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AA059-1AA9-BC47-9B8F-EFED08756F70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444E2-F3E6-4399-98D7-528A3D9577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98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FE923-E7CF-A049-B279-D568D0F31623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193ACB-A26A-4DA7-8846-3B7A828DBA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19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fld id="{B9547AF4-8FEF-9B45-A55D-C9BDE9EC0228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8BE6879-6AAE-43DC-ABAB-9BC49FD53CB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4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生成树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离散数学─树</a:t>
            </a:r>
          </a:p>
          <a:p>
            <a:pPr eaLnBrk="1" hangingPunct="1"/>
            <a:endParaRPr lang="zh-CN" altLang="en-US" b="1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b="1"/>
              <a:t>南京大学计算机科学与技术系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BEA7D6-F24E-9DF1-AF6A-8A4F56FF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17ADCF-1E7A-E64C-B07B-9FD01BE21F9A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DFF995-E72B-C83D-99C8-70DB4A3D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31A7-724B-4BC0-A2D3-FB5D484BDC87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回溯（子集和</a:t>
            </a:r>
            <a:r>
              <a:rPr lang="zh-CN" altLang="en-US" sz="3600">
                <a:latin typeface="Times New Roman" panose="02020603050405020304" pitchFamily="18" charset="0"/>
              </a:rPr>
              <a:t>）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08962" cy="71913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举例：</a:t>
            </a:r>
            <a:r>
              <a:rPr lang="en-US" altLang="zh-CN" sz="2800" b="1">
                <a:latin typeface="Times New Roman" panose="02020603050405020304" pitchFamily="18" charset="0"/>
              </a:rPr>
              <a:t>{31, 27, 15, 11, 7, 5}, </a:t>
            </a:r>
            <a:r>
              <a:rPr lang="zh-CN" altLang="en-US" sz="2800" b="1">
                <a:latin typeface="Times New Roman" panose="02020603050405020304" pitchFamily="18" charset="0"/>
              </a:rPr>
              <a:t>和为</a:t>
            </a:r>
            <a:r>
              <a:rPr lang="en-US" altLang="zh-CN" sz="2800" b="1">
                <a:latin typeface="Times New Roman" panose="02020603050405020304" pitchFamily="18" charset="0"/>
              </a:rPr>
              <a:t>39</a:t>
            </a:r>
            <a:r>
              <a:rPr lang="zh-CN" altLang="en-US" sz="2800" b="1">
                <a:latin typeface="Times New Roman" panose="02020603050405020304" pitchFamily="18" charset="0"/>
              </a:rPr>
              <a:t>的子集？</a:t>
            </a:r>
          </a:p>
        </p:txBody>
      </p:sp>
      <p:sp>
        <p:nvSpPr>
          <p:cNvPr id="14340" name="Line 6"/>
          <p:cNvSpPr>
            <a:spLocks noChangeShapeType="1"/>
          </p:cNvSpPr>
          <p:nvPr/>
        </p:nvSpPr>
        <p:spPr bwMode="auto">
          <a:xfrm flipV="1">
            <a:off x="3009900" y="2611438"/>
            <a:ext cx="720725" cy="6477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1" name="Text Box 11"/>
          <p:cNvSpPr txBox="1">
            <a:spLocks noChangeArrowheads="1"/>
          </p:cNvSpPr>
          <p:nvPr/>
        </p:nvSpPr>
        <p:spPr bwMode="auto">
          <a:xfrm>
            <a:off x="3657600" y="2251075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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4233863" y="2611438"/>
            <a:ext cx="863600" cy="5762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3" name="Text Box 11"/>
          <p:cNvSpPr txBox="1">
            <a:spLocks noChangeArrowheads="1"/>
          </p:cNvSpPr>
          <p:nvPr/>
        </p:nvSpPr>
        <p:spPr bwMode="auto">
          <a:xfrm>
            <a:off x="2362200" y="3259138"/>
            <a:ext cx="822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{31}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4932363" y="3213100"/>
            <a:ext cx="822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{27}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45" name="Line 6"/>
          <p:cNvSpPr>
            <a:spLocks noChangeShapeType="1"/>
          </p:cNvSpPr>
          <p:nvPr/>
        </p:nvSpPr>
        <p:spPr bwMode="auto">
          <a:xfrm flipV="1">
            <a:off x="4643438" y="3716338"/>
            <a:ext cx="504825" cy="7921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6" name="Line 6"/>
          <p:cNvSpPr>
            <a:spLocks noChangeShapeType="1"/>
          </p:cNvSpPr>
          <p:nvPr/>
        </p:nvSpPr>
        <p:spPr bwMode="auto">
          <a:xfrm flipH="1" flipV="1">
            <a:off x="5508625" y="3644900"/>
            <a:ext cx="719138" cy="8636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795963" y="4508500"/>
            <a:ext cx="1008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{27, 7}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4067175" y="4437063"/>
            <a:ext cx="1152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{27, 11}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49" name="Line 6"/>
          <p:cNvSpPr>
            <a:spLocks noChangeShapeType="1"/>
          </p:cNvSpPr>
          <p:nvPr/>
        </p:nvSpPr>
        <p:spPr bwMode="auto">
          <a:xfrm flipV="1">
            <a:off x="2124075" y="3835400"/>
            <a:ext cx="382588" cy="6731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0" name="Line 6"/>
          <p:cNvSpPr>
            <a:spLocks noChangeShapeType="1"/>
          </p:cNvSpPr>
          <p:nvPr/>
        </p:nvSpPr>
        <p:spPr bwMode="auto">
          <a:xfrm flipH="1" flipV="1">
            <a:off x="2865438" y="3835400"/>
            <a:ext cx="411162" cy="74612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1" name="Text Box 11"/>
          <p:cNvSpPr txBox="1">
            <a:spLocks noChangeArrowheads="1"/>
          </p:cNvSpPr>
          <p:nvPr/>
        </p:nvSpPr>
        <p:spPr bwMode="auto">
          <a:xfrm>
            <a:off x="2843213" y="4508500"/>
            <a:ext cx="1008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{31, 5}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52" name="Text Box 11"/>
          <p:cNvSpPr txBox="1">
            <a:spLocks noChangeArrowheads="1"/>
          </p:cNvSpPr>
          <p:nvPr/>
        </p:nvSpPr>
        <p:spPr bwMode="auto">
          <a:xfrm>
            <a:off x="1547813" y="4437063"/>
            <a:ext cx="1008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{31, 7}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53" name="Line 6"/>
          <p:cNvSpPr>
            <a:spLocks noChangeShapeType="1"/>
          </p:cNvSpPr>
          <p:nvPr/>
        </p:nvSpPr>
        <p:spPr bwMode="auto">
          <a:xfrm flipH="1" flipV="1">
            <a:off x="6372225" y="4941888"/>
            <a:ext cx="0" cy="719137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4" name="Text Box 11"/>
          <p:cNvSpPr txBox="1">
            <a:spLocks noChangeArrowheads="1"/>
          </p:cNvSpPr>
          <p:nvPr/>
        </p:nvSpPr>
        <p:spPr bwMode="auto">
          <a:xfrm>
            <a:off x="5795963" y="5661025"/>
            <a:ext cx="1439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{27, 7, 5}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5E9BAB-F756-C7B6-449C-630329D7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48D8B-A9D2-7542-9750-73742A52DC4C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98AB5B-4A4F-E49F-0C37-FA5F58CA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Spanning Tree: Examples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Different spanning tree are obtained from a symmetric, connected relatioin: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914400" y="2473325"/>
            <a:ext cx="1317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1012825" y="2473325"/>
            <a:ext cx="1317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914400" y="2746375"/>
            <a:ext cx="1317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914400" y="3019425"/>
            <a:ext cx="1317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216" name="Oval 8"/>
          <p:cNvSpPr>
            <a:spLocks noChangeArrowheads="1"/>
          </p:cNvSpPr>
          <p:nvPr/>
        </p:nvSpPr>
        <p:spPr bwMode="auto">
          <a:xfrm>
            <a:off x="2328863" y="2751138"/>
            <a:ext cx="107950" cy="100012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1173163" y="3892550"/>
            <a:ext cx="107950" cy="100013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3563938" y="3808413"/>
            <a:ext cx="107950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19" name="Oval 11"/>
          <p:cNvSpPr>
            <a:spLocks noChangeArrowheads="1"/>
          </p:cNvSpPr>
          <p:nvPr/>
        </p:nvSpPr>
        <p:spPr bwMode="auto">
          <a:xfrm>
            <a:off x="2408238" y="4960938"/>
            <a:ext cx="107950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0" name="Oval 12"/>
          <p:cNvSpPr>
            <a:spLocks noChangeArrowheads="1"/>
          </p:cNvSpPr>
          <p:nvPr/>
        </p:nvSpPr>
        <p:spPr bwMode="auto">
          <a:xfrm>
            <a:off x="1755775" y="3327400"/>
            <a:ext cx="107950" cy="100013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1" name="Oval 13"/>
          <p:cNvSpPr>
            <a:spLocks noChangeArrowheads="1"/>
          </p:cNvSpPr>
          <p:nvPr/>
        </p:nvSpPr>
        <p:spPr bwMode="auto">
          <a:xfrm>
            <a:off x="2968625" y="3305175"/>
            <a:ext cx="107950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2" name="Oval 14"/>
          <p:cNvSpPr>
            <a:spLocks noChangeArrowheads="1"/>
          </p:cNvSpPr>
          <p:nvPr/>
        </p:nvSpPr>
        <p:spPr bwMode="auto">
          <a:xfrm>
            <a:off x="2979738" y="4405313"/>
            <a:ext cx="107950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3" name="Oval 15"/>
          <p:cNvSpPr>
            <a:spLocks noChangeArrowheads="1"/>
          </p:cNvSpPr>
          <p:nvPr/>
        </p:nvSpPr>
        <p:spPr bwMode="auto">
          <a:xfrm>
            <a:off x="1768475" y="4405313"/>
            <a:ext cx="106363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4" name="Oval 16"/>
          <p:cNvSpPr>
            <a:spLocks noChangeArrowheads="1"/>
          </p:cNvSpPr>
          <p:nvPr/>
        </p:nvSpPr>
        <p:spPr bwMode="auto">
          <a:xfrm>
            <a:off x="2149475" y="3671888"/>
            <a:ext cx="107950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5" name="Oval 17"/>
          <p:cNvSpPr>
            <a:spLocks noChangeArrowheads="1"/>
          </p:cNvSpPr>
          <p:nvPr/>
        </p:nvSpPr>
        <p:spPr bwMode="auto">
          <a:xfrm>
            <a:off x="2565400" y="3662363"/>
            <a:ext cx="107950" cy="100012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6" name="Oval 18"/>
          <p:cNvSpPr>
            <a:spLocks noChangeArrowheads="1"/>
          </p:cNvSpPr>
          <p:nvPr/>
        </p:nvSpPr>
        <p:spPr bwMode="auto">
          <a:xfrm>
            <a:off x="2149475" y="4049713"/>
            <a:ext cx="107950" cy="100012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7" name="Oval 19"/>
          <p:cNvSpPr>
            <a:spLocks noChangeArrowheads="1"/>
          </p:cNvSpPr>
          <p:nvPr/>
        </p:nvSpPr>
        <p:spPr bwMode="auto">
          <a:xfrm>
            <a:off x="2565400" y="4038600"/>
            <a:ext cx="107950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1846263" y="3367088"/>
            <a:ext cx="1146175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1868488" y="4445000"/>
            <a:ext cx="112395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1798638" y="3421063"/>
            <a:ext cx="26987" cy="10064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3011488" y="3389313"/>
            <a:ext cx="26987" cy="10382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2" name="Freeform 24"/>
          <p:cNvSpPr>
            <a:spLocks/>
          </p:cNvSpPr>
          <p:nvPr/>
        </p:nvSpPr>
        <p:spPr bwMode="auto">
          <a:xfrm>
            <a:off x="1828800" y="2825750"/>
            <a:ext cx="520700" cy="522288"/>
          </a:xfrm>
          <a:custGeom>
            <a:avLst/>
            <a:gdLst/>
            <a:ahLst/>
            <a:cxnLst>
              <a:cxn ang="0">
                <a:pos x="328" y="12"/>
              </a:cxn>
              <a:cxn ang="0">
                <a:pos x="318" y="0"/>
              </a:cxn>
              <a:cxn ang="0">
                <a:pos x="0" y="317"/>
              </a:cxn>
              <a:cxn ang="0">
                <a:pos x="10" y="329"/>
              </a:cxn>
              <a:cxn ang="0">
                <a:pos x="328" y="12"/>
              </a:cxn>
            </a:cxnLst>
            <a:rect l="0" t="0" r="r" b="b"/>
            <a:pathLst>
              <a:path w="328" h="329">
                <a:moveTo>
                  <a:pt x="328" y="12"/>
                </a:moveTo>
                <a:lnTo>
                  <a:pt x="318" y="0"/>
                </a:lnTo>
                <a:lnTo>
                  <a:pt x="0" y="317"/>
                </a:lnTo>
                <a:lnTo>
                  <a:pt x="10" y="329"/>
                </a:lnTo>
                <a:lnTo>
                  <a:pt x="328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3" name="Freeform 25"/>
          <p:cNvSpPr>
            <a:spLocks/>
          </p:cNvSpPr>
          <p:nvPr/>
        </p:nvSpPr>
        <p:spPr bwMode="auto">
          <a:xfrm>
            <a:off x="1244600" y="3381375"/>
            <a:ext cx="542925" cy="531813"/>
          </a:xfrm>
          <a:custGeom>
            <a:avLst/>
            <a:gdLst/>
            <a:ahLst/>
            <a:cxnLst>
              <a:cxn ang="0">
                <a:pos x="0" y="323"/>
              </a:cxn>
              <a:cxn ang="0">
                <a:pos x="10" y="335"/>
              </a:cxn>
              <a:cxn ang="0">
                <a:pos x="342" y="12"/>
              </a:cxn>
              <a:cxn ang="0">
                <a:pos x="332" y="0"/>
              </a:cxn>
              <a:cxn ang="0">
                <a:pos x="0" y="323"/>
              </a:cxn>
            </a:cxnLst>
            <a:rect l="0" t="0" r="r" b="b"/>
            <a:pathLst>
              <a:path w="342" h="335">
                <a:moveTo>
                  <a:pt x="0" y="323"/>
                </a:moveTo>
                <a:lnTo>
                  <a:pt x="10" y="335"/>
                </a:lnTo>
                <a:lnTo>
                  <a:pt x="342" y="12"/>
                </a:lnTo>
                <a:lnTo>
                  <a:pt x="332" y="0"/>
                </a:lnTo>
                <a:lnTo>
                  <a:pt x="0" y="3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4" name="Freeform 26"/>
          <p:cNvSpPr>
            <a:spLocks/>
          </p:cNvSpPr>
          <p:nvPr/>
        </p:nvSpPr>
        <p:spPr bwMode="auto">
          <a:xfrm>
            <a:off x="1233488" y="3968750"/>
            <a:ext cx="565150" cy="47942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1"/>
              </a:cxn>
              <a:cxn ang="0">
                <a:pos x="346" y="302"/>
              </a:cxn>
              <a:cxn ang="0">
                <a:pos x="356" y="290"/>
              </a:cxn>
              <a:cxn ang="0">
                <a:pos x="10" y="0"/>
              </a:cxn>
            </a:cxnLst>
            <a:rect l="0" t="0" r="r" b="b"/>
            <a:pathLst>
              <a:path w="356" h="302">
                <a:moveTo>
                  <a:pt x="10" y="0"/>
                </a:moveTo>
                <a:lnTo>
                  <a:pt x="0" y="11"/>
                </a:lnTo>
                <a:lnTo>
                  <a:pt x="346" y="302"/>
                </a:lnTo>
                <a:lnTo>
                  <a:pt x="356" y="29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5" name="Freeform 27"/>
          <p:cNvSpPr>
            <a:spLocks/>
          </p:cNvSpPr>
          <p:nvPr/>
        </p:nvSpPr>
        <p:spPr bwMode="auto">
          <a:xfrm>
            <a:off x="1839913" y="4481513"/>
            <a:ext cx="600075" cy="52228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68" y="329"/>
              </a:cxn>
              <a:cxn ang="0">
                <a:pos x="378" y="317"/>
              </a:cxn>
              <a:cxn ang="0">
                <a:pos x="10" y="0"/>
              </a:cxn>
            </a:cxnLst>
            <a:rect l="0" t="0" r="r" b="b"/>
            <a:pathLst>
              <a:path w="378" h="329">
                <a:moveTo>
                  <a:pt x="10" y="0"/>
                </a:moveTo>
                <a:lnTo>
                  <a:pt x="0" y="12"/>
                </a:lnTo>
                <a:lnTo>
                  <a:pt x="368" y="329"/>
                </a:lnTo>
                <a:lnTo>
                  <a:pt x="378" y="317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6" name="Freeform 28"/>
          <p:cNvSpPr>
            <a:spLocks/>
          </p:cNvSpPr>
          <p:nvPr/>
        </p:nvSpPr>
        <p:spPr bwMode="auto">
          <a:xfrm>
            <a:off x="2413000" y="2805113"/>
            <a:ext cx="587375" cy="531812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12"/>
              </a:cxn>
              <a:cxn ang="0">
                <a:pos x="360" y="335"/>
              </a:cxn>
              <a:cxn ang="0">
                <a:pos x="370" y="323"/>
              </a:cxn>
              <a:cxn ang="0">
                <a:pos x="9" y="0"/>
              </a:cxn>
            </a:cxnLst>
            <a:rect l="0" t="0" r="r" b="b"/>
            <a:pathLst>
              <a:path w="370" h="335">
                <a:moveTo>
                  <a:pt x="9" y="0"/>
                </a:moveTo>
                <a:lnTo>
                  <a:pt x="0" y="12"/>
                </a:lnTo>
                <a:lnTo>
                  <a:pt x="360" y="335"/>
                </a:lnTo>
                <a:lnTo>
                  <a:pt x="370" y="323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7" name="Freeform 29"/>
          <p:cNvSpPr>
            <a:spLocks/>
          </p:cNvSpPr>
          <p:nvPr/>
        </p:nvSpPr>
        <p:spPr bwMode="auto">
          <a:xfrm>
            <a:off x="3041650" y="3360738"/>
            <a:ext cx="554038" cy="49053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39" y="309"/>
              </a:cxn>
              <a:cxn ang="0">
                <a:pos x="349" y="297"/>
              </a:cxn>
              <a:cxn ang="0">
                <a:pos x="10" y="0"/>
              </a:cxn>
            </a:cxnLst>
            <a:rect l="0" t="0" r="r" b="b"/>
            <a:pathLst>
              <a:path w="349" h="309">
                <a:moveTo>
                  <a:pt x="10" y="0"/>
                </a:moveTo>
                <a:lnTo>
                  <a:pt x="0" y="12"/>
                </a:lnTo>
                <a:lnTo>
                  <a:pt x="339" y="309"/>
                </a:lnTo>
                <a:lnTo>
                  <a:pt x="349" y="297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8" name="Freeform 30"/>
          <p:cNvSpPr>
            <a:spLocks/>
          </p:cNvSpPr>
          <p:nvPr/>
        </p:nvSpPr>
        <p:spPr bwMode="auto">
          <a:xfrm>
            <a:off x="3052763" y="3873500"/>
            <a:ext cx="554037" cy="563563"/>
          </a:xfrm>
          <a:custGeom>
            <a:avLst/>
            <a:gdLst/>
            <a:ahLst/>
            <a:cxnLst>
              <a:cxn ang="0">
                <a:pos x="0" y="343"/>
              </a:cxn>
              <a:cxn ang="0">
                <a:pos x="10" y="355"/>
              </a:cxn>
              <a:cxn ang="0">
                <a:pos x="349" y="12"/>
              </a:cxn>
              <a:cxn ang="0">
                <a:pos x="339" y="0"/>
              </a:cxn>
              <a:cxn ang="0">
                <a:pos x="0" y="343"/>
              </a:cxn>
            </a:cxnLst>
            <a:rect l="0" t="0" r="r" b="b"/>
            <a:pathLst>
              <a:path w="349" h="355">
                <a:moveTo>
                  <a:pt x="0" y="343"/>
                </a:moveTo>
                <a:lnTo>
                  <a:pt x="10" y="355"/>
                </a:lnTo>
                <a:lnTo>
                  <a:pt x="349" y="12"/>
                </a:lnTo>
                <a:lnTo>
                  <a:pt x="339" y="0"/>
                </a:lnTo>
                <a:lnTo>
                  <a:pt x="0" y="3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9" name="Freeform 31"/>
          <p:cNvSpPr>
            <a:spLocks/>
          </p:cNvSpPr>
          <p:nvPr/>
        </p:nvSpPr>
        <p:spPr bwMode="auto">
          <a:xfrm>
            <a:off x="2490788" y="4481513"/>
            <a:ext cx="531812" cy="500062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10" y="315"/>
              </a:cxn>
              <a:cxn ang="0">
                <a:pos x="335" y="12"/>
              </a:cxn>
              <a:cxn ang="0">
                <a:pos x="325" y="0"/>
              </a:cxn>
              <a:cxn ang="0">
                <a:pos x="0" y="304"/>
              </a:cxn>
            </a:cxnLst>
            <a:rect l="0" t="0" r="r" b="b"/>
            <a:pathLst>
              <a:path w="335" h="315">
                <a:moveTo>
                  <a:pt x="0" y="304"/>
                </a:moveTo>
                <a:lnTo>
                  <a:pt x="10" y="315"/>
                </a:lnTo>
                <a:lnTo>
                  <a:pt x="335" y="12"/>
                </a:lnTo>
                <a:lnTo>
                  <a:pt x="325" y="0"/>
                </a:lnTo>
                <a:lnTo>
                  <a:pt x="0" y="3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0" name="Rectangle 32"/>
          <p:cNvSpPr>
            <a:spLocks noChangeArrowheads="1"/>
          </p:cNvSpPr>
          <p:nvPr/>
        </p:nvSpPr>
        <p:spPr bwMode="auto">
          <a:xfrm>
            <a:off x="2181225" y="3756025"/>
            <a:ext cx="26988" cy="3143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1" name="Rectangle 33"/>
          <p:cNvSpPr>
            <a:spLocks noChangeArrowheads="1"/>
          </p:cNvSpPr>
          <p:nvPr/>
        </p:nvSpPr>
        <p:spPr bwMode="auto">
          <a:xfrm>
            <a:off x="2251075" y="3702050"/>
            <a:ext cx="325438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2" name="Rectangle 34"/>
          <p:cNvSpPr>
            <a:spLocks noChangeArrowheads="1"/>
          </p:cNvSpPr>
          <p:nvPr/>
        </p:nvSpPr>
        <p:spPr bwMode="auto">
          <a:xfrm>
            <a:off x="2597150" y="3756025"/>
            <a:ext cx="26988" cy="304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3" name="Rectangle 35"/>
          <p:cNvSpPr>
            <a:spLocks noChangeArrowheads="1"/>
          </p:cNvSpPr>
          <p:nvPr/>
        </p:nvSpPr>
        <p:spPr bwMode="auto">
          <a:xfrm>
            <a:off x="2251075" y="4079875"/>
            <a:ext cx="325438" cy="238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4" name="Freeform 36"/>
          <p:cNvSpPr>
            <a:spLocks/>
          </p:cNvSpPr>
          <p:nvPr/>
        </p:nvSpPr>
        <p:spPr bwMode="auto">
          <a:xfrm>
            <a:off x="1828800" y="3402013"/>
            <a:ext cx="352425" cy="31273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212" y="197"/>
              </a:cxn>
              <a:cxn ang="0">
                <a:pos x="222" y="185"/>
              </a:cxn>
              <a:cxn ang="0">
                <a:pos x="10" y="0"/>
              </a:cxn>
            </a:cxnLst>
            <a:rect l="0" t="0" r="r" b="b"/>
            <a:pathLst>
              <a:path w="222" h="197">
                <a:moveTo>
                  <a:pt x="10" y="0"/>
                </a:moveTo>
                <a:lnTo>
                  <a:pt x="0" y="12"/>
                </a:lnTo>
                <a:lnTo>
                  <a:pt x="212" y="197"/>
                </a:lnTo>
                <a:lnTo>
                  <a:pt x="222" y="185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5" name="Freeform 37"/>
          <p:cNvSpPr>
            <a:spLocks/>
          </p:cNvSpPr>
          <p:nvPr/>
        </p:nvSpPr>
        <p:spPr bwMode="auto">
          <a:xfrm>
            <a:off x="2636838" y="3370263"/>
            <a:ext cx="385762" cy="333375"/>
          </a:xfrm>
          <a:custGeom>
            <a:avLst/>
            <a:gdLst/>
            <a:ahLst/>
            <a:cxnLst>
              <a:cxn ang="0">
                <a:pos x="0" y="198"/>
              </a:cxn>
              <a:cxn ang="0">
                <a:pos x="10" y="210"/>
              </a:cxn>
              <a:cxn ang="0">
                <a:pos x="243" y="12"/>
              </a:cxn>
              <a:cxn ang="0">
                <a:pos x="233" y="0"/>
              </a:cxn>
              <a:cxn ang="0">
                <a:pos x="0" y="198"/>
              </a:cxn>
            </a:cxnLst>
            <a:rect l="0" t="0" r="r" b="b"/>
            <a:pathLst>
              <a:path w="243" h="210">
                <a:moveTo>
                  <a:pt x="0" y="198"/>
                </a:moveTo>
                <a:lnTo>
                  <a:pt x="10" y="210"/>
                </a:lnTo>
                <a:lnTo>
                  <a:pt x="243" y="12"/>
                </a:lnTo>
                <a:lnTo>
                  <a:pt x="233" y="0"/>
                </a:lnTo>
                <a:lnTo>
                  <a:pt x="0" y="1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6" name="Freeform 38"/>
          <p:cNvSpPr>
            <a:spLocks/>
          </p:cNvSpPr>
          <p:nvPr/>
        </p:nvSpPr>
        <p:spPr bwMode="auto">
          <a:xfrm>
            <a:off x="1851025" y="4125913"/>
            <a:ext cx="330200" cy="311150"/>
          </a:xfrm>
          <a:custGeom>
            <a:avLst/>
            <a:gdLst/>
            <a:ahLst/>
            <a:cxnLst>
              <a:cxn ang="0">
                <a:pos x="208" y="11"/>
              </a:cxn>
              <a:cxn ang="0">
                <a:pos x="198" y="0"/>
              </a:cxn>
              <a:cxn ang="0">
                <a:pos x="0" y="184"/>
              </a:cxn>
              <a:cxn ang="0">
                <a:pos x="10" y="196"/>
              </a:cxn>
              <a:cxn ang="0">
                <a:pos x="208" y="11"/>
              </a:cxn>
            </a:cxnLst>
            <a:rect l="0" t="0" r="r" b="b"/>
            <a:pathLst>
              <a:path w="208" h="196">
                <a:moveTo>
                  <a:pt x="208" y="11"/>
                </a:moveTo>
                <a:lnTo>
                  <a:pt x="198" y="0"/>
                </a:lnTo>
                <a:lnTo>
                  <a:pt x="0" y="184"/>
                </a:lnTo>
                <a:lnTo>
                  <a:pt x="10" y="196"/>
                </a:lnTo>
                <a:lnTo>
                  <a:pt x="208" y="1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7" name="Freeform 39"/>
          <p:cNvSpPr>
            <a:spLocks/>
          </p:cNvSpPr>
          <p:nvPr/>
        </p:nvSpPr>
        <p:spPr bwMode="auto">
          <a:xfrm>
            <a:off x="2647950" y="4094163"/>
            <a:ext cx="363538" cy="34290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219" y="216"/>
              </a:cxn>
              <a:cxn ang="0">
                <a:pos x="229" y="204"/>
              </a:cxn>
              <a:cxn ang="0">
                <a:pos x="10" y="0"/>
              </a:cxn>
            </a:cxnLst>
            <a:rect l="0" t="0" r="r" b="b"/>
            <a:pathLst>
              <a:path w="229" h="216">
                <a:moveTo>
                  <a:pt x="10" y="0"/>
                </a:moveTo>
                <a:lnTo>
                  <a:pt x="0" y="12"/>
                </a:lnTo>
                <a:lnTo>
                  <a:pt x="219" y="216"/>
                </a:lnTo>
                <a:lnTo>
                  <a:pt x="229" y="204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8" name="Oval 40"/>
          <p:cNvSpPr>
            <a:spLocks noChangeArrowheads="1"/>
          </p:cNvSpPr>
          <p:nvPr/>
        </p:nvSpPr>
        <p:spPr bwMode="auto">
          <a:xfrm>
            <a:off x="6819900" y="3957638"/>
            <a:ext cx="107950" cy="100012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9" name="Oval 41"/>
          <p:cNvSpPr>
            <a:spLocks noChangeArrowheads="1"/>
          </p:cNvSpPr>
          <p:nvPr/>
        </p:nvSpPr>
        <p:spPr bwMode="auto">
          <a:xfrm>
            <a:off x="5664200" y="5099050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0" name="Oval 42"/>
          <p:cNvSpPr>
            <a:spLocks noChangeArrowheads="1"/>
          </p:cNvSpPr>
          <p:nvPr/>
        </p:nvSpPr>
        <p:spPr bwMode="auto">
          <a:xfrm>
            <a:off x="8054975" y="5016500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1" name="Oval 43"/>
          <p:cNvSpPr>
            <a:spLocks noChangeArrowheads="1"/>
          </p:cNvSpPr>
          <p:nvPr/>
        </p:nvSpPr>
        <p:spPr bwMode="auto">
          <a:xfrm>
            <a:off x="6899275" y="6167438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2" name="Oval 44"/>
          <p:cNvSpPr>
            <a:spLocks noChangeArrowheads="1"/>
          </p:cNvSpPr>
          <p:nvPr/>
        </p:nvSpPr>
        <p:spPr bwMode="auto">
          <a:xfrm>
            <a:off x="6248400" y="4533900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3" name="Oval 45"/>
          <p:cNvSpPr>
            <a:spLocks noChangeArrowheads="1"/>
          </p:cNvSpPr>
          <p:nvPr/>
        </p:nvSpPr>
        <p:spPr bwMode="auto">
          <a:xfrm>
            <a:off x="7461250" y="451326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4" name="Oval 46"/>
          <p:cNvSpPr>
            <a:spLocks noChangeArrowheads="1"/>
          </p:cNvSpPr>
          <p:nvPr/>
        </p:nvSpPr>
        <p:spPr bwMode="auto">
          <a:xfrm>
            <a:off x="7472363" y="5613400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5" name="Oval 47"/>
          <p:cNvSpPr>
            <a:spLocks noChangeArrowheads="1"/>
          </p:cNvSpPr>
          <p:nvPr/>
        </p:nvSpPr>
        <p:spPr bwMode="auto">
          <a:xfrm>
            <a:off x="6259513" y="5613400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6" name="Oval 48"/>
          <p:cNvSpPr>
            <a:spLocks noChangeArrowheads="1"/>
          </p:cNvSpPr>
          <p:nvPr/>
        </p:nvSpPr>
        <p:spPr bwMode="auto">
          <a:xfrm>
            <a:off x="6640513" y="4879975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7" name="Oval 49"/>
          <p:cNvSpPr>
            <a:spLocks noChangeArrowheads="1"/>
          </p:cNvSpPr>
          <p:nvPr/>
        </p:nvSpPr>
        <p:spPr bwMode="auto">
          <a:xfrm>
            <a:off x="7056438" y="486886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8" name="Oval 50"/>
          <p:cNvSpPr>
            <a:spLocks noChangeArrowheads="1"/>
          </p:cNvSpPr>
          <p:nvPr/>
        </p:nvSpPr>
        <p:spPr bwMode="auto">
          <a:xfrm>
            <a:off x="6640513" y="5256213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9" name="Oval 51"/>
          <p:cNvSpPr>
            <a:spLocks noChangeArrowheads="1"/>
          </p:cNvSpPr>
          <p:nvPr/>
        </p:nvSpPr>
        <p:spPr bwMode="auto">
          <a:xfrm>
            <a:off x="7056438" y="524668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0" name="Line 52"/>
          <p:cNvSpPr>
            <a:spLocks noChangeShapeType="1"/>
          </p:cNvSpPr>
          <p:nvPr/>
        </p:nvSpPr>
        <p:spPr bwMode="auto">
          <a:xfrm>
            <a:off x="6337300" y="4586288"/>
            <a:ext cx="1146175" cy="1587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1" name="Line 53"/>
          <p:cNvSpPr>
            <a:spLocks noChangeShapeType="1"/>
          </p:cNvSpPr>
          <p:nvPr/>
        </p:nvSpPr>
        <p:spPr bwMode="auto">
          <a:xfrm>
            <a:off x="6359525" y="5665788"/>
            <a:ext cx="1123950" cy="1587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2" name="Line 54"/>
          <p:cNvSpPr>
            <a:spLocks noChangeShapeType="1"/>
          </p:cNvSpPr>
          <p:nvPr/>
        </p:nvSpPr>
        <p:spPr bwMode="auto">
          <a:xfrm>
            <a:off x="6303963" y="4627563"/>
            <a:ext cx="1587" cy="1006475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3" name="Line 55"/>
          <p:cNvSpPr>
            <a:spLocks noChangeShapeType="1"/>
          </p:cNvSpPr>
          <p:nvPr/>
        </p:nvSpPr>
        <p:spPr bwMode="auto">
          <a:xfrm>
            <a:off x="7516813" y="4597400"/>
            <a:ext cx="1587" cy="1036638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4" name="Freeform 56"/>
          <p:cNvSpPr>
            <a:spLocks/>
          </p:cNvSpPr>
          <p:nvPr/>
        </p:nvSpPr>
        <p:spPr bwMode="auto">
          <a:xfrm>
            <a:off x="6319838" y="4032250"/>
            <a:ext cx="520700" cy="522288"/>
          </a:xfrm>
          <a:custGeom>
            <a:avLst/>
            <a:gdLst/>
            <a:ahLst/>
            <a:cxnLst>
              <a:cxn ang="0">
                <a:pos x="328" y="12"/>
              </a:cxn>
              <a:cxn ang="0">
                <a:pos x="318" y="0"/>
              </a:cxn>
              <a:cxn ang="0">
                <a:pos x="0" y="317"/>
              </a:cxn>
              <a:cxn ang="0">
                <a:pos x="10" y="329"/>
              </a:cxn>
              <a:cxn ang="0">
                <a:pos x="328" y="12"/>
              </a:cxn>
            </a:cxnLst>
            <a:rect l="0" t="0" r="r" b="b"/>
            <a:pathLst>
              <a:path w="328" h="329">
                <a:moveTo>
                  <a:pt x="328" y="12"/>
                </a:moveTo>
                <a:lnTo>
                  <a:pt x="318" y="0"/>
                </a:lnTo>
                <a:lnTo>
                  <a:pt x="0" y="317"/>
                </a:lnTo>
                <a:lnTo>
                  <a:pt x="10" y="329"/>
                </a:lnTo>
                <a:lnTo>
                  <a:pt x="328" y="1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5" name="Freeform 57"/>
          <p:cNvSpPr>
            <a:spLocks/>
          </p:cNvSpPr>
          <p:nvPr/>
        </p:nvSpPr>
        <p:spPr bwMode="auto">
          <a:xfrm>
            <a:off x="5735638" y="4587875"/>
            <a:ext cx="544512" cy="533400"/>
          </a:xfrm>
          <a:custGeom>
            <a:avLst/>
            <a:gdLst/>
            <a:ahLst/>
            <a:cxnLst>
              <a:cxn ang="0">
                <a:pos x="0" y="324"/>
              </a:cxn>
              <a:cxn ang="0">
                <a:pos x="10" y="336"/>
              </a:cxn>
              <a:cxn ang="0">
                <a:pos x="343" y="12"/>
              </a:cxn>
              <a:cxn ang="0">
                <a:pos x="333" y="0"/>
              </a:cxn>
              <a:cxn ang="0">
                <a:pos x="0" y="324"/>
              </a:cxn>
            </a:cxnLst>
            <a:rect l="0" t="0" r="r" b="b"/>
            <a:pathLst>
              <a:path w="343" h="336">
                <a:moveTo>
                  <a:pt x="0" y="324"/>
                </a:moveTo>
                <a:lnTo>
                  <a:pt x="10" y="336"/>
                </a:lnTo>
                <a:lnTo>
                  <a:pt x="343" y="12"/>
                </a:lnTo>
                <a:lnTo>
                  <a:pt x="333" y="0"/>
                </a:lnTo>
                <a:lnTo>
                  <a:pt x="0" y="32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6" name="Freeform 58"/>
          <p:cNvSpPr>
            <a:spLocks/>
          </p:cNvSpPr>
          <p:nvPr/>
        </p:nvSpPr>
        <p:spPr bwMode="auto">
          <a:xfrm>
            <a:off x="5724525" y="5175250"/>
            <a:ext cx="566738" cy="47942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47" y="302"/>
              </a:cxn>
              <a:cxn ang="0">
                <a:pos x="357" y="290"/>
              </a:cxn>
              <a:cxn ang="0">
                <a:pos x="10" y="0"/>
              </a:cxn>
            </a:cxnLst>
            <a:rect l="0" t="0" r="r" b="b"/>
            <a:pathLst>
              <a:path w="357" h="302">
                <a:moveTo>
                  <a:pt x="10" y="0"/>
                </a:moveTo>
                <a:lnTo>
                  <a:pt x="0" y="12"/>
                </a:lnTo>
                <a:lnTo>
                  <a:pt x="347" y="302"/>
                </a:lnTo>
                <a:lnTo>
                  <a:pt x="357" y="290"/>
                </a:lnTo>
                <a:lnTo>
                  <a:pt x="1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7" name="Freeform 59"/>
          <p:cNvSpPr>
            <a:spLocks/>
          </p:cNvSpPr>
          <p:nvPr/>
        </p:nvSpPr>
        <p:spPr bwMode="auto">
          <a:xfrm>
            <a:off x="6330950" y="5688013"/>
            <a:ext cx="600075" cy="52228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68" y="329"/>
              </a:cxn>
              <a:cxn ang="0">
                <a:pos x="378" y="317"/>
              </a:cxn>
              <a:cxn ang="0">
                <a:pos x="10" y="0"/>
              </a:cxn>
            </a:cxnLst>
            <a:rect l="0" t="0" r="r" b="b"/>
            <a:pathLst>
              <a:path w="378" h="329">
                <a:moveTo>
                  <a:pt x="10" y="0"/>
                </a:moveTo>
                <a:lnTo>
                  <a:pt x="0" y="12"/>
                </a:lnTo>
                <a:lnTo>
                  <a:pt x="368" y="329"/>
                </a:lnTo>
                <a:lnTo>
                  <a:pt x="378" y="317"/>
                </a:lnTo>
                <a:lnTo>
                  <a:pt x="1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8" name="Line 60"/>
          <p:cNvSpPr>
            <a:spLocks noChangeShapeType="1"/>
          </p:cNvSpPr>
          <p:nvPr/>
        </p:nvSpPr>
        <p:spPr bwMode="auto">
          <a:xfrm>
            <a:off x="6910388" y="4022725"/>
            <a:ext cx="573087" cy="5127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9" name="Freeform 61"/>
          <p:cNvSpPr>
            <a:spLocks/>
          </p:cNvSpPr>
          <p:nvPr/>
        </p:nvSpPr>
        <p:spPr bwMode="auto">
          <a:xfrm>
            <a:off x="7532688" y="4567238"/>
            <a:ext cx="554037" cy="49053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39" y="309"/>
              </a:cxn>
              <a:cxn ang="0">
                <a:pos x="349" y="297"/>
              </a:cxn>
              <a:cxn ang="0">
                <a:pos x="10" y="0"/>
              </a:cxn>
            </a:cxnLst>
            <a:rect l="0" t="0" r="r" b="b"/>
            <a:pathLst>
              <a:path w="349" h="309">
                <a:moveTo>
                  <a:pt x="10" y="0"/>
                </a:moveTo>
                <a:lnTo>
                  <a:pt x="0" y="12"/>
                </a:lnTo>
                <a:lnTo>
                  <a:pt x="339" y="309"/>
                </a:lnTo>
                <a:lnTo>
                  <a:pt x="349" y="297"/>
                </a:lnTo>
                <a:lnTo>
                  <a:pt x="1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0" name="Freeform 62"/>
          <p:cNvSpPr>
            <a:spLocks/>
          </p:cNvSpPr>
          <p:nvPr/>
        </p:nvSpPr>
        <p:spPr bwMode="auto">
          <a:xfrm>
            <a:off x="7543800" y="5080000"/>
            <a:ext cx="554038" cy="565150"/>
          </a:xfrm>
          <a:custGeom>
            <a:avLst/>
            <a:gdLst/>
            <a:ahLst/>
            <a:cxnLst>
              <a:cxn ang="0">
                <a:pos x="0" y="344"/>
              </a:cxn>
              <a:cxn ang="0">
                <a:pos x="10" y="356"/>
              </a:cxn>
              <a:cxn ang="0">
                <a:pos x="349" y="12"/>
              </a:cxn>
              <a:cxn ang="0">
                <a:pos x="339" y="0"/>
              </a:cxn>
              <a:cxn ang="0">
                <a:pos x="0" y="344"/>
              </a:cxn>
            </a:cxnLst>
            <a:rect l="0" t="0" r="r" b="b"/>
            <a:pathLst>
              <a:path w="349" h="356">
                <a:moveTo>
                  <a:pt x="0" y="344"/>
                </a:moveTo>
                <a:lnTo>
                  <a:pt x="10" y="356"/>
                </a:lnTo>
                <a:lnTo>
                  <a:pt x="349" y="12"/>
                </a:lnTo>
                <a:lnTo>
                  <a:pt x="339" y="0"/>
                </a:lnTo>
                <a:lnTo>
                  <a:pt x="0" y="34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1" name="Freeform 63"/>
          <p:cNvSpPr>
            <a:spLocks/>
          </p:cNvSpPr>
          <p:nvPr/>
        </p:nvSpPr>
        <p:spPr bwMode="auto">
          <a:xfrm>
            <a:off x="6981825" y="5688013"/>
            <a:ext cx="533400" cy="50165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10" y="316"/>
              </a:cxn>
              <a:cxn ang="0">
                <a:pos x="336" y="12"/>
              </a:cxn>
              <a:cxn ang="0">
                <a:pos x="326" y="0"/>
              </a:cxn>
              <a:cxn ang="0">
                <a:pos x="0" y="304"/>
              </a:cxn>
            </a:cxnLst>
            <a:rect l="0" t="0" r="r" b="b"/>
            <a:pathLst>
              <a:path w="336" h="316">
                <a:moveTo>
                  <a:pt x="0" y="304"/>
                </a:moveTo>
                <a:lnTo>
                  <a:pt x="10" y="316"/>
                </a:lnTo>
                <a:lnTo>
                  <a:pt x="336" y="12"/>
                </a:lnTo>
                <a:lnTo>
                  <a:pt x="326" y="0"/>
                </a:lnTo>
                <a:lnTo>
                  <a:pt x="0" y="30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2" name="Rectangle 64"/>
          <p:cNvSpPr>
            <a:spLocks noChangeArrowheads="1"/>
          </p:cNvSpPr>
          <p:nvPr/>
        </p:nvSpPr>
        <p:spPr bwMode="auto">
          <a:xfrm>
            <a:off x="6672263" y="4964113"/>
            <a:ext cx="26987" cy="3143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3" name="Line 65"/>
          <p:cNvSpPr>
            <a:spLocks noChangeShapeType="1"/>
          </p:cNvSpPr>
          <p:nvPr/>
        </p:nvSpPr>
        <p:spPr bwMode="auto">
          <a:xfrm>
            <a:off x="6742113" y="4921250"/>
            <a:ext cx="32543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4" name="Rectangle 66"/>
          <p:cNvSpPr>
            <a:spLocks noChangeArrowheads="1"/>
          </p:cNvSpPr>
          <p:nvPr/>
        </p:nvSpPr>
        <p:spPr bwMode="auto">
          <a:xfrm>
            <a:off x="7088188" y="4964113"/>
            <a:ext cx="26987" cy="30321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5" name="Rectangle 67"/>
          <p:cNvSpPr>
            <a:spLocks noChangeArrowheads="1"/>
          </p:cNvSpPr>
          <p:nvPr/>
        </p:nvSpPr>
        <p:spPr bwMode="auto">
          <a:xfrm>
            <a:off x="6742113" y="5286375"/>
            <a:ext cx="325437" cy="25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6" name="Line 68"/>
          <p:cNvSpPr>
            <a:spLocks noChangeShapeType="1"/>
          </p:cNvSpPr>
          <p:nvPr/>
        </p:nvSpPr>
        <p:spPr bwMode="auto">
          <a:xfrm>
            <a:off x="6326188" y="4618038"/>
            <a:ext cx="336550" cy="293687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7" name="Freeform 69"/>
          <p:cNvSpPr>
            <a:spLocks/>
          </p:cNvSpPr>
          <p:nvPr/>
        </p:nvSpPr>
        <p:spPr bwMode="auto">
          <a:xfrm>
            <a:off x="7127875" y="4578350"/>
            <a:ext cx="387350" cy="333375"/>
          </a:xfrm>
          <a:custGeom>
            <a:avLst/>
            <a:gdLst/>
            <a:ahLst/>
            <a:cxnLst>
              <a:cxn ang="0">
                <a:pos x="0" y="198"/>
              </a:cxn>
              <a:cxn ang="0">
                <a:pos x="10" y="210"/>
              </a:cxn>
              <a:cxn ang="0">
                <a:pos x="244" y="12"/>
              </a:cxn>
              <a:cxn ang="0">
                <a:pos x="234" y="0"/>
              </a:cxn>
              <a:cxn ang="0">
                <a:pos x="0" y="198"/>
              </a:cxn>
            </a:cxnLst>
            <a:rect l="0" t="0" r="r" b="b"/>
            <a:pathLst>
              <a:path w="244" h="210">
                <a:moveTo>
                  <a:pt x="0" y="198"/>
                </a:moveTo>
                <a:lnTo>
                  <a:pt x="10" y="210"/>
                </a:lnTo>
                <a:lnTo>
                  <a:pt x="244" y="12"/>
                </a:lnTo>
                <a:lnTo>
                  <a:pt x="234" y="0"/>
                </a:lnTo>
                <a:lnTo>
                  <a:pt x="0" y="19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8" name="Line 70"/>
          <p:cNvSpPr>
            <a:spLocks noChangeShapeType="1"/>
          </p:cNvSpPr>
          <p:nvPr/>
        </p:nvSpPr>
        <p:spPr bwMode="auto">
          <a:xfrm flipH="1">
            <a:off x="6348413" y="5340350"/>
            <a:ext cx="314325" cy="293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9" name="Line 71"/>
          <p:cNvSpPr>
            <a:spLocks noChangeShapeType="1"/>
          </p:cNvSpPr>
          <p:nvPr/>
        </p:nvSpPr>
        <p:spPr bwMode="auto">
          <a:xfrm>
            <a:off x="7146925" y="5308600"/>
            <a:ext cx="347663" cy="325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0" name="Oval 72"/>
          <p:cNvSpPr>
            <a:spLocks noChangeArrowheads="1"/>
          </p:cNvSpPr>
          <p:nvPr/>
        </p:nvSpPr>
        <p:spPr bwMode="auto">
          <a:xfrm>
            <a:off x="3844925" y="4083050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1" name="Oval 73"/>
          <p:cNvSpPr>
            <a:spLocks noChangeArrowheads="1"/>
          </p:cNvSpPr>
          <p:nvPr/>
        </p:nvSpPr>
        <p:spPr bwMode="auto">
          <a:xfrm>
            <a:off x="2689225" y="5226050"/>
            <a:ext cx="106363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2" name="Oval 74"/>
          <p:cNvSpPr>
            <a:spLocks noChangeArrowheads="1"/>
          </p:cNvSpPr>
          <p:nvPr/>
        </p:nvSpPr>
        <p:spPr bwMode="auto">
          <a:xfrm>
            <a:off x="5080000" y="514191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3" name="Oval 75"/>
          <p:cNvSpPr>
            <a:spLocks noChangeArrowheads="1"/>
          </p:cNvSpPr>
          <p:nvPr/>
        </p:nvSpPr>
        <p:spPr bwMode="auto">
          <a:xfrm>
            <a:off x="3924300" y="6294438"/>
            <a:ext cx="106363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4" name="Oval 76"/>
          <p:cNvSpPr>
            <a:spLocks noChangeArrowheads="1"/>
          </p:cNvSpPr>
          <p:nvPr/>
        </p:nvSpPr>
        <p:spPr bwMode="auto">
          <a:xfrm>
            <a:off x="3271838" y="465931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5" name="Oval 77"/>
          <p:cNvSpPr>
            <a:spLocks noChangeArrowheads="1"/>
          </p:cNvSpPr>
          <p:nvPr/>
        </p:nvSpPr>
        <p:spPr bwMode="auto">
          <a:xfrm>
            <a:off x="4484688" y="4638675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6" name="Oval 78"/>
          <p:cNvSpPr>
            <a:spLocks noChangeArrowheads="1"/>
          </p:cNvSpPr>
          <p:nvPr/>
        </p:nvSpPr>
        <p:spPr bwMode="auto">
          <a:xfrm>
            <a:off x="4495800" y="573881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7" name="Oval 79"/>
          <p:cNvSpPr>
            <a:spLocks noChangeArrowheads="1"/>
          </p:cNvSpPr>
          <p:nvPr/>
        </p:nvSpPr>
        <p:spPr bwMode="auto">
          <a:xfrm>
            <a:off x="3282950" y="573881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8" name="Oval 80"/>
          <p:cNvSpPr>
            <a:spLocks noChangeArrowheads="1"/>
          </p:cNvSpPr>
          <p:nvPr/>
        </p:nvSpPr>
        <p:spPr bwMode="auto">
          <a:xfrm>
            <a:off x="3665538" y="500538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9" name="Oval 81"/>
          <p:cNvSpPr>
            <a:spLocks noChangeArrowheads="1"/>
          </p:cNvSpPr>
          <p:nvPr/>
        </p:nvSpPr>
        <p:spPr bwMode="auto">
          <a:xfrm>
            <a:off x="4081463" y="4994275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90" name="Oval 82"/>
          <p:cNvSpPr>
            <a:spLocks noChangeArrowheads="1"/>
          </p:cNvSpPr>
          <p:nvPr/>
        </p:nvSpPr>
        <p:spPr bwMode="auto">
          <a:xfrm>
            <a:off x="3665538" y="538321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91" name="Oval 83"/>
          <p:cNvSpPr>
            <a:spLocks noChangeArrowheads="1"/>
          </p:cNvSpPr>
          <p:nvPr/>
        </p:nvSpPr>
        <p:spPr bwMode="auto">
          <a:xfrm>
            <a:off x="4081463" y="5372100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92" name="Rectangle 84"/>
          <p:cNvSpPr>
            <a:spLocks noChangeArrowheads="1"/>
          </p:cNvSpPr>
          <p:nvPr/>
        </p:nvSpPr>
        <p:spPr bwMode="auto">
          <a:xfrm>
            <a:off x="3362325" y="4699000"/>
            <a:ext cx="1144588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4293" name="Group 85"/>
          <p:cNvGrpSpPr>
            <a:grpSpLocks/>
          </p:cNvGrpSpPr>
          <p:nvPr/>
        </p:nvGrpSpPr>
        <p:grpSpPr bwMode="auto">
          <a:xfrm>
            <a:off x="3378200" y="5784850"/>
            <a:ext cx="1117600" cy="12700"/>
            <a:chOff x="2128" y="3644"/>
            <a:chExt cx="704" cy="8"/>
          </a:xfrm>
        </p:grpSpPr>
        <p:sp>
          <p:nvSpPr>
            <p:cNvPr id="94294" name="Freeform 86"/>
            <p:cNvSpPr>
              <a:spLocks/>
            </p:cNvSpPr>
            <p:nvPr/>
          </p:nvSpPr>
          <p:spPr bwMode="auto">
            <a:xfrm>
              <a:off x="2128" y="3644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5" name="Freeform 87"/>
            <p:cNvSpPr>
              <a:spLocks/>
            </p:cNvSpPr>
            <p:nvPr/>
          </p:nvSpPr>
          <p:spPr bwMode="auto">
            <a:xfrm>
              <a:off x="2145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6" name="Freeform 88"/>
            <p:cNvSpPr>
              <a:spLocks/>
            </p:cNvSpPr>
            <p:nvPr/>
          </p:nvSpPr>
          <p:spPr bwMode="auto">
            <a:xfrm>
              <a:off x="2162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7" name="Freeform 89"/>
            <p:cNvSpPr>
              <a:spLocks/>
            </p:cNvSpPr>
            <p:nvPr/>
          </p:nvSpPr>
          <p:spPr bwMode="auto">
            <a:xfrm>
              <a:off x="2179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8" name="Freeform 90"/>
            <p:cNvSpPr>
              <a:spLocks/>
            </p:cNvSpPr>
            <p:nvPr/>
          </p:nvSpPr>
          <p:spPr bwMode="auto">
            <a:xfrm>
              <a:off x="2196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9" name="Freeform 91"/>
            <p:cNvSpPr>
              <a:spLocks/>
            </p:cNvSpPr>
            <p:nvPr/>
          </p:nvSpPr>
          <p:spPr bwMode="auto">
            <a:xfrm>
              <a:off x="2213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0" name="Freeform 92"/>
            <p:cNvSpPr>
              <a:spLocks/>
            </p:cNvSpPr>
            <p:nvPr/>
          </p:nvSpPr>
          <p:spPr bwMode="auto">
            <a:xfrm>
              <a:off x="2230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1" name="Freeform 93"/>
            <p:cNvSpPr>
              <a:spLocks/>
            </p:cNvSpPr>
            <p:nvPr/>
          </p:nvSpPr>
          <p:spPr bwMode="auto">
            <a:xfrm>
              <a:off x="2247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2" name="Freeform 94"/>
            <p:cNvSpPr>
              <a:spLocks/>
            </p:cNvSpPr>
            <p:nvPr/>
          </p:nvSpPr>
          <p:spPr bwMode="auto">
            <a:xfrm>
              <a:off x="2264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3" name="Freeform 95"/>
            <p:cNvSpPr>
              <a:spLocks/>
            </p:cNvSpPr>
            <p:nvPr/>
          </p:nvSpPr>
          <p:spPr bwMode="auto">
            <a:xfrm>
              <a:off x="2281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4" name="Freeform 96"/>
            <p:cNvSpPr>
              <a:spLocks/>
            </p:cNvSpPr>
            <p:nvPr/>
          </p:nvSpPr>
          <p:spPr bwMode="auto">
            <a:xfrm>
              <a:off x="2298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5" name="Freeform 97"/>
            <p:cNvSpPr>
              <a:spLocks/>
            </p:cNvSpPr>
            <p:nvPr/>
          </p:nvSpPr>
          <p:spPr bwMode="auto">
            <a:xfrm>
              <a:off x="2315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6" name="Freeform 98"/>
            <p:cNvSpPr>
              <a:spLocks/>
            </p:cNvSpPr>
            <p:nvPr/>
          </p:nvSpPr>
          <p:spPr bwMode="auto">
            <a:xfrm>
              <a:off x="2332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7" name="Freeform 99"/>
            <p:cNvSpPr>
              <a:spLocks/>
            </p:cNvSpPr>
            <p:nvPr/>
          </p:nvSpPr>
          <p:spPr bwMode="auto">
            <a:xfrm>
              <a:off x="2349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8" name="Freeform 100"/>
            <p:cNvSpPr>
              <a:spLocks/>
            </p:cNvSpPr>
            <p:nvPr/>
          </p:nvSpPr>
          <p:spPr bwMode="auto">
            <a:xfrm>
              <a:off x="2365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9" name="Freeform 101"/>
            <p:cNvSpPr>
              <a:spLocks/>
            </p:cNvSpPr>
            <p:nvPr/>
          </p:nvSpPr>
          <p:spPr bwMode="auto">
            <a:xfrm>
              <a:off x="2382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0" name="Freeform 102"/>
            <p:cNvSpPr>
              <a:spLocks/>
            </p:cNvSpPr>
            <p:nvPr/>
          </p:nvSpPr>
          <p:spPr bwMode="auto">
            <a:xfrm>
              <a:off x="2399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1" name="Freeform 103"/>
            <p:cNvSpPr>
              <a:spLocks/>
            </p:cNvSpPr>
            <p:nvPr/>
          </p:nvSpPr>
          <p:spPr bwMode="auto">
            <a:xfrm>
              <a:off x="2416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2" name="Freeform 104"/>
            <p:cNvSpPr>
              <a:spLocks/>
            </p:cNvSpPr>
            <p:nvPr/>
          </p:nvSpPr>
          <p:spPr bwMode="auto">
            <a:xfrm>
              <a:off x="2433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3" name="Freeform 105"/>
            <p:cNvSpPr>
              <a:spLocks/>
            </p:cNvSpPr>
            <p:nvPr/>
          </p:nvSpPr>
          <p:spPr bwMode="auto">
            <a:xfrm>
              <a:off x="2450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4" name="Freeform 106"/>
            <p:cNvSpPr>
              <a:spLocks/>
            </p:cNvSpPr>
            <p:nvPr/>
          </p:nvSpPr>
          <p:spPr bwMode="auto">
            <a:xfrm>
              <a:off x="2467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5" name="Freeform 107"/>
            <p:cNvSpPr>
              <a:spLocks/>
            </p:cNvSpPr>
            <p:nvPr/>
          </p:nvSpPr>
          <p:spPr bwMode="auto">
            <a:xfrm>
              <a:off x="2484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6" name="Freeform 108"/>
            <p:cNvSpPr>
              <a:spLocks/>
            </p:cNvSpPr>
            <p:nvPr/>
          </p:nvSpPr>
          <p:spPr bwMode="auto">
            <a:xfrm>
              <a:off x="2501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7" name="Freeform 109"/>
            <p:cNvSpPr>
              <a:spLocks/>
            </p:cNvSpPr>
            <p:nvPr/>
          </p:nvSpPr>
          <p:spPr bwMode="auto">
            <a:xfrm>
              <a:off x="2518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8" name="Freeform 110"/>
            <p:cNvSpPr>
              <a:spLocks/>
            </p:cNvSpPr>
            <p:nvPr/>
          </p:nvSpPr>
          <p:spPr bwMode="auto">
            <a:xfrm>
              <a:off x="2535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9" name="Freeform 111"/>
            <p:cNvSpPr>
              <a:spLocks/>
            </p:cNvSpPr>
            <p:nvPr/>
          </p:nvSpPr>
          <p:spPr bwMode="auto">
            <a:xfrm>
              <a:off x="2552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0" name="Freeform 112"/>
            <p:cNvSpPr>
              <a:spLocks/>
            </p:cNvSpPr>
            <p:nvPr/>
          </p:nvSpPr>
          <p:spPr bwMode="auto">
            <a:xfrm>
              <a:off x="2569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1" name="Freeform 113"/>
            <p:cNvSpPr>
              <a:spLocks/>
            </p:cNvSpPr>
            <p:nvPr/>
          </p:nvSpPr>
          <p:spPr bwMode="auto">
            <a:xfrm>
              <a:off x="2586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2" name="Freeform 114"/>
            <p:cNvSpPr>
              <a:spLocks/>
            </p:cNvSpPr>
            <p:nvPr/>
          </p:nvSpPr>
          <p:spPr bwMode="auto">
            <a:xfrm>
              <a:off x="2603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3" name="Freeform 115"/>
            <p:cNvSpPr>
              <a:spLocks/>
            </p:cNvSpPr>
            <p:nvPr/>
          </p:nvSpPr>
          <p:spPr bwMode="auto">
            <a:xfrm>
              <a:off x="2620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4" name="Freeform 116"/>
            <p:cNvSpPr>
              <a:spLocks/>
            </p:cNvSpPr>
            <p:nvPr/>
          </p:nvSpPr>
          <p:spPr bwMode="auto">
            <a:xfrm>
              <a:off x="2637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5" name="Freeform 117"/>
            <p:cNvSpPr>
              <a:spLocks/>
            </p:cNvSpPr>
            <p:nvPr/>
          </p:nvSpPr>
          <p:spPr bwMode="auto">
            <a:xfrm>
              <a:off x="2654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6" name="Freeform 118"/>
            <p:cNvSpPr>
              <a:spLocks/>
            </p:cNvSpPr>
            <p:nvPr/>
          </p:nvSpPr>
          <p:spPr bwMode="auto">
            <a:xfrm>
              <a:off x="2671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7" name="Freeform 119"/>
            <p:cNvSpPr>
              <a:spLocks/>
            </p:cNvSpPr>
            <p:nvPr/>
          </p:nvSpPr>
          <p:spPr bwMode="auto">
            <a:xfrm>
              <a:off x="2688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8" name="Freeform 120"/>
            <p:cNvSpPr>
              <a:spLocks/>
            </p:cNvSpPr>
            <p:nvPr/>
          </p:nvSpPr>
          <p:spPr bwMode="auto">
            <a:xfrm>
              <a:off x="2705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9" name="Freeform 121"/>
            <p:cNvSpPr>
              <a:spLocks/>
            </p:cNvSpPr>
            <p:nvPr/>
          </p:nvSpPr>
          <p:spPr bwMode="auto">
            <a:xfrm>
              <a:off x="2722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0" name="Freeform 122"/>
            <p:cNvSpPr>
              <a:spLocks/>
            </p:cNvSpPr>
            <p:nvPr/>
          </p:nvSpPr>
          <p:spPr bwMode="auto">
            <a:xfrm>
              <a:off x="2739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1" name="Freeform 123"/>
            <p:cNvSpPr>
              <a:spLocks/>
            </p:cNvSpPr>
            <p:nvPr/>
          </p:nvSpPr>
          <p:spPr bwMode="auto">
            <a:xfrm>
              <a:off x="2756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2" name="Freeform 124"/>
            <p:cNvSpPr>
              <a:spLocks/>
            </p:cNvSpPr>
            <p:nvPr/>
          </p:nvSpPr>
          <p:spPr bwMode="auto">
            <a:xfrm>
              <a:off x="2773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3" name="Freeform 125"/>
            <p:cNvSpPr>
              <a:spLocks/>
            </p:cNvSpPr>
            <p:nvPr/>
          </p:nvSpPr>
          <p:spPr bwMode="auto">
            <a:xfrm>
              <a:off x="2790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4" name="Freeform 126"/>
            <p:cNvSpPr>
              <a:spLocks/>
            </p:cNvSpPr>
            <p:nvPr/>
          </p:nvSpPr>
          <p:spPr bwMode="auto">
            <a:xfrm>
              <a:off x="2807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5" name="Freeform 127"/>
            <p:cNvSpPr>
              <a:spLocks/>
            </p:cNvSpPr>
            <p:nvPr/>
          </p:nvSpPr>
          <p:spPr bwMode="auto">
            <a:xfrm>
              <a:off x="2824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336" name="Group 128"/>
          <p:cNvGrpSpPr>
            <a:grpSpLocks/>
          </p:cNvGrpSpPr>
          <p:nvPr/>
        </p:nvGrpSpPr>
        <p:grpSpPr bwMode="auto">
          <a:xfrm>
            <a:off x="3321050" y="4748213"/>
            <a:ext cx="14288" cy="992187"/>
            <a:chOff x="2092" y="2991"/>
            <a:chExt cx="9" cy="625"/>
          </a:xfrm>
        </p:grpSpPr>
        <p:sp>
          <p:nvSpPr>
            <p:cNvPr id="94337" name="Freeform 129"/>
            <p:cNvSpPr>
              <a:spLocks/>
            </p:cNvSpPr>
            <p:nvPr/>
          </p:nvSpPr>
          <p:spPr bwMode="auto">
            <a:xfrm>
              <a:off x="2092" y="2991"/>
              <a:ext cx="9" cy="7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</a:cxnLst>
              <a:rect l="0" t="0" r="r" b="b"/>
              <a:pathLst>
                <a:path w="9" h="7">
                  <a:moveTo>
                    <a:pt x="9" y="5"/>
                  </a:moveTo>
                  <a:lnTo>
                    <a:pt x="9" y="4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8" name="Freeform 130"/>
            <p:cNvSpPr>
              <a:spLocks/>
            </p:cNvSpPr>
            <p:nvPr/>
          </p:nvSpPr>
          <p:spPr bwMode="auto">
            <a:xfrm>
              <a:off x="2092" y="3006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9" name="Freeform 131"/>
            <p:cNvSpPr>
              <a:spLocks/>
            </p:cNvSpPr>
            <p:nvPr/>
          </p:nvSpPr>
          <p:spPr bwMode="auto">
            <a:xfrm>
              <a:off x="2092" y="3022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0" name="Freeform 132"/>
            <p:cNvSpPr>
              <a:spLocks/>
            </p:cNvSpPr>
            <p:nvPr/>
          </p:nvSpPr>
          <p:spPr bwMode="auto">
            <a:xfrm>
              <a:off x="2092" y="3038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1" name="Freeform 133"/>
            <p:cNvSpPr>
              <a:spLocks/>
            </p:cNvSpPr>
            <p:nvPr/>
          </p:nvSpPr>
          <p:spPr bwMode="auto">
            <a:xfrm>
              <a:off x="2092" y="3054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2" name="Freeform 134"/>
            <p:cNvSpPr>
              <a:spLocks/>
            </p:cNvSpPr>
            <p:nvPr/>
          </p:nvSpPr>
          <p:spPr bwMode="auto">
            <a:xfrm>
              <a:off x="2092" y="3070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3" name="Freeform 135"/>
            <p:cNvSpPr>
              <a:spLocks/>
            </p:cNvSpPr>
            <p:nvPr/>
          </p:nvSpPr>
          <p:spPr bwMode="auto">
            <a:xfrm>
              <a:off x="2092" y="3086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4" name="Freeform 136"/>
            <p:cNvSpPr>
              <a:spLocks/>
            </p:cNvSpPr>
            <p:nvPr/>
          </p:nvSpPr>
          <p:spPr bwMode="auto">
            <a:xfrm>
              <a:off x="2092" y="3101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5" name="Freeform 137"/>
            <p:cNvSpPr>
              <a:spLocks/>
            </p:cNvSpPr>
            <p:nvPr/>
          </p:nvSpPr>
          <p:spPr bwMode="auto">
            <a:xfrm>
              <a:off x="2092" y="3117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6" name="Freeform 138"/>
            <p:cNvSpPr>
              <a:spLocks/>
            </p:cNvSpPr>
            <p:nvPr/>
          </p:nvSpPr>
          <p:spPr bwMode="auto">
            <a:xfrm>
              <a:off x="2092" y="3133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7" name="Freeform 139"/>
            <p:cNvSpPr>
              <a:spLocks/>
            </p:cNvSpPr>
            <p:nvPr/>
          </p:nvSpPr>
          <p:spPr bwMode="auto">
            <a:xfrm>
              <a:off x="2092" y="3149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8" name="Freeform 140"/>
            <p:cNvSpPr>
              <a:spLocks/>
            </p:cNvSpPr>
            <p:nvPr/>
          </p:nvSpPr>
          <p:spPr bwMode="auto">
            <a:xfrm>
              <a:off x="2092" y="3165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9" name="Freeform 141"/>
            <p:cNvSpPr>
              <a:spLocks/>
            </p:cNvSpPr>
            <p:nvPr/>
          </p:nvSpPr>
          <p:spPr bwMode="auto">
            <a:xfrm>
              <a:off x="2092" y="3181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0" name="Freeform 142"/>
            <p:cNvSpPr>
              <a:spLocks/>
            </p:cNvSpPr>
            <p:nvPr/>
          </p:nvSpPr>
          <p:spPr bwMode="auto">
            <a:xfrm>
              <a:off x="2092" y="3196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1" name="Freeform 143"/>
            <p:cNvSpPr>
              <a:spLocks/>
            </p:cNvSpPr>
            <p:nvPr/>
          </p:nvSpPr>
          <p:spPr bwMode="auto">
            <a:xfrm>
              <a:off x="2092" y="3212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2" name="Freeform 144"/>
            <p:cNvSpPr>
              <a:spLocks/>
            </p:cNvSpPr>
            <p:nvPr/>
          </p:nvSpPr>
          <p:spPr bwMode="auto">
            <a:xfrm>
              <a:off x="2092" y="3228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3" name="Freeform 145"/>
            <p:cNvSpPr>
              <a:spLocks/>
            </p:cNvSpPr>
            <p:nvPr/>
          </p:nvSpPr>
          <p:spPr bwMode="auto">
            <a:xfrm>
              <a:off x="2092" y="3244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4" name="Freeform 146"/>
            <p:cNvSpPr>
              <a:spLocks/>
            </p:cNvSpPr>
            <p:nvPr/>
          </p:nvSpPr>
          <p:spPr bwMode="auto">
            <a:xfrm>
              <a:off x="2092" y="3260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5" name="Freeform 147"/>
            <p:cNvSpPr>
              <a:spLocks/>
            </p:cNvSpPr>
            <p:nvPr/>
          </p:nvSpPr>
          <p:spPr bwMode="auto">
            <a:xfrm>
              <a:off x="2092" y="3276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6" name="Freeform 148"/>
            <p:cNvSpPr>
              <a:spLocks/>
            </p:cNvSpPr>
            <p:nvPr/>
          </p:nvSpPr>
          <p:spPr bwMode="auto">
            <a:xfrm>
              <a:off x="2092" y="3292"/>
              <a:ext cx="9" cy="7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3"/>
                </a:cxn>
              </a:cxnLst>
              <a:rect l="0" t="0" r="r" b="b"/>
              <a:pathLst>
                <a:path w="9" h="7">
                  <a:moveTo>
                    <a:pt x="9" y="3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7" name="Freeform 149"/>
            <p:cNvSpPr>
              <a:spLocks/>
            </p:cNvSpPr>
            <p:nvPr/>
          </p:nvSpPr>
          <p:spPr bwMode="auto">
            <a:xfrm>
              <a:off x="2092" y="3307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8" name="Freeform 150"/>
            <p:cNvSpPr>
              <a:spLocks/>
            </p:cNvSpPr>
            <p:nvPr/>
          </p:nvSpPr>
          <p:spPr bwMode="auto">
            <a:xfrm>
              <a:off x="2092" y="3323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9" name="Freeform 151"/>
            <p:cNvSpPr>
              <a:spLocks/>
            </p:cNvSpPr>
            <p:nvPr/>
          </p:nvSpPr>
          <p:spPr bwMode="auto">
            <a:xfrm>
              <a:off x="2092" y="3339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0" name="Freeform 152"/>
            <p:cNvSpPr>
              <a:spLocks/>
            </p:cNvSpPr>
            <p:nvPr/>
          </p:nvSpPr>
          <p:spPr bwMode="auto">
            <a:xfrm>
              <a:off x="2092" y="3355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1" name="Freeform 153"/>
            <p:cNvSpPr>
              <a:spLocks/>
            </p:cNvSpPr>
            <p:nvPr/>
          </p:nvSpPr>
          <p:spPr bwMode="auto">
            <a:xfrm>
              <a:off x="2092" y="3371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2" name="Freeform 154"/>
            <p:cNvSpPr>
              <a:spLocks/>
            </p:cNvSpPr>
            <p:nvPr/>
          </p:nvSpPr>
          <p:spPr bwMode="auto">
            <a:xfrm>
              <a:off x="2092" y="3387"/>
              <a:ext cx="9" cy="7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7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3" name="Freeform 155"/>
            <p:cNvSpPr>
              <a:spLocks/>
            </p:cNvSpPr>
            <p:nvPr/>
          </p:nvSpPr>
          <p:spPr bwMode="auto">
            <a:xfrm>
              <a:off x="2092" y="3402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4" name="Freeform 156"/>
            <p:cNvSpPr>
              <a:spLocks/>
            </p:cNvSpPr>
            <p:nvPr/>
          </p:nvSpPr>
          <p:spPr bwMode="auto">
            <a:xfrm>
              <a:off x="2092" y="3418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5" name="Freeform 157"/>
            <p:cNvSpPr>
              <a:spLocks/>
            </p:cNvSpPr>
            <p:nvPr/>
          </p:nvSpPr>
          <p:spPr bwMode="auto">
            <a:xfrm>
              <a:off x="2092" y="3434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6" name="Freeform 158"/>
            <p:cNvSpPr>
              <a:spLocks/>
            </p:cNvSpPr>
            <p:nvPr/>
          </p:nvSpPr>
          <p:spPr bwMode="auto">
            <a:xfrm>
              <a:off x="2092" y="3450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7" name="Freeform 159"/>
            <p:cNvSpPr>
              <a:spLocks/>
            </p:cNvSpPr>
            <p:nvPr/>
          </p:nvSpPr>
          <p:spPr bwMode="auto">
            <a:xfrm>
              <a:off x="2092" y="3466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8" name="Freeform 160"/>
            <p:cNvSpPr>
              <a:spLocks/>
            </p:cNvSpPr>
            <p:nvPr/>
          </p:nvSpPr>
          <p:spPr bwMode="auto">
            <a:xfrm>
              <a:off x="2092" y="3482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9" name="Freeform 161"/>
            <p:cNvSpPr>
              <a:spLocks/>
            </p:cNvSpPr>
            <p:nvPr/>
          </p:nvSpPr>
          <p:spPr bwMode="auto">
            <a:xfrm>
              <a:off x="2092" y="3497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0" name="Freeform 162"/>
            <p:cNvSpPr>
              <a:spLocks/>
            </p:cNvSpPr>
            <p:nvPr/>
          </p:nvSpPr>
          <p:spPr bwMode="auto">
            <a:xfrm>
              <a:off x="2092" y="3513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1" name="Freeform 163"/>
            <p:cNvSpPr>
              <a:spLocks/>
            </p:cNvSpPr>
            <p:nvPr/>
          </p:nvSpPr>
          <p:spPr bwMode="auto">
            <a:xfrm>
              <a:off x="2092" y="3529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2" name="Freeform 164"/>
            <p:cNvSpPr>
              <a:spLocks/>
            </p:cNvSpPr>
            <p:nvPr/>
          </p:nvSpPr>
          <p:spPr bwMode="auto">
            <a:xfrm>
              <a:off x="2092" y="3545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3" name="Freeform 165"/>
            <p:cNvSpPr>
              <a:spLocks/>
            </p:cNvSpPr>
            <p:nvPr/>
          </p:nvSpPr>
          <p:spPr bwMode="auto">
            <a:xfrm>
              <a:off x="2092" y="3561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4" name="Freeform 166"/>
            <p:cNvSpPr>
              <a:spLocks/>
            </p:cNvSpPr>
            <p:nvPr/>
          </p:nvSpPr>
          <p:spPr bwMode="auto">
            <a:xfrm>
              <a:off x="2092" y="3577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5" name="Freeform 167"/>
            <p:cNvSpPr>
              <a:spLocks/>
            </p:cNvSpPr>
            <p:nvPr/>
          </p:nvSpPr>
          <p:spPr bwMode="auto">
            <a:xfrm>
              <a:off x="2092" y="3592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6" name="Freeform 168"/>
            <p:cNvSpPr>
              <a:spLocks/>
            </p:cNvSpPr>
            <p:nvPr/>
          </p:nvSpPr>
          <p:spPr bwMode="auto">
            <a:xfrm>
              <a:off x="2092" y="3608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377" name="Rectangle 169"/>
          <p:cNvSpPr>
            <a:spLocks noChangeArrowheads="1"/>
          </p:cNvSpPr>
          <p:nvPr/>
        </p:nvSpPr>
        <p:spPr bwMode="auto">
          <a:xfrm>
            <a:off x="4527550" y="4722813"/>
            <a:ext cx="26988" cy="10366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78" name="Freeform 170"/>
          <p:cNvSpPr>
            <a:spLocks/>
          </p:cNvSpPr>
          <p:nvPr/>
        </p:nvSpPr>
        <p:spPr bwMode="auto">
          <a:xfrm>
            <a:off x="3344863" y="4159250"/>
            <a:ext cx="520700" cy="520700"/>
          </a:xfrm>
          <a:custGeom>
            <a:avLst/>
            <a:gdLst/>
            <a:ahLst/>
            <a:cxnLst>
              <a:cxn ang="0">
                <a:pos x="328" y="12"/>
              </a:cxn>
              <a:cxn ang="0">
                <a:pos x="318" y="0"/>
              </a:cxn>
              <a:cxn ang="0">
                <a:pos x="0" y="316"/>
              </a:cxn>
              <a:cxn ang="0">
                <a:pos x="10" y="328"/>
              </a:cxn>
              <a:cxn ang="0">
                <a:pos x="328" y="12"/>
              </a:cxn>
            </a:cxnLst>
            <a:rect l="0" t="0" r="r" b="b"/>
            <a:pathLst>
              <a:path w="328" h="328">
                <a:moveTo>
                  <a:pt x="328" y="12"/>
                </a:moveTo>
                <a:lnTo>
                  <a:pt x="318" y="0"/>
                </a:lnTo>
                <a:lnTo>
                  <a:pt x="0" y="316"/>
                </a:lnTo>
                <a:lnTo>
                  <a:pt x="10" y="328"/>
                </a:lnTo>
                <a:lnTo>
                  <a:pt x="328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79" name="Freeform 171"/>
          <p:cNvSpPr>
            <a:spLocks/>
          </p:cNvSpPr>
          <p:nvPr/>
        </p:nvSpPr>
        <p:spPr bwMode="auto">
          <a:xfrm>
            <a:off x="2760663" y="4713288"/>
            <a:ext cx="542925" cy="533400"/>
          </a:xfrm>
          <a:custGeom>
            <a:avLst/>
            <a:gdLst/>
            <a:ahLst/>
            <a:cxnLst>
              <a:cxn ang="0">
                <a:pos x="0" y="324"/>
              </a:cxn>
              <a:cxn ang="0">
                <a:pos x="10" y="336"/>
              </a:cxn>
              <a:cxn ang="0">
                <a:pos x="342" y="12"/>
              </a:cxn>
              <a:cxn ang="0">
                <a:pos x="332" y="0"/>
              </a:cxn>
              <a:cxn ang="0">
                <a:pos x="0" y="324"/>
              </a:cxn>
            </a:cxnLst>
            <a:rect l="0" t="0" r="r" b="b"/>
            <a:pathLst>
              <a:path w="342" h="336">
                <a:moveTo>
                  <a:pt x="0" y="324"/>
                </a:moveTo>
                <a:lnTo>
                  <a:pt x="10" y="336"/>
                </a:lnTo>
                <a:lnTo>
                  <a:pt x="342" y="12"/>
                </a:lnTo>
                <a:lnTo>
                  <a:pt x="332" y="0"/>
                </a:lnTo>
                <a:lnTo>
                  <a:pt x="0" y="3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4380" name="Group 172"/>
          <p:cNvGrpSpPr>
            <a:grpSpLocks/>
          </p:cNvGrpSpPr>
          <p:nvPr/>
        </p:nvGrpSpPr>
        <p:grpSpPr bwMode="auto">
          <a:xfrm>
            <a:off x="2749550" y="5302250"/>
            <a:ext cx="554038" cy="465138"/>
            <a:chOff x="1732" y="3340"/>
            <a:chExt cx="349" cy="293"/>
          </a:xfrm>
        </p:grpSpPr>
        <p:sp>
          <p:nvSpPr>
            <p:cNvPr id="94381" name="Freeform 173"/>
            <p:cNvSpPr>
              <a:spLocks/>
            </p:cNvSpPr>
            <p:nvPr/>
          </p:nvSpPr>
          <p:spPr bwMode="auto">
            <a:xfrm>
              <a:off x="1732" y="3340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2" name="Freeform 174"/>
            <p:cNvSpPr>
              <a:spLocks/>
            </p:cNvSpPr>
            <p:nvPr/>
          </p:nvSpPr>
          <p:spPr bwMode="auto">
            <a:xfrm>
              <a:off x="1744" y="3351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3" name="Freeform 175"/>
            <p:cNvSpPr>
              <a:spLocks/>
            </p:cNvSpPr>
            <p:nvPr/>
          </p:nvSpPr>
          <p:spPr bwMode="auto">
            <a:xfrm>
              <a:off x="1757" y="3361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4" name="Freeform 176"/>
            <p:cNvSpPr>
              <a:spLocks/>
            </p:cNvSpPr>
            <p:nvPr/>
          </p:nvSpPr>
          <p:spPr bwMode="auto">
            <a:xfrm>
              <a:off x="1770" y="3372"/>
              <a:ext cx="8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5" name="Freeform 177"/>
            <p:cNvSpPr>
              <a:spLocks/>
            </p:cNvSpPr>
            <p:nvPr/>
          </p:nvSpPr>
          <p:spPr bwMode="auto">
            <a:xfrm>
              <a:off x="1783" y="3383"/>
              <a:ext cx="8" cy="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2"/>
                </a:cxn>
                <a:cxn ang="0">
                  <a:pos x="5" y="1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6" name="Freeform 178"/>
            <p:cNvSpPr>
              <a:spLocks/>
            </p:cNvSpPr>
            <p:nvPr/>
          </p:nvSpPr>
          <p:spPr bwMode="auto">
            <a:xfrm>
              <a:off x="1795" y="3393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7" name="Freeform 179"/>
            <p:cNvSpPr>
              <a:spLocks/>
            </p:cNvSpPr>
            <p:nvPr/>
          </p:nvSpPr>
          <p:spPr bwMode="auto">
            <a:xfrm>
              <a:off x="1808" y="3404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2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8" name="Freeform 180"/>
            <p:cNvSpPr>
              <a:spLocks/>
            </p:cNvSpPr>
            <p:nvPr/>
          </p:nvSpPr>
          <p:spPr bwMode="auto">
            <a:xfrm>
              <a:off x="1821" y="3414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9" name="Freeform 181"/>
            <p:cNvSpPr>
              <a:spLocks/>
            </p:cNvSpPr>
            <p:nvPr/>
          </p:nvSpPr>
          <p:spPr bwMode="auto">
            <a:xfrm>
              <a:off x="1832" y="3425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0" name="Freeform 182"/>
            <p:cNvSpPr>
              <a:spLocks/>
            </p:cNvSpPr>
            <p:nvPr/>
          </p:nvSpPr>
          <p:spPr bwMode="auto">
            <a:xfrm>
              <a:off x="1845" y="3435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1" name="Freeform 183"/>
            <p:cNvSpPr>
              <a:spLocks/>
            </p:cNvSpPr>
            <p:nvPr/>
          </p:nvSpPr>
          <p:spPr bwMode="auto">
            <a:xfrm>
              <a:off x="1858" y="3446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2" name="Freeform 184"/>
            <p:cNvSpPr>
              <a:spLocks/>
            </p:cNvSpPr>
            <p:nvPr/>
          </p:nvSpPr>
          <p:spPr bwMode="auto">
            <a:xfrm>
              <a:off x="1870" y="3457"/>
              <a:ext cx="9" cy="7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3" name="Freeform 185"/>
            <p:cNvSpPr>
              <a:spLocks/>
            </p:cNvSpPr>
            <p:nvPr/>
          </p:nvSpPr>
          <p:spPr bwMode="auto">
            <a:xfrm>
              <a:off x="1883" y="3467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4" name="Freeform 186"/>
            <p:cNvSpPr>
              <a:spLocks/>
            </p:cNvSpPr>
            <p:nvPr/>
          </p:nvSpPr>
          <p:spPr bwMode="auto">
            <a:xfrm>
              <a:off x="1896" y="3478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5" name="Freeform 187"/>
            <p:cNvSpPr>
              <a:spLocks/>
            </p:cNvSpPr>
            <p:nvPr/>
          </p:nvSpPr>
          <p:spPr bwMode="auto">
            <a:xfrm>
              <a:off x="1909" y="3488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6" name="Freeform 188"/>
            <p:cNvSpPr>
              <a:spLocks/>
            </p:cNvSpPr>
            <p:nvPr/>
          </p:nvSpPr>
          <p:spPr bwMode="auto">
            <a:xfrm>
              <a:off x="1921" y="3499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2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7" name="Freeform 189"/>
            <p:cNvSpPr>
              <a:spLocks/>
            </p:cNvSpPr>
            <p:nvPr/>
          </p:nvSpPr>
          <p:spPr bwMode="auto">
            <a:xfrm>
              <a:off x="1934" y="3509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8" name="Freeform 190"/>
            <p:cNvSpPr>
              <a:spLocks/>
            </p:cNvSpPr>
            <p:nvPr/>
          </p:nvSpPr>
          <p:spPr bwMode="auto">
            <a:xfrm>
              <a:off x="1947" y="3520"/>
              <a:ext cx="8" cy="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9" name="Freeform 191"/>
            <p:cNvSpPr>
              <a:spLocks/>
            </p:cNvSpPr>
            <p:nvPr/>
          </p:nvSpPr>
          <p:spPr bwMode="auto">
            <a:xfrm>
              <a:off x="1959" y="3530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0" name="Freeform 192"/>
            <p:cNvSpPr>
              <a:spLocks/>
            </p:cNvSpPr>
            <p:nvPr/>
          </p:nvSpPr>
          <p:spPr bwMode="auto">
            <a:xfrm>
              <a:off x="1972" y="3541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1" name="Freeform 193"/>
            <p:cNvSpPr>
              <a:spLocks/>
            </p:cNvSpPr>
            <p:nvPr/>
          </p:nvSpPr>
          <p:spPr bwMode="auto">
            <a:xfrm>
              <a:off x="1985" y="3552"/>
              <a:ext cx="8" cy="7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6" y="7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2"/>
                </a:cxn>
                <a:cxn ang="0">
                  <a:pos x="6" y="1"/>
                </a:cxn>
              </a:cxnLst>
              <a:rect l="0" t="0" r="r" b="b"/>
              <a:pathLst>
                <a:path w="8" h="7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2" name="Freeform 194"/>
            <p:cNvSpPr>
              <a:spLocks/>
            </p:cNvSpPr>
            <p:nvPr/>
          </p:nvSpPr>
          <p:spPr bwMode="auto">
            <a:xfrm>
              <a:off x="1998" y="3562"/>
              <a:ext cx="8" cy="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3" name="Freeform 195"/>
            <p:cNvSpPr>
              <a:spLocks/>
            </p:cNvSpPr>
            <p:nvPr/>
          </p:nvSpPr>
          <p:spPr bwMode="auto">
            <a:xfrm>
              <a:off x="2009" y="3573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4" name="Freeform 196"/>
            <p:cNvSpPr>
              <a:spLocks/>
            </p:cNvSpPr>
            <p:nvPr/>
          </p:nvSpPr>
          <p:spPr bwMode="auto">
            <a:xfrm>
              <a:off x="2022" y="3583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5" name="Freeform 197"/>
            <p:cNvSpPr>
              <a:spLocks/>
            </p:cNvSpPr>
            <p:nvPr/>
          </p:nvSpPr>
          <p:spPr bwMode="auto">
            <a:xfrm>
              <a:off x="2034" y="3594"/>
              <a:ext cx="9" cy="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8" y="1"/>
                </a:cxn>
              </a:cxnLst>
              <a:rect l="0" t="0" r="r" b="b"/>
              <a:pathLst>
                <a:path w="9" h="8">
                  <a:moveTo>
                    <a:pt x="8" y="1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6" name="Freeform 198"/>
            <p:cNvSpPr>
              <a:spLocks/>
            </p:cNvSpPr>
            <p:nvPr/>
          </p:nvSpPr>
          <p:spPr bwMode="auto">
            <a:xfrm>
              <a:off x="2047" y="3604"/>
              <a:ext cx="9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2"/>
                </a:cxn>
              </a:cxnLst>
              <a:rect l="0" t="0" r="r" b="b"/>
              <a:pathLst>
                <a:path w="9" h="8">
                  <a:moveTo>
                    <a:pt x="7" y="2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7" name="Freeform 199"/>
            <p:cNvSpPr>
              <a:spLocks/>
            </p:cNvSpPr>
            <p:nvPr/>
          </p:nvSpPr>
          <p:spPr bwMode="auto">
            <a:xfrm>
              <a:off x="2060" y="3615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8" name="Freeform 200"/>
            <p:cNvSpPr>
              <a:spLocks/>
            </p:cNvSpPr>
            <p:nvPr/>
          </p:nvSpPr>
          <p:spPr bwMode="auto">
            <a:xfrm>
              <a:off x="2073" y="3625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409" name="Group 201"/>
          <p:cNvGrpSpPr>
            <a:grpSpLocks/>
          </p:cNvGrpSpPr>
          <p:nvPr/>
        </p:nvGrpSpPr>
        <p:grpSpPr bwMode="auto">
          <a:xfrm>
            <a:off x="3355975" y="5818188"/>
            <a:ext cx="587375" cy="506412"/>
            <a:chOff x="2114" y="3665"/>
            <a:chExt cx="370" cy="319"/>
          </a:xfrm>
        </p:grpSpPr>
        <p:sp>
          <p:nvSpPr>
            <p:cNvPr id="94410" name="Freeform 202"/>
            <p:cNvSpPr>
              <a:spLocks/>
            </p:cNvSpPr>
            <p:nvPr/>
          </p:nvSpPr>
          <p:spPr bwMode="auto">
            <a:xfrm>
              <a:off x="2114" y="3665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1" name="Freeform 203"/>
            <p:cNvSpPr>
              <a:spLocks/>
            </p:cNvSpPr>
            <p:nvPr/>
          </p:nvSpPr>
          <p:spPr bwMode="auto">
            <a:xfrm>
              <a:off x="2126" y="3676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2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2" name="Freeform 204"/>
            <p:cNvSpPr>
              <a:spLocks/>
            </p:cNvSpPr>
            <p:nvPr/>
          </p:nvSpPr>
          <p:spPr bwMode="auto">
            <a:xfrm>
              <a:off x="2139" y="3686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3" name="Freeform 205"/>
            <p:cNvSpPr>
              <a:spLocks/>
            </p:cNvSpPr>
            <p:nvPr/>
          </p:nvSpPr>
          <p:spPr bwMode="auto">
            <a:xfrm>
              <a:off x="2150" y="3697"/>
              <a:ext cx="9" cy="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8" y="1"/>
                </a:cxn>
              </a:cxnLst>
              <a:rect l="0" t="0" r="r" b="b"/>
              <a:pathLst>
                <a:path w="9" h="8">
                  <a:moveTo>
                    <a:pt x="8" y="1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4" name="Freeform 206"/>
            <p:cNvSpPr>
              <a:spLocks/>
            </p:cNvSpPr>
            <p:nvPr/>
          </p:nvSpPr>
          <p:spPr bwMode="auto">
            <a:xfrm>
              <a:off x="2163" y="3709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5" name="Freeform 207"/>
            <p:cNvSpPr>
              <a:spLocks/>
            </p:cNvSpPr>
            <p:nvPr/>
          </p:nvSpPr>
          <p:spPr bwMode="auto">
            <a:xfrm>
              <a:off x="2176" y="3719"/>
              <a:ext cx="8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8" h="8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6" name="Freeform 208"/>
            <p:cNvSpPr>
              <a:spLocks/>
            </p:cNvSpPr>
            <p:nvPr/>
          </p:nvSpPr>
          <p:spPr bwMode="auto">
            <a:xfrm>
              <a:off x="2189" y="3730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7" name="Freeform 209"/>
            <p:cNvSpPr>
              <a:spLocks/>
            </p:cNvSpPr>
            <p:nvPr/>
          </p:nvSpPr>
          <p:spPr bwMode="auto">
            <a:xfrm>
              <a:off x="2201" y="3740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8" name="Freeform 210"/>
            <p:cNvSpPr>
              <a:spLocks/>
            </p:cNvSpPr>
            <p:nvPr/>
          </p:nvSpPr>
          <p:spPr bwMode="auto">
            <a:xfrm>
              <a:off x="2214" y="3751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2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9" name="Freeform 211"/>
            <p:cNvSpPr>
              <a:spLocks/>
            </p:cNvSpPr>
            <p:nvPr/>
          </p:nvSpPr>
          <p:spPr bwMode="auto">
            <a:xfrm>
              <a:off x="2225" y="3761"/>
              <a:ext cx="9" cy="8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8" y="2"/>
                </a:cxn>
              </a:cxnLst>
              <a:rect l="0" t="0" r="r" b="b"/>
              <a:pathLst>
                <a:path w="9" h="8">
                  <a:moveTo>
                    <a:pt x="8" y="2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0" name="Freeform 212"/>
            <p:cNvSpPr>
              <a:spLocks/>
            </p:cNvSpPr>
            <p:nvPr/>
          </p:nvSpPr>
          <p:spPr bwMode="auto">
            <a:xfrm>
              <a:off x="2238" y="3772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1" name="Freeform 213"/>
            <p:cNvSpPr>
              <a:spLocks/>
            </p:cNvSpPr>
            <p:nvPr/>
          </p:nvSpPr>
          <p:spPr bwMode="auto">
            <a:xfrm>
              <a:off x="2251" y="3784"/>
              <a:ext cx="8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2" name="Freeform 214"/>
            <p:cNvSpPr>
              <a:spLocks/>
            </p:cNvSpPr>
            <p:nvPr/>
          </p:nvSpPr>
          <p:spPr bwMode="auto">
            <a:xfrm>
              <a:off x="2264" y="3794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3" name="Freeform 215"/>
            <p:cNvSpPr>
              <a:spLocks/>
            </p:cNvSpPr>
            <p:nvPr/>
          </p:nvSpPr>
          <p:spPr bwMode="auto">
            <a:xfrm>
              <a:off x="2276" y="3805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4" name="Freeform 216"/>
            <p:cNvSpPr>
              <a:spLocks/>
            </p:cNvSpPr>
            <p:nvPr/>
          </p:nvSpPr>
          <p:spPr bwMode="auto">
            <a:xfrm>
              <a:off x="2288" y="3816"/>
              <a:ext cx="8" cy="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8" h="7">
                  <a:moveTo>
                    <a:pt x="7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5" name="Freeform 217"/>
            <p:cNvSpPr>
              <a:spLocks/>
            </p:cNvSpPr>
            <p:nvPr/>
          </p:nvSpPr>
          <p:spPr bwMode="auto">
            <a:xfrm>
              <a:off x="2300" y="3826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6" name="Freeform 218"/>
            <p:cNvSpPr>
              <a:spLocks/>
            </p:cNvSpPr>
            <p:nvPr/>
          </p:nvSpPr>
          <p:spPr bwMode="auto">
            <a:xfrm>
              <a:off x="2313" y="3837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7" name="Freeform 219"/>
            <p:cNvSpPr>
              <a:spLocks/>
            </p:cNvSpPr>
            <p:nvPr/>
          </p:nvSpPr>
          <p:spPr bwMode="auto">
            <a:xfrm>
              <a:off x="2326" y="3847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8" name="Freeform 220"/>
            <p:cNvSpPr>
              <a:spLocks/>
            </p:cNvSpPr>
            <p:nvPr/>
          </p:nvSpPr>
          <p:spPr bwMode="auto">
            <a:xfrm>
              <a:off x="2339" y="3859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9" name="Freeform 221"/>
            <p:cNvSpPr>
              <a:spLocks/>
            </p:cNvSpPr>
            <p:nvPr/>
          </p:nvSpPr>
          <p:spPr bwMode="auto">
            <a:xfrm>
              <a:off x="2351" y="3870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0" name="Freeform 222"/>
            <p:cNvSpPr>
              <a:spLocks/>
            </p:cNvSpPr>
            <p:nvPr/>
          </p:nvSpPr>
          <p:spPr bwMode="auto">
            <a:xfrm>
              <a:off x="2363" y="3880"/>
              <a:ext cx="8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</a:cxnLst>
              <a:rect l="0" t="0" r="r" b="b"/>
              <a:pathLst>
                <a:path w="8" h="8">
                  <a:moveTo>
                    <a:pt x="7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1" name="Freeform 223"/>
            <p:cNvSpPr>
              <a:spLocks/>
            </p:cNvSpPr>
            <p:nvPr/>
          </p:nvSpPr>
          <p:spPr bwMode="auto">
            <a:xfrm>
              <a:off x="2375" y="3891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2" name="Freeform 224"/>
            <p:cNvSpPr>
              <a:spLocks/>
            </p:cNvSpPr>
            <p:nvPr/>
          </p:nvSpPr>
          <p:spPr bwMode="auto">
            <a:xfrm>
              <a:off x="2388" y="3901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3" name="Freeform 225"/>
            <p:cNvSpPr>
              <a:spLocks/>
            </p:cNvSpPr>
            <p:nvPr/>
          </p:nvSpPr>
          <p:spPr bwMode="auto">
            <a:xfrm>
              <a:off x="2401" y="3912"/>
              <a:ext cx="8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4" name="Freeform 226"/>
            <p:cNvSpPr>
              <a:spLocks/>
            </p:cNvSpPr>
            <p:nvPr/>
          </p:nvSpPr>
          <p:spPr bwMode="auto">
            <a:xfrm>
              <a:off x="2414" y="3922"/>
              <a:ext cx="8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2"/>
                </a:cxn>
              </a:cxnLst>
              <a:rect l="0" t="0" r="r" b="b"/>
              <a:pathLst>
                <a:path w="8" h="8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5" name="Freeform 227"/>
            <p:cNvSpPr>
              <a:spLocks/>
            </p:cNvSpPr>
            <p:nvPr/>
          </p:nvSpPr>
          <p:spPr bwMode="auto">
            <a:xfrm>
              <a:off x="2425" y="3933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6" name="Freeform 228"/>
            <p:cNvSpPr>
              <a:spLocks/>
            </p:cNvSpPr>
            <p:nvPr/>
          </p:nvSpPr>
          <p:spPr bwMode="auto">
            <a:xfrm>
              <a:off x="2438" y="3945"/>
              <a:ext cx="8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8" h="8">
                  <a:moveTo>
                    <a:pt x="7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7" name="Freeform 229"/>
            <p:cNvSpPr>
              <a:spLocks/>
            </p:cNvSpPr>
            <p:nvPr/>
          </p:nvSpPr>
          <p:spPr bwMode="auto">
            <a:xfrm>
              <a:off x="2450" y="3955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8" name="Freeform 230"/>
            <p:cNvSpPr>
              <a:spLocks/>
            </p:cNvSpPr>
            <p:nvPr/>
          </p:nvSpPr>
          <p:spPr bwMode="auto">
            <a:xfrm>
              <a:off x="2463" y="3966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9" name="Freeform 231"/>
            <p:cNvSpPr>
              <a:spLocks/>
            </p:cNvSpPr>
            <p:nvPr/>
          </p:nvSpPr>
          <p:spPr bwMode="auto">
            <a:xfrm>
              <a:off x="2476" y="3977"/>
              <a:ext cx="8" cy="7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2"/>
                </a:cxn>
                <a:cxn ang="0">
                  <a:pos x="5" y="1"/>
                </a:cxn>
              </a:cxnLst>
              <a:rect l="0" t="0" r="r" b="b"/>
              <a:pathLst>
                <a:path w="8" h="7">
                  <a:moveTo>
                    <a:pt x="5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440" name="Group 232"/>
          <p:cNvGrpSpPr>
            <a:grpSpLocks/>
          </p:cNvGrpSpPr>
          <p:nvPr/>
        </p:nvGrpSpPr>
        <p:grpSpPr bwMode="auto">
          <a:xfrm>
            <a:off x="3927475" y="4140200"/>
            <a:ext cx="577850" cy="517525"/>
            <a:chOff x="2474" y="2608"/>
            <a:chExt cx="364" cy="326"/>
          </a:xfrm>
        </p:grpSpPr>
        <p:sp>
          <p:nvSpPr>
            <p:cNvPr id="94441" name="Freeform 233"/>
            <p:cNvSpPr>
              <a:spLocks/>
            </p:cNvSpPr>
            <p:nvPr/>
          </p:nvSpPr>
          <p:spPr bwMode="auto">
            <a:xfrm>
              <a:off x="2474" y="2608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2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2" name="Freeform 234"/>
            <p:cNvSpPr>
              <a:spLocks/>
            </p:cNvSpPr>
            <p:nvPr/>
          </p:nvSpPr>
          <p:spPr bwMode="auto">
            <a:xfrm>
              <a:off x="2487" y="2618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3" name="Freeform 235"/>
            <p:cNvSpPr>
              <a:spLocks/>
            </p:cNvSpPr>
            <p:nvPr/>
          </p:nvSpPr>
          <p:spPr bwMode="auto">
            <a:xfrm>
              <a:off x="2498" y="2630"/>
              <a:ext cx="9" cy="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</a:cxnLst>
              <a:rect l="0" t="0" r="r" b="b"/>
              <a:pathLst>
                <a:path w="9" h="8">
                  <a:moveTo>
                    <a:pt x="8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4" name="Freeform 236"/>
            <p:cNvSpPr>
              <a:spLocks/>
            </p:cNvSpPr>
            <p:nvPr/>
          </p:nvSpPr>
          <p:spPr bwMode="auto">
            <a:xfrm>
              <a:off x="2511" y="2641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5" name="Freeform 237"/>
            <p:cNvSpPr>
              <a:spLocks/>
            </p:cNvSpPr>
            <p:nvPr/>
          </p:nvSpPr>
          <p:spPr bwMode="auto">
            <a:xfrm>
              <a:off x="2524" y="2651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6" name="Freeform 238"/>
            <p:cNvSpPr>
              <a:spLocks/>
            </p:cNvSpPr>
            <p:nvPr/>
          </p:nvSpPr>
          <p:spPr bwMode="auto">
            <a:xfrm>
              <a:off x="2535" y="2663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7" name="Freeform 239"/>
            <p:cNvSpPr>
              <a:spLocks/>
            </p:cNvSpPr>
            <p:nvPr/>
          </p:nvSpPr>
          <p:spPr bwMode="auto">
            <a:xfrm>
              <a:off x="2548" y="2674"/>
              <a:ext cx="8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8" name="Freeform 240"/>
            <p:cNvSpPr>
              <a:spLocks/>
            </p:cNvSpPr>
            <p:nvPr/>
          </p:nvSpPr>
          <p:spPr bwMode="auto">
            <a:xfrm>
              <a:off x="2561" y="2684"/>
              <a:ext cx="8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2"/>
                </a:cxn>
              </a:cxnLst>
              <a:rect l="0" t="0" r="r" b="b"/>
              <a:pathLst>
                <a:path w="8" h="8">
                  <a:moveTo>
                    <a:pt x="5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9" name="Freeform 241"/>
            <p:cNvSpPr>
              <a:spLocks/>
            </p:cNvSpPr>
            <p:nvPr/>
          </p:nvSpPr>
          <p:spPr bwMode="auto">
            <a:xfrm>
              <a:off x="2572" y="2696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0" name="Freeform 242"/>
            <p:cNvSpPr>
              <a:spLocks/>
            </p:cNvSpPr>
            <p:nvPr/>
          </p:nvSpPr>
          <p:spPr bwMode="auto">
            <a:xfrm>
              <a:off x="2585" y="2707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1" name="Freeform 243"/>
            <p:cNvSpPr>
              <a:spLocks/>
            </p:cNvSpPr>
            <p:nvPr/>
          </p:nvSpPr>
          <p:spPr bwMode="auto">
            <a:xfrm>
              <a:off x="2597" y="2717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2" name="Freeform 244"/>
            <p:cNvSpPr>
              <a:spLocks/>
            </p:cNvSpPr>
            <p:nvPr/>
          </p:nvSpPr>
          <p:spPr bwMode="auto">
            <a:xfrm>
              <a:off x="2609" y="2728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3" name="Freeform 245"/>
            <p:cNvSpPr>
              <a:spLocks/>
            </p:cNvSpPr>
            <p:nvPr/>
          </p:nvSpPr>
          <p:spPr bwMode="auto">
            <a:xfrm>
              <a:off x="2622" y="2740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4" name="Freeform 246"/>
            <p:cNvSpPr>
              <a:spLocks/>
            </p:cNvSpPr>
            <p:nvPr/>
          </p:nvSpPr>
          <p:spPr bwMode="auto">
            <a:xfrm>
              <a:off x="2633" y="2750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5" name="Freeform 247"/>
            <p:cNvSpPr>
              <a:spLocks/>
            </p:cNvSpPr>
            <p:nvPr/>
          </p:nvSpPr>
          <p:spPr bwMode="auto">
            <a:xfrm>
              <a:off x="2646" y="2761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6" name="Freeform 248"/>
            <p:cNvSpPr>
              <a:spLocks/>
            </p:cNvSpPr>
            <p:nvPr/>
          </p:nvSpPr>
          <p:spPr bwMode="auto">
            <a:xfrm>
              <a:off x="2658" y="2773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7" name="Freeform 249"/>
            <p:cNvSpPr>
              <a:spLocks/>
            </p:cNvSpPr>
            <p:nvPr/>
          </p:nvSpPr>
          <p:spPr bwMode="auto">
            <a:xfrm>
              <a:off x="2670" y="2783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8" name="Freeform 250"/>
            <p:cNvSpPr>
              <a:spLocks/>
            </p:cNvSpPr>
            <p:nvPr/>
          </p:nvSpPr>
          <p:spPr bwMode="auto">
            <a:xfrm>
              <a:off x="2682" y="2794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9" name="Freeform 251"/>
            <p:cNvSpPr>
              <a:spLocks/>
            </p:cNvSpPr>
            <p:nvPr/>
          </p:nvSpPr>
          <p:spPr bwMode="auto">
            <a:xfrm>
              <a:off x="2695" y="2806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0" name="Freeform 252"/>
            <p:cNvSpPr>
              <a:spLocks/>
            </p:cNvSpPr>
            <p:nvPr/>
          </p:nvSpPr>
          <p:spPr bwMode="auto">
            <a:xfrm>
              <a:off x="2706" y="2816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1" name="Freeform 253"/>
            <p:cNvSpPr>
              <a:spLocks/>
            </p:cNvSpPr>
            <p:nvPr/>
          </p:nvSpPr>
          <p:spPr bwMode="auto">
            <a:xfrm>
              <a:off x="2719" y="2827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2" name="Freeform 254"/>
            <p:cNvSpPr>
              <a:spLocks/>
            </p:cNvSpPr>
            <p:nvPr/>
          </p:nvSpPr>
          <p:spPr bwMode="auto">
            <a:xfrm>
              <a:off x="2732" y="2839"/>
              <a:ext cx="8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3" name="Freeform 255"/>
            <p:cNvSpPr>
              <a:spLocks/>
            </p:cNvSpPr>
            <p:nvPr/>
          </p:nvSpPr>
          <p:spPr bwMode="auto">
            <a:xfrm>
              <a:off x="2743" y="2849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4" name="Freeform 256"/>
            <p:cNvSpPr>
              <a:spLocks/>
            </p:cNvSpPr>
            <p:nvPr/>
          </p:nvSpPr>
          <p:spPr bwMode="auto">
            <a:xfrm>
              <a:off x="2756" y="2860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5" name="Freeform 257"/>
            <p:cNvSpPr>
              <a:spLocks/>
            </p:cNvSpPr>
            <p:nvPr/>
          </p:nvSpPr>
          <p:spPr bwMode="auto">
            <a:xfrm>
              <a:off x="2769" y="2872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6" name="Freeform 258"/>
            <p:cNvSpPr>
              <a:spLocks/>
            </p:cNvSpPr>
            <p:nvPr/>
          </p:nvSpPr>
          <p:spPr bwMode="auto">
            <a:xfrm>
              <a:off x="2780" y="2882"/>
              <a:ext cx="8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</a:cxnLst>
              <a:rect l="0" t="0" r="r" b="b"/>
              <a:pathLst>
                <a:path w="8" h="8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7" name="Freeform 259"/>
            <p:cNvSpPr>
              <a:spLocks/>
            </p:cNvSpPr>
            <p:nvPr/>
          </p:nvSpPr>
          <p:spPr bwMode="auto">
            <a:xfrm>
              <a:off x="2793" y="2893"/>
              <a:ext cx="8" cy="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8" name="Freeform 260"/>
            <p:cNvSpPr>
              <a:spLocks/>
            </p:cNvSpPr>
            <p:nvPr/>
          </p:nvSpPr>
          <p:spPr bwMode="auto">
            <a:xfrm>
              <a:off x="2805" y="2903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9" name="Freeform 261"/>
            <p:cNvSpPr>
              <a:spLocks/>
            </p:cNvSpPr>
            <p:nvPr/>
          </p:nvSpPr>
          <p:spPr bwMode="auto">
            <a:xfrm>
              <a:off x="2817" y="2915"/>
              <a:ext cx="8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</a:cxnLst>
              <a:rect l="0" t="0" r="r" b="b"/>
              <a:pathLst>
                <a:path w="8" h="8">
                  <a:moveTo>
                    <a:pt x="7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0" name="Freeform 262"/>
            <p:cNvSpPr>
              <a:spLocks/>
            </p:cNvSpPr>
            <p:nvPr/>
          </p:nvSpPr>
          <p:spPr bwMode="auto">
            <a:xfrm>
              <a:off x="2829" y="2926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471" name="Freeform 263"/>
          <p:cNvSpPr>
            <a:spLocks/>
          </p:cNvSpPr>
          <p:nvPr/>
        </p:nvSpPr>
        <p:spPr bwMode="auto">
          <a:xfrm>
            <a:off x="4557713" y="4692650"/>
            <a:ext cx="554037" cy="490538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12"/>
              </a:cxn>
              <a:cxn ang="0">
                <a:pos x="339" y="309"/>
              </a:cxn>
              <a:cxn ang="0">
                <a:pos x="349" y="297"/>
              </a:cxn>
              <a:cxn ang="0">
                <a:pos x="9" y="0"/>
              </a:cxn>
            </a:cxnLst>
            <a:rect l="0" t="0" r="r" b="b"/>
            <a:pathLst>
              <a:path w="349" h="309">
                <a:moveTo>
                  <a:pt x="9" y="0"/>
                </a:moveTo>
                <a:lnTo>
                  <a:pt x="0" y="12"/>
                </a:lnTo>
                <a:lnTo>
                  <a:pt x="339" y="309"/>
                </a:lnTo>
                <a:lnTo>
                  <a:pt x="349" y="297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4472" name="Group 264"/>
          <p:cNvGrpSpPr>
            <a:grpSpLocks/>
          </p:cNvGrpSpPr>
          <p:nvPr/>
        </p:nvGrpSpPr>
        <p:grpSpPr bwMode="auto">
          <a:xfrm>
            <a:off x="4568825" y="5216525"/>
            <a:ext cx="542925" cy="549275"/>
            <a:chOff x="2878" y="3286"/>
            <a:chExt cx="342" cy="346"/>
          </a:xfrm>
        </p:grpSpPr>
        <p:sp>
          <p:nvSpPr>
            <p:cNvPr id="94473" name="Freeform 265"/>
            <p:cNvSpPr>
              <a:spLocks/>
            </p:cNvSpPr>
            <p:nvPr/>
          </p:nvSpPr>
          <p:spPr bwMode="auto">
            <a:xfrm>
              <a:off x="2878" y="3624"/>
              <a:ext cx="8" cy="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3"/>
                </a:cxn>
              </a:cxnLst>
              <a:rect l="0" t="0" r="r" b="b"/>
              <a:pathLst>
                <a:path w="8" h="8">
                  <a:moveTo>
                    <a:pt x="1" y="3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4" name="Freeform 266"/>
            <p:cNvSpPr>
              <a:spLocks/>
            </p:cNvSpPr>
            <p:nvPr/>
          </p:nvSpPr>
          <p:spPr bwMode="auto">
            <a:xfrm>
              <a:off x="2889" y="3612"/>
              <a:ext cx="8" cy="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1" y="3"/>
                </a:cxn>
              </a:cxnLst>
              <a:rect l="0" t="0" r="r" b="b"/>
              <a:pathLst>
                <a:path w="8" h="8">
                  <a:moveTo>
                    <a:pt x="1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5" name="Freeform 267"/>
            <p:cNvSpPr>
              <a:spLocks/>
            </p:cNvSpPr>
            <p:nvPr/>
          </p:nvSpPr>
          <p:spPr bwMode="auto">
            <a:xfrm>
              <a:off x="2900" y="3600"/>
              <a:ext cx="9" cy="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2" y="3"/>
                </a:cxn>
              </a:cxnLst>
              <a:rect l="0" t="0" r="r" b="b"/>
              <a:pathLst>
                <a:path w="9" h="8">
                  <a:moveTo>
                    <a:pt x="2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6" name="Freeform 268"/>
            <p:cNvSpPr>
              <a:spLocks/>
            </p:cNvSpPr>
            <p:nvPr/>
          </p:nvSpPr>
          <p:spPr bwMode="auto">
            <a:xfrm>
              <a:off x="2912" y="3590"/>
              <a:ext cx="8" cy="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7" name="Freeform 269"/>
            <p:cNvSpPr>
              <a:spLocks/>
            </p:cNvSpPr>
            <p:nvPr/>
          </p:nvSpPr>
          <p:spPr bwMode="auto">
            <a:xfrm>
              <a:off x="2924" y="3578"/>
              <a:ext cx="9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8" name="Freeform 270"/>
            <p:cNvSpPr>
              <a:spLocks/>
            </p:cNvSpPr>
            <p:nvPr/>
          </p:nvSpPr>
          <p:spPr bwMode="auto">
            <a:xfrm>
              <a:off x="2936" y="3566"/>
              <a:ext cx="8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8" h="8">
                  <a:moveTo>
                    <a:pt x="0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9" name="Freeform 271"/>
            <p:cNvSpPr>
              <a:spLocks/>
            </p:cNvSpPr>
            <p:nvPr/>
          </p:nvSpPr>
          <p:spPr bwMode="auto">
            <a:xfrm>
              <a:off x="2947" y="3554"/>
              <a:ext cx="8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0" name="Freeform 272"/>
            <p:cNvSpPr>
              <a:spLocks/>
            </p:cNvSpPr>
            <p:nvPr/>
          </p:nvSpPr>
          <p:spPr bwMode="auto">
            <a:xfrm>
              <a:off x="2958" y="3542"/>
              <a:ext cx="9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</a:cxnLst>
              <a:rect l="0" t="0" r="r" b="b"/>
              <a:pathLst>
                <a:path w="9" h="8">
                  <a:moveTo>
                    <a:pt x="0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1" name="Freeform 273"/>
            <p:cNvSpPr>
              <a:spLocks/>
            </p:cNvSpPr>
            <p:nvPr/>
          </p:nvSpPr>
          <p:spPr bwMode="auto">
            <a:xfrm>
              <a:off x="2970" y="3530"/>
              <a:ext cx="8" cy="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1" y="3"/>
                </a:cxn>
              </a:cxnLst>
              <a:rect l="0" t="0" r="r" b="b"/>
              <a:pathLst>
                <a:path w="8" h="8">
                  <a:moveTo>
                    <a:pt x="1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2" name="Freeform 274"/>
            <p:cNvSpPr>
              <a:spLocks/>
            </p:cNvSpPr>
            <p:nvPr/>
          </p:nvSpPr>
          <p:spPr bwMode="auto">
            <a:xfrm>
              <a:off x="2981" y="3520"/>
              <a:ext cx="8" cy="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6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6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3" name="Freeform 275"/>
            <p:cNvSpPr>
              <a:spLocks/>
            </p:cNvSpPr>
            <p:nvPr/>
          </p:nvSpPr>
          <p:spPr bwMode="auto">
            <a:xfrm>
              <a:off x="2992" y="3508"/>
              <a:ext cx="9" cy="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4" name="Freeform 276"/>
            <p:cNvSpPr>
              <a:spLocks/>
            </p:cNvSpPr>
            <p:nvPr/>
          </p:nvSpPr>
          <p:spPr bwMode="auto">
            <a:xfrm>
              <a:off x="3005" y="3496"/>
              <a:ext cx="8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5" name="Freeform 277"/>
            <p:cNvSpPr>
              <a:spLocks/>
            </p:cNvSpPr>
            <p:nvPr/>
          </p:nvSpPr>
          <p:spPr bwMode="auto">
            <a:xfrm>
              <a:off x="3016" y="3484"/>
              <a:ext cx="9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</a:cxnLst>
              <a:rect l="0" t="0" r="r" b="b"/>
              <a:pathLst>
                <a:path w="9" h="8">
                  <a:moveTo>
                    <a:pt x="0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6" name="Freeform 278"/>
            <p:cNvSpPr>
              <a:spLocks/>
            </p:cNvSpPr>
            <p:nvPr/>
          </p:nvSpPr>
          <p:spPr bwMode="auto">
            <a:xfrm>
              <a:off x="3028" y="3472"/>
              <a:ext cx="8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7" name="Freeform 279"/>
            <p:cNvSpPr>
              <a:spLocks/>
            </p:cNvSpPr>
            <p:nvPr/>
          </p:nvSpPr>
          <p:spPr bwMode="auto">
            <a:xfrm>
              <a:off x="3039" y="3462"/>
              <a:ext cx="8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8" h="8">
                  <a:moveTo>
                    <a:pt x="0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8" name="Freeform 280"/>
            <p:cNvSpPr>
              <a:spLocks/>
            </p:cNvSpPr>
            <p:nvPr/>
          </p:nvSpPr>
          <p:spPr bwMode="auto">
            <a:xfrm>
              <a:off x="3050" y="3450"/>
              <a:ext cx="9" cy="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9" name="Freeform 281"/>
            <p:cNvSpPr>
              <a:spLocks/>
            </p:cNvSpPr>
            <p:nvPr/>
          </p:nvSpPr>
          <p:spPr bwMode="auto">
            <a:xfrm>
              <a:off x="3061" y="3438"/>
              <a:ext cx="9" cy="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7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0" name="Freeform 282"/>
            <p:cNvSpPr>
              <a:spLocks/>
            </p:cNvSpPr>
            <p:nvPr/>
          </p:nvSpPr>
          <p:spPr bwMode="auto">
            <a:xfrm>
              <a:off x="3073" y="3426"/>
              <a:ext cx="8" cy="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</a:cxnLst>
              <a:rect l="0" t="0" r="r" b="b"/>
              <a:pathLst>
                <a:path w="8" h="8">
                  <a:moveTo>
                    <a:pt x="1" y="3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1" name="Freeform 283"/>
            <p:cNvSpPr>
              <a:spLocks/>
            </p:cNvSpPr>
            <p:nvPr/>
          </p:nvSpPr>
          <p:spPr bwMode="auto">
            <a:xfrm>
              <a:off x="3086" y="3414"/>
              <a:ext cx="8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2" name="Freeform 284"/>
            <p:cNvSpPr>
              <a:spLocks/>
            </p:cNvSpPr>
            <p:nvPr/>
          </p:nvSpPr>
          <p:spPr bwMode="auto">
            <a:xfrm>
              <a:off x="3097" y="3402"/>
              <a:ext cx="8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3" name="Freeform 285"/>
            <p:cNvSpPr>
              <a:spLocks/>
            </p:cNvSpPr>
            <p:nvPr/>
          </p:nvSpPr>
          <p:spPr bwMode="auto">
            <a:xfrm>
              <a:off x="3108" y="3392"/>
              <a:ext cx="9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4" name="Freeform 286"/>
            <p:cNvSpPr>
              <a:spLocks/>
            </p:cNvSpPr>
            <p:nvPr/>
          </p:nvSpPr>
          <p:spPr bwMode="auto">
            <a:xfrm>
              <a:off x="3119" y="3380"/>
              <a:ext cx="9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5" name="Freeform 287"/>
            <p:cNvSpPr>
              <a:spLocks/>
            </p:cNvSpPr>
            <p:nvPr/>
          </p:nvSpPr>
          <p:spPr bwMode="auto">
            <a:xfrm>
              <a:off x="3131" y="3368"/>
              <a:ext cx="8" cy="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</a:cxnLst>
              <a:rect l="0" t="0" r="r" b="b"/>
              <a:pathLst>
                <a:path w="8" h="8">
                  <a:moveTo>
                    <a:pt x="1" y="3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6" name="Freeform 288"/>
            <p:cNvSpPr>
              <a:spLocks/>
            </p:cNvSpPr>
            <p:nvPr/>
          </p:nvSpPr>
          <p:spPr bwMode="auto">
            <a:xfrm>
              <a:off x="3142" y="3356"/>
              <a:ext cx="9" cy="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2" y="3"/>
                </a:cxn>
              </a:cxnLst>
              <a:rect l="0" t="0" r="r" b="b"/>
              <a:pathLst>
                <a:path w="9" h="8">
                  <a:moveTo>
                    <a:pt x="2" y="3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7" name="Freeform 289"/>
            <p:cNvSpPr>
              <a:spLocks/>
            </p:cNvSpPr>
            <p:nvPr/>
          </p:nvSpPr>
          <p:spPr bwMode="auto">
            <a:xfrm>
              <a:off x="3153" y="3344"/>
              <a:ext cx="9" cy="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2" y="3"/>
                </a:cxn>
              </a:cxnLst>
              <a:rect l="0" t="0" r="r" b="b"/>
              <a:pathLst>
                <a:path w="9" h="8">
                  <a:moveTo>
                    <a:pt x="2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8" name="Freeform 290"/>
            <p:cNvSpPr>
              <a:spLocks/>
            </p:cNvSpPr>
            <p:nvPr/>
          </p:nvSpPr>
          <p:spPr bwMode="auto">
            <a:xfrm>
              <a:off x="3165" y="3334"/>
              <a:ext cx="8" cy="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6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6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9" name="Freeform 291"/>
            <p:cNvSpPr>
              <a:spLocks/>
            </p:cNvSpPr>
            <p:nvPr/>
          </p:nvSpPr>
          <p:spPr bwMode="auto">
            <a:xfrm>
              <a:off x="3177" y="3322"/>
              <a:ext cx="9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00" name="Freeform 292"/>
            <p:cNvSpPr>
              <a:spLocks/>
            </p:cNvSpPr>
            <p:nvPr/>
          </p:nvSpPr>
          <p:spPr bwMode="auto">
            <a:xfrm>
              <a:off x="3189" y="3310"/>
              <a:ext cx="8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8" h="8">
                  <a:moveTo>
                    <a:pt x="0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01" name="Freeform 293"/>
            <p:cNvSpPr>
              <a:spLocks/>
            </p:cNvSpPr>
            <p:nvPr/>
          </p:nvSpPr>
          <p:spPr bwMode="auto">
            <a:xfrm>
              <a:off x="3200" y="3298"/>
              <a:ext cx="9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</a:cxnLst>
              <a:rect l="0" t="0" r="r" b="b"/>
              <a:pathLst>
                <a:path w="9" h="8">
                  <a:moveTo>
                    <a:pt x="0" y="3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02" name="Freeform 294"/>
            <p:cNvSpPr>
              <a:spLocks/>
            </p:cNvSpPr>
            <p:nvPr/>
          </p:nvSpPr>
          <p:spPr bwMode="auto">
            <a:xfrm>
              <a:off x="3211" y="3286"/>
              <a:ext cx="9" cy="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2" y="3"/>
                </a:cxn>
              </a:cxnLst>
              <a:rect l="0" t="0" r="r" b="b"/>
              <a:pathLst>
                <a:path w="9" h="8">
                  <a:moveTo>
                    <a:pt x="2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503" name="Freeform 295"/>
          <p:cNvSpPr>
            <a:spLocks/>
          </p:cNvSpPr>
          <p:nvPr/>
        </p:nvSpPr>
        <p:spPr bwMode="auto">
          <a:xfrm>
            <a:off x="4006850" y="5816600"/>
            <a:ext cx="531813" cy="500063"/>
          </a:xfrm>
          <a:custGeom>
            <a:avLst/>
            <a:gdLst/>
            <a:ahLst/>
            <a:cxnLst>
              <a:cxn ang="0">
                <a:pos x="0" y="303"/>
              </a:cxn>
              <a:cxn ang="0">
                <a:pos x="10" y="315"/>
              </a:cxn>
              <a:cxn ang="0">
                <a:pos x="335" y="12"/>
              </a:cxn>
              <a:cxn ang="0">
                <a:pos x="325" y="0"/>
              </a:cxn>
              <a:cxn ang="0">
                <a:pos x="0" y="303"/>
              </a:cxn>
            </a:cxnLst>
            <a:rect l="0" t="0" r="r" b="b"/>
            <a:pathLst>
              <a:path w="335" h="315">
                <a:moveTo>
                  <a:pt x="0" y="303"/>
                </a:moveTo>
                <a:lnTo>
                  <a:pt x="10" y="315"/>
                </a:lnTo>
                <a:lnTo>
                  <a:pt x="335" y="12"/>
                </a:lnTo>
                <a:lnTo>
                  <a:pt x="325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04" name="Rectangle 296"/>
          <p:cNvSpPr>
            <a:spLocks noChangeArrowheads="1"/>
          </p:cNvSpPr>
          <p:nvPr/>
        </p:nvSpPr>
        <p:spPr bwMode="auto">
          <a:xfrm>
            <a:off x="3697288" y="5089525"/>
            <a:ext cx="26987" cy="3143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05" name="Rectangle 297"/>
          <p:cNvSpPr>
            <a:spLocks noChangeArrowheads="1"/>
          </p:cNvSpPr>
          <p:nvPr/>
        </p:nvSpPr>
        <p:spPr bwMode="auto">
          <a:xfrm>
            <a:off x="3767138" y="5033963"/>
            <a:ext cx="325437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4506" name="Group 298"/>
          <p:cNvGrpSpPr>
            <a:grpSpLocks/>
          </p:cNvGrpSpPr>
          <p:nvPr/>
        </p:nvGrpSpPr>
        <p:grpSpPr bwMode="auto">
          <a:xfrm>
            <a:off x="4119563" y="5083175"/>
            <a:ext cx="12700" cy="314325"/>
            <a:chOff x="2595" y="3202"/>
            <a:chExt cx="8" cy="198"/>
          </a:xfrm>
        </p:grpSpPr>
        <p:sp>
          <p:nvSpPr>
            <p:cNvPr id="94507" name="Freeform 299"/>
            <p:cNvSpPr>
              <a:spLocks/>
            </p:cNvSpPr>
            <p:nvPr/>
          </p:nvSpPr>
          <p:spPr bwMode="auto">
            <a:xfrm>
              <a:off x="2595" y="3202"/>
              <a:ext cx="8" cy="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8" y="4"/>
                </a:cxn>
                <a:cxn ang="0">
                  <a:pos x="7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5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lnTo>
                    <a:pt x="8" y="4"/>
                  </a:lnTo>
                  <a:lnTo>
                    <a:pt x="7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5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08" name="Freeform 300"/>
            <p:cNvSpPr>
              <a:spLocks/>
            </p:cNvSpPr>
            <p:nvPr/>
          </p:nvSpPr>
          <p:spPr bwMode="auto">
            <a:xfrm>
              <a:off x="2595" y="3218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09" name="Freeform 301"/>
            <p:cNvSpPr>
              <a:spLocks/>
            </p:cNvSpPr>
            <p:nvPr/>
          </p:nvSpPr>
          <p:spPr bwMode="auto">
            <a:xfrm>
              <a:off x="2595" y="3233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6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0" name="Freeform 302"/>
            <p:cNvSpPr>
              <a:spLocks/>
            </p:cNvSpPr>
            <p:nvPr/>
          </p:nvSpPr>
          <p:spPr bwMode="auto">
            <a:xfrm>
              <a:off x="2595" y="3249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6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1" name="Freeform 303"/>
            <p:cNvSpPr>
              <a:spLocks/>
            </p:cNvSpPr>
            <p:nvPr/>
          </p:nvSpPr>
          <p:spPr bwMode="auto">
            <a:xfrm>
              <a:off x="2595" y="3265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2" name="Freeform 304"/>
            <p:cNvSpPr>
              <a:spLocks/>
            </p:cNvSpPr>
            <p:nvPr/>
          </p:nvSpPr>
          <p:spPr bwMode="auto">
            <a:xfrm>
              <a:off x="2595" y="3281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3" name="Freeform 305"/>
            <p:cNvSpPr>
              <a:spLocks/>
            </p:cNvSpPr>
            <p:nvPr/>
          </p:nvSpPr>
          <p:spPr bwMode="auto">
            <a:xfrm>
              <a:off x="2595" y="3297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4" name="Freeform 306"/>
            <p:cNvSpPr>
              <a:spLocks/>
            </p:cNvSpPr>
            <p:nvPr/>
          </p:nvSpPr>
          <p:spPr bwMode="auto">
            <a:xfrm>
              <a:off x="2595" y="3313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5" name="Freeform 307"/>
            <p:cNvSpPr>
              <a:spLocks/>
            </p:cNvSpPr>
            <p:nvPr/>
          </p:nvSpPr>
          <p:spPr bwMode="auto">
            <a:xfrm>
              <a:off x="2595" y="3328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6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6" name="Freeform 308"/>
            <p:cNvSpPr>
              <a:spLocks/>
            </p:cNvSpPr>
            <p:nvPr/>
          </p:nvSpPr>
          <p:spPr bwMode="auto">
            <a:xfrm>
              <a:off x="2595" y="3344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6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7" name="Freeform 309"/>
            <p:cNvSpPr>
              <a:spLocks/>
            </p:cNvSpPr>
            <p:nvPr/>
          </p:nvSpPr>
          <p:spPr bwMode="auto">
            <a:xfrm>
              <a:off x="2595" y="3360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8" name="Freeform 310"/>
            <p:cNvSpPr>
              <a:spLocks/>
            </p:cNvSpPr>
            <p:nvPr/>
          </p:nvSpPr>
          <p:spPr bwMode="auto">
            <a:xfrm>
              <a:off x="2595" y="3376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9" name="Freeform 311"/>
            <p:cNvSpPr>
              <a:spLocks/>
            </p:cNvSpPr>
            <p:nvPr/>
          </p:nvSpPr>
          <p:spPr bwMode="auto">
            <a:xfrm>
              <a:off x="2595" y="3392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520" name="Group 312"/>
          <p:cNvGrpSpPr>
            <a:grpSpLocks/>
          </p:cNvGrpSpPr>
          <p:nvPr/>
        </p:nvGrpSpPr>
        <p:grpSpPr bwMode="auto">
          <a:xfrm>
            <a:off x="3759200" y="5418138"/>
            <a:ext cx="338138" cy="12700"/>
            <a:chOff x="2368" y="3413"/>
            <a:chExt cx="213" cy="8"/>
          </a:xfrm>
        </p:grpSpPr>
        <p:sp>
          <p:nvSpPr>
            <p:cNvPr id="94521" name="Freeform 313"/>
            <p:cNvSpPr>
              <a:spLocks/>
            </p:cNvSpPr>
            <p:nvPr/>
          </p:nvSpPr>
          <p:spPr bwMode="auto">
            <a:xfrm>
              <a:off x="2368" y="3413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2" name="Freeform 314"/>
            <p:cNvSpPr>
              <a:spLocks/>
            </p:cNvSpPr>
            <p:nvPr/>
          </p:nvSpPr>
          <p:spPr bwMode="auto">
            <a:xfrm>
              <a:off x="2385" y="3413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3" name="Freeform 315"/>
            <p:cNvSpPr>
              <a:spLocks/>
            </p:cNvSpPr>
            <p:nvPr/>
          </p:nvSpPr>
          <p:spPr bwMode="auto">
            <a:xfrm>
              <a:off x="2402" y="3413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4" name="Freeform 316"/>
            <p:cNvSpPr>
              <a:spLocks/>
            </p:cNvSpPr>
            <p:nvPr/>
          </p:nvSpPr>
          <p:spPr bwMode="auto">
            <a:xfrm>
              <a:off x="2419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5" name="Freeform 317"/>
            <p:cNvSpPr>
              <a:spLocks/>
            </p:cNvSpPr>
            <p:nvPr/>
          </p:nvSpPr>
          <p:spPr bwMode="auto">
            <a:xfrm>
              <a:off x="2436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6" name="Freeform 318"/>
            <p:cNvSpPr>
              <a:spLocks/>
            </p:cNvSpPr>
            <p:nvPr/>
          </p:nvSpPr>
          <p:spPr bwMode="auto">
            <a:xfrm>
              <a:off x="2453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7" name="Freeform 319"/>
            <p:cNvSpPr>
              <a:spLocks/>
            </p:cNvSpPr>
            <p:nvPr/>
          </p:nvSpPr>
          <p:spPr bwMode="auto">
            <a:xfrm>
              <a:off x="2470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8" name="Freeform 320"/>
            <p:cNvSpPr>
              <a:spLocks/>
            </p:cNvSpPr>
            <p:nvPr/>
          </p:nvSpPr>
          <p:spPr bwMode="auto">
            <a:xfrm>
              <a:off x="2487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9" name="Freeform 321"/>
            <p:cNvSpPr>
              <a:spLocks/>
            </p:cNvSpPr>
            <p:nvPr/>
          </p:nvSpPr>
          <p:spPr bwMode="auto">
            <a:xfrm>
              <a:off x="2504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0" name="Freeform 322"/>
            <p:cNvSpPr>
              <a:spLocks/>
            </p:cNvSpPr>
            <p:nvPr/>
          </p:nvSpPr>
          <p:spPr bwMode="auto">
            <a:xfrm>
              <a:off x="2521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1" name="Freeform 323"/>
            <p:cNvSpPr>
              <a:spLocks/>
            </p:cNvSpPr>
            <p:nvPr/>
          </p:nvSpPr>
          <p:spPr bwMode="auto">
            <a:xfrm>
              <a:off x="2538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2" name="Freeform 324"/>
            <p:cNvSpPr>
              <a:spLocks/>
            </p:cNvSpPr>
            <p:nvPr/>
          </p:nvSpPr>
          <p:spPr bwMode="auto">
            <a:xfrm>
              <a:off x="2555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3" name="Freeform 325"/>
            <p:cNvSpPr>
              <a:spLocks/>
            </p:cNvSpPr>
            <p:nvPr/>
          </p:nvSpPr>
          <p:spPr bwMode="auto">
            <a:xfrm>
              <a:off x="2572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534" name="Freeform 326"/>
          <p:cNvSpPr>
            <a:spLocks/>
          </p:cNvSpPr>
          <p:nvPr/>
        </p:nvSpPr>
        <p:spPr bwMode="auto">
          <a:xfrm>
            <a:off x="3344863" y="4737100"/>
            <a:ext cx="352425" cy="312738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212" y="197"/>
              </a:cxn>
              <a:cxn ang="0">
                <a:pos x="222" y="185"/>
              </a:cxn>
              <a:cxn ang="0">
                <a:pos x="10" y="0"/>
              </a:cxn>
            </a:cxnLst>
            <a:rect l="0" t="0" r="r" b="b"/>
            <a:pathLst>
              <a:path w="222" h="197">
                <a:moveTo>
                  <a:pt x="10" y="0"/>
                </a:moveTo>
                <a:lnTo>
                  <a:pt x="0" y="12"/>
                </a:lnTo>
                <a:lnTo>
                  <a:pt x="212" y="197"/>
                </a:lnTo>
                <a:lnTo>
                  <a:pt x="222" y="185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4535" name="Group 327"/>
          <p:cNvGrpSpPr>
            <a:grpSpLocks/>
          </p:cNvGrpSpPr>
          <p:nvPr/>
        </p:nvGrpSpPr>
        <p:grpSpPr bwMode="auto">
          <a:xfrm>
            <a:off x="4152900" y="4716463"/>
            <a:ext cx="373063" cy="315912"/>
            <a:chOff x="2616" y="2971"/>
            <a:chExt cx="235" cy="199"/>
          </a:xfrm>
        </p:grpSpPr>
        <p:sp>
          <p:nvSpPr>
            <p:cNvPr id="94536" name="Freeform 328"/>
            <p:cNvSpPr>
              <a:spLocks/>
            </p:cNvSpPr>
            <p:nvPr/>
          </p:nvSpPr>
          <p:spPr bwMode="auto">
            <a:xfrm>
              <a:off x="2616" y="3162"/>
              <a:ext cx="8" cy="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7" y="8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1"/>
                </a:cxn>
              </a:cxnLst>
              <a:rect l="0" t="0" r="r" b="b"/>
              <a:pathLst>
                <a:path w="8" h="8">
                  <a:moveTo>
                    <a:pt x="3" y="1"/>
                  </a:move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7" name="Freeform 329"/>
            <p:cNvSpPr>
              <a:spLocks/>
            </p:cNvSpPr>
            <p:nvPr/>
          </p:nvSpPr>
          <p:spPr bwMode="auto">
            <a:xfrm>
              <a:off x="2629" y="3152"/>
              <a:ext cx="8" cy="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8" h="8">
                  <a:moveTo>
                    <a:pt x="1" y="0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8" name="Freeform 330"/>
            <p:cNvSpPr>
              <a:spLocks/>
            </p:cNvSpPr>
            <p:nvPr/>
          </p:nvSpPr>
          <p:spPr bwMode="auto">
            <a:xfrm>
              <a:off x="2641" y="3141"/>
              <a:ext cx="9" cy="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</a:cxnLst>
              <a:rect l="0" t="0" r="r" b="b"/>
              <a:pathLst>
                <a:path w="9" h="8">
                  <a:moveTo>
                    <a:pt x="2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9" name="Freeform 331"/>
            <p:cNvSpPr>
              <a:spLocks/>
            </p:cNvSpPr>
            <p:nvPr/>
          </p:nvSpPr>
          <p:spPr bwMode="auto">
            <a:xfrm>
              <a:off x="2654" y="3130"/>
              <a:ext cx="9" cy="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7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</a:cxnLst>
              <a:rect l="0" t="0" r="r" b="b"/>
              <a:pathLst>
                <a:path w="9" h="8">
                  <a:moveTo>
                    <a:pt x="1" y="0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0" name="Freeform 332"/>
            <p:cNvSpPr>
              <a:spLocks/>
            </p:cNvSpPr>
            <p:nvPr/>
          </p:nvSpPr>
          <p:spPr bwMode="auto">
            <a:xfrm>
              <a:off x="2667" y="3120"/>
              <a:ext cx="8" cy="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</a:cxnLst>
              <a:rect l="0" t="0" r="r" b="b"/>
              <a:pathLst>
                <a:path w="8" h="8">
                  <a:moveTo>
                    <a:pt x="1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1" name="Freeform 333"/>
            <p:cNvSpPr>
              <a:spLocks/>
            </p:cNvSpPr>
            <p:nvPr/>
          </p:nvSpPr>
          <p:spPr bwMode="auto">
            <a:xfrm>
              <a:off x="2678" y="3109"/>
              <a:ext cx="9" cy="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9" h="8">
                  <a:moveTo>
                    <a:pt x="3" y="0"/>
                  </a:move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2" name="Freeform 334"/>
            <p:cNvSpPr>
              <a:spLocks/>
            </p:cNvSpPr>
            <p:nvPr/>
          </p:nvSpPr>
          <p:spPr bwMode="auto">
            <a:xfrm>
              <a:off x="2691" y="3099"/>
              <a:ext cx="8" cy="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6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8" h="8">
                  <a:moveTo>
                    <a:pt x="3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6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3" name="Freeform 335"/>
            <p:cNvSpPr>
              <a:spLocks/>
            </p:cNvSpPr>
            <p:nvPr/>
          </p:nvSpPr>
          <p:spPr bwMode="auto">
            <a:xfrm>
              <a:off x="2704" y="3087"/>
              <a:ext cx="8" cy="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1"/>
                </a:cxn>
              </a:cxnLst>
              <a:rect l="0" t="0" r="r" b="b"/>
              <a:pathLst>
                <a:path w="8" h="8">
                  <a:moveTo>
                    <a:pt x="2" y="1"/>
                  </a:move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4" name="Freeform 336"/>
            <p:cNvSpPr>
              <a:spLocks/>
            </p:cNvSpPr>
            <p:nvPr/>
          </p:nvSpPr>
          <p:spPr bwMode="auto">
            <a:xfrm>
              <a:off x="2716" y="3076"/>
              <a:ext cx="9" cy="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2"/>
                </a:cxn>
              </a:cxnLst>
              <a:rect l="0" t="0" r="r" b="b"/>
              <a:pathLst>
                <a:path w="9" h="8">
                  <a:moveTo>
                    <a:pt x="3" y="2"/>
                  </a:moveTo>
                  <a:lnTo>
                    <a:pt x="2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5" name="Freeform 337"/>
            <p:cNvSpPr>
              <a:spLocks/>
            </p:cNvSpPr>
            <p:nvPr/>
          </p:nvSpPr>
          <p:spPr bwMode="auto">
            <a:xfrm>
              <a:off x="2729" y="3066"/>
              <a:ext cx="9" cy="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</a:cxnLst>
              <a:rect l="0" t="0" r="r" b="b"/>
              <a:pathLst>
                <a:path w="9" h="8">
                  <a:moveTo>
                    <a:pt x="1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6" name="Freeform 338"/>
            <p:cNvSpPr>
              <a:spLocks/>
            </p:cNvSpPr>
            <p:nvPr/>
          </p:nvSpPr>
          <p:spPr bwMode="auto">
            <a:xfrm>
              <a:off x="2742" y="3055"/>
              <a:ext cx="8" cy="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</a:cxnLst>
              <a:rect l="0" t="0" r="r" b="b"/>
              <a:pathLst>
                <a:path w="8" h="8">
                  <a:moveTo>
                    <a:pt x="1" y="2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7" name="Freeform 339"/>
            <p:cNvSpPr>
              <a:spLocks/>
            </p:cNvSpPr>
            <p:nvPr/>
          </p:nvSpPr>
          <p:spPr bwMode="auto">
            <a:xfrm>
              <a:off x="2755" y="3045"/>
              <a:ext cx="8" cy="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8" name="Freeform 340"/>
            <p:cNvSpPr>
              <a:spLocks/>
            </p:cNvSpPr>
            <p:nvPr/>
          </p:nvSpPr>
          <p:spPr bwMode="auto">
            <a:xfrm>
              <a:off x="2767" y="3034"/>
              <a:ext cx="9" cy="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9" name="Freeform 341"/>
            <p:cNvSpPr>
              <a:spLocks/>
            </p:cNvSpPr>
            <p:nvPr/>
          </p:nvSpPr>
          <p:spPr bwMode="auto">
            <a:xfrm>
              <a:off x="2779" y="3024"/>
              <a:ext cx="8" cy="7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1"/>
                </a:cxn>
              </a:cxnLst>
              <a:rect l="0" t="0" r="r" b="b"/>
              <a:pathLst>
                <a:path w="8" h="7">
                  <a:moveTo>
                    <a:pt x="2" y="1"/>
                  </a:moveTo>
                  <a:lnTo>
                    <a:pt x="1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7"/>
                  </a:lnTo>
                  <a:lnTo>
                    <a:pt x="5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50" name="Freeform 342"/>
            <p:cNvSpPr>
              <a:spLocks/>
            </p:cNvSpPr>
            <p:nvPr/>
          </p:nvSpPr>
          <p:spPr bwMode="auto">
            <a:xfrm>
              <a:off x="2791" y="3013"/>
              <a:ext cx="9" cy="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9" h="8">
                  <a:moveTo>
                    <a:pt x="3" y="0"/>
                  </a:move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51" name="Freeform 343"/>
            <p:cNvSpPr>
              <a:spLocks/>
            </p:cNvSpPr>
            <p:nvPr/>
          </p:nvSpPr>
          <p:spPr bwMode="auto">
            <a:xfrm>
              <a:off x="2804" y="3002"/>
              <a:ext cx="9" cy="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9" h="8">
                  <a:moveTo>
                    <a:pt x="3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52" name="Freeform 344"/>
            <p:cNvSpPr>
              <a:spLocks/>
            </p:cNvSpPr>
            <p:nvPr/>
          </p:nvSpPr>
          <p:spPr bwMode="auto">
            <a:xfrm>
              <a:off x="2817" y="2992"/>
              <a:ext cx="8" cy="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6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8" h="8">
                  <a:moveTo>
                    <a:pt x="3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6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53" name="Freeform 345"/>
            <p:cNvSpPr>
              <a:spLocks/>
            </p:cNvSpPr>
            <p:nvPr/>
          </p:nvSpPr>
          <p:spPr bwMode="auto">
            <a:xfrm>
              <a:off x="2829" y="2981"/>
              <a:ext cx="9" cy="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</a:cxnLst>
              <a:rect l="0" t="0" r="r" b="b"/>
              <a:pathLst>
                <a:path w="9" h="8">
                  <a:moveTo>
                    <a:pt x="2" y="0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54" name="Freeform 346"/>
            <p:cNvSpPr>
              <a:spLocks/>
            </p:cNvSpPr>
            <p:nvPr/>
          </p:nvSpPr>
          <p:spPr bwMode="auto">
            <a:xfrm>
              <a:off x="2842" y="2971"/>
              <a:ext cx="9" cy="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</a:cxnLst>
              <a:rect l="0" t="0" r="r" b="b"/>
              <a:pathLst>
                <a:path w="9" h="8">
                  <a:moveTo>
                    <a:pt x="2" y="0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555" name="Freeform 347"/>
          <p:cNvSpPr>
            <a:spLocks/>
          </p:cNvSpPr>
          <p:nvPr/>
        </p:nvSpPr>
        <p:spPr bwMode="auto">
          <a:xfrm>
            <a:off x="3363913" y="5457825"/>
            <a:ext cx="330200" cy="312738"/>
          </a:xfrm>
          <a:custGeom>
            <a:avLst/>
            <a:gdLst/>
            <a:ahLst/>
            <a:cxnLst>
              <a:cxn ang="0">
                <a:pos x="208" y="12"/>
              </a:cxn>
              <a:cxn ang="0">
                <a:pos x="198" y="0"/>
              </a:cxn>
              <a:cxn ang="0">
                <a:pos x="0" y="185"/>
              </a:cxn>
              <a:cxn ang="0">
                <a:pos x="10" y="197"/>
              </a:cxn>
              <a:cxn ang="0">
                <a:pos x="208" y="12"/>
              </a:cxn>
            </a:cxnLst>
            <a:rect l="0" t="0" r="r" b="b"/>
            <a:pathLst>
              <a:path w="208" h="197">
                <a:moveTo>
                  <a:pt x="208" y="12"/>
                </a:moveTo>
                <a:lnTo>
                  <a:pt x="198" y="0"/>
                </a:lnTo>
                <a:lnTo>
                  <a:pt x="0" y="185"/>
                </a:lnTo>
                <a:lnTo>
                  <a:pt x="10" y="197"/>
                </a:lnTo>
                <a:lnTo>
                  <a:pt x="208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56" name="Freeform 348"/>
          <p:cNvSpPr>
            <a:spLocks/>
          </p:cNvSpPr>
          <p:nvPr/>
        </p:nvSpPr>
        <p:spPr bwMode="auto">
          <a:xfrm>
            <a:off x="4164013" y="5426075"/>
            <a:ext cx="363537" cy="344488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219" y="217"/>
              </a:cxn>
              <a:cxn ang="0">
                <a:pos x="229" y="205"/>
              </a:cxn>
              <a:cxn ang="0">
                <a:pos x="10" y="0"/>
              </a:cxn>
            </a:cxnLst>
            <a:rect l="0" t="0" r="r" b="b"/>
            <a:pathLst>
              <a:path w="229" h="217">
                <a:moveTo>
                  <a:pt x="10" y="0"/>
                </a:moveTo>
                <a:lnTo>
                  <a:pt x="0" y="12"/>
                </a:lnTo>
                <a:lnTo>
                  <a:pt x="219" y="217"/>
                </a:lnTo>
                <a:lnTo>
                  <a:pt x="229" y="205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57" name="Oval 349"/>
          <p:cNvSpPr>
            <a:spLocks noChangeArrowheads="1"/>
          </p:cNvSpPr>
          <p:nvPr/>
        </p:nvSpPr>
        <p:spPr bwMode="auto">
          <a:xfrm>
            <a:off x="5338763" y="2689225"/>
            <a:ext cx="107950" cy="1016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58" name="Oval 350"/>
          <p:cNvSpPr>
            <a:spLocks noChangeArrowheads="1"/>
          </p:cNvSpPr>
          <p:nvPr/>
        </p:nvSpPr>
        <p:spPr bwMode="auto">
          <a:xfrm>
            <a:off x="4181475" y="3832225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59" name="Oval 351"/>
          <p:cNvSpPr>
            <a:spLocks noChangeArrowheads="1"/>
          </p:cNvSpPr>
          <p:nvPr/>
        </p:nvSpPr>
        <p:spPr bwMode="auto">
          <a:xfrm>
            <a:off x="6573838" y="374808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0" name="Oval 352"/>
          <p:cNvSpPr>
            <a:spLocks noChangeArrowheads="1"/>
          </p:cNvSpPr>
          <p:nvPr/>
        </p:nvSpPr>
        <p:spPr bwMode="auto">
          <a:xfrm>
            <a:off x="5416550" y="490061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1" name="Oval 353"/>
          <p:cNvSpPr>
            <a:spLocks noChangeArrowheads="1"/>
          </p:cNvSpPr>
          <p:nvPr/>
        </p:nvSpPr>
        <p:spPr bwMode="auto">
          <a:xfrm>
            <a:off x="4765675" y="3265488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2" name="Oval 354"/>
          <p:cNvSpPr>
            <a:spLocks noChangeArrowheads="1"/>
          </p:cNvSpPr>
          <p:nvPr/>
        </p:nvSpPr>
        <p:spPr bwMode="auto">
          <a:xfrm>
            <a:off x="5978525" y="3244850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3" name="Oval 355"/>
          <p:cNvSpPr>
            <a:spLocks noChangeArrowheads="1"/>
          </p:cNvSpPr>
          <p:nvPr/>
        </p:nvSpPr>
        <p:spPr bwMode="auto">
          <a:xfrm>
            <a:off x="5989638" y="434498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4" name="Oval 356"/>
          <p:cNvSpPr>
            <a:spLocks noChangeArrowheads="1"/>
          </p:cNvSpPr>
          <p:nvPr/>
        </p:nvSpPr>
        <p:spPr bwMode="auto">
          <a:xfrm>
            <a:off x="4776788" y="434498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5" name="Oval 357"/>
          <p:cNvSpPr>
            <a:spLocks noChangeArrowheads="1"/>
          </p:cNvSpPr>
          <p:nvPr/>
        </p:nvSpPr>
        <p:spPr bwMode="auto">
          <a:xfrm>
            <a:off x="5159375" y="3611563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6" name="Oval 358"/>
          <p:cNvSpPr>
            <a:spLocks noChangeArrowheads="1"/>
          </p:cNvSpPr>
          <p:nvPr/>
        </p:nvSpPr>
        <p:spPr bwMode="auto">
          <a:xfrm>
            <a:off x="5573713" y="360203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7" name="Oval 359"/>
          <p:cNvSpPr>
            <a:spLocks noChangeArrowheads="1"/>
          </p:cNvSpPr>
          <p:nvPr/>
        </p:nvSpPr>
        <p:spPr bwMode="auto">
          <a:xfrm>
            <a:off x="5159375" y="398938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8" name="Oval 360"/>
          <p:cNvSpPr>
            <a:spLocks noChangeArrowheads="1"/>
          </p:cNvSpPr>
          <p:nvPr/>
        </p:nvSpPr>
        <p:spPr bwMode="auto">
          <a:xfrm>
            <a:off x="5573713" y="3978275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9" name="Line 361"/>
          <p:cNvSpPr>
            <a:spLocks noChangeShapeType="1"/>
          </p:cNvSpPr>
          <p:nvPr/>
        </p:nvSpPr>
        <p:spPr bwMode="auto">
          <a:xfrm>
            <a:off x="4856163" y="3317875"/>
            <a:ext cx="1144587" cy="1588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0" name="Line 362"/>
          <p:cNvSpPr>
            <a:spLocks noChangeShapeType="1"/>
          </p:cNvSpPr>
          <p:nvPr/>
        </p:nvSpPr>
        <p:spPr bwMode="auto">
          <a:xfrm>
            <a:off x="4878388" y="4397375"/>
            <a:ext cx="1122362" cy="1588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1" name="Rectangle 363"/>
          <p:cNvSpPr>
            <a:spLocks noChangeArrowheads="1"/>
          </p:cNvSpPr>
          <p:nvPr/>
        </p:nvSpPr>
        <p:spPr bwMode="auto">
          <a:xfrm>
            <a:off x="4808538" y="3360738"/>
            <a:ext cx="26987" cy="100488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2" name="Rectangle 364"/>
          <p:cNvSpPr>
            <a:spLocks noChangeArrowheads="1"/>
          </p:cNvSpPr>
          <p:nvPr/>
        </p:nvSpPr>
        <p:spPr bwMode="auto">
          <a:xfrm>
            <a:off x="6021388" y="3328988"/>
            <a:ext cx="26987" cy="10366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3" name="Freeform 365"/>
          <p:cNvSpPr>
            <a:spLocks/>
          </p:cNvSpPr>
          <p:nvPr/>
        </p:nvSpPr>
        <p:spPr bwMode="auto">
          <a:xfrm>
            <a:off x="4837113" y="2765425"/>
            <a:ext cx="522287" cy="522288"/>
          </a:xfrm>
          <a:custGeom>
            <a:avLst/>
            <a:gdLst/>
            <a:ahLst/>
            <a:cxnLst>
              <a:cxn ang="0">
                <a:pos x="329" y="12"/>
              </a:cxn>
              <a:cxn ang="0">
                <a:pos x="319" y="0"/>
              </a:cxn>
              <a:cxn ang="0">
                <a:pos x="0" y="317"/>
              </a:cxn>
              <a:cxn ang="0">
                <a:pos x="10" y="329"/>
              </a:cxn>
              <a:cxn ang="0">
                <a:pos x="329" y="12"/>
              </a:cxn>
            </a:cxnLst>
            <a:rect l="0" t="0" r="r" b="b"/>
            <a:pathLst>
              <a:path w="329" h="329">
                <a:moveTo>
                  <a:pt x="329" y="12"/>
                </a:moveTo>
                <a:lnTo>
                  <a:pt x="319" y="0"/>
                </a:lnTo>
                <a:lnTo>
                  <a:pt x="0" y="317"/>
                </a:lnTo>
                <a:lnTo>
                  <a:pt x="10" y="329"/>
                </a:lnTo>
                <a:lnTo>
                  <a:pt x="329" y="12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4" name="Freeform 366"/>
          <p:cNvSpPr>
            <a:spLocks/>
          </p:cNvSpPr>
          <p:nvPr/>
        </p:nvSpPr>
        <p:spPr bwMode="auto">
          <a:xfrm>
            <a:off x="4254500" y="3321050"/>
            <a:ext cx="542925" cy="531813"/>
          </a:xfrm>
          <a:custGeom>
            <a:avLst/>
            <a:gdLst/>
            <a:ahLst/>
            <a:cxnLst>
              <a:cxn ang="0">
                <a:pos x="0" y="323"/>
              </a:cxn>
              <a:cxn ang="0">
                <a:pos x="9" y="335"/>
              </a:cxn>
              <a:cxn ang="0">
                <a:pos x="342" y="12"/>
              </a:cxn>
              <a:cxn ang="0">
                <a:pos x="332" y="0"/>
              </a:cxn>
              <a:cxn ang="0">
                <a:pos x="0" y="323"/>
              </a:cxn>
            </a:cxnLst>
            <a:rect l="0" t="0" r="r" b="b"/>
            <a:pathLst>
              <a:path w="342" h="335">
                <a:moveTo>
                  <a:pt x="0" y="323"/>
                </a:moveTo>
                <a:lnTo>
                  <a:pt x="9" y="335"/>
                </a:lnTo>
                <a:lnTo>
                  <a:pt x="342" y="12"/>
                </a:lnTo>
                <a:lnTo>
                  <a:pt x="332" y="0"/>
                </a:lnTo>
                <a:lnTo>
                  <a:pt x="0" y="323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5" name="Line 367"/>
          <p:cNvSpPr>
            <a:spLocks noChangeShapeType="1"/>
          </p:cNvSpPr>
          <p:nvPr/>
        </p:nvSpPr>
        <p:spPr bwMode="auto">
          <a:xfrm>
            <a:off x="4249738" y="3916363"/>
            <a:ext cx="549275" cy="460375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6" name="Freeform 368"/>
          <p:cNvSpPr>
            <a:spLocks/>
          </p:cNvSpPr>
          <p:nvPr/>
        </p:nvSpPr>
        <p:spPr bwMode="auto">
          <a:xfrm>
            <a:off x="4848225" y="4421188"/>
            <a:ext cx="600075" cy="52070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68" y="328"/>
              </a:cxn>
              <a:cxn ang="0">
                <a:pos x="378" y="316"/>
              </a:cxn>
              <a:cxn ang="0">
                <a:pos x="10" y="0"/>
              </a:cxn>
            </a:cxnLst>
            <a:rect l="0" t="0" r="r" b="b"/>
            <a:pathLst>
              <a:path w="378" h="328">
                <a:moveTo>
                  <a:pt x="10" y="0"/>
                </a:moveTo>
                <a:lnTo>
                  <a:pt x="0" y="12"/>
                </a:lnTo>
                <a:lnTo>
                  <a:pt x="368" y="328"/>
                </a:lnTo>
                <a:lnTo>
                  <a:pt x="378" y="316"/>
                </a:lnTo>
                <a:lnTo>
                  <a:pt x="10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7" name="Freeform 369"/>
          <p:cNvSpPr>
            <a:spLocks/>
          </p:cNvSpPr>
          <p:nvPr/>
        </p:nvSpPr>
        <p:spPr bwMode="auto">
          <a:xfrm>
            <a:off x="5421313" y="2741613"/>
            <a:ext cx="588962" cy="53340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61" y="336"/>
              </a:cxn>
              <a:cxn ang="0">
                <a:pos x="371" y="324"/>
              </a:cxn>
              <a:cxn ang="0">
                <a:pos x="10" y="0"/>
              </a:cxn>
            </a:cxnLst>
            <a:rect l="0" t="0" r="r" b="b"/>
            <a:pathLst>
              <a:path w="371" h="336">
                <a:moveTo>
                  <a:pt x="10" y="0"/>
                </a:moveTo>
                <a:lnTo>
                  <a:pt x="0" y="12"/>
                </a:lnTo>
                <a:lnTo>
                  <a:pt x="361" y="336"/>
                </a:lnTo>
                <a:lnTo>
                  <a:pt x="371" y="324"/>
                </a:lnTo>
                <a:lnTo>
                  <a:pt x="10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8" name="Freeform 370"/>
          <p:cNvSpPr>
            <a:spLocks/>
          </p:cNvSpPr>
          <p:nvPr/>
        </p:nvSpPr>
        <p:spPr bwMode="auto">
          <a:xfrm>
            <a:off x="6049963" y="3298825"/>
            <a:ext cx="555625" cy="490538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40" y="309"/>
              </a:cxn>
              <a:cxn ang="0">
                <a:pos x="350" y="297"/>
              </a:cxn>
              <a:cxn ang="0">
                <a:pos x="10" y="0"/>
              </a:cxn>
            </a:cxnLst>
            <a:rect l="0" t="0" r="r" b="b"/>
            <a:pathLst>
              <a:path w="350" h="309">
                <a:moveTo>
                  <a:pt x="10" y="0"/>
                </a:moveTo>
                <a:lnTo>
                  <a:pt x="0" y="12"/>
                </a:lnTo>
                <a:lnTo>
                  <a:pt x="340" y="309"/>
                </a:lnTo>
                <a:lnTo>
                  <a:pt x="350" y="297"/>
                </a:lnTo>
                <a:lnTo>
                  <a:pt x="10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9" name="Line 371"/>
          <p:cNvSpPr>
            <a:spLocks noChangeShapeType="1"/>
          </p:cNvSpPr>
          <p:nvPr/>
        </p:nvSpPr>
        <p:spPr bwMode="auto">
          <a:xfrm flipV="1">
            <a:off x="6069013" y="3821113"/>
            <a:ext cx="538162" cy="54451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0" name="Line 372"/>
          <p:cNvSpPr>
            <a:spLocks noChangeShapeType="1"/>
          </p:cNvSpPr>
          <p:nvPr/>
        </p:nvSpPr>
        <p:spPr bwMode="auto">
          <a:xfrm flipV="1">
            <a:off x="5507038" y="4429125"/>
            <a:ext cx="515937" cy="4826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1" name="Rectangle 373"/>
          <p:cNvSpPr>
            <a:spLocks noChangeArrowheads="1"/>
          </p:cNvSpPr>
          <p:nvPr/>
        </p:nvSpPr>
        <p:spPr bwMode="auto">
          <a:xfrm>
            <a:off x="5189538" y="3695700"/>
            <a:ext cx="26987" cy="3143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2" name="Line 374"/>
          <p:cNvSpPr>
            <a:spLocks noChangeShapeType="1"/>
          </p:cNvSpPr>
          <p:nvPr/>
        </p:nvSpPr>
        <p:spPr bwMode="auto">
          <a:xfrm>
            <a:off x="5259388" y="3654425"/>
            <a:ext cx="325437" cy="1588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3" name="Rectangle 375"/>
          <p:cNvSpPr>
            <a:spLocks noChangeArrowheads="1"/>
          </p:cNvSpPr>
          <p:nvPr/>
        </p:nvSpPr>
        <p:spPr bwMode="auto">
          <a:xfrm>
            <a:off x="5605463" y="3695700"/>
            <a:ext cx="26987" cy="30321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4" name="Line 376"/>
          <p:cNvSpPr>
            <a:spLocks noChangeShapeType="1"/>
          </p:cNvSpPr>
          <p:nvPr/>
        </p:nvSpPr>
        <p:spPr bwMode="auto">
          <a:xfrm>
            <a:off x="5259388" y="4030663"/>
            <a:ext cx="325437" cy="1587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5" name="Freeform 377"/>
          <p:cNvSpPr>
            <a:spLocks/>
          </p:cNvSpPr>
          <p:nvPr/>
        </p:nvSpPr>
        <p:spPr bwMode="auto">
          <a:xfrm>
            <a:off x="4837113" y="3341688"/>
            <a:ext cx="352425" cy="31273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213" y="197"/>
              </a:cxn>
              <a:cxn ang="0">
                <a:pos x="222" y="185"/>
              </a:cxn>
              <a:cxn ang="0">
                <a:pos x="10" y="0"/>
              </a:cxn>
            </a:cxnLst>
            <a:rect l="0" t="0" r="r" b="b"/>
            <a:pathLst>
              <a:path w="222" h="197">
                <a:moveTo>
                  <a:pt x="10" y="0"/>
                </a:moveTo>
                <a:lnTo>
                  <a:pt x="0" y="12"/>
                </a:lnTo>
                <a:lnTo>
                  <a:pt x="213" y="197"/>
                </a:lnTo>
                <a:lnTo>
                  <a:pt x="222" y="185"/>
                </a:lnTo>
                <a:lnTo>
                  <a:pt x="10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6" name="Freeform 378"/>
          <p:cNvSpPr>
            <a:spLocks/>
          </p:cNvSpPr>
          <p:nvPr/>
        </p:nvSpPr>
        <p:spPr bwMode="auto">
          <a:xfrm>
            <a:off x="5646738" y="3309938"/>
            <a:ext cx="385762" cy="333375"/>
          </a:xfrm>
          <a:custGeom>
            <a:avLst/>
            <a:gdLst/>
            <a:ahLst/>
            <a:cxnLst>
              <a:cxn ang="0">
                <a:pos x="0" y="198"/>
              </a:cxn>
              <a:cxn ang="0">
                <a:pos x="10" y="210"/>
              </a:cxn>
              <a:cxn ang="0">
                <a:pos x="243" y="12"/>
              </a:cxn>
              <a:cxn ang="0">
                <a:pos x="233" y="0"/>
              </a:cxn>
              <a:cxn ang="0">
                <a:pos x="0" y="198"/>
              </a:cxn>
            </a:cxnLst>
            <a:rect l="0" t="0" r="r" b="b"/>
            <a:pathLst>
              <a:path w="243" h="210">
                <a:moveTo>
                  <a:pt x="0" y="198"/>
                </a:moveTo>
                <a:lnTo>
                  <a:pt x="10" y="210"/>
                </a:lnTo>
                <a:lnTo>
                  <a:pt x="243" y="12"/>
                </a:lnTo>
                <a:lnTo>
                  <a:pt x="233" y="0"/>
                </a:lnTo>
                <a:lnTo>
                  <a:pt x="0" y="19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7" name="Line 379"/>
          <p:cNvSpPr>
            <a:spLocks noChangeShapeType="1"/>
          </p:cNvSpPr>
          <p:nvPr/>
        </p:nvSpPr>
        <p:spPr bwMode="auto">
          <a:xfrm flipH="1">
            <a:off x="4867275" y="4073525"/>
            <a:ext cx="314325" cy="2921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8" name="Line 380"/>
          <p:cNvSpPr>
            <a:spLocks noChangeShapeType="1"/>
          </p:cNvSpPr>
          <p:nvPr/>
        </p:nvSpPr>
        <p:spPr bwMode="auto">
          <a:xfrm>
            <a:off x="5664200" y="4041775"/>
            <a:ext cx="347663" cy="32385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9" name="Rectangle 381"/>
          <p:cNvSpPr>
            <a:spLocks noChangeArrowheads="1"/>
          </p:cNvSpPr>
          <p:nvPr/>
        </p:nvSpPr>
        <p:spPr bwMode="auto">
          <a:xfrm>
            <a:off x="2058988" y="5697538"/>
            <a:ext cx="105886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90" name="Rectangle 382"/>
          <p:cNvSpPr>
            <a:spLocks noChangeArrowheads="1"/>
          </p:cNvSpPr>
          <p:nvPr/>
        </p:nvSpPr>
        <p:spPr bwMode="auto">
          <a:xfrm>
            <a:off x="2979738" y="5795963"/>
            <a:ext cx="1317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591" name="Rectangle 383"/>
          <p:cNvSpPr>
            <a:spLocks noChangeArrowheads="1"/>
          </p:cNvSpPr>
          <p:nvPr/>
        </p:nvSpPr>
        <p:spPr bwMode="auto">
          <a:xfrm>
            <a:off x="3935413" y="2909888"/>
            <a:ext cx="1057275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92" name="Rectangle 384"/>
          <p:cNvSpPr>
            <a:spLocks noChangeArrowheads="1"/>
          </p:cNvSpPr>
          <p:nvPr/>
        </p:nvSpPr>
        <p:spPr bwMode="auto">
          <a:xfrm>
            <a:off x="4856163" y="3008313"/>
            <a:ext cx="1317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593" name="Rectangle 385"/>
          <p:cNvSpPr>
            <a:spLocks noChangeArrowheads="1"/>
          </p:cNvSpPr>
          <p:nvPr/>
        </p:nvSpPr>
        <p:spPr bwMode="auto">
          <a:xfrm>
            <a:off x="5327650" y="5622925"/>
            <a:ext cx="1057275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94" name="Rectangle 386"/>
          <p:cNvSpPr>
            <a:spLocks noChangeArrowheads="1"/>
          </p:cNvSpPr>
          <p:nvPr/>
        </p:nvSpPr>
        <p:spPr bwMode="auto">
          <a:xfrm>
            <a:off x="6248400" y="5721350"/>
            <a:ext cx="1317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595" name="Text Box 387"/>
          <p:cNvSpPr txBox="1">
            <a:spLocks noChangeArrowheads="1"/>
          </p:cNvSpPr>
          <p:nvPr/>
        </p:nvSpPr>
        <p:spPr bwMode="auto">
          <a:xfrm>
            <a:off x="1371600" y="56388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Breaking cycles</a:t>
            </a:r>
          </a:p>
        </p:txBody>
      </p:sp>
      <p:sp>
        <p:nvSpPr>
          <p:cNvPr id="94596" name="Text Box 388"/>
          <p:cNvSpPr txBox="1">
            <a:spLocks noChangeArrowheads="1"/>
          </p:cNvSpPr>
          <p:nvPr/>
        </p:nvSpPr>
        <p:spPr bwMode="auto">
          <a:xfrm>
            <a:off x="5791200" y="2743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Breadth first</a:t>
            </a:r>
          </a:p>
        </p:txBody>
      </p:sp>
      <p:sp>
        <p:nvSpPr>
          <p:cNvPr id="94597" name="Text Box 389"/>
          <p:cNvSpPr txBox="1">
            <a:spLocks noChangeArrowheads="1"/>
          </p:cNvSpPr>
          <p:nvPr/>
        </p:nvSpPr>
        <p:spPr bwMode="auto">
          <a:xfrm>
            <a:off x="5105400" y="5791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Depth first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05D214-3266-E25C-DD80-4FB53FA2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7DA4F5-E0F0-F341-AFCB-794C3E557700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8B69AC-5156-63B9-5FF7-5F38EB6B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606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 </a:t>
            </a:r>
            <a:r>
              <a:rPr lang="en-US" altLang="zh-CN" dirty="0"/>
              <a:t>MST </a:t>
            </a:r>
            <a:br>
              <a:rPr lang="en-US" altLang="zh-CN" dirty="0"/>
            </a:br>
            <a:r>
              <a:rPr lang="en-US" altLang="zh-CN" dirty="0"/>
              <a:t>Minimum Spanning Tree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考虑边有权重的连通无向图。其生成树可能不唯一。定义生成树的权重为其所含各边之和。一个带权连通图的最小生成树是其权重最小的生成树。</a:t>
            </a:r>
            <a:endParaRPr lang="en-US" altLang="zh-CN" dirty="0"/>
          </a:p>
          <a:p>
            <a:pPr lvl="1"/>
            <a:r>
              <a:rPr lang="zh-CN" altLang="en-US" dirty="0"/>
              <a:t>注意，这里的最小</a:t>
            </a:r>
            <a:r>
              <a:rPr lang="en-US" altLang="zh-CN" dirty="0"/>
              <a:t>(Minimum)</a:t>
            </a:r>
            <a:r>
              <a:rPr lang="zh-CN" altLang="en-US" dirty="0"/>
              <a:t>并不意味着唯一。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最小生成树有广泛的应用。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4D1A2-0366-099D-CE89-93D698C1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215A6C-6085-454B-BC29-C76DD7510D45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FDA04C-4212-017F-9A69-4ED3AF33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732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772400" cy="762000"/>
          </a:xfrm>
        </p:spPr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Prim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算法（求最小生成树）</a:t>
            </a:r>
          </a:p>
        </p:txBody>
      </p:sp>
      <p:sp>
        <p:nvSpPr>
          <p:cNvPr id="63" name="Text Box 59" descr="白色大理石"/>
          <p:cNvSpPr txBox="1">
            <a:spLocks noChangeArrowheads="1"/>
          </p:cNvSpPr>
          <p:nvPr/>
        </p:nvSpPr>
        <p:spPr bwMode="auto">
          <a:xfrm>
            <a:off x="2268538" y="2205038"/>
            <a:ext cx="4391025" cy="323215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57150" cmpd="thinThick" algn="ctr">
            <a:solidFill>
              <a:srgbClr val="C0C0C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265113" indent="-265113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1: E={e}, 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是权最小的边</a:t>
            </a:r>
            <a:endParaRPr kumimoji="1" lang="en-US" altLang="zh-CN" sz="2400" b="1" dirty="0">
              <a:solidFill>
                <a:srgbClr val="990000"/>
              </a:solidFill>
              <a:latin typeface="Times New Roman" pitchFamily="18" charset="0"/>
            </a:endParaRPr>
          </a:p>
          <a:p>
            <a:pPr marL="265113" indent="-265113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2: 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从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以外选择与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里顶点关联，又不会与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中的边构成回路的权最小的边加入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</a:p>
          <a:p>
            <a:pPr marL="265113" indent="-265113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3: 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重复第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步，直到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中包含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n-1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条边</a:t>
            </a:r>
          </a:p>
          <a:p>
            <a:pPr marL="265113" indent="-265113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算法结束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C5743C-0D11-7F92-4901-49BD3797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8D10F6-9754-DB42-9394-F4E6BAF2BBCC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ACDF01-D1AA-B102-4DD3-C11DFE46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772400" cy="762000"/>
          </a:xfrm>
        </p:spPr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Prim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算法（举例）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00213"/>
            <a:ext cx="8591550" cy="57626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铺设一个连接各个城市的光纤通信网络（单位：万元）。</a:t>
            </a:r>
          </a:p>
        </p:txBody>
      </p:sp>
      <p:sp>
        <p:nvSpPr>
          <p:cNvPr id="16388" name="Text Box 25"/>
          <p:cNvSpPr txBox="1">
            <a:spLocks noChangeArrowheads="1"/>
          </p:cNvSpPr>
          <p:nvPr/>
        </p:nvSpPr>
        <p:spPr bwMode="auto">
          <a:xfrm>
            <a:off x="2895600" y="2286000"/>
            <a:ext cx="3365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endParaRPr kumimoji="1" lang="en-US" altLang="zh-CN" sz="36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Text Box 26"/>
          <p:cNvSpPr txBox="1">
            <a:spLocks noChangeArrowheads="1"/>
          </p:cNvSpPr>
          <p:nvPr/>
        </p:nvSpPr>
        <p:spPr bwMode="auto">
          <a:xfrm>
            <a:off x="5519738" y="2286000"/>
            <a:ext cx="385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endParaRPr kumimoji="1" lang="en-US" altLang="zh-CN" sz="36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390" name="Group 61"/>
          <p:cNvGrpSpPr>
            <a:grpSpLocks/>
          </p:cNvGrpSpPr>
          <p:nvPr/>
        </p:nvGrpSpPr>
        <p:grpSpPr bwMode="auto">
          <a:xfrm>
            <a:off x="914400" y="2514600"/>
            <a:ext cx="7031038" cy="3810000"/>
            <a:chOff x="576" y="1584"/>
            <a:chExt cx="4429" cy="2400"/>
          </a:xfrm>
        </p:grpSpPr>
        <p:sp>
          <p:nvSpPr>
            <p:cNvPr id="16407" name="Text Box 5"/>
            <p:cNvSpPr txBox="1">
              <a:spLocks noChangeArrowheads="1"/>
            </p:cNvSpPr>
            <p:nvPr/>
          </p:nvSpPr>
          <p:spPr bwMode="auto">
            <a:xfrm>
              <a:off x="1728" y="3580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8" name="Line 6"/>
            <p:cNvSpPr>
              <a:spLocks noChangeShapeType="1"/>
            </p:cNvSpPr>
            <p:nvPr/>
          </p:nvSpPr>
          <p:spPr bwMode="auto">
            <a:xfrm flipV="1">
              <a:off x="1870" y="2667"/>
              <a:ext cx="1670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9" name="Line 7"/>
            <p:cNvSpPr>
              <a:spLocks noChangeShapeType="1"/>
            </p:cNvSpPr>
            <p:nvPr/>
          </p:nvSpPr>
          <p:spPr bwMode="auto">
            <a:xfrm flipV="1">
              <a:off x="1870" y="1831"/>
              <a:ext cx="1670" cy="90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0" name="Line 8"/>
            <p:cNvSpPr>
              <a:spLocks noChangeShapeType="1"/>
            </p:cNvSpPr>
            <p:nvPr/>
          </p:nvSpPr>
          <p:spPr bwMode="auto">
            <a:xfrm flipH="1" flipV="1">
              <a:off x="939" y="2670"/>
              <a:ext cx="2563" cy="90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1" name="Line 9"/>
            <p:cNvSpPr>
              <a:spLocks noChangeShapeType="1"/>
            </p:cNvSpPr>
            <p:nvPr/>
          </p:nvSpPr>
          <p:spPr bwMode="auto">
            <a:xfrm flipH="1" flipV="1">
              <a:off x="1931" y="1875"/>
              <a:ext cx="2719" cy="7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2" name="Line 10"/>
            <p:cNvSpPr>
              <a:spLocks noChangeShapeType="1"/>
            </p:cNvSpPr>
            <p:nvPr/>
          </p:nvSpPr>
          <p:spPr bwMode="auto">
            <a:xfrm flipV="1">
              <a:off x="1905" y="190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3" name="Line 11"/>
            <p:cNvSpPr>
              <a:spLocks noChangeShapeType="1"/>
            </p:cNvSpPr>
            <p:nvPr/>
          </p:nvSpPr>
          <p:spPr bwMode="auto">
            <a:xfrm flipV="1">
              <a:off x="3514" y="190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4" name="Text Box 12"/>
            <p:cNvSpPr txBox="1">
              <a:spLocks noChangeArrowheads="1"/>
            </p:cNvSpPr>
            <p:nvPr/>
          </p:nvSpPr>
          <p:spPr bwMode="auto">
            <a:xfrm>
              <a:off x="576" y="2360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5" name="Text Box 13"/>
            <p:cNvSpPr txBox="1">
              <a:spLocks noChangeArrowheads="1"/>
            </p:cNvSpPr>
            <p:nvPr/>
          </p:nvSpPr>
          <p:spPr bwMode="auto">
            <a:xfrm>
              <a:off x="3408" y="3581"/>
              <a:ext cx="24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6" name="Text Box 14"/>
            <p:cNvSpPr txBox="1">
              <a:spLocks noChangeArrowheads="1"/>
            </p:cNvSpPr>
            <p:nvPr/>
          </p:nvSpPr>
          <p:spPr bwMode="auto">
            <a:xfrm>
              <a:off x="4746" y="2475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7" name="Text Box 15"/>
            <p:cNvSpPr txBox="1">
              <a:spLocks noChangeArrowheads="1"/>
            </p:cNvSpPr>
            <p:nvPr/>
          </p:nvSpPr>
          <p:spPr bwMode="auto">
            <a:xfrm>
              <a:off x="1104" y="2073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54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18" name="Text Box 16"/>
            <p:cNvSpPr txBox="1">
              <a:spLocks noChangeArrowheads="1"/>
            </p:cNvSpPr>
            <p:nvPr/>
          </p:nvSpPr>
          <p:spPr bwMode="auto">
            <a:xfrm>
              <a:off x="2700" y="350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60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19" name="Text Box 17"/>
            <p:cNvSpPr txBox="1">
              <a:spLocks noChangeArrowheads="1"/>
            </p:cNvSpPr>
            <p:nvPr/>
          </p:nvSpPr>
          <p:spPr bwMode="auto">
            <a:xfrm>
              <a:off x="1008" y="301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36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20" name="Line 18"/>
            <p:cNvSpPr>
              <a:spLocks noChangeShapeType="1"/>
            </p:cNvSpPr>
            <p:nvPr/>
          </p:nvSpPr>
          <p:spPr bwMode="auto">
            <a:xfrm>
              <a:off x="939" y="2708"/>
              <a:ext cx="966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1" name="Line 19"/>
            <p:cNvSpPr>
              <a:spLocks noChangeShapeType="1"/>
            </p:cNvSpPr>
            <p:nvPr/>
          </p:nvSpPr>
          <p:spPr bwMode="auto">
            <a:xfrm>
              <a:off x="1905" y="357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2" name="Line 20"/>
            <p:cNvSpPr>
              <a:spLocks noChangeShapeType="1"/>
            </p:cNvSpPr>
            <p:nvPr/>
          </p:nvSpPr>
          <p:spPr bwMode="auto">
            <a:xfrm flipV="1">
              <a:off x="3537" y="2693"/>
              <a:ext cx="1148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3" name="Line 21"/>
            <p:cNvSpPr>
              <a:spLocks noChangeShapeType="1"/>
            </p:cNvSpPr>
            <p:nvPr/>
          </p:nvSpPr>
          <p:spPr bwMode="auto">
            <a:xfrm>
              <a:off x="939" y="2708"/>
              <a:ext cx="374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4" name="Line 22"/>
            <p:cNvSpPr>
              <a:spLocks noChangeShapeType="1"/>
            </p:cNvSpPr>
            <p:nvPr/>
          </p:nvSpPr>
          <p:spPr bwMode="auto">
            <a:xfrm flipV="1">
              <a:off x="939" y="1872"/>
              <a:ext cx="966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5" name="Line 23"/>
            <p:cNvSpPr>
              <a:spLocks noChangeShapeType="1"/>
            </p:cNvSpPr>
            <p:nvPr/>
          </p:nvSpPr>
          <p:spPr bwMode="auto">
            <a:xfrm>
              <a:off x="1905" y="187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6" name="Line 24"/>
            <p:cNvSpPr>
              <a:spLocks noChangeShapeType="1"/>
            </p:cNvSpPr>
            <p:nvPr/>
          </p:nvSpPr>
          <p:spPr bwMode="auto">
            <a:xfrm>
              <a:off x="3537" y="1872"/>
              <a:ext cx="1148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7" name="Text Box 27"/>
            <p:cNvSpPr txBox="1">
              <a:spLocks noChangeArrowheads="1"/>
            </p:cNvSpPr>
            <p:nvPr/>
          </p:nvSpPr>
          <p:spPr bwMode="auto">
            <a:xfrm>
              <a:off x="1414" y="241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28" name="Text Box 28"/>
            <p:cNvSpPr txBox="1">
              <a:spLocks noChangeArrowheads="1"/>
            </p:cNvSpPr>
            <p:nvPr/>
          </p:nvSpPr>
          <p:spPr bwMode="auto">
            <a:xfrm>
              <a:off x="1692" y="21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29" name="Text Box 29"/>
            <p:cNvSpPr txBox="1">
              <a:spLocks noChangeArrowheads="1"/>
            </p:cNvSpPr>
            <p:nvPr/>
          </p:nvSpPr>
          <p:spPr bwMode="auto">
            <a:xfrm>
              <a:off x="1584" y="298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40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0" name="Text Box 30"/>
            <p:cNvSpPr txBox="1">
              <a:spLocks noChangeArrowheads="1"/>
            </p:cNvSpPr>
            <p:nvPr/>
          </p:nvSpPr>
          <p:spPr bwMode="auto">
            <a:xfrm>
              <a:off x="2220" y="288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48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1" name="Text Box 31"/>
            <p:cNvSpPr txBox="1">
              <a:spLocks noChangeArrowheads="1"/>
            </p:cNvSpPr>
            <p:nvPr/>
          </p:nvSpPr>
          <p:spPr bwMode="auto">
            <a:xfrm>
              <a:off x="2832" y="292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20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2" name="Text Box 32"/>
            <p:cNvSpPr txBox="1">
              <a:spLocks noChangeArrowheads="1"/>
            </p:cNvSpPr>
            <p:nvPr/>
          </p:nvSpPr>
          <p:spPr bwMode="auto">
            <a:xfrm>
              <a:off x="3506" y="297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45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3" name="Text Box 33"/>
            <p:cNvSpPr txBox="1">
              <a:spLocks noChangeArrowheads="1"/>
            </p:cNvSpPr>
            <p:nvPr/>
          </p:nvSpPr>
          <p:spPr bwMode="auto">
            <a:xfrm>
              <a:off x="2688" y="242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28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4" name="Text Box 34"/>
            <p:cNvSpPr txBox="1">
              <a:spLocks noChangeArrowheads="1"/>
            </p:cNvSpPr>
            <p:nvPr/>
          </p:nvSpPr>
          <p:spPr bwMode="auto">
            <a:xfrm>
              <a:off x="2256" y="211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15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5" name="Text Box 35"/>
            <p:cNvSpPr txBox="1">
              <a:spLocks noChangeArrowheads="1"/>
            </p:cNvSpPr>
            <p:nvPr/>
          </p:nvSpPr>
          <p:spPr bwMode="auto">
            <a:xfrm>
              <a:off x="3072" y="221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6" name="Text Box 36"/>
            <p:cNvSpPr txBox="1">
              <a:spLocks noChangeArrowheads="1"/>
            </p:cNvSpPr>
            <p:nvPr/>
          </p:nvSpPr>
          <p:spPr bwMode="auto">
            <a:xfrm>
              <a:off x="3504" y="206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7" name="Text Box 37"/>
            <p:cNvSpPr txBox="1">
              <a:spLocks noChangeArrowheads="1"/>
            </p:cNvSpPr>
            <p:nvPr/>
          </p:nvSpPr>
          <p:spPr bwMode="auto">
            <a:xfrm>
              <a:off x="4044" y="307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62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8" name="Text Box 38"/>
            <p:cNvSpPr txBox="1">
              <a:spLocks noChangeArrowheads="1"/>
            </p:cNvSpPr>
            <p:nvPr/>
          </p:nvSpPr>
          <p:spPr bwMode="auto">
            <a:xfrm>
              <a:off x="3948" y="264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25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9" name="Text Box 39"/>
            <p:cNvSpPr txBox="1">
              <a:spLocks noChangeArrowheads="1"/>
            </p:cNvSpPr>
            <p:nvPr/>
          </p:nvSpPr>
          <p:spPr bwMode="auto">
            <a:xfrm>
              <a:off x="2640" y="158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12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40" name="Text Box 40"/>
            <p:cNvSpPr txBox="1">
              <a:spLocks noChangeArrowheads="1"/>
            </p:cNvSpPr>
            <p:nvPr/>
          </p:nvSpPr>
          <p:spPr bwMode="auto">
            <a:xfrm>
              <a:off x="4032" y="201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10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41" name="Text Box 41"/>
            <p:cNvSpPr txBox="1">
              <a:spLocks noChangeArrowheads="1"/>
            </p:cNvSpPr>
            <p:nvPr/>
          </p:nvSpPr>
          <p:spPr bwMode="auto">
            <a:xfrm>
              <a:off x="1900" y="2620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h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42" name="Text Box 42"/>
            <p:cNvSpPr txBox="1">
              <a:spLocks noChangeArrowheads="1"/>
            </p:cNvSpPr>
            <p:nvPr/>
          </p:nvSpPr>
          <p:spPr bwMode="auto">
            <a:xfrm>
              <a:off x="3504" y="2571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g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4750" name="Line 62"/>
          <p:cNvSpPr>
            <a:spLocks noChangeShapeType="1"/>
          </p:cNvSpPr>
          <p:nvPr/>
        </p:nvSpPr>
        <p:spPr bwMode="auto">
          <a:xfrm>
            <a:off x="3022600" y="3048000"/>
            <a:ext cx="0" cy="12192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1" name="Line 63"/>
          <p:cNvSpPr>
            <a:spLocks noChangeShapeType="1"/>
          </p:cNvSpPr>
          <p:nvPr/>
        </p:nvSpPr>
        <p:spPr bwMode="auto">
          <a:xfrm>
            <a:off x="5638800" y="2971800"/>
            <a:ext cx="1752600" cy="12954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2" name="Line 64"/>
          <p:cNvSpPr>
            <a:spLocks noChangeShapeType="1"/>
          </p:cNvSpPr>
          <p:nvPr/>
        </p:nvSpPr>
        <p:spPr bwMode="auto">
          <a:xfrm>
            <a:off x="3048000" y="2971800"/>
            <a:ext cx="2514600" cy="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3" name="Line 65"/>
          <p:cNvSpPr>
            <a:spLocks noChangeShapeType="1"/>
          </p:cNvSpPr>
          <p:nvPr/>
        </p:nvSpPr>
        <p:spPr bwMode="auto">
          <a:xfrm flipH="1">
            <a:off x="3048000" y="4267200"/>
            <a:ext cx="2514600" cy="13716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4" name="Line 66"/>
          <p:cNvSpPr>
            <a:spLocks noChangeShapeType="1"/>
          </p:cNvSpPr>
          <p:nvPr/>
        </p:nvSpPr>
        <p:spPr bwMode="auto">
          <a:xfrm>
            <a:off x="5613400" y="4292600"/>
            <a:ext cx="1828800" cy="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5" name="Line 67"/>
          <p:cNvSpPr>
            <a:spLocks noChangeShapeType="1"/>
          </p:cNvSpPr>
          <p:nvPr/>
        </p:nvSpPr>
        <p:spPr bwMode="auto">
          <a:xfrm>
            <a:off x="1447800" y="4267200"/>
            <a:ext cx="1587500" cy="14605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6" name="Line 68"/>
          <p:cNvSpPr>
            <a:spLocks noChangeShapeType="1"/>
          </p:cNvSpPr>
          <p:nvPr/>
        </p:nvSpPr>
        <p:spPr bwMode="auto">
          <a:xfrm>
            <a:off x="5600700" y="4394200"/>
            <a:ext cx="0" cy="12192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398" name="Group 50"/>
          <p:cNvGrpSpPr>
            <a:grpSpLocks/>
          </p:cNvGrpSpPr>
          <p:nvPr/>
        </p:nvGrpSpPr>
        <p:grpSpPr bwMode="auto">
          <a:xfrm>
            <a:off x="1393825" y="2860675"/>
            <a:ext cx="6140450" cy="2940050"/>
            <a:chOff x="878" y="1658"/>
            <a:chExt cx="3868" cy="1852"/>
          </a:xfrm>
        </p:grpSpPr>
        <p:sp>
          <p:nvSpPr>
            <p:cNvPr id="16399" name="Oval 51"/>
            <p:cNvSpPr>
              <a:spLocks noChangeArrowheads="1"/>
            </p:cNvSpPr>
            <p:nvPr/>
          </p:nvSpPr>
          <p:spPr bwMode="auto">
            <a:xfrm>
              <a:off x="3472" y="3370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0" name="Oval 52"/>
            <p:cNvSpPr>
              <a:spLocks noChangeArrowheads="1"/>
            </p:cNvSpPr>
            <p:nvPr/>
          </p:nvSpPr>
          <p:spPr bwMode="auto">
            <a:xfrm>
              <a:off x="1845" y="1658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1" name="Oval 53"/>
            <p:cNvSpPr>
              <a:spLocks noChangeArrowheads="1"/>
            </p:cNvSpPr>
            <p:nvPr/>
          </p:nvSpPr>
          <p:spPr bwMode="auto">
            <a:xfrm>
              <a:off x="1845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2" name="Oval 54"/>
            <p:cNvSpPr>
              <a:spLocks noChangeArrowheads="1"/>
            </p:cNvSpPr>
            <p:nvPr/>
          </p:nvSpPr>
          <p:spPr bwMode="auto">
            <a:xfrm>
              <a:off x="3451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3" name="Oval 55"/>
            <p:cNvSpPr>
              <a:spLocks noChangeArrowheads="1"/>
            </p:cNvSpPr>
            <p:nvPr/>
          </p:nvSpPr>
          <p:spPr bwMode="auto">
            <a:xfrm>
              <a:off x="4625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4" name="Oval 56"/>
            <p:cNvSpPr>
              <a:spLocks noChangeArrowheads="1"/>
            </p:cNvSpPr>
            <p:nvPr/>
          </p:nvSpPr>
          <p:spPr bwMode="auto">
            <a:xfrm>
              <a:off x="1845" y="3359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5" name="Oval 57"/>
            <p:cNvSpPr>
              <a:spLocks noChangeArrowheads="1"/>
            </p:cNvSpPr>
            <p:nvPr/>
          </p:nvSpPr>
          <p:spPr bwMode="auto">
            <a:xfrm>
              <a:off x="3472" y="1658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6" name="Oval 58"/>
            <p:cNvSpPr>
              <a:spLocks noChangeArrowheads="1"/>
            </p:cNvSpPr>
            <p:nvPr/>
          </p:nvSpPr>
          <p:spPr bwMode="auto">
            <a:xfrm>
              <a:off x="878" y="2482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5FA42F-8C5D-76E6-03E3-182C8656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C18BF4-E0F3-514B-AA29-587FBA5AD5EA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3A865C-1A46-984A-32F2-B99B4A48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50" grpId="0" animBg="1"/>
      <p:bldP spid="114751" grpId="0" animBg="1"/>
      <p:bldP spid="114752" grpId="0" animBg="1"/>
      <p:bldP spid="114753" grpId="0" animBg="1"/>
      <p:bldP spid="114754" grpId="0" animBg="1"/>
      <p:bldP spid="114755" grpId="0" animBg="1"/>
      <p:bldP spid="1147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 </a:t>
            </a:r>
            <a:r>
              <a:rPr lang="zh-CN" altLang="en-US" dirty="0"/>
              <a:t>算法的正确性</a:t>
            </a:r>
            <a:endParaRPr lang="en-US" altLang="zh-CN" dirty="0"/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533400" y="1525588"/>
          <a:ext cx="8153400" cy="502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114800" imgH="2527200" progId="Equation.3">
                  <p:embed/>
                </p:oleObj>
              </mc:Choice>
              <mc:Fallback>
                <p:oleObj name="公式" r:id="rId3" imgW="4114800" imgH="252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5588"/>
                        <a:ext cx="8153400" cy="502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Rectangle 5" descr="蓝色砂纸"/>
          <p:cNvSpPr>
            <a:spLocks noChangeArrowheads="1"/>
          </p:cNvSpPr>
          <p:nvPr/>
        </p:nvSpPr>
        <p:spPr bwMode="auto">
          <a:xfrm>
            <a:off x="4495800" y="990600"/>
            <a:ext cx="3886200" cy="2438400"/>
          </a:xfrm>
          <a:prstGeom prst="rect">
            <a:avLst/>
          </a:prstGeom>
          <a:blipFill dpi="0" rotWithShape="0">
            <a:blip r:embed="rId5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6" name="Oval 6"/>
          <p:cNvSpPr>
            <a:spLocks noChangeArrowheads="1"/>
          </p:cNvSpPr>
          <p:nvPr/>
        </p:nvSpPr>
        <p:spPr bwMode="auto">
          <a:xfrm>
            <a:off x="5257800" y="190500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7" name="Oval 7"/>
          <p:cNvSpPr>
            <a:spLocks noChangeArrowheads="1"/>
          </p:cNvSpPr>
          <p:nvPr/>
        </p:nvSpPr>
        <p:spPr bwMode="auto">
          <a:xfrm>
            <a:off x="5257800" y="274320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8" name="Oval 8"/>
          <p:cNvSpPr>
            <a:spLocks noChangeArrowheads="1"/>
          </p:cNvSpPr>
          <p:nvPr/>
        </p:nvSpPr>
        <p:spPr bwMode="auto">
          <a:xfrm>
            <a:off x="6096000" y="137160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9" name="Oval 9"/>
          <p:cNvSpPr>
            <a:spLocks noChangeArrowheads="1"/>
          </p:cNvSpPr>
          <p:nvPr/>
        </p:nvSpPr>
        <p:spPr bwMode="auto">
          <a:xfrm>
            <a:off x="7086600" y="167640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0" name="Oval 10"/>
          <p:cNvSpPr>
            <a:spLocks noChangeArrowheads="1"/>
          </p:cNvSpPr>
          <p:nvPr/>
        </p:nvSpPr>
        <p:spPr bwMode="auto">
          <a:xfrm>
            <a:off x="6248400" y="304800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1" name="Line 11"/>
          <p:cNvSpPr>
            <a:spLocks noChangeShapeType="1"/>
          </p:cNvSpPr>
          <p:nvPr/>
        </p:nvSpPr>
        <p:spPr bwMode="auto">
          <a:xfrm>
            <a:off x="5334000" y="2047875"/>
            <a:ext cx="0" cy="714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 flipV="1">
            <a:off x="5391150" y="1504950"/>
            <a:ext cx="728663" cy="428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7293" name="Line 13"/>
          <p:cNvSpPr>
            <a:spLocks noChangeShapeType="1"/>
          </p:cNvSpPr>
          <p:nvPr/>
        </p:nvSpPr>
        <p:spPr bwMode="auto">
          <a:xfrm>
            <a:off x="5405438" y="2847975"/>
            <a:ext cx="857250" cy="257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7294" name="Oval 14"/>
          <p:cNvSpPr>
            <a:spLocks noChangeArrowheads="1"/>
          </p:cNvSpPr>
          <p:nvPr/>
        </p:nvSpPr>
        <p:spPr bwMode="auto">
          <a:xfrm>
            <a:off x="7086600" y="289560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5" name="Oval 15"/>
          <p:cNvSpPr>
            <a:spLocks noChangeArrowheads="1"/>
          </p:cNvSpPr>
          <p:nvPr/>
        </p:nvSpPr>
        <p:spPr bwMode="auto">
          <a:xfrm>
            <a:off x="7467600" y="243840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6" name="Line 16"/>
          <p:cNvSpPr>
            <a:spLocks noChangeShapeType="1"/>
          </p:cNvSpPr>
          <p:nvPr/>
        </p:nvSpPr>
        <p:spPr bwMode="auto">
          <a:xfrm flipV="1">
            <a:off x="6391275" y="2990850"/>
            <a:ext cx="714375" cy="128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7297" name="Line 17"/>
          <p:cNvSpPr>
            <a:spLocks noChangeShapeType="1"/>
          </p:cNvSpPr>
          <p:nvPr/>
        </p:nvSpPr>
        <p:spPr bwMode="auto">
          <a:xfrm>
            <a:off x="6219825" y="1447800"/>
            <a:ext cx="885825" cy="2714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7298" name="Line 18"/>
          <p:cNvSpPr>
            <a:spLocks noChangeShapeType="1"/>
          </p:cNvSpPr>
          <p:nvPr/>
        </p:nvSpPr>
        <p:spPr bwMode="auto">
          <a:xfrm flipH="1">
            <a:off x="7219950" y="2562225"/>
            <a:ext cx="271463" cy="342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7299" name="Line 19"/>
          <p:cNvSpPr>
            <a:spLocks noChangeShapeType="1"/>
          </p:cNvSpPr>
          <p:nvPr/>
        </p:nvSpPr>
        <p:spPr bwMode="auto">
          <a:xfrm>
            <a:off x="7219950" y="1790700"/>
            <a:ext cx="300038" cy="642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7300" name="Text Box 20"/>
          <p:cNvSpPr txBox="1">
            <a:spLocks noChangeArrowheads="1"/>
          </p:cNvSpPr>
          <p:nvPr/>
        </p:nvSpPr>
        <p:spPr bwMode="auto">
          <a:xfrm>
            <a:off x="4876800" y="2209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i="1">
                <a:latin typeface="Times New Roman" pitchFamily="18" charset="0"/>
              </a:rPr>
              <a:t>t</a:t>
            </a:r>
            <a:r>
              <a:rPr kumimoji="1" lang="en-US" altLang="zh-CN" sz="2000" baseline="-25000">
                <a:latin typeface="Times New Roman" pitchFamily="18" charset="0"/>
              </a:rPr>
              <a:t>k+1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97301" name="Text Box 21"/>
          <p:cNvSpPr txBox="1">
            <a:spLocks noChangeArrowheads="1"/>
          </p:cNvSpPr>
          <p:nvPr/>
        </p:nvSpPr>
        <p:spPr bwMode="auto">
          <a:xfrm>
            <a:off x="5410200" y="1371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i="1">
                <a:latin typeface="Times New Roman" pitchFamily="18" charset="0"/>
              </a:rPr>
              <a:t>s</a:t>
            </a:r>
            <a:r>
              <a:rPr kumimoji="1" lang="en-US" altLang="zh-CN" sz="2000" baseline="-25000">
                <a:latin typeface="Times New Roman" pitchFamily="18" charset="0"/>
              </a:rPr>
              <a:t>1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7315200" y="1752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i="1">
                <a:latin typeface="Times New Roman" pitchFamily="18" charset="0"/>
              </a:rPr>
              <a:t>s</a:t>
            </a:r>
            <a:r>
              <a:rPr kumimoji="1" lang="en-US" altLang="zh-CN" sz="2000" i="1" baseline="-25000">
                <a:latin typeface="Times New Roman" pitchFamily="18" charset="0"/>
              </a:rPr>
              <a:t>l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97304" name="Text Box 24"/>
          <p:cNvSpPr txBox="1">
            <a:spLocks noChangeArrowheads="1"/>
          </p:cNvSpPr>
          <p:nvPr/>
        </p:nvSpPr>
        <p:spPr bwMode="auto">
          <a:xfrm>
            <a:off x="6629400" y="29718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i="1">
                <a:latin typeface="Times New Roman" pitchFamily="18" charset="0"/>
              </a:rPr>
              <a:t>s</a:t>
            </a:r>
            <a:r>
              <a:rPr kumimoji="1" lang="en-US" altLang="zh-CN" sz="2000" i="1" baseline="-25000">
                <a:latin typeface="Times New Roman" pitchFamily="18" charset="0"/>
              </a:rPr>
              <a:t>r-1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97305" name="Text Box 25"/>
          <p:cNvSpPr txBox="1">
            <a:spLocks noChangeArrowheads="1"/>
          </p:cNvSpPr>
          <p:nvPr/>
        </p:nvSpPr>
        <p:spPr bwMode="auto">
          <a:xfrm>
            <a:off x="5638800" y="2895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i="1">
                <a:latin typeface="Times New Roman" pitchFamily="18" charset="0"/>
              </a:rPr>
              <a:t>s</a:t>
            </a:r>
            <a:r>
              <a:rPr kumimoji="1" lang="en-US" altLang="zh-CN" sz="2000" i="1" baseline="-25000">
                <a:latin typeface="Times New Roman" pitchFamily="18" charset="0"/>
              </a:rPr>
              <a:t>r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97306" name="Line 26"/>
          <p:cNvSpPr>
            <a:spLocks noChangeShapeType="1"/>
          </p:cNvSpPr>
          <p:nvPr/>
        </p:nvSpPr>
        <p:spPr bwMode="auto">
          <a:xfrm>
            <a:off x="2362200" y="4267200"/>
            <a:ext cx="3200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2F3465-491C-F79A-596B-5F47ACDC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51613"/>
            <a:ext cx="2133600" cy="252263"/>
          </a:xfrm>
        </p:spPr>
        <p:txBody>
          <a:bodyPr/>
          <a:lstStyle/>
          <a:p>
            <a:pPr>
              <a:defRPr/>
            </a:pPr>
            <a:fld id="{0532AFA4-7A70-9A4F-92CD-88C00D086055}" type="datetime1">
              <a:rPr lang="zh-CN" altLang="en-US" smtClean="0"/>
              <a:t>2022/6/6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738208-B131-C5DC-1B3E-280864F8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132FB-1D73-4536-A24A-2326168EDA18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18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7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7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7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7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7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7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7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7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7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7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7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7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nimBg="1"/>
      <p:bldP spid="97286" grpId="0" animBg="1"/>
      <p:bldP spid="97287" grpId="0" animBg="1"/>
      <p:bldP spid="97288" grpId="0" animBg="1"/>
      <p:bldP spid="97289" grpId="0" animBg="1"/>
      <p:bldP spid="97290" grpId="0" animBg="1"/>
      <p:bldP spid="97291" grpId="0" animBg="1"/>
      <p:bldP spid="97292" grpId="0" animBg="1"/>
      <p:bldP spid="97293" grpId="0" animBg="1"/>
      <p:bldP spid="97294" grpId="0" animBg="1"/>
      <p:bldP spid="97295" grpId="0" animBg="1"/>
      <p:bldP spid="97296" grpId="0" animBg="1"/>
      <p:bldP spid="97297" grpId="0" animBg="1"/>
      <p:bldP spid="97298" grpId="0" animBg="1"/>
      <p:bldP spid="97299" grpId="0" animBg="1"/>
      <p:bldP spid="97300" grpId="0"/>
      <p:bldP spid="97301" grpId="0"/>
      <p:bldP spid="97303" grpId="0"/>
      <p:bldP spid="97304" grpId="0"/>
      <p:bldP spid="97305" grpId="0"/>
      <p:bldP spid="973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算法（求最小生成树）</a:t>
            </a:r>
          </a:p>
        </p:txBody>
      </p:sp>
      <p:sp>
        <p:nvSpPr>
          <p:cNvPr id="101435" name="Text Box 59" descr="白色大理石"/>
          <p:cNvSpPr txBox="1">
            <a:spLocks noChangeArrowheads="1"/>
          </p:cNvSpPr>
          <p:nvPr/>
        </p:nvSpPr>
        <p:spPr bwMode="auto">
          <a:xfrm>
            <a:off x="2411413" y="2276475"/>
            <a:ext cx="4176712" cy="323215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57150" cmpd="thinThick" algn="ctr">
            <a:solidFill>
              <a:srgbClr val="C0C0C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265113" indent="-265113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1: E={ }</a:t>
            </a:r>
          </a:p>
          <a:p>
            <a:pPr marL="265113" indent="-265113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2: 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从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以外选择不会与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中的边构成回路的权最小的边加入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</a:p>
          <a:p>
            <a:pPr marL="265113" indent="-265113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3: 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重复第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步，直到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中包含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n-1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条边</a:t>
            </a:r>
          </a:p>
          <a:p>
            <a:pPr marL="265113" indent="-265113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算法结束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30EF4C-AF3B-2A3E-BCEE-15F78636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C4870-EC26-4144-B177-B8B9BCE8FBA2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07F460-FD47-C028-CD19-BA2ED6D9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132FB-1D73-4536-A24A-2326168EDA18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772400" cy="762000"/>
          </a:xfrm>
        </p:spPr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算法（举例）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00213"/>
            <a:ext cx="8591550" cy="57626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铺设一个连接各个城市的光纤通信网络（单位：万元）。</a:t>
            </a:r>
          </a:p>
        </p:txBody>
      </p:sp>
      <p:sp>
        <p:nvSpPr>
          <p:cNvPr id="18436" name="Text Box 25"/>
          <p:cNvSpPr txBox="1">
            <a:spLocks noChangeArrowheads="1"/>
          </p:cNvSpPr>
          <p:nvPr/>
        </p:nvSpPr>
        <p:spPr bwMode="auto">
          <a:xfrm>
            <a:off x="2895600" y="2286000"/>
            <a:ext cx="3365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endParaRPr kumimoji="1" lang="en-US" altLang="zh-CN" sz="36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Text Box 26"/>
          <p:cNvSpPr txBox="1">
            <a:spLocks noChangeArrowheads="1"/>
          </p:cNvSpPr>
          <p:nvPr/>
        </p:nvSpPr>
        <p:spPr bwMode="auto">
          <a:xfrm>
            <a:off x="5519738" y="2286000"/>
            <a:ext cx="385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endParaRPr kumimoji="1" lang="en-US" altLang="zh-CN" sz="36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438" name="Group 61"/>
          <p:cNvGrpSpPr>
            <a:grpSpLocks/>
          </p:cNvGrpSpPr>
          <p:nvPr/>
        </p:nvGrpSpPr>
        <p:grpSpPr bwMode="auto">
          <a:xfrm>
            <a:off x="914400" y="2514600"/>
            <a:ext cx="7031038" cy="3810000"/>
            <a:chOff x="576" y="1584"/>
            <a:chExt cx="4429" cy="2400"/>
          </a:xfrm>
        </p:grpSpPr>
        <p:sp>
          <p:nvSpPr>
            <p:cNvPr id="18455" name="Text Box 5"/>
            <p:cNvSpPr txBox="1">
              <a:spLocks noChangeArrowheads="1"/>
            </p:cNvSpPr>
            <p:nvPr/>
          </p:nvSpPr>
          <p:spPr bwMode="auto">
            <a:xfrm>
              <a:off x="1728" y="3580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6" name="Line 6"/>
            <p:cNvSpPr>
              <a:spLocks noChangeShapeType="1"/>
            </p:cNvSpPr>
            <p:nvPr/>
          </p:nvSpPr>
          <p:spPr bwMode="auto">
            <a:xfrm flipV="1">
              <a:off x="1870" y="2667"/>
              <a:ext cx="1670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7" name="Line 7"/>
            <p:cNvSpPr>
              <a:spLocks noChangeShapeType="1"/>
            </p:cNvSpPr>
            <p:nvPr/>
          </p:nvSpPr>
          <p:spPr bwMode="auto">
            <a:xfrm flipV="1">
              <a:off x="1870" y="1831"/>
              <a:ext cx="1670" cy="90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8" name="Line 8"/>
            <p:cNvSpPr>
              <a:spLocks noChangeShapeType="1"/>
            </p:cNvSpPr>
            <p:nvPr/>
          </p:nvSpPr>
          <p:spPr bwMode="auto">
            <a:xfrm flipH="1" flipV="1">
              <a:off x="939" y="2670"/>
              <a:ext cx="2563" cy="90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9" name="Line 9"/>
            <p:cNvSpPr>
              <a:spLocks noChangeShapeType="1"/>
            </p:cNvSpPr>
            <p:nvPr/>
          </p:nvSpPr>
          <p:spPr bwMode="auto">
            <a:xfrm flipH="1" flipV="1">
              <a:off x="1931" y="1875"/>
              <a:ext cx="2719" cy="7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0" name="Line 10"/>
            <p:cNvSpPr>
              <a:spLocks noChangeShapeType="1"/>
            </p:cNvSpPr>
            <p:nvPr/>
          </p:nvSpPr>
          <p:spPr bwMode="auto">
            <a:xfrm flipV="1">
              <a:off x="1905" y="190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1" name="Line 11"/>
            <p:cNvSpPr>
              <a:spLocks noChangeShapeType="1"/>
            </p:cNvSpPr>
            <p:nvPr/>
          </p:nvSpPr>
          <p:spPr bwMode="auto">
            <a:xfrm flipV="1">
              <a:off x="3514" y="190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2" name="Text Box 12"/>
            <p:cNvSpPr txBox="1">
              <a:spLocks noChangeArrowheads="1"/>
            </p:cNvSpPr>
            <p:nvPr/>
          </p:nvSpPr>
          <p:spPr bwMode="auto">
            <a:xfrm>
              <a:off x="576" y="2360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3" name="Text Box 13"/>
            <p:cNvSpPr txBox="1">
              <a:spLocks noChangeArrowheads="1"/>
            </p:cNvSpPr>
            <p:nvPr/>
          </p:nvSpPr>
          <p:spPr bwMode="auto">
            <a:xfrm>
              <a:off x="3408" y="3581"/>
              <a:ext cx="24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4" name="Text Box 14"/>
            <p:cNvSpPr txBox="1">
              <a:spLocks noChangeArrowheads="1"/>
            </p:cNvSpPr>
            <p:nvPr/>
          </p:nvSpPr>
          <p:spPr bwMode="auto">
            <a:xfrm>
              <a:off x="4746" y="2475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5" name="Text Box 15"/>
            <p:cNvSpPr txBox="1">
              <a:spLocks noChangeArrowheads="1"/>
            </p:cNvSpPr>
            <p:nvPr/>
          </p:nvSpPr>
          <p:spPr bwMode="auto">
            <a:xfrm>
              <a:off x="1104" y="2073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54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66" name="Text Box 16"/>
            <p:cNvSpPr txBox="1">
              <a:spLocks noChangeArrowheads="1"/>
            </p:cNvSpPr>
            <p:nvPr/>
          </p:nvSpPr>
          <p:spPr bwMode="auto">
            <a:xfrm>
              <a:off x="2700" y="350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60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67" name="Text Box 17"/>
            <p:cNvSpPr txBox="1">
              <a:spLocks noChangeArrowheads="1"/>
            </p:cNvSpPr>
            <p:nvPr/>
          </p:nvSpPr>
          <p:spPr bwMode="auto">
            <a:xfrm>
              <a:off x="1008" y="301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36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68" name="Line 18"/>
            <p:cNvSpPr>
              <a:spLocks noChangeShapeType="1"/>
            </p:cNvSpPr>
            <p:nvPr/>
          </p:nvSpPr>
          <p:spPr bwMode="auto">
            <a:xfrm>
              <a:off x="939" y="2708"/>
              <a:ext cx="966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9" name="Line 19"/>
            <p:cNvSpPr>
              <a:spLocks noChangeShapeType="1"/>
            </p:cNvSpPr>
            <p:nvPr/>
          </p:nvSpPr>
          <p:spPr bwMode="auto">
            <a:xfrm>
              <a:off x="1905" y="357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0" name="Line 20"/>
            <p:cNvSpPr>
              <a:spLocks noChangeShapeType="1"/>
            </p:cNvSpPr>
            <p:nvPr/>
          </p:nvSpPr>
          <p:spPr bwMode="auto">
            <a:xfrm flipV="1">
              <a:off x="3537" y="2693"/>
              <a:ext cx="1148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1" name="Line 21"/>
            <p:cNvSpPr>
              <a:spLocks noChangeShapeType="1"/>
            </p:cNvSpPr>
            <p:nvPr/>
          </p:nvSpPr>
          <p:spPr bwMode="auto">
            <a:xfrm>
              <a:off x="939" y="2708"/>
              <a:ext cx="374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2" name="Line 22"/>
            <p:cNvSpPr>
              <a:spLocks noChangeShapeType="1"/>
            </p:cNvSpPr>
            <p:nvPr/>
          </p:nvSpPr>
          <p:spPr bwMode="auto">
            <a:xfrm flipV="1">
              <a:off x="939" y="1872"/>
              <a:ext cx="966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3" name="Line 23"/>
            <p:cNvSpPr>
              <a:spLocks noChangeShapeType="1"/>
            </p:cNvSpPr>
            <p:nvPr/>
          </p:nvSpPr>
          <p:spPr bwMode="auto">
            <a:xfrm>
              <a:off x="1905" y="187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4" name="Line 24"/>
            <p:cNvSpPr>
              <a:spLocks noChangeShapeType="1"/>
            </p:cNvSpPr>
            <p:nvPr/>
          </p:nvSpPr>
          <p:spPr bwMode="auto">
            <a:xfrm>
              <a:off x="3537" y="1872"/>
              <a:ext cx="1148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5" name="Text Box 27"/>
            <p:cNvSpPr txBox="1">
              <a:spLocks noChangeArrowheads="1"/>
            </p:cNvSpPr>
            <p:nvPr/>
          </p:nvSpPr>
          <p:spPr bwMode="auto">
            <a:xfrm>
              <a:off x="1414" y="241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6" name="Text Box 28"/>
            <p:cNvSpPr txBox="1">
              <a:spLocks noChangeArrowheads="1"/>
            </p:cNvSpPr>
            <p:nvPr/>
          </p:nvSpPr>
          <p:spPr bwMode="auto">
            <a:xfrm>
              <a:off x="1692" y="21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7" name="Text Box 29"/>
            <p:cNvSpPr txBox="1">
              <a:spLocks noChangeArrowheads="1"/>
            </p:cNvSpPr>
            <p:nvPr/>
          </p:nvSpPr>
          <p:spPr bwMode="auto">
            <a:xfrm>
              <a:off x="1584" y="298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40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8" name="Text Box 30"/>
            <p:cNvSpPr txBox="1">
              <a:spLocks noChangeArrowheads="1"/>
            </p:cNvSpPr>
            <p:nvPr/>
          </p:nvSpPr>
          <p:spPr bwMode="auto">
            <a:xfrm>
              <a:off x="2220" y="288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48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9" name="Text Box 31"/>
            <p:cNvSpPr txBox="1">
              <a:spLocks noChangeArrowheads="1"/>
            </p:cNvSpPr>
            <p:nvPr/>
          </p:nvSpPr>
          <p:spPr bwMode="auto">
            <a:xfrm>
              <a:off x="2832" y="292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20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0" name="Text Box 32"/>
            <p:cNvSpPr txBox="1">
              <a:spLocks noChangeArrowheads="1"/>
            </p:cNvSpPr>
            <p:nvPr/>
          </p:nvSpPr>
          <p:spPr bwMode="auto">
            <a:xfrm>
              <a:off x="3506" y="297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45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1" name="Text Box 33"/>
            <p:cNvSpPr txBox="1">
              <a:spLocks noChangeArrowheads="1"/>
            </p:cNvSpPr>
            <p:nvPr/>
          </p:nvSpPr>
          <p:spPr bwMode="auto">
            <a:xfrm>
              <a:off x="2688" y="242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28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2" name="Text Box 34"/>
            <p:cNvSpPr txBox="1">
              <a:spLocks noChangeArrowheads="1"/>
            </p:cNvSpPr>
            <p:nvPr/>
          </p:nvSpPr>
          <p:spPr bwMode="auto">
            <a:xfrm>
              <a:off x="2256" y="211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15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3" name="Text Box 35"/>
            <p:cNvSpPr txBox="1">
              <a:spLocks noChangeArrowheads="1"/>
            </p:cNvSpPr>
            <p:nvPr/>
          </p:nvSpPr>
          <p:spPr bwMode="auto">
            <a:xfrm>
              <a:off x="3072" y="221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4" name="Text Box 36"/>
            <p:cNvSpPr txBox="1">
              <a:spLocks noChangeArrowheads="1"/>
            </p:cNvSpPr>
            <p:nvPr/>
          </p:nvSpPr>
          <p:spPr bwMode="auto">
            <a:xfrm>
              <a:off x="3504" y="206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5" name="Text Box 37"/>
            <p:cNvSpPr txBox="1">
              <a:spLocks noChangeArrowheads="1"/>
            </p:cNvSpPr>
            <p:nvPr/>
          </p:nvSpPr>
          <p:spPr bwMode="auto">
            <a:xfrm>
              <a:off x="4044" y="307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62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6" name="Text Box 38"/>
            <p:cNvSpPr txBox="1">
              <a:spLocks noChangeArrowheads="1"/>
            </p:cNvSpPr>
            <p:nvPr/>
          </p:nvSpPr>
          <p:spPr bwMode="auto">
            <a:xfrm>
              <a:off x="3948" y="264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25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7" name="Text Box 39"/>
            <p:cNvSpPr txBox="1">
              <a:spLocks noChangeArrowheads="1"/>
            </p:cNvSpPr>
            <p:nvPr/>
          </p:nvSpPr>
          <p:spPr bwMode="auto">
            <a:xfrm>
              <a:off x="2640" y="158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12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8" name="Text Box 40"/>
            <p:cNvSpPr txBox="1">
              <a:spLocks noChangeArrowheads="1"/>
            </p:cNvSpPr>
            <p:nvPr/>
          </p:nvSpPr>
          <p:spPr bwMode="auto">
            <a:xfrm>
              <a:off x="4032" y="201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10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9" name="Text Box 41"/>
            <p:cNvSpPr txBox="1">
              <a:spLocks noChangeArrowheads="1"/>
            </p:cNvSpPr>
            <p:nvPr/>
          </p:nvSpPr>
          <p:spPr bwMode="auto">
            <a:xfrm>
              <a:off x="1900" y="2620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h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90" name="Text Box 42"/>
            <p:cNvSpPr txBox="1">
              <a:spLocks noChangeArrowheads="1"/>
            </p:cNvSpPr>
            <p:nvPr/>
          </p:nvSpPr>
          <p:spPr bwMode="auto">
            <a:xfrm>
              <a:off x="3504" y="2571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g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4750" name="Line 62"/>
          <p:cNvSpPr>
            <a:spLocks noChangeShapeType="1"/>
          </p:cNvSpPr>
          <p:nvPr/>
        </p:nvSpPr>
        <p:spPr bwMode="auto">
          <a:xfrm>
            <a:off x="3022600" y="3048000"/>
            <a:ext cx="0" cy="12192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1" name="Line 63"/>
          <p:cNvSpPr>
            <a:spLocks noChangeShapeType="1"/>
          </p:cNvSpPr>
          <p:nvPr/>
        </p:nvSpPr>
        <p:spPr bwMode="auto">
          <a:xfrm>
            <a:off x="5638800" y="2971800"/>
            <a:ext cx="1752600" cy="12954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2" name="Line 64"/>
          <p:cNvSpPr>
            <a:spLocks noChangeShapeType="1"/>
          </p:cNvSpPr>
          <p:nvPr/>
        </p:nvSpPr>
        <p:spPr bwMode="auto">
          <a:xfrm>
            <a:off x="3048000" y="2971800"/>
            <a:ext cx="2514600" cy="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3" name="Line 65"/>
          <p:cNvSpPr>
            <a:spLocks noChangeShapeType="1"/>
          </p:cNvSpPr>
          <p:nvPr/>
        </p:nvSpPr>
        <p:spPr bwMode="auto">
          <a:xfrm flipH="1">
            <a:off x="3048000" y="4267200"/>
            <a:ext cx="2514600" cy="13716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4" name="Line 66"/>
          <p:cNvSpPr>
            <a:spLocks noChangeShapeType="1"/>
          </p:cNvSpPr>
          <p:nvPr/>
        </p:nvSpPr>
        <p:spPr bwMode="auto">
          <a:xfrm>
            <a:off x="5613400" y="4292600"/>
            <a:ext cx="1828800" cy="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5" name="Line 67"/>
          <p:cNvSpPr>
            <a:spLocks noChangeShapeType="1"/>
          </p:cNvSpPr>
          <p:nvPr/>
        </p:nvSpPr>
        <p:spPr bwMode="auto">
          <a:xfrm>
            <a:off x="1447800" y="4267200"/>
            <a:ext cx="1587500" cy="14605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6" name="Line 68"/>
          <p:cNvSpPr>
            <a:spLocks noChangeShapeType="1"/>
          </p:cNvSpPr>
          <p:nvPr/>
        </p:nvSpPr>
        <p:spPr bwMode="auto">
          <a:xfrm>
            <a:off x="5600700" y="4394200"/>
            <a:ext cx="0" cy="12192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446" name="Group 50"/>
          <p:cNvGrpSpPr>
            <a:grpSpLocks/>
          </p:cNvGrpSpPr>
          <p:nvPr/>
        </p:nvGrpSpPr>
        <p:grpSpPr bwMode="auto">
          <a:xfrm>
            <a:off x="1393825" y="2860675"/>
            <a:ext cx="6140450" cy="2940050"/>
            <a:chOff x="878" y="1658"/>
            <a:chExt cx="3868" cy="1852"/>
          </a:xfrm>
        </p:grpSpPr>
        <p:sp>
          <p:nvSpPr>
            <p:cNvPr id="18447" name="Oval 51"/>
            <p:cNvSpPr>
              <a:spLocks noChangeArrowheads="1"/>
            </p:cNvSpPr>
            <p:nvPr/>
          </p:nvSpPr>
          <p:spPr bwMode="auto">
            <a:xfrm>
              <a:off x="3472" y="3370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8" name="Oval 52"/>
            <p:cNvSpPr>
              <a:spLocks noChangeArrowheads="1"/>
            </p:cNvSpPr>
            <p:nvPr/>
          </p:nvSpPr>
          <p:spPr bwMode="auto">
            <a:xfrm>
              <a:off x="1845" y="1658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9" name="Oval 53"/>
            <p:cNvSpPr>
              <a:spLocks noChangeArrowheads="1"/>
            </p:cNvSpPr>
            <p:nvPr/>
          </p:nvSpPr>
          <p:spPr bwMode="auto">
            <a:xfrm>
              <a:off x="1845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0" name="Oval 54"/>
            <p:cNvSpPr>
              <a:spLocks noChangeArrowheads="1"/>
            </p:cNvSpPr>
            <p:nvPr/>
          </p:nvSpPr>
          <p:spPr bwMode="auto">
            <a:xfrm>
              <a:off x="3451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1" name="Oval 55"/>
            <p:cNvSpPr>
              <a:spLocks noChangeArrowheads="1"/>
            </p:cNvSpPr>
            <p:nvPr/>
          </p:nvSpPr>
          <p:spPr bwMode="auto">
            <a:xfrm>
              <a:off x="4625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2" name="Oval 56"/>
            <p:cNvSpPr>
              <a:spLocks noChangeArrowheads="1"/>
            </p:cNvSpPr>
            <p:nvPr/>
          </p:nvSpPr>
          <p:spPr bwMode="auto">
            <a:xfrm>
              <a:off x="1845" y="3359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3" name="Oval 57"/>
            <p:cNvSpPr>
              <a:spLocks noChangeArrowheads="1"/>
            </p:cNvSpPr>
            <p:nvPr/>
          </p:nvSpPr>
          <p:spPr bwMode="auto">
            <a:xfrm>
              <a:off x="3472" y="1658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4" name="Oval 58"/>
            <p:cNvSpPr>
              <a:spLocks noChangeArrowheads="1"/>
            </p:cNvSpPr>
            <p:nvPr/>
          </p:nvSpPr>
          <p:spPr bwMode="auto">
            <a:xfrm>
              <a:off x="878" y="2482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E44523-2F39-6CAF-54D1-877BF3E5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7BF18B-2261-834C-A3EC-30591A7FDD51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10D93AE-880C-7D2E-5D7F-638F0888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50" grpId="0" animBg="1"/>
      <p:bldP spid="114751" grpId="0" animBg="1"/>
      <p:bldP spid="114752" grpId="0" animBg="1"/>
      <p:bldP spid="114753" grpId="0" animBg="1"/>
      <p:bldP spid="114754" grpId="0" animBg="1"/>
      <p:bldP spid="114755" grpId="0" animBg="1"/>
      <p:bldP spid="1147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算法（举例）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3587750" y="2011363"/>
            <a:ext cx="149225" cy="1825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493963" y="3130550"/>
            <a:ext cx="146050" cy="185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1" name="Oval 8"/>
          <p:cNvSpPr>
            <a:spLocks noChangeArrowheads="1"/>
          </p:cNvSpPr>
          <p:nvPr/>
        </p:nvSpPr>
        <p:spPr bwMode="auto">
          <a:xfrm>
            <a:off x="3587750" y="5375275"/>
            <a:ext cx="149225" cy="1825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2" name="Oval 10"/>
          <p:cNvSpPr>
            <a:spLocks noChangeArrowheads="1"/>
          </p:cNvSpPr>
          <p:nvPr/>
        </p:nvSpPr>
        <p:spPr bwMode="auto">
          <a:xfrm>
            <a:off x="6719888" y="3130550"/>
            <a:ext cx="147637" cy="185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3" name="Oval 12"/>
          <p:cNvSpPr>
            <a:spLocks noChangeArrowheads="1"/>
          </p:cNvSpPr>
          <p:nvPr/>
        </p:nvSpPr>
        <p:spPr bwMode="auto">
          <a:xfrm>
            <a:off x="5626100" y="3727450"/>
            <a:ext cx="146050" cy="1825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4" name="Line 13"/>
          <p:cNvSpPr>
            <a:spLocks noChangeShapeType="1"/>
          </p:cNvSpPr>
          <p:nvPr/>
        </p:nvSpPr>
        <p:spPr bwMode="auto">
          <a:xfrm flipV="1">
            <a:off x="2608263" y="2174875"/>
            <a:ext cx="996950" cy="1004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14"/>
          <p:cNvSpPr>
            <a:spLocks noChangeShapeType="1"/>
          </p:cNvSpPr>
          <p:nvPr/>
        </p:nvSpPr>
        <p:spPr bwMode="auto">
          <a:xfrm flipH="1">
            <a:off x="2565400" y="3328988"/>
            <a:ext cx="1588" cy="996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5"/>
          <p:cNvSpPr>
            <a:spLocks noChangeShapeType="1"/>
          </p:cNvSpPr>
          <p:nvPr/>
        </p:nvSpPr>
        <p:spPr bwMode="auto">
          <a:xfrm>
            <a:off x="3724275" y="2174875"/>
            <a:ext cx="1003300" cy="1019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16"/>
          <p:cNvSpPr>
            <a:spLocks noChangeShapeType="1"/>
          </p:cNvSpPr>
          <p:nvPr/>
        </p:nvSpPr>
        <p:spPr bwMode="auto">
          <a:xfrm>
            <a:off x="2619375" y="4398963"/>
            <a:ext cx="1006475" cy="9890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7"/>
          <p:cNvSpPr>
            <a:spLocks noChangeShapeType="1"/>
          </p:cNvSpPr>
          <p:nvPr/>
        </p:nvSpPr>
        <p:spPr bwMode="auto">
          <a:xfrm flipV="1">
            <a:off x="3724275" y="4411663"/>
            <a:ext cx="1017588" cy="944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18"/>
          <p:cNvSpPr>
            <a:spLocks noChangeShapeType="1"/>
          </p:cNvSpPr>
          <p:nvPr/>
        </p:nvSpPr>
        <p:spPr bwMode="auto">
          <a:xfrm flipH="1" flipV="1">
            <a:off x="4762500" y="3305175"/>
            <a:ext cx="1588" cy="1030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19"/>
          <p:cNvSpPr>
            <a:spLocks noChangeShapeType="1"/>
          </p:cNvSpPr>
          <p:nvPr/>
        </p:nvSpPr>
        <p:spPr bwMode="auto">
          <a:xfrm>
            <a:off x="2647950" y="3281363"/>
            <a:ext cx="977900" cy="4175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20"/>
          <p:cNvSpPr>
            <a:spLocks noChangeShapeType="1"/>
          </p:cNvSpPr>
          <p:nvPr/>
        </p:nvSpPr>
        <p:spPr bwMode="auto">
          <a:xfrm flipV="1">
            <a:off x="2619375" y="3821113"/>
            <a:ext cx="1006475" cy="4778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21"/>
          <p:cNvSpPr>
            <a:spLocks noChangeShapeType="1"/>
          </p:cNvSpPr>
          <p:nvPr/>
        </p:nvSpPr>
        <p:spPr bwMode="auto">
          <a:xfrm flipV="1">
            <a:off x="3724275" y="3281363"/>
            <a:ext cx="1017588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22"/>
          <p:cNvSpPr>
            <a:spLocks noChangeShapeType="1"/>
          </p:cNvSpPr>
          <p:nvPr/>
        </p:nvSpPr>
        <p:spPr bwMode="auto">
          <a:xfrm>
            <a:off x="3724275" y="3821113"/>
            <a:ext cx="996950" cy="485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23"/>
          <p:cNvSpPr>
            <a:spLocks noChangeShapeType="1"/>
          </p:cNvSpPr>
          <p:nvPr/>
        </p:nvSpPr>
        <p:spPr bwMode="auto">
          <a:xfrm>
            <a:off x="3663950" y="2198688"/>
            <a:ext cx="1588" cy="1504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24"/>
          <p:cNvSpPr>
            <a:spLocks noChangeShapeType="1"/>
          </p:cNvSpPr>
          <p:nvPr/>
        </p:nvSpPr>
        <p:spPr bwMode="auto">
          <a:xfrm>
            <a:off x="4837113" y="3235325"/>
            <a:ext cx="188277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25"/>
          <p:cNvSpPr>
            <a:spLocks noChangeShapeType="1"/>
          </p:cNvSpPr>
          <p:nvPr/>
        </p:nvSpPr>
        <p:spPr bwMode="auto">
          <a:xfrm>
            <a:off x="4857750" y="4362450"/>
            <a:ext cx="1879600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Line 26"/>
          <p:cNvSpPr>
            <a:spLocks noChangeShapeType="1"/>
          </p:cNvSpPr>
          <p:nvPr/>
        </p:nvSpPr>
        <p:spPr bwMode="auto">
          <a:xfrm flipV="1">
            <a:off x="6794500" y="3328988"/>
            <a:ext cx="3175" cy="917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Line 27"/>
          <p:cNvSpPr>
            <a:spLocks noChangeShapeType="1"/>
          </p:cNvSpPr>
          <p:nvPr/>
        </p:nvSpPr>
        <p:spPr bwMode="auto">
          <a:xfrm>
            <a:off x="4837113" y="3276600"/>
            <a:ext cx="817562" cy="496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Line 28"/>
          <p:cNvSpPr>
            <a:spLocks noChangeShapeType="1"/>
          </p:cNvSpPr>
          <p:nvPr/>
        </p:nvSpPr>
        <p:spPr bwMode="auto">
          <a:xfrm flipV="1">
            <a:off x="5751513" y="3305175"/>
            <a:ext cx="1004887" cy="488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0" name="Line 29"/>
          <p:cNvSpPr>
            <a:spLocks noChangeShapeType="1"/>
          </p:cNvSpPr>
          <p:nvPr/>
        </p:nvSpPr>
        <p:spPr bwMode="auto">
          <a:xfrm>
            <a:off x="5784850" y="3860800"/>
            <a:ext cx="971550" cy="427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1" name="Freeform 30"/>
          <p:cNvSpPr>
            <a:spLocks/>
          </p:cNvSpPr>
          <p:nvPr/>
        </p:nvSpPr>
        <p:spPr bwMode="auto">
          <a:xfrm>
            <a:off x="3738563" y="3916363"/>
            <a:ext cx="1960562" cy="1554162"/>
          </a:xfrm>
          <a:custGeom>
            <a:avLst/>
            <a:gdLst>
              <a:gd name="T0" fmla="*/ 2147483647 w 1235"/>
              <a:gd name="T1" fmla="*/ 0 h 979"/>
              <a:gd name="T2" fmla="*/ 2147483647 w 1235"/>
              <a:gd name="T3" fmla="*/ 2147483647 h 979"/>
              <a:gd name="T4" fmla="*/ 2147483647 w 1235"/>
              <a:gd name="T5" fmla="*/ 2147483647 h 979"/>
              <a:gd name="T6" fmla="*/ 2147483647 w 1235"/>
              <a:gd name="T7" fmla="*/ 2147483647 h 979"/>
              <a:gd name="T8" fmla="*/ 2147483647 w 1235"/>
              <a:gd name="T9" fmla="*/ 2147483647 h 979"/>
              <a:gd name="T10" fmla="*/ 2147483647 w 1235"/>
              <a:gd name="T11" fmla="*/ 2147483647 h 979"/>
              <a:gd name="T12" fmla="*/ 0 w 1235"/>
              <a:gd name="T13" fmla="*/ 2147483647 h 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35"/>
              <a:gd name="T22" fmla="*/ 0 h 979"/>
              <a:gd name="T23" fmla="*/ 1235 w 1235"/>
              <a:gd name="T24" fmla="*/ 979 h 9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35" h="979">
                <a:moveTo>
                  <a:pt x="1235" y="0"/>
                </a:moveTo>
                <a:cubicBezTo>
                  <a:pt x="1217" y="61"/>
                  <a:pt x="1191" y="248"/>
                  <a:pt x="1126" y="367"/>
                </a:cubicBezTo>
                <a:cubicBezTo>
                  <a:pt x="1060" y="487"/>
                  <a:pt x="934" y="636"/>
                  <a:pt x="844" y="721"/>
                </a:cubicBezTo>
                <a:cubicBezTo>
                  <a:pt x="755" y="805"/>
                  <a:pt x="684" y="835"/>
                  <a:pt x="587" y="876"/>
                </a:cubicBezTo>
                <a:cubicBezTo>
                  <a:pt x="490" y="917"/>
                  <a:pt x="315" y="953"/>
                  <a:pt x="259" y="966"/>
                </a:cubicBezTo>
                <a:cubicBezTo>
                  <a:pt x="203" y="979"/>
                  <a:pt x="293" y="958"/>
                  <a:pt x="250" y="957"/>
                </a:cubicBezTo>
                <a:cubicBezTo>
                  <a:pt x="207" y="956"/>
                  <a:pt x="52" y="960"/>
                  <a:pt x="0" y="96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2" name="Text Box 31"/>
          <p:cNvSpPr txBox="1">
            <a:spLocks noChangeArrowheads="1"/>
          </p:cNvSpPr>
          <p:nvPr/>
        </p:nvSpPr>
        <p:spPr bwMode="auto">
          <a:xfrm>
            <a:off x="2819400" y="2417763"/>
            <a:ext cx="4159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27</a:t>
            </a:r>
          </a:p>
        </p:txBody>
      </p:sp>
      <p:sp>
        <p:nvSpPr>
          <p:cNvPr id="19483" name="Text Box 32"/>
          <p:cNvSpPr txBox="1">
            <a:spLocks noChangeArrowheads="1"/>
          </p:cNvSpPr>
          <p:nvPr/>
        </p:nvSpPr>
        <p:spPr bwMode="auto">
          <a:xfrm>
            <a:off x="4013200" y="2270125"/>
            <a:ext cx="9032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26(9)</a:t>
            </a:r>
          </a:p>
        </p:txBody>
      </p:sp>
      <p:sp>
        <p:nvSpPr>
          <p:cNvPr id="19484" name="Text Box 33"/>
          <p:cNvSpPr txBox="1">
            <a:spLocks noChangeArrowheads="1"/>
          </p:cNvSpPr>
          <p:nvPr/>
        </p:nvSpPr>
        <p:spPr bwMode="auto">
          <a:xfrm>
            <a:off x="5503863" y="2911475"/>
            <a:ext cx="4794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42</a:t>
            </a:r>
          </a:p>
        </p:txBody>
      </p:sp>
      <p:sp>
        <p:nvSpPr>
          <p:cNvPr id="19485" name="Text Box 34"/>
          <p:cNvSpPr txBox="1">
            <a:spLocks noChangeArrowheads="1"/>
          </p:cNvSpPr>
          <p:nvPr/>
        </p:nvSpPr>
        <p:spPr bwMode="auto">
          <a:xfrm>
            <a:off x="3621088" y="2659063"/>
            <a:ext cx="10302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21(4)</a:t>
            </a:r>
          </a:p>
        </p:txBody>
      </p:sp>
      <p:sp>
        <p:nvSpPr>
          <p:cNvPr id="19486" name="Text Box 35"/>
          <p:cNvSpPr txBox="1">
            <a:spLocks noChangeArrowheads="1"/>
          </p:cNvSpPr>
          <p:nvPr/>
        </p:nvSpPr>
        <p:spPr bwMode="auto">
          <a:xfrm>
            <a:off x="5678488" y="3954463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21(5)</a:t>
            </a:r>
          </a:p>
        </p:txBody>
      </p:sp>
      <p:sp>
        <p:nvSpPr>
          <p:cNvPr id="19487" name="Text Box 36"/>
          <p:cNvSpPr txBox="1">
            <a:spLocks noChangeArrowheads="1"/>
          </p:cNvSpPr>
          <p:nvPr/>
        </p:nvSpPr>
        <p:spPr bwMode="auto">
          <a:xfrm>
            <a:off x="5022850" y="5011738"/>
            <a:ext cx="4587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53</a:t>
            </a:r>
          </a:p>
        </p:txBody>
      </p:sp>
      <p:sp>
        <p:nvSpPr>
          <p:cNvPr id="19488" name="Text Box 37"/>
          <p:cNvSpPr txBox="1">
            <a:spLocks noChangeArrowheads="1"/>
          </p:cNvSpPr>
          <p:nvPr/>
        </p:nvSpPr>
        <p:spPr bwMode="auto">
          <a:xfrm>
            <a:off x="5691188" y="4341813"/>
            <a:ext cx="6731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25(7)</a:t>
            </a:r>
          </a:p>
        </p:txBody>
      </p:sp>
      <p:sp>
        <p:nvSpPr>
          <p:cNvPr id="19489" name="Text Box 38"/>
          <p:cNvSpPr txBox="1">
            <a:spLocks noChangeArrowheads="1"/>
          </p:cNvSpPr>
          <p:nvPr/>
        </p:nvSpPr>
        <p:spPr bwMode="auto">
          <a:xfrm>
            <a:off x="4446588" y="3554413"/>
            <a:ext cx="425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33</a:t>
            </a:r>
          </a:p>
        </p:txBody>
      </p:sp>
      <p:sp>
        <p:nvSpPr>
          <p:cNvPr id="19490" name="Text Box 39"/>
          <p:cNvSpPr txBox="1">
            <a:spLocks noChangeArrowheads="1"/>
          </p:cNvSpPr>
          <p:nvPr/>
        </p:nvSpPr>
        <p:spPr bwMode="auto">
          <a:xfrm>
            <a:off x="4002088" y="4564063"/>
            <a:ext cx="3952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28</a:t>
            </a:r>
          </a:p>
        </p:txBody>
      </p:sp>
      <p:sp>
        <p:nvSpPr>
          <p:cNvPr id="19491" name="Text Box 40"/>
          <p:cNvSpPr txBox="1">
            <a:spLocks noChangeArrowheads="1"/>
          </p:cNvSpPr>
          <p:nvPr/>
        </p:nvSpPr>
        <p:spPr bwMode="auto">
          <a:xfrm>
            <a:off x="3956050" y="3205163"/>
            <a:ext cx="41910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36</a:t>
            </a:r>
          </a:p>
        </p:txBody>
      </p:sp>
      <p:sp>
        <p:nvSpPr>
          <p:cNvPr id="19492" name="Text Box 41"/>
          <p:cNvSpPr txBox="1">
            <a:spLocks noChangeArrowheads="1"/>
          </p:cNvSpPr>
          <p:nvPr/>
        </p:nvSpPr>
        <p:spPr bwMode="auto">
          <a:xfrm>
            <a:off x="3082925" y="3994150"/>
            <a:ext cx="6905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18(3)</a:t>
            </a:r>
          </a:p>
        </p:txBody>
      </p:sp>
      <p:sp>
        <p:nvSpPr>
          <p:cNvPr id="19493" name="Text Box 42"/>
          <p:cNvSpPr txBox="1">
            <a:spLocks noChangeArrowheads="1"/>
          </p:cNvSpPr>
          <p:nvPr/>
        </p:nvSpPr>
        <p:spPr bwMode="auto">
          <a:xfrm>
            <a:off x="2554288" y="4792663"/>
            <a:ext cx="8112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17(2)</a:t>
            </a:r>
          </a:p>
        </p:txBody>
      </p:sp>
      <p:sp>
        <p:nvSpPr>
          <p:cNvPr id="19494" name="Text Box 43"/>
          <p:cNvSpPr txBox="1">
            <a:spLocks noChangeArrowheads="1"/>
          </p:cNvSpPr>
          <p:nvPr/>
        </p:nvSpPr>
        <p:spPr bwMode="auto">
          <a:xfrm>
            <a:off x="2206625" y="3497263"/>
            <a:ext cx="3889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34</a:t>
            </a:r>
          </a:p>
        </p:txBody>
      </p:sp>
      <p:sp>
        <p:nvSpPr>
          <p:cNvPr id="19495" name="Text Box 44"/>
          <p:cNvSpPr txBox="1">
            <a:spLocks noChangeArrowheads="1"/>
          </p:cNvSpPr>
          <p:nvPr/>
        </p:nvSpPr>
        <p:spPr bwMode="auto">
          <a:xfrm>
            <a:off x="4945063" y="3430588"/>
            <a:ext cx="7635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29</a:t>
            </a:r>
          </a:p>
        </p:txBody>
      </p:sp>
      <p:sp>
        <p:nvSpPr>
          <p:cNvPr id="19496" name="Text Box 45"/>
          <p:cNvSpPr txBox="1">
            <a:spLocks noChangeArrowheads="1"/>
          </p:cNvSpPr>
          <p:nvPr/>
        </p:nvSpPr>
        <p:spPr bwMode="auto">
          <a:xfrm>
            <a:off x="6148388" y="3502025"/>
            <a:ext cx="3968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19497" name="Text Box 46"/>
          <p:cNvSpPr txBox="1">
            <a:spLocks noChangeArrowheads="1"/>
          </p:cNvSpPr>
          <p:nvPr/>
        </p:nvSpPr>
        <p:spPr bwMode="auto">
          <a:xfrm>
            <a:off x="2278063" y="2903538"/>
            <a:ext cx="3429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9498" name="Text Box 48"/>
          <p:cNvSpPr txBox="1">
            <a:spLocks noChangeArrowheads="1"/>
          </p:cNvSpPr>
          <p:nvPr/>
        </p:nvSpPr>
        <p:spPr bwMode="auto">
          <a:xfrm>
            <a:off x="2162175" y="4164013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9499" name="Text Box 49"/>
          <p:cNvSpPr txBox="1">
            <a:spLocks noChangeArrowheads="1"/>
          </p:cNvSpPr>
          <p:nvPr/>
        </p:nvSpPr>
        <p:spPr bwMode="auto">
          <a:xfrm>
            <a:off x="4764088" y="4411663"/>
            <a:ext cx="30003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9500" name="Text Box 50"/>
          <p:cNvSpPr txBox="1">
            <a:spLocks noChangeArrowheads="1"/>
          </p:cNvSpPr>
          <p:nvPr/>
        </p:nvSpPr>
        <p:spPr bwMode="auto">
          <a:xfrm>
            <a:off x="6577013" y="2857500"/>
            <a:ext cx="314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9501" name="Text Box 51"/>
          <p:cNvSpPr txBox="1">
            <a:spLocks noChangeArrowheads="1"/>
          </p:cNvSpPr>
          <p:nvPr/>
        </p:nvSpPr>
        <p:spPr bwMode="auto">
          <a:xfrm>
            <a:off x="4683125" y="2813050"/>
            <a:ext cx="355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9502" name="Text Box 52"/>
          <p:cNvSpPr txBox="1">
            <a:spLocks noChangeArrowheads="1"/>
          </p:cNvSpPr>
          <p:nvPr/>
        </p:nvSpPr>
        <p:spPr bwMode="auto">
          <a:xfrm>
            <a:off x="3354388" y="1668463"/>
            <a:ext cx="63182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9503" name="Text Box 53"/>
          <p:cNvSpPr txBox="1">
            <a:spLocks noChangeArrowheads="1"/>
          </p:cNvSpPr>
          <p:nvPr/>
        </p:nvSpPr>
        <p:spPr bwMode="auto">
          <a:xfrm>
            <a:off x="3378200" y="5402263"/>
            <a:ext cx="2428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9504" name="Text Box 54"/>
          <p:cNvSpPr txBox="1">
            <a:spLocks noChangeArrowheads="1"/>
          </p:cNvSpPr>
          <p:nvPr/>
        </p:nvSpPr>
        <p:spPr bwMode="auto">
          <a:xfrm>
            <a:off x="6840538" y="4244975"/>
            <a:ext cx="2952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9505" name="Text Box 55"/>
          <p:cNvSpPr txBox="1">
            <a:spLocks noChangeArrowheads="1"/>
          </p:cNvSpPr>
          <p:nvPr/>
        </p:nvSpPr>
        <p:spPr bwMode="auto">
          <a:xfrm>
            <a:off x="5583238" y="3411538"/>
            <a:ext cx="4000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9506" name="Text Box 56"/>
          <p:cNvSpPr txBox="1">
            <a:spLocks noChangeArrowheads="1"/>
          </p:cNvSpPr>
          <p:nvPr/>
        </p:nvSpPr>
        <p:spPr bwMode="auto">
          <a:xfrm>
            <a:off x="6745288" y="3725863"/>
            <a:ext cx="74771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16(1)</a:t>
            </a:r>
          </a:p>
        </p:txBody>
      </p:sp>
      <p:sp>
        <p:nvSpPr>
          <p:cNvPr id="19507" name="Text Box 57"/>
          <p:cNvSpPr txBox="1">
            <a:spLocks noChangeArrowheads="1"/>
          </p:cNvSpPr>
          <p:nvPr/>
        </p:nvSpPr>
        <p:spPr bwMode="auto">
          <a:xfrm>
            <a:off x="3849688" y="4106863"/>
            <a:ext cx="6858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21(6)</a:t>
            </a:r>
          </a:p>
        </p:txBody>
      </p:sp>
      <p:sp>
        <p:nvSpPr>
          <p:cNvPr id="19508" name="Text Box 58"/>
          <p:cNvSpPr txBox="1">
            <a:spLocks noChangeArrowheads="1"/>
          </p:cNvSpPr>
          <p:nvPr/>
        </p:nvSpPr>
        <p:spPr bwMode="auto">
          <a:xfrm>
            <a:off x="2706688" y="3497263"/>
            <a:ext cx="63658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25(8)</a:t>
            </a:r>
          </a:p>
        </p:txBody>
      </p:sp>
      <p:sp>
        <p:nvSpPr>
          <p:cNvPr id="19509" name="Text Box 47"/>
          <p:cNvSpPr txBox="1">
            <a:spLocks noChangeArrowheads="1"/>
          </p:cNvSpPr>
          <p:nvPr/>
        </p:nvSpPr>
        <p:spPr bwMode="auto">
          <a:xfrm>
            <a:off x="3554413" y="3798888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9510" name="Oval 9"/>
          <p:cNvSpPr>
            <a:spLocks noChangeArrowheads="1"/>
          </p:cNvSpPr>
          <p:nvPr/>
        </p:nvSpPr>
        <p:spPr bwMode="auto">
          <a:xfrm>
            <a:off x="3587750" y="3679825"/>
            <a:ext cx="149225" cy="184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11" name="Oval 7"/>
          <p:cNvSpPr>
            <a:spLocks noChangeArrowheads="1"/>
          </p:cNvSpPr>
          <p:nvPr/>
        </p:nvSpPr>
        <p:spPr bwMode="auto">
          <a:xfrm>
            <a:off x="4721225" y="4252913"/>
            <a:ext cx="146050" cy="1857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12" name="Oval 5"/>
          <p:cNvSpPr>
            <a:spLocks noChangeArrowheads="1"/>
          </p:cNvSpPr>
          <p:nvPr/>
        </p:nvSpPr>
        <p:spPr bwMode="auto">
          <a:xfrm>
            <a:off x="4702175" y="3130550"/>
            <a:ext cx="146050" cy="185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13" name="Oval 11"/>
          <p:cNvSpPr>
            <a:spLocks noChangeArrowheads="1"/>
          </p:cNvSpPr>
          <p:nvPr/>
        </p:nvSpPr>
        <p:spPr bwMode="auto">
          <a:xfrm>
            <a:off x="6719888" y="4252913"/>
            <a:ext cx="147637" cy="1857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14" name="Oval 6"/>
          <p:cNvSpPr>
            <a:spLocks noChangeArrowheads="1"/>
          </p:cNvSpPr>
          <p:nvPr/>
        </p:nvSpPr>
        <p:spPr bwMode="auto">
          <a:xfrm>
            <a:off x="2493963" y="4252913"/>
            <a:ext cx="146050" cy="1857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" name="圆角矩形标注 58"/>
          <p:cNvSpPr>
            <a:spLocks noChangeArrowheads="1"/>
          </p:cNvSpPr>
          <p:nvPr/>
        </p:nvSpPr>
        <p:spPr bwMode="auto">
          <a:xfrm>
            <a:off x="4067175" y="5876925"/>
            <a:ext cx="4826000" cy="6477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后面证明：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算法的正确性</a:t>
            </a:r>
            <a:endParaRPr lang="zh-CN" altLang="en-US" sz="2000" b="1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52EE3D-7919-A7D2-5007-93ACE94D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189798-8C18-8E41-A7AA-6DDAFC4C2232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12577DA-AB39-F80F-E2C3-6AB3417B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132FB-1D73-4536-A24A-2326168EDA18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208963" cy="854075"/>
          </a:xfrm>
        </p:spPr>
        <p:txBody>
          <a:bodyPr/>
          <a:lstStyle/>
          <a:p>
            <a:pPr algn="ctr" eaLnBrk="1" hangingPunct="1"/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引理（</a:t>
            </a:r>
            <a:r>
              <a:rPr lang="zh-CN" altLang="en-US" sz="3200" u="sng"/>
              <a:t>更换生成树的边</a:t>
            </a:r>
            <a:r>
              <a:rPr lang="zh-CN" altLang="en-US" sz="3200"/>
              <a:t>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497888" cy="3527425"/>
          </a:xfrm>
        </p:spPr>
        <p:txBody>
          <a:bodyPr/>
          <a:lstStyle/>
          <a:p>
            <a:pPr algn="just"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</a:rPr>
              <a:t>T'</a:t>
            </a:r>
            <a:r>
              <a:rPr lang="zh-CN" altLang="en-US" sz="2400" b="1" dirty="0">
                <a:latin typeface="Times New Roman" panose="02020603050405020304" pitchFamily="18" charset="0"/>
              </a:rPr>
              <a:t>均是图</a:t>
            </a: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的生成树，若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 err="1"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</a:rPr>
              <a:t>且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’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，则必有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e'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’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e'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且</a:t>
            </a:r>
            <a:r>
              <a:rPr lang="en-US" altLang="zh-CN" sz="2400" b="1" dirty="0">
                <a:latin typeface="Times New Roman" panose="02020603050405020304" pitchFamily="18" charset="0"/>
              </a:rPr>
              <a:t>T-{e}</a:t>
            </a:r>
            <a:r>
              <a:rPr lang="en-US" altLang="zh-CN" sz="2400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 dirty="0">
                <a:latin typeface="Times New Roman" panose="02020603050405020304" pitchFamily="18" charset="0"/>
              </a:rPr>
              <a:t>{e'}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T'-{e'}</a:t>
            </a:r>
            <a:r>
              <a:rPr lang="en-US" altLang="zh-CN" sz="2400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 dirty="0">
                <a:latin typeface="Times New Roman" panose="02020603050405020304" pitchFamily="18" charset="0"/>
              </a:rPr>
              <a:t>{e}</a:t>
            </a:r>
            <a:r>
              <a:rPr lang="zh-CN" altLang="en-US" sz="2400" b="1" dirty="0">
                <a:latin typeface="Times New Roman" panose="02020603050405020304" pitchFamily="18" charset="0"/>
              </a:rPr>
              <a:t>均是</a:t>
            </a: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的生成树。</a:t>
            </a:r>
          </a:p>
          <a:p>
            <a:pPr lvl="1" algn="just" eaLnBrk="1" hangingPunct="1">
              <a:lnSpc>
                <a:spcPct val="110000"/>
              </a:lnSpc>
              <a:spcBef>
                <a:spcPct val="8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设</a:t>
            </a:r>
            <a:r>
              <a:rPr lang="en-US" altLang="zh-CN" sz="2400" b="1" dirty="0">
                <a:latin typeface="Times New Roman" panose="02020603050405020304" pitchFamily="18" charset="0"/>
              </a:rPr>
              <a:t>e=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uv</a:t>
            </a:r>
            <a:r>
              <a:rPr lang="en-US" altLang="zh-CN" sz="2400" b="1" dirty="0">
                <a:latin typeface="Times New Roman" panose="02020603050405020304" pitchFamily="18" charset="0"/>
              </a:rPr>
              <a:t>, T-{e}</a:t>
            </a:r>
            <a:r>
              <a:rPr lang="zh-CN" altLang="en-US" sz="2400" b="1" dirty="0">
                <a:latin typeface="Times New Roman" panose="02020603050405020304" pitchFamily="18" charset="0"/>
              </a:rPr>
              <a:t>必含两个连通分支，设为</a:t>
            </a:r>
            <a:r>
              <a:rPr lang="en-US" altLang="zh-CN" sz="2400" b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 T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。因</a:t>
            </a:r>
            <a:r>
              <a:rPr lang="en-US" altLang="zh-CN" sz="2400" b="1" dirty="0">
                <a:latin typeface="Times New Roman" panose="02020603050405020304" pitchFamily="18" charset="0"/>
              </a:rPr>
              <a:t>T'</a:t>
            </a:r>
            <a:r>
              <a:rPr lang="zh-CN" altLang="en-US" sz="2400" b="1" dirty="0">
                <a:latin typeface="Times New Roman" panose="02020603050405020304" pitchFamily="18" charset="0"/>
              </a:rPr>
              <a:t>是连通图，</a:t>
            </a:r>
            <a:r>
              <a:rPr lang="en-US" altLang="zh-CN" sz="2400" b="1" dirty="0">
                <a:latin typeface="Times New Roman" panose="02020603050405020304" pitchFamily="18" charset="0"/>
              </a:rPr>
              <a:t>T'</a:t>
            </a:r>
            <a:r>
              <a:rPr lang="zh-CN" altLang="en-US" sz="2400" b="1" dirty="0">
                <a:latin typeface="Times New Roman" panose="02020603050405020304" pitchFamily="18" charset="0"/>
              </a:rPr>
              <a:t>中有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uv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通路，其中必有一边满足其两个端点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x,y</a:t>
            </a:r>
            <a:r>
              <a:rPr lang="zh-CN" altLang="en-US" sz="2400" b="1" dirty="0">
                <a:latin typeface="Times New Roman" panose="02020603050405020304" pitchFamily="18" charset="0"/>
              </a:rPr>
              <a:t>分别在</a:t>
            </a:r>
            <a:r>
              <a:rPr lang="en-US" altLang="zh-CN" sz="2400" b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 T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中，设其为</a:t>
            </a:r>
            <a:r>
              <a:rPr lang="en-US" altLang="zh-CN" sz="2400" b="1" dirty="0">
                <a:latin typeface="Times New Roman" panose="02020603050405020304" pitchFamily="18" charset="0"/>
              </a:rPr>
              <a:t>e'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，显然</a:t>
            </a:r>
            <a:r>
              <a:rPr lang="en-US" altLang="zh-CN" sz="2400" b="1" dirty="0">
                <a:latin typeface="Times New Roman" panose="02020603050405020304" pitchFamily="18" charset="0"/>
              </a:rPr>
              <a:t>T-{e}</a:t>
            </a:r>
            <a:r>
              <a:rPr lang="en-US" altLang="zh-CN" sz="2400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 dirty="0">
                <a:latin typeface="Times New Roman" panose="02020603050405020304" pitchFamily="18" charset="0"/>
              </a:rPr>
              <a:t>{e'}</a:t>
            </a:r>
            <a:r>
              <a:rPr lang="zh-CN" altLang="en-US" sz="2400" b="1" dirty="0">
                <a:latin typeface="Times New Roman" panose="02020603050405020304" pitchFamily="18" charset="0"/>
              </a:rPr>
              <a:t>是生成树。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而</a:t>
            </a:r>
            <a:r>
              <a:rPr lang="en-US" altLang="zh-CN" sz="2400" b="1" dirty="0">
                <a:latin typeface="Times New Roman" panose="02020603050405020304" pitchFamily="18" charset="0"/>
              </a:rPr>
              <a:t>T’-{e’}</a:t>
            </a:r>
            <a:r>
              <a:rPr lang="zh-CN" altLang="en-US" sz="2400" b="1" dirty="0">
                <a:latin typeface="Times New Roman" panose="02020603050405020304" pitchFamily="18" charset="0"/>
              </a:rPr>
              <a:t>中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x,y</a:t>
            </a:r>
            <a:r>
              <a:rPr lang="zh-CN" altLang="en-US" sz="2400" b="1" dirty="0">
                <a:latin typeface="Times New Roman" panose="02020603050405020304" pitchFamily="18" charset="0"/>
              </a:rPr>
              <a:t>分属两个不同的连通分支，但在</a:t>
            </a:r>
            <a:r>
              <a:rPr lang="en-US" altLang="zh-CN" sz="2400" b="1" dirty="0">
                <a:latin typeface="Times New Roman" panose="02020603050405020304" pitchFamily="18" charset="0"/>
              </a:rPr>
              <a:t>T*=T’-{e’}</a:t>
            </a:r>
            <a:r>
              <a:rPr lang="en-US" altLang="zh-CN" sz="2400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 dirty="0">
                <a:latin typeface="Times New Roman" panose="02020603050405020304" pitchFamily="18" charset="0"/>
              </a:rPr>
              <a:t>{e}</a:t>
            </a:r>
            <a:r>
              <a:rPr lang="zh-CN" altLang="en-US" sz="2400" b="1" dirty="0">
                <a:latin typeface="Times New Roman" panose="02020603050405020304" pitchFamily="18" charset="0"/>
              </a:rPr>
              <a:t>中，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xu-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通路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e+vy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通路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是一条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xy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通路，因此</a:t>
            </a:r>
            <a:r>
              <a:rPr lang="en-US" altLang="zh-CN" sz="2400" b="1" dirty="0">
                <a:latin typeface="Times New Roman" panose="02020603050405020304" pitchFamily="18" charset="0"/>
              </a:rPr>
              <a:t>T’-{e’}</a:t>
            </a:r>
            <a:r>
              <a:rPr lang="en-US" altLang="zh-CN" sz="2400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 dirty="0">
                <a:latin typeface="Times New Roman" panose="02020603050405020304" pitchFamily="18" charset="0"/>
              </a:rPr>
              <a:t>{e}</a:t>
            </a:r>
            <a:r>
              <a:rPr lang="zh-CN" altLang="en-US" sz="2400" b="1" dirty="0">
                <a:latin typeface="Times New Roman" panose="02020603050405020304" pitchFamily="18" charset="0"/>
              </a:rPr>
              <a:t>连通，从而 </a:t>
            </a:r>
            <a:r>
              <a:rPr lang="en-US" altLang="zh-CN" sz="2400" b="1" dirty="0">
                <a:latin typeface="Times New Roman" panose="02020603050405020304" pitchFamily="18" charset="0"/>
              </a:rPr>
              <a:t>T'-{e'}</a:t>
            </a:r>
            <a:r>
              <a:rPr lang="en-US" altLang="zh-CN" sz="2400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 dirty="0">
                <a:latin typeface="Times New Roman" panose="02020603050405020304" pitchFamily="18" charset="0"/>
              </a:rPr>
              <a:t>{e}</a:t>
            </a:r>
            <a:r>
              <a:rPr lang="zh-CN" altLang="en-US" sz="2400" b="1" dirty="0">
                <a:latin typeface="Times New Roman" panose="02020603050405020304" pitchFamily="18" charset="0"/>
              </a:rPr>
              <a:t>是生成树。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484" name="组合 41"/>
          <p:cNvGrpSpPr>
            <a:grpSpLocks/>
          </p:cNvGrpSpPr>
          <p:nvPr/>
        </p:nvGrpSpPr>
        <p:grpSpPr bwMode="auto">
          <a:xfrm>
            <a:off x="2268538" y="5229225"/>
            <a:ext cx="4791075" cy="1223963"/>
            <a:chOff x="2226531" y="5319428"/>
            <a:chExt cx="4793741" cy="989892"/>
          </a:xfrm>
        </p:grpSpPr>
        <p:sp>
          <p:nvSpPr>
            <p:cNvPr id="20485" name="Oval 8"/>
            <p:cNvSpPr>
              <a:spLocks noChangeArrowheads="1"/>
            </p:cNvSpPr>
            <p:nvPr/>
          </p:nvSpPr>
          <p:spPr bwMode="auto">
            <a:xfrm>
              <a:off x="4981468" y="5661248"/>
              <a:ext cx="74612" cy="777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0486" name="Oval 4"/>
            <p:cNvSpPr>
              <a:spLocks noChangeArrowheads="1"/>
            </p:cNvSpPr>
            <p:nvPr/>
          </p:nvSpPr>
          <p:spPr bwMode="auto">
            <a:xfrm>
              <a:off x="2665509" y="5373216"/>
              <a:ext cx="1590327" cy="93610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0487" name="Text Box 11"/>
            <p:cNvSpPr txBox="1">
              <a:spLocks noChangeArrowheads="1"/>
            </p:cNvSpPr>
            <p:nvPr/>
          </p:nvSpPr>
          <p:spPr bwMode="auto">
            <a:xfrm>
              <a:off x="2226531" y="5661248"/>
              <a:ext cx="432048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T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zh-CN" altLang="en-US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488" name="Oval 5"/>
            <p:cNvSpPr>
              <a:spLocks noChangeArrowheads="1"/>
            </p:cNvSpPr>
            <p:nvPr/>
          </p:nvSpPr>
          <p:spPr bwMode="auto">
            <a:xfrm>
              <a:off x="4788024" y="5373216"/>
              <a:ext cx="1584176" cy="86409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0489" name="Text Box 12"/>
            <p:cNvSpPr txBox="1">
              <a:spLocks noChangeArrowheads="1"/>
            </p:cNvSpPr>
            <p:nvPr/>
          </p:nvSpPr>
          <p:spPr bwMode="auto">
            <a:xfrm>
              <a:off x="6444208" y="5589240"/>
              <a:ext cx="57606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T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zh-CN" altLang="en-US" b="1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20490" name="组合 25"/>
            <p:cNvGrpSpPr>
              <a:grpSpLocks/>
            </p:cNvGrpSpPr>
            <p:nvPr/>
          </p:nvGrpSpPr>
          <p:grpSpPr bwMode="auto">
            <a:xfrm>
              <a:off x="3457597" y="5445224"/>
              <a:ext cx="540496" cy="625951"/>
              <a:chOff x="1403648" y="5354996"/>
              <a:chExt cx="432048" cy="625951"/>
            </a:xfrm>
          </p:grpSpPr>
          <p:grpSp>
            <p:nvGrpSpPr>
              <p:cNvPr id="20504" name="组合 21"/>
              <p:cNvGrpSpPr>
                <a:grpSpLocks/>
              </p:cNvGrpSpPr>
              <p:nvPr/>
            </p:nvGrpSpPr>
            <p:grpSpPr bwMode="auto">
              <a:xfrm>
                <a:off x="1403648" y="5354996"/>
                <a:ext cx="432048" cy="288032"/>
                <a:chOff x="1403648" y="5301208"/>
                <a:chExt cx="432048" cy="288032"/>
              </a:xfrm>
            </p:grpSpPr>
            <p:sp>
              <p:nvSpPr>
                <p:cNvPr id="20508" name="Oval 7"/>
                <p:cNvSpPr>
                  <a:spLocks noChangeArrowheads="1"/>
                </p:cNvSpPr>
                <p:nvPr/>
              </p:nvSpPr>
              <p:spPr bwMode="auto">
                <a:xfrm>
                  <a:off x="1691680" y="5445224"/>
                  <a:ext cx="144016" cy="1440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2050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403648" y="5301208"/>
                  <a:ext cx="216024" cy="2880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b="1">
                      <a:latin typeface="Times New Roman" panose="02020603050405020304" pitchFamily="18" charset="0"/>
                    </a:rPr>
                    <a:t>u</a:t>
                  </a:r>
                  <a:endParaRPr lang="zh-CN" altLang="en-US" b="1" baseline="-25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05" name="组合 22"/>
              <p:cNvGrpSpPr>
                <a:grpSpLocks/>
              </p:cNvGrpSpPr>
              <p:nvPr/>
            </p:nvGrpSpPr>
            <p:grpSpPr bwMode="auto">
              <a:xfrm>
                <a:off x="1403648" y="5679468"/>
                <a:ext cx="432048" cy="301479"/>
                <a:chOff x="1403648" y="5247420"/>
                <a:chExt cx="432048" cy="301479"/>
              </a:xfrm>
            </p:grpSpPr>
            <p:sp>
              <p:nvSpPr>
                <p:cNvPr id="20506" name="Oval 7"/>
                <p:cNvSpPr>
                  <a:spLocks noChangeArrowheads="1"/>
                </p:cNvSpPr>
                <p:nvPr/>
              </p:nvSpPr>
              <p:spPr bwMode="auto">
                <a:xfrm>
                  <a:off x="1691680" y="5404883"/>
                  <a:ext cx="144016" cy="1440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2050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403648" y="5247420"/>
                  <a:ext cx="216024" cy="2880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b="1">
                      <a:latin typeface="Times New Roman" panose="02020603050405020304" pitchFamily="18" charset="0"/>
                    </a:rPr>
                    <a:t>x</a:t>
                  </a:r>
                  <a:endParaRPr lang="zh-CN" altLang="en-US" b="1" baseline="-250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0491" name="组合 28"/>
            <p:cNvGrpSpPr>
              <a:grpSpLocks/>
            </p:cNvGrpSpPr>
            <p:nvPr/>
          </p:nvGrpSpPr>
          <p:grpSpPr bwMode="auto">
            <a:xfrm>
              <a:off x="5035256" y="5355868"/>
              <a:ext cx="284131" cy="715307"/>
              <a:chOff x="1691680" y="5252193"/>
              <a:chExt cx="284131" cy="715307"/>
            </a:xfrm>
          </p:grpSpPr>
          <p:grpSp>
            <p:nvGrpSpPr>
              <p:cNvPr id="20498" name="组合 29"/>
              <p:cNvGrpSpPr>
                <a:grpSpLocks/>
              </p:cNvGrpSpPr>
              <p:nvPr/>
            </p:nvGrpSpPr>
            <p:grpSpPr bwMode="auto">
              <a:xfrm>
                <a:off x="1691680" y="5252193"/>
                <a:ext cx="225570" cy="390835"/>
                <a:chOff x="1691680" y="5198405"/>
                <a:chExt cx="225570" cy="390835"/>
              </a:xfrm>
            </p:grpSpPr>
            <p:sp>
              <p:nvSpPr>
                <p:cNvPr id="20502" name="Oval 7"/>
                <p:cNvSpPr>
                  <a:spLocks noChangeArrowheads="1"/>
                </p:cNvSpPr>
                <p:nvPr/>
              </p:nvSpPr>
              <p:spPr bwMode="auto">
                <a:xfrm>
                  <a:off x="1691680" y="5445224"/>
                  <a:ext cx="144016" cy="1440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2050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01226" y="5198405"/>
                  <a:ext cx="216024" cy="2880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b="1">
                      <a:latin typeface="Times New Roman" panose="02020603050405020304" pitchFamily="18" charset="0"/>
                    </a:rPr>
                    <a:t>v</a:t>
                  </a:r>
                  <a:endParaRPr lang="zh-CN" altLang="en-US" b="1" baseline="-25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499" name="组合 30"/>
              <p:cNvGrpSpPr>
                <a:grpSpLocks/>
              </p:cNvGrpSpPr>
              <p:nvPr/>
            </p:nvGrpSpPr>
            <p:grpSpPr bwMode="auto">
              <a:xfrm>
                <a:off x="1691680" y="5612233"/>
                <a:ext cx="284131" cy="355267"/>
                <a:chOff x="1691680" y="5180185"/>
                <a:chExt cx="284131" cy="355267"/>
              </a:xfrm>
            </p:grpSpPr>
            <p:sp>
              <p:nvSpPr>
                <p:cNvPr id="20500" name="Oval 7"/>
                <p:cNvSpPr>
                  <a:spLocks noChangeArrowheads="1"/>
                </p:cNvSpPr>
                <p:nvPr/>
              </p:nvSpPr>
              <p:spPr bwMode="auto">
                <a:xfrm>
                  <a:off x="1691680" y="5391436"/>
                  <a:ext cx="144016" cy="1440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2050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59787" y="5180185"/>
                  <a:ext cx="216024" cy="2880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b="1">
                      <a:latin typeface="Times New Roman" panose="02020603050405020304" pitchFamily="18" charset="0"/>
                    </a:rPr>
                    <a:t>y</a:t>
                  </a:r>
                  <a:endParaRPr lang="zh-CN" altLang="en-US" b="1" baseline="-250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0492" name="Line 9"/>
            <p:cNvSpPr>
              <a:spLocks noChangeShapeType="1"/>
            </p:cNvSpPr>
            <p:nvPr/>
          </p:nvSpPr>
          <p:spPr bwMode="auto">
            <a:xfrm flipH="1">
              <a:off x="4001993" y="5674695"/>
              <a:ext cx="1008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9"/>
            <p:cNvSpPr>
              <a:spLocks noChangeShapeType="1"/>
            </p:cNvSpPr>
            <p:nvPr/>
          </p:nvSpPr>
          <p:spPr bwMode="auto">
            <a:xfrm flipH="1">
              <a:off x="4006767" y="5994394"/>
              <a:ext cx="1008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Text Box 11"/>
            <p:cNvSpPr txBox="1">
              <a:spLocks noChangeArrowheads="1"/>
            </p:cNvSpPr>
            <p:nvPr/>
          </p:nvSpPr>
          <p:spPr bwMode="auto">
            <a:xfrm>
              <a:off x="4351203" y="5319428"/>
              <a:ext cx="432048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e</a:t>
              </a:r>
              <a:endParaRPr lang="zh-CN" altLang="en-US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495" name="Text Box 11"/>
            <p:cNvSpPr txBox="1">
              <a:spLocks noChangeArrowheads="1"/>
            </p:cNvSpPr>
            <p:nvPr/>
          </p:nvSpPr>
          <p:spPr bwMode="auto">
            <a:xfrm>
              <a:off x="4355976" y="5967500"/>
              <a:ext cx="432048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e'</a:t>
              </a:r>
              <a:endParaRPr lang="zh-CN" altLang="en-US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496" name="任意多边形 39"/>
            <p:cNvSpPr>
              <a:spLocks/>
            </p:cNvSpPr>
            <p:nvPr/>
          </p:nvSpPr>
          <p:spPr bwMode="auto">
            <a:xfrm>
              <a:off x="3177988" y="5688106"/>
              <a:ext cx="681318" cy="468406"/>
            </a:xfrm>
            <a:custGeom>
              <a:avLst/>
              <a:gdLst>
                <a:gd name="T0" fmla="*/ 654424 w 681318"/>
                <a:gd name="T1" fmla="*/ 0 h 468406"/>
                <a:gd name="T2" fmla="*/ 103094 w 681318"/>
                <a:gd name="T3" fmla="*/ 80682 h 468406"/>
                <a:gd name="T4" fmla="*/ 35859 w 681318"/>
                <a:gd name="T5" fmla="*/ 309282 h 468406"/>
                <a:gd name="T6" fmla="*/ 143436 w 681318"/>
                <a:gd name="T7" fmla="*/ 457200 h 468406"/>
                <a:gd name="T8" fmla="*/ 681318 w 681318"/>
                <a:gd name="T9" fmla="*/ 376518 h 468406"/>
                <a:gd name="T10" fmla="*/ 681318 w 681318"/>
                <a:gd name="T11" fmla="*/ 376518 h 4684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1318"/>
                <a:gd name="T19" fmla="*/ 0 h 468406"/>
                <a:gd name="T20" fmla="*/ 681318 w 681318"/>
                <a:gd name="T21" fmla="*/ 468406 h 4684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1318" h="468406">
                  <a:moveTo>
                    <a:pt x="654424" y="0"/>
                  </a:moveTo>
                  <a:cubicBezTo>
                    <a:pt x="430306" y="14567"/>
                    <a:pt x="206188" y="29135"/>
                    <a:pt x="103094" y="80682"/>
                  </a:cubicBezTo>
                  <a:cubicBezTo>
                    <a:pt x="0" y="132229"/>
                    <a:pt x="29135" y="246529"/>
                    <a:pt x="35859" y="309282"/>
                  </a:cubicBezTo>
                  <a:cubicBezTo>
                    <a:pt x="42583" y="372035"/>
                    <a:pt x="35860" y="445994"/>
                    <a:pt x="143436" y="457200"/>
                  </a:cubicBezTo>
                  <a:cubicBezTo>
                    <a:pt x="251012" y="468406"/>
                    <a:pt x="681318" y="376518"/>
                    <a:pt x="681318" y="376518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7" name="任意多边形 40"/>
            <p:cNvSpPr>
              <a:spLocks/>
            </p:cNvSpPr>
            <p:nvPr/>
          </p:nvSpPr>
          <p:spPr bwMode="auto">
            <a:xfrm rot="-10076614">
              <a:off x="5207474" y="5591480"/>
              <a:ext cx="611485" cy="535522"/>
            </a:xfrm>
            <a:custGeom>
              <a:avLst/>
              <a:gdLst>
                <a:gd name="T0" fmla="*/ 115993 w 681318"/>
                <a:gd name="T1" fmla="*/ 0 h 468406"/>
                <a:gd name="T2" fmla="*/ 18272 w 681318"/>
                <a:gd name="T3" fmla="*/ 687476 h 468406"/>
                <a:gd name="T4" fmla="*/ 6356 w 681318"/>
                <a:gd name="T5" fmla="*/ 2635313 h 468406"/>
                <a:gd name="T6" fmla="*/ 25424 w 681318"/>
                <a:gd name="T7" fmla="*/ 3895685 h 468406"/>
                <a:gd name="T8" fmla="*/ 120760 w 681318"/>
                <a:gd name="T9" fmla="*/ 3208216 h 468406"/>
                <a:gd name="T10" fmla="*/ 120760 w 681318"/>
                <a:gd name="T11" fmla="*/ 3208216 h 4684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1318"/>
                <a:gd name="T19" fmla="*/ 0 h 468406"/>
                <a:gd name="T20" fmla="*/ 681318 w 681318"/>
                <a:gd name="T21" fmla="*/ 468406 h 4684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1318" h="468406">
                  <a:moveTo>
                    <a:pt x="654424" y="0"/>
                  </a:moveTo>
                  <a:cubicBezTo>
                    <a:pt x="430306" y="14567"/>
                    <a:pt x="206188" y="29135"/>
                    <a:pt x="103094" y="80682"/>
                  </a:cubicBezTo>
                  <a:cubicBezTo>
                    <a:pt x="0" y="132229"/>
                    <a:pt x="29135" y="246529"/>
                    <a:pt x="35859" y="309282"/>
                  </a:cubicBezTo>
                  <a:cubicBezTo>
                    <a:pt x="42583" y="372035"/>
                    <a:pt x="35860" y="445994"/>
                    <a:pt x="143436" y="457200"/>
                  </a:cubicBezTo>
                  <a:cubicBezTo>
                    <a:pt x="251012" y="468406"/>
                    <a:pt x="681318" y="376518"/>
                    <a:pt x="681318" y="376518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1569A7-D58F-3987-997E-F8684185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77A16D-E5A2-E64E-BEBA-4C78C93D5C6B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2A6D8B-ADCB-9D5F-05F0-C098D8FD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BD00028_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916113"/>
            <a:ext cx="403860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76250"/>
            <a:ext cx="7129462" cy="812800"/>
          </a:xfrm>
        </p:spPr>
        <p:txBody>
          <a:bodyPr/>
          <a:lstStyle/>
          <a:p>
            <a:pPr eaLnBrk="1" hangingPunct="1"/>
            <a:r>
              <a:rPr lang="zh-CN" altLang="en-US"/>
              <a:t>内容提要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5905500" cy="3743325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zh-CN" altLang="en-US" sz="2600" b="1"/>
              <a:t>生成树</a:t>
            </a:r>
            <a:endParaRPr lang="en-US" altLang="zh-CN" sz="2600" b="1"/>
          </a:p>
          <a:p>
            <a:pPr eaLnBrk="1" hangingPunct="1">
              <a:spcBef>
                <a:spcPct val="40000"/>
              </a:spcBef>
            </a:pPr>
            <a:r>
              <a:rPr lang="zh-CN" altLang="en-US" sz="2600" b="1"/>
              <a:t>深度优先搜索</a:t>
            </a:r>
            <a:endParaRPr lang="en-US" altLang="zh-CN" sz="2600" b="1"/>
          </a:p>
          <a:p>
            <a:pPr eaLnBrk="1" hangingPunct="1">
              <a:spcBef>
                <a:spcPct val="40000"/>
              </a:spcBef>
            </a:pPr>
            <a:r>
              <a:rPr lang="zh-CN" altLang="en-US" sz="2600" b="1"/>
              <a:t>广度优先搜索</a:t>
            </a:r>
            <a:endParaRPr lang="en-US" altLang="zh-CN" sz="2600" b="1"/>
          </a:p>
          <a:p>
            <a:pPr eaLnBrk="1" hangingPunct="1">
              <a:spcBef>
                <a:spcPct val="40000"/>
              </a:spcBef>
            </a:pPr>
            <a:r>
              <a:rPr lang="zh-CN" altLang="en-US" sz="2600" b="1"/>
              <a:t>有向图的深度优先搜索</a:t>
            </a:r>
            <a:endParaRPr lang="en-US" altLang="zh-CN" sz="2600" b="1"/>
          </a:p>
          <a:p>
            <a:pPr eaLnBrk="1" hangingPunct="1">
              <a:spcBef>
                <a:spcPct val="40000"/>
              </a:spcBef>
            </a:pPr>
            <a:r>
              <a:rPr lang="zh-CN" altLang="en-US" sz="2600" b="1"/>
              <a:t>回溯</a:t>
            </a:r>
            <a:endParaRPr lang="en-US" altLang="zh-CN" sz="2600" b="1"/>
          </a:p>
          <a:p>
            <a:pPr eaLnBrk="1" hangingPunct="1">
              <a:spcBef>
                <a:spcPct val="40000"/>
              </a:spcBef>
            </a:pPr>
            <a:r>
              <a:rPr lang="zh-CN" altLang="en-US" sz="2600" b="1"/>
              <a:t>最小生成树算法</a:t>
            </a:r>
            <a:endParaRPr lang="en-US" altLang="zh-CN" sz="2600" b="1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4C3975-ABB3-55E9-BDC7-E4806BDD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4C156B-627E-9840-ADC1-8AF37BB70999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FEB6F36-16E8-6706-25EC-96A129D0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算法的正确性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显然</a:t>
            </a:r>
            <a:r>
              <a:rPr lang="en-US" altLang="zh-CN" sz="2400" b="1" dirty="0"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</a:rPr>
              <a:t>是生成树。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按在算法中加边顺序，</a:t>
            </a:r>
            <a:r>
              <a:rPr lang="en-US" altLang="zh-CN" sz="2400" b="1" dirty="0"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</a:rPr>
              <a:t>中边是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dirty="0">
                <a:solidFill>
                  <a:srgbClr val="0000CC"/>
                </a:solidFill>
              </a:rPr>
              <a:t>…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anose="02020603050405020304" pitchFamily="18" charset="0"/>
              </a:rPr>
              <a:t>k-1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en-US" altLang="zh-CN" sz="2400" b="1" dirty="0"/>
              <a:t>…</a:t>
            </a:r>
            <a:r>
              <a:rPr lang="en-US" altLang="zh-CN" sz="2400" b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n-1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 u="sng" dirty="0">
                <a:latin typeface="Times New Roman" panose="02020603050405020304" pitchFamily="18" charset="0"/>
              </a:rPr>
              <a:t>假设</a:t>
            </a:r>
            <a:r>
              <a:rPr lang="en-US" altLang="zh-CN" sz="2400" b="1" u="sng" dirty="0">
                <a:latin typeface="Times New Roman" panose="02020603050405020304" pitchFamily="18" charset="0"/>
              </a:rPr>
              <a:t>T</a:t>
            </a:r>
            <a:r>
              <a:rPr lang="zh-CN" altLang="en-US" sz="2400" b="1" u="sng" dirty="0">
                <a:latin typeface="Times New Roman" panose="02020603050405020304" pitchFamily="18" charset="0"/>
              </a:rPr>
              <a:t>不是最小生成树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。对于任意给定的一棵最小生成树</a:t>
            </a:r>
            <a:r>
              <a:rPr lang="en-US" altLang="zh-CN" sz="2400" b="1" dirty="0">
                <a:latin typeface="Times New Roman" panose="02020603050405020304" pitchFamily="18" charset="0"/>
              </a:rPr>
              <a:t>T’, </a:t>
            </a:r>
            <a:r>
              <a:rPr lang="zh-CN" altLang="en-US" sz="2400" b="1" dirty="0">
                <a:latin typeface="Times New Roman" panose="02020603050405020304" pitchFamily="18" charset="0"/>
              </a:rPr>
              <a:t>存在唯一的</a:t>
            </a:r>
            <a:r>
              <a:rPr lang="en-US" altLang="zh-CN" sz="2400" b="1" dirty="0">
                <a:latin typeface="Times New Roman" panose="02020603050405020304" pitchFamily="18" charset="0"/>
              </a:rPr>
              <a:t>k, </a:t>
            </a:r>
            <a:r>
              <a:rPr lang="zh-CN" altLang="en-US" sz="2400" b="1" dirty="0">
                <a:latin typeface="Times New Roman" panose="02020603050405020304" pitchFamily="18" charset="0"/>
              </a:rPr>
              <a:t>使得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’</a:t>
            </a:r>
            <a:r>
              <a:rPr lang="zh-CN" altLang="en-US" sz="2400" b="1" dirty="0">
                <a:latin typeface="Times New Roman" panose="02020603050405020304" pitchFamily="18" charset="0"/>
              </a:rPr>
              <a:t> ，且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’</a:t>
            </a:r>
            <a:r>
              <a:rPr lang="zh-CN" altLang="en-US" sz="2400" b="1" baseline="-300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(1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k).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2400" b="1" dirty="0">
                <a:latin typeface="Times New Roman" panose="02020603050405020304" pitchFamily="18" charset="0"/>
              </a:rPr>
              <a:t>T’</a:t>
            </a:r>
            <a:r>
              <a:rPr lang="zh-CN" altLang="en-US" sz="2400" b="1" dirty="0">
                <a:latin typeface="Times New Roman" panose="02020603050405020304" pitchFamily="18" charset="0"/>
              </a:rPr>
              <a:t>是这样的一棵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最小生成树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使得上述的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达到最大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根据前述引理，</a:t>
            </a:r>
            <a:r>
              <a:rPr lang="en-US" altLang="zh-CN" sz="2400" b="1" dirty="0">
                <a:latin typeface="Times New Roman" panose="02020603050405020304" pitchFamily="18" charset="0"/>
              </a:rPr>
              <a:t>T’</a:t>
            </a:r>
            <a:r>
              <a:rPr lang="zh-CN" altLang="en-US" sz="2400" b="1" dirty="0">
                <a:latin typeface="Times New Roman" panose="02020603050405020304" pitchFamily="18" charset="0"/>
              </a:rPr>
              <a:t>中存在边</a:t>
            </a:r>
            <a:r>
              <a:rPr lang="en-US" altLang="zh-CN" sz="2400" b="1" dirty="0">
                <a:latin typeface="Times New Roman" panose="02020603050405020304" pitchFamily="18" charset="0"/>
              </a:rPr>
              <a:t>e’ 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e’</a:t>
            </a:r>
            <a:r>
              <a:rPr lang="zh-CN" altLang="en-US" sz="2400" b="1" dirty="0">
                <a:latin typeface="Times New Roman" panose="02020603050405020304" pitchFamily="18" charset="0"/>
              </a:rPr>
              <a:t>不属于</a:t>
            </a:r>
            <a:r>
              <a:rPr lang="en-US" altLang="zh-CN" sz="2400" b="1" dirty="0">
                <a:latin typeface="Times New Roman" panose="02020603050405020304" pitchFamily="18" charset="0"/>
              </a:rPr>
              <a:t>T, </a:t>
            </a:r>
            <a:r>
              <a:rPr lang="zh-CN" altLang="en-US" sz="2400" b="1" dirty="0">
                <a:latin typeface="Times New Roman" panose="02020603050405020304" pitchFamily="18" charset="0"/>
              </a:rPr>
              <a:t>使得</a:t>
            </a:r>
            <a:r>
              <a:rPr lang="en-US" altLang="zh-CN" sz="2400" b="1" dirty="0">
                <a:latin typeface="Times New Roman" panose="02020603050405020304" pitchFamily="18" charset="0"/>
              </a:rPr>
              <a:t>T*=T’-{e’}</a:t>
            </a:r>
            <a:r>
              <a:rPr lang="en-US" altLang="zh-CN" sz="2400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r>
              <a:rPr lang="zh-CN" altLang="en-US" sz="2400" b="1" dirty="0">
                <a:latin typeface="Times New Roman" panose="02020603050405020304" pitchFamily="18" charset="0"/>
              </a:rPr>
              <a:t>也是生成树。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e’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’</a:t>
            </a:r>
            <a:r>
              <a:rPr lang="zh-CN" altLang="en-US" sz="2400" b="1" dirty="0">
                <a:latin typeface="Times New Roman" panose="02020603050405020304" pitchFamily="18" charset="0"/>
              </a:rPr>
              <a:t>与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dirty="0">
                <a:solidFill>
                  <a:srgbClr val="0000CC"/>
                </a:solidFill>
              </a:rPr>
              <a:t>…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anose="02020603050405020304" pitchFamily="18" charset="0"/>
              </a:rPr>
              <a:t>k-1</a:t>
            </a:r>
            <a:r>
              <a:rPr lang="zh-CN" altLang="en-US" sz="2400" b="1" dirty="0">
                <a:latin typeface="Times New Roman" panose="02020603050405020304" pitchFamily="18" charset="0"/>
              </a:rPr>
              <a:t>不会构成回路，因此</a:t>
            </a:r>
            <a:r>
              <a:rPr lang="en-US" altLang="zh-CN" sz="2400" b="1" dirty="0">
                <a:latin typeface="Times New Roman" panose="02020603050405020304" pitchFamily="18" charset="0"/>
              </a:rPr>
              <a:t>w(e’)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latin typeface="Times New Roman" panose="02020603050405020304" pitchFamily="18" charset="0"/>
              </a:rPr>
              <a:t>w(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). </a:t>
            </a:r>
            <a:r>
              <a:rPr lang="zh-CN" altLang="en-US" sz="2400" b="1" dirty="0">
                <a:latin typeface="Times New Roman" panose="02020603050405020304" pitchFamily="18" charset="0"/>
              </a:rPr>
              <a:t>所以</a:t>
            </a:r>
            <a:r>
              <a:rPr lang="en-US" altLang="zh-CN" sz="2400" b="1" dirty="0">
                <a:latin typeface="Times New Roman" panose="02020603050405020304" pitchFamily="18" charset="0"/>
              </a:rPr>
              <a:t>w(T*)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dirty="0">
                <a:latin typeface="Times New Roman" panose="02020603050405020304" pitchFamily="18" charset="0"/>
              </a:rPr>
              <a:t>w(T’), </a:t>
            </a:r>
            <a:r>
              <a:rPr lang="zh-CN" altLang="en-US" sz="2400" b="1" dirty="0">
                <a:latin typeface="Times New Roman" panose="02020603050405020304" pitchFamily="18" charset="0"/>
              </a:rPr>
              <a:t>即</a:t>
            </a:r>
            <a:r>
              <a:rPr lang="en-US" altLang="zh-CN" sz="2400" b="1" dirty="0">
                <a:latin typeface="Times New Roman" panose="02020603050405020304" pitchFamily="18" charset="0"/>
              </a:rPr>
              <a:t>T*</a:t>
            </a:r>
            <a:r>
              <a:rPr lang="zh-CN" altLang="en-US" sz="2400" b="1" dirty="0">
                <a:latin typeface="Times New Roman" panose="02020603050405020304" pitchFamily="18" charset="0"/>
              </a:rPr>
              <a:t>也是最小生成树。但</a:t>
            </a:r>
            <a:r>
              <a:rPr lang="en-US" altLang="zh-CN" sz="2400" b="1" dirty="0">
                <a:latin typeface="Times New Roman" panose="02020603050405020304" pitchFamily="18" charset="0"/>
              </a:rPr>
              <a:t>T*</a:t>
            </a:r>
            <a:r>
              <a:rPr lang="zh-CN" altLang="en-US" sz="2400" b="1" dirty="0">
                <a:latin typeface="Times New Roman" panose="02020603050405020304" pitchFamily="18" charset="0"/>
              </a:rPr>
              <a:t>包含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dirty="0">
                <a:solidFill>
                  <a:srgbClr val="0000CC"/>
                </a:solidFill>
              </a:rPr>
              <a:t>…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anose="02020603050405020304" pitchFamily="18" charset="0"/>
              </a:rPr>
              <a:t>k-1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u="sng" dirty="0">
                <a:latin typeface="Times New Roman" panose="02020603050405020304" pitchFamily="18" charset="0"/>
              </a:rPr>
              <a:t>矛盾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r>
              <a:rPr lang="zh-CN" altLang="en-US" sz="2400" b="1" dirty="0"/>
              <a:t> 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97C2F1-FD7D-7BAB-2313-114AF320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75A3EE-D1E7-184C-913C-47ECB5085B21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8B5B66-13AD-8521-B6D4-950345A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5150"/>
            <a:ext cx="8229600" cy="1263650"/>
          </a:xfrm>
        </p:spPr>
        <p:txBody>
          <a:bodyPr/>
          <a:lstStyle/>
          <a:p>
            <a:r>
              <a:rPr lang="en-US" altLang="zh-CN" sz="4000"/>
              <a:t>Generic Algorithm for MST Problem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295400" y="3048000"/>
            <a:ext cx="5867400" cy="264795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CC">
                  <a:gamma/>
                  <a:shade val="800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Generic-MST(</a:t>
            </a:r>
            <a:r>
              <a:rPr kumimoji="1" lang="en-US" altLang="zh-CN" sz="2400" i="1">
                <a:latin typeface="Times New Roman" pitchFamily="18" charset="0"/>
              </a:rPr>
              <a:t>G</a:t>
            </a:r>
            <a:r>
              <a:rPr kumimoji="1" lang="en-US" altLang="zh-CN" sz="2400">
                <a:latin typeface="Times New Roman" pitchFamily="18" charset="0"/>
              </a:rPr>
              <a:t>,</a:t>
            </a:r>
            <a:r>
              <a:rPr kumimoji="1" lang="en-US" altLang="zh-CN" sz="2400" i="1">
                <a:latin typeface="Times New Roman" pitchFamily="18" charset="0"/>
              </a:rPr>
              <a:t>w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  <a:p>
            <a:pPr marL="457200" indent="-457200"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1   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0</a:t>
            </a:r>
          </a:p>
          <a:p>
            <a:pPr marL="457200" indent="-457200"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2   </a:t>
            </a:r>
            <a:r>
              <a:rPr kumimoji="1" lang="en-US" altLang="zh-CN" sz="2400" b="1">
                <a:latin typeface="Times New Roman" pitchFamily="18" charset="0"/>
              </a:rPr>
              <a:t>while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</a:rPr>
              <a:t> does not form a spanning tree</a:t>
            </a:r>
          </a:p>
          <a:p>
            <a:pPr marL="457200" indent="-457200"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3       </a:t>
            </a:r>
            <a:r>
              <a:rPr kumimoji="1" lang="en-US" altLang="zh-CN" sz="2400" b="1">
                <a:latin typeface="Times New Roman" pitchFamily="18" charset="0"/>
              </a:rPr>
              <a:t>do</a:t>
            </a:r>
            <a:r>
              <a:rPr kumimoji="1" lang="en-US" altLang="zh-CN" sz="2400">
                <a:latin typeface="Times New Roman" pitchFamily="18" charset="0"/>
              </a:rPr>
              <a:t> find an edge (</a:t>
            </a:r>
            <a:r>
              <a:rPr kumimoji="1" lang="en-US" altLang="zh-CN" sz="2400" i="1">
                <a:latin typeface="Times New Roman" pitchFamily="18" charset="0"/>
              </a:rPr>
              <a:t>u</a:t>
            </a:r>
            <a:r>
              <a:rPr kumimoji="1" lang="en-US" altLang="zh-CN" sz="2400">
                <a:latin typeface="Times New Roman" pitchFamily="18" charset="0"/>
              </a:rPr>
              <a:t>,</a:t>
            </a:r>
            <a:r>
              <a:rPr kumimoji="1" lang="en-US" altLang="zh-CN" sz="2400" i="1">
                <a:latin typeface="Times New Roman" pitchFamily="18" charset="0"/>
              </a:rPr>
              <a:t>v</a:t>
            </a:r>
            <a:r>
              <a:rPr kumimoji="1" lang="en-US" altLang="zh-CN" sz="2400">
                <a:latin typeface="Times New Roman" pitchFamily="18" charset="0"/>
              </a:rPr>
              <a:t>) that is 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safe</a:t>
            </a:r>
            <a:r>
              <a:rPr kumimoji="1" lang="en-US" altLang="zh-CN" sz="2400">
                <a:latin typeface="Times New Roman" pitchFamily="18" charset="0"/>
              </a:rPr>
              <a:t> for 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  <a:p>
            <a:pPr marL="457200" indent="-457200"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4       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{(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u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)}</a:t>
            </a:r>
          </a:p>
          <a:p>
            <a:pPr marL="457200" indent="-457200"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5  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return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A</a:t>
            </a:r>
            <a:endParaRPr kumimoji="1" lang="en-US" altLang="zh-CN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2667000" y="18288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Input: </a:t>
            </a:r>
            <a:r>
              <a:rPr kumimoji="1" lang="en-US" altLang="zh-CN" sz="2000" i="1">
                <a:latin typeface="Times New Roman" pitchFamily="18" charset="0"/>
              </a:rPr>
              <a:t>G</a:t>
            </a:r>
            <a:r>
              <a:rPr kumimoji="1" lang="en-US" altLang="zh-CN" sz="2000">
                <a:latin typeface="Times New Roman" pitchFamily="18" charset="0"/>
              </a:rPr>
              <a:t>: a connected, undirected graph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>
                <a:latin typeface="Times New Roman" pitchFamily="18" charset="0"/>
              </a:rPr>
              <a:t>           </a:t>
            </a:r>
            <a:r>
              <a:rPr kumimoji="1" lang="en-US" altLang="zh-CN" sz="2000" i="1">
                <a:latin typeface="Times New Roman" pitchFamily="18" charset="0"/>
              </a:rPr>
              <a:t>w</a:t>
            </a:r>
            <a:r>
              <a:rPr kumimoji="1" lang="en-US" altLang="zh-CN" sz="2000">
                <a:latin typeface="Times New Roman" pitchFamily="18" charset="0"/>
              </a:rPr>
              <a:t>: a function from </a:t>
            </a:r>
            <a:r>
              <a:rPr kumimoji="1" lang="en-US" altLang="zh-CN" sz="2000" i="1">
                <a:latin typeface="Times New Roman" pitchFamily="18" charset="0"/>
              </a:rPr>
              <a:t>V</a:t>
            </a:r>
            <a:r>
              <a:rPr kumimoji="1" lang="en-US" altLang="zh-CN" sz="2000" baseline="-25000">
                <a:latin typeface="Times New Roman" pitchFamily="18" charset="0"/>
              </a:rPr>
              <a:t>G</a:t>
            </a:r>
            <a:r>
              <a:rPr kumimoji="1" lang="en-US" altLang="zh-CN" sz="2000">
                <a:latin typeface="Times New Roman" pitchFamily="18" charset="0"/>
              </a:rPr>
              <a:t> to the set of real number</a:t>
            </a: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H="1">
            <a:off x="3505200" y="2514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990600" y="6019800"/>
            <a:ext cx="579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Output: a minimal spanning tree of </a:t>
            </a:r>
            <a:r>
              <a:rPr kumimoji="1" lang="en-US" altLang="zh-CN" sz="2000" i="1">
                <a:latin typeface="Times New Roman" pitchFamily="18" charset="0"/>
              </a:rPr>
              <a:t>G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 flipV="1">
            <a:off x="2133600" y="5638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533400" y="4343400"/>
            <a:ext cx="7400925" cy="482600"/>
          </a:xfrm>
          <a:prstGeom prst="rect">
            <a:avLst/>
          </a:prstGeom>
          <a:noFill/>
          <a:ln w="28575">
            <a:solidFill>
              <a:srgbClr val="0099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601E1A-8240-3B61-4A00-66E90CA8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D21BE-CFC4-7042-953E-B77674B4CA89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40D2F0F-A2AE-ABB2-E594-27A99AF6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132FB-1D73-4536-A24A-2326168EDA18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968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7391400" cy="685800"/>
          </a:xfrm>
        </p:spPr>
        <p:txBody>
          <a:bodyPr/>
          <a:lstStyle/>
          <a:p>
            <a:r>
              <a:rPr lang="zh-CN" altLang="en-US" sz="4000">
                <a:latin typeface="Times New Roman" panose="02020603050405020304" pitchFamily="18" charset="0"/>
              </a:rPr>
              <a:t>“避圈法”与“</a:t>
            </a:r>
            <a:r>
              <a:rPr lang="zh-CN" altLang="en-US">
                <a:latin typeface="宋体" panose="02010600030101010101" pitchFamily="2" charset="-122"/>
              </a:rPr>
              <a:t>破圈法”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135938" cy="462438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40000"/>
              </a:spcBef>
              <a:tabLst>
                <a:tab pos="669925" algn="l"/>
              </a:tabLst>
            </a:pPr>
            <a:r>
              <a:rPr lang="zh-CN" altLang="en-US" sz="2400" b="1">
                <a:latin typeface="Times New Roman" panose="02020603050405020304" pitchFamily="18" charset="0"/>
              </a:rPr>
              <a:t>上述算法都是贪心地增加不构成回路的边，以求得最优树，通常称为“避圈法”；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tabLst>
                <a:tab pos="669925" algn="l"/>
              </a:tabLst>
            </a:pPr>
            <a:r>
              <a:rPr lang="zh-CN" altLang="en-US" sz="2400" b="1">
                <a:latin typeface="Times New Roman" panose="02020603050405020304" pitchFamily="18" charset="0"/>
              </a:rPr>
              <a:t>从另一个角度来考虑最优树问题，在原连通带权图</a:t>
            </a: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中逐步删除构成回路中权最大的边，最后剩下的无回路的子图为最优树。我们把这种方法称为“破圈法”。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787CD3-4F2D-A993-7670-7C0DFEC9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D058D5-8987-7B43-BC75-C070DCFDB7F0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0FA01C-63DD-CFC4-59CC-8F4F66EE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生成树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08963" cy="482441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定义：若图</a:t>
            </a:r>
            <a:r>
              <a:rPr lang="en-US" altLang="zh-CN" sz="2800" b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的生成子图是树，则该子图称为</a:t>
            </a:r>
            <a:r>
              <a:rPr lang="en-US" altLang="zh-CN" sz="2800" b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生成树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无向图</a:t>
            </a:r>
            <a:r>
              <a:rPr lang="en-US" altLang="zh-CN" sz="2600" b="1" dirty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连通 当且仅当 </a:t>
            </a:r>
            <a:r>
              <a:rPr lang="en-US" altLang="zh-CN" sz="2600" b="1" dirty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有生成树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证明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充分性显然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b="1" dirty="0">
                <a:latin typeface="Times New Roman" panose="02020603050405020304" pitchFamily="18" charset="0"/>
              </a:rPr>
              <a:t> 注意：若</a:t>
            </a:r>
            <a:r>
              <a:rPr lang="en-US" altLang="zh-CN" b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是有简单回路的连通图，删除回路上的一条边，</a:t>
            </a:r>
            <a:r>
              <a:rPr lang="en-US" altLang="zh-CN" b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中的回路一定减少。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因此，用</a:t>
            </a:r>
            <a:r>
              <a:rPr lang="zh-CN" altLang="en-US" b="1" dirty="0"/>
              <a:t>“</a:t>
            </a:r>
            <a:r>
              <a:rPr lang="zh-CN" altLang="en-US" b="1" dirty="0">
                <a:latin typeface="Times New Roman" panose="02020603050405020304" pitchFamily="18" charset="0"/>
              </a:rPr>
              <a:t>破圈法</a:t>
            </a:r>
            <a:r>
              <a:rPr lang="zh-CN" altLang="en-US" b="1" dirty="0"/>
              <a:t>”</a:t>
            </a:r>
            <a:r>
              <a:rPr lang="zh-CN" altLang="en-US" b="1" dirty="0">
                <a:latin typeface="Times New Roman" panose="02020603050405020304" pitchFamily="18" charset="0"/>
              </a:rPr>
              <a:t>总可以构造连通图的生成树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简单无向图</a:t>
            </a:r>
            <a:r>
              <a:rPr lang="en-US" altLang="zh-CN" sz="2600" b="1" dirty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是树 当且仅当 </a:t>
            </a:r>
            <a:r>
              <a:rPr lang="en-US" altLang="zh-CN" sz="2600" b="1" dirty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有唯一的生成树。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注意：</a:t>
            </a:r>
            <a:r>
              <a:rPr lang="en-US" altLang="zh-CN" b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中任一简单回路至少有三条不同的边。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86FFCE-8A8A-2BBC-3515-0FC2364C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A29AD-5682-D048-BE68-32ABC0FA301E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521AF46-8A8B-4300-8424-02D9763B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构造生成树：深度优先搜索</a:t>
            </a:r>
          </a:p>
        </p:txBody>
      </p:sp>
      <p:sp>
        <p:nvSpPr>
          <p:cNvPr id="6147" name="Line 6"/>
          <p:cNvSpPr>
            <a:spLocks noChangeShapeType="1"/>
          </p:cNvSpPr>
          <p:nvPr/>
        </p:nvSpPr>
        <p:spPr bwMode="auto">
          <a:xfrm flipH="1" flipV="1">
            <a:off x="5265738" y="2636838"/>
            <a:ext cx="0" cy="731837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8" name="Text Box 11"/>
          <p:cNvSpPr txBox="1">
            <a:spLocks noChangeArrowheads="1"/>
          </p:cNvSpPr>
          <p:nvPr/>
        </p:nvSpPr>
        <p:spPr bwMode="auto">
          <a:xfrm>
            <a:off x="4859338" y="3213100"/>
            <a:ext cx="53657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5292725" y="2565400"/>
            <a:ext cx="1458913" cy="8763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0" name="Oval 9"/>
          <p:cNvSpPr>
            <a:spLocks noChangeArrowheads="1"/>
          </p:cNvSpPr>
          <p:nvPr/>
        </p:nvSpPr>
        <p:spPr bwMode="auto">
          <a:xfrm flipH="1">
            <a:off x="5146675" y="3348038"/>
            <a:ext cx="230188" cy="2206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Oval 9"/>
          <p:cNvSpPr>
            <a:spLocks noChangeArrowheads="1"/>
          </p:cNvSpPr>
          <p:nvPr/>
        </p:nvSpPr>
        <p:spPr bwMode="auto">
          <a:xfrm flipH="1">
            <a:off x="6643688" y="3348038"/>
            <a:ext cx="231775" cy="2206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2" name="Oval 9"/>
          <p:cNvSpPr>
            <a:spLocks noChangeArrowheads="1"/>
          </p:cNvSpPr>
          <p:nvPr/>
        </p:nvSpPr>
        <p:spPr bwMode="auto">
          <a:xfrm flipH="1">
            <a:off x="5148263" y="2420938"/>
            <a:ext cx="215900" cy="2317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6588125" y="2852738"/>
            <a:ext cx="463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5076825" y="1989138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2" name="组合 64"/>
          <p:cNvGrpSpPr>
            <a:grpSpLocks/>
          </p:cNvGrpSpPr>
          <p:nvPr/>
        </p:nvGrpSpPr>
        <p:grpSpPr bwMode="auto">
          <a:xfrm>
            <a:off x="5038725" y="3500438"/>
            <a:ext cx="1693863" cy="2136775"/>
            <a:chOff x="5039057" y="3501008"/>
            <a:chExt cx="1693183" cy="2135958"/>
          </a:xfrm>
        </p:grpSpPr>
        <p:sp>
          <p:nvSpPr>
            <p:cNvPr id="6184" name="Oval 9"/>
            <p:cNvSpPr>
              <a:spLocks noChangeArrowheads="1"/>
            </p:cNvSpPr>
            <p:nvPr/>
          </p:nvSpPr>
          <p:spPr bwMode="auto">
            <a:xfrm flipH="1">
              <a:off x="5129454" y="4908755"/>
              <a:ext cx="230657" cy="2206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185" name="组合 63"/>
            <p:cNvGrpSpPr>
              <a:grpSpLocks/>
            </p:cNvGrpSpPr>
            <p:nvPr/>
          </p:nvGrpSpPr>
          <p:grpSpPr bwMode="auto">
            <a:xfrm>
              <a:off x="5039057" y="3501008"/>
              <a:ext cx="1693183" cy="2135958"/>
              <a:chOff x="5039057" y="3501008"/>
              <a:chExt cx="1712284" cy="2135958"/>
            </a:xfrm>
          </p:grpSpPr>
          <p:sp>
            <p:nvSpPr>
              <p:cNvPr id="6186" name="Line 6"/>
              <p:cNvSpPr>
                <a:spLocks noChangeShapeType="1"/>
              </p:cNvSpPr>
              <p:nvPr/>
            </p:nvSpPr>
            <p:spPr bwMode="auto">
              <a:xfrm flipH="1">
                <a:off x="5294934" y="3501008"/>
                <a:ext cx="1456407" cy="151216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87" name="Text Box 11"/>
              <p:cNvSpPr txBox="1">
                <a:spLocks noChangeArrowheads="1"/>
              </p:cNvSpPr>
              <p:nvPr/>
            </p:nvSpPr>
            <p:spPr bwMode="auto">
              <a:xfrm>
                <a:off x="5039057" y="5035647"/>
                <a:ext cx="535089" cy="601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anose="02020603050405020304" pitchFamily="18" charset="0"/>
                  </a:rPr>
                  <a:t>e</a:t>
                </a:r>
              </a:p>
            </p:txBody>
          </p:sp>
        </p:grpSp>
      </p:grpSp>
      <p:grpSp>
        <p:nvGrpSpPr>
          <p:cNvPr id="6156" name="组合 62"/>
          <p:cNvGrpSpPr>
            <a:grpSpLocks/>
          </p:cNvGrpSpPr>
          <p:nvPr/>
        </p:nvGrpSpPr>
        <p:grpSpPr bwMode="auto">
          <a:xfrm>
            <a:off x="6430963" y="3535363"/>
            <a:ext cx="534987" cy="2101850"/>
            <a:chOff x="6430289" y="3535001"/>
            <a:chExt cx="535089" cy="2101965"/>
          </a:xfrm>
        </p:grpSpPr>
        <p:grpSp>
          <p:nvGrpSpPr>
            <p:cNvPr id="6180" name="组合 60"/>
            <p:cNvGrpSpPr>
              <a:grpSpLocks/>
            </p:cNvGrpSpPr>
            <p:nvPr/>
          </p:nvGrpSpPr>
          <p:grpSpPr bwMode="auto">
            <a:xfrm>
              <a:off x="6644324" y="3535001"/>
              <a:ext cx="230657" cy="1592510"/>
              <a:chOff x="6644324" y="3535001"/>
              <a:chExt cx="230657" cy="1592510"/>
            </a:xfrm>
          </p:grpSpPr>
          <p:sp>
            <p:nvSpPr>
              <p:cNvPr id="6182" name="Line 6"/>
              <p:cNvSpPr>
                <a:spLocks noChangeShapeType="1"/>
              </p:cNvSpPr>
              <p:nvPr/>
            </p:nvSpPr>
            <p:spPr bwMode="auto">
              <a:xfrm flipH="1">
                <a:off x="6751342" y="3535001"/>
                <a:ext cx="0" cy="1406856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83" name="Oval 9"/>
              <p:cNvSpPr>
                <a:spLocks noChangeArrowheads="1"/>
              </p:cNvSpPr>
              <p:nvPr/>
            </p:nvSpPr>
            <p:spPr bwMode="auto">
              <a:xfrm flipH="1">
                <a:off x="6644324" y="4906828"/>
                <a:ext cx="230657" cy="22068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181" name="Text Box 11"/>
            <p:cNvSpPr txBox="1">
              <a:spLocks noChangeArrowheads="1"/>
            </p:cNvSpPr>
            <p:nvPr/>
          </p:nvSpPr>
          <p:spPr bwMode="auto">
            <a:xfrm>
              <a:off x="6430289" y="5035647"/>
              <a:ext cx="535089" cy="601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6" name="组合 61"/>
          <p:cNvGrpSpPr>
            <a:grpSpLocks/>
          </p:cNvGrpSpPr>
          <p:nvPr/>
        </p:nvGrpSpPr>
        <p:grpSpPr bwMode="auto">
          <a:xfrm>
            <a:off x="5364163" y="1989138"/>
            <a:ext cx="1614487" cy="652462"/>
            <a:chOff x="5364086" y="1988840"/>
            <a:chExt cx="1615211" cy="652733"/>
          </a:xfrm>
        </p:grpSpPr>
        <p:sp>
          <p:nvSpPr>
            <p:cNvPr id="6177" name="Line 6"/>
            <p:cNvSpPr>
              <a:spLocks noChangeShapeType="1"/>
            </p:cNvSpPr>
            <p:nvPr/>
          </p:nvSpPr>
          <p:spPr bwMode="auto">
            <a:xfrm flipH="1">
              <a:off x="5364086" y="2492896"/>
              <a:ext cx="1368151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78" name="Text Box 11"/>
            <p:cNvSpPr txBox="1">
              <a:spLocks noChangeArrowheads="1"/>
            </p:cNvSpPr>
            <p:nvPr/>
          </p:nvSpPr>
          <p:spPr bwMode="auto">
            <a:xfrm>
              <a:off x="6516216" y="1988840"/>
              <a:ext cx="4630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179" name="Oval 9"/>
            <p:cNvSpPr>
              <a:spLocks noChangeArrowheads="1"/>
            </p:cNvSpPr>
            <p:nvPr/>
          </p:nvSpPr>
          <p:spPr bwMode="auto">
            <a:xfrm flipH="1">
              <a:off x="6660231" y="2420890"/>
              <a:ext cx="230657" cy="2206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158" name="组合 39"/>
          <p:cNvGrpSpPr>
            <a:grpSpLocks/>
          </p:cNvGrpSpPr>
          <p:nvPr/>
        </p:nvGrpSpPr>
        <p:grpSpPr bwMode="auto">
          <a:xfrm>
            <a:off x="1116013" y="1989138"/>
            <a:ext cx="2190750" cy="3648075"/>
            <a:chOff x="1355197" y="3466064"/>
            <a:chExt cx="1474420" cy="2800865"/>
          </a:xfrm>
        </p:grpSpPr>
        <p:sp>
          <p:nvSpPr>
            <p:cNvPr id="6159" name="Line 6"/>
            <p:cNvSpPr>
              <a:spLocks noChangeShapeType="1"/>
            </p:cNvSpPr>
            <p:nvPr/>
          </p:nvSpPr>
          <p:spPr bwMode="auto">
            <a:xfrm flipH="1" flipV="1">
              <a:off x="1627808" y="3963624"/>
              <a:ext cx="661" cy="56167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0" name="Text Box 11"/>
            <p:cNvSpPr txBox="1">
              <a:spLocks noChangeArrowheads="1"/>
            </p:cNvSpPr>
            <p:nvPr/>
          </p:nvSpPr>
          <p:spPr bwMode="auto">
            <a:xfrm>
              <a:off x="1355197" y="4405900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161" name="Line 6"/>
            <p:cNvSpPr>
              <a:spLocks noChangeShapeType="1"/>
            </p:cNvSpPr>
            <p:nvPr/>
          </p:nvSpPr>
          <p:spPr bwMode="auto">
            <a:xfrm flipH="1">
              <a:off x="1619670" y="4653136"/>
              <a:ext cx="1008113" cy="109356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2" name="Line 6"/>
            <p:cNvSpPr>
              <a:spLocks noChangeShapeType="1"/>
            </p:cNvSpPr>
            <p:nvPr/>
          </p:nvSpPr>
          <p:spPr bwMode="auto">
            <a:xfrm flipH="1">
              <a:off x="2627784" y="4653136"/>
              <a:ext cx="0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3" name="Line 6"/>
            <p:cNvSpPr>
              <a:spLocks noChangeShapeType="1"/>
            </p:cNvSpPr>
            <p:nvPr/>
          </p:nvSpPr>
          <p:spPr bwMode="auto">
            <a:xfrm flipH="1">
              <a:off x="1619672" y="4653136"/>
              <a:ext cx="0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4" name="Line 6"/>
            <p:cNvSpPr>
              <a:spLocks noChangeShapeType="1"/>
            </p:cNvSpPr>
            <p:nvPr/>
          </p:nvSpPr>
          <p:spPr bwMode="auto">
            <a:xfrm>
              <a:off x="1645904" y="3908340"/>
              <a:ext cx="981880" cy="67278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5" name="Oval 9"/>
            <p:cNvSpPr>
              <a:spLocks noChangeArrowheads="1"/>
            </p:cNvSpPr>
            <p:nvPr/>
          </p:nvSpPr>
          <p:spPr bwMode="auto">
            <a:xfrm flipH="1">
              <a:off x="1547664" y="4509120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6" name="Oval 9"/>
            <p:cNvSpPr>
              <a:spLocks noChangeArrowheads="1"/>
            </p:cNvSpPr>
            <p:nvPr/>
          </p:nvSpPr>
          <p:spPr bwMode="auto">
            <a:xfrm flipH="1">
              <a:off x="2555776" y="4509120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7" name="Oval 9"/>
            <p:cNvSpPr>
              <a:spLocks noChangeArrowheads="1"/>
            </p:cNvSpPr>
            <p:nvPr/>
          </p:nvSpPr>
          <p:spPr bwMode="auto">
            <a:xfrm flipH="1">
              <a:off x="2555776" y="570636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8" name="Oval 9"/>
            <p:cNvSpPr>
              <a:spLocks noChangeArrowheads="1"/>
            </p:cNvSpPr>
            <p:nvPr/>
          </p:nvSpPr>
          <p:spPr bwMode="auto">
            <a:xfrm flipH="1">
              <a:off x="1536480" y="570784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9" name="Oval 9"/>
            <p:cNvSpPr>
              <a:spLocks noChangeArrowheads="1"/>
            </p:cNvSpPr>
            <p:nvPr/>
          </p:nvSpPr>
          <p:spPr bwMode="auto">
            <a:xfrm flipH="1">
              <a:off x="1549002" y="3797771"/>
              <a:ext cx="145354" cy="1774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0" name="Text Box 11"/>
            <p:cNvSpPr txBox="1">
              <a:spLocks noChangeArrowheads="1"/>
            </p:cNvSpPr>
            <p:nvPr/>
          </p:nvSpPr>
          <p:spPr bwMode="auto">
            <a:xfrm>
              <a:off x="2518028" y="4129478"/>
              <a:ext cx="311589" cy="35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171" name="Text Box 11"/>
            <p:cNvSpPr txBox="1">
              <a:spLocks noChangeArrowheads="1"/>
            </p:cNvSpPr>
            <p:nvPr/>
          </p:nvSpPr>
          <p:spPr bwMode="auto">
            <a:xfrm>
              <a:off x="1500550" y="3466064"/>
              <a:ext cx="360040" cy="35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172" name="Text Box 11"/>
            <p:cNvSpPr txBox="1">
              <a:spLocks noChangeArrowheads="1"/>
            </p:cNvSpPr>
            <p:nvPr/>
          </p:nvSpPr>
          <p:spPr bwMode="auto">
            <a:xfrm>
              <a:off x="1475656" y="5805264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173" name="Text Box 11"/>
            <p:cNvSpPr txBox="1">
              <a:spLocks noChangeArrowheads="1"/>
            </p:cNvSpPr>
            <p:nvPr/>
          </p:nvSpPr>
          <p:spPr bwMode="auto">
            <a:xfrm>
              <a:off x="2411760" y="5805264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174" name="Line 6"/>
            <p:cNvSpPr>
              <a:spLocks noChangeShapeType="1"/>
            </p:cNvSpPr>
            <p:nvPr/>
          </p:nvSpPr>
          <p:spPr bwMode="auto">
            <a:xfrm flipH="1">
              <a:off x="1694355" y="3853055"/>
              <a:ext cx="92057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75" name="Text Box 11"/>
            <p:cNvSpPr txBox="1">
              <a:spLocks noChangeArrowheads="1"/>
            </p:cNvSpPr>
            <p:nvPr/>
          </p:nvSpPr>
          <p:spPr bwMode="auto">
            <a:xfrm>
              <a:off x="2469577" y="3466064"/>
              <a:ext cx="311589" cy="35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176" name="Oval 9"/>
            <p:cNvSpPr>
              <a:spLocks noChangeArrowheads="1"/>
            </p:cNvSpPr>
            <p:nvPr/>
          </p:nvSpPr>
          <p:spPr bwMode="auto">
            <a:xfrm flipH="1">
              <a:off x="2566479" y="379777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63F544-9D08-9A6B-EF6E-28A20AB1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48AD9D-F9A2-DD42-B07F-EEB77FEFFADE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763E6F-329A-9ABE-CE09-EFA366AC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深度优先搜索算法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08963" cy="5111750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Procedure DFS(G: </a:t>
            </a:r>
            <a:r>
              <a:rPr lang="zh-CN" altLang="en-US" sz="2800" b="1">
                <a:latin typeface="Times New Roman" panose="02020603050405020304" pitchFamily="18" charset="0"/>
              </a:rPr>
              <a:t>带顶点</a:t>
            </a:r>
            <a:r>
              <a:rPr lang="en-US" altLang="zh-CN" sz="2800" b="1" i="1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, …,</a:t>
            </a:r>
            <a:r>
              <a:rPr lang="en-US" altLang="zh-CN" sz="2800" b="1" i="1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的连通图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T:=</a:t>
            </a:r>
            <a:r>
              <a:rPr lang="zh-CN" altLang="en-US" sz="2800" b="1">
                <a:latin typeface="Times New Roman" panose="02020603050405020304" pitchFamily="18" charset="0"/>
              </a:rPr>
              <a:t>只包含顶点</a:t>
            </a:r>
            <a:r>
              <a:rPr lang="en-US" altLang="zh-CN" sz="2800" b="1" i="1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的树；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visit(</a:t>
            </a:r>
            <a:r>
              <a:rPr lang="en-US" altLang="zh-CN" sz="2800" b="1" i="1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</a:rPr>
              <a:t>；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Procedure visit(</a:t>
            </a:r>
            <a:r>
              <a:rPr lang="en-US" altLang="zh-CN" sz="2800" b="1" i="1">
                <a:latin typeface="Times New Roman" panose="02020603050405020304" pitchFamily="18" charset="0"/>
              </a:rPr>
              <a:t>v</a:t>
            </a:r>
            <a:r>
              <a:rPr lang="en-US" altLang="zh-CN" sz="2800" b="1">
                <a:latin typeface="Times New Roman" panose="02020603050405020304" pitchFamily="18" charset="0"/>
              </a:rPr>
              <a:t>: G</a:t>
            </a:r>
            <a:r>
              <a:rPr lang="zh-CN" altLang="en-US" sz="2800" b="1">
                <a:latin typeface="Times New Roman" panose="02020603050405020304" pitchFamily="18" charset="0"/>
              </a:rPr>
              <a:t>的顶点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for </a:t>
            </a:r>
            <a:r>
              <a:rPr lang="en-US" altLang="zh-CN" sz="2800" b="1" i="1">
                <a:latin typeface="Times New Roman" panose="02020603050405020304" pitchFamily="18" charset="0"/>
              </a:rPr>
              <a:t>v</a:t>
            </a:r>
            <a:r>
              <a:rPr lang="zh-CN" altLang="en-US" sz="2800" b="1">
                <a:latin typeface="Times New Roman" panose="02020603050405020304" pitchFamily="18" charset="0"/>
              </a:rPr>
              <a:t>每个邻居</a:t>
            </a:r>
            <a:r>
              <a:rPr lang="en-US" altLang="zh-CN" sz="2800" b="1" i="1">
                <a:latin typeface="Times New Roman" panose="02020603050405020304" pitchFamily="18" charset="0"/>
              </a:rPr>
              <a:t>w  </a:t>
            </a:r>
            <a:r>
              <a:rPr lang="en-US" altLang="zh-CN" sz="2800" b="1">
                <a:latin typeface="Times New Roman" panose="02020603050405020304" pitchFamily="18" charset="0"/>
              </a:rPr>
              <a:t>{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		if 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不在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中 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then {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                 加入顶点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和边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v, w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；</a:t>
            </a:r>
            <a:endParaRPr lang="en-US" altLang="zh-CN" sz="2400" b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		      visit(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；</a:t>
            </a:r>
            <a:endParaRPr lang="en-US" altLang="zh-CN" sz="2400" b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		}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	 }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D62A2D-485A-574B-8A47-6E5141AD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ADD9CB-0603-4D4D-ACA1-508AF4A4300F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04AD81-B1A6-7A0D-2BD5-CF3AFAA0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构造生成树：广度优先搜索</a:t>
            </a:r>
          </a:p>
        </p:txBody>
      </p:sp>
      <p:sp>
        <p:nvSpPr>
          <p:cNvPr id="8195" name="Line 6"/>
          <p:cNvSpPr>
            <a:spLocks noChangeShapeType="1"/>
          </p:cNvSpPr>
          <p:nvPr/>
        </p:nvSpPr>
        <p:spPr bwMode="auto">
          <a:xfrm flipV="1">
            <a:off x="4765675" y="2946400"/>
            <a:ext cx="620713" cy="792163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6" name="Text Box 11"/>
          <p:cNvSpPr txBox="1">
            <a:spLocks noChangeArrowheads="1"/>
          </p:cNvSpPr>
          <p:nvPr/>
        </p:nvSpPr>
        <p:spPr bwMode="auto">
          <a:xfrm>
            <a:off x="4981575" y="3522663"/>
            <a:ext cx="534988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197" name="Oval 9"/>
          <p:cNvSpPr>
            <a:spLocks noChangeArrowheads="1"/>
          </p:cNvSpPr>
          <p:nvPr/>
        </p:nvSpPr>
        <p:spPr bwMode="auto">
          <a:xfrm flipH="1">
            <a:off x="4621213" y="3665538"/>
            <a:ext cx="230187" cy="2206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8" name="Oval 9"/>
          <p:cNvSpPr>
            <a:spLocks noChangeArrowheads="1"/>
          </p:cNvSpPr>
          <p:nvPr/>
        </p:nvSpPr>
        <p:spPr bwMode="auto">
          <a:xfrm flipH="1">
            <a:off x="5340350" y="2730500"/>
            <a:ext cx="217488" cy="2301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5197475" y="2298700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8200" name="Oval 9"/>
          <p:cNvSpPr>
            <a:spLocks noChangeArrowheads="1"/>
          </p:cNvSpPr>
          <p:nvPr/>
        </p:nvSpPr>
        <p:spPr bwMode="auto">
          <a:xfrm flipH="1">
            <a:off x="5413375" y="4530725"/>
            <a:ext cx="230188" cy="220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201" name="组合 63"/>
          <p:cNvGrpSpPr>
            <a:grpSpLocks/>
          </p:cNvGrpSpPr>
          <p:nvPr/>
        </p:nvGrpSpPr>
        <p:grpSpPr bwMode="auto">
          <a:xfrm>
            <a:off x="4810125" y="3878263"/>
            <a:ext cx="1420813" cy="1149350"/>
            <a:chOff x="5157505" y="3631451"/>
            <a:chExt cx="1436129" cy="1078011"/>
          </a:xfrm>
        </p:grpSpPr>
        <p:sp>
          <p:nvSpPr>
            <p:cNvPr id="8234" name="Line 6"/>
            <p:cNvSpPr>
              <a:spLocks noChangeShapeType="1"/>
            </p:cNvSpPr>
            <p:nvPr/>
          </p:nvSpPr>
          <p:spPr bwMode="auto">
            <a:xfrm>
              <a:off x="5157505" y="3631451"/>
              <a:ext cx="655383" cy="67459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35" name="Text Box 11"/>
            <p:cNvSpPr txBox="1">
              <a:spLocks noChangeArrowheads="1"/>
            </p:cNvSpPr>
            <p:nvPr/>
          </p:nvSpPr>
          <p:spPr bwMode="auto">
            <a:xfrm>
              <a:off x="6058546" y="4108143"/>
              <a:ext cx="535088" cy="601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3" name="组合 63"/>
          <p:cNvGrpSpPr>
            <a:grpSpLocks/>
          </p:cNvGrpSpPr>
          <p:nvPr/>
        </p:nvGrpSpPr>
        <p:grpSpPr bwMode="auto">
          <a:xfrm>
            <a:off x="6924675" y="3284538"/>
            <a:ext cx="1711325" cy="601662"/>
            <a:chOff x="6925271" y="3284984"/>
            <a:chExt cx="1710210" cy="601319"/>
          </a:xfrm>
        </p:grpSpPr>
        <p:sp>
          <p:nvSpPr>
            <p:cNvPr id="8231" name="Line 6"/>
            <p:cNvSpPr>
              <a:spLocks noChangeShapeType="1"/>
            </p:cNvSpPr>
            <p:nvPr/>
          </p:nvSpPr>
          <p:spPr bwMode="auto">
            <a:xfrm>
              <a:off x="6925271" y="3500136"/>
              <a:ext cx="1008112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32" name="Oval 9"/>
            <p:cNvSpPr>
              <a:spLocks noChangeArrowheads="1"/>
            </p:cNvSpPr>
            <p:nvPr/>
          </p:nvSpPr>
          <p:spPr bwMode="auto">
            <a:xfrm flipH="1">
              <a:off x="7861375" y="3378241"/>
              <a:ext cx="230657" cy="2206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3" name="Text Box 11"/>
            <p:cNvSpPr txBox="1">
              <a:spLocks noChangeArrowheads="1"/>
            </p:cNvSpPr>
            <p:nvPr/>
          </p:nvSpPr>
          <p:spPr bwMode="auto">
            <a:xfrm>
              <a:off x="8100392" y="3284984"/>
              <a:ext cx="535089" cy="601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4" name="组合 61"/>
          <p:cNvGrpSpPr>
            <a:grpSpLocks/>
          </p:cNvGrpSpPr>
          <p:nvPr/>
        </p:nvGrpSpPr>
        <p:grpSpPr bwMode="auto">
          <a:xfrm>
            <a:off x="5484813" y="2154238"/>
            <a:ext cx="1687512" cy="1444625"/>
            <a:chOff x="5292080" y="1844824"/>
            <a:chExt cx="1687217" cy="1444819"/>
          </a:xfrm>
        </p:grpSpPr>
        <p:grpSp>
          <p:nvGrpSpPr>
            <p:cNvPr id="8223" name="组合 60"/>
            <p:cNvGrpSpPr>
              <a:grpSpLocks/>
            </p:cNvGrpSpPr>
            <p:nvPr/>
          </p:nvGrpSpPr>
          <p:grpSpPr bwMode="auto">
            <a:xfrm>
              <a:off x="5292080" y="2564904"/>
              <a:ext cx="1687216" cy="724739"/>
              <a:chOff x="5292080" y="2564904"/>
              <a:chExt cx="1687216" cy="724739"/>
            </a:xfrm>
          </p:grpSpPr>
          <p:sp>
            <p:nvSpPr>
              <p:cNvPr id="8228" name="Line 6"/>
              <p:cNvSpPr>
                <a:spLocks noChangeShapeType="1"/>
              </p:cNvSpPr>
              <p:nvPr/>
            </p:nvSpPr>
            <p:spPr bwMode="auto">
              <a:xfrm>
                <a:off x="5292080" y="2564904"/>
                <a:ext cx="1296144" cy="576064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29" name="Oval 9"/>
              <p:cNvSpPr>
                <a:spLocks noChangeArrowheads="1"/>
              </p:cNvSpPr>
              <p:nvPr/>
            </p:nvSpPr>
            <p:spPr bwMode="auto">
              <a:xfrm flipH="1">
                <a:off x="6516215" y="3068960"/>
                <a:ext cx="230657" cy="22068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30" name="Text Box 11"/>
              <p:cNvSpPr txBox="1">
                <a:spLocks noChangeArrowheads="1"/>
              </p:cNvSpPr>
              <p:nvPr/>
            </p:nvSpPr>
            <p:spPr bwMode="auto">
              <a:xfrm>
                <a:off x="6516215" y="2636912"/>
                <a:ext cx="46308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8224" name="组合 61"/>
            <p:cNvGrpSpPr>
              <a:grpSpLocks/>
            </p:cNvGrpSpPr>
            <p:nvPr/>
          </p:nvGrpSpPr>
          <p:grpSpPr bwMode="auto">
            <a:xfrm>
              <a:off x="5364085" y="1844824"/>
              <a:ext cx="1615212" cy="648072"/>
              <a:chOff x="5364085" y="1844824"/>
              <a:chExt cx="1615212" cy="648072"/>
            </a:xfrm>
          </p:grpSpPr>
          <p:sp>
            <p:nvSpPr>
              <p:cNvPr id="8225" name="Line 6"/>
              <p:cNvSpPr>
                <a:spLocks noChangeShapeType="1"/>
              </p:cNvSpPr>
              <p:nvPr/>
            </p:nvSpPr>
            <p:spPr bwMode="auto">
              <a:xfrm flipH="1">
                <a:off x="5364085" y="1988840"/>
                <a:ext cx="1152129" cy="504056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26" name="Text Box 11"/>
              <p:cNvSpPr txBox="1">
                <a:spLocks noChangeArrowheads="1"/>
              </p:cNvSpPr>
              <p:nvPr/>
            </p:nvSpPr>
            <p:spPr bwMode="auto">
              <a:xfrm>
                <a:off x="6516216" y="1988840"/>
                <a:ext cx="46308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8227" name="Oval 9"/>
              <p:cNvSpPr>
                <a:spLocks noChangeArrowheads="1"/>
              </p:cNvSpPr>
              <p:nvPr/>
            </p:nvSpPr>
            <p:spPr bwMode="auto">
              <a:xfrm flipH="1">
                <a:off x="6444207" y="1844824"/>
                <a:ext cx="230657" cy="22068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8204" name="组合 39"/>
          <p:cNvGrpSpPr>
            <a:grpSpLocks/>
          </p:cNvGrpSpPr>
          <p:nvPr/>
        </p:nvGrpSpPr>
        <p:grpSpPr bwMode="auto">
          <a:xfrm>
            <a:off x="1116013" y="1989138"/>
            <a:ext cx="2190750" cy="3648075"/>
            <a:chOff x="1355197" y="3466064"/>
            <a:chExt cx="1474420" cy="2800865"/>
          </a:xfrm>
        </p:grpSpPr>
        <p:sp>
          <p:nvSpPr>
            <p:cNvPr id="8205" name="Line 6"/>
            <p:cNvSpPr>
              <a:spLocks noChangeShapeType="1"/>
            </p:cNvSpPr>
            <p:nvPr/>
          </p:nvSpPr>
          <p:spPr bwMode="auto">
            <a:xfrm flipH="1" flipV="1">
              <a:off x="1627808" y="3963624"/>
              <a:ext cx="661" cy="56167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6" name="Text Box 11"/>
            <p:cNvSpPr txBox="1">
              <a:spLocks noChangeArrowheads="1"/>
            </p:cNvSpPr>
            <p:nvPr/>
          </p:nvSpPr>
          <p:spPr bwMode="auto">
            <a:xfrm>
              <a:off x="1355197" y="4405900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207" name="Line 6"/>
            <p:cNvSpPr>
              <a:spLocks noChangeShapeType="1"/>
            </p:cNvSpPr>
            <p:nvPr/>
          </p:nvSpPr>
          <p:spPr bwMode="auto">
            <a:xfrm flipH="1">
              <a:off x="1619670" y="4653136"/>
              <a:ext cx="1008113" cy="109356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8" name="Line 6"/>
            <p:cNvSpPr>
              <a:spLocks noChangeShapeType="1"/>
            </p:cNvSpPr>
            <p:nvPr/>
          </p:nvSpPr>
          <p:spPr bwMode="auto">
            <a:xfrm flipH="1">
              <a:off x="2627784" y="4653136"/>
              <a:ext cx="0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9" name="Line 6"/>
            <p:cNvSpPr>
              <a:spLocks noChangeShapeType="1"/>
            </p:cNvSpPr>
            <p:nvPr/>
          </p:nvSpPr>
          <p:spPr bwMode="auto">
            <a:xfrm flipH="1">
              <a:off x="1619672" y="4653136"/>
              <a:ext cx="0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0" name="Line 6"/>
            <p:cNvSpPr>
              <a:spLocks noChangeShapeType="1"/>
            </p:cNvSpPr>
            <p:nvPr/>
          </p:nvSpPr>
          <p:spPr bwMode="auto">
            <a:xfrm>
              <a:off x="1645904" y="3908340"/>
              <a:ext cx="981880" cy="67278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1" name="Oval 9"/>
            <p:cNvSpPr>
              <a:spLocks noChangeArrowheads="1"/>
            </p:cNvSpPr>
            <p:nvPr/>
          </p:nvSpPr>
          <p:spPr bwMode="auto">
            <a:xfrm flipH="1">
              <a:off x="1547664" y="4509120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2" name="Oval 9"/>
            <p:cNvSpPr>
              <a:spLocks noChangeArrowheads="1"/>
            </p:cNvSpPr>
            <p:nvPr/>
          </p:nvSpPr>
          <p:spPr bwMode="auto">
            <a:xfrm flipH="1">
              <a:off x="2555776" y="4509120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3" name="Oval 9"/>
            <p:cNvSpPr>
              <a:spLocks noChangeArrowheads="1"/>
            </p:cNvSpPr>
            <p:nvPr/>
          </p:nvSpPr>
          <p:spPr bwMode="auto">
            <a:xfrm flipH="1">
              <a:off x="2555776" y="570636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4" name="Oval 9"/>
            <p:cNvSpPr>
              <a:spLocks noChangeArrowheads="1"/>
            </p:cNvSpPr>
            <p:nvPr/>
          </p:nvSpPr>
          <p:spPr bwMode="auto">
            <a:xfrm flipH="1">
              <a:off x="1536480" y="570784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5" name="Oval 9"/>
            <p:cNvSpPr>
              <a:spLocks noChangeArrowheads="1"/>
            </p:cNvSpPr>
            <p:nvPr/>
          </p:nvSpPr>
          <p:spPr bwMode="auto">
            <a:xfrm flipH="1">
              <a:off x="1549002" y="3797771"/>
              <a:ext cx="145354" cy="1774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6" name="Text Box 11"/>
            <p:cNvSpPr txBox="1">
              <a:spLocks noChangeArrowheads="1"/>
            </p:cNvSpPr>
            <p:nvPr/>
          </p:nvSpPr>
          <p:spPr bwMode="auto">
            <a:xfrm>
              <a:off x="2518028" y="4129478"/>
              <a:ext cx="311589" cy="35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217" name="Text Box 11"/>
            <p:cNvSpPr txBox="1">
              <a:spLocks noChangeArrowheads="1"/>
            </p:cNvSpPr>
            <p:nvPr/>
          </p:nvSpPr>
          <p:spPr bwMode="auto">
            <a:xfrm>
              <a:off x="1500550" y="3466064"/>
              <a:ext cx="360040" cy="35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218" name="Text Box 11"/>
            <p:cNvSpPr txBox="1">
              <a:spLocks noChangeArrowheads="1"/>
            </p:cNvSpPr>
            <p:nvPr/>
          </p:nvSpPr>
          <p:spPr bwMode="auto">
            <a:xfrm>
              <a:off x="1475656" y="5805264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219" name="Text Box 11"/>
            <p:cNvSpPr txBox="1">
              <a:spLocks noChangeArrowheads="1"/>
            </p:cNvSpPr>
            <p:nvPr/>
          </p:nvSpPr>
          <p:spPr bwMode="auto">
            <a:xfrm>
              <a:off x="2411760" y="5805264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220" name="Line 6"/>
            <p:cNvSpPr>
              <a:spLocks noChangeShapeType="1"/>
            </p:cNvSpPr>
            <p:nvPr/>
          </p:nvSpPr>
          <p:spPr bwMode="auto">
            <a:xfrm flipH="1">
              <a:off x="1694355" y="3853055"/>
              <a:ext cx="92057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21" name="Text Box 11"/>
            <p:cNvSpPr txBox="1">
              <a:spLocks noChangeArrowheads="1"/>
            </p:cNvSpPr>
            <p:nvPr/>
          </p:nvSpPr>
          <p:spPr bwMode="auto">
            <a:xfrm>
              <a:off x="2469577" y="3466064"/>
              <a:ext cx="311589" cy="35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222" name="Oval 9"/>
            <p:cNvSpPr>
              <a:spLocks noChangeArrowheads="1"/>
            </p:cNvSpPr>
            <p:nvPr/>
          </p:nvSpPr>
          <p:spPr bwMode="auto">
            <a:xfrm flipH="1">
              <a:off x="2566479" y="379777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0E4846-2A84-8048-4F4F-636CB390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D9A51B-A2ED-DD49-9F6B-6AC387C6C4EF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C79E31-8A21-3AA5-2EA1-BCC5C04E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74737"/>
          </a:xfrm>
        </p:spPr>
        <p:txBody>
          <a:bodyPr/>
          <a:lstStyle/>
          <a:p>
            <a:pPr eaLnBrk="1" hangingPunct="1"/>
            <a:r>
              <a:rPr lang="zh-CN" altLang="en-US"/>
              <a:t>广度优先搜索算法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08962" cy="5111750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Procedure BFS(G: </a:t>
            </a:r>
            <a:r>
              <a:rPr lang="zh-CN" altLang="en-US" sz="2400" b="1">
                <a:latin typeface="Times New Roman" panose="02020603050405020304" pitchFamily="18" charset="0"/>
              </a:rPr>
              <a:t>带顶点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, …,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</a:rPr>
              <a:t>的连通图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T:=</a:t>
            </a:r>
            <a:r>
              <a:rPr lang="zh-CN" altLang="en-US" sz="2400" b="1">
                <a:latin typeface="Times New Roman" panose="02020603050405020304" pitchFamily="18" charset="0"/>
              </a:rPr>
              <a:t>只包含顶点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的树</a:t>
            </a:r>
            <a:r>
              <a:rPr lang="en-US" altLang="zh-CN" sz="2400" b="1">
                <a:latin typeface="Times New Roman" panose="02020603050405020304" pitchFamily="18" charset="0"/>
              </a:rPr>
              <a:t>;  L:=</a:t>
            </a:r>
            <a:r>
              <a:rPr lang="zh-CN" altLang="en-US" sz="2400" b="1">
                <a:latin typeface="Times New Roman" panose="02020603050405020304" pitchFamily="18" charset="0"/>
              </a:rPr>
              <a:t>空表</a:t>
            </a:r>
            <a:r>
              <a:rPr lang="en-US" altLang="zh-CN" sz="2400" b="1">
                <a:latin typeface="Times New Roman" panose="02020603050405020304" pitchFamily="18" charset="0"/>
              </a:rPr>
              <a:t>; </a:t>
            </a:r>
            <a:r>
              <a:rPr lang="zh-CN" altLang="en-US" sz="2400" b="1">
                <a:latin typeface="Times New Roman" panose="02020603050405020304" pitchFamily="18" charset="0"/>
              </a:rPr>
              <a:t>把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放入表</a:t>
            </a:r>
            <a:r>
              <a:rPr lang="en-US" altLang="zh-CN" sz="2400" b="1">
                <a:latin typeface="Times New Roman" panose="02020603050405020304" pitchFamily="18" charset="0"/>
              </a:rPr>
              <a:t>L</a:t>
            </a:r>
            <a:r>
              <a:rPr lang="zh-CN" altLang="en-US" sz="2400" b="1">
                <a:latin typeface="Times New Roman" panose="02020603050405020304" pitchFamily="18" charset="0"/>
              </a:rPr>
              <a:t>中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While L</a:t>
            </a:r>
            <a:r>
              <a:rPr lang="zh-CN" altLang="en-US" sz="2400" b="1">
                <a:latin typeface="Times New Roman" panose="02020603050405020304" pitchFamily="18" charset="0"/>
              </a:rPr>
              <a:t>非空 </a:t>
            </a:r>
            <a:r>
              <a:rPr lang="en-US" altLang="zh-CN" sz="2400" b="1">
                <a:latin typeface="Times New Roman" panose="02020603050405020304" pitchFamily="18" charset="0"/>
              </a:rPr>
              <a:t>{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</a:t>
            </a:r>
            <a:r>
              <a:rPr lang="zh-CN" altLang="en-US" sz="2400" b="1">
                <a:latin typeface="Times New Roman" panose="02020603050405020304" pitchFamily="18" charset="0"/>
              </a:rPr>
              <a:t>删除</a:t>
            </a:r>
            <a:r>
              <a:rPr lang="en-US" altLang="zh-CN" sz="2400" b="1">
                <a:latin typeface="Times New Roman" panose="02020603050405020304" pitchFamily="18" charset="0"/>
              </a:rPr>
              <a:t>L</a:t>
            </a:r>
            <a:r>
              <a:rPr lang="zh-CN" altLang="en-US" sz="2400" b="1">
                <a:latin typeface="Times New Roman" panose="02020603050405020304" pitchFamily="18" charset="0"/>
              </a:rPr>
              <a:t>中的第一个顶点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</a:rPr>
              <a:t>; 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for  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</a:rPr>
              <a:t>的每个邻居</a:t>
            </a:r>
            <a:r>
              <a:rPr lang="en-US" altLang="zh-CN" sz="2400" b="1" i="1">
                <a:latin typeface="Times New Roman" panose="02020603050405020304" pitchFamily="18" charset="0"/>
              </a:rPr>
              <a:t>w  </a:t>
            </a:r>
            <a:r>
              <a:rPr lang="en-US" altLang="zh-CN" sz="2400" b="1">
                <a:latin typeface="Times New Roman" panose="02020603050405020304" pitchFamily="18" charset="0"/>
              </a:rPr>
              <a:t>{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if </a:t>
            </a:r>
            <a:r>
              <a:rPr lang="en-US" altLang="zh-CN" sz="2400" b="1" i="1">
                <a:latin typeface="Times New Roman" panose="02020603050405020304" pitchFamily="18" charset="0"/>
              </a:rPr>
              <a:t>w</a:t>
            </a:r>
            <a:r>
              <a:rPr lang="zh-CN" altLang="en-US" sz="2400" b="1">
                <a:latin typeface="Times New Roman" panose="02020603050405020304" pitchFamily="18" charset="0"/>
              </a:rPr>
              <a:t>既不在</a:t>
            </a:r>
            <a:r>
              <a:rPr lang="en-US" altLang="zh-CN" sz="2400" b="1">
                <a:latin typeface="Times New Roman" panose="02020603050405020304" pitchFamily="18" charset="0"/>
              </a:rPr>
              <a:t>L</a:t>
            </a:r>
            <a:r>
              <a:rPr lang="zh-CN" altLang="en-US" sz="2400" b="1">
                <a:latin typeface="Times New Roman" panose="02020603050405020304" pitchFamily="18" charset="0"/>
              </a:rPr>
              <a:t>中也不在</a:t>
            </a:r>
            <a:r>
              <a:rPr lang="en-US" altLang="zh-CN" sz="2400" b="1">
                <a:latin typeface="Times New Roman" panose="02020603050405020304" pitchFamily="18" charset="0"/>
              </a:rPr>
              <a:t>T</a:t>
            </a:r>
            <a:r>
              <a:rPr lang="zh-CN" altLang="en-US" sz="2400" b="1">
                <a:latin typeface="Times New Roman" panose="02020603050405020304" pitchFamily="18" charset="0"/>
              </a:rPr>
              <a:t>中 </a:t>
            </a:r>
            <a:r>
              <a:rPr lang="en-US" altLang="zh-CN" sz="2400" b="1">
                <a:latin typeface="Times New Roman" panose="02020603050405020304" pitchFamily="18" charset="0"/>
              </a:rPr>
              <a:t>then {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	    </a:t>
            </a:r>
            <a:r>
              <a:rPr lang="zh-CN" altLang="en-US" sz="2400" b="1">
                <a:latin typeface="Times New Roman" panose="02020603050405020304" pitchFamily="18" charset="0"/>
              </a:rPr>
              <a:t>加入</a:t>
            </a:r>
            <a:r>
              <a:rPr lang="en-US" altLang="zh-CN" sz="2400" b="1" i="1">
                <a:latin typeface="Times New Roman" panose="02020603050405020304" pitchFamily="18" charset="0"/>
              </a:rPr>
              <a:t>w</a:t>
            </a:r>
            <a:r>
              <a:rPr lang="zh-CN" altLang="en-US" sz="2400" b="1">
                <a:latin typeface="Times New Roman" panose="02020603050405020304" pitchFamily="18" charset="0"/>
              </a:rPr>
              <a:t>到</a:t>
            </a:r>
            <a:r>
              <a:rPr lang="en-US" altLang="zh-CN" sz="2400" b="1">
                <a:latin typeface="Times New Roman" panose="02020603050405020304" pitchFamily="18" charset="0"/>
              </a:rPr>
              <a:t>L</a:t>
            </a:r>
            <a:r>
              <a:rPr lang="zh-CN" altLang="en-US" sz="2400" b="1">
                <a:latin typeface="Times New Roman" panose="02020603050405020304" pitchFamily="18" charset="0"/>
              </a:rPr>
              <a:t>的末尾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    </a:t>
            </a:r>
            <a:r>
              <a:rPr lang="zh-CN" altLang="en-US" sz="2400" b="1">
                <a:latin typeface="Times New Roman" panose="02020603050405020304" pitchFamily="18" charset="0"/>
              </a:rPr>
              <a:t>加入顶点</a:t>
            </a:r>
            <a:r>
              <a:rPr lang="en-US" altLang="zh-CN" sz="2400" b="1" i="1">
                <a:latin typeface="Times New Roman" panose="02020603050405020304" pitchFamily="18" charset="0"/>
              </a:rPr>
              <a:t>w</a:t>
            </a:r>
            <a:r>
              <a:rPr lang="zh-CN" altLang="en-US" sz="2400" b="1">
                <a:latin typeface="Times New Roman" panose="02020603050405020304" pitchFamily="18" charset="0"/>
              </a:rPr>
              <a:t>和边</a:t>
            </a:r>
            <a:r>
              <a:rPr lang="en-US" altLang="zh-CN" sz="2400" b="1">
                <a:latin typeface="Times New Roman" panose="02020603050405020304" pitchFamily="18" charset="0"/>
              </a:rPr>
              <a:t>{</a:t>
            </a:r>
            <a:r>
              <a:rPr lang="en-US" altLang="zh-CN" sz="2400" b="1" i="1">
                <a:latin typeface="Times New Roman" panose="02020603050405020304" pitchFamily="18" charset="0"/>
              </a:rPr>
              <a:t>v, w</a:t>
            </a: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  <a:r>
              <a:rPr lang="zh-CN" altLang="en-US" sz="2400" b="1">
                <a:latin typeface="Times New Roman" panose="02020603050405020304" pitchFamily="18" charset="0"/>
              </a:rPr>
              <a:t>到</a:t>
            </a:r>
            <a:r>
              <a:rPr lang="en-US" altLang="zh-CN" sz="2400" b="1">
                <a:latin typeface="Times New Roman" panose="02020603050405020304" pitchFamily="18" charset="0"/>
              </a:rPr>
              <a:t>T;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}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}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2A212F-0B91-099F-B07E-D0DAF780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CB4CD0-AB19-0E49-9503-CF47BC873B35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0D206D2-9EE0-A15A-02C4-FA59FE75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回溯（八</a:t>
            </a:r>
            <a:r>
              <a:rPr lang="zh-CN" altLang="en-US" sz="4000">
                <a:latin typeface="Times New Roman" panose="02020603050405020304" pitchFamily="18" charset="0"/>
              </a:rPr>
              <a:t>皇后）</a:t>
            </a: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08962" cy="576262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在</a:t>
            </a:r>
            <a:r>
              <a:rPr lang="en-US" altLang="zh-CN" sz="2400" b="1">
                <a:latin typeface="Times New Roman" panose="02020603050405020304" pitchFamily="18" charset="0"/>
              </a:rPr>
              <a:t>n×n</a:t>
            </a:r>
            <a:r>
              <a:rPr lang="zh-CN" altLang="en-US" sz="2400" b="1">
                <a:latin typeface="Times New Roman" panose="02020603050405020304" pitchFamily="18" charset="0"/>
              </a:rPr>
              <a:t>格的棋盘上放置彼此不受攻击的</a:t>
            </a:r>
            <a:r>
              <a:rPr lang="en-US" altLang="zh-CN" sz="2400" b="1"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</a:rPr>
              <a:t>个皇后。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  <p:pic>
        <p:nvPicPr>
          <p:cNvPr id="12292" name="Picture 2" descr="http://poj.org/images/3239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357438"/>
            <a:ext cx="252095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188" y="2565400"/>
            <a:ext cx="4465637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</a:rPr>
              <a:t>从空棋盘开始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</a:rPr>
              <a:t>尝试第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1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列，第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1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行，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…n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行；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</a:rPr>
              <a:t>尝试第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2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列，第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1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行，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…n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行；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400" b="1" kern="0" dirty="0">
                <a:latin typeface="Times New Roman" pitchFamily="18" charset="0"/>
                <a:ea typeface="+mn-ea"/>
              </a:rPr>
              <a:t>….</a:t>
            </a: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</a:rPr>
              <a:t>尝试第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k+1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列，第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1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行，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…n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行；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400" b="1" kern="0" dirty="0">
                <a:latin typeface="Times New Roman" pitchFamily="18" charset="0"/>
                <a:ea typeface="+mn-ea"/>
              </a:rPr>
              <a:t>…</a:t>
            </a: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800" b="1" kern="0" dirty="0">
                <a:latin typeface="Times New Roman" pitchFamily="18" charset="0"/>
                <a:ea typeface="+mn-ea"/>
              </a:rPr>
              <a:t> </a:t>
            </a:r>
          </a:p>
          <a:p>
            <a:pPr marL="342900" indent="-342900" algn="just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zh-CN" altLang="en-US" sz="2800" b="1" kern="0" dirty="0">
              <a:latin typeface="Times New Roman" pitchFamily="18" charset="0"/>
              <a:ea typeface="+mn-ea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0FFF13-395E-5514-E953-F14F3EC5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3A0DD2-C6FF-794A-A576-30DA4911A96F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4788CD3-4B0E-F7B1-9860-ED531A02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回溯（子集和</a:t>
            </a:r>
            <a:r>
              <a:rPr lang="zh-CN" altLang="en-US" sz="3600">
                <a:latin typeface="Times New Roman" panose="02020603050405020304" pitchFamily="18" charset="0"/>
              </a:rPr>
              <a:t>）</a:t>
            </a: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08962" cy="71913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给定一组正整数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n </a:t>
            </a:r>
            <a:r>
              <a:rPr lang="zh-CN" altLang="en-US" sz="2800" b="1">
                <a:latin typeface="Times New Roman" panose="02020603050405020304" pitchFamily="18" charset="0"/>
              </a:rPr>
              <a:t>，和为</a:t>
            </a:r>
            <a:r>
              <a:rPr lang="en-US" altLang="zh-CN" sz="2800" b="1">
                <a:latin typeface="Times New Roman" panose="02020603050405020304" pitchFamily="18" charset="0"/>
              </a:rPr>
              <a:t>M</a:t>
            </a:r>
            <a:r>
              <a:rPr lang="zh-CN" altLang="en-US" sz="2800" b="1">
                <a:latin typeface="Times New Roman" panose="02020603050405020304" pitchFamily="18" charset="0"/>
              </a:rPr>
              <a:t>的一个子集？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188" y="2349500"/>
            <a:ext cx="5761037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</a:rPr>
              <a:t>从空子集开始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</a:rPr>
              <a:t>尝试添加一项，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Times New Roman" pitchFamily="18" charset="0"/>
                <a:ea typeface="+mn-ea"/>
              </a:rPr>
              <a:t>	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和等于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M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，结束；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Times New Roman" pitchFamily="18" charset="0"/>
                <a:ea typeface="+mn-ea"/>
              </a:rPr>
              <a:t>	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和不超过</a:t>
            </a:r>
            <a:r>
              <a:rPr lang="en-US" altLang="zh-CN" sz="2400" b="1" kern="0" dirty="0">
                <a:latin typeface="Times New Roman" pitchFamily="18" charset="0"/>
                <a:ea typeface="+mn-ea"/>
              </a:rPr>
              <a:t>M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，子集包含它；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</a:rPr>
              <a:t>没有合适添加项，去掉和的最后一项，</a:t>
            </a:r>
            <a:endParaRPr lang="en-US" altLang="zh-CN" sz="2400" b="1" kern="0" dirty="0">
              <a:latin typeface="Times New Roman" pitchFamily="18" charset="0"/>
              <a:ea typeface="+mn-ea"/>
            </a:endParaRPr>
          </a:p>
          <a:p>
            <a:pPr marL="342900" indent="-342900" algn="just">
              <a:spcBef>
                <a:spcPct val="3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800" b="1" kern="0" dirty="0">
                <a:latin typeface="Times New Roman" pitchFamily="18" charset="0"/>
                <a:ea typeface="+mn-ea"/>
              </a:rPr>
              <a:t> </a:t>
            </a:r>
          </a:p>
          <a:p>
            <a:pPr marL="342900" indent="-342900" algn="just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zh-CN" altLang="en-US" sz="2800" b="1" kern="0" dirty="0">
              <a:latin typeface="Times New Roman" pitchFamily="18" charset="0"/>
              <a:ea typeface="+mn-ea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9B6104-A96C-290D-68CC-C0DE4942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EFE577-E981-6341-821C-A18883526AD0}" type="datetime1">
              <a:rPr lang="zh-CN" altLang="en-US" smtClean="0"/>
              <a:t>2022/6/6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00F6139-E60A-7014-CA81-C0467079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11288</TotalTime>
  <Words>1610</Words>
  <Application>Microsoft Macintosh PowerPoint</Application>
  <PresentationFormat>全屏显示(4:3)</PresentationFormat>
  <Paragraphs>306</Paragraphs>
  <Slides>22</Slides>
  <Notes>17</Notes>
  <HiddenSlides>3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宋体</vt:lpstr>
      <vt:lpstr>Arial</vt:lpstr>
      <vt:lpstr>Times New Roman</vt:lpstr>
      <vt:lpstr>Wingdings</vt:lpstr>
      <vt:lpstr>Network</vt:lpstr>
      <vt:lpstr>公式</vt:lpstr>
      <vt:lpstr>生成树</vt:lpstr>
      <vt:lpstr>内容提要</vt:lpstr>
      <vt:lpstr>生成树</vt:lpstr>
      <vt:lpstr>构造生成树：深度优先搜索</vt:lpstr>
      <vt:lpstr>深度优先搜索算法</vt:lpstr>
      <vt:lpstr>构造生成树：广度优先搜索</vt:lpstr>
      <vt:lpstr>广度优先搜索算法</vt:lpstr>
      <vt:lpstr>回溯（八皇后）</vt:lpstr>
      <vt:lpstr>回溯（子集和）</vt:lpstr>
      <vt:lpstr>回溯（子集和）</vt:lpstr>
      <vt:lpstr>Spanning Tree: Examples</vt:lpstr>
      <vt:lpstr>最小生成树 MST  Minimum Spanning Tree</vt:lpstr>
      <vt:lpstr>Prim算法（求最小生成树）</vt:lpstr>
      <vt:lpstr>Prim算法（举例）</vt:lpstr>
      <vt:lpstr>Prim 算法的正确性</vt:lpstr>
      <vt:lpstr>Kruskal算法（求最小生成树）</vt:lpstr>
      <vt:lpstr>Kruskal算法（举例）</vt:lpstr>
      <vt:lpstr>Kruskal算法（举例）</vt:lpstr>
      <vt:lpstr>引理（更换生成树的边）</vt:lpstr>
      <vt:lpstr>Kruskal算法的正确性</vt:lpstr>
      <vt:lpstr>Generic Algorithm for MST Problem</vt:lpstr>
      <vt:lpstr>“避圈法”与“破圈法”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Ma Xiaoxing</cp:lastModifiedBy>
  <cp:revision>116</cp:revision>
  <dcterms:created xsi:type="dcterms:W3CDTF">2001-02-08T13:36:53Z</dcterms:created>
  <dcterms:modified xsi:type="dcterms:W3CDTF">2022-06-06T01:47:09Z</dcterms:modified>
</cp:coreProperties>
</file>