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>
                <a:latin typeface="宋体" charset="0"/>
                <a:ea typeface="宋体" charset="0"/>
                <a:cs typeface="宋体" charset="0"/>
              </a:rPr>
              <a:t>总成绩：平时（</a:t>
            </a:r>
            <a:r>
              <a:rPr lang="en-US" altLang="zh-CN" sz="3200" b="1">
                <a:latin typeface="宋体" charset="0"/>
                <a:ea typeface="宋体" charset="0"/>
                <a:cs typeface="宋体" charset="0"/>
              </a:rPr>
              <a:t>40%</a:t>
            </a:r>
            <a:r>
              <a:rPr lang="zh-CN" altLang="en-US" sz="3200" b="1">
                <a:latin typeface="宋体" charset="0"/>
                <a:ea typeface="宋体" charset="0"/>
                <a:cs typeface="宋体" charset="0"/>
              </a:rPr>
              <a:t>）</a:t>
            </a:r>
            <a:r>
              <a:rPr lang="en-US" altLang="zh-CN" sz="3200" b="1">
                <a:latin typeface="宋体" charset="0"/>
                <a:ea typeface="宋体" charset="0"/>
                <a:cs typeface="宋体" charset="0"/>
              </a:rPr>
              <a:t>+</a:t>
            </a:r>
            <a:r>
              <a:rPr sz="3200" b="1">
                <a:latin typeface="宋体" charset="0"/>
                <a:ea typeface="宋体" charset="0"/>
                <a:cs typeface="宋体" charset="0"/>
              </a:rPr>
              <a:t>期末（</a:t>
            </a:r>
            <a:r>
              <a:rPr lang="en-US" altLang="zh-CN" sz="3200" b="1">
                <a:latin typeface="宋体" charset="0"/>
                <a:ea typeface="宋体" charset="0"/>
                <a:cs typeface="宋体" charset="0"/>
              </a:rPr>
              <a:t>60%</a:t>
            </a:r>
            <a:r>
              <a:rPr sz="3200" b="1">
                <a:latin typeface="宋体" charset="0"/>
                <a:ea typeface="宋体" charset="0"/>
                <a:cs typeface="宋体" charset="0"/>
              </a:rPr>
              <a:t>）</a:t>
            </a:r>
            <a:endParaRPr sz="3200" b="1">
              <a:latin typeface="宋体" charset="0"/>
              <a:ea typeface="宋体" charset="0"/>
              <a:cs typeface="宋体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3200" b="1">
                <a:latin typeface="宋体" charset="0"/>
                <a:ea typeface="宋体" charset="0"/>
                <a:cs typeface="宋体" charset="0"/>
              </a:rPr>
              <a:t>平时成绩：实践课（</a:t>
            </a:r>
            <a:r>
              <a:rPr lang="en-US" altLang="zh-CN" sz="3200" b="1">
                <a:latin typeface="宋体" charset="0"/>
                <a:ea typeface="宋体" charset="0"/>
                <a:cs typeface="宋体" charset="0"/>
              </a:rPr>
              <a:t>80%</a:t>
            </a:r>
            <a:r>
              <a:rPr sz="3200" b="1">
                <a:latin typeface="宋体" charset="0"/>
                <a:ea typeface="宋体" charset="0"/>
                <a:cs typeface="宋体" charset="0"/>
              </a:rPr>
              <a:t>）</a:t>
            </a:r>
            <a:r>
              <a:rPr lang="en-US" altLang="zh-CN" sz="3200" b="1">
                <a:latin typeface="宋体" charset="0"/>
                <a:ea typeface="宋体" charset="0"/>
                <a:cs typeface="宋体" charset="0"/>
              </a:rPr>
              <a:t>+</a:t>
            </a:r>
            <a:r>
              <a:rPr sz="3200" b="1">
                <a:latin typeface="宋体" charset="0"/>
                <a:ea typeface="宋体" charset="0"/>
                <a:cs typeface="宋体" charset="0"/>
              </a:rPr>
              <a:t>点名出勤率（</a:t>
            </a:r>
            <a:r>
              <a:rPr lang="en-US" altLang="zh-CN" sz="3200" b="1">
                <a:latin typeface="宋体" charset="0"/>
                <a:ea typeface="宋体" charset="0"/>
                <a:cs typeface="宋体" charset="0"/>
              </a:rPr>
              <a:t>20%</a:t>
            </a:r>
            <a:r>
              <a:rPr sz="3200" b="1">
                <a:latin typeface="宋体" charset="0"/>
                <a:ea typeface="宋体" charset="0"/>
                <a:cs typeface="宋体" charset="0"/>
              </a:rPr>
              <a:t>）</a:t>
            </a:r>
            <a:endParaRPr sz="3200" b="1">
              <a:latin typeface="宋体" charset="0"/>
              <a:ea typeface="宋体" charset="0"/>
              <a:cs typeface="宋体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3200" b="1">
                <a:latin typeface="宋体" charset="0"/>
                <a:ea typeface="宋体" charset="0"/>
                <a:cs typeface="宋体" charset="0"/>
              </a:rPr>
              <a:t>期末：闭卷考试</a:t>
            </a:r>
            <a:endParaRPr sz="3200" b="1">
              <a:latin typeface="宋体" charset="0"/>
              <a:ea typeface="宋体" charset="0"/>
              <a:cs typeface="宋体" charset="0"/>
            </a:endParaRPr>
          </a:p>
          <a:p>
            <a:pPr>
              <a:buFont typeface="Arial" panose="020B0604020202020204" pitchFamily="34" charset="0"/>
            </a:pPr>
            <a:endParaRPr sz="3200" b="1">
              <a:latin typeface="宋体" charset="0"/>
              <a:ea typeface="宋体" charset="0"/>
              <a:cs typeface="宋体" charset="0"/>
            </a:endParaRPr>
          </a:p>
          <a:p>
            <a:pPr>
              <a:buFont typeface="Arial" panose="020B0604020202020204" pitchFamily="34" charset="0"/>
            </a:pPr>
            <a:r>
              <a:rPr sz="3200" b="1">
                <a:latin typeface="宋体" charset="0"/>
                <a:ea typeface="宋体" charset="0"/>
                <a:cs typeface="宋体" charset="0"/>
              </a:rPr>
              <a:t>例如：</a:t>
            </a:r>
            <a:endParaRPr sz="3200" b="1">
              <a:latin typeface="宋体" charset="0"/>
              <a:ea typeface="宋体" charset="0"/>
              <a:cs typeface="宋体" charset="0"/>
            </a:endParaRPr>
          </a:p>
          <a:p>
            <a:pPr>
              <a:buFont typeface="Arial" panose="020B0604020202020204" pitchFamily="34" charset="0"/>
            </a:pPr>
            <a:r>
              <a:rPr sz="3200" b="1">
                <a:latin typeface="宋体" charset="0"/>
                <a:ea typeface="宋体" charset="0"/>
                <a:cs typeface="宋体" charset="0"/>
              </a:rPr>
              <a:t>总成绩：（</a:t>
            </a:r>
            <a:r>
              <a:rPr lang="en-US" altLang="zh-CN" sz="3200" b="1">
                <a:latin typeface="宋体" charset="0"/>
                <a:ea typeface="宋体" charset="0"/>
                <a:cs typeface="宋体" charset="0"/>
              </a:rPr>
              <a:t>90*80%+80*20%</a:t>
            </a:r>
            <a:r>
              <a:rPr sz="3200" b="1">
                <a:latin typeface="宋体" charset="0"/>
                <a:ea typeface="宋体" charset="0"/>
                <a:cs typeface="宋体" charset="0"/>
              </a:rPr>
              <a:t>）</a:t>
            </a:r>
            <a:r>
              <a:rPr lang="en-US" altLang="zh-CN" sz="3200" b="1">
                <a:latin typeface="宋体" charset="0"/>
                <a:ea typeface="宋体" charset="0"/>
                <a:cs typeface="宋体" charset="0"/>
              </a:rPr>
              <a:t>*40% + 90*60%</a:t>
            </a:r>
            <a:endParaRPr sz="3200" b="1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981200" y="155575"/>
            <a:ext cx="8229600" cy="94615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GB" sz="3600" b="1" dirty="0"/>
              <a:t>实践</a:t>
            </a:r>
            <a:r>
              <a:rPr lang="zh-CN" altLang="en-GB" sz="3600" b="1" dirty="0"/>
              <a:t>课参与方式</a:t>
            </a:r>
            <a:endParaRPr lang="zh-CN" altLang="en-GB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01725"/>
            <a:ext cx="8229600" cy="5495925"/>
          </a:xfrm>
        </p:spPr>
        <p:txBody>
          <a:bodyPr vert="horz" wrap="square" lIns="91440" tIns="45720" rIns="91440" bIns="45720" numCol="1" anchor="t" anchorCtr="0" compatLnSpc="1">
            <a:normAutofit fontScale="70000"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1.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同学们参照设置的主题，自行选择话题，自己组建小组，并选择呈现话题的形式（辩论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报告）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0"/>
              <a:ea typeface="宋体" charset="0"/>
              <a:cs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2.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将选择的主题、具体话题、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宋体" charset="0"/>
                <a:ea typeface="宋体" charset="0"/>
                <a:cs typeface="宋体" charset="0"/>
                <a:sym typeface="+mn-ea"/>
              </a:rPr>
              <a:t>呈现形式、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小组成员上报给各班班长，由班长汇总并转发给我。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0"/>
              <a:ea typeface="宋体" charset="0"/>
              <a:cs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3.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报告要求：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0"/>
              <a:ea typeface="宋体" charset="0"/>
              <a:cs typeface="宋体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参与制作报告的人不能多于现场作报告的人。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0"/>
              <a:ea typeface="宋体" charset="0"/>
              <a:cs typeface="宋体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请注意报告的时间，每一位同学不超过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10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分钟。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0"/>
              <a:ea typeface="宋体" charset="0"/>
              <a:cs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4.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辩论要求：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0"/>
              <a:ea typeface="宋体" charset="0"/>
              <a:cs typeface="宋体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正反双方各四人，各人分工以及发言时间按常规辩论程序。由同学们投票决定胜出组；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0"/>
              <a:ea typeface="宋体" charset="0"/>
              <a:cs typeface="宋体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辩论同学请自己找辩论主持人，负责计时，以及辩论的程序，主持人不计入本次参与。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0"/>
              <a:ea typeface="宋体" charset="0"/>
              <a:cs typeface="宋体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5.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如果报告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辩论题目出现重复，例如甲组和乙组出现重复，则由同学们投票决定选择甲组还是乙组做该题目的报告。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0"/>
              <a:ea typeface="宋体" charset="0"/>
              <a:cs typeface="宋体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6. </a:t>
            </a:r>
            <a:r>
              <a:rPr kumimoji="0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最后提交材料，报告小组请将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ppt</a:t>
            </a:r>
            <a:r>
              <a:rPr kumimoji="0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整理发给我，辩论小组请将双方的辩论稿整理发给我。</a:t>
            </a:r>
            <a:endParaRPr kumimoji="0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600" b="1"/>
              <a:t>主题以及主题推进的次序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1. 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经济</a:t>
            </a:r>
            <a:endParaRPr lang="zh-CN" altLang="en-US" sz="3200" b="1" noProof="0" dirty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2. 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政治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3. 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文化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4. 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社会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5. 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外交</a:t>
            </a:r>
            <a:endParaRPr lang="zh-CN" altLang="en-US" sz="3200" b="1" noProof="0" dirty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6. 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生态</a:t>
            </a:r>
            <a:endParaRPr lang="zh-CN" altLang="en-US" sz="3200" b="1" noProof="0" dirty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7. 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……</a:t>
            </a:r>
            <a:endParaRPr lang="zh-CN" altLang="en-US" sz="3200" b="1" noProof="0" dirty="0" smtClean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600" b="1"/>
              <a:t>例一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latin typeface="宋体" charset="0"/>
                <a:ea typeface="宋体" charset="0"/>
                <a:sym typeface="+mn-ea"/>
              </a:rPr>
              <a:t>主题：经济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0"/>
              <a:ea typeface="宋体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latin typeface="宋体" charset="0"/>
                <a:ea typeface="宋体" charset="0"/>
                <a:sym typeface="+mn-ea"/>
              </a:rPr>
              <a:t>话题：房价会不会下跌</a:t>
            </a:r>
            <a:endParaRPr lang="zh-CN" altLang="en-US" sz="3200" b="1" noProof="0" dirty="0" smtClean="0">
              <a:ln>
                <a:noFill/>
              </a:ln>
              <a:effectLst/>
              <a:uLnTx/>
              <a:uFillTx/>
              <a:latin typeface="宋体" charset="0"/>
              <a:ea typeface="宋体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latin typeface="宋体" charset="0"/>
                <a:ea typeface="宋体" charset="0"/>
                <a:sym typeface="+mn-ea"/>
              </a:rPr>
              <a:t>组员：张三，李四，王二</a:t>
            </a:r>
            <a:endParaRPr lang="zh-CN" altLang="en-US" sz="3200" b="1" noProof="0" dirty="0" smtClean="0">
              <a:ln>
                <a:noFill/>
              </a:ln>
              <a:effectLst/>
              <a:uLnTx/>
              <a:uFillTx/>
              <a:latin typeface="宋体" charset="0"/>
              <a:ea typeface="宋体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latin typeface="宋体" charset="0"/>
                <a:ea typeface="宋体" charset="0"/>
                <a:sym typeface="+mn-ea"/>
              </a:rPr>
              <a:t>形式：报告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0"/>
              <a:ea typeface="宋体" charset="0"/>
              <a:cs typeface="+mn-cs"/>
            </a:endParaRPr>
          </a:p>
          <a:p>
            <a:pPr marL="0" indent="0">
              <a:buNone/>
            </a:pPr>
            <a:endParaRPr lang="zh-CN" altLang="en-US" sz="3200" b="1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600" b="1"/>
              <a:t>例二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 b="1">
                <a:latin typeface="宋体" charset="0"/>
                <a:ea typeface="宋体" charset="0"/>
              </a:rPr>
              <a:t>主题：政治</a:t>
            </a:r>
            <a:endParaRPr lang="zh-CN" altLang="en-US" sz="3200" b="1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3200" b="1">
                <a:latin typeface="宋体" charset="0"/>
                <a:ea typeface="宋体" charset="0"/>
              </a:rPr>
              <a:t>话题：是不是应该取消醉驾入刑？</a:t>
            </a:r>
            <a:endParaRPr lang="zh-CN" altLang="en-US" sz="3200" b="1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3200" b="1">
                <a:latin typeface="宋体" charset="0"/>
                <a:ea typeface="宋体" charset="0"/>
              </a:rPr>
              <a:t>形式：辩论</a:t>
            </a:r>
            <a:endParaRPr lang="zh-CN" altLang="en-US" sz="3200" b="1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3200" b="1">
                <a:latin typeface="宋体" charset="0"/>
                <a:ea typeface="宋体" charset="0"/>
              </a:rPr>
              <a:t>组员：小明、小红、小蓝、小黄（正方：是）；张三、李四、王二、赵五（反方：不是）</a:t>
            </a:r>
            <a:endParaRPr lang="zh-CN" altLang="en-US" sz="3200" b="1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WPS 文字</Application>
  <PresentationFormat>宽屏</PresentationFormat>
  <Paragraphs>47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宋体</vt:lpstr>
      <vt:lpstr>Arial Unicode MS</vt:lpstr>
      <vt:lpstr>Office 主题​​</vt:lpstr>
      <vt:lpstr>成绩</vt:lpstr>
      <vt:lpstr>实践课参与方式</vt:lpstr>
      <vt:lpstr>主题以及主题推进的次序</vt:lpstr>
      <vt:lpstr>例一</vt:lpstr>
      <vt:lpstr>例二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tianchanjiang</dc:creator>
  <cp:lastModifiedBy>哈～</cp:lastModifiedBy>
  <cp:revision>9</cp:revision>
  <dcterms:created xsi:type="dcterms:W3CDTF">2022-09-19T14:11:37Z</dcterms:created>
  <dcterms:modified xsi:type="dcterms:W3CDTF">2022-09-19T14:11:37Z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2052-4.6.0.7435</vt:lpwstr>
  </property>
  <property fmtid="{D5CDD505-2E9C-101B-9397-08002B2CF9AE}" pid="3" name="ICV">
    <vt:lpwstr>BBAFB4649D1FB6426F782863897318DE</vt:lpwstr>
  </property>
</Properties>
</file>