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359" r:id="rId4"/>
    <p:sldId id="327" r:id="rId5"/>
    <p:sldId id="365" r:id="rId6"/>
    <p:sldId id="364" r:id="rId7"/>
    <p:sldId id="363" r:id="rId8"/>
    <p:sldId id="328" r:id="rId9"/>
    <p:sldId id="339" r:id="rId10"/>
    <p:sldId id="340" r:id="rId11"/>
    <p:sldId id="361" r:id="rId12"/>
    <p:sldId id="366" r:id="rId13"/>
    <p:sldId id="330" r:id="rId14"/>
    <p:sldId id="333" r:id="rId15"/>
    <p:sldId id="367" r:id="rId16"/>
    <p:sldId id="370" r:id="rId17"/>
    <p:sldId id="369" r:id="rId18"/>
    <p:sldId id="362" r:id="rId19"/>
    <p:sldId id="380" r:id="rId20"/>
    <p:sldId id="381" r:id="rId21"/>
    <p:sldId id="288" r:id="rId22"/>
    <p:sldId id="289" r:id="rId23"/>
    <p:sldId id="290" r:id="rId24"/>
    <p:sldId id="291" r:id="rId25"/>
    <p:sldId id="358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79184"/>
  </p:normalViewPr>
  <p:slideViewPr>
    <p:cSldViewPr>
      <p:cViewPr varScale="1">
        <p:scale>
          <a:sx n="78" d="100"/>
          <a:sy n="78" d="100"/>
        </p:scale>
        <p:origin x="19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0C5D3AD-95D7-0A48-B7DA-3A4E5417B794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890F2C4-9355-C944-9DEC-20DD3AFDEE10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B27362-68C6-8B4D-8CD5-5ED0DC87A16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61E52A-BD17-FD44-ABA5-6EC447DDC873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50875" y="406400"/>
            <a:ext cx="5556250" cy="4167188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50875" y="406400"/>
            <a:ext cx="5556250" cy="4167188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01725" y="1431925"/>
            <a:ext cx="5154613" cy="3865563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文本占位符 2"/>
          <p:cNvSpPr>
            <a:spLocks noGrp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软件经过三个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发展阶段，从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软硬一体化阶段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产品化、产业化阶段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，再到目前的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“网络化、服务化阶段”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。服务化已经成为互联网环境下软件应用的新形式。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0F2C4-9355-C944-9DEC-20DD3AFDEE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0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73F61C-4AE6-3D44-8483-0B44E075685B}" type="slidenum">
              <a:rPr lang="zh-CN" altLang="en-US" smtClean="0">
                <a:latin typeface="Calibri" panose="020F0502020204030204" pitchFamily="34" charset="0"/>
              </a:rPr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物质世界运行，产生客观规律，这种规律不以人的意志为转移，与人没有产生直接关系，更不能为人所用；若要利用，需要人类通过种种方式去认知这个世界；人类在认知世界过程中，将接收到的大量的数据、信息转化成为知识；将知识进行形式化和结构化的抽象，形成模型；将模型演化为解决问题的方法、流程、策略等，并对一定规范的输入，在有限时间内给出所要求的输出，形成算法；将算法用代码来表达；进而将代码形成软件；人们通过使用软件，发挥软件“赋能”“赋值”“赋智”作用优化物质世界的运行；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90F2C4-9355-C944-9DEC-20DD3AFDEE1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336A0-7412-F64A-80F9-C005F3096274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8C172-961F-7946-BAAA-979A8AAE03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177AA-EE7F-A042-9B48-58D72E63B6C7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AD488-74BF-EB40-A60F-ADBFC35AC3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6CA8D-6029-A44F-AE6B-CA37ADE5BDB4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0BA4-9483-8F4E-9199-C0D7EE02FC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88A2A-A2CE-5643-BA59-A0A4C3AE313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89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288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67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93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9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706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9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C4469-E77B-4C42-89A2-BD829B39BFD6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E6284-6755-AD41-A8D4-6F867C6D8B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00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57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51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5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F07F4-93E0-914B-9A02-CE6C47BAD1C3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DDA5C-4B2E-9344-B948-850BE4FCAC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8F15D-168B-984C-A62B-FCC113FBE4F6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966D1-8D3D-2141-970C-7DE3E484C8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4FE8-B8AE-ED4B-A9CE-79CFC479502B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20EE4-EBEC-F442-9314-62B89C76EE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12788-4BB8-894B-8135-4578E19EC60F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DE1F5-A9CF-464D-BE9B-E48DF39F4B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D8781-FE5A-F144-A00A-064DD0C5048F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E8114-1B96-F24E-9A8F-3CC99F5E31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83133-D164-7D47-9B4B-ABD9B87A9BAC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54C3E-CB05-D641-8793-6C564DF4ABA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C4BC-DCB0-DD41-8989-47674F646D4C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69824-C334-A244-86A2-6409FD0031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6186F6-66D1-744C-94EA-F4D8C9CF3CEC}" type="datetimeFigureOut">
              <a:rPr lang="zh-CN" altLang="en-US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3270EF1-394D-DA4D-8DFB-632B03F5EAB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F59C3-E956-41A1-AB56-F64CFAC318E3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245A-6BA9-4D33-A1ED-6A96EC9B3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38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ctrTitle"/>
          </p:nvPr>
        </p:nvSpPr>
        <p:spPr>
          <a:xfrm>
            <a:off x="685800" y="1484313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dirty="0"/>
              <a:t>软件是什么？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2775" y="4437063"/>
            <a:ext cx="791845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Department of Computer science and Technology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Nanjing University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2024.9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矩形 41"/>
          <p:cNvSpPr/>
          <p:nvPr/>
        </p:nvSpPr>
        <p:spPr>
          <a:xfrm>
            <a:off x="307975" y="1281113"/>
            <a:ext cx="8507413" cy="889000"/>
          </a:xfrm>
          <a:prstGeom prst="rect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872" name="矩形 3"/>
          <p:cNvSpPr/>
          <p:nvPr/>
        </p:nvSpPr>
        <p:spPr>
          <a:xfrm>
            <a:off x="-12700" y="1588"/>
            <a:ext cx="9167813" cy="782637"/>
          </a:xfrm>
          <a:prstGeom prst="rect">
            <a:avLst/>
          </a:prstGeom>
          <a:solidFill>
            <a:srgbClr val="02409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endParaRPr lang="zh-CN" altLang="en-US" sz="135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873" name="文本框 6"/>
          <p:cNvSpPr txBox="1"/>
          <p:nvPr/>
        </p:nvSpPr>
        <p:spPr>
          <a:xfrm>
            <a:off x="93345" y="101600"/>
            <a:ext cx="8085455" cy="58356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软件简史</a:t>
            </a:r>
            <a:endParaRPr lang="en-US" altLang="zh-CN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76" name="文本框 1"/>
          <p:cNvSpPr txBox="1">
            <a:spLocks noChangeArrowheads="1"/>
          </p:cNvSpPr>
          <p:nvPr/>
        </p:nvSpPr>
        <p:spPr bwMode="auto">
          <a:xfrm>
            <a:off x="376238" y="1311275"/>
            <a:ext cx="8532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软件的发展历经以下三个阶段</a:t>
            </a:r>
          </a:p>
        </p:txBody>
      </p:sp>
      <p:sp>
        <p:nvSpPr>
          <p:cNvPr id="1048876" name=" 219"/>
          <p:cNvSpPr/>
          <p:nvPr/>
        </p:nvSpPr>
        <p:spPr>
          <a:xfrm>
            <a:off x="-12700" y="2476500"/>
            <a:ext cx="9048750" cy="1301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877" name=" 226"/>
          <p:cNvSpPr/>
          <p:nvPr/>
        </p:nvSpPr>
        <p:spPr>
          <a:xfrm rot="5400000">
            <a:off x="8787607" y="2383631"/>
            <a:ext cx="420688" cy="314325"/>
          </a:xfrm>
          <a:custGeom>
            <a:avLst/>
            <a:gdLst>
              <a:gd name="connsiteX0" fmla="*/ 1846300 w 4171682"/>
              <a:gd name="connsiteY0" fmla="*/ 0 h 3589654"/>
              <a:gd name="connsiteX1" fmla="*/ 2325378 w 4171682"/>
              <a:gd name="connsiteY1" fmla="*/ 0 h 3589654"/>
              <a:gd name="connsiteX2" fmla="*/ 4171682 w 4171682"/>
              <a:gd name="connsiteY2" fmla="*/ 3183284 h 3589654"/>
              <a:gd name="connsiteX3" fmla="*/ 3937064 w 4171682"/>
              <a:gd name="connsiteY3" fmla="*/ 3589654 h 3589654"/>
              <a:gd name="connsiteX4" fmla="*/ 234622 w 4171682"/>
              <a:gd name="connsiteY4" fmla="*/ 3589654 h 3589654"/>
              <a:gd name="connsiteX5" fmla="*/ 0 w 4171682"/>
              <a:gd name="connsiteY5" fmla="*/ 3183277 h 3589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1682" h="3589654">
                <a:moveTo>
                  <a:pt x="1846300" y="0"/>
                </a:moveTo>
                <a:lnTo>
                  <a:pt x="2325378" y="0"/>
                </a:lnTo>
                <a:lnTo>
                  <a:pt x="4171682" y="3183284"/>
                </a:lnTo>
                <a:lnTo>
                  <a:pt x="3937064" y="3589654"/>
                </a:lnTo>
                <a:lnTo>
                  <a:pt x="234622" y="3589654"/>
                </a:lnTo>
                <a:lnTo>
                  <a:pt x="0" y="3183277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878" name=" 184"/>
          <p:cNvSpPr/>
          <p:nvPr/>
        </p:nvSpPr>
        <p:spPr>
          <a:xfrm>
            <a:off x="914400" y="2432050"/>
            <a:ext cx="209550" cy="217488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0" name="文本框 21"/>
          <p:cNvSpPr txBox="1">
            <a:spLocks noChangeArrowheads="1"/>
          </p:cNvSpPr>
          <p:nvPr/>
        </p:nvSpPr>
        <p:spPr bwMode="auto">
          <a:xfrm>
            <a:off x="347663" y="3608388"/>
            <a:ext cx="2046287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软硬一体化阶段</a:t>
            </a:r>
          </a:p>
        </p:txBody>
      </p:sp>
      <p:sp>
        <p:nvSpPr>
          <p:cNvPr id="1048880" name=" 184"/>
          <p:cNvSpPr/>
          <p:nvPr/>
        </p:nvSpPr>
        <p:spPr>
          <a:xfrm>
            <a:off x="4110038" y="2433638"/>
            <a:ext cx="209550" cy="2159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881" name=" 184"/>
          <p:cNvSpPr/>
          <p:nvPr/>
        </p:nvSpPr>
        <p:spPr>
          <a:xfrm>
            <a:off x="7162800" y="2433638"/>
            <a:ext cx="209550" cy="2159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3" name="文本框 12"/>
          <p:cNvSpPr txBox="1">
            <a:spLocks noChangeArrowheads="1"/>
          </p:cNvSpPr>
          <p:nvPr/>
        </p:nvSpPr>
        <p:spPr bwMode="auto">
          <a:xfrm>
            <a:off x="3157538" y="3629025"/>
            <a:ext cx="25320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产品化、产业化阶段</a:t>
            </a:r>
          </a:p>
        </p:txBody>
      </p:sp>
      <p:sp>
        <p:nvSpPr>
          <p:cNvPr id="28684" name="文本框 15"/>
          <p:cNvSpPr txBox="1">
            <a:spLocks noChangeArrowheads="1"/>
          </p:cNvSpPr>
          <p:nvPr/>
        </p:nvSpPr>
        <p:spPr bwMode="auto">
          <a:xfrm>
            <a:off x="6289675" y="3629025"/>
            <a:ext cx="255111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网络化、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服务化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阶段</a:t>
            </a:r>
          </a:p>
        </p:txBody>
      </p:sp>
      <p:sp>
        <p:nvSpPr>
          <p:cNvPr id="28685" name="文本框 2"/>
          <p:cNvSpPr txBox="1">
            <a:spLocks noChangeArrowheads="1"/>
          </p:cNvSpPr>
          <p:nvPr/>
        </p:nvSpPr>
        <p:spPr bwMode="auto">
          <a:xfrm>
            <a:off x="307975" y="2940050"/>
            <a:ext cx="18954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1946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1975</a:t>
            </a:r>
          </a:p>
        </p:txBody>
      </p:sp>
      <p:sp>
        <p:nvSpPr>
          <p:cNvPr id="28686" name="文本框 4"/>
          <p:cNvSpPr txBox="1">
            <a:spLocks noChangeArrowheads="1"/>
          </p:cNvSpPr>
          <p:nvPr/>
        </p:nvSpPr>
        <p:spPr bwMode="auto">
          <a:xfrm>
            <a:off x="3587750" y="2940050"/>
            <a:ext cx="17653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1975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687" name="文本框 5"/>
          <p:cNvSpPr txBox="1">
            <a:spLocks noChangeArrowheads="1"/>
          </p:cNvSpPr>
          <p:nvPr/>
        </p:nvSpPr>
        <p:spPr bwMode="auto">
          <a:xfrm>
            <a:off x="6683375" y="2940050"/>
            <a:ext cx="17653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1995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一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688" name="图片 9" descr="ib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" y="4451350"/>
            <a:ext cx="255428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9" name="图片 10" descr="mirosof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33975"/>
            <a:ext cx="2387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0" name="图片 11" descr="orac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4340225"/>
            <a:ext cx="2130425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91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340225"/>
            <a:ext cx="2543175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825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 descr="The History of Software Infographi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46832838"/>
            <a:ext cx="9129712" cy="5933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A5FEE5-2D38-2F4D-AD28-25C4EC59DD69}" type="slidenum">
              <a:rPr lang="en-US" altLang="zh-CN" sz="1200" smtClean="0">
                <a:solidFill>
                  <a:srgbClr val="898989"/>
                </a:solidFill>
              </a:r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软件分类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当前的计算机软件分为七个大类，使得软件工程正面临持续的挑战：</a:t>
            </a:r>
          </a:p>
          <a:p>
            <a:pPr lvl="1" eaLnBrk="1" hangingPunct="1"/>
            <a:r>
              <a:rPr lang="zh-CN" altLang="en-US" dirty="0"/>
              <a:t>系统软件</a:t>
            </a:r>
          </a:p>
          <a:p>
            <a:pPr lvl="1" eaLnBrk="1" hangingPunct="1"/>
            <a:r>
              <a:rPr lang="zh-CN" altLang="en-US" dirty="0"/>
              <a:t>应用软件</a:t>
            </a:r>
          </a:p>
          <a:p>
            <a:pPr lvl="1" eaLnBrk="1" hangingPunct="1"/>
            <a:r>
              <a:rPr lang="en-US" altLang="zh-CN" dirty="0"/>
              <a:t>Web</a:t>
            </a:r>
            <a:r>
              <a:rPr lang="zh-CN" altLang="en-US" dirty="0"/>
              <a:t>应用软件</a:t>
            </a:r>
          </a:p>
          <a:p>
            <a:pPr lvl="1" eaLnBrk="1" hangingPunct="1"/>
            <a:r>
              <a:rPr lang="zh-CN" altLang="en-US" dirty="0"/>
              <a:t>工程和科学软件</a:t>
            </a:r>
          </a:p>
          <a:p>
            <a:pPr lvl="1" eaLnBrk="1" hangingPunct="1"/>
            <a:r>
              <a:rPr lang="zh-CN" altLang="en-US" dirty="0"/>
              <a:t>嵌入式软件</a:t>
            </a:r>
          </a:p>
          <a:p>
            <a:pPr lvl="1" eaLnBrk="1" hangingPunct="1"/>
            <a:r>
              <a:rPr lang="zh-CN" altLang="en-US" dirty="0"/>
              <a:t>产品线软件</a:t>
            </a:r>
          </a:p>
          <a:p>
            <a:pPr lvl="1" eaLnBrk="1" hangingPunct="1"/>
            <a:r>
              <a:rPr lang="zh-CN" altLang="en-US" dirty="0"/>
              <a:t>人工智能软件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1B52E8-1617-FB40-B492-C090914E7DF2}" type="slidenum">
              <a:rPr lang="en-US" altLang="zh-CN" sz="1200" smtClean="0">
                <a:solidFill>
                  <a:srgbClr val="898989"/>
                </a:solidFill>
              </a:r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软件过程、软件方法和软件工具 </a:t>
            </a:r>
          </a:p>
        </p:txBody>
      </p: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5600"/>
            <a:ext cx="868680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软件的未来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241425"/>
            <a:ext cx="8229600" cy="505523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solidFill>
                  <a:srgbClr val="0070C0"/>
                </a:solidFill>
              </a:rPr>
              <a:t>知识社会</a:t>
            </a:r>
            <a:r>
              <a:rPr lang="zh-CN" altLang="en-US" sz="2800" dirty="0"/>
              <a:t>：知识将由工业社会中的非独立性生产要素变成独立性生产要素；知识将超越资本，成为推动社会发展的重要资源。</a:t>
            </a:r>
            <a:endParaRPr lang="en-US" altLang="zh-CN" sz="2800" dirty="0"/>
          </a:p>
          <a:p>
            <a:pPr marL="0" indent="0" eaLnBrk="1" hangingPunct="1">
              <a:spcBef>
                <a:spcPts val="1270"/>
              </a:spcBef>
              <a:buNone/>
            </a:pPr>
            <a:r>
              <a:rPr lang="zh-CN" altLang="en-US" sz="2800" dirty="0"/>
              <a:t>知识是未来的“生产资料”，而软件作为知识的载体，将改变所有产业，并成为所有行业运行的基础设施。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大数据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云计算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人工智能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物联网</a:t>
            </a:r>
          </a:p>
          <a:p>
            <a:pPr lvl="1" eaLnBrk="1" hangingPunct="1"/>
            <a:r>
              <a:rPr lang="zh-CN" altLang="en-US" sz="2400" dirty="0"/>
              <a:t>区块链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78" y="1844824"/>
            <a:ext cx="5453843" cy="4869160"/>
          </a:xfrm>
          <a:prstGeom prst="rect">
            <a:avLst/>
          </a:prstGeom>
        </p:spPr>
      </p:pic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软件的未来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dirty="0"/>
              <a:t>物理运行 </a:t>
            </a:r>
            <a:r>
              <a:rPr lang="en-US" altLang="zh-CN" dirty="0"/>
              <a:t>—</a:t>
            </a:r>
            <a:r>
              <a:rPr lang="zh-CN" altLang="en-US" dirty="0"/>
              <a:t> 知识 </a:t>
            </a:r>
            <a:r>
              <a:rPr lang="en-US" altLang="zh-CN" dirty="0"/>
              <a:t>—</a:t>
            </a:r>
            <a:r>
              <a:rPr lang="zh-CN" altLang="en-US" dirty="0"/>
              <a:t> 软件优化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软件的未来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数据无处不在（数据表征一切）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信息无处不在（信息传递一切）可信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网络无处不在（网络连接一切）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计算无处不在（计算处理一切）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软件无处不在（软件定义一切）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智能无处不在（智能赋能一切）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1216025" y="314325"/>
            <a:ext cx="6683375" cy="960438"/>
          </a:xfrm>
        </p:spPr>
        <p:txBody>
          <a:bodyPr/>
          <a:lstStyle/>
          <a:p>
            <a:r>
              <a:rPr lang="zh-CN" altLang="en-US" dirty="0"/>
              <a:t>软件的未来</a:t>
            </a:r>
          </a:p>
        </p:txBody>
      </p:sp>
      <p:pic>
        <p:nvPicPr>
          <p:cNvPr id="4" name="内容占位符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84313"/>
            <a:ext cx="5599113" cy="2655887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4140200"/>
            <a:ext cx="580390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4932363"/>
            <a:ext cx="5924550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818134" y="1687513"/>
            <a:ext cx="738187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定义实现一切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7809929" y="1706563"/>
            <a:ext cx="738187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度量保障未来</a:t>
            </a:r>
          </a:p>
        </p:txBody>
      </p:sp>
      <p:sp>
        <p:nvSpPr>
          <p:cNvPr id="34823" name="文本框 2"/>
          <p:cNvSpPr txBox="1">
            <a:spLocks noChangeArrowheads="1"/>
          </p:cNvSpPr>
          <p:nvPr/>
        </p:nvSpPr>
        <p:spPr bwMode="auto">
          <a:xfrm>
            <a:off x="107950" y="6237288"/>
            <a:ext cx="8964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软件无处不在，软件定义一切，软件使能一切，软件智能化（智能软件）时代即将到来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260648"/>
            <a:ext cx="6552728" cy="595107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16632"/>
            <a:ext cx="7900940" cy="68171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软件定义</a:t>
            </a:r>
            <a:endParaRPr lang="en-US" altLang="zh-CN" dirty="0"/>
          </a:p>
          <a:p>
            <a:r>
              <a:rPr lang="zh-CN" altLang="en-US" dirty="0"/>
              <a:t>软件特征</a:t>
            </a:r>
            <a:endParaRPr lang="en-US" altLang="zh-CN" dirty="0"/>
          </a:p>
          <a:p>
            <a:r>
              <a:rPr lang="zh-CN" altLang="en-US" dirty="0"/>
              <a:t>软件简史</a:t>
            </a:r>
            <a:endParaRPr lang="en-US" altLang="zh-CN" dirty="0"/>
          </a:p>
          <a:p>
            <a:r>
              <a:rPr lang="zh-CN" altLang="en-US" dirty="0"/>
              <a:t>软件的分类</a:t>
            </a:r>
            <a:endParaRPr lang="en-US" altLang="zh-CN" dirty="0"/>
          </a:p>
          <a:p>
            <a:r>
              <a:rPr lang="zh-CN" altLang="en-US" dirty="0"/>
              <a:t>软件的未来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686"/>
            <a:ext cx="8068089" cy="1325563"/>
          </a:xfrm>
        </p:spPr>
        <p:txBody>
          <a:bodyPr/>
          <a:lstStyle/>
          <a:p>
            <a:pPr algn="ctr"/>
            <a:r>
              <a:rPr lang="zh-CN" altLang="en-US" dirty="0"/>
              <a:t>软件与软件工程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510540" y="3716338"/>
            <a:ext cx="804672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83025" y="3915589"/>
            <a:ext cx="8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1958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6361" y="3042358"/>
            <a:ext cx="8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804030" y="3609647"/>
            <a:ext cx="0" cy="211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579421" y="3895454"/>
            <a:ext cx="8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1968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000426" y="3577556"/>
            <a:ext cx="0" cy="211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332786" y="3036415"/>
            <a:ext cx="144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软件工程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228327" y="3045101"/>
            <a:ext cx="8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1972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649332" y="3609646"/>
            <a:ext cx="0" cy="211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775817" y="3910285"/>
            <a:ext cx="2377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IEEE Transactions on Software Engineering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70098" y="3855121"/>
            <a:ext cx="8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1976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791103" y="3609644"/>
            <a:ext cx="0" cy="211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757208" y="2639866"/>
            <a:ext cx="206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IEEE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软件工程标准委员会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7850982" y="3609645"/>
            <a:ext cx="0" cy="2119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489270" y="3090116"/>
            <a:ext cx="723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17086" y="3960352"/>
            <a:ext cx="20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多种期刊，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60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多种会议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39539" cy="5628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91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X—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软件工程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   一句话简明概念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基于构件</a:t>
                      </a:r>
                      <a:r>
                        <a:rPr lang="zh-CN" altLang="en-US" sz="1800" dirty="0"/>
                        <a:t>的软件工程</a:t>
                      </a:r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以各种构件为基础开发软件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实证</a:t>
                      </a:r>
                      <a:r>
                        <a:rPr lang="zh-CN" altLang="en-US" sz="1800" dirty="0"/>
                        <a:t>软件工程</a:t>
                      </a:r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收集经验和数据，提高软件工程理论和方法的实用性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kern="1200" dirty="0">
                          <a:effectLst/>
                        </a:rPr>
                        <a:t>自动化</a:t>
                      </a:r>
                      <a:r>
                        <a:rPr lang="zh-CN" altLang="en-US" sz="1800" kern="1200" dirty="0">
                          <a:effectLst/>
                        </a:rPr>
                        <a:t>软件工程</a:t>
                      </a:r>
                      <a:r>
                        <a:rPr lang="en-US" altLang="zh-CN" sz="1800" kern="1200" dirty="0">
                          <a:effectLst/>
                        </a:rPr>
                        <a:t>3</a:t>
                      </a:r>
                      <a:endParaRPr lang="zh-CN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将人工智能，知识表示等应用于将软件工程自动化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净室</a:t>
                      </a:r>
                      <a:r>
                        <a:rPr lang="zh-CN" altLang="en-US" sz="1800" dirty="0"/>
                        <a:t>软件工程</a:t>
                      </a:r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以预防缺陷和错误为关注的软件工程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面向服务</a:t>
                      </a:r>
                      <a:r>
                        <a:rPr lang="zh-CN" altLang="en-US" sz="1800" dirty="0"/>
                        <a:t>的软件工程</a:t>
                      </a:r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以服务为主要构件成分的软件开发方法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面向对象</a:t>
                      </a:r>
                      <a:r>
                        <a:rPr lang="zh-CN" altLang="en-US" sz="1800" dirty="0"/>
                        <a:t>的软件工程</a:t>
                      </a:r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以对象为构件的软件开发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面向方面</a:t>
                      </a:r>
                      <a:r>
                        <a:rPr lang="zh-CN" altLang="en-US" sz="1800" dirty="0"/>
                        <a:t>的软件工程</a:t>
                      </a:r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以方面模块为构件的软件开发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u="none" strike="noStrike" kern="1200" baseline="0" dirty="0"/>
                        <a:t>计算机辅助</a:t>
                      </a:r>
                      <a:r>
                        <a:rPr lang="zh-CN" altLang="en-US" sz="1800" u="none" strike="noStrike" kern="1200" baseline="0" dirty="0"/>
                        <a:t>软件工程</a:t>
                      </a:r>
                      <a:r>
                        <a:rPr lang="en-US" altLang="zh-CN" sz="1800" u="none" strike="noStrike" kern="1200" baseline="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研究利用软件工具设计和实现各种应用软件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5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基于搜索</a:t>
                      </a:r>
                      <a:r>
                        <a:rPr lang="zh-CN" altLang="en-US" sz="1800" dirty="0">
                          <a:solidFill>
                            <a:schemeClr val="bg1"/>
                          </a:solidFill>
                        </a:rPr>
                        <a:t>的软件工程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>
                          <a:solidFill>
                            <a:schemeClr val="bg1"/>
                          </a:solidFill>
                        </a:rPr>
                        <a:t>  将软件工程问题转化为优化问题用搜索算法求解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57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智能化软件工程</a:t>
                      </a:r>
                      <a:r>
                        <a:rPr lang="en-US" altLang="zh-CN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800" b="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利用人工智能方法解决软件工程中的问题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敏捷</a:t>
                      </a:r>
                      <a:r>
                        <a:rPr lang="zh-CN" altLang="en-US" sz="1800" dirty="0"/>
                        <a:t>软件工程</a:t>
                      </a:r>
                      <a:r>
                        <a:rPr lang="en-US" altLang="zh-CN" sz="1800" dirty="0"/>
                        <a:t>11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  测试驱动的开发，极限编程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3991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b="1" dirty="0"/>
                        <a:t>大数据</a:t>
                      </a:r>
                      <a:r>
                        <a:rPr lang="zh-CN" altLang="en-US" sz="1800" dirty="0"/>
                        <a:t>软件工程</a:t>
                      </a:r>
                      <a:r>
                        <a:rPr lang="en-US" altLang="zh-CN" sz="1800" dirty="0"/>
                        <a:t>12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u="none" strike="noStrike" kern="1200" baseline="0" dirty="0"/>
                        <a:t>  用大数据方法改进软件工程及如何开发大数据系统软件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1022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dirty="0"/>
                        <a:t>……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  ……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28650" y="-27384"/>
            <a:ext cx="8068089" cy="1325563"/>
          </a:xfrm>
        </p:spPr>
        <p:txBody>
          <a:bodyPr/>
          <a:lstStyle/>
          <a:p>
            <a:pPr algn="ctr"/>
            <a:r>
              <a:rPr lang="zh-CN" altLang="en-US" dirty="0"/>
              <a:t>软件与软件工程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96287" y="1624058"/>
          <a:ext cx="4000206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软件系统类型相关的问题（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信息物理融合系统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云计算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嵌入式软件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移动应用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推荐系统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内容占位符 3"/>
          <p:cNvGraphicFramePr/>
          <p:nvPr/>
        </p:nvGraphicFramePr>
        <p:xfrm>
          <a:off x="4463782" y="1624058"/>
          <a:ext cx="439993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9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bg1"/>
                          </a:solidFill>
                          <a:effectLst/>
                        </a:rPr>
                        <a:t>通用技术问题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GT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程序分析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程序理解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程序设计语言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软件可视化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基于搜索的软件工程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/>
          <p:nvPr/>
        </p:nvGraphicFramePr>
        <p:xfrm>
          <a:off x="296287" y="4190873"/>
          <a:ext cx="4000206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</a:rPr>
                        <a:t>软件的某些特性或方面的问题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AA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配置管理与开发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安全性，隐私和信任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可信性，安全性和可靠性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软件工程的人和社会因素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人机交互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/>
          <p:nvPr/>
        </p:nvGraphicFramePr>
        <p:xfrm>
          <a:off x="4463781" y="4190873"/>
          <a:ext cx="4399935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软件生命周期过程中的软件工程问题（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LC</a:t>
                      </a:r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需求工程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软件建模和设计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软件体系结构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软件过程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kern="1200" dirty="0">
                          <a:effectLst/>
                        </a:rPr>
                        <a:t>软件测试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628650" y="273686"/>
            <a:ext cx="8068089" cy="1325563"/>
          </a:xfrm>
        </p:spPr>
        <p:txBody>
          <a:bodyPr/>
          <a:lstStyle/>
          <a:p>
            <a:pPr algn="ctr"/>
            <a:r>
              <a:rPr lang="zh-CN" altLang="en-US" dirty="0"/>
              <a:t>软件工程问题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/>
          <p:cNvCxnSpPr/>
          <p:nvPr/>
        </p:nvCxnSpPr>
        <p:spPr>
          <a:xfrm>
            <a:off x="4005070" y="1892808"/>
            <a:ext cx="2" cy="2368296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005072" y="4261104"/>
            <a:ext cx="278892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414016" y="4261104"/>
            <a:ext cx="1591056" cy="144475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4005072" y="2679192"/>
            <a:ext cx="1746505" cy="182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751577" y="2678716"/>
            <a:ext cx="0" cy="15823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727449" y="4280343"/>
            <a:ext cx="1024128" cy="9509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2980944" y="5203412"/>
            <a:ext cx="1746505" cy="182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4727449" y="3645408"/>
            <a:ext cx="0" cy="15823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980944" y="3648931"/>
            <a:ext cx="0" cy="15823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2980943" y="3648930"/>
            <a:ext cx="1746505" cy="18288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980942" y="2707098"/>
            <a:ext cx="1024128" cy="9509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4727446" y="2679192"/>
            <a:ext cx="1024128" cy="950976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6473954" y="4470517"/>
            <a:ext cx="2394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软件生命周期过程中的软件工程问题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28650" y="5899632"/>
            <a:ext cx="3606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软件的某些特性或方面的问题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52214" y="1799959"/>
            <a:ext cx="309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软件系统类型相关的问题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943598" y="2576436"/>
            <a:ext cx="2753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通用技术问题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GT</a:t>
            </a:r>
            <a:r>
              <a:rPr kumimoji="0" lang="en-US" altLang="zh-CN" sz="20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622940" y="3544427"/>
            <a:ext cx="209006" cy="2090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029195" y="3606447"/>
            <a:ext cx="200770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GT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LC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AA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48354" y="2370759"/>
            <a:ext cx="4607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ST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92215" y="4336719"/>
            <a:ext cx="5027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LC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32575" y="5263723"/>
            <a:ext cx="5132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AA</a:t>
            </a:r>
            <a:r>
              <a:rPr kumimoji="0" lang="en-US" altLang="zh-CN" sz="2000" b="0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j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628650" y="273686"/>
            <a:ext cx="8068089" cy="1325563"/>
          </a:xfrm>
        </p:spPr>
        <p:txBody>
          <a:bodyPr/>
          <a:lstStyle/>
          <a:p>
            <a:pPr algn="ctr"/>
            <a:r>
              <a:rPr lang="zh-CN" altLang="en-US" dirty="0"/>
              <a:t>软件工程问题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思考题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什么是软件？</a:t>
            </a:r>
            <a:endParaRPr lang="en-US" altLang="zh-CN" dirty="0"/>
          </a:p>
          <a:p>
            <a:pPr eaLnBrk="1" hangingPunct="1"/>
            <a:r>
              <a:rPr lang="zh-CN" altLang="en-US" dirty="0"/>
              <a:t>列举并评论若干身边的软件</a:t>
            </a:r>
            <a:endParaRPr lang="en-US" altLang="zh-CN" dirty="0"/>
          </a:p>
          <a:p>
            <a:pPr eaLnBrk="1" hangingPunct="1"/>
            <a:r>
              <a:rPr lang="zh-CN" altLang="en-US" dirty="0"/>
              <a:t>软件由哪些类型？</a:t>
            </a:r>
            <a:endParaRPr lang="en-US" altLang="zh-CN" dirty="0"/>
          </a:p>
          <a:p>
            <a:pPr eaLnBrk="1" hangingPunct="1"/>
            <a:r>
              <a:rPr lang="zh-CN" altLang="en-US" dirty="0"/>
              <a:t>软件未来发展趋势如何？</a:t>
            </a:r>
            <a:endParaRPr lang="en-US" altLang="zh-CN" dirty="0"/>
          </a:p>
          <a:p>
            <a:pPr eaLnBrk="1" hangingPunct="1"/>
            <a:r>
              <a:rPr lang="zh-CN" altLang="en-US" dirty="0"/>
              <a:t>简述你了解的各种软件工程方法和问题</a:t>
            </a:r>
            <a:endParaRPr lang="en-US" altLang="zh-CN" dirty="0"/>
          </a:p>
          <a:p>
            <a:pPr eaLnBrk="1" hangingPunct="1"/>
            <a:r>
              <a:rPr lang="zh-CN" altLang="en-US" dirty="0"/>
              <a:t>智能化软件的特点及存在的问题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91F61D-3303-3A45-9882-BED9CAA66473}" type="slidenum">
              <a:rPr lang="en-US" altLang="zh-CN" sz="1200" smtClean="0">
                <a:solidFill>
                  <a:srgbClr val="898989"/>
                </a:solidFill>
              </a:r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软件是什么？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IEEE </a:t>
            </a:r>
            <a:r>
              <a:rPr lang="zh-CN" altLang="en-US" dirty="0"/>
              <a:t>对软件的定义如下：</a:t>
            </a:r>
          </a:p>
          <a:p>
            <a:pPr lvl="1" eaLnBrk="1" hangingPunct="1"/>
            <a:r>
              <a:rPr lang="zh-CN" altLang="en-US" dirty="0"/>
              <a:t>软件是</a:t>
            </a:r>
            <a:r>
              <a:rPr lang="zh-CN" altLang="en-US" dirty="0">
                <a:solidFill>
                  <a:srgbClr val="0070C0"/>
                </a:solidFill>
              </a:rPr>
              <a:t>计算机程序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70C0"/>
                </a:solidFill>
              </a:rPr>
              <a:t>规程</a:t>
            </a:r>
            <a:r>
              <a:rPr lang="zh-CN" altLang="en-US" dirty="0"/>
              <a:t>以及可能的相关</a:t>
            </a:r>
            <a:r>
              <a:rPr lang="zh-CN" altLang="en-US" dirty="0">
                <a:solidFill>
                  <a:srgbClr val="0070C0"/>
                </a:solidFill>
              </a:rPr>
              <a:t>文档</a:t>
            </a:r>
            <a:r>
              <a:rPr lang="zh-CN" altLang="en-US" dirty="0"/>
              <a:t>和运行计算机系统需要的</a:t>
            </a:r>
            <a:r>
              <a:rPr lang="zh-CN" altLang="en-US" dirty="0">
                <a:solidFill>
                  <a:srgbClr val="0070C0"/>
                </a:solidFill>
              </a:rPr>
              <a:t>数据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 eaLnBrk="1" hangingPunct="1">
              <a:buNone/>
            </a:pP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软件 </a:t>
            </a:r>
            <a:r>
              <a:rPr lang="en-US" altLang="zh-CN" dirty="0"/>
              <a:t>=</a:t>
            </a:r>
            <a:r>
              <a:rPr lang="zh-CN" altLang="en-US" dirty="0"/>
              <a:t> 程序</a:t>
            </a:r>
            <a:r>
              <a:rPr lang="en-US" altLang="zh-CN" dirty="0"/>
              <a:t> + </a:t>
            </a:r>
            <a:r>
              <a:rPr lang="zh-CN" altLang="en-US" dirty="0"/>
              <a:t>文档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zh-CN" altLang="en-US" dirty="0"/>
              <a:t>程序 </a:t>
            </a:r>
            <a:r>
              <a:rPr lang="en-US" altLang="zh-CN" dirty="0"/>
              <a:t>=</a:t>
            </a:r>
            <a:r>
              <a:rPr lang="zh-CN" altLang="en-US" dirty="0"/>
              <a:t> 算法</a:t>
            </a:r>
            <a:r>
              <a:rPr lang="en-US" altLang="zh-CN" dirty="0"/>
              <a:t> + </a:t>
            </a:r>
            <a:r>
              <a:rPr lang="zh-CN" altLang="en-US" dirty="0"/>
              <a:t>数据结构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算法是利用计算机解决问题的步骤，是知识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数据结构是信息在计算机内的表示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软件作为“解决方案”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软件是最纯粹的“人工制品”</a:t>
            </a:r>
            <a:endParaRPr lang="en-US" altLang="zh-CN" dirty="0"/>
          </a:p>
          <a:p>
            <a:pPr lvl="1"/>
            <a:r>
              <a:rPr lang="en-US" altLang="zh-CN" dirty="0"/>
              <a:t>H. A. Simon: </a:t>
            </a:r>
            <a:r>
              <a:rPr lang="en-GB" altLang="zh-CN" dirty="0"/>
              <a:t>The Sciences of the Artificial </a:t>
            </a:r>
            <a:endParaRPr lang="en-US" altLang="zh-CN" dirty="0"/>
          </a:p>
          <a:p>
            <a:pPr lvl="1"/>
            <a:r>
              <a:rPr lang="zh-CN" altLang="en-US" dirty="0"/>
              <a:t>其内涵特征包括三个方面</a:t>
            </a:r>
            <a:endParaRPr lang="en-US" altLang="zh-CN" dirty="0"/>
          </a:p>
          <a:p>
            <a:pPr lvl="2"/>
            <a:r>
              <a:rPr lang="zh-CN" altLang="en-US" dirty="0"/>
              <a:t>功能性</a:t>
            </a:r>
            <a:r>
              <a:rPr lang="en-US" altLang="zh-CN" dirty="0"/>
              <a:t>(functions)      </a:t>
            </a:r>
            <a:r>
              <a:rPr lang="zh-CN" altLang="en-US" dirty="0"/>
              <a:t>以何种结构和行为</a:t>
            </a:r>
            <a:endParaRPr lang="en-US" altLang="zh-CN" dirty="0"/>
          </a:p>
          <a:p>
            <a:pPr lvl="2"/>
            <a:r>
              <a:rPr lang="zh-CN" altLang="en-US" dirty="0"/>
              <a:t>目的性</a:t>
            </a:r>
            <a:r>
              <a:rPr lang="en-US" altLang="zh-CN" dirty="0"/>
              <a:t>(goals)              </a:t>
            </a:r>
            <a:r>
              <a:rPr lang="zh-CN" altLang="en-US" dirty="0"/>
              <a:t>达成什么应用目的</a:t>
            </a:r>
            <a:endParaRPr lang="en-US" altLang="zh-CN" dirty="0"/>
          </a:p>
          <a:p>
            <a:pPr lvl="2"/>
            <a:r>
              <a:rPr lang="zh-CN" altLang="en-US" dirty="0"/>
              <a:t>适应性</a:t>
            </a:r>
            <a:r>
              <a:rPr lang="en-US" altLang="zh-CN" dirty="0"/>
              <a:t>(adaptation)   </a:t>
            </a:r>
            <a:r>
              <a:rPr lang="zh-CN" altLang="en-US" dirty="0"/>
              <a:t>何种环境依赖之下</a:t>
            </a:r>
            <a:endParaRPr lang="en-US" altLang="zh-CN" dirty="0"/>
          </a:p>
          <a:p>
            <a:r>
              <a:rPr lang="zh-CN" altLang="en-US" dirty="0"/>
              <a:t>软件</a:t>
            </a:r>
            <a:r>
              <a:rPr lang="en-US" altLang="zh-CN" dirty="0"/>
              <a:t> = </a:t>
            </a:r>
            <a:r>
              <a:rPr lang="zh-CN" altLang="en-US" dirty="0"/>
              <a:t>建立于计算平台之上实现应用目标的解决方案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软件的概念（杨芙清院士）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r>
              <a:rPr lang="zh-CN" altLang="en-US" dirty="0"/>
              <a:t>软件是对客观世界中问题空间与解空间的具体描述</a:t>
            </a:r>
            <a:r>
              <a:rPr lang="en-US" altLang="zh-CN" dirty="0"/>
              <a:t>, </a:t>
            </a:r>
            <a:r>
              <a:rPr lang="zh-CN" altLang="en-US" dirty="0"/>
              <a:t>是客观事物的一种反映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0070C0"/>
                </a:solidFill>
              </a:rPr>
              <a:t>是知识的提炼和“固化”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/>
              <a:t>客观世界是不断变化的</a:t>
            </a:r>
            <a:r>
              <a:rPr lang="en-US" altLang="zh-CN" dirty="0"/>
              <a:t>, </a:t>
            </a:r>
            <a:r>
              <a:rPr lang="zh-CN" altLang="en-US" dirty="0"/>
              <a:t>因此</a:t>
            </a:r>
            <a:r>
              <a:rPr lang="en-US" altLang="zh-CN" dirty="0"/>
              <a:t>, </a:t>
            </a:r>
            <a:r>
              <a:rPr lang="zh-CN" altLang="en-US" dirty="0"/>
              <a:t>构造性和演化性是软件的本质特征</a:t>
            </a:r>
            <a:endParaRPr lang="en-US" altLang="zh-CN" dirty="0"/>
          </a:p>
          <a:p>
            <a:r>
              <a:rPr lang="zh-CN" altLang="en-US" dirty="0"/>
              <a:t>如何使软件模型具有更强的表达能力、更符合人类的思维模式</a:t>
            </a:r>
            <a:r>
              <a:rPr lang="en-US" altLang="zh-CN" dirty="0"/>
              <a:t>, </a:t>
            </a:r>
            <a:r>
              <a:rPr lang="zh-CN" altLang="en-US" dirty="0"/>
              <a:t>即如何提升计算环境的抽象层次</a:t>
            </a:r>
            <a:r>
              <a:rPr lang="en-US" altLang="zh-CN" dirty="0"/>
              <a:t>, </a:t>
            </a:r>
            <a:r>
              <a:rPr lang="zh-CN" altLang="en-US" dirty="0"/>
              <a:t>在一定意义上来讲</a:t>
            </a:r>
            <a:r>
              <a:rPr lang="en-US" altLang="zh-CN" dirty="0"/>
              <a:t>, </a:t>
            </a:r>
            <a:r>
              <a:rPr lang="zh-CN" altLang="en-US" dirty="0"/>
              <a:t>这紧紧围绕了软件的本质特征</a:t>
            </a:r>
            <a:r>
              <a:rPr lang="en-US" altLang="zh-CN" dirty="0"/>
              <a:t> — </a:t>
            </a:r>
            <a:r>
              <a:rPr lang="zh-CN" altLang="en-US" dirty="0"/>
              <a:t>构造性和演化性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软件的概念（吕建院士）</a:t>
            </a: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什么样？</a:t>
            </a:r>
            <a:r>
              <a:rPr lang="zh-CN" altLang="en-US" b="1" dirty="0"/>
              <a:t>软件</a:t>
            </a:r>
            <a:r>
              <a:rPr lang="en-US" altLang="zh-CN" b="1" dirty="0"/>
              <a:t> = </a:t>
            </a:r>
            <a:r>
              <a:rPr lang="zh-CN" altLang="en-US" b="1" dirty="0"/>
              <a:t>程序</a:t>
            </a:r>
            <a:r>
              <a:rPr lang="en-US" altLang="zh-CN" b="1" dirty="0"/>
              <a:t> + </a:t>
            </a:r>
            <a:r>
              <a:rPr lang="zh-CN" altLang="en-US" b="1" dirty="0"/>
              <a:t>文档</a:t>
            </a:r>
            <a:endParaRPr lang="en-US" altLang="zh-CN" b="1" dirty="0"/>
          </a:p>
          <a:p>
            <a:pPr lvl="1"/>
            <a:r>
              <a:rPr lang="zh-CN" altLang="en-US" dirty="0"/>
              <a:t>平台空间</a:t>
            </a:r>
            <a:endParaRPr lang="en-US" altLang="zh-CN" dirty="0"/>
          </a:p>
          <a:p>
            <a:r>
              <a:rPr lang="zh-CN" altLang="en-US" dirty="0"/>
              <a:t>含什么？</a:t>
            </a:r>
            <a:r>
              <a:rPr lang="zh-CN" altLang="en-US" b="1" dirty="0"/>
              <a:t>软件</a:t>
            </a:r>
            <a:r>
              <a:rPr lang="en-US" altLang="zh-CN" b="1" dirty="0"/>
              <a:t> = </a:t>
            </a:r>
            <a:r>
              <a:rPr lang="zh-CN" altLang="en-US" b="1" dirty="0"/>
              <a:t>知识</a:t>
            </a:r>
            <a:r>
              <a:rPr lang="en-US" altLang="zh-CN" b="1" dirty="0"/>
              <a:t> + </a:t>
            </a:r>
            <a:r>
              <a:rPr lang="zh-CN" altLang="en-US" b="1" dirty="0"/>
              <a:t>使用</a:t>
            </a:r>
            <a:endParaRPr lang="en-US" altLang="zh-CN" b="1" dirty="0"/>
          </a:p>
          <a:p>
            <a:pPr lvl="1"/>
            <a:r>
              <a:rPr lang="zh-CN" altLang="en-US" dirty="0"/>
              <a:t>认知空间</a:t>
            </a:r>
            <a:endParaRPr lang="en-US" altLang="zh-CN" dirty="0"/>
          </a:p>
          <a:p>
            <a:r>
              <a:rPr lang="zh-CN" altLang="en-US" dirty="0"/>
              <a:t>做什么？</a:t>
            </a:r>
            <a:r>
              <a:rPr lang="zh-CN" altLang="en-US" b="1" dirty="0"/>
              <a:t>软件</a:t>
            </a:r>
            <a:r>
              <a:rPr lang="en-US" altLang="zh-CN" b="1" dirty="0"/>
              <a:t> = </a:t>
            </a:r>
            <a:r>
              <a:rPr lang="zh-CN" altLang="en-US" b="1" dirty="0"/>
              <a:t>服务</a:t>
            </a:r>
            <a:r>
              <a:rPr lang="en-US" altLang="zh-CN" b="1" dirty="0"/>
              <a:t> + </a:t>
            </a:r>
            <a:r>
              <a:rPr lang="zh-CN" altLang="en-US" b="1" dirty="0"/>
              <a:t>需求</a:t>
            </a:r>
            <a:endParaRPr lang="en-US" altLang="zh-CN" b="1" dirty="0"/>
          </a:p>
          <a:p>
            <a:pPr lvl="1"/>
            <a:r>
              <a:rPr lang="zh-CN" altLang="en-US" dirty="0"/>
              <a:t> 问题空间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AD213B-5039-AC41-91B5-08D8ECC71AC3}" type="slidenum">
              <a:rPr lang="en-US" altLang="zh-CN" sz="1200" smtClean="0">
                <a:solidFill>
                  <a:srgbClr val="898989"/>
                </a:solidFill>
              </a:r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软件的特征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软件是开发产生的，而不是用传统方法制造。</a:t>
            </a:r>
          </a:p>
          <a:p>
            <a:pPr eaLnBrk="1" hangingPunct="1"/>
            <a:r>
              <a:rPr lang="zh-CN" altLang="en-US" sz="2800" dirty="0"/>
              <a:t>软件不会像硬件一样有磨损。</a:t>
            </a:r>
          </a:p>
          <a:p>
            <a:pPr eaLnBrk="1" hangingPunct="1"/>
            <a:r>
              <a:rPr lang="zh-CN" altLang="en-US" sz="2800" dirty="0"/>
              <a:t>很多软件不能通过已有构件组装，只能自己定义。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软硬件特征比较</a:t>
            </a:r>
            <a:endParaRPr lang="en-US" altLang="zh-CN" sz="1900">
              <a:solidFill>
                <a:schemeClr val="accent2"/>
              </a:solidFill>
            </a:endParaRPr>
          </a:p>
        </p:txBody>
      </p:sp>
      <p:graphicFrame>
        <p:nvGraphicFramePr>
          <p:cNvPr id="1560737" name="Group 161"/>
          <p:cNvGraphicFramePr>
            <a:graphicFrameLocks noGrp="1"/>
          </p:cNvGraphicFramePr>
          <p:nvPr>
            <p:ph idx="1"/>
          </p:nvPr>
        </p:nvGraphicFramePr>
        <p:xfrm>
          <a:off x="863600" y="1916113"/>
          <a:ext cx="7653338" cy="4044760"/>
        </p:xfrm>
        <a:graphic>
          <a:graphicData uri="http://schemas.openxmlformats.org/drawingml/2006/table">
            <a:tbl>
              <a:tblPr/>
              <a:tblGrid>
                <a:gridCol w="1836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硬件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存在形式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虚拟、动态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固化、稳定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客户需求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不确定性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相对清楚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度量性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非常困难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生产过程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逻辑性强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流水线、工序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逻辑关系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清楚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多数简单、适中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维护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复杂、新的需求、可以不断打补丁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多数简单、适中、没有新的需求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软、硬件开发过程比较 </a:t>
            </a:r>
            <a:endParaRPr lang="en-US" altLang="zh-CN"/>
          </a:p>
        </p:txBody>
      </p:sp>
      <p:graphicFrame>
        <p:nvGraphicFramePr>
          <p:cNvPr id="1640690" name="Group 242"/>
          <p:cNvGraphicFramePr>
            <a:graphicFrameLocks noGrp="1"/>
          </p:cNvGraphicFramePr>
          <p:nvPr>
            <p:ph idx="1"/>
          </p:nvPr>
        </p:nvGraphicFramePr>
        <p:xfrm>
          <a:off x="611188" y="1773238"/>
          <a:ext cx="8281987" cy="4176797"/>
        </p:xfrm>
        <a:graphic>
          <a:graphicData uri="http://schemas.openxmlformats.org/drawingml/2006/table">
            <a:tbl>
              <a:tblPr/>
              <a:tblGrid>
                <a:gridCol w="225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14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硬件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54-56%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质量缺陷来自需求不清楚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需求分析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调研分析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质量控制的主要阶段之一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质量缺陷来自设计和编程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设计、编程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设计阶段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质量控制的主要阶段之一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测  试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设计审查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0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发  布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设计完成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en-US" sz="1800" b="1" i="1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这里不是软件质量管理的主要阶段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软件拷贝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制造、检验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生产的主要过程，质量控制的重点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71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不仅支持原有功能，解决以前就存在的问题，而且增加新特性、加强新功能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  护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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维  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支持原有功能，解决运行中出现的问题，一般比较容易预测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1295</Words>
  <Application>Microsoft Office PowerPoint</Application>
  <PresentationFormat>全屏显示(4:3)</PresentationFormat>
  <Paragraphs>230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1_Office 主题</vt:lpstr>
      <vt:lpstr>软件是什么？</vt:lpstr>
      <vt:lpstr>Outline</vt:lpstr>
      <vt:lpstr>软件是什么？</vt:lpstr>
      <vt:lpstr>软件作为“解决方案”</vt:lpstr>
      <vt:lpstr>软件的概念（杨芙清院士）</vt:lpstr>
      <vt:lpstr>软件的概念（吕建院士）</vt:lpstr>
      <vt:lpstr>软件的特征</vt:lpstr>
      <vt:lpstr>软硬件特征比较</vt:lpstr>
      <vt:lpstr>软、硬件开发过程比较 </vt:lpstr>
      <vt:lpstr>PowerPoint 演示文稿</vt:lpstr>
      <vt:lpstr>PowerPoint 演示文稿</vt:lpstr>
      <vt:lpstr>软件分类</vt:lpstr>
      <vt:lpstr>软件过程、软件方法和软件工具 </vt:lpstr>
      <vt:lpstr>软件的未来</vt:lpstr>
      <vt:lpstr>软件的未来</vt:lpstr>
      <vt:lpstr>软件的未来</vt:lpstr>
      <vt:lpstr>软件的未来</vt:lpstr>
      <vt:lpstr>PowerPoint 演示文稿</vt:lpstr>
      <vt:lpstr>PowerPoint 演示文稿</vt:lpstr>
      <vt:lpstr>软件与软件工程</vt:lpstr>
      <vt:lpstr>软件与软件工程</vt:lpstr>
      <vt:lpstr>软件工程问题</vt:lpstr>
      <vt:lpstr>软件工程问题</vt:lpstr>
      <vt:lpstr>思考题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dc:creator>lenovo</dc:creator>
  <cp:lastModifiedBy>乐岩 黄</cp:lastModifiedBy>
  <cp:revision>171</cp:revision>
  <dcterms:created xsi:type="dcterms:W3CDTF">2015-07-09T11:29:00Z</dcterms:created>
  <dcterms:modified xsi:type="dcterms:W3CDTF">2024-09-15T07:21:27Z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