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12" r:id="rId2"/>
    <p:sldId id="313" r:id="rId3"/>
    <p:sldId id="319" r:id="rId4"/>
    <p:sldId id="320" r:id="rId5"/>
    <p:sldId id="286" r:id="rId6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>
          <p15:clr>
            <a:srgbClr val="A4A3A4"/>
          </p15:clr>
        </p15:guide>
        <p15:guide id="2" pos="28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BFBC3E"/>
    <a:srgbClr val="CCFFCC"/>
    <a:srgbClr val="FFFFCC"/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4298" autoAdjust="0"/>
  </p:normalViewPr>
  <p:slideViewPr>
    <p:cSldViewPr>
      <p:cViewPr varScale="1">
        <p:scale>
          <a:sx n="61" d="100"/>
          <a:sy n="61" d="100"/>
        </p:scale>
        <p:origin x="1480" y="48"/>
      </p:cViewPr>
      <p:guideLst>
        <p:guide orient="horz" pos="2162"/>
        <p:guide pos="2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8BC3818-33E2-4CBF-86AC-C0FF0478E30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pic>
        <p:nvPicPr>
          <p:cNvPr id="7" name="Picture 10" descr="tow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1" descr="NJU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60350"/>
            <a:ext cx="23034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5A542-FF97-4E94-8C9E-5FD46A7BBE19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C08A1-3E05-4455-8A0A-3ABF159E45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93ED9-A663-4E50-BEF4-BC350B72FF91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E679D-2698-4C91-8FCE-2C3EFB0B586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5425" y="404813"/>
            <a:ext cx="2035175" cy="5472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404813"/>
            <a:ext cx="5954712" cy="5472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F1FD6-CBF6-495D-8EC6-8E63A46F54DC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72455-0FFD-4906-A044-8C4DF439414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41CD5-89FF-4815-9A8E-C21C31C05EB7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8D6E-A297-4ADF-9676-E7DF0EB00A9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6EB1E-8A2E-4A6A-AD54-3AE0768AA555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9AA54-8FFA-4A12-B297-594A2E6FA4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3994150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4863" y="1484313"/>
            <a:ext cx="399573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D87E6-73D0-47B4-905F-DC815C685E99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0AE11-C2C8-4DD8-9751-9EF7167DEB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C88E1D-58DB-465F-989B-9A799DCE91BB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8A6B2-3671-450D-8213-E332F3334BE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4182F-F80C-47F4-A204-BAC44C2212CC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D972-190F-494D-8971-828DD155C2C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977D3-D740-4EC6-9A28-CE2400C1D7A0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1E598-A757-40C0-A8C3-807FB5EF1D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E123C-0239-4C15-BD7B-45CAAD0DEEFB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A10C3-A35E-4F9C-9E8D-BE801303C7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E9E44-D2CC-4A44-B045-974AEDF1F624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0CD2-156D-44D7-A674-82A44BA18C4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04813"/>
            <a:ext cx="56165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0" name="Picture 6" descr="tower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188913"/>
            <a:ext cx="1990725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3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fld id="{B81EED3E-5B33-49F9-B6A9-104461501133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18842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600">
                <a:latin typeface="+mn-lt"/>
              </a:defRPr>
            </a:lvl1pPr>
          </a:lstStyle>
          <a:p>
            <a:pPr>
              <a:defRPr/>
            </a:pPr>
            <a:r>
              <a:rPr lang="en-US" altLang="zh-CN"/>
              <a:t> Institute of Computer Software</a:t>
            </a:r>
          </a:p>
          <a:p>
            <a:pPr>
              <a:defRPr/>
            </a:pPr>
            <a:r>
              <a:rPr lang="en-US" altLang="zh-CN"/>
              <a:t>Nanjing University</a:t>
            </a:r>
          </a:p>
        </p:txBody>
      </p:sp>
      <p:sp>
        <p:nvSpPr>
          <p:cNvPr id="18842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0CF984-3908-45D5-BC5E-31FD5A405E51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 descr="校徽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261938"/>
            <a:ext cx="665162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40055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4130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480" indent="-38608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7.7&#26234;&#33021;&#21270;&#36719;&#20214;&#31995;&#32479;.pptx" TargetMode="External"/><Relationship Id="rId3" Type="http://schemas.openxmlformats.org/officeDocument/2006/relationships/hyperlink" Target="7.2%20&#20013;&#38388;&#20214;.pptx" TargetMode="External"/><Relationship Id="rId7" Type="http://schemas.openxmlformats.org/officeDocument/2006/relationships/hyperlink" Target="7.6%20&#31227;&#21160;&#24212;&#29992;&#36719;&#20214;.pptx" TargetMode="External"/><Relationship Id="rId2" Type="http://schemas.openxmlformats.org/officeDocument/2006/relationships/hyperlink" Target="7.1%20&#22810;&#26680;&#19982;&#24182;&#21457;&#31995;&#32479;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7.5%20CPS.pptx" TargetMode="External"/><Relationship Id="rId11" Type="http://schemas.openxmlformats.org/officeDocument/2006/relationships/hyperlink" Target="7.10&#23398;&#20214;&#65288;Learnware&#65289;.pptx" TargetMode="External"/><Relationship Id="rId5" Type="http://schemas.openxmlformats.org/officeDocument/2006/relationships/hyperlink" Target="7.4%20&#36719;&#20214;agent.pptx" TargetMode="External"/><Relationship Id="rId10" Type="http://schemas.openxmlformats.org/officeDocument/2006/relationships/hyperlink" Target="7.9&#30693;&#20214;&#65288;Knowware&#65289;.pptx" TargetMode="External"/><Relationship Id="rId4" Type="http://schemas.openxmlformats.org/officeDocument/2006/relationships/hyperlink" Target="7.3%20&#20998;&#24067;&#24335;&#31995;&#32479;.pptx" TargetMode="External"/><Relationship Id="rId9" Type="http://schemas.openxmlformats.org/officeDocument/2006/relationships/hyperlink" Target="7.8&#32593;&#26500;&#36719;&#20214;(Internetware).ppt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/>
              <a:t>南京大学计算机科学与技术系</a:t>
            </a:r>
          </a:p>
          <a:p>
            <a:pPr algn="r"/>
            <a:r>
              <a:rPr lang="zh-CN" altLang="en-US"/>
              <a:t>聂长海</a:t>
            </a:r>
          </a:p>
        </p:txBody>
      </p:sp>
      <p:sp>
        <p:nvSpPr>
          <p:cNvPr id="5" name="标题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/>
              <a:t>软件新形式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977D3-D740-4EC6-9A28-CE2400C1D7A0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1E598-A757-40C0-A8C3-807FB5EF1D6D}" type="slidenum">
              <a:rPr lang="en-US" altLang="zh-CN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258888" y="332423"/>
            <a:ext cx="5616575" cy="576262"/>
          </a:xfrm>
        </p:spPr>
        <p:txBody>
          <a:bodyPr/>
          <a:lstStyle/>
          <a:p>
            <a:r>
              <a:rPr lang="zh-CN" altLang="en-US">
                <a:sym typeface="+mn-ea"/>
              </a:rPr>
              <a:t>软件新形式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0480" y="1234440"/>
            <a:ext cx="9113520" cy="4852035"/>
          </a:xfrm>
        </p:spPr>
        <p:txBody>
          <a:bodyPr/>
          <a:lstStyle/>
          <a:p>
            <a:r>
              <a:rPr lang="zh-CN" altLang="en-US"/>
              <a:t>为了突破单核的性能瓶颈，</a:t>
            </a:r>
            <a:r>
              <a:rPr lang="zh-CN" altLang="en-US" b="1"/>
              <a:t>多核和并发系统（7.1）</a:t>
            </a:r>
            <a:r>
              <a:rPr lang="zh-CN" altLang="en-US"/>
              <a:t>才可以真正推动计算机系统的进步</a:t>
            </a:r>
          </a:p>
          <a:p>
            <a:r>
              <a:rPr lang="zh-CN" altLang="en-US" b="1"/>
              <a:t>中间件（7.2）</a:t>
            </a:r>
            <a:r>
              <a:rPr lang="zh-CN" altLang="en-US"/>
              <a:t>连接软件组件和应用的计算机软件，聚焦于消除信息孤岛，推动无边界信息流</a:t>
            </a:r>
          </a:p>
          <a:p>
            <a:r>
              <a:rPr lang="zh-CN" altLang="en-US" b="1"/>
              <a:t>分布式系统（7.3）</a:t>
            </a:r>
            <a:r>
              <a:rPr lang="zh-CN" altLang="en-US"/>
              <a:t>可以采用更多的普通计算机组成分布式集群对外提供服务，对于系统的用户来说，就像是一台计算机在提供服务一样</a:t>
            </a:r>
          </a:p>
          <a:p>
            <a:r>
              <a:rPr lang="zh-CN" altLang="en-US"/>
              <a:t>Agent是一种特定环境下具有社会交互性和智能性的计算机系统，</a:t>
            </a:r>
            <a:r>
              <a:rPr lang="zh-CN" altLang="en-US" b="1"/>
              <a:t>Agent技术（7.4）</a:t>
            </a:r>
            <a:r>
              <a:rPr lang="zh-CN" altLang="en-US"/>
              <a:t>为全面准确地研究分布计算系统的特点提供了合理的概念模型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9977D3-D740-4EC6-9A28-CE2400C1D7A0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A1E598-A757-40C0-A8C3-807FB5EF1D6D}" type="slidenum">
              <a:rPr lang="en-US" altLang="zh-CN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软件新形式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420" y="1128395"/>
            <a:ext cx="8949690" cy="4999355"/>
          </a:xfrm>
        </p:spPr>
        <p:txBody>
          <a:bodyPr/>
          <a:lstStyle/>
          <a:p>
            <a:r>
              <a:rPr lang="zh-CN" altLang="en-US" b="1" dirty="0"/>
              <a:t>信息物理融合系统（7.5 CPS）</a:t>
            </a:r>
            <a:r>
              <a:rPr lang="zh-CN" altLang="en-US" dirty="0"/>
              <a:t>的意义在于将物理设备联网，是连接到互联网上，让物理设备具有计算、通信、精确控制、远程协调和自治等五大功能</a:t>
            </a:r>
          </a:p>
          <a:p>
            <a:r>
              <a:rPr lang="zh-CN" altLang="en-US" b="1" dirty="0"/>
              <a:t>移动应用软件（7.6）</a:t>
            </a:r>
            <a:r>
              <a:rPr lang="zh-CN" altLang="en-US" dirty="0"/>
              <a:t>是指运行在智能手机、平板电脑等智能终端上的应用程序，日益成为主流软件形式</a:t>
            </a:r>
          </a:p>
          <a:p>
            <a:r>
              <a:rPr lang="zh-CN" altLang="en-US" dirty="0"/>
              <a:t>面向网络环境的</a:t>
            </a:r>
            <a:r>
              <a:rPr lang="zh-CN" altLang="en-US" b="1" dirty="0"/>
              <a:t>网构软件（7.8）</a:t>
            </a:r>
            <a:endParaRPr lang="zh-CN" altLang="en-US" dirty="0"/>
          </a:p>
          <a:p>
            <a:r>
              <a:rPr lang="zh-CN" altLang="en-US" b="1" dirty="0"/>
              <a:t>人工智能软件（7.7）</a:t>
            </a:r>
            <a:r>
              <a:rPr lang="zh-CN" altLang="en-US" dirty="0"/>
              <a:t>就是人工智能与软件的结合，使用人工智能的方法开发软件或软件提供人工智能方面的功能，</a:t>
            </a:r>
            <a:r>
              <a:rPr lang="zh-CN" altLang="en-US" sz="2400" dirty="0">
                <a:sym typeface="+mn-ea"/>
              </a:rPr>
              <a:t>比较典型的就是</a:t>
            </a:r>
            <a:endParaRPr lang="zh-CN" altLang="en-US" dirty="0"/>
          </a:p>
          <a:p>
            <a:pPr lvl="1"/>
            <a:r>
              <a:rPr lang="zh-CN" altLang="en-US" dirty="0"/>
              <a:t>基于知识的软件：</a:t>
            </a:r>
            <a:r>
              <a:rPr lang="zh-CN" altLang="en-US" b="1" dirty="0"/>
              <a:t>知件（7.9）</a:t>
            </a:r>
            <a:endParaRPr lang="zh-CN" altLang="en-US" dirty="0"/>
          </a:p>
          <a:p>
            <a:pPr lvl="1"/>
            <a:r>
              <a:rPr lang="zh-CN" altLang="en-US" dirty="0"/>
              <a:t>基于机器学习的软件：</a:t>
            </a:r>
            <a:r>
              <a:rPr lang="zh-CN" altLang="en-US" b="1" dirty="0"/>
              <a:t>学件（7.10）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D41CD5-89FF-4815-9A8E-C21C31C05EB7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08D6E-A297-4ADF-9676-E7DF0EB00A91}" type="slidenum">
              <a:rPr lang="en-US" altLang="zh-CN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软件新形式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1052736"/>
            <a:ext cx="8141970" cy="4999355"/>
          </a:xfrm>
        </p:spPr>
        <p:txBody>
          <a:bodyPr/>
          <a:lstStyle/>
          <a:p>
            <a:r>
              <a:rPr lang="en-US" altLang="zh-CN" dirty="0">
                <a:hlinkClick r:id="rId2" action="ppaction://hlinkpres?slideindex=1&amp;slidetitle="/>
              </a:rPr>
              <a:t>7.1 </a:t>
            </a:r>
            <a:r>
              <a:rPr lang="zh-CN" altLang="en-US" dirty="0">
                <a:hlinkClick r:id="rId2" action="ppaction://hlinkpres?slideindex=1&amp;slidetitle="/>
              </a:rPr>
              <a:t>多核与并发系统</a:t>
            </a:r>
            <a:endParaRPr lang="zh-CN" altLang="en-US" dirty="0"/>
          </a:p>
          <a:p>
            <a:r>
              <a:rPr lang="en-US" altLang="zh-CN" dirty="0">
                <a:hlinkClick r:id="rId3" action="ppaction://hlinkpres?slideindex=1&amp;slidetitle="/>
              </a:rPr>
              <a:t>7.2 </a:t>
            </a:r>
            <a:r>
              <a:rPr lang="zh-CN" altLang="en-US" dirty="0">
                <a:hlinkClick r:id="rId3" action="ppaction://hlinkpres?slideindex=1&amp;slidetitle="/>
              </a:rPr>
              <a:t>中间件</a:t>
            </a:r>
            <a:endParaRPr lang="zh-CN" altLang="en-US" dirty="0"/>
          </a:p>
          <a:p>
            <a:r>
              <a:rPr lang="en-US" altLang="zh-CN" dirty="0">
                <a:hlinkClick r:id="rId4" action="ppaction://hlinkpres?slideindex=1&amp;slidetitle="/>
              </a:rPr>
              <a:t>7.3 </a:t>
            </a:r>
            <a:r>
              <a:rPr lang="zh-CN" altLang="en-US" dirty="0">
                <a:hlinkClick r:id="rId4" action="ppaction://hlinkpres?slideindex=1&amp;slidetitle="/>
              </a:rPr>
              <a:t>分布式系统</a:t>
            </a:r>
            <a:endParaRPr lang="zh-CN" altLang="en-US" dirty="0"/>
          </a:p>
          <a:p>
            <a:r>
              <a:rPr lang="en-US" altLang="zh-CN" dirty="0">
                <a:hlinkClick r:id="rId5" action="ppaction://hlinkpres?slideindex=1&amp;slidetitle="/>
              </a:rPr>
              <a:t>7.4 </a:t>
            </a:r>
            <a:r>
              <a:rPr lang="zh-CN" altLang="en-US" dirty="0">
                <a:hlinkClick r:id="rId5" action="ppaction://hlinkpres?slideindex=1&amp;slidetitle="/>
              </a:rPr>
              <a:t>软件</a:t>
            </a:r>
            <a:r>
              <a:rPr lang="en-US" altLang="zh-CN" dirty="0">
                <a:hlinkClick r:id="rId5" action="ppaction://hlinkpres?slideindex=1&amp;slidetitle="/>
              </a:rPr>
              <a:t>agent</a:t>
            </a:r>
            <a:endParaRPr lang="en-US" altLang="zh-CN" dirty="0"/>
          </a:p>
          <a:p>
            <a:r>
              <a:rPr lang="en-US" altLang="zh-CN" dirty="0">
                <a:hlinkClick r:id="rId6" action="ppaction://hlinkpres?slideindex=1&amp;slidetitle="/>
              </a:rPr>
              <a:t>7.5 </a:t>
            </a:r>
            <a:r>
              <a:rPr lang="zh-CN" altLang="en-US" dirty="0">
                <a:hlinkClick r:id="rId6" action="ppaction://hlinkpres?slideindex=1&amp;slidetitle="/>
              </a:rPr>
              <a:t>信息物理系统</a:t>
            </a:r>
            <a:r>
              <a:rPr lang="en-US" altLang="zh-CN" dirty="0">
                <a:hlinkClick r:id="rId6" action="ppaction://hlinkpres?slideindex=1&amp;slidetitle="/>
              </a:rPr>
              <a:t>CPS</a:t>
            </a:r>
            <a:endParaRPr lang="en-US" altLang="zh-CN" dirty="0"/>
          </a:p>
          <a:p>
            <a:r>
              <a:rPr lang="en-US" altLang="zh-CN" dirty="0">
                <a:hlinkClick r:id="rId7" action="ppaction://hlinkfile"/>
              </a:rPr>
              <a:t>7.6 </a:t>
            </a:r>
            <a:r>
              <a:rPr lang="zh-CN" altLang="en-US" dirty="0">
                <a:hlinkClick r:id="rId7" action="ppaction://hlinkfile"/>
              </a:rPr>
              <a:t>移动应用</a:t>
            </a:r>
            <a:r>
              <a:rPr lang="en-US" altLang="zh-CN" dirty="0">
                <a:hlinkClick r:id="rId7" action="ppaction://hlinkfile"/>
              </a:rPr>
              <a:t>APP</a:t>
            </a:r>
            <a:endParaRPr lang="en-US" altLang="zh-CN" dirty="0"/>
          </a:p>
          <a:p>
            <a:r>
              <a:rPr lang="en-US" altLang="zh-CN" dirty="0">
                <a:hlinkClick r:id="rId8" action="ppaction://hlinkfile"/>
              </a:rPr>
              <a:t>7.7 </a:t>
            </a:r>
            <a:r>
              <a:rPr lang="zh-CN" altLang="en-US" dirty="0">
                <a:hlinkClick r:id="rId8" action="ppaction://hlinkfile"/>
              </a:rPr>
              <a:t>智能软件</a:t>
            </a:r>
            <a:endParaRPr lang="zh-CN" altLang="en-US" dirty="0"/>
          </a:p>
          <a:p>
            <a:r>
              <a:rPr lang="en-US" altLang="zh-CN" dirty="0">
                <a:hlinkClick r:id="rId9" action="ppaction://hlinkpres?slideindex=1&amp;slidetitle="/>
              </a:rPr>
              <a:t>7.8 </a:t>
            </a:r>
            <a:r>
              <a:rPr lang="zh-CN" altLang="en-US" dirty="0">
                <a:hlinkClick r:id="rId9" action="ppaction://hlinkpres?slideindex=1&amp;slidetitle="/>
              </a:rPr>
              <a:t>网构软件</a:t>
            </a:r>
            <a:endParaRPr lang="zh-CN" altLang="en-US" dirty="0"/>
          </a:p>
          <a:p>
            <a:r>
              <a:rPr lang="en-US" altLang="zh-CN" dirty="0">
                <a:hlinkClick r:id="rId10" action="ppaction://hlinkpres?slideindex=1&amp;slidetitle="/>
              </a:rPr>
              <a:t>7.9 </a:t>
            </a:r>
            <a:r>
              <a:rPr lang="zh-CN" altLang="en-US" dirty="0">
                <a:hlinkClick r:id="rId10" action="ppaction://hlinkpres?slideindex=1&amp;slidetitle="/>
              </a:rPr>
              <a:t>知件</a:t>
            </a:r>
            <a:endParaRPr lang="zh-CN" altLang="en-US" dirty="0"/>
          </a:p>
          <a:p>
            <a:r>
              <a:rPr lang="en-US" altLang="zh-CN" dirty="0">
                <a:hlinkClick r:id="rId11" action="ppaction://hlinkpres?slideindex=1&amp;slidetitle="/>
              </a:rPr>
              <a:t>7.10 </a:t>
            </a:r>
            <a:r>
              <a:rPr lang="zh-CN" altLang="en-US" dirty="0">
                <a:hlinkClick r:id="rId11" action="ppaction://hlinkpres?slideindex=1&amp;slidetitle="/>
              </a:rPr>
              <a:t>学件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D41CD5-89FF-4815-9A8E-C21C31C05EB7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108D6E-A297-4ADF-9676-E7DF0EB00A91}" type="slidenum">
              <a:rPr lang="en-US" altLang="zh-CN"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3FAA6BF-FC65-42B7-B3DA-EEABD2231966}" type="datetime1">
              <a:rPr lang="zh-CN" altLang="en-US"/>
              <a:t>2024/9/15</a:t>
            </a:fld>
            <a:endParaRPr lang="en-US" altLang="zh-CN"/>
          </a:p>
        </p:txBody>
      </p:sp>
      <p:sp>
        <p:nvSpPr>
          <p:cNvPr id="61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06D690-7FB6-4F1C-A386-B6D9CAEF90B5}" type="slidenum">
              <a:rPr lang="en-US" altLang="zh-CN" sz="1600" smtClean="0"/>
              <a:t>5</a:t>
            </a:fld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2339752" y="2924944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/>
              <a:t>Thank You</a:t>
            </a:r>
            <a:r>
              <a:rPr lang="zh-CN" altLang="en-US" sz="6000" b="1" dirty="0"/>
              <a:t>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10598</TotalTime>
  <Words>331</Words>
  <Application>Microsoft Office PowerPoint</Application>
  <PresentationFormat>全屏显示(4:3)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Wingdings</vt:lpstr>
      <vt:lpstr>Axis</vt:lpstr>
      <vt:lpstr>软件新形式</vt:lpstr>
      <vt:lpstr>软件新形式</vt:lpstr>
      <vt:lpstr>软件新形式</vt:lpstr>
      <vt:lpstr>软件新形式</vt:lpstr>
      <vt:lpstr>PowerPoint 演示文稿</vt:lpstr>
    </vt:vector>
  </TitlesOfParts>
  <Company>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HMM词性标注</dc:title>
  <dc:creator>HuangShujian</dc:creator>
  <cp:lastModifiedBy>乐岩 黄</cp:lastModifiedBy>
  <cp:revision>885</cp:revision>
  <dcterms:created xsi:type="dcterms:W3CDTF">2005-03-03T04:54:00Z</dcterms:created>
  <dcterms:modified xsi:type="dcterms:W3CDTF">2024-09-15T06:53:06Z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F116C3EDCEB844DA810AB381055B1871</vt:lpwstr>
  </property>
  <property fmtid="{D5CDD505-2E9C-101B-9397-08002B2CF9AE}" pid="3" name="KSOProductBuildVer">
    <vt:lpwstr>2052-11.1.0.10495</vt:lpwstr>
  </property>
</Properties>
</file>