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78" r:id="rId4"/>
    <p:sldId id="270" r:id="rId5"/>
    <p:sldId id="271" r:id="rId6"/>
    <p:sldId id="304" r:id="rId7"/>
    <p:sldId id="272" r:id="rId8"/>
    <p:sldId id="305" r:id="rId9"/>
    <p:sldId id="273" r:id="rId10"/>
    <p:sldId id="302" r:id="rId11"/>
    <p:sldId id="313" r:id="rId12"/>
    <p:sldId id="314" r:id="rId13"/>
    <p:sldId id="274" r:id="rId14"/>
    <p:sldId id="312" r:id="rId15"/>
    <p:sldId id="301" r:id="rId16"/>
    <p:sldId id="275" r:id="rId17"/>
    <p:sldId id="303" r:id="rId18"/>
    <p:sldId id="276" r:id="rId19"/>
    <p:sldId id="279" r:id="rId20"/>
    <p:sldId id="306" r:id="rId21"/>
    <p:sldId id="307" r:id="rId22"/>
    <p:sldId id="308" r:id="rId23"/>
    <p:sldId id="309" r:id="rId24"/>
    <p:sldId id="310" r:id="rId25"/>
    <p:sldId id="311" r:id="rId26"/>
    <p:sldId id="2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81558" autoAdjust="0"/>
  </p:normalViewPr>
  <p:slideViewPr>
    <p:cSldViewPr>
      <p:cViewPr varScale="1">
        <p:scale>
          <a:sx n="54" d="100"/>
          <a:sy n="54" d="100"/>
        </p:scale>
        <p:origin x="18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24207-BB14-4B2A-B861-A6F3D55FE3F4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7718-76E9-43CC-8AA7-EBAE1F67C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5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0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2CA711-57B2-4DA7-84E5-2DD8DB40720C}" type="slidenum">
              <a:rPr lang="zh-CN" altLang="en-US" smtClean="0">
                <a:latin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代码 内部 多种路径、多种配置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通过各种手段暴露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一旦暴露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一种路径上的那条语句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一个配置下的 那个关键参数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5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2CA711-57B2-4DA7-84E5-2DD8DB40720C}" type="slidenum">
              <a:rPr lang="zh-CN" altLang="en-US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代码 内部 多种路径、多种配置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通过各种手段暴露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一旦暴露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一种路径上的那条语句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一个配置下的 那个关键参数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1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Andreas</a:t>
            </a:r>
            <a:r>
              <a:rPr lang="en-US" altLang="zh-CN" dirty="0" err="1"/>
              <a:t>_Zeller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Why_Programs_Fail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 err="1"/>
              <a:t>Second_Edition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4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Madison  </a:t>
            </a:r>
            <a:r>
              <a:rPr lang="zh-CN" altLang="en-US" dirty="0"/>
              <a:t>联邦党人文集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wrote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he lived today, Madison might have written: “If software developers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angels, debugging would be unnecessary.”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fellow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毕竟 佛系 是当今非常 主流的状态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4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9B2F86-887C-4AFD-B701-7F7E0F2E9077}" type="slidenum">
              <a:rPr lang="zh-CN" altLang="en-US" smtClean="0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3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时间的关联</a:t>
            </a:r>
          </a:p>
        </p:txBody>
      </p:sp>
    </p:spTree>
    <p:extLst>
      <p:ext uri="{BB962C8B-B14F-4D97-AF65-F5344CB8AC3E}">
        <p14:creationId xmlns:p14="http://schemas.microsoft.com/office/powerpoint/2010/main" val="124512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FD2EDD-8A3A-4783-A252-9FF5DA9BCA77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人力</a:t>
            </a:r>
            <a:r>
              <a:rPr lang="en-US" altLang="zh-CN" dirty="0"/>
              <a:t> </a:t>
            </a:r>
            <a:r>
              <a:rPr lang="zh-CN" altLang="en-US" dirty="0"/>
              <a:t>很多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越到最后  成本越大。 代码审查 、 测试人员、团队。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8550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Bugtracker</a:t>
            </a:r>
            <a:r>
              <a:rPr lang="en-US" altLang="zh-CN" dirty="0"/>
              <a:t> 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）缺陷预防：通过各种过程和工具，如良好的编码技术、单元测试计划和代码审查等预防软件错误。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）缺陷发现：找出软件在静态或动态测试时观察到的错误原因，一般通过调试来完成。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）缺陷记录和报告：发现的缺陷记录在一个数据库中进行管理，数据库记录缺陷的类型、发生的频率、严重程度和发生位置等信息，方便产生缺陷报告。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）缺陷分类和跟踪：数据库中的缺陷一般被分为高严重性和低严重性，并根据缺陷的性质建议处理方式，高严重性错误一般需要尽早提交开发人员处理。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处理：每个记录在数据库中的缺陷一开始都被标为开放状态，表示需要进行处理。必须指定一些开发人员来进行缺陷的定位和修改工作，直至缺陷消除，这时将数据库中的缺陷状态置为关闭，表明缺陷已经处理好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）缺陷预测：通过一些高级的统计模型，根据已有的缺陷信息和统计数据，对软件中可能存在的错误数量和性质进行预测，是软件缺陷管理的一个重要功能。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59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3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我们有一句老话， 叫人非圣贤，孰能无过。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人们可以犯语言错误、观察错误、处方错误、手术错误、驾驶错误、运动错误、恋爱错误等等各种各样的错误，当然程序员在软件开发的过程中也就可能犯类似的错误。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72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管理软件项目的团队提供建议  极限编程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如果我们在软件的开发过程中，遵循一定的约定俗称的 规律，将会大大减少错误的发生。  比如，我们可能 在开发软件的过程中， 尽量 遵循 搜耦合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采用面向对象的语言、重视软件文档的作用等等。团队的沟通。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软件项目的设计范型  模型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控制器模式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编程语言的设计哲学  面向对象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用来阐明和论证软件性质的形式化方法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软件的分析与理解、形式化验证和软件过程管理等方法和过程进行错误预防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通过软件测试来检查出没有防的住的错误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通过容错计算和设计应对那些没有防的住，也没有能检查出来的错误与缺陷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我们的系统的鲁棒性很强。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最后，进行错误预测，估计系统仍然出现故障的可能性</a:t>
            </a:r>
            <a:endParaRPr lang="zh-CN" altLang="en-US" dirty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3BC8FA-7714-4ABF-887D-5ABC1328299A}" type="slidenum">
              <a:rPr lang="zh-CN" altLang="en-US" smtClean="0">
                <a:latin typeface="Arial" pitchFamily="34" charset="0"/>
              </a:rPr>
              <a:pPr/>
              <a:t>4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92BAEC-D0D7-4696-8C2F-9D0883832B57}" type="slidenum">
              <a:rPr lang="zh-CN" altLang="en-US" smtClean="0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尽管如此， 缺陷还是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集成测试不充分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丢失登陆器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节省内存，时间表示的缩写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客户退货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微博两个热搜都是关于软件故障，估计你们都忘了啊。 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上述所有实例中的软件问题在软件工程或软件测试中都被称为</a:t>
            </a:r>
            <a:r>
              <a:rPr lang="zh-CN" altLang="en-US" sz="1200" b="1" dirty="0">
                <a:solidFill>
                  <a:schemeClr val="hlink"/>
                </a:solidFill>
              </a:rPr>
              <a:t>软件缺陷或软件故障</a:t>
            </a:r>
            <a:r>
              <a:rPr lang="zh-CN" altLang="en-US" sz="1200" dirty="0"/>
              <a:t>。</a:t>
            </a:r>
            <a:r>
              <a:rPr lang="zh-CN" altLang="en-US" sz="1200" b="1" dirty="0">
                <a:latin typeface="宋体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1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描述软件失败的术语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    要想成为软件测试员，就要使用各种术语描述软件失败时的现象。常用的术语为：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 将所有的软件问题通称为缺陷，不管它是大的、小的、有意的、无意的，因为它们都会制造障碍。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E7718-76E9-43CC-8AA7-EBAE1F67C6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B56003-39A3-4D7C-BF71-EA8D02E5F358}" type="slidenum">
              <a:rPr lang="zh-CN" altLang="en-US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/>
              <a:t>IEEE729-1983</a:t>
            </a:r>
            <a:r>
              <a:rPr lang="zh-CN" altLang="en-US" dirty="0"/>
              <a:t>对</a:t>
            </a:r>
            <a:r>
              <a:rPr lang="zh-CN" altLang="en-US" b="1" dirty="0"/>
              <a:t>缺陷</a:t>
            </a:r>
            <a:r>
              <a:rPr lang="zh-CN" altLang="en-US" dirty="0"/>
              <a:t>有一个标准的</a:t>
            </a:r>
            <a:r>
              <a:rPr lang="zh-CN" altLang="en-US" b="1" dirty="0"/>
              <a:t>定义</a:t>
            </a:r>
            <a:r>
              <a:rPr lang="zh-CN" altLang="en-US" dirty="0"/>
              <a:t>：从产品内部看，</a:t>
            </a:r>
            <a:r>
              <a:rPr lang="zh-CN" altLang="en-US" b="1" dirty="0"/>
              <a:t>缺陷</a:t>
            </a:r>
            <a:r>
              <a:rPr lang="zh-CN" altLang="en-US" dirty="0"/>
              <a:t>是</a:t>
            </a:r>
            <a:r>
              <a:rPr lang="zh-CN" altLang="en-US" b="1" dirty="0"/>
              <a:t>软件</a:t>
            </a:r>
            <a:r>
              <a:rPr lang="zh-CN" altLang="en-US" dirty="0"/>
              <a:t>产品开发或维护过程中存在的错误、毛病等各种问题；从产品外部看，</a:t>
            </a:r>
            <a:r>
              <a:rPr lang="zh-CN" altLang="en-US" b="1" dirty="0"/>
              <a:t>缺陷</a:t>
            </a:r>
            <a:r>
              <a:rPr lang="zh-CN" altLang="en-US" dirty="0"/>
              <a:t>是系统所需要实现的某种功能的失效或违背。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itchFamily="18" charset="0"/>
              </a:rPr>
              <a:t>举例讨论：手机的嵌入式软件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20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）计算器 需要 一个 根号 的功能， 但却没有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）计算器 </a:t>
            </a:r>
            <a:r>
              <a:rPr lang="en-US" altLang="zh-CN" dirty="0"/>
              <a:t>+</a:t>
            </a:r>
            <a:r>
              <a:rPr lang="zh-CN" altLang="en-US" dirty="0"/>
              <a:t>号不出错，但出错了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）计算器 没有说明， 比方说我们默认不应该崩溃，但是却崩溃了。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）计算器 甲方只要一个 简单的 初等 计算，  但你还给出了一个 扫码加好友的功能， 这可能就有点不友好了。 （力求简洁）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） 计算器运算太慢了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49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59C3-E956-41A1-AB56-F64CFAC318E3}" type="datetimeFigureOut">
              <a:rPr lang="zh-CN" altLang="en-US" smtClean="0"/>
              <a:pPr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245A-6BA9-4D33-A1ED-6A96EC9B39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软件缺陷及其管理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南京大学计算机系</a:t>
            </a:r>
            <a:endParaRPr lang="en-US" altLang="zh-CN" dirty="0"/>
          </a:p>
          <a:p>
            <a:r>
              <a:rPr lang="zh-CN" altLang="en-US" b="1" dirty="0"/>
              <a:t>聂长海</a:t>
            </a:r>
            <a:endParaRPr lang="en-US" altLang="zh-CN" b="1" dirty="0"/>
          </a:p>
          <a:p>
            <a:r>
              <a:rPr lang="zh-CN" altLang="en-US" dirty="0"/>
              <a:t>计算机楼</a:t>
            </a:r>
            <a:r>
              <a:rPr lang="en-US" altLang="zh-CN" dirty="0"/>
              <a:t>705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changhainie@nju.edu.cn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软件缺陷的类型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900113" y="1881188"/>
            <a:ext cx="7596187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5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软件缺陷的主要类型</a:t>
            </a:r>
            <a:r>
              <a:rPr lang="en-US" altLang="zh-CN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现象：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功能、特性没有实现或部分实现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设计不合理，存在缺陷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实际结果和预期结果不一致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运行出错，包括运行中断、系统崩溃、界面混乱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数据结果不正确、精度不够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 用户不能接受的其他问题，如存取时间过长、界面不美观 </a:t>
            </a:r>
          </a:p>
        </p:txBody>
      </p:sp>
    </p:spTree>
    <p:extLst>
      <p:ext uri="{BB962C8B-B14F-4D97-AF65-F5344CB8AC3E}">
        <p14:creationId xmlns:p14="http://schemas.microsoft.com/office/powerpoint/2010/main" val="37442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软件缺陷的特征</a:t>
            </a:r>
            <a:endParaRPr lang="zh-CN" altLang="en-US" sz="3200" dirty="0"/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083550" cy="4495800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ct val="20000"/>
              </a:spcAft>
            </a:pPr>
            <a:r>
              <a:rPr lang="zh-CN" altLang="en-US" sz="2800" dirty="0"/>
              <a:t>“看不到”</a:t>
            </a:r>
          </a:p>
          <a:p>
            <a:pPr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/>
              <a:t>    ——</a:t>
            </a:r>
            <a:r>
              <a:rPr lang="zh-CN" altLang="en-US" sz="2800" dirty="0"/>
              <a:t>软件的特殊性决定了缺陷不易看到</a:t>
            </a:r>
          </a:p>
        </p:txBody>
      </p:sp>
    </p:spTree>
    <p:extLst>
      <p:ext uri="{BB962C8B-B14F-4D97-AF65-F5344CB8AC3E}">
        <p14:creationId xmlns:p14="http://schemas.microsoft.com/office/powerpoint/2010/main" val="33636025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48E5-B2C6-4850-A759-1D3739B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BFCC2-CB6B-4764-8736-65ACDBC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输入空间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B77042-EA51-44EF-B631-C186E9A6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3" y="0"/>
            <a:ext cx="8862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软件缺陷的特征</a:t>
            </a:r>
            <a:endParaRPr lang="zh-CN" altLang="en-US" sz="3200" dirty="0"/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8083550" cy="4495800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ct val="20000"/>
              </a:spcAft>
            </a:pPr>
            <a:r>
              <a:rPr lang="zh-CN" altLang="en-US" sz="2800" dirty="0">
                <a:cs typeface="Times New Roman" pitchFamily="18" charset="0"/>
              </a:rPr>
              <a:t>“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看到但是抓不到</a:t>
            </a:r>
            <a:r>
              <a:rPr lang="zh-CN" altLang="en-US" sz="2800" dirty="0">
                <a:cs typeface="Times New Roman" pitchFamily="18" charset="0"/>
              </a:rPr>
              <a:t>”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dirty="0">
                <a:cs typeface="Times New Roman" pitchFamily="18" charset="0"/>
              </a:rPr>
              <a:t>——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发现了缺陷，但不易找到问题发生的原因所在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FB40-8D72-42FC-9735-72485CA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D567B-7902-4565-B689-90924C9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" y="5311838"/>
            <a:ext cx="9237712" cy="324370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 program state of the GNU compiler. The state consists of 44,000 individual variables (shown as vertices) and about 42,000 references between variables (shown as edges).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D8219-9D40-4695-A589-3CA458B0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600"/>
            <a:ext cx="8282001" cy="5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r>
              <a:rPr lang="zh-CN" altLang="en-US" sz="4000" dirty="0"/>
              <a:t>软件缺陷产生的原因</a:t>
            </a:r>
            <a:endParaRPr lang="en-US" altLang="zh-CN" sz="4000" dirty="0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447390" y="2864325"/>
            <a:ext cx="8388920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5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项目期限的压力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产品的复杂度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沟通不良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开发人员的疲劳、压力或受到干扰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缺乏足够的知识、技能和经验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不了解客户的需求</a:t>
            </a:r>
          </a:p>
          <a:p>
            <a:pPr>
              <a:spcBef>
                <a:spcPct val="40000"/>
              </a:spcBef>
              <a:buClr>
                <a:srgbClr val="91AC4E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i="1" dirty="0"/>
              <a:t> 缺乏动力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595260-220D-4C01-AEB6-BF804F2C5D40}"/>
              </a:ext>
            </a:extLst>
          </p:cNvPr>
          <p:cNvSpPr/>
          <p:nvPr/>
        </p:nvSpPr>
        <p:spPr>
          <a:xfrm>
            <a:off x="179512" y="1180609"/>
            <a:ext cx="8528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“If men were angels, no government would be necessary.”</a:t>
            </a:r>
          </a:p>
          <a:p>
            <a:r>
              <a:rPr lang="en-US" altLang="zh-CN" sz="2800" dirty="0"/>
              <a:t>					                 James Madison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B58053-4962-4110-BFC1-4B08E1E9032D}"/>
              </a:ext>
            </a:extLst>
          </p:cNvPr>
          <p:cNvSpPr/>
          <p:nvPr/>
        </p:nvSpPr>
        <p:spPr>
          <a:xfrm>
            <a:off x="-81514" y="2132959"/>
            <a:ext cx="891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“If software developers were angels, debugging would be unnecessary.” </a:t>
            </a:r>
          </a:p>
          <a:p>
            <a:pPr algn="r"/>
            <a:r>
              <a:rPr lang="en-US" altLang="zh-CN" sz="2400" dirty="0"/>
              <a:t> James </a:t>
            </a:r>
            <a:r>
              <a:rPr lang="en-US" altLang="zh-CN" sz="2400" dirty="0" err="1"/>
              <a:t>Larus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79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97674 -0.00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7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1.03628 0.0090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4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软件缺陷产生的分类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542E-AE11-4060-8E01-B6C9DBF3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575" y="2463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5A1CD9-5A0E-426B-9A8D-6637724F1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071705"/>
              </p:ext>
            </p:extLst>
          </p:nvPr>
        </p:nvGraphicFramePr>
        <p:xfrm>
          <a:off x="755576" y="1414995"/>
          <a:ext cx="7153787" cy="44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4" imgW="4727741" imgH="2621679" progId="Visio.Drawing.11">
                  <p:embed/>
                </p:oleObj>
              </mc:Choice>
              <mc:Fallback>
                <p:oleObj name="Visio" r:id="rId4" imgW="4727741" imgH="26216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4995"/>
                        <a:ext cx="7153787" cy="446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软件缺陷的分类</a:t>
            </a:r>
          </a:p>
        </p:txBody>
      </p:sp>
      <p:pic>
        <p:nvPicPr>
          <p:cNvPr id="1665028" name="Picture 4" descr="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00" y="1804153"/>
            <a:ext cx="5219700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5031" name="Picture 7" descr="图2-5%20%20软件缺陷在不同阶段的分布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1590"/>
            <a:ext cx="637381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6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/>
              <a:t>软件缺陷修复的代价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507412" cy="198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itchFamily="2" charset="-122"/>
              </a:rPr>
              <a:t>软件在从需求、设计、编码、测试一直到交付用户公开使用后的过程中，都有可能产生和发现缺陷。随着整个开发过程的时间推移，更正缺陷或修复问题的费用</a:t>
            </a:r>
            <a:r>
              <a:rPr lang="zh-CN" altLang="en-US" sz="2800" dirty="0">
                <a:solidFill>
                  <a:schemeClr val="hlink"/>
                </a:solidFill>
                <a:latin typeface="宋体" pitchFamily="2" charset="-122"/>
              </a:rPr>
              <a:t>呈几何级数增长</a:t>
            </a:r>
            <a:r>
              <a:rPr lang="zh-CN" altLang="en-US" sz="2800" dirty="0">
                <a:latin typeface="宋体" pitchFamily="2" charset="-122"/>
              </a:rPr>
              <a:t>。</a:t>
            </a:r>
            <a:r>
              <a:rPr lang="zh-CN" altLang="en-US" sz="2800" dirty="0"/>
              <a:t>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1042988" y="57340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图1-</a:t>
            </a:r>
            <a:r>
              <a:rPr lang="en-US" altLang="zh-CN" dirty="0"/>
              <a:t>4  </a:t>
            </a:r>
            <a:r>
              <a:rPr lang="zh-CN" altLang="en-US" dirty="0"/>
              <a:t>软件缺陷在不同阶段发现时修复的费用示意图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85750" y="2928938"/>
            <a:ext cx="8388350" cy="3001962"/>
            <a:chOff x="0" y="1797"/>
            <a:chExt cx="5284" cy="1891"/>
          </a:xfrm>
        </p:grpSpPr>
        <p:sp>
          <p:nvSpPr>
            <p:cNvPr id="56326" name="AutoShape 7"/>
            <p:cNvSpPr>
              <a:spLocks noChangeAspect="1" noChangeArrowheads="1" noTextEdit="1"/>
            </p:cNvSpPr>
            <p:nvPr/>
          </p:nvSpPr>
          <p:spPr bwMode="auto">
            <a:xfrm>
              <a:off x="0" y="1797"/>
              <a:ext cx="5284" cy="1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7" name="Freeform 9"/>
            <p:cNvSpPr>
              <a:spLocks/>
            </p:cNvSpPr>
            <p:nvPr/>
          </p:nvSpPr>
          <p:spPr bwMode="auto">
            <a:xfrm>
              <a:off x="712" y="3235"/>
              <a:ext cx="4097" cy="69"/>
            </a:xfrm>
            <a:custGeom>
              <a:avLst/>
              <a:gdLst>
                <a:gd name="T0" fmla="*/ 0 w 4169"/>
                <a:gd name="T1" fmla="*/ 69 h 69"/>
                <a:gd name="T2" fmla="*/ 86 w 4169"/>
                <a:gd name="T3" fmla="*/ 0 h 69"/>
                <a:gd name="T4" fmla="*/ 3382 w 4169"/>
                <a:gd name="T5" fmla="*/ 0 h 69"/>
                <a:gd name="T6" fmla="*/ 3294 w 4169"/>
                <a:gd name="T7" fmla="*/ 69 h 69"/>
                <a:gd name="T8" fmla="*/ 0 w 4169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9"/>
                <a:gd name="T16" fmla="*/ 0 h 69"/>
                <a:gd name="T17" fmla="*/ 4169 w 416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9" h="69">
                  <a:moveTo>
                    <a:pt x="0" y="69"/>
                  </a:moveTo>
                  <a:lnTo>
                    <a:pt x="110" y="0"/>
                  </a:lnTo>
                  <a:lnTo>
                    <a:pt x="4169" y="0"/>
                  </a:lnTo>
                  <a:lnTo>
                    <a:pt x="406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Freeform 10"/>
            <p:cNvSpPr>
              <a:spLocks/>
            </p:cNvSpPr>
            <p:nvPr/>
          </p:nvSpPr>
          <p:spPr bwMode="auto">
            <a:xfrm>
              <a:off x="712" y="1964"/>
              <a:ext cx="108" cy="1340"/>
            </a:xfrm>
            <a:custGeom>
              <a:avLst/>
              <a:gdLst>
                <a:gd name="T0" fmla="*/ 0 w 110"/>
                <a:gd name="T1" fmla="*/ 1340 h 1340"/>
                <a:gd name="T2" fmla="*/ 0 w 110"/>
                <a:gd name="T3" fmla="*/ 69 h 1340"/>
                <a:gd name="T4" fmla="*/ 86 w 110"/>
                <a:gd name="T5" fmla="*/ 0 h 1340"/>
                <a:gd name="T6" fmla="*/ 86 w 110"/>
                <a:gd name="T7" fmla="*/ 1271 h 1340"/>
                <a:gd name="T8" fmla="*/ 0 w 110"/>
                <a:gd name="T9" fmla="*/ 1340 h 1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340"/>
                <a:gd name="T17" fmla="*/ 110 w 110"/>
                <a:gd name="T18" fmla="*/ 1340 h 1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Rectangle 11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Freeform 12"/>
            <p:cNvSpPr>
              <a:spLocks/>
            </p:cNvSpPr>
            <p:nvPr/>
          </p:nvSpPr>
          <p:spPr bwMode="auto">
            <a:xfrm>
              <a:off x="712" y="3235"/>
              <a:ext cx="4097" cy="69"/>
            </a:xfrm>
            <a:custGeom>
              <a:avLst/>
              <a:gdLst>
                <a:gd name="T0" fmla="*/ 0 w 380"/>
                <a:gd name="T1" fmla="*/ 2147483647 h 7"/>
                <a:gd name="T2" fmla="*/ 2147483647 w 380"/>
                <a:gd name="T3" fmla="*/ 0 h 7"/>
                <a:gd name="T4" fmla="*/ 2147483647 w 380"/>
                <a:gd name="T5" fmla="*/ 0 h 7"/>
                <a:gd name="T6" fmla="*/ 0 60000 65536"/>
                <a:gd name="T7" fmla="*/ 0 60000 65536"/>
                <a:gd name="T8" fmla="*/ 0 60000 65536"/>
                <a:gd name="T9" fmla="*/ 0 w 380"/>
                <a:gd name="T10" fmla="*/ 0 h 7"/>
                <a:gd name="T11" fmla="*/ 380 w 380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Freeform 13"/>
            <p:cNvSpPr>
              <a:spLocks/>
            </p:cNvSpPr>
            <p:nvPr/>
          </p:nvSpPr>
          <p:spPr bwMode="auto">
            <a:xfrm>
              <a:off x="712" y="2979"/>
              <a:ext cx="4097" cy="79"/>
            </a:xfrm>
            <a:custGeom>
              <a:avLst/>
              <a:gdLst>
                <a:gd name="T0" fmla="*/ 0 w 380"/>
                <a:gd name="T1" fmla="*/ 2147483647 h 8"/>
                <a:gd name="T2" fmla="*/ 2147483647 w 380"/>
                <a:gd name="T3" fmla="*/ 0 h 8"/>
                <a:gd name="T4" fmla="*/ 2147483647 w 380"/>
                <a:gd name="T5" fmla="*/ 0 h 8"/>
                <a:gd name="T6" fmla="*/ 0 60000 65536"/>
                <a:gd name="T7" fmla="*/ 0 60000 65536"/>
                <a:gd name="T8" fmla="*/ 0 60000 65536"/>
                <a:gd name="T9" fmla="*/ 0 w 380"/>
                <a:gd name="T10" fmla="*/ 0 h 8"/>
                <a:gd name="T11" fmla="*/ 380 w 38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Freeform 14"/>
            <p:cNvSpPr>
              <a:spLocks/>
            </p:cNvSpPr>
            <p:nvPr/>
          </p:nvSpPr>
          <p:spPr bwMode="auto">
            <a:xfrm>
              <a:off x="712" y="2723"/>
              <a:ext cx="4097" cy="79"/>
            </a:xfrm>
            <a:custGeom>
              <a:avLst/>
              <a:gdLst>
                <a:gd name="T0" fmla="*/ 0 w 380"/>
                <a:gd name="T1" fmla="*/ 2147483647 h 8"/>
                <a:gd name="T2" fmla="*/ 2147483647 w 380"/>
                <a:gd name="T3" fmla="*/ 0 h 8"/>
                <a:gd name="T4" fmla="*/ 2147483647 w 380"/>
                <a:gd name="T5" fmla="*/ 0 h 8"/>
                <a:gd name="T6" fmla="*/ 0 60000 65536"/>
                <a:gd name="T7" fmla="*/ 0 60000 65536"/>
                <a:gd name="T8" fmla="*/ 0 60000 65536"/>
                <a:gd name="T9" fmla="*/ 0 w 380"/>
                <a:gd name="T10" fmla="*/ 0 h 8"/>
                <a:gd name="T11" fmla="*/ 380 w 38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Freeform 15"/>
            <p:cNvSpPr>
              <a:spLocks/>
            </p:cNvSpPr>
            <p:nvPr/>
          </p:nvSpPr>
          <p:spPr bwMode="auto">
            <a:xfrm>
              <a:off x="712" y="2467"/>
              <a:ext cx="4097" cy="79"/>
            </a:xfrm>
            <a:custGeom>
              <a:avLst/>
              <a:gdLst>
                <a:gd name="T0" fmla="*/ 0 w 380"/>
                <a:gd name="T1" fmla="*/ 2147483647 h 8"/>
                <a:gd name="T2" fmla="*/ 2147483647 w 380"/>
                <a:gd name="T3" fmla="*/ 0 h 8"/>
                <a:gd name="T4" fmla="*/ 2147483647 w 380"/>
                <a:gd name="T5" fmla="*/ 0 h 8"/>
                <a:gd name="T6" fmla="*/ 0 60000 65536"/>
                <a:gd name="T7" fmla="*/ 0 60000 65536"/>
                <a:gd name="T8" fmla="*/ 0 60000 65536"/>
                <a:gd name="T9" fmla="*/ 0 w 380"/>
                <a:gd name="T10" fmla="*/ 0 h 8"/>
                <a:gd name="T11" fmla="*/ 380 w 38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Freeform 16"/>
            <p:cNvSpPr>
              <a:spLocks/>
            </p:cNvSpPr>
            <p:nvPr/>
          </p:nvSpPr>
          <p:spPr bwMode="auto">
            <a:xfrm>
              <a:off x="712" y="2211"/>
              <a:ext cx="4097" cy="78"/>
            </a:xfrm>
            <a:custGeom>
              <a:avLst/>
              <a:gdLst>
                <a:gd name="T0" fmla="*/ 0 w 380"/>
                <a:gd name="T1" fmla="*/ 2147483647 h 8"/>
                <a:gd name="T2" fmla="*/ 2147483647 w 380"/>
                <a:gd name="T3" fmla="*/ 0 h 8"/>
                <a:gd name="T4" fmla="*/ 2147483647 w 380"/>
                <a:gd name="T5" fmla="*/ 0 h 8"/>
                <a:gd name="T6" fmla="*/ 0 60000 65536"/>
                <a:gd name="T7" fmla="*/ 0 60000 65536"/>
                <a:gd name="T8" fmla="*/ 0 60000 65536"/>
                <a:gd name="T9" fmla="*/ 0 w 380"/>
                <a:gd name="T10" fmla="*/ 0 h 8"/>
                <a:gd name="T11" fmla="*/ 380 w 38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8">
                  <a:moveTo>
                    <a:pt x="0" y="8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Freeform 17"/>
            <p:cNvSpPr>
              <a:spLocks/>
            </p:cNvSpPr>
            <p:nvPr/>
          </p:nvSpPr>
          <p:spPr bwMode="auto">
            <a:xfrm>
              <a:off x="712" y="1964"/>
              <a:ext cx="4097" cy="69"/>
            </a:xfrm>
            <a:custGeom>
              <a:avLst/>
              <a:gdLst>
                <a:gd name="T0" fmla="*/ 0 w 380"/>
                <a:gd name="T1" fmla="*/ 2147483647 h 7"/>
                <a:gd name="T2" fmla="*/ 2147483647 w 380"/>
                <a:gd name="T3" fmla="*/ 0 h 7"/>
                <a:gd name="T4" fmla="*/ 2147483647 w 380"/>
                <a:gd name="T5" fmla="*/ 0 h 7"/>
                <a:gd name="T6" fmla="*/ 0 60000 65536"/>
                <a:gd name="T7" fmla="*/ 0 60000 65536"/>
                <a:gd name="T8" fmla="*/ 0 60000 65536"/>
                <a:gd name="T9" fmla="*/ 0 w 380"/>
                <a:gd name="T10" fmla="*/ 0 h 7"/>
                <a:gd name="T11" fmla="*/ 380 w 380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" h="7">
                  <a:moveTo>
                    <a:pt x="0" y="7"/>
                  </a:moveTo>
                  <a:lnTo>
                    <a:pt x="10" y="0"/>
                  </a:lnTo>
                  <a:lnTo>
                    <a:pt x="3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Freeform 18"/>
            <p:cNvSpPr>
              <a:spLocks/>
            </p:cNvSpPr>
            <p:nvPr/>
          </p:nvSpPr>
          <p:spPr bwMode="auto">
            <a:xfrm>
              <a:off x="712" y="3235"/>
              <a:ext cx="4097" cy="69"/>
            </a:xfrm>
            <a:custGeom>
              <a:avLst/>
              <a:gdLst>
                <a:gd name="T0" fmla="*/ 3382 w 4169"/>
                <a:gd name="T1" fmla="*/ 0 h 69"/>
                <a:gd name="T2" fmla="*/ 3294 w 4169"/>
                <a:gd name="T3" fmla="*/ 69 h 69"/>
                <a:gd name="T4" fmla="*/ 0 w 4169"/>
                <a:gd name="T5" fmla="*/ 69 h 69"/>
                <a:gd name="T6" fmla="*/ 86 w 4169"/>
                <a:gd name="T7" fmla="*/ 0 h 69"/>
                <a:gd name="T8" fmla="*/ 3382 w 41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9"/>
                <a:gd name="T16" fmla="*/ 0 h 69"/>
                <a:gd name="T17" fmla="*/ 4169 w 416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9" h="69">
                  <a:moveTo>
                    <a:pt x="4169" y="0"/>
                  </a:moveTo>
                  <a:lnTo>
                    <a:pt x="4060" y="69"/>
                  </a:lnTo>
                  <a:lnTo>
                    <a:pt x="0" y="69"/>
                  </a:lnTo>
                  <a:lnTo>
                    <a:pt x="110" y="0"/>
                  </a:lnTo>
                  <a:lnTo>
                    <a:pt x="4169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Freeform 19"/>
            <p:cNvSpPr>
              <a:spLocks/>
            </p:cNvSpPr>
            <p:nvPr/>
          </p:nvSpPr>
          <p:spPr bwMode="auto">
            <a:xfrm>
              <a:off x="712" y="1964"/>
              <a:ext cx="108" cy="1340"/>
            </a:xfrm>
            <a:custGeom>
              <a:avLst/>
              <a:gdLst>
                <a:gd name="T0" fmla="*/ 0 w 110"/>
                <a:gd name="T1" fmla="*/ 1340 h 1340"/>
                <a:gd name="T2" fmla="*/ 0 w 110"/>
                <a:gd name="T3" fmla="*/ 69 h 1340"/>
                <a:gd name="T4" fmla="*/ 86 w 110"/>
                <a:gd name="T5" fmla="*/ 0 h 1340"/>
                <a:gd name="T6" fmla="*/ 86 w 110"/>
                <a:gd name="T7" fmla="*/ 1271 h 1340"/>
                <a:gd name="T8" fmla="*/ 0 w 110"/>
                <a:gd name="T9" fmla="*/ 1340 h 1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340"/>
                <a:gd name="T17" fmla="*/ 110 w 110"/>
                <a:gd name="T18" fmla="*/ 1340 h 1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noFill/>
            <a:ln w="17463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Rectangle 20"/>
            <p:cNvSpPr>
              <a:spLocks noChangeArrowheads="1"/>
            </p:cNvSpPr>
            <p:nvPr/>
          </p:nvSpPr>
          <p:spPr bwMode="auto">
            <a:xfrm>
              <a:off x="820" y="1964"/>
              <a:ext cx="3989" cy="1271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Freeform 21"/>
            <p:cNvSpPr>
              <a:spLocks/>
            </p:cNvSpPr>
            <p:nvPr/>
          </p:nvSpPr>
          <p:spPr bwMode="auto">
            <a:xfrm>
              <a:off x="1273" y="3186"/>
              <a:ext cx="107" cy="118"/>
            </a:xfrm>
            <a:custGeom>
              <a:avLst/>
              <a:gdLst>
                <a:gd name="T0" fmla="*/ 0 w 109"/>
                <a:gd name="T1" fmla="*/ 118 h 118"/>
                <a:gd name="T2" fmla="*/ 0 w 109"/>
                <a:gd name="T3" fmla="*/ 69 h 118"/>
                <a:gd name="T4" fmla="*/ 85 w 109"/>
                <a:gd name="T5" fmla="*/ 0 h 118"/>
                <a:gd name="T6" fmla="*/ 85 w 109"/>
                <a:gd name="T7" fmla="*/ 49 h 118"/>
                <a:gd name="T8" fmla="*/ 0 w 109"/>
                <a:gd name="T9" fmla="*/ 118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118"/>
                <a:gd name="T17" fmla="*/ 109 w 10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118">
                  <a:moveTo>
                    <a:pt x="0" y="118"/>
                  </a:moveTo>
                  <a:lnTo>
                    <a:pt x="0" y="69"/>
                  </a:lnTo>
                  <a:lnTo>
                    <a:pt x="109" y="0"/>
                  </a:lnTo>
                  <a:lnTo>
                    <a:pt x="109" y="49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Rectangle 22"/>
            <p:cNvSpPr>
              <a:spLocks noChangeArrowheads="1"/>
            </p:cNvSpPr>
            <p:nvPr/>
          </p:nvSpPr>
          <p:spPr bwMode="auto">
            <a:xfrm>
              <a:off x="949" y="3255"/>
              <a:ext cx="324" cy="49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Freeform 23"/>
            <p:cNvSpPr>
              <a:spLocks/>
            </p:cNvSpPr>
            <p:nvPr/>
          </p:nvSpPr>
          <p:spPr bwMode="auto">
            <a:xfrm>
              <a:off x="949" y="3186"/>
              <a:ext cx="431" cy="69"/>
            </a:xfrm>
            <a:custGeom>
              <a:avLst/>
              <a:gdLst>
                <a:gd name="T0" fmla="*/ 271 w 438"/>
                <a:gd name="T1" fmla="*/ 69 h 69"/>
                <a:gd name="T2" fmla="*/ 361 w 438"/>
                <a:gd name="T3" fmla="*/ 0 h 69"/>
                <a:gd name="T4" fmla="*/ 89 w 438"/>
                <a:gd name="T5" fmla="*/ 0 h 69"/>
                <a:gd name="T6" fmla="*/ 0 w 438"/>
                <a:gd name="T7" fmla="*/ 69 h 69"/>
                <a:gd name="T8" fmla="*/ 271 w 438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69"/>
                <a:gd name="T17" fmla="*/ 438 w 43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69">
                  <a:moveTo>
                    <a:pt x="329" y="69"/>
                  </a:moveTo>
                  <a:lnTo>
                    <a:pt x="438" y="0"/>
                  </a:lnTo>
                  <a:lnTo>
                    <a:pt x="109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Freeform 24"/>
            <p:cNvSpPr>
              <a:spLocks/>
            </p:cNvSpPr>
            <p:nvPr/>
          </p:nvSpPr>
          <p:spPr bwMode="auto">
            <a:xfrm>
              <a:off x="2071" y="3107"/>
              <a:ext cx="107" cy="197"/>
            </a:xfrm>
            <a:custGeom>
              <a:avLst/>
              <a:gdLst>
                <a:gd name="T0" fmla="*/ 0 w 109"/>
                <a:gd name="T1" fmla="*/ 197 h 197"/>
                <a:gd name="T2" fmla="*/ 0 w 109"/>
                <a:gd name="T3" fmla="*/ 79 h 197"/>
                <a:gd name="T4" fmla="*/ 85 w 109"/>
                <a:gd name="T5" fmla="*/ 0 h 197"/>
                <a:gd name="T6" fmla="*/ 85 w 109"/>
                <a:gd name="T7" fmla="*/ 128 h 197"/>
                <a:gd name="T8" fmla="*/ 0 w 109"/>
                <a:gd name="T9" fmla="*/ 197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197"/>
                <a:gd name="T17" fmla="*/ 109 w 109"/>
                <a:gd name="T18" fmla="*/ 197 h 1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197">
                  <a:moveTo>
                    <a:pt x="0" y="197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28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Rectangle 25"/>
            <p:cNvSpPr>
              <a:spLocks noChangeArrowheads="1"/>
            </p:cNvSpPr>
            <p:nvPr/>
          </p:nvSpPr>
          <p:spPr bwMode="auto">
            <a:xfrm>
              <a:off x="1747" y="3186"/>
              <a:ext cx="324" cy="118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Freeform 26"/>
            <p:cNvSpPr>
              <a:spLocks/>
            </p:cNvSpPr>
            <p:nvPr/>
          </p:nvSpPr>
          <p:spPr bwMode="auto">
            <a:xfrm>
              <a:off x="1747" y="3107"/>
              <a:ext cx="431" cy="79"/>
            </a:xfrm>
            <a:custGeom>
              <a:avLst/>
              <a:gdLst>
                <a:gd name="T0" fmla="*/ 265 w 439"/>
                <a:gd name="T1" fmla="*/ 79 h 79"/>
                <a:gd name="T2" fmla="*/ 351 w 439"/>
                <a:gd name="T3" fmla="*/ 0 h 79"/>
                <a:gd name="T4" fmla="*/ 86 w 439"/>
                <a:gd name="T5" fmla="*/ 0 h 79"/>
                <a:gd name="T6" fmla="*/ 0 w 439"/>
                <a:gd name="T7" fmla="*/ 79 h 79"/>
                <a:gd name="T8" fmla="*/ 265 w 439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79"/>
                <a:gd name="T17" fmla="*/ 439 w 439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Freeform 27"/>
            <p:cNvSpPr>
              <a:spLocks/>
            </p:cNvSpPr>
            <p:nvPr/>
          </p:nvSpPr>
          <p:spPr bwMode="auto">
            <a:xfrm>
              <a:off x="2869" y="3038"/>
              <a:ext cx="107" cy="266"/>
            </a:xfrm>
            <a:custGeom>
              <a:avLst/>
              <a:gdLst>
                <a:gd name="T0" fmla="*/ 0 w 109"/>
                <a:gd name="T1" fmla="*/ 266 h 266"/>
                <a:gd name="T2" fmla="*/ 0 w 109"/>
                <a:gd name="T3" fmla="*/ 79 h 266"/>
                <a:gd name="T4" fmla="*/ 85 w 109"/>
                <a:gd name="T5" fmla="*/ 0 h 266"/>
                <a:gd name="T6" fmla="*/ 85 w 109"/>
                <a:gd name="T7" fmla="*/ 197 h 266"/>
                <a:gd name="T8" fmla="*/ 0 w 109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66"/>
                <a:gd name="T17" fmla="*/ 109 w 109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66">
                  <a:moveTo>
                    <a:pt x="0" y="266"/>
                  </a:moveTo>
                  <a:lnTo>
                    <a:pt x="0" y="79"/>
                  </a:lnTo>
                  <a:lnTo>
                    <a:pt x="109" y="0"/>
                  </a:lnTo>
                  <a:lnTo>
                    <a:pt x="109" y="197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Rectangle 28"/>
            <p:cNvSpPr>
              <a:spLocks noChangeArrowheads="1"/>
            </p:cNvSpPr>
            <p:nvPr/>
          </p:nvSpPr>
          <p:spPr bwMode="auto">
            <a:xfrm>
              <a:off x="2545" y="3117"/>
              <a:ext cx="324" cy="187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Freeform 29"/>
            <p:cNvSpPr>
              <a:spLocks/>
            </p:cNvSpPr>
            <p:nvPr/>
          </p:nvSpPr>
          <p:spPr bwMode="auto">
            <a:xfrm>
              <a:off x="2545" y="3038"/>
              <a:ext cx="431" cy="79"/>
            </a:xfrm>
            <a:custGeom>
              <a:avLst/>
              <a:gdLst>
                <a:gd name="T0" fmla="*/ 265 w 439"/>
                <a:gd name="T1" fmla="*/ 79 h 79"/>
                <a:gd name="T2" fmla="*/ 351 w 439"/>
                <a:gd name="T3" fmla="*/ 0 h 79"/>
                <a:gd name="T4" fmla="*/ 86 w 439"/>
                <a:gd name="T5" fmla="*/ 0 h 79"/>
                <a:gd name="T6" fmla="*/ 0 w 439"/>
                <a:gd name="T7" fmla="*/ 79 h 79"/>
                <a:gd name="T8" fmla="*/ 265 w 439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79"/>
                <a:gd name="T17" fmla="*/ 439 w 439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79">
                  <a:moveTo>
                    <a:pt x="330" y="7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79"/>
                  </a:lnTo>
                  <a:lnTo>
                    <a:pt x="330" y="7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Freeform 30"/>
            <p:cNvSpPr>
              <a:spLocks/>
            </p:cNvSpPr>
            <p:nvPr/>
          </p:nvSpPr>
          <p:spPr bwMode="auto">
            <a:xfrm>
              <a:off x="3666" y="2930"/>
              <a:ext cx="108" cy="374"/>
            </a:xfrm>
            <a:custGeom>
              <a:avLst/>
              <a:gdLst>
                <a:gd name="T0" fmla="*/ 0 w 110"/>
                <a:gd name="T1" fmla="*/ 374 h 374"/>
                <a:gd name="T2" fmla="*/ 0 w 110"/>
                <a:gd name="T3" fmla="*/ 69 h 374"/>
                <a:gd name="T4" fmla="*/ 86 w 110"/>
                <a:gd name="T5" fmla="*/ 0 h 374"/>
                <a:gd name="T6" fmla="*/ 86 w 110"/>
                <a:gd name="T7" fmla="*/ 305 h 374"/>
                <a:gd name="T8" fmla="*/ 0 w 110"/>
                <a:gd name="T9" fmla="*/ 374 h 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374"/>
                <a:gd name="T17" fmla="*/ 110 w 110"/>
                <a:gd name="T18" fmla="*/ 374 h 3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374">
                  <a:moveTo>
                    <a:pt x="0" y="374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305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Rectangle 31"/>
            <p:cNvSpPr>
              <a:spLocks noChangeArrowheads="1"/>
            </p:cNvSpPr>
            <p:nvPr/>
          </p:nvSpPr>
          <p:spPr bwMode="auto">
            <a:xfrm>
              <a:off x="3343" y="2999"/>
              <a:ext cx="323" cy="305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Freeform 32"/>
            <p:cNvSpPr>
              <a:spLocks/>
            </p:cNvSpPr>
            <p:nvPr/>
          </p:nvSpPr>
          <p:spPr bwMode="auto">
            <a:xfrm>
              <a:off x="3343" y="2930"/>
              <a:ext cx="431" cy="69"/>
            </a:xfrm>
            <a:custGeom>
              <a:avLst/>
              <a:gdLst>
                <a:gd name="T0" fmla="*/ 264 w 439"/>
                <a:gd name="T1" fmla="*/ 69 h 69"/>
                <a:gd name="T2" fmla="*/ 351 w 439"/>
                <a:gd name="T3" fmla="*/ 0 h 69"/>
                <a:gd name="T4" fmla="*/ 86 w 439"/>
                <a:gd name="T5" fmla="*/ 0 h 69"/>
                <a:gd name="T6" fmla="*/ 0 w 439"/>
                <a:gd name="T7" fmla="*/ 69 h 69"/>
                <a:gd name="T8" fmla="*/ 264 w 439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69"/>
                <a:gd name="T17" fmla="*/ 439 w 43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Freeform 33"/>
            <p:cNvSpPr>
              <a:spLocks/>
            </p:cNvSpPr>
            <p:nvPr/>
          </p:nvSpPr>
          <p:spPr bwMode="auto">
            <a:xfrm>
              <a:off x="4464" y="1964"/>
              <a:ext cx="108" cy="1340"/>
            </a:xfrm>
            <a:custGeom>
              <a:avLst/>
              <a:gdLst>
                <a:gd name="T0" fmla="*/ 0 w 110"/>
                <a:gd name="T1" fmla="*/ 1340 h 1340"/>
                <a:gd name="T2" fmla="*/ 0 w 110"/>
                <a:gd name="T3" fmla="*/ 69 h 1340"/>
                <a:gd name="T4" fmla="*/ 86 w 110"/>
                <a:gd name="T5" fmla="*/ 0 h 1340"/>
                <a:gd name="T6" fmla="*/ 86 w 110"/>
                <a:gd name="T7" fmla="*/ 1271 h 1340"/>
                <a:gd name="T8" fmla="*/ 0 w 110"/>
                <a:gd name="T9" fmla="*/ 1340 h 13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1340"/>
                <a:gd name="T17" fmla="*/ 110 w 110"/>
                <a:gd name="T18" fmla="*/ 1340 h 13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1340">
                  <a:moveTo>
                    <a:pt x="0" y="1340"/>
                  </a:moveTo>
                  <a:lnTo>
                    <a:pt x="0" y="69"/>
                  </a:lnTo>
                  <a:lnTo>
                    <a:pt x="110" y="0"/>
                  </a:lnTo>
                  <a:lnTo>
                    <a:pt x="110" y="1271"/>
                  </a:lnTo>
                  <a:lnTo>
                    <a:pt x="0" y="1340"/>
                  </a:lnTo>
                  <a:close/>
                </a:path>
              </a:pathLst>
            </a:custGeom>
            <a:solidFill>
              <a:srgbClr val="4D4D8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Rectangle 34"/>
            <p:cNvSpPr>
              <a:spLocks noChangeArrowheads="1"/>
            </p:cNvSpPr>
            <p:nvPr/>
          </p:nvSpPr>
          <p:spPr bwMode="auto">
            <a:xfrm>
              <a:off x="4141" y="2033"/>
              <a:ext cx="323" cy="1271"/>
            </a:xfrm>
            <a:prstGeom prst="rect">
              <a:avLst/>
            </a:prstGeom>
            <a:solidFill>
              <a:srgbClr val="9999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Freeform 35"/>
            <p:cNvSpPr>
              <a:spLocks/>
            </p:cNvSpPr>
            <p:nvPr/>
          </p:nvSpPr>
          <p:spPr bwMode="auto">
            <a:xfrm>
              <a:off x="4141" y="1964"/>
              <a:ext cx="431" cy="69"/>
            </a:xfrm>
            <a:custGeom>
              <a:avLst/>
              <a:gdLst>
                <a:gd name="T0" fmla="*/ 264 w 439"/>
                <a:gd name="T1" fmla="*/ 69 h 69"/>
                <a:gd name="T2" fmla="*/ 351 w 439"/>
                <a:gd name="T3" fmla="*/ 0 h 69"/>
                <a:gd name="T4" fmla="*/ 86 w 439"/>
                <a:gd name="T5" fmla="*/ 0 h 69"/>
                <a:gd name="T6" fmla="*/ 0 w 439"/>
                <a:gd name="T7" fmla="*/ 69 h 69"/>
                <a:gd name="T8" fmla="*/ 264 w 439"/>
                <a:gd name="T9" fmla="*/ 69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9"/>
                <a:gd name="T16" fmla="*/ 0 h 69"/>
                <a:gd name="T17" fmla="*/ 439 w 439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9" h="69">
                  <a:moveTo>
                    <a:pt x="329" y="69"/>
                  </a:moveTo>
                  <a:lnTo>
                    <a:pt x="439" y="0"/>
                  </a:lnTo>
                  <a:lnTo>
                    <a:pt x="110" y="0"/>
                  </a:lnTo>
                  <a:lnTo>
                    <a:pt x="0" y="69"/>
                  </a:lnTo>
                  <a:lnTo>
                    <a:pt x="329" y="69"/>
                  </a:lnTo>
                  <a:close/>
                </a:path>
              </a:pathLst>
            </a:custGeom>
            <a:solidFill>
              <a:srgbClr val="7373B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Line 36"/>
            <p:cNvSpPr>
              <a:spLocks noChangeShapeType="1"/>
            </p:cNvSpPr>
            <p:nvPr/>
          </p:nvSpPr>
          <p:spPr bwMode="auto">
            <a:xfrm flipV="1">
              <a:off x="712" y="2033"/>
              <a:ext cx="1" cy="127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37"/>
            <p:cNvSpPr>
              <a:spLocks noChangeShapeType="1"/>
            </p:cNvSpPr>
            <p:nvPr/>
          </p:nvSpPr>
          <p:spPr bwMode="auto">
            <a:xfrm flipH="1">
              <a:off x="712" y="3304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Line 38"/>
            <p:cNvSpPr>
              <a:spLocks noChangeShapeType="1"/>
            </p:cNvSpPr>
            <p:nvPr/>
          </p:nvSpPr>
          <p:spPr bwMode="auto">
            <a:xfrm flipH="1">
              <a:off x="712" y="3058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39"/>
            <p:cNvSpPr>
              <a:spLocks noChangeShapeType="1"/>
            </p:cNvSpPr>
            <p:nvPr/>
          </p:nvSpPr>
          <p:spPr bwMode="auto">
            <a:xfrm flipH="1">
              <a:off x="712" y="2802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40"/>
            <p:cNvSpPr>
              <a:spLocks noChangeShapeType="1"/>
            </p:cNvSpPr>
            <p:nvPr/>
          </p:nvSpPr>
          <p:spPr bwMode="auto">
            <a:xfrm flipH="1">
              <a:off x="712" y="2546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41"/>
            <p:cNvSpPr>
              <a:spLocks noChangeShapeType="1"/>
            </p:cNvSpPr>
            <p:nvPr/>
          </p:nvSpPr>
          <p:spPr bwMode="auto">
            <a:xfrm flipH="1">
              <a:off x="712" y="2289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Line 42"/>
            <p:cNvSpPr>
              <a:spLocks noChangeShapeType="1"/>
            </p:cNvSpPr>
            <p:nvPr/>
          </p:nvSpPr>
          <p:spPr bwMode="auto">
            <a:xfrm flipH="1">
              <a:off x="712" y="2033"/>
              <a:ext cx="3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Rectangle 43"/>
            <p:cNvSpPr>
              <a:spLocks noChangeArrowheads="1"/>
            </p:cNvSpPr>
            <p:nvPr/>
          </p:nvSpPr>
          <p:spPr bwMode="auto">
            <a:xfrm>
              <a:off x="567" y="3203"/>
              <a:ext cx="11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0</a:t>
              </a:r>
              <a:endParaRPr lang="en-US" altLang="zh-CN" b="1"/>
            </a:p>
          </p:txBody>
        </p:sp>
        <p:sp>
          <p:nvSpPr>
            <p:cNvPr id="56362" name="Rectangle 44"/>
            <p:cNvSpPr>
              <a:spLocks noChangeArrowheads="1"/>
            </p:cNvSpPr>
            <p:nvPr/>
          </p:nvSpPr>
          <p:spPr bwMode="auto">
            <a:xfrm>
              <a:off x="521" y="297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20</a:t>
              </a:r>
              <a:endParaRPr lang="en-US" altLang="zh-CN" b="1"/>
            </a:p>
          </p:txBody>
        </p:sp>
        <p:sp>
          <p:nvSpPr>
            <p:cNvPr id="56363" name="Rectangle 45"/>
            <p:cNvSpPr>
              <a:spLocks noChangeArrowheads="1"/>
            </p:cNvSpPr>
            <p:nvPr/>
          </p:nvSpPr>
          <p:spPr bwMode="auto">
            <a:xfrm>
              <a:off x="521" y="27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40</a:t>
              </a:r>
              <a:endParaRPr lang="en-US" altLang="zh-CN" b="1"/>
            </a:p>
          </p:txBody>
        </p:sp>
        <p:sp>
          <p:nvSpPr>
            <p:cNvPr id="56364" name="Rectangle 46"/>
            <p:cNvSpPr>
              <a:spLocks noChangeArrowheads="1"/>
            </p:cNvSpPr>
            <p:nvPr/>
          </p:nvSpPr>
          <p:spPr bwMode="auto">
            <a:xfrm>
              <a:off x="521" y="243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60</a:t>
              </a:r>
              <a:endParaRPr lang="en-US" altLang="zh-CN" b="1"/>
            </a:p>
          </p:txBody>
        </p:sp>
        <p:sp>
          <p:nvSpPr>
            <p:cNvPr id="56365" name="Rectangle 47"/>
            <p:cNvSpPr>
              <a:spLocks noChangeArrowheads="1"/>
            </p:cNvSpPr>
            <p:nvPr/>
          </p:nvSpPr>
          <p:spPr bwMode="auto">
            <a:xfrm>
              <a:off x="521" y="216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80</a:t>
              </a:r>
              <a:endParaRPr lang="en-US" altLang="zh-CN" b="1"/>
            </a:p>
          </p:txBody>
        </p:sp>
        <p:sp>
          <p:nvSpPr>
            <p:cNvPr id="56366" name="Rectangle 48"/>
            <p:cNvSpPr>
              <a:spLocks noChangeArrowheads="1"/>
            </p:cNvSpPr>
            <p:nvPr/>
          </p:nvSpPr>
          <p:spPr bwMode="auto">
            <a:xfrm>
              <a:off x="476" y="1933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100</a:t>
              </a:r>
              <a:endParaRPr lang="en-US" altLang="zh-CN" b="1"/>
            </a:p>
          </p:txBody>
        </p:sp>
        <p:sp>
          <p:nvSpPr>
            <p:cNvPr id="56367" name="Line 49"/>
            <p:cNvSpPr>
              <a:spLocks noChangeShapeType="1"/>
            </p:cNvSpPr>
            <p:nvPr/>
          </p:nvSpPr>
          <p:spPr bwMode="auto">
            <a:xfrm>
              <a:off x="712" y="3304"/>
              <a:ext cx="3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Line 50"/>
            <p:cNvSpPr>
              <a:spLocks noChangeShapeType="1"/>
            </p:cNvSpPr>
            <p:nvPr/>
          </p:nvSpPr>
          <p:spPr bwMode="auto">
            <a:xfrm>
              <a:off x="71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51"/>
            <p:cNvSpPr>
              <a:spLocks noChangeShapeType="1"/>
            </p:cNvSpPr>
            <p:nvPr/>
          </p:nvSpPr>
          <p:spPr bwMode="auto">
            <a:xfrm>
              <a:off x="1510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52"/>
            <p:cNvSpPr>
              <a:spLocks noChangeShapeType="1"/>
            </p:cNvSpPr>
            <p:nvPr/>
          </p:nvSpPr>
          <p:spPr bwMode="auto">
            <a:xfrm>
              <a:off x="2308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53"/>
            <p:cNvSpPr>
              <a:spLocks noChangeShapeType="1"/>
            </p:cNvSpPr>
            <p:nvPr/>
          </p:nvSpPr>
          <p:spPr bwMode="auto">
            <a:xfrm>
              <a:off x="3106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54"/>
            <p:cNvSpPr>
              <a:spLocks noChangeShapeType="1"/>
            </p:cNvSpPr>
            <p:nvPr/>
          </p:nvSpPr>
          <p:spPr bwMode="auto">
            <a:xfrm>
              <a:off x="3904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55"/>
            <p:cNvSpPr>
              <a:spLocks noChangeShapeType="1"/>
            </p:cNvSpPr>
            <p:nvPr/>
          </p:nvSpPr>
          <p:spPr bwMode="auto">
            <a:xfrm>
              <a:off x="4702" y="3274"/>
              <a:ext cx="1" cy="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Rectangle 56"/>
            <p:cNvSpPr>
              <a:spLocks noChangeArrowheads="1"/>
            </p:cNvSpPr>
            <p:nvPr/>
          </p:nvSpPr>
          <p:spPr bwMode="auto">
            <a:xfrm>
              <a:off x="793" y="3339"/>
              <a:ext cx="72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编制说明书</a:t>
              </a:r>
              <a:endParaRPr lang="zh-CN" altLang="en-US" b="1"/>
            </a:p>
          </p:txBody>
        </p:sp>
        <p:sp>
          <p:nvSpPr>
            <p:cNvPr id="56375" name="Rectangle 57"/>
            <p:cNvSpPr>
              <a:spLocks noChangeArrowheads="1"/>
            </p:cNvSpPr>
            <p:nvPr/>
          </p:nvSpPr>
          <p:spPr bwMode="auto">
            <a:xfrm>
              <a:off x="1655" y="3339"/>
              <a:ext cx="5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设计阶段</a:t>
              </a:r>
              <a:endParaRPr lang="zh-CN" altLang="en-US" b="1"/>
            </a:p>
          </p:txBody>
        </p:sp>
        <p:sp>
          <p:nvSpPr>
            <p:cNvPr id="56376" name="Rectangle 58"/>
            <p:cNvSpPr>
              <a:spLocks noChangeArrowheads="1"/>
            </p:cNvSpPr>
            <p:nvPr/>
          </p:nvSpPr>
          <p:spPr bwMode="auto">
            <a:xfrm>
              <a:off x="2426" y="3339"/>
              <a:ext cx="5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编写代码</a:t>
              </a:r>
              <a:endParaRPr lang="zh-CN" altLang="en-US" b="1"/>
            </a:p>
          </p:txBody>
        </p:sp>
        <p:sp>
          <p:nvSpPr>
            <p:cNvPr id="56377" name="Rectangle 59"/>
            <p:cNvSpPr>
              <a:spLocks noChangeArrowheads="1"/>
            </p:cNvSpPr>
            <p:nvPr/>
          </p:nvSpPr>
          <p:spPr bwMode="auto">
            <a:xfrm>
              <a:off x="3379" y="3339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测试</a:t>
              </a:r>
              <a:endParaRPr lang="zh-CN" altLang="en-US" b="1"/>
            </a:p>
          </p:txBody>
        </p:sp>
        <p:sp>
          <p:nvSpPr>
            <p:cNvPr id="56378" name="Rectangle 60"/>
            <p:cNvSpPr>
              <a:spLocks noChangeArrowheads="1"/>
            </p:cNvSpPr>
            <p:nvPr/>
          </p:nvSpPr>
          <p:spPr bwMode="auto">
            <a:xfrm>
              <a:off x="4195" y="3339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发布</a:t>
              </a:r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缺陷预防</a:t>
            </a:r>
            <a:endParaRPr lang="en-US" altLang="zh-CN" dirty="0"/>
          </a:p>
          <a:p>
            <a:r>
              <a:rPr lang="zh-CN" altLang="en-US" dirty="0"/>
              <a:t>缺陷发现</a:t>
            </a:r>
            <a:endParaRPr lang="en-US" altLang="zh-CN" dirty="0"/>
          </a:p>
          <a:p>
            <a:r>
              <a:rPr lang="zh-CN" altLang="en-US" dirty="0"/>
              <a:t>缺陷记录和报告</a:t>
            </a:r>
            <a:endParaRPr lang="en-US" altLang="zh-CN" dirty="0"/>
          </a:p>
          <a:p>
            <a:r>
              <a:rPr lang="zh-CN" altLang="en-US" dirty="0"/>
              <a:t>缺陷分类和跟踪</a:t>
            </a:r>
            <a:endParaRPr lang="en-US" altLang="zh-CN" dirty="0"/>
          </a:p>
          <a:p>
            <a:r>
              <a:rPr lang="zh-CN" altLang="en-US" dirty="0"/>
              <a:t>缺陷处理</a:t>
            </a:r>
            <a:endParaRPr lang="en-US" altLang="zh-CN" dirty="0"/>
          </a:p>
          <a:p>
            <a:r>
              <a:rPr lang="zh-CN" altLang="en-US" dirty="0"/>
              <a:t>缺陷预测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软件缺陷及其管理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缺陷无处不在</a:t>
            </a:r>
            <a:endParaRPr lang="en-US" altLang="zh-CN" dirty="0"/>
          </a:p>
          <a:p>
            <a:r>
              <a:rPr lang="zh-CN" altLang="en-US" dirty="0"/>
              <a:t>缺陷的实例</a:t>
            </a:r>
            <a:endParaRPr lang="en-US" altLang="zh-CN" dirty="0"/>
          </a:p>
          <a:p>
            <a:r>
              <a:rPr lang="zh-CN" altLang="en-US" dirty="0"/>
              <a:t>软件缺陷的术语</a:t>
            </a:r>
            <a:endParaRPr lang="en-US" altLang="zh-CN" dirty="0"/>
          </a:p>
          <a:p>
            <a:r>
              <a:rPr lang="zh-CN" altLang="en-US" dirty="0"/>
              <a:t>软件缺陷的定义</a:t>
            </a:r>
            <a:endParaRPr lang="en-US" altLang="zh-CN" dirty="0"/>
          </a:p>
          <a:p>
            <a:r>
              <a:rPr lang="zh-CN" altLang="en-US" dirty="0"/>
              <a:t>软件缺陷的特征</a:t>
            </a:r>
            <a:endParaRPr lang="en-US" altLang="zh-CN" dirty="0"/>
          </a:p>
          <a:p>
            <a:r>
              <a:rPr lang="zh-CN" altLang="en-US" dirty="0"/>
              <a:t>软件缺陷产生的原因</a:t>
            </a:r>
            <a:endParaRPr lang="en-US" altLang="zh-CN" dirty="0"/>
          </a:p>
          <a:p>
            <a:r>
              <a:rPr lang="zh-CN" altLang="en-US" dirty="0"/>
              <a:t>软件缺陷的分类</a:t>
            </a:r>
            <a:endParaRPr lang="en-US" altLang="zh-CN" dirty="0"/>
          </a:p>
          <a:p>
            <a:r>
              <a:rPr lang="zh-CN" altLang="en-US" dirty="0"/>
              <a:t>软件缺陷的修复代价</a:t>
            </a:r>
            <a:endParaRPr lang="en-US" altLang="zh-CN" dirty="0"/>
          </a:p>
          <a:p>
            <a:r>
              <a:rPr lang="zh-CN" altLang="en-US" dirty="0"/>
              <a:t>软件缺陷的管理</a:t>
            </a:r>
          </a:p>
        </p:txBody>
      </p:sp>
    </p:spTree>
    <p:extLst>
      <p:ext uri="{BB962C8B-B14F-4D97-AF65-F5344CB8AC3E}">
        <p14:creationId xmlns:p14="http://schemas.microsoft.com/office/powerpoint/2010/main" val="1108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6E47C-0F06-4B70-A353-A9F6909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6AAD4-045C-45E9-BA52-66FC7260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" y="241186"/>
            <a:ext cx="8941128" cy="6140142"/>
          </a:xfrm>
        </p:spPr>
      </p:pic>
    </p:spTree>
    <p:extLst>
      <p:ext uri="{BB962C8B-B14F-4D97-AF65-F5344CB8AC3E}">
        <p14:creationId xmlns:p14="http://schemas.microsoft.com/office/powerpoint/2010/main" val="106406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6FA87-3CDF-46C1-BC63-AF82C8EE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21FA76-9A0F-4D0F-A715-CC6ECEE4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6624736"/>
          </a:xfrm>
        </p:spPr>
      </p:pic>
    </p:spTree>
    <p:extLst>
      <p:ext uri="{BB962C8B-B14F-4D97-AF65-F5344CB8AC3E}">
        <p14:creationId xmlns:p14="http://schemas.microsoft.com/office/powerpoint/2010/main" val="129166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DFCC-6A4F-4942-868D-B74B79E2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7AA807-5E14-4616-931D-9C80D392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24735"/>
          </a:xfrm>
        </p:spPr>
      </p:pic>
    </p:spTree>
    <p:extLst>
      <p:ext uri="{BB962C8B-B14F-4D97-AF65-F5344CB8AC3E}">
        <p14:creationId xmlns:p14="http://schemas.microsoft.com/office/powerpoint/2010/main" val="139604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BDBA0-8701-44E7-B721-A962377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17E7E-35CC-48CB-9FBC-67E9026A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16867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883D-9D2B-44CC-AA95-6371BA71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DC25E3-500D-4EBA-AD51-5D5804246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789"/>
            <a:ext cx="8229600" cy="4418421"/>
          </a:xfrm>
        </p:spPr>
      </p:pic>
    </p:spTree>
    <p:extLst>
      <p:ext uri="{BB962C8B-B14F-4D97-AF65-F5344CB8AC3E}">
        <p14:creationId xmlns:p14="http://schemas.microsoft.com/office/powerpoint/2010/main" val="63289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E777-7242-4ADF-B4ED-50C52F69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F03CD8-59BA-4F6E-A271-66BEEA032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" y="620688"/>
            <a:ext cx="8229600" cy="4418421"/>
          </a:xfrm>
        </p:spPr>
      </p:pic>
    </p:spTree>
    <p:extLst>
      <p:ext uri="{BB962C8B-B14F-4D97-AF65-F5344CB8AC3E}">
        <p14:creationId xmlns:p14="http://schemas.microsoft.com/office/powerpoint/2010/main" val="284622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6512"/>
            <a:ext cx="8229600" cy="1143000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什么是软件缺陷？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缺陷产生的原因有哪些？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缺陷管理包括那些</a:t>
            </a:r>
            <a:r>
              <a:rPr lang="zh-CN" altLang="en-US"/>
              <a:t>内容？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46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</a:t>
            </a:r>
            <a:r>
              <a:rPr lang="en-US" altLang="zh-CN" dirty="0"/>
              <a:t>/</a:t>
            </a:r>
            <a:r>
              <a:rPr lang="zh-CN" altLang="en-US" dirty="0"/>
              <a:t>缺陷无处不在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错误是我们生活的一个组成部分，不仅在思想上、行动上会犯错误，而且这些错误可以表现到人们生产出来的产品上，可以说，错误处处都可以发生。</a:t>
            </a:r>
            <a:endParaRPr lang="en-US" altLang="zh-CN" dirty="0"/>
          </a:p>
          <a:p>
            <a:r>
              <a:rPr lang="zh-CN" altLang="en-US" dirty="0"/>
              <a:t>错误的后果有时可能微不足道，有时却可能导致重大的灾难，特别是软件开发过程中，人们的错误往往会给软件留下隐患。</a:t>
            </a:r>
            <a:endParaRPr lang="en-US" altLang="zh-CN" dirty="0"/>
          </a:p>
          <a:p>
            <a:r>
              <a:rPr lang="zh-CN" altLang="en-US" dirty="0"/>
              <a:t>软件工程就是一门与缺陷做斗争的工程学科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软件质量四道关</a:t>
            </a:r>
          </a:p>
        </p:txBody>
      </p:sp>
      <p:sp>
        <p:nvSpPr>
          <p:cNvPr id="120835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软件工程的发展为高可信软件的开发提供了许多方法、技术和工具环境等支持。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r>
              <a:rPr lang="zh-CN" altLang="en-US" dirty="0"/>
              <a:t>软件过程管理（第一关：预防错误）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软件验证和测试（第二关：检查错误）</a:t>
            </a:r>
          </a:p>
          <a:p>
            <a:r>
              <a:rPr lang="zh-CN" altLang="en-US" dirty="0"/>
              <a:t>容错（第三关：容错计算）</a:t>
            </a:r>
          </a:p>
          <a:p>
            <a:r>
              <a:rPr lang="zh-CN" altLang="en-US" dirty="0"/>
              <a:t>错误预测（第四关：软件可靠性）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软件缺陷和软件故障案例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170" y="1841258"/>
            <a:ext cx="8342302" cy="4716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案例1   美国迪斯尼公司的狮子王游戏软件</a:t>
            </a:r>
            <a:r>
              <a:rPr lang="en-US" altLang="zh-CN" sz="2800" dirty="0"/>
              <a:t>bug </a:t>
            </a:r>
            <a:endParaRPr lang="zh-CN" altLang="en-US" sz="2800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案例2   美国航天局火星登陆事故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案例3   跨世纪“千年虫”问题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案例4   爱国者导弹防御系统失效</a:t>
            </a:r>
            <a:endParaRPr lang="en-US" altLang="zh-CN" sz="2800" dirty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案例5  英特尔奔腾芯片缺陷，浮点数的精度问题</a:t>
            </a:r>
            <a:endParaRPr lang="en-US" altLang="zh-CN" sz="2800" dirty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案例6  埃塞俄比亚航空公司的一架波音</a:t>
            </a:r>
            <a:r>
              <a:rPr lang="en-US" altLang="zh-CN" sz="2800" dirty="0">
                <a:solidFill>
                  <a:srgbClr val="FF0000"/>
                </a:solidFill>
              </a:rPr>
              <a:t>737Max</a:t>
            </a:r>
            <a:r>
              <a:rPr lang="zh-CN" altLang="en-US" sz="2800" dirty="0">
                <a:solidFill>
                  <a:srgbClr val="FF0000"/>
                </a:solidFill>
              </a:rPr>
              <a:t>客机发生坠机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zh-CN" altLang="en-US" sz="2800" dirty="0"/>
              <a:t>案例</a:t>
            </a:r>
            <a:r>
              <a:rPr lang="en-US" altLang="zh-CN" sz="2800" dirty="0"/>
              <a:t>7  </a:t>
            </a:r>
            <a:r>
              <a:rPr lang="zh-CN" altLang="en-US" sz="2800" dirty="0"/>
              <a:t>腾讯视频崩溃</a:t>
            </a: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3CAE1-6885-4F22-A6A6-73B82E23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63520-37A2-49AB-915B-246FBBC3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B85D22-0CAB-48AC-9C94-6DD528757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软件缺陷的术语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319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	  </a:t>
            </a:r>
            <a:r>
              <a:rPr lang="zh-CN" altLang="en-US" sz="2400" dirty="0"/>
              <a:t> 缺陷   </a:t>
            </a:r>
            <a:r>
              <a:rPr lang="en-US" altLang="zh-CN" sz="2400" dirty="0"/>
              <a:t>defect</a:t>
            </a:r>
            <a:r>
              <a:rPr lang="zh-CN" altLang="en-US" sz="2400" dirty="0"/>
              <a:t>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差异  </a:t>
            </a:r>
            <a:r>
              <a:rPr lang="en-US" altLang="zh-CN" sz="2400" dirty="0"/>
              <a:t>variance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故障   </a:t>
            </a:r>
            <a:r>
              <a:rPr lang="en-US" altLang="zh-CN" sz="2400" dirty="0"/>
              <a:t>fault</a:t>
            </a:r>
            <a:r>
              <a:rPr lang="zh-CN" altLang="en-US" sz="2400" dirty="0"/>
              <a:t>或</a:t>
            </a:r>
            <a:r>
              <a:rPr lang="en-US" altLang="zh-CN" sz="2400" dirty="0"/>
              <a:t>bug</a:t>
            </a:r>
            <a:r>
              <a:rPr lang="zh-CN" altLang="en-US" sz="2400" dirty="0"/>
              <a:t> </a:t>
            </a:r>
            <a:r>
              <a:rPr lang="en-US" altLang="zh-CN" sz="2400" dirty="0"/>
              <a:t>	</a:t>
            </a:r>
            <a:r>
              <a:rPr lang="zh-CN" altLang="en-US" sz="2400" dirty="0"/>
              <a:t>失效  </a:t>
            </a:r>
            <a:r>
              <a:rPr lang="en-US" altLang="zh-CN" sz="2400" dirty="0"/>
              <a:t>failure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问题   </a:t>
            </a:r>
            <a:r>
              <a:rPr lang="en-US" altLang="zh-CN" sz="2400" dirty="0"/>
              <a:t>problem</a:t>
            </a:r>
            <a:r>
              <a:rPr lang="zh-CN" altLang="en-US" sz="2400" dirty="0"/>
              <a:t>     </a:t>
            </a:r>
            <a:r>
              <a:rPr lang="en-US" altLang="zh-CN" sz="2400" dirty="0"/>
              <a:t>	</a:t>
            </a:r>
            <a:r>
              <a:rPr lang="zh-CN" altLang="en-US" sz="2400" dirty="0"/>
              <a:t>矛盾  </a:t>
            </a:r>
            <a:r>
              <a:rPr lang="en-US" altLang="zh-CN" sz="2400" dirty="0"/>
              <a:t>inconsistency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错误   </a:t>
            </a:r>
            <a:r>
              <a:rPr lang="en-US" altLang="zh-CN" sz="2400" dirty="0"/>
              <a:t>error</a:t>
            </a:r>
            <a:r>
              <a:rPr lang="zh-CN" altLang="en-US" sz="2400" dirty="0"/>
              <a:t>           </a:t>
            </a:r>
            <a:r>
              <a:rPr lang="en-US" altLang="zh-CN" sz="2400" dirty="0"/>
              <a:t>		</a:t>
            </a:r>
            <a:r>
              <a:rPr lang="zh-CN" altLang="en-US" sz="2400" dirty="0"/>
              <a:t>特征  </a:t>
            </a:r>
            <a:r>
              <a:rPr lang="en-US" altLang="zh-CN" sz="2400" dirty="0"/>
              <a:t>feature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毛病   </a:t>
            </a:r>
            <a:r>
              <a:rPr lang="en-US" altLang="zh-CN" sz="2400" dirty="0"/>
              <a:t>incident</a:t>
            </a:r>
            <a:r>
              <a:rPr lang="zh-CN" altLang="en-US" sz="2400" dirty="0"/>
              <a:t>     </a:t>
            </a:r>
            <a:r>
              <a:rPr lang="en-US" altLang="zh-CN" sz="2400" dirty="0"/>
              <a:t>		</a:t>
            </a:r>
            <a:r>
              <a:rPr lang="zh-CN" altLang="en-US" sz="2400" dirty="0"/>
              <a:t>异常  </a:t>
            </a:r>
            <a:r>
              <a:rPr lang="en-US" altLang="zh-CN" sz="2400" dirty="0"/>
              <a:t>anomaly</a:t>
            </a:r>
            <a:r>
              <a:rPr lang="zh-CN" altLang="en-US" sz="2400" dirty="0"/>
              <a:t>   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软件缺陷的术语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36" y="1758516"/>
            <a:ext cx="8867328" cy="33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程序员</a:t>
            </a:r>
            <a:r>
              <a:rPr lang="zh-CN" altLang="zh-CN" sz="2400" dirty="0"/>
              <a:t>犯的一个或多个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（错误   </a:t>
            </a:r>
            <a:r>
              <a:rPr lang="en-US" altLang="zh-CN" sz="2400" b="1" dirty="0">
                <a:solidFill>
                  <a:srgbClr val="C00000"/>
                </a:solidFill>
              </a:rPr>
              <a:t>error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，</a:t>
            </a:r>
            <a:r>
              <a:rPr lang="zh-CN" altLang="zh-CN" sz="2400" dirty="0"/>
              <a:t>最后变成程序中的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zh-CN" altLang="zh-CN" sz="2400" b="1" dirty="0">
                <a:solidFill>
                  <a:srgbClr val="C00000"/>
                </a:solidFill>
              </a:rPr>
              <a:t>故障</a:t>
            </a:r>
            <a:r>
              <a:rPr lang="en-US" altLang="zh-CN" sz="2400" b="1" dirty="0">
                <a:solidFill>
                  <a:srgbClr val="C00000"/>
                </a:solidFill>
              </a:rPr>
              <a:t>  fault</a:t>
            </a:r>
            <a:r>
              <a:rPr lang="zh-CN" altLang="zh-CN" sz="2400" b="1" dirty="0">
                <a:solidFill>
                  <a:srgbClr val="C00000"/>
                </a:solidFill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</a:rPr>
              <a:t>bug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或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zh-CN" altLang="zh-CN" sz="2400" b="1" dirty="0">
                <a:solidFill>
                  <a:srgbClr val="C00000"/>
                </a:solidFill>
              </a:rPr>
              <a:t>缺陷</a:t>
            </a:r>
            <a:r>
              <a:rPr lang="en-US" altLang="zh-CN" sz="2400" b="1" dirty="0">
                <a:solidFill>
                  <a:srgbClr val="C00000"/>
                </a:solidFill>
              </a:rPr>
              <a:t>  defect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b="1" dirty="0"/>
              <a:t>，</a:t>
            </a:r>
            <a:r>
              <a:rPr lang="zh-CN" altLang="zh-CN" sz="2400" dirty="0"/>
              <a:t>当我们执行程序的时候，就会发现观察到的行为</a:t>
            </a:r>
            <a:r>
              <a:rPr lang="en-US" altLang="zh-CN" sz="2400" dirty="0"/>
              <a:t> </a:t>
            </a:r>
            <a:r>
              <a:rPr lang="zh-CN" altLang="zh-CN" sz="2400" b="1" dirty="0">
                <a:solidFill>
                  <a:srgbClr val="C00000"/>
                </a:solidFill>
              </a:rPr>
              <a:t>（特征</a:t>
            </a:r>
            <a:r>
              <a:rPr lang="en-US" altLang="zh-CN" sz="2400" b="1" dirty="0">
                <a:solidFill>
                  <a:srgbClr val="C00000"/>
                </a:solidFill>
              </a:rPr>
              <a:t>  feature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与软件规格说明书中预期的行为之间的</a:t>
            </a:r>
            <a:r>
              <a:rPr lang="zh-CN" altLang="zh-CN" sz="2400" b="1" dirty="0">
                <a:solidFill>
                  <a:srgbClr val="C00000"/>
                </a:solidFill>
              </a:rPr>
              <a:t>（差异</a:t>
            </a:r>
            <a:r>
              <a:rPr lang="en-US" altLang="zh-CN" sz="2400" b="1" dirty="0">
                <a:solidFill>
                  <a:srgbClr val="C00000"/>
                </a:solidFill>
              </a:rPr>
              <a:t>  variance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b="1" dirty="0"/>
              <a:t>，</a:t>
            </a:r>
            <a:r>
              <a:rPr lang="zh-CN" altLang="zh-CN" sz="2400" dirty="0"/>
              <a:t>这就导致了</a:t>
            </a:r>
            <a:r>
              <a:rPr lang="zh-CN" altLang="zh-CN" sz="2400" b="1" dirty="0">
                <a:solidFill>
                  <a:srgbClr val="C00000"/>
                </a:solidFill>
              </a:rPr>
              <a:t>（矛盾</a:t>
            </a:r>
            <a:r>
              <a:rPr lang="en-US" altLang="zh-CN" sz="2400" b="1" dirty="0">
                <a:solidFill>
                  <a:srgbClr val="C00000"/>
                </a:solidFill>
              </a:rPr>
              <a:t>  inconsistency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chemeClr val="tx2"/>
                </a:solidFill>
              </a:rPr>
              <a:t> </a:t>
            </a:r>
            <a:r>
              <a:rPr lang="zh-CN" altLang="zh-CN" sz="2400" b="1" dirty="0">
                <a:solidFill>
                  <a:srgbClr val="C00000"/>
                </a:solidFill>
              </a:rPr>
              <a:t>（软件失效</a:t>
            </a:r>
            <a:r>
              <a:rPr lang="en-US" altLang="zh-CN" sz="2400" b="1" dirty="0">
                <a:solidFill>
                  <a:srgbClr val="C00000"/>
                </a:solidFill>
              </a:rPr>
              <a:t>  failure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或</a:t>
            </a:r>
            <a:r>
              <a:rPr lang="zh-CN" altLang="zh-CN" sz="2400" b="1" dirty="0">
                <a:solidFill>
                  <a:srgbClr val="C00000"/>
                </a:solidFill>
              </a:rPr>
              <a:t>（异常</a:t>
            </a:r>
            <a:r>
              <a:rPr lang="en-US" altLang="zh-CN" sz="2400" b="1" dirty="0">
                <a:solidFill>
                  <a:srgbClr val="C00000"/>
                </a:solidFill>
              </a:rPr>
              <a:t>  anomaly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等各种</a:t>
            </a:r>
            <a:r>
              <a:rPr lang="zh-CN" altLang="zh-CN" sz="2400" b="1" dirty="0">
                <a:solidFill>
                  <a:srgbClr val="C00000"/>
                </a:solidFill>
              </a:rPr>
              <a:t>（毛病</a:t>
            </a:r>
            <a:r>
              <a:rPr lang="en-US" altLang="zh-CN" sz="2400" b="1" dirty="0">
                <a:solidFill>
                  <a:srgbClr val="C00000"/>
                </a:solidFill>
              </a:rPr>
              <a:t>  incident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和</a:t>
            </a:r>
            <a:r>
              <a:rPr lang="zh-CN" altLang="zh-CN" sz="2400" b="1" dirty="0">
                <a:solidFill>
                  <a:srgbClr val="C00000"/>
                </a:solidFill>
              </a:rPr>
              <a:t>（问题</a:t>
            </a:r>
            <a:r>
              <a:rPr lang="en-US" altLang="zh-CN" sz="2400" b="1" dirty="0">
                <a:solidFill>
                  <a:srgbClr val="C00000"/>
                </a:solidFill>
              </a:rPr>
              <a:t>  problem</a:t>
            </a:r>
            <a:r>
              <a:rPr lang="zh-CN" altLang="zh-CN" sz="2400" b="1" dirty="0">
                <a:solidFill>
                  <a:srgbClr val="C00000"/>
                </a:solidFill>
              </a:rPr>
              <a:t>）</a:t>
            </a:r>
            <a:r>
              <a:rPr lang="zh-CN" altLang="zh-CN" sz="2400" dirty="0"/>
              <a:t>。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9581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软件缺陷的定义</a:t>
            </a:r>
            <a:endParaRPr lang="zh-CN" altLang="en-US" sz="32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/>
              <a:t>（1）软件</a:t>
            </a:r>
            <a:r>
              <a:rPr lang="zh-CN" altLang="en-US" sz="2400" dirty="0">
                <a:solidFill>
                  <a:srgbClr val="FF0000"/>
                </a:solidFill>
              </a:rPr>
              <a:t>未达到</a:t>
            </a:r>
            <a:r>
              <a:rPr lang="zh-CN" altLang="en-US" sz="2400" dirty="0"/>
              <a:t>产品说明书中已经标明的</a:t>
            </a:r>
            <a:r>
              <a:rPr lang="zh-CN" altLang="en-US" sz="2400" dirty="0">
                <a:solidFill>
                  <a:srgbClr val="FF0000"/>
                </a:solidFill>
              </a:rPr>
              <a:t>功能</a:t>
            </a:r>
            <a:r>
              <a:rPr lang="zh-CN" altLang="en-US" sz="2400" dirty="0"/>
              <a:t>；</a:t>
            </a:r>
          </a:p>
          <a:p>
            <a:pPr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/>
              <a:t> （2）软件</a:t>
            </a:r>
            <a:r>
              <a:rPr lang="zh-CN" altLang="en-US" sz="2400" dirty="0">
                <a:solidFill>
                  <a:srgbClr val="FF0000"/>
                </a:solidFill>
              </a:rPr>
              <a:t>出现了</a:t>
            </a:r>
            <a:r>
              <a:rPr lang="zh-CN" altLang="en-US" sz="2400" dirty="0"/>
              <a:t>产品说明书中指明不会出现的</a:t>
            </a:r>
            <a:r>
              <a:rPr lang="zh-CN" altLang="en-US" sz="2400" dirty="0">
                <a:solidFill>
                  <a:srgbClr val="FF0000"/>
                </a:solidFill>
              </a:rPr>
              <a:t>错误</a:t>
            </a:r>
            <a:r>
              <a:rPr lang="zh-CN" altLang="en-US" sz="2400" dirty="0"/>
              <a:t>；</a:t>
            </a:r>
          </a:p>
          <a:p>
            <a:pPr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/>
              <a:t> （3）</a:t>
            </a:r>
            <a:r>
              <a:rPr lang="zh-CN" altLang="en-US" sz="2400" dirty="0">
                <a:latin typeface="宋体" pitchFamily="2" charset="-122"/>
              </a:rPr>
              <a:t>软件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未达到</a:t>
            </a:r>
            <a:r>
              <a:rPr lang="zh-CN" altLang="en-US" sz="2400" dirty="0">
                <a:latin typeface="宋体" pitchFamily="2" charset="-122"/>
              </a:rPr>
              <a:t>产品说明书中虽未指出但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应当</a:t>
            </a:r>
            <a:r>
              <a:rPr lang="zh-CN" altLang="en-US" sz="2400" dirty="0">
                <a:latin typeface="宋体" pitchFamily="2" charset="-122"/>
              </a:rPr>
              <a:t>达到的目标；</a:t>
            </a:r>
            <a:r>
              <a:rPr lang="zh-CN" altLang="en-US" sz="2400" dirty="0"/>
              <a:t> </a:t>
            </a:r>
          </a:p>
          <a:p>
            <a:pPr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dirty="0"/>
              <a:t> （4）</a:t>
            </a:r>
            <a:r>
              <a:rPr lang="zh-CN" altLang="en-US" sz="2400" dirty="0">
                <a:latin typeface="宋体" pitchFamily="2" charset="-122"/>
              </a:rPr>
              <a:t>软件功能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超出了</a:t>
            </a:r>
            <a:r>
              <a:rPr lang="zh-CN" altLang="en-US" sz="2400" dirty="0">
                <a:latin typeface="宋体" pitchFamily="2" charset="-122"/>
              </a:rPr>
              <a:t>产品说明书中指明的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范围</a:t>
            </a:r>
            <a:r>
              <a:rPr lang="zh-CN" altLang="en-US" sz="2400" dirty="0">
                <a:latin typeface="宋体" pitchFamily="2" charset="-122"/>
              </a:rPr>
              <a:t>；</a:t>
            </a:r>
          </a:p>
          <a:p>
            <a:pPr>
              <a:lnSpc>
                <a:spcPct val="105000"/>
              </a:lnSpc>
              <a:spcAft>
                <a:spcPct val="60000"/>
              </a:spcAft>
              <a:buFont typeface="Wingdings" pitchFamily="2" charset="2"/>
              <a:buNone/>
            </a:pPr>
            <a:r>
              <a:rPr lang="zh-CN" altLang="en-US" sz="2400" dirty="0"/>
              <a:t> （5）</a:t>
            </a:r>
            <a:r>
              <a:rPr lang="zh-CN" altLang="en-US" sz="2400" dirty="0">
                <a:latin typeface="宋体" pitchFamily="2" charset="-122"/>
              </a:rPr>
              <a:t>软件测试人员认为软件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难以理解</a:t>
            </a:r>
            <a:r>
              <a:rPr lang="zh-CN" altLang="en-US" sz="2400" dirty="0">
                <a:latin typeface="宋体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不易</a:t>
            </a:r>
            <a:r>
              <a:rPr lang="zh-CN" altLang="en-US" sz="2400" dirty="0">
                <a:latin typeface="宋体" pitchFamily="2" charset="-122"/>
              </a:rPr>
              <a:t>使用，或者最终用户认为该软件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使用效果不良</a:t>
            </a:r>
            <a:r>
              <a:rPr lang="zh-CN" altLang="en-US" sz="2400" dirty="0">
                <a:latin typeface="宋体" pitchFamily="2" charset="-122"/>
              </a:rPr>
              <a:t>。</a:t>
            </a:r>
            <a:endParaRPr lang="en-US" altLang="zh-CN" sz="2400" dirty="0">
              <a:latin typeface="宋体" pitchFamily="2" charset="-122"/>
            </a:endParaRPr>
          </a:p>
          <a:p>
            <a:pPr>
              <a:lnSpc>
                <a:spcPct val="105000"/>
              </a:lnSpc>
              <a:spcAft>
                <a:spcPct val="60000"/>
              </a:spcAft>
              <a:buFont typeface="Wingdings" pitchFamily="2" charset="2"/>
              <a:buNone/>
            </a:pPr>
            <a:endParaRPr lang="zh-CN" altLang="en-US" sz="2400" dirty="0">
              <a:latin typeface="宋体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20415</TotalTime>
  <Words>1717</Words>
  <Application>Microsoft Office PowerPoint</Application>
  <PresentationFormat>全屏显示(4:3)</PresentationFormat>
  <Paragraphs>215</Paragraphs>
  <Slides>26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Times New Roman</vt:lpstr>
      <vt:lpstr>Wingdings</vt:lpstr>
      <vt:lpstr>Office 主题</vt:lpstr>
      <vt:lpstr>Visio</vt:lpstr>
      <vt:lpstr>软件缺陷及其管理</vt:lpstr>
      <vt:lpstr>软件缺陷及其管理</vt:lpstr>
      <vt:lpstr>错误/缺陷无处不在</vt:lpstr>
      <vt:lpstr>软件质量四道关</vt:lpstr>
      <vt:lpstr>软件缺陷和软件故障案例</vt:lpstr>
      <vt:lpstr>PowerPoint 演示文稿</vt:lpstr>
      <vt:lpstr>软件缺陷的术语</vt:lpstr>
      <vt:lpstr>软件缺陷的术语</vt:lpstr>
      <vt:lpstr>软件缺陷的定义</vt:lpstr>
      <vt:lpstr>软件缺陷的类型</vt:lpstr>
      <vt:lpstr>软件缺陷的特征</vt:lpstr>
      <vt:lpstr>PowerPoint 演示文稿</vt:lpstr>
      <vt:lpstr>软件缺陷的特征</vt:lpstr>
      <vt:lpstr>PowerPoint 演示文稿</vt:lpstr>
      <vt:lpstr>软件缺陷产生的原因</vt:lpstr>
      <vt:lpstr>软件缺陷产生的分类</vt:lpstr>
      <vt:lpstr>软件缺陷的分类</vt:lpstr>
      <vt:lpstr>软件缺陷修复的代价</vt:lpstr>
      <vt:lpstr>软件缺陷管理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软件质量保障 概论</dc:title>
  <dc:creator>lenovo</dc:creator>
  <cp:lastModifiedBy>聂长海</cp:lastModifiedBy>
  <cp:revision>283</cp:revision>
  <dcterms:created xsi:type="dcterms:W3CDTF">2015-08-09T11:45:11Z</dcterms:created>
  <dcterms:modified xsi:type="dcterms:W3CDTF">2023-09-21T02:59:28Z</dcterms:modified>
</cp:coreProperties>
</file>