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09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/>
    <p:restoredTop sz="94679"/>
  </p:normalViewPr>
  <p:slideViewPr>
    <p:cSldViewPr snapToGrid="0">
      <p:cViewPr varScale="1">
        <p:scale>
          <a:sx n="104" d="100"/>
          <a:sy n="104" d="100"/>
        </p:scale>
        <p:origin x="10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6FF0-45FC-364A-965D-852C8853B21C}" type="datetimeFigureOut">
              <a:rPr kumimoji="1" lang="ko-Kore-KR" altLang="en-US" smtClean="0"/>
              <a:t>2023. 4. 12.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E94244C6-B87C-5C4D-B23D-318D6CE06D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4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6FF0-45FC-364A-965D-852C8853B21C}" type="datetimeFigureOut">
              <a:rPr kumimoji="1" lang="ko-Kore-KR" altLang="en-US" smtClean="0"/>
              <a:t>2023. 4. 12.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44C6-B87C-5C4D-B23D-318D6CE06D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879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6FF0-45FC-364A-965D-852C8853B21C}" type="datetimeFigureOut">
              <a:rPr kumimoji="1" lang="ko-Kore-KR" altLang="en-US" smtClean="0"/>
              <a:t>2023. 4. 12.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44C6-B87C-5C4D-B23D-318D6CE06D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947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6FF0-45FC-364A-965D-852C8853B21C}" type="datetimeFigureOut">
              <a:rPr kumimoji="1" lang="ko-Kore-KR" altLang="en-US" smtClean="0"/>
              <a:t>2023. 4. 12.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44C6-B87C-5C4D-B23D-318D6CE06D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55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6FF0-45FC-364A-965D-852C8853B21C}" type="datetimeFigureOut">
              <a:rPr kumimoji="1" lang="ko-Kore-KR" altLang="en-US" smtClean="0"/>
              <a:t>2023. 4. 12.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44C6-B87C-5C4D-B23D-318D6CE06D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607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6FF0-45FC-364A-965D-852C8853B21C}" type="datetimeFigureOut">
              <a:rPr kumimoji="1" lang="ko-Kore-KR" altLang="en-US" smtClean="0"/>
              <a:t>2023. 4. 12.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44C6-B87C-5C4D-B23D-318D6CE06D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3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6FF0-45FC-364A-965D-852C8853B21C}" type="datetimeFigureOut">
              <a:rPr kumimoji="1" lang="ko-Kore-KR" altLang="en-US" smtClean="0"/>
              <a:t>2023. 4. 12.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44C6-B87C-5C4D-B23D-318D6CE06D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297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6FF0-45FC-364A-965D-852C8853B21C}" type="datetimeFigureOut">
              <a:rPr kumimoji="1" lang="ko-Kore-KR" altLang="en-US" smtClean="0"/>
              <a:t>2023. 4. 12.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44C6-B87C-5C4D-B23D-318D6CE06D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9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6FF0-45FC-364A-965D-852C8853B21C}" type="datetimeFigureOut">
              <a:rPr kumimoji="1" lang="ko-Kore-KR" altLang="en-US" smtClean="0"/>
              <a:t>2023. 4. 12.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44C6-B87C-5C4D-B23D-318D6CE06D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10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6FF0-45FC-364A-965D-852C8853B21C}" type="datetimeFigureOut">
              <a:rPr kumimoji="1" lang="ko-Kore-KR" altLang="en-US" smtClean="0"/>
              <a:t>2023. 4. 12.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44C6-B87C-5C4D-B23D-318D6CE06D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068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6FF0-45FC-364A-965D-852C8853B21C}" type="datetimeFigureOut">
              <a:rPr kumimoji="1" lang="ko-Kore-KR" altLang="en-US" smtClean="0"/>
              <a:t>2023. 4. 12.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44C6-B87C-5C4D-B23D-318D6CE06D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058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456FF0-45FC-364A-965D-852C8853B21C}" type="datetimeFigureOut">
              <a:rPr kumimoji="1" lang="ko-Kore-KR" altLang="en-US" smtClean="0"/>
              <a:t>2023. 4. 12.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44C6-B87C-5C4D-B23D-318D6CE06D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0299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10" r:id="rId1"/>
    <p:sldLayoutId id="2147484811" r:id="rId2"/>
    <p:sldLayoutId id="2147484812" r:id="rId3"/>
    <p:sldLayoutId id="2147484813" r:id="rId4"/>
    <p:sldLayoutId id="2147484814" r:id="rId5"/>
    <p:sldLayoutId id="2147484815" r:id="rId6"/>
    <p:sldLayoutId id="2147484816" r:id="rId7"/>
    <p:sldLayoutId id="2147484817" r:id="rId8"/>
    <p:sldLayoutId id="2147484818" r:id="rId9"/>
    <p:sldLayoutId id="2147484819" r:id="rId10"/>
    <p:sldLayoutId id="214748482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75738-C0BD-D159-4286-B629395D9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kumimoji="1" lang="ko-Kore-KR" alt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파이썬을</a:t>
            </a:r>
            <a:r>
              <a:rPr kumimoji="1" lang="ko-KR" alt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 이용한</a:t>
            </a:r>
            <a:br>
              <a:rPr kumimoji="1" lang="en-US" altLang="ko-KR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</a:br>
            <a:r>
              <a:rPr kumimoji="1" lang="ko-Kore-KR" alt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데이터분석의</a:t>
            </a:r>
            <a:r>
              <a:rPr kumimoji="1" lang="ko-KR" alt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</a:rPr>
              <a:t> 정석</a:t>
            </a:r>
            <a:endParaRPr kumimoji="1" lang="ko-Kore-KR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CD60F2-6C32-4EB5-393D-AC5B6D6DC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4832" y="3398108"/>
            <a:ext cx="2529016" cy="895777"/>
          </a:xfrm>
        </p:spPr>
        <p:txBody>
          <a:bodyPr/>
          <a:lstStyle/>
          <a:p>
            <a:r>
              <a:rPr kumimoji="1" lang="ko-Kore-KR" altLang="en-US" dirty="0">
                <a:latin typeface="+mj-ea"/>
                <a:ea typeface="+mj-ea"/>
              </a:rPr>
              <a:t>스터디</a:t>
            </a:r>
            <a:r>
              <a:rPr kumimoji="1" lang="ko-KR" altLang="en-US" dirty="0">
                <a:latin typeface="+mj-ea"/>
                <a:ea typeface="+mj-ea"/>
              </a:rPr>
              <a:t> 발표자 </a:t>
            </a:r>
            <a:r>
              <a:rPr kumimoji="1" lang="ko-KR" altLang="en-US" dirty="0" err="1">
                <a:latin typeface="+mj-ea"/>
                <a:ea typeface="+mj-ea"/>
              </a:rPr>
              <a:t>정래경</a:t>
            </a:r>
            <a:endParaRPr kumimoji="1" lang="en-US" altLang="ko-KR" dirty="0">
              <a:latin typeface="+mj-ea"/>
              <a:ea typeface="+mj-ea"/>
            </a:endParaRPr>
          </a:p>
          <a:p>
            <a:r>
              <a:rPr kumimoji="1" lang="ko-KR" altLang="en-US" dirty="0">
                <a:latin typeface="+mj-ea"/>
                <a:ea typeface="+mj-ea"/>
              </a:rPr>
              <a:t>범위 </a:t>
            </a:r>
            <a:r>
              <a:rPr kumimoji="1" lang="en-US" altLang="ko-KR" dirty="0">
                <a:latin typeface="+mj-ea"/>
                <a:ea typeface="+mj-ea"/>
              </a:rPr>
              <a:t>: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en-US" altLang="ko-KR" dirty="0">
                <a:latin typeface="+mj-ea"/>
                <a:ea typeface="+mj-ea"/>
              </a:rPr>
              <a:t>164p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en-US" altLang="ko-KR" dirty="0">
                <a:latin typeface="+mj-ea"/>
                <a:ea typeface="+mj-ea"/>
              </a:rPr>
              <a:t>~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en-US" altLang="ko-KR" dirty="0">
                <a:latin typeface="+mj-ea"/>
                <a:ea typeface="+mj-ea"/>
              </a:rPr>
              <a:t>185p</a:t>
            </a:r>
            <a:endParaRPr kumimoji="1" lang="ko-Kore-KR" altLang="en-US" dirty="0">
              <a:latin typeface="+mj-ea"/>
              <a:ea typeface="+mj-ea"/>
            </a:endParaRPr>
          </a:p>
        </p:txBody>
      </p:sp>
      <p:sp>
        <p:nvSpPr>
          <p:cNvPr id="4" name="하트[H] 3">
            <a:extLst>
              <a:ext uri="{FF2B5EF4-FFF2-40B4-BE49-F238E27FC236}">
                <a16:creationId xmlns:a16="http://schemas.microsoft.com/office/drawing/2014/main" id="{69AC70B5-8258-62C4-8F7A-D27EE6CCBB75}"/>
              </a:ext>
            </a:extLst>
          </p:cNvPr>
          <p:cNvSpPr/>
          <p:nvPr/>
        </p:nvSpPr>
        <p:spPr>
          <a:xfrm>
            <a:off x="0" y="0"/>
            <a:ext cx="963827" cy="729049"/>
          </a:xfrm>
          <a:prstGeom prst="hear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1/16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07613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7437EAC4-8FBB-290C-39D1-440C8B82F26F}"/>
              </a:ext>
            </a:extLst>
          </p:cNvPr>
          <p:cNvSpPr/>
          <p:nvPr/>
        </p:nvSpPr>
        <p:spPr>
          <a:xfrm>
            <a:off x="6714479" y="3124616"/>
            <a:ext cx="4822752" cy="3491355"/>
          </a:xfrm>
          <a:prstGeom prst="roundRect">
            <a:avLst>
              <a:gd name="adj" fmla="val 990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0862B45-4C14-C162-FA0B-A32D8AC52BED}"/>
              </a:ext>
            </a:extLst>
          </p:cNvPr>
          <p:cNvSpPr/>
          <p:nvPr/>
        </p:nvSpPr>
        <p:spPr>
          <a:xfrm>
            <a:off x="303478" y="3712225"/>
            <a:ext cx="5964809" cy="29037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DAAC8A0-A90E-50DF-3B21-0389E3ED16E5}"/>
              </a:ext>
            </a:extLst>
          </p:cNvPr>
          <p:cNvSpPr/>
          <p:nvPr/>
        </p:nvSpPr>
        <p:spPr>
          <a:xfrm>
            <a:off x="370703" y="68412"/>
            <a:ext cx="11288697" cy="2903746"/>
          </a:xfrm>
          <a:prstGeom prst="roundRect">
            <a:avLst>
              <a:gd name="adj" fmla="val 858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AB6EA-D50B-FF6D-51F3-8AD6CCB6E550}"/>
              </a:ext>
            </a:extLst>
          </p:cNvPr>
          <p:cNvSpPr txBox="1"/>
          <p:nvPr/>
        </p:nvSpPr>
        <p:spPr>
          <a:xfrm>
            <a:off x="986587" y="286350"/>
            <a:ext cx="1021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+mj-ea"/>
                <a:ea typeface="+mj-ea"/>
              </a:rPr>
              <a:t>산술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연산 함수들은 매개 변수로 </a:t>
            </a:r>
            <a:r>
              <a:rPr kumimoji="1"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fill_value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옵션을 가집니다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[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최대 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개의 손실 값 만을 대체 가능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]</a:t>
            </a:r>
            <a:endParaRPr kumimoji="1" lang="ko-Kore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35901-1B78-937B-406E-00BE860ACA83}"/>
              </a:ext>
            </a:extLst>
          </p:cNvPr>
          <p:cNvSpPr txBox="1"/>
          <p:nvPr/>
        </p:nvSpPr>
        <p:spPr>
          <a:xfrm>
            <a:off x="532012" y="3772605"/>
            <a:ext cx="55639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개의 데이터프레임 객체를 더할 때 두 데이터 프레임에 손실 값이 있으면 손실 값을 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kumimoji="1" lang="ko-KR" altLang="en-US" sz="1600" dirty="0" err="1">
                <a:solidFill>
                  <a:schemeClr val="bg1"/>
                </a:solidFill>
                <a:latin typeface="+mj-ea"/>
                <a:ea typeface="+mj-ea"/>
              </a:rPr>
              <a:t>으로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바꾸어 연산 가능합니다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또한 </a:t>
            </a:r>
            <a:r>
              <a:rPr kumimoji="1" lang="en-US" altLang="ko-KR" sz="1600" b="1" dirty="0" err="1">
                <a:solidFill>
                  <a:schemeClr val="bg1"/>
                </a:solidFill>
                <a:latin typeface="+mj-ea"/>
                <a:ea typeface="+mj-ea"/>
              </a:rPr>
              <a:t>fillna</a:t>
            </a:r>
            <a:r>
              <a:rPr kumimoji="1"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  <a:r>
              <a:rPr kumimoji="1" lang="ko-KR" altLang="en-US" sz="1600" dirty="0" err="1">
                <a:solidFill>
                  <a:schemeClr val="bg1"/>
                </a:solidFill>
                <a:latin typeface="+mj-ea"/>
                <a:ea typeface="+mj-ea"/>
              </a:rPr>
              <a:t>를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사용하여 손실 값을 다른 값으로 변경 가능합니다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ore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4FE3626-105F-0302-364F-2765805D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0" y="808140"/>
            <a:ext cx="5507738" cy="1774422"/>
          </a:xfrm>
          <a:prstGeom prst="rect">
            <a:avLst/>
          </a:prstGeom>
        </p:spPr>
      </p:pic>
      <p:pic>
        <p:nvPicPr>
          <p:cNvPr id="7" name="그림 6" descr="텍스트, 모니터, 화면, 블랙이(가) 표시된 사진&#10;&#10;자동 생성된 설명">
            <a:extLst>
              <a:ext uri="{FF2B5EF4-FFF2-40B4-BE49-F238E27FC236}">
                <a16:creationId xmlns:a16="http://schemas.microsoft.com/office/drawing/2014/main" id="{1F874833-F392-89A7-360C-DBF866026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005" y="808140"/>
            <a:ext cx="5308226" cy="197259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6B09718-1B3C-255E-E061-801B2D993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26" y="4910203"/>
            <a:ext cx="1687862" cy="1610259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FC724F2C-BC56-EE2C-D6F7-9DB1C34A4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121" y="4906972"/>
            <a:ext cx="2004782" cy="15886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55DCAA-F623-2ED1-734D-B003BCB2E294}"/>
              </a:ext>
            </a:extLst>
          </p:cNvPr>
          <p:cNvSpPr txBox="1"/>
          <p:nvPr/>
        </p:nvSpPr>
        <p:spPr>
          <a:xfrm>
            <a:off x="7081535" y="5846380"/>
            <a:ext cx="191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데이터 프레임 </a:t>
            </a:r>
            <a:r>
              <a:rPr kumimoji="1" lang="en-US" altLang="ko-KR" sz="1400" dirty="0" err="1">
                <a:solidFill>
                  <a:schemeClr val="bg1"/>
                </a:solidFill>
                <a:latin typeface="+mj-ea"/>
                <a:ea typeface="+mj-ea"/>
              </a:rPr>
              <a:t>df</a:t>
            </a:r>
            <a:r>
              <a:rPr kumimoji="1"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에 스칼라인 </a:t>
            </a:r>
            <a:r>
              <a:rPr kumimoji="1" lang="en-US" altLang="ko-KR" sz="14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을 더하기</a:t>
            </a:r>
            <a:endParaRPr kumimoji="1" lang="en-US" altLang="ko-KR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5F7F8-073E-DA7D-F560-FFAC6C13469F}"/>
              </a:ext>
            </a:extLst>
          </p:cNvPr>
          <p:cNvSpPr txBox="1"/>
          <p:nvPr/>
        </p:nvSpPr>
        <p:spPr>
          <a:xfrm>
            <a:off x="9469946" y="5781798"/>
            <a:ext cx="1919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bg1"/>
                </a:solidFill>
                <a:latin typeface="+mj-ea"/>
                <a:ea typeface="+mj-ea"/>
              </a:rPr>
              <a:t>sub()</a:t>
            </a:r>
            <a:r>
              <a:rPr kumimoji="1" lang="ko-KR" altLang="en-US" sz="1400" dirty="0">
                <a:solidFill>
                  <a:schemeClr val="bg1"/>
                </a:solidFill>
                <a:latin typeface="+mj-ea"/>
                <a:ea typeface="+mj-ea"/>
              </a:rPr>
              <a:t> 메소드에서 축을 지정하여 리스트를 빼는 연산</a:t>
            </a:r>
            <a:endParaRPr kumimoji="1" lang="ko-Kore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89F61A-E924-7ADC-AEA6-CB7B01003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341" y="4576306"/>
            <a:ext cx="1442214" cy="11428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7309F6E-00C0-050D-89D5-E7E2D69DFE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9930" y="4576306"/>
            <a:ext cx="1859721" cy="1176415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A6CBD3C-F67F-014E-555C-27CB21F8FCE9}"/>
              </a:ext>
            </a:extLst>
          </p:cNvPr>
          <p:cNvSpPr/>
          <p:nvPr/>
        </p:nvSpPr>
        <p:spPr>
          <a:xfrm>
            <a:off x="7414054" y="3124615"/>
            <a:ext cx="3435178" cy="1356181"/>
          </a:xfrm>
          <a:prstGeom prst="roundRect">
            <a:avLst>
              <a:gd name="adj" fmla="val 990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FFFF00"/>
              </a:highlight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6BAAC88-B1EB-4033-3E6C-FBB1005C15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2816" y="3222261"/>
            <a:ext cx="3246078" cy="1201587"/>
          </a:xfrm>
          <a:prstGeom prst="rect">
            <a:avLst/>
          </a:prstGeom>
        </p:spPr>
      </p:pic>
      <p:sp>
        <p:nvSpPr>
          <p:cNvPr id="10" name="하트[H] 9">
            <a:extLst>
              <a:ext uri="{FF2B5EF4-FFF2-40B4-BE49-F238E27FC236}">
                <a16:creationId xmlns:a16="http://schemas.microsoft.com/office/drawing/2014/main" id="{090230BB-847B-CAFD-5675-F1710F9C15D1}"/>
              </a:ext>
            </a:extLst>
          </p:cNvPr>
          <p:cNvSpPr/>
          <p:nvPr/>
        </p:nvSpPr>
        <p:spPr>
          <a:xfrm>
            <a:off x="0" y="0"/>
            <a:ext cx="963827" cy="729049"/>
          </a:xfrm>
          <a:prstGeom prst="hear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10/16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776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312F98C6-3B7E-0292-63F6-B5E27C08FE50}"/>
              </a:ext>
            </a:extLst>
          </p:cNvPr>
          <p:cNvSpPr/>
          <p:nvPr/>
        </p:nvSpPr>
        <p:spPr>
          <a:xfrm>
            <a:off x="95072" y="930868"/>
            <a:ext cx="6624273" cy="5843499"/>
          </a:xfrm>
          <a:prstGeom prst="roundRect">
            <a:avLst>
              <a:gd name="adj" fmla="val 334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A509963-556C-1512-CCC5-F99B6146A0B9}"/>
              </a:ext>
            </a:extLst>
          </p:cNvPr>
          <p:cNvSpPr/>
          <p:nvPr/>
        </p:nvSpPr>
        <p:spPr>
          <a:xfrm>
            <a:off x="6803116" y="930867"/>
            <a:ext cx="5283782" cy="5843500"/>
          </a:xfrm>
          <a:prstGeom prst="roundRect">
            <a:avLst>
              <a:gd name="adj" fmla="val 491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4F6A0-8C14-2F58-8788-2CBDE4C864BB}"/>
              </a:ext>
            </a:extLst>
          </p:cNvPr>
          <p:cNvSpPr txBox="1"/>
          <p:nvPr/>
        </p:nvSpPr>
        <p:spPr>
          <a:xfrm>
            <a:off x="1155862" y="125230"/>
            <a:ext cx="5517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4.2.2 </a:t>
            </a:r>
            <a:r>
              <a:rPr kumimoji="1" lang="ko-Kore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요약과</a:t>
            </a:r>
            <a:r>
              <a:rPr kumimoji="1" lang="ko-KR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 통계 연산</a:t>
            </a:r>
            <a:endParaRPr kumimoji="1" lang="ko-Kore-KR" alt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A542D-9545-F9A6-BC32-28D2FFA6DF78}"/>
              </a:ext>
            </a:extLst>
          </p:cNvPr>
          <p:cNvSpPr txBox="1"/>
          <p:nvPr/>
        </p:nvSpPr>
        <p:spPr>
          <a:xfrm>
            <a:off x="232749" y="1097421"/>
            <a:ext cx="6440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시리즈와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 데이터프레임에는 요약과 통계연산을 위한 많은 메소드가 있습니다</a:t>
            </a:r>
            <a:r>
              <a:rPr kumimoji="1"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.</a:t>
            </a:r>
          </a:p>
          <a:p>
            <a:r>
              <a:rPr kumimoji="1"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이 메소드들은 </a:t>
            </a:r>
            <a:r>
              <a:rPr kumimoji="1"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ndarray</a:t>
            </a:r>
            <a:r>
              <a:rPr kumimoji="1"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,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{sum, std 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등</a:t>
            </a:r>
            <a:r>
              <a:rPr kumimoji="1"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}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에서 </a:t>
            </a:r>
            <a:r>
              <a:rPr kumimoji="1"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axis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 인수를 가지는데</a:t>
            </a:r>
            <a:r>
              <a:rPr kumimoji="1"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,</a:t>
            </a:r>
          </a:p>
          <a:p>
            <a:r>
              <a:rPr kumimoji="1"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이 인수는 이름이나 정수 형태로 입력합니다</a:t>
            </a:r>
            <a:r>
              <a:rPr kumimoji="1"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.</a:t>
            </a:r>
          </a:p>
          <a:p>
            <a:r>
              <a:rPr kumimoji="1"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통계 처리를 위한 연산을 할 때는 다음과 같은 손실 데이터 처리 방법을 고려</a:t>
            </a:r>
            <a:r>
              <a:rPr kumimoji="1"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!</a:t>
            </a:r>
          </a:p>
          <a:p>
            <a:endParaRPr kumimoji="1" lang="en-US" altLang="ko-KR" sz="140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 marL="342900" indent="-342900">
              <a:buAutoNum type="arabicParenBoth"/>
            </a:pPr>
            <a:r>
              <a:rPr kumimoji="1"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데이터를 더할 때 손실 값</a:t>
            </a:r>
            <a:r>
              <a:rPr kumimoji="1"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(NA)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들은 </a:t>
            </a:r>
            <a:r>
              <a:rPr kumimoji="1"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0</a:t>
            </a:r>
            <a:r>
              <a:rPr kumimoji="1" lang="ko-KR" altLang="en-US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으로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 취급합니다</a:t>
            </a:r>
            <a:r>
              <a:rPr kumimoji="1"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buAutoNum type="arabicParenBoth"/>
            </a:pPr>
            <a:r>
              <a:rPr kumimoji="1"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데이터가 모두 </a:t>
            </a:r>
            <a:r>
              <a:rPr kumimoji="1"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NA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이면 그 결과는 </a:t>
            </a:r>
            <a:r>
              <a:rPr kumimoji="1"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0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입니다</a:t>
            </a:r>
            <a:r>
              <a:rPr kumimoji="1"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buAutoNum type="arabicParenBoth"/>
            </a:pPr>
            <a:r>
              <a:rPr kumimoji="1"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cumsum</a:t>
            </a:r>
            <a:r>
              <a:rPr kumimoji="1"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()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과 </a:t>
            </a:r>
            <a:r>
              <a:rPr kumimoji="1" lang="en-US" altLang="ko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cumprod</a:t>
            </a:r>
            <a:r>
              <a:rPr kumimoji="1"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()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는 기본으로 손실 값들을 무시하지만 결과 배열에는 유지합니다</a:t>
            </a:r>
            <a:r>
              <a:rPr kumimoji="1"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C6CE716-1CFF-437F-0811-C8AB82EC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22" y="3178961"/>
            <a:ext cx="6055171" cy="1956436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65C371A1-8D09-1731-4EC0-8F81D6050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6353" r="4424"/>
          <a:stretch/>
        </p:blipFill>
        <p:spPr>
          <a:xfrm>
            <a:off x="2845148" y="3932566"/>
            <a:ext cx="1326933" cy="117855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6B53CA4-1D15-BC07-1756-0CDAAABD4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047" y="3932566"/>
            <a:ext cx="1326932" cy="1202831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E06E5D78-C342-D8F5-9B92-EED7FB2F1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3" y="5578260"/>
            <a:ext cx="1767376" cy="10889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8C3A42-8543-6759-33C7-BFA1597EC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330" y="5587626"/>
            <a:ext cx="1718983" cy="1088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4525AA-AFEE-E8FA-7EC2-34B07552FE16}"/>
              </a:ext>
            </a:extLst>
          </p:cNvPr>
          <p:cNvSpPr txBox="1"/>
          <p:nvPr/>
        </p:nvSpPr>
        <p:spPr>
          <a:xfrm>
            <a:off x="232749" y="5221751"/>
            <a:ext cx="5863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 err="1">
                <a:solidFill>
                  <a:sysClr val="windowText" lastClr="000000"/>
                </a:solidFill>
                <a:latin typeface="+mj-ea"/>
                <a:ea typeface="+mj-ea"/>
              </a:rPr>
              <a:t>Skipna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 옵션은 손실 데이터를 배제할지 결정하며 기본값은 </a:t>
            </a:r>
            <a:r>
              <a:rPr kumimoji="1" lang="en-US" altLang="ko-KR" sz="1400" b="1" dirty="0">
                <a:solidFill>
                  <a:sysClr val="windowText" lastClr="000000"/>
                </a:solidFill>
                <a:latin typeface="+mj-ea"/>
                <a:ea typeface="+mj-ea"/>
              </a:rPr>
              <a:t>True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+mj-ea"/>
                <a:ea typeface="+mj-ea"/>
              </a:rPr>
              <a:t>입니다</a:t>
            </a:r>
            <a:r>
              <a:rPr kumimoji="1" lang="en-US" altLang="ko-KR" sz="1400" dirty="0">
                <a:solidFill>
                  <a:sysClr val="windowText" lastClr="000000"/>
                </a:solidFill>
                <a:latin typeface="+mj-ea"/>
                <a:ea typeface="+mj-ea"/>
              </a:rPr>
              <a:t>.</a:t>
            </a:r>
            <a:endParaRPr kumimoji="1" lang="ko-Kore-KR" altLang="en-US" sz="14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4E766D-B82F-1B2E-9441-C216A9EC8FF4}"/>
              </a:ext>
            </a:extLst>
          </p:cNvPr>
          <p:cNvSpPr txBox="1"/>
          <p:nvPr/>
        </p:nvSpPr>
        <p:spPr>
          <a:xfrm>
            <a:off x="7003895" y="4776524"/>
            <a:ext cx="49408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>
                <a:solidFill>
                  <a:sysClr val="windowText" lastClr="000000"/>
                </a:solidFill>
                <a:latin typeface="+mj-ea"/>
                <a:ea typeface="+mj-ea"/>
              </a:rPr>
              <a:t>브로드</a:t>
            </a:r>
            <a:r>
              <a:rPr kumimoji="1" lang="ko-KR" altLang="en-US" sz="1600" dirty="0">
                <a:solidFill>
                  <a:sysClr val="windowText" lastClr="000000"/>
                </a:solidFill>
                <a:latin typeface="+mj-ea"/>
                <a:ea typeface="+mj-ea"/>
              </a:rPr>
              <a:t>캐스팅과 산술연산을 함께 처리할 수 있으면 </a:t>
            </a:r>
            <a:r>
              <a:rPr kumimoji="1" lang="en-US" altLang="ko-KR" sz="1600" dirty="0">
                <a:solidFill>
                  <a:sysClr val="windowText" lastClr="000000"/>
                </a:solidFill>
                <a:latin typeface="+mj-ea"/>
                <a:ea typeface="+mj-ea"/>
              </a:rPr>
              <a:t>‘</a:t>
            </a:r>
            <a:r>
              <a:rPr kumimoji="1" lang="ko-KR" altLang="en-US" sz="1600" dirty="0">
                <a:solidFill>
                  <a:sysClr val="windowText" lastClr="000000"/>
                </a:solidFill>
                <a:latin typeface="+mj-ea"/>
                <a:ea typeface="+mj-ea"/>
              </a:rPr>
              <a:t>평균이 </a:t>
            </a:r>
            <a:r>
              <a:rPr kumimoji="1" lang="en-US" altLang="ko-KR" sz="1600" dirty="0">
                <a:solidFill>
                  <a:sysClr val="windowText" lastClr="000000"/>
                </a:solidFill>
                <a:latin typeface="+mj-ea"/>
                <a:ea typeface="+mj-ea"/>
              </a:rPr>
              <a:t>0,</a:t>
            </a:r>
            <a:r>
              <a:rPr kumimoji="1" lang="ko-KR" altLang="en-US" sz="1600" dirty="0">
                <a:solidFill>
                  <a:sysClr val="windowText" lastClr="000000"/>
                </a:solidFill>
                <a:latin typeface="+mj-ea"/>
                <a:ea typeface="+mj-ea"/>
              </a:rPr>
              <a:t> 표준편차가 </a:t>
            </a:r>
            <a:r>
              <a:rPr kumimoji="1" lang="en-US" altLang="ko-KR" sz="1600" dirty="0">
                <a:solidFill>
                  <a:sysClr val="windowText" lastClr="000000"/>
                </a:solidFill>
                <a:latin typeface="+mj-ea"/>
                <a:ea typeface="+mj-ea"/>
              </a:rPr>
              <a:t>1</a:t>
            </a:r>
            <a:r>
              <a:rPr kumimoji="1" lang="ko-KR" altLang="en-US" sz="1600" dirty="0">
                <a:solidFill>
                  <a:sysClr val="windowText" lastClr="000000"/>
                </a:solidFill>
                <a:latin typeface="+mj-ea"/>
                <a:ea typeface="+mj-ea"/>
              </a:rPr>
              <a:t>인 정규분포</a:t>
            </a:r>
            <a:r>
              <a:rPr kumimoji="1" lang="en-US" altLang="ko-KR" sz="1600" dirty="0">
                <a:solidFill>
                  <a:sysClr val="windowText" lastClr="000000"/>
                </a:solidFill>
                <a:latin typeface="+mj-ea"/>
                <a:ea typeface="+mj-ea"/>
              </a:rPr>
              <a:t>’</a:t>
            </a:r>
            <a:r>
              <a:rPr kumimoji="1" lang="ko-KR" altLang="en-US" sz="1600" dirty="0">
                <a:solidFill>
                  <a:sysClr val="windowText" lastClr="000000"/>
                </a:solidFill>
                <a:latin typeface="+mj-ea"/>
                <a:ea typeface="+mj-ea"/>
              </a:rPr>
              <a:t>와 같은 다양한 통계 절차를 입력할 수 있습니다</a:t>
            </a:r>
            <a:r>
              <a:rPr kumimoji="1" lang="en-US" altLang="ko-KR" sz="1600" dirty="0">
                <a:solidFill>
                  <a:sysClr val="windowText" lastClr="000000"/>
                </a:solidFill>
                <a:latin typeface="+mj-ea"/>
                <a:ea typeface="+mj-ea"/>
              </a:rPr>
              <a:t>.</a:t>
            </a:r>
          </a:p>
          <a:p>
            <a:endParaRPr kumimoji="1" lang="en-US" altLang="ko-KR" sz="160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kumimoji="1" lang="ko-Kore-KR" altLang="en-US" sz="1600" dirty="0">
                <a:solidFill>
                  <a:sysClr val="windowText" lastClr="000000"/>
                </a:solidFill>
                <a:latin typeface="+mj-ea"/>
                <a:ea typeface="+mj-ea"/>
              </a:rPr>
              <a:t>데이터프레임에서</a:t>
            </a:r>
            <a:r>
              <a:rPr kumimoji="1" lang="ko-KR" altLang="en-US" sz="1600" dirty="0">
                <a:solidFill>
                  <a:sysClr val="windowText" lastClr="000000"/>
                </a:solidFill>
                <a:latin typeface="+mj-ea"/>
                <a:ea typeface="+mj-ea"/>
              </a:rPr>
              <a:t> 인수 </a:t>
            </a:r>
            <a:r>
              <a:rPr kumimoji="1" lang="en-US" altLang="ko-KR" sz="1600" dirty="0" err="1">
                <a:solidFill>
                  <a:sysClr val="windowText" lastClr="000000"/>
                </a:solidFill>
                <a:latin typeface="+mj-ea"/>
                <a:ea typeface="+mj-ea"/>
              </a:rPr>
              <a:t>ddof</a:t>
            </a:r>
            <a:r>
              <a:rPr kumimoji="1" lang="ko-KR" altLang="en-US" sz="1600" dirty="0">
                <a:solidFill>
                  <a:sysClr val="windowText" lastClr="000000"/>
                </a:solidFill>
                <a:latin typeface="+mj-ea"/>
                <a:ea typeface="+mj-ea"/>
              </a:rPr>
              <a:t>의 기본값은 </a:t>
            </a:r>
            <a:r>
              <a:rPr kumimoji="1" lang="en-US" altLang="ko-KR" sz="1600" dirty="0">
                <a:solidFill>
                  <a:sysClr val="windowText" lastClr="000000"/>
                </a:solidFill>
                <a:latin typeface="+mj-ea"/>
                <a:ea typeface="+mj-ea"/>
              </a:rPr>
              <a:t>1</a:t>
            </a:r>
            <a:r>
              <a:rPr kumimoji="1" lang="ko-KR" altLang="en-US" sz="1600" dirty="0">
                <a:solidFill>
                  <a:sysClr val="windowText" lastClr="000000"/>
                </a:solidFill>
                <a:latin typeface="+mj-ea"/>
                <a:ea typeface="+mj-ea"/>
              </a:rPr>
              <a:t>이고</a:t>
            </a:r>
            <a:r>
              <a:rPr kumimoji="1" lang="en-US" altLang="ko-KR" sz="1600" dirty="0">
                <a:solidFill>
                  <a:sysClr val="windowText" lastClr="000000"/>
                </a:solidFill>
                <a:latin typeface="+mj-ea"/>
                <a:ea typeface="+mj-ea"/>
              </a:rPr>
              <a:t>,</a:t>
            </a:r>
            <a:r>
              <a:rPr kumimoji="1" lang="ko-KR" altLang="en-US" sz="1600" dirty="0">
                <a:solidFill>
                  <a:sysClr val="windowText" lastClr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600" dirty="0" err="1">
                <a:solidFill>
                  <a:sysClr val="windowText" lastClr="000000"/>
                </a:solidFill>
                <a:latin typeface="+mj-ea"/>
                <a:ea typeface="+mj-ea"/>
              </a:rPr>
              <a:t>넘파이에서</a:t>
            </a:r>
            <a:r>
              <a:rPr kumimoji="1" lang="ko-KR" altLang="en-US" sz="1600" dirty="0">
                <a:solidFill>
                  <a:sysClr val="windowText" lastClr="000000"/>
                </a:solidFill>
                <a:latin typeface="+mj-ea"/>
                <a:ea typeface="+mj-ea"/>
              </a:rPr>
              <a:t> 인수 </a:t>
            </a:r>
            <a:r>
              <a:rPr kumimoji="1" lang="en-US" altLang="ko-KR" sz="1600" dirty="0" err="1">
                <a:solidFill>
                  <a:sysClr val="windowText" lastClr="000000"/>
                </a:solidFill>
                <a:latin typeface="+mj-ea"/>
                <a:ea typeface="+mj-ea"/>
              </a:rPr>
              <a:t>ddof</a:t>
            </a:r>
            <a:r>
              <a:rPr kumimoji="1" lang="ko-KR" altLang="en-US" sz="1600" dirty="0">
                <a:solidFill>
                  <a:sysClr val="windowText" lastClr="000000"/>
                </a:solidFill>
                <a:latin typeface="+mj-ea"/>
                <a:ea typeface="+mj-ea"/>
              </a:rPr>
              <a:t>의 기본값은 </a:t>
            </a:r>
            <a:r>
              <a:rPr kumimoji="1" lang="en-US" altLang="ko-KR" sz="1600" dirty="0">
                <a:solidFill>
                  <a:sysClr val="windowText" lastClr="000000"/>
                </a:solidFill>
                <a:latin typeface="+mj-ea"/>
                <a:ea typeface="+mj-ea"/>
              </a:rPr>
              <a:t>0</a:t>
            </a:r>
            <a:r>
              <a:rPr kumimoji="1" lang="ko-KR" altLang="en-US" sz="1600" dirty="0">
                <a:solidFill>
                  <a:sysClr val="windowText" lastClr="000000"/>
                </a:solidFill>
                <a:latin typeface="+mj-ea"/>
                <a:ea typeface="+mj-ea"/>
              </a:rPr>
              <a:t>입니다</a:t>
            </a:r>
            <a:r>
              <a:rPr kumimoji="1" lang="en-US" altLang="ko-KR" sz="1600" dirty="0">
                <a:solidFill>
                  <a:sysClr val="windowText" lastClr="000000"/>
                </a:solidFill>
                <a:latin typeface="+mj-ea"/>
                <a:ea typeface="+mj-ea"/>
              </a:rPr>
              <a:t>.</a:t>
            </a:r>
          </a:p>
          <a:p>
            <a:r>
              <a:rPr kumimoji="1" lang="en-US" altLang="ko-KR" sz="1600" dirty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kumimoji="1" lang="ko-KR" altLang="en-US" sz="1600" dirty="0">
                <a:solidFill>
                  <a:sysClr val="windowText" lastClr="000000"/>
                </a:solidFill>
                <a:latin typeface="+mj-ea"/>
                <a:ea typeface="+mj-ea"/>
              </a:rPr>
              <a:t>자유도 설명은 생략</a:t>
            </a:r>
            <a:r>
              <a:rPr kumimoji="1" lang="en-US" altLang="ko-KR" sz="1600" dirty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endParaRPr kumimoji="1" lang="ko-Kore-KR" altLang="en-US" sz="16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9057868-51E0-8A9D-E047-960E27BD7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6665" y="1097421"/>
            <a:ext cx="1695713" cy="3540173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1FA5452-DB26-0C09-77EA-F1BF6D0E0E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1523" y="2113083"/>
            <a:ext cx="2945745" cy="2565298"/>
          </a:xfrm>
          <a:prstGeom prst="rect">
            <a:avLst/>
          </a:prstGeom>
        </p:spPr>
      </p:pic>
      <p:sp>
        <p:nvSpPr>
          <p:cNvPr id="4" name="하트[H] 3">
            <a:extLst>
              <a:ext uri="{FF2B5EF4-FFF2-40B4-BE49-F238E27FC236}">
                <a16:creationId xmlns:a16="http://schemas.microsoft.com/office/drawing/2014/main" id="{DE24B82E-6E8A-DB5A-7430-09280C9C05DC}"/>
              </a:ext>
            </a:extLst>
          </p:cNvPr>
          <p:cNvSpPr/>
          <p:nvPr/>
        </p:nvSpPr>
        <p:spPr>
          <a:xfrm>
            <a:off x="0" y="0"/>
            <a:ext cx="963827" cy="729049"/>
          </a:xfrm>
          <a:prstGeom prst="hear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11/16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2394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92F81473-F821-40A4-C9C5-20F5D2F4779F}"/>
              </a:ext>
            </a:extLst>
          </p:cNvPr>
          <p:cNvSpPr/>
          <p:nvPr/>
        </p:nvSpPr>
        <p:spPr>
          <a:xfrm>
            <a:off x="438779" y="833743"/>
            <a:ext cx="2835407" cy="2409627"/>
          </a:xfrm>
          <a:prstGeom prst="roundRect">
            <a:avLst>
              <a:gd name="adj" fmla="val 348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3C415697-07ED-7064-F56F-3D67C24F0B39}"/>
              </a:ext>
            </a:extLst>
          </p:cNvPr>
          <p:cNvSpPr/>
          <p:nvPr/>
        </p:nvSpPr>
        <p:spPr>
          <a:xfrm>
            <a:off x="86648" y="3593597"/>
            <a:ext cx="3708646" cy="3195991"/>
          </a:xfrm>
          <a:prstGeom prst="roundRect">
            <a:avLst>
              <a:gd name="adj" fmla="val 661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D497205-DA07-4B5A-2A0A-C83FD66232AF}"/>
              </a:ext>
            </a:extLst>
          </p:cNvPr>
          <p:cNvSpPr/>
          <p:nvPr/>
        </p:nvSpPr>
        <p:spPr>
          <a:xfrm>
            <a:off x="8361899" y="3588447"/>
            <a:ext cx="3777278" cy="3166408"/>
          </a:xfrm>
          <a:prstGeom prst="roundRect">
            <a:avLst>
              <a:gd name="adj" fmla="val 53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500D2AB0-F05E-266E-07F5-0515D63DDDBE}"/>
              </a:ext>
            </a:extLst>
          </p:cNvPr>
          <p:cNvSpPr/>
          <p:nvPr/>
        </p:nvSpPr>
        <p:spPr>
          <a:xfrm>
            <a:off x="3898789" y="3598747"/>
            <a:ext cx="4306098" cy="31664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2D375DE9-719F-5984-2B15-3E7A8269F890}"/>
              </a:ext>
            </a:extLst>
          </p:cNvPr>
          <p:cNvSpPr/>
          <p:nvPr/>
        </p:nvSpPr>
        <p:spPr>
          <a:xfrm>
            <a:off x="3348949" y="2102068"/>
            <a:ext cx="8790228" cy="13868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B9281BB9-DFD2-2643-BD93-5FAC318D96F1}"/>
              </a:ext>
            </a:extLst>
          </p:cNvPr>
          <p:cNvSpPr/>
          <p:nvPr/>
        </p:nvSpPr>
        <p:spPr>
          <a:xfrm>
            <a:off x="6907426" y="68412"/>
            <a:ext cx="5189501" cy="19431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3C24D18C-B1F2-34B4-DE4B-10CB144AF011}"/>
              </a:ext>
            </a:extLst>
          </p:cNvPr>
          <p:cNvSpPr/>
          <p:nvPr/>
        </p:nvSpPr>
        <p:spPr>
          <a:xfrm>
            <a:off x="3348949" y="92845"/>
            <a:ext cx="3439706" cy="19238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2E1C2-12E5-DFFA-184C-2BC3EEBE6351}"/>
              </a:ext>
            </a:extLst>
          </p:cNvPr>
          <p:cNvSpPr txBox="1"/>
          <p:nvPr/>
        </p:nvSpPr>
        <p:spPr>
          <a:xfrm>
            <a:off x="3526675" y="454620"/>
            <a:ext cx="1542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>
                <a:solidFill>
                  <a:schemeClr val="bg1"/>
                </a:solidFill>
                <a:latin typeface="+mj-ea"/>
                <a:ea typeface="+mj-ea"/>
              </a:rPr>
              <a:t>누적합</a:t>
            </a:r>
            <a:r>
              <a:rPr kumimoji="1" lang="ko-Kore-KR" altLang="en-US" dirty="0">
                <a:solidFill>
                  <a:schemeClr val="bg1"/>
                </a:solidFill>
                <a:latin typeface="+mj-ea"/>
                <a:ea typeface="+mj-ea"/>
              </a:rPr>
              <a:t>을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계산하는 </a:t>
            </a:r>
            <a:r>
              <a:rPr kumimoji="1" lang="en-US" altLang="ko-KR" dirty="0" err="1">
                <a:solidFill>
                  <a:schemeClr val="bg1"/>
                </a:solidFill>
                <a:latin typeface="+mj-ea"/>
                <a:ea typeface="+mj-ea"/>
              </a:rPr>
              <a:t>cumsum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메소드</a:t>
            </a:r>
            <a:endParaRPr kumimoji="1" lang="ko-Kore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560D8-5988-ACEB-497B-D6DA957ED092}"/>
              </a:ext>
            </a:extLst>
          </p:cNvPr>
          <p:cNvSpPr txBox="1"/>
          <p:nvPr/>
        </p:nvSpPr>
        <p:spPr>
          <a:xfrm>
            <a:off x="7025896" y="429502"/>
            <a:ext cx="3123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m</a:t>
            </a:r>
            <a:r>
              <a:rPr kumimoji="1" lang="en-US" altLang="ko-Kore-KR" dirty="0">
                <a:solidFill>
                  <a:schemeClr val="bg1"/>
                </a:solidFill>
                <a:latin typeface="+mj-ea"/>
                <a:ea typeface="+mj-ea"/>
              </a:rPr>
              <a:t>ean(), std(), sum()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과 같은 </a:t>
            </a:r>
            <a:r>
              <a:rPr kumimoji="1"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넘파이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함수들은 시리즈 입력 값에 있는 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손실 값을 기본으로 제외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합니다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그림 10" descr="텍스트, 야외, 계량기, 장치이(가) 표시된 사진&#10;&#10;자동 생성된 설명">
            <a:extLst>
              <a:ext uri="{FF2B5EF4-FFF2-40B4-BE49-F238E27FC236}">
                <a16:creationId xmlns:a16="http://schemas.microsoft.com/office/drawing/2014/main" id="{6DF0860E-E6BF-049B-3258-400C45B97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84" y="950139"/>
            <a:ext cx="2689792" cy="21822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6EF745-C730-4C7A-4717-CD85C9904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755" y="212074"/>
            <a:ext cx="1654775" cy="16854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8308FAC-0473-D07A-EF55-E5A7810B8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8897" y="572648"/>
            <a:ext cx="1838624" cy="8618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70125A-1926-2F83-A946-1D53F7C2A358}"/>
              </a:ext>
            </a:extLst>
          </p:cNvPr>
          <p:cNvSpPr txBox="1"/>
          <p:nvPr/>
        </p:nvSpPr>
        <p:spPr>
          <a:xfrm>
            <a:off x="3526675" y="2346841"/>
            <a:ext cx="5306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  <a:latin typeface="+mj-ea"/>
                <a:ea typeface="+mj-ea"/>
              </a:rPr>
              <a:t>series.nunique</a:t>
            </a:r>
            <a:r>
              <a:rPr kumimoji="1" lang="en-US" altLang="ko-Kore-KR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는 시리즈에서 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손실 값을 제외한 유일한 요소의 개수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를 반환합니다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D2B914E1-9DAA-E9A7-520D-5BF5B493A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4936" y="2253867"/>
            <a:ext cx="2930018" cy="1134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FAF3F7-AC14-EED5-02BF-75CF23634265}"/>
              </a:ext>
            </a:extLst>
          </p:cNvPr>
          <p:cNvSpPr txBox="1"/>
          <p:nvPr/>
        </p:nvSpPr>
        <p:spPr>
          <a:xfrm>
            <a:off x="152425" y="3667620"/>
            <a:ext cx="354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d</a:t>
            </a:r>
            <a:r>
              <a:rPr kumimoji="1" lang="en-US" altLang="ko-Kore-KR" sz="1600" dirty="0">
                <a:solidFill>
                  <a:schemeClr val="bg1"/>
                </a:solidFill>
                <a:latin typeface="+mj-ea"/>
                <a:ea typeface="+mj-ea"/>
              </a:rPr>
              <a:t>escribe() 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메소드는 데이터프레임의 행이나 시리즈에서 다양한</a:t>
            </a:r>
            <a:endParaRPr kumimoji="1"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요약 통계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를 계산할 수 있습니다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r>
              <a:rPr kumimoji="1" lang="ko-Kore-KR" altLang="en-US" sz="1600" dirty="0">
                <a:solidFill>
                  <a:schemeClr val="bg1"/>
                </a:solidFill>
                <a:latin typeface="+mj-ea"/>
                <a:ea typeface="+mj-ea"/>
              </a:rPr>
              <a:t>그중</a:t>
            </a:r>
            <a:r>
              <a:rPr kumimoji="1" lang="en-US" altLang="ko-Kore-KR" sz="160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데이터프레임의 행에 다양한 요약통계를 계산한 것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!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[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아래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]</a:t>
            </a:r>
          </a:p>
        </p:txBody>
      </p:sp>
      <p:pic>
        <p:nvPicPr>
          <p:cNvPr id="21" name="그림 20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026C1B86-0FE4-056C-786B-B6193100C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84" y="5037239"/>
            <a:ext cx="2955145" cy="16977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7468446-DEC5-A509-4907-3E0A438BD9B6}"/>
              </a:ext>
            </a:extLst>
          </p:cNvPr>
          <p:cNvSpPr txBox="1"/>
          <p:nvPr/>
        </p:nvSpPr>
        <p:spPr>
          <a:xfrm>
            <a:off x="4300830" y="3766601"/>
            <a:ext cx="3601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수치가</a:t>
            </a:r>
            <a:r>
              <a:rPr kumimoji="1"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 아닌 객체에 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describe()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메소드를 적용하면 다음 예와 같이 유일 값의 수와 가장 빈번히 발생하는 값들의 간단한 요약을 반환합니다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ore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E8711F2C-65E4-054A-6C89-C69609DB1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8039" y="5085207"/>
            <a:ext cx="4107597" cy="13181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AD23811-4EE5-3488-C3C3-D42A10294F07}"/>
              </a:ext>
            </a:extLst>
          </p:cNvPr>
          <p:cNvSpPr txBox="1"/>
          <p:nvPr/>
        </p:nvSpPr>
        <p:spPr>
          <a:xfrm>
            <a:off x="8454070" y="3914319"/>
            <a:ext cx="17439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bg1"/>
                </a:solidFill>
                <a:latin typeface="+mj-ea"/>
                <a:ea typeface="+mj-ea"/>
              </a:rPr>
              <a:t>describe()</a:t>
            </a:r>
            <a:r>
              <a:rPr kumimoji="1" lang="ko-Kore-KR" altLang="en-US" sz="1600" dirty="0">
                <a:solidFill>
                  <a:schemeClr val="bg1"/>
                </a:solidFill>
                <a:latin typeface="+mj-ea"/>
                <a:ea typeface="+mj-ea"/>
              </a:rPr>
              <a:t>에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include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와 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exclude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인수를 적용할 수 있습니다</a:t>
            </a:r>
            <a:endParaRPr kumimoji="1"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kumimoji="1"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인수 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all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을 적용하면 객체와 수치 모두 포함합니다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ore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4B52A53-B210-EBD7-61F2-1EA959407F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98060" y="3667620"/>
            <a:ext cx="1743990" cy="3034995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DF0E4FEA-7A7A-3B97-22F9-1575B17B6CBD}"/>
              </a:ext>
            </a:extLst>
          </p:cNvPr>
          <p:cNvSpPr/>
          <p:nvPr/>
        </p:nvSpPr>
        <p:spPr>
          <a:xfrm>
            <a:off x="223607" y="733583"/>
            <a:ext cx="695077" cy="7009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df</a:t>
            </a:r>
            <a:endParaRPr kumimoji="1" lang="ko-Kore-KR" altLang="en-US" dirty="0"/>
          </a:p>
        </p:txBody>
      </p:sp>
      <p:sp>
        <p:nvSpPr>
          <p:cNvPr id="4" name="하트[H] 3">
            <a:extLst>
              <a:ext uri="{FF2B5EF4-FFF2-40B4-BE49-F238E27FC236}">
                <a16:creationId xmlns:a16="http://schemas.microsoft.com/office/drawing/2014/main" id="{A66CBB82-B93F-AAFE-50BC-73FBAD399469}"/>
              </a:ext>
            </a:extLst>
          </p:cNvPr>
          <p:cNvSpPr/>
          <p:nvPr/>
        </p:nvSpPr>
        <p:spPr>
          <a:xfrm>
            <a:off x="0" y="0"/>
            <a:ext cx="963827" cy="729049"/>
          </a:xfrm>
          <a:prstGeom prst="hear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12/16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771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CCD620AA-1476-FBA3-0AA6-C78F50698639}"/>
              </a:ext>
            </a:extLst>
          </p:cNvPr>
          <p:cNvSpPr/>
          <p:nvPr/>
        </p:nvSpPr>
        <p:spPr>
          <a:xfrm>
            <a:off x="95070" y="195450"/>
            <a:ext cx="12001857" cy="39097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15FA6934-02EA-962A-A312-19AE69FD9BCD}"/>
              </a:ext>
            </a:extLst>
          </p:cNvPr>
          <p:cNvSpPr/>
          <p:nvPr/>
        </p:nvSpPr>
        <p:spPr>
          <a:xfrm>
            <a:off x="1147731" y="4264534"/>
            <a:ext cx="9896536" cy="24172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56037-AF4C-2850-2A65-2C95123C076D}"/>
              </a:ext>
            </a:extLst>
          </p:cNvPr>
          <p:cNvSpPr txBox="1"/>
          <p:nvPr/>
        </p:nvSpPr>
        <p:spPr>
          <a:xfrm>
            <a:off x="1058897" y="421665"/>
            <a:ext cx="720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  <a:latin typeface="+mj-ea"/>
                <a:ea typeface="+mj-ea"/>
              </a:rPr>
              <a:t>Idxmax</a:t>
            </a:r>
            <a:r>
              <a:rPr kumimoji="1" lang="en-US" altLang="ko-Kore-KR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와 </a:t>
            </a:r>
            <a:r>
              <a:rPr kumimoji="1" lang="en-US" altLang="ko-KR" dirty="0" err="1">
                <a:solidFill>
                  <a:schemeClr val="bg1"/>
                </a:solidFill>
                <a:latin typeface="+mj-ea"/>
                <a:ea typeface="+mj-ea"/>
              </a:rPr>
              <a:t>idxmin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메소드는 시리즈와 데이터프레임의 요소가</a:t>
            </a:r>
            <a:endParaRPr kumimoji="1"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최댓값과 최솟값을 인덱스 라벨을 계산합니다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8219C6F-64B5-09D4-9289-AAD6CC80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16" y="1246801"/>
            <a:ext cx="2429846" cy="2052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24FAF4-695E-ADF7-3326-C88C666DD4E9}"/>
              </a:ext>
            </a:extLst>
          </p:cNvPr>
          <p:cNvSpPr txBox="1"/>
          <p:nvPr/>
        </p:nvSpPr>
        <p:spPr>
          <a:xfrm>
            <a:off x="2770662" y="1535521"/>
            <a:ext cx="2691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s</a:t>
            </a:r>
            <a:r>
              <a:rPr kumimoji="1" lang="en-US" altLang="ko-Kore-KR" sz="1600" dirty="0">
                <a:solidFill>
                  <a:schemeClr val="bg1"/>
                </a:solidFill>
                <a:latin typeface="+mj-ea"/>
                <a:ea typeface="+mj-ea"/>
              </a:rPr>
              <a:t>er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의 최솟값 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-1.136636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의 인덱스는 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이고</a:t>
            </a:r>
            <a:endParaRPr kumimoji="1"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kumimoji="1"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최댓값 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1.724347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의 인덱스는 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입니다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ore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EBDAC-A1CB-CA08-D93F-F04866E36E72}"/>
              </a:ext>
            </a:extLst>
          </p:cNvPr>
          <p:cNvSpPr txBox="1"/>
          <p:nvPr/>
        </p:nvSpPr>
        <p:spPr>
          <a:xfrm>
            <a:off x="8686929" y="1246801"/>
            <a:ext cx="3381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 err="1">
                <a:solidFill>
                  <a:schemeClr val="bg1"/>
                </a:solidFill>
                <a:latin typeface="+mj-ea"/>
                <a:ea typeface="+mj-ea"/>
              </a:rPr>
              <a:t>Idxmax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와 </a:t>
            </a:r>
            <a:r>
              <a:rPr kumimoji="1" lang="en-US" altLang="ko-KR" sz="1600" dirty="0" err="1">
                <a:solidFill>
                  <a:schemeClr val="bg1"/>
                </a:solidFill>
                <a:latin typeface="+mj-ea"/>
                <a:ea typeface="+mj-ea"/>
              </a:rPr>
              <a:t>idxmin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메소드에 축을 인수로 전달하여 전달하는 실행 예제입니다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endParaRPr kumimoji="1" lang="en-US" altLang="ko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ko-KR" sz="1600" dirty="0" err="1">
                <a:solidFill>
                  <a:schemeClr val="bg1"/>
                </a:solidFill>
                <a:latin typeface="+mj-ea"/>
                <a:ea typeface="+mj-ea"/>
              </a:rPr>
              <a:t>Idxmin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의 기본값이 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인 행을 기준으로 나타냅니다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ore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2FD8B9-A2A4-90D9-C5B1-084D90B59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74" y="1127482"/>
            <a:ext cx="1269927" cy="19127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CCA351-65B4-5D47-70CD-C1688E9EEAC8}"/>
              </a:ext>
            </a:extLst>
          </p:cNvPr>
          <p:cNvSpPr txBox="1"/>
          <p:nvPr/>
        </p:nvSpPr>
        <p:spPr>
          <a:xfrm>
            <a:off x="4967416" y="3299602"/>
            <a:ext cx="696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+mj-ea"/>
                <a:ea typeface="+mj-ea"/>
              </a:rPr>
              <a:t>최솟값과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최댓값에 일치하는 행이나 열이 다수라면 </a:t>
            </a:r>
            <a:r>
              <a:rPr kumimoji="1" lang="en-US" altLang="ko-KR" dirty="0" err="1">
                <a:solidFill>
                  <a:schemeClr val="bg1"/>
                </a:solidFill>
                <a:latin typeface="+mj-ea"/>
                <a:ea typeface="+mj-ea"/>
              </a:rPr>
              <a:t>idxmin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과 </a:t>
            </a:r>
            <a:r>
              <a:rPr kumimoji="1" lang="en-US" altLang="ko-KR" dirty="0" err="1">
                <a:solidFill>
                  <a:schemeClr val="bg1"/>
                </a:solidFill>
                <a:latin typeface="+mj-ea"/>
                <a:ea typeface="+mj-ea"/>
              </a:rPr>
              <a:t>idxmax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는 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첫 번째로 일치하는 인덱스를 반환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합니다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D8E06-F54A-BB6B-5037-05C01E1FBD8F}"/>
              </a:ext>
            </a:extLst>
          </p:cNvPr>
          <p:cNvSpPr txBox="1"/>
          <p:nvPr/>
        </p:nvSpPr>
        <p:spPr>
          <a:xfrm>
            <a:off x="1352324" y="4642856"/>
            <a:ext cx="758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+mj-ea"/>
                <a:ea typeface="+mj-ea"/>
              </a:rPr>
              <a:t>시리즈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메소드인 </a:t>
            </a:r>
            <a:r>
              <a:rPr kumimoji="1"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value_counts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는 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차원 배열 값의 도수를 계산합니다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2" name="그림 11" descr="텍스트, 웹사이트이(가) 표시된 사진&#10;&#10;자동 생성된 설명">
            <a:extLst>
              <a:ext uri="{FF2B5EF4-FFF2-40B4-BE49-F238E27FC236}">
                <a16:creationId xmlns:a16="http://schemas.microsoft.com/office/drawing/2014/main" id="{1A6B2054-60B4-0BB0-4A0E-001749BB0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588" y="5179747"/>
            <a:ext cx="7340600" cy="124460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E091AABD-E5F0-3D20-7E17-710498AB5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583" y="4613169"/>
            <a:ext cx="1782121" cy="181117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B8629E7-7572-EF3B-15B4-B08B16EF16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2277" r="50000"/>
          <a:stretch/>
        </p:blipFill>
        <p:spPr>
          <a:xfrm>
            <a:off x="5384935" y="1421633"/>
            <a:ext cx="2048859" cy="1219995"/>
          </a:xfrm>
          <a:prstGeom prst="rect">
            <a:avLst/>
          </a:prstGeom>
        </p:spPr>
      </p:pic>
      <p:sp>
        <p:nvSpPr>
          <p:cNvPr id="11" name="하트[H] 10">
            <a:extLst>
              <a:ext uri="{FF2B5EF4-FFF2-40B4-BE49-F238E27FC236}">
                <a16:creationId xmlns:a16="http://schemas.microsoft.com/office/drawing/2014/main" id="{745D6870-B51B-130F-75A5-3709EA1271AF}"/>
              </a:ext>
            </a:extLst>
          </p:cNvPr>
          <p:cNvSpPr/>
          <p:nvPr/>
        </p:nvSpPr>
        <p:spPr>
          <a:xfrm>
            <a:off x="0" y="0"/>
            <a:ext cx="963827" cy="729049"/>
          </a:xfrm>
          <a:prstGeom prst="hear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13/16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4535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4527D11-73F7-27F2-6109-FD22CED4E4AE}"/>
              </a:ext>
            </a:extLst>
          </p:cNvPr>
          <p:cNvSpPr/>
          <p:nvPr/>
        </p:nvSpPr>
        <p:spPr>
          <a:xfrm>
            <a:off x="333632" y="120703"/>
            <a:ext cx="11563762" cy="66165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624EC-F59F-60F2-5B29-EAB8FE44FC02}"/>
              </a:ext>
            </a:extLst>
          </p:cNvPr>
          <p:cNvSpPr txBox="1"/>
          <p:nvPr/>
        </p:nvSpPr>
        <p:spPr>
          <a:xfrm>
            <a:off x="2097423" y="382903"/>
            <a:ext cx="849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함수 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c</a:t>
            </a:r>
            <a:r>
              <a:rPr kumimoji="1" lang="en-US" altLang="ko-Kore-KR" dirty="0">
                <a:solidFill>
                  <a:schemeClr val="bg1"/>
                </a:solidFill>
                <a:latin typeface="+mj-ea"/>
                <a:ea typeface="+mj-ea"/>
              </a:rPr>
              <a:t>ut()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과 </a:t>
            </a:r>
            <a:r>
              <a:rPr kumimoji="1" lang="en-US" altLang="ko-KR" dirty="0" err="1">
                <a:solidFill>
                  <a:schemeClr val="bg1"/>
                </a:solidFill>
                <a:latin typeface="+mj-ea"/>
                <a:ea typeface="+mj-ea"/>
              </a:rPr>
              <a:t>qcut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을 사용하면 연속하는 값들을 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구간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(bin)</a:t>
            </a:r>
            <a:r>
              <a:rPr kumimoji="1"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으로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나눌 수 있습니다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BCB2B-DF65-484F-78E3-B250AE7EA75F}"/>
              </a:ext>
            </a:extLst>
          </p:cNvPr>
          <p:cNvSpPr txBox="1"/>
          <p:nvPr/>
        </p:nvSpPr>
        <p:spPr>
          <a:xfrm>
            <a:off x="697073" y="1208674"/>
            <a:ext cx="1083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+mj-ea"/>
                <a:ea typeface="+mj-ea"/>
              </a:rPr>
              <a:t>예제</a:t>
            </a:r>
            <a:r>
              <a:rPr kumimoji="1" lang="en-US" altLang="ko-Kore-KR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다음은 배열을 동등한 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개의 길이 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(0.994,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3.0],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(3.0,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5.0],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(5.0,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7.0]</a:t>
            </a:r>
            <a:r>
              <a:rPr kumimoji="1"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으로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구분하고 배열 객체의 각 요소가 해당 구간에 속하는 것을 나타내는 예제입니다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B8823-859F-9ACF-C06D-5992504096A4}"/>
              </a:ext>
            </a:extLst>
          </p:cNvPr>
          <p:cNvSpPr txBox="1"/>
          <p:nvPr/>
        </p:nvSpPr>
        <p:spPr>
          <a:xfrm>
            <a:off x="893856" y="3611419"/>
            <a:ext cx="1090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+mj-ea"/>
                <a:ea typeface="+mj-ea"/>
              </a:rPr>
              <a:t>인수</a:t>
            </a:r>
            <a:r>
              <a:rPr kumimoji="1" lang="en-US" altLang="ko-Kore-KR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ore-KR" dirty="0" err="1">
                <a:solidFill>
                  <a:schemeClr val="bg1"/>
                </a:solidFill>
                <a:latin typeface="+mj-ea"/>
                <a:ea typeface="+mj-ea"/>
              </a:rPr>
              <a:t>retbins</a:t>
            </a:r>
            <a:r>
              <a:rPr kumimoji="1" lang="en-US" altLang="ko-Kore-KR" dirty="0">
                <a:solidFill>
                  <a:schemeClr val="bg1"/>
                </a:solidFill>
                <a:latin typeface="+mj-ea"/>
                <a:ea typeface="+mj-ea"/>
              </a:rPr>
              <a:t>=True</a:t>
            </a:r>
            <a:r>
              <a:rPr kumimoji="1"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입력하면 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구간 값을 반환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합니다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또한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구간에 특정 라벨을 할당할 수도 있습니다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2C3B744-DFC3-0C2C-6CA3-9CF8FBDDA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11" y="2034040"/>
            <a:ext cx="7772400" cy="1011721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B767AD0-91E0-65BC-CEB4-95B96F4B9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4182035"/>
            <a:ext cx="7772400" cy="2169311"/>
          </a:xfrm>
          <a:prstGeom prst="rect">
            <a:avLst/>
          </a:prstGeom>
        </p:spPr>
      </p:pic>
      <p:sp>
        <p:nvSpPr>
          <p:cNvPr id="5" name="하트[H] 4">
            <a:extLst>
              <a:ext uri="{FF2B5EF4-FFF2-40B4-BE49-F238E27FC236}">
                <a16:creationId xmlns:a16="http://schemas.microsoft.com/office/drawing/2014/main" id="{3CD95C2A-7B0D-8E1F-B269-21EDD8CDB803}"/>
              </a:ext>
            </a:extLst>
          </p:cNvPr>
          <p:cNvSpPr/>
          <p:nvPr/>
        </p:nvSpPr>
        <p:spPr>
          <a:xfrm>
            <a:off x="0" y="0"/>
            <a:ext cx="963827" cy="729049"/>
          </a:xfrm>
          <a:prstGeom prst="hear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14/16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863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068AD4C-3230-08C9-3DDC-88D7E48F983F}"/>
              </a:ext>
            </a:extLst>
          </p:cNvPr>
          <p:cNvSpPr/>
          <p:nvPr/>
        </p:nvSpPr>
        <p:spPr>
          <a:xfrm>
            <a:off x="459084" y="3669410"/>
            <a:ext cx="11273831" cy="3120178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0A098E5-1AF2-6F5D-E095-39D26981CE75}"/>
              </a:ext>
            </a:extLst>
          </p:cNvPr>
          <p:cNvSpPr/>
          <p:nvPr/>
        </p:nvSpPr>
        <p:spPr>
          <a:xfrm>
            <a:off x="459084" y="68412"/>
            <a:ext cx="11273831" cy="34918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D7FE52-C511-E4E3-70D4-33A3086E42A0}"/>
              </a:ext>
            </a:extLst>
          </p:cNvPr>
          <p:cNvSpPr txBox="1"/>
          <p:nvPr/>
        </p:nvSpPr>
        <p:spPr>
          <a:xfrm>
            <a:off x="963827" y="231709"/>
            <a:ext cx="1086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+mj-ea"/>
                <a:ea typeface="+mj-ea"/>
              </a:rPr>
              <a:t>예제</a:t>
            </a:r>
            <a:r>
              <a:rPr kumimoji="1" lang="en-US" altLang="ko-Kore-KR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dirty="0" err="1">
                <a:solidFill>
                  <a:schemeClr val="bg1"/>
                </a:solidFill>
                <a:latin typeface="+mj-ea"/>
                <a:ea typeface="+mj-ea"/>
              </a:rPr>
              <a:t>qcut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은 분위 기반의 이산 함수입니다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이 함수는 순위나 샘플 분위에 기반하여 변수를 동등한 크기로 나눕니다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범위 밖의 값들은 결과인 범주형 객체에서 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NA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가 됩니다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6A094-CA35-F90A-8396-09EB7FEA7AD0}"/>
              </a:ext>
            </a:extLst>
          </p:cNvPr>
          <p:cNvSpPr txBox="1"/>
          <p:nvPr/>
        </p:nvSpPr>
        <p:spPr>
          <a:xfrm>
            <a:off x="597241" y="3785704"/>
            <a:ext cx="10997513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dirty="0">
                <a:solidFill>
                  <a:schemeClr val="bg1"/>
                </a:solidFill>
                <a:latin typeface="+mj-ea"/>
                <a:ea typeface="+mj-ea"/>
              </a:rPr>
              <a:t>종합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cut()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함수와 </a:t>
            </a:r>
            <a:r>
              <a:rPr kumimoji="1" lang="en-US" altLang="ko-KR" dirty="0" err="1">
                <a:solidFill>
                  <a:schemeClr val="bg1"/>
                </a:solidFill>
                <a:latin typeface="+mj-ea"/>
                <a:ea typeface="+mj-ea"/>
              </a:rPr>
              <a:t>qcut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함수의 차이를 확인해보겠습니다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cut()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함수는 구간 범위에 해당하는 </a:t>
            </a:r>
            <a:r>
              <a:rPr kumimoji="1" lang="ko-KR" altLang="en-US" b="1" dirty="0">
                <a:solidFill>
                  <a:schemeClr val="bg1"/>
                </a:solidFill>
                <a:highlight>
                  <a:srgbClr val="FFFF00"/>
                </a:highlight>
                <a:latin typeface="+mj-ea"/>
                <a:ea typeface="+mj-ea"/>
              </a:rPr>
              <a:t>길이가 동등하도록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나눕니다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dirty="0" err="1">
                <a:solidFill>
                  <a:schemeClr val="bg1"/>
                </a:solidFill>
                <a:latin typeface="+mj-ea"/>
                <a:ea typeface="+mj-ea"/>
              </a:rPr>
              <a:t>qcut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함수는 구간 범위에 해당하는 </a:t>
            </a:r>
            <a:r>
              <a:rPr kumimoji="1" lang="ko-KR" altLang="en-US" b="1" dirty="0">
                <a:solidFill>
                  <a:schemeClr val="bg1"/>
                </a:solidFill>
                <a:highlight>
                  <a:srgbClr val="FFFF00"/>
                </a:highlight>
                <a:latin typeface="+mj-ea"/>
                <a:ea typeface="+mj-ea"/>
              </a:rPr>
              <a:t>개수가 동등하도록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나눕니다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E8547CF-64AF-6F63-7359-945C4AC8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507" y="4713788"/>
            <a:ext cx="4978400" cy="20193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182F3FB-5110-0B72-0419-29DCC13D6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297" y="972640"/>
            <a:ext cx="7772400" cy="240404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6D1BCC4-FD04-0FD7-5E74-0F2F0F877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66" y="4751888"/>
            <a:ext cx="4635500" cy="1943100"/>
          </a:xfrm>
          <a:prstGeom prst="rect">
            <a:avLst/>
          </a:prstGeom>
        </p:spPr>
      </p:pic>
      <p:sp>
        <p:nvSpPr>
          <p:cNvPr id="11" name="하트[H] 10">
            <a:extLst>
              <a:ext uri="{FF2B5EF4-FFF2-40B4-BE49-F238E27FC236}">
                <a16:creationId xmlns:a16="http://schemas.microsoft.com/office/drawing/2014/main" id="{030E84A8-BADD-853F-EC63-06B842F5866A}"/>
              </a:ext>
            </a:extLst>
          </p:cNvPr>
          <p:cNvSpPr/>
          <p:nvPr/>
        </p:nvSpPr>
        <p:spPr>
          <a:xfrm>
            <a:off x="0" y="0"/>
            <a:ext cx="963827" cy="729049"/>
          </a:xfrm>
          <a:prstGeom prst="hear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15/16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375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8F38515-E200-08D2-ED8E-81D074FC9FB1}"/>
              </a:ext>
            </a:extLst>
          </p:cNvPr>
          <p:cNvSpPr/>
          <p:nvPr/>
        </p:nvSpPr>
        <p:spPr>
          <a:xfrm>
            <a:off x="3048168" y="2134854"/>
            <a:ext cx="6095664" cy="25882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B120F-4138-4D7A-8204-D733D68E8038}"/>
              </a:ext>
            </a:extLst>
          </p:cNvPr>
          <p:cNvSpPr txBox="1"/>
          <p:nvPr/>
        </p:nvSpPr>
        <p:spPr>
          <a:xfrm>
            <a:off x="4080063" y="2921167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ea"/>
                <a:ea typeface="+mj-ea"/>
              </a:rPr>
              <a:t>감사합니다</a:t>
            </a:r>
            <a:endParaRPr kumimoji="1" lang="ko-Kore-KR" altLang="en-US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ea"/>
              <a:ea typeface="+mj-ea"/>
            </a:endParaRPr>
          </a:p>
        </p:txBody>
      </p:sp>
      <p:sp>
        <p:nvSpPr>
          <p:cNvPr id="2" name="하트[H] 1">
            <a:extLst>
              <a:ext uri="{FF2B5EF4-FFF2-40B4-BE49-F238E27FC236}">
                <a16:creationId xmlns:a16="http://schemas.microsoft.com/office/drawing/2014/main" id="{F03605A7-D2C6-8E4C-18A6-1D868BD44B7B}"/>
              </a:ext>
            </a:extLst>
          </p:cNvPr>
          <p:cNvSpPr/>
          <p:nvPr/>
        </p:nvSpPr>
        <p:spPr>
          <a:xfrm>
            <a:off x="0" y="0"/>
            <a:ext cx="963827" cy="729049"/>
          </a:xfrm>
          <a:prstGeom prst="hear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16/16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894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873D214-FC10-609F-91B6-25FF36BE3687}"/>
              </a:ext>
            </a:extLst>
          </p:cNvPr>
          <p:cNvSpPr/>
          <p:nvPr/>
        </p:nvSpPr>
        <p:spPr>
          <a:xfrm>
            <a:off x="991777" y="2150076"/>
            <a:ext cx="4491290" cy="2780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874764F-63A9-E80F-047A-FC841BD7A460}"/>
              </a:ext>
            </a:extLst>
          </p:cNvPr>
          <p:cNvSpPr/>
          <p:nvPr/>
        </p:nvSpPr>
        <p:spPr>
          <a:xfrm>
            <a:off x="5844746" y="778632"/>
            <a:ext cx="6116594" cy="5436817"/>
          </a:xfrm>
          <a:prstGeom prst="roundRect">
            <a:avLst>
              <a:gd name="adj" fmla="val 919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275738-C0BD-D159-4286-B629395D9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519" y="2409567"/>
            <a:ext cx="4327805" cy="2520781"/>
          </a:xfrm>
        </p:spPr>
        <p:txBody>
          <a:bodyPr>
            <a:normAutofit/>
          </a:bodyPr>
          <a:lstStyle/>
          <a:p>
            <a:pPr algn="l" latinLnBrk="1"/>
            <a:r>
              <a:rPr lang="en-US" altLang="ko-Kore-KR" sz="2000" b="1" kern="100" dirty="0">
                <a:solidFill>
                  <a:schemeClr val="bg1"/>
                </a:solidFill>
                <a:effectLst/>
                <a:latin typeface="+mj-ea"/>
                <a:cs typeface="Times New Roman" panose="02020603050405020304" pitchFamily="18" charset="0"/>
              </a:rPr>
              <a:t>4.1.4 </a:t>
            </a:r>
            <a:r>
              <a:rPr lang="ko-KR" altLang="ko-Kore-KR" sz="2000" b="1" kern="100" dirty="0">
                <a:solidFill>
                  <a:schemeClr val="bg1"/>
                </a:solidFill>
                <a:effectLst/>
                <a:latin typeface="+mj-ea"/>
                <a:cs typeface="Times New Roman" panose="02020603050405020304" pitchFamily="18" charset="0"/>
              </a:rPr>
              <a:t>인덱스 관련 객</a:t>
            </a:r>
            <a:r>
              <a:rPr lang="ko-KR" altLang="en-US" sz="2000" b="1" kern="100" dirty="0">
                <a:solidFill>
                  <a:schemeClr val="bg1"/>
                </a:solidFill>
                <a:effectLst/>
                <a:latin typeface="+mj-ea"/>
                <a:cs typeface="Times New Roman" panose="02020603050405020304" pitchFamily="18" charset="0"/>
              </a:rPr>
              <a:t>체</a:t>
            </a:r>
            <a:br>
              <a:rPr lang="en-US" altLang="ko-Kore-KR" sz="2000" b="1" kern="100" dirty="0">
                <a:solidFill>
                  <a:schemeClr val="bg1"/>
                </a:solidFill>
                <a:effectLst/>
                <a:latin typeface="+mj-ea"/>
                <a:cs typeface="Times New Roman" panose="02020603050405020304" pitchFamily="18" charset="0"/>
              </a:rPr>
            </a:br>
            <a:br>
              <a:rPr lang="ko-Kore-KR" altLang="ko-Kore-KR" sz="2000" b="1" kern="100" dirty="0">
                <a:solidFill>
                  <a:schemeClr val="bg1"/>
                </a:solidFill>
                <a:effectLst/>
                <a:latin typeface="+mj-ea"/>
                <a:cs typeface="Times New Roman" panose="02020603050405020304" pitchFamily="18" charset="0"/>
              </a:rPr>
            </a:br>
            <a:br>
              <a:rPr lang="ko-Kore-KR" altLang="ko-Kore-KR" sz="2000" b="1" kern="100" dirty="0">
                <a:solidFill>
                  <a:schemeClr val="bg1"/>
                </a:solidFill>
                <a:effectLst/>
                <a:latin typeface="+mj-ea"/>
                <a:cs typeface="Times New Roman" panose="02020603050405020304" pitchFamily="18" charset="0"/>
              </a:rPr>
            </a:br>
            <a:r>
              <a:rPr lang="en-US" altLang="ko-Kore-KR" sz="2000" b="1" kern="100" dirty="0">
                <a:solidFill>
                  <a:schemeClr val="bg1"/>
                </a:solidFill>
                <a:effectLst/>
                <a:latin typeface="+mj-ea"/>
                <a:cs typeface="Times New Roman" panose="02020603050405020304" pitchFamily="18" charset="0"/>
              </a:rPr>
              <a:t>4.2 </a:t>
            </a:r>
            <a:r>
              <a:rPr lang="ko-KR" altLang="ko-Kore-KR" sz="2000" b="1" kern="100" dirty="0" err="1">
                <a:solidFill>
                  <a:schemeClr val="bg1"/>
                </a:solidFill>
                <a:effectLst/>
                <a:latin typeface="+mj-ea"/>
                <a:cs typeface="Times New Roman" panose="02020603050405020304" pitchFamily="18" charset="0"/>
              </a:rPr>
              <a:t>판다스의</a:t>
            </a:r>
            <a:r>
              <a:rPr lang="ko-KR" altLang="ko-Kore-KR" sz="2000" b="1" kern="100" dirty="0">
                <a:solidFill>
                  <a:schemeClr val="bg1"/>
                </a:solidFill>
                <a:effectLst/>
                <a:latin typeface="+mj-ea"/>
                <a:cs typeface="Times New Roman" panose="02020603050405020304" pitchFamily="18" charset="0"/>
              </a:rPr>
              <a:t> 주요 기능</a:t>
            </a:r>
            <a:br>
              <a:rPr lang="en-US" altLang="ko-KR" sz="2000" b="1" kern="100" dirty="0">
                <a:solidFill>
                  <a:schemeClr val="bg1"/>
                </a:solidFill>
                <a:effectLst/>
                <a:latin typeface="+mj-ea"/>
                <a:cs typeface="Times New Roman" panose="02020603050405020304" pitchFamily="18" charset="0"/>
              </a:rPr>
            </a:br>
            <a:br>
              <a:rPr lang="ko-Kore-KR" altLang="ko-Kore-KR" sz="2000" b="1" kern="100" dirty="0">
                <a:solidFill>
                  <a:schemeClr val="bg1"/>
                </a:solidFill>
                <a:effectLst/>
                <a:latin typeface="+mj-ea"/>
                <a:cs typeface="Times New Roman" panose="02020603050405020304" pitchFamily="18" charset="0"/>
              </a:rPr>
            </a:br>
            <a:r>
              <a:rPr lang="en-US" altLang="ko-Kore-KR" sz="2000" b="1" kern="100" dirty="0">
                <a:solidFill>
                  <a:schemeClr val="bg1"/>
                </a:solidFill>
                <a:effectLst/>
                <a:latin typeface="+mj-ea"/>
                <a:cs typeface="Times New Roman" panose="02020603050405020304" pitchFamily="18" charset="0"/>
              </a:rPr>
              <a:t>	4.2.1 </a:t>
            </a:r>
            <a:r>
              <a:rPr lang="ko-KR" altLang="ko-Kore-KR" sz="2000" b="1" kern="100" dirty="0" err="1">
                <a:solidFill>
                  <a:schemeClr val="bg1"/>
                </a:solidFill>
                <a:effectLst/>
                <a:latin typeface="+mj-ea"/>
                <a:cs typeface="Times New Roman" panose="02020603050405020304" pitchFamily="18" charset="0"/>
              </a:rPr>
              <a:t>판다스</a:t>
            </a:r>
            <a:r>
              <a:rPr lang="ko-KR" altLang="ko-Kore-KR" sz="2000" b="1" kern="100" dirty="0">
                <a:solidFill>
                  <a:schemeClr val="bg1"/>
                </a:solidFill>
                <a:effectLst/>
                <a:latin typeface="+mj-ea"/>
                <a:cs typeface="Times New Roman" panose="02020603050405020304" pitchFamily="18" charset="0"/>
              </a:rPr>
              <a:t> 객</a:t>
            </a:r>
            <a:r>
              <a:rPr lang="ko-KR" altLang="en-US" sz="2000" b="1" kern="100" dirty="0">
                <a:solidFill>
                  <a:schemeClr val="bg1"/>
                </a:solidFill>
                <a:effectLst/>
                <a:latin typeface="+mj-ea"/>
                <a:cs typeface="Times New Roman" panose="02020603050405020304" pitchFamily="18" charset="0"/>
              </a:rPr>
              <a:t>체 </a:t>
            </a:r>
            <a:r>
              <a:rPr lang="ko-KR" altLang="ko-Kore-KR" sz="2000" b="1" kern="100" dirty="0">
                <a:solidFill>
                  <a:schemeClr val="bg1"/>
                </a:solidFill>
                <a:effectLst/>
                <a:latin typeface="+mj-ea"/>
                <a:cs typeface="Times New Roman" panose="02020603050405020304" pitchFamily="18" charset="0"/>
              </a:rPr>
              <a:t>이진 연</a:t>
            </a:r>
            <a:r>
              <a:rPr lang="ko-KR" altLang="en-US" sz="2000" b="1" kern="100" dirty="0">
                <a:solidFill>
                  <a:schemeClr val="bg1"/>
                </a:solidFill>
                <a:effectLst/>
                <a:latin typeface="+mj-ea"/>
                <a:cs typeface="Times New Roman" panose="02020603050405020304" pitchFamily="18" charset="0"/>
              </a:rPr>
              <a:t>산</a:t>
            </a:r>
            <a:br>
              <a:rPr lang="en-US" altLang="ko-Kore-KR" sz="2000" b="1" kern="100" dirty="0">
                <a:solidFill>
                  <a:schemeClr val="bg1"/>
                </a:solidFill>
                <a:effectLst/>
                <a:latin typeface="+mj-ea"/>
                <a:cs typeface="Times New Roman" panose="02020603050405020304" pitchFamily="18" charset="0"/>
              </a:rPr>
            </a:br>
            <a:br>
              <a:rPr lang="ko-Kore-KR" altLang="ko-Kore-KR" sz="2000" b="1" kern="100" dirty="0">
                <a:solidFill>
                  <a:schemeClr val="bg1"/>
                </a:solidFill>
                <a:effectLst/>
                <a:latin typeface="+mj-ea"/>
                <a:cs typeface="Times New Roman" panose="02020603050405020304" pitchFamily="18" charset="0"/>
              </a:rPr>
            </a:br>
            <a:r>
              <a:rPr lang="en-US" altLang="ko-Kore-KR" sz="2000" b="1" kern="100" dirty="0">
                <a:solidFill>
                  <a:schemeClr val="bg1"/>
                </a:solidFill>
                <a:effectLst/>
                <a:latin typeface="+mj-ea"/>
                <a:cs typeface="Times New Roman" panose="02020603050405020304" pitchFamily="18" charset="0"/>
              </a:rPr>
              <a:t>	4.2.2 </a:t>
            </a:r>
            <a:r>
              <a:rPr lang="ko-KR" altLang="ko-Kore-KR" sz="2000" b="1" kern="100" dirty="0">
                <a:solidFill>
                  <a:schemeClr val="bg1"/>
                </a:solidFill>
                <a:effectLst/>
                <a:latin typeface="+mj-ea"/>
                <a:cs typeface="Times New Roman" panose="02020603050405020304" pitchFamily="18" charset="0"/>
              </a:rPr>
              <a:t>요약과 통계 연산</a:t>
            </a:r>
            <a:endParaRPr lang="ko-Kore-KR" altLang="ko-Kore-KR" sz="2000" b="1" kern="100" dirty="0">
              <a:solidFill>
                <a:schemeClr val="bg1"/>
              </a:solidFill>
              <a:effectLst/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9C440-88FB-3F14-0292-CB53D6B5068B}"/>
              </a:ext>
            </a:extLst>
          </p:cNvPr>
          <p:cNvSpPr txBox="1"/>
          <p:nvPr/>
        </p:nvSpPr>
        <p:spPr>
          <a:xfrm>
            <a:off x="991777" y="487526"/>
            <a:ext cx="1668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+mj-ea"/>
                <a:ea typeface="+mj-ea"/>
              </a:rPr>
              <a:t>목차</a:t>
            </a:r>
            <a:endParaRPr kumimoji="1" lang="ko-Kore-KR" altLang="en-US" sz="40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774F9-A9DE-F598-8E38-4455BD166BEF}"/>
              </a:ext>
            </a:extLst>
          </p:cNvPr>
          <p:cNvSpPr txBox="1"/>
          <p:nvPr/>
        </p:nvSpPr>
        <p:spPr>
          <a:xfrm>
            <a:off x="6038334" y="1001055"/>
            <a:ext cx="56676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100" dirty="0" err="1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판다스에</a:t>
            </a:r>
            <a:r>
              <a:rPr lang="ko-KR" altLang="en-US" kern="100" dirty="0" err="1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서의</a:t>
            </a:r>
            <a:r>
              <a:rPr lang="ko-KR" altLang="en-US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인덱스 관련 객체</a:t>
            </a:r>
            <a:endParaRPr lang="en-US" altLang="ko-Kore-KR" sz="1800" kern="100" dirty="0">
              <a:solidFill>
                <a:schemeClr val="bg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(1)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ore-KR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Index</a:t>
            </a:r>
            <a:endParaRPr lang="en-US" altLang="ko-Kore-KR" kern="100" dirty="0">
              <a:solidFill>
                <a:schemeClr val="bg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(2)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ore-KR" sz="1800" kern="100" dirty="0" err="1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RangeIndex</a:t>
            </a:r>
            <a:br>
              <a:rPr lang="ko-Kore-KR" altLang="ko-Kore-KR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</a:br>
            <a:r>
              <a:rPr lang="en-US" altLang="ko-Kore-KR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3)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ore-KR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Int64Index</a:t>
            </a:r>
            <a:endParaRPr lang="en-US" altLang="ko-Kore-KR" kern="100" dirty="0">
              <a:solidFill>
                <a:schemeClr val="bg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(4)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ore-KR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Uint64Index</a:t>
            </a:r>
            <a:endParaRPr lang="en-US" altLang="ko-Kore-KR" kern="100" dirty="0">
              <a:solidFill>
                <a:schemeClr val="bg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(5)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ore-KR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Float64Index</a:t>
            </a:r>
            <a:br>
              <a:rPr lang="ko-Kore-KR" altLang="ko-Kore-KR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</a:br>
            <a:r>
              <a:rPr lang="en-US" altLang="ko-Kore-KR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6)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ore-KR" sz="1800" kern="100" dirty="0" err="1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CategoricalIndex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+</a:t>
            </a:r>
            <a:r>
              <a:rPr lang="ko-KR" altLang="en-US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Categorical</a:t>
            </a:r>
            <a:endParaRPr lang="en-US" altLang="ko-Kore-KR" sz="1800" kern="100" dirty="0">
              <a:solidFill>
                <a:schemeClr val="bg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(7)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ore-KR" sz="1800" kern="100" dirty="0" err="1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MultiIndex</a:t>
            </a:r>
            <a:br>
              <a:rPr lang="ko-Kore-KR" altLang="ko-Kore-KR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</a:br>
            <a:r>
              <a:rPr lang="en-US" altLang="ko-KR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(8)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ore-KR" sz="1800" strike="sngStrike" kern="100" dirty="0" err="1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IntervalIndex</a:t>
            </a:r>
            <a:r>
              <a:rPr lang="ko-KR" altLang="en-US" sz="1800" strike="sngStrike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strike="sngStrike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ko-KR" altLang="en-US" sz="1800" strike="sngStrike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다루지 않음</a:t>
            </a:r>
            <a:r>
              <a:rPr lang="en-US" altLang="ko-KR" sz="1800" strike="sngStrike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]</a:t>
            </a:r>
            <a:endParaRPr lang="en-US" altLang="ko-Kore-KR" strike="sngStrike" kern="100" dirty="0">
              <a:solidFill>
                <a:schemeClr val="bg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(9)</a:t>
            </a:r>
            <a:r>
              <a:rPr lang="ko-KR" altLang="en-US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ore-KR" sz="1800" strike="sngStrike" kern="100" dirty="0" err="1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DateIndex</a:t>
            </a:r>
            <a:r>
              <a:rPr lang="en-US" altLang="ko-KR" sz="1800" strike="sngStrike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[</a:t>
            </a:r>
            <a:r>
              <a:rPr lang="ko-KR" altLang="en-US" sz="1800" strike="sngStrike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다루지 않음</a:t>
            </a:r>
            <a:r>
              <a:rPr lang="en-US" altLang="ko-KR" sz="1800" strike="sngStrike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]</a:t>
            </a:r>
            <a:endParaRPr lang="en-US" altLang="ko-Kore-KR" strike="sngStrike" kern="100" dirty="0">
              <a:solidFill>
                <a:schemeClr val="bg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(10)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ore-KR" sz="1800" strike="sngStrike" kern="100" dirty="0" err="1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TimedeltaIndex</a:t>
            </a:r>
            <a:r>
              <a:rPr lang="en-US" altLang="ko-KR" sz="1800" strike="sngStrike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[</a:t>
            </a:r>
            <a:r>
              <a:rPr lang="ko-KR" altLang="en-US" sz="1800" strike="sngStrike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다루지 않음</a:t>
            </a:r>
            <a:r>
              <a:rPr lang="en-US" altLang="ko-KR" sz="1800" strike="sngStrike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]</a:t>
            </a:r>
            <a:endParaRPr lang="en-US" altLang="ko-Kore-KR" strike="sngStrike" kern="100" dirty="0">
              <a:solidFill>
                <a:schemeClr val="bg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(11)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ore-KR" sz="1800" strike="sngStrike" kern="100" dirty="0" err="1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PeriodIndex</a:t>
            </a:r>
            <a:r>
              <a:rPr lang="en-US" altLang="ko-Kore-KR" sz="1800" strike="sngStrike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 </a:t>
            </a:r>
            <a:r>
              <a:rPr lang="en-US" altLang="ko-KR" sz="1800" strike="sngStrike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[</a:t>
            </a:r>
            <a:r>
              <a:rPr lang="ko-KR" altLang="en-US" sz="1800" strike="sngStrike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다루지 않음</a:t>
            </a:r>
            <a:r>
              <a:rPr lang="en-US" altLang="ko-KR" sz="1800" strike="sngStrike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]</a:t>
            </a:r>
            <a:br>
              <a:rPr lang="en-US" altLang="ko-Kore-KR" sz="1800" kern="100" dirty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</a:br>
            <a:endParaRPr lang="en-US" altLang="ko-Kore-KR" sz="1800" kern="100" dirty="0">
              <a:solidFill>
                <a:schemeClr val="bg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kumimoji="1" lang="ko-KR" altLang="en-US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이러한 </a:t>
            </a:r>
            <a:r>
              <a:rPr kumimoji="1" lang="en-US" altLang="ko-KR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Index </a:t>
            </a:r>
            <a:r>
              <a:rPr kumimoji="1" lang="ko-KR" altLang="en-US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객체들은 </a:t>
            </a:r>
            <a:r>
              <a:rPr kumimoji="1" lang="ko-KR" altLang="en-US" b="1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순서</a:t>
            </a:r>
            <a:r>
              <a:rPr kumimoji="1" lang="ko-KR" altLang="en-US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가 있고 자를 수 있는 세트</a:t>
            </a:r>
            <a:r>
              <a:rPr kumimoji="1" lang="en-US" altLang="ko-KR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(set)</a:t>
            </a:r>
            <a:r>
              <a:rPr kumimoji="1" lang="ko-KR" altLang="en-US" kern="100" dirty="0" err="1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를</a:t>
            </a:r>
            <a:r>
              <a:rPr kumimoji="1" lang="ko-KR" altLang="en-US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ko-KR" altLang="en-US" b="1" kern="100" dirty="0" err="1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연산처리</a:t>
            </a:r>
            <a:r>
              <a:rPr kumimoji="1" lang="ko-KR" altLang="en-US" kern="100" dirty="0" err="1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하는</a:t>
            </a:r>
            <a:r>
              <a:rPr kumimoji="1" lang="ko-KR" altLang="en-US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ko-KR" altLang="en-US" b="1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불변 </a:t>
            </a:r>
            <a:r>
              <a:rPr kumimoji="1" lang="en-US" altLang="ko-KR" b="1" kern="100" dirty="0" err="1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ndarry</a:t>
            </a:r>
            <a:r>
              <a:rPr kumimoji="1" lang="ko-KR" altLang="en-US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입니다</a:t>
            </a:r>
            <a:r>
              <a:rPr kumimoji="1" lang="en-US" altLang="ko-KR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arenBoth"/>
            </a:pPr>
            <a:endParaRPr kumimoji="1" lang="en-US" altLang="ko-KR" kern="1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kumimoji="1" lang="en-US" altLang="ko-Kore-KR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Index</a:t>
            </a:r>
            <a:r>
              <a:rPr kumimoji="1" lang="ko-KR" altLang="en-US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객체들은 </a:t>
            </a:r>
            <a:r>
              <a:rPr kumimoji="1" lang="ko-KR" altLang="en-US" kern="100" dirty="0" err="1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넘파이</a:t>
            </a:r>
            <a:r>
              <a:rPr kumimoji="1" lang="ko-KR" altLang="en-US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배열과 유사하며 </a:t>
            </a:r>
            <a:r>
              <a:rPr kumimoji="1" lang="ko-KR" altLang="en-US" b="1" kern="100" dirty="0" err="1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넘파이</a:t>
            </a:r>
            <a:r>
              <a:rPr kumimoji="1" lang="ko-KR" altLang="en-US" b="1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배열 객체</a:t>
            </a:r>
            <a:r>
              <a:rPr kumimoji="1" lang="ko-KR" altLang="en-US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가 가진 많은 속성을 사용할 수 있습니다</a:t>
            </a:r>
            <a:r>
              <a:rPr kumimoji="1" lang="en-US" altLang="ko-KR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하트[H] 2">
            <a:extLst>
              <a:ext uri="{FF2B5EF4-FFF2-40B4-BE49-F238E27FC236}">
                <a16:creationId xmlns:a16="http://schemas.microsoft.com/office/drawing/2014/main" id="{4EF7E97E-1C06-2E2D-6BCC-AC1FF5DC4BAE}"/>
              </a:ext>
            </a:extLst>
          </p:cNvPr>
          <p:cNvSpPr/>
          <p:nvPr/>
        </p:nvSpPr>
        <p:spPr>
          <a:xfrm>
            <a:off x="0" y="0"/>
            <a:ext cx="963827" cy="729049"/>
          </a:xfrm>
          <a:prstGeom prst="hear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2/16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3130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04B94D31-E363-C589-26AA-0F2BD3545E6D}"/>
              </a:ext>
            </a:extLst>
          </p:cNvPr>
          <p:cNvSpPr/>
          <p:nvPr/>
        </p:nvSpPr>
        <p:spPr>
          <a:xfrm>
            <a:off x="727156" y="889686"/>
            <a:ext cx="10737685" cy="5821987"/>
          </a:xfrm>
          <a:prstGeom prst="roundRect">
            <a:avLst>
              <a:gd name="adj" fmla="val 719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F8A8619-87F9-2B55-7048-B46A50655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5"/>
          <a:stretch/>
        </p:blipFill>
        <p:spPr>
          <a:xfrm>
            <a:off x="2873460" y="2707386"/>
            <a:ext cx="6445078" cy="3887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CC6903-7F03-C018-31D3-3CD3E07FE180}"/>
              </a:ext>
            </a:extLst>
          </p:cNvPr>
          <p:cNvSpPr txBox="1"/>
          <p:nvPr/>
        </p:nvSpPr>
        <p:spPr>
          <a:xfrm>
            <a:off x="1137850" y="1066597"/>
            <a:ext cx="9916298" cy="1522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본 내용을 들어가기 전에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동적 할당으로 두 번째 요소를 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r>
              <a:rPr kumimoji="1" lang="ko-KR" altLang="en-US" sz="1600" dirty="0" err="1">
                <a:solidFill>
                  <a:schemeClr val="bg1"/>
                </a:solidFill>
                <a:latin typeface="+mj-ea"/>
                <a:ea typeface="+mj-ea"/>
              </a:rPr>
              <a:t>으로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변경하려 했으나 </a:t>
            </a:r>
            <a:r>
              <a:rPr kumimoji="1"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오류 발생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!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Index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ko-Kore-KR" altLang="en-US" sz="1600" dirty="0">
                <a:solidFill>
                  <a:schemeClr val="bg1"/>
                </a:solidFill>
                <a:latin typeface="+mj-ea"/>
                <a:ea typeface="+mj-ea"/>
              </a:rPr>
              <a:t>객체의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변경 불가능한 특성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은 다양한 데이터 연산을 </a:t>
            </a:r>
            <a:r>
              <a:rPr kumimoji="1"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안전하고 신뢰성 있게 처리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할 수 있도록 합니다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* 이런 것이 </a:t>
            </a:r>
            <a:r>
              <a:rPr kumimoji="1" lang="ko-KR" altLang="en-US" sz="1600" b="1" dirty="0" err="1">
                <a:solidFill>
                  <a:schemeClr val="bg1"/>
                </a:solidFill>
                <a:latin typeface="+mj-ea"/>
                <a:ea typeface="+mj-ea"/>
              </a:rPr>
              <a:t>넘파이</a:t>
            </a:r>
            <a:r>
              <a:rPr kumimoji="1"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 배열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과 </a:t>
            </a:r>
            <a:r>
              <a:rPr kumimoji="1" lang="ko-KR" altLang="en-US" sz="1600" b="1" dirty="0" err="1">
                <a:solidFill>
                  <a:schemeClr val="bg1"/>
                </a:solidFill>
                <a:latin typeface="+mj-ea"/>
                <a:ea typeface="+mj-ea"/>
              </a:rPr>
              <a:t>판다스</a:t>
            </a:r>
            <a:r>
              <a:rPr kumimoji="1"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1600" b="1" dirty="0">
                <a:solidFill>
                  <a:schemeClr val="bg1"/>
                </a:solidFill>
                <a:latin typeface="+mj-ea"/>
                <a:ea typeface="+mj-ea"/>
              </a:rPr>
              <a:t>Index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의 차이점입니다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0CAD8-308E-DE3F-89E4-0AD28371022A}"/>
              </a:ext>
            </a:extLst>
          </p:cNvPr>
          <p:cNvSpPr txBox="1"/>
          <p:nvPr/>
        </p:nvSpPr>
        <p:spPr>
          <a:xfrm>
            <a:off x="4153799" y="222414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ea"/>
                <a:ea typeface="+mj-ea"/>
              </a:rPr>
              <a:t>4</a:t>
            </a:r>
            <a:r>
              <a:rPr kumimoji="1" lang="en-US" altLang="ko-KR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ea"/>
                <a:ea typeface="+mj-ea"/>
              </a:rPr>
              <a:t>.1.4</a:t>
            </a:r>
            <a:r>
              <a:rPr kumimoji="1" lang="ko-KR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ea"/>
                <a:ea typeface="+mj-ea"/>
              </a:rPr>
              <a:t> 인덱스 관련 객체</a:t>
            </a:r>
            <a:endParaRPr kumimoji="1" lang="ko-Kore-KR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하트[H] 1">
            <a:extLst>
              <a:ext uri="{FF2B5EF4-FFF2-40B4-BE49-F238E27FC236}">
                <a16:creationId xmlns:a16="http://schemas.microsoft.com/office/drawing/2014/main" id="{C5B5063B-D802-298B-F934-87C15D07383A}"/>
              </a:ext>
            </a:extLst>
          </p:cNvPr>
          <p:cNvSpPr/>
          <p:nvPr/>
        </p:nvSpPr>
        <p:spPr>
          <a:xfrm>
            <a:off x="0" y="0"/>
            <a:ext cx="963827" cy="729049"/>
          </a:xfrm>
          <a:prstGeom prst="hear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3/16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8186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60C687C-F876-59F9-798A-E08F0752F63C}"/>
              </a:ext>
            </a:extLst>
          </p:cNvPr>
          <p:cNvSpPr/>
          <p:nvPr/>
        </p:nvSpPr>
        <p:spPr>
          <a:xfrm>
            <a:off x="5922019" y="295100"/>
            <a:ext cx="6111891" cy="63415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586AA1A-2910-25FD-AC9C-6B0044FC88AA}"/>
              </a:ext>
            </a:extLst>
          </p:cNvPr>
          <p:cNvSpPr/>
          <p:nvPr/>
        </p:nvSpPr>
        <p:spPr>
          <a:xfrm>
            <a:off x="158090" y="295100"/>
            <a:ext cx="5324977" cy="63415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640A71-2B78-526C-809E-B662F046C7CF}"/>
              </a:ext>
            </a:extLst>
          </p:cNvPr>
          <p:cNvSpPr txBox="1"/>
          <p:nvPr/>
        </p:nvSpPr>
        <p:spPr>
          <a:xfrm>
            <a:off x="6701729" y="446304"/>
            <a:ext cx="475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2)</a:t>
            </a:r>
            <a:r>
              <a:rPr kumimoji="1"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pandas.RangeIndex</a:t>
            </a:r>
            <a:r>
              <a:rPr kumimoji="1"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클래스</a:t>
            </a:r>
            <a:endParaRPr kumimoji="1"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94C33-E8A4-770D-4288-0BBFC0581257}"/>
              </a:ext>
            </a:extLst>
          </p:cNvPr>
          <p:cNvSpPr txBox="1"/>
          <p:nvPr/>
        </p:nvSpPr>
        <p:spPr>
          <a:xfrm>
            <a:off x="6337854" y="1397675"/>
            <a:ext cx="54809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>
                <a:solidFill>
                  <a:schemeClr val="bg1"/>
                </a:solidFill>
              </a:rPr>
              <a:t>RangeIndex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ko-Kore-KR" altLang="en-US" dirty="0">
                <a:solidFill>
                  <a:schemeClr val="bg1"/>
                </a:solidFill>
              </a:rPr>
              <a:t>클래스는</a:t>
            </a:r>
            <a:r>
              <a:rPr kumimoji="1" lang="ko-KR" altLang="en-US" dirty="0">
                <a:solidFill>
                  <a:schemeClr val="bg1"/>
                </a:solidFill>
              </a:rPr>
              <a:t> 정수 범위에서 실행하는 불변 인덱스입니다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</a:rPr>
              <a:t> 또한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제한된 메모리에 변하지 않는 범위의 데이터를 저장하는 특수한 </a:t>
            </a:r>
            <a:r>
              <a:rPr kumimoji="1" lang="en-US" altLang="ko-KR" dirty="0">
                <a:solidFill>
                  <a:schemeClr val="bg1"/>
                </a:solidFill>
              </a:rPr>
              <a:t>Int64Index</a:t>
            </a:r>
            <a:r>
              <a:rPr kumimoji="1" lang="ko-KR" altLang="en-US" dirty="0">
                <a:solidFill>
                  <a:schemeClr val="bg1"/>
                </a:solidFill>
              </a:rPr>
              <a:t>입니다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 err="1">
                <a:solidFill>
                  <a:schemeClr val="bg1"/>
                </a:solidFill>
              </a:rPr>
              <a:t>RangeIndex</a:t>
            </a:r>
            <a:r>
              <a:rPr kumimoji="1" lang="ko-KR" altLang="en-US" dirty="0">
                <a:solidFill>
                  <a:schemeClr val="bg1"/>
                </a:solidFill>
              </a:rPr>
              <a:t>는 데이터프레임과 시리즈에 </a:t>
            </a:r>
            <a:r>
              <a:rPr kumimoji="1" lang="ko-KR" altLang="en-US" b="1" dirty="0">
                <a:solidFill>
                  <a:schemeClr val="bg1"/>
                </a:solidFill>
              </a:rPr>
              <a:t>명시적인 인덱스를 제공하지 않을 때 기본으로 사용</a:t>
            </a:r>
            <a:r>
              <a:rPr kumimoji="1" lang="ko-KR" altLang="en-US" dirty="0">
                <a:solidFill>
                  <a:schemeClr val="bg1"/>
                </a:solidFill>
              </a:rPr>
              <a:t>하는 인덱스 타입니다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[</a:t>
            </a:r>
            <a:r>
              <a:rPr kumimoji="1" lang="ko-KR" altLang="en-US" dirty="0">
                <a:solidFill>
                  <a:schemeClr val="bg1"/>
                </a:solidFill>
              </a:rPr>
              <a:t>즉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이외 사용 </a:t>
            </a:r>
            <a:r>
              <a:rPr kumimoji="1" lang="en-US" altLang="ko-KR" dirty="0">
                <a:solidFill>
                  <a:schemeClr val="bg1"/>
                </a:solidFill>
              </a:rPr>
              <a:t>X]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2744F8D-C8E2-DE78-DC68-6E5C925C9D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7"/>
          <a:stretch/>
        </p:blipFill>
        <p:spPr>
          <a:xfrm>
            <a:off x="6034872" y="3648151"/>
            <a:ext cx="5886183" cy="1735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F9826A-DFAF-3581-73D7-604A6C728BA3}"/>
              </a:ext>
            </a:extLst>
          </p:cNvPr>
          <p:cNvSpPr txBox="1"/>
          <p:nvPr/>
        </p:nvSpPr>
        <p:spPr>
          <a:xfrm>
            <a:off x="945004" y="446304"/>
            <a:ext cx="365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1)</a:t>
            </a:r>
            <a:r>
              <a:rPr kumimoji="1"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pandas.Index</a:t>
            </a:r>
            <a:r>
              <a:rPr kumimoji="1"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클래스</a:t>
            </a:r>
            <a:endParaRPr kumimoji="1" lang="ko-Kore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53D84-CFCF-E815-6682-527FEDD64D23}"/>
              </a:ext>
            </a:extLst>
          </p:cNvPr>
          <p:cNvSpPr txBox="1"/>
          <p:nvPr/>
        </p:nvSpPr>
        <p:spPr>
          <a:xfrm>
            <a:off x="312155" y="1674673"/>
            <a:ext cx="5016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Index </a:t>
            </a:r>
            <a:r>
              <a:rPr kumimoji="1" lang="ko-KR" altLang="en-US" dirty="0">
                <a:solidFill>
                  <a:schemeClr val="bg1"/>
                </a:solidFill>
              </a:rPr>
              <a:t>클래스는 순서가 정렬된 요소 값을 가지며 요소 값은 자를 수 있지만 불변 </a:t>
            </a:r>
            <a:r>
              <a:rPr kumimoji="1" lang="en-US" altLang="ko-KR" dirty="0" err="1">
                <a:solidFill>
                  <a:schemeClr val="bg1"/>
                </a:solidFill>
              </a:rPr>
              <a:t>ndarry</a:t>
            </a:r>
            <a:r>
              <a:rPr kumimoji="1" lang="ko-KR" altLang="en-US" dirty="0">
                <a:solidFill>
                  <a:schemeClr val="bg1"/>
                </a:solidFill>
              </a:rPr>
              <a:t>입니다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ore-KR" dirty="0">
                <a:solidFill>
                  <a:schemeClr val="bg1"/>
                </a:solidFill>
              </a:rPr>
              <a:t>Index</a:t>
            </a:r>
            <a:r>
              <a:rPr kumimoji="1" lang="ko-KR" altLang="en-US" dirty="0">
                <a:solidFill>
                  <a:schemeClr val="bg1"/>
                </a:solidFill>
              </a:rPr>
              <a:t> 클래스는 모든 </a:t>
            </a:r>
            <a:r>
              <a:rPr kumimoji="1" lang="ko-KR" altLang="en-US" dirty="0" err="1">
                <a:solidFill>
                  <a:schemeClr val="bg1"/>
                </a:solidFill>
              </a:rPr>
              <a:t>판다스</a:t>
            </a:r>
            <a:r>
              <a:rPr kumimoji="1" lang="ko-KR" altLang="en-US" dirty="0">
                <a:solidFill>
                  <a:schemeClr val="bg1"/>
                </a:solidFill>
              </a:rPr>
              <a:t> 객체들의 축 라벨을 저장하기 위한 </a:t>
            </a:r>
            <a:r>
              <a:rPr kumimoji="1" lang="ko-KR" altLang="en-US" b="1" dirty="0">
                <a:solidFill>
                  <a:schemeClr val="bg1"/>
                </a:solidFill>
              </a:rPr>
              <a:t>기본 객체</a:t>
            </a:r>
            <a:r>
              <a:rPr kumimoji="1" lang="ko-KR" altLang="en-US" dirty="0">
                <a:solidFill>
                  <a:schemeClr val="bg1"/>
                </a:solidFill>
              </a:rPr>
              <a:t>입니다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48E2461-4FD7-A750-C044-72A1C1AAC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64"/>
          <a:stretch/>
        </p:blipFill>
        <p:spPr>
          <a:xfrm>
            <a:off x="535703" y="3816648"/>
            <a:ext cx="4569749" cy="19304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E9131DC-719B-3FB9-B0F1-C14F72F60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263" y="5367274"/>
            <a:ext cx="3835400" cy="977900"/>
          </a:xfrm>
          <a:prstGeom prst="rect">
            <a:avLst/>
          </a:prstGeom>
        </p:spPr>
      </p:pic>
      <p:sp>
        <p:nvSpPr>
          <p:cNvPr id="4" name="하트[H] 3">
            <a:extLst>
              <a:ext uri="{FF2B5EF4-FFF2-40B4-BE49-F238E27FC236}">
                <a16:creationId xmlns:a16="http://schemas.microsoft.com/office/drawing/2014/main" id="{FFDAE589-49A4-A980-66A8-109315B8B9AB}"/>
              </a:ext>
            </a:extLst>
          </p:cNvPr>
          <p:cNvSpPr/>
          <p:nvPr/>
        </p:nvSpPr>
        <p:spPr>
          <a:xfrm>
            <a:off x="0" y="0"/>
            <a:ext cx="963827" cy="729049"/>
          </a:xfrm>
          <a:prstGeom prst="hear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4/16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6395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F514A5C6-FBEB-6CBF-C7F8-1B00DA8DCDC5}"/>
              </a:ext>
            </a:extLst>
          </p:cNvPr>
          <p:cNvSpPr/>
          <p:nvPr/>
        </p:nvSpPr>
        <p:spPr>
          <a:xfrm>
            <a:off x="166464" y="3726231"/>
            <a:ext cx="11897354" cy="29814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74014CA-AC76-FBD3-AC3F-E7696DD631BF}"/>
              </a:ext>
            </a:extLst>
          </p:cNvPr>
          <p:cNvSpPr/>
          <p:nvPr/>
        </p:nvSpPr>
        <p:spPr>
          <a:xfrm>
            <a:off x="166464" y="73471"/>
            <a:ext cx="11897354" cy="3498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BDE0F1-73C7-30FA-D204-00A4F9B4AE74}"/>
              </a:ext>
            </a:extLst>
          </p:cNvPr>
          <p:cNvSpPr txBox="1"/>
          <p:nvPr/>
        </p:nvSpPr>
        <p:spPr>
          <a:xfrm>
            <a:off x="2513928" y="251273"/>
            <a:ext cx="7164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/>
                </a:solidFill>
                <a:latin typeface="+mj-ea"/>
                <a:ea typeface="+mj-ea"/>
              </a:rPr>
              <a:t>(3) Int64Index, Uint64Index, Float64Index</a:t>
            </a:r>
            <a:r>
              <a:rPr kumimoji="1"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 클래스</a:t>
            </a:r>
            <a:endParaRPr kumimoji="1" lang="ko-Kore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028EE-7DDE-AF4D-D7B9-28F8C8DE6807}"/>
              </a:ext>
            </a:extLst>
          </p:cNvPr>
          <p:cNvSpPr txBox="1"/>
          <p:nvPr/>
        </p:nvSpPr>
        <p:spPr>
          <a:xfrm>
            <a:off x="785892" y="988528"/>
            <a:ext cx="11046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Int64Index</a:t>
            </a:r>
            <a:r>
              <a:rPr kumimoji="1" lang="ko-KR" altLang="en-US" dirty="0">
                <a:solidFill>
                  <a:schemeClr val="bg1"/>
                </a:solidFill>
              </a:rPr>
              <a:t>클래스는 모든 </a:t>
            </a:r>
            <a:r>
              <a:rPr kumimoji="1" lang="ko-KR" altLang="en-US" dirty="0" err="1">
                <a:solidFill>
                  <a:schemeClr val="bg1"/>
                </a:solidFill>
              </a:rPr>
              <a:t>판다스</a:t>
            </a:r>
            <a:r>
              <a:rPr kumimoji="1" lang="ko-KR" altLang="en-US" dirty="0">
                <a:solidFill>
                  <a:schemeClr val="bg1"/>
                </a:solidFill>
              </a:rPr>
              <a:t> 객체의 축 라벨을 저장하기 위한 기본 객체입니다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kumimoji="1" lang="ko-KR" altLang="en-US" dirty="0">
                <a:solidFill>
                  <a:schemeClr val="bg1"/>
                </a:solidFill>
              </a:rPr>
              <a:t>순수하게 정수 라벨을 갖는 특별한 인덱스이며 </a:t>
            </a:r>
            <a:r>
              <a:rPr kumimoji="1" lang="en-US" altLang="ko-KR" b="1" dirty="0">
                <a:solidFill>
                  <a:schemeClr val="bg1"/>
                </a:solidFill>
              </a:rPr>
              <a:t>64</a:t>
            </a:r>
            <a:r>
              <a:rPr kumimoji="1" lang="ko-KR" altLang="en-US" b="1" dirty="0">
                <a:solidFill>
                  <a:schemeClr val="bg1"/>
                </a:solidFill>
              </a:rPr>
              <a:t>비트 정수의 불변 배열</a:t>
            </a:r>
            <a:r>
              <a:rPr kumimoji="1" lang="ko-KR" altLang="en-US" dirty="0">
                <a:solidFill>
                  <a:schemeClr val="bg1"/>
                </a:solidFill>
              </a:rPr>
              <a:t>을 나타냅니다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dirty="0">
                <a:solidFill>
                  <a:schemeClr val="bg1"/>
                </a:solidFill>
              </a:rPr>
              <a:t>Uint64Index</a:t>
            </a:r>
            <a:r>
              <a:rPr kumimoji="1" lang="ko-KR" altLang="en-US" dirty="0">
                <a:solidFill>
                  <a:schemeClr val="bg1"/>
                </a:solidFill>
              </a:rPr>
              <a:t>클래스는 순서가 정렬되고 자를 수 있는 데이터 세트를 실행할 수 있는  불변 </a:t>
            </a:r>
            <a:r>
              <a:rPr kumimoji="1" lang="en-US" altLang="ko-KR" dirty="0" err="1">
                <a:solidFill>
                  <a:schemeClr val="bg1"/>
                </a:solidFill>
              </a:rPr>
              <a:t>ndarray</a:t>
            </a:r>
            <a:r>
              <a:rPr kumimoji="1" lang="ko-KR" altLang="en-US" dirty="0">
                <a:solidFill>
                  <a:schemeClr val="bg1"/>
                </a:solidFill>
              </a:rPr>
              <a:t>입니다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kumimoji="1" lang="ko-KR" altLang="en-US" dirty="0">
                <a:solidFill>
                  <a:schemeClr val="bg1"/>
                </a:solidFill>
              </a:rPr>
              <a:t>모든 </a:t>
            </a:r>
            <a:r>
              <a:rPr kumimoji="1" lang="ko-KR" altLang="en-US" dirty="0" err="1">
                <a:solidFill>
                  <a:schemeClr val="bg1"/>
                </a:solidFill>
              </a:rPr>
              <a:t>판다스</a:t>
            </a:r>
            <a:r>
              <a:rPr kumimoji="1" lang="ko-KR" altLang="en-US" dirty="0">
                <a:solidFill>
                  <a:schemeClr val="bg1"/>
                </a:solidFill>
              </a:rPr>
              <a:t> 객체의 축 라벨을 저장하는 기본 객체이며 </a:t>
            </a:r>
            <a:r>
              <a:rPr kumimoji="1" lang="ko-KR" altLang="en-US" b="1" dirty="0">
                <a:solidFill>
                  <a:schemeClr val="bg1"/>
                </a:solidFill>
              </a:rPr>
              <a:t>부호가 할당되지 않은 정수라벨을 가진 경우 사용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ore-KR" dirty="0">
                <a:solidFill>
                  <a:schemeClr val="bg1"/>
                </a:solidFill>
              </a:rPr>
              <a:t>Float64Index</a:t>
            </a:r>
            <a:r>
              <a:rPr kumimoji="1" lang="ko-KR" altLang="en-US" dirty="0">
                <a:solidFill>
                  <a:schemeClr val="bg1"/>
                </a:solidFill>
              </a:rPr>
              <a:t> 클래스는 순서가 정렬되고 자를 수 있는 데이터 세트를 실행할 수 있는 불변 </a:t>
            </a:r>
            <a:r>
              <a:rPr kumimoji="1" lang="en-US" altLang="ko-KR" dirty="0" err="1">
                <a:solidFill>
                  <a:schemeClr val="bg1"/>
                </a:solidFill>
              </a:rPr>
              <a:t>ndarray</a:t>
            </a:r>
            <a:r>
              <a:rPr kumimoji="1" lang="ko-KR" altLang="en-US" dirty="0">
                <a:solidFill>
                  <a:schemeClr val="bg1"/>
                </a:solidFill>
              </a:rPr>
              <a:t>입니다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kumimoji="1" lang="ko-KR" altLang="en-US" dirty="0">
                <a:solidFill>
                  <a:schemeClr val="bg1"/>
                </a:solidFill>
              </a:rPr>
              <a:t>모든 </a:t>
            </a:r>
            <a:r>
              <a:rPr kumimoji="1" lang="ko-KR" altLang="en-US" dirty="0" err="1">
                <a:solidFill>
                  <a:schemeClr val="bg1"/>
                </a:solidFill>
              </a:rPr>
              <a:t>판다스</a:t>
            </a:r>
            <a:r>
              <a:rPr kumimoji="1" lang="ko-KR" altLang="en-US" dirty="0">
                <a:solidFill>
                  <a:schemeClr val="bg1"/>
                </a:solidFill>
              </a:rPr>
              <a:t> 객체의 축 라벨을 저장하는 기본 객체로써 </a:t>
            </a:r>
            <a:r>
              <a:rPr kumimoji="1" lang="ko-KR" altLang="en-US" b="1" dirty="0">
                <a:solidFill>
                  <a:schemeClr val="bg1"/>
                </a:solidFill>
              </a:rPr>
              <a:t>실수 라벨을 가진 경우 사용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3FFCD-3FEF-2551-FCD1-71DA290E9860}"/>
              </a:ext>
            </a:extLst>
          </p:cNvPr>
          <p:cNvSpPr txBox="1"/>
          <p:nvPr/>
        </p:nvSpPr>
        <p:spPr>
          <a:xfrm>
            <a:off x="476178" y="4678332"/>
            <a:ext cx="5100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범주를 갖는 산재한 인덱스를 나타냅니다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kumimoji="1" lang="ko-KR" altLang="en-US" dirty="0">
                <a:solidFill>
                  <a:schemeClr val="bg1"/>
                </a:solidFill>
              </a:rPr>
              <a:t>이러한 문자열 변수를 범주형 변수로 변환하면 </a:t>
            </a:r>
            <a:r>
              <a:rPr kumimoji="1" lang="ko-KR" altLang="en-US" b="1" dirty="0">
                <a:solidFill>
                  <a:schemeClr val="bg1"/>
                </a:solidFill>
              </a:rPr>
              <a:t>사용 메모리를 절약할 수 있습니다</a:t>
            </a:r>
            <a:r>
              <a:rPr kumimoji="1" lang="en-US" altLang="ko-KR" b="1" dirty="0">
                <a:solidFill>
                  <a:schemeClr val="bg1"/>
                </a:solidFill>
              </a:rPr>
              <a:t>.</a:t>
            </a:r>
          </a:p>
          <a:p>
            <a:r>
              <a:rPr kumimoji="1" lang="ko-KR" altLang="en-US" dirty="0">
                <a:solidFill>
                  <a:schemeClr val="bg1"/>
                </a:solidFill>
              </a:rPr>
              <a:t>오른쪽 예제를 보면 </a:t>
            </a:r>
            <a:r>
              <a:rPr kumimoji="1" lang="en-US" altLang="ko-KR" dirty="0">
                <a:solidFill>
                  <a:schemeClr val="bg1"/>
                </a:solidFill>
              </a:rPr>
              <a:t>16,000</a:t>
            </a:r>
            <a:r>
              <a:rPr kumimoji="1" lang="ko-KR" altLang="en-US" dirty="0">
                <a:solidFill>
                  <a:schemeClr val="bg1"/>
                </a:solidFill>
              </a:rPr>
              <a:t>바이트 데이터를 </a:t>
            </a:r>
            <a:r>
              <a:rPr kumimoji="1" lang="en-US" altLang="ko-KR" dirty="0">
                <a:solidFill>
                  <a:schemeClr val="bg1"/>
                </a:solidFill>
              </a:rPr>
              <a:t>2,016</a:t>
            </a:r>
            <a:r>
              <a:rPr kumimoji="1" lang="ko-KR" altLang="en-US" dirty="0">
                <a:solidFill>
                  <a:schemeClr val="bg1"/>
                </a:solidFill>
              </a:rPr>
              <a:t>바이트로 변환하여 </a:t>
            </a:r>
            <a:r>
              <a:rPr kumimoji="1" lang="ko-KR" altLang="en-US" b="1" dirty="0">
                <a:solidFill>
                  <a:schemeClr val="bg1"/>
                </a:solidFill>
              </a:rPr>
              <a:t>메모리 절약</a:t>
            </a:r>
            <a:r>
              <a:rPr kumimoji="1" lang="ko-KR" altLang="en-US" dirty="0">
                <a:solidFill>
                  <a:schemeClr val="bg1"/>
                </a:solidFill>
              </a:rPr>
              <a:t>한 사례입니다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C8DCC83-368F-B742-7963-6680ADD0D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128" y="4692821"/>
            <a:ext cx="3016093" cy="15531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06690D-5EF4-200F-3B4E-4754BD8FD7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3"/>
          <a:stretch/>
        </p:blipFill>
        <p:spPr>
          <a:xfrm>
            <a:off x="9048369" y="4689678"/>
            <a:ext cx="2869301" cy="15562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1D043B-2631-AB39-7D41-3B9339BDA857}"/>
              </a:ext>
            </a:extLst>
          </p:cNvPr>
          <p:cNvSpPr txBox="1"/>
          <p:nvPr/>
        </p:nvSpPr>
        <p:spPr>
          <a:xfrm>
            <a:off x="3046969" y="3854634"/>
            <a:ext cx="6098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4)</a:t>
            </a:r>
            <a:r>
              <a:rPr kumimoji="1"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pandas.CategoricalIndex</a:t>
            </a:r>
            <a:r>
              <a:rPr kumimoji="1"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 클래스</a:t>
            </a:r>
            <a:endParaRPr kumimoji="1"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하트[H] 4">
            <a:extLst>
              <a:ext uri="{FF2B5EF4-FFF2-40B4-BE49-F238E27FC236}">
                <a16:creationId xmlns:a16="http://schemas.microsoft.com/office/drawing/2014/main" id="{814D49B6-7008-9F9F-E210-8F87EAF30E7B}"/>
              </a:ext>
            </a:extLst>
          </p:cNvPr>
          <p:cNvSpPr/>
          <p:nvPr/>
        </p:nvSpPr>
        <p:spPr>
          <a:xfrm>
            <a:off x="0" y="0"/>
            <a:ext cx="963827" cy="729049"/>
          </a:xfrm>
          <a:prstGeom prst="hear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5/16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1E476-3BF6-95E4-F9CB-041C1D5C4E03}"/>
              </a:ext>
            </a:extLst>
          </p:cNvPr>
          <p:cNvSpPr txBox="1"/>
          <p:nvPr/>
        </p:nvSpPr>
        <p:spPr>
          <a:xfrm>
            <a:off x="5886128" y="6245958"/>
            <a:ext cx="5934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chemeClr val="bg1"/>
                </a:solidFill>
              </a:rPr>
              <a:t>Category</a:t>
            </a:r>
            <a:r>
              <a:rPr kumimoji="1" lang="ko-KR" altLang="en-US" sz="1600" dirty="0">
                <a:solidFill>
                  <a:schemeClr val="bg1"/>
                </a:solidFill>
              </a:rPr>
              <a:t>로 바꿈으로 인해 메모리 절약하는 계산은 설명 불가능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F137B-2219-7A7A-BCE3-662843B6B032}"/>
              </a:ext>
            </a:extLst>
          </p:cNvPr>
          <p:cNvSpPr txBox="1"/>
          <p:nvPr/>
        </p:nvSpPr>
        <p:spPr>
          <a:xfrm>
            <a:off x="9737124" y="3645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0385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7EBD166-7362-D758-16B0-2060DBFE0A78}"/>
              </a:ext>
            </a:extLst>
          </p:cNvPr>
          <p:cNvSpPr/>
          <p:nvPr/>
        </p:nvSpPr>
        <p:spPr>
          <a:xfrm>
            <a:off x="95071" y="2081675"/>
            <a:ext cx="12001857" cy="4707913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5AE5955E-E6B7-C43C-CEC7-B8F09F8470B3}"/>
              </a:ext>
            </a:extLst>
          </p:cNvPr>
          <p:cNvSpPr/>
          <p:nvPr/>
        </p:nvSpPr>
        <p:spPr>
          <a:xfrm>
            <a:off x="95071" y="68412"/>
            <a:ext cx="12001857" cy="19431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B8FC0-C725-399A-52C0-2F7C02B61E77}"/>
              </a:ext>
            </a:extLst>
          </p:cNvPr>
          <p:cNvSpPr txBox="1"/>
          <p:nvPr/>
        </p:nvSpPr>
        <p:spPr>
          <a:xfrm>
            <a:off x="1012336" y="227167"/>
            <a:ext cx="4486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5)</a:t>
            </a:r>
            <a:r>
              <a:rPr kumimoji="1"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2400" b="1" dirty="0" err="1">
                <a:solidFill>
                  <a:schemeClr val="bg1"/>
                </a:solidFill>
                <a:latin typeface="+mj-ea"/>
                <a:ea typeface="+mj-ea"/>
              </a:rPr>
              <a:t>pandas.Categorical</a:t>
            </a:r>
            <a:r>
              <a:rPr kumimoji="1"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클래스</a:t>
            </a:r>
            <a:endParaRPr kumimoji="1" lang="ko-Kore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A06DC-457F-5B14-1577-32618F108A32}"/>
              </a:ext>
            </a:extLst>
          </p:cNvPr>
          <p:cNvSpPr txBox="1"/>
          <p:nvPr/>
        </p:nvSpPr>
        <p:spPr>
          <a:xfrm>
            <a:off x="324528" y="842697"/>
            <a:ext cx="5015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Categorical </a:t>
            </a:r>
            <a:r>
              <a:rPr kumimoji="1" lang="ko-KR" altLang="en-US" dirty="0">
                <a:solidFill>
                  <a:schemeClr val="bg1"/>
                </a:solidFill>
              </a:rPr>
              <a:t>클래스는 다음과 같이 사용됩니다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kumimoji="1" lang="en-US" altLang="ko-KR" dirty="0">
                <a:solidFill>
                  <a:schemeClr val="bg1"/>
                </a:solidFill>
              </a:rPr>
              <a:t>Ordered=True</a:t>
            </a:r>
            <a:r>
              <a:rPr kumimoji="1" lang="ko-KR" altLang="en-US" dirty="0" err="1">
                <a:solidFill>
                  <a:schemeClr val="bg1"/>
                </a:solidFill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</a:rPr>
              <a:t> 입력하면 범주 순서에 따라 정렬되며 최솟값과 최대값을 가집니다</a:t>
            </a:r>
            <a:r>
              <a:rPr kumimoji="1"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B3321-E10E-F71B-6C98-A7BA600B6DFE}"/>
              </a:ext>
            </a:extLst>
          </p:cNvPr>
          <p:cNvSpPr txBox="1"/>
          <p:nvPr/>
        </p:nvSpPr>
        <p:spPr>
          <a:xfrm>
            <a:off x="3468886" y="3219445"/>
            <a:ext cx="2185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4-1)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시리즈 </a:t>
            </a:r>
            <a:r>
              <a:rPr kumimoji="1" lang="ko-KR" altLang="en-US" sz="1600" dirty="0" err="1">
                <a:solidFill>
                  <a:schemeClr val="bg1"/>
                </a:solidFill>
                <a:latin typeface="+mj-ea"/>
                <a:ea typeface="+mj-ea"/>
              </a:rPr>
              <a:t>구성시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1600" dirty="0" err="1">
                <a:solidFill>
                  <a:schemeClr val="bg1"/>
                </a:solidFill>
                <a:latin typeface="+mj-ea"/>
                <a:ea typeface="+mj-ea"/>
              </a:rPr>
              <a:t>dtype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=‘category’</a:t>
            </a:r>
            <a:r>
              <a:rPr kumimoji="1" lang="ko-KR" altLang="en-US" sz="1600" dirty="0" err="1">
                <a:solidFill>
                  <a:schemeClr val="bg1"/>
                </a:solidFill>
                <a:latin typeface="+mj-ea"/>
                <a:ea typeface="+mj-ea"/>
              </a:rPr>
              <a:t>를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명시해 범주형 데이터를 생성하는 방법입니다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F5C03-8A92-C075-3A7A-D64CE534E0C1}"/>
              </a:ext>
            </a:extLst>
          </p:cNvPr>
          <p:cNvSpPr txBox="1"/>
          <p:nvPr/>
        </p:nvSpPr>
        <p:spPr>
          <a:xfrm>
            <a:off x="2916150" y="5104227"/>
            <a:ext cx="24279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4-2)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시리즈나 데이터프레임의 열을 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category </a:t>
            </a:r>
            <a:r>
              <a:rPr kumimoji="1" lang="en-US" altLang="ko-KR" sz="1600" dirty="0" err="1">
                <a:solidFill>
                  <a:schemeClr val="bg1"/>
                </a:solidFill>
                <a:latin typeface="+mj-ea"/>
                <a:ea typeface="+mj-ea"/>
              </a:rPr>
              <a:t>dtype</a:t>
            </a:r>
            <a:r>
              <a:rPr kumimoji="1" lang="ko-KR" altLang="en-US" sz="1600" dirty="0" err="1">
                <a:solidFill>
                  <a:schemeClr val="bg1"/>
                </a:solidFill>
                <a:latin typeface="+mj-ea"/>
                <a:ea typeface="+mj-ea"/>
              </a:rPr>
              <a:t>으로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변환하는 방법입니다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ore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91B20-2711-0F88-F9FB-4D2D2EFD7B3B}"/>
              </a:ext>
            </a:extLst>
          </p:cNvPr>
          <p:cNvSpPr txBox="1"/>
          <p:nvPr/>
        </p:nvSpPr>
        <p:spPr>
          <a:xfrm>
            <a:off x="5965984" y="3570669"/>
            <a:ext cx="3911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4-3)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데이터 프레임 생성자에 </a:t>
            </a:r>
            <a:r>
              <a:rPr kumimoji="1" lang="en-US" altLang="ko-KR" sz="1600" dirty="0" err="1">
                <a:solidFill>
                  <a:schemeClr val="bg1"/>
                </a:solidFill>
                <a:latin typeface="+mj-ea"/>
                <a:ea typeface="+mj-ea"/>
              </a:rPr>
              <a:t>dtype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=‘category’</a:t>
            </a:r>
            <a:r>
              <a:rPr kumimoji="1" lang="ko-KR" altLang="en-US" sz="1600" dirty="0" err="1">
                <a:solidFill>
                  <a:schemeClr val="bg1"/>
                </a:solidFill>
                <a:latin typeface="+mj-ea"/>
                <a:ea typeface="+mj-ea"/>
              </a:rPr>
              <a:t>를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명시하는 방법입니다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ore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76A83-D533-6E8B-174E-AC3C8F82B479}"/>
              </a:ext>
            </a:extLst>
          </p:cNvPr>
          <p:cNvSpPr txBox="1"/>
          <p:nvPr/>
        </p:nvSpPr>
        <p:spPr>
          <a:xfrm>
            <a:off x="5965984" y="5927770"/>
            <a:ext cx="4772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4-4)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1600" dirty="0" err="1">
                <a:solidFill>
                  <a:schemeClr val="bg1"/>
                </a:solidFill>
                <a:latin typeface="+mj-ea"/>
                <a:ea typeface="+mj-ea"/>
              </a:rPr>
              <a:t>DataFrame.astype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을 사용하면 </a:t>
            </a:r>
            <a:r>
              <a:rPr kumimoji="1" lang="en-US" altLang="ko-KR" sz="1600" dirty="0" err="1">
                <a:solidFill>
                  <a:schemeClr val="bg1"/>
                </a:solidFill>
                <a:latin typeface="+mj-ea"/>
                <a:ea typeface="+mj-ea"/>
              </a:rPr>
              <a:t>df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의 모든 열을 한번에 범주형으로 변환 가능한 방법입니다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ore-KR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D6DD2B-7711-3606-41B7-CE8E37A02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569" y="241018"/>
            <a:ext cx="6320042" cy="1420521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23007C62-9598-7FD2-4928-D2823D359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21" y="3198289"/>
            <a:ext cx="3144929" cy="1190730"/>
          </a:xfrm>
          <a:prstGeom prst="rect">
            <a:avLst/>
          </a:prstGeom>
        </p:spPr>
      </p:pic>
      <p:pic>
        <p:nvPicPr>
          <p:cNvPr id="15" name="그림 14" descr="텍스트, 모니터, 화면이(가) 표시된 사진&#10;&#10;자동 생성된 설명">
            <a:extLst>
              <a:ext uri="{FF2B5EF4-FFF2-40B4-BE49-F238E27FC236}">
                <a16:creationId xmlns:a16="http://schemas.microsoft.com/office/drawing/2014/main" id="{89ACE67B-0874-18D2-812D-76B5B9991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89" y="5118519"/>
            <a:ext cx="2633761" cy="1459429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5FA51C75-09A5-4A02-8EAC-C14E6BA2B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984" y="2472192"/>
            <a:ext cx="5538157" cy="1098477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131AEF44-976F-195D-4061-13F3DFC74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5984" y="4552076"/>
            <a:ext cx="4549616" cy="13756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989F8C-7450-302C-2E4B-2353161B418E}"/>
              </a:ext>
            </a:extLst>
          </p:cNvPr>
          <p:cNvSpPr txBox="1"/>
          <p:nvPr/>
        </p:nvSpPr>
        <p:spPr>
          <a:xfrm>
            <a:off x="236157" y="2238270"/>
            <a:ext cx="526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범주를 가지는 시리즈나 데이터프레임의 열에서 범주형 데이터를 생성할 수 있는 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가지 방법</a:t>
            </a:r>
            <a:endParaRPr kumimoji="1"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E5395BA-6604-923E-AA82-D592E751AF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9189" r="24137"/>
          <a:stretch/>
        </p:blipFill>
        <p:spPr>
          <a:xfrm>
            <a:off x="5589569" y="1659893"/>
            <a:ext cx="3378048" cy="242549"/>
          </a:xfrm>
          <a:prstGeom prst="rect">
            <a:avLst/>
          </a:prstGeom>
        </p:spPr>
      </p:pic>
      <p:sp>
        <p:nvSpPr>
          <p:cNvPr id="8" name="하트[H] 7">
            <a:extLst>
              <a:ext uri="{FF2B5EF4-FFF2-40B4-BE49-F238E27FC236}">
                <a16:creationId xmlns:a16="http://schemas.microsoft.com/office/drawing/2014/main" id="{607618A8-ECDC-3655-6D9E-256EEB2F0002}"/>
              </a:ext>
            </a:extLst>
          </p:cNvPr>
          <p:cNvSpPr/>
          <p:nvPr/>
        </p:nvSpPr>
        <p:spPr>
          <a:xfrm>
            <a:off x="0" y="0"/>
            <a:ext cx="963827" cy="729049"/>
          </a:xfrm>
          <a:prstGeom prst="hear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6/16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793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288D4F74-FFAA-A43B-103E-7BB61F2A1382}"/>
              </a:ext>
            </a:extLst>
          </p:cNvPr>
          <p:cNvSpPr/>
          <p:nvPr/>
        </p:nvSpPr>
        <p:spPr>
          <a:xfrm>
            <a:off x="95071" y="4353900"/>
            <a:ext cx="12001857" cy="24005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14B366FC-836E-079C-C022-0F405D8B7903}"/>
              </a:ext>
            </a:extLst>
          </p:cNvPr>
          <p:cNvSpPr/>
          <p:nvPr/>
        </p:nvSpPr>
        <p:spPr>
          <a:xfrm>
            <a:off x="95071" y="103504"/>
            <a:ext cx="12001857" cy="41491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15A9E-0197-75ED-3568-9947A9DC611D}"/>
              </a:ext>
            </a:extLst>
          </p:cNvPr>
          <p:cNvSpPr txBox="1"/>
          <p:nvPr/>
        </p:nvSpPr>
        <p:spPr>
          <a:xfrm>
            <a:off x="3895717" y="196663"/>
            <a:ext cx="4400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(6)</a:t>
            </a:r>
            <a:r>
              <a:rPr kumimoji="1"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ore-KR" sz="2400" b="1" dirty="0" err="1">
                <a:solidFill>
                  <a:schemeClr val="bg1"/>
                </a:solidFill>
                <a:latin typeface="+mj-ea"/>
                <a:ea typeface="+mj-ea"/>
              </a:rPr>
              <a:t>Pandas.MultiIndex</a:t>
            </a:r>
            <a:r>
              <a:rPr kumimoji="1" lang="en-US" altLang="ko-Kore-KR" sz="2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클래스</a:t>
            </a:r>
            <a:endParaRPr kumimoji="1"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51267-B6F9-BA31-BAFA-6D4A128A8F52}"/>
              </a:ext>
            </a:extLst>
          </p:cNvPr>
          <p:cNvSpPr txBox="1"/>
          <p:nvPr/>
        </p:nvSpPr>
        <p:spPr>
          <a:xfrm>
            <a:off x="634407" y="751487"/>
            <a:ext cx="1003191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 err="1">
                <a:solidFill>
                  <a:schemeClr val="bg1"/>
                </a:solidFill>
                <a:latin typeface="+mj-ea"/>
                <a:ea typeface="+mj-ea"/>
              </a:rPr>
              <a:t>MultiIndex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ko-Kore-KR" altLang="en-US" sz="1600" dirty="0">
                <a:solidFill>
                  <a:schemeClr val="bg1"/>
                </a:solidFill>
                <a:latin typeface="+mj-ea"/>
                <a:ea typeface="+mj-ea"/>
              </a:rPr>
              <a:t>객체는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ko-KR" altLang="en-US" sz="1600" dirty="0" err="1">
                <a:solidFill>
                  <a:schemeClr val="bg1"/>
                </a:solidFill>
                <a:latin typeface="+mj-ea"/>
                <a:ea typeface="+mj-ea"/>
              </a:rPr>
              <a:t>판다스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객체에서 축 라벨을 저장하는 표준 인덱스를 </a:t>
            </a:r>
            <a:r>
              <a:rPr kumimoji="1"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계층적으로 처리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하는 것과 같습니다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그리고 이 객체는 유일하게 </a:t>
            </a:r>
            <a:r>
              <a:rPr kumimoji="1" lang="ko-KR" altLang="en-US" sz="1600" b="1" dirty="0" err="1">
                <a:solidFill>
                  <a:schemeClr val="bg1"/>
                </a:solidFill>
                <a:latin typeface="+mj-ea"/>
                <a:ea typeface="+mj-ea"/>
              </a:rPr>
              <a:t>튜플</a:t>
            </a:r>
            <a:r>
              <a:rPr kumimoji="1"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 배열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을 가집니다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또한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ko-KR" altLang="en-US" sz="1600" b="1" dirty="0" err="1">
                <a:solidFill>
                  <a:schemeClr val="bg1"/>
                </a:solidFill>
                <a:latin typeface="+mj-ea"/>
                <a:ea typeface="+mj-ea"/>
              </a:rPr>
              <a:t>헬퍼</a:t>
            </a:r>
            <a:r>
              <a:rPr kumimoji="1"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 메소드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가 필요한데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다음과 같은 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가지 중 하나를 사용해야합니다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r>
              <a:rPr kumimoji="1" lang="en-US" altLang="ko-Kore-KR" sz="1600" dirty="0" err="1">
                <a:solidFill>
                  <a:schemeClr val="bg1"/>
                </a:solidFill>
                <a:latin typeface="+mj-ea"/>
                <a:ea typeface="+mj-ea"/>
              </a:rPr>
              <a:t>MultiIndex</a:t>
            </a:r>
            <a:r>
              <a:rPr kumimoji="1" lang="en-US" altLang="ko-KR" sz="1600" dirty="0" err="1">
                <a:solidFill>
                  <a:schemeClr val="bg1"/>
                </a:solidFill>
                <a:latin typeface="+mj-ea"/>
                <a:ea typeface="+mj-ea"/>
              </a:rPr>
              <a:t>.from_arrays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(),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ore-KR" sz="1600" dirty="0" err="1">
                <a:solidFill>
                  <a:schemeClr val="bg1"/>
                </a:solidFill>
                <a:latin typeface="+mj-ea"/>
                <a:ea typeface="+mj-ea"/>
              </a:rPr>
              <a:t>MultiIndex</a:t>
            </a:r>
            <a:r>
              <a:rPr kumimoji="1" lang="en-US" altLang="ko-KR" sz="1600" dirty="0" err="1">
                <a:solidFill>
                  <a:schemeClr val="bg1"/>
                </a:solidFill>
                <a:latin typeface="+mj-ea"/>
                <a:ea typeface="+mj-ea"/>
              </a:rPr>
              <a:t>.from_product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(),</a:t>
            </a:r>
            <a:r>
              <a:rPr kumimoji="1" lang="ko-KR" altLang="en-US" sz="1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ore-KR" sz="1600" dirty="0" err="1">
                <a:solidFill>
                  <a:schemeClr val="bg1"/>
                </a:solidFill>
                <a:latin typeface="+mj-ea"/>
                <a:ea typeface="+mj-ea"/>
              </a:rPr>
              <a:t>MultiIndex</a:t>
            </a:r>
            <a:r>
              <a:rPr kumimoji="1" lang="en-US" altLang="ko-KR" sz="1600" dirty="0" err="1">
                <a:solidFill>
                  <a:schemeClr val="bg1"/>
                </a:solidFill>
                <a:latin typeface="+mj-ea"/>
                <a:ea typeface="+mj-ea"/>
              </a:rPr>
              <a:t>.from_tuples</a:t>
            </a:r>
            <a:r>
              <a:rPr kumimoji="1" lang="en-US" altLang="ko-KR" sz="1600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  <a:endParaRPr kumimoji="1" lang="en-US" altLang="ko-Kore-KR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* </a:t>
            </a:r>
            <a:r>
              <a:rPr kumimoji="1" lang="ko-KR" altLang="en-US" sz="1200" dirty="0" err="1">
                <a:solidFill>
                  <a:schemeClr val="bg1"/>
                </a:solidFill>
                <a:latin typeface="+mj-ea"/>
                <a:ea typeface="+mj-ea"/>
              </a:rPr>
              <a:t>헬퍼</a:t>
            </a:r>
            <a:r>
              <a:rPr kumimoji="1"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메소드</a:t>
            </a:r>
            <a:r>
              <a:rPr kumimoji="1"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 :</a:t>
            </a:r>
            <a:r>
              <a:rPr kumimoji="1"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 주어진 일을 실행하기 위해 클래스를 넘나들며 반복적인 작업을 수행하는 메소드를 의미합니다</a:t>
            </a:r>
            <a:r>
              <a:rPr kumimoji="1"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ore-KR" altLang="en-US" sz="1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C895E9D-09D3-7329-4DCE-0E12B3DE4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58" y="2296810"/>
            <a:ext cx="5223626" cy="173398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3791283-458C-6EEC-23D0-BDA8B0D50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166" y="2296810"/>
            <a:ext cx="4842576" cy="1733984"/>
          </a:xfrm>
          <a:prstGeom prst="rect">
            <a:avLst/>
          </a:prstGeom>
        </p:spPr>
      </p:pic>
      <p:pic>
        <p:nvPicPr>
          <p:cNvPr id="9" name="그림 8" descr="텍스트, 화면, 야외, 블랙이(가) 표시된 사진&#10;&#10;자동 생성된 설명">
            <a:extLst>
              <a:ext uri="{FF2B5EF4-FFF2-40B4-BE49-F238E27FC236}">
                <a16:creationId xmlns:a16="http://schemas.microsoft.com/office/drawing/2014/main" id="{24066C50-E0D8-C412-2F90-F04C355BC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61" y="4636632"/>
            <a:ext cx="5497184" cy="1912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12AD1B-3E55-3B5A-EC1E-F71B5026306A}"/>
              </a:ext>
            </a:extLst>
          </p:cNvPr>
          <p:cNvSpPr txBox="1"/>
          <p:nvPr/>
        </p:nvSpPr>
        <p:spPr>
          <a:xfrm>
            <a:off x="5938558" y="4677035"/>
            <a:ext cx="5849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+mj-ea"/>
                <a:ea typeface="+mj-ea"/>
              </a:rPr>
              <a:t>또한</a:t>
            </a:r>
            <a:r>
              <a:rPr kumimoji="1" lang="en-US" altLang="ko-Kore-KR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시리즈나 데이터프레임에 배열의 리스트를 직접 전달하면 </a:t>
            </a:r>
            <a:r>
              <a:rPr kumimoji="1"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멀티인덱스를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자동 생성할 수 있습니다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endParaRPr kumimoji="1"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다음과 같이 </a:t>
            </a:r>
            <a:r>
              <a:rPr kumimoji="1"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판다스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객체의 행이나 열 축에 </a:t>
            </a:r>
            <a:r>
              <a:rPr kumimoji="1" lang="en-US" altLang="ko-KR" dirty="0" err="1">
                <a:solidFill>
                  <a:schemeClr val="bg1"/>
                </a:solidFill>
                <a:latin typeface="+mj-ea"/>
                <a:ea typeface="+mj-ea"/>
              </a:rPr>
              <a:t>ind</a:t>
            </a:r>
            <a:r>
              <a:rPr kumimoji="1"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인수로 적용하여 사용 가능하며 </a:t>
            </a:r>
            <a:r>
              <a:rPr kumimoji="1"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튜플을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축의 행 라벨로 사용할 수도 있습니다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하트[H] 3">
            <a:extLst>
              <a:ext uri="{FF2B5EF4-FFF2-40B4-BE49-F238E27FC236}">
                <a16:creationId xmlns:a16="http://schemas.microsoft.com/office/drawing/2014/main" id="{EFB51BBC-529F-672F-9755-FB19FB4E6AA4}"/>
              </a:ext>
            </a:extLst>
          </p:cNvPr>
          <p:cNvSpPr/>
          <p:nvPr/>
        </p:nvSpPr>
        <p:spPr>
          <a:xfrm>
            <a:off x="0" y="0"/>
            <a:ext cx="963827" cy="729049"/>
          </a:xfrm>
          <a:prstGeom prst="hear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7/16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07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0E8E496-749F-7E3D-4199-4BEF45A077F8}"/>
              </a:ext>
            </a:extLst>
          </p:cNvPr>
          <p:cNvSpPr/>
          <p:nvPr/>
        </p:nvSpPr>
        <p:spPr>
          <a:xfrm>
            <a:off x="5786766" y="329010"/>
            <a:ext cx="6116678" cy="597721"/>
          </a:xfrm>
          <a:prstGeom prst="roundRect">
            <a:avLst>
              <a:gd name="adj" fmla="val 4842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43E6031-38CC-D5D9-16BF-1EEF29BAF68A}"/>
              </a:ext>
            </a:extLst>
          </p:cNvPr>
          <p:cNvSpPr/>
          <p:nvPr/>
        </p:nvSpPr>
        <p:spPr>
          <a:xfrm>
            <a:off x="374719" y="2001472"/>
            <a:ext cx="4552213" cy="4547610"/>
          </a:xfrm>
          <a:prstGeom prst="roundRect">
            <a:avLst>
              <a:gd name="adj" fmla="val 989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05C8388-1B50-021F-E659-60652E7CA0B0}"/>
              </a:ext>
            </a:extLst>
          </p:cNvPr>
          <p:cNvSpPr/>
          <p:nvPr/>
        </p:nvSpPr>
        <p:spPr>
          <a:xfrm>
            <a:off x="5741894" y="1216087"/>
            <a:ext cx="6116678" cy="5493632"/>
          </a:xfrm>
          <a:prstGeom prst="roundRect">
            <a:avLst>
              <a:gd name="adj" fmla="val 50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66023-71D0-EE54-DE82-B7CE229235C4}"/>
              </a:ext>
            </a:extLst>
          </p:cNvPr>
          <p:cNvSpPr txBox="1"/>
          <p:nvPr/>
        </p:nvSpPr>
        <p:spPr>
          <a:xfrm>
            <a:off x="288556" y="926731"/>
            <a:ext cx="5367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ea"/>
                <a:ea typeface="+mj-ea"/>
              </a:rPr>
              <a:t>4</a:t>
            </a:r>
            <a:r>
              <a:rPr kumimoji="1"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ea"/>
                <a:ea typeface="+mj-ea"/>
              </a:rPr>
              <a:t>.2</a:t>
            </a:r>
            <a:r>
              <a:rPr kumimoji="1"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ea"/>
                <a:ea typeface="+mj-ea"/>
              </a:rPr>
              <a:t> </a:t>
            </a:r>
            <a:r>
              <a:rPr kumimoji="1" lang="ko-KR" alt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ea"/>
                <a:ea typeface="+mj-ea"/>
              </a:rPr>
              <a:t>판다스의</a:t>
            </a:r>
            <a:r>
              <a:rPr kumimoji="1"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ea"/>
                <a:ea typeface="+mj-ea"/>
              </a:rPr>
              <a:t> 주요기능</a:t>
            </a:r>
            <a:endParaRPr kumimoji="1" lang="ko-Kore-KR" alt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3549D-47DC-B491-C848-233375DBFB79}"/>
              </a:ext>
            </a:extLst>
          </p:cNvPr>
          <p:cNvSpPr txBox="1"/>
          <p:nvPr/>
        </p:nvSpPr>
        <p:spPr>
          <a:xfrm>
            <a:off x="5968356" y="443205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ko-Kore-KR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판다스</a:t>
            </a:r>
            <a:r>
              <a:rPr kumimoji="1" lang="ko-KR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데이터 구조에 공통적으로 적용되는 필수 기능</a:t>
            </a:r>
            <a:endParaRPr kumimoji="1" lang="ko-Kore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A2D2D-1BB4-4F30-8FF5-031A0F363645}"/>
              </a:ext>
            </a:extLst>
          </p:cNvPr>
          <p:cNvSpPr txBox="1"/>
          <p:nvPr/>
        </p:nvSpPr>
        <p:spPr>
          <a:xfrm>
            <a:off x="501701" y="2233872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+mj-ea"/>
                <a:ea typeface="+mj-ea"/>
              </a:rPr>
              <a:t>head(), tail(), shape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속성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columns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속성</a:t>
            </a:r>
            <a:endParaRPr kumimoji="1" lang="ko-Kore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8DBED54-BD6F-3BBC-3738-13E610B8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46" y="2801287"/>
            <a:ext cx="3503716" cy="3525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E57DA-5A81-0297-66A5-29D4686F46C8}"/>
              </a:ext>
            </a:extLst>
          </p:cNvPr>
          <p:cNvSpPr txBox="1"/>
          <p:nvPr/>
        </p:nvSpPr>
        <p:spPr>
          <a:xfrm>
            <a:off x="6655997" y="1384058"/>
            <a:ext cx="428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bg1"/>
                </a:solidFill>
                <a:latin typeface="+mj-ea"/>
                <a:ea typeface="+mj-ea"/>
              </a:rPr>
              <a:t>4.2.1 </a:t>
            </a:r>
            <a:r>
              <a:rPr kumimoji="1" lang="ko-KR" altLang="en-US" sz="2400" b="1" dirty="0" err="1">
                <a:solidFill>
                  <a:schemeClr val="bg1"/>
                </a:solidFill>
                <a:latin typeface="+mj-ea"/>
                <a:ea typeface="+mj-ea"/>
              </a:rPr>
              <a:t>판다스</a:t>
            </a:r>
            <a:r>
              <a:rPr kumimoji="1"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 객체 이진 연산</a:t>
            </a:r>
            <a:endParaRPr kumimoji="1" lang="ko-Kore-KR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60A08-6A69-D358-8060-FD68C853E822}"/>
              </a:ext>
            </a:extLst>
          </p:cNvPr>
          <p:cNvSpPr txBox="1"/>
          <p:nvPr/>
        </p:nvSpPr>
        <p:spPr>
          <a:xfrm>
            <a:off x="6232717" y="2087967"/>
            <a:ext cx="4925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  <a:latin typeface="+mj-ea"/>
                <a:ea typeface="+mj-ea"/>
              </a:rPr>
              <a:t>판다스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데이터 구조 사이에 이진 연산을 할 때 고려해야 하는 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가지 사항이 있습니다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buAutoNum type="arabicParenBoth"/>
            </a:pP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데이터프레임과 시리즈 객체들 사이에서 연산을 할 때 </a:t>
            </a:r>
            <a:r>
              <a:rPr kumimoji="1"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브로드캐스팅을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고려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해야 합니다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pPr marL="342900" indent="-342900">
              <a:buAutoNum type="arabicParenBoth"/>
            </a:pPr>
            <a:r>
              <a:rPr kumimoji="1" lang="ko-Kore-KR" altLang="en-US" dirty="0">
                <a:solidFill>
                  <a:schemeClr val="bg1"/>
                </a:solidFill>
                <a:latin typeface="+mj-ea"/>
                <a:ea typeface="+mj-ea"/>
              </a:rPr>
              <a:t>계산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시 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손실 데이터의 처리 방법을 고려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해야 합니다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ore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7503C-9433-1CCC-FE31-439C4F7FB952}"/>
              </a:ext>
            </a:extLst>
          </p:cNvPr>
          <p:cNvSpPr txBox="1"/>
          <p:nvPr/>
        </p:nvSpPr>
        <p:spPr>
          <a:xfrm>
            <a:off x="5810251" y="4295645"/>
            <a:ext cx="5984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>
                <a:solidFill>
                  <a:schemeClr val="bg1"/>
                </a:solidFill>
                <a:latin typeface="+mj-ea"/>
                <a:ea typeface="+mj-ea"/>
              </a:rPr>
              <a:t>데이터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프레임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은 이진 연산을 위한 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add(), sub(), </a:t>
            </a:r>
            <a:r>
              <a:rPr kumimoji="1" lang="en-US" altLang="ko-KR" dirty="0" err="1">
                <a:solidFill>
                  <a:schemeClr val="bg1"/>
                </a:solidFill>
                <a:latin typeface="+mj-ea"/>
                <a:ea typeface="+mj-ea"/>
              </a:rPr>
              <a:t>mul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(), div()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메소드와 이와 관련된 </a:t>
            </a:r>
            <a:r>
              <a:rPr kumimoji="1" lang="en-US" altLang="ko-KR" dirty="0" err="1">
                <a:solidFill>
                  <a:schemeClr val="bg1"/>
                </a:solidFill>
                <a:latin typeface="+mj-ea"/>
                <a:ea typeface="+mj-ea"/>
              </a:rPr>
              <a:t>radd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(), </a:t>
            </a:r>
            <a:r>
              <a:rPr kumimoji="1" lang="en-US" altLang="ko-KR" dirty="0" err="1">
                <a:solidFill>
                  <a:schemeClr val="bg1"/>
                </a:solidFill>
                <a:latin typeface="+mj-ea"/>
                <a:ea typeface="+mj-ea"/>
              </a:rPr>
              <a:t>rsub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()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 등의 함수를 갖습니다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endParaRPr kumimoji="1" lang="en-US" altLang="ko-KR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브로드 캐스팅 연산 시에는 주로 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시리즈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를 입력합니다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  <a:p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함수를 적용할 때는 축 키워드에서 지정해 해당 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index</a:t>
            </a:r>
            <a:r>
              <a:rPr kumimoji="1" lang="ko-KR" altLang="en-US" dirty="0">
                <a:solidFill>
                  <a:schemeClr val="bg1"/>
                </a:solidFill>
                <a:latin typeface="+mj-ea"/>
                <a:ea typeface="+mj-ea"/>
              </a:rPr>
              <a:t>나 열에 맞게 사용합니다</a:t>
            </a:r>
            <a:r>
              <a:rPr kumimoji="1" lang="en-US" altLang="ko-KR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5" name="하트[H] 4">
            <a:extLst>
              <a:ext uri="{FF2B5EF4-FFF2-40B4-BE49-F238E27FC236}">
                <a16:creationId xmlns:a16="http://schemas.microsoft.com/office/drawing/2014/main" id="{265B7595-EB7A-FFCC-4208-30AC10035798}"/>
              </a:ext>
            </a:extLst>
          </p:cNvPr>
          <p:cNvSpPr/>
          <p:nvPr/>
        </p:nvSpPr>
        <p:spPr>
          <a:xfrm>
            <a:off x="0" y="0"/>
            <a:ext cx="963827" cy="729049"/>
          </a:xfrm>
          <a:prstGeom prst="hear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8/16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055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6BE77A6-E121-9B6A-B86E-E2E0AD3853C6}"/>
              </a:ext>
            </a:extLst>
          </p:cNvPr>
          <p:cNvSpPr/>
          <p:nvPr/>
        </p:nvSpPr>
        <p:spPr>
          <a:xfrm>
            <a:off x="183218" y="2310714"/>
            <a:ext cx="5774388" cy="4085976"/>
          </a:xfrm>
          <a:prstGeom prst="roundRect">
            <a:avLst>
              <a:gd name="adj" fmla="val 553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08AB1A8-417B-D86E-789A-43DE882776C8}"/>
              </a:ext>
            </a:extLst>
          </p:cNvPr>
          <p:cNvSpPr/>
          <p:nvPr/>
        </p:nvSpPr>
        <p:spPr>
          <a:xfrm>
            <a:off x="6234396" y="125262"/>
            <a:ext cx="5774388" cy="5583560"/>
          </a:xfrm>
          <a:prstGeom prst="roundRect">
            <a:avLst>
              <a:gd name="adj" fmla="val 285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A0E3F1-A764-0AAD-CFE2-DB9298746179}"/>
              </a:ext>
            </a:extLst>
          </p:cNvPr>
          <p:cNvSpPr txBox="1"/>
          <p:nvPr/>
        </p:nvSpPr>
        <p:spPr>
          <a:xfrm>
            <a:off x="2297271" y="2559216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chemeClr val="bg1"/>
                </a:solidFill>
                <a:latin typeface="+mj-ea"/>
                <a:ea typeface="+mj-ea"/>
              </a:rPr>
              <a:t>더하기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add()</a:t>
            </a:r>
            <a:endParaRPr kumimoji="1" lang="ko-Kore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4312241-AC06-03D7-5E8D-A12832FE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30" y="3151732"/>
            <a:ext cx="4937487" cy="161797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2270F44-3D0D-C0AF-3474-8C01E318E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85" y="5000724"/>
            <a:ext cx="2335270" cy="128063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CF0155D-D3AE-7CE6-FD9D-6537B216D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545" y="5000724"/>
            <a:ext cx="2335271" cy="1280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8F2EE-62B8-4A2C-9F0E-05E6295A2AD0}"/>
              </a:ext>
            </a:extLst>
          </p:cNvPr>
          <p:cNvSpPr txBox="1"/>
          <p:nvPr/>
        </p:nvSpPr>
        <p:spPr>
          <a:xfrm>
            <a:off x="7032223" y="49646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빼는 연산 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sub()</a:t>
            </a:r>
            <a:endParaRPr kumimoji="1" lang="ko-Kore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AD6BF95-3596-7F55-E8FD-F7B869B45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822" y="306484"/>
            <a:ext cx="1879600" cy="749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7BAC46-D8C2-2944-9BAC-8EED48814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5574" y="1237006"/>
            <a:ext cx="2964248" cy="1929667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F4058E84-EB82-D215-47AD-AE894410D4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6165" y="3347895"/>
            <a:ext cx="3111500" cy="2146300"/>
          </a:xfrm>
          <a:prstGeom prst="rect">
            <a:avLst/>
          </a:prstGeom>
        </p:spPr>
      </p:pic>
      <p:sp>
        <p:nvSpPr>
          <p:cNvPr id="3" name="하트[H] 2">
            <a:extLst>
              <a:ext uri="{FF2B5EF4-FFF2-40B4-BE49-F238E27FC236}">
                <a16:creationId xmlns:a16="http://schemas.microsoft.com/office/drawing/2014/main" id="{7906708A-64BB-B6A4-36AE-EFAE3714E402}"/>
              </a:ext>
            </a:extLst>
          </p:cNvPr>
          <p:cNvSpPr/>
          <p:nvPr/>
        </p:nvSpPr>
        <p:spPr>
          <a:xfrm>
            <a:off x="0" y="0"/>
            <a:ext cx="963827" cy="729049"/>
          </a:xfrm>
          <a:prstGeom prst="hear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9/16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77749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디슨">
  <a:themeElements>
    <a:clrScheme name="메디슨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메디슨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메디슨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{C490D680-536B-5348-8F3A-FB09D30F8E4B}tf16401378</Template>
  <TotalTime>391</TotalTime>
  <Words>1293</Words>
  <Application>Microsoft Macintosh PowerPoint</Application>
  <PresentationFormat>와이드스크린</PresentationFormat>
  <Paragraphs>136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MS Shell Dlg 2</vt:lpstr>
      <vt:lpstr>Arial</vt:lpstr>
      <vt:lpstr>Wingdings</vt:lpstr>
      <vt:lpstr>Wingdings 3</vt:lpstr>
      <vt:lpstr>메디슨</vt:lpstr>
      <vt:lpstr>파이썬을 이용한 데이터분석의 정석</vt:lpstr>
      <vt:lpstr>4.1.4 인덱스 관련 객체   4.2 판다스의 주요 기능   4.2.1 판다스 객체 이진 연산   4.2.2 요약과 통계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파이썬을 이용한 데이터분석의 정석</dc:title>
  <dc:creator>정래경</dc:creator>
  <cp:lastModifiedBy>정래경</cp:lastModifiedBy>
  <cp:revision>28</cp:revision>
  <dcterms:created xsi:type="dcterms:W3CDTF">2023-04-09T04:42:01Z</dcterms:created>
  <dcterms:modified xsi:type="dcterms:W3CDTF">2023-04-12T06:12:59Z</dcterms:modified>
</cp:coreProperties>
</file>