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 id="2147483936" r:id="rId2"/>
  </p:sldMasterIdLst>
  <p:notesMasterIdLst>
    <p:notesMasterId r:id="rId20"/>
  </p:notesMasterIdLst>
  <p:handoutMasterIdLst>
    <p:handoutMasterId r:id="rId21"/>
  </p:handoutMasterIdLst>
  <p:sldIdLst>
    <p:sldId id="949" r:id="rId3"/>
    <p:sldId id="950" r:id="rId4"/>
    <p:sldId id="968" r:id="rId5"/>
    <p:sldId id="954" r:id="rId6"/>
    <p:sldId id="939" r:id="rId7"/>
    <p:sldId id="953" r:id="rId8"/>
    <p:sldId id="957" r:id="rId9"/>
    <p:sldId id="962" r:id="rId10"/>
    <p:sldId id="271" r:id="rId11"/>
    <p:sldId id="964" r:id="rId12"/>
    <p:sldId id="902" r:id="rId13"/>
    <p:sldId id="966" r:id="rId14"/>
    <p:sldId id="960" r:id="rId15"/>
    <p:sldId id="965" r:id="rId16"/>
    <p:sldId id="952" r:id="rId17"/>
    <p:sldId id="937" r:id="rId18"/>
    <p:sldId id="935" r:id="rId19"/>
  </p:sldIdLst>
  <p:sldSz cx="12192000" cy="6858000"/>
  <p:notesSz cx="7077075" cy="9363075"/>
  <p:defaultTextStyle>
    <a:defPPr>
      <a:defRPr lang="en-NZ"/>
    </a:defPPr>
    <a:lvl1pPr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1pPr>
    <a:lvl2pPr marL="609585"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2pPr>
    <a:lvl3pPr marL="1219170"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3pPr>
    <a:lvl4pPr marL="1828754"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4pPr>
    <a:lvl5pPr marL="2438339"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5pPr>
    <a:lvl6pPr marL="3047924" algn="l" defTabSz="1219170" rtl="0" eaLnBrk="1" latinLnBrk="0" hangingPunct="1">
      <a:defRPr sz="3200" kern="1200">
        <a:solidFill>
          <a:schemeClr val="tx1"/>
        </a:solidFill>
        <a:latin typeface="Arial" charset="0"/>
        <a:ea typeface="ＭＳ Ｐゴシック" pitchFamily="-112" charset="-128"/>
        <a:cs typeface="+mn-cs"/>
      </a:defRPr>
    </a:lvl6pPr>
    <a:lvl7pPr marL="3657509" algn="l" defTabSz="1219170" rtl="0" eaLnBrk="1" latinLnBrk="0" hangingPunct="1">
      <a:defRPr sz="3200" kern="1200">
        <a:solidFill>
          <a:schemeClr val="tx1"/>
        </a:solidFill>
        <a:latin typeface="Arial" charset="0"/>
        <a:ea typeface="ＭＳ Ｐゴシック" pitchFamily="-112" charset="-128"/>
        <a:cs typeface="+mn-cs"/>
      </a:defRPr>
    </a:lvl7pPr>
    <a:lvl8pPr marL="4267093" algn="l" defTabSz="1219170" rtl="0" eaLnBrk="1" latinLnBrk="0" hangingPunct="1">
      <a:defRPr sz="3200" kern="1200">
        <a:solidFill>
          <a:schemeClr val="tx1"/>
        </a:solidFill>
        <a:latin typeface="Arial" charset="0"/>
        <a:ea typeface="ＭＳ Ｐゴシック" pitchFamily="-112" charset="-128"/>
        <a:cs typeface="+mn-cs"/>
      </a:defRPr>
    </a:lvl8pPr>
    <a:lvl9pPr marL="4876678" algn="l" defTabSz="1219170" rtl="0" eaLnBrk="1" latinLnBrk="0" hangingPunct="1">
      <a:defRPr sz="3200"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pos="3840">
          <p15:clr>
            <a:srgbClr val="A4A3A4"/>
          </p15:clr>
        </p15:guide>
        <p15:guide id="2" orient="horz" pos="3793">
          <p15:clr>
            <a:srgbClr val="A4A3A4"/>
          </p15:clr>
        </p15:guide>
        <p15:guide id="3" orient="horz" pos="981" userDrawn="1">
          <p15:clr>
            <a:srgbClr val="A4A3A4"/>
          </p15:clr>
        </p15:guide>
        <p15:guide id="4" pos="6606" userDrawn="1">
          <p15:clr>
            <a:srgbClr val="A4A3A4"/>
          </p15:clr>
        </p15:guide>
        <p15:guide id="5" pos="4883" userDrawn="1">
          <p15:clr>
            <a:srgbClr val="A4A3A4"/>
          </p15:clr>
        </p15:guide>
        <p15:guide id="6" orient="horz" pos="111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CB906-B6DF-8BCD-FCD1-01DF934B3A2E}" name="Mark Wohlers" initials="MW" userId="S::Mark.Wohlers@plantandfood.co.nz::a86478be-4162-4daf-a8e2-fe0fe41b48f0" providerId="AD"/>
  <p188:author id="{4D72591C-50AC-5577-D47F-965BBC707770}" name="James Bristow" initials="JB" userId="S::james.bristow@plantandfood.co.nz::aceed0bd-7ed7-4490-8df7-84839a222e89" providerId="AD"/>
  <p188:author id="{302FE782-FF68-A786-5213-D8755ACEEE7A}" name="Janine Johnson" initials="JJ" userId="S::Janine.Johnson@plantandfood.co.nz::0e37adfa-7b81-4c78-ac54-4abc27dc5f6d" providerId="AD"/>
  <p188:author id="{87DB5BC4-E45B-AAC8-345F-B298FEB1ECF4}" name="James Bristow" initials="JB" userId="S::jbristow2@massey.ac.nz::913def9d-1990-4c64-a1b0-d0359f727f6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ea Leonard-Jones" initials="ALJ" lastIdx="2" clrIdx="0">
    <p:extLst>
      <p:ext uri="{19B8F6BF-5375-455C-9EA6-DF929625EA0E}">
        <p15:presenceInfo xmlns:p15="http://schemas.microsoft.com/office/powerpoint/2012/main" userId="S::andrea.leonard-jones@plantandfood.co.nz::75b6c3d6-6edd-4e5d-931b-dc5d2d122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F"/>
    <a:srgbClr val="C1CCCA"/>
    <a:srgbClr val="82D4E3"/>
    <a:srgbClr val="D9F2F7"/>
    <a:srgbClr val="FFF4E4"/>
    <a:srgbClr val="FFDAA4"/>
    <a:srgbClr val="F5ECF2"/>
    <a:srgbClr val="EBF5E8"/>
    <a:srgbClr val="04A9C7"/>
    <a:srgbClr val="3E5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643B5-FDE5-53C1-DB7E-104A2ABC7E67}" v="576" dt="2025-10-08T14:01:48.924"/>
    <p1510:client id="{533A75CB-CAC4-9E29-181D-7D98117D26D2}" v="5" dt="2025-10-08T16:19:08.167"/>
    <p1510:client id="{59DEED4C-4974-7864-5E71-51D1F3B71ADD}" v="82" dt="2025-10-06T23:35:01.966"/>
    <p1510:client id="{7F67A057-1D0F-ED03-3DB2-6779E515AD3D}" v="35" dt="2025-10-07T02:59:44.352"/>
    <p1510:client id="{D4BBE860-BB72-48AF-84A7-1A0F10893CC0}" v="31" dt="2025-10-06T22:02:52.340"/>
    <p1510:client id="{E1E6F80A-31FA-4571-8F0C-C0B73DA8E469}" v="6" dt="2025-10-06T21:33:3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pos="3840"/>
        <p:guide orient="horz" pos="3793"/>
        <p:guide orient="horz" pos="981"/>
        <p:guide pos="6606"/>
        <p:guide pos="4883"/>
        <p:guide orient="horz" pos="111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150CB7-61A5-0240-AADD-DF1C6BB0022F}"/>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E1AAA1-237C-7246-B3BD-6F1DBA2BD0B5}"/>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8F0ED35F-05B1-0044-B9A7-717346114B76}" type="datetimeFigureOut">
              <a:rPr lang="en-US" smtClean="0"/>
              <a:t>10/18/2025</a:t>
            </a:fld>
            <a:endParaRPr lang="en-US"/>
          </a:p>
        </p:txBody>
      </p:sp>
      <p:sp>
        <p:nvSpPr>
          <p:cNvPr id="4" name="Footer Placeholder 3">
            <a:extLst>
              <a:ext uri="{FF2B5EF4-FFF2-40B4-BE49-F238E27FC236}">
                <a16:creationId xmlns:a16="http://schemas.microsoft.com/office/drawing/2014/main" id="{C503792A-B2CE-9842-8C57-2C38E3A5222B}"/>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61433-D49F-724D-8E5F-D366C55CD96C}"/>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782548CB-9B50-5540-96FA-96E79E28CB18}" type="slidenum">
              <a:rPr lang="en-US" smtClean="0"/>
              <a:t>‹#›</a:t>
            </a:fld>
            <a:endParaRPr lang="en-US"/>
          </a:p>
        </p:txBody>
      </p:sp>
    </p:spTree>
    <p:extLst>
      <p:ext uri="{BB962C8B-B14F-4D97-AF65-F5344CB8AC3E}">
        <p14:creationId xmlns:p14="http://schemas.microsoft.com/office/powerpoint/2010/main" val="244357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NZ" noProof="0"/>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559B22EF-880C-E041-8E18-49BF03F19898}" type="datetimeFigureOut">
              <a:rPr lang="en-NZ" smtClean="0"/>
              <a:t>18/10/2025</a:t>
            </a:fld>
            <a:endParaRPr lang="en-NZ"/>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08025" y="4505325"/>
            <a:ext cx="5661025" cy="3687763"/>
          </a:xfrm>
          <a:prstGeom prst="rect">
            <a:avLst/>
          </a:prstGeom>
        </p:spPr>
        <p:txBody>
          <a:bodyPr vert="horz" lIns="91440" tIns="45720" rIns="91440" bIns="45720" rtlCol="0"/>
          <a:lstStyle/>
          <a:p>
            <a:pPr lvl="0"/>
            <a:r>
              <a:rPr lang="en-NZ" noProof="0"/>
              <a:t>Click to edit Master text styles</a:t>
            </a:r>
          </a:p>
          <a:p>
            <a:pPr lvl="1"/>
            <a:r>
              <a:rPr lang="en-NZ" noProof="0"/>
              <a:t>Second level</a:t>
            </a:r>
          </a:p>
          <a:p>
            <a:pPr lvl="2"/>
            <a:r>
              <a:rPr lang="en-NZ" noProof="0"/>
              <a:t>Third level</a:t>
            </a:r>
          </a:p>
          <a:p>
            <a:pPr lvl="3"/>
            <a:r>
              <a:rPr lang="en-NZ" noProof="0"/>
              <a:t>Fourth level</a:t>
            </a:r>
          </a:p>
          <a:p>
            <a:pPr lvl="4"/>
            <a:r>
              <a:rPr lang="en-NZ" noProof="0"/>
              <a:t>Fifth level</a:t>
            </a:r>
          </a:p>
        </p:txBody>
      </p:sp>
      <p:sp>
        <p:nvSpPr>
          <p:cNvPr id="6" name="Footer Placeholder 5"/>
          <p:cNvSpPr>
            <a:spLocks noGrp="1"/>
          </p:cNvSpPr>
          <p:nvPr>
            <p:ph type="ftr" sz="quarter" idx="4"/>
          </p:nvPr>
        </p:nvSpPr>
        <p:spPr>
          <a:xfrm>
            <a:off x="0" y="8893175"/>
            <a:ext cx="3067050" cy="469900"/>
          </a:xfrm>
          <a:prstGeom prst="rect">
            <a:avLst/>
          </a:prstGeom>
        </p:spPr>
        <p:txBody>
          <a:bodyPr vert="horz" lIns="91440" tIns="45720" rIns="91440" bIns="45720" rtlCol="0" anchor="b"/>
          <a:lstStyle>
            <a:lvl1pPr algn="l">
              <a:defRPr sz="1200"/>
            </a:lvl1pPr>
          </a:lstStyle>
          <a:p>
            <a:endParaRPr lang="en-NZ" noProof="0"/>
          </a:p>
        </p:txBody>
      </p:sp>
      <p:sp>
        <p:nvSpPr>
          <p:cNvPr id="7" name="Slide Number Placeholder 6"/>
          <p:cNvSpPr>
            <a:spLocks noGrp="1"/>
          </p:cNvSpPr>
          <p:nvPr>
            <p:ph type="sldNum" sz="quarter" idx="5"/>
          </p:nvPr>
        </p:nvSpPr>
        <p:spPr>
          <a:xfrm>
            <a:off x="4008438" y="8893175"/>
            <a:ext cx="3067050" cy="469900"/>
          </a:xfrm>
          <a:prstGeom prst="rect">
            <a:avLst/>
          </a:prstGeom>
        </p:spPr>
        <p:txBody>
          <a:bodyPr vert="horz" lIns="91440" tIns="45720" rIns="91440" bIns="45720" rtlCol="0" anchor="b"/>
          <a:lstStyle>
            <a:lvl1pPr algn="r">
              <a:defRPr sz="1200"/>
            </a:lvl1pPr>
          </a:lstStyle>
          <a:p>
            <a:fld id="{259F9006-CF95-DB4F-84D4-DB2E02F1BCE3}" type="slidenum">
              <a:rPr lang="en-NZ" smtClean="0"/>
              <a:t>‹#›</a:t>
            </a:fld>
            <a:endParaRPr lang="en-NZ"/>
          </a:p>
        </p:txBody>
      </p:sp>
    </p:spTree>
    <p:extLst>
      <p:ext uri="{BB962C8B-B14F-4D97-AF65-F5344CB8AC3E}">
        <p14:creationId xmlns:p14="http://schemas.microsoft.com/office/powerpoint/2010/main" val="101844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noProof="0"/>
              <a:t>Select one cover option and delete the unused variations.</a:t>
            </a:r>
          </a:p>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a:t>
            </a:fld>
            <a:endParaRPr lang="en-US"/>
          </a:p>
        </p:txBody>
      </p:sp>
    </p:spTree>
    <p:extLst>
      <p:ext uri="{BB962C8B-B14F-4D97-AF65-F5344CB8AC3E}">
        <p14:creationId xmlns:p14="http://schemas.microsoft.com/office/powerpoint/2010/main" val="86309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AA753-B3C1-A83B-7A2B-973B2101A0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4BE69-475B-147E-7534-AF4FB3FA58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F9819-F4C2-3D03-0A7E-DEFC6CBA643B}"/>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C68CF190-69F3-574F-1AB0-C4ADA012DB0A}"/>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14064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A131C-6673-B59D-46C3-F935BDE248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13D777-AD21-799A-CF6B-0709AA839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78D51-A830-A55C-CF1B-885B611205B3}"/>
              </a:ext>
            </a:extLst>
          </p:cNvPr>
          <p:cNvSpPr>
            <a:spLocks noGrp="1"/>
          </p:cNvSpPr>
          <p:nvPr>
            <p:ph type="body" idx="1"/>
          </p:nvPr>
        </p:nvSpPr>
        <p:spPr/>
        <p:txBody>
          <a:bodyPr/>
          <a:lstStyle/>
          <a:p>
            <a:endParaRPr lang="en-NZ" noProof="0"/>
          </a:p>
        </p:txBody>
      </p:sp>
      <p:sp>
        <p:nvSpPr>
          <p:cNvPr id="4" name="Slide Number Placeholder 3">
            <a:extLst>
              <a:ext uri="{FF2B5EF4-FFF2-40B4-BE49-F238E27FC236}">
                <a16:creationId xmlns:a16="http://schemas.microsoft.com/office/drawing/2014/main" id="{85DCD852-3554-8A20-DEC2-0EE91FC57C33}"/>
              </a:ext>
            </a:extLst>
          </p:cNvPr>
          <p:cNvSpPr>
            <a:spLocks noGrp="1"/>
          </p:cNvSpPr>
          <p:nvPr>
            <p:ph type="sldNum" sz="quarter" idx="5"/>
          </p:nvPr>
        </p:nvSpPr>
        <p:spPr/>
        <p:txBody>
          <a:bodyPr/>
          <a:lstStyle/>
          <a:p>
            <a:fld id="{259F9006-CF95-DB4F-84D4-DB2E02F1BCE3}" type="slidenum">
              <a:rPr lang="en-US" smtClean="0"/>
              <a:t>12</a:t>
            </a:fld>
            <a:endParaRPr lang="en-US"/>
          </a:p>
        </p:txBody>
      </p:sp>
    </p:spTree>
    <p:extLst>
      <p:ext uri="{BB962C8B-B14F-4D97-AF65-F5344CB8AC3E}">
        <p14:creationId xmlns:p14="http://schemas.microsoft.com/office/powerpoint/2010/main" val="783841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FA199-C55E-76D9-29C6-EAA8878B76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D98F6-4271-21F2-AAB4-BB56BA589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8D10C-A35D-AA69-4A18-2E2F2BD8CB49}"/>
              </a:ext>
            </a:extLst>
          </p:cNvPr>
          <p:cNvSpPr>
            <a:spLocks noGrp="1"/>
          </p:cNvSpPr>
          <p:nvPr>
            <p:ph type="body" idx="1"/>
          </p:nvPr>
        </p:nvSpPr>
        <p:spPr/>
        <p:txBody>
          <a:bodyPr/>
          <a:lstStyle/>
          <a:p>
            <a:endParaRPr lang="en-NZ" noProof="0"/>
          </a:p>
        </p:txBody>
      </p:sp>
      <p:sp>
        <p:nvSpPr>
          <p:cNvPr id="4" name="Slide Number Placeholder 3">
            <a:extLst>
              <a:ext uri="{FF2B5EF4-FFF2-40B4-BE49-F238E27FC236}">
                <a16:creationId xmlns:a16="http://schemas.microsoft.com/office/drawing/2014/main" id="{8F517C5B-1089-AF43-6F32-365437CDA89D}"/>
              </a:ext>
            </a:extLst>
          </p:cNvPr>
          <p:cNvSpPr>
            <a:spLocks noGrp="1"/>
          </p:cNvSpPr>
          <p:nvPr>
            <p:ph type="sldNum" sz="quarter" idx="5"/>
          </p:nvPr>
        </p:nvSpPr>
        <p:spPr/>
        <p:txBody>
          <a:bodyPr/>
          <a:lstStyle/>
          <a:p>
            <a:fld id="{259F9006-CF95-DB4F-84D4-DB2E02F1BCE3}" type="slidenum">
              <a:rPr lang="en-US" smtClean="0"/>
              <a:t>13</a:t>
            </a:fld>
            <a:endParaRPr lang="en-US"/>
          </a:p>
        </p:txBody>
      </p:sp>
    </p:spTree>
    <p:extLst>
      <p:ext uri="{BB962C8B-B14F-4D97-AF65-F5344CB8AC3E}">
        <p14:creationId xmlns:p14="http://schemas.microsoft.com/office/powerpoint/2010/main" val="247494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91C06-E05C-AB78-EBC3-8B17E1C24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F9528-6EEB-220A-03B4-4885ED39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2A29B-C71C-C284-E105-24CE14A83B7D}"/>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C9F2670B-6815-A1E9-1E3A-E698522E6B8F}"/>
              </a:ext>
            </a:extLst>
          </p:cNvPr>
          <p:cNvSpPr>
            <a:spLocks noGrp="1"/>
          </p:cNvSpPr>
          <p:nvPr>
            <p:ph type="sldNum" sz="quarter" idx="5"/>
          </p:nvPr>
        </p:nvSpPr>
        <p:spPr/>
        <p:txBody>
          <a:bodyPr/>
          <a:lstStyle/>
          <a:p>
            <a:fld id="{259F9006-CF95-DB4F-84D4-DB2E02F1BCE3}" type="slidenum">
              <a:rPr lang="en-NZ" smtClean="0"/>
              <a:t>14</a:t>
            </a:fld>
            <a:endParaRPr lang="en-NZ"/>
          </a:p>
        </p:txBody>
      </p:sp>
    </p:spTree>
    <p:extLst>
      <p:ext uri="{BB962C8B-B14F-4D97-AF65-F5344CB8AC3E}">
        <p14:creationId xmlns:p14="http://schemas.microsoft.com/office/powerpoint/2010/main" val="37182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8FFE-232C-A6A4-2FB8-24556EF60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F00FB-7CDF-F7FD-5492-5B385354F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9B55F-95CD-EEB4-21E1-9AB1B23F21EC}"/>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A50084B-F59D-53CE-94ED-165556224DC1}"/>
              </a:ext>
            </a:extLst>
          </p:cNvPr>
          <p:cNvSpPr>
            <a:spLocks noGrp="1"/>
          </p:cNvSpPr>
          <p:nvPr>
            <p:ph type="sldNum" sz="quarter" idx="5"/>
          </p:nvPr>
        </p:nvSpPr>
        <p:spPr/>
        <p:txBody>
          <a:bodyPr/>
          <a:lstStyle/>
          <a:p>
            <a:fld id="{259F9006-CF95-DB4F-84D4-DB2E02F1BCE3}" type="slidenum">
              <a:rPr lang="en-NZ" smtClean="0"/>
              <a:t>15</a:t>
            </a:fld>
            <a:endParaRPr lang="en-NZ"/>
          </a:p>
        </p:txBody>
      </p:sp>
    </p:spTree>
    <p:extLst>
      <p:ext uri="{BB962C8B-B14F-4D97-AF65-F5344CB8AC3E}">
        <p14:creationId xmlns:p14="http://schemas.microsoft.com/office/powerpoint/2010/main" val="397762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59F9006-CF95-DB4F-84D4-DB2E02F1BCE3}" type="slidenum">
              <a:rPr lang="en-NZ" smtClean="0"/>
              <a:t>16</a:t>
            </a:fld>
            <a:endParaRPr lang="en-NZ"/>
          </a:p>
        </p:txBody>
      </p:sp>
    </p:spTree>
    <p:extLst>
      <p:ext uri="{BB962C8B-B14F-4D97-AF65-F5344CB8AC3E}">
        <p14:creationId xmlns:p14="http://schemas.microsoft.com/office/powerpoint/2010/main" val="19487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17</a:t>
            </a:fld>
            <a:endParaRPr lang="en-US"/>
          </a:p>
        </p:txBody>
      </p:sp>
    </p:spTree>
    <p:extLst>
      <p:ext uri="{BB962C8B-B14F-4D97-AF65-F5344CB8AC3E}">
        <p14:creationId xmlns:p14="http://schemas.microsoft.com/office/powerpoint/2010/main" val="67053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EC28C-9667-5E7B-7C74-47D3325FE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35153-C4D6-3D20-A688-F52075B2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ECFC2-0E7D-E1D2-CBD3-8F83CFFD2E8F}"/>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3B78884-F5FE-CFD2-77C6-8DCE7E432C33}"/>
              </a:ext>
            </a:extLst>
          </p:cNvPr>
          <p:cNvSpPr>
            <a:spLocks noGrp="1"/>
          </p:cNvSpPr>
          <p:nvPr>
            <p:ph type="sldNum" sz="quarter" idx="5"/>
          </p:nvPr>
        </p:nvSpPr>
        <p:spPr/>
        <p:txBody>
          <a:bodyPr/>
          <a:lstStyle/>
          <a:p>
            <a:fld id="{259F9006-CF95-DB4F-84D4-DB2E02F1BCE3}" type="slidenum">
              <a:rPr lang="en-NZ" smtClean="0"/>
              <a:t>2</a:t>
            </a:fld>
            <a:endParaRPr lang="en-NZ"/>
          </a:p>
        </p:txBody>
      </p:sp>
    </p:spTree>
    <p:extLst>
      <p:ext uri="{BB962C8B-B14F-4D97-AF65-F5344CB8AC3E}">
        <p14:creationId xmlns:p14="http://schemas.microsoft.com/office/powerpoint/2010/main" val="368365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225FE-E7E9-CEB2-BD67-507ED8BF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02D06-362D-B80C-58F2-60984AB8F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E4A9E-2CDD-99EB-B8D5-3AC26BC209D4}"/>
              </a:ext>
            </a:extLst>
          </p:cNvPr>
          <p:cNvSpPr>
            <a:spLocks noGrp="1"/>
          </p:cNvSpPr>
          <p:nvPr>
            <p:ph type="body" idx="1"/>
          </p:nvPr>
        </p:nvSpPr>
        <p:spPr/>
        <p:txBody>
          <a:bodyPr/>
          <a:lstStyle/>
          <a:p>
            <a:endParaRPr lang="en-NZ" noProof="0">
              <a:ea typeface="Calibri"/>
              <a:cs typeface="Calibri"/>
            </a:endParaRPr>
          </a:p>
        </p:txBody>
      </p:sp>
      <p:sp>
        <p:nvSpPr>
          <p:cNvPr id="4" name="Slide Number Placeholder 3">
            <a:extLst>
              <a:ext uri="{FF2B5EF4-FFF2-40B4-BE49-F238E27FC236}">
                <a16:creationId xmlns:a16="http://schemas.microsoft.com/office/drawing/2014/main" id="{13406753-653F-B86E-9AC4-B5A10352AED1}"/>
              </a:ext>
            </a:extLst>
          </p:cNvPr>
          <p:cNvSpPr>
            <a:spLocks noGrp="1"/>
          </p:cNvSpPr>
          <p:nvPr>
            <p:ph type="sldNum" sz="quarter" idx="5"/>
          </p:nvPr>
        </p:nvSpPr>
        <p:spPr/>
        <p:txBody>
          <a:bodyPr/>
          <a:lstStyle/>
          <a:p>
            <a:fld id="{259F9006-CF95-DB4F-84D4-DB2E02F1BCE3}" type="slidenum">
              <a:rPr lang="en-US" smtClean="0"/>
              <a:t>3</a:t>
            </a:fld>
            <a:endParaRPr lang="en-US"/>
          </a:p>
        </p:txBody>
      </p:sp>
    </p:spTree>
    <p:extLst>
      <p:ext uri="{BB962C8B-B14F-4D97-AF65-F5344CB8AC3E}">
        <p14:creationId xmlns:p14="http://schemas.microsoft.com/office/powerpoint/2010/main" val="27593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02D3C-626F-C7C3-0CB4-73271938A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8A9D8-50FD-7334-1C55-1A8E46F31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EC1E0-BD60-CCA6-0756-C515E068CA18}"/>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F848A23B-151D-9CD0-34C7-F423A6E424C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322548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BE410-04C3-4683-5978-56ADD8985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E92DB-89FF-7025-AA20-00AFF2692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F119B-A986-4BAF-1123-FF2C93C484B2}"/>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04F34016-14AC-4B0F-93CE-545734B7645F}"/>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46470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A6B4-A889-3C9B-DC91-3278C4D03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58087-5BB5-CA64-AF36-EEA78EDC0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031F4-91F8-0CD1-3C09-D06C7BC0BA2F}"/>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A0368A00-FEE0-D57C-41FB-3E2CF643CAC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929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7F1F5-2849-D6A1-9557-23C895009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E4548-13AB-2D16-DAE1-E7EAB228C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ABAC4-26B5-7549-1ED7-3E51132F3BC6}"/>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7F087DB4-7EE3-365E-D8E3-3653965F7A91}"/>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349961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A9D97-558B-99B0-66F9-184154873F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ED701-25A6-C346-AE69-0D98F34457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78FFF1-B590-B304-492E-BEB11BC6EB18}"/>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CE7C6C1B-1445-BD96-8EA4-27B1A953D633}"/>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94484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9410" marR="0" lvl="0" indent="-359410" algn="l" defTabSz="914400" rtl="0" eaLnBrk="1" fontAlgn="auto" latinLnBrk="0" hangingPunct="1">
              <a:lnSpc>
                <a:spcPct val="100000"/>
              </a:lnSpc>
              <a:spcBef>
                <a:spcPts val="800"/>
              </a:spcBef>
              <a:spcAft>
                <a:spcPct val="0"/>
              </a:spcAft>
              <a:buClrTx/>
              <a:buSzTx/>
              <a:buFont typeface="System Font Regular,Sans-Serif"/>
              <a:buChar char="•"/>
              <a:tabLst/>
              <a:defRPr/>
            </a:pPr>
            <a:endParaRPr lang="en-US" baseline="0">
              <a:solidFill>
                <a:srgbClr val="3E5D58"/>
              </a:solidFill>
              <a:ea typeface="Calibri"/>
              <a:cs typeface="Calibri"/>
            </a:endParaRPr>
          </a:p>
          <a:p>
            <a:pPr marL="359410" indent="-359410">
              <a:spcBef>
                <a:spcPts val="800"/>
              </a:spcBef>
              <a:spcAft>
                <a:spcPct val="0"/>
              </a:spcAft>
              <a:buFont typeface="System Font Regular,Sans-Serif"/>
              <a:buChar char="•"/>
              <a:defRPr/>
            </a:pPr>
            <a:endParaRPr lang="en-NZ"/>
          </a:p>
        </p:txBody>
      </p:sp>
      <p:sp>
        <p:nvSpPr>
          <p:cNvPr id="4" name="Slide Number Placeholder 3"/>
          <p:cNvSpPr>
            <a:spLocks noGrp="1"/>
          </p:cNvSpPr>
          <p:nvPr>
            <p:ph type="sldNum" sz="quarter" idx="5"/>
          </p:nvPr>
        </p:nvSpPr>
        <p:spPr/>
        <p:txBody>
          <a:bodyPr/>
          <a:lstStyle/>
          <a:p>
            <a:fld id="{259F9006-CF95-DB4F-84D4-DB2E02F1BCE3}" type="slidenum">
              <a:rPr lang="en-US" smtClean="0"/>
              <a:t>9</a:t>
            </a:fld>
            <a:endParaRPr lang="en-US"/>
          </a:p>
        </p:txBody>
      </p:sp>
    </p:spTree>
    <p:extLst>
      <p:ext uri="{BB962C8B-B14F-4D97-AF65-F5344CB8AC3E}">
        <p14:creationId xmlns:p14="http://schemas.microsoft.com/office/powerpoint/2010/main" val="3320112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a:t>Click to edit Master title style</a:t>
            </a:r>
            <a:endParaRPr lang="en-US"/>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US"/>
              <a:t>Click to edit Master title style</a:t>
            </a:r>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US"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a:t>Click to edit Master title style</a:t>
            </a:r>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US"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68886" y="4915104"/>
            <a:ext cx="3168352" cy="1341346"/>
          </a:xfrm>
          <a:prstGeom prst="rect">
            <a:avLst/>
          </a:prstGeom>
        </p:spPr>
      </p:pic>
    </p:spTree>
    <p:extLst>
      <p:ext uri="{BB962C8B-B14F-4D97-AF65-F5344CB8AC3E}">
        <p14:creationId xmlns:p14="http://schemas.microsoft.com/office/powerpoint/2010/main" val="363872141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WHITE 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lvl1pPr>
              <a:buFont typeface="Lucida Grande"/>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3209095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14_End Slide">
    <p:bg>
      <p:bgPr>
        <a:solidFill>
          <a:srgbClr val="EBF5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00" y="3044008"/>
            <a:ext cx="5280000" cy="130539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accent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Rectangle 3"/>
          <p:cNvSpPr>
            <a:spLocks noGrp="1" noChangeArrowheads="1"/>
          </p:cNvSpPr>
          <p:nvPr>
            <p:ph type="subTitle" idx="1" hasCustomPrompt="1"/>
          </p:nvPr>
        </p:nvSpPr>
        <p:spPr>
          <a:xfrm>
            <a:off x="821365" y="4873836"/>
            <a:ext cx="6066723" cy="699587"/>
          </a:xfrm>
        </p:spPr>
        <p:txBody>
          <a:bodyPr/>
          <a:lstStyle>
            <a:lvl1pPr marL="0" indent="0">
              <a:spcBef>
                <a:spcPts val="500"/>
              </a:spcBef>
              <a:buFontTx/>
              <a:buNone/>
              <a:defRPr sz="1600" b="1">
                <a:solidFill>
                  <a:srgbClr val="345E58"/>
                </a:solidFill>
              </a:defRPr>
            </a:lvl1pPr>
          </a:lstStyle>
          <a:p>
            <a:pPr lvl="0"/>
            <a:r>
              <a:rPr lang="en-US"/>
              <a:t>Click to add e-mail address</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376" y="404664"/>
            <a:ext cx="3168352" cy="1341346"/>
          </a:xfrm>
          <a:prstGeom prst="rect">
            <a:avLst/>
          </a:prstGeom>
        </p:spPr>
      </p:pic>
      <p:pic>
        <p:nvPicPr>
          <p:cNvPr id="12" name="Picture 11">
            <a:extLst>
              <a:ext uri="{FF2B5EF4-FFF2-40B4-BE49-F238E27FC236}">
                <a16:creationId xmlns:a16="http://schemas.microsoft.com/office/drawing/2014/main" id="{33B35A18-9B88-10E2-5602-964F6620DDA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3" name="Rectangle 12">
            <a:extLst>
              <a:ext uri="{FF2B5EF4-FFF2-40B4-BE49-F238E27FC236}">
                <a16:creationId xmlns:a16="http://schemas.microsoft.com/office/drawing/2014/main" id="{8173C7C1-256D-EA12-A8BF-DBB6ECC1829C}"/>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pic>
        <p:nvPicPr>
          <p:cNvPr id="14" name="Picture 13">
            <a:extLst>
              <a:ext uri="{FF2B5EF4-FFF2-40B4-BE49-F238E27FC236}">
                <a16:creationId xmlns:a16="http://schemas.microsoft.com/office/drawing/2014/main" id="{AE32CA41-D399-6154-35DF-BB8D65D4530E}"/>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2733513" y="5624265"/>
            <a:ext cx="1584960" cy="274320"/>
          </a:xfrm>
          <a:prstGeom prst="rect">
            <a:avLst/>
          </a:prstGeom>
        </p:spPr>
      </p:pic>
      <p:sp>
        <p:nvSpPr>
          <p:cNvPr id="15" name="TextBox 14">
            <a:extLst>
              <a:ext uri="{FF2B5EF4-FFF2-40B4-BE49-F238E27FC236}">
                <a16:creationId xmlns:a16="http://schemas.microsoft.com/office/drawing/2014/main" id="{3EA9FF0D-3B24-8B6B-97E1-1CA52ADEF11D}"/>
              </a:ext>
            </a:extLst>
          </p:cNvPr>
          <p:cNvSpPr txBox="1"/>
          <p:nvPr userDrawn="1"/>
        </p:nvSpPr>
        <p:spPr>
          <a:xfrm>
            <a:off x="816000" y="6313635"/>
            <a:ext cx="6134990"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Plant and Food Research Limited (Plant &amp; Food Research) cannot guarantee its accuracy and does not give any assurance as to the suitability of any such information for any particular use. Plant &amp; Food Research will not be liable in any way for any loss, damages or costs which may be incurred by any person in relation to this information.</a:t>
            </a:r>
          </a:p>
        </p:txBody>
      </p:sp>
    </p:spTree>
    <p:extLst>
      <p:ext uri="{BB962C8B-B14F-4D97-AF65-F5344CB8AC3E}">
        <p14:creationId xmlns:p14="http://schemas.microsoft.com/office/powerpoint/2010/main" val="318493716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_GREEN - Title + Content x 2 box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8CA421-28AB-3740-89DD-AD2C67DC9C45}"/>
              </a:ext>
            </a:extLst>
          </p:cNvPr>
          <p:cNvSpPr/>
          <p:nvPr/>
        </p:nvSpPr>
        <p:spPr bwMode="auto">
          <a:xfrm>
            <a:off x="0" y="0"/>
            <a:ext cx="6096000" cy="6858000"/>
          </a:xfrm>
          <a:prstGeom prst="rect">
            <a:avLst/>
          </a:prstGeom>
          <a:solidFill>
            <a:srgbClr val="EBF5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9" name="Rectangle 3">
            <a:extLst>
              <a:ext uri="{FF2B5EF4-FFF2-40B4-BE49-F238E27FC236}">
                <a16:creationId xmlns:a16="http://schemas.microsoft.com/office/drawing/2014/main" id="{981E4785-F465-E54A-B2FB-E4891D9DF3A7}"/>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10344552" cy="1124744"/>
          </a:xfrm>
        </p:spPr>
        <p:txBody>
          <a:bodyPr/>
          <a:lstStyle/>
          <a:p>
            <a:r>
              <a:rPr lang="en-US"/>
              <a:t>Click to edit Master title style</a:t>
            </a:r>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588509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GB"/>
              <a:t>Click to edit Master title style</a:t>
            </a:r>
            <a:endParaRPr lang="en-US"/>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GB"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GB"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7" Type="http://schemas.openxmlformats.org/officeDocument/2006/relationships/slideLayout" Target="../slideLayouts/slideLayout80.xml"/><Relationship Id="rId71" Type="http://schemas.openxmlformats.org/officeDocument/2006/relationships/image" Target="../media/image1.png"/><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theme" Target="../theme/theme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5"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764" r:id="rId1"/>
    <p:sldLayoutId id="2147483801" r:id="rId2"/>
    <p:sldLayoutId id="2147483931" r:id="rId3"/>
    <p:sldLayoutId id="2147483765" r:id="rId4"/>
    <p:sldLayoutId id="2147483766" r:id="rId5"/>
    <p:sldLayoutId id="2147483767" r:id="rId6"/>
    <p:sldLayoutId id="2147483774" r:id="rId7"/>
    <p:sldLayoutId id="2147483815" r:id="rId8"/>
    <p:sldLayoutId id="2147483773" r:id="rId9"/>
    <p:sldLayoutId id="2147483768" r:id="rId10"/>
    <p:sldLayoutId id="2147483818" r:id="rId11"/>
    <p:sldLayoutId id="2147483769" r:id="rId12"/>
    <p:sldLayoutId id="2147483816" r:id="rId13"/>
    <p:sldLayoutId id="2147483848" r:id="rId14"/>
    <p:sldLayoutId id="2147483813" r:id="rId15"/>
    <p:sldLayoutId id="2147483777" r:id="rId16"/>
    <p:sldLayoutId id="2147483778" r:id="rId17"/>
    <p:sldLayoutId id="2147483775" r:id="rId18"/>
    <p:sldLayoutId id="2147483776" r:id="rId19"/>
    <p:sldLayoutId id="2147483821" r:id="rId20"/>
    <p:sldLayoutId id="2147483823" r:id="rId21"/>
    <p:sldLayoutId id="2147483759" r:id="rId22"/>
    <p:sldLayoutId id="2147483849" r:id="rId23"/>
    <p:sldLayoutId id="2147483850" r:id="rId24"/>
    <p:sldLayoutId id="2147483927" r:id="rId25"/>
    <p:sldLayoutId id="2147483853" r:id="rId26"/>
    <p:sldLayoutId id="2147483857" r:id="rId27"/>
    <p:sldLayoutId id="2147483860" r:id="rId28"/>
    <p:sldLayoutId id="2147483861" r:id="rId29"/>
    <p:sldLayoutId id="2147483862" r:id="rId30"/>
    <p:sldLayoutId id="2147483863" r:id="rId31"/>
    <p:sldLayoutId id="2147483864" r:id="rId32"/>
    <p:sldLayoutId id="2147483865" r:id="rId33"/>
    <p:sldLayoutId id="2147483867" r:id="rId34"/>
    <p:sldLayoutId id="2147483868" r:id="rId35"/>
    <p:sldLayoutId id="2147483869" r:id="rId36"/>
    <p:sldLayoutId id="2147483873" r:id="rId37"/>
    <p:sldLayoutId id="2147483874" r:id="rId38"/>
    <p:sldLayoutId id="2147483875" r:id="rId39"/>
    <p:sldLayoutId id="2147483876" r:id="rId40"/>
    <p:sldLayoutId id="2147483877" r:id="rId41"/>
    <p:sldLayoutId id="2147483929" r:id="rId42"/>
    <p:sldLayoutId id="2147483887" r:id="rId43"/>
    <p:sldLayoutId id="2147483888" r:id="rId44"/>
    <p:sldLayoutId id="2147483889" r:id="rId45"/>
    <p:sldLayoutId id="2147483890" r:id="rId46"/>
    <p:sldLayoutId id="2147483891" r:id="rId47"/>
    <p:sldLayoutId id="2147483892"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 id="2147483930" r:id="rId57"/>
    <p:sldLayoutId id="2147483911" r:id="rId58"/>
    <p:sldLayoutId id="2147483912" r:id="rId59"/>
    <p:sldLayoutId id="2147483913" r:id="rId60"/>
    <p:sldLayoutId id="2147483914" r:id="rId61"/>
    <p:sldLayoutId id="2147483915" r:id="rId62"/>
    <p:sldLayoutId id="2147483916" r:id="rId63"/>
    <p:sldLayoutId id="2147483917" r:id="rId64"/>
    <p:sldLayoutId id="2147483918" r:id="rId65"/>
    <p:sldLayoutId id="2147483919" r:id="rId66"/>
    <p:sldLayoutId id="2147483920" r:id="rId67"/>
    <p:sldLayoutId id="2147483921" r:id="rId68"/>
    <p:sldLayoutId id="2147483922" r:id="rId69"/>
    <p:sldLayoutId id="2147483932" r:id="rId70"/>
    <p:sldLayoutId id="2147483933" r:id="rId71"/>
    <p:sldLayoutId id="2147483934" r:id="rId72"/>
    <p:sldLayoutId id="2147483935" r:id="rId73"/>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1"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 id="2147483956" r:id="rId20"/>
    <p:sldLayoutId id="2147483957" r:id="rId21"/>
    <p:sldLayoutId id="2147483958" r:id="rId22"/>
    <p:sldLayoutId id="2147483959" r:id="rId23"/>
    <p:sldLayoutId id="2147483960" r:id="rId24"/>
    <p:sldLayoutId id="2147483961" r:id="rId25"/>
    <p:sldLayoutId id="2147483963" r:id="rId26"/>
    <p:sldLayoutId id="2147483967" r:id="rId27"/>
    <p:sldLayoutId id="2147483970" r:id="rId28"/>
    <p:sldLayoutId id="2147483971" r:id="rId29"/>
    <p:sldLayoutId id="2147483972" r:id="rId30"/>
    <p:sldLayoutId id="2147483973" r:id="rId31"/>
    <p:sldLayoutId id="2147483974" r:id="rId32"/>
    <p:sldLayoutId id="2147483975" r:id="rId33"/>
    <p:sldLayoutId id="2147483976" r:id="rId34"/>
    <p:sldLayoutId id="2147483977" r:id="rId35"/>
    <p:sldLayoutId id="2147483978" r:id="rId36"/>
    <p:sldLayoutId id="2147483979" r:id="rId37"/>
    <p:sldLayoutId id="2147483980" r:id="rId38"/>
    <p:sldLayoutId id="2147483981" r:id="rId39"/>
    <p:sldLayoutId id="2147483982" r:id="rId40"/>
    <p:sldLayoutId id="2147483983" r:id="rId41"/>
    <p:sldLayoutId id="2147483984" r:id="rId42"/>
    <p:sldLayoutId id="2147483993" r:id="rId43"/>
    <p:sldLayoutId id="2147483994" r:id="rId44"/>
    <p:sldLayoutId id="2147483995" r:id="rId45"/>
    <p:sldLayoutId id="2147483996" r:id="rId46"/>
    <p:sldLayoutId id="2147483997" r:id="rId47"/>
    <p:sldLayoutId id="2147483998" r:id="rId48"/>
    <p:sldLayoutId id="2147483999" r:id="rId49"/>
    <p:sldLayoutId id="2147484000" r:id="rId50"/>
    <p:sldLayoutId id="2147484001" r:id="rId51"/>
    <p:sldLayoutId id="2147484002" r:id="rId52"/>
    <p:sldLayoutId id="2147484003" r:id="rId53"/>
    <p:sldLayoutId id="2147484004" r:id="rId54"/>
    <p:sldLayoutId id="2147484005" r:id="rId55"/>
    <p:sldLayoutId id="2147484006" r:id="rId56"/>
    <p:sldLayoutId id="2147484007" r:id="rId57"/>
    <p:sldLayoutId id="2147484016" r:id="rId58"/>
    <p:sldLayoutId id="2147484017" r:id="rId59"/>
    <p:sldLayoutId id="2147484018" r:id="rId60"/>
    <p:sldLayoutId id="2147484019" r:id="rId61"/>
    <p:sldLayoutId id="2147484020" r:id="rId62"/>
    <p:sldLayoutId id="2147484021" r:id="rId63"/>
    <p:sldLayoutId id="2147484022" r:id="rId64"/>
    <p:sldLayoutId id="2147484023" r:id="rId65"/>
    <p:sldLayoutId id="2147484024" r:id="rId66"/>
    <p:sldLayoutId id="2147484025" r:id="rId67"/>
    <p:sldLayoutId id="2147484026" r:id="rId68"/>
    <p:sldLayoutId id="2147484027" r:id="rId69"/>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3.xml"/><Relationship Id="rId5" Type="http://schemas.openxmlformats.org/officeDocument/2006/relationships/hyperlink" Target="https://www.andreasaltelli.eu/file/repository/SALTELLI_2004_Sensitivity_Analysis_in_Practice.pdf" TargetMode="External"/><Relationship Id="rId4" Type="http://schemas.openxmlformats.org/officeDocument/2006/relationships/hyperlink" Target="https://uc-ebook.org/docs/html/3_sensitivity_analysis_the_basic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40.svg"/><Relationship Id="rId4" Type="http://schemas.openxmlformats.org/officeDocument/2006/relationships/image" Target="../media/image36.sv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lant-Food-Research-Open/TEgenomeSimulator" TargetMode="External"/><Relationship Id="rId2" Type="http://schemas.openxmlformats.org/officeDocument/2006/relationships/notesSlide" Target="../notesSlides/notesSlide12.xml"/><Relationship Id="rId1" Type="http://schemas.openxmlformats.org/officeDocument/2006/relationships/slideLayout" Target="../slideLayouts/slideLayout88.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lant-Food-Research-Open/calisim" TargetMode="External"/><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hyperlink" Target="mailto:James.Bristow@plantandfood.co.nz" TargetMode="External"/><Relationship Id="rId7" Type="http://schemas.openxmlformats.org/officeDocument/2006/relationships/hyperlink" Target="mailto:Chris.VanHoutte@plantandfood.co.nz"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hyperlink" Target="mailto:Ting-Hsuan.Chen@plantandfood.co.nz" TargetMode="External"/><Relationship Id="rId5" Type="http://schemas.openxmlformats.org/officeDocument/2006/relationships/hyperlink" Target="mailto:Jingjing.Zhang@plantandfood.co.nz" TargetMode="External"/><Relationship Id="rId4" Type="http://schemas.openxmlformats.org/officeDocument/2006/relationships/hyperlink" Target="mailto:Yongqi.Liang@plantandfood.co.n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3.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9D9D623-3402-F449-B465-99B8DA5951E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a:stretch/>
        </p:blipFill>
        <p:spPr>
          <a:xfrm>
            <a:off x="9786067" y="2392076"/>
            <a:ext cx="2599831" cy="2628000"/>
          </a:xfrm>
        </p:spPr>
      </p:pic>
      <p:pic>
        <p:nvPicPr>
          <p:cNvPr id="19" name="Picture Placeholder 18">
            <a:extLst>
              <a:ext uri="{FF2B5EF4-FFF2-40B4-BE49-F238E27FC236}">
                <a16:creationId xmlns:a16="http://schemas.microsoft.com/office/drawing/2014/main" id="{13EA9D76-C3B2-6C49-84D2-51087A0F47B7}"/>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8" name="Picture Placeholder 7">
            <a:extLst>
              <a:ext uri="{FF2B5EF4-FFF2-40B4-BE49-F238E27FC236}">
                <a16:creationId xmlns:a16="http://schemas.microsoft.com/office/drawing/2014/main" id="{A59586AF-07E1-3647-9D4D-82D80D3FA071}"/>
              </a:ext>
            </a:extLst>
          </p:cNvPr>
          <p:cNvPicPr>
            <a:picLocks noGrp="1" noChangeAspect="1"/>
          </p:cNvPicPr>
          <p:nvPr>
            <p:ph type="pic" sz="quarter" idx="23"/>
          </p:nvPr>
        </p:nvPicPr>
        <p:blipFill>
          <a:blip r:embed="rId5" cstate="screen">
            <a:extLst>
              <a:ext uri="{28A0092B-C50C-407E-A947-70E740481C1C}">
                <a14:useLocalDpi xmlns:a14="http://schemas.microsoft.com/office/drawing/2010/main"/>
              </a:ext>
            </a:extLst>
          </a:blip>
          <a:srcRect/>
          <a:stretch>
            <a:fillRect/>
          </a:stretch>
        </p:blipFill>
        <p:spPr/>
      </p:pic>
      <p:sp>
        <p:nvSpPr>
          <p:cNvPr id="7" name="Subtitle 6">
            <a:extLst>
              <a:ext uri="{FF2B5EF4-FFF2-40B4-BE49-F238E27FC236}">
                <a16:creationId xmlns:a16="http://schemas.microsoft.com/office/drawing/2014/main" id="{0330395E-D510-0BB3-0080-07E03F7102F7}"/>
              </a:ext>
            </a:extLst>
          </p:cNvPr>
          <p:cNvSpPr>
            <a:spLocks noGrp="1"/>
          </p:cNvSpPr>
          <p:nvPr>
            <p:ph type="subTitle" idx="1"/>
          </p:nvPr>
        </p:nvSpPr>
        <p:spPr>
          <a:xfrm>
            <a:off x="821365" y="5272696"/>
            <a:ext cx="5276090" cy="648072"/>
          </a:xfrm>
        </p:spPr>
        <p:txBody>
          <a:bodyPr/>
          <a:lstStyle/>
          <a:p>
            <a:r>
              <a:rPr lang="en-US" sz="1800" b="0" dirty="0">
                <a:cs typeface="Arial"/>
              </a:rPr>
              <a:t>James Bristow, </a:t>
            </a:r>
            <a:r>
              <a:rPr lang="en-US" sz="1800" b="0" dirty="0">
                <a:ea typeface="+mn-lt"/>
                <a:cs typeface="+mn-lt"/>
              </a:rPr>
              <a:t>Hana Liang</a:t>
            </a:r>
            <a:r>
              <a:rPr lang="en-US" sz="1800" b="0" dirty="0">
                <a:cs typeface="Arial"/>
              </a:rPr>
              <a:t>,</a:t>
            </a:r>
            <a:r>
              <a:rPr lang="en-US" sz="1800" b="0" dirty="0">
                <a:ea typeface="+mn-lt"/>
                <a:cs typeface="+mn-lt"/>
              </a:rPr>
              <a:t> </a:t>
            </a:r>
            <a:r>
              <a:rPr lang="en-US" sz="1800" b="0" dirty="0">
                <a:cs typeface="Arial"/>
              </a:rPr>
              <a:t>Jingjing Zhang, </a:t>
            </a:r>
            <a:r>
              <a:rPr lang="en-US" sz="1800" b="0" dirty="0">
                <a:ea typeface="+mn-lt"/>
                <a:cs typeface="+mn-lt"/>
              </a:rPr>
              <a:t>Ting-Hsuan Chen</a:t>
            </a:r>
            <a:r>
              <a:rPr lang="en-US" sz="1800" b="0" dirty="0">
                <a:cs typeface="Arial"/>
              </a:rPr>
              <a:t>, Chris Van Houtte</a:t>
            </a:r>
            <a:endParaRPr lang="en-NZ" sz="1800" b="0" dirty="0">
              <a:solidFill>
                <a:srgbClr val="000000"/>
              </a:solidFill>
              <a:cs typeface="Arial"/>
            </a:endParaRPr>
          </a:p>
          <a:p>
            <a:endParaRPr lang="en-NZ" dirty="0">
              <a:cs typeface="Arial"/>
            </a:endParaRPr>
          </a:p>
        </p:txBody>
      </p:sp>
      <p:sp>
        <p:nvSpPr>
          <p:cNvPr id="4" name="Title 3">
            <a:extLst>
              <a:ext uri="{FF2B5EF4-FFF2-40B4-BE49-F238E27FC236}">
                <a16:creationId xmlns:a16="http://schemas.microsoft.com/office/drawing/2014/main" id="{B63E5BB7-6FD8-B7B6-A0F1-29D66DC74D41}"/>
              </a:ext>
            </a:extLst>
          </p:cNvPr>
          <p:cNvSpPr>
            <a:spLocks noGrp="1"/>
          </p:cNvSpPr>
          <p:nvPr>
            <p:ph type="title"/>
          </p:nvPr>
        </p:nvSpPr>
        <p:spPr>
          <a:xfrm>
            <a:off x="820800" y="1988840"/>
            <a:ext cx="6300792" cy="3028241"/>
          </a:xfrm>
        </p:spPr>
        <p:txBody>
          <a:bodyPr/>
          <a:lstStyle/>
          <a:p>
            <a:r>
              <a:rPr lang="en-NZ" sz="3200" b="0" err="1">
                <a:cs typeface="Arial"/>
              </a:rPr>
              <a:t>calisim</a:t>
            </a:r>
            <a:r>
              <a:rPr lang="en-NZ" sz="3200" b="0">
                <a:cs typeface="Arial"/>
              </a:rPr>
              <a:t>: A toolbox for the calibration and evaluation of simulation models</a:t>
            </a:r>
            <a:endParaRPr lang="en-NZ" sz="3200" b="0">
              <a:solidFill>
                <a:srgbClr val="000000"/>
              </a:solidFill>
              <a:cs typeface="Arial"/>
            </a:endParaRPr>
          </a:p>
          <a:p>
            <a:endParaRPr lang="en-NZ">
              <a:cs typeface="Arial"/>
            </a:endParaRPr>
          </a:p>
        </p:txBody>
      </p:sp>
    </p:spTree>
    <p:extLst>
      <p:ext uri="{BB962C8B-B14F-4D97-AF65-F5344CB8AC3E}">
        <p14:creationId xmlns:p14="http://schemas.microsoft.com/office/powerpoint/2010/main" val="195388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23BA9-65B6-A18D-E982-22FE22240A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358390-2520-B815-711E-1D65D3AD6D04}"/>
              </a:ext>
            </a:extLst>
          </p:cNvPr>
          <p:cNvSpPr>
            <a:spLocks noGrp="1"/>
          </p:cNvSpPr>
          <p:nvPr>
            <p:ph type="title"/>
          </p:nvPr>
        </p:nvSpPr>
        <p:spPr>
          <a:xfrm>
            <a:off x="720000" y="0"/>
            <a:ext cx="6040664" cy="1124744"/>
          </a:xfrm>
        </p:spPr>
        <p:txBody>
          <a:bodyPr/>
          <a:lstStyle/>
          <a:p>
            <a:r>
              <a:rPr lang="en-NZ"/>
              <a:t>JFruit2 Sensitivity analysis </a:t>
            </a:r>
            <a:endParaRPr lang="en-US"/>
          </a:p>
        </p:txBody>
      </p:sp>
      <p:sp>
        <p:nvSpPr>
          <p:cNvPr id="6" name="Content Placeholder 5">
            <a:extLst>
              <a:ext uri="{FF2B5EF4-FFF2-40B4-BE49-F238E27FC236}">
                <a16:creationId xmlns:a16="http://schemas.microsoft.com/office/drawing/2014/main" id="{227B8BAE-E5F4-77FF-4BE2-1FF31041550E}"/>
              </a:ext>
            </a:extLst>
          </p:cNvPr>
          <p:cNvSpPr>
            <a:spLocks noGrp="1"/>
          </p:cNvSpPr>
          <p:nvPr>
            <p:ph idx="11"/>
          </p:nvPr>
        </p:nvSpPr>
        <p:spPr>
          <a:xfrm>
            <a:off x="724317" y="1134463"/>
            <a:ext cx="4697850" cy="5410509"/>
          </a:xfrm>
        </p:spPr>
        <p:txBody>
          <a:bodyPr/>
          <a:lstStyle/>
          <a:p>
            <a:pPr marL="359410" indent="-359410"/>
            <a:r>
              <a:rPr lang="en-NZ">
                <a:solidFill>
                  <a:schemeClr val="tx1"/>
                </a:solidFill>
                <a:cs typeface="Arial"/>
              </a:rPr>
              <a:t>Sensitivity analysis associate the output variance to inputs via variance decomposition, and a common way is through quasi-random sampling (</a:t>
            </a:r>
            <a:r>
              <a:rPr lang="en-NZ" err="1">
                <a:solidFill>
                  <a:schemeClr val="tx1"/>
                </a:solidFill>
                <a:cs typeface="Arial"/>
              </a:rPr>
              <a:t>Saltelli</a:t>
            </a:r>
            <a:r>
              <a:rPr lang="en-NZ">
                <a:solidFill>
                  <a:schemeClr val="tx1"/>
                </a:solidFill>
                <a:cs typeface="Arial"/>
              </a:rPr>
              <a:t>)</a:t>
            </a:r>
          </a:p>
          <a:p>
            <a:pPr marL="359410" indent="-359410"/>
            <a:endParaRPr lang="en-US">
              <a:solidFill>
                <a:schemeClr val="tx1"/>
              </a:solidFill>
              <a:cs typeface="Arial"/>
            </a:endParaRPr>
          </a:p>
          <a:p>
            <a:pPr marL="359410" indent="-359410"/>
            <a:r>
              <a:rPr lang="en-NZ">
                <a:solidFill>
                  <a:schemeClr val="tx1"/>
                </a:solidFill>
                <a:cs typeface="Arial"/>
              </a:rPr>
              <a:t>Workflow: Define ranges → Sample → Run model → Compute S1/ST → Rank &amp; act</a:t>
            </a:r>
          </a:p>
          <a:p>
            <a:pPr marL="359410" indent="-359410"/>
            <a:endParaRPr lang="en-NZ">
              <a:solidFill>
                <a:schemeClr val="tx1"/>
              </a:solidFill>
              <a:cs typeface="Arial"/>
            </a:endParaRPr>
          </a:p>
          <a:p>
            <a:pPr marL="359410" indent="-359410"/>
            <a:r>
              <a:rPr lang="en-NZ">
                <a:solidFill>
                  <a:schemeClr val="tx1"/>
                </a:solidFill>
                <a:cs typeface="Arial"/>
              </a:rPr>
              <a:t>Indices: S1 (main), ST (total), ST−S1 (interaction signal)</a:t>
            </a:r>
          </a:p>
          <a:p>
            <a:pPr marL="359410" indent="-359410"/>
            <a:endParaRPr lang="en-NZ">
              <a:solidFill>
                <a:schemeClr val="tx1"/>
              </a:solidFill>
              <a:cs typeface="Arial"/>
            </a:endParaRPr>
          </a:p>
          <a:p>
            <a:pPr marL="359410" indent="-359410"/>
            <a:r>
              <a:rPr lang="en-NZ">
                <a:solidFill>
                  <a:schemeClr val="tx1"/>
                </a:solidFill>
                <a:cs typeface="Arial"/>
              </a:rPr>
              <a:t>It helps modellers to understand model behaviour and improve model design</a:t>
            </a: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pic>
        <p:nvPicPr>
          <p:cNvPr id="2" name="Picture 1">
            <a:extLst>
              <a:ext uri="{FF2B5EF4-FFF2-40B4-BE49-F238E27FC236}">
                <a16:creationId xmlns:a16="http://schemas.microsoft.com/office/drawing/2014/main" id="{64971A87-47A4-F533-FB21-4B1AF3B5E55F}"/>
              </a:ext>
            </a:extLst>
          </p:cNvPr>
          <p:cNvPicPr>
            <a:picLocks noChangeAspect="1"/>
          </p:cNvPicPr>
          <p:nvPr/>
        </p:nvPicPr>
        <p:blipFill>
          <a:blip r:embed="rId3"/>
          <a:srcRect b="46667"/>
          <a:stretch>
            <a:fillRect/>
          </a:stretch>
        </p:blipFill>
        <p:spPr>
          <a:xfrm>
            <a:off x="6096000" y="1306861"/>
            <a:ext cx="5691873" cy="2532856"/>
          </a:xfrm>
          <a:prstGeom prst="rect">
            <a:avLst/>
          </a:prstGeom>
        </p:spPr>
      </p:pic>
      <p:sp>
        <p:nvSpPr>
          <p:cNvPr id="5" name="TextBox 4">
            <a:extLst>
              <a:ext uri="{FF2B5EF4-FFF2-40B4-BE49-F238E27FC236}">
                <a16:creationId xmlns:a16="http://schemas.microsoft.com/office/drawing/2014/main" id="{7C73441C-21D6-7030-49B7-0D2C13AC4640}"/>
              </a:ext>
            </a:extLst>
          </p:cNvPr>
          <p:cNvSpPr txBox="1"/>
          <p:nvPr/>
        </p:nvSpPr>
        <p:spPr>
          <a:xfrm>
            <a:off x="6175961" y="4513616"/>
            <a:ext cx="5691873" cy="1754326"/>
          </a:xfrm>
          <a:prstGeom prst="rect">
            <a:avLst/>
          </a:prstGeom>
          <a:noFill/>
        </p:spPr>
        <p:txBody>
          <a:bodyPr wrap="square">
            <a:spAutoFit/>
          </a:bodyPr>
          <a:lstStyle/>
          <a:p>
            <a:r>
              <a:rPr lang="en-NZ" sz="1200"/>
              <a:t>Reed, P.M., </a:t>
            </a:r>
            <a:r>
              <a:rPr lang="en-NZ" sz="1200" err="1"/>
              <a:t>Hadjimichael</a:t>
            </a:r>
            <a:r>
              <a:rPr lang="en-NZ" sz="1200"/>
              <a:t>, A., Malek, K., Karimi, T., Vernon, C.R., Srikrishnan, V., Gupta, R.S., Gold, D.F., Lee, B., Keller, K., Thurber, T.B, &amp; Rice, J.S. (2022). Addressing Uncertainty in Multisector Dynamics Research [Book]. </a:t>
            </a:r>
            <a:r>
              <a:rPr lang="en-NZ" sz="1200" err="1"/>
              <a:t>Zenodo</a:t>
            </a:r>
            <a:r>
              <a:rPr lang="en-NZ" sz="1200"/>
              <a:t>. https://doi.org/10.5281/zenodo.6110623</a:t>
            </a:r>
          </a:p>
          <a:p>
            <a:r>
              <a:rPr lang="en-NZ" sz="1200">
                <a:hlinkClick r:id="rId4"/>
              </a:rPr>
              <a:t>https://uc-ebook.org/docs/html/3_sensitivity_analysis_the_basics.html</a:t>
            </a:r>
            <a:endParaRPr lang="en-NZ" sz="1200"/>
          </a:p>
          <a:p>
            <a:endParaRPr lang="en-NZ" sz="1200"/>
          </a:p>
          <a:p>
            <a:r>
              <a:rPr lang="en-NZ" sz="1200">
                <a:hlinkClick r:id="rId5"/>
              </a:rPr>
              <a:t>Sensitivity Analysis in Practice : A Guide to Assessing Scientific Models</a:t>
            </a:r>
            <a:endParaRPr lang="en-NZ" sz="1200"/>
          </a:p>
          <a:p>
            <a:r>
              <a:rPr lang="en-NZ" sz="1200"/>
              <a:t>https://www.andreasaltelli.eu/file/repository/SALTELLI_2004_Sensitivity_Analysis_in_Practice.pdf</a:t>
            </a:r>
          </a:p>
        </p:txBody>
      </p:sp>
    </p:spTree>
    <p:extLst>
      <p:ext uri="{BB962C8B-B14F-4D97-AF65-F5344CB8AC3E}">
        <p14:creationId xmlns:p14="http://schemas.microsoft.com/office/powerpoint/2010/main" val="32400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8889-6927-82FA-718C-F0ABB74BE3EA}"/>
              </a:ext>
            </a:extLst>
          </p:cNvPr>
          <p:cNvSpPr>
            <a:spLocks noGrp="1"/>
          </p:cNvSpPr>
          <p:nvPr>
            <p:ph type="title"/>
          </p:nvPr>
        </p:nvSpPr>
        <p:spPr>
          <a:xfrm>
            <a:off x="664821" y="288428"/>
            <a:ext cx="10344552" cy="631363"/>
          </a:xfrm>
        </p:spPr>
        <p:txBody>
          <a:bodyPr/>
          <a:lstStyle/>
          <a:p>
            <a:r>
              <a:rPr lang="en-US"/>
              <a:t>Transposable elements (TEs)</a:t>
            </a:r>
          </a:p>
        </p:txBody>
      </p:sp>
      <p:grpSp>
        <p:nvGrpSpPr>
          <p:cNvPr id="1039" name="Group 1038">
            <a:extLst>
              <a:ext uri="{FF2B5EF4-FFF2-40B4-BE49-F238E27FC236}">
                <a16:creationId xmlns:a16="http://schemas.microsoft.com/office/drawing/2014/main" id="{A1A2B754-93B6-979A-B99A-1F05F0DBA192}"/>
              </a:ext>
            </a:extLst>
          </p:cNvPr>
          <p:cNvGrpSpPr/>
          <p:nvPr/>
        </p:nvGrpSpPr>
        <p:grpSpPr>
          <a:xfrm>
            <a:off x="563476" y="875187"/>
            <a:ext cx="7545658" cy="5909717"/>
            <a:chOff x="563476" y="875187"/>
            <a:chExt cx="7545658" cy="5909717"/>
          </a:xfrm>
        </p:grpSpPr>
        <p:pic>
          <p:nvPicPr>
            <p:cNvPr id="11" name="Picture 10">
              <a:extLst>
                <a:ext uri="{FF2B5EF4-FFF2-40B4-BE49-F238E27FC236}">
                  <a16:creationId xmlns:a16="http://schemas.microsoft.com/office/drawing/2014/main" id="{AF3AA503-37D2-0777-9D90-0F7DE58D8198}"/>
                </a:ext>
              </a:extLst>
            </p:cNvPr>
            <p:cNvPicPr>
              <a:picLocks noChangeAspect="1"/>
            </p:cNvPicPr>
            <p:nvPr/>
          </p:nvPicPr>
          <p:blipFill rotWithShape="1">
            <a:blip r:embed="rId2"/>
            <a:srcRect b="1051"/>
            <a:stretch/>
          </p:blipFill>
          <p:spPr>
            <a:xfrm>
              <a:off x="754188" y="958403"/>
              <a:ext cx="6977018" cy="5246770"/>
            </a:xfrm>
            <a:prstGeom prst="rect">
              <a:avLst/>
            </a:prstGeom>
          </p:spPr>
        </p:pic>
        <p:sp>
          <p:nvSpPr>
            <p:cNvPr id="19" name="Rectangle 18">
              <a:extLst>
                <a:ext uri="{FF2B5EF4-FFF2-40B4-BE49-F238E27FC236}">
                  <a16:creationId xmlns:a16="http://schemas.microsoft.com/office/drawing/2014/main" id="{DB1FA933-C81D-EC89-4591-98B1092C0414}"/>
                </a:ext>
              </a:extLst>
            </p:cNvPr>
            <p:cNvSpPr/>
            <p:nvPr/>
          </p:nvSpPr>
          <p:spPr bwMode="auto">
            <a:xfrm>
              <a:off x="1042322" y="3144635"/>
              <a:ext cx="3066393"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0" name="Rectangle 19">
              <a:extLst>
                <a:ext uri="{FF2B5EF4-FFF2-40B4-BE49-F238E27FC236}">
                  <a16:creationId xmlns:a16="http://schemas.microsoft.com/office/drawing/2014/main" id="{6CF5FB0F-D324-CD9C-B5ED-709E259A2DBE}"/>
                </a:ext>
              </a:extLst>
            </p:cNvPr>
            <p:cNvSpPr/>
            <p:nvPr/>
          </p:nvSpPr>
          <p:spPr bwMode="auto">
            <a:xfrm>
              <a:off x="1122586" y="5434161"/>
              <a:ext cx="2904140"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1" name="Rectangle 20">
              <a:extLst>
                <a:ext uri="{FF2B5EF4-FFF2-40B4-BE49-F238E27FC236}">
                  <a16:creationId xmlns:a16="http://schemas.microsoft.com/office/drawing/2014/main" id="{F8360728-9033-07B8-6A16-A8F3DC066F5F}"/>
                </a:ext>
              </a:extLst>
            </p:cNvPr>
            <p:cNvSpPr/>
            <p:nvPr/>
          </p:nvSpPr>
          <p:spPr bwMode="auto">
            <a:xfrm>
              <a:off x="1122585" y="5762609"/>
              <a:ext cx="2502119"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2" name="Rectangle 21">
              <a:extLst>
                <a:ext uri="{FF2B5EF4-FFF2-40B4-BE49-F238E27FC236}">
                  <a16:creationId xmlns:a16="http://schemas.microsoft.com/office/drawing/2014/main" id="{96C08491-DFD1-BBDF-EBEE-2309AD732F28}"/>
                </a:ext>
              </a:extLst>
            </p:cNvPr>
            <p:cNvSpPr/>
            <p:nvPr/>
          </p:nvSpPr>
          <p:spPr bwMode="auto">
            <a:xfrm>
              <a:off x="1024117" y="2584928"/>
              <a:ext cx="2577664"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3" name="Rectangle 22">
              <a:extLst>
                <a:ext uri="{FF2B5EF4-FFF2-40B4-BE49-F238E27FC236}">
                  <a16:creationId xmlns:a16="http://schemas.microsoft.com/office/drawing/2014/main" id="{AD3ABD66-33B1-0938-0AA2-5C43C633C55B}"/>
                </a:ext>
              </a:extLst>
            </p:cNvPr>
            <p:cNvSpPr/>
            <p:nvPr/>
          </p:nvSpPr>
          <p:spPr bwMode="auto">
            <a:xfrm>
              <a:off x="1016233" y="2881698"/>
              <a:ext cx="3066393"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4" name="TextBox 23">
              <a:extLst>
                <a:ext uri="{FF2B5EF4-FFF2-40B4-BE49-F238E27FC236}">
                  <a16:creationId xmlns:a16="http://schemas.microsoft.com/office/drawing/2014/main" id="{5F97625E-1346-7B52-0EFC-AE1E8D0F3A6F}"/>
                </a:ext>
              </a:extLst>
            </p:cNvPr>
            <p:cNvSpPr txBox="1"/>
            <p:nvPr/>
          </p:nvSpPr>
          <p:spPr>
            <a:xfrm>
              <a:off x="1009425" y="2852722"/>
              <a:ext cx="2437685" cy="323165"/>
            </a:xfrm>
            <a:prstGeom prst="rect">
              <a:avLst/>
            </a:prstGeom>
            <a:noFill/>
          </p:spPr>
          <p:txBody>
            <a:bodyPr wrap="square" rtlCol="0">
              <a:spAutoFit/>
            </a:bodyPr>
            <a:lstStyle/>
            <a:p>
              <a:pPr algn="l"/>
              <a:r>
                <a:rPr lang="en-US" sz="1500"/>
                <a:t>Genome instability</a:t>
              </a:r>
            </a:p>
          </p:txBody>
        </p:sp>
        <p:sp>
          <p:nvSpPr>
            <p:cNvPr id="25" name="TextBox 24">
              <a:extLst>
                <a:ext uri="{FF2B5EF4-FFF2-40B4-BE49-F238E27FC236}">
                  <a16:creationId xmlns:a16="http://schemas.microsoft.com/office/drawing/2014/main" id="{AFEC4D8A-E34D-85C5-9668-F0E6364AF9FE}"/>
                </a:ext>
              </a:extLst>
            </p:cNvPr>
            <p:cNvSpPr txBox="1"/>
            <p:nvPr/>
          </p:nvSpPr>
          <p:spPr>
            <a:xfrm>
              <a:off x="1009425" y="2593713"/>
              <a:ext cx="2315507" cy="323165"/>
            </a:xfrm>
            <a:prstGeom prst="rect">
              <a:avLst/>
            </a:prstGeom>
            <a:noFill/>
          </p:spPr>
          <p:txBody>
            <a:bodyPr wrap="square" rtlCol="0">
              <a:spAutoFit/>
            </a:bodyPr>
            <a:lstStyle/>
            <a:p>
              <a:pPr algn="l"/>
              <a:r>
                <a:rPr lang="en-US" sz="1500"/>
                <a:t>Mutagenic insertions</a:t>
              </a:r>
            </a:p>
          </p:txBody>
        </p:sp>
        <p:sp>
          <p:nvSpPr>
            <p:cNvPr id="27" name="Rectangle 26">
              <a:extLst>
                <a:ext uri="{FF2B5EF4-FFF2-40B4-BE49-F238E27FC236}">
                  <a16:creationId xmlns:a16="http://schemas.microsoft.com/office/drawing/2014/main" id="{0831D9C6-D997-27A7-B4C3-87445947AAE8}"/>
                </a:ext>
              </a:extLst>
            </p:cNvPr>
            <p:cNvSpPr/>
            <p:nvPr/>
          </p:nvSpPr>
          <p:spPr bwMode="auto">
            <a:xfrm>
              <a:off x="1122586" y="5129943"/>
              <a:ext cx="2904140" cy="3468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8" name="TextBox 27">
              <a:extLst>
                <a:ext uri="{FF2B5EF4-FFF2-40B4-BE49-F238E27FC236}">
                  <a16:creationId xmlns:a16="http://schemas.microsoft.com/office/drawing/2014/main" id="{D58421E1-2141-7F10-FBDE-0B09D2916889}"/>
                </a:ext>
              </a:extLst>
            </p:cNvPr>
            <p:cNvSpPr txBox="1"/>
            <p:nvPr/>
          </p:nvSpPr>
          <p:spPr>
            <a:xfrm>
              <a:off x="1052622" y="5718564"/>
              <a:ext cx="2658460" cy="307777"/>
            </a:xfrm>
            <a:prstGeom prst="rect">
              <a:avLst/>
            </a:prstGeom>
            <a:noFill/>
          </p:spPr>
          <p:txBody>
            <a:bodyPr wrap="square">
              <a:spAutoFit/>
            </a:bodyPr>
            <a:lstStyle/>
            <a:p>
              <a:pPr algn="l"/>
              <a:r>
                <a:rPr lang="en-US" sz="1400"/>
                <a:t>Genome evolution</a:t>
              </a:r>
            </a:p>
          </p:txBody>
        </p:sp>
        <p:sp>
          <p:nvSpPr>
            <p:cNvPr id="16" name="TextBox 15">
              <a:extLst>
                <a:ext uri="{FF2B5EF4-FFF2-40B4-BE49-F238E27FC236}">
                  <a16:creationId xmlns:a16="http://schemas.microsoft.com/office/drawing/2014/main" id="{321095B3-4FCC-E1F6-93A7-B2CB6A292B7C}"/>
                </a:ext>
              </a:extLst>
            </p:cNvPr>
            <p:cNvSpPr txBox="1"/>
            <p:nvPr/>
          </p:nvSpPr>
          <p:spPr>
            <a:xfrm>
              <a:off x="1064123" y="5180939"/>
              <a:ext cx="2716923" cy="307777"/>
            </a:xfrm>
            <a:prstGeom prst="rect">
              <a:avLst/>
            </a:prstGeom>
            <a:noFill/>
          </p:spPr>
          <p:txBody>
            <a:bodyPr wrap="square" rtlCol="0">
              <a:spAutoFit/>
            </a:bodyPr>
            <a:lstStyle/>
            <a:p>
              <a:pPr algn="l"/>
              <a:r>
                <a:rPr lang="en-US" sz="1400"/>
                <a:t>Tissue-specific development</a:t>
              </a:r>
            </a:p>
          </p:txBody>
        </p:sp>
        <p:sp>
          <p:nvSpPr>
            <p:cNvPr id="18" name="TextBox 17">
              <a:extLst>
                <a:ext uri="{FF2B5EF4-FFF2-40B4-BE49-F238E27FC236}">
                  <a16:creationId xmlns:a16="http://schemas.microsoft.com/office/drawing/2014/main" id="{7C39A1F1-544C-F2AE-1694-27766821C758}"/>
                </a:ext>
              </a:extLst>
            </p:cNvPr>
            <p:cNvSpPr txBox="1"/>
            <p:nvPr/>
          </p:nvSpPr>
          <p:spPr>
            <a:xfrm>
              <a:off x="1060505" y="5454404"/>
              <a:ext cx="2658460" cy="307777"/>
            </a:xfrm>
            <a:prstGeom prst="rect">
              <a:avLst/>
            </a:prstGeom>
            <a:noFill/>
          </p:spPr>
          <p:txBody>
            <a:bodyPr wrap="square">
              <a:spAutoFit/>
            </a:bodyPr>
            <a:lstStyle/>
            <a:p>
              <a:pPr algn="l"/>
              <a:r>
                <a:rPr lang="en-US" sz="1400"/>
                <a:t>Environmental adaptation</a:t>
              </a:r>
            </a:p>
          </p:txBody>
        </p:sp>
        <p:sp>
          <p:nvSpPr>
            <p:cNvPr id="30" name="TextBox 29">
              <a:extLst>
                <a:ext uri="{FF2B5EF4-FFF2-40B4-BE49-F238E27FC236}">
                  <a16:creationId xmlns:a16="http://schemas.microsoft.com/office/drawing/2014/main" id="{783572E1-6999-9B63-E4CC-0E7BE9EBC7AB}"/>
                </a:ext>
              </a:extLst>
            </p:cNvPr>
            <p:cNvSpPr txBox="1"/>
            <p:nvPr/>
          </p:nvSpPr>
          <p:spPr>
            <a:xfrm>
              <a:off x="664821" y="6354017"/>
              <a:ext cx="4999999" cy="400110"/>
            </a:xfrm>
            <a:prstGeom prst="rect">
              <a:avLst/>
            </a:prstGeom>
            <a:noFill/>
          </p:spPr>
          <p:txBody>
            <a:bodyPr wrap="square">
              <a:spAutoFit/>
            </a:bodyPr>
            <a:lstStyle/>
            <a:p>
              <a:r>
                <a:rPr lang="en-US" sz="1000">
                  <a:latin typeface="+mn-lt"/>
                </a:rPr>
                <a:t>Jönsson et al. (2020) </a:t>
              </a:r>
              <a:r>
                <a:rPr lang="en-NZ" sz="1000" b="0" i="0">
                  <a:effectLst/>
                  <a:latin typeface="+mn-lt"/>
                </a:rPr>
                <a:t>Transposable Elements: A Common Feature of Neurodevelopmental and Neurodegenerative Disorders</a:t>
              </a:r>
              <a:r>
                <a:rPr lang="en-US" sz="1000">
                  <a:latin typeface="+mn-lt"/>
                </a:rPr>
                <a:t>. </a:t>
              </a:r>
              <a:r>
                <a:rPr lang="en-US" sz="1000" i="1">
                  <a:latin typeface="+mn-lt"/>
                </a:rPr>
                <a:t>Trends in Genetics</a:t>
              </a:r>
              <a:r>
                <a:rPr lang="en-US" sz="1000">
                  <a:latin typeface="+mn-lt"/>
                </a:rPr>
                <a:t>. </a:t>
              </a:r>
              <a:r>
                <a:rPr lang="en-US" sz="1000" b="1">
                  <a:latin typeface="+mn-lt"/>
                </a:rPr>
                <a:t>36</a:t>
              </a:r>
              <a:r>
                <a:rPr lang="en-US" sz="1000">
                  <a:latin typeface="+mn-lt"/>
                </a:rPr>
                <a:t>, 610</a:t>
              </a:r>
            </a:p>
          </p:txBody>
        </p:sp>
        <p:sp>
          <p:nvSpPr>
            <p:cNvPr id="15" name="TextBox 14">
              <a:extLst>
                <a:ext uri="{FF2B5EF4-FFF2-40B4-BE49-F238E27FC236}">
                  <a16:creationId xmlns:a16="http://schemas.microsoft.com/office/drawing/2014/main" id="{361978B6-0279-2D8C-F85D-C7874B8F51AA}"/>
                </a:ext>
              </a:extLst>
            </p:cNvPr>
            <p:cNvSpPr txBox="1"/>
            <p:nvPr/>
          </p:nvSpPr>
          <p:spPr>
            <a:xfrm>
              <a:off x="1009425" y="3122713"/>
              <a:ext cx="3184635" cy="323165"/>
            </a:xfrm>
            <a:prstGeom prst="rect">
              <a:avLst/>
            </a:prstGeom>
            <a:noFill/>
          </p:spPr>
          <p:txBody>
            <a:bodyPr wrap="square" rtlCol="0">
              <a:spAutoFit/>
            </a:bodyPr>
            <a:lstStyle/>
            <a:p>
              <a:pPr algn="l"/>
              <a:r>
                <a:rPr lang="en-US" sz="1500"/>
                <a:t>Physiological dysfunction</a:t>
              </a:r>
            </a:p>
          </p:txBody>
        </p:sp>
        <p:sp>
          <p:nvSpPr>
            <p:cNvPr id="53" name="Rounded Rectangle 52">
              <a:extLst>
                <a:ext uri="{FF2B5EF4-FFF2-40B4-BE49-F238E27FC236}">
                  <a16:creationId xmlns:a16="http://schemas.microsoft.com/office/drawing/2014/main" id="{011AB3E6-8BBF-D230-C467-3409F285A19A}"/>
                </a:ext>
              </a:extLst>
            </p:cNvPr>
            <p:cNvSpPr/>
            <p:nvPr/>
          </p:nvSpPr>
          <p:spPr bwMode="auto">
            <a:xfrm>
              <a:off x="563476" y="875187"/>
              <a:ext cx="7545658" cy="5909717"/>
            </a:xfrm>
            <a:prstGeom prst="roundRect">
              <a:avLst>
                <a:gd name="adj" fmla="val 4206"/>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grpSp>
        <p:nvGrpSpPr>
          <p:cNvPr id="1043" name="Group 1042">
            <a:extLst>
              <a:ext uri="{FF2B5EF4-FFF2-40B4-BE49-F238E27FC236}">
                <a16:creationId xmlns:a16="http://schemas.microsoft.com/office/drawing/2014/main" id="{87E6D29D-FC76-276E-4355-095E3E0D894D}"/>
              </a:ext>
            </a:extLst>
          </p:cNvPr>
          <p:cNvGrpSpPr/>
          <p:nvPr/>
        </p:nvGrpSpPr>
        <p:grpSpPr>
          <a:xfrm>
            <a:off x="8018620" y="132598"/>
            <a:ext cx="3609904" cy="6371723"/>
            <a:chOff x="8018620" y="132598"/>
            <a:chExt cx="3609904" cy="6371723"/>
          </a:xfrm>
        </p:grpSpPr>
        <p:grpSp>
          <p:nvGrpSpPr>
            <p:cNvPr id="55" name="Group 54">
              <a:extLst>
                <a:ext uri="{FF2B5EF4-FFF2-40B4-BE49-F238E27FC236}">
                  <a16:creationId xmlns:a16="http://schemas.microsoft.com/office/drawing/2014/main" id="{2B579729-C78B-DBB3-4E3C-6ADE73DF023C}"/>
                </a:ext>
              </a:extLst>
            </p:cNvPr>
            <p:cNvGrpSpPr/>
            <p:nvPr/>
          </p:nvGrpSpPr>
          <p:grpSpPr>
            <a:xfrm>
              <a:off x="9225783" y="1102067"/>
              <a:ext cx="800365" cy="1650382"/>
              <a:chOff x="9225783" y="1102067"/>
              <a:chExt cx="800365" cy="1650382"/>
            </a:xfrm>
          </p:grpSpPr>
          <p:sp>
            <p:nvSpPr>
              <p:cNvPr id="6" name="Freeform 5">
                <a:extLst>
                  <a:ext uri="{FF2B5EF4-FFF2-40B4-BE49-F238E27FC236}">
                    <a16:creationId xmlns:a16="http://schemas.microsoft.com/office/drawing/2014/main" id="{4F7387B8-EA64-9060-DCBE-0E333C0F28DF}"/>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2032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7" name="Freeform 6">
                <a:extLst>
                  <a:ext uri="{FF2B5EF4-FFF2-40B4-BE49-F238E27FC236}">
                    <a16:creationId xmlns:a16="http://schemas.microsoft.com/office/drawing/2014/main" id="{1F73B2C3-2C4E-1266-FDD4-51822A5B0685}"/>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2032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pic>
          <p:nvPicPr>
            <p:cNvPr id="9" name="Graphic 8" descr="Plant with solid fill">
              <a:extLst>
                <a:ext uri="{FF2B5EF4-FFF2-40B4-BE49-F238E27FC236}">
                  <a16:creationId xmlns:a16="http://schemas.microsoft.com/office/drawing/2014/main" id="{D641470A-34D4-4790-8093-A95F02D6B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85693" y="132598"/>
              <a:ext cx="1225800" cy="1225800"/>
            </a:xfrm>
            <a:prstGeom prst="rect">
              <a:avLst/>
            </a:prstGeom>
            <a:effectLst>
              <a:outerShdw blurRad="50800" dist="38100" dir="2700000" algn="tl" rotWithShape="0">
                <a:prstClr val="black">
                  <a:alpha val="40000"/>
                </a:prstClr>
              </a:outerShdw>
            </a:effectLst>
          </p:spPr>
        </p:pic>
        <p:pic>
          <p:nvPicPr>
            <p:cNvPr id="14" name="Graphic 13" descr="Magnifying glass with solid fill">
              <a:extLst>
                <a:ext uri="{FF2B5EF4-FFF2-40B4-BE49-F238E27FC236}">
                  <a16:creationId xmlns:a16="http://schemas.microsoft.com/office/drawing/2014/main" id="{48359852-506F-1068-392E-560C8DE0B6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006260" y="397551"/>
              <a:ext cx="732522" cy="732522"/>
            </a:xfrm>
            <a:prstGeom prst="rect">
              <a:avLst/>
            </a:prstGeom>
            <a:effectLst>
              <a:glow rad="63500">
                <a:schemeClr val="accent5">
                  <a:satMod val="175000"/>
                  <a:alpha val="40000"/>
                </a:schemeClr>
              </a:glow>
              <a:outerShdw blurRad="50800" dist="38100" dir="2700000" algn="tl" rotWithShape="0">
                <a:prstClr val="black">
                  <a:alpha val="40000"/>
                </a:prstClr>
              </a:outerShdw>
            </a:effectLst>
          </p:spPr>
        </p:pic>
        <p:sp>
          <p:nvSpPr>
            <p:cNvPr id="39" name="Freeform 38">
              <a:extLst>
                <a:ext uri="{FF2B5EF4-FFF2-40B4-BE49-F238E27FC236}">
                  <a16:creationId xmlns:a16="http://schemas.microsoft.com/office/drawing/2014/main" id="{3099B5CE-4F3A-4CAF-268A-CE88A9CCA049}"/>
                </a:ext>
              </a:extLst>
            </p:cNvPr>
            <p:cNvSpPr/>
            <p:nvPr/>
          </p:nvSpPr>
          <p:spPr bwMode="auto">
            <a:xfrm>
              <a:off x="8308447" y="4766531"/>
              <a:ext cx="3060440" cy="1639162"/>
            </a:xfrm>
            <a:custGeom>
              <a:avLst/>
              <a:gdLst>
                <a:gd name="connsiteX0" fmla="*/ 3241765 w 3440300"/>
                <a:gd name="connsiteY0" fmla="*/ 11495 h 1082430"/>
                <a:gd name="connsiteX1" fmla="*/ 2989004 w 3440300"/>
                <a:gd name="connsiteY1" fmla="*/ 41231 h 1082430"/>
                <a:gd name="connsiteX2" fmla="*/ 1747501 w 3440300"/>
                <a:gd name="connsiteY2" fmla="*/ 26363 h 1082430"/>
                <a:gd name="connsiteX3" fmla="*/ 268106 w 3440300"/>
                <a:gd name="connsiteY3" fmla="*/ 11495 h 1082430"/>
                <a:gd name="connsiteX4" fmla="*/ 477 w 3440300"/>
                <a:gd name="connsiteY4" fmla="*/ 212217 h 1082430"/>
                <a:gd name="connsiteX5" fmla="*/ 245804 w 3440300"/>
                <a:gd name="connsiteY5" fmla="*/ 539319 h 1082430"/>
                <a:gd name="connsiteX6" fmla="*/ 1420399 w 3440300"/>
                <a:gd name="connsiteY6" fmla="*/ 598792 h 1082430"/>
                <a:gd name="connsiteX7" fmla="*/ 2728809 w 3440300"/>
                <a:gd name="connsiteY7" fmla="*/ 613661 h 1082430"/>
                <a:gd name="connsiteX8" fmla="*/ 3286370 w 3440300"/>
                <a:gd name="connsiteY8" fmla="*/ 650831 h 1082430"/>
                <a:gd name="connsiteX9" fmla="*/ 3360711 w 3440300"/>
                <a:gd name="connsiteY9" fmla="*/ 985368 h 1082430"/>
                <a:gd name="connsiteX10" fmla="*/ 2267892 w 3440300"/>
                <a:gd name="connsiteY10" fmla="*/ 1074578 h 1082430"/>
                <a:gd name="connsiteX11" fmla="*/ 1457570 w 3440300"/>
                <a:gd name="connsiteY11" fmla="*/ 1074578 h 1082430"/>
                <a:gd name="connsiteX12" fmla="*/ 743892 w 3440300"/>
                <a:gd name="connsiteY12" fmla="*/ 1044841 h 1082430"/>
                <a:gd name="connsiteX0" fmla="*/ 3241765 w 3440300"/>
                <a:gd name="connsiteY0" fmla="*/ 11495 h 1082430"/>
                <a:gd name="connsiteX1" fmla="*/ 2989004 w 3440300"/>
                <a:gd name="connsiteY1" fmla="*/ 41231 h 1082430"/>
                <a:gd name="connsiteX2" fmla="*/ 1747501 w 3440300"/>
                <a:gd name="connsiteY2" fmla="*/ 26363 h 1082430"/>
                <a:gd name="connsiteX3" fmla="*/ 268106 w 3440300"/>
                <a:gd name="connsiteY3" fmla="*/ 11495 h 1082430"/>
                <a:gd name="connsiteX4" fmla="*/ 477 w 3440300"/>
                <a:gd name="connsiteY4" fmla="*/ 212217 h 1082430"/>
                <a:gd name="connsiteX5" fmla="*/ 245804 w 3440300"/>
                <a:gd name="connsiteY5" fmla="*/ 539319 h 1082430"/>
                <a:gd name="connsiteX6" fmla="*/ 1420399 w 3440300"/>
                <a:gd name="connsiteY6" fmla="*/ 598792 h 1082430"/>
                <a:gd name="connsiteX7" fmla="*/ 2728809 w 3440300"/>
                <a:gd name="connsiteY7" fmla="*/ 613661 h 1082430"/>
                <a:gd name="connsiteX8" fmla="*/ 3286370 w 3440300"/>
                <a:gd name="connsiteY8" fmla="*/ 650831 h 1082430"/>
                <a:gd name="connsiteX9" fmla="*/ 3360711 w 3440300"/>
                <a:gd name="connsiteY9" fmla="*/ 985368 h 1082430"/>
                <a:gd name="connsiteX10" fmla="*/ 2267892 w 3440300"/>
                <a:gd name="connsiteY10" fmla="*/ 1074578 h 1082430"/>
                <a:gd name="connsiteX11" fmla="*/ 1457570 w 3440300"/>
                <a:gd name="connsiteY11" fmla="*/ 1074578 h 1082430"/>
                <a:gd name="connsiteX12" fmla="*/ 743892 w 3440300"/>
                <a:gd name="connsiteY12" fmla="*/ 1044841 h 1082430"/>
                <a:gd name="connsiteX13" fmla="*/ 745416 w 3440300"/>
                <a:gd name="connsiteY13" fmla="*/ 1055810 h 1082430"/>
                <a:gd name="connsiteX0" fmla="*/ 3241765 w 3440300"/>
                <a:gd name="connsiteY0" fmla="*/ 11495 h 1239620"/>
                <a:gd name="connsiteX1" fmla="*/ 2989004 w 3440300"/>
                <a:gd name="connsiteY1" fmla="*/ 41231 h 1239620"/>
                <a:gd name="connsiteX2" fmla="*/ 1747501 w 3440300"/>
                <a:gd name="connsiteY2" fmla="*/ 26363 h 1239620"/>
                <a:gd name="connsiteX3" fmla="*/ 268106 w 3440300"/>
                <a:gd name="connsiteY3" fmla="*/ 11495 h 1239620"/>
                <a:gd name="connsiteX4" fmla="*/ 477 w 3440300"/>
                <a:gd name="connsiteY4" fmla="*/ 212217 h 1239620"/>
                <a:gd name="connsiteX5" fmla="*/ 245804 w 3440300"/>
                <a:gd name="connsiteY5" fmla="*/ 539319 h 1239620"/>
                <a:gd name="connsiteX6" fmla="*/ 1420399 w 3440300"/>
                <a:gd name="connsiteY6" fmla="*/ 598792 h 1239620"/>
                <a:gd name="connsiteX7" fmla="*/ 2728809 w 3440300"/>
                <a:gd name="connsiteY7" fmla="*/ 613661 h 1239620"/>
                <a:gd name="connsiteX8" fmla="*/ 3286370 w 3440300"/>
                <a:gd name="connsiteY8" fmla="*/ 650831 h 1239620"/>
                <a:gd name="connsiteX9" fmla="*/ 3360711 w 3440300"/>
                <a:gd name="connsiteY9" fmla="*/ 985368 h 1239620"/>
                <a:gd name="connsiteX10" fmla="*/ 2267892 w 3440300"/>
                <a:gd name="connsiteY10" fmla="*/ 1074578 h 1239620"/>
                <a:gd name="connsiteX11" fmla="*/ 1457570 w 3440300"/>
                <a:gd name="connsiteY11" fmla="*/ 1074578 h 1239620"/>
                <a:gd name="connsiteX12" fmla="*/ 743892 w 3440300"/>
                <a:gd name="connsiteY12" fmla="*/ 1044841 h 1239620"/>
                <a:gd name="connsiteX13" fmla="*/ 451027 w 3440300"/>
                <a:gd name="connsiteY13" fmla="*/ 1239620 h 1239620"/>
                <a:gd name="connsiteX0" fmla="*/ 3241765 w 3440300"/>
                <a:gd name="connsiteY0" fmla="*/ 11495 h 1258474"/>
                <a:gd name="connsiteX1" fmla="*/ 2989004 w 3440300"/>
                <a:gd name="connsiteY1" fmla="*/ 41231 h 1258474"/>
                <a:gd name="connsiteX2" fmla="*/ 1747501 w 3440300"/>
                <a:gd name="connsiteY2" fmla="*/ 26363 h 1258474"/>
                <a:gd name="connsiteX3" fmla="*/ 268106 w 3440300"/>
                <a:gd name="connsiteY3" fmla="*/ 11495 h 1258474"/>
                <a:gd name="connsiteX4" fmla="*/ 477 w 3440300"/>
                <a:gd name="connsiteY4" fmla="*/ 212217 h 1258474"/>
                <a:gd name="connsiteX5" fmla="*/ 245804 w 3440300"/>
                <a:gd name="connsiteY5" fmla="*/ 539319 h 1258474"/>
                <a:gd name="connsiteX6" fmla="*/ 1420399 w 3440300"/>
                <a:gd name="connsiteY6" fmla="*/ 598792 h 1258474"/>
                <a:gd name="connsiteX7" fmla="*/ 2728809 w 3440300"/>
                <a:gd name="connsiteY7" fmla="*/ 613661 h 1258474"/>
                <a:gd name="connsiteX8" fmla="*/ 3286370 w 3440300"/>
                <a:gd name="connsiteY8" fmla="*/ 650831 h 1258474"/>
                <a:gd name="connsiteX9" fmla="*/ 3360711 w 3440300"/>
                <a:gd name="connsiteY9" fmla="*/ 985368 h 1258474"/>
                <a:gd name="connsiteX10" fmla="*/ 2267892 w 3440300"/>
                <a:gd name="connsiteY10" fmla="*/ 1074578 h 1258474"/>
                <a:gd name="connsiteX11" fmla="*/ 1457570 w 3440300"/>
                <a:gd name="connsiteY11" fmla="*/ 1074578 h 1258474"/>
                <a:gd name="connsiteX12" fmla="*/ 743892 w 3440300"/>
                <a:gd name="connsiteY12" fmla="*/ 1044841 h 1258474"/>
                <a:gd name="connsiteX13" fmla="*/ 451027 w 3440300"/>
                <a:gd name="connsiteY13" fmla="*/ 1239620 h 1258474"/>
                <a:gd name="connsiteX14" fmla="*/ 434672 w 3440300"/>
                <a:gd name="connsiteY14" fmla="*/ 1252750 h 1258474"/>
                <a:gd name="connsiteX0" fmla="*/ 3241765 w 3440300"/>
                <a:gd name="connsiteY0" fmla="*/ 11495 h 1436560"/>
                <a:gd name="connsiteX1" fmla="*/ 2989004 w 3440300"/>
                <a:gd name="connsiteY1" fmla="*/ 41231 h 1436560"/>
                <a:gd name="connsiteX2" fmla="*/ 1747501 w 3440300"/>
                <a:gd name="connsiteY2" fmla="*/ 26363 h 1436560"/>
                <a:gd name="connsiteX3" fmla="*/ 268106 w 3440300"/>
                <a:gd name="connsiteY3" fmla="*/ 11495 h 1436560"/>
                <a:gd name="connsiteX4" fmla="*/ 477 w 3440300"/>
                <a:gd name="connsiteY4" fmla="*/ 212217 h 1436560"/>
                <a:gd name="connsiteX5" fmla="*/ 245804 w 3440300"/>
                <a:gd name="connsiteY5" fmla="*/ 539319 h 1436560"/>
                <a:gd name="connsiteX6" fmla="*/ 1420399 w 3440300"/>
                <a:gd name="connsiteY6" fmla="*/ 598792 h 1436560"/>
                <a:gd name="connsiteX7" fmla="*/ 2728809 w 3440300"/>
                <a:gd name="connsiteY7" fmla="*/ 613661 h 1436560"/>
                <a:gd name="connsiteX8" fmla="*/ 3286370 w 3440300"/>
                <a:gd name="connsiteY8" fmla="*/ 650831 h 1436560"/>
                <a:gd name="connsiteX9" fmla="*/ 3360711 w 3440300"/>
                <a:gd name="connsiteY9" fmla="*/ 985368 h 1436560"/>
                <a:gd name="connsiteX10" fmla="*/ 2267892 w 3440300"/>
                <a:gd name="connsiteY10" fmla="*/ 1074578 h 1436560"/>
                <a:gd name="connsiteX11" fmla="*/ 1457570 w 3440300"/>
                <a:gd name="connsiteY11" fmla="*/ 1074578 h 1436560"/>
                <a:gd name="connsiteX12" fmla="*/ 743892 w 3440300"/>
                <a:gd name="connsiteY12" fmla="*/ 1044841 h 1436560"/>
                <a:gd name="connsiteX13" fmla="*/ 451027 w 3440300"/>
                <a:gd name="connsiteY13" fmla="*/ 1239620 h 1436560"/>
                <a:gd name="connsiteX14" fmla="*/ 786302 w 3440300"/>
                <a:gd name="connsiteY14" fmla="*/ 1436560 h 1436560"/>
                <a:gd name="connsiteX0" fmla="*/ 3241765 w 3440300"/>
                <a:gd name="connsiteY0" fmla="*/ 11495 h 1447865"/>
                <a:gd name="connsiteX1" fmla="*/ 2989004 w 3440300"/>
                <a:gd name="connsiteY1" fmla="*/ 41231 h 1447865"/>
                <a:gd name="connsiteX2" fmla="*/ 1747501 w 3440300"/>
                <a:gd name="connsiteY2" fmla="*/ 26363 h 1447865"/>
                <a:gd name="connsiteX3" fmla="*/ 268106 w 3440300"/>
                <a:gd name="connsiteY3" fmla="*/ 11495 h 1447865"/>
                <a:gd name="connsiteX4" fmla="*/ 477 w 3440300"/>
                <a:gd name="connsiteY4" fmla="*/ 212217 h 1447865"/>
                <a:gd name="connsiteX5" fmla="*/ 245804 w 3440300"/>
                <a:gd name="connsiteY5" fmla="*/ 539319 h 1447865"/>
                <a:gd name="connsiteX6" fmla="*/ 1420399 w 3440300"/>
                <a:gd name="connsiteY6" fmla="*/ 598792 h 1447865"/>
                <a:gd name="connsiteX7" fmla="*/ 2728809 w 3440300"/>
                <a:gd name="connsiteY7" fmla="*/ 613661 h 1447865"/>
                <a:gd name="connsiteX8" fmla="*/ 3286370 w 3440300"/>
                <a:gd name="connsiteY8" fmla="*/ 650831 h 1447865"/>
                <a:gd name="connsiteX9" fmla="*/ 3360711 w 3440300"/>
                <a:gd name="connsiteY9" fmla="*/ 985368 h 1447865"/>
                <a:gd name="connsiteX10" fmla="*/ 2267892 w 3440300"/>
                <a:gd name="connsiteY10" fmla="*/ 1074578 h 1447865"/>
                <a:gd name="connsiteX11" fmla="*/ 1457570 w 3440300"/>
                <a:gd name="connsiteY11" fmla="*/ 1074578 h 1447865"/>
                <a:gd name="connsiteX12" fmla="*/ 743892 w 3440300"/>
                <a:gd name="connsiteY12" fmla="*/ 1044841 h 1447865"/>
                <a:gd name="connsiteX13" fmla="*/ 451027 w 3440300"/>
                <a:gd name="connsiteY13" fmla="*/ 1239620 h 1447865"/>
                <a:gd name="connsiteX14" fmla="*/ 786302 w 3440300"/>
                <a:gd name="connsiteY14" fmla="*/ 1436560 h 1447865"/>
                <a:gd name="connsiteX15" fmla="*/ 778126 w 3440300"/>
                <a:gd name="connsiteY15" fmla="*/ 1423431 h 1447865"/>
                <a:gd name="connsiteX0" fmla="*/ 3241765 w 3440300"/>
                <a:gd name="connsiteY0" fmla="*/ 11495 h 1449170"/>
                <a:gd name="connsiteX1" fmla="*/ 2989004 w 3440300"/>
                <a:gd name="connsiteY1" fmla="*/ 41231 h 1449170"/>
                <a:gd name="connsiteX2" fmla="*/ 1747501 w 3440300"/>
                <a:gd name="connsiteY2" fmla="*/ 26363 h 1449170"/>
                <a:gd name="connsiteX3" fmla="*/ 268106 w 3440300"/>
                <a:gd name="connsiteY3" fmla="*/ 11495 h 1449170"/>
                <a:gd name="connsiteX4" fmla="*/ 477 w 3440300"/>
                <a:gd name="connsiteY4" fmla="*/ 212217 h 1449170"/>
                <a:gd name="connsiteX5" fmla="*/ 245804 w 3440300"/>
                <a:gd name="connsiteY5" fmla="*/ 539319 h 1449170"/>
                <a:gd name="connsiteX6" fmla="*/ 1420399 w 3440300"/>
                <a:gd name="connsiteY6" fmla="*/ 598792 h 1449170"/>
                <a:gd name="connsiteX7" fmla="*/ 2728809 w 3440300"/>
                <a:gd name="connsiteY7" fmla="*/ 613661 h 1449170"/>
                <a:gd name="connsiteX8" fmla="*/ 3286370 w 3440300"/>
                <a:gd name="connsiteY8" fmla="*/ 650831 h 1449170"/>
                <a:gd name="connsiteX9" fmla="*/ 3360711 w 3440300"/>
                <a:gd name="connsiteY9" fmla="*/ 985368 h 1449170"/>
                <a:gd name="connsiteX10" fmla="*/ 2267892 w 3440300"/>
                <a:gd name="connsiteY10" fmla="*/ 1074578 h 1449170"/>
                <a:gd name="connsiteX11" fmla="*/ 1457570 w 3440300"/>
                <a:gd name="connsiteY11" fmla="*/ 1074578 h 1449170"/>
                <a:gd name="connsiteX12" fmla="*/ 743892 w 3440300"/>
                <a:gd name="connsiteY12" fmla="*/ 1044841 h 1449170"/>
                <a:gd name="connsiteX13" fmla="*/ 451027 w 3440300"/>
                <a:gd name="connsiteY13" fmla="*/ 1239620 h 1449170"/>
                <a:gd name="connsiteX14" fmla="*/ 786302 w 3440300"/>
                <a:gd name="connsiteY14" fmla="*/ 1436560 h 1449170"/>
                <a:gd name="connsiteX15" fmla="*/ 1105224 w 3440300"/>
                <a:gd name="connsiteY15" fmla="*/ 1429996 h 1449170"/>
                <a:gd name="connsiteX0" fmla="*/ 3241765 w 3440300"/>
                <a:gd name="connsiteY0" fmla="*/ 11495 h 1449170"/>
                <a:gd name="connsiteX1" fmla="*/ 2989004 w 3440300"/>
                <a:gd name="connsiteY1" fmla="*/ 41231 h 1449170"/>
                <a:gd name="connsiteX2" fmla="*/ 1747501 w 3440300"/>
                <a:gd name="connsiteY2" fmla="*/ 26363 h 1449170"/>
                <a:gd name="connsiteX3" fmla="*/ 268106 w 3440300"/>
                <a:gd name="connsiteY3" fmla="*/ 11495 h 1449170"/>
                <a:gd name="connsiteX4" fmla="*/ 477 w 3440300"/>
                <a:gd name="connsiteY4" fmla="*/ 212217 h 1449170"/>
                <a:gd name="connsiteX5" fmla="*/ 245804 w 3440300"/>
                <a:gd name="connsiteY5" fmla="*/ 539319 h 1449170"/>
                <a:gd name="connsiteX6" fmla="*/ 1420399 w 3440300"/>
                <a:gd name="connsiteY6" fmla="*/ 598792 h 1449170"/>
                <a:gd name="connsiteX7" fmla="*/ 2728809 w 3440300"/>
                <a:gd name="connsiteY7" fmla="*/ 613661 h 1449170"/>
                <a:gd name="connsiteX8" fmla="*/ 3286370 w 3440300"/>
                <a:gd name="connsiteY8" fmla="*/ 650831 h 1449170"/>
                <a:gd name="connsiteX9" fmla="*/ 3360711 w 3440300"/>
                <a:gd name="connsiteY9" fmla="*/ 985368 h 1449170"/>
                <a:gd name="connsiteX10" fmla="*/ 2267892 w 3440300"/>
                <a:gd name="connsiteY10" fmla="*/ 1074578 h 1449170"/>
                <a:gd name="connsiteX11" fmla="*/ 1457570 w 3440300"/>
                <a:gd name="connsiteY11" fmla="*/ 1074578 h 1449170"/>
                <a:gd name="connsiteX12" fmla="*/ 743892 w 3440300"/>
                <a:gd name="connsiteY12" fmla="*/ 1044841 h 1449170"/>
                <a:gd name="connsiteX13" fmla="*/ 451027 w 3440300"/>
                <a:gd name="connsiteY13" fmla="*/ 1239620 h 1449170"/>
                <a:gd name="connsiteX14" fmla="*/ 786302 w 3440300"/>
                <a:gd name="connsiteY14" fmla="*/ 1436560 h 1449170"/>
                <a:gd name="connsiteX15" fmla="*/ 1612226 w 3440300"/>
                <a:gd name="connsiteY15" fmla="*/ 1429996 h 1449170"/>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52896"/>
                <a:gd name="connsiteX1" fmla="*/ 2989004 w 3440300"/>
                <a:gd name="connsiteY1" fmla="*/ 41231 h 1452896"/>
                <a:gd name="connsiteX2" fmla="*/ 1747501 w 3440300"/>
                <a:gd name="connsiteY2" fmla="*/ 26363 h 1452896"/>
                <a:gd name="connsiteX3" fmla="*/ 268106 w 3440300"/>
                <a:gd name="connsiteY3" fmla="*/ 11495 h 1452896"/>
                <a:gd name="connsiteX4" fmla="*/ 477 w 3440300"/>
                <a:gd name="connsiteY4" fmla="*/ 212217 h 1452896"/>
                <a:gd name="connsiteX5" fmla="*/ 245804 w 3440300"/>
                <a:gd name="connsiteY5" fmla="*/ 539319 h 1452896"/>
                <a:gd name="connsiteX6" fmla="*/ 1420399 w 3440300"/>
                <a:gd name="connsiteY6" fmla="*/ 598792 h 1452896"/>
                <a:gd name="connsiteX7" fmla="*/ 2728809 w 3440300"/>
                <a:gd name="connsiteY7" fmla="*/ 613661 h 1452896"/>
                <a:gd name="connsiteX8" fmla="*/ 3286370 w 3440300"/>
                <a:gd name="connsiteY8" fmla="*/ 650831 h 1452896"/>
                <a:gd name="connsiteX9" fmla="*/ 3360711 w 3440300"/>
                <a:gd name="connsiteY9" fmla="*/ 985368 h 1452896"/>
                <a:gd name="connsiteX10" fmla="*/ 2267892 w 3440300"/>
                <a:gd name="connsiteY10" fmla="*/ 1074578 h 1452896"/>
                <a:gd name="connsiteX11" fmla="*/ 1457570 w 3440300"/>
                <a:gd name="connsiteY11" fmla="*/ 1074578 h 1452896"/>
                <a:gd name="connsiteX12" fmla="*/ 743892 w 3440300"/>
                <a:gd name="connsiteY12" fmla="*/ 1044841 h 1452896"/>
                <a:gd name="connsiteX13" fmla="*/ 451027 w 3440300"/>
                <a:gd name="connsiteY13" fmla="*/ 1239620 h 1452896"/>
                <a:gd name="connsiteX14" fmla="*/ 786302 w 3440300"/>
                <a:gd name="connsiteY14" fmla="*/ 1436560 h 1452896"/>
                <a:gd name="connsiteX15" fmla="*/ 2822487 w 3440300"/>
                <a:gd name="connsiteY15" fmla="*/ 1443125 h 1452896"/>
                <a:gd name="connsiteX0" fmla="*/ 3241765 w 3440300"/>
                <a:gd name="connsiteY0" fmla="*/ 11495 h 1447445"/>
                <a:gd name="connsiteX1" fmla="*/ 2989004 w 3440300"/>
                <a:gd name="connsiteY1" fmla="*/ 41231 h 1447445"/>
                <a:gd name="connsiteX2" fmla="*/ 1747501 w 3440300"/>
                <a:gd name="connsiteY2" fmla="*/ 26363 h 1447445"/>
                <a:gd name="connsiteX3" fmla="*/ 268106 w 3440300"/>
                <a:gd name="connsiteY3" fmla="*/ 11495 h 1447445"/>
                <a:gd name="connsiteX4" fmla="*/ 477 w 3440300"/>
                <a:gd name="connsiteY4" fmla="*/ 212217 h 1447445"/>
                <a:gd name="connsiteX5" fmla="*/ 245804 w 3440300"/>
                <a:gd name="connsiteY5" fmla="*/ 539319 h 1447445"/>
                <a:gd name="connsiteX6" fmla="*/ 1420399 w 3440300"/>
                <a:gd name="connsiteY6" fmla="*/ 598792 h 1447445"/>
                <a:gd name="connsiteX7" fmla="*/ 2728809 w 3440300"/>
                <a:gd name="connsiteY7" fmla="*/ 613661 h 1447445"/>
                <a:gd name="connsiteX8" fmla="*/ 3286370 w 3440300"/>
                <a:gd name="connsiteY8" fmla="*/ 650831 h 1447445"/>
                <a:gd name="connsiteX9" fmla="*/ 3360711 w 3440300"/>
                <a:gd name="connsiteY9" fmla="*/ 985368 h 1447445"/>
                <a:gd name="connsiteX10" fmla="*/ 2267892 w 3440300"/>
                <a:gd name="connsiteY10" fmla="*/ 1074578 h 1447445"/>
                <a:gd name="connsiteX11" fmla="*/ 1457570 w 3440300"/>
                <a:gd name="connsiteY11" fmla="*/ 1074578 h 1447445"/>
                <a:gd name="connsiteX12" fmla="*/ 743892 w 3440300"/>
                <a:gd name="connsiteY12" fmla="*/ 1044841 h 1447445"/>
                <a:gd name="connsiteX13" fmla="*/ 451027 w 3440300"/>
                <a:gd name="connsiteY13" fmla="*/ 1239620 h 1447445"/>
                <a:gd name="connsiteX14" fmla="*/ 786302 w 3440300"/>
                <a:gd name="connsiteY14" fmla="*/ 1436560 h 1447445"/>
                <a:gd name="connsiteX15" fmla="*/ 2822487 w 3440300"/>
                <a:gd name="connsiteY15" fmla="*/ 1443125 h 1447445"/>
                <a:gd name="connsiteX0" fmla="*/ 3241765 w 3440300"/>
                <a:gd name="connsiteY0" fmla="*/ 11495 h 1447445"/>
                <a:gd name="connsiteX1" fmla="*/ 2989004 w 3440300"/>
                <a:gd name="connsiteY1" fmla="*/ 41231 h 1447445"/>
                <a:gd name="connsiteX2" fmla="*/ 1747501 w 3440300"/>
                <a:gd name="connsiteY2" fmla="*/ 26363 h 1447445"/>
                <a:gd name="connsiteX3" fmla="*/ 268106 w 3440300"/>
                <a:gd name="connsiteY3" fmla="*/ 11495 h 1447445"/>
                <a:gd name="connsiteX4" fmla="*/ 477 w 3440300"/>
                <a:gd name="connsiteY4" fmla="*/ 212217 h 1447445"/>
                <a:gd name="connsiteX5" fmla="*/ 245804 w 3440300"/>
                <a:gd name="connsiteY5" fmla="*/ 539319 h 1447445"/>
                <a:gd name="connsiteX6" fmla="*/ 1420399 w 3440300"/>
                <a:gd name="connsiteY6" fmla="*/ 598792 h 1447445"/>
                <a:gd name="connsiteX7" fmla="*/ 2728809 w 3440300"/>
                <a:gd name="connsiteY7" fmla="*/ 613661 h 1447445"/>
                <a:gd name="connsiteX8" fmla="*/ 3286370 w 3440300"/>
                <a:gd name="connsiteY8" fmla="*/ 650831 h 1447445"/>
                <a:gd name="connsiteX9" fmla="*/ 3360711 w 3440300"/>
                <a:gd name="connsiteY9" fmla="*/ 985368 h 1447445"/>
                <a:gd name="connsiteX10" fmla="*/ 2267892 w 3440300"/>
                <a:gd name="connsiteY10" fmla="*/ 1074578 h 1447445"/>
                <a:gd name="connsiteX11" fmla="*/ 1514812 w 3440300"/>
                <a:gd name="connsiteY11" fmla="*/ 1061448 h 1447445"/>
                <a:gd name="connsiteX12" fmla="*/ 743892 w 3440300"/>
                <a:gd name="connsiteY12" fmla="*/ 1044841 h 1447445"/>
                <a:gd name="connsiteX13" fmla="*/ 451027 w 3440300"/>
                <a:gd name="connsiteY13" fmla="*/ 1239620 h 1447445"/>
                <a:gd name="connsiteX14" fmla="*/ 786302 w 3440300"/>
                <a:gd name="connsiteY14" fmla="*/ 1436560 h 1447445"/>
                <a:gd name="connsiteX15" fmla="*/ 2822487 w 3440300"/>
                <a:gd name="connsiteY15" fmla="*/ 1443125 h 1447445"/>
                <a:gd name="connsiteX0" fmla="*/ 3241765 w 3427582"/>
                <a:gd name="connsiteY0" fmla="*/ 11495 h 1447445"/>
                <a:gd name="connsiteX1" fmla="*/ 2989004 w 3427582"/>
                <a:gd name="connsiteY1" fmla="*/ 41231 h 1447445"/>
                <a:gd name="connsiteX2" fmla="*/ 1747501 w 3427582"/>
                <a:gd name="connsiteY2" fmla="*/ 26363 h 1447445"/>
                <a:gd name="connsiteX3" fmla="*/ 268106 w 3427582"/>
                <a:gd name="connsiteY3" fmla="*/ 11495 h 1447445"/>
                <a:gd name="connsiteX4" fmla="*/ 477 w 3427582"/>
                <a:gd name="connsiteY4" fmla="*/ 212217 h 1447445"/>
                <a:gd name="connsiteX5" fmla="*/ 245804 w 3427582"/>
                <a:gd name="connsiteY5" fmla="*/ 539319 h 1447445"/>
                <a:gd name="connsiteX6" fmla="*/ 1420399 w 3427582"/>
                <a:gd name="connsiteY6" fmla="*/ 598792 h 1447445"/>
                <a:gd name="connsiteX7" fmla="*/ 2728809 w 3427582"/>
                <a:gd name="connsiteY7" fmla="*/ 613661 h 1447445"/>
                <a:gd name="connsiteX8" fmla="*/ 3286370 w 3427582"/>
                <a:gd name="connsiteY8" fmla="*/ 650831 h 1447445"/>
                <a:gd name="connsiteX9" fmla="*/ 3360711 w 3427582"/>
                <a:gd name="connsiteY9" fmla="*/ 985368 h 1447445"/>
                <a:gd name="connsiteX10" fmla="*/ 2439619 w 3427582"/>
                <a:gd name="connsiteY10" fmla="*/ 1074578 h 1447445"/>
                <a:gd name="connsiteX11" fmla="*/ 1514812 w 3427582"/>
                <a:gd name="connsiteY11" fmla="*/ 1061448 h 1447445"/>
                <a:gd name="connsiteX12" fmla="*/ 743892 w 3427582"/>
                <a:gd name="connsiteY12" fmla="*/ 1044841 h 1447445"/>
                <a:gd name="connsiteX13" fmla="*/ 451027 w 3427582"/>
                <a:gd name="connsiteY13" fmla="*/ 1239620 h 1447445"/>
                <a:gd name="connsiteX14" fmla="*/ 786302 w 3427582"/>
                <a:gd name="connsiteY14" fmla="*/ 1436560 h 1447445"/>
                <a:gd name="connsiteX15" fmla="*/ 2822487 w 3427582"/>
                <a:gd name="connsiteY15" fmla="*/ 1443125 h 1447445"/>
                <a:gd name="connsiteX0" fmla="*/ 3241765 w 3427582"/>
                <a:gd name="connsiteY0" fmla="*/ 11495 h 1447445"/>
                <a:gd name="connsiteX1" fmla="*/ 2989004 w 3427582"/>
                <a:gd name="connsiteY1" fmla="*/ 41231 h 1447445"/>
                <a:gd name="connsiteX2" fmla="*/ 1747501 w 3427582"/>
                <a:gd name="connsiteY2" fmla="*/ 26363 h 1447445"/>
                <a:gd name="connsiteX3" fmla="*/ 268106 w 3427582"/>
                <a:gd name="connsiteY3" fmla="*/ 11495 h 1447445"/>
                <a:gd name="connsiteX4" fmla="*/ 477 w 3427582"/>
                <a:gd name="connsiteY4" fmla="*/ 212217 h 1447445"/>
                <a:gd name="connsiteX5" fmla="*/ 245804 w 3427582"/>
                <a:gd name="connsiteY5" fmla="*/ 539319 h 1447445"/>
                <a:gd name="connsiteX6" fmla="*/ 1420399 w 3427582"/>
                <a:gd name="connsiteY6" fmla="*/ 533146 h 1447445"/>
                <a:gd name="connsiteX7" fmla="*/ 2728809 w 3427582"/>
                <a:gd name="connsiteY7" fmla="*/ 613661 h 1447445"/>
                <a:gd name="connsiteX8" fmla="*/ 3286370 w 3427582"/>
                <a:gd name="connsiteY8" fmla="*/ 650831 h 1447445"/>
                <a:gd name="connsiteX9" fmla="*/ 3360711 w 3427582"/>
                <a:gd name="connsiteY9" fmla="*/ 985368 h 1447445"/>
                <a:gd name="connsiteX10" fmla="*/ 2439619 w 3427582"/>
                <a:gd name="connsiteY10" fmla="*/ 1074578 h 1447445"/>
                <a:gd name="connsiteX11" fmla="*/ 1514812 w 3427582"/>
                <a:gd name="connsiteY11" fmla="*/ 1061448 h 1447445"/>
                <a:gd name="connsiteX12" fmla="*/ 743892 w 3427582"/>
                <a:gd name="connsiteY12" fmla="*/ 1044841 h 1447445"/>
                <a:gd name="connsiteX13" fmla="*/ 451027 w 3427582"/>
                <a:gd name="connsiteY13" fmla="*/ 1239620 h 1447445"/>
                <a:gd name="connsiteX14" fmla="*/ 786302 w 3427582"/>
                <a:gd name="connsiteY14" fmla="*/ 1436560 h 1447445"/>
                <a:gd name="connsiteX15" fmla="*/ 2822487 w 3427582"/>
                <a:gd name="connsiteY15" fmla="*/ 1443125 h 1447445"/>
                <a:gd name="connsiteX0" fmla="*/ 3243719 w 3429536"/>
                <a:gd name="connsiteY0" fmla="*/ 11495 h 1447445"/>
                <a:gd name="connsiteX1" fmla="*/ 2990958 w 3429536"/>
                <a:gd name="connsiteY1" fmla="*/ 41231 h 1447445"/>
                <a:gd name="connsiteX2" fmla="*/ 1749455 w 3429536"/>
                <a:gd name="connsiteY2" fmla="*/ 26363 h 1447445"/>
                <a:gd name="connsiteX3" fmla="*/ 270060 w 3429536"/>
                <a:gd name="connsiteY3" fmla="*/ 11495 h 1447445"/>
                <a:gd name="connsiteX4" fmla="*/ 2431 w 3429536"/>
                <a:gd name="connsiteY4" fmla="*/ 212217 h 1447445"/>
                <a:gd name="connsiteX5" fmla="*/ 305000 w 3429536"/>
                <a:gd name="connsiteY5" fmla="*/ 473672 h 1447445"/>
                <a:gd name="connsiteX6" fmla="*/ 1422353 w 3429536"/>
                <a:gd name="connsiteY6" fmla="*/ 533146 h 1447445"/>
                <a:gd name="connsiteX7" fmla="*/ 2730763 w 3429536"/>
                <a:gd name="connsiteY7" fmla="*/ 613661 h 1447445"/>
                <a:gd name="connsiteX8" fmla="*/ 3288324 w 3429536"/>
                <a:gd name="connsiteY8" fmla="*/ 650831 h 1447445"/>
                <a:gd name="connsiteX9" fmla="*/ 3362665 w 3429536"/>
                <a:gd name="connsiteY9" fmla="*/ 985368 h 1447445"/>
                <a:gd name="connsiteX10" fmla="*/ 2441573 w 3429536"/>
                <a:gd name="connsiteY10" fmla="*/ 1074578 h 1447445"/>
                <a:gd name="connsiteX11" fmla="*/ 1516766 w 3429536"/>
                <a:gd name="connsiteY11" fmla="*/ 1061448 h 1447445"/>
                <a:gd name="connsiteX12" fmla="*/ 745846 w 3429536"/>
                <a:gd name="connsiteY12" fmla="*/ 1044841 h 1447445"/>
                <a:gd name="connsiteX13" fmla="*/ 452981 w 3429536"/>
                <a:gd name="connsiteY13" fmla="*/ 1239620 h 1447445"/>
                <a:gd name="connsiteX14" fmla="*/ 788256 w 3429536"/>
                <a:gd name="connsiteY14" fmla="*/ 1436560 h 1447445"/>
                <a:gd name="connsiteX15" fmla="*/ 2824441 w 3429536"/>
                <a:gd name="connsiteY15" fmla="*/ 1443125 h 1447445"/>
                <a:gd name="connsiteX0" fmla="*/ 3243719 w 3428917"/>
                <a:gd name="connsiteY0" fmla="*/ 11495 h 1447445"/>
                <a:gd name="connsiteX1" fmla="*/ 2990958 w 3428917"/>
                <a:gd name="connsiteY1" fmla="*/ 41231 h 1447445"/>
                <a:gd name="connsiteX2" fmla="*/ 1749455 w 3428917"/>
                <a:gd name="connsiteY2" fmla="*/ 26363 h 1447445"/>
                <a:gd name="connsiteX3" fmla="*/ 270060 w 3428917"/>
                <a:gd name="connsiteY3" fmla="*/ 11495 h 1447445"/>
                <a:gd name="connsiteX4" fmla="*/ 2431 w 3428917"/>
                <a:gd name="connsiteY4" fmla="*/ 212217 h 1447445"/>
                <a:gd name="connsiteX5" fmla="*/ 305000 w 3428917"/>
                <a:gd name="connsiteY5" fmla="*/ 473672 h 1447445"/>
                <a:gd name="connsiteX6" fmla="*/ 1422353 w 3428917"/>
                <a:gd name="connsiteY6" fmla="*/ 533146 h 1447445"/>
                <a:gd name="connsiteX7" fmla="*/ 2747119 w 3428917"/>
                <a:gd name="connsiteY7" fmla="*/ 561144 h 1447445"/>
                <a:gd name="connsiteX8" fmla="*/ 3288324 w 3428917"/>
                <a:gd name="connsiteY8" fmla="*/ 650831 h 1447445"/>
                <a:gd name="connsiteX9" fmla="*/ 3362665 w 3428917"/>
                <a:gd name="connsiteY9" fmla="*/ 985368 h 1447445"/>
                <a:gd name="connsiteX10" fmla="*/ 2441573 w 3428917"/>
                <a:gd name="connsiteY10" fmla="*/ 1074578 h 1447445"/>
                <a:gd name="connsiteX11" fmla="*/ 1516766 w 3428917"/>
                <a:gd name="connsiteY11" fmla="*/ 1061448 h 1447445"/>
                <a:gd name="connsiteX12" fmla="*/ 745846 w 3428917"/>
                <a:gd name="connsiteY12" fmla="*/ 1044841 h 1447445"/>
                <a:gd name="connsiteX13" fmla="*/ 452981 w 3428917"/>
                <a:gd name="connsiteY13" fmla="*/ 1239620 h 1447445"/>
                <a:gd name="connsiteX14" fmla="*/ 788256 w 3428917"/>
                <a:gd name="connsiteY14" fmla="*/ 1436560 h 1447445"/>
                <a:gd name="connsiteX15" fmla="*/ 2824441 w 3428917"/>
                <a:gd name="connsiteY15" fmla="*/ 1443125 h 1447445"/>
                <a:gd name="connsiteX0" fmla="*/ 3243719 w 3361711"/>
                <a:gd name="connsiteY0" fmla="*/ 11495 h 1447445"/>
                <a:gd name="connsiteX1" fmla="*/ 2990958 w 3361711"/>
                <a:gd name="connsiteY1" fmla="*/ 41231 h 1447445"/>
                <a:gd name="connsiteX2" fmla="*/ 1749455 w 3361711"/>
                <a:gd name="connsiteY2" fmla="*/ 26363 h 1447445"/>
                <a:gd name="connsiteX3" fmla="*/ 270060 w 3361711"/>
                <a:gd name="connsiteY3" fmla="*/ 11495 h 1447445"/>
                <a:gd name="connsiteX4" fmla="*/ 2431 w 3361711"/>
                <a:gd name="connsiteY4" fmla="*/ 212217 h 1447445"/>
                <a:gd name="connsiteX5" fmla="*/ 305000 w 3361711"/>
                <a:gd name="connsiteY5" fmla="*/ 473672 h 1447445"/>
                <a:gd name="connsiteX6" fmla="*/ 1422353 w 3361711"/>
                <a:gd name="connsiteY6" fmla="*/ 533146 h 1447445"/>
                <a:gd name="connsiteX7" fmla="*/ 2747119 w 3361711"/>
                <a:gd name="connsiteY7" fmla="*/ 561144 h 1447445"/>
                <a:gd name="connsiteX8" fmla="*/ 3288324 w 3361711"/>
                <a:gd name="connsiteY8" fmla="*/ 650831 h 1447445"/>
                <a:gd name="connsiteX9" fmla="*/ 3264535 w 3361711"/>
                <a:gd name="connsiteY9" fmla="*/ 1005062 h 1447445"/>
                <a:gd name="connsiteX10" fmla="*/ 2441573 w 3361711"/>
                <a:gd name="connsiteY10" fmla="*/ 1074578 h 1447445"/>
                <a:gd name="connsiteX11" fmla="*/ 1516766 w 3361711"/>
                <a:gd name="connsiteY11" fmla="*/ 1061448 h 1447445"/>
                <a:gd name="connsiteX12" fmla="*/ 745846 w 3361711"/>
                <a:gd name="connsiteY12" fmla="*/ 1044841 h 1447445"/>
                <a:gd name="connsiteX13" fmla="*/ 452981 w 3361711"/>
                <a:gd name="connsiteY13" fmla="*/ 1239620 h 1447445"/>
                <a:gd name="connsiteX14" fmla="*/ 788256 w 3361711"/>
                <a:gd name="connsiteY14" fmla="*/ 1436560 h 1447445"/>
                <a:gd name="connsiteX15" fmla="*/ 2824441 w 3361711"/>
                <a:gd name="connsiteY15" fmla="*/ 1443125 h 1447445"/>
                <a:gd name="connsiteX0" fmla="*/ 3243719 w 3361711"/>
                <a:gd name="connsiteY0" fmla="*/ 11495 h 1447445"/>
                <a:gd name="connsiteX1" fmla="*/ 2990958 w 3361711"/>
                <a:gd name="connsiteY1" fmla="*/ 41231 h 1447445"/>
                <a:gd name="connsiteX2" fmla="*/ 1749455 w 3361711"/>
                <a:gd name="connsiteY2" fmla="*/ 26363 h 1447445"/>
                <a:gd name="connsiteX3" fmla="*/ 270060 w 3361711"/>
                <a:gd name="connsiteY3" fmla="*/ 11495 h 1447445"/>
                <a:gd name="connsiteX4" fmla="*/ 2431 w 3361711"/>
                <a:gd name="connsiteY4" fmla="*/ 212217 h 1447445"/>
                <a:gd name="connsiteX5" fmla="*/ 305000 w 3361711"/>
                <a:gd name="connsiteY5" fmla="*/ 473672 h 1447445"/>
                <a:gd name="connsiteX6" fmla="*/ 1422353 w 3361711"/>
                <a:gd name="connsiteY6" fmla="*/ 533146 h 1447445"/>
                <a:gd name="connsiteX7" fmla="*/ 2747119 w 3361711"/>
                <a:gd name="connsiteY7" fmla="*/ 561144 h 1447445"/>
                <a:gd name="connsiteX8" fmla="*/ 3288324 w 3361711"/>
                <a:gd name="connsiteY8" fmla="*/ 650831 h 1447445"/>
                <a:gd name="connsiteX9" fmla="*/ 3264535 w 3361711"/>
                <a:gd name="connsiteY9" fmla="*/ 1005062 h 1447445"/>
                <a:gd name="connsiteX10" fmla="*/ 2441573 w 3361711"/>
                <a:gd name="connsiteY10" fmla="*/ 1074578 h 1447445"/>
                <a:gd name="connsiteX11" fmla="*/ 1508587 w 3361711"/>
                <a:gd name="connsiteY11" fmla="*/ 1002367 h 1447445"/>
                <a:gd name="connsiteX12" fmla="*/ 745846 w 3361711"/>
                <a:gd name="connsiteY12" fmla="*/ 1044841 h 1447445"/>
                <a:gd name="connsiteX13" fmla="*/ 452981 w 3361711"/>
                <a:gd name="connsiteY13" fmla="*/ 1239620 h 1447445"/>
                <a:gd name="connsiteX14" fmla="*/ 788256 w 3361711"/>
                <a:gd name="connsiteY14" fmla="*/ 1436560 h 1447445"/>
                <a:gd name="connsiteX15" fmla="*/ 2824441 w 3361711"/>
                <a:gd name="connsiteY15" fmla="*/ 1443125 h 1447445"/>
                <a:gd name="connsiteX0" fmla="*/ 3243719 w 3366438"/>
                <a:gd name="connsiteY0" fmla="*/ 11495 h 1447445"/>
                <a:gd name="connsiteX1" fmla="*/ 2990958 w 3366438"/>
                <a:gd name="connsiteY1" fmla="*/ 41231 h 1447445"/>
                <a:gd name="connsiteX2" fmla="*/ 1749455 w 3366438"/>
                <a:gd name="connsiteY2" fmla="*/ 26363 h 1447445"/>
                <a:gd name="connsiteX3" fmla="*/ 270060 w 3366438"/>
                <a:gd name="connsiteY3" fmla="*/ 11495 h 1447445"/>
                <a:gd name="connsiteX4" fmla="*/ 2431 w 3366438"/>
                <a:gd name="connsiteY4" fmla="*/ 212217 h 1447445"/>
                <a:gd name="connsiteX5" fmla="*/ 305000 w 3366438"/>
                <a:gd name="connsiteY5" fmla="*/ 473672 h 1447445"/>
                <a:gd name="connsiteX6" fmla="*/ 1422353 w 3366438"/>
                <a:gd name="connsiteY6" fmla="*/ 533146 h 1447445"/>
                <a:gd name="connsiteX7" fmla="*/ 2747119 w 3366438"/>
                <a:gd name="connsiteY7" fmla="*/ 561144 h 1447445"/>
                <a:gd name="connsiteX8" fmla="*/ 3288324 w 3366438"/>
                <a:gd name="connsiteY8" fmla="*/ 650831 h 1447445"/>
                <a:gd name="connsiteX9" fmla="*/ 3264535 w 3366438"/>
                <a:gd name="connsiteY9" fmla="*/ 1005062 h 1447445"/>
                <a:gd name="connsiteX10" fmla="*/ 2367976 w 3366438"/>
                <a:gd name="connsiteY10" fmla="*/ 1041755 h 1447445"/>
                <a:gd name="connsiteX11" fmla="*/ 1508587 w 3366438"/>
                <a:gd name="connsiteY11" fmla="*/ 1002367 h 1447445"/>
                <a:gd name="connsiteX12" fmla="*/ 745846 w 3366438"/>
                <a:gd name="connsiteY12" fmla="*/ 1044841 h 1447445"/>
                <a:gd name="connsiteX13" fmla="*/ 452981 w 3366438"/>
                <a:gd name="connsiteY13" fmla="*/ 1239620 h 1447445"/>
                <a:gd name="connsiteX14" fmla="*/ 788256 w 3366438"/>
                <a:gd name="connsiteY14" fmla="*/ 1436560 h 1447445"/>
                <a:gd name="connsiteX15" fmla="*/ 2824441 w 3366438"/>
                <a:gd name="connsiteY15" fmla="*/ 1443125 h 1447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66438" h="1447445">
                  <a:moveTo>
                    <a:pt x="3243719" y="11495"/>
                  </a:moveTo>
                  <a:cubicBezTo>
                    <a:pt x="3241860" y="25124"/>
                    <a:pt x="2990958" y="41231"/>
                    <a:pt x="2990958" y="41231"/>
                  </a:cubicBezTo>
                  <a:lnTo>
                    <a:pt x="1749455" y="26363"/>
                  </a:lnTo>
                  <a:cubicBezTo>
                    <a:pt x="1295972" y="21407"/>
                    <a:pt x="561231" y="-19481"/>
                    <a:pt x="270060" y="11495"/>
                  </a:cubicBezTo>
                  <a:cubicBezTo>
                    <a:pt x="-21111" y="42471"/>
                    <a:pt x="-3392" y="135187"/>
                    <a:pt x="2431" y="212217"/>
                  </a:cubicBezTo>
                  <a:cubicBezTo>
                    <a:pt x="8254" y="289247"/>
                    <a:pt x="68346" y="420184"/>
                    <a:pt x="305000" y="473672"/>
                  </a:cubicBezTo>
                  <a:cubicBezTo>
                    <a:pt x="541654" y="527160"/>
                    <a:pt x="1015333" y="518567"/>
                    <a:pt x="1422353" y="533146"/>
                  </a:cubicBezTo>
                  <a:cubicBezTo>
                    <a:pt x="1829373" y="547725"/>
                    <a:pt x="2305530" y="551811"/>
                    <a:pt x="2747119" y="561144"/>
                  </a:cubicBezTo>
                  <a:cubicBezTo>
                    <a:pt x="3058114" y="580758"/>
                    <a:pt x="3202088" y="576845"/>
                    <a:pt x="3288324" y="650831"/>
                  </a:cubicBezTo>
                  <a:cubicBezTo>
                    <a:pt x="3374560" y="724817"/>
                    <a:pt x="3417926" y="939908"/>
                    <a:pt x="3264535" y="1005062"/>
                  </a:cubicBezTo>
                  <a:cubicBezTo>
                    <a:pt x="3111144" y="1070216"/>
                    <a:pt x="2660634" y="1042204"/>
                    <a:pt x="2367976" y="1041755"/>
                  </a:cubicBezTo>
                  <a:cubicBezTo>
                    <a:pt x="2075318" y="1041306"/>
                    <a:pt x="1762587" y="1007323"/>
                    <a:pt x="1508587" y="1002367"/>
                  </a:cubicBezTo>
                  <a:cubicBezTo>
                    <a:pt x="1254587" y="997411"/>
                    <a:pt x="921780" y="1005299"/>
                    <a:pt x="745846" y="1044841"/>
                  </a:cubicBezTo>
                  <a:cubicBezTo>
                    <a:pt x="569912" y="1084383"/>
                    <a:pt x="455453" y="1152451"/>
                    <a:pt x="452981" y="1239620"/>
                  </a:cubicBezTo>
                  <a:cubicBezTo>
                    <a:pt x="450509" y="1326789"/>
                    <a:pt x="660143" y="1419054"/>
                    <a:pt x="788256" y="1436560"/>
                  </a:cubicBezTo>
                  <a:cubicBezTo>
                    <a:pt x="916369" y="1454066"/>
                    <a:pt x="2826144" y="1445860"/>
                    <a:pt x="2824441" y="1443125"/>
                  </a:cubicBezTo>
                </a:path>
              </a:pathLst>
            </a:custGeom>
            <a:no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38" name="Rounded Rectangle 37">
              <a:extLst>
                <a:ext uri="{FF2B5EF4-FFF2-40B4-BE49-F238E27FC236}">
                  <a16:creationId xmlns:a16="http://schemas.microsoft.com/office/drawing/2014/main" id="{DD9479E8-BAA1-C08E-8D33-52270BB046B2}"/>
                </a:ext>
              </a:extLst>
            </p:cNvPr>
            <p:cNvSpPr/>
            <p:nvPr/>
          </p:nvSpPr>
          <p:spPr bwMode="auto">
            <a:xfrm>
              <a:off x="8645643" y="4669503"/>
              <a:ext cx="750849"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charset="0"/>
                  <a:ea typeface="ＭＳ Ｐゴシック" pitchFamily="-112" charset="-128"/>
                </a:rPr>
                <a:t>Gene</a:t>
              </a:r>
            </a:p>
          </p:txBody>
        </p:sp>
        <p:sp>
          <p:nvSpPr>
            <p:cNvPr id="40" name="Rounded Rectangle 39">
              <a:extLst>
                <a:ext uri="{FF2B5EF4-FFF2-40B4-BE49-F238E27FC236}">
                  <a16:creationId xmlns:a16="http://schemas.microsoft.com/office/drawing/2014/main" id="{32B5C77F-D1EC-BCE2-037C-E58839BF1C97}"/>
                </a:ext>
              </a:extLst>
            </p:cNvPr>
            <p:cNvSpPr/>
            <p:nvPr/>
          </p:nvSpPr>
          <p:spPr bwMode="auto">
            <a:xfrm>
              <a:off x="10182653" y="4704156"/>
              <a:ext cx="556129"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1" name="Rounded Rectangle 40">
              <a:extLst>
                <a:ext uri="{FF2B5EF4-FFF2-40B4-BE49-F238E27FC236}">
                  <a16:creationId xmlns:a16="http://schemas.microsoft.com/office/drawing/2014/main" id="{1F731569-1C45-1B68-591B-EDBDF47338F5}"/>
                </a:ext>
              </a:extLst>
            </p:cNvPr>
            <p:cNvSpPr/>
            <p:nvPr/>
          </p:nvSpPr>
          <p:spPr bwMode="auto">
            <a:xfrm rot="891189">
              <a:off x="8367578" y="5211676"/>
              <a:ext cx="556129"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2" name="Rounded Rectangle 41">
              <a:extLst>
                <a:ext uri="{FF2B5EF4-FFF2-40B4-BE49-F238E27FC236}">
                  <a16:creationId xmlns:a16="http://schemas.microsoft.com/office/drawing/2014/main" id="{A3514472-9448-A155-106F-C0C5B591930C}"/>
                </a:ext>
              </a:extLst>
            </p:cNvPr>
            <p:cNvSpPr/>
            <p:nvPr/>
          </p:nvSpPr>
          <p:spPr bwMode="auto">
            <a:xfrm rot="207827">
              <a:off x="9560364" y="5294359"/>
              <a:ext cx="816206"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3" name="Rounded Rectangle 42">
              <a:extLst>
                <a:ext uri="{FF2B5EF4-FFF2-40B4-BE49-F238E27FC236}">
                  <a16:creationId xmlns:a16="http://schemas.microsoft.com/office/drawing/2014/main" id="{E2BE190D-6D97-D897-C847-A1097816B5FA}"/>
                </a:ext>
              </a:extLst>
            </p:cNvPr>
            <p:cNvSpPr/>
            <p:nvPr/>
          </p:nvSpPr>
          <p:spPr bwMode="auto">
            <a:xfrm rot="207827">
              <a:off x="10237357" y="5842237"/>
              <a:ext cx="556129"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4" name="Rounded Rectangle 43">
              <a:extLst>
                <a:ext uri="{FF2B5EF4-FFF2-40B4-BE49-F238E27FC236}">
                  <a16:creationId xmlns:a16="http://schemas.microsoft.com/office/drawing/2014/main" id="{AE5BDBC4-11C0-264C-4ADD-ED7BBF9EEBA8}"/>
                </a:ext>
              </a:extLst>
            </p:cNvPr>
            <p:cNvSpPr/>
            <p:nvPr/>
          </p:nvSpPr>
          <p:spPr bwMode="auto">
            <a:xfrm>
              <a:off x="8943170" y="6318467"/>
              <a:ext cx="744889"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5" name="Rounded Rectangle 44">
              <a:extLst>
                <a:ext uri="{FF2B5EF4-FFF2-40B4-BE49-F238E27FC236}">
                  <a16:creationId xmlns:a16="http://schemas.microsoft.com/office/drawing/2014/main" id="{68B0B533-0AE1-68E3-E1DA-3BD6E381874A}"/>
                </a:ext>
              </a:extLst>
            </p:cNvPr>
            <p:cNvSpPr/>
            <p:nvPr/>
          </p:nvSpPr>
          <p:spPr bwMode="auto">
            <a:xfrm>
              <a:off x="9277432" y="5799159"/>
              <a:ext cx="377578" cy="185854"/>
            </a:xfrm>
            <a:prstGeom prst="roundRect">
              <a:avLst>
                <a:gd name="adj" fmla="val 38000"/>
              </a:avLst>
            </a:prstGeom>
            <a:solidFill>
              <a:srgbClr val="66937E"/>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6" name="Rounded Rectangle 45">
              <a:extLst>
                <a:ext uri="{FF2B5EF4-FFF2-40B4-BE49-F238E27FC236}">
                  <a16:creationId xmlns:a16="http://schemas.microsoft.com/office/drawing/2014/main" id="{3494C03C-E054-78A1-CF05-A41DDEEB7B7E}"/>
                </a:ext>
              </a:extLst>
            </p:cNvPr>
            <p:cNvSpPr/>
            <p:nvPr/>
          </p:nvSpPr>
          <p:spPr bwMode="auto">
            <a:xfrm>
              <a:off x="9590889" y="4690797"/>
              <a:ext cx="377578"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lumMod val="75000"/>
                      <a:lumOff val="25000"/>
                    </a:schemeClr>
                  </a:solidFill>
                  <a:effectLst/>
                  <a:latin typeface="Arial" charset="0"/>
                  <a:ea typeface="ＭＳ Ｐゴシック" pitchFamily="-112" charset="-128"/>
                </a:rPr>
                <a:t>TE</a:t>
              </a:r>
            </a:p>
          </p:txBody>
        </p:sp>
        <p:sp>
          <p:nvSpPr>
            <p:cNvPr id="48" name="Rounded Rectangle 47">
              <a:extLst>
                <a:ext uri="{FF2B5EF4-FFF2-40B4-BE49-F238E27FC236}">
                  <a16:creationId xmlns:a16="http://schemas.microsoft.com/office/drawing/2014/main" id="{B9E352EB-A5C9-7899-BFCF-FDE9C849B1A3}"/>
                </a:ext>
              </a:extLst>
            </p:cNvPr>
            <p:cNvSpPr/>
            <p:nvPr/>
          </p:nvSpPr>
          <p:spPr bwMode="auto">
            <a:xfrm rot="192328">
              <a:off x="10524992" y="5305720"/>
              <a:ext cx="566343"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9" name="Rounded Rectangle 48">
              <a:extLst>
                <a:ext uri="{FF2B5EF4-FFF2-40B4-BE49-F238E27FC236}">
                  <a16:creationId xmlns:a16="http://schemas.microsoft.com/office/drawing/2014/main" id="{862B1FE3-B23D-42C5-E8FC-1CADB621059F}"/>
                </a:ext>
              </a:extLst>
            </p:cNvPr>
            <p:cNvSpPr/>
            <p:nvPr/>
          </p:nvSpPr>
          <p:spPr bwMode="auto">
            <a:xfrm>
              <a:off x="10039611" y="6305694"/>
              <a:ext cx="566343"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0" name="Rounded Rectangle 49">
              <a:extLst>
                <a:ext uri="{FF2B5EF4-FFF2-40B4-BE49-F238E27FC236}">
                  <a16:creationId xmlns:a16="http://schemas.microsoft.com/office/drawing/2014/main" id="{FFE9A35D-8A31-792E-C130-C1F40C6480E6}"/>
                </a:ext>
              </a:extLst>
            </p:cNvPr>
            <p:cNvSpPr/>
            <p:nvPr/>
          </p:nvSpPr>
          <p:spPr bwMode="auto">
            <a:xfrm rot="20513567">
              <a:off x="8803545" y="5888247"/>
              <a:ext cx="235314"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2" name="Freeform 51">
              <a:extLst>
                <a:ext uri="{FF2B5EF4-FFF2-40B4-BE49-F238E27FC236}">
                  <a16:creationId xmlns:a16="http://schemas.microsoft.com/office/drawing/2014/main" id="{99300A77-447D-0C59-D9A8-94EBF81BC1AD}"/>
                </a:ext>
              </a:extLst>
            </p:cNvPr>
            <p:cNvSpPr/>
            <p:nvPr/>
          </p:nvSpPr>
          <p:spPr bwMode="auto">
            <a:xfrm>
              <a:off x="10117874" y="2542478"/>
              <a:ext cx="1510650" cy="2237677"/>
            </a:xfrm>
            <a:custGeom>
              <a:avLst/>
              <a:gdLst>
                <a:gd name="connsiteX0" fmla="*/ 69696 w 1081892"/>
                <a:gd name="connsiteY0" fmla="*/ 0 h 1598341"/>
                <a:gd name="connsiteX1" fmla="*/ 240681 w 1081892"/>
                <a:gd name="connsiteY1" fmla="*/ 156117 h 1598341"/>
                <a:gd name="connsiteX2" fmla="*/ 575218 w 1081892"/>
                <a:gd name="connsiteY2" fmla="*/ 230458 h 1598341"/>
                <a:gd name="connsiteX3" fmla="*/ 456271 w 1081892"/>
                <a:gd name="connsiteY3" fmla="*/ 133814 h 1598341"/>
                <a:gd name="connsiteX4" fmla="*/ 262984 w 1081892"/>
                <a:gd name="connsiteY4" fmla="*/ 156117 h 1598341"/>
                <a:gd name="connsiteX5" fmla="*/ 32525 w 1081892"/>
                <a:gd name="connsiteY5" fmla="*/ 282497 h 1598341"/>
                <a:gd name="connsiteX6" fmla="*/ 91998 w 1081892"/>
                <a:gd name="connsiteY6" fmla="*/ 215590 h 1598341"/>
                <a:gd name="connsiteX7" fmla="*/ 300154 w 1081892"/>
                <a:gd name="connsiteY7" fmla="*/ 260195 h 1598341"/>
                <a:gd name="connsiteX8" fmla="*/ 486008 w 1081892"/>
                <a:gd name="connsiteY8" fmla="*/ 104078 h 1598341"/>
                <a:gd name="connsiteX9" fmla="*/ 560349 w 1081892"/>
                <a:gd name="connsiteY9" fmla="*/ 200722 h 1598341"/>
                <a:gd name="connsiteX10" fmla="*/ 240681 w 1081892"/>
                <a:gd name="connsiteY10" fmla="*/ 193287 h 1598341"/>
                <a:gd name="connsiteX11" fmla="*/ 337325 w 1081892"/>
                <a:gd name="connsiteY11" fmla="*/ 260195 h 1598341"/>
                <a:gd name="connsiteX12" fmla="*/ 538047 w 1081892"/>
                <a:gd name="connsiteY12" fmla="*/ 275063 h 1598341"/>
                <a:gd name="connsiteX13" fmla="*/ 612389 w 1081892"/>
                <a:gd name="connsiteY13" fmla="*/ 319668 h 1598341"/>
                <a:gd name="connsiteX14" fmla="*/ 433969 w 1081892"/>
                <a:gd name="connsiteY14" fmla="*/ 252761 h 1598341"/>
                <a:gd name="connsiteX15" fmla="*/ 359628 w 1081892"/>
                <a:gd name="connsiteY15" fmla="*/ 96644 h 1598341"/>
                <a:gd name="connsiteX16" fmla="*/ 136603 w 1081892"/>
                <a:gd name="connsiteY16" fmla="*/ 170985 h 1598341"/>
                <a:gd name="connsiteX17" fmla="*/ 337325 w 1081892"/>
                <a:gd name="connsiteY17" fmla="*/ 304800 h 1598341"/>
                <a:gd name="connsiteX18" fmla="*/ 463706 w 1081892"/>
                <a:gd name="connsiteY18" fmla="*/ 312234 h 1598341"/>
                <a:gd name="connsiteX19" fmla="*/ 664428 w 1081892"/>
                <a:gd name="connsiteY19" fmla="*/ 260195 h 1598341"/>
                <a:gd name="connsiteX20" fmla="*/ 634691 w 1081892"/>
                <a:gd name="connsiteY20" fmla="*/ 356839 h 1598341"/>
                <a:gd name="connsiteX21" fmla="*/ 367062 w 1081892"/>
                <a:gd name="connsiteY21" fmla="*/ 349405 h 1598341"/>
                <a:gd name="connsiteX22" fmla="*/ 173774 w 1081892"/>
                <a:gd name="connsiteY22" fmla="*/ 312234 h 1598341"/>
                <a:gd name="connsiteX23" fmla="*/ 2789 w 1081892"/>
                <a:gd name="connsiteY23" fmla="*/ 200722 h 1598341"/>
                <a:gd name="connsiteX24" fmla="*/ 84564 w 1081892"/>
                <a:gd name="connsiteY24" fmla="*/ 371707 h 1598341"/>
                <a:gd name="connsiteX25" fmla="*/ 300154 w 1081892"/>
                <a:gd name="connsiteY25" fmla="*/ 334536 h 1598341"/>
                <a:gd name="connsiteX26" fmla="*/ 315023 w 1081892"/>
                <a:gd name="connsiteY26" fmla="*/ 37170 h 1598341"/>
                <a:gd name="connsiteX27" fmla="*/ 567784 w 1081892"/>
                <a:gd name="connsiteY27" fmla="*/ 111512 h 1598341"/>
                <a:gd name="connsiteX28" fmla="*/ 456271 w 1081892"/>
                <a:gd name="connsiteY28" fmla="*/ 282497 h 1598341"/>
                <a:gd name="connsiteX29" fmla="*/ 486008 w 1081892"/>
                <a:gd name="connsiteY29" fmla="*/ 431180 h 1598341"/>
                <a:gd name="connsiteX30" fmla="*/ 597520 w 1081892"/>
                <a:gd name="connsiteY30" fmla="*/ 386575 h 1598341"/>
                <a:gd name="connsiteX31" fmla="*/ 277852 w 1081892"/>
                <a:gd name="connsiteY31" fmla="*/ 178419 h 1598341"/>
                <a:gd name="connsiteX32" fmla="*/ 188642 w 1081892"/>
                <a:gd name="connsiteY32" fmla="*/ 349405 h 1598341"/>
                <a:gd name="connsiteX33" fmla="*/ 352193 w 1081892"/>
                <a:gd name="connsiteY33" fmla="*/ 408878 h 1598341"/>
                <a:gd name="connsiteX34" fmla="*/ 500876 w 1081892"/>
                <a:gd name="connsiteY34" fmla="*/ 401444 h 1598341"/>
                <a:gd name="connsiteX35" fmla="*/ 686730 w 1081892"/>
                <a:gd name="connsiteY35" fmla="*/ 423746 h 1598341"/>
                <a:gd name="connsiteX36" fmla="*/ 716467 w 1081892"/>
                <a:gd name="connsiteY36" fmla="*/ 550126 h 1598341"/>
                <a:gd name="connsiteX37" fmla="*/ 396798 w 1081892"/>
                <a:gd name="connsiteY37" fmla="*/ 609600 h 1598341"/>
                <a:gd name="connsiteX38" fmla="*/ 448837 w 1081892"/>
                <a:gd name="connsiteY38" fmla="*/ 446048 h 1598341"/>
                <a:gd name="connsiteX39" fmla="*/ 850281 w 1081892"/>
                <a:gd name="connsiteY39" fmla="*/ 490653 h 1598341"/>
                <a:gd name="connsiteX40" fmla="*/ 790808 w 1081892"/>
                <a:gd name="connsiteY40" fmla="*/ 713678 h 1598341"/>
                <a:gd name="connsiteX41" fmla="*/ 634691 w 1081892"/>
                <a:gd name="connsiteY41" fmla="*/ 527824 h 1598341"/>
                <a:gd name="connsiteX42" fmla="*/ 850281 w 1081892"/>
                <a:gd name="connsiteY42" fmla="*/ 527824 h 1598341"/>
                <a:gd name="connsiteX43" fmla="*/ 946925 w 1081892"/>
                <a:gd name="connsiteY43" fmla="*/ 921834 h 1598341"/>
                <a:gd name="connsiteX44" fmla="*/ 709032 w 1081892"/>
                <a:gd name="connsiteY44" fmla="*/ 788019 h 1598341"/>
                <a:gd name="connsiteX45" fmla="*/ 827979 w 1081892"/>
                <a:gd name="connsiteY45" fmla="*/ 609600 h 1598341"/>
                <a:gd name="connsiteX46" fmla="*/ 1006398 w 1081892"/>
                <a:gd name="connsiteY46" fmla="*/ 795453 h 1598341"/>
                <a:gd name="connsiteX47" fmla="*/ 627257 w 1081892"/>
                <a:gd name="connsiteY47" fmla="*/ 929268 h 1598341"/>
                <a:gd name="connsiteX48" fmla="*/ 664428 w 1081892"/>
                <a:gd name="connsiteY48" fmla="*/ 773151 h 1598341"/>
                <a:gd name="connsiteX49" fmla="*/ 1065871 w 1081892"/>
                <a:gd name="connsiteY49" fmla="*/ 899531 h 1598341"/>
                <a:gd name="connsiteX50" fmla="*/ 976662 w 1081892"/>
                <a:gd name="connsiteY50" fmla="*/ 1107687 h 1598341"/>
                <a:gd name="connsiteX51" fmla="*/ 738769 w 1081892"/>
                <a:gd name="connsiteY51" fmla="*/ 1234068 h 1598341"/>
                <a:gd name="connsiteX52" fmla="*/ 902320 w 1081892"/>
                <a:gd name="connsiteY52" fmla="*/ 1390185 h 1598341"/>
                <a:gd name="connsiteX53" fmla="*/ 1043569 w 1081892"/>
                <a:gd name="connsiteY53" fmla="*/ 1516565 h 1598341"/>
                <a:gd name="connsiteX54" fmla="*/ 842847 w 1081892"/>
                <a:gd name="connsiteY54" fmla="*/ 1583473 h 1598341"/>
                <a:gd name="connsiteX55" fmla="*/ 716467 w 1081892"/>
                <a:gd name="connsiteY55" fmla="*/ 1598341 h 1598341"/>
                <a:gd name="connsiteX0" fmla="*/ 72627 w 1084823"/>
                <a:gd name="connsiteY0" fmla="*/ 0 h 1598341"/>
                <a:gd name="connsiteX1" fmla="*/ 243612 w 1084823"/>
                <a:gd name="connsiteY1" fmla="*/ 156117 h 1598341"/>
                <a:gd name="connsiteX2" fmla="*/ 578149 w 1084823"/>
                <a:gd name="connsiteY2" fmla="*/ 230458 h 1598341"/>
                <a:gd name="connsiteX3" fmla="*/ 459202 w 1084823"/>
                <a:gd name="connsiteY3" fmla="*/ 133814 h 1598341"/>
                <a:gd name="connsiteX4" fmla="*/ 265915 w 1084823"/>
                <a:gd name="connsiteY4" fmla="*/ 156117 h 1598341"/>
                <a:gd name="connsiteX5" fmla="*/ 35456 w 1084823"/>
                <a:gd name="connsiteY5" fmla="*/ 282497 h 1598341"/>
                <a:gd name="connsiteX6" fmla="*/ 94929 w 1084823"/>
                <a:gd name="connsiteY6" fmla="*/ 215590 h 1598341"/>
                <a:gd name="connsiteX7" fmla="*/ 303085 w 1084823"/>
                <a:gd name="connsiteY7" fmla="*/ 260195 h 1598341"/>
                <a:gd name="connsiteX8" fmla="*/ 488939 w 1084823"/>
                <a:gd name="connsiteY8" fmla="*/ 104078 h 1598341"/>
                <a:gd name="connsiteX9" fmla="*/ 563280 w 1084823"/>
                <a:gd name="connsiteY9" fmla="*/ 200722 h 1598341"/>
                <a:gd name="connsiteX10" fmla="*/ 243612 w 1084823"/>
                <a:gd name="connsiteY10" fmla="*/ 193287 h 1598341"/>
                <a:gd name="connsiteX11" fmla="*/ 340256 w 1084823"/>
                <a:gd name="connsiteY11" fmla="*/ 260195 h 1598341"/>
                <a:gd name="connsiteX12" fmla="*/ 540978 w 1084823"/>
                <a:gd name="connsiteY12" fmla="*/ 275063 h 1598341"/>
                <a:gd name="connsiteX13" fmla="*/ 615320 w 1084823"/>
                <a:gd name="connsiteY13" fmla="*/ 319668 h 1598341"/>
                <a:gd name="connsiteX14" fmla="*/ 436900 w 1084823"/>
                <a:gd name="connsiteY14" fmla="*/ 252761 h 1598341"/>
                <a:gd name="connsiteX15" fmla="*/ 362559 w 1084823"/>
                <a:gd name="connsiteY15" fmla="*/ 96644 h 1598341"/>
                <a:gd name="connsiteX16" fmla="*/ 139534 w 1084823"/>
                <a:gd name="connsiteY16" fmla="*/ 170985 h 1598341"/>
                <a:gd name="connsiteX17" fmla="*/ 340256 w 1084823"/>
                <a:gd name="connsiteY17" fmla="*/ 304800 h 1598341"/>
                <a:gd name="connsiteX18" fmla="*/ 466637 w 1084823"/>
                <a:gd name="connsiteY18" fmla="*/ 312234 h 1598341"/>
                <a:gd name="connsiteX19" fmla="*/ 667359 w 1084823"/>
                <a:gd name="connsiteY19" fmla="*/ 260195 h 1598341"/>
                <a:gd name="connsiteX20" fmla="*/ 637622 w 1084823"/>
                <a:gd name="connsiteY20" fmla="*/ 356839 h 1598341"/>
                <a:gd name="connsiteX21" fmla="*/ 369993 w 1084823"/>
                <a:gd name="connsiteY21" fmla="*/ 349405 h 1598341"/>
                <a:gd name="connsiteX22" fmla="*/ 176705 w 1084823"/>
                <a:gd name="connsiteY22" fmla="*/ 312234 h 1598341"/>
                <a:gd name="connsiteX23" fmla="*/ 5720 w 1084823"/>
                <a:gd name="connsiteY23" fmla="*/ 200722 h 1598341"/>
                <a:gd name="connsiteX24" fmla="*/ 65193 w 1084823"/>
                <a:gd name="connsiteY24" fmla="*/ 490653 h 1598341"/>
                <a:gd name="connsiteX25" fmla="*/ 303085 w 1084823"/>
                <a:gd name="connsiteY25" fmla="*/ 334536 h 1598341"/>
                <a:gd name="connsiteX26" fmla="*/ 317954 w 1084823"/>
                <a:gd name="connsiteY26" fmla="*/ 37170 h 1598341"/>
                <a:gd name="connsiteX27" fmla="*/ 570715 w 1084823"/>
                <a:gd name="connsiteY27" fmla="*/ 111512 h 1598341"/>
                <a:gd name="connsiteX28" fmla="*/ 459202 w 1084823"/>
                <a:gd name="connsiteY28" fmla="*/ 282497 h 1598341"/>
                <a:gd name="connsiteX29" fmla="*/ 488939 w 1084823"/>
                <a:gd name="connsiteY29" fmla="*/ 431180 h 1598341"/>
                <a:gd name="connsiteX30" fmla="*/ 600451 w 1084823"/>
                <a:gd name="connsiteY30" fmla="*/ 386575 h 1598341"/>
                <a:gd name="connsiteX31" fmla="*/ 280783 w 1084823"/>
                <a:gd name="connsiteY31" fmla="*/ 178419 h 1598341"/>
                <a:gd name="connsiteX32" fmla="*/ 191573 w 1084823"/>
                <a:gd name="connsiteY32" fmla="*/ 349405 h 1598341"/>
                <a:gd name="connsiteX33" fmla="*/ 355124 w 1084823"/>
                <a:gd name="connsiteY33" fmla="*/ 408878 h 1598341"/>
                <a:gd name="connsiteX34" fmla="*/ 503807 w 1084823"/>
                <a:gd name="connsiteY34" fmla="*/ 401444 h 1598341"/>
                <a:gd name="connsiteX35" fmla="*/ 689661 w 1084823"/>
                <a:gd name="connsiteY35" fmla="*/ 423746 h 1598341"/>
                <a:gd name="connsiteX36" fmla="*/ 719398 w 1084823"/>
                <a:gd name="connsiteY36" fmla="*/ 550126 h 1598341"/>
                <a:gd name="connsiteX37" fmla="*/ 399729 w 1084823"/>
                <a:gd name="connsiteY37" fmla="*/ 609600 h 1598341"/>
                <a:gd name="connsiteX38" fmla="*/ 451768 w 1084823"/>
                <a:gd name="connsiteY38" fmla="*/ 446048 h 1598341"/>
                <a:gd name="connsiteX39" fmla="*/ 853212 w 1084823"/>
                <a:gd name="connsiteY39" fmla="*/ 490653 h 1598341"/>
                <a:gd name="connsiteX40" fmla="*/ 793739 w 1084823"/>
                <a:gd name="connsiteY40" fmla="*/ 713678 h 1598341"/>
                <a:gd name="connsiteX41" fmla="*/ 637622 w 1084823"/>
                <a:gd name="connsiteY41" fmla="*/ 527824 h 1598341"/>
                <a:gd name="connsiteX42" fmla="*/ 853212 w 1084823"/>
                <a:gd name="connsiteY42" fmla="*/ 527824 h 1598341"/>
                <a:gd name="connsiteX43" fmla="*/ 949856 w 1084823"/>
                <a:gd name="connsiteY43" fmla="*/ 921834 h 1598341"/>
                <a:gd name="connsiteX44" fmla="*/ 711963 w 1084823"/>
                <a:gd name="connsiteY44" fmla="*/ 788019 h 1598341"/>
                <a:gd name="connsiteX45" fmla="*/ 830910 w 1084823"/>
                <a:gd name="connsiteY45" fmla="*/ 609600 h 1598341"/>
                <a:gd name="connsiteX46" fmla="*/ 1009329 w 1084823"/>
                <a:gd name="connsiteY46" fmla="*/ 795453 h 1598341"/>
                <a:gd name="connsiteX47" fmla="*/ 630188 w 1084823"/>
                <a:gd name="connsiteY47" fmla="*/ 929268 h 1598341"/>
                <a:gd name="connsiteX48" fmla="*/ 667359 w 1084823"/>
                <a:gd name="connsiteY48" fmla="*/ 773151 h 1598341"/>
                <a:gd name="connsiteX49" fmla="*/ 1068802 w 1084823"/>
                <a:gd name="connsiteY49" fmla="*/ 899531 h 1598341"/>
                <a:gd name="connsiteX50" fmla="*/ 979593 w 1084823"/>
                <a:gd name="connsiteY50" fmla="*/ 1107687 h 1598341"/>
                <a:gd name="connsiteX51" fmla="*/ 741700 w 1084823"/>
                <a:gd name="connsiteY51" fmla="*/ 1234068 h 1598341"/>
                <a:gd name="connsiteX52" fmla="*/ 905251 w 1084823"/>
                <a:gd name="connsiteY52" fmla="*/ 1390185 h 1598341"/>
                <a:gd name="connsiteX53" fmla="*/ 1046500 w 1084823"/>
                <a:gd name="connsiteY53" fmla="*/ 1516565 h 1598341"/>
                <a:gd name="connsiteX54" fmla="*/ 845778 w 1084823"/>
                <a:gd name="connsiteY54" fmla="*/ 1583473 h 1598341"/>
                <a:gd name="connsiteX55" fmla="*/ 719398 w 1084823"/>
                <a:gd name="connsiteY55" fmla="*/ 1598341 h 1598341"/>
                <a:gd name="connsiteX0" fmla="*/ 72627 w 1084823"/>
                <a:gd name="connsiteY0" fmla="*/ 0 h 1598341"/>
                <a:gd name="connsiteX1" fmla="*/ 243612 w 1084823"/>
                <a:gd name="connsiteY1" fmla="*/ 156117 h 1598341"/>
                <a:gd name="connsiteX2" fmla="*/ 578149 w 1084823"/>
                <a:gd name="connsiteY2" fmla="*/ 230458 h 1598341"/>
                <a:gd name="connsiteX3" fmla="*/ 459202 w 1084823"/>
                <a:gd name="connsiteY3" fmla="*/ 133814 h 1598341"/>
                <a:gd name="connsiteX4" fmla="*/ 265915 w 1084823"/>
                <a:gd name="connsiteY4" fmla="*/ 156117 h 1598341"/>
                <a:gd name="connsiteX5" fmla="*/ 35456 w 1084823"/>
                <a:gd name="connsiteY5" fmla="*/ 282497 h 1598341"/>
                <a:gd name="connsiteX6" fmla="*/ 94929 w 1084823"/>
                <a:gd name="connsiteY6" fmla="*/ 215590 h 1598341"/>
                <a:gd name="connsiteX7" fmla="*/ 303085 w 1084823"/>
                <a:gd name="connsiteY7" fmla="*/ 260195 h 1598341"/>
                <a:gd name="connsiteX8" fmla="*/ 488939 w 1084823"/>
                <a:gd name="connsiteY8" fmla="*/ 104078 h 1598341"/>
                <a:gd name="connsiteX9" fmla="*/ 563280 w 1084823"/>
                <a:gd name="connsiteY9" fmla="*/ 200722 h 1598341"/>
                <a:gd name="connsiteX10" fmla="*/ 243612 w 1084823"/>
                <a:gd name="connsiteY10" fmla="*/ 193287 h 1598341"/>
                <a:gd name="connsiteX11" fmla="*/ 340256 w 1084823"/>
                <a:gd name="connsiteY11" fmla="*/ 260195 h 1598341"/>
                <a:gd name="connsiteX12" fmla="*/ 540978 w 1084823"/>
                <a:gd name="connsiteY12" fmla="*/ 275063 h 1598341"/>
                <a:gd name="connsiteX13" fmla="*/ 615320 w 1084823"/>
                <a:gd name="connsiteY13" fmla="*/ 319668 h 1598341"/>
                <a:gd name="connsiteX14" fmla="*/ 436900 w 1084823"/>
                <a:gd name="connsiteY14" fmla="*/ 252761 h 1598341"/>
                <a:gd name="connsiteX15" fmla="*/ 362559 w 1084823"/>
                <a:gd name="connsiteY15" fmla="*/ 96644 h 1598341"/>
                <a:gd name="connsiteX16" fmla="*/ 139534 w 1084823"/>
                <a:gd name="connsiteY16" fmla="*/ 170985 h 1598341"/>
                <a:gd name="connsiteX17" fmla="*/ 139534 w 1084823"/>
                <a:gd name="connsiteY17" fmla="*/ 386576 h 1598341"/>
                <a:gd name="connsiteX18" fmla="*/ 466637 w 1084823"/>
                <a:gd name="connsiteY18" fmla="*/ 312234 h 1598341"/>
                <a:gd name="connsiteX19" fmla="*/ 667359 w 1084823"/>
                <a:gd name="connsiteY19" fmla="*/ 260195 h 1598341"/>
                <a:gd name="connsiteX20" fmla="*/ 637622 w 1084823"/>
                <a:gd name="connsiteY20" fmla="*/ 356839 h 1598341"/>
                <a:gd name="connsiteX21" fmla="*/ 369993 w 1084823"/>
                <a:gd name="connsiteY21" fmla="*/ 349405 h 1598341"/>
                <a:gd name="connsiteX22" fmla="*/ 176705 w 1084823"/>
                <a:gd name="connsiteY22" fmla="*/ 312234 h 1598341"/>
                <a:gd name="connsiteX23" fmla="*/ 5720 w 1084823"/>
                <a:gd name="connsiteY23" fmla="*/ 200722 h 1598341"/>
                <a:gd name="connsiteX24" fmla="*/ 65193 w 1084823"/>
                <a:gd name="connsiteY24" fmla="*/ 490653 h 1598341"/>
                <a:gd name="connsiteX25" fmla="*/ 303085 w 1084823"/>
                <a:gd name="connsiteY25" fmla="*/ 334536 h 1598341"/>
                <a:gd name="connsiteX26" fmla="*/ 317954 w 1084823"/>
                <a:gd name="connsiteY26" fmla="*/ 37170 h 1598341"/>
                <a:gd name="connsiteX27" fmla="*/ 570715 w 1084823"/>
                <a:gd name="connsiteY27" fmla="*/ 111512 h 1598341"/>
                <a:gd name="connsiteX28" fmla="*/ 459202 w 1084823"/>
                <a:gd name="connsiteY28" fmla="*/ 282497 h 1598341"/>
                <a:gd name="connsiteX29" fmla="*/ 488939 w 1084823"/>
                <a:gd name="connsiteY29" fmla="*/ 431180 h 1598341"/>
                <a:gd name="connsiteX30" fmla="*/ 600451 w 1084823"/>
                <a:gd name="connsiteY30" fmla="*/ 386575 h 1598341"/>
                <a:gd name="connsiteX31" fmla="*/ 280783 w 1084823"/>
                <a:gd name="connsiteY31" fmla="*/ 178419 h 1598341"/>
                <a:gd name="connsiteX32" fmla="*/ 191573 w 1084823"/>
                <a:gd name="connsiteY32" fmla="*/ 349405 h 1598341"/>
                <a:gd name="connsiteX33" fmla="*/ 355124 w 1084823"/>
                <a:gd name="connsiteY33" fmla="*/ 408878 h 1598341"/>
                <a:gd name="connsiteX34" fmla="*/ 503807 w 1084823"/>
                <a:gd name="connsiteY34" fmla="*/ 401444 h 1598341"/>
                <a:gd name="connsiteX35" fmla="*/ 689661 w 1084823"/>
                <a:gd name="connsiteY35" fmla="*/ 423746 h 1598341"/>
                <a:gd name="connsiteX36" fmla="*/ 719398 w 1084823"/>
                <a:gd name="connsiteY36" fmla="*/ 550126 h 1598341"/>
                <a:gd name="connsiteX37" fmla="*/ 399729 w 1084823"/>
                <a:gd name="connsiteY37" fmla="*/ 609600 h 1598341"/>
                <a:gd name="connsiteX38" fmla="*/ 451768 w 1084823"/>
                <a:gd name="connsiteY38" fmla="*/ 446048 h 1598341"/>
                <a:gd name="connsiteX39" fmla="*/ 853212 w 1084823"/>
                <a:gd name="connsiteY39" fmla="*/ 490653 h 1598341"/>
                <a:gd name="connsiteX40" fmla="*/ 793739 w 1084823"/>
                <a:gd name="connsiteY40" fmla="*/ 713678 h 1598341"/>
                <a:gd name="connsiteX41" fmla="*/ 637622 w 1084823"/>
                <a:gd name="connsiteY41" fmla="*/ 527824 h 1598341"/>
                <a:gd name="connsiteX42" fmla="*/ 853212 w 1084823"/>
                <a:gd name="connsiteY42" fmla="*/ 527824 h 1598341"/>
                <a:gd name="connsiteX43" fmla="*/ 949856 w 1084823"/>
                <a:gd name="connsiteY43" fmla="*/ 921834 h 1598341"/>
                <a:gd name="connsiteX44" fmla="*/ 711963 w 1084823"/>
                <a:gd name="connsiteY44" fmla="*/ 788019 h 1598341"/>
                <a:gd name="connsiteX45" fmla="*/ 830910 w 1084823"/>
                <a:gd name="connsiteY45" fmla="*/ 609600 h 1598341"/>
                <a:gd name="connsiteX46" fmla="*/ 1009329 w 1084823"/>
                <a:gd name="connsiteY46" fmla="*/ 795453 h 1598341"/>
                <a:gd name="connsiteX47" fmla="*/ 630188 w 1084823"/>
                <a:gd name="connsiteY47" fmla="*/ 929268 h 1598341"/>
                <a:gd name="connsiteX48" fmla="*/ 667359 w 1084823"/>
                <a:gd name="connsiteY48" fmla="*/ 773151 h 1598341"/>
                <a:gd name="connsiteX49" fmla="*/ 1068802 w 1084823"/>
                <a:gd name="connsiteY49" fmla="*/ 899531 h 1598341"/>
                <a:gd name="connsiteX50" fmla="*/ 979593 w 1084823"/>
                <a:gd name="connsiteY50" fmla="*/ 1107687 h 1598341"/>
                <a:gd name="connsiteX51" fmla="*/ 741700 w 1084823"/>
                <a:gd name="connsiteY51" fmla="*/ 1234068 h 1598341"/>
                <a:gd name="connsiteX52" fmla="*/ 905251 w 1084823"/>
                <a:gd name="connsiteY52" fmla="*/ 1390185 h 1598341"/>
                <a:gd name="connsiteX53" fmla="*/ 1046500 w 1084823"/>
                <a:gd name="connsiteY53" fmla="*/ 1516565 h 1598341"/>
                <a:gd name="connsiteX54" fmla="*/ 845778 w 1084823"/>
                <a:gd name="connsiteY54" fmla="*/ 1583473 h 1598341"/>
                <a:gd name="connsiteX55" fmla="*/ 719398 w 1084823"/>
                <a:gd name="connsiteY55" fmla="*/ 1598341 h 1598341"/>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340256 w 1084823"/>
                <a:gd name="connsiteY11" fmla="*/ 312556 h 1650702"/>
                <a:gd name="connsiteX12" fmla="*/ 540978 w 1084823"/>
                <a:gd name="connsiteY12" fmla="*/ 327424 h 1650702"/>
                <a:gd name="connsiteX13" fmla="*/ 615320 w 1084823"/>
                <a:gd name="connsiteY13" fmla="*/ 37202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637622 w 1084823"/>
                <a:gd name="connsiteY20" fmla="*/ 409200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570715 w 1084823"/>
                <a:gd name="connsiteY27" fmla="*/ 16387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340256 w 1084823"/>
                <a:gd name="connsiteY11" fmla="*/ 312556 h 1650702"/>
                <a:gd name="connsiteX12" fmla="*/ 540978 w 1084823"/>
                <a:gd name="connsiteY12" fmla="*/ 327424 h 1650702"/>
                <a:gd name="connsiteX13" fmla="*/ 615320 w 1084823"/>
                <a:gd name="connsiteY13" fmla="*/ 37202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637622 w 1084823"/>
                <a:gd name="connsiteY20" fmla="*/ 409200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637622 w 1084823"/>
                <a:gd name="connsiteY27" fmla="*/ 141570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340256 w 1084823"/>
                <a:gd name="connsiteY11" fmla="*/ 312556 h 1650702"/>
                <a:gd name="connsiteX12" fmla="*/ 540978 w 1084823"/>
                <a:gd name="connsiteY12" fmla="*/ 327424 h 1650702"/>
                <a:gd name="connsiteX13" fmla="*/ 615320 w 1084823"/>
                <a:gd name="connsiteY13" fmla="*/ 37202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637622 w 1084823"/>
                <a:gd name="connsiteY20" fmla="*/ 409200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786305 w 1084823"/>
                <a:gd name="connsiteY27" fmla="*/ 7466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243612 w 1084823"/>
                <a:gd name="connsiteY11" fmla="*/ 602488 h 1650702"/>
                <a:gd name="connsiteX12" fmla="*/ 540978 w 1084823"/>
                <a:gd name="connsiteY12" fmla="*/ 327424 h 1650702"/>
                <a:gd name="connsiteX13" fmla="*/ 615320 w 1084823"/>
                <a:gd name="connsiteY13" fmla="*/ 37202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637622 w 1084823"/>
                <a:gd name="connsiteY20" fmla="*/ 409200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786305 w 1084823"/>
                <a:gd name="connsiteY27" fmla="*/ 7466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243612 w 1084823"/>
                <a:gd name="connsiteY11" fmla="*/ 602488 h 1650702"/>
                <a:gd name="connsiteX12" fmla="*/ 540978 w 1084823"/>
                <a:gd name="connsiteY12" fmla="*/ 327424 h 1650702"/>
                <a:gd name="connsiteX13" fmla="*/ 979593 w 1084823"/>
                <a:gd name="connsiteY13" fmla="*/ 24564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637622 w 1084823"/>
                <a:gd name="connsiteY20" fmla="*/ 409200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786305 w 1084823"/>
                <a:gd name="connsiteY27" fmla="*/ 7466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243612 w 1084823"/>
                <a:gd name="connsiteY11" fmla="*/ 602488 h 1650702"/>
                <a:gd name="connsiteX12" fmla="*/ 540978 w 1084823"/>
                <a:gd name="connsiteY12" fmla="*/ 327424 h 1650702"/>
                <a:gd name="connsiteX13" fmla="*/ 979593 w 1084823"/>
                <a:gd name="connsiteY13" fmla="*/ 24564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667359 w 1084823"/>
                <a:gd name="connsiteY19" fmla="*/ 312556 h 1650702"/>
                <a:gd name="connsiteX20" fmla="*/ 593017 w 1084823"/>
                <a:gd name="connsiteY20" fmla="*/ 550449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786305 w 1084823"/>
                <a:gd name="connsiteY27" fmla="*/ 7466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52361 h 1650702"/>
                <a:gd name="connsiteX1" fmla="*/ 243612 w 1084823"/>
                <a:gd name="connsiteY1" fmla="*/ 208478 h 1650702"/>
                <a:gd name="connsiteX2" fmla="*/ 578149 w 1084823"/>
                <a:gd name="connsiteY2" fmla="*/ 282819 h 1650702"/>
                <a:gd name="connsiteX3" fmla="*/ 459202 w 1084823"/>
                <a:gd name="connsiteY3" fmla="*/ 186175 h 1650702"/>
                <a:gd name="connsiteX4" fmla="*/ 265915 w 1084823"/>
                <a:gd name="connsiteY4" fmla="*/ 208478 h 1650702"/>
                <a:gd name="connsiteX5" fmla="*/ 35456 w 1084823"/>
                <a:gd name="connsiteY5" fmla="*/ 334858 h 1650702"/>
                <a:gd name="connsiteX6" fmla="*/ 94929 w 1084823"/>
                <a:gd name="connsiteY6" fmla="*/ 267951 h 1650702"/>
                <a:gd name="connsiteX7" fmla="*/ 303085 w 1084823"/>
                <a:gd name="connsiteY7" fmla="*/ 312556 h 1650702"/>
                <a:gd name="connsiteX8" fmla="*/ 488939 w 1084823"/>
                <a:gd name="connsiteY8" fmla="*/ 322 h 1650702"/>
                <a:gd name="connsiteX9" fmla="*/ 563280 w 1084823"/>
                <a:gd name="connsiteY9" fmla="*/ 253083 h 1650702"/>
                <a:gd name="connsiteX10" fmla="*/ 243612 w 1084823"/>
                <a:gd name="connsiteY10" fmla="*/ 245648 h 1650702"/>
                <a:gd name="connsiteX11" fmla="*/ 243612 w 1084823"/>
                <a:gd name="connsiteY11" fmla="*/ 602488 h 1650702"/>
                <a:gd name="connsiteX12" fmla="*/ 540978 w 1084823"/>
                <a:gd name="connsiteY12" fmla="*/ 327424 h 1650702"/>
                <a:gd name="connsiteX13" fmla="*/ 979593 w 1084823"/>
                <a:gd name="connsiteY13" fmla="*/ 245649 h 1650702"/>
                <a:gd name="connsiteX14" fmla="*/ 436900 w 1084823"/>
                <a:gd name="connsiteY14" fmla="*/ 305122 h 1650702"/>
                <a:gd name="connsiteX15" fmla="*/ 362559 w 1084823"/>
                <a:gd name="connsiteY15" fmla="*/ 149005 h 1650702"/>
                <a:gd name="connsiteX16" fmla="*/ 139534 w 1084823"/>
                <a:gd name="connsiteY16" fmla="*/ 223346 h 1650702"/>
                <a:gd name="connsiteX17" fmla="*/ 139534 w 1084823"/>
                <a:gd name="connsiteY17" fmla="*/ 438937 h 1650702"/>
                <a:gd name="connsiteX18" fmla="*/ 466637 w 1084823"/>
                <a:gd name="connsiteY18" fmla="*/ 364595 h 1650702"/>
                <a:gd name="connsiteX19" fmla="*/ 875515 w 1084823"/>
                <a:gd name="connsiteY19" fmla="*/ 394331 h 1650702"/>
                <a:gd name="connsiteX20" fmla="*/ 593017 w 1084823"/>
                <a:gd name="connsiteY20" fmla="*/ 550449 h 1650702"/>
                <a:gd name="connsiteX21" fmla="*/ 369993 w 1084823"/>
                <a:gd name="connsiteY21" fmla="*/ 401766 h 1650702"/>
                <a:gd name="connsiteX22" fmla="*/ 176705 w 1084823"/>
                <a:gd name="connsiteY22" fmla="*/ 364595 h 1650702"/>
                <a:gd name="connsiteX23" fmla="*/ 5720 w 1084823"/>
                <a:gd name="connsiteY23" fmla="*/ 253083 h 1650702"/>
                <a:gd name="connsiteX24" fmla="*/ 65193 w 1084823"/>
                <a:gd name="connsiteY24" fmla="*/ 543014 h 1650702"/>
                <a:gd name="connsiteX25" fmla="*/ 303085 w 1084823"/>
                <a:gd name="connsiteY25" fmla="*/ 386897 h 1650702"/>
                <a:gd name="connsiteX26" fmla="*/ 317954 w 1084823"/>
                <a:gd name="connsiteY26" fmla="*/ 89531 h 1650702"/>
                <a:gd name="connsiteX27" fmla="*/ 786305 w 1084823"/>
                <a:gd name="connsiteY27" fmla="*/ 74663 h 1650702"/>
                <a:gd name="connsiteX28" fmla="*/ 459202 w 1084823"/>
                <a:gd name="connsiteY28" fmla="*/ 334858 h 1650702"/>
                <a:gd name="connsiteX29" fmla="*/ 488939 w 1084823"/>
                <a:gd name="connsiteY29" fmla="*/ 483541 h 1650702"/>
                <a:gd name="connsiteX30" fmla="*/ 600451 w 1084823"/>
                <a:gd name="connsiteY30" fmla="*/ 438936 h 1650702"/>
                <a:gd name="connsiteX31" fmla="*/ 280783 w 1084823"/>
                <a:gd name="connsiteY31" fmla="*/ 230780 h 1650702"/>
                <a:gd name="connsiteX32" fmla="*/ 191573 w 1084823"/>
                <a:gd name="connsiteY32" fmla="*/ 401766 h 1650702"/>
                <a:gd name="connsiteX33" fmla="*/ 355124 w 1084823"/>
                <a:gd name="connsiteY33" fmla="*/ 461239 h 1650702"/>
                <a:gd name="connsiteX34" fmla="*/ 503807 w 1084823"/>
                <a:gd name="connsiteY34" fmla="*/ 453805 h 1650702"/>
                <a:gd name="connsiteX35" fmla="*/ 689661 w 1084823"/>
                <a:gd name="connsiteY35" fmla="*/ 476107 h 1650702"/>
                <a:gd name="connsiteX36" fmla="*/ 719398 w 1084823"/>
                <a:gd name="connsiteY36" fmla="*/ 602487 h 1650702"/>
                <a:gd name="connsiteX37" fmla="*/ 399729 w 1084823"/>
                <a:gd name="connsiteY37" fmla="*/ 661961 h 1650702"/>
                <a:gd name="connsiteX38" fmla="*/ 451768 w 1084823"/>
                <a:gd name="connsiteY38" fmla="*/ 498409 h 1650702"/>
                <a:gd name="connsiteX39" fmla="*/ 853212 w 1084823"/>
                <a:gd name="connsiteY39" fmla="*/ 543014 h 1650702"/>
                <a:gd name="connsiteX40" fmla="*/ 793739 w 1084823"/>
                <a:gd name="connsiteY40" fmla="*/ 766039 h 1650702"/>
                <a:gd name="connsiteX41" fmla="*/ 637622 w 1084823"/>
                <a:gd name="connsiteY41" fmla="*/ 580185 h 1650702"/>
                <a:gd name="connsiteX42" fmla="*/ 853212 w 1084823"/>
                <a:gd name="connsiteY42" fmla="*/ 580185 h 1650702"/>
                <a:gd name="connsiteX43" fmla="*/ 949856 w 1084823"/>
                <a:gd name="connsiteY43" fmla="*/ 974195 h 1650702"/>
                <a:gd name="connsiteX44" fmla="*/ 711963 w 1084823"/>
                <a:gd name="connsiteY44" fmla="*/ 840380 h 1650702"/>
                <a:gd name="connsiteX45" fmla="*/ 830910 w 1084823"/>
                <a:gd name="connsiteY45" fmla="*/ 661961 h 1650702"/>
                <a:gd name="connsiteX46" fmla="*/ 1009329 w 1084823"/>
                <a:gd name="connsiteY46" fmla="*/ 847814 h 1650702"/>
                <a:gd name="connsiteX47" fmla="*/ 630188 w 1084823"/>
                <a:gd name="connsiteY47" fmla="*/ 981629 h 1650702"/>
                <a:gd name="connsiteX48" fmla="*/ 667359 w 1084823"/>
                <a:gd name="connsiteY48" fmla="*/ 825512 h 1650702"/>
                <a:gd name="connsiteX49" fmla="*/ 1068802 w 1084823"/>
                <a:gd name="connsiteY49" fmla="*/ 951892 h 1650702"/>
                <a:gd name="connsiteX50" fmla="*/ 979593 w 1084823"/>
                <a:gd name="connsiteY50" fmla="*/ 1160048 h 1650702"/>
                <a:gd name="connsiteX51" fmla="*/ 741700 w 1084823"/>
                <a:gd name="connsiteY51" fmla="*/ 1286429 h 1650702"/>
                <a:gd name="connsiteX52" fmla="*/ 905251 w 1084823"/>
                <a:gd name="connsiteY52" fmla="*/ 1442546 h 1650702"/>
                <a:gd name="connsiteX53" fmla="*/ 1046500 w 1084823"/>
                <a:gd name="connsiteY53" fmla="*/ 1568926 h 1650702"/>
                <a:gd name="connsiteX54" fmla="*/ 845778 w 1084823"/>
                <a:gd name="connsiteY54" fmla="*/ 1635834 h 1650702"/>
                <a:gd name="connsiteX55" fmla="*/ 719398 w 1084823"/>
                <a:gd name="connsiteY55" fmla="*/ 1650702 h 1650702"/>
                <a:gd name="connsiteX0" fmla="*/ 72627 w 1084823"/>
                <a:gd name="connsiteY0" fmla="*/ 141068 h 1739409"/>
                <a:gd name="connsiteX1" fmla="*/ 243612 w 1084823"/>
                <a:gd name="connsiteY1" fmla="*/ 297185 h 1739409"/>
                <a:gd name="connsiteX2" fmla="*/ 578149 w 1084823"/>
                <a:gd name="connsiteY2" fmla="*/ 371526 h 1739409"/>
                <a:gd name="connsiteX3" fmla="*/ 459202 w 1084823"/>
                <a:gd name="connsiteY3" fmla="*/ 274882 h 1739409"/>
                <a:gd name="connsiteX4" fmla="*/ 265915 w 1084823"/>
                <a:gd name="connsiteY4" fmla="*/ 297185 h 1739409"/>
                <a:gd name="connsiteX5" fmla="*/ 35456 w 1084823"/>
                <a:gd name="connsiteY5" fmla="*/ 423565 h 1739409"/>
                <a:gd name="connsiteX6" fmla="*/ 94929 w 1084823"/>
                <a:gd name="connsiteY6" fmla="*/ 356658 h 1739409"/>
                <a:gd name="connsiteX7" fmla="*/ 303085 w 1084823"/>
                <a:gd name="connsiteY7" fmla="*/ 401263 h 1739409"/>
                <a:gd name="connsiteX8" fmla="*/ 488939 w 1084823"/>
                <a:gd name="connsiteY8" fmla="*/ 89029 h 1739409"/>
                <a:gd name="connsiteX9" fmla="*/ 563280 w 1084823"/>
                <a:gd name="connsiteY9" fmla="*/ 341790 h 1739409"/>
                <a:gd name="connsiteX10" fmla="*/ 243612 w 1084823"/>
                <a:gd name="connsiteY10" fmla="*/ 334355 h 1739409"/>
                <a:gd name="connsiteX11" fmla="*/ 243612 w 1084823"/>
                <a:gd name="connsiteY11" fmla="*/ 691195 h 1739409"/>
                <a:gd name="connsiteX12" fmla="*/ 540978 w 1084823"/>
                <a:gd name="connsiteY12" fmla="*/ 416131 h 1739409"/>
                <a:gd name="connsiteX13" fmla="*/ 979593 w 1084823"/>
                <a:gd name="connsiteY13" fmla="*/ 334356 h 1739409"/>
                <a:gd name="connsiteX14" fmla="*/ 436900 w 1084823"/>
                <a:gd name="connsiteY14" fmla="*/ 393829 h 1739409"/>
                <a:gd name="connsiteX15" fmla="*/ 362559 w 1084823"/>
                <a:gd name="connsiteY15" fmla="*/ 237712 h 1739409"/>
                <a:gd name="connsiteX16" fmla="*/ 139534 w 1084823"/>
                <a:gd name="connsiteY16" fmla="*/ 312053 h 1739409"/>
                <a:gd name="connsiteX17" fmla="*/ 139534 w 1084823"/>
                <a:gd name="connsiteY17" fmla="*/ 527644 h 1739409"/>
                <a:gd name="connsiteX18" fmla="*/ 466637 w 1084823"/>
                <a:gd name="connsiteY18" fmla="*/ 453302 h 1739409"/>
                <a:gd name="connsiteX19" fmla="*/ 875515 w 1084823"/>
                <a:gd name="connsiteY19" fmla="*/ 483038 h 1739409"/>
                <a:gd name="connsiteX20" fmla="*/ 593017 w 1084823"/>
                <a:gd name="connsiteY20" fmla="*/ 639156 h 1739409"/>
                <a:gd name="connsiteX21" fmla="*/ 369993 w 1084823"/>
                <a:gd name="connsiteY21" fmla="*/ 490473 h 1739409"/>
                <a:gd name="connsiteX22" fmla="*/ 176705 w 1084823"/>
                <a:gd name="connsiteY22" fmla="*/ 453302 h 1739409"/>
                <a:gd name="connsiteX23" fmla="*/ 5720 w 1084823"/>
                <a:gd name="connsiteY23" fmla="*/ 341790 h 1739409"/>
                <a:gd name="connsiteX24" fmla="*/ 65193 w 1084823"/>
                <a:gd name="connsiteY24" fmla="*/ 631721 h 1739409"/>
                <a:gd name="connsiteX25" fmla="*/ 303085 w 1084823"/>
                <a:gd name="connsiteY25" fmla="*/ 475604 h 1739409"/>
                <a:gd name="connsiteX26" fmla="*/ 317954 w 1084823"/>
                <a:gd name="connsiteY26" fmla="*/ 178238 h 1739409"/>
                <a:gd name="connsiteX27" fmla="*/ 786305 w 1084823"/>
                <a:gd name="connsiteY27" fmla="*/ 163370 h 1739409"/>
                <a:gd name="connsiteX28" fmla="*/ 407163 w 1084823"/>
                <a:gd name="connsiteY28" fmla="*/ 14687 h 1739409"/>
                <a:gd name="connsiteX29" fmla="*/ 488939 w 1084823"/>
                <a:gd name="connsiteY29" fmla="*/ 572248 h 1739409"/>
                <a:gd name="connsiteX30" fmla="*/ 600451 w 1084823"/>
                <a:gd name="connsiteY30" fmla="*/ 527643 h 1739409"/>
                <a:gd name="connsiteX31" fmla="*/ 280783 w 1084823"/>
                <a:gd name="connsiteY31" fmla="*/ 319487 h 1739409"/>
                <a:gd name="connsiteX32" fmla="*/ 191573 w 1084823"/>
                <a:gd name="connsiteY32" fmla="*/ 490473 h 1739409"/>
                <a:gd name="connsiteX33" fmla="*/ 355124 w 1084823"/>
                <a:gd name="connsiteY33" fmla="*/ 549946 h 1739409"/>
                <a:gd name="connsiteX34" fmla="*/ 503807 w 1084823"/>
                <a:gd name="connsiteY34" fmla="*/ 542512 h 1739409"/>
                <a:gd name="connsiteX35" fmla="*/ 689661 w 1084823"/>
                <a:gd name="connsiteY35" fmla="*/ 564814 h 1739409"/>
                <a:gd name="connsiteX36" fmla="*/ 719398 w 1084823"/>
                <a:gd name="connsiteY36" fmla="*/ 691194 h 1739409"/>
                <a:gd name="connsiteX37" fmla="*/ 399729 w 1084823"/>
                <a:gd name="connsiteY37" fmla="*/ 750668 h 1739409"/>
                <a:gd name="connsiteX38" fmla="*/ 451768 w 1084823"/>
                <a:gd name="connsiteY38" fmla="*/ 587116 h 1739409"/>
                <a:gd name="connsiteX39" fmla="*/ 853212 w 1084823"/>
                <a:gd name="connsiteY39" fmla="*/ 631721 h 1739409"/>
                <a:gd name="connsiteX40" fmla="*/ 793739 w 1084823"/>
                <a:gd name="connsiteY40" fmla="*/ 854746 h 1739409"/>
                <a:gd name="connsiteX41" fmla="*/ 637622 w 1084823"/>
                <a:gd name="connsiteY41" fmla="*/ 668892 h 1739409"/>
                <a:gd name="connsiteX42" fmla="*/ 853212 w 1084823"/>
                <a:gd name="connsiteY42" fmla="*/ 668892 h 1739409"/>
                <a:gd name="connsiteX43" fmla="*/ 949856 w 1084823"/>
                <a:gd name="connsiteY43" fmla="*/ 1062902 h 1739409"/>
                <a:gd name="connsiteX44" fmla="*/ 711963 w 1084823"/>
                <a:gd name="connsiteY44" fmla="*/ 929087 h 1739409"/>
                <a:gd name="connsiteX45" fmla="*/ 830910 w 1084823"/>
                <a:gd name="connsiteY45" fmla="*/ 750668 h 1739409"/>
                <a:gd name="connsiteX46" fmla="*/ 1009329 w 1084823"/>
                <a:gd name="connsiteY46" fmla="*/ 936521 h 1739409"/>
                <a:gd name="connsiteX47" fmla="*/ 630188 w 1084823"/>
                <a:gd name="connsiteY47" fmla="*/ 1070336 h 1739409"/>
                <a:gd name="connsiteX48" fmla="*/ 667359 w 1084823"/>
                <a:gd name="connsiteY48" fmla="*/ 914219 h 1739409"/>
                <a:gd name="connsiteX49" fmla="*/ 1068802 w 1084823"/>
                <a:gd name="connsiteY49" fmla="*/ 1040599 h 1739409"/>
                <a:gd name="connsiteX50" fmla="*/ 979593 w 1084823"/>
                <a:gd name="connsiteY50" fmla="*/ 1248755 h 1739409"/>
                <a:gd name="connsiteX51" fmla="*/ 741700 w 1084823"/>
                <a:gd name="connsiteY51" fmla="*/ 1375136 h 1739409"/>
                <a:gd name="connsiteX52" fmla="*/ 905251 w 1084823"/>
                <a:gd name="connsiteY52" fmla="*/ 1531253 h 1739409"/>
                <a:gd name="connsiteX53" fmla="*/ 1046500 w 1084823"/>
                <a:gd name="connsiteY53" fmla="*/ 1657633 h 1739409"/>
                <a:gd name="connsiteX54" fmla="*/ 845778 w 1084823"/>
                <a:gd name="connsiteY54" fmla="*/ 1724541 h 1739409"/>
                <a:gd name="connsiteX55" fmla="*/ 719398 w 1084823"/>
                <a:gd name="connsiteY55" fmla="*/ 1739409 h 1739409"/>
                <a:gd name="connsiteX0" fmla="*/ 72627 w 1084823"/>
                <a:gd name="connsiteY0" fmla="*/ 141068 h 1739409"/>
                <a:gd name="connsiteX1" fmla="*/ 243612 w 1084823"/>
                <a:gd name="connsiteY1" fmla="*/ 297185 h 1739409"/>
                <a:gd name="connsiteX2" fmla="*/ 578149 w 1084823"/>
                <a:gd name="connsiteY2" fmla="*/ 371526 h 1739409"/>
                <a:gd name="connsiteX3" fmla="*/ 459202 w 1084823"/>
                <a:gd name="connsiteY3" fmla="*/ 274882 h 1739409"/>
                <a:gd name="connsiteX4" fmla="*/ 265915 w 1084823"/>
                <a:gd name="connsiteY4" fmla="*/ 297185 h 1739409"/>
                <a:gd name="connsiteX5" fmla="*/ 35456 w 1084823"/>
                <a:gd name="connsiteY5" fmla="*/ 423565 h 1739409"/>
                <a:gd name="connsiteX6" fmla="*/ 94929 w 1084823"/>
                <a:gd name="connsiteY6" fmla="*/ 356658 h 1739409"/>
                <a:gd name="connsiteX7" fmla="*/ 303085 w 1084823"/>
                <a:gd name="connsiteY7" fmla="*/ 401263 h 1739409"/>
                <a:gd name="connsiteX8" fmla="*/ 488939 w 1084823"/>
                <a:gd name="connsiteY8" fmla="*/ 89029 h 1739409"/>
                <a:gd name="connsiteX9" fmla="*/ 563280 w 1084823"/>
                <a:gd name="connsiteY9" fmla="*/ 341790 h 1739409"/>
                <a:gd name="connsiteX10" fmla="*/ 243612 w 1084823"/>
                <a:gd name="connsiteY10" fmla="*/ 334355 h 1739409"/>
                <a:gd name="connsiteX11" fmla="*/ 243612 w 1084823"/>
                <a:gd name="connsiteY11" fmla="*/ 691195 h 1739409"/>
                <a:gd name="connsiteX12" fmla="*/ 540978 w 1084823"/>
                <a:gd name="connsiteY12" fmla="*/ 416131 h 1739409"/>
                <a:gd name="connsiteX13" fmla="*/ 979593 w 1084823"/>
                <a:gd name="connsiteY13" fmla="*/ 334356 h 1739409"/>
                <a:gd name="connsiteX14" fmla="*/ 436900 w 1084823"/>
                <a:gd name="connsiteY14" fmla="*/ 393829 h 1739409"/>
                <a:gd name="connsiteX15" fmla="*/ 362559 w 1084823"/>
                <a:gd name="connsiteY15" fmla="*/ 237712 h 1739409"/>
                <a:gd name="connsiteX16" fmla="*/ 139534 w 1084823"/>
                <a:gd name="connsiteY16" fmla="*/ 312053 h 1739409"/>
                <a:gd name="connsiteX17" fmla="*/ 139534 w 1084823"/>
                <a:gd name="connsiteY17" fmla="*/ 527644 h 1739409"/>
                <a:gd name="connsiteX18" fmla="*/ 466637 w 1084823"/>
                <a:gd name="connsiteY18" fmla="*/ 453302 h 1739409"/>
                <a:gd name="connsiteX19" fmla="*/ 875515 w 1084823"/>
                <a:gd name="connsiteY19" fmla="*/ 483038 h 1739409"/>
                <a:gd name="connsiteX20" fmla="*/ 593017 w 1084823"/>
                <a:gd name="connsiteY20" fmla="*/ 639156 h 1739409"/>
                <a:gd name="connsiteX21" fmla="*/ 369993 w 1084823"/>
                <a:gd name="connsiteY21" fmla="*/ 490473 h 1739409"/>
                <a:gd name="connsiteX22" fmla="*/ 176705 w 1084823"/>
                <a:gd name="connsiteY22" fmla="*/ 453302 h 1739409"/>
                <a:gd name="connsiteX23" fmla="*/ 5720 w 1084823"/>
                <a:gd name="connsiteY23" fmla="*/ 341790 h 1739409"/>
                <a:gd name="connsiteX24" fmla="*/ 65193 w 1084823"/>
                <a:gd name="connsiteY24" fmla="*/ 631721 h 1739409"/>
                <a:gd name="connsiteX25" fmla="*/ 303085 w 1084823"/>
                <a:gd name="connsiteY25" fmla="*/ 475604 h 1739409"/>
                <a:gd name="connsiteX26" fmla="*/ 317954 w 1084823"/>
                <a:gd name="connsiteY26" fmla="*/ 178238 h 1739409"/>
                <a:gd name="connsiteX27" fmla="*/ 786305 w 1084823"/>
                <a:gd name="connsiteY27" fmla="*/ 163370 h 1739409"/>
                <a:gd name="connsiteX28" fmla="*/ 407163 w 1084823"/>
                <a:gd name="connsiteY28" fmla="*/ 14687 h 1739409"/>
                <a:gd name="connsiteX29" fmla="*/ 488939 w 1084823"/>
                <a:gd name="connsiteY29" fmla="*/ 572248 h 1739409"/>
                <a:gd name="connsiteX30" fmla="*/ 600451 w 1084823"/>
                <a:gd name="connsiteY30" fmla="*/ 527643 h 1739409"/>
                <a:gd name="connsiteX31" fmla="*/ 251046 w 1084823"/>
                <a:gd name="connsiteY31" fmla="*/ 126199 h 1739409"/>
                <a:gd name="connsiteX32" fmla="*/ 191573 w 1084823"/>
                <a:gd name="connsiteY32" fmla="*/ 490473 h 1739409"/>
                <a:gd name="connsiteX33" fmla="*/ 355124 w 1084823"/>
                <a:gd name="connsiteY33" fmla="*/ 549946 h 1739409"/>
                <a:gd name="connsiteX34" fmla="*/ 503807 w 1084823"/>
                <a:gd name="connsiteY34" fmla="*/ 542512 h 1739409"/>
                <a:gd name="connsiteX35" fmla="*/ 689661 w 1084823"/>
                <a:gd name="connsiteY35" fmla="*/ 564814 h 1739409"/>
                <a:gd name="connsiteX36" fmla="*/ 719398 w 1084823"/>
                <a:gd name="connsiteY36" fmla="*/ 691194 h 1739409"/>
                <a:gd name="connsiteX37" fmla="*/ 399729 w 1084823"/>
                <a:gd name="connsiteY37" fmla="*/ 750668 h 1739409"/>
                <a:gd name="connsiteX38" fmla="*/ 451768 w 1084823"/>
                <a:gd name="connsiteY38" fmla="*/ 587116 h 1739409"/>
                <a:gd name="connsiteX39" fmla="*/ 853212 w 1084823"/>
                <a:gd name="connsiteY39" fmla="*/ 631721 h 1739409"/>
                <a:gd name="connsiteX40" fmla="*/ 793739 w 1084823"/>
                <a:gd name="connsiteY40" fmla="*/ 854746 h 1739409"/>
                <a:gd name="connsiteX41" fmla="*/ 637622 w 1084823"/>
                <a:gd name="connsiteY41" fmla="*/ 668892 h 1739409"/>
                <a:gd name="connsiteX42" fmla="*/ 853212 w 1084823"/>
                <a:gd name="connsiteY42" fmla="*/ 668892 h 1739409"/>
                <a:gd name="connsiteX43" fmla="*/ 949856 w 1084823"/>
                <a:gd name="connsiteY43" fmla="*/ 1062902 h 1739409"/>
                <a:gd name="connsiteX44" fmla="*/ 711963 w 1084823"/>
                <a:gd name="connsiteY44" fmla="*/ 929087 h 1739409"/>
                <a:gd name="connsiteX45" fmla="*/ 830910 w 1084823"/>
                <a:gd name="connsiteY45" fmla="*/ 750668 h 1739409"/>
                <a:gd name="connsiteX46" fmla="*/ 1009329 w 1084823"/>
                <a:gd name="connsiteY46" fmla="*/ 936521 h 1739409"/>
                <a:gd name="connsiteX47" fmla="*/ 630188 w 1084823"/>
                <a:gd name="connsiteY47" fmla="*/ 1070336 h 1739409"/>
                <a:gd name="connsiteX48" fmla="*/ 667359 w 1084823"/>
                <a:gd name="connsiteY48" fmla="*/ 914219 h 1739409"/>
                <a:gd name="connsiteX49" fmla="*/ 1068802 w 1084823"/>
                <a:gd name="connsiteY49" fmla="*/ 1040599 h 1739409"/>
                <a:gd name="connsiteX50" fmla="*/ 979593 w 1084823"/>
                <a:gd name="connsiteY50" fmla="*/ 1248755 h 1739409"/>
                <a:gd name="connsiteX51" fmla="*/ 741700 w 1084823"/>
                <a:gd name="connsiteY51" fmla="*/ 1375136 h 1739409"/>
                <a:gd name="connsiteX52" fmla="*/ 905251 w 1084823"/>
                <a:gd name="connsiteY52" fmla="*/ 1531253 h 1739409"/>
                <a:gd name="connsiteX53" fmla="*/ 1046500 w 1084823"/>
                <a:gd name="connsiteY53" fmla="*/ 1657633 h 1739409"/>
                <a:gd name="connsiteX54" fmla="*/ 845778 w 1084823"/>
                <a:gd name="connsiteY54" fmla="*/ 1724541 h 1739409"/>
                <a:gd name="connsiteX55" fmla="*/ 719398 w 1084823"/>
                <a:gd name="connsiteY55" fmla="*/ 1739409 h 1739409"/>
                <a:gd name="connsiteX0" fmla="*/ 72627 w 1084823"/>
                <a:gd name="connsiteY0" fmla="*/ 141068 h 1739409"/>
                <a:gd name="connsiteX1" fmla="*/ 243612 w 1084823"/>
                <a:gd name="connsiteY1" fmla="*/ 297185 h 1739409"/>
                <a:gd name="connsiteX2" fmla="*/ 578149 w 1084823"/>
                <a:gd name="connsiteY2" fmla="*/ 371526 h 1739409"/>
                <a:gd name="connsiteX3" fmla="*/ 459202 w 1084823"/>
                <a:gd name="connsiteY3" fmla="*/ 274882 h 1739409"/>
                <a:gd name="connsiteX4" fmla="*/ 265915 w 1084823"/>
                <a:gd name="connsiteY4" fmla="*/ 297185 h 1739409"/>
                <a:gd name="connsiteX5" fmla="*/ 35456 w 1084823"/>
                <a:gd name="connsiteY5" fmla="*/ 423565 h 1739409"/>
                <a:gd name="connsiteX6" fmla="*/ 94929 w 1084823"/>
                <a:gd name="connsiteY6" fmla="*/ 356658 h 1739409"/>
                <a:gd name="connsiteX7" fmla="*/ 303085 w 1084823"/>
                <a:gd name="connsiteY7" fmla="*/ 401263 h 1739409"/>
                <a:gd name="connsiteX8" fmla="*/ 488939 w 1084823"/>
                <a:gd name="connsiteY8" fmla="*/ 89029 h 1739409"/>
                <a:gd name="connsiteX9" fmla="*/ 563280 w 1084823"/>
                <a:gd name="connsiteY9" fmla="*/ 341790 h 1739409"/>
                <a:gd name="connsiteX10" fmla="*/ 243612 w 1084823"/>
                <a:gd name="connsiteY10" fmla="*/ 334355 h 1739409"/>
                <a:gd name="connsiteX11" fmla="*/ 243612 w 1084823"/>
                <a:gd name="connsiteY11" fmla="*/ 691195 h 1739409"/>
                <a:gd name="connsiteX12" fmla="*/ 540978 w 1084823"/>
                <a:gd name="connsiteY12" fmla="*/ 416131 h 1739409"/>
                <a:gd name="connsiteX13" fmla="*/ 979593 w 1084823"/>
                <a:gd name="connsiteY13" fmla="*/ 334356 h 1739409"/>
                <a:gd name="connsiteX14" fmla="*/ 436900 w 1084823"/>
                <a:gd name="connsiteY14" fmla="*/ 393829 h 1739409"/>
                <a:gd name="connsiteX15" fmla="*/ 362559 w 1084823"/>
                <a:gd name="connsiteY15" fmla="*/ 237712 h 1739409"/>
                <a:gd name="connsiteX16" fmla="*/ 102363 w 1084823"/>
                <a:gd name="connsiteY16" fmla="*/ 193107 h 1739409"/>
                <a:gd name="connsiteX17" fmla="*/ 139534 w 1084823"/>
                <a:gd name="connsiteY17" fmla="*/ 527644 h 1739409"/>
                <a:gd name="connsiteX18" fmla="*/ 466637 w 1084823"/>
                <a:gd name="connsiteY18" fmla="*/ 453302 h 1739409"/>
                <a:gd name="connsiteX19" fmla="*/ 875515 w 1084823"/>
                <a:gd name="connsiteY19" fmla="*/ 483038 h 1739409"/>
                <a:gd name="connsiteX20" fmla="*/ 593017 w 1084823"/>
                <a:gd name="connsiteY20" fmla="*/ 639156 h 1739409"/>
                <a:gd name="connsiteX21" fmla="*/ 369993 w 1084823"/>
                <a:gd name="connsiteY21" fmla="*/ 490473 h 1739409"/>
                <a:gd name="connsiteX22" fmla="*/ 176705 w 1084823"/>
                <a:gd name="connsiteY22" fmla="*/ 453302 h 1739409"/>
                <a:gd name="connsiteX23" fmla="*/ 5720 w 1084823"/>
                <a:gd name="connsiteY23" fmla="*/ 341790 h 1739409"/>
                <a:gd name="connsiteX24" fmla="*/ 65193 w 1084823"/>
                <a:gd name="connsiteY24" fmla="*/ 631721 h 1739409"/>
                <a:gd name="connsiteX25" fmla="*/ 303085 w 1084823"/>
                <a:gd name="connsiteY25" fmla="*/ 475604 h 1739409"/>
                <a:gd name="connsiteX26" fmla="*/ 317954 w 1084823"/>
                <a:gd name="connsiteY26" fmla="*/ 178238 h 1739409"/>
                <a:gd name="connsiteX27" fmla="*/ 786305 w 1084823"/>
                <a:gd name="connsiteY27" fmla="*/ 163370 h 1739409"/>
                <a:gd name="connsiteX28" fmla="*/ 407163 w 1084823"/>
                <a:gd name="connsiteY28" fmla="*/ 14687 h 1739409"/>
                <a:gd name="connsiteX29" fmla="*/ 488939 w 1084823"/>
                <a:gd name="connsiteY29" fmla="*/ 572248 h 1739409"/>
                <a:gd name="connsiteX30" fmla="*/ 600451 w 1084823"/>
                <a:gd name="connsiteY30" fmla="*/ 527643 h 1739409"/>
                <a:gd name="connsiteX31" fmla="*/ 251046 w 1084823"/>
                <a:gd name="connsiteY31" fmla="*/ 126199 h 1739409"/>
                <a:gd name="connsiteX32" fmla="*/ 191573 w 1084823"/>
                <a:gd name="connsiteY32" fmla="*/ 490473 h 1739409"/>
                <a:gd name="connsiteX33" fmla="*/ 355124 w 1084823"/>
                <a:gd name="connsiteY33" fmla="*/ 549946 h 1739409"/>
                <a:gd name="connsiteX34" fmla="*/ 503807 w 1084823"/>
                <a:gd name="connsiteY34" fmla="*/ 542512 h 1739409"/>
                <a:gd name="connsiteX35" fmla="*/ 689661 w 1084823"/>
                <a:gd name="connsiteY35" fmla="*/ 564814 h 1739409"/>
                <a:gd name="connsiteX36" fmla="*/ 719398 w 1084823"/>
                <a:gd name="connsiteY36" fmla="*/ 691194 h 1739409"/>
                <a:gd name="connsiteX37" fmla="*/ 399729 w 1084823"/>
                <a:gd name="connsiteY37" fmla="*/ 750668 h 1739409"/>
                <a:gd name="connsiteX38" fmla="*/ 451768 w 1084823"/>
                <a:gd name="connsiteY38" fmla="*/ 587116 h 1739409"/>
                <a:gd name="connsiteX39" fmla="*/ 853212 w 1084823"/>
                <a:gd name="connsiteY39" fmla="*/ 631721 h 1739409"/>
                <a:gd name="connsiteX40" fmla="*/ 793739 w 1084823"/>
                <a:gd name="connsiteY40" fmla="*/ 854746 h 1739409"/>
                <a:gd name="connsiteX41" fmla="*/ 637622 w 1084823"/>
                <a:gd name="connsiteY41" fmla="*/ 668892 h 1739409"/>
                <a:gd name="connsiteX42" fmla="*/ 853212 w 1084823"/>
                <a:gd name="connsiteY42" fmla="*/ 668892 h 1739409"/>
                <a:gd name="connsiteX43" fmla="*/ 949856 w 1084823"/>
                <a:gd name="connsiteY43" fmla="*/ 1062902 h 1739409"/>
                <a:gd name="connsiteX44" fmla="*/ 711963 w 1084823"/>
                <a:gd name="connsiteY44" fmla="*/ 929087 h 1739409"/>
                <a:gd name="connsiteX45" fmla="*/ 830910 w 1084823"/>
                <a:gd name="connsiteY45" fmla="*/ 750668 h 1739409"/>
                <a:gd name="connsiteX46" fmla="*/ 1009329 w 1084823"/>
                <a:gd name="connsiteY46" fmla="*/ 936521 h 1739409"/>
                <a:gd name="connsiteX47" fmla="*/ 630188 w 1084823"/>
                <a:gd name="connsiteY47" fmla="*/ 1070336 h 1739409"/>
                <a:gd name="connsiteX48" fmla="*/ 667359 w 1084823"/>
                <a:gd name="connsiteY48" fmla="*/ 914219 h 1739409"/>
                <a:gd name="connsiteX49" fmla="*/ 1068802 w 1084823"/>
                <a:gd name="connsiteY49" fmla="*/ 1040599 h 1739409"/>
                <a:gd name="connsiteX50" fmla="*/ 979593 w 1084823"/>
                <a:gd name="connsiteY50" fmla="*/ 1248755 h 1739409"/>
                <a:gd name="connsiteX51" fmla="*/ 741700 w 1084823"/>
                <a:gd name="connsiteY51" fmla="*/ 1375136 h 1739409"/>
                <a:gd name="connsiteX52" fmla="*/ 905251 w 1084823"/>
                <a:gd name="connsiteY52" fmla="*/ 1531253 h 1739409"/>
                <a:gd name="connsiteX53" fmla="*/ 1046500 w 1084823"/>
                <a:gd name="connsiteY53" fmla="*/ 1657633 h 1739409"/>
                <a:gd name="connsiteX54" fmla="*/ 845778 w 1084823"/>
                <a:gd name="connsiteY54" fmla="*/ 1724541 h 1739409"/>
                <a:gd name="connsiteX55" fmla="*/ 719398 w 1084823"/>
                <a:gd name="connsiteY55" fmla="*/ 1739409 h 1739409"/>
                <a:gd name="connsiteX0" fmla="*/ 0 w 1183181"/>
                <a:gd name="connsiteY0" fmla="*/ 178239 h 1739409"/>
                <a:gd name="connsiteX1" fmla="*/ 341970 w 1183181"/>
                <a:gd name="connsiteY1" fmla="*/ 297185 h 1739409"/>
                <a:gd name="connsiteX2" fmla="*/ 676507 w 1183181"/>
                <a:gd name="connsiteY2" fmla="*/ 371526 h 1739409"/>
                <a:gd name="connsiteX3" fmla="*/ 557560 w 1183181"/>
                <a:gd name="connsiteY3" fmla="*/ 274882 h 1739409"/>
                <a:gd name="connsiteX4" fmla="*/ 364273 w 1183181"/>
                <a:gd name="connsiteY4" fmla="*/ 297185 h 1739409"/>
                <a:gd name="connsiteX5" fmla="*/ 133814 w 1183181"/>
                <a:gd name="connsiteY5" fmla="*/ 423565 h 1739409"/>
                <a:gd name="connsiteX6" fmla="*/ 193287 w 1183181"/>
                <a:gd name="connsiteY6" fmla="*/ 356658 h 1739409"/>
                <a:gd name="connsiteX7" fmla="*/ 401443 w 1183181"/>
                <a:gd name="connsiteY7" fmla="*/ 401263 h 1739409"/>
                <a:gd name="connsiteX8" fmla="*/ 587297 w 1183181"/>
                <a:gd name="connsiteY8" fmla="*/ 89029 h 1739409"/>
                <a:gd name="connsiteX9" fmla="*/ 661638 w 1183181"/>
                <a:gd name="connsiteY9" fmla="*/ 341790 h 1739409"/>
                <a:gd name="connsiteX10" fmla="*/ 341970 w 1183181"/>
                <a:gd name="connsiteY10" fmla="*/ 334355 h 1739409"/>
                <a:gd name="connsiteX11" fmla="*/ 341970 w 1183181"/>
                <a:gd name="connsiteY11" fmla="*/ 691195 h 1739409"/>
                <a:gd name="connsiteX12" fmla="*/ 639336 w 1183181"/>
                <a:gd name="connsiteY12" fmla="*/ 416131 h 1739409"/>
                <a:gd name="connsiteX13" fmla="*/ 1077951 w 1183181"/>
                <a:gd name="connsiteY13" fmla="*/ 334356 h 1739409"/>
                <a:gd name="connsiteX14" fmla="*/ 535258 w 1183181"/>
                <a:gd name="connsiteY14" fmla="*/ 393829 h 1739409"/>
                <a:gd name="connsiteX15" fmla="*/ 460917 w 1183181"/>
                <a:gd name="connsiteY15" fmla="*/ 237712 h 1739409"/>
                <a:gd name="connsiteX16" fmla="*/ 200721 w 1183181"/>
                <a:gd name="connsiteY16" fmla="*/ 193107 h 1739409"/>
                <a:gd name="connsiteX17" fmla="*/ 237892 w 1183181"/>
                <a:gd name="connsiteY17" fmla="*/ 527644 h 1739409"/>
                <a:gd name="connsiteX18" fmla="*/ 564995 w 1183181"/>
                <a:gd name="connsiteY18" fmla="*/ 453302 h 1739409"/>
                <a:gd name="connsiteX19" fmla="*/ 973873 w 1183181"/>
                <a:gd name="connsiteY19" fmla="*/ 483038 h 1739409"/>
                <a:gd name="connsiteX20" fmla="*/ 691375 w 1183181"/>
                <a:gd name="connsiteY20" fmla="*/ 639156 h 1739409"/>
                <a:gd name="connsiteX21" fmla="*/ 468351 w 1183181"/>
                <a:gd name="connsiteY21" fmla="*/ 490473 h 1739409"/>
                <a:gd name="connsiteX22" fmla="*/ 275063 w 1183181"/>
                <a:gd name="connsiteY22" fmla="*/ 453302 h 1739409"/>
                <a:gd name="connsiteX23" fmla="*/ 104078 w 1183181"/>
                <a:gd name="connsiteY23" fmla="*/ 341790 h 1739409"/>
                <a:gd name="connsiteX24" fmla="*/ 163551 w 1183181"/>
                <a:gd name="connsiteY24" fmla="*/ 631721 h 1739409"/>
                <a:gd name="connsiteX25" fmla="*/ 401443 w 1183181"/>
                <a:gd name="connsiteY25" fmla="*/ 475604 h 1739409"/>
                <a:gd name="connsiteX26" fmla="*/ 416312 w 1183181"/>
                <a:gd name="connsiteY26" fmla="*/ 178238 h 1739409"/>
                <a:gd name="connsiteX27" fmla="*/ 884663 w 1183181"/>
                <a:gd name="connsiteY27" fmla="*/ 163370 h 1739409"/>
                <a:gd name="connsiteX28" fmla="*/ 505521 w 1183181"/>
                <a:gd name="connsiteY28" fmla="*/ 14687 h 1739409"/>
                <a:gd name="connsiteX29" fmla="*/ 587297 w 1183181"/>
                <a:gd name="connsiteY29" fmla="*/ 572248 h 1739409"/>
                <a:gd name="connsiteX30" fmla="*/ 698809 w 1183181"/>
                <a:gd name="connsiteY30" fmla="*/ 527643 h 1739409"/>
                <a:gd name="connsiteX31" fmla="*/ 349404 w 1183181"/>
                <a:gd name="connsiteY31" fmla="*/ 126199 h 1739409"/>
                <a:gd name="connsiteX32" fmla="*/ 289931 w 1183181"/>
                <a:gd name="connsiteY32" fmla="*/ 490473 h 1739409"/>
                <a:gd name="connsiteX33" fmla="*/ 453482 w 1183181"/>
                <a:gd name="connsiteY33" fmla="*/ 549946 h 1739409"/>
                <a:gd name="connsiteX34" fmla="*/ 602165 w 1183181"/>
                <a:gd name="connsiteY34" fmla="*/ 542512 h 1739409"/>
                <a:gd name="connsiteX35" fmla="*/ 788019 w 1183181"/>
                <a:gd name="connsiteY35" fmla="*/ 564814 h 1739409"/>
                <a:gd name="connsiteX36" fmla="*/ 817756 w 1183181"/>
                <a:gd name="connsiteY36" fmla="*/ 691194 h 1739409"/>
                <a:gd name="connsiteX37" fmla="*/ 498087 w 1183181"/>
                <a:gd name="connsiteY37" fmla="*/ 750668 h 1739409"/>
                <a:gd name="connsiteX38" fmla="*/ 550126 w 1183181"/>
                <a:gd name="connsiteY38" fmla="*/ 587116 h 1739409"/>
                <a:gd name="connsiteX39" fmla="*/ 951570 w 1183181"/>
                <a:gd name="connsiteY39" fmla="*/ 631721 h 1739409"/>
                <a:gd name="connsiteX40" fmla="*/ 892097 w 1183181"/>
                <a:gd name="connsiteY40" fmla="*/ 854746 h 1739409"/>
                <a:gd name="connsiteX41" fmla="*/ 735980 w 1183181"/>
                <a:gd name="connsiteY41" fmla="*/ 668892 h 1739409"/>
                <a:gd name="connsiteX42" fmla="*/ 951570 w 1183181"/>
                <a:gd name="connsiteY42" fmla="*/ 668892 h 1739409"/>
                <a:gd name="connsiteX43" fmla="*/ 1048214 w 1183181"/>
                <a:gd name="connsiteY43" fmla="*/ 1062902 h 1739409"/>
                <a:gd name="connsiteX44" fmla="*/ 810321 w 1183181"/>
                <a:gd name="connsiteY44" fmla="*/ 929087 h 1739409"/>
                <a:gd name="connsiteX45" fmla="*/ 929268 w 1183181"/>
                <a:gd name="connsiteY45" fmla="*/ 750668 h 1739409"/>
                <a:gd name="connsiteX46" fmla="*/ 1107687 w 1183181"/>
                <a:gd name="connsiteY46" fmla="*/ 936521 h 1739409"/>
                <a:gd name="connsiteX47" fmla="*/ 728546 w 1183181"/>
                <a:gd name="connsiteY47" fmla="*/ 1070336 h 1739409"/>
                <a:gd name="connsiteX48" fmla="*/ 765717 w 1183181"/>
                <a:gd name="connsiteY48" fmla="*/ 914219 h 1739409"/>
                <a:gd name="connsiteX49" fmla="*/ 1167160 w 1183181"/>
                <a:gd name="connsiteY49" fmla="*/ 1040599 h 1739409"/>
                <a:gd name="connsiteX50" fmla="*/ 1077951 w 1183181"/>
                <a:gd name="connsiteY50" fmla="*/ 1248755 h 1739409"/>
                <a:gd name="connsiteX51" fmla="*/ 840058 w 1183181"/>
                <a:gd name="connsiteY51" fmla="*/ 1375136 h 1739409"/>
                <a:gd name="connsiteX52" fmla="*/ 1003609 w 1183181"/>
                <a:gd name="connsiteY52" fmla="*/ 1531253 h 1739409"/>
                <a:gd name="connsiteX53" fmla="*/ 1144858 w 1183181"/>
                <a:gd name="connsiteY53" fmla="*/ 1657633 h 1739409"/>
                <a:gd name="connsiteX54" fmla="*/ 944136 w 1183181"/>
                <a:gd name="connsiteY54" fmla="*/ 1724541 h 1739409"/>
                <a:gd name="connsiteX55" fmla="*/ 817756 w 1183181"/>
                <a:gd name="connsiteY55" fmla="*/ 1739409 h 1739409"/>
                <a:gd name="connsiteX0" fmla="*/ 0 w 1183181"/>
                <a:gd name="connsiteY0" fmla="*/ 178239 h 1739409"/>
                <a:gd name="connsiteX1" fmla="*/ 341970 w 1183181"/>
                <a:gd name="connsiteY1" fmla="*/ 297185 h 1739409"/>
                <a:gd name="connsiteX2" fmla="*/ 676507 w 1183181"/>
                <a:gd name="connsiteY2" fmla="*/ 371526 h 1739409"/>
                <a:gd name="connsiteX3" fmla="*/ 557560 w 1183181"/>
                <a:gd name="connsiteY3" fmla="*/ 274882 h 1739409"/>
                <a:gd name="connsiteX4" fmla="*/ 364273 w 1183181"/>
                <a:gd name="connsiteY4" fmla="*/ 297185 h 1739409"/>
                <a:gd name="connsiteX5" fmla="*/ 133814 w 1183181"/>
                <a:gd name="connsiteY5" fmla="*/ 423565 h 1739409"/>
                <a:gd name="connsiteX6" fmla="*/ 193287 w 1183181"/>
                <a:gd name="connsiteY6" fmla="*/ 356658 h 1739409"/>
                <a:gd name="connsiteX7" fmla="*/ 401443 w 1183181"/>
                <a:gd name="connsiteY7" fmla="*/ 401263 h 1739409"/>
                <a:gd name="connsiteX8" fmla="*/ 587297 w 1183181"/>
                <a:gd name="connsiteY8" fmla="*/ 89029 h 1739409"/>
                <a:gd name="connsiteX9" fmla="*/ 661638 w 1183181"/>
                <a:gd name="connsiteY9" fmla="*/ 341790 h 1739409"/>
                <a:gd name="connsiteX10" fmla="*/ 341970 w 1183181"/>
                <a:gd name="connsiteY10" fmla="*/ 334355 h 1739409"/>
                <a:gd name="connsiteX11" fmla="*/ 341970 w 1183181"/>
                <a:gd name="connsiteY11" fmla="*/ 691195 h 1739409"/>
                <a:gd name="connsiteX12" fmla="*/ 639336 w 1183181"/>
                <a:gd name="connsiteY12" fmla="*/ 416131 h 1739409"/>
                <a:gd name="connsiteX13" fmla="*/ 1077951 w 1183181"/>
                <a:gd name="connsiteY13" fmla="*/ 334356 h 1739409"/>
                <a:gd name="connsiteX14" fmla="*/ 535258 w 1183181"/>
                <a:gd name="connsiteY14" fmla="*/ 393829 h 1739409"/>
                <a:gd name="connsiteX15" fmla="*/ 460917 w 1183181"/>
                <a:gd name="connsiteY15" fmla="*/ 237712 h 1739409"/>
                <a:gd name="connsiteX16" fmla="*/ 200721 w 1183181"/>
                <a:gd name="connsiteY16" fmla="*/ 193107 h 1739409"/>
                <a:gd name="connsiteX17" fmla="*/ 237892 w 1183181"/>
                <a:gd name="connsiteY17" fmla="*/ 527644 h 1739409"/>
                <a:gd name="connsiteX18" fmla="*/ 564995 w 1183181"/>
                <a:gd name="connsiteY18" fmla="*/ 453302 h 1739409"/>
                <a:gd name="connsiteX19" fmla="*/ 973873 w 1183181"/>
                <a:gd name="connsiteY19" fmla="*/ 483038 h 1739409"/>
                <a:gd name="connsiteX20" fmla="*/ 691375 w 1183181"/>
                <a:gd name="connsiteY20" fmla="*/ 639156 h 1739409"/>
                <a:gd name="connsiteX21" fmla="*/ 468351 w 1183181"/>
                <a:gd name="connsiteY21" fmla="*/ 490473 h 1739409"/>
                <a:gd name="connsiteX22" fmla="*/ 275063 w 1183181"/>
                <a:gd name="connsiteY22" fmla="*/ 453302 h 1739409"/>
                <a:gd name="connsiteX23" fmla="*/ 104078 w 1183181"/>
                <a:gd name="connsiteY23" fmla="*/ 341790 h 1739409"/>
                <a:gd name="connsiteX24" fmla="*/ 163551 w 1183181"/>
                <a:gd name="connsiteY24" fmla="*/ 631721 h 1739409"/>
                <a:gd name="connsiteX25" fmla="*/ 401443 w 1183181"/>
                <a:gd name="connsiteY25" fmla="*/ 475604 h 1739409"/>
                <a:gd name="connsiteX26" fmla="*/ 416312 w 1183181"/>
                <a:gd name="connsiteY26" fmla="*/ 178238 h 1739409"/>
                <a:gd name="connsiteX27" fmla="*/ 884663 w 1183181"/>
                <a:gd name="connsiteY27" fmla="*/ 163370 h 1739409"/>
                <a:gd name="connsiteX28" fmla="*/ 505521 w 1183181"/>
                <a:gd name="connsiteY28" fmla="*/ 14687 h 1739409"/>
                <a:gd name="connsiteX29" fmla="*/ 587297 w 1183181"/>
                <a:gd name="connsiteY29" fmla="*/ 572248 h 1739409"/>
                <a:gd name="connsiteX30" fmla="*/ 698809 w 1183181"/>
                <a:gd name="connsiteY30" fmla="*/ 527643 h 1739409"/>
                <a:gd name="connsiteX31" fmla="*/ 349404 w 1183181"/>
                <a:gd name="connsiteY31" fmla="*/ 126199 h 1739409"/>
                <a:gd name="connsiteX32" fmla="*/ 237892 w 1183181"/>
                <a:gd name="connsiteY32" fmla="*/ 720932 h 1739409"/>
                <a:gd name="connsiteX33" fmla="*/ 453482 w 1183181"/>
                <a:gd name="connsiteY33" fmla="*/ 549946 h 1739409"/>
                <a:gd name="connsiteX34" fmla="*/ 602165 w 1183181"/>
                <a:gd name="connsiteY34" fmla="*/ 542512 h 1739409"/>
                <a:gd name="connsiteX35" fmla="*/ 788019 w 1183181"/>
                <a:gd name="connsiteY35" fmla="*/ 564814 h 1739409"/>
                <a:gd name="connsiteX36" fmla="*/ 817756 w 1183181"/>
                <a:gd name="connsiteY36" fmla="*/ 691194 h 1739409"/>
                <a:gd name="connsiteX37" fmla="*/ 498087 w 1183181"/>
                <a:gd name="connsiteY37" fmla="*/ 750668 h 1739409"/>
                <a:gd name="connsiteX38" fmla="*/ 550126 w 1183181"/>
                <a:gd name="connsiteY38" fmla="*/ 587116 h 1739409"/>
                <a:gd name="connsiteX39" fmla="*/ 951570 w 1183181"/>
                <a:gd name="connsiteY39" fmla="*/ 631721 h 1739409"/>
                <a:gd name="connsiteX40" fmla="*/ 892097 w 1183181"/>
                <a:gd name="connsiteY40" fmla="*/ 854746 h 1739409"/>
                <a:gd name="connsiteX41" fmla="*/ 735980 w 1183181"/>
                <a:gd name="connsiteY41" fmla="*/ 668892 h 1739409"/>
                <a:gd name="connsiteX42" fmla="*/ 951570 w 1183181"/>
                <a:gd name="connsiteY42" fmla="*/ 668892 h 1739409"/>
                <a:gd name="connsiteX43" fmla="*/ 1048214 w 1183181"/>
                <a:gd name="connsiteY43" fmla="*/ 1062902 h 1739409"/>
                <a:gd name="connsiteX44" fmla="*/ 810321 w 1183181"/>
                <a:gd name="connsiteY44" fmla="*/ 929087 h 1739409"/>
                <a:gd name="connsiteX45" fmla="*/ 929268 w 1183181"/>
                <a:gd name="connsiteY45" fmla="*/ 750668 h 1739409"/>
                <a:gd name="connsiteX46" fmla="*/ 1107687 w 1183181"/>
                <a:gd name="connsiteY46" fmla="*/ 936521 h 1739409"/>
                <a:gd name="connsiteX47" fmla="*/ 728546 w 1183181"/>
                <a:gd name="connsiteY47" fmla="*/ 1070336 h 1739409"/>
                <a:gd name="connsiteX48" fmla="*/ 765717 w 1183181"/>
                <a:gd name="connsiteY48" fmla="*/ 914219 h 1739409"/>
                <a:gd name="connsiteX49" fmla="*/ 1167160 w 1183181"/>
                <a:gd name="connsiteY49" fmla="*/ 1040599 h 1739409"/>
                <a:gd name="connsiteX50" fmla="*/ 1077951 w 1183181"/>
                <a:gd name="connsiteY50" fmla="*/ 1248755 h 1739409"/>
                <a:gd name="connsiteX51" fmla="*/ 840058 w 1183181"/>
                <a:gd name="connsiteY51" fmla="*/ 1375136 h 1739409"/>
                <a:gd name="connsiteX52" fmla="*/ 1003609 w 1183181"/>
                <a:gd name="connsiteY52" fmla="*/ 1531253 h 1739409"/>
                <a:gd name="connsiteX53" fmla="*/ 1144858 w 1183181"/>
                <a:gd name="connsiteY53" fmla="*/ 1657633 h 1739409"/>
                <a:gd name="connsiteX54" fmla="*/ 944136 w 1183181"/>
                <a:gd name="connsiteY54" fmla="*/ 1724541 h 1739409"/>
                <a:gd name="connsiteX55" fmla="*/ 817756 w 1183181"/>
                <a:gd name="connsiteY55" fmla="*/ 1739409 h 1739409"/>
                <a:gd name="connsiteX0" fmla="*/ 0 w 1183181"/>
                <a:gd name="connsiteY0" fmla="*/ 178239 h 1739409"/>
                <a:gd name="connsiteX1" fmla="*/ 341970 w 1183181"/>
                <a:gd name="connsiteY1" fmla="*/ 297185 h 1739409"/>
                <a:gd name="connsiteX2" fmla="*/ 676507 w 1183181"/>
                <a:gd name="connsiteY2" fmla="*/ 371526 h 1739409"/>
                <a:gd name="connsiteX3" fmla="*/ 557560 w 1183181"/>
                <a:gd name="connsiteY3" fmla="*/ 274882 h 1739409"/>
                <a:gd name="connsiteX4" fmla="*/ 364273 w 1183181"/>
                <a:gd name="connsiteY4" fmla="*/ 297185 h 1739409"/>
                <a:gd name="connsiteX5" fmla="*/ 133814 w 1183181"/>
                <a:gd name="connsiteY5" fmla="*/ 423565 h 1739409"/>
                <a:gd name="connsiteX6" fmla="*/ 193287 w 1183181"/>
                <a:gd name="connsiteY6" fmla="*/ 356658 h 1739409"/>
                <a:gd name="connsiteX7" fmla="*/ 401443 w 1183181"/>
                <a:gd name="connsiteY7" fmla="*/ 401263 h 1739409"/>
                <a:gd name="connsiteX8" fmla="*/ 587297 w 1183181"/>
                <a:gd name="connsiteY8" fmla="*/ 89029 h 1739409"/>
                <a:gd name="connsiteX9" fmla="*/ 661638 w 1183181"/>
                <a:gd name="connsiteY9" fmla="*/ 341790 h 1739409"/>
                <a:gd name="connsiteX10" fmla="*/ 341970 w 1183181"/>
                <a:gd name="connsiteY10" fmla="*/ 334355 h 1739409"/>
                <a:gd name="connsiteX11" fmla="*/ 341970 w 1183181"/>
                <a:gd name="connsiteY11" fmla="*/ 691195 h 1739409"/>
                <a:gd name="connsiteX12" fmla="*/ 639336 w 1183181"/>
                <a:gd name="connsiteY12" fmla="*/ 416131 h 1739409"/>
                <a:gd name="connsiteX13" fmla="*/ 1077951 w 1183181"/>
                <a:gd name="connsiteY13" fmla="*/ 334356 h 1739409"/>
                <a:gd name="connsiteX14" fmla="*/ 535258 w 1183181"/>
                <a:gd name="connsiteY14" fmla="*/ 393829 h 1739409"/>
                <a:gd name="connsiteX15" fmla="*/ 460917 w 1183181"/>
                <a:gd name="connsiteY15" fmla="*/ 237712 h 1739409"/>
                <a:gd name="connsiteX16" fmla="*/ 200721 w 1183181"/>
                <a:gd name="connsiteY16" fmla="*/ 193107 h 1739409"/>
                <a:gd name="connsiteX17" fmla="*/ 237892 w 1183181"/>
                <a:gd name="connsiteY17" fmla="*/ 527644 h 1739409"/>
                <a:gd name="connsiteX18" fmla="*/ 564995 w 1183181"/>
                <a:gd name="connsiteY18" fmla="*/ 453302 h 1739409"/>
                <a:gd name="connsiteX19" fmla="*/ 973873 w 1183181"/>
                <a:gd name="connsiteY19" fmla="*/ 483038 h 1739409"/>
                <a:gd name="connsiteX20" fmla="*/ 691375 w 1183181"/>
                <a:gd name="connsiteY20" fmla="*/ 639156 h 1739409"/>
                <a:gd name="connsiteX21" fmla="*/ 468351 w 1183181"/>
                <a:gd name="connsiteY21" fmla="*/ 490473 h 1739409"/>
                <a:gd name="connsiteX22" fmla="*/ 275063 w 1183181"/>
                <a:gd name="connsiteY22" fmla="*/ 453302 h 1739409"/>
                <a:gd name="connsiteX23" fmla="*/ 104078 w 1183181"/>
                <a:gd name="connsiteY23" fmla="*/ 341790 h 1739409"/>
                <a:gd name="connsiteX24" fmla="*/ 163551 w 1183181"/>
                <a:gd name="connsiteY24" fmla="*/ 631721 h 1739409"/>
                <a:gd name="connsiteX25" fmla="*/ 401443 w 1183181"/>
                <a:gd name="connsiteY25" fmla="*/ 475604 h 1739409"/>
                <a:gd name="connsiteX26" fmla="*/ 416312 w 1183181"/>
                <a:gd name="connsiteY26" fmla="*/ 178238 h 1739409"/>
                <a:gd name="connsiteX27" fmla="*/ 884663 w 1183181"/>
                <a:gd name="connsiteY27" fmla="*/ 163370 h 1739409"/>
                <a:gd name="connsiteX28" fmla="*/ 505521 w 1183181"/>
                <a:gd name="connsiteY28" fmla="*/ 14687 h 1739409"/>
                <a:gd name="connsiteX29" fmla="*/ 587297 w 1183181"/>
                <a:gd name="connsiteY29" fmla="*/ 572248 h 1739409"/>
                <a:gd name="connsiteX30" fmla="*/ 698809 w 1183181"/>
                <a:gd name="connsiteY30" fmla="*/ 527643 h 1739409"/>
                <a:gd name="connsiteX31" fmla="*/ 349404 w 1183181"/>
                <a:gd name="connsiteY31" fmla="*/ 126199 h 1739409"/>
                <a:gd name="connsiteX32" fmla="*/ 237892 w 1183181"/>
                <a:gd name="connsiteY32" fmla="*/ 720932 h 1739409"/>
                <a:gd name="connsiteX33" fmla="*/ 453482 w 1183181"/>
                <a:gd name="connsiteY33" fmla="*/ 549946 h 1739409"/>
                <a:gd name="connsiteX34" fmla="*/ 602165 w 1183181"/>
                <a:gd name="connsiteY34" fmla="*/ 542512 h 1739409"/>
                <a:gd name="connsiteX35" fmla="*/ 788019 w 1183181"/>
                <a:gd name="connsiteY35" fmla="*/ 564814 h 1739409"/>
                <a:gd name="connsiteX36" fmla="*/ 817756 w 1183181"/>
                <a:gd name="connsiteY36" fmla="*/ 691194 h 1739409"/>
                <a:gd name="connsiteX37" fmla="*/ 498087 w 1183181"/>
                <a:gd name="connsiteY37" fmla="*/ 750668 h 1739409"/>
                <a:gd name="connsiteX38" fmla="*/ 564994 w 1183181"/>
                <a:gd name="connsiteY38" fmla="*/ 825009 h 1739409"/>
                <a:gd name="connsiteX39" fmla="*/ 951570 w 1183181"/>
                <a:gd name="connsiteY39" fmla="*/ 631721 h 1739409"/>
                <a:gd name="connsiteX40" fmla="*/ 892097 w 1183181"/>
                <a:gd name="connsiteY40" fmla="*/ 854746 h 1739409"/>
                <a:gd name="connsiteX41" fmla="*/ 735980 w 1183181"/>
                <a:gd name="connsiteY41" fmla="*/ 668892 h 1739409"/>
                <a:gd name="connsiteX42" fmla="*/ 951570 w 1183181"/>
                <a:gd name="connsiteY42" fmla="*/ 668892 h 1739409"/>
                <a:gd name="connsiteX43" fmla="*/ 1048214 w 1183181"/>
                <a:gd name="connsiteY43" fmla="*/ 1062902 h 1739409"/>
                <a:gd name="connsiteX44" fmla="*/ 810321 w 1183181"/>
                <a:gd name="connsiteY44" fmla="*/ 929087 h 1739409"/>
                <a:gd name="connsiteX45" fmla="*/ 929268 w 1183181"/>
                <a:gd name="connsiteY45" fmla="*/ 750668 h 1739409"/>
                <a:gd name="connsiteX46" fmla="*/ 1107687 w 1183181"/>
                <a:gd name="connsiteY46" fmla="*/ 936521 h 1739409"/>
                <a:gd name="connsiteX47" fmla="*/ 728546 w 1183181"/>
                <a:gd name="connsiteY47" fmla="*/ 1070336 h 1739409"/>
                <a:gd name="connsiteX48" fmla="*/ 765717 w 1183181"/>
                <a:gd name="connsiteY48" fmla="*/ 914219 h 1739409"/>
                <a:gd name="connsiteX49" fmla="*/ 1167160 w 1183181"/>
                <a:gd name="connsiteY49" fmla="*/ 1040599 h 1739409"/>
                <a:gd name="connsiteX50" fmla="*/ 1077951 w 1183181"/>
                <a:gd name="connsiteY50" fmla="*/ 1248755 h 1739409"/>
                <a:gd name="connsiteX51" fmla="*/ 840058 w 1183181"/>
                <a:gd name="connsiteY51" fmla="*/ 1375136 h 1739409"/>
                <a:gd name="connsiteX52" fmla="*/ 1003609 w 1183181"/>
                <a:gd name="connsiteY52" fmla="*/ 1531253 h 1739409"/>
                <a:gd name="connsiteX53" fmla="*/ 1144858 w 1183181"/>
                <a:gd name="connsiteY53" fmla="*/ 1657633 h 1739409"/>
                <a:gd name="connsiteX54" fmla="*/ 944136 w 1183181"/>
                <a:gd name="connsiteY54" fmla="*/ 1724541 h 1739409"/>
                <a:gd name="connsiteX55" fmla="*/ 817756 w 1183181"/>
                <a:gd name="connsiteY55" fmla="*/ 1739409 h 1739409"/>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39336 w 1183181"/>
                <a:gd name="connsiteY12" fmla="*/ 42244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237892 w 1183181"/>
                <a:gd name="connsiteY17" fmla="*/ 533961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468351 w 1183181"/>
                <a:gd name="connsiteY21" fmla="*/ 496790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453482 w 1183181"/>
                <a:gd name="connsiteY33" fmla="*/ 556263 h 1745726"/>
                <a:gd name="connsiteX34" fmla="*/ 602165 w 1183181"/>
                <a:gd name="connsiteY34" fmla="*/ 548829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39336 w 1183181"/>
                <a:gd name="connsiteY12" fmla="*/ 42244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237892 w 1183181"/>
                <a:gd name="connsiteY17" fmla="*/ 533961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468351 w 1183181"/>
                <a:gd name="connsiteY21" fmla="*/ 496790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453482 w 1183181"/>
                <a:gd name="connsiteY33" fmla="*/ 556263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39336 w 1183181"/>
                <a:gd name="connsiteY12" fmla="*/ 42244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237892 w 1183181"/>
                <a:gd name="connsiteY17" fmla="*/ 533961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208156 w 1183181"/>
                <a:gd name="connsiteY21" fmla="*/ 838761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453482 w 1183181"/>
                <a:gd name="connsiteY33" fmla="*/ 556263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39336 w 1183181"/>
                <a:gd name="connsiteY12" fmla="*/ 42244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44604 w 1183181"/>
                <a:gd name="connsiteY17" fmla="*/ 586000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208156 w 1183181"/>
                <a:gd name="connsiteY21" fmla="*/ 838761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453482 w 1183181"/>
                <a:gd name="connsiteY33" fmla="*/ 556263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39336 w 1183181"/>
                <a:gd name="connsiteY12" fmla="*/ 42244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44604 w 1183181"/>
                <a:gd name="connsiteY17" fmla="*/ 586000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208156 w 1183181"/>
                <a:gd name="connsiteY21" fmla="*/ 838761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572428 w 1183181"/>
                <a:gd name="connsiteY33" fmla="*/ 593434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61638 w 1183181"/>
                <a:gd name="connsiteY12" fmla="*/ 54882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44604 w 1183181"/>
                <a:gd name="connsiteY17" fmla="*/ 586000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208156 w 1183181"/>
                <a:gd name="connsiteY21" fmla="*/ 838761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572428 w 1183181"/>
                <a:gd name="connsiteY33" fmla="*/ 593434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3181"/>
                <a:gd name="connsiteY0" fmla="*/ 184556 h 1745726"/>
                <a:gd name="connsiteX1" fmla="*/ 341970 w 1183181"/>
                <a:gd name="connsiteY1" fmla="*/ 303502 h 1745726"/>
                <a:gd name="connsiteX2" fmla="*/ 676507 w 1183181"/>
                <a:gd name="connsiteY2" fmla="*/ 377843 h 1745726"/>
                <a:gd name="connsiteX3" fmla="*/ 557560 w 1183181"/>
                <a:gd name="connsiteY3" fmla="*/ 281199 h 1745726"/>
                <a:gd name="connsiteX4" fmla="*/ 364273 w 1183181"/>
                <a:gd name="connsiteY4" fmla="*/ 303502 h 1745726"/>
                <a:gd name="connsiteX5" fmla="*/ 133814 w 1183181"/>
                <a:gd name="connsiteY5" fmla="*/ 429882 h 1745726"/>
                <a:gd name="connsiteX6" fmla="*/ 193287 w 1183181"/>
                <a:gd name="connsiteY6" fmla="*/ 362975 h 1745726"/>
                <a:gd name="connsiteX7" fmla="*/ 401443 w 1183181"/>
                <a:gd name="connsiteY7" fmla="*/ 407580 h 1745726"/>
                <a:gd name="connsiteX8" fmla="*/ 587297 w 1183181"/>
                <a:gd name="connsiteY8" fmla="*/ 95346 h 1745726"/>
                <a:gd name="connsiteX9" fmla="*/ 661638 w 1183181"/>
                <a:gd name="connsiteY9" fmla="*/ 348107 h 1745726"/>
                <a:gd name="connsiteX10" fmla="*/ 341970 w 1183181"/>
                <a:gd name="connsiteY10" fmla="*/ 340672 h 1745726"/>
                <a:gd name="connsiteX11" fmla="*/ 341970 w 1183181"/>
                <a:gd name="connsiteY11" fmla="*/ 697512 h 1745726"/>
                <a:gd name="connsiteX12" fmla="*/ 661638 w 1183181"/>
                <a:gd name="connsiteY12" fmla="*/ 548828 h 1745726"/>
                <a:gd name="connsiteX13" fmla="*/ 1077951 w 1183181"/>
                <a:gd name="connsiteY13" fmla="*/ 340673 h 1745726"/>
                <a:gd name="connsiteX14" fmla="*/ 535258 w 1183181"/>
                <a:gd name="connsiteY14" fmla="*/ 400146 h 1745726"/>
                <a:gd name="connsiteX15" fmla="*/ 460917 w 1183181"/>
                <a:gd name="connsiteY15" fmla="*/ 244029 h 1745726"/>
                <a:gd name="connsiteX16" fmla="*/ 200721 w 1183181"/>
                <a:gd name="connsiteY16" fmla="*/ 199424 h 1745726"/>
                <a:gd name="connsiteX17" fmla="*/ 44604 w 1183181"/>
                <a:gd name="connsiteY17" fmla="*/ 586000 h 1745726"/>
                <a:gd name="connsiteX18" fmla="*/ 564995 w 1183181"/>
                <a:gd name="connsiteY18" fmla="*/ 459619 h 1745726"/>
                <a:gd name="connsiteX19" fmla="*/ 973873 w 1183181"/>
                <a:gd name="connsiteY19" fmla="*/ 489355 h 1745726"/>
                <a:gd name="connsiteX20" fmla="*/ 691375 w 1183181"/>
                <a:gd name="connsiteY20" fmla="*/ 645473 h 1745726"/>
                <a:gd name="connsiteX21" fmla="*/ 208156 w 1183181"/>
                <a:gd name="connsiteY21" fmla="*/ 838761 h 1745726"/>
                <a:gd name="connsiteX22" fmla="*/ 275063 w 1183181"/>
                <a:gd name="connsiteY22" fmla="*/ 459619 h 1745726"/>
                <a:gd name="connsiteX23" fmla="*/ 104078 w 1183181"/>
                <a:gd name="connsiteY23" fmla="*/ 348107 h 1745726"/>
                <a:gd name="connsiteX24" fmla="*/ 163551 w 1183181"/>
                <a:gd name="connsiteY24" fmla="*/ 638038 h 1745726"/>
                <a:gd name="connsiteX25" fmla="*/ 401443 w 1183181"/>
                <a:gd name="connsiteY25" fmla="*/ 481921 h 1745726"/>
                <a:gd name="connsiteX26" fmla="*/ 416312 w 1183181"/>
                <a:gd name="connsiteY26" fmla="*/ 184555 h 1745726"/>
                <a:gd name="connsiteX27" fmla="*/ 884663 w 1183181"/>
                <a:gd name="connsiteY27" fmla="*/ 169687 h 1745726"/>
                <a:gd name="connsiteX28" fmla="*/ 505521 w 1183181"/>
                <a:gd name="connsiteY28" fmla="*/ 21004 h 1745726"/>
                <a:gd name="connsiteX29" fmla="*/ 512956 w 1183181"/>
                <a:gd name="connsiteY29" fmla="*/ 690078 h 1745726"/>
                <a:gd name="connsiteX30" fmla="*/ 698809 w 1183181"/>
                <a:gd name="connsiteY30" fmla="*/ 533960 h 1745726"/>
                <a:gd name="connsiteX31" fmla="*/ 349404 w 1183181"/>
                <a:gd name="connsiteY31" fmla="*/ 132516 h 1745726"/>
                <a:gd name="connsiteX32" fmla="*/ 237892 w 1183181"/>
                <a:gd name="connsiteY32" fmla="*/ 727249 h 1745726"/>
                <a:gd name="connsiteX33" fmla="*/ 579863 w 1183181"/>
                <a:gd name="connsiteY33" fmla="*/ 541395 h 1745726"/>
                <a:gd name="connsiteX34" fmla="*/ 453482 w 1183181"/>
                <a:gd name="connsiteY34" fmla="*/ 801590 h 1745726"/>
                <a:gd name="connsiteX35" fmla="*/ 788019 w 1183181"/>
                <a:gd name="connsiteY35" fmla="*/ 571131 h 1745726"/>
                <a:gd name="connsiteX36" fmla="*/ 817756 w 1183181"/>
                <a:gd name="connsiteY36" fmla="*/ 697511 h 1745726"/>
                <a:gd name="connsiteX37" fmla="*/ 498087 w 1183181"/>
                <a:gd name="connsiteY37" fmla="*/ 756985 h 1745726"/>
                <a:gd name="connsiteX38" fmla="*/ 564994 w 1183181"/>
                <a:gd name="connsiteY38" fmla="*/ 831326 h 1745726"/>
                <a:gd name="connsiteX39" fmla="*/ 951570 w 1183181"/>
                <a:gd name="connsiteY39" fmla="*/ 638038 h 1745726"/>
                <a:gd name="connsiteX40" fmla="*/ 892097 w 1183181"/>
                <a:gd name="connsiteY40" fmla="*/ 861063 h 1745726"/>
                <a:gd name="connsiteX41" fmla="*/ 735980 w 1183181"/>
                <a:gd name="connsiteY41" fmla="*/ 675209 h 1745726"/>
                <a:gd name="connsiteX42" fmla="*/ 951570 w 1183181"/>
                <a:gd name="connsiteY42" fmla="*/ 675209 h 1745726"/>
                <a:gd name="connsiteX43" fmla="*/ 1048214 w 1183181"/>
                <a:gd name="connsiteY43" fmla="*/ 1069219 h 1745726"/>
                <a:gd name="connsiteX44" fmla="*/ 810321 w 1183181"/>
                <a:gd name="connsiteY44" fmla="*/ 935404 h 1745726"/>
                <a:gd name="connsiteX45" fmla="*/ 929268 w 1183181"/>
                <a:gd name="connsiteY45" fmla="*/ 756985 h 1745726"/>
                <a:gd name="connsiteX46" fmla="*/ 1107687 w 1183181"/>
                <a:gd name="connsiteY46" fmla="*/ 942838 h 1745726"/>
                <a:gd name="connsiteX47" fmla="*/ 728546 w 1183181"/>
                <a:gd name="connsiteY47" fmla="*/ 1076653 h 1745726"/>
                <a:gd name="connsiteX48" fmla="*/ 765717 w 1183181"/>
                <a:gd name="connsiteY48" fmla="*/ 920536 h 1745726"/>
                <a:gd name="connsiteX49" fmla="*/ 1167160 w 1183181"/>
                <a:gd name="connsiteY49" fmla="*/ 1046916 h 1745726"/>
                <a:gd name="connsiteX50" fmla="*/ 1077951 w 1183181"/>
                <a:gd name="connsiteY50" fmla="*/ 1255072 h 1745726"/>
                <a:gd name="connsiteX51" fmla="*/ 840058 w 1183181"/>
                <a:gd name="connsiteY51" fmla="*/ 1381453 h 1745726"/>
                <a:gd name="connsiteX52" fmla="*/ 1003609 w 1183181"/>
                <a:gd name="connsiteY52" fmla="*/ 1537570 h 1745726"/>
                <a:gd name="connsiteX53" fmla="*/ 1144858 w 1183181"/>
                <a:gd name="connsiteY53" fmla="*/ 1663950 h 1745726"/>
                <a:gd name="connsiteX54" fmla="*/ 944136 w 1183181"/>
                <a:gd name="connsiteY54" fmla="*/ 1730858 h 1745726"/>
                <a:gd name="connsiteX55" fmla="*/ 817756 w 1183181"/>
                <a:gd name="connsiteY55" fmla="*/ 1745726 h 1745726"/>
                <a:gd name="connsiteX0" fmla="*/ 0 w 1189721"/>
                <a:gd name="connsiteY0" fmla="*/ 184556 h 1745726"/>
                <a:gd name="connsiteX1" fmla="*/ 341970 w 1189721"/>
                <a:gd name="connsiteY1" fmla="*/ 303502 h 1745726"/>
                <a:gd name="connsiteX2" fmla="*/ 676507 w 1189721"/>
                <a:gd name="connsiteY2" fmla="*/ 377843 h 1745726"/>
                <a:gd name="connsiteX3" fmla="*/ 557560 w 1189721"/>
                <a:gd name="connsiteY3" fmla="*/ 281199 h 1745726"/>
                <a:gd name="connsiteX4" fmla="*/ 364273 w 1189721"/>
                <a:gd name="connsiteY4" fmla="*/ 303502 h 1745726"/>
                <a:gd name="connsiteX5" fmla="*/ 133814 w 1189721"/>
                <a:gd name="connsiteY5" fmla="*/ 429882 h 1745726"/>
                <a:gd name="connsiteX6" fmla="*/ 193287 w 1189721"/>
                <a:gd name="connsiteY6" fmla="*/ 362975 h 1745726"/>
                <a:gd name="connsiteX7" fmla="*/ 401443 w 1189721"/>
                <a:gd name="connsiteY7" fmla="*/ 407580 h 1745726"/>
                <a:gd name="connsiteX8" fmla="*/ 587297 w 1189721"/>
                <a:gd name="connsiteY8" fmla="*/ 95346 h 1745726"/>
                <a:gd name="connsiteX9" fmla="*/ 661638 w 1189721"/>
                <a:gd name="connsiteY9" fmla="*/ 348107 h 1745726"/>
                <a:gd name="connsiteX10" fmla="*/ 341970 w 1189721"/>
                <a:gd name="connsiteY10" fmla="*/ 340672 h 1745726"/>
                <a:gd name="connsiteX11" fmla="*/ 341970 w 1189721"/>
                <a:gd name="connsiteY11" fmla="*/ 697512 h 1745726"/>
                <a:gd name="connsiteX12" fmla="*/ 661638 w 1189721"/>
                <a:gd name="connsiteY12" fmla="*/ 548828 h 1745726"/>
                <a:gd name="connsiteX13" fmla="*/ 1077951 w 1189721"/>
                <a:gd name="connsiteY13" fmla="*/ 340673 h 1745726"/>
                <a:gd name="connsiteX14" fmla="*/ 535258 w 1189721"/>
                <a:gd name="connsiteY14" fmla="*/ 400146 h 1745726"/>
                <a:gd name="connsiteX15" fmla="*/ 460917 w 1189721"/>
                <a:gd name="connsiteY15" fmla="*/ 244029 h 1745726"/>
                <a:gd name="connsiteX16" fmla="*/ 200721 w 1189721"/>
                <a:gd name="connsiteY16" fmla="*/ 199424 h 1745726"/>
                <a:gd name="connsiteX17" fmla="*/ 44604 w 1189721"/>
                <a:gd name="connsiteY17" fmla="*/ 586000 h 1745726"/>
                <a:gd name="connsiteX18" fmla="*/ 564995 w 1189721"/>
                <a:gd name="connsiteY18" fmla="*/ 459619 h 1745726"/>
                <a:gd name="connsiteX19" fmla="*/ 973873 w 1189721"/>
                <a:gd name="connsiteY19" fmla="*/ 489355 h 1745726"/>
                <a:gd name="connsiteX20" fmla="*/ 691375 w 1189721"/>
                <a:gd name="connsiteY20" fmla="*/ 645473 h 1745726"/>
                <a:gd name="connsiteX21" fmla="*/ 208156 w 1189721"/>
                <a:gd name="connsiteY21" fmla="*/ 838761 h 1745726"/>
                <a:gd name="connsiteX22" fmla="*/ 275063 w 1189721"/>
                <a:gd name="connsiteY22" fmla="*/ 459619 h 1745726"/>
                <a:gd name="connsiteX23" fmla="*/ 104078 w 1189721"/>
                <a:gd name="connsiteY23" fmla="*/ 348107 h 1745726"/>
                <a:gd name="connsiteX24" fmla="*/ 163551 w 1189721"/>
                <a:gd name="connsiteY24" fmla="*/ 638038 h 1745726"/>
                <a:gd name="connsiteX25" fmla="*/ 401443 w 1189721"/>
                <a:gd name="connsiteY25" fmla="*/ 481921 h 1745726"/>
                <a:gd name="connsiteX26" fmla="*/ 416312 w 1189721"/>
                <a:gd name="connsiteY26" fmla="*/ 184555 h 1745726"/>
                <a:gd name="connsiteX27" fmla="*/ 884663 w 1189721"/>
                <a:gd name="connsiteY27" fmla="*/ 169687 h 1745726"/>
                <a:gd name="connsiteX28" fmla="*/ 505521 w 1189721"/>
                <a:gd name="connsiteY28" fmla="*/ 21004 h 1745726"/>
                <a:gd name="connsiteX29" fmla="*/ 512956 w 1189721"/>
                <a:gd name="connsiteY29" fmla="*/ 690078 h 1745726"/>
                <a:gd name="connsiteX30" fmla="*/ 698809 w 1189721"/>
                <a:gd name="connsiteY30" fmla="*/ 533960 h 1745726"/>
                <a:gd name="connsiteX31" fmla="*/ 349404 w 1189721"/>
                <a:gd name="connsiteY31" fmla="*/ 132516 h 1745726"/>
                <a:gd name="connsiteX32" fmla="*/ 237892 w 1189721"/>
                <a:gd name="connsiteY32" fmla="*/ 727249 h 1745726"/>
                <a:gd name="connsiteX33" fmla="*/ 579863 w 1189721"/>
                <a:gd name="connsiteY33" fmla="*/ 541395 h 1745726"/>
                <a:gd name="connsiteX34" fmla="*/ 453482 w 1189721"/>
                <a:gd name="connsiteY34" fmla="*/ 801590 h 1745726"/>
                <a:gd name="connsiteX35" fmla="*/ 788019 w 1189721"/>
                <a:gd name="connsiteY35" fmla="*/ 571131 h 1745726"/>
                <a:gd name="connsiteX36" fmla="*/ 817756 w 1189721"/>
                <a:gd name="connsiteY36" fmla="*/ 697511 h 1745726"/>
                <a:gd name="connsiteX37" fmla="*/ 498087 w 1189721"/>
                <a:gd name="connsiteY37" fmla="*/ 756985 h 1745726"/>
                <a:gd name="connsiteX38" fmla="*/ 564994 w 1189721"/>
                <a:gd name="connsiteY38" fmla="*/ 831326 h 1745726"/>
                <a:gd name="connsiteX39" fmla="*/ 951570 w 1189721"/>
                <a:gd name="connsiteY39" fmla="*/ 638038 h 1745726"/>
                <a:gd name="connsiteX40" fmla="*/ 892097 w 1189721"/>
                <a:gd name="connsiteY40" fmla="*/ 861063 h 1745726"/>
                <a:gd name="connsiteX41" fmla="*/ 735980 w 1189721"/>
                <a:gd name="connsiteY41" fmla="*/ 675209 h 1745726"/>
                <a:gd name="connsiteX42" fmla="*/ 951570 w 1189721"/>
                <a:gd name="connsiteY42" fmla="*/ 675209 h 1745726"/>
                <a:gd name="connsiteX43" fmla="*/ 1048214 w 1189721"/>
                <a:gd name="connsiteY43" fmla="*/ 1069219 h 1745726"/>
                <a:gd name="connsiteX44" fmla="*/ 810321 w 1189721"/>
                <a:gd name="connsiteY44" fmla="*/ 935404 h 1745726"/>
                <a:gd name="connsiteX45" fmla="*/ 929268 w 1189721"/>
                <a:gd name="connsiteY45" fmla="*/ 756985 h 1745726"/>
                <a:gd name="connsiteX46" fmla="*/ 1107687 w 1189721"/>
                <a:gd name="connsiteY46" fmla="*/ 942838 h 1745726"/>
                <a:gd name="connsiteX47" fmla="*/ 728546 w 1189721"/>
                <a:gd name="connsiteY47" fmla="*/ 1076653 h 1745726"/>
                <a:gd name="connsiteX48" fmla="*/ 669073 w 1189721"/>
                <a:gd name="connsiteY48" fmla="*/ 927970 h 1745726"/>
                <a:gd name="connsiteX49" fmla="*/ 1167160 w 1189721"/>
                <a:gd name="connsiteY49" fmla="*/ 1046916 h 1745726"/>
                <a:gd name="connsiteX50" fmla="*/ 1077951 w 1189721"/>
                <a:gd name="connsiteY50" fmla="*/ 1255072 h 1745726"/>
                <a:gd name="connsiteX51" fmla="*/ 840058 w 1189721"/>
                <a:gd name="connsiteY51" fmla="*/ 1381453 h 1745726"/>
                <a:gd name="connsiteX52" fmla="*/ 1003609 w 1189721"/>
                <a:gd name="connsiteY52" fmla="*/ 1537570 h 1745726"/>
                <a:gd name="connsiteX53" fmla="*/ 1144858 w 1189721"/>
                <a:gd name="connsiteY53" fmla="*/ 1663950 h 1745726"/>
                <a:gd name="connsiteX54" fmla="*/ 944136 w 1189721"/>
                <a:gd name="connsiteY54" fmla="*/ 1730858 h 1745726"/>
                <a:gd name="connsiteX55" fmla="*/ 817756 w 1189721"/>
                <a:gd name="connsiteY55" fmla="*/ 1745726 h 1745726"/>
                <a:gd name="connsiteX0" fmla="*/ 0 w 1189721"/>
                <a:gd name="connsiteY0" fmla="*/ 184556 h 1745726"/>
                <a:gd name="connsiteX1" fmla="*/ 341970 w 1189721"/>
                <a:gd name="connsiteY1" fmla="*/ 303502 h 1745726"/>
                <a:gd name="connsiteX2" fmla="*/ 676507 w 1189721"/>
                <a:gd name="connsiteY2" fmla="*/ 377843 h 1745726"/>
                <a:gd name="connsiteX3" fmla="*/ 557560 w 1189721"/>
                <a:gd name="connsiteY3" fmla="*/ 281199 h 1745726"/>
                <a:gd name="connsiteX4" fmla="*/ 364273 w 1189721"/>
                <a:gd name="connsiteY4" fmla="*/ 303502 h 1745726"/>
                <a:gd name="connsiteX5" fmla="*/ 133814 w 1189721"/>
                <a:gd name="connsiteY5" fmla="*/ 429882 h 1745726"/>
                <a:gd name="connsiteX6" fmla="*/ 193287 w 1189721"/>
                <a:gd name="connsiteY6" fmla="*/ 362975 h 1745726"/>
                <a:gd name="connsiteX7" fmla="*/ 401443 w 1189721"/>
                <a:gd name="connsiteY7" fmla="*/ 407580 h 1745726"/>
                <a:gd name="connsiteX8" fmla="*/ 587297 w 1189721"/>
                <a:gd name="connsiteY8" fmla="*/ 95346 h 1745726"/>
                <a:gd name="connsiteX9" fmla="*/ 661638 w 1189721"/>
                <a:gd name="connsiteY9" fmla="*/ 348107 h 1745726"/>
                <a:gd name="connsiteX10" fmla="*/ 341970 w 1189721"/>
                <a:gd name="connsiteY10" fmla="*/ 340672 h 1745726"/>
                <a:gd name="connsiteX11" fmla="*/ 341970 w 1189721"/>
                <a:gd name="connsiteY11" fmla="*/ 697512 h 1745726"/>
                <a:gd name="connsiteX12" fmla="*/ 661638 w 1189721"/>
                <a:gd name="connsiteY12" fmla="*/ 548828 h 1745726"/>
                <a:gd name="connsiteX13" fmla="*/ 1077951 w 1189721"/>
                <a:gd name="connsiteY13" fmla="*/ 340673 h 1745726"/>
                <a:gd name="connsiteX14" fmla="*/ 535258 w 1189721"/>
                <a:gd name="connsiteY14" fmla="*/ 400146 h 1745726"/>
                <a:gd name="connsiteX15" fmla="*/ 460917 w 1189721"/>
                <a:gd name="connsiteY15" fmla="*/ 244029 h 1745726"/>
                <a:gd name="connsiteX16" fmla="*/ 200721 w 1189721"/>
                <a:gd name="connsiteY16" fmla="*/ 199424 h 1745726"/>
                <a:gd name="connsiteX17" fmla="*/ 44604 w 1189721"/>
                <a:gd name="connsiteY17" fmla="*/ 586000 h 1745726"/>
                <a:gd name="connsiteX18" fmla="*/ 564995 w 1189721"/>
                <a:gd name="connsiteY18" fmla="*/ 459619 h 1745726"/>
                <a:gd name="connsiteX19" fmla="*/ 973873 w 1189721"/>
                <a:gd name="connsiteY19" fmla="*/ 489355 h 1745726"/>
                <a:gd name="connsiteX20" fmla="*/ 691375 w 1189721"/>
                <a:gd name="connsiteY20" fmla="*/ 645473 h 1745726"/>
                <a:gd name="connsiteX21" fmla="*/ 208156 w 1189721"/>
                <a:gd name="connsiteY21" fmla="*/ 838761 h 1745726"/>
                <a:gd name="connsiteX22" fmla="*/ 275063 w 1189721"/>
                <a:gd name="connsiteY22" fmla="*/ 459619 h 1745726"/>
                <a:gd name="connsiteX23" fmla="*/ 104078 w 1189721"/>
                <a:gd name="connsiteY23" fmla="*/ 348107 h 1745726"/>
                <a:gd name="connsiteX24" fmla="*/ 163551 w 1189721"/>
                <a:gd name="connsiteY24" fmla="*/ 638038 h 1745726"/>
                <a:gd name="connsiteX25" fmla="*/ 401443 w 1189721"/>
                <a:gd name="connsiteY25" fmla="*/ 481921 h 1745726"/>
                <a:gd name="connsiteX26" fmla="*/ 416312 w 1189721"/>
                <a:gd name="connsiteY26" fmla="*/ 184555 h 1745726"/>
                <a:gd name="connsiteX27" fmla="*/ 884663 w 1189721"/>
                <a:gd name="connsiteY27" fmla="*/ 169687 h 1745726"/>
                <a:gd name="connsiteX28" fmla="*/ 505521 w 1189721"/>
                <a:gd name="connsiteY28" fmla="*/ 21004 h 1745726"/>
                <a:gd name="connsiteX29" fmla="*/ 512956 w 1189721"/>
                <a:gd name="connsiteY29" fmla="*/ 690078 h 1745726"/>
                <a:gd name="connsiteX30" fmla="*/ 698809 w 1189721"/>
                <a:gd name="connsiteY30" fmla="*/ 533960 h 1745726"/>
                <a:gd name="connsiteX31" fmla="*/ 349404 w 1189721"/>
                <a:gd name="connsiteY31" fmla="*/ 132516 h 1745726"/>
                <a:gd name="connsiteX32" fmla="*/ 237892 w 1189721"/>
                <a:gd name="connsiteY32" fmla="*/ 727249 h 1745726"/>
                <a:gd name="connsiteX33" fmla="*/ 579863 w 1189721"/>
                <a:gd name="connsiteY33" fmla="*/ 541395 h 1745726"/>
                <a:gd name="connsiteX34" fmla="*/ 453482 w 1189721"/>
                <a:gd name="connsiteY34" fmla="*/ 801590 h 1745726"/>
                <a:gd name="connsiteX35" fmla="*/ 788019 w 1189721"/>
                <a:gd name="connsiteY35" fmla="*/ 571131 h 1745726"/>
                <a:gd name="connsiteX36" fmla="*/ 817756 w 1189721"/>
                <a:gd name="connsiteY36" fmla="*/ 697511 h 1745726"/>
                <a:gd name="connsiteX37" fmla="*/ 498087 w 1189721"/>
                <a:gd name="connsiteY37" fmla="*/ 756985 h 1745726"/>
                <a:gd name="connsiteX38" fmla="*/ 564994 w 1189721"/>
                <a:gd name="connsiteY38" fmla="*/ 831326 h 1745726"/>
                <a:gd name="connsiteX39" fmla="*/ 951570 w 1189721"/>
                <a:gd name="connsiteY39" fmla="*/ 638038 h 1745726"/>
                <a:gd name="connsiteX40" fmla="*/ 892097 w 1189721"/>
                <a:gd name="connsiteY40" fmla="*/ 861063 h 1745726"/>
                <a:gd name="connsiteX41" fmla="*/ 735980 w 1189721"/>
                <a:gd name="connsiteY41" fmla="*/ 675209 h 1745726"/>
                <a:gd name="connsiteX42" fmla="*/ 951570 w 1189721"/>
                <a:gd name="connsiteY42" fmla="*/ 675209 h 1745726"/>
                <a:gd name="connsiteX43" fmla="*/ 1115121 w 1189721"/>
                <a:gd name="connsiteY43" fmla="*/ 831326 h 1745726"/>
                <a:gd name="connsiteX44" fmla="*/ 810321 w 1189721"/>
                <a:gd name="connsiteY44" fmla="*/ 935404 h 1745726"/>
                <a:gd name="connsiteX45" fmla="*/ 929268 w 1189721"/>
                <a:gd name="connsiteY45" fmla="*/ 756985 h 1745726"/>
                <a:gd name="connsiteX46" fmla="*/ 1107687 w 1189721"/>
                <a:gd name="connsiteY46" fmla="*/ 942838 h 1745726"/>
                <a:gd name="connsiteX47" fmla="*/ 728546 w 1189721"/>
                <a:gd name="connsiteY47" fmla="*/ 1076653 h 1745726"/>
                <a:gd name="connsiteX48" fmla="*/ 669073 w 1189721"/>
                <a:gd name="connsiteY48" fmla="*/ 927970 h 1745726"/>
                <a:gd name="connsiteX49" fmla="*/ 1167160 w 1189721"/>
                <a:gd name="connsiteY49" fmla="*/ 1046916 h 1745726"/>
                <a:gd name="connsiteX50" fmla="*/ 1077951 w 1189721"/>
                <a:gd name="connsiteY50" fmla="*/ 1255072 h 1745726"/>
                <a:gd name="connsiteX51" fmla="*/ 840058 w 1189721"/>
                <a:gd name="connsiteY51" fmla="*/ 1381453 h 1745726"/>
                <a:gd name="connsiteX52" fmla="*/ 1003609 w 1189721"/>
                <a:gd name="connsiteY52" fmla="*/ 1537570 h 1745726"/>
                <a:gd name="connsiteX53" fmla="*/ 1144858 w 1189721"/>
                <a:gd name="connsiteY53" fmla="*/ 1663950 h 1745726"/>
                <a:gd name="connsiteX54" fmla="*/ 944136 w 1189721"/>
                <a:gd name="connsiteY54" fmla="*/ 1730858 h 1745726"/>
                <a:gd name="connsiteX55" fmla="*/ 817756 w 1189721"/>
                <a:gd name="connsiteY55" fmla="*/ 1745726 h 1745726"/>
                <a:gd name="connsiteX0" fmla="*/ 0 w 1189721"/>
                <a:gd name="connsiteY0" fmla="*/ 184556 h 1745726"/>
                <a:gd name="connsiteX1" fmla="*/ 341970 w 1189721"/>
                <a:gd name="connsiteY1" fmla="*/ 303502 h 1745726"/>
                <a:gd name="connsiteX2" fmla="*/ 676507 w 1189721"/>
                <a:gd name="connsiteY2" fmla="*/ 377843 h 1745726"/>
                <a:gd name="connsiteX3" fmla="*/ 557560 w 1189721"/>
                <a:gd name="connsiteY3" fmla="*/ 281199 h 1745726"/>
                <a:gd name="connsiteX4" fmla="*/ 364273 w 1189721"/>
                <a:gd name="connsiteY4" fmla="*/ 303502 h 1745726"/>
                <a:gd name="connsiteX5" fmla="*/ 133814 w 1189721"/>
                <a:gd name="connsiteY5" fmla="*/ 429882 h 1745726"/>
                <a:gd name="connsiteX6" fmla="*/ 193287 w 1189721"/>
                <a:gd name="connsiteY6" fmla="*/ 362975 h 1745726"/>
                <a:gd name="connsiteX7" fmla="*/ 401443 w 1189721"/>
                <a:gd name="connsiteY7" fmla="*/ 407580 h 1745726"/>
                <a:gd name="connsiteX8" fmla="*/ 587297 w 1189721"/>
                <a:gd name="connsiteY8" fmla="*/ 95346 h 1745726"/>
                <a:gd name="connsiteX9" fmla="*/ 661638 w 1189721"/>
                <a:gd name="connsiteY9" fmla="*/ 348107 h 1745726"/>
                <a:gd name="connsiteX10" fmla="*/ 341970 w 1189721"/>
                <a:gd name="connsiteY10" fmla="*/ 340672 h 1745726"/>
                <a:gd name="connsiteX11" fmla="*/ 341970 w 1189721"/>
                <a:gd name="connsiteY11" fmla="*/ 697512 h 1745726"/>
                <a:gd name="connsiteX12" fmla="*/ 661638 w 1189721"/>
                <a:gd name="connsiteY12" fmla="*/ 548828 h 1745726"/>
                <a:gd name="connsiteX13" fmla="*/ 1077951 w 1189721"/>
                <a:gd name="connsiteY13" fmla="*/ 340673 h 1745726"/>
                <a:gd name="connsiteX14" fmla="*/ 535258 w 1189721"/>
                <a:gd name="connsiteY14" fmla="*/ 400146 h 1745726"/>
                <a:gd name="connsiteX15" fmla="*/ 460917 w 1189721"/>
                <a:gd name="connsiteY15" fmla="*/ 244029 h 1745726"/>
                <a:gd name="connsiteX16" fmla="*/ 200721 w 1189721"/>
                <a:gd name="connsiteY16" fmla="*/ 199424 h 1745726"/>
                <a:gd name="connsiteX17" fmla="*/ 44604 w 1189721"/>
                <a:gd name="connsiteY17" fmla="*/ 586000 h 1745726"/>
                <a:gd name="connsiteX18" fmla="*/ 564995 w 1189721"/>
                <a:gd name="connsiteY18" fmla="*/ 459619 h 1745726"/>
                <a:gd name="connsiteX19" fmla="*/ 973873 w 1189721"/>
                <a:gd name="connsiteY19" fmla="*/ 489355 h 1745726"/>
                <a:gd name="connsiteX20" fmla="*/ 691375 w 1189721"/>
                <a:gd name="connsiteY20" fmla="*/ 645473 h 1745726"/>
                <a:gd name="connsiteX21" fmla="*/ 208156 w 1189721"/>
                <a:gd name="connsiteY21" fmla="*/ 838761 h 1745726"/>
                <a:gd name="connsiteX22" fmla="*/ 275063 w 1189721"/>
                <a:gd name="connsiteY22" fmla="*/ 459619 h 1745726"/>
                <a:gd name="connsiteX23" fmla="*/ 104078 w 1189721"/>
                <a:gd name="connsiteY23" fmla="*/ 348107 h 1745726"/>
                <a:gd name="connsiteX24" fmla="*/ 163551 w 1189721"/>
                <a:gd name="connsiteY24" fmla="*/ 638038 h 1745726"/>
                <a:gd name="connsiteX25" fmla="*/ 401443 w 1189721"/>
                <a:gd name="connsiteY25" fmla="*/ 481921 h 1745726"/>
                <a:gd name="connsiteX26" fmla="*/ 416312 w 1189721"/>
                <a:gd name="connsiteY26" fmla="*/ 184555 h 1745726"/>
                <a:gd name="connsiteX27" fmla="*/ 884663 w 1189721"/>
                <a:gd name="connsiteY27" fmla="*/ 169687 h 1745726"/>
                <a:gd name="connsiteX28" fmla="*/ 505521 w 1189721"/>
                <a:gd name="connsiteY28" fmla="*/ 21004 h 1745726"/>
                <a:gd name="connsiteX29" fmla="*/ 512956 w 1189721"/>
                <a:gd name="connsiteY29" fmla="*/ 690078 h 1745726"/>
                <a:gd name="connsiteX30" fmla="*/ 698809 w 1189721"/>
                <a:gd name="connsiteY30" fmla="*/ 533960 h 1745726"/>
                <a:gd name="connsiteX31" fmla="*/ 349404 w 1189721"/>
                <a:gd name="connsiteY31" fmla="*/ 132516 h 1745726"/>
                <a:gd name="connsiteX32" fmla="*/ 237892 w 1189721"/>
                <a:gd name="connsiteY32" fmla="*/ 727249 h 1745726"/>
                <a:gd name="connsiteX33" fmla="*/ 579863 w 1189721"/>
                <a:gd name="connsiteY33" fmla="*/ 541395 h 1745726"/>
                <a:gd name="connsiteX34" fmla="*/ 453482 w 1189721"/>
                <a:gd name="connsiteY34" fmla="*/ 801590 h 1745726"/>
                <a:gd name="connsiteX35" fmla="*/ 788019 w 1189721"/>
                <a:gd name="connsiteY35" fmla="*/ 571131 h 1745726"/>
                <a:gd name="connsiteX36" fmla="*/ 817756 w 1189721"/>
                <a:gd name="connsiteY36" fmla="*/ 697511 h 1745726"/>
                <a:gd name="connsiteX37" fmla="*/ 498087 w 1189721"/>
                <a:gd name="connsiteY37" fmla="*/ 756985 h 1745726"/>
                <a:gd name="connsiteX38" fmla="*/ 564994 w 1189721"/>
                <a:gd name="connsiteY38" fmla="*/ 831326 h 1745726"/>
                <a:gd name="connsiteX39" fmla="*/ 951570 w 1189721"/>
                <a:gd name="connsiteY39" fmla="*/ 638038 h 1745726"/>
                <a:gd name="connsiteX40" fmla="*/ 892097 w 1189721"/>
                <a:gd name="connsiteY40" fmla="*/ 861063 h 1745726"/>
                <a:gd name="connsiteX41" fmla="*/ 735980 w 1189721"/>
                <a:gd name="connsiteY41" fmla="*/ 675209 h 1745726"/>
                <a:gd name="connsiteX42" fmla="*/ 951570 w 1189721"/>
                <a:gd name="connsiteY42" fmla="*/ 675209 h 1745726"/>
                <a:gd name="connsiteX43" fmla="*/ 1115121 w 1189721"/>
                <a:gd name="connsiteY43" fmla="*/ 831326 h 1745726"/>
                <a:gd name="connsiteX44" fmla="*/ 810321 w 1189721"/>
                <a:gd name="connsiteY44" fmla="*/ 935404 h 1745726"/>
                <a:gd name="connsiteX45" fmla="*/ 929268 w 1189721"/>
                <a:gd name="connsiteY45" fmla="*/ 756985 h 1745726"/>
                <a:gd name="connsiteX46" fmla="*/ 1107687 w 1189721"/>
                <a:gd name="connsiteY46" fmla="*/ 942838 h 1745726"/>
                <a:gd name="connsiteX47" fmla="*/ 802887 w 1189721"/>
                <a:gd name="connsiteY47" fmla="*/ 1217902 h 1745726"/>
                <a:gd name="connsiteX48" fmla="*/ 669073 w 1189721"/>
                <a:gd name="connsiteY48" fmla="*/ 927970 h 1745726"/>
                <a:gd name="connsiteX49" fmla="*/ 1167160 w 1189721"/>
                <a:gd name="connsiteY49" fmla="*/ 1046916 h 1745726"/>
                <a:gd name="connsiteX50" fmla="*/ 1077951 w 1189721"/>
                <a:gd name="connsiteY50" fmla="*/ 1255072 h 1745726"/>
                <a:gd name="connsiteX51" fmla="*/ 840058 w 1189721"/>
                <a:gd name="connsiteY51" fmla="*/ 1381453 h 1745726"/>
                <a:gd name="connsiteX52" fmla="*/ 1003609 w 1189721"/>
                <a:gd name="connsiteY52" fmla="*/ 1537570 h 1745726"/>
                <a:gd name="connsiteX53" fmla="*/ 1144858 w 1189721"/>
                <a:gd name="connsiteY53" fmla="*/ 1663950 h 1745726"/>
                <a:gd name="connsiteX54" fmla="*/ 944136 w 1189721"/>
                <a:gd name="connsiteY54" fmla="*/ 1730858 h 1745726"/>
                <a:gd name="connsiteX55" fmla="*/ 817756 w 1189721"/>
                <a:gd name="connsiteY55" fmla="*/ 1745726 h 1745726"/>
                <a:gd name="connsiteX0" fmla="*/ 0 w 1182688"/>
                <a:gd name="connsiteY0" fmla="*/ 184556 h 1745726"/>
                <a:gd name="connsiteX1" fmla="*/ 341970 w 1182688"/>
                <a:gd name="connsiteY1" fmla="*/ 303502 h 1745726"/>
                <a:gd name="connsiteX2" fmla="*/ 676507 w 1182688"/>
                <a:gd name="connsiteY2" fmla="*/ 377843 h 1745726"/>
                <a:gd name="connsiteX3" fmla="*/ 557560 w 1182688"/>
                <a:gd name="connsiteY3" fmla="*/ 281199 h 1745726"/>
                <a:gd name="connsiteX4" fmla="*/ 364273 w 1182688"/>
                <a:gd name="connsiteY4" fmla="*/ 303502 h 1745726"/>
                <a:gd name="connsiteX5" fmla="*/ 133814 w 1182688"/>
                <a:gd name="connsiteY5" fmla="*/ 429882 h 1745726"/>
                <a:gd name="connsiteX6" fmla="*/ 193287 w 1182688"/>
                <a:gd name="connsiteY6" fmla="*/ 362975 h 1745726"/>
                <a:gd name="connsiteX7" fmla="*/ 401443 w 1182688"/>
                <a:gd name="connsiteY7" fmla="*/ 407580 h 1745726"/>
                <a:gd name="connsiteX8" fmla="*/ 587297 w 1182688"/>
                <a:gd name="connsiteY8" fmla="*/ 95346 h 1745726"/>
                <a:gd name="connsiteX9" fmla="*/ 661638 w 1182688"/>
                <a:gd name="connsiteY9" fmla="*/ 348107 h 1745726"/>
                <a:gd name="connsiteX10" fmla="*/ 341970 w 1182688"/>
                <a:gd name="connsiteY10" fmla="*/ 340672 h 1745726"/>
                <a:gd name="connsiteX11" fmla="*/ 341970 w 1182688"/>
                <a:gd name="connsiteY11" fmla="*/ 697512 h 1745726"/>
                <a:gd name="connsiteX12" fmla="*/ 661638 w 1182688"/>
                <a:gd name="connsiteY12" fmla="*/ 548828 h 1745726"/>
                <a:gd name="connsiteX13" fmla="*/ 1077951 w 1182688"/>
                <a:gd name="connsiteY13" fmla="*/ 340673 h 1745726"/>
                <a:gd name="connsiteX14" fmla="*/ 535258 w 1182688"/>
                <a:gd name="connsiteY14" fmla="*/ 400146 h 1745726"/>
                <a:gd name="connsiteX15" fmla="*/ 460917 w 1182688"/>
                <a:gd name="connsiteY15" fmla="*/ 244029 h 1745726"/>
                <a:gd name="connsiteX16" fmla="*/ 200721 w 1182688"/>
                <a:gd name="connsiteY16" fmla="*/ 199424 h 1745726"/>
                <a:gd name="connsiteX17" fmla="*/ 44604 w 1182688"/>
                <a:gd name="connsiteY17" fmla="*/ 586000 h 1745726"/>
                <a:gd name="connsiteX18" fmla="*/ 564995 w 1182688"/>
                <a:gd name="connsiteY18" fmla="*/ 459619 h 1745726"/>
                <a:gd name="connsiteX19" fmla="*/ 973873 w 1182688"/>
                <a:gd name="connsiteY19" fmla="*/ 489355 h 1745726"/>
                <a:gd name="connsiteX20" fmla="*/ 691375 w 1182688"/>
                <a:gd name="connsiteY20" fmla="*/ 645473 h 1745726"/>
                <a:gd name="connsiteX21" fmla="*/ 208156 w 1182688"/>
                <a:gd name="connsiteY21" fmla="*/ 838761 h 1745726"/>
                <a:gd name="connsiteX22" fmla="*/ 275063 w 1182688"/>
                <a:gd name="connsiteY22" fmla="*/ 459619 h 1745726"/>
                <a:gd name="connsiteX23" fmla="*/ 104078 w 1182688"/>
                <a:gd name="connsiteY23" fmla="*/ 348107 h 1745726"/>
                <a:gd name="connsiteX24" fmla="*/ 163551 w 1182688"/>
                <a:gd name="connsiteY24" fmla="*/ 638038 h 1745726"/>
                <a:gd name="connsiteX25" fmla="*/ 401443 w 1182688"/>
                <a:gd name="connsiteY25" fmla="*/ 481921 h 1745726"/>
                <a:gd name="connsiteX26" fmla="*/ 416312 w 1182688"/>
                <a:gd name="connsiteY26" fmla="*/ 184555 h 1745726"/>
                <a:gd name="connsiteX27" fmla="*/ 884663 w 1182688"/>
                <a:gd name="connsiteY27" fmla="*/ 169687 h 1745726"/>
                <a:gd name="connsiteX28" fmla="*/ 505521 w 1182688"/>
                <a:gd name="connsiteY28" fmla="*/ 21004 h 1745726"/>
                <a:gd name="connsiteX29" fmla="*/ 512956 w 1182688"/>
                <a:gd name="connsiteY29" fmla="*/ 690078 h 1745726"/>
                <a:gd name="connsiteX30" fmla="*/ 698809 w 1182688"/>
                <a:gd name="connsiteY30" fmla="*/ 533960 h 1745726"/>
                <a:gd name="connsiteX31" fmla="*/ 349404 w 1182688"/>
                <a:gd name="connsiteY31" fmla="*/ 132516 h 1745726"/>
                <a:gd name="connsiteX32" fmla="*/ 237892 w 1182688"/>
                <a:gd name="connsiteY32" fmla="*/ 727249 h 1745726"/>
                <a:gd name="connsiteX33" fmla="*/ 579863 w 1182688"/>
                <a:gd name="connsiteY33" fmla="*/ 541395 h 1745726"/>
                <a:gd name="connsiteX34" fmla="*/ 453482 w 1182688"/>
                <a:gd name="connsiteY34" fmla="*/ 801590 h 1745726"/>
                <a:gd name="connsiteX35" fmla="*/ 788019 w 1182688"/>
                <a:gd name="connsiteY35" fmla="*/ 571131 h 1745726"/>
                <a:gd name="connsiteX36" fmla="*/ 817756 w 1182688"/>
                <a:gd name="connsiteY36" fmla="*/ 697511 h 1745726"/>
                <a:gd name="connsiteX37" fmla="*/ 498087 w 1182688"/>
                <a:gd name="connsiteY37" fmla="*/ 756985 h 1745726"/>
                <a:gd name="connsiteX38" fmla="*/ 564994 w 1182688"/>
                <a:gd name="connsiteY38" fmla="*/ 831326 h 1745726"/>
                <a:gd name="connsiteX39" fmla="*/ 951570 w 1182688"/>
                <a:gd name="connsiteY39" fmla="*/ 638038 h 1745726"/>
                <a:gd name="connsiteX40" fmla="*/ 892097 w 1182688"/>
                <a:gd name="connsiteY40" fmla="*/ 861063 h 1745726"/>
                <a:gd name="connsiteX41" fmla="*/ 735980 w 1182688"/>
                <a:gd name="connsiteY41" fmla="*/ 675209 h 1745726"/>
                <a:gd name="connsiteX42" fmla="*/ 951570 w 1182688"/>
                <a:gd name="connsiteY42" fmla="*/ 675209 h 1745726"/>
                <a:gd name="connsiteX43" fmla="*/ 1115121 w 1182688"/>
                <a:gd name="connsiteY43" fmla="*/ 831326 h 1745726"/>
                <a:gd name="connsiteX44" fmla="*/ 810321 w 1182688"/>
                <a:gd name="connsiteY44" fmla="*/ 935404 h 1745726"/>
                <a:gd name="connsiteX45" fmla="*/ 929268 w 1182688"/>
                <a:gd name="connsiteY45" fmla="*/ 756985 h 1745726"/>
                <a:gd name="connsiteX46" fmla="*/ 1107687 w 1182688"/>
                <a:gd name="connsiteY46" fmla="*/ 942838 h 1745726"/>
                <a:gd name="connsiteX47" fmla="*/ 802887 w 1182688"/>
                <a:gd name="connsiteY47" fmla="*/ 1217902 h 1745726"/>
                <a:gd name="connsiteX48" fmla="*/ 773151 w 1182688"/>
                <a:gd name="connsiteY48" fmla="*/ 1076653 h 1745726"/>
                <a:gd name="connsiteX49" fmla="*/ 1167160 w 1182688"/>
                <a:gd name="connsiteY49" fmla="*/ 1046916 h 1745726"/>
                <a:gd name="connsiteX50" fmla="*/ 1077951 w 1182688"/>
                <a:gd name="connsiteY50" fmla="*/ 1255072 h 1745726"/>
                <a:gd name="connsiteX51" fmla="*/ 840058 w 1182688"/>
                <a:gd name="connsiteY51" fmla="*/ 1381453 h 1745726"/>
                <a:gd name="connsiteX52" fmla="*/ 1003609 w 1182688"/>
                <a:gd name="connsiteY52" fmla="*/ 1537570 h 1745726"/>
                <a:gd name="connsiteX53" fmla="*/ 1144858 w 1182688"/>
                <a:gd name="connsiteY53" fmla="*/ 1663950 h 1745726"/>
                <a:gd name="connsiteX54" fmla="*/ 944136 w 1182688"/>
                <a:gd name="connsiteY54" fmla="*/ 1730858 h 1745726"/>
                <a:gd name="connsiteX55" fmla="*/ 817756 w 1182688"/>
                <a:gd name="connsiteY55" fmla="*/ 1745726 h 1745726"/>
                <a:gd name="connsiteX0" fmla="*/ 0 w 1182688"/>
                <a:gd name="connsiteY0" fmla="*/ 184556 h 1745726"/>
                <a:gd name="connsiteX1" fmla="*/ 341970 w 1182688"/>
                <a:gd name="connsiteY1" fmla="*/ 303502 h 1745726"/>
                <a:gd name="connsiteX2" fmla="*/ 676507 w 1182688"/>
                <a:gd name="connsiteY2" fmla="*/ 377843 h 1745726"/>
                <a:gd name="connsiteX3" fmla="*/ 557560 w 1182688"/>
                <a:gd name="connsiteY3" fmla="*/ 281199 h 1745726"/>
                <a:gd name="connsiteX4" fmla="*/ 364273 w 1182688"/>
                <a:gd name="connsiteY4" fmla="*/ 303502 h 1745726"/>
                <a:gd name="connsiteX5" fmla="*/ 133814 w 1182688"/>
                <a:gd name="connsiteY5" fmla="*/ 429882 h 1745726"/>
                <a:gd name="connsiteX6" fmla="*/ 193287 w 1182688"/>
                <a:gd name="connsiteY6" fmla="*/ 362975 h 1745726"/>
                <a:gd name="connsiteX7" fmla="*/ 401443 w 1182688"/>
                <a:gd name="connsiteY7" fmla="*/ 407580 h 1745726"/>
                <a:gd name="connsiteX8" fmla="*/ 587297 w 1182688"/>
                <a:gd name="connsiteY8" fmla="*/ 95346 h 1745726"/>
                <a:gd name="connsiteX9" fmla="*/ 661638 w 1182688"/>
                <a:gd name="connsiteY9" fmla="*/ 348107 h 1745726"/>
                <a:gd name="connsiteX10" fmla="*/ 341970 w 1182688"/>
                <a:gd name="connsiteY10" fmla="*/ 340672 h 1745726"/>
                <a:gd name="connsiteX11" fmla="*/ 341970 w 1182688"/>
                <a:gd name="connsiteY11" fmla="*/ 697512 h 1745726"/>
                <a:gd name="connsiteX12" fmla="*/ 661638 w 1182688"/>
                <a:gd name="connsiteY12" fmla="*/ 548828 h 1745726"/>
                <a:gd name="connsiteX13" fmla="*/ 1077951 w 1182688"/>
                <a:gd name="connsiteY13" fmla="*/ 340673 h 1745726"/>
                <a:gd name="connsiteX14" fmla="*/ 535258 w 1182688"/>
                <a:gd name="connsiteY14" fmla="*/ 400146 h 1745726"/>
                <a:gd name="connsiteX15" fmla="*/ 460917 w 1182688"/>
                <a:gd name="connsiteY15" fmla="*/ 244029 h 1745726"/>
                <a:gd name="connsiteX16" fmla="*/ 200721 w 1182688"/>
                <a:gd name="connsiteY16" fmla="*/ 199424 h 1745726"/>
                <a:gd name="connsiteX17" fmla="*/ 44604 w 1182688"/>
                <a:gd name="connsiteY17" fmla="*/ 586000 h 1745726"/>
                <a:gd name="connsiteX18" fmla="*/ 564995 w 1182688"/>
                <a:gd name="connsiteY18" fmla="*/ 459619 h 1745726"/>
                <a:gd name="connsiteX19" fmla="*/ 973873 w 1182688"/>
                <a:gd name="connsiteY19" fmla="*/ 489355 h 1745726"/>
                <a:gd name="connsiteX20" fmla="*/ 691375 w 1182688"/>
                <a:gd name="connsiteY20" fmla="*/ 645473 h 1745726"/>
                <a:gd name="connsiteX21" fmla="*/ 208156 w 1182688"/>
                <a:gd name="connsiteY21" fmla="*/ 838761 h 1745726"/>
                <a:gd name="connsiteX22" fmla="*/ 275063 w 1182688"/>
                <a:gd name="connsiteY22" fmla="*/ 459619 h 1745726"/>
                <a:gd name="connsiteX23" fmla="*/ 104078 w 1182688"/>
                <a:gd name="connsiteY23" fmla="*/ 348107 h 1745726"/>
                <a:gd name="connsiteX24" fmla="*/ 163551 w 1182688"/>
                <a:gd name="connsiteY24" fmla="*/ 638038 h 1745726"/>
                <a:gd name="connsiteX25" fmla="*/ 401443 w 1182688"/>
                <a:gd name="connsiteY25" fmla="*/ 481921 h 1745726"/>
                <a:gd name="connsiteX26" fmla="*/ 416312 w 1182688"/>
                <a:gd name="connsiteY26" fmla="*/ 184555 h 1745726"/>
                <a:gd name="connsiteX27" fmla="*/ 884663 w 1182688"/>
                <a:gd name="connsiteY27" fmla="*/ 169687 h 1745726"/>
                <a:gd name="connsiteX28" fmla="*/ 505521 w 1182688"/>
                <a:gd name="connsiteY28" fmla="*/ 21004 h 1745726"/>
                <a:gd name="connsiteX29" fmla="*/ 512956 w 1182688"/>
                <a:gd name="connsiteY29" fmla="*/ 690078 h 1745726"/>
                <a:gd name="connsiteX30" fmla="*/ 698809 w 1182688"/>
                <a:gd name="connsiteY30" fmla="*/ 533960 h 1745726"/>
                <a:gd name="connsiteX31" fmla="*/ 349404 w 1182688"/>
                <a:gd name="connsiteY31" fmla="*/ 132516 h 1745726"/>
                <a:gd name="connsiteX32" fmla="*/ 237892 w 1182688"/>
                <a:gd name="connsiteY32" fmla="*/ 727249 h 1745726"/>
                <a:gd name="connsiteX33" fmla="*/ 579863 w 1182688"/>
                <a:gd name="connsiteY33" fmla="*/ 541395 h 1745726"/>
                <a:gd name="connsiteX34" fmla="*/ 453482 w 1182688"/>
                <a:gd name="connsiteY34" fmla="*/ 801590 h 1745726"/>
                <a:gd name="connsiteX35" fmla="*/ 788019 w 1182688"/>
                <a:gd name="connsiteY35" fmla="*/ 571131 h 1745726"/>
                <a:gd name="connsiteX36" fmla="*/ 817756 w 1182688"/>
                <a:gd name="connsiteY36" fmla="*/ 697511 h 1745726"/>
                <a:gd name="connsiteX37" fmla="*/ 498087 w 1182688"/>
                <a:gd name="connsiteY37" fmla="*/ 756985 h 1745726"/>
                <a:gd name="connsiteX38" fmla="*/ 564994 w 1182688"/>
                <a:gd name="connsiteY38" fmla="*/ 831326 h 1745726"/>
                <a:gd name="connsiteX39" fmla="*/ 951570 w 1182688"/>
                <a:gd name="connsiteY39" fmla="*/ 638038 h 1745726"/>
                <a:gd name="connsiteX40" fmla="*/ 892097 w 1182688"/>
                <a:gd name="connsiteY40" fmla="*/ 861063 h 1745726"/>
                <a:gd name="connsiteX41" fmla="*/ 735980 w 1182688"/>
                <a:gd name="connsiteY41" fmla="*/ 675209 h 1745726"/>
                <a:gd name="connsiteX42" fmla="*/ 951570 w 1182688"/>
                <a:gd name="connsiteY42" fmla="*/ 675209 h 1745726"/>
                <a:gd name="connsiteX43" fmla="*/ 1115121 w 1182688"/>
                <a:gd name="connsiteY43" fmla="*/ 831326 h 1745726"/>
                <a:gd name="connsiteX44" fmla="*/ 810321 w 1182688"/>
                <a:gd name="connsiteY44" fmla="*/ 935404 h 1745726"/>
                <a:gd name="connsiteX45" fmla="*/ 929268 w 1182688"/>
                <a:gd name="connsiteY45" fmla="*/ 756985 h 1745726"/>
                <a:gd name="connsiteX46" fmla="*/ 1107687 w 1182688"/>
                <a:gd name="connsiteY46" fmla="*/ 942838 h 1745726"/>
                <a:gd name="connsiteX47" fmla="*/ 802887 w 1182688"/>
                <a:gd name="connsiteY47" fmla="*/ 1217902 h 1745726"/>
                <a:gd name="connsiteX48" fmla="*/ 773151 w 1182688"/>
                <a:gd name="connsiteY48" fmla="*/ 1076653 h 1745726"/>
                <a:gd name="connsiteX49" fmla="*/ 1167160 w 1182688"/>
                <a:gd name="connsiteY49" fmla="*/ 1046916 h 1745726"/>
                <a:gd name="connsiteX50" fmla="*/ 1077951 w 1182688"/>
                <a:gd name="connsiteY50" fmla="*/ 1255072 h 1745726"/>
                <a:gd name="connsiteX51" fmla="*/ 840058 w 1182688"/>
                <a:gd name="connsiteY51" fmla="*/ 1381453 h 1745726"/>
                <a:gd name="connsiteX52" fmla="*/ 1070517 w 1182688"/>
                <a:gd name="connsiteY52" fmla="*/ 1492965 h 1745726"/>
                <a:gd name="connsiteX53" fmla="*/ 1144858 w 1182688"/>
                <a:gd name="connsiteY53" fmla="*/ 1663950 h 1745726"/>
                <a:gd name="connsiteX54" fmla="*/ 944136 w 1182688"/>
                <a:gd name="connsiteY54" fmla="*/ 1730858 h 1745726"/>
                <a:gd name="connsiteX55" fmla="*/ 817756 w 1182688"/>
                <a:gd name="connsiteY55" fmla="*/ 1745726 h 1745726"/>
                <a:gd name="connsiteX0" fmla="*/ 0 w 1182688"/>
                <a:gd name="connsiteY0" fmla="*/ 184556 h 1745726"/>
                <a:gd name="connsiteX1" fmla="*/ 341970 w 1182688"/>
                <a:gd name="connsiteY1" fmla="*/ 303502 h 1745726"/>
                <a:gd name="connsiteX2" fmla="*/ 676507 w 1182688"/>
                <a:gd name="connsiteY2" fmla="*/ 377843 h 1745726"/>
                <a:gd name="connsiteX3" fmla="*/ 557560 w 1182688"/>
                <a:gd name="connsiteY3" fmla="*/ 281199 h 1745726"/>
                <a:gd name="connsiteX4" fmla="*/ 364273 w 1182688"/>
                <a:gd name="connsiteY4" fmla="*/ 303502 h 1745726"/>
                <a:gd name="connsiteX5" fmla="*/ 133814 w 1182688"/>
                <a:gd name="connsiteY5" fmla="*/ 429882 h 1745726"/>
                <a:gd name="connsiteX6" fmla="*/ 193287 w 1182688"/>
                <a:gd name="connsiteY6" fmla="*/ 362975 h 1745726"/>
                <a:gd name="connsiteX7" fmla="*/ 401443 w 1182688"/>
                <a:gd name="connsiteY7" fmla="*/ 407580 h 1745726"/>
                <a:gd name="connsiteX8" fmla="*/ 587297 w 1182688"/>
                <a:gd name="connsiteY8" fmla="*/ 95346 h 1745726"/>
                <a:gd name="connsiteX9" fmla="*/ 661638 w 1182688"/>
                <a:gd name="connsiteY9" fmla="*/ 348107 h 1745726"/>
                <a:gd name="connsiteX10" fmla="*/ 341970 w 1182688"/>
                <a:gd name="connsiteY10" fmla="*/ 340672 h 1745726"/>
                <a:gd name="connsiteX11" fmla="*/ 341970 w 1182688"/>
                <a:gd name="connsiteY11" fmla="*/ 697512 h 1745726"/>
                <a:gd name="connsiteX12" fmla="*/ 661638 w 1182688"/>
                <a:gd name="connsiteY12" fmla="*/ 548828 h 1745726"/>
                <a:gd name="connsiteX13" fmla="*/ 1077951 w 1182688"/>
                <a:gd name="connsiteY13" fmla="*/ 340673 h 1745726"/>
                <a:gd name="connsiteX14" fmla="*/ 535258 w 1182688"/>
                <a:gd name="connsiteY14" fmla="*/ 400146 h 1745726"/>
                <a:gd name="connsiteX15" fmla="*/ 460917 w 1182688"/>
                <a:gd name="connsiteY15" fmla="*/ 244029 h 1745726"/>
                <a:gd name="connsiteX16" fmla="*/ 200721 w 1182688"/>
                <a:gd name="connsiteY16" fmla="*/ 199424 h 1745726"/>
                <a:gd name="connsiteX17" fmla="*/ 44604 w 1182688"/>
                <a:gd name="connsiteY17" fmla="*/ 586000 h 1745726"/>
                <a:gd name="connsiteX18" fmla="*/ 564995 w 1182688"/>
                <a:gd name="connsiteY18" fmla="*/ 459619 h 1745726"/>
                <a:gd name="connsiteX19" fmla="*/ 973873 w 1182688"/>
                <a:gd name="connsiteY19" fmla="*/ 489355 h 1745726"/>
                <a:gd name="connsiteX20" fmla="*/ 691375 w 1182688"/>
                <a:gd name="connsiteY20" fmla="*/ 645473 h 1745726"/>
                <a:gd name="connsiteX21" fmla="*/ 208156 w 1182688"/>
                <a:gd name="connsiteY21" fmla="*/ 838761 h 1745726"/>
                <a:gd name="connsiteX22" fmla="*/ 275063 w 1182688"/>
                <a:gd name="connsiteY22" fmla="*/ 459619 h 1745726"/>
                <a:gd name="connsiteX23" fmla="*/ 104078 w 1182688"/>
                <a:gd name="connsiteY23" fmla="*/ 348107 h 1745726"/>
                <a:gd name="connsiteX24" fmla="*/ 163551 w 1182688"/>
                <a:gd name="connsiteY24" fmla="*/ 638038 h 1745726"/>
                <a:gd name="connsiteX25" fmla="*/ 401443 w 1182688"/>
                <a:gd name="connsiteY25" fmla="*/ 481921 h 1745726"/>
                <a:gd name="connsiteX26" fmla="*/ 416312 w 1182688"/>
                <a:gd name="connsiteY26" fmla="*/ 184555 h 1745726"/>
                <a:gd name="connsiteX27" fmla="*/ 884663 w 1182688"/>
                <a:gd name="connsiteY27" fmla="*/ 169687 h 1745726"/>
                <a:gd name="connsiteX28" fmla="*/ 505521 w 1182688"/>
                <a:gd name="connsiteY28" fmla="*/ 21004 h 1745726"/>
                <a:gd name="connsiteX29" fmla="*/ 512956 w 1182688"/>
                <a:gd name="connsiteY29" fmla="*/ 690078 h 1745726"/>
                <a:gd name="connsiteX30" fmla="*/ 698809 w 1182688"/>
                <a:gd name="connsiteY30" fmla="*/ 533960 h 1745726"/>
                <a:gd name="connsiteX31" fmla="*/ 349404 w 1182688"/>
                <a:gd name="connsiteY31" fmla="*/ 132516 h 1745726"/>
                <a:gd name="connsiteX32" fmla="*/ 237892 w 1182688"/>
                <a:gd name="connsiteY32" fmla="*/ 727249 h 1745726"/>
                <a:gd name="connsiteX33" fmla="*/ 579863 w 1182688"/>
                <a:gd name="connsiteY33" fmla="*/ 541395 h 1745726"/>
                <a:gd name="connsiteX34" fmla="*/ 453482 w 1182688"/>
                <a:gd name="connsiteY34" fmla="*/ 801590 h 1745726"/>
                <a:gd name="connsiteX35" fmla="*/ 788019 w 1182688"/>
                <a:gd name="connsiteY35" fmla="*/ 571131 h 1745726"/>
                <a:gd name="connsiteX36" fmla="*/ 817756 w 1182688"/>
                <a:gd name="connsiteY36" fmla="*/ 697511 h 1745726"/>
                <a:gd name="connsiteX37" fmla="*/ 498087 w 1182688"/>
                <a:gd name="connsiteY37" fmla="*/ 756985 h 1745726"/>
                <a:gd name="connsiteX38" fmla="*/ 564994 w 1182688"/>
                <a:gd name="connsiteY38" fmla="*/ 831326 h 1745726"/>
                <a:gd name="connsiteX39" fmla="*/ 951570 w 1182688"/>
                <a:gd name="connsiteY39" fmla="*/ 638038 h 1745726"/>
                <a:gd name="connsiteX40" fmla="*/ 892097 w 1182688"/>
                <a:gd name="connsiteY40" fmla="*/ 861063 h 1745726"/>
                <a:gd name="connsiteX41" fmla="*/ 735980 w 1182688"/>
                <a:gd name="connsiteY41" fmla="*/ 675209 h 1745726"/>
                <a:gd name="connsiteX42" fmla="*/ 951570 w 1182688"/>
                <a:gd name="connsiteY42" fmla="*/ 675209 h 1745726"/>
                <a:gd name="connsiteX43" fmla="*/ 1115121 w 1182688"/>
                <a:gd name="connsiteY43" fmla="*/ 831326 h 1745726"/>
                <a:gd name="connsiteX44" fmla="*/ 810321 w 1182688"/>
                <a:gd name="connsiteY44" fmla="*/ 935404 h 1745726"/>
                <a:gd name="connsiteX45" fmla="*/ 929268 w 1182688"/>
                <a:gd name="connsiteY45" fmla="*/ 756985 h 1745726"/>
                <a:gd name="connsiteX46" fmla="*/ 1107687 w 1182688"/>
                <a:gd name="connsiteY46" fmla="*/ 942838 h 1745726"/>
                <a:gd name="connsiteX47" fmla="*/ 802887 w 1182688"/>
                <a:gd name="connsiteY47" fmla="*/ 1217902 h 1745726"/>
                <a:gd name="connsiteX48" fmla="*/ 773151 w 1182688"/>
                <a:gd name="connsiteY48" fmla="*/ 1076653 h 1745726"/>
                <a:gd name="connsiteX49" fmla="*/ 1167160 w 1182688"/>
                <a:gd name="connsiteY49" fmla="*/ 1046916 h 1745726"/>
                <a:gd name="connsiteX50" fmla="*/ 1077951 w 1182688"/>
                <a:gd name="connsiteY50" fmla="*/ 1255072 h 1745726"/>
                <a:gd name="connsiteX51" fmla="*/ 840058 w 1182688"/>
                <a:gd name="connsiteY51" fmla="*/ 1381453 h 1745726"/>
                <a:gd name="connsiteX52" fmla="*/ 1070517 w 1182688"/>
                <a:gd name="connsiteY52" fmla="*/ 1492965 h 1745726"/>
                <a:gd name="connsiteX53" fmla="*/ 1144858 w 1182688"/>
                <a:gd name="connsiteY53" fmla="*/ 1663950 h 1745726"/>
                <a:gd name="connsiteX54" fmla="*/ 944136 w 1182688"/>
                <a:gd name="connsiteY54" fmla="*/ 1730858 h 1745726"/>
                <a:gd name="connsiteX55" fmla="*/ 817756 w 1182688"/>
                <a:gd name="connsiteY55" fmla="*/ 1745726 h 1745726"/>
                <a:gd name="connsiteX0" fmla="*/ 0 w 1182688"/>
                <a:gd name="connsiteY0" fmla="*/ 184556 h 1745726"/>
                <a:gd name="connsiteX1" fmla="*/ 341970 w 1182688"/>
                <a:gd name="connsiteY1" fmla="*/ 303502 h 1745726"/>
                <a:gd name="connsiteX2" fmla="*/ 676507 w 1182688"/>
                <a:gd name="connsiteY2" fmla="*/ 377843 h 1745726"/>
                <a:gd name="connsiteX3" fmla="*/ 557560 w 1182688"/>
                <a:gd name="connsiteY3" fmla="*/ 281199 h 1745726"/>
                <a:gd name="connsiteX4" fmla="*/ 364273 w 1182688"/>
                <a:gd name="connsiteY4" fmla="*/ 303502 h 1745726"/>
                <a:gd name="connsiteX5" fmla="*/ 133814 w 1182688"/>
                <a:gd name="connsiteY5" fmla="*/ 429882 h 1745726"/>
                <a:gd name="connsiteX6" fmla="*/ 193287 w 1182688"/>
                <a:gd name="connsiteY6" fmla="*/ 362975 h 1745726"/>
                <a:gd name="connsiteX7" fmla="*/ 401443 w 1182688"/>
                <a:gd name="connsiteY7" fmla="*/ 407580 h 1745726"/>
                <a:gd name="connsiteX8" fmla="*/ 587297 w 1182688"/>
                <a:gd name="connsiteY8" fmla="*/ 95346 h 1745726"/>
                <a:gd name="connsiteX9" fmla="*/ 661638 w 1182688"/>
                <a:gd name="connsiteY9" fmla="*/ 348107 h 1745726"/>
                <a:gd name="connsiteX10" fmla="*/ 341970 w 1182688"/>
                <a:gd name="connsiteY10" fmla="*/ 340672 h 1745726"/>
                <a:gd name="connsiteX11" fmla="*/ 341970 w 1182688"/>
                <a:gd name="connsiteY11" fmla="*/ 697512 h 1745726"/>
                <a:gd name="connsiteX12" fmla="*/ 661638 w 1182688"/>
                <a:gd name="connsiteY12" fmla="*/ 548828 h 1745726"/>
                <a:gd name="connsiteX13" fmla="*/ 1077951 w 1182688"/>
                <a:gd name="connsiteY13" fmla="*/ 340673 h 1745726"/>
                <a:gd name="connsiteX14" fmla="*/ 535258 w 1182688"/>
                <a:gd name="connsiteY14" fmla="*/ 400146 h 1745726"/>
                <a:gd name="connsiteX15" fmla="*/ 460917 w 1182688"/>
                <a:gd name="connsiteY15" fmla="*/ 244029 h 1745726"/>
                <a:gd name="connsiteX16" fmla="*/ 200721 w 1182688"/>
                <a:gd name="connsiteY16" fmla="*/ 199424 h 1745726"/>
                <a:gd name="connsiteX17" fmla="*/ 44604 w 1182688"/>
                <a:gd name="connsiteY17" fmla="*/ 586000 h 1745726"/>
                <a:gd name="connsiteX18" fmla="*/ 564995 w 1182688"/>
                <a:gd name="connsiteY18" fmla="*/ 459619 h 1745726"/>
                <a:gd name="connsiteX19" fmla="*/ 973873 w 1182688"/>
                <a:gd name="connsiteY19" fmla="*/ 489355 h 1745726"/>
                <a:gd name="connsiteX20" fmla="*/ 691375 w 1182688"/>
                <a:gd name="connsiteY20" fmla="*/ 645473 h 1745726"/>
                <a:gd name="connsiteX21" fmla="*/ 208156 w 1182688"/>
                <a:gd name="connsiteY21" fmla="*/ 838761 h 1745726"/>
                <a:gd name="connsiteX22" fmla="*/ 275063 w 1182688"/>
                <a:gd name="connsiteY22" fmla="*/ 459619 h 1745726"/>
                <a:gd name="connsiteX23" fmla="*/ 104078 w 1182688"/>
                <a:gd name="connsiteY23" fmla="*/ 348107 h 1745726"/>
                <a:gd name="connsiteX24" fmla="*/ 163551 w 1182688"/>
                <a:gd name="connsiteY24" fmla="*/ 638038 h 1745726"/>
                <a:gd name="connsiteX25" fmla="*/ 401443 w 1182688"/>
                <a:gd name="connsiteY25" fmla="*/ 481921 h 1745726"/>
                <a:gd name="connsiteX26" fmla="*/ 416312 w 1182688"/>
                <a:gd name="connsiteY26" fmla="*/ 184555 h 1745726"/>
                <a:gd name="connsiteX27" fmla="*/ 884663 w 1182688"/>
                <a:gd name="connsiteY27" fmla="*/ 169687 h 1745726"/>
                <a:gd name="connsiteX28" fmla="*/ 505521 w 1182688"/>
                <a:gd name="connsiteY28" fmla="*/ 21004 h 1745726"/>
                <a:gd name="connsiteX29" fmla="*/ 512956 w 1182688"/>
                <a:gd name="connsiteY29" fmla="*/ 690078 h 1745726"/>
                <a:gd name="connsiteX30" fmla="*/ 698809 w 1182688"/>
                <a:gd name="connsiteY30" fmla="*/ 533960 h 1745726"/>
                <a:gd name="connsiteX31" fmla="*/ 349404 w 1182688"/>
                <a:gd name="connsiteY31" fmla="*/ 132516 h 1745726"/>
                <a:gd name="connsiteX32" fmla="*/ 237892 w 1182688"/>
                <a:gd name="connsiteY32" fmla="*/ 727249 h 1745726"/>
                <a:gd name="connsiteX33" fmla="*/ 579863 w 1182688"/>
                <a:gd name="connsiteY33" fmla="*/ 541395 h 1745726"/>
                <a:gd name="connsiteX34" fmla="*/ 453482 w 1182688"/>
                <a:gd name="connsiteY34" fmla="*/ 801590 h 1745726"/>
                <a:gd name="connsiteX35" fmla="*/ 788019 w 1182688"/>
                <a:gd name="connsiteY35" fmla="*/ 571131 h 1745726"/>
                <a:gd name="connsiteX36" fmla="*/ 817756 w 1182688"/>
                <a:gd name="connsiteY36" fmla="*/ 697511 h 1745726"/>
                <a:gd name="connsiteX37" fmla="*/ 498087 w 1182688"/>
                <a:gd name="connsiteY37" fmla="*/ 756985 h 1745726"/>
                <a:gd name="connsiteX38" fmla="*/ 564994 w 1182688"/>
                <a:gd name="connsiteY38" fmla="*/ 831326 h 1745726"/>
                <a:gd name="connsiteX39" fmla="*/ 951570 w 1182688"/>
                <a:gd name="connsiteY39" fmla="*/ 638038 h 1745726"/>
                <a:gd name="connsiteX40" fmla="*/ 892097 w 1182688"/>
                <a:gd name="connsiteY40" fmla="*/ 861063 h 1745726"/>
                <a:gd name="connsiteX41" fmla="*/ 735980 w 1182688"/>
                <a:gd name="connsiteY41" fmla="*/ 675209 h 1745726"/>
                <a:gd name="connsiteX42" fmla="*/ 951570 w 1182688"/>
                <a:gd name="connsiteY42" fmla="*/ 675209 h 1745726"/>
                <a:gd name="connsiteX43" fmla="*/ 1115121 w 1182688"/>
                <a:gd name="connsiteY43" fmla="*/ 831326 h 1745726"/>
                <a:gd name="connsiteX44" fmla="*/ 810321 w 1182688"/>
                <a:gd name="connsiteY44" fmla="*/ 935404 h 1745726"/>
                <a:gd name="connsiteX45" fmla="*/ 929268 w 1182688"/>
                <a:gd name="connsiteY45" fmla="*/ 756985 h 1745726"/>
                <a:gd name="connsiteX46" fmla="*/ 1107687 w 1182688"/>
                <a:gd name="connsiteY46" fmla="*/ 942838 h 1745726"/>
                <a:gd name="connsiteX47" fmla="*/ 802887 w 1182688"/>
                <a:gd name="connsiteY47" fmla="*/ 1217902 h 1745726"/>
                <a:gd name="connsiteX48" fmla="*/ 773151 w 1182688"/>
                <a:gd name="connsiteY48" fmla="*/ 1076653 h 1745726"/>
                <a:gd name="connsiteX49" fmla="*/ 1167160 w 1182688"/>
                <a:gd name="connsiteY49" fmla="*/ 1046916 h 1745726"/>
                <a:gd name="connsiteX50" fmla="*/ 1077951 w 1182688"/>
                <a:gd name="connsiteY50" fmla="*/ 1255072 h 1745726"/>
                <a:gd name="connsiteX51" fmla="*/ 840058 w 1182688"/>
                <a:gd name="connsiteY51" fmla="*/ 1381453 h 1745726"/>
                <a:gd name="connsiteX52" fmla="*/ 1070517 w 1182688"/>
                <a:gd name="connsiteY52" fmla="*/ 1492965 h 1745726"/>
                <a:gd name="connsiteX53" fmla="*/ 1144858 w 1182688"/>
                <a:gd name="connsiteY53" fmla="*/ 1663950 h 1745726"/>
                <a:gd name="connsiteX54" fmla="*/ 944136 w 1182688"/>
                <a:gd name="connsiteY54" fmla="*/ 1730858 h 1745726"/>
                <a:gd name="connsiteX55" fmla="*/ 817756 w 1182688"/>
                <a:gd name="connsiteY55" fmla="*/ 1745726 h 1745726"/>
                <a:gd name="connsiteX0" fmla="*/ 0 w 1182688"/>
                <a:gd name="connsiteY0" fmla="*/ 184556 h 1745726"/>
                <a:gd name="connsiteX1" fmla="*/ 341970 w 1182688"/>
                <a:gd name="connsiteY1" fmla="*/ 303502 h 1745726"/>
                <a:gd name="connsiteX2" fmla="*/ 676507 w 1182688"/>
                <a:gd name="connsiteY2" fmla="*/ 377843 h 1745726"/>
                <a:gd name="connsiteX3" fmla="*/ 557560 w 1182688"/>
                <a:gd name="connsiteY3" fmla="*/ 281199 h 1745726"/>
                <a:gd name="connsiteX4" fmla="*/ 364273 w 1182688"/>
                <a:gd name="connsiteY4" fmla="*/ 303502 h 1745726"/>
                <a:gd name="connsiteX5" fmla="*/ 133814 w 1182688"/>
                <a:gd name="connsiteY5" fmla="*/ 429882 h 1745726"/>
                <a:gd name="connsiteX6" fmla="*/ 193287 w 1182688"/>
                <a:gd name="connsiteY6" fmla="*/ 362975 h 1745726"/>
                <a:gd name="connsiteX7" fmla="*/ 401443 w 1182688"/>
                <a:gd name="connsiteY7" fmla="*/ 407580 h 1745726"/>
                <a:gd name="connsiteX8" fmla="*/ 587297 w 1182688"/>
                <a:gd name="connsiteY8" fmla="*/ 95346 h 1745726"/>
                <a:gd name="connsiteX9" fmla="*/ 661638 w 1182688"/>
                <a:gd name="connsiteY9" fmla="*/ 348107 h 1745726"/>
                <a:gd name="connsiteX10" fmla="*/ 341970 w 1182688"/>
                <a:gd name="connsiteY10" fmla="*/ 340672 h 1745726"/>
                <a:gd name="connsiteX11" fmla="*/ 341970 w 1182688"/>
                <a:gd name="connsiteY11" fmla="*/ 697512 h 1745726"/>
                <a:gd name="connsiteX12" fmla="*/ 661638 w 1182688"/>
                <a:gd name="connsiteY12" fmla="*/ 548828 h 1745726"/>
                <a:gd name="connsiteX13" fmla="*/ 1077951 w 1182688"/>
                <a:gd name="connsiteY13" fmla="*/ 340673 h 1745726"/>
                <a:gd name="connsiteX14" fmla="*/ 535258 w 1182688"/>
                <a:gd name="connsiteY14" fmla="*/ 400146 h 1745726"/>
                <a:gd name="connsiteX15" fmla="*/ 460917 w 1182688"/>
                <a:gd name="connsiteY15" fmla="*/ 244029 h 1745726"/>
                <a:gd name="connsiteX16" fmla="*/ 200721 w 1182688"/>
                <a:gd name="connsiteY16" fmla="*/ 199424 h 1745726"/>
                <a:gd name="connsiteX17" fmla="*/ 44604 w 1182688"/>
                <a:gd name="connsiteY17" fmla="*/ 586000 h 1745726"/>
                <a:gd name="connsiteX18" fmla="*/ 564995 w 1182688"/>
                <a:gd name="connsiteY18" fmla="*/ 459619 h 1745726"/>
                <a:gd name="connsiteX19" fmla="*/ 973873 w 1182688"/>
                <a:gd name="connsiteY19" fmla="*/ 489355 h 1745726"/>
                <a:gd name="connsiteX20" fmla="*/ 691375 w 1182688"/>
                <a:gd name="connsiteY20" fmla="*/ 645473 h 1745726"/>
                <a:gd name="connsiteX21" fmla="*/ 208156 w 1182688"/>
                <a:gd name="connsiteY21" fmla="*/ 838761 h 1745726"/>
                <a:gd name="connsiteX22" fmla="*/ 275063 w 1182688"/>
                <a:gd name="connsiteY22" fmla="*/ 459619 h 1745726"/>
                <a:gd name="connsiteX23" fmla="*/ 104078 w 1182688"/>
                <a:gd name="connsiteY23" fmla="*/ 348107 h 1745726"/>
                <a:gd name="connsiteX24" fmla="*/ 163551 w 1182688"/>
                <a:gd name="connsiteY24" fmla="*/ 638038 h 1745726"/>
                <a:gd name="connsiteX25" fmla="*/ 401443 w 1182688"/>
                <a:gd name="connsiteY25" fmla="*/ 481921 h 1745726"/>
                <a:gd name="connsiteX26" fmla="*/ 416312 w 1182688"/>
                <a:gd name="connsiteY26" fmla="*/ 184555 h 1745726"/>
                <a:gd name="connsiteX27" fmla="*/ 884663 w 1182688"/>
                <a:gd name="connsiteY27" fmla="*/ 169687 h 1745726"/>
                <a:gd name="connsiteX28" fmla="*/ 505521 w 1182688"/>
                <a:gd name="connsiteY28" fmla="*/ 21004 h 1745726"/>
                <a:gd name="connsiteX29" fmla="*/ 512956 w 1182688"/>
                <a:gd name="connsiteY29" fmla="*/ 690078 h 1745726"/>
                <a:gd name="connsiteX30" fmla="*/ 698809 w 1182688"/>
                <a:gd name="connsiteY30" fmla="*/ 533960 h 1745726"/>
                <a:gd name="connsiteX31" fmla="*/ 349404 w 1182688"/>
                <a:gd name="connsiteY31" fmla="*/ 132516 h 1745726"/>
                <a:gd name="connsiteX32" fmla="*/ 237892 w 1182688"/>
                <a:gd name="connsiteY32" fmla="*/ 727249 h 1745726"/>
                <a:gd name="connsiteX33" fmla="*/ 579863 w 1182688"/>
                <a:gd name="connsiteY33" fmla="*/ 541395 h 1745726"/>
                <a:gd name="connsiteX34" fmla="*/ 453482 w 1182688"/>
                <a:gd name="connsiteY34" fmla="*/ 801590 h 1745726"/>
                <a:gd name="connsiteX35" fmla="*/ 788019 w 1182688"/>
                <a:gd name="connsiteY35" fmla="*/ 571131 h 1745726"/>
                <a:gd name="connsiteX36" fmla="*/ 817756 w 1182688"/>
                <a:gd name="connsiteY36" fmla="*/ 697511 h 1745726"/>
                <a:gd name="connsiteX37" fmla="*/ 498087 w 1182688"/>
                <a:gd name="connsiteY37" fmla="*/ 756985 h 1745726"/>
                <a:gd name="connsiteX38" fmla="*/ 564994 w 1182688"/>
                <a:gd name="connsiteY38" fmla="*/ 831326 h 1745726"/>
                <a:gd name="connsiteX39" fmla="*/ 951570 w 1182688"/>
                <a:gd name="connsiteY39" fmla="*/ 638038 h 1745726"/>
                <a:gd name="connsiteX40" fmla="*/ 892097 w 1182688"/>
                <a:gd name="connsiteY40" fmla="*/ 861063 h 1745726"/>
                <a:gd name="connsiteX41" fmla="*/ 735980 w 1182688"/>
                <a:gd name="connsiteY41" fmla="*/ 675209 h 1745726"/>
                <a:gd name="connsiteX42" fmla="*/ 951570 w 1182688"/>
                <a:gd name="connsiteY42" fmla="*/ 675209 h 1745726"/>
                <a:gd name="connsiteX43" fmla="*/ 1115121 w 1182688"/>
                <a:gd name="connsiteY43" fmla="*/ 831326 h 1745726"/>
                <a:gd name="connsiteX44" fmla="*/ 810321 w 1182688"/>
                <a:gd name="connsiteY44" fmla="*/ 935404 h 1745726"/>
                <a:gd name="connsiteX45" fmla="*/ 929268 w 1182688"/>
                <a:gd name="connsiteY45" fmla="*/ 756985 h 1745726"/>
                <a:gd name="connsiteX46" fmla="*/ 1107687 w 1182688"/>
                <a:gd name="connsiteY46" fmla="*/ 942838 h 1745726"/>
                <a:gd name="connsiteX47" fmla="*/ 802887 w 1182688"/>
                <a:gd name="connsiteY47" fmla="*/ 1217902 h 1745726"/>
                <a:gd name="connsiteX48" fmla="*/ 773151 w 1182688"/>
                <a:gd name="connsiteY48" fmla="*/ 1076653 h 1745726"/>
                <a:gd name="connsiteX49" fmla="*/ 1167160 w 1182688"/>
                <a:gd name="connsiteY49" fmla="*/ 1046916 h 1745726"/>
                <a:gd name="connsiteX50" fmla="*/ 1077951 w 1182688"/>
                <a:gd name="connsiteY50" fmla="*/ 1255072 h 1745726"/>
                <a:gd name="connsiteX51" fmla="*/ 840058 w 1182688"/>
                <a:gd name="connsiteY51" fmla="*/ 1381453 h 1745726"/>
                <a:gd name="connsiteX52" fmla="*/ 1070517 w 1182688"/>
                <a:gd name="connsiteY52" fmla="*/ 1492965 h 1745726"/>
                <a:gd name="connsiteX53" fmla="*/ 1144858 w 1182688"/>
                <a:gd name="connsiteY53" fmla="*/ 1663950 h 1745726"/>
                <a:gd name="connsiteX54" fmla="*/ 944136 w 1182688"/>
                <a:gd name="connsiteY54" fmla="*/ 1730858 h 1745726"/>
                <a:gd name="connsiteX55" fmla="*/ 817756 w 1182688"/>
                <a:gd name="connsiteY55" fmla="*/ 1745726 h 1745726"/>
                <a:gd name="connsiteX0" fmla="*/ 0 w 1187743"/>
                <a:gd name="connsiteY0" fmla="*/ 184556 h 1745726"/>
                <a:gd name="connsiteX1" fmla="*/ 341970 w 1187743"/>
                <a:gd name="connsiteY1" fmla="*/ 303502 h 1745726"/>
                <a:gd name="connsiteX2" fmla="*/ 676507 w 1187743"/>
                <a:gd name="connsiteY2" fmla="*/ 377843 h 1745726"/>
                <a:gd name="connsiteX3" fmla="*/ 557560 w 1187743"/>
                <a:gd name="connsiteY3" fmla="*/ 281199 h 1745726"/>
                <a:gd name="connsiteX4" fmla="*/ 364273 w 1187743"/>
                <a:gd name="connsiteY4" fmla="*/ 303502 h 1745726"/>
                <a:gd name="connsiteX5" fmla="*/ 133814 w 1187743"/>
                <a:gd name="connsiteY5" fmla="*/ 429882 h 1745726"/>
                <a:gd name="connsiteX6" fmla="*/ 193287 w 1187743"/>
                <a:gd name="connsiteY6" fmla="*/ 362975 h 1745726"/>
                <a:gd name="connsiteX7" fmla="*/ 401443 w 1187743"/>
                <a:gd name="connsiteY7" fmla="*/ 407580 h 1745726"/>
                <a:gd name="connsiteX8" fmla="*/ 587297 w 1187743"/>
                <a:gd name="connsiteY8" fmla="*/ 95346 h 1745726"/>
                <a:gd name="connsiteX9" fmla="*/ 661638 w 1187743"/>
                <a:gd name="connsiteY9" fmla="*/ 348107 h 1745726"/>
                <a:gd name="connsiteX10" fmla="*/ 341970 w 1187743"/>
                <a:gd name="connsiteY10" fmla="*/ 340672 h 1745726"/>
                <a:gd name="connsiteX11" fmla="*/ 341970 w 1187743"/>
                <a:gd name="connsiteY11" fmla="*/ 697512 h 1745726"/>
                <a:gd name="connsiteX12" fmla="*/ 661638 w 1187743"/>
                <a:gd name="connsiteY12" fmla="*/ 548828 h 1745726"/>
                <a:gd name="connsiteX13" fmla="*/ 1077951 w 1187743"/>
                <a:gd name="connsiteY13" fmla="*/ 340673 h 1745726"/>
                <a:gd name="connsiteX14" fmla="*/ 535258 w 1187743"/>
                <a:gd name="connsiteY14" fmla="*/ 400146 h 1745726"/>
                <a:gd name="connsiteX15" fmla="*/ 460917 w 1187743"/>
                <a:gd name="connsiteY15" fmla="*/ 244029 h 1745726"/>
                <a:gd name="connsiteX16" fmla="*/ 200721 w 1187743"/>
                <a:gd name="connsiteY16" fmla="*/ 199424 h 1745726"/>
                <a:gd name="connsiteX17" fmla="*/ 44604 w 1187743"/>
                <a:gd name="connsiteY17" fmla="*/ 586000 h 1745726"/>
                <a:gd name="connsiteX18" fmla="*/ 564995 w 1187743"/>
                <a:gd name="connsiteY18" fmla="*/ 459619 h 1745726"/>
                <a:gd name="connsiteX19" fmla="*/ 973873 w 1187743"/>
                <a:gd name="connsiteY19" fmla="*/ 489355 h 1745726"/>
                <a:gd name="connsiteX20" fmla="*/ 691375 w 1187743"/>
                <a:gd name="connsiteY20" fmla="*/ 645473 h 1745726"/>
                <a:gd name="connsiteX21" fmla="*/ 208156 w 1187743"/>
                <a:gd name="connsiteY21" fmla="*/ 838761 h 1745726"/>
                <a:gd name="connsiteX22" fmla="*/ 275063 w 1187743"/>
                <a:gd name="connsiteY22" fmla="*/ 459619 h 1745726"/>
                <a:gd name="connsiteX23" fmla="*/ 104078 w 1187743"/>
                <a:gd name="connsiteY23" fmla="*/ 348107 h 1745726"/>
                <a:gd name="connsiteX24" fmla="*/ 163551 w 1187743"/>
                <a:gd name="connsiteY24" fmla="*/ 638038 h 1745726"/>
                <a:gd name="connsiteX25" fmla="*/ 401443 w 1187743"/>
                <a:gd name="connsiteY25" fmla="*/ 481921 h 1745726"/>
                <a:gd name="connsiteX26" fmla="*/ 416312 w 1187743"/>
                <a:gd name="connsiteY26" fmla="*/ 184555 h 1745726"/>
                <a:gd name="connsiteX27" fmla="*/ 884663 w 1187743"/>
                <a:gd name="connsiteY27" fmla="*/ 169687 h 1745726"/>
                <a:gd name="connsiteX28" fmla="*/ 505521 w 1187743"/>
                <a:gd name="connsiteY28" fmla="*/ 21004 h 1745726"/>
                <a:gd name="connsiteX29" fmla="*/ 512956 w 1187743"/>
                <a:gd name="connsiteY29" fmla="*/ 690078 h 1745726"/>
                <a:gd name="connsiteX30" fmla="*/ 698809 w 1187743"/>
                <a:gd name="connsiteY30" fmla="*/ 533960 h 1745726"/>
                <a:gd name="connsiteX31" fmla="*/ 349404 w 1187743"/>
                <a:gd name="connsiteY31" fmla="*/ 132516 h 1745726"/>
                <a:gd name="connsiteX32" fmla="*/ 237892 w 1187743"/>
                <a:gd name="connsiteY32" fmla="*/ 727249 h 1745726"/>
                <a:gd name="connsiteX33" fmla="*/ 579863 w 1187743"/>
                <a:gd name="connsiteY33" fmla="*/ 541395 h 1745726"/>
                <a:gd name="connsiteX34" fmla="*/ 453482 w 1187743"/>
                <a:gd name="connsiteY34" fmla="*/ 801590 h 1745726"/>
                <a:gd name="connsiteX35" fmla="*/ 788019 w 1187743"/>
                <a:gd name="connsiteY35" fmla="*/ 571131 h 1745726"/>
                <a:gd name="connsiteX36" fmla="*/ 817756 w 1187743"/>
                <a:gd name="connsiteY36" fmla="*/ 697511 h 1745726"/>
                <a:gd name="connsiteX37" fmla="*/ 498087 w 1187743"/>
                <a:gd name="connsiteY37" fmla="*/ 756985 h 1745726"/>
                <a:gd name="connsiteX38" fmla="*/ 564994 w 1187743"/>
                <a:gd name="connsiteY38" fmla="*/ 831326 h 1745726"/>
                <a:gd name="connsiteX39" fmla="*/ 951570 w 1187743"/>
                <a:gd name="connsiteY39" fmla="*/ 638038 h 1745726"/>
                <a:gd name="connsiteX40" fmla="*/ 892097 w 1187743"/>
                <a:gd name="connsiteY40" fmla="*/ 861063 h 1745726"/>
                <a:gd name="connsiteX41" fmla="*/ 735980 w 1187743"/>
                <a:gd name="connsiteY41" fmla="*/ 675209 h 1745726"/>
                <a:gd name="connsiteX42" fmla="*/ 951570 w 1187743"/>
                <a:gd name="connsiteY42" fmla="*/ 675209 h 1745726"/>
                <a:gd name="connsiteX43" fmla="*/ 1115121 w 1187743"/>
                <a:gd name="connsiteY43" fmla="*/ 831326 h 1745726"/>
                <a:gd name="connsiteX44" fmla="*/ 810321 w 1187743"/>
                <a:gd name="connsiteY44" fmla="*/ 935404 h 1745726"/>
                <a:gd name="connsiteX45" fmla="*/ 929268 w 1187743"/>
                <a:gd name="connsiteY45" fmla="*/ 756985 h 1745726"/>
                <a:gd name="connsiteX46" fmla="*/ 1107687 w 1187743"/>
                <a:gd name="connsiteY46" fmla="*/ 942838 h 1745726"/>
                <a:gd name="connsiteX47" fmla="*/ 802887 w 1187743"/>
                <a:gd name="connsiteY47" fmla="*/ 1217902 h 1745726"/>
                <a:gd name="connsiteX48" fmla="*/ 773151 w 1187743"/>
                <a:gd name="connsiteY48" fmla="*/ 1076653 h 1745726"/>
                <a:gd name="connsiteX49" fmla="*/ 1167160 w 1187743"/>
                <a:gd name="connsiteY49" fmla="*/ 1046916 h 1745726"/>
                <a:gd name="connsiteX50" fmla="*/ 1077951 w 1187743"/>
                <a:gd name="connsiteY50" fmla="*/ 1255072 h 1745726"/>
                <a:gd name="connsiteX51" fmla="*/ 840058 w 1187743"/>
                <a:gd name="connsiteY51" fmla="*/ 1381453 h 1745726"/>
                <a:gd name="connsiteX52" fmla="*/ 1070517 w 1187743"/>
                <a:gd name="connsiteY52" fmla="*/ 1492965 h 1745726"/>
                <a:gd name="connsiteX53" fmla="*/ 1144858 w 1187743"/>
                <a:gd name="connsiteY53" fmla="*/ 1663950 h 1745726"/>
                <a:gd name="connsiteX54" fmla="*/ 944136 w 1187743"/>
                <a:gd name="connsiteY54" fmla="*/ 1730858 h 1745726"/>
                <a:gd name="connsiteX55" fmla="*/ 817756 w 1187743"/>
                <a:gd name="connsiteY55" fmla="*/ 1745726 h 1745726"/>
                <a:gd name="connsiteX0" fmla="*/ 0 w 1190982"/>
                <a:gd name="connsiteY0" fmla="*/ 184556 h 1745726"/>
                <a:gd name="connsiteX1" fmla="*/ 341970 w 1190982"/>
                <a:gd name="connsiteY1" fmla="*/ 303502 h 1745726"/>
                <a:gd name="connsiteX2" fmla="*/ 676507 w 1190982"/>
                <a:gd name="connsiteY2" fmla="*/ 377843 h 1745726"/>
                <a:gd name="connsiteX3" fmla="*/ 557560 w 1190982"/>
                <a:gd name="connsiteY3" fmla="*/ 281199 h 1745726"/>
                <a:gd name="connsiteX4" fmla="*/ 364273 w 1190982"/>
                <a:gd name="connsiteY4" fmla="*/ 303502 h 1745726"/>
                <a:gd name="connsiteX5" fmla="*/ 133814 w 1190982"/>
                <a:gd name="connsiteY5" fmla="*/ 429882 h 1745726"/>
                <a:gd name="connsiteX6" fmla="*/ 193287 w 1190982"/>
                <a:gd name="connsiteY6" fmla="*/ 362975 h 1745726"/>
                <a:gd name="connsiteX7" fmla="*/ 401443 w 1190982"/>
                <a:gd name="connsiteY7" fmla="*/ 407580 h 1745726"/>
                <a:gd name="connsiteX8" fmla="*/ 587297 w 1190982"/>
                <a:gd name="connsiteY8" fmla="*/ 95346 h 1745726"/>
                <a:gd name="connsiteX9" fmla="*/ 661638 w 1190982"/>
                <a:gd name="connsiteY9" fmla="*/ 348107 h 1745726"/>
                <a:gd name="connsiteX10" fmla="*/ 341970 w 1190982"/>
                <a:gd name="connsiteY10" fmla="*/ 340672 h 1745726"/>
                <a:gd name="connsiteX11" fmla="*/ 341970 w 1190982"/>
                <a:gd name="connsiteY11" fmla="*/ 697512 h 1745726"/>
                <a:gd name="connsiteX12" fmla="*/ 661638 w 1190982"/>
                <a:gd name="connsiteY12" fmla="*/ 548828 h 1745726"/>
                <a:gd name="connsiteX13" fmla="*/ 1077951 w 1190982"/>
                <a:gd name="connsiteY13" fmla="*/ 340673 h 1745726"/>
                <a:gd name="connsiteX14" fmla="*/ 535258 w 1190982"/>
                <a:gd name="connsiteY14" fmla="*/ 400146 h 1745726"/>
                <a:gd name="connsiteX15" fmla="*/ 460917 w 1190982"/>
                <a:gd name="connsiteY15" fmla="*/ 244029 h 1745726"/>
                <a:gd name="connsiteX16" fmla="*/ 200721 w 1190982"/>
                <a:gd name="connsiteY16" fmla="*/ 199424 h 1745726"/>
                <a:gd name="connsiteX17" fmla="*/ 44604 w 1190982"/>
                <a:gd name="connsiteY17" fmla="*/ 586000 h 1745726"/>
                <a:gd name="connsiteX18" fmla="*/ 564995 w 1190982"/>
                <a:gd name="connsiteY18" fmla="*/ 459619 h 1745726"/>
                <a:gd name="connsiteX19" fmla="*/ 973873 w 1190982"/>
                <a:gd name="connsiteY19" fmla="*/ 489355 h 1745726"/>
                <a:gd name="connsiteX20" fmla="*/ 691375 w 1190982"/>
                <a:gd name="connsiteY20" fmla="*/ 645473 h 1745726"/>
                <a:gd name="connsiteX21" fmla="*/ 208156 w 1190982"/>
                <a:gd name="connsiteY21" fmla="*/ 838761 h 1745726"/>
                <a:gd name="connsiteX22" fmla="*/ 275063 w 1190982"/>
                <a:gd name="connsiteY22" fmla="*/ 459619 h 1745726"/>
                <a:gd name="connsiteX23" fmla="*/ 104078 w 1190982"/>
                <a:gd name="connsiteY23" fmla="*/ 348107 h 1745726"/>
                <a:gd name="connsiteX24" fmla="*/ 163551 w 1190982"/>
                <a:gd name="connsiteY24" fmla="*/ 638038 h 1745726"/>
                <a:gd name="connsiteX25" fmla="*/ 401443 w 1190982"/>
                <a:gd name="connsiteY25" fmla="*/ 481921 h 1745726"/>
                <a:gd name="connsiteX26" fmla="*/ 416312 w 1190982"/>
                <a:gd name="connsiteY26" fmla="*/ 184555 h 1745726"/>
                <a:gd name="connsiteX27" fmla="*/ 884663 w 1190982"/>
                <a:gd name="connsiteY27" fmla="*/ 169687 h 1745726"/>
                <a:gd name="connsiteX28" fmla="*/ 505521 w 1190982"/>
                <a:gd name="connsiteY28" fmla="*/ 21004 h 1745726"/>
                <a:gd name="connsiteX29" fmla="*/ 512956 w 1190982"/>
                <a:gd name="connsiteY29" fmla="*/ 690078 h 1745726"/>
                <a:gd name="connsiteX30" fmla="*/ 698809 w 1190982"/>
                <a:gd name="connsiteY30" fmla="*/ 533960 h 1745726"/>
                <a:gd name="connsiteX31" fmla="*/ 349404 w 1190982"/>
                <a:gd name="connsiteY31" fmla="*/ 132516 h 1745726"/>
                <a:gd name="connsiteX32" fmla="*/ 237892 w 1190982"/>
                <a:gd name="connsiteY32" fmla="*/ 727249 h 1745726"/>
                <a:gd name="connsiteX33" fmla="*/ 579863 w 1190982"/>
                <a:gd name="connsiteY33" fmla="*/ 541395 h 1745726"/>
                <a:gd name="connsiteX34" fmla="*/ 453482 w 1190982"/>
                <a:gd name="connsiteY34" fmla="*/ 801590 h 1745726"/>
                <a:gd name="connsiteX35" fmla="*/ 788019 w 1190982"/>
                <a:gd name="connsiteY35" fmla="*/ 571131 h 1745726"/>
                <a:gd name="connsiteX36" fmla="*/ 817756 w 1190982"/>
                <a:gd name="connsiteY36" fmla="*/ 697511 h 1745726"/>
                <a:gd name="connsiteX37" fmla="*/ 498087 w 1190982"/>
                <a:gd name="connsiteY37" fmla="*/ 756985 h 1745726"/>
                <a:gd name="connsiteX38" fmla="*/ 564994 w 1190982"/>
                <a:gd name="connsiteY38" fmla="*/ 831326 h 1745726"/>
                <a:gd name="connsiteX39" fmla="*/ 951570 w 1190982"/>
                <a:gd name="connsiteY39" fmla="*/ 638038 h 1745726"/>
                <a:gd name="connsiteX40" fmla="*/ 892097 w 1190982"/>
                <a:gd name="connsiteY40" fmla="*/ 861063 h 1745726"/>
                <a:gd name="connsiteX41" fmla="*/ 735980 w 1190982"/>
                <a:gd name="connsiteY41" fmla="*/ 675209 h 1745726"/>
                <a:gd name="connsiteX42" fmla="*/ 951570 w 1190982"/>
                <a:gd name="connsiteY42" fmla="*/ 675209 h 1745726"/>
                <a:gd name="connsiteX43" fmla="*/ 1115121 w 1190982"/>
                <a:gd name="connsiteY43" fmla="*/ 831326 h 1745726"/>
                <a:gd name="connsiteX44" fmla="*/ 810321 w 1190982"/>
                <a:gd name="connsiteY44" fmla="*/ 935404 h 1745726"/>
                <a:gd name="connsiteX45" fmla="*/ 929268 w 1190982"/>
                <a:gd name="connsiteY45" fmla="*/ 756985 h 1745726"/>
                <a:gd name="connsiteX46" fmla="*/ 1107687 w 1190982"/>
                <a:gd name="connsiteY46" fmla="*/ 942838 h 1745726"/>
                <a:gd name="connsiteX47" fmla="*/ 802887 w 1190982"/>
                <a:gd name="connsiteY47" fmla="*/ 1217902 h 1745726"/>
                <a:gd name="connsiteX48" fmla="*/ 773151 w 1190982"/>
                <a:gd name="connsiteY48" fmla="*/ 1076653 h 1745726"/>
                <a:gd name="connsiteX49" fmla="*/ 1167160 w 1190982"/>
                <a:gd name="connsiteY49" fmla="*/ 1046916 h 1745726"/>
                <a:gd name="connsiteX50" fmla="*/ 1077951 w 1190982"/>
                <a:gd name="connsiteY50" fmla="*/ 1255072 h 1745726"/>
                <a:gd name="connsiteX51" fmla="*/ 840058 w 1190982"/>
                <a:gd name="connsiteY51" fmla="*/ 1381453 h 1745726"/>
                <a:gd name="connsiteX52" fmla="*/ 1070517 w 1190982"/>
                <a:gd name="connsiteY52" fmla="*/ 1492965 h 1745726"/>
                <a:gd name="connsiteX53" fmla="*/ 1144858 w 1190982"/>
                <a:gd name="connsiteY53" fmla="*/ 1663950 h 1745726"/>
                <a:gd name="connsiteX54" fmla="*/ 944136 w 1190982"/>
                <a:gd name="connsiteY54" fmla="*/ 1730858 h 1745726"/>
                <a:gd name="connsiteX55" fmla="*/ 817756 w 1190982"/>
                <a:gd name="connsiteY55" fmla="*/ 1745726 h 1745726"/>
                <a:gd name="connsiteX0" fmla="*/ 0 w 1190982"/>
                <a:gd name="connsiteY0" fmla="*/ 184556 h 1745726"/>
                <a:gd name="connsiteX1" fmla="*/ 341970 w 1190982"/>
                <a:gd name="connsiteY1" fmla="*/ 303502 h 1745726"/>
                <a:gd name="connsiteX2" fmla="*/ 676507 w 1190982"/>
                <a:gd name="connsiteY2" fmla="*/ 377843 h 1745726"/>
                <a:gd name="connsiteX3" fmla="*/ 557560 w 1190982"/>
                <a:gd name="connsiteY3" fmla="*/ 281199 h 1745726"/>
                <a:gd name="connsiteX4" fmla="*/ 364273 w 1190982"/>
                <a:gd name="connsiteY4" fmla="*/ 303502 h 1745726"/>
                <a:gd name="connsiteX5" fmla="*/ 133814 w 1190982"/>
                <a:gd name="connsiteY5" fmla="*/ 429882 h 1745726"/>
                <a:gd name="connsiteX6" fmla="*/ 193287 w 1190982"/>
                <a:gd name="connsiteY6" fmla="*/ 362975 h 1745726"/>
                <a:gd name="connsiteX7" fmla="*/ 401443 w 1190982"/>
                <a:gd name="connsiteY7" fmla="*/ 407580 h 1745726"/>
                <a:gd name="connsiteX8" fmla="*/ 587297 w 1190982"/>
                <a:gd name="connsiteY8" fmla="*/ 95346 h 1745726"/>
                <a:gd name="connsiteX9" fmla="*/ 661638 w 1190982"/>
                <a:gd name="connsiteY9" fmla="*/ 348107 h 1745726"/>
                <a:gd name="connsiteX10" fmla="*/ 341970 w 1190982"/>
                <a:gd name="connsiteY10" fmla="*/ 340672 h 1745726"/>
                <a:gd name="connsiteX11" fmla="*/ 341970 w 1190982"/>
                <a:gd name="connsiteY11" fmla="*/ 697512 h 1745726"/>
                <a:gd name="connsiteX12" fmla="*/ 661638 w 1190982"/>
                <a:gd name="connsiteY12" fmla="*/ 548828 h 1745726"/>
                <a:gd name="connsiteX13" fmla="*/ 1077951 w 1190982"/>
                <a:gd name="connsiteY13" fmla="*/ 340673 h 1745726"/>
                <a:gd name="connsiteX14" fmla="*/ 535258 w 1190982"/>
                <a:gd name="connsiteY14" fmla="*/ 400146 h 1745726"/>
                <a:gd name="connsiteX15" fmla="*/ 460917 w 1190982"/>
                <a:gd name="connsiteY15" fmla="*/ 244029 h 1745726"/>
                <a:gd name="connsiteX16" fmla="*/ 200721 w 1190982"/>
                <a:gd name="connsiteY16" fmla="*/ 199424 h 1745726"/>
                <a:gd name="connsiteX17" fmla="*/ 44604 w 1190982"/>
                <a:gd name="connsiteY17" fmla="*/ 586000 h 1745726"/>
                <a:gd name="connsiteX18" fmla="*/ 564995 w 1190982"/>
                <a:gd name="connsiteY18" fmla="*/ 459619 h 1745726"/>
                <a:gd name="connsiteX19" fmla="*/ 973873 w 1190982"/>
                <a:gd name="connsiteY19" fmla="*/ 489355 h 1745726"/>
                <a:gd name="connsiteX20" fmla="*/ 691375 w 1190982"/>
                <a:gd name="connsiteY20" fmla="*/ 645473 h 1745726"/>
                <a:gd name="connsiteX21" fmla="*/ 208156 w 1190982"/>
                <a:gd name="connsiteY21" fmla="*/ 838761 h 1745726"/>
                <a:gd name="connsiteX22" fmla="*/ 275063 w 1190982"/>
                <a:gd name="connsiteY22" fmla="*/ 459619 h 1745726"/>
                <a:gd name="connsiteX23" fmla="*/ 104078 w 1190982"/>
                <a:gd name="connsiteY23" fmla="*/ 348107 h 1745726"/>
                <a:gd name="connsiteX24" fmla="*/ 163551 w 1190982"/>
                <a:gd name="connsiteY24" fmla="*/ 638038 h 1745726"/>
                <a:gd name="connsiteX25" fmla="*/ 401443 w 1190982"/>
                <a:gd name="connsiteY25" fmla="*/ 481921 h 1745726"/>
                <a:gd name="connsiteX26" fmla="*/ 416312 w 1190982"/>
                <a:gd name="connsiteY26" fmla="*/ 184555 h 1745726"/>
                <a:gd name="connsiteX27" fmla="*/ 884663 w 1190982"/>
                <a:gd name="connsiteY27" fmla="*/ 169687 h 1745726"/>
                <a:gd name="connsiteX28" fmla="*/ 505521 w 1190982"/>
                <a:gd name="connsiteY28" fmla="*/ 21004 h 1745726"/>
                <a:gd name="connsiteX29" fmla="*/ 512956 w 1190982"/>
                <a:gd name="connsiteY29" fmla="*/ 690078 h 1745726"/>
                <a:gd name="connsiteX30" fmla="*/ 698809 w 1190982"/>
                <a:gd name="connsiteY30" fmla="*/ 533960 h 1745726"/>
                <a:gd name="connsiteX31" fmla="*/ 349404 w 1190982"/>
                <a:gd name="connsiteY31" fmla="*/ 132516 h 1745726"/>
                <a:gd name="connsiteX32" fmla="*/ 237892 w 1190982"/>
                <a:gd name="connsiteY32" fmla="*/ 727249 h 1745726"/>
                <a:gd name="connsiteX33" fmla="*/ 579863 w 1190982"/>
                <a:gd name="connsiteY33" fmla="*/ 541395 h 1745726"/>
                <a:gd name="connsiteX34" fmla="*/ 453482 w 1190982"/>
                <a:gd name="connsiteY34" fmla="*/ 801590 h 1745726"/>
                <a:gd name="connsiteX35" fmla="*/ 788019 w 1190982"/>
                <a:gd name="connsiteY35" fmla="*/ 571131 h 1745726"/>
                <a:gd name="connsiteX36" fmla="*/ 817756 w 1190982"/>
                <a:gd name="connsiteY36" fmla="*/ 697511 h 1745726"/>
                <a:gd name="connsiteX37" fmla="*/ 498087 w 1190982"/>
                <a:gd name="connsiteY37" fmla="*/ 756985 h 1745726"/>
                <a:gd name="connsiteX38" fmla="*/ 564994 w 1190982"/>
                <a:gd name="connsiteY38" fmla="*/ 831326 h 1745726"/>
                <a:gd name="connsiteX39" fmla="*/ 951570 w 1190982"/>
                <a:gd name="connsiteY39" fmla="*/ 638038 h 1745726"/>
                <a:gd name="connsiteX40" fmla="*/ 892097 w 1190982"/>
                <a:gd name="connsiteY40" fmla="*/ 861063 h 1745726"/>
                <a:gd name="connsiteX41" fmla="*/ 735980 w 1190982"/>
                <a:gd name="connsiteY41" fmla="*/ 675209 h 1745726"/>
                <a:gd name="connsiteX42" fmla="*/ 951570 w 1190982"/>
                <a:gd name="connsiteY42" fmla="*/ 675209 h 1745726"/>
                <a:gd name="connsiteX43" fmla="*/ 1115121 w 1190982"/>
                <a:gd name="connsiteY43" fmla="*/ 831326 h 1745726"/>
                <a:gd name="connsiteX44" fmla="*/ 810321 w 1190982"/>
                <a:gd name="connsiteY44" fmla="*/ 935404 h 1745726"/>
                <a:gd name="connsiteX45" fmla="*/ 929268 w 1190982"/>
                <a:gd name="connsiteY45" fmla="*/ 756985 h 1745726"/>
                <a:gd name="connsiteX46" fmla="*/ 1107687 w 1190982"/>
                <a:gd name="connsiteY46" fmla="*/ 942838 h 1745726"/>
                <a:gd name="connsiteX47" fmla="*/ 802887 w 1190982"/>
                <a:gd name="connsiteY47" fmla="*/ 1217902 h 1745726"/>
                <a:gd name="connsiteX48" fmla="*/ 773151 w 1190982"/>
                <a:gd name="connsiteY48" fmla="*/ 1076653 h 1745726"/>
                <a:gd name="connsiteX49" fmla="*/ 1167160 w 1190982"/>
                <a:gd name="connsiteY49" fmla="*/ 1046916 h 1745726"/>
                <a:gd name="connsiteX50" fmla="*/ 1077951 w 1190982"/>
                <a:gd name="connsiteY50" fmla="*/ 1255072 h 1745726"/>
                <a:gd name="connsiteX51" fmla="*/ 840058 w 1190982"/>
                <a:gd name="connsiteY51" fmla="*/ 1381453 h 1745726"/>
                <a:gd name="connsiteX52" fmla="*/ 1070517 w 1190982"/>
                <a:gd name="connsiteY52" fmla="*/ 1492965 h 1745726"/>
                <a:gd name="connsiteX53" fmla="*/ 1144858 w 1190982"/>
                <a:gd name="connsiteY53" fmla="*/ 1663950 h 1745726"/>
                <a:gd name="connsiteX54" fmla="*/ 1018478 w 1190982"/>
                <a:gd name="connsiteY54" fmla="*/ 1730858 h 1745726"/>
                <a:gd name="connsiteX55" fmla="*/ 817756 w 1190982"/>
                <a:gd name="connsiteY55" fmla="*/ 1745726 h 1745726"/>
                <a:gd name="connsiteX0" fmla="*/ 0 w 1190982"/>
                <a:gd name="connsiteY0" fmla="*/ 184556 h 1745726"/>
                <a:gd name="connsiteX1" fmla="*/ 341970 w 1190982"/>
                <a:gd name="connsiteY1" fmla="*/ 303502 h 1745726"/>
                <a:gd name="connsiteX2" fmla="*/ 676507 w 1190982"/>
                <a:gd name="connsiteY2" fmla="*/ 377843 h 1745726"/>
                <a:gd name="connsiteX3" fmla="*/ 557560 w 1190982"/>
                <a:gd name="connsiteY3" fmla="*/ 281199 h 1745726"/>
                <a:gd name="connsiteX4" fmla="*/ 364273 w 1190982"/>
                <a:gd name="connsiteY4" fmla="*/ 303502 h 1745726"/>
                <a:gd name="connsiteX5" fmla="*/ 133814 w 1190982"/>
                <a:gd name="connsiteY5" fmla="*/ 429882 h 1745726"/>
                <a:gd name="connsiteX6" fmla="*/ 193287 w 1190982"/>
                <a:gd name="connsiteY6" fmla="*/ 362975 h 1745726"/>
                <a:gd name="connsiteX7" fmla="*/ 401443 w 1190982"/>
                <a:gd name="connsiteY7" fmla="*/ 407580 h 1745726"/>
                <a:gd name="connsiteX8" fmla="*/ 587297 w 1190982"/>
                <a:gd name="connsiteY8" fmla="*/ 95346 h 1745726"/>
                <a:gd name="connsiteX9" fmla="*/ 661638 w 1190982"/>
                <a:gd name="connsiteY9" fmla="*/ 348107 h 1745726"/>
                <a:gd name="connsiteX10" fmla="*/ 341970 w 1190982"/>
                <a:gd name="connsiteY10" fmla="*/ 340672 h 1745726"/>
                <a:gd name="connsiteX11" fmla="*/ 341970 w 1190982"/>
                <a:gd name="connsiteY11" fmla="*/ 697512 h 1745726"/>
                <a:gd name="connsiteX12" fmla="*/ 661638 w 1190982"/>
                <a:gd name="connsiteY12" fmla="*/ 548828 h 1745726"/>
                <a:gd name="connsiteX13" fmla="*/ 1077951 w 1190982"/>
                <a:gd name="connsiteY13" fmla="*/ 340673 h 1745726"/>
                <a:gd name="connsiteX14" fmla="*/ 535258 w 1190982"/>
                <a:gd name="connsiteY14" fmla="*/ 400146 h 1745726"/>
                <a:gd name="connsiteX15" fmla="*/ 460917 w 1190982"/>
                <a:gd name="connsiteY15" fmla="*/ 244029 h 1745726"/>
                <a:gd name="connsiteX16" fmla="*/ 200721 w 1190982"/>
                <a:gd name="connsiteY16" fmla="*/ 199424 h 1745726"/>
                <a:gd name="connsiteX17" fmla="*/ 44604 w 1190982"/>
                <a:gd name="connsiteY17" fmla="*/ 586000 h 1745726"/>
                <a:gd name="connsiteX18" fmla="*/ 564995 w 1190982"/>
                <a:gd name="connsiteY18" fmla="*/ 459619 h 1745726"/>
                <a:gd name="connsiteX19" fmla="*/ 973873 w 1190982"/>
                <a:gd name="connsiteY19" fmla="*/ 489355 h 1745726"/>
                <a:gd name="connsiteX20" fmla="*/ 691375 w 1190982"/>
                <a:gd name="connsiteY20" fmla="*/ 645473 h 1745726"/>
                <a:gd name="connsiteX21" fmla="*/ 208156 w 1190982"/>
                <a:gd name="connsiteY21" fmla="*/ 838761 h 1745726"/>
                <a:gd name="connsiteX22" fmla="*/ 275063 w 1190982"/>
                <a:gd name="connsiteY22" fmla="*/ 459619 h 1745726"/>
                <a:gd name="connsiteX23" fmla="*/ 104078 w 1190982"/>
                <a:gd name="connsiteY23" fmla="*/ 348107 h 1745726"/>
                <a:gd name="connsiteX24" fmla="*/ 163551 w 1190982"/>
                <a:gd name="connsiteY24" fmla="*/ 638038 h 1745726"/>
                <a:gd name="connsiteX25" fmla="*/ 401443 w 1190982"/>
                <a:gd name="connsiteY25" fmla="*/ 481921 h 1745726"/>
                <a:gd name="connsiteX26" fmla="*/ 416312 w 1190982"/>
                <a:gd name="connsiteY26" fmla="*/ 184555 h 1745726"/>
                <a:gd name="connsiteX27" fmla="*/ 884663 w 1190982"/>
                <a:gd name="connsiteY27" fmla="*/ 169687 h 1745726"/>
                <a:gd name="connsiteX28" fmla="*/ 505521 w 1190982"/>
                <a:gd name="connsiteY28" fmla="*/ 21004 h 1745726"/>
                <a:gd name="connsiteX29" fmla="*/ 512956 w 1190982"/>
                <a:gd name="connsiteY29" fmla="*/ 690078 h 1745726"/>
                <a:gd name="connsiteX30" fmla="*/ 698809 w 1190982"/>
                <a:gd name="connsiteY30" fmla="*/ 533960 h 1745726"/>
                <a:gd name="connsiteX31" fmla="*/ 349404 w 1190982"/>
                <a:gd name="connsiteY31" fmla="*/ 132516 h 1745726"/>
                <a:gd name="connsiteX32" fmla="*/ 237892 w 1190982"/>
                <a:gd name="connsiteY32" fmla="*/ 727249 h 1745726"/>
                <a:gd name="connsiteX33" fmla="*/ 579863 w 1190982"/>
                <a:gd name="connsiteY33" fmla="*/ 541395 h 1745726"/>
                <a:gd name="connsiteX34" fmla="*/ 453482 w 1190982"/>
                <a:gd name="connsiteY34" fmla="*/ 801590 h 1745726"/>
                <a:gd name="connsiteX35" fmla="*/ 788019 w 1190982"/>
                <a:gd name="connsiteY35" fmla="*/ 571131 h 1745726"/>
                <a:gd name="connsiteX36" fmla="*/ 817756 w 1190982"/>
                <a:gd name="connsiteY36" fmla="*/ 697511 h 1745726"/>
                <a:gd name="connsiteX37" fmla="*/ 498087 w 1190982"/>
                <a:gd name="connsiteY37" fmla="*/ 756985 h 1745726"/>
                <a:gd name="connsiteX38" fmla="*/ 564994 w 1190982"/>
                <a:gd name="connsiteY38" fmla="*/ 831326 h 1745726"/>
                <a:gd name="connsiteX39" fmla="*/ 951570 w 1190982"/>
                <a:gd name="connsiteY39" fmla="*/ 638038 h 1745726"/>
                <a:gd name="connsiteX40" fmla="*/ 892097 w 1190982"/>
                <a:gd name="connsiteY40" fmla="*/ 861063 h 1745726"/>
                <a:gd name="connsiteX41" fmla="*/ 735980 w 1190982"/>
                <a:gd name="connsiteY41" fmla="*/ 675209 h 1745726"/>
                <a:gd name="connsiteX42" fmla="*/ 951570 w 1190982"/>
                <a:gd name="connsiteY42" fmla="*/ 675209 h 1745726"/>
                <a:gd name="connsiteX43" fmla="*/ 1115121 w 1190982"/>
                <a:gd name="connsiteY43" fmla="*/ 831326 h 1745726"/>
                <a:gd name="connsiteX44" fmla="*/ 810321 w 1190982"/>
                <a:gd name="connsiteY44" fmla="*/ 935404 h 1745726"/>
                <a:gd name="connsiteX45" fmla="*/ 929268 w 1190982"/>
                <a:gd name="connsiteY45" fmla="*/ 756985 h 1745726"/>
                <a:gd name="connsiteX46" fmla="*/ 1107687 w 1190982"/>
                <a:gd name="connsiteY46" fmla="*/ 942838 h 1745726"/>
                <a:gd name="connsiteX47" fmla="*/ 802887 w 1190982"/>
                <a:gd name="connsiteY47" fmla="*/ 1217902 h 1745726"/>
                <a:gd name="connsiteX48" fmla="*/ 773151 w 1190982"/>
                <a:gd name="connsiteY48" fmla="*/ 1076653 h 1745726"/>
                <a:gd name="connsiteX49" fmla="*/ 1167160 w 1190982"/>
                <a:gd name="connsiteY49" fmla="*/ 1046916 h 1745726"/>
                <a:gd name="connsiteX50" fmla="*/ 1077951 w 1190982"/>
                <a:gd name="connsiteY50" fmla="*/ 1255072 h 1745726"/>
                <a:gd name="connsiteX51" fmla="*/ 840058 w 1190982"/>
                <a:gd name="connsiteY51" fmla="*/ 1381453 h 1745726"/>
                <a:gd name="connsiteX52" fmla="*/ 1070517 w 1190982"/>
                <a:gd name="connsiteY52" fmla="*/ 1492965 h 1745726"/>
                <a:gd name="connsiteX53" fmla="*/ 1144858 w 1190982"/>
                <a:gd name="connsiteY53" fmla="*/ 1663950 h 1745726"/>
                <a:gd name="connsiteX54" fmla="*/ 817756 w 1190982"/>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512955 w 1510650"/>
                <a:gd name="connsiteY6" fmla="*/ 362975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520389 w 1510650"/>
                <a:gd name="connsiteY16" fmla="*/ 199424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423746 w 1510650"/>
                <a:gd name="connsiteY23" fmla="*/ 348107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669072 w 1510650"/>
                <a:gd name="connsiteY31" fmla="*/ 132516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512955 w 1510650"/>
                <a:gd name="connsiteY6" fmla="*/ 362975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341970 w 1510650"/>
                <a:gd name="connsiteY16" fmla="*/ 1588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423746 w 1510650"/>
                <a:gd name="connsiteY23" fmla="*/ 348107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669072 w 1510650"/>
                <a:gd name="connsiteY31" fmla="*/ 132516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341970 w 1510650"/>
                <a:gd name="connsiteY16" fmla="*/ 1588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423746 w 1510650"/>
                <a:gd name="connsiteY23" fmla="*/ 348107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669072 w 1510650"/>
                <a:gd name="connsiteY31" fmla="*/ 132516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341970 w 1510650"/>
                <a:gd name="connsiteY16" fmla="*/ 1588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423746 w 1510650"/>
                <a:gd name="connsiteY23" fmla="*/ 348107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341970 w 1510650"/>
                <a:gd name="connsiteY16" fmla="*/ 1588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453482 w 1510650"/>
                <a:gd name="connsiteY5" fmla="*/ 429882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661638 w 1510650"/>
                <a:gd name="connsiteY11" fmla="*/ 69751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364272 w 1510650"/>
                <a:gd name="connsiteY11" fmla="*/ 44232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7560 w 1510650"/>
                <a:gd name="connsiteY32" fmla="*/ 727249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364272 w 1510650"/>
                <a:gd name="connsiteY11" fmla="*/ 44232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527824 w 1510650"/>
                <a:gd name="connsiteY21" fmla="*/ 838761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0126 w 1510650"/>
                <a:gd name="connsiteY32" fmla="*/ 547457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364272 w 1510650"/>
                <a:gd name="connsiteY11" fmla="*/ 44232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713678 w 1510650"/>
                <a:gd name="connsiteY21" fmla="*/ 653169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0126 w 1510650"/>
                <a:gd name="connsiteY32" fmla="*/ 547457 h 1745726"/>
                <a:gd name="connsiteX33" fmla="*/ 899531 w 1510650"/>
                <a:gd name="connsiteY33" fmla="*/ 541395 h 1745726"/>
                <a:gd name="connsiteX34" fmla="*/ 773150 w 1510650"/>
                <a:gd name="connsiteY34" fmla="*/ 801590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364272 w 1510650"/>
                <a:gd name="connsiteY11" fmla="*/ 44232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364272 w 1510650"/>
                <a:gd name="connsiteY17" fmla="*/ 5860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713678 w 1510650"/>
                <a:gd name="connsiteY21" fmla="*/ 653169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0126 w 1510650"/>
                <a:gd name="connsiteY32" fmla="*/ 547457 h 1745726"/>
                <a:gd name="connsiteX33" fmla="*/ 899531 w 1510650"/>
                <a:gd name="connsiteY33" fmla="*/ 541395 h 1745726"/>
                <a:gd name="connsiteX34" fmla="*/ 579863 w 1510650"/>
                <a:gd name="connsiteY34" fmla="*/ 708794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 name="connsiteX0" fmla="*/ 0 w 1510650"/>
                <a:gd name="connsiteY0" fmla="*/ 132358 h 1745726"/>
                <a:gd name="connsiteX1" fmla="*/ 661638 w 1510650"/>
                <a:gd name="connsiteY1" fmla="*/ 303502 h 1745726"/>
                <a:gd name="connsiteX2" fmla="*/ 996175 w 1510650"/>
                <a:gd name="connsiteY2" fmla="*/ 377843 h 1745726"/>
                <a:gd name="connsiteX3" fmla="*/ 877228 w 1510650"/>
                <a:gd name="connsiteY3" fmla="*/ 281199 h 1745726"/>
                <a:gd name="connsiteX4" fmla="*/ 683941 w 1510650"/>
                <a:gd name="connsiteY4" fmla="*/ 303502 h 1745726"/>
                <a:gd name="connsiteX5" fmla="*/ 282496 w 1510650"/>
                <a:gd name="connsiteY5" fmla="*/ 377684 h 1745726"/>
                <a:gd name="connsiteX6" fmla="*/ 394008 w 1510650"/>
                <a:gd name="connsiteY6" fmla="*/ 212181 h 1745726"/>
                <a:gd name="connsiteX7" fmla="*/ 721111 w 1510650"/>
                <a:gd name="connsiteY7" fmla="*/ 407580 h 1745726"/>
                <a:gd name="connsiteX8" fmla="*/ 906965 w 1510650"/>
                <a:gd name="connsiteY8" fmla="*/ 95346 h 1745726"/>
                <a:gd name="connsiteX9" fmla="*/ 981306 w 1510650"/>
                <a:gd name="connsiteY9" fmla="*/ 348107 h 1745726"/>
                <a:gd name="connsiteX10" fmla="*/ 661638 w 1510650"/>
                <a:gd name="connsiteY10" fmla="*/ 340672 h 1745726"/>
                <a:gd name="connsiteX11" fmla="*/ 364272 w 1510650"/>
                <a:gd name="connsiteY11" fmla="*/ 442322 h 1745726"/>
                <a:gd name="connsiteX12" fmla="*/ 981306 w 1510650"/>
                <a:gd name="connsiteY12" fmla="*/ 548828 h 1745726"/>
                <a:gd name="connsiteX13" fmla="*/ 1397619 w 1510650"/>
                <a:gd name="connsiteY13" fmla="*/ 340673 h 1745726"/>
                <a:gd name="connsiteX14" fmla="*/ 854926 w 1510650"/>
                <a:gd name="connsiteY14" fmla="*/ 400146 h 1745726"/>
                <a:gd name="connsiteX15" fmla="*/ 780585 w 1510650"/>
                <a:gd name="connsiteY15" fmla="*/ 244029 h 1745726"/>
                <a:gd name="connsiteX16" fmla="*/ 208155 w 1510650"/>
                <a:gd name="connsiteY16" fmla="*/ 141425 h 1745726"/>
                <a:gd name="connsiteX17" fmla="*/ 252759 w 1510650"/>
                <a:gd name="connsiteY17" fmla="*/ 597600 h 1745726"/>
                <a:gd name="connsiteX18" fmla="*/ 884663 w 1510650"/>
                <a:gd name="connsiteY18" fmla="*/ 459619 h 1745726"/>
                <a:gd name="connsiteX19" fmla="*/ 1293541 w 1510650"/>
                <a:gd name="connsiteY19" fmla="*/ 489355 h 1745726"/>
                <a:gd name="connsiteX20" fmla="*/ 1011043 w 1510650"/>
                <a:gd name="connsiteY20" fmla="*/ 645473 h 1745726"/>
                <a:gd name="connsiteX21" fmla="*/ 713678 w 1510650"/>
                <a:gd name="connsiteY21" fmla="*/ 653169 h 1745726"/>
                <a:gd name="connsiteX22" fmla="*/ 594731 w 1510650"/>
                <a:gd name="connsiteY22" fmla="*/ 459619 h 1745726"/>
                <a:gd name="connsiteX23" fmla="*/ 178419 w 1510650"/>
                <a:gd name="connsiteY23" fmla="*/ 319109 h 1745726"/>
                <a:gd name="connsiteX24" fmla="*/ 483219 w 1510650"/>
                <a:gd name="connsiteY24" fmla="*/ 638038 h 1745726"/>
                <a:gd name="connsiteX25" fmla="*/ 721111 w 1510650"/>
                <a:gd name="connsiteY25" fmla="*/ 481921 h 1745726"/>
                <a:gd name="connsiteX26" fmla="*/ 735980 w 1510650"/>
                <a:gd name="connsiteY26" fmla="*/ 184555 h 1745726"/>
                <a:gd name="connsiteX27" fmla="*/ 1204331 w 1510650"/>
                <a:gd name="connsiteY27" fmla="*/ 169687 h 1745726"/>
                <a:gd name="connsiteX28" fmla="*/ 825189 w 1510650"/>
                <a:gd name="connsiteY28" fmla="*/ 21004 h 1745726"/>
                <a:gd name="connsiteX29" fmla="*/ 832624 w 1510650"/>
                <a:gd name="connsiteY29" fmla="*/ 690078 h 1745726"/>
                <a:gd name="connsiteX30" fmla="*/ 1018477 w 1510650"/>
                <a:gd name="connsiteY30" fmla="*/ 533960 h 1745726"/>
                <a:gd name="connsiteX31" fmla="*/ 468351 w 1510650"/>
                <a:gd name="connsiteY31" fmla="*/ 51319 h 1745726"/>
                <a:gd name="connsiteX32" fmla="*/ 550126 w 1510650"/>
                <a:gd name="connsiteY32" fmla="*/ 547457 h 1745726"/>
                <a:gd name="connsiteX33" fmla="*/ 899531 w 1510650"/>
                <a:gd name="connsiteY33" fmla="*/ 541395 h 1745726"/>
                <a:gd name="connsiteX34" fmla="*/ 579863 w 1510650"/>
                <a:gd name="connsiteY34" fmla="*/ 708794 h 1745726"/>
                <a:gd name="connsiteX35" fmla="*/ 1107687 w 1510650"/>
                <a:gd name="connsiteY35" fmla="*/ 571131 h 1745726"/>
                <a:gd name="connsiteX36" fmla="*/ 1137424 w 1510650"/>
                <a:gd name="connsiteY36" fmla="*/ 697511 h 1745726"/>
                <a:gd name="connsiteX37" fmla="*/ 817755 w 1510650"/>
                <a:gd name="connsiteY37" fmla="*/ 756985 h 1745726"/>
                <a:gd name="connsiteX38" fmla="*/ 884662 w 1510650"/>
                <a:gd name="connsiteY38" fmla="*/ 831326 h 1745726"/>
                <a:gd name="connsiteX39" fmla="*/ 1271238 w 1510650"/>
                <a:gd name="connsiteY39" fmla="*/ 638038 h 1745726"/>
                <a:gd name="connsiteX40" fmla="*/ 1211765 w 1510650"/>
                <a:gd name="connsiteY40" fmla="*/ 861063 h 1745726"/>
                <a:gd name="connsiteX41" fmla="*/ 1055648 w 1510650"/>
                <a:gd name="connsiteY41" fmla="*/ 675209 h 1745726"/>
                <a:gd name="connsiteX42" fmla="*/ 1271238 w 1510650"/>
                <a:gd name="connsiteY42" fmla="*/ 675209 h 1745726"/>
                <a:gd name="connsiteX43" fmla="*/ 1434789 w 1510650"/>
                <a:gd name="connsiteY43" fmla="*/ 831326 h 1745726"/>
                <a:gd name="connsiteX44" fmla="*/ 1129989 w 1510650"/>
                <a:gd name="connsiteY44" fmla="*/ 935404 h 1745726"/>
                <a:gd name="connsiteX45" fmla="*/ 1248936 w 1510650"/>
                <a:gd name="connsiteY45" fmla="*/ 756985 h 1745726"/>
                <a:gd name="connsiteX46" fmla="*/ 1427355 w 1510650"/>
                <a:gd name="connsiteY46" fmla="*/ 942838 h 1745726"/>
                <a:gd name="connsiteX47" fmla="*/ 1122555 w 1510650"/>
                <a:gd name="connsiteY47" fmla="*/ 1217902 h 1745726"/>
                <a:gd name="connsiteX48" fmla="*/ 1092819 w 1510650"/>
                <a:gd name="connsiteY48" fmla="*/ 1076653 h 1745726"/>
                <a:gd name="connsiteX49" fmla="*/ 1486828 w 1510650"/>
                <a:gd name="connsiteY49" fmla="*/ 1046916 h 1745726"/>
                <a:gd name="connsiteX50" fmla="*/ 1397619 w 1510650"/>
                <a:gd name="connsiteY50" fmla="*/ 1255072 h 1745726"/>
                <a:gd name="connsiteX51" fmla="*/ 1159726 w 1510650"/>
                <a:gd name="connsiteY51" fmla="*/ 1381453 h 1745726"/>
                <a:gd name="connsiteX52" fmla="*/ 1390185 w 1510650"/>
                <a:gd name="connsiteY52" fmla="*/ 1492965 h 1745726"/>
                <a:gd name="connsiteX53" fmla="*/ 1464526 w 1510650"/>
                <a:gd name="connsiteY53" fmla="*/ 1663950 h 1745726"/>
                <a:gd name="connsiteX54" fmla="*/ 1137424 w 1510650"/>
                <a:gd name="connsiteY54" fmla="*/ 1745726 h 174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510650" h="1745726">
                  <a:moveTo>
                    <a:pt x="0" y="132358"/>
                  </a:moveTo>
                  <a:cubicBezTo>
                    <a:pt x="43365" y="191211"/>
                    <a:pt x="495609" y="262588"/>
                    <a:pt x="661638" y="303502"/>
                  </a:cubicBezTo>
                  <a:cubicBezTo>
                    <a:pt x="827667" y="344416"/>
                    <a:pt x="960243" y="381560"/>
                    <a:pt x="996175" y="377843"/>
                  </a:cubicBezTo>
                  <a:cubicBezTo>
                    <a:pt x="1032107" y="374126"/>
                    <a:pt x="929267" y="293589"/>
                    <a:pt x="877228" y="281199"/>
                  </a:cubicBezTo>
                  <a:cubicBezTo>
                    <a:pt x="825189" y="268809"/>
                    <a:pt x="783063" y="287421"/>
                    <a:pt x="683941" y="303502"/>
                  </a:cubicBezTo>
                  <a:cubicBezTo>
                    <a:pt x="584819" y="319583"/>
                    <a:pt x="330818" y="392904"/>
                    <a:pt x="282496" y="377684"/>
                  </a:cubicBezTo>
                  <a:cubicBezTo>
                    <a:pt x="234174" y="362464"/>
                    <a:pt x="320906" y="207198"/>
                    <a:pt x="394008" y="212181"/>
                  </a:cubicBezTo>
                  <a:cubicBezTo>
                    <a:pt x="467110" y="217164"/>
                    <a:pt x="635618" y="427052"/>
                    <a:pt x="721111" y="407580"/>
                  </a:cubicBezTo>
                  <a:cubicBezTo>
                    <a:pt x="806604" y="388108"/>
                    <a:pt x="863599" y="105258"/>
                    <a:pt x="906965" y="95346"/>
                  </a:cubicBezTo>
                  <a:cubicBezTo>
                    <a:pt x="950331" y="85434"/>
                    <a:pt x="1022194" y="307219"/>
                    <a:pt x="981306" y="348107"/>
                  </a:cubicBezTo>
                  <a:cubicBezTo>
                    <a:pt x="940418" y="388995"/>
                    <a:pt x="764477" y="324970"/>
                    <a:pt x="661638" y="340672"/>
                  </a:cubicBezTo>
                  <a:cubicBezTo>
                    <a:pt x="558799" y="356375"/>
                    <a:pt x="310994" y="407629"/>
                    <a:pt x="364272" y="442322"/>
                  </a:cubicBezTo>
                  <a:cubicBezTo>
                    <a:pt x="417550" y="477015"/>
                    <a:pt x="809082" y="565769"/>
                    <a:pt x="981306" y="548828"/>
                  </a:cubicBezTo>
                  <a:cubicBezTo>
                    <a:pt x="1153530" y="531887"/>
                    <a:pt x="1418682" y="365453"/>
                    <a:pt x="1397619" y="340673"/>
                  </a:cubicBezTo>
                  <a:cubicBezTo>
                    <a:pt x="1376556" y="315893"/>
                    <a:pt x="957765" y="416253"/>
                    <a:pt x="854926" y="400146"/>
                  </a:cubicBezTo>
                  <a:cubicBezTo>
                    <a:pt x="752087" y="384039"/>
                    <a:pt x="888380" y="287149"/>
                    <a:pt x="780585" y="244029"/>
                  </a:cubicBezTo>
                  <a:cubicBezTo>
                    <a:pt x="672790" y="200909"/>
                    <a:pt x="296126" y="82497"/>
                    <a:pt x="208155" y="141425"/>
                  </a:cubicBezTo>
                  <a:cubicBezTo>
                    <a:pt x="120184" y="200353"/>
                    <a:pt x="140008" y="544568"/>
                    <a:pt x="252759" y="597600"/>
                  </a:cubicBezTo>
                  <a:cubicBezTo>
                    <a:pt x="365510" y="650632"/>
                    <a:pt x="711200" y="477660"/>
                    <a:pt x="884663" y="459619"/>
                  </a:cubicBezTo>
                  <a:cubicBezTo>
                    <a:pt x="1058126" y="441578"/>
                    <a:pt x="1272478" y="458379"/>
                    <a:pt x="1293541" y="489355"/>
                  </a:cubicBezTo>
                  <a:cubicBezTo>
                    <a:pt x="1314604" y="520331"/>
                    <a:pt x="1107687" y="618171"/>
                    <a:pt x="1011043" y="645473"/>
                  </a:cubicBezTo>
                  <a:cubicBezTo>
                    <a:pt x="914399" y="672775"/>
                    <a:pt x="783063" y="684145"/>
                    <a:pt x="713678" y="653169"/>
                  </a:cubicBezTo>
                  <a:cubicBezTo>
                    <a:pt x="644293" y="622193"/>
                    <a:pt x="683941" y="515296"/>
                    <a:pt x="594731" y="459619"/>
                  </a:cubicBezTo>
                  <a:cubicBezTo>
                    <a:pt x="505521" y="403942"/>
                    <a:pt x="197004" y="289373"/>
                    <a:pt x="178419" y="319109"/>
                  </a:cubicBezTo>
                  <a:cubicBezTo>
                    <a:pt x="159834" y="348845"/>
                    <a:pt x="392770" y="610903"/>
                    <a:pt x="483219" y="638038"/>
                  </a:cubicBezTo>
                  <a:cubicBezTo>
                    <a:pt x="573668" y="665173"/>
                    <a:pt x="678984" y="557501"/>
                    <a:pt x="721111" y="481921"/>
                  </a:cubicBezTo>
                  <a:cubicBezTo>
                    <a:pt x="763238" y="406341"/>
                    <a:pt x="655443" y="236594"/>
                    <a:pt x="735980" y="184555"/>
                  </a:cubicBezTo>
                  <a:cubicBezTo>
                    <a:pt x="816517" y="132516"/>
                    <a:pt x="1189463" y="196945"/>
                    <a:pt x="1204331" y="169687"/>
                  </a:cubicBezTo>
                  <a:cubicBezTo>
                    <a:pt x="1219199" y="142429"/>
                    <a:pt x="887140" y="-65728"/>
                    <a:pt x="825189" y="21004"/>
                  </a:cubicBezTo>
                  <a:cubicBezTo>
                    <a:pt x="763238" y="107736"/>
                    <a:pt x="800409" y="604585"/>
                    <a:pt x="832624" y="690078"/>
                  </a:cubicBezTo>
                  <a:cubicBezTo>
                    <a:pt x="864839" y="775571"/>
                    <a:pt x="1079189" y="640420"/>
                    <a:pt x="1018477" y="533960"/>
                  </a:cubicBezTo>
                  <a:cubicBezTo>
                    <a:pt x="957765" y="427500"/>
                    <a:pt x="546409" y="49070"/>
                    <a:pt x="468351" y="51319"/>
                  </a:cubicBezTo>
                  <a:cubicBezTo>
                    <a:pt x="390293" y="53568"/>
                    <a:pt x="478263" y="465778"/>
                    <a:pt x="550126" y="547457"/>
                  </a:cubicBezTo>
                  <a:cubicBezTo>
                    <a:pt x="621989" y="629136"/>
                    <a:pt x="894575" y="514505"/>
                    <a:pt x="899531" y="541395"/>
                  </a:cubicBezTo>
                  <a:cubicBezTo>
                    <a:pt x="904487" y="568285"/>
                    <a:pt x="545170" y="703838"/>
                    <a:pt x="579863" y="708794"/>
                  </a:cubicBezTo>
                  <a:cubicBezTo>
                    <a:pt x="614556" y="713750"/>
                    <a:pt x="1014760" y="573011"/>
                    <a:pt x="1107687" y="571131"/>
                  </a:cubicBezTo>
                  <a:cubicBezTo>
                    <a:pt x="1200614" y="569251"/>
                    <a:pt x="1185746" y="666535"/>
                    <a:pt x="1137424" y="697511"/>
                  </a:cubicBezTo>
                  <a:cubicBezTo>
                    <a:pt x="1089102" y="728487"/>
                    <a:pt x="859882" y="734683"/>
                    <a:pt x="817755" y="756985"/>
                  </a:cubicBezTo>
                  <a:cubicBezTo>
                    <a:pt x="775628" y="779288"/>
                    <a:pt x="809082" y="851151"/>
                    <a:pt x="884662" y="831326"/>
                  </a:cubicBezTo>
                  <a:cubicBezTo>
                    <a:pt x="960243" y="811502"/>
                    <a:pt x="1216721" y="633082"/>
                    <a:pt x="1271238" y="638038"/>
                  </a:cubicBezTo>
                  <a:cubicBezTo>
                    <a:pt x="1325755" y="642994"/>
                    <a:pt x="1247697" y="854868"/>
                    <a:pt x="1211765" y="861063"/>
                  </a:cubicBezTo>
                  <a:cubicBezTo>
                    <a:pt x="1175833" y="867258"/>
                    <a:pt x="1045736" y="706185"/>
                    <a:pt x="1055648" y="675209"/>
                  </a:cubicBezTo>
                  <a:cubicBezTo>
                    <a:pt x="1065560" y="644233"/>
                    <a:pt x="1208048" y="649189"/>
                    <a:pt x="1271238" y="675209"/>
                  </a:cubicBezTo>
                  <a:cubicBezTo>
                    <a:pt x="1334428" y="701229"/>
                    <a:pt x="1458330" y="787960"/>
                    <a:pt x="1434789" y="831326"/>
                  </a:cubicBezTo>
                  <a:cubicBezTo>
                    <a:pt x="1411248" y="874692"/>
                    <a:pt x="1160965" y="947794"/>
                    <a:pt x="1129989" y="935404"/>
                  </a:cubicBezTo>
                  <a:cubicBezTo>
                    <a:pt x="1099014" y="923014"/>
                    <a:pt x="1199375" y="755746"/>
                    <a:pt x="1248936" y="756985"/>
                  </a:cubicBezTo>
                  <a:cubicBezTo>
                    <a:pt x="1298497" y="758224"/>
                    <a:pt x="1448419" y="866018"/>
                    <a:pt x="1427355" y="942838"/>
                  </a:cubicBezTo>
                  <a:cubicBezTo>
                    <a:pt x="1406291" y="1019658"/>
                    <a:pt x="1178311" y="1195600"/>
                    <a:pt x="1122555" y="1217902"/>
                  </a:cubicBezTo>
                  <a:cubicBezTo>
                    <a:pt x="1066799" y="1240204"/>
                    <a:pt x="1032107" y="1105151"/>
                    <a:pt x="1092819" y="1076653"/>
                  </a:cubicBezTo>
                  <a:cubicBezTo>
                    <a:pt x="1153531" y="1048155"/>
                    <a:pt x="1428594" y="994877"/>
                    <a:pt x="1486828" y="1046916"/>
                  </a:cubicBezTo>
                  <a:cubicBezTo>
                    <a:pt x="1545062" y="1098955"/>
                    <a:pt x="1489307" y="1229053"/>
                    <a:pt x="1397619" y="1255072"/>
                  </a:cubicBezTo>
                  <a:cubicBezTo>
                    <a:pt x="1305931" y="1281091"/>
                    <a:pt x="1168399" y="1289765"/>
                    <a:pt x="1159726" y="1381453"/>
                  </a:cubicBezTo>
                  <a:cubicBezTo>
                    <a:pt x="1151053" y="1473141"/>
                    <a:pt x="1279912" y="1445882"/>
                    <a:pt x="1390185" y="1492965"/>
                  </a:cubicBezTo>
                  <a:cubicBezTo>
                    <a:pt x="1500458" y="1540048"/>
                    <a:pt x="1506653" y="1621823"/>
                    <a:pt x="1464526" y="1663950"/>
                  </a:cubicBezTo>
                  <a:cubicBezTo>
                    <a:pt x="1422399" y="1706077"/>
                    <a:pt x="1205570" y="1728689"/>
                    <a:pt x="1137424" y="1745726"/>
                  </a:cubicBezTo>
                </a:path>
              </a:pathLst>
            </a:custGeom>
            <a:no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4" name="Freeform 53">
              <a:extLst>
                <a:ext uri="{FF2B5EF4-FFF2-40B4-BE49-F238E27FC236}">
                  <a16:creationId xmlns:a16="http://schemas.microsoft.com/office/drawing/2014/main" id="{0743FBDF-E499-4E38-DEC5-33FCDA44203A}"/>
                </a:ext>
              </a:extLst>
            </p:cNvPr>
            <p:cNvSpPr/>
            <p:nvPr/>
          </p:nvSpPr>
          <p:spPr bwMode="auto">
            <a:xfrm>
              <a:off x="9761034" y="557306"/>
              <a:ext cx="327103" cy="267884"/>
            </a:xfrm>
            <a:custGeom>
              <a:avLst/>
              <a:gdLst>
                <a:gd name="connsiteX0" fmla="*/ 327276 w 327276"/>
                <a:gd name="connsiteY0" fmla="*/ 8132 h 260893"/>
                <a:gd name="connsiteX1" fmla="*/ 186027 w 327276"/>
                <a:gd name="connsiteY1" fmla="*/ 15566 h 260893"/>
                <a:gd name="connsiteX2" fmla="*/ 29910 w 327276"/>
                <a:gd name="connsiteY2" fmla="*/ 149381 h 260893"/>
                <a:gd name="connsiteX3" fmla="*/ 173 w 327276"/>
                <a:gd name="connsiteY3" fmla="*/ 260893 h 260893"/>
                <a:gd name="connsiteX0" fmla="*/ 327103 w 327103"/>
                <a:gd name="connsiteY0" fmla="*/ 15727 h 268488"/>
                <a:gd name="connsiteX1" fmla="*/ 185854 w 327103"/>
                <a:gd name="connsiteY1" fmla="*/ 23161 h 268488"/>
                <a:gd name="connsiteX2" fmla="*/ 0 w 327103"/>
                <a:gd name="connsiteY2" fmla="*/ 268488 h 268488"/>
                <a:gd name="connsiteX0" fmla="*/ 327103 w 327103"/>
                <a:gd name="connsiteY0" fmla="*/ 5260 h 258021"/>
                <a:gd name="connsiteX1" fmla="*/ 96644 w 327103"/>
                <a:gd name="connsiteY1" fmla="*/ 34996 h 258021"/>
                <a:gd name="connsiteX2" fmla="*/ 0 w 327103"/>
                <a:gd name="connsiteY2" fmla="*/ 258021 h 258021"/>
                <a:gd name="connsiteX0" fmla="*/ 327103 w 327103"/>
                <a:gd name="connsiteY0" fmla="*/ 15123 h 267884"/>
                <a:gd name="connsiteX1" fmla="*/ 96644 w 327103"/>
                <a:gd name="connsiteY1" fmla="*/ 44859 h 267884"/>
                <a:gd name="connsiteX2" fmla="*/ 0 w 327103"/>
                <a:gd name="connsiteY2" fmla="*/ 267884 h 267884"/>
                <a:gd name="connsiteX0" fmla="*/ 327103 w 327103"/>
                <a:gd name="connsiteY0" fmla="*/ 15123 h 267884"/>
                <a:gd name="connsiteX1" fmla="*/ 96644 w 327103"/>
                <a:gd name="connsiteY1" fmla="*/ 44859 h 267884"/>
                <a:gd name="connsiteX2" fmla="*/ 0 w 327103"/>
                <a:gd name="connsiteY2" fmla="*/ 267884 h 267884"/>
              </a:gdLst>
              <a:ahLst/>
              <a:cxnLst>
                <a:cxn ang="0">
                  <a:pos x="connsiteX0" y="connsiteY0"/>
                </a:cxn>
                <a:cxn ang="0">
                  <a:pos x="connsiteX1" y="connsiteY1"/>
                </a:cxn>
                <a:cxn ang="0">
                  <a:pos x="connsiteX2" y="connsiteY2"/>
                </a:cxn>
              </a:cxnLst>
              <a:rect l="l" t="t" r="r" b="b"/>
              <a:pathLst>
                <a:path w="327103" h="267884">
                  <a:moveTo>
                    <a:pt x="327103" y="15123"/>
                  </a:moveTo>
                  <a:cubicBezTo>
                    <a:pt x="281259" y="7069"/>
                    <a:pt x="188332" y="-27005"/>
                    <a:pt x="96644" y="44859"/>
                  </a:cubicBezTo>
                  <a:cubicBezTo>
                    <a:pt x="4956" y="116723"/>
                    <a:pt x="8984" y="187037"/>
                    <a:pt x="0" y="267884"/>
                  </a:cubicBezTo>
                </a:path>
              </a:pathLst>
            </a:custGeom>
            <a:noFill/>
            <a:ln w="28575" cap="rnd"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nvGrpSpPr>
            <p:cNvPr id="56" name="Group 55">
              <a:extLst>
                <a:ext uri="{FF2B5EF4-FFF2-40B4-BE49-F238E27FC236}">
                  <a16:creationId xmlns:a16="http://schemas.microsoft.com/office/drawing/2014/main" id="{2D64A339-6692-DC7D-5A61-520771835489}"/>
                </a:ext>
              </a:extLst>
            </p:cNvPr>
            <p:cNvGrpSpPr/>
            <p:nvPr/>
          </p:nvGrpSpPr>
          <p:grpSpPr>
            <a:xfrm>
              <a:off x="8725377" y="1189732"/>
              <a:ext cx="229881" cy="501673"/>
              <a:chOff x="9225783" y="1102067"/>
              <a:chExt cx="800365" cy="1650382"/>
            </a:xfrm>
          </p:grpSpPr>
          <p:sp>
            <p:nvSpPr>
              <p:cNvPr id="57" name="Freeform 56">
                <a:extLst>
                  <a:ext uri="{FF2B5EF4-FFF2-40B4-BE49-F238E27FC236}">
                    <a16:creationId xmlns:a16="http://schemas.microsoft.com/office/drawing/2014/main" id="{67B222EB-487E-0DBD-5120-DF17622BD9BA}"/>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1016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8" name="Freeform 57">
                <a:extLst>
                  <a:ext uri="{FF2B5EF4-FFF2-40B4-BE49-F238E27FC236}">
                    <a16:creationId xmlns:a16="http://schemas.microsoft.com/office/drawing/2014/main" id="{42AC34A5-B761-A5B2-1BC4-757353F3BD29}"/>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1016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grpSp>
          <p:nvGrpSpPr>
            <p:cNvPr id="59" name="Group 58">
              <a:extLst>
                <a:ext uri="{FF2B5EF4-FFF2-40B4-BE49-F238E27FC236}">
                  <a16:creationId xmlns:a16="http://schemas.microsoft.com/office/drawing/2014/main" id="{32BE87D4-D185-F27A-A1DF-2B9F487AF72A}"/>
                </a:ext>
              </a:extLst>
            </p:cNvPr>
            <p:cNvGrpSpPr/>
            <p:nvPr/>
          </p:nvGrpSpPr>
          <p:grpSpPr>
            <a:xfrm flipH="1">
              <a:off x="8800651" y="2134231"/>
              <a:ext cx="212363" cy="827251"/>
              <a:chOff x="9225783" y="1102067"/>
              <a:chExt cx="800365" cy="1650382"/>
            </a:xfrm>
          </p:grpSpPr>
          <p:sp>
            <p:nvSpPr>
              <p:cNvPr id="60" name="Freeform 59">
                <a:extLst>
                  <a:ext uri="{FF2B5EF4-FFF2-40B4-BE49-F238E27FC236}">
                    <a16:creationId xmlns:a16="http://schemas.microsoft.com/office/drawing/2014/main" id="{18D1CD75-B904-6A78-27B9-69636BD953CA}"/>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1016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1" name="Freeform 60">
                <a:extLst>
                  <a:ext uri="{FF2B5EF4-FFF2-40B4-BE49-F238E27FC236}">
                    <a16:creationId xmlns:a16="http://schemas.microsoft.com/office/drawing/2014/main" id="{B1F5FF3E-3908-732A-F3A0-DB75D85B909D}"/>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1016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grpSp>
          <p:nvGrpSpPr>
            <p:cNvPr id="62" name="Group 61">
              <a:extLst>
                <a:ext uri="{FF2B5EF4-FFF2-40B4-BE49-F238E27FC236}">
                  <a16:creationId xmlns:a16="http://schemas.microsoft.com/office/drawing/2014/main" id="{E6B4D14B-78C6-39CE-775A-877F26C56498}"/>
                </a:ext>
              </a:extLst>
            </p:cNvPr>
            <p:cNvGrpSpPr/>
            <p:nvPr/>
          </p:nvGrpSpPr>
          <p:grpSpPr>
            <a:xfrm rot="20964200" flipH="1">
              <a:off x="10081823" y="1697957"/>
              <a:ext cx="139378" cy="516356"/>
              <a:chOff x="9237747" y="1102062"/>
              <a:chExt cx="730703" cy="2220323"/>
            </a:xfrm>
          </p:grpSpPr>
          <p:sp>
            <p:nvSpPr>
              <p:cNvPr id="63" name="Freeform 62">
                <a:extLst>
                  <a:ext uri="{FF2B5EF4-FFF2-40B4-BE49-F238E27FC236}">
                    <a16:creationId xmlns:a16="http://schemas.microsoft.com/office/drawing/2014/main" id="{6C7BFFD4-DDEB-AC8E-AAF7-B913F13006B7}"/>
                  </a:ext>
                </a:extLst>
              </p:cNvPr>
              <p:cNvSpPr/>
              <p:nvPr/>
            </p:nvSpPr>
            <p:spPr bwMode="auto">
              <a:xfrm>
                <a:off x="9237747" y="1102062"/>
                <a:ext cx="239687" cy="2126570"/>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889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24" name="Freeform 1023">
                <a:extLst>
                  <a:ext uri="{FF2B5EF4-FFF2-40B4-BE49-F238E27FC236}">
                    <a16:creationId xmlns:a16="http://schemas.microsoft.com/office/drawing/2014/main" id="{591AC9B9-BEF4-3DD4-4D4F-501F2ED14C5A}"/>
                  </a:ext>
                </a:extLst>
              </p:cNvPr>
              <p:cNvSpPr/>
              <p:nvPr/>
            </p:nvSpPr>
            <p:spPr bwMode="auto">
              <a:xfrm flipH="1">
                <a:off x="9555492" y="1135513"/>
                <a:ext cx="412958" cy="218687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889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grpSp>
          <p:nvGrpSpPr>
            <p:cNvPr id="1025" name="Group 1024">
              <a:extLst>
                <a:ext uri="{FF2B5EF4-FFF2-40B4-BE49-F238E27FC236}">
                  <a16:creationId xmlns:a16="http://schemas.microsoft.com/office/drawing/2014/main" id="{38F1D643-A2A3-87BF-C2DE-95041592457E}"/>
                </a:ext>
              </a:extLst>
            </p:cNvPr>
            <p:cNvGrpSpPr/>
            <p:nvPr/>
          </p:nvGrpSpPr>
          <p:grpSpPr>
            <a:xfrm rot="397891" flipH="1">
              <a:off x="8421276" y="2159554"/>
              <a:ext cx="169261" cy="371569"/>
              <a:chOff x="9225783" y="1102067"/>
              <a:chExt cx="800365" cy="1650382"/>
            </a:xfrm>
          </p:grpSpPr>
          <p:sp>
            <p:nvSpPr>
              <p:cNvPr id="1027" name="Freeform 1026">
                <a:extLst>
                  <a:ext uri="{FF2B5EF4-FFF2-40B4-BE49-F238E27FC236}">
                    <a16:creationId xmlns:a16="http://schemas.microsoft.com/office/drawing/2014/main" id="{54CD96BD-CD1A-B421-CDCA-6A9C9E47BB82}"/>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889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28" name="Freeform 1027">
                <a:extLst>
                  <a:ext uri="{FF2B5EF4-FFF2-40B4-BE49-F238E27FC236}">
                    <a16:creationId xmlns:a16="http://schemas.microsoft.com/office/drawing/2014/main" id="{18444F41-DA89-4AF9-80A8-B7CC8D1C6797}"/>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889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sp>
          <p:nvSpPr>
            <p:cNvPr id="1029" name="Oval 1028">
              <a:extLst>
                <a:ext uri="{FF2B5EF4-FFF2-40B4-BE49-F238E27FC236}">
                  <a16:creationId xmlns:a16="http://schemas.microsoft.com/office/drawing/2014/main" id="{C2DACB86-9B1E-F188-F355-4BE14E59F297}"/>
                </a:ext>
              </a:extLst>
            </p:cNvPr>
            <p:cNvSpPr/>
            <p:nvPr/>
          </p:nvSpPr>
          <p:spPr bwMode="auto">
            <a:xfrm>
              <a:off x="8018620" y="789847"/>
              <a:ext cx="2629648" cy="2443741"/>
            </a:xfrm>
            <a:prstGeom prst="ellipse">
              <a:avLst/>
            </a:prstGeom>
            <a:noFill/>
            <a:ln w="28575" cap="flat" cmpd="sng" algn="ctr">
              <a:solidFill>
                <a:schemeClr val="tx2"/>
              </a:solidFill>
              <a:prstDash val="solid"/>
              <a:round/>
              <a:headEnd type="none" w="med" len="med"/>
              <a:tailEnd type="none" w="med" len="med"/>
            </a:ln>
            <a:effectLst>
              <a:glow rad="63500">
                <a:schemeClr val="accent5">
                  <a:satMod val="175000"/>
                  <a:alpha val="40000"/>
                </a:schemeClr>
              </a:glow>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nvGrpSpPr>
            <p:cNvPr id="1030" name="Group 1029">
              <a:extLst>
                <a:ext uri="{FF2B5EF4-FFF2-40B4-BE49-F238E27FC236}">
                  <a16:creationId xmlns:a16="http://schemas.microsoft.com/office/drawing/2014/main" id="{46F7D422-1385-1D21-0796-30404C2D3AEF}"/>
                </a:ext>
              </a:extLst>
            </p:cNvPr>
            <p:cNvGrpSpPr/>
            <p:nvPr/>
          </p:nvGrpSpPr>
          <p:grpSpPr>
            <a:xfrm rot="2302390" flipH="1">
              <a:off x="9450738" y="2712648"/>
              <a:ext cx="169261" cy="371569"/>
              <a:chOff x="9225783" y="1102067"/>
              <a:chExt cx="800365" cy="1650382"/>
            </a:xfrm>
          </p:grpSpPr>
          <p:sp>
            <p:nvSpPr>
              <p:cNvPr id="1031" name="Freeform 1030">
                <a:extLst>
                  <a:ext uri="{FF2B5EF4-FFF2-40B4-BE49-F238E27FC236}">
                    <a16:creationId xmlns:a16="http://schemas.microsoft.com/office/drawing/2014/main" id="{C78F0505-1722-6DC0-DAC9-F15F82D9FF59}"/>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762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32" name="Freeform 1031">
                <a:extLst>
                  <a:ext uri="{FF2B5EF4-FFF2-40B4-BE49-F238E27FC236}">
                    <a16:creationId xmlns:a16="http://schemas.microsoft.com/office/drawing/2014/main" id="{B48C2F9A-585C-13CD-9FE5-6B7C803F7811}"/>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762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grpSp>
          <p:nvGrpSpPr>
            <p:cNvPr id="1033" name="Group 1032">
              <a:extLst>
                <a:ext uri="{FF2B5EF4-FFF2-40B4-BE49-F238E27FC236}">
                  <a16:creationId xmlns:a16="http://schemas.microsoft.com/office/drawing/2014/main" id="{7F263852-7189-2F5E-2891-E8AB3524910C}"/>
                </a:ext>
              </a:extLst>
            </p:cNvPr>
            <p:cNvGrpSpPr/>
            <p:nvPr/>
          </p:nvGrpSpPr>
          <p:grpSpPr>
            <a:xfrm rot="20177943">
              <a:off x="8426935" y="1472900"/>
              <a:ext cx="131777" cy="526024"/>
              <a:chOff x="9225783" y="1102067"/>
              <a:chExt cx="800365" cy="1650382"/>
            </a:xfrm>
          </p:grpSpPr>
          <p:sp>
            <p:nvSpPr>
              <p:cNvPr id="1034" name="Freeform 1033">
                <a:extLst>
                  <a:ext uri="{FF2B5EF4-FFF2-40B4-BE49-F238E27FC236}">
                    <a16:creationId xmlns:a16="http://schemas.microsoft.com/office/drawing/2014/main" id="{225371BB-56B5-878B-5DBA-17FF59AF1DF9}"/>
                  </a:ext>
                </a:extLst>
              </p:cNvPr>
              <p:cNvSpPr/>
              <p:nvPr/>
            </p:nvSpPr>
            <p:spPr bwMode="auto">
              <a:xfrm>
                <a:off x="9225783" y="1102067"/>
                <a:ext cx="251648" cy="1650382"/>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9074"/>
                  <a:gd name="connsiteY0" fmla="*/ 0 h 1283437"/>
                  <a:gd name="connsiteX1" fmla="*/ 126380 w 669074"/>
                  <a:gd name="connsiteY1" fmla="*/ 111512 h 1283437"/>
                  <a:gd name="connsiteX2" fmla="*/ 208156 w 669074"/>
                  <a:gd name="connsiteY2" fmla="*/ 289932 h 1283437"/>
                  <a:gd name="connsiteX3" fmla="*/ 260195 w 669074"/>
                  <a:gd name="connsiteY3" fmla="*/ 535259 h 1283437"/>
                  <a:gd name="connsiteX4" fmla="*/ 468351 w 669074"/>
                  <a:gd name="connsiteY4" fmla="*/ 788020 h 1283437"/>
                  <a:gd name="connsiteX5" fmla="*/ 669074 w 669074"/>
                  <a:gd name="connsiteY5" fmla="*/ 1283437 h 1283437"/>
                  <a:gd name="connsiteX0" fmla="*/ 0 w 661640"/>
                  <a:gd name="connsiteY0" fmla="*/ 0 h 1200635"/>
                  <a:gd name="connsiteX1" fmla="*/ 126380 w 661640"/>
                  <a:gd name="connsiteY1" fmla="*/ 111512 h 1200635"/>
                  <a:gd name="connsiteX2" fmla="*/ 208156 w 661640"/>
                  <a:gd name="connsiteY2" fmla="*/ 289932 h 1200635"/>
                  <a:gd name="connsiteX3" fmla="*/ 260195 w 661640"/>
                  <a:gd name="connsiteY3" fmla="*/ 535259 h 1200635"/>
                  <a:gd name="connsiteX4" fmla="*/ 468351 w 661640"/>
                  <a:gd name="connsiteY4" fmla="*/ 788020 h 1200635"/>
                  <a:gd name="connsiteX5" fmla="*/ 661640 w 661640"/>
                  <a:gd name="connsiteY5" fmla="*/ 1200635 h 1200635"/>
                  <a:gd name="connsiteX0" fmla="*/ 0 w 646771"/>
                  <a:gd name="connsiteY0" fmla="*/ 0 h 1253866"/>
                  <a:gd name="connsiteX1" fmla="*/ 111511 w 646771"/>
                  <a:gd name="connsiteY1" fmla="*/ 164743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93287 w 646771"/>
                  <a:gd name="connsiteY2" fmla="*/ 343163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156116 w 646771"/>
                  <a:gd name="connsiteY2" fmla="*/ 384564 h 1253866"/>
                  <a:gd name="connsiteX3" fmla="*/ 245326 w 646771"/>
                  <a:gd name="connsiteY3" fmla="*/ 588490 h 1253866"/>
                  <a:gd name="connsiteX4" fmla="*/ 453482 w 646771"/>
                  <a:gd name="connsiteY4" fmla="*/ 841251 h 1253866"/>
                  <a:gd name="connsiteX5" fmla="*/ 646771 w 646771"/>
                  <a:gd name="connsiteY5"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453482 w 646771"/>
                  <a:gd name="connsiteY3" fmla="*/ 841251 h 1253866"/>
                  <a:gd name="connsiteX4" fmla="*/ 646771 w 646771"/>
                  <a:gd name="connsiteY4" fmla="*/ 1253866 h 1253866"/>
                  <a:gd name="connsiteX0" fmla="*/ 0 w 646771"/>
                  <a:gd name="connsiteY0" fmla="*/ 0 h 1253866"/>
                  <a:gd name="connsiteX1" fmla="*/ 74340 w 646771"/>
                  <a:gd name="connsiteY1" fmla="*/ 223887 h 1253866"/>
                  <a:gd name="connsiteX2" fmla="*/ 245326 w 646771"/>
                  <a:gd name="connsiteY2" fmla="*/ 588490 h 1253866"/>
                  <a:gd name="connsiteX3" fmla="*/ 208156 w 646771"/>
                  <a:gd name="connsiteY3" fmla="*/ 882652 h 1253866"/>
                  <a:gd name="connsiteX4" fmla="*/ 646771 w 646771"/>
                  <a:gd name="connsiteY4" fmla="*/ 1253866 h 1253866"/>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48230"/>
                  <a:gd name="connsiteY0" fmla="*/ 0 h 1206550"/>
                  <a:gd name="connsiteX1" fmla="*/ 74340 w 248230"/>
                  <a:gd name="connsiteY1" fmla="*/ 223887 h 1206550"/>
                  <a:gd name="connsiteX2" fmla="*/ 245326 w 248230"/>
                  <a:gd name="connsiteY2" fmla="*/ 588490 h 1206550"/>
                  <a:gd name="connsiteX3" fmla="*/ 208156 w 248230"/>
                  <a:gd name="connsiteY3" fmla="*/ 882652 h 1206550"/>
                  <a:gd name="connsiteX4" fmla="*/ 29737 w 248230"/>
                  <a:gd name="connsiteY4" fmla="*/ 1206550 h 1206550"/>
                  <a:gd name="connsiteX0" fmla="*/ 0 w 251812"/>
                  <a:gd name="connsiteY0" fmla="*/ 0 h 1206550"/>
                  <a:gd name="connsiteX1" fmla="*/ 74340 w 251812"/>
                  <a:gd name="connsiteY1" fmla="*/ 223887 h 1206550"/>
                  <a:gd name="connsiteX2" fmla="*/ 245326 w 251812"/>
                  <a:gd name="connsiteY2" fmla="*/ 588490 h 1206550"/>
                  <a:gd name="connsiteX3" fmla="*/ 208156 w 251812"/>
                  <a:gd name="connsiteY3" fmla="*/ 882652 h 1206550"/>
                  <a:gd name="connsiteX4" fmla="*/ 29737 w 251812"/>
                  <a:gd name="connsiteY4" fmla="*/ 1206550 h 1206550"/>
                  <a:gd name="connsiteX0" fmla="*/ 0 w 245816"/>
                  <a:gd name="connsiteY0" fmla="*/ 0 h 1206550"/>
                  <a:gd name="connsiteX1" fmla="*/ 74340 w 245816"/>
                  <a:gd name="connsiteY1" fmla="*/ 223887 h 1206550"/>
                  <a:gd name="connsiteX2" fmla="*/ 245326 w 245816"/>
                  <a:gd name="connsiteY2" fmla="*/ 588490 h 1206550"/>
                  <a:gd name="connsiteX3" fmla="*/ 126380 w 245816"/>
                  <a:gd name="connsiteY3" fmla="*/ 918138 h 1206550"/>
                  <a:gd name="connsiteX4" fmla="*/ 29737 w 245816"/>
                  <a:gd name="connsiteY4" fmla="*/ 1206550 h 1206550"/>
                  <a:gd name="connsiteX0" fmla="*/ 0 w 245816"/>
                  <a:gd name="connsiteY0" fmla="*/ 0 h 1313011"/>
                  <a:gd name="connsiteX1" fmla="*/ 74340 w 245816"/>
                  <a:gd name="connsiteY1" fmla="*/ 223887 h 1313011"/>
                  <a:gd name="connsiteX2" fmla="*/ 245326 w 245816"/>
                  <a:gd name="connsiteY2" fmla="*/ 588490 h 1313011"/>
                  <a:gd name="connsiteX3" fmla="*/ 126380 w 245816"/>
                  <a:gd name="connsiteY3" fmla="*/ 918138 h 1313011"/>
                  <a:gd name="connsiteX4" fmla="*/ 37171 w 245816"/>
                  <a:gd name="connsiteY4" fmla="*/ 1313011 h 1313011"/>
                  <a:gd name="connsiteX0" fmla="*/ 0 w 245554"/>
                  <a:gd name="connsiteY0" fmla="*/ 0 h 1313011"/>
                  <a:gd name="connsiteX1" fmla="*/ 74340 w 245554"/>
                  <a:gd name="connsiteY1" fmla="*/ 223887 h 1313011"/>
                  <a:gd name="connsiteX2" fmla="*/ 245326 w 245554"/>
                  <a:gd name="connsiteY2" fmla="*/ 588490 h 1313011"/>
                  <a:gd name="connsiteX3" fmla="*/ 111512 w 245554"/>
                  <a:gd name="connsiteY3" fmla="*/ 900395 h 1313011"/>
                  <a:gd name="connsiteX4" fmla="*/ 37171 w 245554"/>
                  <a:gd name="connsiteY4" fmla="*/ 1313011 h 1313011"/>
                  <a:gd name="connsiteX0" fmla="*/ 0 w 246454"/>
                  <a:gd name="connsiteY0" fmla="*/ 0 h 1313011"/>
                  <a:gd name="connsiteX1" fmla="*/ 74340 w 246454"/>
                  <a:gd name="connsiteY1" fmla="*/ 223887 h 1313011"/>
                  <a:gd name="connsiteX2" fmla="*/ 245326 w 246454"/>
                  <a:gd name="connsiteY2" fmla="*/ 588490 h 1313011"/>
                  <a:gd name="connsiteX3" fmla="*/ 146796 w 246454"/>
                  <a:gd name="connsiteY3" fmla="*/ 790786 h 1313011"/>
                  <a:gd name="connsiteX4" fmla="*/ 111512 w 246454"/>
                  <a:gd name="connsiteY4" fmla="*/ 900395 h 1313011"/>
                  <a:gd name="connsiteX5" fmla="*/ 37171 w 246454"/>
                  <a:gd name="connsiteY5" fmla="*/ 1313011 h 1313011"/>
                  <a:gd name="connsiteX0" fmla="*/ 0 w 245588"/>
                  <a:gd name="connsiteY0" fmla="*/ 0 h 1313011"/>
                  <a:gd name="connsiteX1" fmla="*/ 74340 w 245588"/>
                  <a:gd name="connsiteY1" fmla="*/ 223887 h 1313011"/>
                  <a:gd name="connsiteX2" fmla="*/ 245326 w 245588"/>
                  <a:gd name="connsiteY2" fmla="*/ 588490 h 1313011"/>
                  <a:gd name="connsiteX3" fmla="*/ 111512 w 245588"/>
                  <a:gd name="connsiteY3" fmla="*/ 900395 h 1313011"/>
                  <a:gd name="connsiteX4" fmla="*/ 37171 w 24558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 name="connsiteX0" fmla="*/ 6322 w 251648"/>
                  <a:gd name="connsiteY0" fmla="*/ 0 h 1313011"/>
                  <a:gd name="connsiteX1" fmla="*/ 80662 w 251648"/>
                  <a:gd name="connsiteY1" fmla="*/ 223887 h 1313011"/>
                  <a:gd name="connsiteX2" fmla="*/ 251648 w 251648"/>
                  <a:gd name="connsiteY2" fmla="*/ 588490 h 1313011"/>
                  <a:gd name="connsiteX3" fmla="*/ 80663 w 251648"/>
                  <a:gd name="connsiteY3" fmla="*/ 900395 h 1313011"/>
                  <a:gd name="connsiteX4" fmla="*/ 43493 w 251648"/>
                  <a:gd name="connsiteY4" fmla="*/ 1313011 h 131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48" h="1313011">
                    <a:moveTo>
                      <a:pt x="6322" y="0"/>
                    </a:moveTo>
                    <a:cubicBezTo>
                      <a:pt x="22428" y="72996"/>
                      <a:pt x="39774" y="125805"/>
                      <a:pt x="80662" y="223887"/>
                    </a:cubicBezTo>
                    <a:cubicBezTo>
                      <a:pt x="121550" y="321969"/>
                      <a:pt x="251648" y="475739"/>
                      <a:pt x="251648" y="588490"/>
                    </a:cubicBezTo>
                    <a:cubicBezTo>
                      <a:pt x="251648" y="701241"/>
                      <a:pt x="195893" y="763870"/>
                      <a:pt x="80663" y="900395"/>
                    </a:cubicBezTo>
                    <a:cubicBezTo>
                      <a:pt x="-34567" y="1036920"/>
                      <a:pt x="-6688" y="1139479"/>
                      <a:pt x="43493" y="1313011"/>
                    </a:cubicBezTo>
                  </a:path>
                </a:pathLst>
              </a:custGeom>
              <a:noFill/>
              <a:ln w="635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35" name="Freeform 1034">
                <a:extLst>
                  <a:ext uri="{FF2B5EF4-FFF2-40B4-BE49-F238E27FC236}">
                    <a16:creationId xmlns:a16="http://schemas.microsoft.com/office/drawing/2014/main" id="{EF3E4C2E-1300-8238-19BF-974561120B2E}"/>
                  </a:ext>
                </a:extLst>
              </p:cNvPr>
              <p:cNvSpPr/>
              <p:nvPr/>
            </p:nvSpPr>
            <p:spPr bwMode="auto">
              <a:xfrm flipH="1">
                <a:off x="9555495" y="1135512"/>
                <a:ext cx="470653" cy="1568605"/>
              </a:xfrm>
              <a:custGeom>
                <a:avLst/>
                <a:gdLst>
                  <a:gd name="connsiteX0" fmla="*/ 0 w 594732"/>
                  <a:gd name="connsiteY0" fmla="*/ 0 h 1070517"/>
                  <a:gd name="connsiteX1" fmla="*/ 126380 w 594732"/>
                  <a:gd name="connsiteY1" fmla="*/ 111512 h 1070517"/>
                  <a:gd name="connsiteX2" fmla="*/ 208156 w 594732"/>
                  <a:gd name="connsiteY2" fmla="*/ 289932 h 1070517"/>
                  <a:gd name="connsiteX3" fmla="*/ 260195 w 594732"/>
                  <a:gd name="connsiteY3" fmla="*/ 535259 h 1070517"/>
                  <a:gd name="connsiteX4" fmla="*/ 468351 w 594732"/>
                  <a:gd name="connsiteY4" fmla="*/ 788020 h 1070517"/>
                  <a:gd name="connsiteX5" fmla="*/ 594732 w 594732"/>
                  <a:gd name="connsiteY5" fmla="*/ 1070517 h 1070517"/>
                  <a:gd name="connsiteX0" fmla="*/ 0 w 594732"/>
                  <a:gd name="connsiteY0" fmla="*/ 0 h 1070517"/>
                  <a:gd name="connsiteX1" fmla="*/ 126380 w 594732"/>
                  <a:gd name="connsiteY1" fmla="*/ 111512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594732"/>
                  <a:gd name="connsiteY0" fmla="*/ 0 h 1070517"/>
                  <a:gd name="connsiteX1" fmla="*/ 59472 w 594732"/>
                  <a:gd name="connsiteY1" fmla="*/ 152913 h 1070517"/>
                  <a:gd name="connsiteX2" fmla="*/ 208156 w 594732"/>
                  <a:gd name="connsiteY2" fmla="*/ 289932 h 1070517"/>
                  <a:gd name="connsiteX3" fmla="*/ 341971 w 594732"/>
                  <a:gd name="connsiteY3" fmla="*/ 487943 h 1070517"/>
                  <a:gd name="connsiteX4" fmla="*/ 468351 w 594732"/>
                  <a:gd name="connsiteY4" fmla="*/ 788020 h 1070517"/>
                  <a:gd name="connsiteX5" fmla="*/ 594732 w 594732"/>
                  <a:gd name="connsiteY5" fmla="*/ 1070517 h 1070517"/>
                  <a:gd name="connsiteX0" fmla="*/ 0 w 676508"/>
                  <a:gd name="connsiteY0" fmla="*/ 0 h 1117833"/>
                  <a:gd name="connsiteX1" fmla="*/ 141248 w 676508"/>
                  <a:gd name="connsiteY1" fmla="*/ 200229 h 1117833"/>
                  <a:gd name="connsiteX2" fmla="*/ 289932 w 676508"/>
                  <a:gd name="connsiteY2" fmla="*/ 337248 h 1117833"/>
                  <a:gd name="connsiteX3" fmla="*/ 423747 w 676508"/>
                  <a:gd name="connsiteY3" fmla="*/ 535259 h 1117833"/>
                  <a:gd name="connsiteX4" fmla="*/ 550127 w 676508"/>
                  <a:gd name="connsiteY4" fmla="*/ 835336 h 1117833"/>
                  <a:gd name="connsiteX5" fmla="*/ 676508 w 676508"/>
                  <a:gd name="connsiteY5" fmla="*/ 1117833 h 1117833"/>
                  <a:gd name="connsiteX0" fmla="*/ 0 w 706244"/>
                  <a:gd name="connsiteY0" fmla="*/ 0 h 1070517"/>
                  <a:gd name="connsiteX1" fmla="*/ 170984 w 706244"/>
                  <a:gd name="connsiteY1" fmla="*/ 152913 h 1070517"/>
                  <a:gd name="connsiteX2" fmla="*/ 319668 w 706244"/>
                  <a:gd name="connsiteY2" fmla="*/ 289932 h 1070517"/>
                  <a:gd name="connsiteX3" fmla="*/ 453483 w 706244"/>
                  <a:gd name="connsiteY3" fmla="*/ 487943 h 1070517"/>
                  <a:gd name="connsiteX4" fmla="*/ 579863 w 706244"/>
                  <a:gd name="connsiteY4" fmla="*/ 788020 h 1070517"/>
                  <a:gd name="connsiteX5" fmla="*/ 706244 w 706244"/>
                  <a:gd name="connsiteY5" fmla="*/ 1070517 h 1070517"/>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129661"/>
                  <a:gd name="connsiteX1" fmla="*/ 81774 w 617034"/>
                  <a:gd name="connsiteY1" fmla="*/ 212057 h 1129661"/>
                  <a:gd name="connsiteX2" fmla="*/ 230458 w 617034"/>
                  <a:gd name="connsiteY2" fmla="*/ 349076 h 1129661"/>
                  <a:gd name="connsiteX3" fmla="*/ 364273 w 617034"/>
                  <a:gd name="connsiteY3" fmla="*/ 547087 h 1129661"/>
                  <a:gd name="connsiteX4" fmla="*/ 490653 w 617034"/>
                  <a:gd name="connsiteY4" fmla="*/ 847164 h 1129661"/>
                  <a:gd name="connsiteX5" fmla="*/ 617034 w 617034"/>
                  <a:gd name="connsiteY5" fmla="*/ 1129661 h 1129661"/>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245095 w 617034"/>
                  <a:gd name="connsiteY3" fmla="*/ 380150 h 1271608"/>
                  <a:gd name="connsiteX4" fmla="*/ 364273 w 617034"/>
                  <a:gd name="connsiteY4" fmla="*/ 547087 h 1271608"/>
                  <a:gd name="connsiteX5" fmla="*/ 490653 w 617034"/>
                  <a:gd name="connsiteY5" fmla="*/ 847164 h 1271608"/>
                  <a:gd name="connsiteX6" fmla="*/ 617034 w 617034"/>
                  <a:gd name="connsiteY6" fmla="*/ 1271608 h 1271608"/>
                  <a:gd name="connsiteX0" fmla="*/ 0 w 617034"/>
                  <a:gd name="connsiteY0" fmla="*/ 0 h 1271608"/>
                  <a:gd name="connsiteX1" fmla="*/ 81774 w 617034"/>
                  <a:gd name="connsiteY1" fmla="*/ 212057 h 1271608"/>
                  <a:gd name="connsiteX2" fmla="*/ 230458 w 617034"/>
                  <a:gd name="connsiteY2" fmla="*/ 349076 h 1271608"/>
                  <a:gd name="connsiteX3" fmla="*/ 364273 w 617034"/>
                  <a:gd name="connsiteY3" fmla="*/ 547087 h 1271608"/>
                  <a:gd name="connsiteX4" fmla="*/ 490653 w 617034"/>
                  <a:gd name="connsiteY4" fmla="*/ 847164 h 1271608"/>
                  <a:gd name="connsiteX5" fmla="*/ 617034 w 617034"/>
                  <a:gd name="connsiteY5"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617034"/>
                  <a:gd name="connsiteY0" fmla="*/ 0 h 1271608"/>
                  <a:gd name="connsiteX1" fmla="*/ 81774 w 617034"/>
                  <a:gd name="connsiteY1" fmla="*/ 212057 h 1271608"/>
                  <a:gd name="connsiteX2" fmla="*/ 364273 w 617034"/>
                  <a:gd name="connsiteY2" fmla="*/ 547087 h 1271608"/>
                  <a:gd name="connsiteX3" fmla="*/ 490653 w 617034"/>
                  <a:gd name="connsiteY3" fmla="*/ 847164 h 1271608"/>
                  <a:gd name="connsiteX4" fmla="*/ 617034 w 617034"/>
                  <a:gd name="connsiteY4" fmla="*/ 1271608 h 1271608"/>
                  <a:gd name="connsiteX0" fmla="*/ 0 w 579863"/>
                  <a:gd name="connsiteY0" fmla="*/ 0 h 1318923"/>
                  <a:gd name="connsiteX1" fmla="*/ 44603 w 579863"/>
                  <a:gd name="connsiteY1" fmla="*/ 259372 h 1318923"/>
                  <a:gd name="connsiteX2" fmla="*/ 327102 w 579863"/>
                  <a:gd name="connsiteY2" fmla="*/ 594402 h 1318923"/>
                  <a:gd name="connsiteX3" fmla="*/ 453482 w 579863"/>
                  <a:gd name="connsiteY3" fmla="*/ 894479 h 1318923"/>
                  <a:gd name="connsiteX4" fmla="*/ 579863 w 579863"/>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456887 w 583268"/>
                  <a:gd name="connsiteY3" fmla="*/ 894479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501492 w 583268"/>
                  <a:gd name="connsiteY3" fmla="*/ 888564 h 1318923"/>
                  <a:gd name="connsiteX4" fmla="*/ 583268 w 583268"/>
                  <a:gd name="connsiteY4" fmla="*/ 1318923 h 1318923"/>
                  <a:gd name="connsiteX0" fmla="*/ 3405 w 583268"/>
                  <a:gd name="connsiteY0" fmla="*/ 0 h 1318923"/>
                  <a:gd name="connsiteX1" fmla="*/ 48008 w 583268"/>
                  <a:gd name="connsiteY1" fmla="*/ 259372 h 1318923"/>
                  <a:gd name="connsiteX2" fmla="*/ 330507 w 583268"/>
                  <a:gd name="connsiteY2" fmla="*/ 594402 h 1318923"/>
                  <a:gd name="connsiteX3" fmla="*/ 166956 w 583268"/>
                  <a:gd name="connsiteY3" fmla="*/ 912221 h 1318923"/>
                  <a:gd name="connsiteX4" fmla="*/ 583268 w 583268"/>
                  <a:gd name="connsiteY4" fmla="*/ 1318923 h 1318923"/>
                  <a:gd name="connsiteX0" fmla="*/ 142683 w 471029"/>
                  <a:gd name="connsiteY0" fmla="*/ 0 h 1247950"/>
                  <a:gd name="connsiteX1" fmla="*/ 187286 w 471029"/>
                  <a:gd name="connsiteY1" fmla="*/ 259372 h 1247950"/>
                  <a:gd name="connsiteX2" fmla="*/ 469785 w 471029"/>
                  <a:gd name="connsiteY2" fmla="*/ 594402 h 1247950"/>
                  <a:gd name="connsiteX3" fmla="*/ 306234 w 471029"/>
                  <a:gd name="connsiteY3" fmla="*/ 912221 h 1247950"/>
                  <a:gd name="connsiteX4" fmla="*/ 1434 w 471029"/>
                  <a:gd name="connsiteY4" fmla="*/ 1247950 h 1247950"/>
                  <a:gd name="connsiteX0" fmla="*/ 142683 w 472542"/>
                  <a:gd name="connsiteY0" fmla="*/ 0 h 1247950"/>
                  <a:gd name="connsiteX1" fmla="*/ 187286 w 472542"/>
                  <a:gd name="connsiteY1" fmla="*/ 259372 h 1247950"/>
                  <a:gd name="connsiteX2" fmla="*/ 469785 w 472542"/>
                  <a:gd name="connsiteY2" fmla="*/ 594402 h 1247950"/>
                  <a:gd name="connsiteX3" fmla="*/ 306234 w 472542"/>
                  <a:gd name="connsiteY3" fmla="*/ 912221 h 1247950"/>
                  <a:gd name="connsiteX4" fmla="*/ 1434 w 472542"/>
                  <a:gd name="connsiteY4" fmla="*/ 1247950 h 1247950"/>
                  <a:gd name="connsiteX0" fmla="*/ 144027 w 473886"/>
                  <a:gd name="connsiteY0" fmla="*/ 0 h 1247950"/>
                  <a:gd name="connsiteX1" fmla="*/ 188630 w 473886"/>
                  <a:gd name="connsiteY1" fmla="*/ 259372 h 1247950"/>
                  <a:gd name="connsiteX2" fmla="*/ 471129 w 473886"/>
                  <a:gd name="connsiteY2" fmla="*/ 594402 h 1247950"/>
                  <a:gd name="connsiteX3" fmla="*/ 307578 w 473886"/>
                  <a:gd name="connsiteY3" fmla="*/ 912221 h 1247950"/>
                  <a:gd name="connsiteX4" fmla="*/ 2778 w 473886"/>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1108"/>
                  <a:gd name="connsiteY0" fmla="*/ 0 h 1247950"/>
                  <a:gd name="connsiteX1" fmla="*/ 185852 w 471108"/>
                  <a:gd name="connsiteY1" fmla="*/ 259372 h 1247950"/>
                  <a:gd name="connsiteX2" fmla="*/ 468351 w 471108"/>
                  <a:gd name="connsiteY2" fmla="*/ 594402 h 1247950"/>
                  <a:gd name="connsiteX3" fmla="*/ 304800 w 471108"/>
                  <a:gd name="connsiteY3" fmla="*/ 912221 h 1247950"/>
                  <a:gd name="connsiteX4" fmla="*/ 0 w 471108"/>
                  <a:gd name="connsiteY4" fmla="*/ 1247950 h 1247950"/>
                  <a:gd name="connsiteX0" fmla="*/ 141249 w 470653"/>
                  <a:gd name="connsiteY0" fmla="*/ 0 h 1247950"/>
                  <a:gd name="connsiteX1" fmla="*/ 185852 w 470653"/>
                  <a:gd name="connsiteY1" fmla="*/ 259372 h 1247950"/>
                  <a:gd name="connsiteX2" fmla="*/ 468351 w 470653"/>
                  <a:gd name="connsiteY2" fmla="*/ 594402 h 1247950"/>
                  <a:gd name="connsiteX3" fmla="*/ 304800 w 470653"/>
                  <a:gd name="connsiteY3" fmla="*/ 912221 h 1247950"/>
                  <a:gd name="connsiteX4" fmla="*/ 0 w 470653"/>
                  <a:gd name="connsiteY4" fmla="*/ 1247950 h 12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53" h="1247950">
                    <a:moveTo>
                      <a:pt x="141249" y="0"/>
                    </a:moveTo>
                    <a:cubicBezTo>
                      <a:pt x="135053" y="102569"/>
                      <a:pt x="131335" y="160305"/>
                      <a:pt x="185852" y="259372"/>
                    </a:cubicBezTo>
                    <a:cubicBezTo>
                      <a:pt x="240369" y="358439"/>
                      <a:pt x="448526" y="485594"/>
                      <a:pt x="468351" y="594402"/>
                    </a:cubicBezTo>
                    <a:cubicBezTo>
                      <a:pt x="488176" y="703210"/>
                      <a:pt x="375424" y="828925"/>
                      <a:pt x="304800" y="912221"/>
                    </a:cubicBezTo>
                    <a:cubicBezTo>
                      <a:pt x="234176" y="995517"/>
                      <a:pt x="68764" y="1038932"/>
                      <a:pt x="0" y="1247950"/>
                    </a:cubicBezTo>
                  </a:path>
                </a:pathLst>
              </a:custGeom>
              <a:noFill/>
              <a:ln w="63500" cap="rnd"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grpSp>
        <p:sp>
          <p:nvSpPr>
            <p:cNvPr id="1036" name="TextBox 1035">
              <a:extLst>
                <a:ext uri="{FF2B5EF4-FFF2-40B4-BE49-F238E27FC236}">
                  <a16:creationId xmlns:a16="http://schemas.microsoft.com/office/drawing/2014/main" id="{9E96925E-2F66-C47C-507A-53DA4AA0FFC7}"/>
                </a:ext>
              </a:extLst>
            </p:cNvPr>
            <p:cNvSpPr txBox="1"/>
            <p:nvPr/>
          </p:nvSpPr>
          <p:spPr>
            <a:xfrm rot="20452785">
              <a:off x="8300273" y="601409"/>
              <a:ext cx="1092857" cy="261610"/>
            </a:xfrm>
            <a:prstGeom prst="rect">
              <a:avLst/>
            </a:prstGeom>
            <a:noFill/>
          </p:spPr>
          <p:txBody>
            <a:bodyPr wrap="square" rtlCol="0">
              <a:spAutoFit/>
            </a:bodyPr>
            <a:lstStyle/>
            <a:p>
              <a:pPr algn="ctr"/>
              <a:r>
                <a:rPr lang="en-US" sz="1100">
                  <a:solidFill>
                    <a:schemeClr val="tx2"/>
                  </a:solidFill>
                </a:rPr>
                <a:t>Genome</a:t>
              </a:r>
            </a:p>
          </p:txBody>
        </p:sp>
        <p:sp>
          <p:nvSpPr>
            <p:cNvPr id="1037" name="TextBox 1036">
              <a:extLst>
                <a:ext uri="{FF2B5EF4-FFF2-40B4-BE49-F238E27FC236}">
                  <a16:creationId xmlns:a16="http://schemas.microsoft.com/office/drawing/2014/main" id="{2BDE2EC7-C2AC-55B2-6277-730F17BE8B9D}"/>
                </a:ext>
              </a:extLst>
            </p:cNvPr>
            <p:cNvSpPr txBox="1"/>
            <p:nvPr/>
          </p:nvSpPr>
          <p:spPr>
            <a:xfrm rot="18121563">
              <a:off x="8927705" y="1846492"/>
              <a:ext cx="1092857" cy="261610"/>
            </a:xfrm>
            <a:prstGeom prst="rect">
              <a:avLst/>
            </a:prstGeom>
            <a:noFill/>
          </p:spPr>
          <p:txBody>
            <a:bodyPr wrap="square" rtlCol="0">
              <a:spAutoFit/>
            </a:bodyPr>
            <a:lstStyle/>
            <a:p>
              <a:pPr algn="ctr"/>
              <a:r>
                <a:rPr lang="en-US" sz="1100">
                  <a:solidFill>
                    <a:schemeClr val="bg1"/>
                  </a:solidFill>
                </a:rPr>
                <a:t>Chromosome</a:t>
              </a:r>
            </a:p>
          </p:txBody>
        </p:sp>
      </p:grpSp>
      <p:sp>
        <p:nvSpPr>
          <p:cNvPr id="1041" name="Rounded Rectangle 1040">
            <a:extLst>
              <a:ext uri="{FF2B5EF4-FFF2-40B4-BE49-F238E27FC236}">
                <a16:creationId xmlns:a16="http://schemas.microsoft.com/office/drawing/2014/main" id="{EF3BAB5E-613D-0860-B6DC-E0F0D08846FF}"/>
              </a:ext>
            </a:extLst>
          </p:cNvPr>
          <p:cNvSpPr/>
          <p:nvPr/>
        </p:nvSpPr>
        <p:spPr bwMode="auto">
          <a:xfrm>
            <a:off x="9595829" y="4690797"/>
            <a:ext cx="377578"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lumMod val="75000"/>
                    <a:lumOff val="25000"/>
                  </a:schemeClr>
                </a:solidFill>
                <a:effectLst/>
                <a:latin typeface="Arial" charset="0"/>
                <a:ea typeface="ＭＳ Ｐゴシック" pitchFamily="-112" charset="-128"/>
              </a:rPr>
              <a:t>TE</a:t>
            </a:r>
          </a:p>
        </p:txBody>
      </p:sp>
      <p:sp>
        <p:nvSpPr>
          <p:cNvPr id="1042" name="Rounded Rectangle 1041">
            <a:extLst>
              <a:ext uri="{FF2B5EF4-FFF2-40B4-BE49-F238E27FC236}">
                <a16:creationId xmlns:a16="http://schemas.microsoft.com/office/drawing/2014/main" id="{BC6D05C2-9BBB-4CFE-52C8-F3597186CD0F}"/>
              </a:ext>
            </a:extLst>
          </p:cNvPr>
          <p:cNvSpPr/>
          <p:nvPr/>
        </p:nvSpPr>
        <p:spPr bwMode="auto">
          <a:xfrm rot="226247">
            <a:off x="9848175" y="5818656"/>
            <a:ext cx="377578"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47" name="Rounded Rectangle 46">
            <a:extLst>
              <a:ext uri="{FF2B5EF4-FFF2-40B4-BE49-F238E27FC236}">
                <a16:creationId xmlns:a16="http://schemas.microsoft.com/office/drawing/2014/main" id="{2E7C3CBD-28FC-BEB0-3DDF-540C510987E6}"/>
              </a:ext>
            </a:extLst>
          </p:cNvPr>
          <p:cNvSpPr/>
          <p:nvPr/>
        </p:nvSpPr>
        <p:spPr bwMode="auto">
          <a:xfrm>
            <a:off x="9078086" y="5269872"/>
            <a:ext cx="377578" cy="185854"/>
          </a:xfrm>
          <a:prstGeom prst="roundRect">
            <a:avLst>
              <a:gd name="adj" fmla="val 38000"/>
            </a:avLst>
          </a:prstGeom>
          <a:solidFill>
            <a:srgbClr val="94C1D4"/>
          </a:solidFill>
          <a:ln w="1905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44" name="Freeform 1043">
            <a:extLst>
              <a:ext uri="{FF2B5EF4-FFF2-40B4-BE49-F238E27FC236}">
                <a16:creationId xmlns:a16="http://schemas.microsoft.com/office/drawing/2014/main" id="{DDAD8006-7ABF-3578-A2A4-33C5DAB5C33B}"/>
              </a:ext>
            </a:extLst>
          </p:cNvPr>
          <p:cNvSpPr/>
          <p:nvPr/>
        </p:nvSpPr>
        <p:spPr bwMode="auto">
          <a:xfrm>
            <a:off x="9359092" y="5516033"/>
            <a:ext cx="673908" cy="275167"/>
          </a:xfrm>
          <a:custGeom>
            <a:avLst/>
            <a:gdLst>
              <a:gd name="connsiteX0" fmla="*/ 808 w 673908"/>
              <a:gd name="connsiteY0" fmla="*/ 0 h 275167"/>
              <a:gd name="connsiteX1" fmla="*/ 68541 w 673908"/>
              <a:gd name="connsiteY1" fmla="*/ 101601 h 275167"/>
              <a:gd name="connsiteX2" fmla="*/ 275975 w 673908"/>
              <a:gd name="connsiteY2" fmla="*/ 135468 h 275167"/>
              <a:gd name="connsiteX3" fmla="*/ 496108 w 673908"/>
              <a:gd name="connsiteY3" fmla="*/ 127000 h 275167"/>
              <a:gd name="connsiteX4" fmla="*/ 673908 w 673908"/>
              <a:gd name="connsiteY4" fmla="*/ 275167 h 27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908" h="275167" extrusionOk="0">
                <a:moveTo>
                  <a:pt x="808" y="0"/>
                </a:moveTo>
                <a:cubicBezTo>
                  <a:pt x="-13452" y="24185"/>
                  <a:pt x="17781" y="80862"/>
                  <a:pt x="68541" y="101601"/>
                </a:cubicBezTo>
                <a:cubicBezTo>
                  <a:pt x="124789" y="126366"/>
                  <a:pt x="187647" y="131778"/>
                  <a:pt x="275975" y="135468"/>
                </a:cubicBezTo>
                <a:cubicBezTo>
                  <a:pt x="341686" y="145121"/>
                  <a:pt x="428841" y="108939"/>
                  <a:pt x="496108" y="127000"/>
                </a:cubicBezTo>
                <a:cubicBezTo>
                  <a:pt x="554662" y="146033"/>
                  <a:pt x="662488" y="212373"/>
                  <a:pt x="673908" y="275167"/>
                </a:cubicBezTo>
              </a:path>
            </a:pathLst>
          </a:custGeom>
          <a:noFill/>
          <a:ln w="15875" cap="flat" cmpd="sng" algn="ctr">
            <a:solidFill>
              <a:schemeClr val="tx2"/>
            </a:solidFill>
            <a:prstDash val="sysDash"/>
            <a:round/>
            <a:headEnd type="none" w="med" len="med"/>
            <a:tailEnd type="arrow" w="sm" len="med"/>
            <a:extLst>
              <a:ext uri="{C807C97D-BFC1-408E-A445-0C87EB9F89A2}">
                <ask:lineSketchStyleProps xmlns:ask="http://schemas.microsoft.com/office/drawing/2018/sketchyshapes" sd="1219033472">
                  <a:custGeom>
                    <a:avLst/>
                    <a:gdLst>
                      <a:gd name="connsiteX0" fmla="*/ 4256 w 682691"/>
                      <a:gd name="connsiteY0" fmla="*/ 0 h 275167"/>
                      <a:gd name="connsiteX1" fmla="*/ 33889 w 682691"/>
                      <a:gd name="connsiteY1" fmla="*/ 80434 h 275167"/>
                      <a:gd name="connsiteX2" fmla="*/ 254023 w 682691"/>
                      <a:gd name="connsiteY2" fmla="*/ 131234 h 275167"/>
                      <a:gd name="connsiteX3" fmla="*/ 499556 w 682691"/>
                      <a:gd name="connsiteY3" fmla="*/ 127000 h 275167"/>
                      <a:gd name="connsiteX4" fmla="*/ 660423 w 682691"/>
                      <a:gd name="connsiteY4" fmla="*/ 228600 h 275167"/>
                      <a:gd name="connsiteX5" fmla="*/ 677356 w 682691"/>
                      <a:gd name="connsiteY5" fmla="*/ 275167 h 275167"/>
                      <a:gd name="connsiteX0" fmla="*/ 4256 w 677356"/>
                      <a:gd name="connsiteY0" fmla="*/ 0 h 275167"/>
                      <a:gd name="connsiteX1" fmla="*/ 33889 w 677356"/>
                      <a:gd name="connsiteY1" fmla="*/ 80434 h 275167"/>
                      <a:gd name="connsiteX2" fmla="*/ 254023 w 677356"/>
                      <a:gd name="connsiteY2" fmla="*/ 131234 h 275167"/>
                      <a:gd name="connsiteX3" fmla="*/ 499556 w 677356"/>
                      <a:gd name="connsiteY3" fmla="*/ 127000 h 275167"/>
                      <a:gd name="connsiteX4" fmla="*/ 677356 w 677356"/>
                      <a:gd name="connsiteY4" fmla="*/ 275167 h 275167"/>
                      <a:gd name="connsiteX0" fmla="*/ 4256 w 677356"/>
                      <a:gd name="connsiteY0" fmla="*/ 0 h 275167"/>
                      <a:gd name="connsiteX1" fmla="*/ 33889 w 677356"/>
                      <a:gd name="connsiteY1" fmla="*/ 80434 h 275167"/>
                      <a:gd name="connsiteX2" fmla="*/ 254023 w 677356"/>
                      <a:gd name="connsiteY2" fmla="*/ 131234 h 275167"/>
                      <a:gd name="connsiteX3" fmla="*/ 499556 w 677356"/>
                      <a:gd name="connsiteY3" fmla="*/ 127000 h 275167"/>
                      <a:gd name="connsiteX4" fmla="*/ 677356 w 677356"/>
                      <a:gd name="connsiteY4" fmla="*/ 275167 h 275167"/>
                      <a:gd name="connsiteX0" fmla="*/ 723 w 673823"/>
                      <a:gd name="connsiteY0" fmla="*/ 0 h 275167"/>
                      <a:gd name="connsiteX1" fmla="*/ 68456 w 673823"/>
                      <a:gd name="connsiteY1" fmla="*/ 101601 h 275167"/>
                      <a:gd name="connsiteX2" fmla="*/ 250490 w 673823"/>
                      <a:gd name="connsiteY2" fmla="*/ 131234 h 275167"/>
                      <a:gd name="connsiteX3" fmla="*/ 496023 w 673823"/>
                      <a:gd name="connsiteY3" fmla="*/ 127000 h 275167"/>
                      <a:gd name="connsiteX4" fmla="*/ 673823 w 673823"/>
                      <a:gd name="connsiteY4" fmla="*/ 275167 h 275167"/>
                      <a:gd name="connsiteX0" fmla="*/ 808 w 673908"/>
                      <a:gd name="connsiteY0" fmla="*/ 0 h 275167"/>
                      <a:gd name="connsiteX1" fmla="*/ 68541 w 673908"/>
                      <a:gd name="connsiteY1" fmla="*/ 101601 h 275167"/>
                      <a:gd name="connsiteX2" fmla="*/ 275975 w 673908"/>
                      <a:gd name="connsiteY2" fmla="*/ 135468 h 275167"/>
                      <a:gd name="connsiteX3" fmla="*/ 496108 w 673908"/>
                      <a:gd name="connsiteY3" fmla="*/ 127000 h 275167"/>
                      <a:gd name="connsiteX4" fmla="*/ 673908 w 673908"/>
                      <a:gd name="connsiteY4" fmla="*/ 275167 h 27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908" h="275167">
                        <a:moveTo>
                          <a:pt x="808" y="0"/>
                        </a:moveTo>
                        <a:cubicBezTo>
                          <a:pt x="-5190" y="29281"/>
                          <a:pt x="22680" y="79023"/>
                          <a:pt x="68541" y="101601"/>
                        </a:cubicBezTo>
                        <a:cubicBezTo>
                          <a:pt x="114402" y="124179"/>
                          <a:pt x="204714" y="131235"/>
                          <a:pt x="275975" y="135468"/>
                        </a:cubicBezTo>
                        <a:cubicBezTo>
                          <a:pt x="347236" y="139701"/>
                          <a:pt x="429786" y="103717"/>
                          <a:pt x="496108" y="127000"/>
                        </a:cubicBezTo>
                        <a:cubicBezTo>
                          <a:pt x="562430" y="150283"/>
                          <a:pt x="649566" y="206199"/>
                          <a:pt x="673908" y="275167"/>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Tree>
    <p:extLst>
      <p:ext uri="{BB962C8B-B14F-4D97-AF65-F5344CB8AC3E}">
        <p14:creationId xmlns:p14="http://schemas.microsoft.com/office/powerpoint/2010/main" val="37844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13 0.00186 C -0.00052 -3.7037E-6 -0.00091 -0.00162 -0.00117 -0.00324 C -0.0013 -0.00393 -0.00143 -0.00486 -0.00143 -0.00555 C -0.00026 -0.0125 -0.00221 -0.00208 -0.00039 -0.00926 C -0.00013 -0.01064 -0.00026 -0.01203 0.00026 -0.01296 L 0.00235 -0.01805 C 0.00274 -0.01875 0.003 -0.01967 0.00339 -0.02037 C 0.00378 -0.02106 0.00404 -0.02152 0.00443 -0.02222 C 0.00534 -0.0243 0.00495 -0.0243 0.00612 -0.02592 C 0.00651 -0.02662 0.00704 -0.02685 0.00756 -0.02731 C 0.00795 -0.02754 0.00821 -0.02801 0.0086 -0.02847 C 0.00899 -0.02916 0.00951 -0.02963 0.01003 -0.03032 C 0.01042 -0.03101 0.01081 -0.03217 0.01133 -0.03287 C 0.01159 -0.0331 0.01211 -0.0331 0.01237 -0.03333 C 0.01407 -0.03564 0.01381 -0.03541 0.01589 -0.03703 C 0.01615 -0.03726 0.01654 -0.0375 0.01693 -0.03773 C 0.02032 -0.04097 0.01771 -0.03958 0.02045 -0.04074 C 0.02214 -0.04282 0.0224 -0.04351 0.02422 -0.04444 C 0.02474 -0.0449 0.02539 -0.0449 0.02592 -0.04514 C 0.02839 -0.04791 0.02539 -0.04444 0.02839 -0.04814 C 0.02878 -0.04861 0.02904 -0.04907 0.02943 -0.04953 C 0.02969 -0.04976 0.03008 -0.04976 0.03047 -0.05 C 0.03164 -0.05139 0.03256 -0.05277 0.03399 -0.0537 C 0.03464 -0.05416 0.03542 -0.05439 0.03607 -0.05509 C 0.03646 -0.05532 0.03685 -0.05601 0.03737 -0.05625 C 0.03881 -0.05694 0.04349 -0.0574 0.04401 -0.0574 L 0.05899 -0.05856 L 0.06446 -0.0574 C 0.06524 -0.05717 0.06589 -0.05694 0.06654 -0.05694 C 0.06784 -0.05648 0.07058 -0.05578 0.07175 -0.05555 C 0.07305 -0.05532 0.07435 -0.05509 0.07566 -0.05509 L 0.07904 -0.0537 C 0.08099 -0.05301 0.08112 -0.05324 0.08295 -0.05254 C 0.08386 -0.05208 0.08477 -0.05162 0.08568 -0.05139 C 0.08607 -0.05115 0.08633 -0.05092 0.08672 -0.05069 C 0.08672 -0.05069 0.09024 -0.04907 0.09089 -0.04884 C 0.09141 -0.04861 0.0918 -0.04838 0.09232 -0.04814 L 0.09336 -0.04768 C 0.09401 -0.04676 0.0948 -0.04606 0.09545 -0.04514 C 0.0961 -0.04398 0.09701 -0.04282 0.09753 -0.04143 C 0.09779 -0.04074 0.09792 -0.04004 0.09818 -0.03958 C 0.09883 -0.03819 0.09974 -0.03726 0.10026 -0.03588 C 0.10196 -0.03194 0.10092 -0.03402 0.10339 -0.02963 L 0.10443 -0.02777 C 0.10482 -0.02731 0.10508 -0.02639 0.10547 -0.02592 L 0.10756 -0.02361 C 0.10925 -0.01898 0.10704 -0.02453 0.10925 -0.0199 C 0.10964 -0.01921 0.10977 -0.01851 0.11003 -0.01805 C 0.11029 -0.01736 0.11068 -0.01689 0.11107 -0.0162 C 0.11159 -0.01504 0.11211 -0.01389 0.11237 -0.0125 L 0.11342 -0.00694 C 0.11433 -0.00254 0.11329 -0.0081 0.1142 -0.00254 C 0.11459 -3.7037E-6 0.11446 -0.00162 0.11446 0.00047 " pathEditMode="relative" ptsTypes="AAAAAAAAAAAAAAAAAAAAAAAAAAAAAAAAAAAAAAAAAAAAAAAAAAAAA">
                                      <p:cBhvr>
                                        <p:cTn id="6" dur="2000" fill="hold"/>
                                        <p:tgtEl>
                                          <p:spTgt spid="104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47"/>
                                        </p:tgtEl>
                                      </p:cBhvr>
                                    </p:animEffect>
                                    <p:set>
                                      <p:cBhvr>
                                        <p:cTn id="11" dur="1" fill="hold">
                                          <p:stCondLst>
                                            <p:cond delay="499"/>
                                          </p:stCondLst>
                                        </p:cTn>
                                        <p:tgtEl>
                                          <p:spTgt spid="47"/>
                                        </p:tgtEl>
                                        <p:attrNameLst>
                                          <p:attrName>style.visibility</p:attrName>
                                        </p:attrNameLst>
                                      </p:cBhvr>
                                      <p:to>
                                        <p:strVal val="hidden"/>
                                      </p:to>
                                    </p:se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44"/>
                                        </p:tgtEl>
                                        <p:attrNameLst>
                                          <p:attrName>style.visibility</p:attrName>
                                        </p:attrNameLst>
                                      </p:cBhvr>
                                      <p:to>
                                        <p:strVal val="visible"/>
                                      </p:to>
                                    </p:set>
                                    <p:animEffect transition="in" filter="wipe(up)">
                                      <p:cBhvr>
                                        <p:cTn id="15" dur="500"/>
                                        <p:tgtEl>
                                          <p:spTgt spid="1044"/>
                                        </p:tgtEl>
                                      </p:cBhvr>
                                    </p:animEffect>
                                  </p:childTnLst>
                                </p:cTn>
                              </p:par>
                            </p:childTnLst>
                          </p:cTn>
                        </p:par>
                        <p:par>
                          <p:cTn id="16" fill="hold">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1042"/>
                                        </p:tgtEl>
                                        <p:attrNameLst>
                                          <p:attrName>style.visibility</p:attrName>
                                        </p:attrNameLst>
                                      </p:cBhvr>
                                      <p:to>
                                        <p:strVal val="visible"/>
                                      </p:to>
                                    </p:set>
                                    <p:animEffect transition="in" filter="blinds(horizontal)">
                                      <p:cBhvr>
                                        <p:cTn id="19" dur="500"/>
                                        <p:tgtEl>
                                          <p:spTgt spid="10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39"/>
                                        </p:tgtEl>
                                        <p:attrNameLst>
                                          <p:attrName>style.visibility</p:attrName>
                                        </p:attrNameLst>
                                      </p:cBhvr>
                                      <p:to>
                                        <p:strVal val="visible"/>
                                      </p:to>
                                    </p:set>
                                    <p:animEffect transition="in" filter="blinds(horizontal)">
                                      <p:cBhvr>
                                        <p:cTn id="24"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P spid="1042" grpId="0" animBg="1"/>
      <p:bldP spid="47" grpId="0" animBg="1"/>
      <p:bldP spid="10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812C0-29B7-BDA2-18A3-A828B8813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49FEF-3AA9-0EE6-F46A-64B2B2FBBA02}"/>
              </a:ext>
            </a:extLst>
          </p:cNvPr>
          <p:cNvSpPr>
            <a:spLocks noGrp="1"/>
          </p:cNvSpPr>
          <p:nvPr>
            <p:ph type="title"/>
          </p:nvPr>
        </p:nvSpPr>
        <p:spPr/>
        <p:txBody>
          <a:bodyPr wrap="square" anchor="ctr">
            <a:normAutofit/>
          </a:bodyPr>
          <a:lstStyle/>
          <a:p>
            <a:r>
              <a:rPr lang="en-NZ"/>
              <a:t>Why is it difficult to accurately identify TEs in genomes?</a:t>
            </a:r>
          </a:p>
        </p:txBody>
      </p:sp>
      <p:grpSp>
        <p:nvGrpSpPr>
          <p:cNvPr id="194" name="Group 193">
            <a:extLst>
              <a:ext uri="{FF2B5EF4-FFF2-40B4-BE49-F238E27FC236}">
                <a16:creationId xmlns:a16="http://schemas.microsoft.com/office/drawing/2014/main" id="{282B645B-8F22-6D34-77B2-80C765F605D6}"/>
              </a:ext>
            </a:extLst>
          </p:cNvPr>
          <p:cNvGrpSpPr/>
          <p:nvPr/>
        </p:nvGrpSpPr>
        <p:grpSpPr>
          <a:xfrm>
            <a:off x="377815" y="1124743"/>
            <a:ext cx="11707199" cy="5174157"/>
            <a:chOff x="377815" y="1124743"/>
            <a:chExt cx="11707199" cy="5174157"/>
          </a:xfrm>
        </p:grpSpPr>
        <p:sp>
          <p:nvSpPr>
            <p:cNvPr id="13" name="Rounded Rectangle 12">
              <a:extLst>
                <a:ext uri="{FF2B5EF4-FFF2-40B4-BE49-F238E27FC236}">
                  <a16:creationId xmlns:a16="http://schemas.microsoft.com/office/drawing/2014/main" id="{BA3E7C68-5138-833A-5366-328821FD44EC}"/>
                </a:ext>
              </a:extLst>
            </p:cNvPr>
            <p:cNvSpPr/>
            <p:nvPr/>
          </p:nvSpPr>
          <p:spPr bwMode="auto">
            <a:xfrm>
              <a:off x="377815" y="1124744"/>
              <a:ext cx="5637293" cy="2527135"/>
            </a:xfrm>
            <a:prstGeom prst="roundRect">
              <a:avLst>
                <a:gd name="adj" fmla="val 985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4" name="Rounded Rectangle 13">
              <a:extLst>
                <a:ext uri="{FF2B5EF4-FFF2-40B4-BE49-F238E27FC236}">
                  <a16:creationId xmlns:a16="http://schemas.microsoft.com/office/drawing/2014/main" id="{84CD61E3-E81E-213B-F2BF-DD2B07910AF3}"/>
                </a:ext>
              </a:extLst>
            </p:cNvPr>
            <p:cNvSpPr/>
            <p:nvPr/>
          </p:nvSpPr>
          <p:spPr bwMode="auto">
            <a:xfrm>
              <a:off x="6126852" y="1124743"/>
              <a:ext cx="5637293" cy="2527135"/>
            </a:xfrm>
            <a:prstGeom prst="roundRect">
              <a:avLst>
                <a:gd name="adj" fmla="val 985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5" name="Rounded Rectangle 14">
              <a:extLst>
                <a:ext uri="{FF2B5EF4-FFF2-40B4-BE49-F238E27FC236}">
                  <a16:creationId xmlns:a16="http://schemas.microsoft.com/office/drawing/2014/main" id="{DB7A30C9-25B2-81DA-D585-14EBCD965616}"/>
                </a:ext>
              </a:extLst>
            </p:cNvPr>
            <p:cNvSpPr/>
            <p:nvPr/>
          </p:nvSpPr>
          <p:spPr bwMode="auto">
            <a:xfrm>
              <a:off x="377815" y="3771765"/>
              <a:ext cx="5637293" cy="2527135"/>
            </a:xfrm>
            <a:prstGeom prst="roundRect">
              <a:avLst>
                <a:gd name="adj" fmla="val 985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6" name="Rounded Rectangle 15">
              <a:extLst>
                <a:ext uri="{FF2B5EF4-FFF2-40B4-BE49-F238E27FC236}">
                  <a16:creationId xmlns:a16="http://schemas.microsoft.com/office/drawing/2014/main" id="{B73B33EC-215B-B70A-0CB1-2E5067002B25}"/>
                </a:ext>
              </a:extLst>
            </p:cNvPr>
            <p:cNvSpPr/>
            <p:nvPr/>
          </p:nvSpPr>
          <p:spPr bwMode="auto">
            <a:xfrm>
              <a:off x="6126852" y="3771764"/>
              <a:ext cx="5637293" cy="2527135"/>
            </a:xfrm>
            <a:prstGeom prst="roundRect">
              <a:avLst>
                <a:gd name="adj" fmla="val 985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8" name="TextBox 17">
              <a:extLst>
                <a:ext uri="{FF2B5EF4-FFF2-40B4-BE49-F238E27FC236}">
                  <a16:creationId xmlns:a16="http://schemas.microsoft.com/office/drawing/2014/main" id="{570EC66F-768F-C4F2-E127-A4042BE871A1}"/>
                </a:ext>
              </a:extLst>
            </p:cNvPr>
            <p:cNvSpPr txBox="1"/>
            <p:nvPr/>
          </p:nvSpPr>
          <p:spPr>
            <a:xfrm>
              <a:off x="6213145" y="1188556"/>
              <a:ext cx="5871869" cy="584775"/>
            </a:xfrm>
            <a:prstGeom prst="rect">
              <a:avLst/>
            </a:prstGeom>
            <a:noFill/>
          </p:spPr>
          <p:txBody>
            <a:bodyPr wrap="square" rtlCol="0">
              <a:spAutoFit/>
            </a:bodyPr>
            <a:lstStyle/>
            <a:p>
              <a:r>
                <a:rPr lang="en-NZ" sz="1600" b="1"/>
                <a:t>Variable nature:</a:t>
              </a:r>
              <a:r>
                <a:rPr lang="en-NZ" sz="1600"/>
                <a:t> Mutations and truncations cause TEs to diverge, making older elements difficult to detect.</a:t>
              </a:r>
            </a:p>
          </p:txBody>
        </p:sp>
        <p:sp>
          <p:nvSpPr>
            <p:cNvPr id="19" name="TextBox 18">
              <a:extLst>
                <a:ext uri="{FF2B5EF4-FFF2-40B4-BE49-F238E27FC236}">
                  <a16:creationId xmlns:a16="http://schemas.microsoft.com/office/drawing/2014/main" id="{21B05619-9D76-0619-FC39-4DC50315EF18}"/>
                </a:ext>
              </a:extLst>
            </p:cNvPr>
            <p:cNvSpPr txBox="1"/>
            <p:nvPr/>
          </p:nvSpPr>
          <p:spPr>
            <a:xfrm>
              <a:off x="448263" y="3827187"/>
              <a:ext cx="5469062" cy="584775"/>
            </a:xfrm>
            <a:prstGeom prst="rect">
              <a:avLst/>
            </a:prstGeom>
            <a:noFill/>
          </p:spPr>
          <p:txBody>
            <a:bodyPr wrap="square" rtlCol="0">
              <a:spAutoFit/>
            </a:bodyPr>
            <a:lstStyle/>
            <a:p>
              <a:r>
                <a:rPr lang="en-NZ" sz="1600" b="1"/>
                <a:t>Novel TEs:</a:t>
              </a:r>
              <a:r>
                <a:rPr lang="en-NZ" sz="1600"/>
                <a:t> Known-sequence methods miss entirely new TEs, while de novo approaches risk false positives.</a:t>
              </a:r>
            </a:p>
          </p:txBody>
        </p:sp>
        <p:sp>
          <p:nvSpPr>
            <p:cNvPr id="20" name="TextBox 19">
              <a:extLst>
                <a:ext uri="{FF2B5EF4-FFF2-40B4-BE49-F238E27FC236}">
                  <a16:creationId xmlns:a16="http://schemas.microsoft.com/office/drawing/2014/main" id="{99D0A4ED-DAF6-BFE4-2147-C63583A26960}"/>
                </a:ext>
              </a:extLst>
            </p:cNvPr>
            <p:cNvSpPr txBox="1"/>
            <p:nvPr/>
          </p:nvSpPr>
          <p:spPr>
            <a:xfrm>
              <a:off x="6190220" y="3827582"/>
              <a:ext cx="5553517" cy="584775"/>
            </a:xfrm>
            <a:prstGeom prst="rect">
              <a:avLst/>
            </a:prstGeom>
            <a:noFill/>
          </p:spPr>
          <p:txBody>
            <a:bodyPr wrap="square" rtlCol="0">
              <a:spAutoFit/>
            </a:bodyPr>
            <a:lstStyle/>
            <a:p>
              <a:r>
                <a:rPr lang="en-NZ" sz="1600" b="1"/>
                <a:t>Lineage-specific TEs:</a:t>
              </a:r>
              <a:r>
                <a:rPr lang="en-NZ" sz="1600"/>
                <a:t> Many TE families are species-specific, so using distant references often misses them.</a:t>
              </a:r>
              <a:endParaRPr lang="en-US" sz="2000" err="1">
                <a:solidFill>
                  <a:schemeClr val="tx2"/>
                </a:solidFill>
              </a:endParaRPr>
            </a:p>
          </p:txBody>
        </p:sp>
        <p:sp>
          <p:nvSpPr>
            <p:cNvPr id="6" name="TextBox 5">
              <a:extLst>
                <a:ext uri="{FF2B5EF4-FFF2-40B4-BE49-F238E27FC236}">
                  <a16:creationId xmlns:a16="http://schemas.microsoft.com/office/drawing/2014/main" id="{C44143A6-A8EC-B28B-9B04-8F65EA805FA7}"/>
                </a:ext>
              </a:extLst>
            </p:cNvPr>
            <p:cNvSpPr txBox="1"/>
            <p:nvPr/>
          </p:nvSpPr>
          <p:spPr>
            <a:xfrm>
              <a:off x="427855" y="1159423"/>
              <a:ext cx="5871869" cy="584775"/>
            </a:xfrm>
            <a:prstGeom prst="rect">
              <a:avLst/>
            </a:prstGeom>
            <a:noFill/>
          </p:spPr>
          <p:txBody>
            <a:bodyPr wrap="square" rtlCol="0">
              <a:spAutoFit/>
            </a:bodyPr>
            <a:lstStyle/>
            <a:p>
              <a:r>
                <a:rPr lang="en-NZ" sz="1600" b="1"/>
                <a:t>Nested TEs:</a:t>
              </a:r>
              <a:r>
                <a:rPr lang="en-NZ" sz="1600"/>
                <a:t> One TE can insert into another, making boundaries hard to define. </a:t>
              </a:r>
            </a:p>
          </p:txBody>
        </p:sp>
        <p:cxnSp>
          <p:nvCxnSpPr>
            <p:cNvPr id="28" name="Straight Connector 27">
              <a:extLst>
                <a:ext uri="{FF2B5EF4-FFF2-40B4-BE49-F238E27FC236}">
                  <a16:creationId xmlns:a16="http://schemas.microsoft.com/office/drawing/2014/main" id="{1D42F149-ACE8-3212-9DC9-51DA4113853C}"/>
                </a:ext>
              </a:extLst>
            </p:cNvPr>
            <p:cNvCxnSpPr/>
            <p:nvPr/>
          </p:nvCxnSpPr>
          <p:spPr bwMode="auto">
            <a:xfrm>
              <a:off x="720000" y="2249490"/>
              <a:ext cx="4285397"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sp>
          <p:nvSpPr>
            <p:cNvPr id="24" name="Rounded Rectangle 23">
              <a:extLst>
                <a:ext uri="{FF2B5EF4-FFF2-40B4-BE49-F238E27FC236}">
                  <a16:creationId xmlns:a16="http://schemas.microsoft.com/office/drawing/2014/main" id="{0EFE1EDE-61C8-FF86-0D90-AA473B672075}"/>
                </a:ext>
              </a:extLst>
            </p:cNvPr>
            <p:cNvSpPr/>
            <p:nvPr/>
          </p:nvSpPr>
          <p:spPr bwMode="auto">
            <a:xfrm>
              <a:off x="2046400" y="2085719"/>
              <a:ext cx="104831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pitchFamily="-112" charset="-128"/>
                </a:rPr>
                <a:t>TE</a:t>
              </a:r>
            </a:p>
          </p:txBody>
        </p:sp>
        <p:cxnSp>
          <p:nvCxnSpPr>
            <p:cNvPr id="39" name="Straight Connector 38">
              <a:extLst>
                <a:ext uri="{FF2B5EF4-FFF2-40B4-BE49-F238E27FC236}">
                  <a16:creationId xmlns:a16="http://schemas.microsoft.com/office/drawing/2014/main" id="{23741B14-8B48-5D6F-8ED7-00E73902EFA8}"/>
                </a:ext>
              </a:extLst>
            </p:cNvPr>
            <p:cNvCxnSpPr/>
            <p:nvPr/>
          </p:nvCxnSpPr>
          <p:spPr bwMode="auto">
            <a:xfrm>
              <a:off x="1063468" y="3055844"/>
              <a:ext cx="4285397"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sp>
          <p:nvSpPr>
            <p:cNvPr id="40" name="Rounded Rectangle 39">
              <a:extLst>
                <a:ext uri="{FF2B5EF4-FFF2-40B4-BE49-F238E27FC236}">
                  <a16:creationId xmlns:a16="http://schemas.microsoft.com/office/drawing/2014/main" id="{1A5415B5-E21C-7183-2B4A-F1D756C47AED}"/>
                </a:ext>
              </a:extLst>
            </p:cNvPr>
            <p:cNvSpPr/>
            <p:nvPr/>
          </p:nvSpPr>
          <p:spPr bwMode="auto">
            <a:xfrm>
              <a:off x="2389865" y="2892073"/>
              <a:ext cx="118800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pitchFamily="-112" charset="-128"/>
                </a:rPr>
                <a:t>TE</a:t>
              </a:r>
            </a:p>
          </p:txBody>
        </p:sp>
        <p:sp>
          <p:nvSpPr>
            <p:cNvPr id="41" name="Rounded Rectangle 40">
              <a:extLst>
                <a:ext uri="{FF2B5EF4-FFF2-40B4-BE49-F238E27FC236}">
                  <a16:creationId xmlns:a16="http://schemas.microsoft.com/office/drawing/2014/main" id="{B0E92258-4B7F-8265-2337-AAD413D4FBDB}"/>
                </a:ext>
              </a:extLst>
            </p:cNvPr>
            <p:cNvSpPr/>
            <p:nvPr/>
          </p:nvSpPr>
          <p:spPr bwMode="auto">
            <a:xfrm>
              <a:off x="2672306" y="2892073"/>
              <a:ext cx="504000" cy="272953"/>
            </a:xfrm>
            <a:prstGeom prst="roundRect">
              <a:avLst>
                <a:gd name="adj" fmla="val 38000"/>
              </a:avLst>
            </a:prstGeom>
            <a:solidFill>
              <a:schemeClr val="accent4">
                <a:lumMod val="60000"/>
                <a:lumOff val="40000"/>
              </a:schemeClr>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pitchFamily="-112" charset="-128"/>
                </a:rPr>
                <a:t>TE</a:t>
              </a:r>
            </a:p>
          </p:txBody>
        </p:sp>
        <p:sp>
          <p:nvSpPr>
            <p:cNvPr id="46" name="Freeform 45">
              <a:extLst>
                <a:ext uri="{FF2B5EF4-FFF2-40B4-BE49-F238E27FC236}">
                  <a16:creationId xmlns:a16="http://schemas.microsoft.com/office/drawing/2014/main" id="{2CAC7822-B482-082C-6FA0-1DD95E8AF820}"/>
                </a:ext>
              </a:extLst>
            </p:cNvPr>
            <p:cNvSpPr/>
            <p:nvPr/>
          </p:nvSpPr>
          <p:spPr bwMode="auto">
            <a:xfrm>
              <a:off x="682388" y="2456597"/>
              <a:ext cx="180546" cy="608964"/>
            </a:xfrm>
            <a:custGeom>
              <a:avLst/>
              <a:gdLst>
                <a:gd name="connsiteX0" fmla="*/ 137490 w 137490"/>
                <a:gd name="connsiteY0" fmla="*/ 0 h 532263"/>
                <a:gd name="connsiteX1" fmla="*/ 69251 w 137490"/>
                <a:gd name="connsiteY1" fmla="*/ 136477 h 532263"/>
                <a:gd name="connsiteX2" fmla="*/ 1012 w 137490"/>
                <a:gd name="connsiteY2" fmla="*/ 327546 h 532263"/>
                <a:gd name="connsiteX3" fmla="*/ 123842 w 137490"/>
                <a:gd name="connsiteY3" fmla="*/ 532263 h 532263"/>
                <a:gd name="connsiteX0" fmla="*/ 136478 w 136478"/>
                <a:gd name="connsiteY0" fmla="*/ 0 h 532263"/>
                <a:gd name="connsiteX1" fmla="*/ 0 w 136478"/>
                <a:gd name="connsiteY1" fmla="*/ 327546 h 532263"/>
                <a:gd name="connsiteX2" fmla="*/ 122830 w 136478"/>
                <a:gd name="connsiteY2" fmla="*/ 532263 h 532263"/>
                <a:gd name="connsiteX0" fmla="*/ 150126 w 150126"/>
                <a:gd name="connsiteY0" fmla="*/ 0 h 600502"/>
                <a:gd name="connsiteX1" fmla="*/ 0 w 150126"/>
                <a:gd name="connsiteY1" fmla="*/ 395785 h 600502"/>
                <a:gd name="connsiteX2" fmla="*/ 122830 w 150126"/>
                <a:gd name="connsiteY2" fmla="*/ 600502 h 600502"/>
                <a:gd name="connsiteX0" fmla="*/ 150126 w 150126"/>
                <a:gd name="connsiteY0" fmla="*/ 0 h 600502"/>
                <a:gd name="connsiteX1" fmla="*/ 0 w 150126"/>
                <a:gd name="connsiteY1" fmla="*/ 395785 h 600502"/>
                <a:gd name="connsiteX2" fmla="*/ 122830 w 150126"/>
                <a:gd name="connsiteY2" fmla="*/ 600502 h 600502"/>
                <a:gd name="connsiteX0" fmla="*/ 136478 w 136478"/>
                <a:gd name="connsiteY0" fmla="*/ 0 h 600502"/>
                <a:gd name="connsiteX1" fmla="*/ 0 w 136478"/>
                <a:gd name="connsiteY1" fmla="*/ 286603 h 600502"/>
                <a:gd name="connsiteX2" fmla="*/ 109182 w 136478"/>
                <a:gd name="connsiteY2" fmla="*/ 600502 h 600502"/>
                <a:gd name="connsiteX0" fmla="*/ 136478 w 177421"/>
                <a:gd name="connsiteY0" fmla="*/ 0 h 627798"/>
                <a:gd name="connsiteX1" fmla="*/ 0 w 177421"/>
                <a:gd name="connsiteY1" fmla="*/ 286603 h 627798"/>
                <a:gd name="connsiteX2" fmla="*/ 177421 w 177421"/>
                <a:gd name="connsiteY2" fmla="*/ 627798 h 627798"/>
                <a:gd name="connsiteX0" fmla="*/ 136478 w 136478"/>
                <a:gd name="connsiteY0" fmla="*/ 0 h 600503"/>
                <a:gd name="connsiteX1" fmla="*/ 0 w 136478"/>
                <a:gd name="connsiteY1" fmla="*/ 286603 h 600503"/>
                <a:gd name="connsiteX2" fmla="*/ 122830 w 136478"/>
                <a:gd name="connsiteY2" fmla="*/ 600503 h 600503"/>
                <a:gd name="connsiteX0" fmla="*/ 194171 w 194171"/>
                <a:gd name="connsiteY0" fmla="*/ 0 h 573207"/>
                <a:gd name="connsiteX1" fmla="*/ 57693 w 194171"/>
                <a:gd name="connsiteY1" fmla="*/ 286603 h 573207"/>
                <a:gd name="connsiteX2" fmla="*/ 16750 w 194171"/>
                <a:gd name="connsiteY2" fmla="*/ 573207 h 573207"/>
                <a:gd name="connsiteX0" fmla="*/ 136478 w 204716"/>
                <a:gd name="connsiteY0" fmla="*/ 0 h 614150"/>
                <a:gd name="connsiteX1" fmla="*/ 0 w 204716"/>
                <a:gd name="connsiteY1" fmla="*/ 286603 h 614150"/>
                <a:gd name="connsiteX2" fmla="*/ 204716 w 204716"/>
                <a:gd name="connsiteY2" fmla="*/ 614150 h 614150"/>
                <a:gd name="connsiteX0" fmla="*/ 140973 w 140973"/>
                <a:gd name="connsiteY0" fmla="*/ 0 h 573206"/>
                <a:gd name="connsiteX1" fmla="*/ 4495 w 140973"/>
                <a:gd name="connsiteY1" fmla="*/ 286603 h 573206"/>
                <a:gd name="connsiteX2" fmla="*/ 31790 w 140973"/>
                <a:gd name="connsiteY2" fmla="*/ 573206 h 573206"/>
                <a:gd name="connsiteX0" fmla="*/ 136478 w 180546"/>
                <a:gd name="connsiteY0" fmla="*/ 0 h 608964"/>
                <a:gd name="connsiteX1" fmla="*/ 0 w 180546"/>
                <a:gd name="connsiteY1" fmla="*/ 286603 h 608964"/>
                <a:gd name="connsiteX2" fmla="*/ 180546 w 180546"/>
                <a:gd name="connsiteY2" fmla="*/ 608964 h 608964"/>
                <a:gd name="connsiteX0" fmla="*/ 136478 w 180546"/>
                <a:gd name="connsiteY0" fmla="*/ 0 h 608964"/>
                <a:gd name="connsiteX1" fmla="*/ 0 w 180546"/>
                <a:gd name="connsiteY1" fmla="*/ 286603 h 608964"/>
                <a:gd name="connsiteX2" fmla="*/ 180546 w 180546"/>
                <a:gd name="connsiteY2" fmla="*/ 608964 h 608964"/>
              </a:gdLst>
              <a:ahLst/>
              <a:cxnLst>
                <a:cxn ang="0">
                  <a:pos x="connsiteX0" y="connsiteY0"/>
                </a:cxn>
                <a:cxn ang="0">
                  <a:pos x="connsiteX1" y="connsiteY1"/>
                </a:cxn>
                <a:cxn ang="0">
                  <a:pos x="connsiteX2" y="connsiteY2"/>
                </a:cxn>
              </a:cxnLst>
              <a:rect l="l" t="t" r="r" b="b"/>
              <a:pathLst>
                <a:path w="180546" h="608964">
                  <a:moveTo>
                    <a:pt x="136478" y="0"/>
                  </a:moveTo>
                  <a:cubicBezTo>
                    <a:pt x="-1137" y="95534"/>
                    <a:pt x="2275" y="197893"/>
                    <a:pt x="0" y="286603"/>
                  </a:cubicBezTo>
                  <a:cubicBezTo>
                    <a:pt x="9098" y="352567"/>
                    <a:pt x="16404" y="503829"/>
                    <a:pt x="180546" y="608964"/>
                  </a:cubicBezTo>
                </a:path>
              </a:pathLst>
            </a:custGeom>
            <a:noFill/>
            <a:ln w="25400" cap="flat" cmpd="sng" algn="ctr">
              <a:solidFill>
                <a:schemeClr val="tx2"/>
              </a:solidFill>
              <a:prstDash val="solid"/>
              <a:round/>
              <a:headEnd type="none" w="med" len="med"/>
              <a:tailEnd type="arrow" w="med" len="med"/>
              <a:extLst>
                <a:ext uri="{C807C97D-BFC1-408E-A445-0C87EB9F89A2}">
                  <ask:lineSketchStyleProps xmlns:ask="http://schemas.microsoft.com/office/drawing/2018/sketchyshapes" sd="1219033472">
                    <a:custGeom>
                      <a:avLst/>
                      <a:gdLst>
                        <a:gd name="connsiteX0" fmla="*/ 136478 w 180546"/>
                        <a:gd name="connsiteY0" fmla="*/ 0 h 608964"/>
                        <a:gd name="connsiteX1" fmla="*/ 0 w 180546"/>
                        <a:gd name="connsiteY1" fmla="*/ 286603 h 608964"/>
                        <a:gd name="connsiteX2" fmla="*/ 180546 w 180546"/>
                        <a:gd name="connsiteY2" fmla="*/ 608964 h 608964"/>
                      </a:gdLst>
                      <a:ahLst/>
                      <a:cxnLst>
                        <a:cxn ang="0">
                          <a:pos x="connsiteX0" y="connsiteY0"/>
                        </a:cxn>
                        <a:cxn ang="0">
                          <a:pos x="connsiteX1" y="connsiteY1"/>
                        </a:cxn>
                        <a:cxn ang="0">
                          <a:pos x="connsiteX2" y="connsiteY2"/>
                        </a:cxn>
                      </a:cxnLst>
                      <a:rect l="l" t="t" r="r" b="b"/>
                      <a:pathLst>
                        <a:path w="180546" h="608964" extrusionOk="0">
                          <a:moveTo>
                            <a:pt x="136478" y="0"/>
                          </a:moveTo>
                          <a:cubicBezTo>
                            <a:pt x="-14719" y="87156"/>
                            <a:pt x="-6206" y="201076"/>
                            <a:pt x="0" y="286603"/>
                          </a:cubicBezTo>
                          <a:cubicBezTo>
                            <a:pt x="29783" y="356922"/>
                            <a:pt x="13826" y="503911"/>
                            <a:pt x="180546" y="608964"/>
                          </a:cubicBezTo>
                        </a:path>
                      </a:pathLst>
                    </a:custGeom>
                    <ask:type>
                      <ask:lineSketchNon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cxnSp>
          <p:nvCxnSpPr>
            <p:cNvPr id="47" name="Straight Connector 46">
              <a:extLst>
                <a:ext uri="{FF2B5EF4-FFF2-40B4-BE49-F238E27FC236}">
                  <a16:creationId xmlns:a16="http://schemas.microsoft.com/office/drawing/2014/main" id="{302C8EE4-2D2A-DD0F-4FA1-11B3FFEA6DD8}"/>
                </a:ext>
              </a:extLst>
            </p:cNvPr>
            <p:cNvCxnSpPr/>
            <p:nvPr/>
          </p:nvCxnSpPr>
          <p:spPr bwMode="auto">
            <a:xfrm>
              <a:off x="6779155" y="2067858"/>
              <a:ext cx="4285397"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sp>
          <p:nvSpPr>
            <p:cNvPr id="48" name="Rounded Rectangle 47">
              <a:extLst>
                <a:ext uri="{FF2B5EF4-FFF2-40B4-BE49-F238E27FC236}">
                  <a16:creationId xmlns:a16="http://schemas.microsoft.com/office/drawing/2014/main" id="{F2431FF5-FFF0-F815-F2FC-387C93EB3197}"/>
                </a:ext>
              </a:extLst>
            </p:cNvPr>
            <p:cNvSpPr/>
            <p:nvPr/>
          </p:nvSpPr>
          <p:spPr bwMode="auto">
            <a:xfrm>
              <a:off x="8105555" y="1904087"/>
              <a:ext cx="104831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pitchFamily="-112" charset="-128"/>
                </a:rPr>
                <a:t>TE</a:t>
              </a:r>
            </a:p>
          </p:txBody>
        </p:sp>
        <p:sp>
          <p:nvSpPr>
            <p:cNvPr id="49" name="Rounded Rectangle 48">
              <a:extLst>
                <a:ext uri="{FF2B5EF4-FFF2-40B4-BE49-F238E27FC236}">
                  <a16:creationId xmlns:a16="http://schemas.microsoft.com/office/drawing/2014/main" id="{9E8CEC10-6800-11C5-3B08-BE52B45662A7}"/>
                </a:ext>
              </a:extLst>
            </p:cNvPr>
            <p:cNvSpPr/>
            <p:nvPr/>
          </p:nvSpPr>
          <p:spPr bwMode="auto">
            <a:xfrm>
              <a:off x="8105555" y="2292387"/>
              <a:ext cx="93600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pitchFamily="-112" charset="-128"/>
              </a:endParaRPr>
            </a:p>
          </p:txBody>
        </p:sp>
        <p:sp>
          <p:nvSpPr>
            <p:cNvPr id="50" name="Rounded Rectangle 49">
              <a:extLst>
                <a:ext uri="{FF2B5EF4-FFF2-40B4-BE49-F238E27FC236}">
                  <a16:creationId xmlns:a16="http://schemas.microsoft.com/office/drawing/2014/main" id="{5F98149F-64E2-9273-5297-8A08268A72E0}"/>
                </a:ext>
              </a:extLst>
            </p:cNvPr>
            <p:cNvSpPr/>
            <p:nvPr/>
          </p:nvSpPr>
          <p:spPr bwMode="auto">
            <a:xfrm>
              <a:off x="8242715" y="2669860"/>
              <a:ext cx="90000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pitchFamily="-112" charset="-128"/>
              </a:endParaRPr>
            </a:p>
          </p:txBody>
        </p:sp>
        <p:sp>
          <p:nvSpPr>
            <p:cNvPr id="51" name="Rounded Rectangle 50">
              <a:extLst>
                <a:ext uri="{FF2B5EF4-FFF2-40B4-BE49-F238E27FC236}">
                  <a16:creationId xmlns:a16="http://schemas.microsoft.com/office/drawing/2014/main" id="{4ECC7497-D3DA-6961-E2D2-CB865A5E3F4B}"/>
                </a:ext>
              </a:extLst>
            </p:cNvPr>
            <p:cNvSpPr/>
            <p:nvPr/>
          </p:nvSpPr>
          <p:spPr bwMode="auto">
            <a:xfrm>
              <a:off x="8334155" y="3028549"/>
              <a:ext cx="792000" cy="272953"/>
            </a:xfrm>
            <a:prstGeom prst="roundRect">
              <a:avLst>
                <a:gd name="adj" fmla="val 38000"/>
              </a:avLst>
            </a:prstGeom>
            <a:solidFill>
              <a:srgbClr val="94C1D4"/>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pitchFamily="-112" charset="-128"/>
              </a:endParaRPr>
            </a:p>
          </p:txBody>
        </p:sp>
        <p:cxnSp>
          <p:nvCxnSpPr>
            <p:cNvPr id="53" name="Straight Connector 52">
              <a:extLst>
                <a:ext uri="{FF2B5EF4-FFF2-40B4-BE49-F238E27FC236}">
                  <a16:creationId xmlns:a16="http://schemas.microsoft.com/office/drawing/2014/main" id="{8AA410C4-AFBB-1EBA-9C4F-E1BC8E24CA1A}"/>
                </a:ext>
              </a:extLst>
            </p:cNvPr>
            <p:cNvCxnSpPr/>
            <p:nvPr/>
          </p:nvCxnSpPr>
          <p:spPr bwMode="auto">
            <a:xfrm>
              <a:off x="8387495" y="2303183"/>
              <a:ext cx="0" cy="251999"/>
            </a:xfrm>
            <a:prstGeom prst="line">
              <a:avLst/>
            </a:prstGeom>
            <a:ln w="38100">
              <a:solidFill>
                <a:srgbClr val="FFC000"/>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5" name="Straight Connector 54">
              <a:extLst>
                <a:ext uri="{FF2B5EF4-FFF2-40B4-BE49-F238E27FC236}">
                  <a16:creationId xmlns:a16="http://schemas.microsoft.com/office/drawing/2014/main" id="{FD17B8ED-6D41-B82E-D936-5605F21096A9}"/>
                </a:ext>
              </a:extLst>
            </p:cNvPr>
            <p:cNvCxnSpPr/>
            <p:nvPr/>
          </p:nvCxnSpPr>
          <p:spPr bwMode="auto">
            <a:xfrm>
              <a:off x="8387495" y="2680655"/>
              <a:ext cx="0" cy="251999"/>
            </a:xfrm>
            <a:prstGeom prst="line">
              <a:avLst/>
            </a:prstGeom>
            <a:ln w="38100">
              <a:solidFill>
                <a:srgbClr val="FFC000"/>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6" name="Straight Connector 55">
              <a:extLst>
                <a:ext uri="{FF2B5EF4-FFF2-40B4-BE49-F238E27FC236}">
                  <a16:creationId xmlns:a16="http://schemas.microsoft.com/office/drawing/2014/main" id="{B59FBA27-40B1-BCF7-58A6-1AA72673F110}"/>
                </a:ext>
              </a:extLst>
            </p:cNvPr>
            <p:cNvCxnSpPr/>
            <p:nvPr/>
          </p:nvCxnSpPr>
          <p:spPr bwMode="auto">
            <a:xfrm>
              <a:off x="8478935" y="2301276"/>
              <a:ext cx="0" cy="251999"/>
            </a:xfrm>
            <a:prstGeom prst="line">
              <a:avLst/>
            </a:prstGeom>
            <a:ln w="38100">
              <a:solidFill>
                <a:srgbClr val="D650D2"/>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id="{CAC40812-4661-98C4-ECE1-0CE9A36689CB}"/>
                </a:ext>
              </a:extLst>
            </p:cNvPr>
            <p:cNvCxnSpPr/>
            <p:nvPr/>
          </p:nvCxnSpPr>
          <p:spPr bwMode="auto">
            <a:xfrm>
              <a:off x="8476810" y="3042519"/>
              <a:ext cx="0" cy="251999"/>
            </a:xfrm>
            <a:prstGeom prst="line">
              <a:avLst/>
            </a:prstGeom>
            <a:ln w="38100">
              <a:solidFill>
                <a:srgbClr val="D650D2"/>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B63F615D-7335-168E-39E2-59CC4FBF189E}"/>
                </a:ext>
              </a:extLst>
            </p:cNvPr>
            <p:cNvCxnSpPr/>
            <p:nvPr/>
          </p:nvCxnSpPr>
          <p:spPr bwMode="auto">
            <a:xfrm>
              <a:off x="8238465" y="2303161"/>
              <a:ext cx="0" cy="251999"/>
            </a:xfrm>
            <a:prstGeom prst="line">
              <a:avLst/>
            </a:prstGeom>
            <a:ln w="38100">
              <a:solidFill>
                <a:srgbClr val="B2FB69"/>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054438A6-60F6-A857-6C88-CD60616991ED}"/>
                </a:ext>
              </a:extLst>
            </p:cNvPr>
            <p:cNvCxnSpPr/>
            <p:nvPr/>
          </p:nvCxnSpPr>
          <p:spPr bwMode="auto">
            <a:xfrm>
              <a:off x="8855685" y="2678749"/>
              <a:ext cx="0" cy="251999"/>
            </a:xfrm>
            <a:prstGeom prst="line">
              <a:avLst/>
            </a:prstGeom>
            <a:ln w="38100">
              <a:solidFill>
                <a:srgbClr val="75F9EC"/>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DC6C4F44-BA3E-8AFA-E212-5C8192BCCD78}"/>
                </a:ext>
              </a:extLst>
            </p:cNvPr>
            <p:cNvCxnSpPr/>
            <p:nvPr/>
          </p:nvCxnSpPr>
          <p:spPr bwMode="auto">
            <a:xfrm>
              <a:off x="8925510" y="3039334"/>
              <a:ext cx="0" cy="251999"/>
            </a:xfrm>
            <a:prstGeom prst="line">
              <a:avLst/>
            </a:prstGeom>
            <a:ln w="38100">
              <a:solidFill>
                <a:srgbClr val="008DF6"/>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96CAF182-53FF-7BE5-0B7C-7317A9644399}"/>
                </a:ext>
              </a:extLst>
            </p:cNvPr>
            <p:cNvCxnSpPr/>
            <p:nvPr/>
          </p:nvCxnSpPr>
          <p:spPr bwMode="auto">
            <a:xfrm>
              <a:off x="8855685" y="3041828"/>
              <a:ext cx="0" cy="251999"/>
            </a:xfrm>
            <a:prstGeom prst="line">
              <a:avLst/>
            </a:prstGeom>
            <a:ln w="38100">
              <a:solidFill>
                <a:srgbClr val="FFC000"/>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2" name="Straight Connector 61">
              <a:extLst>
                <a:ext uri="{FF2B5EF4-FFF2-40B4-BE49-F238E27FC236}">
                  <a16:creationId xmlns:a16="http://schemas.microsoft.com/office/drawing/2014/main" id="{0D23B49D-2B23-919D-D0BB-3FEABBA64156}"/>
                </a:ext>
              </a:extLst>
            </p:cNvPr>
            <p:cNvCxnSpPr/>
            <p:nvPr/>
          </p:nvCxnSpPr>
          <p:spPr bwMode="auto">
            <a:xfrm>
              <a:off x="9019940" y="2679385"/>
              <a:ext cx="0" cy="251999"/>
            </a:xfrm>
            <a:prstGeom prst="line">
              <a:avLst/>
            </a:prstGeom>
            <a:ln w="38100">
              <a:solidFill>
                <a:srgbClr val="B2FB69"/>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3" name="Straight Connector 62">
              <a:extLst>
                <a:ext uri="{FF2B5EF4-FFF2-40B4-BE49-F238E27FC236}">
                  <a16:creationId xmlns:a16="http://schemas.microsoft.com/office/drawing/2014/main" id="{959FB85A-98C5-7B50-3EE5-6A933EDAE1BA}"/>
                </a:ext>
              </a:extLst>
            </p:cNvPr>
            <p:cNvCxnSpPr/>
            <p:nvPr/>
          </p:nvCxnSpPr>
          <p:spPr bwMode="auto">
            <a:xfrm>
              <a:off x="8739020" y="3042519"/>
              <a:ext cx="0" cy="251999"/>
            </a:xfrm>
            <a:prstGeom prst="line">
              <a:avLst/>
            </a:prstGeom>
            <a:ln w="38100">
              <a:solidFill>
                <a:srgbClr val="008DF6"/>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4" name="Rounded Rectangle 63">
              <a:extLst>
                <a:ext uri="{FF2B5EF4-FFF2-40B4-BE49-F238E27FC236}">
                  <a16:creationId xmlns:a16="http://schemas.microsoft.com/office/drawing/2014/main" id="{66C7F483-F772-2C3D-897B-5742DB31A13A}"/>
                </a:ext>
              </a:extLst>
            </p:cNvPr>
            <p:cNvSpPr/>
            <p:nvPr/>
          </p:nvSpPr>
          <p:spPr bwMode="auto">
            <a:xfrm>
              <a:off x="507829" y="4531848"/>
              <a:ext cx="1394790" cy="1606193"/>
            </a:xfrm>
            <a:prstGeom prst="roundRect">
              <a:avLst/>
            </a:prstGeom>
            <a:solidFill>
              <a:schemeClr val="bg2">
                <a:lumMod val="90000"/>
              </a:scheme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5" name="TextBox 64">
              <a:extLst>
                <a:ext uri="{FF2B5EF4-FFF2-40B4-BE49-F238E27FC236}">
                  <a16:creationId xmlns:a16="http://schemas.microsoft.com/office/drawing/2014/main" id="{7E7DB913-722A-FCC0-343A-93CF00311198}"/>
                </a:ext>
              </a:extLst>
            </p:cNvPr>
            <p:cNvSpPr txBox="1"/>
            <p:nvPr/>
          </p:nvSpPr>
          <p:spPr>
            <a:xfrm>
              <a:off x="385448" y="4553288"/>
              <a:ext cx="1682033" cy="307777"/>
            </a:xfrm>
            <a:prstGeom prst="rect">
              <a:avLst/>
            </a:prstGeom>
            <a:noFill/>
          </p:spPr>
          <p:txBody>
            <a:bodyPr wrap="square" rtlCol="0">
              <a:spAutoFit/>
            </a:bodyPr>
            <a:lstStyle/>
            <a:p>
              <a:pPr algn="ctr"/>
              <a:r>
                <a:rPr lang="en-NZ" sz="1400" b="1"/>
                <a:t>TE database</a:t>
              </a:r>
              <a:endParaRPr lang="en-NZ" sz="1400"/>
            </a:p>
          </p:txBody>
        </p:sp>
        <p:cxnSp>
          <p:nvCxnSpPr>
            <p:cNvPr id="66" name="Straight Connector 65">
              <a:extLst>
                <a:ext uri="{FF2B5EF4-FFF2-40B4-BE49-F238E27FC236}">
                  <a16:creationId xmlns:a16="http://schemas.microsoft.com/office/drawing/2014/main" id="{3FB9E949-70F8-C2AC-A726-77B7A0CE65F4}"/>
                </a:ext>
              </a:extLst>
            </p:cNvPr>
            <p:cNvCxnSpPr/>
            <p:nvPr/>
          </p:nvCxnSpPr>
          <p:spPr bwMode="auto">
            <a:xfrm>
              <a:off x="622160" y="5014311"/>
              <a:ext cx="1044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7" name="Straight Connector 66">
              <a:extLst>
                <a:ext uri="{FF2B5EF4-FFF2-40B4-BE49-F238E27FC236}">
                  <a16:creationId xmlns:a16="http://schemas.microsoft.com/office/drawing/2014/main" id="{58887BD1-4B64-12CA-A585-AB0E9EA7676F}"/>
                </a:ext>
              </a:extLst>
            </p:cNvPr>
            <p:cNvCxnSpPr/>
            <p:nvPr/>
          </p:nvCxnSpPr>
          <p:spPr bwMode="auto">
            <a:xfrm>
              <a:off x="622160" y="5219262"/>
              <a:ext cx="1044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8" name="Straight Connector 67">
              <a:extLst>
                <a:ext uri="{FF2B5EF4-FFF2-40B4-BE49-F238E27FC236}">
                  <a16:creationId xmlns:a16="http://schemas.microsoft.com/office/drawing/2014/main" id="{5B7AABB4-3F9F-1413-B1AE-CF9FCCC1DDAA}"/>
                </a:ext>
              </a:extLst>
            </p:cNvPr>
            <p:cNvCxnSpPr/>
            <p:nvPr/>
          </p:nvCxnSpPr>
          <p:spPr bwMode="auto">
            <a:xfrm>
              <a:off x="622160" y="5434724"/>
              <a:ext cx="1044000" cy="0"/>
            </a:xfrm>
            <a:prstGeom prst="line">
              <a:avLst/>
            </a:prstGeom>
            <a:solidFill>
              <a:schemeClr val="accent1"/>
            </a:solidFill>
            <a:ln w="38100"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9" name="Straight Connector 68">
              <a:extLst>
                <a:ext uri="{FF2B5EF4-FFF2-40B4-BE49-F238E27FC236}">
                  <a16:creationId xmlns:a16="http://schemas.microsoft.com/office/drawing/2014/main" id="{244447A3-35C0-D1EA-D707-B1B229B534D2}"/>
                </a:ext>
              </a:extLst>
            </p:cNvPr>
            <p:cNvCxnSpPr/>
            <p:nvPr/>
          </p:nvCxnSpPr>
          <p:spPr bwMode="auto">
            <a:xfrm>
              <a:off x="622160" y="5660697"/>
              <a:ext cx="1044000" cy="0"/>
            </a:xfrm>
            <a:prstGeom prst="line">
              <a:avLst/>
            </a:prstGeom>
            <a:solidFill>
              <a:schemeClr val="accent1"/>
            </a:solidFill>
            <a:ln w="38100"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0" name="Straight Connector 69">
              <a:extLst>
                <a:ext uri="{FF2B5EF4-FFF2-40B4-BE49-F238E27FC236}">
                  <a16:creationId xmlns:a16="http://schemas.microsoft.com/office/drawing/2014/main" id="{62205892-134C-01C0-5A27-175FB5F1546C}"/>
                </a:ext>
              </a:extLst>
            </p:cNvPr>
            <p:cNvCxnSpPr/>
            <p:nvPr/>
          </p:nvCxnSpPr>
          <p:spPr bwMode="auto">
            <a:xfrm>
              <a:off x="622160" y="5897180"/>
              <a:ext cx="1044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2" name="Straight Connector 71">
              <a:extLst>
                <a:ext uri="{FF2B5EF4-FFF2-40B4-BE49-F238E27FC236}">
                  <a16:creationId xmlns:a16="http://schemas.microsoft.com/office/drawing/2014/main" id="{A6AFB7EB-6085-F208-8273-11E5C25730A8}"/>
                </a:ext>
              </a:extLst>
            </p:cNvPr>
            <p:cNvCxnSpPr/>
            <p:nvPr/>
          </p:nvCxnSpPr>
          <p:spPr bwMode="auto">
            <a:xfrm>
              <a:off x="2240565" y="5043495"/>
              <a:ext cx="3492000"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3" name="Straight Connector 72">
              <a:extLst>
                <a:ext uri="{FF2B5EF4-FFF2-40B4-BE49-F238E27FC236}">
                  <a16:creationId xmlns:a16="http://schemas.microsoft.com/office/drawing/2014/main" id="{3A071330-7CC9-1941-EFDA-C661EA0FC59D}"/>
                </a:ext>
              </a:extLst>
            </p:cNvPr>
            <p:cNvCxnSpPr/>
            <p:nvPr/>
          </p:nvCxnSpPr>
          <p:spPr bwMode="auto">
            <a:xfrm>
              <a:off x="2240565" y="5377756"/>
              <a:ext cx="3492000"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4" name="Straight Connector 73">
              <a:extLst>
                <a:ext uri="{FF2B5EF4-FFF2-40B4-BE49-F238E27FC236}">
                  <a16:creationId xmlns:a16="http://schemas.microsoft.com/office/drawing/2014/main" id="{6068A78D-3747-2F36-26D6-40A02935490C}"/>
                </a:ext>
              </a:extLst>
            </p:cNvPr>
            <p:cNvCxnSpPr/>
            <p:nvPr/>
          </p:nvCxnSpPr>
          <p:spPr bwMode="auto">
            <a:xfrm>
              <a:off x="2240565" y="5712327"/>
              <a:ext cx="3492000"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5" name="Straight Connector 74">
              <a:extLst>
                <a:ext uri="{FF2B5EF4-FFF2-40B4-BE49-F238E27FC236}">
                  <a16:creationId xmlns:a16="http://schemas.microsoft.com/office/drawing/2014/main" id="{EE9E0309-D9C4-4C82-84EF-7B09512AFC5A}"/>
                </a:ext>
              </a:extLst>
            </p:cNvPr>
            <p:cNvCxnSpPr/>
            <p:nvPr/>
          </p:nvCxnSpPr>
          <p:spPr bwMode="auto">
            <a:xfrm>
              <a:off x="2240565" y="6045627"/>
              <a:ext cx="3492000" cy="0"/>
            </a:xfrm>
            <a:prstGeom prst="line">
              <a:avLst/>
            </a:prstGeom>
            <a:solidFill>
              <a:schemeClr val="accent1"/>
            </a:solid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cxnSp>
        <p:sp>
          <p:nvSpPr>
            <p:cNvPr id="78" name="Freeform 77">
              <a:extLst>
                <a:ext uri="{FF2B5EF4-FFF2-40B4-BE49-F238E27FC236}">
                  <a16:creationId xmlns:a16="http://schemas.microsoft.com/office/drawing/2014/main" id="{A4BDD158-9703-5C95-DD2C-9FB95FF9CE7F}"/>
                </a:ext>
              </a:extLst>
            </p:cNvPr>
            <p:cNvSpPr/>
            <p:nvPr/>
          </p:nvSpPr>
          <p:spPr bwMode="auto">
            <a:xfrm>
              <a:off x="5704619" y="5044830"/>
              <a:ext cx="190567" cy="333388"/>
            </a:xfrm>
            <a:custGeom>
              <a:avLst/>
              <a:gdLst>
                <a:gd name="connsiteX0" fmla="*/ 0 w 161975"/>
                <a:gd name="connsiteY0" fmla="*/ 0 h 330200"/>
                <a:gd name="connsiteX1" fmla="*/ 130175 w 161975"/>
                <a:gd name="connsiteY1" fmla="*/ 107950 h 330200"/>
                <a:gd name="connsiteX2" fmla="*/ 152400 w 161975"/>
                <a:gd name="connsiteY2" fmla="*/ 222250 h 330200"/>
                <a:gd name="connsiteX3" fmla="*/ 0 w 161975"/>
                <a:gd name="connsiteY3" fmla="*/ 330200 h 330200"/>
                <a:gd name="connsiteX4" fmla="*/ 0 w 161975"/>
                <a:gd name="connsiteY4" fmla="*/ 330200 h 330200"/>
                <a:gd name="connsiteX5" fmla="*/ 0 w 161975"/>
                <a:gd name="connsiteY5" fmla="*/ 330200 h 330200"/>
                <a:gd name="connsiteX0" fmla="*/ 0 w 152400"/>
                <a:gd name="connsiteY0" fmla="*/ 0 h 330200"/>
                <a:gd name="connsiteX1" fmla="*/ 152400 w 152400"/>
                <a:gd name="connsiteY1" fmla="*/ 222250 h 330200"/>
                <a:gd name="connsiteX2" fmla="*/ 0 w 152400"/>
                <a:gd name="connsiteY2" fmla="*/ 330200 h 330200"/>
                <a:gd name="connsiteX3" fmla="*/ 0 w 152400"/>
                <a:gd name="connsiteY3" fmla="*/ 330200 h 330200"/>
                <a:gd name="connsiteX4" fmla="*/ 0 w 152400"/>
                <a:gd name="connsiteY4" fmla="*/ 330200 h 330200"/>
                <a:gd name="connsiteX0" fmla="*/ 0 w 152400"/>
                <a:gd name="connsiteY0" fmla="*/ 7 h 330207"/>
                <a:gd name="connsiteX1" fmla="*/ 152400 w 152400"/>
                <a:gd name="connsiteY1" fmla="*/ 222257 h 330207"/>
                <a:gd name="connsiteX2" fmla="*/ 0 w 152400"/>
                <a:gd name="connsiteY2" fmla="*/ 330207 h 330207"/>
                <a:gd name="connsiteX3" fmla="*/ 0 w 152400"/>
                <a:gd name="connsiteY3" fmla="*/ 330207 h 330207"/>
                <a:gd name="connsiteX4" fmla="*/ 0 w 152400"/>
                <a:gd name="connsiteY4" fmla="*/ 330207 h 330207"/>
                <a:gd name="connsiteX0" fmla="*/ 0 w 165100"/>
                <a:gd name="connsiteY0" fmla="*/ 12 h 330212"/>
                <a:gd name="connsiteX1" fmla="*/ 165100 w 165100"/>
                <a:gd name="connsiteY1" fmla="*/ 158762 h 330212"/>
                <a:gd name="connsiteX2" fmla="*/ 0 w 165100"/>
                <a:gd name="connsiteY2" fmla="*/ 330212 h 330212"/>
                <a:gd name="connsiteX3" fmla="*/ 0 w 165100"/>
                <a:gd name="connsiteY3" fmla="*/ 330212 h 330212"/>
                <a:gd name="connsiteX4" fmla="*/ 0 w 165100"/>
                <a:gd name="connsiteY4" fmla="*/ 330212 h 330212"/>
                <a:gd name="connsiteX0" fmla="*/ 0 w 165100"/>
                <a:gd name="connsiteY0" fmla="*/ 12 h 333387"/>
                <a:gd name="connsiteX1" fmla="*/ 165100 w 165100"/>
                <a:gd name="connsiteY1" fmla="*/ 158762 h 333387"/>
                <a:gd name="connsiteX2" fmla="*/ 0 w 165100"/>
                <a:gd name="connsiteY2" fmla="*/ 330212 h 333387"/>
                <a:gd name="connsiteX3" fmla="*/ 0 w 165100"/>
                <a:gd name="connsiteY3" fmla="*/ 330212 h 333387"/>
                <a:gd name="connsiteX4" fmla="*/ 114300 w 165100"/>
                <a:gd name="connsiteY4" fmla="*/ 333387 h 333387"/>
                <a:gd name="connsiteX0" fmla="*/ 9525 w 174625"/>
                <a:gd name="connsiteY0" fmla="*/ 12 h 463562"/>
                <a:gd name="connsiteX1" fmla="*/ 174625 w 174625"/>
                <a:gd name="connsiteY1" fmla="*/ 158762 h 463562"/>
                <a:gd name="connsiteX2" fmla="*/ 9525 w 174625"/>
                <a:gd name="connsiteY2" fmla="*/ 330212 h 463562"/>
                <a:gd name="connsiteX3" fmla="*/ 9525 w 174625"/>
                <a:gd name="connsiteY3" fmla="*/ 330212 h 463562"/>
                <a:gd name="connsiteX4" fmla="*/ 0 w 174625"/>
                <a:gd name="connsiteY4"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60"/>
                <a:gd name="connsiteY0" fmla="*/ 15 h 463565"/>
                <a:gd name="connsiteX1" fmla="*/ 174625 w 174660"/>
                <a:gd name="connsiteY1" fmla="*/ 158765 h 463565"/>
                <a:gd name="connsiteX2" fmla="*/ 0 w 174660"/>
                <a:gd name="connsiteY2" fmla="*/ 463565 h 463565"/>
                <a:gd name="connsiteX0" fmla="*/ 0 w 165100"/>
                <a:gd name="connsiteY0" fmla="*/ 13 h 327038"/>
                <a:gd name="connsiteX1" fmla="*/ 165100 w 165100"/>
                <a:gd name="connsiteY1" fmla="*/ 158763 h 327038"/>
                <a:gd name="connsiteX2" fmla="*/ 0 w 165100"/>
                <a:gd name="connsiteY2" fmla="*/ 327038 h 327038"/>
                <a:gd name="connsiteX0" fmla="*/ 0 w 165100"/>
                <a:gd name="connsiteY0" fmla="*/ 13 h 327038"/>
                <a:gd name="connsiteX1" fmla="*/ 165100 w 165100"/>
                <a:gd name="connsiteY1" fmla="*/ 158763 h 327038"/>
                <a:gd name="connsiteX2" fmla="*/ 0 w 165100"/>
                <a:gd name="connsiteY2" fmla="*/ 327038 h 327038"/>
                <a:gd name="connsiteX0" fmla="*/ 0 w 165153"/>
                <a:gd name="connsiteY0" fmla="*/ 13 h 333388"/>
                <a:gd name="connsiteX1" fmla="*/ 165100 w 165153"/>
                <a:gd name="connsiteY1" fmla="*/ 158763 h 333388"/>
                <a:gd name="connsiteX2" fmla="*/ 12700 w 165153"/>
                <a:gd name="connsiteY2" fmla="*/ 333388 h 333388"/>
                <a:gd name="connsiteX0" fmla="*/ 0 w 165166"/>
                <a:gd name="connsiteY0" fmla="*/ 13 h 333388"/>
                <a:gd name="connsiteX1" fmla="*/ 165100 w 165166"/>
                <a:gd name="connsiteY1" fmla="*/ 158763 h 333388"/>
                <a:gd name="connsiteX2" fmla="*/ 12700 w 165166"/>
                <a:gd name="connsiteY2" fmla="*/ 333388 h 333388"/>
              </a:gdLst>
              <a:ahLst/>
              <a:cxnLst>
                <a:cxn ang="0">
                  <a:pos x="connsiteX0" y="connsiteY0"/>
                </a:cxn>
                <a:cxn ang="0">
                  <a:pos x="connsiteX1" y="connsiteY1"/>
                </a:cxn>
                <a:cxn ang="0">
                  <a:pos x="connsiteX2" y="connsiteY2"/>
                </a:cxn>
              </a:cxnLst>
              <a:rect l="l" t="t" r="r" b="b"/>
              <a:pathLst>
                <a:path w="165166" h="333388">
                  <a:moveTo>
                    <a:pt x="0" y="13"/>
                  </a:moveTo>
                  <a:cubicBezTo>
                    <a:pt x="114300" y="-1310"/>
                    <a:pt x="162983" y="103201"/>
                    <a:pt x="165100" y="158763"/>
                  </a:cubicBezTo>
                  <a:cubicBezTo>
                    <a:pt x="167217" y="214325"/>
                    <a:pt x="118930" y="333388"/>
                    <a:pt x="12700" y="333388"/>
                  </a:cubicBezTo>
                </a:path>
              </a:pathLst>
            </a:custGeom>
            <a:no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79" name="Freeform 78">
              <a:extLst>
                <a:ext uri="{FF2B5EF4-FFF2-40B4-BE49-F238E27FC236}">
                  <a16:creationId xmlns:a16="http://schemas.microsoft.com/office/drawing/2014/main" id="{4D965125-B618-0102-9936-5C3A038A77DA}"/>
                </a:ext>
              </a:extLst>
            </p:cNvPr>
            <p:cNvSpPr/>
            <p:nvPr/>
          </p:nvSpPr>
          <p:spPr bwMode="auto">
            <a:xfrm>
              <a:off x="5708812" y="5712236"/>
              <a:ext cx="190567" cy="333388"/>
            </a:xfrm>
            <a:custGeom>
              <a:avLst/>
              <a:gdLst>
                <a:gd name="connsiteX0" fmla="*/ 0 w 161975"/>
                <a:gd name="connsiteY0" fmla="*/ 0 h 330200"/>
                <a:gd name="connsiteX1" fmla="*/ 130175 w 161975"/>
                <a:gd name="connsiteY1" fmla="*/ 107950 h 330200"/>
                <a:gd name="connsiteX2" fmla="*/ 152400 w 161975"/>
                <a:gd name="connsiteY2" fmla="*/ 222250 h 330200"/>
                <a:gd name="connsiteX3" fmla="*/ 0 w 161975"/>
                <a:gd name="connsiteY3" fmla="*/ 330200 h 330200"/>
                <a:gd name="connsiteX4" fmla="*/ 0 w 161975"/>
                <a:gd name="connsiteY4" fmla="*/ 330200 h 330200"/>
                <a:gd name="connsiteX5" fmla="*/ 0 w 161975"/>
                <a:gd name="connsiteY5" fmla="*/ 330200 h 330200"/>
                <a:gd name="connsiteX0" fmla="*/ 0 w 152400"/>
                <a:gd name="connsiteY0" fmla="*/ 0 h 330200"/>
                <a:gd name="connsiteX1" fmla="*/ 152400 w 152400"/>
                <a:gd name="connsiteY1" fmla="*/ 222250 h 330200"/>
                <a:gd name="connsiteX2" fmla="*/ 0 w 152400"/>
                <a:gd name="connsiteY2" fmla="*/ 330200 h 330200"/>
                <a:gd name="connsiteX3" fmla="*/ 0 w 152400"/>
                <a:gd name="connsiteY3" fmla="*/ 330200 h 330200"/>
                <a:gd name="connsiteX4" fmla="*/ 0 w 152400"/>
                <a:gd name="connsiteY4" fmla="*/ 330200 h 330200"/>
                <a:gd name="connsiteX0" fmla="*/ 0 w 152400"/>
                <a:gd name="connsiteY0" fmla="*/ 7 h 330207"/>
                <a:gd name="connsiteX1" fmla="*/ 152400 w 152400"/>
                <a:gd name="connsiteY1" fmla="*/ 222257 h 330207"/>
                <a:gd name="connsiteX2" fmla="*/ 0 w 152400"/>
                <a:gd name="connsiteY2" fmla="*/ 330207 h 330207"/>
                <a:gd name="connsiteX3" fmla="*/ 0 w 152400"/>
                <a:gd name="connsiteY3" fmla="*/ 330207 h 330207"/>
                <a:gd name="connsiteX4" fmla="*/ 0 w 152400"/>
                <a:gd name="connsiteY4" fmla="*/ 330207 h 330207"/>
                <a:gd name="connsiteX0" fmla="*/ 0 w 165100"/>
                <a:gd name="connsiteY0" fmla="*/ 12 h 330212"/>
                <a:gd name="connsiteX1" fmla="*/ 165100 w 165100"/>
                <a:gd name="connsiteY1" fmla="*/ 158762 h 330212"/>
                <a:gd name="connsiteX2" fmla="*/ 0 w 165100"/>
                <a:gd name="connsiteY2" fmla="*/ 330212 h 330212"/>
                <a:gd name="connsiteX3" fmla="*/ 0 w 165100"/>
                <a:gd name="connsiteY3" fmla="*/ 330212 h 330212"/>
                <a:gd name="connsiteX4" fmla="*/ 0 w 165100"/>
                <a:gd name="connsiteY4" fmla="*/ 330212 h 330212"/>
                <a:gd name="connsiteX0" fmla="*/ 0 w 165100"/>
                <a:gd name="connsiteY0" fmla="*/ 12 h 333387"/>
                <a:gd name="connsiteX1" fmla="*/ 165100 w 165100"/>
                <a:gd name="connsiteY1" fmla="*/ 158762 h 333387"/>
                <a:gd name="connsiteX2" fmla="*/ 0 w 165100"/>
                <a:gd name="connsiteY2" fmla="*/ 330212 h 333387"/>
                <a:gd name="connsiteX3" fmla="*/ 0 w 165100"/>
                <a:gd name="connsiteY3" fmla="*/ 330212 h 333387"/>
                <a:gd name="connsiteX4" fmla="*/ 114300 w 165100"/>
                <a:gd name="connsiteY4" fmla="*/ 333387 h 333387"/>
                <a:gd name="connsiteX0" fmla="*/ 9525 w 174625"/>
                <a:gd name="connsiteY0" fmla="*/ 12 h 463562"/>
                <a:gd name="connsiteX1" fmla="*/ 174625 w 174625"/>
                <a:gd name="connsiteY1" fmla="*/ 158762 h 463562"/>
                <a:gd name="connsiteX2" fmla="*/ 9525 w 174625"/>
                <a:gd name="connsiteY2" fmla="*/ 330212 h 463562"/>
                <a:gd name="connsiteX3" fmla="*/ 9525 w 174625"/>
                <a:gd name="connsiteY3" fmla="*/ 330212 h 463562"/>
                <a:gd name="connsiteX4" fmla="*/ 0 w 174625"/>
                <a:gd name="connsiteY4"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60"/>
                <a:gd name="connsiteY0" fmla="*/ 15 h 463565"/>
                <a:gd name="connsiteX1" fmla="*/ 174625 w 174660"/>
                <a:gd name="connsiteY1" fmla="*/ 158765 h 463565"/>
                <a:gd name="connsiteX2" fmla="*/ 0 w 174660"/>
                <a:gd name="connsiteY2" fmla="*/ 463565 h 463565"/>
                <a:gd name="connsiteX0" fmla="*/ 0 w 165100"/>
                <a:gd name="connsiteY0" fmla="*/ 13 h 327038"/>
                <a:gd name="connsiteX1" fmla="*/ 165100 w 165100"/>
                <a:gd name="connsiteY1" fmla="*/ 158763 h 327038"/>
                <a:gd name="connsiteX2" fmla="*/ 0 w 165100"/>
                <a:gd name="connsiteY2" fmla="*/ 327038 h 327038"/>
                <a:gd name="connsiteX0" fmla="*/ 0 w 165100"/>
                <a:gd name="connsiteY0" fmla="*/ 13 h 327038"/>
                <a:gd name="connsiteX1" fmla="*/ 165100 w 165100"/>
                <a:gd name="connsiteY1" fmla="*/ 158763 h 327038"/>
                <a:gd name="connsiteX2" fmla="*/ 0 w 165100"/>
                <a:gd name="connsiteY2" fmla="*/ 327038 h 327038"/>
                <a:gd name="connsiteX0" fmla="*/ 0 w 165153"/>
                <a:gd name="connsiteY0" fmla="*/ 13 h 333388"/>
                <a:gd name="connsiteX1" fmla="*/ 165100 w 165153"/>
                <a:gd name="connsiteY1" fmla="*/ 158763 h 333388"/>
                <a:gd name="connsiteX2" fmla="*/ 12700 w 165153"/>
                <a:gd name="connsiteY2" fmla="*/ 333388 h 333388"/>
                <a:gd name="connsiteX0" fmla="*/ 0 w 165166"/>
                <a:gd name="connsiteY0" fmla="*/ 13 h 333388"/>
                <a:gd name="connsiteX1" fmla="*/ 165100 w 165166"/>
                <a:gd name="connsiteY1" fmla="*/ 158763 h 333388"/>
                <a:gd name="connsiteX2" fmla="*/ 12700 w 165166"/>
                <a:gd name="connsiteY2" fmla="*/ 333388 h 333388"/>
              </a:gdLst>
              <a:ahLst/>
              <a:cxnLst>
                <a:cxn ang="0">
                  <a:pos x="connsiteX0" y="connsiteY0"/>
                </a:cxn>
                <a:cxn ang="0">
                  <a:pos x="connsiteX1" y="connsiteY1"/>
                </a:cxn>
                <a:cxn ang="0">
                  <a:pos x="connsiteX2" y="connsiteY2"/>
                </a:cxn>
              </a:cxnLst>
              <a:rect l="l" t="t" r="r" b="b"/>
              <a:pathLst>
                <a:path w="165166" h="333388">
                  <a:moveTo>
                    <a:pt x="0" y="13"/>
                  </a:moveTo>
                  <a:cubicBezTo>
                    <a:pt x="114300" y="-1310"/>
                    <a:pt x="162983" y="103201"/>
                    <a:pt x="165100" y="158763"/>
                  </a:cubicBezTo>
                  <a:cubicBezTo>
                    <a:pt x="167217" y="214325"/>
                    <a:pt x="118930" y="333388"/>
                    <a:pt x="12700" y="333388"/>
                  </a:cubicBezTo>
                </a:path>
              </a:pathLst>
            </a:custGeom>
            <a:no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0" name="Freeform 79">
              <a:extLst>
                <a:ext uri="{FF2B5EF4-FFF2-40B4-BE49-F238E27FC236}">
                  <a16:creationId xmlns:a16="http://schemas.microsoft.com/office/drawing/2014/main" id="{C503EBBC-5854-A44B-53AD-D697FB8CD953}"/>
                </a:ext>
              </a:extLst>
            </p:cNvPr>
            <p:cNvSpPr/>
            <p:nvPr/>
          </p:nvSpPr>
          <p:spPr bwMode="auto">
            <a:xfrm flipH="1">
              <a:off x="2067481" y="5378218"/>
              <a:ext cx="190567" cy="333388"/>
            </a:xfrm>
            <a:custGeom>
              <a:avLst/>
              <a:gdLst>
                <a:gd name="connsiteX0" fmla="*/ 0 w 161975"/>
                <a:gd name="connsiteY0" fmla="*/ 0 h 330200"/>
                <a:gd name="connsiteX1" fmla="*/ 130175 w 161975"/>
                <a:gd name="connsiteY1" fmla="*/ 107950 h 330200"/>
                <a:gd name="connsiteX2" fmla="*/ 152400 w 161975"/>
                <a:gd name="connsiteY2" fmla="*/ 222250 h 330200"/>
                <a:gd name="connsiteX3" fmla="*/ 0 w 161975"/>
                <a:gd name="connsiteY3" fmla="*/ 330200 h 330200"/>
                <a:gd name="connsiteX4" fmla="*/ 0 w 161975"/>
                <a:gd name="connsiteY4" fmla="*/ 330200 h 330200"/>
                <a:gd name="connsiteX5" fmla="*/ 0 w 161975"/>
                <a:gd name="connsiteY5" fmla="*/ 330200 h 330200"/>
                <a:gd name="connsiteX0" fmla="*/ 0 w 152400"/>
                <a:gd name="connsiteY0" fmla="*/ 0 h 330200"/>
                <a:gd name="connsiteX1" fmla="*/ 152400 w 152400"/>
                <a:gd name="connsiteY1" fmla="*/ 222250 h 330200"/>
                <a:gd name="connsiteX2" fmla="*/ 0 w 152400"/>
                <a:gd name="connsiteY2" fmla="*/ 330200 h 330200"/>
                <a:gd name="connsiteX3" fmla="*/ 0 w 152400"/>
                <a:gd name="connsiteY3" fmla="*/ 330200 h 330200"/>
                <a:gd name="connsiteX4" fmla="*/ 0 w 152400"/>
                <a:gd name="connsiteY4" fmla="*/ 330200 h 330200"/>
                <a:gd name="connsiteX0" fmla="*/ 0 w 152400"/>
                <a:gd name="connsiteY0" fmla="*/ 7 h 330207"/>
                <a:gd name="connsiteX1" fmla="*/ 152400 w 152400"/>
                <a:gd name="connsiteY1" fmla="*/ 222257 h 330207"/>
                <a:gd name="connsiteX2" fmla="*/ 0 w 152400"/>
                <a:gd name="connsiteY2" fmla="*/ 330207 h 330207"/>
                <a:gd name="connsiteX3" fmla="*/ 0 w 152400"/>
                <a:gd name="connsiteY3" fmla="*/ 330207 h 330207"/>
                <a:gd name="connsiteX4" fmla="*/ 0 w 152400"/>
                <a:gd name="connsiteY4" fmla="*/ 330207 h 330207"/>
                <a:gd name="connsiteX0" fmla="*/ 0 w 165100"/>
                <a:gd name="connsiteY0" fmla="*/ 12 h 330212"/>
                <a:gd name="connsiteX1" fmla="*/ 165100 w 165100"/>
                <a:gd name="connsiteY1" fmla="*/ 158762 h 330212"/>
                <a:gd name="connsiteX2" fmla="*/ 0 w 165100"/>
                <a:gd name="connsiteY2" fmla="*/ 330212 h 330212"/>
                <a:gd name="connsiteX3" fmla="*/ 0 w 165100"/>
                <a:gd name="connsiteY3" fmla="*/ 330212 h 330212"/>
                <a:gd name="connsiteX4" fmla="*/ 0 w 165100"/>
                <a:gd name="connsiteY4" fmla="*/ 330212 h 330212"/>
                <a:gd name="connsiteX0" fmla="*/ 0 w 165100"/>
                <a:gd name="connsiteY0" fmla="*/ 12 h 333387"/>
                <a:gd name="connsiteX1" fmla="*/ 165100 w 165100"/>
                <a:gd name="connsiteY1" fmla="*/ 158762 h 333387"/>
                <a:gd name="connsiteX2" fmla="*/ 0 w 165100"/>
                <a:gd name="connsiteY2" fmla="*/ 330212 h 333387"/>
                <a:gd name="connsiteX3" fmla="*/ 0 w 165100"/>
                <a:gd name="connsiteY3" fmla="*/ 330212 h 333387"/>
                <a:gd name="connsiteX4" fmla="*/ 114300 w 165100"/>
                <a:gd name="connsiteY4" fmla="*/ 333387 h 333387"/>
                <a:gd name="connsiteX0" fmla="*/ 9525 w 174625"/>
                <a:gd name="connsiteY0" fmla="*/ 12 h 463562"/>
                <a:gd name="connsiteX1" fmla="*/ 174625 w 174625"/>
                <a:gd name="connsiteY1" fmla="*/ 158762 h 463562"/>
                <a:gd name="connsiteX2" fmla="*/ 9525 w 174625"/>
                <a:gd name="connsiteY2" fmla="*/ 330212 h 463562"/>
                <a:gd name="connsiteX3" fmla="*/ 9525 w 174625"/>
                <a:gd name="connsiteY3" fmla="*/ 330212 h 463562"/>
                <a:gd name="connsiteX4" fmla="*/ 0 w 174625"/>
                <a:gd name="connsiteY4"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25"/>
                <a:gd name="connsiteY0" fmla="*/ 12 h 463562"/>
                <a:gd name="connsiteX1" fmla="*/ 174625 w 174625"/>
                <a:gd name="connsiteY1" fmla="*/ 158762 h 463562"/>
                <a:gd name="connsiteX2" fmla="*/ 9525 w 174625"/>
                <a:gd name="connsiteY2" fmla="*/ 330212 h 463562"/>
                <a:gd name="connsiteX3" fmla="*/ 0 w 174625"/>
                <a:gd name="connsiteY3" fmla="*/ 463562 h 463562"/>
                <a:gd name="connsiteX0" fmla="*/ 9525 w 174660"/>
                <a:gd name="connsiteY0" fmla="*/ 15 h 463565"/>
                <a:gd name="connsiteX1" fmla="*/ 174625 w 174660"/>
                <a:gd name="connsiteY1" fmla="*/ 158765 h 463565"/>
                <a:gd name="connsiteX2" fmla="*/ 0 w 174660"/>
                <a:gd name="connsiteY2" fmla="*/ 463565 h 463565"/>
                <a:gd name="connsiteX0" fmla="*/ 0 w 165100"/>
                <a:gd name="connsiteY0" fmla="*/ 13 h 327038"/>
                <a:gd name="connsiteX1" fmla="*/ 165100 w 165100"/>
                <a:gd name="connsiteY1" fmla="*/ 158763 h 327038"/>
                <a:gd name="connsiteX2" fmla="*/ 0 w 165100"/>
                <a:gd name="connsiteY2" fmla="*/ 327038 h 327038"/>
                <a:gd name="connsiteX0" fmla="*/ 0 w 165100"/>
                <a:gd name="connsiteY0" fmla="*/ 13 h 327038"/>
                <a:gd name="connsiteX1" fmla="*/ 165100 w 165100"/>
                <a:gd name="connsiteY1" fmla="*/ 158763 h 327038"/>
                <a:gd name="connsiteX2" fmla="*/ 0 w 165100"/>
                <a:gd name="connsiteY2" fmla="*/ 327038 h 327038"/>
                <a:gd name="connsiteX0" fmla="*/ 0 w 165153"/>
                <a:gd name="connsiteY0" fmla="*/ 13 h 333388"/>
                <a:gd name="connsiteX1" fmla="*/ 165100 w 165153"/>
                <a:gd name="connsiteY1" fmla="*/ 158763 h 333388"/>
                <a:gd name="connsiteX2" fmla="*/ 12700 w 165153"/>
                <a:gd name="connsiteY2" fmla="*/ 333388 h 333388"/>
                <a:gd name="connsiteX0" fmla="*/ 0 w 165166"/>
                <a:gd name="connsiteY0" fmla="*/ 13 h 333388"/>
                <a:gd name="connsiteX1" fmla="*/ 165100 w 165166"/>
                <a:gd name="connsiteY1" fmla="*/ 158763 h 333388"/>
                <a:gd name="connsiteX2" fmla="*/ 12700 w 165166"/>
                <a:gd name="connsiteY2" fmla="*/ 333388 h 333388"/>
              </a:gdLst>
              <a:ahLst/>
              <a:cxnLst>
                <a:cxn ang="0">
                  <a:pos x="connsiteX0" y="connsiteY0"/>
                </a:cxn>
                <a:cxn ang="0">
                  <a:pos x="connsiteX1" y="connsiteY1"/>
                </a:cxn>
                <a:cxn ang="0">
                  <a:pos x="connsiteX2" y="connsiteY2"/>
                </a:cxn>
              </a:cxnLst>
              <a:rect l="l" t="t" r="r" b="b"/>
              <a:pathLst>
                <a:path w="165166" h="333388">
                  <a:moveTo>
                    <a:pt x="0" y="13"/>
                  </a:moveTo>
                  <a:cubicBezTo>
                    <a:pt x="114300" y="-1310"/>
                    <a:pt x="162983" y="103201"/>
                    <a:pt x="165100" y="158763"/>
                  </a:cubicBezTo>
                  <a:cubicBezTo>
                    <a:pt x="167217" y="214325"/>
                    <a:pt x="118930" y="333388"/>
                    <a:pt x="12700" y="333388"/>
                  </a:cubicBezTo>
                </a:path>
              </a:pathLst>
            </a:custGeom>
            <a:noFill/>
            <a:ln w="381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cxnSp>
          <p:nvCxnSpPr>
            <p:cNvPr id="83" name="Straight Connector 82">
              <a:extLst>
                <a:ext uri="{FF2B5EF4-FFF2-40B4-BE49-F238E27FC236}">
                  <a16:creationId xmlns:a16="http://schemas.microsoft.com/office/drawing/2014/main" id="{7FEB360C-42A4-7B2B-205A-44F482FAA0ED}"/>
                </a:ext>
              </a:extLst>
            </p:cNvPr>
            <p:cNvCxnSpPr/>
            <p:nvPr/>
          </p:nvCxnSpPr>
          <p:spPr bwMode="auto">
            <a:xfrm>
              <a:off x="3105174" y="5042196"/>
              <a:ext cx="432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4" name="Straight Connector 83">
              <a:extLst>
                <a:ext uri="{FF2B5EF4-FFF2-40B4-BE49-F238E27FC236}">
                  <a16:creationId xmlns:a16="http://schemas.microsoft.com/office/drawing/2014/main" id="{79627B04-D64B-6884-1151-3CB19EB0449D}"/>
                </a:ext>
              </a:extLst>
            </p:cNvPr>
            <p:cNvCxnSpPr/>
            <p:nvPr/>
          </p:nvCxnSpPr>
          <p:spPr bwMode="auto">
            <a:xfrm>
              <a:off x="2694630" y="5377756"/>
              <a:ext cx="503999"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5" name="Straight Connector 84">
              <a:extLst>
                <a:ext uri="{FF2B5EF4-FFF2-40B4-BE49-F238E27FC236}">
                  <a16:creationId xmlns:a16="http://schemas.microsoft.com/office/drawing/2014/main" id="{61CA2904-D701-628D-CFAD-8D2ACEB79D06}"/>
                </a:ext>
              </a:extLst>
            </p:cNvPr>
            <p:cNvCxnSpPr/>
            <p:nvPr/>
          </p:nvCxnSpPr>
          <p:spPr bwMode="auto">
            <a:xfrm>
              <a:off x="3719615" y="5377756"/>
              <a:ext cx="684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6" name="Straight Connector 85">
              <a:extLst>
                <a:ext uri="{FF2B5EF4-FFF2-40B4-BE49-F238E27FC236}">
                  <a16:creationId xmlns:a16="http://schemas.microsoft.com/office/drawing/2014/main" id="{63614519-7710-C405-5151-55A41EADE378}"/>
                </a:ext>
              </a:extLst>
            </p:cNvPr>
            <p:cNvCxnSpPr/>
            <p:nvPr/>
          </p:nvCxnSpPr>
          <p:spPr bwMode="auto">
            <a:xfrm>
              <a:off x="2240565" y="5713473"/>
              <a:ext cx="684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7" name="Straight Connector 86">
              <a:extLst>
                <a:ext uri="{FF2B5EF4-FFF2-40B4-BE49-F238E27FC236}">
                  <a16:creationId xmlns:a16="http://schemas.microsoft.com/office/drawing/2014/main" id="{109BA9E6-1AC3-77B6-020C-9AC092A649E2}"/>
                </a:ext>
              </a:extLst>
            </p:cNvPr>
            <p:cNvCxnSpPr/>
            <p:nvPr/>
          </p:nvCxnSpPr>
          <p:spPr bwMode="auto">
            <a:xfrm>
              <a:off x="2412769" y="6045624"/>
              <a:ext cx="756000" cy="0"/>
            </a:xfrm>
            <a:prstGeom prst="line">
              <a:avLst/>
            </a:prstGeom>
            <a:solidFill>
              <a:schemeClr val="accent1"/>
            </a:solidFill>
            <a:ln w="38100"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8" name="Straight Connector 87">
              <a:extLst>
                <a:ext uri="{FF2B5EF4-FFF2-40B4-BE49-F238E27FC236}">
                  <a16:creationId xmlns:a16="http://schemas.microsoft.com/office/drawing/2014/main" id="{2548BA36-CDBC-A011-1AB9-16CB079D60B4}"/>
                </a:ext>
              </a:extLst>
            </p:cNvPr>
            <p:cNvCxnSpPr/>
            <p:nvPr/>
          </p:nvCxnSpPr>
          <p:spPr bwMode="auto">
            <a:xfrm>
              <a:off x="4403615" y="5042196"/>
              <a:ext cx="756000" cy="0"/>
            </a:xfrm>
            <a:prstGeom prst="line">
              <a:avLst/>
            </a:prstGeom>
            <a:solidFill>
              <a:schemeClr val="accent1"/>
            </a:solidFill>
            <a:ln w="38100"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9" name="Straight Connector 88">
              <a:extLst>
                <a:ext uri="{FF2B5EF4-FFF2-40B4-BE49-F238E27FC236}">
                  <a16:creationId xmlns:a16="http://schemas.microsoft.com/office/drawing/2014/main" id="{8D1C22CD-AB81-7E2F-E766-E5A6D711A867}"/>
                </a:ext>
              </a:extLst>
            </p:cNvPr>
            <p:cNvCxnSpPr/>
            <p:nvPr/>
          </p:nvCxnSpPr>
          <p:spPr bwMode="auto">
            <a:xfrm>
              <a:off x="4266111" y="6047957"/>
              <a:ext cx="684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82" name="Graphic 81" descr="Magnifying glass with solid fill">
              <a:extLst>
                <a:ext uri="{FF2B5EF4-FFF2-40B4-BE49-F238E27FC236}">
                  <a16:creationId xmlns:a16="http://schemas.microsoft.com/office/drawing/2014/main" id="{9BB3428D-912C-DC0F-F25A-7DAA84D97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712164" y="4739439"/>
              <a:ext cx="732522" cy="732522"/>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pic>
        <p:cxnSp>
          <p:nvCxnSpPr>
            <p:cNvPr id="90" name="Straight Connector 89">
              <a:extLst>
                <a:ext uri="{FF2B5EF4-FFF2-40B4-BE49-F238E27FC236}">
                  <a16:creationId xmlns:a16="http://schemas.microsoft.com/office/drawing/2014/main" id="{D8630DD2-FFFA-CDE3-0349-30E921EE0823}"/>
                </a:ext>
              </a:extLst>
            </p:cNvPr>
            <p:cNvCxnSpPr/>
            <p:nvPr/>
          </p:nvCxnSpPr>
          <p:spPr bwMode="auto">
            <a:xfrm>
              <a:off x="3549667" y="5712597"/>
              <a:ext cx="684000" cy="0"/>
            </a:xfrm>
            <a:prstGeom prst="line">
              <a:avLst/>
            </a:prstGeom>
            <a:solidFill>
              <a:schemeClr val="accent1"/>
            </a:solidFill>
            <a:ln w="38100" cap="flat" cmpd="sng" algn="ctr">
              <a:solidFill>
                <a:srgbClr val="FF78B8"/>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91" name="Straight Connector 90">
              <a:extLst>
                <a:ext uri="{FF2B5EF4-FFF2-40B4-BE49-F238E27FC236}">
                  <a16:creationId xmlns:a16="http://schemas.microsoft.com/office/drawing/2014/main" id="{4B013F24-800C-6975-DB44-E8BE0E020039}"/>
                </a:ext>
              </a:extLst>
            </p:cNvPr>
            <p:cNvCxnSpPr/>
            <p:nvPr/>
          </p:nvCxnSpPr>
          <p:spPr bwMode="auto">
            <a:xfrm>
              <a:off x="5115902" y="6045624"/>
              <a:ext cx="576000" cy="0"/>
            </a:xfrm>
            <a:prstGeom prst="line">
              <a:avLst/>
            </a:prstGeom>
            <a:solidFill>
              <a:schemeClr val="accent1"/>
            </a:solidFill>
            <a:ln w="38100" cap="flat" cmpd="sng" algn="ctr">
              <a:solidFill>
                <a:srgbClr val="FF78B8"/>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93" name="TextBox 92">
              <a:extLst>
                <a:ext uri="{FF2B5EF4-FFF2-40B4-BE49-F238E27FC236}">
                  <a16:creationId xmlns:a16="http://schemas.microsoft.com/office/drawing/2014/main" id="{DB4F6844-1F3A-9E7F-A2BE-74536836F124}"/>
                </a:ext>
              </a:extLst>
            </p:cNvPr>
            <p:cNvSpPr txBox="1"/>
            <p:nvPr/>
          </p:nvSpPr>
          <p:spPr>
            <a:xfrm>
              <a:off x="4610999" y="4357884"/>
              <a:ext cx="1474557" cy="307777"/>
            </a:xfrm>
            <a:prstGeom prst="rect">
              <a:avLst/>
            </a:prstGeom>
            <a:noFill/>
          </p:spPr>
          <p:txBody>
            <a:bodyPr wrap="square" rtlCol="0">
              <a:spAutoFit/>
            </a:bodyPr>
            <a:lstStyle/>
            <a:p>
              <a:pPr algn="ctr"/>
              <a:r>
                <a:rPr lang="en-NZ" sz="1400" b="1"/>
                <a:t>New TEs</a:t>
              </a:r>
              <a:endParaRPr lang="en-NZ" sz="1400"/>
            </a:p>
          </p:txBody>
        </p:sp>
        <p:cxnSp>
          <p:nvCxnSpPr>
            <p:cNvPr id="92" name="Straight Connector 91">
              <a:extLst>
                <a:ext uri="{FF2B5EF4-FFF2-40B4-BE49-F238E27FC236}">
                  <a16:creationId xmlns:a16="http://schemas.microsoft.com/office/drawing/2014/main" id="{114520CE-A0BD-2516-4CD3-3BCCC67CBD97}"/>
                </a:ext>
              </a:extLst>
            </p:cNvPr>
            <p:cNvCxnSpPr/>
            <p:nvPr/>
          </p:nvCxnSpPr>
          <p:spPr bwMode="auto">
            <a:xfrm>
              <a:off x="4985545" y="4657782"/>
              <a:ext cx="684000" cy="0"/>
            </a:xfrm>
            <a:prstGeom prst="line">
              <a:avLst/>
            </a:prstGeom>
            <a:solidFill>
              <a:schemeClr val="accent1"/>
            </a:solidFill>
            <a:ln w="38100" cap="flat" cmpd="sng" algn="ctr">
              <a:solidFill>
                <a:srgbClr val="FF78B8"/>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4" name="Straight Connector 93">
              <a:extLst>
                <a:ext uri="{FF2B5EF4-FFF2-40B4-BE49-F238E27FC236}">
                  <a16:creationId xmlns:a16="http://schemas.microsoft.com/office/drawing/2014/main" id="{A9F16B05-D833-C91C-8EB5-409D231AF93F}"/>
                </a:ext>
              </a:extLst>
            </p:cNvPr>
            <p:cNvCxnSpPr/>
            <p:nvPr/>
          </p:nvCxnSpPr>
          <p:spPr bwMode="auto">
            <a:xfrm>
              <a:off x="4985545" y="4772082"/>
              <a:ext cx="684000" cy="0"/>
            </a:xfrm>
            <a:prstGeom prst="line">
              <a:avLst/>
            </a:prstGeom>
            <a:solidFill>
              <a:schemeClr val="accent1"/>
            </a:solidFill>
            <a:ln w="38100" cap="flat" cmpd="sng" algn="ctr">
              <a:solidFill>
                <a:srgbClr val="8CD167"/>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5" name="Straight Connector 94">
              <a:extLst>
                <a:ext uri="{FF2B5EF4-FFF2-40B4-BE49-F238E27FC236}">
                  <a16:creationId xmlns:a16="http://schemas.microsoft.com/office/drawing/2014/main" id="{64E753E8-4574-5EFB-A1E2-639E47042921}"/>
                </a:ext>
              </a:extLst>
            </p:cNvPr>
            <p:cNvCxnSpPr/>
            <p:nvPr/>
          </p:nvCxnSpPr>
          <p:spPr bwMode="auto">
            <a:xfrm>
              <a:off x="4714390" y="5377756"/>
              <a:ext cx="684000" cy="0"/>
            </a:xfrm>
            <a:prstGeom prst="line">
              <a:avLst/>
            </a:prstGeom>
            <a:solidFill>
              <a:schemeClr val="accent1"/>
            </a:solidFill>
            <a:ln w="38100" cap="flat" cmpd="sng" algn="ctr">
              <a:solidFill>
                <a:srgbClr val="8CD167"/>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96" name="Straight Connector 95">
              <a:extLst>
                <a:ext uri="{FF2B5EF4-FFF2-40B4-BE49-F238E27FC236}">
                  <a16:creationId xmlns:a16="http://schemas.microsoft.com/office/drawing/2014/main" id="{FDFB5B96-91C4-D8D5-4EED-2B1E8FB069A6}"/>
                </a:ext>
              </a:extLst>
            </p:cNvPr>
            <p:cNvCxnSpPr/>
            <p:nvPr/>
          </p:nvCxnSpPr>
          <p:spPr bwMode="auto">
            <a:xfrm>
              <a:off x="4953550" y="5711606"/>
              <a:ext cx="684000" cy="0"/>
            </a:xfrm>
            <a:prstGeom prst="line">
              <a:avLst/>
            </a:prstGeom>
            <a:solidFill>
              <a:schemeClr val="accent1"/>
            </a:solidFill>
            <a:ln w="38100" cap="flat" cmpd="sng" algn="ctr">
              <a:solidFill>
                <a:srgbClr val="8CD167"/>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97" name="TextBox 96">
              <a:extLst>
                <a:ext uri="{FF2B5EF4-FFF2-40B4-BE49-F238E27FC236}">
                  <a16:creationId xmlns:a16="http://schemas.microsoft.com/office/drawing/2014/main" id="{78C7AA50-89CB-B733-A97F-39D303E141DD}"/>
                </a:ext>
              </a:extLst>
            </p:cNvPr>
            <p:cNvSpPr txBox="1"/>
            <p:nvPr/>
          </p:nvSpPr>
          <p:spPr>
            <a:xfrm>
              <a:off x="3298949" y="5406412"/>
              <a:ext cx="2304838" cy="276999"/>
            </a:xfrm>
            <a:prstGeom prst="rect">
              <a:avLst/>
            </a:prstGeom>
            <a:noFill/>
          </p:spPr>
          <p:txBody>
            <a:bodyPr wrap="square" rtlCol="0">
              <a:spAutoFit/>
            </a:bodyPr>
            <a:lstStyle/>
            <a:p>
              <a:pPr algn="ctr"/>
              <a:r>
                <a:rPr lang="en-NZ" sz="1200"/>
                <a:t>Undetected new TEs</a:t>
              </a:r>
            </a:p>
          </p:txBody>
        </p:sp>
        <p:sp>
          <p:nvSpPr>
            <p:cNvPr id="98" name="Freeform 97">
              <a:extLst>
                <a:ext uri="{FF2B5EF4-FFF2-40B4-BE49-F238E27FC236}">
                  <a16:creationId xmlns:a16="http://schemas.microsoft.com/office/drawing/2014/main" id="{4930A0B8-1C1B-6DA7-973F-621A9314D5C3}"/>
                </a:ext>
              </a:extLst>
            </p:cNvPr>
            <p:cNvSpPr/>
            <p:nvPr/>
          </p:nvSpPr>
          <p:spPr bwMode="auto">
            <a:xfrm>
              <a:off x="5205538" y="5391246"/>
              <a:ext cx="167609" cy="157279"/>
            </a:xfrm>
            <a:custGeom>
              <a:avLst/>
              <a:gdLst>
                <a:gd name="connsiteX0" fmla="*/ 0 w 100668"/>
                <a:gd name="connsiteY0" fmla="*/ 96473 h 102646"/>
                <a:gd name="connsiteX1" fmla="*/ 71307 w 100668"/>
                <a:gd name="connsiteY1" fmla="*/ 92278 h 102646"/>
                <a:gd name="connsiteX2" fmla="*/ 100668 w 100668"/>
                <a:gd name="connsiteY2" fmla="*/ 0 h 102646"/>
                <a:gd name="connsiteX0" fmla="*/ 0 w 155196"/>
                <a:gd name="connsiteY0" fmla="*/ 134223 h 140396"/>
                <a:gd name="connsiteX1" fmla="*/ 71307 w 155196"/>
                <a:gd name="connsiteY1" fmla="*/ 130028 h 140396"/>
                <a:gd name="connsiteX2" fmla="*/ 155196 w 155196"/>
                <a:gd name="connsiteY2" fmla="*/ 0 h 140396"/>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13251 h 116206"/>
                <a:gd name="connsiteX1" fmla="*/ 121641 w 155196"/>
                <a:gd name="connsiteY1" fmla="*/ 100666 h 116206"/>
                <a:gd name="connsiteX2" fmla="*/ 155196 w 155196"/>
                <a:gd name="connsiteY2" fmla="*/ 0 h 116206"/>
                <a:gd name="connsiteX0" fmla="*/ 0 w 155196"/>
                <a:gd name="connsiteY0" fmla="*/ 113251 h 115398"/>
                <a:gd name="connsiteX1" fmla="*/ 109058 w 155196"/>
                <a:gd name="connsiteY1" fmla="*/ 96472 h 115398"/>
                <a:gd name="connsiteX2" fmla="*/ 155196 w 155196"/>
                <a:gd name="connsiteY2" fmla="*/ 0 h 115398"/>
                <a:gd name="connsiteX0" fmla="*/ 0 w 167609"/>
                <a:gd name="connsiteY0" fmla="*/ 119540 h 121011"/>
                <a:gd name="connsiteX1" fmla="*/ 121471 w 167609"/>
                <a:gd name="connsiteY1" fmla="*/ 96472 h 121011"/>
                <a:gd name="connsiteX2" fmla="*/ 167609 w 167609"/>
                <a:gd name="connsiteY2" fmla="*/ 0 h 121011"/>
                <a:gd name="connsiteX0" fmla="*/ 0 w 167609"/>
                <a:gd name="connsiteY0" fmla="*/ 119540 h 119540"/>
                <a:gd name="connsiteX1" fmla="*/ 121471 w 167609"/>
                <a:gd name="connsiteY1" fmla="*/ 96472 h 119540"/>
                <a:gd name="connsiteX2" fmla="*/ 167609 w 167609"/>
                <a:gd name="connsiteY2" fmla="*/ 0 h 119540"/>
              </a:gdLst>
              <a:ahLst/>
              <a:cxnLst>
                <a:cxn ang="0">
                  <a:pos x="connsiteX0" y="connsiteY0"/>
                </a:cxn>
                <a:cxn ang="0">
                  <a:pos x="connsiteX1" y="connsiteY1"/>
                </a:cxn>
                <a:cxn ang="0">
                  <a:pos x="connsiteX2" y="connsiteY2"/>
                </a:cxn>
              </a:cxnLst>
              <a:rect l="l" t="t" r="r" b="b"/>
              <a:pathLst>
                <a:path w="167609" h="119540">
                  <a:moveTo>
                    <a:pt x="0" y="119540"/>
                  </a:moveTo>
                  <a:cubicBezTo>
                    <a:pt x="60365" y="109758"/>
                    <a:pt x="104693" y="112551"/>
                    <a:pt x="121471" y="96472"/>
                  </a:cubicBezTo>
                  <a:cubicBezTo>
                    <a:pt x="155027" y="72004"/>
                    <a:pt x="161317" y="38099"/>
                    <a:pt x="167609" y="0"/>
                  </a:cubicBezTo>
                </a:path>
              </a:pathLst>
            </a:custGeom>
            <a:noFill/>
            <a:ln w="12700" cap="flat"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99" name="Freeform 98">
              <a:extLst>
                <a:ext uri="{FF2B5EF4-FFF2-40B4-BE49-F238E27FC236}">
                  <a16:creationId xmlns:a16="http://schemas.microsoft.com/office/drawing/2014/main" id="{D6D37AAC-ACF5-5049-2869-D3669A8F440B}"/>
                </a:ext>
              </a:extLst>
            </p:cNvPr>
            <p:cNvSpPr/>
            <p:nvPr/>
          </p:nvSpPr>
          <p:spPr bwMode="auto">
            <a:xfrm flipV="1">
              <a:off x="5181786" y="5545651"/>
              <a:ext cx="155196" cy="135894"/>
            </a:xfrm>
            <a:custGeom>
              <a:avLst/>
              <a:gdLst>
                <a:gd name="connsiteX0" fmla="*/ 0 w 100668"/>
                <a:gd name="connsiteY0" fmla="*/ 96473 h 102646"/>
                <a:gd name="connsiteX1" fmla="*/ 71307 w 100668"/>
                <a:gd name="connsiteY1" fmla="*/ 92278 h 102646"/>
                <a:gd name="connsiteX2" fmla="*/ 100668 w 100668"/>
                <a:gd name="connsiteY2" fmla="*/ 0 h 102646"/>
                <a:gd name="connsiteX0" fmla="*/ 0 w 155196"/>
                <a:gd name="connsiteY0" fmla="*/ 134223 h 140396"/>
                <a:gd name="connsiteX1" fmla="*/ 71307 w 155196"/>
                <a:gd name="connsiteY1" fmla="*/ 130028 h 140396"/>
                <a:gd name="connsiteX2" fmla="*/ 155196 w 155196"/>
                <a:gd name="connsiteY2" fmla="*/ 0 h 140396"/>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13251 h 116206"/>
                <a:gd name="connsiteX1" fmla="*/ 121641 w 155196"/>
                <a:gd name="connsiteY1" fmla="*/ 100666 h 116206"/>
                <a:gd name="connsiteX2" fmla="*/ 155196 w 155196"/>
                <a:gd name="connsiteY2" fmla="*/ 0 h 116206"/>
                <a:gd name="connsiteX0" fmla="*/ 0 w 155196"/>
                <a:gd name="connsiteY0" fmla="*/ 113251 h 115398"/>
                <a:gd name="connsiteX1" fmla="*/ 109058 w 155196"/>
                <a:gd name="connsiteY1" fmla="*/ 96472 h 115398"/>
                <a:gd name="connsiteX2" fmla="*/ 155196 w 155196"/>
                <a:gd name="connsiteY2" fmla="*/ 0 h 115398"/>
                <a:gd name="connsiteX0" fmla="*/ 0 w 155196"/>
                <a:gd name="connsiteY0" fmla="*/ 113251 h 113251"/>
                <a:gd name="connsiteX1" fmla="*/ 109058 w 155196"/>
                <a:gd name="connsiteY1" fmla="*/ 96472 h 113251"/>
                <a:gd name="connsiteX2" fmla="*/ 155196 w 155196"/>
                <a:gd name="connsiteY2" fmla="*/ 0 h 113251"/>
              </a:gdLst>
              <a:ahLst/>
              <a:cxnLst>
                <a:cxn ang="0">
                  <a:pos x="connsiteX0" y="connsiteY0"/>
                </a:cxn>
                <a:cxn ang="0">
                  <a:pos x="connsiteX1" y="connsiteY1"/>
                </a:cxn>
                <a:cxn ang="0">
                  <a:pos x="connsiteX2" y="connsiteY2"/>
                </a:cxn>
              </a:cxnLst>
              <a:rect l="l" t="t" r="r" b="b"/>
              <a:pathLst>
                <a:path w="155196" h="113251">
                  <a:moveTo>
                    <a:pt x="0" y="113251"/>
                  </a:moveTo>
                  <a:cubicBezTo>
                    <a:pt x="47952" y="112297"/>
                    <a:pt x="92280" y="112551"/>
                    <a:pt x="109058" y="96472"/>
                  </a:cubicBezTo>
                  <a:cubicBezTo>
                    <a:pt x="142614" y="72004"/>
                    <a:pt x="148904" y="38099"/>
                    <a:pt x="155196" y="0"/>
                  </a:cubicBezTo>
                </a:path>
              </a:pathLst>
            </a:custGeom>
            <a:noFill/>
            <a:ln w="12700" cap="flat"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0" name="Freeform 99">
              <a:extLst>
                <a:ext uri="{FF2B5EF4-FFF2-40B4-BE49-F238E27FC236}">
                  <a16:creationId xmlns:a16="http://schemas.microsoft.com/office/drawing/2014/main" id="{E73E0AEA-A3DC-F803-EF38-1C758A9CA415}"/>
                </a:ext>
              </a:extLst>
            </p:cNvPr>
            <p:cNvSpPr/>
            <p:nvPr/>
          </p:nvSpPr>
          <p:spPr bwMode="auto">
            <a:xfrm flipH="1" flipV="1">
              <a:off x="3577865" y="5532585"/>
              <a:ext cx="155196" cy="165992"/>
            </a:xfrm>
            <a:custGeom>
              <a:avLst/>
              <a:gdLst>
                <a:gd name="connsiteX0" fmla="*/ 0 w 100668"/>
                <a:gd name="connsiteY0" fmla="*/ 96473 h 102646"/>
                <a:gd name="connsiteX1" fmla="*/ 71307 w 100668"/>
                <a:gd name="connsiteY1" fmla="*/ 92278 h 102646"/>
                <a:gd name="connsiteX2" fmla="*/ 100668 w 100668"/>
                <a:gd name="connsiteY2" fmla="*/ 0 h 102646"/>
                <a:gd name="connsiteX0" fmla="*/ 0 w 155196"/>
                <a:gd name="connsiteY0" fmla="*/ 134223 h 140396"/>
                <a:gd name="connsiteX1" fmla="*/ 71307 w 155196"/>
                <a:gd name="connsiteY1" fmla="*/ 130028 h 140396"/>
                <a:gd name="connsiteX2" fmla="*/ 155196 w 155196"/>
                <a:gd name="connsiteY2" fmla="*/ 0 h 140396"/>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13251 h 116206"/>
                <a:gd name="connsiteX1" fmla="*/ 121641 w 155196"/>
                <a:gd name="connsiteY1" fmla="*/ 100666 h 116206"/>
                <a:gd name="connsiteX2" fmla="*/ 155196 w 155196"/>
                <a:gd name="connsiteY2" fmla="*/ 0 h 116206"/>
                <a:gd name="connsiteX0" fmla="*/ 0 w 155196"/>
                <a:gd name="connsiteY0" fmla="*/ 113251 h 115398"/>
                <a:gd name="connsiteX1" fmla="*/ 109058 w 155196"/>
                <a:gd name="connsiteY1" fmla="*/ 96472 h 115398"/>
                <a:gd name="connsiteX2" fmla="*/ 155196 w 155196"/>
                <a:gd name="connsiteY2" fmla="*/ 0 h 115398"/>
              </a:gdLst>
              <a:ahLst/>
              <a:cxnLst>
                <a:cxn ang="0">
                  <a:pos x="connsiteX0" y="connsiteY0"/>
                </a:cxn>
                <a:cxn ang="0">
                  <a:pos x="connsiteX1" y="connsiteY1"/>
                </a:cxn>
                <a:cxn ang="0">
                  <a:pos x="connsiteX2" y="connsiteY2"/>
                </a:cxn>
              </a:cxnLst>
              <a:rect l="l" t="t" r="r" b="b"/>
              <a:pathLst>
                <a:path w="155196" h="115398">
                  <a:moveTo>
                    <a:pt x="0" y="113251"/>
                  </a:moveTo>
                  <a:cubicBezTo>
                    <a:pt x="27264" y="119193"/>
                    <a:pt x="92280" y="112551"/>
                    <a:pt x="109058" y="96472"/>
                  </a:cubicBezTo>
                  <a:cubicBezTo>
                    <a:pt x="142614" y="72004"/>
                    <a:pt x="148904" y="38099"/>
                    <a:pt x="155196" y="0"/>
                  </a:cubicBezTo>
                </a:path>
              </a:pathLst>
            </a:custGeom>
            <a:noFill/>
            <a:ln w="12700" cap="flat"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01" name="Freeform 100">
              <a:extLst>
                <a:ext uri="{FF2B5EF4-FFF2-40B4-BE49-F238E27FC236}">
                  <a16:creationId xmlns:a16="http://schemas.microsoft.com/office/drawing/2014/main" id="{EC9A2417-6A07-F72C-30D9-1C0995D7CD23}"/>
                </a:ext>
              </a:extLst>
            </p:cNvPr>
            <p:cNvSpPr/>
            <p:nvPr/>
          </p:nvSpPr>
          <p:spPr bwMode="auto">
            <a:xfrm flipV="1">
              <a:off x="5169763" y="5548481"/>
              <a:ext cx="421498" cy="467082"/>
            </a:xfrm>
            <a:custGeom>
              <a:avLst/>
              <a:gdLst>
                <a:gd name="connsiteX0" fmla="*/ 0 w 100668"/>
                <a:gd name="connsiteY0" fmla="*/ 96473 h 102646"/>
                <a:gd name="connsiteX1" fmla="*/ 71307 w 100668"/>
                <a:gd name="connsiteY1" fmla="*/ 92278 h 102646"/>
                <a:gd name="connsiteX2" fmla="*/ 100668 w 100668"/>
                <a:gd name="connsiteY2" fmla="*/ 0 h 102646"/>
                <a:gd name="connsiteX0" fmla="*/ 0 w 155196"/>
                <a:gd name="connsiteY0" fmla="*/ 134223 h 140396"/>
                <a:gd name="connsiteX1" fmla="*/ 71307 w 155196"/>
                <a:gd name="connsiteY1" fmla="*/ 130028 h 140396"/>
                <a:gd name="connsiteX2" fmla="*/ 155196 w 155196"/>
                <a:gd name="connsiteY2" fmla="*/ 0 h 140396"/>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34223 h 135167"/>
                <a:gd name="connsiteX1" fmla="*/ 121641 w 155196"/>
                <a:gd name="connsiteY1" fmla="*/ 100666 h 135167"/>
                <a:gd name="connsiteX2" fmla="*/ 155196 w 155196"/>
                <a:gd name="connsiteY2" fmla="*/ 0 h 135167"/>
                <a:gd name="connsiteX0" fmla="*/ 0 w 155196"/>
                <a:gd name="connsiteY0" fmla="*/ 113251 h 116206"/>
                <a:gd name="connsiteX1" fmla="*/ 121641 w 155196"/>
                <a:gd name="connsiteY1" fmla="*/ 100666 h 116206"/>
                <a:gd name="connsiteX2" fmla="*/ 155196 w 155196"/>
                <a:gd name="connsiteY2" fmla="*/ 0 h 116206"/>
                <a:gd name="connsiteX0" fmla="*/ 0 w 155196"/>
                <a:gd name="connsiteY0" fmla="*/ 113251 h 115398"/>
                <a:gd name="connsiteX1" fmla="*/ 109058 w 155196"/>
                <a:gd name="connsiteY1" fmla="*/ 96472 h 115398"/>
                <a:gd name="connsiteX2" fmla="*/ 155196 w 155196"/>
                <a:gd name="connsiteY2" fmla="*/ 0 h 115398"/>
                <a:gd name="connsiteX0" fmla="*/ 0 w 187268"/>
                <a:gd name="connsiteY0" fmla="*/ 114279 h 116282"/>
                <a:gd name="connsiteX1" fmla="*/ 141130 w 187268"/>
                <a:gd name="connsiteY1" fmla="*/ 96472 h 116282"/>
                <a:gd name="connsiteX2" fmla="*/ 187268 w 187268"/>
                <a:gd name="connsiteY2" fmla="*/ 0 h 116282"/>
                <a:gd name="connsiteX0" fmla="*/ 0 w 187268"/>
                <a:gd name="connsiteY0" fmla="*/ 114279 h 114410"/>
                <a:gd name="connsiteX1" fmla="*/ 141130 w 187268"/>
                <a:gd name="connsiteY1" fmla="*/ 96472 h 114410"/>
                <a:gd name="connsiteX2" fmla="*/ 187268 w 187268"/>
                <a:gd name="connsiteY2" fmla="*/ 0 h 114410"/>
                <a:gd name="connsiteX0" fmla="*/ 0 w 230203"/>
                <a:gd name="connsiteY0" fmla="*/ 114279 h 114410"/>
                <a:gd name="connsiteX1" fmla="*/ 184065 w 230203"/>
                <a:gd name="connsiteY1" fmla="*/ 96472 h 114410"/>
                <a:gd name="connsiteX2" fmla="*/ 230203 w 230203"/>
                <a:gd name="connsiteY2" fmla="*/ 0 h 114410"/>
              </a:gdLst>
              <a:ahLst/>
              <a:cxnLst>
                <a:cxn ang="0">
                  <a:pos x="connsiteX0" y="connsiteY0"/>
                </a:cxn>
                <a:cxn ang="0">
                  <a:pos x="connsiteX1" y="connsiteY1"/>
                </a:cxn>
                <a:cxn ang="0">
                  <a:pos x="connsiteX2" y="connsiteY2"/>
                </a:cxn>
              </a:cxnLst>
              <a:rect l="l" t="t" r="r" b="b"/>
              <a:pathLst>
                <a:path w="230203" h="114410">
                  <a:moveTo>
                    <a:pt x="0" y="114279"/>
                  </a:moveTo>
                  <a:cubicBezTo>
                    <a:pt x="52463" y="115084"/>
                    <a:pt x="167287" y="112551"/>
                    <a:pt x="184065" y="96472"/>
                  </a:cubicBezTo>
                  <a:cubicBezTo>
                    <a:pt x="217621" y="72004"/>
                    <a:pt x="223911" y="38099"/>
                    <a:pt x="230203" y="0"/>
                  </a:cubicBezTo>
                </a:path>
              </a:pathLst>
            </a:custGeom>
            <a:noFill/>
            <a:ln w="12700" cap="flat"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cxnSp>
          <p:nvCxnSpPr>
            <p:cNvPr id="104" name="Straight Connector 103">
              <a:extLst>
                <a:ext uri="{FF2B5EF4-FFF2-40B4-BE49-F238E27FC236}">
                  <a16:creationId xmlns:a16="http://schemas.microsoft.com/office/drawing/2014/main" id="{F13F601E-9C64-EA57-87CA-D67AF9C5D9AA}"/>
                </a:ext>
              </a:extLst>
            </p:cNvPr>
            <p:cNvCxnSpPr/>
            <p:nvPr/>
          </p:nvCxnSpPr>
          <p:spPr bwMode="auto">
            <a:xfrm>
              <a:off x="6299724" y="5265856"/>
              <a:ext cx="479431" cy="0"/>
            </a:xfrm>
            <a:prstGeom prst="line">
              <a:avLst/>
            </a:prstGeom>
            <a:solidFill>
              <a:schemeClr val="accent1"/>
            </a:solidFill>
            <a:ln w="38100" cap="rnd" cmpd="sng" algn="ctr">
              <a:solidFill>
                <a:schemeClr val="tx2"/>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1229F617-3CCF-23B8-3D44-5BBB94779553}"/>
                </a:ext>
              </a:extLst>
            </p:cNvPr>
            <p:cNvCxnSpPr>
              <a:cxnSpLocks/>
            </p:cNvCxnSpPr>
            <p:nvPr/>
          </p:nvCxnSpPr>
          <p:spPr bwMode="auto">
            <a:xfrm flipV="1">
              <a:off x="6779155" y="4709820"/>
              <a:ext cx="1384239" cy="561480"/>
            </a:xfrm>
            <a:prstGeom prst="line">
              <a:avLst/>
            </a:prstGeom>
            <a:solidFill>
              <a:schemeClr val="accent1"/>
            </a:solidFill>
            <a:ln w="38100" cap="rnd" cmpd="sng" algn="ctr">
              <a:solidFill>
                <a:schemeClr val="tx2"/>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BDDF1B65-D8A0-5C24-4450-CD120CC23D12}"/>
                </a:ext>
              </a:extLst>
            </p:cNvPr>
            <p:cNvCxnSpPr>
              <a:cxnSpLocks/>
            </p:cNvCxnSpPr>
            <p:nvPr/>
          </p:nvCxnSpPr>
          <p:spPr bwMode="auto">
            <a:xfrm>
              <a:off x="6779155" y="5263562"/>
              <a:ext cx="1398438" cy="677888"/>
            </a:xfrm>
            <a:prstGeom prst="line">
              <a:avLst/>
            </a:prstGeom>
            <a:solidFill>
              <a:schemeClr val="accent1"/>
            </a:solidFill>
            <a:ln w="38100" cap="rnd" cmpd="sng" algn="ctr">
              <a:solidFill>
                <a:schemeClr val="tx2"/>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41664BEA-DEA8-4E80-540C-8B60228A33CF}"/>
                </a:ext>
              </a:extLst>
            </p:cNvPr>
            <p:cNvCxnSpPr>
              <a:cxnSpLocks/>
            </p:cNvCxnSpPr>
            <p:nvPr/>
          </p:nvCxnSpPr>
          <p:spPr bwMode="auto">
            <a:xfrm flipV="1">
              <a:off x="7481002" y="5342227"/>
              <a:ext cx="682098" cy="243502"/>
            </a:xfrm>
            <a:prstGeom prst="line">
              <a:avLst/>
            </a:prstGeom>
            <a:solidFill>
              <a:schemeClr val="accent1"/>
            </a:solidFill>
            <a:ln w="38100" cap="rnd" cmpd="sng" algn="ctr">
              <a:solidFill>
                <a:schemeClr val="tx2"/>
              </a:solidFill>
              <a:prstDash val="solid"/>
              <a:round/>
              <a:headEnd type="none" w="med" len="med"/>
              <a:tailEnd type="none" w="med" len="med"/>
            </a:ln>
            <a:effectLst/>
          </p:spPr>
        </p:cxnSp>
        <p:pic>
          <p:nvPicPr>
            <p:cNvPr id="123" name="Graphic 122" descr="Plant with solid fill">
              <a:extLst>
                <a:ext uri="{FF2B5EF4-FFF2-40B4-BE49-F238E27FC236}">
                  <a16:creationId xmlns:a16="http://schemas.microsoft.com/office/drawing/2014/main" id="{792EFC20-13C8-5E88-7890-DB508A6339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55119" y="4418773"/>
              <a:ext cx="561480" cy="561480"/>
            </a:xfrm>
            <a:prstGeom prst="rect">
              <a:avLst/>
            </a:prstGeom>
            <a:effectLst>
              <a:outerShdw blurRad="50800" dist="38100" dir="2700000" algn="tl" rotWithShape="0">
                <a:prstClr val="black">
                  <a:alpha val="40000"/>
                </a:prstClr>
              </a:outerShdw>
            </a:effectLst>
          </p:spPr>
        </p:pic>
        <p:pic>
          <p:nvPicPr>
            <p:cNvPr id="125" name="Graphic 124" descr="Plant with solid fill">
              <a:extLst>
                <a:ext uri="{FF2B5EF4-FFF2-40B4-BE49-F238E27FC236}">
                  <a16:creationId xmlns:a16="http://schemas.microsoft.com/office/drawing/2014/main" id="{813FF3A4-60C2-2453-38F7-36F6ED8B4F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55119" y="5002251"/>
              <a:ext cx="561480" cy="561480"/>
            </a:xfrm>
            <a:prstGeom prst="rect">
              <a:avLst/>
            </a:prstGeom>
            <a:effectLst>
              <a:outerShdw blurRad="50800" dist="38100" dir="2700000" algn="tl" rotWithShape="0">
                <a:prstClr val="black">
                  <a:alpha val="40000"/>
                </a:prstClr>
              </a:outerShdw>
            </a:effectLst>
          </p:spPr>
        </p:pic>
        <p:pic>
          <p:nvPicPr>
            <p:cNvPr id="126" name="Graphic 125" descr="Plant with solid fill">
              <a:extLst>
                <a:ext uri="{FF2B5EF4-FFF2-40B4-BE49-F238E27FC236}">
                  <a16:creationId xmlns:a16="http://schemas.microsoft.com/office/drawing/2014/main" id="{92F3CBBC-1F89-0A8F-7672-BCD08FE65D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55119" y="5571062"/>
              <a:ext cx="561480" cy="561480"/>
            </a:xfrm>
            <a:prstGeom prst="rect">
              <a:avLst/>
            </a:prstGeom>
            <a:effectLst>
              <a:outerShdw blurRad="50800" dist="38100" dir="2700000" algn="tl" rotWithShape="0">
                <a:prstClr val="black">
                  <a:alpha val="40000"/>
                </a:prstClr>
              </a:outerShdw>
            </a:effectLst>
          </p:spPr>
        </p:pic>
        <p:sp>
          <p:nvSpPr>
            <p:cNvPr id="150" name="Rounded Rectangle 149">
              <a:extLst>
                <a:ext uri="{FF2B5EF4-FFF2-40B4-BE49-F238E27FC236}">
                  <a16:creationId xmlns:a16="http://schemas.microsoft.com/office/drawing/2014/main" id="{551C3AE8-C4A0-7E01-3291-5922E23FC823}"/>
                </a:ext>
              </a:extLst>
            </p:cNvPr>
            <p:cNvSpPr/>
            <p:nvPr/>
          </p:nvSpPr>
          <p:spPr bwMode="auto">
            <a:xfrm>
              <a:off x="10233707" y="4507699"/>
              <a:ext cx="1394790" cy="1606193"/>
            </a:xfrm>
            <a:prstGeom prst="roundRect">
              <a:avLst/>
            </a:prstGeom>
            <a:solidFill>
              <a:schemeClr val="bg2">
                <a:lumMod val="90000"/>
              </a:scheme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51" name="TextBox 150">
              <a:extLst>
                <a:ext uri="{FF2B5EF4-FFF2-40B4-BE49-F238E27FC236}">
                  <a16:creationId xmlns:a16="http://schemas.microsoft.com/office/drawing/2014/main" id="{1ED0F71E-16C6-7FD9-AF78-BCDD33495837}"/>
                </a:ext>
              </a:extLst>
            </p:cNvPr>
            <p:cNvSpPr txBox="1"/>
            <p:nvPr/>
          </p:nvSpPr>
          <p:spPr>
            <a:xfrm>
              <a:off x="10111326" y="4529139"/>
              <a:ext cx="1682033" cy="307777"/>
            </a:xfrm>
            <a:prstGeom prst="rect">
              <a:avLst/>
            </a:prstGeom>
            <a:noFill/>
          </p:spPr>
          <p:txBody>
            <a:bodyPr wrap="square" rtlCol="0">
              <a:spAutoFit/>
            </a:bodyPr>
            <a:lstStyle/>
            <a:p>
              <a:pPr algn="ctr"/>
              <a:r>
                <a:rPr lang="en-NZ" sz="1400" b="1"/>
                <a:t>TE database</a:t>
              </a:r>
              <a:endParaRPr lang="en-NZ" sz="1400"/>
            </a:p>
          </p:txBody>
        </p:sp>
        <p:cxnSp>
          <p:nvCxnSpPr>
            <p:cNvPr id="152" name="Straight Connector 151">
              <a:extLst>
                <a:ext uri="{FF2B5EF4-FFF2-40B4-BE49-F238E27FC236}">
                  <a16:creationId xmlns:a16="http://schemas.microsoft.com/office/drawing/2014/main" id="{682B4EC3-9105-54E9-932E-8B7823267A47}"/>
                </a:ext>
              </a:extLst>
            </p:cNvPr>
            <p:cNvCxnSpPr/>
            <p:nvPr/>
          </p:nvCxnSpPr>
          <p:spPr bwMode="auto">
            <a:xfrm>
              <a:off x="10348038" y="4990162"/>
              <a:ext cx="1044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53" name="Straight Connector 152">
              <a:extLst>
                <a:ext uri="{FF2B5EF4-FFF2-40B4-BE49-F238E27FC236}">
                  <a16:creationId xmlns:a16="http://schemas.microsoft.com/office/drawing/2014/main" id="{0EDC906B-7998-9559-149C-8420FE6518EE}"/>
                </a:ext>
              </a:extLst>
            </p:cNvPr>
            <p:cNvCxnSpPr/>
            <p:nvPr/>
          </p:nvCxnSpPr>
          <p:spPr bwMode="auto">
            <a:xfrm>
              <a:off x="10348038" y="5195113"/>
              <a:ext cx="1044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54" name="Straight Connector 153">
              <a:extLst>
                <a:ext uri="{FF2B5EF4-FFF2-40B4-BE49-F238E27FC236}">
                  <a16:creationId xmlns:a16="http://schemas.microsoft.com/office/drawing/2014/main" id="{42D6F108-0297-A96E-02EE-05D9E51C1F55}"/>
                </a:ext>
              </a:extLst>
            </p:cNvPr>
            <p:cNvCxnSpPr/>
            <p:nvPr/>
          </p:nvCxnSpPr>
          <p:spPr bwMode="auto">
            <a:xfrm>
              <a:off x="10348038" y="5410575"/>
              <a:ext cx="1044000" cy="0"/>
            </a:xfrm>
            <a:prstGeom prst="line">
              <a:avLst/>
            </a:prstGeom>
            <a:solidFill>
              <a:schemeClr val="accent1"/>
            </a:solidFill>
            <a:ln w="38100"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55" name="Straight Connector 154">
              <a:extLst>
                <a:ext uri="{FF2B5EF4-FFF2-40B4-BE49-F238E27FC236}">
                  <a16:creationId xmlns:a16="http://schemas.microsoft.com/office/drawing/2014/main" id="{7A8F08CC-541A-9511-8B4D-DD479D5E2F11}"/>
                </a:ext>
              </a:extLst>
            </p:cNvPr>
            <p:cNvCxnSpPr/>
            <p:nvPr/>
          </p:nvCxnSpPr>
          <p:spPr bwMode="auto">
            <a:xfrm>
              <a:off x="10348038" y="5636548"/>
              <a:ext cx="1044000" cy="0"/>
            </a:xfrm>
            <a:prstGeom prst="line">
              <a:avLst/>
            </a:prstGeom>
            <a:solidFill>
              <a:schemeClr val="accent1"/>
            </a:solidFill>
            <a:ln w="38100"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67" name="Straight Connector 166">
              <a:extLst>
                <a:ext uri="{FF2B5EF4-FFF2-40B4-BE49-F238E27FC236}">
                  <a16:creationId xmlns:a16="http://schemas.microsoft.com/office/drawing/2014/main" id="{2AA54990-FCEF-5DAD-9BDA-04CE263AD15D}"/>
                </a:ext>
              </a:extLst>
            </p:cNvPr>
            <p:cNvCxnSpPr/>
            <p:nvPr/>
          </p:nvCxnSpPr>
          <p:spPr bwMode="auto">
            <a:xfrm>
              <a:off x="10348038" y="5873031"/>
              <a:ext cx="1044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sp>
          <p:nvSpPr>
            <p:cNvPr id="168" name="Freeform 167">
              <a:extLst>
                <a:ext uri="{FF2B5EF4-FFF2-40B4-BE49-F238E27FC236}">
                  <a16:creationId xmlns:a16="http://schemas.microsoft.com/office/drawing/2014/main" id="{85C522D7-B69B-7B73-6679-83AAF7E2BABA}"/>
                </a:ext>
              </a:extLst>
            </p:cNvPr>
            <p:cNvSpPr/>
            <p:nvPr/>
          </p:nvSpPr>
          <p:spPr bwMode="auto">
            <a:xfrm>
              <a:off x="8697951" y="4430429"/>
              <a:ext cx="1568605" cy="163872"/>
            </a:xfrm>
            <a:custGeom>
              <a:avLst/>
              <a:gdLst>
                <a:gd name="connsiteX0" fmla="*/ 0 w 1568605"/>
                <a:gd name="connsiteY0" fmla="*/ 134136 h 163872"/>
                <a:gd name="connsiteX1" fmla="*/ 512956 w 1568605"/>
                <a:gd name="connsiteY1" fmla="*/ 7755 h 163872"/>
                <a:gd name="connsiteX2" fmla="*/ 1025912 w 1568605"/>
                <a:gd name="connsiteY2" fmla="*/ 30058 h 163872"/>
                <a:gd name="connsiteX3" fmla="*/ 1568605 w 1568605"/>
                <a:gd name="connsiteY3" fmla="*/ 163872 h 163872"/>
              </a:gdLst>
              <a:ahLst/>
              <a:cxnLst>
                <a:cxn ang="0">
                  <a:pos x="connsiteX0" y="connsiteY0"/>
                </a:cxn>
                <a:cxn ang="0">
                  <a:pos x="connsiteX1" y="connsiteY1"/>
                </a:cxn>
                <a:cxn ang="0">
                  <a:pos x="connsiteX2" y="connsiteY2"/>
                </a:cxn>
                <a:cxn ang="0">
                  <a:pos x="connsiteX3" y="connsiteY3"/>
                </a:cxn>
              </a:cxnLst>
              <a:rect l="l" t="t" r="r" b="b"/>
              <a:pathLst>
                <a:path w="1568605" h="163872">
                  <a:moveTo>
                    <a:pt x="0" y="134136"/>
                  </a:moveTo>
                  <a:cubicBezTo>
                    <a:pt x="170985" y="79618"/>
                    <a:pt x="341971" y="25101"/>
                    <a:pt x="512956" y="7755"/>
                  </a:cubicBezTo>
                  <a:cubicBezTo>
                    <a:pt x="683941" y="-9591"/>
                    <a:pt x="849971" y="4038"/>
                    <a:pt x="1025912" y="30058"/>
                  </a:cubicBezTo>
                  <a:cubicBezTo>
                    <a:pt x="1201854" y="56077"/>
                    <a:pt x="1385229" y="109974"/>
                    <a:pt x="1568605" y="163872"/>
                  </a:cubicBezTo>
                </a:path>
              </a:pathLst>
            </a:custGeom>
            <a:noFill/>
            <a:ln w="38100" cap="flat" cmpd="sng" algn="ctr">
              <a:solidFill>
                <a:schemeClr val="tx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cxnSp>
          <p:nvCxnSpPr>
            <p:cNvPr id="172" name="Straight Connector 171">
              <a:extLst>
                <a:ext uri="{FF2B5EF4-FFF2-40B4-BE49-F238E27FC236}">
                  <a16:creationId xmlns:a16="http://schemas.microsoft.com/office/drawing/2014/main" id="{C5C8648A-C4A0-FA24-5BC6-CA02B07E2B38}"/>
                </a:ext>
              </a:extLst>
            </p:cNvPr>
            <p:cNvCxnSpPr/>
            <p:nvPr/>
          </p:nvCxnSpPr>
          <p:spPr bwMode="auto">
            <a:xfrm>
              <a:off x="8925510" y="4583886"/>
              <a:ext cx="756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3" name="Straight Connector 172">
              <a:extLst>
                <a:ext uri="{FF2B5EF4-FFF2-40B4-BE49-F238E27FC236}">
                  <a16:creationId xmlns:a16="http://schemas.microsoft.com/office/drawing/2014/main" id="{F5F5E158-3509-109F-B894-3D40D210385D}"/>
                </a:ext>
              </a:extLst>
            </p:cNvPr>
            <p:cNvCxnSpPr/>
            <p:nvPr/>
          </p:nvCxnSpPr>
          <p:spPr bwMode="auto">
            <a:xfrm>
              <a:off x="9095973" y="4669251"/>
              <a:ext cx="756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4" name="Straight Connector 173">
              <a:extLst>
                <a:ext uri="{FF2B5EF4-FFF2-40B4-BE49-F238E27FC236}">
                  <a16:creationId xmlns:a16="http://schemas.microsoft.com/office/drawing/2014/main" id="{3F4934B7-89E3-519A-4239-BF9565B6A5B0}"/>
                </a:ext>
              </a:extLst>
            </p:cNvPr>
            <p:cNvCxnSpPr/>
            <p:nvPr/>
          </p:nvCxnSpPr>
          <p:spPr bwMode="auto">
            <a:xfrm>
              <a:off x="9197130" y="4750672"/>
              <a:ext cx="756000" cy="0"/>
            </a:xfrm>
            <a:prstGeom prst="line">
              <a:avLst/>
            </a:prstGeom>
            <a:solidFill>
              <a:schemeClr val="accent1"/>
            </a:solidFill>
            <a:ln w="38100"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5" name="Straight Connector 174">
              <a:extLst>
                <a:ext uri="{FF2B5EF4-FFF2-40B4-BE49-F238E27FC236}">
                  <a16:creationId xmlns:a16="http://schemas.microsoft.com/office/drawing/2014/main" id="{A6E6F925-402E-E89E-CAE9-055F7E07207A}"/>
                </a:ext>
              </a:extLst>
            </p:cNvPr>
            <p:cNvCxnSpPr/>
            <p:nvPr/>
          </p:nvCxnSpPr>
          <p:spPr bwMode="auto">
            <a:xfrm>
              <a:off x="8879747" y="4826449"/>
              <a:ext cx="756000" cy="0"/>
            </a:xfrm>
            <a:prstGeom prst="line">
              <a:avLst/>
            </a:prstGeom>
            <a:solidFill>
              <a:schemeClr val="accent1"/>
            </a:solidFill>
            <a:ln w="38100"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6" name="Straight Connector 175">
              <a:extLst>
                <a:ext uri="{FF2B5EF4-FFF2-40B4-BE49-F238E27FC236}">
                  <a16:creationId xmlns:a16="http://schemas.microsoft.com/office/drawing/2014/main" id="{C6463E14-999B-9A01-CD88-F2245EEBFA1F}"/>
                </a:ext>
              </a:extLst>
            </p:cNvPr>
            <p:cNvCxnSpPr/>
            <p:nvPr/>
          </p:nvCxnSpPr>
          <p:spPr bwMode="auto">
            <a:xfrm>
              <a:off x="9095973" y="4895826"/>
              <a:ext cx="756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2" name="Straight Connector 181">
              <a:extLst>
                <a:ext uri="{FF2B5EF4-FFF2-40B4-BE49-F238E27FC236}">
                  <a16:creationId xmlns:a16="http://schemas.microsoft.com/office/drawing/2014/main" id="{1A3E41B0-7840-2E49-ED2A-07B7DE060487}"/>
                </a:ext>
              </a:extLst>
            </p:cNvPr>
            <p:cNvCxnSpPr/>
            <p:nvPr/>
          </p:nvCxnSpPr>
          <p:spPr bwMode="auto">
            <a:xfrm>
              <a:off x="8849477" y="5139220"/>
              <a:ext cx="756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3" name="Straight Connector 182">
              <a:extLst>
                <a:ext uri="{FF2B5EF4-FFF2-40B4-BE49-F238E27FC236}">
                  <a16:creationId xmlns:a16="http://schemas.microsoft.com/office/drawing/2014/main" id="{FDC56309-02CE-29DD-ED9D-068427041045}"/>
                </a:ext>
              </a:extLst>
            </p:cNvPr>
            <p:cNvCxnSpPr/>
            <p:nvPr/>
          </p:nvCxnSpPr>
          <p:spPr bwMode="auto">
            <a:xfrm>
              <a:off x="9019940" y="5224585"/>
              <a:ext cx="756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4" name="Straight Connector 183">
              <a:extLst>
                <a:ext uri="{FF2B5EF4-FFF2-40B4-BE49-F238E27FC236}">
                  <a16:creationId xmlns:a16="http://schemas.microsoft.com/office/drawing/2014/main" id="{AFD4039E-58D8-91D0-2A18-3B7F4DD276B0}"/>
                </a:ext>
              </a:extLst>
            </p:cNvPr>
            <p:cNvCxnSpPr/>
            <p:nvPr/>
          </p:nvCxnSpPr>
          <p:spPr bwMode="auto">
            <a:xfrm>
              <a:off x="9121097" y="5306006"/>
              <a:ext cx="756000" cy="0"/>
            </a:xfrm>
            <a:prstGeom prst="line">
              <a:avLst/>
            </a:prstGeom>
            <a:solidFill>
              <a:schemeClr val="accent1"/>
            </a:solidFill>
            <a:ln w="38100"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a:extLst>
                <a:ext uri="{FF2B5EF4-FFF2-40B4-BE49-F238E27FC236}">
                  <a16:creationId xmlns:a16="http://schemas.microsoft.com/office/drawing/2014/main" id="{74632ECA-332A-B7B8-BC23-B1A6726AAFF7}"/>
                </a:ext>
              </a:extLst>
            </p:cNvPr>
            <p:cNvCxnSpPr/>
            <p:nvPr/>
          </p:nvCxnSpPr>
          <p:spPr bwMode="auto">
            <a:xfrm>
              <a:off x="9019940" y="5391688"/>
              <a:ext cx="756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7" name="Straight Connector 186">
              <a:extLst>
                <a:ext uri="{FF2B5EF4-FFF2-40B4-BE49-F238E27FC236}">
                  <a16:creationId xmlns:a16="http://schemas.microsoft.com/office/drawing/2014/main" id="{8A21225B-3F2E-08AD-B918-7E30B6DF530A}"/>
                </a:ext>
              </a:extLst>
            </p:cNvPr>
            <p:cNvCxnSpPr/>
            <p:nvPr/>
          </p:nvCxnSpPr>
          <p:spPr bwMode="auto">
            <a:xfrm>
              <a:off x="8877987" y="5457093"/>
              <a:ext cx="756000" cy="0"/>
            </a:xfrm>
            <a:prstGeom prst="line">
              <a:avLst/>
            </a:prstGeom>
            <a:solidFill>
              <a:schemeClr val="accent1"/>
            </a:solidFill>
            <a:ln w="38100" cap="flat" cmpd="sng" algn="ctr">
              <a:solidFill>
                <a:srgbClr val="CD637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8" name="Straight Connector 187">
              <a:extLst>
                <a:ext uri="{FF2B5EF4-FFF2-40B4-BE49-F238E27FC236}">
                  <a16:creationId xmlns:a16="http://schemas.microsoft.com/office/drawing/2014/main" id="{94501C35-89AB-1F75-9B9F-B005A646604F}"/>
                </a:ext>
              </a:extLst>
            </p:cNvPr>
            <p:cNvCxnSpPr/>
            <p:nvPr/>
          </p:nvCxnSpPr>
          <p:spPr bwMode="auto">
            <a:xfrm>
              <a:off x="8855685" y="5711244"/>
              <a:ext cx="756000" cy="0"/>
            </a:xfrm>
            <a:prstGeom prst="line">
              <a:avLst/>
            </a:prstGeom>
            <a:solidFill>
              <a:schemeClr val="accent1"/>
            </a:solidFill>
            <a:ln w="38100" cap="flat" cmpd="sng" algn="ctr">
              <a:solidFill>
                <a:srgbClr val="E9E634"/>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9" name="Straight Connector 188">
              <a:extLst>
                <a:ext uri="{FF2B5EF4-FFF2-40B4-BE49-F238E27FC236}">
                  <a16:creationId xmlns:a16="http://schemas.microsoft.com/office/drawing/2014/main" id="{3E1281EB-A7B9-FA94-DBE5-0018A932B3DF}"/>
                </a:ext>
              </a:extLst>
            </p:cNvPr>
            <p:cNvCxnSpPr/>
            <p:nvPr/>
          </p:nvCxnSpPr>
          <p:spPr bwMode="auto">
            <a:xfrm>
              <a:off x="9026148" y="5796609"/>
              <a:ext cx="756000" cy="0"/>
            </a:xfrm>
            <a:prstGeom prst="line">
              <a:avLst/>
            </a:prstGeom>
            <a:solidFill>
              <a:schemeClr val="accent1"/>
            </a:solidFill>
            <a:ln w="38100"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0" name="Straight Connector 189">
              <a:extLst>
                <a:ext uri="{FF2B5EF4-FFF2-40B4-BE49-F238E27FC236}">
                  <a16:creationId xmlns:a16="http://schemas.microsoft.com/office/drawing/2014/main" id="{1ED123B1-699D-0651-727D-38451EA0B3D9}"/>
                </a:ext>
              </a:extLst>
            </p:cNvPr>
            <p:cNvCxnSpPr/>
            <p:nvPr/>
          </p:nvCxnSpPr>
          <p:spPr bwMode="auto">
            <a:xfrm>
              <a:off x="9127305" y="5878030"/>
              <a:ext cx="756000" cy="0"/>
            </a:xfrm>
            <a:prstGeom prst="line">
              <a:avLst/>
            </a:prstGeom>
            <a:solidFill>
              <a:schemeClr val="accent1"/>
            </a:solidFill>
            <a:ln w="38100" cap="flat" cmpd="sng" algn="ctr">
              <a:solidFill>
                <a:srgbClr val="AC76D2"/>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a:extLst>
                <a:ext uri="{FF2B5EF4-FFF2-40B4-BE49-F238E27FC236}">
                  <a16:creationId xmlns:a16="http://schemas.microsoft.com/office/drawing/2014/main" id="{B180EB94-18ED-BA20-1810-B64024227854}"/>
                </a:ext>
              </a:extLst>
            </p:cNvPr>
            <p:cNvCxnSpPr/>
            <p:nvPr/>
          </p:nvCxnSpPr>
          <p:spPr bwMode="auto">
            <a:xfrm>
              <a:off x="9026148" y="5963712"/>
              <a:ext cx="756000" cy="0"/>
            </a:xfrm>
            <a:prstGeom prst="line">
              <a:avLst/>
            </a:prstGeom>
            <a:solidFill>
              <a:schemeClr val="accent1"/>
            </a:solidFill>
            <a:ln w="38100" cap="flat" cmpd="sng" algn="ctr">
              <a:solidFill>
                <a:srgbClr val="4BAFF6"/>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2" name="Straight Connector 191">
              <a:extLst>
                <a:ext uri="{FF2B5EF4-FFF2-40B4-BE49-F238E27FC236}">
                  <a16:creationId xmlns:a16="http://schemas.microsoft.com/office/drawing/2014/main" id="{5DA6208A-B8A3-AF4C-E0B6-02C8DB99F101}"/>
                </a:ext>
              </a:extLst>
            </p:cNvPr>
            <p:cNvCxnSpPr/>
            <p:nvPr/>
          </p:nvCxnSpPr>
          <p:spPr bwMode="auto">
            <a:xfrm>
              <a:off x="8884195" y="6029117"/>
              <a:ext cx="756000" cy="0"/>
            </a:xfrm>
            <a:prstGeom prst="line">
              <a:avLst/>
            </a:prstGeom>
            <a:solidFill>
              <a:schemeClr val="accent1"/>
            </a:solidFill>
            <a:ln w="38100" cap="flat" cmpd="sng" algn="ctr">
              <a:solidFill>
                <a:srgbClr val="CD637C"/>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0108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3EC57-49A1-548C-AD8F-5F2DA55CC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6FDC2-B001-590A-3EAF-661B4AA564CA}"/>
              </a:ext>
            </a:extLst>
          </p:cNvPr>
          <p:cNvSpPr>
            <a:spLocks noGrp="1"/>
          </p:cNvSpPr>
          <p:nvPr>
            <p:ph type="title"/>
          </p:nvPr>
        </p:nvSpPr>
        <p:spPr/>
        <p:txBody>
          <a:bodyPr wrap="square" anchor="ctr">
            <a:normAutofit/>
          </a:bodyPr>
          <a:lstStyle/>
          <a:p>
            <a:r>
              <a:rPr lang="en-NZ" err="1"/>
              <a:t>TEgenomeSimulator</a:t>
            </a:r>
            <a:endParaRPr lang="en-NZ"/>
          </a:p>
        </p:txBody>
      </p:sp>
      <p:sp>
        <p:nvSpPr>
          <p:cNvPr id="3" name="Content Placeholder 2">
            <a:extLst>
              <a:ext uri="{FF2B5EF4-FFF2-40B4-BE49-F238E27FC236}">
                <a16:creationId xmlns:a16="http://schemas.microsoft.com/office/drawing/2014/main" id="{1E55A8BE-C407-25AC-F18C-C9138AD01FE7}"/>
              </a:ext>
            </a:extLst>
          </p:cNvPr>
          <p:cNvSpPr>
            <a:spLocks noGrp="1"/>
          </p:cNvSpPr>
          <p:nvPr>
            <p:ph idx="11"/>
          </p:nvPr>
        </p:nvSpPr>
        <p:spPr/>
        <p:txBody>
          <a:bodyPr wrap="square" anchor="t">
            <a:normAutofit lnSpcReduction="10000"/>
          </a:bodyPr>
          <a:lstStyle/>
          <a:p>
            <a:pPr marL="359410" indent="-359410"/>
            <a:r>
              <a:rPr lang="en-NZ" sz="1800"/>
              <a:t>A tool to simulate </a:t>
            </a:r>
            <a:r>
              <a:rPr lang="en-NZ" sz="1800">
                <a:solidFill>
                  <a:srgbClr val="00B0F0"/>
                </a:solidFill>
              </a:rPr>
              <a:t>transposable element (TE)</a:t>
            </a:r>
            <a:r>
              <a:rPr lang="en-NZ" sz="1800"/>
              <a:t> mutation and insertion into a random-synthesised or user-provided genome.</a:t>
            </a:r>
            <a:endParaRPr lang="en-US" sz="1800">
              <a:cs typeface="Arial"/>
            </a:endParaRPr>
          </a:p>
          <a:p>
            <a:pPr marL="359410" indent="-359410"/>
            <a:r>
              <a:rPr lang="en-NZ" sz="1800"/>
              <a:t>The resulting simulated genome can be used for benchmarking TE detection tools.</a:t>
            </a:r>
            <a:endParaRPr lang="en-NZ" sz="1800">
              <a:cs typeface="Arial"/>
            </a:endParaRPr>
          </a:p>
          <a:p>
            <a:pPr marL="359410" indent="-359410"/>
            <a:r>
              <a:rPr lang="en-NZ" sz="1800"/>
              <a:t>Three running modes:</a:t>
            </a:r>
            <a:endParaRPr lang="en-NZ" sz="1800">
              <a:cs typeface="Arial"/>
            </a:endParaRPr>
          </a:p>
          <a:p>
            <a:pPr marL="755650" lvl="1" indent="-251460"/>
            <a:r>
              <a:rPr lang="en-NZ">
                <a:solidFill>
                  <a:srgbClr val="04B0F0"/>
                </a:solidFill>
              </a:rPr>
              <a:t>Mode 0: Random Synthesized Genome mode.</a:t>
            </a:r>
            <a:endParaRPr lang="en-NZ">
              <a:solidFill>
                <a:srgbClr val="04B0F0"/>
              </a:solidFill>
              <a:cs typeface="Arial"/>
            </a:endParaRPr>
          </a:p>
          <a:p>
            <a:pPr marL="755650" lvl="1" indent="-251460"/>
            <a:r>
              <a:rPr lang="en-NZ"/>
              <a:t>Mode 1: Custom Genome mode.</a:t>
            </a:r>
            <a:endParaRPr lang="en-NZ">
              <a:cs typeface="Arial"/>
            </a:endParaRPr>
          </a:p>
          <a:p>
            <a:pPr marL="755650" lvl="1" indent="-251460"/>
            <a:r>
              <a:rPr lang="en-NZ"/>
              <a:t>Mode 2: TE Composition Approximation mode.</a:t>
            </a:r>
            <a:endParaRPr lang="en-NZ">
              <a:cs typeface="Arial"/>
            </a:endParaRPr>
          </a:p>
          <a:p>
            <a:pPr marL="359410" indent="-359410"/>
            <a:r>
              <a:rPr lang="en-NZ" sz="1800">
                <a:hlinkClick r:id="rId3"/>
              </a:rPr>
              <a:t>https://github.com/Plant-Food-Research-Open/TEgenomeSimulator</a:t>
            </a:r>
            <a:r>
              <a:rPr lang="en-NZ" sz="1800"/>
              <a:t> </a:t>
            </a:r>
            <a:endParaRPr lang="en-NZ" sz="1800">
              <a:cs typeface="Arial"/>
            </a:endParaRPr>
          </a:p>
          <a:p>
            <a:pPr marL="359410" indent="-359410"/>
            <a:r>
              <a:rPr lang="en-NZ" sz="1800">
                <a:cs typeface="Arial"/>
              </a:rPr>
              <a:t>Funding: KRIP Genome Landscape Objective led by Susan Thomson</a:t>
            </a:r>
          </a:p>
          <a:p>
            <a:pPr marL="359410" indent="-359410"/>
            <a:endParaRPr lang="en-NZ" sz="1800">
              <a:cs typeface="Arial"/>
            </a:endParaRPr>
          </a:p>
        </p:txBody>
      </p:sp>
      <p:pic>
        <p:nvPicPr>
          <p:cNvPr id="8" name="Picture 7" descr="A diagram of a gene model&#10;&#10;AI-generated content may be incorrect.">
            <a:extLst>
              <a:ext uri="{FF2B5EF4-FFF2-40B4-BE49-F238E27FC236}">
                <a16:creationId xmlns:a16="http://schemas.microsoft.com/office/drawing/2014/main" id="{FBB1E45F-A518-3A7B-643E-7DB3BC16538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197121" y="1033300"/>
            <a:ext cx="5910312" cy="5492044"/>
          </a:xfrm>
          <a:prstGeom prst="rect">
            <a:avLst/>
          </a:prstGeom>
        </p:spPr>
      </p:pic>
    </p:spTree>
    <p:extLst>
      <p:ext uri="{BB962C8B-B14F-4D97-AF65-F5344CB8AC3E}">
        <p14:creationId xmlns:p14="http://schemas.microsoft.com/office/powerpoint/2010/main" val="90334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43EC-8494-7B03-58C6-02B267E4F708}"/>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B94E61BE-4FE2-5599-03A7-69B6B91AB5C6}"/>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D35416CB-08B4-0DC7-2E71-FDD6E38CFCD0}"/>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r>
              <a:rPr lang="en-NZ" kern="0">
                <a:solidFill>
                  <a:schemeClr val="tx1"/>
                </a:solidFill>
                <a:ea typeface="+mn-lt"/>
                <a:cs typeface="+mn-lt"/>
                <a:hlinkClick r:id="rId3">
                  <a:extLst>
                    <a:ext uri="{A12FA001-AC4F-418D-AE19-62706E023703}">
                      <ahyp:hlinkClr xmlns:ahyp="http://schemas.microsoft.com/office/drawing/2018/hyperlinkcolor" val="tx"/>
                    </a:ext>
                  </a:extLst>
                </a:hlinkClick>
              </a:rPr>
              <a:t>GitHub - Plant-Food-Research-Open/calisim: A toolbox for the calibration and evaluation of simulation models.</a:t>
            </a:r>
          </a:p>
          <a:p>
            <a:pPr marL="342900" indent="-342900"/>
            <a:r>
              <a:rPr lang="en-NZ" kern="0">
                <a:solidFill>
                  <a:schemeClr val="tx1"/>
                </a:solidFill>
                <a:cs typeface="Arial"/>
              </a:rPr>
              <a:t>Usage: </a:t>
            </a:r>
          </a:p>
          <a:p>
            <a:pPr marL="739140" lvl="1" indent="-342900">
              <a:buFont typeface="Courier New"/>
              <a:buChar char="o"/>
            </a:pPr>
            <a:r>
              <a:rPr lang="en-NZ" kern="0">
                <a:solidFill>
                  <a:schemeClr val="tx1"/>
                </a:solidFill>
                <a:cs typeface="Arial"/>
              </a:rPr>
              <a:t>pip</a:t>
            </a:r>
          </a:p>
          <a:p>
            <a:pPr marL="739140" lvl="1" indent="-342900">
              <a:buFont typeface="Courier New"/>
              <a:buChar char="o"/>
            </a:pPr>
            <a:r>
              <a:rPr lang="en-NZ" kern="0">
                <a:solidFill>
                  <a:schemeClr val="tx1"/>
                </a:solidFill>
                <a:cs typeface="Arial"/>
              </a:rPr>
              <a:t>Docker</a:t>
            </a:r>
          </a:p>
          <a:p>
            <a:pPr marL="739140" lvl="1" indent="-342900">
              <a:buFont typeface="Courier New"/>
              <a:buChar char="o"/>
            </a:pPr>
            <a:r>
              <a:rPr lang="en-NZ" kern="0">
                <a:solidFill>
                  <a:schemeClr val="tx1"/>
                </a:solidFill>
                <a:cs typeface="Arial"/>
              </a:rPr>
              <a:t>MyBinder</a:t>
            </a:r>
          </a:p>
        </p:txBody>
      </p:sp>
      <p:sp>
        <p:nvSpPr>
          <p:cNvPr id="33" name="Title 32">
            <a:extLst>
              <a:ext uri="{FF2B5EF4-FFF2-40B4-BE49-F238E27FC236}">
                <a16:creationId xmlns:a16="http://schemas.microsoft.com/office/drawing/2014/main" id="{214FD560-C407-1271-1E41-A3726DB26733}"/>
              </a:ext>
            </a:extLst>
          </p:cNvPr>
          <p:cNvSpPr>
            <a:spLocks noGrp="1"/>
          </p:cNvSpPr>
          <p:nvPr>
            <p:ph type="title"/>
          </p:nvPr>
        </p:nvSpPr>
        <p:spPr>
          <a:xfrm>
            <a:off x="884457" y="520575"/>
            <a:ext cx="4487000" cy="697427"/>
          </a:xfrm>
        </p:spPr>
        <p:txBody>
          <a:bodyPr/>
          <a:lstStyle/>
          <a:p>
            <a:pPr algn="ctr"/>
            <a:r>
              <a:rPr lang="en-NZ">
                <a:cs typeface="Arial"/>
              </a:rPr>
              <a:t>Using calisim</a:t>
            </a:r>
            <a:endParaRPr lang="en-US">
              <a:cs typeface="Arial"/>
            </a:endParaRPr>
          </a:p>
        </p:txBody>
      </p:sp>
    </p:spTree>
    <p:extLst>
      <p:ext uri="{BB962C8B-B14F-4D97-AF65-F5344CB8AC3E}">
        <p14:creationId xmlns:p14="http://schemas.microsoft.com/office/powerpoint/2010/main" val="142902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7D7E-1EE1-94E7-0E88-2AAE110ABBF0}"/>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70FA35B8-FCCB-B950-F161-0037A0A27EFE}"/>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301E0E5-B3DB-B564-58DE-CD851291797E}"/>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pPr>
            <a:r>
              <a:rPr lang="en-NZ" kern="0">
                <a:solidFill>
                  <a:srgbClr val="3E5D58"/>
                </a:solidFill>
                <a:ea typeface="+mn-lt"/>
                <a:cs typeface="+mn-lt"/>
              </a:rPr>
              <a:t>A more standardised framework for calibrating models</a:t>
            </a:r>
            <a:endParaRPr lang="en-US" kern="0">
              <a:solidFill>
                <a:srgbClr val="3E5D58"/>
              </a:solidFill>
              <a:cs typeface="Arial"/>
            </a:endParaRPr>
          </a:p>
          <a:p>
            <a:pPr marL="342900" indent="-342900">
              <a:buFont typeface="Arial,Sans-Serif"/>
            </a:pPr>
            <a:r>
              <a:rPr lang="en-NZ" kern="0">
                <a:solidFill>
                  <a:srgbClr val="3E5D58"/>
                </a:solidFill>
                <a:ea typeface="+mn-lt"/>
                <a:cs typeface="+mn-lt"/>
              </a:rPr>
              <a:t>New calibration opportunities for large complex simulation models</a:t>
            </a:r>
          </a:p>
          <a:p>
            <a:pPr marL="342900" indent="-342900">
              <a:buFont typeface="Arial,Sans-Serif"/>
            </a:pPr>
            <a:r>
              <a:rPr lang="en-NZ" kern="0">
                <a:solidFill>
                  <a:srgbClr val="3E5D58"/>
                </a:solidFill>
                <a:ea typeface="+mn-lt"/>
                <a:cs typeface="+mn-lt"/>
              </a:rPr>
              <a:t>Open for collaboration</a:t>
            </a:r>
          </a:p>
          <a:p>
            <a:pPr marL="342900" indent="-342900">
              <a:buFont typeface="Arial,Sans-Serif"/>
            </a:pPr>
            <a:r>
              <a:rPr lang="en-NZ" kern="0">
                <a:solidFill>
                  <a:srgbClr val="3E5D58"/>
                </a:solidFill>
                <a:cs typeface="Arial"/>
              </a:rPr>
              <a:t>Feedback from audience</a:t>
            </a:r>
          </a:p>
          <a:p>
            <a:pPr marL="342900" indent="-342900">
              <a:buFont typeface="Arial,Sans-Serif"/>
            </a:pPr>
            <a:r>
              <a:rPr lang="en-NZ" kern="0">
                <a:solidFill>
                  <a:srgbClr val="3E5D58"/>
                </a:solidFill>
                <a:cs typeface="Arial"/>
              </a:rPr>
              <a:t>Future workshops</a:t>
            </a:r>
          </a:p>
          <a:p>
            <a:pPr marL="342900" indent="-342900"/>
            <a:endParaRPr lang="en-NZ" kern="0">
              <a:solidFill>
                <a:schemeClr val="tx1"/>
              </a:solidFill>
              <a:cs typeface="Arial"/>
            </a:endParaRPr>
          </a:p>
        </p:txBody>
      </p:sp>
      <p:sp>
        <p:nvSpPr>
          <p:cNvPr id="33" name="Title 32">
            <a:extLst>
              <a:ext uri="{FF2B5EF4-FFF2-40B4-BE49-F238E27FC236}">
                <a16:creationId xmlns:a16="http://schemas.microsoft.com/office/drawing/2014/main" id="{162939BB-A598-00E7-B826-8605F9472054}"/>
              </a:ext>
            </a:extLst>
          </p:cNvPr>
          <p:cNvSpPr>
            <a:spLocks noGrp="1"/>
          </p:cNvSpPr>
          <p:nvPr>
            <p:ph type="title"/>
          </p:nvPr>
        </p:nvSpPr>
        <p:spPr>
          <a:xfrm>
            <a:off x="884457" y="520575"/>
            <a:ext cx="4487000" cy="697427"/>
          </a:xfrm>
        </p:spPr>
        <p:txBody>
          <a:bodyPr/>
          <a:lstStyle/>
          <a:p>
            <a:pPr algn="ctr"/>
            <a:r>
              <a:rPr lang="en-NZ">
                <a:cs typeface="Arial"/>
              </a:rPr>
              <a:t>Discussion</a:t>
            </a:r>
            <a:endParaRPr lang="en-US"/>
          </a:p>
          <a:p>
            <a:pPr algn="ctr"/>
            <a:endParaRPr lang="en-NZ">
              <a:solidFill>
                <a:srgbClr val="3E5D58"/>
              </a:solidFill>
              <a:cs typeface="Arial"/>
            </a:endParaRPr>
          </a:p>
          <a:p>
            <a:endParaRPr lang="en-US">
              <a:cs typeface="Arial"/>
            </a:endParaRPr>
          </a:p>
        </p:txBody>
      </p:sp>
    </p:spTree>
    <p:extLst>
      <p:ext uri="{BB962C8B-B14F-4D97-AF65-F5344CB8AC3E}">
        <p14:creationId xmlns:p14="http://schemas.microsoft.com/office/powerpoint/2010/main" val="897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D776B-D8C8-4679-20D3-2922D1F9CF8D}"/>
              </a:ext>
            </a:extLst>
          </p:cNvPr>
          <p:cNvSpPr>
            <a:spLocks noGrp="1"/>
          </p:cNvSpPr>
          <p:nvPr>
            <p:ph type="title"/>
          </p:nvPr>
        </p:nvSpPr>
        <p:spPr/>
        <p:txBody>
          <a:bodyPr>
            <a:normAutofit/>
          </a:bodyPr>
          <a:lstStyle/>
          <a:p>
            <a:r>
              <a:rPr lang="en-NZ" sz="4000"/>
              <a:t>Acknowledgements</a:t>
            </a:r>
          </a:p>
        </p:txBody>
      </p:sp>
      <p:sp>
        <p:nvSpPr>
          <p:cNvPr id="7" name="CuadroTexto 6">
            <a:extLst>
              <a:ext uri="{FF2B5EF4-FFF2-40B4-BE49-F238E27FC236}">
                <a16:creationId xmlns:a16="http://schemas.microsoft.com/office/drawing/2014/main" id="{E347CD4A-EC06-F3A5-3593-727564E057D0}"/>
              </a:ext>
            </a:extLst>
          </p:cNvPr>
          <p:cNvSpPr txBox="1"/>
          <p:nvPr/>
        </p:nvSpPr>
        <p:spPr>
          <a:xfrm>
            <a:off x="838201" y="1824493"/>
            <a:ext cx="10515599" cy="3046988"/>
          </a:xfrm>
          <a:prstGeom prst="rect">
            <a:avLst/>
          </a:prstGeom>
          <a:noFill/>
        </p:spPr>
        <p:txBody>
          <a:bodyPr wrap="square" lIns="91440" tIns="45720" rIns="91440" bIns="45720" anchor="t">
            <a:spAutoFit/>
          </a:bodyPr>
          <a:lstStyle/>
          <a:p>
            <a:pPr algn="just"/>
            <a:r>
              <a:rPr lang="en-NZ" sz="2400">
                <a:solidFill>
                  <a:schemeClr val="tx2"/>
                </a:solidFill>
                <a:latin typeface="Arial"/>
                <a:ea typeface="ＭＳ Ｐゴシック"/>
                <a:cs typeface="Arial"/>
              </a:rPr>
              <a:t>Funded by the New Zealand Ministry of Business, Innovation and Employment Strategic Science Investment Fund (contract number C11X1702) as part of the Digital Horticultural Systems </a:t>
            </a:r>
            <a:r>
              <a:rPr lang="en-NZ" sz="2400" err="1">
                <a:solidFill>
                  <a:schemeClr val="tx2"/>
                </a:solidFill>
                <a:latin typeface="Arial"/>
                <a:ea typeface="ＭＳ Ｐゴシック"/>
                <a:cs typeface="Arial"/>
              </a:rPr>
              <a:t>Ngā</a:t>
            </a:r>
            <a:r>
              <a:rPr lang="en-NZ" sz="2400">
                <a:solidFill>
                  <a:schemeClr val="tx2"/>
                </a:solidFill>
                <a:latin typeface="Arial"/>
                <a:ea typeface="ＭＳ Ｐゴシック"/>
                <a:cs typeface="Arial"/>
              </a:rPr>
              <a:t> Pou </a:t>
            </a:r>
            <a:r>
              <a:rPr lang="en-NZ" sz="2400" err="1">
                <a:solidFill>
                  <a:schemeClr val="tx2"/>
                </a:solidFill>
                <a:latin typeface="Arial"/>
                <a:ea typeface="ＭＳ Ｐゴシック"/>
                <a:cs typeface="Arial"/>
              </a:rPr>
              <a:t>Rangahau</a:t>
            </a:r>
            <a:r>
              <a:rPr lang="en-NZ" sz="2400">
                <a:solidFill>
                  <a:schemeClr val="tx2"/>
                </a:solidFill>
                <a:latin typeface="Arial"/>
                <a:ea typeface="ＭＳ Ｐゴシック"/>
                <a:cs typeface="Arial"/>
              </a:rPr>
              <a:t>, a Growing Futures™ programme of The New Zealand Institute for Plant and Food Research Limited (PFR).</a:t>
            </a:r>
          </a:p>
          <a:p>
            <a:pPr algn="just"/>
            <a:endParaRPr lang="en-US" sz="2400">
              <a:solidFill>
                <a:schemeClr val="tx2"/>
              </a:solidFill>
            </a:endParaRPr>
          </a:p>
          <a:p>
            <a:pPr algn="just"/>
            <a:r>
              <a:rPr lang="en-US" sz="2400">
                <a:solidFill>
                  <a:schemeClr val="tx2"/>
                </a:solidFill>
                <a:latin typeface="Arial"/>
                <a:ea typeface="ＭＳ Ｐゴシック"/>
                <a:cs typeface="Arial"/>
              </a:rPr>
              <a:t>BSI Staff who are working in the development of these platforms and those who have supported and worked in the </a:t>
            </a:r>
            <a:r>
              <a:rPr lang="en-US" sz="2400" err="1">
                <a:solidFill>
                  <a:schemeClr val="tx2"/>
                </a:solidFill>
                <a:latin typeface="Arial"/>
                <a:ea typeface="ＭＳ Ｐゴシック"/>
                <a:cs typeface="Arial"/>
              </a:rPr>
              <a:t>programmes</a:t>
            </a:r>
            <a:r>
              <a:rPr lang="en-US" sz="2400">
                <a:solidFill>
                  <a:schemeClr val="tx2"/>
                </a:solidFill>
                <a:latin typeface="Arial"/>
                <a:ea typeface="ＭＳ Ｐゴシック"/>
                <a:cs typeface="Arial"/>
              </a:rPr>
              <a:t> leading to this work</a:t>
            </a:r>
            <a:endParaRPr lang="en-NZ" sz="2400">
              <a:solidFill>
                <a:schemeClr val="tx2"/>
              </a:solidFill>
              <a:latin typeface="Arial"/>
              <a:ea typeface="ＭＳ Ｐゴシック"/>
              <a:cs typeface="Arial"/>
            </a:endParaRPr>
          </a:p>
        </p:txBody>
      </p:sp>
      <p:pic>
        <p:nvPicPr>
          <p:cNvPr id="5" name="Picture 4">
            <a:extLst>
              <a:ext uri="{FF2B5EF4-FFF2-40B4-BE49-F238E27FC236}">
                <a16:creationId xmlns:a16="http://schemas.microsoft.com/office/drawing/2014/main" id="{E884ECC1-53DA-332F-A4E5-C7BEBBD654C2}"/>
              </a:ext>
            </a:extLst>
          </p:cNvPr>
          <p:cNvPicPr>
            <a:picLocks noChangeAspect="1"/>
          </p:cNvPicPr>
          <p:nvPr/>
        </p:nvPicPr>
        <p:blipFill>
          <a:blip r:embed="rId3"/>
          <a:stretch>
            <a:fillRect/>
          </a:stretch>
        </p:blipFill>
        <p:spPr>
          <a:xfrm>
            <a:off x="7242940" y="5383601"/>
            <a:ext cx="4762500" cy="1381125"/>
          </a:xfrm>
          <a:prstGeom prst="rect">
            <a:avLst/>
          </a:prstGeom>
        </p:spPr>
      </p:pic>
    </p:spTree>
    <p:extLst>
      <p:ext uri="{BB962C8B-B14F-4D97-AF65-F5344CB8AC3E}">
        <p14:creationId xmlns:p14="http://schemas.microsoft.com/office/powerpoint/2010/main" val="66692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E05FEC-5112-0D4F-9040-52AB1DC66EF2}"/>
              </a:ext>
            </a:extLst>
          </p:cNvPr>
          <p:cNvSpPr>
            <a:spLocks noGrp="1"/>
          </p:cNvSpPr>
          <p:nvPr>
            <p:ph type="subTitle" idx="1"/>
          </p:nvPr>
        </p:nvSpPr>
        <p:spPr>
          <a:xfrm>
            <a:off x="859132" y="4019207"/>
            <a:ext cx="6066723" cy="2094189"/>
          </a:xfrm>
        </p:spPr>
        <p:txBody>
          <a:bodyPr/>
          <a:lstStyle/>
          <a:p>
            <a:r>
              <a:rPr lang="en-US" sz="1400">
                <a:cs typeface="Arial"/>
                <a:hlinkClick r:id="rId3"/>
              </a:rPr>
              <a:t>James.Bristow@plantandfood.co.nz</a:t>
            </a:r>
            <a:endParaRPr lang="en-US" sz="1400">
              <a:cs typeface="Arial"/>
            </a:endParaRPr>
          </a:p>
          <a:p>
            <a:r>
              <a:rPr lang="en-US" sz="1400">
                <a:ea typeface="+mn-lt"/>
                <a:cs typeface="+mn-lt"/>
                <a:hlinkClick r:id="rId4"/>
              </a:rPr>
              <a:t>Yongqi.Liang@plantandfood.co.nz</a:t>
            </a:r>
            <a:endParaRPr lang="en-US" sz="1400">
              <a:cs typeface="Arial"/>
            </a:endParaRPr>
          </a:p>
          <a:p>
            <a:r>
              <a:rPr lang="en-US" sz="1400">
                <a:ea typeface="+mn-lt"/>
                <a:cs typeface="+mn-lt"/>
                <a:hlinkClick r:id="rId5"/>
              </a:rPr>
              <a:t>Jingjing.Zhang@plantandfood.co.nz</a:t>
            </a:r>
            <a:endParaRPr lang="en-US" sz="1400">
              <a:ea typeface="+mn-lt"/>
              <a:cs typeface="+mn-lt"/>
            </a:endParaRPr>
          </a:p>
          <a:p>
            <a:r>
              <a:rPr lang="en-US" sz="1400">
                <a:ea typeface="+mn-lt"/>
                <a:cs typeface="+mn-lt"/>
                <a:hlinkClick r:id="rId6"/>
              </a:rPr>
              <a:t>Ting-Hsuan.Chen@plantandfood.co.nz</a:t>
            </a:r>
            <a:endParaRPr lang="en-US" sz="1400">
              <a:cs typeface="Arial"/>
            </a:endParaRPr>
          </a:p>
          <a:p>
            <a:r>
              <a:rPr lang="en-US" sz="1400">
                <a:ea typeface="+mn-lt"/>
                <a:cs typeface="+mn-lt"/>
                <a:hlinkClick r:id="rId7"/>
              </a:rPr>
              <a:t>Chris.VanHoutte@plantandfood.co.nz</a:t>
            </a:r>
            <a:endParaRPr lang="en-US" sz="1400"/>
          </a:p>
          <a:p>
            <a:endParaRPr lang="en-US">
              <a:cs typeface="Arial"/>
            </a:endParaRPr>
          </a:p>
          <a:p>
            <a:endParaRPr lang="en-US" b="0">
              <a:cs typeface="Arial"/>
            </a:endParaRPr>
          </a:p>
        </p:txBody>
      </p:sp>
    </p:spTree>
    <p:extLst>
      <p:ext uri="{BB962C8B-B14F-4D97-AF65-F5344CB8AC3E}">
        <p14:creationId xmlns:p14="http://schemas.microsoft.com/office/powerpoint/2010/main" val="150808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E86C-DCF0-F3FC-5AD7-6DE8E7062145}"/>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2759F736-2B40-982C-430E-E3D69C42EAE2}"/>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E42C59C-31E0-B2BA-85E1-4FCB084F5ED2}"/>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buChar char="•"/>
            </a:pPr>
            <a:r>
              <a:rPr lang="en-NZ" kern="0" err="1">
                <a:solidFill>
                  <a:srgbClr val="3E5D58"/>
                </a:solidFill>
                <a:cs typeface="Arial"/>
              </a:rPr>
              <a:t>Calisim</a:t>
            </a:r>
            <a:endParaRPr lang="en-US" kern="0">
              <a:solidFill>
                <a:srgbClr val="3E5D58"/>
              </a:solidFill>
              <a:cs typeface="Arial"/>
            </a:endParaRPr>
          </a:p>
          <a:p>
            <a:pPr marL="342900" indent="-342900">
              <a:buFont typeface="Arial,Sans-Serif"/>
            </a:pPr>
            <a:r>
              <a:rPr lang="en-NZ" kern="0">
                <a:solidFill>
                  <a:srgbClr val="3E5D58"/>
                </a:solidFill>
                <a:cs typeface="Arial"/>
              </a:rPr>
              <a:t>Examples</a:t>
            </a:r>
            <a:endParaRPr lang="en-US" kern="0">
              <a:solidFill>
                <a:srgbClr val="3E5D58"/>
              </a:solidFill>
              <a:cs typeface="Arial"/>
            </a:endParaRPr>
          </a:p>
          <a:p>
            <a:pPr marL="739140" lvl="1" indent="-342900">
              <a:buFont typeface="Courier New,monospace"/>
              <a:buChar char="o"/>
            </a:pPr>
            <a:r>
              <a:rPr lang="en-NZ" kern="0">
                <a:solidFill>
                  <a:srgbClr val="3E5D58"/>
                </a:solidFill>
                <a:cs typeface="Arial"/>
              </a:rPr>
              <a:t>Linear Regression</a:t>
            </a:r>
          </a:p>
          <a:p>
            <a:pPr marL="739140" lvl="1" indent="-342900">
              <a:buFont typeface="Courier New,monospace"/>
              <a:buChar char="o"/>
            </a:pPr>
            <a:r>
              <a:rPr lang="en-NZ" kern="0">
                <a:solidFill>
                  <a:srgbClr val="3E5D58"/>
                </a:solidFill>
                <a:cs typeface="Arial"/>
              </a:rPr>
              <a:t>JFruit2</a:t>
            </a:r>
            <a:endParaRPr lang="en-NZ"/>
          </a:p>
          <a:p>
            <a:pPr marL="739140" lvl="1" indent="-342900">
              <a:buFont typeface="Courier New,monospace"/>
              <a:buChar char="o"/>
            </a:pPr>
            <a:r>
              <a:rPr lang="en-NZ" kern="0">
                <a:solidFill>
                  <a:srgbClr val="3E5D58"/>
                </a:solidFill>
                <a:cs typeface="Arial"/>
              </a:rPr>
              <a:t>TEgenomeSimulator</a:t>
            </a:r>
          </a:p>
          <a:p>
            <a:pPr marL="342900" indent="-342900">
              <a:buFont typeface="Arial,Sans-Serif"/>
            </a:pPr>
            <a:r>
              <a:rPr lang="en-NZ" kern="0">
                <a:solidFill>
                  <a:srgbClr val="3E5D58"/>
                </a:solidFill>
                <a:cs typeface="Arial"/>
              </a:rPr>
              <a:t>Discussion</a:t>
            </a:r>
            <a:endParaRPr lang="en-US" kern="0">
              <a:solidFill>
                <a:srgbClr val="3E5D58"/>
              </a:solidFill>
              <a:cs typeface="Arial"/>
            </a:endParaRPr>
          </a:p>
          <a:p>
            <a:pPr marL="359410" indent="-359410"/>
            <a:endParaRPr lang="en-NZ" kern="0">
              <a:solidFill>
                <a:schemeClr val="tx1"/>
              </a:solidFill>
              <a:cs typeface="Arial"/>
            </a:endParaRPr>
          </a:p>
        </p:txBody>
      </p:sp>
      <p:sp>
        <p:nvSpPr>
          <p:cNvPr id="33" name="Title 32">
            <a:extLst>
              <a:ext uri="{FF2B5EF4-FFF2-40B4-BE49-F238E27FC236}">
                <a16:creationId xmlns:a16="http://schemas.microsoft.com/office/drawing/2014/main" id="{0B668288-815F-CE7C-8FA9-1F06726C3748}"/>
              </a:ext>
            </a:extLst>
          </p:cNvPr>
          <p:cNvSpPr>
            <a:spLocks noGrp="1"/>
          </p:cNvSpPr>
          <p:nvPr>
            <p:ph type="title"/>
          </p:nvPr>
        </p:nvSpPr>
        <p:spPr>
          <a:xfrm>
            <a:off x="884457" y="520575"/>
            <a:ext cx="4487000" cy="697427"/>
          </a:xfrm>
        </p:spPr>
        <p:txBody>
          <a:bodyPr/>
          <a:lstStyle/>
          <a:p>
            <a:pPr algn="ctr"/>
            <a:r>
              <a:rPr lang="en-NZ">
                <a:cs typeface="Arial"/>
              </a:rPr>
              <a:t>Overview</a:t>
            </a:r>
            <a:endParaRPr lang="en-US" b="0">
              <a:solidFill>
                <a:srgbClr val="000000"/>
              </a:solidFill>
              <a:cs typeface="Arial"/>
            </a:endParaRPr>
          </a:p>
          <a:p>
            <a:endParaRPr lang="en-US">
              <a:cs typeface="Arial"/>
            </a:endParaRPr>
          </a:p>
        </p:txBody>
      </p:sp>
    </p:spTree>
    <p:extLst>
      <p:ext uri="{BB962C8B-B14F-4D97-AF65-F5344CB8AC3E}">
        <p14:creationId xmlns:p14="http://schemas.microsoft.com/office/powerpoint/2010/main" val="20866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6B4A4-D499-C1B3-47E1-24DAFF66A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F0D8B-440E-57E1-C7D8-55ADAF6AFAFB}"/>
              </a:ext>
            </a:extLst>
          </p:cNvPr>
          <p:cNvSpPr>
            <a:spLocks noGrp="1"/>
          </p:cNvSpPr>
          <p:nvPr>
            <p:ph type="title"/>
          </p:nvPr>
        </p:nvSpPr>
        <p:spPr/>
        <p:txBody>
          <a:bodyPr wrap="square" anchor="ctr">
            <a:normAutofit/>
          </a:bodyPr>
          <a:lstStyle/>
          <a:p>
            <a:r>
              <a:rPr lang="en-NZ"/>
              <a:t>Terminology: Calibration</a:t>
            </a:r>
            <a:endParaRPr lang="en-US"/>
          </a:p>
        </p:txBody>
      </p:sp>
      <p:sp>
        <p:nvSpPr>
          <p:cNvPr id="169" name="Content Placeholder 2">
            <a:extLst>
              <a:ext uri="{FF2B5EF4-FFF2-40B4-BE49-F238E27FC236}">
                <a16:creationId xmlns:a16="http://schemas.microsoft.com/office/drawing/2014/main" id="{B250C459-D4D2-F545-B5C6-B24F51125C0B}"/>
              </a:ext>
            </a:extLst>
          </p:cNvPr>
          <p:cNvSpPr txBox="1">
            <a:spLocks/>
          </p:cNvSpPr>
          <p:nvPr/>
        </p:nvSpPr>
        <p:spPr>
          <a:xfrm>
            <a:off x="720000" y="961682"/>
            <a:ext cx="9221578" cy="5114080"/>
          </a:xfrm>
          <a:prstGeom prst="rect">
            <a:avLst/>
          </a:prstGeom>
        </p:spPr>
        <p:txBody>
          <a:bodyPr wrap="square" lIns="91440" tIns="45720" rIns="91440" bIns="45720" anchor="t">
            <a:normAutofit/>
          </a:bodyPr>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59410" indent="-359410"/>
            <a:r>
              <a:rPr lang="en-NZ" kern="0"/>
              <a:t>What is model calibration?</a:t>
            </a:r>
            <a:endParaRPr lang="en-US"/>
          </a:p>
          <a:p>
            <a:pPr marL="755650" lvl="1" indent="-251460">
              <a:buFont typeface="Courier New"/>
              <a:buChar char="o"/>
            </a:pPr>
            <a:r>
              <a:rPr lang="en-NZ" kern="0">
                <a:cs typeface="Arial"/>
              </a:rPr>
              <a:t>Model fitting; parameter estimation; inverse modelling</a:t>
            </a:r>
          </a:p>
          <a:p>
            <a:pPr marL="755650" lvl="1" indent="-251460">
              <a:buFont typeface="Courier New"/>
              <a:buChar char="o"/>
            </a:pPr>
            <a:r>
              <a:rPr lang="en-NZ" kern="0">
                <a:cs typeface="Arial"/>
              </a:rPr>
              <a:t>Systems-focused</a:t>
            </a:r>
          </a:p>
          <a:p>
            <a:pPr marL="1259840" lvl="2" indent="-251460">
              <a:buFont typeface="Wingdings"/>
              <a:buChar char="§"/>
            </a:pPr>
            <a:r>
              <a:rPr lang="en-NZ" kern="0">
                <a:cs typeface="Arial"/>
              </a:rPr>
              <a:t>Regularised functional form</a:t>
            </a:r>
          </a:p>
          <a:p>
            <a:pPr marL="1259840" lvl="2" indent="-251460">
              <a:buFont typeface="Wingdings"/>
              <a:buChar char="§"/>
            </a:pPr>
            <a:r>
              <a:rPr lang="en-NZ" kern="0">
                <a:cs typeface="Arial"/>
              </a:rPr>
              <a:t>Mechanistic processes </a:t>
            </a:r>
          </a:p>
          <a:p>
            <a:pPr marL="755650" lvl="1" indent="-251460">
              <a:buFont typeface="Courier New"/>
              <a:buChar char="o"/>
            </a:pPr>
            <a:r>
              <a:rPr lang="en-NZ" kern="0">
                <a:cs typeface="Arial"/>
              </a:rPr>
              <a:t>Data-focused</a:t>
            </a:r>
          </a:p>
          <a:p>
            <a:pPr marL="1259840" lvl="2" indent="-251460">
              <a:buFont typeface="Wingdings"/>
              <a:buChar char="§"/>
            </a:pPr>
            <a:r>
              <a:rPr lang="en-NZ" kern="0">
                <a:cs typeface="Arial"/>
              </a:rPr>
              <a:t>Example: Data-driven machine learning (e.g. random forest)</a:t>
            </a:r>
          </a:p>
          <a:p>
            <a:pPr marL="1259840" lvl="2" indent="-251460">
              <a:buFont typeface="Wingdings"/>
              <a:buChar char="§"/>
            </a:pPr>
            <a:r>
              <a:rPr lang="en-NZ" kern="0">
                <a:cs typeface="Arial"/>
              </a:rPr>
              <a:t>Typically less regularised functional form</a:t>
            </a:r>
          </a:p>
          <a:p>
            <a:pPr marL="1259840" lvl="2" indent="-251460">
              <a:buFont typeface="Wingdings"/>
              <a:buChar char="§"/>
            </a:pPr>
            <a:r>
              <a:rPr lang="en-NZ" kern="0">
                <a:cs typeface="Arial"/>
              </a:rPr>
              <a:t>Data-focused</a:t>
            </a:r>
          </a:p>
          <a:p>
            <a:pPr marL="755650" lvl="1" indent="-251460">
              <a:buFont typeface="Courier New"/>
              <a:buChar char="o"/>
            </a:pPr>
            <a:r>
              <a:rPr lang="en-NZ" kern="0">
                <a:cs typeface="Arial"/>
              </a:rPr>
              <a:t>Tune model parameters using observed data</a:t>
            </a:r>
          </a:p>
          <a:p>
            <a:pPr marL="1259840" lvl="2" indent="-251460">
              <a:buFont typeface="Wingdings"/>
              <a:buChar char="§"/>
            </a:pPr>
            <a:r>
              <a:rPr lang="en-NZ" kern="0">
                <a:cs typeface="Arial"/>
              </a:rPr>
              <a:t>Improve predictive accuracy</a:t>
            </a:r>
          </a:p>
        </p:txBody>
      </p:sp>
    </p:spTree>
    <p:extLst>
      <p:ext uri="{BB962C8B-B14F-4D97-AF65-F5344CB8AC3E}">
        <p14:creationId xmlns:p14="http://schemas.microsoft.com/office/powerpoint/2010/main" val="3006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0EA6-3D87-EEC9-CFAD-AD906F3BD1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CAB4C8-6665-9B3E-971A-A61454216F95}"/>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FA61C8C0-0B9D-F824-DB3A-976AC40EF1A1}"/>
              </a:ext>
            </a:extLst>
          </p:cNvPr>
          <p:cNvSpPr>
            <a:spLocks noGrp="1"/>
          </p:cNvSpPr>
          <p:nvPr>
            <p:ph idx="11"/>
          </p:nvPr>
        </p:nvSpPr>
        <p:spPr>
          <a:xfrm>
            <a:off x="724317" y="1134463"/>
            <a:ext cx="4697850" cy="5410509"/>
          </a:xfrm>
        </p:spPr>
        <p:txBody>
          <a:bodyPr/>
          <a:lstStyle/>
          <a:p>
            <a:pPr marL="359410" indent="-359410"/>
            <a:r>
              <a:rPr lang="en-NZ">
                <a:solidFill>
                  <a:schemeClr val="tx1"/>
                </a:solidFill>
                <a:cs typeface="Arial"/>
              </a:rPr>
              <a:t>Toolbox for calibrating simulation models</a:t>
            </a:r>
          </a:p>
          <a:p>
            <a:pPr marL="359410" indent="-359410"/>
            <a:r>
              <a:rPr lang="en-NZ">
                <a:solidFill>
                  <a:schemeClr val="tx1"/>
                </a:solidFill>
                <a:cs typeface="Arial"/>
              </a:rPr>
              <a:t>Streamlined workflow with standardised interface: 13 modules and 19 libraries</a:t>
            </a:r>
          </a:p>
          <a:p>
            <a:pPr marL="359410" indent="-359410"/>
            <a:r>
              <a:rPr lang="en-NZ">
                <a:solidFill>
                  <a:schemeClr val="tx1"/>
                </a:solidFill>
                <a:cs typeface="Arial"/>
              </a:rPr>
              <a:t>Open-source Python library: </a:t>
            </a:r>
            <a:r>
              <a:rPr lang="en-NZ" i="1">
                <a:solidFill>
                  <a:schemeClr val="tx1"/>
                </a:solidFill>
                <a:cs typeface="Arial"/>
              </a:rPr>
              <a:t>https://github.com/Plant-Food-Research-Open/calisim</a:t>
            </a:r>
            <a:endParaRPr lang="en-US" i="1">
              <a:solidFill>
                <a:schemeClr val="tx1"/>
              </a:solidFill>
              <a:cs typeface="Arial"/>
            </a:endParaRP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graphicFrame>
        <p:nvGraphicFramePr>
          <p:cNvPr id="7" name="Table 6">
            <a:extLst>
              <a:ext uri="{FF2B5EF4-FFF2-40B4-BE49-F238E27FC236}">
                <a16:creationId xmlns:a16="http://schemas.microsoft.com/office/drawing/2014/main" id="{BC3B5547-31CD-2A7E-B236-7CF7C3E6AA32}"/>
              </a:ext>
            </a:extLst>
          </p:cNvPr>
          <p:cNvGraphicFramePr>
            <a:graphicFrameLocks noGrp="1"/>
          </p:cNvGraphicFramePr>
          <p:nvPr/>
        </p:nvGraphicFramePr>
        <p:xfrm>
          <a:off x="6186847" y="961594"/>
          <a:ext cx="5922588" cy="5332481"/>
        </p:xfrm>
        <a:graphic>
          <a:graphicData uri="http://schemas.openxmlformats.org/drawingml/2006/table">
            <a:tbl>
              <a:tblPr bandRow="1">
                <a:tableStyleId>{5C22544A-7EE6-4342-B048-85BDC9FD1C3A}</a:tableStyleId>
              </a:tblPr>
              <a:tblGrid>
                <a:gridCol w="3230879">
                  <a:extLst>
                    <a:ext uri="{9D8B030D-6E8A-4147-A177-3AD203B41FA5}">
                      <a16:colId xmlns:a16="http://schemas.microsoft.com/office/drawing/2014/main" val="1759991035"/>
                    </a:ext>
                  </a:extLst>
                </a:gridCol>
                <a:gridCol w="2691709">
                  <a:extLst>
                    <a:ext uri="{9D8B030D-6E8A-4147-A177-3AD203B41FA5}">
                      <a16:colId xmlns:a16="http://schemas.microsoft.com/office/drawing/2014/main" val="290734144"/>
                    </a:ext>
                  </a:extLst>
                </a:gridCol>
              </a:tblGrid>
              <a:tr h="430283">
                <a:tc>
                  <a:txBody>
                    <a:bodyPr/>
                    <a:lstStyle/>
                    <a:p>
                      <a:pPr fontAlgn="base">
                        <a:lnSpc>
                          <a:spcPts val="2400"/>
                        </a:lnSpc>
                        <a:buNone/>
                      </a:pPr>
                      <a:r>
                        <a:rPr lang="en-US" sz="2000" b="1">
                          <a:effectLst/>
                          <a:latin typeface="Arial"/>
                        </a:rPr>
                        <a:t>Module</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base">
                        <a:lnSpc>
                          <a:spcPts val="2400"/>
                        </a:lnSpc>
                        <a:buNone/>
                      </a:pPr>
                      <a:r>
                        <a:rPr lang="en-US" sz="2000" b="1">
                          <a:effectLst/>
                          <a:latin typeface="Arial"/>
                        </a:rPr>
                        <a:t>Supported libraries</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7862842"/>
                  </a:ext>
                </a:extLst>
              </a:tr>
              <a:tr h="322711">
                <a:tc>
                  <a:txBody>
                    <a:bodyPr/>
                    <a:lstStyle/>
                    <a:p>
                      <a:pPr fontAlgn="base">
                        <a:lnSpc>
                          <a:spcPts val="2175"/>
                        </a:lnSpc>
                        <a:buNone/>
                      </a:pPr>
                      <a:r>
                        <a:rPr lang="en-US" sz="1800" err="1">
                          <a:effectLst/>
                          <a:latin typeface="Arial"/>
                        </a:rPr>
                        <a:t>Optimisation</a:t>
                      </a:r>
                      <a:endParaRPr lang="en-US" err="1">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4</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14801078"/>
                  </a:ext>
                </a:extLst>
              </a:tr>
              <a:tr h="322711">
                <a:tc>
                  <a:txBody>
                    <a:bodyPr/>
                    <a:lstStyle/>
                    <a:p>
                      <a:pPr fontAlgn="base">
                        <a:lnSpc>
                          <a:spcPts val="2175"/>
                        </a:lnSpc>
                        <a:buNone/>
                      </a:pPr>
                      <a:r>
                        <a:rPr lang="en-US" sz="1800">
                          <a:effectLst/>
                          <a:latin typeface="Arial"/>
                        </a:rPr>
                        <a:t>Sensitivity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514424746"/>
                  </a:ext>
                </a:extLst>
              </a:tr>
              <a:tr h="322711">
                <a:tc>
                  <a:txBody>
                    <a:bodyPr/>
                    <a:lstStyle/>
                    <a:p>
                      <a:pPr fontAlgn="base">
                        <a:lnSpc>
                          <a:spcPts val="2175"/>
                        </a:lnSpc>
                        <a:buNone/>
                      </a:pPr>
                      <a:r>
                        <a:rPr lang="en-US" sz="1800">
                          <a:effectLst/>
                          <a:latin typeface="Arial"/>
                        </a:rPr>
                        <a:t>Surrogate modelling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26130294"/>
                  </a:ext>
                </a:extLst>
              </a:tr>
              <a:tr h="640080">
                <a:tc>
                  <a:txBody>
                    <a:bodyPr/>
                    <a:lstStyle/>
                    <a:p>
                      <a:pPr fontAlgn="base">
                        <a:lnSpc>
                          <a:spcPts val="2175"/>
                        </a:lnSpc>
                        <a:buNone/>
                      </a:pPr>
                      <a:r>
                        <a:rPr lang="en-US" sz="1800">
                          <a:effectLst/>
                          <a:latin typeface="Arial"/>
                        </a:rPr>
                        <a:t>Approximate Bayesian Computation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50394354"/>
                  </a:ext>
                </a:extLst>
              </a:tr>
              <a:tr h="365759">
                <a:tc>
                  <a:txBody>
                    <a:bodyPr/>
                    <a:lstStyle/>
                    <a:p>
                      <a:pPr fontAlgn="base">
                        <a:lnSpc>
                          <a:spcPts val="2175"/>
                        </a:lnSpc>
                        <a:buNone/>
                      </a:pPr>
                      <a:r>
                        <a:rPr lang="en-US" sz="1800">
                          <a:effectLst/>
                          <a:latin typeface="Arial"/>
                        </a:rPr>
                        <a:t>Fully Bayesian Calibration</a:t>
                      </a: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03996908"/>
                  </a:ext>
                </a:extLst>
              </a:tr>
              <a:tr h="322711">
                <a:tc>
                  <a:txBody>
                    <a:bodyPr/>
                    <a:lstStyle/>
                    <a:p>
                      <a:pPr fontAlgn="base">
                        <a:lnSpc>
                          <a:spcPts val="2175"/>
                        </a:lnSpc>
                        <a:buNone/>
                      </a:pPr>
                      <a:r>
                        <a:rPr lang="en-US" sz="1800">
                          <a:effectLst/>
                          <a:latin typeface="Arial"/>
                        </a:rPr>
                        <a:t>History matching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738954526"/>
                  </a:ext>
                </a:extLst>
              </a:tr>
              <a:tr h="322711">
                <a:tc>
                  <a:txBody>
                    <a:bodyPr/>
                    <a:lstStyle/>
                    <a:p>
                      <a:pPr fontAlgn="base">
                        <a:lnSpc>
                          <a:spcPts val="2175"/>
                        </a:lnSpc>
                        <a:buNone/>
                      </a:pPr>
                      <a:r>
                        <a:rPr lang="en-US" sz="1800">
                          <a:effectLst/>
                          <a:latin typeface="Arial"/>
                        </a:rPr>
                        <a:t>Evolutionary algorithms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63164121"/>
                  </a:ext>
                </a:extLst>
              </a:tr>
              <a:tr h="322711">
                <a:tc>
                  <a:txBody>
                    <a:bodyPr/>
                    <a:lstStyle/>
                    <a:p>
                      <a:pPr fontAlgn="base">
                        <a:lnSpc>
                          <a:spcPts val="2175"/>
                        </a:lnSpc>
                        <a:buNone/>
                      </a:pPr>
                      <a:r>
                        <a:rPr lang="en-US" sz="1800">
                          <a:effectLst/>
                          <a:latin typeface="Arial"/>
                        </a:rPr>
                        <a:t>Simulation-Based Inference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20485594"/>
                  </a:ext>
                </a:extLst>
              </a:tr>
              <a:tr h="322711">
                <a:tc>
                  <a:txBody>
                    <a:bodyPr/>
                    <a:lstStyle/>
                    <a:p>
                      <a:pPr fontAlgn="base">
                        <a:lnSpc>
                          <a:spcPts val="2175"/>
                        </a:lnSpc>
                        <a:buNone/>
                      </a:pPr>
                      <a:r>
                        <a:rPr lang="en-US" sz="1800">
                          <a:effectLst/>
                          <a:latin typeface="Arial"/>
                        </a:rPr>
                        <a:t>Uncertainty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3</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62985257"/>
                  </a:ext>
                </a:extLst>
              </a:tr>
              <a:tr h="322711">
                <a:tc>
                  <a:txBody>
                    <a:bodyPr/>
                    <a:lstStyle/>
                    <a:p>
                      <a:pPr fontAlgn="base">
                        <a:lnSpc>
                          <a:spcPts val="2175"/>
                        </a:lnSpc>
                        <a:buNone/>
                      </a:pPr>
                      <a:r>
                        <a:rPr lang="en-US" sz="1800">
                          <a:effectLst/>
                          <a:latin typeface="Arial"/>
                        </a:rPr>
                        <a:t>Risk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37805517"/>
                  </a:ext>
                </a:extLst>
              </a:tr>
              <a:tr h="322711">
                <a:tc>
                  <a:txBody>
                    <a:bodyPr/>
                    <a:lstStyle/>
                    <a:p>
                      <a:pPr fontAlgn="base">
                        <a:lnSpc>
                          <a:spcPts val="2175"/>
                        </a:lnSpc>
                        <a:buNone/>
                      </a:pPr>
                      <a:r>
                        <a:rPr lang="en-US" sz="1800">
                          <a:effectLst/>
                          <a:latin typeface="Arial"/>
                        </a:rPr>
                        <a:t>Active learning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563055609"/>
                  </a:ext>
                </a:extLst>
              </a:tr>
              <a:tr h="322711">
                <a:tc>
                  <a:txBody>
                    <a:bodyPr/>
                    <a:lstStyle/>
                    <a:p>
                      <a:pPr fontAlgn="base">
                        <a:lnSpc>
                          <a:spcPts val="2175"/>
                        </a:lnSpc>
                        <a:buNone/>
                      </a:pPr>
                      <a:r>
                        <a:rPr lang="en-US" sz="1800">
                          <a:effectLst/>
                          <a:latin typeface="Arial"/>
                        </a:rPr>
                        <a:t>Optimal experimental design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89943128"/>
                  </a:ext>
                </a:extLst>
              </a:tr>
              <a:tr h="365759">
                <a:tc>
                  <a:txBody>
                    <a:bodyPr/>
                    <a:lstStyle/>
                    <a:p>
                      <a:pPr fontAlgn="base">
                        <a:lnSpc>
                          <a:spcPts val="2175"/>
                        </a:lnSpc>
                        <a:buNone/>
                      </a:pPr>
                      <a:r>
                        <a:rPr lang="en-US" sz="1800">
                          <a:effectLst/>
                          <a:latin typeface="Arial"/>
                        </a:rPr>
                        <a:t>Bayesian quadrature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674459519"/>
                  </a:ext>
                </a:extLst>
              </a:tr>
            </a:tbl>
          </a:graphicData>
        </a:graphic>
      </p:graphicFrame>
    </p:spTree>
    <p:extLst>
      <p:ext uri="{BB962C8B-B14F-4D97-AF65-F5344CB8AC3E}">
        <p14:creationId xmlns:p14="http://schemas.microsoft.com/office/powerpoint/2010/main" val="7488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781C0-E6FC-F7C9-4AFC-54F346D3BD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3BF8D3-53A4-5FC2-16F7-6A7C9188D86B}"/>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48ADC126-E263-8E1B-A57C-4438A5BA1357}"/>
              </a:ext>
            </a:extLst>
          </p:cNvPr>
          <p:cNvSpPr>
            <a:spLocks noGrp="1"/>
          </p:cNvSpPr>
          <p:nvPr>
            <p:ph idx="11"/>
          </p:nvPr>
        </p:nvSpPr>
        <p:spPr>
          <a:xfrm>
            <a:off x="724317" y="1134463"/>
            <a:ext cx="4697850" cy="5410509"/>
          </a:xfrm>
        </p:spPr>
        <p:txBody>
          <a:bodyPr/>
          <a:lstStyle/>
          <a:p>
            <a:pPr marL="359410" indent="-359410"/>
            <a:r>
              <a:rPr lang="en-NZ">
                <a:solidFill>
                  <a:schemeClr val="tx1"/>
                </a:solidFill>
                <a:cs typeface="Arial"/>
              </a:rPr>
              <a:t>Three step workflow</a:t>
            </a:r>
          </a:p>
          <a:p>
            <a:pPr marL="755650" lvl="1" indent="-342900">
              <a:buFont typeface="Courier New"/>
              <a:buChar char="o"/>
            </a:pPr>
            <a:r>
              <a:rPr lang="en-NZ">
                <a:solidFill>
                  <a:schemeClr val="tx1"/>
                </a:solidFill>
                <a:cs typeface="Arial"/>
              </a:rPr>
              <a:t>Specify</a:t>
            </a:r>
          </a:p>
          <a:p>
            <a:pPr marL="755650" lvl="1" indent="-342900">
              <a:buFont typeface="Courier New"/>
              <a:buChar char="o"/>
            </a:pPr>
            <a:r>
              <a:rPr lang="en-NZ">
                <a:solidFill>
                  <a:schemeClr val="tx1"/>
                </a:solidFill>
                <a:cs typeface="Arial"/>
              </a:rPr>
              <a:t>Execute</a:t>
            </a:r>
          </a:p>
          <a:p>
            <a:pPr marL="755650" lvl="1" indent="-342900">
              <a:buFont typeface="Courier New"/>
              <a:buChar char="o"/>
            </a:pPr>
            <a:r>
              <a:rPr lang="en-NZ">
                <a:solidFill>
                  <a:schemeClr val="tx1"/>
                </a:solidFill>
                <a:cs typeface="Arial"/>
              </a:rPr>
              <a:t>Analyse</a:t>
            </a:r>
          </a:p>
          <a:p>
            <a:pPr marL="359410" indent="-359410"/>
            <a:r>
              <a:rPr lang="en-NZ">
                <a:solidFill>
                  <a:schemeClr val="tx1"/>
                </a:solidFill>
                <a:cs typeface="Arial"/>
              </a:rPr>
              <a:t>Standardised high-level interface for all 13 modules</a:t>
            </a:r>
          </a:p>
          <a:p>
            <a:pPr marL="359410" indent="-359410"/>
            <a:r>
              <a:rPr lang="en-NZ">
                <a:solidFill>
                  <a:schemeClr val="tx1"/>
                </a:solidFill>
                <a:cs typeface="Arial"/>
              </a:rPr>
              <a:t>Encapsulation of 19 lower-level libraries</a:t>
            </a:r>
          </a:p>
          <a:p>
            <a:pPr marL="359410" indent="-359410"/>
            <a:r>
              <a:rPr lang="en-NZ">
                <a:solidFill>
                  <a:schemeClr val="tx1"/>
                </a:solidFill>
                <a:cs typeface="Arial"/>
              </a:rPr>
              <a:t>Object-oriented programming</a:t>
            </a:r>
          </a:p>
          <a:p>
            <a:pPr marL="755650" lvl="1" indent="-251460">
              <a:buFont typeface="Courier New"/>
              <a:buChar char="o"/>
            </a:pPr>
            <a:r>
              <a:rPr lang="en-NZ">
                <a:solidFill>
                  <a:schemeClr val="tx1"/>
                </a:solidFill>
                <a:cs typeface="Arial"/>
              </a:rPr>
              <a:t>Complex custom workflows</a:t>
            </a:r>
          </a:p>
          <a:p>
            <a:pPr marL="359410" indent="-359410"/>
            <a:endParaRPr lang="en-NZ">
              <a:solidFill>
                <a:schemeClr val="tx1"/>
              </a:solidFill>
              <a:cs typeface="Arial"/>
            </a:endParaRP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pic>
        <p:nvPicPr>
          <p:cNvPr id="2" name="Picture 1">
            <a:extLst>
              <a:ext uri="{FF2B5EF4-FFF2-40B4-BE49-F238E27FC236}">
                <a16:creationId xmlns:a16="http://schemas.microsoft.com/office/drawing/2014/main" id="{9636D325-81D6-104B-AE7B-F7CCB160FF44}"/>
              </a:ext>
            </a:extLst>
          </p:cNvPr>
          <p:cNvPicPr>
            <a:picLocks noChangeAspect="1"/>
          </p:cNvPicPr>
          <p:nvPr/>
        </p:nvPicPr>
        <p:blipFill>
          <a:blip r:embed="rId3"/>
          <a:stretch>
            <a:fillRect/>
          </a:stretch>
        </p:blipFill>
        <p:spPr>
          <a:xfrm>
            <a:off x="7015252" y="157253"/>
            <a:ext cx="3686175" cy="14001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1D235C4-174A-B27C-FFB7-0967DD0CA9CA}"/>
              </a:ext>
            </a:extLst>
          </p:cNvPr>
          <p:cNvPicPr>
            <a:picLocks noChangeAspect="1"/>
          </p:cNvPicPr>
          <p:nvPr/>
        </p:nvPicPr>
        <p:blipFill>
          <a:blip r:embed="rId4"/>
          <a:stretch>
            <a:fillRect/>
          </a:stretch>
        </p:blipFill>
        <p:spPr>
          <a:xfrm>
            <a:off x="6769938" y="1709109"/>
            <a:ext cx="4171950" cy="5067300"/>
          </a:xfrm>
          <a:prstGeom prst="rect">
            <a:avLst/>
          </a:prstGeom>
        </p:spPr>
      </p:pic>
    </p:spTree>
    <p:extLst>
      <p:ext uri="{BB962C8B-B14F-4D97-AF65-F5344CB8AC3E}">
        <p14:creationId xmlns:p14="http://schemas.microsoft.com/office/powerpoint/2010/main" val="11912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AA19E-5805-47D3-EAD0-F6366C1EF6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893271-F5EB-AE3D-B255-E2A8CB1729DD}"/>
              </a:ext>
            </a:extLst>
          </p:cNvPr>
          <p:cNvSpPr>
            <a:spLocks noGrp="1"/>
          </p:cNvSpPr>
          <p:nvPr>
            <p:ph type="title"/>
          </p:nvPr>
        </p:nvSpPr>
        <p:spPr>
          <a:xfrm>
            <a:off x="720000" y="0"/>
            <a:ext cx="6040664" cy="1124744"/>
          </a:xfrm>
        </p:spPr>
        <p:txBody>
          <a:bodyPr/>
          <a:lstStyle/>
          <a:p>
            <a:r>
              <a:rPr lang="en-NZ" err="1"/>
              <a:t>Calisim</a:t>
            </a:r>
            <a:r>
              <a:rPr lang="en-NZ"/>
              <a:t> Workshop</a:t>
            </a:r>
            <a:endParaRPr lang="en-US" err="1"/>
          </a:p>
        </p:txBody>
      </p:sp>
      <p:sp>
        <p:nvSpPr>
          <p:cNvPr id="6" name="Content Placeholder 5">
            <a:extLst>
              <a:ext uri="{FF2B5EF4-FFF2-40B4-BE49-F238E27FC236}">
                <a16:creationId xmlns:a16="http://schemas.microsoft.com/office/drawing/2014/main" id="{DB71A4D3-6824-927E-94DE-36ACECB4B831}"/>
              </a:ext>
            </a:extLst>
          </p:cNvPr>
          <p:cNvSpPr>
            <a:spLocks noGrp="1"/>
          </p:cNvSpPr>
          <p:nvPr>
            <p:ph idx="11"/>
          </p:nvPr>
        </p:nvSpPr>
        <p:spPr>
          <a:xfrm>
            <a:off x="724317" y="1134463"/>
            <a:ext cx="4697850" cy="5410509"/>
          </a:xfrm>
        </p:spPr>
        <p:txBody>
          <a:bodyPr/>
          <a:lstStyle/>
          <a:p>
            <a:pPr marL="359410" indent="-359410"/>
            <a:r>
              <a:rPr lang="en-NZ">
                <a:solidFill>
                  <a:schemeClr val="tx1"/>
                </a:solidFill>
                <a:cs typeface="Arial"/>
              </a:rPr>
              <a:t>Two demonstration models</a:t>
            </a:r>
            <a:endParaRPr lang="en-US">
              <a:solidFill>
                <a:schemeClr val="tx1"/>
              </a:solidFill>
              <a:cs typeface="Arial"/>
            </a:endParaRPr>
          </a:p>
          <a:p>
            <a:pPr marL="755650" lvl="1" indent="-251460">
              <a:buFont typeface="Courier New"/>
              <a:buChar char="o"/>
            </a:pPr>
            <a:r>
              <a:rPr lang="en-NZ">
                <a:solidFill>
                  <a:schemeClr val="tx1"/>
                </a:solidFill>
                <a:cs typeface="Arial"/>
              </a:rPr>
              <a:t>JFruit2: A mechanistic fruit model for simulating fruit traits of interest such as fruit fresh weight.</a:t>
            </a:r>
          </a:p>
          <a:p>
            <a:pPr marL="755650" lvl="1" indent="-251460">
              <a:buFont typeface="Courier New"/>
              <a:buChar char="o"/>
            </a:pPr>
            <a:r>
              <a:rPr lang="en-NZ">
                <a:solidFill>
                  <a:schemeClr val="tx1"/>
                </a:solidFill>
                <a:cs typeface="Arial"/>
              </a:rPr>
              <a:t>TEgenomeSimulator: </a:t>
            </a:r>
            <a:r>
              <a:rPr lang="en-US">
                <a:solidFill>
                  <a:schemeClr val="tx1"/>
                </a:solidFill>
                <a:cs typeface="Arial"/>
              </a:rPr>
              <a:t>A tool to simulate TE mutation and insertion into a random-</a:t>
            </a:r>
            <a:r>
              <a:rPr lang="en-US" err="1">
                <a:solidFill>
                  <a:schemeClr val="tx1"/>
                </a:solidFill>
                <a:cs typeface="Arial"/>
              </a:rPr>
              <a:t>synthesised</a:t>
            </a:r>
            <a:r>
              <a:rPr lang="en-US">
                <a:solidFill>
                  <a:schemeClr val="tx1"/>
                </a:solidFill>
                <a:cs typeface="Arial"/>
              </a:rPr>
              <a:t> or user-provided genome.</a:t>
            </a:r>
          </a:p>
          <a:p>
            <a:pPr marL="359410" indent="-359410"/>
            <a:r>
              <a:rPr lang="en-NZ">
                <a:solidFill>
                  <a:schemeClr val="tx1"/>
                </a:solidFill>
                <a:cs typeface="Arial"/>
              </a:rPr>
              <a:t>How could </a:t>
            </a:r>
            <a:r>
              <a:rPr lang="en-NZ" err="1">
                <a:solidFill>
                  <a:schemeClr val="tx1"/>
                </a:solidFill>
                <a:cs typeface="Arial"/>
              </a:rPr>
              <a:t>calisim</a:t>
            </a:r>
            <a:r>
              <a:rPr lang="en-NZ">
                <a:solidFill>
                  <a:schemeClr val="tx1"/>
                </a:solidFill>
                <a:cs typeface="Arial"/>
              </a:rPr>
              <a:t> be used for your own modelling workflows?</a:t>
            </a:r>
          </a:p>
          <a:p>
            <a:pPr marL="359410" indent="-359410"/>
            <a:r>
              <a:rPr lang="en-NZ">
                <a:solidFill>
                  <a:schemeClr val="tx1"/>
                </a:solidFill>
                <a:cs typeface="Arial"/>
              </a:rPr>
              <a:t>After the workshop</a:t>
            </a:r>
          </a:p>
          <a:p>
            <a:pPr marL="755650" lvl="1" indent="-251460">
              <a:buFont typeface="Courier New"/>
              <a:buChar char="o"/>
            </a:pPr>
            <a:r>
              <a:rPr lang="en-NZ">
                <a:solidFill>
                  <a:schemeClr val="tx1"/>
                </a:solidFill>
                <a:cs typeface="Arial"/>
              </a:rPr>
              <a:t>Feedback and suggestions welcome</a:t>
            </a:r>
          </a:p>
          <a:p>
            <a:pPr marL="359410" indent="-359410"/>
            <a:endParaRPr lang="en-NZ">
              <a:solidFill>
                <a:schemeClr val="tx1"/>
              </a:solidFill>
              <a:cs typeface="Arial"/>
            </a:endParaRP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pic>
        <p:nvPicPr>
          <p:cNvPr id="5" name="Picture 4" descr="https://raw.githubusercontent.com/Plant-Food-Research-Open/calisim/main/docs/assets/calisim_logo.png">
            <a:extLst>
              <a:ext uri="{FF2B5EF4-FFF2-40B4-BE49-F238E27FC236}">
                <a16:creationId xmlns:a16="http://schemas.microsoft.com/office/drawing/2014/main" id="{FFE0B26B-0442-5F8E-74B8-D02C9A4B824E}"/>
              </a:ext>
            </a:extLst>
          </p:cNvPr>
          <p:cNvPicPr>
            <a:picLocks noChangeAspect="1"/>
          </p:cNvPicPr>
          <p:nvPr/>
        </p:nvPicPr>
        <p:blipFill>
          <a:blip r:embed="rId3"/>
          <a:stretch>
            <a:fillRect/>
          </a:stretch>
        </p:blipFill>
        <p:spPr>
          <a:xfrm>
            <a:off x="6532083" y="2386912"/>
            <a:ext cx="5281344" cy="1451574"/>
          </a:xfrm>
          <a:prstGeom prst="rect">
            <a:avLst/>
          </a:prstGeom>
        </p:spPr>
      </p:pic>
    </p:spTree>
    <p:extLst>
      <p:ext uri="{BB962C8B-B14F-4D97-AF65-F5344CB8AC3E}">
        <p14:creationId xmlns:p14="http://schemas.microsoft.com/office/powerpoint/2010/main" val="35012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85FBC-A802-784C-2FB4-F9B760FD71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8FEDFD3-9A8B-60F5-DBB1-1A5D74206C29}"/>
              </a:ext>
            </a:extLst>
          </p:cNvPr>
          <p:cNvSpPr>
            <a:spLocks noGrp="1"/>
          </p:cNvSpPr>
          <p:nvPr>
            <p:ph type="title"/>
          </p:nvPr>
        </p:nvSpPr>
        <p:spPr>
          <a:xfrm>
            <a:off x="720000" y="0"/>
            <a:ext cx="6040664" cy="1124744"/>
          </a:xfrm>
        </p:spPr>
        <p:txBody>
          <a:bodyPr/>
          <a:lstStyle/>
          <a:p>
            <a:r>
              <a:rPr lang="en-NZ">
                <a:cs typeface="Arial"/>
              </a:rPr>
              <a:t>Linear Regression</a:t>
            </a:r>
          </a:p>
        </p:txBody>
      </p:sp>
      <p:sp>
        <p:nvSpPr>
          <p:cNvPr id="6" name="Content Placeholder 5">
            <a:extLst>
              <a:ext uri="{FF2B5EF4-FFF2-40B4-BE49-F238E27FC236}">
                <a16:creationId xmlns:a16="http://schemas.microsoft.com/office/drawing/2014/main" id="{E60A8A94-8178-A48E-B5ED-2E1267EBFA25}"/>
              </a:ext>
            </a:extLst>
          </p:cNvPr>
          <p:cNvSpPr>
            <a:spLocks noGrp="1"/>
          </p:cNvSpPr>
          <p:nvPr>
            <p:ph idx="11"/>
          </p:nvPr>
        </p:nvSpPr>
        <p:spPr>
          <a:xfrm>
            <a:off x="724317" y="1134463"/>
            <a:ext cx="4697850" cy="5410509"/>
          </a:xfrm>
        </p:spPr>
        <p:txBody>
          <a:bodyPr/>
          <a:lstStyle/>
          <a:p>
            <a:pPr marL="359410" indent="-359410"/>
            <a:r>
              <a:rPr lang="en-NZ">
                <a:solidFill>
                  <a:schemeClr val="tx1"/>
                </a:solidFill>
                <a:ea typeface="+mn-lt"/>
                <a:cs typeface="+mn-lt"/>
              </a:rPr>
              <a:t>A simple motivating example</a:t>
            </a:r>
          </a:p>
          <a:p>
            <a:pPr marL="755650" lvl="1" indent="-251460">
              <a:buFont typeface="Courier New"/>
              <a:buChar char="o"/>
            </a:pPr>
            <a:r>
              <a:rPr lang="en-NZ">
                <a:solidFill>
                  <a:schemeClr val="tx1"/>
                </a:solidFill>
                <a:cs typeface="Arial"/>
              </a:rPr>
              <a:t>Multiple linear regression</a:t>
            </a:r>
          </a:p>
          <a:p>
            <a:pPr marL="359410" indent="-359410"/>
            <a:r>
              <a:rPr lang="en-NZ">
                <a:solidFill>
                  <a:schemeClr val="tx1"/>
                </a:solidFill>
                <a:cs typeface="Arial"/>
              </a:rPr>
              <a:t>5 independent variables</a:t>
            </a:r>
          </a:p>
          <a:p>
            <a:pPr marL="359410" indent="-359410"/>
            <a:r>
              <a:rPr lang="en-NZ">
                <a:solidFill>
                  <a:schemeClr val="tx1"/>
                </a:solidFill>
                <a:cs typeface="Arial"/>
              </a:rPr>
              <a:t>Simulation study </a:t>
            </a:r>
          </a:p>
          <a:p>
            <a:pPr marL="359410" indent="-359410"/>
            <a:r>
              <a:rPr lang="en-NZ">
                <a:solidFill>
                  <a:schemeClr val="tx1"/>
                </a:solidFill>
                <a:cs typeface="Arial"/>
              </a:rPr>
              <a:t>Recover ground truth independent variable values</a:t>
            </a:r>
          </a:p>
          <a:p>
            <a:pPr marL="359410" indent="-359410"/>
            <a:endParaRPr lang="en-NZ">
              <a:solidFill>
                <a:schemeClr val="tx1"/>
              </a:solidFill>
              <a:cs typeface="Arial"/>
            </a:endParaRPr>
          </a:p>
          <a:p>
            <a:pPr marL="359410" indent="-359410"/>
            <a:endParaRPr lang="en-NZ">
              <a:solidFill>
                <a:schemeClr val="tx1"/>
              </a:solidFill>
              <a:cs typeface="Arial"/>
            </a:endParaRPr>
          </a:p>
          <a:p>
            <a:pPr marL="359410" indent="-359410"/>
            <a:endParaRPr lang="en-NZ">
              <a:solidFill>
                <a:schemeClr val="tx1"/>
              </a:solidFill>
              <a:cs typeface="Arial"/>
            </a:endParaRP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pic>
        <p:nvPicPr>
          <p:cNvPr id="7" name="Picture 6" descr="A graph with blue dots&#10;&#10;AI-generated content may be incorrect.">
            <a:extLst>
              <a:ext uri="{FF2B5EF4-FFF2-40B4-BE49-F238E27FC236}">
                <a16:creationId xmlns:a16="http://schemas.microsoft.com/office/drawing/2014/main" id="{3E16150B-0D59-BBC3-85B2-9194EDB185EC}"/>
              </a:ext>
            </a:extLst>
          </p:cNvPr>
          <p:cNvPicPr>
            <a:picLocks noChangeAspect="1"/>
          </p:cNvPicPr>
          <p:nvPr/>
        </p:nvPicPr>
        <p:blipFill>
          <a:blip r:embed="rId3"/>
          <a:stretch>
            <a:fillRect/>
          </a:stretch>
        </p:blipFill>
        <p:spPr>
          <a:xfrm>
            <a:off x="6410056" y="2205487"/>
            <a:ext cx="5381625" cy="4114800"/>
          </a:xfrm>
          <a:prstGeom prst="rect">
            <a:avLst/>
          </a:prstGeom>
        </p:spPr>
      </p:pic>
      <p:pic>
        <p:nvPicPr>
          <p:cNvPr id="9" name="Picture 8">
            <a:extLst>
              <a:ext uri="{FF2B5EF4-FFF2-40B4-BE49-F238E27FC236}">
                <a16:creationId xmlns:a16="http://schemas.microsoft.com/office/drawing/2014/main" id="{E6E01270-D6D4-6835-14C9-72F11F6011C6}"/>
              </a:ext>
            </a:extLst>
          </p:cNvPr>
          <p:cNvPicPr>
            <a:picLocks noChangeAspect="1"/>
          </p:cNvPicPr>
          <p:nvPr/>
        </p:nvPicPr>
        <p:blipFill>
          <a:blip r:embed="rId4"/>
          <a:stretch>
            <a:fillRect/>
          </a:stretch>
        </p:blipFill>
        <p:spPr>
          <a:xfrm>
            <a:off x="6980477" y="1388493"/>
            <a:ext cx="4715234" cy="357277"/>
          </a:xfrm>
          <a:prstGeom prst="rect">
            <a:avLst/>
          </a:prstGeom>
        </p:spPr>
      </p:pic>
    </p:spTree>
    <p:extLst>
      <p:ext uri="{BB962C8B-B14F-4D97-AF65-F5344CB8AC3E}">
        <p14:creationId xmlns:p14="http://schemas.microsoft.com/office/powerpoint/2010/main" val="77389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FD6C-B7DB-8593-AE8A-0404998085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5A7A12-4D29-661D-4426-7D701783EA97}"/>
              </a:ext>
            </a:extLst>
          </p:cNvPr>
          <p:cNvSpPr>
            <a:spLocks noGrp="1"/>
          </p:cNvSpPr>
          <p:nvPr>
            <p:ph type="title"/>
          </p:nvPr>
        </p:nvSpPr>
        <p:spPr>
          <a:xfrm>
            <a:off x="720000" y="0"/>
            <a:ext cx="6040664" cy="1124744"/>
          </a:xfrm>
        </p:spPr>
        <p:txBody>
          <a:bodyPr/>
          <a:lstStyle/>
          <a:p>
            <a:r>
              <a:rPr lang="en-NZ">
                <a:cs typeface="Arial"/>
              </a:rPr>
              <a:t>Linear Regression</a:t>
            </a:r>
          </a:p>
        </p:txBody>
      </p:sp>
      <p:sp>
        <p:nvSpPr>
          <p:cNvPr id="6" name="Content Placeholder 5">
            <a:extLst>
              <a:ext uri="{FF2B5EF4-FFF2-40B4-BE49-F238E27FC236}">
                <a16:creationId xmlns:a16="http://schemas.microsoft.com/office/drawing/2014/main" id="{E0869A22-94D5-FCEF-50AD-6B73861BCF43}"/>
              </a:ext>
            </a:extLst>
          </p:cNvPr>
          <p:cNvSpPr>
            <a:spLocks noGrp="1"/>
          </p:cNvSpPr>
          <p:nvPr>
            <p:ph idx="11"/>
          </p:nvPr>
        </p:nvSpPr>
        <p:spPr>
          <a:xfrm>
            <a:off x="724317" y="1134463"/>
            <a:ext cx="4697850" cy="5410509"/>
          </a:xfrm>
        </p:spPr>
        <p:txBody>
          <a:bodyPr/>
          <a:lstStyle/>
          <a:p>
            <a:pPr marL="359410" indent="-359410"/>
            <a:r>
              <a:rPr lang="en-NZ">
                <a:solidFill>
                  <a:schemeClr val="tx1"/>
                </a:solidFill>
                <a:ea typeface="+mn-lt"/>
                <a:cs typeface="+mn-lt"/>
              </a:rPr>
              <a:t>Calibration procedures</a:t>
            </a:r>
            <a:endParaRPr lang="en-US">
              <a:solidFill>
                <a:schemeClr val="tx1"/>
              </a:solidFill>
              <a:ea typeface="+mn-lt"/>
              <a:cs typeface="+mn-lt"/>
            </a:endParaRPr>
          </a:p>
          <a:p>
            <a:pPr marL="755650" lvl="1" indent="-251460">
              <a:buFont typeface="Courier New"/>
              <a:buChar char="o"/>
            </a:pPr>
            <a:r>
              <a:rPr lang="en-NZ">
                <a:solidFill>
                  <a:schemeClr val="tx1"/>
                </a:solidFill>
                <a:ea typeface="+mn-lt"/>
                <a:cs typeface="+mn-lt"/>
              </a:rPr>
              <a:t>Sensitivity Analysis</a:t>
            </a:r>
            <a:endParaRPr lang="en-US">
              <a:solidFill>
                <a:schemeClr val="tx1"/>
              </a:solidFill>
              <a:cs typeface="Arial"/>
            </a:endParaRPr>
          </a:p>
          <a:p>
            <a:pPr marL="755650" lvl="1" indent="-251460">
              <a:buFont typeface="Courier New"/>
              <a:buChar char="o"/>
            </a:pPr>
            <a:r>
              <a:rPr lang="en-NZ">
                <a:solidFill>
                  <a:schemeClr val="tx1"/>
                </a:solidFill>
                <a:cs typeface="Arial"/>
              </a:rPr>
              <a:t>Black-box Optimisation</a:t>
            </a:r>
          </a:p>
          <a:p>
            <a:pPr marL="755650" lvl="1" indent="-251460">
              <a:buFont typeface="Courier New"/>
              <a:buChar char="o"/>
            </a:pPr>
            <a:r>
              <a:rPr lang="en-NZ">
                <a:solidFill>
                  <a:schemeClr val="tx1"/>
                </a:solidFill>
                <a:cs typeface="Arial"/>
              </a:rPr>
              <a:t>Bayesian Calibration</a:t>
            </a:r>
          </a:p>
          <a:p>
            <a:pPr marL="359410" indent="-359410"/>
            <a:r>
              <a:rPr lang="en-NZ">
                <a:solidFill>
                  <a:schemeClr val="tx1"/>
                </a:solidFill>
                <a:cs typeface="Arial"/>
              </a:rPr>
              <a:t>Usually not necessary for linear regression. Gradient-based optimisation using least squares</a:t>
            </a:r>
          </a:p>
          <a:p>
            <a:pPr marL="359410" indent="-359410"/>
            <a:r>
              <a:rPr lang="en-NZ">
                <a:solidFill>
                  <a:schemeClr val="tx1"/>
                </a:solidFill>
                <a:cs typeface="Arial"/>
              </a:rPr>
              <a:t>Beneficial for more complex models</a:t>
            </a:r>
            <a:endParaRPr lang="en-NZ">
              <a:solidFill>
                <a:schemeClr val="tx1"/>
              </a:solidFill>
            </a:endParaRPr>
          </a:p>
          <a:p>
            <a:pPr marL="359410" indent="-359410"/>
            <a:endParaRPr lang="en-NZ">
              <a:solidFill>
                <a:schemeClr val="tx1"/>
              </a:solidFill>
              <a:cs typeface="Arial"/>
            </a:endParaRPr>
          </a:p>
          <a:p>
            <a:pPr marL="359410" indent="-359410"/>
            <a:endParaRPr lang="en-NZ">
              <a:solidFill>
                <a:schemeClr val="tx1"/>
              </a:solidFill>
              <a:cs typeface="Arial"/>
            </a:endParaRPr>
          </a:p>
          <a:p>
            <a:pPr marL="359410" indent="-359410"/>
            <a:endParaRPr lang="en-NZ">
              <a:solidFill>
                <a:schemeClr val="tx1"/>
              </a:solidFill>
              <a:cs typeface="Arial"/>
            </a:endParaRPr>
          </a:p>
          <a:p>
            <a:pPr marL="359410" indent="-359410"/>
            <a:endParaRPr lang="en-NZ">
              <a:solidFill>
                <a:schemeClr val="tx1"/>
              </a:solidFill>
              <a:cs typeface="Arial"/>
            </a:endParaRPr>
          </a:p>
          <a:p>
            <a:pPr marL="755650" lvl="1" indent="-251460">
              <a:buFont typeface="Courier New"/>
              <a:buChar char="o"/>
            </a:pPr>
            <a:endParaRPr lang="en-NZ">
              <a:solidFill>
                <a:schemeClr val="tx1"/>
              </a:solidFill>
              <a:cs typeface="Arial"/>
            </a:endParaRPr>
          </a:p>
          <a:p>
            <a:pPr marL="359410" indent="-359410"/>
            <a:endParaRPr lang="en-NZ">
              <a:solidFill>
                <a:schemeClr val="tx1"/>
              </a:solidFill>
              <a:cs typeface="Arial"/>
            </a:endParaRPr>
          </a:p>
        </p:txBody>
      </p:sp>
      <p:pic>
        <p:nvPicPr>
          <p:cNvPr id="2" name="Picture 1" descr="A table with numbers and text&#10;&#10;AI-generated content may be incorrect.">
            <a:extLst>
              <a:ext uri="{FF2B5EF4-FFF2-40B4-BE49-F238E27FC236}">
                <a16:creationId xmlns:a16="http://schemas.microsoft.com/office/drawing/2014/main" id="{01E0A9D5-5064-3464-D5B9-453144FBC95E}"/>
              </a:ext>
            </a:extLst>
          </p:cNvPr>
          <p:cNvPicPr>
            <a:picLocks noChangeAspect="1"/>
          </p:cNvPicPr>
          <p:nvPr/>
        </p:nvPicPr>
        <p:blipFill>
          <a:blip r:embed="rId3"/>
          <a:stretch>
            <a:fillRect/>
          </a:stretch>
        </p:blipFill>
        <p:spPr>
          <a:xfrm>
            <a:off x="1446812" y="4176354"/>
            <a:ext cx="3274263" cy="1668312"/>
          </a:xfrm>
          <a:prstGeom prst="rect">
            <a:avLst/>
          </a:prstGeom>
        </p:spPr>
      </p:pic>
      <p:pic>
        <p:nvPicPr>
          <p:cNvPr id="12" name="Picture 11" descr="No description has been provided for this image">
            <a:extLst>
              <a:ext uri="{FF2B5EF4-FFF2-40B4-BE49-F238E27FC236}">
                <a16:creationId xmlns:a16="http://schemas.microsoft.com/office/drawing/2014/main" id="{EC74B9F4-9DAC-C917-8E42-7CDA8EC7F5A6}"/>
              </a:ext>
            </a:extLst>
          </p:cNvPr>
          <p:cNvPicPr>
            <a:picLocks noChangeAspect="1"/>
          </p:cNvPicPr>
          <p:nvPr/>
        </p:nvPicPr>
        <p:blipFill>
          <a:blip r:embed="rId4"/>
          <a:stretch>
            <a:fillRect/>
          </a:stretch>
        </p:blipFill>
        <p:spPr>
          <a:xfrm>
            <a:off x="6195769" y="86263"/>
            <a:ext cx="4960186" cy="4744527"/>
          </a:xfrm>
          <a:prstGeom prst="rect">
            <a:avLst/>
          </a:prstGeom>
        </p:spPr>
      </p:pic>
      <p:pic>
        <p:nvPicPr>
          <p:cNvPr id="13" name="Picture 12" descr="A graph with blue and white lines&#10;&#10;AI-generated content may be incorrect.">
            <a:extLst>
              <a:ext uri="{FF2B5EF4-FFF2-40B4-BE49-F238E27FC236}">
                <a16:creationId xmlns:a16="http://schemas.microsoft.com/office/drawing/2014/main" id="{164431DE-0A99-46DD-D189-17B2B4786806}"/>
              </a:ext>
            </a:extLst>
          </p:cNvPr>
          <p:cNvPicPr>
            <a:picLocks noChangeAspect="1"/>
          </p:cNvPicPr>
          <p:nvPr/>
        </p:nvPicPr>
        <p:blipFill>
          <a:blip r:embed="rId5"/>
          <a:stretch>
            <a:fillRect/>
          </a:stretch>
        </p:blipFill>
        <p:spPr>
          <a:xfrm>
            <a:off x="6192238" y="4922180"/>
            <a:ext cx="5946655" cy="1873191"/>
          </a:xfrm>
          <a:prstGeom prst="rect">
            <a:avLst/>
          </a:prstGeom>
        </p:spPr>
      </p:pic>
    </p:spTree>
    <p:extLst>
      <p:ext uri="{BB962C8B-B14F-4D97-AF65-F5344CB8AC3E}">
        <p14:creationId xmlns:p14="http://schemas.microsoft.com/office/powerpoint/2010/main" val="49351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992290-3CBD-B256-B8D8-009BDB6B7CE1}"/>
              </a:ext>
            </a:extLst>
          </p:cNvPr>
          <p:cNvSpPr>
            <a:spLocks noGrp="1"/>
          </p:cNvSpPr>
          <p:nvPr>
            <p:ph type="title"/>
          </p:nvPr>
        </p:nvSpPr>
        <p:spPr>
          <a:xfrm>
            <a:off x="720000" y="0"/>
            <a:ext cx="10344552" cy="1124744"/>
          </a:xfrm>
        </p:spPr>
        <p:txBody>
          <a:bodyPr wrap="square" anchor="ctr">
            <a:normAutofit/>
          </a:bodyPr>
          <a:lstStyle/>
          <a:p>
            <a:r>
              <a:rPr lang="en-NZ">
                <a:latin typeface="Arial" panose="020B0604020202020204"/>
              </a:rPr>
              <a:t>JFruit2 - A </a:t>
            </a:r>
            <a:r>
              <a:rPr lang="en-NZ">
                <a:ea typeface="+mj-lt"/>
                <a:cs typeface="+mj-lt"/>
              </a:rPr>
              <a:t>Fruit Growth Model</a:t>
            </a:r>
            <a:r>
              <a:rPr lang="en-NZ">
                <a:latin typeface="Arial" panose="020B0604020202020204"/>
              </a:rPr>
              <a:t> </a:t>
            </a:r>
            <a:r>
              <a:rPr kumimoji="0" lang="en-NZ" sz="2800" b="1" i="0" u="none" strike="noStrike" kern="0" cap="none" spc="0" normalizeH="0" baseline="0" noProof="0">
                <a:ln>
                  <a:noFill/>
                </a:ln>
                <a:solidFill>
                  <a:srgbClr val="3E5D58"/>
                </a:solidFill>
                <a:effectLst/>
                <a:uLnTx/>
                <a:uFillTx/>
                <a:latin typeface="Arial" panose="020B0604020202020204"/>
                <a:ea typeface="+mj-ea"/>
                <a:cs typeface="+mj-cs"/>
              </a:rPr>
              <a:t>(Zhu et al. 2019)</a:t>
            </a:r>
            <a:endParaRPr lang="en-NZ" sz="4400">
              <a:cs typeface="Arial"/>
            </a:endParaRPr>
          </a:p>
        </p:txBody>
      </p:sp>
      <p:pic>
        <p:nvPicPr>
          <p:cNvPr id="5" name="Content Placeholder 4">
            <a:extLst>
              <a:ext uri="{FF2B5EF4-FFF2-40B4-BE49-F238E27FC236}">
                <a16:creationId xmlns:a16="http://schemas.microsoft.com/office/drawing/2014/main" id="{4F4E2DDF-B209-39EF-F7A0-68B9DAB50529}"/>
              </a:ext>
            </a:extLst>
          </p:cNvPr>
          <p:cNvPicPr>
            <a:picLocks noGrp="1" noChangeAspect="1"/>
          </p:cNvPicPr>
          <p:nvPr>
            <p:ph idx="1"/>
          </p:nvPr>
        </p:nvPicPr>
        <p:blipFill>
          <a:blip r:embed="rId3"/>
          <a:stretch>
            <a:fillRect/>
          </a:stretch>
        </p:blipFill>
        <p:spPr>
          <a:xfrm>
            <a:off x="256254" y="1348874"/>
            <a:ext cx="6914473" cy="4736414"/>
          </a:xfrm>
          <a:noFill/>
        </p:spPr>
      </p:pic>
      <p:pic>
        <p:nvPicPr>
          <p:cNvPr id="290" name="Picture 289" descr="A screenshot of a cell phone&#10;&#10;AI-generated content may be incorrect.">
            <a:extLst>
              <a:ext uri="{FF2B5EF4-FFF2-40B4-BE49-F238E27FC236}">
                <a16:creationId xmlns:a16="http://schemas.microsoft.com/office/drawing/2014/main" id="{A98D81B2-8D62-26AB-3858-3531BAACFF0B}"/>
              </a:ext>
            </a:extLst>
          </p:cNvPr>
          <p:cNvPicPr>
            <a:picLocks noChangeAspect="1"/>
          </p:cNvPicPr>
          <p:nvPr/>
        </p:nvPicPr>
        <p:blipFill>
          <a:blip r:embed="rId4"/>
          <a:stretch>
            <a:fillRect/>
          </a:stretch>
        </p:blipFill>
        <p:spPr>
          <a:xfrm>
            <a:off x="7464786" y="957942"/>
            <a:ext cx="3739426" cy="5508172"/>
          </a:xfrm>
          <a:prstGeom prst="rect">
            <a:avLst/>
          </a:prstGeom>
        </p:spPr>
      </p:pic>
    </p:spTree>
    <p:extLst>
      <p:ext uri="{BB962C8B-B14F-4D97-AF65-F5344CB8AC3E}">
        <p14:creationId xmlns:p14="http://schemas.microsoft.com/office/powerpoint/2010/main" val="231946087"/>
      </p:ext>
    </p:extLst>
  </p:cSld>
  <p:clrMapOvr>
    <a:masterClrMapping/>
  </p:clrMapOvr>
</p:sld>
</file>

<file path=ppt/theme/theme1.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BB02D105-8E8D-6448-BB97-AF98B8414131}" vid="{A46F4752-D9DF-E64C-A806-4B8323182A4A}"/>
    </a:ext>
  </a:extLst>
</a:theme>
</file>

<file path=ppt/theme/theme2.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8" id="{8C320CEE-8365-6F42-AAF6-51823C2C308A}" vid="{B68AC26C-4569-754F-B3AC-36B98249F5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2025-PSC-calisim-JBRISTOW-BSI</Template>
  <TotalTime>1</TotalTime>
  <Words>933</Words>
  <Application>Microsoft Office PowerPoint</Application>
  <PresentationFormat>Widescreen</PresentationFormat>
  <Paragraphs>178</Paragraphs>
  <Slides>17</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Arial,Sans-Serif</vt:lpstr>
      <vt:lpstr>Calibri</vt:lpstr>
      <vt:lpstr>Courier New</vt:lpstr>
      <vt:lpstr>Courier New,monospace</vt:lpstr>
      <vt:lpstr>Lucida Grande</vt:lpstr>
      <vt:lpstr>System Font Regular</vt:lpstr>
      <vt:lpstr>System Font Regular,Sans-Serif</vt:lpstr>
      <vt:lpstr>Wingdings</vt:lpstr>
      <vt:lpstr>PFR_1</vt:lpstr>
      <vt:lpstr>PFR_1</vt:lpstr>
      <vt:lpstr>calisim: A toolbox for the calibration and evaluation of simulation models </vt:lpstr>
      <vt:lpstr>Overview </vt:lpstr>
      <vt:lpstr>Terminology: Calibration</vt:lpstr>
      <vt:lpstr>Calisim</vt:lpstr>
      <vt:lpstr>Calisim</vt:lpstr>
      <vt:lpstr>Calisim Workshop</vt:lpstr>
      <vt:lpstr>Linear Regression</vt:lpstr>
      <vt:lpstr>Linear Regression</vt:lpstr>
      <vt:lpstr>JFruit2 - A Fruit Growth Model (Zhu et al. 2019)</vt:lpstr>
      <vt:lpstr>JFruit2 Sensitivity analysis </vt:lpstr>
      <vt:lpstr>Transposable elements (TEs)</vt:lpstr>
      <vt:lpstr>Why is it difficult to accurately identify TEs in genomes?</vt:lpstr>
      <vt:lpstr>TEgenomeSimulator</vt:lpstr>
      <vt:lpstr>Using calisim</vt:lpstr>
      <vt:lpstr>Discussion  </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Bristow</dc:creator>
  <cp:lastModifiedBy>James Bristow</cp:lastModifiedBy>
  <cp:revision>4</cp:revision>
  <dcterms:created xsi:type="dcterms:W3CDTF">2025-06-30T04:37:17Z</dcterms:created>
  <dcterms:modified xsi:type="dcterms:W3CDTF">2025-10-18T01:54:04Z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8f3512-c98a-4fbc-ad6e-3260f1cde3f8_Enabled">
    <vt:lpwstr>true</vt:lpwstr>
  </property>
  <property fmtid="{D5CDD505-2E9C-101B-9397-08002B2CF9AE}" pid="3" name="MSIP_Label_8d8f3512-c98a-4fbc-ad6e-3260f1cde3f8_SetDate">
    <vt:lpwstr>2025-03-06T03:00:21Z</vt:lpwstr>
  </property>
  <property fmtid="{D5CDD505-2E9C-101B-9397-08002B2CF9AE}" pid="4" name="MSIP_Label_8d8f3512-c98a-4fbc-ad6e-3260f1cde3f8_Method">
    <vt:lpwstr>Standard</vt:lpwstr>
  </property>
  <property fmtid="{D5CDD505-2E9C-101B-9397-08002B2CF9AE}" pid="5" name="MSIP_Label_8d8f3512-c98a-4fbc-ad6e-3260f1cde3f8_Name">
    <vt:lpwstr>Internal</vt:lpwstr>
  </property>
  <property fmtid="{D5CDD505-2E9C-101B-9397-08002B2CF9AE}" pid="6" name="MSIP_Label_8d8f3512-c98a-4fbc-ad6e-3260f1cde3f8_SiteId">
    <vt:lpwstr>6ca75ef7-2c66-42e7-af2c-6502153a7e3a</vt:lpwstr>
  </property>
  <property fmtid="{D5CDD505-2E9C-101B-9397-08002B2CF9AE}" pid="7" name="MSIP_Label_8d8f3512-c98a-4fbc-ad6e-3260f1cde3f8_ActionId">
    <vt:lpwstr>a2f127b6-453c-45d3-b78a-7d7cf80d93b1</vt:lpwstr>
  </property>
  <property fmtid="{D5CDD505-2E9C-101B-9397-08002B2CF9AE}" pid="8" name="MSIP_Label_8d8f3512-c98a-4fbc-ad6e-3260f1cde3f8_ContentBits">
    <vt:lpwstr>0</vt:lpwstr>
  </property>
  <property fmtid="{D5CDD505-2E9C-101B-9397-08002B2CF9AE}" pid="9" name="MSIP_Label_8d8f3512-c98a-4fbc-ad6e-3260f1cde3f8_Tag">
    <vt:lpwstr>50, 3, 0, 1</vt:lpwstr>
  </property>
</Properties>
</file>