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handoutMasters/handoutMaster1.xml" ContentType="application/vnd.openxmlformats-officedocument.presentationml.handoutMaster+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theme/theme2.xml" ContentType="application/vnd.openxmlformats-officedocument.theme+xml"/>
  <Override PartName="/ppt/viewProps.xml" ContentType="application/vnd.openxmlformats-officedocument.presentationml.viewProps+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Default Extension="jpeg" ContentType="image/jpeg"/>
  <Override PartName="/ppt/tableStyles.xml" ContentType="application/vnd.openxmlformats-officedocument.presentationml.tableStyles+xml"/>
  <Override PartName="/ppt/slideLayouts/slideLayout4.xml" ContentType="application/vnd.openxmlformats-officedocument.presentationml.slideLayout+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3"/>
  </p:notesMasterIdLst>
  <p:handoutMasterIdLst>
    <p:handoutMasterId r:id="rId4"/>
  </p:handoutMasterIdLst>
  <p:sldIdLst>
    <p:sldId id="256" r:id="rId2"/>
  </p:sldIdLst>
  <p:sldSz cx="37490400" cy="37490400"/>
  <p:notesSz cx="6858000" cy="9144000"/>
  <p:defaultTextStyle>
    <a:defPPr>
      <a:defRPr lang="en-US"/>
    </a:defPPr>
    <a:lvl1pPr algn="l" rtl="0" fontAlgn="base">
      <a:spcBef>
        <a:spcPct val="0"/>
      </a:spcBef>
      <a:spcAft>
        <a:spcPct val="0"/>
      </a:spcAft>
      <a:defRPr sz="8400" kern="1200">
        <a:solidFill>
          <a:schemeClr val="tx1"/>
        </a:solidFill>
        <a:latin typeface="Arial" charset="0"/>
        <a:ea typeface="ＭＳ Ｐゴシック" charset="-128"/>
        <a:cs typeface="ＭＳ Ｐゴシック" charset="-128"/>
      </a:defRPr>
    </a:lvl1pPr>
    <a:lvl2pPr marL="457200" algn="l" rtl="0" fontAlgn="base">
      <a:spcBef>
        <a:spcPct val="0"/>
      </a:spcBef>
      <a:spcAft>
        <a:spcPct val="0"/>
      </a:spcAft>
      <a:defRPr sz="8400" kern="1200">
        <a:solidFill>
          <a:schemeClr val="tx1"/>
        </a:solidFill>
        <a:latin typeface="Arial" charset="0"/>
        <a:ea typeface="ＭＳ Ｐゴシック" charset="-128"/>
        <a:cs typeface="ＭＳ Ｐゴシック" charset="-128"/>
      </a:defRPr>
    </a:lvl2pPr>
    <a:lvl3pPr marL="914400" algn="l" rtl="0" fontAlgn="base">
      <a:spcBef>
        <a:spcPct val="0"/>
      </a:spcBef>
      <a:spcAft>
        <a:spcPct val="0"/>
      </a:spcAft>
      <a:defRPr sz="8400" kern="1200">
        <a:solidFill>
          <a:schemeClr val="tx1"/>
        </a:solidFill>
        <a:latin typeface="Arial" charset="0"/>
        <a:ea typeface="ＭＳ Ｐゴシック" charset="-128"/>
        <a:cs typeface="ＭＳ Ｐゴシック" charset="-128"/>
      </a:defRPr>
    </a:lvl3pPr>
    <a:lvl4pPr marL="1371600" algn="l" rtl="0" fontAlgn="base">
      <a:spcBef>
        <a:spcPct val="0"/>
      </a:spcBef>
      <a:spcAft>
        <a:spcPct val="0"/>
      </a:spcAft>
      <a:defRPr sz="8400" kern="1200">
        <a:solidFill>
          <a:schemeClr val="tx1"/>
        </a:solidFill>
        <a:latin typeface="Arial" charset="0"/>
        <a:ea typeface="ＭＳ Ｐゴシック" charset="-128"/>
        <a:cs typeface="ＭＳ Ｐゴシック" charset="-128"/>
      </a:defRPr>
    </a:lvl4pPr>
    <a:lvl5pPr marL="1828800" algn="l" rtl="0" fontAlgn="base">
      <a:spcBef>
        <a:spcPct val="0"/>
      </a:spcBef>
      <a:spcAft>
        <a:spcPct val="0"/>
      </a:spcAft>
      <a:defRPr sz="8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8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8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8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8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clrMru>
    <a:srgbClr val="E434A9"/>
    <a:srgbClr val="0090F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p:cViewPr>
        <p:scale>
          <a:sx n="66" d="100"/>
          <a:sy n="66" d="100"/>
        </p:scale>
        <p:origin x="7512" y="2600"/>
      </p:cViewPr>
      <p:guideLst>
        <p:guide orient="horz" pos="11808"/>
        <p:guide pos="11808"/>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ea typeface="+mn-ea"/>
                <a:cs typeface="+mn-cs"/>
              </a:defRPr>
            </a:lvl1pPr>
          </a:lstStyle>
          <a:p>
            <a:pPr>
              <a:defRPr/>
            </a:pPr>
            <a:endParaRPr lang="en-US"/>
          </a:p>
        </p:txBody>
      </p:sp>
      <p:sp>
        <p:nvSpPr>
          <p:cNvPr id="30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ea typeface="+mn-ea"/>
                <a:cs typeface="+mn-cs"/>
              </a:defRPr>
            </a:lvl1pPr>
          </a:lstStyle>
          <a:p>
            <a:pPr>
              <a:defRPr/>
            </a:pPr>
            <a:endParaRPr lang="en-US"/>
          </a:p>
        </p:txBody>
      </p:sp>
      <p:sp>
        <p:nvSpPr>
          <p:cNvPr id="30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ea typeface="+mn-ea"/>
                <a:cs typeface="+mn-cs"/>
              </a:defRPr>
            </a:lvl1pPr>
          </a:lstStyle>
          <a:p>
            <a:pPr>
              <a:defRPr/>
            </a:pPr>
            <a:endParaRPr lang="en-US"/>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15D7FAD-BADA-D041-94A6-34461336D918}"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dirty="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420097CF-D708-044C-BC85-98241BDEEB4A}" type="datetime1">
              <a:rPr lang="en-US"/>
              <a:pPr>
                <a:defRPr/>
              </a:pPr>
              <a:t>9/21/10</a:t>
            </a:fld>
            <a:endParaRPr lang="en-US" dirty="0"/>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dirty="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7799680A-C9BB-0C46-925F-53CC37F5775C}"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Add beginning of genes of TCR on side…</a:t>
            </a:r>
          </a:p>
        </p:txBody>
      </p:sp>
      <p:sp>
        <p:nvSpPr>
          <p:cNvPr id="16388" name="Slide Number Placeholder 3"/>
          <p:cNvSpPr>
            <a:spLocks noGrp="1"/>
          </p:cNvSpPr>
          <p:nvPr>
            <p:ph type="sldNum" sz="quarter" idx="5"/>
          </p:nvPr>
        </p:nvSpPr>
        <p:spPr bwMode="auto">
          <a:noFill/>
          <a:ln>
            <a:miter lim="800000"/>
            <a:headEnd/>
            <a:tailEnd/>
          </a:ln>
        </p:spPr>
        <p:txBody>
          <a:bodyPr/>
          <a:lstStyle/>
          <a:p>
            <a:fld id="{8F3DB138-97DE-344D-A216-BD6971C007D9}"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11463" y="11645900"/>
            <a:ext cx="31867475" cy="8035925"/>
          </a:xfrm>
        </p:spPr>
        <p:txBody>
          <a:bodyPr/>
          <a:lstStyle/>
          <a:p>
            <a:r>
              <a:rPr lang="en-US" smtClean="0"/>
              <a:t>Click to edit Master title style</a:t>
            </a:r>
            <a:endParaRPr lang="en-US"/>
          </a:p>
        </p:txBody>
      </p:sp>
      <p:sp>
        <p:nvSpPr>
          <p:cNvPr id="3" name="Subtitle 2"/>
          <p:cNvSpPr>
            <a:spLocks noGrp="1"/>
          </p:cNvSpPr>
          <p:nvPr>
            <p:ph type="subTitle" idx="1"/>
          </p:nvPr>
        </p:nvSpPr>
        <p:spPr>
          <a:xfrm>
            <a:off x="5622925" y="21243925"/>
            <a:ext cx="26244550" cy="95821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60D3391-F471-F341-A349-4A4D73181188}"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2DE15E4-A602-EF49-97CE-AEFEE1FAA2CF}"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181175" y="1501775"/>
            <a:ext cx="8434388" cy="319881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74838" y="1501775"/>
            <a:ext cx="25153937" cy="31988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4797A2C-8763-1249-B00F-4906ECEA8B88}"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0CD22C9-EF8F-6545-B9A9-6828E9E8496B}"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62275" y="24090313"/>
            <a:ext cx="31865888" cy="744696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962275" y="15889288"/>
            <a:ext cx="31865888" cy="82010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9556AC0-2B4D-C44D-A392-7CE98F94E5D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74838" y="8747125"/>
            <a:ext cx="16794162" cy="24742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821400" y="8747125"/>
            <a:ext cx="16794163" cy="24742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84E64F4-7A4E-924C-A151-8426D2166CE8}"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74838" y="8391525"/>
            <a:ext cx="16563975" cy="34972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874838" y="11888788"/>
            <a:ext cx="16563975" cy="216011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045238" y="8391525"/>
            <a:ext cx="16570325" cy="34972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045238" y="11888788"/>
            <a:ext cx="16570325" cy="216011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06088CF-B985-BA4E-9D28-1C0824597990}"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9E9C054-C204-C544-8049-C8D4677F69CB}"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CE8342A-E4E2-BA4B-A302-59CAC603C49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74838" y="1492250"/>
            <a:ext cx="12333287" cy="63531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4657388" y="1492250"/>
            <a:ext cx="20958175" cy="319976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74838" y="7845425"/>
            <a:ext cx="12333287" cy="256444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2A18F90-F34D-8E41-96AA-D0A606A5FCB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48538" y="26242963"/>
            <a:ext cx="22494875" cy="30988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348538" y="3349625"/>
            <a:ext cx="22494875" cy="224948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7348538" y="29341763"/>
            <a:ext cx="22494875" cy="43989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C489192-DF3C-9A4A-A097-2A996F5AD31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874838" y="1501775"/>
            <a:ext cx="33740725" cy="6248400"/>
          </a:xfrm>
          <a:prstGeom prst="rect">
            <a:avLst/>
          </a:prstGeom>
          <a:noFill/>
          <a:ln w="9525">
            <a:noFill/>
            <a:miter lim="800000"/>
            <a:headEnd/>
            <a:tailEnd/>
          </a:ln>
        </p:spPr>
        <p:txBody>
          <a:bodyPr vert="horz" wrap="square" lIns="428460" tIns="214230" rIns="428460" bIns="21423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874838" y="8747125"/>
            <a:ext cx="33740725" cy="24742775"/>
          </a:xfrm>
          <a:prstGeom prst="rect">
            <a:avLst/>
          </a:prstGeom>
          <a:noFill/>
          <a:ln w="9525">
            <a:noFill/>
            <a:miter lim="800000"/>
            <a:headEnd/>
            <a:tailEnd/>
          </a:ln>
        </p:spPr>
        <p:txBody>
          <a:bodyPr vert="horz" wrap="square" lIns="428460" tIns="214230" rIns="428460" bIns="21423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874838" y="34140775"/>
            <a:ext cx="8747125" cy="26035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defRPr sz="6600" dirty="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2809538" y="34140775"/>
            <a:ext cx="11871325" cy="26035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ctr">
              <a:defRPr sz="6600" dirty="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6868438" y="34140775"/>
            <a:ext cx="8747125" cy="26035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r">
              <a:defRPr sz="6600"/>
            </a:lvl1pPr>
          </a:lstStyle>
          <a:p>
            <a:pPr>
              <a:defRPr/>
            </a:pPr>
            <a:fld id="{AC12A71A-34DB-394B-8634-2151635BF646}" type="slidenum">
              <a:rPr lang="en-US"/>
              <a:pPr>
                <a:defRPr/>
              </a:pPr>
              <a:t>‹#›</a:t>
            </a:fld>
            <a:endParaRPr lang="en-US" dirty="0"/>
          </a:p>
        </p:txBody>
      </p:sp>
      <p:pic>
        <p:nvPicPr>
          <p:cNvPr id="1031" name="Picture 7" descr="Logo-VBI"/>
          <p:cNvPicPr>
            <a:picLocks noChangeAspect="1" noChangeArrowheads="1"/>
          </p:cNvPicPr>
          <p:nvPr userDrawn="1"/>
        </p:nvPicPr>
        <p:blipFill>
          <a:blip r:embed="rId13"/>
          <a:srcRect/>
          <a:stretch>
            <a:fillRect/>
          </a:stretch>
        </p:blipFill>
        <p:spPr bwMode="auto">
          <a:xfrm>
            <a:off x="762000" y="609600"/>
            <a:ext cx="6781800" cy="1943100"/>
          </a:xfrm>
          <a:prstGeom prst="rect">
            <a:avLst/>
          </a:prstGeom>
          <a:noFill/>
          <a:ln w="9525">
            <a:noFill/>
            <a:miter lim="800000"/>
            <a:headEnd/>
            <a:tailEnd/>
          </a:ln>
        </p:spPr>
      </p:pic>
      <p:pic>
        <p:nvPicPr>
          <p:cNvPr id="1032" name="Picture 8" descr="VTred_she_invent"/>
          <p:cNvPicPr>
            <a:picLocks noChangeAspect="1" noChangeArrowheads="1"/>
          </p:cNvPicPr>
          <p:nvPr userDrawn="1"/>
        </p:nvPicPr>
        <p:blipFill>
          <a:blip r:embed="rId14"/>
          <a:srcRect/>
          <a:stretch>
            <a:fillRect/>
          </a:stretch>
        </p:blipFill>
        <p:spPr bwMode="auto">
          <a:xfrm>
            <a:off x="30099000" y="685800"/>
            <a:ext cx="6629400" cy="1609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63" rtl="0" eaLnBrk="0" fontAlgn="base" hangingPunct="0">
        <a:spcBef>
          <a:spcPct val="0"/>
        </a:spcBef>
        <a:spcAft>
          <a:spcPct val="0"/>
        </a:spcAft>
        <a:defRPr sz="20600">
          <a:solidFill>
            <a:schemeClr val="tx2"/>
          </a:solidFill>
          <a:latin typeface="+mj-lt"/>
          <a:ea typeface="ＭＳ Ｐゴシック" charset="-128"/>
          <a:cs typeface="ＭＳ Ｐゴシック" charset="-128"/>
        </a:defRPr>
      </a:lvl1pPr>
      <a:lvl2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2pPr>
      <a:lvl3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3pPr>
      <a:lvl4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4pPr>
      <a:lvl5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5pPr>
      <a:lvl6pPr marL="457200" algn="ctr" defTabSz="4284663" rtl="0" fontAlgn="base">
        <a:spcBef>
          <a:spcPct val="0"/>
        </a:spcBef>
        <a:spcAft>
          <a:spcPct val="0"/>
        </a:spcAft>
        <a:defRPr sz="20600">
          <a:solidFill>
            <a:schemeClr val="tx2"/>
          </a:solidFill>
          <a:latin typeface="Arial" charset="0"/>
        </a:defRPr>
      </a:lvl6pPr>
      <a:lvl7pPr marL="914400" algn="ctr" defTabSz="4284663" rtl="0" fontAlgn="base">
        <a:spcBef>
          <a:spcPct val="0"/>
        </a:spcBef>
        <a:spcAft>
          <a:spcPct val="0"/>
        </a:spcAft>
        <a:defRPr sz="20600">
          <a:solidFill>
            <a:schemeClr val="tx2"/>
          </a:solidFill>
          <a:latin typeface="Arial" charset="0"/>
        </a:defRPr>
      </a:lvl7pPr>
      <a:lvl8pPr marL="1371600" algn="ctr" defTabSz="4284663" rtl="0" fontAlgn="base">
        <a:spcBef>
          <a:spcPct val="0"/>
        </a:spcBef>
        <a:spcAft>
          <a:spcPct val="0"/>
        </a:spcAft>
        <a:defRPr sz="20600">
          <a:solidFill>
            <a:schemeClr val="tx2"/>
          </a:solidFill>
          <a:latin typeface="Arial" charset="0"/>
        </a:defRPr>
      </a:lvl8pPr>
      <a:lvl9pPr marL="1828800" algn="ctr" defTabSz="4284663" rtl="0" fontAlgn="base">
        <a:spcBef>
          <a:spcPct val="0"/>
        </a:spcBef>
        <a:spcAft>
          <a:spcPct val="0"/>
        </a:spcAft>
        <a:defRPr sz="20600">
          <a:solidFill>
            <a:schemeClr val="tx2"/>
          </a:solidFill>
          <a:latin typeface="Arial" charset="0"/>
        </a:defRPr>
      </a:lvl9pPr>
    </p:titleStyle>
    <p:bodyStyle>
      <a:lvl1pPr marL="1606550" indent="-1606550" algn="l" defTabSz="4284663" rtl="0" eaLnBrk="0" fontAlgn="base" hangingPunct="0">
        <a:spcBef>
          <a:spcPct val="20000"/>
        </a:spcBef>
        <a:spcAft>
          <a:spcPct val="0"/>
        </a:spcAft>
        <a:buChar char="•"/>
        <a:defRPr sz="15000">
          <a:solidFill>
            <a:schemeClr val="tx1"/>
          </a:solidFill>
          <a:latin typeface="+mn-lt"/>
          <a:ea typeface="ＭＳ Ｐゴシック" charset="-128"/>
          <a:cs typeface="ＭＳ Ｐゴシック" charset="-128"/>
        </a:defRPr>
      </a:lvl1pPr>
      <a:lvl2pPr marL="3481388" indent="-1339850" algn="l" defTabSz="4284663" rtl="0" eaLnBrk="0" fontAlgn="base" hangingPunct="0">
        <a:spcBef>
          <a:spcPct val="20000"/>
        </a:spcBef>
        <a:spcAft>
          <a:spcPct val="0"/>
        </a:spcAft>
        <a:buChar char="–"/>
        <a:defRPr sz="13100">
          <a:solidFill>
            <a:schemeClr val="tx1"/>
          </a:solidFill>
          <a:latin typeface="+mn-lt"/>
          <a:ea typeface="ＭＳ Ｐゴシック" charset="-128"/>
        </a:defRPr>
      </a:lvl2pPr>
      <a:lvl3pPr marL="5356225" indent="-1071563" algn="l" defTabSz="4284663" rtl="0" eaLnBrk="0" fontAlgn="base" hangingPunct="0">
        <a:spcBef>
          <a:spcPct val="20000"/>
        </a:spcBef>
        <a:spcAft>
          <a:spcPct val="0"/>
        </a:spcAft>
        <a:buChar char="•"/>
        <a:defRPr sz="11200">
          <a:solidFill>
            <a:schemeClr val="tx1"/>
          </a:solidFill>
          <a:latin typeface="+mn-lt"/>
          <a:ea typeface="ＭＳ Ｐゴシック" charset="-128"/>
        </a:defRPr>
      </a:lvl3pPr>
      <a:lvl4pPr marL="7497763"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4pPr>
      <a:lvl5pPr marL="9640888"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5pPr>
      <a:lvl6pPr marL="10098088" indent="-1071563" algn="l" defTabSz="4284663" rtl="0" fontAlgn="base">
        <a:spcBef>
          <a:spcPct val="20000"/>
        </a:spcBef>
        <a:spcAft>
          <a:spcPct val="0"/>
        </a:spcAft>
        <a:buChar char="»"/>
        <a:defRPr sz="9400">
          <a:solidFill>
            <a:schemeClr val="tx1"/>
          </a:solidFill>
          <a:latin typeface="+mn-lt"/>
        </a:defRPr>
      </a:lvl6pPr>
      <a:lvl7pPr marL="10555288" indent="-1071563" algn="l" defTabSz="4284663" rtl="0" fontAlgn="base">
        <a:spcBef>
          <a:spcPct val="20000"/>
        </a:spcBef>
        <a:spcAft>
          <a:spcPct val="0"/>
        </a:spcAft>
        <a:buChar char="»"/>
        <a:defRPr sz="9400">
          <a:solidFill>
            <a:schemeClr val="tx1"/>
          </a:solidFill>
          <a:latin typeface="+mn-lt"/>
        </a:defRPr>
      </a:lvl7pPr>
      <a:lvl8pPr marL="11012488" indent="-1071563" algn="l" defTabSz="4284663" rtl="0" fontAlgn="base">
        <a:spcBef>
          <a:spcPct val="20000"/>
        </a:spcBef>
        <a:spcAft>
          <a:spcPct val="0"/>
        </a:spcAft>
        <a:buChar char="»"/>
        <a:defRPr sz="9400">
          <a:solidFill>
            <a:schemeClr val="tx1"/>
          </a:solidFill>
          <a:latin typeface="+mn-lt"/>
        </a:defRPr>
      </a:lvl8pPr>
      <a:lvl9pPr marL="11469688" indent="-1071563" algn="l" defTabSz="4284663" rtl="0" fontAlgn="base">
        <a:spcBef>
          <a:spcPct val="20000"/>
        </a:spcBef>
        <a:spcAft>
          <a:spcPct val="0"/>
        </a:spcAft>
        <a:buChar char="»"/>
        <a:defRPr sz="9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9"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29"/>
          <p:cNvSpPr>
            <a:spLocks noChangeArrowheads="1"/>
          </p:cNvSpPr>
          <p:nvPr/>
        </p:nvSpPr>
        <p:spPr bwMode="auto">
          <a:xfrm>
            <a:off x="685800" y="7315200"/>
            <a:ext cx="36347400" cy="29718000"/>
          </a:xfrm>
          <a:prstGeom prst="rect">
            <a:avLst/>
          </a:prstGeom>
          <a:blipFill dpi="0" rotWithShape="1">
            <a:blip r:embed="rId3"/>
            <a:srcRect/>
            <a:tile tx="0" ty="0" sx="100000" sy="100000" flip="none" algn="tl"/>
          </a:blipFill>
          <a:ln w="9525">
            <a:noFill/>
            <a:round/>
            <a:headEnd/>
            <a:tailEnd/>
          </a:ln>
        </p:spPr>
        <p:txBody>
          <a:bodyPr>
            <a:prstTxWarp prst="textNoShape">
              <a:avLst/>
            </a:prstTxWarp>
          </a:bodyPr>
          <a:lstStyle/>
          <a:p>
            <a:pPr defTabSz="4284663"/>
            <a:endParaRPr lang="en-US"/>
          </a:p>
        </p:txBody>
      </p:sp>
      <p:pic>
        <p:nvPicPr>
          <p:cNvPr id="15363" name="Picture 10"/>
          <p:cNvPicPr>
            <a:picLocks noChangeAspect="1" noChangeArrowheads="1"/>
          </p:cNvPicPr>
          <p:nvPr/>
        </p:nvPicPr>
        <p:blipFill>
          <a:blip r:embed="rId4">
            <a:lum bright="36000" contrast="-38000"/>
          </a:blip>
          <a:srcRect/>
          <a:stretch>
            <a:fillRect/>
          </a:stretch>
        </p:blipFill>
        <p:spPr bwMode="auto">
          <a:xfrm>
            <a:off x="685800" y="381000"/>
            <a:ext cx="36347400" cy="6781800"/>
          </a:xfrm>
          <a:prstGeom prst="rect">
            <a:avLst/>
          </a:prstGeom>
          <a:noFill/>
          <a:ln w="9525">
            <a:noFill/>
            <a:miter lim="800000"/>
            <a:headEnd/>
            <a:tailEnd/>
          </a:ln>
        </p:spPr>
      </p:pic>
      <p:sp>
        <p:nvSpPr>
          <p:cNvPr id="15364" name="Text Box 5"/>
          <p:cNvSpPr txBox="1">
            <a:spLocks noChangeArrowheads="1"/>
          </p:cNvSpPr>
          <p:nvPr/>
        </p:nvSpPr>
        <p:spPr bwMode="auto">
          <a:xfrm>
            <a:off x="1905000" y="609600"/>
            <a:ext cx="33185100" cy="6324600"/>
          </a:xfrm>
          <a:prstGeom prst="rect">
            <a:avLst/>
          </a:prstGeom>
          <a:noFill/>
          <a:ln w="9525">
            <a:noFill/>
            <a:miter lim="800000"/>
            <a:headEnd/>
            <a:tailEnd/>
          </a:ln>
        </p:spPr>
        <p:txBody>
          <a:bodyPr>
            <a:prstTxWarp prst="textNoShape">
              <a:avLst/>
            </a:prstTxWarp>
            <a:spAutoFit/>
          </a:bodyPr>
          <a:lstStyle/>
          <a:p>
            <a:pPr algn="ctr" defTabSz="4284663">
              <a:lnSpc>
                <a:spcPts val="8638"/>
              </a:lnSpc>
            </a:pPr>
            <a:r>
              <a:rPr lang="en-US" sz="7200" b="1"/>
              <a:t>ADAM</a:t>
            </a:r>
            <a:r>
              <a:rPr lang="en-US" sz="7200"/>
              <a:t>:  Analysis of Discrete Models of Biological </a:t>
            </a:r>
          </a:p>
          <a:p>
            <a:pPr algn="ctr" defTabSz="4284663">
              <a:lnSpc>
                <a:spcPts val="8638"/>
              </a:lnSpc>
            </a:pPr>
            <a:r>
              <a:rPr lang="en-US" sz="7200"/>
              <a:t>Systems Using Computer Algebra</a:t>
            </a:r>
          </a:p>
          <a:p>
            <a:pPr algn="ctr" defTabSz="4284663">
              <a:spcBef>
                <a:spcPct val="50000"/>
              </a:spcBef>
            </a:pPr>
            <a:r>
              <a:rPr lang="en-US" sz="5400">
                <a:latin typeface="Times New Roman" charset="0"/>
                <a:ea typeface="Times New Roman" charset="0"/>
                <a:cs typeface="Times New Roman" charset="0"/>
              </a:rPr>
              <a:t>Franziska Hinkelmann</a:t>
            </a:r>
            <a:r>
              <a:rPr lang="en-US" sz="5400" baseline="30000">
                <a:latin typeface="Times New Roman" charset="0"/>
                <a:ea typeface="Times New Roman" charset="0"/>
                <a:cs typeface="Times New Roman" charset="0"/>
              </a:rPr>
              <a:t>de</a:t>
            </a:r>
            <a:r>
              <a:rPr lang="en-US" sz="5400">
                <a:latin typeface="Times New Roman" charset="0"/>
                <a:ea typeface="Times New Roman" charset="0"/>
                <a:cs typeface="Times New Roman" charset="0"/>
              </a:rPr>
              <a:t>, Madison Brandon</a:t>
            </a:r>
            <a:r>
              <a:rPr lang="en-US" sz="5400" baseline="30000">
                <a:latin typeface="Times New Roman" charset="0"/>
                <a:ea typeface="Times New Roman" charset="0"/>
                <a:cs typeface="Times New Roman" charset="0"/>
              </a:rPr>
              <a:t>a*</a:t>
            </a:r>
            <a:r>
              <a:rPr lang="en-US" sz="5400">
                <a:latin typeface="Times New Roman" charset="0"/>
                <a:ea typeface="Times New Roman" charset="0"/>
                <a:cs typeface="Times New Roman" charset="0"/>
              </a:rPr>
              <a:t>, Bonny Guang</a:t>
            </a:r>
            <a:r>
              <a:rPr lang="en-US" sz="5400" baseline="30000">
                <a:latin typeface="Times New Roman" charset="0"/>
                <a:ea typeface="Times New Roman" charset="0"/>
                <a:cs typeface="Times New Roman" charset="0"/>
              </a:rPr>
              <a:t>b*</a:t>
            </a:r>
            <a:r>
              <a:rPr lang="en-US" sz="5400">
                <a:latin typeface="Times New Roman" charset="0"/>
                <a:ea typeface="Times New Roman" charset="0"/>
                <a:cs typeface="Times New Roman" charset="0"/>
              </a:rPr>
              <a:t>, Rustin McNeill</a:t>
            </a:r>
            <a:r>
              <a:rPr lang="en-US" sz="5400" baseline="30000">
                <a:latin typeface="Times New Roman" charset="0"/>
                <a:ea typeface="Times New Roman" charset="0"/>
                <a:cs typeface="Times New Roman" charset="0"/>
              </a:rPr>
              <a:t>c*</a:t>
            </a:r>
            <a:r>
              <a:rPr lang="en-US" sz="5400">
                <a:latin typeface="Times New Roman" charset="0"/>
                <a:ea typeface="Times New Roman" charset="0"/>
                <a:cs typeface="Times New Roman" charset="0"/>
              </a:rPr>
              <a:t>, Alan Veliz-Cuba</a:t>
            </a:r>
            <a:r>
              <a:rPr lang="en-US" sz="5400" baseline="30000">
                <a:latin typeface="Times New Roman" charset="0"/>
                <a:ea typeface="Times New Roman" charset="0"/>
                <a:cs typeface="Times New Roman" charset="0"/>
              </a:rPr>
              <a:t>f</a:t>
            </a:r>
            <a:r>
              <a:rPr lang="en-US" sz="5400">
                <a:latin typeface="Times New Roman" charset="0"/>
                <a:ea typeface="Times New Roman" charset="0"/>
                <a:cs typeface="Times New Roman" charset="0"/>
              </a:rPr>
              <a:t>, Abdul S. Jarrah</a:t>
            </a:r>
            <a:r>
              <a:rPr lang="en-US" sz="5400" baseline="30000">
                <a:latin typeface="Times New Roman" charset="0"/>
                <a:ea typeface="Times New Roman" charset="0"/>
                <a:cs typeface="Times New Roman" charset="0"/>
              </a:rPr>
              <a:t>g</a:t>
            </a:r>
            <a:r>
              <a:rPr lang="en-US" sz="5400">
                <a:latin typeface="Times New Roman" charset="0"/>
                <a:ea typeface="Times New Roman" charset="0"/>
                <a:cs typeface="Times New Roman" charset="0"/>
              </a:rPr>
              <a:t>,  Grigoriy Blekherman</a:t>
            </a:r>
            <a:r>
              <a:rPr lang="en-US" sz="5400" baseline="30000">
                <a:latin typeface="Times New Roman" charset="0"/>
                <a:ea typeface="Times New Roman" charset="0"/>
                <a:cs typeface="Times New Roman" charset="0"/>
              </a:rPr>
              <a:t>h</a:t>
            </a:r>
            <a:r>
              <a:rPr lang="en-US" sz="5400">
                <a:latin typeface="Times New Roman" charset="0"/>
                <a:ea typeface="Times New Roman" charset="0"/>
                <a:cs typeface="Times New Roman" charset="0"/>
              </a:rPr>
              <a:t>, Reinhard Laubenbacher</a:t>
            </a:r>
            <a:r>
              <a:rPr lang="en-US" sz="5400" baseline="30000">
                <a:latin typeface="Times New Roman" charset="0"/>
                <a:ea typeface="Times New Roman" charset="0"/>
                <a:cs typeface="Times New Roman" charset="0"/>
              </a:rPr>
              <a:t>de</a:t>
            </a:r>
            <a:endParaRPr lang="en-US" sz="5400">
              <a:ea typeface="Times New Roman" charset="0"/>
              <a:cs typeface="Times New Roman" charset="0"/>
            </a:endParaRPr>
          </a:p>
          <a:p>
            <a:pPr algn="ctr" defTabSz="4284663">
              <a:spcBef>
                <a:spcPct val="50000"/>
              </a:spcBef>
            </a:pPr>
            <a:r>
              <a:rPr lang="en-US" sz="2800" baseline="30000">
                <a:ea typeface="Times New Roman" charset="0"/>
                <a:cs typeface="Times New Roman" charset="0"/>
              </a:rPr>
              <a:t>a</a:t>
            </a:r>
            <a:r>
              <a:rPr lang="en-US" sz="2800">
                <a:ea typeface="Times New Roman" charset="0"/>
                <a:cs typeface="Times New Roman" charset="0"/>
              </a:rPr>
              <a:t>University of Tennessee - Knoxville, Knoxville, TN 37996-2513, USA, </a:t>
            </a:r>
            <a:r>
              <a:rPr lang="en-US" sz="2800" baseline="30000">
                <a:ea typeface="Times New Roman" charset="0"/>
                <a:cs typeface="Times New Roman" charset="0"/>
              </a:rPr>
              <a:t>b</a:t>
            </a:r>
            <a:r>
              <a:rPr lang="en-US" sz="2800">
                <a:ea typeface="Times New Roman" charset="0"/>
                <a:cs typeface="Times New Roman" charset="0"/>
              </a:rPr>
              <a:t>Harvey Mudd College, Claremont, CA 91711-5901, USA, </a:t>
            </a:r>
            <a:r>
              <a:rPr lang="en-US" sz="2800" baseline="30000">
                <a:ea typeface="Times New Roman" charset="0"/>
                <a:cs typeface="Times New Roman" charset="0"/>
              </a:rPr>
              <a:t>c</a:t>
            </a:r>
            <a:r>
              <a:rPr lang="en-US" sz="2800">
                <a:ea typeface="Times New Roman" charset="0"/>
                <a:cs typeface="Times New Roman" charset="0"/>
              </a:rPr>
              <a:t>University of North Carolina - Greensboro, Greensboro, NC 27402-6170, USA, </a:t>
            </a:r>
            <a:r>
              <a:rPr lang="en-US" sz="2800" baseline="30000">
                <a:ea typeface="Times New Roman" charset="0"/>
                <a:cs typeface="Times New Roman" charset="0"/>
              </a:rPr>
              <a:t>d</a:t>
            </a:r>
            <a:r>
              <a:rPr lang="en-US" sz="2800">
                <a:ea typeface="Times New Roman" charset="0"/>
                <a:cs typeface="Times New Roman" charset="0"/>
              </a:rPr>
              <a:t>Department of Mathematics, Virginia Polytechnic Institute and State University, Blacksburg, VA 24061-0123, USA, </a:t>
            </a:r>
            <a:r>
              <a:rPr lang="en-US" sz="2800" baseline="30000">
                <a:ea typeface="Times New Roman" charset="0"/>
                <a:cs typeface="Times New Roman" charset="0"/>
              </a:rPr>
              <a:t>e</a:t>
            </a:r>
            <a:r>
              <a:rPr lang="en-US" sz="2800">
                <a:ea typeface="Times New Roman" charset="0"/>
                <a:cs typeface="Times New Roman" charset="0"/>
              </a:rPr>
              <a:t>Virginia Bioinformatics Institute, Blacksburg, VA 24061-0477, USA , </a:t>
            </a:r>
            <a:r>
              <a:rPr lang="en-US" sz="2800" baseline="30000">
                <a:ea typeface="Times New Roman" charset="0"/>
                <a:cs typeface="Times New Roman" charset="0"/>
              </a:rPr>
              <a:t>e</a:t>
            </a:r>
            <a:r>
              <a:rPr lang="en-US" sz="2800">
                <a:ea typeface="Times New Roman" charset="0"/>
                <a:cs typeface="Times New Roman" charset="0"/>
              </a:rPr>
              <a:t>Department of Mathematics, University of Nebraska-Lincoln, </a:t>
            </a:r>
            <a:r>
              <a:rPr lang="en-US" sz="2800"/>
              <a:t>Lincoln NE 68588-0619, </a:t>
            </a:r>
            <a:r>
              <a:rPr lang="en-US" sz="2800" baseline="30000"/>
              <a:t>g</a:t>
            </a:r>
            <a:r>
              <a:rPr lang="en-US" sz="2800"/>
              <a:t>Department of Mathematics and Statistics, American University of Sharjah, Sharjah, United Arab Emirates, </a:t>
            </a:r>
            <a:r>
              <a:rPr lang="en-US" sz="2800" baseline="30000"/>
              <a:t>h</a:t>
            </a:r>
            <a:r>
              <a:rPr lang="en-US" sz="2800"/>
              <a:t>Institute for Pure and Applied Mathematics, UCLA , Los Angeles, CA 90095-7121 </a:t>
            </a:r>
            <a:r>
              <a:rPr lang="en-US" sz="2800">
                <a:ea typeface="Times New Roman" charset="0"/>
                <a:cs typeface="Times New Roman" charset="0"/>
              </a:rPr>
              <a:t>. </a:t>
            </a:r>
            <a:r>
              <a:rPr lang="en-US" sz="2800" baseline="30000">
                <a:ea typeface="Times New Roman" charset="0"/>
                <a:cs typeface="Times New Roman" charset="0"/>
              </a:rPr>
              <a:t>*</a:t>
            </a:r>
            <a:r>
              <a:rPr lang="en-US" sz="2800">
                <a:ea typeface="Times New Roman" charset="0"/>
                <a:cs typeface="Times New Roman" charset="0"/>
              </a:rPr>
              <a:t>These three authors contributed equally</a:t>
            </a:r>
          </a:p>
        </p:txBody>
      </p:sp>
      <p:sp>
        <p:nvSpPr>
          <p:cNvPr id="15365" name="Text Box 6"/>
          <p:cNvSpPr txBox="1">
            <a:spLocks noChangeArrowheads="1"/>
          </p:cNvSpPr>
          <p:nvPr/>
        </p:nvSpPr>
        <p:spPr bwMode="auto">
          <a:xfrm>
            <a:off x="27051000" y="25450800"/>
            <a:ext cx="9982200" cy="4570413"/>
          </a:xfrm>
          <a:prstGeom prst="rect">
            <a:avLst/>
          </a:prstGeom>
          <a:noFill/>
          <a:ln w="9525">
            <a:noFill/>
            <a:miter lim="800000"/>
            <a:headEnd/>
            <a:tailEnd/>
          </a:ln>
        </p:spPr>
        <p:txBody>
          <a:bodyPr>
            <a:prstTxWarp prst="textNoShape">
              <a:avLst/>
            </a:prstTxWarp>
            <a:spAutoFit/>
          </a:bodyPr>
          <a:lstStyle/>
          <a:p>
            <a:pPr algn="ctr" defTabSz="4284663">
              <a:spcBef>
                <a:spcPct val="50000"/>
              </a:spcBef>
            </a:pPr>
            <a:r>
              <a:rPr lang="en-US" sz="6600">
                <a:latin typeface="Times New Roman" charset="0"/>
                <a:ea typeface="Times New Roman" charset="0"/>
                <a:cs typeface="Times New Roman" charset="0"/>
              </a:rPr>
              <a:t>Conclusions</a:t>
            </a:r>
          </a:p>
          <a:p>
            <a:pPr defTabSz="4284663">
              <a:spcBef>
                <a:spcPct val="50000"/>
              </a:spcBef>
              <a:buFont typeface="Arial" charset="0"/>
              <a:buChar char="•"/>
            </a:pPr>
            <a:r>
              <a:rPr lang="en-US" sz="1800">
                <a:ea typeface="Times New Roman" charset="0"/>
                <a:cs typeface="Times New Roman" charset="0"/>
              </a:rPr>
              <a:t>We can analyze </a:t>
            </a:r>
            <a:r>
              <a:rPr lang="en-US" sz="1800" b="1" i="1">
                <a:ea typeface="Times New Roman" charset="0"/>
                <a:cs typeface="Times New Roman" charset="0"/>
              </a:rPr>
              <a:t>discrete models</a:t>
            </a:r>
            <a:r>
              <a:rPr lang="en-US" sz="1800">
                <a:ea typeface="Times New Roman" charset="0"/>
                <a:cs typeface="Times New Roman" charset="0"/>
              </a:rPr>
              <a:t>, such as logical networks, petri-nets, or agent-based models by converting them into </a:t>
            </a:r>
            <a:r>
              <a:rPr lang="en-US" sz="1800" b="1" i="1">
                <a:ea typeface="Times New Roman" charset="0"/>
                <a:cs typeface="Times New Roman" charset="0"/>
              </a:rPr>
              <a:t>polynomial dynamical systems (PDS)</a:t>
            </a:r>
            <a:r>
              <a:rPr lang="en-US" sz="1800">
                <a:ea typeface="Times New Roman" charset="0"/>
                <a:cs typeface="Times New Roman" charset="0"/>
              </a:rPr>
              <a:t>.</a:t>
            </a:r>
          </a:p>
          <a:p>
            <a:pPr defTabSz="4284663">
              <a:spcBef>
                <a:spcPct val="50000"/>
              </a:spcBef>
              <a:buFont typeface="Arial" charset="0"/>
              <a:buChar char="•"/>
            </a:pPr>
            <a:r>
              <a:rPr lang="en-US" sz="1800">
                <a:ea typeface="Times New Roman" charset="0"/>
                <a:cs typeface="Times New Roman" charset="0"/>
              </a:rPr>
              <a:t>Once these models have an algebraic structure, we use tools from </a:t>
            </a:r>
            <a:r>
              <a:rPr lang="en-US" sz="1800" b="1" i="1">
                <a:ea typeface="Times New Roman" charset="0"/>
                <a:cs typeface="Times New Roman" charset="0"/>
              </a:rPr>
              <a:t>computational algebra </a:t>
            </a:r>
            <a:r>
              <a:rPr lang="en-US" sz="1800">
                <a:ea typeface="Times New Roman" charset="0"/>
                <a:cs typeface="Times New Roman" charset="0"/>
              </a:rPr>
              <a:t>to compute key dynamics. </a:t>
            </a:r>
          </a:p>
          <a:p>
            <a:pPr defTabSz="4284663">
              <a:spcBef>
                <a:spcPct val="50000"/>
              </a:spcBef>
              <a:buFont typeface="Arial" charset="0"/>
              <a:buChar char="•"/>
            </a:pPr>
            <a:r>
              <a:rPr lang="en-US" sz="1800">
                <a:ea typeface="Times New Roman" charset="0"/>
                <a:cs typeface="Times New Roman" charset="0"/>
              </a:rPr>
              <a:t>The algorithms we developed are </a:t>
            </a:r>
            <a:r>
              <a:rPr lang="en-US" sz="1800" b="1" i="1">
                <a:ea typeface="Times New Roman" charset="0"/>
                <a:cs typeface="Times New Roman" charset="0"/>
              </a:rPr>
              <a:t>fast</a:t>
            </a:r>
            <a:r>
              <a:rPr lang="en-US" sz="1800">
                <a:ea typeface="Times New Roman" charset="0"/>
                <a:cs typeface="Times New Roman" charset="0"/>
              </a:rPr>
              <a:t> for sparse systems, a structure maintained by most biological systems.</a:t>
            </a:r>
          </a:p>
          <a:p>
            <a:pPr defTabSz="4284663">
              <a:spcBef>
                <a:spcPct val="50000"/>
              </a:spcBef>
              <a:buFont typeface="Arial" charset="0"/>
              <a:buChar char="•"/>
            </a:pPr>
            <a:r>
              <a:rPr lang="en-US" sz="1800">
                <a:ea typeface="Times New Roman" charset="0"/>
                <a:cs typeface="Times New Roman" charset="0"/>
              </a:rPr>
              <a:t>All algorithms have been included in the </a:t>
            </a:r>
            <a:r>
              <a:rPr lang="en-US" sz="1800" b="1" i="1">
                <a:ea typeface="Times New Roman" charset="0"/>
                <a:cs typeface="Times New Roman" charset="0"/>
              </a:rPr>
              <a:t>software package ADAM</a:t>
            </a:r>
            <a:r>
              <a:rPr lang="en-US" sz="1800">
                <a:ea typeface="Times New Roman" charset="0"/>
                <a:cs typeface="Times New Roman" charset="0"/>
              </a:rPr>
              <a:t>, which is user-friendly and available as a free web service.</a:t>
            </a:r>
          </a:p>
          <a:p>
            <a:pPr defTabSz="4284663">
              <a:spcBef>
                <a:spcPct val="50000"/>
              </a:spcBef>
              <a:buFont typeface="Arial" charset="0"/>
              <a:buChar char="•"/>
            </a:pPr>
            <a:r>
              <a:rPr lang="en-US" sz="1800">
                <a:ea typeface="Times New Roman" charset="0"/>
                <a:cs typeface="Times New Roman" charset="0"/>
              </a:rPr>
              <a:t>We hope to expand ADAM to an all-encompassing </a:t>
            </a:r>
            <a:r>
              <a:rPr lang="en-US" sz="1800" b="1" i="1">
                <a:ea typeface="Times New Roman" charset="0"/>
                <a:cs typeface="Times New Roman" charset="0"/>
              </a:rPr>
              <a:t>Discrete Toolkit </a:t>
            </a:r>
            <a:r>
              <a:rPr lang="en-US" sz="1800">
                <a:ea typeface="Times New Roman" charset="0"/>
                <a:cs typeface="Times New Roman" charset="0"/>
              </a:rPr>
              <a:t>which incorporates more analytical methods, better visualization, and automatic conversion for more model types. </a:t>
            </a:r>
          </a:p>
        </p:txBody>
      </p:sp>
      <p:sp>
        <p:nvSpPr>
          <p:cNvPr id="15366" name="Text Box 7"/>
          <p:cNvSpPr txBox="1">
            <a:spLocks noChangeArrowheads="1"/>
          </p:cNvSpPr>
          <p:nvPr/>
        </p:nvSpPr>
        <p:spPr bwMode="auto">
          <a:xfrm>
            <a:off x="10896600" y="7391400"/>
            <a:ext cx="15849600" cy="1108075"/>
          </a:xfrm>
          <a:prstGeom prst="rect">
            <a:avLst/>
          </a:prstGeom>
          <a:noFill/>
          <a:ln w="9525">
            <a:noFill/>
            <a:miter lim="800000"/>
            <a:headEnd/>
            <a:tailEnd/>
          </a:ln>
        </p:spPr>
        <p:txBody>
          <a:bodyPr>
            <a:prstTxWarp prst="textNoShape">
              <a:avLst/>
            </a:prstTxWarp>
            <a:spAutoFit/>
          </a:bodyPr>
          <a:lstStyle/>
          <a:p>
            <a:pPr algn="ctr" defTabSz="4284663">
              <a:spcBef>
                <a:spcPct val="50000"/>
              </a:spcBef>
            </a:pPr>
            <a:r>
              <a:rPr lang="en-US" sz="6600">
                <a:latin typeface="Times New Roman" charset="0"/>
                <a:ea typeface="Times New Roman" charset="0"/>
                <a:cs typeface="Times New Roman" charset="0"/>
              </a:rPr>
              <a:t>ADAM Web-interface</a:t>
            </a:r>
          </a:p>
        </p:txBody>
      </p:sp>
      <p:sp>
        <p:nvSpPr>
          <p:cNvPr id="15367" name="Text Box 8"/>
          <p:cNvSpPr txBox="1">
            <a:spLocks noChangeArrowheads="1"/>
          </p:cNvSpPr>
          <p:nvPr/>
        </p:nvSpPr>
        <p:spPr bwMode="auto">
          <a:xfrm>
            <a:off x="762000" y="7543800"/>
            <a:ext cx="9753600" cy="5816600"/>
          </a:xfrm>
          <a:prstGeom prst="rect">
            <a:avLst/>
          </a:prstGeom>
          <a:noFill/>
          <a:ln w="9525">
            <a:noFill/>
            <a:miter lim="800000"/>
            <a:headEnd/>
            <a:tailEnd/>
          </a:ln>
        </p:spPr>
        <p:txBody>
          <a:bodyPr>
            <a:prstTxWarp prst="textNoShape">
              <a:avLst/>
            </a:prstTxWarp>
            <a:spAutoFit/>
          </a:bodyPr>
          <a:lstStyle/>
          <a:p>
            <a:pPr algn="ctr" defTabSz="4284663">
              <a:spcBef>
                <a:spcPct val="50000"/>
              </a:spcBef>
            </a:pPr>
            <a:r>
              <a:rPr lang="en-US" sz="6600">
                <a:latin typeface="Times New Roman" charset="0"/>
                <a:ea typeface="Times New Roman" charset="0"/>
                <a:cs typeface="Times New Roman" charset="0"/>
              </a:rPr>
              <a:t>Abstract</a:t>
            </a:r>
          </a:p>
          <a:p>
            <a:pPr algn="just" defTabSz="4284663">
              <a:spcBef>
                <a:spcPct val="50000"/>
              </a:spcBef>
            </a:pPr>
            <a:r>
              <a:rPr lang="en-US" sz="1800">
                <a:ea typeface="Times New Roman" charset="0"/>
                <a:cs typeface="Times New Roman" charset="0"/>
              </a:rPr>
              <a:t>Many biological systems are modeled qualitatively with discrete models. Several different modeling types have established communities in the biological sciences, including probabilistic Boolean networks, logical models, bounded petri-nets, and agent-based models. These and other discrete model types can be translated into algebraic models. Using algebraic models as a representation for discrete models allows one to apply theory from algebraic geometry and tools from computational algebra to analyze the dynamic features of such systems. Simulation has become common practice for analyzing discrete models, but most real world biological systems are far too complex to be analyzed by simulation alone. We use various abstract algebra techniques to develop algorithms and software to analyze discrete models for key dynamic features of biological relevance. All algorithms and methods are available trough a web-interface &lt;http://adam.vbi.vt.edu/&gt;. Analysis of Dynamic Algebraic Models (ADAM) has a 'modeler friendly' interface that allows for fast analysis of large models while requiring no understanding of the underlying mathematics or installing software. By providing a user-friendly interface to fast analysis tools, we promote the use of discrete models to model large complex systems.</a:t>
            </a:r>
          </a:p>
          <a:p>
            <a:pPr defTabSz="4284663">
              <a:spcBef>
                <a:spcPct val="50000"/>
              </a:spcBef>
            </a:pPr>
            <a:endParaRPr lang="en-US" sz="1800">
              <a:ea typeface="Times New Roman" charset="0"/>
              <a:cs typeface="Times New Roman" charset="0"/>
            </a:endParaRPr>
          </a:p>
        </p:txBody>
      </p:sp>
      <p:sp>
        <p:nvSpPr>
          <p:cNvPr id="15368" name="Text Box 9"/>
          <p:cNvSpPr txBox="1">
            <a:spLocks noChangeArrowheads="1"/>
          </p:cNvSpPr>
          <p:nvPr/>
        </p:nvSpPr>
        <p:spPr bwMode="auto">
          <a:xfrm>
            <a:off x="27051000" y="7391400"/>
            <a:ext cx="9906000" cy="3600450"/>
          </a:xfrm>
          <a:prstGeom prst="rect">
            <a:avLst/>
          </a:prstGeom>
          <a:noFill/>
          <a:ln w="9525">
            <a:noFill/>
            <a:miter lim="800000"/>
            <a:headEnd/>
            <a:tailEnd/>
          </a:ln>
        </p:spPr>
        <p:txBody>
          <a:bodyPr>
            <a:prstTxWarp prst="textNoShape">
              <a:avLst/>
            </a:prstTxWarp>
            <a:spAutoFit/>
          </a:bodyPr>
          <a:lstStyle/>
          <a:p>
            <a:pPr algn="ctr" defTabSz="4284663">
              <a:spcBef>
                <a:spcPct val="50000"/>
              </a:spcBef>
            </a:pPr>
            <a:r>
              <a:rPr lang="en-US" sz="6600">
                <a:latin typeface="Times New Roman" charset="0"/>
                <a:ea typeface="Times New Roman" charset="0"/>
                <a:cs typeface="Times New Roman" charset="0"/>
              </a:rPr>
              <a:t>Methods</a:t>
            </a:r>
            <a:endParaRPr lang="en-US" sz="7000">
              <a:ea typeface="Times New Roman" charset="0"/>
              <a:cs typeface="Times New Roman" charset="0"/>
            </a:endParaRPr>
          </a:p>
          <a:p>
            <a:pPr defTabSz="4284663"/>
            <a:r>
              <a:rPr lang="en-US" sz="1800">
                <a:ea typeface="Times New Roman" charset="0"/>
                <a:cs typeface="Times New Roman" charset="0"/>
              </a:rPr>
              <a:t>Most discrete models can be written as a polynomial dynamical system (PDS)</a:t>
            </a:r>
            <a:r>
              <a:rPr lang="en-US" sz="1800" baseline="30000">
                <a:ea typeface="Times New Roman" charset="0"/>
                <a:cs typeface="Times New Roman" charset="0"/>
              </a:rPr>
              <a:t>[6][13]</a:t>
            </a:r>
            <a:r>
              <a:rPr lang="en-US" sz="1800">
                <a:ea typeface="Times New Roman" charset="0"/>
                <a:cs typeface="Times New Roman" charset="0"/>
              </a:rPr>
              <a:t>.</a:t>
            </a:r>
            <a:r>
              <a:rPr lang="en-US" sz="1800" baseline="30000">
                <a:ea typeface="Times New Roman" charset="0"/>
                <a:cs typeface="Times New Roman" charset="0"/>
              </a:rPr>
              <a:t> </a:t>
            </a:r>
            <a:r>
              <a:rPr lang="en-US" sz="1800">
                <a:ea typeface="Times New Roman" charset="0"/>
                <a:cs typeface="Times New Roman" charset="0"/>
              </a:rPr>
              <a:t>Hence we can use computational algebra to solve systems of polynomial equations to analyze the model's key dynamic features. Specifically, we simplify the analysis of large polynomial systems of equations by computing the Gröbner basis. The Gröbner basis is useful because its triangular structure allows one to solve the system via back substitution.</a:t>
            </a:r>
          </a:p>
          <a:p>
            <a:pPr defTabSz="4284663"/>
            <a:endParaRPr lang="en-US" sz="1800">
              <a:ea typeface="Times New Roman" charset="0"/>
              <a:cs typeface="Times New Roman" charset="0"/>
            </a:endParaRPr>
          </a:p>
          <a:p>
            <a:pPr defTabSz="4284663"/>
            <a:endParaRPr lang="en-US" sz="1800">
              <a:ea typeface="Times New Roman" charset="0"/>
              <a:cs typeface="Times New Roman" charset="0"/>
            </a:endParaRPr>
          </a:p>
          <a:p>
            <a:pPr defTabSz="4284663"/>
            <a:r>
              <a:rPr lang="en-US" sz="1800">
                <a:ea typeface="Times New Roman" charset="0"/>
                <a:cs typeface="Times New Roman" charset="0"/>
              </a:rPr>
              <a:t>The algorithms were coded in the computer algebra system Macaulay2</a:t>
            </a:r>
            <a:r>
              <a:rPr lang="en-US" sz="1800" baseline="30000">
                <a:ea typeface="Times New Roman" charset="0"/>
                <a:cs typeface="Times New Roman" charset="0"/>
              </a:rPr>
              <a:t>[9]</a:t>
            </a:r>
            <a:r>
              <a:rPr lang="en-US" sz="1800">
                <a:ea typeface="Times New Roman" charset="0"/>
                <a:cs typeface="Times New Roman" charset="0"/>
              </a:rPr>
              <a:t>. Specifically we used</a:t>
            </a:r>
          </a:p>
          <a:p>
            <a:pPr defTabSz="4284663"/>
            <a:r>
              <a:rPr lang="en-US" sz="1800">
                <a:ea typeface="Times New Roman" charset="0"/>
                <a:cs typeface="Times New Roman" charset="0"/>
              </a:rPr>
              <a:t>Macaulay2 to compute the Gröbner basis of input functions within a quotient ring.  </a:t>
            </a:r>
            <a:endParaRPr lang="en-US" sz="1800">
              <a:ea typeface="Arial" charset="0"/>
              <a:cs typeface="Arial" charset="0"/>
            </a:endParaRPr>
          </a:p>
        </p:txBody>
      </p:sp>
      <p:sp>
        <p:nvSpPr>
          <p:cNvPr id="15369" name="Text Box 10"/>
          <p:cNvSpPr txBox="1">
            <a:spLocks noChangeArrowheads="1"/>
          </p:cNvSpPr>
          <p:nvPr/>
        </p:nvSpPr>
        <p:spPr bwMode="auto">
          <a:xfrm>
            <a:off x="27051000" y="32537400"/>
            <a:ext cx="9982200" cy="4524375"/>
          </a:xfrm>
          <a:prstGeom prst="rect">
            <a:avLst/>
          </a:prstGeom>
          <a:noFill/>
          <a:ln w="9525">
            <a:noFill/>
            <a:miter lim="800000"/>
            <a:headEnd/>
            <a:tailEnd/>
          </a:ln>
        </p:spPr>
        <p:txBody>
          <a:bodyPr>
            <a:prstTxWarp prst="textNoShape">
              <a:avLst/>
            </a:prstTxWarp>
            <a:spAutoFit/>
          </a:bodyPr>
          <a:lstStyle/>
          <a:p>
            <a:pPr algn="ctr" defTabSz="4284663">
              <a:spcBef>
                <a:spcPct val="50000"/>
              </a:spcBef>
            </a:pPr>
            <a:r>
              <a:rPr lang="en-US" sz="4800">
                <a:latin typeface="Times New Roman" charset="0"/>
                <a:ea typeface="Times New Roman" charset="0"/>
                <a:cs typeface="Times New Roman" charset="0"/>
              </a:rPr>
              <a:t>References</a:t>
            </a:r>
          </a:p>
          <a:p>
            <a:pPr defTabSz="4284663"/>
            <a:r>
              <a:rPr lang="en-US" sz="1200">
                <a:ea typeface="Times New Roman" charset="0"/>
                <a:cs typeface="Times New Roman" charset="0"/>
              </a:rPr>
              <a:t>1. Jarrah A., Laubenbacher R., Veliz-Cuba A. (2008) The Dynamics of Conjunctive and Disjunctive Boolean Network Models. Bioinformatics.</a:t>
            </a:r>
          </a:p>
          <a:p>
            <a:pPr defTabSz="4284663"/>
            <a:r>
              <a:rPr lang="en-US" sz="1200">
                <a:ea typeface="Times New Roman" charset="0"/>
                <a:cs typeface="Times New Roman" charset="0"/>
              </a:rPr>
              <a:t>2. Hinkelmann et al., ADAM Home. &lt;http://adam.vbi.vt.edu&gt;.</a:t>
            </a:r>
          </a:p>
          <a:p>
            <a:pPr defTabSz="4284663"/>
            <a:r>
              <a:rPr lang="en-US" sz="1200">
                <a:ea typeface="Times New Roman" charset="0"/>
                <a:cs typeface="Times New Roman" charset="0"/>
              </a:rPr>
              <a:t>3. Naldi A., Thieffry D., Chaouiya C. (2007) Decision Diagrams for the Representation and Analysis of Logical Models of Genetic Networks. Lecture Notes in Bioinformatics</a:t>
            </a:r>
          </a:p>
          <a:p>
            <a:pPr defTabSz="4284663"/>
            <a:r>
              <a:rPr lang="en-US" sz="1200">
                <a:ea typeface="Times New Roman" charset="0"/>
                <a:cs typeface="Times New Roman" charset="0"/>
              </a:rPr>
              <a:t>4. Brown W.S. (1971) On Euclid's Algorithm and the Computation of Polynomial Greatest Common Divisors. Journal of the ACM.</a:t>
            </a:r>
          </a:p>
          <a:p>
            <a:pPr defTabSz="4284663"/>
            <a:r>
              <a:rPr lang="en-US" sz="1200">
                <a:ea typeface="Times New Roman" charset="0"/>
                <a:cs typeface="Times New Roman" charset="0"/>
              </a:rPr>
              <a:t>5. GINsim Home. &lt;http://gin.univ-mrs.fr/&gt;.</a:t>
            </a:r>
          </a:p>
          <a:p>
            <a:pPr defTabSz="4284663"/>
            <a:r>
              <a:rPr lang="en-US" sz="1200">
                <a:ea typeface="Times New Roman" charset="0"/>
                <a:cs typeface="Times New Roman" charset="0"/>
              </a:rPr>
              <a:t>6. Hinkelmann F. et al. (2010) A Mathematical Framework for Agent Based Models of Complex Biological Networks, Bulletin of Mathematical Biology</a:t>
            </a:r>
          </a:p>
          <a:p>
            <a:pPr defTabSz="4284663"/>
            <a:r>
              <a:rPr lang="en-US" sz="1200">
                <a:ea typeface="Times New Roman" charset="0"/>
                <a:cs typeface="Times New Roman" charset="0"/>
              </a:rPr>
              <a:t>7. Leclerc R. (2008) Survival of the Sparsest: Robust Gene Networks are Parsimonious. Ecology and Evolutionary Biology.</a:t>
            </a:r>
          </a:p>
          <a:p>
            <a:pPr defTabSz="4284663"/>
            <a:r>
              <a:rPr lang="en-US" sz="1200">
                <a:ea typeface="Times New Roman" charset="0"/>
                <a:cs typeface="Times New Roman" charset="0"/>
              </a:rPr>
              <a:t>8. Lidl R., Niederreiter H. (1997) Finite Fields, Encyclopedia of Mathematics and its Applications. Cambridge University Press, Cambridge.</a:t>
            </a:r>
          </a:p>
          <a:p>
            <a:pPr defTabSz="4284663"/>
            <a:r>
              <a:rPr lang="en-US" sz="1200">
                <a:ea typeface="Times New Roman" charset="0"/>
                <a:cs typeface="Times New Roman" charset="0"/>
              </a:rPr>
              <a:t>9. Macaulay2 Home. Grayson D. and Stillman M. , Macaulay2, a software system for research in algebraic geometry. Available at &lt;http://www.math.uiuc.edu/Macaulay2/&gt;.</a:t>
            </a:r>
          </a:p>
          <a:p>
            <a:pPr defTabSz="4284663"/>
            <a:r>
              <a:rPr lang="en-US" sz="1200">
                <a:ea typeface="Times New Roman" charset="0"/>
                <a:cs typeface="Times New Roman" charset="0"/>
              </a:rPr>
              <a:t>10. Polynome. &lt;http://polymath.vbi.vt.edu:3002/&gt;.</a:t>
            </a:r>
          </a:p>
          <a:p>
            <a:pPr defTabSz="4284663"/>
            <a:r>
              <a:rPr lang="en-US" sz="1200">
                <a:ea typeface="Times New Roman" charset="0"/>
                <a:cs typeface="Times New Roman" charset="0"/>
              </a:rPr>
              <a:t>11. Klamt S., Saez-Rodriguez J., Lindquist J., Simeoni L., Gilles E. (2006) A methodology for the structural and functional analysis of signaling and regulatory networks. BMC Bioinformatics</a:t>
            </a:r>
          </a:p>
          <a:p>
            <a:pPr defTabSz="4284663"/>
            <a:r>
              <a:rPr lang="en-US" sz="1200">
                <a:ea typeface="Times New Roman" charset="0"/>
                <a:cs typeface="Times New Roman" charset="0"/>
              </a:rPr>
              <a:t>12. ChenT., He H., Church G. (1999) Modeling Gene Expressions with Differential Equations. Genetics.</a:t>
            </a:r>
          </a:p>
          <a:p>
            <a:pPr defTabSz="4284663"/>
            <a:r>
              <a:rPr lang="en-US" sz="1200">
                <a:ea typeface="Times New Roman" charset="0"/>
                <a:cs typeface="Times New Roman" charset="0"/>
              </a:rPr>
              <a:t>13. Veliz-Cuba A., Salam J., Laubenbacher R. (2010) Polynomial Algebra of Discrete Models in Systems Biology. Bioinformatics.</a:t>
            </a:r>
          </a:p>
          <a:p>
            <a:pPr defTabSz="4284663"/>
            <a:r>
              <a:rPr lang="en-US" sz="1200">
                <a:ea typeface="Times New Roman" charset="0"/>
                <a:cs typeface="Times New Roman" charset="0"/>
              </a:rPr>
              <a:t>14. Dimitrova E. et al. (2010) Parameter estimation for Boolean models of biological networks. Theoretical Computer Science.</a:t>
            </a:r>
          </a:p>
          <a:p>
            <a:pPr defTabSz="4284663"/>
            <a:r>
              <a:rPr lang="en-US" sz="1200">
                <a:ea typeface="Times New Roman" charset="0"/>
                <a:cs typeface="Times New Roman" charset="0"/>
              </a:rPr>
              <a:t>15. </a:t>
            </a:r>
            <a:r>
              <a:rPr lang="en-US" sz="1200"/>
              <a:t>C Rohr, W Marwan, M Heiner: Snoopy - a unifying Petri net framework to investigate biomolecular networks; Bioinformatics 2010 26(7): 974-975. </a:t>
            </a:r>
            <a:endParaRPr lang="en-US" sz="1200">
              <a:ea typeface="Times New Roman" charset="0"/>
              <a:cs typeface="Times New Roman" charset="0"/>
            </a:endParaRPr>
          </a:p>
        </p:txBody>
      </p:sp>
      <p:sp>
        <p:nvSpPr>
          <p:cNvPr id="15370" name="Text Box 11"/>
          <p:cNvSpPr txBox="1">
            <a:spLocks noChangeArrowheads="1"/>
          </p:cNvSpPr>
          <p:nvPr/>
        </p:nvSpPr>
        <p:spPr bwMode="auto">
          <a:xfrm>
            <a:off x="685800" y="13716000"/>
            <a:ext cx="9829800" cy="2492375"/>
          </a:xfrm>
          <a:prstGeom prst="rect">
            <a:avLst/>
          </a:prstGeom>
          <a:noFill/>
          <a:ln w="9525">
            <a:noFill/>
            <a:miter lim="800000"/>
            <a:headEnd/>
            <a:tailEnd/>
          </a:ln>
        </p:spPr>
        <p:txBody>
          <a:bodyPr>
            <a:prstTxWarp prst="textNoShape">
              <a:avLst/>
            </a:prstTxWarp>
            <a:spAutoFit/>
          </a:bodyPr>
          <a:lstStyle/>
          <a:p>
            <a:pPr algn="ctr" defTabSz="4284663">
              <a:spcBef>
                <a:spcPct val="50000"/>
              </a:spcBef>
            </a:pPr>
            <a:r>
              <a:rPr lang="en-US" sz="6600">
                <a:latin typeface="Times New Roman" charset="0"/>
                <a:ea typeface="Times New Roman" charset="0"/>
                <a:cs typeface="Times New Roman" charset="0"/>
              </a:rPr>
              <a:t>Introduction</a:t>
            </a:r>
          </a:p>
          <a:p>
            <a:pPr defTabSz="4284663"/>
            <a:endParaRPr lang="en-US" sz="1800">
              <a:ea typeface="Times New Roman" charset="0"/>
              <a:cs typeface="Times New Roman" charset="0"/>
            </a:endParaRPr>
          </a:p>
          <a:p>
            <a:pPr defTabSz="4284663"/>
            <a:r>
              <a:rPr lang="en-US" sz="1800">
                <a:ea typeface="Times New Roman" charset="0"/>
                <a:cs typeface="Times New Roman" charset="0"/>
              </a:rPr>
              <a:t>In biological systems, we are concerned with how different elements in the system interact with one another. One way to describe such interactions is by creating a discrete model – a qualitative description of the system. Discrete models are playing an increasing role in Mathematical Biology. </a:t>
            </a:r>
          </a:p>
        </p:txBody>
      </p:sp>
      <p:sp>
        <p:nvSpPr>
          <p:cNvPr id="15371" name="Text Box 12"/>
          <p:cNvSpPr txBox="1">
            <a:spLocks noChangeArrowheads="1"/>
          </p:cNvSpPr>
          <p:nvPr/>
        </p:nvSpPr>
        <p:spPr bwMode="auto">
          <a:xfrm>
            <a:off x="685800" y="24688800"/>
            <a:ext cx="10210800" cy="9248775"/>
          </a:xfrm>
          <a:prstGeom prst="rect">
            <a:avLst/>
          </a:prstGeom>
          <a:noFill/>
          <a:ln w="9525">
            <a:noFill/>
            <a:miter lim="800000"/>
            <a:headEnd/>
            <a:tailEnd/>
          </a:ln>
        </p:spPr>
        <p:txBody>
          <a:bodyPr>
            <a:prstTxWarp prst="textNoShape">
              <a:avLst/>
            </a:prstTxWarp>
            <a:spAutoFit/>
          </a:bodyPr>
          <a:lstStyle/>
          <a:p>
            <a:pPr defTabSz="4284663">
              <a:spcBef>
                <a:spcPct val="50000"/>
              </a:spcBef>
            </a:pPr>
            <a:endParaRPr lang="en-US" sz="7000"/>
          </a:p>
          <a:p>
            <a:pPr defTabSz="4284663">
              <a:spcBef>
                <a:spcPct val="50000"/>
              </a:spcBef>
            </a:pPr>
            <a:endParaRPr lang="en-US" sz="7000"/>
          </a:p>
          <a:p>
            <a:pPr defTabSz="4284663">
              <a:spcBef>
                <a:spcPct val="50000"/>
              </a:spcBef>
            </a:pPr>
            <a:endParaRPr lang="en-US" sz="7000"/>
          </a:p>
          <a:p>
            <a:pPr defTabSz="4284663">
              <a:spcBef>
                <a:spcPct val="50000"/>
              </a:spcBef>
            </a:pPr>
            <a:endParaRPr lang="en-US" sz="7000"/>
          </a:p>
          <a:p>
            <a:pPr defTabSz="4284663">
              <a:spcBef>
                <a:spcPct val="50000"/>
              </a:spcBef>
            </a:pPr>
            <a:endParaRPr lang="en-US" sz="7000"/>
          </a:p>
          <a:p>
            <a:pPr defTabSz="4284663">
              <a:spcBef>
                <a:spcPct val="50000"/>
              </a:spcBef>
            </a:pPr>
            <a:endParaRPr lang="en-US" sz="7000"/>
          </a:p>
        </p:txBody>
      </p:sp>
      <p:sp>
        <p:nvSpPr>
          <p:cNvPr id="15372" name="Text Box 10"/>
          <p:cNvSpPr txBox="1">
            <a:spLocks noChangeArrowheads="1"/>
          </p:cNvSpPr>
          <p:nvPr/>
        </p:nvSpPr>
        <p:spPr bwMode="auto">
          <a:xfrm>
            <a:off x="26974800" y="30251400"/>
            <a:ext cx="9296400" cy="2216150"/>
          </a:xfrm>
          <a:prstGeom prst="rect">
            <a:avLst/>
          </a:prstGeom>
          <a:noFill/>
          <a:ln w="9525">
            <a:noFill/>
            <a:miter lim="800000"/>
            <a:headEnd/>
            <a:tailEnd/>
          </a:ln>
        </p:spPr>
        <p:txBody>
          <a:bodyPr>
            <a:prstTxWarp prst="textNoShape">
              <a:avLst/>
            </a:prstTxWarp>
            <a:spAutoFit/>
          </a:bodyPr>
          <a:lstStyle/>
          <a:p>
            <a:pPr algn="ctr" defTabSz="4284663">
              <a:spcBef>
                <a:spcPct val="50000"/>
              </a:spcBef>
            </a:pPr>
            <a:r>
              <a:rPr lang="en-US" sz="4800">
                <a:latin typeface="Times New Roman" charset="0"/>
                <a:ea typeface="Times New Roman" charset="0"/>
                <a:cs typeface="Times New Roman" charset="0"/>
              </a:rPr>
              <a:t>Acknowledgements</a:t>
            </a:r>
          </a:p>
          <a:p>
            <a:pPr defTabSz="4284663"/>
            <a:r>
              <a:rPr lang="en-US" sz="1800">
                <a:latin typeface="Times New Roman" charset="0"/>
                <a:ea typeface="Times New Roman" charset="0"/>
                <a:cs typeface="Times New Roman" charset="0"/>
              </a:rPr>
              <a:t>This research was conducted during the Research Experience for Undergraduates (REU),</a:t>
            </a:r>
          </a:p>
          <a:p>
            <a:pPr defTabSz="4284663"/>
            <a:r>
              <a:rPr lang="en-US" sz="1800">
                <a:latin typeface="Times New Roman" charset="0"/>
                <a:ea typeface="Times New Roman" charset="0"/>
                <a:cs typeface="Times New Roman" charset="0"/>
              </a:rPr>
              <a:t>Modeling and Simulation in Systems Biology (MSSB) at Virginia Bioinformatics </a:t>
            </a:r>
          </a:p>
          <a:p>
            <a:pPr defTabSz="4284663"/>
            <a:r>
              <a:rPr lang="en-US" sz="1800">
                <a:latin typeface="Times New Roman" charset="0"/>
                <a:ea typeface="Times New Roman" charset="0"/>
                <a:cs typeface="Times New Roman" charset="0"/>
              </a:rPr>
              <a:t>Institute, Virginia Tech. Brandon, Guang, and McNeill were funded by the National </a:t>
            </a:r>
          </a:p>
          <a:p>
            <a:pPr defTabSz="4284663"/>
            <a:r>
              <a:rPr lang="en-US" sz="1800">
                <a:latin typeface="Times New Roman" charset="0"/>
                <a:ea typeface="Times New Roman" charset="0"/>
                <a:cs typeface="Times New Roman" charset="0"/>
              </a:rPr>
              <a:t>Science Foundation, Fund Number 0755322. Hinkelmann was supported by the U.S. </a:t>
            </a:r>
          </a:p>
          <a:p>
            <a:pPr defTabSz="4284663"/>
            <a:r>
              <a:rPr lang="en-US" sz="1800">
                <a:latin typeface="Times New Roman" charset="0"/>
                <a:ea typeface="Times New Roman" charset="0"/>
                <a:cs typeface="Times New Roman" charset="0"/>
              </a:rPr>
              <a:t>Army Research Office, Veliz-Cuba and Jarrah were supported by NSF Grant DMS-0908201.</a:t>
            </a:r>
          </a:p>
        </p:txBody>
      </p:sp>
      <p:sp>
        <p:nvSpPr>
          <p:cNvPr id="15373" name="Rectangle 12"/>
          <p:cNvSpPr>
            <a:spLocks noChangeArrowheads="1"/>
          </p:cNvSpPr>
          <p:nvPr/>
        </p:nvSpPr>
        <p:spPr bwMode="auto">
          <a:xfrm>
            <a:off x="685800" y="381000"/>
            <a:ext cx="36347400" cy="6781800"/>
          </a:xfrm>
          <a:prstGeom prst="rect">
            <a:avLst/>
          </a:prstGeom>
          <a:noFill/>
          <a:ln w="9525">
            <a:solidFill>
              <a:schemeClr val="tx1"/>
            </a:solidFill>
            <a:round/>
            <a:headEnd/>
            <a:tailEnd/>
          </a:ln>
        </p:spPr>
        <p:txBody>
          <a:bodyPr>
            <a:prstTxWarp prst="textNoShape">
              <a:avLst/>
            </a:prstTxWarp>
          </a:bodyPr>
          <a:lstStyle/>
          <a:p>
            <a:pPr defTabSz="4284663"/>
            <a:endParaRPr lang="en-US"/>
          </a:p>
        </p:txBody>
      </p:sp>
      <p:sp>
        <p:nvSpPr>
          <p:cNvPr id="15374" name="Rectangle 13"/>
          <p:cNvSpPr>
            <a:spLocks noChangeArrowheads="1"/>
          </p:cNvSpPr>
          <p:nvPr/>
        </p:nvSpPr>
        <p:spPr bwMode="auto">
          <a:xfrm>
            <a:off x="685800" y="7315200"/>
            <a:ext cx="9906000" cy="6096000"/>
          </a:xfrm>
          <a:prstGeom prst="rect">
            <a:avLst/>
          </a:prstGeom>
          <a:noFill/>
          <a:ln w="9525">
            <a:solidFill>
              <a:schemeClr val="tx1"/>
            </a:solidFill>
            <a:round/>
            <a:headEnd/>
            <a:tailEnd/>
          </a:ln>
        </p:spPr>
        <p:txBody>
          <a:bodyPr>
            <a:prstTxWarp prst="textNoShape">
              <a:avLst/>
            </a:prstTxWarp>
          </a:bodyPr>
          <a:lstStyle/>
          <a:p>
            <a:pPr defTabSz="4284663"/>
            <a:endParaRPr lang="en-US"/>
          </a:p>
        </p:txBody>
      </p:sp>
      <p:sp>
        <p:nvSpPr>
          <p:cNvPr id="15375" name="Rectangle 14"/>
          <p:cNvSpPr>
            <a:spLocks noChangeArrowheads="1"/>
          </p:cNvSpPr>
          <p:nvPr/>
        </p:nvSpPr>
        <p:spPr bwMode="auto">
          <a:xfrm>
            <a:off x="685800" y="13639800"/>
            <a:ext cx="9906000" cy="8839200"/>
          </a:xfrm>
          <a:prstGeom prst="rect">
            <a:avLst/>
          </a:prstGeom>
          <a:noFill/>
          <a:ln w="9525">
            <a:solidFill>
              <a:schemeClr val="tx1"/>
            </a:solidFill>
            <a:round/>
            <a:headEnd/>
            <a:tailEnd/>
          </a:ln>
        </p:spPr>
        <p:txBody>
          <a:bodyPr>
            <a:prstTxWarp prst="textNoShape">
              <a:avLst/>
            </a:prstTxWarp>
          </a:bodyPr>
          <a:lstStyle/>
          <a:p>
            <a:pPr defTabSz="4284663"/>
            <a:endParaRPr lang="en-US"/>
          </a:p>
        </p:txBody>
      </p:sp>
      <p:sp>
        <p:nvSpPr>
          <p:cNvPr id="15376" name="Rectangle 15"/>
          <p:cNvSpPr>
            <a:spLocks noChangeArrowheads="1"/>
          </p:cNvSpPr>
          <p:nvPr/>
        </p:nvSpPr>
        <p:spPr bwMode="auto">
          <a:xfrm>
            <a:off x="685800" y="22707600"/>
            <a:ext cx="9906000" cy="14325600"/>
          </a:xfrm>
          <a:prstGeom prst="rect">
            <a:avLst/>
          </a:prstGeom>
          <a:noFill/>
          <a:ln w="9525">
            <a:solidFill>
              <a:schemeClr val="tx1"/>
            </a:solidFill>
            <a:round/>
            <a:headEnd/>
            <a:tailEnd/>
          </a:ln>
        </p:spPr>
        <p:txBody>
          <a:bodyPr>
            <a:prstTxWarp prst="textNoShape">
              <a:avLst/>
            </a:prstTxWarp>
          </a:bodyPr>
          <a:lstStyle/>
          <a:p>
            <a:pPr defTabSz="4284663"/>
            <a:endParaRPr lang="en-US"/>
          </a:p>
        </p:txBody>
      </p:sp>
      <p:cxnSp>
        <p:nvCxnSpPr>
          <p:cNvPr id="15377" name="Straight Connector 17"/>
          <p:cNvCxnSpPr>
            <a:cxnSpLocks noChangeShapeType="1"/>
          </p:cNvCxnSpPr>
          <p:nvPr/>
        </p:nvCxnSpPr>
        <p:spPr bwMode="auto">
          <a:xfrm rot="5400000">
            <a:off x="4724400" y="30861000"/>
            <a:ext cx="12344400" cy="0"/>
          </a:xfrm>
          <a:prstGeom prst="line">
            <a:avLst/>
          </a:prstGeom>
          <a:noFill/>
          <a:ln w="9525">
            <a:solidFill>
              <a:schemeClr val="bg1"/>
            </a:solidFill>
            <a:round/>
            <a:headEnd/>
            <a:tailEnd/>
          </a:ln>
        </p:spPr>
      </p:cxnSp>
      <p:sp>
        <p:nvSpPr>
          <p:cNvPr id="15378" name="Rectangle 18"/>
          <p:cNvSpPr>
            <a:spLocks noChangeArrowheads="1"/>
          </p:cNvSpPr>
          <p:nvPr/>
        </p:nvSpPr>
        <p:spPr bwMode="auto">
          <a:xfrm>
            <a:off x="10896600" y="7315200"/>
            <a:ext cx="15849600" cy="29718000"/>
          </a:xfrm>
          <a:prstGeom prst="rect">
            <a:avLst/>
          </a:prstGeom>
          <a:noFill/>
          <a:ln w="9525">
            <a:solidFill>
              <a:schemeClr val="tx1"/>
            </a:solidFill>
            <a:round/>
            <a:headEnd/>
            <a:tailEnd/>
          </a:ln>
        </p:spPr>
        <p:txBody>
          <a:bodyPr>
            <a:prstTxWarp prst="textNoShape">
              <a:avLst/>
            </a:prstTxWarp>
          </a:bodyPr>
          <a:lstStyle/>
          <a:p>
            <a:pPr defTabSz="4284663"/>
            <a:endParaRPr lang="en-US"/>
          </a:p>
        </p:txBody>
      </p:sp>
      <p:sp>
        <p:nvSpPr>
          <p:cNvPr id="15379" name="Rectangle 21"/>
          <p:cNvSpPr>
            <a:spLocks noChangeArrowheads="1"/>
          </p:cNvSpPr>
          <p:nvPr/>
        </p:nvSpPr>
        <p:spPr bwMode="auto">
          <a:xfrm>
            <a:off x="27051000" y="7315200"/>
            <a:ext cx="9982200" cy="17830800"/>
          </a:xfrm>
          <a:prstGeom prst="rect">
            <a:avLst/>
          </a:prstGeom>
          <a:noFill/>
          <a:ln w="9525">
            <a:solidFill>
              <a:schemeClr val="tx1"/>
            </a:solidFill>
            <a:round/>
            <a:headEnd/>
            <a:tailEnd/>
          </a:ln>
        </p:spPr>
        <p:txBody>
          <a:bodyPr>
            <a:prstTxWarp prst="textNoShape">
              <a:avLst/>
            </a:prstTxWarp>
          </a:bodyPr>
          <a:lstStyle/>
          <a:p>
            <a:pPr defTabSz="4284663"/>
            <a:endParaRPr lang="en-US"/>
          </a:p>
        </p:txBody>
      </p:sp>
      <p:sp>
        <p:nvSpPr>
          <p:cNvPr id="15380" name="Rectangle 22"/>
          <p:cNvSpPr>
            <a:spLocks noChangeArrowheads="1"/>
          </p:cNvSpPr>
          <p:nvPr/>
        </p:nvSpPr>
        <p:spPr bwMode="auto">
          <a:xfrm>
            <a:off x="27051000" y="30403800"/>
            <a:ext cx="9982200" cy="2057400"/>
          </a:xfrm>
          <a:prstGeom prst="rect">
            <a:avLst/>
          </a:prstGeom>
          <a:noFill/>
          <a:ln w="9525">
            <a:solidFill>
              <a:schemeClr val="tx1"/>
            </a:solidFill>
            <a:round/>
            <a:headEnd/>
            <a:tailEnd/>
          </a:ln>
        </p:spPr>
        <p:txBody>
          <a:bodyPr>
            <a:prstTxWarp prst="textNoShape">
              <a:avLst/>
            </a:prstTxWarp>
          </a:bodyPr>
          <a:lstStyle/>
          <a:p>
            <a:pPr defTabSz="4284663"/>
            <a:endParaRPr lang="en-US"/>
          </a:p>
        </p:txBody>
      </p:sp>
      <p:sp>
        <p:nvSpPr>
          <p:cNvPr id="15381" name="Rectangle 23"/>
          <p:cNvSpPr>
            <a:spLocks noChangeArrowheads="1"/>
          </p:cNvSpPr>
          <p:nvPr/>
        </p:nvSpPr>
        <p:spPr bwMode="auto">
          <a:xfrm>
            <a:off x="27051000" y="32689800"/>
            <a:ext cx="9982200" cy="4343400"/>
          </a:xfrm>
          <a:prstGeom prst="rect">
            <a:avLst/>
          </a:prstGeom>
          <a:noFill/>
          <a:ln w="9525">
            <a:solidFill>
              <a:schemeClr val="tx1"/>
            </a:solidFill>
            <a:round/>
            <a:headEnd/>
            <a:tailEnd/>
          </a:ln>
        </p:spPr>
        <p:txBody>
          <a:bodyPr>
            <a:prstTxWarp prst="textNoShape">
              <a:avLst/>
            </a:prstTxWarp>
          </a:bodyPr>
          <a:lstStyle/>
          <a:p>
            <a:pPr defTabSz="4284663"/>
            <a:endParaRPr lang="en-US"/>
          </a:p>
        </p:txBody>
      </p:sp>
      <p:sp>
        <p:nvSpPr>
          <p:cNvPr id="15382" name="Text Box 11"/>
          <p:cNvSpPr txBox="1">
            <a:spLocks noChangeArrowheads="1"/>
          </p:cNvSpPr>
          <p:nvPr/>
        </p:nvSpPr>
        <p:spPr bwMode="auto">
          <a:xfrm>
            <a:off x="838200" y="22783800"/>
            <a:ext cx="9829800" cy="2078038"/>
          </a:xfrm>
          <a:prstGeom prst="rect">
            <a:avLst/>
          </a:prstGeom>
          <a:noFill/>
          <a:ln w="9525">
            <a:noFill/>
            <a:miter lim="800000"/>
            <a:headEnd/>
            <a:tailEnd/>
          </a:ln>
        </p:spPr>
        <p:txBody>
          <a:bodyPr>
            <a:prstTxWarp prst="textNoShape">
              <a:avLst/>
            </a:prstTxWarp>
            <a:spAutoFit/>
          </a:bodyPr>
          <a:lstStyle/>
          <a:p>
            <a:pPr algn="ctr" defTabSz="4284663">
              <a:spcBef>
                <a:spcPct val="50000"/>
              </a:spcBef>
            </a:pPr>
            <a:r>
              <a:rPr lang="en-US" sz="6600">
                <a:latin typeface="Times New Roman" charset="0"/>
                <a:ea typeface="Times New Roman" charset="0"/>
                <a:cs typeface="Times New Roman" charset="0"/>
              </a:rPr>
              <a:t>Definitions</a:t>
            </a:r>
            <a:endParaRPr lang="en-US" sz="7000">
              <a:ea typeface="Times New Roman" charset="0"/>
              <a:cs typeface="Times New Roman" charset="0"/>
            </a:endParaRPr>
          </a:p>
          <a:p>
            <a:pPr defTabSz="4284663">
              <a:spcBef>
                <a:spcPct val="50000"/>
              </a:spcBef>
            </a:pPr>
            <a:r>
              <a:rPr lang="en-US" sz="1800">
                <a:ea typeface="Times New Roman" charset="0"/>
                <a:cs typeface="Times New Roman" charset="0"/>
              </a:rPr>
              <a:t>One type of model we consider is </a:t>
            </a:r>
            <a:r>
              <a:rPr lang="en-US" sz="1800" b="1">
                <a:ea typeface="Times New Roman" charset="0"/>
                <a:cs typeface="Times New Roman" charset="0"/>
              </a:rPr>
              <a:t>Logical models</a:t>
            </a:r>
            <a:r>
              <a:rPr lang="en-US" sz="1800">
                <a:ea typeface="Times New Roman" charset="0"/>
                <a:cs typeface="Times New Roman" charset="0"/>
              </a:rPr>
              <a:t>. A Logical model is a set of vertices or nodes connected by edges which have some biological significance. There are two representations of a logical mode all: a </a:t>
            </a:r>
            <a:r>
              <a:rPr lang="en-US" sz="1800" i="1">
                <a:ea typeface="Times New Roman" charset="0"/>
                <a:cs typeface="Times New Roman" charset="0"/>
              </a:rPr>
              <a:t>wiring diagram </a:t>
            </a:r>
            <a:r>
              <a:rPr lang="en-US" sz="1800">
                <a:ea typeface="Times New Roman" charset="0"/>
                <a:cs typeface="Times New Roman" charset="0"/>
              </a:rPr>
              <a:t>and </a:t>
            </a:r>
            <a:r>
              <a:rPr lang="en-US" sz="1800" i="1">
                <a:ea typeface="Times New Roman" charset="0"/>
                <a:cs typeface="Times New Roman" charset="0"/>
              </a:rPr>
              <a:t>state space graph</a:t>
            </a:r>
            <a:r>
              <a:rPr lang="en-US" sz="1800">
                <a:ea typeface="Times New Roman" charset="0"/>
                <a:cs typeface="Times New Roman" charset="0"/>
              </a:rPr>
              <a:t>.</a:t>
            </a:r>
          </a:p>
        </p:txBody>
      </p:sp>
      <p:pic>
        <p:nvPicPr>
          <p:cNvPr id="15383" name="Picture 60" descr="state_space_poster.png"/>
          <p:cNvPicPr>
            <a:picLocks noChangeAspect="1"/>
          </p:cNvPicPr>
          <p:nvPr/>
        </p:nvPicPr>
        <p:blipFill>
          <a:blip r:embed="rId5"/>
          <a:srcRect/>
          <a:stretch>
            <a:fillRect/>
          </a:stretch>
        </p:blipFill>
        <p:spPr bwMode="auto">
          <a:xfrm>
            <a:off x="5638800" y="32766000"/>
            <a:ext cx="4722813" cy="3429000"/>
          </a:xfrm>
          <a:prstGeom prst="rect">
            <a:avLst/>
          </a:prstGeom>
          <a:noFill/>
          <a:ln w="9525">
            <a:noFill/>
            <a:miter lim="800000"/>
            <a:headEnd/>
            <a:tailEnd/>
          </a:ln>
        </p:spPr>
      </p:pic>
      <p:pic>
        <p:nvPicPr>
          <p:cNvPr id="15384" name="Picture 61" descr="NSFlogo.png"/>
          <p:cNvPicPr>
            <a:picLocks noChangeAspect="1"/>
          </p:cNvPicPr>
          <p:nvPr/>
        </p:nvPicPr>
        <p:blipFill>
          <a:blip r:embed="rId6"/>
          <a:srcRect/>
          <a:stretch>
            <a:fillRect/>
          </a:stretch>
        </p:blipFill>
        <p:spPr bwMode="auto">
          <a:xfrm>
            <a:off x="35356800" y="30556200"/>
            <a:ext cx="1600200" cy="1600200"/>
          </a:xfrm>
          <a:prstGeom prst="rect">
            <a:avLst/>
          </a:prstGeom>
          <a:noFill/>
          <a:ln w="9525">
            <a:noFill/>
            <a:miter lim="800000"/>
            <a:headEnd/>
            <a:tailEnd/>
          </a:ln>
        </p:spPr>
      </p:pic>
      <p:sp>
        <p:nvSpPr>
          <p:cNvPr id="15385" name="TextBox 27"/>
          <p:cNvSpPr txBox="1">
            <a:spLocks noChangeArrowheads="1"/>
          </p:cNvSpPr>
          <p:nvPr/>
        </p:nvSpPr>
        <p:spPr bwMode="auto">
          <a:xfrm>
            <a:off x="762000" y="20574000"/>
            <a:ext cx="9753600" cy="1754188"/>
          </a:xfrm>
          <a:prstGeom prst="rect">
            <a:avLst/>
          </a:prstGeom>
          <a:noFill/>
          <a:ln w="9525">
            <a:noFill/>
            <a:miter lim="800000"/>
            <a:headEnd/>
            <a:tailEnd/>
          </a:ln>
        </p:spPr>
        <p:txBody>
          <a:bodyPr>
            <a:prstTxWarp prst="textNoShape">
              <a:avLst/>
            </a:prstTxWarp>
            <a:spAutoFit/>
          </a:bodyPr>
          <a:lstStyle/>
          <a:p>
            <a:r>
              <a:rPr lang="en-US" sz="1800"/>
              <a:t>For discrete models, analysis is usually done by simulation which is inefficient and even impossible for some large networks. By translating discrete models into algebraic models, we are able to use algorithms from abstract algebra to analyze the dynamics of networks that are too large for simulation. We implemented several algorithms and made them available through a web-interface called Analysis of Dynamic Algebraic Models (ADAM)</a:t>
            </a:r>
            <a:r>
              <a:rPr lang="en-US" sz="1800" baseline="30000"/>
              <a:t>[2]</a:t>
            </a:r>
            <a:r>
              <a:rPr lang="en-US" sz="1800"/>
              <a:t>. Algebraic Models can be inferred from experimental time course data with </a:t>
            </a:r>
            <a:r>
              <a:rPr lang="en-US" sz="1800" i="1"/>
              <a:t>Polynome</a:t>
            </a:r>
            <a:r>
              <a:rPr lang="en-US" sz="1800" baseline="30000"/>
              <a:t>[10]</a:t>
            </a:r>
            <a:r>
              <a:rPr lang="en-US" sz="1800"/>
              <a:t>.</a:t>
            </a:r>
          </a:p>
        </p:txBody>
      </p:sp>
      <p:sp>
        <p:nvSpPr>
          <p:cNvPr id="15386" name="TextBox 30"/>
          <p:cNvSpPr txBox="1">
            <a:spLocks noChangeArrowheads="1"/>
          </p:cNvSpPr>
          <p:nvPr/>
        </p:nvSpPr>
        <p:spPr bwMode="auto">
          <a:xfrm>
            <a:off x="914400" y="29565600"/>
            <a:ext cx="4572000" cy="523875"/>
          </a:xfrm>
          <a:prstGeom prst="rect">
            <a:avLst/>
          </a:prstGeom>
          <a:noFill/>
          <a:ln w="9525">
            <a:noFill/>
            <a:miter lim="800000"/>
            <a:headEnd/>
            <a:tailEnd/>
          </a:ln>
        </p:spPr>
        <p:txBody>
          <a:bodyPr>
            <a:prstTxWarp prst="textNoShape">
              <a:avLst/>
            </a:prstTxWarp>
            <a:spAutoFit/>
          </a:bodyPr>
          <a:lstStyle/>
          <a:p>
            <a:pPr algn="ctr"/>
            <a:r>
              <a:rPr lang="en-US" sz="1400"/>
              <a:t>Wiring Diagram of lysogenization by Lambda Phage  virus. Model from GINsim</a:t>
            </a:r>
            <a:r>
              <a:rPr lang="en-US" sz="1400" baseline="30000"/>
              <a:t>[5]  </a:t>
            </a:r>
            <a:r>
              <a:rPr lang="en-US" sz="1400"/>
              <a:t>repository.</a:t>
            </a:r>
          </a:p>
        </p:txBody>
      </p:sp>
      <p:sp>
        <p:nvSpPr>
          <p:cNvPr id="15387" name="TextBox 31"/>
          <p:cNvSpPr txBox="1">
            <a:spLocks noChangeArrowheads="1"/>
          </p:cNvSpPr>
          <p:nvPr/>
        </p:nvSpPr>
        <p:spPr bwMode="auto">
          <a:xfrm>
            <a:off x="5715000" y="26365200"/>
            <a:ext cx="4648200" cy="3694113"/>
          </a:xfrm>
          <a:prstGeom prst="rect">
            <a:avLst/>
          </a:prstGeom>
          <a:noFill/>
          <a:ln w="9525">
            <a:noFill/>
            <a:miter lim="800000"/>
            <a:headEnd/>
            <a:tailEnd/>
          </a:ln>
        </p:spPr>
        <p:txBody>
          <a:bodyPr>
            <a:prstTxWarp prst="textNoShape">
              <a:avLst/>
            </a:prstTxWarp>
            <a:spAutoFit/>
          </a:bodyPr>
          <a:lstStyle/>
          <a:p>
            <a:r>
              <a:rPr lang="en-US" sz="1800" b="1" i="1"/>
              <a:t>Wiring diagram </a:t>
            </a:r>
            <a:r>
              <a:rPr lang="en-US" sz="1800"/>
              <a:t>–</a:t>
            </a:r>
            <a:r>
              <a:rPr lang="en-US" sz="1800" b="1" i="1"/>
              <a:t> </a:t>
            </a:r>
            <a:r>
              <a:rPr lang="en-US" sz="1800"/>
              <a:t>a graph representing the static relationship between nodes or genes by directed edges.  </a:t>
            </a:r>
          </a:p>
          <a:p>
            <a:endParaRPr lang="en-US" sz="1800"/>
          </a:p>
          <a:p>
            <a:r>
              <a:rPr lang="en-US" sz="1800"/>
              <a:t>The wiring diagram represents the interaction of four genes involved in the lysogenic cycle of the Lambda Phage virus.   </a:t>
            </a:r>
          </a:p>
          <a:p>
            <a:pPr lvl="1">
              <a:buFont typeface="Arial" charset="0"/>
              <a:buChar char="•"/>
            </a:pPr>
            <a:r>
              <a:rPr lang="en-US" sz="1800"/>
              <a:t>red arrows signify inhibition </a:t>
            </a:r>
          </a:p>
          <a:p>
            <a:pPr lvl="1">
              <a:buFont typeface="Arial" charset="0"/>
              <a:buChar char="•"/>
            </a:pPr>
            <a:r>
              <a:rPr lang="en-US" sz="1800"/>
              <a:t>green arrows signify activation.  </a:t>
            </a:r>
          </a:p>
          <a:p>
            <a:endParaRPr lang="en-US" sz="1800"/>
          </a:p>
          <a:p>
            <a:r>
              <a:rPr lang="en-US" sz="1800"/>
              <a:t>The Lambda Phage virus has been extensively studied as a model organism and is a useful tool in molecular biology. </a:t>
            </a:r>
          </a:p>
        </p:txBody>
      </p:sp>
      <p:sp>
        <p:nvSpPr>
          <p:cNvPr id="15388" name="TextBox 32"/>
          <p:cNvSpPr txBox="1">
            <a:spLocks noChangeArrowheads="1"/>
          </p:cNvSpPr>
          <p:nvPr/>
        </p:nvSpPr>
        <p:spPr bwMode="auto">
          <a:xfrm>
            <a:off x="4038600" y="19964400"/>
            <a:ext cx="6477000" cy="523875"/>
          </a:xfrm>
          <a:prstGeom prst="rect">
            <a:avLst/>
          </a:prstGeom>
          <a:noFill/>
          <a:ln w="9525">
            <a:noFill/>
            <a:miter lim="800000"/>
            <a:headEnd/>
            <a:tailEnd/>
          </a:ln>
        </p:spPr>
        <p:txBody>
          <a:bodyPr>
            <a:prstTxWarp prst="textNoShape">
              <a:avLst/>
            </a:prstTxWarp>
            <a:spAutoFit/>
          </a:bodyPr>
          <a:lstStyle/>
          <a:p>
            <a:pPr algn="ctr"/>
            <a:r>
              <a:rPr lang="en-US" sz="1400"/>
              <a:t>Different types of models used in biology along with examples of corresponding analytic software.</a:t>
            </a:r>
          </a:p>
        </p:txBody>
      </p:sp>
      <p:sp>
        <p:nvSpPr>
          <p:cNvPr id="15389" name="TextBox 33"/>
          <p:cNvSpPr txBox="1">
            <a:spLocks noChangeArrowheads="1"/>
          </p:cNvSpPr>
          <p:nvPr/>
        </p:nvSpPr>
        <p:spPr bwMode="auto">
          <a:xfrm>
            <a:off x="5715000" y="36195000"/>
            <a:ext cx="4572000" cy="523875"/>
          </a:xfrm>
          <a:prstGeom prst="rect">
            <a:avLst/>
          </a:prstGeom>
          <a:noFill/>
          <a:ln w="9525">
            <a:noFill/>
            <a:miter lim="800000"/>
            <a:headEnd/>
            <a:tailEnd/>
          </a:ln>
        </p:spPr>
        <p:txBody>
          <a:bodyPr>
            <a:prstTxWarp prst="textNoShape">
              <a:avLst/>
            </a:prstTxWarp>
            <a:spAutoFit/>
          </a:bodyPr>
          <a:lstStyle/>
          <a:p>
            <a:pPr algn="ctr"/>
            <a:r>
              <a:rPr lang="en-US" sz="1400"/>
              <a:t>Example </a:t>
            </a:r>
            <a:r>
              <a:rPr lang="en-US" sz="1400" b="1"/>
              <a:t>state space </a:t>
            </a:r>
            <a:r>
              <a:rPr lang="en-US" sz="1400"/>
              <a:t>of a model with three genes created with ADAM.</a:t>
            </a:r>
          </a:p>
        </p:txBody>
      </p:sp>
      <p:sp>
        <p:nvSpPr>
          <p:cNvPr id="15390" name="TextBox 34"/>
          <p:cNvSpPr txBox="1">
            <a:spLocks noChangeArrowheads="1"/>
          </p:cNvSpPr>
          <p:nvPr/>
        </p:nvSpPr>
        <p:spPr bwMode="auto">
          <a:xfrm>
            <a:off x="762000" y="30480000"/>
            <a:ext cx="9525000" cy="2308225"/>
          </a:xfrm>
          <a:prstGeom prst="rect">
            <a:avLst/>
          </a:prstGeom>
          <a:noFill/>
          <a:ln w="9525">
            <a:noFill/>
            <a:miter lim="800000"/>
            <a:headEnd/>
            <a:tailEnd/>
          </a:ln>
        </p:spPr>
        <p:txBody>
          <a:bodyPr>
            <a:prstTxWarp prst="textNoShape">
              <a:avLst/>
            </a:prstTxWarp>
            <a:spAutoFit/>
          </a:bodyPr>
          <a:lstStyle/>
          <a:p>
            <a:r>
              <a:rPr lang="en-US" sz="1800" b="1" i="1"/>
              <a:t>Polynomial Dynamical Systems (PDS)</a:t>
            </a:r>
            <a:endParaRPr lang="en-US" sz="1800"/>
          </a:p>
          <a:p>
            <a:pPr>
              <a:buFont typeface="Arial" charset="0"/>
              <a:buChar char="•"/>
            </a:pPr>
            <a:r>
              <a:rPr lang="en-US" sz="1800"/>
              <a:t> The current state of the system is described by a vector of concentrations.</a:t>
            </a:r>
          </a:p>
          <a:p>
            <a:pPr>
              <a:buFont typeface="Arial" charset="0"/>
              <a:buChar char="•"/>
            </a:pPr>
            <a:r>
              <a:rPr lang="en-US" sz="1800"/>
              <a:t> Every gene can take on finitely many different states</a:t>
            </a:r>
          </a:p>
          <a:p>
            <a:pPr>
              <a:buFont typeface="Arial" charset="0"/>
              <a:buChar char="•"/>
            </a:pPr>
            <a:r>
              <a:rPr lang="en-US" sz="1800"/>
              <a:t> Example: Lambda Phage: </a:t>
            </a:r>
          </a:p>
          <a:p>
            <a:r>
              <a:rPr lang="en-US" sz="1800"/>
              <a:t>     - lowest concentration: 0</a:t>
            </a:r>
          </a:p>
          <a:p>
            <a:r>
              <a:rPr lang="en-US" sz="1800"/>
              <a:t>     - highest concentration: 4</a:t>
            </a:r>
          </a:p>
          <a:p>
            <a:r>
              <a:rPr lang="en-US" sz="1800"/>
              <a:t>     - a state is represented as (CI, CII, Cro, N)</a:t>
            </a:r>
          </a:p>
          <a:p>
            <a:r>
              <a:rPr lang="en-US" sz="1800"/>
              <a:t>     - For example (1,0,0,3) means CI low, CII and Cro not expressed, N medium</a:t>
            </a:r>
          </a:p>
        </p:txBody>
      </p:sp>
      <p:sp>
        <p:nvSpPr>
          <p:cNvPr id="15391" name="TextBox 35"/>
          <p:cNvSpPr txBox="1">
            <a:spLocks noChangeArrowheads="1"/>
          </p:cNvSpPr>
          <p:nvPr/>
        </p:nvSpPr>
        <p:spPr bwMode="auto">
          <a:xfrm>
            <a:off x="838200" y="33070800"/>
            <a:ext cx="4724400" cy="3816350"/>
          </a:xfrm>
          <a:prstGeom prst="rect">
            <a:avLst/>
          </a:prstGeom>
          <a:noFill/>
          <a:ln w="9525">
            <a:noFill/>
            <a:miter lim="800000"/>
            <a:headEnd/>
            <a:tailEnd/>
          </a:ln>
        </p:spPr>
        <p:txBody>
          <a:bodyPr>
            <a:prstTxWarp prst="textNoShape">
              <a:avLst/>
            </a:prstTxWarp>
            <a:spAutoFit/>
          </a:bodyPr>
          <a:lstStyle/>
          <a:p>
            <a:r>
              <a:rPr lang="en-US" sz="2000" b="1" i="1"/>
              <a:t>State Space </a:t>
            </a:r>
            <a:r>
              <a:rPr lang="en-US" sz="2400" b="1"/>
              <a:t>– </a:t>
            </a:r>
            <a:r>
              <a:rPr lang="en-US" sz="2000"/>
              <a:t>a graph representing the </a:t>
            </a:r>
          </a:p>
          <a:p>
            <a:r>
              <a:rPr lang="en-US" sz="2000" b="1"/>
              <a:t>key dynamical features:</a:t>
            </a:r>
          </a:p>
          <a:p>
            <a:pPr>
              <a:buFont typeface="Arial" charset="0"/>
              <a:buChar char="•"/>
            </a:pPr>
            <a:r>
              <a:rPr lang="en-US" sz="1800" b="1">
                <a:solidFill>
                  <a:srgbClr val="FF0000"/>
                </a:solidFill>
              </a:rPr>
              <a:t>Fixed Points</a:t>
            </a:r>
            <a:r>
              <a:rPr lang="en-US" sz="1800"/>
              <a:t> – may give the researcher info about what combination of gene states is a steady state.  </a:t>
            </a:r>
          </a:p>
          <a:p>
            <a:pPr>
              <a:buFont typeface="Arial" charset="0"/>
              <a:buChar char="•"/>
            </a:pPr>
            <a:endParaRPr lang="en-US" sz="1800"/>
          </a:p>
          <a:p>
            <a:pPr>
              <a:buFont typeface="Arial" charset="0"/>
              <a:buChar char="•"/>
            </a:pPr>
            <a:r>
              <a:rPr lang="en-US" sz="1800" b="1">
                <a:solidFill>
                  <a:srgbClr val="00B050"/>
                </a:solidFill>
              </a:rPr>
              <a:t>Limit Cycles </a:t>
            </a:r>
            <a:r>
              <a:rPr lang="en-US" sz="1800"/>
              <a:t>- limit cycles and their length can indicate recurring processes such as the cell cycle.  </a:t>
            </a:r>
          </a:p>
          <a:p>
            <a:pPr>
              <a:buFont typeface="Arial" charset="0"/>
              <a:buChar char="•"/>
            </a:pPr>
            <a:endParaRPr lang="en-US" sz="1800"/>
          </a:p>
          <a:p>
            <a:pPr>
              <a:buFont typeface="Arial" charset="0"/>
              <a:buChar char="•"/>
            </a:pPr>
            <a:r>
              <a:rPr lang="en-US" sz="1800" b="1">
                <a:solidFill>
                  <a:srgbClr val="7030A0"/>
                </a:solidFill>
              </a:rPr>
              <a:t>Components</a:t>
            </a:r>
            <a:r>
              <a:rPr lang="en-US" sz="1800"/>
              <a:t> - typically a modeler expects small limit cycles with large component sizes.</a:t>
            </a:r>
          </a:p>
        </p:txBody>
      </p:sp>
      <p:sp>
        <p:nvSpPr>
          <p:cNvPr id="15392" name="Rectangle 36"/>
          <p:cNvSpPr>
            <a:spLocks noChangeArrowheads="1"/>
          </p:cNvSpPr>
          <p:nvPr/>
        </p:nvSpPr>
        <p:spPr bwMode="auto">
          <a:xfrm>
            <a:off x="27051000" y="25374600"/>
            <a:ext cx="9982200" cy="4800600"/>
          </a:xfrm>
          <a:prstGeom prst="rect">
            <a:avLst/>
          </a:prstGeom>
          <a:noFill/>
          <a:ln w="9525">
            <a:solidFill>
              <a:schemeClr val="tx1"/>
            </a:solidFill>
            <a:round/>
            <a:headEnd/>
            <a:tailEnd/>
          </a:ln>
        </p:spPr>
        <p:txBody>
          <a:bodyPr>
            <a:prstTxWarp prst="textNoShape">
              <a:avLst/>
            </a:prstTxWarp>
          </a:bodyPr>
          <a:lstStyle/>
          <a:p>
            <a:pPr defTabSz="4284663"/>
            <a:endParaRPr lang="en-US"/>
          </a:p>
        </p:txBody>
      </p:sp>
      <p:pic>
        <p:nvPicPr>
          <p:cNvPr id="15393" name="Picture 39" descr="benchmarks.png"/>
          <p:cNvPicPr>
            <a:picLocks noChangeAspect="1"/>
          </p:cNvPicPr>
          <p:nvPr/>
        </p:nvPicPr>
        <p:blipFill>
          <a:blip r:embed="rId7"/>
          <a:srcRect/>
          <a:stretch>
            <a:fillRect/>
          </a:stretch>
        </p:blipFill>
        <p:spPr bwMode="auto">
          <a:xfrm>
            <a:off x="29718000" y="11430000"/>
            <a:ext cx="7154863" cy="3870325"/>
          </a:xfrm>
          <a:prstGeom prst="rect">
            <a:avLst/>
          </a:prstGeom>
          <a:noFill/>
          <a:ln w="9525">
            <a:noFill/>
            <a:miter lim="800000"/>
            <a:headEnd/>
            <a:tailEnd/>
          </a:ln>
        </p:spPr>
      </p:pic>
      <p:sp>
        <p:nvSpPr>
          <p:cNvPr id="15394" name="TextBox 43"/>
          <p:cNvSpPr txBox="1">
            <a:spLocks noChangeArrowheads="1"/>
          </p:cNvSpPr>
          <p:nvPr/>
        </p:nvSpPr>
        <p:spPr bwMode="auto">
          <a:xfrm>
            <a:off x="27279600" y="12115800"/>
            <a:ext cx="2286000" cy="2462213"/>
          </a:xfrm>
          <a:prstGeom prst="rect">
            <a:avLst/>
          </a:prstGeom>
          <a:noFill/>
          <a:ln w="9525">
            <a:noFill/>
            <a:miter lim="800000"/>
            <a:headEnd/>
            <a:tailEnd/>
          </a:ln>
        </p:spPr>
        <p:txBody>
          <a:bodyPr>
            <a:prstTxWarp prst="textNoShape">
              <a:avLst/>
            </a:prstTxWarp>
            <a:spAutoFit/>
          </a:bodyPr>
          <a:lstStyle/>
          <a:p>
            <a:r>
              <a:rPr lang="en-US" sz="1400"/>
              <a:t>Benchmark tests on Gröbner basis computations. Benchmark tests were run on randomly generated Boolean functions with different ranges of variables, terms per function, and a maximum number of variables per term.          </a:t>
            </a:r>
          </a:p>
        </p:txBody>
      </p:sp>
      <p:sp>
        <p:nvSpPr>
          <p:cNvPr id="15395" name="TextBox 44"/>
          <p:cNvSpPr txBox="1">
            <a:spLocks noChangeArrowheads="1"/>
          </p:cNvSpPr>
          <p:nvPr/>
        </p:nvSpPr>
        <p:spPr bwMode="auto">
          <a:xfrm>
            <a:off x="27355800" y="22174200"/>
            <a:ext cx="5638800" cy="523875"/>
          </a:xfrm>
          <a:prstGeom prst="rect">
            <a:avLst/>
          </a:prstGeom>
          <a:noFill/>
          <a:ln w="9525">
            <a:noFill/>
            <a:miter lim="800000"/>
            <a:headEnd/>
            <a:tailEnd/>
          </a:ln>
        </p:spPr>
        <p:txBody>
          <a:bodyPr>
            <a:prstTxWarp prst="textNoShape">
              <a:avLst/>
            </a:prstTxWarp>
            <a:spAutoFit/>
          </a:bodyPr>
          <a:lstStyle/>
          <a:p>
            <a:r>
              <a:rPr lang="en-US" sz="1400"/>
              <a:t>Fixed point analysis for Logical Models in GINsim repository. Models have between 2 and 75 variables.</a:t>
            </a:r>
          </a:p>
        </p:txBody>
      </p:sp>
      <p:sp>
        <p:nvSpPr>
          <p:cNvPr id="15396" name="TextBox 41"/>
          <p:cNvSpPr txBox="1">
            <a:spLocks noChangeArrowheads="1"/>
          </p:cNvSpPr>
          <p:nvPr/>
        </p:nvSpPr>
        <p:spPr bwMode="auto">
          <a:xfrm>
            <a:off x="27203400" y="15849600"/>
            <a:ext cx="9601200" cy="2586038"/>
          </a:xfrm>
          <a:prstGeom prst="rect">
            <a:avLst/>
          </a:prstGeom>
          <a:noFill/>
          <a:ln w="9525">
            <a:noFill/>
            <a:miter lim="800000"/>
            <a:headEnd/>
            <a:tailEnd/>
          </a:ln>
        </p:spPr>
        <p:txBody>
          <a:bodyPr>
            <a:prstTxWarp prst="textNoShape">
              <a:avLst/>
            </a:prstTxWarp>
            <a:spAutoFit/>
          </a:bodyPr>
          <a:lstStyle/>
          <a:p>
            <a:r>
              <a:rPr lang="en-US" sz="1800"/>
              <a:t>In biological systems, most nodes only have a few direct neighbors. For instance, in gene regulatory networks, genes are regulated by only a handful of regulators</a:t>
            </a:r>
            <a:r>
              <a:rPr lang="en-US" sz="1800" baseline="30000"/>
              <a:t>[7]</a:t>
            </a:r>
            <a:r>
              <a:rPr lang="en-US" sz="1800"/>
              <a:t>. This means the PDSs representing such biological networks are sparse, i.e., the support of each polynomial is a small set of variables. It has been shown that computing Gröbner bases from sparse polynomials is more efficient in a finite field</a:t>
            </a:r>
            <a:r>
              <a:rPr lang="en-US" sz="1800" baseline="30000"/>
              <a:t>[4]</a:t>
            </a:r>
            <a:r>
              <a:rPr lang="en-US" sz="1800"/>
              <a:t>. Based on benchmark tests on our algorithms which compute fixed points, we show that our algorithms are, in fact, fast on large sparse systems. All benchmark tests were run on a 2.27 GHz processor. </a:t>
            </a:r>
          </a:p>
          <a:p>
            <a:endParaRPr lang="en-US" sz="1800"/>
          </a:p>
          <a:p>
            <a:r>
              <a:rPr lang="en-US" sz="1800"/>
              <a:t>91% of Gröbner bases computations finished in less than 30 seconds.</a:t>
            </a:r>
          </a:p>
        </p:txBody>
      </p:sp>
      <p:sp>
        <p:nvSpPr>
          <p:cNvPr id="15397" name="TextBox 42"/>
          <p:cNvSpPr txBox="1">
            <a:spLocks noChangeArrowheads="1"/>
          </p:cNvSpPr>
          <p:nvPr/>
        </p:nvSpPr>
        <p:spPr bwMode="auto">
          <a:xfrm>
            <a:off x="32918400" y="18745200"/>
            <a:ext cx="3962400" cy="3416300"/>
          </a:xfrm>
          <a:prstGeom prst="rect">
            <a:avLst/>
          </a:prstGeom>
          <a:noFill/>
          <a:ln w="9525">
            <a:noFill/>
            <a:miter lim="800000"/>
            <a:headEnd/>
            <a:tailEnd/>
          </a:ln>
        </p:spPr>
        <p:txBody>
          <a:bodyPr>
            <a:prstTxWarp prst="textNoShape">
              <a:avLst/>
            </a:prstTxWarp>
            <a:spAutoFit/>
          </a:bodyPr>
          <a:lstStyle/>
          <a:p>
            <a:pPr>
              <a:buFont typeface="Arial" charset="0"/>
              <a:buChar char="•"/>
            </a:pPr>
            <a:r>
              <a:rPr lang="en-US" sz="1800"/>
              <a:t>We benchmarked 25 models from the GINsim repository.</a:t>
            </a:r>
          </a:p>
          <a:p>
            <a:pPr>
              <a:buFont typeface="Arial" charset="0"/>
              <a:buChar char="•"/>
            </a:pPr>
            <a:endParaRPr lang="en-US" sz="1800"/>
          </a:p>
          <a:p>
            <a:pPr>
              <a:buFont typeface="Arial" charset="0"/>
              <a:buChar char="•"/>
            </a:pPr>
            <a:r>
              <a:rPr lang="en-US" sz="1800"/>
              <a:t>Fixed points and limit cycles up to length 20 were computed for all models.</a:t>
            </a:r>
          </a:p>
          <a:p>
            <a:pPr>
              <a:buFont typeface="Arial" charset="0"/>
              <a:buChar char="•"/>
            </a:pPr>
            <a:endParaRPr lang="en-US" sz="1800"/>
          </a:p>
          <a:p>
            <a:pPr>
              <a:buFont typeface="Arial" charset="0"/>
              <a:buChar char="•"/>
            </a:pPr>
            <a:r>
              <a:rPr lang="en-US" sz="1800"/>
              <a:t>85 % of computations finished in less than 1 second.</a:t>
            </a:r>
          </a:p>
          <a:p>
            <a:pPr>
              <a:buFont typeface="Arial" charset="0"/>
              <a:buChar char="•"/>
            </a:pPr>
            <a:endParaRPr lang="en-US" sz="1800"/>
          </a:p>
          <a:p>
            <a:pPr>
              <a:buFont typeface="Arial" charset="0"/>
              <a:buChar char="•"/>
            </a:pPr>
            <a:r>
              <a:rPr lang="en-US" sz="1800"/>
              <a:t>Collectively all computations finished in under 30 minutes.</a:t>
            </a:r>
          </a:p>
        </p:txBody>
      </p:sp>
      <p:sp>
        <p:nvSpPr>
          <p:cNvPr id="15398" name="TextBox 43"/>
          <p:cNvSpPr txBox="1">
            <a:spLocks noChangeArrowheads="1"/>
          </p:cNvSpPr>
          <p:nvPr/>
        </p:nvSpPr>
        <p:spPr bwMode="auto">
          <a:xfrm>
            <a:off x="27355800" y="23012400"/>
            <a:ext cx="9448800" cy="2032000"/>
          </a:xfrm>
          <a:prstGeom prst="rect">
            <a:avLst/>
          </a:prstGeom>
          <a:noFill/>
          <a:ln w="9525">
            <a:noFill/>
            <a:miter lim="800000"/>
            <a:headEnd/>
            <a:tailEnd/>
          </a:ln>
        </p:spPr>
        <p:txBody>
          <a:bodyPr>
            <a:prstTxWarp prst="textNoShape">
              <a:avLst/>
            </a:prstTxWarp>
            <a:spAutoFit/>
          </a:bodyPr>
          <a:lstStyle/>
          <a:p>
            <a:r>
              <a:rPr lang="en-US" sz="1800"/>
              <a:t>For networks with a special structure, </a:t>
            </a:r>
            <a:r>
              <a:rPr lang="en-US" sz="1800" i="1"/>
              <a:t>conjunctive</a:t>
            </a:r>
            <a:r>
              <a:rPr lang="en-US" sz="1800"/>
              <a:t> and </a:t>
            </a:r>
            <a:r>
              <a:rPr lang="en-US" sz="1800" i="1"/>
              <a:t>disjunctive</a:t>
            </a:r>
            <a:r>
              <a:rPr lang="en-US" sz="1800"/>
              <a:t> Boolean networks, ADAM uses the algorithm described in Jarrah </a:t>
            </a:r>
            <a:r>
              <a:rPr lang="en-US" sz="1800" i="1"/>
              <a:t>et. al.</a:t>
            </a:r>
            <a:r>
              <a:rPr lang="en-US" sz="1800" baseline="30000"/>
              <a:t>[1] </a:t>
            </a:r>
            <a:r>
              <a:rPr lang="en-US" sz="1800"/>
              <a:t>which does not require a Gröbner basis computation and therefore can analyze larger systems. </a:t>
            </a:r>
            <a:r>
              <a:rPr lang="en-US" sz="1800" i="1"/>
              <a:t>Conjunctive</a:t>
            </a:r>
            <a:r>
              <a:rPr lang="en-US" sz="1800"/>
              <a:t> Boolean networks consist of functions containing only one monomial term, i.e. the functions use only the AND</a:t>
            </a:r>
          </a:p>
          <a:p>
            <a:r>
              <a:rPr lang="en-US" sz="1800"/>
              <a:t>operator. Conversely, </a:t>
            </a:r>
            <a:r>
              <a:rPr lang="en-US" sz="1800" i="1"/>
              <a:t>disjunctive </a:t>
            </a:r>
            <a:r>
              <a:rPr lang="en-US" sz="1800"/>
              <a:t>Boolean Networks consist of functions which use only</a:t>
            </a:r>
          </a:p>
          <a:p>
            <a:r>
              <a:rPr lang="en-US" sz="1800"/>
              <a:t>the OR operator. There is a closed formula to compute the cycle structure which depends solely on the wiring diagram.</a:t>
            </a:r>
          </a:p>
        </p:txBody>
      </p:sp>
      <p:sp>
        <p:nvSpPr>
          <p:cNvPr id="15399" name="TextBox 44"/>
          <p:cNvSpPr txBox="1">
            <a:spLocks noChangeArrowheads="1"/>
          </p:cNvSpPr>
          <p:nvPr/>
        </p:nvSpPr>
        <p:spPr bwMode="auto">
          <a:xfrm>
            <a:off x="914400" y="16611600"/>
            <a:ext cx="2971800" cy="3970338"/>
          </a:xfrm>
          <a:prstGeom prst="rect">
            <a:avLst/>
          </a:prstGeom>
          <a:noFill/>
          <a:ln w="9525">
            <a:noFill/>
            <a:miter lim="800000"/>
            <a:headEnd/>
            <a:tailEnd/>
          </a:ln>
        </p:spPr>
        <p:txBody>
          <a:bodyPr>
            <a:prstTxWarp prst="textNoShape">
              <a:avLst/>
            </a:prstTxWarp>
            <a:spAutoFit/>
          </a:bodyPr>
          <a:lstStyle/>
          <a:p>
            <a:r>
              <a:rPr lang="en-US" sz="1800" b="1">
                <a:ea typeface="Arial" charset="0"/>
                <a:cs typeface="Arial" charset="0"/>
              </a:rPr>
              <a:t>Continuous Models:</a:t>
            </a:r>
          </a:p>
          <a:p>
            <a:pPr>
              <a:buFont typeface="Arial" charset="0"/>
              <a:buChar char="•"/>
            </a:pPr>
            <a:r>
              <a:rPr lang="en-US" sz="1800">
                <a:ea typeface="Arial" charset="0"/>
                <a:cs typeface="Arial" charset="0"/>
              </a:rPr>
              <a:t>Rely on exact parameter rates and other possibly hard to obtain information</a:t>
            </a:r>
          </a:p>
          <a:p>
            <a:pPr>
              <a:buFont typeface="Arial" charset="0"/>
              <a:buChar char="•"/>
            </a:pPr>
            <a:r>
              <a:rPr lang="en-US" sz="1800">
                <a:ea typeface="Arial" charset="0"/>
                <a:cs typeface="Arial" charset="0"/>
              </a:rPr>
              <a:t>Often not intuitive</a:t>
            </a:r>
          </a:p>
          <a:p>
            <a:pPr>
              <a:buFont typeface="Arial" charset="0"/>
              <a:buChar char="•"/>
            </a:pPr>
            <a:r>
              <a:rPr lang="en-US" sz="1800">
                <a:ea typeface="Arial" charset="0"/>
                <a:cs typeface="Arial" charset="0"/>
              </a:rPr>
              <a:t>Many tools available for analysis</a:t>
            </a:r>
          </a:p>
          <a:p>
            <a:pPr>
              <a:buFont typeface="Arial" charset="0"/>
              <a:buChar char="•"/>
            </a:pPr>
            <a:endParaRPr lang="en-US" sz="1800">
              <a:ea typeface="Arial" charset="0"/>
              <a:cs typeface="Arial" charset="0"/>
            </a:endParaRPr>
          </a:p>
          <a:p>
            <a:r>
              <a:rPr lang="en-US" sz="1800" b="1">
                <a:ea typeface="Arial" charset="0"/>
                <a:cs typeface="Arial" charset="0"/>
              </a:rPr>
              <a:t>Discrete Models:</a:t>
            </a:r>
          </a:p>
          <a:p>
            <a:pPr>
              <a:buFont typeface="Arial" charset="0"/>
              <a:buChar char="•"/>
            </a:pPr>
            <a:r>
              <a:rPr lang="en-US" sz="1800">
                <a:ea typeface="Arial" charset="0"/>
                <a:cs typeface="Arial" charset="0"/>
              </a:rPr>
              <a:t>Variables can only take on a finite number of states</a:t>
            </a:r>
          </a:p>
          <a:p>
            <a:pPr>
              <a:buFont typeface="Arial" charset="0"/>
              <a:buChar char="•"/>
            </a:pPr>
            <a:r>
              <a:rPr lang="en-US" sz="1800">
                <a:ea typeface="Arial" charset="0"/>
                <a:cs typeface="Arial" charset="0"/>
              </a:rPr>
              <a:t>Intuitive </a:t>
            </a:r>
          </a:p>
          <a:p>
            <a:pPr>
              <a:buFont typeface="Arial" charset="0"/>
              <a:buChar char="•"/>
            </a:pPr>
            <a:r>
              <a:rPr lang="en-US" sz="1800">
                <a:ea typeface="Arial" charset="0"/>
                <a:cs typeface="Arial" charset="0"/>
              </a:rPr>
              <a:t>Few mathematical tools available for analysis</a:t>
            </a:r>
          </a:p>
        </p:txBody>
      </p:sp>
      <p:sp>
        <p:nvSpPr>
          <p:cNvPr id="15400" name="TextBox 48"/>
          <p:cNvSpPr txBox="1">
            <a:spLocks noChangeArrowheads="1"/>
          </p:cNvSpPr>
          <p:nvPr/>
        </p:nvSpPr>
        <p:spPr bwMode="auto">
          <a:xfrm>
            <a:off x="20802600" y="8915400"/>
            <a:ext cx="5638800" cy="5832475"/>
          </a:xfrm>
          <a:prstGeom prst="rect">
            <a:avLst/>
          </a:prstGeom>
          <a:noFill/>
          <a:ln w="9525">
            <a:noFill/>
            <a:miter lim="800000"/>
            <a:headEnd/>
            <a:tailEnd/>
          </a:ln>
        </p:spPr>
        <p:txBody>
          <a:bodyPr>
            <a:prstTxWarp prst="textNoShape">
              <a:avLst/>
            </a:prstTxWarp>
            <a:spAutoFit/>
          </a:bodyPr>
          <a:lstStyle/>
          <a:p>
            <a:r>
              <a:rPr lang="en-US" sz="2700" b="1"/>
              <a:t>Lambda Phage</a:t>
            </a:r>
          </a:p>
          <a:p>
            <a:endParaRPr lang="en-US" sz="1800"/>
          </a:p>
          <a:p>
            <a:pPr>
              <a:buFont typeface="Arial" charset="0"/>
              <a:buChar char="•"/>
            </a:pPr>
            <a:r>
              <a:rPr lang="en-US" sz="1800"/>
              <a:t>You can upload the Lambda Phage Logical Model (from </a:t>
            </a:r>
            <a:r>
              <a:rPr lang="en-US" sz="1800" i="1">
                <a:solidFill>
                  <a:srgbClr val="FF0000"/>
                </a:solidFill>
              </a:rPr>
              <a:t>GINsim</a:t>
            </a:r>
            <a:r>
              <a:rPr lang="en-US" sz="1800"/>
              <a:t>)</a:t>
            </a:r>
            <a:r>
              <a:rPr lang="en-US" sz="1800" i="1">
                <a:solidFill>
                  <a:srgbClr val="FF0000"/>
                </a:solidFill>
              </a:rPr>
              <a:t> </a:t>
            </a:r>
            <a:r>
              <a:rPr lang="en-US" sz="1800"/>
              <a:t>into ADAM for analysis. </a:t>
            </a:r>
          </a:p>
          <a:p>
            <a:endParaRPr lang="en-US" sz="2000" b="1"/>
          </a:p>
          <a:p>
            <a:r>
              <a:rPr lang="en-US" sz="2000" b="1"/>
              <a:t>ADAM’s inputs</a:t>
            </a:r>
          </a:p>
          <a:p>
            <a:pPr>
              <a:buFont typeface="Arial" charset="0"/>
              <a:buChar char="•"/>
            </a:pPr>
            <a:r>
              <a:rPr lang="en-US" sz="1800"/>
              <a:t>logical model generated with GINSim</a:t>
            </a:r>
            <a:r>
              <a:rPr lang="en-US" sz="1800" baseline="30000"/>
              <a:t>[5]</a:t>
            </a:r>
            <a:endParaRPr lang="en-US" sz="1800"/>
          </a:p>
          <a:p>
            <a:pPr>
              <a:buFont typeface="Arial" charset="0"/>
              <a:buChar char="•"/>
            </a:pPr>
            <a:r>
              <a:rPr lang="en-US" sz="1800"/>
              <a:t>Petri-net generated with Snoopy</a:t>
            </a:r>
            <a:r>
              <a:rPr lang="en-US" sz="1800" baseline="30000"/>
              <a:t>[15]</a:t>
            </a:r>
            <a:endParaRPr lang="en-US" sz="1800"/>
          </a:p>
          <a:p>
            <a:pPr>
              <a:buFont typeface="Arial" charset="0"/>
              <a:buChar char="•"/>
            </a:pPr>
            <a:r>
              <a:rPr lang="en-US" sz="1800"/>
              <a:t>Polynomial Dynamical System</a:t>
            </a:r>
          </a:p>
          <a:p>
            <a:pPr>
              <a:buFont typeface="Arial" charset="0"/>
              <a:buChar char="•"/>
            </a:pPr>
            <a:r>
              <a:rPr lang="en-US" sz="1800"/>
              <a:t>Boolean network</a:t>
            </a:r>
          </a:p>
          <a:p>
            <a:pPr>
              <a:buFont typeface="Arial" charset="0"/>
              <a:buChar char="•"/>
            </a:pPr>
            <a:r>
              <a:rPr lang="en-US" sz="1800"/>
              <a:t>Probabilistic network</a:t>
            </a:r>
          </a:p>
          <a:p>
            <a:pPr>
              <a:buFont typeface="Arial" charset="0"/>
              <a:buChar char="•"/>
            </a:pPr>
            <a:endParaRPr lang="en-US" sz="1800"/>
          </a:p>
          <a:p>
            <a:r>
              <a:rPr lang="en-US" sz="2000" b="1"/>
              <a:t>Analysis</a:t>
            </a:r>
            <a:r>
              <a:rPr lang="en-US" sz="1800"/>
              <a:t>:</a:t>
            </a:r>
          </a:p>
          <a:p>
            <a:pPr>
              <a:buFont typeface="Arial" charset="0"/>
              <a:buChar char="•"/>
            </a:pPr>
            <a:r>
              <a:rPr lang="en-US" sz="1800"/>
              <a:t>Conjunctive/Disjunctive – for systems in which all functions involve only ANDs / ORs respectively.  Analysis is done via algebra.</a:t>
            </a:r>
          </a:p>
          <a:p>
            <a:pPr>
              <a:buFont typeface="Arial" charset="0"/>
              <a:buChar char="•"/>
            </a:pPr>
            <a:r>
              <a:rPr lang="en-US" sz="1800" b="1" i="1">
                <a:solidFill>
                  <a:srgbClr val="0070C0"/>
                </a:solidFill>
              </a:rPr>
              <a:t>Algorithms</a:t>
            </a:r>
            <a:r>
              <a:rPr lang="en-US" sz="1800"/>
              <a:t> – Uses algebra to solve for dynamics.</a:t>
            </a:r>
          </a:p>
          <a:p>
            <a:pPr>
              <a:buFont typeface="Arial" charset="0"/>
              <a:buChar char="•"/>
            </a:pPr>
            <a:r>
              <a:rPr lang="en-US" sz="1800" b="1" i="1">
                <a:solidFill>
                  <a:srgbClr val="00B050"/>
                </a:solidFill>
              </a:rPr>
              <a:t>Simulation </a:t>
            </a:r>
            <a:r>
              <a:rPr lang="en-US" sz="1800"/>
              <a:t>– An initial configuration of the system is iterated until all dynamics are found, i.e., checking every possible state as a solution.</a:t>
            </a:r>
          </a:p>
        </p:txBody>
      </p:sp>
      <p:sp>
        <p:nvSpPr>
          <p:cNvPr id="15401" name="TextBox 50"/>
          <p:cNvSpPr txBox="1">
            <a:spLocks noChangeArrowheads="1"/>
          </p:cNvSpPr>
          <p:nvPr/>
        </p:nvSpPr>
        <p:spPr bwMode="auto">
          <a:xfrm>
            <a:off x="11125200" y="16154400"/>
            <a:ext cx="5181600" cy="4246563"/>
          </a:xfrm>
          <a:prstGeom prst="rect">
            <a:avLst/>
          </a:prstGeom>
          <a:noFill/>
          <a:ln w="9525">
            <a:noFill/>
            <a:miter lim="800000"/>
            <a:headEnd/>
            <a:tailEnd/>
          </a:ln>
        </p:spPr>
        <p:txBody>
          <a:bodyPr>
            <a:prstTxWarp prst="textNoShape">
              <a:avLst/>
            </a:prstTxWarp>
            <a:spAutoFit/>
          </a:bodyPr>
          <a:lstStyle/>
          <a:p>
            <a:pPr>
              <a:buFont typeface="Arial" charset="0"/>
              <a:buChar char="•"/>
            </a:pPr>
            <a:r>
              <a:rPr lang="en-US" sz="1800"/>
              <a:t>If </a:t>
            </a:r>
            <a:r>
              <a:rPr lang="en-US" sz="1800" b="1" i="1">
                <a:solidFill>
                  <a:srgbClr val="0070C0"/>
                </a:solidFill>
              </a:rPr>
              <a:t>Algorithms</a:t>
            </a:r>
            <a:r>
              <a:rPr lang="en-US" sz="1800"/>
              <a:t> is selected, the user must specify a limit cycle length to search for.</a:t>
            </a:r>
          </a:p>
          <a:p>
            <a:pPr>
              <a:buFont typeface="Arial" charset="0"/>
              <a:buChar char="•"/>
            </a:pPr>
            <a:endParaRPr lang="en-US" sz="1800"/>
          </a:p>
          <a:p>
            <a:pPr>
              <a:buFont typeface="Arial" charset="0"/>
              <a:buChar char="•"/>
            </a:pPr>
            <a:r>
              <a:rPr lang="en-US" sz="1800"/>
              <a:t>We may choose to simulate the Lambda Phage  example since it only involves four nodes.</a:t>
            </a:r>
          </a:p>
          <a:p>
            <a:pPr>
              <a:buFont typeface="Arial" charset="0"/>
              <a:buChar char="•"/>
            </a:pPr>
            <a:endParaRPr lang="en-US" sz="1800"/>
          </a:p>
          <a:p>
            <a:pPr>
              <a:buFont typeface="Arial" charset="0"/>
              <a:buChar char="•"/>
            </a:pPr>
            <a:r>
              <a:rPr lang="en-US" sz="1800"/>
              <a:t>If </a:t>
            </a:r>
            <a:r>
              <a:rPr lang="en-US" sz="1800" b="1" i="1">
                <a:solidFill>
                  <a:srgbClr val="00B050"/>
                </a:solidFill>
              </a:rPr>
              <a:t>Simulation</a:t>
            </a:r>
            <a:r>
              <a:rPr lang="en-US" sz="1800"/>
              <a:t> is selected more additional options appear.  </a:t>
            </a:r>
          </a:p>
          <a:p>
            <a:pPr>
              <a:buFont typeface="Arial" charset="0"/>
              <a:buChar char="•"/>
            </a:pPr>
            <a:endParaRPr lang="en-US" sz="1800"/>
          </a:p>
          <a:p>
            <a:pPr>
              <a:buFont typeface="Arial" charset="0"/>
              <a:buChar char="•"/>
            </a:pPr>
            <a:r>
              <a:rPr lang="en-US" sz="1800"/>
              <a:t>The user may choose to output the state space graph in addition to the dependency graph.</a:t>
            </a:r>
          </a:p>
          <a:p>
            <a:pPr>
              <a:buFont typeface="Arial" charset="0"/>
              <a:buChar char="•"/>
            </a:pPr>
            <a:endParaRPr lang="en-US" sz="1800"/>
          </a:p>
          <a:p>
            <a:pPr>
              <a:buFont typeface="Arial" charset="0"/>
              <a:buChar char="•"/>
            </a:pPr>
            <a:r>
              <a:rPr lang="en-US" sz="1800"/>
              <a:t>The user may also specify other options such as updating schedule or generating single trajectories. </a:t>
            </a:r>
          </a:p>
        </p:txBody>
      </p:sp>
      <p:sp>
        <p:nvSpPr>
          <p:cNvPr id="15402" name="TextBox 44"/>
          <p:cNvSpPr txBox="1">
            <a:spLocks noChangeArrowheads="1"/>
          </p:cNvSpPr>
          <p:nvPr/>
        </p:nvSpPr>
        <p:spPr bwMode="auto">
          <a:xfrm>
            <a:off x="17373600" y="19888200"/>
            <a:ext cx="7391400" cy="307975"/>
          </a:xfrm>
          <a:prstGeom prst="rect">
            <a:avLst/>
          </a:prstGeom>
          <a:noFill/>
          <a:ln w="9525">
            <a:noFill/>
            <a:miter lim="800000"/>
            <a:headEnd/>
            <a:tailEnd/>
          </a:ln>
        </p:spPr>
        <p:txBody>
          <a:bodyPr>
            <a:prstTxWarp prst="textNoShape">
              <a:avLst/>
            </a:prstTxWarp>
            <a:spAutoFit/>
          </a:bodyPr>
          <a:lstStyle/>
          <a:p>
            <a:pPr algn="ctr"/>
            <a:r>
              <a:rPr lang="en-US" sz="1400"/>
              <a:t>ADAM analysis options.</a:t>
            </a:r>
          </a:p>
        </p:txBody>
      </p:sp>
      <p:sp>
        <p:nvSpPr>
          <p:cNvPr id="15403" name="TextBox 44"/>
          <p:cNvSpPr txBox="1">
            <a:spLocks noChangeArrowheads="1"/>
          </p:cNvSpPr>
          <p:nvPr/>
        </p:nvSpPr>
        <p:spPr bwMode="auto">
          <a:xfrm>
            <a:off x="11353800" y="14249400"/>
            <a:ext cx="9067800" cy="307975"/>
          </a:xfrm>
          <a:prstGeom prst="rect">
            <a:avLst/>
          </a:prstGeom>
          <a:noFill/>
          <a:ln w="9525">
            <a:noFill/>
            <a:miter lim="800000"/>
            <a:headEnd/>
            <a:tailEnd/>
          </a:ln>
        </p:spPr>
        <p:txBody>
          <a:bodyPr>
            <a:prstTxWarp prst="textNoShape">
              <a:avLst/>
            </a:prstTxWarp>
            <a:spAutoFit/>
          </a:bodyPr>
          <a:lstStyle/>
          <a:p>
            <a:pPr algn="ctr"/>
            <a:r>
              <a:rPr lang="en-US" sz="1400"/>
              <a:t>ADAM Analysis options for networks too large to simulate completely.</a:t>
            </a:r>
          </a:p>
        </p:txBody>
      </p:sp>
      <p:sp>
        <p:nvSpPr>
          <p:cNvPr id="15404" name="TextBox 53"/>
          <p:cNvSpPr txBox="1">
            <a:spLocks noChangeArrowheads="1"/>
          </p:cNvSpPr>
          <p:nvPr/>
        </p:nvSpPr>
        <p:spPr bwMode="auto">
          <a:xfrm>
            <a:off x="11125200" y="21793200"/>
            <a:ext cx="5943600" cy="2892425"/>
          </a:xfrm>
          <a:prstGeom prst="rect">
            <a:avLst/>
          </a:prstGeom>
          <a:noFill/>
          <a:ln w="9525">
            <a:noFill/>
            <a:miter lim="800000"/>
            <a:headEnd/>
            <a:tailEnd/>
          </a:ln>
        </p:spPr>
        <p:txBody>
          <a:bodyPr>
            <a:prstTxWarp prst="textNoShape">
              <a:avLst/>
            </a:prstTxWarp>
            <a:spAutoFit/>
          </a:bodyPr>
          <a:lstStyle/>
          <a:p>
            <a:r>
              <a:rPr lang="en-US" sz="2000" b="1"/>
              <a:t>ADAM’s Outputs:</a:t>
            </a:r>
          </a:p>
          <a:p>
            <a:pPr>
              <a:buFont typeface="Arial" charset="0"/>
              <a:buChar char="•"/>
            </a:pPr>
            <a:r>
              <a:rPr lang="en-US" sz="1800"/>
              <a:t>All fixed points / number of fixed points</a:t>
            </a:r>
          </a:p>
          <a:p>
            <a:pPr>
              <a:buFont typeface="Arial" charset="0"/>
              <a:buChar char="•"/>
            </a:pPr>
            <a:r>
              <a:rPr lang="en-US" sz="1800"/>
              <a:t>Limit cycles of the specified length when </a:t>
            </a:r>
            <a:r>
              <a:rPr lang="en-US" sz="1800" b="1" i="1">
                <a:solidFill>
                  <a:srgbClr val="0070C0"/>
                </a:solidFill>
              </a:rPr>
              <a:t>Algorithms</a:t>
            </a:r>
            <a:r>
              <a:rPr lang="en-US" sz="1800"/>
              <a:t> is selected</a:t>
            </a:r>
          </a:p>
          <a:p>
            <a:pPr>
              <a:buFont typeface="Arial" charset="0"/>
              <a:buChar char="•"/>
            </a:pPr>
            <a:r>
              <a:rPr lang="en-US" sz="1800"/>
              <a:t>All limit cycles when </a:t>
            </a:r>
            <a:r>
              <a:rPr lang="en-US" sz="1800" b="1" i="1">
                <a:solidFill>
                  <a:srgbClr val="00B050"/>
                </a:solidFill>
              </a:rPr>
              <a:t>Simulation</a:t>
            </a:r>
            <a:r>
              <a:rPr lang="en-US" sz="1800"/>
              <a:t> is selected</a:t>
            </a:r>
          </a:p>
          <a:p>
            <a:pPr>
              <a:buFont typeface="Arial" charset="0"/>
              <a:buChar char="•"/>
            </a:pPr>
            <a:r>
              <a:rPr lang="en-US" sz="1800"/>
              <a:t>Number of Components</a:t>
            </a:r>
          </a:p>
          <a:p>
            <a:pPr>
              <a:buFont typeface="Arial" charset="0"/>
              <a:buChar char="•"/>
            </a:pPr>
            <a:r>
              <a:rPr lang="en-US" sz="1800"/>
              <a:t>Number of states in the model</a:t>
            </a:r>
          </a:p>
          <a:p>
            <a:pPr>
              <a:buFont typeface="Arial" charset="0"/>
              <a:buChar char="•"/>
            </a:pPr>
            <a:r>
              <a:rPr lang="en-US" sz="1800"/>
              <a:t>PDS for GINsim models with variable descriptions</a:t>
            </a:r>
          </a:p>
          <a:p>
            <a:pPr>
              <a:buFont typeface="Arial" charset="0"/>
              <a:buChar char="•"/>
            </a:pPr>
            <a:r>
              <a:rPr lang="en-US" sz="1800"/>
              <a:t>Dependency graph</a:t>
            </a:r>
          </a:p>
          <a:p>
            <a:pPr>
              <a:buFont typeface="Arial" charset="0"/>
              <a:buChar char="•"/>
            </a:pPr>
            <a:r>
              <a:rPr lang="en-US" sz="1800"/>
              <a:t>State space when </a:t>
            </a:r>
            <a:r>
              <a:rPr lang="en-US" sz="1800" b="1" i="1">
                <a:solidFill>
                  <a:srgbClr val="00B050"/>
                </a:solidFill>
              </a:rPr>
              <a:t>Simulation</a:t>
            </a:r>
            <a:r>
              <a:rPr lang="en-US" sz="1800"/>
              <a:t> is selected</a:t>
            </a:r>
          </a:p>
        </p:txBody>
      </p:sp>
      <p:sp>
        <p:nvSpPr>
          <p:cNvPr id="15405" name="TextBox 54"/>
          <p:cNvSpPr txBox="1">
            <a:spLocks noChangeArrowheads="1"/>
          </p:cNvSpPr>
          <p:nvPr/>
        </p:nvSpPr>
        <p:spPr bwMode="auto">
          <a:xfrm>
            <a:off x="16764000" y="25679400"/>
            <a:ext cx="9753600" cy="923925"/>
          </a:xfrm>
          <a:prstGeom prst="rect">
            <a:avLst/>
          </a:prstGeom>
          <a:noFill/>
          <a:ln w="9525">
            <a:noFill/>
            <a:miter lim="800000"/>
            <a:headEnd/>
            <a:tailEnd/>
          </a:ln>
        </p:spPr>
        <p:txBody>
          <a:bodyPr>
            <a:prstTxWarp prst="textNoShape">
              <a:avLst/>
            </a:prstTxWarp>
            <a:spAutoFit/>
          </a:bodyPr>
          <a:lstStyle/>
          <a:p>
            <a:r>
              <a:rPr lang="en-US" sz="1800"/>
              <a:t>From ADAM’s output the lysogenic cycle of Lambda Phage virus has one fixed point at </a:t>
            </a:r>
            <a:r>
              <a:rPr lang="en-US" sz="1800" b="1" i="1">
                <a:solidFill>
                  <a:srgbClr val="FFC000"/>
                </a:solidFill>
              </a:rPr>
              <a:t>(2,0,0,0). </a:t>
            </a:r>
            <a:r>
              <a:rPr lang="en-US" sz="1800"/>
              <a:t>Therefore when CI is at some medium concentration and the three other genes are off, the process is in a fixed or steady state.</a:t>
            </a:r>
          </a:p>
        </p:txBody>
      </p:sp>
      <p:sp>
        <p:nvSpPr>
          <p:cNvPr id="15406" name="TextBox 55"/>
          <p:cNvSpPr txBox="1">
            <a:spLocks noChangeArrowheads="1"/>
          </p:cNvSpPr>
          <p:nvPr/>
        </p:nvSpPr>
        <p:spPr bwMode="auto">
          <a:xfrm>
            <a:off x="11658600" y="26212800"/>
            <a:ext cx="4343400" cy="523875"/>
          </a:xfrm>
          <a:prstGeom prst="rect">
            <a:avLst/>
          </a:prstGeom>
          <a:noFill/>
          <a:ln w="9525">
            <a:noFill/>
            <a:miter lim="800000"/>
            <a:headEnd/>
            <a:tailEnd/>
          </a:ln>
        </p:spPr>
        <p:txBody>
          <a:bodyPr>
            <a:prstTxWarp prst="textNoShape">
              <a:avLst/>
            </a:prstTxWarp>
            <a:spAutoFit/>
          </a:bodyPr>
          <a:lstStyle/>
          <a:p>
            <a:r>
              <a:rPr lang="en-US" sz="1400"/>
              <a:t>ADAM generates a graph of the wiring diagram and the state space.</a:t>
            </a:r>
          </a:p>
        </p:txBody>
      </p:sp>
      <p:sp>
        <p:nvSpPr>
          <p:cNvPr id="15407" name="TextBox 44"/>
          <p:cNvSpPr txBox="1">
            <a:spLocks noChangeArrowheads="1"/>
          </p:cNvSpPr>
          <p:nvPr/>
        </p:nvSpPr>
        <p:spPr bwMode="auto">
          <a:xfrm>
            <a:off x="17449800" y="25146000"/>
            <a:ext cx="8915400" cy="307975"/>
          </a:xfrm>
          <a:prstGeom prst="rect">
            <a:avLst/>
          </a:prstGeom>
          <a:noFill/>
          <a:ln w="9525">
            <a:noFill/>
            <a:miter lim="800000"/>
            <a:headEnd/>
            <a:tailEnd/>
          </a:ln>
        </p:spPr>
        <p:txBody>
          <a:bodyPr>
            <a:prstTxWarp prst="textNoShape">
              <a:avLst/>
            </a:prstTxWarp>
            <a:spAutoFit/>
          </a:bodyPr>
          <a:lstStyle/>
          <a:p>
            <a:pPr algn="ctr"/>
            <a:r>
              <a:rPr lang="en-US" sz="1400"/>
              <a:t>Output from ADAM for analysis of Lambda Phage GINsim file when </a:t>
            </a:r>
            <a:r>
              <a:rPr lang="en-US" sz="1400" b="1" i="1">
                <a:solidFill>
                  <a:srgbClr val="00B050"/>
                </a:solidFill>
              </a:rPr>
              <a:t>Algorithms</a:t>
            </a:r>
            <a:r>
              <a:rPr lang="en-US" sz="1400"/>
              <a:t> is selected.</a:t>
            </a:r>
          </a:p>
        </p:txBody>
      </p:sp>
      <p:cxnSp>
        <p:nvCxnSpPr>
          <p:cNvPr id="15408" name="Straight Arrow Connector 57"/>
          <p:cNvCxnSpPr>
            <a:cxnSpLocks noChangeShapeType="1"/>
          </p:cNvCxnSpPr>
          <p:nvPr/>
        </p:nvCxnSpPr>
        <p:spPr bwMode="auto">
          <a:xfrm flipV="1">
            <a:off x="14706600" y="17678400"/>
            <a:ext cx="1981200" cy="990600"/>
          </a:xfrm>
          <a:prstGeom prst="straightConnector1">
            <a:avLst/>
          </a:prstGeom>
          <a:noFill/>
          <a:ln w="25400">
            <a:solidFill>
              <a:srgbClr val="E434A9"/>
            </a:solidFill>
            <a:round/>
            <a:headEnd/>
            <a:tailEnd type="arrow" w="med" len="med"/>
          </a:ln>
        </p:spPr>
      </p:cxnSp>
      <p:cxnSp>
        <p:nvCxnSpPr>
          <p:cNvPr id="15409" name="Straight Arrow Connector 74"/>
          <p:cNvCxnSpPr>
            <a:cxnSpLocks noChangeShapeType="1"/>
          </p:cNvCxnSpPr>
          <p:nvPr/>
        </p:nvCxnSpPr>
        <p:spPr bwMode="auto">
          <a:xfrm flipV="1">
            <a:off x="15392400" y="18821400"/>
            <a:ext cx="1219200" cy="685800"/>
          </a:xfrm>
          <a:prstGeom prst="straightConnector1">
            <a:avLst/>
          </a:prstGeom>
          <a:noFill/>
          <a:ln w="25400">
            <a:solidFill>
              <a:srgbClr val="E434A9"/>
            </a:solidFill>
            <a:round/>
            <a:headEnd/>
            <a:tailEnd type="arrow" w="med" len="med"/>
          </a:ln>
        </p:spPr>
      </p:cxnSp>
      <p:cxnSp>
        <p:nvCxnSpPr>
          <p:cNvPr id="15410" name="Straight Arrow Connector 88"/>
          <p:cNvCxnSpPr>
            <a:cxnSpLocks noChangeShapeType="1"/>
          </p:cNvCxnSpPr>
          <p:nvPr/>
        </p:nvCxnSpPr>
        <p:spPr bwMode="auto">
          <a:xfrm flipV="1">
            <a:off x="16078200" y="22783800"/>
            <a:ext cx="1143000" cy="762000"/>
          </a:xfrm>
          <a:prstGeom prst="straightConnector1">
            <a:avLst/>
          </a:prstGeom>
          <a:noFill/>
          <a:ln w="25400">
            <a:solidFill>
              <a:srgbClr val="E434A9"/>
            </a:solidFill>
            <a:round/>
            <a:headEnd/>
            <a:tailEnd type="arrow" w="med" len="med"/>
          </a:ln>
        </p:spPr>
      </p:cxnSp>
      <p:cxnSp>
        <p:nvCxnSpPr>
          <p:cNvPr id="15411" name="Straight Arrow Connector 89"/>
          <p:cNvCxnSpPr>
            <a:cxnSpLocks noChangeShapeType="1"/>
          </p:cNvCxnSpPr>
          <p:nvPr/>
        </p:nvCxnSpPr>
        <p:spPr bwMode="auto">
          <a:xfrm rot="16200000" flipH="1">
            <a:off x="11887200" y="24612600"/>
            <a:ext cx="609600" cy="609600"/>
          </a:xfrm>
          <a:prstGeom prst="straightConnector1">
            <a:avLst/>
          </a:prstGeom>
          <a:noFill/>
          <a:ln w="25400">
            <a:solidFill>
              <a:srgbClr val="E434A9"/>
            </a:solidFill>
            <a:round/>
            <a:headEnd/>
            <a:tailEnd type="arrow" w="med" len="med"/>
          </a:ln>
        </p:spPr>
      </p:cxnSp>
      <p:sp>
        <p:nvSpPr>
          <p:cNvPr id="15412" name="TextBox 117"/>
          <p:cNvSpPr txBox="1">
            <a:spLocks noChangeArrowheads="1"/>
          </p:cNvSpPr>
          <p:nvPr/>
        </p:nvSpPr>
        <p:spPr bwMode="auto">
          <a:xfrm>
            <a:off x="11353800" y="28117800"/>
            <a:ext cx="6705600" cy="4800600"/>
          </a:xfrm>
          <a:prstGeom prst="rect">
            <a:avLst/>
          </a:prstGeom>
          <a:noFill/>
          <a:ln w="9525">
            <a:noFill/>
            <a:miter lim="800000"/>
            <a:headEnd/>
            <a:tailEnd/>
          </a:ln>
        </p:spPr>
        <p:txBody>
          <a:bodyPr>
            <a:prstTxWarp prst="textNoShape">
              <a:avLst/>
            </a:prstTxWarp>
            <a:spAutoFit/>
          </a:bodyPr>
          <a:lstStyle/>
          <a:p>
            <a:r>
              <a:rPr lang="en-US" sz="2700" b="1"/>
              <a:t>TCR </a:t>
            </a:r>
            <a:r>
              <a:rPr lang="en-US" sz="2700" b="1" smtClean="0"/>
              <a:t>Signaling </a:t>
            </a:r>
            <a:r>
              <a:rPr lang="en-US" sz="2700" b="1" dirty="0"/>
              <a:t>Pathway</a:t>
            </a:r>
            <a:r>
              <a:rPr lang="en-US" sz="1800" baseline="30000" dirty="0"/>
              <a:t>[11]</a:t>
            </a:r>
            <a:r>
              <a:rPr lang="en-US" sz="2700" b="1" dirty="0"/>
              <a:t>:</a:t>
            </a:r>
          </a:p>
          <a:p>
            <a:endParaRPr lang="en-US" sz="2700" b="1" dirty="0"/>
          </a:p>
          <a:p>
            <a:pPr>
              <a:buFont typeface="Arial" charset="0"/>
              <a:buChar char="•"/>
            </a:pPr>
            <a:endParaRPr lang="en-US" sz="1800" dirty="0"/>
          </a:p>
          <a:p>
            <a:pPr>
              <a:buFont typeface="Arial" charset="0"/>
              <a:buChar char="•"/>
            </a:pPr>
            <a:r>
              <a:rPr lang="en-US" sz="1800" dirty="0"/>
              <a:t>GINsim Boolean logical model with 40 nodes =&gt;  </a:t>
            </a:r>
          </a:p>
          <a:p>
            <a:r>
              <a:rPr lang="en-US" sz="1800" dirty="0"/>
              <a:t>2</a:t>
            </a:r>
            <a:r>
              <a:rPr lang="en-US" sz="1800" baseline="30000" dirty="0"/>
              <a:t>40</a:t>
            </a:r>
            <a:r>
              <a:rPr lang="en-US" sz="1800" dirty="0"/>
              <a:t> = 1,099,511,627,776 states.</a:t>
            </a:r>
          </a:p>
          <a:p>
            <a:endParaRPr lang="en-US" sz="1800" dirty="0"/>
          </a:p>
          <a:p>
            <a:pPr>
              <a:buFont typeface="Arial" charset="0"/>
              <a:buChar char="•"/>
            </a:pPr>
            <a:r>
              <a:rPr lang="en-US" sz="1800" dirty="0"/>
              <a:t>For a state space this large simulation is particularly inefficient.  In fact, running the simulation on GINsim takes over an hour.</a:t>
            </a:r>
          </a:p>
          <a:p>
            <a:pPr>
              <a:buFont typeface="Arial" charset="0"/>
              <a:buChar char="•"/>
            </a:pPr>
            <a:endParaRPr lang="en-US" sz="1800" dirty="0"/>
          </a:p>
          <a:p>
            <a:pPr>
              <a:buFont typeface="Arial" charset="0"/>
              <a:buChar char="•"/>
            </a:pPr>
            <a:r>
              <a:rPr lang="en-US" sz="1800" dirty="0"/>
              <a:t>ADAM computes all 7 steady states in less than half a second. </a:t>
            </a:r>
          </a:p>
          <a:p>
            <a:pPr>
              <a:buFont typeface="Arial" charset="0"/>
              <a:buChar char="•"/>
            </a:pPr>
            <a:endParaRPr lang="en-US" sz="1800" dirty="0"/>
          </a:p>
          <a:p>
            <a:pPr>
              <a:buFont typeface="Arial" charset="0"/>
              <a:buChar char="•"/>
            </a:pPr>
            <a:r>
              <a:rPr lang="en-US" sz="1800" dirty="0"/>
              <a:t>The system was analyzed for limit cycles up to</a:t>
            </a:r>
          </a:p>
          <a:p>
            <a:r>
              <a:rPr lang="en-US" sz="1800" dirty="0"/>
              <a:t>length 20 with a total runtime of approximately 63 seconds.</a:t>
            </a:r>
          </a:p>
          <a:p>
            <a:endParaRPr lang="en-US" sz="1800" dirty="0"/>
          </a:p>
          <a:p>
            <a:pPr>
              <a:buFont typeface="Arial" charset="0"/>
              <a:buChar char="•"/>
            </a:pPr>
            <a:r>
              <a:rPr lang="en-US" sz="1800" dirty="0"/>
              <a:t>The results show a limit cycle of length 7, which was not found in the original analysis</a:t>
            </a:r>
            <a:r>
              <a:rPr lang="en-US" sz="1800" baseline="30000" dirty="0"/>
              <a:t>[3]</a:t>
            </a:r>
            <a:r>
              <a:rPr lang="en-US" sz="1800" dirty="0"/>
              <a:t>.</a:t>
            </a:r>
          </a:p>
        </p:txBody>
      </p:sp>
      <p:pic>
        <p:nvPicPr>
          <p:cNvPr id="15413" name="Picture 73" descr="GINsimFP.png"/>
          <p:cNvPicPr>
            <a:picLocks noChangeAspect="1"/>
          </p:cNvPicPr>
          <p:nvPr/>
        </p:nvPicPr>
        <p:blipFill>
          <a:blip r:embed="rId8"/>
          <a:srcRect/>
          <a:stretch>
            <a:fillRect/>
          </a:stretch>
        </p:blipFill>
        <p:spPr bwMode="auto">
          <a:xfrm>
            <a:off x="27355800" y="18745200"/>
            <a:ext cx="5543550" cy="3352800"/>
          </a:xfrm>
          <a:prstGeom prst="rect">
            <a:avLst/>
          </a:prstGeom>
          <a:noFill/>
          <a:ln w="9525">
            <a:noFill/>
            <a:miter lim="800000"/>
            <a:headEnd/>
            <a:tailEnd/>
          </a:ln>
        </p:spPr>
      </p:pic>
      <p:sp>
        <p:nvSpPr>
          <p:cNvPr id="15414" name="TextBox 55"/>
          <p:cNvSpPr txBox="1">
            <a:spLocks noChangeArrowheads="1"/>
          </p:cNvSpPr>
          <p:nvPr/>
        </p:nvSpPr>
        <p:spPr bwMode="auto">
          <a:xfrm>
            <a:off x="18364200" y="32156400"/>
            <a:ext cx="5791200" cy="307975"/>
          </a:xfrm>
          <a:prstGeom prst="rect">
            <a:avLst/>
          </a:prstGeom>
          <a:noFill/>
          <a:ln w="9525">
            <a:noFill/>
            <a:miter lim="800000"/>
            <a:headEnd/>
            <a:tailEnd/>
          </a:ln>
        </p:spPr>
        <p:txBody>
          <a:bodyPr>
            <a:prstTxWarp prst="textNoShape">
              <a:avLst/>
            </a:prstTxWarp>
            <a:spAutoFit/>
          </a:bodyPr>
          <a:lstStyle/>
          <a:p>
            <a:pPr algn="ctr"/>
            <a:r>
              <a:rPr lang="en-US" sz="1400"/>
              <a:t>Steady states of the TCR Signaling Pathway.</a:t>
            </a:r>
          </a:p>
        </p:txBody>
      </p:sp>
      <p:sp>
        <p:nvSpPr>
          <p:cNvPr id="15415" name="TextBox 55"/>
          <p:cNvSpPr txBox="1">
            <a:spLocks noChangeArrowheads="1"/>
          </p:cNvSpPr>
          <p:nvPr/>
        </p:nvSpPr>
        <p:spPr bwMode="auto">
          <a:xfrm>
            <a:off x="12725400" y="35204400"/>
            <a:ext cx="11125200" cy="307975"/>
          </a:xfrm>
          <a:prstGeom prst="rect">
            <a:avLst/>
          </a:prstGeom>
          <a:noFill/>
          <a:ln w="9525">
            <a:noFill/>
            <a:miter lim="800000"/>
            <a:headEnd/>
            <a:tailEnd/>
          </a:ln>
        </p:spPr>
        <p:txBody>
          <a:bodyPr>
            <a:prstTxWarp prst="textNoShape">
              <a:avLst/>
            </a:prstTxWarp>
            <a:spAutoFit/>
          </a:bodyPr>
          <a:lstStyle/>
          <a:p>
            <a:pPr algn="ctr"/>
            <a:r>
              <a:rPr lang="en-US" sz="1400"/>
              <a:t>Output from ADAM for limit cycles of length 7 of the TCR Signaling Pathway.</a:t>
            </a:r>
          </a:p>
        </p:txBody>
      </p:sp>
      <p:pic>
        <p:nvPicPr>
          <p:cNvPr id="15416" name="Picture 76" descr="Model_diagram.png"/>
          <p:cNvPicPr>
            <a:picLocks noChangeAspect="1"/>
          </p:cNvPicPr>
          <p:nvPr/>
        </p:nvPicPr>
        <p:blipFill>
          <a:blip r:embed="rId9"/>
          <a:srcRect/>
          <a:stretch>
            <a:fillRect/>
          </a:stretch>
        </p:blipFill>
        <p:spPr bwMode="auto">
          <a:xfrm>
            <a:off x="3886200" y="16611600"/>
            <a:ext cx="6519863" cy="3363913"/>
          </a:xfrm>
          <a:prstGeom prst="rect">
            <a:avLst/>
          </a:prstGeom>
          <a:noFill/>
          <a:ln w="9525">
            <a:noFill/>
            <a:miter lim="800000"/>
            <a:headEnd/>
            <a:tailEnd/>
          </a:ln>
        </p:spPr>
      </p:pic>
      <p:pic>
        <p:nvPicPr>
          <p:cNvPr id="15417" name="Picture 78" descr="ginsiminput1.png"/>
          <p:cNvPicPr>
            <a:picLocks noChangeAspect="1"/>
          </p:cNvPicPr>
          <p:nvPr/>
        </p:nvPicPr>
        <p:blipFill>
          <a:blip r:embed="rId10"/>
          <a:srcRect/>
          <a:stretch>
            <a:fillRect/>
          </a:stretch>
        </p:blipFill>
        <p:spPr bwMode="auto">
          <a:xfrm>
            <a:off x="11945938" y="8915400"/>
            <a:ext cx="7808912" cy="5257800"/>
          </a:xfrm>
          <a:prstGeom prst="rect">
            <a:avLst/>
          </a:prstGeom>
          <a:noFill/>
          <a:ln w="9525">
            <a:noFill/>
            <a:miter lim="800000"/>
            <a:headEnd/>
            <a:tailEnd/>
          </a:ln>
        </p:spPr>
      </p:pic>
      <p:cxnSp>
        <p:nvCxnSpPr>
          <p:cNvPr id="15418" name="Straight Arrow Connector 80"/>
          <p:cNvCxnSpPr>
            <a:cxnSpLocks noChangeShapeType="1"/>
          </p:cNvCxnSpPr>
          <p:nvPr/>
        </p:nvCxnSpPr>
        <p:spPr bwMode="auto">
          <a:xfrm rot="10800000">
            <a:off x="12877800" y="9296400"/>
            <a:ext cx="7924800" cy="609600"/>
          </a:xfrm>
          <a:prstGeom prst="straightConnector1">
            <a:avLst/>
          </a:prstGeom>
          <a:noFill/>
          <a:ln w="25400">
            <a:solidFill>
              <a:srgbClr val="FF0000"/>
            </a:solidFill>
            <a:round/>
            <a:headEnd/>
            <a:tailEnd type="arrow" w="med" len="med"/>
          </a:ln>
        </p:spPr>
      </p:cxnSp>
      <p:cxnSp>
        <p:nvCxnSpPr>
          <p:cNvPr id="15419" name="Straight Arrow Connector 82"/>
          <p:cNvCxnSpPr>
            <a:cxnSpLocks noChangeShapeType="1"/>
          </p:cNvCxnSpPr>
          <p:nvPr/>
        </p:nvCxnSpPr>
        <p:spPr bwMode="auto">
          <a:xfrm rot="10800000">
            <a:off x="14554200" y="9906000"/>
            <a:ext cx="6248400" cy="76200"/>
          </a:xfrm>
          <a:prstGeom prst="straightConnector1">
            <a:avLst/>
          </a:prstGeom>
          <a:noFill/>
          <a:ln w="25400">
            <a:solidFill>
              <a:srgbClr val="FF0000"/>
            </a:solidFill>
            <a:round/>
            <a:headEnd/>
            <a:tailEnd type="arrow" w="med" len="med"/>
          </a:ln>
        </p:spPr>
      </p:cxnSp>
      <p:cxnSp>
        <p:nvCxnSpPr>
          <p:cNvPr id="15420" name="Straight Arrow Connector 84"/>
          <p:cNvCxnSpPr>
            <a:cxnSpLocks noChangeShapeType="1"/>
          </p:cNvCxnSpPr>
          <p:nvPr/>
        </p:nvCxnSpPr>
        <p:spPr bwMode="auto">
          <a:xfrm rot="10800000">
            <a:off x="13868400" y="12420600"/>
            <a:ext cx="7010400" cy="914400"/>
          </a:xfrm>
          <a:prstGeom prst="straightConnector1">
            <a:avLst/>
          </a:prstGeom>
          <a:noFill/>
          <a:ln w="25400">
            <a:solidFill>
              <a:srgbClr val="0090F2"/>
            </a:solidFill>
            <a:round/>
            <a:headEnd/>
            <a:tailEnd type="arrow" w="med" len="med"/>
          </a:ln>
        </p:spPr>
      </p:cxnSp>
      <p:pic>
        <p:nvPicPr>
          <p:cNvPr id="15421" name="Picture 85" descr="ginsiminput2.png"/>
          <p:cNvPicPr>
            <a:picLocks noChangeAspect="1"/>
          </p:cNvPicPr>
          <p:nvPr/>
        </p:nvPicPr>
        <p:blipFill>
          <a:blip r:embed="rId11"/>
          <a:srcRect/>
          <a:stretch>
            <a:fillRect/>
          </a:stretch>
        </p:blipFill>
        <p:spPr bwMode="auto">
          <a:xfrm>
            <a:off x="16687800" y="16078200"/>
            <a:ext cx="9791700" cy="3733800"/>
          </a:xfrm>
          <a:prstGeom prst="rect">
            <a:avLst/>
          </a:prstGeom>
          <a:noFill/>
          <a:ln w="9525">
            <a:noFill/>
            <a:miter lim="800000"/>
            <a:headEnd/>
            <a:tailEnd/>
          </a:ln>
        </p:spPr>
      </p:pic>
      <p:cxnSp>
        <p:nvCxnSpPr>
          <p:cNvPr id="15422" name="Straight Arrow Connector 77"/>
          <p:cNvCxnSpPr>
            <a:cxnSpLocks noChangeShapeType="1"/>
          </p:cNvCxnSpPr>
          <p:nvPr/>
        </p:nvCxnSpPr>
        <p:spPr bwMode="auto">
          <a:xfrm rot="5400000">
            <a:off x="18859500" y="14592300"/>
            <a:ext cx="2590800" cy="1447800"/>
          </a:xfrm>
          <a:prstGeom prst="straightConnector1">
            <a:avLst/>
          </a:prstGeom>
          <a:noFill/>
          <a:ln w="25400">
            <a:solidFill>
              <a:srgbClr val="00B050"/>
            </a:solidFill>
            <a:round/>
            <a:headEnd/>
            <a:tailEnd type="arrow" w="med" len="med"/>
          </a:ln>
        </p:spPr>
      </p:cxnSp>
      <p:cxnSp>
        <p:nvCxnSpPr>
          <p:cNvPr id="15423" name="Straight Connector 72"/>
          <p:cNvCxnSpPr>
            <a:cxnSpLocks noChangeShapeType="1"/>
          </p:cNvCxnSpPr>
          <p:nvPr/>
        </p:nvCxnSpPr>
        <p:spPr bwMode="auto">
          <a:xfrm rot="5400000">
            <a:off x="15697200" y="18821400"/>
            <a:ext cx="1981200" cy="0"/>
          </a:xfrm>
          <a:prstGeom prst="line">
            <a:avLst/>
          </a:prstGeom>
          <a:noFill/>
          <a:ln w="25400">
            <a:solidFill>
              <a:srgbClr val="E434A9"/>
            </a:solidFill>
            <a:round/>
            <a:headEnd/>
            <a:tailEnd/>
          </a:ln>
        </p:spPr>
      </p:cxnSp>
      <p:cxnSp>
        <p:nvCxnSpPr>
          <p:cNvPr id="15424" name="Straight Connector 68"/>
          <p:cNvCxnSpPr>
            <a:cxnSpLocks noChangeShapeType="1"/>
          </p:cNvCxnSpPr>
          <p:nvPr/>
        </p:nvCxnSpPr>
        <p:spPr bwMode="auto">
          <a:xfrm rot="10800000">
            <a:off x="16687800" y="17830800"/>
            <a:ext cx="228600" cy="0"/>
          </a:xfrm>
          <a:prstGeom prst="line">
            <a:avLst/>
          </a:prstGeom>
          <a:noFill/>
          <a:ln w="25400">
            <a:solidFill>
              <a:srgbClr val="E434A9"/>
            </a:solidFill>
            <a:round/>
            <a:headEnd/>
            <a:tailEnd/>
          </a:ln>
        </p:spPr>
      </p:cxnSp>
      <p:cxnSp>
        <p:nvCxnSpPr>
          <p:cNvPr id="15425" name="Straight Connector 70"/>
          <p:cNvCxnSpPr>
            <a:cxnSpLocks noChangeShapeType="1"/>
          </p:cNvCxnSpPr>
          <p:nvPr/>
        </p:nvCxnSpPr>
        <p:spPr bwMode="auto">
          <a:xfrm rot="10800000">
            <a:off x="16687800" y="19812000"/>
            <a:ext cx="228600" cy="0"/>
          </a:xfrm>
          <a:prstGeom prst="line">
            <a:avLst/>
          </a:prstGeom>
          <a:noFill/>
          <a:ln w="25400">
            <a:solidFill>
              <a:srgbClr val="E434A9"/>
            </a:solidFill>
            <a:round/>
            <a:headEnd/>
            <a:tailEnd/>
          </a:ln>
        </p:spPr>
      </p:cxnSp>
      <p:pic>
        <p:nvPicPr>
          <p:cNvPr id="15426" name="Picture 90" descr="littlePic.png"/>
          <p:cNvPicPr>
            <a:picLocks noChangeAspect="1"/>
          </p:cNvPicPr>
          <p:nvPr/>
        </p:nvPicPr>
        <p:blipFill>
          <a:blip r:embed="rId12"/>
          <a:srcRect/>
          <a:stretch>
            <a:fillRect/>
          </a:stretch>
        </p:blipFill>
        <p:spPr bwMode="auto">
          <a:xfrm>
            <a:off x="11963400" y="25298400"/>
            <a:ext cx="3219450" cy="923925"/>
          </a:xfrm>
          <a:prstGeom prst="rect">
            <a:avLst/>
          </a:prstGeom>
          <a:noFill/>
          <a:ln w="9525">
            <a:noFill/>
            <a:miter lim="800000"/>
            <a:headEnd/>
            <a:tailEnd/>
          </a:ln>
        </p:spPr>
      </p:pic>
      <p:pic>
        <p:nvPicPr>
          <p:cNvPr id="15427" name="Picture 96" descr="tcrfp.png"/>
          <p:cNvPicPr>
            <a:picLocks noChangeAspect="1"/>
          </p:cNvPicPr>
          <p:nvPr/>
        </p:nvPicPr>
        <p:blipFill>
          <a:blip r:embed="rId13"/>
          <a:srcRect/>
          <a:stretch>
            <a:fillRect/>
          </a:stretch>
        </p:blipFill>
        <p:spPr bwMode="auto">
          <a:xfrm>
            <a:off x="18364200" y="29108400"/>
            <a:ext cx="5792788" cy="2971800"/>
          </a:xfrm>
          <a:prstGeom prst="rect">
            <a:avLst/>
          </a:prstGeom>
          <a:noFill/>
          <a:ln w="9525">
            <a:noFill/>
            <a:miter lim="800000"/>
            <a:headEnd/>
            <a:tailEnd/>
          </a:ln>
        </p:spPr>
      </p:pic>
      <p:pic>
        <p:nvPicPr>
          <p:cNvPr id="15428" name="Picture 98" descr="tcrVariables.png"/>
          <p:cNvPicPr>
            <a:picLocks noChangeAspect="1"/>
          </p:cNvPicPr>
          <p:nvPr/>
        </p:nvPicPr>
        <p:blipFill>
          <a:blip r:embed="rId14"/>
          <a:srcRect/>
          <a:stretch>
            <a:fillRect/>
          </a:stretch>
        </p:blipFill>
        <p:spPr bwMode="auto">
          <a:xfrm>
            <a:off x="24917400" y="28422600"/>
            <a:ext cx="1143000" cy="6867525"/>
          </a:xfrm>
          <a:prstGeom prst="rect">
            <a:avLst/>
          </a:prstGeom>
          <a:noFill/>
          <a:ln w="9525">
            <a:noFill/>
            <a:miter lim="800000"/>
            <a:headEnd/>
            <a:tailEnd/>
          </a:ln>
        </p:spPr>
      </p:pic>
      <p:sp>
        <p:nvSpPr>
          <p:cNvPr id="15429" name="TextBox 99"/>
          <p:cNvSpPr txBox="1">
            <a:spLocks noChangeArrowheads="1"/>
          </p:cNvSpPr>
          <p:nvPr/>
        </p:nvSpPr>
        <p:spPr bwMode="auto">
          <a:xfrm>
            <a:off x="24460200" y="35356800"/>
            <a:ext cx="1981200" cy="738188"/>
          </a:xfrm>
          <a:prstGeom prst="rect">
            <a:avLst/>
          </a:prstGeom>
          <a:noFill/>
          <a:ln w="9525">
            <a:noFill/>
            <a:miter lim="800000"/>
            <a:headEnd/>
            <a:tailEnd/>
          </a:ln>
        </p:spPr>
        <p:txBody>
          <a:bodyPr>
            <a:prstTxWarp prst="textNoShape">
              <a:avLst/>
            </a:prstTxWarp>
            <a:spAutoFit/>
          </a:bodyPr>
          <a:lstStyle/>
          <a:p>
            <a:pPr algn="ctr"/>
            <a:r>
              <a:rPr lang="en-US" sz="1400"/>
              <a:t>Variables and corresponding genes for TCR model.</a:t>
            </a:r>
          </a:p>
        </p:txBody>
      </p:sp>
      <p:cxnSp>
        <p:nvCxnSpPr>
          <p:cNvPr id="15430" name="Straight Arrow Connector 101"/>
          <p:cNvCxnSpPr>
            <a:cxnSpLocks noChangeShapeType="1"/>
          </p:cNvCxnSpPr>
          <p:nvPr/>
        </p:nvCxnSpPr>
        <p:spPr bwMode="auto">
          <a:xfrm>
            <a:off x="17907000" y="31013400"/>
            <a:ext cx="381000" cy="1588"/>
          </a:xfrm>
          <a:prstGeom prst="straightConnector1">
            <a:avLst/>
          </a:prstGeom>
          <a:noFill/>
          <a:ln w="25400">
            <a:solidFill>
              <a:srgbClr val="E434A9"/>
            </a:solidFill>
            <a:round/>
            <a:headEnd/>
            <a:tailEnd type="arrow" w="med" len="med"/>
          </a:ln>
        </p:spPr>
      </p:cxnSp>
      <p:cxnSp>
        <p:nvCxnSpPr>
          <p:cNvPr id="15431" name="Straight Arrow Connector 103"/>
          <p:cNvCxnSpPr>
            <a:cxnSpLocks noChangeShapeType="1"/>
          </p:cNvCxnSpPr>
          <p:nvPr/>
        </p:nvCxnSpPr>
        <p:spPr bwMode="auto">
          <a:xfrm rot="16200000" flipH="1">
            <a:off x="14135100" y="32651700"/>
            <a:ext cx="1143000" cy="914400"/>
          </a:xfrm>
          <a:prstGeom prst="straightConnector1">
            <a:avLst/>
          </a:prstGeom>
          <a:noFill/>
          <a:ln w="25400">
            <a:solidFill>
              <a:srgbClr val="E434A9"/>
            </a:solidFill>
            <a:round/>
            <a:headEnd/>
            <a:tailEnd type="arrow" w="med" len="med"/>
          </a:ln>
        </p:spPr>
      </p:cxnSp>
      <p:pic>
        <p:nvPicPr>
          <p:cNvPr id="15432" name="Picture 104" descr="PHAGE4nice.png"/>
          <p:cNvPicPr>
            <a:picLocks noChangeAspect="1"/>
          </p:cNvPicPr>
          <p:nvPr/>
        </p:nvPicPr>
        <p:blipFill>
          <a:blip r:embed="rId15"/>
          <a:srcRect/>
          <a:stretch>
            <a:fillRect/>
          </a:stretch>
        </p:blipFill>
        <p:spPr bwMode="auto">
          <a:xfrm>
            <a:off x="1143000" y="26365200"/>
            <a:ext cx="4191000" cy="3197225"/>
          </a:xfrm>
          <a:prstGeom prst="rect">
            <a:avLst/>
          </a:prstGeom>
          <a:noFill/>
          <a:ln w="9525">
            <a:noFill/>
            <a:miter lim="800000"/>
            <a:headEnd/>
            <a:tailEnd/>
          </a:ln>
        </p:spPr>
      </p:pic>
      <p:pic>
        <p:nvPicPr>
          <p:cNvPr id="15433" name="Picture 105" descr="phage4output.png"/>
          <p:cNvPicPr>
            <a:picLocks noChangeAspect="1"/>
          </p:cNvPicPr>
          <p:nvPr/>
        </p:nvPicPr>
        <p:blipFill>
          <a:blip r:embed="rId16"/>
          <a:srcRect/>
          <a:stretch>
            <a:fillRect/>
          </a:stretch>
        </p:blipFill>
        <p:spPr bwMode="auto">
          <a:xfrm>
            <a:off x="17297400" y="21564600"/>
            <a:ext cx="9067800" cy="3549650"/>
          </a:xfrm>
          <a:prstGeom prst="rect">
            <a:avLst/>
          </a:prstGeom>
          <a:noFill/>
          <a:ln w="9525">
            <a:noFill/>
            <a:miter lim="800000"/>
            <a:headEnd/>
            <a:tailEnd/>
          </a:ln>
        </p:spPr>
      </p:pic>
      <p:cxnSp>
        <p:nvCxnSpPr>
          <p:cNvPr id="15434" name="Straight Connector 86"/>
          <p:cNvCxnSpPr>
            <a:cxnSpLocks noChangeShapeType="1"/>
          </p:cNvCxnSpPr>
          <p:nvPr/>
        </p:nvCxnSpPr>
        <p:spPr bwMode="auto">
          <a:xfrm rot="5400000">
            <a:off x="16078200" y="22783800"/>
            <a:ext cx="2438400" cy="0"/>
          </a:xfrm>
          <a:prstGeom prst="line">
            <a:avLst/>
          </a:prstGeom>
          <a:noFill/>
          <a:ln w="25400">
            <a:solidFill>
              <a:srgbClr val="E434A9"/>
            </a:solidFill>
            <a:round/>
            <a:headEnd/>
            <a:tailEnd/>
          </a:ln>
        </p:spPr>
      </p:cxnSp>
      <p:cxnSp>
        <p:nvCxnSpPr>
          <p:cNvPr id="15435" name="Straight Connector 85"/>
          <p:cNvCxnSpPr>
            <a:cxnSpLocks noChangeShapeType="1"/>
          </p:cNvCxnSpPr>
          <p:nvPr/>
        </p:nvCxnSpPr>
        <p:spPr bwMode="auto">
          <a:xfrm rot="10800000">
            <a:off x="17297400" y="24003000"/>
            <a:ext cx="228600" cy="0"/>
          </a:xfrm>
          <a:prstGeom prst="line">
            <a:avLst/>
          </a:prstGeom>
          <a:noFill/>
          <a:ln w="25400">
            <a:solidFill>
              <a:srgbClr val="E434A9"/>
            </a:solidFill>
            <a:round/>
            <a:headEnd/>
            <a:tailEnd/>
          </a:ln>
        </p:spPr>
      </p:cxnSp>
      <p:sp>
        <p:nvSpPr>
          <p:cNvPr id="15436" name="Rectangle 94"/>
          <p:cNvSpPr>
            <a:spLocks noChangeArrowheads="1"/>
          </p:cNvSpPr>
          <p:nvPr/>
        </p:nvSpPr>
        <p:spPr bwMode="auto">
          <a:xfrm>
            <a:off x="17297400" y="24612600"/>
            <a:ext cx="685800" cy="228600"/>
          </a:xfrm>
          <a:prstGeom prst="rect">
            <a:avLst/>
          </a:prstGeom>
          <a:noFill/>
          <a:ln w="38100">
            <a:solidFill>
              <a:srgbClr val="FFC000"/>
            </a:solidFill>
            <a:round/>
            <a:headEnd/>
            <a:tailEnd/>
          </a:ln>
        </p:spPr>
        <p:txBody>
          <a:bodyPr>
            <a:prstTxWarp prst="textNoShape">
              <a:avLst/>
            </a:prstTxWarp>
          </a:bodyPr>
          <a:lstStyle/>
          <a:p>
            <a:pPr defTabSz="4284663"/>
            <a:endParaRPr lang="en-US"/>
          </a:p>
        </p:txBody>
      </p:sp>
      <p:cxnSp>
        <p:nvCxnSpPr>
          <p:cNvPr id="15437" name="Straight Arrow Connector 91"/>
          <p:cNvCxnSpPr>
            <a:cxnSpLocks noChangeShapeType="1"/>
          </p:cNvCxnSpPr>
          <p:nvPr/>
        </p:nvCxnSpPr>
        <p:spPr bwMode="auto">
          <a:xfrm rot="16200000" flipV="1">
            <a:off x="17640300" y="25107900"/>
            <a:ext cx="838200" cy="457200"/>
          </a:xfrm>
          <a:prstGeom prst="straightConnector1">
            <a:avLst/>
          </a:prstGeom>
          <a:noFill/>
          <a:ln w="25400">
            <a:solidFill>
              <a:srgbClr val="FFC000"/>
            </a:solidFill>
            <a:round/>
            <a:headEnd/>
            <a:tailEnd type="arrow" w="med" len="med"/>
          </a:ln>
        </p:spPr>
      </p:cxnSp>
      <p:cxnSp>
        <p:nvCxnSpPr>
          <p:cNvPr id="15438" name="Straight Connector 84"/>
          <p:cNvCxnSpPr>
            <a:cxnSpLocks noChangeShapeType="1"/>
          </p:cNvCxnSpPr>
          <p:nvPr/>
        </p:nvCxnSpPr>
        <p:spPr bwMode="auto">
          <a:xfrm rot="10800000">
            <a:off x="17297400" y="21564600"/>
            <a:ext cx="228600" cy="0"/>
          </a:xfrm>
          <a:prstGeom prst="line">
            <a:avLst/>
          </a:prstGeom>
          <a:noFill/>
          <a:ln w="25400">
            <a:solidFill>
              <a:srgbClr val="E434A9"/>
            </a:solidFill>
            <a:round/>
            <a:headEnd/>
            <a:tailEnd/>
          </a:ln>
        </p:spPr>
      </p:cxnSp>
      <p:sp>
        <p:nvSpPr>
          <p:cNvPr id="15439" name="Rectangle 95"/>
          <p:cNvSpPr>
            <a:spLocks noChangeArrowheads="1"/>
          </p:cNvSpPr>
          <p:nvPr/>
        </p:nvSpPr>
        <p:spPr bwMode="auto">
          <a:xfrm>
            <a:off x="18821400" y="21793200"/>
            <a:ext cx="1447800" cy="381000"/>
          </a:xfrm>
          <a:prstGeom prst="rect">
            <a:avLst/>
          </a:prstGeom>
          <a:noFill/>
          <a:ln w="38100">
            <a:solidFill>
              <a:srgbClr val="FFC000"/>
            </a:solidFill>
            <a:round/>
            <a:headEnd/>
            <a:tailEnd/>
          </a:ln>
        </p:spPr>
        <p:txBody>
          <a:bodyPr>
            <a:prstTxWarp prst="textNoShape">
              <a:avLst/>
            </a:prstTxWarp>
          </a:bodyPr>
          <a:lstStyle/>
          <a:p>
            <a:pPr defTabSz="4284663"/>
            <a:r>
              <a:rPr lang="en-US" sz="1400"/>
              <a:t>(CI, Cro, CII, N)</a:t>
            </a:r>
          </a:p>
        </p:txBody>
      </p:sp>
      <p:cxnSp>
        <p:nvCxnSpPr>
          <p:cNvPr id="15440" name="Straight Arrow Connector 111"/>
          <p:cNvCxnSpPr>
            <a:cxnSpLocks noChangeShapeType="1"/>
          </p:cNvCxnSpPr>
          <p:nvPr/>
        </p:nvCxnSpPr>
        <p:spPr bwMode="auto">
          <a:xfrm rot="5400000" flipH="1" flipV="1">
            <a:off x="17487900" y="23279100"/>
            <a:ext cx="2971800" cy="914400"/>
          </a:xfrm>
          <a:prstGeom prst="straightConnector1">
            <a:avLst/>
          </a:prstGeom>
          <a:noFill/>
          <a:ln w="25400">
            <a:solidFill>
              <a:srgbClr val="FFC000"/>
            </a:solidFill>
            <a:round/>
            <a:headEnd/>
            <a:tailEnd type="arrow" w="med" len="med"/>
          </a:ln>
        </p:spPr>
      </p:cxnSp>
      <p:cxnSp>
        <p:nvCxnSpPr>
          <p:cNvPr id="15441" name="Straight Connector 117"/>
          <p:cNvCxnSpPr>
            <a:cxnSpLocks noChangeShapeType="1"/>
          </p:cNvCxnSpPr>
          <p:nvPr/>
        </p:nvCxnSpPr>
        <p:spPr bwMode="auto">
          <a:xfrm rot="5400000">
            <a:off x="18173700" y="25488900"/>
            <a:ext cx="381000" cy="152400"/>
          </a:xfrm>
          <a:prstGeom prst="line">
            <a:avLst/>
          </a:prstGeom>
          <a:noFill/>
          <a:ln w="25400">
            <a:solidFill>
              <a:srgbClr val="FFC000"/>
            </a:solidFill>
            <a:round/>
            <a:headEnd/>
            <a:tailEnd/>
          </a:ln>
        </p:spPr>
      </p:cxnSp>
      <p:pic>
        <p:nvPicPr>
          <p:cNvPr id="15442" name="Picture 77"/>
          <p:cNvPicPr>
            <a:picLocks noChangeAspect="1" noChangeArrowheads="1"/>
          </p:cNvPicPr>
          <p:nvPr/>
        </p:nvPicPr>
        <p:blipFill>
          <a:blip r:embed="rId17"/>
          <a:srcRect/>
          <a:stretch>
            <a:fillRect/>
          </a:stretch>
        </p:blipFill>
        <p:spPr bwMode="auto">
          <a:xfrm>
            <a:off x="11201400" y="33756600"/>
            <a:ext cx="12420600" cy="1447800"/>
          </a:xfrm>
          <a:prstGeom prst="rect">
            <a:avLst/>
          </a:prstGeom>
          <a:noFill/>
          <a:ln w="9525">
            <a:noFill/>
            <a:miter lim="800000"/>
            <a:headEnd/>
            <a:tailEnd/>
          </a:ln>
        </p:spPr>
      </p:pic>
      <p:pic>
        <p:nvPicPr>
          <p:cNvPr id="15443" name="Picture 84" descr="VBIlogo.png"/>
          <p:cNvPicPr>
            <a:picLocks noChangeAspect="1"/>
          </p:cNvPicPr>
          <p:nvPr/>
        </p:nvPicPr>
        <p:blipFill>
          <a:blip r:embed="rId18"/>
          <a:srcRect/>
          <a:stretch>
            <a:fillRect/>
          </a:stretch>
        </p:blipFill>
        <p:spPr bwMode="auto">
          <a:xfrm>
            <a:off x="1219200" y="685800"/>
            <a:ext cx="5724525" cy="1466850"/>
          </a:xfrm>
          <a:prstGeom prst="rect">
            <a:avLst/>
          </a:prstGeom>
          <a:noFill/>
          <a:ln w="9525">
            <a:noFill/>
            <a:miter lim="800000"/>
            <a:headEnd/>
            <a:tailEnd/>
          </a:ln>
        </p:spPr>
      </p:pic>
      <p:pic>
        <p:nvPicPr>
          <p:cNvPr id="15444" name="Picture 85" descr="Untitled.png"/>
          <p:cNvPicPr>
            <a:picLocks noChangeAspect="1"/>
          </p:cNvPicPr>
          <p:nvPr/>
        </p:nvPicPr>
        <p:blipFill>
          <a:blip r:embed="rId19"/>
          <a:srcRect/>
          <a:stretch>
            <a:fillRect/>
          </a:stretch>
        </p:blipFill>
        <p:spPr bwMode="auto">
          <a:xfrm>
            <a:off x="30556200" y="685800"/>
            <a:ext cx="5943600" cy="1443038"/>
          </a:xfrm>
          <a:prstGeom prst="rect">
            <a:avLst/>
          </a:prstGeom>
          <a:noFill/>
          <a:ln w="9525">
            <a:noFill/>
            <a:miter lim="800000"/>
            <a:headEnd/>
            <a:tailEnd/>
          </a:ln>
        </p:spPr>
      </p:pic>
      <p:sp>
        <p:nvSpPr>
          <p:cNvPr id="15445" name="TextBox 87"/>
          <p:cNvSpPr txBox="1">
            <a:spLocks noChangeArrowheads="1"/>
          </p:cNvSpPr>
          <p:nvPr/>
        </p:nvSpPr>
        <p:spPr bwMode="auto">
          <a:xfrm>
            <a:off x="838200" y="24993600"/>
            <a:ext cx="9372600" cy="923925"/>
          </a:xfrm>
          <a:prstGeom prst="rect">
            <a:avLst/>
          </a:prstGeom>
          <a:noFill/>
          <a:ln w="9525">
            <a:noFill/>
            <a:miter lim="800000"/>
            <a:headEnd/>
            <a:tailEnd/>
          </a:ln>
        </p:spPr>
        <p:txBody>
          <a:bodyPr>
            <a:prstTxWarp prst="textNoShape">
              <a:avLst/>
            </a:prstTxWarp>
            <a:spAutoFit/>
          </a:bodyPr>
          <a:lstStyle/>
          <a:p>
            <a:r>
              <a:rPr lang="en-US" sz="1800">
                <a:ea typeface="Times New Roman" charset="0"/>
                <a:cs typeface="Times New Roman" charset="0"/>
              </a:rPr>
              <a:t>Another type of discrete models that ADAM automatically converts are k-bounded </a:t>
            </a:r>
            <a:r>
              <a:rPr lang="en-US" sz="1800" b="1">
                <a:ea typeface="Times New Roman" charset="0"/>
                <a:cs typeface="Times New Roman" charset="0"/>
              </a:rPr>
              <a:t>petri-nets</a:t>
            </a:r>
            <a:r>
              <a:rPr lang="en-US" sz="1800">
                <a:ea typeface="Times New Roman" charset="0"/>
                <a:cs typeface="Times New Roman" charset="0"/>
              </a:rPr>
              <a:t>. A petri-net is a bipartite graph, where nodes represent places and transitions. Directed arcs describe which places are preconditions for transitions to fire.  </a:t>
            </a:r>
          </a:p>
        </p:txBody>
      </p:sp>
      <p:sp>
        <p:nvSpPr>
          <p:cNvPr id="15446" name="Rectangle 89"/>
          <p:cNvSpPr>
            <a:spLocks noChangeArrowheads="1"/>
          </p:cNvSpPr>
          <p:nvPr/>
        </p:nvSpPr>
        <p:spPr bwMode="auto">
          <a:xfrm>
            <a:off x="11887200" y="9144000"/>
            <a:ext cx="914400" cy="228600"/>
          </a:xfrm>
          <a:prstGeom prst="rect">
            <a:avLst/>
          </a:prstGeom>
          <a:solidFill>
            <a:srgbClr val="FF0000">
              <a:alpha val="0"/>
            </a:srgbClr>
          </a:solidFill>
          <a:ln w="28575">
            <a:solidFill>
              <a:srgbClr val="FF0000"/>
            </a:solidFill>
            <a:round/>
            <a:headEnd/>
            <a:tailEnd/>
          </a:ln>
        </p:spPr>
        <p:txBody>
          <a:bodyPr>
            <a:prstTxWarp prst="textNoShape">
              <a:avLst/>
            </a:prstTxWarp>
          </a:bodyPr>
          <a:lstStyle/>
          <a:p>
            <a:pPr defTabSz="4284663"/>
            <a:endParaRPr lang="en-US"/>
          </a:p>
        </p:txBody>
      </p:sp>
      <p:sp>
        <p:nvSpPr>
          <p:cNvPr id="15447" name="Rectangle 90"/>
          <p:cNvSpPr>
            <a:spLocks noChangeArrowheads="1"/>
          </p:cNvSpPr>
          <p:nvPr/>
        </p:nvSpPr>
        <p:spPr bwMode="auto">
          <a:xfrm>
            <a:off x="13106400" y="9906000"/>
            <a:ext cx="1371600" cy="304800"/>
          </a:xfrm>
          <a:prstGeom prst="rect">
            <a:avLst/>
          </a:prstGeom>
          <a:solidFill>
            <a:srgbClr val="FF0000">
              <a:alpha val="0"/>
            </a:srgbClr>
          </a:solidFill>
          <a:ln w="28575">
            <a:solidFill>
              <a:srgbClr val="FF0000"/>
            </a:solidFill>
            <a:round/>
            <a:headEnd/>
            <a:tailEnd/>
          </a:ln>
        </p:spPr>
        <p:txBody>
          <a:bodyPr>
            <a:prstTxWarp prst="textNoShape">
              <a:avLst/>
            </a:prstTxWarp>
          </a:bodyPr>
          <a:lstStyle/>
          <a:p>
            <a:pPr defTabSz="4284663"/>
            <a:endParaRPr lang="en-US"/>
          </a:p>
        </p:txBody>
      </p:sp>
      <p:sp>
        <p:nvSpPr>
          <p:cNvPr id="15448" name="Rectangle 91"/>
          <p:cNvSpPr>
            <a:spLocks noChangeArrowheads="1"/>
          </p:cNvSpPr>
          <p:nvPr/>
        </p:nvSpPr>
        <p:spPr bwMode="auto">
          <a:xfrm>
            <a:off x="11963400" y="12192000"/>
            <a:ext cx="2590800" cy="304800"/>
          </a:xfrm>
          <a:prstGeom prst="rect">
            <a:avLst/>
          </a:prstGeom>
          <a:solidFill>
            <a:srgbClr val="FF0000">
              <a:alpha val="0"/>
            </a:srgbClr>
          </a:solidFill>
          <a:ln w="28575">
            <a:solidFill>
              <a:srgbClr val="0090F2"/>
            </a:solidFill>
            <a:round/>
            <a:headEnd/>
            <a:tailEnd/>
          </a:ln>
        </p:spPr>
        <p:txBody>
          <a:bodyPr>
            <a:prstTxWarp prst="textNoShape">
              <a:avLst/>
            </a:prstTxWarp>
          </a:bodyPr>
          <a:lstStyle/>
          <a:p>
            <a:pPr defTabSz="4284663"/>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2677</TotalTime>
  <Words>2447</Words>
  <Application>Microsoft Macintosh PowerPoint</Application>
  <PresentationFormat>Custom</PresentationFormat>
  <Paragraphs>159</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Default Design</vt:lpstr>
      <vt:lpstr>Slide 1</vt:lpstr>
    </vt:vector>
  </TitlesOfParts>
  <Manager/>
  <Company>VBI</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hallstead</dc:creator>
  <cp:keywords/>
  <dc:description/>
  <cp:lastModifiedBy>Mathematics Department</cp:lastModifiedBy>
  <cp:revision>152</cp:revision>
  <cp:lastPrinted>2010-09-20T20:58:07Z</cp:lastPrinted>
  <dcterms:created xsi:type="dcterms:W3CDTF">2010-09-21T20:41:04Z</dcterms:created>
  <dcterms:modified xsi:type="dcterms:W3CDTF">2010-09-21T20:41:31Z</dcterms:modified>
  <cp:category/>
</cp:coreProperties>
</file>