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32AB-E33B-8B48-9800-E1833F7BDF93}" type="datetimeFigureOut">
              <a:rPr lang="en-US" smtClean="0"/>
              <a:pPr/>
              <a:t>8/29/10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DB9F-E3C9-A64C-8A02-0DE677F56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32AB-E33B-8B48-9800-E1833F7BDF93}" type="datetimeFigureOut">
              <a:rPr lang="en-US" smtClean="0"/>
              <a:pPr/>
              <a:t>8/29/10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DB9F-E3C9-A64C-8A02-0DE677F56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32AB-E33B-8B48-9800-E1833F7BDF93}" type="datetimeFigureOut">
              <a:rPr lang="en-US" smtClean="0"/>
              <a:pPr/>
              <a:t>8/29/10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DB9F-E3C9-A64C-8A02-0DE677F56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32AB-E33B-8B48-9800-E1833F7BDF93}" type="datetimeFigureOut">
              <a:rPr lang="en-US" smtClean="0"/>
              <a:pPr/>
              <a:t>8/29/10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DB9F-E3C9-A64C-8A02-0DE677F56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32AB-E33B-8B48-9800-E1833F7BDF93}" type="datetimeFigureOut">
              <a:rPr lang="en-US" smtClean="0"/>
              <a:pPr/>
              <a:t>8/29/10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DB9F-E3C9-A64C-8A02-0DE677F56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32AB-E33B-8B48-9800-E1833F7BDF93}" type="datetimeFigureOut">
              <a:rPr lang="en-US" smtClean="0"/>
              <a:pPr/>
              <a:t>8/29/10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DB9F-E3C9-A64C-8A02-0DE677F56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32AB-E33B-8B48-9800-E1833F7BDF93}" type="datetimeFigureOut">
              <a:rPr lang="en-US" smtClean="0"/>
              <a:pPr/>
              <a:t>8/29/10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DB9F-E3C9-A64C-8A02-0DE677F56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32AB-E33B-8B48-9800-E1833F7BDF93}" type="datetimeFigureOut">
              <a:rPr lang="en-US" smtClean="0"/>
              <a:pPr/>
              <a:t>8/29/10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DB9F-E3C9-A64C-8A02-0DE677F56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32AB-E33B-8B48-9800-E1833F7BDF93}" type="datetimeFigureOut">
              <a:rPr lang="en-US" smtClean="0"/>
              <a:pPr/>
              <a:t>8/29/10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DB9F-E3C9-A64C-8A02-0DE677F56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32AB-E33B-8B48-9800-E1833F7BDF93}" type="datetimeFigureOut">
              <a:rPr lang="en-US" smtClean="0"/>
              <a:pPr/>
              <a:t>8/29/10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DB9F-E3C9-A64C-8A02-0DE677F56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32AB-E33B-8B48-9800-E1833F7BDF93}" type="datetimeFigureOut">
              <a:rPr lang="en-US" smtClean="0"/>
              <a:pPr/>
              <a:t>8/29/10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DB9F-E3C9-A64C-8A02-0DE677F56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932AB-E33B-8B48-9800-E1833F7BDF93}" type="datetimeFigureOut">
              <a:rPr lang="en-US" smtClean="0"/>
              <a:pPr/>
              <a:t>8/29/10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4DB9F-E3C9-A64C-8A02-0DE677F56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th.uiuc.edu/Macaulay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ADAM – Analysis of Dynamic Algebraic Models</a:t>
            </a:r>
            <a:endParaRPr lang="en-US" dirty="0"/>
          </a:p>
        </p:txBody>
      </p:sp>
      <p:pic>
        <p:nvPicPr>
          <p:cNvPr id="4" name="Content Placeholder 3" descr="Screen shot 2010-08-28 at 12.10.08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2778" r="-32778"/>
          <a:stretch>
            <a:fillRect/>
          </a:stretch>
        </p:blipFill>
        <p:spPr>
          <a:xfrm>
            <a:off x="-953736" y="1304634"/>
            <a:ext cx="10097736" cy="5553366"/>
          </a:xfrm>
        </p:spPr>
      </p:pic>
      <p:sp>
        <p:nvSpPr>
          <p:cNvPr id="5" name="Oval Callout 4"/>
          <p:cNvSpPr/>
          <p:nvPr/>
        </p:nvSpPr>
        <p:spPr>
          <a:xfrm>
            <a:off x="5436984" y="694480"/>
            <a:ext cx="3249816" cy="610154"/>
          </a:xfrm>
          <a:prstGeom prst="wedgeEllipseCallout">
            <a:avLst>
              <a:gd name="adj1" fmla="val -68343"/>
              <a:gd name="adj2" fmla="val 1094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http://dvd.vbi.vt.edu</a:t>
            </a:r>
            <a:endParaRPr lang="en-US" dirty="0"/>
          </a:p>
        </p:txBody>
      </p:sp>
      <p:pic>
        <p:nvPicPr>
          <p:cNvPr id="6" name="Picture 5" descr="Screen shot 2010-08-28 at 12.11.4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608" y="3419513"/>
            <a:ext cx="6251146" cy="120022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ADAM – Analysis of Dynamic Algebraic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4213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Attractor = solution to system of equations</a:t>
            </a:r>
          </a:p>
          <a:p>
            <a:r>
              <a:rPr lang="en-US" dirty="0" smtClean="0"/>
              <a:t>ADAM uses computer algebra system </a:t>
            </a:r>
            <a:r>
              <a:rPr lang="en-US" i="1" dirty="0" smtClean="0"/>
              <a:t>Macaulay2</a:t>
            </a:r>
          </a:p>
          <a:p>
            <a:r>
              <a:rPr lang="en-US" dirty="0" err="1" smtClean="0"/>
              <a:t>Gröbner</a:t>
            </a:r>
            <a:r>
              <a:rPr lang="en-US" dirty="0" smtClean="0"/>
              <a:t> basis computations</a:t>
            </a:r>
          </a:p>
          <a:p>
            <a:pPr lvl="1"/>
            <a:r>
              <a:rPr lang="en-US" dirty="0" smtClean="0"/>
              <a:t>Worst case: doubly-exponential </a:t>
            </a:r>
          </a:p>
          <a:p>
            <a:pPr lvl="1"/>
            <a:r>
              <a:rPr lang="en-US" dirty="0" smtClean="0"/>
              <a:t>Equations for biological systems are sparse: </a:t>
            </a:r>
            <a:r>
              <a:rPr lang="en-US" dirty="0" err="1" smtClean="0"/>
              <a:t>Gröbner</a:t>
            </a:r>
            <a:r>
              <a:rPr lang="en-US" dirty="0" smtClean="0"/>
              <a:t> basis computation work extremely well</a:t>
            </a:r>
          </a:p>
          <a:p>
            <a:r>
              <a:rPr lang="en-US" dirty="0" smtClean="0"/>
              <a:t>Other algorithm for special networks like </a:t>
            </a:r>
            <a:r>
              <a:rPr lang="en-US" i="1" dirty="0" smtClean="0"/>
              <a:t>conjunctive networks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842337"/>
            <a:ext cx="59179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Daniel R. Grayson and Michael E. </a:t>
            </a:r>
            <a:r>
              <a:rPr lang="en-US" sz="1200" dirty="0" err="1"/>
              <a:t>Stillman</a:t>
            </a:r>
            <a:r>
              <a:rPr lang="en-US" sz="1200" dirty="0"/>
              <a:t>. Macaulay2, a soft- ware system for research in algebraic </a:t>
            </a:r>
            <a:r>
              <a:rPr lang="en-US" sz="1200" dirty="0" smtClean="0"/>
              <a:t>geometry. Available </a:t>
            </a:r>
            <a:r>
              <a:rPr lang="en-US" sz="1200" dirty="0"/>
              <a:t>at </a:t>
            </a:r>
            <a:r>
              <a:rPr lang="en-US" sz="1200" dirty="0">
                <a:hlinkClick r:id="rId2"/>
              </a:rPr>
              <a:t>http://www.math.uiuc.edu/Macaulay2/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dirty="0"/>
              <a:t>Abdul Salam Jarrah, Reinhard Laubenbacher, and Alan Veliz-Cuba. The dynamics of conjunctive and disjunctive </a:t>
            </a:r>
            <a:r>
              <a:rPr lang="en-US" sz="1200" dirty="0" err="1"/>
              <a:t>boolean</a:t>
            </a:r>
            <a:r>
              <a:rPr lang="en-US" sz="1200" dirty="0"/>
              <a:t> network models. Bull Math </a:t>
            </a:r>
            <a:r>
              <a:rPr lang="en-US" sz="1200" dirty="0" err="1"/>
              <a:t>Biol</a:t>
            </a:r>
            <a:r>
              <a:rPr lang="en-US" sz="1200" dirty="0"/>
              <a:t>, 2010.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Gröbner</a:t>
            </a:r>
            <a:r>
              <a:rPr lang="en-US" dirty="0" smtClean="0"/>
              <a:t> Basis </a:t>
            </a:r>
            <a:r>
              <a:rPr lang="en-US" dirty="0"/>
              <a:t>C</a:t>
            </a:r>
            <a:r>
              <a:rPr lang="en-US" dirty="0" smtClean="0"/>
              <a:t>omputation  </a:t>
            </a:r>
            <a:r>
              <a:rPr lang="en-US" dirty="0"/>
              <a:t>B</a:t>
            </a:r>
            <a:r>
              <a:rPr lang="en-US" dirty="0" smtClean="0"/>
              <a:t>enchmarking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088" r="-508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86771" y="5939657"/>
            <a:ext cx="8500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Logical Models of Biological systems from </a:t>
            </a:r>
          </a:p>
          <a:p>
            <a:pPr algn="ctr"/>
            <a:r>
              <a:rPr lang="en-US" dirty="0" err="1" smtClean="0"/>
              <a:t>http://gin.univ-mrs.fr/GINsim/model_repository.html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786" y="274638"/>
            <a:ext cx="7479013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Gröbner</a:t>
            </a:r>
            <a:r>
              <a:rPr lang="en-US" dirty="0" smtClean="0"/>
              <a:t> Basis Computation         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5032" y="1600200"/>
            <a:ext cx="485176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TCR Signaling Pathway</a:t>
            </a:r>
          </a:p>
          <a:p>
            <a:pPr lvl="1"/>
            <a:r>
              <a:rPr lang="en-US" smtClean="0"/>
              <a:t>40</a:t>
            </a:r>
            <a:r>
              <a:rPr lang="en-US" smtClean="0"/>
              <a:t> </a:t>
            </a:r>
            <a:r>
              <a:rPr lang="en-US" smtClean="0"/>
              <a:t>regulatory components</a:t>
            </a:r>
            <a:endParaRPr lang="en-US" smtClean="0"/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40 </a:t>
            </a:r>
            <a:r>
              <a:rPr lang="en-US" dirty="0" smtClean="0"/>
              <a:t>possible states</a:t>
            </a:r>
          </a:p>
          <a:p>
            <a:pPr lvl="1"/>
            <a:r>
              <a:rPr lang="en-US" dirty="0" smtClean="0"/>
              <a:t>ADAM computes all seven steady states in less than 1 second</a:t>
            </a:r>
            <a:endParaRPr lang="en-US" dirty="0"/>
          </a:p>
        </p:txBody>
      </p:sp>
      <p:pic>
        <p:nvPicPr>
          <p:cNvPr id="4" name="Picture 3" descr="TCR_sig40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" y="937461"/>
            <a:ext cx="2966994" cy="5188702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5740</TotalTime>
  <Words>170</Words>
  <Application>Microsoft Macintosh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ADAM – Analysis of Dynamic Algebraic Models</vt:lpstr>
      <vt:lpstr>ADAM – Analysis of Dynamic Algebraic Models</vt:lpstr>
      <vt:lpstr>Gröbner Basis Computation  Benchmarking</vt:lpstr>
      <vt:lpstr>Gröbner Basis Computation         Benchmarking</vt:lpstr>
    </vt:vector>
  </TitlesOfParts>
  <Company>VBI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</dc:title>
  <dc:creator>Mathematics Department</dc:creator>
  <cp:lastModifiedBy>Mathematics Department</cp:lastModifiedBy>
  <cp:revision>7</cp:revision>
  <dcterms:created xsi:type="dcterms:W3CDTF">2010-08-29T13:00:17Z</dcterms:created>
  <dcterms:modified xsi:type="dcterms:W3CDTF">2010-09-02T11:36:35Z</dcterms:modified>
</cp:coreProperties>
</file>