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26668-F0C1-EC49-AB58-F1E1D28AC81F}" type="datetime1">
              <a:rPr lang="en-US" smtClean="0"/>
              <a:t>8/26/10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57DB-7E5F-B648-A6A5-0A58001A13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E6D34-50A8-3B41-9E82-8C797538ACB1}" type="datetime1">
              <a:rPr lang="en-US" smtClean="0"/>
              <a:t>8/26/10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123C2-FB55-7B41-882E-F79BFE7B19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23C2-FB55-7B41-882E-F79BFE7B19A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59F2-FBCA-4E41-9F97-087879E7F445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6CF-07C3-844E-A2DF-6A43E962222F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D5A7-995E-D44C-A0F6-F73C3B64DE2D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1A51-1873-4747-925F-34820846C6E1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84ED-2089-8D4F-86B0-80D1533D0AB6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C1E1-D745-2841-A52C-4AF40B721BE1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DF0C-BA0C-FE45-8EBD-3DA8337DC988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F190-127A-B341-B2AA-A385E4661F3D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C228-8089-2649-8A87-F2FF49A13DB6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B959-0ADB-3C4A-95CC-FBE24B74D74A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FA05-44C0-B64D-A3A7-839C24F902BF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BCE1-0042-074D-914B-69E4A73EBF5C}" type="datetime1">
              <a:rPr lang="en-US" smtClean="0"/>
              <a:t>8/26/10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Discrete Models in Systems Biology using Computer Algebra F. Hinkelmann R. Laubenbacher Virginia Bioinformatics Institute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C04-88E2-4543-8C0A-730302065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1127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Gene Regulatory Network of </a:t>
            </a:r>
            <a:r>
              <a:rPr lang="en-US" sz="2000" i="1" dirty="0" smtClean="0"/>
              <a:t>TCR Signaling Pathway</a:t>
            </a:r>
            <a:endParaRPr lang="en-US" sz="2000" i="1" dirty="0"/>
          </a:p>
        </p:txBody>
      </p:sp>
      <p:pic>
        <p:nvPicPr>
          <p:cNvPr id="4" name="Content Placeholder 3" descr="TCR_sig40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08994" r="-108994"/>
          <a:stretch>
            <a:fillRect/>
          </a:stretch>
        </p:blipFill>
        <p:spPr>
          <a:xfrm>
            <a:off x="-2112745" y="1075765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454592" y="1075765"/>
            <a:ext cx="423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 key players</a:t>
            </a:r>
          </a:p>
          <a:p>
            <a:r>
              <a:rPr lang="en-US" dirty="0" smtClean="0"/>
              <a:t>ON or OFF</a:t>
            </a:r>
          </a:p>
          <a:p>
            <a:r>
              <a:rPr lang="en-US" dirty="0" smtClean="0"/>
              <a:t>2^40= 1 099 511 627 </a:t>
            </a:r>
            <a:r>
              <a:rPr lang="en-US" dirty="0" smtClean="0"/>
              <a:t>776 configurations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0824" y="2554940"/>
            <a:ext cx="476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are the stables states of this systems?</a:t>
            </a:r>
          </a:p>
          <a:p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126164"/>
            <a:ext cx="9144000" cy="731836"/>
          </a:xfrm>
        </p:spPr>
        <p:txBody>
          <a:bodyPr vert="horz"/>
          <a:lstStyle/>
          <a:p>
            <a:r>
              <a:rPr lang="en-US" sz="2200" dirty="0" smtClean="0"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+mj-lt"/>
                <a:cs typeface="Calibri (Headings)"/>
              </a:rPr>
              <a:t>Analysis of Discrete Models in Systems Biology using Computer Algebra </a:t>
            </a:r>
          </a:p>
          <a:p>
            <a:r>
              <a:rPr lang="en-US" sz="2200" dirty="0" smtClean="0"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1"/>
                </a:solidFill>
                <a:latin typeface="+mj-lt"/>
                <a:cs typeface="Calibri (Headings)"/>
              </a:rPr>
              <a:t>F. Hinkelmann et al., Virginia Bioinformatics Institute</a:t>
            </a:r>
            <a:endParaRPr lang="en-US" sz="2200" dirty="0"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1"/>
              </a:solidFill>
              <a:latin typeface="+mj-lt"/>
              <a:cs typeface="Calibri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Solution: Computational Algebra</a:t>
            </a:r>
            <a:endParaRPr lang="en-US" sz="3600" dirty="0"/>
          </a:p>
        </p:txBody>
      </p:sp>
      <p:pic>
        <p:nvPicPr>
          <p:cNvPr id="4" name="Content Placeholder 3" descr="Screen shot 2010-08-25 at 9.19.34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479" r="-25479"/>
          <a:stretch>
            <a:fillRect/>
          </a:stretch>
        </p:blipFill>
        <p:spPr>
          <a:xfrm>
            <a:off x="-1012067" y="956469"/>
            <a:ext cx="7113255" cy="5185705"/>
          </a:xfrm>
        </p:spPr>
      </p:pic>
      <p:sp>
        <p:nvSpPr>
          <p:cNvPr id="5" name="TextBox 4"/>
          <p:cNvSpPr txBox="1"/>
          <p:nvPr/>
        </p:nvSpPr>
        <p:spPr>
          <a:xfrm>
            <a:off x="1058369" y="1186804"/>
            <a:ext cx="295098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http://dvd.vbi.vt.edu/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1851" y="3725962"/>
            <a:ext cx="192996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TCRsig40.ginml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407797" y="3725962"/>
            <a:ext cx="1245140" cy="64372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937" y="4819904"/>
            <a:ext cx="41295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 steady states:</a:t>
            </a:r>
          </a:p>
          <a:p>
            <a:r>
              <a:rPr lang="en-US" sz="1000" dirty="0" smtClean="0"/>
              <a:t>1011001010000000000000000000000000001000</a:t>
            </a:r>
          </a:p>
          <a:p>
            <a:r>
              <a:rPr lang="en-US" sz="1000" dirty="0" smtClean="0"/>
              <a:t>0000100000000000000000000000000000001000</a:t>
            </a:r>
          </a:p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304298" y="1403584"/>
            <a:ext cx="1593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  <a:br>
              <a:rPr lang="en-US" dirty="0" smtClean="0"/>
            </a:br>
            <a:r>
              <a:rPr lang="en-US" dirty="0" smtClean="0"/>
              <a:t>x1 =CD45</a:t>
            </a:r>
            <a:br>
              <a:rPr lang="en-US" dirty="0" smtClean="0"/>
            </a:br>
            <a:r>
              <a:rPr lang="en-US" dirty="0" smtClean="0"/>
              <a:t>x2 = CD8</a:t>
            </a:r>
            <a:br>
              <a:rPr lang="en-US" dirty="0" smtClean="0"/>
            </a:br>
            <a:r>
              <a:rPr lang="en-US" dirty="0" smtClean="0"/>
              <a:t>x3 = TCRlig</a:t>
            </a:r>
            <a:br>
              <a:rPr lang="en-US" dirty="0" smtClean="0"/>
            </a:br>
            <a:r>
              <a:rPr lang="en-US" dirty="0" smtClean="0"/>
              <a:t>x4 = TCRbind</a:t>
            </a:r>
            <a:br>
              <a:rPr lang="en-US" dirty="0" smtClean="0"/>
            </a:br>
            <a:r>
              <a:rPr lang="en-US" dirty="0" smtClean="0"/>
              <a:t>x5 = PAGCsk</a:t>
            </a:r>
            <a:br>
              <a:rPr lang="en-US" dirty="0" smtClean="0"/>
            </a:br>
            <a:r>
              <a:rPr lang="en-US" dirty="0" smtClean="0"/>
              <a:t>x6 = LCK</a:t>
            </a:r>
            <a:br>
              <a:rPr lang="en-US" dirty="0" smtClean="0"/>
            </a:br>
            <a:r>
              <a:rPr lang="en-US" dirty="0" smtClean="0"/>
              <a:t>x7 = Fyn</a:t>
            </a:r>
            <a:br>
              <a:rPr lang="en-US" dirty="0" smtClean="0"/>
            </a:br>
            <a:r>
              <a:rPr lang="en-US" dirty="0" smtClean="0"/>
              <a:t>x8 = cCbl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x40 = SEK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3174" y="1417638"/>
            <a:ext cx="2270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logical model was converted to:</a:t>
            </a:r>
            <a:br>
              <a:rPr lang="en-US" sz="1400" dirty="0" smtClean="0"/>
            </a:br>
            <a:r>
              <a:rPr lang="en-US" sz="1400" dirty="0" smtClean="0"/>
              <a:t>f1 =x1</a:t>
            </a:r>
            <a:br>
              <a:rPr lang="en-US" sz="1400" dirty="0" smtClean="0"/>
            </a:br>
            <a:r>
              <a:rPr lang="en-US" sz="1400" dirty="0" smtClean="0"/>
              <a:t>f2 = x2</a:t>
            </a:r>
            <a:br>
              <a:rPr lang="en-US" sz="1400" dirty="0" smtClean="0"/>
            </a:br>
            <a:r>
              <a:rPr lang="en-US" sz="1400" dirty="0" smtClean="0"/>
              <a:t>f3 = x3</a:t>
            </a:r>
            <a:br>
              <a:rPr lang="en-US" sz="1400" dirty="0" smtClean="0"/>
            </a:br>
            <a:r>
              <a:rPr lang="en-US" sz="1400" dirty="0" smtClean="0"/>
              <a:t>f4 = x3*x8+x3</a:t>
            </a:r>
            <a:br>
              <a:rPr lang="en-US" sz="1400" dirty="0" smtClean="0"/>
            </a:br>
            <a:r>
              <a:rPr lang="en-US" sz="1400" dirty="0" smtClean="0"/>
              <a:t>f5 = x4+1</a:t>
            </a:r>
            <a:br>
              <a:rPr lang="en-US" sz="1400" dirty="0" smtClean="0"/>
            </a:br>
            <a:r>
              <a:rPr lang="en-US" sz="1400" dirty="0" smtClean="0"/>
              <a:t>f6 = x1*x2*x5+x1*x2</a:t>
            </a:r>
            <a:br>
              <a:rPr lang="en-US" sz="1400" dirty="0" smtClean="0"/>
            </a:br>
            <a:r>
              <a:rPr lang="en-US" sz="1400" dirty="0" smtClean="0"/>
              <a:t>f7 = x1*x4*x6+x1*x4+x1*x6</a:t>
            </a:r>
            <a:br>
              <a:rPr lang="en-US" sz="1400" dirty="0" smtClean="0"/>
            </a:br>
            <a:r>
              <a:rPr lang="en-US" sz="1400" dirty="0" smtClean="0"/>
              <a:t>f8 = x11</a:t>
            </a:r>
            <a:br>
              <a:rPr lang="en-US" sz="1400" dirty="0" smtClean="0"/>
            </a:br>
            <a:r>
              <a:rPr lang="en-US" sz="1400" dirty="0" smtClean="0"/>
              <a:t>f9 = x4*x6*x7+x4*x6+x7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4385034" y="470978"/>
            <a:ext cx="4976280" cy="5671196"/>
          </a:xfrm>
          <a:prstGeom prst="ellipse">
            <a:avLst/>
          </a:prstGeom>
          <a:solidFill>
            <a:srgbClr val="FF0000">
              <a:alpha val="16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Less than 1 second!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14217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cs typeface="Calibri (Headings)"/>
              </a:rPr>
              <a:t>Analysis of Discrete Models in Systems Biology using Computer Algebra </a:t>
            </a:r>
          </a:p>
          <a:p>
            <a:pPr algn="ctr"/>
            <a:r>
              <a:rPr lang="en-US" sz="2200" dirty="0" smtClean="0">
                <a:ln w="317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cs typeface="Calibri (Headings)"/>
              </a:rPr>
              <a:t>F. Hinkelmann et al., Virginia Bioinformatics Institute</a:t>
            </a:r>
            <a:endParaRPr lang="en-US" sz="2200" dirty="0">
              <a:ln w="31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cs typeface="Calibri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218</Words>
  <Application>Microsoft Macintosh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Gene Regulatory Network of TCR Signaling Pathway</vt:lpstr>
      <vt:lpstr>Solution: Computational Algebra</vt:lpstr>
    </vt:vector>
  </TitlesOfParts>
  <Company>VBI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Discrete Models in Systems Biology using Computer Algebra </dc:title>
  <dc:creator>Mathematics Department</dc:creator>
  <cp:lastModifiedBy>Mathematics Department</cp:lastModifiedBy>
  <cp:revision>11</cp:revision>
  <dcterms:created xsi:type="dcterms:W3CDTF">2010-08-26T15:37:22Z</dcterms:created>
  <dcterms:modified xsi:type="dcterms:W3CDTF">2010-08-26T16:50:19Z</dcterms:modified>
</cp:coreProperties>
</file>