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4"/>
  </p:sldMasterIdLst>
  <p:sldIdLst>
    <p:sldId id="257" r:id="rId5"/>
    <p:sldId id="276" r:id="rId6"/>
    <p:sldId id="295" r:id="rId7"/>
    <p:sldId id="297" r:id="rId8"/>
    <p:sldId id="303" r:id="rId9"/>
    <p:sldId id="291" r:id="rId10"/>
    <p:sldId id="300" r:id="rId11"/>
    <p:sldId id="301" r:id="rId12"/>
    <p:sldId id="296" r:id="rId13"/>
    <p:sldId id="302" r:id="rId14"/>
    <p:sldId id="293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o Cesar" initials="JC" lastIdx="1" clrIdx="0">
    <p:extLst>
      <p:ext uri="{19B8F6BF-5375-455C-9EA6-DF929625EA0E}">
        <p15:presenceInfo xmlns:p15="http://schemas.microsoft.com/office/powerpoint/2012/main" userId="e31b3972b904c7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6" autoAdjust="0"/>
    <p:restoredTop sz="94660" autoAdjust="0"/>
  </p:normalViewPr>
  <p:slideViewPr>
    <p:cSldViewPr>
      <p:cViewPr varScale="1">
        <p:scale>
          <a:sx n="68" d="100"/>
          <a:sy n="68" d="100"/>
        </p:scale>
        <p:origin x="154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/>
              <a:t>O quanto você gosta de ter plantas em casa?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O quanto você gosta de ter plantas em casa?</c:v>
                </c:pt>
              </c:strCache>
            </c:strRef>
          </c:tx>
          <c:explosion val="7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4000"/>
                    </a:schemeClr>
                  </a:gs>
                  <a:gs pos="100000">
                    <a:schemeClr val="accent1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1D57-4F2F-ADB0-A5244B54B8A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4000"/>
                    </a:schemeClr>
                  </a:gs>
                  <a:gs pos="100000">
                    <a:schemeClr val="accent2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1D57-4F2F-ADB0-A5244B54B8A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4000"/>
                    </a:schemeClr>
                  </a:gs>
                  <a:gs pos="100000">
                    <a:schemeClr val="accent3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1D57-4F2F-ADB0-A5244B54B8A8}"/>
              </c:ext>
            </c:extLst>
          </c:dPt>
          <c:dPt>
            <c:idx val="3"/>
            <c:bubble3D val="0"/>
            <c:explosion val="9"/>
            <c:spPr>
              <a:gradFill rotWithShape="1">
                <a:gsLst>
                  <a:gs pos="0">
                    <a:schemeClr val="accent4">
                      <a:tint val="96000"/>
                      <a:lumMod val="104000"/>
                    </a:schemeClr>
                  </a:gs>
                  <a:gs pos="100000">
                    <a:schemeClr val="accent4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2-E4DB-4C3B-A257-29CEB643E7A4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4000"/>
                    </a:schemeClr>
                  </a:gs>
                  <a:gs pos="100000">
                    <a:schemeClr val="accent5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1D57-4F2F-ADB0-A5244B54B8A8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6000"/>
                      <a:lumMod val="104000"/>
                    </a:schemeClr>
                  </a:gs>
                  <a:gs pos="100000">
                    <a:schemeClr val="accent6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1D57-4F2F-ADB0-A5244B54B8A8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4000"/>
                    </a:schemeClr>
                  </a:gs>
                  <a:gs pos="100000">
                    <a:schemeClr val="accent1">
                      <a:lumMod val="60000"/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D-1D57-4F2F-ADB0-A5244B54B8A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Planilha1!$A$2:$A$8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Planilha1!$B$2:$B$8</c:f>
              <c:numCache>
                <c:formatCode>0.00%</c:formatCode>
                <c:ptCount val="7"/>
                <c:pt idx="0">
                  <c:v>5.2999999999999999E-2</c:v>
                </c:pt>
                <c:pt idx="1">
                  <c:v>5.2999999999999999E-2</c:v>
                </c:pt>
                <c:pt idx="2">
                  <c:v>7.2999999999999995E-2</c:v>
                </c:pt>
                <c:pt idx="3">
                  <c:v>0.11899999999999999</c:v>
                </c:pt>
                <c:pt idx="4">
                  <c:v>0.13200000000000001</c:v>
                </c:pt>
                <c:pt idx="5">
                  <c:v>0.106</c:v>
                </c:pt>
                <c:pt idx="6">
                  <c:v>0.46400000000000002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DB-4C3B-A257-29CEB643E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2">
        <a:lumMod val="75000"/>
      </a:schemeClr>
    </a:soli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Você acha que rega as plantas o suficiente?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4000"/>
                    </a:schemeClr>
                  </a:gs>
                  <a:gs pos="100000">
                    <a:schemeClr val="accent1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0442-4B0B-8ED8-B3B3D3EB855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4000"/>
                    </a:schemeClr>
                  </a:gs>
                  <a:gs pos="100000">
                    <a:schemeClr val="accent2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0442-4B0B-8ED8-B3B3D3EB855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4000"/>
                    </a:schemeClr>
                  </a:gs>
                  <a:gs pos="100000">
                    <a:schemeClr val="accent3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0442-4B0B-8ED8-B3B3D3EB855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4000"/>
                    </a:schemeClr>
                  </a:gs>
                  <a:gs pos="100000">
                    <a:schemeClr val="accent4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0442-4B0B-8ED8-B3B3D3EB8555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4000"/>
                    </a:schemeClr>
                  </a:gs>
                  <a:gs pos="100000">
                    <a:schemeClr val="accent5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0442-4B0B-8ED8-B3B3D3EB8555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6000"/>
                      <a:lumMod val="104000"/>
                    </a:schemeClr>
                  </a:gs>
                  <a:gs pos="100000">
                    <a:schemeClr val="accent6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0442-4B0B-8ED8-B3B3D3EB8555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4000"/>
                    </a:schemeClr>
                  </a:gs>
                  <a:gs pos="100000">
                    <a:schemeClr val="accent1">
                      <a:lumMod val="60000"/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D-0442-4B0B-8ED8-B3B3D3EB8555}"/>
              </c:ext>
            </c:extLst>
          </c:dPt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Planilha1!$A$2:$A$8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Planilha1!$B$2:$B$8</c:f>
              <c:numCache>
                <c:formatCode>0.00%</c:formatCode>
                <c:ptCount val="7"/>
                <c:pt idx="0">
                  <c:v>0.13900000000000001</c:v>
                </c:pt>
                <c:pt idx="1">
                  <c:v>3.3000000000000002E-2</c:v>
                </c:pt>
                <c:pt idx="2">
                  <c:v>7.9000000000000001E-2</c:v>
                </c:pt>
                <c:pt idx="3">
                  <c:v>0.13900000000000001</c:v>
                </c:pt>
                <c:pt idx="4">
                  <c:v>0.152</c:v>
                </c:pt>
                <c:pt idx="5">
                  <c:v>9.2999999999999999E-2</c:v>
                </c:pt>
                <c:pt idx="6">
                  <c:v>0.36399999999999999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37-4A52-AB54-D80FE1637F3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2">
        <a:lumMod val="75000"/>
      </a:schemeClr>
    </a:soli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O quanto você gosta de cuidar das plantas que possui em casa?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4000"/>
                    </a:schemeClr>
                  </a:gs>
                  <a:gs pos="100000">
                    <a:schemeClr val="accent1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24BB-4372-A374-CA3B212AB53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4000"/>
                    </a:schemeClr>
                  </a:gs>
                  <a:gs pos="100000">
                    <a:schemeClr val="accent2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24BB-4372-A374-CA3B212AB53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4000"/>
                    </a:schemeClr>
                  </a:gs>
                  <a:gs pos="100000">
                    <a:schemeClr val="accent3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24BB-4372-A374-CA3B212AB53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4000"/>
                    </a:schemeClr>
                  </a:gs>
                  <a:gs pos="100000">
                    <a:schemeClr val="accent4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24BB-4372-A374-CA3B212AB536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4000"/>
                    </a:schemeClr>
                  </a:gs>
                  <a:gs pos="100000">
                    <a:schemeClr val="accent5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24BB-4372-A374-CA3B212AB536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6000"/>
                      <a:lumMod val="104000"/>
                    </a:schemeClr>
                  </a:gs>
                  <a:gs pos="100000">
                    <a:schemeClr val="accent6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24BB-4372-A374-CA3B212AB536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4000"/>
                    </a:schemeClr>
                  </a:gs>
                  <a:gs pos="100000">
                    <a:schemeClr val="accent1">
                      <a:lumMod val="60000"/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D-24BB-4372-A374-CA3B212AB53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Planilha1!$A$2:$A$8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Planilha1!$B$2:$B$8</c:f>
              <c:numCache>
                <c:formatCode>0%</c:formatCode>
                <c:ptCount val="7"/>
                <c:pt idx="0" formatCode="0.00%">
                  <c:v>0.13900000000000001</c:v>
                </c:pt>
                <c:pt idx="1">
                  <c:v>0.04</c:v>
                </c:pt>
                <c:pt idx="2">
                  <c:v>0.06</c:v>
                </c:pt>
                <c:pt idx="3" formatCode="0.00%">
                  <c:v>0.13900000000000001</c:v>
                </c:pt>
                <c:pt idx="4" formatCode="0.00%">
                  <c:v>0.152</c:v>
                </c:pt>
                <c:pt idx="5" formatCode="0.00%">
                  <c:v>8.5999999999999993E-2</c:v>
                </c:pt>
                <c:pt idx="6" formatCode="0.00%">
                  <c:v>0.38400000000000001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4F-4C42-9A3E-8F40DB8C16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2">
        <a:lumMod val="75000"/>
      </a:schemeClr>
    </a:soli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sz="1600" baseline="0" dirty="0"/>
              <a:t>O quanto é fácil para você encontrar pessoas de confiança para cuidar de suas plantas na sua ausência?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O quanto é fácil para você encontrar pessoas de confiança para cuidar de suas plantas na sua ausência? Durante uma viagem, por exemplo.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4000"/>
                    </a:schemeClr>
                  </a:gs>
                  <a:gs pos="100000">
                    <a:schemeClr val="accent1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2A36-4E46-9971-5FBB694CE3A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4000"/>
                    </a:schemeClr>
                  </a:gs>
                  <a:gs pos="100000">
                    <a:schemeClr val="accent2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2A36-4E46-9971-5FBB694CE3A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4000"/>
                    </a:schemeClr>
                  </a:gs>
                  <a:gs pos="100000">
                    <a:schemeClr val="accent3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2A36-4E46-9971-5FBB694CE3A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4000"/>
                    </a:schemeClr>
                  </a:gs>
                  <a:gs pos="100000">
                    <a:schemeClr val="accent4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2A36-4E46-9971-5FBB694CE3A8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4000"/>
                    </a:schemeClr>
                  </a:gs>
                  <a:gs pos="100000">
                    <a:schemeClr val="accent5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2A36-4E46-9971-5FBB694CE3A8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6000"/>
                      <a:lumMod val="104000"/>
                    </a:schemeClr>
                  </a:gs>
                  <a:gs pos="100000">
                    <a:schemeClr val="accent6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2A36-4E46-9971-5FBB694CE3A8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4000"/>
                    </a:schemeClr>
                  </a:gs>
                  <a:gs pos="100000">
                    <a:schemeClr val="accent1">
                      <a:lumMod val="60000"/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D-2A36-4E46-9971-5FBB694CE3A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Planilha1!$A$2:$A$8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Planilha1!$B$2:$B$8</c:f>
              <c:numCache>
                <c:formatCode>0.00%</c:formatCode>
                <c:ptCount val="7"/>
                <c:pt idx="0">
                  <c:v>0.27300000000000002</c:v>
                </c:pt>
                <c:pt idx="1">
                  <c:v>0.113</c:v>
                </c:pt>
                <c:pt idx="2">
                  <c:v>0.14699999999999999</c:v>
                </c:pt>
                <c:pt idx="3">
                  <c:v>0.127</c:v>
                </c:pt>
                <c:pt idx="4" formatCode="0%">
                  <c:v>0.1</c:v>
                </c:pt>
                <c:pt idx="5" formatCode="0%">
                  <c:v>0.04</c:v>
                </c:pt>
                <c:pt idx="6" formatCode="0%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10-4085-8C90-D5C29DBFC0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2">
        <a:lumMod val="75000"/>
      </a:schemeClr>
    </a:soli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sz="1600" dirty="0"/>
              <a:t>O quanto você gostaria de ter mais plantas em casa?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O quanto você gostaria de ter mais plantas em casa?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4000"/>
                    </a:schemeClr>
                  </a:gs>
                  <a:gs pos="100000">
                    <a:schemeClr val="accent1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0EB9-4138-81D0-01E49ED558B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4000"/>
                    </a:schemeClr>
                  </a:gs>
                  <a:gs pos="100000">
                    <a:schemeClr val="accent2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0EB9-4138-81D0-01E49ED558B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4000"/>
                    </a:schemeClr>
                  </a:gs>
                  <a:gs pos="100000">
                    <a:schemeClr val="accent3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0EB9-4138-81D0-01E49ED558B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4000"/>
                    </a:schemeClr>
                  </a:gs>
                  <a:gs pos="100000">
                    <a:schemeClr val="accent4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0EB9-4138-81D0-01E49ED558B8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4000"/>
                    </a:schemeClr>
                  </a:gs>
                  <a:gs pos="100000">
                    <a:schemeClr val="accent5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0EB9-4138-81D0-01E49ED558B8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6000"/>
                      <a:lumMod val="104000"/>
                    </a:schemeClr>
                  </a:gs>
                  <a:gs pos="100000">
                    <a:schemeClr val="accent6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0EB9-4138-81D0-01E49ED558B8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4000"/>
                    </a:schemeClr>
                  </a:gs>
                  <a:gs pos="100000">
                    <a:schemeClr val="accent1">
                      <a:lumMod val="60000"/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D-0EB9-4138-81D0-01E49ED558B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Planilha1!$A$2:$A$8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Planilha1!$B$2:$B$8</c:f>
              <c:numCache>
                <c:formatCode>0%</c:formatCode>
                <c:ptCount val="7"/>
                <c:pt idx="0" formatCode="0.00%">
                  <c:v>0.13200000000000001</c:v>
                </c:pt>
                <c:pt idx="1">
                  <c:v>0.02</c:v>
                </c:pt>
                <c:pt idx="2" formatCode="0.00%">
                  <c:v>5.2999999999999999E-2</c:v>
                </c:pt>
                <c:pt idx="3" formatCode="0.00%">
                  <c:v>0.152</c:v>
                </c:pt>
                <c:pt idx="4" formatCode="0.00%">
                  <c:v>0.16600000000000001</c:v>
                </c:pt>
                <c:pt idx="5" formatCode="0.00%">
                  <c:v>7.9000000000000001E-2</c:v>
                </c:pt>
                <c:pt idx="6" formatCode="0.00%">
                  <c:v>0.39700000000000002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43-4360-8A14-B918E8765B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2">
        <a:lumMod val="75000"/>
      </a:schemeClr>
    </a:soli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sz="1600" dirty="0"/>
              <a:t>O quanto você está disposto a gastar com suas plantas?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O quanto você está disposto a gastar com suas plantas?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4000"/>
                    </a:schemeClr>
                  </a:gs>
                  <a:gs pos="100000">
                    <a:schemeClr val="accent1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B3A5-458C-BAC8-38C7AAE395B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4000"/>
                    </a:schemeClr>
                  </a:gs>
                  <a:gs pos="100000">
                    <a:schemeClr val="accent3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B3A5-458C-BAC8-38C7AAE395B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4000"/>
                    </a:schemeClr>
                  </a:gs>
                  <a:gs pos="100000">
                    <a:schemeClr val="accent5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B3A5-458C-BAC8-38C7AAE395B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4000"/>
                    </a:schemeClr>
                  </a:gs>
                  <a:gs pos="100000">
                    <a:schemeClr val="accent1">
                      <a:lumMod val="60000"/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B3A5-458C-BAC8-38C7AAE395B0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6000"/>
                      <a:lumMod val="104000"/>
                    </a:schemeClr>
                  </a:gs>
                  <a:gs pos="100000">
                    <a:schemeClr val="accent3">
                      <a:lumMod val="60000"/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B3A5-458C-BAC8-38C7AAE395B0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6000"/>
                      <a:lumMod val="104000"/>
                    </a:schemeClr>
                  </a:gs>
                  <a:gs pos="100000">
                    <a:schemeClr val="accent5">
                      <a:lumMod val="60000"/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B3A5-458C-BAC8-38C7AAE395B0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tint val="96000"/>
                      <a:lumMod val="104000"/>
                    </a:schemeClr>
                  </a:gs>
                  <a:gs pos="100000">
                    <a:schemeClr val="accent1">
                      <a:lumMod val="80000"/>
                      <a:lumOff val="20000"/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D-B3A5-458C-BAC8-38C7AAE395B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Planilha1!$A$2:$A$8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Planilha1!$B$2:$B$8</c:f>
              <c:numCache>
                <c:formatCode>0.00%</c:formatCode>
                <c:ptCount val="7"/>
                <c:pt idx="0">
                  <c:v>0.192</c:v>
                </c:pt>
                <c:pt idx="1">
                  <c:v>9.2999999999999999E-2</c:v>
                </c:pt>
                <c:pt idx="2">
                  <c:v>6.6000000000000003E-2</c:v>
                </c:pt>
                <c:pt idx="3">
                  <c:v>0.252</c:v>
                </c:pt>
                <c:pt idx="4">
                  <c:v>0.13200000000000001</c:v>
                </c:pt>
                <c:pt idx="5">
                  <c:v>8.5999999999999993E-2</c:v>
                </c:pt>
                <c:pt idx="6">
                  <c:v>0.17899999999999999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6C-405D-B566-563A7FBA4E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2">
        <a:lumMod val="75000"/>
      </a:schemeClr>
    </a:soli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4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0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8017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70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97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04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8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1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07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7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4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1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2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1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2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EEB9B-2BD7-4788-886B-C9B43F642D8F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6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afrairrigacao.com.br/materia/excesso-e-falta-de-agua-na-irrigacao-consequencia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lustrado.com.br/crise-hidrica-manejo-eficiente-do-uso-da-agua-nas-propriedades-agricolas-pode-ajudar-produtores-a-minimizarem-os-efeitos-da-seca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Resultado de imagem para doação de sang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E067BA-9779-482E-9050-82A731E06F7E}"/>
              </a:ext>
            </a:extLst>
          </p:cNvPr>
          <p:cNvSpPr/>
          <p:nvPr/>
        </p:nvSpPr>
        <p:spPr>
          <a:xfrm>
            <a:off x="3376556" y="3126925"/>
            <a:ext cx="3960440" cy="12003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2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Plantae</a:t>
            </a:r>
            <a:endParaRPr lang="pt-BR" sz="7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0B42345-8A17-45D4-ACE8-0735A863C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012000"/>
            <a:ext cx="852314" cy="13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5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75656" y="692696"/>
            <a:ext cx="4896544" cy="128089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accent2"/>
                </a:solidFill>
                <a:latin typeface="+mn-lt"/>
                <a:cs typeface="Aharoni" panose="02010803020104030203" pitchFamily="2" charset="-79"/>
              </a:rPr>
              <a:t>VALIDAÇÃO DA DOR</a:t>
            </a:r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827584" y="2060848"/>
            <a:ext cx="7488832" cy="3777622"/>
          </a:xfrm>
        </p:spPr>
        <p:txBody>
          <a:bodyPr/>
          <a:lstStyle/>
          <a:p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/>
              <a:t>Muitas gostariam de ter ainda mais plantas em casa e estão dispostas a fazer um certo investimento.</a:t>
            </a:r>
          </a:p>
          <a:p>
            <a:pPr marL="0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4371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835696" y="700725"/>
            <a:ext cx="6589199" cy="128089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accent2"/>
                </a:solidFill>
                <a:latin typeface="+mn-lt"/>
                <a:cs typeface="Aharoni" panose="02010803020104030203" pitchFamily="2" charset="-79"/>
              </a:rPr>
              <a:t>PROPOSTA DE VALOR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97928"/>
            <a:ext cx="8429561" cy="4023360"/>
          </a:xfrm>
        </p:spPr>
        <p:txBody>
          <a:bodyPr/>
          <a:lstStyle/>
          <a:p>
            <a:r>
              <a:rPr lang="pt-BR" sz="2400" dirty="0"/>
              <a:t>O aplicativo presente tem o intuito de :</a:t>
            </a:r>
          </a:p>
          <a:p>
            <a:endParaRPr lang="pt-B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/>
              <a:t>Proporcionar um melhor aproveitamento do tempo do usuário;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/>
              <a:t>Diminuição do desperdício de água;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/>
              <a:t>Proporcionar tranquilidade aos usuários durante uma ausência prolongada;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/>
              <a:t>Aumento da longevidade das plantas.</a:t>
            </a: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0025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11560" y="2276872"/>
            <a:ext cx="4104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5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TELA DE ABERTURA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8DC7561-97E5-4F70-B905-248829D2D7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030424"/>
            <a:ext cx="2452605" cy="4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3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331640" y="692696"/>
            <a:ext cx="2232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accent2"/>
                </a:solidFill>
                <a:cs typeface="Aharoni" panose="02010803020104030203" pitchFamily="2" charset="-79"/>
              </a:rPr>
              <a:t>ALUNOS</a:t>
            </a:r>
          </a:p>
          <a:p>
            <a:pPr algn="ctr"/>
            <a:endParaRPr lang="pt-BR" sz="3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pt-BR" sz="3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31E8C29-DE5B-4C60-826D-5A7836262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978964"/>
              </p:ext>
            </p:extLst>
          </p:nvPr>
        </p:nvGraphicFramePr>
        <p:xfrm>
          <a:off x="818569" y="2197629"/>
          <a:ext cx="6009779" cy="3071843"/>
        </p:xfrm>
        <a:graphic>
          <a:graphicData uri="http://schemas.openxmlformats.org/drawingml/2006/table">
            <a:tbl>
              <a:tblPr/>
              <a:tblGrid>
                <a:gridCol w="6009779">
                  <a:extLst>
                    <a:ext uri="{9D8B030D-6E8A-4147-A177-3AD203B41FA5}">
                      <a16:colId xmlns:a16="http://schemas.microsoft.com/office/drawing/2014/main" val="2398851131"/>
                    </a:ext>
                  </a:extLst>
                </a:gridCol>
              </a:tblGrid>
              <a:tr h="445270">
                <a:tc>
                  <a:txBody>
                    <a:bodyPr/>
                    <a:lstStyle/>
                    <a:p>
                      <a:pPr>
                        <a:buFont typeface="+mj-lt"/>
                        <a:buAutoNum type="arabicPeriod"/>
                      </a:pPr>
                      <a:r>
                        <a:rPr lang="pt-BR" sz="1600" dirty="0"/>
                        <a:t> </a:t>
                      </a:r>
                      <a:r>
                        <a:rPr lang="pt-BR" sz="1600"/>
                        <a:t>Guilherdfhsbafsjfbfkldfbgkfjkjme</a:t>
                      </a:r>
                      <a:r>
                        <a:rPr lang="pt-BR" sz="1600" dirty="0"/>
                        <a:t> Basílio da Silva – RA 12108178</a:t>
                      </a:r>
                    </a:p>
                    <a:p>
                      <a:pPr>
                        <a:buFont typeface="+mj-lt"/>
                        <a:buNone/>
                      </a:pPr>
                      <a:endParaRPr lang="pt-BR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212037"/>
                  </a:ext>
                </a:extLst>
              </a:tr>
              <a:tr h="445270">
                <a:tc>
                  <a:txBody>
                    <a:bodyPr/>
                    <a:lstStyle/>
                    <a:p>
                      <a:pPr>
                        <a:buFont typeface="+mj-lt"/>
                        <a:buAutoNum type="arabicPeriod" startAt="2"/>
                      </a:pPr>
                      <a:r>
                        <a:rPr lang="pt-BR" sz="1600" dirty="0"/>
                        <a:t> Júlio Cesar Alves de Almeida – RA 12108983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725146"/>
                  </a:ext>
                </a:extLst>
              </a:tr>
              <a:tr h="779223">
                <a:tc>
                  <a:txBody>
                    <a:bodyPr/>
                    <a:lstStyle/>
                    <a:p>
                      <a:pPr>
                        <a:buFont typeface="+mj-lt"/>
                        <a:buAutoNum type="arabicPeriod" startAt="3"/>
                      </a:pPr>
                      <a:r>
                        <a:rPr lang="pt-BR" sz="1600" dirty="0"/>
                        <a:t> Larissa Fernanda Cruz Silveira – RA 12108334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821395"/>
                  </a:ext>
                </a:extLst>
              </a:tr>
              <a:tr h="445270">
                <a:tc>
                  <a:txBody>
                    <a:bodyPr/>
                    <a:lstStyle/>
                    <a:p>
                      <a:pPr>
                        <a:buFont typeface="+mj-lt"/>
                        <a:buAutoNum type="arabicPeriod" startAt="4"/>
                      </a:pPr>
                      <a:r>
                        <a:rPr lang="pt-BR" sz="1600" dirty="0"/>
                        <a:t> Luiza Cristina Cruz Silveira – RA 12108733 </a:t>
                      </a:r>
                      <a:br>
                        <a:rPr lang="pt-BR" sz="1600" dirty="0"/>
                      </a:br>
                      <a:endParaRPr lang="pt-BR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396160"/>
                  </a:ext>
                </a:extLst>
              </a:tr>
              <a:tr h="445270">
                <a:tc>
                  <a:txBody>
                    <a:bodyPr/>
                    <a:lstStyle/>
                    <a:p>
                      <a:pPr>
                        <a:buFont typeface="+mj-lt"/>
                        <a:buAutoNum type="arabicPeriod" startAt="5"/>
                      </a:pP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Natan</a:t>
                      </a:r>
                      <a:r>
                        <a:rPr lang="es-ES" sz="1600" dirty="0"/>
                        <a:t> Aguiar Gonzales – RA 12108703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267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9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187624" y="692696"/>
            <a:ext cx="1656184" cy="648072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accent2"/>
                </a:solidFill>
                <a:latin typeface="+mn-lt"/>
                <a:cs typeface="Aharoni" panose="02010803020104030203" pitchFamily="2" charset="-79"/>
              </a:rPr>
              <a:t>DOR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971600" y="2348880"/>
            <a:ext cx="7979744" cy="374441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2400" dirty="0"/>
              <a:t>Falta de tempo para cuidar de plantas que possuímos em casa;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/>
              <a:t>Não ter controle de como as plantas ficam durante uma viagem;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/>
              <a:t>Nem sempre conseguir pessoas que possam cuidar de nossas plantas em nossa ausência;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/>
              <a:t>Falta de conhecimento de terceiros a cerca da quantidade de água necessária para cada tipo de planta;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/>
              <a:t>Desperdício de água.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400"/>
              <a:t>fdjkbfdljaskbfsjkff</a:t>
            </a: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0063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331640" y="692696"/>
            <a:ext cx="6589199" cy="1280890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accent2"/>
                </a:solidFill>
                <a:latin typeface="+mn-lt"/>
                <a:cs typeface="Aharoni" panose="02010803020104030203" pitchFamily="2" charset="-79"/>
              </a:rPr>
              <a:t>DOR (Informações Externas)</a:t>
            </a:r>
          </a:p>
        </p:txBody>
      </p:sp>
      <p:pic>
        <p:nvPicPr>
          <p:cNvPr id="3" name="Imagem 2">
            <a:hlinkClick r:id="rId2"/>
            <a:extLst>
              <a:ext uri="{FF2B5EF4-FFF2-40B4-BE49-F238E27FC236}">
                <a16:creationId xmlns:a16="http://schemas.microsoft.com/office/drawing/2014/main" id="{98E46F92-28EA-48A0-8FE1-161C07C14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422869"/>
            <a:ext cx="4968552" cy="481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1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331640" y="692696"/>
            <a:ext cx="6589199" cy="1280890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accent2"/>
                </a:solidFill>
                <a:latin typeface="+mn-lt"/>
                <a:cs typeface="Aharoni" panose="02010803020104030203" pitchFamily="2" charset="-79"/>
              </a:rPr>
              <a:t>DOR (Informações Externas)</a:t>
            </a:r>
          </a:p>
        </p:txBody>
      </p:sp>
      <p:pic>
        <p:nvPicPr>
          <p:cNvPr id="4" name="Imagem 3">
            <a:hlinkClick r:id="rId2"/>
            <a:extLst>
              <a:ext uri="{FF2B5EF4-FFF2-40B4-BE49-F238E27FC236}">
                <a16:creationId xmlns:a16="http://schemas.microsoft.com/office/drawing/2014/main" id="{7414B41A-6E01-4463-88BF-11887B0EE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038" y="2251092"/>
            <a:ext cx="5731923" cy="391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1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accent2"/>
                </a:solidFill>
                <a:latin typeface="+mn-lt"/>
                <a:cs typeface="Aharoni" panose="02010803020104030203" pitchFamily="2" charset="-79"/>
              </a:rPr>
              <a:t>VALIDAÇÃO DA DOR </a:t>
            </a:r>
            <a:br>
              <a:rPr lang="pt-BR" b="1" dirty="0">
                <a:solidFill>
                  <a:schemeClr val="accent2"/>
                </a:solidFill>
                <a:latin typeface="+mn-lt"/>
                <a:cs typeface="Aharoni" panose="02010803020104030203" pitchFamily="2" charset="-79"/>
              </a:rPr>
            </a:br>
            <a:r>
              <a:rPr lang="pt-BR" sz="3600" b="1" dirty="0">
                <a:solidFill>
                  <a:schemeClr val="accent2"/>
                </a:solidFill>
                <a:latin typeface="+mn-lt"/>
                <a:cs typeface="Aharoni" panose="02010803020104030203" pitchFamily="2" charset="-79"/>
              </a:rPr>
              <a:t>(151 entrevistados)</a:t>
            </a:r>
            <a:endParaRPr lang="pt-BR" b="1" dirty="0">
              <a:solidFill>
                <a:schemeClr val="accent2"/>
              </a:solidFill>
              <a:latin typeface="+mn-lt"/>
              <a:cs typeface="Aharoni" panose="02010803020104030203" pitchFamily="2" charset="-79"/>
            </a:endParaRPr>
          </a:p>
        </p:txBody>
      </p:sp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03F5F105-D4D1-42B6-8821-7AA87D833D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1313038"/>
              </p:ext>
            </p:extLst>
          </p:nvPr>
        </p:nvGraphicFramePr>
        <p:xfrm>
          <a:off x="467544" y="2204864"/>
          <a:ext cx="4104456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Gráfico 18">
            <a:extLst>
              <a:ext uri="{FF2B5EF4-FFF2-40B4-BE49-F238E27FC236}">
                <a16:creationId xmlns:a16="http://schemas.microsoft.com/office/drawing/2014/main" id="{524A310B-823D-4385-97BD-0A360A4902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7824925"/>
              </p:ext>
            </p:extLst>
          </p:nvPr>
        </p:nvGraphicFramePr>
        <p:xfrm>
          <a:off x="4717922" y="2187887"/>
          <a:ext cx="4104456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CaixaDeTexto 19">
            <a:extLst>
              <a:ext uri="{FF2B5EF4-FFF2-40B4-BE49-F238E27FC236}">
                <a16:creationId xmlns:a16="http://schemas.microsoft.com/office/drawing/2014/main" id="{CB94CC85-874C-4B2E-BC8B-D4A42B91843B}"/>
              </a:ext>
            </a:extLst>
          </p:cNvPr>
          <p:cNvSpPr txBox="1"/>
          <p:nvPr/>
        </p:nvSpPr>
        <p:spPr>
          <a:xfrm>
            <a:off x="1331640" y="5301208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70%  gostam</a:t>
            </a:r>
            <a:br>
              <a:rPr lang="pt-BR" dirty="0"/>
            </a:br>
            <a:r>
              <a:rPr lang="pt-BR" dirty="0"/>
              <a:t>10,6% não gostam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D0A876A-BE47-40F5-9BA3-87A2F6B9B9F4}"/>
              </a:ext>
            </a:extLst>
          </p:cNvPr>
          <p:cNvSpPr txBox="1"/>
          <p:nvPr/>
        </p:nvSpPr>
        <p:spPr>
          <a:xfrm>
            <a:off x="5508104" y="5373537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60,9% regam</a:t>
            </a:r>
            <a:br>
              <a:rPr lang="pt-BR" dirty="0"/>
            </a:br>
            <a:r>
              <a:rPr lang="pt-BR" dirty="0"/>
              <a:t>17,2% não regam</a:t>
            </a:r>
          </a:p>
        </p:txBody>
      </p:sp>
    </p:spTree>
    <p:extLst>
      <p:ext uri="{BB962C8B-B14F-4D97-AF65-F5344CB8AC3E}">
        <p14:creationId xmlns:p14="http://schemas.microsoft.com/office/powerpoint/2010/main" val="1010386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accent2"/>
                </a:solidFill>
                <a:cs typeface="Aharoni" panose="02010803020104030203" pitchFamily="2" charset="-79"/>
              </a:rPr>
              <a:t>VALIDAÇÃO DA DOR </a:t>
            </a:r>
            <a:br>
              <a:rPr lang="pt-BR" b="1" dirty="0">
                <a:solidFill>
                  <a:schemeClr val="accent2"/>
                </a:solidFill>
                <a:cs typeface="Aharoni" panose="02010803020104030203" pitchFamily="2" charset="-79"/>
              </a:rPr>
            </a:br>
            <a:r>
              <a:rPr lang="pt-BR" sz="3600" b="1" dirty="0">
                <a:solidFill>
                  <a:schemeClr val="accent2"/>
                </a:solidFill>
                <a:cs typeface="Aharoni" panose="02010803020104030203" pitchFamily="2" charset="-79"/>
              </a:rPr>
              <a:t>(151 entrevistados)</a:t>
            </a:r>
            <a:endParaRPr lang="pt-BR" b="1" dirty="0">
              <a:solidFill>
                <a:schemeClr val="accent2"/>
              </a:solidFill>
              <a:cs typeface="Aharoni" panose="02010803020104030203" pitchFamily="2" charset="-79"/>
            </a:endParaRP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50633399-B046-4A5D-954B-533DE89D09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9734575"/>
              </p:ext>
            </p:extLst>
          </p:nvPr>
        </p:nvGraphicFramePr>
        <p:xfrm>
          <a:off x="467544" y="2224544"/>
          <a:ext cx="4104456" cy="2896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79BC64B2-4E4E-4947-9A51-16BA05AD64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9052390"/>
              </p:ext>
            </p:extLst>
          </p:nvPr>
        </p:nvGraphicFramePr>
        <p:xfrm>
          <a:off x="4788024" y="2224544"/>
          <a:ext cx="4104456" cy="2896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3B116CE2-7465-404F-8061-6F1F8910F1CC}"/>
              </a:ext>
            </a:extLst>
          </p:cNvPr>
          <p:cNvSpPr txBox="1"/>
          <p:nvPr/>
        </p:nvSpPr>
        <p:spPr>
          <a:xfrm>
            <a:off x="1331640" y="530120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62,9%  gostam</a:t>
            </a:r>
            <a:br>
              <a:rPr lang="pt-BR" dirty="0"/>
            </a:br>
            <a:r>
              <a:rPr lang="pt-BR" dirty="0"/>
              <a:t>17,9 não gostam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734F5C6-9486-4AF3-A5B5-0F33F59449DC}"/>
              </a:ext>
            </a:extLst>
          </p:cNvPr>
          <p:cNvSpPr txBox="1"/>
          <p:nvPr/>
        </p:nvSpPr>
        <p:spPr>
          <a:xfrm>
            <a:off x="5796136" y="5373216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53,3% muito difícil</a:t>
            </a:r>
            <a:br>
              <a:rPr lang="pt-BR" dirty="0"/>
            </a:br>
            <a:r>
              <a:rPr lang="pt-BR" dirty="0"/>
              <a:t>10,6% muito fácil</a:t>
            </a:r>
          </a:p>
        </p:txBody>
      </p:sp>
    </p:spTree>
    <p:extLst>
      <p:ext uri="{BB962C8B-B14F-4D97-AF65-F5344CB8AC3E}">
        <p14:creationId xmlns:p14="http://schemas.microsoft.com/office/powerpoint/2010/main" val="145456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accent2"/>
                </a:solidFill>
                <a:latin typeface="+mn-lt"/>
                <a:cs typeface="Aharoni" panose="02010803020104030203" pitchFamily="2" charset="-79"/>
              </a:rPr>
              <a:t>VALIDAÇÃO DA DOR </a:t>
            </a:r>
            <a:br>
              <a:rPr lang="pt-BR" b="1" dirty="0">
                <a:solidFill>
                  <a:schemeClr val="accent2"/>
                </a:solidFill>
                <a:latin typeface="+mn-lt"/>
                <a:cs typeface="Aharoni" panose="02010803020104030203" pitchFamily="2" charset="-79"/>
              </a:rPr>
            </a:br>
            <a:r>
              <a:rPr lang="pt-BR" sz="3600" b="1" dirty="0">
                <a:solidFill>
                  <a:schemeClr val="accent2"/>
                </a:solidFill>
                <a:latin typeface="+mn-lt"/>
                <a:cs typeface="Aharoni" panose="02010803020104030203" pitchFamily="2" charset="-79"/>
              </a:rPr>
              <a:t>(151 entrevistados)</a:t>
            </a:r>
            <a:endParaRPr lang="pt-BR" b="1" dirty="0">
              <a:solidFill>
                <a:schemeClr val="accent2"/>
              </a:solidFill>
              <a:latin typeface="+mn-lt"/>
              <a:cs typeface="Aharoni" panose="02010803020104030203" pitchFamily="2" charset="-79"/>
            </a:endParaRP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2BBF5C58-78ED-4FF0-BCC0-A84AF6C5AE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2964762"/>
              </p:ext>
            </p:extLst>
          </p:nvPr>
        </p:nvGraphicFramePr>
        <p:xfrm>
          <a:off x="467544" y="2204864"/>
          <a:ext cx="4056112" cy="2915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3B885F6A-446C-4F63-A0C9-10BE4B53C4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8368790"/>
              </p:ext>
            </p:extLst>
          </p:nvPr>
        </p:nvGraphicFramePr>
        <p:xfrm>
          <a:off x="4735084" y="2204864"/>
          <a:ext cx="4056112" cy="2915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1E2EE6FE-D3BA-4FA3-AA3C-363987EBB8DE}"/>
              </a:ext>
            </a:extLst>
          </p:cNvPr>
          <p:cNvSpPr txBox="1"/>
          <p:nvPr/>
        </p:nvSpPr>
        <p:spPr>
          <a:xfrm>
            <a:off x="1115616" y="5333041"/>
            <a:ext cx="2448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64,2%  gostariam</a:t>
            </a:r>
            <a:br>
              <a:rPr lang="pt-BR" dirty="0"/>
            </a:br>
            <a:r>
              <a:rPr lang="pt-BR" dirty="0"/>
              <a:t>15,2% não gostaria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FE0FC75-0790-494C-A6D2-726A7586F3B8}"/>
              </a:ext>
            </a:extLst>
          </p:cNvPr>
          <p:cNvSpPr txBox="1"/>
          <p:nvPr/>
        </p:nvSpPr>
        <p:spPr>
          <a:xfrm>
            <a:off x="5364088" y="5333042"/>
            <a:ext cx="3072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39,7% gastaria bastante</a:t>
            </a:r>
            <a:br>
              <a:rPr lang="pt-BR" dirty="0"/>
            </a:br>
            <a:r>
              <a:rPr lang="pt-BR" dirty="0"/>
              <a:t>38,3% gastaria pouco</a:t>
            </a:r>
          </a:p>
        </p:txBody>
      </p:sp>
    </p:spTree>
    <p:extLst>
      <p:ext uri="{BB962C8B-B14F-4D97-AF65-F5344CB8AC3E}">
        <p14:creationId xmlns:p14="http://schemas.microsoft.com/office/powerpoint/2010/main" val="25982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75656" y="692696"/>
            <a:ext cx="4896544" cy="128089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accent2"/>
                </a:solidFill>
                <a:latin typeface="+mn-lt"/>
                <a:cs typeface="Aharoni" panose="02010803020104030203" pitchFamily="2" charset="-79"/>
              </a:rPr>
              <a:t>VALIDAÇÃO DA DOR</a:t>
            </a:r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827584" y="2060848"/>
            <a:ext cx="7488832" cy="3777622"/>
          </a:xfrm>
        </p:spPr>
        <p:txBody>
          <a:bodyPr/>
          <a:lstStyle/>
          <a:p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/>
              <a:t>Notamos que a grande maioria dos entrevistados gostam de ter plantas em casa e tem apreço por cuidar delas.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/>
              <a:t>Porém, sentem dificuldades de encontrar pessoas confiáveis para cuidar de suas plantas durante sua ausência.</a:t>
            </a:r>
          </a:p>
          <a:p>
            <a:pPr marL="0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7196051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8EFE8274BABDD479352DE272C14F83C" ma:contentTypeVersion="6" ma:contentTypeDescription="Crie um novo documento." ma:contentTypeScope="" ma:versionID="c9bd791a9cefd2a59d0ad4f41c3a2b2c">
  <xsd:schema xmlns:xsd="http://www.w3.org/2001/XMLSchema" xmlns:xs="http://www.w3.org/2001/XMLSchema" xmlns:p="http://schemas.microsoft.com/office/2006/metadata/properties" xmlns:ns2="c8772334-cf4c-4b83-ad0f-47c31fbc8bca" targetNamespace="http://schemas.microsoft.com/office/2006/metadata/properties" ma:root="true" ma:fieldsID="2290d0208049b3b581d63859662c800f" ns2:_="">
    <xsd:import namespace="c8772334-cf4c-4b83-ad0f-47c31fbc8b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772334-cf4c-4b83-ad0f-47c31fbc8b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51FE26-4E42-49ED-A3BF-92C5C0306E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772334-cf4c-4b83-ad0f-47c31fbc8b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EC2144-D878-40F1-9EB8-2FC2B0E9A9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36DE6C-51C4-4B22-9147-243940E5ABF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TM02892315[[fn=Cacho]]</Template>
  <TotalTime>1845</TotalTime>
  <Words>350</Words>
  <Application>Microsoft Office PowerPoint</Application>
  <PresentationFormat>Apresentação na tela (4:3)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Aharoni</vt:lpstr>
      <vt:lpstr>Arial</vt:lpstr>
      <vt:lpstr>Century Gothic</vt:lpstr>
      <vt:lpstr>Wingdings</vt:lpstr>
      <vt:lpstr>Wingdings 3</vt:lpstr>
      <vt:lpstr>Cacho</vt:lpstr>
      <vt:lpstr>Apresentação do PowerPoint</vt:lpstr>
      <vt:lpstr>Apresentação do PowerPoint</vt:lpstr>
      <vt:lpstr>DOR</vt:lpstr>
      <vt:lpstr>DOR (Informações Externas)</vt:lpstr>
      <vt:lpstr>DOR (Informações Externas)</vt:lpstr>
      <vt:lpstr>VALIDAÇÃO DA DOR  (151 entrevistados)</vt:lpstr>
      <vt:lpstr>VALIDAÇÃO DA DOR  (151 entrevistados)</vt:lpstr>
      <vt:lpstr>VALIDAÇÃO DA DOR  (151 entrevistados)</vt:lpstr>
      <vt:lpstr>VALIDAÇÃO DA DOR</vt:lpstr>
      <vt:lpstr>VALIDAÇÃO DA DOR</vt:lpstr>
      <vt:lpstr>PROPOSTA DE VALOR</vt:lpstr>
      <vt:lpstr>Apresentação do PowerPoint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Barcelos Souza, L.</dc:creator>
  <cp:lastModifiedBy>guilhermebasilio1995@gmail.com</cp:lastModifiedBy>
  <cp:revision>147</cp:revision>
  <dcterms:created xsi:type="dcterms:W3CDTF">2015-11-17T16:16:56Z</dcterms:created>
  <dcterms:modified xsi:type="dcterms:W3CDTF">2020-11-21T02:24:48Z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0x01010038EFE8274BABDD479352DE272C14F83C</vt:lpwstr>
  </property>
</Properties>
</file>