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479" r:id="rId2"/>
    <p:sldId id="477" r:id="rId3"/>
    <p:sldId id="474" r:id="rId4"/>
    <p:sldId id="475" r:id="rId5"/>
    <p:sldId id="261" r:id="rId6"/>
    <p:sldId id="262" r:id="rId7"/>
    <p:sldId id="263" r:id="rId8"/>
    <p:sldId id="476" r:id="rId9"/>
    <p:sldId id="269" r:id="rId10"/>
    <p:sldId id="412" r:id="rId11"/>
    <p:sldId id="413" r:id="rId12"/>
    <p:sldId id="414" r:id="rId13"/>
    <p:sldId id="415" r:id="rId14"/>
    <p:sldId id="416" r:id="rId15"/>
    <p:sldId id="417" r:id="rId16"/>
    <p:sldId id="419" r:id="rId17"/>
    <p:sldId id="420" r:id="rId18"/>
    <p:sldId id="421" r:id="rId19"/>
    <p:sldId id="422" r:id="rId20"/>
    <p:sldId id="423" r:id="rId21"/>
    <p:sldId id="424" r:id="rId22"/>
    <p:sldId id="472" r:id="rId23"/>
    <p:sldId id="426" r:id="rId24"/>
    <p:sldId id="427" r:id="rId25"/>
    <p:sldId id="428" r:id="rId26"/>
    <p:sldId id="429" r:id="rId27"/>
    <p:sldId id="430" r:id="rId28"/>
    <p:sldId id="431" r:id="rId29"/>
    <p:sldId id="432" r:id="rId30"/>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99" autoAdjust="0"/>
    <p:restoredTop sz="94202" autoAdjust="0"/>
  </p:normalViewPr>
  <p:slideViewPr>
    <p:cSldViewPr>
      <p:cViewPr varScale="1">
        <p:scale>
          <a:sx n="108" d="100"/>
          <a:sy n="108" d="100"/>
        </p:scale>
        <p:origin x="196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43573FD-ACB8-75F0-147E-1DA9885317C4}"/>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5123" name="Rectangle 3">
            <a:extLst>
              <a:ext uri="{FF2B5EF4-FFF2-40B4-BE49-F238E27FC236}">
                <a16:creationId xmlns:a16="http://schemas.microsoft.com/office/drawing/2014/main" id="{EF330C7D-5C5E-08C4-99D2-07F8E7860021}"/>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5124" name="Rectangle 4">
            <a:extLst>
              <a:ext uri="{FF2B5EF4-FFF2-40B4-BE49-F238E27FC236}">
                <a16:creationId xmlns:a16="http://schemas.microsoft.com/office/drawing/2014/main" id="{C8FE5168-2072-1369-C999-06825776D788}"/>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id="{8051181C-C0F4-4106-6669-1BC5274F2CDF}"/>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26" name="Rectangle 6">
            <a:extLst>
              <a:ext uri="{FF2B5EF4-FFF2-40B4-BE49-F238E27FC236}">
                <a16:creationId xmlns:a16="http://schemas.microsoft.com/office/drawing/2014/main" id="{6D5B4B3E-D1DC-8E0F-4862-CA58D74C5017}"/>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5127" name="Rectangle 7">
            <a:extLst>
              <a:ext uri="{FF2B5EF4-FFF2-40B4-BE49-F238E27FC236}">
                <a16:creationId xmlns:a16="http://schemas.microsoft.com/office/drawing/2014/main" id="{631B1C27-0474-C61F-7AFB-3717526AFD29}"/>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fld id="{FBB6D754-BE55-1B47-83F6-1EF1B8E2B3D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liveexample.pearsoncmg.com/html/TestSimpleCircle.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 name, Circle.</a:t>
            </a:r>
          </a:p>
          <a:p>
            <a:r>
              <a:rPr lang="en-US" dirty="0"/>
              <a:t>Data fields. Radius is, blank space. Methods, </a:t>
            </a:r>
            <a:r>
              <a:rPr lang="en-US" dirty="0" err="1"/>
              <a:t>getArea</a:t>
            </a:r>
            <a:r>
              <a:rPr lang="en-US" dirty="0"/>
              <a:t>.</a:t>
            </a:r>
          </a:p>
          <a:p>
            <a:r>
              <a:rPr lang="en-US" dirty="0"/>
              <a:t>Three objects of the Circle class are as follows.</a:t>
            </a:r>
          </a:p>
          <a:p>
            <a:r>
              <a:rPr lang="en-US" dirty="0"/>
              <a:t>Circle object 1. Data fields, radius is 10.</a:t>
            </a:r>
          </a:p>
          <a:p>
            <a:r>
              <a:rPr lang="en-US" dirty="0"/>
              <a:t>Circle object 2. Data fields, radius is 25.</a:t>
            </a:r>
          </a:p>
          <a:p>
            <a:r>
              <a:rPr lang="en-US" dirty="0"/>
              <a:t>Circle object 3. Data fields, radius is 125.</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0049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The computer code consists 5 lines. Line 1, indicates Circle my Circle equal to new Circle open parenthesis 5.0 close parenthesis semicolon. Line 2, blank. Line 3, Circle my Circle equal to new Circle open parenthesis close parenthesis semicolon. Line 4, blank. Line 5, your Circle period radius equal to hundred semicolon.</a:t>
            </a:r>
          </a:p>
          <a:p>
            <a:r>
              <a:rPr lang="en-US" sz="1800" b="0" i="0" u="none" strike="noStrike" dirty="0">
                <a:solidFill>
                  <a:srgbClr val="000000"/>
                </a:solidFill>
                <a:effectLst/>
                <a:latin typeface="Calibri" panose="020F0502020204030204" pitchFamily="34" charset="0"/>
              </a:rPr>
              <a:t>A right upward side text box shows 1 Row for my Circle i.e. reference value and it also shows an arrow of red </a:t>
            </a:r>
            <a:r>
              <a:rPr lang="en-US" sz="1800" b="0" i="0" u="none" strike="noStrike" dirty="0" err="1">
                <a:solidFill>
                  <a:srgbClr val="000000"/>
                </a:solidFill>
                <a:effectLst/>
                <a:latin typeface="Calibri" panose="020F0502020204030204" pitchFamily="34" charset="0"/>
              </a:rPr>
              <a:t>colour</a:t>
            </a:r>
            <a:r>
              <a:rPr lang="en-US" sz="1800" b="0" i="0" u="none" strike="noStrike" dirty="0">
                <a:solidFill>
                  <a:srgbClr val="000000"/>
                </a:solidFill>
                <a:effectLst/>
                <a:latin typeface="Calibri" panose="020F0502020204030204" pitchFamily="34" charset="0"/>
              </a:rPr>
              <a:t> which is for Assign object reference to my Circle. A right downward side text box shows the 2 rows. Row 1 shows the Create a circle by coding i.e. colon Circle. Row 2  shows the radius colon 5.0.</a:t>
            </a:r>
            <a:r>
              <a:rPr lang="en-US" dirty="0"/>
              <a:t>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52529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computer code consists 5 lines. Line 1, indicates Circle my Circle equal to new Circle open parenthesis 5.0 close parenthesis semicolon. Line 2, blank. Line 3, Circle my Circle equal to new Circle open parenthesis close parenthesis </a:t>
            </a:r>
            <a:r>
              <a:rPr lang="en-US" dirty="0" err="1"/>
              <a:t>semicolon.ine</a:t>
            </a:r>
            <a:r>
              <a:rPr lang="en-US" dirty="0"/>
              <a:t> 4, blank. Line 5, your Circle period radius equal to hundred semicolon. A right upward side text box shows 1 Row for my Circle i.e. reference value and it also shows an arrow of red </a:t>
            </a:r>
            <a:r>
              <a:rPr lang="en-US" dirty="0" err="1"/>
              <a:t>colour</a:t>
            </a:r>
            <a:r>
              <a:rPr lang="en-US" dirty="0"/>
              <a:t>. A rightward middle text box shows the 2 rows. Row 1 shows the Create a circle by coding i.e. colon Circle. Row 2  shows the radius colon 5.0. A right downward side text box shows the 1 row for Declare your Circle i.e. no value.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73453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computer code consists 5 lines. Line 1, indicates Circle my Circle equal to new Circle open parenthesis 5.0 close parenthesis semicolon. Line 2, blank. Line 3, Circle my Circle equal to new Circle open parenthesis close parenthesis semicolon line 4, blank. Line 5, your Circle period radius equal to hundred semicolon.  A right upward side text box shows 1 Row for my Circle i.e. reference value and it also shows the red color arrow.  A rightward middle text box shows the 2 rows. Row 1 shows the Create a circle by coding i.e. colon Circle. Row 2  shows the radius colon 5.0.A rightward middle side text box shows the 1 row for Declare your Circle i.e. no value. A right downward text box shows 2 rows for Create a new Circle object. Row 1 shows the colon Circle. Row 2 shows the radius colon 1.0.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3140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computer code consists 5 lines. Line 1, indicates Circle my Circle equal to new Circle open parenthesis 5.0 close parenthesis semicolon. Line 2, blank. Line 3, Circle my Circle equal to new Circle open parenthesis close parenthesis </a:t>
            </a:r>
            <a:r>
              <a:rPr lang="en-US" dirty="0" err="1"/>
              <a:t>semicolon.ine</a:t>
            </a:r>
            <a:r>
              <a:rPr lang="en-US" dirty="0"/>
              <a:t> 4, blank. Line 5, your Circle period radius equal to hundred semicolon. A right upward side text box shows 1 Row for my Circle i.e. reference value and it also shows the red color arrow. A rightward middle text box shows the 2 rows. Row 1 shows the Create a circle by coding i.e. colon Circle. Row 2  shows the radius colon 5.0. A rightward middle side text box shows the 1 row i.e. reference value for assign object reference to your circle and it also shows the red </a:t>
            </a:r>
            <a:r>
              <a:rPr lang="en-US" dirty="0" err="1"/>
              <a:t>colour</a:t>
            </a:r>
            <a:r>
              <a:rPr lang="en-US" dirty="0"/>
              <a:t> arrow. A right downward text box shows 2 rows for Create a new Circle object. Row 1 shows the colon Circle. Row 2 shows the radius colon 1.0.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71914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computer code consists 5 lines. Line 1, indicates Circle my Circle equal to new Circle open parenthesis 5.0 close parenthesis semicolon. Line 2, blank. Line 3, Circle my Circle equal to new Circle open parenthesis close parenthesis </a:t>
            </a:r>
            <a:r>
              <a:rPr lang="en-US" dirty="0" err="1"/>
              <a:t>semicolon.ine</a:t>
            </a:r>
            <a:r>
              <a:rPr lang="en-US" dirty="0"/>
              <a:t> 4, blank. Line 5, your Circle period radius equal to hundred semicolon. A right upward side text box shows 1 Row for my Circle i.e. reference value and it also shows the red </a:t>
            </a:r>
            <a:r>
              <a:rPr lang="en-US" dirty="0" err="1"/>
              <a:t>colour</a:t>
            </a:r>
            <a:r>
              <a:rPr lang="en-US" dirty="0"/>
              <a:t> arrow. A rightward middle text box shows the 2 rows. Row 1 shows the Create a circle by coding i.e. colon Circle. Row 2  shows the radius colon 5.0.A rightward middle side text box shows the 1 row for Declare your Circle i.e. reference value and it also shows the red color arrow. A right downward text box shows 2 rows for Create a new Circle object. Row 1 shows the colon Circle. Row 2 shows the Change radius in your circle by coding i.e. radius colon 100.0.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22229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1, indicates class Circle open braces. Line 2, slash forward address </a:t>
            </a:r>
            <a:r>
              <a:rPr lang="en-US" dirty="0" err="1"/>
              <a:t>address</a:t>
            </a:r>
            <a:r>
              <a:rPr lang="en-US" dirty="0"/>
              <a:t> The radius of this circle address slash forward. Line 3, double radius equal to 1.0 semicolon. The line 3 is Data field. Line 4, Blank. Line 5, slash forward address </a:t>
            </a:r>
            <a:r>
              <a:rPr lang="en-US" dirty="0" err="1"/>
              <a:t>address</a:t>
            </a:r>
            <a:r>
              <a:rPr lang="en-US" dirty="0"/>
              <a:t> Construct a circle object address slash forward. Line 6, Circle open parenthesis close parenthesis open braces. Line 7, close braces. Line 8, Blank. Line 9, slash forward address </a:t>
            </a:r>
            <a:r>
              <a:rPr lang="en-US" dirty="0" err="1"/>
              <a:t>address</a:t>
            </a:r>
            <a:r>
              <a:rPr lang="en-US" dirty="0"/>
              <a:t> Construct a circle object address slash forward. Line 10, Circle open parenthesis double new Radius close parenthesis open braces. Line 11, radius equal to new Radius semicolon. Line 12, close braces. The lines 5, 6, 7, 8, 9, 10, 11 and 12 are Constructors. Line 13, Blank. Line 14, slash forward address </a:t>
            </a:r>
            <a:r>
              <a:rPr lang="en-US" dirty="0" err="1"/>
              <a:t>address</a:t>
            </a:r>
            <a:r>
              <a:rPr lang="en-US" dirty="0"/>
              <a:t> Return the area of this circle address slash forward. Line 15, double get Area open parenthesis close parenthesis open braces. The line 15 is Method. Line 16, return radius address radius address 3 period 14159 semicolon. Line 17, close braces. Line 18, close braces.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37227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Row 1 shows the Class name (circle). Row 2 shows the Data fields (radius: double). Row 3 shows the computer coding of 6 lines for Constructors and methods. Line 1, indicates Circle open parenthesis close parenthesis. Line 2, Circle open parenthesis new Radius colon double close parenthesis. Line 3, g e t Area open parenthesis close parenthesis colon double. Line 4, g e t Perimeter open parenthesis close parenthesis colon double. Line 5, s e t Radius open parenthesis new Radius colon. Line 6, double close parenthesis colon void. A left side text box shows the 2 rows of UML notation for objects. Row 1 shows the Circle 1 colon Circle. Row 2 shows the radius equal to 1.0. A middle text box shows the 2 rows of UML notation for objects. Row 1 shows the Circle 2 colon Circle. Row 2 shows the radius equal to 25. A right side text box shows the 2 rows of UML notation for objects. Row 1 shows the Circle 3 colon Circle. Row 2 shows the radius equal to 125.</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22722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TestSimpleCircle</a:t>
            </a:r>
            <a:r>
              <a:rPr lang="en-US" dirty="0"/>
              <a:t>: </a:t>
            </a:r>
            <a:r>
              <a:rPr lang="en-US" dirty="0">
                <a:hlinkClick r:id="rId3"/>
              </a:rPr>
              <a:t>https://liveexample.pearsoncmg.com/html/TestSimpleCircle.html</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64575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25903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85364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arrow from right side to the left side of = is labeled, assign object reference. The object new circle left parenthesis right parenthesis semi colon is labeled, create an object.</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18882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Line 1, indicates Circle my Circle equal to new Circle open parenthesis 5.0 close parenthesis semicolon. Line 2, blank. Line 3, Circle my Circle equal to new Circle open parenthesis close parenthesis </a:t>
            </a:r>
            <a:r>
              <a:rPr lang="en-IN" dirty="0" err="1"/>
              <a:t>semicolon.ine</a:t>
            </a:r>
            <a:r>
              <a:rPr lang="en-IN" dirty="0"/>
              <a:t> 4, blank. Line 5, your Circle period radius equal to hundred semicolon. A right side text box shows the 1 Row for Declare my Circle i.e. no value.</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65681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Calibri" panose="020F0502020204030204" pitchFamily="34" charset="0"/>
              </a:rPr>
              <a:t>The computer code consists 5 lines. Line 1, indicates Circle my Circle equal to new Circle open parenthesis 5.0 close parenthesis semicolon. Line 2, blank. Line 3, Circle my Circle equal to new Circle open parenthesis close parenthesis semicolon. Line 4, blank. Line 5, your Circle period radius equal to hundred semicolon. </a:t>
            </a:r>
          </a:p>
          <a:p>
            <a:r>
              <a:rPr lang="en-US" sz="1800" b="0" i="0" u="none" strike="noStrike" dirty="0">
                <a:solidFill>
                  <a:srgbClr val="000000"/>
                </a:solidFill>
                <a:effectLst/>
                <a:latin typeface="Calibri" panose="020F0502020204030204" pitchFamily="34" charset="0"/>
              </a:rPr>
              <a:t>A right upward side text box shows 1 Row for my Circle i.e. no value. A right downward side text box shows the 2 rows. Row 1 shows the Create a circle by coding i.e. colon Circle. Row 2  shows the radius colon 5.0.</a:t>
            </a:r>
            <a:r>
              <a:rPr lang="en-US" dirty="0"/>
              <a:t>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95790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34" name="AutoShape 3">
            <a:extLst>
              <a:ext uri="{FF2B5EF4-FFF2-40B4-BE49-F238E27FC236}">
                <a16:creationId xmlns:a16="http://schemas.microsoft.com/office/drawing/2014/main" id="{D8BA5AA0-138C-2994-C938-08A941EC6CCB}"/>
              </a:ext>
            </a:extLst>
          </p:cNvPr>
          <p:cNvSpPr>
            <a:spLocks noChangeArrowheads="1"/>
          </p:cNvSpPr>
          <p:nvPr userDrawn="1"/>
        </p:nvSpPr>
        <p:spPr bwMode="auto">
          <a:xfrm>
            <a:off x="0" y="0"/>
            <a:ext cx="9144000" cy="1390650"/>
          </a:xfrm>
          <a:prstGeom prst="roundRect">
            <a:avLst>
              <a:gd name="adj" fmla="val 111"/>
            </a:avLst>
          </a:prstGeom>
          <a:gradFill rotWithShape="0">
            <a:gsLst>
              <a:gs pos="0">
                <a:srgbClr val="244E72"/>
              </a:gs>
              <a:gs pos="100000">
                <a:srgbClr val="5A9FD4"/>
              </a:gs>
            </a:gsLst>
            <a:lin ang="4500000" scaled="1"/>
          </a:gradFill>
          <a:ln w="9360">
            <a:solidFill>
              <a:srgbClr val="000000"/>
            </a:solidFill>
            <a:miter lim="800000"/>
            <a:headEnd/>
            <a:tailEnd/>
          </a:ln>
        </p:spPr>
        <p:txBody>
          <a:bodyPr wrap="none" lIns="91432" tIns="45716" rIns="91432" bIns="45716" anchor="ctr"/>
          <a:lstStyle>
            <a:lvl1pPr algn="l" defTabSz="457200">
              <a:defRPr>
                <a:solidFill>
                  <a:schemeClr val="tx1"/>
                </a:solidFill>
                <a:latin typeface="Arial" panose="020B0604020202020204" pitchFamily="34" charset="0"/>
              </a:defRPr>
            </a:lvl1pPr>
            <a:lvl2pPr marL="742950" indent="-285750" algn="l" defTabSz="457200">
              <a:defRPr>
                <a:solidFill>
                  <a:schemeClr val="tx1"/>
                </a:solidFill>
                <a:latin typeface="Arial" panose="020B0604020202020204" pitchFamily="34" charset="0"/>
              </a:defRPr>
            </a:lvl2pPr>
            <a:lvl3pPr marL="1143000" indent="-228600" algn="l" defTabSz="457200">
              <a:defRPr>
                <a:solidFill>
                  <a:schemeClr val="tx1"/>
                </a:solidFill>
                <a:latin typeface="Arial" panose="020B0604020202020204" pitchFamily="34" charset="0"/>
              </a:defRPr>
            </a:lvl3pPr>
            <a:lvl4pPr marL="1598613" indent="-227013" algn="l" defTabSz="457200">
              <a:defRPr>
                <a:solidFill>
                  <a:schemeClr val="tx1"/>
                </a:solidFill>
                <a:latin typeface="Arial" panose="020B0604020202020204" pitchFamily="34" charset="0"/>
              </a:defRPr>
            </a:lvl4pPr>
            <a:lvl5pPr marL="2057400" indent="-228600" algn="l" defTabSz="4572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a:lnSpc>
                <a:spcPct val="93000"/>
              </a:lnSpc>
              <a:buClr>
                <a:srgbClr val="000000"/>
              </a:buClr>
              <a:buSzPct val="100000"/>
              <a:buFont typeface="Andale Mono" panose="020B0509000000000004" pitchFamily="49" charset="0"/>
              <a:buNone/>
            </a:pPr>
            <a:endParaRPr lang="en-US" altLang="en-US">
              <a:latin typeface="Tahoma" panose="020B0604030504040204" pitchFamily="34" charset="0"/>
              <a:cs typeface="Arial" panose="020B0604020202020204" pitchFamily="34" charset="0"/>
            </a:endParaRPr>
          </a:p>
        </p:txBody>
      </p:sp>
      <p:sp>
        <p:nvSpPr>
          <p:cNvPr id="18435" name="Rectangle 3">
            <a:extLst>
              <a:ext uri="{FF2B5EF4-FFF2-40B4-BE49-F238E27FC236}">
                <a16:creationId xmlns:a16="http://schemas.microsoft.com/office/drawing/2014/main" id="{1C7672CB-0A45-CA4C-B0BB-7887E025D058}"/>
              </a:ext>
            </a:extLst>
          </p:cNvPr>
          <p:cNvSpPr>
            <a:spLocks noGrp="1" noChangeArrowheads="1"/>
          </p:cNvSpPr>
          <p:nvPr>
            <p:ph type="ctrTitle"/>
          </p:nvPr>
        </p:nvSpPr>
        <p:spPr>
          <a:xfrm>
            <a:off x="685800" y="1600200"/>
            <a:ext cx="7772400" cy="2286000"/>
          </a:xfrm>
        </p:spPr>
        <p:txBody>
          <a:bodyPr/>
          <a:lstStyle>
            <a:lvl1pPr>
              <a:defRPr>
                <a:solidFill>
                  <a:schemeClr val="tx1"/>
                </a:solidFill>
              </a:defRPr>
            </a:lvl1pPr>
          </a:lstStyle>
          <a:p>
            <a:pPr lvl="0"/>
            <a:r>
              <a:rPr lang="en-US" altLang="en-US" noProof="0"/>
              <a:t>Click to edit title style</a:t>
            </a:r>
          </a:p>
        </p:txBody>
      </p:sp>
      <p:sp>
        <p:nvSpPr>
          <p:cNvPr id="18436" name="Rectangle 4">
            <a:extLst>
              <a:ext uri="{FF2B5EF4-FFF2-40B4-BE49-F238E27FC236}">
                <a16:creationId xmlns:a16="http://schemas.microsoft.com/office/drawing/2014/main" id="{5970F875-D246-E595-625D-BEEDDA36DE1F}"/>
              </a:ext>
            </a:extLst>
          </p:cNvPr>
          <p:cNvSpPr>
            <a:spLocks noGrp="1" noChangeArrowheads="1"/>
          </p:cNvSpPr>
          <p:nvPr>
            <p:ph type="subTitle" idx="1"/>
          </p:nvPr>
        </p:nvSpPr>
        <p:spPr>
          <a:xfrm>
            <a:off x="1371600" y="4038600"/>
            <a:ext cx="6400800" cy="1752600"/>
          </a:xfrm>
        </p:spPr>
        <p:txBody>
          <a:bodyPr/>
          <a:lstStyle>
            <a:lvl1pPr marL="0" indent="0" algn="ctr">
              <a:buFontTx/>
              <a:buNone/>
              <a:defRPr/>
            </a:lvl1pPr>
          </a:lstStyle>
          <a:p>
            <a:pPr lvl="0"/>
            <a:r>
              <a:rPr lang="en-US" alt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084A0-1AF1-5820-F0C7-8B13E48317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379565-9B4B-9EDC-87E6-84345F177E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4839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B18A39-029E-E7F1-2306-EE701BEC680E}"/>
              </a:ext>
            </a:extLst>
          </p:cNvPr>
          <p:cNvSpPr>
            <a:spLocks noGrp="1"/>
          </p:cNvSpPr>
          <p:nvPr>
            <p:ph type="title" orient="vert"/>
          </p:nvPr>
        </p:nvSpPr>
        <p:spPr>
          <a:xfrm>
            <a:off x="6896100" y="0"/>
            <a:ext cx="2247900" cy="64770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182B91-EA65-AFAE-FD09-4228389EB374}"/>
              </a:ext>
            </a:extLst>
          </p:cNvPr>
          <p:cNvSpPr>
            <a:spLocks noGrp="1"/>
          </p:cNvSpPr>
          <p:nvPr>
            <p:ph type="body" orient="vert" idx="1"/>
          </p:nvPr>
        </p:nvSpPr>
        <p:spPr>
          <a:xfrm>
            <a:off x="152400" y="0"/>
            <a:ext cx="6591300" cy="6477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3861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60875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0" y="1554920"/>
            <a:ext cx="8232775"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51431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8229600" cy="198039"/>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1841636"/>
            <a:ext cx="8229600" cy="2329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191482"/>
            <a:ext cx="8229600" cy="22164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2515536"/>
            <a:ext cx="8229600" cy="22164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2840656"/>
            <a:ext cx="8229600" cy="20092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3169638"/>
            <a:ext cx="8229600" cy="21700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3488845"/>
            <a:ext cx="8229600" cy="239102"/>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Text Placeholder 3"/>
          <p:cNvSpPr>
            <a:spLocks noGrp="1"/>
          </p:cNvSpPr>
          <p:nvPr>
            <p:ph type="body" sz="quarter" idx="20"/>
          </p:nvPr>
        </p:nvSpPr>
        <p:spPr>
          <a:xfrm>
            <a:off x="457200" y="3727450"/>
            <a:ext cx="8229600" cy="328613"/>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ext Placeholder 8"/>
          <p:cNvSpPr>
            <a:spLocks noGrp="1"/>
          </p:cNvSpPr>
          <p:nvPr>
            <p:ph type="body" sz="quarter" idx="21"/>
          </p:nvPr>
        </p:nvSpPr>
        <p:spPr>
          <a:xfrm>
            <a:off x="457200" y="4056063"/>
            <a:ext cx="8229600" cy="293687"/>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12"/>
          <p:cNvSpPr>
            <a:spLocks noGrp="1"/>
          </p:cNvSpPr>
          <p:nvPr>
            <p:ph type="body" sz="quarter" idx="22"/>
          </p:nvPr>
        </p:nvSpPr>
        <p:spPr>
          <a:xfrm>
            <a:off x="457200" y="4349750"/>
            <a:ext cx="8229600" cy="280988"/>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Text Placeholder 19"/>
          <p:cNvSpPr>
            <a:spLocks noGrp="1"/>
          </p:cNvSpPr>
          <p:nvPr>
            <p:ph type="body" sz="quarter" idx="23"/>
          </p:nvPr>
        </p:nvSpPr>
        <p:spPr>
          <a:xfrm>
            <a:off x="457200" y="4630738"/>
            <a:ext cx="8229600" cy="339725"/>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23"/>
          <p:cNvSpPr>
            <a:spLocks noGrp="1"/>
          </p:cNvSpPr>
          <p:nvPr>
            <p:ph type="body" sz="quarter" idx="24"/>
          </p:nvPr>
        </p:nvSpPr>
        <p:spPr>
          <a:xfrm>
            <a:off x="457200" y="4970463"/>
            <a:ext cx="8229600" cy="293687"/>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26"/>
          <p:cNvSpPr>
            <a:spLocks noGrp="1"/>
          </p:cNvSpPr>
          <p:nvPr>
            <p:ph type="body" sz="quarter" idx="25"/>
          </p:nvPr>
        </p:nvSpPr>
        <p:spPr>
          <a:xfrm>
            <a:off x="457200" y="5264150"/>
            <a:ext cx="8229600" cy="339725"/>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900430154"/>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2572593"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687986"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803378"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205558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7DF91-61E2-365C-C38B-0D8878720B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F938C0-0C56-CEA2-22A6-CC9151A46F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7047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2D6E1-E7C7-2C9E-1BEB-8A3A7772BFD0}"/>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733574-4C03-834B-2541-46DB2F11C90C}"/>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40073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8C394-51C0-ED14-0E8C-932D16D231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561108-C7F9-C4EE-8947-172B18B2AD08}"/>
              </a:ext>
            </a:extLst>
          </p:cNvPr>
          <p:cNvSpPr>
            <a:spLocks noGrp="1"/>
          </p:cNvSpPr>
          <p:nvPr>
            <p:ph sz="half" idx="1"/>
          </p:nvPr>
        </p:nvSpPr>
        <p:spPr>
          <a:xfrm>
            <a:off x="152400" y="1295400"/>
            <a:ext cx="44196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A627A2-BBC0-2C84-816F-A4A0999E88C9}"/>
              </a:ext>
            </a:extLst>
          </p:cNvPr>
          <p:cNvSpPr>
            <a:spLocks noGrp="1"/>
          </p:cNvSpPr>
          <p:nvPr>
            <p:ph sz="half" idx="2"/>
          </p:nvPr>
        </p:nvSpPr>
        <p:spPr>
          <a:xfrm>
            <a:off x="4724400" y="1295400"/>
            <a:ext cx="44196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9097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C3A30-B9C9-886D-2D3B-F9CD8B085D38}"/>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666280-5AEA-7EC2-2993-FDBF0B18FA1D}"/>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4A2D9E-8CE1-CEB5-FFD5-F91A48EA2394}"/>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C5599E-03E2-5795-6327-9DCB62B6AE3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877546-A761-7ADB-8CEC-2916C3060E40}"/>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8430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42518-E217-2F7D-CF79-47B87D511FA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40348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4136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31670-983E-BB5F-BB13-08C218207B8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35FB71-982D-BCB7-4507-71EB2475F49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52032D-91D5-30C1-E0E6-67EFC79F7C6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936451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7353A-0D88-357D-29C1-C437845A8D4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8B36F0-A0DA-8041-1975-1BE2898FEEC5}"/>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C5BC8D-147B-182F-E0E0-BFF6B42A612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506251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AutoShape 3">
            <a:extLst>
              <a:ext uri="{FF2B5EF4-FFF2-40B4-BE49-F238E27FC236}">
                <a16:creationId xmlns:a16="http://schemas.microsoft.com/office/drawing/2014/main" id="{803A849E-8780-6277-68FF-76F8781E5D21}"/>
              </a:ext>
            </a:extLst>
          </p:cNvPr>
          <p:cNvSpPr>
            <a:spLocks noChangeArrowheads="1"/>
          </p:cNvSpPr>
          <p:nvPr userDrawn="1"/>
        </p:nvSpPr>
        <p:spPr bwMode="auto">
          <a:xfrm>
            <a:off x="0" y="0"/>
            <a:ext cx="9144000" cy="1066800"/>
          </a:xfrm>
          <a:prstGeom prst="roundRect">
            <a:avLst>
              <a:gd name="adj" fmla="val 111"/>
            </a:avLst>
          </a:prstGeom>
          <a:gradFill rotWithShape="0">
            <a:gsLst>
              <a:gs pos="0">
                <a:srgbClr val="244E72"/>
              </a:gs>
              <a:gs pos="100000">
                <a:srgbClr val="5A9FD4"/>
              </a:gs>
            </a:gsLst>
            <a:lin ang="4500000" scaled="1"/>
          </a:gradFill>
          <a:ln w="9360">
            <a:solidFill>
              <a:srgbClr val="000000"/>
            </a:solidFill>
            <a:miter lim="800000"/>
            <a:headEnd/>
            <a:tailEnd/>
          </a:ln>
        </p:spPr>
        <p:txBody>
          <a:bodyPr wrap="none" lIns="91432" tIns="45716" rIns="91432" bIns="45716" anchor="ctr"/>
          <a:lstStyle>
            <a:lvl1pPr algn="l" defTabSz="457200">
              <a:defRPr>
                <a:solidFill>
                  <a:schemeClr val="tx1"/>
                </a:solidFill>
                <a:latin typeface="Arial" panose="020B0604020202020204" pitchFamily="34" charset="0"/>
              </a:defRPr>
            </a:lvl1pPr>
            <a:lvl2pPr marL="742950" indent="-285750" algn="l" defTabSz="457200">
              <a:defRPr>
                <a:solidFill>
                  <a:schemeClr val="tx1"/>
                </a:solidFill>
                <a:latin typeface="Arial" panose="020B0604020202020204" pitchFamily="34" charset="0"/>
              </a:defRPr>
            </a:lvl2pPr>
            <a:lvl3pPr marL="1143000" indent="-228600" algn="l" defTabSz="457200">
              <a:defRPr>
                <a:solidFill>
                  <a:schemeClr val="tx1"/>
                </a:solidFill>
                <a:latin typeface="Arial" panose="020B0604020202020204" pitchFamily="34" charset="0"/>
              </a:defRPr>
            </a:lvl3pPr>
            <a:lvl4pPr marL="1598613" indent="-227013" algn="l" defTabSz="457200">
              <a:defRPr>
                <a:solidFill>
                  <a:schemeClr val="tx1"/>
                </a:solidFill>
                <a:latin typeface="Arial" panose="020B0604020202020204" pitchFamily="34" charset="0"/>
              </a:defRPr>
            </a:lvl4pPr>
            <a:lvl5pPr marL="2057400" indent="-228600" algn="l" defTabSz="4572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a:lnSpc>
                <a:spcPct val="93000"/>
              </a:lnSpc>
              <a:buClr>
                <a:srgbClr val="000000"/>
              </a:buClr>
              <a:buSzPct val="100000"/>
              <a:buFont typeface="Andale Mono" panose="020B0509000000000004" pitchFamily="49" charset="0"/>
              <a:buNone/>
            </a:pPr>
            <a:endParaRPr lang="en-US" altLang="en-US">
              <a:latin typeface="Tahoma" panose="020B0604030504040204" pitchFamily="34" charset="0"/>
              <a:cs typeface="Arial" panose="020B0604020202020204" pitchFamily="34" charset="0"/>
            </a:endParaRPr>
          </a:p>
        </p:txBody>
      </p:sp>
      <p:sp>
        <p:nvSpPr>
          <p:cNvPr id="1026" name="Rectangle 2">
            <a:extLst>
              <a:ext uri="{FF2B5EF4-FFF2-40B4-BE49-F238E27FC236}">
                <a16:creationId xmlns:a16="http://schemas.microsoft.com/office/drawing/2014/main" id="{0E1BE149-505F-3817-A044-52377C355AE5}"/>
              </a:ext>
            </a:extLst>
          </p:cNvPr>
          <p:cNvSpPr>
            <a:spLocks noGrp="1" noChangeArrowheads="1"/>
          </p:cNvSpPr>
          <p:nvPr>
            <p:ph type="title"/>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title style</a:t>
            </a:r>
          </a:p>
        </p:txBody>
      </p:sp>
      <p:sp>
        <p:nvSpPr>
          <p:cNvPr id="1027" name="Rectangle 3">
            <a:extLst>
              <a:ext uri="{FF2B5EF4-FFF2-40B4-BE49-F238E27FC236}">
                <a16:creationId xmlns:a16="http://schemas.microsoft.com/office/drawing/2014/main" id="{E98085A6-EF5F-6F5D-AA99-5497F68F8593}"/>
              </a:ext>
            </a:extLst>
          </p:cNvPr>
          <p:cNvSpPr>
            <a:spLocks noGrp="1" noChangeArrowheads="1"/>
          </p:cNvSpPr>
          <p:nvPr>
            <p:ph type="body" idx="1"/>
          </p:nvPr>
        </p:nvSpPr>
        <p:spPr bwMode="auto">
          <a:xfrm>
            <a:off x="152400" y="1295400"/>
            <a:ext cx="8991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Slide Number Placeholder 3">
            <a:extLst>
              <a:ext uri="{FF2B5EF4-FFF2-40B4-BE49-F238E27FC236}">
                <a16:creationId xmlns:a16="http://schemas.microsoft.com/office/drawing/2014/main" id="{334CE0AE-A8FE-8A91-A8B7-59F37E0F78B5}"/>
              </a:ext>
            </a:extLst>
          </p:cNvPr>
          <p:cNvSpPr txBox="1">
            <a:spLocks noGrp="1"/>
          </p:cNvSpPr>
          <p:nvPr userDrawn="1"/>
        </p:nvSpPr>
        <p:spPr>
          <a:xfrm>
            <a:off x="8229600" y="6356350"/>
            <a:ext cx="762000" cy="365125"/>
          </a:xfrm>
          <a:prstGeom prst="rect">
            <a:avLst/>
          </a:prstGeom>
          <a:noFill/>
        </p:spPr>
        <p:txBody>
          <a:bodyPr lIns="0" tIns="0" rIns="0" bIns="0" anchor="b"/>
          <a:lstStyle/>
          <a:p>
            <a:pPr>
              <a:spcBef>
                <a:spcPts val="500"/>
              </a:spcBef>
            </a:pPr>
            <a:fld id="{1B55F133-6DCA-E94A-8C9C-EF8BD49678F7}" type="slidenum">
              <a:rPr lang="en-US" altLang="en-US" sz="1200">
                <a:solidFill>
                  <a:srgbClr val="424242"/>
                </a:solidFill>
                <a:latin typeface="Verdana" panose="020B0604030504040204" pitchFamily="34" charset="0"/>
              </a:rPr>
              <a:pPr>
                <a:spcBef>
                  <a:spcPts val="500"/>
                </a:spcBef>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Lst>
  <p:txStyles>
    <p:titleStyle>
      <a:lvl1pPr algn="ctr" rtl="0" fontAlgn="base">
        <a:spcBef>
          <a:spcPct val="0"/>
        </a:spcBef>
        <a:spcAft>
          <a:spcPct val="0"/>
        </a:spcAft>
        <a:defRPr sz="4400" b="1" kern="1200">
          <a:solidFill>
            <a:schemeClr val="bg1"/>
          </a:solidFill>
          <a:latin typeface="+mj-lt"/>
          <a:ea typeface="+mj-ea"/>
          <a:cs typeface="+mj-cs"/>
        </a:defRPr>
      </a:lvl1pPr>
      <a:lvl2pPr algn="ctr" rtl="0" fontAlgn="base">
        <a:spcBef>
          <a:spcPct val="0"/>
        </a:spcBef>
        <a:spcAft>
          <a:spcPct val="0"/>
        </a:spcAft>
        <a:defRPr sz="4400" b="1">
          <a:solidFill>
            <a:schemeClr val="bg1"/>
          </a:solidFill>
          <a:latin typeface="Tahoma" panose="020B0604030504040204" pitchFamily="34" charset="0"/>
        </a:defRPr>
      </a:lvl2pPr>
      <a:lvl3pPr algn="ctr" rtl="0" fontAlgn="base">
        <a:spcBef>
          <a:spcPct val="0"/>
        </a:spcBef>
        <a:spcAft>
          <a:spcPct val="0"/>
        </a:spcAft>
        <a:defRPr sz="4400" b="1">
          <a:solidFill>
            <a:schemeClr val="bg1"/>
          </a:solidFill>
          <a:latin typeface="Tahoma" panose="020B0604030504040204" pitchFamily="34" charset="0"/>
        </a:defRPr>
      </a:lvl3pPr>
      <a:lvl4pPr algn="ctr" rtl="0" fontAlgn="base">
        <a:spcBef>
          <a:spcPct val="0"/>
        </a:spcBef>
        <a:spcAft>
          <a:spcPct val="0"/>
        </a:spcAft>
        <a:defRPr sz="4400" b="1">
          <a:solidFill>
            <a:schemeClr val="bg1"/>
          </a:solidFill>
          <a:latin typeface="Tahoma" panose="020B0604030504040204" pitchFamily="34" charset="0"/>
        </a:defRPr>
      </a:lvl4pPr>
      <a:lvl5pPr algn="ctr" rtl="0" fontAlgn="base">
        <a:spcBef>
          <a:spcPct val="0"/>
        </a:spcBef>
        <a:spcAft>
          <a:spcPct val="0"/>
        </a:spcAft>
        <a:defRPr sz="4400" b="1">
          <a:solidFill>
            <a:schemeClr val="bg1"/>
          </a:solidFill>
          <a:latin typeface="Tahoma" panose="020B0604030504040204" pitchFamily="34" charset="0"/>
        </a:defRPr>
      </a:lvl5pPr>
      <a:lvl6pPr marL="457200" algn="ctr" rtl="0" fontAlgn="base">
        <a:spcBef>
          <a:spcPct val="0"/>
        </a:spcBef>
        <a:spcAft>
          <a:spcPct val="0"/>
        </a:spcAft>
        <a:defRPr sz="4400" b="1">
          <a:solidFill>
            <a:schemeClr val="bg1"/>
          </a:solidFill>
          <a:latin typeface="Tahoma" panose="020B0604030504040204" pitchFamily="34" charset="0"/>
        </a:defRPr>
      </a:lvl6pPr>
      <a:lvl7pPr marL="914400" algn="ctr" rtl="0" fontAlgn="base">
        <a:spcBef>
          <a:spcPct val="0"/>
        </a:spcBef>
        <a:spcAft>
          <a:spcPct val="0"/>
        </a:spcAft>
        <a:defRPr sz="4400" b="1">
          <a:solidFill>
            <a:schemeClr val="bg1"/>
          </a:solidFill>
          <a:latin typeface="Tahoma" panose="020B0604030504040204" pitchFamily="34" charset="0"/>
        </a:defRPr>
      </a:lvl7pPr>
      <a:lvl8pPr marL="1371600" algn="ctr" rtl="0" fontAlgn="base">
        <a:spcBef>
          <a:spcPct val="0"/>
        </a:spcBef>
        <a:spcAft>
          <a:spcPct val="0"/>
        </a:spcAft>
        <a:defRPr sz="4400" b="1">
          <a:solidFill>
            <a:schemeClr val="bg1"/>
          </a:solidFill>
          <a:latin typeface="Tahoma" panose="020B0604030504040204" pitchFamily="34" charset="0"/>
        </a:defRPr>
      </a:lvl8pPr>
      <a:lvl9pPr marL="1828800" algn="ctr" rtl="0" fontAlgn="base">
        <a:spcBef>
          <a:spcPct val="0"/>
        </a:spcBef>
        <a:spcAft>
          <a:spcPct val="0"/>
        </a:spcAft>
        <a:defRPr sz="4400" b="1">
          <a:solidFill>
            <a:schemeClr val="bg1"/>
          </a:solidFill>
          <a:latin typeface="Tahoma" panose="020B0604030504040204" pitchFamily="34" charset="0"/>
        </a:defRPr>
      </a:lvl9pPr>
    </p:titleStyle>
    <p:bodyStyle>
      <a:lvl1pPr marL="231775" indent="-231775" algn="l" rtl="0" fontAlgn="base">
        <a:spcBef>
          <a:spcPct val="20000"/>
        </a:spcBef>
        <a:spcAft>
          <a:spcPct val="0"/>
        </a:spcAft>
        <a:buChar char="•"/>
        <a:defRPr sz="2400" kern="1200">
          <a:solidFill>
            <a:schemeClr val="tx1"/>
          </a:solidFill>
          <a:latin typeface="+mn-lt"/>
          <a:ea typeface="+mn-ea"/>
          <a:cs typeface="+mn-cs"/>
        </a:defRPr>
      </a:lvl1pPr>
      <a:lvl2pPr marL="625475" indent="-279400" algn="l" rtl="0" fontAlgn="base">
        <a:spcBef>
          <a:spcPct val="20000"/>
        </a:spcBef>
        <a:spcAft>
          <a:spcPct val="0"/>
        </a:spcAft>
        <a:buChar char="–"/>
        <a:defRPr sz="2200" kern="1200">
          <a:solidFill>
            <a:schemeClr val="tx1"/>
          </a:solidFill>
          <a:latin typeface="+mn-lt"/>
          <a:ea typeface="+mn-ea"/>
          <a:cs typeface="+mn-cs"/>
        </a:defRPr>
      </a:lvl2pPr>
      <a:lvl3pPr marL="914400" indent="-174625" algn="l" rtl="0" fontAlgn="base">
        <a:spcBef>
          <a:spcPct val="20000"/>
        </a:spcBef>
        <a:spcAft>
          <a:spcPct val="0"/>
        </a:spcAft>
        <a:buChar char="•"/>
        <a:defRPr sz="2000" kern="1200">
          <a:solidFill>
            <a:schemeClr val="tx1"/>
          </a:solidFill>
          <a:latin typeface="+mn-lt"/>
          <a:ea typeface="+mn-ea"/>
          <a:cs typeface="+mn-cs"/>
        </a:defRPr>
      </a:lvl3pPr>
      <a:lvl4pPr marL="1203325" indent="-173038" algn="l" rtl="0" fontAlgn="base">
        <a:spcBef>
          <a:spcPct val="20000"/>
        </a:spcBef>
        <a:spcAft>
          <a:spcPct val="0"/>
        </a:spcAft>
        <a:buChar char="–"/>
        <a:defRPr kern="1200">
          <a:solidFill>
            <a:schemeClr val="tx1"/>
          </a:solidFill>
          <a:latin typeface="+mn-lt"/>
          <a:ea typeface="+mn-ea"/>
          <a:cs typeface="+mn-cs"/>
        </a:defRPr>
      </a:lvl4pPr>
      <a:lvl5pPr marL="1597025" indent="-220663"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s://liveexample.pearsoncmg.com/html/TestSimpleCircle.html" TargetMode="External"/><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92617-A47B-A9E2-36DA-557EBC5612DE}"/>
              </a:ext>
            </a:extLst>
          </p:cNvPr>
          <p:cNvSpPr>
            <a:spLocks noGrp="1"/>
          </p:cNvSpPr>
          <p:nvPr>
            <p:ph type="title"/>
          </p:nvPr>
        </p:nvSpPr>
        <p:spPr>
          <a:xfrm>
            <a:off x="457200" y="91105"/>
            <a:ext cx="8229600" cy="1097279"/>
          </a:xfrm>
        </p:spPr>
        <p:txBody>
          <a:bodyPr/>
          <a:lstStyle/>
          <a:p>
            <a:endParaRPr lang="en-US" dirty="0"/>
          </a:p>
        </p:txBody>
      </p:sp>
      <p:sp>
        <p:nvSpPr>
          <p:cNvPr id="3" name="Content Placeholder 2">
            <a:extLst>
              <a:ext uri="{FF2B5EF4-FFF2-40B4-BE49-F238E27FC236}">
                <a16:creationId xmlns:a16="http://schemas.microsoft.com/office/drawing/2014/main" id="{A38876C0-462B-95C3-2AF7-2F6DA99541AB}"/>
              </a:ext>
            </a:extLst>
          </p:cNvPr>
          <p:cNvSpPr>
            <a:spLocks noGrp="1"/>
          </p:cNvSpPr>
          <p:nvPr>
            <p:ph sz="quarter" idx="13"/>
          </p:nvPr>
        </p:nvSpPr>
        <p:spPr/>
        <p:txBody>
          <a:bodyPr/>
          <a:lstStyle/>
          <a:p>
            <a:pPr marL="0" indent="0" algn="ctr">
              <a:buNone/>
            </a:pPr>
            <a:r>
              <a:rPr lang="en-US" sz="4800" b="1" i="0" u="none" strike="noStrike" dirty="0">
                <a:solidFill>
                  <a:srgbClr val="37474F"/>
                </a:solidFill>
                <a:effectLst/>
                <a:latin typeface="Times" pitchFamily="2" charset="0"/>
              </a:rPr>
              <a:t>Objects and Classes</a:t>
            </a:r>
            <a:endParaRPr lang="en-US" altLang="en-US" sz="4800" b="1" dirty="0">
              <a:latin typeface="Times" pitchFamily="2" charset="0"/>
            </a:endParaRPr>
          </a:p>
          <a:p>
            <a:endParaRPr lang="en-US" dirty="0"/>
          </a:p>
        </p:txBody>
      </p:sp>
    </p:spTree>
    <p:extLst>
      <p:ext uri="{BB962C8B-B14F-4D97-AF65-F5344CB8AC3E}">
        <p14:creationId xmlns:p14="http://schemas.microsoft.com/office/powerpoint/2010/main" val="85775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BE01A-B3FC-4D89-87BF-756B56B58B3E}"/>
              </a:ext>
            </a:extLst>
          </p:cNvPr>
          <p:cNvSpPr>
            <a:spLocks noGrp="1"/>
          </p:cNvSpPr>
          <p:nvPr>
            <p:ph type="title"/>
          </p:nvPr>
        </p:nvSpPr>
        <p:spPr>
          <a:xfrm>
            <a:off x="478910" y="0"/>
            <a:ext cx="8229600" cy="1097279"/>
          </a:xfrm>
        </p:spPr>
        <p:txBody>
          <a:bodyPr/>
          <a:lstStyle/>
          <a:p>
            <a:r>
              <a:rPr lang="en-IN" dirty="0">
                <a:solidFill>
                  <a:schemeClr val="bg1"/>
                </a:solidFill>
              </a:rPr>
              <a:t>O</a:t>
            </a:r>
            <a:r>
              <a:rPr lang="en-IN" sz="100" dirty="0">
                <a:solidFill>
                  <a:schemeClr val="bg1"/>
                </a:solidFill>
              </a:rPr>
              <a:t> </a:t>
            </a:r>
            <a:r>
              <a:rPr lang="en-IN" dirty="0">
                <a:solidFill>
                  <a:schemeClr val="bg1"/>
                </a:solidFill>
              </a:rPr>
              <a:t>O Programming Concepts</a:t>
            </a:r>
          </a:p>
        </p:txBody>
      </p:sp>
      <p:sp>
        <p:nvSpPr>
          <p:cNvPr id="3" name="Content Placeholder 2">
            <a:extLst>
              <a:ext uri="{FF2B5EF4-FFF2-40B4-BE49-F238E27FC236}">
                <a16:creationId xmlns:a16="http://schemas.microsoft.com/office/drawing/2014/main" id="{6D2F9F60-F782-4F37-93F2-FD31852D1D62}"/>
              </a:ext>
            </a:extLst>
          </p:cNvPr>
          <p:cNvSpPr>
            <a:spLocks noGrp="1"/>
          </p:cNvSpPr>
          <p:nvPr>
            <p:ph sz="quarter" idx="13"/>
          </p:nvPr>
        </p:nvSpPr>
        <p:spPr/>
        <p:txBody>
          <a:bodyPr/>
          <a:lstStyle/>
          <a:p>
            <a:pPr marL="343332" indent="-342900"/>
            <a:r>
              <a:rPr lang="en-IN" dirty="0"/>
              <a:t>Object-oriented programming (O</a:t>
            </a:r>
            <a:r>
              <a:rPr lang="en-IN" sz="100" dirty="0"/>
              <a:t> </a:t>
            </a:r>
            <a:r>
              <a:rPr lang="en-IN" dirty="0"/>
              <a:t>O</a:t>
            </a:r>
            <a:r>
              <a:rPr lang="en-IN" sz="100" dirty="0"/>
              <a:t> </a:t>
            </a:r>
            <a:r>
              <a:rPr lang="en-IN" dirty="0"/>
              <a:t>P) involves programming using objects. </a:t>
            </a:r>
          </a:p>
          <a:p>
            <a:pPr marL="343332" indent="-342900"/>
            <a:r>
              <a:rPr lang="en-IN" dirty="0"/>
              <a:t>An </a:t>
            </a:r>
            <a:r>
              <a:rPr lang="en-IN" b="1" dirty="0"/>
              <a:t>object</a:t>
            </a:r>
            <a:r>
              <a:rPr lang="en-IN" dirty="0"/>
              <a:t> represents an entity in the real world that can be distinctly identified. For example, a student, a desk, a circle, a button, and even a loan can all be viewed as objects. An object has a unique identity, state, and </a:t>
            </a:r>
            <a:r>
              <a:rPr lang="en-IN" dirty="0" err="1"/>
              <a:t>behaviors</a:t>
            </a:r>
            <a:r>
              <a:rPr lang="en-IN" dirty="0"/>
              <a:t>.</a:t>
            </a:r>
          </a:p>
          <a:p>
            <a:pPr marL="343332" indent="-342900"/>
            <a:r>
              <a:rPr lang="en-IN" dirty="0"/>
              <a:t> The </a:t>
            </a:r>
            <a:r>
              <a:rPr lang="en-IN" b="1" dirty="0"/>
              <a:t>state</a:t>
            </a:r>
            <a:r>
              <a:rPr lang="en-IN" dirty="0"/>
              <a:t> of an object consists of a set of </a:t>
            </a:r>
            <a:r>
              <a:rPr lang="en-IN" b="1" dirty="0"/>
              <a:t>data fields </a:t>
            </a:r>
            <a:r>
              <a:rPr lang="en-IN" dirty="0"/>
              <a:t>(also known as </a:t>
            </a:r>
            <a:r>
              <a:rPr lang="en-IN" b="1" dirty="0"/>
              <a:t>properties</a:t>
            </a:r>
            <a:r>
              <a:rPr lang="en-IN" dirty="0"/>
              <a:t>) with their current values. </a:t>
            </a:r>
          </a:p>
          <a:p>
            <a:pPr marL="343332" indent="-342900"/>
            <a:r>
              <a:rPr lang="en-IN" dirty="0"/>
              <a:t>The </a:t>
            </a:r>
            <a:r>
              <a:rPr lang="en-IN" b="1" dirty="0"/>
              <a:t>behavior</a:t>
            </a:r>
            <a:r>
              <a:rPr lang="en-IN" dirty="0"/>
              <a:t> of an object is defined by a set of methods.</a:t>
            </a:r>
          </a:p>
        </p:txBody>
      </p:sp>
    </p:spTree>
    <p:extLst>
      <p:ext uri="{BB962C8B-B14F-4D97-AF65-F5344CB8AC3E}">
        <p14:creationId xmlns:p14="http://schemas.microsoft.com/office/powerpoint/2010/main" val="968047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A7AD2-E1FF-4CE5-BC3F-67D0B8B1A9DF}"/>
              </a:ext>
            </a:extLst>
          </p:cNvPr>
          <p:cNvSpPr>
            <a:spLocks noGrp="1"/>
          </p:cNvSpPr>
          <p:nvPr>
            <p:ph type="title"/>
          </p:nvPr>
        </p:nvSpPr>
        <p:spPr>
          <a:xfrm>
            <a:off x="457200" y="21727"/>
            <a:ext cx="8229600" cy="1097279"/>
          </a:xfrm>
        </p:spPr>
        <p:txBody>
          <a:bodyPr/>
          <a:lstStyle/>
          <a:p>
            <a:pPr algn="ctr"/>
            <a:r>
              <a:rPr lang="en-IN" dirty="0">
                <a:solidFill>
                  <a:schemeClr val="bg1"/>
                </a:solidFill>
              </a:rPr>
              <a:t>Objects</a:t>
            </a:r>
          </a:p>
        </p:txBody>
      </p:sp>
      <p:pic>
        <p:nvPicPr>
          <p:cNvPr id="8" name="Content Placeholder 7" descr="A class template with detail as follows. For long description in Notes pane, press F6.">
            <a:extLst>
              <a:ext uri="{FF2B5EF4-FFF2-40B4-BE49-F238E27FC236}">
                <a16:creationId xmlns:a16="http://schemas.microsoft.com/office/drawing/2014/main" id="{7CC139EA-A494-4F7C-9EC1-9327C983E51D}"/>
              </a:ext>
            </a:extLst>
          </p:cNvPr>
          <p:cNvPicPr>
            <a:picLocks noGrp="1" noChangeAspect="1"/>
          </p:cNvPicPr>
          <p:nvPr>
            <p:ph sz="quarter" idx="13"/>
          </p:nvPr>
        </p:nvPicPr>
        <p:blipFill>
          <a:blip r:embed="rId3"/>
          <a:stretch>
            <a:fillRect/>
          </a:stretch>
        </p:blipFill>
        <p:spPr>
          <a:xfrm>
            <a:off x="471786" y="1596007"/>
            <a:ext cx="8200428" cy="2909242"/>
          </a:xfrm>
          <a:prstGeom prst="rect">
            <a:avLst/>
          </a:prstGeom>
        </p:spPr>
      </p:pic>
      <p:sp>
        <p:nvSpPr>
          <p:cNvPr id="4" name="Content Placeholder 3">
            <a:extLst>
              <a:ext uri="{FF2B5EF4-FFF2-40B4-BE49-F238E27FC236}">
                <a16:creationId xmlns:a16="http://schemas.microsoft.com/office/drawing/2014/main" id="{77C8716F-2F9C-4DA7-9914-C6E8D671E245}"/>
              </a:ext>
            </a:extLst>
          </p:cNvPr>
          <p:cNvSpPr>
            <a:spLocks noGrp="1"/>
          </p:cNvSpPr>
          <p:nvPr>
            <p:ph sz="quarter" idx="14"/>
          </p:nvPr>
        </p:nvSpPr>
        <p:spPr>
          <a:xfrm>
            <a:off x="457200" y="4788607"/>
            <a:ext cx="8229600" cy="968922"/>
          </a:xfrm>
        </p:spPr>
        <p:txBody>
          <a:bodyPr/>
          <a:lstStyle/>
          <a:p>
            <a:pPr marL="432" indent="0">
              <a:buNone/>
            </a:pPr>
            <a:r>
              <a:rPr lang="en-IN" dirty="0"/>
              <a:t>An object has both a state and behavior. The state defines the object, and the behavior defines what the object does.</a:t>
            </a:r>
          </a:p>
        </p:txBody>
      </p:sp>
    </p:spTree>
    <p:extLst>
      <p:ext uri="{BB962C8B-B14F-4D97-AF65-F5344CB8AC3E}">
        <p14:creationId xmlns:p14="http://schemas.microsoft.com/office/powerpoint/2010/main" val="142073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27D3E-CDB6-43F8-8B9E-14F27EAC66C2}"/>
              </a:ext>
            </a:extLst>
          </p:cNvPr>
          <p:cNvSpPr>
            <a:spLocks noGrp="1"/>
          </p:cNvSpPr>
          <p:nvPr>
            <p:ph type="title"/>
          </p:nvPr>
        </p:nvSpPr>
        <p:spPr>
          <a:xfrm>
            <a:off x="453081" y="0"/>
            <a:ext cx="8229600" cy="1097279"/>
          </a:xfrm>
        </p:spPr>
        <p:txBody>
          <a:bodyPr/>
          <a:lstStyle/>
          <a:p>
            <a:pPr algn="ctr"/>
            <a:r>
              <a:rPr lang="en-IN" dirty="0">
                <a:solidFill>
                  <a:schemeClr val="bg1"/>
                </a:solidFill>
              </a:rPr>
              <a:t>Classes </a:t>
            </a:r>
            <a:r>
              <a:rPr lang="en-IN" sz="2000" b="0" dirty="0">
                <a:solidFill>
                  <a:schemeClr val="bg1"/>
                </a:solidFill>
              </a:rPr>
              <a:t>(1 of 2)</a:t>
            </a:r>
            <a:endParaRPr lang="en-IN" b="0" dirty="0">
              <a:solidFill>
                <a:schemeClr val="bg1"/>
              </a:solidFill>
            </a:endParaRPr>
          </a:p>
        </p:txBody>
      </p:sp>
      <p:sp>
        <p:nvSpPr>
          <p:cNvPr id="3" name="Content Placeholder 2">
            <a:extLst>
              <a:ext uri="{FF2B5EF4-FFF2-40B4-BE49-F238E27FC236}">
                <a16:creationId xmlns:a16="http://schemas.microsoft.com/office/drawing/2014/main" id="{40C53B07-A488-4A41-A7BB-BAA7C0F83685}"/>
              </a:ext>
            </a:extLst>
          </p:cNvPr>
          <p:cNvSpPr>
            <a:spLocks noGrp="1"/>
          </p:cNvSpPr>
          <p:nvPr>
            <p:ph sz="quarter" idx="13"/>
          </p:nvPr>
        </p:nvSpPr>
        <p:spPr>
          <a:xfrm>
            <a:off x="449906" y="1219200"/>
            <a:ext cx="8232775" cy="4663335"/>
          </a:xfrm>
        </p:spPr>
        <p:txBody>
          <a:bodyPr/>
          <a:lstStyle/>
          <a:p>
            <a:pPr marL="432" indent="0">
              <a:buNone/>
            </a:pPr>
            <a:r>
              <a:rPr lang="en-IN" b="1" dirty="0"/>
              <a:t>Classes</a:t>
            </a:r>
            <a:r>
              <a:rPr lang="en-IN" dirty="0"/>
              <a:t> are constructs that define objects of the same type. </a:t>
            </a:r>
          </a:p>
          <a:p>
            <a:pPr marL="432" indent="0">
              <a:buNone/>
            </a:pPr>
            <a:endParaRPr lang="en-IN" dirty="0"/>
          </a:p>
          <a:p>
            <a:pPr marL="432" indent="0">
              <a:buNone/>
            </a:pPr>
            <a:r>
              <a:rPr lang="en-IN" dirty="0"/>
              <a:t>A Java class uses variables to define data fields and methods to define </a:t>
            </a:r>
            <a:r>
              <a:rPr lang="en-IN" dirty="0" err="1"/>
              <a:t>behaviors</a:t>
            </a:r>
            <a:r>
              <a:rPr lang="en-IN" dirty="0"/>
              <a:t>.</a:t>
            </a:r>
          </a:p>
          <a:p>
            <a:pPr marL="432" indent="0">
              <a:buNone/>
            </a:pPr>
            <a:endParaRPr lang="en-IN" dirty="0"/>
          </a:p>
          <a:p>
            <a:pPr marL="432" indent="0">
              <a:buNone/>
            </a:pPr>
            <a:r>
              <a:rPr lang="en-IN" dirty="0"/>
              <a:t>Additionally, a class provides a special type of methods, known as constructors, which are invoked to construct objects from the class.</a:t>
            </a:r>
          </a:p>
        </p:txBody>
      </p:sp>
    </p:spTree>
    <p:extLst>
      <p:ext uri="{BB962C8B-B14F-4D97-AF65-F5344CB8AC3E}">
        <p14:creationId xmlns:p14="http://schemas.microsoft.com/office/powerpoint/2010/main" val="2254309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27D3E-CDB6-43F8-8B9E-14F27EAC66C2}"/>
              </a:ext>
            </a:extLst>
          </p:cNvPr>
          <p:cNvSpPr>
            <a:spLocks noGrp="1"/>
          </p:cNvSpPr>
          <p:nvPr>
            <p:ph type="title"/>
          </p:nvPr>
        </p:nvSpPr>
        <p:spPr>
          <a:xfrm>
            <a:off x="457200" y="0"/>
            <a:ext cx="8229600" cy="1097279"/>
          </a:xfrm>
        </p:spPr>
        <p:txBody>
          <a:bodyPr/>
          <a:lstStyle/>
          <a:p>
            <a:pPr algn="ctr"/>
            <a:r>
              <a:rPr lang="en-IN" dirty="0">
                <a:solidFill>
                  <a:schemeClr val="bg1"/>
                </a:solidFill>
              </a:rPr>
              <a:t>Classes </a:t>
            </a:r>
            <a:r>
              <a:rPr lang="en-IN" sz="2000" b="0" dirty="0">
                <a:solidFill>
                  <a:schemeClr val="bg1"/>
                </a:solidFill>
              </a:rPr>
              <a:t>(2 of 2)</a:t>
            </a:r>
            <a:endParaRPr lang="en-IN" b="0" dirty="0">
              <a:solidFill>
                <a:schemeClr val="bg1"/>
              </a:solidFill>
            </a:endParaRPr>
          </a:p>
        </p:txBody>
      </p:sp>
      <p:pic>
        <p:nvPicPr>
          <p:cNvPr id="6" name="Content Placeholder 5" descr="A text box shows the Classes. The computer code consists 18 lines. For long description in Notes pane, press F6.">
            <a:extLst>
              <a:ext uri="{FF2B5EF4-FFF2-40B4-BE49-F238E27FC236}">
                <a16:creationId xmlns:a16="http://schemas.microsoft.com/office/drawing/2014/main" id="{67F87AA7-E49A-47FE-B902-529C83EDB1D1}"/>
              </a:ext>
            </a:extLst>
          </p:cNvPr>
          <p:cNvPicPr>
            <a:picLocks noGrp="1" noChangeAspect="1"/>
          </p:cNvPicPr>
          <p:nvPr>
            <p:ph sz="quarter" idx="13"/>
          </p:nvPr>
        </p:nvPicPr>
        <p:blipFill>
          <a:blip r:embed="rId3"/>
          <a:stretch>
            <a:fillRect/>
          </a:stretch>
        </p:blipFill>
        <p:spPr>
          <a:xfrm>
            <a:off x="952544" y="1539649"/>
            <a:ext cx="7242086" cy="4664075"/>
          </a:xfrm>
          <a:prstGeom prst="rect">
            <a:avLst/>
          </a:prstGeom>
        </p:spPr>
      </p:pic>
    </p:spTree>
    <p:extLst>
      <p:ext uri="{BB962C8B-B14F-4D97-AF65-F5344CB8AC3E}">
        <p14:creationId xmlns:p14="http://schemas.microsoft.com/office/powerpoint/2010/main" val="1027668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D54B1-C989-4C03-B88F-30F4D9C4B1C2}"/>
              </a:ext>
            </a:extLst>
          </p:cNvPr>
          <p:cNvSpPr>
            <a:spLocks noGrp="1"/>
          </p:cNvSpPr>
          <p:nvPr>
            <p:ph type="title"/>
          </p:nvPr>
        </p:nvSpPr>
        <p:spPr>
          <a:xfrm>
            <a:off x="423305" y="-76200"/>
            <a:ext cx="8229600" cy="1097279"/>
          </a:xfrm>
        </p:spPr>
        <p:txBody>
          <a:bodyPr/>
          <a:lstStyle/>
          <a:p>
            <a:pPr algn="ctr"/>
            <a:r>
              <a:rPr lang="en-IN" dirty="0">
                <a:solidFill>
                  <a:schemeClr val="bg1"/>
                </a:solidFill>
              </a:rPr>
              <a:t>U</a:t>
            </a:r>
            <a:r>
              <a:rPr lang="en-IN" sz="100" dirty="0">
                <a:solidFill>
                  <a:schemeClr val="bg1"/>
                </a:solidFill>
              </a:rPr>
              <a:t> </a:t>
            </a:r>
            <a:r>
              <a:rPr lang="en-IN" dirty="0">
                <a:solidFill>
                  <a:schemeClr val="bg1"/>
                </a:solidFill>
              </a:rPr>
              <a:t>M</a:t>
            </a:r>
            <a:r>
              <a:rPr lang="en-IN" sz="100" dirty="0">
                <a:solidFill>
                  <a:schemeClr val="bg1"/>
                </a:solidFill>
              </a:rPr>
              <a:t> </a:t>
            </a:r>
            <a:r>
              <a:rPr lang="en-IN" dirty="0">
                <a:solidFill>
                  <a:schemeClr val="bg1"/>
                </a:solidFill>
              </a:rPr>
              <a:t>L Class Diagram</a:t>
            </a:r>
          </a:p>
        </p:txBody>
      </p:sp>
      <p:pic>
        <p:nvPicPr>
          <p:cNvPr id="6" name="Content Placeholder 5" descr="The top box shows the UML Class Diagram. For long description in Notes pane, press F6.">
            <a:extLst>
              <a:ext uri="{FF2B5EF4-FFF2-40B4-BE49-F238E27FC236}">
                <a16:creationId xmlns:a16="http://schemas.microsoft.com/office/drawing/2014/main" id="{5BB6FC4F-853F-4F9D-BF2D-5BAB6B789837}"/>
              </a:ext>
            </a:extLst>
          </p:cNvPr>
          <p:cNvPicPr>
            <a:picLocks noGrp="1" noChangeAspect="1"/>
          </p:cNvPicPr>
          <p:nvPr>
            <p:ph sz="quarter" idx="13"/>
          </p:nvPr>
        </p:nvPicPr>
        <p:blipFill>
          <a:blip r:embed="rId3"/>
          <a:stretch>
            <a:fillRect/>
          </a:stretch>
        </p:blipFill>
        <p:spPr>
          <a:xfrm>
            <a:off x="457200" y="1810901"/>
            <a:ext cx="8232775" cy="3677634"/>
          </a:xfrm>
          <a:prstGeom prst="rect">
            <a:avLst/>
          </a:prstGeom>
        </p:spPr>
      </p:pic>
    </p:spTree>
    <p:extLst>
      <p:ext uri="{BB962C8B-B14F-4D97-AF65-F5344CB8AC3E}">
        <p14:creationId xmlns:p14="http://schemas.microsoft.com/office/powerpoint/2010/main" val="2351894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CE90E-48B9-4040-94F2-2888A35890CF}"/>
              </a:ext>
            </a:extLst>
          </p:cNvPr>
          <p:cNvSpPr>
            <a:spLocks noGrp="1"/>
          </p:cNvSpPr>
          <p:nvPr>
            <p:ph type="title"/>
          </p:nvPr>
        </p:nvSpPr>
        <p:spPr>
          <a:xfrm>
            <a:off x="533400" y="0"/>
            <a:ext cx="8229600" cy="1097279"/>
          </a:xfrm>
        </p:spPr>
        <p:txBody>
          <a:bodyPr/>
          <a:lstStyle/>
          <a:p>
            <a:r>
              <a:rPr lang="en-IN" sz="3200" dirty="0">
                <a:solidFill>
                  <a:schemeClr val="bg1"/>
                </a:solidFill>
              </a:rPr>
              <a:t>Example: Defining Classes and Creating Objects </a:t>
            </a:r>
            <a:r>
              <a:rPr lang="en-IN" sz="2000" b="0" dirty="0">
                <a:solidFill>
                  <a:schemeClr val="bg1"/>
                </a:solidFill>
              </a:rPr>
              <a:t>(1 of 2)</a:t>
            </a:r>
            <a:endParaRPr lang="en-IN" sz="3200" b="0" dirty="0">
              <a:solidFill>
                <a:schemeClr val="bg1"/>
              </a:solidFill>
            </a:endParaRPr>
          </a:p>
        </p:txBody>
      </p:sp>
      <p:sp>
        <p:nvSpPr>
          <p:cNvPr id="3" name="Content Placeholder 2">
            <a:extLst>
              <a:ext uri="{FF2B5EF4-FFF2-40B4-BE49-F238E27FC236}">
                <a16:creationId xmlns:a16="http://schemas.microsoft.com/office/drawing/2014/main" id="{1E398CBC-B132-41FC-8B1A-6DB45F92B663}"/>
              </a:ext>
            </a:extLst>
          </p:cNvPr>
          <p:cNvSpPr>
            <a:spLocks noGrp="1"/>
          </p:cNvSpPr>
          <p:nvPr>
            <p:ph sz="quarter" idx="13"/>
          </p:nvPr>
        </p:nvSpPr>
        <p:spPr>
          <a:xfrm>
            <a:off x="457200" y="1552575"/>
            <a:ext cx="8229600" cy="919692"/>
          </a:xfrm>
        </p:spPr>
        <p:txBody>
          <a:bodyPr/>
          <a:lstStyle/>
          <a:p>
            <a:pPr marL="432" indent="0">
              <a:buNone/>
            </a:pPr>
            <a:r>
              <a:rPr lang="en-IN" dirty="0"/>
              <a:t>Objective: Demonstrate creating objects, accessing data, and using methods.</a:t>
            </a:r>
          </a:p>
        </p:txBody>
      </p:sp>
      <p:sp>
        <p:nvSpPr>
          <p:cNvPr id="10" name="Text Placeholder 9">
            <a:extLst>
              <a:ext uri="{FF2B5EF4-FFF2-40B4-BE49-F238E27FC236}">
                <a16:creationId xmlns:a16="http://schemas.microsoft.com/office/drawing/2014/main" id="{DB4EC242-56D9-4B71-B074-7A0523AE394B}"/>
              </a:ext>
            </a:extLst>
          </p:cNvPr>
          <p:cNvSpPr>
            <a:spLocks noGrp="1"/>
          </p:cNvSpPr>
          <p:nvPr>
            <p:ph type="body" sz="quarter" idx="20"/>
          </p:nvPr>
        </p:nvSpPr>
        <p:spPr>
          <a:xfrm>
            <a:off x="6096000" y="5607050"/>
            <a:ext cx="2590800" cy="556683"/>
          </a:xfrm>
        </p:spPr>
        <p:txBody>
          <a:bodyPr/>
          <a:lstStyle/>
          <a:p>
            <a:pPr marL="432" indent="0">
              <a:buNone/>
            </a:pPr>
            <a:r>
              <a:rPr lang="en-IN" dirty="0">
                <a:hlinkClick r:id="rId3" tooltip="https://liveexample.pearsoncmg.com/html/TestSimpleCircle.html"/>
              </a:rPr>
              <a:t>TestSimpleCircle</a:t>
            </a:r>
            <a:endParaRPr lang="en-IN" dirty="0">
              <a:hlinkClick r:id="rId3"/>
            </a:endParaRPr>
          </a:p>
        </p:txBody>
      </p:sp>
      <p:sp>
        <p:nvSpPr>
          <p:cNvPr id="5" name="TextBox 4">
            <a:extLst>
              <a:ext uri="{FF2B5EF4-FFF2-40B4-BE49-F238E27FC236}">
                <a16:creationId xmlns:a16="http://schemas.microsoft.com/office/drawing/2014/main" id="{37378C47-FBD4-44FE-850A-CF8374E412FA}"/>
              </a:ext>
            </a:extLst>
          </p:cNvPr>
          <p:cNvSpPr txBox="1"/>
          <p:nvPr/>
        </p:nvSpPr>
        <p:spPr>
          <a:xfrm>
            <a:off x="381000" y="2919488"/>
            <a:ext cx="8382000" cy="646331"/>
          </a:xfrm>
          <a:prstGeom prst="rect">
            <a:avLst/>
          </a:prstGeom>
          <a:noFill/>
        </p:spPr>
        <p:txBody>
          <a:bodyPr wrap="square">
            <a:spAutoFit/>
          </a:bodyPr>
          <a:lstStyle/>
          <a:p>
            <a:pPr algn="l"/>
            <a:r>
              <a:rPr lang="en-US" dirty="0" err="1"/>
              <a:t>TestSimpleCircle</a:t>
            </a:r>
            <a:r>
              <a:rPr lang="en-US" dirty="0"/>
              <a:t>: </a:t>
            </a:r>
            <a:r>
              <a:rPr lang="en-US" dirty="0">
                <a:hlinkClick r:id="rId3"/>
              </a:rPr>
              <a:t>https://liveexample.pearsoncmg.com/html/TestSimpleCircle.html</a:t>
            </a:r>
            <a:endParaRPr lang="en-US" dirty="0"/>
          </a:p>
        </p:txBody>
      </p:sp>
    </p:spTree>
    <p:extLst>
      <p:ext uri="{BB962C8B-B14F-4D97-AF65-F5344CB8AC3E}">
        <p14:creationId xmlns:p14="http://schemas.microsoft.com/office/powerpoint/2010/main" val="3135048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ACD21-E62B-4F6F-8BDF-FC4335DC3BF8}"/>
              </a:ext>
            </a:extLst>
          </p:cNvPr>
          <p:cNvSpPr>
            <a:spLocks noGrp="1"/>
          </p:cNvSpPr>
          <p:nvPr>
            <p:ph type="title"/>
          </p:nvPr>
        </p:nvSpPr>
        <p:spPr>
          <a:xfrm>
            <a:off x="457200" y="0"/>
            <a:ext cx="8229600" cy="1097279"/>
          </a:xfrm>
        </p:spPr>
        <p:txBody>
          <a:bodyPr/>
          <a:lstStyle/>
          <a:p>
            <a:r>
              <a:rPr lang="en-IN" dirty="0">
                <a:solidFill>
                  <a:schemeClr val="bg1"/>
                </a:solidFill>
              </a:rPr>
              <a:t>Constructors </a:t>
            </a:r>
            <a:r>
              <a:rPr lang="en-IN" sz="2000" b="0" dirty="0">
                <a:solidFill>
                  <a:schemeClr val="bg1"/>
                </a:solidFill>
              </a:rPr>
              <a:t>(1 of 2)</a:t>
            </a:r>
            <a:endParaRPr lang="en-IN" b="0" dirty="0">
              <a:solidFill>
                <a:schemeClr val="bg1"/>
              </a:solidFill>
            </a:endParaRPr>
          </a:p>
        </p:txBody>
      </p:sp>
      <p:sp>
        <p:nvSpPr>
          <p:cNvPr id="3" name="Content Placeholder 2">
            <a:extLst>
              <a:ext uri="{FF2B5EF4-FFF2-40B4-BE49-F238E27FC236}">
                <a16:creationId xmlns:a16="http://schemas.microsoft.com/office/drawing/2014/main" id="{E9655134-2BE5-4F5E-A2DA-20CE4E7868DA}"/>
              </a:ext>
            </a:extLst>
          </p:cNvPr>
          <p:cNvSpPr>
            <a:spLocks noGrp="1"/>
          </p:cNvSpPr>
          <p:nvPr>
            <p:ph sz="quarter" idx="13"/>
          </p:nvPr>
        </p:nvSpPr>
        <p:spPr>
          <a:xfrm>
            <a:off x="457200" y="1295400"/>
            <a:ext cx="8229600" cy="2747659"/>
          </a:xfrm>
        </p:spPr>
        <p:txBody>
          <a:bodyPr/>
          <a:lstStyle/>
          <a:p>
            <a:pPr marL="432" indent="0">
              <a:buNone/>
            </a:pPr>
            <a:r>
              <a:rPr lang="en-IN" b="1" dirty="0">
                <a:latin typeface="Courier New" panose="02070309020205020404" pitchFamily="49" charset="0"/>
                <a:cs typeface="Courier New" panose="02070309020205020404" pitchFamily="49" charset="0"/>
              </a:rPr>
              <a:t>Circle() {</a:t>
            </a:r>
          </a:p>
          <a:p>
            <a:pPr marL="432" indent="0">
              <a:buNone/>
            </a:pPr>
            <a:r>
              <a:rPr lang="en-IN" b="1" dirty="0">
                <a:latin typeface="Courier New" panose="02070309020205020404" pitchFamily="49" charset="0"/>
                <a:cs typeface="Courier New" panose="02070309020205020404" pitchFamily="49" charset="0"/>
              </a:rPr>
              <a:t>}</a:t>
            </a:r>
          </a:p>
          <a:p>
            <a:pPr marL="432" indent="0">
              <a:buNone/>
            </a:pPr>
            <a:r>
              <a:rPr lang="en-IN" b="1" dirty="0">
                <a:latin typeface="Courier New" panose="02070309020205020404" pitchFamily="49" charset="0"/>
                <a:cs typeface="Courier New" panose="02070309020205020404" pitchFamily="49" charset="0"/>
              </a:rPr>
              <a:t>Circle(double newRadius) {</a:t>
            </a:r>
          </a:p>
          <a:p>
            <a:pPr marL="180000" indent="0">
              <a:buNone/>
            </a:pPr>
            <a:r>
              <a:rPr lang="en-IN" b="1" dirty="0">
                <a:latin typeface="Courier New" panose="02070309020205020404" pitchFamily="49" charset="0"/>
                <a:cs typeface="Courier New" panose="02070309020205020404" pitchFamily="49" charset="0"/>
              </a:rPr>
              <a:t>radius = newRadius;</a:t>
            </a:r>
          </a:p>
          <a:p>
            <a:pPr marL="432" indent="0">
              <a:buNone/>
            </a:pPr>
            <a:r>
              <a:rPr lang="en-IN" b="1" dirty="0">
                <a:latin typeface="Courier New" panose="02070309020205020404" pitchFamily="49" charset="0"/>
                <a:cs typeface="Courier New" panose="02070309020205020404" pitchFamily="49" charset="0"/>
              </a:rPr>
              <a:t>}</a:t>
            </a:r>
          </a:p>
        </p:txBody>
      </p:sp>
      <p:sp>
        <p:nvSpPr>
          <p:cNvPr id="4" name="Content Placeholder 3">
            <a:extLst>
              <a:ext uri="{FF2B5EF4-FFF2-40B4-BE49-F238E27FC236}">
                <a16:creationId xmlns:a16="http://schemas.microsoft.com/office/drawing/2014/main" id="{FA92406E-37BE-480E-97AC-00A26B1716C7}"/>
              </a:ext>
            </a:extLst>
          </p:cNvPr>
          <p:cNvSpPr>
            <a:spLocks noGrp="1"/>
          </p:cNvSpPr>
          <p:nvPr>
            <p:ph sz="quarter" idx="14"/>
          </p:nvPr>
        </p:nvSpPr>
        <p:spPr>
          <a:xfrm>
            <a:off x="457200" y="4547663"/>
            <a:ext cx="8162925" cy="1411703"/>
          </a:xfrm>
        </p:spPr>
        <p:txBody>
          <a:bodyPr/>
          <a:lstStyle/>
          <a:p>
            <a:pPr marL="432" indent="0">
              <a:buNone/>
            </a:pPr>
            <a:r>
              <a:rPr lang="en-IN" dirty="0"/>
              <a:t>Constructors are a special kind of methods that are invoked to construct objects.</a:t>
            </a:r>
          </a:p>
        </p:txBody>
      </p:sp>
    </p:spTree>
    <p:extLst>
      <p:ext uri="{BB962C8B-B14F-4D97-AF65-F5344CB8AC3E}">
        <p14:creationId xmlns:p14="http://schemas.microsoft.com/office/powerpoint/2010/main" val="3221223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65927-B8B1-4CC2-9361-A113A6A9C872}"/>
              </a:ext>
            </a:extLst>
          </p:cNvPr>
          <p:cNvSpPr>
            <a:spLocks noGrp="1"/>
          </p:cNvSpPr>
          <p:nvPr>
            <p:ph type="title"/>
          </p:nvPr>
        </p:nvSpPr>
        <p:spPr>
          <a:xfrm>
            <a:off x="460375" y="-152400"/>
            <a:ext cx="8229600" cy="1097279"/>
          </a:xfrm>
        </p:spPr>
        <p:txBody>
          <a:bodyPr/>
          <a:lstStyle/>
          <a:p>
            <a:r>
              <a:rPr lang="en-IN" dirty="0">
                <a:solidFill>
                  <a:schemeClr val="bg1"/>
                </a:solidFill>
              </a:rPr>
              <a:t>Constructors </a:t>
            </a:r>
            <a:r>
              <a:rPr lang="en-IN" sz="2000" b="0" dirty="0">
                <a:solidFill>
                  <a:schemeClr val="bg1"/>
                </a:solidFill>
              </a:rPr>
              <a:t>(2 of 2)</a:t>
            </a:r>
            <a:endParaRPr lang="en-IN" b="0" dirty="0">
              <a:solidFill>
                <a:schemeClr val="bg1"/>
              </a:solidFill>
            </a:endParaRPr>
          </a:p>
        </p:txBody>
      </p:sp>
      <p:sp>
        <p:nvSpPr>
          <p:cNvPr id="3" name="Content Placeholder 2">
            <a:extLst>
              <a:ext uri="{FF2B5EF4-FFF2-40B4-BE49-F238E27FC236}">
                <a16:creationId xmlns:a16="http://schemas.microsoft.com/office/drawing/2014/main" id="{5EA8A198-3813-486D-8371-877EC5BC0E69}"/>
              </a:ext>
            </a:extLst>
          </p:cNvPr>
          <p:cNvSpPr>
            <a:spLocks noGrp="1"/>
          </p:cNvSpPr>
          <p:nvPr>
            <p:ph sz="quarter" idx="13"/>
          </p:nvPr>
        </p:nvSpPr>
        <p:spPr/>
        <p:txBody>
          <a:bodyPr/>
          <a:lstStyle/>
          <a:p>
            <a:pPr marL="432" indent="0">
              <a:buNone/>
            </a:pPr>
            <a:r>
              <a:rPr lang="en-IN" dirty="0"/>
              <a:t>A constructor with no parameters is referred to as a </a:t>
            </a:r>
            <a:r>
              <a:rPr lang="en-IN" b="1" dirty="0"/>
              <a:t>no-arg constructor</a:t>
            </a:r>
            <a:r>
              <a:rPr lang="en-IN" dirty="0"/>
              <a:t>.</a:t>
            </a:r>
          </a:p>
          <a:p>
            <a:r>
              <a:rPr lang="en-IN" dirty="0"/>
              <a:t>Constructors must have the same name as the class itself.</a:t>
            </a:r>
          </a:p>
          <a:p>
            <a:r>
              <a:rPr lang="en-IN" dirty="0"/>
              <a:t>Constructors do not have a return type—not even void.</a:t>
            </a:r>
          </a:p>
          <a:p>
            <a:r>
              <a:rPr lang="en-IN" dirty="0"/>
              <a:t>Constructors are invoked using the new operator when an object is created. Constructors play the role of initializing objects.</a:t>
            </a:r>
          </a:p>
        </p:txBody>
      </p:sp>
    </p:spTree>
    <p:extLst>
      <p:ext uri="{BB962C8B-B14F-4D97-AF65-F5344CB8AC3E}">
        <p14:creationId xmlns:p14="http://schemas.microsoft.com/office/powerpoint/2010/main" val="678141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43625-9E23-49B3-B8DC-CEC0E0894DC1}"/>
              </a:ext>
            </a:extLst>
          </p:cNvPr>
          <p:cNvSpPr>
            <a:spLocks noGrp="1"/>
          </p:cNvSpPr>
          <p:nvPr>
            <p:ph type="title"/>
          </p:nvPr>
        </p:nvSpPr>
        <p:spPr>
          <a:xfrm>
            <a:off x="460375" y="0"/>
            <a:ext cx="8229600" cy="1097279"/>
          </a:xfrm>
        </p:spPr>
        <p:txBody>
          <a:bodyPr/>
          <a:lstStyle/>
          <a:p>
            <a:r>
              <a:rPr lang="en-IN" sz="3200" dirty="0">
                <a:solidFill>
                  <a:schemeClr val="bg1"/>
                </a:solidFill>
              </a:rPr>
              <a:t>Creating Objects Using Constructors</a:t>
            </a:r>
          </a:p>
        </p:txBody>
      </p:sp>
      <p:sp>
        <p:nvSpPr>
          <p:cNvPr id="3" name="Content Placeholder 2">
            <a:extLst>
              <a:ext uri="{FF2B5EF4-FFF2-40B4-BE49-F238E27FC236}">
                <a16:creationId xmlns:a16="http://schemas.microsoft.com/office/drawing/2014/main" id="{D0E9255B-EEA6-4ED7-9145-EB97AE9F2300}"/>
              </a:ext>
            </a:extLst>
          </p:cNvPr>
          <p:cNvSpPr>
            <a:spLocks noGrp="1"/>
          </p:cNvSpPr>
          <p:nvPr>
            <p:ph sz="quarter" idx="13"/>
          </p:nvPr>
        </p:nvSpPr>
        <p:spPr/>
        <p:txBody>
          <a:bodyPr/>
          <a:lstStyle/>
          <a:p>
            <a:pPr marL="432" indent="0">
              <a:buNone/>
            </a:pPr>
            <a:r>
              <a:rPr lang="en-IN" b="1" dirty="0">
                <a:latin typeface="Courier New" panose="02070309020205020404" pitchFamily="49" charset="0"/>
                <a:cs typeface="Courier New" panose="02070309020205020404" pitchFamily="49" charset="0"/>
              </a:rPr>
              <a:t>new </a:t>
            </a:r>
            <a:r>
              <a:rPr lang="en-IN" b="1" dirty="0" err="1">
                <a:latin typeface="Courier New" panose="02070309020205020404" pitchFamily="49" charset="0"/>
                <a:cs typeface="Courier New" panose="02070309020205020404" pitchFamily="49" charset="0"/>
              </a:rPr>
              <a:t>ClassName</a:t>
            </a:r>
            <a:r>
              <a:rPr lang="en-IN" b="1" dirty="0">
                <a:latin typeface="Courier New" panose="02070309020205020404" pitchFamily="49" charset="0"/>
                <a:cs typeface="Courier New" panose="02070309020205020404" pitchFamily="49" charset="0"/>
              </a:rPr>
              <a:t>();</a:t>
            </a:r>
          </a:p>
          <a:p>
            <a:pPr marL="432" indent="0">
              <a:buNone/>
            </a:pPr>
            <a:endParaRPr lang="en-IN" dirty="0"/>
          </a:p>
          <a:p>
            <a:pPr marL="432" indent="0">
              <a:buNone/>
            </a:pPr>
            <a:r>
              <a:rPr lang="en-IN" dirty="0"/>
              <a:t>Example:</a:t>
            </a:r>
          </a:p>
          <a:p>
            <a:pPr marL="432" indent="0">
              <a:buNone/>
            </a:pPr>
            <a:r>
              <a:rPr lang="en-IN" b="1" dirty="0">
                <a:latin typeface="Courier New" panose="02070309020205020404" pitchFamily="49" charset="0"/>
                <a:cs typeface="Courier New" panose="02070309020205020404" pitchFamily="49" charset="0"/>
              </a:rPr>
              <a:t>new Circle();</a:t>
            </a:r>
          </a:p>
          <a:p>
            <a:pPr marL="432" indent="0">
              <a:buNone/>
            </a:pPr>
            <a:endParaRPr lang="en-IN" dirty="0"/>
          </a:p>
          <a:p>
            <a:pPr marL="432" indent="0">
              <a:buNone/>
            </a:pPr>
            <a:r>
              <a:rPr lang="en-IN" b="1" dirty="0">
                <a:latin typeface="Courier New" panose="02070309020205020404" pitchFamily="49" charset="0"/>
                <a:cs typeface="Courier New" panose="02070309020205020404" pitchFamily="49" charset="0"/>
              </a:rPr>
              <a:t>new Circle(5.0);</a:t>
            </a:r>
          </a:p>
        </p:txBody>
      </p:sp>
    </p:spTree>
    <p:extLst>
      <p:ext uri="{BB962C8B-B14F-4D97-AF65-F5344CB8AC3E}">
        <p14:creationId xmlns:p14="http://schemas.microsoft.com/office/powerpoint/2010/main" val="79937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6A291-CB51-4A1A-AD47-4AC266928C2E}"/>
              </a:ext>
            </a:extLst>
          </p:cNvPr>
          <p:cNvSpPr>
            <a:spLocks noGrp="1"/>
          </p:cNvSpPr>
          <p:nvPr>
            <p:ph type="title"/>
          </p:nvPr>
        </p:nvSpPr>
        <p:spPr>
          <a:xfrm>
            <a:off x="457200" y="-76200"/>
            <a:ext cx="8229600" cy="1097279"/>
          </a:xfrm>
        </p:spPr>
        <p:txBody>
          <a:bodyPr/>
          <a:lstStyle/>
          <a:p>
            <a:r>
              <a:rPr lang="en-IN" dirty="0">
                <a:solidFill>
                  <a:schemeClr val="bg1"/>
                </a:solidFill>
              </a:rPr>
              <a:t>Default Constructor</a:t>
            </a:r>
          </a:p>
        </p:txBody>
      </p:sp>
      <p:sp>
        <p:nvSpPr>
          <p:cNvPr id="3" name="Content Placeholder 2">
            <a:extLst>
              <a:ext uri="{FF2B5EF4-FFF2-40B4-BE49-F238E27FC236}">
                <a16:creationId xmlns:a16="http://schemas.microsoft.com/office/drawing/2014/main" id="{0E696B4C-0616-468E-A39C-9A4F81401FF7}"/>
              </a:ext>
            </a:extLst>
          </p:cNvPr>
          <p:cNvSpPr>
            <a:spLocks noGrp="1"/>
          </p:cNvSpPr>
          <p:nvPr>
            <p:ph sz="quarter" idx="13"/>
          </p:nvPr>
        </p:nvSpPr>
        <p:spPr>
          <a:xfrm>
            <a:off x="457201" y="1554920"/>
            <a:ext cx="8115300" cy="4663335"/>
          </a:xfrm>
        </p:spPr>
        <p:txBody>
          <a:bodyPr/>
          <a:lstStyle/>
          <a:p>
            <a:pPr marL="432" indent="0">
              <a:buNone/>
            </a:pPr>
            <a:r>
              <a:rPr lang="en-IN" dirty="0"/>
              <a:t>A class may be defined without constructors. In this case, a no-</a:t>
            </a:r>
            <a:r>
              <a:rPr lang="en-IN" dirty="0" err="1"/>
              <a:t>arg</a:t>
            </a:r>
            <a:r>
              <a:rPr lang="en-IN" dirty="0"/>
              <a:t> constructor with an empty body is implicitly defined in the class. This constructor, called a </a:t>
            </a:r>
            <a:r>
              <a:rPr lang="en-IN" b="1" dirty="0"/>
              <a:t>default constructor</a:t>
            </a:r>
            <a:r>
              <a:rPr lang="en-IN" dirty="0"/>
              <a:t>, is provided automatically </a:t>
            </a:r>
            <a:r>
              <a:rPr lang="en-IN" b="1" dirty="0"/>
              <a:t>only if no constructors are explicitly defined in the class</a:t>
            </a:r>
            <a:r>
              <a:rPr lang="en-IN" dirty="0"/>
              <a:t>.</a:t>
            </a:r>
          </a:p>
        </p:txBody>
      </p:sp>
    </p:spTree>
    <p:extLst>
      <p:ext uri="{BB962C8B-B14F-4D97-AF65-F5344CB8AC3E}">
        <p14:creationId xmlns:p14="http://schemas.microsoft.com/office/powerpoint/2010/main" val="2332432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4EABD-5F8C-A52E-50B8-1A875C2E9EDB}"/>
              </a:ext>
            </a:extLst>
          </p:cNvPr>
          <p:cNvSpPr>
            <a:spLocks noGrp="1"/>
          </p:cNvSpPr>
          <p:nvPr>
            <p:ph type="title"/>
          </p:nvPr>
        </p:nvSpPr>
        <p:spPr>
          <a:xfrm>
            <a:off x="457200" y="0"/>
            <a:ext cx="8229600" cy="1097279"/>
          </a:xfrm>
        </p:spPr>
        <p:txBody>
          <a:bodyPr/>
          <a:lstStyle/>
          <a:p>
            <a:pPr algn="ctr"/>
            <a:r>
              <a:rPr lang="en-IN" dirty="0">
                <a:solidFill>
                  <a:schemeClr val="bg1">
                    <a:lumMod val="95000"/>
                  </a:schemeClr>
                </a:solidFill>
              </a:rPr>
              <a:t>Motivations</a:t>
            </a:r>
            <a:endParaRPr lang="en-US" dirty="0"/>
          </a:p>
        </p:txBody>
      </p:sp>
      <p:sp>
        <p:nvSpPr>
          <p:cNvPr id="3" name="Content Placeholder 2">
            <a:extLst>
              <a:ext uri="{FF2B5EF4-FFF2-40B4-BE49-F238E27FC236}">
                <a16:creationId xmlns:a16="http://schemas.microsoft.com/office/drawing/2014/main" id="{903F86F3-A1A9-DA81-1528-BCB77AB3F002}"/>
              </a:ext>
            </a:extLst>
          </p:cNvPr>
          <p:cNvSpPr>
            <a:spLocks noGrp="1"/>
          </p:cNvSpPr>
          <p:nvPr>
            <p:ph sz="quarter" idx="13"/>
          </p:nvPr>
        </p:nvSpPr>
        <p:spPr>
          <a:xfrm>
            <a:off x="416420" y="1219200"/>
            <a:ext cx="8232775" cy="4663335"/>
          </a:xfrm>
        </p:spPr>
        <p:txBody>
          <a:bodyPr/>
          <a:lstStyle/>
          <a:p>
            <a:pPr marL="0" indent="0">
              <a:buNone/>
            </a:pPr>
            <a:r>
              <a:rPr lang="en-IN" dirty="0"/>
              <a:t>After learning the preceding chapters, you are capable of solving many programming problems using selections, loops, methods, and arrays. However, these Java features are not sufficient for developing graphical user interfaces and large scale software systems. Suppose you want to develop a graphical user interface as shown below. How do you program it?</a:t>
            </a:r>
          </a:p>
          <a:p>
            <a:pPr marL="0" indent="0">
              <a:buNone/>
            </a:pPr>
            <a:endParaRPr lang="en-IN" dirty="0"/>
          </a:p>
          <a:p>
            <a:pPr marL="0" indent="0">
              <a:buNone/>
            </a:pPr>
            <a:endParaRPr lang="en-IN" dirty="0"/>
          </a:p>
          <a:p>
            <a:endParaRPr lang="en-US" dirty="0"/>
          </a:p>
        </p:txBody>
      </p:sp>
      <p:pic>
        <p:nvPicPr>
          <p:cNvPr id="4" name="Content Placeholder 1" descr="A screenshot of Show GUI window shows button OK and Cancel on the left, followed by text box for enter you name, check boxes for bold and italic, radio buttons as red and yellow with red selected, and a drop down button with freshman selected.">
            <a:extLst>
              <a:ext uri="{FF2B5EF4-FFF2-40B4-BE49-F238E27FC236}">
                <a16:creationId xmlns:a16="http://schemas.microsoft.com/office/drawing/2014/main" id="{7FFADF13-BBD9-D5C3-67E2-DE3F9A684656}"/>
              </a:ext>
            </a:extLst>
          </p:cNvPr>
          <p:cNvPicPr>
            <a:picLocks noChangeAspect="1"/>
          </p:cNvPicPr>
          <p:nvPr/>
        </p:nvPicPr>
        <p:blipFill>
          <a:blip r:embed="rId2"/>
          <a:stretch>
            <a:fillRect/>
          </a:stretch>
        </p:blipFill>
        <p:spPr>
          <a:xfrm>
            <a:off x="457200" y="4721086"/>
            <a:ext cx="8229600" cy="878943"/>
          </a:xfrm>
          <a:prstGeom prst="rect">
            <a:avLst/>
          </a:prstGeom>
        </p:spPr>
      </p:pic>
    </p:spTree>
    <p:extLst>
      <p:ext uri="{BB962C8B-B14F-4D97-AF65-F5344CB8AC3E}">
        <p14:creationId xmlns:p14="http://schemas.microsoft.com/office/powerpoint/2010/main" val="3293327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A04C0-FCF2-475F-A20E-528DE115FCD0}"/>
              </a:ext>
            </a:extLst>
          </p:cNvPr>
          <p:cNvSpPr>
            <a:spLocks noGrp="1"/>
          </p:cNvSpPr>
          <p:nvPr>
            <p:ph type="title"/>
          </p:nvPr>
        </p:nvSpPr>
        <p:spPr>
          <a:xfrm>
            <a:off x="470672" y="91105"/>
            <a:ext cx="8229600" cy="1097279"/>
          </a:xfrm>
        </p:spPr>
        <p:txBody>
          <a:bodyPr/>
          <a:lstStyle/>
          <a:p>
            <a:r>
              <a:rPr lang="en-IN" sz="3200" dirty="0">
                <a:solidFill>
                  <a:schemeClr val="bg1"/>
                </a:solidFill>
              </a:rPr>
              <a:t>Declaring Object Reference Variables</a:t>
            </a:r>
          </a:p>
        </p:txBody>
      </p:sp>
      <p:sp>
        <p:nvSpPr>
          <p:cNvPr id="3" name="Content Placeholder 2">
            <a:extLst>
              <a:ext uri="{FF2B5EF4-FFF2-40B4-BE49-F238E27FC236}">
                <a16:creationId xmlns:a16="http://schemas.microsoft.com/office/drawing/2014/main" id="{F07F8F66-A200-4455-B7B4-497E09B95165}"/>
              </a:ext>
            </a:extLst>
          </p:cNvPr>
          <p:cNvSpPr>
            <a:spLocks noGrp="1"/>
          </p:cNvSpPr>
          <p:nvPr>
            <p:ph sz="quarter" idx="13"/>
          </p:nvPr>
        </p:nvSpPr>
        <p:spPr/>
        <p:txBody>
          <a:bodyPr/>
          <a:lstStyle/>
          <a:p>
            <a:pPr marL="432" indent="0">
              <a:buNone/>
            </a:pPr>
            <a:r>
              <a:rPr lang="en-IN" dirty="0"/>
              <a:t>To reference an object, assign the object to a reference variable.</a:t>
            </a:r>
          </a:p>
          <a:p>
            <a:pPr marL="432" indent="0">
              <a:buNone/>
            </a:pPr>
            <a:r>
              <a:rPr lang="en-IN" dirty="0"/>
              <a:t>To declare a reference variable, use the syntax:</a:t>
            </a:r>
          </a:p>
          <a:p>
            <a:pPr marL="432" indent="0">
              <a:buNone/>
            </a:pPr>
            <a:r>
              <a:rPr lang="en-IN" b="1" dirty="0">
                <a:latin typeface="Courier New" panose="02070309020205020404" pitchFamily="49" charset="0"/>
                <a:cs typeface="Courier New" panose="02070309020205020404" pitchFamily="49" charset="0"/>
              </a:rPr>
              <a:t>ClassName objectRefVar;</a:t>
            </a:r>
          </a:p>
          <a:p>
            <a:pPr marL="432" indent="0">
              <a:buNone/>
            </a:pPr>
            <a:r>
              <a:rPr lang="en-IN" dirty="0"/>
              <a:t>Example:</a:t>
            </a:r>
          </a:p>
          <a:p>
            <a:pPr marL="432" indent="0">
              <a:buNone/>
            </a:pPr>
            <a:r>
              <a:rPr lang="en-IN" b="1" dirty="0">
                <a:latin typeface="Courier New" panose="02070309020205020404" pitchFamily="49" charset="0"/>
                <a:cs typeface="Courier New" panose="02070309020205020404" pitchFamily="49" charset="0"/>
              </a:rPr>
              <a:t>Circle myCircle;</a:t>
            </a:r>
          </a:p>
        </p:txBody>
      </p:sp>
    </p:spTree>
    <p:extLst>
      <p:ext uri="{BB962C8B-B14F-4D97-AF65-F5344CB8AC3E}">
        <p14:creationId xmlns:p14="http://schemas.microsoft.com/office/powerpoint/2010/main" val="2134877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AE87F-170A-4EEC-805D-7ABAC704F781}"/>
              </a:ext>
            </a:extLst>
          </p:cNvPr>
          <p:cNvSpPr>
            <a:spLocks noGrp="1"/>
          </p:cNvSpPr>
          <p:nvPr>
            <p:ph type="title"/>
          </p:nvPr>
        </p:nvSpPr>
        <p:spPr>
          <a:xfrm>
            <a:off x="453080" y="18535"/>
            <a:ext cx="8229600" cy="1097279"/>
          </a:xfrm>
        </p:spPr>
        <p:txBody>
          <a:bodyPr/>
          <a:lstStyle/>
          <a:p>
            <a:r>
              <a:rPr lang="en-IN" sz="3200" dirty="0">
                <a:solidFill>
                  <a:schemeClr val="bg1"/>
                </a:solidFill>
              </a:rPr>
              <a:t>Declaring/Creating Objects in a Single Step</a:t>
            </a:r>
          </a:p>
        </p:txBody>
      </p:sp>
      <p:sp>
        <p:nvSpPr>
          <p:cNvPr id="6" name="Content Placeholder 5">
            <a:extLst>
              <a:ext uri="{FF2B5EF4-FFF2-40B4-BE49-F238E27FC236}">
                <a16:creationId xmlns:a16="http://schemas.microsoft.com/office/drawing/2014/main" id="{842C26FC-C9FE-48D1-B3FA-67A96A4E0618}"/>
              </a:ext>
            </a:extLst>
          </p:cNvPr>
          <p:cNvSpPr>
            <a:spLocks noGrp="1"/>
          </p:cNvSpPr>
          <p:nvPr>
            <p:ph sz="quarter" idx="13"/>
          </p:nvPr>
        </p:nvSpPr>
        <p:spPr>
          <a:xfrm>
            <a:off x="457199" y="1552575"/>
            <a:ext cx="8353425" cy="666750"/>
          </a:xfrm>
        </p:spPr>
        <p:txBody>
          <a:bodyPr/>
          <a:lstStyle/>
          <a:p>
            <a:pPr marL="432" indent="0">
              <a:buNone/>
            </a:pPr>
            <a:r>
              <a:rPr lang="en-US" altLang="en-US" sz="2400" dirty="0">
                <a:latin typeface="Courier New" panose="02070309020205020404" pitchFamily="49" charset="0"/>
              </a:rPr>
              <a:t>ClassName objectRefVar = new ClassName();</a:t>
            </a:r>
            <a:endParaRPr lang="en-IN" dirty="0"/>
          </a:p>
        </p:txBody>
      </p:sp>
      <p:sp>
        <p:nvSpPr>
          <p:cNvPr id="7" name="Content Placeholder 6">
            <a:extLst>
              <a:ext uri="{FF2B5EF4-FFF2-40B4-BE49-F238E27FC236}">
                <a16:creationId xmlns:a16="http://schemas.microsoft.com/office/drawing/2014/main" id="{3A5D9AA3-A697-4161-A924-BAA25E65E253}"/>
              </a:ext>
            </a:extLst>
          </p:cNvPr>
          <p:cNvSpPr>
            <a:spLocks noGrp="1"/>
          </p:cNvSpPr>
          <p:nvPr>
            <p:ph sz="quarter" idx="14"/>
          </p:nvPr>
        </p:nvSpPr>
        <p:spPr>
          <a:xfrm>
            <a:off x="468313" y="2409825"/>
            <a:ext cx="1493837" cy="619125"/>
          </a:xfrm>
        </p:spPr>
        <p:txBody>
          <a:bodyPr/>
          <a:lstStyle/>
          <a:p>
            <a:pPr marL="432" indent="0">
              <a:buNone/>
            </a:pPr>
            <a:r>
              <a:rPr lang="en-IN" dirty="0"/>
              <a:t>Example:</a:t>
            </a:r>
          </a:p>
        </p:txBody>
      </p:sp>
      <p:pic>
        <p:nvPicPr>
          <p:cNvPr id="13" name="Content Placeholder 12" descr="Circle myCircle = new circle left parenthesis right parenthesis semi colon. For long description in Notes pane, press F6.">
            <a:extLst>
              <a:ext uri="{FF2B5EF4-FFF2-40B4-BE49-F238E27FC236}">
                <a16:creationId xmlns:a16="http://schemas.microsoft.com/office/drawing/2014/main" id="{5E1FDDCD-0F1D-4FA0-8169-80E5EBA3979F}"/>
              </a:ext>
            </a:extLst>
          </p:cNvPr>
          <p:cNvPicPr>
            <a:picLocks noGrp="1" noChangeAspect="1"/>
          </p:cNvPicPr>
          <p:nvPr>
            <p:ph sz="quarter" idx="15"/>
          </p:nvPr>
        </p:nvPicPr>
        <p:blipFill>
          <a:blip r:embed="rId3"/>
          <a:stretch>
            <a:fillRect/>
          </a:stretch>
        </p:blipFill>
        <p:spPr>
          <a:xfrm>
            <a:off x="468313" y="3207661"/>
            <a:ext cx="6510812" cy="1194703"/>
          </a:xfrm>
        </p:spPr>
      </p:pic>
    </p:spTree>
    <p:extLst>
      <p:ext uri="{BB962C8B-B14F-4D97-AF65-F5344CB8AC3E}">
        <p14:creationId xmlns:p14="http://schemas.microsoft.com/office/powerpoint/2010/main" val="2244986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95114-8244-4384-A865-AD287C95FB8E}"/>
              </a:ext>
            </a:extLst>
          </p:cNvPr>
          <p:cNvSpPr>
            <a:spLocks noGrp="1"/>
          </p:cNvSpPr>
          <p:nvPr>
            <p:ph type="title"/>
          </p:nvPr>
        </p:nvSpPr>
        <p:spPr>
          <a:xfrm>
            <a:off x="459728" y="81553"/>
            <a:ext cx="8229600" cy="1097279"/>
          </a:xfrm>
        </p:spPr>
        <p:txBody>
          <a:bodyPr/>
          <a:lstStyle/>
          <a:p>
            <a:r>
              <a:rPr lang="en-IN" dirty="0">
                <a:solidFill>
                  <a:schemeClr val="bg1"/>
                </a:solidFill>
              </a:rPr>
              <a:t>Accessing Object’s Members</a:t>
            </a:r>
          </a:p>
        </p:txBody>
      </p:sp>
      <p:sp>
        <p:nvSpPr>
          <p:cNvPr id="3" name="Content Placeholder 2">
            <a:extLst>
              <a:ext uri="{FF2B5EF4-FFF2-40B4-BE49-F238E27FC236}">
                <a16:creationId xmlns:a16="http://schemas.microsoft.com/office/drawing/2014/main" id="{1E115433-AA34-4F73-954A-F8D0DDC1B42C}"/>
              </a:ext>
            </a:extLst>
          </p:cNvPr>
          <p:cNvSpPr>
            <a:spLocks noGrp="1"/>
          </p:cNvSpPr>
          <p:nvPr>
            <p:ph sz="quarter" idx="13"/>
          </p:nvPr>
        </p:nvSpPr>
        <p:spPr>
          <a:xfrm>
            <a:off x="457199" y="1552575"/>
            <a:ext cx="7458075" cy="561975"/>
          </a:xfrm>
        </p:spPr>
        <p:txBody>
          <a:bodyPr/>
          <a:lstStyle/>
          <a:p>
            <a:r>
              <a:rPr lang="en-IN" dirty="0"/>
              <a:t>Referencing the object’s data:</a:t>
            </a:r>
          </a:p>
        </p:txBody>
      </p:sp>
      <p:sp>
        <p:nvSpPr>
          <p:cNvPr id="4" name="Content Placeholder 3">
            <a:extLst>
              <a:ext uri="{FF2B5EF4-FFF2-40B4-BE49-F238E27FC236}">
                <a16:creationId xmlns:a16="http://schemas.microsoft.com/office/drawing/2014/main" id="{385AC0BB-F8E4-4838-925A-CB9D6DAA8E6C}"/>
              </a:ext>
            </a:extLst>
          </p:cNvPr>
          <p:cNvSpPr>
            <a:spLocks noGrp="1"/>
          </p:cNvSpPr>
          <p:nvPr>
            <p:ph sz="quarter" idx="14"/>
          </p:nvPr>
        </p:nvSpPr>
        <p:spPr>
          <a:xfrm>
            <a:off x="457198" y="2215243"/>
            <a:ext cx="7458075" cy="1123949"/>
          </a:xfrm>
        </p:spPr>
        <p:txBody>
          <a:bodyPr/>
          <a:lstStyle/>
          <a:p>
            <a:pPr marL="741600" indent="-284400">
              <a:buNone/>
            </a:pPr>
            <a:r>
              <a:rPr lang="en-IN" dirty="0">
                <a:latin typeface="Courier New" panose="02070309020205020404" pitchFamily="49" charset="0"/>
                <a:cs typeface="Courier New" panose="02070309020205020404" pitchFamily="49" charset="0"/>
              </a:rPr>
              <a:t>objectRefVar.data</a:t>
            </a:r>
          </a:p>
          <a:p>
            <a:pPr marL="741600" indent="-284400">
              <a:buNone/>
            </a:pPr>
            <a:r>
              <a:rPr lang="en-IN" dirty="0"/>
              <a:t>e.g., </a:t>
            </a:r>
            <a:r>
              <a:rPr lang="en-IN" dirty="0">
                <a:latin typeface="Courier New" panose="02070309020205020404" pitchFamily="49" charset="0"/>
                <a:cs typeface="Courier New" panose="02070309020205020404" pitchFamily="49" charset="0"/>
              </a:rPr>
              <a:t>myCircle.radius</a:t>
            </a:r>
          </a:p>
        </p:txBody>
      </p:sp>
      <p:sp>
        <p:nvSpPr>
          <p:cNvPr id="5" name="Content Placeholder 4">
            <a:extLst>
              <a:ext uri="{FF2B5EF4-FFF2-40B4-BE49-F238E27FC236}">
                <a16:creationId xmlns:a16="http://schemas.microsoft.com/office/drawing/2014/main" id="{E803EEC1-6021-432F-A969-7673D6B463DE}"/>
              </a:ext>
            </a:extLst>
          </p:cNvPr>
          <p:cNvSpPr>
            <a:spLocks noGrp="1"/>
          </p:cNvSpPr>
          <p:nvPr>
            <p:ph sz="quarter" idx="15"/>
          </p:nvPr>
        </p:nvSpPr>
        <p:spPr>
          <a:xfrm>
            <a:off x="457198" y="3429000"/>
            <a:ext cx="6116738" cy="561976"/>
          </a:xfrm>
        </p:spPr>
        <p:txBody>
          <a:bodyPr/>
          <a:lstStyle/>
          <a:p>
            <a:r>
              <a:rPr lang="en-IN" dirty="0"/>
              <a:t>Invoking the object’s method:</a:t>
            </a:r>
          </a:p>
        </p:txBody>
      </p:sp>
      <p:sp>
        <p:nvSpPr>
          <p:cNvPr id="6" name="Content Placeholder 5">
            <a:extLst>
              <a:ext uri="{FF2B5EF4-FFF2-40B4-BE49-F238E27FC236}">
                <a16:creationId xmlns:a16="http://schemas.microsoft.com/office/drawing/2014/main" id="{98C72240-EC6D-4914-9552-23FF4DEA74D9}"/>
              </a:ext>
            </a:extLst>
          </p:cNvPr>
          <p:cNvSpPr>
            <a:spLocks noGrp="1"/>
          </p:cNvSpPr>
          <p:nvPr>
            <p:ph sz="quarter" idx="16"/>
          </p:nvPr>
        </p:nvSpPr>
        <p:spPr>
          <a:xfrm>
            <a:off x="457198" y="4086678"/>
            <a:ext cx="8232130" cy="1933575"/>
          </a:xfrm>
        </p:spPr>
        <p:txBody>
          <a:bodyPr/>
          <a:lstStyle/>
          <a:p>
            <a:pPr marL="741600" indent="-284400">
              <a:buNone/>
            </a:pPr>
            <a:r>
              <a:rPr lang="en-IN" dirty="0">
                <a:latin typeface="Courier New" panose="02070309020205020404" pitchFamily="49" charset="0"/>
                <a:cs typeface="Courier New" panose="02070309020205020404" pitchFamily="49" charset="0"/>
              </a:rPr>
              <a:t>objectRefVar.methodName(arguments)</a:t>
            </a:r>
          </a:p>
          <a:p>
            <a:pPr marL="741600" indent="-284400">
              <a:buNone/>
            </a:pPr>
            <a:r>
              <a:rPr lang="en-IN" dirty="0"/>
              <a:t>e.g., </a:t>
            </a:r>
            <a:r>
              <a:rPr lang="en-IN" dirty="0">
                <a:latin typeface="Courier New" panose="02070309020205020404" pitchFamily="49" charset="0"/>
                <a:cs typeface="Courier New" panose="02070309020205020404" pitchFamily="49" charset="0"/>
              </a:rPr>
              <a:t>myCircle.getArea()</a:t>
            </a:r>
          </a:p>
        </p:txBody>
      </p:sp>
    </p:spTree>
    <p:extLst>
      <p:ext uri="{BB962C8B-B14F-4D97-AF65-F5344CB8AC3E}">
        <p14:creationId xmlns:p14="http://schemas.microsoft.com/office/powerpoint/2010/main" val="3249049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6E2D1-018E-43BA-9AB8-FBBD7545C8EC}"/>
              </a:ext>
            </a:extLst>
          </p:cNvPr>
          <p:cNvSpPr>
            <a:spLocks noGrp="1"/>
          </p:cNvSpPr>
          <p:nvPr>
            <p:ph type="title"/>
          </p:nvPr>
        </p:nvSpPr>
        <p:spPr>
          <a:xfrm>
            <a:off x="457200" y="0"/>
            <a:ext cx="8229600" cy="1097279"/>
          </a:xfrm>
        </p:spPr>
        <p:txBody>
          <a:bodyPr/>
          <a:lstStyle/>
          <a:p>
            <a:r>
              <a:rPr lang="en-IN" dirty="0">
                <a:solidFill>
                  <a:schemeClr val="bg1"/>
                </a:solidFill>
              </a:rPr>
              <a:t>Trace Code </a:t>
            </a:r>
            <a:r>
              <a:rPr lang="en-IN" sz="2000" b="0" dirty="0">
                <a:solidFill>
                  <a:schemeClr val="bg1"/>
                </a:solidFill>
              </a:rPr>
              <a:t>(1 of 7)</a:t>
            </a:r>
            <a:endParaRPr lang="en-IN" b="0" dirty="0">
              <a:solidFill>
                <a:schemeClr val="bg1"/>
              </a:solidFill>
            </a:endParaRPr>
          </a:p>
        </p:txBody>
      </p:sp>
      <p:pic>
        <p:nvPicPr>
          <p:cNvPr id="4" name="Content Placeholder 3" descr="A text box shows the Trace Code. The computer code consists 5 lines. For long description in Notes pane, press F6.">
            <a:extLst>
              <a:ext uri="{FF2B5EF4-FFF2-40B4-BE49-F238E27FC236}">
                <a16:creationId xmlns:a16="http://schemas.microsoft.com/office/drawing/2014/main" id="{1ADED996-BA7C-4E4E-977F-3DDCF09751D4}"/>
              </a:ext>
            </a:extLst>
          </p:cNvPr>
          <p:cNvPicPr>
            <a:picLocks noGrp="1" noChangeAspect="1"/>
          </p:cNvPicPr>
          <p:nvPr>
            <p:ph sz="quarter" idx="13"/>
          </p:nvPr>
        </p:nvPicPr>
        <p:blipFill>
          <a:blip r:embed="rId3"/>
          <a:stretch>
            <a:fillRect/>
          </a:stretch>
        </p:blipFill>
        <p:spPr>
          <a:xfrm>
            <a:off x="436605" y="1371600"/>
            <a:ext cx="8232775" cy="2458904"/>
          </a:xfrm>
          <a:prstGeom prst="rect">
            <a:avLst/>
          </a:prstGeom>
        </p:spPr>
      </p:pic>
    </p:spTree>
    <p:extLst>
      <p:ext uri="{BB962C8B-B14F-4D97-AF65-F5344CB8AC3E}">
        <p14:creationId xmlns:p14="http://schemas.microsoft.com/office/powerpoint/2010/main" val="3467632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6E2D1-018E-43BA-9AB8-FBBD7545C8EC}"/>
              </a:ext>
            </a:extLst>
          </p:cNvPr>
          <p:cNvSpPr>
            <a:spLocks noGrp="1"/>
          </p:cNvSpPr>
          <p:nvPr>
            <p:ph type="title"/>
          </p:nvPr>
        </p:nvSpPr>
        <p:spPr>
          <a:xfrm>
            <a:off x="460375" y="0"/>
            <a:ext cx="8229600" cy="1097279"/>
          </a:xfrm>
        </p:spPr>
        <p:txBody>
          <a:bodyPr/>
          <a:lstStyle/>
          <a:p>
            <a:r>
              <a:rPr lang="en-IN" dirty="0">
                <a:solidFill>
                  <a:schemeClr val="bg1"/>
                </a:solidFill>
              </a:rPr>
              <a:t>Trace Code </a:t>
            </a:r>
            <a:r>
              <a:rPr lang="en-IN" sz="2000" b="0" dirty="0">
                <a:solidFill>
                  <a:schemeClr val="bg1"/>
                </a:solidFill>
              </a:rPr>
              <a:t>(2 of 7)</a:t>
            </a:r>
            <a:endParaRPr lang="en-IN" b="0" dirty="0">
              <a:solidFill>
                <a:schemeClr val="bg1"/>
              </a:solidFill>
            </a:endParaRPr>
          </a:p>
        </p:txBody>
      </p:sp>
      <p:pic>
        <p:nvPicPr>
          <p:cNvPr id="9" name="Content Placeholder 8" descr="A text box shows the Trace Code. For long description in Notes pane, press F6.">
            <a:extLst>
              <a:ext uri="{FF2B5EF4-FFF2-40B4-BE49-F238E27FC236}">
                <a16:creationId xmlns:a16="http://schemas.microsoft.com/office/drawing/2014/main" id="{31200FDD-389C-41BD-898A-7B7BC9AC30A0}"/>
              </a:ext>
            </a:extLst>
          </p:cNvPr>
          <p:cNvPicPr>
            <a:picLocks noGrp="1" noChangeAspect="1"/>
          </p:cNvPicPr>
          <p:nvPr>
            <p:ph sz="quarter" idx="13"/>
          </p:nvPr>
        </p:nvPicPr>
        <p:blipFill>
          <a:blip r:embed="rId3"/>
          <a:stretch>
            <a:fillRect/>
          </a:stretch>
        </p:blipFill>
        <p:spPr>
          <a:xfrm>
            <a:off x="457200" y="1700343"/>
            <a:ext cx="8232775" cy="3296753"/>
          </a:xfrm>
          <a:prstGeom prst="rect">
            <a:avLst/>
          </a:prstGeom>
        </p:spPr>
      </p:pic>
    </p:spTree>
    <p:extLst>
      <p:ext uri="{BB962C8B-B14F-4D97-AF65-F5344CB8AC3E}">
        <p14:creationId xmlns:p14="http://schemas.microsoft.com/office/powerpoint/2010/main" val="2531778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6E2D1-018E-43BA-9AB8-FBBD7545C8EC}"/>
              </a:ext>
            </a:extLst>
          </p:cNvPr>
          <p:cNvSpPr>
            <a:spLocks noGrp="1"/>
          </p:cNvSpPr>
          <p:nvPr>
            <p:ph type="title"/>
          </p:nvPr>
        </p:nvSpPr>
        <p:spPr>
          <a:xfrm>
            <a:off x="457200" y="-8238"/>
            <a:ext cx="8229600" cy="1097279"/>
          </a:xfrm>
        </p:spPr>
        <p:txBody>
          <a:bodyPr/>
          <a:lstStyle/>
          <a:p>
            <a:r>
              <a:rPr lang="en-IN" dirty="0">
                <a:solidFill>
                  <a:schemeClr val="bg1"/>
                </a:solidFill>
              </a:rPr>
              <a:t>Trace Code </a:t>
            </a:r>
            <a:r>
              <a:rPr lang="en-IN" sz="2000" b="0" dirty="0">
                <a:solidFill>
                  <a:schemeClr val="bg1"/>
                </a:solidFill>
              </a:rPr>
              <a:t>(3 of 7)</a:t>
            </a:r>
            <a:endParaRPr lang="en-IN" b="0" dirty="0">
              <a:solidFill>
                <a:schemeClr val="bg1"/>
              </a:solidFill>
            </a:endParaRPr>
          </a:p>
        </p:txBody>
      </p:sp>
      <p:pic>
        <p:nvPicPr>
          <p:cNvPr id="9" name="Content Placeholder 8" descr="A text box shows the Trace Code. For long description in Notes pane, press F6.">
            <a:extLst>
              <a:ext uri="{FF2B5EF4-FFF2-40B4-BE49-F238E27FC236}">
                <a16:creationId xmlns:a16="http://schemas.microsoft.com/office/drawing/2014/main" id="{58ED07CB-6902-4409-A76C-8E2EFFCC8774}"/>
              </a:ext>
            </a:extLst>
          </p:cNvPr>
          <p:cNvPicPr>
            <a:picLocks noGrp="1" noChangeAspect="1"/>
          </p:cNvPicPr>
          <p:nvPr>
            <p:ph sz="quarter" idx="13"/>
          </p:nvPr>
        </p:nvPicPr>
        <p:blipFill>
          <a:blip r:embed="rId3"/>
          <a:stretch>
            <a:fillRect/>
          </a:stretch>
        </p:blipFill>
        <p:spPr>
          <a:xfrm>
            <a:off x="451966" y="1309966"/>
            <a:ext cx="8232775" cy="2119034"/>
          </a:xfrm>
          <a:prstGeom prst="rect">
            <a:avLst/>
          </a:prstGeom>
        </p:spPr>
      </p:pic>
    </p:spTree>
    <p:extLst>
      <p:ext uri="{BB962C8B-B14F-4D97-AF65-F5344CB8AC3E}">
        <p14:creationId xmlns:p14="http://schemas.microsoft.com/office/powerpoint/2010/main" val="1343031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6E2D1-018E-43BA-9AB8-FBBD7545C8EC}"/>
              </a:ext>
            </a:extLst>
          </p:cNvPr>
          <p:cNvSpPr>
            <a:spLocks noGrp="1"/>
          </p:cNvSpPr>
          <p:nvPr>
            <p:ph type="title"/>
          </p:nvPr>
        </p:nvSpPr>
        <p:spPr>
          <a:xfrm>
            <a:off x="453081" y="76200"/>
            <a:ext cx="8229600" cy="1097279"/>
          </a:xfrm>
        </p:spPr>
        <p:txBody>
          <a:bodyPr/>
          <a:lstStyle/>
          <a:p>
            <a:r>
              <a:rPr lang="en-IN" dirty="0">
                <a:solidFill>
                  <a:schemeClr val="bg1"/>
                </a:solidFill>
              </a:rPr>
              <a:t>Trace Code </a:t>
            </a:r>
            <a:r>
              <a:rPr lang="en-IN" sz="2000" b="0" dirty="0">
                <a:solidFill>
                  <a:schemeClr val="bg1"/>
                </a:solidFill>
              </a:rPr>
              <a:t>(4 of 7)</a:t>
            </a:r>
            <a:endParaRPr lang="en-IN" b="0" dirty="0">
              <a:solidFill>
                <a:schemeClr val="bg1"/>
              </a:solidFill>
            </a:endParaRPr>
          </a:p>
        </p:txBody>
      </p:sp>
      <p:pic>
        <p:nvPicPr>
          <p:cNvPr id="9" name="Content Placeholder 8" descr="A text box shows the Trace Code. For long description in Notes pane, press F6.">
            <a:extLst>
              <a:ext uri="{FF2B5EF4-FFF2-40B4-BE49-F238E27FC236}">
                <a16:creationId xmlns:a16="http://schemas.microsoft.com/office/drawing/2014/main" id="{AFB47991-974B-4E6D-93EA-52EB15709A05}"/>
              </a:ext>
            </a:extLst>
          </p:cNvPr>
          <p:cNvPicPr>
            <a:picLocks noGrp="1" noChangeAspect="1"/>
          </p:cNvPicPr>
          <p:nvPr>
            <p:ph sz="quarter" idx="13"/>
          </p:nvPr>
        </p:nvPicPr>
        <p:blipFill>
          <a:blip r:embed="rId3"/>
          <a:stretch>
            <a:fillRect/>
          </a:stretch>
        </p:blipFill>
        <p:spPr>
          <a:xfrm>
            <a:off x="457200" y="1671314"/>
            <a:ext cx="8232775" cy="4326196"/>
          </a:xfrm>
          <a:prstGeom prst="rect">
            <a:avLst/>
          </a:prstGeom>
        </p:spPr>
      </p:pic>
    </p:spTree>
    <p:extLst>
      <p:ext uri="{BB962C8B-B14F-4D97-AF65-F5344CB8AC3E}">
        <p14:creationId xmlns:p14="http://schemas.microsoft.com/office/powerpoint/2010/main" val="3917435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6E2D1-018E-43BA-9AB8-FBBD7545C8EC}"/>
              </a:ext>
            </a:extLst>
          </p:cNvPr>
          <p:cNvSpPr>
            <a:spLocks noGrp="1"/>
          </p:cNvSpPr>
          <p:nvPr>
            <p:ph type="title"/>
          </p:nvPr>
        </p:nvSpPr>
        <p:spPr>
          <a:xfrm>
            <a:off x="430212" y="0"/>
            <a:ext cx="8229600" cy="1097279"/>
          </a:xfrm>
        </p:spPr>
        <p:txBody>
          <a:bodyPr/>
          <a:lstStyle/>
          <a:p>
            <a:r>
              <a:rPr lang="en-IN" dirty="0">
                <a:solidFill>
                  <a:schemeClr val="bg1"/>
                </a:solidFill>
              </a:rPr>
              <a:t>Trace Code </a:t>
            </a:r>
            <a:r>
              <a:rPr lang="en-IN" sz="2000" b="0" dirty="0">
                <a:solidFill>
                  <a:schemeClr val="bg1"/>
                </a:solidFill>
              </a:rPr>
              <a:t>(5 of 7)</a:t>
            </a:r>
            <a:endParaRPr lang="en-IN" b="0" dirty="0">
              <a:solidFill>
                <a:schemeClr val="bg1"/>
              </a:solidFill>
            </a:endParaRPr>
          </a:p>
        </p:txBody>
      </p:sp>
      <p:pic>
        <p:nvPicPr>
          <p:cNvPr id="5" name="Content Placeholder 4" descr="A text box shows the Trace Code. For long description in Notes pane, press F6.">
            <a:extLst>
              <a:ext uri="{FF2B5EF4-FFF2-40B4-BE49-F238E27FC236}">
                <a16:creationId xmlns:a16="http://schemas.microsoft.com/office/drawing/2014/main" id="{1F4721CF-6817-4DF1-9470-263CAC249D79}"/>
              </a:ext>
            </a:extLst>
          </p:cNvPr>
          <p:cNvPicPr>
            <a:picLocks noGrp="1" noChangeAspect="1"/>
          </p:cNvPicPr>
          <p:nvPr>
            <p:ph sz="quarter" idx="13"/>
          </p:nvPr>
        </p:nvPicPr>
        <p:blipFill>
          <a:blip r:embed="rId3"/>
          <a:stretch>
            <a:fillRect/>
          </a:stretch>
        </p:blipFill>
        <p:spPr>
          <a:xfrm>
            <a:off x="469381" y="1295400"/>
            <a:ext cx="8151262" cy="4500915"/>
          </a:xfrm>
          <a:prstGeom prst="rect">
            <a:avLst/>
          </a:prstGeom>
        </p:spPr>
      </p:pic>
    </p:spTree>
    <p:extLst>
      <p:ext uri="{BB962C8B-B14F-4D97-AF65-F5344CB8AC3E}">
        <p14:creationId xmlns:p14="http://schemas.microsoft.com/office/powerpoint/2010/main" val="36485531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6E2D1-018E-43BA-9AB8-FBBD7545C8EC}"/>
              </a:ext>
            </a:extLst>
          </p:cNvPr>
          <p:cNvSpPr>
            <a:spLocks noGrp="1"/>
          </p:cNvSpPr>
          <p:nvPr>
            <p:ph type="title"/>
          </p:nvPr>
        </p:nvSpPr>
        <p:spPr>
          <a:xfrm>
            <a:off x="468094" y="-6178"/>
            <a:ext cx="8229600" cy="1097279"/>
          </a:xfrm>
        </p:spPr>
        <p:txBody>
          <a:bodyPr/>
          <a:lstStyle/>
          <a:p>
            <a:r>
              <a:rPr lang="en-IN" dirty="0">
                <a:solidFill>
                  <a:schemeClr val="bg1"/>
                </a:solidFill>
              </a:rPr>
              <a:t>Trace Code </a:t>
            </a:r>
            <a:r>
              <a:rPr lang="en-IN" sz="2000" b="0" dirty="0">
                <a:solidFill>
                  <a:schemeClr val="bg1"/>
                </a:solidFill>
              </a:rPr>
              <a:t>(6 of 7)</a:t>
            </a:r>
            <a:endParaRPr lang="en-IN" b="0" dirty="0">
              <a:solidFill>
                <a:schemeClr val="bg1"/>
              </a:solidFill>
            </a:endParaRPr>
          </a:p>
        </p:txBody>
      </p:sp>
      <p:pic>
        <p:nvPicPr>
          <p:cNvPr id="8" name="Content Placeholder 7" descr="A text box shows the Trace Code. For long description in Notes pane, press F6.">
            <a:extLst>
              <a:ext uri="{FF2B5EF4-FFF2-40B4-BE49-F238E27FC236}">
                <a16:creationId xmlns:a16="http://schemas.microsoft.com/office/drawing/2014/main" id="{9B4A21E9-3D8C-43BA-A48C-ECF70749F224}"/>
              </a:ext>
            </a:extLst>
          </p:cNvPr>
          <p:cNvPicPr>
            <a:picLocks noGrp="1" noChangeAspect="1"/>
          </p:cNvPicPr>
          <p:nvPr>
            <p:ph sz="quarter" idx="13"/>
          </p:nvPr>
        </p:nvPicPr>
        <p:blipFill>
          <a:blip r:embed="rId3"/>
          <a:stretch>
            <a:fillRect/>
          </a:stretch>
        </p:blipFill>
        <p:spPr>
          <a:xfrm>
            <a:off x="453678" y="1244462"/>
            <a:ext cx="8151262" cy="4369075"/>
          </a:xfrm>
          <a:prstGeom prst="rect">
            <a:avLst/>
          </a:prstGeom>
        </p:spPr>
      </p:pic>
    </p:spTree>
    <p:extLst>
      <p:ext uri="{BB962C8B-B14F-4D97-AF65-F5344CB8AC3E}">
        <p14:creationId xmlns:p14="http://schemas.microsoft.com/office/powerpoint/2010/main" val="3078774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6E2D1-018E-43BA-9AB8-FBBD7545C8EC}"/>
              </a:ext>
            </a:extLst>
          </p:cNvPr>
          <p:cNvSpPr>
            <a:spLocks noGrp="1"/>
          </p:cNvSpPr>
          <p:nvPr>
            <p:ph type="title"/>
          </p:nvPr>
        </p:nvSpPr>
        <p:spPr>
          <a:xfrm>
            <a:off x="447675" y="6178"/>
            <a:ext cx="8229600" cy="1097279"/>
          </a:xfrm>
        </p:spPr>
        <p:txBody>
          <a:bodyPr/>
          <a:lstStyle/>
          <a:p>
            <a:r>
              <a:rPr lang="en-IN" dirty="0">
                <a:solidFill>
                  <a:schemeClr val="bg1"/>
                </a:solidFill>
              </a:rPr>
              <a:t>Trace Code </a:t>
            </a:r>
            <a:r>
              <a:rPr lang="en-IN" sz="2000" b="0" dirty="0">
                <a:solidFill>
                  <a:schemeClr val="bg1"/>
                </a:solidFill>
              </a:rPr>
              <a:t>(7 of 7)</a:t>
            </a:r>
            <a:endParaRPr lang="en-IN" b="0" dirty="0">
              <a:solidFill>
                <a:schemeClr val="bg1"/>
              </a:solidFill>
            </a:endParaRPr>
          </a:p>
        </p:txBody>
      </p:sp>
      <p:pic>
        <p:nvPicPr>
          <p:cNvPr id="6" name="Content Placeholder 5" descr="A text box shows the Trace Code. For long description in Notes pane, press F6.">
            <a:extLst>
              <a:ext uri="{FF2B5EF4-FFF2-40B4-BE49-F238E27FC236}">
                <a16:creationId xmlns:a16="http://schemas.microsoft.com/office/drawing/2014/main" id="{094E4D8F-1458-45F2-9B5F-D0840141CF65}"/>
              </a:ext>
            </a:extLst>
          </p:cNvPr>
          <p:cNvPicPr>
            <a:picLocks noGrp="1" noChangeAspect="1"/>
          </p:cNvPicPr>
          <p:nvPr>
            <p:ph sz="quarter" idx="13"/>
          </p:nvPr>
        </p:nvPicPr>
        <p:blipFill>
          <a:blip r:embed="rId3"/>
          <a:stretch>
            <a:fillRect/>
          </a:stretch>
        </p:blipFill>
        <p:spPr>
          <a:xfrm>
            <a:off x="444500" y="1167380"/>
            <a:ext cx="8232775" cy="4523239"/>
          </a:xfrm>
          <a:prstGeom prst="rect">
            <a:avLst/>
          </a:prstGeom>
        </p:spPr>
      </p:pic>
    </p:spTree>
    <p:extLst>
      <p:ext uri="{BB962C8B-B14F-4D97-AF65-F5344CB8AC3E}">
        <p14:creationId xmlns:p14="http://schemas.microsoft.com/office/powerpoint/2010/main" val="229674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1716E-04C5-F781-55C6-7A34734A87CD}"/>
              </a:ext>
            </a:extLst>
          </p:cNvPr>
          <p:cNvSpPr>
            <a:spLocks noGrp="1"/>
          </p:cNvSpPr>
          <p:nvPr>
            <p:ph type="title"/>
          </p:nvPr>
        </p:nvSpPr>
        <p:spPr/>
        <p:txBody>
          <a:bodyPr/>
          <a:lstStyle/>
          <a:p>
            <a:br>
              <a:rPr lang="en-US" dirty="0"/>
            </a:br>
            <a:r>
              <a:rPr lang="en-US" dirty="0"/>
              <a:t>Introduction to Objects</a:t>
            </a:r>
            <a:br>
              <a:rPr lang="en-US" dirty="0"/>
            </a:br>
            <a:endParaRPr lang="en-US" dirty="0"/>
          </a:p>
        </p:txBody>
      </p:sp>
      <p:sp>
        <p:nvSpPr>
          <p:cNvPr id="3" name="Content Placeholder 2">
            <a:extLst>
              <a:ext uri="{FF2B5EF4-FFF2-40B4-BE49-F238E27FC236}">
                <a16:creationId xmlns:a16="http://schemas.microsoft.com/office/drawing/2014/main" id="{09B13AFB-E0F2-74C9-0A45-EC71DD3742EA}"/>
              </a:ext>
            </a:extLst>
          </p:cNvPr>
          <p:cNvSpPr>
            <a:spLocks noGrp="1"/>
          </p:cNvSpPr>
          <p:nvPr>
            <p:ph idx="1"/>
          </p:nvPr>
        </p:nvSpPr>
        <p:spPr/>
        <p:txBody>
          <a:bodyPr/>
          <a:lstStyle/>
          <a:p>
            <a:r>
              <a:rPr lang="en-US" dirty="0"/>
              <a:t>As the number of variables and methods increases, it becomes increasingly challenging to manage them. An appealing idea is to group them according to which object they are </a:t>
            </a:r>
            <a:r>
              <a:rPr lang="en-US" dirty="0" err="1"/>
              <a:t>refering</a:t>
            </a:r>
            <a:r>
              <a:rPr lang="en-US" dirty="0"/>
              <a:t> to.</a:t>
            </a:r>
          </a:p>
        </p:txBody>
      </p:sp>
    </p:spTree>
    <p:extLst>
      <p:ext uri="{BB962C8B-B14F-4D97-AF65-F5344CB8AC3E}">
        <p14:creationId xmlns:p14="http://schemas.microsoft.com/office/powerpoint/2010/main" val="3750356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79C4F-E017-9500-8BC0-789D7779449F}"/>
              </a:ext>
            </a:extLst>
          </p:cNvPr>
          <p:cNvSpPr>
            <a:spLocks noGrp="1"/>
          </p:cNvSpPr>
          <p:nvPr>
            <p:ph type="title"/>
          </p:nvPr>
        </p:nvSpPr>
        <p:spPr/>
        <p:txBody>
          <a:bodyPr/>
          <a:lstStyle/>
          <a:p>
            <a:br>
              <a:rPr lang="en-US" dirty="0"/>
            </a:br>
            <a:r>
              <a:rPr lang="en-US" dirty="0"/>
              <a:t>Introduction to Classes</a:t>
            </a:r>
            <a:br>
              <a:rPr lang="en-US" dirty="0"/>
            </a:br>
            <a:endParaRPr lang="en-US" dirty="0"/>
          </a:p>
        </p:txBody>
      </p:sp>
      <p:sp>
        <p:nvSpPr>
          <p:cNvPr id="3" name="Content Placeholder 2">
            <a:extLst>
              <a:ext uri="{FF2B5EF4-FFF2-40B4-BE49-F238E27FC236}">
                <a16:creationId xmlns:a16="http://schemas.microsoft.com/office/drawing/2014/main" id="{3F6AB757-9AA3-A00E-1B50-BA6439638276}"/>
              </a:ext>
            </a:extLst>
          </p:cNvPr>
          <p:cNvSpPr>
            <a:spLocks noGrp="1"/>
          </p:cNvSpPr>
          <p:nvPr>
            <p:ph idx="1"/>
          </p:nvPr>
        </p:nvSpPr>
        <p:spPr/>
        <p:txBody>
          <a:bodyPr/>
          <a:lstStyle/>
          <a:p>
            <a:r>
              <a:rPr lang="en-US" dirty="0">
                <a:effectLst/>
              </a:rPr>
              <a:t>As many objects share the similar group of variables and methods, they are abstracted as a </a:t>
            </a:r>
            <a:r>
              <a:rPr lang="en-US" b="1" dirty="0">
                <a:effectLst/>
              </a:rPr>
              <a:t>class</a:t>
            </a:r>
            <a:r>
              <a:rPr lang="en-US" dirty="0">
                <a:effectLst/>
              </a:rPr>
              <a:t>. </a:t>
            </a:r>
          </a:p>
          <a:p>
            <a:endParaRPr lang="en-US" dirty="0"/>
          </a:p>
          <a:p>
            <a:endParaRPr lang="en-US" dirty="0">
              <a:effectLst/>
            </a:endParaRPr>
          </a:p>
          <a:p>
            <a:r>
              <a:rPr lang="en-US" dirty="0">
                <a:effectLst/>
              </a:rPr>
              <a:t>For example, a restaurant defines a data type that has a name, a rating, a menu, etc.</a:t>
            </a:r>
          </a:p>
          <a:p>
            <a:pPr marL="0" indent="0">
              <a:buNone/>
            </a:pPr>
            <a:br>
              <a:rPr lang="en-US" dirty="0">
                <a:effectLst/>
              </a:rPr>
            </a:br>
            <a:endParaRPr lang="en-US" dirty="0">
              <a:effectLst/>
            </a:endParaRPr>
          </a:p>
          <a:p>
            <a:endParaRPr lang="en-US" dirty="0"/>
          </a:p>
        </p:txBody>
      </p:sp>
    </p:spTree>
    <p:extLst>
      <p:ext uri="{BB962C8B-B14F-4D97-AF65-F5344CB8AC3E}">
        <p14:creationId xmlns:p14="http://schemas.microsoft.com/office/powerpoint/2010/main" val="1740691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02" name="Rectangle 2">
            <a:extLst>
              <a:ext uri="{FF2B5EF4-FFF2-40B4-BE49-F238E27FC236}">
                <a16:creationId xmlns:a16="http://schemas.microsoft.com/office/drawing/2014/main" id="{E7F7D5CD-3788-B62D-CF8D-BB79363C44CF}"/>
              </a:ext>
            </a:extLst>
          </p:cNvPr>
          <p:cNvSpPr>
            <a:spLocks noGrp="1" noChangeArrowheads="1"/>
          </p:cNvSpPr>
          <p:nvPr>
            <p:ph type="title"/>
          </p:nvPr>
        </p:nvSpPr>
        <p:spPr/>
        <p:txBody>
          <a:bodyPr/>
          <a:lstStyle/>
          <a:p>
            <a:r>
              <a:rPr lang="en-US" altLang="en-US"/>
              <a:t>Classes and objects</a:t>
            </a:r>
          </a:p>
        </p:txBody>
      </p:sp>
      <p:sp>
        <p:nvSpPr>
          <p:cNvPr id="819203" name="Rectangle 3">
            <a:extLst>
              <a:ext uri="{FF2B5EF4-FFF2-40B4-BE49-F238E27FC236}">
                <a16:creationId xmlns:a16="http://schemas.microsoft.com/office/drawing/2014/main" id="{B9DC7758-F74C-A7BB-12F1-675EC8017DA8}"/>
              </a:ext>
            </a:extLst>
          </p:cNvPr>
          <p:cNvSpPr>
            <a:spLocks noGrp="1" noChangeArrowheads="1"/>
          </p:cNvSpPr>
          <p:nvPr>
            <p:ph type="body" idx="1"/>
          </p:nvPr>
        </p:nvSpPr>
        <p:spPr/>
        <p:txBody>
          <a:bodyPr/>
          <a:lstStyle/>
          <a:p>
            <a:pPr marL="233363" indent="-233363">
              <a:tabLst>
                <a:tab pos="1141413" algn="l"/>
                <a:tab pos="2173288" algn="l"/>
              </a:tabLst>
            </a:pPr>
            <a:r>
              <a:rPr lang="en-US" altLang="en-US" b="1" dirty="0"/>
              <a:t>class</a:t>
            </a:r>
            <a:r>
              <a:rPr lang="en-US" altLang="en-US" dirty="0"/>
              <a:t>: A program entity that represents either:</a:t>
            </a:r>
          </a:p>
          <a:p>
            <a:pPr marL="690563" lvl="1" indent="-233363">
              <a:buFontTx/>
              <a:buNone/>
              <a:tabLst>
                <a:tab pos="1141413" algn="l"/>
                <a:tab pos="2173288" algn="l"/>
              </a:tabLst>
            </a:pPr>
            <a:r>
              <a:rPr lang="en-US" altLang="en-US" dirty="0"/>
              <a:t>	1.	A program / module,  or</a:t>
            </a:r>
          </a:p>
          <a:p>
            <a:pPr marL="690563" lvl="1" indent="-233363">
              <a:buFontTx/>
              <a:buNone/>
              <a:tabLst>
                <a:tab pos="1141413" algn="l"/>
                <a:tab pos="2173288" algn="l"/>
              </a:tabLst>
            </a:pPr>
            <a:r>
              <a:rPr lang="en-US" altLang="en-US" b="1" dirty="0"/>
              <a:t>	2.	A template for a new type of objects.</a:t>
            </a:r>
          </a:p>
          <a:p>
            <a:pPr marL="690563" lvl="1" indent="-233363">
              <a:buFontTx/>
              <a:buNone/>
              <a:tabLst>
                <a:tab pos="1141413" algn="l"/>
                <a:tab pos="2173288" algn="l"/>
              </a:tabLst>
            </a:pPr>
            <a:endParaRPr lang="en-US" altLang="en-US" b="1" dirty="0"/>
          </a:p>
          <a:p>
            <a:pPr marL="690563" lvl="1" indent="-233363">
              <a:buFontTx/>
              <a:buNone/>
              <a:tabLst>
                <a:tab pos="1141413" algn="l"/>
                <a:tab pos="2173288" algn="l"/>
              </a:tabLst>
            </a:pPr>
            <a:endParaRPr lang="en-US" altLang="en-US" b="1" dirty="0"/>
          </a:p>
          <a:p>
            <a:pPr marL="690563" lvl="1" indent="-233363">
              <a:buFontTx/>
              <a:buNone/>
              <a:tabLst>
                <a:tab pos="1141413" algn="l"/>
                <a:tab pos="2173288" algn="l"/>
              </a:tabLst>
            </a:pPr>
            <a:endParaRPr lang="en-US" altLang="en-US" b="1" dirty="0"/>
          </a:p>
          <a:p>
            <a:pPr marL="233363" indent="-233363">
              <a:tabLst>
                <a:tab pos="1141413" algn="l"/>
                <a:tab pos="2173288" algn="l"/>
              </a:tabLst>
            </a:pPr>
            <a:r>
              <a:rPr lang="en-US" altLang="en-US" b="1" dirty="0"/>
              <a:t>object</a:t>
            </a:r>
            <a:r>
              <a:rPr lang="en-US" altLang="en-US" dirty="0"/>
              <a:t>: An entity that combines state and behavior.</a:t>
            </a:r>
          </a:p>
          <a:p>
            <a:pPr marL="690563" lvl="1" indent="-233363">
              <a:lnSpc>
                <a:spcPct val="110000"/>
              </a:lnSpc>
              <a:tabLst>
                <a:tab pos="1141413" algn="l"/>
                <a:tab pos="2173288" algn="l"/>
              </a:tabLst>
            </a:pPr>
            <a:r>
              <a:rPr lang="en-US" altLang="en-US" b="1" dirty="0"/>
              <a:t>object-oriented programming (OOP)</a:t>
            </a:r>
            <a:r>
              <a:rPr lang="en-US" altLang="en-US" dirty="0"/>
              <a:t>: Programs that perform their behavior as interactions between objects.</a:t>
            </a:r>
            <a:endParaRPr lang="en-US" altLang="en-US" b="1"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19203">
                                            <p:txEl>
                                              <p:pRg st="2" end="2"/>
                                            </p:txEl>
                                          </p:spTgt>
                                        </p:tgtEl>
                                        <p:attrNameLst>
                                          <p:attrName>style.visibility</p:attrName>
                                        </p:attrNameLst>
                                      </p:cBhvr>
                                      <p:to>
                                        <p:strVal val="visible"/>
                                      </p:to>
                                    </p:set>
                                    <p:animEffect transition="in" filter="fade">
                                      <p:cBhvr>
                                        <p:cTn id="7" dur="2000"/>
                                        <p:tgtEl>
                                          <p:spTgt spid="81920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19203">
                                            <p:txEl>
                                              <p:pRg st="6" end="6"/>
                                            </p:txEl>
                                          </p:spTgt>
                                        </p:tgtEl>
                                        <p:attrNameLst>
                                          <p:attrName>style.visibility</p:attrName>
                                        </p:attrNameLst>
                                      </p:cBhvr>
                                      <p:to>
                                        <p:strVal val="visible"/>
                                      </p:to>
                                    </p:set>
                                    <p:animEffect transition="in" filter="fade">
                                      <p:cBhvr>
                                        <p:cTn id="12" dur="2000"/>
                                        <p:tgtEl>
                                          <p:spTgt spid="819203">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19203">
                                            <p:txEl>
                                              <p:pRg st="7" end="7"/>
                                            </p:txEl>
                                          </p:spTgt>
                                        </p:tgtEl>
                                        <p:attrNameLst>
                                          <p:attrName>style.visibility</p:attrName>
                                        </p:attrNameLst>
                                      </p:cBhvr>
                                      <p:to>
                                        <p:strVal val="visible"/>
                                      </p:to>
                                    </p:set>
                                    <p:animEffect transition="in" filter="fade">
                                      <p:cBhvr>
                                        <p:cTn id="15" dur="2000"/>
                                        <p:tgtEl>
                                          <p:spTgt spid="8192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Rectangle 2">
            <a:extLst>
              <a:ext uri="{FF2B5EF4-FFF2-40B4-BE49-F238E27FC236}">
                <a16:creationId xmlns:a16="http://schemas.microsoft.com/office/drawing/2014/main" id="{32A6349C-A161-5D45-76A2-8C70DFC50E06}"/>
              </a:ext>
            </a:extLst>
          </p:cNvPr>
          <p:cNvSpPr>
            <a:spLocks noGrp="1" noChangeArrowheads="1"/>
          </p:cNvSpPr>
          <p:nvPr>
            <p:ph type="title"/>
          </p:nvPr>
        </p:nvSpPr>
        <p:spPr/>
        <p:txBody>
          <a:bodyPr/>
          <a:lstStyle/>
          <a:p>
            <a:r>
              <a:rPr lang="en-US" altLang="en-US"/>
              <a:t>Blueprint analogy</a:t>
            </a:r>
          </a:p>
        </p:txBody>
      </p:sp>
      <p:sp>
        <p:nvSpPr>
          <p:cNvPr id="820227" name="Text Box 3">
            <a:extLst>
              <a:ext uri="{FF2B5EF4-FFF2-40B4-BE49-F238E27FC236}">
                <a16:creationId xmlns:a16="http://schemas.microsoft.com/office/drawing/2014/main" id="{355A54AE-61E7-CFAC-15FC-C5335F802F12}"/>
              </a:ext>
            </a:extLst>
          </p:cNvPr>
          <p:cNvSpPr txBox="1">
            <a:spLocks noChangeArrowheads="1"/>
          </p:cNvSpPr>
          <p:nvPr/>
        </p:nvSpPr>
        <p:spPr bwMode="auto">
          <a:xfrm>
            <a:off x="1600200" y="1358900"/>
            <a:ext cx="4876800" cy="2190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10000"/>
              </a:lnSpc>
            </a:pPr>
            <a:r>
              <a:rPr lang="en-US" altLang="en-US" sz="1400" b="1" u="sng">
                <a:latin typeface="Verdana" panose="020B0604030504040204" pitchFamily="34" charset="0"/>
                <a:cs typeface="Times New Roman" panose="02020603050405020304" pitchFamily="18" charset="0"/>
              </a:rPr>
              <a:t>iPod blueprint</a:t>
            </a:r>
          </a:p>
          <a:p>
            <a:pPr algn="l">
              <a:lnSpc>
                <a:spcPct val="90000"/>
              </a:lnSpc>
              <a:spcBef>
                <a:spcPts val="500"/>
              </a:spcBef>
              <a:buClr>
                <a:srgbClr val="800080"/>
              </a:buClr>
              <a:buSzPct val="55000"/>
              <a:buFont typeface="Wingdings" pitchFamily="2" charset="2"/>
              <a:buNone/>
            </a:pPr>
            <a:r>
              <a:rPr lang="en-US" altLang="en-US" sz="1400" b="1" u="sng">
                <a:latin typeface="Verdana" panose="020B0604030504040204" pitchFamily="34" charset="0"/>
                <a:cs typeface="Times New Roman" panose="02020603050405020304" pitchFamily="18" charset="0"/>
              </a:rPr>
              <a:t>state:</a:t>
            </a:r>
            <a:br>
              <a:rPr lang="en-US" altLang="en-US" sz="1400" b="1" u="sng">
                <a:latin typeface="Verdana" panose="020B0604030504040204" pitchFamily="34" charset="0"/>
                <a:cs typeface="Times New Roman" panose="02020603050405020304" pitchFamily="18" charset="0"/>
              </a:rPr>
            </a:br>
            <a:r>
              <a:rPr lang="en-US" altLang="en-US" sz="1400" b="1">
                <a:latin typeface="Verdana" panose="020B0604030504040204" pitchFamily="34" charset="0"/>
                <a:cs typeface="Times New Roman" panose="02020603050405020304" pitchFamily="18" charset="0"/>
              </a:rPr>
              <a:t>  </a:t>
            </a:r>
            <a:r>
              <a:rPr lang="en-US" altLang="en-US" sz="1400">
                <a:latin typeface="Verdana" panose="020B0604030504040204" pitchFamily="34" charset="0"/>
                <a:cs typeface="Times New Roman" panose="02020603050405020304" pitchFamily="18" charset="0"/>
              </a:rPr>
              <a:t>current song</a:t>
            </a:r>
            <a:br>
              <a:rPr lang="en-US" altLang="en-US" sz="1400">
                <a:latin typeface="Verdana" panose="020B0604030504040204" pitchFamily="34" charset="0"/>
                <a:cs typeface="Times New Roman" panose="02020603050405020304" pitchFamily="18" charset="0"/>
              </a:rPr>
            </a:br>
            <a:r>
              <a:rPr lang="en-US" altLang="en-US" sz="1400">
                <a:latin typeface="Verdana" panose="020B0604030504040204" pitchFamily="34" charset="0"/>
                <a:cs typeface="Times New Roman" panose="02020603050405020304" pitchFamily="18" charset="0"/>
              </a:rPr>
              <a:t>  volume</a:t>
            </a:r>
            <a:br>
              <a:rPr lang="en-US" altLang="en-US" sz="1400">
                <a:latin typeface="Verdana" panose="020B0604030504040204" pitchFamily="34" charset="0"/>
                <a:cs typeface="Times New Roman" panose="02020603050405020304" pitchFamily="18" charset="0"/>
              </a:rPr>
            </a:br>
            <a:r>
              <a:rPr lang="en-US" altLang="en-US" sz="1400">
                <a:latin typeface="Verdana" panose="020B0604030504040204" pitchFamily="34" charset="0"/>
                <a:cs typeface="Times New Roman" panose="02020603050405020304" pitchFamily="18" charset="0"/>
              </a:rPr>
              <a:t>  battery life</a:t>
            </a:r>
          </a:p>
          <a:p>
            <a:pPr algn="l">
              <a:lnSpc>
                <a:spcPct val="90000"/>
              </a:lnSpc>
              <a:spcBef>
                <a:spcPts val="500"/>
              </a:spcBef>
              <a:buClr>
                <a:srgbClr val="800080"/>
              </a:buClr>
              <a:buSzPct val="55000"/>
              <a:buFont typeface="Wingdings" pitchFamily="2" charset="2"/>
              <a:buNone/>
            </a:pPr>
            <a:r>
              <a:rPr lang="en-US" altLang="en-US" sz="1400" b="1" u="sng">
                <a:latin typeface="Verdana" panose="020B0604030504040204" pitchFamily="34" charset="0"/>
                <a:cs typeface="Times New Roman" panose="02020603050405020304" pitchFamily="18" charset="0"/>
              </a:rPr>
              <a:t>behavior:</a:t>
            </a:r>
            <a:br>
              <a:rPr lang="en-US" altLang="en-US" sz="1400" b="1" u="sng">
                <a:latin typeface="Verdana" panose="020B0604030504040204" pitchFamily="34" charset="0"/>
                <a:cs typeface="Times New Roman" panose="02020603050405020304" pitchFamily="18" charset="0"/>
              </a:rPr>
            </a:br>
            <a:r>
              <a:rPr lang="en-US" altLang="en-US" sz="1400" b="1">
                <a:latin typeface="Verdana" panose="020B0604030504040204" pitchFamily="34" charset="0"/>
                <a:cs typeface="Times New Roman" panose="02020603050405020304" pitchFamily="18" charset="0"/>
              </a:rPr>
              <a:t>  </a:t>
            </a:r>
            <a:r>
              <a:rPr lang="en-US" altLang="en-US" sz="1400">
                <a:latin typeface="Verdana" panose="020B0604030504040204" pitchFamily="34" charset="0"/>
                <a:cs typeface="Times New Roman" panose="02020603050405020304" pitchFamily="18" charset="0"/>
              </a:rPr>
              <a:t>power on/off</a:t>
            </a:r>
            <a:br>
              <a:rPr lang="en-US" altLang="en-US" sz="1400">
                <a:latin typeface="Verdana" panose="020B0604030504040204" pitchFamily="34" charset="0"/>
                <a:cs typeface="Times New Roman" panose="02020603050405020304" pitchFamily="18" charset="0"/>
              </a:rPr>
            </a:br>
            <a:r>
              <a:rPr lang="en-US" altLang="en-US" sz="1400">
                <a:latin typeface="Verdana" panose="020B0604030504040204" pitchFamily="34" charset="0"/>
                <a:cs typeface="Times New Roman" panose="02020603050405020304" pitchFamily="18" charset="0"/>
              </a:rPr>
              <a:t>  change station/song</a:t>
            </a:r>
            <a:br>
              <a:rPr lang="en-US" altLang="en-US" sz="1400">
                <a:latin typeface="Verdana" panose="020B0604030504040204" pitchFamily="34" charset="0"/>
                <a:cs typeface="Times New Roman" panose="02020603050405020304" pitchFamily="18" charset="0"/>
              </a:rPr>
            </a:br>
            <a:r>
              <a:rPr lang="en-US" altLang="en-US" sz="1400">
                <a:latin typeface="Verdana" panose="020B0604030504040204" pitchFamily="34" charset="0"/>
                <a:cs typeface="Times New Roman" panose="02020603050405020304" pitchFamily="18" charset="0"/>
              </a:rPr>
              <a:t>  change volume</a:t>
            </a:r>
            <a:br>
              <a:rPr lang="en-US" altLang="en-US" sz="1400">
                <a:latin typeface="Verdana" panose="020B0604030504040204" pitchFamily="34" charset="0"/>
                <a:cs typeface="Times New Roman" panose="02020603050405020304" pitchFamily="18" charset="0"/>
              </a:rPr>
            </a:br>
            <a:r>
              <a:rPr lang="en-US" altLang="en-US" sz="1400">
                <a:latin typeface="Verdana" panose="020B0604030504040204" pitchFamily="34" charset="0"/>
                <a:cs typeface="Times New Roman" panose="02020603050405020304" pitchFamily="18" charset="0"/>
              </a:rPr>
              <a:t>  choose random song</a:t>
            </a:r>
          </a:p>
        </p:txBody>
      </p:sp>
      <p:grpSp>
        <p:nvGrpSpPr>
          <p:cNvPr id="820228" name="Group 4">
            <a:extLst>
              <a:ext uri="{FF2B5EF4-FFF2-40B4-BE49-F238E27FC236}">
                <a16:creationId xmlns:a16="http://schemas.microsoft.com/office/drawing/2014/main" id="{DA29FE9D-39C3-F5C2-86F8-3739D0BBF37D}"/>
              </a:ext>
            </a:extLst>
          </p:cNvPr>
          <p:cNvGrpSpPr>
            <a:grpSpLocks/>
          </p:cNvGrpSpPr>
          <p:nvPr/>
        </p:nvGrpSpPr>
        <p:grpSpPr bwMode="auto">
          <a:xfrm>
            <a:off x="304800" y="4387850"/>
            <a:ext cx="8077200" cy="2012950"/>
            <a:chOff x="192" y="2967"/>
            <a:chExt cx="5088" cy="1268"/>
          </a:xfrm>
        </p:grpSpPr>
        <p:sp>
          <p:nvSpPr>
            <p:cNvPr id="820229" name="Text Box 5">
              <a:extLst>
                <a:ext uri="{FF2B5EF4-FFF2-40B4-BE49-F238E27FC236}">
                  <a16:creationId xmlns:a16="http://schemas.microsoft.com/office/drawing/2014/main" id="{DDA03A23-D84D-32FD-19B8-3197751D5BEA}"/>
                </a:ext>
              </a:extLst>
            </p:cNvPr>
            <p:cNvSpPr txBox="1">
              <a:spLocks noChangeArrowheads="1"/>
            </p:cNvSpPr>
            <p:nvPr/>
          </p:nvSpPr>
          <p:spPr bwMode="auto">
            <a:xfrm>
              <a:off x="192" y="2967"/>
              <a:ext cx="1344" cy="12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0000"/>
                </a:lnSpc>
                <a:spcBef>
                  <a:spcPct val="50000"/>
                </a:spcBef>
              </a:pPr>
              <a:r>
                <a:rPr lang="en-US" altLang="en-US" sz="1400" b="1" u="sng">
                  <a:latin typeface="Tahoma" panose="020B0604030504040204" pitchFamily="34" charset="0"/>
                  <a:cs typeface="Times New Roman" panose="02020603050405020304" pitchFamily="18" charset="0"/>
                </a:rPr>
                <a:t>iPod #1</a:t>
              </a:r>
            </a:p>
            <a:p>
              <a:pPr algn="l">
                <a:lnSpc>
                  <a:spcPct val="80000"/>
                </a:lnSpc>
                <a:spcBef>
                  <a:spcPct val="50000"/>
                </a:spcBef>
              </a:pPr>
              <a:r>
                <a:rPr lang="en-US" altLang="en-US" sz="1400" b="1" u="sng">
                  <a:latin typeface="Tahoma" panose="020B0604030504040204" pitchFamily="34" charset="0"/>
                  <a:cs typeface="Times New Roman" panose="02020603050405020304" pitchFamily="18" charset="0"/>
                </a:rPr>
                <a:t>state:</a:t>
              </a:r>
              <a:br>
                <a:rPr lang="en-US" altLang="en-US" sz="1400" b="1" u="sng">
                  <a:latin typeface="Tahoma" panose="020B0604030504040204" pitchFamily="34" charset="0"/>
                  <a:cs typeface="Times New Roman" panose="02020603050405020304" pitchFamily="18" charset="0"/>
                </a:rPr>
              </a:br>
              <a:r>
                <a:rPr lang="en-US" altLang="en-US" sz="1400">
                  <a:solidFill>
                    <a:srgbClr val="003399"/>
                  </a:solidFill>
                  <a:latin typeface="Tahoma" panose="020B0604030504040204" pitchFamily="34" charset="0"/>
                  <a:cs typeface="Times New Roman" panose="02020603050405020304" pitchFamily="18" charset="0"/>
                </a:rPr>
                <a:t>  song = "</a:t>
              </a:r>
              <a:r>
                <a:rPr lang="en-US" altLang="en-US" sz="1200">
                  <a:solidFill>
                    <a:srgbClr val="003399"/>
                  </a:solidFill>
                  <a:latin typeface="Tahoma" panose="020B0604030504040204" pitchFamily="34" charset="0"/>
                  <a:cs typeface="Times New Roman" panose="02020603050405020304" pitchFamily="18" charset="0"/>
                </a:rPr>
                <a:t>1,000,000 Miles</a:t>
              </a:r>
              <a:r>
                <a:rPr lang="en-US" altLang="en-US" sz="1400">
                  <a:solidFill>
                    <a:srgbClr val="003399"/>
                  </a:solidFill>
                  <a:latin typeface="Tahoma" panose="020B0604030504040204" pitchFamily="34" charset="0"/>
                  <a:cs typeface="Times New Roman" panose="02020603050405020304" pitchFamily="18" charset="0"/>
                </a:rPr>
                <a:t>"</a:t>
              </a:r>
              <a:br>
                <a:rPr lang="en-US" altLang="en-US" sz="1400">
                  <a:solidFill>
                    <a:srgbClr val="003399"/>
                  </a:solidFill>
                  <a:latin typeface="Tahoma" panose="020B0604030504040204" pitchFamily="34" charset="0"/>
                  <a:cs typeface="Times New Roman" panose="02020603050405020304" pitchFamily="18" charset="0"/>
                </a:rPr>
              </a:br>
              <a:r>
                <a:rPr lang="en-US" altLang="en-US" sz="1400">
                  <a:solidFill>
                    <a:srgbClr val="003399"/>
                  </a:solidFill>
                  <a:latin typeface="Tahoma" panose="020B0604030504040204" pitchFamily="34" charset="0"/>
                  <a:cs typeface="Times New Roman" panose="02020603050405020304" pitchFamily="18" charset="0"/>
                </a:rPr>
                <a:t>  volume = 17</a:t>
              </a:r>
              <a:br>
                <a:rPr lang="en-US" altLang="en-US" sz="1400">
                  <a:solidFill>
                    <a:srgbClr val="003399"/>
                  </a:solidFill>
                  <a:latin typeface="Tahoma" panose="020B0604030504040204" pitchFamily="34" charset="0"/>
                  <a:cs typeface="Times New Roman" panose="02020603050405020304" pitchFamily="18" charset="0"/>
                </a:rPr>
              </a:br>
              <a:r>
                <a:rPr lang="en-US" altLang="en-US" sz="1400">
                  <a:solidFill>
                    <a:srgbClr val="003399"/>
                  </a:solidFill>
                  <a:latin typeface="Tahoma" panose="020B0604030504040204" pitchFamily="34" charset="0"/>
                  <a:cs typeface="Times New Roman" panose="02020603050405020304" pitchFamily="18" charset="0"/>
                </a:rPr>
                <a:t>  battery life = 2.5 hrs</a:t>
              </a:r>
            </a:p>
            <a:p>
              <a:pPr algn="l">
                <a:lnSpc>
                  <a:spcPct val="80000"/>
                </a:lnSpc>
                <a:spcBef>
                  <a:spcPct val="50000"/>
                </a:spcBef>
              </a:pPr>
              <a:r>
                <a:rPr lang="en-US" altLang="en-US" sz="1400" b="1" u="sng">
                  <a:latin typeface="Tahoma" panose="020B0604030504040204" pitchFamily="34" charset="0"/>
                  <a:cs typeface="Times New Roman" panose="02020603050405020304" pitchFamily="18" charset="0"/>
                </a:rPr>
                <a:t>behavior:</a:t>
              </a:r>
              <a:br>
                <a:rPr lang="en-US" altLang="en-US" sz="1400" b="1" u="sng">
                  <a:latin typeface="Tahoma" panose="020B0604030504040204" pitchFamily="34" charset="0"/>
                  <a:cs typeface="Times New Roman" panose="02020603050405020304" pitchFamily="18" charset="0"/>
                </a:rPr>
              </a:br>
              <a:r>
                <a:rPr lang="en-US" altLang="en-US" sz="1400">
                  <a:latin typeface="Tahoma" panose="020B0604030504040204" pitchFamily="34" charset="0"/>
                  <a:cs typeface="Times New Roman" panose="02020603050405020304" pitchFamily="18" charset="0"/>
                </a:rPr>
                <a:t>  power on/off</a:t>
              </a:r>
              <a:br>
                <a:rPr lang="en-US" altLang="en-US" sz="1400">
                  <a:latin typeface="Tahoma" panose="020B0604030504040204" pitchFamily="34" charset="0"/>
                  <a:cs typeface="Times New Roman" panose="02020603050405020304" pitchFamily="18" charset="0"/>
                </a:rPr>
              </a:br>
              <a:r>
                <a:rPr lang="en-US" altLang="en-US" sz="1400">
                  <a:latin typeface="Tahoma" panose="020B0604030504040204" pitchFamily="34" charset="0"/>
                  <a:cs typeface="Times New Roman" panose="02020603050405020304" pitchFamily="18" charset="0"/>
                </a:rPr>
                <a:t>  change station/song</a:t>
              </a:r>
              <a:br>
                <a:rPr lang="en-US" altLang="en-US" sz="1400">
                  <a:latin typeface="Tahoma" panose="020B0604030504040204" pitchFamily="34" charset="0"/>
                  <a:cs typeface="Times New Roman" panose="02020603050405020304" pitchFamily="18" charset="0"/>
                </a:rPr>
              </a:br>
              <a:r>
                <a:rPr lang="en-US" altLang="en-US" sz="1400">
                  <a:latin typeface="Tahoma" panose="020B0604030504040204" pitchFamily="34" charset="0"/>
                  <a:cs typeface="Times New Roman" panose="02020603050405020304" pitchFamily="18" charset="0"/>
                </a:rPr>
                <a:t>  change volume</a:t>
              </a:r>
              <a:br>
                <a:rPr lang="en-US" altLang="en-US" sz="1400">
                  <a:latin typeface="Tahoma" panose="020B0604030504040204" pitchFamily="34" charset="0"/>
                  <a:cs typeface="Times New Roman" panose="02020603050405020304" pitchFamily="18" charset="0"/>
                </a:rPr>
              </a:br>
              <a:r>
                <a:rPr lang="en-US" altLang="en-US" sz="1400">
                  <a:latin typeface="Tahoma" panose="020B0604030504040204" pitchFamily="34" charset="0"/>
                  <a:cs typeface="Times New Roman" panose="02020603050405020304" pitchFamily="18" charset="0"/>
                </a:rPr>
                <a:t>  choose random song</a:t>
              </a:r>
            </a:p>
          </p:txBody>
        </p:sp>
        <p:sp>
          <p:nvSpPr>
            <p:cNvPr id="820230" name="Text Box 6">
              <a:extLst>
                <a:ext uri="{FF2B5EF4-FFF2-40B4-BE49-F238E27FC236}">
                  <a16:creationId xmlns:a16="http://schemas.microsoft.com/office/drawing/2014/main" id="{3FA5FC1C-EC5C-3919-730F-97D715F6C109}"/>
                </a:ext>
              </a:extLst>
            </p:cNvPr>
            <p:cNvSpPr txBox="1">
              <a:spLocks noChangeArrowheads="1"/>
            </p:cNvSpPr>
            <p:nvPr/>
          </p:nvSpPr>
          <p:spPr bwMode="auto">
            <a:xfrm>
              <a:off x="2016" y="2967"/>
              <a:ext cx="1344" cy="12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0000"/>
                </a:lnSpc>
                <a:spcBef>
                  <a:spcPct val="50000"/>
                </a:spcBef>
              </a:pPr>
              <a:r>
                <a:rPr lang="en-US" altLang="en-US" sz="1400" b="1" u="sng">
                  <a:latin typeface="Tahoma" panose="020B0604030504040204" pitchFamily="34" charset="0"/>
                  <a:cs typeface="Times New Roman" panose="02020603050405020304" pitchFamily="18" charset="0"/>
                </a:rPr>
                <a:t>iPod #2</a:t>
              </a:r>
            </a:p>
            <a:p>
              <a:pPr algn="l">
                <a:lnSpc>
                  <a:spcPct val="80000"/>
                </a:lnSpc>
                <a:spcBef>
                  <a:spcPct val="50000"/>
                </a:spcBef>
              </a:pPr>
              <a:r>
                <a:rPr lang="en-US" altLang="en-US" sz="1400" b="1" u="sng">
                  <a:latin typeface="Tahoma" panose="020B0604030504040204" pitchFamily="34" charset="0"/>
                  <a:cs typeface="Times New Roman" panose="02020603050405020304" pitchFamily="18" charset="0"/>
                </a:rPr>
                <a:t>state:</a:t>
              </a:r>
              <a:br>
                <a:rPr lang="en-US" altLang="en-US" sz="1400" b="1" u="sng">
                  <a:latin typeface="Tahoma" panose="020B0604030504040204" pitchFamily="34" charset="0"/>
                  <a:cs typeface="Times New Roman" panose="02020603050405020304" pitchFamily="18" charset="0"/>
                </a:rPr>
              </a:br>
              <a:r>
                <a:rPr lang="en-US" altLang="en-US" sz="1400">
                  <a:solidFill>
                    <a:srgbClr val="003399"/>
                  </a:solidFill>
                  <a:latin typeface="Tahoma" panose="020B0604030504040204" pitchFamily="34" charset="0"/>
                  <a:cs typeface="Times New Roman" panose="02020603050405020304" pitchFamily="18" charset="0"/>
                </a:rPr>
                <a:t>  song = "Letting You"</a:t>
              </a:r>
              <a:br>
                <a:rPr lang="en-US" altLang="en-US" sz="1400">
                  <a:solidFill>
                    <a:srgbClr val="003399"/>
                  </a:solidFill>
                  <a:latin typeface="Tahoma" panose="020B0604030504040204" pitchFamily="34" charset="0"/>
                  <a:cs typeface="Times New Roman" panose="02020603050405020304" pitchFamily="18" charset="0"/>
                </a:rPr>
              </a:br>
              <a:r>
                <a:rPr lang="en-US" altLang="en-US" sz="1400">
                  <a:solidFill>
                    <a:srgbClr val="003399"/>
                  </a:solidFill>
                  <a:latin typeface="Tahoma" panose="020B0604030504040204" pitchFamily="34" charset="0"/>
                  <a:cs typeface="Times New Roman" panose="02020603050405020304" pitchFamily="18" charset="0"/>
                </a:rPr>
                <a:t>  volume = 9</a:t>
              </a:r>
              <a:br>
                <a:rPr lang="en-US" altLang="en-US" sz="1400">
                  <a:solidFill>
                    <a:srgbClr val="003399"/>
                  </a:solidFill>
                  <a:latin typeface="Tahoma" panose="020B0604030504040204" pitchFamily="34" charset="0"/>
                  <a:cs typeface="Times New Roman" panose="02020603050405020304" pitchFamily="18" charset="0"/>
                </a:rPr>
              </a:br>
              <a:r>
                <a:rPr lang="en-US" altLang="en-US" sz="1400">
                  <a:solidFill>
                    <a:srgbClr val="003399"/>
                  </a:solidFill>
                  <a:latin typeface="Tahoma" panose="020B0604030504040204" pitchFamily="34" charset="0"/>
                  <a:cs typeface="Times New Roman" panose="02020603050405020304" pitchFamily="18" charset="0"/>
                </a:rPr>
                <a:t>  battery life = 3.41 hrs</a:t>
              </a:r>
            </a:p>
            <a:p>
              <a:pPr algn="l">
                <a:lnSpc>
                  <a:spcPct val="80000"/>
                </a:lnSpc>
                <a:spcBef>
                  <a:spcPct val="50000"/>
                </a:spcBef>
              </a:pPr>
              <a:r>
                <a:rPr lang="en-US" altLang="en-US" sz="1400" b="1" u="sng">
                  <a:latin typeface="Tahoma" panose="020B0604030504040204" pitchFamily="34" charset="0"/>
                  <a:cs typeface="Times New Roman" panose="02020603050405020304" pitchFamily="18" charset="0"/>
                </a:rPr>
                <a:t>behavior:</a:t>
              </a:r>
              <a:br>
                <a:rPr lang="en-US" altLang="en-US" sz="1400" b="1" u="sng">
                  <a:latin typeface="Tahoma" panose="020B0604030504040204" pitchFamily="34" charset="0"/>
                  <a:cs typeface="Times New Roman" panose="02020603050405020304" pitchFamily="18" charset="0"/>
                </a:rPr>
              </a:br>
              <a:r>
                <a:rPr lang="en-US" altLang="en-US" sz="1400">
                  <a:latin typeface="Tahoma" panose="020B0604030504040204" pitchFamily="34" charset="0"/>
                  <a:cs typeface="Times New Roman" panose="02020603050405020304" pitchFamily="18" charset="0"/>
                </a:rPr>
                <a:t>  power on/off</a:t>
              </a:r>
              <a:br>
                <a:rPr lang="en-US" altLang="en-US" sz="1400">
                  <a:latin typeface="Tahoma" panose="020B0604030504040204" pitchFamily="34" charset="0"/>
                  <a:cs typeface="Times New Roman" panose="02020603050405020304" pitchFamily="18" charset="0"/>
                </a:rPr>
              </a:br>
              <a:r>
                <a:rPr lang="en-US" altLang="en-US" sz="1400">
                  <a:latin typeface="Tahoma" panose="020B0604030504040204" pitchFamily="34" charset="0"/>
                  <a:cs typeface="Times New Roman" panose="02020603050405020304" pitchFamily="18" charset="0"/>
                </a:rPr>
                <a:t>  change station/song</a:t>
              </a:r>
              <a:br>
                <a:rPr lang="en-US" altLang="en-US" sz="1400">
                  <a:latin typeface="Tahoma" panose="020B0604030504040204" pitchFamily="34" charset="0"/>
                  <a:cs typeface="Times New Roman" panose="02020603050405020304" pitchFamily="18" charset="0"/>
                </a:rPr>
              </a:br>
              <a:r>
                <a:rPr lang="en-US" altLang="en-US" sz="1400">
                  <a:latin typeface="Tahoma" panose="020B0604030504040204" pitchFamily="34" charset="0"/>
                  <a:cs typeface="Times New Roman" panose="02020603050405020304" pitchFamily="18" charset="0"/>
                </a:rPr>
                <a:t>  change volume</a:t>
              </a:r>
              <a:br>
                <a:rPr lang="en-US" altLang="en-US" sz="1400">
                  <a:latin typeface="Tahoma" panose="020B0604030504040204" pitchFamily="34" charset="0"/>
                  <a:cs typeface="Times New Roman" panose="02020603050405020304" pitchFamily="18" charset="0"/>
                </a:rPr>
              </a:br>
              <a:r>
                <a:rPr lang="en-US" altLang="en-US" sz="1400">
                  <a:latin typeface="Tahoma" panose="020B0604030504040204" pitchFamily="34" charset="0"/>
                  <a:cs typeface="Times New Roman" panose="02020603050405020304" pitchFamily="18" charset="0"/>
                </a:rPr>
                <a:t>  choose random song</a:t>
              </a:r>
            </a:p>
          </p:txBody>
        </p:sp>
        <p:sp>
          <p:nvSpPr>
            <p:cNvPr id="820231" name="Text Box 7">
              <a:extLst>
                <a:ext uri="{FF2B5EF4-FFF2-40B4-BE49-F238E27FC236}">
                  <a16:creationId xmlns:a16="http://schemas.microsoft.com/office/drawing/2014/main" id="{99703FEB-FDAD-DB58-8F1C-3CFD1E01CB0B}"/>
                </a:ext>
              </a:extLst>
            </p:cNvPr>
            <p:cNvSpPr txBox="1">
              <a:spLocks noChangeArrowheads="1"/>
            </p:cNvSpPr>
            <p:nvPr/>
          </p:nvSpPr>
          <p:spPr bwMode="auto">
            <a:xfrm>
              <a:off x="3936" y="2967"/>
              <a:ext cx="1344" cy="12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0000"/>
                </a:lnSpc>
                <a:spcBef>
                  <a:spcPct val="50000"/>
                </a:spcBef>
              </a:pPr>
              <a:r>
                <a:rPr lang="en-US" altLang="en-US" sz="1400" b="1" u="sng">
                  <a:latin typeface="Tahoma" panose="020B0604030504040204" pitchFamily="34" charset="0"/>
                  <a:cs typeface="Times New Roman" panose="02020603050405020304" pitchFamily="18" charset="0"/>
                </a:rPr>
                <a:t>iPod #3</a:t>
              </a:r>
            </a:p>
            <a:p>
              <a:pPr algn="l">
                <a:lnSpc>
                  <a:spcPct val="80000"/>
                </a:lnSpc>
                <a:spcBef>
                  <a:spcPct val="50000"/>
                </a:spcBef>
              </a:pPr>
              <a:r>
                <a:rPr lang="en-US" altLang="en-US" sz="1400" b="1" u="sng">
                  <a:latin typeface="Tahoma" panose="020B0604030504040204" pitchFamily="34" charset="0"/>
                  <a:cs typeface="Times New Roman" panose="02020603050405020304" pitchFamily="18" charset="0"/>
                </a:rPr>
                <a:t>state:</a:t>
              </a:r>
              <a:br>
                <a:rPr lang="en-US" altLang="en-US" sz="1400" b="1" u="sng">
                  <a:latin typeface="Tahoma" panose="020B0604030504040204" pitchFamily="34" charset="0"/>
                  <a:cs typeface="Times New Roman" panose="02020603050405020304" pitchFamily="18" charset="0"/>
                </a:rPr>
              </a:br>
              <a:r>
                <a:rPr lang="en-US" altLang="en-US" sz="1400">
                  <a:solidFill>
                    <a:srgbClr val="003399"/>
                  </a:solidFill>
                  <a:latin typeface="Tahoma" panose="020B0604030504040204" pitchFamily="34" charset="0"/>
                  <a:cs typeface="Times New Roman" panose="02020603050405020304" pitchFamily="18" charset="0"/>
                </a:rPr>
                <a:t>  song = "Discipline"</a:t>
              </a:r>
              <a:br>
                <a:rPr lang="en-US" altLang="en-US" sz="1400">
                  <a:solidFill>
                    <a:srgbClr val="003399"/>
                  </a:solidFill>
                  <a:latin typeface="Tahoma" panose="020B0604030504040204" pitchFamily="34" charset="0"/>
                  <a:cs typeface="Times New Roman" panose="02020603050405020304" pitchFamily="18" charset="0"/>
                </a:rPr>
              </a:br>
              <a:r>
                <a:rPr lang="en-US" altLang="en-US" sz="1400">
                  <a:solidFill>
                    <a:srgbClr val="003399"/>
                  </a:solidFill>
                  <a:latin typeface="Tahoma" panose="020B0604030504040204" pitchFamily="34" charset="0"/>
                  <a:cs typeface="Times New Roman" panose="02020603050405020304" pitchFamily="18" charset="0"/>
                </a:rPr>
                <a:t>  volume = 24</a:t>
              </a:r>
              <a:br>
                <a:rPr lang="en-US" altLang="en-US" sz="1400">
                  <a:solidFill>
                    <a:srgbClr val="003399"/>
                  </a:solidFill>
                  <a:latin typeface="Tahoma" panose="020B0604030504040204" pitchFamily="34" charset="0"/>
                  <a:cs typeface="Times New Roman" panose="02020603050405020304" pitchFamily="18" charset="0"/>
                </a:rPr>
              </a:br>
              <a:r>
                <a:rPr lang="en-US" altLang="en-US" sz="1400">
                  <a:solidFill>
                    <a:srgbClr val="003399"/>
                  </a:solidFill>
                  <a:latin typeface="Tahoma" panose="020B0604030504040204" pitchFamily="34" charset="0"/>
                  <a:cs typeface="Times New Roman" panose="02020603050405020304" pitchFamily="18" charset="0"/>
                </a:rPr>
                <a:t>  battery life = 1.8 hrs</a:t>
              </a:r>
            </a:p>
            <a:p>
              <a:pPr algn="l">
                <a:lnSpc>
                  <a:spcPct val="80000"/>
                </a:lnSpc>
                <a:spcBef>
                  <a:spcPct val="50000"/>
                </a:spcBef>
              </a:pPr>
              <a:r>
                <a:rPr lang="en-US" altLang="en-US" sz="1400" b="1" u="sng">
                  <a:latin typeface="Tahoma" panose="020B0604030504040204" pitchFamily="34" charset="0"/>
                  <a:cs typeface="Times New Roman" panose="02020603050405020304" pitchFamily="18" charset="0"/>
                </a:rPr>
                <a:t>behavior:</a:t>
              </a:r>
              <a:br>
                <a:rPr lang="en-US" altLang="en-US" sz="1400" b="1" u="sng">
                  <a:latin typeface="Tahoma" panose="020B0604030504040204" pitchFamily="34" charset="0"/>
                  <a:cs typeface="Times New Roman" panose="02020603050405020304" pitchFamily="18" charset="0"/>
                </a:rPr>
              </a:br>
              <a:r>
                <a:rPr lang="en-US" altLang="en-US" sz="1400">
                  <a:latin typeface="Tahoma" panose="020B0604030504040204" pitchFamily="34" charset="0"/>
                  <a:cs typeface="Times New Roman" panose="02020603050405020304" pitchFamily="18" charset="0"/>
                </a:rPr>
                <a:t>  power on/off</a:t>
              </a:r>
              <a:br>
                <a:rPr lang="en-US" altLang="en-US" sz="1400">
                  <a:latin typeface="Tahoma" panose="020B0604030504040204" pitchFamily="34" charset="0"/>
                  <a:cs typeface="Times New Roman" panose="02020603050405020304" pitchFamily="18" charset="0"/>
                </a:rPr>
              </a:br>
              <a:r>
                <a:rPr lang="en-US" altLang="en-US" sz="1400">
                  <a:latin typeface="Tahoma" panose="020B0604030504040204" pitchFamily="34" charset="0"/>
                  <a:cs typeface="Times New Roman" panose="02020603050405020304" pitchFamily="18" charset="0"/>
                </a:rPr>
                <a:t>  change station/song</a:t>
              </a:r>
              <a:br>
                <a:rPr lang="en-US" altLang="en-US" sz="1400">
                  <a:latin typeface="Tahoma" panose="020B0604030504040204" pitchFamily="34" charset="0"/>
                  <a:cs typeface="Times New Roman" panose="02020603050405020304" pitchFamily="18" charset="0"/>
                </a:rPr>
              </a:br>
              <a:r>
                <a:rPr lang="en-US" altLang="en-US" sz="1400">
                  <a:latin typeface="Tahoma" panose="020B0604030504040204" pitchFamily="34" charset="0"/>
                  <a:cs typeface="Times New Roman" panose="02020603050405020304" pitchFamily="18" charset="0"/>
                </a:rPr>
                <a:t>  change volume</a:t>
              </a:r>
              <a:br>
                <a:rPr lang="en-US" altLang="en-US" sz="1400">
                  <a:latin typeface="Tahoma" panose="020B0604030504040204" pitchFamily="34" charset="0"/>
                  <a:cs typeface="Times New Roman" panose="02020603050405020304" pitchFamily="18" charset="0"/>
                </a:rPr>
              </a:br>
              <a:r>
                <a:rPr lang="en-US" altLang="en-US" sz="1400">
                  <a:latin typeface="Tahoma" panose="020B0604030504040204" pitchFamily="34" charset="0"/>
                  <a:cs typeface="Times New Roman" panose="02020603050405020304" pitchFamily="18" charset="0"/>
                </a:rPr>
                <a:t>  choose random song</a:t>
              </a:r>
            </a:p>
          </p:txBody>
        </p:sp>
      </p:grpSp>
      <p:grpSp>
        <p:nvGrpSpPr>
          <p:cNvPr id="820232" name="Group 8">
            <a:extLst>
              <a:ext uri="{FF2B5EF4-FFF2-40B4-BE49-F238E27FC236}">
                <a16:creationId xmlns:a16="http://schemas.microsoft.com/office/drawing/2014/main" id="{EBEBEC43-E36E-8245-7F12-16C830F27337}"/>
              </a:ext>
            </a:extLst>
          </p:cNvPr>
          <p:cNvGrpSpPr>
            <a:grpSpLocks/>
          </p:cNvGrpSpPr>
          <p:nvPr/>
        </p:nvGrpSpPr>
        <p:grpSpPr bwMode="auto">
          <a:xfrm>
            <a:off x="2286000" y="3563938"/>
            <a:ext cx="4419600" cy="823912"/>
            <a:chOff x="1440" y="2313"/>
            <a:chExt cx="2784" cy="519"/>
          </a:xfrm>
        </p:grpSpPr>
        <p:grpSp>
          <p:nvGrpSpPr>
            <p:cNvPr id="820233" name="Group 9">
              <a:extLst>
                <a:ext uri="{FF2B5EF4-FFF2-40B4-BE49-F238E27FC236}">
                  <a16:creationId xmlns:a16="http://schemas.microsoft.com/office/drawing/2014/main" id="{897E637F-43F3-1839-9105-9C5FEEE86A63}"/>
                </a:ext>
              </a:extLst>
            </p:cNvPr>
            <p:cNvGrpSpPr>
              <a:grpSpLocks/>
            </p:cNvGrpSpPr>
            <p:nvPr/>
          </p:nvGrpSpPr>
          <p:grpSpPr bwMode="auto">
            <a:xfrm>
              <a:off x="1440" y="2313"/>
              <a:ext cx="2640" cy="519"/>
              <a:chOff x="1440" y="2304"/>
              <a:chExt cx="2640" cy="519"/>
            </a:xfrm>
          </p:grpSpPr>
          <p:sp>
            <p:nvSpPr>
              <p:cNvPr id="820234" name="Line 10">
                <a:extLst>
                  <a:ext uri="{FF2B5EF4-FFF2-40B4-BE49-F238E27FC236}">
                    <a16:creationId xmlns:a16="http://schemas.microsoft.com/office/drawing/2014/main" id="{F9B118F1-A28E-0EA5-69F2-CE5A864F1E87}"/>
                  </a:ext>
                </a:extLst>
              </p:cNvPr>
              <p:cNvSpPr>
                <a:spLocks noChangeShapeType="1"/>
              </p:cNvSpPr>
              <p:nvPr/>
            </p:nvSpPr>
            <p:spPr bwMode="auto">
              <a:xfrm flipH="1">
                <a:off x="1440" y="2304"/>
                <a:ext cx="1152" cy="519"/>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20235" name="Line 11">
                <a:extLst>
                  <a:ext uri="{FF2B5EF4-FFF2-40B4-BE49-F238E27FC236}">
                    <a16:creationId xmlns:a16="http://schemas.microsoft.com/office/drawing/2014/main" id="{D94F9374-0C0E-493B-B689-DB69A61E0C07}"/>
                  </a:ext>
                </a:extLst>
              </p:cNvPr>
              <p:cNvSpPr>
                <a:spLocks noChangeShapeType="1"/>
              </p:cNvSpPr>
              <p:nvPr/>
            </p:nvSpPr>
            <p:spPr bwMode="auto">
              <a:xfrm>
                <a:off x="2592" y="2304"/>
                <a:ext cx="96" cy="519"/>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20236" name="Line 12">
                <a:extLst>
                  <a:ext uri="{FF2B5EF4-FFF2-40B4-BE49-F238E27FC236}">
                    <a16:creationId xmlns:a16="http://schemas.microsoft.com/office/drawing/2014/main" id="{98004DDD-8562-5ED4-E52F-27D02F8BF8AB}"/>
                  </a:ext>
                </a:extLst>
              </p:cNvPr>
              <p:cNvSpPr>
                <a:spLocks noChangeShapeType="1"/>
              </p:cNvSpPr>
              <p:nvPr/>
            </p:nvSpPr>
            <p:spPr bwMode="auto">
              <a:xfrm>
                <a:off x="2592" y="2304"/>
                <a:ext cx="1488" cy="519"/>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820237" name="Text Box 13">
              <a:extLst>
                <a:ext uri="{FF2B5EF4-FFF2-40B4-BE49-F238E27FC236}">
                  <a16:creationId xmlns:a16="http://schemas.microsoft.com/office/drawing/2014/main" id="{AF52233D-7A75-DA6E-28AE-CE59DB3F4308}"/>
                </a:ext>
              </a:extLst>
            </p:cNvPr>
            <p:cNvSpPr txBox="1">
              <a:spLocks noChangeArrowheads="1"/>
            </p:cNvSpPr>
            <p:nvPr/>
          </p:nvSpPr>
          <p:spPr bwMode="auto">
            <a:xfrm>
              <a:off x="3590" y="2352"/>
              <a:ext cx="63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i="1">
                  <a:latin typeface="Tahoma" panose="020B0604030504040204" pitchFamily="34" charset="0"/>
                  <a:cs typeface="Times New Roman" panose="02020603050405020304" pitchFamily="18" charset="0"/>
                </a:rPr>
                <a:t>creates</a:t>
              </a:r>
            </a:p>
          </p:txBody>
        </p:sp>
      </p:grpSp>
      <p:pic>
        <p:nvPicPr>
          <p:cNvPr id="820238" name="Picture 14">
            <a:extLst>
              <a:ext uri="{FF2B5EF4-FFF2-40B4-BE49-F238E27FC236}">
                <a16:creationId xmlns:a16="http://schemas.microsoft.com/office/drawing/2014/main" id="{9BDE0ECB-0147-089E-34E6-66B9CDC973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1492250"/>
            <a:ext cx="2209800" cy="1684338"/>
          </a:xfrm>
          <a:prstGeom prst="rect">
            <a:avLst/>
          </a:prstGeom>
          <a:noFill/>
          <a:extLst>
            <a:ext uri="{909E8E84-426E-40DD-AFC4-6F175D3DCCD1}">
              <a14:hiddenFill xmlns:a14="http://schemas.microsoft.com/office/drawing/2010/main">
                <a:solidFill>
                  <a:srgbClr val="FFFFFF"/>
                </a:solidFill>
              </a14:hiddenFill>
            </a:ext>
          </a:extLst>
        </p:spPr>
      </p:pic>
      <p:pic>
        <p:nvPicPr>
          <p:cNvPr id="820239" name="Picture 15">
            <a:extLst>
              <a:ext uri="{FF2B5EF4-FFF2-40B4-BE49-F238E27FC236}">
                <a16:creationId xmlns:a16="http://schemas.microsoft.com/office/drawing/2014/main" id="{3D34DF39-34A1-4CBB-5229-C4B77A5A7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756" t="5927" r="10791" b="3210"/>
          <a:stretch>
            <a:fillRect/>
          </a:stretch>
        </p:blipFill>
        <p:spPr bwMode="auto">
          <a:xfrm>
            <a:off x="2209800" y="5378450"/>
            <a:ext cx="623888" cy="990600"/>
          </a:xfrm>
          <a:prstGeom prst="rect">
            <a:avLst/>
          </a:prstGeom>
          <a:noFill/>
          <a:extLst>
            <a:ext uri="{909E8E84-426E-40DD-AFC4-6F175D3DCCD1}">
              <a14:hiddenFill xmlns:a14="http://schemas.microsoft.com/office/drawing/2010/main">
                <a:solidFill>
                  <a:srgbClr val="FFFFFF"/>
                </a:solidFill>
              </a14:hiddenFill>
            </a:ext>
          </a:extLst>
        </p:spPr>
      </p:pic>
      <p:pic>
        <p:nvPicPr>
          <p:cNvPr id="820240" name="Picture 16">
            <a:extLst>
              <a:ext uri="{FF2B5EF4-FFF2-40B4-BE49-F238E27FC236}">
                <a16:creationId xmlns:a16="http://schemas.microsoft.com/office/drawing/2014/main" id="{11111169-AEF5-3C65-A9B8-F1E15B261B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756" t="5927" r="10791" b="3210"/>
          <a:stretch>
            <a:fillRect/>
          </a:stretch>
        </p:blipFill>
        <p:spPr bwMode="auto">
          <a:xfrm>
            <a:off x="5181600" y="5378450"/>
            <a:ext cx="623888" cy="990600"/>
          </a:xfrm>
          <a:prstGeom prst="rect">
            <a:avLst/>
          </a:prstGeom>
          <a:noFill/>
          <a:extLst>
            <a:ext uri="{909E8E84-426E-40DD-AFC4-6F175D3DCCD1}">
              <a14:hiddenFill xmlns:a14="http://schemas.microsoft.com/office/drawing/2010/main">
                <a:solidFill>
                  <a:srgbClr val="FFFFFF"/>
                </a:solidFill>
              </a14:hiddenFill>
            </a:ext>
          </a:extLst>
        </p:spPr>
      </p:pic>
      <p:pic>
        <p:nvPicPr>
          <p:cNvPr id="820241" name="Picture 17">
            <a:extLst>
              <a:ext uri="{FF2B5EF4-FFF2-40B4-BE49-F238E27FC236}">
                <a16:creationId xmlns:a16="http://schemas.microsoft.com/office/drawing/2014/main" id="{A3A6EC75-F8D5-6530-F471-6B9FFB2533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756" t="5927" r="10791" b="3210"/>
          <a:stretch>
            <a:fillRect/>
          </a:stretch>
        </p:blipFill>
        <p:spPr bwMode="auto">
          <a:xfrm>
            <a:off x="8229600" y="5378450"/>
            <a:ext cx="623888" cy="990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Rectangle 2">
            <a:extLst>
              <a:ext uri="{FF2B5EF4-FFF2-40B4-BE49-F238E27FC236}">
                <a16:creationId xmlns:a16="http://schemas.microsoft.com/office/drawing/2014/main" id="{C6243D86-2BB5-2BED-CA90-4CBCE7F5BAD2}"/>
              </a:ext>
            </a:extLst>
          </p:cNvPr>
          <p:cNvSpPr>
            <a:spLocks noGrp="1" noChangeArrowheads="1"/>
          </p:cNvSpPr>
          <p:nvPr>
            <p:ph type="title"/>
          </p:nvPr>
        </p:nvSpPr>
        <p:spPr/>
        <p:txBody>
          <a:bodyPr/>
          <a:lstStyle/>
          <a:p>
            <a:r>
              <a:rPr lang="en-US" altLang="en-US"/>
              <a:t>Abstraction</a:t>
            </a:r>
          </a:p>
        </p:txBody>
      </p:sp>
      <p:sp>
        <p:nvSpPr>
          <p:cNvPr id="821251" name="Rectangle 3">
            <a:extLst>
              <a:ext uri="{FF2B5EF4-FFF2-40B4-BE49-F238E27FC236}">
                <a16:creationId xmlns:a16="http://schemas.microsoft.com/office/drawing/2014/main" id="{D8E06180-AAE4-4D0F-CAF6-7D112251856A}"/>
              </a:ext>
            </a:extLst>
          </p:cNvPr>
          <p:cNvSpPr>
            <a:spLocks noGrp="1" noChangeArrowheads="1"/>
          </p:cNvSpPr>
          <p:nvPr>
            <p:ph type="body" idx="1"/>
          </p:nvPr>
        </p:nvSpPr>
        <p:spPr/>
        <p:txBody>
          <a:bodyPr/>
          <a:lstStyle/>
          <a:p>
            <a:r>
              <a:rPr lang="en-US" altLang="en-US" b="1"/>
              <a:t>abstraction</a:t>
            </a:r>
            <a:r>
              <a:rPr lang="en-US" altLang="en-US"/>
              <a:t>: A distancing between ideas and details.</a:t>
            </a:r>
          </a:p>
          <a:p>
            <a:pPr lvl="1"/>
            <a:r>
              <a:rPr lang="en-US" altLang="en-US"/>
              <a:t>We can use objects without knowing how they work.</a:t>
            </a:r>
          </a:p>
          <a:p>
            <a:pPr lvl="1">
              <a:buFontTx/>
              <a:buNone/>
            </a:pPr>
            <a:endParaRPr lang="en-US" altLang="en-US" sz="900"/>
          </a:p>
          <a:p>
            <a:r>
              <a:rPr lang="en-US" altLang="en-US"/>
              <a:t>abstraction in an iPod:</a:t>
            </a:r>
          </a:p>
          <a:p>
            <a:pPr lvl="1"/>
            <a:r>
              <a:rPr lang="en-US" altLang="en-US"/>
              <a:t>You understand its external behavior (buttons, screen).</a:t>
            </a:r>
          </a:p>
          <a:p>
            <a:pPr lvl="1"/>
            <a:r>
              <a:rPr lang="en-US" altLang="en-US"/>
              <a:t>You don't understand its inner details, and you don't need to.</a:t>
            </a:r>
          </a:p>
        </p:txBody>
      </p:sp>
      <p:grpSp>
        <p:nvGrpSpPr>
          <p:cNvPr id="821252" name="Group 4">
            <a:extLst>
              <a:ext uri="{FF2B5EF4-FFF2-40B4-BE49-F238E27FC236}">
                <a16:creationId xmlns:a16="http://schemas.microsoft.com/office/drawing/2014/main" id="{49917C2C-730D-D06C-C8D1-503341ADFCC6}"/>
              </a:ext>
            </a:extLst>
          </p:cNvPr>
          <p:cNvGrpSpPr>
            <a:grpSpLocks/>
          </p:cNvGrpSpPr>
          <p:nvPr/>
        </p:nvGrpSpPr>
        <p:grpSpPr bwMode="auto">
          <a:xfrm>
            <a:off x="3352800" y="4114800"/>
            <a:ext cx="5334000" cy="2090738"/>
            <a:chOff x="2400" y="3003"/>
            <a:chExt cx="3360" cy="1317"/>
          </a:xfrm>
        </p:grpSpPr>
        <p:pic>
          <p:nvPicPr>
            <p:cNvPr id="821253" name="Picture 5">
              <a:extLst>
                <a:ext uri="{FF2B5EF4-FFF2-40B4-BE49-F238E27FC236}">
                  <a16:creationId xmlns:a16="http://schemas.microsoft.com/office/drawing/2014/main" id="{1E745DE0-EF6B-3753-62C4-066724284C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6" y="3003"/>
              <a:ext cx="1680" cy="1317"/>
            </a:xfrm>
            <a:prstGeom prst="rect">
              <a:avLst/>
            </a:prstGeom>
            <a:noFill/>
            <a:extLst>
              <a:ext uri="{909E8E84-426E-40DD-AFC4-6F175D3DCCD1}">
                <a14:hiddenFill xmlns:a14="http://schemas.microsoft.com/office/drawing/2010/main">
                  <a:solidFill>
                    <a:srgbClr val="FFFFFF"/>
                  </a:solidFill>
                </a14:hiddenFill>
              </a:ext>
            </a:extLst>
          </p:spPr>
        </p:pic>
        <p:pic>
          <p:nvPicPr>
            <p:cNvPr id="821254" name="Picture 6">
              <a:extLst>
                <a:ext uri="{FF2B5EF4-FFF2-40B4-BE49-F238E27FC236}">
                  <a16:creationId xmlns:a16="http://schemas.microsoft.com/office/drawing/2014/main" id="{ED25037A-A4DB-B4E0-E1AD-F30266C7E8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0" y="3009"/>
              <a:ext cx="1560" cy="1311"/>
            </a:xfrm>
            <a:prstGeom prst="rect">
              <a:avLst/>
            </a:prstGeom>
            <a:noFill/>
            <a:ln w="9525">
              <a:solidFill>
                <a:srgbClr val="A50021"/>
              </a:solidFill>
              <a:miter lim="800000"/>
              <a:headEnd/>
              <a:tailEnd/>
            </a:ln>
            <a:extLst>
              <a:ext uri="{909E8E84-426E-40DD-AFC4-6F175D3DCCD1}">
                <a14:hiddenFill xmlns:a14="http://schemas.microsoft.com/office/drawing/2010/main">
                  <a:solidFill>
                    <a:srgbClr val="FFFFFF"/>
                  </a:solidFill>
                </a14:hiddenFill>
              </a:ext>
            </a:extLst>
          </p:spPr>
        </p:pic>
        <p:grpSp>
          <p:nvGrpSpPr>
            <p:cNvPr id="821255" name="Group 7">
              <a:extLst>
                <a:ext uri="{FF2B5EF4-FFF2-40B4-BE49-F238E27FC236}">
                  <a16:creationId xmlns:a16="http://schemas.microsoft.com/office/drawing/2014/main" id="{CBB23737-CE42-96E8-416F-2FBFABFF43EA}"/>
                </a:ext>
              </a:extLst>
            </p:cNvPr>
            <p:cNvGrpSpPr>
              <a:grpSpLocks/>
            </p:cNvGrpSpPr>
            <p:nvPr/>
          </p:nvGrpSpPr>
          <p:grpSpPr bwMode="auto">
            <a:xfrm>
              <a:off x="2400" y="3024"/>
              <a:ext cx="3360" cy="1200"/>
              <a:chOff x="2400" y="3024"/>
              <a:chExt cx="3360" cy="1200"/>
            </a:xfrm>
          </p:grpSpPr>
          <p:sp>
            <p:nvSpPr>
              <p:cNvPr id="821256" name="Line 8">
                <a:extLst>
                  <a:ext uri="{FF2B5EF4-FFF2-40B4-BE49-F238E27FC236}">
                    <a16:creationId xmlns:a16="http://schemas.microsoft.com/office/drawing/2014/main" id="{F122C0A6-2887-A855-E721-DCD5BCEB4839}"/>
                  </a:ext>
                </a:extLst>
              </p:cNvPr>
              <p:cNvSpPr>
                <a:spLocks noChangeShapeType="1"/>
              </p:cNvSpPr>
              <p:nvPr/>
            </p:nvSpPr>
            <p:spPr bwMode="auto">
              <a:xfrm>
                <a:off x="2448" y="3024"/>
                <a:ext cx="3312" cy="1200"/>
              </a:xfrm>
              <a:prstGeom prst="line">
                <a:avLst/>
              </a:prstGeom>
              <a:noFill/>
              <a:ln w="762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21257" name="Line 9">
                <a:extLst>
                  <a:ext uri="{FF2B5EF4-FFF2-40B4-BE49-F238E27FC236}">
                    <a16:creationId xmlns:a16="http://schemas.microsoft.com/office/drawing/2014/main" id="{DF16BA1B-F75F-6BB5-E134-6577C0F657DE}"/>
                  </a:ext>
                </a:extLst>
              </p:cNvPr>
              <p:cNvSpPr>
                <a:spLocks noChangeShapeType="1"/>
              </p:cNvSpPr>
              <p:nvPr/>
            </p:nvSpPr>
            <p:spPr bwMode="auto">
              <a:xfrm flipH="1">
                <a:off x="2400" y="3024"/>
                <a:ext cx="3360" cy="1200"/>
              </a:xfrm>
              <a:prstGeom prst="line">
                <a:avLst/>
              </a:prstGeom>
              <a:noFill/>
              <a:ln w="762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pic>
        <p:nvPicPr>
          <p:cNvPr id="821258" name="Picture 10">
            <a:extLst>
              <a:ext uri="{FF2B5EF4-FFF2-40B4-BE49-F238E27FC236}">
                <a16:creationId xmlns:a16="http://schemas.microsoft.com/office/drawing/2014/main" id="{881E5ED1-2ED5-10DC-4138-EC4E3E2B20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756" t="5927" r="10791" b="3210"/>
          <a:stretch>
            <a:fillRect/>
          </a:stretch>
        </p:blipFill>
        <p:spPr bwMode="auto">
          <a:xfrm>
            <a:off x="609600" y="3733800"/>
            <a:ext cx="1536700" cy="2438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2A9B2-FA8D-4E99-8D02-DEF68A724D96}"/>
              </a:ext>
            </a:extLst>
          </p:cNvPr>
          <p:cNvSpPr>
            <a:spLocks noGrp="1"/>
          </p:cNvSpPr>
          <p:nvPr>
            <p:ph type="title"/>
          </p:nvPr>
        </p:nvSpPr>
        <p:spPr/>
        <p:txBody>
          <a:bodyPr/>
          <a:lstStyle/>
          <a:p>
            <a:br>
              <a:rPr lang="en-US" dirty="0"/>
            </a:br>
            <a:r>
              <a:rPr lang="en-US" dirty="0"/>
              <a:t>Class members</a:t>
            </a:r>
            <a:br>
              <a:rPr lang="en-US" dirty="0"/>
            </a:br>
            <a:endParaRPr lang="en-US" dirty="0"/>
          </a:p>
        </p:txBody>
      </p:sp>
      <p:sp>
        <p:nvSpPr>
          <p:cNvPr id="3" name="Content Placeholder 2">
            <a:extLst>
              <a:ext uri="{FF2B5EF4-FFF2-40B4-BE49-F238E27FC236}">
                <a16:creationId xmlns:a16="http://schemas.microsoft.com/office/drawing/2014/main" id="{F0190438-D981-05F6-1E70-86485C7B8A05}"/>
              </a:ext>
            </a:extLst>
          </p:cNvPr>
          <p:cNvSpPr>
            <a:spLocks noGrp="1"/>
          </p:cNvSpPr>
          <p:nvPr>
            <p:ph idx="1"/>
          </p:nvPr>
        </p:nvSpPr>
        <p:spPr/>
        <p:txBody>
          <a:bodyPr/>
          <a:lstStyle/>
          <a:p>
            <a:r>
              <a:rPr lang="en-US" b="1" dirty="0">
                <a:effectLst/>
              </a:rPr>
              <a:t>Fields</a:t>
            </a:r>
            <a:r>
              <a:rPr lang="en-US" dirty="0"/>
              <a:t> are variables associated to the class. They can be used by any method defined in the class.</a:t>
            </a:r>
          </a:p>
          <a:p>
            <a:pPr marL="0" indent="0">
              <a:buNone/>
            </a:pPr>
            <a:endParaRPr lang="en-US" dirty="0"/>
          </a:p>
          <a:p>
            <a:r>
              <a:rPr lang="en-US" b="1" dirty="0">
                <a:effectLst/>
              </a:rPr>
              <a:t>methods</a:t>
            </a:r>
            <a:r>
              <a:rPr lang="en-US" dirty="0"/>
              <a:t> are designed to perform certain action for the object.</a:t>
            </a:r>
          </a:p>
          <a:p>
            <a:endParaRPr lang="en-US" b="1" dirty="0">
              <a:effectLst/>
            </a:endParaRPr>
          </a:p>
          <a:p>
            <a:endParaRPr lang="en-US" b="1" dirty="0"/>
          </a:p>
          <a:p>
            <a:r>
              <a:rPr lang="en-US" b="1" dirty="0">
                <a:effectLst/>
              </a:rPr>
              <a:t>Example</a:t>
            </a:r>
            <a:r>
              <a:rPr lang="en-US" dirty="0"/>
              <a:t>: In the Book class, add a method named </a:t>
            </a:r>
            <a:r>
              <a:rPr lang="en-US" dirty="0" err="1"/>
              <a:t>onSale</a:t>
            </a:r>
            <a:r>
              <a:rPr lang="en-US" dirty="0"/>
              <a:t>() that cut the price off by 20%. Add method </a:t>
            </a:r>
            <a:r>
              <a:rPr lang="en-US" dirty="0" err="1"/>
              <a:t>offSale</a:t>
            </a:r>
            <a:r>
              <a:rPr lang="en-US" dirty="0"/>
              <a:t>() that restores the price.</a:t>
            </a:r>
          </a:p>
        </p:txBody>
      </p:sp>
    </p:spTree>
    <p:extLst>
      <p:ext uri="{BB962C8B-B14F-4D97-AF65-F5344CB8AC3E}">
        <p14:creationId xmlns:p14="http://schemas.microsoft.com/office/powerpoint/2010/main" val="3678953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a:extLst>
              <a:ext uri="{FF2B5EF4-FFF2-40B4-BE49-F238E27FC236}">
                <a16:creationId xmlns:a16="http://schemas.microsoft.com/office/drawing/2014/main" id="{BE618684-61AC-1CBC-55A9-D72F9664E994}"/>
              </a:ext>
            </a:extLst>
          </p:cNvPr>
          <p:cNvSpPr>
            <a:spLocks noGrp="1" noChangeArrowheads="1"/>
          </p:cNvSpPr>
          <p:nvPr>
            <p:ph type="title"/>
          </p:nvPr>
        </p:nvSpPr>
        <p:spPr/>
        <p:txBody>
          <a:bodyPr/>
          <a:lstStyle/>
          <a:p>
            <a:r>
              <a:rPr lang="en-US" altLang="en-US"/>
              <a:t>Fields</a:t>
            </a:r>
          </a:p>
        </p:txBody>
      </p:sp>
      <p:sp>
        <p:nvSpPr>
          <p:cNvPr id="827395" name="Rectangle 3">
            <a:extLst>
              <a:ext uri="{FF2B5EF4-FFF2-40B4-BE49-F238E27FC236}">
                <a16:creationId xmlns:a16="http://schemas.microsoft.com/office/drawing/2014/main" id="{8F180B54-7EBC-05FB-8630-E3A102C924B6}"/>
              </a:ext>
            </a:extLst>
          </p:cNvPr>
          <p:cNvSpPr>
            <a:spLocks noGrp="1" noChangeArrowheads="1"/>
          </p:cNvSpPr>
          <p:nvPr>
            <p:ph type="body" idx="1"/>
          </p:nvPr>
        </p:nvSpPr>
        <p:spPr/>
        <p:txBody>
          <a:bodyPr/>
          <a:lstStyle/>
          <a:p>
            <a:r>
              <a:rPr lang="en-US" altLang="en-US" b="1"/>
              <a:t>field</a:t>
            </a:r>
            <a:r>
              <a:rPr lang="en-US" altLang="en-US"/>
              <a:t>: A variable inside an object that is part of its state.</a:t>
            </a:r>
          </a:p>
          <a:p>
            <a:pPr lvl="1"/>
            <a:r>
              <a:rPr lang="en-US" altLang="en-US"/>
              <a:t>Each object has </a:t>
            </a:r>
            <a:r>
              <a:rPr lang="en-US" altLang="en-US" i="1"/>
              <a:t>its own copy </a:t>
            </a:r>
            <a:r>
              <a:rPr lang="en-US" altLang="en-US"/>
              <a:t>of each field.</a:t>
            </a:r>
          </a:p>
          <a:p>
            <a:pPr lvl="1"/>
            <a:endParaRPr lang="en-US" altLang="en-US"/>
          </a:p>
          <a:p>
            <a:r>
              <a:rPr lang="en-US" altLang="en-US"/>
              <a:t>Declaration syntax:</a:t>
            </a:r>
          </a:p>
          <a:p>
            <a:pPr lvl="1">
              <a:buFontTx/>
              <a:buNone/>
            </a:pPr>
            <a:endParaRPr lang="en-US" altLang="en-US" sz="900" b="1" i="1"/>
          </a:p>
          <a:p>
            <a:pPr lvl="1">
              <a:buFontTx/>
              <a:buNone/>
            </a:pPr>
            <a:r>
              <a:rPr lang="en-US" altLang="en-US" b="1" i="1"/>
              <a:t>	</a:t>
            </a:r>
            <a:r>
              <a:rPr lang="en-US" altLang="en-US" b="1"/>
              <a:t>type</a:t>
            </a:r>
            <a:r>
              <a:rPr lang="en-US" altLang="en-US" b="1" i="1">
                <a:latin typeface="Courier New" panose="02070309020205020404" pitchFamily="49" charset="0"/>
              </a:rPr>
              <a:t> </a:t>
            </a:r>
            <a:r>
              <a:rPr lang="en-US" altLang="en-US" b="1"/>
              <a:t>name</a:t>
            </a:r>
            <a:r>
              <a:rPr lang="en-US" altLang="en-US">
                <a:latin typeface="Courier New" panose="02070309020205020404" pitchFamily="49" charset="0"/>
              </a:rPr>
              <a:t>;</a:t>
            </a:r>
          </a:p>
          <a:p>
            <a:pPr lvl="1">
              <a:buFontTx/>
              <a:buNone/>
            </a:pPr>
            <a:endParaRPr lang="en-US" altLang="en-US"/>
          </a:p>
          <a:p>
            <a:pPr lvl="1"/>
            <a:r>
              <a:rPr lang="en-US" altLang="en-US"/>
              <a:t>Example:</a:t>
            </a:r>
          </a:p>
          <a:p>
            <a:pPr lvl="1">
              <a:buFontTx/>
              <a:buNone/>
            </a:pPr>
            <a:endParaRPr lang="en-US" altLang="en-US" sz="900">
              <a:latin typeface="Courier New" panose="02070309020205020404" pitchFamily="49" charset="0"/>
            </a:endParaRPr>
          </a:p>
          <a:p>
            <a:pPr lvl="1">
              <a:lnSpc>
                <a:spcPct val="80000"/>
              </a:lnSpc>
              <a:buFontTx/>
              <a:buNone/>
            </a:pPr>
            <a:r>
              <a:rPr lang="en-US" altLang="en-US">
                <a:latin typeface="Courier New" panose="02070309020205020404" pitchFamily="49" charset="0"/>
              </a:rPr>
              <a:t>	public class Student {</a:t>
            </a:r>
          </a:p>
          <a:p>
            <a:pPr lvl="1">
              <a:lnSpc>
                <a:spcPct val="80000"/>
              </a:lnSpc>
              <a:buFontTx/>
              <a:buNone/>
            </a:pPr>
            <a:r>
              <a:rPr lang="en-US" altLang="en-US" b="1">
                <a:latin typeface="Courier New" panose="02070309020205020404" pitchFamily="49" charset="0"/>
              </a:rPr>
              <a:t>	    String name;</a:t>
            </a:r>
            <a:r>
              <a:rPr lang="en-US" altLang="en-US">
                <a:latin typeface="Courier New" panose="02070309020205020404" pitchFamily="49" charset="0"/>
              </a:rPr>
              <a:t>    </a:t>
            </a:r>
            <a:r>
              <a:rPr lang="en-US" altLang="en-US" b="1">
                <a:solidFill>
                  <a:srgbClr val="008080"/>
                </a:solidFill>
                <a:latin typeface="Courier New" panose="02070309020205020404" pitchFamily="49" charset="0"/>
              </a:rPr>
              <a:t>// each Student object has a </a:t>
            </a:r>
          </a:p>
          <a:p>
            <a:pPr lvl="1">
              <a:lnSpc>
                <a:spcPct val="80000"/>
              </a:lnSpc>
              <a:buFontTx/>
              <a:buNone/>
            </a:pPr>
            <a:r>
              <a:rPr lang="en-US" altLang="en-US" b="1">
                <a:latin typeface="Courier New" panose="02070309020205020404" pitchFamily="49" charset="0"/>
              </a:rPr>
              <a:t>	    double gpa;</a:t>
            </a:r>
            <a:r>
              <a:rPr lang="en-US" altLang="en-US">
                <a:latin typeface="Courier New" panose="02070309020205020404" pitchFamily="49" charset="0"/>
              </a:rPr>
              <a:t>     </a:t>
            </a:r>
            <a:r>
              <a:rPr lang="en-US" altLang="en-US" b="1">
                <a:solidFill>
                  <a:srgbClr val="008080"/>
                </a:solidFill>
                <a:latin typeface="Courier New" panose="02070309020205020404" pitchFamily="49" charset="0"/>
              </a:rPr>
              <a:t>// name and gpa field</a:t>
            </a:r>
          </a:p>
          <a:p>
            <a:pPr lvl="1">
              <a:lnSpc>
                <a:spcPct val="80000"/>
              </a:lnSpc>
              <a:buFontTx/>
              <a:buNone/>
            </a:pPr>
            <a:r>
              <a:rPr lang="en-US" altLang="en-US">
                <a:latin typeface="Courier New" panose="02070309020205020404" pitchFamily="49" charset="0"/>
              </a:rPr>
              <a:t>	}</a:t>
            </a:r>
          </a:p>
        </p:txBody>
      </p:sp>
    </p:spTree>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1439</TotalTime>
  <Words>2685</Words>
  <Application>Microsoft Macintosh PowerPoint</Application>
  <PresentationFormat>On-screen Show (4:3)</PresentationFormat>
  <Paragraphs>159</Paragraphs>
  <Slides>29</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Andale Mono</vt:lpstr>
      <vt:lpstr>Arial</vt:lpstr>
      <vt:lpstr>Calibri</vt:lpstr>
      <vt:lpstr>Courier New</vt:lpstr>
      <vt:lpstr>Tahoma</vt:lpstr>
      <vt:lpstr>Times</vt:lpstr>
      <vt:lpstr>Times New Roman</vt:lpstr>
      <vt:lpstr>Verdana</vt:lpstr>
      <vt:lpstr>Wingdings</vt:lpstr>
      <vt:lpstr>Default Design</vt:lpstr>
      <vt:lpstr>PowerPoint Presentation</vt:lpstr>
      <vt:lpstr>Motivations</vt:lpstr>
      <vt:lpstr> Introduction to Objects </vt:lpstr>
      <vt:lpstr> Introduction to Classes </vt:lpstr>
      <vt:lpstr>Classes and objects</vt:lpstr>
      <vt:lpstr>Blueprint analogy</vt:lpstr>
      <vt:lpstr>Abstraction</vt:lpstr>
      <vt:lpstr> Class members </vt:lpstr>
      <vt:lpstr>Fields</vt:lpstr>
      <vt:lpstr>O O Programming Concepts</vt:lpstr>
      <vt:lpstr>Objects</vt:lpstr>
      <vt:lpstr>Classes (1 of 2)</vt:lpstr>
      <vt:lpstr>Classes (2 of 2)</vt:lpstr>
      <vt:lpstr>U M L Class Diagram</vt:lpstr>
      <vt:lpstr>Example: Defining Classes and Creating Objects (1 of 2)</vt:lpstr>
      <vt:lpstr>Constructors (1 of 2)</vt:lpstr>
      <vt:lpstr>Constructors (2 of 2)</vt:lpstr>
      <vt:lpstr>Creating Objects Using Constructors</vt:lpstr>
      <vt:lpstr>Default Constructor</vt:lpstr>
      <vt:lpstr>Declaring Object Reference Variables</vt:lpstr>
      <vt:lpstr>Declaring/Creating Objects in a Single Step</vt:lpstr>
      <vt:lpstr>Accessing Object’s Members</vt:lpstr>
      <vt:lpstr>Trace Code (1 of 7)</vt:lpstr>
      <vt:lpstr>Trace Code (2 of 7)</vt:lpstr>
      <vt:lpstr>Trace Code (3 of 7)</vt:lpstr>
      <vt:lpstr>Trace Code (4 of 7)</vt:lpstr>
      <vt:lpstr>Trace Code (5 of 7)</vt:lpstr>
      <vt:lpstr>Trace Code (6 of 7)</vt:lpstr>
      <vt:lpstr>Trace Code (7 of 7)</vt:lpstr>
    </vt:vector>
  </TitlesOfParts>
  <Company>University of Washington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142 Python Slides</dc:title>
  <dc:creator>Marty Stepp</dc:creator>
  <cp:keywords>Python</cp:keywords>
  <dc:description>Slides used in the University of Washington's CSE 142 Python sessions.</dc:description>
  <cp:lastModifiedBy>Xiaojin Ye</cp:lastModifiedBy>
  <cp:revision>129</cp:revision>
  <dcterms:created xsi:type="dcterms:W3CDTF">2008-06-28T20:57:21Z</dcterms:created>
  <dcterms:modified xsi:type="dcterms:W3CDTF">2022-12-01T19:54:47Z</dcterms:modified>
</cp:coreProperties>
</file>