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97" r:id="rId2"/>
    <p:sldId id="452" r:id="rId3"/>
    <p:sldId id="453" r:id="rId4"/>
    <p:sldId id="454" r:id="rId5"/>
    <p:sldId id="456" r:id="rId6"/>
    <p:sldId id="307" r:id="rId7"/>
    <p:sldId id="308" r:id="rId8"/>
    <p:sldId id="472" r:id="rId9"/>
    <p:sldId id="467" r:id="rId10"/>
    <p:sldId id="469" r:id="rId11"/>
    <p:sldId id="311" r:id="rId12"/>
    <p:sldId id="470" r:id="rId13"/>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7" autoAdjust="0"/>
    <p:restoredTop sz="90835" autoAdjust="0"/>
  </p:normalViewPr>
  <p:slideViewPr>
    <p:cSldViewPr>
      <p:cViewPr>
        <p:scale>
          <a:sx n="110" d="100"/>
          <a:sy n="110" d="100"/>
        </p:scale>
        <p:origin x="1272" y="12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43573FD-ACB8-75F0-147E-1DA9885317C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5123" name="Rectangle 3">
            <a:extLst>
              <a:ext uri="{FF2B5EF4-FFF2-40B4-BE49-F238E27FC236}">
                <a16:creationId xmlns:a16="http://schemas.microsoft.com/office/drawing/2014/main" id="{EF330C7D-5C5E-08C4-99D2-07F8E786002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124" name="Rectangle 4">
            <a:extLst>
              <a:ext uri="{FF2B5EF4-FFF2-40B4-BE49-F238E27FC236}">
                <a16:creationId xmlns:a16="http://schemas.microsoft.com/office/drawing/2014/main" id="{C8FE5168-2072-1369-C999-06825776D78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8051181C-C0F4-4106-6669-1BC5274F2CD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6" name="Rectangle 6">
            <a:extLst>
              <a:ext uri="{FF2B5EF4-FFF2-40B4-BE49-F238E27FC236}">
                <a16:creationId xmlns:a16="http://schemas.microsoft.com/office/drawing/2014/main" id="{6D5B4B3E-D1DC-8E0F-4862-CA58D74C501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5127" name="Rectangle 7">
            <a:extLst>
              <a:ext uri="{FF2B5EF4-FFF2-40B4-BE49-F238E27FC236}">
                <a16:creationId xmlns:a16="http://schemas.microsoft.com/office/drawing/2014/main" id="{631B1C27-0474-C61F-7AFB-3717526AFD2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FBB6D754-BE55-1B47-83F6-1EF1B8E2B3D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FDFCDA-53AE-A123-7EB8-9106C7791F77}"/>
              </a:ext>
            </a:extLst>
          </p:cNvPr>
          <p:cNvSpPr>
            <a:spLocks noGrp="1" noChangeArrowheads="1"/>
          </p:cNvSpPr>
          <p:nvPr>
            <p:ph type="sldNum" sz="quarter" idx="5"/>
          </p:nvPr>
        </p:nvSpPr>
        <p:spPr>
          <a:ln/>
        </p:spPr>
        <p:txBody>
          <a:bodyPr/>
          <a:lstStyle/>
          <a:p>
            <a:fld id="{B0277FEE-9B31-7C4B-8CB8-6AB189805C16}"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4886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computer code consists 14 lines. Line 1, indicates package p1 semicolon. Line 2, blank. Line 3, public class C1 open braces. Line 4, public </a:t>
            </a:r>
            <a:r>
              <a:rPr lang="en-IN" dirty="0" err="1"/>
              <a:t>i</a:t>
            </a:r>
            <a:r>
              <a:rPr lang="en-IN" dirty="0"/>
              <a:t> n t x semicolon. Line 5, </a:t>
            </a:r>
            <a:r>
              <a:rPr lang="en-IN" dirty="0" err="1"/>
              <a:t>i</a:t>
            </a:r>
            <a:r>
              <a:rPr lang="en-IN" dirty="0"/>
              <a:t> n t y semicolon. Line 6, private </a:t>
            </a:r>
            <a:r>
              <a:rPr lang="en-IN" dirty="0" err="1"/>
              <a:t>i</a:t>
            </a:r>
            <a:r>
              <a:rPr lang="en-IN" dirty="0"/>
              <a:t> n t z semicolon. Line 7, blank. Line 8, public void m1 open parenthesis close parenthesis open braces. Line 9, close braces. Line 10, void m2 open parenthesis close parenthesis open braces. Line 11, close braces. Line 12, private void m3 open parenthesis close parenthesis open braces. Line 13, close braces. Line 14, close braces. A middle text box shows the coding for the default modifier restricts access to within a package. The computer code consists 14 lines. Line 1, indicates package p1 semicolon. Line 2, blank. Line 3, public class C2 open braces. Line 4, void a Method open parenthesis close parenthesis open braces. Line 5, C1 o equal to new C1 open parenthesis close parenthesis semicolon. Line 6, can access o period x semicolon. Line 7, can access o period y semicolon. Line 8, cannot access o period z semicolon. Line 9, blank. Line 10, can invoke o period m1 open parenthesis close parenthesis semicolon. Line 11, can invoke o period m2 open parenthesis close parenthesis semicolon. Line 12, cannot invoke o period m3 open parenthesis close parenthesis semicolon. Line 13, close braces. Line 14, close braces. A right side text box shows the coding for the public modifier enables unrestricted access. It consists 14 lines. Line 1, indicates package p2 semicolon. Line 2, blank. Line 3, public class C3 open braces. Line 4, void a Method open parenthesis close parenthesis open braces. Line 5, C1 o equal to new C1 open parenthesis close parenthesis semicolon. Line 6, can access 0 period x semicolon. Line 7, cannot access 0 period y semicolon. Line 8, cannot access 0 period z semicolon. Line 9, blank. Line 10, can invoke o period m1 open parenthesis close parenthesis semicolon. Line 11, cannot invoke 0 period m2 open parenthesis close parenthesis semicolon. Line 12, cannot invoke 0 period m3 open parenthesis close parenthesis semicolon. Line 13, close braces. Line 14, close braces.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8263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contains 5 lines. Line 1, indicates package p1 semicolon. Line 2, blank. Line 3, class C1 open braces. Line 4, dot </a:t>
            </a:r>
            <a:r>
              <a:rPr lang="en-US" dirty="0" err="1"/>
              <a:t>dot</a:t>
            </a:r>
            <a:r>
              <a:rPr lang="en-US" dirty="0"/>
              <a:t> </a:t>
            </a:r>
            <a:r>
              <a:rPr lang="en-US" dirty="0" err="1"/>
              <a:t>dot</a:t>
            </a:r>
            <a:r>
              <a:rPr lang="en-US" dirty="0"/>
              <a:t>. Line 5, close braces.  A middle text box also shows the default modifier on a class restricts access to within a package. The box contains 5 lines. Line 1, indicates package p1 semicolon. Line 2, blank. Line 3, public class C2 open braces. Line 4, can access C1. Line 5, close braces. A left side text box shows the public modifier enables unrestricted access. The box contains 6 lines. Line 1, package p2 semicolon. Line 2, blank. Line 3, public class C3 open braces. Line 4, cannot access C1 semicolon. Line 5, can access C2 semicolon. Line 6, close braces.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480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46672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5308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consists 12 lines. Line 1, indicates public class F open braces. Line 2, private </a:t>
            </a:r>
            <a:r>
              <a:rPr lang="en-US" dirty="0" err="1"/>
              <a:t>i</a:t>
            </a:r>
            <a:r>
              <a:rPr lang="en-US" dirty="0"/>
              <a:t> n t </a:t>
            </a:r>
            <a:r>
              <a:rPr lang="en-US" dirty="0" err="1"/>
              <a:t>i</a:t>
            </a:r>
            <a:r>
              <a:rPr lang="en-US" dirty="0"/>
              <a:t> equal to 5 semicolon. Line 3, private static double k equal to zero semicolon. Line 4, blank. Line 5, void s e t I open parenthesis </a:t>
            </a:r>
            <a:r>
              <a:rPr lang="en-US" dirty="0" err="1"/>
              <a:t>i</a:t>
            </a:r>
            <a:r>
              <a:rPr lang="en-US" dirty="0"/>
              <a:t> n t </a:t>
            </a:r>
            <a:r>
              <a:rPr lang="en-US" dirty="0" err="1"/>
              <a:t>i</a:t>
            </a:r>
            <a:r>
              <a:rPr lang="en-US" dirty="0"/>
              <a:t> close parenthesis open braces. Line 6, t h </a:t>
            </a:r>
            <a:r>
              <a:rPr lang="en-US" dirty="0" err="1"/>
              <a:t>i</a:t>
            </a:r>
            <a:r>
              <a:rPr lang="en-US" dirty="0"/>
              <a:t> s period </a:t>
            </a:r>
            <a:r>
              <a:rPr lang="en-US" dirty="0" err="1"/>
              <a:t>i</a:t>
            </a:r>
            <a:r>
              <a:rPr lang="en-US" dirty="0"/>
              <a:t> equal to </a:t>
            </a:r>
            <a:r>
              <a:rPr lang="en-US" dirty="0" err="1"/>
              <a:t>i</a:t>
            </a:r>
            <a:r>
              <a:rPr lang="en-US" dirty="0"/>
              <a:t> semicolon. Line 7, close braces. Line 8, blank. Line 9, static void s e t K open parenthesis double k close parenthesis open braces. Line 10, F period k equal to k semicolon. Line 11, close braces. Line 12, close braces. A right hand side text box shows the coding of F1 and F2 are the objects of F. It consists 7 lines. Line 1, F f1 equal to new F open parenthesis close parenthesis semicolon F f2 equal to new F open parenthesis close parenthesis semicolon. Line 2, blank. Line 3, Invoking f1 period s e t I open parenthesis ten close parenthesis is to execute. Line 4, t h </a:t>
            </a:r>
            <a:r>
              <a:rPr lang="en-US" dirty="0" err="1"/>
              <a:t>i</a:t>
            </a:r>
            <a:r>
              <a:rPr lang="en-US" dirty="0"/>
              <a:t> s </a:t>
            </a:r>
            <a:r>
              <a:rPr lang="en-US" dirty="0" err="1"/>
              <a:t>i</a:t>
            </a:r>
            <a:r>
              <a:rPr lang="en-US" dirty="0"/>
              <a:t> equal to 10 comma where t h </a:t>
            </a:r>
            <a:r>
              <a:rPr lang="en-US" dirty="0" err="1"/>
              <a:t>i</a:t>
            </a:r>
            <a:r>
              <a:rPr lang="en-US" dirty="0"/>
              <a:t> s refers f1. Line 5, blank. Line 6, Invoking f2 period s e t I open parenthesis 45 close parenthesis is to execute. Line 7, t h </a:t>
            </a:r>
            <a:r>
              <a:rPr lang="en-US" dirty="0" err="1"/>
              <a:t>i</a:t>
            </a:r>
            <a:r>
              <a:rPr lang="en-US" dirty="0"/>
              <a:t> s </a:t>
            </a:r>
            <a:r>
              <a:rPr lang="en-US" dirty="0" err="1"/>
              <a:t>i</a:t>
            </a:r>
            <a:r>
              <a:rPr lang="en-US" dirty="0"/>
              <a:t> equal to 45 comma where t h </a:t>
            </a:r>
            <a:r>
              <a:rPr lang="en-US" dirty="0" err="1"/>
              <a:t>i</a:t>
            </a:r>
            <a:r>
              <a:rPr lang="en-US" dirty="0"/>
              <a:t> s refers f2.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0714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AutoShape 3">
            <a:extLst>
              <a:ext uri="{FF2B5EF4-FFF2-40B4-BE49-F238E27FC236}">
                <a16:creationId xmlns:a16="http://schemas.microsoft.com/office/drawing/2014/main" id="{D8BA5AA0-138C-2994-C938-08A941EC6CCB}"/>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anose="020B0509000000000004" pitchFamily="49" charset="0"/>
              <a:buNone/>
            </a:pPr>
            <a:endParaRPr lang="en-US" altLang="en-US">
              <a:latin typeface="Tahoma" panose="020B0604030504040204" pitchFamily="34" charset="0"/>
              <a:cs typeface="Arial" panose="020B0604020202020204" pitchFamily="34" charset="0"/>
            </a:endParaRPr>
          </a:p>
        </p:txBody>
      </p:sp>
      <p:sp>
        <p:nvSpPr>
          <p:cNvPr id="18435" name="Rectangle 3">
            <a:extLst>
              <a:ext uri="{FF2B5EF4-FFF2-40B4-BE49-F238E27FC236}">
                <a16:creationId xmlns:a16="http://schemas.microsoft.com/office/drawing/2014/main" id="{1C7672CB-0A45-CA4C-B0BB-7887E025D058}"/>
              </a:ext>
            </a:extLst>
          </p:cNvPr>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altLang="en-US" noProof="0"/>
              <a:t>Click to edit title style</a:t>
            </a:r>
          </a:p>
        </p:txBody>
      </p:sp>
      <p:sp>
        <p:nvSpPr>
          <p:cNvPr id="18436" name="Rectangle 4">
            <a:extLst>
              <a:ext uri="{FF2B5EF4-FFF2-40B4-BE49-F238E27FC236}">
                <a16:creationId xmlns:a16="http://schemas.microsoft.com/office/drawing/2014/main" id="{5970F875-D246-E595-625D-BEEDDA36DE1F}"/>
              </a:ext>
            </a:extLst>
          </p:cNvPr>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84A0-1AF1-5820-F0C7-8B13E48317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79565-9B4B-9EDC-87E6-84345F177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83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18A39-029E-E7F1-2306-EE701BEC680E}"/>
              </a:ext>
            </a:extLst>
          </p:cNvPr>
          <p:cNvSpPr>
            <a:spLocks noGrp="1"/>
          </p:cNvSpPr>
          <p:nvPr>
            <p:ph type="title" orient="vert"/>
          </p:nvPr>
        </p:nvSpPr>
        <p:spPr>
          <a:xfrm>
            <a:off x="6896100" y="0"/>
            <a:ext cx="2247900" cy="6477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182B91-EA65-AFAE-FD09-4228389EB374}"/>
              </a:ext>
            </a:extLst>
          </p:cNvPr>
          <p:cNvSpPr>
            <a:spLocks noGrp="1"/>
          </p:cNvSpPr>
          <p:nvPr>
            <p:ph type="body" orient="vert" idx="1"/>
          </p:nvPr>
        </p:nvSpPr>
        <p:spPr>
          <a:xfrm>
            <a:off x="152400" y="0"/>
            <a:ext cx="65913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86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6087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51431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00430154"/>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DF91-61E2-365C-C38B-0D8878720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938C0-0C56-CEA2-22A6-CC9151A46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704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D6E1-E7C7-2C9E-1BEB-8A3A7772BFD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733574-4C03-834B-2541-46DB2F11C90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0073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C394-51C0-ED14-0E8C-932D16D23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61108-C7F9-C4EE-8947-172B18B2AD08}"/>
              </a:ext>
            </a:extLst>
          </p:cNvPr>
          <p:cNvSpPr>
            <a:spLocks noGrp="1"/>
          </p:cNvSpPr>
          <p:nvPr>
            <p:ph sz="half" idx="1"/>
          </p:nvPr>
        </p:nvSpPr>
        <p:spPr>
          <a:xfrm>
            <a:off x="152400" y="1295400"/>
            <a:ext cx="4419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A627A2-BBC0-2C84-816F-A4A0999E88C9}"/>
              </a:ext>
            </a:extLst>
          </p:cNvPr>
          <p:cNvSpPr>
            <a:spLocks noGrp="1"/>
          </p:cNvSpPr>
          <p:nvPr>
            <p:ph sz="half" idx="2"/>
          </p:nvPr>
        </p:nvSpPr>
        <p:spPr>
          <a:xfrm>
            <a:off x="4724400" y="1295400"/>
            <a:ext cx="4419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09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3A30-B9C9-886D-2D3B-F9CD8B085D3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666280-5AEA-7EC2-2993-FDBF0B18FA1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A2D9E-8CE1-CEB5-FFD5-F91A48EA239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C5599E-03E2-5795-6327-9DCB62B6AE3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877546-A761-7ADB-8CEC-2916C3060E4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843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2518-E217-2F7D-CF79-47B87D511FA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034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13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1670-983E-BB5F-BB13-08C218207B8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5FB71-982D-BCB7-4507-71EB2475F4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52032D-91D5-30C1-E0E6-67EFC79F7C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3645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353A-0D88-357D-29C1-C437845A8D4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B36F0-A0DA-8041-1975-1BE2898FEEC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5BC8D-147B-182F-E0E0-BFF6B42A61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0625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id="{803A849E-8780-6277-68FF-76F8781E5D21}"/>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anose="020B0509000000000004" pitchFamily="49" charset="0"/>
              <a:buNone/>
            </a:pPr>
            <a:endParaRPr lang="en-US" altLang="en-US">
              <a:latin typeface="Tahoma" panose="020B0604030504040204" pitchFamily="34" charset="0"/>
              <a:cs typeface="Arial" panose="020B0604020202020204" pitchFamily="34" charset="0"/>
            </a:endParaRPr>
          </a:p>
        </p:txBody>
      </p:sp>
      <p:sp>
        <p:nvSpPr>
          <p:cNvPr id="1026" name="Rectangle 2">
            <a:extLst>
              <a:ext uri="{FF2B5EF4-FFF2-40B4-BE49-F238E27FC236}">
                <a16:creationId xmlns:a16="http://schemas.microsoft.com/office/drawing/2014/main" id="{0E1BE149-505F-3817-A044-52377C355AE5}"/>
              </a:ext>
            </a:extLst>
          </p:cNvPr>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7" name="Rectangle 3">
            <a:extLst>
              <a:ext uri="{FF2B5EF4-FFF2-40B4-BE49-F238E27FC236}">
                <a16:creationId xmlns:a16="http://schemas.microsoft.com/office/drawing/2014/main" id="{E98085A6-EF5F-6F5D-AA99-5497F68F8593}"/>
              </a:ext>
            </a:extLst>
          </p:cNvPr>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Slide Number Placeholder 3">
            <a:extLst>
              <a:ext uri="{FF2B5EF4-FFF2-40B4-BE49-F238E27FC236}">
                <a16:creationId xmlns:a16="http://schemas.microsoft.com/office/drawing/2014/main" id="{334CE0AE-A8FE-8A91-A8B7-59F37E0F78B5}"/>
              </a:ext>
            </a:extLst>
          </p:cNvPr>
          <p:cNvSpPr txBox="1">
            <a:spLocks noGrp="1"/>
          </p:cNvSpPr>
          <p:nvPr userDrawn="1"/>
        </p:nvSpPr>
        <p:spPr>
          <a:xfrm>
            <a:off x="8229600" y="6356350"/>
            <a:ext cx="762000" cy="365125"/>
          </a:xfrm>
          <a:prstGeom prst="rect">
            <a:avLst/>
          </a:prstGeom>
          <a:noFill/>
        </p:spPr>
        <p:txBody>
          <a:bodyPr lIns="0" tIns="0" rIns="0" bIns="0" anchor="b"/>
          <a:lstStyle/>
          <a:p>
            <a:pPr>
              <a:spcBef>
                <a:spcPts val="500"/>
              </a:spcBef>
            </a:pPr>
            <a:fld id="{1B55F133-6DCA-E94A-8C9C-EF8BD49678F7}" type="slidenum">
              <a:rPr lang="en-US" altLang="en-US" sz="1200">
                <a:solidFill>
                  <a:srgbClr val="424242"/>
                </a:solidFill>
                <a:latin typeface="Verdana" panose="020B0604030504040204" pitchFamily="34" charset="0"/>
              </a:rPr>
              <a:pPr>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ctr" rtl="0" fontAlgn="base">
        <a:spcBef>
          <a:spcPct val="0"/>
        </a:spcBef>
        <a:spcAft>
          <a:spcPct val="0"/>
        </a:spcAft>
        <a:defRPr sz="4400" b="1" kern="1200">
          <a:solidFill>
            <a:schemeClr val="bg1"/>
          </a:solidFill>
          <a:latin typeface="+mj-lt"/>
          <a:ea typeface="+mj-ea"/>
          <a:cs typeface="+mj-cs"/>
        </a:defRPr>
      </a:lvl1pPr>
      <a:lvl2pPr algn="ctr" rtl="0" fontAlgn="base">
        <a:spcBef>
          <a:spcPct val="0"/>
        </a:spcBef>
        <a:spcAft>
          <a:spcPct val="0"/>
        </a:spcAft>
        <a:defRPr sz="4400" b="1">
          <a:solidFill>
            <a:schemeClr val="bg1"/>
          </a:solidFill>
          <a:latin typeface="Tahoma" panose="020B0604030504040204" pitchFamily="34" charset="0"/>
        </a:defRPr>
      </a:lvl2pPr>
      <a:lvl3pPr algn="ctr" rtl="0" fontAlgn="base">
        <a:spcBef>
          <a:spcPct val="0"/>
        </a:spcBef>
        <a:spcAft>
          <a:spcPct val="0"/>
        </a:spcAft>
        <a:defRPr sz="4400" b="1">
          <a:solidFill>
            <a:schemeClr val="bg1"/>
          </a:solidFill>
          <a:latin typeface="Tahoma" panose="020B0604030504040204" pitchFamily="34" charset="0"/>
        </a:defRPr>
      </a:lvl3pPr>
      <a:lvl4pPr algn="ctr" rtl="0" fontAlgn="base">
        <a:spcBef>
          <a:spcPct val="0"/>
        </a:spcBef>
        <a:spcAft>
          <a:spcPct val="0"/>
        </a:spcAft>
        <a:defRPr sz="4400" b="1">
          <a:solidFill>
            <a:schemeClr val="bg1"/>
          </a:solidFill>
          <a:latin typeface="Tahoma" panose="020B0604030504040204" pitchFamily="34" charset="0"/>
        </a:defRPr>
      </a:lvl4pPr>
      <a:lvl5pPr algn="ctr" rtl="0" fontAlgn="base">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231775" indent="-231775" algn="l" rtl="0" fontAlgn="base">
        <a:spcBef>
          <a:spcPct val="20000"/>
        </a:spcBef>
        <a:spcAft>
          <a:spcPct val="0"/>
        </a:spcAft>
        <a:buChar char="•"/>
        <a:defRPr sz="2400" kern="1200">
          <a:solidFill>
            <a:schemeClr val="tx1"/>
          </a:solidFill>
          <a:latin typeface="+mn-lt"/>
          <a:ea typeface="+mn-ea"/>
          <a:cs typeface="+mn-cs"/>
        </a:defRPr>
      </a:lvl1pPr>
      <a:lvl2pPr marL="625475" indent="-279400" algn="l" rtl="0" fontAlgn="base">
        <a:spcBef>
          <a:spcPct val="20000"/>
        </a:spcBef>
        <a:spcAft>
          <a:spcPct val="0"/>
        </a:spcAft>
        <a:buChar char="–"/>
        <a:defRPr sz="2200" kern="1200">
          <a:solidFill>
            <a:schemeClr val="tx1"/>
          </a:solidFill>
          <a:latin typeface="+mn-lt"/>
          <a:ea typeface="+mn-ea"/>
          <a:cs typeface="+mn-cs"/>
        </a:defRPr>
      </a:lvl2pPr>
      <a:lvl3pPr marL="914400" indent="-174625" algn="l" rtl="0" fontAlgn="base">
        <a:spcBef>
          <a:spcPct val="20000"/>
        </a:spcBef>
        <a:spcAft>
          <a:spcPct val="0"/>
        </a:spcAft>
        <a:buChar char="•"/>
        <a:defRPr sz="2000" kern="1200">
          <a:solidFill>
            <a:schemeClr val="tx1"/>
          </a:solidFill>
          <a:latin typeface="+mn-lt"/>
          <a:ea typeface="+mn-ea"/>
          <a:cs typeface="+mn-cs"/>
        </a:defRPr>
      </a:lvl3pPr>
      <a:lvl4pPr marL="1203325" indent="-173038" algn="l" rtl="0" fontAlgn="base">
        <a:spcBef>
          <a:spcPct val="20000"/>
        </a:spcBef>
        <a:spcAft>
          <a:spcPct val="0"/>
        </a:spcAft>
        <a:buChar char="–"/>
        <a:defRPr kern="1200">
          <a:solidFill>
            <a:schemeClr val="tx1"/>
          </a:solidFill>
          <a:latin typeface="+mn-lt"/>
          <a:ea typeface="+mn-ea"/>
          <a:cs typeface="+mn-cs"/>
        </a:defRPr>
      </a:lvl4pPr>
      <a:lvl5pPr marL="1597025" indent="-220663"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BC28A42D-A60A-25BD-6A4B-DB95AB68C24F}"/>
              </a:ext>
            </a:extLst>
          </p:cNvPr>
          <p:cNvSpPr>
            <a:spLocks noGrp="1" noChangeArrowheads="1"/>
          </p:cNvSpPr>
          <p:nvPr>
            <p:ph type="title"/>
          </p:nvPr>
        </p:nvSpPr>
        <p:spPr/>
        <p:txBody>
          <a:bodyPr/>
          <a:lstStyle/>
          <a:p>
            <a:r>
              <a:rPr lang="en-US" altLang="en-US" dirty="0"/>
              <a:t>Object and Class constructors</a:t>
            </a:r>
          </a:p>
        </p:txBody>
      </p:sp>
      <p:sp>
        <p:nvSpPr>
          <p:cNvPr id="856067" name="Rectangle 3">
            <a:extLst>
              <a:ext uri="{FF2B5EF4-FFF2-40B4-BE49-F238E27FC236}">
                <a16:creationId xmlns:a16="http://schemas.microsoft.com/office/drawing/2014/main" id="{C32A0D1F-8EDC-84CE-01E5-6028077BE4F3}"/>
              </a:ext>
            </a:extLst>
          </p:cNvPr>
          <p:cNvSpPr>
            <a:spLocks noGrp="1" noChangeArrowheads="1"/>
          </p:cNvSpPr>
          <p:nvPr>
            <p:ph type="subTitle" idx="1"/>
          </p:nvPr>
        </p:nvSpPr>
        <p:spPr/>
        <p:txBody>
          <a:bodyPr/>
          <a:lstStyle/>
          <a:p>
            <a:pPr marL="346075" lvl="1" indent="0" algn="ctr">
              <a:spcBef>
                <a:spcPts val="500"/>
              </a:spcBef>
              <a:buFontTx/>
              <a:buNone/>
            </a:pPr>
            <a:endParaRPr lang="en-US" altLang="en-US" dirty="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12AC-D0AD-42A3-8E64-3F42546C887E}"/>
              </a:ext>
            </a:extLst>
          </p:cNvPr>
          <p:cNvSpPr>
            <a:spLocks noGrp="1"/>
          </p:cNvSpPr>
          <p:nvPr>
            <p:ph type="title"/>
          </p:nvPr>
        </p:nvSpPr>
        <p:spPr>
          <a:xfrm>
            <a:off x="460375" y="30892"/>
            <a:ext cx="8229600" cy="1097279"/>
          </a:xfrm>
        </p:spPr>
        <p:txBody>
          <a:bodyPr/>
          <a:lstStyle/>
          <a:p>
            <a:r>
              <a:rPr lang="en-IN" dirty="0">
                <a:solidFill>
                  <a:schemeClr val="bg1"/>
                </a:solidFill>
              </a:rPr>
              <a:t>The This Keyword</a:t>
            </a:r>
          </a:p>
        </p:txBody>
      </p:sp>
      <p:sp>
        <p:nvSpPr>
          <p:cNvPr id="3" name="Content Placeholder 2">
            <a:extLst>
              <a:ext uri="{FF2B5EF4-FFF2-40B4-BE49-F238E27FC236}">
                <a16:creationId xmlns:a16="http://schemas.microsoft.com/office/drawing/2014/main" id="{64FDB3B4-BCE2-4C8E-8F60-AF670F4A5675}"/>
              </a:ext>
            </a:extLst>
          </p:cNvPr>
          <p:cNvSpPr>
            <a:spLocks noGrp="1"/>
          </p:cNvSpPr>
          <p:nvPr>
            <p:ph sz="quarter" idx="13"/>
          </p:nvPr>
        </p:nvSpPr>
        <p:spPr/>
        <p:txBody>
          <a:bodyPr/>
          <a:lstStyle/>
          <a:p>
            <a:r>
              <a:rPr lang="en-IN" dirty="0"/>
              <a:t>The </a:t>
            </a:r>
            <a:r>
              <a:rPr lang="en-IN" u="sng" dirty="0"/>
              <a:t>this</a:t>
            </a:r>
            <a:r>
              <a:rPr lang="en-IN" dirty="0"/>
              <a:t> keyword is the name of a reference that refers to an object itself. One common use of the </a:t>
            </a:r>
            <a:r>
              <a:rPr lang="en-IN" u="sng" dirty="0"/>
              <a:t>this</a:t>
            </a:r>
            <a:r>
              <a:rPr lang="en-IN" dirty="0"/>
              <a:t> keyword is reference a class’s </a:t>
            </a:r>
            <a:r>
              <a:rPr lang="en-IN" b="1" dirty="0"/>
              <a:t>hidden data fields</a:t>
            </a:r>
            <a:r>
              <a:rPr lang="en-IN" dirty="0"/>
              <a:t>.</a:t>
            </a:r>
          </a:p>
          <a:p>
            <a:r>
              <a:rPr lang="en-IN" dirty="0"/>
              <a:t>Another common use of the </a:t>
            </a:r>
            <a:r>
              <a:rPr lang="en-IN" u="sng" dirty="0"/>
              <a:t>this</a:t>
            </a:r>
            <a:r>
              <a:rPr lang="en-IN" dirty="0"/>
              <a:t> keyword to enable a constructor to invoke another constructor of the same class.</a:t>
            </a:r>
          </a:p>
        </p:txBody>
      </p:sp>
    </p:spTree>
    <p:extLst>
      <p:ext uri="{BB962C8B-B14F-4D97-AF65-F5344CB8AC3E}">
        <p14:creationId xmlns:p14="http://schemas.microsoft.com/office/powerpoint/2010/main" val="268098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8E27D9D6-2C6E-6774-271D-96E9081E3A2C}"/>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rPr>
              <a:t>this</a:t>
            </a:r>
            <a:r>
              <a:rPr lang="en-US" altLang="en-US"/>
              <a:t> keyword</a:t>
            </a:r>
          </a:p>
        </p:txBody>
      </p:sp>
      <p:sp>
        <p:nvSpPr>
          <p:cNvPr id="870403" name="Rectangle 3">
            <a:extLst>
              <a:ext uri="{FF2B5EF4-FFF2-40B4-BE49-F238E27FC236}">
                <a16:creationId xmlns:a16="http://schemas.microsoft.com/office/drawing/2014/main" id="{174655E0-4BE0-C7A6-04EE-9AE632DEAD85}"/>
              </a:ext>
            </a:extLst>
          </p:cNvPr>
          <p:cNvSpPr>
            <a:spLocks noGrp="1" noChangeArrowheads="1"/>
          </p:cNvSpPr>
          <p:nvPr>
            <p:ph type="body" idx="1"/>
          </p:nvPr>
        </p:nvSpPr>
        <p:spPr/>
        <p:txBody>
          <a:bodyPr/>
          <a:lstStyle/>
          <a:p>
            <a:pPr marL="273050" indent="-273050">
              <a:tabLst>
                <a:tab pos="3657600" algn="l"/>
              </a:tabLst>
            </a:pPr>
            <a:r>
              <a:rPr lang="en-US" altLang="en-US" b="1">
                <a:latin typeface="Courier New" panose="02070309020205020404" pitchFamily="49" charset="0"/>
              </a:rPr>
              <a:t>this</a:t>
            </a:r>
            <a:r>
              <a:rPr lang="en-US" altLang="en-US"/>
              <a:t> : Refers to the implicit parameter inside your class.</a:t>
            </a:r>
          </a:p>
          <a:p>
            <a:pPr marL="639763" lvl="1" indent="-246063">
              <a:buFontTx/>
              <a:buNone/>
              <a:tabLst>
                <a:tab pos="3657600" algn="l"/>
              </a:tabLst>
            </a:pPr>
            <a:r>
              <a:rPr lang="en-US" altLang="en-US" sz="2100"/>
              <a:t>	</a:t>
            </a:r>
            <a:r>
              <a:rPr lang="en-US" altLang="en-US" sz="2100" i="1"/>
              <a:t>(a variable that stores the object on which a method is called)</a:t>
            </a:r>
          </a:p>
          <a:p>
            <a:pPr marL="639763" lvl="1" indent="-246063">
              <a:buFontTx/>
              <a:buNone/>
              <a:tabLst>
                <a:tab pos="3657600" algn="l"/>
              </a:tabLst>
            </a:pPr>
            <a:endParaRPr lang="en-US" altLang="en-US" sz="2100" i="1"/>
          </a:p>
          <a:p>
            <a:pPr marL="639763" lvl="1" indent="-246063">
              <a:buFontTx/>
              <a:buNone/>
              <a:tabLst>
                <a:tab pos="3657600" algn="l"/>
              </a:tabLst>
            </a:pPr>
            <a:endParaRPr lang="en-US" altLang="en-US" sz="2100"/>
          </a:p>
          <a:p>
            <a:pPr marL="639763" lvl="1" indent="-246063">
              <a:tabLst>
                <a:tab pos="3657600" algn="l"/>
              </a:tabLst>
            </a:pPr>
            <a:r>
              <a:rPr lang="en-US" altLang="en-US"/>
              <a:t>Refer to a field:	</a:t>
            </a:r>
            <a:r>
              <a:rPr lang="en-US" altLang="en-US">
                <a:latin typeface="Courier New" panose="02070309020205020404" pitchFamily="49" charset="0"/>
              </a:rPr>
              <a:t>this.</a:t>
            </a:r>
            <a:r>
              <a:rPr lang="en-US" altLang="en-US" b="1"/>
              <a:t>field</a:t>
            </a:r>
          </a:p>
          <a:p>
            <a:pPr marL="639763" lvl="1" indent="-246063">
              <a:buFontTx/>
              <a:buNone/>
              <a:tabLst>
                <a:tab pos="3657600" algn="l"/>
              </a:tabLst>
            </a:pPr>
            <a:endParaRPr lang="en-US" altLang="en-US" b="1" i="1"/>
          </a:p>
          <a:p>
            <a:pPr marL="639763" lvl="1" indent="-246063">
              <a:tabLst>
                <a:tab pos="3657600" algn="l"/>
              </a:tabLst>
            </a:pPr>
            <a:r>
              <a:rPr lang="en-US" altLang="en-US"/>
              <a:t>Call a method:	</a:t>
            </a:r>
            <a:r>
              <a:rPr lang="en-US" altLang="en-US">
                <a:latin typeface="Courier New" panose="02070309020205020404" pitchFamily="49" charset="0"/>
              </a:rPr>
              <a:t>this.</a:t>
            </a:r>
            <a:r>
              <a:rPr lang="en-US" altLang="en-US" b="1"/>
              <a:t>method</a:t>
            </a:r>
            <a:r>
              <a:rPr lang="en-US" altLang="en-US">
                <a:latin typeface="Courier New" panose="02070309020205020404" pitchFamily="49" charset="0"/>
              </a:rPr>
              <a:t>(</a:t>
            </a:r>
            <a:r>
              <a:rPr lang="en-US" altLang="en-US" b="1"/>
              <a:t>parameters</a:t>
            </a:r>
            <a:r>
              <a:rPr lang="en-US" altLang="en-US">
                <a:latin typeface="Courier New" panose="02070309020205020404" pitchFamily="49" charset="0"/>
              </a:rPr>
              <a:t>);</a:t>
            </a:r>
          </a:p>
          <a:p>
            <a:pPr marL="639763" lvl="1" indent="-246063">
              <a:buFontTx/>
              <a:buNone/>
              <a:tabLst>
                <a:tab pos="3657600" algn="l"/>
              </a:tabLst>
            </a:pPr>
            <a:endParaRPr lang="en-US" altLang="en-US">
              <a:latin typeface="Courier New" panose="02070309020205020404" pitchFamily="49" charset="0"/>
            </a:endParaRPr>
          </a:p>
          <a:p>
            <a:pPr marL="639763" lvl="1" indent="-246063">
              <a:tabLst>
                <a:tab pos="3657600" algn="l"/>
              </a:tabLst>
            </a:pPr>
            <a:r>
              <a:rPr lang="en-US" altLang="en-US"/>
              <a:t>One constructor	</a:t>
            </a:r>
            <a:r>
              <a:rPr lang="en-US" altLang="en-US">
                <a:latin typeface="Courier New" panose="02070309020205020404" pitchFamily="49" charset="0"/>
              </a:rPr>
              <a:t>this(</a:t>
            </a:r>
            <a:r>
              <a:rPr lang="en-US" altLang="en-US" b="1"/>
              <a:t>parameters</a:t>
            </a:r>
            <a:r>
              <a:rPr lang="en-US" altLang="en-US">
                <a:latin typeface="Courier New" panose="02070309020205020404" pitchFamily="49" charset="0"/>
              </a:rPr>
              <a:t>);</a:t>
            </a:r>
            <a:br>
              <a:rPr lang="en-US" altLang="en-US"/>
            </a:br>
            <a:r>
              <a:rPr lang="en-US" altLang="en-US"/>
              <a:t>can call another:</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3350-1EB5-41A9-B53A-6A1545392D1A}"/>
              </a:ext>
            </a:extLst>
          </p:cNvPr>
          <p:cNvSpPr>
            <a:spLocks noGrp="1"/>
          </p:cNvSpPr>
          <p:nvPr>
            <p:ph type="title"/>
          </p:nvPr>
        </p:nvSpPr>
        <p:spPr>
          <a:xfrm>
            <a:off x="533400" y="0"/>
            <a:ext cx="8229600" cy="1097279"/>
          </a:xfrm>
        </p:spPr>
        <p:txBody>
          <a:bodyPr/>
          <a:lstStyle/>
          <a:p>
            <a:r>
              <a:rPr lang="en-IN" dirty="0">
                <a:solidFill>
                  <a:schemeClr val="bg1"/>
                </a:solidFill>
              </a:rPr>
              <a:t>Reference the Hidden Data Fields</a:t>
            </a:r>
          </a:p>
        </p:txBody>
      </p:sp>
      <p:pic>
        <p:nvPicPr>
          <p:cNvPr id="4" name="Content Placeholder 3" descr="A Left side text box shows reference the Hidden Data Fields. For long description in Notes pane, press F6.">
            <a:extLst>
              <a:ext uri="{FF2B5EF4-FFF2-40B4-BE49-F238E27FC236}">
                <a16:creationId xmlns:a16="http://schemas.microsoft.com/office/drawing/2014/main" id="{FA2EEA88-2DE8-4145-9239-097134F2AAC9}"/>
              </a:ext>
            </a:extLst>
          </p:cNvPr>
          <p:cNvPicPr>
            <a:picLocks noGrp="1" noChangeAspect="1"/>
          </p:cNvPicPr>
          <p:nvPr>
            <p:ph sz="quarter" idx="13"/>
          </p:nvPr>
        </p:nvPicPr>
        <p:blipFill>
          <a:blip r:embed="rId3"/>
          <a:stretch>
            <a:fillRect/>
          </a:stretch>
        </p:blipFill>
        <p:spPr>
          <a:xfrm>
            <a:off x="457200" y="1637819"/>
            <a:ext cx="8232775" cy="2642936"/>
          </a:xfrm>
          <a:prstGeom prst="rect">
            <a:avLst/>
          </a:prstGeom>
        </p:spPr>
      </p:pic>
    </p:spTree>
    <p:extLst>
      <p:ext uri="{BB962C8B-B14F-4D97-AF65-F5344CB8AC3E}">
        <p14:creationId xmlns:p14="http://schemas.microsoft.com/office/powerpoint/2010/main" val="357378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3902-0666-4A0D-ABA4-6C3785731910}"/>
              </a:ext>
            </a:extLst>
          </p:cNvPr>
          <p:cNvSpPr>
            <a:spLocks noGrp="1"/>
          </p:cNvSpPr>
          <p:nvPr>
            <p:ph type="title"/>
          </p:nvPr>
        </p:nvSpPr>
        <p:spPr>
          <a:xfrm>
            <a:off x="428368" y="10159"/>
            <a:ext cx="8229600" cy="1097279"/>
          </a:xfrm>
        </p:spPr>
        <p:txBody>
          <a:bodyPr/>
          <a:lstStyle/>
          <a:p>
            <a:r>
              <a:rPr lang="en-US" sz="3000" dirty="0">
                <a:solidFill>
                  <a:schemeClr val="bg1"/>
                </a:solidFill>
              </a:rPr>
              <a:t>Visibility Modifiers and Accessor/Mutator Methods </a:t>
            </a:r>
            <a:r>
              <a:rPr lang="en-US" sz="2000" b="0" dirty="0">
                <a:solidFill>
                  <a:schemeClr val="bg1"/>
                </a:solidFill>
              </a:rPr>
              <a:t>(1 of 3)</a:t>
            </a:r>
            <a:endParaRPr lang="en-IN" sz="2000" dirty="0">
              <a:solidFill>
                <a:schemeClr val="bg1"/>
              </a:solidFill>
            </a:endParaRPr>
          </a:p>
        </p:txBody>
      </p:sp>
      <p:sp>
        <p:nvSpPr>
          <p:cNvPr id="3" name="Content Placeholder 2">
            <a:extLst>
              <a:ext uri="{FF2B5EF4-FFF2-40B4-BE49-F238E27FC236}">
                <a16:creationId xmlns:a16="http://schemas.microsoft.com/office/drawing/2014/main" id="{DDD50646-FE20-4162-9875-BE1A3DB07B89}"/>
              </a:ext>
            </a:extLst>
          </p:cNvPr>
          <p:cNvSpPr>
            <a:spLocks noGrp="1"/>
          </p:cNvSpPr>
          <p:nvPr>
            <p:ph sz="quarter" idx="13"/>
          </p:nvPr>
        </p:nvSpPr>
        <p:spPr>
          <a:xfrm>
            <a:off x="457200" y="1552575"/>
            <a:ext cx="8229600" cy="1379311"/>
          </a:xfrm>
        </p:spPr>
        <p:txBody>
          <a:bodyPr/>
          <a:lstStyle/>
          <a:p>
            <a:pPr marL="432" indent="0">
              <a:spcBef>
                <a:spcPts val="1000"/>
              </a:spcBef>
              <a:buNone/>
            </a:pPr>
            <a:r>
              <a:rPr lang="en-IN" dirty="0"/>
              <a:t>By default, the class, variable, or method can be accessed by any class in the same package.</a:t>
            </a:r>
          </a:p>
          <a:p>
            <a:pPr>
              <a:spcBef>
                <a:spcPts val="1000"/>
              </a:spcBef>
            </a:pPr>
            <a:r>
              <a:rPr lang="en-IN" dirty="0">
                <a:latin typeface="Courier New" panose="02070309020205020404" pitchFamily="49" charset="0"/>
                <a:cs typeface="Courier New" panose="02070309020205020404" pitchFamily="49" charset="0"/>
              </a:rPr>
              <a:t>public</a:t>
            </a:r>
          </a:p>
        </p:txBody>
      </p:sp>
      <p:sp>
        <p:nvSpPr>
          <p:cNvPr id="5" name="Content Placeholder 4">
            <a:extLst>
              <a:ext uri="{FF2B5EF4-FFF2-40B4-BE49-F238E27FC236}">
                <a16:creationId xmlns:a16="http://schemas.microsoft.com/office/drawing/2014/main" id="{D333190C-AEA4-4607-B758-274B1BF6DCCE}"/>
              </a:ext>
            </a:extLst>
          </p:cNvPr>
          <p:cNvSpPr>
            <a:spLocks noGrp="1"/>
          </p:cNvSpPr>
          <p:nvPr>
            <p:ph sz="quarter" idx="14"/>
          </p:nvPr>
        </p:nvSpPr>
        <p:spPr>
          <a:xfrm>
            <a:off x="457200" y="3046014"/>
            <a:ext cx="8229600" cy="1379311"/>
          </a:xfrm>
        </p:spPr>
        <p:txBody>
          <a:bodyPr/>
          <a:lstStyle/>
          <a:p>
            <a:pPr marL="255600" indent="0">
              <a:spcBef>
                <a:spcPts val="1000"/>
              </a:spcBef>
              <a:buNone/>
            </a:pPr>
            <a:r>
              <a:rPr lang="en-IN" dirty="0"/>
              <a:t>The class, data, or method is visible to any class in any package.</a:t>
            </a:r>
          </a:p>
          <a:p>
            <a:pPr>
              <a:spcBef>
                <a:spcPts val="1000"/>
              </a:spcBef>
            </a:pPr>
            <a:r>
              <a:rPr lang="en-IN" dirty="0">
                <a:latin typeface="Courier New" panose="02070309020205020404" pitchFamily="49" charset="0"/>
                <a:cs typeface="Courier New" panose="02070309020205020404" pitchFamily="49" charset="0"/>
              </a:rPr>
              <a:t>private</a:t>
            </a:r>
          </a:p>
        </p:txBody>
      </p:sp>
      <p:sp>
        <p:nvSpPr>
          <p:cNvPr id="6" name="Content Placeholder 5">
            <a:extLst>
              <a:ext uri="{FF2B5EF4-FFF2-40B4-BE49-F238E27FC236}">
                <a16:creationId xmlns:a16="http://schemas.microsoft.com/office/drawing/2014/main" id="{EE5EB4F3-8FDA-4E39-9B41-3CD10D32909F}"/>
              </a:ext>
            </a:extLst>
          </p:cNvPr>
          <p:cNvSpPr>
            <a:spLocks noGrp="1"/>
          </p:cNvSpPr>
          <p:nvPr>
            <p:ph sz="quarter" idx="15"/>
          </p:nvPr>
        </p:nvSpPr>
        <p:spPr>
          <a:xfrm>
            <a:off x="457200" y="4543079"/>
            <a:ext cx="8229600" cy="1756122"/>
          </a:xfrm>
        </p:spPr>
        <p:txBody>
          <a:bodyPr/>
          <a:lstStyle/>
          <a:p>
            <a:pPr marL="255600" indent="0">
              <a:spcBef>
                <a:spcPts val="1000"/>
              </a:spcBef>
              <a:buNone/>
            </a:pPr>
            <a:r>
              <a:rPr lang="en-IN" dirty="0"/>
              <a:t>The data or methods can be accessed only by the declaring class.</a:t>
            </a:r>
          </a:p>
          <a:p>
            <a:pPr marL="432" indent="0">
              <a:spcBef>
                <a:spcPts val="1000"/>
              </a:spcBef>
              <a:buNone/>
            </a:pPr>
            <a:r>
              <a:rPr lang="en-IN" dirty="0"/>
              <a:t>The get and set methods are used to read and modify private properties.</a:t>
            </a:r>
          </a:p>
        </p:txBody>
      </p:sp>
    </p:spTree>
    <p:extLst>
      <p:ext uri="{BB962C8B-B14F-4D97-AF65-F5344CB8AC3E}">
        <p14:creationId xmlns:p14="http://schemas.microsoft.com/office/powerpoint/2010/main" val="396449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50C3-B17C-43DF-A531-99CE961FC888}"/>
              </a:ext>
            </a:extLst>
          </p:cNvPr>
          <p:cNvSpPr>
            <a:spLocks noGrp="1"/>
          </p:cNvSpPr>
          <p:nvPr>
            <p:ph type="title"/>
          </p:nvPr>
        </p:nvSpPr>
        <p:spPr>
          <a:xfrm>
            <a:off x="457200" y="0"/>
            <a:ext cx="8229600" cy="1097279"/>
          </a:xfrm>
        </p:spPr>
        <p:txBody>
          <a:bodyPr/>
          <a:lstStyle/>
          <a:p>
            <a:r>
              <a:rPr lang="en-US" sz="3000" dirty="0">
                <a:solidFill>
                  <a:schemeClr val="bg1"/>
                </a:solidFill>
              </a:rPr>
              <a:t>Visibility Modifiers and Accessor/Mutator Methods </a:t>
            </a:r>
            <a:r>
              <a:rPr lang="en-US" sz="2000" b="0" dirty="0">
                <a:solidFill>
                  <a:schemeClr val="bg1"/>
                </a:solidFill>
              </a:rPr>
              <a:t>(2 of 3)</a:t>
            </a:r>
            <a:endParaRPr lang="en-IN" sz="2000" b="0" dirty="0">
              <a:solidFill>
                <a:schemeClr val="bg1"/>
              </a:solidFill>
            </a:endParaRPr>
          </a:p>
        </p:txBody>
      </p:sp>
      <p:pic>
        <p:nvPicPr>
          <p:cNvPr id="5" name="Content Placeholder 4" descr="A left side text box shows the private modifier restricts access to within a class. For long description in Notes pane, press F6.">
            <a:extLst>
              <a:ext uri="{FF2B5EF4-FFF2-40B4-BE49-F238E27FC236}">
                <a16:creationId xmlns:a16="http://schemas.microsoft.com/office/drawing/2014/main" id="{2ECD9D60-C02E-4AB9-88F1-B4B359BFF841}"/>
              </a:ext>
            </a:extLst>
          </p:cNvPr>
          <p:cNvPicPr>
            <a:picLocks noGrp="1" noChangeAspect="1"/>
          </p:cNvPicPr>
          <p:nvPr>
            <p:ph sz="quarter" idx="13"/>
          </p:nvPr>
        </p:nvPicPr>
        <p:blipFill>
          <a:blip r:embed="rId3"/>
          <a:stretch>
            <a:fillRect/>
          </a:stretch>
        </p:blipFill>
        <p:spPr>
          <a:xfrm>
            <a:off x="600224" y="1686561"/>
            <a:ext cx="7943552" cy="2768045"/>
          </a:xfrm>
          <a:prstGeom prst="rect">
            <a:avLst/>
          </a:prstGeom>
        </p:spPr>
      </p:pic>
      <p:sp>
        <p:nvSpPr>
          <p:cNvPr id="4" name="Content Placeholder 3">
            <a:extLst>
              <a:ext uri="{FF2B5EF4-FFF2-40B4-BE49-F238E27FC236}">
                <a16:creationId xmlns:a16="http://schemas.microsoft.com/office/drawing/2014/main" id="{8DE1771B-F8FE-4A4A-BE56-EB918FFD23E8}"/>
              </a:ext>
            </a:extLst>
          </p:cNvPr>
          <p:cNvSpPr>
            <a:spLocks noGrp="1"/>
          </p:cNvSpPr>
          <p:nvPr>
            <p:ph sz="quarter" idx="14"/>
          </p:nvPr>
        </p:nvSpPr>
        <p:spPr>
          <a:xfrm>
            <a:off x="457200" y="4727668"/>
            <a:ext cx="8229600" cy="1284233"/>
          </a:xfrm>
        </p:spPr>
        <p:txBody>
          <a:bodyPr/>
          <a:lstStyle/>
          <a:p>
            <a:pPr marL="432" indent="0">
              <a:buNone/>
            </a:pPr>
            <a:r>
              <a:rPr lang="en-IN" dirty="0"/>
              <a:t>The private modifier restricts access to within a class, the default modifier restricts access to within a package, and the public modifier enables unrestricted access.</a:t>
            </a:r>
          </a:p>
        </p:txBody>
      </p:sp>
    </p:spTree>
    <p:extLst>
      <p:ext uri="{BB962C8B-B14F-4D97-AF65-F5344CB8AC3E}">
        <p14:creationId xmlns:p14="http://schemas.microsoft.com/office/powerpoint/2010/main" val="187081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50C3-B17C-43DF-A531-99CE961FC888}"/>
              </a:ext>
            </a:extLst>
          </p:cNvPr>
          <p:cNvSpPr>
            <a:spLocks noGrp="1"/>
          </p:cNvSpPr>
          <p:nvPr>
            <p:ph type="title"/>
          </p:nvPr>
        </p:nvSpPr>
        <p:spPr>
          <a:xfrm>
            <a:off x="428368" y="24074"/>
            <a:ext cx="8229600" cy="1097279"/>
          </a:xfrm>
        </p:spPr>
        <p:txBody>
          <a:bodyPr/>
          <a:lstStyle/>
          <a:p>
            <a:r>
              <a:rPr lang="en-US" sz="3000" dirty="0">
                <a:solidFill>
                  <a:schemeClr val="bg1"/>
                </a:solidFill>
              </a:rPr>
              <a:t>Visibility Modifiers and Accessor/Mutator Methods </a:t>
            </a:r>
            <a:r>
              <a:rPr lang="en-US" sz="2000" b="0" dirty="0">
                <a:solidFill>
                  <a:schemeClr val="bg1"/>
                </a:solidFill>
              </a:rPr>
              <a:t>(3 of 3)</a:t>
            </a:r>
            <a:endParaRPr lang="en-IN" sz="3000" dirty="0">
              <a:solidFill>
                <a:schemeClr val="bg1"/>
              </a:solidFill>
            </a:endParaRPr>
          </a:p>
        </p:txBody>
      </p:sp>
      <p:pic>
        <p:nvPicPr>
          <p:cNvPr id="7" name="Content Placeholder 6" descr="A left side text box shows the default modifier on a class restricts access to within a package. For long description in Notes pane, press F6.">
            <a:extLst>
              <a:ext uri="{FF2B5EF4-FFF2-40B4-BE49-F238E27FC236}">
                <a16:creationId xmlns:a16="http://schemas.microsoft.com/office/drawing/2014/main" id="{66E67611-D200-4513-9999-C8F53D481B99}"/>
              </a:ext>
            </a:extLst>
          </p:cNvPr>
          <p:cNvPicPr>
            <a:picLocks noGrp="1" noChangeAspect="1"/>
          </p:cNvPicPr>
          <p:nvPr>
            <p:ph sz="quarter" idx="13"/>
          </p:nvPr>
        </p:nvPicPr>
        <p:blipFill>
          <a:blip r:embed="rId3"/>
          <a:stretch>
            <a:fillRect/>
          </a:stretch>
        </p:blipFill>
        <p:spPr>
          <a:xfrm>
            <a:off x="457200" y="1808857"/>
            <a:ext cx="8229600" cy="1516581"/>
          </a:xfrm>
          <a:prstGeom prst="rect">
            <a:avLst/>
          </a:prstGeom>
        </p:spPr>
      </p:pic>
      <p:sp>
        <p:nvSpPr>
          <p:cNvPr id="4" name="Content Placeholder 3">
            <a:extLst>
              <a:ext uri="{FF2B5EF4-FFF2-40B4-BE49-F238E27FC236}">
                <a16:creationId xmlns:a16="http://schemas.microsoft.com/office/drawing/2014/main" id="{8DE1771B-F8FE-4A4A-BE56-EB918FFD23E8}"/>
              </a:ext>
            </a:extLst>
          </p:cNvPr>
          <p:cNvSpPr>
            <a:spLocks noGrp="1"/>
          </p:cNvSpPr>
          <p:nvPr>
            <p:ph sz="quarter" idx="14"/>
          </p:nvPr>
        </p:nvSpPr>
        <p:spPr>
          <a:xfrm>
            <a:off x="457200" y="3603168"/>
            <a:ext cx="8229600" cy="1284233"/>
          </a:xfrm>
        </p:spPr>
        <p:txBody>
          <a:bodyPr/>
          <a:lstStyle/>
          <a:p>
            <a:pPr marL="432" indent="0">
              <a:buNone/>
            </a:pPr>
            <a:r>
              <a:rPr lang="en-IN" dirty="0"/>
              <a:t>The default modifier on a class restricts access to within a package, and the public modifier enables unrestricted access.</a:t>
            </a:r>
          </a:p>
        </p:txBody>
      </p:sp>
    </p:spTree>
    <p:extLst>
      <p:ext uri="{BB962C8B-B14F-4D97-AF65-F5344CB8AC3E}">
        <p14:creationId xmlns:p14="http://schemas.microsoft.com/office/powerpoint/2010/main" val="386689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EA47-D535-4113-BC10-FA1A88F4F0A3}"/>
              </a:ext>
            </a:extLst>
          </p:cNvPr>
          <p:cNvSpPr>
            <a:spLocks noGrp="1"/>
          </p:cNvSpPr>
          <p:nvPr>
            <p:ph type="title"/>
          </p:nvPr>
        </p:nvSpPr>
        <p:spPr>
          <a:xfrm>
            <a:off x="457200" y="91105"/>
            <a:ext cx="8229600" cy="1097279"/>
          </a:xfrm>
        </p:spPr>
        <p:txBody>
          <a:bodyPr/>
          <a:lstStyle/>
          <a:p>
            <a:r>
              <a:rPr lang="en-IN" dirty="0">
                <a:solidFill>
                  <a:schemeClr val="bg1"/>
                </a:solidFill>
              </a:rPr>
              <a:t>Why Data Fields Should Be Private?</a:t>
            </a:r>
          </a:p>
        </p:txBody>
      </p:sp>
      <p:sp>
        <p:nvSpPr>
          <p:cNvPr id="3" name="Content Placeholder 2">
            <a:extLst>
              <a:ext uri="{FF2B5EF4-FFF2-40B4-BE49-F238E27FC236}">
                <a16:creationId xmlns:a16="http://schemas.microsoft.com/office/drawing/2014/main" id="{7FBA4C89-20FD-4EF1-8A1F-E5DC955F9096}"/>
              </a:ext>
            </a:extLst>
          </p:cNvPr>
          <p:cNvSpPr>
            <a:spLocks noGrp="1"/>
          </p:cNvSpPr>
          <p:nvPr>
            <p:ph sz="quarter" idx="13"/>
          </p:nvPr>
        </p:nvSpPr>
        <p:spPr/>
        <p:txBody>
          <a:bodyPr/>
          <a:lstStyle/>
          <a:p>
            <a:pPr marL="432" indent="0">
              <a:buNone/>
            </a:pPr>
            <a:r>
              <a:rPr lang="en-IN" dirty="0"/>
              <a:t>To protect data.</a:t>
            </a:r>
          </a:p>
          <a:p>
            <a:pPr marL="432" indent="0">
              <a:buNone/>
            </a:pPr>
            <a:r>
              <a:rPr lang="en-IN" dirty="0"/>
              <a:t>To make code easy to maintain.</a:t>
            </a:r>
          </a:p>
        </p:txBody>
      </p:sp>
    </p:spTree>
    <p:extLst>
      <p:ext uri="{BB962C8B-B14F-4D97-AF65-F5344CB8AC3E}">
        <p14:creationId xmlns:p14="http://schemas.microsoft.com/office/powerpoint/2010/main" val="47669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8" name="Rectangle 4">
            <a:extLst>
              <a:ext uri="{FF2B5EF4-FFF2-40B4-BE49-F238E27FC236}">
                <a16:creationId xmlns:a16="http://schemas.microsoft.com/office/drawing/2014/main" id="{2A067773-C122-27D4-00FE-298C6B55562F}"/>
              </a:ext>
            </a:extLst>
          </p:cNvPr>
          <p:cNvSpPr>
            <a:spLocks noGrp="1" noChangeArrowheads="1"/>
          </p:cNvSpPr>
          <p:nvPr>
            <p:ph type="title"/>
          </p:nvPr>
        </p:nvSpPr>
        <p:spPr/>
        <p:txBody>
          <a:bodyPr/>
          <a:lstStyle/>
          <a:p>
            <a:r>
              <a:rPr lang="en-US" altLang="en-US"/>
              <a:t>Private fields</a:t>
            </a:r>
          </a:p>
        </p:txBody>
      </p:sp>
      <p:sp>
        <p:nvSpPr>
          <p:cNvPr id="866309" name="Rectangle 5">
            <a:extLst>
              <a:ext uri="{FF2B5EF4-FFF2-40B4-BE49-F238E27FC236}">
                <a16:creationId xmlns:a16="http://schemas.microsoft.com/office/drawing/2014/main" id="{E9A0E705-AD7E-8D17-1B76-8D8F35DB3A97}"/>
              </a:ext>
            </a:extLst>
          </p:cNvPr>
          <p:cNvSpPr>
            <a:spLocks noGrp="1" noChangeArrowheads="1"/>
          </p:cNvSpPr>
          <p:nvPr>
            <p:ph type="body" idx="1"/>
          </p:nvPr>
        </p:nvSpPr>
        <p:spPr/>
        <p:txBody>
          <a:bodyPr/>
          <a:lstStyle/>
          <a:p>
            <a:pPr algn="ctr">
              <a:buFontTx/>
              <a:buNone/>
            </a:pPr>
            <a:r>
              <a:rPr lang="en-US" altLang="en-US" i="1" dirty="0"/>
              <a:t>A field that cannot be accessed from outside the class</a:t>
            </a:r>
          </a:p>
          <a:p>
            <a:pPr lvl="1">
              <a:lnSpc>
                <a:spcPct val="90000"/>
              </a:lnSpc>
              <a:buFontTx/>
              <a:buNone/>
            </a:pPr>
            <a:endParaRPr lang="en-US" altLang="en-US" sz="1100" i="1" dirty="0"/>
          </a:p>
          <a:p>
            <a:pPr lvl="1">
              <a:lnSpc>
                <a:spcPct val="90000"/>
              </a:lnSpc>
              <a:buFontTx/>
              <a:buNone/>
            </a:pPr>
            <a:endParaRPr lang="en-US" altLang="en-US" sz="1100" i="1" dirty="0"/>
          </a:p>
          <a:p>
            <a:pPr lvl="1">
              <a:lnSpc>
                <a:spcPct val="90000"/>
              </a:lnSpc>
              <a:buFontTx/>
              <a:buNone/>
            </a:pPr>
            <a:r>
              <a:rPr lang="en-US" altLang="en-US" dirty="0">
                <a:latin typeface="Courier New" panose="02070309020205020404" pitchFamily="49" charset="0"/>
              </a:rPr>
              <a:t>	</a:t>
            </a:r>
            <a:r>
              <a:rPr lang="en-US" altLang="en-US" b="1" dirty="0">
                <a:solidFill>
                  <a:srgbClr val="003399"/>
                </a:solidFill>
                <a:latin typeface="Courier New" panose="02070309020205020404" pitchFamily="49" charset="0"/>
              </a:rPr>
              <a:t>private</a:t>
            </a:r>
            <a:r>
              <a:rPr lang="en-US" altLang="en-US" dirty="0">
                <a:latin typeface="Courier New" panose="02070309020205020404" pitchFamily="49" charset="0"/>
              </a:rPr>
              <a:t> </a:t>
            </a:r>
            <a:r>
              <a:rPr lang="en-US" altLang="en-US" b="1" dirty="0"/>
              <a:t>type</a:t>
            </a:r>
            <a:r>
              <a:rPr lang="en-US" altLang="en-US" dirty="0">
                <a:latin typeface="Courier New" panose="02070309020205020404" pitchFamily="49" charset="0"/>
              </a:rPr>
              <a:t> </a:t>
            </a:r>
            <a:r>
              <a:rPr lang="en-US" altLang="en-US" b="1" dirty="0"/>
              <a:t>name</a:t>
            </a:r>
            <a:r>
              <a:rPr lang="en-US" altLang="en-US" dirty="0">
                <a:latin typeface="Courier New" panose="02070309020205020404" pitchFamily="49" charset="0"/>
              </a:rPr>
              <a:t>;</a:t>
            </a:r>
          </a:p>
          <a:p>
            <a:pPr lvl="1">
              <a:lnSpc>
                <a:spcPct val="90000"/>
              </a:lnSpc>
              <a:buFontTx/>
              <a:buNone/>
            </a:pPr>
            <a:endParaRPr lang="en-US" altLang="en-US" dirty="0">
              <a:latin typeface="Courier New" panose="02070309020205020404" pitchFamily="49" charset="0"/>
            </a:endParaRPr>
          </a:p>
          <a:p>
            <a:pPr lvl="1">
              <a:lnSpc>
                <a:spcPct val="90000"/>
              </a:lnSpc>
            </a:pPr>
            <a:r>
              <a:rPr lang="en-US" altLang="en-US" dirty="0"/>
              <a:t>Examples:</a:t>
            </a:r>
          </a:p>
          <a:p>
            <a:pPr lvl="1">
              <a:lnSpc>
                <a:spcPct val="90000"/>
              </a:lnSpc>
              <a:buFontTx/>
              <a:buNone/>
            </a:pPr>
            <a:endParaRPr lang="en-US" altLang="en-US" sz="900" dirty="0">
              <a:latin typeface="Courier New" panose="02070309020205020404" pitchFamily="49" charset="0"/>
            </a:endParaRPr>
          </a:p>
          <a:p>
            <a:pPr lvl="1">
              <a:lnSpc>
                <a:spcPct val="90000"/>
              </a:lnSpc>
              <a:buFontTx/>
              <a:buNone/>
            </a:pPr>
            <a:r>
              <a:rPr lang="en-US" altLang="en-US" dirty="0">
                <a:latin typeface="Courier New" panose="02070309020205020404" pitchFamily="49" charset="0"/>
              </a:rPr>
              <a:t>	private int id;</a:t>
            </a:r>
          </a:p>
          <a:p>
            <a:pPr lvl="1">
              <a:lnSpc>
                <a:spcPct val="90000"/>
              </a:lnSpc>
              <a:buFontTx/>
              <a:buNone/>
            </a:pPr>
            <a:r>
              <a:rPr lang="en-US" altLang="en-US" dirty="0">
                <a:latin typeface="Courier New" panose="02070309020205020404" pitchFamily="49" charset="0"/>
              </a:rPr>
              <a:t>	private String name;</a:t>
            </a:r>
          </a:p>
          <a:p>
            <a:pPr lvl="1">
              <a:lnSpc>
                <a:spcPct val="90000"/>
              </a:lnSpc>
              <a:buFontTx/>
              <a:buNone/>
            </a:pPr>
            <a:endParaRPr lang="en-US" altLang="en-US" dirty="0">
              <a:latin typeface="Courier New" panose="02070309020205020404" pitchFamily="49" charset="0"/>
            </a:endParaRPr>
          </a:p>
          <a:p>
            <a:pPr lvl="1">
              <a:lnSpc>
                <a:spcPct val="90000"/>
              </a:lnSpc>
              <a:buFontTx/>
              <a:buNone/>
            </a:pPr>
            <a:endParaRPr lang="en-US" altLang="en-US" dirty="0">
              <a:latin typeface="Courier New" panose="02070309020205020404" pitchFamily="49"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9564E59F-2915-F14E-BE23-ADCEB34CC1BE}"/>
              </a:ext>
            </a:extLst>
          </p:cNvPr>
          <p:cNvSpPr>
            <a:spLocks noGrp="1" noChangeArrowheads="1"/>
          </p:cNvSpPr>
          <p:nvPr>
            <p:ph type="title"/>
          </p:nvPr>
        </p:nvSpPr>
        <p:spPr/>
        <p:txBody>
          <a:bodyPr/>
          <a:lstStyle/>
          <a:p>
            <a:r>
              <a:rPr lang="en-US" altLang="en-US"/>
              <a:t>Accessing private state</a:t>
            </a:r>
          </a:p>
        </p:txBody>
      </p:sp>
      <p:sp>
        <p:nvSpPr>
          <p:cNvPr id="867331" name="Rectangle 3">
            <a:extLst>
              <a:ext uri="{FF2B5EF4-FFF2-40B4-BE49-F238E27FC236}">
                <a16:creationId xmlns:a16="http://schemas.microsoft.com/office/drawing/2014/main" id="{C211F27C-1B28-80D1-65C8-BE92DA69AE39}"/>
              </a:ext>
            </a:extLst>
          </p:cNvPr>
          <p:cNvSpPr>
            <a:spLocks noGrp="1" noChangeArrowheads="1"/>
          </p:cNvSpPr>
          <p:nvPr>
            <p:ph type="body" idx="1"/>
          </p:nvPr>
        </p:nvSpPr>
        <p:spPr/>
        <p:txBody>
          <a:bodyPr/>
          <a:lstStyle/>
          <a:p>
            <a:pPr lvl="1">
              <a:lnSpc>
                <a:spcPct val="80000"/>
              </a:lnSpc>
              <a:buFontTx/>
              <a:buNone/>
            </a:pPr>
            <a:r>
              <a:rPr lang="en-US" altLang="en-US" sz="2000" b="1" dirty="0">
                <a:solidFill>
                  <a:srgbClr val="008080"/>
                </a:solidFill>
                <a:latin typeface="Courier New" panose="02070309020205020404" pitchFamily="49" charset="0"/>
              </a:rPr>
              <a:t>	// A "read-only" access to the x field ("accessor")</a:t>
            </a:r>
          </a:p>
          <a:p>
            <a:pPr lvl="1">
              <a:lnSpc>
                <a:spcPct val="80000"/>
              </a:lnSpc>
              <a:buFontTx/>
              <a:buNone/>
            </a:pPr>
            <a:r>
              <a:rPr lang="en-US" altLang="en-US" sz="2000" dirty="0">
                <a:latin typeface="Courier New" panose="02070309020205020404" pitchFamily="49" charset="0"/>
              </a:rPr>
              <a:t>	public int </a:t>
            </a:r>
            <a:r>
              <a:rPr lang="en-US" altLang="en-US" sz="2000" dirty="0" err="1">
                <a:latin typeface="Courier New" panose="02070309020205020404" pitchFamily="49" charset="0"/>
              </a:rPr>
              <a:t>getX</a:t>
            </a:r>
            <a:r>
              <a:rPr lang="en-US" altLang="en-US" sz="2000" dirty="0">
                <a:latin typeface="Courier New" panose="02070309020205020404" pitchFamily="49" charset="0"/>
              </a:rPr>
              <a:t>() {</a:t>
            </a:r>
          </a:p>
          <a:p>
            <a:pPr lvl="1">
              <a:lnSpc>
                <a:spcPct val="80000"/>
              </a:lnSpc>
              <a:buFontTx/>
              <a:buNone/>
            </a:pPr>
            <a:r>
              <a:rPr lang="en-US" altLang="en-US" sz="2000" dirty="0">
                <a:latin typeface="Courier New" panose="02070309020205020404" pitchFamily="49" charset="0"/>
              </a:rPr>
              <a:t>	    return x;</a:t>
            </a:r>
          </a:p>
          <a:p>
            <a:pPr lvl="1">
              <a:lnSpc>
                <a:spcPct val="80000"/>
              </a:lnSpc>
              <a:buFontTx/>
              <a:buNone/>
            </a:pPr>
            <a:r>
              <a:rPr lang="en-US" altLang="en-US" sz="2000" dirty="0">
                <a:latin typeface="Courier New" panose="02070309020205020404" pitchFamily="49" charset="0"/>
              </a:rPr>
              <a:t>	}</a:t>
            </a:r>
            <a:endParaRPr lang="en-US" altLang="en-US" sz="2000" dirty="0"/>
          </a:p>
          <a:p>
            <a:pPr lvl="1">
              <a:buFontTx/>
              <a:buNone/>
            </a:pPr>
            <a:endParaRPr lang="en-US" altLang="en-US" sz="800" dirty="0"/>
          </a:p>
          <a:p>
            <a:pPr lvl="1">
              <a:lnSpc>
                <a:spcPct val="80000"/>
              </a:lnSpc>
              <a:buFontTx/>
              <a:buNone/>
            </a:pPr>
            <a:r>
              <a:rPr lang="en-US" altLang="en-US" sz="2000" b="1" dirty="0">
                <a:solidFill>
                  <a:srgbClr val="008080"/>
                </a:solidFill>
                <a:latin typeface="Courier New" panose="02070309020205020404" pitchFamily="49" charset="0"/>
              </a:rPr>
              <a:t>	// Allows clients to change the x field ("mutator")</a:t>
            </a:r>
          </a:p>
          <a:p>
            <a:pPr lvl="1">
              <a:lnSpc>
                <a:spcPct val="80000"/>
              </a:lnSpc>
              <a:buFontTx/>
              <a:buNone/>
            </a:pPr>
            <a:r>
              <a:rPr lang="en-US" altLang="en-US" sz="2000" dirty="0">
                <a:latin typeface="Courier New" panose="02070309020205020404" pitchFamily="49" charset="0"/>
              </a:rPr>
              <a:t>	public void </a:t>
            </a:r>
            <a:r>
              <a:rPr lang="en-US" altLang="en-US" sz="2000" dirty="0" err="1">
                <a:latin typeface="Courier New" panose="02070309020205020404" pitchFamily="49" charset="0"/>
              </a:rPr>
              <a:t>setX</a:t>
            </a:r>
            <a:r>
              <a:rPr lang="en-US" altLang="en-US" sz="2000" dirty="0">
                <a:latin typeface="Courier New" panose="02070309020205020404" pitchFamily="49" charset="0"/>
              </a:rPr>
              <a:t>(int </a:t>
            </a:r>
            <a:r>
              <a:rPr lang="en-US" altLang="en-US" sz="2000" dirty="0" err="1">
                <a:latin typeface="Courier New" panose="02070309020205020404" pitchFamily="49" charset="0"/>
              </a:rPr>
              <a:t>newX</a:t>
            </a:r>
            <a:r>
              <a:rPr lang="en-US" altLang="en-US" sz="2000" dirty="0">
                <a:latin typeface="Courier New" panose="02070309020205020404" pitchFamily="49" charset="0"/>
              </a:rPr>
              <a:t>) {</a:t>
            </a:r>
          </a:p>
          <a:p>
            <a:pPr lvl="1">
              <a:lnSpc>
                <a:spcPct val="80000"/>
              </a:lnSpc>
              <a:buFontTx/>
              <a:buNone/>
            </a:pPr>
            <a:r>
              <a:rPr lang="en-US" altLang="en-US" sz="2000" dirty="0">
                <a:latin typeface="Courier New" panose="02070309020205020404" pitchFamily="49" charset="0"/>
              </a:rPr>
              <a:t>	    x = </a:t>
            </a:r>
            <a:r>
              <a:rPr lang="en-US" altLang="en-US" sz="2000" dirty="0" err="1">
                <a:latin typeface="Courier New" panose="02070309020205020404" pitchFamily="49" charset="0"/>
              </a:rPr>
              <a:t>newX</a:t>
            </a:r>
            <a:r>
              <a:rPr lang="en-US" altLang="en-US" sz="2000" dirty="0">
                <a:latin typeface="Courier New" panose="02070309020205020404" pitchFamily="49" charset="0"/>
              </a:rPr>
              <a:t>;</a:t>
            </a:r>
          </a:p>
          <a:p>
            <a:pPr lvl="1">
              <a:lnSpc>
                <a:spcPct val="80000"/>
              </a:lnSpc>
              <a:buFontTx/>
              <a:buNone/>
            </a:pPr>
            <a:r>
              <a:rPr lang="en-US" altLang="en-US" sz="2000" dirty="0">
                <a:latin typeface="Courier New" panose="02070309020205020404" pitchFamily="49" charset="0"/>
              </a:rPr>
              <a:t>	}</a:t>
            </a:r>
          </a:p>
          <a:p>
            <a:pPr lvl="1">
              <a:lnSpc>
                <a:spcPct val="80000"/>
              </a:lnSpc>
              <a:buFontTx/>
              <a:buNone/>
            </a:pPr>
            <a:endParaRPr lang="en-US" altLang="en-US" sz="2000" dirty="0">
              <a:latin typeface="Courier New" panose="02070309020205020404" pitchFamily="49" charset="0"/>
            </a:endParaRPr>
          </a:p>
          <a:p>
            <a:pPr lvl="1">
              <a:lnSpc>
                <a:spcPct val="80000"/>
              </a:lnSpc>
              <a:buFontTx/>
              <a:buNone/>
            </a:pPr>
            <a:endParaRPr lang="en-US" altLang="en-US" sz="2000" dirty="0">
              <a:latin typeface="Courier New" panose="02070309020205020404" pitchFamily="49" charset="0"/>
            </a:endParaRPr>
          </a:p>
          <a:p>
            <a:pPr lvl="1"/>
            <a:r>
              <a:rPr lang="en-US" altLang="en-US" dirty="0"/>
              <a:t>Client code will look more like this:</a:t>
            </a:r>
          </a:p>
          <a:p>
            <a:pPr lvl="1">
              <a:buFontTx/>
              <a:buNone/>
            </a:pPr>
            <a:endParaRPr lang="en-US" altLang="en-US" sz="900" dirty="0">
              <a:latin typeface="Courier New" panose="02070309020205020404" pitchFamily="49" charset="0"/>
            </a:endParaRPr>
          </a:p>
          <a:p>
            <a:pPr lvl="1">
              <a:buFontTx/>
              <a:buNone/>
            </a:pPr>
            <a:r>
              <a:rPr lang="en-US" altLang="en-US" dirty="0">
                <a:latin typeface="Courier New" panose="02070309020205020404" pitchFamily="49" charset="0"/>
              </a:rPr>
              <a:t>	</a:t>
            </a:r>
            <a:r>
              <a:rPr lang="en-US" altLang="en-US" sz="2000" dirty="0" err="1">
                <a:latin typeface="Courier New" panose="02070309020205020404" pitchFamily="49" charset="0"/>
              </a:rPr>
              <a:t>System.out.println</a:t>
            </a:r>
            <a:r>
              <a:rPr lang="en-US" altLang="en-US" sz="2000" dirty="0">
                <a:latin typeface="Courier New" panose="02070309020205020404" pitchFamily="49" charset="0"/>
              </a:rPr>
              <a:t>(</a:t>
            </a:r>
            <a:r>
              <a:rPr lang="en-US" altLang="en-US" sz="2000" b="1" dirty="0">
                <a:solidFill>
                  <a:srgbClr val="003399"/>
                </a:solidFill>
                <a:latin typeface="Courier New" panose="02070309020205020404" pitchFamily="49" charset="0"/>
              </a:rPr>
              <a:t>p1.getX()</a:t>
            </a:r>
            <a:r>
              <a:rPr lang="en-US" altLang="en-US" sz="2000" dirty="0">
                <a:latin typeface="Courier New" panose="02070309020205020404" pitchFamily="49" charset="0"/>
              </a:rPr>
              <a:t>);</a:t>
            </a:r>
          </a:p>
          <a:p>
            <a:pPr lvl="1">
              <a:buFontTx/>
              <a:buNone/>
            </a:pPr>
            <a:r>
              <a:rPr lang="en-US" altLang="en-US" sz="2000" b="1" dirty="0">
                <a:solidFill>
                  <a:srgbClr val="003399"/>
                </a:solidFill>
                <a:latin typeface="Courier New" panose="02070309020205020404" pitchFamily="49" charset="0"/>
              </a:rPr>
              <a:t>	p1.setX(14);</a:t>
            </a:r>
            <a:endParaRPr lang="en-US" altLang="en-US" sz="2000" b="1" dirty="0">
              <a:solidFill>
                <a:srgbClr val="003399"/>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F060-3088-49F3-EDC1-DAA2B73746F1}"/>
              </a:ext>
            </a:extLst>
          </p:cNvPr>
          <p:cNvSpPr>
            <a:spLocks noGrp="1"/>
          </p:cNvSpPr>
          <p:nvPr>
            <p:ph type="title"/>
          </p:nvPr>
        </p:nvSpPr>
        <p:spPr/>
        <p:txBody>
          <a:bodyPr/>
          <a:lstStyle/>
          <a:p>
            <a:br>
              <a:rPr lang="en-US" dirty="0"/>
            </a:br>
            <a:r>
              <a:rPr lang="en-US" dirty="0"/>
              <a:t>Getters and Setters</a:t>
            </a:r>
            <a:br>
              <a:rPr lang="en-US" dirty="0"/>
            </a:br>
            <a:endParaRPr lang="en-US" dirty="0"/>
          </a:p>
        </p:txBody>
      </p:sp>
      <p:sp>
        <p:nvSpPr>
          <p:cNvPr id="3" name="Content Placeholder 2">
            <a:extLst>
              <a:ext uri="{FF2B5EF4-FFF2-40B4-BE49-F238E27FC236}">
                <a16:creationId xmlns:a16="http://schemas.microsoft.com/office/drawing/2014/main" id="{5A181AD1-7E0F-B135-6AC4-5EE797790701}"/>
              </a:ext>
            </a:extLst>
          </p:cNvPr>
          <p:cNvSpPr>
            <a:spLocks noGrp="1"/>
          </p:cNvSpPr>
          <p:nvPr>
            <p:ph idx="1"/>
          </p:nvPr>
        </p:nvSpPr>
        <p:spPr/>
        <p:txBody>
          <a:bodyPr/>
          <a:lstStyle/>
          <a:p>
            <a:pPr algn="l"/>
            <a:r>
              <a:rPr lang="en-US" b="0" i="0" u="none" strike="noStrike" dirty="0">
                <a:solidFill>
                  <a:srgbClr val="24292F"/>
                </a:solidFill>
                <a:effectLst/>
                <a:latin typeface="-apple-system"/>
              </a:rPr>
              <a:t>It is a </a:t>
            </a:r>
            <a:r>
              <a:rPr lang="en-US" b="1" i="0" u="none" strike="noStrike" dirty="0">
                <a:solidFill>
                  <a:srgbClr val="24292F"/>
                </a:solidFill>
                <a:effectLst/>
                <a:latin typeface="-apple-system"/>
              </a:rPr>
              <a:t>good practice</a:t>
            </a:r>
            <a:r>
              <a:rPr lang="en-US" b="0" i="0" u="none" strike="noStrike" dirty="0">
                <a:solidFill>
                  <a:srgbClr val="24292F"/>
                </a:solidFill>
                <a:effectLst/>
                <a:latin typeface="-apple-system"/>
              </a:rPr>
              <a:t> to set class fields private to prevent unintentional changes by outsize program. To accommodate </a:t>
            </a:r>
            <a:r>
              <a:rPr lang="en-US" b="0" i="0" u="none" strike="noStrike" dirty="0" err="1">
                <a:solidFill>
                  <a:srgbClr val="24292F"/>
                </a:solidFill>
                <a:effectLst/>
                <a:latin typeface="-apple-system"/>
              </a:rPr>
              <a:t>leagal</a:t>
            </a:r>
            <a:r>
              <a:rPr lang="en-US" b="0" i="0" u="none" strike="noStrike" dirty="0">
                <a:solidFill>
                  <a:srgbClr val="24292F"/>
                </a:solidFill>
                <a:effectLst/>
                <a:latin typeface="-apple-system"/>
              </a:rPr>
              <a:t> modifications by the outsize program, programmer should create </a:t>
            </a:r>
            <a:r>
              <a:rPr lang="en-US" b="1" i="0" u="none" strike="noStrike" dirty="0">
                <a:solidFill>
                  <a:srgbClr val="24292F"/>
                </a:solidFill>
                <a:effectLst/>
                <a:latin typeface="-apple-system"/>
              </a:rPr>
              <a:t>mutators</a:t>
            </a:r>
            <a:r>
              <a:rPr lang="en-US" b="0" i="0" u="none" strike="noStrike" dirty="0">
                <a:solidFill>
                  <a:srgbClr val="24292F"/>
                </a:solidFill>
                <a:effectLst/>
                <a:latin typeface="-apple-system"/>
              </a:rPr>
              <a:t> and </a:t>
            </a:r>
            <a:r>
              <a:rPr lang="en-US" b="1" i="0" u="none" strike="noStrike" dirty="0">
                <a:solidFill>
                  <a:srgbClr val="24292F"/>
                </a:solidFill>
                <a:effectLst/>
                <a:latin typeface="-apple-system"/>
              </a:rPr>
              <a:t>accessors</a:t>
            </a:r>
            <a:r>
              <a:rPr lang="en-US" b="0" i="0" u="none" strike="noStrike" dirty="0">
                <a:solidFill>
                  <a:srgbClr val="24292F"/>
                </a:solidFill>
                <a:effectLst/>
                <a:latin typeface="-apple-system"/>
              </a:rPr>
              <a:t> for the fields.</a:t>
            </a:r>
          </a:p>
          <a:p>
            <a:pPr marL="0" indent="0" algn="l">
              <a:buNone/>
            </a:pPr>
            <a:endParaRPr lang="en-US" b="0" i="0" u="none" strike="noStrike" dirty="0">
              <a:solidFill>
                <a:srgbClr val="24292F"/>
              </a:solidFill>
              <a:effectLst/>
              <a:latin typeface="-apple-system"/>
            </a:endParaRPr>
          </a:p>
          <a:p>
            <a:pPr algn="l">
              <a:buFont typeface="Arial" panose="020B0604020202020204" pitchFamily="34" charset="0"/>
              <a:buChar char="•"/>
            </a:pPr>
            <a:r>
              <a:rPr lang="en-US" b="0" i="0" u="none" strike="noStrike" dirty="0">
                <a:solidFill>
                  <a:srgbClr val="24292F"/>
                </a:solidFill>
                <a:effectLst/>
                <a:latin typeface="-apple-system"/>
              </a:rPr>
              <a:t>A </a:t>
            </a:r>
            <a:r>
              <a:rPr lang="en-US" b="1" i="0" u="none" strike="noStrike" dirty="0">
                <a:solidFill>
                  <a:srgbClr val="24292F"/>
                </a:solidFill>
                <a:effectLst/>
                <a:latin typeface="-apple-system"/>
              </a:rPr>
              <a:t>mutator</a:t>
            </a:r>
            <a:r>
              <a:rPr lang="en-US" b="0" i="0" u="none" strike="noStrike" dirty="0">
                <a:solidFill>
                  <a:srgbClr val="24292F"/>
                </a:solidFill>
                <a:effectLst/>
                <a:latin typeface="-apple-system"/>
              </a:rPr>
              <a:t> method (also called </a:t>
            </a:r>
            <a:r>
              <a:rPr lang="en-US" b="1" i="0" u="none" strike="noStrike" dirty="0">
                <a:solidFill>
                  <a:srgbClr val="24292F"/>
                </a:solidFill>
                <a:effectLst/>
                <a:latin typeface="-apple-system"/>
              </a:rPr>
              <a:t>setter</a:t>
            </a:r>
            <a:r>
              <a:rPr lang="en-US" b="0" i="0" u="none" strike="noStrike" dirty="0">
                <a:solidFill>
                  <a:srgbClr val="24292F"/>
                </a:solidFill>
                <a:effectLst/>
                <a:latin typeface="-apple-system"/>
              </a:rPr>
              <a:t>) may modify ("mutate") a </a:t>
            </a:r>
            <a:r>
              <a:rPr lang="en-US" b="0" i="0" u="none" strike="noStrike" dirty="0" err="1">
                <a:solidFill>
                  <a:srgbClr val="24292F"/>
                </a:solidFill>
                <a:effectLst/>
                <a:latin typeface="-apple-system"/>
              </a:rPr>
              <a:t>class'</a:t>
            </a:r>
            <a:r>
              <a:rPr lang="en-US" b="0" i="0" u="none" strike="noStrike" dirty="0">
                <a:solidFill>
                  <a:srgbClr val="24292F"/>
                </a:solidFill>
                <a:effectLst/>
                <a:latin typeface="-apple-system"/>
              </a:rPr>
              <a:t> fields.</a:t>
            </a:r>
          </a:p>
          <a:p>
            <a:pPr algn="l">
              <a:buFont typeface="Arial" panose="020B0604020202020204" pitchFamily="34" charset="0"/>
              <a:buChar char="•"/>
            </a:pPr>
            <a:endParaRPr lang="en-US" b="0" i="0" u="none" strike="noStrike" dirty="0">
              <a:solidFill>
                <a:srgbClr val="24292F"/>
              </a:solidFill>
              <a:effectLst/>
              <a:latin typeface="-apple-system"/>
            </a:endParaRPr>
          </a:p>
          <a:p>
            <a:pPr algn="l">
              <a:buFont typeface="Arial" panose="020B0604020202020204" pitchFamily="34" charset="0"/>
              <a:buChar char="•"/>
            </a:pPr>
            <a:r>
              <a:rPr lang="en-US" b="0" i="0" u="none" strike="noStrike" dirty="0">
                <a:solidFill>
                  <a:srgbClr val="24292F"/>
                </a:solidFill>
                <a:effectLst/>
                <a:latin typeface="-apple-system"/>
              </a:rPr>
              <a:t>An </a:t>
            </a:r>
            <a:r>
              <a:rPr lang="en-US" b="1" i="0" u="none" strike="noStrike" dirty="0">
                <a:solidFill>
                  <a:srgbClr val="24292F"/>
                </a:solidFill>
                <a:effectLst/>
                <a:latin typeface="-apple-system"/>
              </a:rPr>
              <a:t>accessor</a:t>
            </a:r>
            <a:r>
              <a:rPr lang="en-US" b="0" i="0" u="none" strike="noStrike" dirty="0">
                <a:solidFill>
                  <a:srgbClr val="24292F"/>
                </a:solidFill>
                <a:effectLst/>
                <a:latin typeface="-apple-system"/>
              </a:rPr>
              <a:t> method (also called </a:t>
            </a:r>
            <a:r>
              <a:rPr lang="en-US" b="1" i="0" u="none" strike="noStrike" dirty="0">
                <a:solidFill>
                  <a:srgbClr val="24292F"/>
                </a:solidFill>
                <a:effectLst/>
                <a:latin typeface="-apple-system"/>
              </a:rPr>
              <a:t>getter</a:t>
            </a:r>
            <a:r>
              <a:rPr lang="en-US" b="0" i="0" u="none" strike="noStrike" dirty="0">
                <a:solidFill>
                  <a:srgbClr val="24292F"/>
                </a:solidFill>
                <a:effectLst/>
                <a:latin typeface="-apple-system"/>
              </a:rPr>
              <a:t>) accesses fields but may not modify a </a:t>
            </a:r>
            <a:r>
              <a:rPr lang="en-US" b="0" i="0" u="none" strike="noStrike" dirty="0" err="1">
                <a:solidFill>
                  <a:srgbClr val="24292F"/>
                </a:solidFill>
                <a:effectLst/>
                <a:latin typeface="-apple-system"/>
              </a:rPr>
              <a:t>class'</a:t>
            </a:r>
            <a:r>
              <a:rPr lang="en-US" b="0" i="0" u="none" strike="noStrike" dirty="0">
                <a:solidFill>
                  <a:srgbClr val="24292F"/>
                </a:solidFill>
                <a:effectLst/>
                <a:latin typeface="-apple-system"/>
              </a:rPr>
              <a:t> fields.</a:t>
            </a:r>
          </a:p>
          <a:p>
            <a:pPr marL="0" indent="0">
              <a:buNone/>
            </a:pPr>
            <a:br>
              <a:rPr lang="en-US" dirty="0"/>
            </a:br>
            <a:endParaRPr lang="en-US" dirty="0"/>
          </a:p>
        </p:txBody>
      </p:sp>
    </p:spTree>
    <p:extLst>
      <p:ext uri="{BB962C8B-B14F-4D97-AF65-F5344CB8AC3E}">
        <p14:creationId xmlns:p14="http://schemas.microsoft.com/office/powerpoint/2010/main" val="179855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56B7A-9C4B-4ED3-AFD9-B877D6A99ED7}"/>
              </a:ext>
            </a:extLst>
          </p:cNvPr>
          <p:cNvSpPr>
            <a:spLocks noGrp="1"/>
          </p:cNvSpPr>
          <p:nvPr>
            <p:ph type="title"/>
          </p:nvPr>
        </p:nvSpPr>
        <p:spPr>
          <a:xfrm>
            <a:off x="460375" y="-152400"/>
            <a:ext cx="8229600" cy="1097279"/>
          </a:xfrm>
        </p:spPr>
        <p:txBody>
          <a:bodyPr/>
          <a:lstStyle/>
          <a:p>
            <a:r>
              <a:rPr lang="en-IN" dirty="0">
                <a:solidFill>
                  <a:schemeClr val="bg1"/>
                </a:solidFill>
              </a:rPr>
              <a:t>What Class is Immutable?</a:t>
            </a:r>
          </a:p>
        </p:txBody>
      </p:sp>
      <p:sp>
        <p:nvSpPr>
          <p:cNvPr id="3" name="Content Placeholder 2">
            <a:extLst>
              <a:ext uri="{FF2B5EF4-FFF2-40B4-BE49-F238E27FC236}">
                <a16:creationId xmlns:a16="http://schemas.microsoft.com/office/drawing/2014/main" id="{CDA7E54F-170A-48C2-989E-BD873F1F12E0}"/>
              </a:ext>
            </a:extLst>
          </p:cNvPr>
          <p:cNvSpPr>
            <a:spLocks noGrp="1"/>
          </p:cNvSpPr>
          <p:nvPr>
            <p:ph sz="quarter" idx="13"/>
          </p:nvPr>
        </p:nvSpPr>
        <p:spPr/>
        <p:txBody>
          <a:bodyPr/>
          <a:lstStyle/>
          <a:p>
            <a:pPr marL="432" indent="0">
              <a:buNone/>
            </a:pPr>
            <a:r>
              <a:rPr lang="en-IN" dirty="0"/>
              <a:t>For a class to be immutable, it must mark all data fields private and provide no mutator methods and no accessor methods that would return a reference to a mutable data field object.</a:t>
            </a:r>
          </a:p>
        </p:txBody>
      </p:sp>
    </p:spTree>
    <p:extLst>
      <p:ext uri="{BB962C8B-B14F-4D97-AF65-F5344CB8AC3E}">
        <p14:creationId xmlns:p14="http://schemas.microsoft.com/office/powerpoint/2010/main" val="282401076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1413</Words>
  <Application>Microsoft Macintosh PowerPoint</Application>
  <PresentationFormat>On-screen Show (4:3)</PresentationFormat>
  <Paragraphs>74</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Andale Mono</vt:lpstr>
      <vt:lpstr>Arial</vt:lpstr>
      <vt:lpstr>Courier New</vt:lpstr>
      <vt:lpstr>Tahoma</vt:lpstr>
      <vt:lpstr>Times New Roman</vt:lpstr>
      <vt:lpstr>Verdana</vt:lpstr>
      <vt:lpstr>Default Design</vt:lpstr>
      <vt:lpstr>Object and Class constructors</vt:lpstr>
      <vt:lpstr>Visibility Modifiers and Accessor/Mutator Methods (1 of 3)</vt:lpstr>
      <vt:lpstr>Visibility Modifiers and Accessor/Mutator Methods (2 of 3)</vt:lpstr>
      <vt:lpstr>Visibility Modifiers and Accessor/Mutator Methods (3 of 3)</vt:lpstr>
      <vt:lpstr>Why Data Fields Should Be Private?</vt:lpstr>
      <vt:lpstr>Private fields</vt:lpstr>
      <vt:lpstr>Accessing private state</vt:lpstr>
      <vt:lpstr> Getters and Setters </vt:lpstr>
      <vt:lpstr>What Class is Immutable?</vt:lpstr>
      <vt:lpstr>The This Keyword</vt:lpstr>
      <vt:lpstr>The this keyword</vt:lpstr>
      <vt:lpstr>Reference the Hidden Data Fields</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Xiaojin Ye</cp:lastModifiedBy>
  <cp:revision>130</cp:revision>
  <dcterms:created xsi:type="dcterms:W3CDTF">2008-06-28T20:57:21Z</dcterms:created>
  <dcterms:modified xsi:type="dcterms:W3CDTF">2022-12-08T19:45:47Z</dcterms:modified>
</cp:coreProperties>
</file>