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1"/>
  </p:notesMasterIdLst>
  <p:sldIdLst>
    <p:sldId id="256" r:id="rId2"/>
    <p:sldId id="296" r:id="rId3"/>
    <p:sldId id="263" r:id="rId4"/>
    <p:sldId id="298" r:id="rId5"/>
    <p:sldId id="257" r:id="rId6"/>
    <p:sldId id="300" r:id="rId7"/>
    <p:sldId id="301" r:id="rId8"/>
    <p:sldId id="299" r:id="rId9"/>
    <p:sldId id="302" r:id="rId10"/>
  </p:sldIdLst>
  <p:sldSz cx="9144000" cy="5143500" type="screen16x9"/>
  <p:notesSz cx="6858000" cy="9144000"/>
  <p:embeddedFontLst>
    <p:embeddedFont>
      <p:font typeface="Anaheim" panose="020B0604020202020204" charset="-18"/>
      <p:regular r:id="rId12"/>
      <p:bold r:id="rId13"/>
    </p:embeddedFont>
    <p:embeddedFont>
      <p:font typeface="Bebas Neue" panose="020B0606020202050201" pitchFamily="34" charset="-18"/>
      <p:regular r:id="rId14"/>
    </p:embeddedFont>
    <p:embeddedFont>
      <p:font typeface="DM Sans" pitchFamily="2" charset="-18"/>
      <p:regular r:id="rId15"/>
      <p:bold r:id="rId16"/>
      <p:italic r:id="rId17"/>
      <p:boldItalic r:id="rId18"/>
    </p:embeddedFont>
    <p:embeddedFont>
      <p:font typeface="Lexend Deca SemiBold" panose="020B0604020202020204" charset="-18"/>
      <p:regular r:id="rId19"/>
      <p:bold r:id="rId20"/>
    </p:embeddedFont>
    <p:embeddedFont>
      <p:font typeface="Montserrat" panose="00000500000000000000" pitchFamily="2" charset="-18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1B8C10B-3EC8-4089-A490-930619B2A878}">
  <a:tblStyle styleId="{B1B8C10B-3EC8-4089-A490-930619B2A87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83B7D87-7CD0-48D0-AA61-1A5B49DCED5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3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>
          <a:extLst>
            <a:ext uri="{FF2B5EF4-FFF2-40B4-BE49-F238E27FC236}">
              <a16:creationId xmlns:a16="http://schemas.microsoft.com/office/drawing/2014/main" id="{62D7496B-A612-7B41-2C15-22626870A1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431007ba2_0_215:notes">
            <a:extLst>
              <a:ext uri="{FF2B5EF4-FFF2-40B4-BE49-F238E27FC236}">
                <a16:creationId xmlns:a16="http://schemas.microsoft.com/office/drawing/2014/main" id="{9D98C383-7D6A-084E-0ED3-414624FC21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431007ba2_0_215:notes">
            <a:extLst>
              <a:ext uri="{FF2B5EF4-FFF2-40B4-BE49-F238E27FC236}">
                <a16:creationId xmlns:a16="http://schemas.microsoft.com/office/drawing/2014/main" id="{4C720513-B6AF-0E1D-265A-C2E244E214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7673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>
          <a:extLst>
            <a:ext uri="{FF2B5EF4-FFF2-40B4-BE49-F238E27FC236}">
              <a16:creationId xmlns:a16="http://schemas.microsoft.com/office/drawing/2014/main" id="{892B61DC-EA91-2E3D-066C-C3B21700F2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84d99d1a72_0_2:notes">
            <a:extLst>
              <a:ext uri="{FF2B5EF4-FFF2-40B4-BE49-F238E27FC236}">
                <a16:creationId xmlns:a16="http://schemas.microsoft.com/office/drawing/2014/main" id="{7F2CDA7F-0EE2-3373-6DC0-ECEB1FD48C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84d99d1a72_0_2:notes">
            <a:extLst>
              <a:ext uri="{FF2B5EF4-FFF2-40B4-BE49-F238E27FC236}">
                <a16:creationId xmlns:a16="http://schemas.microsoft.com/office/drawing/2014/main" id="{4FCDDBD8-D5A3-47AD-4AAD-CAF188BC33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2506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>
          <a:extLst>
            <a:ext uri="{FF2B5EF4-FFF2-40B4-BE49-F238E27FC236}">
              <a16:creationId xmlns:a16="http://schemas.microsoft.com/office/drawing/2014/main" id="{C6FDBF72-AEAE-7D69-3F21-5A7A4A54D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>
            <a:extLst>
              <a:ext uri="{FF2B5EF4-FFF2-40B4-BE49-F238E27FC236}">
                <a16:creationId xmlns:a16="http://schemas.microsoft.com/office/drawing/2014/main" id="{C857953F-0BA3-B901-273B-BC59E8B494D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>
            <a:extLst>
              <a:ext uri="{FF2B5EF4-FFF2-40B4-BE49-F238E27FC236}">
                <a16:creationId xmlns:a16="http://schemas.microsoft.com/office/drawing/2014/main" id="{45D3B3B8-FAFB-E962-DFA6-ED1D25DFA2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0890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>
          <a:extLst>
            <a:ext uri="{FF2B5EF4-FFF2-40B4-BE49-F238E27FC236}">
              <a16:creationId xmlns:a16="http://schemas.microsoft.com/office/drawing/2014/main" id="{3115C90C-704A-3F6A-BD33-49DA4A8E8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>
            <a:extLst>
              <a:ext uri="{FF2B5EF4-FFF2-40B4-BE49-F238E27FC236}">
                <a16:creationId xmlns:a16="http://schemas.microsoft.com/office/drawing/2014/main" id="{F4BB8C23-130F-A0B1-8DB4-1C120851E9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>
            <a:extLst>
              <a:ext uri="{FF2B5EF4-FFF2-40B4-BE49-F238E27FC236}">
                <a16:creationId xmlns:a16="http://schemas.microsoft.com/office/drawing/2014/main" id="{3F06B243-5DA3-0D9D-0C26-E48C7F8CAA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94163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>
          <a:extLst>
            <a:ext uri="{FF2B5EF4-FFF2-40B4-BE49-F238E27FC236}">
              <a16:creationId xmlns:a16="http://schemas.microsoft.com/office/drawing/2014/main" id="{13C5A1E8-43D1-07B8-58DE-6E852C00E1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84d99d1a72_0_2:notes">
            <a:extLst>
              <a:ext uri="{FF2B5EF4-FFF2-40B4-BE49-F238E27FC236}">
                <a16:creationId xmlns:a16="http://schemas.microsoft.com/office/drawing/2014/main" id="{FFAA80C9-D6FD-6EAA-AFA2-F09E782AD8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84d99d1a72_0_2:notes">
            <a:extLst>
              <a:ext uri="{FF2B5EF4-FFF2-40B4-BE49-F238E27FC236}">
                <a16:creationId xmlns:a16="http://schemas.microsoft.com/office/drawing/2014/main" id="{4C6C2635-7DC1-A15B-9CEC-F2B76C2C57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72853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>
          <a:extLst>
            <a:ext uri="{FF2B5EF4-FFF2-40B4-BE49-F238E27FC236}">
              <a16:creationId xmlns:a16="http://schemas.microsoft.com/office/drawing/2014/main" id="{42F68F6B-A082-2F43-BD2F-6F2AAA70DF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431007ba2_0_208:notes">
            <a:extLst>
              <a:ext uri="{FF2B5EF4-FFF2-40B4-BE49-F238E27FC236}">
                <a16:creationId xmlns:a16="http://schemas.microsoft.com/office/drawing/2014/main" id="{CD8193EE-8171-CED3-7D8C-367DFFCC78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431007ba2_0_208:notes">
            <a:extLst>
              <a:ext uri="{FF2B5EF4-FFF2-40B4-BE49-F238E27FC236}">
                <a16:creationId xmlns:a16="http://schemas.microsoft.com/office/drawing/2014/main" id="{C41ECCDC-F0AA-C94C-655D-AA3A3C9D0E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4686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283017"/>
            <a:ext cx="4289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6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436283"/>
            <a:ext cx="3897900" cy="4242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10800000" flipH="1">
            <a:off x="495225" y="-1101975"/>
            <a:ext cx="1963500" cy="1963500"/>
          </a:xfrm>
          <a:prstGeom prst="diagStripe">
            <a:avLst>
              <a:gd name="adj" fmla="val 64604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609175" y="4157600"/>
            <a:ext cx="1474500" cy="1474500"/>
          </a:xfrm>
          <a:prstGeom prst="donut">
            <a:avLst>
              <a:gd name="adj" fmla="val 11843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700000">
            <a:off x="7290260" y="-2333650"/>
            <a:ext cx="349758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/>
          <p:nvPr/>
        </p:nvSpPr>
        <p:spPr>
          <a:xfrm rot="10800000" flipH="1">
            <a:off x="495225" y="-1101975"/>
            <a:ext cx="1963500" cy="1963500"/>
          </a:xfrm>
          <a:prstGeom prst="diagStripe">
            <a:avLst>
              <a:gd name="adj" fmla="val 64604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-609175" y="4157600"/>
            <a:ext cx="1474500" cy="1474500"/>
          </a:xfrm>
          <a:prstGeom prst="donut">
            <a:avLst>
              <a:gd name="adj" fmla="val 11843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700000">
            <a:off x="7290260" y="-2333650"/>
            <a:ext cx="349758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8100000">
            <a:off x="-1642590" y="-3434350"/>
            <a:ext cx="349758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3"/>
          <p:cNvSpPr/>
          <p:nvPr/>
        </p:nvSpPr>
        <p:spPr>
          <a:xfrm>
            <a:off x="-573550" y="4048550"/>
            <a:ext cx="1855500" cy="1855500"/>
          </a:xfrm>
          <a:prstGeom prst="donut">
            <a:avLst>
              <a:gd name="adj" fmla="val 9011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3"/>
          <p:cNvSpPr/>
          <p:nvPr/>
        </p:nvSpPr>
        <p:spPr>
          <a:xfrm>
            <a:off x="71763" y="4700752"/>
            <a:ext cx="550500" cy="5505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3"/>
          <p:cNvSpPr/>
          <p:nvPr/>
        </p:nvSpPr>
        <p:spPr>
          <a:xfrm flipH="1">
            <a:off x="7862725" y="1927425"/>
            <a:ext cx="1963500" cy="1963500"/>
          </a:xfrm>
          <a:prstGeom prst="diagStripe">
            <a:avLst>
              <a:gd name="adj" fmla="val 64604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8585220" y="221979"/>
            <a:ext cx="1018800" cy="10188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/>
          <p:nvPr/>
        </p:nvSpPr>
        <p:spPr>
          <a:xfrm rot="10800000" flipH="1">
            <a:off x="-491675" y="3489200"/>
            <a:ext cx="2229600" cy="2229600"/>
          </a:xfrm>
          <a:prstGeom prst="diagStripe">
            <a:avLst>
              <a:gd name="adj" fmla="val 64604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2" hasCustomPrompt="1"/>
          </p:nvPr>
        </p:nvSpPr>
        <p:spPr>
          <a:xfrm>
            <a:off x="818400" y="1508175"/>
            <a:ext cx="1069200" cy="5727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3" hasCustomPrompt="1"/>
          </p:nvPr>
        </p:nvSpPr>
        <p:spPr>
          <a:xfrm>
            <a:off x="818400" y="2941600"/>
            <a:ext cx="1069200" cy="5727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4" hasCustomPrompt="1"/>
          </p:nvPr>
        </p:nvSpPr>
        <p:spPr>
          <a:xfrm>
            <a:off x="3517675" y="1508175"/>
            <a:ext cx="1069200" cy="5727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5" hasCustomPrompt="1"/>
          </p:nvPr>
        </p:nvSpPr>
        <p:spPr>
          <a:xfrm>
            <a:off x="3517675" y="2941600"/>
            <a:ext cx="1069200" cy="57270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0" scaled="0"/>
          </a:gra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720000" y="2318571"/>
            <a:ext cx="1963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i="1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6"/>
          </p:nvPr>
        </p:nvSpPr>
        <p:spPr>
          <a:xfrm>
            <a:off x="3419275" y="2318571"/>
            <a:ext cx="1963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i="1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7"/>
          </p:nvPr>
        </p:nvSpPr>
        <p:spPr>
          <a:xfrm>
            <a:off x="720000" y="3752046"/>
            <a:ext cx="1963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i="1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8"/>
          </p:nvPr>
        </p:nvSpPr>
        <p:spPr>
          <a:xfrm>
            <a:off x="3419275" y="3752046"/>
            <a:ext cx="1963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i="1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-438975" y="4412900"/>
            <a:ext cx="1474500" cy="1474500"/>
          </a:xfrm>
          <a:prstGeom prst="donut">
            <a:avLst>
              <a:gd name="adj" fmla="val 11843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ubTitle" idx="1"/>
          </p:nvPr>
        </p:nvSpPr>
        <p:spPr>
          <a:xfrm>
            <a:off x="1253225" y="1752432"/>
            <a:ext cx="2811000" cy="8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subTitle" idx="2"/>
          </p:nvPr>
        </p:nvSpPr>
        <p:spPr>
          <a:xfrm>
            <a:off x="5079776" y="1752432"/>
            <a:ext cx="2811000" cy="8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ubTitle" idx="3"/>
          </p:nvPr>
        </p:nvSpPr>
        <p:spPr>
          <a:xfrm>
            <a:off x="1253225" y="3413007"/>
            <a:ext cx="2811000" cy="8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subTitle" idx="4"/>
          </p:nvPr>
        </p:nvSpPr>
        <p:spPr>
          <a:xfrm>
            <a:off x="5079776" y="3413007"/>
            <a:ext cx="2811000" cy="8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subTitle" idx="5"/>
          </p:nvPr>
        </p:nvSpPr>
        <p:spPr>
          <a:xfrm>
            <a:off x="1253224" y="1455550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i="1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subTitle" idx="6"/>
          </p:nvPr>
        </p:nvSpPr>
        <p:spPr>
          <a:xfrm>
            <a:off x="1253224" y="3116200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i="1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subTitle" idx="7"/>
          </p:nvPr>
        </p:nvSpPr>
        <p:spPr>
          <a:xfrm>
            <a:off x="5079749" y="1455550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i="1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subTitle" idx="8"/>
          </p:nvPr>
        </p:nvSpPr>
        <p:spPr>
          <a:xfrm>
            <a:off x="5079749" y="3116200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i="1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7984950" y="3853225"/>
            <a:ext cx="1855500" cy="1855500"/>
          </a:xfrm>
          <a:prstGeom prst="donut">
            <a:avLst>
              <a:gd name="adj" fmla="val 9011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8630263" y="4505427"/>
            <a:ext cx="550500" cy="5505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700016" flipH="1">
            <a:off x="7770489" y="-2368463"/>
            <a:ext cx="3143844" cy="462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/>
          <p:nvPr/>
        </p:nvSpPr>
        <p:spPr>
          <a:xfrm rot="10800000" flipH="1">
            <a:off x="5798225" y="-1153300"/>
            <a:ext cx="2229600" cy="2229600"/>
          </a:xfrm>
          <a:prstGeom prst="diagStripe">
            <a:avLst>
              <a:gd name="adj" fmla="val 64604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799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ubTitle" idx="1"/>
          </p:nvPr>
        </p:nvSpPr>
        <p:spPr>
          <a:xfrm>
            <a:off x="720000" y="1710154"/>
            <a:ext cx="1986000" cy="7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subTitle" idx="2"/>
          </p:nvPr>
        </p:nvSpPr>
        <p:spPr>
          <a:xfrm>
            <a:off x="3045600" y="1710154"/>
            <a:ext cx="1986000" cy="7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subTitle" idx="3"/>
          </p:nvPr>
        </p:nvSpPr>
        <p:spPr>
          <a:xfrm>
            <a:off x="720000" y="3440450"/>
            <a:ext cx="1986000" cy="7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subTitle" idx="4"/>
          </p:nvPr>
        </p:nvSpPr>
        <p:spPr>
          <a:xfrm>
            <a:off x="3045600" y="3440450"/>
            <a:ext cx="1986000" cy="7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subTitle" idx="5"/>
          </p:nvPr>
        </p:nvSpPr>
        <p:spPr>
          <a:xfrm>
            <a:off x="5371199" y="1710154"/>
            <a:ext cx="1986000" cy="7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subTitle" idx="6"/>
          </p:nvPr>
        </p:nvSpPr>
        <p:spPr>
          <a:xfrm>
            <a:off x="5371199" y="3440450"/>
            <a:ext cx="1986000" cy="7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subTitle" idx="7"/>
          </p:nvPr>
        </p:nvSpPr>
        <p:spPr>
          <a:xfrm>
            <a:off x="723905" y="1421041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i="1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subTitle" idx="8"/>
          </p:nvPr>
        </p:nvSpPr>
        <p:spPr>
          <a:xfrm>
            <a:off x="3049502" y="1421041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i="1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9"/>
          </p:nvPr>
        </p:nvSpPr>
        <p:spPr>
          <a:xfrm>
            <a:off x="5375095" y="1421041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i="1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subTitle" idx="13"/>
          </p:nvPr>
        </p:nvSpPr>
        <p:spPr>
          <a:xfrm>
            <a:off x="723905" y="3148129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i="1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subTitle" idx="14"/>
          </p:nvPr>
        </p:nvSpPr>
        <p:spPr>
          <a:xfrm>
            <a:off x="3049502" y="3148129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i="1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subTitle" idx="15"/>
          </p:nvPr>
        </p:nvSpPr>
        <p:spPr>
          <a:xfrm>
            <a:off x="5375095" y="3148129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i="1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6927250" y="-589450"/>
            <a:ext cx="1474500" cy="1474500"/>
          </a:xfrm>
          <a:prstGeom prst="donut">
            <a:avLst>
              <a:gd name="adj" fmla="val 11843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700000" flipH="1">
            <a:off x="7074196" y="3259191"/>
            <a:ext cx="2986385" cy="4391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 SemiBold"/>
              <a:buNone/>
              <a:defRPr sz="3500" i="1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ExtraBold"/>
              <a:buNone/>
              <a:defRPr sz="3500" i="1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ExtraBold"/>
              <a:buNone/>
              <a:defRPr sz="3500" i="1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ExtraBold"/>
              <a:buNone/>
              <a:defRPr sz="3500" i="1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ExtraBold"/>
              <a:buNone/>
              <a:defRPr sz="3500" i="1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ExtraBold"/>
              <a:buNone/>
              <a:defRPr sz="3500" i="1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ExtraBold"/>
              <a:buNone/>
              <a:defRPr sz="3500" i="1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ExtraBold"/>
              <a:buNone/>
              <a:defRPr sz="3500" i="1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ExtraBold"/>
              <a:buNone/>
              <a:defRPr sz="3500" i="1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5" r:id="rId4"/>
    <p:sldLayoutId id="2147483656" r:id="rId5"/>
    <p:sldLayoutId id="2147483658" r:id="rId6"/>
    <p:sldLayoutId id="2147483659" r:id="rId7"/>
    <p:sldLayoutId id="2147483664" r:id="rId8"/>
    <p:sldLayoutId id="2147483665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mailto:tjasa.hericko@um.s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niko.ogrizek@student.um.si" TargetMode="External"/><Relationship Id="rId5" Type="http://schemas.openxmlformats.org/officeDocument/2006/relationships/hyperlink" Target="mailto:marko.intihar2@student.um.si" TargetMode="External"/><Relationship Id="rId4" Type="http://schemas.openxmlformats.org/officeDocument/2006/relationships/hyperlink" Target="mailto:tara.jakhel@student.um.si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lantzzzz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ctrTitle"/>
          </p:nvPr>
        </p:nvSpPr>
        <p:spPr>
          <a:xfrm>
            <a:off x="713225" y="1283017"/>
            <a:ext cx="4289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sz="5500" dirty="0" err="1"/>
              <a:t>PetalBot</a:t>
            </a:r>
            <a:br>
              <a:rPr lang="sl-SI" sz="5500" dirty="0"/>
            </a:br>
            <a:r>
              <a:rPr lang="sl-SI" sz="1600" dirty="0"/>
              <a:t>Diplomski projekt 2025</a:t>
            </a:r>
            <a:endParaRPr sz="3300" dirty="0"/>
          </a:p>
        </p:txBody>
      </p:sp>
      <p:pic>
        <p:nvPicPr>
          <p:cNvPr id="5" name="Slika 4" descr="Slika, ki vsebuje besede grafika, sličica, besedilo, logotip&#10;&#10;Vsebina, ustvarjena z UI, morda ni pravilna.">
            <a:extLst>
              <a:ext uri="{FF2B5EF4-FFF2-40B4-BE49-F238E27FC236}">
                <a16:creationId xmlns:a16="http://schemas.microsoft.com/office/drawing/2014/main" id="{455C26F1-1A55-CCE7-CC06-2D0957D0A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538" y="1554579"/>
            <a:ext cx="2034342" cy="2034342"/>
          </a:xfrm>
          <a:prstGeom prst="rect">
            <a:avLst/>
          </a:prstGeom>
        </p:spPr>
      </p:pic>
      <p:sp>
        <p:nvSpPr>
          <p:cNvPr id="7" name="Google Shape;153;p27">
            <a:extLst>
              <a:ext uri="{FF2B5EF4-FFF2-40B4-BE49-F238E27FC236}">
                <a16:creationId xmlns:a16="http://schemas.microsoft.com/office/drawing/2014/main" id="{0E8B373F-6A19-F378-7424-BB01CF4ABC1D}"/>
              </a:ext>
            </a:extLst>
          </p:cNvPr>
          <p:cNvSpPr txBox="1">
            <a:spLocks/>
          </p:cNvSpPr>
          <p:nvPr/>
        </p:nvSpPr>
        <p:spPr>
          <a:xfrm>
            <a:off x="3554829" y="4610100"/>
            <a:ext cx="2034342" cy="415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Lexend Deca SemiBold"/>
              <a:buNone/>
              <a:defRPr sz="4600" b="1" i="1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chivo ExtraBold"/>
              <a:buNone/>
              <a:defRPr sz="5200" b="0" i="1" u="none" strike="noStrike" cap="none">
                <a:solidFill>
                  <a:srgbClr val="191919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chivo ExtraBold"/>
              <a:buNone/>
              <a:defRPr sz="5200" b="0" i="1" u="none" strike="noStrike" cap="none">
                <a:solidFill>
                  <a:srgbClr val="191919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chivo ExtraBold"/>
              <a:buNone/>
              <a:defRPr sz="5200" b="0" i="1" u="none" strike="noStrike" cap="none">
                <a:solidFill>
                  <a:srgbClr val="191919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chivo ExtraBold"/>
              <a:buNone/>
              <a:defRPr sz="5200" b="0" i="1" u="none" strike="noStrike" cap="none">
                <a:solidFill>
                  <a:srgbClr val="191919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chivo ExtraBold"/>
              <a:buNone/>
              <a:defRPr sz="5200" b="0" i="1" u="none" strike="noStrike" cap="none">
                <a:solidFill>
                  <a:srgbClr val="191919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chivo ExtraBold"/>
              <a:buNone/>
              <a:defRPr sz="5200" b="0" i="1" u="none" strike="noStrike" cap="none">
                <a:solidFill>
                  <a:srgbClr val="191919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chivo ExtraBold"/>
              <a:buNone/>
              <a:defRPr sz="5200" b="0" i="1" u="none" strike="noStrike" cap="none">
                <a:solidFill>
                  <a:srgbClr val="191919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chivo ExtraBold"/>
              <a:buNone/>
              <a:defRPr sz="5200" b="0" i="1" u="none" strike="noStrike" cap="none">
                <a:solidFill>
                  <a:srgbClr val="191919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9pPr>
          </a:lstStyle>
          <a:p>
            <a:pPr algn="ctr"/>
            <a:r>
              <a:rPr lang="sl-SI" sz="1400" dirty="0"/>
              <a:t>Maribor, junij 2025</a:t>
            </a:r>
            <a:endParaRPr lang="sl-SI" sz="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>
          <a:extLst>
            <a:ext uri="{FF2B5EF4-FFF2-40B4-BE49-F238E27FC236}">
              <a16:creationId xmlns:a16="http://schemas.microsoft.com/office/drawing/2014/main" id="{B54A3E2C-1B05-2041-B95B-206767AE3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9">
            <a:extLst>
              <a:ext uri="{FF2B5EF4-FFF2-40B4-BE49-F238E27FC236}">
                <a16:creationId xmlns:a16="http://schemas.microsoft.com/office/drawing/2014/main" id="{7D42DF50-4228-83EC-B5B1-7429AEA75D2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09" flipH="1">
            <a:off x="7995800" y="2919339"/>
            <a:ext cx="3024859" cy="444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9">
            <a:extLst>
              <a:ext uri="{FF2B5EF4-FFF2-40B4-BE49-F238E27FC236}">
                <a16:creationId xmlns:a16="http://schemas.microsoft.com/office/drawing/2014/main" id="{356EEE4D-6D20-B992-F959-39B3E6C295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dirty="0"/>
              <a:t>Člani:</a:t>
            </a:r>
            <a:endParaRPr dirty="0"/>
          </a:p>
        </p:txBody>
      </p:sp>
      <p:sp>
        <p:nvSpPr>
          <p:cNvPr id="179" name="Google Shape;179;p29">
            <a:extLst>
              <a:ext uri="{FF2B5EF4-FFF2-40B4-BE49-F238E27FC236}">
                <a16:creationId xmlns:a16="http://schemas.microsoft.com/office/drawing/2014/main" id="{08B4EBBD-1726-E492-412A-506BFCB6471C}"/>
              </a:ext>
            </a:extLst>
          </p:cNvPr>
          <p:cNvSpPr/>
          <p:nvPr/>
        </p:nvSpPr>
        <p:spPr>
          <a:xfrm flipH="1">
            <a:off x="7544729" y="4515950"/>
            <a:ext cx="1963500" cy="1963500"/>
          </a:xfrm>
          <a:prstGeom prst="diagStripe">
            <a:avLst>
              <a:gd name="adj" fmla="val 64604"/>
            </a:avLst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378;p41">
            <a:extLst>
              <a:ext uri="{FF2B5EF4-FFF2-40B4-BE49-F238E27FC236}">
                <a16:creationId xmlns:a16="http://schemas.microsoft.com/office/drawing/2014/main" id="{CF1D3247-F732-D824-CA23-9C8FB3B6A06F}"/>
              </a:ext>
            </a:extLst>
          </p:cNvPr>
          <p:cNvSpPr txBox="1">
            <a:spLocks/>
          </p:cNvSpPr>
          <p:nvPr/>
        </p:nvSpPr>
        <p:spPr>
          <a:xfrm>
            <a:off x="709257" y="1490360"/>
            <a:ext cx="23697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1" u="none" strike="noStrike" cap="none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ctr"/>
            <a:r>
              <a:rPr lang="sl-SI" sz="1400" dirty="0"/>
              <a:t>Tara Jakhel</a:t>
            </a:r>
          </a:p>
        </p:txBody>
      </p:sp>
      <p:sp>
        <p:nvSpPr>
          <p:cNvPr id="23" name="Podnaslov 2">
            <a:extLst>
              <a:ext uri="{FF2B5EF4-FFF2-40B4-BE49-F238E27FC236}">
                <a16:creationId xmlns:a16="http://schemas.microsoft.com/office/drawing/2014/main" id="{D1E059E8-0815-9A4B-9CD0-E5ACFA5099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25" y="2046260"/>
            <a:ext cx="2369697" cy="597137"/>
          </a:xfrm>
        </p:spPr>
        <p:txBody>
          <a:bodyPr/>
          <a:lstStyle/>
          <a:p>
            <a:pPr algn="ctr"/>
            <a:r>
              <a:rPr lang="sl-SI" sz="1100" dirty="0" err="1">
                <a:hlinkClick r:id="rId4"/>
              </a:rPr>
              <a:t>tara.jakhel@student.um.si</a:t>
            </a:r>
            <a:endParaRPr lang="sl-SI" sz="1100" dirty="0"/>
          </a:p>
        </p:txBody>
      </p:sp>
      <p:sp>
        <p:nvSpPr>
          <p:cNvPr id="24" name="Google Shape;378;p41">
            <a:extLst>
              <a:ext uri="{FF2B5EF4-FFF2-40B4-BE49-F238E27FC236}">
                <a16:creationId xmlns:a16="http://schemas.microsoft.com/office/drawing/2014/main" id="{17640999-02DC-37C5-330D-E93048F0170C}"/>
              </a:ext>
            </a:extLst>
          </p:cNvPr>
          <p:cNvSpPr txBox="1">
            <a:spLocks/>
          </p:cNvSpPr>
          <p:nvPr/>
        </p:nvSpPr>
        <p:spPr>
          <a:xfrm>
            <a:off x="3231349" y="1490360"/>
            <a:ext cx="23697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1" u="none" strike="noStrike" cap="none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ctr"/>
            <a:r>
              <a:rPr lang="sl-SI" sz="1400" dirty="0"/>
              <a:t>Marko Intihar</a:t>
            </a:r>
          </a:p>
        </p:txBody>
      </p:sp>
      <p:sp>
        <p:nvSpPr>
          <p:cNvPr id="25" name="Google Shape;378;p41">
            <a:extLst>
              <a:ext uri="{FF2B5EF4-FFF2-40B4-BE49-F238E27FC236}">
                <a16:creationId xmlns:a16="http://schemas.microsoft.com/office/drawing/2014/main" id="{9F1C39FF-0D0B-897D-24CA-6D4B9800A7B9}"/>
              </a:ext>
            </a:extLst>
          </p:cNvPr>
          <p:cNvSpPr txBox="1">
            <a:spLocks/>
          </p:cNvSpPr>
          <p:nvPr/>
        </p:nvSpPr>
        <p:spPr>
          <a:xfrm>
            <a:off x="5749473" y="1496941"/>
            <a:ext cx="23697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1" u="none" strike="noStrike" cap="none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ctr"/>
            <a:r>
              <a:rPr lang="sl-SI" sz="1400" dirty="0"/>
              <a:t>Niko Ogrizek</a:t>
            </a:r>
          </a:p>
        </p:txBody>
      </p:sp>
      <p:sp>
        <p:nvSpPr>
          <p:cNvPr id="26" name="Podnaslov 2">
            <a:extLst>
              <a:ext uri="{FF2B5EF4-FFF2-40B4-BE49-F238E27FC236}">
                <a16:creationId xmlns:a16="http://schemas.microsoft.com/office/drawing/2014/main" id="{B5CDFD20-6166-9836-9F27-203AC646F5C4}"/>
              </a:ext>
            </a:extLst>
          </p:cNvPr>
          <p:cNvSpPr txBox="1">
            <a:spLocks/>
          </p:cNvSpPr>
          <p:nvPr/>
        </p:nvSpPr>
        <p:spPr>
          <a:xfrm>
            <a:off x="3223417" y="2046258"/>
            <a:ext cx="2369698" cy="597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1" u="none" strike="noStrike" cap="none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sl-SI" sz="1100" i="0" dirty="0" err="1">
                <a:hlinkClick r:id="rId5"/>
              </a:rPr>
              <a:t>marko.intihar2@student.um.si</a:t>
            </a:r>
            <a:endParaRPr lang="sl-SI" sz="700" dirty="0"/>
          </a:p>
        </p:txBody>
      </p:sp>
      <p:sp>
        <p:nvSpPr>
          <p:cNvPr id="27" name="Podnaslov 2">
            <a:extLst>
              <a:ext uri="{FF2B5EF4-FFF2-40B4-BE49-F238E27FC236}">
                <a16:creationId xmlns:a16="http://schemas.microsoft.com/office/drawing/2014/main" id="{C86C7A6E-8A9A-151F-CB51-82A6FB35E312}"/>
              </a:ext>
            </a:extLst>
          </p:cNvPr>
          <p:cNvSpPr txBox="1">
            <a:spLocks/>
          </p:cNvSpPr>
          <p:nvPr/>
        </p:nvSpPr>
        <p:spPr>
          <a:xfrm>
            <a:off x="5757407" y="2046258"/>
            <a:ext cx="2217304" cy="597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1" u="none" strike="noStrike" cap="none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sl-SI" sz="1100" i="0" dirty="0" err="1">
                <a:hlinkClick r:id="rId6"/>
              </a:rPr>
              <a:t>niko.ogrizek@student.um.si</a:t>
            </a:r>
            <a:endParaRPr lang="sl-SI" sz="700" dirty="0"/>
          </a:p>
        </p:txBody>
      </p:sp>
      <p:sp>
        <p:nvSpPr>
          <p:cNvPr id="28" name="Google Shape;378;p41">
            <a:extLst>
              <a:ext uri="{FF2B5EF4-FFF2-40B4-BE49-F238E27FC236}">
                <a16:creationId xmlns:a16="http://schemas.microsoft.com/office/drawing/2014/main" id="{A867892C-5798-E4FB-C1FE-02EAD9172E7E}"/>
              </a:ext>
            </a:extLst>
          </p:cNvPr>
          <p:cNvSpPr txBox="1">
            <a:spLocks/>
          </p:cNvSpPr>
          <p:nvPr/>
        </p:nvSpPr>
        <p:spPr>
          <a:xfrm>
            <a:off x="3231349" y="3362913"/>
            <a:ext cx="23697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1" u="none" strike="noStrike" cap="none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ctr"/>
            <a:r>
              <a:rPr lang="sl-SI" sz="1400" dirty="0"/>
              <a:t>dr. Tjaša Heričko</a:t>
            </a:r>
          </a:p>
        </p:txBody>
      </p:sp>
      <p:sp>
        <p:nvSpPr>
          <p:cNvPr id="29" name="Podnaslov 2">
            <a:extLst>
              <a:ext uri="{FF2B5EF4-FFF2-40B4-BE49-F238E27FC236}">
                <a16:creationId xmlns:a16="http://schemas.microsoft.com/office/drawing/2014/main" id="{AE790EC2-5452-8AC2-3AD3-201C6E666C2F}"/>
              </a:ext>
            </a:extLst>
          </p:cNvPr>
          <p:cNvSpPr txBox="1">
            <a:spLocks/>
          </p:cNvSpPr>
          <p:nvPr/>
        </p:nvSpPr>
        <p:spPr>
          <a:xfrm>
            <a:off x="3235317" y="3918813"/>
            <a:ext cx="2369697" cy="597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1" u="none" strike="noStrike" cap="none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sl-SI" sz="1100" i="0" dirty="0" err="1">
                <a:hlinkClick r:id="rId7"/>
              </a:rPr>
              <a:t>tjasa.hericko@um.si</a:t>
            </a:r>
            <a:endParaRPr lang="sl-SI" sz="600" dirty="0"/>
          </a:p>
        </p:txBody>
      </p:sp>
      <p:sp>
        <p:nvSpPr>
          <p:cNvPr id="30" name="Google Shape;170;p29">
            <a:extLst>
              <a:ext uri="{FF2B5EF4-FFF2-40B4-BE49-F238E27FC236}">
                <a16:creationId xmlns:a16="http://schemas.microsoft.com/office/drawing/2014/main" id="{F267EFC2-C2B9-E8ED-E5A8-D4FC2C6CF187}"/>
              </a:ext>
            </a:extLst>
          </p:cNvPr>
          <p:cNvSpPr txBox="1">
            <a:spLocks/>
          </p:cNvSpPr>
          <p:nvPr/>
        </p:nvSpPr>
        <p:spPr>
          <a:xfrm>
            <a:off x="720000" y="3050337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 Deca SemiBold"/>
              <a:buNone/>
              <a:defRPr sz="3500" b="0" i="1" u="none" strike="noStrike" cap="none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ExtraBold"/>
              <a:buNone/>
              <a:defRPr sz="3500" b="0" i="1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ExtraBold"/>
              <a:buNone/>
              <a:defRPr sz="3500" b="0" i="1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ExtraBold"/>
              <a:buNone/>
              <a:defRPr sz="3500" b="0" i="1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ExtraBold"/>
              <a:buNone/>
              <a:defRPr sz="3500" b="0" i="1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ExtraBold"/>
              <a:buNone/>
              <a:defRPr sz="3500" b="0" i="1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ExtraBold"/>
              <a:buNone/>
              <a:defRPr sz="3500" b="0" i="1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ExtraBold"/>
              <a:buNone/>
              <a:defRPr sz="3500" b="0" i="1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ExtraBold"/>
              <a:buNone/>
              <a:defRPr sz="3500" b="0" i="1" u="none" strike="noStrike" cap="none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9pPr>
          </a:lstStyle>
          <a:p>
            <a:r>
              <a:rPr lang="sl-SI" dirty="0"/>
              <a:t>Skrbnica:</a:t>
            </a:r>
          </a:p>
        </p:txBody>
      </p:sp>
    </p:spTree>
    <p:extLst>
      <p:ext uri="{BB962C8B-B14F-4D97-AF65-F5344CB8AC3E}">
        <p14:creationId xmlns:p14="http://schemas.microsoft.com/office/powerpoint/2010/main" val="315740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dirty="0"/>
              <a:t>Delitev nalog</a:t>
            </a:r>
            <a:endParaRPr dirty="0"/>
          </a:p>
        </p:txBody>
      </p:sp>
      <p:sp>
        <p:nvSpPr>
          <p:cNvPr id="232" name="Google Shape;232;p34"/>
          <p:cNvSpPr txBox="1">
            <a:spLocks noGrp="1"/>
          </p:cNvSpPr>
          <p:nvPr>
            <p:ph type="subTitle" idx="5"/>
          </p:nvPr>
        </p:nvSpPr>
        <p:spPr>
          <a:xfrm>
            <a:off x="1253224" y="1455550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dirty="0"/>
              <a:t>JIRA</a:t>
            </a:r>
            <a:endParaRPr dirty="0"/>
          </a:p>
        </p:txBody>
      </p:sp>
      <p:sp>
        <p:nvSpPr>
          <p:cNvPr id="3" name="PoljeZBesedilom 2">
            <a:extLst>
              <a:ext uri="{FF2B5EF4-FFF2-40B4-BE49-F238E27FC236}">
                <a16:creationId xmlns:a16="http://schemas.microsoft.com/office/drawing/2014/main" id="{7C907799-DF5B-BDD6-B290-83677F028514}"/>
              </a:ext>
            </a:extLst>
          </p:cNvPr>
          <p:cNvSpPr txBox="1"/>
          <p:nvPr/>
        </p:nvSpPr>
        <p:spPr>
          <a:xfrm>
            <a:off x="2723197" y="4866501"/>
            <a:ext cx="36976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l-SI" sz="1200" dirty="0">
                <a:solidFill>
                  <a:schemeClr val="tx1"/>
                </a:solidFill>
              </a:rPr>
              <a:t>https://petalbot.atlassian.net/jira/your-work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8AFE49CC-1355-C28B-E535-340825FF578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252538" y="1709242"/>
            <a:ext cx="520206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sl-SI" altLang="sl-SI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Upravljanje projektnih nalog z uporabo </a:t>
            </a:r>
            <a:r>
              <a:rPr kumimoji="0" lang="sl-SI" altLang="sl-SI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Sprintov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sl-SI" sz="1800" dirty="0"/>
              <a:t>Ustvarjanje, dodeljevanje in prevzem </a:t>
            </a:r>
            <a:r>
              <a:rPr lang="sl-SI" sz="1800" dirty="0" err="1"/>
              <a:t>taskov</a:t>
            </a:r>
            <a:endParaRPr kumimoji="0" lang="sl-SI" altLang="sl-SI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sl-SI" altLang="sl-SI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>
          <a:extLst>
            <a:ext uri="{FF2B5EF4-FFF2-40B4-BE49-F238E27FC236}">
              <a16:creationId xmlns:a16="http://schemas.microsoft.com/office/drawing/2014/main" id="{D419964D-7870-3117-9E9B-55FA364E4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>
            <a:extLst>
              <a:ext uri="{FF2B5EF4-FFF2-40B4-BE49-F238E27FC236}">
                <a16:creationId xmlns:a16="http://schemas.microsoft.com/office/drawing/2014/main" id="{1E2AFF66-DD49-5400-4951-A0C49D3B4E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445025"/>
            <a:ext cx="534626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sl-SI" dirty="0"/>
              <a:t>Arhitekturne odločitve</a:t>
            </a:r>
            <a:endParaRPr dirty="0"/>
          </a:p>
        </p:txBody>
      </p:sp>
      <p:sp>
        <p:nvSpPr>
          <p:cNvPr id="240" name="Google Shape;240;p35">
            <a:extLst>
              <a:ext uri="{FF2B5EF4-FFF2-40B4-BE49-F238E27FC236}">
                <a16:creationId xmlns:a16="http://schemas.microsoft.com/office/drawing/2014/main" id="{38CF54D8-6781-C746-866C-B25F63FF53A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710154"/>
            <a:ext cx="1986000" cy="7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dirty="0"/>
              <a:t>REACT</a:t>
            </a:r>
            <a:endParaRPr dirty="0"/>
          </a:p>
        </p:txBody>
      </p:sp>
      <p:sp>
        <p:nvSpPr>
          <p:cNvPr id="241" name="Google Shape;241;p35">
            <a:extLst>
              <a:ext uri="{FF2B5EF4-FFF2-40B4-BE49-F238E27FC236}">
                <a16:creationId xmlns:a16="http://schemas.microsoft.com/office/drawing/2014/main" id="{30EA75F4-C18D-6C8F-6D6E-D194C9B5C258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3045600" y="1710150"/>
            <a:ext cx="2113200" cy="7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dirty="0"/>
              <a:t>PYTHON</a:t>
            </a:r>
            <a:endParaRPr dirty="0"/>
          </a:p>
        </p:txBody>
      </p:sp>
      <p:sp>
        <p:nvSpPr>
          <p:cNvPr id="242" name="Google Shape;242;p35">
            <a:extLst>
              <a:ext uri="{FF2B5EF4-FFF2-40B4-BE49-F238E27FC236}">
                <a16:creationId xmlns:a16="http://schemas.microsoft.com/office/drawing/2014/main" id="{861D4596-E835-2782-DBE8-8F0A8970C91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20000" y="3440450"/>
            <a:ext cx="1986000" cy="7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dirty="0"/>
              <a:t>SHRAMBA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dirty="0"/>
              <a:t>AVTENTIKACIJA</a:t>
            </a:r>
            <a:endParaRPr dirty="0"/>
          </a:p>
        </p:txBody>
      </p:sp>
      <p:sp>
        <p:nvSpPr>
          <p:cNvPr id="243" name="Google Shape;243;p35">
            <a:extLst>
              <a:ext uri="{FF2B5EF4-FFF2-40B4-BE49-F238E27FC236}">
                <a16:creationId xmlns:a16="http://schemas.microsoft.com/office/drawing/2014/main" id="{E1E34F14-06E1-200B-5E4A-9CE0134C2224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3045600" y="3440450"/>
            <a:ext cx="1986000" cy="7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dirty="0" err="1"/>
              <a:t>PlantNET</a:t>
            </a:r>
            <a:endParaRPr lang="sl-SI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dirty="0" err="1"/>
              <a:t>Perenual</a:t>
            </a:r>
            <a:endParaRPr lang="sl-SI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dirty="0"/>
              <a:t>Gemini</a:t>
            </a:r>
            <a:endParaRPr dirty="0"/>
          </a:p>
        </p:txBody>
      </p:sp>
      <p:sp>
        <p:nvSpPr>
          <p:cNvPr id="244" name="Google Shape;244;p35">
            <a:extLst>
              <a:ext uri="{FF2B5EF4-FFF2-40B4-BE49-F238E27FC236}">
                <a16:creationId xmlns:a16="http://schemas.microsoft.com/office/drawing/2014/main" id="{A4545456-DEA7-BFE1-52AC-4CFEAF358B47}"/>
              </a:ext>
            </a:extLst>
          </p:cNvPr>
          <p:cNvSpPr txBox="1">
            <a:spLocks noGrp="1"/>
          </p:cNvSpPr>
          <p:nvPr>
            <p:ph type="subTitle" idx="7"/>
          </p:nvPr>
        </p:nvSpPr>
        <p:spPr>
          <a:xfrm>
            <a:off x="723905" y="1421041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dirty="0"/>
              <a:t>FRONTEND</a:t>
            </a:r>
            <a:endParaRPr dirty="0"/>
          </a:p>
        </p:txBody>
      </p:sp>
      <p:sp>
        <p:nvSpPr>
          <p:cNvPr id="245" name="Google Shape;245;p35">
            <a:extLst>
              <a:ext uri="{FF2B5EF4-FFF2-40B4-BE49-F238E27FC236}">
                <a16:creationId xmlns:a16="http://schemas.microsoft.com/office/drawing/2014/main" id="{32CFAE2C-FF32-C34E-C88B-E2B784679DD9}"/>
              </a:ext>
            </a:extLst>
          </p:cNvPr>
          <p:cNvSpPr txBox="1">
            <a:spLocks noGrp="1"/>
          </p:cNvSpPr>
          <p:nvPr>
            <p:ph type="subTitle" idx="8"/>
          </p:nvPr>
        </p:nvSpPr>
        <p:spPr>
          <a:xfrm>
            <a:off x="3049502" y="1421041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sl-SI" dirty="0"/>
              <a:t>BACKEND</a:t>
            </a:r>
          </a:p>
        </p:txBody>
      </p:sp>
      <p:sp>
        <p:nvSpPr>
          <p:cNvPr id="249" name="Google Shape;249;p35">
            <a:extLst>
              <a:ext uri="{FF2B5EF4-FFF2-40B4-BE49-F238E27FC236}">
                <a16:creationId xmlns:a16="http://schemas.microsoft.com/office/drawing/2014/main" id="{2DA34AD8-28BB-2F2C-A95A-82736D70B031}"/>
              </a:ext>
            </a:extLst>
          </p:cNvPr>
          <p:cNvSpPr txBox="1">
            <a:spLocks noGrp="1"/>
          </p:cNvSpPr>
          <p:nvPr>
            <p:ph type="subTitle" idx="13"/>
          </p:nvPr>
        </p:nvSpPr>
        <p:spPr>
          <a:xfrm>
            <a:off x="723905" y="3148129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dirty="0"/>
              <a:t>FIREBASE</a:t>
            </a:r>
            <a:endParaRPr dirty="0"/>
          </a:p>
        </p:txBody>
      </p:sp>
      <p:sp>
        <p:nvSpPr>
          <p:cNvPr id="250" name="Google Shape;250;p35">
            <a:extLst>
              <a:ext uri="{FF2B5EF4-FFF2-40B4-BE49-F238E27FC236}">
                <a16:creationId xmlns:a16="http://schemas.microsoft.com/office/drawing/2014/main" id="{B5E44FF9-556A-6E51-6029-184421D31B8C}"/>
              </a:ext>
            </a:extLst>
          </p:cNvPr>
          <p:cNvSpPr txBox="1">
            <a:spLocks noGrp="1"/>
          </p:cNvSpPr>
          <p:nvPr>
            <p:ph type="subTitle" idx="14"/>
          </p:nvPr>
        </p:nvSpPr>
        <p:spPr>
          <a:xfrm>
            <a:off x="3049502" y="3148129"/>
            <a:ext cx="197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dirty="0"/>
              <a:t>API</a:t>
            </a:r>
            <a:endParaRPr dirty="0"/>
          </a:p>
        </p:txBody>
      </p:sp>
      <p:sp>
        <p:nvSpPr>
          <p:cNvPr id="10" name="Google Shape;246;p35">
            <a:extLst>
              <a:ext uri="{FF2B5EF4-FFF2-40B4-BE49-F238E27FC236}">
                <a16:creationId xmlns:a16="http://schemas.microsoft.com/office/drawing/2014/main" id="{ED400F34-46C5-41B4-E783-AA8966D430EC}"/>
              </a:ext>
            </a:extLst>
          </p:cNvPr>
          <p:cNvSpPr txBox="1">
            <a:spLocks/>
          </p:cNvSpPr>
          <p:nvPr/>
        </p:nvSpPr>
        <p:spPr>
          <a:xfrm>
            <a:off x="5375094" y="1421041"/>
            <a:ext cx="2374445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1" u="none" strike="noStrike" cap="none">
                <a:solidFill>
                  <a:schemeClr val="dk1"/>
                </a:solidFill>
                <a:latin typeface="Lexend Deca SemiBold"/>
                <a:ea typeface="Lexend Deca SemiBold"/>
                <a:cs typeface="Lexend Deca SemiBold"/>
                <a:sym typeface="Lexend Deca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sl-SI" dirty="0"/>
              <a:t>DEPLOYMENT</a:t>
            </a:r>
          </a:p>
        </p:txBody>
      </p:sp>
      <p:sp>
        <p:nvSpPr>
          <p:cNvPr id="11" name="Google Shape;247;p35">
            <a:extLst>
              <a:ext uri="{FF2B5EF4-FFF2-40B4-BE49-F238E27FC236}">
                <a16:creationId xmlns:a16="http://schemas.microsoft.com/office/drawing/2014/main" id="{AFB965E7-4450-E918-4048-B44D6BDE2F4F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5371199" y="1710154"/>
            <a:ext cx="1986000" cy="7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dirty="0"/>
              <a:t>RENDER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dirty="0"/>
              <a:t>VERCEL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746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dirty="0"/>
              <a:t>Funkcionalnosti:</a:t>
            </a:r>
            <a:endParaRPr dirty="0"/>
          </a:p>
        </p:txBody>
      </p:sp>
      <p:graphicFrame>
        <p:nvGraphicFramePr>
          <p:cNvPr id="160" name="Google Shape;160;p28"/>
          <p:cNvGraphicFramePr/>
          <p:nvPr>
            <p:extLst>
              <p:ext uri="{D42A27DB-BD31-4B8C-83A1-F6EECF244321}">
                <p14:modId xmlns:p14="http://schemas.microsoft.com/office/powerpoint/2010/main" val="3742829850"/>
              </p:ext>
            </p:extLst>
          </p:nvPr>
        </p:nvGraphicFramePr>
        <p:xfrm>
          <a:off x="783089" y="1614825"/>
          <a:ext cx="2978590" cy="1807625"/>
        </p:xfrm>
        <a:graphic>
          <a:graphicData uri="http://schemas.openxmlformats.org/drawingml/2006/table">
            <a:tbl>
              <a:tblPr>
                <a:noFill/>
                <a:tableStyleId>{B1B8C10B-3EC8-4089-A490-930619B2A878}</a:tableStyleId>
              </a:tblPr>
              <a:tblGrid>
                <a:gridCol w="2978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r>
                        <a:rPr lang="sl-SI" sz="1100" dirty="0">
                          <a:solidFill>
                            <a:schemeClr val="tx1"/>
                          </a:solidFill>
                        </a:rPr>
                        <a:t>Ustvarjanje prostorov za rastline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r>
                        <a:rPr lang="sl-SI" sz="1100" dirty="0">
                          <a:solidFill>
                            <a:schemeClr val="tx1"/>
                          </a:solidFill>
                        </a:rPr>
                        <a:t>Prepoznavanje rastlin z AI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r>
                        <a:rPr lang="pl-PL" sz="1100" dirty="0">
                          <a:solidFill>
                            <a:schemeClr val="tx1"/>
                          </a:solidFill>
                        </a:rPr>
                        <a:t>Sezonski nasveti in opomniki za zalivanje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r>
                        <a:rPr lang="pl-PL" sz="1100" dirty="0">
                          <a:solidFill>
                            <a:schemeClr val="tx1"/>
                          </a:solidFill>
                        </a:rPr>
                        <a:t>Vizualna statistika in naloge za nego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r>
                        <a:rPr lang="sl-SI" sz="1100" dirty="0">
                          <a:solidFill>
                            <a:schemeClr val="tx1"/>
                          </a:solidFill>
                        </a:rPr>
                        <a:t>Uporaba zunanjih API-jev za izboljšano uporabniško izkušnjo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>
          <a:extLst>
            <a:ext uri="{FF2B5EF4-FFF2-40B4-BE49-F238E27FC236}">
              <a16:creationId xmlns:a16="http://schemas.microsoft.com/office/drawing/2014/main" id="{58CE3197-E6A6-5246-F0FB-3C8D64B2FB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>
            <a:extLst>
              <a:ext uri="{FF2B5EF4-FFF2-40B4-BE49-F238E27FC236}">
                <a16:creationId xmlns:a16="http://schemas.microsoft.com/office/drawing/2014/main" id="{F31AB43C-0782-5F0C-31CC-BA2C6BD00D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dirty="0" err="1"/>
              <a:t>Deployment</a:t>
            </a:r>
            <a:endParaRPr dirty="0"/>
          </a:p>
        </p:txBody>
      </p:sp>
      <p:graphicFrame>
        <p:nvGraphicFramePr>
          <p:cNvPr id="160" name="Google Shape;160;p28">
            <a:extLst>
              <a:ext uri="{FF2B5EF4-FFF2-40B4-BE49-F238E27FC236}">
                <a16:creationId xmlns:a16="http://schemas.microsoft.com/office/drawing/2014/main" id="{3A1A99D6-C9D9-7BE5-70A2-A323CF2E91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2229277"/>
              </p:ext>
            </p:extLst>
          </p:nvPr>
        </p:nvGraphicFramePr>
        <p:xfrm>
          <a:off x="783089" y="1614825"/>
          <a:ext cx="2978590" cy="723050"/>
        </p:xfrm>
        <a:graphic>
          <a:graphicData uri="http://schemas.openxmlformats.org/drawingml/2006/table">
            <a:tbl>
              <a:tblPr>
                <a:noFill/>
                <a:tableStyleId>{B1B8C10B-3EC8-4089-A490-930619B2A878}</a:tableStyleId>
              </a:tblPr>
              <a:tblGrid>
                <a:gridCol w="2978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r>
                        <a:rPr lang="sl-SI" sz="1100" dirty="0" err="1">
                          <a:solidFill>
                            <a:schemeClr val="tx1"/>
                          </a:solidFill>
                        </a:rPr>
                        <a:t>Vercel</a:t>
                      </a:r>
                      <a:endParaRPr lang="sl-SI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r>
                        <a:rPr lang="sl-SI" sz="1100" dirty="0" err="1">
                          <a:solidFill>
                            <a:schemeClr val="tx1"/>
                          </a:solidFill>
                        </a:rPr>
                        <a:t>Render</a:t>
                      </a:r>
                      <a:endParaRPr lang="sl-SI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3691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>
          <a:extLst>
            <a:ext uri="{FF2B5EF4-FFF2-40B4-BE49-F238E27FC236}">
              <a16:creationId xmlns:a16="http://schemas.microsoft.com/office/drawing/2014/main" id="{1D29798B-8D89-4EFD-609B-C67A57EE17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>
            <a:extLst>
              <a:ext uri="{FF2B5EF4-FFF2-40B4-BE49-F238E27FC236}">
                <a16:creationId xmlns:a16="http://schemas.microsoft.com/office/drawing/2014/main" id="{3E76235F-9DF5-F762-A620-A7F6CF3654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-SI" dirty="0"/>
              <a:t>Testiranje</a:t>
            </a:r>
            <a:endParaRPr dirty="0"/>
          </a:p>
        </p:txBody>
      </p:sp>
      <p:graphicFrame>
        <p:nvGraphicFramePr>
          <p:cNvPr id="160" name="Google Shape;160;p28">
            <a:extLst>
              <a:ext uri="{FF2B5EF4-FFF2-40B4-BE49-F238E27FC236}">
                <a16:creationId xmlns:a16="http://schemas.microsoft.com/office/drawing/2014/main" id="{B9357155-1F91-4F62-EBA4-301C475046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6748583"/>
              </p:ext>
            </p:extLst>
          </p:nvPr>
        </p:nvGraphicFramePr>
        <p:xfrm>
          <a:off x="783089" y="1614825"/>
          <a:ext cx="3999200" cy="1084575"/>
        </p:xfrm>
        <a:graphic>
          <a:graphicData uri="http://schemas.openxmlformats.org/drawingml/2006/table">
            <a:tbl>
              <a:tblPr>
                <a:noFill/>
                <a:tableStyleId>{B1B8C10B-3EC8-4089-A490-930619B2A878}</a:tableStyleId>
              </a:tblPr>
              <a:tblGrid>
                <a:gridCol w="399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r>
                        <a:rPr lang="sl-SI" sz="1100" dirty="0" err="1">
                          <a:solidFill>
                            <a:schemeClr val="tx1"/>
                          </a:solidFill>
                        </a:rPr>
                        <a:t>Unit</a:t>
                      </a:r>
                      <a:r>
                        <a:rPr lang="sl-SI" sz="1100" dirty="0">
                          <a:solidFill>
                            <a:schemeClr val="tx1"/>
                          </a:solidFill>
                        </a:rPr>
                        <a:t> testi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r>
                        <a:rPr lang="sl-SI" sz="1100" dirty="0">
                          <a:solidFill>
                            <a:schemeClr val="tx1"/>
                          </a:solidFill>
                        </a:rPr>
                        <a:t>Integracijski testi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r>
                        <a:rPr lang="pl-PL" sz="1100" dirty="0">
                          <a:solidFill>
                            <a:schemeClr val="tx1"/>
                          </a:solidFill>
                        </a:rPr>
                        <a:t>Ročno testiranje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3800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>
          <a:extLst>
            <a:ext uri="{FF2B5EF4-FFF2-40B4-BE49-F238E27FC236}">
              <a16:creationId xmlns:a16="http://schemas.microsoft.com/office/drawing/2014/main" id="{89C1C361-853E-959C-CFD9-1DD3979A7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>
            <a:extLst>
              <a:ext uri="{FF2B5EF4-FFF2-40B4-BE49-F238E27FC236}">
                <a16:creationId xmlns:a16="http://schemas.microsoft.com/office/drawing/2014/main" id="{FE9FFAE7-66D1-47F2-8043-3E74B46BB2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445025"/>
            <a:ext cx="534626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sl-SI" dirty="0"/>
              <a:t>SONARQUBE</a:t>
            </a:r>
            <a:endParaRPr dirty="0"/>
          </a:p>
        </p:txBody>
      </p:sp>
      <p:pic>
        <p:nvPicPr>
          <p:cNvPr id="23" name="Slika 22">
            <a:extLst>
              <a:ext uri="{FF2B5EF4-FFF2-40B4-BE49-F238E27FC236}">
                <a16:creationId xmlns:a16="http://schemas.microsoft.com/office/drawing/2014/main" id="{131DF4DF-26C6-154C-07BD-C89EDD077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07" y="1017725"/>
            <a:ext cx="3927588" cy="1699754"/>
          </a:xfrm>
          <a:prstGeom prst="rect">
            <a:avLst/>
          </a:prstGeom>
        </p:spPr>
      </p:pic>
      <p:pic>
        <p:nvPicPr>
          <p:cNvPr id="25" name="Slika 24">
            <a:extLst>
              <a:ext uri="{FF2B5EF4-FFF2-40B4-BE49-F238E27FC236}">
                <a16:creationId xmlns:a16="http://schemas.microsoft.com/office/drawing/2014/main" id="{06D9715F-1A9A-A00C-3F6C-F48EA8470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1295" y="2490513"/>
            <a:ext cx="4920712" cy="256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201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>
          <a:extLst>
            <a:ext uri="{FF2B5EF4-FFF2-40B4-BE49-F238E27FC236}">
              <a16:creationId xmlns:a16="http://schemas.microsoft.com/office/drawing/2014/main" id="{247B02AE-614C-9150-63FC-8B77D79270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jeZBesedilom 2">
            <a:extLst>
              <a:ext uri="{FF2B5EF4-FFF2-40B4-BE49-F238E27FC236}">
                <a16:creationId xmlns:a16="http://schemas.microsoft.com/office/drawing/2014/main" id="{C0B4D3F0-3619-48AE-5FE4-DDC069A7D74F}"/>
              </a:ext>
            </a:extLst>
          </p:cNvPr>
          <p:cNvSpPr txBox="1"/>
          <p:nvPr/>
        </p:nvSpPr>
        <p:spPr>
          <a:xfrm>
            <a:off x="2048108" y="1323373"/>
            <a:ext cx="50477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l-SI" sz="2000" dirty="0">
                <a:solidFill>
                  <a:schemeClr val="tx1"/>
                </a:solidFill>
                <a:hlinkClick r:id="rId3"/>
              </a:rPr>
              <a:t>https://github.com/Plantzzzz</a:t>
            </a:r>
            <a:endParaRPr lang="sl-SI" sz="2000" dirty="0">
              <a:solidFill>
                <a:schemeClr val="tx1"/>
              </a:solidFill>
            </a:endParaRPr>
          </a:p>
        </p:txBody>
      </p:sp>
      <p:sp>
        <p:nvSpPr>
          <p:cNvPr id="5" name="Naslov 4">
            <a:extLst>
              <a:ext uri="{FF2B5EF4-FFF2-40B4-BE49-F238E27FC236}">
                <a16:creationId xmlns:a16="http://schemas.microsoft.com/office/drawing/2014/main" id="{88A425C5-4804-A928-D9E2-74A1763A9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Koda:</a:t>
            </a:r>
          </a:p>
        </p:txBody>
      </p:sp>
    </p:spTree>
    <p:extLst>
      <p:ext uri="{BB962C8B-B14F-4D97-AF65-F5344CB8AC3E}">
        <p14:creationId xmlns:p14="http://schemas.microsoft.com/office/powerpoint/2010/main" val="3313101299"/>
      </p:ext>
    </p:extLst>
  </p:cSld>
  <p:clrMapOvr>
    <a:masterClrMapping/>
  </p:clrMapOvr>
</p:sld>
</file>

<file path=ppt/theme/theme1.xml><?xml version="1.0" encoding="utf-8"?>
<a:theme xmlns:a="http://schemas.openxmlformats.org/drawingml/2006/main" name="Final Year Project Results Meeting by Slidesgo">
  <a:themeElements>
    <a:clrScheme name="Simple Light">
      <a:dk1>
        <a:srgbClr val="FFFFFF"/>
      </a:dk1>
      <a:lt1>
        <a:srgbClr val="0C2633"/>
      </a:lt1>
      <a:dk2>
        <a:srgbClr val="067AA9"/>
      </a:dk2>
      <a:lt2>
        <a:srgbClr val="00E3DB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148</Words>
  <Application>Microsoft Office PowerPoint</Application>
  <PresentationFormat>Diaprojekcija na zaslonu (16:9)</PresentationFormat>
  <Paragraphs>48</Paragraphs>
  <Slides>9</Slides>
  <Notes>9</Notes>
  <HiddenSlides>0</HiddenSlides>
  <MMClips>0</MMClips>
  <ScaleCrop>false</ScaleCrop>
  <HeadingPairs>
    <vt:vector size="6" baseType="variant">
      <vt:variant>
        <vt:lpstr>Uporabljene pisave</vt:lpstr>
      </vt:variant>
      <vt:variant>
        <vt:i4>6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9</vt:i4>
      </vt:variant>
    </vt:vector>
  </HeadingPairs>
  <TitlesOfParts>
    <vt:vector size="16" baseType="lpstr">
      <vt:lpstr>Bebas Neue</vt:lpstr>
      <vt:lpstr>DM Sans</vt:lpstr>
      <vt:lpstr>Arial</vt:lpstr>
      <vt:lpstr>Anaheim</vt:lpstr>
      <vt:lpstr>Lexend Deca SemiBold</vt:lpstr>
      <vt:lpstr>Montserrat</vt:lpstr>
      <vt:lpstr>Final Year Project Results Meeting by Slidesgo</vt:lpstr>
      <vt:lpstr>PetalBot Diplomski projekt 2025</vt:lpstr>
      <vt:lpstr>Člani:</vt:lpstr>
      <vt:lpstr>Delitev nalog</vt:lpstr>
      <vt:lpstr>Arhitekturne odločitve</vt:lpstr>
      <vt:lpstr>Funkcionalnosti:</vt:lpstr>
      <vt:lpstr>Deployment</vt:lpstr>
      <vt:lpstr>Testiranje</vt:lpstr>
      <vt:lpstr>SONARQUBE</vt:lpstr>
      <vt:lpstr>Koda: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Niko Ogrizek</cp:lastModifiedBy>
  <cp:revision>4</cp:revision>
  <dcterms:modified xsi:type="dcterms:W3CDTF">2025-06-06T20:57:09Z</dcterms:modified>
</cp:coreProperties>
</file>