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3"/>
  </p:notesMasterIdLst>
  <p:sldIdLst>
    <p:sldId id="293" r:id="rId2"/>
    <p:sldId id="256" r:id="rId3"/>
    <p:sldId id="257" r:id="rId4"/>
    <p:sldId id="258" r:id="rId5"/>
    <p:sldId id="259" r:id="rId6"/>
    <p:sldId id="260" r:id="rId7"/>
    <p:sldId id="261" r:id="rId8"/>
    <p:sldId id="262" r:id="rId9"/>
    <p:sldId id="263" r:id="rId10"/>
    <p:sldId id="265" r:id="rId11"/>
    <p:sldId id="269" r:id="rId12"/>
    <p:sldId id="270" r:id="rId13"/>
    <p:sldId id="271" r:id="rId14"/>
    <p:sldId id="268" r:id="rId15"/>
    <p:sldId id="273" r:id="rId16"/>
    <p:sldId id="274" r:id="rId17"/>
    <p:sldId id="275" r:id="rId18"/>
    <p:sldId id="277" r:id="rId19"/>
    <p:sldId id="278" r:id="rId20"/>
    <p:sldId id="283" r:id="rId21"/>
    <p:sldId id="285" r:id="rId22"/>
    <p:sldId id="280" r:id="rId23"/>
    <p:sldId id="286" r:id="rId24"/>
    <p:sldId id="287" r:id="rId25"/>
    <p:sldId id="288" r:id="rId26"/>
    <p:sldId id="289" r:id="rId27"/>
    <p:sldId id="290" r:id="rId28"/>
    <p:sldId id="291" r:id="rId29"/>
    <p:sldId id="292" r:id="rId30"/>
    <p:sldId id="282"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891BF-DE44-4FB4-8C59-02B0ECDB3C44}"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6EE86-D052-4CC2-8F6A-549D292B85F4}" type="slidenum">
              <a:rPr lang="en-IN" smtClean="0"/>
              <a:t>‹#›</a:t>
            </a:fld>
            <a:endParaRPr lang="en-IN"/>
          </a:p>
        </p:txBody>
      </p:sp>
    </p:spTree>
    <p:extLst>
      <p:ext uri="{BB962C8B-B14F-4D97-AF65-F5344CB8AC3E}">
        <p14:creationId xmlns:p14="http://schemas.microsoft.com/office/powerpoint/2010/main" val="33035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66EE86-D052-4CC2-8F6A-549D292B85F4}" type="slidenum">
              <a:rPr lang="en-IN" smtClean="0"/>
              <a:t>2</a:t>
            </a:fld>
            <a:endParaRPr lang="en-IN"/>
          </a:p>
        </p:txBody>
      </p:sp>
    </p:spTree>
    <p:extLst>
      <p:ext uri="{BB962C8B-B14F-4D97-AF65-F5344CB8AC3E}">
        <p14:creationId xmlns:p14="http://schemas.microsoft.com/office/powerpoint/2010/main" val="716765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77E3C9-8F62-477D-91A7-8907C926C295}" type="datetimeFigureOut">
              <a:rPr lang="en-IN" smtClean="0"/>
              <a:t>24-01-2025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235654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204601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357425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0940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104106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77E3C9-8F62-477D-91A7-8907C926C295}" type="datetimeFigureOut">
              <a:rPr lang="en-IN" smtClean="0"/>
              <a:t>24-01-2025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352589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77E3C9-8F62-477D-91A7-8907C926C295}" type="datetimeFigureOut">
              <a:rPr lang="en-IN" smtClean="0"/>
              <a:t>24-01-2025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3792011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7E3C9-8F62-477D-91A7-8907C926C295}"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560716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7E3C9-8F62-477D-91A7-8907C926C295}"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281339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7E3C9-8F62-477D-91A7-8907C926C295}"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195512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E3C9-8F62-477D-91A7-8907C926C295}"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54607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34455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77E3C9-8F62-477D-91A7-8907C926C295}" type="datetimeFigureOut">
              <a:rPr lang="en-IN" smtClean="0"/>
              <a:t>24-01-2025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224440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7E3C9-8F62-477D-91A7-8907C926C295}" type="datetimeFigureOut">
              <a:rPr lang="en-IN" smtClean="0"/>
              <a:t>24-01-2025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133991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7E3C9-8F62-477D-91A7-8907C926C295}" type="datetimeFigureOut">
              <a:rPr lang="en-IN" smtClean="0"/>
              <a:t>24-01-2025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194501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88330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7E3C9-8F62-477D-91A7-8907C926C295}"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06CB-1C25-4B0A-B39E-8167EB43C1C0}" type="slidenum">
              <a:rPr lang="en-IN" smtClean="0"/>
              <a:t>‹#›</a:t>
            </a:fld>
            <a:endParaRPr lang="en-IN"/>
          </a:p>
        </p:txBody>
      </p:sp>
    </p:spTree>
    <p:extLst>
      <p:ext uri="{BB962C8B-B14F-4D97-AF65-F5344CB8AC3E}">
        <p14:creationId xmlns:p14="http://schemas.microsoft.com/office/powerpoint/2010/main" val="376422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77E3C9-8F62-477D-91A7-8907C926C295}" type="datetimeFigureOut">
              <a:rPr lang="en-IN" smtClean="0"/>
              <a:t>24-01-2025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1806CB-1C25-4B0A-B39E-8167EB43C1C0}" type="slidenum">
              <a:rPr lang="en-IN" smtClean="0"/>
              <a:t>‹#›</a:t>
            </a:fld>
            <a:endParaRPr lang="en-IN"/>
          </a:p>
        </p:txBody>
      </p:sp>
    </p:spTree>
    <p:extLst>
      <p:ext uri="{BB962C8B-B14F-4D97-AF65-F5344CB8AC3E}">
        <p14:creationId xmlns:p14="http://schemas.microsoft.com/office/powerpoint/2010/main" val="409829968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5173/"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C4BC3E-C5C5-9DB7-5E17-CF04661215CA}"/>
              </a:ext>
            </a:extLst>
          </p:cNvPr>
          <p:cNvSpPr>
            <a:spLocks noGrp="1"/>
          </p:cNvSpPr>
          <p:nvPr>
            <p:ph type="title"/>
          </p:nvPr>
        </p:nvSpPr>
        <p:spPr>
          <a:xfrm>
            <a:off x="730987" y="1416990"/>
            <a:ext cx="5962079" cy="1478570"/>
          </a:xfrm>
        </p:spPr>
        <p:txBody>
          <a:bodyPr/>
          <a:lstStyle/>
          <a:p>
            <a:r>
              <a:rPr lang="en-IN" dirty="0">
                <a:solidFill>
                  <a:srgbClr val="FF0000"/>
                </a:solidFill>
                <a:latin typeface="Algerian" panose="04020705040A02060702" pitchFamily="82" charset="0"/>
              </a:rPr>
              <a:t>Grow more chat app</a:t>
            </a:r>
          </a:p>
        </p:txBody>
      </p:sp>
      <p:sp>
        <p:nvSpPr>
          <p:cNvPr id="7" name="TextBox 6">
            <a:extLst>
              <a:ext uri="{FF2B5EF4-FFF2-40B4-BE49-F238E27FC236}">
                <a16:creationId xmlns:a16="http://schemas.microsoft.com/office/drawing/2014/main" id="{5FC9EDBE-3ACF-BD4B-9457-C668C7561909}"/>
              </a:ext>
            </a:extLst>
          </p:cNvPr>
          <p:cNvSpPr txBox="1"/>
          <p:nvPr/>
        </p:nvSpPr>
        <p:spPr>
          <a:xfrm>
            <a:off x="2278439" y="2895560"/>
            <a:ext cx="6798599" cy="646331"/>
          </a:xfrm>
          <a:prstGeom prst="rect">
            <a:avLst/>
          </a:prstGeom>
          <a:noFill/>
        </p:spPr>
        <p:txBody>
          <a:bodyPr wrap="square" rtlCol="0">
            <a:spAutoFit/>
          </a:bodyPr>
          <a:lstStyle/>
          <a:p>
            <a:r>
              <a:rPr lang="en-IN" dirty="0">
                <a:solidFill>
                  <a:srgbClr val="FF0000"/>
                </a:solidFill>
                <a:latin typeface="Algerian" panose="04020705040A02060702" pitchFamily="82" charset="0"/>
              </a:rPr>
              <a:t>(</a:t>
            </a:r>
            <a:r>
              <a:rPr lang="en-IN" dirty="0">
                <a:latin typeface="Algerian" panose="04020705040A02060702" pitchFamily="82" charset="0"/>
              </a:rPr>
              <a:t> It is a cloud based chatting application like such as what’s app, Instagram. </a:t>
            </a:r>
            <a:r>
              <a:rPr lang="en-IN" dirty="0">
                <a:solidFill>
                  <a:srgbClr val="FF0000"/>
                </a:solidFill>
                <a:latin typeface="Algerian" panose="04020705040A02060702" pitchFamily="82" charset="0"/>
              </a:rPr>
              <a:t>)</a:t>
            </a:r>
          </a:p>
        </p:txBody>
      </p:sp>
      <p:sp>
        <p:nvSpPr>
          <p:cNvPr id="8" name="TextBox 7">
            <a:extLst>
              <a:ext uri="{FF2B5EF4-FFF2-40B4-BE49-F238E27FC236}">
                <a16:creationId xmlns:a16="http://schemas.microsoft.com/office/drawing/2014/main" id="{33E4D3E9-536B-BEA5-7B2A-B120B74CDE51}"/>
              </a:ext>
            </a:extLst>
          </p:cNvPr>
          <p:cNvSpPr txBox="1"/>
          <p:nvPr/>
        </p:nvSpPr>
        <p:spPr>
          <a:xfrm>
            <a:off x="7464972" y="4144983"/>
            <a:ext cx="5612525" cy="2031325"/>
          </a:xfrm>
          <a:prstGeom prst="rect">
            <a:avLst/>
          </a:prstGeom>
          <a:noFill/>
        </p:spPr>
        <p:txBody>
          <a:bodyPr wrap="square" rtlCol="0">
            <a:spAutoFit/>
          </a:bodyPr>
          <a:lstStyle/>
          <a:p>
            <a:r>
              <a:rPr lang="en-IN" dirty="0">
                <a:solidFill>
                  <a:schemeClr val="tx2">
                    <a:lumMod val="75000"/>
                  </a:schemeClr>
                </a:solidFill>
                <a:latin typeface="Algerian" panose="04020705040A02060702" pitchFamily="82" charset="0"/>
              </a:rPr>
              <a:t>TEAM MEMBERS </a:t>
            </a:r>
            <a:r>
              <a:rPr lang="en-IN" dirty="0">
                <a:solidFill>
                  <a:schemeClr val="bg1">
                    <a:lumMod val="95000"/>
                    <a:lumOff val="5000"/>
                  </a:schemeClr>
                </a:solidFill>
                <a:latin typeface="Algerian" panose="04020705040A02060702" pitchFamily="82" charset="0"/>
              </a:rPr>
              <a:t>:</a:t>
            </a:r>
          </a:p>
          <a:p>
            <a:pPr marL="742950" lvl="1" indent="-285750">
              <a:buClr>
                <a:srgbClr val="FFFF00"/>
              </a:buClr>
              <a:buFont typeface="Wingdings" panose="05000000000000000000" pitchFamily="2" charset="2"/>
              <a:buChar char="Ø"/>
            </a:pPr>
            <a:r>
              <a:rPr lang="en-IN" dirty="0" err="1">
                <a:latin typeface="Algerian" panose="04020705040A02060702" pitchFamily="82" charset="0"/>
              </a:rPr>
              <a:t>M.Veeramanikandan</a:t>
            </a:r>
            <a:endParaRPr lang="en-IN" dirty="0">
              <a:latin typeface="Algerian" panose="04020705040A02060702" pitchFamily="82" charset="0"/>
            </a:endParaRPr>
          </a:p>
          <a:p>
            <a:pPr marL="742950" lvl="1" indent="-285750">
              <a:buClr>
                <a:srgbClr val="FFFF00"/>
              </a:buClr>
              <a:buFont typeface="Wingdings" panose="05000000000000000000" pitchFamily="2" charset="2"/>
              <a:buChar char="Ø"/>
            </a:pPr>
            <a:r>
              <a:rPr lang="en-IN" dirty="0" err="1">
                <a:latin typeface="Algerian" panose="04020705040A02060702" pitchFamily="82" charset="0"/>
              </a:rPr>
              <a:t>S.Pon</a:t>
            </a:r>
            <a:r>
              <a:rPr lang="en-IN" dirty="0">
                <a:latin typeface="Algerian" panose="04020705040A02060702" pitchFamily="82" charset="0"/>
              </a:rPr>
              <a:t> Prakash</a:t>
            </a:r>
          </a:p>
          <a:p>
            <a:pPr marL="742950" lvl="1" indent="-285750">
              <a:buClr>
                <a:srgbClr val="FFFF00"/>
              </a:buClr>
              <a:buFont typeface="Wingdings" panose="05000000000000000000" pitchFamily="2" charset="2"/>
              <a:buChar char="Ø"/>
            </a:pPr>
            <a:r>
              <a:rPr lang="en-IN" dirty="0" err="1">
                <a:latin typeface="Algerian" panose="04020705040A02060702" pitchFamily="82" charset="0"/>
              </a:rPr>
              <a:t>S.Hari</a:t>
            </a:r>
            <a:r>
              <a:rPr lang="en-IN" dirty="0">
                <a:latin typeface="Algerian" panose="04020705040A02060702" pitchFamily="82" charset="0"/>
              </a:rPr>
              <a:t> Vignesh</a:t>
            </a:r>
          </a:p>
          <a:p>
            <a:pPr marL="742950" lvl="1" indent="-285750">
              <a:buClr>
                <a:srgbClr val="FFFF00"/>
              </a:buClr>
              <a:buFont typeface="Wingdings" panose="05000000000000000000" pitchFamily="2" charset="2"/>
              <a:buChar char="Ø"/>
            </a:pPr>
            <a:r>
              <a:rPr lang="en-IN" dirty="0" err="1">
                <a:latin typeface="Algerian" panose="04020705040A02060702" pitchFamily="82" charset="0"/>
              </a:rPr>
              <a:t>K.Sharin</a:t>
            </a:r>
            <a:endParaRPr lang="en-IN" dirty="0">
              <a:latin typeface="Algerian" panose="04020705040A02060702" pitchFamily="82" charset="0"/>
            </a:endParaRPr>
          </a:p>
          <a:p>
            <a:pPr marL="742950" lvl="1" indent="-285750">
              <a:buClr>
                <a:srgbClr val="FFFF00"/>
              </a:buClr>
              <a:buFont typeface="Wingdings" panose="05000000000000000000" pitchFamily="2" charset="2"/>
              <a:buChar char="Ø"/>
            </a:pPr>
            <a:r>
              <a:rPr lang="en-IN" dirty="0" err="1">
                <a:latin typeface="Algerian" panose="04020705040A02060702" pitchFamily="82" charset="0"/>
              </a:rPr>
              <a:t>V.Kavin</a:t>
            </a:r>
            <a:endParaRPr lang="en-IN" dirty="0">
              <a:latin typeface="Algerian" panose="04020705040A02060702" pitchFamily="82" charset="0"/>
            </a:endParaRPr>
          </a:p>
          <a:p>
            <a:pPr marL="742950" lvl="1" indent="-285750">
              <a:buClr>
                <a:srgbClr val="FFFF00"/>
              </a:buClr>
              <a:buFont typeface="Wingdings" panose="05000000000000000000" pitchFamily="2" charset="2"/>
              <a:buChar char="Ø"/>
            </a:pPr>
            <a:r>
              <a:rPr lang="en-IN" dirty="0" err="1">
                <a:latin typeface="Algerian" panose="04020705040A02060702" pitchFamily="82" charset="0"/>
              </a:rPr>
              <a:t>B.Vishnu</a:t>
            </a:r>
            <a:r>
              <a:rPr lang="en-IN" dirty="0">
                <a:latin typeface="Algerian" panose="04020705040A02060702" pitchFamily="82" charset="0"/>
              </a:rPr>
              <a:t> Kumar</a:t>
            </a:r>
          </a:p>
        </p:txBody>
      </p:sp>
    </p:spTree>
    <p:extLst>
      <p:ext uri="{BB962C8B-B14F-4D97-AF65-F5344CB8AC3E}">
        <p14:creationId xmlns:p14="http://schemas.microsoft.com/office/powerpoint/2010/main" val="356387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03FFFC-4D2A-045C-B729-E4191AD7A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696" y="2682305"/>
            <a:ext cx="6588067" cy="1077771"/>
          </a:xfrm>
          <a:prstGeom prst="rect">
            <a:avLst/>
          </a:prstGeom>
        </p:spPr>
      </p:pic>
      <p:sp>
        <p:nvSpPr>
          <p:cNvPr id="6" name="TextBox 5">
            <a:extLst>
              <a:ext uri="{FF2B5EF4-FFF2-40B4-BE49-F238E27FC236}">
                <a16:creationId xmlns:a16="http://schemas.microsoft.com/office/drawing/2014/main" id="{B292E6AD-390C-0ECA-6C9A-C65130FE2EC5}"/>
              </a:ext>
            </a:extLst>
          </p:cNvPr>
          <p:cNvSpPr txBox="1"/>
          <p:nvPr/>
        </p:nvSpPr>
        <p:spPr>
          <a:xfrm>
            <a:off x="700120" y="1175357"/>
            <a:ext cx="458724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npx</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shadcn@latest</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add input </a:t>
            </a:r>
            <a:r>
              <a:rPr lang="en-US" sz="1600" dirty="0">
                <a:latin typeface="Times New Roman" panose="02020603050405020304" pitchFamily="18" charset="0"/>
                <a:cs typeface="Times New Roman" panose="02020603050405020304" pitchFamily="18" charset="0"/>
              </a:rPr>
              <a:t>is used to quickly install and add an input component from the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UI component library to your project.</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A17092-3B8C-F30A-CE24-FB65EFA5A9D3}"/>
              </a:ext>
            </a:extLst>
          </p:cNvPr>
          <p:cNvSpPr txBox="1"/>
          <p:nvPr/>
        </p:nvSpPr>
        <p:spPr>
          <a:xfrm>
            <a:off x="651863" y="2533547"/>
            <a:ext cx="4480091" cy="3785652"/>
          </a:xfrm>
          <a:prstGeom prst="rect">
            <a:avLst/>
          </a:prstGeom>
          <a:noFill/>
        </p:spPr>
        <p:txBody>
          <a:bodyPr wrap="square" rtlCol="0">
            <a:spAutoFit/>
          </a:bodyPr>
          <a:lstStyle/>
          <a:p>
            <a:pPr marL="285750" indent="-285750">
              <a:buClr>
                <a:srgbClr val="7030A0"/>
              </a:buClr>
              <a:buFont typeface="Wingdings" panose="05000000000000000000" pitchFamily="2" charset="2"/>
              <a:buChar char="v"/>
            </a:pP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npx</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tool allows you to run packages without globally installing them. It fetches and runs the specified package directly from the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registry.</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shadcn@latest</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specifies the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library and ensures you're using the latest version of it.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provides customizable, reusable UI components for React projects.</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add input: </a:t>
            </a:r>
            <a:r>
              <a:rPr lang="en-US" sz="1600" dirty="0">
                <a:latin typeface="Times New Roman" panose="02020603050405020304" pitchFamily="18" charset="0"/>
                <a:cs typeface="Times New Roman" panose="02020603050405020304" pitchFamily="18" charset="0"/>
              </a:rPr>
              <a:t>This tells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to add the input component to your project. The add command is used to automatically install the necessary files, dependencies, and configurations for that specific component.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97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D31D43-B199-3575-451E-02E12F25B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40" y="1806308"/>
            <a:ext cx="5664660" cy="3829864"/>
          </a:xfrm>
          <a:prstGeom prst="rect">
            <a:avLst/>
          </a:prstGeom>
        </p:spPr>
      </p:pic>
      <p:sp>
        <p:nvSpPr>
          <p:cNvPr id="2" name="TextBox 1">
            <a:extLst>
              <a:ext uri="{FF2B5EF4-FFF2-40B4-BE49-F238E27FC236}">
                <a16:creationId xmlns:a16="http://schemas.microsoft.com/office/drawing/2014/main" id="{E1F06538-9BA7-A349-F0B3-EE71579DC6F9}"/>
              </a:ext>
            </a:extLst>
          </p:cNvPr>
          <p:cNvSpPr txBox="1"/>
          <p:nvPr/>
        </p:nvSpPr>
        <p:spPr>
          <a:xfrm>
            <a:off x="6002459" y="766585"/>
            <a:ext cx="6189541" cy="6001643"/>
          </a:xfrm>
          <a:prstGeom prst="rect">
            <a:avLst/>
          </a:prstGeom>
          <a:noFill/>
        </p:spPr>
        <p:txBody>
          <a:bodyPr wrap="square" rtlCol="0">
            <a:spAutoFit/>
          </a:bodyPr>
          <a:lstStyle/>
          <a:p>
            <a:pPr marL="285750" indent="-285750">
              <a:buClr>
                <a:srgbClr val="7030A0"/>
              </a:buClr>
              <a:buFont typeface="Wingdings" panose="05000000000000000000" pitchFamily="2" charset="2"/>
              <a:buChar char="v"/>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State Management</a:t>
            </a:r>
          </a:p>
          <a:p>
            <a:pPr>
              <a:buClr>
                <a:srgbClr val="7030A0"/>
              </a:buClr>
            </a:pPr>
            <a:r>
              <a:rPr lang="en-US" sz="1600" dirty="0">
                <a:latin typeface="Times New Roman" panose="02020603050405020304" pitchFamily="18" charset="0"/>
                <a:cs typeface="Times New Roman" panose="02020603050405020304" pitchFamily="18" charset="0"/>
              </a:rPr>
              <a:t>	email, password, </a:t>
            </a:r>
            <a:r>
              <a:rPr lang="en-US" sz="1600" dirty="0" err="1">
                <a:latin typeface="Times New Roman" panose="02020603050405020304" pitchFamily="18" charset="0"/>
                <a:cs typeface="Times New Roman" panose="02020603050405020304" pitchFamily="18" charset="0"/>
              </a:rPr>
              <a:t>confirmPassword</a:t>
            </a:r>
            <a:r>
              <a:rPr lang="en-US" sz="1600" dirty="0">
                <a:latin typeface="Times New Roman" panose="02020603050405020304" pitchFamily="18" charset="0"/>
                <a:cs typeface="Times New Roman" panose="02020603050405020304" pitchFamily="18" charset="0"/>
              </a:rPr>
              <a:t>: These states hold the user input 	for login and signup forms.</a:t>
            </a:r>
          </a:p>
          <a:p>
            <a:pPr>
              <a:buClr>
                <a:srgbClr val="7030A0"/>
              </a:buCl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setUserInfo</a:t>
            </a:r>
            <a:r>
              <a:rPr lang="en-US" sz="1600" dirty="0">
                <a:latin typeface="Times New Roman" panose="02020603050405020304" pitchFamily="18" charset="0"/>
                <a:cs typeface="Times New Roman" panose="02020603050405020304" pitchFamily="18" charset="0"/>
              </a:rPr>
              <a:t>: This comes from </a:t>
            </a:r>
            <a:r>
              <a:rPr lang="en-US" sz="1600" dirty="0" err="1">
                <a:latin typeface="Times New Roman" panose="02020603050405020304" pitchFamily="18" charset="0"/>
                <a:cs typeface="Times New Roman" panose="02020603050405020304" pitchFamily="18" charset="0"/>
              </a:rPr>
              <a:t>useAppStore</a:t>
            </a:r>
            <a:r>
              <a:rPr lang="en-US" sz="1600" dirty="0">
                <a:latin typeface="Times New Roman" panose="02020603050405020304" pitchFamily="18" charset="0"/>
                <a:cs typeface="Times New Roman" panose="02020603050405020304" pitchFamily="18" charset="0"/>
              </a:rPr>
              <a:t> to store user details 	once they are authenticated.</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Validation Functions</a:t>
            </a:r>
          </a:p>
          <a:p>
            <a:pPr>
              <a:buClr>
                <a:srgbClr val="7030A0"/>
              </a:buCl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validateLogin</a:t>
            </a:r>
            <a:r>
              <a:rPr lang="en-US" sz="1600" dirty="0">
                <a:latin typeface="Times New Roman" panose="02020603050405020304" pitchFamily="18" charset="0"/>
                <a:cs typeface="Times New Roman" panose="02020603050405020304" pitchFamily="18" charset="0"/>
              </a:rPr>
              <a:t>(): Checks if the email and password fields are not 	empty before allowing login.</a:t>
            </a:r>
          </a:p>
          <a:p>
            <a:pPr>
              <a:buClr>
                <a:srgbClr val="7030A0"/>
              </a:buCl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validateSignup</a:t>
            </a:r>
            <a:r>
              <a:rPr lang="en-US" sz="1600" dirty="0">
                <a:latin typeface="Times New Roman" panose="02020603050405020304" pitchFamily="18" charset="0"/>
                <a:cs typeface="Times New Roman" panose="02020603050405020304" pitchFamily="18" charset="0"/>
              </a:rPr>
              <a:t>(): Checks if the email, password, and 	</a:t>
            </a:r>
            <a:r>
              <a:rPr lang="en-US" sz="1600" dirty="0" err="1">
                <a:latin typeface="Times New Roman" panose="02020603050405020304" pitchFamily="18" charset="0"/>
                <a:cs typeface="Times New Roman" panose="02020603050405020304" pitchFamily="18" charset="0"/>
              </a:rPr>
              <a:t>confirmPassword</a:t>
            </a:r>
            <a:r>
              <a:rPr lang="en-US" sz="1600" dirty="0">
                <a:latin typeface="Times New Roman" panose="02020603050405020304" pitchFamily="18" charset="0"/>
                <a:cs typeface="Times New Roman" panose="02020603050405020304" pitchFamily="18" charset="0"/>
              </a:rPr>
              <a:t> fields are filled out and if the password and 	</a:t>
            </a:r>
            <a:r>
              <a:rPr lang="en-US" sz="1600" dirty="0" err="1">
                <a:latin typeface="Times New Roman" panose="02020603050405020304" pitchFamily="18" charset="0"/>
                <a:cs typeface="Times New Roman" panose="02020603050405020304" pitchFamily="18" charset="0"/>
              </a:rPr>
              <a:t>confirmPassword</a:t>
            </a:r>
            <a:r>
              <a:rPr lang="en-US" sz="1600" dirty="0">
                <a:latin typeface="Times New Roman" panose="02020603050405020304" pitchFamily="18" charset="0"/>
                <a:cs typeface="Times New Roman" panose="02020603050405020304" pitchFamily="18" charset="0"/>
              </a:rPr>
              <a:t> match.</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Handlers for Login and Signup</a:t>
            </a:r>
          </a:p>
          <a:p>
            <a:pPr lvl="1">
              <a:buClr>
                <a:srgbClr val="7030A0"/>
              </a:buClr>
            </a:pPr>
            <a:r>
              <a:rPr lang="en-US" sz="1600" dirty="0" err="1">
                <a:latin typeface="Times New Roman" panose="02020603050405020304" pitchFamily="18" charset="0"/>
                <a:cs typeface="Times New Roman" panose="02020603050405020304" pitchFamily="18" charset="0"/>
              </a:rPr>
              <a:t>handleLogin</a:t>
            </a:r>
            <a:r>
              <a:rPr lang="en-US" sz="1600" dirty="0">
                <a:latin typeface="Times New Roman" panose="02020603050405020304" pitchFamily="18" charset="0"/>
                <a:cs typeface="Times New Roman" panose="02020603050405020304" pitchFamily="18" charset="0"/>
              </a:rPr>
              <a:t>():</a:t>
            </a:r>
          </a:p>
          <a:p>
            <a:pPr lvl="1">
              <a:buClr>
                <a:srgbClr val="7030A0"/>
              </a:buClr>
            </a:pPr>
            <a:r>
              <a:rPr lang="en-US" sz="1600" dirty="0">
                <a:latin typeface="Times New Roman" panose="02020603050405020304" pitchFamily="18" charset="0"/>
                <a:cs typeface="Times New Roman" panose="02020603050405020304" pitchFamily="18" charset="0"/>
              </a:rPr>
              <a:t>Validates the input using </a:t>
            </a:r>
            <a:r>
              <a:rPr lang="en-US" sz="1600" dirty="0" err="1">
                <a:latin typeface="Times New Roman" panose="02020603050405020304" pitchFamily="18" charset="0"/>
                <a:cs typeface="Times New Roman" panose="02020603050405020304" pitchFamily="18" charset="0"/>
              </a:rPr>
              <a:t>validateLogin</a:t>
            </a:r>
            <a:r>
              <a:rPr lang="en-US" sz="1600" dirty="0">
                <a:latin typeface="Times New Roman" panose="02020603050405020304" pitchFamily="18" charset="0"/>
                <a:cs typeface="Times New Roman" panose="02020603050405020304" pitchFamily="18" charset="0"/>
              </a:rPr>
              <a:t>().</a:t>
            </a:r>
          </a:p>
          <a:p>
            <a:pPr lvl="1">
              <a:buClr>
                <a:srgbClr val="7030A0"/>
              </a:buClr>
            </a:pPr>
            <a:r>
              <a:rPr lang="en-US" sz="1600" dirty="0">
                <a:latin typeface="Times New Roman" panose="02020603050405020304" pitchFamily="18" charset="0"/>
                <a:cs typeface="Times New Roman" panose="02020603050405020304" pitchFamily="18" charset="0"/>
              </a:rPr>
              <a:t>Makes a POST request to the LOGIN_ROUTE with the user's email and password.</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If login is successful and the user has a profile setup, they are navigated to the /chat route; otherwise, they are sent to the /profile route to complete their profile.</a:t>
            </a:r>
          </a:p>
          <a:p>
            <a:pPr lvl="1">
              <a:buClr>
                <a:srgbClr val="7030A0"/>
              </a:buClr>
            </a:pPr>
            <a:r>
              <a:rPr lang="en-US" sz="1600" dirty="0" err="1">
                <a:latin typeface="Times New Roman" panose="02020603050405020304" pitchFamily="18" charset="0"/>
                <a:cs typeface="Times New Roman" panose="02020603050405020304" pitchFamily="18" charset="0"/>
              </a:rPr>
              <a:t>handleSignup</a:t>
            </a:r>
            <a:r>
              <a:rPr lang="en-US" sz="1600" dirty="0">
                <a:latin typeface="Times New Roman" panose="02020603050405020304" pitchFamily="18" charset="0"/>
                <a:cs typeface="Times New Roman" panose="02020603050405020304" pitchFamily="18" charset="0"/>
              </a:rPr>
              <a:t>():</a:t>
            </a:r>
          </a:p>
          <a:p>
            <a:pPr lvl="1">
              <a:buClr>
                <a:srgbClr val="7030A0"/>
              </a:buClr>
            </a:pPr>
            <a:r>
              <a:rPr lang="en-US" sz="1600" dirty="0">
                <a:latin typeface="Times New Roman" panose="02020603050405020304" pitchFamily="18" charset="0"/>
                <a:cs typeface="Times New Roman" panose="02020603050405020304" pitchFamily="18" charset="0"/>
              </a:rPr>
              <a:t>Validates the input using </a:t>
            </a:r>
            <a:r>
              <a:rPr lang="en-US" sz="1600" dirty="0" err="1">
                <a:latin typeface="Times New Roman" panose="02020603050405020304" pitchFamily="18" charset="0"/>
                <a:cs typeface="Times New Roman" panose="02020603050405020304" pitchFamily="18" charset="0"/>
              </a:rPr>
              <a:t>validateSignup</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060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24EE96-5036-E214-88CB-9E9420A16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004" y="1474937"/>
            <a:ext cx="5697951" cy="3908125"/>
          </a:xfrm>
          <a:prstGeom prst="rect">
            <a:avLst/>
          </a:prstGeom>
        </p:spPr>
      </p:pic>
      <p:sp>
        <p:nvSpPr>
          <p:cNvPr id="2" name="TextBox 1">
            <a:extLst>
              <a:ext uri="{FF2B5EF4-FFF2-40B4-BE49-F238E27FC236}">
                <a16:creationId xmlns:a16="http://schemas.microsoft.com/office/drawing/2014/main" id="{D26B4DFA-F087-07EC-60FF-6157D892AB74}"/>
              </a:ext>
            </a:extLst>
          </p:cNvPr>
          <p:cNvSpPr txBox="1"/>
          <p:nvPr/>
        </p:nvSpPr>
        <p:spPr>
          <a:xfrm>
            <a:off x="20321" y="1169451"/>
            <a:ext cx="6075679" cy="4278094"/>
          </a:xfrm>
          <a:prstGeom prst="rect">
            <a:avLst/>
          </a:prstGeom>
          <a:noFill/>
        </p:spPr>
        <p:txBody>
          <a:bodyPr wrap="square" rtlCol="0">
            <a:spAutoFit/>
          </a:bodyPr>
          <a:lstStyle/>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UI Layout</a:t>
            </a:r>
          </a:p>
          <a:p>
            <a:r>
              <a:rPr lang="en-US" sz="1600" dirty="0">
                <a:latin typeface="Times New Roman" panose="02020603050405020304" pitchFamily="18" charset="0"/>
                <a:cs typeface="Times New Roman" panose="02020603050405020304" pitchFamily="18" charset="0"/>
              </a:rPr>
              <a:t>The layout is a flex-based, responsive design with two main sections:</a:t>
            </a: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Left Section:</a:t>
            </a:r>
          </a:p>
          <a:p>
            <a:r>
              <a:rPr lang="en-US" sz="1600" dirty="0">
                <a:latin typeface="Times New Roman" panose="02020603050405020304" pitchFamily="18" charset="0"/>
                <a:cs typeface="Times New Roman" panose="02020603050405020304" pitchFamily="18" charset="0"/>
              </a:rPr>
              <a:t>Displays the app’s welcome message with the title "Welcome" and an image (Victory) next to it.</a:t>
            </a:r>
          </a:p>
          <a:p>
            <a:r>
              <a:rPr lang="en-US" sz="1600" dirty="0">
                <a:latin typeface="Times New Roman" panose="02020603050405020304" pitchFamily="18" charset="0"/>
                <a:cs typeface="Times New Roman" panose="02020603050405020304" pitchFamily="18" charset="0"/>
              </a:rPr>
              <a:t>Below the welcome message, a description text gives context to the form.</a:t>
            </a:r>
          </a:p>
          <a:p>
            <a:r>
              <a:rPr lang="en-US" sz="1600" dirty="0">
                <a:latin typeface="Times New Roman" panose="02020603050405020304" pitchFamily="18" charset="0"/>
                <a:cs typeface="Times New Roman" panose="02020603050405020304" pitchFamily="18" charset="0"/>
              </a:rPr>
              <a:t>A Tabs component holds two sections for login and signup, which toggle based on the active tab:</a:t>
            </a: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Login Tab:</a:t>
            </a:r>
          </a:p>
          <a:p>
            <a:r>
              <a:rPr lang="en-US" sz="1600" dirty="0">
                <a:latin typeface="Times New Roman" panose="02020603050405020304" pitchFamily="18" charset="0"/>
                <a:cs typeface="Times New Roman" panose="02020603050405020304" pitchFamily="18" charset="0"/>
              </a:rPr>
              <a:t>Input fields for email and password, with a login button.</a:t>
            </a: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Signup Tab:</a:t>
            </a:r>
          </a:p>
          <a:p>
            <a:r>
              <a:rPr lang="en-US" sz="1600" dirty="0">
                <a:latin typeface="Times New Roman" panose="02020603050405020304" pitchFamily="18" charset="0"/>
                <a:cs typeface="Times New Roman" panose="02020603050405020304" pitchFamily="18" charset="0"/>
              </a:rPr>
              <a:t>Input fields for email, password, and confirm password, with a signup button.</a:t>
            </a: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Right Section:</a:t>
            </a:r>
          </a:p>
          <a:p>
            <a:r>
              <a:rPr lang="en-US" sz="1600" dirty="0">
                <a:latin typeface="Times New Roman" panose="02020603050405020304" pitchFamily="18" charset="0"/>
                <a:cs typeface="Times New Roman" panose="02020603050405020304" pitchFamily="18" charset="0"/>
              </a:rPr>
              <a:t>An image (Background) displayed only on larger screens (hidden on mobile).</a:t>
            </a:r>
          </a:p>
        </p:txBody>
      </p:sp>
    </p:spTree>
    <p:extLst>
      <p:ext uri="{BB962C8B-B14F-4D97-AF65-F5344CB8AC3E}">
        <p14:creationId xmlns:p14="http://schemas.microsoft.com/office/powerpoint/2010/main" val="131381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F403D1-4299-6887-36B7-E88E2D6AD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72" y="2002086"/>
            <a:ext cx="6590334" cy="2995717"/>
          </a:xfrm>
          <a:prstGeom prst="rect">
            <a:avLst/>
          </a:prstGeom>
        </p:spPr>
      </p:pic>
      <p:sp>
        <p:nvSpPr>
          <p:cNvPr id="2" name="TextBox 1">
            <a:extLst>
              <a:ext uri="{FF2B5EF4-FFF2-40B4-BE49-F238E27FC236}">
                <a16:creationId xmlns:a16="http://schemas.microsoft.com/office/drawing/2014/main" id="{96C9CC37-CE40-88A4-1F0B-A2BC756B9535}"/>
              </a:ext>
            </a:extLst>
          </p:cNvPr>
          <p:cNvSpPr txBox="1"/>
          <p:nvPr/>
        </p:nvSpPr>
        <p:spPr>
          <a:xfrm>
            <a:off x="6831724" y="425669"/>
            <a:ext cx="4960883" cy="5509200"/>
          </a:xfrm>
          <a:prstGeom prst="rect">
            <a:avLst/>
          </a:prstGeom>
          <a:noFill/>
        </p:spPr>
        <p:txBody>
          <a:bodyPr wrap="square" rtlCol="0">
            <a:spAutoFit/>
          </a:bodyPr>
          <a:lstStyle/>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Styling</a:t>
            </a:r>
          </a:p>
          <a:p>
            <a:r>
              <a:rPr lang="en-US" sz="1600" dirty="0">
                <a:latin typeface="Times New Roman" panose="02020603050405020304" pitchFamily="18" charset="0"/>
                <a:cs typeface="Times New Roman" panose="02020603050405020304" pitchFamily="18" charset="0"/>
              </a:rPr>
              <a:t>The component uses a combination of custom Tailwind CSS classes (e.g., h-[100vh], w-[100vw], flex, gap-10, etc.) for responsive, flexible, and consistent layout styling.</a:t>
            </a:r>
          </a:p>
          <a:p>
            <a:r>
              <a:rPr lang="en-US" sz="1600" dirty="0">
                <a:latin typeface="Times New Roman" panose="02020603050405020304" pitchFamily="18" charset="0"/>
                <a:cs typeface="Times New Roman" panose="02020603050405020304" pitchFamily="18" charset="0"/>
              </a:rPr>
              <a:t>The components are styled using Tailwind’s utility-first classes, making the design responsive across different screen sizes (xl, md, etc.).</a:t>
            </a:r>
          </a:p>
          <a:p>
            <a:r>
              <a:rPr lang="en-US" sz="1600" dirty="0">
                <a:latin typeface="Times New Roman" panose="02020603050405020304" pitchFamily="18" charset="0"/>
                <a:cs typeface="Times New Roman" panose="02020603050405020304" pitchFamily="18" charset="0"/>
              </a:rPr>
              <a:t>Tab switching behavior is customized to highlight the active tab (data-[state=active]:</a:t>
            </a:r>
            <a:r>
              <a:rPr lang="en-US" sz="1600" dirty="0" err="1">
                <a:latin typeface="Times New Roman" panose="02020603050405020304" pitchFamily="18" charset="0"/>
                <a:cs typeface="Times New Roman" panose="02020603050405020304" pitchFamily="18" charset="0"/>
              </a:rPr>
              <a:t>bg</a:t>
            </a:r>
            <a:r>
              <a:rPr lang="en-US" sz="1600" dirty="0">
                <a:latin typeface="Times New Roman" panose="02020603050405020304" pitchFamily="18" charset="0"/>
                <a:cs typeface="Times New Roman" panose="02020603050405020304" pitchFamily="18" charset="0"/>
              </a:rPr>
              <a:t>-transparent, data-[state=active]:font-semibold, etc.).</a:t>
            </a: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How It Works</a:t>
            </a:r>
          </a:p>
          <a:p>
            <a:r>
              <a:rPr lang="en-US" sz="1600" dirty="0">
                <a:latin typeface="Times New Roman" panose="02020603050405020304" pitchFamily="18" charset="0"/>
                <a:cs typeface="Times New Roman" panose="02020603050405020304" pitchFamily="18" charset="0"/>
              </a:rPr>
              <a:t>When the user fills out the login or signup form, the </a:t>
            </a:r>
            <a:r>
              <a:rPr lang="en-US" sz="1600" dirty="0" err="1">
                <a:latin typeface="Times New Roman" panose="02020603050405020304" pitchFamily="18" charset="0"/>
                <a:cs typeface="Times New Roman" panose="02020603050405020304" pitchFamily="18" charset="0"/>
              </a:rPr>
              <a:t>handleLogin</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handleSignup</a:t>
            </a:r>
            <a:r>
              <a:rPr lang="en-US" sz="1600" dirty="0">
                <a:latin typeface="Times New Roman" panose="02020603050405020304" pitchFamily="18" charset="0"/>
                <a:cs typeface="Times New Roman" panose="02020603050405020304" pitchFamily="18" charset="0"/>
              </a:rPr>
              <a:t>() functions are triggered.</a:t>
            </a:r>
          </a:p>
          <a:p>
            <a:r>
              <a:rPr lang="en-US" sz="1600" dirty="0">
                <a:latin typeface="Times New Roman" panose="02020603050405020304" pitchFamily="18" charset="0"/>
                <a:cs typeface="Times New Roman" panose="02020603050405020304" pitchFamily="18" charset="0"/>
              </a:rPr>
              <a:t>These functions validate the input and then make an API request to the appropriate route.</a:t>
            </a:r>
          </a:p>
          <a:p>
            <a:r>
              <a:rPr lang="en-US" sz="1600" dirty="0">
                <a:latin typeface="Times New Roman" panose="02020603050405020304" pitchFamily="18" charset="0"/>
                <a:cs typeface="Times New Roman" panose="02020603050405020304" pitchFamily="18" charset="0"/>
              </a:rPr>
              <a:t>If the request is successful, the user’s data is stored in the global state using </a:t>
            </a:r>
            <a:r>
              <a:rPr lang="en-US" sz="1600" dirty="0" err="1">
                <a:latin typeface="Times New Roman" panose="02020603050405020304" pitchFamily="18" charset="0"/>
                <a:cs typeface="Times New Roman" panose="02020603050405020304" pitchFamily="18" charset="0"/>
              </a:rPr>
              <a:t>setUserInfo</a:t>
            </a:r>
            <a:r>
              <a:rPr lang="en-US" sz="1600" dirty="0">
                <a:latin typeface="Times New Roman" panose="02020603050405020304" pitchFamily="18" charset="0"/>
                <a:cs typeface="Times New Roman" panose="02020603050405020304" pitchFamily="18" charset="0"/>
              </a:rPr>
              <a:t>, and they are navigated to the appropriate page (either /chat or /profile).</a:t>
            </a: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Error Handling</a:t>
            </a:r>
          </a:p>
          <a:p>
            <a:r>
              <a:rPr lang="en-US" sz="1600" dirty="0">
                <a:latin typeface="Times New Roman" panose="02020603050405020304" pitchFamily="18" charset="0"/>
                <a:cs typeface="Times New Roman" panose="02020603050405020304" pitchFamily="18" charset="0"/>
              </a:rPr>
              <a:t>Toast Notifications: The program uses </a:t>
            </a:r>
            <a:r>
              <a:rPr lang="en-US" sz="1600" dirty="0" err="1">
                <a:latin typeface="Times New Roman" panose="02020603050405020304" pitchFamily="18" charset="0"/>
                <a:cs typeface="Times New Roman" panose="02020603050405020304" pitchFamily="18" charset="0"/>
              </a:rPr>
              <a:t>toast.error</a:t>
            </a:r>
            <a:r>
              <a:rPr lang="en-US" sz="1600" dirty="0">
                <a:latin typeface="Times New Roman" panose="02020603050405020304" pitchFamily="18" charset="0"/>
                <a:cs typeface="Times New Roman" panose="02020603050405020304" pitchFamily="18" charset="0"/>
              </a:rPr>
              <a:t>() to display error messages to users if the input is not valid or the API request fails.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87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EFF7E3-A94E-86E0-72E0-AF49DF6EC095}"/>
              </a:ext>
            </a:extLst>
          </p:cNvPr>
          <p:cNvPicPr>
            <a:picLocks noChangeAspect="1"/>
          </p:cNvPicPr>
          <p:nvPr/>
        </p:nvPicPr>
        <p:blipFill>
          <a:blip r:embed="rId2">
            <a:extLst>
              <a:ext uri="{28A0092B-C50C-407E-A947-70E740481C1C}">
                <a14:useLocalDpi xmlns:a14="http://schemas.microsoft.com/office/drawing/2010/main" val="0"/>
              </a:ext>
            </a:extLst>
          </a:blip>
          <a:srcRect l="20325" r="19675" b="9409"/>
          <a:stretch/>
        </p:blipFill>
        <p:spPr>
          <a:xfrm>
            <a:off x="5914907" y="1029393"/>
            <a:ext cx="5385816" cy="3802737"/>
          </a:xfrm>
          <a:prstGeom prst="rect">
            <a:avLst/>
          </a:prstGeom>
        </p:spPr>
      </p:pic>
      <p:pic>
        <p:nvPicPr>
          <p:cNvPr id="2" name="Picture 1">
            <a:extLst>
              <a:ext uri="{FF2B5EF4-FFF2-40B4-BE49-F238E27FC236}">
                <a16:creationId xmlns:a16="http://schemas.microsoft.com/office/drawing/2014/main" id="{E6D31894-18F3-A8F3-EEB2-C170A1348311}"/>
              </a:ext>
            </a:extLst>
          </p:cNvPr>
          <p:cNvPicPr>
            <a:picLocks noChangeAspect="1"/>
          </p:cNvPicPr>
          <p:nvPr/>
        </p:nvPicPr>
        <p:blipFill>
          <a:blip r:embed="rId3">
            <a:extLst>
              <a:ext uri="{28A0092B-C50C-407E-A947-70E740481C1C}">
                <a14:useLocalDpi xmlns:a14="http://schemas.microsoft.com/office/drawing/2010/main" val="0"/>
              </a:ext>
            </a:extLst>
          </a:blip>
          <a:srcRect l="19907" t="8963" r="20139" b="9556"/>
          <a:stretch/>
        </p:blipFill>
        <p:spPr>
          <a:xfrm>
            <a:off x="487078" y="1029393"/>
            <a:ext cx="5372230" cy="3802737"/>
          </a:xfrm>
          <a:prstGeom prst="rect">
            <a:avLst/>
          </a:prstGeom>
        </p:spPr>
      </p:pic>
    </p:spTree>
    <p:extLst>
      <p:ext uri="{BB962C8B-B14F-4D97-AF65-F5344CB8AC3E}">
        <p14:creationId xmlns:p14="http://schemas.microsoft.com/office/powerpoint/2010/main" val="112119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34D343-3EDA-733F-620B-1B14EC3C8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156" y="1446724"/>
            <a:ext cx="6184707" cy="3795312"/>
          </a:xfrm>
          <a:prstGeom prst="rect">
            <a:avLst/>
          </a:prstGeom>
        </p:spPr>
      </p:pic>
      <p:sp>
        <p:nvSpPr>
          <p:cNvPr id="6" name="TextBox 5">
            <a:extLst>
              <a:ext uri="{FF2B5EF4-FFF2-40B4-BE49-F238E27FC236}">
                <a16:creationId xmlns:a16="http://schemas.microsoft.com/office/drawing/2014/main" id="{880418B9-F0D7-C34C-8F28-4878ACC294DD}"/>
              </a:ext>
            </a:extLst>
          </p:cNvPr>
          <p:cNvSpPr txBox="1"/>
          <p:nvPr/>
        </p:nvSpPr>
        <p:spPr>
          <a:xfrm>
            <a:off x="361188" y="1185471"/>
            <a:ext cx="4626864" cy="1569660"/>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message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WARN deprecated is a warning that appears when you run an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(Node Package Manager) command like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install, and one or more of the packages you're installing have been marked as deprecated.</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0ADE529-B11D-ACBC-70C0-1832DA036C7F}"/>
              </a:ext>
            </a:extLst>
          </p:cNvPr>
          <p:cNvSpPr txBox="1"/>
          <p:nvPr/>
        </p:nvSpPr>
        <p:spPr>
          <a:xfrm>
            <a:off x="361188" y="3223576"/>
            <a:ext cx="5458968"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Deprecated means that the package you're using is no longer maintained or recommended for use. The package authors might have decided to stop supporting it, or they might have released a new version or alternative that you should use instead.</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WARN indicates that this is a warning and not an error. The installation or other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command will usually still complete, but you're being informed that the package you're trying to install is deprecated, and you should look for a newer or alternative version if possible.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93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05773D-1C0D-EFD5-4F57-0ADABE0AD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4" y="2350231"/>
            <a:ext cx="6605097" cy="1576525"/>
          </a:xfrm>
          <a:prstGeom prst="rect">
            <a:avLst/>
          </a:prstGeom>
        </p:spPr>
      </p:pic>
      <p:sp>
        <p:nvSpPr>
          <p:cNvPr id="6" name="TextBox 5">
            <a:extLst>
              <a:ext uri="{FF2B5EF4-FFF2-40B4-BE49-F238E27FC236}">
                <a16:creationId xmlns:a16="http://schemas.microsoft.com/office/drawing/2014/main" id="{8412217C-5314-CAE9-1E06-931C111CE5BB}"/>
              </a:ext>
            </a:extLst>
          </p:cNvPr>
          <p:cNvSpPr txBox="1"/>
          <p:nvPr/>
        </p:nvSpPr>
        <p:spPr>
          <a:xfrm>
            <a:off x="7191703" y="2118408"/>
            <a:ext cx="459302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modeon</a:t>
            </a:r>
            <a:r>
              <a:rPr lang="en-US" sz="1600" dirty="0">
                <a:latin typeface="Times New Roman" panose="02020603050405020304" pitchFamily="18" charset="0"/>
                <a:cs typeface="Times New Roman" panose="02020603050405020304" pitchFamily="18" charset="0"/>
              </a:rPr>
              <a:t> is used to install a package called </a:t>
            </a:r>
            <a:r>
              <a:rPr lang="en-US" sz="1600" dirty="0" err="1">
                <a:latin typeface="Times New Roman" panose="02020603050405020304" pitchFamily="18" charset="0"/>
                <a:cs typeface="Times New Roman" panose="02020603050405020304" pitchFamily="18" charset="0"/>
              </a:rPr>
              <a:t>modeon</a:t>
            </a:r>
            <a:r>
              <a:rPr lang="en-US" sz="1600" dirty="0">
                <a:latin typeface="Times New Roman" panose="02020603050405020304" pitchFamily="18" charset="0"/>
                <a:cs typeface="Times New Roman" panose="02020603050405020304" pitchFamily="18" charset="0"/>
              </a:rPr>
              <a:t> in your Node.js project.</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4A67BD-22AA-BEA7-5701-B96344153B72}"/>
              </a:ext>
            </a:extLst>
          </p:cNvPr>
          <p:cNvSpPr txBox="1"/>
          <p:nvPr/>
        </p:nvSpPr>
        <p:spPr>
          <a:xfrm>
            <a:off x="7191703" y="3138493"/>
            <a:ext cx="4206766" cy="1323439"/>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i: </a:t>
            </a:r>
            <a:r>
              <a:rPr lang="en-US" sz="1600" dirty="0">
                <a:latin typeface="Times New Roman" panose="02020603050405020304" pitchFamily="18" charset="0"/>
                <a:cs typeface="Times New Roman" panose="02020603050405020304" pitchFamily="18" charset="0"/>
              </a:rPr>
              <a:t>This is shorthand for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install, which installs the specified package into your project.</a:t>
            </a:r>
          </a:p>
          <a:p>
            <a:endParaRPr lang="en-US" sz="1600" dirty="0">
              <a:latin typeface="Times New Roman" panose="02020603050405020304" pitchFamily="18" charset="0"/>
              <a:cs typeface="Times New Roman" panose="02020603050405020304" pitchFamily="18" charset="0"/>
            </a:endParaRPr>
          </a:p>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nodemon</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the name of the package you want to install.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22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A06169-0E7C-AE67-4B38-AA798921E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1569245"/>
            <a:ext cx="5173507" cy="3719510"/>
          </a:xfrm>
          <a:prstGeom prst="rect">
            <a:avLst/>
          </a:prstGeom>
        </p:spPr>
      </p:pic>
      <p:sp>
        <p:nvSpPr>
          <p:cNvPr id="6" name="TextBox 5">
            <a:extLst>
              <a:ext uri="{FF2B5EF4-FFF2-40B4-BE49-F238E27FC236}">
                <a16:creationId xmlns:a16="http://schemas.microsoft.com/office/drawing/2014/main" id="{CCD7238C-F150-7FBE-9E03-634EA70F318F}"/>
              </a:ext>
            </a:extLst>
          </p:cNvPr>
          <p:cNvSpPr txBox="1"/>
          <p:nvPr/>
        </p:nvSpPr>
        <p:spPr>
          <a:xfrm>
            <a:off x="1111679" y="1374902"/>
            <a:ext cx="3877056"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run dev is used to run a custom script defined in your project's </a:t>
            </a:r>
            <a:r>
              <a:rPr lang="en-US" sz="1600" dirty="0" err="1">
                <a:latin typeface="Times New Roman" panose="02020603050405020304" pitchFamily="18" charset="0"/>
                <a:cs typeface="Times New Roman" panose="02020603050405020304" pitchFamily="18" charset="0"/>
              </a:rPr>
              <a:t>package.json</a:t>
            </a:r>
            <a:r>
              <a:rPr lang="en-US" sz="1600" dirty="0">
                <a:latin typeface="Times New Roman" panose="02020603050405020304" pitchFamily="18" charset="0"/>
                <a:cs typeface="Times New Roman" panose="02020603050405020304" pitchFamily="18" charset="0"/>
              </a:rPr>
              <a:t> file. It's typically used to start the development server or to run other tasks related to the development environment.</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9161FBF-3353-2E71-A462-16764E22EADD}"/>
              </a:ext>
            </a:extLst>
          </p:cNvPr>
          <p:cNvSpPr txBox="1"/>
          <p:nvPr/>
        </p:nvSpPr>
        <p:spPr>
          <a:xfrm>
            <a:off x="1111679" y="3026979"/>
            <a:ext cx="4984321" cy="2800767"/>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Node Package Manager, used to manage and run scripts, install packages, and handle dependencies in a Node.js project.</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run: </a:t>
            </a:r>
            <a:r>
              <a:rPr lang="en-US" sz="1600" dirty="0">
                <a:latin typeface="Times New Roman" panose="02020603050405020304" pitchFamily="18" charset="0"/>
                <a:cs typeface="Times New Roman" panose="02020603050405020304" pitchFamily="18" charset="0"/>
              </a:rPr>
              <a:t>Tells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to execute a script defined in the scripts section of the </a:t>
            </a:r>
            <a:r>
              <a:rPr lang="en-US" sz="1600" dirty="0" err="1">
                <a:latin typeface="Times New Roman" panose="02020603050405020304" pitchFamily="18" charset="0"/>
                <a:cs typeface="Times New Roman" panose="02020603050405020304" pitchFamily="18" charset="0"/>
              </a:rPr>
              <a:t>package.json</a:t>
            </a:r>
            <a:r>
              <a:rPr lang="en-US" sz="1600" dirty="0">
                <a:latin typeface="Times New Roman" panose="02020603050405020304" pitchFamily="18" charset="0"/>
                <a:cs typeface="Times New Roman" panose="02020603050405020304" pitchFamily="18" charset="0"/>
              </a:rPr>
              <a:t> file.</a:t>
            </a:r>
          </a:p>
          <a:p>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dev: </a:t>
            </a:r>
            <a:r>
              <a:rPr lang="en-US" sz="1600" dirty="0">
                <a:latin typeface="Times New Roman" panose="02020603050405020304" pitchFamily="18" charset="0"/>
                <a:cs typeface="Times New Roman" panose="02020603050405020304" pitchFamily="18" charset="0"/>
              </a:rPr>
              <a:t>The name of the script you want to run. The dev script is commonly used to start the development environment (such as a local server or watcher) for a project.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0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DBB34-65C2-50C4-3A75-485F48310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23" y="2638327"/>
            <a:ext cx="4795227" cy="1303051"/>
          </a:xfrm>
          <a:prstGeom prst="rect">
            <a:avLst/>
          </a:prstGeom>
        </p:spPr>
      </p:pic>
      <p:sp>
        <p:nvSpPr>
          <p:cNvPr id="6" name="TextBox 5">
            <a:extLst>
              <a:ext uri="{FF2B5EF4-FFF2-40B4-BE49-F238E27FC236}">
                <a16:creationId xmlns:a16="http://schemas.microsoft.com/office/drawing/2014/main" id="{0F11A563-A8F6-5433-34FD-DD1D8489FED9}"/>
              </a:ext>
            </a:extLst>
          </p:cNvPr>
          <p:cNvSpPr txBox="1"/>
          <p:nvPr/>
        </p:nvSpPr>
        <p:spPr>
          <a:xfrm>
            <a:off x="6215817" y="1763340"/>
            <a:ext cx="423672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i</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axios</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install the Axios library into your Node.js project.</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C7E135-9ACF-625B-3375-F1F625192AB8}"/>
              </a:ext>
            </a:extLst>
          </p:cNvPr>
          <p:cNvSpPr txBox="1"/>
          <p:nvPr/>
        </p:nvSpPr>
        <p:spPr>
          <a:xfrm>
            <a:off x="6215817" y="2714463"/>
            <a:ext cx="5448300" cy="2554545"/>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stands for Node Package Manager, which is used to install and manage packages in your project.</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i: </a:t>
            </a:r>
            <a:r>
              <a:rPr lang="en-US" sz="1600" dirty="0">
                <a:latin typeface="Times New Roman" panose="02020603050405020304" pitchFamily="18" charset="0"/>
                <a:cs typeface="Times New Roman" panose="02020603050405020304" pitchFamily="18" charset="0"/>
              </a:rPr>
              <a:t>This is shorthand for install, which tells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to download and install the specified package.</a:t>
            </a:r>
          </a:p>
          <a:p>
            <a:endParaRPr lang="en-US" sz="1600" dirty="0">
              <a:latin typeface="Times New Roman" panose="02020603050405020304" pitchFamily="18" charset="0"/>
              <a:cs typeface="Times New Roman" panose="02020603050405020304" pitchFamily="18" charset="0"/>
            </a:endParaRPr>
          </a:p>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axios</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the name of the package you're installing. Axios is a promise-based HTTP client that is often used in JavaScript and Node.js to make HTTP requests (such as GET, POST, PUT, DELETE) to external APIs or servers.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47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103614-1009-0B8E-5DC3-CADB6DCC8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655" y="2830261"/>
            <a:ext cx="4590342" cy="1253007"/>
          </a:xfrm>
          <a:prstGeom prst="rect">
            <a:avLst/>
          </a:prstGeom>
        </p:spPr>
      </p:pic>
      <p:sp>
        <p:nvSpPr>
          <p:cNvPr id="6" name="TextBox 5">
            <a:extLst>
              <a:ext uri="{FF2B5EF4-FFF2-40B4-BE49-F238E27FC236}">
                <a16:creationId xmlns:a16="http://schemas.microsoft.com/office/drawing/2014/main" id="{80285BDA-CE9B-7903-42EB-E845D149E1D9}"/>
              </a:ext>
            </a:extLst>
          </p:cNvPr>
          <p:cNvSpPr txBox="1"/>
          <p:nvPr/>
        </p:nvSpPr>
        <p:spPr>
          <a:xfrm>
            <a:off x="1310640" y="1676400"/>
            <a:ext cx="570501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dirty="0" err="1">
                <a:latin typeface="Times New Roman" panose="02020603050405020304" pitchFamily="18" charset="0"/>
                <a:cs typeface="Times New Roman" panose="02020603050405020304" pitchFamily="18" charset="0"/>
              </a:rPr>
              <a:t>npx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shadcn@latest</a:t>
            </a:r>
            <a:r>
              <a:rPr lang="en-US" sz="1600" dirty="0">
                <a:latin typeface="Times New Roman" panose="02020603050405020304" pitchFamily="18" charset="0"/>
                <a:cs typeface="Times New Roman" panose="02020603050405020304" pitchFamily="18" charset="0"/>
              </a:rPr>
              <a:t> add </a:t>
            </a:r>
            <a:r>
              <a:rPr lang="en-US" sz="1600" dirty="0" err="1">
                <a:latin typeface="Times New Roman" panose="02020603050405020304" pitchFamily="18" charset="0"/>
                <a:cs typeface="Times New Roman" panose="02020603050405020304" pitchFamily="18" charset="0"/>
              </a:rPr>
              <a:t>sonner</a:t>
            </a:r>
            <a:r>
              <a:rPr lang="en-US" sz="1600" dirty="0">
                <a:latin typeface="Times New Roman" panose="02020603050405020304" pitchFamily="18" charset="0"/>
                <a:cs typeface="Times New Roman" panose="02020603050405020304" pitchFamily="18" charset="0"/>
              </a:rPr>
              <a:t> is used to install and add the Sonner component to your project using the </a:t>
            </a:r>
            <a:r>
              <a:rPr lang="en-US" sz="1600" dirty="0" err="1">
                <a:solidFill>
                  <a:srgbClr val="FF0000"/>
                </a:solidFill>
                <a:highlight>
                  <a:srgbClr val="000000"/>
                </a:highlight>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UI component library.</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631FB7-4A01-D3EF-1490-0CCF08C6EFB4}"/>
              </a:ext>
            </a:extLst>
          </p:cNvPr>
          <p:cNvSpPr txBox="1"/>
          <p:nvPr/>
        </p:nvSpPr>
        <p:spPr>
          <a:xfrm>
            <a:off x="1310640" y="2830261"/>
            <a:ext cx="5362115" cy="3046988"/>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npx</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a command-line tool that comes with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(Node Package Manager). It allows you to run packages directly without installing them globally. In this case, it runs the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package.</a:t>
            </a:r>
          </a:p>
          <a:p>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shadcn@latest</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refers to the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library, and the @latest ensures you are using the most recent version of it.</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add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sonner</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part of the command tells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to add the Sonner component to your project. "Sonner" could be a specific UI component (like a notification or alert component) provided by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92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A0B83-B59B-EA20-FBA0-16BA2D361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864" y="1644404"/>
            <a:ext cx="4416552" cy="3569191"/>
          </a:xfrm>
          <a:prstGeom prst="rect">
            <a:avLst/>
          </a:prstGeom>
        </p:spPr>
      </p:pic>
      <p:sp>
        <p:nvSpPr>
          <p:cNvPr id="11" name="TextBox 10">
            <a:extLst>
              <a:ext uri="{FF2B5EF4-FFF2-40B4-BE49-F238E27FC236}">
                <a16:creationId xmlns:a16="http://schemas.microsoft.com/office/drawing/2014/main" id="{FBCAB486-B762-8297-A5D4-4AC53A77DD7F}"/>
              </a:ext>
            </a:extLst>
          </p:cNvPr>
          <p:cNvSpPr txBox="1"/>
          <p:nvPr/>
        </p:nvSpPr>
        <p:spPr>
          <a:xfrm>
            <a:off x="655320" y="981571"/>
            <a:ext cx="5440680" cy="830997"/>
          </a:xfrm>
          <a:prstGeom prst="rect">
            <a:avLst/>
          </a:prstGeom>
          <a:noFill/>
        </p:spPr>
        <p:txBody>
          <a:bodyPr wrap="square" rtlCol="0">
            <a:spAutoFit/>
          </a:bodyPr>
          <a:lstStyle/>
          <a:p>
            <a:r>
              <a:rPr lang="en-IN" sz="1600" dirty="0">
                <a:solidFill>
                  <a:srgbClr val="FFFF00"/>
                </a:solidFill>
                <a:latin typeface="Times New Roman" panose="02020603050405020304" pitchFamily="18" charset="0"/>
                <a:cs typeface="Times New Roman" panose="02020603050405020304" pitchFamily="18" charset="0"/>
              </a:rPr>
              <a:t>The command </a:t>
            </a:r>
            <a:r>
              <a:rPr lang="en-IN" sz="1600" dirty="0" err="1">
                <a:solidFill>
                  <a:srgbClr val="FFFF00"/>
                </a:solidFill>
                <a:latin typeface="Times New Roman" panose="02020603050405020304" pitchFamily="18" charset="0"/>
                <a:cs typeface="Times New Roman" panose="02020603050405020304" pitchFamily="18" charset="0"/>
              </a:rPr>
              <a:t>npm</a:t>
            </a:r>
            <a:r>
              <a:rPr lang="en-IN" sz="1600" dirty="0">
                <a:solidFill>
                  <a:srgbClr val="FFFF00"/>
                </a:solidFill>
                <a:latin typeface="Times New Roman" panose="02020603050405020304" pitchFamily="18" charset="0"/>
                <a:cs typeface="Times New Roman" panose="02020603050405020304" pitchFamily="18" charset="0"/>
              </a:rPr>
              <a:t> create </a:t>
            </a:r>
            <a:r>
              <a:rPr lang="en-IN" sz="1600" dirty="0" err="1">
                <a:solidFill>
                  <a:srgbClr val="FFFF00"/>
                </a:solidFill>
                <a:latin typeface="Times New Roman" panose="02020603050405020304" pitchFamily="18" charset="0"/>
                <a:cs typeface="Times New Roman" panose="02020603050405020304" pitchFamily="18" charset="0"/>
              </a:rPr>
              <a:t>vite@latest</a:t>
            </a:r>
            <a:r>
              <a:rPr lang="en-IN" sz="1600" dirty="0">
                <a:solidFill>
                  <a:srgbClr val="FFFF00"/>
                </a:solidFill>
                <a:latin typeface="Times New Roman" panose="02020603050405020304" pitchFamily="18" charset="0"/>
                <a:cs typeface="Times New Roman" panose="02020603050405020304" pitchFamily="18" charset="0"/>
              </a:rPr>
              <a:t> is used to create a </a:t>
            </a:r>
          </a:p>
          <a:p>
            <a:r>
              <a:rPr lang="en-IN" sz="1600" dirty="0">
                <a:solidFill>
                  <a:srgbClr val="FFFF00"/>
                </a:solidFill>
                <a:latin typeface="Times New Roman" panose="02020603050405020304" pitchFamily="18" charset="0"/>
                <a:cs typeface="Times New Roman" panose="02020603050405020304" pitchFamily="18" charset="0"/>
              </a:rPr>
              <a:t>New project using </a:t>
            </a:r>
            <a:r>
              <a:rPr lang="en-IN" sz="1600" dirty="0" err="1">
                <a:solidFill>
                  <a:srgbClr val="FFFF00"/>
                </a:solidFill>
                <a:latin typeface="Times New Roman" panose="02020603050405020304" pitchFamily="18" charset="0"/>
                <a:cs typeface="Times New Roman" panose="02020603050405020304" pitchFamily="18" charset="0"/>
              </a:rPr>
              <a:t>vite</a:t>
            </a:r>
            <a:r>
              <a:rPr lang="en-IN" sz="1600" dirty="0">
                <a:solidFill>
                  <a:srgbClr val="FFFF00"/>
                </a:solidFill>
                <a:latin typeface="Times New Roman" panose="02020603050405020304" pitchFamily="18" charset="0"/>
                <a:cs typeface="Times New Roman" panose="02020603050405020304" pitchFamily="18" charset="0"/>
              </a:rPr>
              <a:t> a fast frontend development build </a:t>
            </a:r>
          </a:p>
          <a:p>
            <a:r>
              <a:rPr lang="en-IN" sz="1600" dirty="0">
                <a:solidFill>
                  <a:srgbClr val="FFFF00"/>
                </a:solidFill>
                <a:latin typeface="Times New Roman" panose="02020603050405020304" pitchFamily="18" charset="0"/>
                <a:cs typeface="Times New Roman" panose="02020603050405020304" pitchFamily="18" charset="0"/>
              </a:rPr>
              <a:t>Tool, with the latest available version.</a:t>
            </a:r>
          </a:p>
        </p:txBody>
      </p:sp>
      <p:sp>
        <p:nvSpPr>
          <p:cNvPr id="14" name="TextBox 13">
            <a:extLst>
              <a:ext uri="{FF2B5EF4-FFF2-40B4-BE49-F238E27FC236}">
                <a16:creationId xmlns:a16="http://schemas.microsoft.com/office/drawing/2014/main" id="{D7F3635A-2446-A375-6050-2C78741F4030}"/>
              </a:ext>
            </a:extLst>
          </p:cNvPr>
          <p:cNvSpPr txBox="1"/>
          <p:nvPr/>
        </p:nvSpPr>
        <p:spPr>
          <a:xfrm>
            <a:off x="655320" y="1926761"/>
            <a:ext cx="5317236" cy="584775"/>
          </a:xfrm>
          <a:prstGeom prst="rect">
            <a:avLst/>
          </a:prstGeom>
          <a:noFill/>
        </p:spPr>
        <p:txBody>
          <a:bodyPr wrap="square" rtlCol="0">
            <a:spAutoFit/>
          </a:bodyPr>
          <a:lstStyle/>
          <a:p>
            <a:r>
              <a:rPr lang="en-IN" sz="1600" b="1" dirty="0">
                <a:solidFill>
                  <a:schemeClr val="bg1"/>
                </a:solidFill>
                <a:latin typeface="Times New Roman" panose="02020603050405020304" pitchFamily="18" charset="0"/>
                <a:cs typeface="Times New Roman" panose="02020603050405020304" pitchFamily="18" charset="0"/>
              </a:rPr>
              <a:t>WHAT HAPPENS WHEN YOU RUN THIS COMMAND ?</a:t>
            </a:r>
          </a:p>
        </p:txBody>
      </p:sp>
      <p:sp>
        <p:nvSpPr>
          <p:cNvPr id="16" name="TextBox 15">
            <a:extLst>
              <a:ext uri="{FF2B5EF4-FFF2-40B4-BE49-F238E27FC236}">
                <a16:creationId xmlns:a16="http://schemas.microsoft.com/office/drawing/2014/main" id="{FA43E7E7-71DB-E214-883C-A42EA04B08FB}"/>
              </a:ext>
            </a:extLst>
          </p:cNvPr>
          <p:cNvSpPr txBox="1"/>
          <p:nvPr/>
        </p:nvSpPr>
        <p:spPr>
          <a:xfrm>
            <a:off x="778764" y="2296093"/>
            <a:ext cx="5317236" cy="4278094"/>
          </a:xfrm>
          <a:prstGeom prst="rect">
            <a:avLst/>
          </a:prstGeom>
          <a:noFill/>
        </p:spPr>
        <p:txBody>
          <a:bodyPr wrap="square" rtlCol="0">
            <a:spAutoFit/>
          </a:bodyPr>
          <a:lstStyle/>
          <a:p>
            <a:pPr marL="285750" indent="-285750">
              <a:buFont typeface="Wingdings" panose="05000000000000000000" pitchFamily="2" charset="2"/>
              <a:buChar char="v"/>
            </a:pPr>
            <a:r>
              <a:rPr lang="en-IN" sz="1600" b="1" dirty="0">
                <a:solidFill>
                  <a:srgbClr val="7030A0"/>
                </a:solidFill>
                <a:latin typeface="Times New Roman" panose="02020603050405020304" pitchFamily="18" charset="0"/>
                <a:cs typeface="Times New Roman" panose="02020603050405020304" pitchFamily="18" charset="0"/>
              </a:rPr>
              <a:t>Project setup: </a:t>
            </a:r>
            <a:r>
              <a:rPr lang="en-IN" sz="1600" dirty="0">
                <a:latin typeface="Times New Roman" panose="02020603050405020304" pitchFamily="18" charset="0"/>
                <a:cs typeface="Times New Roman" panose="02020603050405020304" pitchFamily="18" charset="0"/>
              </a:rPr>
              <a:t>it initialize a new project using </a:t>
            </a:r>
            <a:r>
              <a:rPr lang="en-IN" sz="1600" dirty="0" err="1">
                <a:latin typeface="Times New Roman" panose="02020603050405020304" pitchFamily="18" charset="0"/>
                <a:cs typeface="Times New Roman" panose="02020603050405020304" pitchFamily="18" charset="0"/>
              </a:rPr>
              <a:t>vite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template-based starter files.</a:t>
            </a:r>
          </a:p>
          <a:p>
            <a:pPr marL="285750" indent="-285750">
              <a:buFont typeface="Wingdings" panose="05000000000000000000" pitchFamily="2" charset="2"/>
              <a:buChar char="v"/>
            </a:pPr>
            <a:r>
              <a:rPr lang="en-IN" sz="1600" b="1" dirty="0">
                <a:solidFill>
                  <a:srgbClr val="7030A0"/>
                </a:solidFill>
                <a:latin typeface="Times New Roman" panose="02020603050405020304" pitchFamily="18" charset="0"/>
                <a:cs typeface="Times New Roman" panose="02020603050405020304" pitchFamily="18" charset="0"/>
              </a:rPr>
              <a:t>Interactive CLI: </a:t>
            </a:r>
            <a:r>
              <a:rPr lang="en-IN" sz="1600" dirty="0">
                <a:latin typeface="Times New Roman" panose="02020603050405020304" pitchFamily="18" charset="0"/>
                <a:cs typeface="Times New Roman" panose="02020603050405020304" pitchFamily="18" charset="0"/>
              </a:rPr>
              <a:t>You are usually prompted to:</a:t>
            </a:r>
          </a:p>
          <a:p>
            <a:pPr marL="742950" lvl="1" indent="-285750">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Enter the project name.</a:t>
            </a:r>
          </a:p>
          <a:p>
            <a:pPr marL="742950" lvl="1" indent="-285750">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Choose a framework (e.g., Vanilla, React, Vue, 	Svelte, etc.).</a:t>
            </a:r>
          </a:p>
          <a:p>
            <a:pPr marL="742950" lvl="1" indent="-285750">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Select the preferred variant (e.g., JavaScript 	or TypeScript)		</a:t>
            </a:r>
          </a:p>
          <a:p>
            <a:pPr marL="285750" indent="-285750">
              <a:buFont typeface="Wingdings" panose="05000000000000000000" pitchFamily="2" charset="2"/>
              <a:buChar char="v"/>
            </a:pPr>
            <a:r>
              <a:rPr lang="en-US" sz="1600" b="1" dirty="0">
                <a:solidFill>
                  <a:srgbClr val="7030A0"/>
                </a:solidFill>
                <a:latin typeface="Times New Roman" panose="02020603050405020304" pitchFamily="18" charset="0"/>
                <a:cs typeface="Times New Roman" panose="02020603050405020304" pitchFamily="18" charset="0"/>
              </a:rPr>
              <a:t>Project Files: </a:t>
            </a:r>
            <a:r>
              <a:rPr lang="en-US" sz="1600" dirty="0">
                <a:latin typeface="Times New Roman" panose="02020603050405020304" pitchFamily="18" charset="0"/>
                <a:cs typeface="Times New Roman" panose="02020603050405020304" pitchFamily="18" charset="0"/>
              </a:rPr>
              <a:t>After completing the setup, Vite        	scaffolds a basic project directory structure 	and configuration files.</a:t>
            </a:r>
          </a:p>
          <a:p>
            <a:pPr marL="285750" indent="-285750">
              <a:buFont typeface="Wingdings" panose="05000000000000000000" pitchFamily="2" charset="2"/>
              <a:buChar char="v"/>
            </a:pPr>
            <a:r>
              <a:rPr lang="en-US" sz="1600" b="1" dirty="0">
                <a:solidFill>
                  <a:srgbClr val="7030A0"/>
                </a:solidFill>
                <a:latin typeface="Times New Roman" panose="02020603050405020304" pitchFamily="18" charset="0"/>
                <a:cs typeface="Times New Roman" panose="02020603050405020304" pitchFamily="18" charset="0"/>
              </a:rPr>
              <a:t>Installation Guidance: </a:t>
            </a:r>
            <a:r>
              <a:rPr lang="en-US" sz="1600" dirty="0">
                <a:latin typeface="Times New Roman" panose="02020603050405020304" pitchFamily="18" charset="0"/>
                <a:cs typeface="Times New Roman" panose="02020603050405020304" pitchFamily="18" charset="0"/>
              </a:rPr>
              <a:t>The command will often advise you on the next steps, such as navigating into the project folder (cd your-project-name) and installing dependencies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install).</a:t>
            </a: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51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05F351-A911-C828-06E8-2917289BC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06" y="2727912"/>
            <a:ext cx="6011114" cy="1724266"/>
          </a:xfrm>
          <a:prstGeom prst="rect">
            <a:avLst/>
          </a:prstGeom>
        </p:spPr>
      </p:pic>
      <p:sp>
        <p:nvSpPr>
          <p:cNvPr id="6" name="TextBox 5">
            <a:extLst>
              <a:ext uri="{FF2B5EF4-FFF2-40B4-BE49-F238E27FC236}">
                <a16:creationId xmlns:a16="http://schemas.microsoft.com/office/drawing/2014/main" id="{C55BA5F9-935E-449F-B0E7-63A9AE86D3DA}"/>
              </a:ext>
            </a:extLst>
          </p:cNvPr>
          <p:cNvSpPr txBox="1"/>
          <p:nvPr/>
        </p:nvSpPr>
        <p:spPr>
          <a:xfrm>
            <a:off x="6787055" y="2039007"/>
            <a:ext cx="482845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i</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zustand</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install the </a:t>
            </a:r>
            <a:r>
              <a:rPr lang="en-US" sz="1600" dirty="0" err="1">
                <a:latin typeface="Times New Roman" panose="02020603050405020304" pitchFamily="18" charset="0"/>
                <a:cs typeface="Times New Roman" panose="02020603050405020304" pitchFamily="18" charset="0"/>
              </a:rPr>
              <a:t>Zustand</a:t>
            </a:r>
            <a:r>
              <a:rPr lang="en-US" sz="1600" dirty="0">
                <a:latin typeface="Times New Roman" panose="02020603050405020304" pitchFamily="18" charset="0"/>
                <a:cs typeface="Times New Roman" panose="02020603050405020304" pitchFamily="18" charset="0"/>
              </a:rPr>
              <a:t> library into your project.</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F513F7-C213-C415-459A-C531089BD646}"/>
              </a:ext>
            </a:extLst>
          </p:cNvPr>
          <p:cNvSpPr txBox="1"/>
          <p:nvPr/>
        </p:nvSpPr>
        <p:spPr>
          <a:xfrm>
            <a:off x="6787055" y="3021017"/>
            <a:ext cx="4110858" cy="2308324"/>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Node Package Manager, used to manage dependencies and packages in your project.</a:t>
            </a:r>
          </a:p>
          <a:p>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i: </a:t>
            </a:r>
            <a:r>
              <a:rPr lang="en-US" sz="1600" dirty="0">
                <a:latin typeface="Times New Roman" panose="02020603050405020304" pitchFamily="18" charset="0"/>
                <a:cs typeface="Times New Roman" panose="02020603050405020304" pitchFamily="18" charset="0"/>
              </a:rPr>
              <a:t>This is shorthand for install, which tells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to download and install the specified package.</a:t>
            </a:r>
          </a:p>
          <a:p>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zustand</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Zustand</a:t>
            </a:r>
            <a:r>
              <a:rPr lang="en-US" sz="1600" dirty="0">
                <a:latin typeface="Times New Roman" panose="02020603050405020304" pitchFamily="18" charset="0"/>
                <a:cs typeface="Times New Roman" panose="02020603050405020304" pitchFamily="18" charset="0"/>
              </a:rPr>
              <a:t> is the name of the package being installed. </a:t>
            </a:r>
            <a:r>
              <a:rPr lang="en-US" sz="1600" dirty="0" err="1">
                <a:latin typeface="Times New Roman" panose="02020603050405020304" pitchFamily="18" charset="0"/>
                <a:cs typeface="Times New Roman" panose="02020603050405020304" pitchFamily="18" charset="0"/>
              </a:rPr>
              <a:t>Zustand</a:t>
            </a:r>
            <a:r>
              <a:rPr lang="en-US" sz="1600" dirty="0">
                <a:latin typeface="Times New Roman" panose="02020603050405020304" pitchFamily="18" charset="0"/>
                <a:cs typeface="Times New Roman" panose="02020603050405020304" pitchFamily="18" charset="0"/>
              </a:rPr>
              <a:t> is a small, fast, and scalable state management library for React.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230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5D9353-8B1B-9036-DAC9-B8A8D2D07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837" y="3230688"/>
            <a:ext cx="5816950" cy="1269132"/>
          </a:xfrm>
          <a:prstGeom prst="rect">
            <a:avLst/>
          </a:prstGeom>
        </p:spPr>
      </p:pic>
      <p:sp>
        <p:nvSpPr>
          <p:cNvPr id="5" name="TextBox 4">
            <a:extLst>
              <a:ext uri="{FF2B5EF4-FFF2-40B4-BE49-F238E27FC236}">
                <a16:creationId xmlns:a16="http://schemas.microsoft.com/office/drawing/2014/main" id="{5E929279-2F41-6F3E-B8DF-EAD9C452BA51}"/>
              </a:ext>
            </a:extLst>
          </p:cNvPr>
          <p:cNvSpPr txBox="1"/>
          <p:nvPr/>
        </p:nvSpPr>
        <p:spPr>
          <a:xfrm>
            <a:off x="533400" y="2042160"/>
            <a:ext cx="5916386"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general, JWT is used to create secure tokens that can represent claims between two parties. It’s commonly used for handling authentication and authorization in web applications, where a server issues a token upon successful login, and that token can be used for subsequent API requests to validate the user.</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C046BF-F75A-6424-B460-EEDE1E013FEB}"/>
              </a:ext>
            </a:extLst>
          </p:cNvPr>
          <p:cNvSpPr txBox="1"/>
          <p:nvPr/>
        </p:nvSpPr>
        <p:spPr>
          <a:xfrm>
            <a:off x="586740" y="3642360"/>
            <a:ext cx="5632757"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Token generally refers to a secure string used for authentication or authorization.</a:t>
            </a:r>
          </a:p>
          <a:p>
            <a:r>
              <a:rPr lang="en-US" sz="1600" dirty="0">
                <a:latin typeface="Times New Roman" panose="02020603050405020304" pitchFamily="18" charset="0"/>
                <a:cs typeface="Times New Roman" panose="02020603050405020304" pitchFamily="18" charset="0"/>
              </a:rPr>
              <a:t>It could refer to API tokens used to authenticate requests or JWT tokens used for managing user sessions.</a:t>
            </a:r>
          </a:p>
          <a:p>
            <a:r>
              <a:rPr lang="en-US" sz="1600" dirty="0">
                <a:latin typeface="Times New Roman" panose="02020603050405020304" pitchFamily="18" charset="0"/>
                <a:cs typeface="Times New Roman" panose="02020603050405020304" pitchFamily="18" charset="0"/>
              </a:rPr>
              <a:t>If you encounter token as a command, it might refer to tools for managing tokens or authenticating with a specific service (e.g., GitHub, Auth0).</a:t>
            </a:r>
          </a:p>
          <a:p>
            <a:r>
              <a:rPr lang="en-US" sz="1600" dirty="0">
                <a:latin typeface="Times New Roman" panose="02020603050405020304" pitchFamily="18" charset="0"/>
                <a:cs typeface="Times New Roman" panose="02020603050405020304" pitchFamily="18" charset="0"/>
              </a:rPr>
              <a:t>Tokens are commonly included in HTTP requests for API calls, often as part of the Authorization header.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071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4A9028-BBBB-331B-BD46-C93448778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57" y="740980"/>
            <a:ext cx="11582285" cy="5549462"/>
          </a:xfrm>
          <a:prstGeom prst="rect">
            <a:avLst/>
          </a:prstGeom>
        </p:spPr>
      </p:pic>
    </p:spTree>
    <p:extLst>
      <p:ext uri="{BB962C8B-B14F-4D97-AF65-F5344CB8AC3E}">
        <p14:creationId xmlns:p14="http://schemas.microsoft.com/office/powerpoint/2010/main" val="2200395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ED0CF-5F7B-4195-FC9F-6B5C26A2D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74" y="1975427"/>
            <a:ext cx="4489943" cy="2695519"/>
          </a:xfrm>
          <a:prstGeom prst="rect">
            <a:avLst/>
          </a:prstGeom>
        </p:spPr>
      </p:pic>
      <p:sp>
        <p:nvSpPr>
          <p:cNvPr id="7" name="TextBox 6">
            <a:extLst>
              <a:ext uri="{FF2B5EF4-FFF2-40B4-BE49-F238E27FC236}">
                <a16:creationId xmlns:a16="http://schemas.microsoft.com/office/drawing/2014/main" id="{14269EA4-195E-7EB7-F470-49BA89640AAF}"/>
              </a:ext>
            </a:extLst>
          </p:cNvPr>
          <p:cNvSpPr txBox="1"/>
          <p:nvPr/>
        </p:nvSpPr>
        <p:spPr>
          <a:xfrm>
            <a:off x="5452242" y="2274838"/>
            <a:ext cx="6314090"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Router: This is imported from express to define route handlers. It’s used to create a modular set of routes for handling authentication.</a:t>
            </a:r>
          </a:p>
          <a:p>
            <a:r>
              <a:rPr lang="en-US" sz="1600" dirty="0">
                <a:latin typeface="Times New Roman" panose="02020603050405020304" pitchFamily="18" charset="0"/>
                <a:cs typeface="Times New Roman" panose="02020603050405020304" pitchFamily="18" charset="0"/>
              </a:rPr>
              <a:t>Controller functions (</a:t>
            </a:r>
            <a:r>
              <a:rPr lang="en-US" sz="1600" dirty="0" err="1">
                <a:latin typeface="Times New Roman" panose="02020603050405020304" pitchFamily="18" charset="0"/>
                <a:cs typeface="Times New Roman" panose="02020603050405020304" pitchFamily="18" charset="0"/>
              </a:rPr>
              <a:t>getUserInfo</a:t>
            </a:r>
            <a:r>
              <a:rPr lang="en-US" sz="1600" dirty="0">
                <a:latin typeface="Times New Roman" panose="02020603050405020304" pitchFamily="18" charset="0"/>
                <a:cs typeface="Times New Roman" panose="02020603050405020304" pitchFamily="18" charset="0"/>
              </a:rPr>
              <a:t>, login, signup): These are imported from ../controllers/AuthController.js. They define the actual logic for handling authentication-related requests (signup, login, and fetching user info).</a:t>
            </a:r>
          </a:p>
          <a:p>
            <a:r>
              <a:rPr lang="en-US" sz="1600" dirty="0" err="1">
                <a:latin typeface="Times New Roman" panose="02020603050405020304" pitchFamily="18" charset="0"/>
                <a:cs typeface="Times New Roman" panose="02020603050405020304" pitchFamily="18" charset="0"/>
              </a:rPr>
              <a:t>verifyToken</a:t>
            </a:r>
            <a:r>
              <a:rPr lang="en-US" sz="1600" dirty="0">
                <a:latin typeface="Times New Roman" panose="02020603050405020304" pitchFamily="18" charset="0"/>
                <a:cs typeface="Times New Roman" panose="02020603050405020304" pitchFamily="18" charset="0"/>
              </a:rPr>
              <a:t> middleware: This is imported from ../</a:t>
            </a:r>
            <a:r>
              <a:rPr lang="en-US" sz="1600" dirty="0" err="1">
                <a:latin typeface="Times New Roman" panose="02020603050405020304" pitchFamily="18" charset="0"/>
                <a:cs typeface="Times New Roman" panose="02020603050405020304" pitchFamily="18" charset="0"/>
              </a:rPr>
              <a:t>middlewares</a:t>
            </a:r>
            <a:r>
              <a:rPr lang="en-US" sz="1600" dirty="0">
                <a:latin typeface="Times New Roman" panose="02020603050405020304" pitchFamily="18" charset="0"/>
                <a:cs typeface="Times New Roman" panose="02020603050405020304" pitchFamily="18" charset="0"/>
              </a:rPr>
              <a:t>/AuthMiddleware.js. It's used to ensure that the user is authenticated before accessing certain routes (like getting user info). This middleware will check if the request contains a valid JWT token.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526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EF4B93-EF15-45AA-7870-4E029E569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379" y="2257801"/>
            <a:ext cx="4629894" cy="2342397"/>
          </a:xfrm>
          <a:prstGeom prst="rect">
            <a:avLst/>
          </a:prstGeom>
        </p:spPr>
      </p:pic>
      <p:sp>
        <p:nvSpPr>
          <p:cNvPr id="6" name="TextBox 5">
            <a:extLst>
              <a:ext uri="{FF2B5EF4-FFF2-40B4-BE49-F238E27FC236}">
                <a16:creationId xmlns:a16="http://schemas.microsoft.com/office/drawing/2014/main" id="{DD536D02-82DC-F058-A9B8-5CC4CDD3A2CF}"/>
              </a:ext>
            </a:extLst>
          </p:cNvPr>
          <p:cNvSpPr txBox="1"/>
          <p:nvPr/>
        </p:nvSpPr>
        <p:spPr>
          <a:xfrm>
            <a:off x="342907" y="2324733"/>
            <a:ext cx="6562390"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Router: This is imported from express to define route handlers. It’s used to create a modular set of routes for handling authentication.</a:t>
            </a:r>
          </a:p>
          <a:p>
            <a:r>
              <a:rPr lang="en-US" sz="1600" dirty="0">
                <a:latin typeface="Times New Roman" panose="02020603050405020304" pitchFamily="18" charset="0"/>
                <a:cs typeface="Times New Roman" panose="02020603050405020304" pitchFamily="18" charset="0"/>
              </a:rPr>
              <a:t>Controller functions (</a:t>
            </a:r>
            <a:r>
              <a:rPr lang="en-US" sz="1600" dirty="0" err="1">
                <a:latin typeface="Times New Roman" panose="02020603050405020304" pitchFamily="18" charset="0"/>
                <a:cs typeface="Times New Roman" panose="02020603050405020304" pitchFamily="18" charset="0"/>
              </a:rPr>
              <a:t>getUserInfo</a:t>
            </a:r>
            <a:r>
              <a:rPr lang="en-US" sz="1600" dirty="0">
                <a:latin typeface="Times New Roman" panose="02020603050405020304" pitchFamily="18" charset="0"/>
                <a:cs typeface="Times New Roman" panose="02020603050405020304" pitchFamily="18" charset="0"/>
              </a:rPr>
              <a:t>, login, signup): These are imported from ../controllers/AuthController.js. They define the actual logic for handling authentication-related requests (signup, login, and fetching user info).</a:t>
            </a:r>
          </a:p>
          <a:p>
            <a:r>
              <a:rPr lang="en-US" sz="1600" dirty="0" err="1">
                <a:latin typeface="Times New Roman" panose="02020603050405020304" pitchFamily="18" charset="0"/>
                <a:cs typeface="Times New Roman" panose="02020603050405020304" pitchFamily="18" charset="0"/>
              </a:rPr>
              <a:t>verifyToken</a:t>
            </a:r>
            <a:r>
              <a:rPr lang="en-US" sz="1600" dirty="0">
                <a:latin typeface="Times New Roman" panose="02020603050405020304" pitchFamily="18" charset="0"/>
                <a:cs typeface="Times New Roman" panose="02020603050405020304" pitchFamily="18" charset="0"/>
              </a:rPr>
              <a:t> middleware: This is imported from ../</a:t>
            </a:r>
            <a:r>
              <a:rPr lang="en-US" sz="1600" dirty="0" err="1">
                <a:latin typeface="Times New Roman" panose="02020603050405020304" pitchFamily="18" charset="0"/>
                <a:cs typeface="Times New Roman" panose="02020603050405020304" pitchFamily="18" charset="0"/>
              </a:rPr>
              <a:t>middlewares</a:t>
            </a:r>
            <a:r>
              <a:rPr lang="en-US" sz="1600" dirty="0">
                <a:latin typeface="Times New Roman" panose="02020603050405020304" pitchFamily="18" charset="0"/>
                <a:cs typeface="Times New Roman" panose="02020603050405020304" pitchFamily="18" charset="0"/>
              </a:rPr>
              <a:t>/AuthMiddleware.js. It's used to ensure that the user is authenticated before accessing certain routes (like getting user info). This middleware will check if the request contains a valid JWT token.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31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DCDF1-CBB2-20B9-CFFB-BC2493E84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99" y="727711"/>
            <a:ext cx="4675278" cy="2471537"/>
          </a:xfrm>
          <a:prstGeom prst="rect">
            <a:avLst/>
          </a:prstGeom>
        </p:spPr>
      </p:pic>
      <p:pic>
        <p:nvPicPr>
          <p:cNvPr id="7" name="Picture 6">
            <a:extLst>
              <a:ext uri="{FF2B5EF4-FFF2-40B4-BE49-F238E27FC236}">
                <a16:creationId xmlns:a16="http://schemas.microsoft.com/office/drawing/2014/main" id="{29BF44F1-9FB1-4178-F49C-4714515D8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725" y="727711"/>
            <a:ext cx="4598847" cy="2431133"/>
          </a:xfrm>
          <a:prstGeom prst="rect">
            <a:avLst/>
          </a:prstGeom>
        </p:spPr>
      </p:pic>
      <p:pic>
        <p:nvPicPr>
          <p:cNvPr id="9" name="Picture 8">
            <a:extLst>
              <a:ext uri="{FF2B5EF4-FFF2-40B4-BE49-F238E27FC236}">
                <a16:creationId xmlns:a16="http://schemas.microsoft.com/office/drawing/2014/main" id="{FC1BD2E9-DDBF-A093-4A2E-38C0140E7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0757" y="3598189"/>
            <a:ext cx="4768941" cy="2471536"/>
          </a:xfrm>
          <a:prstGeom prst="rect">
            <a:avLst/>
          </a:prstGeom>
        </p:spPr>
      </p:pic>
    </p:spTree>
    <p:extLst>
      <p:ext uri="{BB962C8B-B14F-4D97-AF65-F5344CB8AC3E}">
        <p14:creationId xmlns:p14="http://schemas.microsoft.com/office/powerpoint/2010/main" val="394134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ACE64D-62AF-DBA2-1402-DECDB4DA7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16" y="2030486"/>
            <a:ext cx="5318306" cy="2797028"/>
          </a:xfrm>
          <a:prstGeom prst="rect">
            <a:avLst/>
          </a:prstGeom>
        </p:spPr>
      </p:pic>
      <p:pic>
        <p:nvPicPr>
          <p:cNvPr id="2" name="Picture 1">
            <a:extLst>
              <a:ext uri="{FF2B5EF4-FFF2-40B4-BE49-F238E27FC236}">
                <a16:creationId xmlns:a16="http://schemas.microsoft.com/office/drawing/2014/main" id="{7BF941B6-90D9-9417-9C52-8E2FE22DB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683" y="2030486"/>
            <a:ext cx="4655032" cy="2797028"/>
          </a:xfrm>
          <a:prstGeom prst="rect">
            <a:avLst/>
          </a:prstGeom>
        </p:spPr>
      </p:pic>
    </p:spTree>
    <p:extLst>
      <p:ext uri="{BB962C8B-B14F-4D97-AF65-F5344CB8AC3E}">
        <p14:creationId xmlns:p14="http://schemas.microsoft.com/office/powerpoint/2010/main" val="2838067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71B89-1726-D2B7-55D5-816A4DC07CF5}"/>
              </a:ext>
            </a:extLst>
          </p:cNvPr>
          <p:cNvSpPr txBox="1"/>
          <p:nvPr/>
        </p:nvSpPr>
        <p:spPr>
          <a:xfrm>
            <a:off x="1249680" y="1325880"/>
            <a:ext cx="8869680" cy="3693319"/>
          </a:xfrm>
          <a:prstGeom prst="rect">
            <a:avLst/>
          </a:prstGeom>
          <a:noFill/>
        </p:spPr>
        <p:txBody>
          <a:bodyPr wrap="square" rtlCol="0">
            <a:spAutoFit/>
          </a:bodyPr>
          <a:lstStyle/>
          <a:p>
            <a:r>
              <a:rPr lang="en-US"/>
              <a:t>1. Imports</a:t>
            </a:r>
          </a:p>
          <a:p>
            <a:r>
              <a:rPr lang="en-US"/>
              <a:t>request and response are the Express objects used for handling incoming HTTP requests and sending responses.</a:t>
            </a:r>
          </a:p>
          <a:p>
            <a:r>
              <a:rPr lang="en-US"/>
              <a:t>User is the model for interacting with the user data in the database.</a:t>
            </a:r>
          </a:p>
          <a:p>
            <a:r>
              <a:rPr lang="en-US"/>
              <a:t>jwt is used for generating JSON Web Tokens for session management.</a:t>
            </a:r>
          </a:p>
          <a:p>
            <a:r>
              <a:rPr lang="en-US"/>
              <a:t>compare from bcrypt is used to check if a provided password matches a hashed password stored in the database.</a:t>
            </a:r>
          </a:p>
          <a:p>
            <a:r>
              <a:rPr lang="en-US"/>
              <a:t>2. maxAge</a:t>
            </a:r>
          </a:p>
          <a:p>
            <a:r>
              <a:rPr lang="en-US"/>
              <a:t>This variable sets the expiration time for the JWT. It is set to 3 days (in milliseconds).</a:t>
            </a:r>
          </a:p>
          <a:p>
            <a:r>
              <a:rPr lang="en-US"/>
              <a:t>3. createToken function</a:t>
            </a:r>
          </a:p>
          <a:p>
            <a:r>
              <a:rPr lang="en-US"/>
              <a:t>This helper function is responsible for creating a JWT that will be sent back to the client to keep the user authenticated. The token includes the user's email and userId as payload, and it will expire after maxAge milliseconds.</a:t>
            </a:r>
            <a:endParaRPr lang="en-IN" dirty="0"/>
          </a:p>
        </p:txBody>
      </p:sp>
    </p:spTree>
    <p:extLst>
      <p:ext uri="{BB962C8B-B14F-4D97-AF65-F5344CB8AC3E}">
        <p14:creationId xmlns:p14="http://schemas.microsoft.com/office/powerpoint/2010/main" val="286870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4C8A5-B05E-EBE4-892B-B4C563487983}"/>
              </a:ext>
            </a:extLst>
          </p:cNvPr>
          <p:cNvSpPr txBox="1"/>
          <p:nvPr/>
        </p:nvSpPr>
        <p:spPr>
          <a:xfrm>
            <a:off x="1543707" y="610136"/>
            <a:ext cx="7749540" cy="6494085"/>
          </a:xfrm>
          <a:prstGeom prst="rect">
            <a:avLst/>
          </a:prstGeom>
          <a:noFill/>
        </p:spPr>
        <p:txBody>
          <a:bodyPr wrap="square" rtlCol="0">
            <a:spAutoFit/>
          </a:bodyPr>
          <a:lstStyle/>
          <a:p>
            <a:r>
              <a:rPr lang="en-US" sz="1600" dirty="0"/>
              <a:t>4. signup function</a:t>
            </a:r>
          </a:p>
          <a:p>
            <a:r>
              <a:rPr lang="en-US" sz="1600" dirty="0"/>
              <a:t>Handles user registration:</a:t>
            </a:r>
          </a:p>
          <a:p>
            <a:r>
              <a:rPr lang="en-US" sz="1600" dirty="0"/>
              <a:t>Request Validation: It checks if email and password are provided in the request body. If either is missing, it sends a 400 status with an error message.</a:t>
            </a:r>
          </a:p>
          <a:p>
            <a:r>
              <a:rPr lang="en-US" sz="1600" dirty="0"/>
              <a:t>User Creation: It uses the </a:t>
            </a:r>
            <a:r>
              <a:rPr lang="en-US" sz="1600" dirty="0" err="1"/>
              <a:t>User.create</a:t>
            </a:r>
            <a:r>
              <a:rPr lang="en-US" sz="1600" dirty="0"/>
              <a:t>() method to create a new user in the database with the provided email and password.</a:t>
            </a:r>
          </a:p>
          <a:p>
            <a:r>
              <a:rPr lang="en-US" sz="1600" dirty="0"/>
              <a:t>Token Creation &amp; Cookie Setup: After successfully creating the user, the function generates a JWT with the </a:t>
            </a:r>
            <a:r>
              <a:rPr lang="en-US" sz="1600" dirty="0" err="1"/>
              <a:t>createToken</a:t>
            </a:r>
            <a:r>
              <a:rPr lang="en-US" sz="1600" dirty="0"/>
              <a:t>() function and sends it as a cookie in the response. The cookie is configured to be secure and use the </a:t>
            </a:r>
            <a:r>
              <a:rPr lang="en-US" sz="1600" dirty="0" err="1"/>
              <a:t>SameSite</a:t>
            </a:r>
            <a:r>
              <a:rPr lang="en-US" sz="1600" dirty="0"/>
              <a:t> attribute set to None, which is typically used for cross-site cookies.</a:t>
            </a:r>
          </a:p>
          <a:p>
            <a:r>
              <a:rPr lang="en-US" sz="1600" dirty="0"/>
              <a:t>Response: Sends a response with status 201 (Created) and returns the user details (excluding sensitive data like password).</a:t>
            </a:r>
          </a:p>
          <a:p>
            <a:r>
              <a:rPr lang="en-US" sz="1600" dirty="0"/>
              <a:t> 5. login function</a:t>
            </a:r>
          </a:p>
          <a:p>
            <a:r>
              <a:rPr lang="en-US" sz="1600" dirty="0"/>
              <a:t>Handles user login:</a:t>
            </a:r>
          </a:p>
          <a:p>
            <a:r>
              <a:rPr lang="en-US" sz="1600" dirty="0"/>
              <a:t>Request Validation: It checks if the email and password are provided in the request body. If either is missing, it sends a 400 status with an error message.</a:t>
            </a:r>
          </a:p>
          <a:p>
            <a:r>
              <a:rPr lang="en-US" sz="1600" dirty="0"/>
              <a:t>User Lookup: It looks for a user with the given email in the database. If no user is found, it responds with a 404 status.</a:t>
            </a:r>
          </a:p>
          <a:p>
            <a:r>
              <a:rPr lang="en-US" sz="1600" dirty="0"/>
              <a:t>Password Validation: It uses </a:t>
            </a:r>
            <a:r>
              <a:rPr lang="en-US" sz="1600" dirty="0" err="1"/>
              <a:t>bcrypt.compare</a:t>
            </a:r>
            <a:r>
              <a:rPr lang="en-US" sz="1600" dirty="0"/>
              <a:t>() to check if the provided password matches the stored hashed password in the database. If the passwords don't match, it returns a 400 status with an error message.</a:t>
            </a:r>
          </a:p>
          <a:p>
            <a:r>
              <a:rPr lang="en-US" sz="1600" dirty="0"/>
              <a:t>Token Creation &amp; Cookie Setup: If the email and password are correct, it creates a JWT and sends it as a cookie in the response.</a:t>
            </a:r>
          </a:p>
          <a:p>
            <a:r>
              <a:rPr lang="en-US" sz="1600" dirty="0"/>
              <a:t>Response: Sends a 200 status with the user’s information (including extra user details like </a:t>
            </a:r>
            <a:r>
              <a:rPr lang="en-US" sz="1600" dirty="0" err="1"/>
              <a:t>firstName</a:t>
            </a:r>
            <a:r>
              <a:rPr lang="en-US" sz="1600" dirty="0"/>
              <a:t>, </a:t>
            </a:r>
            <a:r>
              <a:rPr lang="en-US" sz="1600" dirty="0" err="1"/>
              <a:t>lastName</a:t>
            </a:r>
            <a:r>
              <a:rPr lang="en-US" sz="1600" dirty="0"/>
              <a:t>, image, etc.).</a:t>
            </a:r>
          </a:p>
          <a:p>
            <a:endParaRPr lang="en-IN" sz="1600" dirty="0"/>
          </a:p>
        </p:txBody>
      </p:sp>
    </p:spTree>
    <p:extLst>
      <p:ext uri="{BB962C8B-B14F-4D97-AF65-F5344CB8AC3E}">
        <p14:creationId xmlns:p14="http://schemas.microsoft.com/office/powerpoint/2010/main" val="1562199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49BE0-B027-205B-A4D8-D62185D2F9C2}"/>
              </a:ext>
            </a:extLst>
          </p:cNvPr>
          <p:cNvSpPr txBox="1"/>
          <p:nvPr/>
        </p:nvSpPr>
        <p:spPr>
          <a:xfrm>
            <a:off x="1386840" y="617220"/>
            <a:ext cx="9304020" cy="4524315"/>
          </a:xfrm>
          <a:prstGeom prst="rect">
            <a:avLst/>
          </a:prstGeom>
          <a:noFill/>
        </p:spPr>
        <p:txBody>
          <a:bodyPr wrap="square" rtlCol="0">
            <a:spAutoFit/>
          </a:bodyPr>
          <a:lstStyle/>
          <a:p>
            <a:r>
              <a:rPr lang="en-US" dirty="0"/>
              <a:t>6. </a:t>
            </a:r>
            <a:r>
              <a:rPr lang="en-US" dirty="0" err="1"/>
              <a:t>getUserInfo</a:t>
            </a:r>
            <a:r>
              <a:rPr lang="en-US" dirty="0"/>
              <a:t> function</a:t>
            </a:r>
          </a:p>
          <a:p>
            <a:r>
              <a:rPr lang="en-US" dirty="0"/>
              <a:t>Fetches the authenticated user's details:</a:t>
            </a:r>
          </a:p>
          <a:p>
            <a:r>
              <a:rPr lang="en-US" dirty="0"/>
              <a:t>User Lookup: It uses </a:t>
            </a:r>
            <a:r>
              <a:rPr lang="en-US" dirty="0" err="1"/>
              <a:t>request.userId</a:t>
            </a:r>
            <a:r>
              <a:rPr lang="en-US" dirty="0"/>
              <a:t> (presumably set earlier in middleware after decoding the JWT) to find the user in the database using </a:t>
            </a:r>
            <a:r>
              <a:rPr lang="en-US" dirty="0" err="1"/>
              <a:t>User.findById</a:t>
            </a:r>
            <a:r>
              <a:rPr lang="en-US" dirty="0"/>
              <a:t>(). If no user is found, it responds with a 404 status.</a:t>
            </a:r>
          </a:p>
          <a:p>
            <a:r>
              <a:rPr lang="en-US" dirty="0"/>
              <a:t>Response: Sends a 200 status with the user's information (excluding sensitive data like the password).</a:t>
            </a:r>
          </a:p>
          <a:p>
            <a:r>
              <a:rPr lang="en-US" dirty="0"/>
              <a:t>JWT Authentication Workflow (Implied but not directly shown):</a:t>
            </a:r>
          </a:p>
          <a:p>
            <a:r>
              <a:rPr lang="en-US" dirty="0"/>
              <a:t>When a user successfully logs in or signs up, a JWT is created and sent as a cookie.</a:t>
            </a:r>
          </a:p>
          <a:p>
            <a:r>
              <a:rPr lang="en-US" dirty="0"/>
              <a:t>The </a:t>
            </a:r>
            <a:r>
              <a:rPr lang="en-US" dirty="0" err="1"/>
              <a:t>getUserInfo</a:t>
            </a:r>
            <a:r>
              <a:rPr lang="en-US" dirty="0"/>
              <a:t> function seems to assume that the user is authenticated, and it uses the </a:t>
            </a:r>
            <a:r>
              <a:rPr lang="en-US" dirty="0" err="1"/>
              <a:t>userId</a:t>
            </a:r>
            <a:r>
              <a:rPr lang="en-US" dirty="0"/>
              <a:t> from the decoded JWT to fetch and return the user’s information.</a:t>
            </a:r>
          </a:p>
          <a:p>
            <a:r>
              <a:rPr lang="en-US" dirty="0"/>
              <a:t>Error Handling</a:t>
            </a:r>
          </a:p>
          <a:p>
            <a:r>
              <a:rPr lang="en-US" dirty="0"/>
              <a:t>In case of errors, 500 (Internal Server Error) is returned with a generic message and the error is logged to the console.</a:t>
            </a:r>
          </a:p>
          <a:p>
            <a:r>
              <a:rPr lang="en-US" dirty="0"/>
              <a:t>The program returns specific error messages for missing email/password or incorrect credentials in the signup and login functions.</a:t>
            </a:r>
          </a:p>
          <a:p>
            <a:r>
              <a:rPr lang="en-US" dirty="0"/>
              <a:t>Secure Cookie Configuration</a:t>
            </a:r>
          </a:p>
        </p:txBody>
      </p:sp>
    </p:spTree>
    <p:extLst>
      <p:ext uri="{BB962C8B-B14F-4D97-AF65-F5344CB8AC3E}">
        <p14:creationId xmlns:p14="http://schemas.microsoft.com/office/powerpoint/2010/main" val="16985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BFD3F8-90FC-5B84-57A9-B7675156A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603" y="1923863"/>
            <a:ext cx="4766223" cy="3118104"/>
          </a:xfrm>
        </p:spPr>
      </p:pic>
      <p:sp>
        <p:nvSpPr>
          <p:cNvPr id="6" name="TextBox 5">
            <a:extLst>
              <a:ext uri="{FF2B5EF4-FFF2-40B4-BE49-F238E27FC236}">
                <a16:creationId xmlns:a16="http://schemas.microsoft.com/office/drawing/2014/main" id="{36486C17-86BB-BAD3-4924-866783138F9A}"/>
              </a:ext>
            </a:extLst>
          </p:cNvPr>
          <p:cNvSpPr txBox="1"/>
          <p:nvPr/>
        </p:nvSpPr>
        <p:spPr>
          <a:xfrm>
            <a:off x="5948645" y="1092866"/>
            <a:ext cx="5532120" cy="830997"/>
          </a:xfrm>
          <a:prstGeom prst="rect">
            <a:avLst/>
          </a:prstGeom>
          <a:noFill/>
        </p:spPr>
        <p:txBody>
          <a:bodyPr wrap="square" rtlCol="0">
            <a:spAutoFit/>
          </a:bodyPr>
          <a:lstStyle/>
          <a:p>
            <a:r>
              <a:rPr lang="en-US" sz="1600" dirty="0">
                <a:solidFill>
                  <a:srgbClr val="FFFF00"/>
                </a:solidFill>
                <a:latin typeface="Times New Roman" panose="02020603050405020304" pitchFamily="18" charset="0"/>
                <a:cs typeface="Times New Roman" panose="02020603050405020304" pitchFamily="18" charset="0"/>
              </a:rPr>
              <a:t>The command </a:t>
            </a:r>
            <a:r>
              <a:rPr lang="en-US" sz="1600" dirty="0" err="1">
                <a:solidFill>
                  <a:schemeClr val="bg1"/>
                </a:solidFill>
                <a:latin typeface="Times New Roman" panose="02020603050405020304" pitchFamily="18" charset="0"/>
                <a:cs typeface="Times New Roman" panose="02020603050405020304" pitchFamily="18" charset="0"/>
              </a:rPr>
              <a:t>npm</a:t>
            </a:r>
            <a:r>
              <a:rPr lang="en-US" sz="1600" dirty="0">
                <a:solidFill>
                  <a:schemeClr val="bg1"/>
                </a:solidFill>
                <a:latin typeface="Times New Roman" panose="02020603050405020304" pitchFamily="18" charset="0"/>
                <a:cs typeface="Times New Roman" panose="02020603050405020304" pitchFamily="18" charset="0"/>
              </a:rPr>
              <a:t> run dev </a:t>
            </a:r>
            <a:r>
              <a:rPr lang="en-US" sz="1600" dirty="0">
                <a:solidFill>
                  <a:srgbClr val="FFFF00"/>
                </a:solidFill>
                <a:latin typeface="Times New Roman" panose="02020603050405020304" pitchFamily="18" charset="0"/>
                <a:cs typeface="Times New Roman" panose="02020603050405020304" pitchFamily="18" charset="0"/>
              </a:rPr>
              <a:t>is commonly used in web development projects built with JavaScript frameworks like Node.js, React, Vue.js, or others. Here's what it means and does:</a:t>
            </a:r>
            <a:endParaRPr lang="en-IN" sz="1600" dirty="0">
              <a:solidFill>
                <a:srgbClr val="FFFF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4DAE557-823B-541D-B2EF-DDF9230EC9F6}"/>
              </a:ext>
            </a:extLst>
          </p:cNvPr>
          <p:cNvSpPr txBox="1"/>
          <p:nvPr/>
        </p:nvSpPr>
        <p:spPr>
          <a:xfrm>
            <a:off x="5948645" y="2652244"/>
            <a:ext cx="5352288" cy="3046988"/>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When you execute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run dev,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checks the </a:t>
            </a:r>
            <a:r>
              <a:rPr lang="en-US" sz="1600" dirty="0" err="1">
                <a:latin typeface="Times New Roman" panose="02020603050405020304" pitchFamily="18" charset="0"/>
                <a:cs typeface="Times New Roman" panose="02020603050405020304" pitchFamily="18" charset="0"/>
              </a:rPr>
              <a:t>package.json</a:t>
            </a:r>
            <a:r>
              <a:rPr lang="en-US" sz="1600" dirty="0">
                <a:latin typeface="Times New Roman" panose="02020603050405020304" pitchFamily="18" charset="0"/>
                <a:cs typeface="Times New Roman" panose="02020603050405020304" pitchFamily="18" charset="0"/>
              </a:rPr>
              <a:t> file for a script named dev and executes the corresponding command.</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For instance:</a:t>
            </a:r>
          </a:p>
          <a:p>
            <a:pPr marL="285750" indent="-285750">
              <a:buClr>
                <a:srgbClr val="7030A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If you're working on a Next.js project,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run dev starts the Next.js development server.</a:t>
            </a:r>
          </a:p>
          <a:p>
            <a:pPr marL="285750" indent="-285750">
              <a:buClr>
                <a:srgbClr val="7030A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a Vue.js project, it could start the Vue development server (using </a:t>
            </a:r>
            <a:r>
              <a:rPr lang="en-US" sz="1600" dirty="0" err="1">
                <a:latin typeface="Times New Roman" panose="02020603050405020304" pitchFamily="18" charset="0"/>
                <a:cs typeface="Times New Roman" panose="02020603050405020304" pitchFamily="18" charset="0"/>
              </a:rPr>
              <a:t>vite</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vue</a:t>
            </a:r>
            <a:r>
              <a:rPr lang="en-US" sz="1600" dirty="0">
                <a:latin typeface="Times New Roman" panose="02020603050405020304" pitchFamily="18" charset="0"/>
                <a:cs typeface="Times New Roman" panose="02020603050405020304" pitchFamily="18" charset="0"/>
              </a:rPr>
              <a:t>-cli).</a:t>
            </a:r>
          </a:p>
          <a:p>
            <a:pPr marL="285750" indent="-285750">
              <a:buClr>
                <a:srgbClr val="7030A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a Node.js backend project, it might start </a:t>
            </a:r>
            <a:r>
              <a:rPr lang="en-US" sz="1600" dirty="0" err="1">
                <a:latin typeface="Times New Roman" panose="02020603050405020304" pitchFamily="18" charset="0"/>
                <a:cs typeface="Times New Roman" panose="02020603050405020304" pitchFamily="18" charset="0"/>
              </a:rPr>
              <a:t>nodemon</a:t>
            </a:r>
            <a:r>
              <a:rPr lang="en-US" sz="1600" dirty="0">
                <a:latin typeface="Times New Roman" panose="02020603050405020304" pitchFamily="18" charset="0"/>
                <a:cs typeface="Times New Roman" panose="02020603050405020304" pitchFamily="18" charset="0"/>
              </a:rPr>
              <a:t>, which reloads the server upon changes.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364FA8-03ED-0F8D-E3D2-68449E0C2F0F}"/>
              </a:ext>
            </a:extLst>
          </p:cNvPr>
          <p:cNvSpPr txBox="1"/>
          <p:nvPr/>
        </p:nvSpPr>
        <p:spPr>
          <a:xfrm>
            <a:off x="5948645" y="2467578"/>
            <a:ext cx="5236464" cy="338554"/>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WHAT HAPPEN WHEN YOU RUN </a:t>
            </a:r>
            <a:r>
              <a:rPr lang="en-US" sz="1600" b="1" dirty="0" err="1">
                <a:solidFill>
                  <a:schemeClr val="bg1"/>
                </a:solidFill>
                <a:latin typeface="Times New Roman" panose="02020603050405020304" pitchFamily="18" charset="0"/>
                <a:cs typeface="Times New Roman" panose="02020603050405020304" pitchFamily="18" charset="0"/>
              </a:rPr>
              <a:t>npm</a:t>
            </a:r>
            <a:r>
              <a:rPr lang="en-US" sz="1600" b="1" dirty="0">
                <a:solidFill>
                  <a:schemeClr val="bg1"/>
                </a:solidFill>
                <a:latin typeface="Times New Roman" panose="02020603050405020304" pitchFamily="18" charset="0"/>
                <a:cs typeface="Times New Roman" panose="02020603050405020304" pitchFamily="18" charset="0"/>
              </a:rPr>
              <a:t> run dev ?</a:t>
            </a:r>
          </a:p>
        </p:txBody>
      </p:sp>
    </p:spTree>
    <p:extLst>
      <p:ext uri="{BB962C8B-B14F-4D97-AF65-F5344CB8AC3E}">
        <p14:creationId xmlns:p14="http://schemas.microsoft.com/office/powerpoint/2010/main" val="258459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63AE40-8F6D-A74D-55F8-7E545AE14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603" y="2989882"/>
            <a:ext cx="6030167" cy="1895740"/>
          </a:xfrm>
          <a:prstGeom prst="rect">
            <a:avLst/>
          </a:prstGeom>
        </p:spPr>
      </p:pic>
      <p:sp>
        <p:nvSpPr>
          <p:cNvPr id="8" name="TextBox 7">
            <a:extLst>
              <a:ext uri="{FF2B5EF4-FFF2-40B4-BE49-F238E27FC236}">
                <a16:creationId xmlns:a16="http://schemas.microsoft.com/office/drawing/2014/main" id="{CBF7924A-F204-7DAE-EA6D-9828FCED8403}"/>
              </a:ext>
            </a:extLst>
          </p:cNvPr>
          <p:cNvSpPr txBox="1"/>
          <p:nvPr/>
        </p:nvSpPr>
        <p:spPr>
          <a:xfrm>
            <a:off x="3364230" y="5429750"/>
            <a:ext cx="5463540" cy="369332"/>
          </a:xfrm>
          <a:prstGeom prst="rect">
            <a:avLst/>
          </a:prstGeom>
          <a:noFill/>
        </p:spPr>
        <p:txBody>
          <a:bodyPr wrap="square" rtlCol="0">
            <a:spAutoFit/>
          </a:bodyPr>
          <a:lstStyle/>
          <a:p>
            <a:r>
              <a:rPr lang="en-IN" dirty="0"/>
              <a:t>Now the profile has created successfully </a:t>
            </a:r>
          </a:p>
        </p:txBody>
      </p:sp>
      <p:sp>
        <p:nvSpPr>
          <p:cNvPr id="2" name="TextBox 1">
            <a:extLst>
              <a:ext uri="{FF2B5EF4-FFF2-40B4-BE49-F238E27FC236}">
                <a16:creationId xmlns:a16="http://schemas.microsoft.com/office/drawing/2014/main" id="{802D05D7-0874-A6F0-23C0-3215EC36EE49}"/>
              </a:ext>
            </a:extLst>
          </p:cNvPr>
          <p:cNvSpPr txBox="1"/>
          <p:nvPr/>
        </p:nvSpPr>
        <p:spPr>
          <a:xfrm>
            <a:off x="2776582" y="2179586"/>
            <a:ext cx="4682359"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6247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0824BA-0CED-096F-2FA6-85A34513EFB1}"/>
              </a:ext>
            </a:extLst>
          </p:cNvPr>
          <p:cNvSpPr txBox="1"/>
          <p:nvPr/>
        </p:nvSpPr>
        <p:spPr>
          <a:xfrm>
            <a:off x="2363513" y="2746645"/>
            <a:ext cx="7464973" cy="1569660"/>
          </a:xfrm>
          <a:prstGeom prst="rect">
            <a:avLst/>
          </a:prstGeom>
          <a:noFill/>
        </p:spPr>
        <p:txBody>
          <a:bodyPr wrap="square" rtlCol="0">
            <a:spAutoFit/>
          </a:bodyPr>
          <a:lstStyle/>
          <a:p>
            <a:r>
              <a:rPr lang="en-IN" sz="9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274185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8ADC37-CA46-EBCE-0E45-4125122E9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5815" y="1976906"/>
            <a:ext cx="4853713" cy="2859383"/>
          </a:xfrm>
        </p:spPr>
      </p:pic>
      <p:sp>
        <p:nvSpPr>
          <p:cNvPr id="6" name="TextBox 5">
            <a:extLst>
              <a:ext uri="{FF2B5EF4-FFF2-40B4-BE49-F238E27FC236}">
                <a16:creationId xmlns:a16="http://schemas.microsoft.com/office/drawing/2014/main" id="{CFFCC714-6B89-CE90-162C-0DD451955727}"/>
              </a:ext>
            </a:extLst>
          </p:cNvPr>
          <p:cNvSpPr txBox="1"/>
          <p:nvPr/>
        </p:nvSpPr>
        <p:spPr>
          <a:xfrm>
            <a:off x="758952" y="1638352"/>
            <a:ext cx="4773168" cy="338554"/>
          </a:xfrm>
          <a:prstGeom prst="rect">
            <a:avLst/>
          </a:prstGeom>
          <a:noFill/>
        </p:spPr>
        <p:txBody>
          <a:bodyPr wrap="square" rtlCol="0">
            <a:spAutoFit/>
          </a:bodyPr>
          <a:lstStyle/>
          <a:p>
            <a:r>
              <a:rPr lang="en-IN" sz="1600" b="1" dirty="0">
                <a:solidFill>
                  <a:schemeClr val="bg1"/>
                </a:solidFill>
                <a:latin typeface="Times New Roman" panose="02020603050405020304" pitchFamily="18" charset="0"/>
                <a:cs typeface="Times New Roman" panose="02020603050405020304" pitchFamily="18" charset="0"/>
              </a:rPr>
              <a:t>COMMON USE CASE </a:t>
            </a:r>
          </a:p>
        </p:txBody>
      </p:sp>
      <p:sp>
        <p:nvSpPr>
          <p:cNvPr id="7" name="TextBox 6">
            <a:extLst>
              <a:ext uri="{FF2B5EF4-FFF2-40B4-BE49-F238E27FC236}">
                <a16:creationId xmlns:a16="http://schemas.microsoft.com/office/drawing/2014/main" id="{9A05EA73-674D-444C-969C-10A774303FBD}"/>
              </a:ext>
            </a:extLst>
          </p:cNvPr>
          <p:cNvSpPr txBox="1"/>
          <p:nvPr/>
        </p:nvSpPr>
        <p:spPr>
          <a:xfrm>
            <a:off x="676655" y="2395243"/>
            <a:ext cx="5239351" cy="280076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 most projects:</a:t>
            </a:r>
          </a:p>
          <a:p>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development server lets you see changes live as you work on your project, providing instant feedback.</a:t>
            </a:r>
          </a:p>
          <a:p>
            <a:pPr marL="285750" indent="-285750">
              <a:buClr>
                <a:srgbClr val="7030A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It often runs on a specific local port (e.g., http://localhost:3000 or </a:t>
            </a:r>
            <a:r>
              <a:rPr lang="en-US" sz="1600" dirty="0">
                <a:latin typeface="Times New Roman" panose="02020603050405020304" pitchFamily="18" charset="0"/>
                <a:cs typeface="Times New Roman" panose="02020603050405020304" pitchFamily="18" charset="0"/>
                <a:hlinkClick r:id="rId3"/>
              </a:rPr>
              <a:t>http://localhost:5173</a:t>
            </a:r>
            <a:r>
              <a:rPr lang="en-US" sz="1600" dirty="0">
                <a:latin typeface="Times New Roman" panose="02020603050405020304" pitchFamily="18" charset="0"/>
                <a:cs typeface="Times New Roman" panose="02020603050405020304" pitchFamily="18" charset="0"/>
              </a:rPr>
              <a:t>).</a:t>
            </a:r>
          </a:p>
          <a:p>
            <a:pPr>
              <a:buClr>
                <a:srgbClr val="7030A0"/>
              </a:buClr>
            </a:pPr>
            <a:endParaRPr lang="en-US" sz="1600" dirty="0">
              <a:latin typeface="Times New Roman" panose="02020603050405020304" pitchFamily="18" charset="0"/>
              <a:cs typeface="Times New Roman" panose="02020603050405020304" pitchFamily="18" charset="0"/>
            </a:endParaRPr>
          </a:p>
          <a:p>
            <a:pPr>
              <a:buClr>
                <a:srgbClr val="7030A0"/>
              </a:buClr>
            </a:pPr>
            <a:endParaRPr lang="en-US" sz="1600" dirty="0">
              <a:latin typeface="Times New Roman" panose="02020603050405020304" pitchFamily="18" charset="0"/>
              <a:cs typeface="Times New Roman" panose="02020603050405020304" pitchFamily="18" charset="0"/>
            </a:endParaRPr>
          </a:p>
          <a:p>
            <a:pPr>
              <a:buClr>
                <a:srgbClr val="7030A0"/>
              </a:buClr>
            </a:pPr>
            <a:r>
              <a:rPr lang="en-US" sz="1600" dirty="0">
                <a:solidFill>
                  <a:srgbClr val="FFFF00"/>
                </a:solidFill>
                <a:latin typeface="Times New Roman" panose="02020603050405020304" pitchFamily="18" charset="0"/>
                <a:cs typeface="Times New Roman" panose="02020603050405020304" pitchFamily="18" charset="0"/>
              </a:rPr>
              <a:t>You can inspect the </a:t>
            </a:r>
            <a:r>
              <a:rPr lang="en-US" sz="1600" dirty="0" err="1">
                <a:solidFill>
                  <a:srgbClr val="FFFF00"/>
                </a:solidFill>
                <a:latin typeface="Times New Roman" panose="02020603050405020304" pitchFamily="18" charset="0"/>
                <a:cs typeface="Times New Roman" panose="02020603050405020304" pitchFamily="18" charset="0"/>
              </a:rPr>
              <a:t>package.json</a:t>
            </a:r>
            <a:r>
              <a:rPr lang="en-US" sz="1600" dirty="0">
                <a:solidFill>
                  <a:srgbClr val="FFFF00"/>
                </a:solidFill>
                <a:latin typeface="Times New Roman" panose="02020603050405020304" pitchFamily="18" charset="0"/>
                <a:cs typeface="Times New Roman" panose="02020603050405020304" pitchFamily="18" charset="0"/>
              </a:rPr>
              <a:t> to see what the dev script does exactly for your project. If there’s no dev script in the </a:t>
            </a:r>
            <a:r>
              <a:rPr lang="en-US" sz="1600" dirty="0" err="1">
                <a:solidFill>
                  <a:srgbClr val="FFFF00"/>
                </a:solidFill>
                <a:latin typeface="Times New Roman" panose="02020603050405020304" pitchFamily="18" charset="0"/>
                <a:cs typeface="Times New Roman" panose="02020603050405020304" pitchFamily="18" charset="0"/>
              </a:rPr>
              <a:t>package.json</a:t>
            </a:r>
            <a:r>
              <a:rPr lang="en-US" sz="1600" dirty="0">
                <a:solidFill>
                  <a:srgbClr val="FFFF00"/>
                </a:solidFill>
                <a:latin typeface="Times New Roman" panose="02020603050405020304" pitchFamily="18" charset="0"/>
                <a:cs typeface="Times New Roman" panose="02020603050405020304" pitchFamily="18" charset="0"/>
              </a:rPr>
              <a:t>, running </a:t>
            </a:r>
            <a:r>
              <a:rPr lang="en-US" sz="1600" dirty="0" err="1">
                <a:solidFill>
                  <a:srgbClr val="FFFF00"/>
                </a:solidFill>
                <a:latin typeface="Times New Roman" panose="02020603050405020304" pitchFamily="18" charset="0"/>
                <a:cs typeface="Times New Roman" panose="02020603050405020304" pitchFamily="18" charset="0"/>
              </a:rPr>
              <a:t>npm</a:t>
            </a:r>
            <a:r>
              <a:rPr lang="en-US" sz="1600" dirty="0">
                <a:solidFill>
                  <a:srgbClr val="FFFF00"/>
                </a:solidFill>
                <a:latin typeface="Times New Roman" panose="02020603050405020304" pitchFamily="18" charset="0"/>
                <a:cs typeface="Times New Roman" panose="02020603050405020304" pitchFamily="18" charset="0"/>
              </a:rPr>
              <a:t> run dev will result in an error.</a:t>
            </a:r>
          </a:p>
        </p:txBody>
      </p:sp>
    </p:spTree>
    <p:extLst>
      <p:ext uri="{BB962C8B-B14F-4D97-AF65-F5344CB8AC3E}">
        <p14:creationId xmlns:p14="http://schemas.microsoft.com/office/powerpoint/2010/main" val="151048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1AFD0E-072B-6720-5DA0-80CB85693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841" y="2498844"/>
            <a:ext cx="5266367" cy="2490933"/>
          </a:xfrm>
        </p:spPr>
      </p:pic>
      <p:sp>
        <p:nvSpPr>
          <p:cNvPr id="6" name="TextBox 5">
            <a:extLst>
              <a:ext uri="{FF2B5EF4-FFF2-40B4-BE49-F238E27FC236}">
                <a16:creationId xmlns:a16="http://schemas.microsoft.com/office/drawing/2014/main" id="{324DCD14-3548-A25A-F797-82C2427D3498}"/>
              </a:ext>
            </a:extLst>
          </p:cNvPr>
          <p:cNvSpPr txBox="1"/>
          <p:nvPr/>
        </p:nvSpPr>
        <p:spPr>
          <a:xfrm>
            <a:off x="6096000" y="1508214"/>
            <a:ext cx="5440680" cy="1323439"/>
          </a:xfrm>
          <a:prstGeom prst="rect">
            <a:avLst/>
          </a:prstGeom>
          <a:noFill/>
        </p:spPr>
        <p:txBody>
          <a:bodyPr wrap="square" rtlCol="0">
            <a:spAutoFit/>
          </a:bodyPr>
          <a:lstStyle/>
          <a:p>
            <a:endParaRPr lang="en-US" sz="1600" dirty="0">
              <a:solidFill>
                <a:srgbClr val="FFFF00"/>
              </a:solidFill>
              <a:latin typeface="Times New Roman" panose="02020603050405020304" pitchFamily="18" charset="0"/>
              <a:cs typeface="Times New Roman" panose="02020603050405020304" pitchFamily="18" charset="0"/>
            </a:endParaRPr>
          </a:p>
          <a:p>
            <a:r>
              <a:rPr lang="en-US" sz="1600" dirty="0">
                <a:solidFill>
                  <a:srgbClr val="FFFF00"/>
                </a:solidFill>
                <a:latin typeface="Times New Roman" panose="02020603050405020304" pitchFamily="18" charset="0"/>
                <a:cs typeface="Times New Roman" panose="02020603050405020304" pitchFamily="18" charset="0"/>
              </a:rPr>
              <a:t>This command sets up </a:t>
            </a:r>
            <a:r>
              <a:rPr lang="en-US" sz="1600" b="1" dirty="0">
                <a:solidFill>
                  <a:srgbClr val="FFFF00"/>
                </a:solidFill>
                <a:latin typeface="Times New Roman" panose="02020603050405020304" pitchFamily="18" charset="0"/>
                <a:cs typeface="Times New Roman" panose="02020603050405020304" pitchFamily="18" charset="0"/>
              </a:rPr>
              <a:t>Tailwind CSS</a:t>
            </a:r>
            <a:r>
              <a:rPr lang="en-US" sz="1600" dirty="0">
                <a:solidFill>
                  <a:srgbClr val="FFFF00"/>
                </a:solidFill>
                <a:latin typeface="Times New Roman" panose="02020603050405020304" pitchFamily="18" charset="0"/>
                <a:cs typeface="Times New Roman" panose="02020603050405020304" pitchFamily="18" charset="0"/>
              </a:rPr>
              <a:t> in a development environment with </a:t>
            </a:r>
            <a:r>
              <a:rPr lang="en-US" sz="1600" dirty="0" err="1">
                <a:solidFill>
                  <a:srgbClr val="FFFF00"/>
                </a:solidFill>
                <a:latin typeface="Times New Roman" panose="02020603050405020304" pitchFamily="18" charset="0"/>
                <a:cs typeface="Times New Roman" panose="02020603050405020304" pitchFamily="18" charset="0"/>
              </a:rPr>
              <a:t>PostCSS</a:t>
            </a:r>
            <a:r>
              <a:rPr lang="en-US" sz="1600" dirty="0">
                <a:solidFill>
                  <a:srgbClr val="FFFF00"/>
                </a:solidFill>
                <a:latin typeface="Times New Roman" panose="02020603050405020304" pitchFamily="18" charset="0"/>
                <a:cs typeface="Times New Roman" panose="02020603050405020304" pitchFamily="18" charset="0"/>
              </a:rPr>
              <a:t> and </a:t>
            </a:r>
            <a:r>
              <a:rPr lang="en-US" sz="1600" dirty="0" err="1">
                <a:solidFill>
                  <a:srgbClr val="FFFF00"/>
                </a:solidFill>
                <a:latin typeface="Times New Roman" panose="02020603050405020304" pitchFamily="18" charset="0"/>
                <a:cs typeface="Times New Roman" panose="02020603050405020304" pitchFamily="18" charset="0"/>
              </a:rPr>
              <a:t>Autoprefixer</a:t>
            </a:r>
            <a:r>
              <a:rPr lang="en-US" sz="1600" dirty="0">
                <a:solidFill>
                  <a:srgbClr val="FFFF00"/>
                </a:solidFill>
                <a:latin typeface="Times New Roman" panose="02020603050405020304" pitchFamily="18" charset="0"/>
                <a:cs typeface="Times New Roman" panose="02020603050405020304" pitchFamily="18" charset="0"/>
              </a:rPr>
              <a:t>, and initializes the necessary configuration files.</a:t>
            </a:r>
          </a:p>
          <a:p>
            <a:endParaRPr lang="en-IN" sz="1600" dirty="0">
              <a:solidFill>
                <a:srgbClr val="FFFF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A26927E-957E-F413-A56A-1209E4E5124D}"/>
              </a:ext>
            </a:extLst>
          </p:cNvPr>
          <p:cNvSpPr txBox="1"/>
          <p:nvPr/>
        </p:nvSpPr>
        <p:spPr>
          <a:xfrm>
            <a:off x="6096000" y="2985542"/>
            <a:ext cx="4892040" cy="338554"/>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What Happens After This Command?</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7A0EACB-6831-245D-0A64-B68CA59D6BED}"/>
              </a:ext>
            </a:extLst>
          </p:cNvPr>
          <p:cNvSpPr txBox="1"/>
          <p:nvPr/>
        </p:nvSpPr>
        <p:spPr>
          <a:xfrm>
            <a:off x="6096000" y="3661984"/>
            <a:ext cx="4974336" cy="1815882"/>
          </a:xfrm>
          <a:prstGeom prst="rect">
            <a:avLst/>
          </a:prstGeom>
          <a:noFill/>
        </p:spPr>
        <p:txBody>
          <a:bodyPr wrap="square" rtlCol="0">
            <a:spAutoFit/>
          </a:bodyPr>
          <a:lstStyle/>
          <a:p>
            <a:pPr marL="285750" indent="-285750">
              <a:buClr>
                <a:srgbClr val="7030A0"/>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Installs the necessary packages (</a:t>
            </a:r>
            <a:r>
              <a:rPr lang="en-IN" sz="1600" dirty="0" err="1">
                <a:latin typeface="Times New Roman" panose="02020603050405020304" pitchFamily="18" charset="0"/>
                <a:cs typeface="Times New Roman" panose="02020603050405020304" pitchFamily="18" charset="0"/>
              </a:rPr>
              <a:t>tailwindcss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postcss</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autoprefixer</a:t>
            </a:r>
            <a:r>
              <a:rPr lang="en-IN" sz="1600" dirty="0">
                <a:latin typeface="Times New Roman" panose="02020603050405020304" pitchFamily="18" charset="0"/>
                <a:cs typeface="Times New Roman" panose="02020603050405020304" pitchFamily="18" charset="0"/>
              </a:rPr>
              <a:t>) as dev dependencies.</a:t>
            </a:r>
          </a:p>
          <a:p>
            <a:pPr marL="285750" indent="-285750">
              <a:buClr>
                <a:srgbClr val="7030A0"/>
              </a:buCl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Creates:</a:t>
            </a:r>
          </a:p>
          <a:p>
            <a:pPr marL="742950" lvl="1" indent="-285750">
              <a:buClr>
                <a:srgbClr val="7030A0"/>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 tailwind.config.js file for Tailwind CSS customization.</a:t>
            </a:r>
          </a:p>
          <a:p>
            <a:pPr marL="742950" lvl="1" indent="-285750">
              <a:buClr>
                <a:srgbClr val="7030A0"/>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 postcss.config.js file to set up </a:t>
            </a:r>
            <a:r>
              <a:rPr lang="en-IN" sz="1600" dirty="0" err="1">
                <a:latin typeface="Times New Roman" panose="02020603050405020304" pitchFamily="18" charset="0"/>
                <a:cs typeface="Times New Roman" panose="02020603050405020304" pitchFamily="18" charset="0"/>
              </a:rPr>
              <a:t>PostCSS</a:t>
            </a:r>
            <a:r>
              <a:rPr lang="en-IN" sz="1600" dirty="0">
                <a:latin typeface="Times New Roman" panose="02020603050405020304" pitchFamily="18" charset="0"/>
                <a:cs typeface="Times New Roman" panose="02020603050405020304" pitchFamily="18" charset="0"/>
              </a:rPr>
              <a:t> and its plugins.</a:t>
            </a:r>
          </a:p>
        </p:txBody>
      </p:sp>
    </p:spTree>
    <p:extLst>
      <p:ext uri="{BB962C8B-B14F-4D97-AF65-F5344CB8AC3E}">
        <p14:creationId xmlns:p14="http://schemas.microsoft.com/office/powerpoint/2010/main" val="84680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76BE8D9-98B5-F634-4C89-187DA2F16D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2583" y="1794024"/>
            <a:ext cx="3447953" cy="3078223"/>
          </a:xfrm>
        </p:spPr>
      </p:pic>
      <p:sp>
        <p:nvSpPr>
          <p:cNvPr id="2" name="TextBox 1">
            <a:extLst>
              <a:ext uri="{FF2B5EF4-FFF2-40B4-BE49-F238E27FC236}">
                <a16:creationId xmlns:a16="http://schemas.microsoft.com/office/drawing/2014/main" id="{7FF73D6B-629D-61A1-E038-1981FEC9C52E}"/>
              </a:ext>
            </a:extLst>
          </p:cNvPr>
          <p:cNvSpPr txBox="1"/>
          <p:nvPr/>
        </p:nvSpPr>
        <p:spPr>
          <a:xfrm>
            <a:off x="1400793" y="1423590"/>
            <a:ext cx="4922231" cy="584775"/>
          </a:xfrm>
          <a:prstGeom prst="rect">
            <a:avLst/>
          </a:prstGeom>
          <a:noFill/>
        </p:spPr>
        <p:txBody>
          <a:bodyPr wrap="square" rtlCol="0">
            <a:spAutoFit/>
          </a:bodyPr>
          <a:lstStyle/>
          <a:p>
            <a:r>
              <a:rPr lang="en-US" sz="1600" dirty="0">
                <a:solidFill>
                  <a:srgbClr val="FFFF00"/>
                </a:solidFill>
                <a:latin typeface="Times New Roman" panose="02020603050405020304" pitchFamily="18" charset="0"/>
                <a:cs typeface="Times New Roman" panose="02020603050405020304" pitchFamily="18" charset="0"/>
              </a:rPr>
              <a:t>The command </a:t>
            </a:r>
            <a:r>
              <a:rPr lang="en-US" sz="1600" dirty="0" err="1">
                <a:solidFill>
                  <a:srgbClr val="FFFF00"/>
                </a:solidFill>
                <a:latin typeface="Times New Roman" panose="02020603050405020304" pitchFamily="18" charset="0"/>
                <a:cs typeface="Times New Roman" panose="02020603050405020304" pitchFamily="18" charset="0"/>
              </a:rPr>
              <a:t>npm</a:t>
            </a:r>
            <a:r>
              <a:rPr lang="en-US" sz="1600" dirty="0">
                <a:solidFill>
                  <a:srgbClr val="FFFF00"/>
                </a:solidFill>
                <a:latin typeface="Times New Roman" panose="02020603050405020304" pitchFamily="18" charset="0"/>
                <a:cs typeface="Times New Roman" panose="02020603050405020304" pitchFamily="18" charset="0"/>
              </a:rPr>
              <a:t> install -d @types/node is used to install TypeScript type definitions for Node.js.</a:t>
            </a:r>
            <a:endParaRPr lang="en-IN" sz="1600" dirty="0">
              <a:solidFill>
                <a:srgbClr val="FFFF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A8BB5DA-D682-2624-FF4F-BDD69D84A495}"/>
              </a:ext>
            </a:extLst>
          </p:cNvPr>
          <p:cNvSpPr txBox="1"/>
          <p:nvPr/>
        </p:nvSpPr>
        <p:spPr>
          <a:xfrm>
            <a:off x="1461464" y="2499360"/>
            <a:ext cx="5219700" cy="3293209"/>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install: </a:t>
            </a:r>
            <a:r>
              <a:rPr lang="en-US" sz="1600" dirty="0">
                <a:latin typeface="Times New Roman" panose="02020603050405020304" pitchFamily="18" charset="0"/>
                <a:cs typeface="Times New Roman" panose="02020603050405020304" pitchFamily="18" charset="0"/>
              </a:rPr>
              <a:t>This is the command used to install packages in a Node.js project.</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-d: </a:t>
            </a:r>
            <a:r>
              <a:rPr lang="en-US" sz="1600" dirty="0">
                <a:latin typeface="Times New Roman" panose="02020603050405020304" pitchFamily="18" charset="0"/>
                <a:cs typeface="Times New Roman" panose="02020603050405020304" pitchFamily="18" charset="0"/>
              </a:rPr>
              <a:t>This flag is shorthand for --save-dev, meaning the package will be installed as a development dependency. Development dependencies are used during development and testing but aren't included in the production build.</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@types/node: </a:t>
            </a:r>
            <a:r>
              <a:rPr lang="en-US" sz="1600" dirty="0">
                <a:latin typeface="Times New Roman" panose="02020603050405020304" pitchFamily="18" charset="0"/>
                <a:cs typeface="Times New Roman" panose="02020603050405020304" pitchFamily="18" charset="0"/>
              </a:rPr>
              <a:t>This refers to the package that provides TypeScript type definitions for Node.js. Type definitions help TypeScript understand the types of various built-in Node.js modules, like fs, path, and http, so you can get proper type checking and autocompletion when writing your code.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04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C60514-4BF9-B0A4-DC2C-BC6BF3B12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15" y="1844965"/>
            <a:ext cx="4736592" cy="2694167"/>
          </a:xfrm>
          <a:prstGeom prst="rect">
            <a:avLst/>
          </a:prstGeom>
        </p:spPr>
      </p:pic>
      <p:sp>
        <p:nvSpPr>
          <p:cNvPr id="6" name="TextBox 5">
            <a:extLst>
              <a:ext uri="{FF2B5EF4-FFF2-40B4-BE49-F238E27FC236}">
                <a16:creationId xmlns:a16="http://schemas.microsoft.com/office/drawing/2014/main" id="{F566483B-8A00-25AC-D027-1FAB16D6DD0F}"/>
              </a:ext>
            </a:extLst>
          </p:cNvPr>
          <p:cNvSpPr txBox="1"/>
          <p:nvPr/>
        </p:nvSpPr>
        <p:spPr>
          <a:xfrm>
            <a:off x="5695293" y="1260190"/>
            <a:ext cx="559308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err="1">
                <a:solidFill>
                  <a:schemeClr val="bg1">
                    <a:lumMod val="95000"/>
                    <a:lumOff val="5000"/>
                  </a:schemeClr>
                </a:solidFill>
                <a:latin typeface="Times New Roman" panose="02020603050405020304" pitchFamily="18" charset="0"/>
                <a:cs typeface="Times New Roman" panose="02020603050405020304" pitchFamily="18" charset="0"/>
              </a:rPr>
              <a:t>i</a:t>
            </a:r>
            <a:r>
              <a:rPr lang="en-US" sz="1600" dirty="0">
                <a:solidFill>
                  <a:schemeClr val="bg1">
                    <a:lumMod val="95000"/>
                    <a:lumOff val="5000"/>
                  </a:schemeClr>
                </a:solidFill>
                <a:latin typeface="Times New Roman" panose="02020603050405020304" pitchFamily="18" charset="0"/>
                <a:cs typeface="Times New Roman" panose="02020603050405020304" pitchFamily="18" charset="0"/>
              </a:rPr>
              <a:t> react-router-</a:t>
            </a:r>
            <a:r>
              <a:rPr lang="en-US" sz="1600" dirty="0" err="1">
                <a:solidFill>
                  <a:schemeClr val="bg1">
                    <a:lumMod val="95000"/>
                    <a:lumOff val="5000"/>
                  </a:schemeClr>
                </a:solidFill>
                <a:latin typeface="Times New Roman" panose="02020603050405020304" pitchFamily="18" charset="0"/>
                <a:cs typeface="Times New Roman" panose="02020603050405020304" pitchFamily="18" charset="0"/>
              </a:rPr>
              <a:t>dom</a:t>
            </a:r>
            <a:r>
              <a:rPr lang="en-US" sz="16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install the react-router-</a:t>
            </a:r>
            <a:r>
              <a:rPr lang="en-US" sz="1600" dirty="0" err="1">
                <a:latin typeface="Times New Roman" panose="02020603050405020304" pitchFamily="18" charset="0"/>
                <a:cs typeface="Times New Roman" panose="02020603050405020304" pitchFamily="18" charset="0"/>
              </a:rPr>
              <a:t>dom</a:t>
            </a:r>
            <a:r>
              <a:rPr lang="en-US" sz="1600" dirty="0">
                <a:latin typeface="Times New Roman" panose="02020603050405020304" pitchFamily="18" charset="0"/>
                <a:cs typeface="Times New Roman" panose="02020603050405020304" pitchFamily="18" charset="0"/>
              </a:rPr>
              <a:t> package in a React project.</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9023DB-5260-F431-9C43-E7063F78AA31}"/>
              </a:ext>
            </a:extLst>
          </p:cNvPr>
          <p:cNvSpPr txBox="1"/>
          <p:nvPr/>
        </p:nvSpPr>
        <p:spPr>
          <a:xfrm>
            <a:off x="5885793" y="2227930"/>
            <a:ext cx="4800600" cy="2800767"/>
          </a:xfrm>
          <a:prstGeom prst="rect">
            <a:avLst/>
          </a:prstGeom>
          <a:noFill/>
        </p:spPr>
        <p:txBody>
          <a:bodyPr wrap="square" rtlCol="0">
            <a:spAutoFit/>
          </a:bodyPr>
          <a:lstStyle/>
          <a:p>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i: </a:t>
            </a:r>
            <a:r>
              <a:rPr lang="en-US" sz="1600" dirty="0">
                <a:latin typeface="Times New Roman" panose="02020603050405020304" pitchFamily="18" charset="0"/>
                <a:cs typeface="Times New Roman" panose="02020603050405020304" pitchFamily="18" charset="0"/>
              </a:rPr>
              <a:t>This is shorthand for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install, which installs a package in your Node.js project. If the package isn't already in the </a:t>
            </a:r>
            <a:r>
              <a:rPr lang="en-US" sz="1600" dirty="0" err="1">
                <a:latin typeface="Times New Roman" panose="02020603050405020304" pitchFamily="18" charset="0"/>
                <a:cs typeface="Times New Roman" panose="02020603050405020304" pitchFamily="18" charset="0"/>
              </a:rPr>
              <a:t>node_modules</a:t>
            </a:r>
            <a:r>
              <a:rPr lang="en-US" sz="1600" dirty="0">
                <a:latin typeface="Times New Roman" panose="02020603050405020304" pitchFamily="18" charset="0"/>
                <a:cs typeface="Times New Roman" panose="02020603050405020304" pitchFamily="18" charset="0"/>
              </a:rPr>
              <a:t> folder, it will download and install it.</a:t>
            </a:r>
          </a:p>
          <a:p>
            <a:endParaRPr lang="en-US" sz="1600" dirty="0">
              <a:latin typeface="Times New Roman" panose="02020603050405020304" pitchFamily="18" charset="0"/>
              <a:cs typeface="Times New Roman" panose="02020603050405020304" pitchFamily="18" charset="0"/>
            </a:endParaRPr>
          </a:p>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react-router-</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dom</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the package that provides routing functionality for React applications that run in the browser (client-side). It helps you manage navigation, rendering of different components based on URL changes, and enables features like navigating between pages without reloading the entire app.</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91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D2A011-1E55-D161-009B-8D592D656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198" y="1627261"/>
            <a:ext cx="5615887" cy="3868562"/>
          </a:xfrm>
          <a:prstGeom prst="rect">
            <a:avLst/>
          </a:prstGeom>
        </p:spPr>
      </p:pic>
      <p:sp>
        <p:nvSpPr>
          <p:cNvPr id="6" name="TextBox 5">
            <a:extLst>
              <a:ext uri="{FF2B5EF4-FFF2-40B4-BE49-F238E27FC236}">
                <a16:creationId xmlns:a16="http://schemas.microsoft.com/office/drawing/2014/main" id="{B5B1EC2E-4957-3D3B-29F0-5C8894EE760A}"/>
              </a:ext>
            </a:extLst>
          </p:cNvPr>
          <p:cNvSpPr txBox="1"/>
          <p:nvPr/>
        </p:nvSpPr>
        <p:spPr>
          <a:xfrm>
            <a:off x="1148518" y="2131407"/>
            <a:ext cx="406146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code </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const app = () =&gt; {} </a:t>
            </a:r>
            <a:r>
              <a:rPr lang="en-US" sz="1600" dirty="0">
                <a:latin typeface="Times New Roman" panose="02020603050405020304" pitchFamily="18" charset="0"/>
                <a:cs typeface="Times New Roman" panose="02020603050405020304" pitchFamily="18" charset="0"/>
              </a:rPr>
              <a:t>defines a JavaScript arrow function and assigns it to the constant variable app</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C02CF50-8009-17AE-682A-571B0123731C}"/>
              </a:ext>
            </a:extLst>
          </p:cNvPr>
          <p:cNvSpPr txBox="1"/>
          <p:nvPr/>
        </p:nvSpPr>
        <p:spPr>
          <a:xfrm>
            <a:off x="1148518" y="3316903"/>
            <a:ext cx="4318964" cy="1569660"/>
          </a:xfrm>
          <a:prstGeom prst="rect">
            <a:avLst/>
          </a:prstGeom>
          <a:noFill/>
        </p:spPr>
        <p:txBody>
          <a:bodyPr wrap="square" rtlCol="0">
            <a:spAutoFit/>
          </a:bodyPr>
          <a:lstStyle/>
          <a:p>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const: </a:t>
            </a:r>
            <a:r>
              <a:rPr lang="en-US" sz="1600" dirty="0">
                <a:latin typeface="Times New Roman" panose="02020603050405020304" pitchFamily="18" charset="0"/>
                <a:cs typeface="Times New Roman" panose="02020603050405020304" pitchFamily="18" charset="0"/>
              </a:rPr>
              <a:t>Declares the app variable as a constant, meaning its value cannot be reassigned.</a:t>
            </a:r>
          </a:p>
          <a:p>
            <a:r>
              <a:rPr lang="en-US" sz="1600" dirty="0">
                <a:latin typeface="Times New Roman" panose="02020603050405020304" pitchFamily="18" charset="0"/>
                <a:cs typeface="Times New Roman" panose="02020603050405020304" pitchFamily="18" charset="0"/>
              </a:rPr>
              <a:t>app: The name of the variable holding the function.</a:t>
            </a:r>
          </a:p>
          <a:p>
            <a:r>
              <a:rPr lang="en-US" sz="1600" dirty="0">
                <a:latin typeface="Times New Roman" panose="02020603050405020304" pitchFamily="18" charset="0"/>
                <a:cs typeface="Times New Roman" panose="02020603050405020304" pitchFamily="18" charset="0"/>
              </a:rPr>
              <a:t>= () =&gt; {}: Defines an arrow function (a shorthand syntax for writing functions in JavaScript).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686F47-D2B3-9F10-57E4-000D70460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03" y="2756647"/>
            <a:ext cx="4930160" cy="964015"/>
          </a:xfrm>
          <a:prstGeom prst="rect">
            <a:avLst/>
          </a:prstGeom>
        </p:spPr>
      </p:pic>
      <p:sp>
        <p:nvSpPr>
          <p:cNvPr id="6" name="TextBox 5">
            <a:extLst>
              <a:ext uri="{FF2B5EF4-FFF2-40B4-BE49-F238E27FC236}">
                <a16:creationId xmlns:a16="http://schemas.microsoft.com/office/drawing/2014/main" id="{10A9AB4B-439F-8A6E-2064-713D187C703E}"/>
              </a:ext>
            </a:extLst>
          </p:cNvPr>
          <p:cNvSpPr txBox="1"/>
          <p:nvPr/>
        </p:nvSpPr>
        <p:spPr>
          <a:xfrm>
            <a:off x="5732606" y="1219509"/>
            <a:ext cx="530352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command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npx</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shadcn@latest</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add tabs is used to install and add a UI component or feature (in this case, tabs) from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to your project.</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7A95289-5672-5A53-F56F-F03CF2CC69FE}"/>
              </a:ext>
            </a:extLst>
          </p:cNvPr>
          <p:cNvSpPr txBox="1"/>
          <p:nvPr/>
        </p:nvSpPr>
        <p:spPr>
          <a:xfrm>
            <a:off x="5732605" y="2272295"/>
            <a:ext cx="5303521" cy="4031873"/>
          </a:xfrm>
          <a:prstGeom prst="rect">
            <a:avLst/>
          </a:prstGeom>
          <a:noFill/>
        </p:spPr>
        <p:txBody>
          <a:bodyPr wrap="square" rtlCol="0">
            <a:spAutoFit/>
          </a:bodyPr>
          <a:lstStyle/>
          <a:p>
            <a:pPr marL="285750" indent="-285750">
              <a:buClr>
                <a:srgbClr val="7030A0"/>
              </a:buClr>
              <a:buFont typeface="Wingdings" panose="05000000000000000000" pitchFamily="2" charset="2"/>
              <a:buChar char="v"/>
            </a:pP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npx</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a package runner that comes with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(Node</a:t>
            </a:r>
          </a:p>
          <a:p>
            <a:pPr>
              <a:buClr>
                <a:srgbClr val="7030A0"/>
              </a:buClr>
            </a:pPr>
            <a:r>
              <a:rPr lang="en-US" sz="1600" dirty="0">
                <a:latin typeface="Times New Roman" panose="02020603050405020304" pitchFamily="18" charset="0"/>
                <a:cs typeface="Times New Roman" panose="02020603050405020304" pitchFamily="18" charset="0"/>
              </a:rPr>
              <a:t>	 Package Manager). It allows you to run a package 	without needing to install it globally. </a:t>
            </a:r>
            <a:r>
              <a:rPr lang="en-US" sz="1600" dirty="0" err="1">
                <a:latin typeface="Times New Roman" panose="02020603050405020304" pitchFamily="18" charset="0"/>
                <a:cs typeface="Times New Roman" panose="02020603050405020304" pitchFamily="18" charset="0"/>
              </a:rPr>
              <a:t>npx</a:t>
            </a:r>
            <a:r>
              <a:rPr lang="en-US" sz="1600" dirty="0">
                <a:latin typeface="Times New Roman" panose="02020603050405020304" pitchFamily="18" charset="0"/>
                <a:cs typeface="Times New Roman" panose="02020603050405020304" pitchFamily="18" charset="0"/>
              </a:rPr>
              <a:t> will fetch the 	package from the </a:t>
            </a:r>
            <a:r>
              <a:rPr lang="en-US" sz="1600" dirty="0" err="1">
                <a:latin typeface="Times New Roman" panose="02020603050405020304" pitchFamily="18" charset="0"/>
                <a:cs typeface="Times New Roman" panose="02020603050405020304" pitchFamily="18" charset="0"/>
              </a:rPr>
              <a:t>npm</a:t>
            </a:r>
            <a:r>
              <a:rPr lang="en-US" sz="1600" dirty="0">
                <a:latin typeface="Times New Roman" panose="02020603050405020304" pitchFamily="18" charset="0"/>
                <a:cs typeface="Times New Roman" panose="02020603050405020304" pitchFamily="18" charset="0"/>
              </a:rPr>
              <a:t> registry and run it immediately.</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b="1" dirty="0" err="1">
                <a:solidFill>
                  <a:schemeClr val="bg1">
                    <a:lumMod val="95000"/>
                    <a:lumOff val="5000"/>
                  </a:schemeClr>
                </a:solidFill>
                <a:latin typeface="Times New Roman" panose="02020603050405020304" pitchFamily="18" charset="0"/>
                <a:cs typeface="Times New Roman" panose="02020603050405020304" pitchFamily="18" charset="0"/>
              </a:rPr>
              <a:t>shadcn@latest</a:t>
            </a: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refers to the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package, specifically the latest version.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is a toolset that helps you add reusable, customizable UI components to your React project. The @latest part ensures that you are using the most recent version of the package.</a:t>
            </a:r>
          </a:p>
          <a:p>
            <a:pPr marL="285750" indent="-285750">
              <a:buClr>
                <a:srgbClr val="7030A0"/>
              </a:buCl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Clr>
                <a:srgbClr val="7030A0"/>
              </a:buClr>
              <a:buFont typeface="Wingdings" panose="05000000000000000000" pitchFamily="2" charset="2"/>
              <a:buChar char="v"/>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add tabs: </a:t>
            </a:r>
            <a:r>
              <a:rPr lang="en-US" sz="1600" dirty="0">
                <a:latin typeface="Times New Roman" panose="02020603050405020304" pitchFamily="18" charset="0"/>
                <a:cs typeface="Times New Roman" panose="02020603050405020304" pitchFamily="18" charset="0"/>
              </a:rPr>
              <a:t>This tells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to add the tabs component to your project. </a:t>
            </a:r>
            <a:r>
              <a:rPr lang="en-US" sz="1600" dirty="0" err="1">
                <a:latin typeface="Times New Roman" panose="02020603050405020304" pitchFamily="18" charset="0"/>
                <a:cs typeface="Times New Roman" panose="02020603050405020304" pitchFamily="18" charset="0"/>
              </a:rPr>
              <a:t>ShadCN</a:t>
            </a:r>
            <a:r>
              <a:rPr lang="en-US" sz="1600" dirty="0">
                <a:latin typeface="Times New Roman" panose="02020603050405020304" pitchFamily="18" charset="0"/>
                <a:cs typeface="Times New Roman" panose="02020603050405020304" pitchFamily="18" charset="0"/>
              </a:rPr>
              <a:t> offers a variety of UI components, and using add tabs will automatically install and configure a tabs component (with necessary styles and dependencies) into your project.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577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437</TotalTime>
  <Words>3205</Words>
  <Application>Microsoft Office PowerPoint</Application>
  <PresentationFormat>Widescreen</PresentationFormat>
  <Paragraphs>191</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Algerian</vt:lpstr>
      <vt:lpstr>Arial</vt:lpstr>
      <vt:lpstr>Calibri</vt:lpstr>
      <vt:lpstr>Courier New</vt:lpstr>
      <vt:lpstr>Times New Roman</vt:lpstr>
      <vt:lpstr>Tw Cen MT</vt:lpstr>
      <vt:lpstr>Wingdings</vt:lpstr>
      <vt:lpstr>Circuit</vt:lpstr>
      <vt:lpstr>Grow more chat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Mr_Romantic V26</dc:creator>
  <cp:lastModifiedBy>Mr_Romantic V26</cp:lastModifiedBy>
  <cp:revision>49</cp:revision>
  <dcterms:created xsi:type="dcterms:W3CDTF">2025-01-10T08:08:31Z</dcterms:created>
  <dcterms:modified xsi:type="dcterms:W3CDTF">2025-01-24T05:03:02Z</dcterms:modified>
</cp:coreProperties>
</file>