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57" r:id="rId9"/>
    <p:sldId id="265" r:id="rId10"/>
    <p:sldId id="266" r:id="rId11"/>
    <p:sldId id="268" r:id="rId12"/>
    <p:sldId id="269" r:id="rId13"/>
    <p:sldId id="270" r:id="rId14"/>
    <p:sldId id="271" r:id="rId15"/>
    <p:sldId id="267" r:id="rId16"/>
    <p:sldId id="272" r:id="rId17"/>
    <p:sldId id="273" r:id="rId18"/>
    <p:sldId id="274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2"/>
  </p:normalViewPr>
  <p:slideViewPr>
    <p:cSldViewPr snapToGrid="0">
      <p:cViewPr>
        <p:scale>
          <a:sx n="93" d="100"/>
          <a:sy n="93" d="100"/>
        </p:scale>
        <p:origin x="78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60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99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507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21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0890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41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0408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0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0531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3314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6490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968A62D-053E-FB40-B47B-F3F0EB44FE91}" type="datetimeFigureOut">
              <a:rPr lang="en-RU" smtClean="0"/>
              <a:t>28.04.2025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3A59-7740-424C-AF7D-0F7C496C1782}" type="slidenum">
              <a:rPr lang="en-RU" smtClean="0"/>
              <a:t>‹#›</a:t>
            </a:fld>
            <a:endParaRPr lang="en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33098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87FF-0B0C-95F7-C2AF-D33FF42E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5595" y="2183294"/>
            <a:ext cx="5518066" cy="2268559"/>
          </a:xfrm>
        </p:spPr>
        <p:txBody>
          <a:bodyPr>
            <a:normAutofit/>
          </a:bodyPr>
          <a:lstStyle/>
          <a:p>
            <a:pPr algn="l"/>
            <a:endParaRPr lang="en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AF622-563B-118D-7060-C5F191838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5828" y="4124091"/>
            <a:ext cx="5357600" cy="1160213"/>
          </a:xfrm>
        </p:spPr>
        <p:txBody>
          <a:bodyPr>
            <a:noAutofit/>
          </a:bodyPr>
          <a:lstStyle/>
          <a:p>
            <a:pPr algn="l"/>
            <a:r>
              <a:rPr lang="ru-RU" sz="5400" dirty="0"/>
              <a:t>Предсказание цены на аренду жилья в Нью-Йорке в 2019 году</a:t>
            </a:r>
            <a:endParaRPr lang="en-RU" sz="5400" dirty="0"/>
          </a:p>
        </p:txBody>
      </p:sp>
    </p:spTree>
    <p:extLst>
      <p:ext uri="{BB962C8B-B14F-4D97-AF65-F5344CB8AC3E}">
        <p14:creationId xmlns:p14="http://schemas.microsoft.com/office/powerpoint/2010/main" val="2087931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2D39-66E6-C4EC-92FD-1570E8BB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2) случайный лес</a:t>
            </a:r>
            <a:br>
              <a:rPr lang="ru-RU" sz="3600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C9CF5-40D8-88FD-2F8C-B835611DD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286" y="1230481"/>
            <a:ext cx="7796540" cy="863362"/>
          </a:xfrm>
        </p:spPr>
        <p:txBody>
          <a:bodyPr>
            <a:normAutofit fontScale="85000" lnSpcReduction="10000"/>
          </a:bodyPr>
          <a:lstStyle/>
          <a:p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Начнем с понятия случайное дерево. Предположим стоит задача классификации на 5 классов. Вот как выглядит дерево решений: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1C0AB-3C02-76C5-841E-1210850F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5" y="2265349"/>
            <a:ext cx="4855817" cy="418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D5B68-A516-3CD5-AB60-65C17594D290}"/>
              </a:ext>
            </a:extLst>
          </p:cNvPr>
          <p:cNvSpPr txBox="1"/>
          <p:nvPr/>
        </p:nvSpPr>
        <p:spPr>
          <a:xfrm>
            <a:off x="6096000" y="2093843"/>
            <a:ext cx="5062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Каждое дерево разбивает задачу на простые решающие правила. </a:t>
            </a:r>
            <a:endParaRPr lang="en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013B3-7B07-7FBB-7AD3-21527253D5D0}"/>
              </a:ext>
            </a:extLst>
          </p:cNvPr>
          <p:cNvSpPr txBox="1"/>
          <p:nvPr/>
        </p:nvSpPr>
        <p:spPr>
          <a:xfrm>
            <a:off x="6029739" y="2948732"/>
            <a:ext cx="519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Объекты имеют два признака. </a:t>
            </a:r>
            <a:r>
              <a:rPr lang="ru-RU" b="0" i="0" u="none" strike="noStrike" dirty="0">
                <a:effectLst/>
              </a:rPr>
              <a:t>Решение о том, к какому классу будет отнесён текущий объект выборки, будет приниматься с помощью прохода от корня дерева к некоторому листу. То есть последовательно сравниваем элемент с предикатами.  Как только мы дошли до листа, мы присваиваем объекту ответ, записанный в вершине.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94060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C9E9-5038-EB8F-F815-09006264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Ансамбль алгоритмов из решающих деревьев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461E-6FE7-D851-F767-B0C0843C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73" y="5780771"/>
            <a:ext cx="7796540" cy="1077229"/>
          </a:xfrm>
        </p:spPr>
        <p:txBody>
          <a:bodyPr/>
          <a:lstStyle/>
          <a:p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A7643-6F3D-006E-F6D1-08B1F673B899}"/>
              </a:ext>
            </a:extLst>
          </p:cNvPr>
          <p:cNvSpPr txBox="1"/>
          <p:nvPr/>
        </p:nvSpPr>
        <p:spPr>
          <a:xfrm>
            <a:off x="1621861" y="1885285"/>
            <a:ext cx="83753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ru-RU" i="0" u="none" strike="noStrike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u="none" strike="noStrike" dirty="0">
                <a:effectLst/>
                <a:latin typeface="DeepSeek-CJK-patch"/>
              </a:rPr>
              <a:t>Из исходных данных </a:t>
            </a:r>
            <a:r>
              <a:rPr lang="en-GB" i="0" u="none" strike="noStrike" dirty="0">
                <a:effectLst/>
                <a:latin typeface="KaTeX_Main"/>
              </a:rPr>
              <a:t>N</a:t>
            </a:r>
            <a:r>
              <a:rPr lang="en-GB" i="0" u="none" strike="noStrike" dirty="0">
                <a:effectLst/>
                <a:latin typeface="DeepSeek-CJK-patch"/>
              </a:rPr>
              <a:t> </a:t>
            </a:r>
            <a:r>
              <a:rPr lang="ru-RU" i="0" u="none" strike="noStrike" dirty="0">
                <a:effectLst/>
                <a:latin typeface="DeepSeek-CJK-patch"/>
              </a:rPr>
              <a:t>раз случайно выбираются </a:t>
            </a:r>
            <a:r>
              <a:rPr lang="ru-RU" i="0" u="none" strike="noStrike" dirty="0" err="1">
                <a:effectLst/>
                <a:latin typeface="DeepSeek-CJK-patch"/>
              </a:rPr>
              <a:t>подвыборки</a:t>
            </a:r>
            <a:r>
              <a:rPr lang="ru-RU" i="0" u="none" strike="noStrike" dirty="0">
                <a:effectLst/>
                <a:latin typeface="DeepSeek-CJK-patch"/>
              </a:rPr>
              <a:t> с повторением (обычно того же размера, что и исходные данные).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u="none" strike="noStrike" dirty="0">
                <a:effectLst/>
                <a:latin typeface="DeepSeek-CJK-patch"/>
              </a:rPr>
              <a:t>Для каждой </a:t>
            </a:r>
            <a:r>
              <a:rPr lang="ru-RU" i="0" u="none" strike="noStrike" dirty="0" err="1">
                <a:effectLst/>
                <a:latin typeface="DeepSeek-CJK-patch"/>
              </a:rPr>
              <a:t>подвыборки</a:t>
            </a:r>
            <a:r>
              <a:rPr lang="ru-RU" i="0" u="none" strike="noStrike" dirty="0">
                <a:effectLst/>
                <a:latin typeface="DeepSeek-CJK-patch"/>
              </a:rPr>
              <a:t> строится отдельное решающее дерево.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u="none" strike="noStrike" dirty="0">
                <a:effectLst/>
                <a:latin typeface="DeepSeek-CJK-patch"/>
              </a:rPr>
              <a:t>Каждое дерево обучается независимо от других.</a:t>
            </a:r>
            <a:endParaRPr lang="en-US" i="0" u="none" strike="noStrike" dirty="0"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u="none" strike="noStrike" dirty="0">
                <a:effectLst/>
                <a:latin typeface="DeepSeek-CJK-patch"/>
              </a:rPr>
              <a:t>Каждое дерево "голосует" за класс, итоговый ответ — мажоритарный выбор (например, если 80 деревьев из 100 проголосовали за класс "1", это и будет предсказанием).</a:t>
            </a:r>
          </a:p>
          <a:p>
            <a:br>
              <a:rPr lang="ru-RU" dirty="0"/>
            </a:br>
            <a:br>
              <a:rPr lang="ru-RU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6401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D3267-9CBD-C2E0-79FF-D67F4038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подбирать </a:t>
            </a:r>
            <a:r>
              <a:rPr lang="ru-RU" dirty="0" err="1"/>
              <a:t>гиперпараметры</a:t>
            </a:r>
            <a:r>
              <a:rPr lang="ru-RU" dirty="0"/>
              <a:t> в случайном лесе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6318-5039-F1F6-067E-AB5544D52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543" y="2799471"/>
            <a:ext cx="7796540" cy="5726387"/>
          </a:xfrm>
        </p:spPr>
        <p:txBody>
          <a:bodyPr>
            <a:normAutofit fontScale="85000" lnSpcReduction="20000"/>
          </a:bodyPr>
          <a:lstStyle/>
          <a:p>
            <a:r>
              <a:rPr lang="en-GB" b="1" i="0" u="none" strike="noStrike" dirty="0" err="1">
                <a:effectLst/>
                <a:latin typeface="DeepSeek-CJK-patch"/>
              </a:rPr>
              <a:t>n_estimators</a:t>
            </a:r>
            <a:r>
              <a:rPr lang="en-GB" b="1" i="0" u="none" strike="noStrike" dirty="0">
                <a:effectLst/>
                <a:latin typeface="DeepSeek-CJK-patch"/>
              </a:rPr>
              <a:t> – </a:t>
            </a:r>
            <a:r>
              <a:rPr lang="ru-RU" b="1" i="0" u="none" strike="noStrike" dirty="0">
                <a:effectLst/>
                <a:latin typeface="DeepSeek-CJK-patch"/>
              </a:rPr>
              <a:t>Количество деревьев (</a:t>
            </a:r>
            <a:r>
              <a:rPr lang="ru-RU" b="0" i="0" u="none" strike="noStrike" dirty="0">
                <a:effectLst/>
                <a:latin typeface="DeepSeek-CJK-patch"/>
              </a:rPr>
              <a:t>сколько отдельных решающих деревьев будет построено в ансамбле</a:t>
            </a:r>
            <a:r>
              <a:rPr lang="ru-RU" b="1" i="0" u="none" strike="noStrike" dirty="0">
                <a:effectLst/>
                <a:latin typeface="DeepSeek-CJK-patch"/>
              </a:rPr>
              <a:t>). </a:t>
            </a:r>
            <a:r>
              <a:rPr lang="ru-RU" b="0" i="0" u="none" strike="noStrike" dirty="0">
                <a:effectLst/>
                <a:latin typeface="DeepSeek-CJK-patch"/>
              </a:rPr>
              <a:t>Начинаю с 100 и увеличиваю до тех пор, пока метрики (</a:t>
            </a:r>
            <a:r>
              <a:rPr lang="en-GB" b="0" i="0" u="none" strike="noStrike" dirty="0">
                <a:effectLst/>
                <a:latin typeface="DeepSeek-CJK-patch"/>
              </a:rPr>
              <a:t>RMSE, R²) </a:t>
            </a:r>
            <a:r>
              <a:rPr lang="ru-RU" b="0" i="0" u="none" strike="noStrike" dirty="0">
                <a:effectLst/>
                <a:latin typeface="DeepSeek-CJK-patch"/>
              </a:rPr>
              <a:t>не перестанут улучшаться.</a:t>
            </a:r>
          </a:p>
          <a:p>
            <a:r>
              <a:rPr lang="en-GB" b="1" i="0" u="none" strike="noStrike" dirty="0" err="1">
                <a:effectLst/>
                <a:latin typeface="DeepSeek-CJK-patch"/>
              </a:rPr>
              <a:t>max_depth</a:t>
            </a:r>
            <a:r>
              <a:rPr lang="en-GB" b="1" i="0" u="none" strike="noStrike" dirty="0">
                <a:effectLst/>
                <a:latin typeface="DeepSeek-CJK-patch"/>
              </a:rPr>
              <a:t> – </a:t>
            </a:r>
            <a:r>
              <a:rPr lang="ru-RU" b="1" i="0" u="none" strike="noStrike" dirty="0">
                <a:effectLst/>
                <a:latin typeface="DeepSeek-CJK-patch"/>
              </a:rPr>
              <a:t>Глубина деревьев (максимальная глубина каждого дерева) то есть сколько «вопросов» задает каждое дерево</a:t>
            </a:r>
          </a:p>
          <a:p>
            <a:r>
              <a:rPr lang="en-GB" b="1" i="0" u="none" strike="noStrike" dirty="0">
                <a:effectLst/>
                <a:latin typeface="DeepSeek-CJK-patch"/>
              </a:rPr>
              <a:t> </a:t>
            </a:r>
            <a:r>
              <a:rPr lang="en-GB" b="1" i="0" u="none" strike="noStrike" dirty="0" err="1">
                <a:effectLst/>
                <a:latin typeface="DeepSeek-CJK-patch"/>
              </a:rPr>
              <a:t>min_samples_split</a:t>
            </a:r>
            <a:r>
              <a:rPr lang="en-GB" b="1" i="0" u="none" strike="noStrike" dirty="0">
                <a:effectLst/>
                <a:latin typeface="DeepSeek-CJK-patch"/>
              </a:rPr>
              <a:t> – </a:t>
            </a:r>
            <a:r>
              <a:rPr lang="ru-RU" b="1" i="0" u="none" strike="noStrike" dirty="0">
                <a:effectLst/>
                <a:latin typeface="DeepSeek-CJK-patch"/>
              </a:rPr>
              <a:t>Минимальное число образцов для разделения узла (</a:t>
            </a:r>
            <a:r>
              <a:rPr lang="ru-RU" b="0" i="0" u="none" strike="noStrike" dirty="0">
                <a:effectLst/>
                <a:latin typeface="DeepSeek-CJK-patch"/>
              </a:rPr>
              <a:t>сколько примеров должно быть в узле, чтобы его можно было разделить на поддеревья</a:t>
            </a:r>
            <a:r>
              <a:rPr lang="ru-RU" b="1" i="0" u="none" strike="noStrike" dirty="0">
                <a:effectLst/>
                <a:latin typeface="DeepSeek-CJK-patch"/>
              </a:rPr>
              <a:t>)</a:t>
            </a:r>
          </a:p>
          <a:p>
            <a:pPr algn="l"/>
            <a:r>
              <a:rPr lang="en-GB" b="1" i="0" u="none" strike="noStrike" dirty="0" err="1">
                <a:effectLst/>
                <a:latin typeface="DeepSeek-CJK-patch"/>
              </a:rPr>
              <a:t>min_samples_leaf</a:t>
            </a:r>
            <a:r>
              <a:rPr lang="en-GB" b="1" i="0" u="none" strike="noStrike" dirty="0">
                <a:effectLst/>
                <a:latin typeface="DeepSeek-CJK-patch"/>
              </a:rPr>
              <a:t> – </a:t>
            </a:r>
            <a:r>
              <a:rPr lang="ru-RU" b="1" i="0" u="none" strike="noStrike" dirty="0">
                <a:effectLst/>
                <a:latin typeface="DeepSeek-CJK-patch"/>
              </a:rPr>
              <a:t>Минимальное число образцов в листе (</a:t>
            </a:r>
            <a:r>
              <a:rPr lang="ru-RU" b="0" i="0" u="none" strike="noStrike" dirty="0">
                <a:effectLst/>
                <a:latin typeface="DeepSeek-CJK-patch"/>
              </a:rPr>
              <a:t>Определяет минимальное количество примеров в конечном узле (листе).</a:t>
            </a:r>
          </a:p>
          <a:p>
            <a:pPr algn="l"/>
            <a:r>
              <a:rPr lang="en-GB" b="1" i="0" u="none" strike="noStrike" dirty="0" err="1">
                <a:effectLst/>
                <a:latin typeface="DeepSeek-CJK-patch"/>
              </a:rPr>
              <a:t>max_features</a:t>
            </a:r>
            <a:r>
              <a:rPr lang="en-GB" b="1" i="0" u="none" strike="noStrike" dirty="0">
                <a:effectLst/>
                <a:latin typeface="DeepSeek-CJK-patch"/>
              </a:rPr>
              <a:t> – </a:t>
            </a:r>
            <a:r>
              <a:rPr lang="ru-RU" b="1" i="0" u="none" strike="noStrike" dirty="0">
                <a:effectLst/>
                <a:latin typeface="DeepSeek-CJK-patch"/>
              </a:rPr>
              <a:t>Число признаков для разбиения узла (</a:t>
            </a:r>
            <a:r>
              <a:rPr lang="ru-RU" b="0" i="0" u="none" strike="noStrike" dirty="0">
                <a:effectLst/>
                <a:latin typeface="DeepSeek-CJK-patch"/>
              </a:rPr>
              <a:t>сколько признаков рассматривается при каждом разбиении узла. Влияет на "разнообразие" деревьев</a:t>
            </a:r>
            <a:r>
              <a:rPr lang="ru-RU" b="1" i="0" u="none" strike="noStrike" dirty="0">
                <a:effectLst/>
                <a:latin typeface="DeepSeek-CJK-patch"/>
              </a:rPr>
              <a:t>) будем брать треть признаков </a:t>
            </a:r>
          </a:p>
          <a:p>
            <a:br>
              <a:rPr lang="ru-RU" dirty="0"/>
            </a:br>
            <a:br>
              <a:rPr lang="ru-RU" dirty="0"/>
            </a:br>
            <a:endParaRPr lang="ru-RU" b="1" i="0" u="none" strike="noStrike" dirty="0">
              <a:effectLst/>
              <a:latin typeface="DeepSeek-CJK-patch"/>
            </a:endParaRPr>
          </a:p>
          <a:p>
            <a:endParaRPr lang="ru-RU" b="1" i="0" u="none" strike="noStrike" dirty="0">
              <a:effectLst/>
              <a:latin typeface="DeepSeek-CJK-patch"/>
            </a:endParaRPr>
          </a:p>
          <a:p>
            <a:endParaRPr lang="ru-RU" b="1" i="0" u="none" strike="noStrike" dirty="0">
              <a:effectLst/>
              <a:latin typeface="DeepSeek-CJK-patch"/>
            </a:endParaRPr>
          </a:p>
          <a:p>
            <a:endParaRPr lang="ru-RU" b="1" i="0" u="none" strike="noStrike" dirty="0">
              <a:effectLst/>
              <a:latin typeface="DeepSeek-CJK-patch"/>
            </a:endParaRPr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1514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7937-A30A-9F30-FF99-FA64B4B8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Ищем параметры случайным  перебором </a:t>
            </a:r>
            <a:endParaRPr lang="en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CE55C-AEBB-C583-A065-680BFABFFBE7}"/>
              </a:ext>
            </a:extLst>
          </p:cNvPr>
          <p:cNvSpPr txBox="1"/>
          <p:nvPr/>
        </p:nvSpPr>
        <p:spPr>
          <a:xfrm>
            <a:off x="2259814" y="1885285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Лучшие параметры: </a:t>
            </a:r>
            <a:endParaRPr lang="en-US" dirty="0"/>
          </a:p>
          <a:p>
            <a:r>
              <a:rPr lang="en-GB" dirty="0"/>
              <a:t>'</a:t>
            </a:r>
            <a:r>
              <a:rPr lang="en-GB" dirty="0" err="1"/>
              <a:t>max_depth</a:t>
            </a:r>
            <a:r>
              <a:rPr lang="en-GB" dirty="0"/>
              <a:t>’ = 7</a:t>
            </a:r>
          </a:p>
          <a:p>
            <a:r>
              <a:rPr lang="en-GB" dirty="0"/>
              <a:t>'</a:t>
            </a:r>
            <a:r>
              <a:rPr lang="en-GB" dirty="0" err="1"/>
              <a:t>min_samples_split</a:t>
            </a:r>
            <a:r>
              <a:rPr lang="en-GB" dirty="0"/>
              <a:t>’ = 9 </a:t>
            </a:r>
          </a:p>
          <a:p>
            <a:r>
              <a:rPr lang="en-GB" dirty="0"/>
              <a:t>'</a:t>
            </a:r>
            <a:r>
              <a:rPr lang="en-GB" dirty="0" err="1"/>
              <a:t>n_estimators</a:t>
            </a:r>
            <a:r>
              <a:rPr lang="en-GB" dirty="0"/>
              <a:t>’ = 130</a:t>
            </a:r>
            <a:endParaRPr lang="en-RU" dirty="0"/>
          </a:p>
          <a:p>
            <a:r>
              <a:rPr lang="en-US" dirty="0"/>
              <a:t>’</a:t>
            </a:r>
            <a:r>
              <a:rPr lang="en-US" dirty="0" err="1"/>
              <a:t>min_sample_leaf</a:t>
            </a:r>
            <a:r>
              <a:rPr lang="en-US" dirty="0"/>
              <a:t>’ =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2041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BED4-C79D-AF2B-D9F2-F19DEE96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применения случайного леса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39EE-32CD-934E-8999-37719DE8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697" y="1499223"/>
            <a:ext cx="7796540" cy="1077229"/>
          </a:xfrm>
        </p:spPr>
        <p:txBody>
          <a:bodyPr/>
          <a:lstStyle/>
          <a:p>
            <a:r>
              <a:rPr lang="ru-RU" dirty="0"/>
              <a:t>Результат по метрикам: </a:t>
            </a:r>
            <a:r>
              <a:rPr lang="en-GB" dirty="0"/>
              <a:t>RMSE: 192.35 MAE: 66.45 R2 Score: 16.37%</a:t>
            </a:r>
            <a:endParaRPr lang="en-RU" dirty="0"/>
          </a:p>
          <a:p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CFC0ED-9718-5CC0-F86F-BA1E32CCF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32" y="2411283"/>
            <a:ext cx="5484628" cy="374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22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35DE-8EA1-13D1-EA34-EDB2FF27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3) градиентный </a:t>
            </a:r>
            <a:r>
              <a:rPr lang="ru-RU" sz="3600" dirty="0" err="1"/>
              <a:t>бустинг</a:t>
            </a:r>
            <a:br>
              <a:rPr lang="en-RU" sz="3600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842C8-AA73-FB97-C828-7B807E95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465" y="1669294"/>
            <a:ext cx="7796540" cy="3997828"/>
          </a:xfrm>
        </p:spPr>
        <p:txBody>
          <a:bodyPr>
            <a:normAutofit fontScale="92500"/>
          </a:bodyPr>
          <a:lstStyle/>
          <a:p>
            <a:pPr algn="l"/>
            <a:r>
              <a:rPr lang="ru-RU" b="0" i="0" u="none" strike="noStrike" dirty="0" err="1">
                <a:effectLst/>
                <a:latin typeface="__YSText_6c0a65"/>
              </a:rPr>
              <a:t>Бустинг</a:t>
            </a:r>
            <a:r>
              <a:rPr lang="ru-RU" b="0" i="0" u="none" strike="noStrike" dirty="0">
                <a:effectLst/>
                <a:latin typeface="__YSText_6c0a65"/>
              </a:rPr>
              <a:t> можно представить как гольфиста, цель которого — загнать мяч в лунку с координатой </a:t>
            </a:r>
            <a:r>
              <a:rPr lang="en-GB" b="0" i="0" u="none" strike="noStrike" dirty="0" err="1">
                <a:effectLst/>
                <a:latin typeface="KaTeX_Main"/>
              </a:rPr>
              <a:t>yball</a:t>
            </a:r>
            <a:r>
              <a:rPr lang="en-GB" b="0" i="1" u="none" strike="noStrike" dirty="0" err="1">
                <a:effectLst/>
                <a:latin typeface="KaTeX_Math"/>
              </a:rPr>
              <a:t>y</a:t>
            </a:r>
            <a:r>
              <a:rPr lang="en-GB" b="0" i="0" u="none" strike="noStrike" dirty="0" err="1">
                <a:effectLst/>
                <a:latin typeface="KaTeX_Main"/>
              </a:rPr>
              <a:t>ball</a:t>
            </a:r>
            <a:r>
              <a:rPr lang="en-GB" b="0" i="0" u="none" strike="noStrike" dirty="0">
                <a:effectLst/>
                <a:latin typeface="KaTeX_Main"/>
              </a:rPr>
              <a:t>​</a:t>
            </a:r>
            <a:r>
              <a:rPr lang="en-GB" b="0" i="0" u="none" strike="noStrike" dirty="0">
                <a:effectLst/>
                <a:latin typeface="__YSText_6c0a65"/>
              </a:rPr>
              <a:t>. </a:t>
            </a:r>
            <a:r>
              <a:rPr lang="ru-RU" b="0" i="0" u="none" strike="noStrike" dirty="0">
                <a:effectLst/>
                <a:latin typeface="__YSText_6c0a65"/>
              </a:rPr>
              <a:t>Положение мяча здесь – ответ композиции </a:t>
            </a:r>
            <a:r>
              <a:rPr lang="en-GB" b="0" i="0" u="none" strike="noStrike" dirty="0">
                <a:effectLst/>
                <a:latin typeface="KaTeX_Main"/>
              </a:rPr>
              <a:t>a(</a:t>
            </a:r>
            <a:r>
              <a:rPr lang="en-GB" b="0" i="0" u="none" strike="noStrike" dirty="0" err="1">
                <a:effectLst/>
                <a:latin typeface="KaTeX_Main"/>
              </a:rPr>
              <a:t>xball</a:t>
            </a:r>
            <a:r>
              <a:rPr lang="en-GB" b="0" i="0" u="none" strike="noStrike" dirty="0">
                <a:effectLst/>
                <a:latin typeface="KaTeX_Main"/>
              </a:rPr>
              <a:t>)</a:t>
            </a:r>
            <a:r>
              <a:rPr lang="en-GB" b="0" i="1" u="none" strike="noStrike" dirty="0">
                <a:effectLst/>
                <a:latin typeface="KaTeX_Math"/>
              </a:rPr>
              <a:t>a</a:t>
            </a:r>
            <a:r>
              <a:rPr lang="en-GB" b="0" i="0" u="none" strike="noStrike" dirty="0">
                <a:effectLst/>
                <a:latin typeface="KaTeX_Main"/>
              </a:rPr>
              <a:t>(</a:t>
            </a:r>
            <a:r>
              <a:rPr lang="en-GB" b="0" i="1" u="none" strike="noStrike" dirty="0" err="1">
                <a:effectLst/>
                <a:latin typeface="KaTeX_Math"/>
              </a:rPr>
              <a:t>x</a:t>
            </a:r>
            <a:r>
              <a:rPr lang="en-GB" b="0" i="0" u="none" strike="noStrike" dirty="0" err="1">
                <a:effectLst/>
                <a:latin typeface="KaTeX_Main"/>
              </a:rPr>
              <a:t>ball</a:t>
            </a:r>
            <a:r>
              <a:rPr lang="en-GB" b="0" i="0" u="none" strike="noStrike" dirty="0">
                <a:effectLst/>
                <a:latin typeface="KaTeX_Main"/>
              </a:rPr>
              <a:t>​)</a:t>
            </a:r>
            <a:r>
              <a:rPr lang="en-GB" b="0" i="0" u="none" strike="noStrike" dirty="0">
                <a:effectLst/>
                <a:latin typeface="__YSText_6c0a65"/>
              </a:rPr>
              <a:t>. </a:t>
            </a:r>
            <a:r>
              <a:rPr lang="ru-RU" b="0" i="0" u="none" strike="noStrike" dirty="0">
                <a:effectLst/>
                <a:latin typeface="__YSText_6c0a65"/>
              </a:rPr>
              <a:t>Гольфист мог бы один раз ударить по мячу, не попасть в лунку и пойти домой, но настырность заставляет его продолжить. Ему не нужно начинать каждый раз с начальной позиции. Следующий удар гольфиста переводит мяч из текущего положения </a:t>
            </a:r>
            <a:r>
              <a:rPr lang="en-GB" b="0" i="0" u="none" strike="noStrike" dirty="0" err="1">
                <a:effectLst/>
                <a:latin typeface="KaTeX_Main"/>
              </a:rPr>
              <a:t>ak</a:t>
            </a:r>
            <a:r>
              <a:rPr lang="en-GB" b="0" i="0" u="none" strike="noStrike" dirty="0">
                <a:effectLst/>
                <a:latin typeface="KaTeX_Main"/>
              </a:rPr>
              <a:t>(</a:t>
            </a:r>
            <a:r>
              <a:rPr lang="en-GB" b="0" i="0" u="none" strike="noStrike" dirty="0" err="1">
                <a:effectLst/>
                <a:latin typeface="KaTeX_Main"/>
              </a:rPr>
              <a:t>xball</a:t>
            </a:r>
            <a:r>
              <a:rPr lang="en-GB" b="0" i="0" u="none" strike="noStrike" dirty="0">
                <a:effectLst/>
                <a:latin typeface="KaTeX_Main"/>
              </a:rPr>
              <a:t>)</a:t>
            </a:r>
            <a:r>
              <a:rPr lang="en-GB" b="0" i="1" u="none" strike="noStrike" dirty="0" err="1">
                <a:effectLst/>
                <a:latin typeface="KaTeX_Math"/>
              </a:rPr>
              <a:t>ak</a:t>
            </a:r>
            <a:r>
              <a:rPr lang="en-GB" b="0" i="0" u="none" strike="noStrike" dirty="0">
                <a:effectLst/>
                <a:latin typeface="KaTeX_Main"/>
              </a:rPr>
              <a:t>​(</a:t>
            </a:r>
            <a:r>
              <a:rPr lang="en-GB" b="0" i="1" u="none" strike="noStrike" dirty="0" err="1">
                <a:effectLst/>
                <a:latin typeface="KaTeX_Math"/>
              </a:rPr>
              <a:t>x</a:t>
            </a:r>
            <a:r>
              <a:rPr lang="en-GB" b="0" i="0" u="none" strike="noStrike" dirty="0" err="1">
                <a:effectLst/>
                <a:latin typeface="KaTeX_Main"/>
              </a:rPr>
              <a:t>ball</a:t>
            </a:r>
            <a:r>
              <a:rPr lang="en-GB" b="0" i="0" u="none" strike="noStrike" dirty="0">
                <a:effectLst/>
                <a:latin typeface="KaTeX_Main"/>
              </a:rPr>
              <a:t>​)</a:t>
            </a:r>
            <a:r>
              <a:rPr lang="en-GB" b="0" i="0" u="none" strike="noStrike" dirty="0">
                <a:effectLst/>
                <a:latin typeface="__YSText_6c0a65"/>
              </a:rPr>
              <a:t> </a:t>
            </a:r>
            <a:r>
              <a:rPr lang="ru-RU" b="0" i="0" u="none" strike="noStrike" dirty="0">
                <a:effectLst/>
                <a:latin typeface="__YSText_6c0a65"/>
              </a:rPr>
              <a:t>в положение </a:t>
            </a:r>
            <a:r>
              <a:rPr lang="en-GB" b="0" i="0" u="none" strike="noStrike" dirty="0">
                <a:effectLst/>
                <a:latin typeface="KaTeX_Main"/>
              </a:rPr>
              <a:t>ak+1(</a:t>
            </a:r>
            <a:r>
              <a:rPr lang="en-GB" b="0" i="0" u="none" strike="noStrike" dirty="0" err="1">
                <a:effectLst/>
                <a:latin typeface="KaTeX_Main"/>
              </a:rPr>
              <a:t>xball</a:t>
            </a:r>
            <a:r>
              <a:rPr lang="en-GB" b="0" i="0" u="none" strike="noStrike" dirty="0">
                <a:effectLst/>
                <a:latin typeface="KaTeX_Main"/>
              </a:rPr>
              <a:t>)</a:t>
            </a:r>
            <a:r>
              <a:rPr lang="en-GB" b="0" i="1" u="none" strike="noStrike" dirty="0">
                <a:effectLst/>
                <a:latin typeface="KaTeX_Math"/>
              </a:rPr>
              <a:t>ak</a:t>
            </a:r>
            <a:r>
              <a:rPr lang="en-GB" b="0" i="0" u="none" strike="noStrike" dirty="0">
                <a:effectLst/>
                <a:latin typeface="KaTeX_Main"/>
              </a:rPr>
              <a:t>+1​(</a:t>
            </a:r>
            <a:r>
              <a:rPr lang="en-GB" b="0" i="1" u="none" strike="noStrike" dirty="0" err="1">
                <a:effectLst/>
                <a:latin typeface="KaTeX_Math"/>
              </a:rPr>
              <a:t>x</a:t>
            </a:r>
            <a:r>
              <a:rPr lang="en-GB" b="0" i="0" u="none" strike="noStrike" dirty="0" err="1">
                <a:effectLst/>
                <a:latin typeface="KaTeX_Main"/>
              </a:rPr>
              <a:t>ball</a:t>
            </a:r>
            <a:r>
              <a:rPr lang="en-GB" b="0" i="0" u="none" strike="noStrike" dirty="0">
                <a:effectLst/>
                <a:latin typeface="KaTeX_Main"/>
              </a:rPr>
              <a:t>​)</a:t>
            </a:r>
            <a:r>
              <a:rPr lang="en-GB" b="0" i="0" u="none" strike="noStrike" dirty="0">
                <a:effectLst/>
                <a:latin typeface="__YSText_6c0a65"/>
              </a:rPr>
              <a:t>. </a:t>
            </a:r>
            <a:r>
              <a:rPr lang="ru-RU" b="0" i="0" u="none" strike="noStrike" dirty="0">
                <a:effectLst/>
                <a:latin typeface="__YSText_6c0a65"/>
              </a:rPr>
              <a:t>Каждый следующий удар — это та поправка, которую вносит очередной базовый алгоритм в композицию. Если гольфист все делает правильно, то функция потерь будет уменьшаться. </a:t>
            </a:r>
            <a:br>
              <a:rPr lang="ru-RU" dirty="0"/>
            </a:b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47998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E64B-FC92-21A9-45EB-0556C643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Глольфист</a:t>
            </a:r>
            <a:endParaRPr lang="en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5086A5-C3C1-927B-62EE-FD2602535F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94" y="1885285"/>
            <a:ext cx="7796212" cy="392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46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96C0-B9E7-5676-29EE-A222043D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Подбор параметров для градиентного </a:t>
            </a:r>
            <a:r>
              <a:rPr lang="ru-RU" dirty="0" err="1"/>
              <a:t>бустинга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A406-C69B-725F-D16D-5072A4730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453" y="1731819"/>
            <a:ext cx="7796540" cy="4969289"/>
          </a:xfrm>
        </p:spPr>
        <p:txBody>
          <a:bodyPr>
            <a:normAutofit/>
          </a:bodyPr>
          <a:lstStyle/>
          <a:p>
            <a:r>
              <a:rPr lang="ru-RU" b="0" i="0" u="none" strike="noStrike" dirty="0">
                <a:effectLst/>
                <a:latin typeface="Courier New" panose="02070309020205020404" pitchFamily="49" charset="0"/>
              </a:rPr>
              <a:t>0) Параметры взятые наугад: </a:t>
            </a:r>
            <a:r>
              <a:rPr lang="en-GB" b="0" i="0" u="none" strike="noStrike" dirty="0" err="1">
                <a:effectLst/>
                <a:latin typeface="Courier New" panose="02070309020205020404" pitchFamily="49" charset="0"/>
              </a:rPr>
              <a:t>n_estimators</a:t>
            </a:r>
            <a:r>
              <a:rPr lang="ru-RU" dirty="0">
                <a:latin typeface="Courier New" panose="02070309020205020404" pitchFamily="49" charset="0"/>
              </a:rPr>
              <a:t>:</a:t>
            </a:r>
            <a:r>
              <a:rPr lang="ru-RU" b="0" i="0" u="none" strike="noStrike" dirty="0">
                <a:effectLst/>
                <a:latin typeface="Courier New" panose="02070309020205020404" pitchFamily="49" charset="0"/>
              </a:rPr>
              <a:t> 2000, </a:t>
            </a:r>
            <a:r>
              <a:rPr lang="en-GB" b="0" i="0" u="none" strike="noStrike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ru-RU" b="0" i="0" u="none" strike="noStrike">
                <a:effectLst/>
                <a:latin typeface="Courier New" panose="02070309020205020404" pitchFamily="49" charset="0"/>
              </a:rPr>
              <a:t>:</a:t>
            </a:r>
            <a:r>
              <a:rPr lang="ru-RU">
                <a:latin typeface="Courier New" panose="02070309020205020404" pitchFamily="49" charset="0"/>
              </a:rPr>
              <a:t> 0.02</a:t>
            </a:r>
            <a:endParaRPr lang="ru-RU" b="0" i="0" u="none" strike="noStrike" dirty="0">
              <a:effectLst/>
              <a:latin typeface="Courier New" panose="02070309020205020404" pitchFamily="49" charset="0"/>
            </a:endParaRPr>
          </a:p>
          <a:p>
            <a:r>
              <a:rPr lang="ru-RU" b="0" i="0" u="none" strike="noStrike" dirty="0">
                <a:effectLst/>
                <a:latin typeface="Courier New" panose="02070309020205020404" pitchFamily="49" charset="0"/>
              </a:rPr>
              <a:t>1)Лучшие параметры: {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'</a:t>
            </a:r>
            <a:r>
              <a:rPr lang="en-GB" b="0" i="0" u="none" strike="noStrike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': 0.01687770422304368, '</a:t>
            </a:r>
            <a:r>
              <a:rPr lang="en-GB" b="0" i="0" u="none" strike="noStrike" dirty="0" err="1">
                <a:effectLst/>
                <a:latin typeface="Courier New" panose="02070309020205020404" pitchFamily="49" charset="0"/>
              </a:rPr>
              <a:t>n_estimators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 ': 2005}</a:t>
            </a:r>
            <a:endParaRPr lang="en-US" dirty="0">
              <a:latin typeface="Courier New" panose="02070309020205020404" pitchFamily="49" charset="0"/>
            </a:endParaRPr>
          </a:p>
          <a:p>
            <a:r>
              <a:rPr lang="ru-RU" b="0" i="0" u="none" strike="noStrike" dirty="0">
                <a:effectLst/>
                <a:latin typeface="Courier New" panose="02070309020205020404" pitchFamily="49" charset="0"/>
              </a:rPr>
              <a:t>2)Лучшие параметры: {'</a:t>
            </a:r>
            <a:r>
              <a:rPr lang="en-GB" b="0" i="0" u="none" strike="noStrike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': 0.0849080237694725, '</a:t>
            </a:r>
            <a:r>
              <a:rPr lang="en-GB" b="0" i="0" u="none" strike="noStrike" dirty="0" err="1">
                <a:effectLst/>
                <a:latin typeface="Courier New" panose="02070309020205020404" pitchFamily="49" charset="0"/>
              </a:rPr>
              <a:t>n_estimators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': 1230, </a:t>
            </a:r>
            <a:endParaRPr lang="ru-RU" b="0" i="0" u="none" strike="noStrike" dirty="0">
              <a:effectLst/>
              <a:latin typeface="Courier New" panose="02070309020205020404" pitchFamily="49" charset="0"/>
            </a:endParaRPr>
          </a:p>
          <a:p>
            <a:r>
              <a:rPr lang="ru-RU" b="0" i="0" u="none" strike="noStrike" dirty="0">
                <a:effectLst/>
                <a:latin typeface="Courier New" panose="02070309020205020404" pitchFamily="49" charset="0"/>
              </a:rPr>
              <a:t>3)Лучшие параметры: {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'</a:t>
            </a:r>
            <a:r>
              <a:rPr lang="en-GB" b="0" i="0" u="none" strike="noStrike" dirty="0" err="1">
                <a:effectLst/>
                <a:latin typeface="Courier New" panose="02070309020205020404" pitchFamily="49" charset="0"/>
              </a:rPr>
              <a:t>learning_rate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': 0.01110442342472048, ' '</a:t>
            </a:r>
            <a:r>
              <a:rPr lang="en-GB" b="0" i="0" u="none" strike="noStrike" dirty="0" err="1">
                <a:effectLst/>
                <a:latin typeface="Courier New" panose="02070309020205020404" pitchFamily="49" charset="0"/>
              </a:rPr>
              <a:t>n_estimators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 ': 1622, '}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184930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0636-4EC1-A6C5-2418-E6B502C1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применения градиентного </a:t>
            </a:r>
            <a:r>
              <a:rPr lang="ru-RU" dirty="0" err="1"/>
              <a:t>бустинга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19A51-E8D8-0B26-9DAB-60370C5D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Лучшими оказались параметры: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74035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6EEE-39B5-7594-49AF-8AB0257C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градиентный </a:t>
            </a:r>
            <a:r>
              <a:rPr lang="ru-RU" dirty="0" err="1"/>
              <a:t>бустинг</a:t>
            </a:r>
            <a:r>
              <a:rPr lang="ru-RU" dirty="0"/>
              <a:t> оказался лучше всех?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4FE8-08E4-2FF4-C12D-F2E2780F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1D35C-643A-EDA7-35D9-C22654651D3A}"/>
              </a:ext>
            </a:extLst>
          </p:cNvPr>
          <p:cNvSpPr txBox="1"/>
          <p:nvPr/>
        </p:nvSpPr>
        <p:spPr>
          <a:xfrm>
            <a:off x="2773599" y="2052116"/>
            <a:ext cx="61342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ru-RU" dirty="0">
                <a:latin typeface="+mj-lt"/>
              </a:rPr>
              <a:t>Потому что модель обучается на своих ошибках</a:t>
            </a:r>
            <a:endParaRPr lang="en-US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ru-RU" b="0" i="0" u="none" strike="noStrike" dirty="0">
                <a:effectLst/>
                <a:latin typeface="+mj-lt"/>
              </a:rPr>
              <a:t>Потому что модель использует градиентный спуск , </a:t>
            </a:r>
          </a:p>
          <a:p>
            <a:r>
              <a:rPr lang="ru-RU" b="0" i="0" u="none" strike="noStrike" dirty="0">
                <a:effectLst/>
                <a:latin typeface="+mj-lt"/>
              </a:rPr>
              <a:t>что даёт возможность оптимизировать любую </a:t>
            </a:r>
          </a:p>
          <a:p>
            <a:r>
              <a:rPr lang="ru-RU" b="0" i="0" u="none" strike="noStrike" dirty="0">
                <a:effectLst/>
                <a:latin typeface="+mj-lt"/>
              </a:rPr>
              <a:t>дифференцируемую функцию потерь</a:t>
            </a:r>
            <a:endParaRPr lang="en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85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A922-0044-D346-647A-12C2DEB66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Мною был произведен анализ данных а так же кодирование категориальных признаков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63D4-82FF-26D7-FF5C-69A98B450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425" y="3132828"/>
            <a:ext cx="7796540" cy="3997828"/>
          </a:xfrm>
        </p:spPr>
        <p:txBody>
          <a:bodyPr>
            <a:noAutofit/>
          </a:bodyPr>
          <a:lstStyle/>
          <a:p>
            <a:r>
              <a:rPr lang="ru-RU" sz="1800" dirty="0"/>
              <a:t>Основные методы кодирования строковых данных </a:t>
            </a:r>
          </a:p>
          <a:p>
            <a:r>
              <a:rPr lang="ru-RU" sz="1800" dirty="0"/>
              <a:t>1) </a:t>
            </a:r>
            <a:r>
              <a:rPr lang="en-GB" sz="1800" b="1" i="0" u="none" strike="noStrike" dirty="0">
                <a:effectLst/>
                <a:latin typeface="DeepSeek-CJK-patch"/>
              </a:rPr>
              <a:t>Label Encoding </a:t>
            </a:r>
            <a:r>
              <a:rPr lang="ru-RU" sz="1800" b="1" i="0" u="none" strike="noStrike" dirty="0">
                <a:effectLst/>
                <a:latin typeface="DeepSeek-CJK-patch"/>
              </a:rPr>
              <a:t>то есть, каждому признаку соответствует своя уникальная метка. Например </a:t>
            </a:r>
            <a:r>
              <a:rPr lang="en-GB" sz="1800" b="0" i="0" u="none" strike="noStrike" dirty="0">
                <a:effectLst/>
                <a:latin typeface="Courier New" panose="02070309020205020404" pitchFamily="49" charset="0"/>
              </a:rPr>
              <a:t>Bronx</a:t>
            </a:r>
            <a:r>
              <a:rPr lang="ru-RU" sz="1800" b="0" i="0" u="none" strike="noStrike" dirty="0">
                <a:effectLst/>
                <a:latin typeface="Courier New" panose="02070309020205020404" pitchFamily="49" charset="0"/>
              </a:rPr>
              <a:t> -</a:t>
            </a:r>
            <a:r>
              <a:rPr lang="en-US" sz="1800" b="0" i="0" u="none" strike="noStrike" dirty="0">
                <a:effectLst/>
                <a:latin typeface="Courier New" panose="02070309020205020404" pitchFamily="49" charset="0"/>
              </a:rPr>
              <a:t>&gt;</a:t>
            </a:r>
            <a:r>
              <a:rPr lang="en-GB" sz="1800" b="0" i="0" u="none" strike="noStrike" dirty="0">
                <a:effectLst/>
                <a:latin typeface="Courier New" panose="02070309020205020404" pitchFamily="49" charset="0"/>
              </a:rPr>
              <a:t> 0, Brooklyn -&gt; 1 </a:t>
            </a:r>
            <a:endParaRPr lang="en-GB" sz="1800" b="1" i="0" u="none" strike="noStrike" dirty="0">
              <a:effectLst/>
              <a:latin typeface="DeepSeek-CJK-patch"/>
            </a:endParaRPr>
          </a:p>
          <a:p>
            <a:r>
              <a:rPr lang="ru-RU" sz="1800" dirty="0"/>
              <a:t>2) </a:t>
            </a:r>
            <a:r>
              <a:rPr lang="en-GB" sz="1800" b="1" i="0" u="none" strike="noStrike" dirty="0">
                <a:effectLst/>
                <a:latin typeface="DeepSeek-CJK-patch"/>
              </a:rPr>
              <a:t>One-Hot Encoding</a:t>
            </a:r>
            <a:r>
              <a:rPr lang="ru-RU" sz="1800" b="1" i="0" u="none" strike="noStrike" dirty="0">
                <a:effectLst/>
                <a:latin typeface="DeepSeek-CJK-patch"/>
              </a:rPr>
              <a:t> то есть</a:t>
            </a:r>
            <a:r>
              <a:rPr lang="en-US" sz="1800" b="1" i="0" u="none" strike="noStrike" dirty="0">
                <a:effectLst/>
                <a:latin typeface="DeepSeek-CJK-patch"/>
              </a:rPr>
              <a:t>,</a:t>
            </a:r>
            <a:r>
              <a:rPr lang="ru-RU" sz="1800" b="1" i="0" u="none" strike="noStrike" dirty="0">
                <a:effectLst/>
                <a:latin typeface="DeepSeek-CJK-patch"/>
              </a:rPr>
              <a:t> каждый признак кодируется двоичным ключом. Например </a:t>
            </a:r>
            <a:r>
              <a:rPr lang="en-GB" sz="1800" b="0" i="0" u="none" strike="noStrike" dirty="0">
                <a:effectLst/>
                <a:latin typeface="Courier New" panose="02070309020205020404" pitchFamily="49" charset="0"/>
              </a:rPr>
              <a:t>Bronx</a:t>
            </a:r>
            <a:r>
              <a:rPr lang="ru-RU" sz="1800" dirty="0">
                <a:latin typeface="Courier New" panose="02070309020205020404" pitchFamily="49" charset="0"/>
              </a:rPr>
              <a:t> -</a:t>
            </a:r>
            <a:r>
              <a:rPr lang="en-US" sz="1800" dirty="0">
                <a:latin typeface="Courier New" panose="02070309020205020404" pitchFamily="49" charset="0"/>
              </a:rPr>
              <a:t>&gt;</a:t>
            </a:r>
            <a:r>
              <a:rPr lang="en-GB" sz="1800" b="0" i="0" u="none" strike="noStrike" dirty="0">
                <a:effectLst/>
                <a:latin typeface="Courier New" panose="02070309020205020404" pitchFamily="49" charset="0"/>
              </a:rPr>
              <a:t> 1 0 0,   Brooklyn - &gt; 0 1 0 Manhattan -&gt; 0 0 1</a:t>
            </a:r>
          </a:p>
          <a:p>
            <a:r>
              <a:rPr lang="en-US" sz="1800" b="1" i="0" u="none" strike="noStrike" dirty="0">
                <a:effectLst/>
                <a:latin typeface="DeepSeek-CJK-patch"/>
              </a:rPr>
              <a:t>3) </a:t>
            </a:r>
            <a:r>
              <a:rPr lang="en-GB" sz="1800" b="1" i="0" u="none" strike="noStrike" dirty="0">
                <a:effectLst/>
                <a:latin typeface="DeepSeek-CJK-patch"/>
              </a:rPr>
              <a:t>Ordinal Encoding </a:t>
            </a:r>
            <a:r>
              <a:rPr lang="ru-RU" sz="1800" b="1" i="0" u="none" strike="noStrike" dirty="0">
                <a:effectLst/>
                <a:latin typeface="DeepSeek-CJK-patch"/>
              </a:rPr>
              <a:t>то есть, кодирование по порядку(когда нам важен порядок). Например школа -</a:t>
            </a:r>
            <a:r>
              <a:rPr lang="en-US" sz="1800" b="1" i="0" u="none" strike="noStrike" dirty="0">
                <a:effectLst/>
                <a:latin typeface="DeepSeek-CJK-patch"/>
              </a:rPr>
              <a:t>&gt; 0,  </a:t>
            </a:r>
            <a:r>
              <a:rPr lang="ru-RU" sz="1800" b="1" i="0" u="none" strike="noStrike" dirty="0">
                <a:effectLst/>
                <a:latin typeface="DeepSeek-CJK-patch"/>
              </a:rPr>
              <a:t>бакалавр </a:t>
            </a:r>
            <a:r>
              <a:rPr lang="en-US" sz="1800" b="1" i="0" u="none" strike="noStrike" dirty="0">
                <a:effectLst/>
                <a:latin typeface="DeepSeek-CJK-patch"/>
              </a:rPr>
              <a:t>-&gt; 1, </a:t>
            </a:r>
            <a:r>
              <a:rPr lang="ru-RU" sz="1800" b="1" i="0" u="none" strike="noStrike" dirty="0">
                <a:effectLst/>
                <a:latin typeface="DeepSeek-CJK-patch"/>
              </a:rPr>
              <a:t>магистратура -</a:t>
            </a:r>
            <a:r>
              <a:rPr lang="en-US" sz="1800" b="1" i="0" u="none" strike="noStrike" dirty="0">
                <a:effectLst/>
                <a:latin typeface="DeepSeek-CJK-patch"/>
              </a:rPr>
              <a:t>&gt; 2 </a:t>
            </a:r>
            <a:r>
              <a:rPr lang="ru-RU" sz="1800" b="1" i="0" u="none" strike="noStrike" dirty="0">
                <a:effectLst/>
                <a:latin typeface="DeepSeek-CJK-patch"/>
              </a:rPr>
              <a:t>или</a:t>
            </a:r>
            <a:r>
              <a:rPr lang="en-US" sz="1800" b="1" i="0" u="none" strike="noStrike" dirty="0">
                <a:effectLst/>
                <a:latin typeface="DeepSeek-CJK-patch"/>
              </a:rPr>
              <a:t> </a:t>
            </a:r>
            <a:r>
              <a:rPr lang="en-GB" sz="1800" dirty="0">
                <a:effectLst/>
              </a:rPr>
              <a:t>XS</a:t>
            </a:r>
            <a:r>
              <a:rPr lang="ru-RU" sz="1800" dirty="0">
                <a:effectLst/>
              </a:rPr>
              <a:t> –</a:t>
            </a:r>
            <a:r>
              <a:rPr lang="en-US" sz="1800" dirty="0">
                <a:effectLst/>
              </a:rPr>
              <a:t>&gt; </a:t>
            </a:r>
            <a:r>
              <a:rPr lang="en-GB" sz="1800" dirty="0">
                <a:effectLst/>
              </a:rPr>
              <a:t>0,</a:t>
            </a:r>
            <a:r>
              <a:rPr lang="en-GB" sz="1800" dirty="0"/>
              <a:t> </a:t>
            </a:r>
            <a:r>
              <a:rPr lang="en-GB" sz="1800" dirty="0">
                <a:effectLst/>
              </a:rPr>
              <a:t>S -&gt; 1,</a:t>
            </a:r>
            <a:r>
              <a:rPr lang="en-GB" sz="1800" dirty="0"/>
              <a:t> </a:t>
            </a:r>
            <a:r>
              <a:rPr lang="en-GB" sz="1800" dirty="0">
                <a:effectLst/>
              </a:rPr>
              <a:t>M -&gt; 2,</a:t>
            </a:r>
            <a:r>
              <a:rPr lang="en-GB" sz="1800" dirty="0"/>
              <a:t> </a:t>
            </a:r>
            <a:r>
              <a:rPr lang="en-GB" sz="1800" dirty="0">
                <a:effectLst/>
              </a:rPr>
              <a:t>L -&gt; 3,</a:t>
            </a:r>
            <a:r>
              <a:rPr lang="en-GB" sz="1800" dirty="0"/>
              <a:t> </a:t>
            </a:r>
            <a:r>
              <a:rPr lang="en-GB" sz="1800" dirty="0">
                <a:effectLst/>
              </a:rPr>
              <a:t>XL -&gt; 4</a:t>
            </a:r>
          </a:p>
          <a:p>
            <a:r>
              <a:rPr lang="en-GB" sz="1800" b="1" i="0" u="none" strike="noStrike" dirty="0">
                <a:latin typeface="DeepSeek-CJK-patch"/>
              </a:rPr>
              <a:t>4) </a:t>
            </a:r>
            <a:r>
              <a:rPr lang="en-GB" sz="1800" b="1" i="0" u="none" strike="noStrike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lang="en-GB" sz="1800" b="1" i="0" u="none" strike="noStrike" dirty="0">
                <a:effectLst/>
                <a:latin typeface="DeepSeek-CJK-patch"/>
              </a:rPr>
              <a:t>Embedding</a:t>
            </a:r>
            <a:r>
              <a:rPr lang="ru-RU" sz="1800" b="1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ru-RU" sz="1800" b="1" i="0" u="none" strike="noStrike" dirty="0">
                <a:effectLst/>
                <a:latin typeface="DeepSeek-CJK-patch"/>
              </a:rPr>
              <a:t>то есть, каждая категория отображается в уникальный вектор и мы хотим чтобы близкие по смыслу категории были в этом векторном пространстве тоже близки. </a:t>
            </a:r>
            <a:endParaRPr lang="en-GB" sz="1800" b="1" i="0" u="none" strike="noStrike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GB" sz="1800" b="1" i="0" u="none" strike="noStrike" dirty="0">
              <a:effectLst/>
              <a:latin typeface="DeepSeek-CJK-patch"/>
            </a:endParaRPr>
          </a:p>
          <a:p>
            <a:endParaRPr lang="en-GB" sz="1800" b="1" i="0" u="none" strike="noStrike" dirty="0">
              <a:effectLst/>
              <a:latin typeface="DeepSeek-CJK-patch"/>
            </a:endParaRPr>
          </a:p>
          <a:p>
            <a:endParaRPr lang="en-RU" sz="1800" dirty="0"/>
          </a:p>
        </p:txBody>
      </p:sp>
    </p:spTree>
    <p:extLst>
      <p:ext uri="{BB962C8B-B14F-4D97-AF65-F5344CB8AC3E}">
        <p14:creationId xmlns:p14="http://schemas.microsoft.com/office/powerpoint/2010/main" val="97861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04FD-C850-3027-0E68-D9F5D8F6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используемые для </a:t>
            </a:r>
            <a:r>
              <a:rPr lang="ru-RU" dirty="0" err="1"/>
              <a:t>оуенки</a:t>
            </a:r>
            <a:r>
              <a:rPr lang="ru-RU" dirty="0"/>
              <a:t> качества моделей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07C-F71F-BB0F-DE94-70AE4FDD5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955" y="2714725"/>
            <a:ext cx="7796540" cy="3997828"/>
          </a:xfrm>
        </p:spPr>
        <p:txBody>
          <a:bodyPr>
            <a:normAutofit/>
          </a:bodyPr>
          <a:lstStyle/>
          <a:p>
            <a:r>
              <a:rPr lang="ru-RU" sz="3200" dirty="0"/>
              <a:t>1) </a:t>
            </a:r>
            <a:r>
              <a:rPr lang="en-GB" sz="3200" b="0" i="0" u="none" strike="noStrike" dirty="0">
                <a:effectLst/>
                <a:latin typeface="Roboto" panose="02000000000000000000" pitchFamily="2" charset="0"/>
              </a:rPr>
              <a:t>RMSE (Root Mean Squared Error)</a:t>
            </a:r>
            <a:endParaRPr lang="ru-RU" sz="3200" b="0" i="0" u="none" strike="noStrike" dirty="0">
              <a:effectLst/>
              <a:latin typeface="Roboto" panose="02000000000000000000" pitchFamily="2" charset="0"/>
            </a:endParaRPr>
          </a:p>
          <a:p>
            <a:r>
              <a:rPr lang="ru-RU" sz="3200" dirty="0">
                <a:latin typeface="Roboto" panose="02000000000000000000" pitchFamily="2" charset="0"/>
              </a:rPr>
              <a:t>2) </a:t>
            </a:r>
            <a:r>
              <a:rPr lang="en-GB" sz="3200" b="0" i="0" u="none" strike="noStrike" dirty="0">
                <a:effectLst/>
                <a:latin typeface="Roboto" panose="02000000000000000000" pitchFamily="2" charset="0"/>
              </a:rPr>
              <a:t>MAE (Mean Absolute Error)</a:t>
            </a:r>
            <a:endParaRPr lang="ru-RU" sz="3200" b="0" i="0" u="none" strike="noStrike" dirty="0">
              <a:effectLst/>
              <a:latin typeface="Roboto" panose="02000000000000000000" pitchFamily="2" charset="0"/>
            </a:endParaRPr>
          </a:p>
          <a:p>
            <a:r>
              <a:rPr lang="ru-RU" sz="3200" b="0" i="0" u="none" strike="noStrike" dirty="0">
                <a:effectLst/>
                <a:latin typeface="Roboto" panose="02000000000000000000" pitchFamily="2" charset="0"/>
              </a:rPr>
              <a:t>3) </a:t>
            </a:r>
            <a:r>
              <a:rPr lang="en-GB" sz="3200" b="0" i="0" u="none" strike="noStrike" dirty="0">
                <a:effectLst/>
                <a:latin typeface="Roboto" panose="02000000000000000000" pitchFamily="2" charset="0"/>
              </a:rPr>
              <a:t>R² Score (R-squared)</a:t>
            </a:r>
          </a:p>
          <a:p>
            <a:endParaRPr lang="en-GB" sz="3200" b="0" i="0" u="none" strike="noStrike" dirty="0">
              <a:effectLst/>
              <a:latin typeface="Roboto" panose="02000000000000000000" pitchFamily="2" charset="0"/>
            </a:endParaRPr>
          </a:p>
          <a:p>
            <a:endParaRPr lang="en-RU" sz="3200" dirty="0"/>
          </a:p>
        </p:txBody>
      </p:sp>
    </p:spTree>
    <p:extLst>
      <p:ext uri="{BB962C8B-B14F-4D97-AF65-F5344CB8AC3E}">
        <p14:creationId xmlns:p14="http://schemas.microsoft.com/office/powerpoint/2010/main" val="1090261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D08B-E3A2-C9C9-11ED-C647C82E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1) </a:t>
            </a:r>
            <a:r>
              <a:rPr lang="en-GB" sz="3600" b="0" i="0" u="none" strike="noStrike" dirty="0">
                <a:effectLst/>
                <a:latin typeface="Roboto" panose="02000000000000000000" pitchFamily="2" charset="0"/>
              </a:rPr>
              <a:t>RMSE (Root Mean Squared Error)</a:t>
            </a:r>
            <a:br>
              <a:rPr lang="ru-RU" sz="3600" b="0" i="0" u="none" strike="noStrike" dirty="0">
                <a:effectLst/>
                <a:latin typeface="Roboto" panose="02000000000000000000" pitchFamily="2" charset="0"/>
              </a:rPr>
            </a:b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F15F81-324E-B82C-46C7-F6EC1F654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463" y="1493630"/>
            <a:ext cx="3644900" cy="121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D5749-2F30-A59E-320F-768E6B3ABCAB}"/>
              </a:ext>
            </a:extLst>
          </p:cNvPr>
          <p:cNvSpPr txBox="1"/>
          <p:nvPr/>
        </p:nvSpPr>
        <p:spPr>
          <a:xfrm>
            <a:off x="1714248" y="3187622"/>
            <a:ext cx="84501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u="none" strike="noStrike" dirty="0">
                <a:effectLst/>
                <a:latin typeface="Al Nile" pitchFamily="2" charset="-78"/>
                <a:cs typeface="Al Nile" pitchFamily="2" charset="-78"/>
              </a:rPr>
              <a:t>RMSE (</a:t>
            </a:r>
            <a:r>
              <a:rPr lang="ru-RU" b="0" i="0" u="none" strike="noStrike" dirty="0">
                <a:effectLst/>
                <a:latin typeface="+mj-lt"/>
                <a:cs typeface="Al Nile" pitchFamily="2" charset="-78"/>
              </a:rPr>
              <a:t>корень из среднеквадратичной ошибки) — это метрика, которая показывает, насколько сильно предсказания модели отличаются от истинных значений. Она измеряется в тех же единицах, что и целевая переменная (например, если целевая переменная — цена в долларах, то </a:t>
            </a:r>
            <a:r>
              <a:rPr lang="en-GB" b="0" i="0" u="none" strike="noStrike" dirty="0">
                <a:effectLst/>
                <a:latin typeface="Al Nile" pitchFamily="2" charset="-78"/>
                <a:cs typeface="Al Nile" pitchFamily="2" charset="-78"/>
              </a:rPr>
              <a:t>RMSE </a:t>
            </a:r>
            <a:r>
              <a:rPr lang="ru-RU" b="0" i="0" u="none" strike="noStrike" dirty="0">
                <a:effectLst/>
                <a:latin typeface="+mj-lt"/>
                <a:cs typeface="Al Nile" pitchFamily="2" charset="-78"/>
              </a:rPr>
              <a:t>тоже будет в долларах).</a:t>
            </a:r>
          </a:p>
          <a:p>
            <a:pPr algn="l"/>
            <a:br>
              <a:rPr lang="ru-RU" b="0" i="0" u="none" strike="noStrike" dirty="0">
                <a:effectLst/>
                <a:latin typeface="+mj-lt"/>
                <a:cs typeface="Al Nile" pitchFamily="2" charset="-78"/>
              </a:rPr>
            </a:br>
            <a:r>
              <a:rPr lang="ru-RU" b="0" i="0" u="none" strike="noStrike" dirty="0">
                <a:effectLst/>
                <a:latin typeface="+mj-lt"/>
                <a:cs typeface="Al Nile" pitchFamily="2" charset="-78"/>
              </a:rPr>
              <a:t>Чем меньше </a:t>
            </a:r>
            <a:r>
              <a:rPr lang="en-GB" b="0" i="0" u="none" strike="noStrike" dirty="0">
                <a:effectLst/>
                <a:latin typeface="Al Nile" pitchFamily="2" charset="-78"/>
                <a:cs typeface="Al Nile" pitchFamily="2" charset="-78"/>
              </a:rPr>
              <a:t>RMSE, </a:t>
            </a:r>
            <a:r>
              <a:rPr lang="ru-RU" b="0" i="0" u="none" strike="noStrike" dirty="0">
                <a:effectLst/>
                <a:latin typeface="+mj-lt"/>
                <a:cs typeface="Al Nile" pitchFamily="2" charset="-78"/>
              </a:rPr>
              <a:t>тем лучше модель.</a:t>
            </a:r>
          </a:p>
          <a:p>
            <a:pPr algn="l"/>
            <a:r>
              <a:rPr lang="en-GB" b="0" i="0" u="none" strike="noStrike" dirty="0">
                <a:effectLst/>
                <a:latin typeface="Al Nile" pitchFamily="2" charset="-78"/>
                <a:cs typeface="Al Nile" pitchFamily="2" charset="-78"/>
              </a:rPr>
              <a:t>RMSE </a:t>
            </a:r>
            <a:r>
              <a:rPr lang="ru-RU" b="0" i="0" u="none" strike="noStrike" dirty="0">
                <a:effectLst/>
                <a:latin typeface="+mj-lt"/>
                <a:cs typeface="Al Nile" pitchFamily="2" charset="-78"/>
              </a:rPr>
              <a:t>чувствителен к выбросам, так как ошибки возводятся в квадрат (большие ошибки влияют сильнее).</a:t>
            </a:r>
          </a:p>
        </p:txBody>
      </p:sp>
    </p:spTree>
    <p:extLst>
      <p:ext uri="{BB962C8B-B14F-4D97-AF65-F5344CB8AC3E}">
        <p14:creationId xmlns:p14="http://schemas.microsoft.com/office/powerpoint/2010/main" val="128792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4ADA2-8C09-3ADA-C902-6A7EC1AE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Roboto" panose="02000000000000000000" pitchFamily="2" charset="0"/>
              </a:rPr>
              <a:t>2) </a:t>
            </a:r>
            <a:r>
              <a:rPr lang="en-GB" sz="3600" b="0" i="0" u="none" strike="noStrike" dirty="0">
                <a:effectLst/>
                <a:latin typeface="Roboto" panose="02000000000000000000" pitchFamily="2" charset="0"/>
              </a:rPr>
              <a:t>MAE (Mean Absolute Error)</a:t>
            </a:r>
            <a:br>
              <a:rPr lang="ru-RU" sz="3600" b="0" i="0" u="none" strike="noStrike" dirty="0">
                <a:effectLst/>
                <a:latin typeface="Roboto" panose="02000000000000000000" pitchFamily="2" charset="0"/>
              </a:rPr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CD40-EEB9-7A48-948F-649E628E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956" y="2671280"/>
            <a:ext cx="7796540" cy="3997828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MAE (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средняя абсолютная ошибка) — это метрика, которая показывает среднюю абсолютную разницу между истинными и предсказанными значениями. Как интерпретировать?</a:t>
            </a:r>
          </a:p>
          <a:p>
            <a:pPr algn="l"/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Чем меньше 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MAE, 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тем лучше модель. 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MAE 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менее чувствителен к выбросам, чем 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RMSE, 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потому что ошибки не возводятся в квадрат. </a:t>
            </a:r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52C2E-00D2-D363-FA8E-B19A32F7B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60" y="1594051"/>
            <a:ext cx="3617687" cy="94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3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78124-E21C-D8CE-025B-A2CEC31A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Сравнение 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RMSE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 с 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MAE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637A8-0578-8212-5FDF-EE4079E6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u="none" strike="noStrike" dirty="0">
                <a:effectLst/>
                <a:latin typeface="DeepSeek-CJK-patch"/>
              </a:rPr>
              <a:t>RMSE</a:t>
            </a:r>
            <a:r>
              <a:rPr lang="en-GB" b="0" i="0" u="none" strike="noStrike" dirty="0">
                <a:effectLst/>
                <a:latin typeface="DeepSeek-CJK-patch"/>
              </a:rPr>
              <a:t> (</a:t>
            </a:r>
            <a:r>
              <a:rPr lang="ru-RU" b="0" i="0" u="none" strike="noStrike" dirty="0">
                <a:effectLst/>
                <a:latin typeface="DeepSeek-CJK-patch"/>
              </a:rPr>
              <a:t>квадратичная ошибка):</a:t>
            </a:r>
            <a:br>
              <a:rPr lang="ru-RU" dirty="0"/>
            </a:br>
            <a:r>
              <a:rPr lang="ru-RU" b="0" i="0" u="none" strike="noStrike" dirty="0">
                <a:effectLst/>
                <a:latin typeface="DeepSeek-CJK-patch"/>
              </a:rPr>
              <a:t>— Сильно штрафует </a:t>
            </a:r>
            <a:r>
              <a:rPr lang="ru-RU" b="1" i="0" u="none" strike="noStrike" dirty="0">
                <a:effectLst/>
                <a:latin typeface="DeepSeek-CJK-patch"/>
              </a:rPr>
              <a:t>большие ошибки</a:t>
            </a:r>
            <a:r>
              <a:rPr lang="ru-RU" b="0" i="0" u="none" strike="noStrike" dirty="0">
                <a:effectLst/>
                <a:latin typeface="DeepSeek-CJK-patch"/>
              </a:rPr>
              <a:t> (т.к. ошибки возводятся в квадрат).</a:t>
            </a:r>
          </a:p>
          <a:p>
            <a:r>
              <a:rPr lang="en-GB" b="1" i="0" u="none" strike="noStrike" dirty="0">
                <a:effectLst/>
                <a:latin typeface="DeepSeek-CJK-patch"/>
              </a:rPr>
              <a:t>MAE</a:t>
            </a:r>
            <a:r>
              <a:rPr lang="en-GB" b="0" i="0" u="none" strike="noStrike" dirty="0">
                <a:effectLst/>
                <a:latin typeface="DeepSeek-CJK-patch"/>
              </a:rPr>
              <a:t> (</a:t>
            </a:r>
            <a:r>
              <a:rPr lang="ru-RU" b="0" i="0" u="none" strike="noStrike" dirty="0">
                <a:effectLst/>
                <a:latin typeface="DeepSeek-CJK-patch"/>
              </a:rPr>
              <a:t>линейная ошибка):</a:t>
            </a:r>
            <a:br>
              <a:rPr lang="ru-RU" dirty="0"/>
            </a:br>
            <a:r>
              <a:rPr lang="ru-RU" b="0" i="0" u="none" strike="noStrike" dirty="0">
                <a:effectLst/>
                <a:latin typeface="DeepSeek-CJK-patch"/>
              </a:rPr>
              <a:t>— Штрафует все ошибки </a:t>
            </a:r>
            <a:r>
              <a:rPr lang="ru-RU" b="1" i="0" u="none" strike="noStrike" dirty="0">
                <a:effectLst/>
                <a:latin typeface="DeepSeek-CJK-patch"/>
              </a:rPr>
              <a:t>пропорционально их величине</a:t>
            </a:r>
            <a:r>
              <a:rPr lang="ru-RU" b="0" i="0" u="none" strike="noStrike" dirty="0">
                <a:effectLst/>
                <a:latin typeface="DeepSeek-CJK-patch"/>
              </a:rPr>
              <a:t>.</a:t>
            </a:r>
            <a:br>
              <a:rPr lang="ru-RU" dirty="0"/>
            </a:br>
            <a:r>
              <a:rPr lang="ru-RU" b="0" i="0" u="none" strike="noStrike" dirty="0">
                <a:effectLst/>
                <a:latin typeface="DeepSeek-CJK-patch"/>
              </a:rPr>
              <a:t>— Менее чувствителен к выбросам.</a:t>
            </a:r>
          </a:p>
          <a:p>
            <a:r>
              <a:rPr lang="en-US" u="sng" dirty="0">
                <a:latin typeface="DeepSeek-CJK-patch"/>
              </a:rPr>
              <a:t>NB: </a:t>
            </a:r>
            <a:r>
              <a:rPr lang="ru-RU" b="0" i="0" u="none" strike="noStrike" dirty="0">
                <a:effectLst/>
                <a:latin typeface="DeepSeek-CJK-patch"/>
              </a:rPr>
              <a:t>Если в данных есть редкие, но очень большие ошибки (например, аномальные значения цены дома), </a:t>
            </a:r>
            <a:r>
              <a:rPr lang="en-GB" b="0" i="0" u="none" strike="noStrike" dirty="0">
                <a:effectLst/>
                <a:latin typeface="DeepSeek-CJK-patch"/>
              </a:rPr>
              <a:t>RMSE </a:t>
            </a:r>
            <a:r>
              <a:rPr lang="ru-RU" b="0" i="0" u="none" strike="noStrike" dirty="0">
                <a:effectLst/>
                <a:latin typeface="DeepSeek-CJK-patch"/>
              </a:rPr>
              <a:t>покажет их влияние, а </a:t>
            </a:r>
            <a:r>
              <a:rPr lang="en-GB" b="0" i="0" u="none" strike="noStrike" dirty="0">
                <a:effectLst/>
                <a:latin typeface="DeepSeek-CJK-patch"/>
              </a:rPr>
              <a:t>MAE — </a:t>
            </a:r>
            <a:r>
              <a:rPr lang="ru-RU" b="0" i="0" u="none" strike="noStrike" dirty="0">
                <a:effectLst/>
                <a:latin typeface="DeepSeek-CJK-patch"/>
              </a:rPr>
              <a:t>нет.</a:t>
            </a:r>
            <a:endParaRPr lang="en-RU" u="sng" dirty="0"/>
          </a:p>
        </p:txBody>
      </p:sp>
    </p:spTree>
    <p:extLst>
      <p:ext uri="{BB962C8B-B14F-4D97-AF65-F5344CB8AC3E}">
        <p14:creationId xmlns:p14="http://schemas.microsoft.com/office/powerpoint/2010/main" val="253107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7072-4AC4-69FB-BB37-B3A7B833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0" i="0" u="none" strike="noStrike" dirty="0">
                <a:effectLst/>
                <a:latin typeface="Roboto" panose="02000000000000000000" pitchFamily="2" charset="0"/>
              </a:rPr>
              <a:t>3) </a:t>
            </a:r>
            <a:r>
              <a:rPr lang="en-GB" sz="3600" b="0" i="0" u="none" strike="noStrike" dirty="0">
                <a:effectLst/>
                <a:latin typeface="Roboto" panose="02000000000000000000" pitchFamily="2" charset="0"/>
              </a:rPr>
              <a:t>R^2 Score (R-squared)</a:t>
            </a:r>
            <a:br>
              <a:rPr lang="en-GB" sz="3600" b="0" i="0" u="none" strike="noStrike" dirty="0">
                <a:effectLst/>
                <a:latin typeface="Roboto" panose="02000000000000000000" pitchFamily="2" charset="0"/>
              </a:rPr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7066-BCAD-C263-3332-3ECBE4D1F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9185" y="2537627"/>
            <a:ext cx="7796540" cy="399782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R^2 Score (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коэффициент детерминации) — это метрика, которая показывает, насколько хорошо модель объясняет дисперсию (разброс) целевой переменной. Она принимает значения от 0 до 1.</a:t>
            </a:r>
          </a:p>
          <a:p>
            <a:pPr algn="l"/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R</a:t>
            </a:r>
            <a:r>
              <a:rPr lang="en-US" b="0" i="0" u="none" strike="noStrike" dirty="0">
                <a:effectLst/>
                <a:latin typeface="Roboto" panose="02000000000000000000" pitchFamily="2" charset="0"/>
              </a:rPr>
              <a:t>^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2 =1 (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или 100%): Модель идеально объясняет все изменения в данных. 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R^2 =0 (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или 0%): Модель не объясняет никаких изменений в данных (предсказания равны среднему значению). Отрицательные значения 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R^2 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возможны, если модель работает хуже, чем просто предсказание среднего значения. </a:t>
            </a:r>
            <a:r>
              <a:rPr lang="ru-RU" dirty="0">
                <a:latin typeface="Roboto" panose="02000000000000000000" pitchFamily="2" charset="0"/>
              </a:rPr>
              <a:t>Например если 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R</a:t>
            </a:r>
            <a:r>
              <a:rPr lang="en-US" dirty="0">
                <a:latin typeface="Roboto" panose="02000000000000000000" pitchFamily="2" charset="0"/>
              </a:rPr>
              <a:t>^</a:t>
            </a:r>
            <a:r>
              <a:rPr lang="en-GB" b="0" i="0" u="none" strike="noStrike" dirty="0">
                <a:effectLst/>
                <a:latin typeface="Roboto" panose="02000000000000000000" pitchFamily="2" charset="0"/>
              </a:rPr>
              <a:t>2 =9.21%. </a:t>
            </a:r>
            <a:r>
              <a:rPr lang="ru-RU" b="0" i="0" u="none" strike="noStrike" dirty="0">
                <a:effectLst/>
                <a:latin typeface="Roboto" panose="02000000000000000000" pitchFamily="2" charset="0"/>
              </a:rPr>
              <a:t>Это означает, что модель объясняет только 9.21% дисперсии целевой переменной.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13726-B664-D915-4010-B0E714478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99" y="1422870"/>
            <a:ext cx="30988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43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5015-BFE3-754B-7A63-16C9154B7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/>
              <a:t>Используемые методы машинного обучения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2B5D-0C0A-65F3-7BCE-0ED13BAD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02584"/>
            <a:ext cx="7796540" cy="3997828"/>
          </a:xfrm>
        </p:spPr>
        <p:txBody>
          <a:bodyPr>
            <a:normAutofit/>
          </a:bodyPr>
          <a:lstStyle/>
          <a:p>
            <a:r>
              <a:rPr lang="ru-RU" sz="3200" dirty="0"/>
              <a:t>1) линейная регрессия </a:t>
            </a:r>
          </a:p>
          <a:p>
            <a:r>
              <a:rPr lang="ru-RU" sz="3200" dirty="0"/>
              <a:t>2) случайный лес</a:t>
            </a:r>
          </a:p>
          <a:p>
            <a:r>
              <a:rPr lang="ru-RU" sz="3200" dirty="0"/>
              <a:t>3) градиентный </a:t>
            </a:r>
            <a:r>
              <a:rPr lang="ru-RU" sz="3200" dirty="0" err="1"/>
              <a:t>бустинг</a:t>
            </a:r>
            <a:endParaRPr lang="en-RU" sz="3200" dirty="0"/>
          </a:p>
        </p:txBody>
      </p:sp>
    </p:spTree>
    <p:extLst>
      <p:ext uri="{BB962C8B-B14F-4D97-AF65-F5344CB8AC3E}">
        <p14:creationId xmlns:p14="http://schemas.microsoft.com/office/powerpoint/2010/main" val="319698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9DE6-0122-EF38-F0D8-71C1DDFB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1) линейная регрессия </a:t>
            </a:r>
            <a:br>
              <a:rPr lang="ru-RU" sz="3600" dirty="0"/>
            </a:b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3A81C-3268-36D0-6A70-4DF2F433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103" y="1346670"/>
            <a:ext cx="7796540" cy="1077229"/>
          </a:xfrm>
        </p:spPr>
        <p:txBody>
          <a:bodyPr/>
          <a:lstStyle/>
          <a:p>
            <a:r>
              <a:rPr lang="ru-RU" dirty="0"/>
              <a:t>Результат по метрикам: </a:t>
            </a:r>
            <a:r>
              <a:rPr lang="en-GB" b="0" i="0" u="none" strike="noStrike" dirty="0">
                <a:effectLst/>
                <a:latin typeface="Courier New" panose="02070309020205020404" pitchFamily="49" charset="0"/>
              </a:rPr>
              <a:t>RMSE: 200.40 MAE: 74.11 R2 Score: 9.21%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BBF9F-B6B6-C41E-2526-966A8F5E0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343" y="2341769"/>
            <a:ext cx="6099313" cy="418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72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{26EDAE52-AAF8-BA48-9B95-A3A160C5FB54}tf16401378</Template>
  <TotalTime>1111</TotalTime>
  <Words>1177</Words>
  <Application>Microsoft Macintosh PowerPoint</Application>
  <PresentationFormat>Widescreen</PresentationFormat>
  <Paragraphs>75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__YSText_6c0a65</vt:lpstr>
      <vt:lpstr>Al Nile</vt:lpstr>
      <vt:lpstr>Arial</vt:lpstr>
      <vt:lpstr>Courier New</vt:lpstr>
      <vt:lpstr>DeepSeek-CJK-patch</vt:lpstr>
      <vt:lpstr>KaTeX_Main</vt:lpstr>
      <vt:lpstr>KaTeX_Math</vt:lpstr>
      <vt:lpstr>MS Shell Dlg 2</vt:lpstr>
      <vt:lpstr>Roboto</vt:lpstr>
      <vt:lpstr>Wingdings</vt:lpstr>
      <vt:lpstr>Wingdings 3</vt:lpstr>
      <vt:lpstr>Madison</vt:lpstr>
      <vt:lpstr>PowerPoint Presentation</vt:lpstr>
      <vt:lpstr>Мною был произведен анализ данных а так же кодирование категориальных признаков</vt:lpstr>
      <vt:lpstr>Метрики используемые для оуенки качества моделей</vt:lpstr>
      <vt:lpstr>1) RMSE (Root Mean Squared Error) </vt:lpstr>
      <vt:lpstr>2) MAE (Mean Absolute Error) </vt:lpstr>
      <vt:lpstr>Сравнение RMSE с MAE</vt:lpstr>
      <vt:lpstr>3) R^2 Score (R-squared) </vt:lpstr>
      <vt:lpstr>Используемые методы машинного обучения </vt:lpstr>
      <vt:lpstr>1) линейная регрессия  </vt:lpstr>
      <vt:lpstr>2) случайный лес </vt:lpstr>
      <vt:lpstr>Ансамбль алгоритмов из решающих деревьев</vt:lpstr>
      <vt:lpstr>Как подбирать гиперпараметры в случайном лесе</vt:lpstr>
      <vt:lpstr>Ищем параметры случайным  перебором </vt:lpstr>
      <vt:lpstr>Результаты применения случайного леса</vt:lpstr>
      <vt:lpstr>3) градиентный бустинг </vt:lpstr>
      <vt:lpstr>Глольфист</vt:lpstr>
      <vt:lpstr>Подбор параметров для градиентного бустинга</vt:lpstr>
      <vt:lpstr>Результат применения градиентного бустинга</vt:lpstr>
      <vt:lpstr>Почему градиентный бустинг оказался лучше всех?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2025-04-28T19:42:44Z</dcterms:created>
  <dcterms:modified xsi:type="dcterms:W3CDTF">2025-04-29T14:14:08Z</dcterms:modified>
</cp:coreProperties>
</file>