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3" r:id="rId11"/>
    <p:sldId id="265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2595E-EF40-4CD8-A71D-90D32FDA4043}" v="19" dt="2024-12-12T06:30:58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9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2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2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34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technology/integrated-circuit" TargetMode="External"/><Relationship Id="rId3" Type="http://schemas.openxmlformats.org/officeDocument/2006/relationships/image" Target="../media/image60.png"/><Relationship Id="rId7" Type="http://schemas.openxmlformats.org/officeDocument/2006/relationships/hyperlink" Target="https://www.britannica.com/technology/diode" TargetMode="Externa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britannica.com/science/semiconductor/The-p-n-junction" TargetMode="External"/><Relationship Id="rId11" Type="http://schemas.openxmlformats.org/officeDocument/2006/relationships/hyperlink" Target="https://www.investopedia.com/articles/markets/012216/worlds-top-10-semiconductor-companies-tsmintc.asp" TargetMode="External"/><Relationship Id="rId5" Type="http://schemas.openxmlformats.org/officeDocument/2006/relationships/hyperlink" Target="https://toshiba.semicon-storage.com/us/semiconductor/knowledge/e-learning/basics-of-schottky-barrier-diodes/chap1/chap1-1.html" TargetMode="External"/><Relationship Id="rId10" Type="http://schemas.openxmlformats.org/officeDocument/2006/relationships/hyperlink" Target="https://www.investopedia.com/terms/s/semiconductor.asp" TargetMode="External"/><Relationship Id="rId4" Type="http://schemas.openxmlformats.org/officeDocument/2006/relationships/hyperlink" Target="https://www.raypcb.com/transistor-circuit-diagram/" TargetMode="External"/><Relationship Id="rId9" Type="http://schemas.openxmlformats.org/officeDocument/2006/relationships/hyperlink" Target="https://www.britannica.com/technology/transisto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trustedreviews.com/explainer/what-is-a-cpu-2950255" TargetMode="External"/><Relationship Id="rId4" Type="http://schemas.openxmlformats.org/officeDocument/2006/relationships/hyperlink" Target="https://www.flickr.com/photos/snazzyguy/36328977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1A6324-122C-BB52-0F06-789ECC54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4" b="949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84BD4-CB8A-A8C2-AA9A-8960A7D2C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D2A6-3F09-6311-5DEA-CF2E2F42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 are they?</a:t>
            </a:r>
          </a:p>
        </p:txBody>
      </p:sp>
    </p:spTree>
    <p:extLst>
      <p:ext uri="{BB962C8B-B14F-4D97-AF65-F5344CB8AC3E}">
        <p14:creationId xmlns:p14="http://schemas.microsoft.com/office/powerpoint/2010/main" val="3920139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1C6AE-5008-B050-E176-BC894C4E5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681CA-B994-7DB9-9B65-1122FA9A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200" dirty="0"/>
              <a:t>References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009B84-F6A8-DE04-A438-3039457A2531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009B84-F6A8-DE04-A438-3039457A25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367A89-29F6-9440-C55A-35F03A05337C}"/>
              </a:ext>
            </a:extLst>
          </p:cNvPr>
          <p:cNvSpPr txBox="1"/>
          <p:nvPr/>
        </p:nvSpPr>
        <p:spPr>
          <a:xfrm>
            <a:off x="1033272" y="1243584"/>
            <a:ext cx="10744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Line of transistors [Photograph]. (</a:t>
            </a:r>
            <a:r>
              <a:rPr lang="en-CA" dirty="0" err="1"/>
              <a:t>n.d</a:t>
            </a:r>
            <a:r>
              <a:rPr lang="en-CA" dirty="0"/>
              <a:t>). </a:t>
            </a:r>
            <a:r>
              <a:rPr lang="en-CA" dirty="0" err="1"/>
              <a:t>Raypcb</a:t>
            </a:r>
            <a:r>
              <a:rPr lang="en-CA" dirty="0"/>
              <a:t>. </a:t>
            </a:r>
            <a:r>
              <a:rPr lang="en-CA" dirty="0">
                <a:hlinkClick r:id="rId4"/>
              </a:rPr>
              <a:t>https://www.raypcb.com/transistor-circuit-diagram/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Spectrum of conductors and insulators [Diagram]. (</a:t>
            </a:r>
            <a:r>
              <a:rPr lang="en-CA" dirty="0" err="1"/>
              <a:t>n.d</a:t>
            </a:r>
            <a:r>
              <a:rPr lang="en-CA" dirty="0"/>
              <a:t>). Toshiba. </a:t>
            </a:r>
            <a:r>
              <a:rPr lang="en-CA" dirty="0">
                <a:hlinkClick r:id="rId5"/>
              </a:rPr>
              <a:t>https://toshiba.semicon-storage.com/us/semiconductor/knowledge/e-learning/basics-of-schottky-barrier-diodes/chap1/chap1-1.html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Britannica. (2024, Nov 22). Semiconductor. </a:t>
            </a:r>
            <a:r>
              <a:rPr lang="en-CA" dirty="0">
                <a:hlinkClick r:id="rId6"/>
              </a:rPr>
              <a:t>https://www.britannica.com/science/semiconductor/The-p-n-junction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Britannica. (2024, Dec 11).  Diode. </a:t>
            </a:r>
            <a:r>
              <a:rPr lang="en-CA" dirty="0">
                <a:hlinkClick r:id="rId7"/>
              </a:rPr>
              <a:t>https://www.britannica.com/technology/diode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Britannica. (2024, Nov 13). Integrated Circuit. </a:t>
            </a:r>
            <a:r>
              <a:rPr lang="en-CA" dirty="0">
                <a:hlinkClick r:id="rId8"/>
              </a:rPr>
              <a:t>https://www.britannica.com/technology/integrated-circuit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Britannica. (2024, Oct 30). Transistor. </a:t>
            </a:r>
            <a:r>
              <a:rPr lang="en-CA" dirty="0">
                <a:hlinkClick r:id="rId9"/>
              </a:rPr>
              <a:t>https://www.britannica.com/technology/transistor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Segal, T  (2024, July 25). What is a Semiconductor and How is it Used. Investopedia. </a:t>
            </a:r>
            <a:r>
              <a:rPr lang="en-CA" dirty="0">
                <a:hlinkClick r:id="rId10"/>
              </a:rPr>
              <a:t>https://www.investopedia.com/terms/s/semiconductor.asp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 Liberto, D (2024, July 31). 10 Biggest Semiconductor Companies. Investopedia. </a:t>
            </a:r>
            <a:r>
              <a:rPr lang="en-CA" dirty="0">
                <a:hlinkClick r:id="rId11"/>
              </a:rPr>
              <a:t>https://www.investopedia.com/articles/markets/012216/worlds-top-10-semiconductor-companies-tsmintc.asp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Deloitte. (2019, April. Semiconductors – the Next Wave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398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0CBC5-45DF-AD84-4981-76968C53A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8BBEA-B96F-C7DE-AD82-BE0D5E77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What will be discussed?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ABC6D4-5F24-BCF1-A1AA-8FB56075E8BC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97685EC-B02A-01AE-4264-F142A734C1AD}"/>
              </a:ext>
            </a:extLst>
          </p:cNvPr>
          <p:cNvSpPr txBox="1"/>
          <p:nvPr/>
        </p:nvSpPr>
        <p:spPr>
          <a:xfrm>
            <a:off x="1085088" y="1367522"/>
            <a:ext cx="10634472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What are semiconductors?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What are the components in semiconductors?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The many different devices which semiconductors are </a:t>
            </a:r>
            <a:r>
              <a:rPr lang="en-CA" sz="2400"/>
              <a:t>massively involved in</a:t>
            </a:r>
            <a:br>
              <a:rPr lang="en-CA" sz="2400"/>
            </a:br>
            <a:br>
              <a:rPr lang="en-CA" sz="2400"/>
            </a:b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The Semiconductor chip industry and how it can affect the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7933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F8B15C-B021-8786-14E3-9AB63A31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200" dirty="0"/>
              <a:t>What are semiconductors and why they work the way they are?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Figure 1-1  Categories of materials according to their electrical resistivity">
            <a:extLst>
              <a:ext uri="{FF2B5EF4-FFF2-40B4-BE49-F238E27FC236}">
                <a16:creationId xmlns:a16="http://schemas.microsoft.com/office/drawing/2014/main" id="{48DE76EB-E529-80C2-7CE4-7CAF6F41E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920" y="4596121"/>
            <a:ext cx="3317904" cy="1864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F087E-AE23-B401-74E7-3A8AC6AD1008}"/>
              </a:ext>
            </a:extLst>
          </p:cNvPr>
          <p:cNvSpPr txBox="1"/>
          <p:nvPr/>
        </p:nvSpPr>
        <p:spPr>
          <a:xfrm>
            <a:off x="631296" y="1305289"/>
            <a:ext cx="11210184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They are considered a mix between an inductor and conductor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Their conduciveness is highly dependent on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They tend to be made out of silicon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7FE63-D934-3479-5D6B-2A90DBB2A9A4}"/>
              </a:ext>
            </a:extLst>
          </p:cNvPr>
          <p:cNvSpPr txBox="1"/>
          <p:nvPr/>
        </p:nvSpPr>
        <p:spPr>
          <a:xfrm>
            <a:off x="8537380" y="3920201"/>
            <a:ext cx="33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Note. </a:t>
            </a:r>
            <a:r>
              <a:rPr lang="en-CA" dirty="0"/>
              <a:t>Image of graph Sourced from Toshiba 	(</a:t>
            </a:r>
            <a:r>
              <a:rPr lang="en-CA" dirty="0" err="1"/>
              <a:t>n.d</a:t>
            </a:r>
            <a:r>
              <a:rPr lang="en-CA" dirty="0"/>
              <a:t>)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03807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740E0-6909-8A8F-3714-B851FF6B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8D40B2-4D2E-CCE0-EAB4-97162E1B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84" y="535773"/>
            <a:ext cx="10241756" cy="1331127"/>
          </a:xfrm>
        </p:spPr>
        <p:txBody>
          <a:bodyPr>
            <a:normAutofit/>
          </a:bodyPr>
          <a:lstStyle/>
          <a:p>
            <a:pPr algn="ctr"/>
            <a:r>
              <a:rPr lang="en-CA" sz="3200" dirty="0"/>
              <a:t>The types of semiconductor devices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B40713-4E27-C77A-7AD5-88C260D759A6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2" descr="IC-2222-10 10 2n222A (Transistors) | 10 x 2N2222A Transistor… | Flickr">
            <a:extLst>
              <a:ext uri="{FF2B5EF4-FFF2-40B4-BE49-F238E27FC236}">
                <a16:creationId xmlns:a16="http://schemas.microsoft.com/office/drawing/2014/main" id="{44D86FDA-DFC5-EE37-362A-BF3BDED3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339" y="3332840"/>
            <a:ext cx="5212661" cy="347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F8714-9543-D0C2-0BE4-0FF863C95F55}"/>
              </a:ext>
            </a:extLst>
          </p:cNvPr>
          <p:cNvSpPr txBox="1"/>
          <p:nvPr/>
        </p:nvSpPr>
        <p:spPr>
          <a:xfrm>
            <a:off x="192024" y="1606733"/>
            <a:ext cx="1161288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Transistors – used for “amplifying” ,“controlling”, and generating electric signals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Diodes – Limits the flow of current to certain directions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combination of those get made into chips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E6E1D-693B-DCCB-2259-06E2160C7F43}"/>
              </a:ext>
            </a:extLst>
          </p:cNvPr>
          <p:cNvSpPr txBox="1"/>
          <p:nvPr/>
        </p:nvSpPr>
        <p:spPr>
          <a:xfrm>
            <a:off x="7434072" y="2350780"/>
            <a:ext cx="387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Note.</a:t>
            </a:r>
            <a:r>
              <a:rPr lang="en-CA" dirty="0"/>
              <a:t> Image of transistors Sourced from </a:t>
            </a:r>
            <a:r>
              <a:rPr lang="en-CA" dirty="0" err="1"/>
              <a:t>oomlout</a:t>
            </a:r>
            <a:r>
              <a:rPr lang="en-CA" dirty="0"/>
              <a:t> (2009) </a:t>
            </a:r>
            <a:endParaRPr lang="en-CA" i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302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F35C6-DBED-1180-B33A-C7DC5F4C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26347C-648A-F2F7-C7ED-0BECBB7D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But what exactly are they used for?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9E1C7B-152C-39FB-70A9-B4A1EB65B18F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What is a CPU? A beginner's guide to processors | Trusted Reviews">
            <a:extLst>
              <a:ext uri="{FF2B5EF4-FFF2-40B4-BE49-F238E27FC236}">
                <a16:creationId xmlns:a16="http://schemas.microsoft.com/office/drawing/2014/main" id="{85887A56-4F03-7F87-6E7B-AD375AA8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361772"/>
            <a:ext cx="3794589" cy="21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F6895C28-89B4-E2A8-7E92-95C7EE8CFF1C}"/>
              </a:ext>
            </a:extLst>
          </p:cNvPr>
          <p:cNvSpPr txBox="1">
            <a:spLocks/>
          </p:cNvSpPr>
          <p:nvPr/>
        </p:nvSpPr>
        <p:spPr>
          <a:xfrm>
            <a:off x="838200" y="1487059"/>
            <a:ext cx="10180320" cy="4849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Memory</a:t>
            </a:r>
            <a:br>
              <a:rPr lang="en-CA" sz="3200" dirty="0"/>
            </a:br>
            <a:br>
              <a:rPr lang="en-CA" sz="3200" dirty="0"/>
            </a:b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Microprocessors or (CPU)</a:t>
            </a:r>
            <a:br>
              <a:rPr lang="en-CA" sz="3200" dirty="0"/>
            </a:br>
            <a:br>
              <a:rPr lang="en-CA" sz="3200" dirty="0"/>
            </a:b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GPUS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/>
              <a:t>integrated </a:t>
            </a:r>
            <a:r>
              <a:rPr lang="en-CA" sz="3200" dirty="0"/>
              <a:t>Circuits (chips)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6E6744-72F1-F307-4892-76AD94D23981}"/>
              </a:ext>
            </a:extLst>
          </p:cNvPr>
          <p:cNvSpPr txBox="1">
            <a:spLocks/>
          </p:cNvSpPr>
          <p:nvPr/>
        </p:nvSpPr>
        <p:spPr>
          <a:xfrm>
            <a:off x="838200" y="1487059"/>
            <a:ext cx="10180320" cy="1018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8823B-4BAA-2E65-11DA-C765D4E8F0F6}"/>
              </a:ext>
            </a:extLst>
          </p:cNvPr>
          <p:cNvSpPr txBox="1"/>
          <p:nvPr/>
        </p:nvSpPr>
        <p:spPr>
          <a:xfrm>
            <a:off x="8168811" y="1715441"/>
            <a:ext cx="327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Note.</a:t>
            </a:r>
            <a:r>
              <a:rPr lang="en-CA" dirty="0"/>
              <a:t> Image of CPU Sourced from intel (</a:t>
            </a:r>
            <a:r>
              <a:rPr lang="en-CA" dirty="0" err="1"/>
              <a:t>n.d</a:t>
            </a:r>
            <a:r>
              <a:rPr lang="en-CA" dirty="0"/>
              <a:t>) 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8355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5BCB4-69EB-6D8A-53CB-932C0829A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95C37-A306-0E48-24D1-1195075E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6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200" dirty="0"/>
              <a:t>The Semiconductor Industry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8EB728-25DD-2275-45C5-7D7003E54EF5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B6E64B36-1DE0-D251-C19A-6891156EC5A8}"/>
              </a:ext>
            </a:extLst>
          </p:cNvPr>
          <p:cNvSpPr txBox="1">
            <a:spLocks/>
          </p:cNvSpPr>
          <p:nvPr/>
        </p:nvSpPr>
        <p:spPr>
          <a:xfrm>
            <a:off x="545592" y="1393073"/>
            <a:ext cx="9906000" cy="4802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7200" dirty="0"/>
              <a:t>TSMC (Largest semiconductor Manufacturer)</a:t>
            </a:r>
          </a:p>
          <a:p>
            <a:endParaRPr lang="en-CA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7200" dirty="0"/>
              <a:t>There is a presence of semiconductor chips in practically any electronic device</a:t>
            </a:r>
          </a:p>
          <a:p>
            <a:endParaRPr lang="en-CA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7200" dirty="0"/>
              <a:t>A recession in semiconductor production can greatly affect any industry that uses semiconductors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7200" dirty="0"/>
          </a:p>
          <a:p>
            <a:endParaRPr lang="en-CA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7200" dirty="0"/>
              <a:t>Semiconductors can have a large impact on international relations</a:t>
            </a:r>
          </a:p>
          <a:p>
            <a:endParaRPr lang="en-CA" sz="3200" dirty="0"/>
          </a:p>
          <a:p>
            <a:endParaRPr lang="en-CA" sz="3200" dirty="0"/>
          </a:p>
          <a:p>
            <a:br>
              <a:rPr lang="en-CA" sz="3200" dirty="0"/>
            </a:br>
            <a:endParaRPr lang="en-CA" sz="3200" dirty="0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2C5F142F-609F-4C4D-2171-D49B7E6C4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502" y="201467"/>
            <a:ext cx="2194498" cy="166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A1CD23-2EBB-ED20-94C5-9EECE28BBAFB}"/>
              </a:ext>
            </a:extLst>
          </p:cNvPr>
          <p:cNvSpPr txBox="1"/>
          <p:nvPr/>
        </p:nvSpPr>
        <p:spPr>
          <a:xfrm>
            <a:off x="9873996" y="1777017"/>
            <a:ext cx="244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Note. </a:t>
            </a:r>
            <a:r>
              <a:rPr lang="en-US" dirty="0"/>
              <a:t>TSMC logo. Sourced from TSMC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74702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523C-D6A7-4166-0C27-EB48BFC9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10" y="1"/>
            <a:ext cx="10515600" cy="1500188"/>
          </a:xfrm>
        </p:spPr>
        <p:txBody>
          <a:bodyPr/>
          <a:lstStyle/>
          <a:p>
            <a:pPr algn="ctr"/>
            <a:r>
              <a:rPr lang="en-CA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20B3-6031-6D04-81F9-A7C65B18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55648"/>
            <a:ext cx="10515600" cy="4773167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I went over…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What semiconductors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Semiconductor chips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What they are used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semiconductor industry</a:t>
            </a:r>
          </a:p>
        </p:txBody>
      </p:sp>
    </p:spTree>
    <p:extLst>
      <p:ext uri="{BB962C8B-B14F-4D97-AF65-F5344CB8AC3E}">
        <p14:creationId xmlns:p14="http://schemas.microsoft.com/office/powerpoint/2010/main" val="3544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BE307-CF70-8800-8FE9-3910BCD3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That’s all!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429E3-C42B-8B4D-A0CF-CA08C537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0"/>
            <a:ext cx="4191000" cy="6172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9FE730-63A8-4059-3BDD-782D5846EB35}"/>
              </a:ext>
            </a:extLst>
          </p:cNvPr>
          <p:cNvSpPr txBox="1"/>
          <p:nvPr/>
        </p:nvSpPr>
        <p:spPr>
          <a:xfrm>
            <a:off x="8240231" y="6172200"/>
            <a:ext cx="347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Note. Checklist Sourced from Simon Cui</a:t>
            </a:r>
          </a:p>
        </p:txBody>
      </p:sp>
    </p:spTree>
    <p:extLst>
      <p:ext uri="{BB962C8B-B14F-4D97-AF65-F5344CB8AC3E}">
        <p14:creationId xmlns:p14="http://schemas.microsoft.com/office/powerpoint/2010/main" val="376859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A9DD5-75D7-FB82-ECD3-D8A94C447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9B728-0E33-D238-FC71-C391D527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Image links (for now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F71624-88A0-65DC-76EB-A43284B00607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F71624-88A0-65DC-76EB-A43284B006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578ACA3-DB88-C7B7-9F2D-C21D52798FA7}"/>
              </a:ext>
            </a:extLst>
          </p:cNvPr>
          <p:cNvSpPr txBox="1"/>
          <p:nvPr/>
        </p:nvSpPr>
        <p:spPr>
          <a:xfrm>
            <a:off x="1085088" y="1367522"/>
            <a:ext cx="10634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hlinkClick r:id="rId4"/>
              </a:rPr>
              <a:t>https://www.flickr.com/photos/snazzyguy/3632897786</a:t>
            </a:r>
            <a:r>
              <a:rPr lang="en-CA" sz="2400" dirty="0"/>
              <a:t> (slide 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hlinkClick r:id="rId5"/>
              </a:rPr>
              <a:t>https://www.trustedreviews.com/explainer/what-is-a-cpu-2950255</a:t>
            </a:r>
            <a:r>
              <a:rPr lang="en-CA" sz="2400" dirty="0"/>
              <a:t> (slide 5)</a:t>
            </a:r>
          </a:p>
        </p:txBody>
      </p:sp>
    </p:spTree>
    <p:extLst>
      <p:ext uri="{BB962C8B-B14F-4D97-AF65-F5344CB8AC3E}">
        <p14:creationId xmlns:p14="http://schemas.microsoft.com/office/powerpoint/2010/main" val="315423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8BE6E4EBA5B4AAB314C5730086A47" ma:contentTypeVersion="5" ma:contentTypeDescription="Create a new document." ma:contentTypeScope="" ma:versionID="d1482ff10594b38e2f6bdc6a94beab22">
  <xsd:schema xmlns:xsd="http://www.w3.org/2001/XMLSchema" xmlns:xs="http://www.w3.org/2001/XMLSchema" xmlns:p="http://schemas.microsoft.com/office/2006/metadata/properties" xmlns:ns3="d51bc98a-0597-46c0-b004-0f1ba9c4912e" targetNamespace="http://schemas.microsoft.com/office/2006/metadata/properties" ma:root="true" ma:fieldsID="e94c667bce10f924c53e10bdd826bf30" ns3:_="">
    <xsd:import namespace="d51bc98a-0597-46c0-b004-0f1ba9c4912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1bc98a-0597-46c0-b004-0f1ba9c4912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EBA117-2EA1-46DE-8DB2-044371DB9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1bc98a-0597-46c0-b004-0f1ba9c491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F75CED-C298-41C0-8317-0691C9D8DED9}">
  <ds:schemaRefs>
    <ds:schemaRef ds:uri="http://schemas.microsoft.com/office/2006/metadata/properties"/>
    <ds:schemaRef ds:uri="http://schemas.microsoft.com/office/infopath/2007/PartnerControls"/>
    <ds:schemaRef ds:uri="d51bc98a-0597-46c0-b004-0f1ba9c4912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A108BE-69D7-4120-B6D2-AA507BA05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2109</TotalTime>
  <Words>553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Semiconductors</vt:lpstr>
      <vt:lpstr>What will be discussed?</vt:lpstr>
      <vt:lpstr>What are semiconductors and why they work the way they are?</vt:lpstr>
      <vt:lpstr>The types of semiconductor devices</vt:lpstr>
      <vt:lpstr>But what exactly are they used for?</vt:lpstr>
      <vt:lpstr>The Semiconductor Industry</vt:lpstr>
      <vt:lpstr>Summary</vt:lpstr>
      <vt:lpstr>That’s all!</vt:lpstr>
      <vt:lpstr>Image links (for now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Semiconductors</dc:title>
  <dc:creator>Simon Cui</dc:creator>
  <cp:lastModifiedBy>Simon Cui</cp:lastModifiedBy>
  <cp:revision>4</cp:revision>
  <dcterms:created xsi:type="dcterms:W3CDTF">2024-12-12T02:03:45Z</dcterms:created>
  <dcterms:modified xsi:type="dcterms:W3CDTF">2024-12-13T16:49:01Z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0x01010085F8BE6E4EBA5B4AAB314C5730086A47</vt:lpwstr>
  </property>
</Properties>
</file>