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0" r:id="rId9"/>
    <p:sldId id="269" r:id="rId10"/>
    <p:sldId id="273" r:id="rId11"/>
    <p:sldId id="274" r:id="rId12"/>
    <p:sldId id="284" r:id="rId13"/>
    <p:sldId id="285" r:id="rId14"/>
    <p:sldId id="317" r:id="rId15"/>
    <p:sldId id="291" r:id="rId16"/>
    <p:sldId id="287" r:id="rId17"/>
    <p:sldId id="288" r:id="rId18"/>
    <p:sldId id="313" r:id="rId19"/>
    <p:sldId id="292" r:id="rId20"/>
    <p:sldId id="314" r:id="rId21"/>
    <p:sldId id="293" r:id="rId22"/>
    <p:sldId id="315" r:id="rId23"/>
    <p:sldId id="316" r:id="rId24"/>
    <p:sldId id="276" r:id="rId25"/>
    <p:sldId id="289" r:id="rId26"/>
    <p:sldId id="278" r:id="rId27"/>
    <p:sldId id="296" r:id="rId28"/>
    <p:sldId id="297" r:id="rId29"/>
    <p:sldId id="279" r:id="rId30"/>
    <p:sldId id="298" r:id="rId31"/>
    <p:sldId id="299" r:id="rId32"/>
    <p:sldId id="300" r:id="rId33"/>
    <p:sldId id="301" r:id="rId34"/>
    <p:sldId id="281" r:id="rId35"/>
    <p:sldId id="280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, L.H." initials="ML" lastIdx="1" clrIdx="0">
    <p:extLst>
      <p:ext uri="{19B8F6BF-5375-455C-9EA6-DF929625EA0E}">
        <p15:presenceInfo xmlns:p15="http://schemas.microsoft.com/office/powerpoint/2012/main" userId="S-1-5-21-1895577662-1677200029-1617787245-9413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5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4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2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0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cahqdxesh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4952" y="655608"/>
            <a:ext cx="6083106" cy="24272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CPPS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Polynomial Interpolation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6205" y="3648253"/>
            <a:ext cx="4800600" cy="16573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Luke Martin</a:t>
            </a:r>
          </a:p>
        </p:txBody>
      </p:sp>
    </p:spTree>
    <p:extLst>
      <p:ext uri="{BB962C8B-B14F-4D97-AF65-F5344CB8AC3E}">
        <p14:creationId xmlns:p14="http://schemas.microsoft.com/office/powerpoint/2010/main" val="11913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 Interpolation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0" y="1509624"/>
            <a:ext cx="3406055" cy="2724844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268412"/>
            <a:ext cx="5098211" cy="501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Definition:</a:t>
            </a:r>
          </a:p>
          <a:p>
            <a:pPr lvl="1"/>
            <a:r>
              <a:rPr lang="en-US" dirty="0" smtClean="0"/>
              <a:t>Interpolation of a given data set by a polynomial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polynomial goes </a:t>
            </a:r>
            <a:r>
              <a:rPr lang="en-US" i="1" dirty="0"/>
              <a:t>exactly </a:t>
            </a:r>
            <a:r>
              <a:rPr lang="en-US" dirty="0" smtClean="0"/>
              <a:t>through each known point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 smtClean="0">
                <a:solidFill>
                  <a:schemeClr val="accent1"/>
                </a:solidFill>
              </a:rPr>
              <a:t>K+1</a:t>
            </a:r>
            <a:r>
              <a:rPr lang="en-US" dirty="0" smtClean="0"/>
              <a:t> data points, a polynomial of degree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can be constructed that goes through every </a:t>
            </a:r>
            <a:r>
              <a:rPr lang="en-US" dirty="0">
                <a:solidFill>
                  <a:schemeClr val="accent1"/>
                </a:solidFill>
              </a:rPr>
              <a:t>K+1</a:t>
            </a:r>
            <a:r>
              <a:rPr lang="en-US" dirty="0" smtClean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13891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lvl="1"/>
                <a:r>
                  <a:rPr lang="en-US" dirty="0" smtClean="0"/>
                  <a:t>For a given set of distinct points: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i="1" dirty="0" smtClean="0"/>
                  <a:t>Lagrange Polynomial </a:t>
                </a:r>
                <a:r>
                  <a:rPr lang="en-US" dirty="0" smtClean="0"/>
                  <a:t>is the polynomial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lowest degree </a:t>
                </a:r>
                <a:r>
                  <a:rPr lang="en-US" dirty="0" smtClean="0"/>
                  <a:t>that assumes 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the corresponding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This polynomial is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unique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however it can be reached through multiple methods.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  <a:blipFill rotWithShape="0">
                <a:blip r:embed="rId2"/>
                <a:stretch>
                  <a:fillRect l="-1464" t="-1946" r="-1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Lagrange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Given K + 1 data points: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L</a:t>
                </a:r>
                <a:r>
                  <a:rPr lang="en-US" dirty="0" smtClean="0"/>
                  <a:t>agrange polynomial is a linear combination: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Lagrange basis polynomials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-319177" y="1354676"/>
                <a:ext cx="10299940" cy="501161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Lagrange basis polynomials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+ 1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19177" y="1354676"/>
                <a:ext cx="10299940" cy="501161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468483" y="3657600"/>
            <a:ext cx="3036498" cy="122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8" idx="0"/>
            <a:endCxn id="2" idx="4"/>
          </p:cNvCxnSpPr>
          <p:nvPr/>
        </p:nvCxnSpPr>
        <p:spPr>
          <a:xfrm flipV="1">
            <a:off x="5814204" y="4882551"/>
            <a:ext cx="172528" cy="586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2866" y="5568976"/>
                <a:ext cx="1619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66" y="5568976"/>
                <a:ext cx="16198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365630" y="5469147"/>
            <a:ext cx="897147" cy="5842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98858"/>
              </p:ext>
            </p:extLst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84408" y="1155940"/>
            <a:ext cx="569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 the value at x = 1.5 with a 2-order polynomial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8" y="1508869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3778696"/>
                <a:ext cx="188918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 second order polynomial we need 3 data points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78696"/>
                <a:ext cx="1889185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2581" t="-1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7200" y="1575366"/>
            <a:ext cx="1268084" cy="13457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03641" y="4917057"/>
                <a:ext cx="42876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41" y="4917057"/>
                <a:ext cx="428760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19245" y="1575366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the Lagrange basis polynomials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5" y="1575366"/>
                <a:ext cx="4572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98858"/>
              </p:ext>
            </p:extLst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4408" y="1155940"/>
                <a:ext cx="5693434" cy="425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From </a:t>
                </a:r>
                <a:r>
                  <a:rPr lang="en-US" dirty="0" smtClean="0"/>
                  <a:t>before, our polynomial: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Each term is defined by: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Which expanded is: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+ 1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1155940"/>
                <a:ext cx="5693434" cy="4257063"/>
              </a:xfrm>
              <a:prstGeom prst="rect">
                <a:avLst/>
              </a:prstGeom>
              <a:blipFill rotWithShape="0">
                <a:blip r:embed="rId2"/>
                <a:stretch>
                  <a:fillRect l="-964" t="-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535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Finding the Lagrange basis polynomials: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Fortunately for a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polynomial it simplifies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5355184"/>
              </a:xfrm>
              <a:prstGeom prst="rect">
                <a:avLst/>
              </a:prstGeom>
              <a:blipFill rotWithShape="0">
                <a:blip r:embed="rId2"/>
                <a:stretch>
                  <a:fillRect l="-789" t="-683" r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Filling in the values:	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blipFill rotWithShape="0"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54365" y="5141344"/>
            <a:ext cx="3036498" cy="94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507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</a:t>
            </a:r>
            <a:r>
              <a:rPr lang="en-US" dirty="0"/>
              <a:t>-</a:t>
            </a:r>
            <a:r>
              <a:rPr lang="en-US" dirty="0" smtClean="0"/>
              <a:t> Example 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45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Filling in the values:	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−3)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4577663"/>
              </a:xfrm>
              <a:prstGeom prst="rect">
                <a:avLst/>
              </a:prstGeom>
              <a:blipFill rotWithShape="0">
                <a:blip r:embed="rId2"/>
                <a:stretch>
                  <a:fillRect l="-789" b="-1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654365" y="5067855"/>
            <a:ext cx="3036498" cy="94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68198"/>
            <a:ext cx="7470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polynomial</a:t>
            </a:r>
            <a:r>
              <a:rPr lang="en-US" sz="2800" dirty="0"/>
              <a:t> is </a:t>
            </a:r>
            <a:r>
              <a:rPr lang="en-US" sz="2800" dirty="0" smtClean="0"/>
              <a:t>an expression</a:t>
            </a:r>
            <a:r>
              <a:rPr lang="en-US" sz="2800" dirty="0"/>
              <a:t> </a:t>
            </a:r>
            <a:r>
              <a:rPr lang="en-US" sz="2800" dirty="0" smtClean="0"/>
              <a:t>consisting </a:t>
            </a:r>
            <a:r>
              <a:rPr lang="en-US" sz="2800" dirty="0"/>
              <a:t>of </a:t>
            </a:r>
            <a:r>
              <a:rPr lang="en-US" sz="2800" dirty="0" smtClean="0"/>
              <a:t>variables</a:t>
            </a:r>
            <a:r>
              <a:rPr lang="en-US" sz="2800" dirty="0"/>
              <a:t> </a:t>
            </a:r>
            <a:r>
              <a:rPr lang="en-US" sz="2800" dirty="0" smtClean="0"/>
              <a:t>and</a:t>
            </a:r>
            <a:r>
              <a:rPr lang="en-US" sz="2800" dirty="0"/>
              <a:t> </a:t>
            </a:r>
            <a:r>
              <a:rPr lang="en-US" sz="2800" dirty="0" smtClean="0"/>
              <a:t>coefficients</a:t>
            </a:r>
          </a:p>
          <a:p>
            <a:endParaRPr lang="en-US" sz="2800" dirty="0"/>
          </a:p>
          <a:p>
            <a:r>
              <a:rPr lang="en-US" sz="2800" dirty="0"/>
              <a:t>T</a:t>
            </a:r>
            <a:r>
              <a:rPr lang="en-US" sz="2800" dirty="0" smtClean="0"/>
              <a:t>hat </a:t>
            </a:r>
            <a:r>
              <a:rPr lang="en-US" sz="2800" dirty="0"/>
              <a:t>involves only the </a:t>
            </a:r>
            <a:r>
              <a:rPr lang="en-US" sz="2800" dirty="0" smtClean="0"/>
              <a:t>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subtraction</a:t>
            </a:r>
            <a:r>
              <a:rPr lang="en-US" sz="2800" dirty="0"/>
              <a:t> 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multiplication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</a:t>
            </a:r>
            <a:r>
              <a:rPr lang="en-US" sz="2800" dirty="0"/>
              <a:t>non-negative integer </a:t>
            </a:r>
            <a:r>
              <a:rPr lang="en-US" sz="2800" dirty="0" smtClean="0"/>
              <a:t>exponents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Degree: </a:t>
            </a:r>
            <a:r>
              <a:rPr lang="en-US" sz="2800" dirty="0" smtClean="0"/>
              <a:t>The highest exponent within its terms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55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−3)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8" y="159579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 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Filling in the values:	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blipFill rotWithShape="0"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3654365" y="5141344"/>
            <a:ext cx="3036498" cy="94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46271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together…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2394968"/>
            <a:ext cx="5801784" cy="4351338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3562709" y="4304581"/>
            <a:ext cx="0" cy="19495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453288" y="1690689"/>
                <a:ext cx="9942345" cy="1274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−3)+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3288" y="1690689"/>
                <a:ext cx="9942345" cy="1274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432649" y="4304581"/>
            <a:ext cx="11300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78383" y="4486327"/>
                <a:ext cx="1284326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(1.5)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83" y="4486327"/>
                <a:ext cx="128432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061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Approximation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6556075" y="3768924"/>
            <a:ext cx="19592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970142" y="3896958"/>
            <a:ext cx="1242204" cy="621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2376" y="3884342"/>
            <a:ext cx="112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Domain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9562" y="3768924"/>
            <a:ext cx="1828801" cy="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49420" y="3951801"/>
            <a:ext cx="1242204" cy="621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931654" y="3939185"/>
            <a:ext cx="112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Shamir Secrete Sharing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 Graphics</a:t>
            </a:r>
          </a:p>
          <a:p>
            <a:pPr lvl="1"/>
            <a:r>
              <a:rPr lang="en-US" dirty="0" smtClean="0"/>
              <a:t>Bezier Curves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69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7188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algorithm in Cryptography created by </a:t>
            </a:r>
            <a:r>
              <a:rPr lang="en-US" dirty="0" err="1" smtClean="0"/>
              <a:t>Adi</a:t>
            </a:r>
            <a:r>
              <a:rPr lang="en-US" dirty="0" smtClean="0"/>
              <a:t> Shamir</a:t>
            </a:r>
          </a:p>
          <a:p>
            <a:endParaRPr lang="en-US" dirty="0"/>
          </a:p>
          <a:p>
            <a:r>
              <a:rPr lang="en-US" dirty="0" smtClean="0"/>
              <a:t>A form of </a:t>
            </a:r>
            <a:r>
              <a:rPr lang="en-US" dirty="0" smtClean="0">
                <a:solidFill>
                  <a:schemeClr val="accent1"/>
                </a:solidFill>
              </a:rPr>
              <a:t>Secret Sharing: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A secret is divided into parts and distributed to participants, each of whom is allocated a share of the secret. The secret can then be reconstructed from some or all of the shares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Based on the properties of polynomials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 </a:t>
            </a:r>
            <a:r>
              <a:rPr lang="en-US" dirty="0" smtClean="0"/>
              <a:t>Secret </a:t>
            </a:r>
            <a:r>
              <a:rPr lang="en-US" dirty="0"/>
              <a:t>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on the basis that a </a:t>
            </a:r>
            <a:r>
              <a:rPr lang="en-US" dirty="0" smtClean="0">
                <a:solidFill>
                  <a:schemeClr val="accent1"/>
                </a:solidFill>
              </a:rPr>
              <a:t>k </a:t>
            </a:r>
            <a:r>
              <a:rPr lang="en-US" dirty="0" smtClean="0"/>
              <a:t>degree polynomial is uniquely defined by </a:t>
            </a:r>
            <a:r>
              <a:rPr lang="en-US" dirty="0" smtClean="0">
                <a:solidFill>
                  <a:schemeClr val="accent1"/>
                </a:solidFill>
              </a:rPr>
              <a:t>k + 1 </a:t>
            </a:r>
            <a:r>
              <a:rPr lang="en-US" dirty="0" smtClean="0"/>
              <a:t>points.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1026" name="Picture 2" descr="https://upload.wikimedia.org/wikipedia/commons/thumb/6/66/3_polynomials_of_degree_2_through_2_points.svg/220px-3_polynomials_of_degree_2_through_2_point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9" y="3073309"/>
            <a:ext cx="3238588" cy="32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 </a:t>
            </a:r>
            <a:r>
              <a:rPr lang="en-US" dirty="0" smtClean="0"/>
              <a:t>Secret </a:t>
            </a:r>
            <a:r>
              <a:rPr lang="en-US" dirty="0"/>
              <a:t>Sharing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polynomial of the form: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the secret.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Generate </a:t>
                </a:r>
                <a:r>
                  <a:rPr lang="en-US" dirty="0">
                    <a:solidFill>
                      <a:schemeClr val="accent1"/>
                    </a:solidFill>
                  </a:rPr>
                  <a:t>k+1 or more </a:t>
                </a:r>
                <a:r>
                  <a:rPr lang="en-US" dirty="0"/>
                  <a:t>keys, and share them amongst the participants.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Each key is a coordinate pair of the form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(x , f(x))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801" r="-1236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1234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+94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Keys: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1, 1494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942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3, 2578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3402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4414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5614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Not (0, f(x)) that is our secret.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3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9" y="1139337"/>
            <a:ext cx="5999998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 algn="ctr"/>
                <a:r>
                  <a:rPr lang="en-US" sz="2400" dirty="0" smtClean="0"/>
                  <a:t>Degree </a:t>
                </a:r>
                <a:r>
                  <a:rPr lang="en-US" sz="2400" dirty="0"/>
                  <a:t>1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09950"/>
            <a:ext cx="6667500" cy="500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747585" y="2066257"/>
                <a:ext cx="5844339" cy="7952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=1234+166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+94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7585" y="2066257"/>
                <a:ext cx="5844339" cy="7952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094874" y="4090737"/>
            <a:ext cx="1299410" cy="105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28" y="3478912"/>
            <a:ext cx="183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secret (S)</a:t>
            </a:r>
            <a:endParaRPr lang="en-US" dirty="0"/>
          </a:p>
          <a:p>
            <a:r>
              <a:rPr lang="en-US" dirty="0" smtClean="0"/>
              <a:t>The y-intercept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59592" y="3019246"/>
            <a:ext cx="932332" cy="748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3767571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Keys</a:t>
            </a:r>
          </a:p>
          <a:p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49992" y="3588590"/>
            <a:ext cx="1541932" cy="178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65630" y="3767571"/>
            <a:ext cx="2226294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Reconstruction: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2,1942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3402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4414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/>
                  <a:t>Using Lagrange basis polynomials: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2−4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Continue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  <a:blipFill rotWithShape="0">
                <a:blip r:embed="rId2"/>
                <a:stretch>
                  <a:fillRect l="-1455" t="-2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6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Reconstruction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…+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1942  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6473.333</m:t>
                    </m:r>
                  </m:oMath>
                </a14:m>
                <a:endParaRPr lang="en-US" sz="200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−5∗3402=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−17010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 smtClean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4414    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11770.666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1234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+166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We have now recovered the secret!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  <a:blipFill rotWithShape="0">
                <a:blip r:embed="rId2"/>
                <a:stretch>
                  <a:fillRect l="-1455" t="-2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9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 [Vector Graphics]</a:t>
            </a:r>
            <a:endParaRPr lang="en-GB" dirty="0"/>
          </a:p>
        </p:txBody>
      </p:sp>
      <p:pic>
        <p:nvPicPr>
          <p:cNvPr id="2050" name="Picture 2" descr="https://upload.wikimedia.org/wikipedia/commons/thumb/0/09/Quadratic_Beziers_in_string_art.svg/384px-Quadratic_Beziers_in_string_ar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65" y="1825625"/>
            <a:ext cx="21756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GB" dirty="0"/>
          </a:p>
        </p:txBody>
      </p:sp>
      <p:pic>
        <p:nvPicPr>
          <p:cNvPr id="4098" name="Picture 2" descr="File:Bezier curve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25" y="2264654"/>
            <a:ext cx="5273775" cy="32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0" y="1690689"/>
                <a:ext cx="3654592" cy="374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/>
                  <a:t> are Bernstein basis polynomials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degree of the resulting polynomial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goes from 0 to n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: for each point)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3654592" cy="3745834"/>
              </a:xfrm>
              <a:prstGeom prst="rect">
                <a:avLst/>
              </a:prstGeom>
              <a:blipFill rotWithShape="0">
                <a:blip r:embed="rId3"/>
                <a:stretch>
                  <a:fillRect l="-1667" t="-813" r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605177" y="2087592"/>
            <a:ext cx="448574" cy="7763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3" idx="6"/>
          </p:cNvCxnSpPr>
          <p:nvPr/>
        </p:nvCxnSpPr>
        <p:spPr>
          <a:xfrm flipV="1">
            <a:off x="3053751" y="1483743"/>
            <a:ext cx="1984075" cy="992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037826" y="741872"/>
                <a:ext cx="1932317" cy="160451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26" y="741872"/>
                <a:ext cx="1932317" cy="160451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1104181" y="1397479"/>
            <a:ext cx="3933645" cy="867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8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Polynomial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Is a polynomial in the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Bernstein Form</a:t>
                </a:r>
                <a:r>
                  <a:rPr lang="en-US" dirty="0" smtClean="0"/>
                  <a:t>, it is a linear combination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Bernstein basis polynomials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i="1" dirty="0" smtClean="0"/>
                  <a:t>Only important to remember that it is a useful way to generate polynomials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2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515117"/>
                  </p:ext>
                </p:extLst>
              </p:nvPr>
            </p:nvGraphicFramePr>
            <p:xfrm>
              <a:off x="405440" y="2484407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515117"/>
                  </p:ext>
                </p:extLst>
              </p:nvPr>
            </p:nvGraphicFramePr>
            <p:xfrm>
              <a:off x="405440" y="2484407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50947" y="1500713"/>
                <a:ext cx="3242105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47" y="1500713"/>
                <a:ext cx="3242105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Construct a straight line Bezier Curve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polynomial is of degree 1, so we need 2 points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And basis polynomials of  degree 1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 smtClean="0"/>
                  <a:t>So to our table!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221" b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62044" y="474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2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</a:t>
            </a:r>
            <a:r>
              <a:rPr lang="en-US" dirty="0"/>
              <a:t>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797839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797839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93963" y="2817844"/>
            <a:ext cx="3398807" cy="569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32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  <a:blipFill rotWithShape="0">
                <a:blip r:embed="rId3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432845" y="2191109"/>
            <a:ext cx="1689917" cy="308816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75705" y="1821777"/>
                <a:ext cx="748218" cy="36933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05" y="1821777"/>
                <a:ext cx="74821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875705" y="2817844"/>
            <a:ext cx="850242" cy="40843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 flipH="1">
            <a:off x="2035834" y="3226279"/>
            <a:ext cx="264992" cy="256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</a:t>
            </a:r>
            <a:r>
              <a:rPr lang="en-US" dirty="0"/>
              <a:t>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28521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28521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93963" y="2817844"/>
            <a:ext cx="3398807" cy="569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3032262" y="2206859"/>
            <a:ext cx="1689917" cy="308816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75122" y="1837527"/>
                <a:ext cx="748218" cy="36933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22" y="1837527"/>
                <a:ext cx="74821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457632" y="2812034"/>
            <a:ext cx="850242" cy="40843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4"/>
            <a:endCxn id="16" idx="0"/>
          </p:cNvCxnSpPr>
          <p:nvPr/>
        </p:nvCxnSpPr>
        <p:spPr>
          <a:xfrm>
            <a:off x="3882753" y="3220469"/>
            <a:ext cx="201854" cy="257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32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  <a:blipFill rotWithShape="0">
                <a:blip r:embed="rId7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17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9" y="1139337"/>
            <a:ext cx="6000001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 algn="ctr"/>
                <a:r>
                  <a:rPr lang="en-US" sz="2400" dirty="0" smtClean="0"/>
                  <a:t>Degree 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</a:t>
            </a:r>
            <a:r>
              <a:rPr lang="en-US" dirty="0"/>
              <a:t>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84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6548" y="1722221"/>
                <a:ext cx="34850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48" y="1722221"/>
                <a:ext cx="348507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24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7" y="2430506"/>
            <a:ext cx="6300302" cy="26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about a </a:t>
                </a:r>
                <a:r>
                  <a:rPr lang="en-US" dirty="0"/>
                  <a:t>c</a:t>
                </a:r>
                <a:r>
                  <a:rPr lang="en-US" dirty="0" smtClean="0"/>
                  <a:t>ubic Bezier curve?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now need: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118624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118624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62148" y="3946488"/>
            <a:ext cx="6070305" cy="5995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40" y="5795448"/>
                <a:ext cx="841698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0" y="5795448"/>
                <a:ext cx="8416984" cy="542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953" y="4061593"/>
                <a:ext cx="804195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3" y="4061593"/>
                <a:ext cx="804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779907" y="3917481"/>
            <a:ext cx="963294" cy="48443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 flipH="1">
            <a:off x="2095543" y="4401918"/>
            <a:ext cx="166011" cy="13935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11965" y="3244334"/>
                <a:ext cx="720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5" y="3244334"/>
                <a:ext cx="72006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348566" y="3842071"/>
            <a:ext cx="1091784" cy="54330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8" idx="4"/>
          </p:cNvCxnSpPr>
          <p:nvPr/>
        </p:nvCxnSpPr>
        <p:spPr>
          <a:xfrm flipH="1">
            <a:off x="3777021" y="4385379"/>
            <a:ext cx="117437" cy="1378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63560" y="3874293"/>
            <a:ext cx="1172140" cy="51108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5249630" y="4385379"/>
            <a:ext cx="211531" cy="14649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33387" y="3917053"/>
            <a:ext cx="963294" cy="4844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>
          <a:xfrm>
            <a:off x="6615034" y="4401490"/>
            <a:ext cx="652344" cy="15359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8" grpId="0" animBg="1"/>
      <p:bldP spid="20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84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4264" y="1789529"/>
                <a:ext cx="9005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4" y="1789529"/>
                <a:ext cx="90052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64" y="3180450"/>
            <a:ext cx="555498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6000" dirty="0" smtClean="0">
                <a:hlinkClick r:id="rId2"/>
              </a:rPr>
              <a:t>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1" y="1139337"/>
            <a:ext cx="5999999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742942"/>
                <a:ext cx="265647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 smtClean="0"/>
                  <a:t>+ c</a:t>
                </a:r>
              </a:p>
              <a:p>
                <a:endParaRPr lang="en-US" sz="2400" dirty="0" smtClean="0"/>
              </a:p>
              <a:p>
                <a:pPr algn="ctr"/>
                <a:r>
                  <a:rPr lang="en-US" sz="2400" dirty="0" smtClean="0"/>
                  <a:t>Degree 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2942"/>
                <a:ext cx="2656479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88" t="-3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6503" y="1272651"/>
            <a:ext cx="2641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a set of data,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onstruct new data points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Within the range of a discrete set of known data points</a:t>
            </a:r>
          </a:p>
          <a:p>
            <a:endParaRPr lang="en-GB" sz="2000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1" y="1139337"/>
            <a:ext cx="5668149" cy="45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1742278"/>
            <a:ext cx="264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Nearest Neighbor: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Assumes the value is equal to the nearest know data point</a:t>
            </a:r>
          </a:p>
          <a:p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1" y="1139337"/>
            <a:ext cx="5670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6503" y="1750906"/>
            <a:ext cx="264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Linear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Connects neighboring points linearly</a:t>
            </a:r>
          </a:p>
          <a:p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6" name="Picture 2" descr="C:\Users\s144192\Dropbox\Competitive Programming\Presentation\Graphs\Interpolation_example_linea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57" y="1139337"/>
            <a:ext cx="5673743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00" y="1139337"/>
            <a:ext cx="5670000" cy="453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250" y="1742277"/>
            <a:ext cx="264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Polynomial Interpolation:</a:t>
            </a:r>
          </a:p>
          <a:p>
            <a:endParaRPr lang="en-US" dirty="0" smtClean="0"/>
          </a:p>
          <a:p>
            <a:r>
              <a:rPr lang="en-US" dirty="0" smtClean="0"/>
              <a:t>Connects neighboring points with a polynomial.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11130</TotalTime>
  <Words>600</Words>
  <Application>Microsoft Office PowerPoint</Application>
  <PresentationFormat>On-screen Show (4:3)</PresentationFormat>
  <Paragraphs>460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CPPS Polynomial Interpolation</vt:lpstr>
      <vt:lpstr>Polynomials:</vt:lpstr>
      <vt:lpstr>Polynomials:</vt:lpstr>
      <vt:lpstr>Polynomials:</vt:lpstr>
      <vt:lpstr>Polynomials:</vt:lpstr>
      <vt:lpstr>Interpolation</vt:lpstr>
      <vt:lpstr>Interpolation</vt:lpstr>
      <vt:lpstr>Interpolation</vt:lpstr>
      <vt:lpstr>Interpolation</vt:lpstr>
      <vt:lpstr>Polynomial Interpolation</vt:lpstr>
      <vt:lpstr>Lagrange polynomials</vt:lpstr>
      <vt:lpstr>Constructing Lagrange polynomials</vt:lpstr>
      <vt:lpstr>Lagrange polynomials</vt:lpstr>
      <vt:lpstr>Lagrange polynomial - Example</vt:lpstr>
      <vt:lpstr>Lagrange polynomial - Example</vt:lpstr>
      <vt:lpstr>Lagrange polynomial - Example</vt:lpstr>
      <vt:lpstr>Lagrange polynomial - Example</vt:lpstr>
      <vt:lpstr>y_0 l_0 = 8(x^2/2-5x/2+3)</vt:lpstr>
      <vt:lpstr>Lagrange polynomial - Example </vt:lpstr>
      <vt:lpstr>y_1 l_1 = 4(-x^2+4x -3)</vt:lpstr>
      <vt:lpstr>Lagrange polynomial - Example </vt:lpstr>
      <vt:lpstr>y_2 l_2 = 7(x^2/2-3x/2+1)</vt:lpstr>
      <vt:lpstr>Everything together…</vt:lpstr>
      <vt:lpstr>Higher Order Approximation</vt:lpstr>
      <vt:lpstr>Applications</vt:lpstr>
      <vt:lpstr>Shamir Secret Sharing</vt:lpstr>
      <vt:lpstr>Shamir Secret Sharing</vt:lpstr>
      <vt:lpstr>Shamir Secret Sharing</vt:lpstr>
      <vt:lpstr>Shamir Secret Sharing Example</vt:lpstr>
      <vt:lpstr>Shamir Secret Sharing Example</vt:lpstr>
      <vt:lpstr>Shamir Secret Sharing Example</vt:lpstr>
      <vt:lpstr>Shamir Secret Sharing Example</vt:lpstr>
      <vt:lpstr>Bezier Curves [Vector Graphics]</vt:lpstr>
      <vt:lpstr>Bezier Curves</vt:lpstr>
      <vt:lpstr>Bernstein Polynomial</vt:lpstr>
      <vt:lpstr>Bernstein Basis Polynomial</vt:lpstr>
      <vt:lpstr>Example</vt:lpstr>
      <vt:lpstr>Bernstein Basis Polynomial</vt:lpstr>
      <vt:lpstr>Bernstein Basis Polynomial</vt:lpstr>
      <vt:lpstr>Bernstein Basis Polynomial</vt:lpstr>
      <vt:lpstr>Example</vt:lpstr>
      <vt:lpstr>Example</vt:lpstr>
      <vt:lpstr>Example</vt:lpstr>
      <vt:lpstr>Online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CPPS Polynomial Interpolation</dc:title>
  <dc:creator>Martin, L.H.</dc:creator>
  <cp:lastModifiedBy>Martin, L.H.</cp:lastModifiedBy>
  <cp:revision>87</cp:revision>
  <dcterms:created xsi:type="dcterms:W3CDTF">2017-01-11T17:08:53Z</dcterms:created>
  <dcterms:modified xsi:type="dcterms:W3CDTF">2017-03-17T10:49:16Z</dcterms:modified>
</cp:coreProperties>
</file>