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xls" ContentType="application/vnd.ms-excel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42"/>
  </p:notesMasterIdLst>
  <p:handoutMasterIdLst>
    <p:handoutMasterId r:id="rId43"/>
  </p:handoutMasterIdLst>
  <p:sldIdLst>
    <p:sldId id="487" r:id="rId2"/>
    <p:sldId id="489" r:id="rId3"/>
    <p:sldId id="559" r:id="rId4"/>
    <p:sldId id="558" r:id="rId5"/>
    <p:sldId id="491" r:id="rId6"/>
    <p:sldId id="490" r:id="rId7"/>
    <p:sldId id="492" r:id="rId8"/>
    <p:sldId id="493" r:id="rId9"/>
    <p:sldId id="494" r:id="rId10"/>
    <p:sldId id="500" r:id="rId11"/>
    <p:sldId id="501" r:id="rId12"/>
    <p:sldId id="502" r:id="rId13"/>
    <p:sldId id="503" r:id="rId14"/>
    <p:sldId id="504" r:id="rId15"/>
    <p:sldId id="505" r:id="rId16"/>
    <p:sldId id="506" r:id="rId17"/>
    <p:sldId id="507" r:id="rId18"/>
    <p:sldId id="539" r:id="rId19"/>
    <p:sldId id="509" r:id="rId20"/>
    <p:sldId id="510" r:id="rId21"/>
    <p:sldId id="516" r:id="rId22"/>
    <p:sldId id="512" r:id="rId23"/>
    <p:sldId id="517" r:id="rId24"/>
    <p:sldId id="518" r:id="rId25"/>
    <p:sldId id="519" r:id="rId26"/>
    <p:sldId id="545" r:id="rId27"/>
    <p:sldId id="522" r:id="rId28"/>
    <p:sldId id="546" r:id="rId29"/>
    <p:sldId id="438" r:id="rId30"/>
    <p:sldId id="439" r:id="rId31"/>
    <p:sldId id="440" r:id="rId32"/>
    <p:sldId id="442" r:id="rId33"/>
    <p:sldId id="443" r:id="rId34"/>
    <p:sldId id="556" r:id="rId35"/>
    <p:sldId id="555" r:id="rId36"/>
    <p:sldId id="484" r:id="rId37"/>
    <p:sldId id="560" r:id="rId38"/>
    <p:sldId id="557" r:id="rId39"/>
    <p:sldId id="553" r:id="rId40"/>
    <p:sldId id="538" r:id="rId41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99"/>
    <a:srgbClr val="FFFF66"/>
    <a:srgbClr val="33CC33"/>
    <a:srgbClr val="FFCC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45" autoAdjust="0"/>
    <p:restoredTop sz="94668" autoAdjust="0"/>
  </p:normalViewPr>
  <p:slideViewPr>
    <p:cSldViewPr>
      <p:cViewPr>
        <p:scale>
          <a:sx n="70" d="100"/>
          <a:sy n="70" d="100"/>
        </p:scale>
        <p:origin x="144" y="3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05121" cy="4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186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574" y="1"/>
            <a:ext cx="3005121" cy="4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186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76"/>
            <a:ext cx="3005121" cy="4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186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574" y="8758276"/>
            <a:ext cx="3005121" cy="4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186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B25B85A-40D1-4058-91E7-86B4429418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786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05121" cy="4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186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80" y="1"/>
            <a:ext cx="3005120" cy="4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186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8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58" y="4379901"/>
            <a:ext cx="5086284" cy="41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0"/>
            <a:r>
              <a:rPr lang="en-US" noProof="0" smtClean="0"/>
              <a:t>Second level</a:t>
            </a:r>
          </a:p>
          <a:p>
            <a:pPr lvl="0"/>
            <a:r>
              <a:rPr lang="en-US" noProof="0" smtClean="0"/>
              <a:t>Third level</a:t>
            </a:r>
          </a:p>
          <a:p>
            <a:pPr lvl="0"/>
            <a:r>
              <a:rPr lang="en-US" noProof="0" smtClean="0"/>
              <a:t>Fourth level</a:t>
            </a:r>
          </a:p>
          <a:p>
            <a:pPr lvl="0"/>
            <a:r>
              <a:rPr lang="en-US" noProof="0" smtClean="0"/>
              <a:t>Fifth level</a:t>
            </a:r>
          </a:p>
        </p:txBody>
      </p:sp>
      <p:sp>
        <p:nvSpPr>
          <p:cNvPr id="4608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00"/>
            <a:ext cx="3005121" cy="4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186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80" y="8759800"/>
            <a:ext cx="3005120" cy="4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186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77024148-3C49-4103-AC27-AF9D683AB7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177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05C407EC-3BA4-4E9C-A1FC-0EDEFB45233C}" type="datetime1">
              <a:rPr lang="en-US"/>
              <a:pPr/>
              <a:t>2/2/2016</a:t>
            </a:fld>
            <a:endParaRPr lang="en-US"/>
          </a:p>
        </p:txBody>
      </p:sp>
      <p:sp>
        <p:nvSpPr>
          <p:cNvPr id="51203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58DB58-9347-4E49-BD53-43BD8B72E7E2}" type="slidenum">
              <a:rPr lang="en-US"/>
              <a:pPr/>
              <a:t>1</a:t>
            </a:fld>
            <a:endParaRPr lang="en-US"/>
          </a:p>
        </p:txBody>
      </p:sp>
      <p:sp>
        <p:nvSpPr>
          <p:cNvPr id="512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197937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4899883A-AB3A-403A-BD72-633D7AD8DE9D}" type="datetime1">
              <a:rPr lang="en-US"/>
              <a:pPr/>
              <a:t>2/2/2016</a:t>
            </a:fld>
            <a:endParaRPr lang="en-US"/>
          </a:p>
        </p:txBody>
      </p:sp>
      <p:sp>
        <p:nvSpPr>
          <p:cNvPr id="64515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CF3E9B-B876-46D7-8764-1C42BEAA8B75}" type="slidenum">
              <a:rPr lang="en-US"/>
              <a:pPr/>
              <a:t>10</a:t>
            </a:fld>
            <a:endParaRPr lang="en-US"/>
          </a:p>
        </p:txBody>
      </p:sp>
      <p:sp>
        <p:nvSpPr>
          <p:cNvPr id="645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99735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FF9598BB-F202-40BC-BEED-CD01281476BE}" type="datetime1">
              <a:rPr lang="en-US"/>
              <a:pPr/>
              <a:t>2/2/2016</a:t>
            </a:fld>
            <a:endParaRPr lang="en-US"/>
          </a:p>
        </p:txBody>
      </p:sp>
      <p:sp>
        <p:nvSpPr>
          <p:cNvPr id="65539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DB1680-FDA9-4EBF-9925-A8D9D19001F0}" type="slidenum">
              <a:rPr lang="en-US"/>
              <a:pPr/>
              <a:t>11</a:t>
            </a:fld>
            <a:endParaRPr lang="en-US"/>
          </a:p>
        </p:txBody>
      </p:sp>
      <p:sp>
        <p:nvSpPr>
          <p:cNvPr id="655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418184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62DECBF-2870-401D-98AD-0060BDA6E698}" type="datetime1">
              <a:rPr lang="en-US"/>
              <a:pPr/>
              <a:t>2/2/2016</a:t>
            </a:fld>
            <a:endParaRPr lang="en-US"/>
          </a:p>
        </p:txBody>
      </p:sp>
      <p:sp>
        <p:nvSpPr>
          <p:cNvPr id="66563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7663DF-FEE8-40A7-8BDD-7EBF52EB4D38}" type="slidenum">
              <a:rPr lang="en-US"/>
              <a:pPr/>
              <a:t>12</a:t>
            </a:fld>
            <a:endParaRPr lang="en-US"/>
          </a:p>
        </p:txBody>
      </p:sp>
      <p:sp>
        <p:nvSpPr>
          <p:cNvPr id="665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85034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1189AF31-53D9-4C59-B8E9-87F9C5CB26A2}" type="datetime1">
              <a:rPr lang="en-US"/>
              <a:pPr/>
              <a:t>2/2/2016</a:t>
            </a:fld>
            <a:endParaRPr lang="en-US"/>
          </a:p>
        </p:txBody>
      </p:sp>
      <p:sp>
        <p:nvSpPr>
          <p:cNvPr id="67587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A9E26F-F994-44B1-8377-26E0DB5C9988}" type="slidenum">
              <a:rPr lang="en-US"/>
              <a:pPr/>
              <a:t>13</a:t>
            </a:fld>
            <a:endParaRPr lang="en-US"/>
          </a:p>
        </p:txBody>
      </p:sp>
      <p:sp>
        <p:nvSpPr>
          <p:cNvPr id="675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971923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57C0B969-3F06-4532-B342-5331C25B7E11}" type="datetime1">
              <a:rPr lang="en-US"/>
              <a:pPr/>
              <a:t>2/2/2016</a:t>
            </a:fld>
            <a:endParaRPr lang="en-US"/>
          </a:p>
        </p:txBody>
      </p:sp>
      <p:sp>
        <p:nvSpPr>
          <p:cNvPr id="68611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D51985-CDE2-4662-A03C-81D97D4F4917}" type="slidenum">
              <a:rPr lang="en-US"/>
              <a:pPr/>
              <a:t>14</a:t>
            </a:fld>
            <a:endParaRPr lang="en-US"/>
          </a:p>
        </p:txBody>
      </p:sp>
      <p:sp>
        <p:nvSpPr>
          <p:cNvPr id="686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777593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0B574E4C-A07A-4D20-B381-61DF871216A4}" type="datetime1">
              <a:rPr lang="en-US"/>
              <a:pPr/>
              <a:t>2/2/2016</a:t>
            </a:fld>
            <a:endParaRPr lang="en-US"/>
          </a:p>
        </p:txBody>
      </p:sp>
      <p:sp>
        <p:nvSpPr>
          <p:cNvPr id="69635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2E019A-ADEB-4AFE-825B-CF3C2A8CEB4C}" type="slidenum">
              <a:rPr lang="en-US"/>
              <a:pPr/>
              <a:t>15</a:t>
            </a:fld>
            <a:endParaRPr lang="en-US"/>
          </a:p>
        </p:txBody>
      </p:sp>
      <p:sp>
        <p:nvSpPr>
          <p:cNvPr id="696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191675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572BEDFC-6DEA-49BD-B701-C02AA5CE4B04}" type="datetime1">
              <a:rPr lang="en-US"/>
              <a:pPr/>
              <a:t>2/2/2016</a:t>
            </a:fld>
            <a:endParaRPr lang="en-US"/>
          </a:p>
        </p:txBody>
      </p:sp>
      <p:sp>
        <p:nvSpPr>
          <p:cNvPr id="70659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2FD38B-BFC9-4195-A4DF-98C7E76FD6A5}" type="slidenum">
              <a:rPr lang="en-US"/>
              <a:pPr/>
              <a:t>16</a:t>
            </a:fld>
            <a:endParaRPr lang="en-US"/>
          </a:p>
        </p:txBody>
      </p:sp>
      <p:sp>
        <p:nvSpPr>
          <p:cNvPr id="706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124535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9D679C29-87D8-4C1A-A52C-E7C0B34A5F98}" type="datetime1">
              <a:rPr lang="en-US"/>
              <a:pPr/>
              <a:t>2/2/2016</a:t>
            </a:fld>
            <a:endParaRPr lang="en-US"/>
          </a:p>
        </p:txBody>
      </p:sp>
      <p:sp>
        <p:nvSpPr>
          <p:cNvPr id="71683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EE694F-A902-4C28-94A8-07DB1DAF8A05}" type="slidenum">
              <a:rPr lang="en-US"/>
              <a:pPr/>
              <a:t>17</a:t>
            </a:fld>
            <a:endParaRPr lang="en-US"/>
          </a:p>
        </p:txBody>
      </p:sp>
      <p:sp>
        <p:nvSpPr>
          <p:cNvPr id="716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567918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F36B654-935F-405F-9C88-A457CAF13B51}" type="datetime1">
              <a:rPr lang="en-US" smtClean="0"/>
              <a:pPr/>
              <a:t>2/2/2016</a:t>
            </a:fld>
            <a:endParaRPr lang="en-US" smtClean="0"/>
          </a:p>
        </p:txBody>
      </p:sp>
      <p:sp>
        <p:nvSpPr>
          <p:cNvPr id="165891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5A27D4-97E5-4E38-9058-19F7E8242595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1658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242942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AC9027BF-7B07-441D-A6C3-66FD5A225FE3}" type="datetime1">
              <a:rPr lang="en-US"/>
              <a:pPr/>
              <a:t>2/2/2016</a:t>
            </a:fld>
            <a:endParaRPr lang="en-US"/>
          </a:p>
        </p:txBody>
      </p:sp>
      <p:sp>
        <p:nvSpPr>
          <p:cNvPr id="73731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481886-6A7F-4FA4-85E8-94C6BBB49F50}" type="slidenum">
              <a:rPr lang="en-US"/>
              <a:pPr/>
              <a:t>19</a:t>
            </a:fld>
            <a:endParaRPr lang="en-US"/>
          </a:p>
        </p:txBody>
      </p:sp>
      <p:sp>
        <p:nvSpPr>
          <p:cNvPr id="737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56960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592288B8-A60D-449E-911E-1BE774619C5D}" type="datetime1">
              <a:rPr lang="en-US"/>
              <a:pPr/>
              <a:t>2/2/2016</a:t>
            </a:fld>
            <a:endParaRPr lang="en-US"/>
          </a:p>
        </p:txBody>
      </p:sp>
      <p:sp>
        <p:nvSpPr>
          <p:cNvPr id="53251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E1B42D-6CFE-49C8-B256-9664360BCDC7}" type="slidenum">
              <a:rPr lang="en-US"/>
              <a:pPr/>
              <a:t>2</a:t>
            </a:fld>
            <a:endParaRPr lang="en-US"/>
          </a:p>
        </p:txBody>
      </p:sp>
      <p:sp>
        <p:nvSpPr>
          <p:cNvPr id="532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592510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006EF587-A221-4DA3-BEE9-618609E5D49A}" type="datetime1">
              <a:rPr lang="en-US"/>
              <a:pPr/>
              <a:t>2/2/2016</a:t>
            </a:fld>
            <a:endParaRPr lang="en-US"/>
          </a:p>
        </p:txBody>
      </p:sp>
      <p:sp>
        <p:nvSpPr>
          <p:cNvPr id="74755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5A978A-4062-4418-9603-1BAB1D112D7F}" type="slidenum">
              <a:rPr lang="en-US"/>
              <a:pPr/>
              <a:t>20</a:t>
            </a:fld>
            <a:endParaRPr lang="en-US"/>
          </a:p>
        </p:txBody>
      </p:sp>
      <p:sp>
        <p:nvSpPr>
          <p:cNvPr id="747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899527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AFD68DFC-3590-43A0-B07D-2D1FF17B7088}" type="datetime1">
              <a:rPr lang="en-US"/>
              <a:pPr/>
              <a:t>2/2/2016</a:t>
            </a:fld>
            <a:endParaRPr lang="en-US"/>
          </a:p>
        </p:txBody>
      </p:sp>
      <p:sp>
        <p:nvSpPr>
          <p:cNvPr id="80899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DFFFDA-8ABF-4D67-9F17-5A238255A3AE}" type="slidenum">
              <a:rPr lang="en-US"/>
              <a:pPr/>
              <a:t>21</a:t>
            </a:fld>
            <a:endParaRPr lang="en-US"/>
          </a:p>
        </p:txBody>
      </p:sp>
      <p:sp>
        <p:nvSpPr>
          <p:cNvPr id="809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573504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B2464C54-82A5-4EED-9261-788F49258C76}" type="datetime1">
              <a:rPr lang="en-US"/>
              <a:pPr/>
              <a:t>2/2/2016</a:t>
            </a:fld>
            <a:endParaRPr lang="en-US"/>
          </a:p>
        </p:txBody>
      </p:sp>
      <p:sp>
        <p:nvSpPr>
          <p:cNvPr id="76803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36F19A-A454-4AB0-8754-30D3DF39CDAF}" type="slidenum">
              <a:rPr lang="en-US"/>
              <a:pPr/>
              <a:t>22</a:t>
            </a:fld>
            <a:endParaRPr lang="en-US"/>
          </a:p>
        </p:txBody>
      </p:sp>
      <p:sp>
        <p:nvSpPr>
          <p:cNvPr id="768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180797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B288CFC3-CB36-45D2-A459-B7CDF7561ACA}" type="datetime1">
              <a:rPr lang="en-US"/>
              <a:pPr/>
              <a:t>2/2/2016</a:t>
            </a:fld>
            <a:endParaRPr lang="en-US"/>
          </a:p>
        </p:txBody>
      </p:sp>
      <p:sp>
        <p:nvSpPr>
          <p:cNvPr id="81923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A3CCFA-F698-4C16-BC27-0B6F71CC29E3}" type="slidenum">
              <a:rPr lang="en-US"/>
              <a:pPr/>
              <a:t>23</a:t>
            </a:fld>
            <a:endParaRPr lang="en-US"/>
          </a:p>
        </p:txBody>
      </p:sp>
      <p:sp>
        <p:nvSpPr>
          <p:cNvPr id="819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080671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C9B39ED1-75E6-4DC4-8C5F-2241573944F1}" type="datetime1">
              <a:rPr lang="en-US"/>
              <a:pPr/>
              <a:t>2/2/2016</a:t>
            </a:fld>
            <a:endParaRPr lang="en-US"/>
          </a:p>
        </p:txBody>
      </p:sp>
      <p:sp>
        <p:nvSpPr>
          <p:cNvPr id="82947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D755C0-F047-4F9E-B02C-AFF7895B3423}" type="slidenum">
              <a:rPr lang="en-US"/>
              <a:pPr/>
              <a:t>24</a:t>
            </a:fld>
            <a:endParaRPr lang="en-US"/>
          </a:p>
        </p:txBody>
      </p:sp>
      <p:sp>
        <p:nvSpPr>
          <p:cNvPr id="82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900418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C86F0E5C-A52E-48D6-B001-D569A9147056}" type="datetime1">
              <a:rPr lang="en-US"/>
              <a:pPr/>
              <a:t>2/2/2016</a:t>
            </a:fld>
            <a:endParaRPr lang="en-US"/>
          </a:p>
        </p:txBody>
      </p:sp>
      <p:sp>
        <p:nvSpPr>
          <p:cNvPr id="83971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226AA5-FC57-4D18-B70C-338AB01B877B}" type="slidenum">
              <a:rPr lang="en-US"/>
              <a:pPr/>
              <a:t>25</a:t>
            </a:fld>
            <a:endParaRPr lang="en-US"/>
          </a:p>
        </p:txBody>
      </p:sp>
      <p:sp>
        <p:nvSpPr>
          <p:cNvPr id="839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869168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2BBF689-3190-44F9-A9F6-5A836BB2C168}" type="datetime1">
              <a:rPr lang="en-US"/>
              <a:pPr/>
              <a:t>2/2/2016</a:t>
            </a:fld>
            <a:endParaRPr lang="en-US"/>
          </a:p>
        </p:txBody>
      </p:sp>
      <p:sp>
        <p:nvSpPr>
          <p:cNvPr id="87043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B7A006-D4A8-4410-83F0-05D74881EFCB}" type="slidenum">
              <a:rPr lang="en-US"/>
              <a:pPr/>
              <a:t>27</a:t>
            </a:fld>
            <a:endParaRPr lang="en-US"/>
          </a:p>
        </p:txBody>
      </p:sp>
      <p:sp>
        <p:nvSpPr>
          <p:cNvPr id="870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488935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D8C149-3889-4BDD-A593-28CB9BA3088A}" type="slidenum">
              <a:rPr lang="en-US"/>
              <a:pPr/>
              <a:t>28</a:t>
            </a:fld>
            <a:endParaRPr lang="en-US"/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5225" y="692150"/>
            <a:ext cx="4605338" cy="3455988"/>
          </a:xfrm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588" y="4379891"/>
            <a:ext cx="5087028" cy="414820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2680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42FFBF-6730-4E56-AAF2-3FF042D67B4F}" type="slidenum">
              <a:rPr lang="en-US"/>
              <a:pPr/>
              <a:t>29</a:t>
            </a:fld>
            <a:endParaRPr lang="en-US"/>
          </a:p>
        </p:txBody>
      </p:sp>
      <p:sp>
        <p:nvSpPr>
          <p:cNvPr id="45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5225" y="692150"/>
            <a:ext cx="4605338" cy="3455988"/>
          </a:xfrm>
          <a:ln/>
        </p:spPr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07" y="4379299"/>
            <a:ext cx="5086386" cy="414849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609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2C0E8D-4E38-47D7-8D7F-03B6FF19BE9A}" type="slidenum">
              <a:rPr lang="en-US"/>
              <a:pPr/>
              <a:t>30</a:t>
            </a:fld>
            <a:endParaRPr lang="en-US"/>
          </a:p>
        </p:txBody>
      </p:sp>
      <p:sp>
        <p:nvSpPr>
          <p:cNvPr id="48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5225" y="692150"/>
            <a:ext cx="4605338" cy="3455988"/>
          </a:xfrm>
          <a:ln/>
        </p:spPr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07" y="4379299"/>
            <a:ext cx="5086386" cy="414849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71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C25141-479C-43DA-993E-D2677F2FE784}" type="slidenum">
              <a:rPr lang="en-US" smtClean="0">
                <a:latin typeface="Times New Roman" charset="0"/>
              </a:rPr>
              <a:pPr/>
              <a:t>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4450" y="804863"/>
            <a:ext cx="4306888" cy="323215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0340" y="4382842"/>
            <a:ext cx="5095143" cy="3878151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0206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3621A5-0489-44EE-9962-159831DB505F}" type="slidenum">
              <a:rPr lang="en-US"/>
              <a:pPr/>
              <a:t>31</a:t>
            </a:fld>
            <a:endParaRPr lang="en-US"/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5225" y="692150"/>
            <a:ext cx="4605338" cy="3455988"/>
          </a:xfrm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07" y="4379299"/>
            <a:ext cx="5086386" cy="414849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0036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5EBD95-7ECB-46FB-B2DD-B75E56142592}" type="slidenum">
              <a:rPr lang="en-US"/>
              <a:pPr/>
              <a:t>32</a:t>
            </a:fld>
            <a:endParaRPr lang="en-US"/>
          </a:p>
        </p:txBody>
      </p:sp>
      <p:sp>
        <p:nvSpPr>
          <p:cNvPr id="479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712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4CC801-D930-492F-B88C-AA7223C38C34}" type="slidenum">
              <a:rPr lang="en-US"/>
              <a:pPr/>
              <a:t>33</a:t>
            </a:fld>
            <a:endParaRPr lang="en-US"/>
          </a:p>
        </p:txBody>
      </p:sp>
      <p:sp>
        <p:nvSpPr>
          <p:cNvPr id="485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380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A4353F-CB2D-4050-B1B8-C7701A0C3785}" type="slidenum">
              <a:rPr lang="en-US"/>
              <a:pPr/>
              <a:t>35</a:t>
            </a:fld>
            <a:endParaRPr lang="en-US"/>
          </a:p>
        </p:txBody>
      </p:sp>
      <p:sp>
        <p:nvSpPr>
          <p:cNvPr id="47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99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25E422-3060-4F6E-86DB-98AD1AEFB95D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16120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3058A035-3C76-47D9-8473-30CD0ECE6104}" type="datetime1">
              <a:rPr lang="en-US"/>
              <a:pPr/>
              <a:t>2/2/2016</a:t>
            </a:fld>
            <a:endParaRPr lang="en-US"/>
          </a:p>
        </p:txBody>
      </p:sp>
      <p:sp>
        <p:nvSpPr>
          <p:cNvPr id="55299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D832BC-E19C-4E42-8E53-B192DC4BF69D}" type="slidenum">
              <a:rPr lang="en-US"/>
              <a:pPr/>
              <a:t>5</a:t>
            </a:fld>
            <a:endParaRPr lang="en-US"/>
          </a:p>
        </p:txBody>
      </p:sp>
      <p:sp>
        <p:nvSpPr>
          <p:cNvPr id="553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62299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B754C88F-BD12-4870-B7F7-B47097B0E5E8}" type="datetime1">
              <a:rPr lang="en-US"/>
              <a:pPr/>
              <a:t>2/2/2016</a:t>
            </a:fld>
            <a:endParaRPr lang="en-US"/>
          </a:p>
        </p:txBody>
      </p:sp>
      <p:sp>
        <p:nvSpPr>
          <p:cNvPr id="54275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3DF53E-761A-4960-B3AA-AF166FC98351}" type="slidenum">
              <a:rPr lang="en-US"/>
              <a:pPr/>
              <a:t>6</a:t>
            </a:fld>
            <a:endParaRPr lang="en-US"/>
          </a:p>
        </p:txBody>
      </p:sp>
      <p:sp>
        <p:nvSpPr>
          <p:cNvPr id="542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84137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BA880478-0D6A-45F4-9D58-51469AE374B0}" type="datetime1">
              <a:rPr lang="en-US"/>
              <a:pPr/>
              <a:t>2/2/2016</a:t>
            </a:fld>
            <a:endParaRPr lang="en-US"/>
          </a:p>
        </p:txBody>
      </p:sp>
      <p:sp>
        <p:nvSpPr>
          <p:cNvPr id="56323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02F164-C4F8-4F2E-8E1E-279734044103}" type="slidenum">
              <a:rPr lang="en-US"/>
              <a:pPr/>
              <a:t>7</a:t>
            </a:fld>
            <a:endParaRPr lang="en-US"/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86863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A8BF1314-90DC-4BDC-87D3-5AA05CC9F35D}" type="datetime1">
              <a:rPr lang="en-US"/>
              <a:pPr/>
              <a:t>2/2/2016</a:t>
            </a:fld>
            <a:endParaRPr lang="en-US"/>
          </a:p>
        </p:txBody>
      </p:sp>
      <p:sp>
        <p:nvSpPr>
          <p:cNvPr id="57347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131E73-A945-40BA-80CC-4B269FE7C313}" type="slidenum">
              <a:rPr lang="en-US"/>
              <a:pPr/>
              <a:t>8</a:t>
            </a:fld>
            <a:endParaRPr lang="en-US"/>
          </a:p>
        </p:txBody>
      </p:sp>
      <p:sp>
        <p:nvSpPr>
          <p:cNvPr id="573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19547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A8854E6F-DEA6-4FAD-B51B-145C1E989837}" type="datetime1">
              <a:rPr lang="en-US"/>
              <a:pPr/>
              <a:t>2/2/2016</a:t>
            </a:fld>
            <a:endParaRPr lang="en-US"/>
          </a:p>
        </p:txBody>
      </p:sp>
      <p:sp>
        <p:nvSpPr>
          <p:cNvPr id="58371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E3EC9B-5C3B-4FA4-8897-627B564483B7}" type="slidenum">
              <a:rPr lang="en-US"/>
              <a:pPr/>
              <a:t>9</a:t>
            </a:fld>
            <a:endParaRPr lang="en-US"/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34369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2938" y="1306513"/>
            <a:ext cx="7772400" cy="1143000"/>
          </a:xfrm>
        </p:spPr>
        <p:txBody>
          <a:bodyPr/>
          <a:lstStyle>
            <a:lvl1pPr algn="l">
              <a:defRPr sz="4000"/>
            </a:lvl1pPr>
          </a:lstStyle>
          <a:p>
            <a:r>
              <a:rPr lang="nl-NL"/>
              <a:t>Klik om het opmaakprofiel van de modeltitel te bewerken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2927350"/>
            <a:ext cx="6400800" cy="1752600"/>
          </a:xfrm>
        </p:spPr>
        <p:txBody>
          <a:bodyPr/>
          <a:lstStyle>
            <a:lvl1pPr marL="0" indent="0" algn="r">
              <a:buFontTx/>
              <a:buNone/>
              <a:defRPr sz="3200"/>
            </a:lvl1pPr>
          </a:lstStyle>
          <a:p>
            <a:r>
              <a:rPr lang="nl-NL"/>
              <a:t>Klik om het opmaakprofiel van de modelondertitel te bewerken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z="1400" i="0"/>
            </a:lvl1pPr>
          </a:lstStyle>
          <a:p>
            <a:pPr>
              <a:defRPr/>
            </a:pPr>
            <a:fld id="{6328305D-513A-4C3E-994D-AE338B5C7E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8300" y="228600"/>
            <a:ext cx="214630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9400" y="228600"/>
            <a:ext cx="628650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9400" y="1073150"/>
            <a:ext cx="4216400" cy="5403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3150"/>
            <a:ext cx="4216400" cy="5403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92100" y="228600"/>
            <a:ext cx="8547100" cy="72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Klik om het opmaakprofiel van de modeltitel te bewerken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9400" y="1073150"/>
            <a:ext cx="8585200" cy="540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Klik om de opmaakprofielen van de modeltekst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7775848" y="6627168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Computation II  pg </a:t>
            </a:r>
            <a:fld id="{08FFB19C-4C3F-4E48-9052-3F8614C204F7}" type="slidenum">
              <a:rPr kumimoji="0" lang="en-US" sz="9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1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omic Sans MS" pitchFamily="66" charset="0"/>
        </a:defRPr>
      </a:lvl2pPr>
      <a:lvl3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omic Sans MS" pitchFamily="66" charset="0"/>
        </a:defRPr>
      </a:lvl3pPr>
      <a:lvl4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omic Sans MS" pitchFamily="66" charset="0"/>
        </a:defRPr>
      </a:lvl4pPr>
      <a:lvl5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omic Sans MS" pitchFamily="66" charset="0"/>
        </a:defRPr>
      </a:lvl5pPr>
      <a:lvl6pPr marL="457200"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omic Sans MS" pitchFamily="66" charset="0"/>
        </a:defRPr>
      </a:lvl9pPr>
    </p:titleStyle>
    <p:bodyStyle>
      <a:lvl1pPr marL="190500" indent="-1905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73100" indent="-1905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68400" indent="-20955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587500" indent="-228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28825" indent="-25082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486025" indent="-25082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43225" indent="-25082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00425" indent="-25082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57625" indent="-25082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oleObject" Target="../embeddings/Microsoft_Excel_97-2003_Worksheet1.xls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s.wisc.edu/~larus/SPIM/spim_documentation.pdf" TargetMode="External"/><Relationship Id="rId4" Type="http://schemas.openxmlformats.org/officeDocument/2006/relationships/hyperlink" Target="http://spimsimulator.sourceforge.net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move"/>
          <p:cNvPicPr>
            <a:picLocks noChangeAspect="1" noChangeArrowheads="1"/>
          </p:cNvPicPr>
          <p:nvPr/>
        </p:nvPicPr>
        <p:blipFill>
          <a:blip r:embed="rId3" cstate="print">
            <a:lum bright="70000" contrast="-60000"/>
          </a:blip>
          <a:srcRect/>
          <a:stretch>
            <a:fillRect/>
          </a:stretch>
        </p:blipFill>
        <p:spPr bwMode="auto">
          <a:xfrm>
            <a:off x="0" y="-6350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46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836712"/>
            <a:ext cx="7772400" cy="687288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Computation II</a:t>
            </a:r>
          </a:p>
        </p:txBody>
      </p:sp>
      <p:sp>
        <p:nvSpPr>
          <p:cNvPr id="15462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14400" y="1676400"/>
            <a:ext cx="7620000" cy="4495800"/>
          </a:xfrm>
        </p:spPr>
        <p:txBody>
          <a:bodyPr/>
          <a:lstStyle/>
          <a:p>
            <a:pPr algn="l"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5EIB0</a:t>
            </a:r>
            <a:endParaRPr lang="en-US" sz="36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l">
              <a:defRPr/>
            </a:pPr>
            <a:endParaRPr lang="en-US" sz="36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l">
              <a:defRPr/>
            </a:pPr>
            <a:r>
              <a:rPr 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Instruction Set Architecture</a:t>
            </a:r>
          </a:p>
          <a:p>
            <a:pPr algn="l">
              <a:defRPr/>
            </a:pPr>
            <a:r>
              <a:rPr 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(ISA)</a:t>
            </a:r>
          </a:p>
          <a:p>
            <a:pPr algn="l">
              <a:defRPr/>
            </a:pPr>
            <a:endParaRPr 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l">
              <a:defRPr/>
            </a:pPr>
            <a:endParaRPr 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l"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Henk Corporaal</a:t>
            </a:r>
          </a:p>
          <a:p>
            <a:pPr algn="l">
              <a:defRPr/>
            </a:pP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February 2016</a:t>
            </a:r>
            <a:endParaRPr lang="en-US" sz="20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5" name="Picture 5" descr="MIPS_R3000_layou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44952" y="3284984"/>
            <a:ext cx="3099048" cy="3099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020272" y="6309320"/>
            <a:ext cx="1503938" cy="3693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 i="1" dirty="0"/>
              <a:t>MIPS_3000</a:t>
            </a: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smtClean="0"/>
              <a:t>Instructions: </a:t>
            </a:r>
            <a:r>
              <a:rPr lang="en-US" sz="4000" smtClean="0"/>
              <a:t>Load and store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610600" cy="5029200"/>
          </a:xfrm>
          <a:noFill/>
        </p:spPr>
        <p:txBody>
          <a:bodyPr lIns="90488" tIns="44450" rIns="90488" bIns="44450"/>
          <a:lstStyle/>
          <a:p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C code:	</a:t>
            </a:r>
            <a:r>
              <a:rPr lang="en-US" dirty="0" smtClean="0">
                <a:latin typeface="Courier New" pitchFamily="49" charset="0"/>
              </a:rPr>
              <a:t>A[8] = h + A[8];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MIPS code:	</a:t>
            </a:r>
            <a:r>
              <a:rPr lang="en-US" dirty="0" err="1" smtClean="0">
                <a:latin typeface="Courier New" pitchFamily="49" charset="0"/>
              </a:rPr>
              <a:t>lw</a:t>
            </a:r>
            <a:r>
              <a:rPr lang="en-US" dirty="0" smtClean="0">
                <a:latin typeface="Courier New" pitchFamily="49" charset="0"/>
              </a:rPr>
              <a:t>  $t0, 32($s3)</a:t>
            </a:r>
            <a:br>
              <a:rPr lang="en-US" dirty="0" smtClean="0">
                <a:latin typeface="Courier New" pitchFamily="49" charset="0"/>
              </a:rPr>
            </a:br>
            <a:r>
              <a:rPr lang="en-US" dirty="0" smtClean="0">
                <a:latin typeface="Courier New" pitchFamily="49" charset="0"/>
              </a:rPr>
              <a:t>			add $t0, $s2, $t0</a:t>
            </a:r>
            <a:br>
              <a:rPr lang="en-US" dirty="0" smtClean="0">
                <a:latin typeface="Courier New" pitchFamily="49" charset="0"/>
              </a:rPr>
            </a:br>
            <a:r>
              <a:rPr lang="en-US" dirty="0" smtClean="0">
                <a:latin typeface="Courier New" pitchFamily="49" charset="0"/>
              </a:rPr>
              <a:t>			</a:t>
            </a:r>
            <a:r>
              <a:rPr lang="en-US" dirty="0" err="1" smtClean="0">
                <a:latin typeface="Courier New" pitchFamily="49" charset="0"/>
              </a:rPr>
              <a:t>sw</a:t>
            </a:r>
            <a:r>
              <a:rPr lang="en-US" dirty="0" smtClean="0">
                <a:latin typeface="Courier New" pitchFamily="49" charset="0"/>
              </a:rPr>
              <a:t>  $t0, 32($s3)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	</a:t>
            </a:r>
          </a:p>
          <a:p>
            <a:r>
              <a:rPr lang="en-US" dirty="0" smtClean="0"/>
              <a:t>Store word operation has no destination (</a:t>
            </a:r>
            <a:r>
              <a:rPr lang="en-US" dirty="0" err="1" smtClean="0"/>
              <a:t>reg</a:t>
            </a:r>
            <a:r>
              <a:rPr lang="en-US" dirty="0" smtClean="0"/>
              <a:t>) operand</a:t>
            </a:r>
          </a:p>
          <a:p>
            <a:endParaRPr lang="en-US" dirty="0" smtClean="0"/>
          </a:p>
          <a:p>
            <a:r>
              <a:rPr lang="en-US" dirty="0" smtClean="0"/>
              <a:t>Remember: on a RISC processor arithmetic operands are registers, not memory!</a:t>
            </a:r>
            <a:br>
              <a:rPr lang="en-US" dirty="0" smtClean="0"/>
            </a:b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67544" y="1124744"/>
            <a:ext cx="8676456" cy="1847056"/>
          </a:xfrm>
          <a:noFill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dirty="0" smtClean="0"/>
              <a:t>Instructions are also 32 bits long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Example:   </a:t>
            </a:r>
            <a:r>
              <a:rPr lang="en-US" sz="2400" dirty="0" smtClean="0">
                <a:latin typeface="Courier New" pitchFamily="49" charset="0"/>
              </a:rPr>
              <a:t>add $t0, $s1, $s2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Registers have numbers: </a:t>
            </a:r>
            <a:r>
              <a:rPr lang="en-US" sz="2400" dirty="0" smtClean="0">
                <a:latin typeface="Courier New" pitchFamily="49" charset="0"/>
              </a:rPr>
              <a:t>$t0=9, $s1=17, $s2=18</a:t>
            </a:r>
            <a:br>
              <a:rPr lang="en-US" sz="2400" dirty="0" smtClean="0">
                <a:latin typeface="Courier New" pitchFamily="49" charset="0"/>
              </a:rPr>
            </a:br>
            <a:endParaRPr lang="en-US" sz="2400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/>
              <a:t>Instruction Format (R-type):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i="1" dirty="0" smtClean="0">
              <a:latin typeface="Times New Roman" pitchFamily="18" charset="0"/>
            </a:endParaRPr>
          </a:p>
        </p:txBody>
      </p:sp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225425" y="312738"/>
            <a:ext cx="2817813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Rectangle 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dirty="0" smtClean="0"/>
              <a:t>Machine Language: Arithmetic</a:t>
            </a:r>
          </a:p>
        </p:txBody>
      </p:sp>
      <p:sp>
        <p:nvSpPr>
          <p:cNvPr id="111640" name="Rectangle 24"/>
          <p:cNvSpPr>
            <a:spLocks noChangeArrowheads="1"/>
          </p:cNvSpPr>
          <p:nvPr/>
        </p:nvSpPr>
        <p:spPr bwMode="auto">
          <a:xfrm>
            <a:off x="914400" y="5486400"/>
            <a:ext cx="783406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buClr>
                <a:srgbClr val="FF9966"/>
              </a:buClr>
              <a:buFont typeface="Wingdings" pitchFamily="2" charset="2"/>
              <a:buChar char="§"/>
            </a:pPr>
            <a:r>
              <a:rPr lang="en-US" b="1" dirty="0"/>
              <a:t>Question</a:t>
            </a:r>
            <a:r>
              <a:rPr lang="en-US" b="0" dirty="0"/>
              <a:t>:</a:t>
            </a:r>
            <a:br>
              <a:rPr lang="en-US" b="0" dirty="0"/>
            </a:br>
            <a:r>
              <a:rPr lang="en-US" b="0" dirty="0">
                <a:solidFill>
                  <a:schemeClr val="accent2"/>
                </a:solidFill>
              </a:rPr>
              <a:t>Can you guess what the field names stand for?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1828800" y="3124200"/>
            <a:ext cx="7010400" cy="1676400"/>
            <a:chOff x="1152" y="2160"/>
            <a:chExt cx="4416" cy="1056"/>
          </a:xfrm>
        </p:grpSpPr>
        <p:sp>
          <p:nvSpPr>
            <p:cNvPr id="19464" name="Rectangle 2"/>
            <p:cNvSpPr>
              <a:spLocks noChangeArrowheads="1"/>
            </p:cNvSpPr>
            <p:nvPr/>
          </p:nvSpPr>
          <p:spPr bwMode="auto">
            <a:xfrm>
              <a:off x="1152" y="2448"/>
              <a:ext cx="4416" cy="28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5" name="Rectangle 3"/>
            <p:cNvSpPr>
              <a:spLocks noChangeArrowheads="1"/>
            </p:cNvSpPr>
            <p:nvPr/>
          </p:nvSpPr>
          <p:spPr bwMode="auto">
            <a:xfrm>
              <a:off x="1152" y="2928"/>
              <a:ext cx="4416" cy="28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6" name="Line 7"/>
            <p:cNvSpPr>
              <a:spLocks noChangeShapeType="1"/>
            </p:cNvSpPr>
            <p:nvPr/>
          </p:nvSpPr>
          <p:spPr bwMode="auto">
            <a:xfrm>
              <a:off x="1968" y="244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7" name="Line 8"/>
            <p:cNvSpPr>
              <a:spLocks noChangeShapeType="1"/>
            </p:cNvSpPr>
            <p:nvPr/>
          </p:nvSpPr>
          <p:spPr bwMode="auto">
            <a:xfrm>
              <a:off x="2640" y="244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8" name="Line 9"/>
            <p:cNvSpPr>
              <a:spLocks noChangeShapeType="1"/>
            </p:cNvSpPr>
            <p:nvPr/>
          </p:nvSpPr>
          <p:spPr bwMode="auto">
            <a:xfrm>
              <a:off x="3312" y="244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9" name="Line 10"/>
            <p:cNvSpPr>
              <a:spLocks noChangeShapeType="1"/>
            </p:cNvSpPr>
            <p:nvPr/>
          </p:nvSpPr>
          <p:spPr bwMode="auto">
            <a:xfrm>
              <a:off x="3984" y="244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0" name="Line 11"/>
            <p:cNvSpPr>
              <a:spLocks noChangeShapeType="1"/>
            </p:cNvSpPr>
            <p:nvPr/>
          </p:nvSpPr>
          <p:spPr bwMode="auto">
            <a:xfrm>
              <a:off x="4704" y="244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1" name="Line 12"/>
            <p:cNvSpPr>
              <a:spLocks noChangeShapeType="1"/>
            </p:cNvSpPr>
            <p:nvPr/>
          </p:nvSpPr>
          <p:spPr bwMode="auto">
            <a:xfrm>
              <a:off x="1968" y="292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2" name="Line 13"/>
            <p:cNvSpPr>
              <a:spLocks noChangeShapeType="1"/>
            </p:cNvSpPr>
            <p:nvPr/>
          </p:nvSpPr>
          <p:spPr bwMode="auto">
            <a:xfrm>
              <a:off x="2640" y="292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3" name="Line 14"/>
            <p:cNvSpPr>
              <a:spLocks noChangeShapeType="1"/>
            </p:cNvSpPr>
            <p:nvPr/>
          </p:nvSpPr>
          <p:spPr bwMode="auto">
            <a:xfrm>
              <a:off x="3312" y="292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4" name="Line 15"/>
            <p:cNvSpPr>
              <a:spLocks noChangeShapeType="1"/>
            </p:cNvSpPr>
            <p:nvPr/>
          </p:nvSpPr>
          <p:spPr bwMode="auto">
            <a:xfrm>
              <a:off x="3984" y="292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5" name="Line 16"/>
            <p:cNvSpPr>
              <a:spLocks noChangeShapeType="1"/>
            </p:cNvSpPr>
            <p:nvPr/>
          </p:nvSpPr>
          <p:spPr bwMode="auto">
            <a:xfrm>
              <a:off x="4704" y="292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6" name="Text Box 17"/>
            <p:cNvSpPr txBox="1">
              <a:spLocks noChangeArrowheads="1"/>
            </p:cNvSpPr>
            <p:nvPr/>
          </p:nvSpPr>
          <p:spPr bwMode="auto">
            <a:xfrm>
              <a:off x="1338" y="2987"/>
              <a:ext cx="39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1600" b="0" dirty="0">
                  <a:solidFill>
                    <a:schemeClr val="tx1"/>
                  </a:solidFill>
                </a:rPr>
                <a:t>6 bits</a:t>
              </a:r>
            </a:p>
          </p:txBody>
        </p:sp>
        <p:sp>
          <p:nvSpPr>
            <p:cNvPr id="19477" name="Text Box 18"/>
            <p:cNvSpPr txBox="1">
              <a:spLocks noChangeArrowheads="1"/>
            </p:cNvSpPr>
            <p:nvPr/>
          </p:nvSpPr>
          <p:spPr bwMode="auto">
            <a:xfrm>
              <a:off x="2109" y="2987"/>
              <a:ext cx="39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1600" b="0" dirty="0">
                  <a:solidFill>
                    <a:schemeClr val="tx1"/>
                  </a:solidFill>
                </a:rPr>
                <a:t>5 bits</a:t>
              </a:r>
            </a:p>
          </p:txBody>
        </p:sp>
        <p:sp>
          <p:nvSpPr>
            <p:cNvPr id="19478" name="Text Box 19"/>
            <p:cNvSpPr txBox="1">
              <a:spLocks noChangeArrowheads="1"/>
            </p:cNvSpPr>
            <p:nvPr/>
          </p:nvSpPr>
          <p:spPr bwMode="auto">
            <a:xfrm>
              <a:off x="2781" y="2987"/>
              <a:ext cx="39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1600" b="0" dirty="0">
                  <a:solidFill>
                    <a:schemeClr val="tx1"/>
                  </a:solidFill>
                </a:rPr>
                <a:t>5 bits</a:t>
              </a:r>
            </a:p>
          </p:txBody>
        </p:sp>
        <p:sp>
          <p:nvSpPr>
            <p:cNvPr id="19479" name="Text Box 20"/>
            <p:cNvSpPr txBox="1">
              <a:spLocks noChangeArrowheads="1"/>
            </p:cNvSpPr>
            <p:nvPr/>
          </p:nvSpPr>
          <p:spPr bwMode="auto">
            <a:xfrm>
              <a:off x="3515" y="2987"/>
              <a:ext cx="39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1600" b="0" dirty="0">
                  <a:solidFill>
                    <a:schemeClr val="tx1"/>
                  </a:solidFill>
                </a:rPr>
                <a:t>5 bits</a:t>
              </a:r>
            </a:p>
          </p:txBody>
        </p:sp>
        <p:sp>
          <p:nvSpPr>
            <p:cNvPr id="19480" name="Text Box 21"/>
            <p:cNvSpPr txBox="1">
              <a:spLocks noChangeArrowheads="1"/>
            </p:cNvSpPr>
            <p:nvPr/>
          </p:nvSpPr>
          <p:spPr bwMode="auto">
            <a:xfrm>
              <a:off x="5040" y="2976"/>
              <a:ext cx="39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1600" b="0">
                  <a:solidFill>
                    <a:schemeClr val="tx1"/>
                  </a:solidFill>
                </a:rPr>
                <a:t>6 bits</a:t>
              </a:r>
            </a:p>
          </p:txBody>
        </p:sp>
        <p:sp>
          <p:nvSpPr>
            <p:cNvPr id="19481" name="Text Box 22"/>
            <p:cNvSpPr txBox="1">
              <a:spLocks noChangeArrowheads="1"/>
            </p:cNvSpPr>
            <p:nvPr/>
          </p:nvSpPr>
          <p:spPr bwMode="auto">
            <a:xfrm>
              <a:off x="4272" y="2976"/>
              <a:ext cx="39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1600" b="0">
                  <a:solidFill>
                    <a:schemeClr val="tx1"/>
                  </a:solidFill>
                </a:rPr>
                <a:t>5 bits</a:t>
              </a:r>
            </a:p>
          </p:txBody>
        </p:sp>
        <p:sp>
          <p:nvSpPr>
            <p:cNvPr id="19482" name="Text Box 25"/>
            <p:cNvSpPr txBox="1">
              <a:spLocks noChangeArrowheads="1"/>
            </p:cNvSpPr>
            <p:nvPr/>
          </p:nvSpPr>
          <p:spPr bwMode="auto">
            <a:xfrm>
              <a:off x="1248" y="2496"/>
              <a:ext cx="424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pitchFamily="2" charset="2"/>
                <a:buNone/>
              </a:pPr>
              <a:r>
                <a:rPr lang="en-US" sz="2000" b="0" dirty="0">
                  <a:latin typeface="Courier New" pitchFamily="49" charset="0"/>
                </a:rPr>
                <a:t>000000  10001  10010  01001	00000	 100000</a:t>
              </a:r>
              <a:endParaRPr lang="en-US" b="0" dirty="0"/>
            </a:p>
          </p:txBody>
        </p:sp>
        <p:sp>
          <p:nvSpPr>
            <p:cNvPr id="19483" name="Text Box 27"/>
            <p:cNvSpPr txBox="1">
              <a:spLocks noChangeArrowheads="1"/>
            </p:cNvSpPr>
            <p:nvPr/>
          </p:nvSpPr>
          <p:spPr bwMode="auto">
            <a:xfrm>
              <a:off x="1440" y="2160"/>
              <a:ext cx="4052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i="1">
                  <a:latin typeface="Courier New" pitchFamily="49" charset="0"/>
                </a:rPr>
                <a:t>op	  rs	   rt    rd    shamt    funct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4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7" name="Rectangle 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dirty="0" smtClean="0"/>
              <a:t>Machine Language: Load &amp; Store</a:t>
            </a:r>
          </a:p>
        </p:txBody>
      </p:sp>
      <p:sp>
        <p:nvSpPr>
          <p:cNvPr id="112644" name="Rectangle 4"/>
          <p:cNvSpPr>
            <a:spLocks noGrp="1" noChangeArrowheads="1"/>
          </p:cNvSpPr>
          <p:nvPr>
            <p:ph idx="1"/>
          </p:nvPr>
        </p:nvSpPr>
        <p:spPr>
          <a:xfrm>
            <a:off x="282104" y="1048742"/>
            <a:ext cx="8585200" cy="2164234"/>
          </a:xfrm>
          <a:noFill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Example:  </a:t>
            </a:r>
            <a:r>
              <a:rPr lang="en-US" dirty="0" err="1" smtClean="0">
                <a:latin typeface="Courier New" pitchFamily="49" charset="0"/>
              </a:rPr>
              <a:t>lw</a:t>
            </a:r>
            <a:r>
              <a:rPr lang="en-US" dirty="0" smtClean="0">
                <a:latin typeface="Courier New" pitchFamily="49" charset="0"/>
              </a:rPr>
              <a:t> $t0, 32($s2)</a:t>
            </a: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Introduce a new type of instruction format: I-type</a:t>
            </a:r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50000"/>
              </a:lnSpc>
            </a:pPr>
            <a:endParaRPr lang="en-US" i="1" dirty="0" smtClean="0"/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225425" y="312738"/>
            <a:ext cx="2817813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835696" y="3284984"/>
            <a:ext cx="5190717" cy="1371600"/>
            <a:chOff x="1835696" y="3717032"/>
            <a:chExt cx="5190717" cy="1371600"/>
          </a:xfrm>
        </p:grpSpPr>
        <p:sp>
          <p:nvSpPr>
            <p:cNvPr id="112642" name="Rectangle 2"/>
            <p:cNvSpPr>
              <a:spLocks noChangeArrowheads="1"/>
            </p:cNvSpPr>
            <p:nvPr/>
          </p:nvSpPr>
          <p:spPr bwMode="auto">
            <a:xfrm>
              <a:off x="1838400" y="4530824"/>
              <a:ext cx="5181600" cy="533400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43" name="Rectangle 3"/>
            <p:cNvSpPr>
              <a:spLocks noChangeArrowheads="1"/>
            </p:cNvSpPr>
            <p:nvPr/>
          </p:nvSpPr>
          <p:spPr bwMode="auto">
            <a:xfrm>
              <a:off x="1835696" y="3717032"/>
              <a:ext cx="5181600" cy="533400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47" name="Line 7"/>
            <p:cNvSpPr>
              <a:spLocks noChangeShapeType="1"/>
            </p:cNvSpPr>
            <p:nvPr/>
          </p:nvSpPr>
          <p:spPr bwMode="auto">
            <a:xfrm>
              <a:off x="2750096" y="371703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48" name="Line 8"/>
            <p:cNvSpPr>
              <a:spLocks noChangeShapeType="1"/>
            </p:cNvSpPr>
            <p:nvPr/>
          </p:nvSpPr>
          <p:spPr bwMode="auto">
            <a:xfrm>
              <a:off x="3512096" y="371703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49" name="Line 9"/>
            <p:cNvSpPr>
              <a:spLocks noChangeShapeType="1"/>
            </p:cNvSpPr>
            <p:nvPr/>
          </p:nvSpPr>
          <p:spPr bwMode="auto">
            <a:xfrm>
              <a:off x="4274096" y="371703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50" name="Line 10"/>
            <p:cNvSpPr>
              <a:spLocks noChangeShapeType="1"/>
            </p:cNvSpPr>
            <p:nvPr/>
          </p:nvSpPr>
          <p:spPr bwMode="auto">
            <a:xfrm>
              <a:off x="2750096" y="455523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51" name="Line 11"/>
            <p:cNvSpPr>
              <a:spLocks noChangeShapeType="1"/>
            </p:cNvSpPr>
            <p:nvPr/>
          </p:nvSpPr>
          <p:spPr bwMode="auto">
            <a:xfrm>
              <a:off x="3512096" y="455523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52" name="Line 12"/>
            <p:cNvSpPr>
              <a:spLocks noChangeShapeType="1"/>
            </p:cNvSpPr>
            <p:nvPr/>
          </p:nvSpPr>
          <p:spPr bwMode="auto">
            <a:xfrm>
              <a:off x="4274096" y="455523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79712" y="3789040"/>
              <a:ext cx="39693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35	 18	 9	       32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907704" y="4581128"/>
              <a:ext cx="51187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op	 </a:t>
              </a:r>
              <a:r>
                <a:rPr lang="en-US" dirty="0" err="1" smtClean="0"/>
                <a:t>rs</a:t>
              </a:r>
              <a:r>
                <a:rPr lang="en-US" dirty="0" smtClean="0"/>
                <a:t>	 </a:t>
              </a:r>
              <a:r>
                <a:rPr lang="en-US" dirty="0" err="1" smtClean="0"/>
                <a:t>rt</a:t>
              </a:r>
              <a:r>
                <a:rPr lang="en-US" dirty="0" smtClean="0"/>
                <a:t>	 16 bit number</a:t>
              </a:r>
              <a:endParaRPr lang="en-US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67544" y="5517232"/>
            <a:ext cx="5432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Question</a:t>
            </a:r>
            <a:r>
              <a:rPr lang="en-US" dirty="0" smtClean="0">
                <a:solidFill>
                  <a:schemeClr val="accent2"/>
                </a:solidFill>
              </a:rPr>
              <a:t>: Where's the compromise?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2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26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4" grpId="0" uiExpand="1" build="p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225425" y="312738"/>
            <a:ext cx="1190625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458200" cy="5105400"/>
          </a:xfrm>
          <a:noFill/>
        </p:spPr>
        <p:txBody>
          <a:bodyPr lIns="90488" tIns="44450" rIns="90488" bIns="44450"/>
          <a:lstStyle/>
          <a:p>
            <a:r>
              <a:rPr lang="en-US" smtClean="0"/>
              <a:t>Decision making instructions</a:t>
            </a:r>
          </a:p>
          <a:p>
            <a:pPr lvl="1"/>
            <a:r>
              <a:rPr lang="en-US" smtClean="0"/>
              <a:t>alter the control flow,</a:t>
            </a:r>
          </a:p>
          <a:p>
            <a:pPr lvl="1"/>
            <a:r>
              <a:rPr lang="en-US" smtClean="0"/>
              <a:t>i.e., change the "next" instruction to be executed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MIPS conditional branch instructions: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	</a:t>
            </a:r>
            <a:r>
              <a:rPr lang="en-US" smtClean="0">
                <a:latin typeface="Courier New" pitchFamily="49" charset="0"/>
              </a:rPr>
              <a:t>bne $t0, $t1, Label </a:t>
            </a:r>
            <a:br>
              <a:rPr lang="en-US" smtClean="0">
                <a:latin typeface="Courier New" pitchFamily="49" charset="0"/>
              </a:rPr>
            </a:br>
            <a:r>
              <a:rPr lang="en-US" smtClean="0">
                <a:latin typeface="Courier New" pitchFamily="49" charset="0"/>
              </a:rPr>
              <a:t>	beq $t0, $t1, Label </a:t>
            </a:r>
            <a:br>
              <a:rPr lang="en-US" smtClean="0">
                <a:latin typeface="Courier New" pitchFamily="49" charset="0"/>
              </a:rPr>
            </a:br>
            <a:endParaRPr lang="en-US" smtClean="0"/>
          </a:p>
          <a:p>
            <a:r>
              <a:rPr lang="en-US" smtClean="0"/>
              <a:t>Example:	</a:t>
            </a:r>
            <a:r>
              <a:rPr lang="en-US" smtClean="0">
                <a:latin typeface="Courier New" pitchFamily="49" charset="0"/>
              </a:rPr>
              <a:t> </a:t>
            </a:r>
            <a:r>
              <a:rPr lang="en-US" smtClean="0"/>
              <a:t>if (i==j) h = i + j;</a:t>
            </a:r>
            <a:r>
              <a:rPr lang="en-US" smtClean="0">
                <a:latin typeface="Courier New" pitchFamily="49" charset="0"/>
              </a:rPr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 </a:t>
            </a:r>
            <a:br>
              <a:rPr lang="en-US" smtClean="0"/>
            </a:br>
            <a:r>
              <a:rPr lang="en-US" smtClean="0"/>
              <a:t>		    </a:t>
            </a:r>
            <a:r>
              <a:rPr lang="en-US" smtClean="0">
                <a:latin typeface="Courier New" pitchFamily="49" charset="0"/>
              </a:rPr>
              <a:t>bne $s0, $s1, Label</a:t>
            </a:r>
            <a:br>
              <a:rPr lang="en-US" smtClean="0">
                <a:latin typeface="Courier New" pitchFamily="49" charset="0"/>
              </a:rPr>
            </a:br>
            <a:r>
              <a:rPr lang="en-US" smtClean="0">
                <a:latin typeface="Courier New" pitchFamily="49" charset="0"/>
              </a:rPr>
              <a:t>		  add $s3, $s0, $s1</a:t>
            </a:r>
            <a:br>
              <a:rPr lang="en-US" smtClean="0">
                <a:latin typeface="Courier New" pitchFamily="49" charset="0"/>
              </a:rPr>
            </a:br>
            <a:r>
              <a:rPr lang="en-US" smtClean="0">
                <a:latin typeface="Courier New" pitchFamily="49" charset="0"/>
              </a:rPr>
              <a:t>	Label: ....</a:t>
            </a:r>
          </a:p>
        </p:txBody>
      </p:sp>
      <p:sp>
        <p:nvSpPr>
          <p:cNvPr id="21509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smtClean="0"/>
              <a:t>Control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ChangeArrowheads="1"/>
          </p:cNvSpPr>
          <p:nvPr/>
        </p:nvSpPr>
        <p:spPr bwMode="auto">
          <a:xfrm>
            <a:off x="225425" y="312738"/>
            <a:ext cx="1190625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smtClean="0"/>
              <a:t>Control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dirty="0" smtClean="0"/>
              <a:t>MIPS unconditional branch instructions: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</a:rPr>
              <a:t>	j  label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</a:rPr>
              <a:t>if (</a:t>
            </a:r>
            <a:r>
              <a:rPr lang="en-US" dirty="0" err="1" smtClean="0">
                <a:latin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</a:rPr>
              <a:t>!=j) 		     </a:t>
            </a:r>
            <a:r>
              <a:rPr lang="en-US" dirty="0" err="1" smtClean="0">
                <a:solidFill>
                  <a:srgbClr val="3333FF"/>
                </a:solidFill>
                <a:latin typeface="Courier New" pitchFamily="49" charset="0"/>
              </a:rPr>
              <a:t>beq</a:t>
            </a:r>
            <a:r>
              <a:rPr lang="en-US" dirty="0" smtClean="0">
                <a:latin typeface="Courier New" pitchFamily="49" charset="0"/>
              </a:rPr>
              <a:t> $s4, $s5, Lab1</a:t>
            </a:r>
            <a:br>
              <a:rPr lang="en-US" dirty="0" smtClean="0">
                <a:latin typeface="Courier New" pitchFamily="49" charset="0"/>
              </a:rPr>
            </a:br>
            <a:r>
              <a:rPr lang="en-US" dirty="0" smtClean="0">
                <a:latin typeface="Courier New" pitchFamily="49" charset="0"/>
              </a:rPr>
              <a:t>  h=</a:t>
            </a:r>
            <a:r>
              <a:rPr lang="en-US" dirty="0" err="1" smtClean="0">
                <a:latin typeface="Courier New" pitchFamily="49" charset="0"/>
              </a:rPr>
              <a:t>i+j</a:t>
            </a:r>
            <a:r>
              <a:rPr lang="en-US" dirty="0" smtClean="0">
                <a:latin typeface="Courier New" pitchFamily="49" charset="0"/>
              </a:rPr>
              <a:t>;		          add $s3, $s4, $s5</a:t>
            </a:r>
            <a:br>
              <a:rPr lang="en-US" dirty="0" smtClean="0">
                <a:latin typeface="Courier New" pitchFamily="49" charset="0"/>
              </a:rPr>
            </a:br>
            <a:r>
              <a:rPr lang="en-US" dirty="0" smtClean="0">
                <a:latin typeface="Courier New" pitchFamily="49" charset="0"/>
              </a:rPr>
              <a:t>else 			     </a:t>
            </a:r>
            <a:r>
              <a:rPr lang="en-US" dirty="0" smtClean="0">
                <a:solidFill>
                  <a:srgbClr val="3333FF"/>
                </a:solidFill>
                <a:latin typeface="Courier New" pitchFamily="49" charset="0"/>
              </a:rPr>
              <a:t>j</a:t>
            </a:r>
            <a:r>
              <a:rPr lang="en-US" dirty="0" smtClean="0">
                <a:latin typeface="Courier New" pitchFamily="49" charset="0"/>
              </a:rPr>
              <a:t> Lab2</a:t>
            </a:r>
            <a:br>
              <a:rPr lang="en-US" dirty="0" smtClean="0">
                <a:latin typeface="Courier New" pitchFamily="49" charset="0"/>
              </a:rPr>
            </a:br>
            <a:r>
              <a:rPr lang="en-US" dirty="0" smtClean="0">
                <a:latin typeface="Courier New" pitchFamily="49" charset="0"/>
              </a:rPr>
              <a:t>  h=</a:t>
            </a:r>
            <a:r>
              <a:rPr lang="en-US" dirty="0" err="1" smtClean="0">
                <a:latin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</a:rPr>
              <a:t>-j;	         Lab1:	sub $s3, $s4, $s5</a:t>
            </a:r>
            <a:br>
              <a:rPr lang="en-US" dirty="0" smtClean="0">
                <a:latin typeface="Courier New" pitchFamily="49" charset="0"/>
              </a:rPr>
            </a:br>
            <a:r>
              <a:rPr lang="en-US" dirty="0" smtClean="0">
                <a:latin typeface="Courier New" pitchFamily="49" charset="0"/>
              </a:rPr>
              <a:t>			    Lab2:	...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i="1" dirty="0" smtClean="0">
              <a:latin typeface="Times New Roman" pitchFamily="18" charset="0"/>
            </a:endParaRPr>
          </a:p>
        </p:txBody>
      </p:sp>
      <p:sp>
        <p:nvSpPr>
          <p:cNvPr id="116741" name="AutoShape 5"/>
          <p:cNvSpPr>
            <a:spLocks noChangeArrowheads="1"/>
          </p:cNvSpPr>
          <p:nvPr/>
        </p:nvSpPr>
        <p:spPr bwMode="auto">
          <a:xfrm>
            <a:off x="2915816" y="34290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rgbClr val="3333FF"/>
          </a:solidFill>
          <a:ln w="127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build="p"/>
      <p:bldP spid="11674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smtClean="0"/>
              <a:t>So far: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u="sng" dirty="0" smtClean="0"/>
              <a:t>Instruction</a:t>
            </a:r>
            <a:r>
              <a:rPr lang="en-US" dirty="0" smtClean="0"/>
              <a:t>		  </a:t>
            </a:r>
            <a:r>
              <a:rPr lang="en-US" u="sng" dirty="0" smtClean="0"/>
              <a:t>Meaning</a:t>
            </a:r>
          </a:p>
          <a:p>
            <a:pPr>
              <a:buFont typeface="Monotype Sorts" pitchFamily="2" charset="2"/>
              <a:buNone/>
            </a:pPr>
            <a:r>
              <a:rPr lang="en-US" u="sng" dirty="0" smtClean="0"/>
              <a:t/>
            </a:r>
            <a:br>
              <a:rPr lang="en-US" u="sng" dirty="0" smtClean="0"/>
            </a:br>
            <a:r>
              <a:rPr lang="en-US" sz="2000" dirty="0" smtClean="0">
                <a:latin typeface="Courier New" pitchFamily="49" charset="0"/>
              </a:rPr>
              <a:t>add $s1,$s2,$s3	 $s1 = $s2 + $s3</a:t>
            </a:r>
            <a:br>
              <a:rPr lang="en-US" sz="2000" dirty="0" smtClean="0">
                <a:latin typeface="Courier New" pitchFamily="49" charset="0"/>
              </a:rPr>
            </a:br>
            <a:r>
              <a:rPr lang="en-US" sz="2000" dirty="0" smtClean="0">
                <a:latin typeface="Courier New" pitchFamily="49" charset="0"/>
              </a:rPr>
              <a:t>sub $s1,$s2,$s3	 $s1 = $s2 – $s3</a:t>
            </a:r>
            <a:br>
              <a:rPr lang="en-US" sz="2000" dirty="0" smtClean="0">
                <a:latin typeface="Courier New" pitchFamily="49" charset="0"/>
              </a:rPr>
            </a:br>
            <a:r>
              <a:rPr lang="en-US" sz="2000" dirty="0" err="1" smtClean="0">
                <a:latin typeface="Courier New" pitchFamily="49" charset="0"/>
              </a:rPr>
              <a:t>lw</a:t>
            </a:r>
            <a:r>
              <a:rPr lang="en-US" sz="2000" dirty="0" smtClean="0">
                <a:latin typeface="Courier New" pitchFamily="49" charset="0"/>
              </a:rPr>
              <a:t> $s1,100($s2)	 $s1 = Memory[$s2+100] </a:t>
            </a:r>
            <a:br>
              <a:rPr lang="en-US" sz="2000" dirty="0" smtClean="0">
                <a:latin typeface="Courier New" pitchFamily="49" charset="0"/>
              </a:rPr>
            </a:br>
            <a:r>
              <a:rPr lang="en-US" sz="2000" dirty="0" err="1" smtClean="0">
                <a:latin typeface="Courier New" pitchFamily="49" charset="0"/>
              </a:rPr>
              <a:t>sw</a:t>
            </a:r>
            <a:r>
              <a:rPr lang="en-US" sz="2000" dirty="0" smtClean="0">
                <a:latin typeface="Courier New" pitchFamily="49" charset="0"/>
              </a:rPr>
              <a:t> $s1,100($s2)	 Memory[$s2+100] = $s1</a:t>
            </a:r>
            <a:br>
              <a:rPr lang="en-US" sz="2000" dirty="0" smtClean="0">
                <a:latin typeface="Courier New" pitchFamily="49" charset="0"/>
              </a:rPr>
            </a:br>
            <a:r>
              <a:rPr lang="en-US" sz="2000" dirty="0" err="1" smtClean="0">
                <a:latin typeface="Courier New" pitchFamily="49" charset="0"/>
              </a:rPr>
              <a:t>bne</a:t>
            </a:r>
            <a:r>
              <a:rPr lang="en-US" sz="2000" dirty="0" smtClean="0">
                <a:latin typeface="Courier New" pitchFamily="49" charset="0"/>
              </a:rPr>
              <a:t> $s4,$s5,L	 Next instr. is at Label if $s4 ≠ $s5</a:t>
            </a:r>
            <a:br>
              <a:rPr lang="en-US" sz="2000" dirty="0" smtClean="0">
                <a:latin typeface="Courier New" pitchFamily="49" charset="0"/>
              </a:rPr>
            </a:br>
            <a:r>
              <a:rPr lang="en-US" sz="2000" dirty="0" err="1" smtClean="0">
                <a:latin typeface="Courier New" pitchFamily="49" charset="0"/>
              </a:rPr>
              <a:t>beq</a:t>
            </a:r>
            <a:r>
              <a:rPr lang="en-US" sz="2000" dirty="0" smtClean="0">
                <a:latin typeface="Courier New" pitchFamily="49" charset="0"/>
              </a:rPr>
              <a:t> $s4,$s5,L	 Next instr. is at Label if $s4 = $s5</a:t>
            </a:r>
            <a:br>
              <a:rPr lang="en-US" sz="2000" dirty="0" smtClean="0">
                <a:latin typeface="Courier New" pitchFamily="49" charset="0"/>
              </a:rPr>
            </a:br>
            <a:r>
              <a:rPr lang="en-US" sz="2000" dirty="0" smtClean="0">
                <a:latin typeface="Courier New" pitchFamily="49" charset="0"/>
              </a:rPr>
              <a:t>j Label		 Next instr. is at Label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Formats: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755576" y="4653134"/>
            <a:ext cx="7542052" cy="1818338"/>
            <a:chOff x="755576" y="4653134"/>
            <a:chExt cx="7542052" cy="1818338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1173547" y="5173277"/>
              <a:ext cx="7124081" cy="395679"/>
              <a:chOff x="645" y="3171"/>
              <a:chExt cx="3835" cy="213"/>
            </a:xfrm>
            <a:solidFill>
              <a:srgbClr val="FFFF66"/>
            </a:solidFill>
          </p:grpSpPr>
          <p:sp>
            <p:nvSpPr>
              <p:cNvPr id="23575" name="Rectangle 6"/>
              <p:cNvSpPr>
                <a:spLocks noChangeArrowheads="1"/>
              </p:cNvSpPr>
              <p:nvPr/>
            </p:nvSpPr>
            <p:spPr bwMode="auto">
              <a:xfrm>
                <a:off x="645" y="3171"/>
                <a:ext cx="639" cy="213"/>
              </a:xfrm>
              <a:prstGeom prst="rect">
                <a:avLst/>
              </a:prstGeom>
              <a:grpFill/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3200"/>
              </a:p>
            </p:txBody>
          </p:sp>
          <p:sp>
            <p:nvSpPr>
              <p:cNvPr id="23576" name="Rectangle 7"/>
              <p:cNvSpPr>
                <a:spLocks noChangeArrowheads="1"/>
              </p:cNvSpPr>
              <p:nvPr/>
            </p:nvSpPr>
            <p:spPr bwMode="auto">
              <a:xfrm>
                <a:off x="1284" y="3171"/>
                <a:ext cx="639" cy="213"/>
              </a:xfrm>
              <a:prstGeom prst="rect">
                <a:avLst/>
              </a:prstGeom>
              <a:grpFill/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3200"/>
              </a:p>
            </p:txBody>
          </p:sp>
          <p:sp>
            <p:nvSpPr>
              <p:cNvPr id="23577" name="Rectangle 8"/>
              <p:cNvSpPr>
                <a:spLocks noChangeArrowheads="1"/>
              </p:cNvSpPr>
              <p:nvPr/>
            </p:nvSpPr>
            <p:spPr bwMode="auto">
              <a:xfrm>
                <a:off x="1923" y="3171"/>
                <a:ext cx="639" cy="213"/>
              </a:xfrm>
              <a:prstGeom prst="rect">
                <a:avLst/>
              </a:prstGeom>
              <a:grpFill/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3200"/>
              </a:p>
            </p:txBody>
          </p:sp>
          <p:sp>
            <p:nvSpPr>
              <p:cNvPr id="23578" name="Rectangle 9"/>
              <p:cNvSpPr>
                <a:spLocks noChangeArrowheads="1"/>
              </p:cNvSpPr>
              <p:nvPr/>
            </p:nvSpPr>
            <p:spPr bwMode="auto">
              <a:xfrm>
                <a:off x="2562" y="3171"/>
                <a:ext cx="1918" cy="213"/>
              </a:xfrm>
              <a:prstGeom prst="rect">
                <a:avLst/>
              </a:prstGeom>
              <a:grpFill/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3200"/>
              </a:p>
            </p:txBody>
          </p:sp>
        </p:grpSp>
        <p:grpSp>
          <p:nvGrpSpPr>
            <p:cNvPr id="5" name="Group 10"/>
            <p:cNvGrpSpPr>
              <a:grpSpLocks/>
            </p:cNvGrpSpPr>
            <p:nvPr/>
          </p:nvGrpSpPr>
          <p:grpSpPr bwMode="auto">
            <a:xfrm>
              <a:off x="1173547" y="4703292"/>
              <a:ext cx="7124081" cy="395679"/>
              <a:chOff x="645" y="2918"/>
              <a:chExt cx="3835" cy="213"/>
            </a:xfrm>
            <a:solidFill>
              <a:srgbClr val="FFFF66"/>
            </a:solidFill>
          </p:grpSpPr>
          <p:sp>
            <p:nvSpPr>
              <p:cNvPr id="23569" name="Rectangle 11"/>
              <p:cNvSpPr>
                <a:spLocks noChangeArrowheads="1"/>
              </p:cNvSpPr>
              <p:nvPr/>
            </p:nvSpPr>
            <p:spPr bwMode="auto">
              <a:xfrm>
                <a:off x="645" y="2918"/>
                <a:ext cx="639" cy="213"/>
              </a:xfrm>
              <a:prstGeom prst="rect">
                <a:avLst/>
              </a:prstGeom>
              <a:grpFill/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3200"/>
              </a:p>
            </p:txBody>
          </p:sp>
          <p:sp>
            <p:nvSpPr>
              <p:cNvPr id="23570" name="Rectangle 12"/>
              <p:cNvSpPr>
                <a:spLocks noChangeArrowheads="1"/>
              </p:cNvSpPr>
              <p:nvPr/>
            </p:nvSpPr>
            <p:spPr bwMode="auto">
              <a:xfrm>
                <a:off x="1284" y="2918"/>
                <a:ext cx="639" cy="213"/>
              </a:xfrm>
              <a:prstGeom prst="rect">
                <a:avLst/>
              </a:prstGeom>
              <a:grpFill/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3200"/>
              </a:p>
            </p:txBody>
          </p:sp>
          <p:sp>
            <p:nvSpPr>
              <p:cNvPr id="23571" name="Rectangle 13"/>
              <p:cNvSpPr>
                <a:spLocks noChangeArrowheads="1"/>
              </p:cNvSpPr>
              <p:nvPr/>
            </p:nvSpPr>
            <p:spPr bwMode="auto">
              <a:xfrm>
                <a:off x="1923" y="2918"/>
                <a:ext cx="639" cy="213"/>
              </a:xfrm>
              <a:prstGeom prst="rect">
                <a:avLst/>
              </a:prstGeom>
              <a:grpFill/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3200"/>
              </a:p>
            </p:txBody>
          </p:sp>
          <p:sp>
            <p:nvSpPr>
              <p:cNvPr id="23572" name="Rectangle 14"/>
              <p:cNvSpPr>
                <a:spLocks noChangeArrowheads="1"/>
              </p:cNvSpPr>
              <p:nvPr/>
            </p:nvSpPr>
            <p:spPr bwMode="auto">
              <a:xfrm>
                <a:off x="2562" y="2918"/>
                <a:ext cx="639" cy="213"/>
              </a:xfrm>
              <a:prstGeom prst="rect">
                <a:avLst/>
              </a:prstGeom>
              <a:grpFill/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3200"/>
              </a:p>
            </p:txBody>
          </p:sp>
          <p:sp>
            <p:nvSpPr>
              <p:cNvPr id="23573" name="Rectangle 15"/>
              <p:cNvSpPr>
                <a:spLocks noChangeArrowheads="1"/>
              </p:cNvSpPr>
              <p:nvPr/>
            </p:nvSpPr>
            <p:spPr bwMode="auto">
              <a:xfrm>
                <a:off x="3202" y="2918"/>
                <a:ext cx="639" cy="213"/>
              </a:xfrm>
              <a:prstGeom prst="rect">
                <a:avLst/>
              </a:prstGeom>
              <a:grpFill/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3200"/>
              </a:p>
            </p:txBody>
          </p:sp>
          <p:sp>
            <p:nvSpPr>
              <p:cNvPr id="23574" name="Rectangle 16"/>
              <p:cNvSpPr>
                <a:spLocks noChangeArrowheads="1"/>
              </p:cNvSpPr>
              <p:nvPr/>
            </p:nvSpPr>
            <p:spPr bwMode="auto">
              <a:xfrm>
                <a:off x="3841" y="2918"/>
                <a:ext cx="639" cy="213"/>
              </a:xfrm>
              <a:prstGeom prst="rect">
                <a:avLst/>
              </a:prstGeom>
              <a:grpFill/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3200"/>
              </a:p>
            </p:txBody>
          </p:sp>
        </p:grpSp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1173547" y="5643262"/>
              <a:ext cx="7124081" cy="395679"/>
              <a:chOff x="645" y="3424"/>
              <a:chExt cx="3835" cy="213"/>
            </a:xfrm>
            <a:solidFill>
              <a:srgbClr val="FFFF66"/>
            </a:solidFill>
          </p:grpSpPr>
          <p:sp>
            <p:nvSpPr>
              <p:cNvPr id="23567" name="Rectangle 18"/>
              <p:cNvSpPr>
                <a:spLocks noChangeArrowheads="1"/>
              </p:cNvSpPr>
              <p:nvPr/>
            </p:nvSpPr>
            <p:spPr bwMode="auto">
              <a:xfrm>
                <a:off x="645" y="3424"/>
                <a:ext cx="639" cy="213"/>
              </a:xfrm>
              <a:prstGeom prst="rect">
                <a:avLst/>
              </a:prstGeom>
              <a:grpFill/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3200"/>
              </a:p>
            </p:txBody>
          </p:sp>
          <p:sp>
            <p:nvSpPr>
              <p:cNvPr id="23568" name="Rectangle 19"/>
              <p:cNvSpPr>
                <a:spLocks noChangeArrowheads="1"/>
              </p:cNvSpPr>
              <p:nvPr/>
            </p:nvSpPr>
            <p:spPr bwMode="auto">
              <a:xfrm>
                <a:off x="1284" y="3424"/>
                <a:ext cx="3196" cy="213"/>
              </a:xfrm>
              <a:prstGeom prst="rect">
                <a:avLst/>
              </a:prstGeom>
              <a:grpFill/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3200"/>
              </a:p>
            </p:txBody>
          </p:sp>
        </p:grpSp>
        <p:grpSp>
          <p:nvGrpSpPr>
            <p:cNvPr id="7" name="Group 20"/>
            <p:cNvGrpSpPr>
              <a:grpSpLocks/>
            </p:cNvGrpSpPr>
            <p:nvPr/>
          </p:nvGrpSpPr>
          <p:grpSpPr bwMode="auto">
            <a:xfrm>
              <a:off x="755576" y="4653134"/>
              <a:ext cx="7504899" cy="1727612"/>
              <a:chOff x="420" y="2891"/>
              <a:chExt cx="4040" cy="930"/>
            </a:xfrm>
          </p:grpSpPr>
          <p:sp>
            <p:nvSpPr>
              <p:cNvPr id="23564" name="Rectangle 21"/>
              <p:cNvSpPr>
                <a:spLocks noChangeArrowheads="1"/>
              </p:cNvSpPr>
              <p:nvPr/>
            </p:nvSpPr>
            <p:spPr bwMode="auto">
              <a:xfrm>
                <a:off x="436" y="2891"/>
                <a:ext cx="4024" cy="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19050" tIns="26988" rIns="19050" bIns="26988"/>
              <a:lstStyle/>
              <a:p>
                <a:pPr marL="112713" defTabSz="904875">
                  <a:lnSpc>
                    <a:spcPts val="2700"/>
                  </a:lnSpc>
                  <a:spcBef>
                    <a:spcPts val="600"/>
                  </a:spcBef>
                  <a:spcAft>
                    <a:spcPts val="600"/>
                  </a:spcAft>
                  <a:tabLst>
                    <a:tab pos="452438" algn="l"/>
                    <a:tab pos="1520825" algn="l"/>
                    <a:tab pos="2540000" algn="l"/>
                    <a:tab pos="3557588" algn="l"/>
                    <a:tab pos="4638675" algn="l"/>
                    <a:tab pos="5594350" algn="l"/>
                  </a:tabLst>
                </a:pPr>
                <a:r>
                  <a:rPr lang="en-US" dirty="0">
                    <a:solidFill>
                      <a:srgbClr val="000000"/>
                    </a:solidFill>
                    <a:latin typeface="Courier New" pitchFamily="49" charset="0"/>
                  </a:rPr>
                  <a:t>	  op	  </a:t>
                </a:r>
                <a:r>
                  <a:rPr lang="en-US" dirty="0" err="1">
                    <a:solidFill>
                      <a:srgbClr val="000000"/>
                    </a:solidFill>
                    <a:latin typeface="Courier New" pitchFamily="49" charset="0"/>
                  </a:rPr>
                  <a:t>rs</a:t>
                </a:r>
                <a:r>
                  <a:rPr lang="en-US" dirty="0">
                    <a:solidFill>
                      <a:srgbClr val="000000"/>
                    </a:solidFill>
                    <a:latin typeface="Courier New" pitchFamily="49" charset="0"/>
                  </a:rPr>
                  <a:t>	  </a:t>
                </a:r>
                <a:r>
                  <a:rPr lang="en-US" dirty="0" smtClean="0">
                    <a:solidFill>
                      <a:srgbClr val="000000"/>
                    </a:solidFill>
                    <a:latin typeface="Courier New" pitchFamily="49" charset="0"/>
                  </a:rPr>
                  <a:t> </a:t>
                </a:r>
                <a:r>
                  <a:rPr lang="en-US" dirty="0" err="1" smtClean="0">
                    <a:solidFill>
                      <a:srgbClr val="000000"/>
                    </a:solidFill>
                    <a:latin typeface="Courier New" pitchFamily="49" charset="0"/>
                  </a:rPr>
                  <a:t>rt</a:t>
                </a:r>
                <a:r>
                  <a:rPr lang="en-US" dirty="0">
                    <a:solidFill>
                      <a:srgbClr val="000000"/>
                    </a:solidFill>
                    <a:latin typeface="Courier New" pitchFamily="49" charset="0"/>
                  </a:rPr>
                  <a:t>	  </a:t>
                </a:r>
                <a:r>
                  <a:rPr lang="en-US" dirty="0" smtClean="0">
                    <a:solidFill>
                      <a:srgbClr val="000000"/>
                    </a:solidFill>
                    <a:latin typeface="Courier New" pitchFamily="49" charset="0"/>
                  </a:rPr>
                  <a:t>  rd</a:t>
                </a:r>
                <a:r>
                  <a:rPr lang="en-US" dirty="0">
                    <a:solidFill>
                      <a:srgbClr val="000000"/>
                    </a:solidFill>
                    <a:latin typeface="Courier New" pitchFamily="49" charset="0"/>
                  </a:rPr>
                  <a:t> </a:t>
                </a:r>
                <a:r>
                  <a:rPr lang="en-US" dirty="0" smtClean="0">
                    <a:solidFill>
                      <a:srgbClr val="000000"/>
                    </a:solidFill>
                    <a:latin typeface="Courier New" pitchFamily="49" charset="0"/>
                  </a:rPr>
                  <a:t>  </a:t>
                </a:r>
                <a:r>
                  <a:rPr lang="en-US" dirty="0" err="1" smtClean="0">
                    <a:solidFill>
                      <a:srgbClr val="000000"/>
                    </a:solidFill>
                    <a:latin typeface="Courier New" pitchFamily="49" charset="0"/>
                  </a:rPr>
                  <a:t>shamt</a:t>
                </a:r>
                <a:r>
                  <a:rPr lang="en-US" dirty="0">
                    <a:solidFill>
                      <a:srgbClr val="000000"/>
                    </a:solidFill>
                    <a:latin typeface="Courier New" pitchFamily="49" charset="0"/>
                  </a:rPr>
                  <a:t>	</a:t>
                </a:r>
                <a:r>
                  <a:rPr lang="en-US" dirty="0" err="1">
                    <a:solidFill>
                      <a:srgbClr val="000000"/>
                    </a:solidFill>
                    <a:latin typeface="Courier New" pitchFamily="49" charset="0"/>
                  </a:rPr>
                  <a:t>funct</a:t>
                </a:r>
                <a:endParaRPr lang="en-US" dirty="0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23565" name="Rectangle 22"/>
              <p:cNvSpPr>
                <a:spLocks noChangeArrowheads="1"/>
              </p:cNvSpPr>
              <p:nvPr/>
            </p:nvSpPr>
            <p:spPr bwMode="auto">
              <a:xfrm>
                <a:off x="420" y="3162"/>
                <a:ext cx="3701" cy="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19050" tIns="26988" rIns="19050" bIns="26988"/>
              <a:lstStyle/>
              <a:p>
                <a:pPr marL="112713" defTabSz="904875">
                  <a:lnSpc>
                    <a:spcPts val="2700"/>
                  </a:lnSpc>
                  <a:spcBef>
                    <a:spcPts val="600"/>
                  </a:spcBef>
                  <a:spcAft>
                    <a:spcPts val="600"/>
                  </a:spcAft>
                  <a:tabLst>
                    <a:tab pos="452438" algn="l"/>
                    <a:tab pos="1520825" algn="l"/>
                    <a:tab pos="2540000" algn="l"/>
                    <a:tab pos="3557588" algn="l"/>
                    <a:tab pos="4638675" algn="l"/>
                    <a:tab pos="5594350" algn="l"/>
                  </a:tabLst>
                </a:pPr>
                <a:r>
                  <a:rPr lang="en-US" dirty="0">
                    <a:solidFill>
                      <a:srgbClr val="000000"/>
                    </a:solidFill>
                    <a:latin typeface="Courier New" pitchFamily="49" charset="0"/>
                  </a:rPr>
                  <a:t>	  op	  </a:t>
                </a:r>
                <a:r>
                  <a:rPr lang="en-US" dirty="0" err="1">
                    <a:solidFill>
                      <a:srgbClr val="000000"/>
                    </a:solidFill>
                    <a:latin typeface="Courier New" pitchFamily="49" charset="0"/>
                  </a:rPr>
                  <a:t>rs</a:t>
                </a:r>
                <a:r>
                  <a:rPr lang="en-US" dirty="0">
                    <a:solidFill>
                      <a:srgbClr val="000000"/>
                    </a:solidFill>
                    <a:latin typeface="Courier New" pitchFamily="49" charset="0"/>
                  </a:rPr>
                  <a:t>	  </a:t>
                </a:r>
                <a:r>
                  <a:rPr lang="en-US" dirty="0" smtClean="0">
                    <a:solidFill>
                      <a:srgbClr val="000000"/>
                    </a:solidFill>
                    <a:latin typeface="Courier New" pitchFamily="49" charset="0"/>
                  </a:rPr>
                  <a:t> </a:t>
                </a:r>
                <a:r>
                  <a:rPr lang="en-US" dirty="0" err="1" smtClean="0">
                    <a:solidFill>
                      <a:srgbClr val="000000"/>
                    </a:solidFill>
                    <a:latin typeface="Courier New" pitchFamily="49" charset="0"/>
                  </a:rPr>
                  <a:t>rt</a:t>
                </a:r>
                <a:r>
                  <a:rPr lang="en-US" dirty="0">
                    <a:solidFill>
                      <a:srgbClr val="000000"/>
                    </a:solidFill>
                    <a:latin typeface="Courier New" pitchFamily="49" charset="0"/>
                  </a:rPr>
                  <a:t>	  </a:t>
                </a:r>
                <a:r>
                  <a:rPr lang="en-US" dirty="0" smtClean="0">
                    <a:solidFill>
                      <a:srgbClr val="000000"/>
                    </a:solidFill>
                    <a:latin typeface="Courier New" pitchFamily="49" charset="0"/>
                  </a:rPr>
                  <a:t> 16 </a:t>
                </a:r>
                <a:r>
                  <a:rPr lang="en-US" dirty="0">
                    <a:solidFill>
                      <a:srgbClr val="000000"/>
                    </a:solidFill>
                    <a:latin typeface="Courier New" pitchFamily="49" charset="0"/>
                  </a:rPr>
                  <a:t>bit address</a:t>
                </a:r>
                <a:br>
                  <a:rPr lang="en-US" dirty="0">
                    <a:solidFill>
                      <a:srgbClr val="000000"/>
                    </a:solidFill>
                    <a:latin typeface="Courier New" pitchFamily="49" charset="0"/>
                  </a:rPr>
                </a:br>
                <a:endParaRPr lang="en-US" dirty="0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23566" name="Rectangle 23"/>
              <p:cNvSpPr>
                <a:spLocks noChangeArrowheads="1"/>
              </p:cNvSpPr>
              <p:nvPr/>
            </p:nvSpPr>
            <p:spPr bwMode="auto">
              <a:xfrm>
                <a:off x="420" y="3434"/>
                <a:ext cx="3062" cy="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19050" tIns="26988" rIns="19050" bIns="26988"/>
              <a:lstStyle/>
              <a:p>
                <a:pPr marL="112713" defTabSz="904875">
                  <a:lnSpc>
                    <a:spcPts val="2700"/>
                  </a:lnSpc>
                  <a:spcBef>
                    <a:spcPts val="600"/>
                  </a:spcBef>
                  <a:spcAft>
                    <a:spcPts val="600"/>
                  </a:spcAft>
                  <a:tabLst>
                    <a:tab pos="452438" algn="l"/>
                    <a:tab pos="1520825" algn="l"/>
                    <a:tab pos="2540000" algn="l"/>
                    <a:tab pos="3557588" algn="l"/>
                    <a:tab pos="4638675" algn="l"/>
                    <a:tab pos="5594350" algn="l"/>
                  </a:tabLst>
                </a:pPr>
                <a:r>
                  <a:rPr lang="en-US" dirty="0">
                    <a:solidFill>
                      <a:srgbClr val="000000"/>
                    </a:solidFill>
                    <a:latin typeface="Courier New" pitchFamily="49" charset="0"/>
                  </a:rPr>
                  <a:t>	  op	  	  26 bit address</a:t>
                </a:r>
              </a:p>
            </p:txBody>
          </p:sp>
        </p:grpSp>
        <p:sp>
          <p:nvSpPr>
            <p:cNvPr id="23559" name="Rectangle 24"/>
            <p:cNvSpPr>
              <a:spLocks noChangeArrowheads="1"/>
            </p:cNvSpPr>
            <p:nvPr/>
          </p:nvSpPr>
          <p:spPr bwMode="auto">
            <a:xfrm>
              <a:off x="755576" y="4797152"/>
              <a:ext cx="468127" cy="1674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defTabSz="904875">
                <a:lnSpc>
                  <a:spcPts val="2100"/>
                </a:lnSpc>
                <a:spcBef>
                  <a:spcPts val="600"/>
                </a:spcBef>
                <a:spcAft>
                  <a:spcPts val="600"/>
                </a:spcAft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2800" b="1" dirty="0">
                  <a:solidFill>
                    <a:srgbClr val="000000"/>
                  </a:solidFill>
                  <a:latin typeface="Courier New" pitchFamily="49" charset="0"/>
                </a:rPr>
                <a:t>R</a:t>
              </a:r>
            </a:p>
            <a:p>
              <a:pPr defTabSz="904875">
                <a:lnSpc>
                  <a:spcPts val="2100"/>
                </a:lnSpc>
                <a:spcBef>
                  <a:spcPts val="600"/>
                </a:spcBef>
                <a:spcAft>
                  <a:spcPts val="600"/>
                </a:spcAft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2800" b="1" dirty="0">
                  <a:solidFill>
                    <a:srgbClr val="000000"/>
                  </a:solidFill>
                  <a:latin typeface="Courier New" pitchFamily="49" charset="0"/>
                </a:rPr>
                <a:t>I</a:t>
              </a:r>
            </a:p>
            <a:p>
              <a:pPr defTabSz="904875">
                <a:lnSpc>
                  <a:spcPts val="2100"/>
                </a:lnSpc>
                <a:spcBef>
                  <a:spcPts val="600"/>
                </a:spcBef>
                <a:spcAft>
                  <a:spcPts val="600"/>
                </a:spcAft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2800" b="1" dirty="0">
                  <a:solidFill>
                    <a:srgbClr val="000000"/>
                  </a:solidFill>
                  <a:latin typeface="Courier New" pitchFamily="49" charset="0"/>
                </a:rPr>
                <a:t>J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05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dirty="0" smtClean="0"/>
              <a:t> MIPS compiler conventions</a:t>
            </a:r>
          </a:p>
        </p:txBody>
      </p:sp>
      <p:graphicFrame>
        <p:nvGraphicFramePr>
          <p:cNvPr id="1026" name="Object 2051">
            <a:hlinkClick r:id="" action="ppaction://ole?verb=0"/>
          </p:cNvPr>
          <p:cNvGraphicFramePr>
            <a:graphicFrameLocks/>
          </p:cNvGraphicFramePr>
          <p:nvPr/>
        </p:nvGraphicFramePr>
        <p:xfrm>
          <a:off x="395536" y="2132856"/>
          <a:ext cx="8367464" cy="4039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37" name="Worksheet" r:id="rId4" imgW="6652800" imgH="2957760" progId="Excel.Sheet.8">
                  <p:embed/>
                </p:oleObj>
              </mc:Choice>
              <mc:Fallback>
                <p:oleObj name="Worksheet" r:id="rId4" imgW="6652800" imgH="2957760" progId="Excel.Sheet.8">
                  <p:embed/>
                  <p:pic>
                    <p:nvPicPr>
                      <p:cNvPr id="0" name="Object 2051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132856"/>
                        <a:ext cx="8367464" cy="40393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225425" y="312738"/>
            <a:ext cx="1590675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610600" cy="5390728"/>
          </a:xfrm>
          <a:noFill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chemeClr val="tx2"/>
                </a:solidFill>
              </a:rPr>
              <a:t>50% of operands are small constants !!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e.g., 	</a:t>
            </a:r>
            <a:r>
              <a:rPr lang="en-US" sz="2000" dirty="0" smtClean="0"/>
              <a:t>A = A + 5;</a:t>
            </a:r>
            <a:br>
              <a:rPr lang="en-US" sz="2000" dirty="0" smtClean="0"/>
            </a:br>
            <a:r>
              <a:rPr lang="en-US" sz="2000" dirty="0" smtClean="0"/>
              <a:t>		    	B = B + 1;</a:t>
            </a:r>
            <a:br>
              <a:rPr lang="en-US" sz="2000" dirty="0" smtClean="0"/>
            </a:br>
            <a:r>
              <a:rPr lang="en-US" sz="2000" dirty="0" smtClean="0"/>
              <a:t>		       	C = C - 18;</a:t>
            </a: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How </a:t>
            </a:r>
            <a:r>
              <a:rPr lang="en-US" dirty="0" smtClean="0"/>
              <a:t>to support them?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put 'typical constants' in memory and load them?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create hard-wired registers (like $zero) for small constants?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. . . ???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MIPS Instructions: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</a:rPr>
              <a:t>addi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 $29, $29, 4	</a:t>
            </a:r>
            <a:b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</a:rPr>
              <a:t>slti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 $8,  $18, 10	</a:t>
            </a:r>
            <a:b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</a:rPr>
              <a:t>andi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 $29, $29, 6</a:t>
            </a:r>
            <a:b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</a:rPr>
              <a:t>ori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  $29, $29, 4</a:t>
            </a:r>
            <a:b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</a:br>
            <a:endParaRPr lang="en-US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smtClean="0"/>
              <a:t>Constants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0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0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ChangeArrowheads="1"/>
          </p:cNvSpPr>
          <p:nvPr/>
        </p:nvSpPr>
        <p:spPr bwMode="auto">
          <a:xfrm>
            <a:off x="225425" y="312738"/>
            <a:ext cx="4259263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980728"/>
            <a:ext cx="8604448" cy="1676400"/>
          </a:xfrm>
          <a:noFill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dirty="0" smtClean="0"/>
              <a:t>Must use two instructions to construct any 32-bit number; new "</a:t>
            </a:r>
            <a:r>
              <a:rPr lang="en-US" dirty="0" smtClean="0">
                <a:solidFill>
                  <a:schemeClr val="accent2"/>
                </a:solidFill>
              </a:rPr>
              <a:t>load upper immediate</a:t>
            </a:r>
            <a:r>
              <a:rPr lang="en-US" dirty="0" smtClean="0"/>
              <a:t>" instruction: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accent2"/>
                </a:solidFill>
              </a:rPr>
              <a:t>      </a:t>
            </a:r>
            <a:r>
              <a:rPr lang="en-US" b="1" dirty="0" err="1" smtClean="0">
                <a:solidFill>
                  <a:schemeClr val="accent2"/>
                </a:solidFill>
                <a:latin typeface="Courier New" pitchFamily="1" charset="0"/>
              </a:rPr>
              <a:t>lui</a:t>
            </a:r>
            <a:r>
              <a:rPr lang="en-US" b="1" dirty="0" smtClean="0">
                <a:solidFill>
                  <a:schemeClr val="accent2"/>
                </a:solidFill>
                <a:latin typeface="Courier New" pitchFamily="1" charset="0"/>
              </a:rPr>
              <a:t> $t0, 1010101010101010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>
              <a:latin typeface="Courier New" pitchFamily="1" charset="0"/>
            </a:endParaRP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693738" y="5097463"/>
            <a:ext cx="5380037" cy="1612900"/>
            <a:chOff x="437" y="3211"/>
            <a:chExt cx="3389" cy="1016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119" y="3222"/>
              <a:ext cx="2573" cy="205"/>
              <a:chOff x="1124" y="3036"/>
              <a:chExt cx="2573" cy="205"/>
            </a:xfrm>
          </p:grpSpPr>
          <p:sp>
            <p:nvSpPr>
              <p:cNvPr id="44065" name="Rectangle 5"/>
              <p:cNvSpPr>
                <a:spLocks noChangeArrowheads="1"/>
              </p:cNvSpPr>
              <p:nvPr/>
            </p:nvSpPr>
            <p:spPr bwMode="auto">
              <a:xfrm>
                <a:off x="1124" y="3036"/>
                <a:ext cx="1286" cy="205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66" name="Rectangle 6"/>
              <p:cNvSpPr>
                <a:spLocks noChangeArrowheads="1"/>
              </p:cNvSpPr>
              <p:nvPr/>
            </p:nvSpPr>
            <p:spPr bwMode="auto">
              <a:xfrm>
                <a:off x="2411" y="3036"/>
                <a:ext cx="1286" cy="205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051" name="Rectangle 7"/>
            <p:cNvSpPr>
              <a:spLocks noChangeArrowheads="1"/>
            </p:cNvSpPr>
            <p:nvPr/>
          </p:nvSpPr>
          <p:spPr bwMode="auto">
            <a:xfrm>
              <a:off x="1218" y="3211"/>
              <a:ext cx="1657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algn="l" defTabSz="904875">
                <a:lnSpc>
                  <a:spcPts val="2100"/>
                </a:lnSpc>
                <a:spcBef>
                  <a:spcPts val="600"/>
                </a:spcBef>
                <a:spcAft>
                  <a:spcPts val="600"/>
                </a:spcAft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400" b="1">
                  <a:solidFill>
                    <a:srgbClr val="000000"/>
                  </a:solidFill>
                  <a:latin typeface="Courier New" pitchFamily="1" charset="0"/>
                </a:rPr>
                <a:t>1010101010101010</a:t>
              </a:r>
            </a:p>
          </p:txBody>
        </p:sp>
        <p:sp>
          <p:nvSpPr>
            <p:cNvPr id="44052" name="Rectangle 8"/>
            <p:cNvSpPr>
              <a:spLocks noChangeArrowheads="1"/>
            </p:cNvSpPr>
            <p:nvPr/>
          </p:nvSpPr>
          <p:spPr bwMode="auto">
            <a:xfrm>
              <a:off x="2496" y="3211"/>
              <a:ext cx="1279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algn="l" defTabSz="904875">
                <a:lnSpc>
                  <a:spcPts val="2100"/>
                </a:lnSpc>
                <a:spcBef>
                  <a:spcPts val="600"/>
                </a:spcBef>
                <a:spcAft>
                  <a:spcPts val="600"/>
                </a:spcAft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400" b="1">
                  <a:solidFill>
                    <a:srgbClr val="000000"/>
                  </a:solidFill>
                  <a:latin typeface="Courier New" pitchFamily="1" charset="0"/>
                </a:rPr>
                <a:t>0000000000000000</a:t>
              </a:r>
            </a:p>
          </p:txBody>
        </p: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1119" y="3467"/>
              <a:ext cx="2573" cy="205"/>
              <a:chOff x="1124" y="3281"/>
              <a:chExt cx="2573" cy="205"/>
            </a:xfrm>
          </p:grpSpPr>
          <p:sp>
            <p:nvSpPr>
              <p:cNvPr id="44063" name="Rectangle 10"/>
              <p:cNvSpPr>
                <a:spLocks noChangeArrowheads="1"/>
              </p:cNvSpPr>
              <p:nvPr/>
            </p:nvSpPr>
            <p:spPr bwMode="auto">
              <a:xfrm>
                <a:off x="1124" y="3281"/>
                <a:ext cx="1286" cy="205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64" name="Rectangle 11"/>
              <p:cNvSpPr>
                <a:spLocks noChangeArrowheads="1"/>
              </p:cNvSpPr>
              <p:nvPr/>
            </p:nvSpPr>
            <p:spPr bwMode="auto">
              <a:xfrm>
                <a:off x="2411" y="3281"/>
                <a:ext cx="1286" cy="205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054" name="Rectangle 12"/>
            <p:cNvSpPr>
              <a:spLocks noChangeArrowheads="1"/>
            </p:cNvSpPr>
            <p:nvPr/>
          </p:nvSpPr>
          <p:spPr bwMode="auto">
            <a:xfrm>
              <a:off x="1218" y="3456"/>
              <a:ext cx="1657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algn="l" defTabSz="904875">
                <a:lnSpc>
                  <a:spcPts val="2100"/>
                </a:lnSpc>
                <a:spcBef>
                  <a:spcPts val="600"/>
                </a:spcBef>
                <a:spcAft>
                  <a:spcPts val="600"/>
                </a:spcAft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400" b="1">
                  <a:solidFill>
                    <a:srgbClr val="000000"/>
                  </a:solidFill>
                  <a:latin typeface="Courier New" pitchFamily="1" charset="0"/>
                </a:rPr>
                <a:t>0000000000000000</a:t>
              </a:r>
            </a:p>
          </p:txBody>
        </p:sp>
        <p:sp>
          <p:nvSpPr>
            <p:cNvPr id="44055" name="Rectangle 13"/>
            <p:cNvSpPr>
              <a:spLocks noChangeArrowheads="1"/>
            </p:cNvSpPr>
            <p:nvPr/>
          </p:nvSpPr>
          <p:spPr bwMode="auto">
            <a:xfrm>
              <a:off x="2496" y="3456"/>
              <a:ext cx="1279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algn="l" defTabSz="904875">
                <a:lnSpc>
                  <a:spcPts val="2100"/>
                </a:lnSpc>
                <a:spcBef>
                  <a:spcPts val="600"/>
                </a:spcBef>
                <a:spcAft>
                  <a:spcPts val="600"/>
                </a:spcAft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400" b="1">
                  <a:solidFill>
                    <a:srgbClr val="000000"/>
                  </a:solidFill>
                  <a:latin typeface="Courier New" pitchFamily="1" charset="0"/>
                </a:rPr>
                <a:t>1010101010101010</a:t>
              </a:r>
            </a:p>
          </p:txBody>
        </p:sp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1119" y="3902"/>
              <a:ext cx="2573" cy="205"/>
              <a:chOff x="1124" y="3716"/>
              <a:chExt cx="2573" cy="205"/>
            </a:xfrm>
          </p:grpSpPr>
          <p:sp>
            <p:nvSpPr>
              <p:cNvPr id="44061" name="Rectangle 15"/>
              <p:cNvSpPr>
                <a:spLocks noChangeArrowheads="1"/>
              </p:cNvSpPr>
              <p:nvPr/>
            </p:nvSpPr>
            <p:spPr bwMode="auto">
              <a:xfrm>
                <a:off x="1124" y="3716"/>
                <a:ext cx="1286" cy="205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62" name="Rectangle 16"/>
              <p:cNvSpPr>
                <a:spLocks noChangeArrowheads="1"/>
              </p:cNvSpPr>
              <p:nvPr/>
            </p:nvSpPr>
            <p:spPr bwMode="auto">
              <a:xfrm>
                <a:off x="2411" y="3716"/>
                <a:ext cx="1286" cy="205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057" name="Rectangle 17"/>
            <p:cNvSpPr>
              <a:spLocks noChangeArrowheads="1"/>
            </p:cNvSpPr>
            <p:nvPr/>
          </p:nvSpPr>
          <p:spPr bwMode="auto">
            <a:xfrm>
              <a:off x="1200" y="3888"/>
              <a:ext cx="1657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algn="l" defTabSz="904875">
                <a:lnSpc>
                  <a:spcPts val="2100"/>
                </a:lnSpc>
                <a:spcBef>
                  <a:spcPts val="600"/>
                </a:spcBef>
                <a:spcAft>
                  <a:spcPts val="600"/>
                </a:spcAft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400" b="1">
                  <a:solidFill>
                    <a:srgbClr val="000000"/>
                  </a:solidFill>
                  <a:latin typeface="Courier New" pitchFamily="1" charset="0"/>
                </a:rPr>
                <a:t>1010101010101010</a:t>
              </a:r>
            </a:p>
          </p:txBody>
        </p:sp>
        <p:sp>
          <p:nvSpPr>
            <p:cNvPr id="44058" name="Rectangle 18"/>
            <p:cNvSpPr>
              <a:spLocks noChangeArrowheads="1"/>
            </p:cNvSpPr>
            <p:nvPr/>
          </p:nvSpPr>
          <p:spPr bwMode="auto">
            <a:xfrm>
              <a:off x="2496" y="3888"/>
              <a:ext cx="1279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algn="l" defTabSz="904875">
                <a:lnSpc>
                  <a:spcPts val="2100"/>
                </a:lnSpc>
                <a:spcBef>
                  <a:spcPts val="600"/>
                </a:spcBef>
                <a:spcAft>
                  <a:spcPts val="600"/>
                </a:spcAft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400" b="1">
                  <a:solidFill>
                    <a:srgbClr val="000000"/>
                  </a:solidFill>
                  <a:latin typeface="Courier New" pitchFamily="1" charset="0"/>
                </a:rPr>
                <a:t>1010101010101010</a:t>
              </a:r>
            </a:p>
          </p:txBody>
        </p:sp>
        <p:sp>
          <p:nvSpPr>
            <p:cNvPr id="44059" name="Line 19"/>
            <p:cNvSpPr>
              <a:spLocks noChangeShapeType="1"/>
            </p:cNvSpPr>
            <p:nvPr/>
          </p:nvSpPr>
          <p:spPr bwMode="auto">
            <a:xfrm>
              <a:off x="710" y="3811"/>
              <a:ext cx="31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0" name="Rectangle 20"/>
            <p:cNvSpPr>
              <a:spLocks noChangeArrowheads="1"/>
            </p:cNvSpPr>
            <p:nvPr/>
          </p:nvSpPr>
          <p:spPr bwMode="auto">
            <a:xfrm>
              <a:off x="437" y="3606"/>
              <a:ext cx="718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algn="ctr" defTabSz="904875">
                <a:lnSpc>
                  <a:spcPts val="1600"/>
                </a:lnSpc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b="1">
                  <a:solidFill>
                    <a:srgbClr val="000000"/>
                  </a:solidFill>
                </a:rPr>
                <a:t>ori</a:t>
              </a:r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1524000" y="2514600"/>
            <a:ext cx="8121650" cy="1079500"/>
            <a:chOff x="548" y="1443"/>
            <a:chExt cx="5401" cy="680"/>
          </a:xfrm>
        </p:grpSpPr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548" y="1794"/>
              <a:ext cx="2573" cy="206"/>
              <a:chOff x="548" y="1794"/>
              <a:chExt cx="2573" cy="206"/>
            </a:xfrm>
          </p:grpSpPr>
          <p:sp>
            <p:nvSpPr>
              <p:cNvPr id="44048" name="Rectangle 23"/>
              <p:cNvSpPr>
                <a:spLocks noChangeArrowheads="1"/>
              </p:cNvSpPr>
              <p:nvPr/>
            </p:nvSpPr>
            <p:spPr bwMode="auto">
              <a:xfrm>
                <a:off x="548" y="1794"/>
                <a:ext cx="1286" cy="206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49" name="Rectangle 24"/>
              <p:cNvSpPr>
                <a:spLocks noChangeArrowheads="1"/>
              </p:cNvSpPr>
              <p:nvPr/>
            </p:nvSpPr>
            <p:spPr bwMode="auto">
              <a:xfrm>
                <a:off x="1835" y="1794"/>
                <a:ext cx="1286" cy="206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043" name="Line 25"/>
            <p:cNvSpPr>
              <a:spLocks noChangeShapeType="1"/>
            </p:cNvSpPr>
            <p:nvPr/>
          </p:nvSpPr>
          <p:spPr bwMode="auto">
            <a:xfrm flipH="1">
              <a:off x="1323" y="1598"/>
              <a:ext cx="606" cy="1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4" name="Rectangle 26"/>
            <p:cNvSpPr>
              <a:spLocks noChangeArrowheads="1"/>
            </p:cNvSpPr>
            <p:nvPr/>
          </p:nvSpPr>
          <p:spPr bwMode="auto">
            <a:xfrm>
              <a:off x="647" y="1783"/>
              <a:ext cx="1657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algn="l" defTabSz="904875">
                <a:lnSpc>
                  <a:spcPts val="2100"/>
                </a:lnSpc>
                <a:spcBef>
                  <a:spcPts val="600"/>
                </a:spcBef>
                <a:spcAft>
                  <a:spcPts val="600"/>
                </a:spcAft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400" b="1">
                  <a:solidFill>
                    <a:srgbClr val="000000"/>
                  </a:solidFill>
                  <a:latin typeface="Courier New" pitchFamily="1" charset="0"/>
                </a:rPr>
                <a:t>1010101010101010</a:t>
              </a:r>
            </a:p>
          </p:txBody>
        </p:sp>
        <p:sp>
          <p:nvSpPr>
            <p:cNvPr id="44045" name="Rectangle 27"/>
            <p:cNvSpPr>
              <a:spLocks noChangeArrowheads="1"/>
            </p:cNvSpPr>
            <p:nvPr/>
          </p:nvSpPr>
          <p:spPr bwMode="auto">
            <a:xfrm>
              <a:off x="1925" y="1783"/>
              <a:ext cx="1279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algn="l" defTabSz="904875">
                <a:lnSpc>
                  <a:spcPts val="2100"/>
                </a:lnSpc>
                <a:spcBef>
                  <a:spcPts val="600"/>
                </a:spcBef>
                <a:spcAft>
                  <a:spcPts val="600"/>
                </a:spcAft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400" b="1">
                  <a:solidFill>
                    <a:srgbClr val="000000"/>
                  </a:solidFill>
                  <a:latin typeface="Courier New" pitchFamily="1" charset="0"/>
                </a:rPr>
                <a:t>0000000000000000</a:t>
              </a:r>
            </a:p>
          </p:txBody>
        </p:sp>
        <p:sp>
          <p:nvSpPr>
            <p:cNvPr id="44046" name="Line 28"/>
            <p:cNvSpPr>
              <a:spLocks noChangeShapeType="1"/>
            </p:cNvSpPr>
            <p:nvPr/>
          </p:nvSpPr>
          <p:spPr bwMode="auto">
            <a:xfrm flipH="1">
              <a:off x="2972" y="1630"/>
              <a:ext cx="606" cy="1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7" name="Rectangle 29"/>
            <p:cNvSpPr>
              <a:spLocks noChangeArrowheads="1"/>
            </p:cNvSpPr>
            <p:nvPr/>
          </p:nvSpPr>
          <p:spPr bwMode="auto">
            <a:xfrm>
              <a:off x="3661" y="1443"/>
              <a:ext cx="2288" cy="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algn="l" defTabSz="904875">
                <a:lnSpc>
                  <a:spcPts val="2700"/>
                </a:lnSpc>
                <a:spcBef>
                  <a:spcPts val="600"/>
                </a:spcBef>
                <a:spcAft>
                  <a:spcPts val="600"/>
                </a:spcAft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800" b="1">
                  <a:solidFill>
                    <a:srgbClr val="000000"/>
                  </a:solidFill>
                  <a:latin typeface="Courier New" pitchFamily="1" charset="0"/>
                </a:rPr>
                <a:t>filled with zeros</a:t>
              </a:r>
            </a:p>
          </p:txBody>
        </p:sp>
      </p:grpSp>
      <p:sp>
        <p:nvSpPr>
          <p:cNvPr id="44040" name="Rectangle 30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305800" cy="990600"/>
          </a:xfrm>
          <a:noFill/>
        </p:spPr>
        <p:txBody>
          <a:bodyPr lIns="90488" tIns="44450" rIns="90488" bIns="44450"/>
          <a:lstStyle/>
          <a:p>
            <a:r>
              <a:rPr lang="en-US" dirty="0" smtClean="0"/>
              <a:t>How to construct larger constants?</a:t>
            </a:r>
          </a:p>
        </p:txBody>
      </p:sp>
      <p:sp>
        <p:nvSpPr>
          <p:cNvPr id="519199" name="Text Box 31"/>
          <p:cNvSpPr txBox="1">
            <a:spLocks noChangeArrowheads="1"/>
          </p:cNvSpPr>
          <p:nvPr/>
        </p:nvSpPr>
        <p:spPr bwMode="auto">
          <a:xfrm>
            <a:off x="533400" y="3885901"/>
            <a:ext cx="6968255" cy="90229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0488" tIns="44450" rIns="90488" bIns="44450" anchor="ctr">
            <a:spAutoFit/>
          </a:bodyPr>
          <a:lstStyle/>
          <a:p>
            <a:pPr algn="l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0000"/>
              <a:buFont typeface="Arial" pitchFamily="34" charset="0"/>
              <a:buChar char="•"/>
            </a:pPr>
            <a:r>
              <a:rPr lang="en-US" dirty="0">
                <a:solidFill>
                  <a:srgbClr val="003399"/>
                </a:solidFill>
              </a:rPr>
              <a:t>  </a:t>
            </a:r>
            <a:r>
              <a:rPr lang="en-US" dirty="0"/>
              <a:t>Then must get the lower order bits right, i.e.,</a:t>
            </a:r>
            <a:br>
              <a:rPr lang="en-US" dirty="0"/>
            </a:br>
            <a:r>
              <a:rPr lang="en-US" dirty="0">
                <a:solidFill>
                  <a:srgbClr val="003399"/>
                </a:solidFill>
              </a:rPr>
              <a:t>	</a:t>
            </a:r>
            <a:r>
              <a:rPr lang="en-US" b="1" dirty="0" err="1">
                <a:solidFill>
                  <a:srgbClr val="003399"/>
                </a:solidFill>
                <a:latin typeface="Courier New" pitchFamily="1" charset="0"/>
              </a:rPr>
              <a:t>ori</a:t>
            </a:r>
            <a:r>
              <a:rPr lang="en-US" b="1" dirty="0">
                <a:solidFill>
                  <a:srgbClr val="003399"/>
                </a:solidFill>
                <a:latin typeface="Courier New" pitchFamily="1" charset="0"/>
              </a:rPr>
              <a:t> $t0, $t0, 1010101010101010</a:t>
            </a:r>
            <a:endParaRPr lang="en-US" b="1" dirty="0">
              <a:solidFill>
                <a:schemeClr val="tx1"/>
              </a:solidFill>
              <a:latin typeface="Courier New" pitchFamily="1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19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9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225425" y="312738"/>
            <a:ext cx="5135563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Rectangle 1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smtClean="0"/>
              <a:t>Addresses in Branches and Jumps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sz="2000" dirty="0" smtClean="0"/>
              <a:t>Instructions: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sz="1800" dirty="0" smtClean="0"/>
              <a:t>	</a:t>
            </a:r>
            <a:r>
              <a:rPr lang="en-US" sz="1800" dirty="0" err="1" smtClean="0">
                <a:latin typeface="Courier New" pitchFamily="49" charset="0"/>
              </a:rPr>
              <a:t>bne</a:t>
            </a:r>
            <a:r>
              <a:rPr lang="en-US" sz="1800" dirty="0" smtClean="0">
                <a:latin typeface="Courier New" pitchFamily="49" charset="0"/>
              </a:rPr>
              <a:t> $t4,$t5,Label</a:t>
            </a:r>
            <a:r>
              <a:rPr lang="en-US" sz="1800" dirty="0" smtClean="0"/>
              <a:t>	</a:t>
            </a:r>
            <a:r>
              <a:rPr lang="en-US" sz="1800" dirty="0" smtClean="0">
                <a:latin typeface="Times New Roman" pitchFamily="18" charset="0"/>
              </a:rPr>
              <a:t>Next instruction is at Label if</a:t>
            </a:r>
            <a:r>
              <a:rPr lang="en-US" sz="1800" dirty="0" smtClean="0">
                <a:latin typeface="Courier New" pitchFamily="49" charset="0"/>
              </a:rPr>
              <a:t> $t4 </a:t>
            </a:r>
            <a:r>
              <a:rPr lang="en-US" sz="1800" dirty="0" smtClean="0">
                <a:latin typeface="Courier New" pitchFamily="49" charset="0"/>
                <a:sym typeface="Symbol" pitchFamily="18" charset="2"/>
              </a:rPr>
              <a:t></a:t>
            </a:r>
            <a:r>
              <a:rPr lang="en-US" sz="1800" dirty="0" smtClean="0">
                <a:latin typeface="Courier New" pitchFamily="49" charset="0"/>
              </a:rPr>
              <a:t> $t5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sz="1800" dirty="0" smtClean="0"/>
              <a:t>	</a:t>
            </a:r>
            <a:r>
              <a:rPr lang="en-US" sz="1800" dirty="0" err="1" smtClean="0">
                <a:latin typeface="Courier New" pitchFamily="49" charset="0"/>
              </a:rPr>
              <a:t>beq</a:t>
            </a:r>
            <a:r>
              <a:rPr lang="en-US" sz="1800" dirty="0" smtClean="0">
                <a:latin typeface="Courier New" pitchFamily="49" charset="0"/>
              </a:rPr>
              <a:t> $t4,$t5,Label</a:t>
            </a:r>
            <a:r>
              <a:rPr lang="en-US" sz="1800" dirty="0" smtClean="0"/>
              <a:t>	</a:t>
            </a:r>
            <a:r>
              <a:rPr lang="en-US" sz="1800" dirty="0" smtClean="0">
                <a:latin typeface="Times New Roman" pitchFamily="18" charset="0"/>
              </a:rPr>
              <a:t>Next instruction is at Label if  </a:t>
            </a:r>
            <a:r>
              <a:rPr lang="en-US" sz="1800" dirty="0" smtClean="0">
                <a:latin typeface="Courier New" pitchFamily="49" charset="0"/>
              </a:rPr>
              <a:t>$t4 = $t5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sz="1800" dirty="0" smtClean="0"/>
              <a:t>	</a:t>
            </a:r>
            <a:r>
              <a:rPr lang="en-US" sz="1800" dirty="0" smtClean="0">
                <a:latin typeface="Courier New" pitchFamily="49" charset="0"/>
              </a:rPr>
              <a:t>j Label</a:t>
            </a:r>
            <a:r>
              <a:rPr lang="en-US" sz="1800" dirty="0" smtClean="0"/>
              <a:t>			</a:t>
            </a:r>
            <a:r>
              <a:rPr lang="en-US" sz="1800" dirty="0" smtClean="0">
                <a:latin typeface="Times New Roman" pitchFamily="18" charset="0"/>
              </a:rPr>
              <a:t>Next instruction is at Label 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Formats: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000" b="1" dirty="0" smtClean="0"/>
              <a:t>Questions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>
                <a:solidFill>
                  <a:schemeClr val="accent2"/>
                </a:solidFill>
              </a:rPr>
              <a:t>Above addresses are not 32 bits; they are 16 &amp; 26 bits !!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chemeClr val="accent2"/>
                </a:solidFill>
              </a:rPr>
              <a:t>How do we extend them to 32 bits?</a:t>
            </a:r>
          </a:p>
        </p:txBody>
      </p:sp>
      <p:sp>
        <p:nvSpPr>
          <p:cNvPr id="26630" name="Rectangle 15"/>
          <p:cNvSpPr>
            <a:spLocks noChangeArrowheads="1"/>
          </p:cNvSpPr>
          <p:nvPr/>
        </p:nvSpPr>
        <p:spPr bwMode="auto">
          <a:xfrm>
            <a:off x="814388" y="1479550"/>
            <a:ext cx="7515225" cy="1290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1907704" y="2924944"/>
            <a:ext cx="4824536" cy="1181745"/>
            <a:chOff x="1907704" y="2924944"/>
            <a:chExt cx="4824536" cy="1181745"/>
          </a:xfrm>
        </p:grpSpPr>
        <p:sp>
          <p:nvSpPr>
            <p:cNvPr id="25" name="Rectangle 24"/>
            <p:cNvSpPr/>
            <p:nvPr/>
          </p:nvSpPr>
          <p:spPr bwMode="auto">
            <a:xfrm>
              <a:off x="2411760" y="2924944"/>
              <a:ext cx="720080" cy="432048"/>
            </a:xfrm>
            <a:prstGeom prst="rect">
              <a:avLst/>
            </a:prstGeom>
            <a:solidFill>
              <a:srgbClr val="FFFF66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op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2411760" y="3645024"/>
              <a:ext cx="720080" cy="432048"/>
            </a:xfrm>
            <a:prstGeom prst="rect">
              <a:avLst/>
            </a:prstGeom>
            <a:solidFill>
              <a:srgbClr val="FFFF66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op</a:t>
              </a: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3131840" y="2924944"/>
              <a:ext cx="720080" cy="432048"/>
            </a:xfrm>
            <a:prstGeom prst="rect">
              <a:avLst/>
            </a:prstGeom>
            <a:solidFill>
              <a:srgbClr val="FFFF66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rs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851920" y="2924944"/>
              <a:ext cx="720080" cy="432048"/>
            </a:xfrm>
            <a:prstGeom prst="rect">
              <a:avLst/>
            </a:prstGeom>
            <a:solidFill>
              <a:srgbClr val="FFFF66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rt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4572000" y="2924944"/>
              <a:ext cx="2160240" cy="432048"/>
            </a:xfrm>
            <a:prstGeom prst="rect">
              <a:avLst/>
            </a:prstGeom>
            <a:solidFill>
              <a:srgbClr val="FFFF66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16 bit </a:t>
              </a:r>
              <a:r>
                <a:rPr lang="en-US" dirty="0" smtClean="0"/>
                <a:t>address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131840" y="3645024"/>
              <a:ext cx="3600400" cy="432048"/>
            </a:xfrm>
            <a:prstGeom prst="rect">
              <a:avLst/>
            </a:prstGeom>
            <a:solidFill>
              <a:srgbClr val="FFFF66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26 bit address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979712" y="2924944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907704" y="3645024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</a:t>
              </a:r>
              <a:endParaRPr lang="en-US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learn today</a:t>
            </a:r>
            <a:r>
              <a:rPr lang="en-US" dirty="0" smtClean="0"/>
              <a:t>? </a:t>
            </a:r>
            <a:endParaRPr lang="en-US" dirty="0" smtClean="0"/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908720"/>
            <a:ext cx="8900639" cy="5568280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RECAP of </a:t>
            </a:r>
            <a:r>
              <a:rPr lang="en-US" dirty="0" smtClean="0"/>
              <a:t>MIPS ISA: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Basic </a:t>
            </a:r>
            <a:r>
              <a:rPr lang="en-US" dirty="0" smtClean="0"/>
              <a:t>instruction set of any computer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Machine code (format, structure)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Important RISC principles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Addressing modes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How to translate C into Assembly code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Use </a:t>
            </a:r>
            <a:r>
              <a:rPr lang="en-US" dirty="0" smtClean="0"/>
              <a:t>of </a:t>
            </a:r>
            <a:r>
              <a:rPr lang="en-US" b="1" dirty="0" smtClean="0"/>
              <a:t>SPIM</a:t>
            </a:r>
            <a:r>
              <a:rPr lang="en-US" dirty="0" smtClean="0"/>
              <a:t> </a:t>
            </a:r>
            <a:r>
              <a:rPr lang="en-US" dirty="0" smtClean="0"/>
              <a:t>simulator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Book: </a:t>
            </a:r>
            <a:r>
              <a:rPr lang="en-US" dirty="0" err="1" smtClean="0"/>
              <a:t>Patterson&amp;Hennessy</a:t>
            </a:r>
            <a:r>
              <a:rPr lang="en-US" dirty="0" smtClean="0"/>
              <a:t> </a:t>
            </a:r>
            <a:r>
              <a:rPr lang="en-US" dirty="0" smtClean="0"/>
              <a:t>Computer </a:t>
            </a:r>
            <a:r>
              <a:rPr lang="en-US" dirty="0" smtClean="0"/>
              <a:t>Organization, 5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ed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>
                <a:solidFill>
                  <a:schemeClr val="accent2"/>
                </a:solidFill>
              </a:rPr>
              <a:t>study chapter 2.1-2.11, extra reading 2.12-2.14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solidFill>
                  <a:schemeClr val="accent2"/>
                </a:solidFill>
              </a:rPr>
              <a:t>(NOTE: 4</a:t>
            </a:r>
            <a:r>
              <a:rPr lang="en-US" baseline="30000" dirty="0" smtClean="0">
                <a:solidFill>
                  <a:schemeClr val="accent2"/>
                </a:solidFill>
              </a:rPr>
              <a:t>th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ed</a:t>
            </a:r>
            <a:r>
              <a:rPr lang="en-US" dirty="0" smtClean="0">
                <a:solidFill>
                  <a:schemeClr val="accent2"/>
                </a:solidFill>
              </a:rPr>
              <a:t>: 2.1-2.11, reading 2.12-2.14)</a:t>
            </a:r>
          </a:p>
        </p:txBody>
      </p:sp>
      <p:pic>
        <p:nvPicPr>
          <p:cNvPr id="7" name="Picture 2" descr="http://www.noulakaz.net/weblog/images/20070108-hennessy-patters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4288" y="5229200"/>
            <a:ext cx="1785372" cy="1247800"/>
          </a:xfrm>
          <a:prstGeom prst="rect">
            <a:avLst/>
          </a:prstGeom>
          <a:noFill/>
        </p:spPr>
      </p:pic>
      <p:pic>
        <p:nvPicPr>
          <p:cNvPr id="8" name="Picture 2" descr="http://secure-ecsd.elsevier.com/covers/80/Tango2/large/978012407726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4288" y="2420888"/>
            <a:ext cx="1764090" cy="2084834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8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8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1026"/>
          <p:cNvSpPr>
            <a:spLocks noChangeArrowheads="1"/>
          </p:cNvSpPr>
          <p:nvPr/>
        </p:nvSpPr>
        <p:spPr bwMode="auto">
          <a:xfrm>
            <a:off x="225425" y="312738"/>
            <a:ext cx="3457575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Rectangle 103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dirty="0" smtClean="0"/>
              <a:t>Addresses in Branches and Jumps</a:t>
            </a:r>
          </a:p>
        </p:txBody>
      </p:sp>
      <p:sp>
        <p:nvSpPr>
          <p:cNvPr id="126979" name="Rectangle 1027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sz="2000" dirty="0" smtClean="0"/>
              <a:t>Instructions:</a:t>
            </a:r>
          </a:p>
          <a:p>
            <a:pPr lvl="1">
              <a:buNone/>
            </a:pPr>
            <a:r>
              <a:rPr lang="en-US" sz="1800" dirty="0" smtClean="0"/>
              <a:t>	</a:t>
            </a:r>
            <a:r>
              <a:rPr lang="en-US" sz="1800" dirty="0" err="1" smtClean="0">
                <a:latin typeface="Courier New" pitchFamily="49" charset="0"/>
              </a:rPr>
              <a:t>bne</a:t>
            </a:r>
            <a:r>
              <a:rPr lang="en-US" sz="1800" dirty="0" smtClean="0">
                <a:latin typeface="Courier New" pitchFamily="49" charset="0"/>
              </a:rPr>
              <a:t> $t4,$t5,Label</a:t>
            </a:r>
            <a:r>
              <a:rPr lang="en-US" sz="1800" dirty="0" smtClean="0"/>
              <a:t>	</a:t>
            </a:r>
            <a:r>
              <a:rPr lang="en-US" sz="1800" dirty="0" smtClean="0">
                <a:latin typeface="Times New Roman" pitchFamily="18" charset="0"/>
              </a:rPr>
              <a:t>Next instruction is at Label if</a:t>
            </a:r>
            <a:r>
              <a:rPr lang="en-US" sz="1800" dirty="0" smtClean="0">
                <a:latin typeface="Courier New" pitchFamily="49" charset="0"/>
              </a:rPr>
              <a:t> $t4 </a:t>
            </a:r>
            <a:r>
              <a:rPr lang="en-US" sz="1800" dirty="0" smtClean="0">
                <a:latin typeface="Courier New" pitchFamily="49" charset="0"/>
                <a:sym typeface="Symbol" pitchFamily="18" charset="2"/>
              </a:rPr>
              <a:t></a:t>
            </a:r>
            <a:r>
              <a:rPr lang="en-US" sz="1800" dirty="0" smtClean="0">
                <a:latin typeface="Courier New" pitchFamily="49" charset="0"/>
              </a:rPr>
              <a:t> $t5</a:t>
            </a:r>
          </a:p>
          <a:p>
            <a:pPr lvl="1">
              <a:buNone/>
            </a:pPr>
            <a:r>
              <a:rPr lang="en-US" sz="1800" dirty="0" smtClean="0"/>
              <a:t>	</a:t>
            </a:r>
            <a:r>
              <a:rPr lang="en-US" sz="1800" dirty="0" err="1" smtClean="0">
                <a:latin typeface="Courier New" pitchFamily="49" charset="0"/>
              </a:rPr>
              <a:t>beq</a:t>
            </a:r>
            <a:r>
              <a:rPr lang="en-US" sz="1800" dirty="0" smtClean="0">
                <a:latin typeface="Courier New" pitchFamily="49" charset="0"/>
              </a:rPr>
              <a:t> $t4,$t5,Label</a:t>
            </a:r>
            <a:r>
              <a:rPr lang="en-US" sz="1800" dirty="0" smtClean="0"/>
              <a:t>	</a:t>
            </a:r>
            <a:r>
              <a:rPr lang="en-US" sz="1800" dirty="0" smtClean="0">
                <a:latin typeface="Times New Roman" pitchFamily="18" charset="0"/>
              </a:rPr>
              <a:t>Next instruction is at Label if  </a:t>
            </a:r>
            <a:r>
              <a:rPr lang="en-US" sz="1800" dirty="0" smtClean="0">
                <a:latin typeface="Courier New" pitchFamily="49" charset="0"/>
              </a:rPr>
              <a:t>$t4 = $t5</a:t>
            </a:r>
          </a:p>
          <a:p>
            <a:pPr lvl="1">
              <a:buNone/>
            </a:pPr>
            <a:r>
              <a:rPr lang="en-US" sz="1800" dirty="0" smtClean="0"/>
              <a:t>	</a:t>
            </a:r>
            <a:r>
              <a:rPr lang="en-US" sz="1800" dirty="0" smtClean="0">
                <a:latin typeface="Courier New" pitchFamily="49" charset="0"/>
              </a:rPr>
              <a:t>j Label</a:t>
            </a:r>
            <a:r>
              <a:rPr lang="en-US" sz="1800" dirty="0" smtClean="0"/>
              <a:t>			</a:t>
            </a:r>
            <a:r>
              <a:rPr lang="en-US" sz="1800" dirty="0" smtClean="0">
                <a:latin typeface="Times New Roman" pitchFamily="18" charset="0"/>
              </a:rPr>
              <a:t>Next instruction is at Label 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2000" dirty="0" smtClean="0"/>
          </a:p>
          <a:p>
            <a:r>
              <a:rPr lang="en-US" sz="2000" dirty="0" smtClean="0"/>
              <a:t>Branch</a:t>
            </a:r>
          </a:p>
          <a:p>
            <a:pPr lvl="1"/>
            <a:r>
              <a:rPr lang="en-US" sz="1800" dirty="0" err="1" smtClean="0"/>
              <a:t>PC_next</a:t>
            </a:r>
            <a:r>
              <a:rPr lang="en-US" sz="1800" dirty="0" smtClean="0"/>
              <a:t> = </a:t>
            </a:r>
            <a:r>
              <a:rPr lang="en-US" sz="1800" dirty="0" err="1" smtClean="0"/>
              <a:t>PC_branch</a:t>
            </a:r>
            <a:r>
              <a:rPr lang="en-US" sz="1800" dirty="0" smtClean="0"/>
              <a:t> + 4 + ( </a:t>
            </a:r>
            <a:r>
              <a:rPr lang="en-US" sz="1800" dirty="0" err="1" smtClean="0"/>
              <a:t>Instr</a:t>
            </a:r>
            <a:r>
              <a:rPr lang="en-US" sz="1800" dirty="0" smtClean="0"/>
              <a:t>[15..0]  ||  [00] ), or</a:t>
            </a:r>
          </a:p>
          <a:p>
            <a:pPr lvl="1"/>
            <a:r>
              <a:rPr lang="en-US" sz="1800" dirty="0" err="1" smtClean="0"/>
              <a:t>PC_next</a:t>
            </a:r>
            <a:r>
              <a:rPr lang="en-US" sz="1800" dirty="0" smtClean="0"/>
              <a:t> = </a:t>
            </a:r>
            <a:r>
              <a:rPr lang="en-US" sz="1800" dirty="0" err="1" smtClean="0"/>
              <a:t>PC_branch</a:t>
            </a:r>
            <a:r>
              <a:rPr lang="en-US" sz="1800" dirty="0" smtClean="0"/>
              <a:t> + 4 + 4*Label</a:t>
            </a:r>
          </a:p>
          <a:p>
            <a:endParaRPr lang="en-US" sz="2000" dirty="0" smtClean="0"/>
          </a:p>
          <a:p>
            <a:r>
              <a:rPr lang="en-US" sz="2000" dirty="0" smtClean="0"/>
              <a:t>Jump: use high order (4) bits of PC </a:t>
            </a:r>
          </a:p>
          <a:p>
            <a:pPr lvl="1"/>
            <a:r>
              <a:rPr lang="en-US" sz="1800" dirty="0" smtClean="0"/>
              <a:t>32-bit Jump address = PC[31..28]  ||  </a:t>
            </a:r>
            <a:r>
              <a:rPr lang="en-US" sz="1800" dirty="0" err="1" smtClean="0"/>
              <a:t>Instr</a:t>
            </a:r>
            <a:r>
              <a:rPr lang="en-US" sz="1800" dirty="0" smtClean="0"/>
              <a:t>[25..0]  ||  [00]</a:t>
            </a:r>
          </a:p>
          <a:p>
            <a:pPr lvl="1"/>
            <a:r>
              <a:rPr lang="en-US" sz="1800" dirty="0" smtClean="0"/>
              <a:t>Address boundaries of 256 MB</a:t>
            </a:r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r>
              <a:rPr lang="en-US" sz="2000" b="1" dirty="0" smtClean="0"/>
              <a:t>Questions</a:t>
            </a:r>
            <a:r>
              <a:rPr lang="en-US" sz="2000" dirty="0" smtClean="0"/>
              <a:t>:</a:t>
            </a:r>
          </a:p>
          <a:p>
            <a:pPr lvl="1"/>
            <a:r>
              <a:rPr lang="en-US" sz="1800" dirty="0" smtClean="0">
                <a:solidFill>
                  <a:schemeClr val="accent2"/>
                </a:solidFill>
              </a:rPr>
              <a:t>Why do we </a:t>
            </a:r>
            <a:r>
              <a:rPr lang="en-US" sz="1800" dirty="0" err="1" smtClean="0">
                <a:solidFill>
                  <a:schemeClr val="accent2"/>
                </a:solidFill>
              </a:rPr>
              <a:t>concat</a:t>
            </a:r>
            <a:r>
              <a:rPr lang="en-US" sz="1800" dirty="0" smtClean="0">
                <a:solidFill>
                  <a:schemeClr val="accent2"/>
                </a:solidFill>
              </a:rPr>
              <a:t> 2 zero’s for instruction addresses?</a:t>
            </a:r>
          </a:p>
          <a:p>
            <a:pPr lvl="1"/>
            <a:r>
              <a:rPr lang="en-US" sz="1800" dirty="0" smtClean="0">
                <a:solidFill>
                  <a:schemeClr val="accent2"/>
                </a:solidFill>
              </a:rPr>
              <a:t>Why don’t we do this for data memory addresses?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6516216" y="3573016"/>
            <a:ext cx="2411760" cy="504056"/>
          </a:xfrm>
          <a:prstGeom prst="wedgeRoundRectCallout">
            <a:avLst>
              <a:gd name="adj1" fmla="val -87588"/>
              <a:gd name="adj2" fmla="val -121434"/>
              <a:gd name="adj3" fmla="val 16667"/>
            </a:avLst>
          </a:prstGeom>
          <a:solidFill>
            <a:srgbClr val="FFFF66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Concatenating bits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6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6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69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69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69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69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69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69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2697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2697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uiExpand="1" build="p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1" name="Picture 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533400"/>
            <a:ext cx="82296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2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87680" cy="762000"/>
          </a:xfrm>
        </p:spPr>
        <p:txBody>
          <a:bodyPr/>
          <a:lstStyle/>
          <a:p>
            <a:r>
              <a:rPr lang="en-US" dirty="0" smtClean="0"/>
              <a:t>MIPS has </a:t>
            </a:r>
            <a:r>
              <a:rPr lang="en-US" dirty="0" smtClean="0"/>
              <a:t>(only) 3 </a:t>
            </a:r>
            <a:r>
              <a:rPr lang="en-US" dirty="0" smtClean="0"/>
              <a:t>data addressing modes</a:t>
            </a:r>
          </a:p>
        </p:txBody>
      </p:sp>
      <p:sp>
        <p:nvSpPr>
          <p:cNvPr id="32773" name="Line 4"/>
          <p:cNvSpPr>
            <a:spLocks noChangeShapeType="1"/>
          </p:cNvSpPr>
          <p:nvPr/>
        </p:nvSpPr>
        <p:spPr bwMode="auto">
          <a:xfrm>
            <a:off x="1066800" y="2819400"/>
            <a:ext cx="0" cy="2286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0" y="3717032"/>
            <a:ext cx="9144000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0" y="3356992"/>
            <a:ext cx="18742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data operands</a:t>
            </a:r>
            <a:endParaRPr lang="en-US" sz="20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0" y="3645024"/>
            <a:ext cx="3134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next instruction address</a:t>
            </a:r>
            <a:endParaRPr lang="en-US" sz="2000" i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7848600" cy="762000"/>
          </a:xfrm>
        </p:spPr>
        <p:txBody>
          <a:bodyPr/>
          <a:lstStyle/>
          <a:p>
            <a:r>
              <a:rPr lang="en-US" smtClean="0"/>
              <a:t>To summarize:</a:t>
            </a:r>
          </a:p>
        </p:txBody>
      </p:sp>
      <p:graphicFrame>
        <p:nvGraphicFramePr>
          <p:cNvPr id="2050" name="Object 1027">
            <a:hlinkClick r:id="" action="ppaction://ole?verb=0"/>
          </p:cNvPr>
          <p:cNvGraphicFramePr>
            <a:graphicFrameLocks/>
          </p:cNvGraphicFramePr>
          <p:nvPr/>
        </p:nvGraphicFramePr>
        <p:xfrm>
          <a:off x="152400" y="609600"/>
          <a:ext cx="8991600" cy="594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61" name="Worksheet" r:id="rId4" imgW="6383160" imgH="4043160" progId="Excel.Sheet.8">
                  <p:embed/>
                </p:oleObj>
              </mc:Choice>
              <mc:Fallback>
                <p:oleObj name="Worksheet" r:id="rId4" imgW="6383160" imgH="4043160" progId="Excel.Sheet.8">
                  <p:embed/>
                  <p:pic>
                    <p:nvPicPr>
                      <p:cNvPr id="0" name="Object 1027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609600"/>
                        <a:ext cx="8991600" cy="594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complex: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Inequalities</a:t>
            </a:r>
          </a:p>
          <a:p>
            <a:endParaRPr lang="en-US" sz="2800" dirty="0" smtClean="0"/>
          </a:p>
          <a:p>
            <a:r>
              <a:rPr lang="en-US" sz="2800" dirty="0" smtClean="0"/>
              <a:t>While statement</a:t>
            </a:r>
          </a:p>
          <a:p>
            <a:r>
              <a:rPr lang="en-US" sz="2800" dirty="0" smtClean="0"/>
              <a:t>Procedure / Function</a:t>
            </a:r>
          </a:p>
          <a:p>
            <a:pPr lvl="1"/>
            <a:r>
              <a:rPr lang="en-US" sz="2400" dirty="0" smtClean="0"/>
              <a:t>leaf</a:t>
            </a:r>
          </a:p>
          <a:p>
            <a:pPr lvl="1"/>
            <a:r>
              <a:rPr lang="en-US" sz="2400" dirty="0" smtClean="0"/>
              <a:t>non-leaf / recursive</a:t>
            </a:r>
          </a:p>
          <a:p>
            <a:r>
              <a:rPr lang="en-US" sz="2800" dirty="0" smtClean="0"/>
              <a:t>Stack usage</a:t>
            </a:r>
          </a:p>
          <a:p>
            <a:endParaRPr lang="en-US" sz="2800" dirty="0" smtClean="0"/>
          </a:p>
          <a:p>
            <a:r>
              <a:rPr lang="en-US" sz="2800" dirty="0" smtClean="0"/>
              <a:t>Further </a:t>
            </a:r>
            <a:r>
              <a:rPr lang="en-US" sz="2800" i="1" dirty="0" smtClean="0"/>
              <a:t>(</a:t>
            </a:r>
            <a:r>
              <a:rPr lang="en-US" sz="2800" b="1" i="1" dirty="0" smtClean="0"/>
              <a:t>study your book </a:t>
            </a:r>
            <a:r>
              <a:rPr lang="en-US" sz="2800" b="1" i="1" dirty="0" smtClean="0"/>
              <a:t>for </a:t>
            </a:r>
            <a:r>
              <a:rPr lang="en-US" sz="2800" b="1" i="1" dirty="0" smtClean="0"/>
              <a:t>these ones</a:t>
            </a:r>
            <a:r>
              <a:rPr lang="en-US" sz="2800" i="1" dirty="0" smtClean="0"/>
              <a:t>)</a:t>
            </a:r>
            <a:endParaRPr lang="en-US" sz="2800" dirty="0" smtClean="0"/>
          </a:p>
          <a:p>
            <a:pPr lvl="1"/>
            <a:r>
              <a:rPr lang="en-US" sz="2600" dirty="0" smtClean="0"/>
              <a:t>Case/Switch statement</a:t>
            </a:r>
          </a:p>
          <a:p>
            <a:pPr lvl="1"/>
            <a:r>
              <a:rPr lang="en-US" sz="2600" dirty="0" smtClean="0"/>
              <a:t>Arrays </a:t>
            </a:r>
            <a:r>
              <a:rPr lang="en-US" sz="2600" dirty="0" err="1" smtClean="0"/>
              <a:t>vs</a:t>
            </a:r>
            <a:r>
              <a:rPr lang="en-US" sz="2600" dirty="0" smtClean="0"/>
              <a:t> Pointers</a:t>
            </a:r>
          </a:p>
          <a:p>
            <a:pPr lvl="1"/>
            <a:r>
              <a:rPr lang="en-US" sz="2600" dirty="0" smtClean="0"/>
              <a:t>Strings and String Copy</a:t>
            </a:r>
          </a:p>
        </p:txBody>
      </p:sp>
      <p:pic>
        <p:nvPicPr>
          <p:cNvPr id="282626" name="Picture 2" descr="http://upload.wikimedia.org/wikipedia/commons/thumb/a/af/Complex_number_illustration.svg/220px-Complex_number_illustration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40352" y="88483"/>
            <a:ext cx="1296144" cy="1396301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2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dirty="0" smtClean="0"/>
              <a:t>Inequalities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dirty="0" smtClean="0"/>
              <a:t>We have:  </a:t>
            </a:r>
            <a:r>
              <a:rPr lang="en-US" b="1" dirty="0" err="1" smtClean="0"/>
              <a:t>beq</a:t>
            </a:r>
            <a:r>
              <a:rPr lang="en-US" dirty="0" smtClean="0"/>
              <a:t>, </a:t>
            </a:r>
            <a:r>
              <a:rPr lang="en-US" b="1" dirty="0" err="1" smtClean="0"/>
              <a:t>bne</a:t>
            </a:r>
            <a:r>
              <a:rPr lang="en-US" dirty="0" smtClean="0"/>
              <a:t>, what about </a:t>
            </a:r>
            <a:r>
              <a:rPr lang="en-US" b="1" dirty="0" smtClean="0"/>
              <a:t>Branch-if-less-than</a:t>
            </a:r>
            <a:r>
              <a:rPr lang="en-US" dirty="0" smtClean="0"/>
              <a:t>?</a:t>
            </a:r>
          </a:p>
          <a:p>
            <a:r>
              <a:rPr lang="en-US" dirty="0" smtClean="0"/>
              <a:t>New </a:t>
            </a:r>
            <a:r>
              <a:rPr lang="en-US" dirty="0" smtClean="0"/>
              <a:t>(arithmetic) instruction needed: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</a:rPr>
              <a:t>				</a:t>
            </a:r>
          </a:p>
          <a:p>
            <a:pPr>
              <a:buFont typeface="Monotype Sort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</a:rPr>
              <a:t>slt</a:t>
            </a:r>
            <a:r>
              <a:rPr lang="en-US" dirty="0" smtClean="0">
                <a:latin typeface="Courier New" pitchFamily="49" charset="0"/>
              </a:rPr>
              <a:t> $t0, $s1, $s2</a:t>
            </a:r>
            <a:r>
              <a:rPr lang="en-US" sz="2000" dirty="0" smtClean="0">
                <a:latin typeface="Courier New" pitchFamily="49" charset="0"/>
              </a:rPr>
              <a:t> 	 // </a:t>
            </a:r>
            <a:r>
              <a:rPr lang="en-US" sz="2000" dirty="0" smtClean="0"/>
              <a:t>$t0 = 1 if $s1&lt;Ss2, else 0</a:t>
            </a: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endParaRPr lang="en-US" dirty="0" smtClean="0"/>
          </a:p>
          <a:p>
            <a:r>
              <a:rPr lang="en-US" dirty="0" smtClean="0"/>
              <a:t>Can use this </a:t>
            </a:r>
            <a:r>
              <a:rPr lang="en-US" dirty="0" smtClean="0"/>
              <a:t>to build a ‘</a:t>
            </a:r>
            <a:r>
              <a:rPr lang="en-US" b="1" dirty="0" err="1" smtClean="0"/>
              <a:t>blt</a:t>
            </a:r>
            <a:r>
              <a:rPr lang="en-US" b="1" dirty="0" smtClean="0"/>
              <a:t>’ </a:t>
            </a:r>
            <a:r>
              <a:rPr lang="en-US" b="1" dirty="0" smtClean="0"/>
              <a:t>pseudo </a:t>
            </a:r>
            <a:r>
              <a:rPr lang="en-US" b="1" dirty="0" smtClean="0"/>
              <a:t>instruction </a:t>
            </a:r>
            <a:r>
              <a:rPr lang="en-US" dirty="0" smtClean="0"/>
              <a:t>e.g</a:t>
            </a:r>
            <a:r>
              <a:rPr lang="en-US" dirty="0" smtClean="0"/>
              <a:t>.: 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>
                <a:latin typeface="Courier New" pitchFamily="49" charset="0"/>
              </a:rPr>
              <a:t>blt</a:t>
            </a:r>
            <a:r>
              <a:rPr lang="en-US" dirty="0" smtClean="0">
                <a:latin typeface="Courier New" pitchFamily="49" charset="0"/>
              </a:rPr>
              <a:t> $s1, $s2, Label</a:t>
            </a:r>
            <a:endParaRPr lang="en-US" dirty="0" smtClean="0"/>
          </a:p>
          <a:p>
            <a:endParaRPr lang="en-US" dirty="0" smtClean="0"/>
          </a:p>
          <a:p>
            <a:pPr lvl="1"/>
            <a:r>
              <a:rPr lang="en-US" sz="2000" dirty="0" smtClean="0"/>
              <a:t>you can now build all general control structures !!</a:t>
            </a:r>
            <a:br>
              <a:rPr lang="en-US" sz="2000" dirty="0" smtClean="0"/>
            </a:br>
            <a:endParaRPr lang="en-US" sz="2000" dirty="0" smtClean="0"/>
          </a:p>
          <a:p>
            <a:endParaRPr lang="en-US" b="1" dirty="0" smtClean="0"/>
          </a:p>
          <a:p>
            <a:r>
              <a:rPr lang="en-US" b="1" dirty="0" smtClean="0"/>
              <a:t>Question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2"/>
                </a:solidFill>
              </a:rPr>
              <a:t>What is a pseudo instruction?</a:t>
            </a:r>
          </a:p>
          <a:p>
            <a:endParaRPr lang="en-US" dirty="0" smtClean="0"/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225425" y="312738"/>
            <a:ext cx="1954213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90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While statement</a:t>
            </a:r>
          </a:p>
        </p:txBody>
      </p:sp>
      <p:sp>
        <p:nvSpPr>
          <p:cNvPr id="35844" name="Text Box 1027"/>
          <p:cNvSpPr txBox="1">
            <a:spLocks noChangeArrowheads="1"/>
          </p:cNvSpPr>
          <p:nvPr/>
        </p:nvSpPr>
        <p:spPr bwMode="auto">
          <a:xfrm>
            <a:off x="755576" y="1268760"/>
            <a:ext cx="3872855" cy="905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r>
              <a:rPr lang="en-US" b="1" dirty="0">
                <a:solidFill>
                  <a:srgbClr val="003399"/>
                </a:solidFill>
                <a:latin typeface="Courier New" pitchFamily="49" charset="0"/>
              </a:rPr>
              <a:t>while (save[</a:t>
            </a:r>
            <a:r>
              <a:rPr lang="en-US" b="1" dirty="0" err="1">
                <a:solidFill>
                  <a:srgbClr val="003399"/>
                </a:solidFill>
                <a:latin typeface="Courier New" pitchFamily="49" charset="0"/>
              </a:rPr>
              <a:t>i</a:t>
            </a:r>
            <a:r>
              <a:rPr lang="en-US" b="1" dirty="0">
                <a:solidFill>
                  <a:srgbClr val="003399"/>
                </a:solidFill>
                <a:latin typeface="Courier New" pitchFamily="49" charset="0"/>
              </a:rPr>
              <a:t>] == k)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r>
              <a:rPr lang="en-US" b="1" dirty="0">
                <a:solidFill>
                  <a:srgbClr val="003399"/>
                </a:solidFill>
                <a:latin typeface="Courier New" pitchFamily="49" charset="0"/>
              </a:rPr>
              <a:t>    </a:t>
            </a:r>
            <a:r>
              <a:rPr lang="en-US" b="1" dirty="0" err="1">
                <a:solidFill>
                  <a:srgbClr val="003399"/>
                </a:solidFill>
                <a:latin typeface="Courier New" pitchFamily="49" charset="0"/>
              </a:rPr>
              <a:t>i</a:t>
            </a:r>
            <a:r>
              <a:rPr lang="en-US" b="1" dirty="0">
                <a:solidFill>
                  <a:srgbClr val="003399"/>
                </a:solidFill>
                <a:latin typeface="Courier New" pitchFamily="49" charset="0"/>
              </a:rPr>
              <a:t>=</a:t>
            </a:r>
            <a:r>
              <a:rPr lang="en-US" b="1" dirty="0" err="1">
                <a:solidFill>
                  <a:srgbClr val="003399"/>
                </a:solidFill>
                <a:latin typeface="Courier New" pitchFamily="49" charset="0"/>
              </a:rPr>
              <a:t>i+j</a:t>
            </a:r>
            <a:r>
              <a:rPr lang="en-US" b="1" dirty="0">
                <a:solidFill>
                  <a:srgbClr val="003399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137220" name="Text Box 1028"/>
          <p:cNvSpPr txBox="1">
            <a:spLocks noChangeArrowheads="1"/>
          </p:cNvSpPr>
          <p:nvPr/>
        </p:nvSpPr>
        <p:spPr bwMode="auto">
          <a:xfrm>
            <a:off x="914400" y="3581400"/>
            <a:ext cx="3879267" cy="2616743"/>
          </a:xfrm>
          <a:prstGeom prst="rect">
            <a:avLst/>
          </a:prstGeom>
          <a:solidFill>
            <a:srgbClr val="FFFF99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99"/>
            </a:extrusionClr>
          </a:sp3d>
        </p:spPr>
        <p:txBody>
          <a:bodyPr wrap="none" lIns="92075" tIns="46038" rIns="92075" bIns="46038">
            <a:spAutoFit/>
            <a:flatTx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Loop:  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</a:rPr>
              <a:t>muli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 $t1,$s3,4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       add  $t1,$t1,$s6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     </a:t>
            </a:r>
            <a:r>
              <a:rPr lang="en-US" sz="2000" b="1" dirty="0" err="1">
                <a:latin typeface="Courier New" pitchFamily="49" charset="0"/>
              </a:rPr>
              <a:t>lw</a:t>
            </a:r>
            <a:r>
              <a:rPr lang="en-US" sz="2000" b="1" dirty="0">
                <a:latin typeface="Courier New" pitchFamily="49" charset="0"/>
              </a:rPr>
              <a:t>   $t0,0($t1)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     </a:t>
            </a:r>
            <a:r>
              <a:rPr lang="en-US" sz="2000" b="1" dirty="0" err="1">
                <a:latin typeface="Courier New" pitchFamily="49" charset="0"/>
              </a:rPr>
              <a:t>bne</a:t>
            </a:r>
            <a:r>
              <a:rPr lang="en-US" sz="2000" b="1" dirty="0">
                <a:latin typeface="Courier New" pitchFamily="49" charset="0"/>
              </a:rPr>
              <a:t>  $t0,$s5,Exit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     add  $s3,$s3,$s4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     j    Loop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Exit:</a:t>
            </a:r>
          </a:p>
        </p:txBody>
      </p:sp>
      <p:sp>
        <p:nvSpPr>
          <p:cNvPr id="137221" name="Text Box 1029"/>
          <p:cNvSpPr txBox="1">
            <a:spLocks noChangeArrowheads="1"/>
          </p:cNvSpPr>
          <p:nvPr/>
        </p:nvSpPr>
        <p:spPr bwMode="auto">
          <a:xfrm>
            <a:off x="5364088" y="3356992"/>
            <a:ext cx="265271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r>
              <a:rPr lang="en-US" sz="2000" b="0" i="1" dirty="0">
                <a:solidFill>
                  <a:srgbClr val="003399"/>
                </a:solidFill>
                <a:latin typeface="Arial" charset="0"/>
              </a:rPr>
              <a:t># calculate address of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r>
              <a:rPr lang="en-US" sz="2000" b="0" i="1" dirty="0">
                <a:solidFill>
                  <a:srgbClr val="003399"/>
                </a:solidFill>
                <a:latin typeface="Arial" charset="0"/>
              </a:rPr>
              <a:t># 	save[</a:t>
            </a:r>
            <a:r>
              <a:rPr lang="en-US" sz="2000" b="0" i="1" dirty="0" err="1">
                <a:solidFill>
                  <a:srgbClr val="003399"/>
                </a:solidFill>
                <a:latin typeface="Arial" charset="0"/>
              </a:rPr>
              <a:t>i</a:t>
            </a:r>
            <a:r>
              <a:rPr lang="en-US" sz="2000" b="0" i="1" dirty="0">
                <a:solidFill>
                  <a:srgbClr val="003399"/>
                </a:solidFill>
                <a:latin typeface="Arial" charset="0"/>
              </a:rPr>
              <a:t>]</a:t>
            </a:r>
          </a:p>
        </p:txBody>
      </p:sp>
      <p:sp>
        <p:nvSpPr>
          <p:cNvPr id="137222" name="Text Box 1030"/>
          <p:cNvSpPr txBox="1">
            <a:spLocks noChangeArrowheads="1"/>
          </p:cNvSpPr>
          <p:nvPr/>
        </p:nvSpPr>
        <p:spPr bwMode="auto">
          <a:xfrm>
            <a:off x="5105400" y="1295400"/>
            <a:ext cx="3414717" cy="13234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 dirty="0"/>
              <a:t>Registers allocation:</a:t>
            </a:r>
          </a:p>
          <a:p>
            <a:pPr>
              <a:buFontTx/>
              <a:buChar char="•"/>
            </a:pPr>
            <a:r>
              <a:rPr lang="en-US" sz="2000" b="0" dirty="0"/>
              <a:t> </a:t>
            </a:r>
            <a:r>
              <a:rPr lang="en-US" sz="2000" b="0" dirty="0" err="1"/>
              <a:t>i</a:t>
            </a:r>
            <a:r>
              <a:rPr lang="en-US" sz="2000" b="0" dirty="0"/>
              <a:t> 			$s3</a:t>
            </a:r>
          </a:p>
          <a:p>
            <a:pPr>
              <a:buFontTx/>
              <a:buChar char="•"/>
            </a:pPr>
            <a:r>
              <a:rPr lang="en-US" sz="2000" b="0" dirty="0"/>
              <a:t> base of save[]	$s6</a:t>
            </a:r>
          </a:p>
          <a:p>
            <a:pPr>
              <a:buFontTx/>
              <a:buChar char="•"/>
            </a:pPr>
            <a:r>
              <a:rPr lang="en-US" sz="2000" b="0" dirty="0"/>
              <a:t> k 			$s5</a:t>
            </a:r>
          </a:p>
        </p:txBody>
      </p:sp>
      <p:sp>
        <p:nvSpPr>
          <p:cNvPr id="137224" name="Text Box 1032"/>
          <p:cNvSpPr txBox="1">
            <a:spLocks noChangeArrowheads="1"/>
          </p:cNvSpPr>
          <p:nvPr/>
        </p:nvSpPr>
        <p:spPr bwMode="auto">
          <a:xfrm>
            <a:off x="5562600" y="4648200"/>
            <a:ext cx="2165350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err="1">
                <a:latin typeface="Courier New" pitchFamily="49" charset="0"/>
              </a:rPr>
              <a:t>sll</a:t>
            </a:r>
            <a:r>
              <a:rPr lang="en-US" sz="2000" b="1" dirty="0">
                <a:latin typeface="Courier New" pitchFamily="49" charset="0"/>
              </a:rPr>
              <a:t> $t1,$s3,2</a:t>
            </a:r>
          </a:p>
        </p:txBody>
      </p:sp>
      <p:grpSp>
        <p:nvGrpSpPr>
          <p:cNvPr id="2" name="Group 1035"/>
          <p:cNvGrpSpPr>
            <a:grpSpLocks/>
          </p:cNvGrpSpPr>
          <p:nvPr/>
        </p:nvGrpSpPr>
        <p:grpSpPr bwMode="auto">
          <a:xfrm>
            <a:off x="1905000" y="3581400"/>
            <a:ext cx="6096000" cy="1447800"/>
            <a:chOff x="1200" y="2256"/>
            <a:chExt cx="3840" cy="912"/>
          </a:xfrm>
        </p:grpSpPr>
        <p:sp>
          <p:nvSpPr>
            <p:cNvPr id="35851" name="Oval 1031"/>
            <p:cNvSpPr>
              <a:spLocks noChangeArrowheads="1"/>
            </p:cNvSpPr>
            <p:nvPr/>
          </p:nvSpPr>
          <p:spPr bwMode="auto">
            <a:xfrm>
              <a:off x="1200" y="2256"/>
              <a:ext cx="1680" cy="240"/>
            </a:xfrm>
            <a:prstGeom prst="ellipse">
              <a:avLst/>
            </a:prstGeom>
            <a:noFill/>
            <a:ln w="127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5852" name="Oval 1033"/>
            <p:cNvSpPr>
              <a:spLocks noChangeArrowheads="1"/>
            </p:cNvSpPr>
            <p:nvPr/>
          </p:nvSpPr>
          <p:spPr bwMode="auto">
            <a:xfrm>
              <a:off x="3360" y="2928"/>
              <a:ext cx="1680" cy="240"/>
            </a:xfrm>
            <a:prstGeom prst="ellipse">
              <a:avLst/>
            </a:prstGeom>
            <a:noFill/>
            <a:ln w="127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5853" name="Line 1034"/>
            <p:cNvSpPr>
              <a:spLocks noChangeShapeType="1"/>
            </p:cNvSpPr>
            <p:nvPr/>
          </p:nvSpPr>
          <p:spPr bwMode="auto">
            <a:xfrm>
              <a:off x="2880" y="2400"/>
              <a:ext cx="1056" cy="52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137228" name="AutoShape 1036"/>
          <p:cNvSpPr>
            <a:spLocks noChangeArrowheads="1"/>
          </p:cNvSpPr>
          <p:nvPr/>
        </p:nvSpPr>
        <p:spPr bwMode="auto">
          <a:xfrm>
            <a:off x="6172200" y="5715000"/>
            <a:ext cx="2590800" cy="450304"/>
          </a:xfrm>
          <a:prstGeom prst="wedgeRoundRectCallout">
            <a:avLst>
              <a:gd name="adj1" fmla="val -48773"/>
              <a:gd name="adj2" fmla="val -185713"/>
              <a:gd name="adj3" fmla="val 16667"/>
            </a:avLst>
          </a:prstGeom>
          <a:noFill/>
          <a:ln w="12700" algn="ctr">
            <a:solidFill>
              <a:srgbClr val="FF3399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000" b="0" dirty="0"/>
              <a:t>Faster alternative</a:t>
            </a:r>
          </a:p>
        </p:txBody>
      </p:sp>
      <p:cxnSp>
        <p:nvCxnSpPr>
          <p:cNvPr id="14" name="Straight Arrow Connector 13"/>
          <p:cNvCxnSpPr>
            <a:stCxn id="137221" idx="1"/>
          </p:cNvCxnSpPr>
          <p:nvPr/>
        </p:nvCxnSpPr>
        <p:spPr bwMode="auto">
          <a:xfrm rot="10800000" flipV="1">
            <a:off x="4932040" y="3737992"/>
            <a:ext cx="432048" cy="1230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37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0" grpId="0" animBg="1"/>
      <p:bldP spid="137221" grpId="0"/>
      <p:bldP spid="137222" grpId="0"/>
      <p:bldP spid="137224" grpId="0"/>
      <p:bldP spid="13722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 / return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call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jal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label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jump to label (i.e. starting address of the </a:t>
            </a:r>
            <a:r>
              <a:rPr lang="en-US" dirty="0" err="1" smtClean="0"/>
              <a:t>callee</a:t>
            </a:r>
            <a:r>
              <a:rPr lang="en-US" dirty="0" smtClean="0"/>
              <a:t>),</a:t>
            </a:r>
          </a:p>
          <a:p>
            <a:pPr lvl="1"/>
            <a:r>
              <a:rPr lang="en-US" dirty="0" smtClean="0"/>
              <a:t>and make $</a:t>
            </a:r>
            <a:r>
              <a:rPr lang="en-US" dirty="0" err="1" smtClean="0"/>
              <a:t>ra</a:t>
            </a:r>
            <a:r>
              <a:rPr lang="en-US" dirty="0" smtClean="0"/>
              <a:t> = PC+4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Function return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jr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$</a:t>
            </a:r>
            <a:r>
              <a:rPr lang="en-US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ra</a:t>
            </a:r>
            <a:endParaRPr lang="en-US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new PC = $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ra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3779912" y="3501008"/>
            <a:ext cx="4176464" cy="864096"/>
          </a:xfrm>
          <a:prstGeom prst="wedgeRoundRectCallout">
            <a:avLst>
              <a:gd name="adj1" fmla="val -76675"/>
              <a:gd name="adj2" fmla="val -116765"/>
              <a:gd name="adj3" fmla="val 16667"/>
            </a:avLst>
          </a:prstGeom>
          <a:solidFill>
            <a:srgbClr val="FFFFCC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dirty="0" smtClean="0"/>
              <a:t>Return </a:t>
            </a:r>
            <a:r>
              <a:rPr lang="nl-NL" dirty="0" err="1" smtClean="0"/>
              <a:t>address</a:t>
            </a:r>
            <a:r>
              <a:rPr lang="nl-NL" dirty="0" smtClean="0"/>
              <a:t> (ra)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dirty="0" smtClean="0"/>
              <a:t>is </a:t>
            </a:r>
            <a:r>
              <a:rPr lang="nl-NL" dirty="0" err="1" smtClean="0"/>
              <a:t>kept</a:t>
            </a:r>
            <a:r>
              <a:rPr lang="nl-NL" dirty="0" smtClean="0"/>
              <a:t> in $ra = r31 on MIPS</a:t>
            </a:r>
            <a:endParaRPr kumimoji="0" lang="nl-NL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Stack</a:t>
            </a:r>
          </a:p>
        </p:txBody>
      </p:sp>
      <p:sp>
        <p:nvSpPr>
          <p:cNvPr id="38916" name="Line 5"/>
          <p:cNvSpPr>
            <a:spLocks noChangeShapeType="1"/>
          </p:cNvSpPr>
          <p:nvPr/>
        </p:nvSpPr>
        <p:spPr bwMode="auto">
          <a:xfrm>
            <a:off x="1329680" y="1545704"/>
            <a:ext cx="0" cy="3276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38917" name="Line 6"/>
          <p:cNvSpPr>
            <a:spLocks noChangeShapeType="1"/>
          </p:cNvSpPr>
          <p:nvPr/>
        </p:nvSpPr>
        <p:spPr bwMode="auto">
          <a:xfrm>
            <a:off x="2548880" y="1545704"/>
            <a:ext cx="0" cy="3276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40295" name="Line 7"/>
          <p:cNvSpPr>
            <a:spLocks noChangeShapeType="1"/>
          </p:cNvSpPr>
          <p:nvPr/>
        </p:nvSpPr>
        <p:spPr bwMode="auto">
          <a:xfrm>
            <a:off x="659755" y="3420542"/>
            <a:ext cx="685800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triangle" w="med" len="med"/>
          </a:ln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38919" name="Text Box 8"/>
          <p:cNvSpPr txBox="1">
            <a:spLocks noChangeArrowheads="1"/>
          </p:cNvSpPr>
          <p:nvPr/>
        </p:nvSpPr>
        <p:spPr bwMode="auto">
          <a:xfrm>
            <a:off x="339080" y="3069704"/>
            <a:ext cx="593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>
              <a:spcBef>
                <a:spcPct val="5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r>
              <a:rPr lang="en-US" sz="2000" b="0">
                <a:latin typeface="Arial" charset="0"/>
              </a:rPr>
              <a:t>$sp</a:t>
            </a:r>
          </a:p>
        </p:txBody>
      </p:sp>
      <p:sp>
        <p:nvSpPr>
          <p:cNvPr id="38920" name="Text Box 9"/>
          <p:cNvSpPr txBox="1">
            <a:spLocks noChangeArrowheads="1"/>
          </p:cNvSpPr>
          <p:nvPr/>
        </p:nvSpPr>
        <p:spPr bwMode="auto">
          <a:xfrm>
            <a:off x="2609205" y="1423467"/>
            <a:ext cx="153987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>
              <a:spcBef>
                <a:spcPct val="5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r>
              <a:rPr lang="en-US" sz="2000" b="0">
                <a:latin typeface="Arial" charset="0"/>
              </a:rPr>
              <a:t>low address</a:t>
            </a:r>
          </a:p>
        </p:txBody>
      </p:sp>
      <p:sp>
        <p:nvSpPr>
          <p:cNvPr id="38921" name="Text Box 10"/>
          <p:cNvSpPr txBox="1">
            <a:spLocks noChangeArrowheads="1"/>
          </p:cNvSpPr>
          <p:nvPr/>
        </p:nvSpPr>
        <p:spPr bwMode="auto">
          <a:xfrm>
            <a:off x="2685405" y="4623867"/>
            <a:ext cx="16383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>
              <a:spcBef>
                <a:spcPct val="5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r>
              <a:rPr lang="en-US" sz="2000" b="0">
                <a:latin typeface="Arial" charset="0"/>
              </a:rPr>
              <a:t>high address</a:t>
            </a:r>
          </a:p>
        </p:txBody>
      </p:sp>
      <p:sp>
        <p:nvSpPr>
          <p:cNvPr id="38922" name="Line 11"/>
          <p:cNvSpPr>
            <a:spLocks noChangeShapeType="1"/>
          </p:cNvSpPr>
          <p:nvPr/>
        </p:nvSpPr>
        <p:spPr bwMode="auto">
          <a:xfrm>
            <a:off x="1329680" y="1926704"/>
            <a:ext cx="1219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38923" name="Line 12"/>
          <p:cNvSpPr>
            <a:spLocks noChangeShapeType="1"/>
          </p:cNvSpPr>
          <p:nvPr/>
        </p:nvSpPr>
        <p:spPr bwMode="auto">
          <a:xfrm>
            <a:off x="1329680" y="2155304"/>
            <a:ext cx="1219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38924" name="Line 13"/>
          <p:cNvSpPr>
            <a:spLocks noChangeShapeType="1"/>
          </p:cNvSpPr>
          <p:nvPr/>
        </p:nvSpPr>
        <p:spPr bwMode="auto">
          <a:xfrm>
            <a:off x="1329680" y="2383904"/>
            <a:ext cx="1219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38925" name="Line 14"/>
          <p:cNvSpPr>
            <a:spLocks noChangeShapeType="1"/>
          </p:cNvSpPr>
          <p:nvPr/>
        </p:nvSpPr>
        <p:spPr bwMode="auto">
          <a:xfrm>
            <a:off x="1329680" y="2612504"/>
            <a:ext cx="1219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38926" name="Line 15"/>
          <p:cNvSpPr>
            <a:spLocks noChangeShapeType="1"/>
          </p:cNvSpPr>
          <p:nvPr/>
        </p:nvSpPr>
        <p:spPr bwMode="auto">
          <a:xfrm>
            <a:off x="1329680" y="2841104"/>
            <a:ext cx="1219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38927" name="Line 16"/>
          <p:cNvSpPr>
            <a:spLocks noChangeShapeType="1"/>
          </p:cNvSpPr>
          <p:nvPr/>
        </p:nvSpPr>
        <p:spPr bwMode="auto">
          <a:xfrm>
            <a:off x="1329680" y="3069704"/>
            <a:ext cx="1219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38928" name="Line 17"/>
          <p:cNvSpPr>
            <a:spLocks noChangeShapeType="1"/>
          </p:cNvSpPr>
          <p:nvPr/>
        </p:nvSpPr>
        <p:spPr bwMode="auto">
          <a:xfrm>
            <a:off x="1329680" y="3298304"/>
            <a:ext cx="1219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38929" name="Rectangle 18"/>
          <p:cNvSpPr>
            <a:spLocks noChangeArrowheads="1"/>
          </p:cNvSpPr>
          <p:nvPr/>
        </p:nvSpPr>
        <p:spPr bwMode="auto">
          <a:xfrm>
            <a:off x="1329680" y="3298304"/>
            <a:ext cx="1219200" cy="228600"/>
          </a:xfrm>
          <a:prstGeom prst="rect">
            <a:avLst/>
          </a:prstGeom>
          <a:solidFill>
            <a:srgbClr val="FF996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38930" name="Rectangle 19"/>
          <p:cNvSpPr>
            <a:spLocks noChangeArrowheads="1"/>
          </p:cNvSpPr>
          <p:nvPr/>
        </p:nvSpPr>
        <p:spPr bwMode="auto">
          <a:xfrm>
            <a:off x="1329680" y="3526904"/>
            <a:ext cx="1219200" cy="228600"/>
          </a:xfrm>
          <a:prstGeom prst="rect">
            <a:avLst/>
          </a:prstGeom>
          <a:solidFill>
            <a:srgbClr val="FF996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38931" name="Rectangle 20"/>
          <p:cNvSpPr>
            <a:spLocks noChangeArrowheads="1"/>
          </p:cNvSpPr>
          <p:nvPr/>
        </p:nvSpPr>
        <p:spPr bwMode="auto">
          <a:xfrm>
            <a:off x="1329680" y="3755504"/>
            <a:ext cx="1219200" cy="228600"/>
          </a:xfrm>
          <a:prstGeom prst="rect">
            <a:avLst/>
          </a:prstGeom>
          <a:solidFill>
            <a:srgbClr val="FF996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38932" name="Rectangle 21"/>
          <p:cNvSpPr>
            <a:spLocks noChangeArrowheads="1"/>
          </p:cNvSpPr>
          <p:nvPr/>
        </p:nvSpPr>
        <p:spPr bwMode="auto">
          <a:xfrm>
            <a:off x="1329680" y="3984104"/>
            <a:ext cx="1219200" cy="228600"/>
          </a:xfrm>
          <a:prstGeom prst="rect">
            <a:avLst/>
          </a:prstGeom>
          <a:solidFill>
            <a:srgbClr val="FF996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38933" name="Rectangle 22"/>
          <p:cNvSpPr>
            <a:spLocks noChangeArrowheads="1"/>
          </p:cNvSpPr>
          <p:nvPr/>
        </p:nvSpPr>
        <p:spPr bwMode="auto">
          <a:xfrm>
            <a:off x="1329680" y="4212704"/>
            <a:ext cx="1219200" cy="228600"/>
          </a:xfrm>
          <a:prstGeom prst="rect">
            <a:avLst/>
          </a:prstGeom>
          <a:solidFill>
            <a:srgbClr val="FF996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38934" name="Rectangle 23"/>
          <p:cNvSpPr>
            <a:spLocks noChangeArrowheads="1"/>
          </p:cNvSpPr>
          <p:nvPr/>
        </p:nvSpPr>
        <p:spPr bwMode="auto">
          <a:xfrm>
            <a:off x="1329680" y="4441304"/>
            <a:ext cx="1219200" cy="228600"/>
          </a:xfrm>
          <a:prstGeom prst="rect">
            <a:avLst/>
          </a:prstGeom>
          <a:solidFill>
            <a:srgbClr val="FF996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38935" name="Rectangle 24"/>
          <p:cNvSpPr>
            <a:spLocks noChangeArrowheads="1"/>
          </p:cNvSpPr>
          <p:nvPr/>
        </p:nvSpPr>
        <p:spPr bwMode="auto">
          <a:xfrm>
            <a:off x="1329680" y="4669904"/>
            <a:ext cx="1219200" cy="228600"/>
          </a:xfrm>
          <a:prstGeom prst="rect">
            <a:avLst/>
          </a:prstGeom>
          <a:solidFill>
            <a:srgbClr val="FF996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38936" name="Text Box 25"/>
          <p:cNvSpPr txBox="1">
            <a:spLocks noChangeArrowheads="1"/>
          </p:cNvSpPr>
          <p:nvPr/>
        </p:nvSpPr>
        <p:spPr bwMode="auto">
          <a:xfrm rot="-5400000">
            <a:off x="1555105" y="3758679"/>
            <a:ext cx="7080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r>
              <a:rPr lang="en-US" sz="2000" b="0">
                <a:latin typeface="Arial" charset="0"/>
              </a:rPr>
              <a:t>filled</a:t>
            </a:r>
          </a:p>
        </p:txBody>
      </p:sp>
      <p:sp>
        <p:nvSpPr>
          <p:cNvPr id="38937" name="Text Box 26"/>
          <p:cNvSpPr txBox="1">
            <a:spLocks noChangeArrowheads="1"/>
          </p:cNvSpPr>
          <p:nvPr/>
        </p:nvSpPr>
        <p:spPr bwMode="auto">
          <a:xfrm rot="-5400000">
            <a:off x="1471761" y="2394223"/>
            <a:ext cx="874713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r>
              <a:rPr lang="en-US" sz="2000" b="0">
                <a:latin typeface="Arial" charset="0"/>
              </a:rPr>
              <a:t>empty</a:t>
            </a:r>
          </a:p>
        </p:txBody>
      </p:sp>
      <p:sp>
        <p:nvSpPr>
          <p:cNvPr id="140315" name="Text Box 27"/>
          <p:cNvSpPr txBox="1">
            <a:spLocks noChangeArrowheads="1"/>
          </p:cNvSpPr>
          <p:nvPr/>
        </p:nvSpPr>
        <p:spPr bwMode="auto">
          <a:xfrm>
            <a:off x="5292080" y="1423467"/>
            <a:ext cx="22860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>
              <a:spcBef>
                <a:spcPct val="5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r>
              <a:rPr lang="en-US" sz="2000" b="0">
                <a:latin typeface="Arial" charset="0"/>
              </a:rPr>
              <a:t>Save $s0 and $s1:</a:t>
            </a:r>
          </a:p>
        </p:txBody>
      </p:sp>
      <p:sp>
        <p:nvSpPr>
          <p:cNvPr id="140316" name="Text Box 28"/>
          <p:cNvSpPr txBox="1">
            <a:spLocks noChangeArrowheads="1"/>
          </p:cNvSpPr>
          <p:nvPr/>
        </p:nvSpPr>
        <p:spPr bwMode="auto">
          <a:xfrm>
            <a:off x="5292080" y="2079104"/>
            <a:ext cx="2470150" cy="1130300"/>
          </a:xfrm>
          <a:prstGeom prst="rect">
            <a:avLst/>
          </a:prstGeom>
          <a:solidFill>
            <a:srgbClr val="FFFF99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99"/>
            </a:extrusionClr>
          </a:sp3d>
        </p:spPr>
        <p:txBody>
          <a:bodyPr wrap="none" lIns="92075" tIns="46038" rIns="92075" bIns="46038">
            <a:spAutoFit/>
            <a:flatTx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r>
              <a:rPr lang="en-US" sz="2000" b="0">
                <a:latin typeface="Courier New" pitchFamily="49" charset="0"/>
              </a:rPr>
              <a:t>subi $sp,$sp,8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r>
              <a:rPr lang="en-US" sz="2000" b="0">
                <a:latin typeface="Courier New" pitchFamily="49" charset="0"/>
              </a:rPr>
              <a:t>sw   $s0,4($sp)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r>
              <a:rPr lang="en-US" sz="2000" b="0">
                <a:latin typeface="Courier New" pitchFamily="49" charset="0"/>
              </a:rPr>
              <a:t>sw   $s1,0($sp)</a:t>
            </a:r>
          </a:p>
        </p:txBody>
      </p:sp>
      <p:sp>
        <p:nvSpPr>
          <p:cNvPr id="140317" name="Text Box 29"/>
          <p:cNvSpPr txBox="1">
            <a:spLocks noChangeArrowheads="1"/>
          </p:cNvSpPr>
          <p:nvPr/>
        </p:nvSpPr>
        <p:spPr bwMode="auto">
          <a:xfrm>
            <a:off x="5292080" y="3709467"/>
            <a:ext cx="2595563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>
              <a:spcBef>
                <a:spcPct val="5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r>
              <a:rPr lang="en-US" sz="2000" b="0">
                <a:latin typeface="Arial" charset="0"/>
              </a:rPr>
              <a:t>Restore $s0 and $s1:</a:t>
            </a:r>
          </a:p>
        </p:txBody>
      </p:sp>
      <p:sp>
        <p:nvSpPr>
          <p:cNvPr id="140318" name="Text Box 30"/>
          <p:cNvSpPr txBox="1">
            <a:spLocks noChangeArrowheads="1"/>
          </p:cNvSpPr>
          <p:nvPr/>
        </p:nvSpPr>
        <p:spPr bwMode="auto">
          <a:xfrm>
            <a:off x="5292080" y="4365104"/>
            <a:ext cx="2470150" cy="1130300"/>
          </a:xfrm>
          <a:prstGeom prst="rect">
            <a:avLst/>
          </a:prstGeom>
          <a:solidFill>
            <a:srgbClr val="FFFF99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99"/>
            </a:extrusionClr>
          </a:sp3d>
        </p:spPr>
        <p:txBody>
          <a:bodyPr wrap="none" lIns="92075" tIns="46038" rIns="92075" bIns="46038">
            <a:spAutoFit/>
            <a:flatTx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r>
              <a:rPr lang="en-US" sz="2000" b="0" dirty="0" err="1">
                <a:latin typeface="Courier New" pitchFamily="49" charset="0"/>
              </a:rPr>
              <a:t>lw</a:t>
            </a:r>
            <a:r>
              <a:rPr lang="en-US" sz="2000" b="0" dirty="0">
                <a:latin typeface="Courier New" pitchFamily="49" charset="0"/>
              </a:rPr>
              <a:t>   $s0,4($sp)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r>
              <a:rPr lang="en-US" sz="2000" b="0" dirty="0" err="1">
                <a:latin typeface="Courier New" pitchFamily="49" charset="0"/>
              </a:rPr>
              <a:t>lw</a:t>
            </a:r>
            <a:r>
              <a:rPr lang="en-US" sz="2000" b="0" dirty="0">
                <a:latin typeface="Courier New" pitchFamily="49" charset="0"/>
              </a:rPr>
              <a:t>   $s1,0($sp)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r>
              <a:rPr lang="en-US" sz="2000" b="0" dirty="0" err="1">
                <a:latin typeface="Courier New" pitchFamily="49" charset="0"/>
              </a:rPr>
              <a:t>addi</a:t>
            </a:r>
            <a:r>
              <a:rPr lang="en-US" sz="2000" b="0" dirty="0">
                <a:latin typeface="Courier New" pitchFamily="49" charset="0"/>
              </a:rPr>
              <a:t> $sp,$sp,8</a:t>
            </a:r>
          </a:p>
        </p:txBody>
      </p:sp>
      <p:sp>
        <p:nvSpPr>
          <p:cNvPr id="140319" name="Text Box 31"/>
          <p:cNvSpPr txBox="1">
            <a:spLocks noChangeArrowheads="1"/>
          </p:cNvSpPr>
          <p:nvPr/>
        </p:nvSpPr>
        <p:spPr bwMode="auto">
          <a:xfrm>
            <a:off x="381000" y="5664405"/>
            <a:ext cx="8415765" cy="113941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r>
              <a:rPr lang="en-US" sz="2000" b="0" dirty="0">
                <a:latin typeface="Arial" charset="0"/>
              </a:rPr>
              <a:t>Convention: $</a:t>
            </a:r>
            <a:r>
              <a:rPr lang="en-US" sz="2000" b="0" dirty="0" err="1">
                <a:latin typeface="Arial" charset="0"/>
              </a:rPr>
              <a:t>ti</a:t>
            </a:r>
            <a:r>
              <a:rPr lang="en-US" sz="2000" b="0" dirty="0">
                <a:latin typeface="Arial" charset="0"/>
              </a:rPr>
              <a:t> registers do not have to be saved and restored by </a:t>
            </a:r>
            <a:r>
              <a:rPr lang="en-US" sz="2000" b="0" dirty="0" err="1">
                <a:latin typeface="Arial" charset="0"/>
              </a:rPr>
              <a:t>callee</a:t>
            </a:r>
            <a:r>
              <a:rPr lang="en-US" sz="2000" b="0" dirty="0">
                <a:latin typeface="Arial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r>
              <a:rPr lang="en-US" sz="2000" b="0" dirty="0">
                <a:latin typeface="Arial" charset="0"/>
              </a:rPr>
              <a:t>They are scratch </a:t>
            </a:r>
            <a:r>
              <a:rPr lang="en-US" sz="2000" b="0" dirty="0" smtClean="0">
                <a:latin typeface="Arial" charset="0"/>
              </a:rPr>
              <a:t>registers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r>
              <a:rPr lang="en-US" sz="2000" b="1" dirty="0" smtClean="0">
                <a:latin typeface="Arial" charset="0"/>
              </a:rPr>
              <a:t>Question</a:t>
            </a:r>
            <a:r>
              <a:rPr lang="en-US" sz="2000" dirty="0" smtClean="0">
                <a:latin typeface="Arial" charset="0"/>
              </a:rPr>
              <a:t>: </a:t>
            </a:r>
            <a:r>
              <a:rPr lang="en-US" sz="2000" dirty="0" smtClean="0">
                <a:solidFill>
                  <a:schemeClr val="accent2"/>
                </a:solidFill>
                <a:latin typeface="Arial" charset="0"/>
              </a:rPr>
              <a:t>Who takes care when changing $</a:t>
            </a:r>
            <a:r>
              <a:rPr lang="en-US" sz="2000" dirty="0" err="1" smtClean="0">
                <a:solidFill>
                  <a:schemeClr val="accent2"/>
                </a:solidFill>
                <a:latin typeface="Arial" charset="0"/>
              </a:rPr>
              <a:t>ti</a:t>
            </a:r>
            <a:r>
              <a:rPr lang="en-US" sz="2000" dirty="0" smtClean="0">
                <a:solidFill>
                  <a:schemeClr val="accent2"/>
                </a:solidFill>
                <a:latin typeface="Arial" charset="0"/>
              </a:rPr>
              <a:t> registers?</a:t>
            </a:r>
            <a:endParaRPr lang="en-US" sz="2000" b="0" dirty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140321" name="Freeform 33"/>
          <p:cNvSpPr>
            <a:spLocks/>
          </p:cNvSpPr>
          <p:nvPr/>
        </p:nvSpPr>
        <p:spPr bwMode="auto">
          <a:xfrm>
            <a:off x="643880" y="2917304"/>
            <a:ext cx="685800" cy="228600"/>
          </a:xfrm>
          <a:custGeom>
            <a:avLst/>
            <a:gdLst>
              <a:gd name="T0" fmla="*/ 0 w 432"/>
              <a:gd name="T1" fmla="*/ 144 h 144"/>
              <a:gd name="T2" fmla="*/ 0 w 432"/>
              <a:gd name="T3" fmla="*/ 0 h 144"/>
              <a:gd name="T4" fmla="*/ 432 w 432"/>
              <a:gd name="T5" fmla="*/ 0 h 144"/>
              <a:gd name="T6" fmla="*/ 0 60000 65536"/>
              <a:gd name="T7" fmla="*/ 0 60000 65536"/>
              <a:gd name="T8" fmla="*/ 0 60000 65536"/>
              <a:gd name="T9" fmla="*/ 0 w 432"/>
              <a:gd name="T10" fmla="*/ 0 h 144"/>
              <a:gd name="T11" fmla="*/ 432 w 432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44">
                <a:moveTo>
                  <a:pt x="0" y="144"/>
                </a:moveTo>
                <a:lnTo>
                  <a:pt x="0" y="0"/>
                </a:lnTo>
                <a:lnTo>
                  <a:pt x="432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40322" name="Rectangle 34"/>
          <p:cNvSpPr>
            <a:spLocks noChangeArrowheads="1"/>
          </p:cNvSpPr>
          <p:nvPr/>
        </p:nvSpPr>
        <p:spPr bwMode="auto">
          <a:xfrm>
            <a:off x="1405880" y="2917304"/>
            <a:ext cx="1066800" cy="76200"/>
          </a:xfrm>
          <a:prstGeom prst="rect">
            <a:avLst/>
          </a:prstGeom>
          <a:solidFill>
            <a:srgbClr val="669900"/>
          </a:solidFill>
          <a:ln w="127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323" name="Rectangle 35"/>
          <p:cNvSpPr>
            <a:spLocks noChangeArrowheads="1"/>
          </p:cNvSpPr>
          <p:nvPr/>
        </p:nvSpPr>
        <p:spPr bwMode="auto">
          <a:xfrm>
            <a:off x="1405880" y="3145904"/>
            <a:ext cx="1066800" cy="76200"/>
          </a:xfrm>
          <a:prstGeom prst="rect">
            <a:avLst/>
          </a:prstGeom>
          <a:solidFill>
            <a:srgbClr val="669900"/>
          </a:solidFill>
          <a:ln w="127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0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0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0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0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140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140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140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403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403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40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40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40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40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0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0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0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0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0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0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5" grpId="0" animBg="1"/>
      <p:bldP spid="140315" grpId="0"/>
      <p:bldP spid="140316" grpId="0" animBg="1"/>
      <p:bldP spid="140317" grpId="0"/>
      <p:bldP spid="140318" grpId="0" animBg="1"/>
      <p:bldP spid="140319" grpId="0"/>
      <p:bldP spid="140321" grpId="0" animBg="1"/>
      <p:bldP spid="140322" grpId="0" animBg="1"/>
      <p:bldP spid="14032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1663" y="228600"/>
            <a:ext cx="8237537" cy="560388"/>
          </a:xfrm>
        </p:spPr>
        <p:txBody>
          <a:bodyPr/>
          <a:lstStyle/>
          <a:p>
            <a:r>
              <a:rPr lang="en-US" dirty="0"/>
              <a:t>Compiling a leaf </a:t>
            </a:r>
            <a:r>
              <a:rPr lang="en-US" dirty="0" smtClean="0"/>
              <a:t>procedure / function</a:t>
            </a:r>
            <a:endParaRPr lang="en-US" dirty="0"/>
          </a:p>
        </p:txBody>
      </p:sp>
      <p:sp>
        <p:nvSpPr>
          <p:cNvPr id="326659" name="Text Box 3"/>
          <p:cNvSpPr txBox="1">
            <a:spLocks noChangeArrowheads="1"/>
          </p:cNvSpPr>
          <p:nvPr/>
        </p:nvSpPr>
        <p:spPr bwMode="auto">
          <a:xfrm>
            <a:off x="838200" y="914400"/>
            <a:ext cx="989013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r>
              <a:rPr kumimoji="1" lang="en-US" sz="2000">
                <a:latin typeface="Arial" charset="0"/>
              </a:rPr>
              <a:t>C code</a:t>
            </a:r>
          </a:p>
        </p:txBody>
      </p:sp>
      <p:sp>
        <p:nvSpPr>
          <p:cNvPr id="326660" name="Text Box 4"/>
          <p:cNvSpPr txBox="1">
            <a:spLocks noChangeArrowheads="1"/>
          </p:cNvSpPr>
          <p:nvPr/>
        </p:nvSpPr>
        <p:spPr bwMode="auto">
          <a:xfrm>
            <a:off x="914400" y="1462088"/>
            <a:ext cx="7042150" cy="2041525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99"/>
            </a:extrusionClr>
          </a:sp3d>
        </p:spPr>
        <p:txBody>
          <a:bodyPr wrap="none" lIns="92075" tIns="46038" rIns="92075" bIns="46038" anchor="ctr">
            <a:spAutoFit/>
            <a:flatTx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r>
              <a:rPr kumimoji="1" lang="en-US" sz="2000" b="1">
                <a:latin typeface="Courier New" pitchFamily="49" charset="0"/>
              </a:rPr>
              <a:t>int </a:t>
            </a:r>
            <a:r>
              <a:rPr kumimoji="1" lang="en-US" sz="2000" b="1">
                <a:solidFill>
                  <a:schemeClr val="accent2"/>
                </a:solidFill>
                <a:latin typeface="Courier New" pitchFamily="49" charset="0"/>
              </a:rPr>
              <a:t>leaf_example</a:t>
            </a:r>
            <a:r>
              <a:rPr kumimoji="1" lang="en-US" sz="2000" b="1">
                <a:latin typeface="Courier New" pitchFamily="49" charset="0"/>
              </a:rPr>
              <a:t> (int g, int h, int i, int j)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r>
              <a:rPr kumimoji="1" lang="en-US" sz="2000" b="1">
                <a:latin typeface="Courier New" pitchFamily="49" charset="0"/>
              </a:rPr>
              <a:t>{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r>
              <a:rPr kumimoji="1" lang="en-US" sz="2000" b="1">
                <a:latin typeface="Courier New" pitchFamily="49" charset="0"/>
              </a:rPr>
              <a:t>  int f;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r>
              <a:rPr kumimoji="1" lang="en-US" sz="2000" b="1">
                <a:latin typeface="Courier New" pitchFamily="49" charset="0"/>
              </a:rPr>
              <a:t>  f = (g+h)-(i+j);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r>
              <a:rPr kumimoji="1" lang="en-US" sz="2000" b="1">
                <a:latin typeface="Courier New" pitchFamily="49" charset="0"/>
              </a:rPr>
              <a:t>  return f;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r>
              <a:rPr kumimoji="1" lang="en-US" sz="2000" b="1">
                <a:latin typeface="Courier New" pitchFamily="49" charset="0"/>
              </a:rPr>
              <a:t>}</a:t>
            </a:r>
          </a:p>
        </p:txBody>
      </p:sp>
      <p:sp>
        <p:nvSpPr>
          <p:cNvPr id="326661" name="Text Box 5"/>
          <p:cNvSpPr txBox="1">
            <a:spLocks noChangeArrowheads="1"/>
          </p:cNvSpPr>
          <p:nvPr/>
        </p:nvSpPr>
        <p:spPr bwMode="auto">
          <a:xfrm>
            <a:off x="974725" y="4098925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endParaRPr kumimoji="1" lang="en-GB" sz="2000">
              <a:latin typeface="Arial" charset="0"/>
            </a:endParaRPr>
          </a:p>
        </p:txBody>
      </p:sp>
      <p:sp>
        <p:nvSpPr>
          <p:cNvPr id="326662" name="Text Box 6"/>
          <p:cNvSpPr txBox="1">
            <a:spLocks noChangeArrowheads="1"/>
          </p:cNvSpPr>
          <p:nvPr/>
        </p:nvSpPr>
        <p:spPr bwMode="auto">
          <a:xfrm>
            <a:off x="850900" y="3810000"/>
            <a:ext cx="1976438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r>
              <a:rPr kumimoji="1" lang="en-US" sz="2000">
                <a:latin typeface="Arial" charset="0"/>
              </a:rPr>
              <a:t>Assembly code:</a:t>
            </a:r>
          </a:p>
        </p:txBody>
      </p:sp>
      <p:sp>
        <p:nvSpPr>
          <p:cNvPr id="326663" name="Text Box 7"/>
          <p:cNvSpPr txBox="1">
            <a:spLocks noChangeArrowheads="1"/>
          </p:cNvSpPr>
          <p:nvPr/>
        </p:nvSpPr>
        <p:spPr bwMode="auto">
          <a:xfrm>
            <a:off x="838200" y="4387850"/>
            <a:ext cx="8188139" cy="2339744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CC"/>
            </a:extrusionClr>
          </a:sp3d>
        </p:spPr>
        <p:txBody>
          <a:bodyPr wrap="none" lIns="92075" tIns="46038" rIns="92075" bIns="46038">
            <a:spAutoFit/>
            <a:flatTx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r>
              <a:rPr kumimoji="1" lang="en-US" sz="2000" b="1" dirty="0" err="1">
                <a:solidFill>
                  <a:schemeClr val="accent2"/>
                </a:solidFill>
                <a:latin typeface="Courier New" pitchFamily="49" charset="0"/>
              </a:rPr>
              <a:t>leaf_example</a:t>
            </a:r>
            <a:r>
              <a:rPr kumimoji="1" lang="en-US" sz="2000" b="1" dirty="0">
                <a:solidFill>
                  <a:schemeClr val="accent2"/>
                </a:solidFill>
                <a:latin typeface="Courier New" pitchFamily="49" charset="0"/>
              </a:rPr>
              <a:t>:</a:t>
            </a:r>
            <a:r>
              <a:rPr kumimoji="1" lang="en-US" sz="2000" b="1" dirty="0">
                <a:latin typeface="Courier New" pitchFamily="49" charset="0"/>
              </a:rPr>
              <a:t> - save </a:t>
            </a:r>
            <a:r>
              <a:rPr kumimoji="1" lang="en-US" sz="2000" b="1" dirty="0" smtClean="0">
                <a:latin typeface="Courier New" pitchFamily="49" charset="0"/>
              </a:rPr>
              <a:t>$</a:t>
            </a:r>
            <a:r>
              <a:rPr kumimoji="1" lang="en-US" sz="2000" b="1" dirty="0" err="1" smtClean="0">
                <a:latin typeface="Courier New" pitchFamily="49" charset="0"/>
              </a:rPr>
              <a:t>si</a:t>
            </a:r>
            <a:r>
              <a:rPr kumimoji="1" lang="en-US" sz="2000" b="1" dirty="0" smtClean="0">
                <a:latin typeface="Courier New" pitchFamily="49" charset="0"/>
              </a:rPr>
              <a:t> registers </a:t>
            </a:r>
            <a:r>
              <a:rPr kumimoji="1" lang="en-US" sz="2000" b="1" dirty="0">
                <a:latin typeface="Courier New" pitchFamily="49" charset="0"/>
              </a:rPr>
              <a:t>changed by </a:t>
            </a:r>
            <a:r>
              <a:rPr kumimoji="1" lang="en-US" sz="2000" b="1" dirty="0" err="1">
                <a:latin typeface="Courier New" pitchFamily="49" charset="0"/>
              </a:rPr>
              <a:t>callee</a:t>
            </a:r>
            <a:endParaRPr kumimoji="1" lang="en-US" sz="2000" b="1" dirty="0">
              <a:latin typeface="Courier New" pitchFamily="49" charset="0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r>
              <a:rPr kumimoji="1" lang="en-US" sz="2000" b="1" dirty="0">
                <a:latin typeface="Courier New" pitchFamily="49" charset="0"/>
              </a:rPr>
              <a:t>              - code for expression ‘f = ....’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r>
              <a:rPr kumimoji="1" lang="en-US" sz="2000" b="1" dirty="0">
                <a:latin typeface="Courier New" pitchFamily="49" charset="0"/>
              </a:rPr>
              <a:t>                 (</a:t>
            </a:r>
            <a:r>
              <a:rPr kumimoji="1" lang="en-US" sz="2000" b="1" dirty="0">
                <a:solidFill>
                  <a:srgbClr val="FF0000"/>
                </a:solidFill>
                <a:latin typeface="Courier New" pitchFamily="49" charset="0"/>
              </a:rPr>
              <a:t>g is in $a0, h in $a1</a:t>
            </a:r>
            <a:r>
              <a:rPr kumimoji="1" lang="en-US" sz="2000" b="1" dirty="0">
                <a:latin typeface="Courier New" pitchFamily="49" charset="0"/>
              </a:rPr>
              <a:t>, etc.)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r>
              <a:rPr kumimoji="1" lang="en-US" sz="2000" b="1" dirty="0">
                <a:latin typeface="Courier New" pitchFamily="49" charset="0"/>
              </a:rPr>
              <a:t>              - put </a:t>
            </a:r>
            <a:r>
              <a:rPr kumimoji="1" lang="en-US" sz="2000" b="1" dirty="0">
                <a:solidFill>
                  <a:srgbClr val="FF0000"/>
                </a:solidFill>
                <a:latin typeface="Courier New" pitchFamily="49" charset="0"/>
              </a:rPr>
              <a:t>return value in $v0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r>
              <a:rPr kumimoji="1" lang="en-US" sz="2000" b="1" dirty="0">
                <a:latin typeface="Courier New" pitchFamily="49" charset="0"/>
              </a:rPr>
              <a:t>              - restore saved registers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r>
              <a:rPr kumimoji="1" lang="en-US" sz="2000" b="1" dirty="0">
                <a:latin typeface="Courier New" pitchFamily="49" charset="0"/>
              </a:rPr>
              <a:t>              - return: </a:t>
            </a:r>
            <a:r>
              <a:rPr kumimoji="1" lang="en-US" sz="2000" b="1" dirty="0" err="1">
                <a:solidFill>
                  <a:srgbClr val="FF0000"/>
                </a:solidFill>
                <a:latin typeface="Courier New" pitchFamily="49" charset="0"/>
              </a:rPr>
              <a:t>jr</a:t>
            </a:r>
            <a:r>
              <a:rPr kumimoji="1" lang="en-US" sz="2000" b="1" dirty="0">
                <a:solidFill>
                  <a:srgbClr val="FF0000"/>
                </a:solidFill>
                <a:latin typeface="Courier New" pitchFamily="49" charset="0"/>
              </a:rPr>
              <a:t> $</a:t>
            </a:r>
            <a:r>
              <a:rPr kumimoji="1" lang="en-US" sz="2000" b="1" dirty="0" err="1">
                <a:solidFill>
                  <a:srgbClr val="FF0000"/>
                </a:solidFill>
                <a:latin typeface="Courier New" pitchFamily="49" charset="0"/>
              </a:rPr>
              <a:t>ra</a:t>
            </a:r>
            <a:endParaRPr kumimoji="1" lang="en-US" sz="2000" b="1" dirty="0">
              <a:solidFill>
                <a:srgbClr val="FF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6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26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26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61" grpId="0"/>
      <p:bldP spid="326662" grpId="0"/>
      <p:bldP spid="32666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3637" name="Picture 5" descr="http://www.gho-englisch.de/Archive/2005/Mar_05/Spim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15899" y="3501009"/>
            <a:ext cx="5128102" cy="3204592"/>
          </a:xfrm>
          <a:prstGeom prst="rect">
            <a:avLst/>
          </a:prstGeom>
          <a:noFill/>
        </p:spPr>
      </p:pic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simulate: SPIM</a:t>
            </a:r>
            <a:endParaRPr lang="en-US" dirty="0"/>
          </a:p>
        </p:txBody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 smtClean="0"/>
              <a:t>PCSpim</a:t>
            </a:r>
            <a:endParaRPr lang="en-US" dirty="0"/>
          </a:p>
          <a:p>
            <a:pPr lvl="1"/>
            <a:r>
              <a:rPr lang="en-US" dirty="0" smtClean="0">
                <a:hlinkClick r:id="rId4"/>
              </a:rPr>
              <a:t>http://spimsimulator.sourceforge.net/</a:t>
            </a:r>
            <a:endParaRPr lang="en-US" dirty="0"/>
          </a:p>
          <a:p>
            <a:endParaRPr lang="en-US" dirty="0"/>
          </a:p>
          <a:p>
            <a:r>
              <a:rPr lang="en-US" dirty="0"/>
              <a:t>Documentation</a:t>
            </a:r>
          </a:p>
          <a:p>
            <a:pPr lvl="1"/>
            <a:r>
              <a:rPr lang="en-US" dirty="0"/>
              <a:t>book: appendix </a:t>
            </a:r>
            <a:r>
              <a:rPr lang="en-US" dirty="0" smtClean="0"/>
              <a:t>B.9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www.cs.wisc.edu/~</a:t>
            </a:r>
            <a:r>
              <a:rPr lang="en-US" b="1" dirty="0">
                <a:hlinkClick r:id="rId5"/>
              </a:rPr>
              <a:t>larus</a:t>
            </a:r>
            <a:r>
              <a:rPr lang="en-US" dirty="0">
                <a:hlinkClick r:id="rId5"/>
              </a:rPr>
              <a:t>/</a:t>
            </a:r>
            <a:r>
              <a:rPr lang="en-US" b="1" dirty="0">
                <a:hlinkClick r:id="rId5"/>
              </a:rPr>
              <a:t>SPIM</a:t>
            </a:r>
            <a:r>
              <a:rPr lang="en-US" dirty="0">
                <a:hlinkClick r:id="rId5"/>
              </a:rPr>
              <a:t>/</a:t>
            </a:r>
            <a:r>
              <a:rPr lang="en-US" b="1" dirty="0">
                <a:hlinkClick r:id="rId5"/>
              </a:rPr>
              <a:t>spim</a:t>
            </a:r>
            <a:r>
              <a:rPr lang="en-US" dirty="0">
                <a:hlinkClick r:id="rId5"/>
              </a:rPr>
              <a:t>_documentation.pdf</a:t>
            </a:r>
            <a:endParaRPr lang="en-US" dirty="0"/>
          </a:p>
          <a:p>
            <a:pPr lvl="1">
              <a:buNone/>
            </a:pPr>
            <a:endParaRPr lang="en-US" dirty="0"/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2" descr="CPU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0"/>
            <a:ext cx="7239000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8" name="Text Box 3"/>
          <p:cNvSpPr txBox="1">
            <a:spLocks noChangeArrowheads="1"/>
          </p:cNvSpPr>
          <p:nvPr/>
        </p:nvSpPr>
        <p:spPr bwMode="auto">
          <a:xfrm>
            <a:off x="0" y="4191000"/>
            <a:ext cx="2117725" cy="1555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Trends:</a:t>
            </a:r>
            <a:endParaRPr lang="en-US">
              <a:solidFill>
                <a:schemeClr val="folHlink"/>
              </a:solidFill>
            </a:endParaRPr>
          </a:p>
          <a:p>
            <a:pPr algn="l">
              <a:buFontTx/>
              <a:buChar char="•"/>
            </a:pPr>
            <a:r>
              <a:rPr lang="en-US" sz="1800"/>
              <a:t> #transistors follows</a:t>
            </a:r>
            <a:br>
              <a:rPr lang="en-US" sz="1800"/>
            </a:br>
            <a:r>
              <a:rPr lang="en-US" sz="1800"/>
              <a:t>  Moore</a:t>
            </a:r>
          </a:p>
          <a:p>
            <a:pPr algn="l">
              <a:buFontTx/>
              <a:buChar char="•"/>
            </a:pPr>
            <a:r>
              <a:rPr lang="en-US" sz="1800"/>
              <a:t> but not freq. and</a:t>
            </a:r>
            <a:br>
              <a:rPr lang="en-US" sz="1800"/>
            </a:br>
            <a:r>
              <a:rPr lang="en-US" sz="1800"/>
              <a:t>  performance/core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108950" y="838200"/>
            <a:ext cx="1063625" cy="381000"/>
            <a:chOff x="432" y="2016"/>
            <a:chExt cx="670" cy="240"/>
          </a:xfrm>
        </p:grpSpPr>
        <p:sp>
          <p:nvSpPr>
            <p:cNvPr id="3084" name="AutoShape 5"/>
            <p:cNvSpPr>
              <a:spLocks noChangeArrowheads="1"/>
            </p:cNvSpPr>
            <p:nvPr/>
          </p:nvSpPr>
          <p:spPr bwMode="auto">
            <a:xfrm rot="10800000">
              <a:off x="432" y="2064"/>
              <a:ext cx="624" cy="192"/>
            </a:xfrm>
            <a:prstGeom prst="homePlate">
              <a:avLst>
                <a:gd name="adj" fmla="val 81250"/>
              </a:avLst>
            </a:prstGeom>
            <a:solidFill>
              <a:srgbClr val="99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  <p:sp>
          <p:nvSpPr>
            <p:cNvPr id="3085" name="Rectangle 6"/>
            <p:cNvSpPr>
              <a:spLocks noChangeArrowheads="1"/>
            </p:cNvSpPr>
            <p:nvPr/>
          </p:nvSpPr>
          <p:spPr bwMode="auto">
            <a:xfrm>
              <a:off x="558" y="2016"/>
              <a:ext cx="54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>
                  <a:solidFill>
                    <a:srgbClr val="FFFFCC"/>
                  </a:solidFill>
                </a:rPr>
                <a:t>Core i7</a:t>
              </a:r>
            </a:p>
          </p:txBody>
        </p:sp>
      </p:grpSp>
      <p:sp>
        <p:nvSpPr>
          <p:cNvPr id="3080" name="Text Box 7"/>
          <p:cNvSpPr txBox="1">
            <a:spLocks noChangeArrowheads="1"/>
          </p:cNvSpPr>
          <p:nvPr/>
        </p:nvSpPr>
        <p:spPr bwMode="auto">
          <a:xfrm>
            <a:off x="8153400" y="2590800"/>
            <a:ext cx="7921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000"/>
              <a:t>3GHz</a:t>
            </a:r>
          </a:p>
        </p:txBody>
      </p:sp>
      <p:sp>
        <p:nvSpPr>
          <p:cNvPr id="3081" name="Text Box 8"/>
          <p:cNvSpPr txBox="1">
            <a:spLocks noChangeArrowheads="1"/>
          </p:cNvSpPr>
          <p:nvPr/>
        </p:nvSpPr>
        <p:spPr bwMode="auto">
          <a:xfrm>
            <a:off x="8153400" y="3657600"/>
            <a:ext cx="8048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000"/>
              <a:t>100W</a:t>
            </a:r>
          </a:p>
        </p:txBody>
      </p:sp>
      <p:sp>
        <p:nvSpPr>
          <p:cNvPr id="3082" name="Text Box 9"/>
          <p:cNvSpPr txBox="1">
            <a:spLocks noChangeArrowheads="1"/>
          </p:cNvSpPr>
          <p:nvPr/>
        </p:nvSpPr>
        <p:spPr bwMode="auto">
          <a:xfrm>
            <a:off x="8399463" y="4724400"/>
            <a:ext cx="3111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000"/>
              <a:t>5</a:t>
            </a:r>
          </a:p>
        </p:txBody>
      </p:sp>
      <p:sp>
        <p:nvSpPr>
          <p:cNvPr id="3083" name="Text Box 10"/>
          <p:cNvSpPr txBox="1">
            <a:spLocks noChangeArrowheads="1"/>
          </p:cNvSpPr>
          <p:nvPr/>
        </p:nvSpPr>
        <p:spPr bwMode="auto">
          <a:xfrm>
            <a:off x="26988" y="152400"/>
            <a:ext cx="1709737" cy="7016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chemeClr val="accent2"/>
                </a:solidFill>
              </a:rPr>
              <a:t>Crisis?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SPIM in action</a:t>
            </a:r>
          </a:p>
        </p:txBody>
      </p:sp>
      <p:pic>
        <p:nvPicPr>
          <p:cNvPr id="482307" name="Picture 3" descr="SPI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992188"/>
            <a:ext cx="6129338" cy="5865812"/>
          </a:xfrm>
          <a:prstGeom prst="rect">
            <a:avLst/>
          </a:prstGeom>
          <a:noFill/>
        </p:spPr>
      </p:pic>
      <p:sp>
        <p:nvSpPr>
          <p:cNvPr id="482308" name="AutoShape 4"/>
          <p:cNvSpPr>
            <a:spLocks noChangeArrowheads="1"/>
          </p:cNvSpPr>
          <p:nvPr/>
        </p:nvSpPr>
        <p:spPr bwMode="auto">
          <a:xfrm>
            <a:off x="6629400" y="1447800"/>
            <a:ext cx="2209800" cy="762000"/>
          </a:xfrm>
          <a:prstGeom prst="wedgeRoundRectCallout">
            <a:avLst>
              <a:gd name="adj1" fmla="val -82972"/>
              <a:gd name="adj2" fmla="val 27500"/>
              <a:gd name="adj3" fmla="val 16667"/>
            </a:avLst>
          </a:prstGeom>
          <a:gradFill rotWithShape="0">
            <a:gsLst>
              <a:gs pos="0">
                <a:schemeClr val="accent1"/>
              </a:gs>
              <a:gs pos="100000">
                <a:schemeClr val="folHlink"/>
              </a:gs>
            </a:gsLst>
            <a:lin ang="0" scaled="1"/>
          </a:grad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kumimoji="1" lang="en-US" sz="2400">
                <a:solidFill>
                  <a:schemeClr val="bg2"/>
                </a:solidFill>
                <a:latin typeface="Times New Roman" pitchFamily="18" charset="0"/>
              </a:rPr>
              <a:t>MIPS registers</a:t>
            </a:r>
          </a:p>
        </p:txBody>
      </p:sp>
      <p:sp>
        <p:nvSpPr>
          <p:cNvPr id="482309" name="AutoShape 5"/>
          <p:cNvSpPr>
            <a:spLocks noChangeArrowheads="1"/>
          </p:cNvSpPr>
          <p:nvPr/>
        </p:nvSpPr>
        <p:spPr bwMode="auto">
          <a:xfrm>
            <a:off x="6629400" y="2590800"/>
            <a:ext cx="2209800" cy="762000"/>
          </a:xfrm>
          <a:prstGeom prst="wedgeRoundRectCallout">
            <a:avLst>
              <a:gd name="adj1" fmla="val -82972"/>
              <a:gd name="adj2" fmla="val 27500"/>
              <a:gd name="adj3" fmla="val 16667"/>
            </a:avLst>
          </a:prstGeom>
          <a:gradFill rotWithShape="0">
            <a:gsLst>
              <a:gs pos="0">
                <a:schemeClr val="accent1"/>
              </a:gs>
              <a:gs pos="100000">
                <a:schemeClr val="folHlink"/>
              </a:gs>
            </a:gsLst>
            <a:lin ang="0" scaled="1"/>
          </a:grad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kumimoji="1" lang="en-US" sz="2400">
                <a:solidFill>
                  <a:schemeClr val="bg2"/>
                </a:solidFill>
                <a:latin typeface="Times New Roman" pitchFamily="18" charset="0"/>
              </a:rPr>
              <a:t>Program memory</a:t>
            </a:r>
          </a:p>
        </p:txBody>
      </p:sp>
      <p:sp>
        <p:nvSpPr>
          <p:cNvPr id="482310" name="AutoShape 6"/>
          <p:cNvSpPr>
            <a:spLocks noChangeArrowheads="1"/>
          </p:cNvSpPr>
          <p:nvPr/>
        </p:nvSpPr>
        <p:spPr bwMode="auto">
          <a:xfrm>
            <a:off x="6629400" y="3733800"/>
            <a:ext cx="2209800" cy="762000"/>
          </a:xfrm>
          <a:prstGeom prst="wedgeRoundRectCallout">
            <a:avLst>
              <a:gd name="adj1" fmla="val -82972"/>
              <a:gd name="adj2" fmla="val 27500"/>
              <a:gd name="adj3" fmla="val 16667"/>
            </a:avLst>
          </a:prstGeom>
          <a:gradFill rotWithShape="0">
            <a:gsLst>
              <a:gs pos="0">
                <a:schemeClr val="accent1"/>
              </a:gs>
              <a:gs pos="100000">
                <a:schemeClr val="folHlink"/>
              </a:gs>
            </a:gsLst>
            <a:lin ang="0" scaled="1"/>
          </a:grad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kumimoji="1" lang="en-US" sz="2400">
                <a:solidFill>
                  <a:schemeClr val="bg2"/>
                </a:solidFill>
                <a:latin typeface="Times New Roman" pitchFamily="18" charset="0"/>
              </a:rPr>
              <a:t>Data memory</a:t>
            </a:r>
          </a:p>
        </p:txBody>
      </p:sp>
      <p:sp>
        <p:nvSpPr>
          <p:cNvPr id="482311" name="AutoShape 7"/>
          <p:cNvSpPr>
            <a:spLocks noChangeArrowheads="1"/>
          </p:cNvSpPr>
          <p:nvPr/>
        </p:nvSpPr>
        <p:spPr bwMode="auto">
          <a:xfrm>
            <a:off x="6629400" y="4876800"/>
            <a:ext cx="2209800" cy="762000"/>
          </a:xfrm>
          <a:prstGeom prst="wedgeRoundRectCallout">
            <a:avLst>
              <a:gd name="adj1" fmla="val -82972"/>
              <a:gd name="adj2" fmla="val 27500"/>
              <a:gd name="adj3" fmla="val 16667"/>
            </a:avLst>
          </a:prstGeom>
          <a:gradFill rotWithShape="0">
            <a:gsLst>
              <a:gs pos="0">
                <a:schemeClr val="accent1"/>
              </a:gs>
              <a:gs pos="100000">
                <a:schemeClr val="folHlink"/>
              </a:gs>
            </a:gsLst>
            <a:lin ang="0" scaled="1"/>
          </a:grad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kumimoji="1" lang="en-US" sz="2400">
                <a:solidFill>
                  <a:schemeClr val="bg2"/>
                </a:solidFill>
                <a:latin typeface="Times New Roman" pitchFamily="18" charset="0"/>
              </a:rPr>
              <a:t>Messages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8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8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8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08" grpId="0" animBg="1"/>
      <p:bldP spid="482309" grpId="0" animBg="1"/>
      <p:bldP spid="482310" grpId="0" animBg="1"/>
      <p:bldP spid="4823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547100" cy="728663"/>
          </a:xfrm>
        </p:spPr>
        <p:txBody>
          <a:bodyPr/>
          <a:lstStyle/>
          <a:p>
            <a:r>
              <a:rPr lang="en-US"/>
              <a:t>SPIM example 1: add two numbers</a:t>
            </a:r>
          </a:p>
        </p:txBody>
      </p:sp>
      <p:sp>
        <p:nvSpPr>
          <p:cNvPr id="474115" name="Rectangle 3"/>
          <p:cNvSpPr>
            <a:spLocks noChangeArrowheads="1"/>
          </p:cNvSpPr>
          <p:nvPr/>
        </p:nvSpPr>
        <p:spPr bwMode="auto">
          <a:xfrm>
            <a:off x="250825" y="908050"/>
            <a:ext cx="8281988" cy="57150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CC"/>
            </a:extrusionClr>
          </a:sp3d>
        </p:spPr>
        <p:txBody>
          <a:bodyPr>
            <a:flatTx/>
          </a:bodyPr>
          <a:lstStyle/>
          <a:p>
            <a:pPr marL="190500" indent="-190500">
              <a:lnSpc>
                <a:spcPct val="80000"/>
              </a:lnSpc>
              <a:spcBef>
                <a:spcPct val="20000"/>
              </a:spcBef>
            </a:pPr>
            <a:r>
              <a:rPr lang="en-US" sz="1600" b="1">
                <a:latin typeface="Courier New" pitchFamily="49" charset="0"/>
              </a:rPr>
              <a:t>#		$t2	- used to hold the sum of the $t0 and $t1.</a:t>
            </a:r>
          </a:p>
          <a:p>
            <a:pPr marL="190500" indent="-190500">
              <a:lnSpc>
                <a:spcPct val="80000"/>
              </a:lnSpc>
              <a:spcBef>
                <a:spcPct val="20000"/>
              </a:spcBef>
            </a:pPr>
            <a:r>
              <a:rPr lang="en-US" sz="1600" b="1">
                <a:latin typeface="Courier New" pitchFamily="49" charset="0"/>
              </a:rPr>
              <a:t>#		$v0	- syscall number, and syscall return value.</a:t>
            </a:r>
          </a:p>
          <a:p>
            <a:pPr marL="190500" indent="-190500">
              <a:lnSpc>
                <a:spcPct val="80000"/>
              </a:lnSpc>
              <a:spcBef>
                <a:spcPct val="20000"/>
              </a:spcBef>
            </a:pPr>
            <a:r>
              <a:rPr lang="en-US" sz="1600" b="1">
                <a:latin typeface="Courier New" pitchFamily="49" charset="0"/>
              </a:rPr>
              <a:t>#		$a0	- syscall input parameter.</a:t>
            </a:r>
          </a:p>
          <a:p>
            <a:pPr marL="190500" indent="-190500">
              <a:lnSpc>
                <a:spcPct val="60000"/>
              </a:lnSpc>
              <a:spcBef>
                <a:spcPct val="20000"/>
              </a:spcBef>
            </a:pPr>
            <a:endParaRPr lang="en-US" sz="2000" b="1">
              <a:solidFill>
                <a:srgbClr val="003399"/>
              </a:solidFill>
              <a:latin typeface="Courier New" pitchFamily="49" charset="0"/>
            </a:endParaRPr>
          </a:p>
          <a:p>
            <a:pPr marL="190500" indent="-190500">
              <a:lnSpc>
                <a:spcPct val="90000"/>
              </a:lnSpc>
              <a:spcBef>
                <a:spcPct val="20000"/>
              </a:spcBef>
            </a:pPr>
            <a:r>
              <a:rPr lang="en-US" sz="1600" b="1">
                <a:solidFill>
                  <a:srgbClr val="003399"/>
                </a:solidFill>
                <a:latin typeface="Courier New" pitchFamily="49" charset="0"/>
              </a:rPr>
              <a:t>		.text</a:t>
            </a:r>
            <a:r>
              <a:rPr lang="en-US" sz="1600" b="1">
                <a:latin typeface="Courier New" pitchFamily="49" charset="0"/>
              </a:rPr>
              <a:t>           	# Code area starts here</a:t>
            </a:r>
          </a:p>
          <a:p>
            <a:pPr marL="190500" indent="-190500">
              <a:lnSpc>
                <a:spcPct val="80000"/>
              </a:lnSpc>
              <a:spcBef>
                <a:spcPct val="20000"/>
              </a:spcBef>
            </a:pPr>
            <a:r>
              <a:rPr lang="en-US" sz="1600" b="1">
                <a:latin typeface="Courier New" pitchFamily="49" charset="0"/>
              </a:rPr>
              <a:t>main:</a:t>
            </a:r>
          </a:p>
          <a:p>
            <a:pPr marL="190500" indent="-190500">
              <a:lnSpc>
                <a:spcPct val="80000"/>
              </a:lnSpc>
              <a:spcBef>
                <a:spcPct val="20000"/>
              </a:spcBef>
            </a:pPr>
            <a:r>
              <a:rPr lang="en-US" sz="1600" b="1">
                <a:latin typeface="Courier New" pitchFamily="49" charset="0"/>
              </a:rPr>
              <a:t>		li	$v0, 5		# read number into $v0</a:t>
            </a:r>
          </a:p>
          <a:p>
            <a:pPr marL="190500" indent="-190500">
              <a:lnSpc>
                <a:spcPct val="80000"/>
              </a:lnSpc>
              <a:spcBef>
                <a:spcPct val="20000"/>
              </a:spcBef>
            </a:pPr>
            <a:r>
              <a:rPr lang="en-US" sz="1600" b="1">
                <a:latin typeface="Courier New" pitchFamily="49" charset="0"/>
              </a:rPr>
              <a:t>		</a:t>
            </a:r>
            <a:r>
              <a:rPr lang="en-US" sz="1600" b="1">
                <a:solidFill>
                  <a:schemeClr val="accent2"/>
                </a:solidFill>
                <a:latin typeface="Courier New" pitchFamily="49" charset="0"/>
              </a:rPr>
              <a:t>syscall</a:t>
            </a:r>
            <a:r>
              <a:rPr lang="en-US" sz="1600" b="1">
                <a:latin typeface="Courier New" pitchFamily="49" charset="0"/>
              </a:rPr>
              <a:t>			# make the syscall read_int</a:t>
            </a:r>
          </a:p>
          <a:p>
            <a:pPr marL="190500" indent="-190500">
              <a:lnSpc>
                <a:spcPct val="80000"/>
              </a:lnSpc>
              <a:spcBef>
                <a:spcPct val="20000"/>
              </a:spcBef>
            </a:pPr>
            <a:r>
              <a:rPr lang="en-US" sz="1600" b="1">
                <a:latin typeface="Courier New" pitchFamily="49" charset="0"/>
              </a:rPr>
              <a:t>		move	$t0, $v0	# move the number read into $t0</a:t>
            </a:r>
          </a:p>
          <a:p>
            <a:pPr marL="190500" indent="-190500">
              <a:lnSpc>
                <a:spcPct val="80000"/>
              </a:lnSpc>
              <a:spcBef>
                <a:spcPct val="20000"/>
              </a:spcBef>
            </a:pPr>
            <a:endParaRPr lang="en-US" sz="1600" b="1">
              <a:latin typeface="Courier New" pitchFamily="49" charset="0"/>
            </a:endParaRPr>
          </a:p>
          <a:p>
            <a:pPr marL="190500" indent="-190500">
              <a:lnSpc>
                <a:spcPct val="80000"/>
              </a:lnSpc>
              <a:spcBef>
                <a:spcPct val="20000"/>
              </a:spcBef>
            </a:pPr>
            <a:r>
              <a:rPr lang="en-US" sz="1600" b="1">
                <a:latin typeface="Courier New" pitchFamily="49" charset="0"/>
              </a:rPr>
              <a:t>		li	$v0, 5		# read second number into $v0</a:t>
            </a:r>
          </a:p>
          <a:p>
            <a:pPr marL="190500" indent="-190500">
              <a:lnSpc>
                <a:spcPct val="80000"/>
              </a:lnSpc>
              <a:spcBef>
                <a:spcPct val="20000"/>
              </a:spcBef>
            </a:pPr>
            <a:r>
              <a:rPr lang="en-US" sz="1600" b="1">
                <a:latin typeface="Courier New" pitchFamily="49" charset="0"/>
              </a:rPr>
              <a:t>		</a:t>
            </a:r>
            <a:r>
              <a:rPr lang="en-US" sz="1600" b="1">
                <a:solidFill>
                  <a:schemeClr val="accent2"/>
                </a:solidFill>
                <a:latin typeface="Courier New" pitchFamily="49" charset="0"/>
              </a:rPr>
              <a:t>syscall</a:t>
            </a:r>
            <a:r>
              <a:rPr lang="en-US" sz="1600" b="1">
                <a:latin typeface="Courier New" pitchFamily="49" charset="0"/>
              </a:rPr>
              <a:t>			# make the syscall read_int</a:t>
            </a:r>
          </a:p>
          <a:p>
            <a:pPr marL="190500" indent="-190500">
              <a:lnSpc>
                <a:spcPct val="80000"/>
              </a:lnSpc>
              <a:spcBef>
                <a:spcPct val="20000"/>
              </a:spcBef>
            </a:pPr>
            <a:r>
              <a:rPr lang="en-US" sz="1600" b="1">
                <a:latin typeface="Courier New" pitchFamily="49" charset="0"/>
              </a:rPr>
              <a:t>		move	$t1, $v0	# move the number read into $t1</a:t>
            </a:r>
          </a:p>
          <a:p>
            <a:pPr marL="190500" indent="-190500">
              <a:lnSpc>
                <a:spcPct val="80000"/>
              </a:lnSpc>
              <a:spcBef>
                <a:spcPct val="20000"/>
              </a:spcBef>
            </a:pPr>
            <a:endParaRPr lang="en-US" sz="1600" b="1">
              <a:latin typeface="Courier New" pitchFamily="49" charset="0"/>
            </a:endParaRPr>
          </a:p>
          <a:p>
            <a:pPr marL="190500" indent="-190500">
              <a:lnSpc>
                <a:spcPct val="80000"/>
              </a:lnSpc>
              <a:spcBef>
                <a:spcPct val="20000"/>
              </a:spcBef>
            </a:pPr>
            <a:r>
              <a:rPr lang="en-US" sz="1600" b="1">
                <a:latin typeface="Courier New" pitchFamily="49" charset="0"/>
              </a:rPr>
              <a:t>		add	$t2, $t0, $t1	</a:t>
            </a:r>
          </a:p>
          <a:p>
            <a:pPr marL="190500" indent="-190500">
              <a:lnSpc>
                <a:spcPct val="80000"/>
              </a:lnSpc>
              <a:spcBef>
                <a:spcPct val="20000"/>
              </a:spcBef>
            </a:pPr>
            <a:endParaRPr lang="en-US" sz="1600" b="1">
              <a:latin typeface="Courier New" pitchFamily="49" charset="0"/>
            </a:endParaRPr>
          </a:p>
          <a:p>
            <a:pPr marL="190500" indent="-190500">
              <a:lnSpc>
                <a:spcPct val="80000"/>
              </a:lnSpc>
              <a:spcBef>
                <a:spcPct val="20000"/>
              </a:spcBef>
            </a:pPr>
            <a:r>
              <a:rPr lang="en-US" sz="1600" b="1">
                <a:latin typeface="Courier New" pitchFamily="49" charset="0"/>
              </a:rPr>
              <a:t>		move	$a0, $t2	# move the number to print into $a0</a:t>
            </a:r>
          </a:p>
          <a:p>
            <a:pPr marL="190500" indent="-190500">
              <a:lnSpc>
                <a:spcPct val="80000"/>
              </a:lnSpc>
              <a:spcBef>
                <a:spcPct val="20000"/>
              </a:spcBef>
            </a:pPr>
            <a:r>
              <a:rPr lang="en-US" sz="1600" b="1">
                <a:latin typeface="Courier New" pitchFamily="49" charset="0"/>
              </a:rPr>
              <a:t>		li	$v0, 1		# load syscall print_int into $v0</a:t>
            </a:r>
          </a:p>
          <a:p>
            <a:pPr marL="190500" indent="-190500">
              <a:lnSpc>
                <a:spcPct val="80000"/>
              </a:lnSpc>
              <a:spcBef>
                <a:spcPct val="20000"/>
              </a:spcBef>
            </a:pPr>
            <a:r>
              <a:rPr lang="en-US" sz="1600" b="1">
                <a:latin typeface="Courier New" pitchFamily="49" charset="0"/>
              </a:rPr>
              <a:t>		</a:t>
            </a:r>
            <a:r>
              <a:rPr lang="en-US" sz="1600" b="1">
                <a:solidFill>
                  <a:schemeClr val="accent2"/>
                </a:solidFill>
                <a:latin typeface="Courier New" pitchFamily="49" charset="0"/>
              </a:rPr>
              <a:t>syscall</a:t>
            </a:r>
            <a:r>
              <a:rPr lang="en-US" sz="1600" b="1">
                <a:latin typeface="Courier New" pitchFamily="49" charset="0"/>
              </a:rPr>
              <a:t>			#</a:t>
            </a:r>
          </a:p>
          <a:p>
            <a:pPr marL="190500" indent="-190500">
              <a:lnSpc>
                <a:spcPct val="80000"/>
              </a:lnSpc>
              <a:spcBef>
                <a:spcPct val="20000"/>
              </a:spcBef>
            </a:pPr>
            <a:endParaRPr lang="en-US" sz="1600" b="1">
              <a:latin typeface="Courier New" pitchFamily="49" charset="0"/>
            </a:endParaRPr>
          </a:p>
          <a:p>
            <a:pPr marL="190500" indent="-190500">
              <a:lnSpc>
                <a:spcPct val="80000"/>
              </a:lnSpc>
              <a:spcBef>
                <a:spcPct val="20000"/>
              </a:spcBef>
            </a:pPr>
            <a:r>
              <a:rPr lang="en-US" sz="1600" b="1">
                <a:latin typeface="Courier New" pitchFamily="49" charset="0"/>
              </a:rPr>
              <a:t>		li	$v0, 10		# syscall code 10 is for exit</a:t>
            </a:r>
          </a:p>
          <a:p>
            <a:pPr marL="190500" indent="-190500">
              <a:lnSpc>
                <a:spcPct val="80000"/>
              </a:lnSpc>
              <a:spcBef>
                <a:spcPct val="20000"/>
              </a:spcBef>
            </a:pPr>
            <a:r>
              <a:rPr lang="en-US" sz="1600" b="1">
                <a:latin typeface="Courier New" pitchFamily="49" charset="0"/>
              </a:rPr>
              <a:t>		</a:t>
            </a:r>
            <a:r>
              <a:rPr lang="en-US" sz="1600" b="1">
                <a:solidFill>
                  <a:schemeClr val="accent2"/>
                </a:solidFill>
                <a:latin typeface="Courier New" pitchFamily="49" charset="0"/>
              </a:rPr>
              <a:t>syscall</a:t>
            </a:r>
            <a:r>
              <a:rPr lang="en-US" sz="1600" b="1">
                <a:latin typeface="Courier New" pitchFamily="49" charset="0"/>
              </a:rPr>
              <a:t>			#</a:t>
            </a:r>
          </a:p>
          <a:p>
            <a:pPr marL="190500" indent="-190500">
              <a:lnSpc>
                <a:spcPct val="80000"/>
              </a:lnSpc>
              <a:spcBef>
                <a:spcPct val="20000"/>
              </a:spcBef>
            </a:pPr>
            <a:r>
              <a:rPr lang="en-US" sz="1600" b="1">
                <a:latin typeface="Courier New" pitchFamily="49" charset="0"/>
              </a:rPr>
              <a:t># end of main</a:t>
            </a:r>
          </a:p>
        </p:txBody>
      </p:sp>
      <p:sp>
        <p:nvSpPr>
          <p:cNvPr id="474116" name="AutoShape 4"/>
          <p:cNvSpPr>
            <a:spLocks noChangeArrowheads="1"/>
          </p:cNvSpPr>
          <p:nvPr/>
        </p:nvSpPr>
        <p:spPr bwMode="auto">
          <a:xfrm>
            <a:off x="6228184" y="1268760"/>
            <a:ext cx="2736850" cy="720725"/>
          </a:xfrm>
          <a:prstGeom prst="wedgeRoundRectCallout">
            <a:avLst>
              <a:gd name="adj1" fmla="val -204523"/>
              <a:gd name="adj2" fmla="val 53745"/>
              <a:gd name="adj3" fmla="val 16667"/>
            </a:avLst>
          </a:prstGeom>
          <a:solidFill>
            <a:srgbClr val="FFFFCC">
              <a:alpha val="64999"/>
            </a:srgbClr>
          </a:solidFill>
          <a:ln w="12700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2000"/>
              <a:t>Assembler directive</a:t>
            </a:r>
          </a:p>
          <a:p>
            <a:pPr algn="ctr"/>
            <a:r>
              <a:rPr lang="en-US" sz="2000"/>
              <a:t>starts with a dot</a:t>
            </a:r>
          </a:p>
        </p:txBody>
      </p:sp>
      <p:sp>
        <p:nvSpPr>
          <p:cNvPr id="474117" name="AutoShape 5"/>
          <p:cNvSpPr>
            <a:spLocks noChangeArrowheads="1"/>
          </p:cNvSpPr>
          <p:nvPr/>
        </p:nvSpPr>
        <p:spPr bwMode="auto">
          <a:xfrm>
            <a:off x="6011862" y="4076700"/>
            <a:ext cx="3024633" cy="720725"/>
          </a:xfrm>
          <a:prstGeom prst="wedgeRoundRectCallout">
            <a:avLst>
              <a:gd name="adj1" fmla="val -175819"/>
              <a:gd name="adj2" fmla="val -89493"/>
              <a:gd name="adj3" fmla="val 16667"/>
            </a:avLst>
          </a:prstGeom>
          <a:solidFill>
            <a:srgbClr val="FFFFCC">
              <a:alpha val="64999"/>
            </a:srgbClr>
          </a:solidFill>
          <a:ln w="12700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2000" dirty="0"/>
              <a:t>Special SPIM</a:t>
            </a:r>
          </a:p>
          <a:p>
            <a:pPr algn="ctr"/>
            <a:r>
              <a:rPr lang="en-US" sz="2000" dirty="0"/>
              <a:t>instruction: system call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7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7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41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41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741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741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411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411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7411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7411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411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7411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7411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7411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16" grpId="0" animBg="1"/>
      <p:bldP spid="47411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SPIM/MIPS assembly directives</a:t>
            </a:r>
          </a:p>
        </p:txBody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buFontTx/>
              <a:buNone/>
            </a:pPr>
            <a:r>
              <a:rPr lang="en-US" sz="2000" dirty="0"/>
              <a:t>.</a:t>
            </a:r>
            <a:r>
              <a:rPr lang="en-US" sz="2000" dirty="0">
                <a:solidFill>
                  <a:schemeClr val="accent2"/>
                </a:solidFill>
              </a:rPr>
              <a:t>data</a:t>
            </a:r>
            <a:r>
              <a:rPr lang="en-US" sz="2000" dirty="0"/>
              <a:t>			start data segment</a:t>
            </a:r>
          </a:p>
          <a:p>
            <a:pPr>
              <a:lnSpc>
                <a:spcPct val="110000"/>
              </a:lnSpc>
              <a:buFontTx/>
              <a:buNone/>
            </a:pPr>
            <a:endParaRPr lang="en-US" sz="2000" dirty="0"/>
          </a:p>
          <a:p>
            <a:pPr>
              <a:lnSpc>
                <a:spcPct val="110000"/>
              </a:lnSpc>
              <a:buFontTx/>
              <a:buNone/>
            </a:pPr>
            <a:r>
              <a:rPr lang="en-US" sz="2000" dirty="0">
                <a:solidFill>
                  <a:schemeClr val="accent2"/>
                </a:solidFill>
              </a:rPr>
              <a:t>.</a:t>
            </a:r>
            <a:r>
              <a:rPr lang="en-US" sz="2000" dirty="0" err="1">
                <a:solidFill>
                  <a:schemeClr val="accent2"/>
                </a:solidFill>
              </a:rPr>
              <a:t>ascii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 err="1">
                <a:solidFill>
                  <a:schemeClr val="accent2"/>
                </a:solidFill>
              </a:rPr>
              <a:t>str</a:t>
            </a:r>
            <a:r>
              <a:rPr lang="en-US" sz="2000" dirty="0"/>
              <a:t>		store the string </a:t>
            </a:r>
            <a:r>
              <a:rPr lang="en-US" sz="2000" dirty="0" err="1"/>
              <a:t>str</a:t>
            </a:r>
            <a:r>
              <a:rPr lang="en-US" sz="2000" dirty="0"/>
              <a:t> in memory without '\0'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sz="2000" dirty="0"/>
              <a:t>.</a:t>
            </a:r>
            <a:r>
              <a:rPr lang="en-US" sz="2000" dirty="0" err="1">
                <a:solidFill>
                  <a:schemeClr val="accent2"/>
                </a:solidFill>
              </a:rPr>
              <a:t>asciiz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 err="1">
                <a:solidFill>
                  <a:schemeClr val="accent2"/>
                </a:solidFill>
              </a:rPr>
              <a:t>str</a:t>
            </a:r>
            <a:r>
              <a:rPr lang="en-US" sz="2000" dirty="0"/>
              <a:t>		idem, with '\0'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sz="2000" dirty="0"/>
              <a:t>.</a:t>
            </a:r>
            <a:r>
              <a:rPr lang="en-US" sz="2000" dirty="0">
                <a:solidFill>
                  <a:schemeClr val="accent2"/>
                </a:solidFill>
              </a:rPr>
              <a:t>byte 3,4,16</a:t>
            </a:r>
            <a:r>
              <a:rPr lang="en-US" sz="2000" dirty="0"/>
              <a:t>		store 3 byte values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sz="2000" dirty="0"/>
              <a:t>.</a:t>
            </a:r>
            <a:r>
              <a:rPr lang="en-US" sz="2000" dirty="0">
                <a:solidFill>
                  <a:schemeClr val="accent2"/>
                </a:solidFill>
              </a:rPr>
              <a:t>double	3.14, 2.72</a:t>
            </a:r>
            <a:r>
              <a:rPr lang="en-US" sz="2000" dirty="0"/>
              <a:t>	store 2 doubles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sz="2000" dirty="0"/>
              <a:t>.</a:t>
            </a:r>
            <a:r>
              <a:rPr lang="en-US" sz="2000" dirty="0">
                <a:solidFill>
                  <a:schemeClr val="accent2"/>
                </a:solidFill>
              </a:rPr>
              <a:t>float 3.14, 2.72</a:t>
            </a:r>
            <a:r>
              <a:rPr lang="en-US" sz="2000" dirty="0"/>
              <a:t>	store 2 floats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sz="2000" dirty="0"/>
              <a:t>.</a:t>
            </a:r>
            <a:r>
              <a:rPr lang="en-US" sz="2000" dirty="0">
                <a:solidFill>
                  <a:schemeClr val="accent2"/>
                </a:solidFill>
              </a:rPr>
              <a:t>word 3,4,16</a:t>
            </a:r>
            <a:r>
              <a:rPr lang="en-US" sz="2000" dirty="0"/>
              <a:t>		store 3 32-bit quantities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sz="2000" dirty="0"/>
              <a:t>.</a:t>
            </a:r>
            <a:r>
              <a:rPr lang="en-US" sz="2000" dirty="0">
                <a:solidFill>
                  <a:schemeClr val="accent2"/>
                </a:solidFill>
              </a:rPr>
              <a:t>space 100</a:t>
            </a:r>
            <a:r>
              <a:rPr lang="en-US" sz="2000" dirty="0"/>
              <a:t>		reserve 100 bytes</a:t>
            </a:r>
          </a:p>
          <a:p>
            <a:pPr>
              <a:lnSpc>
                <a:spcPct val="110000"/>
              </a:lnSpc>
              <a:buFontTx/>
              <a:buNone/>
            </a:pPr>
            <a:endParaRPr lang="en-US" sz="2000" dirty="0"/>
          </a:p>
          <a:p>
            <a:pPr>
              <a:lnSpc>
                <a:spcPct val="110000"/>
              </a:lnSpc>
              <a:buFontTx/>
              <a:buNone/>
            </a:pPr>
            <a:r>
              <a:rPr lang="en-US" sz="2000" dirty="0"/>
              <a:t>.</a:t>
            </a:r>
            <a:r>
              <a:rPr lang="en-US" sz="2000" dirty="0">
                <a:solidFill>
                  <a:schemeClr val="accent2"/>
                </a:solidFill>
              </a:rPr>
              <a:t>text	</a:t>
            </a:r>
            <a:r>
              <a:rPr lang="en-US" sz="2000" dirty="0"/>
              <a:t>		start text segment</a:t>
            </a:r>
          </a:p>
          <a:p>
            <a:pPr>
              <a:lnSpc>
                <a:spcPct val="110000"/>
              </a:lnSpc>
              <a:buFontTx/>
              <a:buNone/>
            </a:pP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11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292100" y="228600"/>
            <a:ext cx="8547100" cy="463550"/>
          </a:xfrm>
        </p:spPr>
        <p:txBody>
          <a:bodyPr/>
          <a:lstStyle/>
          <a:p>
            <a:r>
              <a:rPr lang="en-US" sz="3000"/>
              <a:t>SPIM syscall examples</a:t>
            </a:r>
          </a:p>
        </p:txBody>
      </p:sp>
      <p:sp>
        <p:nvSpPr>
          <p:cNvPr id="484356" name="Rectangle 4"/>
          <p:cNvSpPr>
            <a:spLocks noChangeArrowheads="1"/>
          </p:cNvSpPr>
          <p:nvPr/>
        </p:nvSpPr>
        <p:spPr bwMode="auto">
          <a:xfrm>
            <a:off x="-4954588" y="423863"/>
            <a:ext cx="9144001" cy="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sz="2400">
              <a:latin typeface="Times New Roman" pitchFamily="18" charset="0"/>
            </a:endParaRPr>
          </a:p>
        </p:txBody>
      </p:sp>
      <p:graphicFrame>
        <p:nvGraphicFramePr>
          <p:cNvPr id="485009" name="Group 657"/>
          <p:cNvGraphicFramePr>
            <a:graphicFrameLocks noGrp="1"/>
          </p:cNvGraphicFramePr>
          <p:nvPr/>
        </p:nvGraphicFramePr>
        <p:xfrm>
          <a:off x="250825" y="760413"/>
          <a:ext cx="8604250" cy="6074348"/>
        </p:xfrm>
        <a:graphic>
          <a:graphicData uri="http://schemas.openxmlformats.org/drawingml/2006/table">
            <a:tbl>
              <a:tblPr/>
              <a:tblGrid>
                <a:gridCol w="1017588"/>
                <a:gridCol w="773112"/>
                <a:gridCol w="3852863"/>
                <a:gridCol w="2960687"/>
              </a:tblGrid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Service</a:t>
                      </a:r>
                      <a:endParaRPr kumimoji="0" lang="en-US" sz="4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Trap code</a:t>
                      </a:r>
                      <a:endParaRPr kumimoji="0" lang="en-US" sz="4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Input</a:t>
                      </a:r>
                      <a:endParaRPr kumimoji="0" lang="en-US" sz="4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Output</a:t>
                      </a:r>
                      <a:endParaRPr kumimoji="0" lang="en-US" sz="4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print_int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$v0 = 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$a0 = integer to print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prints $a0 to standard output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print_float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$v0 = 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$f12 = float to print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prints $f12 to standard output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print_double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$v0 = 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$f12 = double to print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prints $f12 to standard output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print_string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$v0 = 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$a0 = address of first character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prints a character string to standard output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read_int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$v0 = 5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integer read from standard input placed in $v0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read_float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$v0 = 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float read from standard input placed in $f0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read_double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$v0 = 7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double read from standard input placed in $f0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read_string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$v0 = 8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$a0 = address to place string, $a1 = max string length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reads standard input into address in $a0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sbrk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$v0 = 9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$a0 = number of bytes required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$v0= address of allocated memory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Allocates memory from the heap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exit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$v0 = 10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print_char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$v0 = 11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$a0 = character (low 8 bits)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read_char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$v0 = 12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$v0 = character (no line feed) echoed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file_open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$v0 = 13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$a0 = full path (zero terminated string with no line feed),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$a1 = flags, $a2 = UNIX octal file mode (0644 for rw-r--r--)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$v0 = file descriptor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file_read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$v0 = 14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$a0 = file descriptor, $a1 = buffer address,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$a2 = amount to read in bytes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$v0 = amount of data in buffer from file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(-1 = error, 0 = end of file)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file_write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$v0 = 15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$a0 = file descriptor, $a1 = buffer address,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$a2 = amount to write in bytes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$v0 = amount of data in buffer to file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(-1 = error, 0 = end of file)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file_close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$v0 = 16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$a0 = file descriptor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SPIM example 2: sum N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</a:rPr>
              <a:t>Input</a:t>
            </a:r>
            <a:r>
              <a:rPr lang="en-US" b="1" dirty="0" smtClean="0">
                <a:latin typeface="Courier New" pitchFamily="49" charset="0"/>
              </a:rPr>
              <a:t>: </a:t>
            </a:r>
          </a:p>
          <a:p>
            <a:pPr lvl="1"/>
            <a:r>
              <a:rPr lang="en-US" b="1" dirty="0" smtClean="0">
                <a:latin typeface="Courier New" pitchFamily="49" charset="0"/>
              </a:rPr>
              <a:t>number of inputs, n, </a:t>
            </a:r>
          </a:p>
          <a:p>
            <a:pPr lvl="1"/>
            <a:r>
              <a:rPr lang="en-US" b="1" dirty="0" smtClean="0">
                <a:latin typeface="Courier New" pitchFamily="49" charset="0"/>
              </a:rPr>
              <a:t>n integers;  </a:t>
            </a:r>
          </a:p>
          <a:p>
            <a:pPr lvl="1"/>
            <a:endParaRPr lang="en-US" b="1" dirty="0" smtClean="0">
              <a:latin typeface="Courier New" pitchFamily="49" charset="0"/>
            </a:endParaRPr>
          </a:p>
          <a:p>
            <a:pPr lvl="1"/>
            <a:r>
              <a:rPr lang="en-US" b="1" dirty="0" smtClean="0">
                <a:latin typeface="Courier New" pitchFamily="49" charset="0"/>
              </a:rPr>
              <a:t>Query the user for these n+1 numbers; first put message on output display </a:t>
            </a:r>
          </a:p>
          <a:p>
            <a:pPr lvl="1"/>
            <a:endParaRPr lang="en-US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</a:rPr>
              <a:t>Output</a:t>
            </a:r>
            <a:r>
              <a:rPr lang="en-US" b="1" dirty="0" smtClean="0">
                <a:latin typeface="Courier New" pitchFamily="49" charset="0"/>
              </a:rPr>
              <a:t>: Sum of integers</a:t>
            </a:r>
          </a:p>
          <a:p>
            <a:pPr lvl="1"/>
            <a:r>
              <a:rPr lang="en-US" b="1" dirty="0" smtClean="0">
                <a:latin typeface="Courier New" pitchFamily="49" charset="0"/>
              </a:rPr>
              <a:t>display this sum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547100" cy="463550"/>
          </a:xfrm>
        </p:spPr>
        <p:txBody>
          <a:bodyPr/>
          <a:lstStyle/>
          <a:p>
            <a:r>
              <a:rPr lang="en-US" sz="3000" dirty="0"/>
              <a:t>SPIM example 2: sum N numbers</a:t>
            </a:r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628650"/>
            <a:ext cx="7854950" cy="6229350"/>
          </a:xfrm>
          <a:solidFill>
            <a:srgbClr val="FFFFCC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CC"/>
            </a:extrusionClr>
          </a:sp3d>
        </p:spPr>
        <p:txBody>
          <a:bodyPr>
            <a:flatTx/>
          </a:bodyPr>
          <a:lstStyle/>
          <a:p>
            <a:pPr>
              <a:lnSpc>
                <a:spcPct val="70000"/>
              </a:lnSpc>
              <a:buFontTx/>
              <a:buNone/>
            </a:pPr>
            <a:r>
              <a:rPr lang="en-US" sz="1400" b="1" dirty="0">
                <a:latin typeface="Courier New" pitchFamily="49" charset="0"/>
              </a:rPr>
              <a:t># </a:t>
            </a:r>
            <a:r>
              <a:rPr lang="en-US" sz="1400" b="1" dirty="0">
                <a:solidFill>
                  <a:schemeClr val="accent1"/>
                </a:solidFill>
                <a:latin typeface="Courier New" pitchFamily="49" charset="0"/>
              </a:rPr>
              <a:t>Input</a:t>
            </a:r>
            <a:r>
              <a:rPr lang="en-US" sz="1400" b="1" dirty="0">
                <a:latin typeface="Courier New" pitchFamily="49" charset="0"/>
              </a:rPr>
              <a:t>: number of inputs, n, and n integers;   </a:t>
            </a:r>
            <a:r>
              <a:rPr lang="en-US" sz="1400" b="1" dirty="0">
                <a:solidFill>
                  <a:schemeClr val="accent1"/>
                </a:solidFill>
                <a:latin typeface="Courier New" pitchFamily="49" charset="0"/>
              </a:rPr>
              <a:t>Output</a:t>
            </a:r>
            <a:r>
              <a:rPr lang="en-US" sz="1400" b="1" dirty="0">
                <a:latin typeface="Courier New" pitchFamily="49" charset="0"/>
              </a:rPr>
              <a:t>: Sum of integers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 b="1" dirty="0">
                <a:latin typeface="Courier New" pitchFamily="49" charset="0"/>
              </a:rPr>
              <a:t>            </a:t>
            </a: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</a:rPr>
              <a:t>.data</a:t>
            </a:r>
            <a:r>
              <a:rPr lang="en-US" sz="1400" b="1" dirty="0">
                <a:latin typeface="Courier New" pitchFamily="49" charset="0"/>
              </a:rPr>
              <a:t>                    # Data memory area.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 b="1" dirty="0">
                <a:latin typeface="Courier New" pitchFamily="49" charset="0"/>
              </a:rPr>
              <a:t>prmpt1:     </a:t>
            </a:r>
            <a:r>
              <a:rPr lang="en-US" sz="1400" b="1" dirty="0">
                <a:solidFill>
                  <a:schemeClr val="hlink"/>
                </a:solidFill>
                <a:latin typeface="Courier New" pitchFamily="49" charset="0"/>
              </a:rPr>
              <a:t>.</a:t>
            </a:r>
            <a:r>
              <a:rPr lang="en-US" sz="1400" b="1" dirty="0" err="1">
                <a:solidFill>
                  <a:schemeClr val="hlink"/>
                </a:solidFill>
                <a:latin typeface="Courier New" pitchFamily="49" charset="0"/>
              </a:rPr>
              <a:t>asciiz</a:t>
            </a:r>
            <a:r>
              <a:rPr lang="en-US" sz="1400" b="1" dirty="0">
                <a:latin typeface="Courier New" pitchFamily="49" charset="0"/>
              </a:rPr>
              <a:t> "How many inputs? "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 b="1" dirty="0">
                <a:latin typeface="Courier New" pitchFamily="49" charset="0"/>
              </a:rPr>
              <a:t>prmpt2:     .</a:t>
            </a:r>
            <a:r>
              <a:rPr lang="en-US" sz="1400" b="1" dirty="0" err="1">
                <a:solidFill>
                  <a:schemeClr val="hlink"/>
                </a:solidFill>
                <a:latin typeface="Courier New" pitchFamily="49" charset="0"/>
              </a:rPr>
              <a:t>asciiz</a:t>
            </a:r>
            <a:r>
              <a:rPr lang="en-US" sz="1400" b="1" dirty="0">
                <a:latin typeface="Courier New" pitchFamily="49" charset="0"/>
              </a:rPr>
              <a:t> "Next input: "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 b="1" dirty="0" err="1">
                <a:latin typeface="Courier New" pitchFamily="49" charset="0"/>
              </a:rPr>
              <a:t>sumtext</a:t>
            </a:r>
            <a:r>
              <a:rPr lang="en-US" sz="1400" b="1" dirty="0">
                <a:latin typeface="Courier New" pitchFamily="49" charset="0"/>
              </a:rPr>
              <a:t>:    .</a:t>
            </a:r>
            <a:r>
              <a:rPr lang="en-US" sz="1400" b="1" dirty="0" err="1">
                <a:solidFill>
                  <a:schemeClr val="hlink"/>
                </a:solidFill>
                <a:latin typeface="Courier New" pitchFamily="49" charset="0"/>
              </a:rPr>
              <a:t>asciiz</a:t>
            </a:r>
            <a:r>
              <a:rPr lang="en-US" sz="1400" b="1" dirty="0">
                <a:latin typeface="Courier New" pitchFamily="49" charset="0"/>
              </a:rPr>
              <a:t> "The sum is "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 b="1" dirty="0">
                <a:latin typeface="Courier New" pitchFamily="49" charset="0"/>
              </a:rPr>
              <a:t>            </a:t>
            </a: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</a:rPr>
              <a:t>.text</a:t>
            </a:r>
            <a:r>
              <a:rPr lang="en-US" sz="1400" b="1" dirty="0">
                <a:latin typeface="Courier New" pitchFamily="49" charset="0"/>
              </a:rPr>
              <a:t>           	   # Code area starts here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 b="1" dirty="0">
                <a:latin typeface="Courier New" pitchFamily="49" charset="0"/>
              </a:rPr>
              <a:t>main:       </a:t>
            </a:r>
            <a:r>
              <a:rPr lang="en-US" sz="1400" b="1" dirty="0" err="1">
                <a:latin typeface="Courier New" pitchFamily="49" charset="0"/>
              </a:rPr>
              <a:t>li</a:t>
            </a:r>
            <a:r>
              <a:rPr lang="en-US" sz="1400" b="1" dirty="0">
                <a:latin typeface="Courier New" pitchFamily="49" charset="0"/>
              </a:rPr>
              <a:t>   $v0, 4    	   # </a:t>
            </a:r>
            <a:r>
              <a:rPr lang="en-US" sz="1400" b="1" dirty="0" err="1">
                <a:latin typeface="Courier New" pitchFamily="49" charset="0"/>
              </a:rPr>
              <a:t>Syscall</a:t>
            </a:r>
            <a:r>
              <a:rPr lang="en-US" sz="1400" b="1" dirty="0">
                <a:latin typeface="Courier New" pitchFamily="49" charset="0"/>
              </a:rPr>
              <a:t> to print prompt string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 b="1" dirty="0">
                <a:latin typeface="Courier New" pitchFamily="49" charset="0"/>
              </a:rPr>
              <a:t>            la   $a0, prmpt1         # </a:t>
            </a:r>
            <a:r>
              <a:rPr lang="en-US" sz="1400" b="1" dirty="0" err="1">
                <a:latin typeface="Courier New" pitchFamily="49" charset="0"/>
              </a:rPr>
              <a:t>li</a:t>
            </a:r>
            <a:r>
              <a:rPr lang="en-US" sz="1400" b="1" dirty="0">
                <a:latin typeface="Courier New" pitchFamily="49" charset="0"/>
              </a:rPr>
              <a:t> and la are pseudo instr.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 b="1" dirty="0">
                <a:latin typeface="Courier New" pitchFamily="49" charset="0"/>
              </a:rPr>
              <a:t>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</a:rPr>
              <a:t>syscall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 b="1" dirty="0">
                <a:latin typeface="Courier New" pitchFamily="49" charset="0"/>
              </a:rPr>
              <a:t>            </a:t>
            </a:r>
            <a:r>
              <a:rPr lang="en-US" sz="1400" b="1" dirty="0" err="1">
                <a:latin typeface="Courier New" pitchFamily="49" charset="0"/>
              </a:rPr>
              <a:t>li</a:t>
            </a:r>
            <a:r>
              <a:rPr lang="en-US" sz="1400" b="1" dirty="0">
                <a:latin typeface="Courier New" pitchFamily="49" charset="0"/>
              </a:rPr>
              <a:t>   $v0, 5     	   # </a:t>
            </a:r>
            <a:r>
              <a:rPr lang="en-US" sz="1400" b="1" dirty="0" err="1">
                <a:latin typeface="Courier New" pitchFamily="49" charset="0"/>
              </a:rPr>
              <a:t>Syscall</a:t>
            </a:r>
            <a:r>
              <a:rPr lang="en-US" sz="1400" b="1" dirty="0">
                <a:latin typeface="Courier New" pitchFamily="49" charset="0"/>
              </a:rPr>
              <a:t> to read an integer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 b="1" dirty="0">
                <a:latin typeface="Courier New" pitchFamily="49" charset="0"/>
              </a:rPr>
              <a:t>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</a:rPr>
              <a:t>syscall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 b="1" dirty="0">
                <a:latin typeface="Courier New" pitchFamily="49" charset="0"/>
              </a:rPr>
              <a:t>            move $t0, $v0   	   # n stored in $t0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sz="1400" b="1" dirty="0">
              <a:latin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 b="1" dirty="0">
                <a:latin typeface="Courier New" pitchFamily="49" charset="0"/>
              </a:rPr>
              <a:t>            </a:t>
            </a:r>
            <a:r>
              <a:rPr lang="en-US" sz="1400" b="1" dirty="0" err="1">
                <a:latin typeface="Courier New" pitchFamily="49" charset="0"/>
              </a:rPr>
              <a:t>li</a:t>
            </a:r>
            <a:r>
              <a:rPr lang="en-US" sz="1400" b="1" dirty="0">
                <a:latin typeface="Courier New" pitchFamily="49" charset="0"/>
              </a:rPr>
              <a:t>   $t1, 0         	   # sum will be stored in $t1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 b="1" dirty="0">
                <a:latin typeface="Courier New" pitchFamily="49" charset="0"/>
              </a:rPr>
              <a:t>while:      </a:t>
            </a:r>
            <a:r>
              <a:rPr lang="en-US" sz="1400" b="1" dirty="0" err="1">
                <a:latin typeface="Courier New" pitchFamily="49" charset="0"/>
              </a:rPr>
              <a:t>blez</a:t>
            </a:r>
            <a:r>
              <a:rPr lang="en-US" sz="1400" b="1" dirty="0">
                <a:latin typeface="Courier New" pitchFamily="49" charset="0"/>
              </a:rPr>
              <a:t> $t0, </a:t>
            </a:r>
            <a:r>
              <a:rPr lang="en-US" sz="1400" b="1" dirty="0" err="1">
                <a:latin typeface="Courier New" pitchFamily="49" charset="0"/>
              </a:rPr>
              <a:t>endwhile</a:t>
            </a:r>
            <a:r>
              <a:rPr lang="en-US" sz="1400" b="1" dirty="0">
                <a:latin typeface="Courier New" pitchFamily="49" charset="0"/>
              </a:rPr>
              <a:t>       # (pseudo instruction)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 b="1" dirty="0">
                <a:latin typeface="Courier New" pitchFamily="49" charset="0"/>
              </a:rPr>
              <a:t>            </a:t>
            </a:r>
            <a:r>
              <a:rPr lang="en-US" sz="1400" b="1" dirty="0" err="1">
                <a:latin typeface="Courier New" pitchFamily="49" charset="0"/>
              </a:rPr>
              <a:t>li</a:t>
            </a:r>
            <a:r>
              <a:rPr lang="en-US" sz="1400" b="1" dirty="0">
                <a:latin typeface="Courier New" pitchFamily="49" charset="0"/>
              </a:rPr>
              <a:t>   $v0, 4	    	   # </a:t>
            </a:r>
            <a:r>
              <a:rPr lang="en-US" sz="1400" b="1" dirty="0" err="1">
                <a:latin typeface="Courier New" pitchFamily="49" charset="0"/>
              </a:rPr>
              <a:t>syscal</a:t>
            </a:r>
            <a:r>
              <a:rPr lang="en-US" sz="1400" b="1" dirty="0">
                <a:latin typeface="Courier New" pitchFamily="49" charset="0"/>
              </a:rPr>
              <a:t> to print string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 b="1" dirty="0">
                <a:latin typeface="Courier New" pitchFamily="49" charset="0"/>
              </a:rPr>
              <a:t>            la   $a0, prmpt2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 b="1" dirty="0">
                <a:latin typeface="Courier New" pitchFamily="49" charset="0"/>
              </a:rPr>
              <a:t>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</a:rPr>
              <a:t>syscall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 b="1" dirty="0">
                <a:latin typeface="Courier New" pitchFamily="49" charset="0"/>
              </a:rPr>
              <a:t>            </a:t>
            </a:r>
            <a:r>
              <a:rPr lang="en-US" sz="1400" b="1" dirty="0" err="1">
                <a:latin typeface="Courier New" pitchFamily="49" charset="0"/>
              </a:rPr>
              <a:t>li</a:t>
            </a:r>
            <a:r>
              <a:rPr lang="en-US" sz="1400" b="1" dirty="0">
                <a:latin typeface="Courier New" pitchFamily="49" charset="0"/>
              </a:rPr>
              <a:t>   $v0, 5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 b="1" dirty="0">
                <a:latin typeface="Courier New" pitchFamily="49" charset="0"/>
              </a:rPr>
              <a:t>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</a:rPr>
              <a:t>syscall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 b="1" dirty="0">
                <a:latin typeface="Courier New" pitchFamily="49" charset="0"/>
              </a:rPr>
              <a:t>            add  $t1, $t1, $v0 	   # Increase sum by new input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 b="1" dirty="0">
                <a:latin typeface="Courier New" pitchFamily="49" charset="0"/>
              </a:rPr>
              <a:t>            sub  $t0, $t0, 1  	   # Decrement n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 b="1" dirty="0">
                <a:latin typeface="Courier New" pitchFamily="49" charset="0"/>
              </a:rPr>
              <a:t>            j    while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sz="1400" b="1" dirty="0">
              <a:latin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 b="1" dirty="0" err="1">
                <a:latin typeface="Courier New" pitchFamily="49" charset="0"/>
              </a:rPr>
              <a:t>endwhile</a:t>
            </a:r>
            <a:r>
              <a:rPr lang="en-US" sz="1400" b="1" dirty="0">
                <a:latin typeface="Courier New" pitchFamily="49" charset="0"/>
              </a:rPr>
              <a:t>:   </a:t>
            </a:r>
            <a:r>
              <a:rPr lang="en-US" sz="1400" b="1" dirty="0" err="1">
                <a:latin typeface="Courier New" pitchFamily="49" charset="0"/>
              </a:rPr>
              <a:t>li</a:t>
            </a:r>
            <a:r>
              <a:rPr lang="en-US" sz="1400" b="1" dirty="0">
                <a:latin typeface="Courier New" pitchFamily="49" charset="0"/>
              </a:rPr>
              <a:t>   $v0, 4	            # </a:t>
            </a:r>
            <a:r>
              <a:rPr lang="en-US" sz="1400" b="1" dirty="0" err="1">
                <a:latin typeface="Courier New" pitchFamily="49" charset="0"/>
              </a:rPr>
              <a:t>syscal</a:t>
            </a:r>
            <a:r>
              <a:rPr lang="en-US" sz="1400" b="1" dirty="0">
                <a:latin typeface="Courier New" pitchFamily="49" charset="0"/>
              </a:rPr>
              <a:t> to print string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 b="1" dirty="0">
                <a:latin typeface="Courier New" pitchFamily="49" charset="0"/>
              </a:rPr>
              <a:t>            la   $a0, </a:t>
            </a:r>
            <a:r>
              <a:rPr lang="en-US" sz="1400" b="1" dirty="0" err="1">
                <a:latin typeface="Courier New" pitchFamily="49" charset="0"/>
              </a:rPr>
              <a:t>sumtext</a:t>
            </a:r>
            <a:endParaRPr lang="en-US" sz="1400" b="1" dirty="0">
              <a:latin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 b="1" dirty="0">
                <a:latin typeface="Courier New" pitchFamily="49" charset="0"/>
              </a:rPr>
              <a:t>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</a:rPr>
              <a:t>syscall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 b="1" dirty="0">
                <a:latin typeface="Courier New" pitchFamily="49" charset="0"/>
              </a:rPr>
              <a:t>            move $a0, $t1             # </a:t>
            </a:r>
            <a:r>
              <a:rPr lang="en-US" sz="1400" b="1" dirty="0" err="1">
                <a:latin typeface="Courier New" pitchFamily="49" charset="0"/>
              </a:rPr>
              <a:t>Syscall</a:t>
            </a:r>
            <a:r>
              <a:rPr lang="en-US" sz="1400" b="1" dirty="0">
                <a:latin typeface="Courier New" pitchFamily="49" charset="0"/>
              </a:rPr>
              <a:t> to print an integer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 b="1" dirty="0">
                <a:latin typeface="Courier New" pitchFamily="49" charset="0"/>
              </a:rPr>
              <a:t>            </a:t>
            </a:r>
            <a:r>
              <a:rPr lang="en-US" sz="1400" b="1" dirty="0" err="1">
                <a:latin typeface="Courier New" pitchFamily="49" charset="0"/>
              </a:rPr>
              <a:t>li</a:t>
            </a:r>
            <a:r>
              <a:rPr lang="en-US" sz="1400" b="1" dirty="0">
                <a:latin typeface="Courier New" pitchFamily="49" charset="0"/>
              </a:rPr>
              <a:t>   $v0, 1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 b="1" dirty="0">
                <a:latin typeface="Courier New" pitchFamily="49" charset="0"/>
              </a:rPr>
              <a:t>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</a:rPr>
              <a:t>syscall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 b="1" dirty="0">
                <a:latin typeface="Courier New" pitchFamily="49" charset="0"/>
              </a:rPr>
              <a:t>            </a:t>
            </a:r>
            <a:r>
              <a:rPr lang="en-US" sz="1400" b="1" dirty="0" err="1">
                <a:latin typeface="Courier New" pitchFamily="49" charset="0"/>
              </a:rPr>
              <a:t>li</a:t>
            </a:r>
            <a:r>
              <a:rPr lang="en-US" sz="1400" b="1" dirty="0">
                <a:latin typeface="Courier New" pitchFamily="49" charset="0"/>
              </a:rPr>
              <a:t>   $v0, 10              # </a:t>
            </a:r>
            <a:r>
              <a:rPr lang="en-US" sz="1400" b="1" dirty="0" err="1">
                <a:latin typeface="Courier New" pitchFamily="49" charset="0"/>
              </a:rPr>
              <a:t>Syscall</a:t>
            </a:r>
            <a:r>
              <a:rPr lang="en-US" sz="1400" b="1" dirty="0">
                <a:latin typeface="Courier New" pitchFamily="49" charset="0"/>
              </a:rPr>
              <a:t> to exit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 b="1" dirty="0">
                <a:latin typeface="Courier New" pitchFamily="49" charset="0"/>
              </a:rPr>
              <a:t>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</a:rPr>
              <a:t>syscall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6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6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6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6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76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76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6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6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6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6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761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761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61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61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761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761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761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761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7616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7616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7616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7616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7616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7616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7616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7616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616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7616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7616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7616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7616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7616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7616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7616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7616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7616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7616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7616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7616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7616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7616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7616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7616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7616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7616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7616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7616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7616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7616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7616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1: </a:t>
            </a:r>
            <a:r>
              <a:rPr lang="en-US" dirty="0" smtClean="0"/>
              <a:t>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073150"/>
            <a:ext cx="8585200" cy="1779786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Translate</a:t>
            </a:r>
            <a:r>
              <a:rPr lang="en-US" dirty="0" smtClean="0"/>
              <a:t> the following C-loop into MIPS assembly code. For variables x and y use registers $5 and $6 respectively.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Test it out with </a:t>
            </a:r>
            <a:r>
              <a:rPr lang="en-US" b="1" dirty="0" err="1" smtClean="0">
                <a:solidFill>
                  <a:srgbClr val="FF0000"/>
                </a:solidFill>
              </a:rPr>
              <a:t>SPIM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3789040"/>
            <a:ext cx="7488832" cy="792088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CC"/>
            </a:extrusionClr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flatTx/>
          </a:bodyPr>
          <a:lstStyle/>
          <a:p>
            <a:pPr marL="190500" indent="-190500">
              <a:lnSpc>
                <a:spcPct val="70000"/>
              </a:lnSpc>
              <a:spcBef>
                <a:spcPct val="20000"/>
              </a:spcBef>
            </a:pPr>
            <a:r>
              <a:rPr lang="en-US" b="1" dirty="0" err="1" smtClean="0">
                <a:latin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</a:rPr>
              <a:t> x, y;</a:t>
            </a:r>
          </a:p>
          <a:p>
            <a:pPr marL="190500" indent="-190500">
              <a:lnSpc>
                <a:spcPct val="70000"/>
              </a:lnSpc>
              <a:spcBef>
                <a:spcPct val="20000"/>
              </a:spcBef>
            </a:pPr>
            <a:r>
              <a:rPr lang="en-US" b="1" dirty="0" smtClean="0">
                <a:latin typeface="Courier New" pitchFamily="49" charset="0"/>
              </a:rPr>
              <a:t>for (x=0, y=100;  x != y;  x++, y--) ;</a:t>
            </a:r>
          </a:p>
          <a:p>
            <a:pPr marL="190500" indent="-190500">
              <a:lnSpc>
                <a:spcPct val="70000"/>
              </a:lnSpc>
              <a:spcBef>
                <a:spcPct val="20000"/>
              </a:spcBef>
            </a:pPr>
            <a:endParaRPr lang="en-US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Exercise 2: </a:t>
            </a:r>
            <a:r>
              <a:rPr lang="en-US" sz="3600" dirty="0"/>
              <a:t>S</a:t>
            </a:r>
            <a:r>
              <a:rPr lang="en-US" sz="3600" dirty="0" smtClean="0"/>
              <a:t>um </a:t>
            </a:r>
            <a:r>
              <a:rPr lang="en-US" sz="3600" dirty="0" smtClean="0"/>
              <a:t>N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</a:rPr>
              <a:t>Input</a:t>
            </a:r>
            <a:r>
              <a:rPr lang="en-US" b="1" dirty="0" smtClean="0">
                <a:latin typeface="Courier New" pitchFamily="49" charset="0"/>
              </a:rPr>
              <a:t>: </a:t>
            </a:r>
          </a:p>
          <a:p>
            <a:pPr lvl="1"/>
            <a:r>
              <a:rPr lang="en-US" b="1" dirty="0" smtClean="0">
                <a:latin typeface="Courier New" pitchFamily="49" charset="0"/>
              </a:rPr>
              <a:t>number of inputs, n, </a:t>
            </a:r>
          </a:p>
          <a:p>
            <a:pPr lvl="1"/>
            <a:r>
              <a:rPr lang="en-US" b="1" dirty="0" smtClean="0">
                <a:latin typeface="Courier New" pitchFamily="49" charset="0"/>
              </a:rPr>
              <a:t>n integers;  </a:t>
            </a:r>
          </a:p>
          <a:p>
            <a:pPr lvl="1"/>
            <a:endParaRPr lang="en-US" b="1" dirty="0" smtClean="0">
              <a:latin typeface="Courier New" pitchFamily="49" charset="0"/>
            </a:endParaRPr>
          </a:p>
          <a:p>
            <a:pPr lvl="1"/>
            <a:r>
              <a:rPr lang="en-US" b="1" dirty="0" smtClean="0">
                <a:latin typeface="Courier New" pitchFamily="49" charset="0"/>
              </a:rPr>
              <a:t>Query the user for these 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n+1 numbers</a:t>
            </a:r>
            <a:r>
              <a:rPr lang="en-US" b="1" dirty="0" smtClean="0">
                <a:latin typeface="Courier New" pitchFamily="49" charset="0"/>
              </a:rPr>
              <a:t>; first put message on output display </a:t>
            </a:r>
          </a:p>
          <a:p>
            <a:pPr lvl="1"/>
            <a:endParaRPr lang="en-US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</a:rPr>
              <a:t>Output</a:t>
            </a:r>
            <a:r>
              <a:rPr lang="en-US" b="1" dirty="0" smtClean="0">
                <a:latin typeface="Courier New" pitchFamily="49" charset="0"/>
              </a:rPr>
              <a:t>: Sum of integers</a:t>
            </a:r>
          </a:p>
          <a:p>
            <a:pPr lvl="1"/>
            <a:r>
              <a:rPr lang="en-US" b="1" dirty="0" smtClean="0">
                <a:latin typeface="Courier New" pitchFamily="49" charset="0"/>
              </a:rPr>
              <a:t>display this sum</a:t>
            </a:r>
          </a:p>
          <a:p>
            <a:pPr lvl="1"/>
            <a:endParaRPr lang="en-US" b="1" dirty="0" smtClean="0">
              <a:latin typeface="Courier New" pitchFamily="49" charset="0"/>
            </a:endParaRPr>
          </a:p>
          <a:p>
            <a:pPr lvl="1"/>
            <a:endParaRPr lang="en-US" b="1" dirty="0" smtClean="0">
              <a:latin typeface="Courier New" pitchFamily="49" charset="0"/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Again: test it out with </a:t>
            </a:r>
            <a:r>
              <a:rPr lang="en-US" b="1" dirty="0" err="1" smtClean="0">
                <a:solidFill>
                  <a:srgbClr val="FF0000"/>
                </a:solidFill>
              </a:rPr>
              <a:t>SPIM</a:t>
            </a:r>
            <a:endParaRPr lang="en-US" b="1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you learn so far?</a:t>
            </a:r>
            <a:endParaRPr lang="en-US" dirty="0"/>
          </a:p>
        </p:txBody>
      </p:sp>
      <p:pic>
        <p:nvPicPr>
          <p:cNvPr id="342020" name="Picture 4" descr="http://www.mynamesnotmommy.com/wp-content/uploads/2013/05/question-mar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268760"/>
            <a:ext cx="5256584" cy="52565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3 Types of instructions: </a:t>
            </a:r>
          </a:p>
          <a:p>
            <a:pPr lvl="1"/>
            <a:r>
              <a:rPr lang="en-US" sz="1800" dirty="0" err="1" smtClean="0"/>
              <a:t>Arithm</a:t>
            </a:r>
            <a:r>
              <a:rPr lang="en-US" sz="1800" dirty="0" smtClean="0"/>
              <a:t>., Data access, Control </a:t>
            </a:r>
          </a:p>
          <a:p>
            <a:r>
              <a:rPr lang="en-US" sz="2000" dirty="0" smtClean="0"/>
              <a:t>3 Instruction formats: R, I, J</a:t>
            </a:r>
          </a:p>
          <a:p>
            <a:r>
              <a:rPr lang="en-US" sz="2000" dirty="0" smtClean="0"/>
              <a:t>Main MIPS instructions</a:t>
            </a:r>
          </a:p>
          <a:p>
            <a:r>
              <a:rPr lang="en-US" sz="2000" dirty="0" smtClean="0"/>
              <a:t>Compiler conventions about register use</a:t>
            </a:r>
          </a:p>
          <a:p>
            <a:r>
              <a:rPr lang="en-US" sz="2000" dirty="0" smtClean="0"/>
              <a:t>Addressing modes</a:t>
            </a:r>
          </a:p>
          <a:p>
            <a:r>
              <a:rPr lang="en-US" sz="2000" dirty="0" smtClean="0"/>
              <a:t>Some RISC principles</a:t>
            </a:r>
          </a:p>
          <a:p>
            <a:pPr lvl="1"/>
            <a:r>
              <a:rPr lang="en-US" sz="2000" dirty="0" smtClean="0"/>
              <a:t>Supply lots of registers</a:t>
            </a:r>
          </a:p>
          <a:p>
            <a:pPr lvl="2"/>
            <a:r>
              <a:rPr lang="en-US" sz="1800" dirty="0" smtClean="0"/>
              <a:t>avoid unnecessary loads and stores</a:t>
            </a:r>
          </a:p>
          <a:p>
            <a:pPr lvl="1"/>
            <a:r>
              <a:rPr lang="en-US" sz="2000" dirty="0" smtClean="0"/>
              <a:t>Arithmetic instructions may only use register operands</a:t>
            </a:r>
          </a:p>
          <a:p>
            <a:pPr lvl="1"/>
            <a:r>
              <a:rPr lang="en-US" sz="2000" dirty="0" smtClean="0"/>
              <a:t>Few </a:t>
            </a:r>
            <a:r>
              <a:rPr lang="en-US" sz="2000" dirty="0" smtClean="0"/>
              <a:t>instruction formats</a:t>
            </a:r>
            <a:endParaRPr lang="en-US" sz="2000" dirty="0" smtClean="0"/>
          </a:p>
          <a:p>
            <a:pPr lvl="2"/>
            <a:r>
              <a:rPr lang="en-US" sz="1800" dirty="0" smtClean="0"/>
              <a:t>easy to decode</a:t>
            </a:r>
          </a:p>
          <a:p>
            <a:pPr lvl="1"/>
            <a:r>
              <a:rPr lang="en-US" sz="2000" dirty="0" smtClean="0"/>
              <a:t>Few </a:t>
            </a:r>
            <a:r>
              <a:rPr lang="en-US" sz="2000" dirty="0" smtClean="0"/>
              <a:t>operand addressing </a:t>
            </a:r>
            <a:r>
              <a:rPr lang="en-US" sz="2000" dirty="0" smtClean="0"/>
              <a:t>modes</a:t>
            </a:r>
          </a:p>
          <a:p>
            <a:pPr lvl="1"/>
            <a:r>
              <a:rPr lang="en-US" sz="2000" dirty="0" smtClean="0"/>
              <a:t>Only 1 </a:t>
            </a:r>
            <a:r>
              <a:rPr lang="en-US" sz="2000" dirty="0" smtClean="0"/>
              <a:t>instruction length (32 bits)</a:t>
            </a:r>
          </a:p>
          <a:p>
            <a:r>
              <a:rPr lang="en-US" sz="2000" dirty="0" smtClean="0"/>
              <a:t>With </a:t>
            </a:r>
            <a:r>
              <a:rPr lang="en-US" sz="2000" dirty="0" err="1" smtClean="0"/>
              <a:t>bne</a:t>
            </a:r>
            <a:r>
              <a:rPr lang="en-US" sz="2000" dirty="0" smtClean="0"/>
              <a:t>, </a:t>
            </a:r>
            <a:r>
              <a:rPr lang="en-US" sz="2000" dirty="0" err="1" smtClean="0"/>
              <a:t>beq</a:t>
            </a:r>
            <a:r>
              <a:rPr lang="en-US" sz="2000" dirty="0" smtClean="0"/>
              <a:t>, j and </a:t>
            </a:r>
            <a:r>
              <a:rPr lang="en-US" sz="2000" dirty="0" err="1" smtClean="0"/>
              <a:t>slt</a:t>
            </a:r>
            <a:r>
              <a:rPr lang="en-US" sz="2000" dirty="0" smtClean="0"/>
              <a:t> you can code any loop and if-statement</a:t>
            </a:r>
          </a:p>
          <a:p>
            <a:r>
              <a:rPr lang="en-US" sz="2000" dirty="0" smtClean="0"/>
              <a:t>Use of SPIM</a:t>
            </a:r>
            <a:endParaRPr lang="en-US" sz="2000" dirty="0"/>
          </a:p>
        </p:txBody>
      </p:sp>
      <p:pic>
        <p:nvPicPr>
          <p:cNvPr id="325634" name="Picture 2" descr="http://3.bp.blogspot.com/-Fyyo92Ouo14/USoRPb90tOI/AAAAAAAABXU/poSOCn2msZ0/s1600/summar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43550" y="0"/>
            <a:ext cx="3600450" cy="2705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3657600" y="2667000"/>
            <a:ext cx="1447800" cy="609600"/>
          </a:xfrm>
          <a:prstGeom prst="rect">
            <a:avLst/>
          </a:prstGeom>
          <a:solidFill>
            <a:srgbClr val="FFFFCC"/>
          </a:solidFill>
          <a:ln w="19050">
            <a:solidFill>
              <a:srgbClr val="3333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title"/>
          </p:nvPr>
        </p:nvSpPr>
        <p:spPr>
          <a:xfrm>
            <a:off x="323528" y="404664"/>
            <a:ext cx="8547100" cy="1152128"/>
          </a:xfrm>
        </p:spPr>
        <p:txBody>
          <a:bodyPr/>
          <a:lstStyle/>
          <a:p>
            <a:r>
              <a:rPr lang="en-US" sz="3200" dirty="0" smtClean="0"/>
              <a:t>Conceptual structure of a computer system;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How does it operate?</a:t>
            </a:r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1143000" y="2514600"/>
            <a:ext cx="15033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  <a:latin typeface="Times New Roman" pitchFamily="18" charset="0"/>
              </a:rPr>
              <a:t>Instruction</a:t>
            </a:r>
          </a:p>
          <a:p>
            <a:pPr algn="ctr"/>
            <a:r>
              <a:rPr lang="en-US">
                <a:solidFill>
                  <a:schemeClr val="bg2"/>
                </a:solidFill>
                <a:latin typeface="Times New Roman" pitchFamily="18" charset="0"/>
              </a:rPr>
              <a:t>memory</a:t>
            </a:r>
          </a:p>
        </p:txBody>
      </p:sp>
      <p:sp>
        <p:nvSpPr>
          <p:cNvPr id="10246" name="Text Box 5"/>
          <p:cNvSpPr txBox="1">
            <a:spLocks noChangeArrowheads="1"/>
          </p:cNvSpPr>
          <p:nvPr/>
        </p:nvSpPr>
        <p:spPr bwMode="auto">
          <a:xfrm>
            <a:off x="7162800" y="2514600"/>
            <a:ext cx="11985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  <a:latin typeface="Times New Roman" pitchFamily="18" charset="0"/>
              </a:rPr>
              <a:t>Data</a:t>
            </a:r>
          </a:p>
          <a:p>
            <a:pPr algn="ctr"/>
            <a:r>
              <a:rPr lang="en-US">
                <a:solidFill>
                  <a:schemeClr val="bg2"/>
                </a:solidFill>
                <a:latin typeface="Times New Roman" pitchFamily="18" charset="0"/>
              </a:rPr>
              <a:t>memory</a:t>
            </a:r>
          </a:p>
        </p:txBody>
      </p:sp>
      <p:sp>
        <p:nvSpPr>
          <p:cNvPr id="10247" name="Text Box 6"/>
          <p:cNvSpPr txBox="1">
            <a:spLocks noChangeArrowheads="1"/>
          </p:cNvSpPr>
          <p:nvPr/>
        </p:nvSpPr>
        <p:spPr bwMode="auto">
          <a:xfrm>
            <a:off x="5029200" y="4343400"/>
            <a:ext cx="13668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  <a:latin typeface="Times New Roman" pitchFamily="18" charset="0"/>
              </a:rPr>
              <a:t>I/O</a:t>
            </a:r>
          </a:p>
          <a:p>
            <a:pPr algn="ctr"/>
            <a:r>
              <a:rPr lang="en-US">
                <a:solidFill>
                  <a:schemeClr val="bg2"/>
                </a:solidFill>
                <a:latin typeface="Times New Roman" pitchFamily="18" charset="0"/>
              </a:rPr>
              <a:t>interfaces</a:t>
            </a:r>
          </a:p>
        </p:txBody>
      </p:sp>
      <p:sp>
        <p:nvSpPr>
          <p:cNvPr id="10248" name="Text Box 7"/>
          <p:cNvSpPr txBox="1">
            <a:spLocks noChangeArrowheads="1"/>
          </p:cNvSpPr>
          <p:nvPr/>
        </p:nvSpPr>
        <p:spPr bwMode="auto">
          <a:xfrm>
            <a:off x="4572000" y="5791200"/>
            <a:ext cx="21971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  <a:latin typeface="Times New Roman" pitchFamily="18" charset="0"/>
              </a:rPr>
              <a:t>Input and output</a:t>
            </a:r>
          </a:p>
          <a:p>
            <a:pPr algn="ctr"/>
            <a:r>
              <a:rPr lang="en-US">
                <a:solidFill>
                  <a:schemeClr val="bg2"/>
                </a:solidFill>
                <a:latin typeface="Times New Roman" pitchFamily="18" charset="0"/>
              </a:rPr>
              <a:t>devices</a:t>
            </a:r>
          </a:p>
        </p:txBody>
      </p:sp>
      <p:sp>
        <p:nvSpPr>
          <p:cNvPr id="10249" name="Text Box 8"/>
          <p:cNvSpPr txBox="1">
            <a:spLocks noChangeArrowheads="1"/>
          </p:cNvSpPr>
          <p:nvPr/>
        </p:nvSpPr>
        <p:spPr bwMode="auto">
          <a:xfrm>
            <a:off x="3717925" y="2708275"/>
            <a:ext cx="1370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  <a:latin typeface="Times New Roman" pitchFamily="18" charset="0"/>
              </a:rPr>
              <a:t>Processor</a:t>
            </a:r>
          </a:p>
        </p:txBody>
      </p:sp>
      <p:sp>
        <p:nvSpPr>
          <p:cNvPr id="10250" name="Rectangle 9"/>
          <p:cNvSpPr>
            <a:spLocks noChangeArrowheads="1"/>
          </p:cNvSpPr>
          <p:nvPr/>
        </p:nvSpPr>
        <p:spPr bwMode="auto">
          <a:xfrm>
            <a:off x="1143000" y="2057400"/>
            <a:ext cx="1447800" cy="1981200"/>
          </a:xfrm>
          <a:prstGeom prst="rect">
            <a:avLst/>
          </a:prstGeom>
          <a:noFill/>
          <a:ln w="28575">
            <a:solidFill>
              <a:srgbClr val="33CC33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51" name="Rectangle 10"/>
          <p:cNvSpPr>
            <a:spLocks noChangeArrowheads="1"/>
          </p:cNvSpPr>
          <p:nvPr/>
        </p:nvSpPr>
        <p:spPr bwMode="auto">
          <a:xfrm>
            <a:off x="7010400" y="2133600"/>
            <a:ext cx="1447800" cy="1981200"/>
          </a:xfrm>
          <a:prstGeom prst="rect">
            <a:avLst/>
          </a:prstGeom>
          <a:noFill/>
          <a:ln w="28575">
            <a:solidFill>
              <a:srgbClr val="33CC33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52" name="Line 11"/>
          <p:cNvSpPr>
            <a:spLocks noChangeShapeType="1"/>
          </p:cNvSpPr>
          <p:nvPr/>
        </p:nvSpPr>
        <p:spPr bwMode="auto">
          <a:xfrm>
            <a:off x="2590800" y="2895600"/>
            <a:ext cx="1066800" cy="0"/>
          </a:xfrm>
          <a:prstGeom prst="line">
            <a:avLst/>
          </a:prstGeom>
          <a:noFill/>
          <a:ln w="38100" cmpd="dbl">
            <a:solidFill>
              <a:srgbClr val="3333FF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53" name="Line 12"/>
          <p:cNvSpPr>
            <a:spLocks noChangeShapeType="1"/>
          </p:cNvSpPr>
          <p:nvPr/>
        </p:nvSpPr>
        <p:spPr bwMode="auto">
          <a:xfrm>
            <a:off x="5105400" y="2895600"/>
            <a:ext cx="1905000" cy="0"/>
          </a:xfrm>
          <a:prstGeom prst="line">
            <a:avLst/>
          </a:prstGeom>
          <a:noFill/>
          <a:ln w="38100" cmpd="dbl">
            <a:solidFill>
              <a:srgbClr val="3333FF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54" name="Rectangle 13"/>
          <p:cNvSpPr>
            <a:spLocks noChangeArrowheads="1"/>
          </p:cNvSpPr>
          <p:nvPr/>
        </p:nvSpPr>
        <p:spPr bwMode="auto">
          <a:xfrm>
            <a:off x="5011738" y="4343400"/>
            <a:ext cx="1371600" cy="762000"/>
          </a:xfrm>
          <a:prstGeom prst="rect">
            <a:avLst/>
          </a:prstGeom>
          <a:noFill/>
          <a:ln w="28575">
            <a:solidFill>
              <a:srgbClr val="33CC33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55" name="Line 14"/>
          <p:cNvSpPr>
            <a:spLocks noChangeShapeType="1"/>
          </p:cNvSpPr>
          <p:nvPr/>
        </p:nvSpPr>
        <p:spPr bwMode="auto">
          <a:xfrm>
            <a:off x="5715000" y="2895600"/>
            <a:ext cx="0" cy="1447800"/>
          </a:xfrm>
          <a:prstGeom prst="line">
            <a:avLst/>
          </a:prstGeom>
          <a:noFill/>
          <a:ln w="38100" cmpd="dbl">
            <a:solidFill>
              <a:srgbClr val="3333FF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56" name="Line 15"/>
          <p:cNvSpPr>
            <a:spLocks noChangeShapeType="1"/>
          </p:cNvSpPr>
          <p:nvPr/>
        </p:nvSpPr>
        <p:spPr bwMode="auto">
          <a:xfrm>
            <a:off x="5715000" y="5105400"/>
            <a:ext cx="0" cy="762000"/>
          </a:xfrm>
          <a:prstGeom prst="line">
            <a:avLst/>
          </a:prstGeom>
          <a:noFill/>
          <a:ln w="38100" cmpd="dbl">
            <a:solidFill>
              <a:srgbClr val="3333FF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57" name="Line 16"/>
          <p:cNvSpPr>
            <a:spLocks noChangeShapeType="1"/>
          </p:cNvSpPr>
          <p:nvPr/>
        </p:nvSpPr>
        <p:spPr bwMode="auto">
          <a:xfrm>
            <a:off x="1143000" y="2286000"/>
            <a:ext cx="1447800" cy="0"/>
          </a:xfrm>
          <a:prstGeom prst="line">
            <a:avLst/>
          </a:prstGeom>
          <a:noFill/>
          <a:ln w="12700">
            <a:solidFill>
              <a:srgbClr val="3333FF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58" name="Line 17"/>
          <p:cNvSpPr>
            <a:spLocks noChangeShapeType="1"/>
          </p:cNvSpPr>
          <p:nvPr/>
        </p:nvSpPr>
        <p:spPr bwMode="auto">
          <a:xfrm>
            <a:off x="1143000" y="2514600"/>
            <a:ext cx="1447800" cy="0"/>
          </a:xfrm>
          <a:prstGeom prst="line">
            <a:avLst/>
          </a:prstGeom>
          <a:noFill/>
          <a:ln w="12700">
            <a:solidFill>
              <a:srgbClr val="3333FF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59" name="Line 18"/>
          <p:cNvSpPr>
            <a:spLocks noChangeShapeType="1"/>
          </p:cNvSpPr>
          <p:nvPr/>
        </p:nvSpPr>
        <p:spPr bwMode="auto">
          <a:xfrm>
            <a:off x="7010400" y="2362200"/>
            <a:ext cx="1447800" cy="0"/>
          </a:xfrm>
          <a:prstGeom prst="line">
            <a:avLst/>
          </a:prstGeom>
          <a:noFill/>
          <a:ln w="12700">
            <a:solidFill>
              <a:srgbClr val="3333FF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60" name="Line 19"/>
          <p:cNvSpPr>
            <a:spLocks noChangeShapeType="1"/>
          </p:cNvSpPr>
          <p:nvPr/>
        </p:nvSpPr>
        <p:spPr bwMode="auto">
          <a:xfrm>
            <a:off x="7010400" y="2590800"/>
            <a:ext cx="1447800" cy="0"/>
          </a:xfrm>
          <a:prstGeom prst="line">
            <a:avLst/>
          </a:prstGeom>
          <a:noFill/>
          <a:ln w="12700">
            <a:solidFill>
              <a:srgbClr val="3333FF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61" name="Line 20"/>
          <p:cNvSpPr>
            <a:spLocks noChangeShapeType="1"/>
          </p:cNvSpPr>
          <p:nvPr/>
        </p:nvSpPr>
        <p:spPr bwMode="auto">
          <a:xfrm>
            <a:off x="7010400" y="3429000"/>
            <a:ext cx="1447800" cy="0"/>
          </a:xfrm>
          <a:prstGeom prst="line">
            <a:avLst/>
          </a:prstGeom>
          <a:noFill/>
          <a:ln w="12700">
            <a:solidFill>
              <a:srgbClr val="3333FF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62" name="Line 21"/>
          <p:cNvSpPr>
            <a:spLocks noChangeShapeType="1"/>
          </p:cNvSpPr>
          <p:nvPr/>
        </p:nvSpPr>
        <p:spPr bwMode="auto">
          <a:xfrm>
            <a:off x="7010400" y="3657600"/>
            <a:ext cx="1447800" cy="0"/>
          </a:xfrm>
          <a:prstGeom prst="line">
            <a:avLst/>
          </a:prstGeom>
          <a:noFill/>
          <a:ln w="12700">
            <a:solidFill>
              <a:srgbClr val="3333FF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63" name="Line 22"/>
          <p:cNvSpPr>
            <a:spLocks noChangeShapeType="1"/>
          </p:cNvSpPr>
          <p:nvPr/>
        </p:nvSpPr>
        <p:spPr bwMode="auto">
          <a:xfrm>
            <a:off x="7010400" y="3886200"/>
            <a:ext cx="1447800" cy="0"/>
          </a:xfrm>
          <a:prstGeom prst="line">
            <a:avLst/>
          </a:prstGeom>
          <a:noFill/>
          <a:ln w="12700">
            <a:solidFill>
              <a:srgbClr val="3333FF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64" name="Line 23"/>
          <p:cNvSpPr>
            <a:spLocks noChangeShapeType="1"/>
          </p:cNvSpPr>
          <p:nvPr/>
        </p:nvSpPr>
        <p:spPr bwMode="auto">
          <a:xfrm>
            <a:off x="1143000" y="3810000"/>
            <a:ext cx="1447800" cy="0"/>
          </a:xfrm>
          <a:prstGeom prst="line">
            <a:avLst/>
          </a:prstGeom>
          <a:noFill/>
          <a:ln w="12700">
            <a:solidFill>
              <a:srgbClr val="3333FF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65" name="Line 24"/>
          <p:cNvSpPr>
            <a:spLocks noChangeShapeType="1"/>
          </p:cNvSpPr>
          <p:nvPr/>
        </p:nvSpPr>
        <p:spPr bwMode="auto">
          <a:xfrm>
            <a:off x="1143000" y="3581400"/>
            <a:ext cx="1447800" cy="0"/>
          </a:xfrm>
          <a:prstGeom prst="line">
            <a:avLst/>
          </a:prstGeom>
          <a:noFill/>
          <a:ln w="12700">
            <a:solidFill>
              <a:srgbClr val="3333FF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66" name="Line 25"/>
          <p:cNvSpPr>
            <a:spLocks noChangeShapeType="1"/>
          </p:cNvSpPr>
          <p:nvPr/>
        </p:nvSpPr>
        <p:spPr bwMode="auto">
          <a:xfrm>
            <a:off x="1143000" y="3352800"/>
            <a:ext cx="1447800" cy="0"/>
          </a:xfrm>
          <a:prstGeom prst="line">
            <a:avLst/>
          </a:prstGeom>
          <a:noFill/>
          <a:ln w="12700">
            <a:solidFill>
              <a:srgbClr val="3333FF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498" name="Picture 2" descr="http://www.fundchat.org/wp-content/uploads/2011/08/persuasive-essay-idea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993085"/>
            <a:ext cx="5004048" cy="386491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FurtherTopics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073150"/>
            <a:ext cx="8585200" cy="3219946"/>
          </a:xfrm>
        </p:spPr>
        <p:txBody>
          <a:bodyPr/>
          <a:lstStyle/>
          <a:p>
            <a:pPr algn="r"/>
            <a:r>
              <a:rPr lang="en-US" dirty="0" smtClean="0"/>
              <a:t>Study the </a:t>
            </a:r>
            <a:r>
              <a:rPr lang="en-US" dirty="0" smtClean="0"/>
              <a:t>book for the following related topics:</a:t>
            </a:r>
          </a:p>
          <a:p>
            <a:pPr algn="r"/>
            <a:endParaRPr lang="en-US" dirty="0" smtClean="0"/>
          </a:p>
          <a:p>
            <a:pPr lvl="1" algn="r"/>
            <a:r>
              <a:rPr lang="en-US" dirty="0" smtClean="0"/>
              <a:t>compiling non-leaf procedure / function</a:t>
            </a:r>
          </a:p>
          <a:p>
            <a:pPr lvl="1" algn="r"/>
            <a:r>
              <a:rPr lang="en-US" dirty="0" smtClean="0"/>
              <a:t>register allocation using graph coloring</a:t>
            </a:r>
          </a:p>
          <a:p>
            <a:pPr lvl="1" algn="r"/>
            <a:r>
              <a:rPr lang="en-US" dirty="0" smtClean="0"/>
              <a:t>alignment of data</a:t>
            </a:r>
          </a:p>
          <a:p>
            <a:pPr lvl="1" algn="r"/>
            <a:r>
              <a:rPr lang="en-US" dirty="0" smtClean="0"/>
              <a:t>floating point instructions</a:t>
            </a:r>
          </a:p>
          <a:p>
            <a:pPr lvl="1" algn="r"/>
            <a:r>
              <a:rPr lang="en-US" dirty="0" smtClean="0"/>
              <a:t>characters and strings</a:t>
            </a:r>
          </a:p>
          <a:p>
            <a:pPr lvl="1" algn="r"/>
            <a:r>
              <a:rPr lang="en-US" dirty="0" smtClean="0"/>
              <a:t>string copy code</a:t>
            </a:r>
          </a:p>
          <a:p>
            <a:pPr lvl="1" algn="r"/>
            <a:r>
              <a:rPr lang="en-US" dirty="0"/>
              <a:t>c</a:t>
            </a:r>
            <a:r>
              <a:rPr lang="en-US" dirty="0" smtClean="0"/>
              <a:t>ase statement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4"/>
          <p:cNvSpPr>
            <a:spLocks noGrp="1" noChangeArrowheads="1"/>
          </p:cNvSpPr>
          <p:nvPr>
            <p:ph type="title"/>
          </p:nvPr>
        </p:nvSpPr>
        <p:spPr>
          <a:xfrm>
            <a:off x="292100" y="228600"/>
            <a:ext cx="8547100" cy="896144"/>
          </a:xfrm>
        </p:spPr>
        <p:txBody>
          <a:bodyPr/>
          <a:lstStyle/>
          <a:p>
            <a:r>
              <a:rPr lang="en-US" dirty="0" smtClean="0"/>
              <a:t>What’s inside the processor?</a:t>
            </a:r>
            <a:br>
              <a:rPr lang="en-US" dirty="0" smtClean="0"/>
            </a:br>
            <a:r>
              <a:rPr lang="en-US" dirty="0" smtClean="0"/>
              <a:t>E.g., </a:t>
            </a:r>
            <a:r>
              <a:rPr lang="en-US" dirty="0" smtClean="0"/>
              <a:t>Pipelined </a:t>
            </a:r>
            <a:r>
              <a:rPr lang="en-US" dirty="0" smtClean="0"/>
              <a:t>MIPS</a:t>
            </a:r>
          </a:p>
        </p:txBody>
      </p:sp>
      <p:pic>
        <p:nvPicPr>
          <p:cNvPr id="9220" name="Picture 5" descr="800px-Pipeline_MIP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295400"/>
            <a:ext cx="8534400" cy="536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11560" y="5661248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PC</a:t>
            </a: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How does this pipeline operate?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Monotype Sorts" pitchFamily="2" charset="2"/>
              <a:buNone/>
            </a:pPr>
            <a:r>
              <a:rPr lang="en-US" sz="2000" dirty="0" smtClean="0"/>
              <a:t>let's take a </a:t>
            </a:r>
            <a:r>
              <a:rPr lang="en-US" sz="2000" b="1" dirty="0" smtClean="0">
                <a:solidFill>
                  <a:srgbClr val="FF0000"/>
                </a:solidFill>
              </a:rPr>
              <a:t>load instruction </a:t>
            </a:r>
            <a:r>
              <a:rPr lang="en-US" sz="2000" dirty="0" smtClean="0"/>
              <a:t>at address 0x800: </a:t>
            </a:r>
          </a:p>
          <a:p>
            <a:pPr marL="838200" lvl="1" indent="-381000">
              <a:buFont typeface="Monotype Sorts" pitchFamily="2" charset="2"/>
              <a:buNone/>
            </a:pPr>
            <a:r>
              <a:rPr lang="en-US" sz="1800" dirty="0" smtClean="0"/>
              <a:t>   </a:t>
            </a:r>
            <a:r>
              <a:rPr 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0x800  </a:t>
            </a:r>
            <a:r>
              <a:rPr lang="en-US" sz="2400" b="1" dirty="0" err="1" smtClean="0">
                <a:solidFill>
                  <a:schemeClr val="accent2"/>
                </a:solidFill>
                <a:latin typeface="Courier New" pitchFamily="49" charset="0"/>
              </a:rPr>
              <a:t>lw</a:t>
            </a:r>
            <a:r>
              <a:rPr 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 $s1, 8($s2)</a:t>
            </a:r>
            <a:endParaRPr lang="en-US" sz="1800" b="1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marL="838200" lvl="1" indent="-381000"/>
            <a:endParaRPr lang="en-US" sz="1800" b="1" dirty="0" smtClean="0">
              <a:latin typeface="Courier New" pitchFamily="49" charset="0"/>
            </a:endParaRPr>
          </a:p>
          <a:p>
            <a:pPr marL="355600" indent="-381000">
              <a:buNone/>
            </a:pPr>
            <a:r>
              <a:rPr lang="en-US" sz="2000" b="1" dirty="0" smtClean="0"/>
              <a:t>Every instruction passes 5 stages (= 5 cycles):</a:t>
            </a:r>
          </a:p>
          <a:p>
            <a:pPr marL="457200" indent="-457200">
              <a:buFont typeface="Monotype Sorts" pitchFamily="2" charset="2"/>
              <a:buAutoNum type="arabicPeriod"/>
            </a:pPr>
            <a:r>
              <a:rPr lang="en-US" sz="2000" dirty="0" smtClean="0"/>
              <a:t>Cycle 1</a:t>
            </a:r>
          </a:p>
          <a:p>
            <a:pPr marL="838200" lvl="1" indent="-381000">
              <a:buFont typeface="Monotype Sorts" pitchFamily="2" charset="2"/>
              <a:buChar char="n"/>
            </a:pPr>
            <a:r>
              <a:rPr lang="en-US" sz="1800" dirty="0" smtClean="0"/>
              <a:t>Fetch instruction to which PC (Program Counter) points</a:t>
            </a:r>
          </a:p>
          <a:p>
            <a:pPr marL="838200" lvl="1" indent="-381000">
              <a:buFont typeface="Monotype Sorts" pitchFamily="2" charset="2"/>
              <a:buChar char="n"/>
            </a:pPr>
            <a:r>
              <a:rPr lang="en-US" sz="1800" dirty="0" smtClean="0"/>
              <a:t>New PC = PC+4</a:t>
            </a:r>
          </a:p>
          <a:p>
            <a:pPr marL="457200" indent="-457200">
              <a:buFont typeface="Monotype Sorts" pitchFamily="2" charset="2"/>
              <a:buAutoNum type="arabicPeriod"/>
            </a:pPr>
            <a:r>
              <a:rPr lang="en-US" sz="2000" dirty="0" smtClean="0"/>
              <a:t>Cycle 2</a:t>
            </a:r>
          </a:p>
          <a:p>
            <a:pPr marL="838200" lvl="1" indent="-381000">
              <a:buFont typeface="Monotype Sorts" pitchFamily="2" charset="2"/>
              <a:buChar char="n"/>
            </a:pPr>
            <a:r>
              <a:rPr lang="en-US" sz="1800" dirty="0" smtClean="0"/>
              <a:t>Decode instruction</a:t>
            </a:r>
          </a:p>
          <a:p>
            <a:pPr marL="838200" lvl="1" indent="-381000">
              <a:buFont typeface="Monotype Sorts" pitchFamily="2" charset="2"/>
              <a:buChar char="n"/>
            </a:pPr>
            <a:r>
              <a:rPr lang="en-US" sz="1800" dirty="0" smtClean="0"/>
              <a:t>Fetch $s2 from register file</a:t>
            </a:r>
          </a:p>
          <a:p>
            <a:pPr marL="457200" indent="-457200">
              <a:buFont typeface="Monotype Sorts" pitchFamily="2" charset="2"/>
              <a:buAutoNum type="arabicPeriod"/>
            </a:pPr>
            <a:r>
              <a:rPr lang="en-US" sz="2000" dirty="0" smtClean="0"/>
              <a:t>Cycle 3</a:t>
            </a:r>
          </a:p>
          <a:p>
            <a:pPr marL="838200" lvl="1" indent="-381000">
              <a:buFont typeface="Monotype Sorts" pitchFamily="2" charset="2"/>
              <a:buChar char="n"/>
            </a:pPr>
            <a:r>
              <a:rPr lang="en-US" sz="1800" dirty="0" smtClean="0"/>
              <a:t>Execution: Add  8 to $s2</a:t>
            </a:r>
          </a:p>
          <a:p>
            <a:pPr marL="457200" indent="-457200">
              <a:buFont typeface="Monotype Sorts" pitchFamily="2" charset="2"/>
              <a:buAutoNum type="arabicPeriod"/>
            </a:pPr>
            <a:r>
              <a:rPr lang="en-US" sz="2000" dirty="0" smtClean="0"/>
              <a:t>Cycle 4</a:t>
            </a:r>
          </a:p>
          <a:p>
            <a:pPr marL="838200" lvl="1" indent="-381000">
              <a:buFont typeface="Monotype Sorts" pitchFamily="2" charset="2"/>
              <a:buChar char="n"/>
            </a:pPr>
            <a:r>
              <a:rPr lang="en-US" sz="1800" dirty="0" smtClean="0"/>
              <a:t>Fetch data from address (8+$s2)</a:t>
            </a:r>
          </a:p>
          <a:p>
            <a:pPr marL="457200" indent="-457200">
              <a:buFont typeface="Monotype Sorts" pitchFamily="2" charset="2"/>
              <a:buAutoNum type="arabicPeriod"/>
            </a:pPr>
            <a:r>
              <a:rPr lang="en-US" sz="2000" dirty="0" smtClean="0"/>
              <a:t>Cycle 5</a:t>
            </a:r>
          </a:p>
          <a:p>
            <a:pPr marL="838200" lvl="1" indent="-381000">
              <a:buFont typeface="Monotype Sorts" pitchFamily="2" charset="2"/>
              <a:buChar char="n"/>
            </a:pPr>
            <a:r>
              <a:rPr lang="en-US" sz="1800" dirty="0" smtClean="0"/>
              <a:t>Write data back to register file location $s1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Instructions of any Computer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Basically we need only 3 types of </a:t>
            </a:r>
            <a:r>
              <a:rPr lang="en-US" dirty="0" err="1" smtClean="0"/>
              <a:t>instructins</a:t>
            </a:r>
            <a:r>
              <a:rPr lang="en-US" dirty="0" smtClean="0"/>
              <a:t>/operations: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Arithmetic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Integer</a:t>
            </a:r>
          </a:p>
          <a:p>
            <a:pPr lvl="1"/>
            <a:r>
              <a:rPr lang="en-US" dirty="0" smtClean="0"/>
              <a:t>Floating Point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Memory access</a:t>
            </a:r>
            <a:endParaRPr lang="en-US" dirty="0" smtClean="0"/>
          </a:p>
          <a:p>
            <a:pPr lvl="1"/>
            <a:r>
              <a:rPr lang="en-US" dirty="0" smtClean="0"/>
              <a:t>Load &amp; Store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Control flow</a:t>
            </a:r>
          </a:p>
          <a:p>
            <a:pPr lvl="1"/>
            <a:r>
              <a:rPr lang="en-US" dirty="0" smtClean="0"/>
              <a:t>Jump</a:t>
            </a:r>
          </a:p>
          <a:p>
            <a:pPr lvl="1"/>
            <a:r>
              <a:rPr lang="en-US" dirty="0" smtClean="0"/>
              <a:t>Conditional Branch</a:t>
            </a:r>
          </a:p>
          <a:p>
            <a:pPr lvl="1"/>
            <a:r>
              <a:rPr lang="en-US" dirty="0" smtClean="0"/>
              <a:t>Call &amp; Return</a:t>
            </a:r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0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0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0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0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0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0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03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03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dirty="0" smtClean="0"/>
              <a:t>MIPS arithmetic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>
              <a:buFont typeface="Monotype Sorts" pitchFamily="2" charset="2"/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C code:	</a:t>
            </a:r>
            <a:r>
              <a:rPr lang="en-US" dirty="0" smtClean="0">
                <a:latin typeface="Courier New" pitchFamily="49" charset="0"/>
              </a:rPr>
              <a:t>A = B + C + D;</a:t>
            </a:r>
            <a:br>
              <a:rPr lang="en-US" dirty="0" smtClean="0">
                <a:latin typeface="Courier New" pitchFamily="49" charset="0"/>
              </a:rPr>
            </a:br>
            <a:r>
              <a:rPr lang="en-US" dirty="0" smtClean="0">
                <a:latin typeface="Courier New" pitchFamily="49" charset="0"/>
              </a:rPr>
              <a:t>			E = F - A;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MIPS code:	</a:t>
            </a:r>
            <a:r>
              <a:rPr lang="en-US" dirty="0" smtClean="0">
                <a:latin typeface="Courier New" pitchFamily="49" charset="0"/>
              </a:rPr>
              <a:t>add $t0, $s1, $s2</a:t>
            </a:r>
            <a:br>
              <a:rPr lang="en-US" dirty="0" smtClean="0">
                <a:latin typeface="Courier New" pitchFamily="49" charset="0"/>
              </a:rPr>
            </a:br>
            <a:r>
              <a:rPr lang="en-US" dirty="0" smtClean="0">
                <a:latin typeface="Courier New" pitchFamily="49" charset="0"/>
              </a:rPr>
              <a:t>			add $s0, $t0, $s3</a:t>
            </a:r>
            <a:br>
              <a:rPr lang="en-US" dirty="0" smtClean="0">
                <a:latin typeface="Courier New" pitchFamily="49" charset="0"/>
              </a:rPr>
            </a:br>
            <a:r>
              <a:rPr lang="en-US" dirty="0" smtClean="0">
                <a:latin typeface="Courier New" pitchFamily="49" charset="0"/>
              </a:rPr>
              <a:t>			sub $s4, $s5, $s0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Operands must be registers, </a:t>
            </a:r>
          </a:p>
          <a:p>
            <a:endParaRPr lang="en-US" dirty="0" smtClean="0"/>
          </a:p>
          <a:p>
            <a:r>
              <a:rPr lang="en-US" dirty="0" smtClean="0"/>
              <a:t>Only 32 registers provided, why not more?</a:t>
            </a:r>
          </a:p>
          <a:p>
            <a:r>
              <a:rPr lang="en-US" dirty="0" smtClean="0"/>
              <a:t>Design Principle:  </a:t>
            </a:r>
            <a:r>
              <a:rPr lang="en-US" i="1" dirty="0" smtClean="0">
                <a:solidFill>
                  <a:srgbClr val="FF0000"/>
                </a:solidFill>
              </a:rPr>
              <a:t>smaller is faster</a:t>
            </a:r>
            <a:r>
              <a:rPr lang="en-US" dirty="0" smtClean="0"/>
              <a:t>.      Why?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smtClean="0"/>
              <a:t>Registers vs. Memory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24744"/>
            <a:ext cx="8587680" cy="2112169"/>
          </a:xfrm>
          <a:noFill/>
        </p:spPr>
        <p:txBody>
          <a:bodyPr lIns="90488" tIns="44450" rIns="90488" bIns="44450"/>
          <a:lstStyle/>
          <a:p>
            <a:r>
              <a:rPr lang="en-US" b="1" dirty="0" smtClean="0"/>
              <a:t>Operands</a:t>
            </a:r>
            <a:r>
              <a:rPr lang="en-US" dirty="0" smtClean="0"/>
              <a:t> of arithmetic instructions </a:t>
            </a:r>
            <a:r>
              <a:rPr lang="en-US" b="1" dirty="0" smtClean="0"/>
              <a:t>must be registers</a:t>
            </a:r>
          </a:p>
          <a:p>
            <a:pPr lvl="1"/>
            <a:r>
              <a:rPr lang="en-US" dirty="0" smtClean="0"/>
              <a:t>MIPS has 32 (integer) registers</a:t>
            </a:r>
          </a:p>
          <a:p>
            <a:pPr lvl="1"/>
            <a:r>
              <a:rPr lang="en-US" dirty="0" smtClean="0"/>
              <a:t>Compiler associates variables with registers</a:t>
            </a:r>
          </a:p>
          <a:p>
            <a:endParaRPr lang="en-US" b="1" dirty="0" smtClean="0"/>
          </a:p>
          <a:p>
            <a:r>
              <a:rPr lang="en-US" b="1" dirty="0" smtClean="0"/>
              <a:t>Question: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/>
                </a:solidFill>
              </a:rPr>
              <a:t>What about programs with &gt;32 of variables ?</a:t>
            </a: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1676400" y="3657600"/>
            <a:ext cx="16764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b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12294" name="Rectangle 5"/>
          <p:cNvSpPr>
            <a:spLocks noChangeArrowheads="1"/>
          </p:cNvSpPr>
          <p:nvPr/>
        </p:nvSpPr>
        <p:spPr bwMode="auto">
          <a:xfrm>
            <a:off x="5257800" y="3429000"/>
            <a:ext cx="2362200" cy="2133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b="0">
                <a:solidFill>
                  <a:schemeClr val="tx1"/>
                </a:solidFill>
              </a:rPr>
              <a:t>Memory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181600" y="6096000"/>
            <a:ext cx="2514600" cy="457200"/>
            <a:chOff x="2544" y="3840"/>
            <a:chExt cx="1680" cy="288"/>
          </a:xfrm>
        </p:grpSpPr>
        <p:sp>
          <p:nvSpPr>
            <p:cNvPr id="12307" name="Oval 7"/>
            <p:cNvSpPr>
              <a:spLocks noChangeArrowheads="1"/>
            </p:cNvSpPr>
            <p:nvPr/>
          </p:nvSpPr>
          <p:spPr bwMode="auto">
            <a:xfrm>
              <a:off x="2544" y="3840"/>
              <a:ext cx="1680" cy="192"/>
            </a:xfrm>
            <a:prstGeom prst="ellipse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8" name="Oval 8"/>
            <p:cNvSpPr>
              <a:spLocks noChangeArrowheads="1"/>
            </p:cNvSpPr>
            <p:nvPr/>
          </p:nvSpPr>
          <p:spPr bwMode="auto">
            <a:xfrm>
              <a:off x="2544" y="3888"/>
              <a:ext cx="1680" cy="192"/>
            </a:xfrm>
            <a:prstGeom prst="ellipse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9" name="Oval 9"/>
            <p:cNvSpPr>
              <a:spLocks noChangeArrowheads="1"/>
            </p:cNvSpPr>
            <p:nvPr/>
          </p:nvSpPr>
          <p:spPr bwMode="auto">
            <a:xfrm>
              <a:off x="2544" y="3936"/>
              <a:ext cx="1680" cy="192"/>
            </a:xfrm>
            <a:prstGeom prst="ellipse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6248400" y="6172200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0">
                <a:solidFill>
                  <a:schemeClr val="tx1"/>
                </a:solidFill>
              </a:rPr>
              <a:t>IO</a:t>
            </a:r>
          </a:p>
        </p:txBody>
      </p:sp>
      <p:cxnSp>
        <p:nvCxnSpPr>
          <p:cNvPr id="12297" name="AutoShape 11"/>
          <p:cNvCxnSpPr>
            <a:cxnSpLocks noChangeShapeType="1"/>
            <a:stCxn id="12293" idx="3"/>
            <a:endCxn id="12294" idx="1"/>
          </p:cNvCxnSpPr>
          <p:nvPr/>
        </p:nvCxnSpPr>
        <p:spPr bwMode="auto">
          <a:xfrm>
            <a:off x="3352800" y="4495800"/>
            <a:ext cx="1905000" cy="0"/>
          </a:xfrm>
          <a:prstGeom prst="straightConnector1">
            <a:avLst/>
          </a:prstGeom>
          <a:noFill/>
          <a:ln w="22225" cmpd="dbl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12298" name="AutoShape 12"/>
          <p:cNvCxnSpPr>
            <a:cxnSpLocks noChangeShapeType="1"/>
            <a:stCxn id="12293" idx="3"/>
            <a:endCxn id="12309" idx="2"/>
          </p:cNvCxnSpPr>
          <p:nvPr/>
        </p:nvCxnSpPr>
        <p:spPr bwMode="auto">
          <a:xfrm>
            <a:off x="3352800" y="4495800"/>
            <a:ext cx="1828800" cy="1905000"/>
          </a:xfrm>
          <a:prstGeom prst="bentConnector3">
            <a:avLst>
              <a:gd name="adj1" fmla="val 50000"/>
            </a:avLst>
          </a:prstGeom>
          <a:noFill/>
          <a:ln w="25400" cmpd="dbl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</p:cxn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2819400" y="4724400"/>
            <a:ext cx="4572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0" name="Line 14"/>
          <p:cNvSpPr>
            <a:spLocks noChangeShapeType="1"/>
          </p:cNvSpPr>
          <p:nvPr/>
        </p:nvSpPr>
        <p:spPr bwMode="auto">
          <a:xfrm>
            <a:off x="2819400" y="4800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1" name="Line 15"/>
          <p:cNvSpPr>
            <a:spLocks noChangeShapeType="1"/>
          </p:cNvSpPr>
          <p:nvPr/>
        </p:nvSpPr>
        <p:spPr bwMode="auto">
          <a:xfrm>
            <a:off x="2819400" y="4876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2" name="Line 16"/>
          <p:cNvSpPr>
            <a:spLocks noChangeShapeType="1"/>
          </p:cNvSpPr>
          <p:nvPr/>
        </p:nvSpPr>
        <p:spPr bwMode="auto">
          <a:xfrm>
            <a:off x="2819400" y="4953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3" name="Line 17"/>
          <p:cNvSpPr>
            <a:spLocks noChangeShapeType="1"/>
          </p:cNvSpPr>
          <p:nvPr/>
        </p:nvSpPr>
        <p:spPr bwMode="auto">
          <a:xfrm>
            <a:off x="2819400" y="5029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4" name="Line 18"/>
          <p:cNvSpPr>
            <a:spLocks noChangeShapeType="1"/>
          </p:cNvSpPr>
          <p:nvPr/>
        </p:nvSpPr>
        <p:spPr bwMode="auto">
          <a:xfrm>
            <a:off x="2819400" y="5105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5" name="Line 19"/>
          <p:cNvSpPr>
            <a:spLocks noChangeShapeType="1"/>
          </p:cNvSpPr>
          <p:nvPr/>
        </p:nvSpPr>
        <p:spPr bwMode="auto">
          <a:xfrm>
            <a:off x="2819400" y="5181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6" name="Text Box 20"/>
          <p:cNvSpPr txBox="1">
            <a:spLocks noChangeArrowheads="1"/>
          </p:cNvSpPr>
          <p:nvPr/>
        </p:nvSpPr>
        <p:spPr bwMode="auto">
          <a:xfrm>
            <a:off x="1691680" y="4941168"/>
            <a:ext cx="9985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1400" b="0" dirty="0">
                <a:solidFill>
                  <a:schemeClr val="tx1"/>
                </a:solidFill>
              </a:rPr>
              <a:t>register file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11760" y="5373216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/>
              <a:t>32 registers</a:t>
            </a:r>
            <a:endParaRPr lang="en-US" sz="1800" i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uiExpand="1" build="p"/>
    </p:bldLst>
  </p:timing>
</p:sld>
</file>

<file path=ppt/theme/theme1.xml><?xml version="1.0" encoding="utf-8"?>
<a:theme xmlns:a="http://schemas.openxmlformats.org/drawingml/2006/main" name="comp">
  <a:themeElements>
    <a:clrScheme name="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339933"/>
      </a:accent1>
      <a:accent2>
        <a:srgbClr val="3333CC"/>
      </a:accent2>
      <a:accent3>
        <a:srgbClr val="FFFFFF"/>
      </a:accent3>
      <a:accent4>
        <a:srgbClr val="000000"/>
      </a:accent4>
      <a:accent5>
        <a:srgbClr val="ADCAAD"/>
      </a:accent5>
      <a:accent6>
        <a:srgbClr val="2D2DB9"/>
      </a:accent6>
      <a:hlink>
        <a:srgbClr val="990099"/>
      </a:hlink>
      <a:folHlink>
        <a:srgbClr val="FFFF00"/>
      </a:folHlink>
    </a:clrScheme>
    <a:fontScheme name="comp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com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D:\werk\comp\comp.pot</Template>
  <TotalTime>26250</TotalTime>
  <Words>1667</Words>
  <Application>Microsoft Office PowerPoint</Application>
  <PresentationFormat>On-screen Show (4:3)</PresentationFormat>
  <Paragraphs>550</Paragraphs>
  <Slides>40</Slides>
  <Notes>33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Comic Sans MS</vt:lpstr>
      <vt:lpstr>Courier New</vt:lpstr>
      <vt:lpstr>Monotype Sorts</vt:lpstr>
      <vt:lpstr>Symbol</vt:lpstr>
      <vt:lpstr>Times New Roman</vt:lpstr>
      <vt:lpstr>Wingdings</vt:lpstr>
      <vt:lpstr>comp</vt:lpstr>
      <vt:lpstr>Worksheet</vt:lpstr>
      <vt:lpstr>Computation II</vt:lpstr>
      <vt:lpstr>What do you learn today? </vt:lpstr>
      <vt:lpstr>PowerPoint Presentation</vt:lpstr>
      <vt:lpstr>Conceptual structure of a computer system;  How does it operate?</vt:lpstr>
      <vt:lpstr>What’s inside the processor? E.g., Pipelined MIPS</vt:lpstr>
      <vt:lpstr>How does this pipeline operate?</vt:lpstr>
      <vt:lpstr>Types of Instructions of any Computer</vt:lpstr>
      <vt:lpstr>MIPS arithmetic</vt:lpstr>
      <vt:lpstr>Registers vs. Memory</vt:lpstr>
      <vt:lpstr>Instructions: Load and store</vt:lpstr>
      <vt:lpstr>Machine Language: Arithmetic</vt:lpstr>
      <vt:lpstr>Machine Language: Load &amp; Store</vt:lpstr>
      <vt:lpstr>Control</vt:lpstr>
      <vt:lpstr>Control</vt:lpstr>
      <vt:lpstr>So far:</vt:lpstr>
      <vt:lpstr> MIPS compiler conventions</vt:lpstr>
      <vt:lpstr>Constants</vt:lpstr>
      <vt:lpstr>How to construct larger constants?</vt:lpstr>
      <vt:lpstr>Addresses in Branches and Jumps</vt:lpstr>
      <vt:lpstr>Addresses in Branches and Jumps</vt:lpstr>
      <vt:lpstr>MIPS has (only) 3 data addressing modes</vt:lpstr>
      <vt:lpstr>To summarize:</vt:lpstr>
      <vt:lpstr>More complex:</vt:lpstr>
      <vt:lpstr>Inequalities</vt:lpstr>
      <vt:lpstr>While statement</vt:lpstr>
      <vt:lpstr>Function call / return</vt:lpstr>
      <vt:lpstr>Using a Stack</vt:lpstr>
      <vt:lpstr>Compiling a leaf procedure / function</vt:lpstr>
      <vt:lpstr>Let’s simulate: SPIM</vt:lpstr>
      <vt:lpstr>SPIM in action</vt:lpstr>
      <vt:lpstr>SPIM example 1: add two numbers</vt:lpstr>
      <vt:lpstr>SPIM/MIPS assembly directives</vt:lpstr>
      <vt:lpstr>SPIM syscall examples</vt:lpstr>
      <vt:lpstr>SPIM example 2: sum N numbers</vt:lpstr>
      <vt:lpstr>SPIM example 2: sum N numbers</vt:lpstr>
      <vt:lpstr>Exercise 1: For Loop</vt:lpstr>
      <vt:lpstr>Exercise 2: Sum N numbers</vt:lpstr>
      <vt:lpstr>What did you learn so far?</vt:lpstr>
      <vt:lpstr>PowerPoint Presentation</vt:lpstr>
      <vt:lpstr>FurtherTopics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</dc:title>
  <dc:creator>Henk Corporaal</dc:creator>
  <cp:lastModifiedBy>Corporaal, H.</cp:lastModifiedBy>
  <cp:revision>162</cp:revision>
  <dcterms:created xsi:type="dcterms:W3CDTF">2001-08-18T17:28:58Z</dcterms:created>
  <dcterms:modified xsi:type="dcterms:W3CDTF">2016-02-02T09:33:16Z</dcterms:modified>
</cp:coreProperties>
</file>