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1456481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0887826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1772348356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30350772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34529143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056088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407416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482991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8671509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99093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690099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422452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908D6B-946A-DCF6-5485-92C00E40132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06379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716081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165262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D3EFF02-D6B2-8B10-80AD-2A52C0320BF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44431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564949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615375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F192E9-DB1B-971F-64BE-B4BE4CFD1E1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970338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690767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375530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E6B989-3D37-4127-B64F-D6849E5C1CD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430439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440207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338142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ED5FB9-4C81-9C0B-CB15-90612C5EC82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06447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982507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964848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93E5EB-40D7-DA4D-A4CB-87F8ACEE21F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BB947EB-77C7-0028-0F36-D5E1C56C80E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AA2C629-3161-6AF8-14AA-A1507E6A095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03077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035224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2212828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D390CD-E8BC-06E4-EE12-753C73BC358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250396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060972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05332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69DE528-720F-ABB2-8604-1D5AD5E8CFF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505875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647610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275176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BAC758-0917-12F9-E481-DE5F6797D51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199254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278223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3738001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656C43-0F50-E41B-F699-ED13859007B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7582256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418134400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81899196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2343597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618126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413415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73895010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3587201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79934645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8507779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4769149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062887958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81095569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9855159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4020775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365103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93871074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8549929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1558375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781311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9964945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425854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86780989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5620851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4109527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36610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290023637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03832912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35494418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265624543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3299876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433494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41156689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78776853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789725580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79149271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403199176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9604877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76411394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511214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709678636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97338323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52857954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5962870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24680958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81666402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4669385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632644971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99178591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83051461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76252265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5037629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7080061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876172235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169388660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35995807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52752104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937230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7751640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1147073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104462557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861851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19819118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7409485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3600"/>
              <a:t>Дипломная работа на тему</a:t>
            </a:r>
            <a:r>
              <a:rPr lang="en-US" sz="3600"/>
              <a:t>: </a:t>
            </a:r>
            <a:br>
              <a:rPr lang="en-US" sz="3600"/>
            </a:br>
            <a:r>
              <a:rPr lang="en-US" sz="3600" b="1"/>
              <a:t>Render Graph</a:t>
            </a:r>
            <a:endParaRPr sz="2000"/>
          </a:p>
        </p:txBody>
      </p:sp>
      <p:sp>
        <p:nvSpPr>
          <p:cNvPr id="653137054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Выполнил</a:t>
            </a:r>
            <a:r>
              <a:rPr lang="en-US"/>
              <a:t>: </a:t>
            </a:r>
            <a:r>
              <a:rPr lang="ru-RU"/>
              <a:t>студент группы ПД212</a:t>
            </a:r>
            <a:br>
              <a:rPr lang="ru-RU"/>
            </a:br>
            <a:r>
              <a:rPr lang="ru-RU"/>
              <a:t>Мрясов Михаил Сергеевич</a:t>
            </a:r>
            <a:br>
              <a:rPr lang="ru-RU"/>
            </a:br>
            <a:r>
              <a:rPr lang="ru-RU"/>
              <a:t>Онлайн филиал</a:t>
            </a:r>
            <a:r>
              <a:rPr lang="en-US"/>
              <a:t> 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ru-RU"/>
              <a:t>Ярославль 2025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016418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Недостатки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7488161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Performance Overhead: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Compilation cost: 0.5-2ms для сложных графов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Memory overhead: ~150 байт метаданных на pass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Indirection в вызовах функций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Сложность отладки: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Непрямое выполнение затрудняет debugging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Необходимость понимания концепции графа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Сложнее отследить flow выполнения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Ограничения гибкости:</a:t>
            </a:r>
            <a:endParaRPr sz="12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Проблемы с динамическими pipeline'ами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Ограниченная поддержка условного выполнения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Возможные проблемы с legacy кодом</a:t>
            </a:r>
            <a:endParaRPr sz="12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858555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Дополнительные возможности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7319787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Профилирование и статистика: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// Автоматический сбор данных</a:t>
            </a:r>
            <a:r>
              <a:rPr sz="1000" b="0" i="0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 </a:t>
            </a:r>
            <a:endParaRPr sz="1000" b="0" i="0" u="none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foreach(var pass in renderGraph.Passes) 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{     </a:t>
            </a:r>
            <a:endParaRPr sz="1000" b="0" i="1" u="none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 Console.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WriteLine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($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"{pass.Name}: {pass.Stats.ExecutionTime:F2}ms"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);     </a:t>
            </a:r>
            <a:endParaRPr sz="1000" b="0" i="1" u="none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 Console.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WriteLine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($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"Memory: {pass.Stats.MemoryUsage}KB"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); </a:t>
            </a:r>
            <a:endParaRPr sz="1000" b="0" i="1" u="none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}</a:t>
            </a:r>
            <a:endParaRPr sz="1200" b="0" i="0" u="none">
              <a:solidFill>
                <a:schemeClr val="tx1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</a:t>
            </a:r>
            <a:endParaRPr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Visual Debugging: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Автоматическая генерация диаграмм графа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Resource flow tracking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Bottleneck identification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Development Tools:</a:t>
            </a:r>
            <a:endParaRPr sz="12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Hot-reload шейдеров и pass'ов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Automated testing framework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Integration с профайлерами (RenderDoc, PIX)</a:t>
            </a:r>
            <a:endParaRPr sz="12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119734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Результаты и выводы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40720324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Достигнутые результаты:</a:t>
            </a:r>
            <a:endParaRPr sz="1200" u="none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✅ Снижение порога входа в graphics programming</a:t>
            </a:r>
            <a:endParaRPr sz="1200" u="none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✅ Гибкая архитектура для неопределенных требований</a:t>
            </a:r>
            <a:endParaRPr sz="1200" u="none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✅ Автоматическая оптимизация производительности</a:t>
            </a:r>
            <a:endParaRPr sz="1200" u="none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✅ 85%+ test coverage, production-ready качество</a:t>
            </a:r>
            <a:br>
              <a:rPr sz="1200" u="none">
                <a:solidFill>
                  <a:schemeClr val="tx1"/>
                </a:solidFill>
              </a:rPr>
            </a:br>
            <a:endParaRPr sz="1200" u="none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Практическая значимость:</a:t>
            </a:r>
            <a:endParaRPr sz="1200" u="none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3-5x ускорение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разработки новых эффектов</a:t>
            </a:r>
            <a:endParaRPr sz="1200" u="none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80% снижение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graphics-related багов</a:t>
            </a:r>
            <a:endParaRPr sz="1200" u="none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60-75% экономия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VRAM через автоматический aliasing</a:t>
            </a:r>
            <a:endParaRPr sz="1200" u="none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Применимость: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Решение рекомендуется для команд без глубокой graphics экспертизы, работающих с проектами визуализации средней сложности и изменяющимися требованиями.</a:t>
            </a:r>
            <a:endParaRPr sz="12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193274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Спасибо за внимание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17163042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Контакты для вопросов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br>
              <a:rPr sz="1200" b="0" i="1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sz="1200" b="0" i="1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sz="1200" b="0" i="1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plasmat1xdev@gmail.com</a:t>
            </a:r>
            <a:endParaRPr sz="1200" b="0" i="1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2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Ключевой результат: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Создана система, которая позволяет разработчикам сосредоточиться на создании визуальных эффектов, а не на изучении сложностей modern graphics API.</a:t>
            </a:r>
            <a:endParaRPr sz="12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274313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Цели создания рендер графа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9877696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Основные цели проекта: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Кроссплатформенность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единый API для работы с DirectX 12, Vulkan, Metal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Стабильность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надежная работа в production окружении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Отказоустойчивость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graceful handling ошибок и edge cases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Производительность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минимизация CPU/GPU overhead, оптимальное использование ресурсов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Снижение порога входа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пользователи не должны знать тонкости графических API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Контекст проекта: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Компания разрабатывает средство визуализации рекламно-информационных материалов. </a:t>
            </a:r>
            <a:endParaRPr sz="12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Требования к rendering pipeline'у размыты:</a:t>
            </a:r>
            <a:endParaRPr sz="12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Базово: геометрия + текстурирование + цветокоррекция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Перспективно: различные эффекты (blur, fade, masking) на уровне движка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Долгосрочно: 3D рендеринг с освещением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Важно: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Это библиотека для команды разработчиков, которая создает финальный продукт для заказчика.</a:t>
            </a:r>
            <a:endParaRPr sz="12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392110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Что такое рендер граф</a:t>
            </a:r>
            <a:endParaRPr/>
          </a:p>
        </p:txBody>
      </p:sp>
      <p:sp>
        <p:nvSpPr>
          <p:cNvPr id="291292206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Определение: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12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Рендер граф - декларативная система описания rendering pipeline'а в виде направленного ациклического графа (DAG):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Узлы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render pass'ы (geometry, effects, post-processing)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Рёбра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зависимости через ресурсы</a:t>
            </a:r>
            <a:br>
              <a:rPr sz="1200">
                <a:solidFill>
                  <a:schemeClr val="tx1"/>
                </a:solidFill>
              </a:rPr>
            </a:b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Эволюция подходов: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1990-2005: </a:t>
            </a:r>
            <a:r>
              <a:rPr sz="12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Fixed Pipeline</a:t>
            </a:r>
            <a:br>
              <a:rPr sz="12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</a:br>
            <a:r>
              <a:rPr sz="1200" b="0" i="1" u="sng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Vertices → Transform → Lighting → Rasterization</a:t>
            </a:r>
            <a:br>
              <a:rPr sz="1200" b="0" i="1" u="sng">
                <a:solidFill>
                  <a:schemeClr val="tx1"/>
                </a:solidFill>
                <a:latin typeface="Consolas"/>
                <a:ea typeface="Consolas"/>
                <a:cs typeface="Consolas"/>
              </a:rPr>
            </a:br>
            <a:endParaRPr sz="1200" b="0" i="1" u="none">
              <a:solidFill>
                <a:schemeClr val="tx1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2005-2015: </a:t>
            </a:r>
            <a:r>
              <a:rPr sz="12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Programmable Shaders  </a:t>
            </a:r>
            <a:br>
              <a:rPr sz="1200" b="0" i="1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</a:br>
            <a:r>
              <a:rPr sz="1200" b="0" i="1" u="sng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Geometry → Vertex Shader → Pixel Shader → Output</a:t>
            </a:r>
            <a:br>
              <a:rPr sz="1200" b="0" i="1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</a:br>
            <a:endParaRPr sz="1200" b="0" i="1" u="none">
              <a:solidFill>
                <a:schemeClr val="tx1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2015-2020: </a:t>
            </a:r>
            <a:r>
              <a:rPr sz="12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Multiple Passes</a:t>
            </a:r>
            <a:br>
              <a:rPr sz="12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</a:br>
            <a:r>
              <a:rPr sz="1200" b="0" i="1" u="sng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Geometry → G-Buffer → Lighting → Effects → Post-Process</a:t>
            </a:r>
            <a:br>
              <a:rPr sz="1200" b="0" i="1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</a:br>
            <a:endParaRPr sz="1200" b="0" i="1" u="none">
              <a:solidFill>
                <a:schemeClr val="tx1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2020+: Render Graphs</a:t>
            </a:r>
            <a:br>
              <a:rPr sz="1200" b="0" i="1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</a:br>
            <a:r>
              <a:rPr sz="1200" b="0" i="1" u="sng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Декларативное описание + автоматическая оптимизация</a:t>
            </a:r>
            <a:endParaRPr sz="1200" b="0" i="1" u="none">
              <a:solidFill>
                <a:schemeClr val="tx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136197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Архитектура</a:t>
            </a:r>
            <a:endParaRPr/>
          </a:p>
        </p:txBody>
      </p:sp>
      <p:sp>
        <p:nvSpPr>
          <p:cNvPr id="613113624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┌─────────────────────────────────────────────┐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│              RenderGraph Core               │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│  ┌───────────┐ ┌────────────┐ ┌───────────┐ │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│  │   Graph   │ │ Resource   │ │Dependency │ │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│  │  Manager  │ │  Manager   │ │ Resolver  │ │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│  └───────────┘ └────────────┘ └───────────┘ │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├─────────────────────────────────────────────┤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│               Render Passes                 │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│  ┌───────────┐ ┌────────────┐ ┌───────────┐ │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│  │ Geometry  │ │Post-Process│ │  Compute  │ │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│  │   Pass    │ │   Passes   │ │  Effects  │ │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│  └───────────┘ └────────────┘ └───────────┘ │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├─────────────────────────────────────────────┤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│            Graphics API Layer               │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│  ┌───────────┐ ┌────────────┐ ┌───────────┐ │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│  │  Command  │ │  Resource  │ │  Pipeline │ │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│  │  Buffer   │ │Abstraction │ │   State   │ │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│  └───────────┘ └────────────┘ └───────────┘ │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└─────────────────────────────────────────────┘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582671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 использования</a:t>
            </a:r>
            <a:endParaRPr/>
          </a:p>
        </p:txBody>
      </p:sp>
      <p:sp>
        <p:nvSpPr>
          <p:cNvPr id="140164736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using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var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device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=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new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DX12GraphicsDevice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();</a:t>
            </a:r>
            <a:endParaRPr i="1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using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var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renderGraph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=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new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RenderGraph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device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);</a:t>
            </a:r>
            <a:endParaRPr i="1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var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geometryPass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=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new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GeometryPass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{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ViewportWidth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=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1920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,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ViewportHeight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=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1080</a:t>
            </a:r>
            <a:r>
              <a:rPr lang="ru-RU"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};</a:t>
            </a:r>
            <a:endParaRPr i="1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var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blurPass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=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new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BlurPass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{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InputTexture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=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geometryPass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.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ColorTarget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,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BlurRadius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=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5.0f</a:t>
            </a:r>
            <a:r>
              <a:rPr lang="ru-RU"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};</a:t>
            </a:r>
            <a:endParaRPr i="1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var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colorCorrectionPass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=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new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ColorCorrectionPass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{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InputTexture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=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blurPass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.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OutputTexture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,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Gamma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=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2.2f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,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Contrast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=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1.1f</a:t>
            </a:r>
            <a:r>
              <a:rPr lang="ru-RU"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};</a:t>
            </a:r>
            <a:endParaRPr i="1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endParaRPr i="1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renderGraph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.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AddPass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geometryPass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);</a:t>
            </a:r>
            <a:endParaRPr i="1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renderGraph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.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AddPass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blurPass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);</a:t>
            </a:r>
            <a:endParaRPr i="1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renderGraph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.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AddPass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colorCorrectionPass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);</a:t>
            </a:r>
            <a:endParaRPr i="1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renderGraph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.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Compile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();</a:t>
            </a:r>
            <a:endParaRPr i="1">
              <a:solidFill>
                <a:schemeClr val="tx1"/>
              </a:solidFill>
              <a:latin typeface="Fira Code Light"/>
              <a:ea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endParaRPr i="1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while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(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running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)</a:t>
            </a:r>
            <a:r>
              <a:rPr lang="ru-RU"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{</a:t>
            </a:r>
            <a:endParaRPr i="1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  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renderGraph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.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UpdateFrameData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deltaTime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,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screenWidth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,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screenHeight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);</a:t>
            </a:r>
            <a:endParaRPr i="1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  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using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var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commandBuffer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=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device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.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CreateCommandBuffer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();</a:t>
            </a:r>
            <a:endParaRPr i="1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  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renderGraph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.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Execute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commandBuffer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);</a:t>
            </a:r>
            <a:endParaRPr i="1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  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device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.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ExecuteCommandBuffer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commandBuffer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);</a:t>
            </a:r>
            <a:endParaRPr i="1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  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device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.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Present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();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}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329448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За и против использования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90062886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✅ Когда использовать: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Команды без graphics экспертизы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автоматическая синхронизация, защита от ошибок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Неопределенные требования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легко добавлять/удалять эффекты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Сложные pipeline'ы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автоматическое управление зависимостями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❌ Можно обойтись без: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Простые проекты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один rendering pass, статичный контент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Экспертные команды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глубокие знания graphics API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Проблема ручной реализации:</a:t>
            </a:r>
            <a:endParaRPr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// Типичные ошибки неопытных разработчиков:</a:t>
            </a:r>
            <a:b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</a:b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SetRenderTarget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(colorBuffer); </a:t>
            </a:r>
            <a:b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</a:b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ApplyBlur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(colorBuffer); </a:t>
            </a:r>
            <a: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// ERROR: забыли transition!</a:t>
            </a:r>
            <a:b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</a:br>
            <a:b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</a:br>
            <a: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// С render graph - автоматически корректно</a:t>
            </a:r>
            <a: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 </a:t>
            </a:r>
            <a:b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</a:b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var blur = 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new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BlurPass { Input = geometry.ColorOutput };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50169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сложной задачи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32251315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Pipeline рекламной визуализации: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0" i="1" u="sng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Geometry → Base Rendering → Blur Effect → Masking → Fade Transition → Color Correction → Final Output</a:t>
            </a:r>
            <a:br>
              <a:rPr sz="1200" b="0" i="1" u="sng">
                <a:solidFill>
                  <a:schemeClr val="tx1"/>
                </a:solidFill>
                <a:latin typeface="Consolas"/>
                <a:ea typeface="Consolas"/>
                <a:cs typeface="Consolas"/>
              </a:rPr>
            </a:b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Проблемы ручного подхода:</a:t>
            </a:r>
            <a:endParaRPr sz="12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40MB VRAM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без aliasing vs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16MB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 автоматической оптимизацией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Недели переписывания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кода для каждого нового эффекта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Высокий риск ошибок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синхронизации между pass'ами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 render graph: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var newEffect = 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new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CustomEffectPass { Input = somePass.Output }; </a:t>
            </a:r>
            <a:endParaRPr sz="1000" b="0" i="1" u="none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renderGraph.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AddPass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(newEffect); </a:t>
            </a:r>
            <a: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// Всё остальное автоматически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895112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Сложность реализации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07571215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Парадокс: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12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Сам граф простой, инфраструктура сложная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Простая часть:</a:t>
            </a:r>
            <a:endParaRPr sz="12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Топологическая сортировка - стандартный алгоритм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Resource lifetime tracking - простое отслеживание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Pass execution - итерация по списку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Сложная часть (80% времени):</a:t>
            </a:r>
            <a:endParaRPr sz="12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Graphics API Abstraction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сотни API calls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Resource System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унификация концептов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Memory Management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pooling, aliasing, GC integration</a:t>
            </a:r>
            <a:endParaRPr sz="12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32819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Основные преимущества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3189015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Снижение порога входа: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// Без render graph - нужно знать DirectX 12</a:t>
            </a:r>
            <a: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 </a:t>
            </a:r>
            <a:endParaRPr sz="1000" b="0" i="1" u="none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D3D12_RESOURCE_BARRIER barrier = {}; </a:t>
            </a:r>
            <a:endParaRPr sz="1000" b="0" i="1" u="none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barrier.Type = D3D12_RESOURCE_BARRIER_TYPE_TRANSITION; </a:t>
            </a:r>
            <a:endParaRPr sz="1000" b="0" i="1" u="none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// ... еще 10 строк setup'а</a:t>
            </a:r>
            <a:endParaRPr sz="1000" b="0" i="1" u="none">
              <a:solidFill>
                <a:schemeClr val="accent6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// С render graph - декларативно</a:t>
            </a:r>
            <a: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 </a:t>
            </a:r>
            <a:endParaRPr sz="1000" b="0" i="1" u="none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var blur = 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new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BlurPass { Input = geometry.Output }; </a:t>
            </a:r>
            <a:endParaRPr sz="1100" b="0" i="0" u="none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Автоматическая оптимизация:</a:t>
            </a:r>
            <a:endParaRPr sz="12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Resource Aliasing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экономия 60-75% VRAM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Barrier Optimization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минимизация sync overhead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Dead Code Elimination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удаление неиспользуемых pass'ов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Гибкость для изменений: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Легко адаптироваться к новым требованиям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Runtime reconfiguration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Модульное тестирование каждого pass'а</a:t>
            </a:r>
            <a:endParaRPr sz="12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ONLYOFFICE/9.0.0.172</Application>
  <PresentationFormat>On-screen Show (4:3)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modified xsi:type="dcterms:W3CDTF">2025-08-30T08:36:00Z</dcterms:modified>
</cp:coreProperties>
</file>