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321304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71036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29718211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90394218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7257382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606435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302403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908539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50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192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1000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18797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656C43-0F50-E41B-F699-ED13859007B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91276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61797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87937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908D6B-946A-DCF6-5485-92C00E40132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54960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40155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12736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3EFF02-D6B2-8B10-80AD-2A52C0320BF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7691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9532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2985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F192E9-DB1B-971F-64BE-B4BE4CFD1E1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7648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27102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8547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E6B989-3D37-4127-B64F-D6849E5C1C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25475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7010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13041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ED5FB9-4C81-9C0B-CB15-90612C5EC82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0663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14288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86784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93E5EB-40D7-DA4D-A4CB-87F8ACEE21F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C1FFF8-027D-F7DA-8A31-E9C91E88ADE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455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6975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26075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B947EB-77C7-0028-0F36-D5E1C56C80E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72407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4345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6236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A2C629-3161-6AF8-14AA-A1507E6A095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07263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8096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15169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D390CD-E8BC-06E4-EE12-753C73BC358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8653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62097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9351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9DE528-720F-ABB2-8604-1D5AD5E8CFF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64770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07184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3784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AC758-0917-12F9-E481-DE5F6797D51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2041985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3125372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75195415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09197300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564894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39217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3081239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9014525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4782581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584558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0804415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4070123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492664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11309339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643401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3203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401174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6722378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21022263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69070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684223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54408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2957927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03184969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725971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007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7826421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9573018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7126894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13246645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70693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89697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378766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2541613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3652337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1347629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3015414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490942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992278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7666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4566087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89073189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313609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6352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8643597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536761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519578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43352986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3911904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06797064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8283294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035100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806371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7144720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24316653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02980494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6443244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752468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895868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6955007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7804328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6234086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9477839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527127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/>
              <a:t>Дипломная работа на тему</a:t>
            </a:r>
            <a:r>
              <a:rPr lang="en-US" sz="3600"/>
              <a:t>: </a:t>
            </a:r>
            <a:br>
              <a:rPr lang="en-US" sz="3600"/>
            </a:br>
            <a:r>
              <a:rPr lang="en-US" sz="3600" b="1"/>
              <a:t>Render Graph</a:t>
            </a:r>
            <a:endParaRPr sz="2000"/>
          </a:p>
        </p:txBody>
      </p:sp>
      <p:sp>
        <p:nvSpPr>
          <p:cNvPr id="61320889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Выполнил</a:t>
            </a:r>
            <a:r>
              <a:rPr lang="en-US"/>
              <a:t>: </a:t>
            </a:r>
            <a:r>
              <a:rPr lang="ru-RU"/>
              <a:t>студент группы ПД212</a:t>
            </a:r>
            <a:br>
              <a:rPr lang="ru-RU"/>
            </a:br>
            <a:r>
              <a:rPr lang="ru-RU"/>
              <a:t>Мрясов Михаил Сергеевич</a:t>
            </a:r>
            <a:br>
              <a:rPr lang="ru-RU"/>
            </a:br>
            <a:r>
              <a:rPr lang="ru-RU"/>
              <a:t>Онлайн филиал</a:t>
            </a:r>
            <a:r>
              <a:rPr lang="en-US"/>
              <a:t> 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ru-RU"/>
              <a:t>Ярославль 2025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8594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преимущества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9202151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Снижение порога входа: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Без render graph - нужно знать DirectX 12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D3D12_RESOURCE_BARRIER barrier = {};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barrier.Type = D3D12_RESOURCE_BARRIER_TYPE_TRANSITION;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... еще 10 строк setup'а</a:t>
            </a:r>
            <a:endParaRPr sz="1000" b="0" i="1" u="none">
              <a:solidFill>
                <a:schemeClr val="accent6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С render graph - декларативно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 blur =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BlurPass { Input = geometry.Output }; </a:t>
            </a:r>
            <a:endParaRPr sz="1100" b="0" i="0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Автоматическая оптимизация: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Aliasing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экономия 60-75% VRAM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Barrier Optimization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минимизация sync overhead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Dead Code Elimination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удаление неиспользуемых pass'ов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Гибкость для изменений: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Легко адаптироваться к новым требованиям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Runtime reconfiguration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Модульное тестирование каждого pass'а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7399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Недостатки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2640223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 Overhead: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Compilation cost: 0.5-2ms для сложных графов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Memory overhead: ~150 байт метаданных на pass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Indirection в вызовах функций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Сложность отладки: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Непрямое выполнение затрудняет debugging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Необходимость понимания концепции графа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Сложнее отследить flow выполнения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Ограничения гибкости: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Проблемы с динамическими pipeline'ами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Ограниченная поддержка условного выполнения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Возможные проблемы с legacy кодом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12977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Дополнительные возможности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20485189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Профилирование и статистика: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Автоматический сбор данных</a:t>
            </a:r>
            <a:r>
              <a:rPr sz="1000" b="0" i="0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endParaRPr sz="1000" b="0" i="0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foreach(var pass in renderGraph.Passes)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    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Console.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WriteLine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($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"{pass.Name}: {pass.Stats.ExecutionTime:F2}ms"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    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Console.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WriteLine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($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"Memory: {pass.Stats.MemoryUsage}KB"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</a:t>
            </a:r>
            <a:endParaRPr sz="1200" b="0" i="0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Visual Debugging: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Автоматическая генерация диаграмм графа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flow tracking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Bottleneck identification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Development Tools: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Hot-reload шейдеров и pass'ов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Automated testing framework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Integration с профайлерами (RenderDoc, PIX)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8451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Результаты и выводы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21186570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Достигнутые результаты: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Снижение порога входа в graphics programming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Гибкая архитектура для неопределенных требований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Автоматическая оптимизация производительности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85%+ test coverage, production-ready качество</a:t>
            </a:r>
            <a:br>
              <a:rPr sz="1200" u="none">
                <a:solidFill>
                  <a:schemeClr val="tx1"/>
                </a:solidFill>
              </a:rPr>
            </a:br>
            <a:endParaRPr sz="1200" u="none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Практическая значимость: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3-5x ускорение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разработки новых эффектов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80% снижение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graphics-related багов</a:t>
            </a:r>
            <a:endParaRPr sz="12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60-75% экономия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VRAM через автоматический aliasing</a:t>
            </a:r>
            <a:endParaRPr sz="1200" u="none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Применимость: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Решение рекомендуется для команд без глубокой graphics экспертизы, работающих с проектами визуализации средней сложности и изменяющимися требованиями.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57123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2654333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Контакты для вопросов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plasmat1xdev@gmail.com</a:t>
            </a:r>
            <a:endParaRPr sz="1200" b="0" i="1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Ключевой результат: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Создана система, которая позволяет разработчикам сосредоточиться на создании визуальных эффектов, а не на изучении сложностей modern graphics API.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5936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Цели создания рендер графа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04403696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цели проекта: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Кроссплатформенность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единый API для работы с DirectX 12, Vulkan, Metal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Стабильность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надежная работа в production окружении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Отказоустойчивость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graceful handling ошибок и edge cases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Производительность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минимизация CPU/GPU overhead, оптимальное использование ресурсов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Снижение порога входа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пользователи не должны знать тонкости графических API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Контекст проекта: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Компания разрабатывает средство визуализации рекламно-информационных материалов. 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Требования к rendering pipeline'у размыты: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Базово: геометрия + текстурирование + цветокоррекция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Перспективно: различные эффекты (blur, fade, masking) на уровне движка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Долгосрочно: 3D рендеринг с освещением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Важно: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Это библиотека для команды разработчиков, которая создает финальный продукт для заказчика.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37583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Что такое рендер граф</a:t>
            </a:r>
            <a:endParaRPr/>
          </a:p>
        </p:txBody>
      </p:sp>
      <p:sp>
        <p:nvSpPr>
          <p:cNvPr id="25000557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Определение: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Рендер граф - декларативная система описания rendering pipeline'а в виде направленного ациклического графа (DAG):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Узлы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render pass'ы (geometry, effects, post-processing)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Рёбра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зависимости через ресурсы</a:t>
            </a:r>
            <a:br>
              <a:rPr sz="1200">
                <a:solidFill>
                  <a:schemeClr val="tx1"/>
                </a:solidFill>
              </a:rPr>
            </a:b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Эволюция подходов: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1990-2005: </a:t>
            </a: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Fixed Pipeline</a:t>
            </a:r>
            <a:b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Vertices → Transform → Lighting → Rasterization</a:t>
            </a:r>
            <a:b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2005-2015: </a:t>
            </a: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Programmable Shaders  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Geometry → Vertex Shader → Pixel Shader → Output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2015-2020: </a:t>
            </a: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Multiple Passes</a:t>
            </a:r>
            <a:b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Geometry → G-Buffer → Lighting → Effects → Post-Process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2020+: Render Graphs</a:t>
            </a:r>
            <a:br>
              <a:rPr sz="1200" b="0" i="1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Декларативное описание + автоматическая оптимизация</a:t>
            </a:r>
            <a:endParaRPr sz="1200" b="0" i="1" u="none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4554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пайплайна рендеринга</a:t>
            </a:r>
            <a:endParaRPr/>
          </a:p>
        </p:txBody>
      </p:sp>
      <p:sp>
        <p:nvSpPr>
          <p:cNvPr id="62602502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9777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Архитектура</a:t>
            </a:r>
            <a:endParaRPr/>
          </a:p>
        </p:txBody>
      </p:sp>
      <p:sp>
        <p:nvSpPr>
          <p:cNvPr id="85049811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┌─────────────────────────────────────────────┐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            RenderGraph Core              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┌───────────┐ ┌────────────┐ ┌───────────┐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 Graph   │ │ Resource   │ │Dependency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Manager  │ │  Manager   │ │ Resolver 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└───────────┘ └────────────┘ └───────────┘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├─────────────────────────────────────────────┤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             Render Passes                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┌───────────┐ ┌────────────┐ ┌───────────┐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Geometry  │ │Post-Process│ │  Compute 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 Pass    │ │   Passes   │ │  Effects 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└───────────┘ └────────────┘ └───────────┘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├─────────────────────────────────────────────┤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          Graphics API Layer              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┌───────────┐ ┌────────────┐ ┌───────────┐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Command  │ │  Resource  │ │  Pipeline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│  Buffer   │ │Abstraction │ │   State   │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│  └───────────┘ └────────────┘ └───────────┘ │</a:t>
            </a:r>
            <a:endParaRPr>
              <a:solidFill>
                <a:schemeClr val="tx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└─────────────────────────────────────────────┘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80803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использования</a:t>
            </a:r>
            <a:endParaRPr/>
          </a:p>
        </p:txBody>
      </p:sp>
      <p:sp>
        <p:nvSpPr>
          <p:cNvPr id="24594118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using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DX12GraphicsDevice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using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geometryPass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GeometryPass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ViewportWidth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1920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ViewportHeight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1080</a:t>
            </a:r>
            <a:r>
              <a:rPr lang="ru-RU"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InputTexture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geometryPass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ColorTarget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BlurRadius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5.0f</a:t>
            </a:r>
            <a:r>
              <a:rPr lang="ru-RU"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colorCorrectionPass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ColorCorrectionPass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InputTexture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OutputTexture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Gamma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2.2f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Contrast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1.1f</a:t>
            </a:r>
            <a:r>
              <a:rPr lang="ru-RU"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AddPass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geometryPass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AddPass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blurPass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AddPass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colorCorrectionPass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Compile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();</a:t>
            </a:r>
            <a:endParaRPr i="1">
              <a:solidFill>
                <a:schemeClr val="tx1"/>
              </a:solidFill>
              <a:latin typeface="Fira Code Light"/>
              <a:ea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while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running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</a:t>
            </a:r>
            <a:r>
              <a:rPr lang="ru-RU"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{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UpdateFrameData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deltaTime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screenWidth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,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screenHeight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using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=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CreateCommandBuffer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Execute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ExecuteCommandBuffer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commandBuffer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);</a:t>
            </a:r>
            <a:endParaRPr i="1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  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device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Present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(); </a:t>
            </a:r>
            <a:r>
              <a:rPr sz="105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}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61428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За и против использования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5402825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✅ Когда использовать: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Команды без graphics экспертизы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автоматическая синхронизация, защита от ошибок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Неопределенные требования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легко добавлять/удалять эффекты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Сложные pipeline'ы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автоматическое управление зависимостями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❌ Можно обойтись без: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Простые проекты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один rendering pass, статичный контент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Экспертные команды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глубокие знания graphics API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Проблема ручной реализации:</a:t>
            </a: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Типичные ошибки неопытных разработчиков:</a:t>
            </a: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SetRenderTarget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(colorBuffer); </a:t>
            </a: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ApplyBlur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(colorBuffer); 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ERROR: забыли transition!</a:t>
            </a: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b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С render graph - автоматически корректно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 </a:t>
            </a:r>
            <a:b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</a:b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 blur =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BlurPass { Input = geometry.ColorOutput };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1322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сложной задачи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135054676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Pipeline рекламной визуализации: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Geometry → Base Rendering → Blur Effect → Masking → Fade Transition → Color Correction → Final Output</a:t>
            </a:r>
            <a:br>
              <a:rPr sz="1200" b="0" i="1" u="sng">
                <a:solidFill>
                  <a:schemeClr val="tx1"/>
                </a:solidFill>
                <a:latin typeface="Consolas"/>
                <a:ea typeface="Consolas"/>
                <a:cs typeface="Consolas"/>
              </a:rPr>
            </a:b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Проблемы ручного подхода: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40MB VRAM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без aliasing vs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16MB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 автоматической оптимизацией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Недели переписывания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кода для каждого нового эффекта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Высокий риск ошибок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синхронизации между pass'ами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 render graph: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var newEffect = 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new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 CustomEffectPass { Input = somePass.Output }; </a:t>
            </a:r>
            <a:endParaRPr sz="1000" b="0" i="1" u="none">
              <a:solidFill>
                <a:schemeClr val="tx1"/>
              </a:solidFill>
              <a:latin typeface="Fira Code Light"/>
              <a:cs typeface="Fira Code Light"/>
            </a:endParaRPr>
          </a:p>
          <a:p>
            <a:pPr marL="0" indent="0">
              <a:buFont typeface="Arial"/>
              <a:buNone/>
              <a:defRPr/>
            </a:pP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renderGraph.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AddPass</a:t>
            </a:r>
            <a:r>
              <a:rPr sz="1000" b="0" i="1" u="none">
                <a:solidFill>
                  <a:schemeClr val="tx1"/>
                </a:solidFill>
                <a:latin typeface="Fira Code Light"/>
                <a:ea typeface="Fira Code Light"/>
                <a:cs typeface="Fira Code Light"/>
              </a:rPr>
              <a:t>(newEffect); </a:t>
            </a:r>
            <a:r>
              <a:rPr sz="1000" b="0" i="1" u="none">
                <a:solidFill>
                  <a:schemeClr val="accent6"/>
                </a:solidFill>
                <a:latin typeface="Fira Code Light"/>
                <a:ea typeface="Fira Code Light"/>
                <a:cs typeface="Fira Code Light"/>
              </a:rPr>
              <a:t>// Всё остальное автоматически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1721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Сложность реализации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415127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Парадокс: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Сам граф простой, инфраструктура сложная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Простая часть: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Топологическая сортировка - стандартный алгоритм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lifetime tracking - простое отслеживание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Pass execution - итерация по списку</a:t>
            </a: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12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Сложная часть (80% времени):</a:t>
            </a:r>
            <a:endParaRPr sz="12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Graphics API Abstraction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сотни API calls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System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унификация концептов</a:t>
            </a:r>
            <a:endParaRPr sz="1200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Memory Management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pooling, aliasing, GC integration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2025-08-30T14:21:34Z</dcterms:modified>
</cp:coreProperties>
</file>