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ru-RU"/>
              <a:t>Образец заголовка</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ru-RU"/>
              <a:t>Образец заголовка</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ru-RU"/>
              <a:t>Образец заголовка</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2/7/2025</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2/7/2025</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08FCC9-D35E-4CCD-9D46-14189765F8D7}"/>
              </a:ext>
            </a:extLst>
          </p:cNvPr>
          <p:cNvSpPr>
            <a:spLocks noGrp="1"/>
          </p:cNvSpPr>
          <p:nvPr>
            <p:ph type="ctrTitle"/>
          </p:nvPr>
        </p:nvSpPr>
        <p:spPr>
          <a:xfrm>
            <a:off x="1751012" y="609601"/>
            <a:ext cx="8676222" cy="2514600"/>
          </a:xfrm>
        </p:spPr>
        <p:txBody>
          <a:bodyPr>
            <a:normAutofit/>
          </a:bodyPr>
          <a:lstStyle/>
          <a:p>
            <a:r>
              <a:rPr lang="ru-RU" sz="5000" b="1" dirty="0">
                <a:effectLst/>
                <a:latin typeface="Century Gothic (Основной текст)"/>
                <a:ea typeface="Times New Roman" panose="02020603050405020304" pitchFamily="18" charset="0"/>
              </a:rPr>
              <a:t>Трубопроводчик</a:t>
            </a:r>
            <a:endParaRPr lang="ru-RU" sz="5000" dirty="0">
              <a:latin typeface="Century Gothic (Основной текст)"/>
            </a:endParaRPr>
          </a:p>
        </p:txBody>
      </p:sp>
      <p:sp>
        <p:nvSpPr>
          <p:cNvPr id="3" name="Подзаголовок 2">
            <a:extLst>
              <a:ext uri="{FF2B5EF4-FFF2-40B4-BE49-F238E27FC236}">
                <a16:creationId xmlns:a16="http://schemas.microsoft.com/office/drawing/2014/main" id="{801DD0D9-360B-48EA-8BE9-11B521D0E5C9}"/>
              </a:ext>
            </a:extLst>
          </p:cNvPr>
          <p:cNvSpPr>
            <a:spLocks noGrp="1"/>
          </p:cNvSpPr>
          <p:nvPr>
            <p:ph type="subTitle" idx="1"/>
          </p:nvPr>
        </p:nvSpPr>
        <p:spPr>
          <a:xfrm>
            <a:off x="1751012" y="3276600"/>
            <a:ext cx="8676222" cy="2514600"/>
          </a:xfrm>
        </p:spPr>
        <p:txBody>
          <a:bodyPr/>
          <a:lstStyle/>
          <a:p>
            <a:r>
              <a:rPr lang="ru-RU" dirty="0">
                <a:effectLst>
                  <a:glow rad="38100">
                    <a:schemeClr val="bg1">
                      <a:lumMod val="50000"/>
                      <a:lumOff val="50000"/>
                      <a:alpha val="20000"/>
                    </a:schemeClr>
                  </a:glow>
                  <a:outerShdw blurRad="38100" dist="38100" dir="2700000" algn="tl">
                    <a:srgbClr val="000000">
                      <a:alpha val="43137"/>
                    </a:srgbClr>
                  </a:outerShdw>
                </a:effectLst>
              </a:rPr>
              <a:t>Авторы: Михайлов Роман и Попов Ярослав</a:t>
            </a:r>
          </a:p>
        </p:txBody>
      </p:sp>
    </p:spTree>
    <p:extLst>
      <p:ext uri="{BB962C8B-B14F-4D97-AF65-F5344CB8AC3E}">
        <p14:creationId xmlns:p14="http://schemas.microsoft.com/office/powerpoint/2010/main" val="2012098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787C99-E979-4C7B-A101-1075FF97DA75}"/>
              </a:ext>
            </a:extLst>
          </p:cNvPr>
          <p:cNvSpPr>
            <a:spLocks noGrp="1"/>
          </p:cNvSpPr>
          <p:nvPr>
            <p:ph type="title"/>
          </p:nvPr>
        </p:nvSpPr>
        <p:spPr>
          <a:xfrm>
            <a:off x="1141413" y="609600"/>
            <a:ext cx="9905998" cy="804333"/>
          </a:xfrm>
        </p:spPr>
        <p:txBody>
          <a:bodyPr>
            <a:normAutofit/>
          </a:bodyPr>
          <a:lstStyle/>
          <a:p>
            <a:r>
              <a:rPr lang="ru-RU" sz="4000" b="1" dirty="0">
                <a:effectLst/>
                <a:latin typeface="Century Gothic (Основной текст)"/>
                <a:ea typeface="Times New Roman" panose="02020603050405020304" pitchFamily="18" charset="0"/>
              </a:rPr>
              <a:t>Введение</a:t>
            </a:r>
            <a:endParaRPr lang="ru-RU" sz="4000" b="1" dirty="0">
              <a:latin typeface="Century Gothic (Основной текст)"/>
            </a:endParaRPr>
          </a:p>
        </p:txBody>
      </p:sp>
      <p:sp>
        <p:nvSpPr>
          <p:cNvPr id="3" name="Объект 2">
            <a:extLst>
              <a:ext uri="{FF2B5EF4-FFF2-40B4-BE49-F238E27FC236}">
                <a16:creationId xmlns:a16="http://schemas.microsoft.com/office/drawing/2014/main" id="{5A837C81-BD7A-4A5A-983A-BE0EFF30F2DA}"/>
              </a:ext>
            </a:extLst>
          </p:cNvPr>
          <p:cNvSpPr>
            <a:spLocks noGrp="1"/>
          </p:cNvSpPr>
          <p:nvPr>
            <p:ph idx="1"/>
          </p:nvPr>
        </p:nvSpPr>
        <p:spPr>
          <a:xfrm>
            <a:off x="1141413" y="1413933"/>
            <a:ext cx="5962120" cy="4377267"/>
          </a:xfrm>
        </p:spPr>
        <p:txBody>
          <a:bodyPr>
            <a:normAutofit/>
          </a:bodyPr>
          <a:lstStyle/>
          <a:p>
            <a:r>
              <a:rPr lang="ru-RU" sz="2400" dirty="0">
                <a:effectLst/>
                <a:latin typeface="Calibri" panose="020F0502020204030204" pitchFamily="34" charset="0"/>
                <a:ea typeface="Times New Roman" panose="02020603050405020304" pitchFamily="18" charset="0"/>
              </a:rPr>
              <a:t>Игра "</a:t>
            </a:r>
            <a:r>
              <a:rPr lang="ru-RU" sz="2400" b="1" dirty="0">
                <a:effectLst/>
                <a:latin typeface="Calibri" panose="020F0502020204030204" pitchFamily="34" charset="0"/>
                <a:ea typeface="Times New Roman" panose="02020603050405020304" pitchFamily="18" charset="0"/>
              </a:rPr>
              <a:t> Трубопроводчик</a:t>
            </a:r>
            <a:r>
              <a:rPr lang="ru-RU" sz="2400" dirty="0">
                <a:effectLst/>
                <a:latin typeface="Calibri" panose="020F0502020204030204" pitchFamily="34" charset="0"/>
                <a:ea typeface="Times New Roman" panose="02020603050405020304" pitchFamily="18" charset="0"/>
              </a:rPr>
              <a:t> " — это логическая головоломка, которая проверяет способности игроков к планированию и логическому мышлению. Основной задачей в игре является поворачивание элементов труб таким образом, чтобы соединить источник воды с её конечной точкой. Это не только захватывающее развлечение, но и полезное упражнение для ума.</a:t>
            </a:r>
            <a:endParaRPr lang="ru-RU" sz="2400" dirty="0"/>
          </a:p>
        </p:txBody>
      </p:sp>
      <p:pic>
        <p:nvPicPr>
          <p:cNvPr id="7" name="Рисунок 6">
            <a:extLst>
              <a:ext uri="{FF2B5EF4-FFF2-40B4-BE49-F238E27FC236}">
                <a16:creationId xmlns:a16="http://schemas.microsoft.com/office/drawing/2014/main" id="{35A35699-5209-4FD1-9727-6BAC3177A736}"/>
              </a:ext>
            </a:extLst>
          </p:cNvPr>
          <p:cNvPicPr>
            <a:picLocks noChangeAspect="1"/>
          </p:cNvPicPr>
          <p:nvPr/>
        </p:nvPicPr>
        <p:blipFill>
          <a:blip r:embed="rId2"/>
          <a:stretch>
            <a:fillRect/>
          </a:stretch>
        </p:blipFill>
        <p:spPr>
          <a:xfrm>
            <a:off x="10295759" y="527750"/>
            <a:ext cx="1896241" cy="1772366"/>
          </a:xfrm>
          <a:prstGeom prst="rect">
            <a:avLst/>
          </a:prstGeom>
        </p:spPr>
      </p:pic>
      <p:pic>
        <p:nvPicPr>
          <p:cNvPr id="9" name="Рисунок 8">
            <a:extLst>
              <a:ext uri="{FF2B5EF4-FFF2-40B4-BE49-F238E27FC236}">
                <a16:creationId xmlns:a16="http://schemas.microsoft.com/office/drawing/2014/main" id="{8C9E6628-EAFD-4394-A2F2-329FC0764B9A}"/>
              </a:ext>
            </a:extLst>
          </p:cNvPr>
          <p:cNvPicPr>
            <a:picLocks noChangeAspect="1"/>
          </p:cNvPicPr>
          <p:nvPr/>
        </p:nvPicPr>
        <p:blipFill>
          <a:blip r:embed="rId3"/>
          <a:stretch>
            <a:fillRect/>
          </a:stretch>
        </p:blipFill>
        <p:spPr>
          <a:xfrm>
            <a:off x="8675425" y="670251"/>
            <a:ext cx="1620334" cy="1629865"/>
          </a:xfrm>
          <a:prstGeom prst="rect">
            <a:avLst/>
          </a:prstGeom>
        </p:spPr>
      </p:pic>
      <p:pic>
        <p:nvPicPr>
          <p:cNvPr id="11" name="Рисунок 10">
            <a:extLst>
              <a:ext uri="{FF2B5EF4-FFF2-40B4-BE49-F238E27FC236}">
                <a16:creationId xmlns:a16="http://schemas.microsoft.com/office/drawing/2014/main" id="{CCE53C0E-B775-459F-A03A-86489155595D}"/>
              </a:ext>
            </a:extLst>
          </p:cNvPr>
          <p:cNvPicPr>
            <a:picLocks noChangeAspect="1"/>
          </p:cNvPicPr>
          <p:nvPr/>
        </p:nvPicPr>
        <p:blipFill>
          <a:blip r:embed="rId4"/>
          <a:stretch>
            <a:fillRect/>
          </a:stretch>
        </p:blipFill>
        <p:spPr>
          <a:xfrm>
            <a:off x="8542236" y="2300116"/>
            <a:ext cx="1886713" cy="1762838"/>
          </a:xfrm>
          <a:prstGeom prst="rect">
            <a:avLst/>
          </a:prstGeom>
        </p:spPr>
      </p:pic>
      <p:pic>
        <p:nvPicPr>
          <p:cNvPr id="13" name="Рисунок 12">
            <a:extLst>
              <a:ext uri="{FF2B5EF4-FFF2-40B4-BE49-F238E27FC236}">
                <a16:creationId xmlns:a16="http://schemas.microsoft.com/office/drawing/2014/main" id="{DFC22FDE-218B-4A18-B6F4-5C1C046ED3E4}"/>
              </a:ext>
            </a:extLst>
          </p:cNvPr>
          <p:cNvPicPr>
            <a:picLocks noChangeAspect="1"/>
          </p:cNvPicPr>
          <p:nvPr/>
        </p:nvPicPr>
        <p:blipFill>
          <a:blip r:embed="rId4"/>
          <a:stretch>
            <a:fillRect/>
          </a:stretch>
        </p:blipFill>
        <p:spPr>
          <a:xfrm>
            <a:off x="8542236" y="4067718"/>
            <a:ext cx="1886713" cy="1762838"/>
          </a:xfrm>
          <a:prstGeom prst="rect">
            <a:avLst/>
          </a:prstGeom>
        </p:spPr>
      </p:pic>
      <p:pic>
        <p:nvPicPr>
          <p:cNvPr id="15" name="Рисунок 14">
            <a:extLst>
              <a:ext uri="{FF2B5EF4-FFF2-40B4-BE49-F238E27FC236}">
                <a16:creationId xmlns:a16="http://schemas.microsoft.com/office/drawing/2014/main" id="{39D641B7-AB47-4E17-B2C8-E3E3BC8E39CD}"/>
              </a:ext>
            </a:extLst>
          </p:cNvPr>
          <p:cNvPicPr>
            <a:picLocks noChangeAspect="1"/>
          </p:cNvPicPr>
          <p:nvPr/>
        </p:nvPicPr>
        <p:blipFill>
          <a:blip r:embed="rId4"/>
          <a:stretch>
            <a:fillRect/>
          </a:stretch>
        </p:blipFill>
        <p:spPr>
          <a:xfrm>
            <a:off x="8542236" y="5830556"/>
            <a:ext cx="1886713" cy="1762838"/>
          </a:xfrm>
          <a:prstGeom prst="rect">
            <a:avLst/>
          </a:prstGeom>
        </p:spPr>
      </p:pic>
    </p:spTree>
    <p:extLst>
      <p:ext uri="{BB962C8B-B14F-4D97-AF65-F5344CB8AC3E}">
        <p14:creationId xmlns:p14="http://schemas.microsoft.com/office/powerpoint/2010/main" val="1089682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787C99-E979-4C7B-A101-1075FF97DA75}"/>
              </a:ext>
            </a:extLst>
          </p:cNvPr>
          <p:cNvSpPr>
            <a:spLocks noGrp="1"/>
          </p:cNvSpPr>
          <p:nvPr>
            <p:ph type="title"/>
          </p:nvPr>
        </p:nvSpPr>
        <p:spPr>
          <a:xfrm>
            <a:off x="1141413" y="609600"/>
            <a:ext cx="9905998" cy="804333"/>
          </a:xfrm>
        </p:spPr>
        <p:txBody>
          <a:bodyPr>
            <a:normAutofit/>
          </a:bodyPr>
          <a:lstStyle/>
          <a:p>
            <a:r>
              <a:rPr lang="ru-RU" sz="4000" b="1" dirty="0">
                <a:effectLst/>
                <a:latin typeface="Calibri" panose="020F0502020204030204" pitchFamily="34" charset="0"/>
                <a:ea typeface="Times New Roman" panose="02020603050405020304" pitchFamily="18" charset="0"/>
              </a:rPr>
              <a:t>Основная идея игры</a:t>
            </a:r>
            <a:endParaRPr lang="ru-RU" sz="4000" b="1" dirty="0">
              <a:latin typeface="Century Gothic (Основной текст)"/>
            </a:endParaRPr>
          </a:p>
        </p:txBody>
      </p:sp>
      <p:sp>
        <p:nvSpPr>
          <p:cNvPr id="3" name="Объект 2">
            <a:extLst>
              <a:ext uri="{FF2B5EF4-FFF2-40B4-BE49-F238E27FC236}">
                <a16:creationId xmlns:a16="http://schemas.microsoft.com/office/drawing/2014/main" id="{5A837C81-BD7A-4A5A-983A-BE0EFF30F2DA}"/>
              </a:ext>
            </a:extLst>
          </p:cNvPr>
          <p:cNvSpPr>
            <a:spLocks noGrp="1"/>
          </p:cNvSpPr>
          <p:nvPr>
            <p:ph idx="1"/>
          </p:nvPr>
        </p:nvSpPr>
        <p:spPr>
          <a:xfrm>
            <a:off x="1141413" y="1413933"/>
            <a:ext cx="5962120" cy="4377267"/>
          </a:xfrm>
        </p:spPr>
        <p:txBody>
          <a:bodyPr>
            <a:normAutofit/>
          </a:bodyPr>
          <a:lstStyle/>
          <a:p>
            <a:r>
              <a:rPr lang="ru-RU" sz="2400" dirty="0">
                <a:effectLst/>
                <a:latin typeface="Calibri" panose="020F0502020204030204" pitchFamily="34" charset="0"/>
                <a:ea typeface="Times New Roman" panose="02020603050405020304" pitchFamily="18" charset="0"/>
              </a:rPr>
              <a:t>Главная цель — обеспечить непрерывный поток воды от начала до конца. Для этого игроку предоставляется поле, на котором расположены фрагменты труб разной формы. Все трубы могут быть повернуты вокруг своей оси. Игроку необходимо собрать единую систему, по которой вода сможет протечь без утечек. </a:t>
            </a:r>
            <a:endParaRPr lang="ru-RU" sz="2400" dirty="0"/>
          </a:p>
        </p:txBody>
      </p:sp>
      <p:pic>
        <p:nvPicPr>
          <p:cNvPr id="7" name="Рисунок 6">
            <a:extLst>
              <a:ext uri="{FF2B5EF4-FFF2-40B4-BE49-F238E27FC236}">
                <a16:creationId xmlns:a16="http://schemas.microsoft.com/office/drawing/2014/main" id="{35A35699-5209-4FD1-9727-6BAC3177A736}"/>
              </a:ext>
            </a:extLst>
          </p:cNvPr>
          <p:cNvPicPr>
            <a:picLocks noChangeAspect="1"/>
          </p:cNvPicPr>
          <p:nvPr/>
        </p:nvPicPr>
        <p:blipFill>
          <a:blip r:embed="rId2"/>
          <a:stretch>
            <a:fillRect/>
          </a:stretch>
        </p:blipFill>
        <p:spPr>
          <a:xfrm>
            <a:off x="10288587" y="0"/>
            <a:ext cx="1896241" cy="1772366"/>
          </a:xfrm>
          <a:prstGeom prst="rect">
            <a:avLst/>
          </a:prstGeom>
        </p:spPr>
      </p:pic>
      <p:pic>
        <p:nvPicPr>
          <p:cNvPr id="9" name="Рисунок 8">
            <a:extLst>
              <a:ext uri="{FF2B5EF4-FFF2-40B4-BE49-F238E27FC236}">
                <a16:creationId xmlns:a16="http://schemas.microsoft.com/office/drawing/2014/main" id="{8C9E6628-EAFD-4394-A2F2-329FC0764B9A}"/>
              </a:ext>
            </a:extLst>
          </p:cNvPr>
          <p:cNvPicPr>
            <a:picLocks noChangeAspect="1"/>
          </p:cNvPicPr>
          <p:nvPr/>
        </p:nvPicPr>
        <p:blipFill>
          <a:blip r:embed="rId3"/>
          <a:stretch>
            <a:fillRect/>
          </a:stretch>
        </p:blipFill>
        <p:spPr>
          <a:xfrm>
            <a:off x="8665973" y="117947"/>
            <a:ext cx="1620334" cy="1629865"/>
          </a:xfrm>
          <a:prstGeom prst="rect">
            <a:avLst/>
          </a:prstGeom>
        </p:spPr>
      </p:pic>
      <p:pic>
        <p:nvPicPr>
          <p:cNvPr id="5" name="Рисунок 4">
            <a:extLst>
              <a:ext uri="{FF2B5EF4-FFF2-40B4-BE49-F238E27FC236}">
                <a16:creationId xmlns:a16="http://schemas.microsoft.com/office/drawing/2014/main" id="{E97988C8-54CE-4F13-BDD4-9755C5537C3E}"/>
              </a:ext>
            </a:extLst>
          </p:cNvPr>
          <p:cNvPicPr>
            <a:picLocks noChangeAspect="1"/>
          </p:cNvPicPr>
          <p:nvPr/>
        </p:nvPicPr>
        <p:blipFill>
          <a:blip r:embed="rId4"/>
          <a:stretch>
            <a:fillRect/>
          </a:stretch>
        </p:blipFill>
        <p:spPr>
          <a:xfrm>
            <a:off x="8680397" y="1755157"/>
            <a:ext cx="1620334" cy="1629865"/>
          </a:xfrm>
          <a:prstGeom prst="rect">
            <a:avLst/>
          </a:prstGeom>
        </p:spPr>
      </p:pic>
      <p:pic>
        <p:nvPicPr>
          <p:cNvPr id="8" name="Рисунок 7">
            <a:extLst>
              <a:ext uri="{FF2B5EF4-FFF2-40B4-BE49-F238E27FC236}">
                <a16:creationId xmlns:a16="http://schemas.microsoft.com/office/drawing/2014/main" id="{04E316DA-5E95-49EB-99D7-A459D4F70D5D}"/>
              </a:ext>
            </a:extLst>
          </p:cNvPr>
          <p:cNvPicPr>
            <a:picLocks noChangeAspect="1"/>
          </p:cNvPicPr>
          <p:nvPr/>
        </p:nvPicPr>
        <p:blipFill>
          <a:blip r:embed="rId5"/>
          <a:stretch>
            <a:fillRect/>
          </a:stretch>
        </p:blipFill>
        <p:spPr>
          <a:xfrm>
            <a:off x="10300731" y="1765236"/>
            <a:ext cx="1620334" cy="1629865"/>
          </a:xfrm>
          <a:prstGeom prst="rect">
            <a:avLst/>
          </a:prstGeom>
        </p:spPr>
      </p:pic>
      <p:pic>
        <p:nvPicPr>
          <p:cNvPr id="16" name="Рисунок 15">
            <a:extLst>
              <a:ext uri="{FF2B5EF4-FFF2-40B4-BE49-F238E27FC236}">
                <a16:creationId xmlns:a16="http://schemas.microsoft.com/office/drawing/2014/main" id="{83ABBA38-242A-4B88-AE58-EED4D6D476E6}"/>
              </a:ext>
            </a:extLst>
          </p:cNvPr>
          <p:cNvPicPr>
            <a:picLocks noChangeAspect="1"/>
          </p:cNvPicPr>
          <p:nvPr/>
        </p:nvPicPr>
        <p:blipFill>
          <a:blip r:embed="rId6"/>
          <a:stretch>
            <a:fillRect/>
          </a:stretch>
        </p:blipFill>
        <p:spPr>
          <a:xfrm>
            <a:off x="10167542" y="3353909"/>
            <a:ext cx="1886713" cy="1762838"/>
          </a:xfrm>
          <a:prstGeom prst="rect">
            <a:avLst/>
          </a:prstGeom>
        </p:spPr>
      </p:pic>
      <p:pic>
        <p:nvPicPr>
          <p:cNvPr id="18" name="Рисунок 17">
            <a:extLst>
              <a:ext uri="{FF2B5EF4-FFF2-40B4-BE49-F238E27FC236}">
                <a16:creationId xmlns:a16="http://schemas.microsoft.com/office/drawing/2014/main" id="{1A646531-3792-4F07-98FE-D5DA7DA38F85}"/>
              </a:ext>
            </a:extLst>
          </p:cNvPr>
          <p:cNvPicPr>
            <a:picLocks noChangeAspect="1"/>
          </p:cNvPicPr>
          <p:nvPr/>
        </p:nvPicPr>
        <p:blipFill>
          <a:blip r:embed="rId7"/>
          <a:stretch>
            <a:fillRect/>
          </a:stretch>
        </p:blipFill>
        <p:spPr>
          <a:xfrm>
            <a:off x="10286307" y="5116747"/>
            <a:ext cx="1620334" cy="1629865"/>
          </a:xfrm>
          <a:prstGeom prst="rect">
            <a:avLst/>
          </a:prstGeom>
        </p:spPr>
      </p:pic>
      <p:pic>
        <p:nvPicPr>
          <p:cNvPr id="20" name="Рисунок 19">
            <a:extLst>
              <a:ext uri="{FF2B5EF4-FFF2-40B4-BE49-F238E27FC236}">
                <a16:creationId xmlns:a16="http://schemas.microsoft.com/office/drawing/2014/main" id="{62F8260E-C43F-470D-8410-C64A83CF4782}"/>
              </a:ext>
            </a:extLst>
          </p:cNvPr>
          <p:cNvPicPr>
            <a:picLocks noChangeAspect="1"/>
          </p:cNvPicPr>
          <p:nvPr/>
        </p:nvPicPr>
        <p:blipFill>
          <a:blip r:embed="rId2"/>
          <a:stretch>
            <a:fillRect/>
          </a:stretch>
        </p:blipFill>
        <p:spPr>
          <a:xfrm>
            <a:off x="8459768" y="5045496"/>
            <a:ext cx="1896241" cy="1772366"/>
          </a:xfrm>
          <a:prstGeom prst="rect">
            <a:avLst/>
          </a:prstGeom>
        </p:spPr>
      </p:pic>
      <p:pic>
        <p:nvPicPr>
          <p:cNvPr id="22" name="Рисунок 21">
            <a:extLst>
              <a:ext uri="{FF2B5EF4-FFF2-40B4-BE49-F238E27FC236}">
                <a16:creationId xmlns:a16="http://schemas.microsoft.com/office/drawing/2014/main" id="{A9042C8D-F4D1-44B4-84F2-EC81C29D65F7}"/>
              </a:ext>
            </a:extLst>
          </p:cNvPr>
          <p:cNvPicPr>
            <a:picLocks noChangeAspect="1"/>
          </p:cNvPicPr>
          <p:nvPr/>
        </p:nvPicPr>
        <p:blipFill>
          <a:blip r:embed="rId3"/>
          <a:stretch>
            <a:fillRect/>
          </a:stretch>
        </p:blipFill>
        <p:spPr>
          <a:xfrm>
            <a:off x="6839434" y="5228135"/>
            <a:ext cx="1620334" cy="1629865"/>
          </a:xfrm>
          <a:prstGeom prst="rect">
            <a:avLst/>
          </a:prstGeom>
        </p:spPr>
      </p:pic>
    </p:spTree>
    <p:extLst>
      <p:ext uri="{BB962C8B-B14F-4D97-AF65-F5344CB8AC3E}">
        <p14:creationId xmlns:p14="http://schemas.microsoft.com/office/powerpoint/2010/main" val="2296203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787C99-E979-4C7B-A101-1075FF97DA75}"/>
              </a:ext>
            </a:extLst>
          </p:cNvPr>
          <p:cNvSpPr>
            <a:spLocks noGrp="1"/>
          </p:cNvSpPr>
          <p:nvPr>
            <p:ph type="title"/>
          </p:nvPr>
        </p:nvSpPr>
        <p:spPr>
          <a:xfrm>
            <a:off x="1141413" y="609600"/>
            <a:ext cx="9905998" cy="804333"/>
          </a:xfrm>
        </p:spPr>
        <p:txBody>
          <a:bodyPr>
            <a:normAutofit/>
          </a:bodyPr>
          <a:lstStyle/>
          <a:p>
            <a:r>
              <a:rPr lang="ru-RU" sz="4000" b="1" dirty="0">
                <a:effectLst/>
                <a:latin typeface="Calibri" panose="020F0502020204030204" pitchFamily="34" charset="0"/>
                <a:ea typeface="Times New Roman" panose="02020603050405020304" pitchFamily="18" charset="0"/>
              </a:rPr>
              <a:t>Механика игры</a:t>
            </a:r>
            <a:endParaRPr lang="ru-RU" sz="4000" b="1" dirty="0">
              <a:latin typeface="Century Gothic (Основной текст)"/>
            </a:endParaRPr>
          </a:p>
        </p:txBody>
      </p:sp>
      <p:sp>
        <p:nvSpPr>
          <p:cNvPr id="3" name="Объект 2">
            <a:extLst>
              <a:ext uri="{FF2B5EF4-FFF2-40B4-BE49-F238E27FC236}">
                <a16:creationId xmlns:a16="http://schemas.microsoft.com/office/drawing/2014/main" id="{5A837C81-BD7A-4A5A-983A-BE0EFF30F2DA}"/>
              </a:ext>
            </a:extLst>
          </p:cNvPr>
          <p:cNvSpPr>
            <a:spLocks noGrp="1"/>
          </p:cNvSpPr>
          <p:nvPr>
            <p:ph idx="1"/>
          </p:nvPr>
        </p:nvSpPr>
        <p:spPr>
          <a:xfrm>
            <a:off x="1141413" y="1413933"/>
            <a:ext cx="5962120" cy="4377267"/>
          </a:xfrm>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ru-RU" sz="2200" b="1" dirty="0">
                <a:effectLst/>
                <a:latin typeface="Calibri" panose="020F0502020204030204" pitchFamily="34" charset="0"/>
                <a:ea typeface="Times New Roman" panose="02020603050405020304" pitchFamily="18" charset="0"/>
                <a:cs typeface="Calibri" panose="020F0502020204030204" pitchFamily="34" charset="0"/>
              </a:rPr>
              <a:t>Игровое поле</a:t>
            </a:r>
            <a:r>
              <a:rPr lang="ru-RU" sz="2200" dirty="0">
                <a:effectLst/>
                <a:latin typeface="Calibri" panose="020F0502020204030204" pitchFamily="34" charset="0"/>
                <a:ea typeface="Times New Roman" panose="02020603050405020304" pitchFamily="18" charset="0"/>
                <a:cs typeface="Calibri" panose="020F0502020204030204" pitchFamily="34" charset="0"/>
              </a:rPr>
              <a:t>:</a:t>
            </a:r>
            <a:br>
              <a:rPr lang="ru-RU" sz="2200" dirty="0">
                <a:effectLst/>
                <a:latin typeface="Calibri" panose="020F0502020204030204" pitchFamily="34" charset="0"/>
                <a:ea typeface="Times New Roman" panose="02020603050405020304" pitchFamily="18" charset="0"/>
                <a:cs typeface="Calibri" panose="020F0502020204030204" pitchFamily="34" charset="0"/>
              </a:rPr>
            </a:br>
            <a:r>
              <a:rPr lang="ru-RU" sz="2200" dirty="0">
                <a:effectLst/>
                <a:latin typeface="Calibri" panose="020F0502020204030204" pitchFamily="34" charset="0"/>
                <a:ea typeface="Times New Roman" panose="02020603050405020304" pitchFamily="18" charset="0"/>
                <a:cs typeface="Calibri" panose="020F0502020204030204" pitchFamily="34" charset="0"/>
              </a:rPr>
              <a:t>Поле разбито на клетки, в каждой из которых находится элемент трубы. Изначально элементы разбросаны в произвольных направлениях.</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ru-RU" sz="2200" b="1" dirty="0">
                <a:effectLst/>
                <a:latin typeface="Calibri" panose="020F0502020204030204" pitchFamily="34" charset="0"/>
                <a:ea typeface="Times New Roman" panose="02020603050405020304" pitchFamily="18" charset="0"/>
                <a:cs typeface="Calibri" panose="020F0502020204030204" pitchFamily="34" charset="0"/>
              </a:rPr>
              <a:t>Поворот труб</a:t>
            </a:r>
            <a:r>
              <a:rPr lang="ru-RU" sz="2200" dirty="0">
                <a:effectLst/>
                <a:latin typeface="Calibri" panose="020F0502020204030204" pitchFamily="34" charset="0"/>
                <a:ea typeface="Times New Roman" panose="02020603050405020304" pitchFamily="18" charset="0"/>
                <a:cs typeface="Calibri" panose="020F0502020204030204" pitchFamily="34" charset="0"/>
              </a:rPr>
              <a:t>:</a:t>
            </a:r>
            <a:br>
              <a:rPr lang="ru-RU" sz="2200" dirty="0">
                <a:effectLst/>
                <a:latin typeface="Calibri" panose="020F0502020204030204" pitchFamily="34" charset="0"/>
                <a:ea typeface="Times New Roman" panose="02020603050405020304" pitchFamily="18" charset="0"/>
                <a:cs typeface="Calibri" panose="020F0502020204030204" pitchFamily="34" charset="0"/>
              </a:rPr>
            </a:br>
            <a:r>
              <a:rPr lang="ru-RU" sz="2200" dirty="0">
                <a:effectLst/>
                <a:latin typeface="Calibri" panose="020F0502020204030204" pitchFamily="34" charset="0"/>
                <a:ea typeface="Times New Roman" panose="02020603050405020304" pitchFamily="18" charset="0"/>
                <a:cs typeface="Calibri" panose="020F0502020204030204" pitchFamily="34" charset="0"/>
              </a:rPr>
              <a:t>Игрок кликает на отдельные элементы трубы, чтобы повернуть их. Каждое нажатие поворачивает элемент на 90 градусов по часовой стрелке. Цель — создать связанный маршрут для потока воды.</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CC65BC1B-9A2A-4605-973D-8795CD6F9E50}"/>
              </a:ext>
            </a:extLst>
          </p:cNvPr>
          <p:cNvPicPr>
            <a:picLocks noChangeAspect="1"/>
          </p:cNvPicPr>
          <p:nvPr/>
        </p:nvPicPr>
        <p:blipFill>
          <a:blip r:embed="rId2"/>
          <a:stretch>
            <a:fillRect/>
          </a:stretch>
        </p:blipFill>
        <p:spPr>
          <a:xfrm>
            <a:off x="8338079" y="752528"/>
            <a:ext cx="2143655" cy="5352943"/>
          </a:xfrm>
          <a:prstGeom prst="rect">
            <a:avLst/>
          </a:prstGeom>
        </p:spPr>
      </p:pic>
    </p:spTree>
    <p:extLst>
      <p:ext uri="{BB962C8B-B14F-4D97-AF65-F5344CB8AC3E}">
        <p14:creationId xmlns:p14="http://schemas.microsoft.com/office/powerpoint/2010/main" val="1667769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787C99-E979-4C7B-A101-1075FF97DA75}"/>
              </a:ext>
            </a:extLst>
          </p:cNvPr>
          <p:cNvSpPr>
            <a:spLocks noGrp="1"/>
          </p:cNvSpPr>
          <p:nvPr>
            <p:ph type="title"/>
          </p:nvPr>
        </p:nvSpPr>
        <p:spPr>
          <a:xfrm>
            <a:off x="1141413" y="609600"/>
            <a:ext cx="9905998" cy="804333"/>
          </a:xfrm>
        </p:spPr>
        <p:txBody>
          <a:bodyPr>
            <a:normAutofit/>
          </a:bodyPr>
          <a:lstStyle/>
          <a:p>
            <a:r>
              <a:rPr lang="ru-RU" sz="4000" b="1" dirty="0">
                <a:effectLst/>
                <a:latin typeface="Calibri" panose="020F0502020204030204" pitchFamily="34" charset="0"/>
                <a:ea typeface="Times New Roman" panose="02020603050405020304" pitchFamily="18" charset="0"/>
              </a:rPr>
              <a:t>Уровни сложности</a:t>
            </a:r>
            <a:endParaRPr lang="ru-RU" sz="4000" b="1" dirty="0">
              <a:latin typeface="Century Gothic (Основной текст)"/>
            </a:endParaRPr>
          </a:p>
        </p:txBody>
      </p:sp>
      <p:sp>
        <p:nvSpPr>
          <p:cNvPr id="3" name="Объект 2">
            <a:extLst>
              <a:ext uri="{FF2B5EF4-FFF2-40B4-BE49-F238E27FC236}">
                <a16:creationId xmlns:a16="http://schemas.microsoft.com/office/drawing/2014/main" id="{5A837C81-BD7A-4A5A-983A-BE0EFF30F2DA}"/>
              </a:ext>
            </a:extLst>
          </p:cNvPr>
          <p:cNvSpPr>
            <a:spLocks noGrp="1"/>
          </p:cNvSpPr>
          <p:nvPr>
            <p:ph idx="1"/>
          </p:nvPr>
        </p:nvSpPr>
        <p:spPr>
          <a:xfrm>
            <a:off x="1141413" y="1413933"/>
            <a:ext cx="5962120" cy="4377267"/>
          </a:xfrm>
        </p:spPr>
        <p:txBody>
          <a:bodyPr>
            <a:normAutofit/>
          </a:bodyPr>
          <a:lstStyle/>
          <a:p>
            <a:r>
              <a:rPr lang="ru-RU" b="1" dirty="0">
                <a:effectLst/>
                <a:latin typeface="Calibri" panose="020F0502020204030204" pitchFamily="34" charset="0"/>
                <a:ea typeface="Times New Roman" panose="02020603050405020304" pitchFamily="18" charset="0"/>
              </a:rPr>
              <a:t>Уровень 1: Начальный</a:t>
            </a:r>
            <a:br>
              <a:rPr lang="ru-RU" dirty="0">
                <a:effectLst/>
                <a:latin typeface="Calibri" panose="020F0502020204030204" pitchFamily="34" charset="0"/>
                <a:ea typeface="Times New Roman" panose="02020603050405020304" pitchFamily="18" charset="0"/>
              </a:rPr>
            </a:br>
            <a:r>
              <a:rPr lang="ru-RU" dirty="0">
                <a:effectLst/>
                <a:latin typeface="Calibri" panose="020F0502020204030204" pitchFamily="34" charset="0"/>
                <a:ea typeface="Times New Roman" panose="02020603050405020304" pitchFamily="18" charset="0"/>
              </a:rPr>
              <a:t>Игрок сталкивается с простой задачей: небольшое количество труб и очевидный маршрут. Этот уровень помогает понять механику игры и подготовиться к более сложным испытаниям.</a:t>
            </a:r>
          </a:p>
          <a:p>
            <a:r>
              <a:rPr lang="ru-RU" b="1" dirty="0">
                <a:effectLst/>
                <a:latin typeface="Calibri" panose="020F0502020204030204" pitchFamily="34" charset="0"/>
                <a:ea typeface="Times New Roman" panose="02020603050405020304" pitchFamily="18" charset="0"/>
              </a:rPr>
              <a:t>Уровень 2: Средний</a:t>
            </a:r>
            <a:br>
              <a:rPr lang="ru-RU" dirty="0">
                <a:effectLst/>
                <a:latin typeface="Calibri" panose="020F0502020204030204" pitchFamily="34" charset="0"/>
                <a:ea typeface="Times New Roman" panose="02020603050405020304" pitchFamily="18" charset="0"/>
              </a:rPr>
            </a:br>
            <a:r>
              <a:rPr lang="ru-RU" dirty="0">
                <a:effectLst/>
                <a:latin typeface="Calibri" panose="020F0502020204030204" pitchFamily="34" charset="0"/>
                <a:ea typeface="Times New Roman" panose="02020603050405020304" pitchFamily="18" charset="0"/>
              </a:rPr>
              <a:t>Поле становится больше, а маршрут — запутаннее.</a:t>
            </a:r>
          </a:p>
          <a:p>
            <a:r>
              <a:rPr lang="ru-RU" b="1" dirty="0">
                <a:effectLst/>
                <a:latin typeface="Calibri" panose="020F0502020204030204" pitchFamily="34" charset="0"/>
                <a:ea typeface="Times New Roman" panose="02020603050405020304" pitchFamily="18" charset="0"/>
              </a:rPr>
              <a:t>Уровень 3: Сложный</a:t>
            </a:r>
            <a:br>
              <a:rPr lang="ru-RU" dirty="0">
                <a:effectLst/>
                <a:latin typeface="Calibri" panose="020F0502020204030204" pitchFamily="34" charset="0"/>
                <a:ea typeface="Times New Roman" panose="02020603050405020304" pitchFamily="18" charset="0"/>
              </a:rPr>
            </a:br>
            <a:r>
              <a:rPr lang="ru-RU" dirty="0">
                <a:effectLst/>
                <a:latin typeface="Calibri" panose="020F0502020204030204" pitchFamily="34" charset="0"/>
                <a:ea typeface="Times New Roman" panose="02020603050405020304" pitchFamily="18" charset="0"/>
              </a:rPr>
              <a:t>Максимальный уровень сложности предлагает большое количество труб, многие из которых находятся в неудобных местах.</a:t>
            </a:r>
            <a:endParaRPr lang="ru-RU" dirty="0"/>
          </a:p>
        </p:txBody>
      </p:sp>
      <p:pic>
        <p:nvPicPr>
          <p:cNvPr id="15" name="Рисунок 14">
            <a:extLst>
              <a:ext uri="{FF2B5EF4-FFF2-40B4-BE49-F238E27FC236}">
                <a16:creationId xmlns:a16="http://schemas.microsoft.com/office/drawing/2014/main" id="{3E0F4D2B-0992-4F00-B12C-CA5557F5ADE1}"/>
              </a:ext>
            </a:extLst>
          </p:cNvPr>
          <p:cNvPicPr>
            <a:picLocks noChangeAspect="1"/>
          </p:cNvPicPr>
          <p:nvPr/>
        </p:nvPicPr>
        <p:blipFill rotWithShape="1">
          <a:blip r:embed="rId2"/>
          <a:srcRect l="2890" t="7940" r="66295" b="8901"/>
          <a:stretch/>
        </p:blipFill>
        <p:spPr>
          <a:xfrm>
            <a:off x="9080587" y="944032"/>
            <a:ext cx="1966824" cy="1684868"/>
          </a:xfrm>
          <a:prstGeom prst="rect">
            <a:avLst/>
          </a:prstGeom>
        </p:spPr>
      </p:pic>
      <p:pic>
        <p:nvPicPr>
          <p:cNvPr id="19" name="Рисунок 18">
            <a:extLst>
              <a:ext uri="{FF2B5EF4-FFF2-40B4-BE49-F238E27FC236}">
                <a16:creationId xmlns:a16="http://schemas.microsoft.com/office/drawing/2014/main" id="{E7753E10-CC2F-4392-9C74-7D5F9BEB71E9}"/>
              </a:ext>
            </a:extLst>
          </p:cNvPr>
          <p:cNvPicPr>
            <a:picLocks noChangeAspect="1"/>
          </p:cNvPicPr>
          <p:nvPr/>
        </p:nvPicPr>
        <p:blipFill rotWithShape="1">
          <a:blip r:embed="rId2"/>
          <a:srcRect l="34769" t="8288" r="34682" b="8834"/>
          <a:stretch/>
        </p:blipFill>
        <p:spPr>
          <a:xfrm>
            <a:off x="7253120" y="2963332"/>
            <a:ext cx="1966824" cy="1693809"/>
          </a:xfrm>
          <a:prstGeom prst="rect">
            <a:avLst/>
          </a:prstGeom>
        </p:spPr>
      </p:pic>
      <p:pic>
        <p:nvPicPr>
          <p:cNvPr id="23" name="Рисунок 22">
            <a:extLst>
              <a:ext uri="{FF2B5EF4-FFF2-40B4-BE49-F238E27FC236}">
                <a16:creationId xmlns:a16="http://schemas.microsoft.com/office/drawing/2014/main" id="{9A08C24F-B4DD-4C99-AD09-FF4B7898D505}"/>
              </a:ext>
            </a:extLst>
          </p:cNvPr>
          <p:cNvPicPr>
            <a:picLocks noChangeAspect="1"/>
          </p:cNvPicPr>
          <p:nvPr/>
        </p:nvPicPr>
        <p:blipFill rotWithShape="1">
          <a:blip r:embed="rId2"/>
          <a:srcRect l="67048" t="8833" r="2317" b="10454"/>
          <a:stretch/>
        </p:blipFill>
        <p:spPr>
          <a:xfrm>
            <a:off x="9369532" y="4434653"/>
            <a:ext cx="1966824" cy="1644887"/>
          </a:xfrm>
          <a:prstGeom prst="rect">
            <a:avLst/>
          </a:prstGeom>
        </p:spPr>
      </p:pic>
    </p:spTree>
    <p:extLst>
      <p:ext uri="{BB962C8B-B14F-4D97-AF65-F5344CB8AC3E}">
        <p14:creationId xmlns:p14="http://schemas.microsoft.com/office/powerpoint/2010/main" val="3606856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787C99-E979-4C7B-A101-1075FF97DA75}"/>
              </a:ext>
            </a:extLst>
          </p:cNvPr>
          <p:cNvSpPr>
            <a:spLocks noGrp="1"/>
          </p:cNvSpPr>
          <p:nvPr>
            <p:ph type="title"/>
          </p:nvPr>
        </p:nvSpPr>
        <p:spPr>
          <a:xfrm>
            <a:off x="1141413" y="609600"/>
            <a:ext cx="9905998" cy="804333"/>
          </a:xfrm>
        </p:spPr>
        <p:txBody>
          <a:bodyPr>
            <a:normAutofit/>
          </a:bodyPr>
          <a:lstStyle/>
          <a:p>
            <a:pPr>
              <a:lnSpc>
                <a:spcPct val="107000"/>
              </a:lnSpc>
              <a:spcAft>
                <a:spcPts val="800"/>
              </a:spcAft>
            </a:pPr>
            <a:r>
              <a:rPr lang="ru-RU" sz="4000" b="1" dirty="0">
                <a:effectLst/>
                <a:latin typeface="Calibri" panose="020F0502020204030204" pitchFamily="34" charset="0"/>
                <a:ea typeface="Times New Roman" panose="02020603050405020304" pitchFamily="18" charset="0"/>
                <a:cs typeface="Calibri" panose="020F0502020204030204" pitchFamily="34" charset="0"/>
              </a:rPr>
              <a:t>ЗАКЛЮЧЕНИЕ</a:t>
            </a:r>
            <a:endParaRPr lang="ru-RU"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Объект 2">
            <a:extLst>
              <a:ext uri="{FF2B5EF4-FFF2-40B4-BE49-F238E27FC236}">
                <a16:creationId xmlns:a16="http://schemas.microsoft.com/office/drawing/2014/main" id="{5A837C81-BD7A-4A5A-983A-BE0EFF30F2DA}"/>
              </a:ext>
            </a:extLst>
          </p:cNvPr>
          <p:cNvSpPr>
            <a:spLocks noGrp="1"/>
          </p:cNvSpPr>
          <p:nvPr>
            <p:ph idx="1"/>
          </p:nvPr>
        </p:nvSpPr>
        <p:spPr>
          <a:xfrm>
            <a:off x="1141413" y="1413933"/>
            <a:ext cx="5962120" cy="4834467"/>
          </a:xfrm>
        </p:spPr>
        <p:txBody>
          <a:bodyPr>
            <a:normAutofit/>
          </a:bodyPr>
          <a:lstStyle/>
          <a:p>
            <a:pPr>
              <a:lnSpc>
                <a:spcPct val="107000"/>
              </a:lnSpc>
              <a:spcAft>
                <a:spcPts val="800"/>
              </a:spcAft>
            </a:pPr>
            <a:r>
              <a:rPr lang="ru-RU" sz="2200" dirty="0">
                <a:effectLst/>
                <a:latin typeface="Calibri" panose="020F0502020204030204" pitchFamily="34" charset="0"/>
                <a:ea typeface="Times New Roman" panose="02020603050405020304" pitchFamily="18" charset="0"/>
                <a:cs typeface="Calibri" panose="020F0502020204030204" pitchFamily="34" charset="0"/>
              </a:rPr>
              <a:t>Игра "</a:t>
            </a:r>
            <a:r>
              <a:rPr lang="ru-RU" sz="2200" b="1" dirty="0">
                <a:effectLst/>
                <a:latin typeface="Calibri" panose="020F0502020204030204" pitchFamily="34" charset="0"/>
                <a:ea typeface="Times New Roman" panose="02020603050405020304" pitchFamily="18" charset="0"/>
                <a:cs typeface="Calibri" panose="020F0502020204030204" pitchFamily="34" charset="0"/>
              </a:rPr>
              <a:t> Трубопроводчик</a:t>
            </a:r>
            <a:r>
              <a:rPr lang="ru-RU" sz="2200" dirty="0">
                <a:effectLst/>
                <a:latin typeface="Calibri" panose="020F0502020204030204" pitchFamily="34" charset="0"/>
                <a:ea typeface="Times New Roman" panose="02020603050405020304" pitchFamily="18" charset="0"/>
                <a:cs typeface="Calibri" panose="020F0502020204030204" pitchFamily="34" charset="0"/>
              </a:rPr>
              <a:t> " — это</a:t>
            </a:r>
            <a:r>
              <a:rPr lang="en-US" sz="2200" dirty="0">
                <a:effectLst/>
                <a:latin typeface="Calibri" panose="020F0502020204030204" pitchFamily="34" charset="0"/>
                <a:ea typeface="Times New Roman" panose="02020603050405020304" pitchFamily="18" charset="0"/>
                <a:cs typeface="Calibri" panose="020F0502020204030204" pitchFamily="34" charset="0"/>
              </a:rPr>
              <a:t> </a:t>
            </a:r>
            <a:r>
              <a:rPr lang="ru-RU" sz="2200" dirty="0">
                <a:effectLst/>
                <a:latin typeface="Calibri" panose="020F0502020204030204" pitchFamily="34" charset="0"/>
                <a:ea typeface="Times New Roman" panose="02020603050405020304" pitchFamily="18" charset="0"/>
                <a:cs typeface="Calibri" panose="020F0502020204030204" pitchFamily="34" charset="0"/>
              </a:rPr>
              <a:t>сочетание увлекательного игрового процесса. Она подойдёт как для детей, так и для взрослых, предоставляя возможность не только провести время с интересом, но и улучшить свои навыки.</a:t>
            </a:r>
            <a:endParaRPr lang="en-US" sz="2200"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800"/>
              </a:spcAft>
            </a:pPr>
            <a:r>
              <a:rPr lang="ru-RU" sz="2200" dirty="0">
                <a:effectLst/>
                <a:latin typeface="Calibri" panose="020F0502020204030204" pitchFamily="34" charset="0"/>
                <a:ea typeface="Times New Roman" panose="02020603050405020304" pitchFamily="18" charset="0"/>
                <a:cs typeface="Calibri" panose="020F0502020204030204" pitchFamily="34" charset="0"/>
              </a:rPr>
              <a:t>Использованы библиотеки </a:t>
            </a:r>
            <a:r>
              <a:rPr lang="en-US" sz="2200" dirty="0" err="1">
                <a:effectLst/>
                <a:latin typeface="Calibri" panose="020F0502020204030204" pitchFamily="34" charset="0"/>
                <a:ea typeface="Times New Roman" panose="02020603050405020304" pitchFamily="18" charset="0"/>
                <a:cs typeface="Calibri" panose="020F0502020204030204" pitchFamily="34" charset="0"/>
              </a:rPr>
              <a:t>pygame</a:t>
            </a:r>
            <a:r>
              <a:rPr lang="en-US" sz="2200" dirty="0">
                <a:effectLst/>
                <a:latin typeface="Calibri" panose="020F0502020204030204" pitchFamily="34" charset="0"/>
                <a:ea typeface="Times New Roman" panose="02020603050405020304" pitchFamily="18" charset="0"/>
                <a:cs typeface="Calibri" panose="020F0502020204030204" pitchFamily="34" charset="0"/>
              </a:rPr>
              <a:t>, sys, random, time</a:t>
            </a:r>
          </a:p>
          <a:p>
            <a:pPr>
              <a:lnSpc>
                <a:spcPct val="107000"/>
              </a:lnSpc>
              <a:spcAft>
                <a:spcPts val="800"/>
              </a:spcAft>
            </a:pP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Рисунок 6">
            <a:extLst>
              <a:ext uri="{FF2B5EF4-FFF2-40B4-BE49-F238E27FC236}">
                <a16:creationId xmlns:a16="http://schemas.microsoft.com/office/drawing/2014/main" id="{35A35699-5209-4FD1-9727-6BAC3177A736}"/>
              </a:ext>
            </a:extLst>
          </p:cNvPr>
          <p:cNvPicPr>
            <a:picLocks noChangeAspect="1"/>
          </p:cNvPicPr>
          <p:nvPr/>
        </p:nvPicPr>
        <p:blipFill>
          <a:blip r:embed="rId2"/>
          <a:stretch>
            <a:fillRect/>
          </a:stretch>
        </p:blipFill>
        <p:spPr>
          <a:xfrm>
            <a:off x="10288587" y="0"/>
            <a:ext cx="1896241" cy="1772366"/>
          </a:xfrm>
          <a:prstGeom prst="rect">
            <a:avLst/>
          </a:prstGeom>
        </p:spPr>
      </p:pic>
      <p:pic>
        <p:nvPicPr>
          <p:cNvPr id="9" name="Рисунок 8">
            <a:extLst>
              <a:ext uri="{FF2B5EF4-FFF2-40B4-BE49-F238E27FC236}">
                <a16:creationId xmlns:a16="http://schemas.microsoft.com/office/drawing/2014/main" id="{8C9E6628-EAFD-4394-A2F2-329FC0764B9A}"/>
              </a:ext>
            </a:extLst>
          </p:cNvPr>
          <p:cNvPicPr>
            <a:picLocks noChangeAspect="1"/>
          </p:cNvPicPr>
          <p:nvPr/>
        </p:nvPicPr>
        <p:blipFill>
          <a:blip r:embed="rId3"/>
          <a:stretch>
            <a:fillRect/>
          </a:stretch>
        </p:blipFill>
        <p:spPr>
          <a:xfrm>
            <a:off x="8665973" y="117947"/>
            <a:ext cx="1620334" cy="1629865"/>
          </a:xfrm>
          <a:prstGeom prst="rect">
            <a:avLst/>
          </a:prstGeom>
        </p:spPr>
      </p:pic>
      <p:pic>
        <p:nvPicPr>
          <p:cNvPr id="5" name="Рисунок 4">
            <a:extLst>
              <a:ext uri="{FF2B5EF4-FFF2-40B4-BE49-F238E27FC236}">
                <a16:creationId xmlns:a16="http://schemas.microsoft.com/office/drawing/2014/main" id="{E97988C8-54CE-4F13-BDD4-9755C5537C3E}"/>
              </a:ext>
            </a:extLst>
          </p:cNvPr>
          <p:cNvPicPr>
            <a:picLocks noChangeAspect="1"/>
          </p:cNvPicPr>
          <p:nvPr/>
        </p:nvPicPr>
        <p:blipFill>
          <a:blip r:embed="rId4"/>
          <a:stretch>
            <a:fillRect/>
          </a:stretch>
        </p:blipFill>
        <p:spPr>
          <a:xfrm>
            <a:off x="8680397" y="1755157"/>
            <a:ext cx="1620334" cy="1629865"/>
          </a:xfrm>
          <a:prstGeom prst="rect">
            <a:avLst/>
          </a:prstGeom>
        </p:spPr>
      </p:pic>
      <p:pic>
        <p:nvPicPr>
          <p:cNvPr id="8" name="Рисунок 7">
            <a:extLst>
              <a:ext uri="{FF2B5EF4-FFF2-40B4-BE49-F238E27FC236}">
                <a16:creationId xmlns:a16="http://schemas.microsoft.com/office/drawing/2014/main" id="{04E316DA-5E95-49EB-99D7-A459D4F70D5D}"/>
              </a:ext>
            </a:extLst>
          </p:cNvPr>
          <p:cNvPicPr>
            <a:picLocks noChangeAspect="1"/>
          </p:cNvPicPr>
          <p:nvPr/>
        </p:nvPicPr>
        <p:blipFill>
          <a:blip r:embed="rId5"/>
          <a:stretch>
            <a:fillRect/>
          </a:stretch>
        </p:blipFill>
        <p:spPr>
          <a:xfrm>
            <a:off x="10300731" y="1765236"/>
            <a:ext cx="1620334" cy="1629865"/>
          </a:xfrm>
          <a:prstGeom prst="rect">
            <a:avLst/>
          </a:prstGeom>
        </p:spPr>
      </p:pic>
      <p:pic>
        <p:nvPicPr>
          <p:cNvPr id="16" name="Рисунок 15">
            <a:extLst>
              <a:ext uri="{FF2B5EF4-FFF2-40B4-BE49-F238E27FC236}">
                <a16:creationId xmlns:a16="http://schemas.microsoft.com/office/drawing/2014/main" id="{83ABBA38-242A-4B88-AE58-EED4D6D476E6}"/>
              </a:ext>
            </a:extLst>
          </p:cNvPr>
          <p:cNvPicPr>
            <a:picLocks noChangeAspect="1"/>
          </p:cNvPicPr>
          <p:nvPr/>
        </p:nvPicPr>
        <p:blipFill>
          <a:blip r:embed="rId6"/>
          <a:stretch>
            <a:fillRect/>
          </a:stretch>
        </p:blipFill>
        <p:spPr>
          <a:xfrm>
            <a:off x="10167542" y="3353909"/>
            <a:ext cx="1886713" cy="1762838"/>
          </a:xfrm>
          <a:prstGeom prst="rect">
            <a:avLst/>
          </a:prstGeom>
        </p:spPr>
      </p:pic>
      <p:pic>
        <p:nvPicPr>
          <p:cNvPr id="18" name="Рисунок 17">
            <a:extLst>
              <a:ext uri="{FF2B5EF4-FFF2-40B4-BE49-F238E27FC236}">
                <a16:creationId xmlns:a16="http://schemas.microsoft.com/office/drawing/2014/main" id="{1A646531-3792-4F07-98FE-D5DA7DA38F85}"/>
              </a:ext>
            </a:extLst>
          </p:cNvPr>
          <p:cNvPicPr>
            <a:picLocks noChangeAspect="1"/>
          </p:cNvPicPr>
          <p:nvPr/>
        </p:nvPicPr>
        <p:blipFill>
          <a:blip r:embed="rId7"/>
          <a:stretch>
            <a:fillRect/>
          </a:stretch>
        </p:blipFill>
        <p:spPr>
          <a:xfrm>
            <a:off x="10286307" y="5116747"/>
            <a:ext cx="1620334" cy="1629865"/>
          </a:xfrm>
          <a:prstGeom prst="rect">
            <a:avLst/>
          </a:prstGeom>
        </p:spPr>
      </p:pic>
      <p:pic>
        <p:nvPicPr>
          <p:cNvPr id="20" name="Рисунок 19">
            <a:extLst>
              <a:ext uri="{FF2B5EF4-FFF2-40B4-BE49-F238E27FC236}">
                <a16:creationId xmlns:a16="http://schemas.microsoft.com/office/drawing/2014/main" id="{62F8260E-C43F-470D-8410-C64A83CF4782}"/>
              </a:ext>
            </a:extLst>
          </p:cNvPr>
          <p:cNvPicPr>
            <a:picLocks noChangeAspect="1"/>
          </p:cNvPicPr>
          <p:nvPr/>
        </p:nvPicPr>
        <p:blipFill>
          <a:blip r:embed="rId2"/>
          <a:stretch>
            <a:fillRect/>
          </a:stretch>
        </p:blipFill>
        <p:spPr>
          <a:xfrm>
            <a:off x="8459768" y="5045496"/>
            <a:ext cx="1896241" cy="1772366"/>
          </a:xfrm>
          <a:prstGeom prst="rect">
            <a:avLst/>
          </a:prstGeom>
        </p:spPr>
      </p:pic>
      <p:pic>
        <p:nvPicPr>
          <p:cNvPr id="22" name="Рисунок 21">
            <a:extLst>
              <a:ext uri="{FF2B5EF4-FFF2-40B4-BE49-F238E27FC236}">
                <a16:creationId xmlns:a16="http://schemas.microsoft.com/office/drawing/2014/main" id="{A9042C8D-F4D1-44B4-84F2-EC81C29D65F7}"/>
              </a:ext>
            </a:extLst>
          </p:cNvPr>
          <p:cNvPicPr>
            <a:picLocks noChangeAspect="1"/>
          </p:cNvPicPr>
          <p:nvPr/>
        </p:nvPicPr>
        <p:blipFill>
          <a:blip r:embed="rId3"/>
          <a:stretch>
            <a:fillRect/>
          </a:stretch>
        </p:blipFill>
        <p:spPr>
          <a:xfrm>
            <a:off x="6839434" y="5228135"/>
            <a:ext cx="1620334" cy="1629865"/>
          </a:xfrm>
          <a:prstGeom prst="rect">
            <a:avLst/>
          </a:prstGeom>
        </p:spPr>
      </p:pic>
    </p:spTree>
    <p:extLst>
      <p:ext uri="{BB962C8B-B14F-4D97-AF65-F5344CB8AC3E}">
        <p14:creationId xmlns:p14="http://schemas.microsoft.com/office/powerpoint/2010/main" val="2427483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9110DF97-0250-4890-8D57-1F8B0CDBBC96}"/>
              </a:ext>
            </a:extLst>
          </p:cNvPr>
          <p:cNvSpPr>
            <a:spLocks noGrp="1"/>
          </p:cNvSpPr>
          <p:nvPr>
            <p:ph type="ctrTitle"/>
          </p:nvPr>
        </p:nvSpPr>
        <p:spPr/>
        <p:txBody>
          <a:bodyPr/>
          <a:lstStyle/>
          <a:p>
            <a:r>
              <a:rPr lang="ru-RU" dirty="0"/>
              <a:t>Спасибо за внимание!</a:t>
            </a:r>
          </a:p>
        </p:txBody>
      </p:sp>
    </p:spTree>
    <p:extLst>
      <p:ext uri="{BB962C8B-B14F-4D97-AF65-F5344CB8AC3E}">
        <p14:creationId xmlns:p14="http://schemas.microsoft.com/office/powerpoint/2010/main" val="35172780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етка">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Сетка</Template>
  <TotalTime>31</TotalTime>
  <Words>293</Words>
  <Application>Microsoft Office PowerPoint</Application>
  <PresentationFormat>Широкоэкранный</PresentationFormat>
  <Paragraphs>17</Paragraphs>
  <Slides>7</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7</vt:i4>
      </vt:variant>
    </vt:vector>
  </HeadingPairs>
  <TitlesOfParts>
    <vt:vector size="13" baseType="lpstr">
      <vt:lpstr>Arial</vt:lpstr>
      <vt:lpstr>Calibri</vt:lpstr>
      <vt:lpstr>Century Gothic</vt:lpstr>
      <vt:lpstr>Century Gothic (Основной текст)</vt:lpstr>
      <vt:lpstr>Symbol</vt:lpstr>
      <vt:lpstr>Сетка</vt:lpstr>
      <vt:lpstr>Трубопроводчик</vt:lpstr>
      <vt:lpstr>Введение</vt:lpstr>
      <vt:lpstr>Основная идея игры</vt:lpstr>
      <vt:lpstr>Механика игры</vt:lpstr>
      <vt:lpstr>Уровни сложности</vt:lpstr>
      <vt:lpstr>ЗАКЛЮЧЕНИЕ</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Трубопроводчик</dc:title>
  <dc:creator>Ярослав Попов</dc:creator>
  <cp:lastModifiedBy>Ярослав Попов</cp:lastModifiedBy>
  <cp:revision>4</cp:revision>
  <dcterms:created xsi:type="dcterms:W3CDTF">2025-02-07T12:31:56Z</dcterms:created>
  <dcterms:modified xsi:type="dcterms:W3CDTF">2025-02-07T13:02:57Z</dcterms:modified>
</cp:coreProperties>
</file>