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Inter Bold" charset="1" panose="020B0802030000000004"/>
      <p:regular r:id="rId11"/>
    </p:embeddedFont>
    <p:embeddedFont>
      <p:font typeface="Open Sans Bold" charset="1" panose="00000000000000000000"/>
      <p:regular r:id="rId12"/>
    </p:embeddedFont>
    <p:embeddedFont>
      <p:font typeface="Open Sans Medium" charset="1" panose="00000000000000000000"/>
      <p:regular r:id="rId13"/>
    </p:embeddedFont>
    <p:embeddedFont>
      <p:font typeface="Open San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02759" y="6802807"/>
            <a:ext cx="5402508" cy="54025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cap="flat" w="38100">
            <a:solidFill>
              <a:srgbClr val="1772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785978" y="1231643"/>
            <a:ext cx="4758515" cy="475851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74658" y="5553371"/>
            <a:ext cx="447675" cy="44767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972039" y="656036"/>
            <a:ext cx="1241303" cy="575606"/>
            <a:chOff x="0" y="0"/>
            <a:chExt cx="326928" cy="151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6928" cy="151600"/>
            </a:xfrm>
            <a:custGeom>
              <a:avLst/>
              <a:gdLst/>
              <a:ahLst/>
              <a:cxnLst/>
              <a:rect r="r" b="b" t="t" l="l"/>
              <a:pathLst>
                <a:path h="151600" w="326928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6275918" y="793769"/>
            <a:ext cx="633545" cy="300142"/>
          </a:xfrm>
          <a:custGeom>
            <a:avLst/>
            <a:gdLst/>
            <a:ahLst/>
            <a:cxnLst/>
            <a:rect r="r" b="b" t="t" l="l"/>
            <a:pathLst>
              <a:path h="300142" w="633545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1060193"/>
            <a:ext cx="16856099" cy="6490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16"/>
              </a:lnSpc>
            </a:pPr>
            <a:r>
              <a:rPr lang="en-US" b="true" sz="9225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INTRODUCTION TO PACKET TRACER AND BASIC CONFIGURATIONS</a:t>
            </a:r>
          </a:p>
          <a:p>
            <a:pPr algn="ctr">
              <a:lnSpc>
                <a:spcPts val="12916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344595" y="8862553"/>
            <a:ext cx="2868747" cy="368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099"/>
              </a:lnSpc>
            </a:pPr>
            <a:r>
              <a:rPr lang="en-US" b="true" sz="1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NOVEMBER 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37101" y="4421381"/>
            <a:ext cx="5402508" cy="54025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79517" y="0"/>
            <a:ext cx="6308483" cy="10287000"/>
            <a:chOff x="0" y="0"/>
            <a:chExt cx="166149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6149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61494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44489" y="2984652"/>
            <a:ext cx="6008511" cy="0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243277"/>
            <a:ext cx="8628059" cy="4178104"/>
          </a:xfrm>
          <a:custGeom>
            <a:avLst/>
            <a:gdLst/>
            <a:ahLst/>
            <a:cxnLst/>
            <a:rect r="r" b="b" t="t" l="l"/>
            <a:pathLst>
              <a:path h="4178104" w="8628059">
                <a:moveTo>
                  <a:pt x="0" y="0"/>
                </a:moveTo>
                <a:lnTo>
                  <a:pt x="8628059" y="0"/>
                </a:lnTo>
                <a:lnTo>
                  <a:pt x="8628059" y="4178104"/>
                </a:lnTo>
                <a:lnTo>
                  <a:pt x="0" y="4178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532" t="0" r="0" b="-3652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826748"/>
            <a:ext cx="8372387" cy="2889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b="true" sz="7200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WHAT IS PACKET TRACER?</a:t>
            </a:r>
          </a:p>
          <a:p>
            <a:pPr algn="l">
              <a:lnSpc>
                <a:spcPts val="756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4879022"/>
            <a:ext cx="11530853" cy="3304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4"/>
              </a:lnSpc>
              <a:spcBef>
                <a:spcPct val="0"/>
              </a:spcBef>
            </a:pPr>
            <a:r>
              <a:rPr lang="en-US" b="true" sz="4299">
                <a:solidFill>
                  <a:srgbClr val="17726D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Packet tracer is an application in which students use simulated environments to create, configure, implement and troubleshoot network topologies.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308483" cy="10287000"/>
            <a:chOff x="0" y="0"/>
            <a:chExt cx="16614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149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61494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559323"/>
            <a:ext cx="7168383" cy="7168355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4729" t="0" r="-34729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 flipV="true">
            <a:off x="9091167" y="3525732"/>
            <a:ext cx="4351856" cy="0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559323"/>
            <a:ext cx="1189176" cy="1137285"/>
          </a:xfrm>
          <a:custGeom>
            <a:avLst/>
            <a:gdLst/>
            <a:ahLst/>
            <a:cxnLst/>
            <a:rect r="r" b="b" t="t" l="l"/>
            <a:pathLst>
              <a:path h="1137285" w="1189176">
                <a:moveTo>
                  <a:pt x="0" y="0"/>
                </a:moveTo>
                <a:lnTo>
                  <a:pt x="1189176" y="0"/>
                </a:lnTo>
                <a:lnTo>
                  <a:pt x="1189176" y="1137285"/>
                </a:lnTo>
                <a:lnTo>
                  <a:pt x="0" y="11372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8881660"/>
            <a:ext cx="715180" cy="7151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AE4D2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871011" y="6031106"/>
            <a:ext cx="5402508" cy="540250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091101" y="1616473"/>
            <a:ext cx="8168199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999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PARTS OF THE PACKET TRACER SCREEN</a:t>
            </a:r>
          </a:p>
          <a:p>
            <a:pPr algn="l">
              <a:lnSpc>
                <a:spcPts val="167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3879978"/>
            <a:ext cx="8115300" cy="5820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4"/>
              </a:lnSpc>
            </a:pP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1.Menu bar</a:t>
            </a:r>
          </a:p>
          <a:p>
            <a:pPr algn="just">
              <a:lnSpc>
                <a:spcPts val="4224"/>
              </a:lnSpc>
            </a:pP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2.Main tool bar</a:t>
            </a:r>
          </a:p>
          <a:p>
            <a:pPr algn="just">
              <a:lnSpc>
                <a:spcPts val="4224"/>
              </a:lnSpc>
            </a:pP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3.Common tools bar</a:t>
            </a:r>
          </a:p>
          <a:p>
            <a:pPr algn="just">
              <a:lnSpc>
                <a:spcPts val="4224"/>
              </a:lnSpc>
            </a:pP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4.Logical/Physical workspace and navigation bar</a:t>
            </a:r>
          </a:p>
          <a:p>
            <a:pPr algn="just">
              <a:lnSpc>
                <a:spcPts val="4224"/>
              </a:lnSpc>
            </a:pP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5.Workspace</a:t>
            </a:r>
          </a:p>
          <a:p>
            <a:pPr algn="just">
              <a:lnSpc>
                <a:spcPts val="4224"/>
              </a:lnSpc>
            </a:pP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6.Realtime/Simulation bar</a:t>
            </a:r>
          </a:p>
          <a:p>
            <a:pPr algn="just">
              <a:lnSpc>
                <a:spcPts val="4224"/>
              </a:lnSpc>
            </a:pP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7.Network component box</a:t>
            </a:r>
          </a:p>
          <a:p>
            <a:pPr algn="just">
              <a:lnSpc>
                <a:spcPts val="4224"/>
              </a:lnSpc>
            </a:pP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8.Device type selection</a:t>
            </a:r>
          </a:p>
          <a:p>
            <a:pPr algn="just">
              <a:lnSpc>
                <a:spcPts val="4224"/>
              </a:lnSpc>
            </a:pP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9.Device-specific selection</a:t>
            </a:r>
          </a:p>
          <a:p>
            <a:pPr algn="just">
              <a:lnSpc>
                <a:spcPts val="4224"/>
              </a:lnSpc>
            </a:pP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10.Packet window</a:t>
            </a:r>
          </a:p>
          <a:p>
            <a:pPr algn="just" marL="0" indent="0" lvl="0">
              <a:lnSpc>
                <a:spcPts val="422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70195" y="0"/>
            <a:ext cx="5017805" cy="10287000"/>
            <a:chOff x="0" y="0"/>
            <a:chExt cx="132156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156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21562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9151339"/>
            <a:ext cx="1028700" cy="1135661"/>
            <a:chOff x="0" y="0"/>
            <a:chExt cx="270933" cy="2991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99104"/>
            </a:xfrm>
            <a:custGeom>
              <a:avLst/>
              <a:gdLst/>
              <a:ahLst/>
              <a:cxnLst/>
              <a:rect r="r" b="b" t="t" l="l"/>
              <a:pathLst>
                <a:path h="29910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866642" y="0"/>
            <a:ext cx="1028700" cy="1135661"/>
            <a:chOff x="0" y="0"/>
            <a:chExt cx="270933" cy="2991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99104"/>
            </a:xfrm>
            <a:custGeom>
              <a:avLst/>
              <a:gdLst/>
              <a:ahLst/>
              <a:cxnLst/>
              <a:rect r="r" b="b" t="t" l="l"/>
              <a:pathLst>
                <a:path h="29910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68930" y="-1565593"/>
            <a:ext cx="5402508" cy="540250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1133475"/>
            <a:ext cx="9167788" cy="2889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DEVICE SELECTION AND CONNECTION</a:t>
            </a:r>
          </a:p>
          <a:p>
            <a:pPr algn="l">
              <a:lnSpc>
                <a:spcPts val="7560"/>
              </a:lnSpc>
            </a:pPr>
          </a:p>
        </p:txBody>
      </p:sp>
      <p:sp>
        <p:nvSpPr>
          <p:cNvPr name="AutoShape 15" id="15"/>
          <p:cNvSpPr/>
          <p:nvPr/>
        </p:nvSpPr>
        <p:spPr>
          <a:xfrm>
            <a:off x="1085850" y="2994092"/>
            <a:ext cx="0" cy="1442010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1028700" y="4854802"/>
            <a:ext cx="9882968" cy="5958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83"/>
              </a:lnSpc>
            </a:pPr>
            <a:r>
              <a:rPr lang="en-US" sz="3399" spc="13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Choose device from device type selection and then click on any area within the workspace.</a:t>
            </a:r>
          </a:p>
          <a:p>
            <a:pPr algn="just">
              <a:lnSpc>
                <a:spcPts val="5983"/>
              </a:lnSpc>
            </a:pPr>
            <a:r>
              <a:rPr lang="en-US" sz="3399" spc="13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Click connections icon from the device type selection and click the appropriate cable type which is connected between the devices by clicking on both of them in succession.</a:t>
            </a:r>
          </a:p>
          <a:p>
            <a:pPr algn="just" marL="0" indent="0" lvl="0">
              <a:lnSpc>
                <a:spcPts val="5983"/>
              </a:lnSpc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10196488" y="1215940"/>
            <a:ext cx="715180" cy="71518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7726D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9945" y="4024168"/>
            <a:ext cx="6028378" cy="2314864"/>
            <a:chOff x="0" y="0"/>
            <a:chExt cx="8037837" cy="3086485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24931" r="0" b="6701"/>
            <a:stretch>
              <a:fillRect/>
            </a:stretch>
          </p:blipFill>
          <p:spPr>
            <a:xfrm flipH="false" flipV="false">
              <a:off x="0" y="0"/>
              <a:ext cx="8037837" cy="3086485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405551" y="543219"/>
            <a:ext cx="7253235" cy="350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5"/>
              </a:lnSpc>
            </a:pPr>
            <a:r>
              <a:rPr lang="en-US" sz="65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STEPS FOR BASIC ROUTER CONFIGURATION</a:t>
            </a:r>
          </a:p>
          <a:p>
            <a:pPr algn="l">
              <a:lnSpc>
                <a:spcPts val="6825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7718306" y="0"/>
            <a:ext cx="10569694" cy="10287000"/>
            <a:chOff x="0" y="0"/>
            <a:chExt cx="2783788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8378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83788">
                  <a:moveTo>
                    <a:pt x="0" y="0"/>
                  </a:moveTo>
                  <a:lnTo>
                    <a:pt x="2783788" y="0"/>
                  </a:lnTo>
                  <a:lnTo>
                    <a:pt x="27837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8378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839945" y="2324009"/>
            <a:ext cx="1858299" cy="0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8493611" y="18669"/>
            <a:ext cx="877649" cy="87764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493611" y="1670450"/>
            <a:ext cx="877649" cy="87764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02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493611" y="6940804"/>
            <a:ext cx="877649" cy="87764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04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493611" y="3319624"/>
            <a:ext cx="877649" cy="877649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03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497888" y="6739495"/>
            <a:ext cx="6712493" cy="3305903"/>
          </a:xfrm>
          <a:custGeom>
            <a:avLst/>
            <a:gdLst/>
            <a:ahLst/>
            <a:cxnLst/>
            <a:rect r="r" b="b" t="t" l="l"/>
            <a:pathLst>
              <a:path h="3305903" w="6712493">
                <a:moveTo>
                  <a:pt x="0" y="0"/>
                </a:moveTo>
                <a:lnTo>
                  <a:pt x="6712492" y="0"/>
                </a:lnTo>
                <a:lnTo>
                  <a:pt x="6712492" y="3305903"/>
                </a:lnTo>
                <a:lnTo>
                  <a:pt x="0" y="33059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9579356" y="206034"/>
            <a:ext cx="764184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Accessing the command line interface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579356" y="585129"/>
            <a:ext cx="8314197" cy="902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20"/>
              </a:lnSpc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Double click on the router in the packet tracer environment.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579356" y="7217275"/>
            <a:ext cx="764184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Saving the configuration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579356" y="2247809"/>
            <a:ext cx="8276097" cy="902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20"/>
              </a:lnSpc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Type enter and press enter. It is not necessary to set a password.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731756" y="3568873"/>
            <a:ext cx="764184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Entering Global Configuration Mode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579356" y="3972219"/>
            <a:ext cx="8314197" cy="340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10"/>
              </a:lnSpc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Type the configure terminal command or type config t (click tab key for this one) and press enter.</a:t>
            </a:r>
          </a:p>
          <a:p>
            <a:pPr algn="just">
              <a:lnSpc>
                <a:spcPts val="3410"/>
              </a:lnSpc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 this stage you can carry out interface configuration i.e.: interface FastEthernet0/0-&gt; Ip Address 192.168.1.1 255.255.255.0-&gt;no shutdown.</a:t>
            </a:r>
          </a:p>
          <a:p>
            <a:pPr algn="just">
              <a:lnSpc>
                <a:spcPts val="3410"/>
              </a:lnSpc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also set routing protocols and static routes in this mode.</a:t>
            </a:r>
          </a:p>
          <a:p>
            <a:pPr algn="just" marL="0" indent="0" lvl="0">
              <a:lnSpc>
                <a:spcPts val="3410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9617456" y="1797661"/>
            <a:ext cx="764184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Entering the privileged EXEC Mode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579356" y="7742253"/>
            <a:ext cx="8161797" cy="2303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0"/>
              </a:lnSpc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Type exit to leave the global configuration mode and type write memory to save the configuration.</a:t>
            </a:r>
          </a:p>
          <a:p>
            <a:pPr algn="just">
              <a:lnSpc>
                <a:spcPts val="3720"/>
              </a:lnSpc>
            </a:pPr>
            <a:r>
              <a:rPr lang="en-US" sz="24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NB: </a:t>
            </a: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command known as show commands to verify your configurations and troubleshoot issues.</a:t>
            </a:r>
          </a:p>
          <a:p>
            <a:pPr algn="just" marL="0" indent="0" lvl="0">
              <a:lnSpc>
                <a:spcPts val="372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DAGWzH0IiH4</dc:identifier>
  <dcterms:modified xsi:type="dcterms:W3CDTF">2011-08-01T06:04:30Z</dcterms:modified>
  <cp:revision>1</cp:revision>
  <dc:title>Introduction to Packet Tracer and basic configurations</dc:title>
</cp:coreProperties>
</file>