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56" r:id="rId2"/>
    <p:sldId id="257" r:id="rId3"/>
    <p:sldId id="258" r:id="rId4"/>
    <p:sldId id="259" r:id="rId5"/>
    <p:sldId id="260"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m" initials="P" lastIdx="1" clrIdx="0">
    <p:extLst>
      <p:ext uri="{19B8F6BF-5375-455C-9EA6-DF929625EA0E}">
        <p15:presenceInfo xmlns:p15="http://schemas.microsoft.com/office/powerpoint/2012/main" userId="2f7f0af35a2362c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9-06T20:31:03.323" idx="1">
    <p:pos x="10" y="10"/>
    <p:text>A multicast group is the group of recievers that should recieve the same data from a common sender</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E65A61-F20E-4018-887B-A027D0B2E95A}" type="datetimeFigureOut">
              <a:rPr lang="en-US" smtClean="0"/>
              <a:t>9/24/2024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D0CE8B-C429-4A7B-84EB-929222B47A69}" type="slidenum">
              <a:rPr lang="en-US" smtClean="0"/>
              <a:t>‹#›</a:t>
            </a:fld>
            <a:endParaRPr lang="en-US"/>
          </a:p>
        </p:txBody>
      </p:sp>
    </p:spTree>
    <p:extLst>
      <p:ext uri="{BB962C8B-B14F-4D97-AF65-F5344CB8AC3E}">
        <p14:creationId xmlns:p14="http://schemas.microsoft.com/office/powerpoint/2010/main" val="1719904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multicast group is the group of receivers that should receive the same data from a common sender</a:t>
            </a:r>
          </a:p>
        </p:txBody>
      </p:sp>
      <p:sp>
        <p:nvSpPr>
          <p:cNvPr id="4" name="Slide Number Placeholder 3"/>
          <p:cNvSpPr>
            <a:spLocks noGrp="1"/>
          </p:cNvSpPr>
          <p:nvPr>
            <p:ph type="sldNum" sz="quarter" idx="5"/>
          </p:nvPr>
        </p:nvSpPr>
        <p:spPr/>
        <p:txBody>
          <a:bodyPr/>
          <a:lstStyle/>
          <a:p>
            <a:fld id="{D9D0CE8B-C429-4A7B-84EB-929222B47A69}" type="slidenum">
              <a:rPr lang="en-US" smtClean="0"/>
              <a:t>3</a:t>
            </a:fld>
            <a:endParaRPr lang="en-US"/>
          </a:p>
        </p:txBody>
      </p:sp>
    </p:spTree>
    <p:extLst>
      <p:ext uri="{BB962C8B-B14F-4D97-AF65-F5344CB8AC3E}">
        <p14:creationId xmlns:p14="http://schemas.microsoft.com/office/powerpoint/2010/main" val="1639063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physical address can also be called a MAC address.</a:t>
            </a:r>
          </a:p>
          <a:p>
            <a:r>
              <a:rPr lang="en-US" dirty="0"/>
              <a:t>An ARP query packet consists of an IP address and MAC address of the source host and IP address of the destination host. The ARP packet is received by every node in the network and the node with the known IP address but unknown MAC address sends its physical address to the requesting node.</a:t>
            </a:r>
          </a:p>
        </p:txBody>
      </p:sp>
      <p:sp>
        <p:nvSpPr>
          <p:cNvPr id="4" name="Slide Number Placeholder 3"/>
          <p:cNvSpPr>
            <a:spLocks noGrp="1"/>
          </p:cNvSpPr>
          <p:nvPr>
            <p:ph type="sldNum" sz="quarter" idx="5"/>
          </p:nvPr>
        </p:nvSpPr>
        <p:spPr/>
        <p:txBody>
          <a:bodyPr/>
          <a:lstStyle/>
          <a:p>
            <a:fld id="{D9D0CE8B-C429-4A7B-84EB-929222B47A69}" type="slidenum">
              <a:rPr lang="en-US" smtClean="0"/>
              <a:t>4</a:t>
            </a:fld>
            <a:endParaRPr lang="en-US"/>
          </a:p>
        </p:txBody>
      </p:sp>
    </p:spTree>
    <p:extLst>
      <p:ext uri="{BB962C8B-B14F-4D97-AF65-F5344CB8AC3E}">
        <p14:creationId xmlns:p14="http://schemas.microsoft.com/office/powerpoint/2010/main" val="453655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A2076C-CEE4-4F86-8754-11E0F2D6BC51}"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B4ABC-24EE-41D1-91A4-33C03BCF3262}" type="slidenum">
              <a:rPr lang="en-US" smtClean="0"/>
              <a:t>‹#›</a:t>
            </a:fld>
            <a:endParaRPr lang="en-US"/>
          </a:p>
        </p:txBody>
      </p:sp>
    </p:spTree>
    <p:extLst>
      <p:ext uri="{BB962C8B-B14F-4D97-AF65-F5344CB8AC3E}">
        <p14:creationId xmlns:p14="http://schemas.microsoft.com/office/powerpoint/2010/main" val="775073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A2076C-CEE4-4F86-8754-11E0F2D6BC51}"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B4ABC-24EE-41D1-91A4-33C03BCF3262}" type="slidenum">
              <a:rPr lang="en-US" smtClean="0"/>
              <a:t>‹#›</a:t>
            </a:fld>
            <a:endParaRPr lang="en-US"/>
          </a:p>
        </p:txBody>
      </p:sp>
    </p:spTree>
    <p:extLst>
      <p:ext uri="{BB962C8B-B14F-4D97-AF65-F5344CB8AC3E}">
        <p14:creationId xmlns:p14="http://schemas.microsoft.com/office/powerpoint/2010/main" val="1689485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A2076C-CEE4-4F86-8754-11E0F2D6BC51}"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B4ABC-24EE-41D1-91A4-33C03BCF3262}" type="slidenum">
              <a:rPr lang="en-US" smtClean="0"/>
              <a:t>‹#›</a:t>
            </a:fld>
            <a:endParaRPr lang="en-US"/>
          </a:p>
        </p:txBody>
      </p:sp>
    </p:spTree>
    <p:extLst>
      <p:ext uri="{BB962C8B-B14F-4D97-AF65-F5344CB8AC3E}">
        <p14:creationId xmlns:p14="http://schemas.microsoft.com/office/powerpoint/2010/main" val="3041076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A2076C-CEE4-4F86-8754-11E0F2D6BC51}"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B4ABC-24EE-41D1-91A4-33C03BCF3262}" type="slidenum">
              <a:rPr lang="en-US" smtClean="0"/>
              <a:t>‹#›</a:t>
            </a:fld>
            <a:endParaRPr lang="en-US"/>
          </a:p>
        </p:txBody>
      </p:sp>
    </p:spTree>
    <p:extLst>
      <p:ext uri="{BB962C8B-B14F-4D97-AF65-F5344CB8AC3E}">
        <p14:creationId xmlns:p14="http://schemas.microsoft.com/office/powerpoint/2010/main" val="2168792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A2076C-CEE4-4F86-8754-11E0F2D6BC51}"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B4ABC-24EE-41D1-91A4-33C03BCF3262}" type="slidenum">
              <a:rPr lang="en-US" smtClean="0"/>
              <a:t>‹#›</a:t>
            </a:fld>
            <a:endParaRPr lang="en-US"/>
          </a:p>
        </p:txBody>
      </p:sp>
    </p:spTree>
    <p:extLst>
      <p:ext uri="{BB962C8B-B14F-4D97-AF65-F5344CB8AC3E}">
        <p14:creationId xmlns:p14="http://schemas.microsoft.com/office/powerpoint/2010/main" val="3872017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A2076C-CEE4-4F86-8754-11E0F2D6BC51}"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B4ABC-24EE-41D1-91A4-33C03BCF3262}" type="slidenum">
              <a:rPr lang="en-US" smtClean="0"/>
              <a:t>‹#›</a:t>
            </a:fld>
            <a:endParaRPr lang="en-US"/>
          </a:p>
        </p:txBody>
      </p:sp>
    </p:spTree>
    <p:extLst>
      <p:ext uri="{BB962C8B-B14F-4D97-AF65-F5344CB8AC3E}">
        <p14:creationId xmlns:p14="http://schemas.microsoft.com/office/powerpoint/2010/main" val="153052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A2076C-CEE4-4F86-8754-11E0F2D6BC51}" type="datetimeFigureOut">
              <a:rPr lang="en-US" smtClean="0"/>
              <a:t>9/24/2024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3B4ABC-24EE-41D1-91A4-33C03BCF3262}" type="slidenum">
              <a:rPr lang="en-US" smtClean="0"/>
              <a:t>‹#›</a:t>
            </a:fld>
            <a:endParaRPr lang="en-US"/>
          </a:p>
        </p:txBody>
      </p:sp>
    </p:spTree>
    <p:extLst>
      <p:ext uri="{BB962C8B-B14F-4D97-AF65-F5344CB8AC3E}">
        <p14:creationId xmlns:p14="http://schemas.microsoft.com/office/powerpoint/2010/main" val="2835952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2076C-CEE4-4F86-8754-11E0F2D6BC51}" type="datetimeFigureOut">
              <a:rPr lang="en-US" smtClean="0"/>
              <a:t>9/24/2024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3B4ABC-24EE-41D1-91A4-33C03BCF3262}" type="slidenum">
              <a:rPr lang="en-US" smtClean="0"/>
              <a:t>‹#›</a:t>
            </a:fld>
            <a:endParaRPr lang="en-US"/>
          </a:p>
        </p:txBody>
      </p:sp>
    </p:spTree>
    <p:extLst>
      <p:ext uri="{BB962C8B-B14F-4D97-AF65-F5344CB8AC3E}">
        <p14:creationId xmlns:p14="http://schemas.microsoft.com/office/powerpoint/2010/main" val="167700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A2076C-CEE4-4F86-8754-11E0F2D6BC51}" type="datetimeFigureOut">
              <a:rPr lang="en-US" smtClean="0"/>
              <a:t>9/24/2024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3B4ABC-24EE-41D1-91A4-33C03BCF3262}" type="slidenum">
              <a:rPr lang="en-US" smtClean="0"/>
              <a:t>‹#›</a:t>
            </a:fld>
            <a:endParaRPr lang="en-US"/>
          </a:p>
        </p:txBody>
      </p:sp>
    </p:spTree>
    <p:extLst>
      <p:ext uri="{BB962C8B-B14F-4D97-AF65-F5344CB8AC3E}">
        <p14:creationId xmlns:p14="http://schemas.microsoft.com/office/powerpoint/2010/main" val="43474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A2076C-CEE4-4F86-8754-11E0F2D6BC51}"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B4ABC-24EE-41D1-91A4-33C03BCF3262}" type="slidenum">
              <a:rPr lang="en-US" smtClean="0"/>
              <a:t>‹#›</a:t>
            </a:fld>
            <a:endParaRPr lang="en-US"/>
          </a:p>
        </p:txBody>
      </p:sp>
    </p:spTree>
    <p:extLst>
      <p:ext uri="{BB962C8B-B14F-4D97-AF65-F5344CB8AC3E}">
        <p14:creationId xmlns:p14="http://schemas.microsoft.com/office/powerpoint/2010/main" val="2015439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A2076C-CEE4-4F86-8754-11E0F2D6BC51}"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B4ABC-24EE-41D1-91A4-33C03BCF3262}" type="slidenum">
              <a:rPr lang="en-US" smtClean="0"/>
              <a:t>‹#›</a:t>
            </a:fld>
            <a:endParaRPr lang="en-US"/>
          </a:p>
        </p:txBody>
      </p:sp>
    </p:spTree>
    <p:extLst>
      <p:ext uri="{BB962C8B-B14F-4D97-AF65-F5344CB8AC3E}">
        <p14:creationId xmlns:p14="http://schemas.microsoft.com/office/powerpoint/2010/main" val="2632362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A2076C-CEE4-4F86-8754-11E0F2D6BC51}" type="datetimeFigureOut">
              <a:rPr lang="en-US" smtClean="0"/>
              <a:t>9/24/2024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3B4ABC-24EE-41D1-91A4-33C03BCF3262}" type="slidenum">
              <a:rPr lang="en-US" smtClean="0"/>
              <a:t>‹#›</a:t>
            </a:fld>
            <a:endParaRPr lang="en-US"/>
          </a:p>
        </p:txBody>
      </p:sp>
    </p:spTree>
    <p:extLst>
      <p:ext uri="{BB962C8B-B14F-4D97-AF65-F5344CB8AC3E}">
        <p14:creationId xmlns:p14="http://schemas.microsoft.com/office/powerpoint/2010/main" val="89941153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DCD59-944A-4AD0-AF25-9F0C559D1D43}"/>
              </a:ext>
            </a:extLst>
          </p:cNvPr>
          <p:cNvSpPr>
            <a:spLocks noGrp="1"/>
          </p:cNvSpPr>
          <p:nvPr>
            <p:ph type="ctrTitle"/>
          </p:nvPr>
        </p:nvSpPr>
        <p:spPr/>
        <p:txBody>
          <a:bodyPr/>
          <a:lstStyle/>
          <a:p>
            <a:r>
              <a:rPr lang="en-US" b="1" dirty="0"/>
              <a:t>THE NETWORK LAYER</a:t>
            </a:r>
          </a:p>
        </p:txBody>
      </p:sp>
      <p:sp>
        <p:nvSpPr>
          <p:cNvPr id="3" name="Subtitle 2">
            <a:extLst>
              <a:ext uri="{FF2B5EF4-FFF2-40B4-BE49-F238E27FC236}">
                <a16:creationId xmlns:a16="http://schemas.microsoft.com/office/drawing/2014/main" id="{427CCB53-9A83-4E6D-A839-CBE589279BB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34917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3321A-1A85-492A-9BA2-F09DE67386C7}"/>
              </a:ext>
            </a:extLst>
          </p:cNvPr>
          <p:cNvSpPr>
            <a:spLocks noGrp="1"/>
          </p:cNvSpPr>
          <p:nvPr>
            <p:ph type="title"/>
          </p:nvPr>
        </p:nvSpPr>
        <p:spPr/>
        <p:txBody>
          <a:bodyPr/>
          <a:lstStyle/>
          <a:p>
            <a:pPr algn="ctr"/>
            <a:r>
              <a:rPr lang="en-US" b="1" dirty="0"/>
              <a:t>NETWORK LAYER DEFINITION</a:t>
            </a:r>
          </a:p>
        </p:txBody>
      </p:sp>
      <p:sp>
        <p:nvSpPr>
          <p:cNvPr id="3" name="Content Placeholder 2">
            <a:extLst>
              <a:ext uri="{FF2B5EF4-FFF2-40B4-BE49-F238E27FC236}">
                <a16:creationId xmlns:a16="http://schemas.microsoft.com/office/drawing/2014/main" id="{CB687856-A00F-40F6-A391-A53173D05A53}"/>
              </a:ext>
            </a:extLst>
          </p:cNvPr>
          <p:cNvSpPr>
            <a:spLocks noGrp="1"/>
          </p:cNvSpPr>
          <p:nvPr>
            <p:ph idx="1"/>
          </p:nvPr>
        </p:nvSpPr>
        <p:spPr/>
        <p:txBody>
          <a:bodyPr/>
          <a:lstStyle/>
          <a:p>
            <a:r>
              <a:rPr lang="en-US" dirty="0"/>
              <a:t>This the third  layer of the OSI model that is responsible for packet forwarding and through intermediate routers from the source computer to another computer on the network.</a:t>
            </a:r>
          </a:p>
        </p:txBody>
      </p:sp>
    </p:spTree>
    <p:extLst>
      <p:ext uri="{BB962C8B-B14F-4D97-AF65-F5344CB8AC3E}">
        <p14:creationId xmlns:p14="http://schemas.microsoft.com/office/powerpoint/2010/main" val="3494208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5630-02AA-4F2C-B754-C88FA8B1F4C9}"/>
              </a:ext>
            </a:extLst>
          </p:cNvPr>
          <p:cNvSpPr>
            <a:spLocks noGrp="1"/>
          </p:cNvSpPr>
          <p:nvPr>
            <p:ph type="title"/>
          </p:nvPr>
        </p:nvSpPr>
        <p:spPr/>
        <p:txBody>
          <a:bodyPr>
            <a:normAutofit/>
          </a:bodyPr>
          <a:lstStyle/>
          <a:p>
            <a:pPr algn="ctr"/>
            <a:r>
              <a:rPr lang="en-US" sz="5400" b="1" dirty="0"/>
              <a:t>Protocols of the network layers</a:t>
            </a:r>
          </a:p>
        </p:txBody>
      </p:sp>
      <p:sp>
        <p:nvSpPr>
          <p:cNvPr id="3" name="Content Placeholder 2">
            <a:extLst>
              <a:ext uri="{FF2B5EF4-FFF2-40B4-BE49-F238E27FC236}">
                <a16:creationId xmlns:a16="http://schemas.microsoft.com/office/drawing/2014/main" id="{7C01DC27-16C6-4756-8903-2D649C0A7839}"/>
              </a:ext>
            </a:extLst>
          </p:cNvPr>
          <p:cNvSpPr>
            <a:spLocks noGrp="1"/>
          </p:cNvSpPr>
          <p:nvPr>
            <p:ph idx="1"/>
          </p:nvPr>
        </p:nvSpPr>
        <p:spPr/>
        <p:txBody>
          <a:bodyPr/>
          <a:lstStyle/>
          <a:p>
            <a:r>
              <a:rPr lang="en-US" b="1" dirty="0"/>
              <a:t>Internet protocol</a:t>
            </a:r>
            <a:r>
              <a:rPr lang="en-US" dirty="0"/>
              <a:t>-This is responsible for logical addressing and routing. It also specifies the format of data packets.</a:t>
            </a:r>
          </a:p>
          <a:p>
            <a:r>
              <a:rPr lang="en-US" b="1" dirty="0"/>
              <a:t>Internet Group Management Protocol</a:t>
            </a:r>
            <a:r>
              <a:rPr lang="en-US" dirty="0"/>
              <a:t>-A network layer protocol that allows many devices to share one IP address so they can all receive the same information. It is used for managing multicast group membership.</a:t>
            </a:r>
          </a:p>
          <a:p>
            <a:r>
              <a:rPr lang="en-US" b="1" dirty="0"/>
              <a:t>Generic Routing Encapsulation</a:t>
            </a:r>
            <a:r>
              <a:rPr lang="en-US" dirty="0"/>
              <a:t>-This is a tunneling protocol that encapsulates network layer packets inside virtual points-to-point links over a network.</a:t>
            </a:r>
          </a:p>
          <a:p>
            <a:endParaRPr lang="en-US" dirty="0"/>
          </a:p>
        </p:txBody>
      </p:sp>
    </p:spTree>
    <p:extLst>
      <p:ext uri="{BB962C8B-B14F-4D97-AF65-F5344CB8AC3E}">
        <p14:creationId xmlns:p14="http://schemas.microsoft.com/office/powerpoint/2010/main" val="4015855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17597-EF74-4D66-9F43-F0D7D17F486C}"/>
              </a:ext>
            </a:extLst>
          </p:cNvPr>
          <p:cNvSpPr>
            <a:spLocks noGrp="1"/>
          </p:cNvSpPr>
          <p:nvPr>
            <p:ph type="title"/>
          </p:nvPr>
        </p:nvSpPr>
        <p:spPr/>
        <p:txBody>
          <a:bodyPr>
            <a:noAutofit/>
          </a:bodyPr>
          <a:lstStyle/>
          <a:p>
            <a:pPr algn="ctr"/>
            <a:r>
              <a:rPr lang="en-US" sz="5400" b="1" dirty="0"/>
              <a:t>Protocols of the network layers(Continued)</a:t>
            </a:r>
          </a:p>
        </p:txBody>
      </p:sp>
      <p:sp>
        <p:nvSpPr>
          <p:cNvPr id="3" name="Content Placeholder 2">
            <a:extLst>
              <a:ext uri="{FF2B5EF4-FFF2-40B4-BE49-F238E27FC236}">
                <a16:creationId xmlns:a16="http://schemas.microsoft.com/office/drawing/2014/main" id="{042B33E4-5101-4A94-8A8D-071258D76A59}"/>
              </a:ext>
            </a:extLst>
          </p:cNvPr>
          <p:cNvSpPr>
            <a:spLocks noGrp="1"/>
          </p:cNvSpPr>
          <p:nvPr>
            <p:ph idx="1"/>
          </p:nvPr>
        </p:nvSpPr>
        <p:spPr/>
        <p:txBody>
          <a:bodyPr/>
          <a:lstStyle/>
          <a:p>
            <a:r>
              <a:rPr lang="en-US" b="1" dirty="0"/>
              <a:t>Address Resolution Protocol</a:t>
            </a:r>
            <a:r>
              <a:rPr lang="en-US" dirty="0"/>
              <a:t>-This is a protocol used to convert a logical address into a physical address. It is also used to find the physical address of another node on the network through use of an ARP query packet.</a:t>
            </a:r>
          </a:p>
          <a:p>
            <a:r>
              <a:rPr lang="en-US" b="1" dirty="0"/>
              <a:t>Internet Control Protocol</a:t>
            </a:r>
            <a:r>
              <a:rPr lang="en-US" dirty="0"/>
              <a:t>- This is an error reporting and network diagnostic protocol. It handles various kinds of errors for example; time exceeded, redirection, destination unreachable among others.</a:t>
            </a:r>
          </a:p>
        </p:txBody>
      </p:sp>
    </p:spTree>
    <p:extLst>
      <p:ext uri="{BB962C8B-B14F-4D97-AF65-F5344CB8AC3E}">
        <p14:creationId xmlns:p14="http://schemas.microsoft.com/office/powerpoint/2010/main" val="4137371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31B9C-EB3C-4ABC-A179-2352B71F33D4}"/>
              </a:ext>
            </a:extLst>
          </p:cNvPr>
          <p:cNvSpPr>
            <a:spLocks noGrp="1"/>
          </p:cNvSpPr>
          <p:nvPr>
            <p:ph type="title"/>
          </p:nvPr>
        </p:nvSpPr>
        <p:spPr/>
        <p:txBody>
          <a:bodyPr>
            <a:normAutofit/>
          </a:bodyPr>
          <a:lstStyle/>
          <a:p>
            <a:pPr algn="ctr"/>
            <a:r>
              <a:rPr lang="en-US" sz="5400" b="1" dirty="0"/>
              <a:t>Devices used in the Network layer</a:t>
            </a:r>
          </a:p>
        </p:txBody>
      </p:sp>
      <p:sp>
        <p:nvSpPr>
          <p:cNvPr id="3" name="Content Placeholder 2">
            <a:extLst>
              <a:ext uri="{FF2B5EF4-FFF2-40B4-BE49-F238E27FC236}">
                <a16:creationId xmlns:a16="http://schemas.microsoft.com/office/drawing/2014/main" id="{15A61B74-9244-4AC0-9F6C-29223D0BAFE6}"/>
              </a:ext>
            </a:extLst>
          </p:cNvPr>
          <p:cNvSpPr>
            <a:spLocks noGrp="1"/>
          </p:cNvSpPr>
          <p:nvPr>
            <p:ph idx="1"/>
          </p:nvPr>
        </p:nvSpPr>
        <p:spPr/>
        <p:txBody>
          <a:bodyPr/>
          <a:lstStyle/>
          <a:p>
            <a:r>
              <a:rPr lang="en-US" b="1" dirty="0"/>
              <a:t>Routers</a:t>
            </a:r>
            <a:r>
              <a:rPr lang="en-US" dirty="0"/>
              <a:t>-This is a switch like device that forwards data packets based on their IP addresses. Routers connect Local Area Networks and Wide Area Networks together.</a:t>
            </a:r>
          </a:p>
          <a:p>
            <a:r>
              <a:rPr lang="en-US" b="1" dirty="0"/>
              <a:t>Brouters</a:t>
            </a:r>
            <a:r>
              <a:rPr lang="en-US" dirty="0"/>
              <a:t>- These are network devices that combine the jobs of both bridges and routers.</a:t>
            </a:r>
          </a:p>
        </p:txBody>
      </p:sp>
    </p:spTree>
    <p:extLst>
      <p:ext uri="{BB962C8B-B14F-4D97-AF65-F5344CB8AC3E}">
        <p14:creationId xmlns:p14="http://schemas.microsoft.com/office/powerpoint/2010/main" val="2778676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2D876-324C-44AB-AB98-3B6D235EC71B}"/>
              </a:ext>
            </a:extLst>
          </p:cNvPr>
          <p:cNvSpPr>
            <a:spLocks noGrp="1"/>
          </p:cNvSpPr>
          <p:nvPr>
            <p:ph type="title"/>
          </p:nvPr>
        </p:nvSpPr>
        <p:spPr/>
        <p:txBody>
          <a:bodyPr/>
          <a:lstStyle/>
          <a:p>
            <a:r>
              <a:rPr lang="en-US" dirty="0"/>
              <a:t>HOW THE NETWORK LAYER INTERACTS WITH TRANSPORT LAYER</a:t>
            </a:r>
          </a:p>
        </p:txBody>
      </p:sp>
      <p:sp>
        <p:nvSpPr>
          <p:cNvPr id="3" name="Content Placeholder 2">
            <a:extLst>
              <a:ext uri="{FF2B5EF4-FFF2-40B4-BE49-F238E27FC236}">
                <a16:creationId xmlns:a16="http://schemas.microsoft.com/office/drawing/2014/main" id="{F142B243-9885-4ACC-BB12-A4A51FD43A9D}"/>
              </a:ext>
            </a:extLst>
          </p:cNvPr>
          <p:cNvSpPr>
            <a:spLocks noGrp="1"/>
          </p:cNvSpPr>
          <p:nvPr>
            <p:ph idx="1"/>
          </p:nvPr>
        </p:nvSpPr>
        <p:spPr/>
        <p:txBody>
          <a:bodyPr>
            <a:normAutofit fontScale="92500" lnSpcReduction="10000"/>
          </a:bodyPr>
          <a:lstStyle/>
          <a:p>
            <a:r>
              <a:rPr lang="en-US" dirty="0"/>
              <a:t> Receives data segments from the transport layer.</a:t>
            </a:r>
          </a:p>
          <a:p>
            <a:r>
              <a:rPr lang="en-US" dirty="0"/>
              <a:t>Encloses them into packets with the necessary network addressing information.</a:t>
            </a:r>
          </a:p>
          <a:p>
            <a:r>
              <a:rPr lang="en-US" dirty="0"/>
              <a:t>Sends packets down to the data link layer for transmission across a network.</a:t>
            </a:r>
          </a:p>
          <a:p>
            <a:r>
              <a:rPr lang="en-US" dirty="0"/>
              <a:t>Channels data packets from the transport layer to their respective destinations using logical addresses.</a:t>
            </a:r>
          </a:p>
          <a:p>
            <a:r>
              <a:rPr lang="en-US" dirty="0"/>
              <a:t> Mainly receives data segments from the transport layer and encloses them together into packets</a:t>
            </a:r>
          </a:p>
          <a:p>
            <a:r>
              <a:rPr lang="en-US" dirty="0"/>
              <a:t> Adds necessary network addresses.</a:t>
            </a:r>
          </a:p>
          <a:p>
            <a:r>
              <a:rPr lang="en-US" dirty="0"/>
              <a:t> Responsible for data packets to reach their destination.</a:t>
            </a:r>
          </a:p>
          <a:p>
            <a:endParaRPr lang="en-US" dirty="0"/>
          </a:p>
        </p:txBody>
      </p:sp>
    </p:spTree>
    <p:extLst>
      <p:ext uri="{BB962C8B-B14F-4D97-AF65-F5344CB8AC3E}">
        <p14:creationId xmlns:p14="http://schemas.microsoft.com/office/powerpoint/2010/main" val="1361394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9258-ABC9-4089-9F9C-6DB7F7CAF2F9}"/>
              </a:ext>
            </a:extLst>
          </p:cNvPr>
          <p:cNvSpPr>
            <a:spLocks noGrp="1"/>
          </p:cNvSpPr>
          <p:nvPr>
            <p:ph type="title"/>
          </p:nvPr>
        </p:nvSpPr>
        <p:spPr>
          <a:xfrm>
            <a:off x="838200" y="327025"/>
            <a:ext cx="10515600" cy="1325563"/>
          </a:xfrm>
        </p:spPr>
        <p:txBody>
          <a:bodyPr>
            <a:normAutofit fontScale="90000"/>
          </a:bodyPr>
          <a:lstStyle/>
          <a:p>
            <a:pPr algn="ctr"/>
            <a:r>
              <a:rPr lang="en-US" b="1" dirty="0"/>
              <a:t>Comparison between Transport Layer and Network Layer</a:t>
            </a:r>
            <a:br>
              <a:rPr lang="en-US" b="1" dirty="0"/>
            </a:br>
            <a:endParaRPr lang="en-US" dirty="0"/>
          </a:p>
        </p:txBody>
      </p:sp>
      <p:graphicFrame>
        <p:nvGraphicFramePr>
          <p:cNvPr id="4" name="Content Placeholder 3">
            <a:extLst>
              <a:ext uri="{FF2B5EF4-FFF2-40B4-BE49-F238E27FC236}">
                <a16:creationId xmlns:a16="http://schemas.microsoft.com/office/drawing/2014/main" id="{AB18945E-EBD8-41AC-A3B0-653B0C8ACDAF}"/>
              </a:ext>
            </a:extLst>
          </p:cNvPr>
          <p:cNvGraphicFramePr>
            <a:graphicFrameLocks noGrp="1"/>
          </p:cNvGraphicFramePr>
          <p:nvPr>
            <p:ph idx="1"/>
            <p:extLst>
              <p:ext uri="{D42A27DB-BD31-4B8C-83A1-F6EECF244321}">
                <p14:modId xmlns:p14="http://schemas.microsoft.com/office/powerpoint/2010/main" val="2926357082"/>
              </p:ext>
            </p:extLst>
          </p:nvPr>
        </p:nvGraphicFramePr>
        <p:xfrm>
          <a:off x="838200" y="1825625"/>
          <a:ext cx="10515600" cy="4351338"/>
        </p:xfrm>
        <a:graphic>
          <a:graphicData uri="http://schemas.openxmlformats.org/drawingml/2006/table">
            <a:tbl>
              <a:tblPr firstRow="1" bandRow="1">
                <a:tableStyleId>{073A0DAA-6AF3-43AB-8588-CEC1D06C72B9}</a:tableStyleId>
              </a:tblPr>
              <a:tblGrid>
                <a:gridCol w="3505200">
                  <a:extLst>
                    <a:ext uri="{9D8B030D-6E8A-4147-A177-3AD203B41FA5}">
                      <a16:colId xmlns:a16="http://schemas.microsoft.com/office/drawing/2014/main" val="3894997870"/>
                    </a:ext>
                  </a:extLst>
                </a:gridCol>
                <a:gridCol w="3505200">
                  <a:extLst>
                    <a:ext uri="{9D8B030D-6E8A-4147-A177-3AD203B41FA5}">
                      <a16:colId xmlns:a16="http://schemas.microsoft.com/office/drawing/2014/main" val="114677466"/>
                    </a:ext>
                  </a:extLst>
                </a:gridCol>
                <a:gridCol w="3505200">
                  <a:extLst>
                    <a:ext uri="{9D8B030D-6E8A-4147-A177-3AD203B41FA5}">
                      <a16:colId xmlns:a16="http://schemas.microsoft.com/office/drawing/2014/main" val="2072978321"/>
                    </a:ext>
                  </a:extLst>
                </a:gridCol>
              </a:tblGrid>
              <a:tr h="370840">
                <a:tc>
                  <a:txBody>
                    <a:bodyPr/>
                    <a:lstStyle/>
                    <a:p>
                      <a:r>
                        <a:rPr lang="en-US" sz="1800" kern="1200" dirty="0">
                          <a:effectLst/>
                        </a:rPr>
                        <a:t>Aspect</a:t>
                      </a:r>
                      <a:endParaRPr lang="en-US" dirty="0"/>
                    </a:p>
                  </a:txBody>
                  <a:tcPr/>
                </a:tc>
                <a:tc>
                  <a:txBody>
                    <a:bodyPr/>
                    <a:lstStyle/>
                    <a:p>
                      <a:r>
                        <a:rPr lang="en-US" sz="1800" kern="1200" dirty="0">
                          <a:effectLst/>
                        </a:rPr>
                        <a:t>Transport Layer</a:t>
                      </a:r>
                      <a:endParaRPr lang="en-US" dirty="0"/>
                    </a:p>
                  </a:txBody>
                  <a:tcPr/>
                </a:tc>
                <a:tc>
                  <a:txBody>
                    <a:bodyPr/>
                    <a:lstStyle/>
                    <a:p>
                      <a:r>
                        <a:rPr lang="en-US" sz="1800" kern="1200" dirty="0">
                          <a:effectLst/>
                        </a:rPr>
                        <a:t>Network Layer</a:t>
                      </a:r>
                      <a:endParaRPr lang="en-US" dirty="0"/>
                    </a:p>
                  </a:txBody>
                  <a:tcPr/>
                </a:tc>
                <a:extLst>
                  <a:ext uri="{0D108BD9-81ED-4DB2-BD59-A6C34878D82A}">
                    <a16:rowId xmlns:a16="http://schemas.microsoft.com/office/drawing/2014/main" val="2502765081"/>
                  </a:ext>
                </a:extLst>
              </a:tr>
              <a:tr h="370840">
                <a:tc>
                  <a:txBody>
                    <a:bodyPr/>
                    <a:lstStyle/>
                    <a:p>
                      <a:r>
                        <a:rPr lang="en-US" sz="1800" kern="1200" dirty="0">
                          <a:effectLst/>
                        </a:rPr>
                        <a:t>Primary Function</a:t>
                      </a:r>
                      <a:endParaRPr lang="en-US" dirty="0"/>
                    </a:p>
                  </a:txBody>
                  <a:tcPr/>
                </a:tc>
                <a:tc>
                  <a:txBody>
                    <a:bodyPr/>
                    <a:lstStyle/>
                    <a:p>
                      <a:r>
                        <a:rPr lang="en-US" sz="1800" kern="1200" dirty="0">
                          <a:effectLst/>
                        </a:rPr>
                        <a:t>End-to-end delivery of data packets</a:t>
                      </a:r>
                      <a:endParaRPr lang="en-US" dirty="0"/>
                    </a:p>
                  </a:txBody>
                  <a:tcPr/>
                </a:tc>
                <a:tc>
                  <a:txBody>
                    <a:bodyPr/>
                    <a:lstStyle/>
                    <a:p>
                      <a:r>
                        <a:rPr lang="en-US" sz="1800" kern="1200" dirty="0">
                          <a:effectLst/>
                        </a:rPr>
                        <a:t>Logical addressing and routing of packets</a:t>
                      </a:r>
                      <a:endParaRPr lang="en-US" dirty="0"/>
                    </a:p>
                  </a:txBody>
                  <a:tcPr/>
                </a:tc>
                <a:extLst>
                  <a:ext uri="{0D108BD9-81ED-4DB2-BD59-A6C34878D82A}">
                    <a16:rowId xmlns:a16="http://schemas.microsoft.com/office/drawing/2014/main" val="4199520895"/>
                  </a:ext>
                </a:extLst>
              </a:tr>
              <a:tr h="370840">
                <a:tc>
                  <a:txBody>
                    <a:bodyPr/>
                    <a:lstStyle/>
                    <a:p>
                      <a:r>
                        <a:rPr lang="en-US" sz="1800" kern="1200" dirty="0">
                          <a:effectLst/>
                        </a:rPr>
                        <a:t>Location in OSI Model</a:t>
                      </a:r>
                      <a:endParaRPr lang="en-US" dirty="0"/>
                    </a:p>
                  </a:txBody>
                  <a:tcPr/>
                </a:tc>
                <a:tc>
                  <a:txBody>
                    <a:bodyPr/>
                    <a:lstStyle/>
                    <a:p>
                      <a:r>
                        <a:rPr lang="en-US" sz="1800" kern="1200" dirty="0">
                          <a:effectLst/>
                        </a:rPr>
                        <a:t>Fourth Layer</a:t>
                      </a:r>
                      <a:endParaRPr lang="en-US" dirty="0"/>
                    </a:p>
                  </a:txBody>
                  <a:tcPr/>
                </a:tc>
                <a:tc>
                  <a:txBody>
                    <a:bodyPr/>
                    <a:lstStyle/>
                    <a:p>
                      <a:r>
                        <a:rPr lang="en-US" sz="1800" kern="1200" dirty="0">
                          <a:effectLst/>
                        </a:rPr>
                        <a:t>Third Layer</a:t>
                      </a:r>
                      <a:endParaRPr lang="en-US" dirty="0"/>
                    </a:p>
                  </a:txBody>
                  <a:tcPr/>
                </a:tc>
                <a:extLst>
                  <a:ext uri="{0D108BD9-81ED-4DB2-BD59-A6C34878D82A}">
                    <a16:rowId xmlns:a16="http://schemas.microsoft.com/office/drawing/2014/main" val="3824887630"/>
                  </a:ext>
                </a:extLst>
              </a:tr>
              <a:tr h="370840">
                <a:tc>
                  <a:txBody>
                    <a:bodyPr/>
                    <a:lstStyle/>
                    <a:p>
                      <a:r>
                        <a:rPr lang="en-US" sz="1800" kern="1200" dirty="0">
                          <a:effectLst/>
                        </a:rPr>
                        <a:t>Examples</a:t>
                      </a:r>
                      <a:endParaRPr lang="en-US" dirty="0"/>
                    </a:p>
                  </a:txBody>
                  <a:tcPr/>
                </a:tc>
                <a:tc>
                  <a:txBody>
                    <a:bodyPr/>
                    <a:lstStyle/>
                    <a:p>
                      <a:r>
                        <a:rPr lang="en-US" sz="1800" kern="1200" dirty="0">
                          <a:effectLst/>
                        </a:rPr>
                        <a:t>TCP, UDP</a:t>
                      </a:r>
                      <a:endParaRPr lang="en-US" dirty="0"/>
                    </a:p>
                  </a:txBody>
                  <a:tcPr/>
                </a:tc>
                <a:tc>
                  <a:txBody>
                    <a:bodyPr/>
                    <a:lstStyle/>
                    <a:p>
                      <a:r>
                        <a:rPr lang="en-US" sz="1800" kern="1200" dirty="0">
                          <a:effectLst/>
                        </a:rPr>
                        <a:t>IP, ICMP, ARP, ICP, IGMP, GRE</a:t>
                      </a:r>
                      <a:endParaRPr lang="en-US" dirty="0"/>
                    </a:p>
                  </a:txBody>
                  <a:tcPr/>
                </a:tc>
                <a:extLst>
                  <a:ext uri="{0D108BD9-81ED-4DB2-BD59-A6C34878D82A}">
                    <a16:rowId xmlns:a16="http://schemas.microsoft.com/office/drawing/2014/main" val="804352579"/>
                  </a:ext>
                </a:extLst>
              </a:tr>
              <a:tr h="370840">
                <a:tc>
                  <a:txBody>
                    <a:bodyPr/>
                    <a:lstStyle/>
                    <a:p>
                      <a:r>
                        <a:rPr lang="en-US" sz="1800" kern="1200" dirty="0">
                          <a:effectLst/>
                        </a:rPr>
                        <a:t>Services Provided</a:t>
                      </a:r>
                      <a:endParaRPr lang="en-US" dirty="0"/>
                    </a:p>
                  </a:txBody>
                  <a:tcPr/>
                </a:tc>
                <a:tc>
                  <a:txBody>
                    <a:bodyPr/>
                    <a:lstStyle/>
                    <a:p>
                      <a:r>
                        <a:rPr lang="en-US" sz="1800" kern="1200" dirty="0">
                          <a:effectLst/>
                        </a:rPr>
                        <a:t>Reliable delivery, error control, flow control</a:t>
                      </a:r>
                      <a:endParaRPr lang="en-US" dirty="0"/>
                    </a:p>
                  </a:txBody>
                  <a:tcPr/>
                </a:tc>
                <a:tc>
                  <a:txBody>
                    <a:bodyPr/>
                    <a:lstStyle/>
                    <a:p>
                      <a:r>
                        <a:rPr lang="en-US" sz="1800" kern="1200" dirty="0">
                          <a:effectLst/>
                        </a:rPr>
                        <a:t>Logical addressing, routing, packet forwarding</a:t>
                      </a:r>
                      <a:endParaRPr lang="en-US" dirty="0"/>
                    </a:p>
                  </a:txBody>
                  <a:tcPr/>
                </a:tc>
                <a:extLst>
                  <a:ext uri="{0D108BD9-81ED-4DB2-BD59-A6C34878D82A}">
                    <a16:rowId xmlns:a16="http://schemas.microsoft.com/office/drawing/2014/main" val="1563501373"/>
                  </a:ext>
                </a:extLst>
              </a:tr>
              <a:tr h="370840">
                <a:tc>
                  <a:txBody>
                    <a:bodyPr/>
                    <a:lstStyle/>
                    <a:p>
                      <a:r>
                        <a:rPr lang="en-US" sz="1800" kern="1200" dirty="0">
                          <a:effectLst/>
                        </a:rPr>
                        <a:t>Responsibility</a:t>
                      </a:r>
                      <a:endParaRPr lang="en-US" dirty="0"/>
                    </a:p>
                  </a:txBody>
                  <a:tcPr/>
                </a:tc>
                <a:tc>
                  <a:txBody>
                    <a:bodyPr/>
                    <a:lstStyle/>
                    <a:p>
                      <a:r>
                        <a:rPr lang="en-US" sz="1800" kern="1200" dirty="0">
                          <a:effectLst/>
                        </a:rPr>
                        <a:t>Ensures data delivery between applications</a:t>
                      </a:r>
                      <a:endParaRPr lang="en-US" dirty="0"/>
                    </a:p>
                  </a:txBody>
                  <a:tcPr/>
                </a:tc>
                <a:tc>
                  <a:txBody>
                    <a:bodyPr/>
                    <a:lstStyle/>
                    <a:p>
                      <a:r>
                        <a:rPr lang="en-US" sz="1800" kern="1200" dirty="0">
                          <a:effectLst/>
                        </a:rPr>
                        <a:t>Manages data transmission between networks</a:t>
                      </a:r>
                      <a:endParaRPr lang="en-US" dirty="0"/>
                    </a:p>
                  </a:txBody>
                  <a:tcPr/>
                </a:tc>
                <a:extLst>
                  <a:ext uri="{0D108BD9-81ED-4DB2-BD59-A6C34878D82A}">
                    <a16:rowId xmlns:a16="http://schemas.microsoft.com/office/drawing/2014/main" val="1251410876"/>
                  </a:ext>
                </a:extLst>
              </a:tr>
            </a:tbl>
          </a:graphicData>
        </a:graphic>
      </p:graphicFrame>
    </p:spTree>
    <p:extLst>
      <p:ext uri="{BB962C8B-B14F-4D97-AF65-F5344CB8AC3E}">
        <p14:creationId xmlns:p14="http://schemas.microsoft.com/office/powerpoint/2010/main" val="33593112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170</TotalTime>
  <Words>493</Words>
  <Application>Microsoft Office PowerPoint</Application>
  <PresentationFormat>Widescreen</PresentationFormat>
  <Paragraphs>45</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THE NETWORK LAYER</vt:lpstr>
      <vt:lpstr>NETWORK LAYER DEFINITION</vt:lpstr>
      <vt:lpstr>Protocols of the network layers</vt:lpstr>
      <vt:lpstr>Protocols of the network layers(Continued)</vt:lpstr>
      <vt:lpstr>Devices used in the Network layer</vt:lpstr>
      <vt:lpstr>HOW THE NETWORK LAYER INTERACTS WITH TRANSPORT LAYER</vt:lpstr>
      <vt:lpstr>Comparison between Transport Layer and Network Layer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Pam</dc:creator>
  <cp:lastModifiedBy>Pam</cp:lastModifiedBy>
  <cp:revision>17</cp:revision>
  <dcterms:created xsi:type="dcterms:W3CDTF">2024-09-05T13:02:41Z</dcterms:created>
  <dcterms:modified xsi:type="dcterms:W3CDTF">2024-09-24T18:27:24Z</dcterms:modified>
</cp:coreProperties>
</file>