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3"/>
    <p:sldId id="257" r:id="rId4"/>
    <p:sldId id="258" r:id="rId5"/>
    <p:sldId id="259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æ·±è²æ ·å¼ 2 - å¼ºè° 5/å¼ºè°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ä¸­åº¦æ ·å¼ 2 - å¼ºè°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04"/>
        <p:guide pos="386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2986405" y="1781175"/>
            <a:ext cx="4526915" cy="321691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" altLang="en-US"/>
              <a:t>CNS</a:t>
            </a:r>
            <a:endParaRPr lang="" alt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3251835" y="2456180"/>
          <a:ext cx="4013200" cy="2687955"/>
        </p:xfrm>
        <a:graphic>
          <a:graphicData uri="http://schemas.openxmlformats.org/drawingml/2006/table">
            <a:tbl>
              <a:tblPr firstRow="1">
                <a:tableStyleId>{46F890A9-2807-4EBB-B81D-B2AA78EC7F39}</a:tableStyleId>
              </a:tblPr>
              <a:tblGrid>
                <a:gridCol w="1234863"/>
                <a:gridCol w="1071880"/>
                <a:gridCol w="1706245"/>
              </a:tblGrid>
              <a:tr h="434975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Name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Version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Address</a:t>
                      </a:r>
                      <a:endParaRPr lang="" altLang="en-US"/>
                    </a:p>
                  </a:txBody>
                  <a:tcPr/>
                </a:tc>
              </a:tr>
              <a:tr h="45085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DataStore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1.0.0.0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0x31415926..</a:t>
                      </a:r>
                      <a:endParaRPr lang="en-US"/>
                    </a:p>
                  </a:txBody>
                  <a:tcPr/>
                </a:tc>
              </a:tr>
              <a:tr h="4502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DataStore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1.0.0.2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0x41415925...</a:t>
                      </a:r>
                      <a:endParaRPr lang="en-US"/>
                    </a:p>
                  </a:txBody>
                  <a:tcPr/>
                </a:tc>
              </a:tr>
              <a:tr h="45085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TokenFac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2.0.1.1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0xa1415925...</a:t>
                      </a:r>
                      <a:endParaRPr lang="en-US"/>
                    </a:p>
                  </a:txBody>
                  <a:tcPr/>
                </a:tc>
              </a:tr>
              <a:tr h="4502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TokenFac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2.1.0.0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0xef415925...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Folded Corner 5"/>
          <p:cNvSpPr/>
          <p:nvPr/>
        </p:nvSpPr>
        <p:spPr>
          <a:xfrm>
            <a:off x="9123680" y="1781175"/>
            <a:ext cx="1996440" cy="649605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/>
              <a:t>智能合约</a:t>
            </a:r>
            <a:endParaRPr lang="" altLang="en-US"/>
          </a:p>
          <a:p>
            <a:pPr algn="ctr"/>
            <a:r>
              <a:rPr lang="" altLang="en-US"/>
              <a:t>0x31415926...</a:t>
            </a:r>
            <a:endParaRPr lang="" altLang="en-US"/>
          </a:p>
        </p:txBody>
      </p:sp>
      <p:sp>
        <p:nvSpPr>
          <p:cNvPr id="7" name="Folded Corner 6"/>
          <p:cNvSpPr/>
          <p:nvPr/>
        </p:nvSpPr>
        <p:spPr>
          <a:xfrm>
            <a:off x="9123680" y="2682240"/>
            <a:ext cx="1996440" cy="649605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智能合约</a:t>
            </a:r>
            <a:endParaRPr lang="en-US" altLang="en-US"/>
          </a:p>
          <a:p>
            <a:pPr algn="ctr"/>
            <a:r>
              <a:rPr lang="en-US" altLang="en-US"/>
              <a:t>0x</a:t>
            </a:r>
            <a:r>
              <a:rPr lang="" altLang="en-US"/>
              <a:t>4</a:t>
            </a:r>
            <a:r>
              <a:rPr lang="en-US" altLang="en-US"/>
              <a:t>141592</a:t>
            </a:r>
            <a:r>
              <a:rPr lang="" altLang="en-US"/>
              <a:t>5</a:t>
            </a:r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8" name="Folded Corner 7"/>
          <p:cNvSpPr/>
          <p:nvPr/>
        </p:nvSpPr>
        <p:spPr>
          <a:xfrm>
            <a:off x="9123680" y="3583305"/>
            <a:ext cx="1996440" cy="649605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智能合约</a:t>
            </a:r>
            <a:endParaRPr lang="en-US" altLang="en-US"/>
          </a:p>
          <a:p>
            <a:pPr algn="ctr"/>
            <a:r>
              <a:rPr lang="en-US" altLang="en-US"/>
              <a:t>0x</a:t>
            </a:r>
            <a:r>
              <a:rPr lang="" altLang="en-US"/>
              <a:t>a</a:t>
            </a:r>
            <a:r>
              <a:rPr lang="en-US" altLang="en-US"/>
              <a:t>1415925...</a:t>
            </a:r>
            <a:endParaRPr lang="en-US" altLang="en-US"/>
          </a:p>
        </p:txBody>
      </p:sp>
      <p:sp>
        <p:nvSpPr>
          <p:cNvPr id="9" name="Folded Corner 8"/>
          <p:cNvSpPr/>
          <p:nvPr/>
        </p:nvSpPr>
        <p:spPr>
          <a:xfrm>
            <a:off x="9123680" y="4484370"/>
            <a:ext cx="1996440" cy="649605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智能合约</a:t>
            </a:r>
            <a:endParaRPr lang="en-US" altLang="en-US"/>
          </a:p>
          <a:p>
            <a:pPr algn="ctr"/>
            <a:r>
              <a:rPr lang="en-US" altLang="en-US"/>
              <a:t>0x</a:t>
            </a:r>
            <a:r>
              <a:rPr lang="" altLang="en-US"/>
              <a:t>ef</a:t>
            </a:r>
            <a:r>
              <a:rPr lang="en-US" altLang="en-US"/>
              <a:t>415925...</a:t>
            </a:r>
            <a:endParaRPr lang="en-US" altLang="en-US"/>
          </a:p>
        </p:txBody>
      </p:sp>
      <p:cxnSp>
        <p:nvCxnSpPr>
          <p:cNvPr id="10" name="Curved Connector 9"/>
          <p:cNvCxnSpPr>
            <a:endCxn id="6" idx="1"/>
          </p:cNvCxnSpPr>
          <p:nvPr/>
        </p:nvCxnSpPr>
        <p:spPr>
          <a:xfrm flipV="1">
            <a:off x="7256145" y="2106295"/>
            <a:ext cx="1867535" cy="956945"/>
          </a:xfrm>
          <a:prstGeom prst="curvedConnector3">
            <a:avLst>
              <a:gd name="adj1" fmla="val 50017"/>
            </a:avLst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5" idx="3"/>
            <a:endCxn id="7" idx="1"/>
          </p:cNvCxnSpPr>
          <p:nvPr/>
        </p:nvCxnSpPr>
        <p:spPr>
          <a:xfrm flipV="1">
            <a:off x="7265035" y="3007360"/>
            <a:ext cx="1858645" cy="567690"/>
          </a:xfrm>
          <a:prstGeom prst="curvedConnector3">
            <a:avLst>
              <a:gd name="adj1" fmla="val 50017"/>
            </a:avLst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endCxn id="8" idx="1"/>
          </p:cNvCxnSpPr>
          <p:nvPr/>
        </p:nvCxnSpPr>
        <p:spPr>
          <a:xfrm flipV="1">
            <a:off x="7256145" y="3908425"/>
            <a:ext cx="1867535" cy="31115"/>
          </a:xfrm>
          <a:prstGeom prst="curvedConnector3">
            <a:avLst>
              <a:gd name="adj1" fmla="val 50017"/>
            </a:avLst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endCxn id="9" idx="1"/>
          </p:cNvCxnSpPr>
          <p:nvPr/>
        </p:nvCxnSpPr>
        <p:spPr>
          <a:xfrm>
            <a:off x="7239635" y="4491990"/>
            <a:ext cx="1884045" cy="317500"/>
          </a:xfrm>
          <a:prstGeom prst="curvedConnector3">
            <a:avLst>
              <a:gd name="adj1" fmla="val 50017"/>
            </a:avLst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1303655" y="4693285"/>
            <a:ext cx="4261485" cy="2892425"/>
          </a:xfrm>
          <a:prstGeom prst="roundRect">
            <a:avLst>
              <a:gd name="adj" fmla="val 8254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en-US"/>
              <a:t>CNS</a:t>
            </a:r>
            <a:endParaRPr lang="en-US" alt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1427480" y="5232400"/>
          <a:ext cx="4013200" cy="2687955"/>
        </p:xfrm>
        <a:graphic>
          <a:graphicData uri="http://schemas.openxmlformats.org/drawingml/2006/table">
            <a:tbl>
              <a:tblPr firstRow="1">
                <a:tableStyleId>{46F890A9-2807-4EBB-B81D-B2AA78EC7F39}</a:tableStyleId>
              </a:tblPr>
              <a:tblGrid>
                <a:gridCol w="1234863"/>
                <a:gridCol w="1071880"/>
                <a:gridCol w="1706245"/>
              </a:tblGrid>
              <a:tr h="434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Name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Version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Address</a:t>
                      </a:r>
                      <a:endParaRPr lang="en-US" altLang="en-US"/>
                    </a:p>
                  </a:txBody>
                  <a:tcPr/>
                </a:tc>
              </a:tr>
              <a:tr h="4508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DataStore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1.0.0.0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0x31415926..</a:t>
                      </a:r>
                      <a:endParaRPr lang="en-US"/>
                    </a:p>
                  </a:txBody>
                  <a:tcPr/>
                </a:tc>
              </a:tr>
              <a:tr h="4502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DataStore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1.0.0.2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0x41415925...</a:t>
                      </a:r>
                      <a:endParaRPr lang="en-US"/>
                    </a:p>
                  </a:txBody>
                  <a:tcPr/>
                </a:tc>
              </a:tr>
              <a:tr h="4508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TokenFac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2.0.1.1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0xa1415925...</a:t>
                      </a:r>
                      <a:endParaRPr lang="en-US"/>
                    </a:p>
                  </a:txBody>
                  <a:tcPr/>
                </a:tc>
              </a:tr>
              <a:tr h="4502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TokenFac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2.1.0.0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0xef415925...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Folded Corner 5"/>
          <p:cNvSpPr/>
          <p:nvPr/>
        </p:nvSpPr>
        <p:spPr>
          <a:xfrm>
            <a:off x="7299325" y="4557395"/>
            <a:ext cx="1996440" cy="649605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智能合约</a:t>
            </a:r>
            <a:endParaRPr lang="en-US" altLang="en-US"/>
          </a:p>
          <a:p>
            <a:pPr algn="ctr"/>
            <a:r>
              <a:rPr lang="en-US" altLang="en-US"/>
              <a:t>0x31415926...</a:t>
            </a:r>
            <a:endParaRPr lang="en-US" altLang="en-US"/>
          </a:p>
        </p:txBody>
      </p:sp>
      <p:sp>
        <p:nvSpPr>
          <p:cNvPr id="7" name="Folded Corner 6"/>
          <p:cNvSpPr/>
          <p:nvPr/>
        </p:nvSpPr>
        <p:spPr>
          <a:xfrm>
            <a:off x="7299325" y="5458460"/>
            <a:ext cx="1996440" cy="649605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智能合约</a:t>
            </a:r>
            <a:endParaRPr lang="en-US" altLang="en-US"/>
          </a:p>
          <a:p>
            <a:pPr algn="ctr"/>
            <a:r>
              <a:rPr lang="en-US" altLang="en-US"/>
              <a:t>0x41415925...</a:t>
            </a:r>
            <a:endParaRPr lang="en-US" altLang="en-US"/>
          </a:p>
        </p:txBody>
      </p:sp>
      <p:sp>
        <p:nvSpPr>
          <p:cNvPr id="8" name="Folded Corner 7"/>
          <p:cNvSpPr/>
          <p:nvPr/>
        </p:nvSpPr>
        <p:spPr>
          <a:xfrm>
            <a:off x="7299325" y="6359525"/>
            <a:ext cx="1996440" cy="649605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智能合约</a:t>
            </a:r>
            <a:endParaRPr lang="en-US" altLang="en-US"/>
          </a:p>
          <a:p>
            <a:pPr algn="ctr"/>
            <a:r>
              <a:rPr lang="en-US" altLang="en-US"/>
              <a:t>0xa1415925...</a:t>
            </a:r>
            <a:endParaRPr lang="en-US" altLang="en-US"/>
          </a:p>
        </p:txBody>
      </p:sp>
      <p:sp>
        <p:nvSpPr>
          <p:cNvPr id="9" name="Folded Corner 8"/>
          <p:cNvSpPr/>
          <p:nvPr/>
        </p:nvSpPr>
        <p:spPr>
          <a:xfrm>
            <a:off x="7299325" y="7260590"/>
            <a:ext cx="1996440" cy="649605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智能合约</a:t>
            </a:r>
            <a:endParaRPr lang="en-US" altLang="en-US"/>
          </a:p>
          <a:p>
            <a:pPr algn="ctr"/>
            <a:r>
              <a:rPr lang="en-US" altLang="en-US"/>
              <a:t>0xef415925...</a:t>
            </a:r>
            <a:endParaRPr lang="en-US" altLang="en-US"/>
          </a:p>
        </p:txBody>
      </p:sp>
      <p:cxnSp>
        <p:nvCxnSpPr>
          <p:cNvPr id="10" name="Curved Connector 9"/>
          <p:cNvCxnSpPr>
            <a:endCxn id="6" idx="1"/>
          </p:cNvCxnSpPr>
          <p:nvPr/>
        </p:nvCxnSpPr>
        <p:spPr>
          <a:xfrm flipV="1">
            <a:off x="5431790" y="4882515"/>
            <a:ext cx="1867535" cy="956945"/>
          </a:xfrm>
          <a:prstGeom prst="curvedConnector3">
            <a:avLst>
              <a:gd name="adj1" fmla="val 50017"/>
            </a:avLst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5" idx="3"/>
            <a:endCxn id="7" idx="1"/>
          </p:cNvCxnSpPr>
          <p:nvPr/>
        </p:nvCxnSpPr>
        <p:spPr>
          <a:xfrm flipV="1">
            <a:off x="5440680" y="5783580"/>
            <a:ext cx="1858645" cy="567690"/>
          </a:xfrm>
          <a:prstGeom prst="curvedConnector3">
            <a:avLst>
              <a:gd name="adj1" fmla="val 50017"/>
            </a:avLst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endCxn id="8" idx="1"/>
          </p:cNvCxnSpPr>
          <p:nvPr/>
        </p:nvCxnSpPr>
        <p:spPr>
          <a:xfrm flipV="1">
            <a:off x="5431790" y="6684645"/>
            <a:ext cx="1867535" cy="31115"/>
          </a:xfrm>
          <a:prstGeom prst="curvedConnector3">
            <a:avLst>
              <a:gd name="adj1" fmla="val 50017"/>
            </a:avLst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endCxn id="9" idx="1"/>
          </p:cNvCxnSpPr>
          <p:nvPr/>
        </p:nvCxnSpPr>
        <p:spPr>
          <a:xfrm>
            <a:off x="5415280" y="7268210"/>
            <a:ext cx="1884045" cy="317500"/>
          </a:xfrm>
          <a:prstGeom prst="curvedConnector3">
            <a:avLst>
              <a:gd name="adj1" fmla="val 50017"/>
            </a:avLst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770890" y="154940"/>
            <a:ext cx="7571740" cy="3216910"/>
            <a:chOff x="5535" y="244"/>
            <a:chExt cx="11924" cy="5066"/>
          </a:xfrm>
        </p:grpSpPr>
        <p:sp>
          <p:nvSpPr>
            <p:cNvPr id="2" name="Rounded Rectangle 1"/>
            <p:cNvSpPr/>
            <p:nvPr/>
          </p:nvSpPr>
          <p:spPr>
            <a:xfrm>
              <a:off x="5535" y="244"/>
              <a:ext cx="11925" cy="5066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p>
              <a:pPr algn="ctr"/>
              <a:r>
                <a:rPr lang="" altLang="en-US"/>
                <a:t>PlatONE</a:t>
              </a:r>
              <a:endParaRPr lang="" alt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110" y="1335"/>
              <a:ext cx="10736" cy="380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p>
              <a:pPr algn="ctr"/>
              <a:r>
                <a:rPr lang="" altLang="en-US"/>
                <a:t>State</a:t>
              </a:r>
              <a:endParaRPr lang="" alt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6774" y="2026"/>
              <a:ext cx="4295" cy="291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p>
              <a:pPr algn="ctr"/>
              <a:r>
                <a:rPr lang="" altLang="en-US"/>
                <a:t>系统合约</a:t>
              </a:r>
              <a:endParaRPr lang="" alt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438" y="3740"/>
              <a:ext cx="2966" cy="818"/>
            </a:xfrm>
            <a:prstGeom prst="round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" altLang="en-US"/>
                <a:t>CNS</a:t>
              </a:r>
              <a:endParaRPr lang="" alt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1985" y="2026"/>
              <a:ext cx="4295" cy="291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p>
              <a:pPr algn="ctr"/>
              <a:r>
                <a:rPr lang="" altLang="en-US"/>
                <a:t>普通</a:t>
              </a:r>
              <a:r>
                <a:rPr lang="en-US" altLang="en-US"/>
                <a:t>合约</a:t>
              </a:r>
              <a:endParaRPr lang="en-US" altLang="en-US"/>
            </a:p>
          </p:txBody>
        </p:sp>
        <p:sp>
          <p:nvSpPr>
            <p:cNvPr id="17" name="Folded Corner 16"/>
            <p:cNvSpPr/>
            <p:nvPr/>
          </p:nvSpPr>
          <p:spPr>
            <a:xfrm>
              <a:off x="12548" y="2831"/>
              <a:ext cx="3169" cy="614"/>
            </a:xfrm>
            <a:prstGeom prst="foldedCorner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0x31415926...</a:t>
              </a:r>
              <a:endParaRPr lang="en-US" altLang="en-US"/>
            </a:p>
          </p:txBody>
        </p:sp>
        <p:sp>
          <p:nvSpPr>
            <p:cNvPr id="18" name="Folded Corner 17"/>
            <p:cNvSpPr/>
            <p:nvPr/>
          </p:nvSpPr>
          <p:spPr>
            <a:xfrm>
              <a:off x="12548" y="3560"/>
              <a:ext cx="3169" cy="614"/>
            </a:xfrm>
            <a:prstGeom prst="foldedCorner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0x</a:t>
              </a:r>
              <a:r>
                <a:rPr lang="" altLang="en-US"/>
                <a:t>ea</a:t>
              </a:r>
              <a:r>
                <a:rPr lang="en-US" altLang="en-US"/>
                <a:t>415926...</a:t>
              </a:r>
              <a:endParaRPr lang="en-US" altLang="en-US"/>
            </a:p>
          </p:txBody>
        </p:sp>
      </p:grpSp>
      <p:cxnSp>
        <p:nvCxnSpPr>
          <p:cNvPr id="20" name="Straight Connector 19"/>
          <p:cNvCxnSpPr>
            <a:stCxn id="14" idx="1"/>
          </p:cNvCxnSpPr>
          <p:nvPr/>
        </p:nvCxnSpPr>
        <p:spPr>
          <a:xfrm flipH="1">
            <a:off x="1346835" y="2634615"/>
            <a:ext cx="632460" cy="2158365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4" idx="3"/>
          </p:cNvCxnSpPr>
          <p:nvPr/>
        </p:nvCxnSpPr>
        <p:spPr>
          <a:xfrm>
            <a:off x="3862705" y="2634615"/>
            <a:ext cx="1623695" cy="210947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5" name="Group 44"/>
          <p:cNvGrpSpPr/>
          <p:nvPr/>
        </p:nvGrpSpPr>
        <p:grpSpPr>
          <a:xfrm>
            <a:off x="3124200" y="643890"/>
            <a:ext cx="4483100" cy="4105910"/>
            <a:chOff x="4920" y="1014"/>
            <a:chExt cx="7060" cy="6466"/>
          </a:xfrm>
        </p:grpSpPr>
        <p:sp>
          <p:nvSpPr>
            <p:cNvPr id="44" name="Rounded Rectangle 43"/>
            <p:cNvSpPr/>
            <p:nvPr/>
          </p:nvSpPr>
          <p:spPr>
            <a:xfrm>
              <a:off x="4920" y="1014"/>
              <a:ext cx="7061" cy="6467"/>
            </a:xfrm>
            <a:prstGeom prst="roundRect">
              <a:avLst>
                <a:gd name="adj" fmla="val 4983"/>
              </a:avLst>
            </a:prstGeom>
            <a:gradFill>
              <a:gsLst>
                <a:gs pos="47000">
                  <a:schemeClr val="accent6">
                    <a:lumMod val="40000"/>
                    <a:lumOff val="60000"/>
                  </a:schemeClr>
                </a:gs>
                <a:gs pos="100000">
                  <a:schemeClr val="accent6">
                    <a:lumMod val="40000"/>
                    <a:lumOff val="60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p>
              <a:pPr algn="ctr"/>
              <a:r>
                <a:rPr lang="" altLang="en-US"/>
                <a:t>智能合约</a:t>
              </a:r>
              <a:endParaRPr lang="" altLang="en-US"/>
            </a:p>
          </p:txBody>
        </p:sp>
        <p:sp>
          <p:nvSpPr>
            <p:cNvPr id="18" name="Folded Corner 17"/>
            <p:cNvSpPr/>
            <p:nvPr/>
          </p:nvSpPr>
          <p:spPr>
            <a:xfrm>
              <a:off x="7715" y="1784"/>
              <a:ext cx="3961" cy="5416"/>
            </a:xfrm>
            <a:prstGeom prst="foldedCorner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p>
              <a:pPr algn="ctr"/>
              <a:r>
                <a:rPr lang="en-US" altLang="en-US"/>
                <a:t>0xea415926...</a:t>
              </a:r>
              <a:endParaRPr lang="en-US" alt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8026" y="2625"/>
              <a:ext cx="3271" cy="11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" altLang="en-US"/>
                <a:t>合约方法1</a:t>
              </a:r>
              <a:endParaRPr lang="" alt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026" y="4026"/>
              <a:ext cx="3271" cy="11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合约方法</a:t>
              </a:r>
              <a:r>
                <a:rPr lang="" altLang="en-US"/>
                <a:t>2</a:t>
              </a:r>
              <a:endParaRPr lang="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026" y="5414"/>
              <a:ext cx="3271" cy="11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合约方法</a:t>
              </a:r>
              <a:r>
                <a:rPr lang="" altLang="en-US"/>
                <a:t>3</a:t>
              </a:r>
              <a:endParaRPr lang="" altLang="en-US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5182" y="1784"/>
              <a:ext cx="2302" cy="5416"/>
              <a:chOff x="5412" y="1784"/>
              <a:chExt cx="2302" cy="5416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5412" y="1784"/>
                <a:ext cx="2303" cy="5417"/>
              </a:xfrm>
              <a:prstGeom prst="roundRect">
                <a:avLst>
                  <a:gd name="adj" fmla="val 8901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 anchorCtr="0"/>
              <a:p>
                <a:pPr algn="ctr"/>
                <a:r>
                  <a:rPr lang="" altLang="en-US"/>
                  <a:t>防火墙</a:t>
                </a:r>
                <a:endParaRPr lang="" altLang="en-US"/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5553" y="2625"/>
                <a:ext cx="2024" cy="1100"/>
                <a:chOff x="5552" y="2625"/>
                <a:chExt cx="2024" cy="1024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5552" y="2625"/>
                  <a:ext cx="2024" cy="512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" altLang="en-US"/>
                    <a:t>黑名单</a:t>
                  </a:r>
                  <a:endParaRPr lang="" alt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5552" y="3137"/>
                  <a:ext cx="2024" cy="512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" altLang="en-US"/>
                    <a:t>白</a:t>
                  </a:r>
                  <a:r>
                    <a:rPr lang="en-US" altLang="en-US"/>
                    <a:t>名单</a:t>
                  </a:r>
                  <a:endParaRPr lang="en-US" altLang="en-US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5552" y="4026"/>
                <a:ext cx="2024" cy="1100"/>
                <a:chOff x="5552" y="2625"/>
                <a:chExt cx="2024" cy="1024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5552" y="2625"/>
                  <a:ext cx="2024" cy="512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en-US"/>
                    <a:t>黑名单</a:t>
                  </a:r>
                  <a:endParaRPr lang="en-US" alt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5552" y="3137"/>
                  <a:ext cx="2024" cy="512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en-US"/>
                    <a:t>白名单</a:t>
                  </a:r>
                  <a:endParaRPr lang="en-US" altLang="en-US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5552" y="5414"/>
                <a:ext cx="2024" cy="1100"/>
                <a:chOff x="5552" y="2625"/>
                <a:chExt cx="2024" cy="1024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5552" y="2625"/>
                  <a:ext cx="2024" cy="512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en-US"/>
                    <a:t>黑名单</a:t>
                  </a:r>
                  <a:endParaRPr lang="en-US" alt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5552" y="3137"/>
                  <a:ext cx="2024" cy="512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en-US"/>
                    <a:t>白名单</a:t>
                  </a:r>
                  <a:endParaRPr lang="en-US" altLang="en-US"/>
                </a:p>
              </p:txBody>
            </p:sp>
          </p:grpSp>
        </p:grpSp>
        <p:sp>
          <p:nvSpPr>
            <p:cNvPr id="19" name="Rounded Rectangle 18"/>
            <p:cNvSpPr/>
            <p:nvPr/>
          </p:nvSpPr>
          <p:spPr>
            <a:xfrm>
              <a:off x="5182" y="2472"/>
              <a:ext cx="6288" cy="1406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182" y="3878"/>
              <a:ext cx="6288" cy="1406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182" y="5261"/>
              <a:ext cx="6288" cy="1406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4" name="Group 23"/>
          <p:cNvGrpSpPr/>
          <p:nvPr/>
        </p:nvGrpSpPr>
        <p:grpSpPr>
          <a:xfrm>
            <a:off x="1980565" y="-403860"/>
            <a:ext cx="10146665" cy="5001260"/>
            <a:chOff x="1355" y="1462"/>
            <a:chExt cx="15979" cy="7876"/>
          </a:xfrm>
        </p:grpSpPr>
        <p:sp>
          <p:nvSpPr>
            <p:cNvPr id="23" name="Oval 22"/>
            <p:cNvSpPr/>
            <p:nvPr/>
          </p:nvSpPr>
          <p:spPr>
            <a:xfrm>
              <a:off x="1355" y="1462"/>
              <a:ext cx="15979" cy="787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p>
              <a:pPr algn="ctr"/>
              <a:r>
                <a:rPr lang="" altLang="en-US"/>
                <a:t>世界状态</a:t>
              </a:r>
              <a:endParaRPr lang="" altLang="en-US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11838" y="3770"/>
              <a:ext cx="3277" cy="1942"/>
            </a:xfrm>
            <a:prstGeom prst="roundRect">
              <a:avLst>
                <a:gd name="adj" fmla="val 4983"/>
              </a:avLst>
            </a:prstGeom>
            <a:gradFill>
              <a:gsLst>
                <a:gs pos="47000">
                  <a:schemeClr val="accent6">
                    <a:lumMod val="40000"/>
                    <a:lumOff val="60000"/>
                  </a:schemeClr>
                </a:gs>
                <a:gs pos="100000">
                  <a:schemeClr val="accent6">
                    <a:lumMod val="40000"/>
                    <a:lumOff val="60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p>
              <a:pPr algn="ctr"/>
              <a:r>
                <a:rPr lang="en-US" altLang="en-US"/>
                <a:t>合约</a:t>
              </a:r>
              <a:r>
                <a:rPr lang="" altLang="en-US"/>
                <a:t>账号</a:t>
              </a:r>
              <a:endParaRPr lang="en-US" altLang="en-US"/>
            </a:p>
            <a:p>
              <a:pPr algn="ctr"/>
              <a:r>
                <a:rPr lang="" altLang="en-US"/>
                <a:t>0xabcd121338983241696321496cbeadf....</a:t>
              </a:r>
              <a:endParaRPr lang="" altLang="en-US"/>
            </a:p>
          </p:txBody>
        </p:sp>
        <p:sp>
          <p:nvSpPr>
            <p:cNvPr id="2" name="Rounded Rectangle 1"/>
            <p:cNvSpPr/>
            <p:nvPr/>
          </p:nvSpPr>
          <p:spPr>
            <a:xfrm>
              <a:off x="6961" y="4589"/>
              <a:ext cx="3277" cy="1942"/>
            </a:xfrm>
            <a:prstGeom prst="roundRect">
              <a:avLst>
                <a:gd name="adj" fmla="val 4983"/>
              </a:avLst>
            </a:prstGeom>
            <a:gradFill>
              <a:gsLst>
                <a:gs pos="47000">
                  <a:schemeClr val="accent6">
                    <a:lumMod val="40000"/>
                    <a:lumOff val="60000"/>
                  </a:schemeClr>
                </a:gs>
                <a:gs pos="100000">
                  <a:schemeClr val="accent6">
                    <a:lumMod val="40000"/>
                    <a:lumOff val="60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p>
              <a:pPr algn="ctr"/>
              <a:r>
                <a:rPr lang="en-US" altLang="en-US"/>
                <a:t>合约</a:t>
              </a:r>
              <a:r>
                <a:rPr lang="" altLang="en-US"/>
                <a:t>账号</a:t>
              </a:r>
              <a:endParaRPr lang="en-US" altLang="en-US"/>
            </a:p>
            <a:p>
              <a:pPr algn="ctr"/>
              <a:r>
                <a:rPr lang="en-US" altLang="en-US"/>
                <a:t>0xabcd121338983241696321496cbeadf....</a:t>
              </a:r>
              <a:endParaRPr lang="en-US" alt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3281" y="3770"/>
              <a:ext cx="3277" cy="1942"/>
            </a:xfrm>
            <a:prstGeom prst="roundRect">
              <a:avLst>
                <a:gd name="adj" fmla="val 4983"/>
              </a:avLst>
            </a:prstGeom>
            <a:gradFill>
              <a:gsLst>
                <a:gs pos="47000">
                  <a:schemeClr val="accent6">
                    <a:lumMod val="40000"/>
                    <a:lumOff val="60000"/>
                  </a:schemeClr>
                </a:gs>
                <a:gs pos="100000">
                  <a:schemeClr val="accent6">
                    <a:lumMod val="40000"/>
                    <a:lumOff val="60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p>
              <a:pPr algn="ctr"/>
              <a:r>
                <a:rPr lang="" altLang="en-US"/>
                <a:t>合约账号</a:t>
              </a:r>
              <a:endParaRPr lang="en-US" altLang="en-US"/>
            </a:p>
            <a:p>
              <a:pPr algn="ctr"/>
              <a:r>
                <a:rPr lang="en-US" altLang="en-US"/>
                <a:t>0xabcd121338983241696321496cbeadf....</a:t>
              </a:r>
              <a:endParaRPr lang="en-US" alt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8561" y="6983"/>
              <a:ext cx="3277" cy="1942"/>
            </a:xfrm>
            <a:prstGeom prst="roundRect">
              <a:avLst>
                <a:gd name="adj" fmla="val 4983"/>
              </a:avLst>
            </a:prstGeom>
            <a:gradFill>
              <a:gsLst>
                <a:gs pos="47000">
                  <a:schemeClr val="accent6">
                    <a:lumMod val="40000"/>
                    <a:lumOff val="60000"/>
                  </a:schemeClr>
                </a:gs>
                <a:gs pos="100000">
                  <a:schemeClr val="accent6">
                    <a:lumMod val="40000"/>
                    <a:lumOff val="60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p>
              <a:pPr algn="ctr"/>
              <a:r>
                <a:rPr lang="en-US" altLang="en-US"/>
                <a:t>合约</a:t>
              </a:r>
              <a:r>
                <a:rPr lang="" altLang="en-US"/>
                <a:t>账号</a:t>
              </a:r>
              <a:endParaRPr lang="en-US" altLang="en-US"/>
            </a:p>
            <a:p>
              <a:pPr algn="ctr"/>
              <a:r>
                <a:rPr lang="en-US" altLang="en-US"/>
                <a:t>0xabcd121338983241696321496cbeadf....</a:t>
              </a:r>
              <a:endParaRPr lang="en-US" altLang="en-US"/>
            </a:p>
          </p:txBody>
        </p:sp>
      </p:grpSp>
      <p:sp>
        <p:nvSpPr>
          <p:cNvPr id="25" name="Rounded Rectangle 24"/>
          <p:cNvSpPr/>
          <p:nvPr/>
        </p:nvSpPr>
        <p:spPr>
          <a:xfrm>
            <a:off x="1118235" y="3785870"/>
            <a:ext cx="2876550" cy="2368550"/>
          </a:xfrm>
          <a:prstGeom prst="roundRect">
            <a:avLst>
              <a:gd name="adj" fmla="val 4983"/>
            </a:avLst>
          </a:prstGeom>
          <a:gradFill>
            <a:gsLst>
              <a:gs pos="47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en-US"/>
              <a:t>智能合约</a:t>
            </a:r>
            <a:endParaRPr lang="en-US" altLang="en-US"/>
          </a:p>
          <a:p>
            <a:pPr algn="ctr"/>
            <a:endParaRPr lang="en-US" altLang="en-US"/>
          </a:p>
        </p:txBody>
      </p:sp>
      <p:graphicFrame>
        <p:nvGraphicFramePr>
          <p:cNvPr id="26" name="Table 25"/>
          <p:cNvGraphicFramePr/>
          <p:nvPr/>
        </p:nvGraphicFramePr>
        <p:xfrm>
          <a:off x="1243330" y="4225925"/>
          <a:ext cx="2625725" cy="171704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57910"/>
                <a:gridCol w="1567815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address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0xabc67...</a:t>
                      </a:r>
                      <a:endParaRPr lang="" altLang="en-US"/>
                    </a:p>
                  </a:txBody>
                  <a:tcPr/>
                </a:tc>
              </a:tr>
              <a:tr h="498475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code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0x8060a...</a:t>
                      </a:r>
                      <a:endParaRPr lang="" altLang="en-US"/>
                    </a:p>
                  </a:txBody>
                  <a:tcPr/>
                </a:tc>
              </a:tr>
              <a:tr h="578485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storage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0x86532...</a:t>
                      </a:r>
                      <a:endParaRPr lang="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 flipV="1">
            <a:off x="1119505" y="2282825"/>
            <a:ext cx="2110105" cy="152654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3943985" y="2225675"/>
            <a:ext cx="1315085" cy="162306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726</Words>
  <Application>WPS Presentation</Application>
  <PresentationFormat>宽屏</PresentationFormat>
  <Paragraphs>155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SimSun</vt:lpstr>
      <vt:lpstr>Wingdings</vt:lpstr>
      <vt:lpstr>宋体</vt:lpstr>
      <vt:lpstr>Arial Unicode MS</vt:lpstr>
      <vt:lpstr>Arial Black</vt:lpstr>
      <vt:lpstr>微软雅黑</vt:lpstr>
      <vt:lpstr>MT Extra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gexin</dc:creator>
  <cp:lastModifiedBy>gexin</cp:lastModifiedBy>
  <cp:revision>7</cp:revision>
  <dcterms:created xsi:type="dcterms:W3CDTF">2020-05-19T09:12:52Z</dcterms:created>
  <dcterms:modified xsi:type="dcterms:W3CDTF">2020-05-19T09:12:52Z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