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10287000" cx="18288000"/>
  <p:notesSz cx="6858000" cy="9144000"/>
  <p:embeddedFontLst>
    <p:embeddedFont>
      <p:font typeface="League Spartan"/>
      <p:regular r:id="rId30"/>
      <p:bold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Poppins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i7GjWgWwW7knIX7IrJDqIZAO1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agueSpartan-bold.fntdata"/><Relationship Id="rId30" Type="http://schemas.openxmlformats.org/officeDocument/2006/relationships/font" Target="fonts/LeagueSpartan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PoppinsLight-bold.fntdata"/><Relationship Id="rId14" Type="http://schemas.openxmlformats.org/officeDocument/2006/relationships/slide" Target="slides/slide9.xml"/><Relationship Id="rId36" Type="http://schemas.openxmlformats.org/officeDocument/2006/relationships/font" Target="fonts/PoppinsLight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ackstage.io/blog/2023/08/17/expedia-proof-of-value-metrics-2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ackstage.io/blog/2023/08/17/expedia-proof-of-value-metrics-2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8de09c96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2b8de09c96a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8de09c9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2b8de09c96a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93de55a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2b93de55a1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93de55a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2b93de55a16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93de55a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2b93de55a16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93de55a1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2b93de55a16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f70ceea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g2bf70ceeaf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f70ceea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2bf70ceeafd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b637a913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g2bb637a9130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b637a913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g2bb637a9130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86d0c613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2b86d0c6134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9e27fc3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https://backstage.io/blog/2023/08/17/expedia-proof-of-value-metrics-2/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2b9e27fc30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a79a5a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https://backstage.io/blog/2023/08/17/expedia-proof-of-value-metrics-2/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g2ba79a5af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b637a913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2bb637a9130_0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bb637a913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g2bb637a9130_0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9e27fc3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2b9e27fc30e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93de55a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b93de55a16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8de09c96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b8de09c96a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93de55a1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b93de55a16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8de09c96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b8de09c96a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b–Opener">
  <p:cSld name="CUSTOM">
    <p:bg>
      <p:bgPr>
        <a:solidFill>
          <a:srgbClr val="12121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b637a9130_0_220"/>
          <p:cNvSpPr/>
          <p:nvPr/>
        </p:nvSpPr>
        <p:spPr>
          <a:xfrm>
            <a:off x="0" y="6420802"/>
            <a:ext cx="18287464" cy="3866085"/>
          </a:xfrm>
          <a:custGeom>
            <a:rect b="b" l="l" r="r" t="t"/>
            <a:pathLst>
              <a:path extrusionOk="0" h="60351" w="285474">
                <a:moveTo>
                  <a:pt x="285473" y="0"/>
                </a:moveTo>
                <a:lnTo>
                  <a:pt x="0" y="9956"/>
                </a:lnTo>
                <a:lnTo>
                  <a:pt x="0" y="60351"/>
                </a:lnTo>
                <a:lnTo>
                  <a:pt x="285473" y="60351"/>
                </a:lnTo>
                <a:lnTo>
                  <a:pt x="285473" y="0"/>
                </a:lnTo>
                <a:close/>
              </a:path>
            </a:pathLst>
          </a:custGeom>
          <a:solidFill>
            <a:srgbClr val="9BF0E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2" name="Google Shape;82;g2bb637a9130_0_220"/>
          <p:cNvSpPr/>
          <p:nvPr/>
        </p:nvSpPr>
        <p:spPr>
          <a:xfrm rot="125">
            <a:off x="891155" y="1066207"/>
            <a:ext cx="16507200" cy="81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bb637a9130_0_220"/>
          <p:cNvSpPr txBox="1"/>
          <p:nvPr>
            <p:ph type="title"/>
          </p:nvPr>
        </p:nvSpPr>
        <p:spPr>
          <a:xfrm>
            <a:off x="1815300" y="1132500"/>
            <a:ext cx="14657400" cy="802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0000"/>
              <a:buNone/>
              <a:defRPr sz="10000">
                <a:solidFill>
                  <a:srgbClr val="12121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" showMasterSp="0">
  <p:cSld name="TITLE_AND_BODY_1">
    <p:bg>
      <p:bgPr>
        <a:solidFill>
          <a:srgbClr val="12121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all outs on aqua" showMasterSp="0">
  <p:cSld name="Top Bar Light Blue_1">
    <p:bg>
      <p:bgPr>
        <a:solidFill>
          <a:srgbClr val="9BF0E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b637a9130_0_225"/>
          <p:cNvSpPr/>
          <p:nvPr/>
        </p:nvSpPr>
        <p:spPr>
          <a:xfrm>
            <a:off x="1058236" y="2715600"/>
            <a:ext cx="4855800" cy="48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bb637a9130_0_225"/>
          <p:cNvSpPr/>
          <p:nvPr/>
        </p:nvSpPr>
        <p:spPr>
          <a:xfrm>
            <a:off x="12373964" y="2715600"/>
            <a:ext cx="4855800" cy="48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bb637a9130_0_225"/>
          <p:cNvSpPr/>
          <p:nvPr/>
        </p:nvSpPr>
        <p:spPr>
          <a:xfrm>
            <a:off x="6716100" y="2715600"/>
            <a:ext cx="4855800" cy="48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bb637a9130_0_225"/>
          <p:cNvSpPr txBox="1"/>
          <p:nvPr>
            <p:ph idx="1" type="subTitle"/>
          </p:nvPr>
        </p:nvSpPr>
        <p:spPr>
          <a:xfrm>
            <a:off x="1398200" y="3032350"/>
            <a:ext cx="4176000" cy="422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0" name="Google Shape;90;g2bb637a9130_0_225"/>
          <p:cNvSpPr txBox="1"/>
          <p:nvPr>
            <p:ph idx="2" type="subTitle"/>
          </p:nvPr>
        </p:nvSpPr>
        <p:spPr>
          <a:xfrm>
            <a:off x="7056000" y="3032350"/>
            <a:ext cx="4176000" cy="422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g2bb637a9130_0_225"/>
          <p:cNvSpPr txBox="1"/>
          <p:nvPr>
            <p:ph idx="3" type="subTitle"/>
          </p:nvPr>
        </p:nvSpPr>
        <p:spPr>
          <a:xfrm>
            <a:off x="12694800" y="3032350"/>
            <a:ext cx="4176000" cy="422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3">
    <p:bg>
      <p:bgPr>
        <a:solidFill>
          <a:srgbClr val="12121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b637a9130_0_232"/>
          <p:cNvSpPr/>
          <p:nvPr/>
        </p:nvSpPr>
        <p:spPr>
          <a:xfrm>
            <a:off x="11944933" y="27"/>
            <a:ext cx="6343299" cy="10287126"/>
          </a:xfrm>
          <a:custGeom>
            <a:rect b="b" l="l" r="r" t="t"/>
            <a:pathLst>
              <a:path extrusionOk="0" h="160373" w="98890">
                <a:moveTo>
                  <a:pt x="0" y="0"/>
                </a:moveTo>
                <a:lnTo>
                  <a:pt x="5594" y="160373"/>
                </a:lnTo>
                <a:lnTo>
                  <a:pt x="98890" y="160373"/>
                </a:lnTo>
                <a:lnTo>
                  <a:pt x="98890" y="0"/>
                </a:lnTo>
                <a:close/>
              </a:path>
            </a:pathLst>
          </a:custGeom>
          <a:solidFill>
            <a:srgbClr val="9BF0E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bb637a9130_0_23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g2bb637a9130_0_232"/>
          <p:cNvSpPr/>
          <p:nvPr/>
        </p:nvSpPr>
        <p:spPr>
          <a:xfrm>
            <a:off x="9020350" y="910500"/>
            <a:ext cx="8519400" cy="85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bb637a9130_0_232"/>
          <p:cNvSpPr txBox="1"/>
          <p:nvPr>
            <p:ph type="title"/>
          </p:nvPr>
        </p:nvSpPr>
        <p:spPr>
          <a:xfrm>
            <a:off x="9285900" y="1756950"/>
            <a:ext cx="78516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bb637a9130_0_232"/>
          <p:cNvSpPr txBox="1"/>
          <p:nvPr>
            <p:ph idx="1" type="body"/>
          </p:nvPr>
        </p:nvSpPr>
        <p:spPr>
          <a:xfrm>
            <a:off x="10986400" y="3205300"/>
            <a:ext cx="7182600" cy="64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6.png"/><Relationship Id="rId5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Relationship Id="rId5" Type="http://schemas.openxmlformats.org/officeDocument/2006/relationships/image" Target="../media/image39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12147137" y="-893915"/>
            <a:ext cx="8229600" cy="8229600"/>
          </a:xfrm>
          <a:custGeom>
            <a:rect b="b" l="l" r="r" t="t"/>
            <a:pathLst>
              <a:path extrusionOk="0"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3" name="Google Shape;103;p1"/>
          <p:cNvGrpSpPr/>
          <p:nvPr/>
        </p:nvGrpSpPr>
        <p:grpSpPr>
          <a:xfrm>
            <a:off x="1028700" y="1143000"/>
            <a:ext cx="9194175" cy="6350904"/>
            <a:chOff x="0" y="152400"/>
            <a:chExt cx="12258900" cy="8467872"/>
          </a:xfrm>
        </p:grpSpPr>
        <p:sp>
          <p:nvSpPr>
            <p:cNvPr id="104" name="Google Shape;104;p1"/>
            <p:cNvSpPr txBox="1"/>
            <p:nvPr/>
          </p:nvSpPr>
          <p:spPr>
            <a:xfrm>
              <a:off x="0" y="152400"/>
              <a:ext cx="12258900" cy="76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5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0"/>
                <a:buFont typeface="Arial"/>
                <a:buNone/>
              </a:pPr>
              <a:r>
                <a:rPr b="1" lang="en-US" sz="12000">
                  <a:solidFill>
                    <a:srgbClr val="00DEA2"/>
                  </a:solidFill>
                  <a:latin typeface="Poppins"/>
                  <a:ea typeface="Poppins"/>
                  <a:cs typeface="Poppins"/>
                  <a:sym typeface="Poppins"/>
                </a:rPr>
                <a:t>Company x</a:t>
              </a:r>
              <a:endParaRPr b="1" sz="120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5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0"/>
                <a:buFont typeface="Arial"/>
                <a:buNone/>
              </a:pPr>
              <a:r>
                <a:rPr b="1" lang="en-US" sz="12000">
                  <a:solidFill>
                    <a:srgbClr val="00DEA2"/>
                  </a:solidFill>
                  <a:latin typeface="Poppins"/>
                  <a:ea typeface="Poppins"/>
                  <a:cs typeface="Poppins"/>
                  <a:sym typeface="Poppins"/>
                </a:rPr>
                <a:t>Platform</a:t>
              </a:r>
              <a:endParaRPr b="1" sz="120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5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0"/>
                <a:buFont typeface="Arial"/>
                <a:buNone/>
              </a:pPr>
              <a:r>
                <a:rPr b="1" lang="en-US" sz="12000">
                  <a:solidFill>
                    <a:srgbClr val="00DEA2"/>
                  </a:solidFill>
                  <a:latin typeface="Poppins"/>
                  <a:ea typeface="Poppins"/>
                  <a:cs typeface="Poppins"/>
                  <a:sym typeface="Poppins"/>
                </a:rPr>
                <a:t>Project</a:t>
              </a:r>
              <a:endParaRPr b="1" sz="120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0" y="8045772"/>
              <a:ext cx="122589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Unleash development velocity &amp; efficiency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"/>
          <p:cNvSpPr/>
          <p:nvPr/>
        </p:nvSpPr>
        <p:spPr>
          <a:xfrm>
            <a:off x="-660918" y="8209426"/>
            <a:ext cx="8229600" cy="8229600"/>
          </a:xfrm>
          <a:custGeom>
            <a:rect b="b" l="l" r="r" t="t"/>
            <a:pathLst>
              <a:path extrusionOk="0"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1"/>
          <p:cNvSpPr/>
          <p:nvPr/>
        </p:nvSpPr>
        <p:spPr>
          <a:xfrm rot="-2454669">
            <a:off x="11689545" y="4040402"/>
            <a:ext cx="8173825" cy="15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 rot="-2454669">
            <a:off x="-250402" y="10458420"/>
            <a:ext cx="7417149" cy="226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4154870" y="9284987"/>
            <a:ext cx="1054910" cy="936163"/>
          </a:xfrm>
          <a:custGeom>
            <a:rect b="b" l="l" r="r" t="t"/>
            <a:pathLst>
              <a:path extrusionOk="0" h="936163" w="1054910">
                <a:moveTo>
                  <a:pt x="0" y="0"/>
                </a:moveTo>
                <a:lnTo>
                  <a:pt x="1054909" y="0"/>
                </a:lnTo>
                <a:lnTo>
                  <a:pt x="1054909" y="936163"/>
                </a:lnTo>
                <a:lnTo>
                  <a:pt x="0" y="936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"/>
          <p:cNvSpPr txBox="1"/>
          <p:nvPr/>
        </p:nvSpPr>
        <p:spPr>
          <a:xfrm>
            <a:off x="15504000" y="9329514"/>
            <a:ext cx="2865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</a:pPr>
            <a:r>
              <a:rPr b="1" i="0" lang="en-US" sz="2643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</a:t>
            </a:r>
            <a:endParaRPr b="1" i="0" sz="2643" u="none" cap="none" strike="noStrike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06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3"/>
              <a:buFont typeface="Arial"/>
              <a:buNone/>
            </a:pPr>
            <a:r>
              <a:rPr b="1" i="0" lang="en-US" sz="2643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PLATFORMERS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8de09c96a_0_114"/>
          <p:cNvSpPr txBox="1"/>
          <p:nvPr/>
        </p:nvSpPr>
        <p:spPr>
          <a:xfrm>
            <a:off x="1028700" y="1019175"/>
            <a:ext cx="10496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Main </a:t>
            </a:r>
            <a:r>
              <a:rPr b="1" lang="en-US" sz="7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b="0" i="0" sz="1400" u="none" cap="none" strike="noStrike">
              <a:solidFill>
                <a:srgbClr val="FF59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b8de09c96a_0_114"/>
          <p:cNvSpPr txBox="1"/>
          <p:nvPr/>
        </p:nvSpPr>
        <p:spPr>
          <a:xfrm>
            <a:off x="981825" y="3081900"/>
            <a:ext cx="78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Too Many Duplicate Processes</a:t>
            </a:r>
            <a:endParaRPr b="0" i="0" sz="1400" u="none" cap="none" strike="noStrike">
              <a:solidFill>
                <a:srgbClr val="00D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b8de09c96a_0_114"/>
          <p:cNvSpPr txBox="1"/>
          <p:nvPr/>
        </p:nvSpPr>
        <p:spPr>
          <a:xfrm>
            <a:off x="981825" y="4156950"/>
            <a:ext cx="86889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There are 3-5 tools for deployment, and each one got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multiple paths to deploy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51" name="Google Shape;251;g2b8de09c96a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3975" y="2853276"/>
            <a:ext cx="1799624" cy="174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b8de09c96a_0_114"/>
          <p:cNvSpPr/>
          <p:nvPr/>
        </p:nvSpPr>
        <p:spPr>
          <a:xfrm>
            <a:off x="13569350" y="6082442"/>
            <a:ext cx="1409375" cy="1878450"/>
          </a:xfrm>
          <a:custGeom>
            <a:rect b="b" l="l" r="r" t="t"/>
            <a:pathLst>
              <a:path extrusionOk="0" h="75138" w="56375">
                <a:moveTo>
                  <a:pt x="0" y="75138"/>
                </a:moveTo>
                <a:cubicBezTo>
                  <a:pt x="470" y="66906"/>
                  <a:pt x="273" y="38215"/>
                  <a:pt x="2819" y="25746"/>
                </a:cubicBezTo>
                <a:cubicBezTo>
                  <a:pt x="5366" y="13277"/>
                  <a:pt x="6353" y="2716"/>
                  <a:pt x="15279" y="323"/>
                </a:cubicBezTo>
                <a:cubicBezTo>
                  <a:pt x="24205" y="-2070"/>
                  <a:pt x="49526" y="9544"/>
                  <a:pt x="56375" y="11388"/>
                </a:cubicBezTo>
              </a:path>
            </a:pathLst>
          </a:custGeom>
          <a:noFill/>
          <a:ln cap="flat" cmpd="sng" w="28575">
            <a:solidFill>
              <a:srgbClr val="00DEA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253" name="Google Shape;253;g2b8de09c96a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5363" y="7992349"/>
            <a:ext cx="836013" cy="115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b8de09c96a_0_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0200" y="6187625"/>
            <a:ext cx="1351802" cy="13518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b8de09c96a_0_114"/>
          <p:cNvSpPr/>
          <p:nvPr/>
        </p:nvSpPr>
        <p:spPr>
          <a:xfrm>
            <a:off x="15123600" y="4312375"/>
            <a:ext cx="2386525" cy="1870350"/>
          </a:xfrm>
          <a:custGeom>
            <a:rect b="b" l="l" r="r" t="t"/>
            <a:pathLst>
              <a:path extrusionOk="0" h="74814" w="95461">
                <a:moveTo>
                  <a:pt x="91674" y="74814"/>
                </a:moveTo>
                <a:cubicBezTo>
                  <a:pt x="91674" y="70951"/>
                  <a:pt x="100104" y="61029"/>
                  <a:pt x="91674" y="51633"/>
                </a:cubicBezTo>
                <a:cubicBezTo>
                  <a:pt x="83244" y="42237"/>
                  <a:pt x="56374" y="27046"/>
                  <a:pt x="41095" y="18440"/>
                </a:cubicBezTo>
                <a:cubicBezTo>
                  <a:pt x="25816" y="9835"/>
                  <a:pt x="6849" y="3073"/>
                  <a:pt x="0" y="0"/>
                </a:cubicBezTo>
              </a:path>
            </a:pathLst>
          </a:custGeom>
          <a:noFill/>
          <a:ln cap="flat" cmpd="sng" w="28575">
            <a:solidFill>
              <a:srgbClr val="00DEA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6" name="Google Shape;256;g2b8de09c96a_0_114"/>
          <p:cNvSpPr/>
          <p:nvPr/>
        </p:nvSpPr>
        <p:spPr>
          <a:xfrm>
            <a:off x="14615392" y="8014676"/>
            <a:ext cx="824325" cy="1375850"/>
          </a:xfrm>
          <a:custGeom>
            <a:rect b="b" l="l" r="r" t="t"/>
            <a:pathLst>
              <a:path extrusionOk="0" h="55034" w="32973">
                <a:moveTo>
                  <a:pt x="32973" y="42632"/>
                </a:moveTo>
                <a:cubicBezTo>
                  <a:pt x="29812" y="44564"/>
                  <a:pt x="19450" y="58438"/>
                  <a:pt x="14006" y="54223"/>
                </a:cubicBezTo>
                <a:cubicBezTo>
                  <a:pt x="8562" y="50008"/>
                  <a:pt x="-922" y="26300"/>
                  <a:pt x="307" y="17343"/>
                </a:cubicBezTo>
                <a:cubicBezTo>
                  <a:pt x="1536" y="8386"/>
                  <a:pt x="16465" y="2415"/>
                  <a:pt x="21382" y="483"/>
                </a:cubicBezTo>
                <a:cubicBezTo>
                  <a:pt x="26300" y="-1449"/>
                  <a:pt x="28407" y="4874"/>
                  <a:pt x="29812" y="5752"/>
                </a:cubicBezTo>
              </a:path>
            </a:pathLst>
          </a:custGeom>
          <a:noFill/>
          <a:ln cap="flat" cmpd="sng" w="28575">
            <a:solidFill>
              <a:srgbClr val="00DEA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7" name="Google Shape;257;g2b8de09c96a_0_114"/>
          <p:cNvSpPr/>
          <p:nvPr/>
        </p:nvSpPr>
        <p:spPr>
          <a:xfrm>
            <a:off x="16230025" y="7420875"/>
            <a:ext cx="829800" cy="1172250"/>
          </a:xfrm>
          <a:custGeom>
            <a:rect b="b" l="l" r="r" t="t"/>
            <a:pathLst>
              <a:path extrusionOk="0" h="46890" w="33192">
                <a:moveTo>
                  <a:pt x="0" y="46890"/>
                </a:moveTo>
                <a:cubicBezTo>
                  <a:pt x="5532" y="39075"/>
                  <a:pt x="27660" y="7815"/>
                  <a:pt x="33192" y="0"/>
                </a:cubicBezTo>
              </a:path>
            </a:pathLst>
          </a:custGeom>
          <a:noFill/>
          <a:ln cap="flat" cmpd="sng" w="28575">
            <a:solidFill>
              <a:srgbClr val="00DEA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258" name="Google Shape;258;g2b8de09c96a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3600" y="5979324"/>
            <a:ext cx="824325" cy="8005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b8de09c96a_0_114"/>
          <p:cNvSpPr/>
          <p:nvPr/>
        </p:nvSpPr>
        <p:spPr>
          <a:xfrm>
            <a:off x="15044861" y="6854475"/>
            <a:ext cx="697825" cy="974700"/>
          </a:xfrm>
          <a:custGeom>
            <a:rect b="b" l="l" r="r" t="t"/>
            <a:pathLst>
              <a:path extrusionOk="0" h="38988" w="27913">
                <a:moveTo>
                  <a:pt x="27913" y="38988"/>
                </a:moveTo>
                <a:cubicBezTo>
                  <a:pt x="23347" y="35037"/>
                  <a:pt x="3502" y="21778"/>
                  <a:pt x="516" y="15280"/>
                </a:cubicBezTo>
                <a:cubicBezTo>
                  <a:pt x="-2470" y="8782"/>
                  <a:pt x="8419" y="2547"/>
                  <a:pt x="9999" y="0"/>
                </a:cubicBezTo>
              </a:path>
            </a:pathLst>
          </a:custGeom>
          <a:noFill/>
          <a:ln cap="flat" cmpd="sng" w="28575">
            <a:solidFill>
              <a:srgbClr val="00DEA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0" name="Google Shape;260;g2b8de09c96a_0_114"/>
          <p:cNvSpPr/>
          <p:nvPr/>
        </p:nvSpPr>
        <p:spPr>
          <a:xfrm>
            <a:off x="14346475" y="4799725"/>
            <a:ext cx="1066900" cy="1027375"/>
          </a:xfrm>
          <a:custGeom>
            <a:rect b="b" l="l" r="r" t="t"/>
            <a:pathLst>
              <a:path extrusionOk="0" h="41095" w="42676">
                <a:moveTo>
                  <a:pt x="42676" y="41095"/>
                </a:moveTo>
                <a:cubicBezTo>
                  <a:pt x="40217" y="35563"/>
                  <a:pt x="31963" y="9396"/>
                  <a:pt x="27924" y="7903"/>
                </a:cubicBezTo>
                <a:cubicBezTo>
                  <a:pt x="23885" y="6410"/>
                  <a:pt x="23094" y="33456"/>
                  <a:pt x="18440" y="32139"/>
                </a:cubicBezTo>
                <a:cubicBezTo>
                  <a:pt x="13786" y="30822"/>
                  <a:pt x="3073" y="5357"/>
                  <a:pt x="0" y="0"/>
                </a:cubicBezTo>
              </a:path>
            </a:pathLst>
          </a:custGeom>
          <a:noFill/>
          <a:ln cap="flat" cmpd="sng" w="28575">
            <a:solidFill>
              <a:srgbClr val="00DEA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261" name="Google Shape;261;g2b8de09c96a_0_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13200" y="8117550"/>
            <a:ext cx="904000" cy="9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b8de09c96a_0_114"/>
          <p:cNvSpPr/>
          <p:nvPr/>
        </p:nvSpPr>
        <p:spPr>
          <a:xfrm>
            <a:off x="16071925" y="5928911"/>
            <a:ext cx="994550" cy="432025"/>
          </a:xfrm>
          <a:custGeom>
            <a:rect b="b" l="l" r="r" t="t"/>
            <a:pathLst>
              <a:path extrusionOk="0" h="17281" w="39782">
                <a:moveTo>
                  <a:pt x="0" y="9100"/>
                </a:moveTo>
                <a:cubicBezTo>
                  <a:pt x="3688" y="7607"/>
                  <a:pt x="15499" y="-1220"/>
                  <a:pt x="22129" y="143"/>
                </a:cubicBezTo>
                <a:cubicBezTo>
                  <a:pt x="28759" y="1507"/>
                  <a:pt x="36840" y="14425"/>
                  <a:pt x="39782" y="17281"/>
                </a:cubicBezTo>
              </a:path>
            </a:pathLst>
          </a:custGeom>
          <a:noFill/>
          <a:ln cap="flat" cmpd="sng" w="28575">
            <a:solidFill>
              <a:srgbClr val="00DEA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8de09c96a_0_75"/>
          <p:cNvSpPr txBox="1"/>
          <p:nvPr/>
        </p:nvSpPr>
        <p:spPr>
          <a:xfrm>
            <a:off x="1028700" y="1019175"/>
            <a:ext cx="10496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Main </a:t>
            </a:r>
            <a:r>
              <a:rPr b="1" lang="en-US" sz="7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b="0" i="0" sz="1400" u="none" cap="none" strike="noStrike">
              <a:solidFill>
                <a:srgbClr val="FF59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b8de09c96a_0_75"/>
          <p:cNvSpPr txBox="1"/>
          <p:nvPr/>
        </p:nvSpPr>
        <p:spPr>
          <a:xfrm>
            <a:off x="981825" y="3081900"/>
            <a:ext cx="78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Documentation is scattered</a:t>
            </a:r>
            <a:endParaRPr b="0" i="0" sz="1400" u="none" cap="none" strike="noStrike">
              <a:solidFill>
                <a:srgbClr val="00D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b8de09c96a_0_75"/>
          <p:cNvSpPr txBox="1"/>
          <p:nvPr/>
        </p:nvSpPr>
        <p:spPr>
          <a:xfrm>
            <a:off x="981825" y="4275475"/>
            <a:ext cx="86889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Multiple Documentation platforms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7286" lvl="0" marL="45720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Different docs platforms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7286" lvl="0" marL="45720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APIs not documented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7286" lvl="0" marL="45720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Service -&gt; Docs hard to discover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93de55a16_0_67"/>
          <p:cNvSpPr txBox="1"/>
          <p:nvPr/>
        </p:nvSpPr>
        <p:spPr>
          <a:xfrm>
            <a:off x="1028700" y="1019175"/>
            <a:ext cx="10496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Main </a:t>
            </a:r>
            <a:r>
              <a:rPr b="1" lang="en-US" sz="7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b="0" i="0" sz="1400" u="none" cap="none" strike="noStrike">
              <a:solidFill>
                <a:srgbClr val="FF59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b93de55a16_0_67"/>
          <p:cNvSpPr txBox="1"/>
          <p:nvPr/>
        </p:nvSpPr>
        <p:spPr>
          <a:xfrm>
            <a:off x="981825" y="3081900"/>
            <a:ext cx="982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There are no golden paths</a:t>
            </a:r>
            <a:endParaRPr b="0" i="0" sz="1400" u="none" cap="none" strike="noStrike">
              <a:solidFill>
                <a:srgbClr val="00D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b93de55a16_0_67"/>
          <p:cNvSpPr txBox="1"/>
          <p:nvPr/>
        </p:nvSpPr>
        <p:spPr>
          <a:xfrm>
            <a:off x="981825" y="4275475"/>
            <a:ext cx="134199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286" lvl="0" marL="45720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There are multiple ways to create applications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7286" lvl="0" marL="45720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There is no “right” / “</a:t>
            </a: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recommended</a:t>
            </a: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” way to do </a:t>
            </a: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common</a:t>
            </a: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 things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7286" lvl="0" marL="45720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Developers can be confused and having trouble to find the right path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93de55a16_0_55"/>
          <p:cNvSpPr txBox="1"/>
          <p:nvPr/>
        </p:nvSpPr>
        <p:spPr>
          <a:xfrm>
            <a:off x="1028700" y="1019175"/>
            <a:ext cx="10496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Main </a:t>
            </a:r>
            <a:r>
              <a:rPr b="1" lang="en-US" sz="7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b="0" i="0" sz="1400" u="none" cap="none" strike="noStrike">
              <a:solidFill>
                <a:srgbClr val="FF59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b93de55a16_0_55"/>
          <p:cNvSpPr txBox="1"/>
          <p:nvPr/>
        </p:nvSpPr>
        <p:spPr>
          <a:xfrm>
            <a:off x="981825" y="3081900"/>
            <a:ext cx="78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Observability</a:t>
            </a:r>
            <a:r>
              <a:rPr b="1" lang="en-US" sz="33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 tooling is confusing</a:t>
            </a:r>
            <a:endParaRPr b="0" i="0" sz="1400" u="none" cap="none" strike="noStrike">
              <a:solidFill>
                <a:srgbClr val="00D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b93de55a16_0_55"/>
          <p:cNvSpPr txBox="1"/>
          <p:nvPr/>
        </p:nvSpPr>
        <p:spPr>
          <a:xfrm>
            <a:off x="981825" y="4275475"/>
            <a:ext cx="8688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286" lvl="0" marL="45720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blablabla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93de55a16_0_61"/>
          <p:cNvSpPr txBox="1"/>
          <p:nvPr/>
        </p:nvSpPr>
        <p:spPr>
          <a:xfrm>
            <a:off x="1028700" y="1019175"/>
            <a:ext cx="10496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Main </a:t>
            </a:r>
            <a:r>
              <a:rPr b="1" lang="en-US" sz="7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b="0" i="0" sz="1400" u="none" cap="none" strike="noStrike">
              <a:solidFill>
                <a:srgbClr val="FF59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b93de55a16_0_61"/>
          <p:cNvSpPr txBox="1"/>
          <p:nvPr/>
        </p:nvSpPr>
        <p:spPr>
          <a:xfrm>
            <a:off x="981825" y="3081900"/>
            <a:ext cx="982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There are no automations for main processes</a:t>
            </a:r>
            <a:endParaRPr b="0" i="0" sz="1400" u="none" cap="none" strike="noStrike">
              <a:solidFill>
                <a:srgbClr val="00D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b93de55a16_0_61"/>
          <p:cNvSpPr txBox="1"/>
          <p:nvPr/>
        </p:nvSpPr>
        <p:spPr>
          <a:xfrm>
            <a:off x="981825" y="4275475"/>
            <a:ext cx="86889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286" lvl="0" marL="45720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blablabla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93de55a16_0_73"/>
          <p:cNvSpPr txBox="1"/>
          <p:nvPr/>
        </p:nvSpPr>
        <p:spPr>
          <a:xfrm>
            <a:off x="1028700" y="1019175"/>
            <a:ext cx="10496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Main </a:t>
            </a:r>
            <a:r>
              <a:rPr b="1" lang="en-US" sz="7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b="0" i="0" sz="1400" u="none" cap="none" strike="noStrike">
              <a:solidFill>
                <a:srgbClr val="FF59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b93de55a16_0_73"/>
          <p:cNvSpPr txBox="1"/>
          <p:nvPr/>
        </p:nvSpPr>
        <p:spPr>
          <a:xfrm>
            <a:off x="981825" y="3081900"/>
            <a:ext cx="982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Lack of self-service</a:t>
            </a:r>
            <a:endParaRPr b="0" i="0" sz="1400" u="none" cap="none" strike="noStrike">
              <a:solidFill>
                <a:srgbClr val="00D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b93de55a16_0_73"/>
          <p:cNvSpPr txBox="1"/>
          <p:nvPr/>
        </p:nvSpPr>
        <p:spPr>
          <a:xfrm>
            <a:off x="981825" y="4275475"/>
            <a:ext cx="8688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286" lvl="0" marL="45720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bla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f70ceeafd_0_17"/>
          <p:cNvSpPr/>
          <p:nvPr/>
        </p:nvSpPr>
        <p:spPr>
          <a:xfrm>
            <a:off x="9498646" y="-19846"/>
            <a:ext cx="8890800" cy="10326600"/>
          </a:xfrm>
          <a:prstGeom prst="rect">
            <a:avLst/>
          </a:prstGeom>
          <a:solidFill>
            <a:srgbClr val="00DE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bf70ceeafd_0_17"/>
          <p:cNvSpPr txBox="1"/>
          <p:nvPr/>
        </p:nvSpPr>
        <p:spPr>
          <a:xfrm>
            <a:off x="1002375" y="3609938"/>
            <a:ext cx="56517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Suggested Solution</a:t>
            </a:r>
            <a:endParaRPr b="1" sz="7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4" name="Google Shape;304;g2bf70ceeafd_0_17"/>
          <p:cNvGrpSpPr/>
          <p:nvPr/>
        </p:nvGrpSpPr>
        <p:grpSpPr>
          <a:xfrm>
            <a:off x="11692575" y="1426950"/>
            <a:ext cx="6141531" cy="2137321"/>
            <a:chOff x="-8" y="136525"/>
            <a:chExt cx="7718400" cy="2849761"/>
          </a:xfrm>
        </p:grpSpPr>
        <p:sp>
          <p:nvSpPr>
            <p:cNvPr id="305" name="Google Shape;305;g2bf70ceeafd_0_17"/>
            <p:cNvSpPr txBox="1"/>
            <p:nvPr/>
          </p:nvSpPr>
          <p:spPr>
            <a:xfrm>
              <a:off x="0" y="136525"/>
              <a:ext cx="7422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200">
                  <a:solidFill>
                    <a:srgbClr val="182722"/>
                  </a:solidFill>
                  <a:latin typeface="Poppins"/>
                  <a:ea typeface="Poppins"/>
                  <a:cs typeface="Poppins"/>
                  <a:sym typeface="Poppins"/>
                </a:rPr>
                <a:t>Internal Developer Platform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2bf70ceeafd_0_17"/>
            <p:cNvSpPr txBox="1"/>
            <p:nvPr/>
          </p:nvSpPr>
          <p:spPr>
            <a:xfrm>
              <a:off x="-8" y="934286"/>
              <a:ext cx="7718400" cy="205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6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None/>
              </a:pPr>
              <a:r>
                <a:rPr lang="en-US" sz="2499">
                  <a:latin typeface="Poppins Light"/>
                  <a:ea typeface="Poppins Light"/>
                  <a:cs typeface="Poppins Light"/>
                  <a:sym typeface="Poppins Light"/>
                </a:rPr>
                <a:t>An easy and intuitive way for any developer in the organization to consume services.</a:t>
              </a:r>
              <a:endParaRPr b="0" i="0" sz="2499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07" name="Google Shape;307;g2bf70ceeafd_0_17"/>
          <p:cNvGrpSpPr/>
          <p:nvPr/>
        </p:nvGrpSpPr>
        <p:grpSpPr>
          <a:xfrm>
            <a:off x="11692581" y="4395077"/>
            <a:ext cx="5566725" cy="2130407"/>
            <a:chOff x="0" y="-371475"/>
            <a:chExt cx="7422300" cy="2840543"/>
          </a:xfrm>
        </p:grpSpPr>
        <p:sp>
          <p:nvSpPr>
            <p:cNvPr id="308" name="Google Shape;308;g2bf70ceeafd_0_17"/>
            <p:cNvSpPr txBox="1"/>
            <p:nvPr/>
          </p:nvSpPr>
          <p:spPr>
            <a:xfrm>
              <a:off x="0" y="-371475"/>
              <a:ext cx="7422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200">
                  <a:latin typeface="Poppins"/>
                  <a:ea typeface="Poppins"/>
                  <a:cs typeface="Poppins"/>
                  <a:sym typeface="Poppins"/>
                </a:rPr>
                <a:t>Single Pane of Glass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bf70ceeafd_0_17"/>
            <p:cNvSpPr txBox="1"/>
            <p:nvPr/>
          </p:nvSpPr>
          <p:spPr>
            <a:xfrm>
              <a:off x="0" y="416768"/>
              <a:ext cx="7422300" cy="20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latin typeface="Poppins Light"/>
                  <a:ea typeface="Poppins Light"/>
                  <a:cs typeface="Poppins Light"/>
                  <a:sym typeface="Poppins Light"/>
                </a:rPr>
                <a:t>Consolidation of all the organization’s tools, APIs, frameworks, languages, etc.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g2bf70ceeafd_0_17"/>
          <p:cNvGrpSpPr/>
          <p:nvPr/>
        </p:nvGrpSpPr>
        <p:grpSpPr>
          <a:xfrm>
            <a:off x="11692575" y="7514125"/>
            <a:ext cx="6012675" cy="1537179"/>
            <a:chOff x="-9" y="-66676"/>
            <a:chExt cx="8016900" cy="2049571"/>
          </a:xfrm>
        </p:grpSpPr>
        <p:sp>
          <p:nvSpPr>
            <p:cNvPr id="311" name="Google Shape;311;g2bf70ceeafd_0_17"/>
            <p:cNvSpPr txBox="1"/>
            <p:nvPr/>
          </p:nvSpPr>
          <p:spPr>
            <a:xfrm>
              <a:off x="-9" y="-66676"/>
              <a:ext cx="80169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200">
                  <a:latin typeface="Poppins"/>
                  <a:ea typeface="Poppins"/>
                  <a:cs typeface="Poppins"/>
                  <a:sym typeface="Poppins"/>
                </a:rPr>
                <a:t>Ready-Made Templates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bf70ceeafd_0_17"/>
            <p:cNvSpPr txBox="1"/>
            <p:nvPr/>
          </p:nvSpPr>
          <p:spPr>
            <a:xfrm>
              <a:off x="0" y="700095"/>
              <a:ext cx="7422300" cy="12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Make the engineers independent rather than rely on the infra teams.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g2bf70ceeafd_0_17"/>
          <p:cNvSpPr/>
          <p:nvPr/>
        </p:nvSpPr>
        <p:spPr>
          <a:xfrm>
            <a:off x="8498300" y="1043200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bf70ceeafd_0_17"/>
          <p:cNvSpPr/>
          <p:nvPr/>
        </p:nvSpPr>
        <p:spPr>
          <a:xfrm>
            <a:off x="8498300" y="4156888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bf70ceeafd_0_17"/>
          <p:cNvSpPr/>
          <p:nvPr/>
        </p:nvSpPr>
        <p:spPr>
          <a:xfrm>
            <a:off x="8498300" y="7039275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bf70ceeafd_0_17"/>
          <p:cNvSpPr txBox="1"/>
          <p:nvPr/>
        </p:nvSpPr>
        <p:spPr>
          <a:xfrm>
            <a:off x="15913900" y="9979200"/>
            <a:ext cx="24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icons created by the noun project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7" name="Google Shape;317;g2bf70ceeafd_0_17"/>
          <p:cNvPicPr preferRelativeResize="0"/>
          <p:nvPr/>
        </p:nvPicPr>
        <p:blipFill rotWithShape="1">
          <a:blip r:embed="rId3">
            <a:alphaModFix/>
          </a:blip>
          <a:srcRect b="17005" l="0" r="0" t="0"/>
          <a:stretch/>
        </p:blipFill>
        <p:spPr>
          <a:xfrm>
            <a:off x="8723913" y="1397350"/>
            <a:ext cx="1511674" cy="12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2bf70ceeafd_0_17"/>
          <p:cNvPicPr preferRelativeResize="0"/>
          <p:nvPr/>
        </p:nvPicPr>
        <p:blipFill rotWithShape="1">
          <a:blip r:embed="rId4">
            <a:alphaModFix/>
          </a:blip>
          <a:srcRect b="11520" l="17115" r="15923" t="0"/>
          <a:stretch/>
        </p:blipFill>
        <p:spPr>
          <a:xfrm>
            <a:off x="8986938" y="4598700"/>
            <a:ext cx="883997" cy="11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2bf70ceeafd_0_17"/>
          <p:cNvPicPr preferRelativeResize="0"/>
          <p:nvPr/>
        </p:nvPicPr>
        <p:blipFill rotWithShape="1">
          <a:blip r:embed="rId5">
            <a:alphaModFix/>
          </a:blip>
          <a:srcRect b="13035" l="0" r="0" t="0"/>
          <a:stretch/>
        </p:blipFill>
        <p:spPr>
          <a:xfrm>
            <a:off x="8723925" y="7359328"/>
            <a:ext cx="1511650" cy="131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f70ceeafd_0_41"/>
          <p:cNvSpPr/>
          <p:nvPr/>
        </p:nvSpPr>
        <p:spPr>
          <a:xfrm>
            <a:off x="9498646" y="-19846"/>
            <a:ext cx="8890800" cy="10326600"/>
          </a:xfrm>
          <a:prstGeom prst="rect">
            <a:avLst/>
          </a:prstGeom>
          <a:solidFill>
            <a:srgbClr val="FF59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bf70ceeafd_0_41"/>
          <p:cNvSpPr txBox="1"/>
          <p:nvPr/>
        </p:nvSpPr>
        <p:spPr>
          <a:xfrm>
            <a:off x="1002375" y="3609938"/>
            <a:ext cx="56517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Expected Outcomes</a:t>
            </a:r>
            <a:endParaRPr b="1" sz="7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26" name="Google Shape;326;g2bf70ceeafd_0_41"/>
          <p:cNvGrpSpPr/>
          <p:nvPr/>
        </p:nvGrpSpPr>
        <p:grpSpPr>
          <a:xfrm>
            <a:off x="11692575" y="1426950"/>
            <a:ext cx="6141531" cy="1560421"/>
            <a:chOff x="-8" y="136525"/>
            <a:chExt cx="7718400" cy="2080561"/>
          </a:xfrm>
        </p:grpSpPr>
        <p:sp>
          <p:nvSpPr>
            <p:cNvPr id="327" name="Google Shape;327;g2bf70ceeafd_0_41"/>
            <p:cNvSpPr txBox="1"/>
            <p:nvPr/>
          </p:nvSpPr>
          <p:spPr>
            <a:xfrm>
              <a:off x="0" y="136525"/>
              <a:ext cx="7422300" cy="15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200">
                  <a:solidFill>
                    <a:srgbClr val="182722"/>
                  </a:solidFill>
                  <a:latin typeface="Poppins"/>
                  <a:ea typeface="Poppins"/>
                  <a:cs typeface="Poppins"/>
                  <a:sym typeface="Poppins"/>
                </a:rPr>
                <a:t>Self-Sufficient Developers</a:t>
              </a:r>
              <a:endParaRPr b="1" sz="3200">
                <a:solidFill>
                  <a:srgbClr val="182722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t/>
              </a:r>
              <a:endParaRPr b="1" sz="3200">
                <a:solidFill>
                  <a:srgbClr val="18272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8" name="Google Shape;328;g2bf70ceeafd_0_41"/>
            <p:cNvSpPr txBox="1"/>
            <p:nvPr/>
          </p:nvSpPr>
          <p:spPr>
            <a:xfrm>
              <a:off x="-8" y="934286"/>
              <a:ext cx="7718400" cy="12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Make the engineers independent and not rely on the infra teams</a:t>
              </a:r>
              <a:endParaRPr sz="2499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29" name="Google Shape;329;g2bf70ceeafd_0_41"/>
          <p:cNvGrpSpPr/>
          <p:nvPr/>
        </p:nvGrpSpPr>
        <p:grpSpPr>
          <a:xfrm>
            <a:off x="11692581" y="4395077"/>
            <a:ext cx="5566725" cy="1553282"/>
            <a:chOff x="0" y="-371475"/>
            <a:chExt cx="7422300" cy="2071043"/>
          </a:xfrm>
        </p:grpSpPr>
        <p:sp>
          <p:nvSpPr>
            <p:cNvPr id="330" name="Google Shape;330;g2bf70ceeafd_0_41"/>
            <p:cNvSpPr txBox="1"/>
            <p:nvPr/>
          </p:nvSpPr>
          <p:spPr>
            <a:xfrm>
              <a:off x="0" y="-371475"/>
              <a:ext cx="7422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200">
                  <a:latin typeface="Poppins"/>
                  <a:ea typeface="Poppins"/>
                  <a:cs typeface="Poppins"/>
                  <a:sym typeface="Poppins"/>
                </a:rPr>
                <a:t>Accelerated Delivery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2bf70ceeafd_0_41"/>
            <p:cNvSpPr txBox="1"/>
            <p:nvPr/>
          </p:nvSpPr>
          <p:spPr>
            <a:xfrm>
              <a:off x="0" y="416768"/>
              <a:ext cx="7422300" cy="12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latin typeface="Poppins Light"/>
                  <a:ea typeface="Poppins Light"/>
                  <a:cs typeface="Poppins Light"/>
                  <a:sym typeface="Poppins Light"/>
                </a:rPr>
                <a:t>Delivery much more code and more frequent to production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g2bf70ceeafd_0_41"/>
          <p:cNvGrpSpPr/>
          <p:nvPr/>
        </p:nvGrpSpPr>
        <p:grpSpPr>
          <a:xfrm>
            <a:off x="11692575" y="7514125"/>
            <a:ext cx="6012675" cy="2114304"/>
            <a:chOff x="-9" y="-66676"/>
            <a:chExt cx="8016900" cy="2819071"/>
          </a:xfrm>
        </p:grpSpPr>
        <p:sp>
          <p:nvSpPr>
            <p:cNvPr id="333" name="Google Shape;333;g2bf70ceeafd_0_41"/>
            <p:cNvSpPr txBox="1"/>
            <p:nvPr/>
          </p:nvSpPr>
          <p:spPr>
            <a:xfrm>
              <a:off x="-9" y="-66676"/>
              <a:ext cx="80169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200">
                  <a:latin typeface="Poppins"/>
                  <a:ea typeface="Poppins"/>
                  <a:cs typeface="Poppins"/>
                  <a:sym typeface="Poppins"/>
                </a:rPr>
                <a:t>Standard </a:t>
              </a:r>
              <a:r>
                <a:rPr b="1" lang="en-US" sz="3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Enforcement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2bf70ceeafd_0_41"/>
            <p:cNvSpPr txBox="1"/>
            <p:nvPr/>
          </p:nvSpPr>
          <p:spPr>
            <a:xfrm>
              <a:off x="0" y="700095"/>
              <a:ext cx="7422300" cy="20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Pave golden paths for developers that ensure the correct path is the easiest path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g2bf70ceeafd_0_41"/>
          <p:cNvSpPr/>
          <p:nvPr/>
        </p:nvSpPr>
        <p:spPr>
          <a:xfrm>
            <a:off x="8498300" y="1043200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FF59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bf70ceeafd_0_41"/>
          <p:cNvSpPr/>
          <p:nvPr/>
        </p:nvSpPr>
        <p:spPr>
          <a:xfrm>
            <a:off x="8498300" y="4156888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FF59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bf70ceeafd_0_41"/>
          <p:cNvSpPr/>
          <p:nvPr/>
        </p:nvSpPr>
        <p:spPr>
          <a:xfrm>
            <a:off x="8498300" y="7039275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FF59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bf70ceeafd_0_41"/>
          <p:cNvSpPr txBox="1"/>
          <p:nvPr/>
        </p:nvSpPr>
        <p:spPr>
          <a:xfrm>
            <a:off x="15913900" y="9979200"/>
            <a:ext cx="24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icons created by the noun project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9" name="Google Shape;339;g2bf70ceeafd_0_41"/>
          <p:cNvPicPr preferRelativeResize="0"/>
          <p:nvPr/>
        </p:nvPicPr>
        <p:blipFill rotWithShape="1">
          <a:blip r:embed="rId3">
            <a:alphaModFix/>
          </a:blip>
          <a:srcRect b="27688" l="0" r="0" t="0"/>
          <a:stretch/>
        </p:blipFill>
        <p:spPr>
          <a:xfrm>
            <a:off x="8672138" y="1262838"/>
            <a:ext cx="1615226" cy="11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2bf70ceeafd_0_41"/>
          <p:cNvPicPr preferRelativeResize="0"/>
          <p:nvPr/>
        </p:nvPicPr>
        <p:blipFill rotWithShape="1">
          <a:blip r:embed="rId4">
            <a:alphaModFix/>
          </a:blip>
          <a:srcRect b="20948" l="13750" r="12285" t="11213"/>
          <a:stretch/>
        </p:blipFill>
        <p:spPr>
          <a:xfrm>
            <a:off x="8921814" y="4626661"/>
            <a:ext cx="1115875" cy="10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2bf70ceeafd_0_41"/>
          <p:cNvPicPr preferRelativeResize="0"/>
          <p:nvPr/>
        </p:nvPicPr>
        <p:blipFill rotWithShape="1">
          <a:blip r:embed="rId5">
            <a:alphaModFix/>
          </a:blip>
          <a:srcRect b="31556" l="0" r="0" t="17431"/>
          <a:stretch/>
        </p:blipFill>
        <p:spPr>
          <a:xfrm>
            <a:off x="8574150" y="7558763"/>
            <a:ext cx="1811226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b637a9130_0_260"/>
          <p:cNvSpPr/>
          <p:nvPr/>
        </p:nvSpPr>
        <p:spPr>
          <a:xfrm>
            <a:off x="12147137" y="-893915"/>
            <a:ext cx="8229600" cy="8229600"/>
          </a:xfrm>
          <a:custGeom>
            <a:rect b="b" l="l" r="r" t="t"/>
            <a:pathLst>
              <a:path extrusionOk="0"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7" name="Google Shape;347;g2bb637a9130_0_260"/>
          <p:cNvSpPr txBox="1"/>
          <p:nvPr/>
        </p:nvSpPr>
        <p:spPr>
          <a:xfrm>
            <a:off x="1028700" y="1143000"/>
            <a:ext cx="91941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-US" sz="118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endParaRPr b="1" sz="11800">
              <a:solidFill>
                <a:srgbClr val="00DEA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-US" sz="118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Technology</a:t>
            </a:r>
            <a:endParaRPr b="1" sz="11800">
              <a:solidFill>
                <a:srgbClr val="00DEA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g2bb637a9130_0_260"/>
          <p:cNvSpPr/>
          <p:nvPr/>
        </p:nvSpPr>
        <p:spPr>
          <a:xfrm>
            <a:off x="-660918" y="8209426"/>
            <a:ext cx="8229600" cy="8229600"/>
          </a:xfrm>
          <a:custGeom>
            <a:rect b="b" l="l" r="r" t="t"/>
            <a:pathLst>
              <a:path extrusionOk="0"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g2bb637a9130_0_260"/>
          <p:cNvSpPr/>
          <p:nvPr/>
        </p:nvSpPr>
        <p:spPr>
          <a:xfrm rot="-2454621">
            <a:off x="11689533" y="4040434"/>
            <a:ext cx="8173896" cy="15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bb637a9130_0_260"/>
          <p:cNvSpPr/>
          <p:nvPr/>
        </p:nvSpPr>
        <p:spPr>
          <a:xfrm rot="-2454674">
            <a:off x="-250445" y="10458509"/>
            <a:ext cx="7416983" cy="22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bb637a9130_0_290"/>
          <p:cNvSpPr txBox="1"/>
          <p:nvPr/>
        </p:nvSpPr>
        <p:spPr>
          <a:xfrm>
            <a:off x="4546950" y="2967700"/>
            <a:ext cx="9194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-US" sz="120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Demo!</a:t>
            </a:r>
            <a:endParaRPr b="1" sz="12000">
              <a:solidFill>
                <a:srgbClr val="00DEA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6" name="Google Shape;356;g2bb637a9130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55467"/>
            <a:ext cx="18288000" cy="609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EA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9144000" y="-175711"/>
            <a:ext cx="9344100" cy="1063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870650" y="3140921"/>
            <a:ext cx="6671928" cy="6916541"/>
            <a:chOff x="0" y="0"/>
            <a:chExt cx="8895904" cy="9222055"/>
          </a:xfrm>
        </p:grpSpPr>
        <p:sp>
          <p:nvSpPr>
            <p:cNvPr id="117" name="Google Shape;117;p3"/>
            <p:cNvSpPr txBox="1"/>
            <p:nvPr/>
          </p:nvSpPr>
          <p:spPr>
            <a:xfrm>
              <a:off x="0" y="0"/>
              <a:ext cx="88959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b="1" i="0" lang="en-US" sz="38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4" y="1218055"/>
              <a:ext cx="8895900" cy="8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23850" lvl="1" marL="6477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2722"/>
                </a:buClr>
                <a:buSzPts val="3000"/>
                <a:buFont typeface="Arial"/>
                <a:buChar char="•"/>
              </a:pPr>
              <a:r>
                <a:rPr lang="en-US" sz="30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Company Goals</a:t>
              </a:r>
              <a:endParaRPr sz="3000">
                <a:solidFill>
                  <a:srgbClr val="18272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-323850" lvl="1" marL="6477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2722"/>
                </a:buClr>
                <a:buSzPts val="3000"/>
                <a:buFont typeface="Poppins Light"/>
                <a:buChar char="•"/>
              </a:pPr>
              <a:r>
                <a:rPr lang="en-US" sz="30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Today’s Main Challenges</a:t>
              </a:r>
              <a:endParaRPr sz="3000">
                <a:solidFill>
                  <a:srgbClr val="18272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-323850" lvl="1" marL="6477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2722"/>
                </a:buClr>
                <a:buSzPts val="3000"/>
                <a:buFont typeface="Poppins Light"/>
                <a:buChar char="•"/>
              </a:pPr>
              <a:r>
                <a:rPr lang="en-US" sz="30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Suggested Solution</a:t>
              </a:r>
              <a:endParaRPr sz="3000">
                <a:solidFill>
                  <a:srgbClr val="18272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-323850" lvl="1" marL="6477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2722"/>
                </a:buClr>
                <a:buSzPts val="3000"/>
                <a:buFont typeface="Poppins Light"/>
                <a:buChar char="•"/>
              </a:pPr>
              <a:r>
                <a:rPr lang="en-US" sz="30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Get to know the technology</a:t>
              </a:r>
              <a:endParaRPr sz="3000">
                <a:solidFill>
                  <a:srgbClr val="18272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-323850" lvl="1" marL="6477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2722"/>
                </a:buClr>
                <a:buSzPts val="3000"/>
                <a:buFont typeface="Poppins Light"/>
                <a:buChar char="•"/>
              </a:pPr>
              <a:r>
                <a:rPr lang="en-US" sz="30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Demo</a:t>
              </a:r>
              <a:endParaRPr sz="3000">
                <a:solidFill>
                  <a:srgbClr val="18272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-323850" lvl="1" marL="6477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2722"/>
                </a:buClr>
                <a:buSzPts val="3000"/>
                <a:buFont typeface="Poppins Light"/>
                <a:buChar char="•"/>
              </a:pPr>
              <a:r>
                <a:rPr lang="en-US" sz="30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Case Studies</a:t>
              </a:r>
              <a:endParaRPr sz="3000">
                <a:solidFill>
                  <a:srgbClr val="18272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-323850" lvl="1" marL="6477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2722"/>
                </a:buClr>
                <a:buSzPts val="3000"/>
                <a:buFont typeface="Poppins Light"/>
                <a:buChar char="•"/>
              </a:pPr>
              <a:r>
                <a:rPr lang="en-US" sz="30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Plan / Next Steps</a:t>
              </a:r>
              <a:endParaRPr sz="3000">
                <a:solidFill>
                  <a:srgbClr val="18272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18272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182722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19" name="Google Shape;119;p3"/>
          <p:cNvSpPr/>
          <p:nvPr/>
        </p:nvSpPr>
        <p:spPr>
          <a:xfrm rot="3846684">
            <a:off x="-660918" y="-5846641"/>
            <a:ext cx="8229600" cy="8229600"/>
          </a:xfrm>
          <a:custGeom>
            <a:rect b="b" l="l" r="r" t="t"/>
            <a:pathLst>
              <a:path extrusionOk="0"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1299275" y="5781134"/>
            <a:ext cx="8229600" cy="8229600"/>
          </a:xfrm>
          <a:custGeom>
            <a:rect b="b" l="l" r="r" t="t"/>
            <a:pathLst>
              <a:path extrusionOk="0"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 rot="2700000">
            <a:off x="3238695" y="1029621"/>
            <a:ext cx="3375642" cy="28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 rot="2700000">
            <a:off x="10830305" y="8361571"/>
            <a:ext cx="5358352" cy="28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7259289" y="162137"/>
            <a:ext cx="689991" cy="612321"/>
          </a:xfrm>
          <a:custGeom>
            <a:rect b="b" l="l" r="r" t="t"/>
            <a:pathLst>
              <a:path extrusionOk="0" h="612321" w="689991">
                <a:moveTo>
                  <a:pt x="0" y="0"/>
                </a:moveTo>
                <a:lnTo>
                  <a:pt x="689991" y="0"/>
                </a:lnTo>
                <a:lnTo>
                  <a:pt x="689991" y="612322"/>
                </a:lnTo>
                <a:lnTo>
                  <a:pt x="0" y="612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86d0c6134_0_79"/>
          <p:cNvSpPr txBox="1"/>
          <p:nvPr/>
        </p:nvSpPr>
        <p:spPr>
          <a:xfrm>
            <a:off x="1028700" y="993475"/>
            <a:ext cx="9432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n-US" sz="6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Case Studies - </a:t>
            </a:r>
            <a:r>
              <a:rPr b="1" lang="en-US" sz="6500">
                <a:solidFill>
                  <a:srgbClr val="00DB4D"/>
                </a:solidFill>
                <a:latin typeface="Poppins"/>
                <a:ea typeface="Poppins"/>
                <a:cs typeface="Poppins"/>
                <a:sym typeface="Poppins"/>
              </a:rPr>
              <a:t>Spotify</a:t>
            </a:r>
            <a:endParaRPr b="1" i="0" sz="1400" u="none" cap="none" strike="noStrike">
              <a:solidFill>
                <a:srgbClr val="00DB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g2b86d0c6134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" y="2639700"/>
            <a:ext cx="18241252" cy="572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b86d0c6134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4175" y="1138949"/>
            <a:ext cx="855025" cy="8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9e27fc30e_0_2"/>
          <p:cNvSpPr txBox="1"/>
          <p:nvPr/>
        </p:nvSpPr>
        <p:spPr>
          <a:xfrm>
            <a:off x="1028700" y="993475"/>
            <a:ext cx="10996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n-US" sz="6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Case Studies -  </a:t>
            </a:r>
            <a:r>
              <a:rPr b="1" lang="en-US" sz="65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Expedia</a:t>
            </a:r>
            <a:endParaRPr b="1" i="0" sz="1400" u="none" cap="none" strike="noStrike">
              <a:solidFill>
                <a:srgbClr val="FFDA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g2b9e27fc30e_0_2"/>
          <p:cNvPicPr preferRelativeResize="0"/>
          <p:nvPr/>
        </p:nvPicPr>
        <p:blipFill rotWithShape="1">
          <a:blip r:embed="rId3">
            <a:alphaModFix/>
          </a:blip>
          <a:srcRect b="0" l="0" r="80438" t="0"/>
          <a:stretch/>
        </p:blipFill>
        <p:spPr>
          <a:xfrm>
            <a:off x="11006100" y="1070300"/>
            <a:ext cx="973713" cy="1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2b9e27fc30e_0_2"/>
          <p:cNvSpPr txBox="1"/>
          <p:nvPr/>
        </p:nvSpPr>
        <p:spPr>
          <a:xfrm>
            <a:off x="768375" y="4610375"/>
            <a:ext cx="5532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4-min average per app creation/onboarding with ~95% on the first try </a:t>
            </a: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7,000+ components created or onboarded</a:t>
            </a:r>
            <a:endParaRPr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1" name="Google Shape;371;g2b9e27fc30e_0_2"/>
          <p:cNvSpPr txBox="1"/>
          <p:nvPr/>
        </p:nvSpPr>
        <p:spPr>
          <a:xfrm>
            <a:off x="690225" y="4102475"/>
            <a:ext cx="553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Ship on Day 1</a:t>
            </a:r>
            <a:endParaRPr b="1"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2" name="Google Shape;372;g2b9e27fc30e_0_2"/>
          <p:cNvSpPr txBox="1"/>
          <p:nvPr/>
        </p:nvSpPr>
        <p:spPr>
          <a:xfrm>
            <a:off x="6492900" y="4610375"/>
            <a:ext cx="5532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4000+ unique users using Backstage for ~20 min on average a day.</a:t>
            </a:r>
            <a:endParaRPr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15%+ of internal developer tools are integrated within Backstage, reducing the amount of context-switching needed</a:t>
            </a:r>
            <a:endParaRPr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3" name="Google Shape;373;g2b9e27fc30e_0_2"/>
          <p:cNvSpPr txBox="1"/>
          <p:nvPr/>
        </p:nvSpPr>
        <p:spPr>
          <a:xfrm>
            <a:off x="6414750" y="4102475"/>
            <a:ext cx="553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Reduce context switching</a:t>
            </a:r>
            <a:endParaRPr b="1"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4" name="Google Shape;374;g2b9e27fc30e_0_2"/>
          <p:cNvSpPr txBox="1"/>
          <p:nvPr/>
        </p:nvSpPr>
        <p:spPr>
          <a:xfrm>
            <a:off x="12295575" y="4610375"/>
            <a:ext cx="5532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50,000+ average monthly TechDoc views</a:t>
            </a: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500+ services tied with TechDocs</a:t>
            </a:r>
            <a:endParaRPr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g2b9e27fc30e_0_2"/>
          <p:cNvSpPr txBox="1"/>
          <p:nvPr/>
        </p:nvSpPr>
        <p:spPr>
          <a:xfrm>
            <a:off x="12217425" y="4102475"/>
            <a:ext cx="553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Technical documentation reach</a:t>
            </a:r>
            <a:endParaRPr b="1" sz="21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6" name="Google Shape;376;g2b9e27fc30e_0_2"/>
          <p:cNvSpPr txBox="1"/>
          <p:nvPr/>
        </p:nvSpPr>
        <p:spPr>
          <a:xfrm>
            <a:off x="6377700" y="2823088"/>
            <a:ext cx="5532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Impact</a:t>
            </a:r>
            <a:endParaRPr b="1" sz="47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7" name="Google Shape;377;g2b9e27fc30e_0_2"/>
          <p:cNvSpPr txBox="1"/>
          <p:nvPr/>
        </p:nvSpPr>
        <p:spPr>
          <a:xfrm>
            <a:off x="6531975" y="6511313"/>
            <a:ext cx="5532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FFDA00"/>
                </a:solidFill>
                <a:latin typeface="Poppins"/>
                <a:ea typeface="Poppins"/>
                <a:cs typeface="Poppins"/>
                <a:sym typeface="Poppins"/>
              </a:rPr>
              <a:t>Adoption</a:t>
            </a:r>
            <a:endParaRPr b="1" sz="4700">
              <a:solidFill>
                <a:srgbClr val="FFDA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a79a5af8f_0_0"/>
          <p:cNvSpPr txBox="1"/>
          <p:nvPr/>
        </p:nvSpPr>
        <p:spPr>
          <a:xfrm>
            <a:off x="1028700" y="993475"/>
            <a:ext cx="10996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n-US" sz="6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Case Studies - </a:t>
            </a:r>
            <a:endParaRPr b="1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2ba79a5af8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700" y="657450"/>
            <a:ext cx="2327600" cy="16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2ba79a5af8f_0_0"/>
          <p:cNvSpPr txBox="1"/>
          <p:nvPr/>
        </p:nvSpPr>
        <p:spPr>
          <a:xfrm>
            <a:off x="702250" y="4518550"/>
            <a:ext cx="427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Projects ship </a:t>
            </a:r>
            <a:r>
              <a:rPr lang="en-US" sz="2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weekly</a:t>
            </a:r>
            <a:r>
              <a:rPr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 instead of </a:t>
            </a:r>
            <a:r>
              <a:rPr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quarterly</a:t>
            </a:r>
            <a:endParaRPr sz="2500">
              <a:solidFill>
                <a:srgbClr val="FF59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g2ba79a5af8f_0_0"/>
          <p:cNvSpPr txBox="1"/>
          <p:nvPr/>
        </p:nvSpPr>
        <p:spPr>
          <a:xfrm>
            <a:off x="637325" y="3931325"/>
            <a:ext cx="553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Delivery </a:t>
            </a:r>
            <a:r>
              <a:rPr b="1"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Acceleration</a:t>
            </a:r>
            <a:endParaRPr b="1" sz="2500">
              <a:solidFill>
                <a:srgbClr val="FF59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6" name="Google Shape;386;g2ba79a5af8f_0_0"/>
          <p:cNvSpPr txBox="1"/>
          <p:nvPr/>
        </p:nvSpPr>
        <p:spPr>
          <a:xfrm>
            <a:off x="6426775" y="4518550"/>
            <a:ext cx="55326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8-12 Weeks saved for 25 teams, equivalent to </a:t>
            </a:r>
            <a:r>
              <a:rPr lang="en-US" sz="2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250,000$ per team.</a:t>
            </a:r>
            <a:endParaRPr sz="2500">
              <a:solidFill>
                <a:srgbClr val="00DEA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DEA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Over </a:t>
            </a:r>
            <a:r>
              <a:rPr lang="en-US" sz="2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5M$ saved annually</a:t>
            </a:r>
            <a:r>
              <a:rPr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 year over year since 2022</a:t>
            </a:r>
            <a:endParaRPr sz="2500">
              <a:solidFill>
                <a:srgbClr val="FF59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7" name="Google Shape;387;g2ba79a5af8f_0_0"/>
          <p:cNvSpPr txBox="1"/>
          <p:nvPr/>
        </p:nvSpPr>
        <p:spPr>
          <a:xfrm>
            <a:off x="6361850" y="3931325"/>
            <a:ext cx="553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Save $$$</a:t>
            </a:r>
            <a:endParaRPr b="1" sz="2500">
              <a:solidFill>
                <a:srgbClr val="FF59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8" name="Google Shape;388;g2ba79a5af8f_0_0"/>
          <p:cNvSpPr txBox="1"/>
          <p:nvPr/>
        </p:nvSpPr>
        <p:spPr>
          <a:xfrm>
            <a:off x="12229450" y="4518550"/>
            <a:ext cx="553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40 approved templates</a:t>
            </a:r>
            <a:endParaRPr sz="2500">
              <a:solidFill>
                <a:srgbClr val="00DEA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for deploying applications</a:t>
            </a:r>
            <a:endParaRPr sz="2500">
              <a:solidFill>
                <a:srgbClr val="FF59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9" name="Google Shape;389;g2ba79a5af8f_0_0"/>
          <p:cNvSpPr txBox="1"/>
          <p:nvPr/>
        </p:nvSpPr>
        <p:spPr>
          <a:xfrm>
            <a:off x="12164525" y="3931325"/>
            <a:ext cx="553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Standardized</a:t>
            </a:r>
            <a:r>
              <a:rPr b="1" lang="en-US" sz="2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 Deployment</a:t>
            </a:r>
            <a:endParaRPr b="1" sz="2500">
              <a:solidFill>
                <a:srgbClr val="FF59A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bb637a9130_0_314"/>
          <p:cNvSpPr/>
          <p:nvPr/>
        </p:nvSpPr>
        <p:spPr>
          <a:xfrm>
            <a:off x="6069651" y="-19850"/>
            <a:ext cx="12218400" cy="10326600"/>
          </a:xfrm>
          <a:prstGeom prst="rect">
            <a:avLst/>
          </a:prstGeom>
          <a:solidFill>
            <a:srgbClr val="00DE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bb637a9130_0_314"/>
          <p:cNvSpPr txBox="1"/>
          <p:nvPr/>
        </p:nvSpPr>
        <p:spPr>
          <a:xfrm>
            <a:off x="354475" y="3006100"/>
            <a:ext cx="5651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5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Plan </a:t>
            </a:r>
            <a:endParaRPr b="1" sz="5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5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&amp;</a:t>
            </a:r>
            <a:endParaRPr b="1" sz="5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5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Next Steps</a:t>
            </a:r>
            <a:endParaRPr b="1" sz="5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6" name="Google Shape;396;g2bb637a9130_0_314"/>
          <p:cNvSpPr txBox="1"/>
          <p:nvPr/>
        </p:nvSpPr>
        <p:spPr>
          <a:xfrm>
            <a:off x="7271906" y="802979"/>
            <a:ext cx="556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182722"/>
                </a:solidFill>
                <a:latin typeface="Poppins"/>
                <a:ea typeface="Poppins"/>
                <a:cs typeface="Poppins"/>
                <a:sym typeface="Poppins"/>
              </a:rPr>
              <a:t>POC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bb637a9130_0_314"/>
          <p:cNvSpPr txBox="1"/>
          <p:nvPr/>
        </p:nvSpPr>
        <p:spPr>
          <a:xfrm>
            <a:off x="7219006" y="3306727"/>
            <a:ext cx="556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latin typeface="Poppins"/>
                <a:ea typeface="Poppins"/>
                <a:cs typeface="Poppins"/>
                <a:sym typeface="Poppins"/>
              </a:rPr>
              <a:t>Beta </a:t>
            </a:r>
            <a:r>
              <a:rPr b="1" lang="en-US" sz="3300">
                <a:latin typeface="Poppins"/>
                <a:ea typeface="Poppins"/>
                <a:cs typeface="Poppins"/>
                <a:sym typeface="Poppins"/>
              </a:rPr>
              <a:t>Onboarding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bb637a9130_0_314"/>
          <p:cNvSpPr/>
          <p:nvPr/>
        </p:nvSpPr>
        <p:spPr>
          <a:xfrm>
            <a:off x="5360200" y="818425"/>
            <a:ext cx="1438800" cy="14388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2bb637a9130_0_314"/>
          <p:cNvSpPr txBox="1"/>
          <p:nvPr/>
        </p:nvSpPr>
        <p:spPr>
          <a:xfrm>
            <a:off x="15913900" y="9979200"/>
            <a:ext cx="24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icons created by the noun project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0" name="Google Shape;400;g2bb637a9130_0_314"/>
          <p:cNvSpPr/>
          <p:nvPr/>
        </p:nvSpPr>
        <p:spPr>
          <a:xfrm>
            <a:off x="5360200" y="3095217"/>
            <a:ext cx="1438800" cy="14388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2bb637a9130_0_314"/>
          <p:cNvSpPr/>
          <p:nvPr/>
        </p:nvSpPr>
        <p:spPr>
          <a:xfrm>
            <a:off x="5360200" y="5372008"/>
            <a:ext cx="1438800" cy="14388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2bb637a9130_0_314"/>
          <p:cNvSpPr/>
          <p:nvPr/>
        </p:nvSpPr>
        <p:spPr>
          <a:xfrm>
            <a:off x="5360200" y="7648800"/>
            <a:ext cx="1438800" cy="14388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2bb637a9130_0_314"/>
          <p:cNvSpPr txBox="1"/>
          <p:nvPr/>
        </p:nvSpPr>
        <p:spPr>
          <a:xfrm>
            <a:off x="5856706" y="1029925"/>
            <a:ext cx="44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4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bb637a9130_0_314"/>
          <p:cNvSpPr txBox="1"/>
          <p:nvPr/>
        </p:nvSpPr>
        <p:spPr>
          <a:xfrm>
            <a:off x="5856706" y="3306713"/>
            <a:ext cx="44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4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bb637a9130_0_314"/>
          <p:cNvSpPr txBox="1"/>
          <p:nvPr/>
        </p:nvSpPr>
        <p:spPr>
          <a:xfrm>
            <a:off x="5856706" y="5583500"/>
            <a:ext cx="44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4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bb637a9130_0_314"/>
          <p:cNvSpPr txBox="1"/>
          <p:nvPr/>
        </p:nvSpPr>
        <p:spPr>
          <a:xfrm>
            <a:off x="5777381" y="7860263"/>
            <a:ext cx="44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0" i="0" sz="4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bb637a9130_0_314"/>
          <p:cNvSpPr txBox="1"/>
          <p:nvPr/>
        </p:nvSpPr>
        <p:spPr>
          <a:xfrm>
            <a:off x="7271900" y="1310875"/>
            <a:ext cx="67464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Create a POV deployment + </a:t>
            </a: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single flow</a:t>
            </a:r>
            <a:endParaRPr sz="2499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ETA: 2-4 weeks</a:t>
            </a:r>
            <a:endParaRPr sz="2499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8" name="Google Shape;408;g2bb637a9130_0_314"/>
          <p:cNvSpPr txBox="1"/>
          <p:nvPr/>
        </p:nvSpPr>
        <p:spPr>
          <a:xfrm>
            <a:off x="7219000" y="3814625"/>
            <a:ext cx="67464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Onboard</a:t>
            </a: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 beta teams for feedback</a:t>
            </a:r>
            <a:endParaRPr sz="2499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ETA: 4-6 weeks</a:t>
            </a:r>
            <a:endParaRPr sz="2499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9" name="Google Shape;409;g2bb637a9130_0_314"/>
          <p:cNvSpPr txBox="1"/>
          <p:nvPr/>
        </p:nvSpPr>
        <p:spPr>
          <a:xfrm>
            <a:off x="7219006" y="5452852"/>
            <a:ext cx="556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latin typeface="Poppins"/>
                <a:ea typeface="Poppins"/>
                <a:cs typeface="Poppins"/>
                <a:sym typeface="Poppins"/>
              </a:rPr>
              <a:t>Full</a:t>
            </a:r>
            <a:r>
              <a:rPr b="1" lang="en-US" sz="3300">
                <a:latin typeface="Poppins"/>
                <a:ea typeface="Poppins"/>
                <a:cs typeface="Poppins"/>
                <a:sym typeface="Poppins"/>
              </a:rPr>
              <a:t> Onboarding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bb637a9130_0_314"/>
          <p:cNvSpPr txBox="1"/>
          <p:nvPr/>
        </p:nvSpPr>
        <p:spPr>
          <a:xfrm>
            <a:off x="7219000" y="5960750"/>
            <a:ext cx="67464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Onboard</a:t>
            </a: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 x teams</a:t>
            </a:r>
            <a:endParaRPr sz="2499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ETA: 6-10 weeks</a:t>
            </a:r>
            <a:endParaRPr sz="2499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1" name="Google Shape;411;g2bb637a9130_0_314"/>
          <p:cNvSpPr txBox="1"/>
          <p:nvPr/>
        </p:nvSpPr>
        <p:spPr>
          <a:xfrm>
            <a:off x="7133406" y="7729627"/>
            <a:ext cx="556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latin typeface="Poppins"/>
                <a:ea typeface="Poppins"/>
                <a:cs typeface="Poppins"/>
                <a:sym typeface="Poppins"/>
              </a:rPr>
              <a:t>Continuous</a:t>
            </a:r>
            <a:r>
              <a:rPr b="1" lang="en-US" sz="3300">
                <a:latin typeface="Poppins"/>
                <a:ea typeface="Poppins"/>
                <a:cs typeface="Poppins"/>
                <a:sym typeface="Poppins"/>
              </a:rPr>
              <a:t> Optimization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bb637a9130_0_314"/>
          <p:cNvSpPr txBox="1"/>
          <p:nvPr/>
        </p:nvSpPr>
        <p:spPr>
          <a:xfrm>
            <a:off x="7133400" y="8237525"/>
            <a:ext cx="67464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Q review &amp; optimize more p</a:t>
            </a: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rocesses</a:t>
            </a:r>
            <a:endParaRPr sz="2499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>
                <a:latin typeface="Poppins Light"/>
                <a:ea typeface="Poppins Light"/>
                <a:cs typeface="Poppins Light"/>
                <a:sym typeface="Poppins Light"/>
              </a:rPr>
              <a:t>ETA: 10+ weeks</a:t>
            </a:r>
            <a:endParaRPr sz="2499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b637a9130_0_307"/>
          <p:cNvSpPr txBox="1"/>
          <p:nvPr/>
        </p:nvSpPr>
        <p:spPr>
          <a:xfrm>
            <a:off x="2896350" y="3258600"/>
            <a:ext cx="12495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-US" sz="120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Thank You ;-) </a:t>
            </a:r>
            <a:endParaRPr b="1" sz="12000">
              <a:solidFill>
                <a:srgbClr val="00DEA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8" name="Google Shape;418;g2bb637a9130_0_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55467"/>
            <a:ext cx="18288000" cy="609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b9e27fc30e_0_53"/>
          <p:cNvPicPr preferRelativeResize="0"/>
          <p:nvPr/>
        </p:nvPicPr>
        <p:blipFill rotWithShape="1">
          <a:blip r:embed="rId3">
            <a:alphaModFix/>
          </a:blip>
          <a:srcRect b="0" l="49893" r="9928" t="0"/>
          <a:stretch/>
        </p:blipFill>
        <p:spPr>
          <a:xfrm>
            <a:off x="9963775" y="1856425"/>
            <a:ext cx="6095524" cy="6279726"/>
          </a:xfrm>
          <a:prstGeom prst="rect">
            <a:avLst/>
          </a:prstGeom>
          <a:noFill/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g2b9e27fc30e_0_53"/>
          <p:cNvPicPr preferRelativeResize="0"/>
          <p:nvPr/>
        </p:nvPicPr>
        <p:blipFill rotWithShape="1">
          <a:blip r:embed="rId3">
            <a:alphaModFix/>
          </a:blip>
          <a:srcRect b="0" l="5837" r="50497" t="0"/>
          <a:stretch/>
        </p:blipFill>
        <p:spPr>
          <a:xfrm>
            <a:off x="2228700" y="1856425"/>
            <a:ext cx="6624402" cy="6279726"/>
          </a:xfrm>
          <a:prstGeom prst="rect">
            <a:avLst/>
          </a:prstGeom>
          <a:noFill/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9498646" y="-19846"/>
            <a:ext cx="8890780" cy="10326691"/>
          </a:xfrm>
          <a:prstGeom prst="rect">
            <a:avLst/>
          </a:prstGeom>
          <a:solidFill>
            <a:srgbClr val="00DE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1002375" y="3006100"/>
            <a:ext cx="56517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Company Goals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5"/>
          <p:cNvGrpSpPr/>
          <p:nvPr/>
        </p:nvGrpSpPr>
        <p:grpSpPr>
          <a:xfrm>
            <a:off x="11692575" y="1198354"/>
            <a:ext cx="5788800" cy="2137096"/>
            <a:chOff x="-8" y="-168275"/>
            <a:chExt cx="7718400" cy="2849461"/>
          </a:xfrm>
        </p:grpSpPr>
        <p:sp>
          <p:nvSpPr>
            <p:cNvPr id="137" name="Google Shape;137;p5"/>
            <p:cNvSpPr txBox="1"/>
            <p:nvPr/>
          </p:nvSpPr>
          <p:spPr>
            <a:xfrm>
              <a:off x="0" y="-168275"/>
              <a:ext cx="74223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300">
                  <a:solidFill>
                    <a:srgbClr val="182722"/>
                  </a:solidFill>
                  <a:latin typeface="Poppins"/>
                  <a:ea typeface="Poppins"/>
                  <a:cs typeface="Poppins"/>
                  <a:sym typeface="Poppins"/>
                </a:rPr>
                <a:t>Increase Dev-Velocity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-8" y="629486"/>
              <a:ext cx="7718400" cy="20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None/>
              </a:pPr>
              <a:r>
                <a:rPr lang="en-US" sz="2499">
                  <a:latin typeface="Poppins Light"/>
                  <a:ea typeface="Poppins Light"/>
                  <a:cs typeface="Poppins Light"/>
                  <a:sym typeface="Poppins Light"/>
                </a:rPr>
                <a:t>Create more changes in production with less people involved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6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None/>
              </a:pPr>
              <a:r>
                <a:t/>
              </a:r>
              <a:endParaRPr b="0" i="0" sz="2499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139" name="Google Shape;139;p5"/>
          <p:cNvGrpSpPr/>
          <p:nvPr/>
        </p:nvGrpSpPr>
        <p:grpSpPr>
          <a:xfrm>
            <a:off x="11692581" y="4395077"/>
            <a:ext cx="5566725" cy="1553282"/>
            <a:chOff x="0" y="-371475"/>
            <a:chExt cx="7422300" cy="2071043"/>
          </a:xfrm>
        </p:grpSpPr>
        <p:sp>
          <p:nvSpPr>
            <p:cNvPr id="140" name="Google Shape;140;p5"/>
            <p:cNvSpPr txBox="1"/>
            <p:nvPr/>
          </p:nvSpPr>
          <p:spPr>
            <a:xfrm>
              <a:off x="0" y="-371475"/>
              <a:ext cx="74223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Global Efficiency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0" y="416768"/>
              <a:ext cx="7422300" cy="12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latin typeface="Poppins Light"/>
                  <a:ea typeface="Poppins Light"/>
                  <a:cs typeface="Poppins Light"/>
                  <a:sym typeface="Poppins Light"/>
                </a:rPr>
                <a:t>Increase the efficiency of team all around the world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1692575" y="7514125"/>
            <a:ext cx="6012675" cy="1537179"/>
            <a:chOff x="-9" y="-66676"/>
            <a:chExt cx="8016900" cy="2049571"/>
          </a:xfrm>
        </p:grpSpPr>
        <p:sp>
          <p:nvSpPr>
            <p:cNvPr id="143" name="Google Shape;143;p5"/>
            <p:cNvSpPr txBox="1"/>
            <p:nvPr/>
          </p:nvSpPr>
          <p:spPr>
            <a:xfrm>
              <a:off x="-9" y="-66676"/>
              <a:ext cx="80169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Self-Sufficient Developers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0" y="700095"/>
              <a:ext cx="7422300" cy="12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Make the engineers independent and </a:t>
              </a:r>
              <a:r>
                <a:rPr lang="en-US" sz="25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not</a:t>
              </a:r>
              <a:r>
                <a:rPr lang="en-US" sz="25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rely on the infra teams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8498300" y="1043200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8498300" y="4156888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8498300" y="7039275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15533" l="0" r="0" t="0"/>
          <a:stretch/>
        </p:blipFill>
        <p:spPr>
          <a:xfrm>
            <a:off x="8651500" y="1342704"/>
            <a:ext cx="1521251" cy="1284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 b="22293" l="0" r="0" t="0"/>
          <a:stretch/>
        </p:blipFill>
        <p:spPr>
          <a:xfrm>
            <a:off x="8254175" y="4100613"/>
            <a:ext cx="2451125" cy="190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5">
            <a:alphaModFix/>
          </a:blip>
          <a:srcRect b="27688" l="0" r="0" t="0"/>
          <a:stretch/>
        </p:blipFill>
        <p:spPr>
          <a:xfrm>
            <a:off x="8672125" y="7359313"/>
            <a:ext cx="1615226" cy="11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15913900" y="9979200"/>
            <a:ext cx="24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icons created by the noun project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93de55a16_0_38"/>
          <p:cNvSpPr/>
          <p:nvPr/>
        </p:nvSpPr>
        <p:spPr>
          <a:xfrm>
            <a:off x="9422446" y="-19846"/>
            <a:ext cx="8890800" cy="10326600"/>
          </a:xfrm>
          <a:prstGeom prst="rect">
            <a:avLst/>
          </a:prstGeom>
          <a:solidFill>
            <a:srgbClr val="00DE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2b93de55a16_0_38"/>
          <p:cNvGrpSpPr/>
          <p:nvPr/>
        </p:nvGrpSpPr>
        <p:grpSpPr>
          <a:xfrm>
            <a:off x="11387775" y="1198350"/>
            <a:ext cx="6595425" cy="1560200"/>
            <a:chOff x="-8" y="-168280"/>
            <a:chExt cx="8793900" cy="2080267"/>
          </a:xfrm>
        </p:grpSpPr>
        <p:sp>
          <p:nvSpPr>
            <p:cNvPr id="158" name="Google Shape;158;g2b93de55a16_0_38"/>
            <p:cNvSpPr txBox="1"/>
            <p:nvPr/>
          </p:nvSpPr>
          <p:spPr>
            <a:xfrm>
              <a:off x="-8" y="-168280"/>
              <a:ext cx="87939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300">
                  <a:solidFill>
                    <a:srgbClr val="182722"/>
                  </a:solidFill>
                  <a:latin typeface="Poppins"/>
                  <a:ea typeface="Poppins"/>
                  <a:cs typeface="Poppins"/>
                  <a:sym typeface="Poppins"/>
                </a:rPr>
                <a:t>Migration to the cloud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2b93de55a16_0_38"/>
            <p:cNvSpPr txBox="1"/>
            <p:nvPr/>
          </p:nvSpPr>
          <p:spPr>
            <a:xfrm>
              <a:off x="-8" y="629486"/>
              <a:ext cx="7718400" cy="12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6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None/>
              </a:pPr>
              <a:r>
                <a:rPr lang="en-US" sz="2499">
                  <a:latin typeface="Poppins Light"/>
                  <a:ea typeface="Poppins Light"/>
                  <a:cs typeface="Poppins Light"/>
                  <a:sym typeface="Poppins Light"/>
                </a:rPr>
                <a:t>Migrate to a new technology in an efficient way</a:t>
              </a:r>
              <a:endParaRPr b="0" i="0" sz="2499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160" name="Google Shape;160;g2b93de55a16_0_38"/>
          <p:cNvGrpSpPr/>
          <p:nvPr/>
        </p:nvGrpSpPr>
        <p:grpSpPr>
          <a:xfrm>
            <a:off x="11387775" y="4395075"/>
            <a:ext cx="6595425" cy="1553284"/>
            <a:chOff x="-8" y="-371478"/>
            <a:chExt cx="8793900" cy="2071046"/>
          </a:xfrm>
        </p:grpSpPr>
        <p:sp>
          <p:nvSpPr>
            <p:cNvPr id="161" name="Google Shape;161;g2b93de55a16_0_38"/>
            <p:cNvSpPr txBox="1"/>
            <p:nvPr/>
          </p:nvSpPr>
          <p:spPr>
            <a:xfrm>
              <a:off x="-8" y="-371478"/>
              <a:ext cx="87939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Reduce DevOps as Bottleneck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2b93de55a16_0_38"/>
            <p:cNvSpPr txBox="1"/>
            <p:nvPr/>
          </p:nvSpPr>
          <p:spPr>
            <a:xfrm>
              <a:off x="0" y="416768"/>
              <a:ext cx="7422300" cy="12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latin typeface="Poppins Light"/>
                  <a:ea typeface="Poppins Light"/>
                  <a:cs typeface="Poppins Light"/>
                  <a:sym typeface="Poppins Light"/>
                </a:rPr>
                <a:t>DevOps are required of a lot of tasks and slowing delivery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g2b93de55a16_0_38"/>
          <p:cNvGrpSpPr/>
          <p:nvPr/>
        </p:nvGrpSpPr>
        <p:grpSpPr>
          <a:xfrm>
            <a:off x="11387775" y="7514125"/>
            <a:ext cx="6696759" cy="1537179"/>
            <a:chOff x="-8" y="-66676"/>
            <a:chExt cx="8666700" cy="2049571"/>
          </a:xfrm>
        </p:grpSpPr>
        <p:sp>
          <p:nvSpPr>
            <p:cNvPr id="164" name="Google Shape;164;g2b93de55a16_0_38"/>
            <p:cNvSpPr txBox="1"/>
            <p:nvPr/>
          </p:nvSpPr>
          <p:spPr>
            <a:xfrm>
              <a:off x="-8" y="-66676"/>
              <a:ext cx="86667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Create Self-Service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2b93de55a16_0_38"/>
            <p:cNvSpPr txBox="1"/>
            <p:nvPr/>
          </p:nvSpPr>
          <p:spPr>
            <a:xfrm>
              <a:off x="0" y="700095"/>
              <a:ext cx="7422300" cy="12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Create a modern class engineering organization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g2b93de55a16_0_38"/>
          <p:cNvSpPr/>
          <p:nvPr/>
        </p:nvSpPr>
        <p:spPr>
          <a:xfrm>
            <a:off x="8498300" y="1043200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b93de55a16_0_38"/>
          <p:cNvSpPr/>
          <p:nvPr/>
        </p:nvSpPr>
        <p:spPr>
          <a:xfrm>
            <a:off x="8498300" y="4156888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b93de55a16_0_38"/>
          <p:cNvSpPr/>
          <p:nvPr/>
        </p:nvSpPr>
        <p:spPr>
          <a:xfrm>
            <a:off x="8498300" y="7039275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b93de55a16_0_38"/>
          <p:cNvSpPr txBox="1"/>
          <p:nvPr/>
        </p:nvSpPr>
        <p:spPr>
          <a:xfrm>
            <a:off x="1002375" y="3006100"/>
            <a:ext cx="5651700" cy="55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Company Goals</a:t>
            </a:r>
            <a:endParaRPr b="1" sz="7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1" sz="5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4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(other options)</a:t>
            </a:r>
            <a:endParaRPr b="1" sz="4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g2b93de55a16_0_38"/>
          <p:cNvSpPr txBox="1"/>
          <p:nvPr/>
        </p:nvSpPr>
        <p:spPr>
          <a:xfrm>
            <a:off x="15913900" y="9979200"/>
            <a:ext cx="24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icons created by the noun project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g2b93de55a16_0_38"/>
          <p:cNvPicPr preferRelativeResize="0"/>
          <p:nvPr/>
        </p:nvPicPr>
        <p:blipFill rotWithShape="1">
          <a:blip r:embed="rId3">
            <a:alphaModFix/>
          </a:blip>
          <a:srcRect b="26820" l="0" r="0" t="0"/>
          <a:stretch/>
        </p:blipFill>
        <p:spPr>
          <a:xfrm>
            <a:off x="8579775" y="1198338"/>
            <a:ext cx="1799950" cy="131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b93de55a16_0_38"/>
          <p:cNvPicPr preferRelativeResize="0"/>
          <p:nvPr/>
        </p:nvPicPr>
        <p:blipFill rotWithShape="1">
          <a:blip r:embed="rId4">
            <a:alphaModFix/>
          </a:blip>
          <a:srcRect b="16072" l="0" r="0" t="0"/>
          <a:stretch/>
        </p:blipFill>
        <p:spPr>
          <a:xfrm>
            <a:off x="8751413" y="4527047"/>
            <a:ext cx="1456676" cy="122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b93de55a16_0_38"/>
          <p:cNvPicPr preferRelativeResize="0"/>
          <p:nvPr/>
        </p:nvPicPr>
        <p:blipFill rotWithShape="1">
          <a:blip r:embed="rId5">
            <a:alphaModFix/>
          </a:blip>
          <a:srcRect b="14799" l="0" r="0" t="0"/>
          <a:stretch/>
        </p:blipFill>
        <p:spPr>
          <a:xfrm>
            <a:off x="8751413" y="7400174"/>
            <a:ext cx="1456676" cy="124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8de09c96a_0_28"/>
          <p:cNvSpPr/>
          <p:nvPr/>
        </p:nvSpPr>
        <p:spPr>
          <a:xfrm>
            <a:off x="9498646" y="-19846"/>
            <a:ext cx="8890800" cy="10326600"/>
          </a:xfrm>
          <a:prstGeom prst="rect">
            <a:avLst/>
          </a:prstGeom>
          <a:solidFill>
            <a:srgbClr val="00DE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g2b8de09c96a_0_28"/>
          <p:cNvGrpSpPr/>
          <p:nvPr/>
        </p:nvGrpSpPr>
        <p:grpSpPr>
          <a:xfrm>
            <a:off x="11692575" y="1198354"/>
            <a:ext cx="5788800" cy="2137096"/>
            <a:chOff x="-8" y="-168275"/>
            <a:chExt cx="7718400" cy="2849461"/>
          </a:xfrm>
        </p:grpSpPr>
        <p:sp>
          <p:nvSpPr>
            <p:cNvPr id="180" name="Google Shape;180;g2b8de09c96a_0_28"/>
            <p:cNvSpPr txBox="1"/>
            <p:nvPr/>
          </p:nvSpPr>
          <p:spPr>
            <a:xfrm>
              <a:off x="0" y="-168275"/>
              <a:ext cx="74223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300">
                  <a:solidFill>
                    <a:srgbClr val="182722"/>
                  </a:solidFill>
                  <a:latin typeface="Poppins"/>
                  <a:ea typeface="Poppins"/>
                  <a:cs typeface="Poppins"/>
                  <a:sym typeface="Poppins"/>
                </a:rPr>
                <a:t>Scale Engineering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2b8de09c96a_0_28"/>
            <p:cNvSpPr txBox="1"/>
            <p:nvPr/>
          </p:nvSpPr>
          <p:spPr>
            <a:xfrm>
              <a:off x="-8" y="629486"/>
              <a:ext cx="7718400" cy="20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None/>
              </a:pPr>
              <a:r>
                <a:rPr lang="en-US" sz="2499">
                  <a:latin typeface="Poppins Light"/>
                  <a:ea typeface="Poppins Light"/>
                  <a:cs typeface="Poppins Light"/>
                  <a:sym typeface="Poppins Light"/>
                </a:rPr>
                <a:t>Grow the engineering organization in 2x next year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6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None/>
              </a:pPr>
              <a:r>
                <a:t/>
              </a:r>
              <a:endParaRPr b="0" i="0" sz="2499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182" name="Google Shape;182;g2b8de09c96a_0_28"/>
          <p:cNvGrpSpPr/>
          <p:nvPr/>
        </p:nvGrpSpPr>
        <p:grpSpPr>
          <a:xfrm>
            <a:off x="11692575" y="4395075"/>
            <a:ext cx="6595425" cy="1553284"/>
            <a:chOff x="-8" y="-371478"/>
            <a:chExt cx="8793900" cy="2071046"/>
          </a:xfrm>
        </p:grpSpPr>
        <p:sp>
          <p:nvSpPr>
            <p:cNvPr id="183" name="Google Shape;183;g2b8de09c96a_0_28"/>
            <p:cNvSpPr txBox="1"/>
            <p:nvPr/>
          </p:nvSpPr>
          <p:spPr>
            <a:xfrm>
              <a:off x="-8" y="-371478"/>
              <a:ext cx="87939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Streamline Incident Mgmt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2b8de09c96a_0_28"/>
            <p:cNvSpPr txBox="1"/>
            <p:nvPr/>
          </p:nvSpPr>
          <p:spPr>
            <a:xfrm>
              <a:off x="0" y="416768"/>
              <a:ext cx="7422300" cy="12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latin typeface="Poppins Light"/>
                  <a:ea typeface="Poppins Light"/>
                  <a:cs typeface="Poppins Light"/>
                  <a:sym typeface="Poppins Light"/>
                </a:rPr>
                <a:t>Reduce the number / frequency of incidents and their impact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g2b8de09c96a_0_28"/>
          <p:cNvGrpSpPr/>
          <p:nvPr/>
        </p:nvGrpSpPr>
        <p:grpSpPr>
          <a:xfrm>
            <a:off x="11692575" y="7514125"/>
            <a:ext cx="6012675" cy="1537179"/>
            <a:chOff x="-9" y="-66676"/>
            <a:chExt cx="8016900" cy="2049571"/>
          </a:xfrm>
        </p:grpSpPr>
        <p:sp>
          <p:nvSpPr>
            <p:cNvPr id="186" name="Google Shape;186;g2b8de09c96a_0_28"/>
            <p:cNvSpPr txBox="1"/>
            <p:nvPr/>
          </p:nvSpPr>
          <p:spPr>
            <a:xfrm>
              <a:off x="-9" y="-66676"/>
              <a:ext cx="80169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Create Internal Platform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2b8de09c96a_0_28"/>
            <p:cNvSpPr txBox="1"/>
            <p:nvPr/>
          </p:nvSpPr>
          <p:spPr>
            <a:xfrm>
              <a:off x="0" y="700095"/>
              <a:ext cx="7422300" cy="12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Launch an internal developer platform / services platform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g2b8de09c96a_0_28"/>
          <p:cNvSpPr/>
          <p:nvPr/>
        </p:nvSpPr>
        <p:spPr>
          <a:xfrm>
            <a:off x="8498300" y="1043200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b8de09c96a_0_28"/>
          <p:cNvSpPr/>
          <p:nvPr/>
        </p:nvSpPr>
        <p:spPr>
          <a:xfrm>
            <a:off x="8498300" y="4156888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b8de09c96a_0_28"/>
          <p:cNvSpPr/>
          <p:nvPr/>
        </p:nvSpPr>
        <p:spPr>
          <a:xfrm>
            <a:off x="8498300" y="7039275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b8de09c96a_0_28"/>
          <p:cNvSpPr txBox="1"/>
          <p:nvPr/>
        </p:nvSpPr>
        <p:spPr>
          <a:xfrm>
            <a:off x="1002375" y="3006100"/>
            <a:ext cx="5651700" cy="55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Company Goals</a:t>
            </a:r>
            <a:endParaRPr b="1" sz="7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1" sz="5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4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(other options)</a:t>
            </a:r>
            <a:endParaRPr b="1" sz="4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" name="Google Shape;192;g2b8de09c96a_0_28"/>
          <p:cNvPicPr preferRelativeResize="0"/>
          <p:nvPr/>
        </p:nvPicPr>
        <p:blipFill rotWithShape="1">
          <a:blip r:embed="rId3">
            <a:alphaModFix/>
          </a:blip>
          <a:srcRect b="13314" l="0" r="0" t="0"/>
          <a:stretch/>
        </p:blipFill>
        <p:spPr>
          <a:xfrm>
            <a:off x="8856775" y="1484625"/>
            <a:ext cx="1245949" cy="108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b8de09c96a_0_28"/>
          <p:cNvPicPr preferRelativeResize="0"/>
          <p:nvPr/>
        </p:nvPicPr>
        <p:blipFill rotWithShape="1">
          <a:blip r:embed="rId4">
            <a:alphaModFix/>
          </a:blip>
          <a:srcRect b="19549" l="0" r="0" t="0"/>
          <a:stretch/>
        </p:blipFill>
        <p:spPr>
          <a:xfrm>
            <a:off x="8623025" y="4333476"/>
            <a:ext cx="1713449" cy="137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b8de09c96a_0_28"/>
          <p:cNvPicPr preferRelativeResize="0"/>
          <p:nvPr/>
        </p:nvPicPr>
        <p:blipFill rotWithShape="1">
          <a:blip r:embed="rId5">
            <a:alphaModFix/>
          </a:blip>
          <a:srcRect b="17005" l="0" r="0" t="0"/>
          <a:stretch/>
        </p:blipFill>
        <p:spPr>
          <a:xfrm>
            <a:off x="8723913" y="7393438"/>
            <a:ext cx="1511674" cy="12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b8de09c96a_0_28"/>
          <p:cNvSpPr txBox="1"/>
          <p:nvPr/>
        </p:nvSpPr>
        <p:spPr>
          <a:xfrm>
            <a:off x="15913900" y="9979200"/>
            <a:ext cx="24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icons </a:t>
            </a: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created</a:t>
            </a: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by the noun project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93de55a16_0_79"/>
          <p:cNvSpPr/>
          <p:nvPr/>
        </p:nvSpPr>
        <p:spPr>
          <a:xfrm>
            <a:off x="9422446" y="-19846"/>
            <a:ext cx="8890800" cy="10326600"/>
          </a:xfrm>
          <a:prstGeom prst="rect">
            <a:avLst/>
          </a:prstGeom>
          <a:solidFill>
            <a:srgbClr val="00DE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2b93de55a16_0_79"/>
          <p:cNvGrpSpPr/>
          <p:nvPr/>
        </p:nvGrpSpPr>
        <p:grpSpPr>
          <a:xfrm>
            <a:off x="11387775" y="1198350"/>
            <a:ext cx="6595425" cy="1560200"/>
            <a:chOff x="-8" y="-168280"/>
            <a:chExt cx="8793900" cy="2080267"/>
          </a:xfrm>
        </p:grpSpPr>
        <p:sp>
          <p:nvSpPr>
            <p:cNvPr id="202" name="Google Shape;202;g2b93de55a16_0_79"/>
            <p:cNvSpPr txBox="1"/>
            <p:nvPr/>
          </p:nvSpPr>
          <p:spPr>
            <a:xfrm>
              <a:off x="-8" y="-168280"/>
              <a:ext cx="87939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200">
                  <a:solidFill>
                    <a:srgbClr val="182722"/>
                  </a:solidFill>
                  <a:latin typeface="Poppins"/>
                  <a:ea typeface="Poppins"/>
                  <a:cs typeface="Poppins"/>
                  <a:sym typeface="Poppins"/>
                </a:rPr>
                <a:t>Increase Production Standards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b93de55a16_0_79"/>
            <p:cNvSpPr txBox="1"/>
            <p:nvPr/>
          </p:nvSpPr>
          <p:spPr>
            <a:xfrm>
              <a:off x="-8" y="629486"/>
              <a:ext cx="7718400" cy="12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6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99"/>
                <a:buFont typeface="Arial"/>
                <a:buNone/>
              </a:pPr>
              <a:r>
                <a:rPr lang="en-US" sz="2499">
                  <a:latin typeface="Poppins Light"/>
                  <a:ea typeface="Poppins Light"/>
                  <a:cs typeface="Poppins Light"/>
                  <a:sym typeface="Poppins Light"/>
                </a:rPr>
                <a:t>Increase </a:t>
              </a:r>
              <a:r>
                <a:rPr lang="en-US" sz="2499">
                  <a:latin typeface="Poppins Light"/>
                  <a:ea typeface="Poppins Light"/>
                  <a:cs typeface="Poppins Light"/>
                  <a:sym typeface="Poppins Light"/>
                </a:rPr>
                <a:t>availability</a:t>
              </a:r>
              <a:r>
                <a:rPr lang="en-US" sz="2499">
                  <a:latin typeface="Poppins Light"/>
                  <a:ea typeface="Poppins Light"/>
                  <a:cs typeface="Poppins Light"/>
                  <a:sym typeface="Poppins Light"/>
                </a:rPr>
                <a:t>, security &amp; production ready standards</a:t>
              </a:r>
              <a:endParaRPr b="0" i="0" sz="2499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04" name="Google Shape;204;g2b93de55a16_0_79"/>
          <p:cNvGrpSpPr/>
          <p:nvPr/>
        </p:nvGrpSpPr>
        <p:grpSpPr>
          <a:xfrm>
            <a:off x="11387775" y="4395075"/>
            <a:ext cx="6595425" cy="2130409"/>
            <a:chOff x="-8" y="-371478"/>
            <a:chExt cx="8793900" cy="2840546"/>
          </a:xfrm>
        </p:grpSpPr>
        <p:sp>
          <p:nvSpPr>
            <p:cNvPr id="205" name="Google Shape;205;g2b93de55a16_0_79"/>
            <p:cNvSpPr txBox="1"/>
            <p:nvPr/>
          </p:nvSpPr>
          <p:spPr>
            <a:xfrm>
              <a:off x="-8" y="-371478"/>
              <a:ext cx="87939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Launch a </a:t>
              </a: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Strategic</a:t>
              </a: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 Product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2b93de55a16_0_79"/>
            <p:cNvSpPr txBox="1"/>
            <p:nvPr/>
          </p:nvSpPr>
          <p:spPr>
            <a:xfrm>
              <a:off x="0" y="416768"/>
              <a:ext cx="7422300" cy="20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latin typeface="Poppins Light"/>
                  <a:ea typeface="Poppins Light"/>
                  <a:cs typeface="Poppins Light"/>
                  <a:sym typeface="Poppins Light"/>
                </a:rPr>
                <a:t>Launch a new product with new </a:t>
              </a:r>
              <a:r>
                <a:rPr lang="en-US" sz="2500">
                  <a:latin typeface="Poppins Light"/>
                  <a:ea typeface="Poppins Light"/>
                  <a:cs typeface="Poppins Light"/>
                  <a:sym typeface="Poppins Light"/>
                </a:rPr>
                <a:t>requirements</a:t>
              </a:r>
              <a:r>
                <a:rPr lang="en-US" sz="2500">
                  <a:latin typeface="Poppins Light"/>
                  <a:ea typeface="Poppins Light"/>
                  <a:cs typeface="Poppins Light"/>
                  <a:sym typeface="Poppins Light"/>
                </a:rPr>
                <a:t> that is part of company </a:t>
              </a:r>
              <a:r>
                <a:rPr lang="en-US" sz="2500">
                  <a:latin typeface="Poppins Light"/>
                  <a:ea typeface="Poppins Light"/>
                  <a:cs typeface="Poppins Light"/>
                  <a:sym typeface="Poppins Light"/>
                </a:rPr>
                <a:t>strategy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g2b93de55a16_0_79"/>
          <p:cNvGrpSpPr/>
          <p:nvPr/>
        </p:nvGrpSpPr>
        <p:grpSpPr>
          <a:xfrm>
            <a:off x="11387775" y="7514125"/>
            <a:ext cx="6696759" cy="1537179"/>
            <a:chOff x="-8" y="-66676"/>
            <a:chExt cx="8666700" cy="2049571"/>
          </a:xfrm>
        </p:grpSpPr>
        <p:sp>
          <p:nvSpPr>
            <p:cNvPr id="208" name="Google Shape;208;g2b93de55a16_0_79"/>
            <p:cNvSpPr txBox="1"/>
            <p:nvPr/>
          </p:nvSpPr>
          <p:spPr>
            <a:xfrm>
              <a:off x="-8" y="-66676"/>
              <a:ext cx="86667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1" lang="en-US" sz="3300">
                  <a:latin typeface="Poppins"/>
                  <a:ea typeface="Poppins"/>
                  <a:cs typeface="Poppins"/>
                  <a:sym typeface="Poppins"/>
                </a:rPr>
                <a:t>Support Reorganization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2b93de55a16_0_79"/>
            <p:cNvSpPr txBox="1"/>
            <p:nvPr/>
          </p:nvSpPr>
          <p:spPr>
            <a:xfrm>
              <a:off x="0" y="700095"/>
              <a:ext cx="7422300" cy="12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Support emerging </a:t>
              </a:r>
              <a:r>
                <a:rPr lang="en-US" sz="25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challenge</a:t>
              </a:r>
              <a:r>
                <a:rPr lang="en-US" sz="2500">
                  <a:solidFill>
                    <a:srgbClr val="182722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due to reorganization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g2b93de55a16_0_79"/>
          <p:cNvSpPr/>
          <p:nvPr/>
        </p:nvSpPr>
        <p:spPr>
          <a:xfrm>
            <a:off x="8498300" y="1043200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b93de55a16_0_79"/>
          <p:cNvSpPr/>
          <p:nvPr/>
        </p:nvSpPr>
        <p:spPr>
          <a:xfrm>
            <a:off x="8498300" y="4156888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b93de55a16_0_79"/>
          <p:cNvSpPr/>
          <p:nvPr/>
        </p:nvSpPr>
        <p:spPr>
          <a:xfrm>
            <a:off x="8498300" y="7039275"/>
            <a:ext cx="1962900" cy="1962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rgbClr val="00DE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b93de55a16_0_79"/>
          <p:cNvSpPr txBox="1"/>
          <p:nvPr/>
        </p:nvSpPr>
        <p:spPr>
          <a:xfrm>
            <a:off x="1002375" y="3006100"/>
            <a:ext cx="5651700" cy="55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Company Goals</a:t>
            </a:r>
            <a:endParaRPr b="1" sz="7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1" sz="5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4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(other options)</a:t>
            </a:r>
            <a:endParaRPr b="1" sz="4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g2b93de55a16_0_79"/>
          <p:cNvSpPr txBox="1"/>
          <p:nvPr/>
        </p:nvSpPr>
        <p:spPr>
          <a:xfrm>
            <a:off x="15913900" y="9979200"/>
            <a:ext cx="24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icons created by the noun project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5" name="Google Shape;215;g2b93de55a16_0_79"/>
          <p:cNvPicPr preferRelativeResize="0"/>
          <p:nvPr/>
        </p:nvPicPr>
        <p:blipFill rotWithShape="1">
          <a:blip r:embed="rId3">
            <a:alphaModFix/>
          </a:blip>
          <a:srcRect b="31556" l="0" r="0" t="17431"/>
          <a:stretch/>
        </p:blipFill>
        <p:spPr>
          <a:xfrm>
            <a:off x="8574125" y="1562675"/>
            <a:ext cx="1811226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b93de55a16_0_79"/>
          <p:cNvPicPr preferRelativeResize="0"/>
          <p:nvPr/>
        </p:nvPicPr>
        <p:blipFill rotWithShape="1">
          <a:blip r:embed="rId4">
            <a:alphaModFix/>
          </a:blip>
          <a:srcRect b="12945" l="0" r="0" t="0"/>
          <a:stretch/>
        </p:blipFill>
        <p:spPr>
          <a:xfrm>
            <a:off x="8867675" y="4610675"/>
            <a:ext cx="1224149" cy="10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b93de55a16_0_79"/>
          <p:cNvPicPr preferRelativeResize="0"/>
          <p:nvPr/>
        </p:nvPicPr>
        <p:blipFill rotWithShape="1">
          <a:blip r:embed="rId5">
            <a:alphaModFix/>
          </a:blip>
          <a:srcRect b="25903" l="0" r="0" t="0"/>
          <a:stretch/>
        </p:blipFill>
        <p:spPr>
          <a:xfrm>
            <a:off x="8760675" y="7395700"/>
            <a:ext cx="1438152" cy="10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/>
        </p:nvSpPr>
        <p:spPr>
          <a:xfrm>
            <a:off x="1028700" y="1019175"/>
            <a:ext cx="10496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Main </a:t>
            </a:r>
            <a:r>
              <a:rPr b="1" lang="en-US" sz="7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b="0" i="0" sz="1400" u="none" cap="none" strike="noStrike">
              <a:solidFill>
                <a:srgbClr val="FF59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981825" y="3234300"/>
            <a:ext cx="1121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Cognitive Load Due to Large Volume of systems</a:t>
            </a:r>
            <a:endParaRPr b="0" i="0" sz="1400" u="none" cap="none" strike="noStrike">
              <a:solidFill>
                <a:srgbClr val="00D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981825" y="4662600"/>
            <a:ext cx="92550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286" lvl="0" marL="45720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Too Many Systems (which one is the right one)</a:t>
            </a:r>
            <a:b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7286" lvl="0" marL="45720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Duplicate Purpose Systems</a:t>
            </a:r>
            <a:b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7286" lvl="0" marL="45720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Clr>
                <a:srgbClr val="00DEA2"/>
              </a:buClr>
              <a:buSzPts val="2499"/>
              <a:buFont typeface="Poppins Light"/>
              <a:buChar char="●"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Current stack i</a:t>
            </a: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s a distributed patchwork of tools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25" name="Google Shape;225;p4"/>
          <p:cNvPicPr preferRelativeResize="0"/>
          <p:nvPr/>
        </p:nvPicPr>
        <p:blipFill rotWithShape="1">
          <a:blip r:embed="rId3">
            <a:alphaModFix/>
          </a:blip>
          <a:srcRect b="14661" l="0" r="0" t="0"/>
          <a:stretch/>
        </p:blipFill>
        <p:spPr>
          <a:xfrm>
            <a:off x="12994675" y="4241250"/>
            <a:ext cx="2345975" cy="20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"/>
          <p:cNvSpPr/>
          <p:nvPr/>
        </p:nvSpPr>
        <p:spPr>
          <a:xfrm>
            <a:off x="12821250" y="3895875"/>
            <a:ext cx="2692800" cy="2692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9275" y="2173575"/>
            <a:ext cx="904000" cy="90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4"/>
          <p:cNvGrpSpPr/>
          <p:nvPr/>
        </p:nvGrpSpPr>
        <p:grpSpPr>
          <a:xfrm>
            <a:off x="11690888" y="2405239"/>
            <a:ext cx="1130359" cy="676669"/>
            <a:chOff x="8144400" y="3195150"/>
            <a:chExt cx="5668803" cy="3393525"/>
          </a:xfrm>
        </p:grpSpPr>
        <p:pic>
          <p:nvPicPr>
            <p:cNvPr id="229" name="Google Shape;229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44400" y="3195150"/>
              <a:ext cx="5668792" cy="339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4"/>
            <p:cNvPicPr preferRelativeResize="0"/>
            <p:nvPr/>
          </p:nvPicPr>
          <p:blipFill rotWithShape="1">
            <a:blip r:embed="rId6">
              <a:alphaModFix/>
            </a:blip>
            <a:srcRect b="0" l="0" r="0" t="58698"/>
            <a:stretch/>
          </p:blipFill>
          <p:spPr>
            <a:xfrm>
              <a:off x="8144400" y="5187075"/>
              <a:ext cx="5668803" cy="1401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1" name="Google Shape;231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93725" y="1422000"/>
            <a:ext cx="1336125" cy="75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94675" y="2325776"/>
            <a:ext cx="835599" cy="83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419275" y="7070138"/>
            <a:ext cx="903997" cy="87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061050" y="7231050"/>
            <a:ext cx="835601" cy="83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85650" y="7234725"/>
            <a:ext cx="835599" cy="82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8de09c96a_0_71"/>
          <p:cNvSpPr txBox="1"/>
          <p:nvPr/>
        </p:nvSpPr>
        <p:spPr>
          <a:xfrm>
            <a:off x="1028700" y="1019175"/>
            <a:ext cx="10496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Main </a:t>
            </a:r>
            <a:r>
              <a:rPr b="1" lang="en-US" sz="7500">
                <a:solidFill>
                  <a:srgbClr val="FF59AD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b="0" i="0" sz="1400" u="none" cap="none" strike="noStrike">
              <a:solidFill>
                <a:srgbClr val="FF59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b8de09c96a_0_71"/>
          <p:cNvSpPr txBox="1"/>
          <p:nvPr/>
        </p:nvSpPr>
        <p:spPr>
          <a:xfrm>
            <a:off x="981825" y="3081900"/>
            <a:ext cx="1135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00DEA2"/>
                </a:solidFill>
                <a:latin typeface="Poppins"/>
                <a:ea typeface="Poppins"/>
                <a:cs typeface="Poppins"/>
                <a:sym typeface="Poppins"/>
              </a:rPr>
              <a:t>Cognitive Load Due to Large Volume of systems</a:t>
            </a:r>
            <a:endParaRPr b="0" i="0" sz="1400" u="none" cap="none" strike="noStrike">
              <a:solidFill>
                <a:srgbClr val="00DE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b8de09c96a_0_71"/>
          <p:cNvSpPr txBox="1"/>
          <p:nvPr/>
        </p:nvSpPr>
        <p:spPr>
          <a:xfrm>
            <a:off x="981825" y="4583575"/>
            <a:ext cx="137466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DEA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real life, the answer to a simple question like “what’s the status of my deployment” can be found between 5-15 tabs</a:t>
            </a:r>
            <a:endParaRPr sz="2499">
              <a:solidFill>
                <a:srgbClr val="00DEA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43" name="Google Shape;243;g2b8de09c96a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955" y="7679025"/>
            <a:ext cx="12617074" cy="1101175"/>
          </a:xfrm>
          <a:prstGeom prst="rect">
            <a:avLst/>
          </a:prstGeom>
          <a:noFill/>
          <a:ln cap="flat" cmpd="sng" w="28575">
            <a:solidFill>
              <a:srgbClr val="FF59A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