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3127908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3127908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3127908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3127908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b3127908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b312790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df655c6200f7c9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df655c6200f7c9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bb4abf7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bb4abf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gupubs.onlinelibrary.wiley.com/doi/epdf/10.1002/2016GC006501"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atalog.data.gov/dataset/rare-earth-element-mines-deposits-and-occurrences-a6cea"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Mineral Discovery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for Mineral Deposits  Using Deep Learning and Satellite Imagery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41" name="Google Shape;141;p14"/>
          <p:cNvSpPr txBox="1"/>
          <p:nvPr>
            <p:ph idx="1" type="body"/>
          </p:nvPr>
        </p:nvSpPr>
        <p:spPr>
          <a:xfrm>
            <a:off x="1297500" y="1011325"/>
            <a:ext cx="7038900" cy="24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a threshold of  60% accuracy as our baseline for determining if this idea was worth pursuing. </a:t>
            </a:r>
            <a:endParaRPr/>
          </a:p>
          <a:p>
            <a:pPr indent="0" lvl="0" marL="0" rtl="0" algn="l">
              <a:spcBef>
                <a:spcPts val="1600"/>
              </a:spcBef>
              <a:spcAft>
                <a:spcPts val="0"/>
              </a:spcAft>
              <a:buNone/>
            </a:pPr>
            <a:r>
              <a:rPr lang="en"/>
              <a:t>Greater than  60% accuracy was achieved on two different types of minerals, so we decided to pursue this idea further.</a:t>
            </a:r>
            <a:endParaRPr/>
          </a:p>
          <a:p>
            <a:pPr indent="0" lvl="0" marL="0" rtl="0" algn="l">
              <a:spcBef>
                <a:spcPts val="1600"/>
              </a:spcBef>
              <a:spcAft>
                <a:spcPts val="1600"/>
              </a:spcAft>
              <a:buNone/>
            </a:pPr>
            <a:r>
              <a:rPr lang="en"/>
              <a:t>Therefore, i</a:t>
            </a:r>
            <a:r>
              <a:rPr lang="en"/>
              <a:t>t appears that a CNN is able to detect patterns in satellite images that correspond to the presence of a given mineral and that this idea warrants further investigation.</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959875"/>
            <a:ext cx="7038900" cy="38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inspiration for this project came from this paper: </a:t>
            </a:r>
            <a:r>
              <a:rPr lang="en" sz="1100" u="sng">
                <a:solidFill>
                  <a:schemeClr val="hlink"/>
                </a:solidFill>
                <a:latin typeface="Arial"/>
                <a:ea typeface="Arial"/>
                <a:cs typeface="Arial"/>
                <a:sym typeface="Arial"/>
                <a:hlinkClick r:id="rId3"/>
              </a:rPr>
              <a:t>https://agupubs.onlinelibrary.wiley.com/doi/epdf/10.1002/2016GC006501</a:t>
            </a:r>
            <a:r>
              <a:rPr lang="en"/>
              <a:t> where satellite imagery is used to detect the presence of minerals by searching for their surface reflectance signature contained in light bands of the image.</a:t>
            </a:r>
            <a:br>
              <a:rPr lang="en"/>
            </a:br>
            <a:br>
              <a:rPr lang="en"/>
            </a:b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So, can a CNN pick out the terrain features or light signatures that indicate the presence a particular mineral?</a:t>
            </a:r>
            <a:endParaRPr/>
          </a:p>
        </p:txBody>
      </p:sp>
      <p:pic>
        <p:nvPicPr>
          <p:cNvPr id="148" name="Google Shape;148;p15"/>
          <p:cNvPicPr preferRelativeResize="0"/>
          <p:nvPr/>
        </p:nvPicPr>
        <p:blipFill>
          <a:blip r:embed="rId4">
            <a:alphaModFix/>
          </a:blip>
          <a:stretch>
            <a:fillRect/>
          </a:stretch>
        </p:blipFill>
        <p:spPr>
          <a:xfrm>
            <a:off x="3377900" y="1958075"/>
            <a:ext cx="3207476" cy="21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 Methodology</a:t>
            </a:r>
            <a:endParaRPr/>
          </a:p>
        </p:txBody>
      </p:sp>
      <p:sp>
        <p:nvSpPr>
          <p:cNvPr id="154" name="Google Shape;154;p16"/>
          <p:cNvSpPr txBox="1"/>
          <p:nvPr>
            <p:ph idx="1" type="body"/>
          </p:nvPr>
        </p:nvSpPr>
        <p:spPr>
          <a:xfrm>
            <a:off x="1297500" y="1037850"/>
            <a:ext cx="7038900" cy="363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Data sourcing - the lat/long coordinates of known mineral deposits were obtained from a USGS dataset: </a:t>
            </a:r>
            <a:r>
              <a:rPr lang="en" sz="1000" u="sng">
                <a:solidFill>
                  <a:schemeClr val="hlink"/>
                </a:solidFill>
                <a:latin typeface="Arial"/>
                <a:ea typeface="Arial"/>
                <a:cs typeface="Arial"/>
                <a:sym typeface="Arial"/>
                <a:hlinkClick r:id="rId3"/>
              </a:rPr>
              <a:t>Rare earth element mines, deposits, and occurrences - Data.gov</a:t>
            </a:r>
            <a:br>
              <a:rPr lang="en" sz="1200"/>
            </a:br>
            <a:br>
              <a:rPr lang="en" sz="1200"/>
            </a:br>
            <a:r>
              <a:rPr lang="en" sz="1200"/>
              <a:t>A Python program was written to fetch the corresponding terrain image for each of the sets of coordinates. Each image was labeled as a site either containing the desired mineral or not containing it.</a:t>
            </a:r>
            <a:br>
              <a:rPr lang="en" sz="1200"/>
            </a:br>
            <a:br>
              <a:rPr lang="en" sz="1200"/>
            </a:br>
            <a:br>
              <a:rPr lang="en" sz="1200"/>
            </a:br>
            <a:endParaRPr sz="1200"/>
          </a:p>
        </p:txBody>
      </p:sp>
      <p:pic>
        <p:nvPicPr>
          <p:cNvPr id="155" name="Google Shape;155;p16"/>
          <p:cNvPicPr preferRelativeResize="0"/>
          <p:nvPr/>
        </p:nvPicPr>
        <p:blipFill>
          <a:blip r:embed="rId4">
            <a:alphaModFix/>
          </a:blip>
          <a:stretch>
            <a:fillRect/>
          </a:stretch>
        </p:blipFill>
        <p:spPr>
          <a:xfrm>
            <a:off x="2550875" y="2453275"/>
            <a:ext cx="1929874" cy="1929874"/>
          </a:xfrm>
          <a:prstGeom prst="rect">
            <a:avLst/>
          </a:prstGeom>
          <a:noFill/>
          <a:ln>
            <a:noFill/>
          </a:ln>
        </p:spPr>
      </p:pic>
      <p:pic>
        <p:nvPicPr>
          <p:cNvPr id="156" name="Google Shape;156;p16"/>
          <p:cNvPicPr preferRelativeResize="0"/>
          <p:nvPr/>
        </p:nvPicPr>
        <p:blipFill>
          <a:blip r:embed="rId5">
            <a:alphaModFix/>
          </a:blip>
          <a:stretch>
            <a:fillRect/>
          </a:stretch>
        </p:blipFill>
        <p:spPr>
          <a:xfrm>
            <a:off x="5777750" y="2453275"/>
            <a:ext cx="1929874" cy="1929874"/>
          </a:xfrm>
          <a:prstGeom prst="rect">
            <a:avLst/>
          </a:prstGeom>
          <a:noFill/>
          <a:ln>
            <a:noFill/>
          </a:ln>
        </p:spPr>
      </p:pic>
      <p:sp>
        <p:nvSpPr>
          <p:cNvPr id="157" name="Google Shape;157;p16"/>
          <p:cNvSpPr txBox="1"/>
          <p:nvPr/>
        </p:nvSpPr>
        <p:spPr>
          <a:xfrm>
            <a:off x="1372325" y="2923800"/>
            <a:ext cx="871200" cy="10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Mineral present</a:t>
            </a:r>
            <a:endParaRPr>
              <a:solidFill>
                <a:srgbClr val="FFFFFF"/>
              </a:solidFill>
              <a:latin typeface="Lato"/>
              <a:ea typeface="Lato"/>
              <a:cs typeface="Lato"/>
              <a:sym typeface="Lato"/>
            </a:endParaRPr>
          </a:p>
        </p:txBody>
      </p:sp>
      <p:sp>
        <p:nvSpPr>
          <p:cNvPr id="158" name="Google Shape;158;p16"/>
          <p:cNvSpPr txBox="1"/>
          <p:nvPr/>
        </p:nvSpPr>
        <p:spPr>
          <a:xfrm>
            <a:off x="4739175" y="2969850"/>
            <a:ext cx="8421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Mineral not present</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database of coordinates was used to f</a:t>
            </a:r>
            <a:r>
              <a:rPr lang="en"/>
              <a:t>etch an image of the location from Google Maps API.  </a:t>
            </a:r>
            <a:endParaRPr/>
          </a:p>
          <a:p>
            <a:pPr indent="0" lvl="0" marL="0" rtl="0" algn="l">
              <a:spcBef>
                <a:spcPts val="1600"/>
              </a:spcBef>
              <a:spcAft>
                <a:spcPts val="0"/>
              </a:spcAft>
              <a:buNone/>
            </a:pPr>
            <a:r>
              <a:rPr lang="en"/>
              <a:t>The images were then resized and stored according to what mineral they contained, or did not contain.</a:t>
            </a:r>
            <a:endParaRPr/>
          </a:p>
          <a:p>
            <a:pPr indent="0" lvl="0" marL="0" rtl="0" algn="l">
              <a:spcBef>
                <a:spcPts val="1600"/>
              </a:spcBef>
              <a:spcAft>
                <a:spcPts val="0"/>
              </a:spcAft>
              <a:buNone/>
            </a:pPr>
            <a:r>
              <a:rPr lang="en"/>
              <a:t>2-Layer CNN was used with a 3x3 kernel for each layer. </a:t>
            </a:r>
            <a:endParaRPr/>
          </a:p>
          <a:p>
            <a:pPr indent="0" lvl="0" marL="0" rtl="0" algn="l">
              <a:spcBef>
                <a:spcPts val="1600"/>
              </a:spcBef>
              <a:spcAft>
                <a:spcPts val="0"/>
              </a:spcAft>
              <a:buNone/>
            </a:pPr>
            <a:r>
              <a:rPr lang="en"/>
              <a:t>The Adam optimizer was selected for speed. </a:t>
            </a:r>
            <a:endParaRPr/>
          </a:p>
          <a:p>
            <a:pPr indent="0" lvl="0" marL="0" rtl="0" algn="l">
              <a:spcBef>
                <a:spcPts val="1600"/>
              </a:spcBef>
              <a:spcAft>
                <a:spcPts val="1600"/>
              </a:spcAft>
              <a:buNone/>
            </a:pPr>
            <a:r>
              <a:rPr lang="en"/>
              <a:t>The test and training data were imbalanced with many more negatives than positives, so the data was selected so that a 50-50 mix was represented and stratified.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70" name="Google Shape;170;p18"/>
          <p:cNvSpPr txBox="1"/>
          <p:nvPr>
            <p:ph idx="1" type="body"/>
          </p:nvPr>
        </p:nvSpPr>
        <p:spPr>
          <a:xfrm>
            <a:off x="1297500" y="1186550"/>
            <a:ext cx="70389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trying different model layerings, learning rates, and various kernel sizes, no more</a:t>
            </a:r>
            <a:br>
              <a:rPr lang="en"/>
            </a:br>
            <a:r>
              <a:rPr lang="en"/>
              <a:t>Than 50% accuracy was achieved. Possible reasons include:</a:t>
            </a:r>
            <a:endParaRPr/>
          </a:p>
          <a:p>
            <a:pPr indent="0" lvl="0" marL="0" rtl="0" algn="l">
              <a:spcBef>
                <a:spcPts val="1600"/>
              </a:spcBef>
              <a:spcAft>
                <a:spcPts val="0"/>
              </a:spcAft>
              <a:buNone/>
            </a:pPr>
            <a:r>
              <a:rPr lang="en"/>
              <a:t>- Not enough information in the photo to be able to determine if a mineral is present or not</a:t>
            </a:r>
            <a:endParaRPr/>
          </a:p>
          <a:p>
            <a:pPr indent="0" lvl="0" marL="0" rtl="0" algn="l">
              <a:spcBef>
                <a:spcPts val="1600"/>
              </a:spcBef>
              <a:spcAft>
                <a:spcPts val="0"/>
              </a:spcAft>
              <a:buNone/>
            </a:pPr>
            <a:r>
              <a:rPr lang="en"/>
              <a:t>- The distance from the surface of the picture was arbitrarily selected at “half way” that is, 7 out of a possible 14 distances. A closer picture may have contained more revealing information to categorize the images</a:t>
            </a:r>
            <a:endParaRPr/>
          </a:p>
          <a:p>
            <a:pPr indent="0" lvl="0" marL="0" rtl="0" algn="l">
              <a:spcBef>
                <a:spcPts val="1600"/>
              </a:spcBef>
              <a:spcAft>
                <a:spcPts val="1600"/>
              </a:spcAft>
              <a:buNone/>
            </a:pPr>
            <a:r>
              <a:rPr lang="en"/>
              <a:t>- Mineral detection is usually done using light frequencies beyond the visual spectrum, perhaps using more than visible light would have revealed features that indicated mineral presence, however, this would increase the training and complexity of the model. </a:t>
            </a: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