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/>
    <p:restoredTop sz="90791"/>
  </p:normalViewPr>
  <p:slideViewPr>
    <p:cSldViewPr snapToGrid="0" snapToObjects="1">
      <p:cViewPr varScale="1">
        <p:scale>
          <a:sx n="133" d="100"/>
          <a:sy n="133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AF624-292F-D448-B4D0-D387E5630828}" type="datetimeFigureOut">
              <a:rPr lang="it-IT" smtClean="0"/>
              <a:t>20/04/18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3AC8-90D3-6B4B-9539-19F1D56A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92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3AC8-90D3-6B4B-9539-19F1D56AACC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51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3AC8-90D3-6B4B-9539-19F1D56AACC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81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144FC-0C5D-1249-AF8D-A6B08FB74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1B4A15-BCCC-B146-A3E2-A735591D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7236B-D842-1F4D-B073-A917F48D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1840-8ABC-A04B-BAB9-3AA7B9FBDF95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DFFA-F625-9749-A482-54A8279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41D7F2-92A2-F04A-BFC8-3039FEEE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5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F77EB-379E-0546-AC28-A4CDC05C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F9240-CD26-ED45-B3EF-4136A6CA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18CBFB-718E-6440-BA44-CEF4329C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82D-8055-B748-8480-14D85123475C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5062A0-134E-2044-846D-FC6D44DC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632367-789F-C447-AF54-82F182D6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95DE16-798B-8943-A47F-D56EB5852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380F72-5CCC-3944-9ABD-8D54DF9B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84A347-45FB-2047-878F-66FAAE18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7D35-9990-2D4B-A646-5488F3581F12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63C184-6188-054B-AE19-BEE8DAF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5E586A-C333-F445-9421-9995CB4E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0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2976D-8AF5-2E43-93D0-BA8DF205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F0FF9-194E-C243-9760-A6642F1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700F35-D5E1-8A4E-8C81-6EEF7061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0946-B0C2-C14B-8EF7-4398B0B14C25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024026-2F3C-2D47-A4F0-1E21B884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D006E2-0762-3A4B-95DF-9B11D568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3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A162C-2F39-054D-AE31-A3F2675C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43D53B-F1F7-6749-B4DD-5AFA23E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2F4DC-D8BE-324B-9A3E-0FE4ED33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016-4100-304D-B1A0-86487CB29D9D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C1D36-ED04-F043-AB94-F5C4D32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D7C5E1-61CF-D046-A27E-2253DB0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E9C85-5348-8647-BBE1-19E99B1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02F31-2160-AD45-8924-8A9E3556E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5A7665-9F28-FC45-A84E-A78422F22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5FC1E2-F2D8-9546-8B2E-E5B3238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19D1-E0F4-0B46-9726-A949F889DAFD}" type="datetime1">
              <a:rPr lang="it-IT" smtClean="0"/>
              <a:t>20/04/18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1D379F-EECD-794C-9B2B-74242BB1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506A77-D53A-0C42-8630-BD8A001A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3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BF181-0209-BA47-AEBC-21A4969F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6FC18D-EF63-9644-A679-15C99A5D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602091-B7FB-BB49-939F-370EE574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17F71E-237C-8840-BB13-5BEC4750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8C257B-2A65-7C43-8520-1A441733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C764E5-289B-F747-8A17-37EB5F38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AB06-EE34-4A46-85C7-F27F7080A5D3}" type="datetime1">
              <a:rPr lang="it-IT" smtClean="0"/>
              <a:t>20/04/18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C2F114-864B-6241-971B-66319862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C38D8D-800E-1C4E-8EA5-9618F59F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90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1F198-72F6-CD49-8820-45A65FF5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C25EC9-95AE-3C4A-9C8D-F2415137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9AB2-B7C9-A34F-AF41-F9B53B3B9B38}" type="datetime1">
              <a:rPr lang="it-IT" smtClean="0"/>
              <a:t>20/04/18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2305F4-B10E-A640-A0C4-764ADA9D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7FA6B1-8DFD-C74E-B6B3-ACE48EE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6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0B8DA2-B798-0A4E-A07D-640ED8D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D6BD-C0D6-2145-9764-7DF62534E012}" type="datetime1">
              <a:rPr lang="it-IT" smtClean="0"/>
              <a:t>20/04/18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6DC01-2220-794B-BAE1-16310C7F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4F90A1-23C2-ED4A-9E00-7A569637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5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EF2F4-CEA8-DE4A-8834-68140F9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DD324-D576-4D47-B8C0-F47F7AFA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0DDBA3-DDB8-C041-9F00-741FF74C9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A158C8-6DA6-E143-8144-1690286A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D967-FF77-F348-BE81-54C1DDB92348}" type="datetime1">
              <a:rPr lang="it-IT" smtClean="0"/>
              <a:t>20/04/18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1E1228-8E84-0448-BA07-B1325654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74274C-9E90-D140-9AD5-36C268D7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1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479B1-B28F-7B43-A615-D65E933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F3458A-C2B3-074E-B42A-EA587B69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DB93AB-F558-D14F-91BD-76B07D56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51896-C575-FD4C-B78C-E2D3A1CC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FA3-3698-084E-939C-72522A25670B}" type="datetime1">
              <a:rPr lang="it-IT" smtClean="0"/>
              <a:t>20/04/18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20976-DB66-254F-A237-B93A498C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EC645E-A18A-164B-8B77-19D8F6F7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2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A69C13-B8F2-5A40-AD26-C2D5B5DA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11B7E-0040-3C47-8B17-76128C9D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8A6FD0-432F-F84F-A922-3B2FACCA1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106F-A44D-394F-99FF-775FF82EC557}" type="datetime1">
              <a:rPr lang="it-IT" smtClean="0"/>
              <a:t>20/04/18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85E303-8935-2843-9F00-7A1640E8E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C6AF3-3CD5-5A44-8BD1-FDB772B40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0E9C-035A-A746-B7E2-9414262BD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9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" TargetMode="External"/><Relationship Id="rId2" Type="http://schemas.openxmlformats.org/officeDocument/2006/relationships/hyperlink" Target="mailto:giulio.salierno@unimor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8D297-977F-794E-9E3A-292FE024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Make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9D3FA4-9D07-1044-B434-16108FF5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665" y="5492622"/>
            <a:ext cx="3632887" cy="1130600"/>
          </a:xfrm>
        </p:spPr>
        <p:txBody>
          <a:bodyPr/>
          <a:lstStyle/>
          <a:p>
            <a:r>
              <a:rPr lang="it-IT" dirty="0"/>
              <a:t>Giulio </a:t>
            </a:r>
            <a:r>
              <a:rPr lang="it-IT" dirty="0" err="1"/>
              <a:t>Salierno</a:t>
            </a:r>
            <a:endParaRPr lang="it-IT" dirty="0"/>
          </a:p>
          <a:p>
            <a:r>
              <a:rPr lang="it-IT" dirty="0">
                <a:hlinkClick r:id="rId2"/>
              </a:rPr>
              <a:t>giulio.salierno@unimore.it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BA6B96-2BEF-FF4E-A37D-DFF60CAF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4E732-E342-8943-A454-40D2FFB987DB}"/>
              </a:ext>
            </a:extLst>
          </p:cNvPr>
          <p:cNvSpPr txBox="1"/>
          <p:nvPr/>
        </p:nvSpPr>
        <p:spPr>
          <a:xfrm>
            <a:off x="3240559" y="3509963"/>
            <a:ext cx="571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  <a:ea typeface="+mj-ea"/>
                <a:cs typeface="+mj-cs"/>
              </a:rPr>
              <a:t>Documentazione</a:t>
            </a:r>
            <a:endParaRPr lang="it-IT" dirty="0">
              <a:latin typeface="+mj-lt"/>
              <a:ea typeface="+mj-ea"/>
              <a:cs typeface="+mj-cs"/>
              <a:hlinkClick r:id="rId3"/>
            </a:endParaRPr>
          </a:p>
          <a:p>
            <a:r>
              <a:rPr lang="it-IT" dirty="0">
                <a:hlinkClick r:id="rId3"/>
              </a:rPr>
              <a:t>https://www.gnu.org/software/make/manual/html_node/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33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C4C20-2109-394C-A5F7-1ED4417D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gcc</a:t>
            </a:r>
            <a:r>
              <a:rPr lang="it-IT" b="1" dirty="0"/>
              <a:t> &amp; </a:t>
            </a:r>
            <a:r>
              <a:rPr lang="it-IT" b="1" dirty="0" err="1"/>
              <a:t>make</a:t>
            </a:r>
            <a:r>
              <a:rPr lang="it-IT" b="1" dirty="0"/>
              <a:t> utility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E350D-6BBD-E345-B127-04C18AAB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compilazione del codice sorgente può risultare tediosa su progetti contenenti un grande numero di file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/>
              <a:t>/home/</a:t>
            </a:r>
            <a:r>
              <a:rPr lang="it-IT" dirty="0" err="1"/>
              <a:t>my_project</a:t>
            </a:r>
            <a:r>
              <a:rPr lang="it-IT" dirty="0"/>
              <a:t>/</a:t>
            </a:r>
            <a:r>
              <a:rPr lang="it-IT" dirty="0" err="1"/>
              <a:t>main.c</a:t>
            </a:r>
            <a:endParaRPr lang="it-IT" dirty="0"/>
          </a:p>
          <a:p>
            <a:pPr lvl="2">
              <a:buFont typeface="Wingdings" pitchFamily="2" charset="2"/>
              <a:buChar char="§"/>
            </a:pPr>
            <a:r>
              <a:rPr lang="it-IT" dirty="0"/>
              <a:t>/home/</a:t>
            </a:r>
            <a:r>
              <a:rPr lang="it-IT" dirty="0" err="1"/>
              <a:t>my_project</a:t>
            </a:r>
            <a:r>
              <a:rPr lang="it-IT" dirty="0"/>
              <a:t>/</a:t>
            </a:r>
            <a:r>
              <a:rPr lang="it-IT" dirty="0" err="1"/>
              <a:t>hello_world.c</a:t>
            </a:r>
            <a:endParaRPr lang="it-IT" dirty="0"/>
          </a:p>
          <a:p>
            <a:pPr lvl="2">
              <a:buFont typeface="Wingdings" pitchFamily="2" charset="2"/>
              <a:buChar char="§"/>
            </a:pPr>
            <a:r>
              <a:rPr lang="it-IT" dirty="0"/>
              <a:t>/home/</a:t>
            </a:r>
            <a:r>
              <a:rPr lang="it-IT" dirty="0" err="1"/>
              <a:t>my_project</a:t>
            </a:r>
            <a:r>
              <a:rPr lang="it-IT" dirty="0"/>
              <a:t>/</a:t>
            </a:r>
            <a:r>
              <a:rPr lang="it-IT" dirty="0" err="1"/>
              <a:t>fattoriale.c</a:t>
            </a:r>
            <a:endParaRPr lang="it-IT" dirty="0"/>
          </a:p>
          <a:p>
            <a:pPr lvl="2">
              <a:buFont typeface="Wingdings" pitchFamily="2" charset="2"/>
              <a:buChar char="§"/>
            </a:pPr>
            <a:r>
              <a:rPr lang="it-IT" dirty="0"/>
              <a:t>/home/</a:t>
            </a:r>
            <a:r>
              <a:rPr lang="it-IT" dirty="0" err="1"/>
              <a:t>my_project</a:t>
            </a:r>
            <a:r>
              <a:rPr lang="it-IT" dirty="0"/>
              <a:t>/</a:t>
            </a:r>
            <a:r>
              <a:rPr lang="it-IT" dirty="0" err="1"/>
              <a:t>function.h</a:t>
            </a:r>
            <a:endParaRPr lang="it-IT" dirty="0"/>
          </a:p>
          <a:p>
            <a:r>
              <a:rPr lang="it-IT" dirty="0"/>
              <a:t>La compilazione manuale dei file può essere eseguita attraverso:</a:t>
            </a:r>
          </a:p>
          <a:p>
            <a:pPr lvl="2"/>
            <a:r>
              <a:rPr lang="it-IT" dirty="0"/>
              <a:t>&gt; </a:t>
            </a:r>
            <a:r>
              <a:rPr lang="it-IT" dirty="0" err="1"/>
              <a:t>gcc</a:t>
            </a:r>
            <a:r>
              <a:rPr lang="it-IT" dirty="0"/>
              <a:t> </a:t>
            </a:r>
            <a:r>
              <a:rPr lang="it-IT" dirty="0" err="1"/>
              <a:t>main.c</a:t>
            </a:r>
            <a:r>
              <a:rPr lang="it-IT" dirty="0"/>
              <a:t> </a:t>
            </a:r>
            <a:r>
              <a:rPr lang="it-IT" dirty="0" err="1"/>
              <a:t>hello_world.c</a:t>
            </a:r>
            <a:r>
              <a:rPr lang="it-IT" dirty="0"/>
              <a:t> </a:t>
            </a:r>
            <a:r>
              <a:rPr lang="it-IT" dirty="0" err="1"/>
              <a:t>fattoriale.c</a:t>
            </a:r>
            <a:r>
              <a:rPr lang="it-IT" dirty="0"/>
              <a:t> –o </a:t>
            </a:r>
            <a:r>
              <a:rPr lang="it-IT" dirty="0" err="1"/>
              <a:t>hello_world</a:t>
            </a:r>
            <a:endParaRPr lang="it-IT" dirty="0"/>
          </a:p>
          <a:p>
            <a:r>
              <a:rPr lang="it-IT" dirty="0"/>
              <a:t>Compilare manualmente progetti contenenti centinaia di file sorgenti è dispendioso. La modifica di un singolo file sorgente comporta la ricompilazione dell’intero progetto!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1D2190-9BCE-FC49-890D-C25F0F99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8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C69BD-6F1F-184B-BA1C-E4818649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</a:t>
            </a:r>
            <a:r>
              <a:rPr lang="it-IT" b="1" dirty="0"/>
              <a:t> Utility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339C63-CA48-434E-983A-E65D3303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Assieme ai </a:t>
            </a:r>
            <a:r>
              <a:rPr lang="it-IT" dirty="0" err="1"/>
              <a:t>makefile</a:t>
            </a:r>
            <a:r>
              <a:rPr lang="it-IT" dirty="0"/>
              <a:t> permettono di compilare e gestire progetti di grandi dimensioni in maniera automatica</a:t>
            </a:r>
          </a:p>
          <a:p>
            <a:pPr lvl="1"/>
            <a:r>
              <a:rPr lang="it-IT" dirty="0"/>
              <a:t>Per utilizzare il </a:t>
            </a:r>
            <a:r>
              <a:rPr lang="it-IT" dirty="0" err="1"/>
              <a:t>make</a:t>
            </a:r>
            <a:r>
              <a:rPr lang="it-IT" dirty="0"/>
              <a:t> è necessario creare un </a:t>
            </a:r>
            <a:r>
              <a:rPr lang="it-IT" dirty="0" err="1"/>
              <a:t>makefile</a:t>
            </a:r>
            <a:r>
              <a:rPr lang="it-IT" dirty="0"/>
              <a:t> all’interno della directory in cui sono presenti i file sorgenti da compilare 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Mandando in esecuzione l’utility </a:t>
            </a:r>
            <a:r>
              <a:rPr lang="it-IT" i="1" dirty="0" err="1"/>
              <a:t>make</a:t>
            </a:r>
            <a:r>
              <a:rPr lang="it-IT" i="1" dirty="0"/>
              <a:t>, </a:t>
            </a:r>
            <a:r>
              <a:rPr lang="it-IT" dirty="0"/>
              <a:t>tale comando cercherà all’interno della directory corrente un file di nome </a:t>
            </a:r>
            <a:r>
              <a:rPr lang="it-IT" i="1" dirty="0" err="1"/>
              <a:t>makefile</a:t>
            </a:r>
            <a:r>
              <a:rPr lang="it-IT" i="1" dirty="0"/>
              <a:t> </a:t>
            </a:r>
            <a:r>
              <a:rPr lang="it-IT" dirty="0"/>
              <a:t>(o </a:t>
            </a:r>
            <a:r>
              <a:rPr lang="it-IT" dirty="0" err="1"/>
              <a:t>Makefile</a:t>
            </a:r>
            <a:r>
              <a:rPr lang="it-IT" dirty="0"/>
              <a:t>) e lo eseguirà</a:t>
            </a:r>
          </a:p>
          <a:p>
            <a:pPr marL="457200" lvl="1" indent="0">
              <a:buNone/>
            </a:pPr>
            <a:endParaRPr lang="it-IT" i="1" dirty="0"/>
          </a:p>
          <a:p>
            <a:r>
              <a:rPr lang="it-IT" dirty="0"/>
              <a:t>La struttura base di un </a:t>
            </a:r>
            <a:r>
              <a:rPr lang="it-IT" i="1" dirty="0" err="1"/>
              <a:t>makefile</a:t>
            </a:r>
            <a:r>
              <a:rPr lang="it-IT" dirty="0"/>
              <a:t> è composta da:</a:t>
            </a:r>
          </a:p>
          <a:p>
            <a:pPr marL="457200" lvl="1" indent="0">
              <a:buNone/>
            </a:pPr>
            <a:r>
              <a:rPr lang="it-IT" i="1" dirty="0"/>
              <a:t>target: </a:t>
            </a:r>
            <a:r>
              <a:rPr lang="it-IT" i="1" dirty="0" err="1"/>
              <a:t>dependencies</a:t>
            </a:r>
            <a:r>
              <a:rPr lang="it-IT" i="1" dirty="0"/>
              <a:t> </a:t>
            </a:r>
          </a:p>
          <a:p>
            <a:pPr marL="457200" lvl="1" indent="0">
              <a:buNone/>
            </a:pPr>
            <a:r>
              <a:rPr lang="it-IT" i="1" dirty="0"/>
              <a:t>[</a:t>
            </a:r>
            <a:r>
              <a:rPr lang="it-IT" i="1" dirty="0" err="1"/>
              <a:t>tab</a:t>
            </a:r>
            <a:r>
              <a:rPr lang="it-IT" i="1" dirty="0"/>
              <a:t>] </a:t>
            </a:r>
            <a:r>
              <a:rPr lang="it-IT" i="1" dirty="0" err="1"/>
              <a:t>system</a:t>
            </a:r>
            <a:r>
              <a:rPr lang="it-IT" i="1" dirty="0"/>
              <a:t> </a:t>
            </a:r>
            <a:r>
              <a:rPr lang="it-IT" i="1" dirty="0" err="1"/>
              <a:t>command</a:t>
            </a:r>
            <a:r>
              <a:rPr lang="it-IT" i="1" dirty="0"/>
              <a:t> </a:t>
            </a:r>
            <a:br>
              <a:rPr lang="it-IT" dirty="0"/>
            </a:br>
            <a:endParaRPr lang="it-IT" dirty="0"/>
          </a:p>
          <a:p>
            <a:pPr lvl="1"/>
            <a:r>
              <a:rPr lang="it-IT" i="1" dirty="0"/>
              <a:t>target: </a:t>
            </a:r>
            <a:r>
              <a:rPr lang="it-IT" dirty="0"/>
              <a:t>rappresenta il nome del file eseguibile da generare o di un azione da intraprendere es. `</a:t>
            </a:r>
            <a:r>
              <a:rPr lang="it-IT" dirty="0" err="1"/>
              <a:t>clean</a:t>
            </a:r>
            <a:r>
              <a:rPr lang="it-IT" dirty="0"/>
              <a:t>` (</a:t>
            </a:r>
            <a:r>
              <a:rPr lang="it-IT" dirty="0" err="1"/>
              <a:t>Phony</a:t>
            </a:r>
            <a:r>
              <a:rPr lang="it-IT" dirty="0"/>
              <a:t> target)</a:t>
            </a:r>
          </a:p>
          <a:p>
            <a:pPr lvl="1"/>
            <a:r>
              <a:rPr lang="it-IT" dirty="0" err="1"/>
              <a:t>dependencies</a:t>
            </a:r>
            <a:r>
              <a:rPr lang="it-IT" dirty="0"/>
              <a:t>: i file che il </a:t>
            </a:r>
            <a:r>
              <a:rPr lang="it-IT" dirty="0" err="1"/>
              <a:t>make</a:t>
            </a:r>
            <a:r>
              <a:rPr lang="it-IT" dirty="0"/>
              <a:t> utilizzerà per creare il target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13F787-F585-F842-9C18-597236B1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1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9BEF5-03E7-7D49-858E-DDEA0D63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49417E-99AD-F34F-8E1E-4BD285F9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: comandi eseguiti dalla utility </a:t>
            </a:r>
            <a:r>
              <a:rPr lang="it-IT" dirty="0" err="1"/>
              <a:t>make</a:t>
            </a:r>
            <a:r>
              <a:rPr lang="it-IT" dirty="0"/>
              <a:t> per la creazione del target</a:t>
            </a:r>
          </a:p>
          <a:p>
            <a:pPr lvl="1"/>
            <a:r>
              <a:rPr lang="it-IT" dirty="0"/>
              <a:t>Un target può prevedere più comandi, ogni comando è preceduto da un </a:t>
            </a:r>
            <a:r>
              <a:rPr lang="it-IT" i="1" dirty="0" err="1"/>
              <a:t>tab</a:t>
            </a:r>
            <a:r>
              <a:rPr lang="it-IT" dirty="0"/>
              <a:t> (\t) iniziale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Esempio di un semplice </a:t>
            </a:r>
            <a:r>
              <a:rPr lang="it-IT" dirty="0" err="1"/>
              <a:t>makefile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it-IT" sz="2000" dirty="0"/>
              <a:t>	</a:t>
            </a:r>
            <a:r>
              <a:rPr lang="it-IT" dirty="0" err="1"/>
              <a:t>main</a:t>
            </a:r>
            <a:r>
              <a:rPr lang="it-IT" dirty="0"/>
              <a:t>: </a:t>
            </a:r>
            <a:r>
              <a:rPr lang="it-IT" dirty="0" err="1"/>
              <a:t>main.c</a:t>
            </a:r>
            <a:r>
              <a:rPr lang="it-IT" dirty="0"/>
              <a:t> </a:t>
            </a:r>
            <a:r>
              <a:rPr lang="it-IT" dirty="0" err="1"/>
              <a:t>factorial.c</a:t>
            </a:r>
            <a:r>
              <a:rPr lang="it-IT" dirty="0"/>
              <a:t> </a:t>
            </a:r>
            <a:r>
              <a:rPr lang="it-IT" dirty="0" err="1"/>
              <a:t>hello.c</a:t>
            </a:r>
            <a:r>
              <a:rPr lang="it-IT" dirty="0"/>
              <a:t> </a:t>
            </a:r>
            <a:r>
              <a:rPr lang="it-IT" dirty="0" err="1"/>
              <a:t>functions.h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		</a:t>
            </a:r>
            <a:r>
              <a:rPr lang="it-IT" dirty="0" err="1"/>
              <a:t>gcc</a:t>
            </a:r>
            <a:r>
              <a:rPr lang="it-IT" dirty="0"/>
              <a:t> -o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main.c</a:t>
            </a:r>
            <a:r>
              <a:rPr lang="it-IT" dirty="0"/>
              <a:t> </a:t>
            </a:r>
            <a:r>
              <a:rPr lang="it-IT" dirty="0" err="1"/>
              <a:t>factorial.c</a:t>
            </a:r>
            <a:r>
              <a:rPr lang="it-IT" dirty="0"/>
              <a:t> </a:t>
            </a:r>
            <a:r>
              <a:rPr lang="it-IT" dirty="0" err="1"/>
              <a:t>hello.c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78B6A6-A39B-1348-B66D-5839258C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4</a:t>
            </a:fld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71DC3F5-B2E6-7E41-BD11-AB1A13415388}"/>
              </a:ext>
            </a:extLst>
          </p:cNvPr>
          <p:cNvCxnSpPr>
            <a:cxnSpLocks/>
          </p:cNvCxnSpPr>
          <p:nvPr/>
        </p:nvCxnSpPr>
        <p:spPr>
          <a:xfrm flipV="1">
            <a:off x="2273645" y="4904217"/>
            <a:ext cx="1" cy="1027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038C16-03B2-9141-817A-1926EB9CB13A}"/>
              </a:ext>
            </a:extLst>
          </p:cNvPr>
          <p:cNvSpPr txBox="1"/>
          <p:nvPr/>
        </p:nvSpPr>
        <p:spPr>
          <a:xfrm>
            <a:off x="852618" y="6048482"/>
            <a:ext cx="2842054" cy="36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Attenzione al carattere </a:t>
            </a:r>
            <a:r>
              <a:rPr lang="it-IT" i="1" dirty="0" err="1"/>
              <a:t>tab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2D82F4-11E4-6F45-85C3-4ADA1F386A23}"/>
              </a:ext>
            </a:extLst>
          </p:cNvPr>
          <p:cNvSpPr txBox="1"/>
          <p:nvPr/>
        </p:nvSpPr>
        <p:spPr>
          <a:xfrm>
            <a:off x="4328668" y="4540567"/>
            <a:ext cx="6097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Uso del </a:t>
            </a:r>
            <a:r>
              <a:rPr lang="it-IT" dirty="0" err="1"/>
              <a:t>make</a:t>
            </a:r>
            <a:r>
              <a:rPr lang="it-IT" dirty="0"/>
              <a:t> file: </a:t>
            </a:r>
          </a:p>
          <a:p>
            <a:r>
              <a:rPr lang="it-IT" dirty="0"/>
              <a:t>   $ </a:t>
            </a:r>
            <a:r>
              <a:rPr lang="it-IT" dirty="0" err="1"/>
              <a:t>make</a:t>
            </a:r>
            <a:endParaRPr lang="it-IT" dirty="0"/>
          </a:p>
          <a:p>
            <a:r>
              <a:rPr lang="it-IT" i="1" dirty="0"/>
              <a:t>    </a:t>
            </a:r>
            <a:r>
              <a:rPr lang="it-IT" i="1" dirty="0" err="1"/>
              <a:t>gcc</a:t>
            </a:r>
            <a:r>
              <a:rPr lang="it-IT" i="1" dirty="0"/>
              <a:t> -o </a:t>
            </a:r>
            <a:r>
              <a:rPr lang="it-IT" i="1" dirty="0" err="1"/>
              <a:t>main</a:t>
            </a:r>
            <a:r>
              <a:rPr lang="it-IT" i="1" dirty="0"/>
              <a:t> </a:t>
            </a:r>
            <a:r>
              <a:rPr lang="it-IT" i="1" dirty="0" err="1"/>
              <a:t>main.c</a:t>
            </a:r>
            <a:r>
              <a:rPr lang="it-IT" i="1" dirty="0"/>
              <a:t> </a:t>
            </a:r>
            <a:r>
              <a:rPr lang="it-IT" i="1" dirty="0" err="1"/>
              <a:t>factorial.c</a:t>
            </a:r>
            <a:r>
              <a:rPr lang="it-IT" i="1" dirty="0"/>
              <a:t> </a:t>
            </a:r>
            <a:r>
              <a:rPr lang="it-IT" i="1" dirty="0" err="1"/>
              <a:t>hello.c</a:t>
            </a:r>
            <a:endParaRPr lang="it-IT" i="1" dirty="0"/>
          </a:p>
          <a:p>
            <a:r>
              <a:rPr lang="it-IT" i="1" dirty="0"/>
              <a:t>   $ </a:t>
            </a:r>
            <a:r>
              <a:rPr lang="it-IT" dirty="0" err="1"/>
              <a:t>make</a:t>
            </a:r>
            <a:endParaRPr lang="it-IT" dirty="0"/>
          </a:p>
          <a:p>
            <a:r>
              <a:rPr lang="it-IT" i="1" dirty="0"/>
              <a:t>    </a:t>
            </a:r>
            <a:r>
              <a:rPr lang="it-IT" i="1" dirty="0" err="1"/>
              <a:t>make</a:t>
            </a:r>
            <a:r>
              <a:rPr lang="it-IT" i="1" dirty="0"/>
              <a:t>: `</a:t>
            </a:r>
            <a:r>
              <a:rPr lang="it-IT" i="1" dirty="0" err="1"/>
              <a:t>main</a:t>
            </a:r>
            <a:r>
              <a:rPr lang="it-IT" i="1" dirty="0"/>
              <a:t>’ </a:t>
            </a:r>
            <a:r>
              <a:rPr lang="it-IT" i="1" dirty="0" err="1"/>
              <a:t>is</a:t>
            </a:r>
            <a:r>
              <a:rPr lang="it-IT" i="1" dirty="0"/>
              <a:t> up to date </a:t>
            </a:r>
          </a:p>
          <a:p>
            <a:r>
              <a:rPr lang="it-IT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C0F4BF-70A2-DF4F-B330-7D66486EF01C}"/>
              </a:ext>
            </a:extLst>
          </p:cNvPr>
          <p:cNvSpPr txBox="1"/>
          <p:nvPr/>
        </p:nvSpPr>
        <p:spPr>
          <a:xfrm>
            <a:off x="4515497" y="6050563"/>
            <a:ext cx="619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N.B. Se non è stato modificato nessun file sorgente il </a:t>
            </a:r>
            <a:r>
              <a:rPr lang="it-IT" sz="1400" dirty="0" err="1"/>
              <a:t>make</a:t>
            </a:r>
            <a:r>
              <a:rPr lang="it-IT" sz="1400" dirty="0"/>
              <a:t> non avrà nessuna azione da svolgere per il target </a:t>
            </a:r>
            <a:r>
              <a:rPr lang="it-IT" sz="1400" dirty="0" err="1"/>
              <a:t>main</a:t>
            </a:r>
            <a:r>
              <a:rPr lang="it-IT" sz="1400" dirty="0"/>
              <a:t> e quindi non produrrà un nuovo eseguibile </a:t>
            </a:r>
          </a:p>
        </p:txBody>
      </p:sp>
    </p:spTree>
    <p:extLst>
      <p:ext uri="{BB962C8B-B14F-4D97-AF65-F5344CB8AC3E}">
        <p14:creationId xmlns:p14="http://schemas.microsoft.com/office/powerpoint/2010/main" val="248429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F3504-ADA0-A84A-82E1-52FFEB2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r>
              <a:rPr lang="it-IT" b="1" dirty="0"/>
              <a:t> – target multipli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77B66-0511-6B45-AB51-558FA1A6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Può essere utile utilizzare target differenti. In questo modo la modifica di un file sorgente non comporta la ricompilazione dell’intero progetto:</a:t>
            </a:r>
          </a:p>
          <a:p>
            <a:pPr marL="0" indent="0">
              <a:buNone/>
            </a:pPr>
            <a:r>
              <a:rPr lang="it-IT" sz="1900" dirty="0"/>
              <a:t>	</a:t>
            </a:r>
            <a:r>
              <a:rPr lang="it-IT" sz="1900" i="1" dirty="0" err="1"/>
              <a:t>all</a:t>
            </a:r>
            <a:r>
              <a:rPr lang="it-IT" sz="1900" i="1" dirty="0"/>
              <a:t>: hello</a:t>
            </a:r>
          </a:p>
          <a:p>
            <a:pPr marL="0" indent="0">
              <a:buNone/>
            </a:pPr>
            <a:r>
              <a:rPr lang="it-IT" sz="1900" i="1" dirty="0"/>
              <a:t>	hello: </a:t>
            </a:r>
            <a:r>
              <a:rPr lang="it-IT" sz="1900" i="1" dirty="0" err="1"/>
              <a:t>main.o</a:t>
            </a:r>
            <a:r>
              <a:rPr lang="it-IT" sz="1900" i="1" dirty="0"/>
              <a:t> </a:t>
            </a:r>
            <a:r>
              <a:rPr lang="it-IT" sz="1900" i="1" dirty="0" err="1"/>
              <a:t>factorial.o</a:t>
            </a:r>
            <a:r>
              <a:rPr lang="it-IT" sz="1900" i="1" dirty="0"/>
              <a:t> </a:t>
            </a:r>
            <a:r>
              <a:rPr lang="it-IT" sz="1900" i="1" dirty="0" err="1"/>
              <a:t>hello.o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	</a:t>
            </a:r>
            <a:r>
              <a:rPr lang="it-IT" sz="1900" i="1" dirty="0" err="1"/>
              <a:t>gcc</a:t>
            </a:r>
            <a:r>
              <a:rPr lang="it-IT" sz="1900" i="1" dirty="0"/>
              <a:t> </a:t>
            </a:r>
            <a:r>
              <a:rPr lang="it-IT" sz="1900" i="1" dirty="0" err="1"/>
              <a:t>main.o</a:t>
            </a:r>
            <a:r>
              <a:rPr lang="it-IT" sz="1900" i="1" dirty="0"/>
              <a:t> </a:t>
            </a:r>
            <a:r>
              <a:rPr lang="it-IT" sz="1900" i="1" dirty="0" err="1"/>
              <a:t>factorial.o</a:t>
            </a:r>
            <a:r>
              <a:rPr lang="it-IT" sz="1900" i="1" dirty="0"/>
              <a:t> </a:t>
            </a:r>
            <a:r>
              <a:rPr lang="it-IT" sz="1900" i="1" dirty="0" err="1"/>
              <a:t>hello.o</a:t>
            </a:r>
            <a:r>
              <a:rPr lang="it-IT" sz="1900" i="1" dirty="0"/>
              <a:t> -o hello</a:t>
            </a:r>
          </a:p>
          <a:p>
            <a:pPr marL="0" indent="0">
              <a:buNone/>
            </a:pPr>
            <a:r>
              <a:rPr lang="it-IT" sz="1900" i="1" dirty="0"/>
              <a:t>	</a:t>
            </a:r>
            <a:r>
              <a:rPr lang="it-IT" sz="1900" i="1" dirty="0" err="1"/>
              <a:t>main.o</a:t>
            </a:r>
            <a:r>
              <a:rPr lang="it-IT" sz="1900" i="1" dirty="0"/>
              <a:t>: </a:t>
            </a:r>
            <a:r>
              <a:rPr lang="it-IT" sz="1900" i="1" dirty="0" err="1"/>
              <a:t>main.c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	</a:t>
            </a:r>
            <a:r>
              <a:rPr lang="it-IT" sz="1900" i="1" dirty="0" err="1"/>
              <a:t>gcc</a:t>
            </a:r>
            <a:r>
              <a:rPr lang="it-IT" sz="1900" i="1" dirty="0"/>
              <a:t> -c </a:t>
            </a:r>
            <a:r>
              <a:rPr lang="it-IT" sz="1900" i="1" dirty="0" err="1"/>
              <a:t>main.c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</a:t>
            </a:r>
            <a:r>
              <a:rPr lang="it-IT" sz="1900" i="1" dirty="0" err="1"/>
              <a:t>factorial.o</a:t>
            </a:r>
            <a:r>
              <a:rPr lang="it-IT" sz="1900" i="1" dirty="0"/>
              <a:t>: </a:t>
            </a:r>
            <a:r>
              <a:rPr lang="it-IT" sz="1900" i="1" dirty="0" err="1"/>
              <a:t>factorial.c</a:t>
            </a:r>
            <a:r>
              <a:rPr lang="it-IT" sz="1900" i="1" dirty="0"/>
              <a:t> </a:t>
            </a:r>
            <a:r>
              <a:rPr lang="it-IT" sz="1900" i="1" dirty="0" err="1"/>
              <a:t>functions.h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	</a:t>
            </a:r>
            <a:r>
              <a:rPr lang="it-IT" sz="1900" i="1" dirty="0" err="1"/>
              <a:t>gcc</a:t>
            </a:r>
            <a:r>
              <a:rPr lang="it-IT" sz="1900" i="1" dirty="0"/>
              <a:t> -c </a:t>
            </a:r>
            <a:r>
              <a:rPr lang="it-IT" sz="1900" i="1" dirty="0" err="1"/>
              <a:t>factorial.c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</a:t>
            </a:r>
            <a:r>
              <a:rPr lang="it-IT" sz="1900" i="1" dirty="0" err="1"/>
              <a:t>hello.o</a:t>
            </a:r>
            <a:r>
              <a:rPr lang="it-IT" sz="1900" i="1" dirty="0"/>
              <a:t>: </a:t>
            </a:r>
            <a:r>
              <a:rPr lang="it-IT" sz="1900" i="1" dirty="0" err="1"/>
              <a:t>hello.c</a:t>
            </a:r>
            <a:r>
              <a:rPr lang="it-IT" sz="1900" i="1" dirty="0"/>
              <a:t> </a:t>
            </a:r>
            <a:r>
              <a:rPr lang="it-IT" sz="1900" i="1" dirty="0" err="1"/>
              <a:t>functions.h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	</a:t>
            </a:r>
            <a:r>
              <a:rPr lang="it-IT" sz="1900" i="1" dirty="0" err="1"/>
              <a:t>gcc</a:t>
            </a:r>
            <a:r>
              <a:rPr lang="it-IT" sz="1900" i="1" dirty="0"/>
              <a:t> -c </a:t>
            </a:r>
            <a:r>
              <a:rPr lang="it-IT" sz="1900" i="1" dirty="0" err="1"/>
              <a:t>hello.c</a:t>
            </a:r>
            <a:endParaRPr lang="it-IT" sz="1900" i="1" dirty="0"/>
          </a:p>
          <a:p>
            <a:pPr marL="0" indent="0">
              <a:buNone/>
            </a:pPr>
            <a:r>
              <a:rPr lang="it-IT" sz="1900" i="1" dirty="0"/>
              <a:t>	</a:t>
            </a:r>
            <a:r>
              <a:rPr lang="it-IT" sz="1900" i="1" dirty="0" err="1"/>
              <a:t>clean</a:t>
            </a:r>
            <a:r>
              <a:rPr lang="it-IT" sz="1900" i="1" dirty="0"/>
              <a:t>:</a:t>
            </a:r>
          </a:p>
          <a:p>
            <a:pPr marL="0" indent="0">
              <a:buNone/>
            </a:pPr>
            <a:r>
              <a:rPr lang="it-IT" sz="1900" i="1" dirty="0"/>
              <a:t>		</a:t>
            </a:r>
            <a:r>
              <a:rPr lang="it-IT" sz="1900" i="1" dirty="0" err="1"/>
              <a:t>rm</a:t>
            </a:r>
            <a:r>
              <a:rPr lang="it-IT" sz="1900" i="1" dirty="0"/>
              <a:t> -</a:t>
            </a:r>
            <a:r>
              <a:rPr lang="it-IT" sz="1900" i="1" dirty="0" err="1"/>
              <a:t>rf</a:t>
            </a:r>
            <a:r>
              <a:rPr lang="it-IT" sz="1900" i="1" dirty="0"/>
              <a:t>  *o</a:t>
            </a:r>
          </a:p>
          <a:p>
            <a:r>
              <a:rPr lang="it-IT" dirty="0" err="1"/>
              <a:t>all</a:t>
            </a:r>
            <a:r>
              <a:rPr lang="it-IT" dirty="0"/>
              <a:t> è un default target contiene solo dipendenze ma non comandi</a:t>
            </a:r>
          </a:p>
          <a:p>
            <a:r>
              <a:rPr lang="it-IT" dirty="0" err="1"/>
              <a:t>clean</a:t>
            </a:r>
            <a:r>
              <a:rPr lang="it-IT" dirty="0"/>
              <a:t> è un </a:t>
            </a:r>
            <a:r>
              <a:rPr lang="it-IT" dirty="0" err="1"/>
              <a:t>phony</a:t>
            </a:r>
            <a:r>
              <a:rPr lang="it-IT" dirty="0"/>
              <a:t> target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29A9F6-0AE0-9349-A10B-753025E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5</a:t>
            </a:fld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557196" y="3180481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1131144" y="3126163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490589" y="3767448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1064537" y="3713130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468385" y="4415599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1042333" y="4370334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433036" y="4961116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1006984" y="4915851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472482" y="5490582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1046430" y="5427211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513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8754F-94BC-204D-B592-44F23A7F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r>
              <a:rPr lang="it-IT" b="1" dirty="0"/>
              <a:t> – variabili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99B21-EEFB-2843-B27D-3FDAD953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Nella specifica del </a:t>
            </a:r>
            <a:r>
              <a:rPr lang="it-IT" dirty="0" err="1"/>
              <a:t>makefile</a:t>
            </a:r>
            <a:r>
              <a:rPr lang="it-IT" dirty="0"/>
              <a:t> è possibile definire della variabili prima della specifica dei target</a:t>
            </a:r>
          </a:p>
          <a:p>
            <a:pPr marL="0" indent="0">
              <a:buNone/>
            </a:pPr>
            <a:r>
              <a:rPr lang="it-IT" sz="2000" i="1" dirty="0"/>
              <a:t>#Utilizzo di variabili predefinite</a:t>
            </a:r>
          </a:p>
          <a:p>
            <a:pPr marL="0" indent="0">
              <a:buNone/>
            </a:pPr>
            <a:r>
              <a:rPr lang="it-IT" sz="2000" i="1" dirty="0"/>
              <a:t>#la variabile cc specifica il compilatore da utilizzare</a:t>
            </a:r>
          </a:p>
          <a:p>
            <a:pPr marL="0" indent="0">
              <a:buNone/>
            </a:pPr>
            <a:r>
              <a:rPr lang="it-IT" sz="2000" i="1" dirty="0"/>
              <a:t>CC=</a:t>
            </a:r>
            <a:r>
              <a:rPr lang="it-IT" sz="2000" i="1" dirty="0" err="1"/>
              <a:t>gcc</a:t>
            </a:r>
            <a:r>
              <a:rPr lang="it-IT" sz="2000" i="1" dirty="0"/>
              <a:t>  </a:t>
            </a:r>
          </a:p>
          <a:p>
            <a:pPr marL="0" indent="0">
              <a:buNone/>
            </a:pPr>
            <a:r>
              <a:rPr lang="it-IT" sz="2000" i="1" dirty="0"/>
              <a:t>#opzioni utilizzate dal compilatore C</a:t>
            </a:r>
          </a:p>
          <a:p>
            <a:pPr marL="0" indent="0">
              <a:buNone/>
            </a:pPr>
            <a:r>
              <a:rPr lang="it-IT" sz="2000" i="1" dirty="0"/>
              <a:t>CFLAGS=-</a:t>
            </a:r>
            <a:r>
              <a:rPr lang="it-IT" sz="2000" i="1" dirty="0" err="1"/>
              <a:t>Wall</a:t>
            </a:r>
            <a:endParaRPr lang="it-IT" sz="2000" i="1" dirty="0"/>
          </a:p>
          <a:p>
            <a:pPr marL="0" indent="0">
              <a:buNone/>
            </a:pPr>
            <a:r>
              <a:rPr lang="it-IT" sz="2000" i="1" dirty="0" err="1"/>
              <a:t>main</a:t>
            </a:r>
            <a:r>
              <a:rPr lang="it-IT" sz="2000" i="1" dirty="0"/>
              <a:t>: </a:t>
            </a:r>
            <a:r>
              <a:rPr lang="it-IT" sz="2000" i="1" dirty="0" err="1"/>
              <a:t>main.c</a:t>
            </a:r>
            <a:r>
              <a:rPr lang="it-IT" sz="2000" i="1" dirty="0"/>
              <a:t> </a:t>
            </a:r>
            <a:r>
              <a:rPr lang="it-IT" sz="2000" i="1" dirty="0" err="1"/>
              <a:t>factorial.c</a:t>
            </a:r>
            <a:r>
              <a:rPr lang="it-IT" sz="2000" i="1" dirty="0"/>
              <a:t> </a:t>
            </a:r>
            <a:r>
              <a:rPr lang="it-IT" sz="2000" i="1" dirty="0" err="1"/>
              <a:t>hello.c</a:t>
            </a:r>
            <a:endParaRPr lang="it-IT" sz="2000" i="1" dirty="0"/>
          </a:p>
          <a:p>
            <a:pPr marL="0" indent="0">
              <a:buNone/>
            </a:pPr>
            <a:r>
              <a:rPr lang="it-IT" sz="2000" i="1" dirty="0"/>
              <a:t>	$(CC) $(CFLAGS) -o hello </a:t>
            </a:r>
            <a:r>
              <a:rPr lang="it-IT" sz="2000" i="1" dirty="0" err="1"/>
              <a:t>main.c</a:t>
            </a:r>
            <a:r>
              <a:rPr lang="it-IT" sz="2000" i="1" dirty="0"/>
              <a:t> </a:t>
            </a:r>
            <a:r>
              <a:rPr lang="it-IT" sz="2000" i="1" dirty="0" err="1"/>
              <a:t>factorial.c</a:t>
            </a:r>
            <a:r>
              <a:rPr lang="it-IT" sz="2000" i="1" dirty="0"/>
              <a:t> </a:t>
            </a:r>
            <a:r>
              <a:rPr lang="it-IT" sz="2000" i="1" dirty="0" err="1"/>
              <a:t>hello.c</a:t>
            </a:r>
            <a:endParaRPr lang="it-IT" sz="2000" i="1" dirty="0"/>
          </a:p>
          <a:p>
            <a:pPr marL="0" indent="0">
              <a:buNone/>
            </a:pPr>
            <a:endParaRPr lang="it-IT" sz="2000" i="1" dirty="0"/>
          </a:p>
          <a:p>
            <a:r>
              <a:rPr lang="it-IT" sz="2400" i="1" dirty="0"/>
              <a:t>È possibile accedere al valore delle variabili tramite l’operatore $(VAR)</a:t>
            </a:r>
          </a:p>
          <a:p>
            <a:r>
              <a:rPr lang="it-IT" sz="2400" i="1" dirty="0"/>
              <a:t>N.B. La sintassi del </a:t>
            </a:r>
            <a:r>
              <a:rPr lang="it-IT" sz="2400" i="1" dirty="0" err="1"/>
              <a:t>makefile</a:t>
            </a:r>
            <a:r>
              <a:rPr lang="it-IT" sz="2400" i="1" dirty="0"/>
              <a:t> è differente da quella </a:t>
            </a:r>
            <a:r>
              <a:rPr lang="it-IT" sz="2400" i="1" dirty="0" err="1"/>
              <a:t>shell</a:t>
            </a:r>
            <a:r>
              <a:rPr lang="it-IT" sz="2400" i="1" dirty="0"/>
              <a:t>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8C5891-D6D2-B64F-8631-B4C4E443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6</a:t>
            </a:fld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023042" y="4936853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596990" y="4936853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22504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EA3A4-F99C-174D-80B3-A4F84CA8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r>
              <a:rPr lang="it-IT" b="1" dirty="0"/>
              <a:t> – regole implicite(1)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DCD834EE-2221-B14A-A341-00FFD71BE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Dati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 file sorgenti con  0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dirty="0"/>
                  <a:t>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dirty="0"/>
                  <a:t> 99 si scriva un </a:t>
                </a:r>
                <a:r>
                  <a:rPr lang="it-IT" dirty="0" err="1"/>
                  <a:t>makefile</a:t>
                </a:r>
                <a:r>
                  <a:rPr lang="it-IT" dirty="0"/>
                  <a:t> che li compili con la seguente proprietà:</a:t>
                </a:r>
              </a:p>
              <a:p>
                <a:pPr lvl="2"/>
                <a:r>
                  <a:rPr lang="it-IT" dirty="0"/>
                  <a:t>l’i-esimo eseguibile  derivato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abbia nome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pPr lvl="2"/>
                <a:r>
                  <a:rPr lang="it-IT" sz="2100" dirty="0"/>
                  <a:t>È</a:t>
                </a:r>
                <a:r>
                  <a:rPr lang="it-IT" dirty="0"/>
                  <a:t> necessario specificare un target per ogni file ? No aumenterebbe la complessità. I </a:t>
                </a:r>
                <a:r>
                  <a:rPr lang="it-IT" dirty="0" err="1"/>
                  <a:t>makefile</a:t>
                </a:r>
                <a:r>
                  <a:rPr lang="it-IT" dirty="0"/>
                  <a:t> supportano i pattern </a:t>
                </a:r>
                <a:r>
                  <a:rPr lang="it-IT" dirty="0" err="1"/>
                  <a:t>rules</a:t>
                </a:r>
                <a:r>
                  <a:rPr lang="it-IT" dirty="0"/>
                  <a:t>:</a:t>
                </a:r>
              </a:p>
              <a:p>
                <a:pPr lvl="2"/>
                <a:r>
                  <a:rPr lang="it-IT" dirty="0"/>
                  <a:t>`%`  match con ogni stringa non vuota </a:t>
                </a:r>
              </a:p>
              <a:p>
                <a:pPr marL="914400" lvl="2" indent="0">
                  <a:buNone/>
                </a:pPr>
                <a:r>
                  <a:rPr lang="it-IT" dirty="0"/>
                  <a:t>	Ad esempio ’%.c’ </a:t>
                </a:r>
                <a:r>
                  <a:rPr lang="it-IT" sz="2100" dirty="0"/>
                  <a:t>fa</a:t>
                </a:r>
                <a:r>
                  <a:rPr lang="it-IT" dirty="0"/>
                  <a:t> </a:t>
                </a:r>
                <a:r>
                  <a:rPr lang="it-IT" sz="2000" dirty="0"/>
                  <a:t>match con tutti i file che terminano con .c</a:t>
                </a:r>
              </a:p>
              <a:p>
                <a:r>
                  <a:rPr lang="it-IT" dirty="0"/>
                  <a:t>Possiamo usare i pattern </a:t>
                </a:r>
                <a:r>
                  <a:rPr lang="it-IT" dirty="0" err="1"/>
                  <a:t>rules</a:t>
                </a:r>
                <a:r>
                  <a:rPr lang="it-IT" dirty="0"/>
                  <a:t> per definire una regola implicita</a:t>
                </a:r>
              </a:p>
              <a:p>
                <a:pPr lvl="1"/>
                <a:r>
                  <a:rPr lang="it-IT" dirty="0"/>
                  <a:t>%: %.c</a:t>
                </a:r>
              </a:p>
              <a:p>
                <a:pPr marL="914400" lvl="2" indent="0">
                  <a:buNone/>
                </a:pPr>
                <a:r>
                  <a:rPr lang="it-IT" dirty="0"/>
                  <a:t>$(CC) $(CFLAGS) –o $@ $&lt;</a:t>
                </a:r>
              </a:p>
              <a:p>
                <a:r>
                  <a:rPr lang="it-IT" dirty="0"/>
                  <a:t>Ogni volta che la regola verrà eseguita la variabile $@ conterrà il nome corrente per quel target, $&lt; il nome della prima dipendenza</a:t>
                </a:r>
              </a:p>
              <a:p>
                <a:r>
                  <a:rPr lang="it-IT" dirty="0"/>
                  <a:t>Le regole implicite permettono di specificare in maniera sintetica il modo di creare i file target</a:t>
                </a:r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DCD834EE-2221-B14A-A341-00FFD71BE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844" t="-3611" r="-1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184F3-D0AD-584A-A82D-D10814A7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6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63FE0-5544-2E40-909F-AC29227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r>
              <a:rPr lang="it-IT" b="1" dirty="0"/>
              <a:t> – regole implicite(2)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5ADA9-BE54-4840-B2E2-B02CE120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6" y="1514586"/>
            <a:ext cx="6427573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Soluzione:</a:t>
            </a:r>
          </a:p>
          <a:p>
            <a:pPr marL="0" indent="0">
              <a:buNone/>
            </a:pPr>
            <a:r>
              <a:rPr lang="it-IT" dirty="0"/>
              <a:t># variabile cc specifica il compilatore da utilizzare</a:t>
            </a:r>
          </a:p>
          <a:p>
            <a:pPr marL="0" indent="0">
              <a:buNone/>
            </a:pPr>
            <a:r>
              <a:rPr lang="it-IT" dirty="0"/>
              <a:t>CC=</a:t>
            </a:r>
            <a:r>
              <a:rPr lang="it-IT" dirty="0" err="1"/>
              <a:t>gcc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#parametro utilizzato dal compilatore C</a:t>
            </a:r>
          </a:p>
          <a:p>
            <a:pPr marL="0" indent="0">
              <a:buNone/>
            </a:pPr>
            <a:r>
              <a:rPr lang="it-IT" dirty="0"/>
              <a:t>CFLAGS=-</a:t>
            </a:r>
            <a:r>
              <a:rPr lang="it-IT" dirty="0" err="1"/>
              <a:t>Wall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SRC = $(</a:t>
            </a:r>
            <a:r>
              <a:rPr lang="it-IT" dirty="0" err="1"/>
              <a:t>wildcard</a:t>
            </a:r>
            <a:r>
              <a:rPr lang="it-IT" dirty="0"/>
              <a:t> *.c) # </a:t>
            </a:r>
            <a:r>
              <a:rPr lang="it-IT" dirty="0" err="1"/>
              <a:t>wildcard</a:t>
            </a:r>
            <a:r>
              <a:rPr lang="it-IT" dirty="0"/>
              <a:t> per recupero file sorgenti</a:t>
            </a:r>
          </a:p>
          <a:p>
            <a:pPr marL="0" indent="0">
              <a:buNone/>
            </a:pPr>
            <a:r>
              <a:rPr lang="it-IT" dirty="0"/>
              <a:t>BIN = $(</a:t>
            </a:r>
            <a:r>
              <a:rPr lang="it-IT" dirty="0" err="1"/>
              <a:t>SRC:.c</a:t>
            </a:r>
            <a:r>
              <a:rPr lang="it-IT" dirty="0"/>
              <a:t>=) #specifica dei nomi dei file di output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 err="1"/>
              <a:t>all</a:t>
            </a:r>
            <a:r>
              <a:rPr lang="it-IT" dirty="0"/>
              <a:t>: $(BIN)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%: %.c</a:t>
            </a:r>
          </a:p>
          <a:p>
            <a:pPr marL="0" indent="0">
              <a:buNone/>
            </a:pPr>
            <a:r>
              <a:rPr lang="it-IT" dirty="0"/>
              <a:t>        $(CC) $(CFLAGS)  $&lt; -o $@</a:t>
            </a:r>
            <a:br>
              <a:rPr lang="it-IT" dirty="0"/>
            </a:b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EB04F7-897B-3443-99B8-8AA4AE7BE52F}"/>
              </a:ext>
            </a:extLst>
          </p:cNvPr>
          <p:cNvSpPr txBox="1"/>
          <p:nvPr/>
        </p:nvSpPr>
        <p:spPr>
          <a:xfrm>
            <a:off x="7028936" y="1690688"/>
            <a:ext cx="4806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Uso del </a:t>
            </a:r>
            <a:r>
              <a:rPr lang="it-IT" dirty="0" err="1"/>
              <a:t>make</a:t>
            </a:r>
            <a:r>
              <a:rPr lang="it-IT" dirty="0"/>
              <a:t> file:  </a:t>
            </a:r>
          </a:p>
          <a:p>
            <a:r>
              <a:rPr lang="it-IT" dirty="0"/>
              <a:t>$ </a:t>
            </a:r>
            <a:r>
              <a:rPr lang="it-IT" dirty="0" err="1"/>
              <a:t>make</a:t>
            </a:r>
            <a:endParaRPr lang="it-IT" dirty="0"/>
          </a:p>
          <a:p>
            <a:r>
              <a:rPr lang="it-IT" i="1" dirty="0" err="1"/>
              <a:t>gcc</a:t>
            </a:r>
            <a:r>
              <a:rPr lang="it-IT" i="1" dirty="0"/>
              <a:t>     f1.c -o f1</a:t>
            </a:r>
          </a:p>
          <a:p>
            <a:r>
              <a:rPr lang="it-IT" i="1" dirty="0" err="1"/>
              <a:t>gcc</a:t>
            </a:r>
            <a:r>
              <a:rPr lang="it-IT" i="1" dirty="0"/>
              <a:t>     f2.c -o f2</a:t>
            </a:r>
          </a:p>
          <a:p>
            <a:r>
              <a:rPr lang="it-IT" i="1" dirty="0" err="1"/>
              <a:t>gcc</a:t>
            </a:r>
            <a:r>
              <a:rPr lang="it-IT" i="1" dirty="0"/>
              <a:t>     f3.c -o f3</a:t>
            </a:r>
          </a:p>
          <a:p>
            <a:r>
              <a:rPr lang="it-IT" i="1" dirty="0"/>
              <a:t>…</a:t>
            </a:r>
          </a:p>
          <a:p>
            <a:r>
              <a:rPr lang="it-IT" i="1" dirty="0"/>
              <a:t>…</a:t>
            </a:r>
          </a:p>
          <a:p>
            <a:r>
              <a:rPr lang="it-IT" i="1" dirty="0"/>
              <a:t>…</a:t>
            </a:r>
          </a:p>
          <a:p>
            <a:r>
              <a:rPr lang="it-IT" i="1" dirty="0" err="1"/>
              <a:t>gcc</a:t>
            </a:r>
            <a:r>
              <a:rPr lang="it-IT" i="1" dirty="0"/>
              <a:t>    </a:t>
            </a:r>
            <a:r>
              <a:rPr lang="it-IT" i="1" dirty="0" err="1"/>
              <a:t>fi.c</a:t>
            </a:r>
            <a:r>
              <a:rPr lang="it-IT" i="1" dirty="0"/>
              <a:t> –o fi</a:t>
            </a:r>
          </a:p>
          <a:p>
            <a:r>
              <a:rPr lang="it-IT" dirty="0"/>
              <a:t>$ </a:t>
            </a:r>
            <a:r>
              <a:rPr lang="it-IT" dirty="0" err="1"/>
              <a:t>make</a:t>
            </a:r>
            <a:endParaRPr lang="it-IT" dirty="0"/>
          </a:p>
          <a:p>
            <a:r>
              <a:rPr lang="it-IT" i="1" dirty="0" err="1"/>
              <a:t>make</a:t>
            </a:r>
            <a:r>
              <a:rPr lang="it-IT" i="1" dirty="0"/>
              <a:t>: </a:t>
            </a:r>
            <a:r>
              <a:rPr lang="it-IT" i="1" dirty="0" err="1"/>
              <a:t>Nothing</a:t>
            </a:r>
            <a:r>
              <a:rPr lang="it-IT" i="1" dirty="0"/>
              <a:t> to be </a:t>
            </a:r>
            <a:r>
              <a:rPr lang="it-IT" i="1" dirty="0" err="1"/>
              <a:t>done</a:t>
            </a:r>
            <a:r>
              <a:rPr lang="it-IT" i="1" dirty="0"/>
              <a:t> for `all'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DA362B-4BC2-2649-9F47-B863EB01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8</a:t>
            </a:fld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426052" y="5815039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0" y="5815039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A39305-322B-6C40-8667-C81A98CFEC24}"/>
              </a:ext>
            </a:extLst>
          </p:cNvPr>
          <p:cNvSpPr txBox="1"/>
          <p:nvPr/>
        </p:nvSpPr>
        <p:spPr>
          <a:xfrm>
            <a:off x="5642304" y="5069959"/>
            <a:ext cx="6193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N.B. Se non è stato modificato nessun file sorgente il </a:t>
            </a:r>
            <a:r>
              <a:rPr lang="it-IT" sz="1400" dirty="0" err="1"/>
              <a:t>make</a:t>
            </a:r>
            <a:r>
              <a:rPr lang="it-IT" sz="1400" dirty="0"/>
              <a:t> non avrà nessuna azione da svolgere per il target </a:t>
            </a:r>
            <a:r>
              <a:rPr lang="it-IT" sz="1400" dirty="0" err="1"/>
              <a:t>all</a:t>
            </a:r>
            <a:r>
              <a:rPr lang="it-IT" sz="1400" dirty="0"/>
              <a:t> e quindi non produrrà un nuovo eseguibile. </a:t>
            </a:r>
          </a:p>
          <a:p>
            <a:r>
              <a:rPr lang="it-IT" sz="1400" dirty="0"/>
              <a:t>Attenzione se tale messaggio viene mostrato la prima volta che si sta usando un </a:t>
            </a:r>
            <a:r>
              <a:rPr lang="it-IT" sz="1400" dirty="0" err="1"/>
              <a:t>makefile</a:t>
            </a:r>
            <a:r>
              <a:rPr lang="it-IT" sz="1400" dirty="0"/>
              <a:t> significa che c’è qualche errore nella specifica </a:t>
            </a:r>
          </a:p>
        </p:txBody>
      </p:sp>
    </p:spTree>
    <p:extLst>
      <p:ext uri="{BB962C8B-B14F-4D97-AF65-F5344CB8AC3E}">
        <p14:creationId xmlns:p14="http://schemas.microsoft.com/office/powerpoint/2010/main" val="79293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A6865-CD35-7A40-934D-AB4270F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Makefile</a:t>
            </a:r>
            <a:r>
              <a:rPr lang="it-IT" b="1" dirty="0"/>
              <a:t> – Esempio Esame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12FB0-9626-804C-896D-A4ACD960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20050" cy="1621911"/>
          </a:xfrm>
        </p:spPr>
        <p:txBody>
          <a:bodyPr>
            <a:normAutofit/>
          </a:bodyPr>
          <a:lstStyle/>
          <a:p>
            <a:r>
              <a:rPr lang="it-IT" sz="2200" dirty="0" err="1"/>
              <a:t>Makefile</a:t>
            </a:r>
            <a:r>
              <a:rPr lang="it-IT" sz="2200" dirty="0"/>
              <a:t> semplice:</a:t>
            </a:r>
          </a:p>
          <a:p>
            <a:pPr marL="0" indent="0">
              <a:buNone/>
            </a:pPr>
            <a:r>
              <a:rPr lang="it-IT" sz="2200" dirty="0" err="1"/>
              <a:t>main</a:t>
            </a:r>
            <a:r>
              <a:rPr lang="it-IT" sz="2200" dirty="0"/>
              <a:t>: </a:t>
            </a:r>
            <a:r>
              <a:rPr lang="it-IT" sz="2200" dirty="0" err="1"/>
              <a:t>main.c</a:t>
            </a:r>
            <a:endParaRPr lang="it-IT" sz="2200" dirty="0"/>
          </a:p>
          <a:p>
            <a:pPr marL="0" indent="0">
              <a:buNone/>
            </a:pPr>
            <a:r>
              <a:rPr lang="it-IT" sz="2200" dirty="0"/>
              <a:t>	</a:t>
            </a:r>
            <a:r>
              <a:rPr lang="it-IT" sz="2200" dirty="0" err="1"/>
              <a:t>gcc</a:t>
            </a:r>
            <a:r>
              <a:rPr lang="it-IT" sz="2200" dirty="0"/>
              <a:t> –</a:t>
            </a:r>
            <a:r>
              <a:rPr lang="it-IT" sz="2200" dirty="0" err="1"/>
              <a:t>Wall</a:t>
            </a:r>
            <a:r>
              <a:rPr lang="it-IT" sz="2200" dirty="0"/>
              <a:t> –o </a:t>
            </a:r>
            <a:r>
              <a:rPr lang="it-IT" sz="2200" dirty="0" err="1"/>
              <a:t>main</a:t>
            </a:r>
            <a:r>
              <a:rPr lang="it-IT" sz="2200" dirty="0"/>
              <a:t> </a:t>
            </a:r>
            <a:r>
              <a:rPr lang="it-IT" sz="2200" dirty="0" err="1"/>
              <a:t>main.c</a:t>
            </a:r>
            <a:endParaRPr lang="it-IT" sz="2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816A76-6D30-3D4B-B4FF-37DE2ABA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0E9C-035A-A746-B7E2-9414262BD785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65B5A00-B75C-6D44-922C-18F69E2220A0}"/>
              </a:ext>
            </a:extLst>
          </p:cNvPr>
          <p:cNvSpPr txBox="1">
            <a:spLocks/>
          </p:cNvSpPr>
          <p:nvPr/>
        </p:nvSpPr>
        <p:spPr>
          <a:xfrm>
            <a:off x="838200" y="3582471"/>
            <a:ext cx="9098693" cy="300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err="1"/>
              <a:t>Makefile</a:t>
            </a:r>
            <a:r>
              <a:rPr lang="it-IT" sz="2200" dirty="0"/>
              <a:t> con variabili e regole implicite: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CC=</a:t>
            </a:r>
            <a:r>
              <a:rPr lang="it-IT" sz="2200" dirty="0" err="1"/>
              <a:t>gcc</a:t>
            </a:r>
            <a:endParaRPr lang="it-IT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CFFLAGS=-</a:t>
            </a:r>
            <a:r>
              <a:rPr lang="it-IT" sz="2200" dirty="0" err="1"/>
              <a:t>Wall</a:t>
            </a:r>
            <a:endParaRPr lang="it-IT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BIN=</a:t>
            </a:r>
            <a:r>
              <a:rPr lang="it-IT" sz="2200" dirty="0" err="1"/>
              <a:t>main</a:t>
            </a:r>
            <a:endParaRPr lang="it-IT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 err="1"/>
              <a:t>all</a:t>
            </a:r>
            <a:r>
              <a:rPr lang="it-IT" sz="2200" dirty="0"/>
              <a:t>: $(BIN)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%: %.c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	$(CC) $(CFLAGS) -o $@ $&lt;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264252" y="2831585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838200" y="2831585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7B36428-C97A-6940-AF08-73DF7C197E52}"/>
              </a:ext>
            </a:extLst>
          </p:cNvPr>
          <p:cNvCxnSpPr>
            <a:cxnSpLocks/>
          </p:cNvCxnSpPr>
          <p:nvPr/>
        </p:nvCxnSpPr>
        <p:spPr>
          <a:xfrm flipV="1">
            <a:off x="1192946" y="6356350"/>
            <a:ext cx="312517" cy="2055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848E56-95B9-4F45-AA11-C9002C4E5C9D}"/>
              </a:ext>
            </a:extLst>
          </p:cNvPr>
          <p:cNvSpPr txBox="1"/>
          <p:nvPr/>
        </p:nvSpPr>
        <p:spPr>
          <a:xfrm>
            <a:off x="766894" y="6356350"/>
            <a:ext cx="6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tab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403644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657</Words>
  <Application>Microsoft Macintosh PowerPoint</Application>
  <PresentationFormat>Widescreen</PresentationFormat>
  <Paragraphs>135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Tema di Office</vt:lpstr>
      <vt:lpstr>Make</vt:lpstr>
      <vt:lpstr>gcc &amp; make utility</vt:lpstr>
      <vt:lpstr>Make Utility</vt:lpstr>
      <vt:lpstr>Makefile</vt:lpstr>
      <vt:lpstr>Makefile – target multipli</vt:lpstr>
      <vt:lpstr>Makefile – variabili </vt:lpstr>
      <vt:lpstr>Makefile – regole implicite(1)</vt:lpstr>
      <vt:lpstr>Makefile – regole implicite(2)</vt:lpstr>
      <vt:lpstr>Makefile – Esempio Esame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Makefiles</dc:title>
  <dc:creator>GIULIO SALIERNO</dc:creator>
  <cp:lastModifiedBy>GIULIO SALIERNO</cp:lastModifiedBy>
  <cp:revision>44</cp:revision>
  <cp:lastPrinted>2018-04-23T14:45:53Z</cp:lastPrinted>
  <dcterms:created xsi:type="dcterms:W3CDTF">2018-04-17T09:46:28Z</dcterms:created>
  <dcterms:modified xsi:type="dcterms:W3CDTF">2018-04-23T14:46:01Z</dcterms:modified>
</cp:coreProperties>
</file>