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4"/>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Lst>
  <p:sldSz cx="12192000" cy="6858000"/>
  <p:notesSz cx="6858000" cy="9144000"/>
  <p:embeddedFontLst>
    <p:embeddedFont>
      <p:font typeface="Calibri" panose="020F050202020403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iRU4XhAcvS9FkUjnQIk8ExTT5Z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46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 name="Google Shape;8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 name="Google Shape;161;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7c482037d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g17c482037d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8" name="Google Shape;168;g17c482037d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GB"/>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6" name="Google Shape;17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4" name="Google Shape;18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2" name="Google Shape;19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6" name="Google Shape;216;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4" name="Google Shape;224;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1" name="Google Shape;23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2" name="Google Shape;232;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0" name="Google Shape;240;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7" name="Google Shape;247;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4" name="Google Shape;254;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5" name="Google Shape;255;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3" name="Google Shape;263;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8" name="Google Shape;278;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9" name="Google Shape;279;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6" name="Google Shape;28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7" name="Google Shape;287;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4" name="Google Shape;294;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5" name="Google Shape;295;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6" name="Google Shape;106;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3" name="Google Shape;303;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0" name="Google Shape;310;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1" name="Google Shape;311;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8" name="Google Shape;318;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9" name="Google Shape;319;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GB"/>
              <a:t>32</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3" name="Google Shape;14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6"/>
        <p:cNvGrpSpPr/>
        <p:nvPr/>
      </p:nvGrpSpPr>
      <p:grpSpPr>
        <a:xfrm>
          <a:off x="0" y="0"/>
          <a:ext cx="0" cy="0"/>
          <a:chOff x="0" y="0"/>
          <a:chExt cx="0" cy="0"/>
        </a:xfrm>
      </p:grpSpPr>
      <p:sp>
        <p:nvSpPr>
          <p:cNvPr id="17" name="Google Shape;17;p30"/>
          <p:cNvSpPr txBox="1">
            <a:spLocks noGrp="1"/>
          </p:cNvSpPr>
          <p:nvPr>
            <p:ph type="ctrTitle"/>
          </p:nvPr>
        </p:nvSpPr>
        <p:spPr>
          <a:xfrm>
            <a:off x="1524000" y="1292883"/>
            <a:ext cx="9144000" cy="1714782"/>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002060"/>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30"/>
          <p:cNvSpPr txBox="1">
            <a:spLocks noGrp="1"/>
          </p:cNvSpPr>
          <p:nvPr>
            <p:ph type="subTitle" idx="1"/>
          </p:nvPr>
        </p:nvSpPr>
        <p:spPr>
          <a:xfrm>
            <a:off x="1524000" y="3007665"/>
            <a:ext cx="9144000" cy="726761"/>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30"/>
          <p:cNvSpPr txBox="1">
            <a:spLocks noGrp="1"/>
          </p:cNvSpPr>
          <p:nvPr>
            <p:ph type="sldNum" idx="12"/>
          </p:nvPr>
        </p:nvSpPr>
        <p:spPr>
          <a:xfrm>
            <a:off x="9732723" y="6356350"/>
            <a:ext cx="800622"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pic>
        <p:nvPicPr>
          <p:cNvPr id="21" name="Google Shape;21;p30" descr="Arrow&#10;&#10;Description automatically generated"/>
          <p:cNvPicPr preferRelativeResize="0"/>
          <p:nvPr/>
        </p:nvPicPr>
        <p:blipFill rotWithShape="1">
          <a:blip r:embed="rId2">
            <a:alphaModFix/>
          </a:blip>
          <a:srcRect l="26267" t="27423" r="26267" b="27423"/>
          <a:stretch/>
        </p:blipFill>
        <p:spPr>
          <a:xfrm>
            <a:off x="211341" y="135371"/>
            <a:ext cx="936066" cy="8165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userDrawn="1">
  <p:cSld name="OBJEC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838201" y="365125"/>
            <a:ext cx="83658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2060"/>
              </a:buClr>
              <a:buSzPts val="4400"/>
              <a:buFont typeface="Calibri"/>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1"/>
          <p:cNvSpPr txBox="1">
            <a:spLocks noGrp="1"/>
          </p:cNvSpPr>
          <p:nvPr>
            <p:ph type="body" idx="1"/>
          </p:nvPr>
        </p:nvSpPr>
        <p:spPr>
          <a:xfrm>
            <a:off x="838200" y="1825625"/>
            <a:ext cx="10515600" cy="399271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Clr>
                <a:schemeClr val="dk1"/>
              </a:buClr>
              <a:buSzPts val="1800"/>
              <a:buChar char="•"/>
              <a:defRPr sz="1800"/>
            </a:lvl1pPr>
            <a:lvl2pPr marL="914400" lvl="1" indent="-342900" algn="l">
              <a:lnSpc>
                <a:spcPct val="90000"/>
              </a:lnSpc>
              <a:spcBef>
                <a:spcPts val="500"/>
              </a:spcBef>
              <a:spcAft>
                <a:spcPts val="0"/>
              </a:spcAft>
              <a:buClr>
                <a:schemeClr val="dk1"/>
              </a:buClr>
              <a:buSzPts val="1800"/>
              <a:buChar char="•"/>
              <a:defRPr sz="1800"/>
            </a:lvl2pPr>
            <a:lvl3pPr marL="1371600" lvl="2" indent="-342900" algn="l">
              <a:lnSpc>
                <a:spcPct val="90000"/>
              </a:lnSpc>
              <a:spcBef>
                <a:spcPts val="500"/>
              </a:spcBef>
              <a:spcAft>
                <a:spcPts val="0"/>
              </a:spcAft>
              <a:buClr>
                <a:schemeClr val="dk1"/>
              </a:buClr>
              <a:buSzPts val="1800"/>
              <a:buChar char="•"/>
              <a:defRPr sz="1800"/>
            </a:lvl3pPr>
            <a:lvl4pPr marL="1828800" lvl="3" indent="-342900" algn="l">
              <a:lnSpc>
                <a:spcPct val="90000"/>
              </a:lnSpc>
              <a:spcBef>
                <a:spcPts val="500"/>
              </a:spcBef>
              <a:spcAft>
                <a:spcPts val="0"/>
              </a:spcAft>
              <a:buClr>
                <a:schemeClr val="dk1"/>
              </a:buClr>
              <a:buSzPts val="1800"/>
              <a:buChar char="•"/>
              <a:defRPr sz="1800"/>
            </a:lvl4pPr>
            <a:lvl5pPr marL="2286000" lvl="4" indent="-342900" algn="l">
              <a:lnSpc>
                <a:spcPct val="90000"/>
              </a:lnSpc>
              <a:spcBef>
                <a:spcPts val="500"/>
              </a:spcBef>
              <a:spcAft>
                <a:spcPts val="0"/>
              </a:spcAft>
              <a:buClr>
                <a:schemeClr val="dk1"/>
              </a:buClr>
              <a:buSzPts val="1800"/>
              <a:buChar char="•"/>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31"/>
          <p:cNvSpPr txBox="1">
            <a:spLocks noGrp="1"/>
          </p:cNvSpPr>
          <p:nvPr>
            <p:ph type="sldNum" idx="12"/>
          </p:nvPr>
        </p:nvSpPr>
        <p:spPr>
          <a:xfrm>
            <a:off x="9732723" y="6356350"/>
            <a:ext cx="800622"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spTree>
      <p:nvGrpSpPr>
        <p:cNvPr id="1" name="Shape 38"/>
        <p:cNvGrpSpPr/>
        <p:nvPr/>
      </p:nvGrpSpPr>
      <p:grpSpPr>
        <a:xfrm>
          <a:off x="0" y="0"/>
          <a:ext cx="0" cy="0"/>
          <a:chOff x="0" y="0"/>
          <a:chExt cx="0" cy="0"/>
        </a:xfrm>
      </p:grpSpPr>
      <p:sp>
        <p:nvSpPr>
          <p:cNvPr id="39" name="Google Shape;39;p3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2060"/>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32"/>
          <p:cNvSpPr txBox="1">
            <a:spLocks noGrp="1"/>
          </p:cNvSpPr>
          <p:nvPr>
            <p:ph type="sldNum" idx="12"/>
          </p:nvPr>
        </p:nvSpPr>
        <p:spPr>
          <a:xfrm>
            <a:off x="9732723" y="6356350"/>
            <a:ext cx="800622"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userDrawn="1">
  <p:cSld name="TWO_OBJECTS">
    <p:spTree>
      <p:nvGrpSpPr>
        <p:cNvPr id="1" name="Shape 44"/>
        <p:cNvGrpSpPr/>
        <p:nvPr/>
      </p:nvGrpSpPr>
      <p:grpSpPr>
        <a:xfrm>
          <a:off x="0" y="0"/>
          <a:ext cx="0" cy="0"/>
          <a:chOff x="0" y="0"/>
          <a:chExt cx="0" cy="0"/>
        </a:xfrm>
      </p:grpSpPr>
      <p:sp>
        <p:nvSpPr>
          <p:cNvPr id="45" name="Google Shape;45;p33"/>
          <p:cNvSpPr txBox="1">
            <a:spLocks noGrp="1"/>
          </p:cNvSpPr>
          <p:nvPr>
            <p:ph type="title"/>
          </p:nvPr>
        </p:nvSpPr>
        <p:spPr>
          <a:xfrm>
            <a:off x="838201" y="365125"/>
            <a:ext cx="83658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206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3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33"/>
          <p:cNvSpPr txBox="1">
            <a:spLocks noGrp="1"/>
          </p:cNvSpPr>
          <p:nvPr>
            <p:ph type="sldNum" idx="12"/>
          </p:nvPr>
        </p:nvSpPr>
        <p:spPr>
          <a:xfrm>
            <a:off x="9732723" y="6356350"/>
            <a:ext cx="800622"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userDrawn="1">
  <p:cSld name="TWO_OBJECTS_WITH_TEXT">
    <p:spTree>
      <p:nvGrpSpPr>
        <p:cNvPr id="1" name="Shape 51"/>
        <p:cNvGrpSpPr/>
        <p:nvPr/>
      </p:nvGrpSpPr>
      <p:grpSpPr>
        <a:xfrm>
          <a:off x="0" y="0"/>
          <a:ext cx="0" cy="0"/>
          <a:chOff x="0" y="0"/>
          <a:chExt cx="0" cy="0"/>
        </a:xfrm>
      </p:grpSpPr>
      <p:sp>
        <p:nvSpPr>
          <p:cNvPr id="52" name="Google Shape;52;p34"/>
          <p:cNvSpPr txBox="1">
            <a:spLocks noGrp="1"/>
          </p:cNvSpPr>
          <p:nvPr>
            <p:ph type="title"/>
          </p:nvPr>
        </p:nvSpPr>
        <p:spPr>
          <a:xfrm>
            <a:off x="839788" y="365125"/>
            <a:ext cx="835992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206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4"/>
          <p:cNvSpPr txBox="1">
            <a:spLocks noGrp="1"/>
          </p:cNvSpPr>
          <p:nvPr>
            <p:ph type="body" idx="1"/>
          </p:nvPr>
        </p:nvSpPr>
        <p:spPr>
          <a:xfrm>
            <a:off x="839788" y="1754187"/>
            <a:ext cx="5157787" cy="75088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3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34"/>
          <p:cNvSpPr txBox="1">
            <a:spLocks noGrp="1"/>
          </p:cNvSpPr>
          <p:nvPr>
            <p:ph type="body" idx="3"/>
          </p:nvPr>
        </p:nvSpPr>
        <p:spPr>
          <a:xfrm>
            <a:off x="6172200" y="1754187"/>
            <a:ext cx="5183188" cy="75088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3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34"/>
          <p:cNvSpPr txBox="1">
            <a:spLocks noGrp="1"/>
          </p:cNvSpPr>
          <p:nvPr>
            <p:ph type="sldNum" idx="12"/>
          </p:nvPr>
        </p:nvSpPr>
        <p:spPr>
          <a:xfrm>
            <a:off x="9732723" y="6356350"/>
            <a:ext cx="800622"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userDrawn="1">
  <p:cSld name="TITLE_ONLY">
    <p:spTree>
      <p:nvGrpSpPr>
        <p:cNvPr id="1" name="Shape 60"/>
        <p:cNvGrpSpPr/>
        <p:nvPr/>
      </p:nvGrpSpPr>
      <p:grpSpPr>
        <a:xfrm>
          <a:off x="0" y="0"/>
          <a:ext cx="0" cy="0"/>
          <a:chOff x="0" y="0"/>
          <a:chExt cx="0" cy="0"/>
        </a:xfrm>
      </p:grpSpPr>
      <p:sp>
        <p:nvSpPr>
          <p:cNvPr id="61" name="Google Shape;61;p35"/>
          <p:cNvSpPr txBox="1">
            <a:spLocks noGrp="1"/>
          </p:cNvSpPr>
          <p:nvPr>
            <p:ph type="title"/>
          </p:nvPr>
        </p:nvSpPr>
        <p:spPr>
          <a:xfrm>
            <a:off x="838201" y="365125"/>
            <a:ext cx="83658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206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35"/>
          <p:cNvSpPr txBox="1">
            <a:spLocks noGrp="1"/>
          </p:cNvSpPr>
          <p:nvPr>
            <p:ph type="sldNum" idx="12"/>
          </p:nvPr>
        </p:nvSpPr>
        <p:spPr>
          <a:xfrm>
            <a:off x="9732723" y="6356350"/>
            <a:ext cx="800622"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userDrawn="1">
  <p:cSld name="OBJECT_WITH_CAPTION_TEXT">
    <p:spTree>
      <p:nvGrpSpPr>
        <p:cNvPr id="1" name="Shape 65"/>
        <p:cNvGrpSpPr/>
        <p:nvPr/>
      </p:nvGrpSpPr>
      <p:grpSpPr>
        <a:xfrm>
          <a:off x="0" y="0"/>
          <a:ext cx="0" cy="0"/>
          <a:chOff x="0" y="0"/>
          <a:chExt cx="0" cy="0"/>
        </a:xfrm>
      </p:grpSpPr>
      <p:sp>
        <p:nvSpPr>
          <p:cNvPr id="66" name="Google Shape;66;p3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2060"/>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7"/>
          <p:cNvSpPr txBox="1">
            <a:spLocks noGrp="1"/>
          </p:cNvSpPr>
          <p:nvPr>
            <p:ph type="body" idx="1"/>
          </p:nvPr>
        </p:nvSpPr>
        <p:spPr>
          <a:xfrm>
            <a:off x="5183188" y="1754188"/>
            <a:ext cx="6172200" cy="4106862"/>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3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37"/>
          <p:cNvSpPr txBox="1">
            <a:spLocks noGrp="1"/>
          </p:cNvSpPr>
          <p:nvPr>
            <p:ph type="sldNum" idx="12"/>
          </p:nvPr>
        </p:nvSpPr>
        <p:spPr>
          <a:xfrm>
            <a:off x="9732723" y="6356350"/>
            <a:ext cx="800622"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userDrawn="1">
  <p:cSld name="PICTURE_WITH_CAPTION_TEXT">
    <p:spTree>
      <p:nvGrpSpPr>
        <p:cNvPr id="1" name="Shape 72"/>
        <p:cNvGrpSpPr/>
        <p:nvPr/>
      </p:nvGrpSpPr>
      <p:grpSpPr>
        <a:xfrm>
          <a:off x="0" y="0"/>
          <a:ext cx="0" cy="0"/>
          <a:chOff x="0" y="0"/>
          <a:chExt cx="0" cy="0"/>
        </a:xfrm>
      </p:grpSpPr>
      <p:sp>
        <p:nvSpPr>
          <p:cNvPr id="73" name="Google Shape;73;p3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2060"/>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8"/>
          <p:cNvSpPr>
            <a:spLocks noGrp="1"/>
          </p:cNvSpPr>
          <p:nvPr>
            <p:ph type="pic" idx="2"/>
          </p:nvPr>
        </p:nvSpPr>
        <p:spPr>
          <a:xfrm>
            <a:off x="5183188" y="1754188"/>
            <a:ext cx="6172200" cy="4106862"/>
          </a:xfrm>
          <a:prstGeom prst="rect">
            <a:avLst/>
          </a:prstGeom>
          <a:noFill/>
          <a:ln>
            <a:noFill/>
          </a:ln>
        </p:spPr>
      </p:sp>
      <p:sp>
        <p:nvSpPr>
          <p:cNvPr id="75" name="Google Shape;75;p3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6" name="Google Shape;76;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38"/>
          <p:cNvSpPr txBox="1">
            <a:spLocks noGrp="1"/>
          </p:cNvSpPr>
          <p:nvPr>
            <p:ph type="sldNum" idx="12"/>
          </p:nvPr>
        </p:nvSpPr>
        <p:spPr>
          <a:xfrm>
            <a:off x="9732723" y="6356350"/>
            <a:ext cx="800622"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9"/>
          <p:cNvSpPr txBox="1">
            <a:spLocks noGrp="1"/>
          </p:cNvSpPr>
          <p:nvPr>
            <p:ph type="title"/>
          </p:nvPr>
        </p:nvSpPr>
        <p:spPr>
          <a:xfrm>
            <a:off x="838201" y="365125"/>
            <a:ext cx="83658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002060"/>
              </a:buClr>
              <a:buSzPts val="4400"/>
              <a:buFont typeface="Calibri"/>
              <a:buNone/>
              <a:defRPr sz="4400" b="0" i="0" u="none" strike="noStrike" cap="none">
                <a:solidFill>
                  <a:srgbClr val="00206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9"/>
          <p:cNvSpPr txBox="1">
            <a:spLocks noGrp="1"/>
          </p:cNvSpPr>
          <p:nvPr>
            <p:ph type="body" idx="1"/>
          </p:nvPr>
        </p:nvSpPr>
        <p:spPr>
          <a:xfrm>
            <a:off x="838200" y="1825625"/>
            <a:ext cx="10515600" cy="3992715"/>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9"/>
          <p:cNvSpPr txBox="1">
            <a:spLocks noGrp="1"/>
          </p:cNvSpPr>
          <p:nvPr>
            <p:ph type="sldNum" idx="12"/>
          </p:nvPr>
        </p:nvSpPr>
        <p:spPr>
          <a:xfrm>
            <a:off x="9732723" y="6356350"/>
            <a:ext cx="800622"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4133">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
          <p:cNvSpPr txBox="1">
            <a:spLocks noGrp="1"/>
          </p:cNvSpPr>
          <p:nvPr>
            <p:ph type="ctrTitle"/>
          </p:nvPr>
        </p:nvSpPr>
        <p:spPr>
          <a:xfrm>
            <a:off x="1524000" y="1292883"/>
            <a:ext cx="9144000" cy="1714782"/>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002060"/>
              </a:buClr>
              <a:buSzPts val="6000"/>
              <a:buFont typeface="Calibri"/>
              <a:buNone/>
            </a:pPr>
            <a:r>
              <a:rPr lang="en-GB"/>
              <a:t>Project title</a:t>
            </a:r>
            <a:endParaRPr/>
          </a:p>
        </p:txBody>
      </p:sp>
      <p:sp>
        <p:nvSpPr>
          <p:cNvPr id="84" name="Google Shape;84;p1"/>
          <p:cNvSpPr txBox="1">
            <a:spLocks noGrp="1"/>
          </p:cNvSpPr>
          <p:nvPr>
            <p:ph type="subTitle" idx="1"/>
          </p:nvPr>
        </p:nvSpPr>
        <p:spPr>
          <a:xfrm>
            <a:off x="1524000" y="3123575"/>
            <a:ext cx="9144000" cy="676697"/>
          </a:xfrm>
          <a:prstGeom prst="rect">
            <a:avLst/>
          </a:prstGeom>
          <a:noFill/>
          <a:ln>
            <a:noFill/>
          </a:ln>
        </p:spPr>
        <p:txBody>
          <a:bodyPr spcFirstLastPara="1" wrap="square" lIns="91425" tIns="45700" rIns="91425" bIns="45700" anchor="t" anchorCtr="0">
            <a:normAutofit fontScale="92500" lnSpcReduction="10000"/>
          </a:bodyPr>
          <a:lstStyle/>
          <a:p>
            <a:pPr marL="0" lvl="0" indent="0" algn="ctr" rtl="0">
              <a:lnSpc>
                <a:spcPct val="90000"/>
              </a:lnSpc>
              <a:spcBef>
                <a:spcPts val="0"/>
              </a:spcBef>
              <a:spcAft>
                <a:spcPts val="0"/>
              </a:spcAft>
              <a:buClr>
                <a:schemeClr val="dk1"/>
              </a:buClr>
              <a:buSzPct val="100000"/>
              <a:buNone/>
            </a:pPr>
            <a:r>
              <a:rPr lang="en-GB"/>
              <a:t>First author, Second author, Third author</a:t>
            </a:r>
            <a:br>
              <a:rPr lang="en-GB"/>
            </a:br>
            <a:r>
              <a:rPr lang="en-GB"/>
              <a:t>more authors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838201" y="365125"/>
            <a:ext cx="83658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Calibri"/>
              <a:buNone/>
            </a:pPr>
            <a:r>
              <a:rPr lang="en-GB"/>
              <a:t>Discussion</a:t>
            </a:r>
            <a:endParaRPr/>
          </a:p>
        </p:txBody>
      </p:sp>
      <p:sp>
        <p:nvSpPr>
          <p:cNvPr id="152" name="Google Shape;152;p27"/>
          <p:cNvSpPr txBox="1">
            <a:spLocks noGrp="1"/>
          </p:cNvSpPr>
          <p:nvPr>
            <p:ph type="body" idx="1"/>
          </p:nvPr>
        </p:nvSpPr>
        <p:spPr>
          <a:xfrm>
            <a:off x="838200" y="1825625"/>
            <a:ext cx="10515600" cy="3992715"/>
          </a:xfrm>
          <a:prstGeom prst="rect">
            <a:avLst/>
          </a:prstGeom>
          <a:noFill/>
          <a:ln>
            <a:noFill/>
          </a:ln>
        </p:spPr>
        <p:txBody>
          <a:bodyPr spcFirstLastPara="1" wrap="square" lIns="91425" tIns="45700" rIns="91425" bIns="45700" anchor="t" anchorCtr="0">
            <a:normAutofit/>
          </a:bodyPr>
          <a:lstStyle/>
          <a:p>
            <a:pPr marL="228600" marR="0" lvl="0" indent="-165100" algn="l" rtl="0">
              <a:lnSpc>
                <a:spcPct val="100000"/>
              </a:lnSpc>
              <a:spcBef>
                <a:spcPts val="0"/>
              </a:spcBef>
              <a:spcAft>
                <a:spcPts val="0"/>
              </a:spcAft>
              <a:buSzPts val="1800"/>
              <a:buChar char="•"/>
            </a:pPr>
            <a:r>
              <a:rPr lang="en-GB"/>
              <a:t>Summary of results (maybe at both operationalization and construct levels)</a:t>
            </a:r>
            <a:endParaRPr/>
          </a:p>
          <a:p>
            <a:pPr marL="228600" marR="0" lvl="0" indent="-165100" algn="l" rtl="0">
              <a:lnSpc>
                <a:spcPct val="100000"/>
              </a:lnSpc>
              <a:spcBef>
                <a:spcPts val="0"/>
              </a:spcBef>
              <a:spcAft>
                <a:spcPts val="0"/>
              </a:spcAft>
              <a:buSzPts val="1800"/>
              <a:buChar char="•"/>
            </a:pPr>
            <a:r>
              <a:rPr lang="en-GB"/>
              <a:t>What was the result of testing the Hypothesis</a:t>
            </a:r>
            <a:endParaRPr/>
          </a:p>
          <a:p>
            <a:pPr marL="228600" marR="0" lvl="0" indent="-165100" algn="l" rtl="0">
              <a:lnSpc>
                <a:spcPct val="100000"/>
              </a:lnSpc>
              <a:spcBef>
                <a:spcPts val="0"/>
              </a:spcBef>
              <a:spcAft>
                <a:spcPts val="0"/>
              </a:spcAft>
              <a:buSzPts val="1800"/>
              <a:buChar char="•"/>
            </a:pPr>
            <a:r>
              <a:rPr lang="en-GB"/>
              <a:t>What is the answer to the Question that this gives</a:t>
            </a:r>
            <a:endParaRPr/>
          </a:p>
          <a:p>
            <a:pPr marL="228600" marR="0" lvl="0" indent="-165100" algn="l" rtl="0">
              <a:lnSpc>
                <a:spcPct val="100000"/>
              </a:lnSpc>
              <a:spcBef>
                <a:spcPts val="0"/>
              </a:spcBef>
              <a:spcAft>
                <a:spcPts val="0"/>
              </a:spcAft>
              <a:buSzPts val="1800"/>
              <a:buChar char="•"/>
            </a:pPr>
            <a:r>
              <a:rPr lang="en-GB"/>
              <a:t>How does this fill the Knowledge Gap and how is it in line with prior art</a:t>
            </a:r>
            <a:endParaRPr/>
          </a:p>
          <a:p>
            <a:pPr marL="228600" marR="0" lvl="0" indent="-165100" algn="l" rtl="0">
              <a:lnSpc>
                <a:spcPct val="100000"/>
              </a:lnSpc>
              <a:spcBef>
                <a:spcPts val="0"/>
              </a:spcBef>
              <a:spcAft>
                <a:spcPts val="0"/>
              </a:spcAft>
              <a:buSzPts val="1800"/>
              <a:buChar char="•"/>
            </a:pPr>
            <a:r>
              <a:rPr lang="en-GB"/>
              <a:t>Cite all prior art relevant here</a:t>
            </a:r>
            <a:endParaRPr/>
          </a:p>
          <a:p>
            <a:pPr marL="228600" marR="0" lvl="0" indent="-165100" algn="l" rtl="0">
              <a:lnSpc>
                <a:spcPct val="100000"/>
              </a:lnSpc>
              <a:spcBef>
                <a:spcPts val="0"/>
              </a:spcBef>
              <a:spcAft>
                <a:spcPts val="0"/>
              </a:spcAft>
              <a:buSzPts val="1800"/>
              <a:buChar char="•"/>
            </a:pPr>
            <a:r>
              <a:rPr lang="en-GB"/>
              <a:t>How does this work advance the prior art</a:t>
            </a:r>
            <a:endParaRPr/>
          </a:p>
          <a:p>
            <a:pPr marL="228600" marR="0" lvl="0" indent="-165100" algn="l" rtl="0">
              <a:lnSpc>
                <a:spcPct val="100000"/>
              </a:lnSpc>
              <a:spcBef>
                <a:spcPts val="0"/>
              </a:spcBef>
              <a:spcAft>
                <a:spcPts val="0"/>
              </a:spcAft>
              <a:buSzPts val="1800"/>
              <a:buChar char="•"/>
            </a:pPr>
            <a:r>
              <a:rPr lang="en-GB"/>
              <a:t>Possibly some notes about limitations of this study and questions that one needs to answer in upcoming studies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43"/>
          <p:cNvSpPr txBox="1">
            <a:spLocks noGrp="1"/>
          </p:cNvSpPr>
          <p:nvPr>
            <p:ph type="title"/>
          </p:nvPr>
        </p:nvSpPr>
        <p:spPr>
          <a:xfrm>
            <a:off x="838201" y="365125"/>
            <a:ext cx="83658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Calibri"/>
              <a:buNone/>
            </a:pPr>
            <a:r>
              <a:rPr lang="en-GB"/>
              <a:t>Impact</a:t>
            </a:r>
            <a:endParaRPr/>
          </a:p>
        </p:txBody>
      </p:sp>
      <p:sp>
        <p:nvSpPr>
          <p:cNvPr id="158" name="Google Shape;158;p43"/>
          <p:cNvSpPr txBox="1">
            <a:spLocks noGrp="1"/>
          </p:cNvSpPr>
          <p:nvPr>
            <p:ph type="body" idx="1"/>
          </p:nvPr>
        </p:nvSpPr>
        <p:spPr>
          <a:xfrm>
            <a:off x="838200" y="1825625"/>
            <a:ext cx="10515600" cy="3992715"/>
          </a:xfrm>
          <a:prstGeom prst="rect">
            <a:avLst/>
          </a:prstGeom>
          <a:noFill/>
          <a:ln>
            <a:noFill/>
          </a:ln>
        </p:spPr>
        <p:txBody>
          <a:bodyPr spcFirstLastPara="1" wrap="square" lIns="91425" tIns="45700" rIns="91425" bIns="45700" anchor="t" anchorCtr="0">
            <a:normAutofit/>
          </a:bodyPr>
          <a:lstStyle/>
          <a:p>
            <a:pPr marL="228600" marR="0" lvl="0" indent="-165100" algn="l" rtl="0">
              <a:lnSpc>
                <a:spcPct val="100000"/>
              </a:lnSpc>
              <a:spcBef>
                <a:spcPts val="0"/>
              </a:spcBef>
              <a:spcAft>
                <a:spcPts val="0"/>
              </a:spcAft>
              <a:buSzPts val="1800"/>
              <a:buChar char="•"/>
            </a:pPr>
            <a:r>
              <a:rPr lang="en-GB"/>
              <a:t>Impact statement is crucial in grant applications but may be useful in papers as well</a:t>
            </a:r>
            <a:endParaRPr/>
          </a:p>
          <a:p>
            <a:pPr marL="228600" marR="0" lvl="0" indent="-165100" algn="l" rtl="0">
              <a:lnSpc>
                <a:spcPct val="100000"/>
              </a:lnSpc>
              <a:spcBef>
                <a:spcPts val="0"/>
              </a:spcBef>
              <a:spcAft>
                <a:spcPts val="0"/>
              </a:spcAft>
              <a:buSzPts val="1800"/>
              <a:buChar char="•"/>
            </a:pPr>
            <a:r>
              <a:rPr lang="en-GB"/>
              <a:t>What is the scientific impact achieved by these results</a:t>
            </a:r>
            <a:endParaRPr/>
          </a:p>
          <a:p>
            <a:pPr marL="228600" marR="0" lvl="0" indent="-165100" algn="l" rtl="0">
              <a:lnSpc>
                <a:spcPct val="100000"/>
              </a:lnSpc>
              <a:spcBef>
                <a:spcPts val="0"/>
              </a:spcBef>
              <a:spcAft>
                <a:spcPts val="0"/>
              </a:spcAft>
              <a:buSzPts val="1800"/>
              <a:buChar char="•"/>
            </a:pPr>
            <a:r>
              <a:rPr lang="en-GB"/>
              <a:t>Clinical relevance</a:t>
            </a:r>
            <a:endParaRPr/>
          </a:p>
          <a:p>
            <a:pPr marL="228600" marR="0" lvl="0" indent="-165100" algn="l" rtl="0">
              <a:lnSpc>
                <a:spcPct val="100000"/>
              </a:lnSpc>
              <a:spcBef>
                <a:spcPts val="0"/>
              </a:spcBef>
              <a:spcAft>
                <a:spcPts val="0"/>
              </a:spcAft>
              <a:buSzPts val="1800"/>
              <a:buChar char="•"/>
            </a:pPr>
            <a:r>
              <a:rPr lang="en-GB"/>
              <a:t>Potential for economic impact</a:t>
            </a:r>
            <a:endParaRPr/>
          </a:p>
          <a:p>
            <a:pPr marL="228600" marR="0" lvl="0" indent="-165100" algn="l" rtl="0">
              <a:lnSpc>
                <a:spcPct val="100000"/>
              </a:lnSpc>
              <a:spcBef>
                <a:spcPts val="0"/>
              </a:spcBef>
              <a:spcAft>
                <a:spcPts val="0"/>
              </a:spcAft>
              <a:buSzPts val="1800"/>
              <a:buChar char="•"/>
            </a:pPr>
            <a:r>
              <a:rPr lang="en-GB"/>
              <a:t>Societal impact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8"/>
          <p:cNvSpPr txBox="1">
            <a:spLocks noGrp="1"/>
          </p:cNvSpPr>
          <p:nvPr>
            <p:ph type="title"/>
          </p:nvPr>
        </p:nvSpPr>
        <p:spPr>
          <a:xfrm>
            <a:off x="838201" y="365125"/>
            <a:ext cx="83658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Calibri"/>
              <a:buNone/>
            </a:pPr>
            <a:r>
              <a:rPr lang="en-GB"/>
              <a:t>Conclusions</a:t>
            </a:r>
            <a:endParaRPr/>
          </a:p>
        </p:txBody>
      </p:sp>
      <p:sp>
        <p:nvSpPr>
          <p:cNvPr id="164" name="Google Shape;164;p28"/>
          <p:cNvSpPr txBox="1">
            <a:spLocks noGrp="1"/>
          </p:cNvSpPr>
          <p:nvPr>
            <p:ph type="body" idx="1"/>
          </p:nvPr>
        </p:nvSpPr>
        <p:spPr>
          <a:xfrm>
            <a:off x="838200" y="1825625"/>
            <a:ext cx="10515600" cy="3992715"/>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800"/>
              <a:buChar char="•"/>
            </a:pPr>
            <a:r>
              <a:rPr lang="en-GB"/>
              <a:t>Conclusion is a forward looking statement (2-3 sentences) on the overarching implications of the study, i.e., not of the results alone but more broadly of how the problem resolution reshapes the view about the issue at hand and opens new avenues.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169"/>
        <p:cNvGrpSpPr/>
        <p:nvPr/>
      </p:nvGrpSpPr>
      <p:grpSpPr>
        <a:xfrm>
          <a:off x="0" y="0"/>
          <a:ext cx="0" cy="0"/>
          <a:chOff x="0" y="0"/>
          <a:chExt cx="0" cy="0"/>
        </a:xfrm>
      </p:grpSpPr>
      <p:sp>
        <p:nvSpPr>
          <p:cNvPr id="170" name="Google Shape;170;g17c482037d0_0_0"/>
          <p:cNvSpPr txBox="1">
            <a:spLocks noGrp="1"/>
          </p:cNvSpPr>
          <p:nvPr>
            <p:ph type="title"/>
          </p:nvPr>
        </p:nvSpPr>
        <p:spPr>
          <a:xfrm>
            <a:off x="838201" y="365125"/>
            <a:ext cx="83658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n-GB"/>
              <a:t>Regarding citations in Introduction and Discussion</a:t>
            </a:r>
            <a:endParaRPr/>
          </a:p>
        </p:txBody>
      </p:sp>
      <p:sp>
        <p:nvSpPr>
          <p:cNvPr id="171" name="Google Shape;171;g17c482037d0_0_0"/>
          <p:cNvSpPr txBox="1">
            <a:spLocks noGrp="1"/>
          </p:cNvSpPr>
          <p:nvPr>
            <p:ph type="body" idx="1"/>
          </p:nvPr>
        </p:nvSpPr>
        <p:spPr>
          <a:xfrm>
            <a:off x="838200" y="2571750"/>
            <a:ext cx="10515600" cy="3766500"/>
          </a:xfrm>
          <a:prstGeom prst="rect">
            <a:avLst/>
          </a:prstGeom>
          <a:noFill/>
          <a:ln>
            <a:noFill/>
          </a:ln>
        </p:spPr>
        <p:txBody>
          <a:bodyPr spcFirstLastPara="1" wrap="square" lIns="91425" tIns="45700" rIns="91425" bIns="45700" anchor="t" anchorCtr="0">
            <a:normAutofit/>
          </a:bodyPr>
          <a:lstStyle/>
          <a:p>
            <a:pPr marL="457200" lvl="0" indent="-317182" algn="l" rtl="0">
              <a:lnSpc>
                <a:spcPct val="100000"/>
              </a:lnSpc>
              <a:spcBef>
                <a:spcPts val="1000"/>
              </a:spcBef>
              <a:spcAft>
                <a:spcPts val="0"/>
              </a:spcAft>
              <a:buSzPts val="1157"/>
              <a:buChar char="●"/>
            </a:pPr>
            <a:r>
              <a:rPr lang="en-GB"/>
              <a:t>References to theoretical/modeling and experimental in vitro/in vivo MUST ALWAYS be dissociated. Theory and experiments are categorically different, and the reader MUST be able to see directly whether the statement/argument is supported by evidence yielded from theoretical or experimental studies.</a:t>
            </a:r>
            <a:endParaRPr/>
          </a:p>
          <a:p>
            <a:pPr marL="457200" lvl="0" indent="-317182" algn="l" rtl="0">
              <a:lnSpc>
                <a:spcPct val="100000"/>
              </a:lnSpc>
              <a:spcBef>
                <a:spcPts val="0"/>
              </a:spcBef>
              <a:spcAft>
                <a:spcPts val="0"/>
              </a:spcAft>
              <a:buSzPts val="1157"/>
              <a:buChar char="●"/>
            </a:pPr>
            <a:r>
              <a:rPr lang="en-GB"/>
              <a:t>We should only cite the references that ACTUALLY are relevant to the text. Vague citations are a VERY bad practice, and we must have the cognitive stamina for being exact in what is actually shown in the cited papers (it means you, the first author, need to read a lot and be very careful with your digest).</a:t>
            </a:r>
            <a:endParaRPr/>
          </a:p>
          <a:p>
            <a:pPr marL="457200" lvl="0" indent="-317182" algn="l" rtl="0">
              <a:lnSpc>
                <a:spcPct val="100000"/>
              </a:lnSpc>
              <a:spcBef>
                <a:spcPts val="0"/>
              </a:spcBef>
              <a:spcAft>
                <a:spcPts val="0"/>
              </a:spcAft>
              <a:buSzPts val="1157"/>
              <a:buChar char="●"/>
            </a:pPr>
            <a:r>
              <a:rPr lang="en-GB"/>
              <a:t>Multi-citations following one statement are risky in any case and it is better to present an unambiguous statement with only one or two refs that exactness allows. Alternatively, you may make the sentence less exact to accommodate the diversity of refs, e.g., in universality classes.</a:t>
            </a:r>
            <a:endParaRPr/>
          </a:p>
          <a:p>
            <a:pPr marL="457200" lvl="0" indent="-317182" algn="l" rtl="0">
              <a:lnSpc>
                <a:spcPct val="100000"/>
              </a:lnSpc>
              <a:spcBef>
                <a:spcPts val="0"/>
              </a:spcBef>
              <a:spcAft>
                <a:spcPts val="0"/>
              </a:spcAft>
              <a:buSzPts val="1157"/>
              <a:buChar char="●"/>
            </a:pPr>
            <a:r>
              <a:rPr lang="en-GB"/>
              <a:t>Breaching of above principles may arise during MS editing by multiple authors. In any case, we (actually the first author) must go through the refs in their specific context and prune away those that are incompatible with what has been written.</a:t>
            </a:r>
            <a:endParaRPr/>
          </a:p>
        </p:txBody>
      </p:sp>
      <p:sp>
        <p:nvSpPr>
          <p:cNvPr id="172" name="Google Shape;172;g17c482037d0_0_0"/>
          <p:cNvSpPr txBox="1"/>
          <p:nvPr/>
        </p:nvSpPr>
        <p:spPr>
          <a:xfrm>
            <a:off x="838200" y="1489375"/>
            <a:ext cx="7836600" cy="9606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1000"/>
              </a:spcBef>
              <a:spcAft>
                <a:spcPts val="0"/>
              </a:spcAft>
              <a:buClr>
                <a:srgbClr val="000000"/>
              </a:buClr>
              <a:buSzPts val="2800"/>
              <a:buFont typeface="Arial"/>
              <a:buNone/>
            </a:pPr>
            <a:r>
              <a:rPr lang="en-GB" sz="2800" b="0" i="0" u="none" strike="noStrike" cap="none">
                <a:solidFill>
                  <a:schemeClr val="dk1"/>
                </a:solidFill>
                <a:latin typeface="Calibri"/>
                <a:ea typeface="Calibri"/>
                <a:cs typeface="Calibri"/>
                <a:sym typeface="Calibri"/>
              </a:rPr>
              <a:t>How to appropriately cite relevant references represents an important matter for any manuscripts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177"/>
        <p:cNvGrpSpPr/>
        <p:nvPr/>
      </p:nvGrpSpPr>
      <p:grpSpPr>
        <a:xfrm>
          <a:off x="0" y="0"/>
          <a:ext cx="0" cy="0"/>
          <a:chOff x="0" y="0"/>
          <a:chExt cx="0" cy="0"/>
        </a:xfrm>
      </p:grpSpPr>
      <p:sp>
        <p:nvSpPr>
          <p:cNvPr id="178" name="Google Shape;178;p2"/>
          <p:cNvSpPr txBox="1">
            <a:spLocks noGrp="1"/>
          </p:cNvSpPr>
          <p:nvPr>
            <p:ph type="title"/>
          </p:nvPr>
        </p:nvSpPr>
        <p:spPr>
          <a:xfrm>
            <a:off x="838201" y="365125"/>
            <a:ext cx="83658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Calibri"/>
              <a:buNone/>
            </a:pPr>
            <a:r>
              <a:rPr lang="en-GB"/>
              <a:t>Guidelines for figure preparations</a:t>
            </a:r>
            <a:endParaRPr/>
          </a:p>
        </p:txBody>
      </p:sp>
      <p:sp>
        <p:nvSpPr>
          <p:cNvPr id="179" name="Google Shape;179;p2"/>
          <p:cNvSpPr txBox="1">
            <a:spLocks noGrp="1"/>
          </p:cNvSpPr>
          <p:nvPr>
            <p:ph type="body" idx="1"/>
          </p:nvPr>
        </p:nvSpPr>
        <p:spPr>
          <a:xfrm>
            <a:off x="838200" y="2572263"/>
            <a:ext cx="10515600" cy="2842665"/>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1800"/>
              <a:buFont typeface="Arial"/>
              <a:buAutoNum type="alphaLcParenR"/>
            </a:pPr>
            <a:r>
              <a:rPr lang="en-GB" sz="1800" b="0" i="0"/>
              <a:t>It is the author’s responsibility to illustrate research in a manner that is easily accessible even to non-specialist audience. </a:t>
            </a:r>
            <a:endParaRPr/>
          </a:p>
          <a:p>
            <a:pPr marL="342900" lvl="0" indent="-342900" algn="l" rtl="0">
              <a:lnSpc>
                <a:spcPct val="90000"/>
              </a:lnSpc>
              <a:spcBef>
                <a:spcPts val="0"/>
              </a:spcBef>
              <a:spcAft>
                <a:spcPts val="0"/>
              </a:spcAft>
              <a:buClr>
                <a:schemeClr val="dk1"/>
              </a:buClr>
              <a:buSzPts val="1800"/>
              <a:buFont typeface="Arial"/>
              <a:buAutoNum type="alphaLcParenR"/>
            </a:pPr>
            <a:r>
              <a:rPr lang="en-GB" sz="1800" b="0" i="0"/>
              <a:t>A large fraction of the audience does not read the manuscript or the figure legend, or listen to the speaker or poster presenter. It is the job of the Figures to convey all relevant information about the presented research.</a:t>
            </a:r>
            <a:endParaRPr/>
          </a:p>
          <a:p>
            <a:pPr marL="342900" lvl="0" indent="-342900" algn="l" rtl="0">
              <a:lnSpc>
                <a:spcPct val="90000"/>
              </a:lnSpc>
              <a:spcBef>
                <a:spcPts val="0"/>
              </a:spcBef>
              <a:spcAft>
                <a:spcPts val="0"/>
              </a:spcAft>
              <a:buClr>
                <a:schemeClr val="dk1"/>
              </a:buClr>
              <a:buSzPts val="1800"/>
              <a:buFont typeface="Arial"/>
              <a:buAutoNum type="alphaLcParenR"/>
            </a:pPr>
            <a:r>
              <a:rPr lang="en-GB" sz="1800" b="0" i="0"/>
              <a:t>Maximize the relevant/total information ratio by filtering/pruning/smoothing/etc. the irrelevant information.</a:t>
            </a:r>
            <a:endParaRPr/>
          </a:p>
        </p:txBody>
      </p:sp>
      <p:sp>
        <p:nvSpPr>
          <p:cNvPr id="180" name="Google Shape;180;p2"/>
          <p:cNvSpPr txBox="1"/>
          <p:nvPr/>
        </p:nvSpPr>
        <p:spPr>
          <a:xfrm>
            <a:off x="838200" y="1690687"/>
            <a:ext cx="8365800" cy="88157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2060"/>
              </a:buClr>
              <a:buSzPts val="2000"/>
              <a:buFont typeface="Calibri"/>
              <a:buNone/>
            </a:pPr>
            <a:r>
              <a:rPr lang="en-GB" sz="2400" b="0" i="0" u="none" strike="noStrike" cap="none">
                <a:solidFill>
                  <a:srgbClr val="002060"/>
                </a:solidFill>
                <a:latin typeface="Calibri"/>
                <a:ea typeface="Calibri"/>
                <a:cs typeface="Calibri"/>
                <a:sym typeface="Calibri"/>
              </a:rPr>
              <a:t>1. Figure must be informative, clear, unambiguous, and aesthetically pleasing in arrangement, style, and coloring.</a:t>
            </a:r>
            <a:endParaRPr sz="16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185"/>
        <p:cNvGrpSpPr/>
        <p:nvPr/>
      </p:nvGrpSpPr>
      <p:grpSpPr>
        <a:xfrm>
          <a:off x="0" y="0"/>
          <a:ext cx="0" cy="0"/>
          <a:chOff x="0" y="0"/>
          <a:chExt cx="0" cy="0"/>
        </a:xfrm>
      </p:grpSpPr>
      <p:sp>
        <p:nvSpPr>
          <p:cNvPr id="186" name="Google Shape;186;p3"/>
          <p:cNvSpPr txBox="1">
            <a:spLocks noGrp="1"/>
          </p:cNvSpPr>
          <p:nvPr>
            <p:ph type="title"/>
          </p:nvPr>
        </p:nvSpPr>
        <p:spPr>
          <a:xfrm>
            <a:off x="838201" y="365125"/>
            <a:ext cx="83658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Calibri"/>
              <a:buNone/>
            </a:pPr>
            <a:r>
              <a:rPr lang="en-GB"/>
              <a:t>Guidelines for figure preparations</a:t>
            </a:r>
            <a:endParaRPr/>
          </a:p>
        </p:txBody>
      </p:sp>
      <p:sp>
        <p:nvSpPr>
          <p:cNvPr id="187" name="Google Shape;187;p3"/>
          <p:cNvSpPr txBox="1">
            <a:spLocks noGrp="1"/>
          </p:cNvSpPr>
          <p:nvPr>
            <p:ph type="body" idx="1"/>
          </p:nvPr>
        </p:nvSpPr>
        <p:spPr>
          <a:xfrm>
            <a:off x="838200" y="2975675"/>
            <a:ext cx="10515600" cy="2842665"/>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1800"/>
              <a:buFont typeface="Arial"/>
              <a:buAutoNum type="alphaLcParenR"/>
            </a:pPr>
            <a:r>
              <a:rPr lang="en-GB" sz="1800" b="0" i="0"/>
              <a:t>What is not in the figure is not perceived by the audience. Nothing is self-evident, ever.</a:t>
            </a:r>
            <a:endParaRPr/>
          </a:p>
        </p:txBody>
      </p:sp>
      <p:sp>
        <p:nvSpPr>
          <p:cNvPr id="188" name="Google Shape;188;p3"/>
          <p:cNvSpPr txBox="1"/>
          <p:nvPr/>
        </p:nvSpPr>
        <p:spPr>
          <a:xfrm>
            <a:off x="838200" y="2037632"/>
            <a:ext cx="8162365" cy="41869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2060"/>
              </a:buClr>
              <a:buSzPts val="2000"/>
              <a:buFont typeface="Calibri"/>
              <a:buNone/>
            </a:pPr>
            <a:r>
              <a:rPr lang="en-GB" sz="2400" b="0" i="0" u="none" strike="noStrike" cap="none">
                <a:solidFill>
                  <a:srgbClr val="002060"/>
                </a:solidFill>
                <a:latin typeface="Calibri"/>
                <a:ea typeface="Calibri"/>
                <a:cs typeface="Calibri"/>
                <a:sym typeface="Calibri"/>
              </a:rPr>
              <a:t>2. One shall not make assumptions about what is self-evident to the audience. </a:t>
            </a: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193"/>
        <p:cNvGrpSpPr/>
        <p:nvPr/>
      </p:nvGrpSpPr>
      <p:grpSpPr>
        <a:xfrm>
          <a:off x="0" y="0"/>
          <a:ext cx="0" cy="0"/>
          <a:chOff x="0" y="0"/>
          <a:chExt cx="0" cy="0"/>
        </a:xfrm>
      </p:grpSpPr>
      <p:sp>
        <p:nvSpPr>
          <p:cNvPr id="194" name="Google Shape;194;p4"/>
          <p:cNvSpPr txBox="1">
            <a:spLocks noGrp="1"/>
          </p:cNvSpPr>
          <p:nvPr>
            <p:ph type="title"/>
          </p:nvPr>
        </p:nvSpPr>
        <p:spPr>
          <a:xfrm>
            <a:off x="838201" y="365125"/>
            <a:ext cx="83658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Calibri"/>
              <a:buNone/>
            </a:pPr>
            <a:r>
              <a:rPr lang="en-GB"/>
              <a:t>Guidelines for figure preparations</a:t>
            </a:r>
            <a:endParaRPr/>
          </a:p>
        </p:txBody>
      </p:sp>
      <p:sp>
        <p:nvSpPr>
          <p:cNvPr id="195" name="Google Shape;195;p4"/>
          <p:cNvSpPr txBox="1">
            <a:spLocks noGrp="1"/>
          </p:cNvSpPr>
          <p:nvPr>
            <p:ph type="body" idx="1"/>
          </p:nvPr>
        </p:nvSpPr>
        <p:spPr>
          <a:xfrm>
            <a:off x="838200" y="2975675"/>
            <a:ext cx="10515600" cy="2842665"/>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1800"/>
              <a:buFont typeface="Arial"/>
              <a:buAutoNum type="alphaLcParenR"/>
            </a:pPr>
            <a:r>
              <a:rPr lang="en-GB" sz="1800" b="0" i="0"/>
              <a:t>If the figure is a mess (e.g., by showing too many waveforms or too complex graphs), it is mess and must be clarified. </a:t>
            </a:r>
            <a:endParaRPr/>
          </a:p>
          <a:p>
            <a:pPr marL="342900" lvl="0" indent="-342900" algn="l" rtl="0">
              <a:lnSpc>
                <a:spcPct val="90000"/>
              </a:lnSpc>
              <a:spcBef>
                <a:spcPts val="0"/>
              </a:spcBef>
              <a:spcAft>
                <a:spcPts val="0"/>
              </a:spcAft>
              <a:buClr>
                <a:schemeClr val="dk1"/>
              </a:buClr>
              <a:buSzPts val="1800"/>
              <a:buFont typeface="Arial"/>
              <a:buAutoNum type="alphaLcParenR"/>
            </a:pPr>
            <a:r>
              <a:rPr lang="en-GB" sz="1800" b="0" i="0"/>
              <a:t>Even if the author clearly sees the Result, it does not guarantee that the audience can (cf. 1a).</a:t>
            </a:r>
            <a:endParaRPr/>
          </a:p>
        </p:txBody>
      </p:sp>
      <p:sp>
        <p:nvSpPr>
          <p:cNvPr id="196" name="Google Shape;196;p4"/>
          <p:cNvSpPr txBox="1"/>
          <p:nvPr/>
        </p:nvSpPr>
        <p:spPr>
          <a:xfrm>
            <a:off x="838200" y="1670401"/>
            <a:ext cx="8365800" cy="839718"/>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2060"/>
              </a:buClr>
              <a:buSzPts val="2000"/>
              <a:buFont typeface="Calibri"/>
              <a:buNone/>
            </a:pPr>
            <a:r>
              <a:rPr lang="en-GB" sz="2400" b="0" i="0" u="none" strike="noStrike" cap="none">
                <a:solidFill>
                  <a:srgbClr val="002060"/>
                </a:solidFill>
                <a:latin typeface="Calibri"/>
                <a:ea typeface="Calibri"/>
                <a:cs typeface="Calibri"/>
                <a:sym typeface="Calibri"/>
              </a:rPr>
              <a:t>3. If the author cannot clearly see the Result in a figure, no one can.</a:t>
            </a:r>
            <a:endParaRPr sz="16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201"/>
        <p:cNvGrpSpPr/>
        <p:nvPr/>
      </p:nvGrpSpPr>
      <p:grpSpPr>
        <a:xfrm>
          <a:off x="0" y="0"/>
          <a:ext cx="0" cy="0"/>
          <a:chOff x="0" y="0"/>
          <a:chExt cx="0" cy="0"/>
        </a:xfrm>
      </p:grpSpPr>
      <p:sp>
        <p:nvSpPr>
          <p:cNvPr id="202" name="Google Shape;202;p5"/>
          <p:cNvSpPr txBox="1">
            <a:spLocks noGrp="1"/>
          </p:cNvSpPr>
          <p:nvPr>
            <p:ph type="title"/>
          </p:nvPr>
        </p:nvSpPr>
        <p:spPr>
          <a:xfrm>
            <a:off x="838201" y="365125"/>
            <a:ext cx="83658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Calibri"/>
              <a:buNone/>
            </a:pPr>
            <a:r>
              <a:rPr lang="en-GB"/>
              <a:t>Guidelines for figure preparations</a:t>
            </a:r>
            <a:endParaRPr/>
          </a:p>
        </p:txBody>
      </p:sp>
      <p:sp>
        <p:nvSpPr>
          <p:cNvPr id="203" name="Google Shape;203;p5"/>
          <p:cNvSpPr txBox="1">
            <a:spLocks noGrp="1"/>
          </p:cNvSpPr>
          <p:nvPr>
            <p:ph type="body" idx="1"/>
          </p:nvPr>
        </p:nvSpPr>
        <p:spPr>
          <a:xfrm>
            <a:off x="838200" y="2975675"/>
            <a:ext cx="10515600" cy="2842665"/>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1800"/>
              <a:buFont typeface="Arial"/>
              <a:buAutoNum type="alphaLcParenR"/>
            </a:pPr>
            <a:r>
              <a:rPr lang="en-GB" sz="1800" b="0" i="0"/>
              <a:t>There are tools for aligning and resizing display items. Use them. And use temporary vertical/horizontal lines, max. zoom, and ctrl-arrowkeys/alt-mousedrag for manually aligning or resizing display items with precision.</a:t>
            </a:r>
            <a:endParaRPr/>
          </a:p>
        </p:txBody>
      </p:sp>
      <p:sp>
        <p:nvSpPr>
          <p:cNvPr id="204" name="Google Shape;204;p5"/>
          <p:cNvSpPr txBox="1"/>
          <p:nvPr/>
        </p:nvSpPr>
        <p:spPr>
          <a:xfrm>
            <a:off x="838200" y="2037633"/>
            <a:ext cx="8365800" cy="80418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2060"/>
              </a:buClr>
              <a:buSzPts val="2000"/>
              <a:buFont typeface="Calibri"/>
              <a:buNone/>
            </a:pPr>
            <a:r>
              <a:rPr lang="en-GB" sz="2400" b="0" i="0" u="none" strike="noStrike" cap="none">
                <a:solidFill>
                  <a:srgbClr val="002060"/>
                </a:solidFill>
                <a:latin typeface="Calibri"/>
                <a:ea typeface="Calibri"/>
                <a:cs typeface="Calibri"/>
                <a:sym typeface="Calibri"/>
              </a:rPr>
              <a:t>4. A figure is not prepared by just manually slapping the panels into a slide and then manually resizing and roughly aligning them.</a:t>
            </a:r>
            <a:endParaRPr sz="16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209"/>
        <p:cNvGrpSpPr/>
        <p:nvPr/>
      </p:nvGrpSpPr>
      <p:grpSpPr>
        <a:xfrm>
          <a:off x="0" y="0"/>
          <a:ext cx="0" cy="0"/>
          <a:chOff x="0" y="0"/>
          <a:chExt cx="0" cy="0"/>
        </a:xfrm>
      </p:grpSpPr>
      <p:sp>
        <p:nvSpPr>
          <p:cNvPr id="210" name="Google Shape;210;p6"/>
          <p:cNvSpPr txBox="1">
            <a:spLocks noGrp="1"/>
          </p:cNvSpPr>
          <p:nvPr>
            <p:ph type="title"/>
          </p:nvPr>
        </p:nvSpPr>
        <p:spPr>
          <a:xfrm>
            <a:off x="838201" y="365125"/>
            <a:ext cx="83658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Calibri"/>
              <a:buNone/>
            </a:pPr>
            <a:r>
              <a:rPr lang="en-GB"/>
              <a:t>Guidelines for figure preparations</a:t>
            </a:r>
            <a:endParaRPr/>
          </a:p>
        </p:txBody>
      </p:sp>
      <p:sp>
        <p:nvSpPr>
          <p:cNvPr id="211" name="Google Shape;211;p6"/>
          <p:cNvSpPr txBox="1">
            <a:spLocks noGrp="1"/>
          </p:cNvSpPr>
          <p:nvPr>
            <p:ph type="body" idx="1"/>
          </p:nvPr>
        </p:nvSpPr>
        <p:spPr>
          <a:xfrm>
            <a:off x="838200" y="2052919"/>
            <a:ext cx="10515600" cy="4267199"/>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1400"/>
              <a:buFont typeface="Arial"/>
              <a:buAutoNum type="alphaLcParenR"/>
            </a:pPr>
            <a:r>
              <a:rPr lang="en-GB" sz="1400" b="1" i="0"/>
              <a:t>The variability of panel sizes should be minimized.</a:t>
            </a:r>
            <a:r>
              <a:rPr lang="en-GB" sz="1400" b="1"/>
              <a:t> </a:t>
            </a:r>
            <a:br>
              <a:rPr lang="en-GB" sz="1400" b="1"/>
            </a:br>
            <a:r>
              <a:rPr lang="en-GB" sz="1400"/>
              <a:t>- </a:t>
            </a:r>
            <a:r>
              <a:rPr lang="en-GB" sz="1400" i="0"/>
              <a:t>Simplest: all panels are of equal size.</a:t>
            </a:r>
            <a:br>
              <a:rPr lang="en-GB" sz="1400" i="0"/>
            </a:br>
            <a:r>
              <a:rPr lang="en-GB" sz="1400" i="0"/>
              <a:t>- Increasing variability comes at the cost of aesthetics and clarity.</a:t>
            </a:r>
            <a:br>
              <a:rPr lang="en-GB" sz="1400" i="0"/>
            </a:br>
            <a:r>
              <a:rPr lang="en-GB" sz="1400" i="0"/>
              <a:t>- Panel size can reflect the amount of information in the panel (cf. complex TF picture vs. simple waveform plot vs. an even simpler histogram)</a:t>
            </a:r>
            <a:br>
              <a:rPr lang="en-GB" sz="1400" i="0"/>
            </a:br>
            <a:r>
              <a:rPr lang="en-GB" sz="1400" i="0"/>
              <a:t>- Scale panel sizes by small integer ratios of the total (column) width or in some circumstances by golden ratios.</a:t>
            </a:r>
            <a:endParaRPr sz="1400"/>
          </a:p>
          <a:p>
            <a:pPr marL="342900" lvl="0" indent="-342900" algn="l" rtl="0">
              <a:lnSpc>
                <a:spcPct val="90000"/>
              </a:lnSpc>
              <a:spcBef>
                <a:spcPts val="0"/>
              </a:spcBef>
              <a:spcAft>
                <a:spcPts val="0"/>
              </a:spcAft>
              <a:buClr>
                <a:schemeClr val="dk1"/>
              </a:buClr>
              <a:buSzPts val="1400"/>
              <a:buFont typeface="Arial"/>
              <a:buAutoNum type="alphaLcParenR"/>
            </a:pPr>
            <a:r>
              <a:rPr lang="en-GB" sz="1400" b="1" i="0"/>
              <a:t>If no target journal has been selected, use J Neurosci column widths are the default.</a:t>
            </a:r>
            <a:endParaRPr sz="1400" b="1"/>
          </a:p>
          <a:p>
            <a:pPr marL="342900" lvl="0" indent="-342900" algn="l" rtl="0">
              <a:lnSpc>
                <a:spcPct val="90000"/>
              </a:lnSpc>
              <a:spcBef>
                <a:spcPts val="0"/>
              </a:spcBef>
              <a:spcAft>
                <a:spcPts val="0"/>
              </a:spcAft>
              <a:buClr>
                <a:schemeClr val="dk1"/>
              </a:buClr>
              <a:buSzPts val="1400"/>
              <a:buFont typeface="Arial"/>
              <a:buAutoNum type="alphaLcParenR"/>
            </a:pPr>
            <a:r>
              <a:rPr lang="en-GB" sz="1400" b="1" i="0"/>
              <a:t>A panel contains everything: </a:t>
            </a:r>
            <a:br>
              <a:rPr lang="en-GB" sz="1400" b="1" i="0"/>
            </a:br>
            <a:r>
              <a:rPr lang="en-GB" sz="1400" i="0"/>
              <a:t>- plot draw are, axes and values, axis labels, and optionally a plot label/legend. i.e., panel has an invisible boundary, plot draw area is (often) a visible element.</a:t>
            </a:r>
            <a:endParaRPr sz="1400"/>
          </a:p>
          <a:p>
            <a:pPr marL="342900" lvl="0" indent="-342900" algn="l" rtl="0">
              <a:lnSpc>
                <a:spcPct val="90000"/>
              </a:lnSpc>
              <a:spcBef>
                <a:spcPts val="0"/>
              </a:spcBef>
              <a:spcAft>
                <a:spcPts val="0"/>
              </a:spcAft>
              <a:buClr>
                <a:schemeClr val="dk1"/>
              </a:buClr>
              <a:buSzPts val="1400"/>
              <a:buFont typeface="Arial"/>
              <a:buAutoNum type="alphaLcParenR"/>
            </a:pPr>
            <a:r>
              <a:rPr lang="en-GB" sz="1400" b="1" i="0"/>
              <a:t>Panels must be aligned.</a:t>
            </a:r>
            <a:br>
              <a:rPr lang="en-GB" sz="1400" b="1"/>
            </a:br>
            <a:r>
              <a:rPr lang="en-GB" sz="1400" i="0"/>
              <a:t>Panels are aligned by aligning the axes both vertically and horizontally, and making them equally spaced.</a:t>
            </a:r>
            <a:br>
              <a:rPr lang="en-GB" sz="1400" i="0"/>
            </a:br>
            <a:r>
              <a:rPr lang="en-GB" sz="1400" i="0"/>
              <a:t>This implies that at least side-by-side y axes are all equally long as are top-by-bottom x axes.</a:t>
            </a:r>
            <a:endParaRPr sz="1400"/>
          </a:p>
          <a:p>
            <a:pPr marL="342900" lvl="0" indent="-342900" algn="l" rtl="0">
              <a:lnSpc>
                <a:spcPct val="90000"/>
              </a:lnSpc>
              <a:spcBef>
                <a:spcPts val="0"/>
              </a:spcBef>
              <a:spcAft>
                <a:spcPts val="0"/>
              </a:spcAft>
              <a:buClr>
                <a:schemeClr val="dk1"/>
              </a:buClr>
              <a:buSzPts val="1400"/>
              <a:buFont typeface="Arial"/>
              <a:buAutoNum type="alphaLcParenR"/>
            </a:pPr>
            <a:r>
              <a:rPr lang="en-GB" sz="1400" b="1" i="0"/>
              <a:t>If multiple panels share the values and label of a single axis (say a y axis common to multiple side-by-side panels):</a:t>
            </a:r>
            <a:br>
              <a:rPr lang="en-GB" sz="1400" b="1" i="0"/>
            </a:br>
            <a:r>
              <a:rPr lang="en-GB" sz="1400" i="0"/>
              <a:t>-Panel draw area dimensions are made equal.</a:t>
            </a:r>
            <a:br>
              <a:rPr lang="en-GB" sz="1400" i="0"/>
            </a:br>
            <a:r>
              <a:rPr lang="en-GB" sz="1400" i="0"/>
              <a:t>-All panels will still show the axis and the same ticks are the labelled axis.</a:t>
            </a:r>
            <a:endParaRPr sz="1400"/>
          </a:p>
          <a:p>
            <a:pPr marL="342900" lvl="0" indent="-342900" algn="l" rtl="0">
              <a:lnSpc>
                <a:spcPct val="90000"/>
              </a:lnSpc>
              <a:spcBef>
                <a:spcPts val="0"/>
              </a:spcBef>
              <a:spcAft>
                <a:spcPts val="0"/>
              </a:spcAft>
              <a:buClr>
                <a:schemeClr val="dk1"/>
              </a:buClr>
              <a:buSzPts val="1400"/>
              <a:buFont typeface="Arial"/>
              <a:buAutoNum type="alphaLcParenR"/>
            </a:pPr>
            <a:r>
              <a:rPr lang="en-GB" sz="1400" b="1" i="0"/>
              <a:t>The ratio of plot area size to panel size controls how crammed or loosely fit the Figure is.</a:t>
            </a:r>
            <a:br>
              <a:rPr lang="en-GB" sz="1400" b="1"/>
            </a:br>
            <a:r>
              <a:rPr lang="en-GB" sz="1400"/>
              <a:t>- </a:t>
            </a:r>
            <a:r>
              <a:rPr lang="en-GB" sz="1400" i="0"/>
              <a:t>If too loose, one is not using the expensive figure space effectively. If too tightly packed (text objects too close to each other and other graphical elements), the figure will be difficult to read. There is an optimum in between, use it. And remember the Gestalt criteria, especially proximity.</a:t>
            </a:r>
            <a:endParaRPr sz="1400"/>
          </a:p>
        </p:txBody>
      </p:sp>
      <p:sp>
        <p:nvSpPr>
          <p:cNvPr id="212" name="Google Shape;212;p6"/>
          <p:cNvSpPr txBox="1"/>
          <p:nvPr/>
        </p:nvSpPr>
        <p:spPr>
          <a:xfrm>
            <a:off x="838200" y="1428033"/>
            <a:ext cx="8365800" cy="624886"/>
          </a:xfrm>
          <a:prstGeom prst="rect">
            <a:avLst/>
          </a:prstGeom>
          <a:noFill/>
          <a:ln>
            <a:noFill/>
          </a:ln>
        </p:spPr>
        <p:txBody>
          <a:bodyPr spcFirstLastPara="1" wrap="square" lIns="91425" tIns="45700" rIns="91425" bIns="45700" anchor="ctr" anchorCtr="0">
            <a:normAutofit fontScale="92500" lnSpcReduction="20000"/>
          </a:bodyPr>
          <a:lstStyle/>
          <a:p>
            <a:pPr marL="0" marR="0" lvl="0" indent="0" algn="l" rtl="0">
              <a:lnSpc>
                <a:spcPct val="90000"/>
              </a:lnSpc>
              <a:spcBef>
                <a:spcPts val="0"/>
              </a:spcBef>
              <a:spcAft>
                <a:spcPts val="0"/>
              </a:spcAft>
              <a:buClr>
                <a:srgbClr val="002060"/>
              </a:buClr>
              <a:buSzPct val="90090"/>
              <a:buFont typeface="Calibri"/>
              <a:buNone/>
            </a:pPr>
            <a:r>
              <a:rPr lang="en-GB" sz="2400" b="0" i="0" u="none" strike="noStrike" cap="none">
                <a:solidFill>
                  <a:srgbClr val="002060"/>
                </a:solidFill>
                <a:latin typeface="Calibri"/>
                <a:ea typeface="Calibri"/>
                <a:cs typeface="Calibri"/>
                <a:sym typeface="Calibri"/>
              </a:rPr>
              <a:t>5. A Figure is composed of rectangular panels and bounded by publication column widths. </a:t>
            </a:r>
            <a:endParaRPr sz="16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217"/>
        <p:cNvGrpSpPr/>
        <p:nvPr/>
      </p:nvGrpSpPr>
      <p:grpSpPr>
        <a:xfrm>
          <a:off x="0" y="0"/>
          <a:ext cx="0" cy="0"/>
          <a:chOff x="0" y="0"/>
          <a:chExt cx="0" cy="0"/>
        </a:xfrm>
      </p:grpSpPr>
      <p:sp>
        <p:nvSpPr>
          <p:cNvPr id="218" name="Google Shape;218;p7"/>
          <p:cNvSpPr txBox="1">
            <a:spLocks noGrp="1"/>
          </p:cNvSpPr>
          <p:nvPr>
            <p:ph type="title"/>
          </p:nvPr>
        </p:nvSpPr>
        <p:spPr>
          <a:xfrm>
            <a:off x="838201" y="365125"/>
            <a:ext cx="83658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Calibri"/>
              <a:buNone/>
            </a:pPr>
            <a:r>
              <a:rPr lang="en-GB"/>
              <a:t>Guidelines for figure preparations</a:t>
            </a:r>
            <a:endParaRPr/>
          </a:p>
        </p:txBody>
      </p:sp>
      <p:sp>
        <p:nvSpPr>
          <p:cNvPr id="219" name="Google Shape;219;p7"/>
          <p:cNvSpPr txBox="1">
            <a:spLocks noGrp="1"/>
          </p:cNvSpPr>
          <p:nvPr>
            <p:ph type="body" idx="1"/>
          </p:nvPr>
        </p:nvSpPr>
        <p:spPr>
          <a:xfrm>
            <a:off x="838200" y="2868707"/>
            <a:ext cx="10515600" cy="294963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800"/>
              <a:buNone/>
            </a:pPr>
            <a:r>
              <a:rPr lang="en-GB" b="0" i="0"/>
              <a:t>a. Always encapsulate 'explanatory info' into parenthesis and separate it from the actual panel caption, e.g., "a Orbits of the Moon (blue) and Jack's Astronomical Circus (red) around Earth (collision zone with p &gt; 0.5 marked with yellow circle)</a:t>
            </a:r>
            <a:br>
              <a:rPr lang="en-GB" b="0" i="0"/>
            </a:br>
            <a:r>
              <a:rPr lang="en-GB" b="0" i="0"/>
              <a:t>b. i.e., a time and frequency axes are given labels “Time (s)” and “Frequency (Hz)”. “s” or “Hz” are not labels.</a:t>
            </a:r>
            <a:br>
              <a:rPr lang="en-GB" b="0" i="0"/>
            </a:br>
            <a:r>
              <a:rPr lang="en-GB" b="0" i="0"/>
              <a:t>c. Variables are always in italics – both in the text and in figures.</a:t>
            </a:r>
            <a:br>
              <a:rPr lang="en-GB" b="0" i="0"/>
            </a:br>
            <a:r>
              <a:rPr lang="en-GB" b="0" i="0"/>
              <a:t>d. Text is always in the figure as text objects (just like line graphics are vector objects). I.e., texts in bitmaps/images/etc. must be cropped away and recreated as proper text items.</a:t>
            </a:r>
            <a:br>
              <a:rPr lang="en-GB" b="0" i="0"/>
            </a:br>
            <a:r>
              <a:rPr lang="en-GB" b="0" i="0"/>
              <a:t>e. Writing figure captions, always start your sentence with the panel letter. </a:t>
            </a:r>
            <a:br>
              <a:rPr lang="en-GB" b="0" i="0"/>
            </a:br>
            <a:r>
              <a:rPr lang="en-GB" sz="1400" b="0" i="0"/>
              <a:t>- For example: instead of “Examples of long-range HGA synchronization with a non-zero (e) and near-zero (f) phase lags from two subjects.” Write: “e Examples of long-range HGA synchronization with a non-zero and f near-zero phase lags () from two subjects (MFG, middle frontal gyrus, azure traces and grey-matter contacts in MRI insets; IPS, intra-parietal sulcus, red; black circles in MRI insets mark the white-matter reference channels). ”</a:t>
            </a:r>
            <a:endParaRPr sz="1400"/>
          </a:p>
        </p:txBody>
      </p:sp>
      <p:sp>
        <p:nvSpPr>
          <p:cNvPr id="220" name="Google Shape;220;p7"/>
          <p:cNvSpPr txBox="1"/>
          <p:nvPr/>
        </p:nvSpPr>
        <p:spPr>
          <a:xfrm>
            <a:off x="838200" y="1690688"/>
            <a:ext cx="8365800" cy="1079407"/>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2060"/>
              </a:buClr>
              <a:buSzPts val="2000"/>
              <a:buFont typeface="Calibri"/>
              <a:buNone/>
            </a:pPr>
            <a:r>
              <a:rPr lang="en-GB" sz="2400" b="0" i="0" u="none" strike="noStrike" cap="none">
                <a:solidFill>
                  <a:srgbClr val="002060"/>
                </a:solidFill>
                <a:latin typeface="Calibri"/>
                <a:ea typeface="Calibri"/>
                <a:cs typeface="Calibri"/>
                <a:sym typeface="Calibri"/>
              </a:rPr>
              <a:t>6. Guideline for fig captions; every axis, incl. a color axis, must have a label. If the axis has values, the label must indicate also the unit of values. </a:t>
            </a:r>
            <a:endParaRPr sz="16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838201" y="365125"/>
            <a:ext cx="83658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Calibri"/>
              <a:buNone/>
            </a:pPr>
            <a:r>
              <a:rPr lang="en-GB"/>
              <a:t>Background &amp; Significance</a:t>
            </a:r>
            <a:endParaRPr/>
          </a:p>
        </p:txBody>
      </p:sp>
      <p:sp>
        <p:nvSpPr>
          <p:cNvPr id="102" name="Google Shape;102;p21"/>
          <p:cNvSpPr txBox="1">
            <a:spLocks noGrp="1"/>
          </p:cNvSpPr>
          <p:nvPr>
            <p:ph type="body" idx="1"/>
          </p:nvPr>
        </p:nvSpPr>
        <p:spPr>
          <a:xfrm>
            <a:off x="838200" y="1825625"/>
            <a:ext cx="10515600" cy="4297269"/>
          </a:xfrm>
          <a:prstGeom prst="rect">
            <a:avLst/>
          </a:prstGeom>
          <a:noFill/>
          <a:ln>
            <a:noFill/>
          </a:ln>
        </p:spPr>
        <p:txBody>
          <a:bodyPr spcFirstLastPara="1" wrap="square" lIns="91425" tIns="45700" rIns="91425" bIns="45700" anchor="t" anchorCtr="0">
            <a:noAutofit/>
          </a:bodyPr>
          <a:lstStyle/>
          <a:p>
            <a:pPr marL="228600" lvl="0" indent="-165100" algn="l" rtl="0">
              <a:lnSpc>
                <a:spcPct val="100000"/>
              </a:lnSpc>
              <a:spcBef>
                <a:spcPts val="0"/>
              </a:spcBef>
              <a:spcAft>
                <a:spcPts val="0"/>
              </a:spcAft>
              <a:buClr>
                <a:schemeClr val="dk1"/>
              </a:buClr>
              <a:buSzPts val="1800"/>
              <a:buChar char="•"/>
            </a:pPr>
            <a:r>
              <a:rPr lang="en-GB"/>
              <a:t>A few sentences laying out the context and most central prior art for the present study, citing up to 10-20 key papers – this can take one or two slides, or more when the study grow</a:t>
            </a:r>
            <a:endParaRPr/>
          </a:p>
          <a:p>
            <a:pPr marL="228600" lvl="0" indent="-165100" algn="l" rtl="0">
              <a:lnSpc>
                <a:spcPct val="100000"/>
              </a:lnSpc>
              <a:spcBef>
                <a:spcPts val="0"/>
              </a:spcBef>
              <a:spcAft>
                <a:spcPts val="0"/>
              </a:spcAft>
              <a:buClr>
                <a:schemeClr val="dk1"/>
              </a:buClr>
              <a:buSzPts val="1800"/>
              <a:buChar char="•"/>
            </a:pPr>
            <a:r>
              <a:rPr lang="en-GB"/>
              <a:t>It important to be conscious about what really are the studied constructs in prior research, how they are operationalized</a:t>
            </a:r>
            <a:endParaRPr/>
          </a:p>
          <a:p>
            <a:pPr marL="228600" lvl="0" indent="-165100" algn="l" rtl="0">
              <a:lnSpc>
                <a:spcPct val="100000"/>
              </a:lnSpc>
              <a:spcBef>
                <a:spcPts val="0"/>
              </a:spcBef>
              <a:spcAft>
                <a:spcPts val="0"/>
              </a:spcAft>
              <a:buClr>
                <a:schemeClr val="dk1"/>
              </a:buClr>
              <a:buSzPts val="1800"/>
              <a:buChar char="•"/>
            </a:pPr>
            <a:r>
              <a:rPr lang="en-GB"/>
              <a:t>It is also OK to plot here figures from earlier papers where they help in declaring the background for the present study</a:t>
            </a:r>
            <a:endParaRPr/>
          </a:p>
          <a:p>
            <a:pPr marL="228600" lvl="0" indent="-165100" algn="l" rtl="0">
              <a:lnSpc>
                <a:spcPct val="100000"/>
              </a:lnSpc>
              <a:spcBef>
                <a:spcPts val="0"/>
              </a:spcBef>
              <a:spcAft>
                <a:spcPts val="0"/>
              </a:spcAft>
              <a:buClr>
                <a:schemeClr val="dk1"/>
              </a:buClr>
              <a:buSzPts val="1800"/>
              <a:buChar char="•"/>
            </a:pPr>
            <a:r>
              <a:rPr lang="en-GB"/>
              <a:t>Ultimately, most or all papers to-be-cited in the introduction of the paper should be cited and dissected here already </a:t>
            </a:r>
            <a:endParaRPr/>
          </a:p>
          <a:p>
            <a:pPr marL="228600" lvl="0" indent="-165100" algn="l" rtl="0">
              <a:lnSpc>
                <a:spcPct val="100000"/>
              </a:lnSpc>
              <a:spcBef>
                <a:spcPts val="0"/>
              </a:spcBef>
              <a:spcAft>
                <a:spcPts val="0"/>
              </a:spcAft>
              <a:buClr>
                <a:schemeClr val="dk1"/>
              </a:buClr>
              <a:buSzPts val="1800"/>
              <a:buChar char="•"/>
            </a:pPr>
            <a:r>
              <a:rPr lang="en-GB"/>
              <a:t>The function of Background is to delineate the area of knowledge around the knowledge gap</a:t>
            </a:r>
            <a:endParaRPr/>
          </a:p>
          <a:p>
            <a:pPr marL="228600" lvl="0" indent="-165100" algn="l" rtl="0">
              <a:lnSpc>
                <a:spcPct val="100000"/>
              </a:lnSpc>
              <a:spcBef>
                <a:spcPts val="0"/>
              </a:spcBef>
              <a:spcAft>
                <a:spcPts val="0"/>
              </a:spcAft>
              <a:buClr>
                <a:schemeClr val="dk1"/>
              </a:buClr>
              <a:buSzPts val="1800"/>
              <a:buChar char="•"/>
            </a:pPr>
            <a:r>
              <a:rPr lang="en-GB"/>
              <a:t>i.e. it’s function is not to serve as a generic intro</a:t>
            </a:r>
            <a:endParaRPr/>
          </a:p>
          <a:p>
            <a:pPr marL="228600" lvl="0" indent="-165100" algn="l" rtl="0">
              <a:lnSpc>
                <a:spcPct val="100000"/>
              </a:lnSpc>
              <a:spcBef>
                <a:spcPts val="0"/>
              </a:spcBef>
              <a:spcAft>
                <a:spcPts val="0"/>
              </a:spcAft>
              <a:buClr>
                <a:schemeClr val="dk1"/>
              </a:buClr>
              <a:buSzPts val="1800"/>
              <a:buChar char="•"/>
            </a:pPr>
            <a:r>
              <a:rPr lang="en-GB"/>
              <a:t>The function of Background is NOT to educate the audience or grant reviewer on matters generically related to the topic</a:t>
            </a:r>
            <a:endParaRPr/>
          </a:p>
          <a:p>
            <a:pPr marL="228600" lvl="0" indent="-165100" algn="l" rtl="0">
              <a:lnSpc>
                <a:spcPct val="100000"/>
              </a:lnSpc>
              <a:spcBef>
                <a:spcPts val="0"/>
              </a:spcBef>
              <a:spcAft>
                <a:spcPts val="0"/>
              </a:spcAft>
              <a:buClr>
                <a:schemeClr val="dk1"/>
              </a:buClr>
              <a:buSzPts val="1800"/>
              <a:buChar char="•"/>
            </a:pPr>
            <a:r>
              <a:rPr lang="en-GB"/>
              <a:t>Background should also indicate explicitly what are the key constructs for this study </a:t>
            </a:r>
            <a:endParaRPr/>
          </a:p>
          <a:p>
            <a:pPr marL="228600" lvl="0" indent="-165100" algn="l" rtl="0">
              <a:lnSpc>
                <a:spcPct val="100000"/>
              </a:lnSpc>
              <a:spcBef>
                <a:spcPts val="0"/>
              </a:spcBef>
              <a:spcAft>
                <a:spcPts val="0"/>
              </a:spcAft>
              <a:buClr>
                <a:schemeClr val="dk1"/>
              </a:buClr>
              <a:buSzPts val="1800"/>
              <a:buChar char="•"/>
            </a:pPr>
            <a:r>
              <a:rPr lang="en-GB"/>
              <a:t>how they are operationalized can be noted here or in problem statement or approach</a:t>
            </a:r>
            <a:endParaRPr/>
          </a:p>
          <a:p>
            <a:pPr marL="228600" lvl="0" indent="-165100" algn="l" rtl="0">
              <a:lnSpc>
                <a:spcPct val="100000"/>
              </a:lnSpc>
              <a:spcBef>
                <a:spcPts val="0"/>
              </a:spcBef>
              <a:spcAft>
                <a:spcPts val="0"/>
              </a:spcAft>
              <a:buClr>
                <a:schemeClr val="dk1"/>
              </a:buClr>
              <a:buSzPts val="1800"/>
              <a:buChar char="•"/>
            </a:pPr>
            <a:r>
              <a:rPr lang="en-GB"/>
              <a:t>Significance: tell already in the opening why this field of research is important (to whom it is important and maybe for reaching what kind of impact it is important)</a:t>
            </a:r>
            <a:endParaRPr/>
          </a:p>
        </p:txBody>
      </p:sp>
      <p:sp>
        <p:nvSpPr>
          <p:cNvPr id="103" name="Google Shape;103;p21"/>
          <p:cNvSpPr txBox="1"/>
          <p:nvPr/>
        </p:nvSpPr>
        <p:spPr>
          <a:xfrm>
            <a:off x="1053623" y="6299540"/>
            <a:ext cx="60948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D8D8D8"/>
                </a:solidFill>
                <a:latin typeface="Arial"/>
                <a:ea typeface="Arial"/>
                <a:cs typeface="Arial"/>
                <a:sym typeface="Arial"/>
              </a:rPr>
              <a:t>Add a picture and the name of the first author through View -&gt; Slide master (PowerPoint) or Theme Builder (Google Slides)</a:t>
            </a:r>
            <a:endParaRPr sz="1400" b="0" i="0" u="none" strike="noStrike" cap="none">
              <a:solidFill>
                <a:srgbClr val="D8D8D8"/>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225"/>
        <p:cNvGrpSpPr/>
        <p:nvPr/>
      </p:nvGrpSpPr>
      <p:grpSpPr>
        <a:xfrm>
          <a:off x="0" y="0"/>
          <a:ext cx="0" cy="0"/>
          <a:chOff x="0" y="0"/>
          <a:chExt cx="0" cy="0"/>
        </a:xfrm>
      </p:grpSpPr>
      <p:sp>
        <p:nvSpPr>
          <p:cNvPr id="226" name="Google Shape;226;p8"/>
          <p:cNvSpPr txBox="1">
            <a:spLocks noGrp="1"/>
          </p:cNvSpPr>
          <p:nvPr>
            <p:ph type="title"/>
          </p:nvPr>
        </p:nvSpPr>
        <p:spPr>
          <a:xfrm>
            <a:off x="838201" y="365125"/>
            <a:ext cx="83658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Calibri"/>
              <a:buNone/>
            </a:pPr>
            <a:r>
              <a:rPr lang="en-GB"/>
              <a:t>Guidelines for figure preparations</a:t>
            </a:r>
            <a:endParaRPr/>
          </a:p>
        </p:txBody>
      </p:sp>
      <p:sp>
        <p:nvSpPr>
          <p:cNvPr id="227" name="Google Shape;227;p8"/>
          <p:cNvSpPr txBox="1">
            <a:spLocks noGrp="1"/>
          </p:cNvSpPr>
          <p:nvPr>
            <p:ph type="body" idx="1"/>
          </p:nvPr>
        </p:nvSpPr>
        <p:spPr>
          <a:xfrm>
            <a:off x="838200" y="2803273"/>
            <a:ext cx="10515600" cy="284266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800"/>
              <a:buNone/>
            </a:pPr>
            <a:r>
              <a:rPr lang="en-GB" b="0" i="0"/>
              <a:t>a. Fonts and font sizes are used harmoniously across all figures: minimize </a:t>
            </a:r>
            <a:br>
              <a:rPr lang="en-GB" b="0" i="0"/>
            </a:br>
            <a:r>
              <a:rPr lang="en-GB" b="0" i="0"/>
              <a:t>variability.</a:t>
            </a:r>
            <a:br>
              <a:rPr lang="en-GB" b="0" i="0"/>
            </a:br>
            <a:r>
              <a:rPr lang="en-GB" b="0" i="0"/>
              <a:t>b. See publication guidelines for fonts and font sizes.</a:t>
            </a:r>
            <a:br>
              <a:rPr lang="en-GB" b="0" i="0"/>
            </a:br>
            <a:r>
              <a:rPr lang="en-GB" b="0" i="0"/>
              <a:t>c. The panel and plot area size, and consequently the amount of data shown, are effectively controlled by the size taken by the axis value and label texts.</a:t>
            </a:r>
            <a:br>
              <a:rPr lang="en-GB" b="0" i="0"/>
            </a:br>
            <a:r>
              <a:rPr lang="en-GB" b="0" i="0"/>
              <a:t>d. Defaults: Arial 7 for axis values. Arial 7/8 for axis labels. </a:t>
            </a:r>
            <a:br>
              <a:rPr lang="en-GB" b="0" i="0"/>
            </a:br>
            <a:r>
              <a:rPr lang="en-GB" b="0" i="0"/>
              <a:t>e. Labels are not to be bolded or in italics (save for variables ofc) unless the journal specifically requests this.</a:t>
            </a:r>
            <a:br>
              <a:rPr lang="en-GB" b="0" i="0"/>
            </a:br>
            <a:r>
              <a:rPr lang="en-GB" b="0" i="0"/>
              <a:t>f. Axis values and labels must be bottom- and top-aligned, respectively, among co-linear panels. Axis labels must also be center-aligned also in the other direction and centered between the ends of their axes.</a:t>
            </a:r>
            <a:br>
              <a:rPr lang="en-GB" b="0" i="0"/>
            </a:br>
            <a:r>
              <a:rPr lang="en-GB" b="0" i="0"/>
              <a:t>g. Default axes: 0.5 pt wide and black (unlike Excel default...)</a:t>
            </a:r>
            <a:endParaRPr/>
          </a:p>
        </p:txBody>
      </p:sp>
      <p:sp>
        <p:nvSpPr>
          <p:cNvPr id="228" name="Google Shape;228;p8"/>
          <p:cNvSpPr txBox="1"/>
          <p:nvPr/>
        </p:nvSpPr>
        <p:spPr>
          <a:xfrm>
            <a:off x="838200" y="2037632"/>
            <a:ext cx="8365800" cy="418697"/>
          </a:xfrm>
          <a:prstGeom prst="rect">
            <a:avLst/>
          </a:prstGeom>
          <a:noFill/>
          <a:ln>
            <a:noFill/>
          </a:ln>
        </p:spPr>
        <p:txBody>
          <a:bodyPr spcFirstLastPara="1" wrap="square" lIns="91425" tIns="45700" rIns="91425" bIns="45700" anchor="ctr" anchorCtr="0">
            <a:normAutofit lnSpcReduction="10000"/>
          </a:bodyPr>
          <a:lstStyle/>
          <a:p>
            <a:pPr marL="0" marR="0" lvl="0" indent="0" algn="l" rtl="0">
              <a:lnSpc>
                <a:spcPct val="90000"/>
              </a:lnSpc>
              <a:spcBef>
                <a:spcPts val="0"/>
              </a:spcBef>
              <a:spcAft>
                <a:spcPts val="0"/>
              </a:spcAft>
              <a:buClr>
                <a:srgbClr val="002060"/>
              </a:buClr>
              <a:buSzPts val="2000"/>
              <a:buFont typeface="Calibri"/>
              <a:buNone/>
            </a:pPr>
            <a:r>
              <a:rPr lang="en-GB" sz="2400" b="0" i="0" u="none" strike="noStrike" cap="none">
                <a:solidFill>
                  <a:srgbClr val="002060"/>
                </a:solidFill>
                <a:latin typeface="Calibri"/>
                <a:ea typeface="Calibri"/>
                <a:cs typeface="Calibri"/>
                <a:sym typeface="Calibri"/>
              </a:rPr>
              <a:t>7. On fonts and font sizes</a:t>
            </a:r>
            <a:endParaRPr sz="16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233"/>
        <p:cNvGrpSpPr/>
        <p:nvPr/>
      </p:nvGrpSpPr>
      <p:grpSpPr>
        <a:xfrm>
          <a:off x="0" y="0"/>
          <a:ext cx="0" cy="0"/>
          <a:chOff x="0" y="0"/>
          <a:chExt cx="0" cy="0"/>
        </a:xfrm>
      </p:grpSpPr>
      <p:sp>
        <p:nvSpPr>
          <p:cNvPr id="234" name="Google Shape;234;p9"/>
          <p:cNvSpPr txBox="1">
            <a:spLocks noGrp="1"/>
          </p:cNvSpPr>
          <p:nvPr>
            <p:ph type="title"/>
          </p:nvPr>
        </p:nvSpPr>
        <p:spPr>
          <a:xfrm>
            <a:off x="838201" y="365125"/>
            <a:ext cx="83658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Calibri"/>
              <a:buNone/>
            </a:pPr>
            <a:r>
              <a:rPr lang="en-GB"/>
              <a:t>Guidelines for figure preparations</a:t>
            </a:r>
            <a:endParaRPr/>
          </a:p>
        </p:txBody>
      </p:sp>
      <p:sp>
        <p:nvSpPr>
          <p:cNvPr id="235" name="Google Shape;235;p9"/>
          <p:cNvSpPr txBox="1">
            <a:spLocks noGrp="1"/>
          </p:cNvSpPr>
          <p:nvPr>
            <p:ph type="body" idx="1"/>
          </p:nvPr>
        </p:nvSpPr>
        <p:spPr>
          <a:xfrm>
            <a:off x="838200" y="2975675"/>
            <a:ext cx="10515600" cy="284266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800"/>
              <a:buNone/>
            </a:pPr>
            <a:r>
              <a:rPr lang="en-GB" sz="1800" b="0" i="0"/>
              <a:t>a. Use them.</a:t>
            </a:r>
            <a:br>
              <a:rPr lang="en-GB" sz="1800" b="0" i="0"/>
            </a:br>
            <a:r>
              <a:rPr lang="en-GB" sz="1800" b="0" i="0"/>
              <a:t>b. Avoid the green-red contrast because colorblinds.</a:t>
            </a:r>
            <a:br>
              <a:rPr lang="en-GB" sz="1800" b="0" i="0"/>
            </a:br>
            <a:r>
              <a:rPr lang="en-GB" sz="1800" b="0" i="0"/>
              <a:t>c. Use perceptually salient and nameable colors.</a:t>
            </a:r>
            <a:br>
              <a:rPr lang="en-GB" sz="1800" b="0" i="0"/>
            </a:br>
            <a:r>
              <a:rPr lang="en-GB" sz="1800" b="0" i="0"/>
              <a:t>d. Use contrasting colors for contrasting data.</a:t>
            </a:r>
            <a:br>
              <a:rPr lang="en-GB" sz="1800" b="0" i="0"/>
            </a:br>
            <a:r>
              <a:rPr lang="en-GB" sz="1800" b="0" i="0"/>
              <a:t>e. Use neighbouring colors for related data and perceptually continuous color gradients for expressing relationships.</a:t>
            </a:r>
            <a:endParaRPr/>
          </a:p>
        </p:txBody>
      </p:sp>
      <p:sp>
        <p:nvSpPr>
          <p:cNvPr id="236" name="Google Shape;236;p9"/>
          <p:cNvSpPr txBox="1"/>
          <p:nvPr/>
        </p:nvSpPr>
        <p:spPr>
          <a:xfrm>
            <a:off x="838200" y="2037632"/>
            <a:ext cx="8365800" cy="49041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2060"/>
              </a:buClr>
              <a:buSzPts val="2000"/>
              <a:buFont typeface="Calibri"/>
              <a:buNone/>
            </a:pPr>
            <a:r>
              <a:rPr lang="en-GB" sz="2400" b="0" i="0" u="none" strike="noStrike" cap="none">
                <a:solidFill>
                  <a:srgbClr val="002060"/>
                </a:solidFill>
                <a:latin typeface="Calibri"/>
                <a:ea typeface="Calibri"/>
                <a:cs typeface="Calibri"/>
                <a:sym typeface="Calibri"/>
              </a:rPr>
              <a:t>8. On colors</a:t>
            </a:r>
            <a:endParaRPr sz="2400" b="0" i="0" u="none" strike="noStrike" cap="none">
              <a:solidFill>
                <a:srgbClr val="00206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241"/>
        <p:cNvGrpSpPr/>
        <p:nvPr/>
      </p:nvGrpSpPr>
      <p:grpSpPr>
        <a:xfrm>
          <a:off x="0" y="0"/>
          <a:ext cx="0" cy="0"/>
          <a:chOff x="0" y="0"/>
          <a:chExt cx="0" cy="0"/>
        </a:xfrm>
      </p:grpSpPr>
      <p:sp>
        <p:nvSpPr>
          <p:cNvPr id="242" name="Google Shape;242;p10"/>
          <p:cNvSpPr txBox="1">
            <a:spLocks noGrp="1"/>
          </p:cNvSpPr>
          <p:nvPr>
            <p:ph type="title"/>
          </p:nvPr>
        </p:nvSpPr>
        <p:spPr>
          <a:xfrm>
            <a:off x="838201" y="365125"/>
            <a:ext cx="83658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Calibri"/>
              <a:buNone/>
            </a:pPr>
            <a:r>
              <a:rPr lang="en-GB"/>
              <a:t>Guidelines for figure preparations</a:t>
            </a:r>
            <a:endParaRPr/>
          </a:p>
        </p:txBody>
      </p:sp>
      <p:sp>
        <p:nvSpPr>
          <p:cNvPr id="243" name="Google Shape;243;p10"/>
          <p:cNvSpPr txBox="1"/>
          <p:nvPr/>
        </p:nvSpPr>
        <p:spPr>
          <a:xfrm>
            <a:off x="838200" y="2037632"/>
            <a:ext cx="9784976" cy="2229568"/>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2060"/>
              </a:buClr>
              <a:buSzPts val="2000"/>
              <a:buFont typeface="Calibri"/>
              <a:buNone/>
            </a:pPr>
            <a:r>
              <a:rPr lang="en-GB" sz="2400" b="0" i="0" u="none" strike="noStrike" cap="none">
                <a:solidFill>
                  <a:srgbClr val="002060"/>
                </a:solidFill>
                <a:latin typeface="Calibri"/>
                <a:ea typeface="Calibri"/>
                <a:cs typeface="Calibri"/>
                <a:sym typeface="Calibri"/>
              </a:rPr>
              <a:t>9. There shall be no exceptions, no one is a snowflake.</a:t>
            </a:r>
            <a:endParaRPr sz="2400" b="0" i="0" u="none" strike="noStrike" cap="none">
              <a:solidFill>
                <a:srgbClr val="000000"/>
              </a:solidFill>
              <a:latin typeface="Arial"/>
              <a:ea typeface="Arial"/>
              <a:cs typeface="Arial"/>
              <a:sym typeface="Arial"/>
            </a:endParaRPr>
          </a:p>
          <a:p>
            <a:pPr marL="0" marR="0" lvl="0" indent="0" algn="l" rtl="0">
              <a:lnSpc>
                <a:spcPct val="90000"/>
              </a:lnSpc>
              <a:spcBef>
                <a:spcPts val="0"/>
              </a:spcBef>
              <a:spcAft>
                <a:spcPts val="0"/>
              </a:spcAft>
              <a:buClr>
                <a:srgbClr val="002060"/>
              </a:buClr>
              <a:buSzPts val="2000"/>
              <a:buFont typeface="Calibri"/>
              <a:buNone/>
            </a:pPr>
            <a:endParaRPr sz="2400" b="0" i="0" u="none" strike="noStrike" cap="none">
              <a:solidFill>
                <a:srgbClr val="002060"/>
              </a:solidFill>
              <a:latin typeface="Calibri"/>
              <a:ea typeface="Calibri"/>
              <a:cs typeface="Calibri"/>
              <a:sym typeface="Calibri"/>
            </a:endParaRPr>
          </a:p>
          <a:p>
            <a:pPr marL="0" marR="0" lvl="0" indent="0" algn="l" rtl="0">
              <a:lnSpc>
                <a:spcPct val="90000"/>
              </a:lnSpc>
              <a:spcBef>
                <a:spcPts val="0"/>
              </a:spcBef>
              <a:spcAft>
                <a:spcPts val="0"/>
              </a:spcAft>
              <a:buClr>
                <a:srgbClr val="002060"/>
              </a:buClr>
              <a:buSzPts val="2000"/>
              <a:buFont typeface="Calibri"/>
              <a:buNone/>
            </a:pPr>
            <a:r>
              <a:rPr lang="en-GB" sz="2400" b="0" i="0" u="none" strike="noStrike" cap="none">
                <a:solidFill>
                  <a:srgbClr val="002060"/>
                </a:solidFill>
                <a:latin typeface="Calibri"/>
                <a:ea typeface="Calibri"/>
                <a:cs typeface="Calibri"/>
                <a:sym typeface="Calibri"/>
              </a:rPr>
              <a:t>10. THOU SHALT NOT WORK FROM "HOLIDAY PLACE" – Sheng received this </a:t>
            </a:r>
            <a:br>
              <a:rPr lang="en-GB" sz="2400" b="0" i="0" u="none" strike="noStrike" cap="none">
                <a:solidFill>
                  <a:srgbClr val="002060"/>
                </a:solidFill>
                <a:latin typeface="Calibri"/>
                <a:ea typeface="Calibri"/>
                <a:cs typeface="Calibri"/>
                <a:sym typeface="Calibri"/>
              </a:rPr>
            </a:br>
            <a:r>
              <a:rPr lang="en-GB" sz="2400" b="0" i="0" u="none" strike="noStrike" cap="none">
                <a:solidFill>
                  <a:srgbClr val="002060"/>
                </a:solidFill>
                <a:latin typeface="Calibri"/>
                <a:ea typeface="Calibri"/>
                <a:cs typeface="Calibri"/>
                <a:sym typeface="Calibri"/>
              </a:rPr>
              <a:t>revelation at 19:07:~ 14 of August, 2019</a:t>
            </a: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248"/>
        <p:cNvGrpSpPr/>
        <p:nvPr/>
      </p:nvGrpSpPr>
      <p:grpSpPr>
        <a:xfrm>
          <a:off x="0" y="0"/>
          <a:ext cx="0" cy="0"/>
          <a:chOff x="0" y="0"/>
          <a:chExt cx="0" cy="0"/>
        </a:xfrm>
      </p:grpSpPr>
      <p:sp>
        <p:nvSpPr>
          <p:cNvPr id="249" name="Google Shape;249;p11"/>
          <p:cNvSpPr txBox="1">
            <a:spLocks noGrp="1"/>
          </p:cNvSpPr>
          <p:nvPr>
            <p:ph type="title"/>
          </p:nvPr>
        </p:nvSpPr>
        <p:spPr>
          <a:xfrm>
            <a:off x="838201" y="365125"/>
            <a:ext cx="83658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Calibri"/>
              <a:buNone/>
            </a:pPr>
            <a:r>
              <a:rPr lang="en-GB"/>
              <a:t>Generic Guidelines for manuscript preparations</a:t>
            </a:r>
            <a:endParaRPr/>
          </a:p>
        </p:txBody>
      </p:sp>
      <p:sp>
        <p:nvSpPr>
          <p:cNvPr id="250" name="Google Shape;250;p11"/>
          <p:cNvSpPr txBox="1">
            <a:spLocks noGrp="1"/>
          </p:cNvSpPr>
          <p:nvPr>
            <p:ph type="body" idx="1"/>
          </p:nvPr>
        </p:nvSpPr>
        <p:spPr>
          <a:xfrm>
            <a:off x="838200" y="2975675"/>
            <a:ext cx="10515600" cy="284266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800"/>
              <a:buNone/>
            </a:pPr>
            <a:r>
              <a:rPr lang="en-GB" sz="1800" b="0" i="0"/>
              <a:t>A researcher who does not publish is as useless as a neuron that never spikes. That’s pretty damn useless. Invariably this researcher is subsequently also jobless. The goal of publishing research results is telling other researchers things that (i) they did not know already and that (ii) are important to know. There are more noble, pragmatic, or useful goals as well, but this is these two are the starting points of writing any paper. What is not known and why would it be important to know?</a:t>
            </a:r>
            <a:endParaRPr/>
          </a:p>
        </p:txBody>
      </p:sp>
      <p:sp>
        <p:nvSpPr>
          <p:cNvPr id="251" name="Google Shape;251;p11"/>
          <p:cNvSpPr txBox="1"/>
          <p:nvPr/>
        </p:nvSpPr>
        <p:spPr>
          <a:xfrm>
            <a:off x="838200" y="2037632"/>
            <a:ext cx="83658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2060"/>
              </a:buClr>
              <a:buSzPts val="2000"/>
              <a:buFont typeface="Calibri"/>
              <a:buNone/>
            </a:pPr>
            <a:r>
              <a:rPr lang="en-GB" sz="2400" b="0" i="0" u="none" strike="noStrike" cap="none">
                <a:solidFill>
                  <a:srgbClr val="002060"/>
                </a:solidFill>
                <a:latin typeface="Calibri"/>
                <a:ea typeface="Calibri"/>
                <a:cs typeface="Calibri"/>
                <a:sym typeface="Calibri"/>
              </a:rPr>
              <a:t>Goal of a scientific publication</a:t>
            </a:r>
            <a:endParaRPr sz="16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256"/>
        <p:cNvGrpSpPr/>
        <p:nvPr/>
      </p:nvGrpSpPr>
      <p:grpSpPr>
        <a:xfrm>
          <a:off x="0" y="0"/>
          <a:ext cx="0" cy="0"/>
          <a:chOff x="0" y="0"/>
          <a:chExt cx="0" cy="0"/>
        </a:xfrm>
      </p:grpSpPr>
      <p:sp>
        <p:nvSpPr>
          <p:cNvPr id="257" name="Google Shape;257;p12"/>
          <p:cNvSpPr txBox="1">
            <a:spLocks noGrp="1"/>
          </p:cNvSpPr>
          <p:nvPr>
            <p:ph type="title"/>
          </p:nvPr>
        </p:nvSpPr>
        <p:spPr>
          <a:xfrm>
            <a:off x="838201" y="365125"/>
            <a:ext cx="83658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Calibri"/>
              <a:buNone/>
            </a:pPr>
            <a:r>
              <a:rPr lang="en-GB"/>
              <a:t>Generic Guidelines for manuscript preparations</a:t>
            </a:r>
            <a:endParaRPr/>
          </a:p>
        </p:txBody>
      </p:sp>
      <p:sp>
        <p:nvSpPr>
          <p:cNvPr id="258" name="Google Shape;258;p12"/>
          <p:cNvSpPr txBox="1">
            <a:spLocks noGrp="1"/>
          </p:cNvSpPr>
          <p:nvPr>
            <p:ph type="body" idx="1"/>
          </p:nvPr>
        </p:nvSpPr>
        <p:spPr>
          <a:xfrm>
            <a:off x="838200" y="2975675"/>
            <a:ext cx="10515600" cy="284266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800"/>
              <a:buNone/>
            </a:pPr>
            <a:r>
              <a:rPr lang="en-GB" sz="1800" b="0" i="0"/>
              <a:t>The principal challenge in writing scientific text for publications or application is that mental constructs and research projects are tree-like while the written text is serial. Identify the trunk of your story, the linear logical flow of concepts, and focus on it. Branches usually cannot be avoided but getting back to trunk from a branch is always expensive in terms of your own and the reader’s focus.</a:t>
            </a:r>
            <a:endParaRPr/>
          </a:p>
        </p:txBody>
      </p:sp>
      <p:sp>
        <p:nvSpPr>
          <p:cNvPr id="259" name="Google Shape;259;p12"/>
          <p:cNvSpPr txBox="1"/>
          <p:nvPr/>
        </p:nvSpPr>
        <p:spPr>
          <a:xfrm>
            <a:off x="838200" y="2037632"/>
            <a:ext cx="83658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GB" sz="2400" b="0" i="0" u="none" strike="noStrike" cap="none">
                <a:solidFill>
                  <a:srgbClr val="002060"/>
                </a:solidFill>
                <a:latin typeface="Calibri"/>
                <a:ea typeface="Calibri"/>
                <a:cs typeface="Calibri"/>
                <a:sym typeface="Calibri"/>
              </a:rPr>
              <a:t>Trunk &amp; Branches</a:t>
            </a:r>
            <a:endParaRPr sz="2400" b="0" i="0" u="none" strike="noStrike" cap="none">
              <a:solidFill>
                <a:srgbClr val="00206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264"/>
        <p:cNvGrpSpPr/>
        <p:nvPr/>
      </p:nvGrpSpPr>
      <p:grpSpPr>
        <a:xfrm>
          <a:off x="0" y="0"/>
          <a:ext cx="0" cy="0"/>
          <a:chOff x="0" y="0"/>
          <a:chExt cx="0" cy="0"/>
        </a:xfrm>
      </p:grpSpPr>
      <p:sp>
        <p:nvSpPr>
          <p:cNvPr id="265" name="Google Shape;265;p13"/>
          <p:cNvSpPr txBox="1">
            <a:spLocks noGrp="1"/>
          </p:cNvSpPr>
          <p:nvPr>
            <p:ph type="title"/>
          </p:nvPr>
        </p:nvSpPr>
        <p:spPr>
          <a:xfrm>
            <a:off x="838201" y="365125"/>
            <a:ext cx="83658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Calibri"/>
              <a:buNone/>
            </a:pPr>
            <a:r>
              <a:rPr lang="en-GB"/>
              <a:t>Generic Guidelines for manuscript preparations</a:t>
            </a:r>
            <a:endParaRPr/>
          </a:p>
        </p:txBody>
      </p:sp>
      <p:sp>
        <p:nvSpPr>
          <p:cNvPr id="266" name="Google Shape;266;p13"/>
          <p:cNvSpPr txBox="1">
            <a:spLocks noGrp="1"/>
          </p:cNvSpPr>
          <p:nvPr>
            <p:ph type="body" idx="1"/>
          </p:nvPr>
        </p:nvSpPr>
        <p:spPr>
          <a:xfrm>
            <a:off x="838200" y="2975675"/>
            <a:ext cx="10515600" cy="284266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800"/>
              <a:buNone/>
            </a:pPr>
            <a:r>
              <a:rPr lang="en-GB" sz="1800" b="0" i="0"/>
              <a:t>Every sentence and every word take up valuable space on the paper and even more valuable time from the reader, keep it short and make every word count. Make every sentence serve a specific purpose and that purpose alone; no-one appreciates overly elaborate sentences or congratulates the author for prowess in literary art. A matter that is a branch from the trunk or a matter that is ‘related’ to what has been spoken about earlier, but not the directly following next block in the logic-trunk, should usually be deleted.</a:t>
            </a:r>
            <a:endParaRPr/>
          </a:p>
        </p:txBody>
      </p:sp>
      <p:sp>
        <p:nvSpPr>
          <p:cNvPr id="267" name="Google Shape;267;p13"/>
          <p:cNvSpPr txBox="1"/>
          <p:nvPr/>
        </p:nvSpPr>
        <p:spPr>
          <a:xfrm>
            <a:off x="838200" y="2037632"/>
            <a:ext cx="83658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2060"/>
              </a:buClr>
              <a:buSzPts val="2000"/>
              <a:buFont typeface="Calibri"/>
              <a:buNone/>
            </a:pPr>
            <a:r>
              <a:rPr lang="en-GB" sz="2400" b="0" i="0" u="none" strike="noStrike" cap="none">
                <a:solidFill>
                  <a:srgbClr val="002060"/>
                </a:solidFill>
                <a:latin typeface="Calibri"/>
                <a:ea typeface="Calibri"/>
                <a:cs typeface="Calibri"/>
                <a:sym typeface="Calibri"/>
              </a:rPr>
              <a:t>Conciseness</a:t>
            </a:r>
            <a:r>
              <a:rPr lang="en-GB" sz="2000" b="0" i="0" u="none" strike="noStrike" cap="none">
                <a:solidFill>
                  <a:srgbClr val="00206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272"/>
        <p:cNvGrpSpPr/>
        <p:nvPr/>
      </p:nvGrpSpPr>
      <p:grpSpPr>
        <a:xfrm>
          <a:off x="0" y="0"/>
          <a:ext cx="0" cy="0"/>
          <a:chOff x="0" y="0"/>
          <a:chExt cx="0" cy="0"/>
        </a:xfrm>
      </p:grpSpPr>
      <p:sp>
        <p:nvSpPr>
          <p:cNvPr id="273" name="Google Shape;273;p14"/>
          <p:cNvSpPr txBox="1">
            <a:spLocks noGrp="1"/>
          </p:cNvSpPr>
          <p:nvPr>
            <p:ph type="title"/>
          </p:nvPr>
        </p:nvSpPr>
        <p:spPr>
          <a:xfrm>
            <a:off x="838201" y="365125"/>
            <a:ext cx="83658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Calibri"/>
              <a:buNone/>
            </a:pPr>
            <a:r>
              <a:rPr lang="en-GB"/>
              <a:t>Generic Guidelines for manuscript preparations</a:t>
            </a:r>
            <a:endParaRPr/>
          </a:p>
        </p:txBody>
      </p:sp>
      <p:sp>
        <p:nvSpPr>
          <p:cNvPr id="274" name="Google Shape;274;p14"/>
          <p:cNvSpPr txBox="1">
            <a:spLocks noGrp="1"/>
          </p:cNvSpPr>
          <p:nvPr>
            <p:ph type="body" idx="1"/>
          </p:nvPr>
        </p:nvSpPr>
        <p:spPr>
          <a:xfrm>
            <a:off x="838200" y="2975675"/>
            <a:ext cx="10515600" cy="284266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800"/>
              <a:buNone/>
            </a:pPr>
            <a:r>
              <a:rPr lang="en-GB" sz="1800" b="0" i="0"/>
              <a:t>Every word and phrase have more or less of a meaning. Read your sentence and think about it – does it really convey the thought you had when writing it? Is it exactly spot on or something that relates to the thought more indirectly? Does it leave room for other possibly incorrect thoughts to become conveyed? Make your words have a specific, unambiguous, and unconflicting (with prior art) meaning. A sentence that is not specific is waste of space and time.</a:t>
            </a:r>
            <a:endParaRPr/>
          </a:p>
        </p:txBody>
      </p:sp>
      <p:sp>
        <p:nvSpPr>
          <p:cNvPr id="275" name="Google Shape;275;p14"/>
          <p:cNvSpPr txBox="1"/>
          <p:nvPr/>
        </p:nvSpPr>
        <p:spPr>
          <a:xfrm>
            <a:off x="838200" y="2037632"/>
            <a:ext cx="83658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2060"/>
              </a:buClr>
              <a:buSzPts val="2000"/>
              <a:buFont typeface="Calibri"/>
              <a:buNone/>
            </a:pPr>
            <a:r>
              <a:rPr lang="en-GB" sz="2400" b="0" i="0" u="none" strike="noStrike" cap="none">
                <a:solidFill>
                  <a:srgbClr val="002060"/>
                </a:solidFill>
                <a:latin typeface="Calibri"/>
                <a:ea typeface="Calibri"/>
                <a:cs typeface="Calibri"/>
                <a:sym typeface="Calibri"/>
              </a:rPr>
              <a:t>Specificity</a:t>
            </a:r>
            <a:r>
              <a:rPr lang="en-GB" sz="2000" b="0" i="0" u="none" strike="noStrike" cap="none">
                <a:solidFill>
                  <a:srgbClr val="00206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280"/>
        <p:cNvGrpSpPr/>
        <p:nvPr/>
      </p:nvGrpSpPr>
      <p:grpSpPr>
        <a:xfrm>
          <a:off x="0" y="0"/>
          <a:ext cx="0" cy="0"/>
          <a:chOff x="0" y="0"/>
          <a:chExt cx="0" cy="0"/>
        </a:xfrm>
      </p:grpSpPr>
      <p:sp>
        <p:nvSpPr>
          <p:cNvPr id="281" name="Google Shape;281;p15"/>
          <p:cNvSpPr txBox="1">
            <a:spLocks noGrp="1"/>
          </p:cNvSpPr>
          <p:nvPr>
            <p:ph type="title"/>
          </p:nvPr>
        </p:nvSpPr>
        <p:spPr>
          <a:xfrm>
            <a:off x="838201" y="365125"/>
            <a:ext cx="83658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Calibri"/>
              <a:buNone/>
            </a:pPr>
            <a:r>
              <a:rPr lang="en-GB"/>
              <a:t>Generic Guidelines for manuscript preparations</a:t>
            </a:r>
            <a:endParaRPr/>
          </a:p>
        </p:txBody>
      </p:sp>
      <p:sp>
        <p:nvSpPr>
          <p:cNvPr id="282" name="Google Shape;282;p15"/>
          <p:cNvSpPr txBox="1">
            <a:spLocks noGrp="1"/>
          </p:cNvSpPr>
          <p:nvPr>
            <p:ph type="body" idx="1"/>
          </p:nvPr>
        </p:nvSpPr>
        <p:spPr>
          <a:xfrm>
            <a:off x="838200" y="2975675"/>
            <a:ext cx="10515600" cy="284266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800"/>
              <a:buNone/>
            </a:pPr>
            <a:r>
              <a:rPr lang="en-GB" sz="1800" b="0" i="0"/>
              <a:t>what “pleonasm”, “tautology”, “redundancy”, “repetition”, “jargon” mean, and avoid them like plague in your text.</a:t>
            </a:r>
            <a:endParaRPr/>
          </a:p>
        </p:txBody>
      </p:sp>
      <p:sp>
        <p:nvSpPr>
          <p:cNvPr id="283" name="Google Shape;283;p15"/>
          <p:cNvSpPr txBox="1"/>
          <p:nvPr/>
        </p:nvSpPr>
        <p:spPr>
          <a:xfrm>
            <a:off x="838200" y="2037632"/>
            <a:ext cx="83658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2060"/>
              </a:buClr>
              <a:buSzPts val="2000"/>
              <a:buFont typeface="Calibri"/>
              <a:buNone/>
            </a:pPr>
            <a:r>
              <a:rPr lang="en-GB" sz="2400" b="0" i="0" u="none" strike="noStrike" cap="none">
                <a:solidFill>
                  <a:srgbClr val="002060"/>
                </a:solidFill>
                <a:latin typeface="Calibri"/>
                <a:ea typeface="Calibri"/>
                <a:cs typeface="Calibri"/>
                <a:sym typeface="Calibri"/>
              </a:rPr>
              <a:t>Understand</a:t>
            </a:r>
            <a:r>
              <a:rPr lang="en-GB" sz="2000" b="0" i="0" u="none" strike="noStrike" cap="none">
                <a:solidFill>
                  <a:srgbClr val="00206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288"/>
        <p:cNvGrpSpPr/>
        <p:nvPr/>
      </p:nvGrpSpPr>
      <p:grpSpPr>
        <a:xfrm>
          <a:off x="0" y="0"/>
          <a:ext cx="0" cy="0"/>
          <a:chOff x="0" y="0"/>
          <a:chExt cx="0" cy="0"/>
        </a:xfrm>
      </p:grpSpPr>
      <p:sp>
        <p:nvSpPr>
          <p:cNvPr id="289" name="Google Shape;289;p16"/>
          <p:cNvSpPr txBox="1">
            <a:spLocks noGrp="1"/>
          </p:cNvSpPr>
          <p:nvPr>
            <p:ph type="title"/>
          </p:nvPr>
        </p:nvSpPr>
        <p:spPr>
          <a:xfrm>
            <a:off x="838201" y="365125"/>
            <a:ext cx="83658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Calibri"/>
              <a:buNone/>
            </a:pPr>
            <a:r>
              <a:rPr lang="en-GB"/>
              <a:t>Generic Guidelines for manuscript preparations</a:t>
            </a:r>
            <a:endParaRPr/>
          </a:p>
        </p:txBody>
      </p:sp>
      <p:sp>
        <p:nvSpPr>
          <p:cNvPr id="290" name="Google Shape;290;p16"/>
          <p:cNvSpPr txBox="1">
            <a:spLocks noGrp="1"/>
          </p:cNvSpPr>
          <p:nvPr>
            <p:ph type="body" idx="1"/>
          </p:nvPr>
        </p:nvSpPr>
        <p:spPr>
          <a:xfrm>
            <a:off x="838200" y="2975675"/>
            <a:ext cx="10515600" cy="284266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800"/>
              <a:buNone/>
            </a:pPr>
            <a:r>
              <a:rPr lang="en-GB" sz="1800" b="0" i="0"/>
              <a:t>is the worst way of writing scientific text. In limited doses, it may be work fine in Methods (and perhaps in some places of Figure Legends). Elsewhere, just don’t use it. Ever. Anywhere. The problem with the passive tense is that it leaves the subject (the actor) ambiguous. Surprise! It is always better to have an explicit subject, predicate, object structure.</a:t>
            </a:r>
            <a:endParaRPr/>
          </a:p>
        </p:txBody>
      </p:sp>
      <p:sp>
        <p:nvSpPr>
          <p:cNvPr id="291" name="Google Shape;291;p16"/>
          <p:cNvSpPr txBox="1"/>
          <p:nvPr/>
        </p:nvSpPr>
        <p:spPr>
          <a:xfrm>
            <a:off x="838200" y="2037632"/>
            <a:ext cx="83658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GB" sz="2400" b="0" i="0" u="none" strike="noStrike" cap="none">
                <a:solidFill>
                  <a:srgbClr val="002060"/>
                </a:solidFill>
                <a:latin typeface="Calibri"/>
                <a:ea typeface="Calibri"/>
                <a:cs typeface="Calibri"/>
                <a:sym typeface="Calibri"/>
              </a:rPr>
              <a:t>Passive tense </a:t>
            </a:r>
            <a:endParaRPr sz="2400" b="0" i="0" u="none" strike="noStrike" cap="none">
              <a:solidFill>
                <a:srgbClr val="002060"/>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296"/>
        <p:cNvGrpSpPr/>
        <p:nvPr/>
      </p:nvGrpSpPr>
      <p:grpSpPr>
        <a:xfrm>
          <a:off x="0" y="0"/>
          <a:ext cx="0" cy="0"/>
          <a:chOff x="0" y="0"/>
          <a:chExt cx="0" cy="0"/>
        </a:xfrm>
      </p:grpSpPr>
      <p:sp>
        <p:nvSpPr>
          <p:cNvPr id="297" name="Google Shape;297;p17"/>
          <p:cNvSpPr txBox="1">
            <a:spLocks noGrp="1"/>
          </p:cNvSpPr>
          <p:nvPr>
            <p:ph type="title"/>
          </p:nvPr>
        </p:nvSpPr>
        <p:spPr>
          <a:xfrm>
            <a:off x="838201" y="365125"/>
            <a:ext cx="83658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Calibri"/>
              <a:buNone/>
            </a:pPr>
            <a:r>
              <a:rPr lang="en-GB"/>
              <a:t>Generic Guidelines for manuscript preparations</a:t>
            </a:r>
            <a:endParaRPr/>
          </a:p>
        </p:txBody>
      </p:sp>
      <p:sp>
        <p:nvSpPr>
          <p:cNvPr id="298" name="Google Shape;298;p17"/>
          <p:cNvSpPr txBox="1">
            <a:spLocks noGrp="1"/>
          </p:cNvSpPr>
          <p:nvPr>
            <p:ph type="body" idx="1"/>
          </p:nvPr>
        </p:nvSpPr>
        <p:spPr>
          <a:xfrm>
            <a:off x="838200" y="2975675"/>
            <a:ext cx="10515600" cy="284266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800"/>
              <a:buNone/>
            </a:pPr>
            <a:r>
              <a:rPr lang="en-GB" sz="1800" b="0" i="0"/>
              <a:t>every sentence and identify the subject, predicate, and object. Do these three words make sense after the decorations have been pruned away? If not, go to ‘Conciseness’ and ‘Specificity’ above and think again.</a:t>
            </a:r>
            <a:endParaRPr/>
          </a:p>
        </p:txBody>
      </p:sp>
      <p:sp>
        <p:nvSpPr>
          <p:cNvPr id="299" name="Google Shape;299;p17"/>
          <p:cNvSpPr txBox="1"/>
          <p:nvPr/>
        </p:nvSpPr>
        <p:spPr>
          <a:xfrm>
            <a:off x="838200" y="2037632"/>
            <a:ext cx="83658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2060"/>
              </a:buClr>
              <a:buSzPts val="2000"/>
              <a:buFont typeface="Calibri"/>
              <a:buNone/>
            </a:pPr>
            <a:r>
              <a:rPr lang="en-GB" sz="2400" b="0" i="0" u="none" strike="noStrike" cap="none">
                <a:solidFill>
                  <a:srgbClr val="002060"/>
                </a:solidFill>
                <a:latin typeface="Calibri"/>
                <a:ea typeface="Calibri"/>
                <a:cs typeface="Calibri"/>
                <a:sym typeface="Calibri"/>
              </a:rPr>
              <a:t>Read</a:t>
            </a:r>
            <a:r>
              <a:rPr lang="en-GB" sz="2000" b="0" i="0" u="none" strike="noStrike" cap="none">
                <a:solidFill>
                  <a:srgbClr val="00206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41"/>
          <p:cNvSpPr txBox="1">
            <a:spLocks noGrp="1"/>
          </p:cNvSpPr>
          <p:nvPr>
            <p:ph type="title"/>
          </p:nvPr>
        </p:nvSpPr>
        <p:spPr>
          <a:xfrm>
            <a:off x="838201" y="365125"/>
            <a:ext cx="83658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Calibri"/>
              <a:buNone/>
            </a:pPr>
            <a:r>
              <a:rPr lang="en-GB"/>
              <a:t>Knowledge gap</a:t>
            </a:r>
            <a:endParaRPr/>
          </a:p>
        </p:txBody>
      </p:sp>
      <p:sp>
        <p:nvSpPr>
          <p:cNvPr id="109" name="Google Shape;109;p41"/>
          <p:cNvSpPr txBox="1">
            <a:spLocks noGrp="1"/>
          </p:cNvSpPr>
          <p:nvPr>
            <p:ph type="body" idx="1"/>
          </p:nvPr>
        </p:nvSpPr>
        <p:spPr>
          <a:xfrm>
            <a:off x="838200" y="1825625"/>
            <a:ext cx="10515600" cy="4297269"/>
          </a:xfrm>
          <a:prstGeom prst="rect">
            <a:avLst/>
          </a:prstGeom>
          <a:noFill/>
          <a:ln>
            <a:noFill/>
          </a:ln>
        </p:spPr>
        <p:txBody>
          <a:bodyPr spcFirstLastPara="1" wrap="square" lIns="91425" tIns="45700" rIns="91425" bIns="45700" anchor="t" anchorCtr="0">
            <a:normAutofit/>
          </a:bodyPr>
          <a:lstStyle/>
          <a:p>
            <a:pPr marL="228600" marR="0" lvl="0" indent="-165100" algn="l" rtl="0">
              <a:lnSpc>
                <a:spcPct val="100000"/>
              </a:lnSpc>
              <a:spcBef>
                <a:spcPts val="0"/>
              </a:spcBef>
              <a:spcAft>
                <a:spcPts val="0"/>
              </a:spcAft>
              <a:buSzPts val="1800"/>
              <a:buChar char="•"/>
            </a:pPr>
            <a:r>
              <a:rPr lang="en-GB"/>
              <a:t>What knowledge is missing in prior art?</a:t>
            </a:r>
            <a:endParaRPr/>
          </a:p>
          <a:p>
            <a:pPr marL="228600" marR="0" lvl="0" indent="-165100" algn="l" rtl="0">
              <a:lnSpc>
                <a:spcPct val="100000"/>
              </a:lnSpc>
              <a:spcBef>
                <a:spcPts val="0"/>
              </a:spcBef>
              <a:spcAft>
                <a:spcPts val="0"/>
              </a:spcAft>
              <a:buSzPts val="1800"/>
              <a:buChar char="•"/>
            </a:pPr>
            <a:r>
              <a:rPr lang="en-GB"/>
              <a:t>What has remained poorly understood or lacking mechanistic/theoretical insight, conclusive evidence, etc?</a:t>
            </a:r>
            <a:endParaRPr/>
          </a:p>
          <a:p>
            <a:pPr marL="228600" marR="0" lvl="0" indent="-165100" algn="l" rtl="0">
              <a:lnSpc>
                <a:spcPct val="100000"/>
              </a:lnSpc>
              <a:spcBef>
                <a:spcPts val="0"/>
              </a:spcBef>
              <a:spcAft>
                <a:spcPts val="0"/>
              </a:spcAft>
              <a:buSzPts val="1800"/>
              <a:buChar char="•"/>
            </a:pPr>
            <a:r>
              <a:rPr lang="en-GB"/>
              <a:t>Be specific about what exactly is the topic of which the understanding is limited</a:t>
            </a:r>
            <a:endParaRPr/>
          </a:p>
          <a:p>
            <a:pPr marL="228600" marR="0" lvl="0" indent="-165100" algn="l" rtl="0">
              <a:lnSpc>
                <a:spcPct val="100000"/>
              </a:lnSpc>
              <a:spcBef>
                <a:spcPts val="0"/>
              </a:spcBef>
              <a:spcAft>
                <a:spcPts val="0"/>
              </a:spcAft>
              <a:buSzPts val="1800"/>
              <a:buChar char="•"/>
            </a:pPr>
            <a:r>
              <a:rPr lang="en-GB"/>
              <a:t>Too broad or overarching knowledge gap statements are a sign of the authors not understanding their own field of research and prior art therein</a:t>
            </a:r>
            <a:endParaRPr/>
          </a:p>
          <a:p>
            <a:pPr marL="228600" marR="0" lvl="0" indent="-165100" algn="l" rtl="0">
              <a:lnSpc>
                <a:spcPct val="100000"/>
              </a:lnSpc>
              <a:spcBef>
                <a:spcPts val="0"/>
              </a:spcBef>
              <a:spcAft>
                <a:spcPts val="0"/>
              </a:spcAft>
              <a:buSzPts val="1800"/>
              <a:buChar char="•"/>
            </a:pPr>
            <a:r>
              <a:rPr lang="en-GB"/>
              <a:t>Use references wherever helpful</a:t>
            </a:r>
            <a:endParaRPr/>
          </a:p>
          <a:p>
            <a:pPr marL="228600" marR="0" lvl="0" indent="-165100" algn="l" rtl="0">
              <a:lnSpc>
                <a:spcPct val="100000"/>
              </a:lnSpc>
              <a:spcBef>
                <a:spcPts val="0"/>
              </a:spcBef>
              <a:spcAft>
                <a:spcPts val="0"/>
              </a:spcAft>
              <a:buSzPts val="1800"/>
              <a:buChar char="•"/>
            </a:pPr>
            <a:r>
              <a:rPr lang="en-GB"/>
              <a:t>Significance of the knowledge gap: is this a central or a peripheral (groundbreaking vs incremental) thing? What is the significance of filling this knowledge gap (in relation to the significance of surrounding background)</a:t>
            </a:r>
            <a:endParaRPr/>
          </a:p>
        </p:txBody>
      </p:sp>
      <p:sp>
        <p:nvSpPr>
          <p:cNvPr id="110" name="Google Shape;110;p41"/>
          <p:cNvSpPr txBox="1"/>
          <p:nvPr/>
        </p:nvSpPr>
        <p:spPr>
          <a:xfrm>
            <a:off x="1053623" y="6231265"/>
            <a:ext cx="6094854"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D8D8D8"/>
                </a:solidFill>
                <a:latin typeface="Arial"/>
                <a:ea typeface="Arial"/>
                <a:cs typeface="Arial"/>
                <a:sym typeface="Arial"/>
              </a:rPr>
              <a:t>Add a picture and the name of the first author through View -&gt; Slide master (PowerPoint) or Theme Builder (Google Slides)</a:t>
            </a:r>
            <a:endParaRPr sz="1400" b="0" i="0" u="none" strike="noStrike" cap="none">
              <a:solidFill>
                <a:srgbClr val="D8D8D8"/>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304"/>
        <p:cNvGrpSpPr/>
        <p:nvPr/>
      </p:nvGrpSpPr>
      <p:grpSpPr>
        <a:xfrm>
          <a:off x="0" y="0"/>
          <a:ext cx="0" cy="0"/>
          <a:chOff x="0" y="0"/>
          <a:chExt cx="0" cy="0"/>
        </a:xfrm>
      </p:grpSpPr>
      <p:sp>
        <p:nvSpPr>
          <p:cNvPr id="305" name="Google Shape;305;p18"/>
          <p:cNvSpPr txBox="1">
            <a:spLocks noGrp="1"/>
          </p:cNvSpPr>
          <p:nvPr>
            <p:ph type="title"/>
          </p:nvPr>
        </p:nvSpPr>
        <p:spPr>
          <a:xfrm>
            <a:off x="838201" y="365125"/>
            <a:ext cx="83658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Calibri"/>
              <a:buNone/>
            </a:pPr>
            <a:r>
              <a:rPr lang="en-GB"/>
              <a:t>Generic Guidelines for manuscript preparations</a:t>
            </a:r>
            <a:endParaRPr/>
          </a:p>
        </p:txBody>
      </p:sp>
      <p:sp>
        <p:nvSpPr>
          <p:cNvPr id="306" name="Google Shape;306;p18"/>
          <p:cNvSpPr txBox="1">
            <a:spLocks noGrp="1"/>
          </p:cNvSpPr>
          <p:nvPr>
            <p:ph type="body" idx="1"/>
          </p:nvPr>
        </p:nvSpPr>
        <p:spPr>
          <a:xfrm>
            <a:off x="838200" y="2975675"/>
            <a:ext cx="10515600" cy="284266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800"/>
              <a:buNone/>
            </a:pPr>
            <a:r>
              <a:rPr lang="en-GB" sz="1800" b="0" i="0"/>
              <a:t>When you have easy and difficult concepts to present (simple and complex results, widely familiar and less known concepts, etc. so that “difficult” pertains to anything challenging to the reader), always start easy first and then progress to difficult at end. During this progression, escort your reader and incrementally enhance his chances of grasping also the difficult part. If you start difficult first and lose the reader, he won’t read the easy part either and the game is lost.</a:t>
            </a:r>
            <a:endParaRPr/>
          </a:p>
        </p:txBody>
      </p:sp>
      <p:sp>
        <p:nvSpPr>
          <p:cNvPr id="307" name="Google Shape;307;p18"/>
          <p:cNvSpPr txBox="1"/>
          <p:nvPr/>
        </p:nvSpPr>
        <p:spPr>
          <a:xfrm>
            <a:off x="838200" y="2037632"/>
            <a:ext cx="83658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GB" sz="2400" b="0" i="0" u="none" strike="noStrike" cap="none">
                <a:solidFill>
                  <a:srgbClr val="002060"/>
                </a:solidFill>
                <a:latin typeface="Calibri"/>
                <a:ea typeface="Calibri"/>
                <a:cs typeface="Calibri"/>
                <a:sym typeface="Calibri"/>
              </a:rPr>
              <a:t>Easy-to-difficult progression </a:t>
            </a:r>
            <a:endParaRPr sz="2400" b="0" i="0" u="none" strike="noStrike" cap="none">
              <a:solidFill>
                <a:srgbClr val="002060"/>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312"/>
        <p:cNvGrpSpPr/>
        <p:nvPr/>
      </p:nvGrpSpPr>
      <p:grpSpPr>
        <a:xfrm>
          <a:off x="0" y="0"/>
          <a:ext cx="0" cy="0"/>
          <a:chOff x="0" y="0"/>
          <a:chExt cx="0" cy="0"/>
        </a:xfrm>
      </p:grpSpPr>
      <p:sp>
        <p:nvSpPr>
          <p:cNvPr id="313" name="Google Shape;313;p19"/>
          <p:cNvSpPr txBox="1">
            <a:spLocks noGrp="1"/>
          </p:cNvSpPr>
          <p:nvPr>
            <p:ph type="title"/>
          </p:nvPr>
        </p:nvSpPr>
        <p:spPr>
          <a:xfrm>
            <a:off x="838201" y="365125"/>
            <a:ext cx="83658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Calibri"/>
              <a:buNone/>
            </a:pPr>
            <a:r>
              <a:rPr lang="en-GB"/>
              <a:t>Generic Guidelines for manuscript preparations</a:t>
            </a:r>
            <a:endParaRPr/>
          </a:p>
        </p:txBody>
      </p:sp>
      <p:sp>
        <p:nvSpPr>
          <p:cNvPr id="314" name="Google Shape;314;p19"/>
          <p:cNvSpPr txBox="1">
            <a:spLocks noGrp="1"/>
          </p:cNvSpPr>
          <p:nvPr>
            <p:ph type="body" idx="1"/>
          </p:nvPr>
        </p:nvSpPr>
        <p:spPr>
          <a:xfrm>
            <a:off x="838200" y="2975675"/>
            <a:ext cx="10515600" cy="284266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800"/>
              <a:buNone/>
            </a:pPr>
            <a:r>
              <a:rPr lang="en-GB" sz="1800" b="0" i="0"/>
              <a:t>are often unjustified and waste of space. Use only when warranted (cf. Conciseness)</a:t>
            </a:r>
            <a:endParaRPr/>
          </a:p>
        </p:txBody>
      </p:sp>
      <p:sp>
        <p:nvSpPr>
          <p:cNvPr id="315" name="Google Shape;315;p19"/>
          <p:cNvSpPr txBox="1"/>
          <p:nvPr/>
        </p:nvSpPr>
        <p:spPr>
          <a:xfrm>
            <a:off x="838200" y="2037632"/>
            <a:ext cx="83658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2060"/>
              </a:buClr>
              <a:buSzPts val="2000"/>
              <a:buFont typeface="Calibri"/>
              <a:buNone/>
            </a:pPr>
            <a:r>
              <a:rPr lang="en-GB" sz="2400" b="0" i="0" u="none" strike="noStrike" cap="none">
                <a:solidFill>
                  <a:srgbClr val="002060"/>
                </a:solidFill>
                <a:latin typeface="Calibri"/>
                <a:ea typeface="Calibri"/>
                <a:cs typeface="Calibri"/>
                <a:sym typeface="Calibri"/>
              </a:rPr>
              <a:t>Adjectives</a:t>
            </a:r>
            <a:r>
              <a:rPr lang="en-GB" sz="2000" b="0" i="0" u="none" strike="noStrike" cap="none">
                <a:solidFill>
                  <a:srgbClr val="00206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320"/>
        <p:cNvGrpSpPr/>
        <p:nvPr/>
      </p:nvGrpSpPr>
      <p:grpSpPr>
        <a:xfrm>
          <a:off x="0" y="0"/>
          <a:ext cx="0" cy="0"/>
          <a:chOff x="0" y="0"/>
          <a:chExt cx="0" cy="0"/>
        </a:xfrm>
      </p:grpSpPr>
      <p:sp>
        <p:nvSpPr>
          <p:cNvPr id="321" name="Google Shape;321;p20"/>
          <p:cNvSpPr txBox="1">
            <a:spLocks noGrp="1"/>
          </p:cNvSpPr>
          <p:nvPr>
            <p:ph type="title"/>
          </p:nvPr>
        </p:nvSpPr>
        <p:spPr>
          <a:xfrm>
            <a:off x="838201" y="365125"/>
            <a:ext cx="83658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Calibri"/>
              <a:buNone/>
            </a:pPr>
            <a:r>
              <a:rPr lang="en-GB"/>
              <a:t>Generic Guidelines for manuscript preparations</a:t>
            </a:r>
            <a:endParaRPr/>
          </a:p>
        </p:txBody>
      </p:sp>
      <p:sp>
        <p:nvSpPr>
          <p:cNvPr id="322" name="Google Shape;322;p20"/>
          <p:cNvSpPr txBox="1">
            <a:spLocks noGrp="1"/>
          </p:cNvSpPr>
          <p:nvPr>
            <p:ph type="body" idx="1"/>
          </p:nvPr>
        </p:nvSpPr>
        <p:spPr>
          <a:xfrm>
            <a:off x="838200" y="2975675"/>
            <a:ext cx="10515600" cy="284266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800"/>
              <a:buNone/>
            </a:pPr>
            <a:r>
              <a:rPr lang="en-GB" sz="1800" b="0" i="0"/>
              <a:t>the basic grammar rules for punctuation. </a:t>
            </a:r>
            <a:endParaRPr/>
          </a:p>
        </p:txBody>
      </p:sp>
      <p:sp>
        <p:nvSpPr>
          <p:cNvPr id="323" name="Google Shape;323;p20"/>
          <p:cNvSpPr txBox="1"/>
          <p:nvPr/>
        </p:nvSpPr>
        <p:spPr>
          <a:xfrm>
            <a:off x="838200" y="2037632"/>
            <a:ext cx="83658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2060"/>
              </a:buClr>
              <a:buSzPts val="2000"/>
              <a:buFont typeface="Calibri"/>
              <a:buNone/>
            </a:pPr>
            <a:r>
              <a:rPr lang="en-GB" sz="2400" b="0" i="0" u="none" strike="noStrike" cap="none">
                <a:solidFill>
                  <a:srgbClr val="002060"/>
                </a:solidFill>
                <a:latin typeface="Calibri"/>
                <a:ea typeface="Calibri"/>
                <a:cs typeface="Calibri"/>
                <a:sym typeface="Calibri"/>
              </a:rPr>
              <a:t>Know</a:t>
            </a:r>
            <a:r>
              <a:rPr lang="en-GB" sz="2000" b="0" i="0" u="none" strike="noStrike" cap="none">
                <a:solidFill>
                  <a:srgbClr val="00206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838201" y="365125"/>
            <a:ext cx="83658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Calibri"/>
              <a:buNone/>
            </a:pPr>
            <a:r>
              <a:rPr lang="en-GB"/>
              <a:t>Problem Statement</a:t>
            </a:r>
            <a:endParaRPr/>
          </a:p>
        </p:txBody>
      </p:sp>
      <p:sp>
        <p:nvSpPr>
          <p:cNvPr id="116" name="Google Shape;116;p22"/>
          <p:cNvSpPr txBox="1">
            <a:spLocks noGrp="1"/>
          </p:cNvSpPr>
          <p:nvPr>
            <p:ph type="body" idx="1"/>
          </p:nvPr>
        </p:nvSpPr>
        <p:spPr>
          <a:xfrm>
            <a:off x="838200" y="1825625"/>
            <a:ext cx="10515600" cy="3992715"/>
          </a:xfrm>
          <a:prstGeom prst="rect">
            <a:avLst/>
          </a:prstGeom>
          <a:noFill/>
          <a:ln>
            <a:noFill/>
          </a:ln>
        </p:spPr>
        <p:txBody>
          <a:bodyPr spcFirstLastPara="1" wrap="square" lIns="91425" tIns="45700" rIns="91425" bIns="45700" anchor="t" anchorCtr="0">
            <a:normAutofit/>
          </a:bodyPr>
          <a:lstStyle/>
          <a:p>
            <a:pPr marL="228600" marR="0" lvl="0" indent="-165100" algn="l" rtl="0">
              <a:lnSpc>
                <a:spcPct val="100000"/>
              </a:lnSpc>
              <a:spcBef>
                <a:spcPts val="0"/>
              </a:spcBef>
              <a:spcAft>
                <a:spcPts val="0"/>
              </a:spcAft>
              <a:buSzPts val="1800"/>
              <a:buChar char="•"/>
            </a:pPr>
            <a:r>
              <a:rPr lang="en-GB"/>
              <a:t>Why does the knowledge gap exist, what have been the methodological, theoretical, assumptional, or other limitations?</a:t>
            </a:r>
            <a:endParaRPr/>
          </a:p>
          <a:p>
            <a:pPr marL="228600" marR="0" lvl="0" indent="-165100" algn="l" rtl="0">
              <a:lnSpc>
                <a:spcPct val="100000"/>
              </a:lnSpc>
              <a:spcBef>
                <a:spcPts val="0"/>
              </a:spcBef>
              <a:spcAft>
                <a:spcPts val="0"/>
              </a:spcAft>
              <a:buSzPts val="1800"/>
              <a:buChar char="•"/>
            </a:pPr>
            <a:r>
              <a:rPr lang="en-GB"/>
              <a:t>Include references here too wherever applicable (if the problem statement pertains to a specific study or line of research)</a:t>
            </a:r>
            <a:endParaRPr/>
          </a:p>
          <a:p>
            <a:pPr marL="228600" marR="0" lvl="0" indent="-165100" algn="l" rtl="0">
              <a:lnSpc>
                <a:spcPct val="100000"/>
              </a:lnSpc>
              <a:spcBef>
                <a:spcPts val="0"/>
              </a:spcBef>
              <a:spcAft>
                <a:spcPts val="0"/>
              </a:spcAft>
              <a:buSzPts val="1800"/>
              <a:buChar char="•"/>
            </a:pPr>
            <a:r>
              <a:rPr lang="en-GB"/>
              <a:t>In the paper, we will need to be polite about shortcomings of prior studies – here be explicit about them. Often the problem statement is in the form of “paper X showed this, but because methods, the result is likely not wrong” or “papers X,Y argued this, but omitted this specific methodological or theoretical insight” or “paper X argues to already have solved this problem, but doesn’t in reality because…”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838201" y="365125"/>
            <a:ext cx="83658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Calibri"/>
              <a:buNone/>
            </a:pPr>
            <a:r>
              <a:rPr lang="en-GB"/>
              <a:t>Question</a:t>
            </a:r>
            <a:endParaRPr/>
          </a:p>
        </p:txBody>
      </p:sp>
      <p:sp>
        <p:nvSpPr>
          <p:cNvPr id="122" name="Google Shape;122;p23"/>
          <p:cNvSpPr txBox="1">
            <a:spLocks noGrp="1"/>
          </p:cNvSpPr>
          <p:nvPr>
            <p:ph type="body" idx="1"/>
          </p:nvPr>
        </p:nvSpPr>
        <p:spPr>
          <a:xfrm>
            <a:off x="838200" y="1825625"/>
            <a:ext cx="10515600" cy="3992715"/>
          </a:xfrm>
          <a:prstGeom prst="rect">
            <a:avLst/>
          </a:prstGeom>
          <a:noFill/>
          <a:ln>
            <a:noFill/>
          </a:ln>
        </p:spPr>
        <p:txBody>
          <a:bodyPr spcFirstLastPara="1" wrap="square" lIns="91425" tIns="45700" rIns="91425" bIns="45700" anchor="t" anchorCtr="0">
            <a:normAutofit/>
          </a:bodyPr>
          <a:lstStyle/>
          <a:p>
            <a:pPr marL="228600" marR="0" lvl="0" indent="-165100" algn="l" rtl="0">
              <a:lnSpc>
                <a:spcPct val="100000"/>
              </a:lnSpc>
              <a:spcBef>
                <a:spcPts val="0"/>
              </a:spcBef>
              <a:spcAft>
                <a:spcPts val="0"/>
              </a:spcAft>
              <a:buSzPts val="1800"/>
              <a:buChar char="•"/>
            </a:pPr>
            <a:r>
              <a:rPr lang="en-GB"/>
              <a:t>Question is the thing you ask and answer in this study. Answering the question fills exactly the Knowledge Gap delineated above and is achieved by solving the Problem stated above(, by using the novel approach declared in the following slides). Answering the question is important because of the significance stated in Background.</a:t>
            </a:r>
            <a:endParaRPr/>
          </a:p>
          <a:p>
            <a:pPr marL="228600" marR="0" lvl="0" indent="-165100" algn="l" rtl="0">
              <a:lnSpc>
                <a:spcPct val="100000"/>
              </a:lnSpc>
              <a:spcBef>
                <a:spcPts val="0"/>
              </a:spcBef>
              <a:spcAft>
                <a:spcPts val="0"/>
              </a:spcAft>
              <a:buSzPts val="1800"/>
              <a:buChar char="•"/>
            </a:pPr>
            <a:r>
              <a:rPr lang="en-GB"/>
              <a:t>Declare</a:t>
            </a:r>
            <a:endParaRPr/>
          </a:p>
          <a:p>
            <a:pPr marL="685800" marR="0" lvl="0" indent="-165100" algn="l" rtl="0">
              <a:lnSpc>
                <a:spcPct val="100000"/>
              </a:lnSpc>
              <a:spcBef>
                <a:spcPts val="0"/>
              </a:spcBef>
              <a:spcAft>
                <a:spcPts val="0"/>
              </a:spcAft>
              <a:buSzPts val="1800"/>
              <a:buChar char="•"/>
            </a:pPr>
            <a:r>
              <a:rPr lang="en-GB"/>
              <a:t>Main scientific question (primary)</a:t>
            </a:r>
            <a:endParaRPr/>
          </a:p>
          <a:p>
            <a:pPr marL="685800" marR="0" lvl="0" indent="-165100" algn="l" rtl="0">
              <a:lnSpc>
                <a:spcPct val="100000"/>
              </a:lnSpc>
              <a:spcBef>
                <a:spcPts val="0"/>
              </a:spcBef>
              <a:spcAft>
                <a:spcPts val="0"/>
              </a:spcAft>
              <a:buSzPts val="1800"/>
              <a:buChar char="•"/>
            </a:pPr>
            <a:r>
              <a:rPr lang="en-GB"/>
              <a:t>Additional questions (secondary, exploratory…)</a:t>
            </a:r>
            <a:endParaRPr/>
          </a:p>
          <a:p>
            <a:pPr marL="685800" marR="0" lvl="0" indent="-165100" algn="l" rtl="0">
              <a:lnSpc>
                <a:spcPct val="100000"/>
              </a:lnSpc>
              <a:spcBef>
                <a:spcPts val="0"/>
              </a:spcBef>
              <a:spcAft>
                <a:spcPts val="0"/>
              </a:spcAft>
              <a:buSzPts val="1800"/>
              <a:buChar char="•"/>
            </a:pPr>
            <a:r>
              <a:rPr lang="en-GB"/>
              <a:t>Questions are framed in terms of the constructs per se that are being studied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42"/>
          <p:cNvSpPr txBox="1">
            <a:spLocks noGrp="1"/>
          </p:cNvSpPr>
          <p:nvPr>
            <p:ph type="title"/>
          </p:nvPr>
        </p:nvSpPr>
        <p:spPr>
          <a:xfrm>
            <a:off x="838201" y="365125"/>
            <a:ext cx="83658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Calibri"/>
              <a:buNone/>
            </a:pPr>
            <a:r>
              <a:rPr lang="en-GB"/>
              <a:t>Hypothesis</a:t>
            </a:r>
            <a:endParaRPr/>
          </a:p>
        </p:txBody>
      </p:sp>
      <p:sp>
        <p:nvSpPr>
          <p:cNvPr id="128" name="Google Shape;128;p42"/>
          <p:cNvSpPr txBox="1">
            <a:spLocks noGrp="1"/>
          </p:cNvSpPr>
          <p:nvPr>
            <p:ph type="body" idx="1"/>
          </p:nvPr>
        </p:nvSpPr>
        <p:spPr>
          <a:xfrm>
            <a:off x="838200" y="1825625"/>
            <a:ext cx="10515600" cy="3992715"/>
          </a:xfrm>
          <a:prstGeom prst="rect">
            <a:avLst/>
          </a:prstGeom>
          <a:noFill/>
          <a:ln>
            <a:noFill/>
          </a:ln>
        </p:spPr>
        <p:txBody>
          <a:bodyPr spcFirstLastPara="1" wrap="square" lIns="91425" tIns="45700" rIns="91425" bIns="45700" anchor="t" anchorCtr="0">
            <a:normAutofit/>
          </a:bodyPr>
          <a:lstStyle/>
          <a:p>
            <a:pPr marL="228600" marR="0" lvl="0" indent="-165100" algn="l" rtl="0">
              <a:lnSpc>
                <a:spcPct val="100000"/>
              </a:lnSpc>
              <a:spcBef>
                <a:spcPts val="0"/>
              </a:spcBef>
              <a:spcAft>
                <a:spcPts val="0"/>
              </a:spcAft>
              <a:buSzPts val="1800"/>
              <a:buChar char="•"/>
            </a:pPr>
            <a:r>
              <a:rPr lang="en-GB"/>
              <a:t>What is the hypothesis, can it be an alternative choice between two hypotheses?</a:t>
            </a:r>
            <a:endParaRPr/>
          </a:p>
          <a:p>
            <a:pPr marL="228600" marR="0" lvl="0" indent="-165100" algn="l" rtl="0">
              <a:lnSpc>
                <a:spcPct val="100000"/>
              </a:lnSpc>
              <a:spcBef>
                <a:spcPts val="0"/>
              </a:spcBef>
              <a:spcAft>
                <a:spcPts val="0"/>
              </a:spcAft>
              <a:buSzPts val="1800"/>
              <a:buChar char="•"/>
            </a:pPr>
            <a:r>
              <a:rPr lang="en-GB"/>
              <a:t>Hypothesis must be testable and this testing must be achievable</a:t>
            </a:r>
            <a:endParaRPr/>
          </a:p>
          <a:p>
            <a:pPr marL="228600" marR="0" lvl="0" indent="-165100" algn="l" rtl="0">
              <a:lnSpc>
                <a:spcPct val="100000"/>
              </a:lnSpc>
              <a:spcBef>
                <a:spcPts val="0"/>
              </a:spcBef>
              <a:spcAft>
                <a:spcPts val="0"/>
              </a:spcAft>
              <a:buSzPts val="1800"/>
              <a:buChar char="•"/>
            </a:pPr>
            <a:r>
              <a:rPr lang="en-GB"/>
              <a:t>Hypothesis is a test that one makes on the operationalizations of the constructs under study</a:t>
            </a:r>
            <a:endParaRPr/>
          </a:p>
          <a:p>
            <a:pPr marL="228600" marR="0" lvl="0" indent="-165100" algn="l" rtl="0">
              <a:lnSpc>
                <a:spcPct val="100000"/>
              </a:lnSpc>
              <a:spcBef>
                <a:spcPts val="0"/>
              </a:spcBef>
              <a:spcAft>
                <a:spcPts val="0"/>
              </a:spcAft>
              <a:buSzPts val="1800"/>
              <a:buChar char="•"/>
            </a:pPr>
            <a:r>
              <a:rPr lang="en-GB"/>
              <a:t>The hypothesis can also be a data-driven one, but it must yield an explicit (operationalized) outcome that can be used to infer the answer to the question (about constructs)</a:t>
            </a:r>
            <a:endParaRPr/>
          </a:p>
          <a:p>
            <a:pPr marL="228600" marR="0" lvl="0" indent="-165100" algn="l" rtl="0">
              <a:lnSpc>
                <a:spcPct val="100000"/>
              </a:lnSpc>
              <a:spcBef>
                <a:spcPts val="0"/>
              </a:spcBef>
              <a:spcAft>
                <a:spcPts val="0"/>
              </a:spcAft>
              <a:buSzPts val="1800"/>
              <a:buChar char="•"/>
            </a:pPr>
            <a:r>
              <a:rPr lang="en-GB"/>
              <a:t>In between your Q and H, make clear how constructs in Q are operationalized for H, and how H testing will then be carried out</a:t>
            </a:r>
            <a:endParaRPr/>
          </a:p>
          <a:p>
            <a:pPr marL="228600" marR="0" lvl="0" indent="-165100" algn="l" rtl="0">
              <a:lnSpc>
                <a:spcPct val="100000"/>
              </a:lnSpc>
              <a:spcBef>
                <a:spcPts val="0"/>
              </a:spcBef>
              <a:spcAft>
                <a:spcPts val="0"/>
              </a:spcAft>
              <a:buSzPts val="1800"/>
              <a:buChar char="•"/>
            </a:pPr>
            <a:r>
              <a:rPr lang="en-GB"/>
              <a:t>Make sure that you pass the operationalization sanity check here: does the testing of this Hypothesis answer the Question?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838201" y="365125"/>
            <a:ext cx="83658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Calibri"/>
              <a:buNone/>
            </a:pPr>
            <a:r>
              <a:rPr lang="en-GB"/>
              <a:t>Approach</a:t>
            </a:r>
            <a:endParaRPr/>
          </a:p>
        </p:txBody>
      </p:sp>
      <p:sp>
        <p:nvSpPr>
          <p:cNvPr id="134" name="Google Shape;134;p24"/>
          <p:cNvSpPr txBox="1">
            <a:spLocks noGrp="1"/>
          </p:cNvSpPr>
          <p:nvPr>
            <p:ph type="body" idx="1"/>
          </p:nvPr>
        </p:nvSpPr>
        <p:spPr>
          <a:xfrm>
            <a:off x="838200" y="1825625"/>
            <a:ext cx="10515600" cy="3992715"/>
          </a:xfrm>
          <a:prstGeom prst="rect">
            <a:avLst/>
          </a:prstGeom>
          <a:noFill/>
          <a:ln>
            <a:noFill/>
          </a:ln>
        </p:spPr>
        <p:txBody>
          <a:bodyPr spcFirstLastPara="1" wrap="square" lIns="91425" tIns="45700" rIns="91425" bIns="45700" anchor="t" anchorCtr="0">
            <a:normAutofit/>
          </a:bodyPr>
          <a:lstStyle/>
          <a:p>
            <a:pPr marL="228600" marR="0" lvl="0" indent="-165100" algn="l" rtl="0">
              <a:lnSpc>
                <a:spcPct val="100000"/>
              </a:lnSpc>
              <a:spcBef>
                <a:spcPts val="0"/>
              </a:spcBef>
              <a:spcAft>
                <a:spcPts val="0"/>
              </a:spcAft>
              <a:buSzPts val="1800"/>
              <a:buChar char="•"/>
            </a:pPr>
            <a:r>
              <a:rPr lang="en-GB"/>
              <a:t>How (species, task, measurement method, ...) we aim to answer the question by the testing of the hypothesis</a:t>
            </a:r>
            <a:endParaRPr/>
          </a:p>
          <a:p>
            <a:pPr marL="228600" marR="0" lvl="0" indent="-165100" algn="l" rtl="0">
              <a:lnSpc>
                <a:spcPct val="100000"/>
              </a:lnSpc>
              <a:spcBef>
                <a:spcPts val="0"/>
              </a:spcBef>
              <a:spcAft>
                <a:spcPts val="0"/>
              </a:spcAft>
              <a:buSzPts val="1800"/>
              <a:buChar char="•"/>
            </a:pPr>
            <a:r>
              <a:rPr lang="en-GB"/>
              <a:t>How is this approach novel (= qualitative advance) or what are our other key advantages (= quantitative advance, like greater N, better resolution, …) that enable this study to overcome the prior problems declared in the problem statement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838201" y="365125"/>
            <a:ext cx="83658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Calibri"/>
              <a:buNone/>
            </a:pPr>
            <a:r>
              <a:rPr lang="en-GB"/>
              <a:t>Objectives</a:t>
            </a:r>
            <a:endParaRPr/>
          </a:p>
        </p:txBody>
      </p:sp>
      <p:sp>
        <p:nvSpPr>
          <p:cNvPr id="140" name="Google Shape;140;p25"/>
          <p:cNvSpPr txBox="1">
            <a:spLocks noGrp="1"/>
          </p:cNvSpPr>
          <p:nvPr>
            <p:ph type="body" idx="1"/>
          </p:nvPr>
        </p:nvSpPr>
        <p:spPr>
          <a:xfrm>
            <a:off x="838200" y="1825625"/>
            <a:ext cx="10515600" cy="3992715"/>
          </a:xfrm>
          <a:prstGeom prst="rect">
            <a:avLst/>
          </a:prstGeom>
          <a:noFill/>
          <a:ln>
            <a:noFill/>
          </a:ln>
        </p:spPr>
        <p:txBody>
          <a:bodyPr spcFirstLastPara="1" wrap="square" lIns="91425" tIns="45700" rIns="91425" bIns="45700" anchor="t" anchorCtr="0">
            <a:normAutofit/>
          </a:bodyPr>
          <a:lstStyle/>
          <a:p>
            <a:pPr marL="228600" marR="0" lvl="0" indent="-165100" algn="l" rtl="0">
              <a:lnSpc>
                <a:spcPct val="100000"/>
              </a:lnSpc>
              <a:spcBef>
                <a:spcPts val="0"/>
              </a:spcBef>
              <a:spcAft>
                <a:spcPts val="0"/>
              </a:spcAft>
              <a:buSzPts val="1800"/>
              <a:buChar char="•"/>
            </a:pPr>
            <a:r>
              <a:rPr lang="en-GB"/>
              <a:t>What this research aims to achieve – kinda redundant with question, hypothesis and approach, but still important especially in grant applications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838201" y="365125"/>
            <a:ext cx="83658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Calibri"/>
              <a:buNone/>
            </a:pPr>
            <a:r>
              <a:rPr lang="en-GB"/>
              <a:t>Results</a:t>
            </a:r>
            <a:endParaRPr/>
          </a:p>
        </p:txBody>
      </p:sp>
      <p:sp>
        <p:nvSpPr>
          <p:cNvPr id="146" name="Google Shape;146;p26"/>
          <p:cNvSpPr txBox="1">
            <a:spLocks noGrp="1"/>
          </p:cNvSpPr>
          <p:nvPr>
            <p:ph type="body" idx="1"/>
          </p:nvPr>
        </p:nvSpPr>
        <p:spPr>
          <a:xfrm>
            <a:off x="838201" y="1690688"/>
            <a:ext cx="11156576" cy="3992715"/>
          </a:xfrm>
          <a:prstGeom prst="rect">
            <a:avLst/>
          </a:prstGeom>
          <a:noFill/>
          <a:ln>
            <a:noFill/>
          </a:ln>
        </p:spPr>
        <p:txBody>
          <a:bodyPr spcFirstLastPara="1" wrap="square" lIns="91425" tIns="45700" rIns="91425" bIns="45700" anchor="t" anchorCtr="0">
            <a:noAutofit/>
          </a:bodyPr>
          <a:lstStyle/>
          <a:p>
            <a:pPr marL="228600" marR="0" lvl="0" indent="-165100" algn="l" rtl="0">
              <a:lnSpc>
                <a:spcPct val="100000"/>
              </a:lnSpc>
              <a:spcBef>
                <a:spcPts val="0"/>
              </a:spcBef>
              <a:spcAft>
                <a:spcPts val="0"/>
              </a:spcAft>
              <a:buSzPts val="1800"/>
              <a:buChar char="•"/>
            </a:pPr>
            <a:r>
              <a:rPr lang="en-GB"/>
              <a:t>Present the results max 1 publication figure per slide, and it’s ok to split 1 multi-panel figure to multiple slides</a:t>
            </a:r>
            <a:endParaRPr/>
          </a:p>
          <a:p>
            <a:pPr marL="228600" marR="0" lvl="0" indent="-165100" algn="l" rtl="0">
              <a:lnSpc>
                <a:spcPct val="100000"/>
              </a:lnSpc>
              <a:spcBef>
                <a:spcPts val="0"/>
              </a:spcBef>
              <a:spcAft>
                <a:spcPts val="0"/>
              </a:spcAft>
              <a:buSzPts val="1800"/>
              <a:buChar char="•"/>
            </a:pPr>
            <a:r>
              <a:rPr lang="en-GB"/>
              <a:t>The structure of a Results section for any one single figure is:</a:t>
            </a:r>
            <a:endParaRPr/>
          </a:p>
          <a:p>
            <a:pPr marL="228600" marR="0" lvl="0" indent="-165100" algn="l" rtl="0">
              <a:lnSpc>
                <a:spcPct val="100000"/>
              </a:lnSpc>
              <a:spcBef>
                <a:spcPts val="0"/>
              </a:spcBef>
              <a:spcAft>
                <a:spcPts val="0"/>
              </a:spcAft>
              <a:buSzPts val="1800"/>
              <a:buChar char="•"/>
            </a:pPr>
            <a:r>
              <a:rPr lang="en-GB"/>
              <a:t>A single idea per single figure</a:t>
            </a:r>
            <a:endParaRPr/>
          </a:p>
          <a:p>
            <a:pPr marL="228600" marR="0" lvl="0" indent="-165100" algn="l" rtl="0">
              <a:lnSpc>
                <a:spcPct val="100000"/>
              </a:lnSpc>
              <a:spcBef>
                <a:spcPts val="0"/>
              </a:spcBef>
              <a:spcAft>
                <a:spcPts val="0"/>
              </a:spcAft>
              <a:buSzPts val="1800"/>
              <a:buChar char="•"/>
            </a:pPr>
            <a:r>
              <a:rPr lang="en-GB"/>
              <a:t>Results section subheading = claim</a:t>
            </a:r>
            <a:endParaRPr/>
          </a:p>
          <a:p>
            <a:pPr marL="228600" marR="0" lvl="0" indent="-165100" algn="l" rtl="0">
              <a:lnSpc>
                <a:spcPct val="100000"/>
              </a:lnSpc>
              <a:spcBef>
                <a:spcPts val="0"/>
              </a:spcBef>
              <a:spcAft>
                <a:spcPts val="0"/>
              </a:spcAft>
              <a:buSzPts val="1800"/>
              <a:buChar char="•"/>
            </a:pPr>
            <a:r>
              <a:rPr lang="en-GB"/>
              <a:t>The claim needs to be written and stated explicitly!</a:t>
            </a:r>
            <a:endParaRPr/>
          </a:p>
          <a:p>
            <a:pPr marL="0" lvl="0" indent="0" algn="l" rtl="0">
              <a:lnSpc>
                <a:spcPct val="120000"/>
              </a:lnSpc>
              <a:spcBef>
                <a:spcPts val="0"/>
              </a:spcBef>
              <a:spcAft>
                <a:spcPts val="0"/>
              </a:spcAft>
              <a:buSzPts val="2800"/>
              <a:buNone/>
            </a:pPr>
            <a:r>
              <a:rPr lang="en-GB"/>
              <a:t>1. Sub-Question (that will be answered in this section – construct level)</a:t>
            </a:r>
            <a:endParaRPr/>
          </a:p>
          <a:p>
            <a:pPr marL="0" lvl="0" indent="0" algn="l" rtl="0">
              <a:lnSpc>
                <a:spcPct val="120000"/>
              </a:lnSpc>
              <a:spcBef>
                <a:spcPts val="0"/>
              </a:spcBef>
              <a:spcAft>
                <a:spcPts val="0"/>
              </a:spcAft>
              <a:buSzPts val="2800"/>
              <a:buNone/>
            </a:pPr>
            <a:r>
              <a:rPr lang="en-GB"/>
              <a:t>2. Approach (what will be done to answer it – operationalization of the constructs)</a:t>
            </a:r>
            <a:endParaRPr/>
          </a:p>
          <a:p>
            <a:pPr marL="0" lvl="0" indent="0" algn="l" rtl="0">
              <a:lnSpc>
                <a:spcPct val="120000"/>
              </a:lnSpc>
              <a:spcBef>
                <a:spcPts val="0"/>
              </a:spcBef>
              <a:spcAft>
                <a:spcPts val="0"/>
              </a:spcAft>
              <a:buSzPts val="2800"/>
              <a:buNone/>
            </a:pPr>
            <a:r>
              <a:rPr lang="en-GB"/>
              <a:t>3. Implementation (what actually was done)</a:t>
            </a:r>
            <a:endParaRPr/>
          </a:p>
          <a:p>
            <a:pPr marL="0" lvl="0" indent="0" algn="l" rtl="0">
              <a:lnSpc>
                <a:spcPct val="120000"/>
              </a:lnSpc>
              <a:spcBef>
                <a:spcPts val="0"/>
              </a:spcBef>
              <a:spcAft>
                <a:spcPts val="0"/>
              </a:spcAft>
              <a:buSzPts val="2800"/>
              <a:buNone/>
            </a:pPr>
            <a:r>
              <a:rPr lang="en-GB"/>
              <a:t>4. Result (operationalization level, what did you find)</a:t>
            </a:r>
            <a:endParaRPr/>
          </a:p>
          <a:p>
            <a:pPr marL="228600" marR="0" lvl="0" indent="-165100" algn="l" rtl="0">
              <a:lnSpc>
                <a:spcPct val="100000"/>
              </a:lnSpc>
              <a:spcBef>
                <a:spcPts val="0"/>
              </a:spcBef>
              <a:spcAft>
                <a:spcPts val="0"/>
              </a:spcAft>
              <a:buSzPts val="1800"/>
              <a:buChar char="•"/>
            </a:pPr>
            <a:r>
              <a:rPr lang="en-GB"/>
              <a:t>	Each panel must be associated with one claim that carries the narrative</a:t>
            </a:r>
            <a:endParaRPr/>
          </a:p>
          <a:p>
            <a:pPr marL="228600" marR="0" lvl="0" indent="-165100" algn="l" rtl="0">
              <a:lnSpc>
                <a:spcPct val="100000"/>
              </a:lnSpc>
              <a:spcBef>
                <a:spcPts val="0"/>
              </a:spcBef>
              <a:spcAft>
                <a:spcPts val="0"/>
              </a:spcAft>
              <a:buSzPts val="1800"/>
              <a:buChar char="•"/>
            </a:pPr>
            <a:r>
              <a:rPr lang="en-GB"/>
              <a:t>	Results claims tell what was found – Figure legend describes what exactly is in the figure – the Results slides 	must  have both!</a:t>
            </a:r>
            <a:endParaRPr/>
          </a:p>
          <a:p>
            <a:pPr marL="0" lvl="0" indent="0" algn="l" rtl="0">
              <a:lnSpc>
                <a:spcPct val="120000"/>
              </a:lnSpc>
              <a:spcBef>
                <a:spcPts val="0"/>
              </a:spcBef>
              <a:spcAft>
                <a:spcPts val="0"/>
              </a:spcAft>
              <a:buSzPts val="2800"/>
              <a:buNone/>
            </a:pPr>
            <a:r>
              <a:rPr lang="en-GB"/>
              <a:t>5. Inference (what did the result mean, what was the answer to the present Sub-Question, how does this lead to the next Sub-Question)</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3283</Words>
  <Application>Microsoft Office PowerPoint</Application>
  <PresentationFormat>Widescreen</PresentationFormat>
  <Paragraphs>165</Paragraphs>
  <Slides>32</Slides>
  <Notes>32</Notes>
  <HiddenSlides>20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Calibri</vt:lpstr>
      <vt:lpstr>Office Theme</vt:lpstr>
      <vt:lpstr>Project title</vt:lpstr>
      <vt:lpstr>Background &amp; Significance</vt:lpstr>
      <vt:lpstr>Knowledge gap</vt:lpstr>
      <vt:lpstr>Problem Statement</vt:lpstr>
      <vt:lpstr>Question</vt:lpstr>
      <vt:lpstr>Hypothesis</vt:lpstr>
      <vt:lpstr>Approach</vt:lpstr>
      <vt:lpstr>Objectives</vt:lpstr>
      <vt:lpstr>Results</vt:lpstr>
      <vt:lpstr>Discussion</vt:lpstr>
      <vt:lpstr>Impact</vt:lpstr>
      <vt:lpstr>Conclusions</vt:lpstr>
      <vt:lpstr>Regarding citations in Introduction and Discussion</vt:lpstr>
      <vt:lpstr>Guidelines for figure preparations</vt:lpstr>
      <vt:lpstr>Guidelines for figure preparations</vt:lpstr>
      <vt:lpstr>Guidelines for figure preparations</vt:lpstr>
      <vt:lpstr>Guidelines for figure preparations</vt:lpstr>
      <vt:lpstr>Guidelines for figure preparations</vt:lpstr>
      <vt:lpstr>Guidelines for figure preparations</vt:lpstr>
      <vt:lpstr>Guidelines for figure preparations</vt:lpstr>
      <vt:lpstr>Guidelines for figure preparations</vt:lpstr>
      <vt:lpstr>Guidelines for figure preparations</vt:lpstr>
      <vt:lpstr>Generic Guidelines for manuscript preparations</vt:lpstr>
      <vt:lpstr>Generic Guidelines for manuscript preparations</vt:lpstr>
      <vt:lpstr>Generic Guidelines for manuscript preparations</vt:lpstr>
      <vt:lpstr>Generic Guidelines for manuscript preparations</vt:lpstr>
      <vt:lpstr>Generic Guidelines for manuscript preparations</vt:lpstr>
      <vt:lpstr>Generic Guidelines for manuscript preparations</vt:lpstr>
      <vt:lpstr>Generic Guidelines for manuscript preparations</vt:lpstr>
      <vt:lpstr>Generic Guidelines for manuscript preparations</vt:lpstr>
      <vt:lpstr>Generic Guidelines for manuscript preparations</vt:lpstr>
      <vt:lpstr>Generic Guidelines for manuscript preparations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Repo Joona</dc:creator>
  <cp:lastModifiedBy>Repo Joona</cp:lastModifiedBy>
  <cp:revision>1</cp:revision>
  <dcterms:created xsi:type="dcterms:W3CDTF">2022-09-13T13:48:22Z</dcterms:created>
  <dcterms:modified xsi:type="dcterms:W3CDTF">2023-03-15T07:29:18Z</dcterms:modified>
</cp:coreProperties>
</file>