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1"/>
    <p:restoredTop sz="94607"/>
  </p:normalViewPr>
  <p:slideViewPr>
    <p:cSldViewPr snapToGrid="0" snapToObjects="1" showGuides="1">
      <p:cViewPr varScale="1">
        <p:scale>
          <a:sx n="148" d="100"/>
          <a:sy n="148" d="100"/>
        </p:scale>
        <p:origin x="247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1A7F7-9B2C-7345-8C45-CE86014E8E0D}" type="datetimeFigureOut">
              <a:rPr lang="en-US" smtClean="0"/>
              <a:t>5/13/22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FD353-32EA-3C4F-AF8D-D2DB5347F090}" type="slidenum">
              <a:rPr lang="en-US" smtClean="0"/>
              <a:t>‹#›</a:t>
            </a:fld>
            <a:endParaRPr lang="en-US"/>
          </a:p>
        </p:txBody>
      </p:sp>
    </p:spTree>
    <p:extLst>
      <p:ext uri="{BB962C8B-B14F-4D97-AF65-F5344CB8AC3E}">
        <p14:creationId xmlns:p14="http://schemas.microsoft.com/office/powerpoint/2010/main" val="159424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2</a:t>
            </a:fld>
            <a:endParaRPr lang="en-US"/>
          </a:p>
        </p:txBody>
      </p:sp>
    </p:spTree>
    <p:extLst>
      <p:ext uri="{BB962C8B-B14F-4D97-AF65-F5344CB8AC3E}">
        <p14:creationId xmlns:p14="http://schemas.microsoft.com/office/powerpoint/2010/main" val="111007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3</a:t>
            </a:fld>
            <a:endParaRPr lang="en-US"/>
          </a:p>
        </p:txBody>
      </p:sp>
    </p:spTree>
    <p:extLst>
      <p:ext uri="{BB962C8B-B14F-4D97-AF65-F5344CB8AC3E}">
        <p14:creationId xmlns:p14="http://schemas.microsoft.com/office/powerpoint/2010/main" val="345354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4</a:t>
            </a:fld>
            <a:endParaRPr lang="en-US"/>
          </a:p>
        </p:txBody>
      </p:sp>
    </p:spTree>
    <p:extLst>
      <p:ext uri="{BB962C8B-B14F-4D97-AF65-F5344CB8AC3E}">
        <p14:creationId xmlns:p14="http://schemas.microsoft.com/office/powerpoint/2010/main" val="279466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5</a:t>
            </a:fld>
            <a:endParaRPr lang="en-US"/>
          </a:p>
        </p:txBody>
      </p:sp>
    </p:spTree>
    <p:extLst>
      <p:ext uri="{BB962C8B-B14F-4D97-AF65-F5344CB8AC3E}">
        <p14:creationId xmlns:p14="http://schemas.microsoft.com/office/powerpoint/2010/main" val="363703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6</a:t>
            </a:fld>
            <a:endParaRPr lang="en-US"/>
          </a:p>
        </p:txBody>
      </p:sp>
    </p:spTree>
    <p:extLst>
      <p:ext uri="{BB962C8B-B14F-4D97-AF65-F5344CB8AC3E}">
        <p14:creationId xmlns:p14="http://schemas.microsoft.com/office/powerpoint/2010/main" val="87385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7</a:t>
            </a:fld>
            <a:endParaRPr lang="en-US"/>
          </a:p>
        </p:txBody>
      </p:sp>
    </p:spTree>
    <p:extLst>
      <p:ext uri="{BB962C8B-B14F-4D97-AF65-F5344CB8AC3E}">
        <p14:creationId xmlns:p14="http://schemas.microsoft.com/office/powerpoint/2010/main" val="121606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FD353-32EA-3C4F-AF8D-D2DB5347F090}" type="slidenum">
              <a:rPr lang="en-US" smtClean="0"/>
              <a:t>8</a:t>
            </a:fld>
            <a:endParaRPr lang="en-US"/>
          </a:p>
        </p:txBody>
      </p:sp>
    </p:spTree>
    <p:extLst>
      <p:ext uri="{BB962C8B-B14F-4D97-AF65-F5344CB8AC3E}">
        <p14:creationId xmlns:p14="http://schemas.microsoft.com/office/powerpoint/2010/main" val="305607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565E-C212-335A-6287-D60405472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E487E-5469-2B68-479E-75F899257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E5562-413F-AAD7-791C-16EEA68B0636}"/>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750BF9E2-D9B8-008C-EB16-23487B18B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D5CDA-1B5E-C889-2E58-3789F4C46CB4}"/>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422720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F6E-C84D-0B14-0647-8F09BCB63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592D2-1ABF-80BA-FCF3-C45E7632F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430E1-3AC8-23AE-5CA5-FB71537EADF7}"/>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3D592D69-4B36-B63F-CA98-C9CD19A2D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40428-02E1-E1C9-2C71-E83309D2CD19}"/>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390571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363D7-FFA2-1679-F878-258E414913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5E8A7-9939-5A90-AF96-40F6408AD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134ED-A76F-C7E3-F565-817E51205F35}"/>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BB199C83-0992-BA18-E083-CC6EC2038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76F7F-EBE9-62BB-65E4-5A6AFE844839}"/>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291429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10CE-9DBD-852E-EDF0-4F7D5696C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49310-527E-00FB-53A8-62C781489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E3237-5EB9-71CA-DA45-BC6C5437FB63}"/>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4F094B7B-0A3A-F8EB-524A-9CB65BBC7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5F02F-2D59-4BB7-E3E7-7D778F67A25B}"/>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212805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F20C-B125-0D52-004F-6EA232108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B5356-EEE7-2F58-5DF4-DBB05BE24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46084-FC6F-7A56-D255-3A9982F97F3E}"/>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09566715-139E-E639-EBE5-1D696866A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C898F-7D7F-125C-C8A2-C75F4273C3A9}"/>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340101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6A20-FAA0-27C5-2670-4196C621F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28BB1-F516-1C4C-4E7A-1A6A319D5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2DC84-0D3B-2863-17C3-5FF832F23D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05620-AD4D-148B-E4CD-68A021DBBFA4}"/>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6" name="Footer Placeholder 5">
            <a:extLst>
              <a:ext uri="{FF2B5EF4-FFF2-40B4-BE49-F238E27FC236}">
                <a16:creationId xmlns:a16="http://schemas.microsoft.com/office/drawing/2014/main" id="{1CC4EFC0-3F73-E30D-4F05-04F84D43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AA082-02AE-9510-9B1D-11F912F07D72}"/>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79055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AC92-4BBB-DC04-AA4B-0C61440E3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4D4A2-2D02-48D8-4CD2-4D66EBFC9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1745D1-B294-D8FB-25B6-E927D7AB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F8F4F-5DBF-2005-7C27-5576BFF9C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E832D-9FD8-CAC4-4812-6D280F2F7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68D67F-9037-CD33-8123-7EC652736404}"/>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8" name="Footer Placeholder 7">
            <a:extLst>
              <a:ext uri="{FF2B5EF4-FFF2-40B4-BE49-F238E27FC236}">
                <a16:creationId xmlns:a16="http://schemas.microsoft.com/office/drawing/2014/main" id="{F7D662E8-2177-5B15-298D-97C359C1E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038CF3-4F28-CAF3-F5C4-7FA7AEBA3509}"/>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161088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F617-7E25-9811-109D-FF101F3AE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2BD56-1359-DDD6-79B4-9BFCCDD55C1D}"/>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4" name="Footer Placeholder 3">
            <a:extLst>
              <a:ext uri="{FF2B5EF4-FFF2-40B4-BE49-F238E27FC236}">
                <a16:creationId xmlns:a16="http://schemas.microsoft.com/office/drawing/2014/main" id="{CC82A7F4-D187-ABFF-B09B-69C2AADB9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67ECE-1D6A-878A-193B-CDAC96C210D7}"/>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193009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24394-265C-181C-A779-0BA940E3A048}"/>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3" name="Footer Placeholder 2">
            <a:extLst>
              <a:ext uri="{FF2B5EF4-FFF2-40B4-BE49-F238E27FC236}">
                <a16:creationId xmlns:a16="http://schemas.microsoft.com/office/drawing/2014/main" id="{1C834B92-9DAB-60FC-A805-853E58CE0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59FED0-D993-F428-664D-F5971057C73D}"/>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85362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48E5-B99D-A50C-3DEE-1ADF7AF6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F33CF-6617-AA50-939B-119BE6FC6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6DF6A1-FC64-1C9E-5E69-C28FCD746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AFE2-AAC4-D418-F1EE-F128AD2EFEB6}"/>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6" name="Footer Placeholder 5">
            <a:extLst>
              <a:ext uri="{FF2B5EF4-FFF2-40B4-BE49-F238E27FC236}">
                <a16:creationId xmlns:a16="http://schemas.microsoft.com/office/drawing/2014/main" id="{6920A934-DC00-D608-4DFC-8846FE96F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96B70-F53B-3B76-2D0A-392813941DFB}"/>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203892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F7AC-82A2-71D1-8A68-6A00B00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1AAA0-50F0-97EB-A66F-ADC28DD31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276591-B8D3-93C1-9EF2-E9D929579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34053-5AAE-18E4-6CF2-B6D72944DA89}"/>
              </a:ext>
            </a:extLst>
          </p:cNvPr>
          <p:cNvSpPr>
            <a:spLocks noGrp="1"/>
          </p:cNvSpPr>
          <p:nvPr>
            <p:ph type="dt" sz="half" idx="10"/>
          </p:nvPr>
        </p:nvSpPr>
        <p:spPr/>
        <p:txBody>
          <a:bodyPr/>
          <a:lstStyle/>
          <a:p>
            <a:fld id="{8E89EEC6-9540-F847-BF84-F3DEE8F3665A}" type="datetimeFigureOut">
              <a:rPr lang="en-US" smtClean="0"/>
              <a:t>5/13/22</a:t>
            </a:fld>
            <a:endParaRPr lang="en-US"/>
          </a:p>
        </p:txBody>
      </p:sp>
      <p:sp>
        <p:nvSpPr>
          <p:cNvPr id="6" name="Footer Placeholder 5">
            <a:extLst>
              <a:ext uri="{FF2B5EF4-FFF2-40B4-BE49-F238E27FC236}">
                <a16:creationId xmlns:a16="http://schemas.microsoft.com/office/drawing/2014/main" id="{74DC156A-017D-9ABF-806A-278FDD357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6159C-010F-7BC6-F6F5-23C172B41E7D}"/>
              </a:ext>
            </a:extLst>
          </p:cNvPr>
          <p:cNvSpPr>
            <a:spLocks noGrp="1"/>
          </p:cNvSpPr>
          <p:nvPr>
            <p:ph type="sldNum" sz="quarter" idx="12"/>
          </p:nvPr>
        </p:nvSpPr>
        <p:spPr/>
        <p:txBody>
          <a:bodyPr/>
          <a:lstStyle/>
          <a:p>
            <a:fld id="{8BB599CA-B1E5-8B4B-8138-EB0D6E025080}" type="slidenum">
              <a:rPr lang="en-US" smtClean="0"/>
              <a:t>‹#›</a:t>
            </a:fld>
            <a:endParaRPr lang="en-US"/>
          </a:p>
        </p:txBody>
      </p:sp>
    </p:spTree>
    <p:extLst>
      <p:ext uri="{BB962C8B-B14F-4D97-AF65-F5344CB8AC3E}">
        <p14:creationId xmlns:p14="http://schemas.microsoft.com/office/powerpoint/2010/main" val="106410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4C59E-FA85-0926-AC2C-2DE97CF8A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45B6C9-4F60-1C55-A0D7-0AAB18260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58DF2-7634-3E74-CEC2-96758E38D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9EEC6-9540-F847-BF84-F3DEE8F3665A}" type="datetimeFigureOut">
              <a:rPr lang="en-US" smtClean="0"/>
              <a:t>5/13/22</a:t>
            </a:fld>
            <a:endParaRPr lang="en-US"/>
          </a:p>
        </p:txBody>
      </p:sp>
      <p:sp>
        <p:nvSpPr>
          <p:cNvPr id="5" name="Footer Placeholder 4">
            <a:extLst>
              <a:ext uri="{FF2B5EF4-FFF2-40B4-BE49-F238E27FC236}">
                <a16:creationId xmlns:a16="http://schemas.microsoft.com/office/drawing/2014/main" id="{8B489C10-056A-1D0B-7A07-58D10CEEC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3D55B-3790-9B0C-3DF5-6D1D993E7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599CA-B1E5-8B4B-8138-EB0D6E025080}" type="slidenum">
              <a:rPr lang="en-US" smtClean="0"/>
              <a:t>‹#›</a:t>
            </a:fld>
            <a:endParaRPr lang="en-US"/>
          </a:p>
        </p:txBody>
      </p:sp>
    </p:spTree>
    <p:extLst>
      <p:ext uri="{BB962C8B-B14F-4D97-AF65-F5344CB8AC3E}">
        <p14:creationId xmlns:p14="http://schemas.microsoft.com/office/powerpoint/2010/main" val="160039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BF21-ABE6-F703-1829-6FA45EB721F5}"/>
              </a:ext>
            </a:extLst>
          </p:cNvPr>
          <p:cNvSpPr>
            <a:spLocks noGrp="1"/>
          </p:cNvSpPr>
          <p:nvPr>
            <p:ph type="ctrTitle"/>
          </p:nvPr>
        </p:nvSpPr>
        <p:spPr/>
        <p:txBody>
          <a:bodyPr/>
          <a:lstStyle/>
          <a:p>
            <a:r>
              <a:rPr lang="en-US" b="1" dirty="0">
                <a:cs typeface="Times New Roman" panose="02020603050405020304" pitchFamily="18" charset="0"/>
              </a:rPr>
              <a:t>Midterm Review</a:t>
            </a:r>
          </a:p>
        </p:txBody>
      </p:sp>
      <p:sp>
        <p:nvSpPr>
          <p:cNvPr id="3" name="Subtitle 2">
            <a:extLst>
              <a:ext uri="{FF2B5EF4-FFF2-40B4-BE49-F238E27FC236}">
                <a16:creationId xmlns:a16="http://schemas.microsoft.com/office/drawing/2014/main" id="{BE81982D-65B1-2A50-75FE-8D8680B49095}"/>
              </a:ext>
            </a:extLst>
          </p:cNvPr>
          <p:cNvSpPr>
            <a:spLocks noGrp="1"/>
          </p:cNvSpPr>
          <p:nvPr>
            <p:ph type="subTitle" idx="1"/>
          </p:nvPr>
        </p:nvSpPr>
        <p:spPr/>
        <p:txBody>
          <a:bodyPr/>
          <a:lstStyle/>
          <a:p>
            <a:r>
              <a:rPr lang="en-US" b="1" dirty="0" err="1">
                <a:latin typeface="+mj-lt"/>
                <a:cs typeface="Times New Roman" panose="02020603050405020304" pitchFamily="18" charset="0"/>
              </a:rPr>
              <a:t>Xiaoli</a:t>
            </a:r>
            <a:r>
              <a:rPr lang="en-US" b="1" dirty="0">
                <a:latin typeface="+mj-lt"/>
                <a:cs typeface="Times New Roman" panose="02020603050405020304" pitchFamily="18" charset="0"/>
              </a:rPr>
              <a:t> Yang</a:t>
            </a:r>
          </a:p>
        </p:txBody>
      </p:sp>
    </p:spTree>
    <p:extLst>
      <p:ext uri="{BB962C8B-B14F-4D97-AF65-F5344CB8AC3E}">
        <p14:creationId xmlns:p14="http://schemas.microsoft.com/office/powerpoint/2010/main" val="112791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Short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p:txBody>
          <a:bodyPr>
            <a:normAutofit/>
          </a:bodyPr>
          <a:lstStyle/>
          <a:p>
            <a:r>
              <a:rPr lang="en-US" dirty="0"/>
              <a:t>A synchronization mechanism that has two components, one that blocks if its value is 0 and continues</a:t>
            </a:r>
            <a:r>
              <a:rPr lang="zh-CN" altLang="en-US" dirty="0"/>
              <a:t> </a:t>
            </a:r>
            <a:r>
              <a:rPr lang="en-US" dirty="0"/>
              <a:t>if not, and one that increments the value, is a </a:t>
            </a:r>
            <a:r>
              <a:rPr lang="en-US" dirty="0">
                <a:solidFill>
                  <a:srgbClr val="FF0000"/>
                </a:solidFill>
              </a:rPr>
              <a:t>semaphore</a:t>
            </a:r>
            <a:r>
              <a:rPr lang="en-US" dirty="0"/>
              <a:t>.</a:t>
            </a:r>
          </a:p>
          <a:p>
            <a:r>
              <a:rPr lang="en-US" dirty="0"/>
              <a:t>A file that contains only the name of another file that the operating system uses to locate the file is a</a:t>
            </a:r>
            <a:r>
              <a:rPr lang="zh-CN" altLang="en-US" dirty="0"/>
              <a:t> </a:t>
            </a:r>
            <a:r>
              <a:rPr lang="en-US" dirty="0">
                <a:solidFill>
                  <a:srgbClr val="FF0000"/>
                </a:solidFill>
              </a:rPr>
              <a:t>symbolic link</a:t>
            </a:r>
            <a:r>
              <a:rPr lang="en-US" dirty="0"/>
              <a:t>.</a:t>
            </a:r>
          </a:p>
          <a:p>
            <a:r>
              <a:rPr lang="en-US" dirty="0"/>
              <a:t>The difference between deadlock and starvation is that </a:t>
            </a:r>
            <a:r>
              <a:rPr lang="en-US" dirty="0">
                <a:solidFill>
                  <a:srgbClr val="FF0000"/>
                </a:solidFill>
              </a:rPr>
              <a:t>deadlock</a:t>
            </a:r>
            <a:r>
              <a:rPr lang="en-US" dirty="0"/>
              <a:t> occurs when multiple processes block, each waiting on another, and </a:t>
            </a:r>
            <a:r>
              <a:rPr lang="en-US" dirty="0">
                <a:solidFill>
                  <a:srgbClr val="FF0000"/>
                </a:solidFill>
              </a:rPr>
              <a:t>starvation</a:t>
            </a:r>
            <a:r>
              <a:rPr lang="en-US" dirty="0"/>
              <a:t> occurs when a process is waiting for a resource that occasionally becomes available but never acquires it.</a:t>
            </a:r>
          </a:p>
        </p:txBody>
      </p:sp>
    </p:spTree>
    <p:extLst>
      <p:ext uri="{BB962C8B-B14F-4D97-AF65-F5344CB8AC3E}">
        <p14:creationId xmlns:p14="http://schemas.microsoft.com/office/powerpoint/2010/main" val="116397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Short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p:txBody>
          <a:bodyPr>
            <a:normAutofit/>
          </a:bodyPr>
          <a:lstStyle/>
          <a:p>
            <a:r>
              <a:rPr lang="en-US" dirty="0"/>
              <a:t>Which of the following is not required for deadlock to occur:</a:t>
            </a:r>
          </a:p>
          <a:p>
            <a:pPr marL="0" indent="0">
              <a:buNone/>
            </a:pPr>
            <a:r>
              <a:rPr lang="en-US" dirty="0"/>
              <a:t>(a) Hold and wait</a:t>
            </a:r>
          </a:p>
          <a:p>
            <a:pPr marL="0" indent="0">
              <a:buNone/>
            </a:pPr>
            <a:r>
              <a:rPr lang="en-US" dirty="0"/>
              <a:t>(b) Mutual exclusion</a:t>
            </a:r>
          </a:p>
          <a:p>
            <a:pPr marL="0" indent="0">
              <a:buNone/>
            </a:pPr>
            <a:r>
              <a:rPr lang="en-US" dirty="0">
                <a:solidFill>
                  <a:srgbClr val="FF0000"/>
                </a:solidFill>
              </a:rPr>
              <a:t>(c) Unbounded wait</a:t>
            </a:r>
          </a:p>
          <a:p>
            <a:pPr marL="0" indent="0">
              <a:buNone/>
            </a:pPr>
            <a:r>
              <a:rPr lang="en-US" dirty="0"/>
              <a:t>(d) No preemption</a:t>
            </a:r>
          </a:p>
          <a:p>
            <a:pPr marL="0" indent="0">
              <a:buNone/>
            </a:pPr>
            <a:r>
              <a:rPr lang="en-US" dirty="0"/>
              <a:t>(e) Circular wait</a:t>
            </a:r>
          </a:p>
        </p:txBody>
      </p:sp>
    </p:spTree>
    <p:extLst>
      <p:ext uri="{BB962C8B-B14F-4D97-AF65-F5344CB8AC3E}">
        <p14:creationId xmlns:p14="http://schemas.microsoft.com/office/powerpoint/2010/main" val="388238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Matching</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a:xfrm>
            <a:off x="838200" y="1825625"/>
            <a:ext cx="11514826" cy="4351338"/>
          </a:xfrm>
        </p:spPr>
        <p:txBody>
          <a:bodyPr>
            <a:normAutofit fontScale="62500" lnSpcReduction="20000"/>
          </a:bodyPr>
          <a:lstStyle/>
          <a:p>
            <a:pPr marL="0" indent="0">
              <a:buNone/>
            </a:pPr>
            <a:r>
              <a:rPr lang="en-US" dirty="0">
                <a:solidFill>
                  <a:srgbClr val="FF0000"/>
                </a:solidFill>
              </a:rPr>
              <a:t>E </a:t>
            </a:r>
            <a:r>
              <a:rPr lang="en-US" dirty="0"/>
              <a:t>Context switching		A. Entry points to the operating system so a process can use OS services</a:t>
            </a:r>
          </a:p>
          <a:p>
            <a:pPr marL="0" indent="0">
              <a:buNone/>
            </a:pPr>
            <a:r>
              <a:rPr lang="en-US" dirty="0">
                <a:solidFill>
                  <a:srgbClr val="FF0000"/>
                </a:solidFill>
              </a:rPr>
              <a:t>I  </a:t>
            </a:r>
            <a:r>
              <a:rPr lang="en-US" dirty="0"/>
              <a:t>Critical section 		B. A process that is not running but is waiting for some event</a:t>
            </a:r>
          </a:p>
          <a:p>
            <a:pPr marL="0" indent="0">
              <a:buNone/>
            </a:pPr>
            <a:r>
              <a:rPr lang="en-US" dirty="0">
                <a:solidFill>
                  <a:srgbClr val="FF0000"/>
                </a:solidFill>
              </a:rPr>
              <a:t>K </a:t>
            </a:r>
            <a:r>
              <a:rPr lang="en-US" dirty="0"/>
              <a:t>Multiprogramming 	C. Unused memory space when processes that fit into the total unused memory could run</a:t>
            </a:r>
          </a:p>
          <a:p>
            <a:pPr marL="0" indent="0">
              <a:buNone/>
            </a:pPr>
            <a:r>
              <a:rPr lang="en-US" dirty="0">
                <a:solidFill>
                  <a:srgbClr val="FF0000"/>
                </a:solidFill>
              </a:rPr>
              <a:t>A </a:t>
            </a:r>
            <a:r>
              <a:rPr lang="en-US" dirty="0"/>
              <a:t>System calls 		D. Scheduling algorithm that executes processes in the order of arrival</a:t>
            </a:r>
          </a:p>
          <a:p>
            <a:pPr marL="0" indent="0">
              <a:buNone/>
            </a:pPr>
            <a:r>
              <a:rPr lang="en-US" dirty="0">
                <a:solidFill>
                  <a:srgbClr val="FF0000"/>
                </a:solidFill>
              </a:rPr>
              <a:t>J  </a:t>
            </a:r>
            <a:r>
              <a:rPr lang="en-US" dirty="0"/>
              <a:t>Fence address 		E. Changing the executing process from one to another</a:t>
            </a:r>
          </a:p>
          <a:p>
            <a:pPr marL="0" indent="0">
              <a:buNone/>
            </a:pPr>
            <a:r>
              <a:rPr lang="en-US" dirty="0">
                <a:solidFill>
                  <a:srgbClr val="FF0000"/>
                </a:solidFill>
              </a:rPr>
              <a:t>C </a:t>
            </a:r>
            <a:r>
              <a:rPr lang="en-US" dirty="0"/>
              <a:t>Fragmentation 		F. Scheduling algorithm that runs a program by a specified time or rejects the process</a:t>
            </a:r>
          </a:p>
          <a:p>
            <a:pPr marL="0" indent="0">
              <a:buNone/>
            </a:pPr>
            <a:r>
              <a:rPr lang="en-US" dirty="0">
                <a:solidFill>
                  <a:srgbClr val="FF0000"/>
                </a:solidFill>
              </a:rPr>
              <a:t>D </a:t>
            </a:r>
            <a:r>
              <a:rPr lang="en-US" dirty="0"/>
              <a:t>First come, first serve 	G. The number of processes run in a given period of time</a:t>
            </a:r>
          </a:p>
          <a:p>
            <a:pPr marL="0" indent="0">
              <a:buNone/>
            </a:pPr>
            <a:r>
              <a:rPr lang="en-US" dirty="0">
                <a:solidFill>
                  <a:srgbClr val="FF0000"/>
                </a:solidFill>
              </a:rPr>
              <a:t>F  </a:t>
            </a:r>
            <a:r>
              <a:rPr lang="en-US" dirty="0"/>
              <a:t>Deadline scheduling 	H. Ability to remove currently running processes from CPU and start another</a:t>
            </a:r>
          </a:p>
          <a:p>
            <a:pPr marL="0" indent="0">
              <a:buNone/>
            </a:pPr>
            <a:r>
              <a:rPr lang="en-US" dirty="0">
                <a:solidFill>
                  <a:srgbClr val="FF0000"/>
                </a:solidFill>
              </a:rPr>
              <a:t>L  </a:t>
            </a:r>
            <a:r>
              <a:rPr lang="en-US" dirty="0"/>
              <a:t>Synchronous send	I. Block of code only one process at a time can execute</a:t>
            </a:r>
          </a:p>
          <a:p>
            <a:pPr marL="0" indent="0">
              <a:buNone/>
            </a:pPr>
            <a:r>
              <a:rPr lang="en-US" dirty="0">
                <a:solidFill>
                  <a:srgbClr val="FF0000"/>
                </a:solidFill>
              </a:rPr>
              <a:t>H </a:t>
            </a:r>
            <a:r>
              <a:rPr lang="en-US" dirty="0"/>
              <a:t>Pre-emptive		J. Separates operating system from processes</a:t>
            </a:r>
          </a:p>
          <a:p>
            <a:pPr marL="0" indent="0">
              <a:buNone/>
            </a:pPr>
            <a:r>
              <a:rPr lang="en-US" dirty="0"/>
              <a:t>			K. Many processes run interleaved on one system</a:t>
            </a:r>
          </a:p>
          <a:p>
            <a:pPr marL="0" indent="0">
              <a:buNone/>
            </a:pPr>
            <a:r>
              <a:rPr lang="en-US" dirty="0"/>
              <a:t>			L. Process blocks until it can send a message</a:t>
            </a:r>
          </a:p>
        </p:txBody>
      </p:sp>
    </p:spTree>
    <p:extLst>
      <p:ext uri="{BB962C8B-B14F-4D97-AF65-F5344CB8AC3E}">
        <p14:creationId xmlns:p14="http://schemas.microsoft.com/office/powerpoint/2010/main" val="329655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Longer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a:xfrm>
            <a:off x="838200" y="1825625"/>
            <a:ext cx="10703943" cy="4351338"/>
          </a:xfrm>
        </p:spPr>
        <p:txBody>
          <a:bodyPr>
            <a:normAutofit/>
          </a:bodyPr>
          <a:lstStyle/>
          <a:p>
            <a:r>
              <a:rPr lang="en-US" sz="2000" dirty="0"/>
              <a:t>A distributed system using mailboxes has two IPC primitives send and receive. The latter primitive specifies a process to receive from, and blocks if no message from that process is available, even though messages may be waiting from other processes. There are no shared resources, but processes need to communicate frequently about other matters. Is deadlock possible? If so, how? If not, show why it cannot occur.</a:t>
            </a:r>
          </a:p>
          <a:p>
            <a:pPr marL="0" indent="0">
              <a:buNone/>
            </a:pPr>
            <a:r>
              <a:rPr lang="en-US" sz="2000" dirty="0">
                <a:solidFill>
                  <a:srgbClr val="FF0000"/>
                </a:solidFill>
              </a:rPr>
              <a:t>Suppose there are 3 processes A, B, and C.</a:t>
            </a:r>
          </a:p>
          <a:p>
            <a:pPr marL="0" indent="0">
              <a:buNone/>
            </a:pPr>
            <a:r>
              <a:rPr lang="en-US" sz="2000" dirty="0">
                <a:solidFill>
                  <a:srgbClr val="FF0000"/>
                </a:solidFill>
              </a:rPr>
              <a:t>Process A sends a message to process B and then does a receive on process B to obtain a reply.</a:t>
            </a:r>
          </a:p>
          <a:p>
            <a:pPr marL="0" indent="0">
              <a:buNone/>
            </a:pPr>
            <a:r>
              <a:rPr lang="en-US" sz="2000" dirty="0">
                <a:solidFill>
                  <a:srgbClr val="FF0000"/>
                </a:solidFill>
              </a:rPr>
              <a:t>Process B sends a message to process C and then does a receive on process C to obtain a reply.</a:t>
            </a:r>
          </a:p>
          <a:p>
            <a:pPr marL="0" indent="0">
              <a:buNone/>
            </a:pPr>
            <a:r>
              <a:rPr lang="en-US" sz="2000" dirty="0">
                <a:solidFill>
                  <a:srgbClr val="FF0000"/>
                </a:solidFill>
              </a:rPr>
              <a:t>Process C sends a message to process A and then does a receive on process A to obtain a reply.</a:t>
            </a:r>
          </a:p>
          <a:p>
            <a:pPr marL="0" indent="0">
              <a:buNone/>
            </a:pPr>
            <a:r>
              <a:rPr lang="en-US" sz="2000" dirty="0">
                <a:solidFill>
                  <a:srgbClr val="FF0000"/>
                </a:solidFill>
              </a:rPr>
              <a:t>This is a classic deadlock.</a:t>
            </a:r>
          </a:p>
        </p:txBody>
      </p:sp>
    </p:spTree>
    <p:extLst>
      <p:ext uri="{BB962C8B-B14F-4D97-AF65-F5344CB8AC3E}">
        <p14:creationId xmlns:p14="http://schemas.microsoft.com/office/powerpoint/2010/main" val="363225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Longer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a:xfrm>
            <a:off x="838200" y="1825625"/>
            <a:ext cx="10841966" cy="4351338"/>
          </a:xfrm>
        </p:spPr>
        <p:txBody>
          <a:bodyPr>
            <a:noAutofit/>
          </a:bodyPr>
          <a:lstStyle/>
          <a:p>
            <a:r>
              <a:rPr lang="en-US" sz="2000" dirty="0"/>
              <a:t>The semaphore operations wait and signal are defined to be atomic. Why? Give an example to show the problem if they are not atomic.</a:t>
            </a:r>
          </a:p>
          <a:p>
            <a:pPr marL="0" indent="0">
              <a:buNone/>
            </a:pPr>
            <a:r>
              <a:rPr lang="en-US" sz="2000" dirty="0">
                <a:solidFill>
                  <a:srgbClr val="FF0000"/>
                </a:solidFill>
              </a:rPr>
              <a:t>If not, they will no longer implement mutual exclusion. For example, if a process executes a wait at the same time as another process executes an signal on the same semaphore, the first may block indefinitely due to the interleaving of the decrement in the wait and the increment in the signal.</a:t>
            </a:r>
          </a:p>
          <a:p>
            <a:pPr marL="0" indent="0">
              <a:buNone/>
            </a:pPr>
            <a:r>
              <a:rPr lang="en-US" sz="2000" dirty="0">
                <a:solidFill>
                  <a:srgbClr val="FF0000"/>
                </a:solidFill>
              </a:rPr>
              <a:t>Here’s an example. Recall</a:t>
            </a:r>
          </a:p>
          <a:p>
            <a:pPr marL="0" indent="0">
              <a:buNone/>
            </a:pPr>
            <a:r>
              <a:rPr lang="en-US" sz="2000" dirty="0">
                <a:solidFill>
                  <a:srgbClr val="FF0000"/>
                </a:solidFill>
              </a:rPr>
              <a:t>	signal(</a:t>
            </a:r>
            <a:r>
              <a:rPr lang="en-US" sz="2000" dirty="0" err="1">
                <a:solidFill>
                  <a:srgbClr val="FF0000"/>
                </a:solidFill>
              </a:rPr>
              <a:t>sem</a:t>
            </a:r>
            <a:r>
              <a:rPr lang="en-US" sz="2000" dirty="0">
                <a:solidFill>
                  <a:srgbClr val="FF0000"/>
                </a:solidFill>
              </a:rPr>
              <a:t>): </a:t>
            </a:r>
            <a:r>
              <a:rPr lang="en-US" sz="2000" dirty="0" err="1">
                <a:solidFill>
                  <a:srgbClr val="FF0000"/>
                </a:solidFill>
              </a:rPr>
              <a:t>sem</a:t>
            </a:r>
            <a:r>
              <a:rPr lang="en-US" sz="2000" dirty="0">
                <a:solidFill>
                  <a:srgbClr val="FF0000"/>
                </a:solidFill>
              </a:rPr>
              <a:t> := </a:t>
            </a:r>
            <a:r>
              <a:rPr lang="en-US" sz="2000" dirty="0" err="1">
                <a:solidFill>
                  <a:srgbClr val="FF0000"/>
                </a:solidFill>
              </a:rPr>
              <a:t>sem</a:t>
            </a:r>
            <a:r>
              <a:rPr lang="en-US" sz="2000" dirty="0">
                <a:solidFill>
                  <a:srgbClr val="FF0000"/>
                </a:solidFill>
              </a:rPr>
              <a:t> + 1</a:t>
            </a:r>
          </a:p>
          <a:p>
            <a:pPr marL="0" indent="0">
              <a:buNone/>
            </a:pPr>
            <a:r>
              <a:rPr lang="en-US" sz="2000" dirty="0">
                <a:solidFill>
                  <a:srgbClr val="FF0000"/>
                </a:solidFill>
              </a:rPr>
              <a:t>	wait(</a:t>
            </a:r>
            <a:r>
              <a:rPr lang="en-US" sz="2000" dirty="0" err="1">
                <a:solidFill>
                  <a:srgbClr val="FF0000"/>
                </a:solidFill>
              </a:rPr>
              <a:t>sem</a:t>
            </a:r>
            <a:r>
              <a:rPr lang="en-US" sz="2000" dirty="0">
                <a:solidFill>
                  <a:srgbClr val="FF0000"/>
                </a:solidFill>
              </a:rPr>
              <a:t>): if </a:t>
            </a:r>
            <a:r>
              <a:rPr lang="en-US" sz="2000" dirty="0" err="1">
                <a:solidFill>
                  <a:srgbClr val="FF0000"/>
                </a:solidFill>
              </a:rPr>
              <a:t>sem</a:t>
            </a:r>
            <a:r>
              <a:rPr lang="en-US" sz="2000" dirty="0">
                <a:solidFill>
                  <a:srgbClr val="FF0000"/>
                </a:solidFill>
              </a:rPr>
              <a:t> = 0 then block</a:t>
            </a:r>
          </a:p>
          <a:p>
            <a:pPr marL="0" indent="0">
              <a:buNone/>
            </a:pPr>
            <a:r>
              <a:rPr lang="en-US" sz="2000">
                <a:solidFill>
                  <a:srgbClr val="FF0000"/>
                </a:solidFill>
              </a:rPr>
              <a:t>		    sem</a:t>
            </a:r>
            <a:r>
              <a:rPr lang="en-US" sz="2000" dirty="0">
                <a:solidFill>
                  <a:srgbClr val="FF0000"/>
                </a:solidFill>
              </a:rPr>
              <a:t> := </a:t>
            </a:r>
            <a:r>
              <a:rPr lang="en-US" sz="2000" dirty="0" err="1">
                <a:solidFill>
                  <a:srgbClr val="FF0000"/>
                </a:solidFill>
              </a:rPr>
              <a:t>sem</a:t>
            </a:r>
            <a:r>
              <a:rPr lang="en-US" sz="2000" dirty="0">
                <a:solidFill>
                  <a:srgbClr val="FF0000"/>
                </a:solidFill>
              </a:rPr>
              <a:t> - 1</a:t>
            </a:r>
          </a:p>
          <a:p>
            <a:pPr marL="0" indent="0">
              <a:buNone/>
            </a:pPr>
            <a:r>
              <a:rPr lang="en-US" sz="2000" dirty="0">
                <a:solidFill>
                  <a:srgbClr val="FF0000"/>
                </a:solidFill>
              </a:rPr>
              <a:t>Suppose process 1 executes a wait on semaphore </a:t>
            </a:r>
            <a:r>
              <a:rPr lang="en-US" sz="2000" dirty="0" err="1">
                <a:solidFill>
                  <a:srgbClr val="FF0000"/>
                </a:solidFill>
              </a:rPr>
              <a:t>sem</a:t>
            </a:r>
            <a:r>
              <a:rPr lang="en-US" sz="2000" dirty="0">
                <a:solidFill>
                  <a:srgbClr val="FF0000"/>
                </a:solidFill>
              </a:rPr>
              <a:t>, and process 2 executes a signal on sem. If wait and signal are atomic, then either process 1 executes signal, so </a:t>
            </a:r>
            <a:r>
              <a:rPr lang="en-US" sz="2000" dirty="0" err="1">
                <a:solidFill>
                  <a:srgbClr val="FF0000"/>
                </a:solidFill>
              </a:rPr>
              <a:t>sem</a:t>
            </a:r>
            <a:r>
              <a:rPr lang="en-US" sz="2000" dirty="0">
                <a:solidFill>
                  <a:srgbClr val="FF0000"/>
                </a:solidFill>
              </a:rPr>
              <a:t> becomes 2, and then process 2 enters the wait, decrements </a:t>
            </a:r>
            <a:r>
              <a:rPr lang="en-US" sz="2000" dirty="0" err="1">
                <a:solidFill>
                  <a:srgbClr val="FF0000"/>
                </a:solidFill>
              </a:rPr>
              <a:t>sem</a:t>
            </a:r>
            <a:r>
              <a:rPr lang="en-US" sz="2000" dirty="0">
                <a:solidFill>
                  <a:srgbClr val="FF0000"/>
                </a:solidFill>
              </a:rPr>
              <a:t> to 1, and continues; or process 2 enters the wait and blocks, process 1 adds 1 to </a:t>
            </a:r>
            <a:r>
              <a:rPr lang="en-US" sz="2000" dirty="0" err="1">
                <a:solidFill>
                  <a:srgbClr val="FF0000"/>
                </a:solidFill>
              </a:rPr>
              <a:t>sem</a:t>
            </a:r>
            <a:r>
              <a:rPr lang="en-US" sz="2000" dirty="0">
                <a:solidFill>
                  <a:srgbClr val="FF0000"/>
                </a:solidFill>
              </a:rPr>
              <a:t>, and then process 2 decrements </a:t>
            </a:r>
            <a:r>
              <a:rPr lang="en-US" sz="2000" dirty="0" err="1">
                <a:solidFill>
                  <a:srgbClr val="FF0000"/>
                </a:solidFill>
              </a:rPr>
              <a:t>sem</a:t>
            </a:r>
            <a:r>
              <a:rPr lang="en-US" sz="2000" dirty="0">
                <a:solidFill>
                  <a:srgbClr val="FF0000"/>
                </a:solidFill>
              </a:rPr>
              <a:t>, and continues. In either case, both processes continue and </a:t>
            </a:r>
            <a:r>
              <a:rPr lang="en-US" sz="2000" dirty="0" err="1">
                <a:solidFill>
                  <a:srgbClr val="FF0000"/>
                </a:solidFill>
              </a:rPr>
              <a:t>sem</a:t>
            </a:r>
            <a:r>
              <a:rPr lang="en-US" sz="2000" dirty="0">
                <a:solidFill>
                  <a:srgbClr val="FF0000"/>
                </a:solidFill>
              </a:rPr>
              <a:t> is 1.</a:t>
            </a:r>
          </a:p>
        </p:txBody>
      </p:sp>
    </p:spTree>
    <p:extLst>
      <p:ext uri="{BB962C8B-B14F-4D97-AF65-F5344CB8AC3E}">
        <p14:creationId xmlns:p14="http://schemas.microsoft.com/office/powerpoint/2010/main" val="262283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Longer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a:xfrm>
            <a:off x="838200" y="1825625"/>
            <a:ext cx="11135263" cy="4351338"/>
          </a:xfrm>
        </p:spPr>
        <p:txBody>
          <a:bodyPr>
            <a:normAutofit/>
          </a:bodyPr>
          <a:lstStyle/>
          <a:p>
            <a:r>
              <a:rPr lang="en-US" sz="2000" dirty="0"/>
              <a:t>The semaphore operations wait and signal are defined to be atomic. Why? Give an example to show the problem if they are not atomic.</a:t>
            </a:r>
          </a:p>
          <a:p>
            <a:pPr marL="0" indent="0">
              <a:buNone/>
            </a:pPr>
            <a:r>
              <a:rPr lang="en-US" sz="2000" dirty="0">
                <a:solidFill>
                  <a:srgbClr val="FF0000"/>
                </a:solidFill>
              </a:rPr>
              <a:t>Then consider the following order, in which </a:t>
            </a:r>
            <a:r>
              <a:rPr lang="en-US" sz="2000" dirty="0" err="1">
                <a:solidFill>
                  <a:srgbClr val="FF0000"/>
                </a:solidFill>
              </a:rPr>
              <a:t>sem</a:t>
            </a:r>
            <a:r>
              <a:rPr lang="en-US" sz="2000" dirty="0">
                <a:solidFill>
                  <a:srgbClr val="FF0000"/>
                </a:solidFill>
              </a:rPr>
              <a:t> is initially 1, as before:</a:t>
            </a:r>
          </a:p>
          <a:p>
            <a:pPr marL="0" indent="0">
              <a:buNone/>
            </a:pPr>
            <a:r>
              <a:rPr lang="en-US" sz="2000" dirty="0">
                <a:solidFill>
                  <a:srgbClr val="FF0000"/>
                </a:solidFill>
              </a:rPr>
              <a:t>Process 2 tests </a:t>
            </a:r>
            <a:r>
              <a:rPr lang="en-US" sz="2000" dirty="0" err="1">
                <a:solidFill>
                  <a:srgbClr val="FF0000"/>
                </a:solidFill>
              </a:rPr>
              <a:t>sem</a:t>
            </a:r>
            <a:r>
              <a:rPr lang="en-US" sz="2000" dirty="0">
                <a:solidFill>
                  <a:srgbClr val="FF0000"/>
                </a:solidFill>
              </a:rPr>
              <a:t>; it is not 0, so process 2 proceeds to the next line</a:t>
            </a:r>
          </a:p>
          <a:p>
            <a:pPr marL="0" indent="0">
              <a:buNone/>
            </a:pPr>
            <a:r>
              <a:rPr lang="en-US" sz="2000" dirty="0">
                <a:solidFill>
                  <a:srgbClr val="FF0000"/>
                </a:solidFill>
              </a:rPr>
              <a:t>Process 1 retrieves the value of </a:t>
            </a:r>
            <a:r>
              <a:rPr lang="en-US" sz="2000" dirty="0" err="1">
                <a:solidFill>
                  <a:srgbClr val="FF0000"/>
                </a:solidFill>
              </a:rPr>
              <a:t>sem</a:t>
            </a:r>
            <a:r>
              <a:rPr lang="en-US" sz="2000" dirty="0">
                <a:solidFill>
                  <a:srgbClr val="FF0000"/>
                </a:solidFill>
              </a:rPr>
              <a:t> (which is 1), and adds 1 to it, getting 2</a:t>
            </a:r>
          </a:p>
          <a:p>
            <a:pPr marL="0" indent="0">
              <a:buNone/>
            </a:pPr>
            <a:r>
              <a:rPr lang="en-US" sz="2000" dirty="0">
                <a:solidFill>
                  <a:srgbClr val="FF0000"/>
                </a:solidFill>
              </a:rPr>
              <a:t>Process 2 retrieves the value of </a:t>
            </a:r>
            <a:r>
              <a:rPr lang="en-US" sz="2000" dirty="0" err="1">
                <a:solidFill>
                  <a:srgbClr val="FF0000"/>
                </a:solidFill>
              </a:rPr>
              <a:t>sem</a:t>
            </a:r>
            <a:r>
              <a:rPr lang="en-US" sz="2000" dirty="0">
                <a:solidFill>
                  <a:srgbClr val="FF0000"/>
                </a:solidFill>
              </a:rPr>
              <a:t> (which is 1), and subtracts 1 from it, getting 0</a:t>
            </a:r>
          </a:p>
          <a:p>
            <a:pPr marL="0" indent="0">
              <a:buNone/>
            </a:pPr>
            <a:r>
              <a:rPr lang="en-US" sz="2000" dirty="0">
                <a:solidFill>
                  <a:srgbClr val="FF0000"/>
                </a:solidFill>
              </a:rPr>
              <a:t>Process 1 stores its computed value of </a:t>
            </a:r>
            <a:r>
              <a:rPr lang="en-US" sz="2000" dirty="0" err="1">
                <a:solidFill>
                  <a:srgbClr val="FF0000"/>
                </a:solidFill>
              </a:rPr>
              <a:t>sem</a:t>
            </a:r>
            <a:r>
              <a:rPr lang="en-US" sz="2000" dirty="0">
                <a:solidFill>
                  <a:srgbClr val="FF0000"/>
                </a:solidFill>
              </a:rPr>
              <a:t>, so </a:t>
            </a:r>
            <a:r>
              <a:rPr lang="en-US" sz="2000" dirty="0" err="1">
                <a:solidFill>
                  <a:srgbClr val="FF0000"/>
                </a:solidFill>
              </a:rPr>
              <a:t>sem</a:t>
            </a:r>
            <a:r>
              <a:rPr lang="en-US" sz="2000" dirty="0">
                <a:solidFill>
                  <a:srgbClr val="FF0000"/>
                </a:solidFill>
              </a:rPr>
              <a:t> is 2</a:t>
            </a:r>
          </a:p>
          <a:p>
            <a:pPr marL="0" indent="0">
              <a:buNone/>
            </a:pPr>
            <a:r>
              <a:rPr lang="en-US" sz="2000" dirty="0">
                <a:solidFill>
                  <a:srgbClr val="FF0000"/>
                </a:solidFill>
              </a:rPr>
              <a:t>Process 2 stores its computed value of </a:t>
            </a:r>
            <a:r>
              <a:rPr lang="en-US" sz="2000" dirty="0" err="1">
                <a:solidFill>
                  <a:srgbClr val="FF0000"/>
                </a:solidFill>
              </a:rPr>
              <a:t>sem</a:t>
            </a:r>
            <a:r>
              <a:rPr lang="en-US" sz="2000" dirty="0">
                <a:solidFill>
                  <a:srgbClr val="FF0000"/>
                </a:solidFill>
              </a:rPr>
              <a:t>, so </a:t>
            </a:r>
            <a:r>
              <a:rPr lang="en-US" sz="2000" dirty="0" err="1">
                <a:solidFill>
                  <a:srgbClr val="FF0000"/>
                </a:solidFill>
              </a:rPr>
              <a:t>sem</a:t>
            </a:r>
            <a:r>
              <a:rPr lang="en-US" sz="2000" dirty="0">
                <a:solidFill>
                  <a:srgbClr val="FF0000"/>
                </a:solidFill>
              </a:rPr>
              <a:t> is 0</a:t>
            </a:r>
          </a:p>
          <a:p>
            <a:pPr marL="0" indent="0">
              <a:buNone/>
            </a:pPr>
            <a:r>
              <a:rPr lang="en-US" sz="2000" dirty="0">
                <a:solidFill>
                  <a:srgbClr val="FF0000"/>
                </a:solidFill>
              </a:rPr>
              <a:t>So both processes continue, but </a:t>
            </a:r>
            <a:r>
              <a:rPr lang="en-US" sz="2000" dirty="0" err="1">
                <a:solidFill>
                  <a:srgbClr val="FF0000"/>
                </a:solidFill>
              </a:rPr>
              <a:t>sem</a:t>
            </a:r>
            <a:r>
              <a:rPr lang="en-US" sz="2000" dirty="0">
                <a:solidFill>
                  <a:srgbClr val="FF0000"/>
                </a:solidFill>
              </a:rPr>
              <a:t> is 0 when it should be 1. If you reverse the order of the last two lines, then</a:t>
            </a:r>
          </a:p>
          <a:p>
            <a:pPr marL="0" indent="0">
              <a:buNone/>
            </a:pPr>
            <a:r>
              <a:rPr lang="en-US" sz="2000" dirty="0" err="1">
                <a:solidFill>
                  <a:srgbClr val="FF0000"/>
                </a:solidFill>
              </a:rPr>
              <a:t>sem</a:t>
            </a:r>
            <a:r>
              <a:rPr lang="en-US" sz="2000" dirty="0">
                <a:solidFill>
                  <a:srgbClr val="FF0000"/>
                </a:solidFill>
              </a:rPr>
              <a:t> will be 2 when it should be 1. Either way, the value of </a:t>
            </a:r>
            <a:r>
              <a:rPr lang="en-US" sz="2000" dirty="0" err="1">
                <a:solidFill>
                  <a:srgbClr val="FF0000"/>
                </a:solidFill>
              </a:rPr>
              <a:t>sem</a:t>
            </a:r>
            <a:r>
              <a:rPr lang="en-US" sz="2000" dirty="0">
                <a:solidFill>
                  <a:srgbClr val="FF0000"/>
                </a:solidFill>
              </a:rPr>
              <a:t> is wrong.</a:t>
            </a:r>
          </a:p>
          <a:p>
            <a:pPr marL="0" indent="0">
              <a:buNone/>
            </a:pPr>
            <a:endParaRPr lang="en-US" sz="2000" dirty="0">
              <a:solidFill>
                <a:srgbClr val="FF0000"/>
              </a:solidFill>
            </a:endParaRPr>
          </a:p>
        </p:txBody>
      </p:sp>
    </p:spTree>
    <p:extLst>
      <p:ext uri="{BB962C8B-B14F-4D97-AF65-F5344CB8AC3E}">
        <p14:creationId xmlns:p14="http://schemas.microsoft.com/office/powerpoint/2010/main" val="56749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FFD4-82AF-5134-FAF3-A7F6F341229D}"/>
              </a:ext>
            </a:extLst>
          </p:cNvPr>
          <p:cNvSpPr>
            <a:spLocks noGrp="1"/>
          </p:cNvSpPr>
          <p:nvPr>
            <p:ph type="title"/>
          </p:nvPr>
        </p:nvSpPr>
        <p:spPr/>
        <p:txBody>
          <a:bodyPr/>
          <a:lstStyle/>
          <a:p>
            <a:r>
              <a:rPr lang="en-US" b="1" dirty="0">
                <a:latin typeface="+mn-lt"/>
              </a:rPr>
              <a:t>Longer answer</a:t>
            </a:r>
          </a:p>
        </p:txBody>
      </p:sp>
      <p:sp>
        <p:nvSpPr>
          <p:cNvPr id="3" name="Content Placeholder 2">
            <a:extLst>
              <a:ext uri="{FF2B5EF4-FFF2-40B4-BE49-F238E27FC236}">
                <a16:creationId xmlns:a16="http://schemas.microsoft.com/office/drawing/2014/main" id="{60466643-84A1-4A89-741D-A082B7142E65}"/>
              </a:ext>
            </a:extLst>
          </p:cNvPr>
          <p:cNvSpPr>
            <a:spLocks noGrp="1"/>
          </p:cNvSpPr>
          <p:nvPr>
            <p:ph idx="1"/>
          </p:nvPr>
        </p:nvSpPr>
        <p:spPr>
          <a:xfrm>
            <a:off x="838200" y="1825625"/>
            <a:ext cx="11135263" cy="4351338"/>
          </a:xfrm>
        </p:spPr>
        <p:txBody>
          <a:bodyPr>
            <a:normAutofit/>
          </a:bodyPr>
          <a:lstStyle/>
          <a:p>
            <a:r>
              <a:rPr lang="en-US" sz="2000" dirty="0"/>
              <a:t>In class, we showed how to use semaphores to define monitors. This problem reverses this — show how to use monitors to implement general semaphores.</a:t>
            </a:r>
            <a:endParaRPr lang="en-US" sz="2000" dirty="0">
              <a:solidFill>
                <a:srgbClr val="FF0000"/>
              </a:solidFill>
            </a:endParaRPr>
          </a:p>
          <a:p>
            <a:pPr marL="0" indent="0">
              <a:buNone/>
            </a:pPr>
            <a:endParaRPr lang="en-US" sz="2000" dirty="0">
              <a:solidFill>
                <a:srgbClr val="FF0000"/>
              </a:solidFill>
            </a:endParaRPr>
          </a:p>
        </p:txBody>
      </p:sp>
      <p:pic>
        <p:nvPicPr>
          <p:cNvPr id="4" name="Picture 3">
            <a:extLst>
              <a:ext uri="{FF2B5EF4-FFF2-40B4-BE49-F238E27FC236}">
                <a16:creationId xmlns:a16="http://schemas.microsoft.com/office/drawing/2014/main" id="{5962BD76-E9FE-9C4C-EA2A-50A503D8EF68}"/>
              </a:ext>
            </a:extLst>
          </p:cNvPr>
          <p:cNvPicPr>
            <a:picLocks noChangeAspect="1"/>
          </p:cNvPicPr>
          <p:nvPr/>
        </p:nvPicPr>
        <p:blipFill>
          <a:blip r:embed="rId3"/>
          <a:stretch>
            <a:fillRect/>
          </a:stretch>
        </p:blipFill>
        <p:spPr>
          <a:xfrm>
            <a:off x="4749800" y="1943100"/>
            <a:ext cx="2692400" cy="2971800"/>
          </a:xfrm>
          <a:prstGeom prst="rect">
            <a:avLst/>
          </a:prstGeom>
        </p:spPr>
      </p:pic>
    </p:spTree>
    <p:extLst>
      <p:ext uri="{BB962C8B-B14F-4D97-AF65-F5344CB8AC3E}">
        <p14:creationId xmlns:p14="http://schemas.microsoft.com/office/powerpoint/2010/main" val="188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929</Words>
  <Application>Microsoft Macintosh PowerPoint</Application>
  <PresentationFormat>Widescreen</PresentationFormat>
  <Paragraphs>60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Midterm Review</vt:lpstr>
      <vt:lpstr>Short Answer</vt:lpstr>
      <vt:lpstr>Short Answer</vt:lpstr>
      <vt:lpstr>Matching</vt:lpstr>
      <vt:lpstr>Longer answer</vt:lpstr>
      <vt:lpstr>Longer answer</vt:lpstr>
      <vt:lpstr>Longer answer</vt:lpstr>
      <vt:lpstr>Longer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Review</dc:title>
  <dc:creator>ai256</dc:creator>
  <cp:lastModifiedBy>ai256</cp:lastModifiedBy>
  <cp:revision>9</cp:revision>
  <dcterms:created xsi:type="dcterms:W3CDTF">2022-05-13T16:59:29Z</dcterms:created>
  <dcterms:modified xsi:type="dcterms:W3CDTF">2022-05-13T17:29:09Z</dcterms:modified>
</cp:coreProperties>
</file>