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rednji stil 2 - Isticanj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rednji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18" autoAdjust="0"/>
  </p:normalViewPr>
  <p:slideViewPr>
    <p:cSldViewPr snapToGrid="0">
      <p:cViewPr>
        <p:scale>
          <a:sx n="100" d="100"/>
          <a:sy n="100" d="100"/>
        </p:scale>
        <p:origin x="954"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CA2446-85B4-43E6-8D29-788E719E7F43}"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A01C1A13-ECD5-4D8F-9113-64FAEF7D6B21}">
      <dgm:prSet custT="1"/>
      <dgm:spPr/>
      <dgm:t>
        <a:bodyPr/>
        <a:lstStyle/>
        <a:p>
          <a:r>
            <a:rPr lang="hr-HR" sz="2000" baseline="0" dirty="0"/>
            <a:t>Način testiranja koji ispituje radi li svaki aspekt softverskog proizvoda na način koji je definiran u specifikacijama.</a:t>
          </a:r>
          <a:endParaRPr lang="en-US" sz="2000" dirty="0"/>
        </a:p>
      </dgm:t>
    </dgm:pt>
    <dgm:pt modelId="{9028B874-7833-4F11-9783-68703221884E}" type="parTrans" cxnId="{650814C5-37B4-4CFE-9255-08ED027F74B2}">
      <dgm:prSet/>
      <dgm:spPr/>
      <dgm:t>
        <a:bodyPr/>
        <a:lstStyle/>
        <a:p>
          <a:endParaRPr lang="en-US"/>
        </a:p>
      </dgm:t>
    </dgm:pt>
    <dgm:pt modelId="{A2232B3D-7ED7-48EB-81F3-C78520354E28}" type="sibTrans" cxnId="{650814C5-37B4-4CFE-9255-08ED027F74B2}">
      <dgm:prSet/>
      <dgm:spPr/>
      <dgm:t>
        <a:bodyPr/>
        <a:lstStyle/>
        <a:p>
          <a:endParaRPr lang="en-US"/>
        </a:p>
      </dgm:t>
    </dgm:pt>
    <dgm:pt modelId="{1CE81EF1-5664-4E03-94FF-94CA05CF16EA}">
      <dgm:prSet custT="1"/>
      <dgm:spPr/>
      <dgm:t>
        <a:bodyPr/>
        <a:lstStyle/>
        <a:p>
          <a:r>
            <a:rPr lang="hr-HR" sz="2000" baseline="0" dirty="0"/>
            <a:t>Omogućuje identifikaciju nedostataka ili grešaka u softveru koje su propuštene u razvojnom procesu</a:t>
          </a:r>
          <a:r>
            <a:rPr lang="hr-HR" sz="1700" baseline="0" dirty="0"/>
            <a:t>.</a:t>
          </a:r>
          <a:endParaRPr lang="en-US" sz="1700" dirty="0"/>
        </a:p>
      </dgm:t>
    </dgm:pt>
    <dgm:pt modelId="{D0F13AC3-EF8E-4AE1-9313-820371B6DFE9}" type="parTrans" cxnId="{29E3C847-B8F6-4CB4-930D-F0B62E84445B}">
      <dgm:prSet/>
      <dgm:spPr/>
      <dgm:t>
        <a:bodyPr/>
        <a:lstStyle/>
        <a:p>
          <a:endParaRPr lang="en-US"/>
        </a:p>
      </dgm:t>
    </dgm:pt>
    <dgm:pt modelId="{A0EB4142-BF28-4FBA-A969-E90C5A5F28B4}" type="sibTrans" cxnId="{29E3C847-B8F6-4CB4-930D-F0B62E84445B}">
      <dgm:prSet/>
      <dgm:spPr/>
      <dgm:t>
        <a:bodyPr/>
        <a:lstStyle/>
        <a:p>
          <a:endParaRPr lang="en-US"/>
        </a:p>
      </dgm:t>
    </dgm:pt>
    <dgm:pt modelId="{3BEE8A74-96EE-4591-BC5B-FA14E5E585B7}">
      <dgm:prSet custT="1"/>
      <dgm:spPr/>
      <dgm:t>
        <a:bodyPr/>
        <a:lstStyle/>
        <a:p>
          <a:r>
            <a:rPr lang="hr-HR" sz="2000" baseline="0" dirty="0"/>
            <a:t>Osigurava jednostavnost i intuitivnost softvera za korištenje</a:t>
          </a:r>
          <a:endParaRPr lang="en-US" sz="2000" dirty="0"/>
        </a:p>
      </dgm:t>
    </dgm:pt>
    <dgm:pt modelId="{1767F438-9F4A-4922-AD75-1EDAE2ECE05A}" type="parTrans" cxnId="{4DFDCCC9-7B33-4170-8C82-4F11C74A02A0}">
      <dgm:prSet/>
      <dgm:spPr/>
      <dgm:t>
        <a:bodyPr/>
        <a:lstStyle/>
        <a:p>
          <a:endParaRPr lang="en-US"/>
        </a:p>
      </dgm:t>
    </dgm:pt>
    <dgm:pt modelId="{69B3BBA9-C727-4F4B-9F1C-02746645F123}" type="sibTrans" cxnId="{4DFDCCC9-7B33-4170-8C82-4F11C74A02A0}">
      <dgm:prSet/>
      <dgm:spPr/>
      <dgm:t>
        <a:bodyPr/>
        <a:lstStyle/>
        <a:p>
          <a:endParaRPr lang="en-US"/>
        </a:p>
      </dgm:t>
    </dgm:pt>
    <dgm:pt modelId="{60848FF9-4F90-4FDA-A65F-4631BAFAB70E}">
      <dgm:prSet custT="1"/>
      <dgm:spPr/>
      <dgm:t>
        <a:bodyPr/>
        <a:lstStyle/>
        <a:p>
          <a:r>
            <a:rPr lang="hr-HR" sz="2000" baseline="0" dirty="0"/>
            <a:t>Bez funkcionalnog testiranja postoji rizik da softver neće raditi na način koji se očekuje.</a:t>
          </a:r>
          <a:endParaRPr lang="en-US" sz="2000" dirty="0"/>
        </a:p>
      </dgm:t>
    </dgm:pt>
    <dgm:pt modelId="{75627982-AC82-440F-BBA8-A68662F46817}" type="parTrans" cxnId="{0C00CCE5-7AAE-46A6-B175-5B678DCA7214}">
      <dgm:prSet/>
      <dgm:spPr/>
      <dgm:t>
        <a:bodyPr/>
        <a:lstStyle/>
        <a:p>
          <a:endParaRPr lang="en-US"/>
        </a:p>
      </dgm:t>
    </dgm:pt>
    <dgm:pt modelId="{DDEA4CA2-1AB1-4A84-A4D7-C7C2529C8378}" type="sibTrans" cxnId="{0C00CCE5-7AAE-46A6-B175-5B678DCA7214}">
      <dgm:prSet/>
      <dgm:spPr/>
      <dgm:t>
        <a:bodyPr/>
        <a:lstStyle/>
        <a:p>
          <a:endParaRPr lang="en-US"/>
        </a:p>
      </dgm:t>
    </dgm:pt>
    <dgm:pt modelId="{38CA9028-589E-40E6-B10B-2476C9B57B6C}">
      <dgm:prSet custT="1"/>
      <dgm:spPr/>
      <dgm:t>
        <a:bodyPr/>
        <a:lstStyle/>
        <a:p>
          <a:r>
            <a:rPr lang="hr-HR" sz="2000" baseline="0" dirty="0"/>
            <a:t>Testiranje se vrši pružanjem testnih ulaznih podataka, kontrolom njima izazvanih izlaza te provjerom jesu li dobiveni izlazi jednaki očekivanim izlazima.</a:t>
          </a:r>
          <a:endParaRPr lang="en-US" sz="2000" dirty="0"/>
        </a:p>
      </dgm:t>
    </dgm:pt>
    <dgm:pt modelId="{05FC051B-0181-4C3E-968B-82B13272E6E2}" type="parTrans" cxnId="{A9B93070-501D-4534-9203-DF7FF0DA26AF}">
      <dgm:prSet/>
      <dgm:spPr/>
      <dgm:t>
        <a:bodyPr/>
        <a:lstStyle/>
        <a:p>
          <a:endParaRPr lang="en-US"/>
        </a:p>
      </dgm:t>
    </dgm:pt>
    <dgm:pt modelId="{7979560B-6C5A-452F-B66C-EF56DDD224DB}" type="sibTrans" cxnId="{A9B93070-501D-4534-9203-DF7FF0DA26AF}">
      <dgm:prSet/>
      <dgm:spPr/>
      <dgm:t>
        <a:bodyPr/>
        <a:lstStyle/>
        <a:p>
          <a:endParaRPr lang="en-US"/>
        </a:p>
      </dgm:t>
    </dgm:pt>
    <dgm:pt modelId="{BB109F41-4404-4231-BA28-A8F0B9E83E78}" type="pres">
      <dgm:prSet presAssocID="{3ECA2446-85B4-43E6-8D29-788E719E7F43}" presName="outerComposite" presStyleCnt="0">
        <dgm:presLayoutVars>
          <dgm:chMax val="5"/>
          <dgm:dir/>
          <dgm:resizeHandles val="exact"/>
        </dgm:presLayoutVars>
      </dgm:prSet>
      <dgm:spPr/>
    </dgm:pt>
    <dgm:pt modelId="{D081A0D5-B423-4F18-A110-FE0E69F999CB}" type="pres">
      <dgm:prSet presAssocID="{3ECA2446-85B4-43E6-8D29-788E719E7F43}" presName="dummyMaxCanvas" presStyleCnt="0">
        <dgm:presLayoutVars/>
      </dgm:prSet>
      <dgm:spPr/>
    </dgm:pt>
    <dgm:pt modelId="{81F2D90B-D8AE-4874-A0DA-B7161FFA8969}" type="pres">
      <dgm:prSet presAssocID="{3ECA2446-85B4-43E6-8D29-788E719E7F43}" presName="FiveNodes_1" presStyleLbl="node1" presStyleIdx="0" presStyleCnt="5">
        <dgm:presLayoutVars>
          <dgm:bulletEnabled val="1"/>
        </dgm:presLayoutVars>
      </dgm:prSet>
      <dgm:spPr/>
    </dgm:pt>
    <dgm:pt modelId="{18579DF7-2A3D-4CBC-8CA7-E03A7A067662}" type="pres">
      <dgm:prSet presAssocID="{3ECA2446-85B4-43E6-8D29-788E719E7F43}" presName="FiveNodes_2" presStyleLbl="node1" presStyleIdx="1" presStyleCnt="5">
        <dgm:presLayoutVars>
          <dgm:bulletEnabled val="1"/>
        </dgm:presLayoutVars>
      </dgm:prSet>
      <dgm:spPr/>
    </dgm:pt>
    <dgm:pt modelId="{E4A41076-2E92-4B5B-90B5-13F69C20F407}" type="pres">
      <dgm:prSet presAssocID="{3ECA2446-85B4-43E6-8D29-788E719E7F43}" presName="FiveNodes_3" presStyleLbl="node1" presStyleIdx="2" presStyleCnt="5">
        <dgm:presLayoutVars>
          <dgm:bulletEnabled val="1"/>
        </dgm:presLayoutVars>
      </dgm:prSet>
      <dgm:spPr/>
    </dgm:pt>
    <dgm:pt modelId="{925CACD2-F5B5-48CA-A758-B9EEF8A089CF}" type="pres">
      <dgm:prSet presAssocID="{3ECA2446-85B4-43E6-8D29-788E719E7F43}" presName="FiveNodes_4" presStyleLbl="node1" presStyleIdx="3" presStyleCnt="5">
        <dgm:presLayoutVars>
          <dgm:bulletEnabled val="1"/>
        </dgm:presLayoutVars>
      </dgm:prSet>
      <dgm:spPr/>
    </dgm:pt>
    <dgm:pt modelId="{C1281229-C97B-451E-BD21-75B56B3FD685}" type="pres">
      <dgm:prSet presAssocID="{3ECA2446-85B4-43E6-8D29-788E719E7F43}" presName="FiveNodes_5" presStyleLbl="node1" presStyleIdx="4" presStyleCnt="5">
        <dgm:presLayoutVars>
          <dgm:bulletEnabled val="1"/>
        </dgm:presLayoutVars>
      </dgm:prSet>
      <dgm:spPr/>
    </dgm:pt>
    <dgm:pt modelId="{30BCFEB9-20E3-480E-97D4-2E793E459F06}" type="pres">
      <dgm:prSet presAssocID="{3ECA2446-85B4-43E6-8D29-788E719E7F43}" presName="FiveConn_1-2" presStyleLbl="fgAccFollowNode1" presStyleIdx="0" presStyleCnt="4">
        <dgm:presLayoutVars>
          <dgm:bulletEnabled val="1"/>
        </dgm:presLayoutVars>
      </dgm:prSet>
      <dgm:spPr/>
    </dgm:pt>
    <dgm:pt modelId="{8251470A-54A6-4699-813E-2DF275C3A615}" type="pres">
      <dgm:prSet presAssocID="{3ECA2446-85B4-43E6-8D29-788E719E7F43}" presName="FiveConn_2-3" presStyleLbl="fgAccFollowNode1" presStyleIdx="1" presStyleCnt="4">
        <dgm:presLayoutVars>
          <dgm:bulletEnabled val="1"/>
        </dgm:presLayoutVars>
      </dgm:prSet>
      <dgm:spPr/>
    </dgm:pt>
    <dgm:pt modelId="{145F5143-8D71-4A2E-8938-C92FF7074DBD}" type="pres">
      <dgm:prSet presAssocID="{3ECA2446-85B4-43E6-8D29-788E719E7F43}" presName="FiveConn_3-4" presStyleLbl="fgAccFollowNode1" presStyleIdx="2" presStyleCnt="4">
        <dgm:presLayoutVars>
          <dgm:bulletEnabled val="1"/>
        </dgm:presLayoutVars>
      </dgm:prSet>
      <dgm:spPr/>
    </dgm:pt>
    <dgm:pt modelId="{7EFA5EE9-547D-42BC-9D32-6E508C297E50}" type="pres">
      <dgm:prSet presAssocID="{3ECA2446-85B4-43E6-8D29-788E719E7F43}" presName="FiveConn_4-5" presStyleLbl="fgAccFollowNode1" presStyleIdx="3" presStyleCnt="4">
        <dgm:presLayoutVars>
          <dgm:bulletEnabled val="1"/>
        </dgm:presLayoutVars>
      </dgm:prSet>
      <dgm:spPr/>
    </dgm:pt>
    <dgm:pt modelId="{2873CCC5-1A97-46C9-B7E6-6B2DA3AEB197}" type="pres">
      <dgm:prSet presAssocID="{3ECA2446-85B4-43E6-8D29-788E719E7F43}" presName="FiveNodes_1_text" presStyleLbl="node1" presStyleIdx="4" presStyleCnt="5">
        <dgm:presLayoutVars>
          <dgm:bulletEnabled val="1"/>
        </dgm:presLayoutVars>
      </dgm:prSet>
      <dgm:spPr/>
    </dgm:pt>
    <dgm:pt modelId="{2A62D87C-DD2F-4A4F-B0D3-DB95550C4A69}" type="pres">
      <dgm:prSet presAssocID="{3ECA2446-85B4-43E6-8D29-788E719E7F43}" presName="FiveNodes_2_text" presStyleLbl="node1" presStyleIdx="4" presStyleCnt="5">
        <dgm:presLayoutVars>
          <dgm:bulletEnabled val="1"/>
        </dgm:presLayoutVars>
      </dgm:prSet>
      <dgm:spPr/>
    </dgm:pt>
    <dgm:pt modelId="{8DB62DC3-9269-4552-AC9B-26113FEB1DC5}" type="pres">
      <dgm:prSet presAssocID="{3ECA2446-85B4-43E6-8D29-788E719E7F43}" presName="FiveNodes_3_text" presStyleLbl="node1" presStyleIdx="4" presStyleCnt="5">
        <dgm:presLayoutVars>
          <dgm:bulletEnabled val="1"/>
        </dgm:presLayoutVars>
      </dgm:prSet>
      <dgm:spPr/>
    </dgm:pt>
    <dgm:pt modelId="{69B026E1-568A-4DC1-86D7-4A6DB61F26FD}" type="pres">
      <dgm:prSet presAssocID="{3ECA2446-85B4-43E6-8D29-788E719E7F43}" presName="FiveNodes_4_text" presStyleLbl="node1" presStyleIdx="4" presStyleCnt="5">
        <dgm:presLayoutVars>
          <dgm:bulletEnabled val="1"/>
        </dgm:presLayoutVars>
      </dgm:prSet>
      <dgm:spPr/>
    </dgm:pt>
    <dgm:pt modelId="{CCAD8C84-93E1-478B-AE69-848B3F01FB67}" type="pres">
      <dgm:prSet presAssocID="{3ECA2446-85B4-43E6-8D29-788E719E7F43}" presName="FiveNodes_5_text" presStyleLbl="node1" presStyleIdx="4" presStyleCnt="5">
        <dgm:presLayoutVars>
          <dgm:bulletEnabled val="1"/>
        </dgm:presLayoutVars>
      </dgm:prSet>
      <dgm:spPr/>
    </dgm:pt>
  </dgm:ptLst>
  <dgm:cxnLst>
    <dgm:cxn modelId="{6F480819-422E-4C75-BDAA-AAD5E92A2436}" type="presOf" srcId="{DDEA4CA2-1AB1-4A84-A4D7-C7C2529C8378}" destId="{7EFA5EE9-547D-42BC-9D32-6E508C297E50}" srcOrd="0" destOrd="0" presId="urn:microsoft.com/office/officeart/2005/8/layout/vProcess5"/>
    <dgm:cxn modelId="{FFEB0520-210B-495A-9A37-4F9BA2DB97E4}" type="presOf" srcId="{1CE81EF1-5664-4E03-94FF-94CA05CF16EA}" destId="{18579DF7-2A3D-4CBC-8CA7-E03A7A067662}" srcOrd="0" destOrd="0" presId="urn:microsoft.com/office/officeart/2005/8/layout/vProcess5"/>
    <dgm:cxn modelId="{CF04DF20-C076-4545-9668-24AA0F1336C1}" type="presOf" srcId="{A01C1A13-ECD5-4D8F-9113-64FAEF7D6B21}" destId="{81F2D90B-D8AE-4874-A0DA-B7161FFA8969}" srcOrd="0" destOrd="0" presId="urn:microsoft.com/office/officeart/2005/8/layout/vProcess5"/>
    <dgm:cxn modelId="{C964172D-A52F-45D6-B4C7-FD8C4C55E066}" type="presOf" srcId="{38CA9028-589E-40E6-B10B-2476C9B57B6C}" destId="{CCAD8C84-93E1-478B-AE69-848B3F01FB67}" srcOrd="1" destOrd="0" presId="urn:microsoft.com/office/officeart/2005/8/layout/vProcess5"/>
    <dgm:cxn modelId="{94846438-37AE-4059-8984-25F429D86DA0}" type="presOf" srcId="{69B3BBA9-C727-4F4B-9F1C-02746645F123}" destId="{145F5143-8D71-4A2E-8938-C92FF7074DBD}" srcOrd="0" destOrd="0" presId="urn:microsoft.com/office/officeart/2005/8/layout/vProcess5"/>
    <dgm:cxn modelId="{53D84D5E-EDED-48EA-A4AF-3ABAB1E81274}" type="presOf" srcId="{60848FF9-4F90-4FDA-A65F-4631BAFAB70E}" destId="{925CACD2-F5B5-48CA-A758-B9EEF8A089CF}" srcOrd="0" destOrd="0" presId="urn:microsoft.com/office/officeart/2005/8/layout/vProcess5"/>
    <dgm:cxn modelId="{29E3C847-B8F6-4CB4-930D-F0B62E84445B}" srcId="{3ECA2446-85B4-43E6-8D29-788E719E7F43}" destId="{1CE81EF1-5664-4E03-94FF-94CA05CF16EA}" srcOrd="1" destOrd="0" parTransId="{D0F13AC3-EF8E-4AE1-9313-820371B6DFE9}" sibTransId="{A0EB4142-BF28-4FBA-A969-E90C5A5F28B4}"/>
    <dgm:cxn modelId="{A8A3276A-6562-4080-9140-FC2254EA5C63}" type="presOf" srcId="{A01C1A13-ECD5-4D8F-9113-64FAEF7D6B21}" destId="{2873CCC5-1A97-46C9-B7E6-6B2DA3AEB197}" srcOrd="1" destOrd="0" presId="urn:microsoft.com/office/officeart/2005/8/layout/vProcess5"/>
    <dgm:cxn modelId="{A9B93070-501D-4534-9203-DF7FF0DA26AF}" srcId="{3ECA2446-85B4-43E6-8D29-788E719E7F43}" destId="{38CA9028-589E-40E6-B10B-2476C9B57B6C}" srcOrd="4" destOrd="0" parTransId="{05FC051B-0181-4C3E-968B-82B13272E6E2}" sibTransId="{7979560B-6C5A-452F-B66C-EF56DDD224DB}"/>
    <dgm:cxn modelId="{59D1A1B9-5D84-4C7C-BC00-4ADF0029F93E}" type="presOf" srcId="{1CE81EF1-5664-4E03-94FF-94CA05CF16EA}" destId="{2A62D87C-DD2F-4A4F-B0D3-DB95550C4A69}" srcOrd="1" destOrd="0" presId="urn:microsoft.com/office/officeart/2005/8/layout/vProcess5"/>
    <dgm:cxn modelId="{36FEDFBF-D377-4AFF-87D3-B6938B83B198}" type="presOf" srcId="{38CA9028-589E-40E6-B10B-2476C9B57B6C}" destId="{C1281229-C97B-451E-BD21-75B56B3FD685}" srcOrd="0" destOrd="0" presId="urn:microsoft.com/office/officeart/2005/8/layout/vProcess5"/>
    <dgm:cxn modelId="{4D5143C0-A33C-486A-9DA7-F1ED069A737B}" type="presOf" srcId="{A0EB4142-BF28-4FBA-A969-E90C5A5F28B4}" destId="{8251470A-54A6-4699-813E-2DF275C3A615}" srcOrd="0" destOrd="0" presId="urn:microsoft.com/office/officeart/2005/8/layout/vProcess5"/>
    <dgm:cxn modelId="{650814C5-37B4-4CFE-9255-08ED027F74B2}" srcId="{3ECA2446-85B4-43E6-8D29-788E719E7F43}" destId="{A01C1A13-ECD5-4D8F-9113-64FAEF7D6B21}" srcOrd="0" destOrd="0" parTransId="{9028B874-7833-4F11-9783-68703221884E}" sibTransId="{A2232B3D-7ED7-48EB-81F3-C78520354E28}"/>
    <dgm:cxn modelId="{4DFDCCC9-7B33-4170-8C82-4F11C74A02A0}" srcId="{3ECA2446-85B4-43E6-8D29-788E719E7F43}" destId="{3BEE8A74-96EE-4591-BC5B-FA14E5E585B7}" srcOrd="2" destOrd="0" parTransId="{1767F438-9F4A-4922-AD75-1EDAE2ECE05A}" sibTransId="{69B3BBA9-C727-4F4B-9F1C-02746645F123}"/>
    <dgm:cxn modelId="{7016A3CB-CC6B-4224-B6CD-CA22E87F7531}" type="presOf" srcId="{60848FF9-4F90-4FDA-A65F-4631BAFAB70E}" destId="{69B026E1-568A-4DC1-86D7-4A6DB61F26FD}" srcOrd="1" destOrd="0" presId="urn:microsoft.com/office/officeart/2005/8/layout/vProcess5"/>
    <dgm:cxn modelId="{EE976EE1-C89E-4D07-80AF-3E4645C7B34D}" type="presOf" srcId="{3ECA2446-85B4-43E6-8D29-788E719E7F43}" destId="{BB109F41-4404-4231-BA28-A8F0B9E83E78}" srcOrd="0" destOrd="0" presId="urn:microsoft.com/office/officeart/2005/8/layout/vProcess5"/>
    <dgm:cxn modelId="{0C00CCE5-7AAE-46A6-B175-5B678DCA7214}" srcId="{3ECA2446-85B4-43E6-8D29-788E719E7F43}" destId="{60848FF9-4F90-4FDA-A65F-4631BAFAB70E}" srcOrd="3" destOrd="0" parTransId="{75627982-AC82-440F-BBA8-A68662F46817}" sibTransId="{DDEA4CA2-1AB1-4A84-A4D7-C7C2529C8378}"/>
    <dgm:cxn modelId="{0A5094E6-FE51-4A19-B689-632050D0DA11}" type="presOf" srcId="{3BEE8A74-96EE-4591-BC5B-FA14E5E585B7}" destId="{8DB62DC3-9269-4552-AC9B-26113FEB1DC5}" srcOrd="1" destOrd="0" presId="urn:microsoft.com/office/officeart/2005/8/layout/vProcess5"/>
    <dgm:cxn modelId="{AFA680E8-6257-4A8E-B487-C471BDE10A7C}" type="presOf" srcId="{3BEE8A74-96EE-4591-BC5B-FA14E5E585B7}" destId="{E4A41076-2E92-4B5B-90B5-13F69C20F407}" srcOrd="0" destOrd="0" presId="urn:microsoft.com/office/officeart/2005/8/layout/vProcess5"/>
    <dgm:cxn modelId="{33B796F5-5F66-4544-B04A-CC08D72F3DBC}" type="presOf" srcId="{A2232B3D-7ED7-48EB-81F3-C78520354E28}" destId="{30BCFEB9-20E3-480E-97D4-2E793E459F06}" srcOrd="0" destOrd="0" presId="urn:microsoft.com/office/officeart/2005/8/layout/vProcess5"/>
    <dgm:cxn modelId="{BED75219-C84F-4EEB-BE0D-EF5F604714A6}" type="presParOf" srcId="{BB109F41-4404-4231-BA28-A8F0B9E83E78}" destId="{D081A0D5-B423-4F18-A110-FE0E69F999CB}" srcOrd="0" destOrd="0" presId="urn:microsoft.com/office/officeart/2005/8/layout/vProcess5"/>
    <dgm:cxn modelId="{41CDAC72-DED2-44BB-B236-636A300F5A21}" type="presParOf" srcId="{BB109F41-4404-4231-BA28-A8F0B9E83E78}" destId="{81F2D90B-D8AE-4874-A0DA-B7161FFA8969}" srcOrd="1" destOrd="0" presId="urn:microsoft.com/office/officeart/2005/8/layout/vProcess5"/>
    <dgm:cxn modelId="{393BC36D-22C6-4469-BA2E-A51A8B473968}" type="presParOf" srcId="{BB109F41-4404-4231-BA28-A8F0B9E83E78}" destId="{18579DF7-2A3D-4CBC-8CA7-E03A7A067662}" srcOrd="2" destOrd="0" presId="urn:microsoft.com/office/officeart/2005/8/layout/vProcess5"/>
    <dgm:cxn modelId="{6F94FA4D-ED3E-4C9A-B117-F7FF5415D676}" type="presParOf" srcId="{BB109F41-4404-4231-BA28-A8F0B9E83E78}" destId="{E4A41076-2E92-4B5B-90B5-13F69C20F407}" srcOrd="3" destOrd="0" presId="urn:microsoft.com/office/officeart/2005/8/layout/vProcess5"/>
    <dgm:cxn modelId="{A00FEAF1-36C6-4670-97D4-BDB447619679}" type="presParOf" srcId="{BB109F41-4404-4231-BA28-A8F0B9E83E78}" destId="{925CACD2-F5B5-48CA-A758-B9EEF8A089CF}" srcOrd="4" destOrd="0" presId="urn:microsoft.com/office/officeart/2005/8/layout/vProcess5"/>
    <dgm:cxn modelId="{B4BE2279-2D9B-41F7-9C5D-29DC4B9390B8}" type="presParOf" srcId="{BB109F41-4404-4231-BA28-A8F0B9E83E78}" destId="{C1281229-C97B-451E-BD21-75B56B3FD685}" srcOrd="5" destOrd="0" presId="urn:microsoft.com/office/officeart/2005/8/layout/vProcess5"/>
    <dgm:cxn modelId="{49563E4A-0CF9-40BC-8E12-1643C89DB1CE}" type="presParOf" srcId="{BB109F41-4404-4231-BA28-A8F0B9E83E78}" destId="{30BCFEB9-20E3-480E-97D4-2E793E459F06}" srcOrd="6" destOrd="0" presId="urn:microsoft.com/office/officeart/2005/8/layout/vProcess5"/>
    <dgm:cxn modelId="{8217E123-14C6-4767-9985-AAA1B75B0043}" type="presParOf" srcId="{BB109F41-4404-4231-BA28-A8F0B9E83E78}" destId="{8251470A-54A6-4699-813E-2DF275C3A615}" srcOrd="7" destOrd="0" presId="urn:microsoft.com/office/officeart/2005/8/layout/vProcess5"/>
    <dgm:cxn modelId="{A43F89E8-953E-4860-8E93-8F012774BCBC}" type="presParOf" srcId="{BB109F41-4404-4231-BA28-A8F0B9E83E78}" destId="{145F5143-8D71-4A2E-8938-C92FF7074DBD}" srcOrd="8" destOrd="0" presId="urn:microsoft.com/office/officeart/2005/8/layout/vProcess5"/>
    <dgm:cxn modelId="{9D979999-98A3-4227-AAD2-E908DC262B0D}" type="presParOf" srcId="{BB109F41-4404-4231-BA28-A8F0B9E83E78}" destId="{7EFA5EE9-547D-42BC-9D32-6E508C297E50}" srcOrd="9" destOrd="0" presId="urn:microsoft.com/office/officeart/2005/8/layout/vProcess5"/>
    <dgm:cxn modelId="{009946DD-A1C8-4A59-A685-4898A772400E}" type="presParOf" srcId="{BB109F41-4404-4231-BA28-A8F0B9E83E78}" destId="{2873CCC5-1A97-46C9-B7E6-6B2DA3AEB197}" srcOrd="10" destOrd="0" presId="urn:microsoft.com/office/officeart/2005/8/layout/vProcess5"/>
    <dgm:cxn modelId="{C71C7880-9D9E-4184-9377-2077B446EE28}" type="presParOf" srcId="{BB109F41-4404-4231-BA28-A8F0B9E83E78}" destId="{2A62D87C-DD2F-4A4F-B0D3-DB95550C4A69}" srcOrd="11" destOrd="0" presId="urn:microsoft.com/office/officeart/2005/8/layout/vProcess5"/>
    <dgm:cxn modelId="{70473E0F-0BCA-46FB-81EE-969ADC58B2C5}" type="presParOf" srcId="{BB109F41-4404-4231-BA28-A8F0B9E83E78}" destId="{8DB62DC3-9269-4552-AC9B-26113FEB1DC5}" srcOrd="12" destOrd="0" presId="urn:microsoft.com/office/officeart/2005/8/layout/vProcess5"/>
    <dgm:cxn modelId="{60496E97-A949-4011-BF1C-6D76D98D92DF}" type="presParOf" srcId="{BB109F41-4404-4231-BA28-A8F0B9E83E78}" destId="{69B026E1-568A-4DC1-86D7-4A6DB61F26FD}" srcOrd="13" destOrd="0" presId="urn:microsoft.com/office/officeart/2005/8/layout/vProcess5"/>
    <dgm:cxn modelId="{988822F6-A55B-4E67-8C5D-137DA5A382DC}" type="presParOf" srcId="{BB109F41-4404-4231-BA28-A8F0B9E83E78}" destId="{CCAD8C84-93E1-478B-AE69-848B3F01FB67}"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09C572-AFEA-4092-8834-DC73A8808072}"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99B741BE-292C-4056-999F-4F642D444A31}">
      <dgm:prSet/>
      <dgm:spPr/>
      <dgm:t>
        <a:bodyPr/>
        <a:lstStyle/>
        <a:p>
          <a:r>
            <a:rPr lang="hr-HR" b="1" u="sng" baseline="0"/>
            <a:t>FUNKCIONALNO</a:t>
          </a:r>
          <a:endParaRPr lang="en-US"/>
        </a:p>
      </dgm:t>
    </dgm:pt>
    <dgm:pt modelId="{577F5A59-7030-45BE-8E97-A8472AA0EBCE}" type="parTrans" cxnId="{1A817F81-8205-47F1-9A67-8EFF8CC43098}">
      <dgm:prSet/>
      <dgm:spPr/>
      <dgm:t>
        <a:bodyPr/>
        <a:lstStyle/>
        <a:p>
          <a:endParaRPr lang="en-US"/>
        </a:p>
      </dgm:t>
    </dgm:pt>
    <dgm:pt modelId="{34D639FE-675E-42E2-A10C-D9717AD7BA7B}" type="sibTrans" cxnId="{1A817F81-8205-47F1-9A67-8EFF8CC43098}">
      <dgm:prSet/>
      <dgm:spPr/>
      <dgm:t>
        <a:bodyPr/>
        <a:lstStyle/>
        <a:p>
          <a:endParaRPr lang="en-US"/>
        </a:p>
      </dgm:t>
    </dgm:pt>
    <dgm:pt modelId="{963AC980-903A-44CD-A80A-C4EFF8843B55}">
      <dgm:prSet/>
      <dgm:spPr/>
      <dgm:t>
        <a:bodyPr/>
        <a:lstStyle/>
        <a:p>
          <a:r>
            <a:rPr lang="hr-HR" baseline="0" dirty="0"/>
            <a:t>Fokus stavlja na rezultate obrade testiranja, to jest izlaznih faktora, te minimalna očekivanja korisnika</a:t>
          </a:r>
          <a:endParaRPr lang="en-US" dirty="0"/>
        </a:p>
      </dgm:t>
    </dgm:pt>
    <dgm:pt modelId="{98A63E03-FCF5-45AC-B974-946C328E7AB7}" type="parTrans" cxnId="{2DD1FCE6-EC48-46E9-B885-92AAC5540B2D}">
      <dgm:prSet/>
      <dgm:spPr/>
      <dgm:t>
        <a:bodyPr/>
        <a:lstStyle/>
        <a:p>
          <a:endParaRPr lang="en-US"/>
        </a:p>
      </dgm:t>
    </dgm:pt>
    <dgm:pt modelId="{2138CBB4-FD9F-41CF-B00C-B3D72BCCAA30}" type="sibTrans" cxnId="{2DD1FCE6-EC48-46E9-B885-92AAC5540B2D}">
      <dgm:prSet/>
      <dgm:spPr/>
      <dgm:t>
        <a:bodyPr/>
        <a:lstStyle/>
        <a:p>
          <a:endParaRPr lang="en-US"/>
        </a:p>
      </dgm:t>
    </dgm:pt>
    <dgm:pt modelId="{4AF5A165-2A46-419A-B0CB-61A5D70AB075}">
      <dgm:prSet/>
      <dgm:spPr/>
      <dgm:t>
        <a:bodyPr/>
        <a:lstStyle/>
        <a:p>
          <a:r>
            <a:rPr lang="hr-HR" baseline="0"/>
            <a:t>Ono ispituje 'Što proizvod radi.’(fikcionalne aspekte – rezultate obrade)</a:t>
          </a:r>
          <a:endParaRPr lang="en-US"/>
        </a:p>
      </dgm:t>
    </dgm:pt>
    <dgm:pt modelId="{26BB90DB-BCF7-487A-A243-8FF58E977E28}" type="parTrans" cxnId="{309184E5-A391-40D9-A607-079185380BE3}">
      <dgm:prSet/>
      <dgm:spPr/>
      <dgm:t>
        <a:bodyPr/>
        <a:lstStyle/>
        <a:p>
          <a:endParaRPr lang="en-US"/>
        </a:p>
      </dgm:t>
    </dgm:pt>
    <dgm:pt modelId="{D7871D1F-26E3-483E-A340-2DFDEB5B0C52}" type="sibTrans" cxnId="{309184E5-A391-40D9-A607-079185380BE3}">
      <dgm:prSet/>
      <dgm:spPr/>
      <dgm:t>
        <a:bodyPr/>
        <a:lstStyle/>
        <a:p>
          <a:endParaRPr lang="en-US"/>
        </a:p>
      </dgm:t>
    </dgm:pt>
    <dgm:pt modelId="{622E2188-67FF-44B9-AC81-65937008FE6F}">
      <dgm:prSet/>
      <dgm:spPr/>
      <dgm:t>
        <a:bodyPr/>
        <a:lstStyle/>
        <a:p>
          <a:r>
            <a:rPr lang="hr-HR" baseline="0" dirty="0"/>
            <a:t>Ne mjeri brzinu skalabilnost i pouzdanost – mehaniku obrade</a:t>
          </a:r>
          <a:endParaRPr lang="en-US" dirty="0"/>
        </a:p>
      </dgm:t>
    </dgm:pt>
    <dgm:pt modelId="{916DB8A8-FC8B-4224-9F13-4E71A0916882}" type="parTrans" cxnId="{54761C72-9509-4B35-B4F1-07F82C734F3B}">
      <dgm:prSet/>
      <dgm:spPr/>
      <dgm:t>
        <a:bodyPr/>
        <a:lstStyle/>
        <a:p>
          <a:endParaRPr lang="en-US"/>
        </a:p>
      </dgm:t>
    </dgm:pt>
    <dgm:pt modelId="{38E95048-3401-4C12-A592-C07B9CA8FEFF}" type="sibTrans" cxnId="{54761C72-9509-4B35-B4F1-07F82C734F3B}">
      <dgm:prSet/>
      <dgm:spPr/>
      <dgm:t>
        <a:bodyPr/>
        <a:lstStyle/>
        <a:p>
          <a:endParaRPr lang="en-US"/>
        </a:p>
      </dgm:t>
    </dgm:pt>
    <dgm:pt modelId="{CCC80926-EE7B-4598-810A-40E68911701B}">
      <dgm:prSet/>
      <dgm:spPr/>
      <dgm:t>
        <a:bodyPr/>
        <a:lstStyle/>
        <a:p>
          <a:r>
            <a:rPr lang="hr-HR" b="1" u="sng" baseline="0"/>
            <a:t>NEFUNKCIONALNO</a:t>
          </a:r>
          <a:endParaRPr lang="en-US"/>
        </a:p>
      </dgm:t>
    </dgm:pt>
    <dgm:pt modelId="{965EA140-87BD-49DD-935C-D4A418F8D021}" type="parTrans" cxnId="{345FFE18-1C02-45F2-998D-8B14D03F99B1}">
      <dgm:prSet/>
      <dgm:spPr/>
      <dgm:t>
        <a:bodyPr/>
        <a:lstStyle/>
        <a:p>
          <a:endParaRPr lang="en-US"/>
        </a:p>
      </dgm:t>
    </dgm:pt>
    <dgm:pt modelId="{0DB47B5B-C561-4A1E-8C25-33DB8C12B5E0}" type="sibTrans" cxnId="{345FFE18-1C02-45F2-998D-8B14D03F99B1}">
      <dgm:prSet/>
      <dgm:spPr/>
      <dgm:t>
        <a:bodyPr/>
        <a:lstStyle/>
        <a:p>
          <a:endParaRPr lang="en-US"/>
        </a:p>
      </dgm:t>
    </dgm:pt>
    <dgm:pt modelId="{A833FE75-3F4E-4089-9BA2-7FB936292970}">
      <dgm:prSet/>
      <dgm:spPr/>
      <dgm:t>
        <a:bodyPr/>
        <a:lstStyle/>
        <a:p>
          <a:r>
            <a:rPr lang="hr-HR" baseline="0"/>
            <a:t>Usmjerava se na istraživanje kvalitete, sigurnosti ili performansi izvornog koda aplikacije. </a:t>
          </a:r>
          <a:endParaRPr lang="en-US"/>
        </a:p>
      </dgm:t>
    </dgm:pt>
    <dgm:pt modelId="{53013818-C6F9-4F78-A2CA-23B3B83FE710}" type="parTrans" cxnId="{197EA735-3C36-4C02-85C7-331419D3FC30}">
      <dgm:prSet/>
      <dgm:spPr/>
      <dgm:t>
        <a:bodyPr/>
        <a:lstStyle/>
        <a:p>
          <a:endParaRPr lang="en-US"/>
        </a:p>
      </dgm:t>
    </dgm:pt>
    <dgm:pt modelId="{45C7D339-282A-4014-8BE6-7A4E5F69DC06}" type="sibTrans" cxnId="{197EA735-3C36-4C02-85C7-331419D3FC30}">
      <dgm:prSet/>
      <dgm:spPr/>
      <dgm:t>
        <a:bodyPr/>
        <a:lstStyle/>
        <a:p>
          <a:endParaRPr lang="en-US"/>
        </a:p>
      </dgm:t>
    </dgm:pt>
    <dgm:pt modelId="{77B3DAF6-7F4E-4AE6-8C09-E6540DC4F210}" type="pres">
      <dgm:prSet presAssocID="{0F09C572-AFEA-4092-8834-DC73A8808072}" presName="linear" presStyleCnt="0">
        <dgm:presLayoutVars>
          <dgm:dir/>
          <dgm:animLvl val="lvl"/>
          <dgm:resizeHandles val="exact"/>
        </dgm:presLayoutVars>
      </dgm:prSet>
      <dgm:spPr/>
    </dgm:pt>
    <dgm:pt modelId="{5696880B-1649-4C73-BD6C-A9F52422C8F5}" type="pres">
      <dgm:prSet presAssocID="{99B741BE-292C-4056-999F-4F642D444A31}" presName="parentLin" presStyleCnt="0"/>
      <dgm:spPr/>
    </dgm:pt>
    <dgm:pt modelId="{F2D27521-1E41-4E30-BBA1-21CF901F36DA}" type="pres">
      <dgm:prSet presAssocID="{99B741BE-292C-4056-999F-4F642D444A31}" presName="parentLeftMargin" presStyleLbl="node1" presStyleIdx="0" presStyleCnt="2"/>
      <dgm:spPr/>
    </dgm:pt>
    <dgm:pt modelId="{4C39EC93-3C90-48E5-BBDE-12E9DB0ADEE6}" type="pres">
      <dgm:prSet presAssocID="{99B741BE-292C-4056-999F-4F642D444A31}" presName="parentText" presStyleLbl="node1" presStyleIdx="0" presStyleCnt="2">
        <dgm:presLayoutVars>
          <dgm:chMax val="0"/>
          <dgm:bulletEnabled val="1"/>
        </dgm:presLayoutVars>
      </dgm:prSet>
      <dgm:spPr/>
    </dgm:pt>
    <dgm:pt modelId="{9AE63C52-C8B5-4449-BDF9-264AD940970E}" type="pres">
      <dgm:prSet presAssocID="{99B741BE-292C-4056-999F-4F642D444A31}" presName="negativeSpace" presStyleCnt="0"/>
      <dgm:spPr/>
    </dgm:pt>
    <dgm:pt modelId="{74CEFEEF-5E30-4389-B8E2-41E27E5D96FA}" type="pres">
      <dgm:prSet presAssocID="{99B741BE-292C-4056-999F-4F642D444A31}" presName="childText" presStyleLbl="conFgAcc1" presStyleIdx="0" presStyleCnt="2">
        <dgm:presLayoutVars>
          <dgm:bulletEnabled val="1"/>
        </dgm:presLayoutVars>
      </dgm:prSet>
      <dgm:spPr/>
    </dgm:pt>
    <dgm:pt modelId="{FAE668DD-11E9-41CB-A369-C565705A769A}" type="pres">
      <dgm:prSet presAssocID="{34D639FE-675E-42E2-A10C-D9717AD7BA7B}" presName="spaceBetweenRectangles" presStyleCnt="0"/>
      <dgm:spPr/>
    </dgm:pt>
    <dgm:pt modelId="{6DECC64D-9599-4227-9D51-93009A1934DE}" type="pres">
      <dgm:prSet presAssocID="{CCC80926-EE7B-4598-810A-40E68911701B}" presName="parentLin" presStyleCnt="0"/>
      <dgm:spPr/>
    </dgm:pt>
    <dgm:pt modelId="{B939BAFA-68B1-4617-8EA8-D538654DC774}" type="pres">
      <dgm:prSet presAssocID="{CCC80926-EE7B-4598-810A-40E68911701B}" presName="parentLeftMargin" presStyleLbl="node1" presStyleIdx="0" presStyleCnt="2"/>
      <dgm:spPr/>
    </dgm:pt>
    <dgm:pt modelId="{E683B6C9-8A94-49F1-838C-8A066C617C00}" type="pres">
      <dgm:prSet presAssocID="{CCC80926-EE7B-4598-810A-40E68911701B}" presName="parentText" presStyleLbl="node1" presStyleIdx="1" presStyleCnt="2">
        <dgm:presLayoutVars>
          <dgm:chMax val="0"/>
          <dgm:bulletEnabled val="1"/>
        </dgm:presLayoutVars>
      </dgm:prSet>
      <dgm:spPr/>
    </dgm:pt>
    <dgm:pt modelId="{AACB214A-01D4-4BEC-9AC8-85F66868E0DC}" type="pres">
      <dgm:prSet presAssocID="{CCC80926-EE7B-4598-810A-40E68911701B}" presName="negativeSpace" presStyleCnt="0"/>
      <dgm:spPr/>
    </dgm:pt>
    <dgm:pt modelId="{DA4EA0FD-C5EC-4DF7-B5B8-2EA1D5D5FDB8}" type="pres">
      <dgm:prSet presAssocID="{CCC80926-EE7B-4598-810A-40E68911701B}" presName="childText" presStyleLbl="conFgAcc1" presStyleIdx="1" presStyleCnt="2">
        <dgm:presLayoutVars>
          <dgm:bulletEnabled val="1"/>
        </dgm:presLayoutVars>
      </dgm:prSet>
      <dgm:spPr/>
    </dgm:pt>
  </dgm:ptLst>
  <dgm:cxnLst>
    <dgm:cxn modelId="{5AE7FE07-07C9-4D74-9D27-0A861714C991}" type="presOf" srcId="{99B741BE-292C-4056-999F-4F642D444A31}" destId="{4C39EC93-3C90-48E5-BBDE-12E9DB0ADEE6}" srcOrd="1" destOrd="0" presId="urn:microsoft.com/office/officeart/2005/8/layout/list1"/>
    <dgm:cxn modelId="{345FFE18-1C02-45F2-998D-8B14D03F99B1}" srcId="{0F09C572-AFEA-4092-8834-DC73A8808072}" destId="{CCC80926-EE7B-4598-810A-40E68911701B}" srcOrd="1" destOrd="0" parTransId="{965EA140-87BD-49DD-935C-D4A418F8D021}" sibTransId="{0DB47B5B-C561-4A1E-8C25-33DB8C12B5E0}"/>
    <dgm:cxn modelId="{B5DEEF1C-E226-48DF-840D-6082EEBA18D0}" type="presOf" srcId="{CCC80926-EE7B-4598-810A-40E68911701B}" destId="{B939BAFA-68B1-4617-8EA8-D538654DC774}" srcOrd="0" destOrd="0" presId="urn:microsoft.com/office/officeart/2005/8/layout/list1"/>
    <dgm:cxn modelId="{197EA735-3C36-4C02-85C7-331419D3FC30}" srcId="{CCC80926-EE7B-4598-810A-40E68911701B}" destId="{A833FE75-3F4E-4089-9BA2-7FB936292970}" srcOrd="0" destOrd="0" parTransId="{53013818-C6F9-4F78-A2CA-23B3B83FE710}" sibTransId="{45C7D339-282A-4014-8BE6-7A4E5F69DC06}"/>
    <dgm:cxn modelId="{9EDCA168-11EE-4D9E-8413-179E2C0C9751}" type="presOf" srcId="{99B741BE-292C-4056-999F-4F642D444A31}" destId="{F2D27521-1E41-4E30-BBA1-21CF901F36DA}" srcOrd="0" destOrd="0" presId="urn:microsoft.com/office/officeart/2005/8/layout/list1"/>
    <dgm:cxn modelId="{54761C72-9509-4B35-B4F1-07F82C734F3B}" srcId="{99B741BE-292C-4056-999F-4F642D444A31}" destId="{622E2188-67FF-44B9-AC81-65937008FE6F}" srcOrd="2" destOrd="0" parTransId="{916DB8A8-FC8B-4224-9F13-4E71A0916882}" sibTransId="{38E95048-3401-4C12-A592-C07B9CA8FEFF}"/>
    <dgm:cxn modelId="{9B086973-B444-4EFB-8FFC-CDB5A6F962FB}" type="presOf" srcId="{A833FE75-3F4E-4089-9BA2-7FB936292970}" destId="{DA4EA0FD-C5EC-4DF7-B5B8-2EA1D5D5FDB8}" srcOrd="0" destOrd="0" presId="urn:microsoft.com/office/officeart/2005/8/layout/list1"/>
    <dgm:cxn modelId="{1A817F81-8205-47F1-9A67-8EFF8CC43098}" srcId="{0F09C572-AFEA-4092-8834-DC73A8808072}" destId="{99B741BE-292C-4056-999F-4F642D444A31}" srcOrd="0" destOrd="0" parTransId="{577F5A59-7030-45BE-8E97-A8472AA0EBCE}" sibTransId="{34D639FE-675E-42E2-A10C-D9717AD7BA7B}"/>
    <dgm:cxn modelId="{9B173C87-65DE-49FA-8828-A5790BDB3855}" type="presOf" srcId="{0F09C572-AFEA-4092-8834-DC73A8808072}" destId="{77B3DAF6-7F4E-4AE6-8C09-E6540DC4F210}" srcOrd="0" destOrd="0" presId="urn:microsoft.com/office/officeart/2005/8/layout/list1"/>
    <dgm:cxn modelId="{6F215B97-77C0-4970-BF83-EE4F000B406F}" type="presOf" srcId="{CCC80926-EE7B-4598-810A-40E68911701B}" destId="{E683B6C9-8A94-49F1-838C-8A066C617C00}" srcOrd="1" destOrd="0" presId="urn:microsoft.com/office/officeart/2005/8/layout/list1"/>
    <dgm:cxn modelId="{C20F5DB8-1C37-49EC-8EA8-CEC5CA0A1671}" type="presOf" srcId="{963AC980-903A-44CD-A80A-C4EFF8843B55}" destId="{74CEFEEF-5E30-4389-B8E2-41E27E5D96FA}" srcOrd="0" destOrd="0" presId="urn:microsoft.com/office/officeart/2005/8/layout/list1"/>
    <dgm:cxn modelId="{D11D63CE-F476-479E-81BF-DC12139BE52A}" type="presOf" srcId="{4AF5A165-2A46-419A-B0CB-61A5D70AB075}" destId="{74CEFEEF-5E30-4389-B8E2-41E27E5D96FA}" srcOrd="0" destOrd="1" presId="urn:microsoft.com/office/officeart/2005/8/layout/list1"/>
    <dgm:cxn modelId="{9B8F46DB-56BF-444E-992A-4D252A0B24E4}" type="presOf" srcId="{622E2188-67FF-44B9-AC81-65937008FE6F}" destId="{74CEFEEF-5E30-4389-B8E2-41E27E5D96FA}" srcOrd="0" destOrd="2" presId="urn:microsoft.com/office/officeart/2005/8/layout/list1"/>
    <dgm:cxn modelId="{309184E5-A391-40D9-A607-079185380BE3}" srcId="{99B741BE-292C-4056-999F-4F642D444A31}" destId="{4AF5A165-2A46-419A-B0CB-61A5D70AB075}" srcOrd="1" destOrd="0" parTransId="{26BB90DB-BCF7-487A-A243-8FF58E977E28}" sibTransId="{D7871D1F-26E3-483E-A340-2DFDEB5B0C52}"/>
    <dgm:cxn modelId="{2DD1FCE6-EC48-46E9-B885-92AAC5540B2D}" srcId="{99B741BE-292C-4056-999F-4F642D444A31}" destId="{963AC980-903A-44CD-A80A-C4EFF8843B55}" srcOrd="0" destOrd="0" parTransId="{98A63E03-FCF5-45AC-B974-946C328E7AB7}" sibTransId="{2138CBB4-FD9F-41CF-B00C-B3D72BCCAA30}"/>
    <dgm:cxn modelId="{5E3C227C-ACA8-46EC-A493-B77CB65E6C29}" type="presParOf" srcId="{77B3DAF6-7F4E-4AE6-8C09-E6540DC4F210}" destId="{5696880B-1649-4C73-BD6C-A9F52422C8F5}" srcOrd="0" destOrd="0" presId="urn:microsoft.com/office/officeart/2005/8/layout/list1"/>
    <dgm:cxn modelId="{A08C950A-EB23-468F-9626-84D22B4C1E7C}" type="presParOf" srcId="{5696880B-1649-4C73-BD6C-A9F52422C8F5}" destId="{F2D27521-1E41-4E30-BBA1-21CF901F36DA}" srcOrd="0" destOrd="0" presId="urn:microsoft.com/office/officeart/2005/8/layout/list1"/>
    <dgm:cxn modelId="{92EC90D6-1EDC-4461-A5E8-80AA70770752}" type="presParOf" srcId="{5696880B-1649-4C73-BD6C-A9F52422C8F5}" destId="{4C39EC93-3C90-48E5-BBDE-12E9DB0ADEE6}" srcOrd="1" destOrd="0" presId="urn:microsoft.com/office/officeart/2005/8/layout/list1"/>
    <dgm:cxn modelId="{EEBFFCA6-1ADD-46D2-B153-23E869910B12}" type="presParOf" srcId="{77B3DAF6-7F4E-4AE6-8C09-E6540DC4F210}" destId="{9AE63C52-C8B5-4449-BDF9-264AD940970E}" srcOrd="1" destOrd="0" presId="urn:microsoft.com/office/officeart/2005/8/layout/list1"/>
    <dgm:cxn modelId="{71C7979C-E7C7-421D-88C7-525850C5EDE0}" type="presParOf" srcId="{77B3DAF6-7F4E-4AE6-8C09-E6540DC4F210}" destId="{74CEFEEF-5E30-4389-B8E2-41E27E5D96FA}" srcOrd="2" destOrd="0" presId="urn:microsoft.com/office/officeart/2005/8/layout/list1"/>
    <dgm:cxn modelId="{A5480DD2-A390-44DC-BFAF-2AD149AC498B}" type="presParOf" srcId="{77B3DAF6-7F4E-4AE6-8C09-E6540DC4F210}" destId="{FAE668DD-11E9-41CB-A369-C565705A769A}" srcOrd="3" destOrd="0" presId="urn:microsoft.com/office/officeart/2005/8/layout/list1"/>
    <dgm:cxn modelId="{1BB44A53-4978-4357-BDB4-AEBAE50C8D55}" type="presParOf" srcId="{77B3DAF6-7F4E-4AE6-8C09-E6540DC4F210}" destId="{6DECC64D-9599-4227-9D51-93009A1934DE}" srcOrd="4" destOrd="0" presId="urn:microsoft.com/office/officeart/2005/8/layout/list1"/>
    <dgm:cxn modelId="{A5211268-D6AC-4ABD-A205-5F81B8A760B3}" type="presParOf" srcId="{6DECC64D-9599-4227-9D51-93009A1934DE}" destId="{B939BAFA-68B1-4617-8EA8-D538654DC774}" srcOrd="0" destOrd="0" presId="urn:microsoft.com/office/officeart/2005/8/layout/list1"/>
    <dgm:cxn modelId="{5863E1E4-2A1E-4E46-9F2F-65EECCB94B10}" type="presParOf" srcId="{6DECC64D-9599-4227-9D51-93009A1934DE}" destId="{E683B6C9-8A94-49F1-838C-8A066C617C00}" srcOrd="1" destOrd="0" presId="urn:microsoft.com/office/officeart/2005/8/layout/list1"/>
    <dgm:cxn modelId="{ACB5E319-53BD-46A1-9BDB-9D04AD380453}" type="presParOf" srcId="{77B3DAF6-7F4E-4AE6-8C09-E6540DC4F210}" destId="{AACB214A-01D4-4BEC-9AC8-85F66868E0DC}" srcOrd="5" destOrd="0" presId="urn:microsoft.com/office/officeart/2005/8/layout/list1"/>
    <dgm:cxn modelId="{ACFE0C6E-CEE6-416B-84D5-1AF32BB7917D}" type="presParOf" srcId="{77B3DAF6-7F4E-4AE6-8C09-E6540DC4F210}" destId="{DA4EA0FD-C5EC-4DF7-B5B8-2EA1D5D5FDB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A81FC9-2953-42AF-85BB-CCFC5A44B008}"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03715287-736E-4ECD-A524-00EEA90E2E4D}">
      <dgm:prSet/>
      <dgm:spPr/>
      <dgm:t>
        <a:bodyPr/>
        <a:lstStyle/>
        <a:p>
          <a:r>
            <a:rPr lang="hr-HR" dirty="0"/>
            <a:t>Postoji velik broj vrsta testova koje bismo mogli definirati kao funkcionalne, a neki od njih svojom primjenom mogu obuhvatiti i aspekte ne-funkcionalnog testiranja. </a:t>
          </a:r>
          <a:endParaRPr lang="en-US" dirty="0"/>
        </a:p>
      </dgm:t>
    </dgm:pt>
    <dgm:pt modelId="{1960DB96-D93A-424D-AA94-6152AF77A3E9}" type="parTrans" cxnId="{15195297-CEF2-4345-81FE-3890245CC076}">
      <dgm:prSet/>
      <dgm:spPr/>
      <dgm:t>
        <a:bodyPr/>
        <a:lstStyle/>
        <a:p>
          <a:endParaRPr lang="en-US"/>
        </a:p>
      </dgm:t>
    </dgm:pt>
    <dgm:pt modelId="{F9285B81-2F14-4AE0-9D5E-AD3FE457684F}" type="sibTrans" cxnId="{15195297-CEF2-4345-81FE-3890245CC076}">
      <dgm:prSet/>
      <dgm:spPr/>
      <dgm:t>
        <a:bodyPr/>
        <a:lstStyle/>
        <a:p>
          <a:endParaRPr lang="en-US"/>
        </a:p>
      </dgm:t>
    </dgm:pt>
    <dgm:pt modelId="{0AC42E81-FA64-482B-8239-8370B4A85F2E}">
      <dgm:prSet/>
      <dgm:spPr/>
      <dgm:t>
        <a:bodyPr/>
        <a:lstStyle/>
        <a:p>
          <a:r>
            <a:rPr lang="hr-HR" dirty="0"/>
            <a:t>Neke od relevantnijih vrsta funkcionalnog testiranja:</a:t>
          </a:r>
          <a:endParaRPr lang="en-US" dirty="0"/>
        </a:p>
      </dgm:t>
    </dgm:pt>
    <dgm:pt modelId="{46D2E043-72D7-406D-8EC8-0AD162F6C83F}" type="parTrans" cxnId="{46AD608E-0703-41AB-97BA-72FD3ADE7584}">
      <dgm:prSet/>
      <dgm:spPr/>
      <dgm:t>
        <a:bodyPr/>
        <a:lstStyle/>
        <a:p>
          <a:endParaRPr lang="en-US"/>
        </a:p>
      </dgm:t>
    </dgm:pt>
    <dgm:pt modelId="{30ACCF8A-77B2-4C15-9D73-4421B4B014AC}" type="sibTrans" cxnId="{46AD608E-0703-41AB-97BA-72FD3ADE7584}">
      <dgm:prSet/>
      <dgm:spPr/>
      <dgm:t>
        <a:bodyPr/>
        <a:lstStyle/>
        <a:p>
          <a:endParaRPr lang="en-US"/>
        </a:p>
      </dgm:t>
    </dgm:pt>
    <dgm:pt modelId="{35A7493C-DC1A-4428-894F-8F8676B3794A}">
      <dgm:prSet custT="1"/>
      <dgm:spPr/>
      <dgm:t>
        <a:bodyPr/>
        <a:lstStyle/>
        <a:p>
          <a:r>
            <a:rPr lang="pt-BR" sz="1600" dirty="0"/>
            <a:t>Jedinično testiranje</a:t>
          </a:r>
          <a:endParaRPr lang="en-US" sz="1600" dirty="0"/>
        </a:p>
      </dgm:t>
    </dgm:pt>
    <dgm:pt modelId="{831365A5-1BB4-4092-995F-1753146EAFEA}" type="parTrans" cxnId="{DA7A8D09-8EA9-4FB2-86D0-1219D2C1CFCC}">
      <dgm:prSet/>
      <dgm:spPr/>
      <dgm:t>
        <a:bodyPr/>
        <a:lstStyle/>
        <a:p>
          <a:endParaRPr lang="en-US"/>
        </a:p>
      </dgm:t>
    </dgm:pt>
    <dgm:pt modelId="{6ABD9E31-EB62-4EF6-B055-2B215178F920}" type="sibTrans" cxnId="{DA7A8D09-8EA9-4FB2-86D0-1219D2C1CFCC}">
      <dgm:prSet/>
      <dgm:spPr/>
      <dgm:t>
        <a:bodyPr/>
        <a:lstStyle/>
        <a:p>
          <a:endParaRPr lang="en-US"/>
        </a:p>
      </dgm:t>
    </dgm:pt>
    <dgm:pt modelId="{E75DCAB2-51B1-4C69-B78E-89BF48ACD728}">
      <dgm:prSet custT="1"/>
      <dgm:spPr/>
      <dgm:t>
        <a:bodyPr/>
        <a:lstStyle/>
        <a:p>
          <a:r>
            <a:rPr lang="pt-BR" sz="1600" dirty="0"/>
            <a:t>Integracijsko testiranje</a:t>
          </a:r>
          <a:endParaRPr lang="en-US" sz="1600" dirty="0"/>
        </a:p>
      </dgm:t>
    </dgm:pt>
    <dgm:pt modelId="{C61A7FAF-52E1-4503-9585-E8BC2112255E}" type="parTrans" cxnId="{AF9B23A9-6BA4-4929-BAC9-407EC319AAD0}">
      <dgm:prSet/>
      <dgm:spPr/>
      <dgm:t>
        <a:bodyPr/>
        <a:lstStyle/>
        <a:p>
          <a:endParaRPr lang="en-US"/>
        </a:p>
      </dgm:t>
    </dgm:pt>
    <dgm:pt modelId="{7AB7A1F4-426B-4790-A456-7C67107CCE10}" type="sibTrans" cxnId="{AF9B23A9-6BA4-4929-BAC9-407EC319AAD0}">
      <dgm:prSet/>
      <dgm:spPr/>
      <dgm:t>
        <a:bodyPr/>
        <a:lstStyle/>
        <a:p>
          <a:endParaRPr lang="en-US"/>
        </a:p>
      </dgm:t>
    </dgm:pt>
    <dgm:pt modelId="{DFA389A5-B12B-49DB-9386-D4D27E1E3B8F}">
      <dgm:prSet/>
      <dgm:spPr/>
      <dgm:t>
        <a:bodyPr/>
        <a:lstStyle/>
        <a:p>
          <a:r>
            <a:rPr lang="pt-BR" dirty="0"/>
            <a:t>Testiranje sučelja</a:t>
          </a:r>
          <a:endParaRPr lang="en-US" dirty="0"/>
        </a:p>
      </dgm:t>
    </dgm:pt>
    <dgm:pt modelId="{77074ED9-A2FB-4BA1-A51E-D71E9BD7FFB9}" type="parTrans" cxnId="{29FDF24A-6526-49D9-B182-5B42C0D1AE25}">
      <dgm:prSet/>
      <dgm:spPr/>
      <dgm:t>
        <a:bodyPr/>
        <a:lstStyle/>
        <a:p>
          <a:endParaRPr lang="en-US"/>
        </a:p>
      </dgm:t>
    </dgm:pt>
    <dgm:pt modelId="{6546C71E-D3A9-4FD8-A2DB-386F29B70525}" type="sibTrans" cxnId="{29FDF24A-6526-49D9-B182-5B42C0D1AE25}">
      <dgm:prSet/>
      <dgm:spPr/>
      <dgm:t>
        <a:bodyPr/>
        <a:lstStyle/>
        <a:p>
          <a:endParaRPr lang="en-US"/>
        </a:p>
      </dgm:t>
    </dgm:pt>
    <dgm:pt modelId="{46D23D8C-6A5B-4C72-B381-A132BBCF66B7}">
      <dgm:prSet/>
      <dgm:spPr/>
      <dgm:t>
        <a:bodyPr/>
        <a:lstStyle/>
        <a:p>
          <a:r>
            <a:rPr lang="pt-BR"/>
            <a:t>Testiranje sustava</a:t>
          </a:r>
          <a:endParaRPr lang="en-US"/>
        </a:p>
      </dgm:t>
    </dgm:pt>
    <dgm:pt modelId="{6C94FD84-89D9-426B-B58A-D815D62AD127}" type="parTrans" cxnId="{81B6DE7E-A5F9-4DFD-BF02-07D0886B8AE4}">
      <dgm:prSet/>
      <dgm:spPr/>
      <dgm:t>
        <a:bodyPr/>
        <a:lstStyle/>
        <a:p>
          <a:endParaRPr lang="en-US"/>
        </a:p>
      </dgm:t>
    </dgm:pt>
    <dgm:pt modelId="{DA9D4F91-1FA5-4D52-B03F-6679BBEA35A6}" type="sibTrans" cxnId="{81B6DE7E-A5F9-4DFD-BF02-07D0886B8AE4}">
      <dgm:prSet/>
      <dgm:spPr/>
      <dgm:t>
        <a:bodyPr/>
        <a:lstStyle/>
        <a:p>
          <a:endParaRPr lang="en-US"/>
        </a:p>
      </dgm:t>
    </dgm:pt>
    <dgm:pt modelId="{76BAC341-12A2-4249-8AD0-93314BDB4DD0}">
      <dgm:prSet/>
      <dgm:spPr/>
      <dgm:t>
        <a:bodyPr/>
        <a:lstStyle/>
        <a:p>
          <a:r>
            <a:rPr lang="hr-HR" dirty="0"/>
            <a:t>Regresijsko testiranje</a:t>
          </a:r>
          <a:endParaRPr lang="en-US" dirty="0"/>
        </a:p>
      </dgm:t>
    </dgm:pt>
    <dgm:pt modelId="{ACE1A3EA-C4D1-4F64-8989-5522B18018B6}" type="parTrans" cxnId="{505838F0-3945-495A-8366-1D8199E265F9}">
      <dgm:prSet/>
      <dgm:spPr/>
      <dgm:t>
        <a:bodyPr/>
        <a:lstStyle/>
        <a:p>
          <a:endParaRPr lang="en-US"/>
        </a:p>
      </dgm:t>
    </dgm:pt>
    <dgm:pt modelId="{02CFE1D4-703E-42D4-AA65-DFD6CD55427D}" type="sibTrans" cxnId="{505838F0-3945-495A-8366-1D8199E265F9}">
      <dgm:prSet/>
      <dgm:spPr/>
      <dgm:t>
        <a:bodyPr/>
        <a:lstStyle/>
        <a:p>
          <a:endParaRPr lang="en-US"/>
        </a:p>
      </dgm:t>
    </dgm:pt>
    <dgm:pt modelId="{FE2F3BB6-D587-417F-85C2-546AFCC3AE4A}">
      <dgm:prSet custT="1"/>
      <dgm:spPr/>
      <dgm:t>
        <a:bodyPr/>
        <a:lstStyle/>
        <a:p>
          <a:r>
            <a:rPr lang="hr-HR" sz="1600" dirty="0"/>
            <a:t>'Smoke' testiranje, ili testiranje dima</a:t>
          </a:r>
          <a:endParaRPr lang="en-US" sz="1600" dirty="0"/>
        </a:p>
      </dgm:t>
    </dgm:pt>
    <dgm:pt modelId="{4BF2A4D4-31C6-4353-BE80-7B2035B3D17F}" type="parTrans" cxnId="{FB1E696F-6645-47E4-87D0-492F4597F0B2}">
      <dgm:prSet/>
      <dgm:spPr/>
      <dgm:t>
        <a:bodyPr/>
        <a:lstStyle/>
        <a:p>
          <a:endParaRPr lang="en-US"/>
        </a:p>
      </dgm:t>
    </dgm:pt>
    <dgm:pt modelId="{FA0221F1-68B3-4127-98EB-D7C86A989C78}" type="sibTrans" cxnId="{FB1E696F-6645-47E4-87D0-492F4597F0B2}">
      <dgm:prSet/>
      <dgm:spPr/>
      <dgm:t>
        <a:bodyPr/>
        <a:lstStyle/>
        <a:p>
          <a:endParaRPr lang="en-US"/>
        </a:p>
      </dgm:t>
    </dgm:pt>
    <dgm:pt modelId="{EEFD9D97-EC15-4812-B7AB-89CFA5E6BFE0}">
      <dgm:prSet custT="1"/>
      <dgm:spPr/>
      <dgm:t>
        <a:bodyPr/>
        <a:lstStyle/>
        <a:p>
          <a:r>
            <a:rPr lang="hr-HR" sz="1600" dirty="0"/>
            <a:t>Testiranje ispravnosti</a:t>
          </a:r>
          <a:endParaRPr lang="en-US" sz="1600" dirty="0"/>
        </a:p>
      </dgm:t>
    </dgm:pt>
    <dgm:pt modelId="{E0F11A4F-CD02-4FAD-BE28-470F10CA8136}" type="parTrans" cxnId="{F967B353-043B-4606-8211-ADF7724212B2}">
      <dgm:prSet/>
      <dgm:spPr/>
      <dgm:t>
        <a:bodyPr/>
        <a:lstStyle/>
        <a:p>
          <a:endParaRPr lang="en-US"/>
        </a:p>
      </dgm:t>
    </dgm:pt>
    <dgm:pt modelId="{E9F48377-1D6D-49CD-ADFD-4DB35457A448}" type="sibTrans" cxnId="{F967B353-043B-4606-8211-ADF7724212B2}">
      <dgm:prSet/>
      <dgm:spPr/>
      <dgm:t>
        <a:bodyPr/>
        <a:lstStyle/>
        <a:p>
          <a:endParaRPr lang="en-US"/>
        </a:p>
      </dgm:t>
    </dgm:pt>
    <dgm:pt modelId="{2891307C-9F3D-4672-9F7F-977E1871F0D6}">
      <dgm:prSet custT="1"/>
      <dgm:spPr/>
      <dgm:t>
        <a:bodyPr/>
        <a:lstStyle/>
        <a:p>
          <a:r>
            <a:rPr lang="hr-HR" sz="1600" dirty="0"/>
            <a:t>Testiranje prihvaćanja korisnika</a:t>
          </a:r>
          <a:endParaRPr lang="en-US" sz="1600" dirty="0"/>
        </a:p>
      </dgm:t>
    </dgm:pt>
    <dgm:pt modelId="{6202F803-3402-4994-A970-030133D15A2E}" type="parTrans" cxnId="{F9F12E36-4AFF-4804-9212-8A8307B819D9}">
      <dgm:prSet/>
      <dgm:spPr/>
      <dgm:t>
        <a:bodyPr/>
        <a:lstStyle/>
        <a:p>
          <a:endParaRPr lang="en-US"/>
        </a:p>
      </dgm:t>
    </dgm:pt>
    <dgm:pt modelId="{C97483A3-EE10-4DC0-A386-F0BB90A2EE59}" type="sibTrans" cxnId="{F9F12E36-4AFF-4804-9212-8A8307B819D9}">
      <dgm:prSet/>
      <dgm:spPr/>
      <dgm:t>
        <a:bodyPr/>
        <a:lstStyle/>
        <a:p>
          <a:endParaRPr lang="en-US"/>
        </a:p>
      </dgm:t>
    </dgm:pt>
    <dgm:pt modelId="{3A787930-C953-479A-9844-7E7AF301D396}" type="pres">
      <dgm:prSet presAssocID="{54A81FC9-2953-42AF-85BB-CCFC5A44B008}" presName="Name0" presStyleCnt="0">
        <dgm:presLayoutVars>
          <dgm:dir/>
          <dgm:animLvl val="lvl"/>
          <dgm:resizeHandles val="exact"/>
        </dgm:presLayoutVars>
      </dgm:prSet>
      <dgm:spPr/>
    </dgm:pt>
    <dgm:pt modelId="{9AE0BA26-4C00-4EB3-9124-C6127D578B80}" type="pres">
      <dgm:prSet presAssocID="{0AC42E81-FA64-482B-8239-8370B4A85F2E}" presName="boxAndChildren" presStyleCnt="0"/>
      <dgm:spPr/>
    </dgm:pt>
    <dgm:pt modelId="{190D3858-6EE1-4300-A6DD-627950CF8BD5}" type="pres">
      <dgm:prSet presAssocID="{0AC42E81-FA64-482B-8239-8370B4A85F2E}" presName="parentTextBox" presStyleLbl="node1" presStyleIdx="0" presStyleCnt="2"/>
      <dgm:spPr/>
    </dgm:pt>
    <dgm:pt modelId="{5D0E0B48-40B4-4039-9836-52BC36F18DC5}" type="pres">
      <dgm:prSet presAssocID="{0AC42E81-FA64-482B-8239-8370B4A85F2E}" presName="entireBox" presStyleLbl="node1" presStyleIdx="0" presStyleCnt="2"/>
      <dgm:spPr/>
    </dgm:pt>
    <dgm:pt modelId="{1F0E0801-0E35-4932-89DE-0871E6A00503}" type="pres">
      <dgm:prSet presAssocID="{0AC42E81-FA64-482B-8239-8370B4A85F2E}" presName="descendantBox" presStyleCnt="0"/>
      <dgm:spPr/>
    </dgm:pt>
    <dgm:pt modelId="{95A193DE-4670-48CC-B852-72BB3A782831}" type="pres">
      <dgm:prSet presAssocID="{35A7493C-DC1A-4428-894F-8F8676B3794A}" presName="childTextBox" presStyleLbl="fgAccFollowNode1" presStyleIdx="0" presStyleCnt="8" custScaleX="88353" custScaleY="100772" custLinFactNeighborX="2854" custLinFactNeighborY="367">
        <dgm:presLayoutVars>
          <dgm:bulletEnabled val="1"/>
        </dgm:presLayoutVars>
      </dgm:prSet>
      <dgm:spPr/>
    </dgm:pt>
    <dgm:pt modelId="{1CAE75A4-8EC6-413E-8070-D5C90AD0B4C9}" type="pres">
      <dgm:prSet presAssocID="{E75DCAB2-51B1-4C69-B78E-89BF48ACD728}" presName="childTextBox" presStyleLbl="fgAccFollowNode1" presStyleIdx="1" presStyleCnt="8" custScaleX="120261">
        <dgm:presLayoutVars>
          <dgm:bulletEnabled val="1"/>
        </dgm:presLayoutVars>
      </dgm:prSet>
      <dgm:spPr/>
    </dgm:pt>
    <dgm:pt modelId="{D63B2174-D9B7-4875-B0E2-F4F145FB3878}" type="pres">
      <dgm:prSet presAssocID="{DFA389A5-B12B-49DB-9386-D4D27E1E3B8F}" presName="childTextBox" presStyleLbl="fgAccFollowNode1" presStyleIdx="2" presStyleCnt="8">
        <dgm:presLayoutVars>
          <dgm:bulletEnabled val="1"/>
        </dgm:presLayoutVars>
      </dgm:prSet>
      <dgm:spPr/>
    </dgm:pt>
    <dgm:pt modelId="{04C8FD34-DDB1-4A42-A375-C6D5CD456237}" type="pres">
      <dgm:prSet presAssocID="{46D23D8C-6A5B-4C72-B381-A132BBCF66B7}" presName="childTextBox" presStyleLbl="fgAccFollowNode1" presStyleIdx="3" presStyleCnt="8">
        <dgm:presLayoutVars>
          <dgm:bulletEnabled val="1"/>
        </dgm:presLayoutVars>
      </dgm:prSet>
      <dgm:spPr/>
    </dgm:pt>
    <dgm:pt modelId="{D606FEB4-9E0D-4F4C-B8B8-EA5AC3ED65CF}" type="pres">
      <dgm:prSet presAssocID="{76BAC341-12A2-4249-8AD0-93314BDB4DD0}" presName="childTextBox" presStyleLbl="fgAccFollowNode1" presStyleIdx="4" presStyleCnt="8">
        <dgm:presLayoutVars>
          <dgm:bulletEnabled val="1"/>
        </dgm:presLayoutVars>
      </dgm:prSet>
      <dgm:spPr/>
    </dgm:pt>
    <dgm:pt modelId="{E50B07FF-1BEB-4230-8CD5-7C0D20713558}" type="pres">
      <dgm:prSet presAssocID="{FE2F3BB6-D587-417F-85C2-546AFCC3AE4A}" presName="childTextBox" presStyleLbl="fgAccFollowNode1" presStyleIdx="5" presStyleCnt="8">
        <dgm:presLayoutVars>
          <dgm:bulletEnabled val="1"/>
        </dgm:presLayoutVars>
      </dgm:prSet>
      <dgm:spPr/>
    </dgm:pt>
    <dgm:pt modelId="{6ADB6740-F737-458B-B4AB-94FB61B96587}" type="pres">
      <dgm:prSet presAssocID="{EEFD9D97-EC15-4812-B7AB-89CFA5E6BFE0}" presName="childTextBox" presStyleLbl="fgAccFollowNode1" presStyleIdx="6" presStyleCnt="8">
        <dgm:presLayoutVars>
          <dgm:bulletEnabled val="1"/>
        </dgm:presLayoutVars>
      </dgm:prSet>
      <dgm:spPr/>
    </dgm:pt>
    <dgm:pt modelId="{5E7493BA-2487-4385-8EA6-3E44B6C20F70}" type="pres">
      <dgm:prSet presAssocID="{2891307C-9F3D-4672-9F7F-977E1871F0D6}" presName="childTextBox" presStyleLbl="fgAccFollowNode1" presStyleIdx="7" presStyleCnt="8" custScaleY="99757" custLinFactNeighborX="-2595" custLinFactNeighborY="-275">
        <dgm:presLayoutVars>
          <dgm:bulletEnabled val="1"/>
        </dgm:presLayoutVars>
      </dgm:prSet>
      <dgm:spPr/>
    </dgm:pt>
    <dgm:pt modelId="{747AB6F1-A0FB-4378-83F5-4A3F6452B891}" type="pres">
      <dgm:prSet presAssocID="{F9285B81-2F14-4AE0-9D5E-AD3FE457684F}" presName="sp" presStyleCnt="0"/>
      <dgm:spPr/>
    </dgm:pt>
    <dgm:pt modelId="{2B85A645-5E4D-4A81-9456-389DDC237AB2}" type="pres">
      <dgm:prSet presAssocID="{03715287-736E-4ECD-A524-00EEA90E2E4D}" presName="arrowAndChildren" presStyleCnt="0"/>
      <dgm:spPr/>
    </dgm:pt>
    <dgm:pt modelId="{BB642CDB-007D-4FEE-8166-EA62D7AA65EB}" type="pres">
      <dgm:prSet presAssocID="{03715287-736E-4ECD-A524-00EEA90E2E4D}" presName="parentTextArrow" presStyleLbl="node1" presStyleIdx="1" presStyleCnt="2" custScaleY="62503" custLinFactNeighborX="3514" custLinFactNeighborY="-15"/>
      <dgm:spPr/>
    </dgm:pt>
  </dgm:ptLst>
  <dgm:cxnLst>
    <dgm:cxn modelId="{DA7A8D09-8EA9-4FB2-86D0-1219D2C1CFCC}" srcId="{0AC42E81-FA64-482B-8239-8370B4A85F2E}" destId="{35A7493C-DC1A-4428-894F-8F8676B3794A}" srcOrd="0" destOrd="0" parTransId="{831365A5-1BB4-4092-995F-1753146EAFEA}" sibTransId="{6ABD9E31-EB62-4EF6-B055-2B215178F920}"/>
    <dgm:cxn modelId="{D576A60E-E533-440C-B50C-AB543A2FFC1F}" type="presOf" srcId="{0AC42E81-FA64-482B-8239-8370B4A85F2E}" destId="{190D3858-6EE1-4300-A6DD-627950CF8BD5}" srcOrd="0" destOrd="0" presId="urn:microsoft.com/office/officeart/2005/8/layout/process4"/>
    <dgm:cxn modelId="{6A42332E-53CF-43E3-A3FE-669FE8AA515F}" type="presOf" srcId="{54A81FC9-2953-42AF-85BB-CCFC5A44B008}" destId="{3A787930-C953-479A-9844-7E7AF301D396}" srcOrd="0" destOrd="0" presId="urn:microsoft.com/office/officeart/2005/8/layout/process4"/>
    <dgm:cxn modelId="{F9F12E36-4AFF-4804-9212-8A8307B819D9}" srcId="{0AC42E81-FA64-482B-8239-8370B4A85F2E}" destId="{2891307C-9F3D-4672-9F7F-977E1871F0D6}" srcOrd="7" destOrd="0" parTransId="{6202F803-3402-4994-A970-030133D15A2E}" sibTransId="{C97483A3-EE10-4DC0-A386-F0BB90A2EE59}"/>
    <dgm:cxn modelId="{D7AA943A-7FC7-4C6B-A471-5F26C23C3292}" type="presOf" srcId="{2891307C-9F3D-4672-9F7F-977E1871F0D6}" destId="{5E7493BA-2487-4385-8EA6-3E44B6C20F70}" srcOrd="0" destOrd="0" presId="urn:microsoft.com/office/officeart/2005/8/layout/process4"/>
    <dgm:cxn modelId="{A76B585C-7E38-4A47-97F0-BEE774F2C347}" type="presOf" srcId="{FE2F3BB6-D587-417F-85C2-546AFCC3AE4A}" destId="{E50B07FF-1BEB-4230-8CD5-7C0D20713558}" srcOrd="0" destOrd="0" presId="urn:microsoft.com/office/officeart/2005/8/layout/process4"/>
    <dgm:cxn modelId="{D71A5865-ECBC-4AE1-B5E6-98905618B96C}" type="presOf" srcId="{35A7493C-DC1A-4428-894F-8F8676B3794A}" destId="{95A193DE-4670-48CC-B852-72BB3A782831}" srcOrd="0" destOrd="0" presId="urn:microsoft.com/office/officeart/2005/8/layout/process4"/>
    <dgm:cxn modelId="{29FDF24A-6526-49D9-B182-5B42C0D1AE25}" srcId="{0AC42E81-FA64-482B-8239-8370B4A85F2E}" destId="{DFA389A5-B12B-49DB-9386-D4D27E1E3B8F}" srcOrd="2" destOrd="0" parTransId="{77074ED9-A2FB-4BA1-A51E-D71E9BD7FFB9}" sibTransId="{6546C71E-D3A9-4FD8-A2DB-386F29B70525}"/>
    <dgm:cxn modelId="{FB1E696F-6645-47E4-87D0-492F4597F0B2}" srcId="{0AC42E81-FA64-482B-8239-8370B4A85F2E}" destId="{FE2F3BB6-D587-417F-85C2-546AFCC3AE4A}" srcOrd="5" destOrd="0" parTransId="{4BF2A4D4-31C6-4353-BE80-7B2035B3D17F}" sibTransId="{FA0221F1-68B3-4127-98EB-D7C86A989C78}"/>
    <dgm:cxn modelId="{F967B353-043B-4606-8211-ADF7724212B2}" srcId="{0AC42E81-FA64-482B-8239-8370B4A85F2E}" destId="{EEFD9D97-EC15-4812-B7AB-89CFA5E6BFE0}" srcOrd="6" destOrd="0" parTransId="{E0F11A4F-CD02-4FAD-BE28-470F10CA8136}" sibTransId="{E9F48377-1D6D-49CD-ADFD-4DB35457A448}"/>
    <dgm:cxn modelId="{81B6DE7E-A5F9-4DFD-BF02-07D0886B8AE4}" srcId="{0AC42E81-FA64-482B-8239-8370B4A85F2E}" destId="{46D23D8C-6A5B-4C72-B381-A132BBCF66B7}" srcOrd="3" destOrd="0" parTransId="{6C94FD84-89D9-426B-B58A-D815D62AD127}" sibTransId="{DA9D4F91-1FA5-4D52-B03F-6679BBEA35A6}"/>
    <dgm:cxn modelId="{17843B85-119A-4585-AA4B-844DABD48907}" type="presOf" srcId="{46D23D8C-6A5B-4C72-B381-A132BBCF66B7}" destId="{04C8FD34-DDB1-4A42-A375-C6D5CD456237}" srcOrd="0" destOrd="0" presId="urn:microsoft.com/office/officeart/2005/8/layout/process4"/>
    <dgm:cxn modelId="{46AD608E-0703-41AB-97BA-72FD3ADE7584}" srcId="{54A81FC9-2953-42AF-85BB-CCFC5A44B008}" destId="{0AC42E81-FA64-482B-8239-8370B4A85F2E}" srcOrd="1" destOrd="0" parTransId="{46D2E043-72D7-406D-8EC8-0AD162F6C83F}" sibTransId="{30ACCF8A-77B2-4C15-9D73-4421B4B014AC}"/>
    <dgm:cxn modelId="{15195297-CEF2-4345-81FE-3890245CC076}" srcId="{54A81FC9-2953-42AF-85BB-CCFC5A44B008}" destId="{03715287-736E-4ECD-A524-00EEA90E2E4D}" srcOrd="0" destOrd="0" parTransId="{1960DB96-D93A-424D-AA94-6152AF77A3E9}" sibTransId="{F9285B81-2F14-4AE0-9D5E-AD3FE457684F}"/>
    <dgm:cxn modelId="{AC74E2A0-A3FE-4231-BF34-FA4EB8DF3D0E}" type="presOf" srcId="{E75DCAB2-51B1-4C69-B78E-89BF48ACD728}" destId="{1CAE75A4-8EC6-413E-8070-D5C90AD0B4C9}" srcOrd="0" destOrd="0" presId="urn:microsoft.com/office/officeart/2005/8/layout/process4"/>
    <dgm:cxn modelId="{DE0558A3-5311-4E84-95D6-30FBD94325E5}" type="presOf" srcId="{DFA389A5-B12B-49DB-9386-D4D27E1E3B8F}" destId="{D63B2174-D9B7-4875-B0E2-F4F145FB3878}" srcOrd="0" destOrd="0" presId="urn:microsoft.com/office/officeart/2005/8/layout/process4"/>
    <dgm:cxn modelId="{AF9B23A9-6BA4-4929-BAC9-407EC319AAD0}" srcId="{0AC42E81-FA64-482B-8239-8370B4A85F2E}" destId="{E75DCAB2-51B1-4C69-B78E-89BF48ACD728}" srcOrd="1" destOrd="0" parTransId="{C61A7FAF-52E1-4503-9585-E8BC2112255E}" sibTransId="{7AB7A1F4-426B-4790-A456-7C67107CCE10}"/>
    <dgm:cxn modelId="{4FEFF8B1-F6C5-4939-BA94-FAB965E278E6}" type="presOf" srcId="{03715287-736E-4ECD-A524-00EEA90E2E4D}" destId="{BB642CDB-007D-4FEE-8166-EA62D7AA65EB}" srcOrd="0" destOrd="0" presId="urn:microsoft.com/office/officeart/2005/8/layout/process4"/>
    <dgm:cxn modelId="{9CAE0BCF-9C8C-4BDD-9D3D-237C38471D90}" type="presOf" srcId="{EEFD9D97-EC15-4812-B7AB-89CFA5E6BFE0}" destId="{6ADB6740-F737-458B-B4AB-94FB61B96587}" srcOrd="0" destOrd="0" presId="urn:microsoft.com/office/officeart/2005/8/layout/process4"/>
    <dgm:cxn modelId="{3D3F7DE8-6425-4CC3-9C19-6D657ABCC828}" type="presOf" srcId="{0AC42E81-FA64-482B-8239-8370B4A85F2E}" destId="{5D0E0B48-40B4-4039-9836-52BC36F18DC5}" srcOrd="1" destOrd="0" presId="urn:microsoft.com/office/officeart/2005/8/layout/process4"/>
    <dgm:cxn modelId="{16EE28EB-56A6-45C2-98F1-C93FE18161D0}" type="presOf" srcId="{76BAC341-12A2-4249-8AD0-93314BDB4DD0}" destId="{D606FEB4-9E0D-4F4C-B8B8-EA5AC3ED65CF}" srcOrd="0" destOrd="0" presId="urn:microsoft.com/office/officeart/2005/8/layout/process4"/>
    <dgm:cxn modelId="{505838F0-3945-495A-8366-1D8199E265F9}" srcId="{0AC42E81-FA64-482B-8239-8370B4A85F2E}" destId="{76BAC341-12A2-4249-8AD0-93314BDB4DD0}" srcOrd="4" destOrd="0" parTransId="{ACE1A3EA-C4D1-4F64-8989-5522B18018B6}" sibTransId="{02CFE1D4-703E-42D4-AA65-DFD6CD55427D}"/>
    <dgm:cxn modelId="{B9A5240C-CEDD-4A3B-88E5-03D1BE33BB7F}" type="presParOf" srcId="{3A787930-C953-479A-9844-7E7AF301D396}" destId="{9AE0BA26-4C00-4EB3-9124-C6127D578B80}" srcOrd="0" destOrd="0" presId="urn:microsoft.com/office/officeart/2005/8/layout/process4"/>
    <dgm:cxn modelId="{5F806F4C-33A0-4F5F-B9BF-144FE4367727}" type="presParOf" srcId="{9AE0BA26-4C00-4EB3-9124-C6127D578B80}" destId="{190D3858-6EE1-4300-A6DD-627950CF8BD5}" srcOrd="0" destOrd="0" presId="urn:microsoft.com/office/officeart/2005/8/layout/process4"/>
    <dgm:cxn modelId="{56184961-E24C-454B-B825-216C4AE09F1F}" type="presParOf" srcId="{9AE0BA26-4C00-4EB3-9124-C6127D578B80}" destId="{5D0E0B48-40B4-4039-9836-52BC36F18DC5}" srcOrd="1" destOrd="0" presId="urn:microsoft.com/office/officeart/2005/8/layout/process4"/>
    <dgm:cxn modelId="{965A2EFF-5090-45EA-A7A3-029430D59737}" type="presParOf" srcId="{9AE0BA26-4C00-4EB3-9124-C6127D578B80}" destId="{1F0E0801-0E35-4932-89DE-0871E6A00503}" srcOrd="2" destOrd="0" presId="urn:microsoft.com/office/officeart/2005/8/layout/process4"/>
    <dgm:cxn modelId="{3C1A6E91-73AA-4F0B-9180-63BF273D9AAA}" type="presParOf" srcId="{1F0E0801-0E35-4932-89DE-0871E6A00503}" destId="{95A193DE-4670-48CC-B852-72BB3A782831}" srcOrd="0" destOrd="0" presId="urn:microsoft.com/office/officeart/2005/8/layout/process4"/>
    <dgm:cxn modelId="{C6C7267E-B915-4DDA-BBD5-37235FFF5AB6}" type="presParOf" srcId="{1F0E0801-0E35-4932-89DE-0871E6A00503}" destId="{1CAE75A4-8EC6-413E-8070-D5C90AD0B4C9}" srcOrd="1" destOrd="0" presId="urn:microsoft.com/office/officeart/2005/8/layout/process4"/>
    <dgm:cxn modelId="{739D32F5-524E-46DE-B36B-2EB18DA41A8A}" type="presParOf" srcId="{1F0E0801-0E35-4932-89DE-0871E6A00503}" destId="{D63B2174-D9B7-4875-B0E2-F4F145FB3878}" srcOrd="2" destOrd="0" presId="urn:microsoft.com/office/officeart/2005/8/layout/process4"/>
    <dgm:cxn modelId="{68394EDB-7CE2-4DEA-B292-EE75A8D60BF7}" type="presParOf" srcId="{1F0E0801-0E35-4932-89DE-0871E6A00503}" destId="{04C8FD34-DDB1-4A42-A375-C6D5CD456237}" srcOrd="3" destOrd="0" presId="urn:microsoft.com/office/officeart/2005/8/layout/process4"/>
    <dgm:cxn modelId="{A8682B6E-115E-48CF-8296-0CE138F7E9C2}" type="presParOf" srcId="{1F0E0801-0E35-4932-89DE-0871E6A00503}" destId="{D606FEB4-9E0D-4F4C-B8B8-EA5AC3ED65CF}" srcOrd="4" destOrd="0" presId="urn:microsoft.com/office/officeart/2005/8/layout/process4"/>
    <dgm:cxn modelId="{A81C05C0-D010-43B4-B155-3C4FBC106D9C}" type="presParOf" srcId="{1F0E0801-0E35-4932-89DE-0871E6A00503}" destId="{E50B07FF-1BEB-4230-8CD5-7C0D20713558}" srcOrd="5" destOrd="0" presId="urn:microsoft.com/office/officeart/2005/8/layout/process4"/>
    <dgm:cxn modelId="{00742424-44EC-4061-87C6-194BFE2B87DE}" type="presParOf" srcId="{1F0E0801-0E35-4932-89DE-0871E6A00503}" destId="{6ADB6740-F737-458B-B4AB-94FB61B96587}" srcOrd="6" destOrd="0" presId="urn:microsoft.com/office/officeart/2005/8/layout/process4"/>
    <dgm:cxn modelId="{4986D6FB-DB50-46C5-A6BA-9651A1D704DD}" type="presParOf" srcId="{1F0E0801-0E35-4932-89DE-0871E6A00503}" destId="{5E7493BA-2487-4385-8EA6-3E44B6C20F70}" srcOrd="7" destOrd="0" presId="urn:microsoft.com/office/officeart/2005/8/layout/process4"/>
    <dgm:cxn modelId="{F64240C1-EC40-4F67-A12C-BD70A99B4EE1}" type="presParOf" srcId="{3A787930-C953-479A-9844-7E7AF301D396}" destId="{747AB6F1-A0FB-4378-83F5-4A3F6452B891}" srcOrd="1" destOrd="0" presId="urn:microsoft.com/office/officeart/2005/8/layout/process4"/>
    <dgm:cxn modelId="{D5497327-5787-4795-AF97-1028442D24A5}" type="presParOf" srcId="{3A787930-C953-479A-9844-7E7AF301D396}" destId="{2B85A645-5E4D-4A81-9456-389DDC237AB2}" srcOrd="2" destOrd="0" presId="urn:microsoft.com/office/officeart/2005/8/layout/process4"/>
    <dgm:cxn modelId="{C9B5A264-6E8F-4C34-A223-1A7550300D6C}" type="presParOf" srcId="{2B85A645-5E4D-4A81-9456-389DDC237AB2}" destId="{BB642CDB-007D-4FEE-8166-EA62D7AA65EB}"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AE1A6B8-DA71-47AC-97B5-FF7247AC9CE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C3FD04D-6750-4EDF-963C-498B0E4B085F}">
      <dgm:prSet/>
      <dgm:spPr/>
      <dgm:t>
        <a:bodyPr/>
        <a:lstStyle/>
        <a:p>
          <a:r>
            <a:rPr lang="hr-HR" dirty="0"/>
            <a:t>Tijekom integracijskog testiranja cilj je potvrditi interakciju između dviju ili više jedinica testiranih komponenti softverskog sustava. </a:t>
          </a:r>
          <a:endParaRPr lang="en-US" dirty="0"/>
        </a:p>
      </dgm:t>
    </dgm:pt>
    <dgm:pt modelId="{854E0907-050A-4D77-AD1F-7AF9F62A9F42}" type="parTrans" cxnId="{753404C3-4880-46DC-9B8F-70A0806AA43F}">
      <dgm:prSet/>
      <dgm:spPr/>
      <dgm:t>
        <a:bodyPr/>
        <a:lstStyle/>
        <a:p>
          <a:endParaRPr lang="en-US"/>
        </a:p>
      </dgm:t>
    </dgm:pt>
    <dgm:pt modelId="{5CDF0FAC-C869-4272-A27F-0443B1662A46}" type="sibTrans" cxnId="{753404C3-4880-46DC-9B8F-70A0806AA43F}">
      <dgm:prSet/>
      <dgm:spPr/>
      <dgm:t>
        <a:bodyPr/>
        <a:lstStyle/>
        <a:p>
          <a:endParaRPr lang="en-US"/>
        </a:p>
      </dgm:t>
    </dgm:pt>
    <dgm:pt modelId="{20C8896C-0FF6-469D-9FEA-9630C3764633}">
      <dgm:prSet/>
      <dgm:spPr/>
      <dgm:t>
        <a:bodyPr/>
        <a:lstStyle/>
        <a:p>
          <a:r>
            <a:rPr lang="hr-HR" dirty="0"/>
            <a:t>Za postizanje toga, testira se slijedeće:</a:t>
          </a:r>
          <a:endParaRPr lang="en-US" dirty="0"/>
        </a:p>
      </dgm:t>
    </dgm:pt>
    <dgm:pt modelId="{A7688B66-17C6-41AD-ABE1-8BA38A547E06}" type="parTrans" cxnId="{E170A3FB-F5D3-4684-927D-26DF68F89C64}">
      <dgm:prSet/>
      <dgm:spPr/>
      <dgm:t>
        <a:bodyPr/>
        <a:lstStyle/>
        <a:p>
          <a:endParaRPr lang="en-US"/>
        </a:p>
      </dgm:t>
    </dgm:pt>
    <dgm:pt modelId="{F07771C2-ED68-4FE5-A69B-572F34D5D940}" type="sibTrans" cxnId="{E170A3FB-F5D3-4684-927D-26DF68F89C64}">
      <dgm:prSet/>
      <dgm:spPr/>
      <dgm:t>
        <a:bodyPr/>
        <a:lstStyle/>
        <a:p>
          <a:endParaRPr lang="en-US"/>
        </a:p>
      </dgm:t>
    </dgm:pt>
    <dgm:pt modelId="{5272529F-506E-48D7-9771-7CF838182498}">
      <dgm:prSet custT="1"/>
      <dgm:spPr/>
      <dgm:t>
        <a:bodyPr/>
        <a:lstStyle/>
        <a:p>
          <a:r>
            <a:rPr lang="hr-HR" sz="1600" dirty="0"/>
            <a:t>Komunikacija naredbi, podataka, poziva baza podataka, API poziva te obrade mikro-servisa između jedinica</a:t>
          </a:r>
          <a:br>
            <a:rPr lang="hr-HR" sz="1600" dirty="0"/>
          </a:br>
          <a:endParaRPr lang="en-US" sz="1600" dirty="0"/>
        </a:p>
      </dgm:t>
    </dgm:pt>
    <dgm:pt modelId="{67EAF077-DDF3-420C-87F9-F70E6CAEF73D}" type="parTrans" cxnId="{6D4DC7C5-6344-490F-8FA4-43C9BDDFA2BF}">
      <dgm:prSet/>
      <dgm:spPr/>
      <dgm:t>
        <a:bodyPr/>
        <a:lstStyle/>
        <a:p>
          <a:endParaRPr lang="en-US"/>
        </a:p>
      </dgm:t>
    </dgm:pt>
    <dgm:pt modelId="{CC68CD03-056B-46BC-A612-312D305BD43D}" type="sibTrans" cxnId="{6D4DC7C5-6344-490F-8FA4-43C9BDDFA2BF}">
      <dgm:prSet/>
      <dgm:spPr/>
      <dgm:t>
        <a:bodyPr/>
        <a:lstStyle/>
        <a:p>
          <a:endParaRPr lang="en-US"/>
        </a:p>
      </dgm:t>
    </dgm:pt>
    <dgm:pt modelId="{53A663C0-7E05-42B8-93DA-71C5C66F805B}">
      <dgm:prSet custT="1"/>
      <dgm:spPr/>
      <dgm:t>
        <a:bodyPr/>
        <a:lstStyle/>
        <a:p>
          <a:r>
            <a:rPr lang="hr-HR" sz="1600" dirty="0"/>
            <a:t>Nema neočekivanog ponašanja tijekom određene integracije</a:t>
          </a:r>
          <a:endParaRPr lang="en-US" sz="1600" dirty="0"/>
        </a:p>
      </dgm:t>
    </dgm:pt>
    <dgm:pt modelId="{7AD71AB4-2569-4B66-888E-939D25C49125}" type="parTrans" cxnId="{7E538E5B-A9BB-4F54-BC6D-296C26167116}">
      <dgm:prSet/>
      <dgm:spPr/>
      <dgm:t>
        <a:bodyPr/>
        <a:lstStyle/>
        <a:p>
          <a:endParaRPr lang="en-US"/>
        </a:p>
      </dgm:t>
    </dgm:pt>
    <dgm:pt modelId="{491DD3C4-3732-43E2-9423-11EB475B4048}" type="sibTrans" cxnId="{7E538E5B-A9BB-4F54-BC6D-296C26167116}">
      <dgm:prSet/>
      <dgm:spPr/>
      <dgm:t>
        <a:bodyPr/>
        <a:lstStyle/>
        <a:p>
          <a:endParaRPr lang="en-US"/>
        </a:p>
      </dgm:t>
    </dgm:pt>
    <dgm:pt modelId="{563AAC04-B0C7-4988-A2DE-18A061675AAB}">
      <dgm:prSet/>
      <dgm:spPr/>
      <dgm:t>
        <a:bodyPr/>
        <a:lstStyle/>
        <a:p>
          <a:r>
            <a:rPr lang="hr-HR"/>
            <a:t>Postoje dva tipa integracijskog testiranja: </a:t>
          </a:r>
          <a:endParaRPr lang="en-US"/>
        </a:p>
      </dgm:t>
    </dgm:pt>
    <dgm:pt modelId="{D19EF3BA-E530-4237-94CD-B540CD2678C4}" type="parTrans" cxnId="{B0DA4820-E7F9-4812-83CE-A5C7CC68A6BA}">
      <dgm:prSet/>
      <dgm:spPr/>
      <dgm:t>
        <a:bodyPr/>
        <a:lstStyle/>
        <a:p>
          <a:endParaRPr lang="en-US"/>
        </a:p>
      </dgm:t>
    </dgm:pt>
    <dgm:pt modelId="{E7B6EC96-76F7-4B03-A8A6-086788792C95}" type="sibTrans" cxnId="{B0DA4820-E7F9-4812-83CE-A5C7CC68A6BA}">
      <dgm:prSet/>
      <dgm:spPr/>
      <dgm:t>
        <a:bodyPr/>
        <a:lstStyle/>
        <a:p>
          <a:endParaRPr lang="en-US"/>
        </a:p>
      </dgm:t>
    </dgm:pt>
    <dgm:pt modelId="{77A7A3C4-CDD3-43AE-B0F4-2A5528E68626}">
      <dgm:prSet custT="1"/>
      <dgm:spPr/>
      <dgm:t>
        <a:bodyPr/>
        <a:lstStyle/>
        <a:p>
          <a:r>
            <a:rPr lang="hr-HR" sz="1600" b="1" u="sng" dirty="0"/>
            <a:t>Inkrementalno</a:t>
          </a:r>
          <a:r>
            <a:rPr lang="hr-HR" sz="1600" dirty="0"/>
            <a:t> -&gt; uključuje kombiniranje jedne ili više komponenti u fazama i testiranje sve dok cijeli sustav nije uspješno testiran. ( Od vrha prema dnu (Top-Down), Od dna prema vrhu ( </a:t>
          </a:r>
          <a:r>
            <a:rPr lang="hr-HR" sz="1600" dirty="0" err="1"/>
            <a:t>Bottom-Up</a:t>
          </a:r>
          <a:r>
            <a:rPr lang="hr-HR" sz="1600" dirty="0"/>
            <a:t>) i Hibridni pristup.)</a:t>
          </a:r>
          <a:br>
            <a:rPr lang="hr-HR" sz="1600" dirty="0"/>
          </a:br>
          <a:endParaRPr lang="en-US" sz="1600" dirty="0"/>
        </a:p>
      </dgm:t>
    </dgm:pt>
    <dgm:pt modelId="{F405F36E-F10D-4BF7-822C-CF7471DB7587}" type="parTrans" cxnId="{095DB34C-5857-4802-8941-BEF0B9664AFE}">
      <dgm:prSet/>
      <dgm:spPr/>
      <dgm:t>
        <a:bodyPr/>
        <a:lstStyle/>
        <a:p>
          <a:endParaRPr lang="en-US"/>
        </a:p>
      </dgm:t>
    </dgm:pt>
    <dgm:pt modelId="{24121ED1-1F33-491E-8A9C-4EB0ADC22E08}" type="sibTrans" cxnId="{095DB34C-5857-4802-8941-BEF0B9664AFE}">
      <dgm:prSet/>
      <dgm:spPr/>
      <dgm:t>
        <a:bodyPr/>
        <a:lstStyle/>
        <a:p>
          <a:endParaRPr lang="en-US"/>
        </a:p>
      </dgm:t>
    </dgm:pt>
    <dgm:pt modelId="{84A059CB-34D7-42BA-831A-06CB7C711B91}">
      <dgm:prSet custT="1"/>
      <dgm:spPr/>
      <dgm:t>
        <a:bodyPr/>
        <a:lstStyle/>
        <a:p>
          <a:r>
            <a:rPr lang="hr-HR" sz="1600" b="1" u="sng" dirty="0"/>
            <a:t>Big-</a:t>
          </a:r>
          <a:r>
            <a:rPr lang="hr-HR" sz="1600" b="1" u="sng" dirty="0" err="1"/>
            <a:t>Bang</a:t>
          </a:r>
          <a:r>
            <a:rPr lang="hr-HR" sz="1600" b="1" u="sng" dirty="0"/>
            <a:t>. </a:t>
          </a:r>
          <a:r>
            <a:rPr lang="hr-HR" sz="1600" dirty="0"/>
            <a:t>-&gt; uključuje integriranje i testiranje svih komponenti kao cjelovitog sustava</a:t>
          </a:r>
          <a:endParaRPr lang="en-US" sz="1600" dirty="0"/>
        </a:p>
      </dgm:t>
    </dgm:pt>
    <dgm:pt modelId="{254F5C3D-3EF5-4BDB-A4A7-F2F6224BE7B3}" type="parTrans" cxnId="{6E3FD834-518B-4DF0-9AB0-95E5FEA3FD6E}">
      <dgm:prSet/>
      <dgm:spPr/>
      <dgm:t>
        <a:bodyPr/>
        <a:lstStyle/>
        <a:p>
          <a:endParaRPr lang="en-US"/>
        </a:p>
      </dgm:t>
    </dgm:pt>
    <dgm:pt modelId="{DE52DD35-F39B-4F0E-B1E7-71B871806D71}" type="sibTrans" cxnId="{6E3FD834-518B-4DF0-9AB0-95E5FEA3FD6E}">
      <dgm:prSet/>
      <dgm:spPr/>
      <dgm:t>
        <a:bodyPr/>
        <a:lstStyle/>
        <a:p>
          <a:endParaRPr lang="en-US"/>
        </a:p>
      </dgm:t>
    </dgm:pt>
    <dgm:pt modelId="{8A08A4DD-6F74-4D9D-9C79-4445B2280E72}" type="pres">
      <dgm:prSet presAssocID="{CAE1A6B8-DA71-47AC-97B5-FF7247AC9CEF}" presName="Name0" presStyleCnt="0">
        <dgm:presLayoutVars>
          <dgm:dir/>
          <dgm:animLvl val="lvl"/>
          <dgm:resizeHandles val="exact"/>
        </dgm:presLayoutVars>
      </dgm:prSet>
      <dgm:spPr/>
    </dgm:pt>
    <dgm:pt modelId="{29E3D0EA-D040-4BB7-91BF-A595510B7E2B}" type="pres">
      <dgm:prSet presAssocID="{BC3FD04D-6750-4EDF-963C-498B0E4B085F}" presName="linNode" presStyleCnt="0"/>
      <dgm:spPr/>
    </dgm:pt>
    <dgm:pt modelId="{F7471ADD-6732-40AC-A9C8-067616590AC8}" type="pres">
      <dgm:prSet presAssocID="{BC3FD04D-6750-4EDF-963C-498B0E4B085F}" presName="parentText" presStyleLbl="node1" presStyleIdx="0" presStyleCnt="3" custScaleX="277778" custScaleY="43657" custLinFactNeighborX="-37" custLinFactNeighborY="-849">
        <dgm:presLayoutVars>
          <dgm:chMax val="1"/>
          <dgm:bulletEnabled val="1"/>
        </dgm:presLayoutVars>
      </dgm:prSet>
      <dgm:spPr/>
    </dgm:pt>
    <dgm:pt modelId="{B8B9AF50-B3B6-4812-87B9-29D1450BA6AC}" type="pres">
      <dgm:prSet presAssocID="{5CDF0FAC-C869-4272-A27F-0443B1662A46}" presName="sp" presStyleCnt="0"/>
      <dgm:spPr/>
    </dgm:pt>
    <dgm:pt modelId="{BC936401-29FC-4C1B-9834-2F4525BA47CA}" type="pres">
      <dgm:prSet presAssocID="{20C8896C-0FF6-469D-9FEA-9630C3764633}" presName="linNode" presStyleCnt="0"/>
      <dgm:spPr/>
    </dgm:pt>
    <dgm:pt modelId="{4BA3C782-99B8-4407-A2BA-D457C21EA613}" type="pres">
      <dgm:prSet presAssocID="{20C8896C-0FF6-469D-9FEA-9630C3764633}" presName="parentText" presStyleLbl="node1" presStyleIdx="1" presStyleCnt="3" custScaleX="102060" custScaleY="76570">
        <dgm:presLayoutVars>
          <dgm:chMax val="1"/>
          <dgm:bulletEnabled val="1"/>
        </dgm:presLayoutVars>
      </dgm:prSet>
      <dgm:spPr/>
    </dgm:pt>
    <dgm:pt modelId="{FD72E9C1-584D-4776-B8F3-8EE3D77B8797}" type="pres">
      <dgm:prSet presAssocID="{20C8896C-0FF6-469D-9FEA-9630C3764633}" presName="descendantText" presStyleLbl="alignAccFollowNode1" presStyleIdx="0" presStyleCnt="2" custScaleX="124300" custScaleY="95713">
        <dgm:presLayoutVars>
          <dgm:bulletEnabled val="1"/>
        </dgm:presLayoutVars>
      </dgm:prSet>
      <dgm:spPr/>
    </dgm:pt>
    <dgm:pt modelId="{1D4B83E0-9364-4958-994B-3BA0D1D6DE1A}" type="pres">
      <dgm:prSet presAssocID="{F07771C2-ED68-4FE5-A69B-572F34D5D940}" presName="sp" presStyleCnt="0"/>
      <dgm:spPr/>
    </dgm:pt>
    <dgm:pt modelId="{9BAC0786-1ED1-4B63-8046-48B11314488D}" type="pres">
      <dgm:prSet presAssocID="{563AAC04-B0C7-4988-A2DE-18A061675AAB}" presName="linNode" presStyleCnt="0"/>
      <dgm:spPr/>
    </dgm:pt>
    <dgm:pt modelId="{ACDB3F1E-3D26-4A00-88CE-300271FE5C63}" type="pres">
      <dgm:prSet presAssocID="{563AAC04-B0C7-4988-A2DE-18A061675AAB}" presName="parentText" presStyleLbl="node1" presStyleIdx="2" presStyleCnt="3">
        <dgm:presLayoutVars>
          <dgm:chMax val="1"/>
          <dgm:bulletEnabled val="1"/>
        </dgm:presLayoutVars>
      </dgm:prSet>
      <dgm:spPr/>
    </dgm:pt>
    <dgm:pt modelId="{8834E577-503E-4770-BB14-CC2E5F7C8747}" type="pres">
      <dgm:prSet presAssocID="{563AAC04-B0C7-4988-A2DE-18A061675AAB}" presName="descendantText" presStyleLbl="alignAccFollowNode1" presStyleIdx="1" presStyleCnt="2" custScaleX="122873" custScaleY="120149">
        <dgm:presLayoutVars>
          <dgm:bulletEnabled val="1"/>
        </dgm:presLayoutVars>
      </dgm:prSet>
      <dgm:spPr/>
    </dgm:pt>
  </dgm:ptLst>
  <dgm:cxnLst>
    <dgm:cxn modelId="{82A61A1E-36BA-44D9-8DCB-9B897AA2826E}" type="presOf" srcId="{BC3FD04D-6750-4EDF-963C-498B0E4B085F}" destId="{F7471ADD-6732-40AC-A9C8-067616590AC8}" srcOrd="0" destOrd="0" presId="urn:microsoft.com/office/officeart/2005/8/layout/vList5"/>
    <dgm:cxn modelId="{B0DA4820-E7F9-4812-83CE-A5C7CC68A6BA}" srcId="{CAE1A6B8-DA71-47AC-97B5-FF7247AC9CEF}" destId="{563AAC04-B0C7-4988-A2DE-18A061675AAB}" srcOrd="2" destOrd="0" parTransId="{D19EF3BA-E530-4237-94CD-B540CD2678C4}" sibTransId="{E7B6EC96-76F7-4B03-A8A6-086788792C95}"/>
    <dgm:cxn modelId="{6E3FD834-518B-4DF0-9AB0-95E5FEA3FD6E}" srcId="{563AAC04-B0C7-4988-A2DE-18A061675AAB}" destId="{84A059CB-34D7-42BA-831A-06CB7C711B91}" srcOrd="1" destOrd="0" parTransId="{254F5C3D-3EF5-4BDB-A4A7-F2F6224BE7B3}" sibTransId="{DE52DD35-F39B-4F0E-B1E7-71B871806D71}"/>
    <dgm:cxn modelId="{2081413D-A36E-4080-9CC1-A01141FD2B20}" type="presOf" srcId="{5272529F-506E-48D7-9771-7CF838182498}" destId="{FD72E9C1-584D-4776-B8F3-8EE3D77B8797}" srcOrd="0" destOrd="0" presId="urn:microsoft.com/office/officeart/2005/8/layout/vList5"/>
    <dgm:cxn modelId="{7E538E5B-A9BB-4F54-BC6D-296C26167116}" srcId="{20C8896C-0FF6-469D-9FEA-9630C3764633}" destId="{53A663C0-7E05-42B8-93DA-71C5C66F805B}" srcOrd="1" destOrd="0" parTransId="{7AD71AB4-2569-4B66-888E-939D25C49125}" sibTransId="{491DD3C4-3732-43E2-9423-11EB475B4048}"/>
    <dgm:cxn modelId="{4A2E7941-77BD-497E-BA7D-952F08305402}" type="presOf" srcId="{20C8896C-0FF6-469D-9FEA-9630C3764633}" destId="{4BA3C782-99B8-4407-A2BA-D457C21EA613}" srcOrd="0" destOrd="0" presId="urn:microsoft.com/office/officeart/2005/8/layout/vList5"/>
    <dgm:cxn modelId="{095DB34C-5857-4802-8941-BEF0B9664AFE}" srcId="{563AAC04-B0C7-4988-A2DE-18A061675AAB}" destId="{77A7A3C4-CDD3-43AE-B0F4-2A5528E68626}" srcOrd="0" destOrd="0" parTransId="{F405F36E-F10D-4BF7-822C-CF7471DB7587}" sibTransId="{24121ED1-1F33-491E-8A9C-4EB0ADC22E08}"/>
    <dgm:cxn modelId="{C28A7472-6B88-468D-94CE-F0543841AD90}" type="presOf" srcId="{563AAC04-B0C7-4988-A2DE-18A061675AAB}" destId="{ACDB3F1E-3D26-4A00-88CE-300271FE5C63}" srcOrd="0" destOrd="0" presId="urn:microsoft.com/office/officeart/2005/8/layout/vList5"/>
    <dgm:cxn modelId="{AE5C3059-8434-4A38-BBB5-C50C52E0A9A4}" type="presOf" srcId="{84A059CB-34D7-42BA-831A-06CB7C711B91}" destId="{8834E577-503E-4770-BB14-CC2E5F7C8747}" srcOrd="0" destOrd="1" presId="urn:microsoft.com/office/officeart/2005/8/layout/vList5"/>
    <dgm:cxn modelId="{B9A483A5-1F86-427B-946D-BECB94D5745D}" type="presOf" srcId="{77A7A3C4-CDD3-43AE-B0F4-2A5528E68626}" destId="{8834E577-503E-4770-BB14-CC2E5F7C8747}" srcOrd="0" destOrd="0" presId="urn:microsoft.com/office/officeart/2005/8/layout/vList5"/>
    <dgm:cxn modelId="{411498AF-C176-416A-8EF9-EE32271C4AF2}" type="presOf" srcId="{53A663C0-7E05-42B8-93DA-71C5C66F805B}" destId="{FD72E9C1-584D-4776-B8F3-8EE3D77B8797}" srcOrd="0" destOrd="1" presId="urn:microsoft.com/office/officeart/2005/8/layout/vList5"/>
    <dgm:cxn modelId="{753404C3-4880-46DC-9B8F-70A0806AA43F}" srcId="{CAE1A6B8-DA71-47AC-97B5-FF7247AC9CEF}" destId="{BC3FD04D-6750-4EDF-963C-498B0E4B085F}" srcOrd="0" destOrd="0" parTransId="{854E0907-050A-4D77-AD1F-7AF9F62A9F42}" sibTransId="{5CDF0FAC-C869-4272-A27F-0443B1662A46}"/>
    <dgm:cxn modelId="{6D4DC7C5-6344-490F-8FA4-43C9BDDFA2BF}" srcId="{20C8896C-0FF6-469D-9FEA-9630C3764633}" destId="{5272529F-506E-48D7-9771-7CF838182498}" srcOrd="0" destOrd="0" parTransId="{67EAF077-DDF3-420C-87F9-F70E6CAEF73D}" sibTransId="{CC68CD03-056B-46BC-A612-312D305BD43D}"/>
    <dgm:cxn modelId="{DEAC52FA-2525-4A82-BCE6-3300ECD524EA}" type="presOf" srcId="{CAE1A6B8-DA71-47AC-97B5-FF7247AC9CEF}" destId="{8A08A4DD-6F74-4D9D-9C79-4445B2280E72}" srcOrd="0" destOrd="0" presId="urn:microsoft.com/office/officeart/2005/8/layout/vList5"/>
    <dgm:cxn modelId="{E170A3FB-F5D3-4684-927D-26DF68F89C64}" srcId="{CAE1A6B8-DA71-47AC-97B5-FF7247AC9CEF}" destId="{20C8896C-0FF6-469D-9FEA-9630C3764633}" srcOrd="1" destOrd="0" parTransId="{A7688B66-17C6-41AD-ABE1-8BA38A547E06}" sibTransId="{F07771C2-ED68-4FE5-A69B-572F34D5D940}"/>
    <dgm:cxn modelId="{E134C097-4A07-4FB9-902D-8F6B09109244}" type="presParOf" srcId="{8A08A4DD-6F74-4D9D-9C79-4445B2280E72}" destId="{29E3D0EA-D040-4BB7-91BF-A595510B7E2B}" srcOrd="0" destOrd="0" presId="urn:microsoft.com/office/officeart/2005/8/layout/vList5"/>
    <dgm:cxn modelId="{3C54C2C6-737D-4BDA-8957-C65E954BCF59}" type="presParOf" srcId="{29E3D0EA-D040-4BB7-91BF-A595510B7E2B}" destId="{F7471ADD-6732-40AC-A9C8-067616590AC8}" srcOrd="0" destOrd="0" presId="urn:microsoft.com/office/officeart/2005/8/layout/vList5"/>
    <dgm:cxn modelId="{8B31DC0E-A219-4703-A368-B9095ACFF75C}" type="presParOf" srcId="{8A08A4DD-6F74-4D9D-9C79-4445B2280E72}" destId="{B8B9AF50-B3B6-4812-87B9-29D1450BA6AC}" srcOrd="1" destOrd="0" presId="urn:microsoft.com/office/officeart/2005/8/layout/vList5"/>
    <dgm:cxn modelId="{067BF410-93A9-40AD-BD74-CE119FC6EDE1}" type="presParOf" srcId="{8A08A4DD-6F74-4D9D-9C79-4445B2280E72}" destId="{BC936401-29FC-4C1B-9834-2F4525BA47CA}" srcOrd="2" destOrd="0" presId="urn:microsoft.com/office/officeart/2005/8/layout/vList5"/>
    <dgm:cxn modelId="{A6EE2A83-8511-460C-8800-7649D551FC45}" type="presParOf" srcId="{BC936401-29FC-4C1B-9834-2F4525BA47CA}" destId="{4BA3C782-99B8-4407-A2BA-D457C21EA613}" srcOrd="0" destOrd="0" presId="urn:microsoft.com/office/officeart/2005/8/layout/vList5"/>
    <dgm:cxn modelId="{211E4AA9-2F3D-4725-8E9B-F17E13A3D0AC}" type="presParOf" srcId="{BC936401-29FC-4C1B-9834-2F4525BA47CA}" destId="{FD72E9C1-584D-4776-B8F3-8EE3D77B8797}" srcOrd="1" destOrd="0" presId="urn:microsoft.com/office/officeart/2005/8/layout/vList5"/>
    <dgm:cxn modelId="{3D4E31FB-8980-4F9D-973D-498398E79038}" type="presParOf" srcId="{8A08A4DD-6F74-4D9D-9C79-4445B2280E72}" destId="{1D4B83E0-9364-4958-994B-3BA0D1D6DE1A}" srcOrd="3" destOrd="0" presId="urn:microsoft.com/office/officeart/2005/8/layout/vList5"/>
    <dgm:cxn modelId="{4C6538C2-7F26-403A-A77F-9FCB9964C0D6}" type="presParOf" srcId="{8A08A4DD-6F74-4D9D-9C79-4445B2280E72}" destId="{9BAC0786-1ED1-4B63-8046-48B11314488D}" srcOrd="4" destOrd="0" presId="urn:microsoft.com/office/officeart/2005/8/layout/vList5"/>
    <dgm:cxn modelId="{78320CD2-B81A-4293-A1A5-416D1F9E3D7D}" type="presParOf" srcId="{9BAC0786-1ED1-4B63-8046-48B11314488D}" destId="{ACDB3F1E-3D26-4A00-88CE-300271FE5C63}" srcOrd="0" destOrd="0" presId="urn:microsoft.com/office/officeart/2005/8/layout/vList5"/>
    <dgm:cxn modelId="{09A6A0AD-42C8-4E15-900F-4C087F85732C}" type="presParOf" srcId="{9BAC0786-1ED1-4B63-8046-48B11314488D}" destId="{8834E577-503E-4770-BB14-CC2E5F7C874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F2D90B-D8AE-4874-A0DA-B7161FFA8969}">
      <dsp:nvSpPr>
        <dsp:cNvPr id="0" name=""/>
        <dsp:cNvSpPr/>
      </dsp:nvSpPr>
      <dsp:spPr>
        <a:xfrm>
          <a:off x="0" y="0"/>
          <a:ext cx="8280555" cy="84724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hr-HR" sz="2000" kern="1200" baseline="0" dirty="0"/>
            <a:t>Način testiranja koji ispituje radi li svaki aspekt softverskog proizvoda na način koji je definiran u specifikacijama.</a:t>
          </a:r>
          <a:endParaRPr lang="en-US" sz="2000" kern="1200" dirty="0"/>
        </a:p>
      </dsp:txBody>
      <dsp:txXfrm>
        <a:off x="24815" y="24815"/>
        <a:ext cx="7267180" cy="797618"/>
      </dsp:txXfrm>
    </dsp:sp>
    <dsp:sp modelId="{18579DF7-2A3D-4CBC-8CA7-E03A7A067662}">
      <dsp:nvSpPr>
        <dsp:cNvPr id="0" name=""/>
        <dsp:cNvSpPr/>
      </dsp:nvSpPr>
      <dsp:spPr>
        <a:xfrm>
          <a:off x="618353" y="964921"/>
          <a:ext cx="8280555" cy="84724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hr-HR" sz="2000" kern="1200" baseline="0" dirty="0"/>
            <a:t>Omogućuje identifikaciju nedostataka ili grešaka u softveru koje su propuštene u razvojnom procesu</a:t>
          </a:r>
          <a:r>
            <a:rPr lang="hr-HR" sz="1700" kern="1200" baseline="0" dirty="0"/>
            <a:t>.</a:t>
          </a:r>
          <a:endParaRPr lang="en-US" sz="1700" kern="1200" dirty="0"/>
        </a:p>
      </dsp:txBody>
      <dsp:txXfrm>
        <a:off x="643168" y="989736"/>
        <a:ext cx="7061860" cy="797618"/>
      </dsp:txXfrm>
    </dsp:sp>
    <dsp:sp modelId="{E4A41076-2E92-4B5B-90B5-13F69C20F407}">
      <dsp:nvSpPr>
        <dsp:cNvPr id="0" name=""/>
        <dsp:cNvSpPr/>
      </dsp:nvSpPr>
      <dsp:spPr>
        <a:xfrm>
          <a:off x="1236706" y="1929843"/>
          <a:ext cx="8280555" cy="84724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hr-HR" sz="2000" kern="1200" baseline="0" dirty="0"/>
            <a:t>Osigurava jednostavnost i intuitivnost softvera za korištenje</a:t>
          </a:r>
          <a:endParaRPr lang="en-US" sz="2000" kern="1200" dirty="0"/>
        </a:p>
      </dsp:txBody>
      <dsp:txXfrm>
        <a:off x="1261521" y="1954658"/>
        <a:ext cx="7061860" cy="797618"/>
      </dsp:txXfrm>
    </dsp:sp>
    <dsp:sp modelId="{925CACD2-F5B5-48CA-A758-B9EEF8A089CF}">
      <dsp:nvSpPr>
        <dsp:cNvPr id="0" name=""/>
        <dsp:cNvSpPr/>
      </dsp:nvSpPr>
      <dsp:spPr>
        <a:xfrm>
          <a:off x="1855059" y="2894765"/>
          <a:ext cx="8280555" cy="84724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hr-HR" sz="2000" kern="1200" baseline="0" dirty="0"/>
            <a:t>Bez funkcionalnog testiranja postoji rizik da softver neće raditi na način koji se očekuje.</a:t>
          </a:r>
          <a:endParaRPr lang="en-US" sz="2000" kern="1200" dirty="0"/>
        </a:p>
      </dsp:txBody>
      <dsp:txXfrm>
        <a:off x="1879874" y="2919580"/>
        <a:ext cx="7061860" cy="797618"/>
      </dsp:txXfrm>
    </dsp:sp>
    <dsp:sp modelId="{C1281229-C97B-451E-BD21-75B56B3FD685}">
      <dsp:nvSpPr>
        <dsp:cNvPr id="0" name=""/>
        <dsp:cNvSpPr/>
      </dsp:nvSpPr>
      <dsp:spPr>
        <a:xfrm>
          <a:off x="2473412" y="3859686"/>
          <a:ext cx="8280555" cy="84724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hr-HR" sz="2000" kern="1200" baseline="0" dirty="0"/>
            <a:t>Testiranje se vrši pružanjem testnih ulaznih podataka, kontrolom njima izazvanih izlaza te provjerom jesu li dobiveni izlazi jednaki očekivanim izlazima.</a:t>
          </a:r>
          <a:endParaRPr lang="en-US" sz="2000" kern="1200" dirty="0"/>
        </a:p>
      </dsp:txBody>
      <dsp:txXfrm>
        <a:off x="2498227" y="3884501"/>
        <a:ext cx="7061860" cy="797618"/>
      </dsp:txXfrm>
    </dsp:sp>
    <dsp:sp modelId="{30BCFEB9-20E3-480E-97D4-2E793E459F06}">
      <dsp:nvSpPr>
        <dsp:cNvPr id="0" name=""/>
        <dsp:cNvSpPr/>
      </dsp:nvSpPr>
      <dsp:spPr>
        <a:xfrm>
          <a:off x="7729843" y="618961"/>
          <a:ext cx="550711" cy="550711"/>
        </a:xfrm>
        <a:prstGeom prst="downArrow">
          <a:avLst>
            <a:gd name="adj1" fmla="val 55000"/>
            <a:gd name="adj2" fmla="val 45000"/>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7853753" y="618961"/>
        <a:ext cx="302891" cy="414410"/>
      </dsp:txXfrm>
    </dsp:sp>
    <dsp:sp modelId="{8251470A-54A6-4699-813E-2DF275C3A615}">
      <dsp:nvSpPr>
        <dsp:cNvPr id="0" name=""/>
        <dsp:cNvSpPr/>
      </dsp:nvSpPr>
      <dsp:spPr>
        <a:xfrm>
          <a:off x="8348197" y="1583883"/>
          <a:ext cx="550711" cy="550711"/>
        </a:xfrm>
        <a:prstGeom prst="downArrow">
          <a:avLst>
            <a:gd name="adj1" fmla="val 55000"/>
            <a:gd name="adj2" fmla="val 45000"/>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8472107" y="1583883"/>
        <a:ext cx="302891" cy="414410"/>
      </dsp:txXfrm>
    </dsp:sp>
    <dsp:sp modelId="{145F5143-8D71-4A2E-8938-C92FF7074DBD}">
      <dsp:nvSpPr>
        <dsp:cNvPr id="0" name=""/>
        <dsp:cNvSpPr/>
      </dsp:nvSpPr>
      <dsp:spPr>
        <a:xfrm>
          <a:off x="8966550" y="2534684"/>
          <a:ext cx="550711" cy="550711"/>
        </a:xfrm>
        <a:prstGeom prst="downArrow">
          <a:avLst>
            <a:gd name="adj1" fmla="val 55000"/>
            <a:gd name="adj2" fmla="val 45000"/>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9090460" y="2534684"/>
        <a:ext cx="302891" cy="414410"/>
      </dsp:txXfrm>
    </dsp:sp>
    <dsp:sp modelId="{7EFA5EE9-547D-42BC-9D32-6E508C297E50}">
      <dsp:nvSpPr>
        <dsp:cNvPr id="0" name=""/>
        <dsp:cNvSpPr/>
      </dsp:nvSpPr>
      <dsp:spPr>
        <a:xfrm>
          <a:off x="9584903" y="3509020"/>
          <a:ext cx="550711" cy="550711"/>
        </a:xfrm>
        <a:prstGeom prst="downArrow">
          <a:avLst>
            <a:gd name="adj1" fmla="val 55000"/>
            <a:gd name="adj2" fmla="val 45000"/>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9708813" y="3509020"/>
        <a:ext cx="302891" cy="4144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CEFEEF-5E30-4389-B8E2-41E27E5D96FA}">
      <dsp:nvSpPr>
        <dsp:cNvPr id="0" name=""/>
        <dsp:cNvSpPr/>
      </dsp:nvSpPr>
      <dsp:spPr>
        <a:xfrm>
          <a:off x="0" y="370782"/>
          <a:ext cx="5310554" cy="2268000"/>
        </a:xfrm>
        <a:prstGeom prst="rect">
          <a:avLst/>
        </a:prstGeom>
        <a:solidFill>
          <a:schemeClr val="lt1">
            <a:alpha val="90000"/>
            <a:hueOff val="0"/>
            <a:satOff val="0"/>
            <a:lumOff val="0"/>
            <a:alphaOff val="0"/>
          </a:schemeClr>
        </a:solidFill>
        <a:ln w="34925" cap="flat" cmpd="sng" algn="in">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2158" tIns="374904" rIns="412158" bIns="128016" numCol="1" spcCol="1270" anchor="t" anchorCtr="0">
          <a:noAutofit/>
        </a:bodyPr>
        <a:lstStyle/>
        <a:p>
          <a:pPr marL="171450" lvl="1" indent="-171450" algn="l" defTabSz="800100">
            <a:lnSpc>
              <a:spcPct val="90000"/>
            </a:lnSpc>
            <a:spcBef>
              <a:spcPct val="0"/>
            </a:spcBef>
            <a:spcAft>
              <a:spcPct val="15000"/>
            </a:spcAft>
            <a:buChar char="•"/>
          </a:pPr>
          <a:r>
            <a:rPr lang="hr-HR" sz="1800" kern="1200" baseline="0" dirty="0"/>
            <a:t>Fokus stavlja na rezultate obrade testiranja, to jest izlaznih faktora, te minimalna očekivanja korisnika</a:t>
          </a:r>
          <a:endParaRPr lang="en-US" sz="1800" kern="1200" dirty="0"/>
        </a:p>
        <a:p>
          <a:pPr marL="171450" lvl="1" indent="-171450" algn="l" defTabSz="800100">
            <a:lnSpc>
              <a:spcPct val="90000"/>
            </a:lnSpc>
            <a:spcBef>
              <a:spcPct val="0"/>
            </a:spcBef>
            <a:spcAft>
              <a:spcPct val="15000"/>
            </a:spcAft>
            <a:buChar char="•"/>
          </a:pPr>
          <a:r>
            <a:rPr lang="hr-HR" sz="1800" kern="1200" baseline="0"/>
            <a:t>Ono ispituje 'Što proizvod radi.’(fikcionalne aspekte – rezultate obrade)</a:t>
          </a:r>
          <a:endParaRPr lang="en-US" sz="1800" kern="1200"/>
        </a:p>
        <a:p>
          <a:pPr marL="171450" lvl="1" indent="-171450" algn="l" defTabSz="800100">
            <a:lnSpc>
              <a:spcPct val="90000"/>
            </a:lnSpc>
            <a:spcBef>
              <a:spcPct val="0"/>
            </a:spcBef>
            <a:spcAft>
              <a:spcPct val="15000"/>
            </a:spcAft>
            <a:buChar char="•"/>
          </a:pPr>
          <a:r>
            <a:rPr lang="hr-HR" sz="1800" kern="1200" baseline="0" dirty="0"/>
            <a:t>Ne mjeri brzinu skalabilnost i pouzdanost – mehaniku obrade</a:t>
          </a:r>
          <a:endParaRPr lang="en-US" sz="1800" kern="1200" dirty="0"/>
        </a:p>
      </dsp:txBody>
      <dsp:txXfrm>
        <a:off x="0" y="370782"/>
        <a:ext cx="5310554" cy="2268000"/>
      </dsp:txXfrm>
    </dsp:sp>
    <dsp:sp modelId="{4C39EC93-3C90-48E5-BBDE-12E9DB0ADEE6}">
      <dsp:nvSpPr>
        <dsp:cNvPr id="0" name=""/>
        <dsp:cNvSpPr/>
      </dsp:nvSpPr>
      <dsp:spPr>
        <a:xfrm>
          <a:off x="265527" y="105102"/>
          <a:ext cx="3717387" cy="531360"/>
        </a:xfrm>
        <a:prstGeom prst="round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508" tIns="0" rIns="140508" bIns="0" numCol="1" spcCol="1270" anchor="ctr" anchorCtr="0">
          <a:noAutofit/>
        </a:bodyPr>
        <a:lstStyle/>
        <a:p>
          <a:pPr marL="0" lvl="0" indent="0" algn="l" defTabSz="800100">
            <a:lnSpc>
              <a:spcPct val="90000"/>
            </a:lnSpc>
            <a:spcBef>
              <a:spcPct val="0"/>
            </a:spcBef>
            <a:spcAft>
              <a:spcPct val="35000"/>
            </a:spcAft>
            <a:buNone/>
          </a:pPr>
          <a:r>
            <a:rPr lang="hr-HR" sz="1800" b="1" u="sng" kern="1200" baseline="0"/>
            <a:t>FUNKCIONALNO</a:t>
          </a:r>
          <a:endParaRPr lang="en-US" sz="1800" kern="1200"/>
        </a:p>
      </dsp:txBody>
      <dsp:txXfrm>
        <a:off x="291466" y="131041"/>
        <a:ext cx="3665509" cy="479482"/>
      </dsp:txXfrm>
    </dsp:sp>
    <dsp:sp modelId="{DA4EA0FD-C5EC-4DF7-B5B8-2EA1D5D5FDB8}">
      <dsp:nvSpPr>
        <dsp:cNvPr id="0" name=""/>
        <dsp:cNvSpPr/>
      </dsp:nvSpPr>
      <dsp:spPr>
        <a:xfrm>
          <a:off x="0" y="3001662"/>
          <a:ext cx="5310554" cy="1219050"/>
        </a:xfrm>
        <a:prstGeom prst="rect">
          <a:avLst/>
        </a:prstGeom>
        <a:solidFill>
          <a:schemeClr val="lt1">
            <a:alpha val="90000"/>
            <a:hueOff val="0"/>
            <a:satOff val="0"/>
            <a:lumOff val="0"/>
            <a:alphaOff val="0"/>
          </a:schemeClr>
        </a:solidFill>
        <a:ln w="34925" cap="flat" cmpd="sng" algn="in">
          <a:solidFill>
            <a:schemeClr val="accent5">
              <a:hueOff val="8832355"/>
              <a:satOff val="28758"/>
              <a:lumOff val="1000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2158" tIns="374904" rIns="412158" bIns="128016" numCol="1" spcCol="1270" anchor="t" anchorCtr="0">
          <a:noAutofit/>
        </a:bodyPr>
        <a:lstStyle/>
        <a:p>
          <a:pPr marL="171450" lvl="1" indent="-171450" algn="l" defTabSz="800100">
            <a:lnSpc>
              <a:spcPct val="90000"/>
            </a:lnSpc>
            <a:spcBef>
              <a:spcPct val="0"/>
            </a:spcBef>
            <a:spcAft>
              <a:spcPct val="15000"/>
            </a:spcAft>
            <a:buChar char="•"/>
          </a:pPr>
          <a:r>
            <a:rPr lang="hr-HR" sz="1800" kern="1200" baseline="0"/>
            <a:t>Usmjerava se na istraživanje kvalitete, sigurnosti ili performansi izvornog koda aplikacije. </a:t>
          </a:r>
          <a:endParaRPr lang="en-US" sz="1800" kern="1200"/>
        </a:p>
      </dsp:txBody>
      <dsp:txXfrm>
        <a:off x="0" y="3001662"/>
        <a:ext cx="5310554" cy="1219050"/>
      </dsp:txXfrm>
    </dsp:sp>
    <dsp:sp modelId="{E683B6C9-8A94-49F1-838C-8A066C617C00}">
      <dsp:nvSpPr>
        <dsp:cNvPr id="0" name=""/>
        <dsp:cNvSpPr/>
      </dsp:nvSpPr>
      <dsp:spPr>
        <a:xfrm>
          <a:off x="265527" y="2735982"/>
          <a:ext cx="3717387" cy="531360"/>
        </a:xfrm>
        <a:prstGeom prst="roundRect">
          <a:avLst/>
        </a:prstGeom>
        <a:solidFill>
          <a:schemeClr val="accent5">
            <a:hueOff val="8832355"/>
            <a:satOff val="28758"/>
            <a:lumOff val="1000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508" tIns="0" rIns="140508" bIns="0" numCol="1" spcCol="1270" anchor="ctr" anchorCtr="0">
          <a:noAutofit/>
        </a:bodyPr>
        <a:lstStyle/>
        <a:p>
          <a:pPr marL="0" lvl="0" indent="0" algn="l" defTabSz="800100">
            <a:lnSpc>
              <a:spcPct val="90000"/>
            </a:lnSpc>
            <a:spcBef>
              <a:spcPct val="0"/>
            </a:spcBef>
            <a:spcAft>
              <a:spcPct val="35000"/>
            </a:spcAft>
            <a:buNone/>
          </a:pPr>
          <a:r>
            <a:rPr lang="hr-HR" sz="1800" b="1" u="sng" kern="1200" baseline="0"/>
            <a:t>NEFUNKCIONALNO</a:t>
          </a:r>
          <a:endParaRPr lang="en-US" sz="1800" kern="1200"/>
        </a:p>
      </dsp:txBody>
      <dsp:txXfrm>
        <a:off x="291466" y="2761921"/>
        <a:ext cx="3665509" cy="479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0E0B48-40B4-4039-9836-52BC36F18DC5}">
      <dsp:nvSpPr>
        <dsp:cNvPr id="0" name=""/>
        <dsp:cNvSpPr/>
      </dsp:nvSpPr>
      <dsp:spPr>
        <a:xfrm>
          <a:off x="0" y="1778825"/>
          <a:ext cx="9898186" cy="1879308"/>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hr-HR" sz="2200" kern="1200" dirty="0"/>
            <a:t>Neke od relevantnijih vrsta funkcionalnog testiranja:</a:t>
          </a:r>
          <a:endParaRPr lang="en-US" sz="2200" kern="1200" dirty="0"/>
        </a:p>
      </dsp:txBody>
      <dsp:txXfrm>
        <a:off x="0" y="1778825"/>
        <a:ext cx="9898186" cy="1014826"/>
      </dsp:txXfrm>
    </dsp:sp>
    <dsp:sp modelId="{95A193DE-4670-48CC-B852-72BB3A782831}">
      <dsp:nvSpPr>
        <dsp:cNvPr id="0" name=""/>
        <dsp:cNvSpPr/>
      </dsp:nvSpPr>
      <dsp:spPr>
        <a:xfrm>
          <a:off x="35379" y="2755901"/>
          <a:ext cx="1081425" cy="871155"/>
        </a:xfrm>
        <a:prstGeom prst="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pt-BR" sz="1600" kern="1200" dirty="0"/>
            <a:t>Jedinično testiranje</a:t>
          </a:r>
          <a:endParaRPr lang="en-US" sz="1600" kern="1200" dirty="0"/>
        </a:p>
      </dsp:txBody>
      <dsp:txXfrm>
        <a:off x="35379" y="2755901"/>
        <a:ext cx="1081425" cy="871155"/>
      </dsp:txXfrm>
    </dsp:sp>
    <dsp:sp modelId="{1CAE75A4-8EC6-413E-8070-D5C90AD0B4C9}">
      <dsp:nvSpPr>
        <dsp:cNvPr id="0" name=""/>
        <dsp:cNvSpPr/>
      </dsp:nvSpPr>
      <dsp:spPr>
        <a:xfrm>
          <a:off x="1081872" y="2756065"/>
          <a:ext cx="1471973" cy="864481"/>
        </a:xfrm>
        <a:prstGeom prst="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pt-BR" sz="1600" kern="1200" dirty="0"/>
            <a:t>Integracijsko testiranje</a:t>
          </a:r>
          <a:endParaRPr lang="en-US" sz="1600" kern="1200" dirty="0"/>
        </a:p>
      </dsp:txBody>
      <dsp:txXfrm>
        <a:off x="1081872" y="2756065"/>
        <a:ext cx="1471973" cy="864481"/>
      </dsp:txXfrm>
    </dsp:sp>
    <dsp:sp modelId="{D63B2174-D9B7-4875-B0E2-F4F145FB3878}">
      <dsp:nvSpPr>
        <dsp:cNvPr id="0" name=""/>
        <dsp:cNvSpPr/>
      </dsp:nvSpPr>
      <dsp:spPr>
        <a:xfrm>
          <a:off x="2553845" y="2756065"/>
          <a:ext cx="1223982" cy="864481"/>
        </a:xfrm>
        <a:prstGeom prst="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pt-BR" sz="1600" kern="1200" dirty="0"/>
            <a:t>Testiranje sučelja</a:t>
          </a:r>
          <a:endParaRPr lang="en-US" sz="1600" kern="1200" dirty="0"/>
        </a:p>
      </dsp:txBody>
      <dsp:txXfrm>
        <a:off x="2553845" y="2756065"/>
        <a:ext cx="1223982" cy="864481"/>
      </dsp:txXfrm>
    </dsp:sp>
    <dsp:sp modelId="{04C8FD34-DDB1-4A42-A375-C6D5CD456237}">
      <dsp:nvSpPr>
        <dsp:cNvPr id="0" name=""/>
        <dsp:cNvSpPr/>
      </dsp:nvSpPr>
      <dsp:spPr>
        <a:xfrm>
          <a:off x="3777827" y="2756065"/>
          <a:ext cx="1223982" cy="864481"/>
        </a:xfrm>
        <a:prstGeom prst="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pt-BR" sz="1600" kern="1200"/>
            <a:t>Testiranje sustava</a:t>
          </a:r>
          <a:endParaRPr lang="en-US" sz="1600" kern="1200"/>
        </a:p>
      </dsp:txBody>
      <dsp:txXfrm>
        <a:off x="3777827" y="2756065"/>
        <a:ext cx="1223982" cy="864481"/>
      </dsp:txXfrm>
    </dsp:sp>
    <dsp:sp modelId="{D606FEB4-9E0D-4F4C-B8B8-EA5AC3ED65CF}">
      <dsp:nvSpPr>
        <dsp:cNvPr id="0" name=""/>
        <dsp:cNvSpPr/>
      </dsp:nvSpPr>
      <dsp:spPr>
        <a:xfrm>
          <a:off x="5001809" y="2756065"/>
          <a:ext cx="1223982" cy="864481"/>
        </a:xfrm>
        <a:prstGeom prst="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hr-HR" sz="1600" kern="1200" dirty="0"/>
            <a:t>Regresijsko testiranje</a:t>
          </a:r>
          <a:endParaRPr lang="en-US" sz="1600" kern="1200" dirty="0"/>
        </a:p>
      </dsp:txBody>
      <dsp:txXfrm>
        <a:off x="5001809" y="2756065"/>
        <a:ext cx="1223982" cy="864481"/>
      </dsp:txXfrm>
    </dsp:sp>
    <dsp:sp modelId="{E50B07FF-1BEB-4230-8CD5-7C0D20713558}">
      <dsp:nvSpPr>
        <dsp:cNvPr id="0" name=""/>
        <dsp:cNvSpPr/>
      </dsp:nvSpPr>
      <dsp:spPr>
        <a:xfrm>
          <a:off x="6225792" y="2756065"/>
          <a:ext cx="1223982" cy="864481"/>
        </a:xfrm>
        <a:prstGeom prst="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hr-HR" sz="1600" kern="1200" dirty="0"/>
            <a:t>'Smoke' testiranje, ili testiranje dima</a:t>
          </a:r>
          <a:endParaRPr lang="en-US" sz="1600" kern="1200" dirty="0"/>
        </a:p>
      </dsp:txBody>
      <dsp:txXfrm>
        <a:off x="6225792" y="2756065"/>
        <a:ext cx="1223982" cy="864481"/>
      </dsp:txXfrm>
    </dsp:sp>
    <dsp:sp modelId="{6ADB6740-F737-458B-B4AB-94FB61B96587}">
      <dsp:nvSpPr>
        <dsp:cNvPr id="0" name=""/>
        <dsp:cNvSpPr/>
      </dsp:nvSpPr>
      <dsp:spPr>
        <a:xfrm>
          <a:off x="7449774" y="2756065"/>
          <a:ext cx="1223982" cy="864481"/>
        </a:xfrm>
        <a:prstGeom prst="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hr-HR" sz="1600" kern="1200" dirty="0"/>
            <a:t>Testiranje ispravnosti</a:t>
          </a:r>
          <a:endParaRPr lang="en-US" sz="1600" kern="1200" dirty="0"/>
        </a:p>
      </dsp:txBody>
      <dsp:txXfrm>
        <a:off x="7449774" y="2756065"/>
        <a:ext cx="1223982" cy="864481"/>
      </dsp:txXfrm>
    </dsp:sp>
    <dsp:sp modelId="{5E7493BA-2487-4385-8EA6-3E44B6C20F70}">
      <dsp:nvSpPr>
        <dsp:cNvPr id="0" name=""/>
        <dsp:cNvSpPr/>
      </dsp:nvSpPr>
      <dsp:spPr>
        <a:xfrm>
          <a:off x="8641994" y="2754738"/>
          <a:ext cx="1223982" cy="862381"/>
        </a:xfrm>
        <a:prstGeom prst="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hr-HR" sz="1600" kern="1200" dirty="0"/>
            <a:t>Testiranje prihvaćanja korisnika</a:t>
          </a:r>
          <a:endParaRPr lang="en-US" sz="1600" kern="1200" dirty="0"/>
        </a:p>
      </dsp:txBody>
      <dsp:txXfrm>
        <a:off x="8641994" y="2754738"/>
        <a:ext cx="1223982" cy="862381"/>
      </dsp:txXfrm>
    </dsp:sp>
    <dsp:sp modelId="{BB642CDB-007D-4FEE-8166-EA62D7AA65EB}">
      <dsp:nvSpPr>
        <dsp:cNvPr id="0" name=""/>
        <dsp:cNvSpPr/>
      </dsp:nvSpPr>
      <dsp:spPr>
        <a:xfrm rot="10800000">
          <a:off x="0" y="9"/>
          <a:ext cx="9898186" cy="1806571"/>
        </a:xfrm>
        <a:prstGeom prst="upArrowCallou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hr-HR" sz="2200" kern="1200" dirty="0"/>
            <a:t>Postoji velik broj vrsta testova koje bismo mogli definirati kao funkcionalne, a neki od njih svojom primjenom mogu obuhvatiti i aspekte ne-funkcionalnog testiranja. </a:t>
          </a:r>
          <a:endParaRPr lang="en-US" sz="2200" kern="1200" dirty="0"/>
        </a:p>
      </dsp:txBody>
      <dsp:txXfrm rot="10800000">
        <a:off x="0" y="9"/>
        <a:ext cx="9898186" cy="11738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471ADD-6732-40AC-A9C8-067616590AC8}">
      <dsp:nvSpPr>
        <dsp:cNvPr id="0" name=""/>
        <dsp:cNvSpPr/>
      </dsp:nvSpPr>
      <dsp:spPr>
        <a:xfrm>
          <a:off x="13" y="0"/>
          <a:ext cx="7545954" cy="851986"/>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hr-HR" sz="2000" kern="1200" dirty="0"/>
            <a:t>Tijekom integracijskog testiranja cilj je potvrditi interakciju između dviju ili više jedinica testiranih komponenti softverskog sustava. </a:t>
          </a:r>
          <a:endParaRPr lang="en-US" sz="2000" kern="1200" dirty="0"/>
        </a:p>
      </dsp:txBody>
      <dsp:txXfrm>
        <a:off x="41604" y="41591"/>
        <a:ext cx="7462772" cy="768804"/>
      </dsp:txXfrm>
    </dsp:sp>
    <dsp:sp modelId="{FD72E9C1-584D-4776-B8F3-8EE3D77B8797}">
      <dsp:nvSpPr>
        <dsp:cNvPr id="0" name=""/>
        <dsp:cNvSpPr/>
      </dsp:nvSpPr>
      <dsp:spPr>
        <a:xfrm rot="5400000">
          <a:off x="4220729" y="-883795"/>
          <a:ext cx="1494306" cy="5163830"/>
        </a:xfrm>
        <a:prstGeom prst="round2Same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hr-HR" sz="1600" kern="1200" dirty="0"/>
            <a:t>Komunikacija naredbi, podataka, poziva baza podataka, API poziva te obrade mikro-servisa između jedinica</a:t>
          </a:r>
          <a:br>
            <a:rPr lang="hr-HR" sz="1600" kern="1200" dirty="0"/>
          </a:br>
          <a:endParaRPr lang="en-US" sz="1600" kern="1200" dirty="0"/>
        </a:p>
        <a:p>
          <a:pPr marL="171450" lvl="1" indent="-171450" algn="l" defTabSz="711200">
            <a:lnSpc>
              <a:spcPct val="90000"/>
            </a:lnSpc>
            <a:spcBef>
              <a:spcPct val="0"/>
            </a:spcBef>
            <a:spcAft>
              <a:spcPct val="15000"/>
            </a:spcAft>
            <a:buChar char="•"/>
          </a:pPr>
          <a:r>
            <a:rPr lang="hr-HR" sz="1600" kern="1200" dirty="0"/>
            <a:t>Nema neočekivanog ponašanja tijekom određene integracije</a:t>
          </a:r>
          <a:endParaRPr lang="en-US" sz="1600" kern="1200" dirty="0"/>
        </a:p>
      </dsp:txBody>
      <dsp:txXfrm rot="-5400000">
        <a:off x="2385967" y="1023913"/>
        <a:ext cx="5090884" cy="1348414"/>
      </dsp:txXfrm>
    </dsp:sp>
    <dsp:sp modelId="{4BA3C782-99B8-4407-A2BA-D457C21EA613}">
      <dsp:nvSpPr>
        <dsp:cNvPr id="0" name=""/>
        <dsp:cNvSpPr/>
      </dsp:nvSpPr>
      <dsp:spPr>
        <a:xfrm>
          <a:off x="1018" y="950970"/>
          <a:ext cx="2384948" cy="1494298"/>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hr-HR" sz="2000" kern="1200" dirty="0"/>
            <a:t>Za postizanje toga, testira se slijedeće:</a:t>
          </a:r>
          <a:endParaRPr lang="en-US" sz="2000" kern="1200" dirty="0"/>
        </a:p>
      </dsp:txBody>
      <dsp:txXfrm>
        <a:off x="73964" y="1023916"/>
        <a:ext cx="2239056" cy="1348406"/>
      </dsp:txXfrm>
    </dsp:sp>
    <dsp:sp modelId="{8834E577-503E-4770-BB14-CC2E5F7C8747}">
      <dsp:nvSpPr>
        <dsp:cNvPr id="0" name=""/>
        <dsp:cNvSpPr/>
      </dsp:nvSpPr>
      <dsp:spPr>
        <a:xfrm rot="5400000">
          <a:off x="4024422" y="928644"/>
          <a:ext cx="1875809" cy="5179956"/>
        </a:xfrm>
        <a:prstGeom prst="round2Same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hr-HR" sz="1600" b="1" u="sng" kern="1200" dirty="0"/>
            <a:t>Inkrementalno</a:t>
          </a:r>
          <a:r>
            <a:rPr lang="hr-HR" sz="1600" kern="1200" dirty="0"/>
            <a:t> -&gt; uključuje kombiniranje jedne ili više komponenti u fazama i testiranje sve dok cijeli sustav nije uspješno testiran. ( Od vrha prema dnu (Top-Down), Od dna prema vrhu ( </a:t>
          </a:r>
          <a:r>
            <a:rPr lang="hr-HR" sz="1600" kern="1200" dirty="0" err="1"/>
            <a:t>Bottom-Up</a:t>
          </a:r>
          <a:r>
            <a:rPr lang="hr-HR" sz="1600" kern="1200" dirty="0"/>
            <a:t>) i Hibridni pristup.)</a:t>
          </a:r>
          <a:br>
            <a:rPr lang="hr-HR" sz="1600" kern="1200" dirty="0"/>
          </a:br>
          <a:endParaRPr lang="en-US" sz="1600" kern="1200" dirty="0"/>
        </a:p>
        <a:p>
          <a:pPr marL="171450" lvl="1" indent="-171450" algn="l" defTabSz="711200">
            <a:lnSpc>
              <a:spcPct val="90000"/>
            </a:lnSpc>
            <a:spcBef>
              <a:spcPct val="0"/>
            </a:spcBef>
            <a:spcAft>
              <a:spcPct val="15000"/>
            </a:spcAft>
            <a:buChar char="•"/>
          </a:pPr>
          <a:r>
            <a:rPr lang="hr-HR" sz="1600" b="1" u="sng" kern="1200" dirty="0"/>
            <a:t>Big-</a:t>
          </a:r>
          <a:r>
            <a:rPr lang="hr-HR" sz="1600" b="1" u="sng" kern="1200" dirty="0" err="1"/>
            <a:t>Bang</a:t>
          </a:r>
          <a:r>
            <a:rPr lang="hr-HR" sz="1600" b="1" u="sng" kern="1200" dirty="0"/>
            <a:t>. </a:t>
          </a:r>
          <a:r>
            <a:rPr lang="hr-HR" sz="1600" kern="1200" dirty="0"/>
            <a:t>-&gt; uključuje integriranje i testiranje svih komponenti kao cjelovitog sustava</a:t>
          </a:r>
          <a:endParaRPr lang="en-US" sz="1600" kern="1200" dirty="0"/>
        </a:p>
      </dsp:txBody>
      <dsp:txXfrm rot="-5400000">
        <a:off x="2372349" y="2672287"/>
        <a:ext cx="5088387" cy="1692671"/>
      </dsp:txXfrm>
    </dsp:sp>
    <dsp:sp modelId="{ACDB3F1E-3D26-4A00-88CE-300271FE5C63}">
      <dsp:nvSpPr>
        <dsp:cNvPr id="0" name=""/>
        <dsp:cNvSpPr/>
      </dsp:nvSpPr>
      <dsp:spPr>
        <a:xfrm>
          <a:off x="1018" y="2542850"/>
          <a:ext cx="2371330" cy="1951545"/>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hr-HR" sz="2000" kern="1200"/>
            <a:t>Postoje dva tipa integracijskog testiranja: </a:t>
          </a:r>
          <a:endParaRPr lang="en-US" sz="2000" kern="1200"/>
        </a:p>
      </dsp:txBody>
      <dsp:txXfrm>
        <a:off x="96285" y="2638117"/>
        <a:ext cx="2180796" cy="176101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zervirano mjesto zaglavlj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Rezervirano mjesto datum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3B5509-43B4-4278-A500-7A3C557DA9D1}" type="datetimeFigureOut">
              <a:rPr lang="hr-HR" smtClean="0"/>
              <a:t>6.4.2024.</a:t>
            </a:fld>
            <a:endParaRPr lang="hr-HR"/>
          </a:p>
        </p:txBody>
      </p:sp>
      <p:sp>
        <p:nvSpPr>
          <p:cNvPr id="4" name="Rezervirano mjesto slike slajd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Rezervirano mjesto bilježaka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p>
        </p:txBody>
      </p:sp>
      <p:sp>
        <p:nvSpPr>
          <p:cNvPr id="6" name="Rezervirano mjesto podnožj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Rezervirano mjesto broja slajd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F4AD27-7EB6-40F5-A938-CDEEEF6CFA97}" type="slidenum">
              <a:rPr lang="hr-HR" smtClean="0"/>
              <a:t>‹#›</a:t>
            </a:fld>
            <a:endParaRPr lang="hr-HR"/>
          </a:p>
        </p:txBody>
      </p:sp>
    </p:spTree>
    <p:extLst>
      <p:ext uri="{BB962C8B-B14F-4D97-AF65-F5344CB8AC3E}">
        <p14:creationId xmlns:p14="http://schemas.microsoft.com/office/powerpoint/2010/main" val="677310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t>NAČIN TESTIRANJA-&gt;Svaka funkcija definirana u programu se uspoređuje sa njoj odgovarajućim zahtjevom kako bi se utvrdilo je li njen izlaz u skladu sa očekivanjima krajnjeg korisnika. </a:t>
            </a:r>
          </a:p>
          <a:p>
            <a:r>
              <a:rPr lang="hr-HR" sz="1800" dirty="0">
                <a:effectLst/>
                <a:latin typeface="Times New Roman" panose="02020603050405020304" pitchFamily="18" charset="0"/>
                <a:ea typeface="Aptos" panose="020B0004020202020204" pitchFamily="34" charset="0"/>
              </a:rPr>
              <a:t>JEDNOSTAVNOST I IDENTIFIKACIJA NEDOSTATAKA-&gt;Takav način smanjivanja rizika od grešaka i fokusa na funkcionalnost i korisnost osigurava visoku kvalitetu softvera</a:t>
            </a:r>
          </a:p>
          <a:p>
            <a:endParaRPr lang="hr-HR" dirty="0"/>
          </a:p>
        </p:txBody>
      </p:sp>
      <p:sp>
        <p:nvSpPr>
          <p:cNvPr id="4" name="Rezervirano mjesto broja slajda 3"/>
          <p:cNvSpPr>
            <a:spLocks noGrp="1"/>
          </p:cNvSpPr>
          <p:nvPr>
            <p:ph type="sldNum" sz="quarter" idx="5"/>
          </p:nvPr>
        </p:nvSpPr>
        <p:spPr/>
        <p:txBody>
          <a:bodyPr/>
          <a:lstStyle/>
          <a:p>
            <a:fld id="{EEF4AD27-7EB6-40F5-A938-CDEEEF6CFA97}" type="slidenum">
              <a:rPr lang="hr-HR" smtClean="0"/>
              <a:t>2</a:t>
            </a:fld>
            <a:endParaRPr lang="hr-HR"/>
          </a:p>
        </p:txBody>
      </p:sp>
    </p:spTree>
    <p:extLst>
      <p:ext uri="{BB962C8B-B14F-4D97-AF65-F5344CB8AC3E}">
        <p14:creationId xmlns:p14="http://schemas.microsoft.com/office/powerpoint/2010/main" val="2545849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hr-HR" dirty="0"/>
              <a:t>Testni scenariji -&gt; </a:t>
            </a:r>
            <a:r>
              <a:rPr lang="hr-HR" sz="1200" kern="100" dirty="0">
                <a:effectLst/>
                <a:latin typeface="Times New Roman" panose="02020603050405020304" pitchFamily="18" charset="0"/>
                <a:ea typeface="Aptos" panose="020B0004020202020204" pitchFamily="34" charset="0"/>
                <a:cs typeface="Times New Roman" panose="02020603050405020304" pitchFamily="18" charset="0"/>
              </a:rPr>
              <a:t>Na primjer, za modul plaćanja, testni scenariji mogu uključivati više valuta, obradu nevažećih ili isteklih brojeva kartica te generiranje obavijesti o uspješnom završetku transakcije.</a:t>
            </a:r>
          </a:p>
          <a:p>
            <a:endParaRPr lang="hr-HR" sz="1200" kern="100" dirty="0">
              <a:effectLst/>
              <a:latin typeface="Times New Roman" panose="02020603050405020304" pitchFamily="18" charset="0"/>
              <a:cs typeface="Times New Roman" panose="02020603050405020304" pitchFamily="18" charset="0"/>
            </a:endParaRPr>
          </a:p>
          <a:p>
            <a:r>
              <a:rPr lang="hr-HR" dirty="0"/>
              <a:t>Stvaranje testnih podataka -&gt; </a:t>
            </a:r>
            <a:r>
              <a:rPr lang="hr-HR" sz="1200" kern="100" dirty="0">
                <a:effectLst/>
                <a:latin typeface="Times New Roman" panose="02020603050405020304" pitchFamily="18" charset="0"/>
                <a:ea typeface="Aptos" panose="020B0004020202020204" pitchFamily="34" charset="0"/>
                <a:cs typeface="Times New Roman" panose="02020603050405020304" pitchFamily="18" charset="0"/>
              </a:rPr>
              <a:t>Svaki skup ulaznih podataka također bi trebao imati povezane podatke koji opisuju očekivani rezultat koji bi ulazni podaci trebali generirati. </a:t>
            </a:r>
            <a:endParaRPr lang="hr-HR" dirty="0"/>
          </a:p>
        </p:txBody>
      </p:sp>
      <p:sp>
        <p:nvSpPr>
          <p:cNvPr id="4" name="Rezervirano mjesto broja slajda 3"/>
          <p:cNvSpPr>
            <a:spLocks noGrp="1"/>
          </p:cNvSpPr>
          <p:nvPr>
            <p:ph type="sldNum" sz="quarter" idx="5"/>
          </p:nvPr>
        </p:nvSpPr>
        <p:spPr/>
        <p:txBody>
          <a:bodyPr/>
          <a:lstStyle/>
          <a:p>
            <a:fld id="{EEF4AD27-7EB6-40F5-A938-CDEEEF6CFA97}" type="slidenum">
              <a:rPr lang="hr-HR" smtClean="0"/>
              <a:t>7</a:t>
            </a:fld>
            <a:endParaRPr lang="hr-HR"/>
          </a:p>
        </p:txBody>
      </p:sp>
    </p:spTree>
    <p:extLst>
      <p:ext uri="{BB962C8B-B14F-4D97-AF65-F5344CB8AC3E}">
        <p14:creationId xmlns:p14="http://schemas.microsoft.com/office/powerpoint/2010/main" val="2335323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r-HR" dirty="0"/>
              <a:t>Dizajniranje -&gt;</a:t>
            </a:r>
          </a:p>
        </p:txBody>
      </p:sp>
      <p:sp>
        <p:nvSpPr>
          <p:cNvPr id="4" name="Rezervirano mjesto broja slajda 3"/>
          <p:cNvSpPr>
            <a:spLocks noGrp="1"/>
          </p:cNvSpPr>
          <p:nvPr>
            <p:ph type="sldNum" sz="quarter" idx="5"/>
          </p:nvPr>
        </p:nvSpPr>
        <p:spPr/>
        <p:txBody>
          <a:bodyPr/>
          <a:lstStyle/>
          <a:p>
            <a:fld id="{EEF4AD27-7EB6-40F5-A938-CDEEEF6CFA97}" type="slidenum">
              <a:rPr lang="hr-HR" smtClean="0"/>
              <a:t>8</a:t>
            </a:fld>
            <a:endParaRPr lang="hr-HR"/>
          </a:p>
        </p:txBody>
      </p:sp>
    </p:spTree>
    <p:extLst>
      <p:ext uri="{BB962C8B-B14F-4D97-AF65-F5344CB8AC3E}">
        <p14:creationId xmlns:p14="http://schemas.microsoft.com/office/powerpoint/2010/main" val="1586337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t>Nakon prve </a:t>
            </a:r>
            <a:r>
              <a:rPr lang="hr-HR" sz="1800" kern="100" dirty="0" err="1">
                <a:effectLst/>
                <a:latin typeface="Times New Roman" panose="02020603050405020304" pitchFamily="18" charset="0"/>
                <a:ea typeface="Aptos" panose="020B0004020202020204" pitchFamily="34" charset="0"/>
                <a:cs typeface="Times New Roman" panose="02020603050405020304" pitchFamily="18" charset="0"/>
              </a:rPr>
              <a:t>tocke</a:t>
            </a:r>
            <a: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t> -&gt; Neki projekti, poput tražilica za turističke agencije, mogu zahtijevati vrhunsku implementaciju i nevjerojatnu </a:t>
            </a:r>
            <a:r>
              <a:rPr lang="hr-HR" sz="1800" kern="100" dirty="0" err="1">
                <a:effectLst/>
                <a:latin typeface="Times New Roman" panose="02020603050405020304" pitchFamily="18" charset="0"/>
                <a:ea typeface="Aptos" panose="020B0004020202020204" pitchFamily="34" charset="0"/>
                <a:cs typeface="Times New Roman" panose="02020603050405020304" pitchFamily="18" charset="0"/>
              </a:rPr>
              <a:t>responzivnost</a:t>
            </a:r>
            <a: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t> kako bi zadovoljili očekivanja korisnika, te time zahtijevaju veći broj testova te fokusiranje na mnoge branše. Drugi, poput interne aplikacije za obradu poslovnih dokumenata, možda manje brinu o performansama softvera, pa se fokus prebacuje  na sigurnost sustava. </a:t>
            </a:r>
          </a:p>
          <a:p>
            <a:endParaRPr lang="hr-HR" dirty="0"/>
          </a:p>
        </p:txBody>
      </p:sp>
      <p:sp>
        <p:nvSpPr>
          <p:cNvPr id="4" name="Rezervirano mjesto broja slajda 3"/>
          <p:cNvSpPr>
            <a:spLocks noGrp="1"/>
          </p:cNvSpPr>
          <p:nvPr>
            <p:ph type="sldNum" sz="quarter" idx="5"/>
          </p:nvPr>
        </p:nvSpPr>
        <p:spPr/>
        <p:txBody>
          <a:bodyPr/>
          <a:lstStyle/>
          <a:p>
            <a:fld id="{EEF4AD27-7EB6-40F5-A938-CDEEEF6CFA97}" type="slidenum">
              <a:rPr lang="hr-HR" smtClean="0"/>
              <a:t>9</a:t>
            </a:fld>
            <a:endParaRPr lang="hr-HR"/>
          </a:p>
        </p:txBody>
      </p:sp>
    </p:spTree>
    <p:extLst>
      <p:ext uri="{BB962C8B-B14F-4D97-AF65-F5344CB8AC3E}">
        <p14:creationId xmlns:p14="http://schemas.microsoft.com/office/powerpoint/2010/main" val="1542720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r-HR" dirty="0"/>
              <a:t>NAKON PRVE TOCKE -&gt; dok se integracijsko testiranje usredotočuje na testiranje integrirane grupe modula kao jedinstvene cjeline. </a:t>
            </a:r>
          </a:p>
          <a:p>
            <a:endParaRPr lang="hr-HR" dirty="0"/>
          </a:p>
        </p:txBody>
      </p:sp>
      <p:sp>
        <p:nvSpPr>
          <p:cNvPr id="4" name="Rezervirano mjesto broja slajda 3"/>
          <p:cNvSpPr>
            <a:spLocks noGrp="1"/>
          </p:cNvSpPr>
          <p:nvPr>
            <p:ph type="sldNum" sz="quarter" idx="5"/>
          </p:nvPr>
        </p:nvSpPr>
        <p:spPr/>
        <p:txBody>
          <a:bodyPr/>
          <a:lstStyle/>
          <a:p>
            <a:fld id="{EEF4AD27-7EB6-40F5-A938-CDEEEF6CFA97}" type="slidenum">
              <a:rPr lang="hr-HR" smtClean="0"/>
              <a:t>12</a:t>
            </a:fld>
            <a:endParaRPr lang="hr-HR"/>
          </a:p>
        </p:txBody>
      </p:sp>
    </p:spTree>
    <p:extLst>
      <p:ext uri="{BB962C8B-B14F-4D97-AF65-F5344CB8AC3E}">
        <p14:creationId xmlns:p14="http://schemas.microsoft.com/office/powerpoint/2010/main" val="389747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r-HR" dirty="0"/>
              <a:t>Nakon  naslova -&gt; </a:t>
            </a:r>
            <a:r>
              <a:rPr lang="hr-HR" sz="1200" dirty="0"/>
              <a:t>Drugi nazivi su(beta testiranje, testiranje krajnjeg korisnika)</a:t>
            </a:r>
            <a:endParaRPr lang="hr-HR" dirty="0"/>
          </a:p>
          <a:p>
            <a:pPr marL="0" marR="0" lvl="0" indent="0" algn="l" defTabSz="914400" rtl="0" eaLnBrk="1" fontAlgn="auto" latinLnBrk="0" hangingPunct="1">
              <a:lnSpc>
                <a:spcPct val="100000"/>
              </a:lnSpc>
              <a:spcBef>
                <a:spcPts val="0"/>
              </a:spcBef>
              <a:spcAft>
                <a:spcPts val="0"/>
              </a:spcAft>
              <a:buClrTx/>
              <a:buSzTx/>
              <a:buFontTx/>
              <a:buNone/>
              <a:tabLst/>
              <a:defRPr/>
            </a:pPr>
            <a:r>
              <a:rPr lang="hr-HR" dirty="0"/>
              <a:t>Na kraju -&gt; </a:t>
            </a:r>
            <a:r>
              <a:rPr lang="hr-HR" sz="1200" kern="100" dirty="0">
                <a:effectLst/>
                <a:latin typeface="Times New Roman" panose="02020603050405020304" pitchFamily="18" charset="0"/>
                <a:ea typeface="Aptos" panose="020B0004020202020204" pitchFamily="34" charset="0"/>
                <a:cs typeface="Times New Roman" panose="02020603050405020304" pitchFamily="18" charset="0"/>
              </a:rPr>
              <a:t>Potvrda ovih zahtjeva obično dolazi u obliku odobrenja dionika, npr. kada vaš klijent bude zadovoljan konačnom verzijom aplikacije ili web stranice.</a:t>
            </a:r>
          </a:p>
          <a:p>
            <a:endParaRPr lang="hr-HR" dirty="0"/>
          </a:p>
        </p:txBody>
      </p:sp>
      <p:sp>
        <p:nvSpPr>
          <p:cNvPr id="4" name="Rezervirano mjesto broja slajda 3"/>
          <p:cNvSpPr>
            <a:spLocks noGrp="1"/>
          </p:cNvSpPr>
          <p:nvPr>
            <p:ph type="sldNum" sz="quarter" idx="5"/>
          </p:nvPr>
        </p:nvSpPr>
        <p:spPr/>
        <p:txBody>
          <a:bodyPr/>
          <a:lstStyle/>
          <a:p>
            <a:fld id="{EEF4AD27-7EB6-40F5-A938-CDEEEF6CFA97}" type="slidenum">
              <a:rPr lang="hr-HR" smtClean="0"/>
              <a:t>17</a:t>
            </a:fld>
            <a:endParaRPr lang="hr-HR"/>
          </a:p>
        </p:txBody>
      </p:sp>
    </p:spTree>
    <p:extLst>
      <p:ext uri="{BB962C8B-B14F-4D97-AF65-F5344CB8AC3E}">
        <p14:creationId xmlns:p14="http://schemas.microsoft.com/office/powerpoint/2010/main" val="158051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r-HR" dirty="0"/>
              <a:t>Nakon naslova -&gt; </a:t>
            </a:r>
            <a:r>
              <a:rPr lang="hr-HR" sz="1200" kern="100" dirty="0">
                <a:effectLst/>
                <a:latin typeface="Times New Roman" panose="02020603050405020304" pitchFamily="18" charset="0"/>
                <a:ea typeface="Aptos" panose="020B0004020202020204" pitchFamily="34" charset="0"/>
                <a:cs typeface="Times New Roman" panose="02020603050405020304" pitchFamily="18" charset="0"/>
              </a:rPr>
              <a:t>Ručno funkcionalno testiranje zahtijeva od programera ili testnog inženjera da dizajnira, stvori i izvrši svaki test ručno. Takav način testiranja je fleksibilan i može biti moćno uz pravu uporabu. Međutim, kako softverski produkt postaje složeniji, a vremenski periodi za izdavanje novih verzija postaju kraći, ručna strategija testiranja će se suočiti s izazovima u održavanju visokog stupnja pokrivenosti testovima.</a:t>
            </a:r>
          </a:p>
          <a:p>
            <a:pPr marL="0" marR="0" lvl="0" indent="0" algn="l" defTabSz="914400" rtl="0" eaLnBrk="1" fontAlgn="auto" latinLnBrk="0" hangingPunct="1">
              <a:lnSpc>
                <a:spcPct val="100000"/>
              </a:lnSpc>
              <a:spcBef>
                <a:spcPts val="0"/>
              </a:spcBef>
              <a:spcAft>
                <a:spcPts val="0"/>
              </a:spcAft>
              <a:buClrTx/>
              <a:buSzTx/>
              <a:buFontTx/>
              <a:buNone/>
              <a:tabLst/>
              <a:defRPr/>
            </a:pPr>
            <a:endParaRPr lang="hr-HR"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r-HR" sz="1200" kern="100" dirty="0">
                <a:effectLst/>
                <a:latin typeface="Times New Roman" panose="02020603050405020304" pitchFamily="18" charset="0"/>
                <a:ea typeface="Aptos" panose="020B0004020202020204" pitchFamily="34" charset="0"/>
                <a:cs typeface="Times New Roman" panose="02020603050405020304" pitchFamily="18" charset="0"/>
              </a:rPr>
              <a:t>Pruža trenutne info -&gt;  Kada se uvedu nove značajke i funkcionalnosti u kod, svi se jedinični testovi mogu automatski ponovno pokrenuti kako bi se osiguralo da nema problema i da postojeće značajke funkcioniraju kako se očekuje. Budući da jedinični testovi rade na malim dijelovima koda, ovi testovi se gotovo trenutno izvršavaju i daju odmah povratnu informaciju.</a:t>
            </a:r>
          </a:p>
          <a:p>
            <a:pPr marL="0" marR="0" lvl="0" indent="0" algn="l" defTabSz="914400" rtl="0" eaLnBrk="1" fontAlgn="auto" latinLnBrk="0" hangingPunct="1">
              <a:lnSpc>
                <a:spcPct val="100000"/>
              </a:lnSpc>
              <a:spcBef>
                <a:spcPts val="0"/>
              </a:spcBef>
              <a:spcAft>
                <a:spcPts val="0"/>
              </a:spcAft>
              <a:buClrTx/>
              <a:buSzTx/>
              <a:buFontTx/>
              <a:buNone/>
              <a:tabLst/>
              <a:defRPr/>
            </a:pPr>
            <a:endParaRPr lang="hr-HR"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r-HR" sz="1200" kern="100" dirty="0" err="1">
                <a:effectLst/>
                <a:latin typeface="Times New Roman" panose="02020603050405020304" pitchFamily="18" charset="0"/>
                <a:ea typeface="Aptos" panose="020B0004020202020204" pitchFamily="34" charset="0"/>
                <a:cs typeface="Times New Roman" panose="02020603050405020304" pitchFamily="18" charset="0"/>
              </a:rPr>
              <a:t>Stedi</a:t>
            </a:r>
            <a:r>
              <a:rPr lang="hr-HR" sz="1200" kern="100" dirty="0">
                <a:effectLst/>
                <a:latin typeface="Times New Roman" panose="02020603050405020304" pitchFamily="18" charset="0"/>
                <a:ea typeface="Aptos" panose="020B0004020202020204" pitchFamily="34" charset="0"/>
                <a:cs typeface="Times New Roman" panose="02020603050405020304" pitchFamily="18" charset="0"/>
              </a:rPr>
              <a:t> vrijeme -&gt; Automatizirano funkcionalno testiranje omogućuje brzo i ponovljeno izvođenje testova, bez potrebe za ručnim intervencijama, čak i preko više verzija aplikacije.</a:t>
            </a:r>
          </a:p>
          <a:p>
            <a:pPr marL="0" marR="0" lvl="0" indent="0" algn="l" defTabSz="914400" rtl="0" eaLnBrk="1" fontAlgn="auto" latinLnBrk="0" hangingPunct="1">
              <a:lnSpc>
                <a:spcPct val="100000"/>
              </a:lnSpc>
              <a:spcBef>
                <a:spcPts val="0"/>
              </a:spcBef>
              <a:spcAft>
                <a:spcPts val="0"/>
              </a:spcAft>
              <a:buClrTx/>
              <a:buSzTx/>
              <a:buFontTx/>
              <a:buNone/>
              <a:tabLst/>
              <a:defRPr/>
            </a:pPr>
            <a:endParaRPr lang="hr-HR"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hr-HR"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r-HR" sz="1200" kern="100" dirty="0" err="1">
                <a:effectLst/>
                <a:latin typeface="Times New Roman" panose="02020603050405020304" pitchFamily="18" charset="0"/>
                <a:ea typeface="Aptos" panose="020B0004020202020204" pitchFamily="34" charset="0"/>
                <a:cs typeface="Times New Roman" panose="02020603050405020304" pitchFamily="18" charset="0"/>
              </a:rPr>
              <a:t>Povecava</a:t>
            </a:r>
            <a:r>
              <a:rPr lang="hr-HR" sz="1200" kern="100" dirty="0">
                <a:effectLst/>
                <a:latin typeface="Times New Roman" panose="02020603050405020304" pitchFamily="18" charset="0"/>
                <a:ea typeface="Aptos" panose="020B0004020202020204" pitchFamily="34" charset="0"/>
                <a:cs typeface="Times New Roman" panose="02020603050405020304" pitchFamily="18" charset="0"/>
              </a:rPr>
              <a:t> pokrivenost -&gt; Implementacija, na primjer, jediničnog testiranja, integracijskog testiranja i regresijskog testiranja zajedno pokriva različite slojeve i komponente aplikacije. To osigurava da je kod testiran na iscrpan način.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hr-HR"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r-HR" sz="1200" kern="100" dirty="0">
                <a:effectLst/>
                <a:latin typeface="Times New Roman" panose="02020603050405020304" pitchFamily="18" charset="0"/>
                <a:ea typeface="Aptos" panose="020B0004020202020204" pitchFamily="34" charset="0"/>
                <a:cs typeface="Times New Roman" panose="02020603050405020304" pitchFamily="18" charset="0"/>
              </a:rPr>
              <a:t>Smanjuje rizike -&gt; Zahvaljujući brzim povratnim informacijama, automatizirano funkcionalno testiranje smanjuje rizike povezane s aplikacijom već u ranim fazama razvojnog procesa. Na primjer, kada jedinični test ne uspije, lako se može utvrditi osnovni uzrok i riješiti problem prije nego što se proširi na više razine testiranja.</a:t>
            </a:r>
          </a:p>
          <a:p>
            <a:pPr marL="0" marR="0" lvl="0" indent="0" algn="l" defTabSz="914400" rtl="0" eaLnBrk="1" fontAlgn="auto" latinLnBrk="0" hangingPunct="1">
              <a:lnSpc>
                <a:spcPct val="100000"/>
              </a:lnSpc>
              <a:spcBef>
                <a:spcPts val="0"/>
              </a:spcBef>
              <a:spcAft>
                <a:spcPts val="0"/>
              </a:spcAft>
              <a:buClrTx/>
              <a:buSzTx/>
              <a:buFontTx/>
              <a:buNone/>
              <a:tabLst/>
              <a:defRPr/>
            </a:pPr>
            <a:endParaRPr lang="hr-HR"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hr-HR"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hr-HR" dirty="0"/>
          </a:p>
        </p:txBody>
      </p:sp>
      <p:sp>
        <p:nvSpPr>
          <p:cNvPr id="4" name="Rezervirano mjesto broja slajda 3"/>
          <p:cNvSpPr>
            <a:spLocks noGrp="1"/>
          </p:cNvSpPr>
          <p:nvPr>
            <p:ph type="sldNum" sz="quarter" idx="5"/>
          </p:nvPr>
        </p:nvSpPr>
        <p:spPr/>
        <p:txBody>
          <a:bodyPr/>
          <a:lstStyle/>
          <a:p>
            <a:fld id="{EEF4AD27-7EB6-40F5-A938-CDEEEF6CFA97}" type="slidenum">
              <a:rPr lang="hr-HR" smtClean="0"/>
              <a:t>18</a:t>
            </a:fld>
            <a:endParaRPr lang="hr-HR"/>
          </a:p>
        </p:txBody>
      </p:sp>
    </p:spTree>
    <p:extLst>
      <p:ext uri="{BB962C8B-B14F-4D97-AF65-F5344CB8AC3E}">
        <p14:creationId xmlns:p14="http://schemas.microsoft.com/office/powerpoint/2010/main" val="972529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Naslovni slaj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hr-HR"/>
              <a:t>Kliknite da biste uredili stil naslova matrice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r-HR"/>
              <a:t>Kliknite da biste uredili stil podnaslova matrice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95BC045-A713-49B6-BE57-1417D5885D99}" type="datetimeFigureOut">
              <a:rPr lang="hr-HR" smtClean="0"/>
              <a:t>6.4.2024.</a:t>
            </a:fld>
            <a:endParaRPr lang="hr-H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hr-H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9A138431-21DD-4418-B4BA-F2FDEAF16B28}" type="slidenum">
              <a:rPr lang="hr-HR" smtClean="0"/>
              <a:t>‹#›</a:t>
            </a:fld>
            <a:endParaRPr lang="hr-H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27068768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t>Kliknite da biste uredili stil naslova matrice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10"/>
          </p:nvPr>
        </p:nvSpPr>
        <p:spPr/>
        <p:txBody>
          <a:bodyPr/>
          <a:lstStyle/>
          <a:p>
            <a:fld id="{195BC045-A713-49B6-BE57-1417D5885D99}" type="datetimeFigureOut">
              <a:rPr lang="hr-HR" smtClean="0"/>
              <a:t>6.4.2024.</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9A138431-21DD-4418-B4BA-F2FDEAF16B28}" type="slidenum">
              <a:rPr lang="hr-HR" smtClean="0"/>
              <a:t>‹#›</a:t>
            </a:fld>
            <a:endParaRPr lang="hr-HR"/>
          </a:p>
        </p:txBody>
      </p:sp>
    </p:spTree>
    <p:extLst>
      <p:ext uri="{BB962C8B-B14F-4D97-AF65-F5344CB8AC3E}">
        <p14:creationId xmlns:p14="http://schemas.microsoft.com/office/powerpoint/2010/main" val="732684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Okomiti naslov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hr-HR"/>
              <a:t>Kliknite da biste uredili stil naslova matrice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10"/>
          </p:nvPr>
        </p:nvSpPr>
        <p:spPr/>
        <p:txBody>
          <a:bodyPr/>
          <a:lstStyle/>
          <a:p>
            <a:fld id="{195BC045-A713-49B6-BE57-1417D5885D99}" type="datetimeFigureOut">
              <a:rPr lang="hr-HR" smtClean="0"/>
              <a:t>6.4.2024.</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9A138431-21DD-4418-B4BA-F2FDEAF16B28}" type="slidenum">
              <a:rPr lang="hr-HR" smtClean="0"/>
              <a:t>‹#›</a:t>
            </a:fld>
            <a:endParaRPr lang="hr-HR"/>
          </a:p>
        </p:txBody>
      </p:sp>
    </p:spTree>
    <p:extLst>
      <p:ext uri="{BB962C8B-B14F-4D97-AF65-F5344CB8AC3E}">
        <p14:creationId xmlns:p14="http://schemas.microsoft.com/office/powerpoint/2010/main" val="3707557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t>Kliknite da biste uredili stil naslova matrice</a:t>
            </a:r>
            <a:endParaRPr lang="en-US" dirty="0"/>
          </a:p>
        </p:txBody>
      </p:sp>
      <p:sp>
        <p:nvSpPr>
          <p:cNvPr id="3" name="Content Placeholder 2"/>
          <p:cNvSpPr>
            <a:spLocks noGrp="1"/>
          </p:cNvSpPr>
          <p:nvPr>
            <p:ph idx="1"/>
          </p:nvPr>
        </p:nvSpPr>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10"/>
          </p:nvPr>
        </p:nvSpPr>
        <p:spPr/>
        <p:txBody>
          <a:bodyPr/>
          <a:lstStyle/>
          <a:p>
            <a:fld id="{195BC045-A713-49B6-BE57-1417D5885D99}" type="datetimeFigureOut">
              <a:rPr lang="hr-HR" smtClean="0"/>
              <a:t>6.4.2024.</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9A138431-21DD-4418-B4BA-F2FDEAF16B28}" type="slidenum">
              <a:rPr lang="hr-HR" smtClean="0"/>
              <a:t>‹#›</a:t>
            </a:fld>
            <a:endParaRPr lang="hr-HR"/>
          </a:p>
        </p:txBody>
      </p:sp>
    </p:spTree>
    <p:extLst>
      <p:ext uri="{BB962C8B-B14F-4D97-AF65-F5344CB8AC3E}">
        <p14:creationId xmlns:p14="http://schemas.microsoft.com/office/powerpoint/2010/main" val="2769724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Zaglavlje sekcij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hr-HR"/>
              <a:t>Kliknite da biste uredili stil naslova matrice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r-HR"/>
              <a:t>Kliknite da biste uredili matrice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95BC045-A713-49B6-BE57-1417D5885D99}" type="datetimeFigureOut">
              <a:rPr lang="hr-HR" smtClean="0"/>
              <a:t>6.4.2024.</a:t>
            </a:fld>
            <a:endParaRPr lang="hr-H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hr-H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9A138431-21DD-4418-B4BA-F2FDEAF16B28}" type="slidenum">
              <a:rPr lang="hr-HR" smtClean="0"/>
              <a:t>‹#›</a:t>
            </a:fld>
            <a:endParaRPr lang="hr-H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18163952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hr-HR"/>
              <a:t>Kliknite da biste uredili stil naslova matrice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5" name="Date Placeholder 4"/>
          <p:cNvSpPr>
            <a:spLocks noGrp="1"/>
          </p:cNvSpPr>
          <p:nvPr>
            <p:ph type="dt" sz="half" idx="10"/>
          </p:nvPr>
        </p:nvSpPr>
        <p:spPr/>
        <p:txBody>
          <a:bodyPr/>
          <a:lstStyle/>
          <a:p>
            <a:fld id="{195BC045-A713-49B6-BE57-1417D5885D99}" type="datetimeFigureOut">
              <a:rPr lang="hr-HR" smtClean="0"/>
              <a:t>6.4.2024.</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9A138431-21DD-4418-B4BA-F2FDEAF16B28}" type="slidenum">
              <a:rPr lang="hr-HR" smtClean="0"/>
              <a:t>‹#›</a:t>
            </a:fld>
            <a:endParaRPr lang="hr-HR"/>
          </a:p>
        </p:txBody>
      </p:sp>
    </p:spTree>
    <p:extLst>
      <p:ext uri="{BB962C8B-B14F-4D97-AF65-F5344CB8AC3E}">
        <p14:creationId xmlns:p14="http://schemas.microsoft.com/office/powerpoint/2010/main" val="881077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Usporedb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hr-HR"/>
              <a:t>Kliknite da biste uredili stil naslova matrice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a:t>Kliknite da biste uredili matrice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a:t>Kliknite da biste uredili matrice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7" name="Date Placeholder 6"/>
          <p:cNvSpPr>
            <a:spLocks noGrp="1"/>
          </p:cNvSpPr>
          <p:nvPr>
            <p:ph type="dt" sz="half" idx="10"/>
          </p:nvPr>
        </p:nvSpPr>
        <p:spPr/>
        <p:txBody>
          <a:bodyPr/>
          <a:lstStyle/>
          <a:p>
            <a:fld id="{195BC045-A713-49B6-BE57-1417D5885D99}" type="datetimeFigureOut">
              <a:rPr lang="hr-HR" smtClean="0"/>
              <a:t>6.4.2024.</a:t>
            </a:fld>
            <a:endParaRPr lang="hr-HR"/>
          </a:p>
        </p:txBody>
      </p:sp>
      <p:sp>
        <p:nvSpPr>
          <p:cNvPr id="8" name="Footer Placeholder 7"/>
          <p:cNvSpPr>
            <a:spLocks noGrp="1"/>
          </p:cNvSpPr>
          <p:nvPr>
            <p:ph type="ftr" sz="quarter" idx="11"/>
          </p:nvPr>
        </p:nvSpPr>
        <p:spPr/>
        <p:txBody>
          <a:bodyPr/>
          <a:lstStyle/>
          <a:p>
            <a:endParaRPr lang="hr-HR"/>
          </a:p>
        </p:txBody>
      </p:sp>
      <p:sp>
        <p:nvSpPr>
          <p:cNvPr id="9" name="Slide Number Placeholder 8"/>
          <p:cNvSpPr>
            <a:spLocks noGrp="1"/>
          </p:cNvSpPr>
          <p:nvPr>
            <p:ph type="sldNum" sz="quarter" idx="12"/>
          </p:nvPr>
        </p:nvSpPr>
        <p:spPr/>
        <p:txBody>
          <a:bodyPr/>
          <a:lstStyle/>
          <a:p>
            <a:fld id="{9A138431-21DD-4418-B4BA-F2FDEAF16B28}" type="slidenum">
              <a:rPr lang="hr-HR" smtClean="0"/>
              <a:t>‹#›</a:t>
            </a:fld>
            <a:endParaRPr lang="hr-HR"/>
          </a:p>
        </p:txBody>
      </p:sp>
    </p:spTree>
    <p:extLst>
      <p:ext uri="{BB962C8B-B14F-4D97-AF65-F5344CB8AC3E}">
        <p14:creationId xmlns:p14="http://schemas.microsoft.com/office/powerpoint/2010/main" val="2498712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t>Kliknite da biste uredili stil naslova matrice</a:t>
            </a:r>
            <a:endParaRPr lang="en-US" dirty="0"/>
          </a:p>
        </p:txBody>
      </p:sp>
      <p:sp>
        <p:nvSpPr>
          <p:cNvPr id="3" name="Date Placeholder 2"/>
          <p:cNvSpPr>
            <a:spLocks noGrp="1"/>
          </p:cNvSpPr>
          <p:nvPr>
            <p:ph type="dt" sz="half" idx="10"/>
          </p:nvPr>
        </p:nvSpPr>
        <p:spPr/>
        <p:txBody>
          <a:bodyPr/>
          <a:lstStyle/>
          <a:p>
            <a:fld id="{195BC045-A713-49B6-BE57-1417D5885D99}" type="datetimeFigureOut">
              <a:rPr lang="hr-HR" smtClean="0"/>
              <a:t>6.4.2024.</a:t>
            </a:fld>
            <a:endParaRPr lang="hr-HR"/>
          </a:p>
        </p:txBody>
      </p:sp>
      <p:sp>
        <p:nvSpPr>
          <p:cNvPr id="4" name="Footer Placeholder 3"/>
          <p:cNvSpPr>
            <a:spLocks noGrp="1"/>
          </p:cNvSpPr>
          <p:nvPr>
            <p:ph type="ftr" sz="quarter" idx="11"/>
          </p:nvPr>
        </p:nvSpPr>
        <p:spPr/>
        <p:txBody>
          <a:bodyPr/>
          <a:lstStyle/>
          <a:p>
            <a:endParaRPr lang="hr-HR"/>
          </a:p>
        </p:txBody>
      </p:sp>
      <p:sp>
        <p:nvSpPr>
          <p:cNvPr id="5" name="Slide Number Placeholder 4"/>
          <p:cNvSpPr>
            <a:spLocks noGrp="1"/>
          </p:cNvSpPr>
          <p:nvPr>
            <p:ph type="sldNum" sz="quarter" idx="12"/>
          </p:nvPr>
        </p:nvSpPr>
        <p:spPr/>
        <p:txBody>
          <a:bodyPr/>
          <a:lstStyle/>
          <a:p>
            <a:fld id="{9A138431-21DD-4418-B4BA-F2FDEAF16B28}" type="slidenum">
              <a:rPr lang="hr-HR" smtClean="0"/>
              <a:t>‹#›</a:t>
            </a:fld>
            <a:endParaRPr lang="hr-HR"/>
          </a:p>
        </p:txBody>
      </p:sp>
    </p:spTree>
    <p:extLst>
      <p:ext uri="{BB962C8B-B14F-4D97-AF65-F5344CB8AC3E}">
        <p14:creationId xmlns:p14="http://schemas.microsoft.com/office/powerpoint/2010/main" val="1691394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BC045-A713-49B6-BE57-1417D5885D99}" type="datetimeFigureOut">
              <a:rPr lang="hr-HR" smtClean="0"/>
              <a:t>6.4.2024.</a:t>
            </a:fld>
            <a:endParaRPr lang="hr-HR"/>
          </a:p>
        </p:txBody>
      </p:sp>
      <p:sp>
        <p:nvSpPr>
          <p:cNvPr id="3" name="Footer Placeholder 2"/>
          <p:cNvSpPr>
            <a:spLocks noGrp="1"/>
          </p:cNvSpPr>
          <p:nvPr>
            <p:ph type="ftr" sz="quarter" idx="11"/>
          </p:nvPr>
        </p:nvSpPr>
        <p:spPr/>
        <p:txBody>
          <a:bodyPr/>
          <a:lstStyle/>
          <a:p>
            <a:endParaRPr lang="hr-HR"/>
          </a:p>
        </p:txBody>
      </p:sp>
      <p:sp>
        <p:nvSpPr>
          <p:cNvPr id="4" name="Slide Number Placeholder 3"/>
          <p:cNvSpPr>
            <a:spLocks noGrp="1"/>
          </p:cNvSpPr>
          <p:nvPr>
            <p:ph type="sldNum" sz="quarter" idx="12"/>
          </p:nvPr>
        </p:nvSpPr>
        <p:spPr/>
        <p:txBody>
          <a:bodyPr/>
          <a:lstStyle/>
          <a:p>
            <a:fld id="{9A138431-21DD-4418-B4BA-F2FDEAF16B28}" type="slidenum">
              <a:rPr lang="hr-HR" smtClean="0"/>
              <a:t>‹#›</a:t>
            </a:fld>
            <a:endParaRPr lang="hr-HR"/>
          </a:p>
        </p:txBody>
      </p:sp>
    </p:spTree>
    <p:extLst>
      <p:ext uri="{BB962C8B-B14F-4D97-AF65-F5344CB8AC3E}">
        <p14:creationId xmlns:p14="http://schemas.microsoft.com/office/powerpoint/2010/main" val="1289148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Sadržaj s opiso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hr-HR"/>
              <a:t>Kliknite da biste uredili stil naslova matrice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r-HR"/>
              <a:t>Kliknite da biste uredili matrice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95BC045-A713-49B6-BE57-1417D5885D99}" type="datetimeFigureOut">
              <a:rPr lang="hr-HR" smtClean="0"/>
              <a:t>6.4.2024.</a:t>
            </a:fld>
            <a:endParaRPr lang="hr-H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hr-H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A138431-21DD-4418-B4BA-F2FDEAF16B28}" type="slidenum">
              <a:rPr lang="hr-HR" smtClean="0"/>
              <a:t>‹#›</a:t>
            </a:fld>
            <a:endParaRPr lang="hr-H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65954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Slika s opiso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hr-HR"/>
              <a:t>Kliknite da biste uredili stil naslova matrice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r-HR"/>
              <a:t>Kliknite ikonu da biste dodali  sliku</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r-HR"/>
              <a:t>Kliknite da biste uredili matrice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95BC045-A713-49B6-BE57-1417D5885D99}" type="datetimeFigureOut">
              <a:rPr lang="hr-HR" smtClean="0"/>
              <a:t>6.4.2024.</a:t>
            </a:fld>
            <a:endParaRPr lang="hr-H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hr-H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A138431-21DD-4418-B4BA-F2FDEAF16B28}" type="slidenum">
              <a:rPr lang="hr-HR" smtClean="0"/>
              <a:t>‹#›</a:t>
            </a:fld>
            <a:endParaRPr lang="hr-H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29680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hr-HR"/>
              <a:t>Kliknite da biste uredili stil naslova matrice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95BC045-A713-49B6-BE57-1417D5885D99}" type="datetimeFigureOut">
              <a:rPr lang="hr-HR" smtClean="0"/>
              <a:t>6.4.2024.</a:t>
            </a:fld>
            <a:endParaRPr lang="hr-H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hr-H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9A138431-21DD-4418-B4BA-F2FDEAF16B28}" type="slidenum">
              <a:rPr lang="hr-HR" smtClean="0"/>
              <a:t>‹#›</a:t>
            </a:fld>
            <a:endParaRPr lang="hr-H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306839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3.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9C078B0-C52F-EEEC-289F-12F76E647E8B}"/>
              </a:ext>
            </a:extLst>
          </p:cNvPr>
          <p:cNvSpPr>
            <a:spLocks noGrp="1"/>
          </p:cNvSpPr>
          <p:nvPr>
            <p:ph type="ctrTitle"/>
          </p:nvPr>
        </p:nvSpPr>
        <p:spPr>
          <a:xfrm>
            <a:off x="1915128" y="1895475"/>
            <a:ext cx="8361229" cy="1991204"/>
          </a:xfrm>
        </p:spPr>
        <p:txBody>
          <a:bodyPr/>
          <a:lstStyle/>
          <a:p>
            <a:br>
              <a:rPr lang="hr-HR" dirty="0"/>
            </a:br>
            <a:r>
              <a:rPr lang="hr-HR" dirty="0"/>
              <a:t>FUNKCIONALNO TESTIRANJE</a:t>
            </a:r>
          </a:p>
        </p:txBody>
      </p:sp>
      <p:sp>
        <p:nvSpPr>
          <p:cNvPr id="3" name="Podnaslov 2">
            <a:extLst>
              <a:ext uri="{FF2B5EF4-FFF2-40B4-BE49-F238E27FC236}">
                <a16:creationId xmlns:a16="http://schemas.microsoft.com/office/drawing/2014/main" id="{38EB6C5C-A216-2125-A5B4-05BEDEF9F781}"/>
              </a:ext>
            </a:extLst>
          </p:cNvPr>
          <p:cNvSpPr>
            <a:spLocks noGrp="1"/>
          </p:cNvSpPr>
          <p:nvPr>
            <p:ph type="subTitle" idx="1"/>
          </p:nvPr>
        </p:nvSpPr>
        <p:spPr/>
        <p:txBody>
          <a:bodyPr/>
          <a:lstStyle/>
          <a:p>
            <a:endParaRPr lang="hr-HR"/>
          </a:p>
        </p:txBody>
      </p:sp>
    </p:spTree>
    <p:extLst>
      <p:ext uri="{BB962C8B-B14F-4D97-AF65-F5344CB8AC3E}">
        <p14:creationId xmlns:p14="http://schemas.microsoft.com/office/powerpoint/2010/main" val="317541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9EBAA16-8398-CAF6-7C86-686266B34357}"/>
              </a:ext>
            </a:extLst>
          </p:cNvPr>
          <p:cNvSpPr>
            <a:spLocks noGrp="1"/>
          </p:cNvSpPr>
          <p:nvPr>
            <p:ph type="title"/>
          </p:nvPr>
        </p:nvSpPr>
        <p:spPr/>
        <p:txBody>
          <a:bodyPr/>
          <a:lstStyle/>
          <a:p>
            <a:r>
              <a:rPr lang="hr-HR" dirty="0"/>
              <a:t>Jedinično testiranje</a:t>
            </a:r>
          </a:p>
        </p:txBody>
      </p:sp>
      <p:sp>
        <p:nvSpPr>
          <p:cNvPr id="3" name="Rezervirano mjesto sadržaja 2">
            <a:extLst>
              <a:ext uri="{FF2B5EF4-FFF2-40B4-BE49-F238E27FC236}">
                <a16:creationId xmlns:a16="http://schemas.microsoft.com/office/drawing/2014/main" id="{1D7797A0-E531-CF57-0E31-B1878158CEFB}"/>
              </a:ext>
            </a:extLst>
          </p:cNvPr>
          <p:cNvSpPr>
            <a:spLocks noGrp="1"/>
          </p:cNvSpPr>
          <p:nvPr>
            <p:ph idx="1"/>
          </p:nvPr>
        </p:nvSpPr>
        <p:spPr>
          <a:xfrm>
            <a:off x="1371600" y="1952625"/>
            <a:ext cx="10648950" cy="4657725"/>
          </a:xfrm>
        </p:spPr>
        <p:txBody>
          <a:bodyPr>
            <a:normAutofit/>
          </a:bodyPr>
          <a:lstStyle/>
          <a:p>
            <a:r>
              <a:rPr lang="hr-HR" dirty="0"/>
              <a:t>Jedinično testiranje (eng. </a:t>
            </a:r>
            <a:r>
              <a:rPr lang="hr-HR" dirty="0" err="1"/>
              <a:t>Unit</a:t>
            </a:r>
            <a:r>
              <a:rPr lang="hr-HR" dirty="0"/>
              <a:t> </a:t>
            </a:r>
            <a:r>
              <a:rPr lang="hr-HR" dirty="0" err="1"/>
              <a:t>testing</a:t>
            </a:r>
            <a:r>
              <a:rPr lang="hr-HR" dirty="0"/>
              <a:t>) je vitalan tip funkcionalnog testiranja koji uključuje testiranje najmanje funkcionalne jedinice koda. </a:t>
            </a:r>
          </a:p>
          <a:p>
            <a:r>
              <a:rPr lang="hr-HR" dirty="0"/>
              <a:t>Uglavnom obavljaju programeri (jer koristi tehniku testiranja bijele kutije)</a:t>
            </a:r>
          </a:p>
          <a:p>
            <a:r>
              <a:rPr lang="hr-HR" dirty="0"/>
              <a:t>Izvodi se tijekom najranijih faza razvoja</a:t>
            </a:r>
          </a:p>
          <a:p>
            <a:r>
              <a:rPr lang="hr-HR" dirty="0"/>
              <a:t>Koriste se različite tehnike:</a:t>
            </a:r>
          </a:p>
          <a:p>
            <a:pPr lvl="1">
              <a:buFont typeface="Wingdings" panose="05000000000000000000" pitchFamily="2" charset="2"/>
              <a:buChar char="v"/>
            </a:pPr>
            <a:r>
              <a:rPr lang="hr-HR" sz="1600" b="1" u="sng" dirty="0"/>
              <a:t>Pokrivenost grananja </a:t>
            </a:r>
            <a:r>
              <a:rPr lang="hr-HR" sz="1600" dirty="0"/>
              <a:t>-&gt; osigurava da su sve logičke putanje i uvjeti pokriveni tijekom testiranja.</a:t>
            </a:r>
            <a:br>
              <a:rPr lang="hr-HR" sz="1600" dirty="0"/>
            </a:br>
            <a:endParaRPr lang="hr-HR" sz="1600" dirty="0"/>
          </a:p>
          <a:p>
            <a:pPr lvl="1">
              <a:buFont typeface="Wingdings" panose="05000000000000000000" pitchFamily="2" charset="2"/>
              <a:buChar char="v"/>
            </a:pPr>
            <a:r>
              <a:rPr lang="hr-HR" sz="1600" b="1" u="sng" dirty="0"/>
              <a:t>Pokrivenost izjava</a:t>
            </a:r>
            <a:r>
              <a:rPr lang="hr-HR" sz="1600" b="1" dirty="0"/>
              <a:t> </a:t>
            </a:r>
            <a:r>
              <a:rPr lang="hr-HR" sz="1600" dirty="0"/>
              <a:t>-&gt; osigurava da su tijekom testiranja sve izjave u funkciji ili modulu barem jednom prisutne.</a:t>
            </a:r>
            <a:br>
              <a:rPr lang="hr-HR" sz="1600" dirty="0"/>
            </a:br>
            <a:endParaRPr lang="hr-HR" sz="1600" dirty="0"/>
          </a:p>
          <a:p>
            <a:pPr lvl="1">
              <a:buFont typeface="Wingdings" panose="05000000000000000000" pitchFamily="2" charset="2"/>
              <a:buChar char="v"/>
            </a:pPr>
            <a:r>
              <a:rPr lang="hr-HR" sz="1600" b="1" u="sng" dirty="0"/>
              <a:t>Analiza graničnih vrijednosti </a:t>
            </a:r>
            <a:r>
              <a:rPr lang="hr-HR" sz="1600" dirty="0"/>
              <a:t>-&gt; stvara testne podatke za granične vrijednosti i za vrijednosti koje leže odmah prije i poslije granice, a zatim pokreće testni slučaj koristeći sve stvorene skupove podataka.</a:t>
            </a:r>
            <a:br>
              <a:rPr lang="hr-HR" sz="1600" dirty="0"/>
            </a:br>
            <a:endParaRPr lang="hr-HR" sz="1600" dirty="0"/>
          </a:p>
          <a:p>
            <a:pPr lvl="1">
              <a:buFont typeface="Wingdings" panose="05000000000000000000" pitchFamily="2" charset="2"/>
              <a:buChar char="v"/>
            </a:pPr>
            <a:r>
              <a:rPr lang="hr-HR" sz="1600" b="1" u="sng" dirty="0"/>
              <a:t>Pokrivenost odluke </a:t>
            </a:r>
            <a:r>
              <a:rPr lang="hr-HR" sz="1600" dirty="0"/>
              <a:t>-&gt; osigurava da su tijekom izvršavanja kontrolnih struktura poput "Do-While" ili "</a:t>
            </a:r>
            <a:r>
              <a:rPr lang="hr-HR" sz="1600" dirty="0" err="1"/>
              <a:t>Case</a:t>
            </a:r>
            <a:r>
              <a:rPr lang="hr-HR" sz="1600" dirty="0"/>
              <a:t> </a:t>
            </a:r>
            <a:r>
              <a:rPr lang="hr-HR" sz="1600" dirty="0" err="1"/>
              <a:t>statement</a:t>
            </a:r>
            <a:r>
              <a:rPr lang="hr-HR" sz="1600" dirty="0"/>
              <a:t>" sve putanje odluka testirane.</a:t>
            </a:r>
          </a:p>
          <a:p>
            <a:pPr marL="530352" lvl="1" indent="0">
              <a:buNone/>
            </a:pPr>
            <a:endParaRPr lang="hr-HR" dirty="0"/>
          </a:p>
        </p:txBody>
      </p:sp>
    </p:spTree>
    <p:extLst>
      <p:ext uri="{BB962C8B-B14F-4D97-AF65-F5344CB8AC3E}">
        <p14:creationId xmlns:p14="http://schemas.microsoft.com/office/powerpoint/2010/main" val="3865045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9C3722E-3196-9718-5691-82BCA6311118}"/>
              </a:ext>
            </a:extLst>
          </p:cNvPr>
          <p:cNvSpPr>
            <a:spLocks noGrp="1"/>
          </p:cNvSpPr>
          <p:nvPr>
            <p:ph type="title"/>
          </p:nvPr>
        </p:nvSpPr>
        <p:spPr/>
        <p:txBody>
          <a:bodyPr/>
          <a:lstStyle/>
          <a:p>
            <a:r>
              <a:rPr lang="hr-HR"/>
              <a:t>Integracijsko testiranje</a:t>
            </a:r>
            <a:endParaRPr lang="hr-HR" dirty="0"/>
          </a:p>
        </p:txBody>
      </p:sp>
      <p:graphicFrame>
        <p:nvGraphicFramePr>
          <p:cNvPr id="8" name="Rezervirano mjesto sadržaja 2">
            <a:extLst>
              <a:ext uri="{FF2B5EF4-FFF2-40B4-BE49-F238E27FC236}">
                <a16:creationId xmlns:a16="http://schemas.microsoft.com/office/drawing/2014/main" id="{C00A7D80-9AFD-29E8-987B-53DC43197CC6}"/>
              </a:ext>
            </a:extLst>
          </p:cNvPr>
          <p:cNvGraphicFramePr>
            <a:graphicFrameLocks noGrp="1"/>
          </p:cNvGraphicFramePr>
          <p:nvPr>
            <p:ph idx="1"/>
            <p:extLst>
              <p:ext uri="{D42A27DB-BD31-4B8C-83A1-F6EECF244321}">
                <p14:modId xmlns:p14="http://schemas.microsoft.com/office/powerpoint/2010/main" val="4187751876"/>
              </p:ext>
            </p:extLst>
          </p:nvPr>
        </p:nvGraphicFramePr>
        <p:xfrm>
          <a:off x="1143000" y="1943101"/>
          <a:ext cx="7553325" cy="4495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Slika 3" descr="What is Integration Testing? Definition, Examples, How-to">
            <a:extLst>
              <a:ext uri="{FF2B5EF4-FFF2-40B4-BE49-F238E27FC236}">
                <a16:creationId xmlns:a16="http://schemas.microsoft.com/office/drawing/2014/main" id="{9D8CA400-6855-A0F7-6900-7E8D147919E9}"/>
              </a:ext>
            </a:extLst>
          </p:cNvPr>
          <p:cNvPicPr>
            <a:picLocks noChangeAspect="1"/>
          </p:cNvPicPr>
          <p:nvPr/>
        </p:nvPicPr>
        <p:blipFill rotWithShape="1">
          <a:blip r:embed="rId7">
            <a:extLst>
              <a:ext uri="{28A0092B-C50C-407E-A947-70E740481C1C}">
                <a14:useLocalDpi xmlns:a14="http://schemas.microsoft.com/office/drawing/2010/main" val="0"/>
              </a:ext>
            </a:extLst>
          </a:blip>
          <a:srcRect l="23544" r="22719"/>
          <a:stretch/>
        </p:blipFill>
        <p:spPr bwMode="auto">
          <a:xfrm>
            <a:off x="8839200" y="3009900"/>
            <a:ext cx="3095625" cy="2362200"/>
          </a:xfrm>
          <a:prstGeom prst="rect">
            <a:avLst/>
          </a:prstGeom>
          <a:noFill/>
          <a:ln>
            <a:noFill/>
          </a:ln>
        </p:spPr>
      </p:pic>
    </p:spTree>
    <p:extLst>
      <p:ext uri="{BB962C8B-B14F-4D97-AF65-F5344CB8AC3E}">
        <p14:creationId xmlns:p14="http://schemas.microsoft.com/office/powerpoint/2010/main" val="2331576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80D5CBC-D093-660B-0ABB-A7AF5A2B4899}"/>
              </a:ext>
            </a:extLst>
          </p:cNvPr>
          <p:cNvSpPr>
            <a:spLocks noGrp="1"/>
          </p:cNvSpPr>
          <p:nvPr>
            <p:ph type="title"/>
          </p:nvPr>
        </p:nvSpPr>
        <p:spPr/>
        <p:txBody>
          <a:bodyPr/>
          <a:lstStyle/>
          <a:p>
            <a:r>
              <a:rPr lang="hr-HR" dirty="0"/>
              <a:t>Testiranje sučelja</a:t>
            </a:r>
          </a:p>
        </p:txBody>
      </p:sp>
      <p:sp>
        <p:nvSpPr>
          <p:cNvPr id="3" name="Rezervirano mjesto sadržaja 2">
            <a:extLst>
              <a:ext uri="{FF2B5EF4-FFF2-40B4-BE49-F238E27FC236}">
                <a16:creationId xmlns:a16="http://schemas.microsoft.com/office/drawing/2014/main" id="{4589AE79-7BFE-2E36-0B40-AEA3C4A9F92E}"/>
              </a:ext>
            </a:extLst>
          </p:cNvPr>
          <p:cNvSpPr>
            <a:spLocks noGrp="1"/>
          </p:cNvSpPr>
          <p:nvPr>
            <p:ph idx="1"/>
          </p:nvPr>
        </p:nvSpPr>
        <p:spPr/>
        <p:txBody>
          <a:bodyPr/>
          <a:lstStyle/>
          <a:p>
            <a:r>
              <a:rPr lang="hr-HR" dirty="0"/>
              <a:t>Testiranje sučelja je uglavnom usmjereno na testiranje komunikacije između različitih sučelja</a:t>
            </a:r>
          </a:p>
          <a:p>
            <a:r>
              <a:rPr lang="hr-HR" dirty="0"/>
              <a:t>Tijekom testiranja sučelja, testira se ispravnost razmjene podataka, prijenosa podataka, poruka, poziva i naredbi između dviju integriranih komponenata. </a:t>
            </a:r>
          </a:p>
          <a:p>
            <a:r>
              <a:rPr lang="hr-HR" dirty="0"/>
              <a:t>Testira se i komunikacija između baza podataka, web-servisa, API-ja ili bilo koje vanjske komponente i aplikacije. </a:t>
            </a:r>
          </a:p>
          <a:p>
            <a:r>
              <a:rPr lang="hr-HR" dirty="0"/>
              <a:t>Tijekom ove komunikacije podataka ili naredbi ne bi trebalo biti nikakvih pogrešaka ili neusklađenosti formata. Ako se naiđe na takav problem, potrebno ga je ispraviti.</a:t>
            </a:r>
          </a:p>
          <a:p>
            <a:endParaRPr lang="hr-HR" dirty="0"/>
          </a:p>
        </p:txBody>
      </p:sp>
    </p:spTree>
    <p:extLst>
      <p:ext uri="{BB962C8B-B14F-4D97-AF65-F5344CB8AC3E}">
        <p14:creationId xmlns:p14="http://schemas.microsoft.com/office/powerpoint/2010/main" val="2585775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21ADF4-231D-2133-0462-B2437D27FCDC}"/>
              </a:ext>
            </a:extLst>
          </p:cNvPr>
          <p:cNvSpPr>
            <a:spLocks noGrp="1"/>
          </p:cNvSpPr>
          <p:nvPr>
            <p:ph type="title"/>
          </p:nvPr>
        </p:nvSpPr>
        <p:spPr/>
        <p:txBody>
          <a:bodyPr/>
          <a:lstStyle/>
          <a:p>
            <a:r>
              <a:rPr lang="hr-HR" dirty="0"/>
              <a:t>Testiranje sustava</a:t>
            </a:r>
          </a:p>
        </p:txBody>
      </p:sp>
      <p:sp>
        <p:nvSpPr>
          <p:cNvPr id="3" name="Rezervirano mjesto sadržaja 2">
            <a:extLst>
              <a:ext uri="{FF2B5EF4-FFF2-40B4-BE49-F238E27FC236}">
                <a16:creationId xmlns:a16="http://schemas.microsoft.com/office/drawing/2014/main" id="{4E9632BF-8B03-C46B-FBE2-9F48C91F8870}"/>
              </a:ext>
            </a:extLst>
          </p:cNvPr>
          <p:cNvSpPr>
            <a:spLocks noGrp="1"/>
          </p:cNvSpPr>
          <p:nvPr>
            <p:ph idx="1"/>
          </p:nvPr>
        </p:nvSpPr>
        <p:spPr/>
        <p:txBody>
          <a:bodyPr/>
          <a:lstStyle/>
          <a:p>
            <a:pPr marL="0" marR="0" indent="450215" algn="just">
              <a:lnSpc>
                <a:spcPct val="150000"/>
              </a:lnSpc>
              <a:spcBef>
                <a:spcPts val="0"/>
              </a:spcBef>
              <a:spcAft>
                <a:spcPts val="800"/>
              </a:spcAft>
            </a:pPr>
            <a: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t>Testiranje sustava ključna je faza u životnom ciklusu testiranja softvera koja osigurava da su svi dijelovi sustava besprijekorno integrirani i rade zajedno prema specifikacijama zahtjeva.</a:t>
            </a:r>
          </a:p>
          <a:p>
            <a:pPr marL="0" marR="0" indent="450215" algn="just">
              <a:lnSpc>
                <a:spcPct val="150000"/>
              </a:lnSpc>
              <a:spcBef>
                <a:spcPts val="0"/>
              </a:spcBef>
              <a:spcAft>
                <a:spcPts val="800"/>
              </a:spcAft>
            </a:pPr>
            <a: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t> Ova tehnika testiranja koristi metodu crne kutije koja provjerava integrirani sustav prema unaprijed definiranim zahtjevima. </a:t>
            </a:r>
          </a:p>
          <a:p>
            <a:pPr marL="0" marR="0" indent="450215" algn="just">
              <a:lnSpc>
                <a:spcPct val="150000"/>
              </a:lnSpc>
              <a:spcBef>
                <a:spcPts val="0"/>
              </a:spcBef>
              <a:spcAft>
                <a:spcPts val="800"/>
              </a:spcAft>
            </a:pPr>
            <a: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t>Testiranje sustava provodi se u gotovo stvarnom okruženju i prema stvarnoj uporabi. </a:t>
            </a:r>
          </a:p>
          <a:p>
            <a:pPr marL="0" marR="0" indent="450215" algn="just">
              <a:lnSpc>
                <a:spcPct val="150000"/>
              </a:lnSpc>
              <a:spcBef>
                <a:spcPts val="0"/>
              </a:spcBef>
              <a:spcAft>
                <a:spcPts val="800"/>
              </a:spcAft>
            </a:pPr>
            <a: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t>Bitno je provesti testiranje sustava prije testiranja prihvaćanja korisnika kako bi se osiguralo da je sustav potpuno funkcionalan i ispunjava poslovne zahtjeve.</a:t>
            </a:r>
          </a:p>
          <a:p>
            <a:endParaRPr lang="hr-HR" dirty="0"/>
          </a:p>
        </p:txBody>
      </p:sp>
    </p:spTree>
    <p:extLst>
      <p:ext uri="{BB962C8B-B14F-4D97-AF65-F5344CB8AC3E}">
        <p14:creationId xmlns:p14="http://schemas.microsoft.com/office/powerpoint/2010/main" val="49577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C83D5DB-41CB-E819-3B7F-BD7DB0DD44CE}"/>
              </a:ext>
            </a:extLst>
          </p:cNvPr>
          <p:cNvSpPr>
            <a:spLocks noGrp="1"/>
          </p:cNvSpPr>
          <p:nvPr>
            <p:ph type="title"/>
          </p:nvPr>
        </p:nvSpPr>
        <p:spPr/>
        <p:txBody>
          <a:bodyPr/>
          <a:lstStyle/>
          <a:p>
            <a:r>
              <a:rPr lang="hr-HR"/>
              <a:t>Regresijsko testiranje</a:t>
            </a:r>
            <a:endParaRPr lang="hr-HR" dirty="0"/>
          </a:p>
        </p:txBody>
      </p:sp>
      <p:sp>
        <p:nvSpPr>
          <p:cNvPr id="3" name="Rezervirano mjesto sadržaja 2">
            <a:extLst>
              <a:ext uri="{FF2B5EF4-FFF2-40B4-BE49-F238E27FC236}">
                <a16:creationId xmlns:a16="http://schemas.microsoft.com/office/drawing/2014/main" id="{228F4207-4466-4380-7385-953931C64285}"/>
              </a:ext>
            </a:extLst>
          </p:cNvPr>
          <p:cNvSpPr>
            <a:spLocks noGrp="1"/>
          </p:cNvSpPr>
          <p:nvPr>
            <p:ph idx="1"/>
          </p:nvPr>
        </p:nvSpPr>
        <p:spPr/>
        <p:txBody>
          <a:bodyPr>
            <a:normAutofit fontScale="77500" lnSpcReduction="20000"/>
          </a:bodyPr>
          <a:lstStyle/>
          <a:p>
            <a:r>
              <a:rPr lang="hr-HR" dirty="0"/>
              <a:t>Nakon što programeri naprave poboljšanja ili isprave kod, u bilo kojoj fazi, važno je pokrenuti skup testova regresije. </a:t>
            </a:r>
          </a:p>
          <a:p>
            <a:r>
              <a:rPr lang="hr-HR" dirty="0"/>
              <a:t>Njima se osigurava da promjene u kodu nisu utjecale na postojeće funkcionalnosti i da nisu uvele nove greške. </a:t>
            </a:r>
          </a:p>
          <a:p>
            <a:r>
              <a:rPr lang="hr-HR" dirty="0"/>
              <a:t>Testovi regresije su podskup funkcionalnih testova koji pokrivaju glavne funkcionalnosti sustava. </a:t>
            </a:r>
          </a:p>
          <a:p>
            <a:r>
              <a:rPr lang="hr-HR" dirty="0"/>
              <a:t>Slučajevi moraju biti ažurni (dodani i izbrisani) prema promjenama aplikacije. </a:t>
            </a:r>
          </a:p>
          <a:p>
            <a:r>
              <a:rPr lang="hr-HR" dirty="0"/>
              <a:t>Testovi regresije najbolji su kandidati za testiranje automatizacijom, budući da se često pokreću i zahtijevaju vrijeme za izvođenje. </a:t>
            </a:r>
          </a:p>
          <a:p>
            <a:r>
              <a:rPr lang="hr-HR" dirty="0"/>
              <a:t>Testovi regresije koji će se pokrenuti mogu se odabrati na tri načina: </a:t>
            </a:r>
          </a:p>
          <a:p>
            <a:pPr lvl="1"/>
            <a:r>
              <a:rPr lang="hr-HR" dirty="0"/>
              <a:t>pokrenuti cijeli skup testova regresije, </a:t>
            </a:r>
          </a:p>
          <a:p>
            <a:pPr lvl="1"/>
            <a:r>
              <a:rPr lang="hr-HR" dirty="0"/>
              <a:t>odabrati testne slučajeve visokog prioriteta iz skupa regresije ili </a:t>
            </a:r>
          </a:p>
          <a:p>
            <a:pPr lvl="1"/>
            <a:r>
              <a:rPr lang="hr-HR" dirty="0"/>
              <a:t>odabrati slučajeve iz skupa regresije koji testiraju funkcionalnosti povezane s promjenama u kodu.</a:t>
            </a:r>
          </a:p>
          <a:p>
            <a:endParaRPr lang="hr-HR" dirty="0"/>
          </a:p>
        </p:txBody>
      </p:sp>
    </p:spTree>
    <p:extLst>
      <p:ext uri="{BB962C8B-B14F-4D97-AF65-F5344CB8AC3E}">
        <p14:creationId xmlns:p14="http://schemas.microsoft.com/office/powerpoint/2010/main" val="4149501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72A48ED-80D1-7359-B9F7-55FA59BCC76B}"/>
              </a:ext>
            </a:extLst>
          </p:cNvPr>
          <p:cNvSpPr>
            <a:spLocks noGrp="1"/>
          </p:cNvSpPr>
          <p:nvPr>
            <p:ph type="title"/>
          </p:nvPr>
        </p:nvSpPr>
        <p:spPr/>
        <p:txBody>
          <a:bodyPr/>
          <a:lstStyle/>
          <a:p>
            <a:r>
              <a:rPr lang="hr-HR" dirty="0"/>
              <a:t>Smoke testiranje</a:t>
            </a:r>
          </a:p>
        </p:txBody>
      </p:sp>
      <p:sp>
        <p:nvSpPr>
          <p:cNvPr id="3" name="Rezervirano mjesto sadržaja 2">
            <a:extLst>
              <a:ext uri="{FF2B5EF4-FFF2-40B4-BE49-F238E27FC236}">
                <a16:creationId xmlns:a16="http://schemas.microsoft.com/office/drawing/2014/main" id="{941E3A98-9441-8709-614C-0D4AD8615E24}"/>
              </a:ext>
            </a:extLst>
          </p:cNvPr>
          <p:cNvSpPr>
            <a:spLocks noGrp="1"/>
          </p:cNvSpPr>
          <p:nvPr>
            <p:ph idx="1"/>
          </p:nvPr>
        </p:nvSpPr>
        <p:spPr>
          <a:xfrm>
            <a:off x="1371600" y="2285999"/>
            <a:ext cx="9734550" cy="3781425"/>
          </a:xfrm>
        </p:spPr>
        <p:txBody>
          <a:bodyPr>
            <a:normAutofit/>
          </a:bodyPr>
          <a:lstStyle/>
          <a:p>
            <a:r>
              <a:rPr lang="hr-HR" dirty="0"/>
              <a:t>Smoke testiranja, također nazvano testiranje povjerenja, metoda je testiranja softvera koja se koristi kako bi se utvrdilo je li nova 'izgradnja' (eng. </a:t>
            </a:r>
            <a:r>
              <a:rPr lang="hr-HR" dirty="0" err="1"/>
              <a:t>build</a:t>
            </a:r>
            <a:r>
              <a:rPr lang="hr-HR" dirty="0"/>
              <a:t>) softvera spremna za sljedeću fazu testiranja. </a:t>
            </a:r>
          </a:p>
          <a:p>
            <a:r>
              <a:rPr lang="hr-HR" dirty="0"/>
              <a:t>Ova metoda testiranja određuje jesu li najvažnije funkcije programa ispravne, ali ne ulazi u sitnije detalje.</a:t>
            </a:r>
          </a:p>
          <a:p>
            <a:r>
              <a:rPr lang="hr-HR" dirty="0"/>
              <a:t>Kao preliminarni pregled softvera, smoke testiranje pronalazi osnovne i ključne probleme u aplikaciji prije nego što se obavi detaljnije testiranje. </a:t>
            </a:r>
          </a:p>
          <a:p>
            <a:r>
              <a:rPr lang="hr-HR" dirty="0"/>
              <a:t>Ako softver prođe smoke test, timovi za osiguranje kvalitete  nastavljaju s daljnjim testiranjem. </a:t>
            </a:r>
          </a:p>
          <a:p>
            <a:r>
              <a:rPr lang="hr-HR" dirty="0"/>
              <a:t>Neuspjeh znači da softver mora biti vraćen razvojnom timu.</a:t>
            </a:r>
          </a:p>
          <a:p>
            <a:endParaRPr lang="hr-HR" dirty="0"/>
          </a:p>
        </p:txBody>
      </p:sp>
    </p:spTree>
    <p:extLst>
      <p:ext uri="{BB962C8B-B14F-4D97-AF65-F5344CB8AC3E}">
        <p14:creationId xmlns:p14="http://schemas.microsoft.com/office/powerpoint/2010/main" val="2802687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1A6B16B-E3B9-4B08-827D-076322DE4D97}"/>
              </a:ext>
            </a:extLst>
          </p:cNvPr>
          <p:cNvSpPr>
            <a:spLocks noGrp="1"/>
          </p:cNvSpPr>
          <p:nvPr>
            <p:ph type="title"/>
          </p:nvPr>
        </p:nvSpPr>
        <p:spPr/>
        <p:txBody>
          <a:bodyPr/>
          <a:lstStyle/>
          <a:p>
            <a:r>
              <a:rPr lang="hr-HR" dirty="0"/>
              <a:t>Testiranje ispravnosti</a:t>
            </a:r>
          </a:p>
        </p:txBody>
      </p:sp>
      <p:sp>
        <p:nvSpPr>
          <p:cNvPr id="3" name="Rezervirano mjesto sadržaja 2">
            <a:extLst>
              <a:ext uri="{FF2B5EF4-FFF2-40B4-BE49-F238E27FC236}">
                <a16:creationId xmlns:a16="http://schemas.microsoft.com/office/drawing/2014/main" id="{35DE281F-E5FB-DDE0-CC09-CE7BF28D897C}"/>
              </a:ext>
            </a:extLst>
          </p:cNvPr>
          <p:cNvSpPr>
            <a:spLocks noGrp="1"/>
          </p:cNvSpPr>
          <p:nvPr>
            <p:ph idx="1"/>
          </p:nvPr>
        </p:nvSpPr>
        <p:spPr/>
        <p:txBody>
          <a:bodyPr>
            <a:normAutofit lnSpcReduction="10000"/>
          </a:bodyPr>
          <a:lstStyle/>
          <a:p>
            <a:pPr marL="0" marR="0" indent="450215" algn="just">
              <a:lnSpc>
                <a:spcPct val="150000"/>
              </a:lnSpc>
              <a:spcBef>
                <a:spcPts val="0"/>
              </a:spcBef>
              <a:spcAft>
                <a:spcPts val="800"/>
              </a:spcAft>
            </a:pPr>
            <a: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t>Testiranje ispravnosti je vrsta testiranja softvera kojoj je cilj brzo ocijeniti radi li osnovna funkcionalnost novog izdanja softvera ispravno ili ne. </a:t>
            </a:r>
          </a:p>
          <a:p>
            <a:pPr marL="0" marR="0" indent="450215" algn="just">
              <a:lnSpc>
                <a:spcPct val="150000"/>
              </a:lnSpc>
              <a:spcBef>
                <a:spcPts val="0"/>
              </a:spcBef>
              <a:spcAft>
                <a:spcPts val="800"/>
              </a:spcAft>
            </a:pPr>
            <a: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t>Obično se provodi na izdanjima koja su u početnim fazama razvoja prije nego što se izvrši potpuno regresijsko testiranje. </a:t>
            </a:r>
          </a:p>
          <a:p>
            <a:pPr marL="0" marR="0" indent="450215" algn="just">
              <a:lnSpc>
                <a:spcPct val="150000"/>
              </a:lnSpc>
              <a:spcBef>
                <a:spcPts val="0"/>
              </a:spcBef>
              <a:spcAft>
                <a:spcPts val="800"/>
              </a:spcAft>
            </a:pPr>
            <a: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t>Testiranje ispravnosti je ograničeno u opsegu i obično se usredotočuje na ključne funkcionalnosti, a ne cilja otkriti svaku moguću pogrešku ili grešku u sustavu. </a:t>
            </a:r>
          </a:p>
          <a:p>
            <a:pPr marL="0" marR="0" indent="450215" algn="just">
              <a:lnSpc>
                <a:spcPct val="150000"/>
              </a:lnSpc>
              <a:spcBef>
                <a:spcPts val="0"/>
              </a:spcBef>
              <a:spcAft>
                <a:spcPts val="800"/>
              </a:spcAft>
            </a:pPr>
            <a: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t>To je brz i lagani način osiguravanja da softver radi kako se očekuje prije nego što se provode daljnja testiranja.</a:t>
            </a:r>
          </a:p>
          <a:p>
            <a:endParaRPr lang="hr-HR" dirty="0"/>
          </a:p>
        </p:txBody>
      </p:sp>
    </p:spTree>
    <p:extLst>
      <p:ext uri="{BB962C8B-B14F-4D97-AF65-F5344CB8AC3E}">
        <p14:creationId xmlns:p14="http://schemas.microsoft.com/office/powerpoint/2010/main" val="4197632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526F2015-B2D1-23A8-BCE9-438199F0627A}"/>
              </a:ext>
            </a:extLst>
          </p:cNvPr>
          <p:cNvSpPr>
            <a:spLocks noGrp="1"/>
          </p:cNvSpPr>
          <p:nvPr>
            <p:ph type="title"/>
          </p:nvPr>
        </p:nvSpPr>
        <p:spPr>
          <a:xfrm>
            <a:off x="1428749" y="304801"/>
            <a:ext cx="10372726" cy="1466849"/>
          </a:xfrm>
        </p:spPr>
        <p:txBody>
          <a:bodyPr>
            <a:normAutofit/>
          </a:bodyPr>
          <a:lstStyle/>
          <a:p>
            <a:r>
              <a:rPr lang="hr-HR" sz="4800" dirty="0"/>
              <a:t>Testiranje prihvaćanja korisnika </a:t>
            </a:r>
            <a:br>
              <a:rPr lang="hr-HR" sz="4100" dirty="0"/>
            </a:br>
            <a:r>
              <a:rPr lang="hr-HR" sz="3200" dirty="0"/>
              <a:t>(beta testiranje, testiranje krajnjeg korisnika)</a:t>
            </a:r>
            <a:endParaRPr lang="hr-HR" sz="4100" dirty="0"/>
          </a:p>
        </p:txBody>
      </p:sp>
      <p:sp>
        <p:nvSpPr>
          <p:cNvPr id="22" name="Rectangle 21">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r-HR"/>
          </a:p>
        </p:txBody>
      </p:sp>
      <p:sp>
        <p:nvSpPr>
          <p:cNvPr id="15" name="Rezervirano mjesto sadržaja 2">
            <a:extLst>
              <a:ext uri="{FF2B5EF4-FFF2-40B4-BE49-F238E27FC236}">
                <a16:creationId xmlns:a16="http://schemas.microsoft.com/office/drawing/2014/main" id="{D7A90BE9-C7C3-B7C7-13F1-F81A774A5A24}"/>
              </a:ext>
            </a:extLst>
          </p:cNvPr>
          <p:cNvSpPr>
            <a:spLocks noGrp="1"/>
          </p:cNvSpPr>
          <p:nvPr>
            <p:ph idx="1"/>
          </p:nvPr>
        </p:nvSpPr>
        <p:spPr>
          <a:xfrm>
            <a:off x="1428749" y="2333625"/>
            <a:ext cx="9610725" cy="4219573"/>
          </a:xfrm>
        </p:spPr>
        <p:txBody>
          <a:bodyPr>
            <a:normAutofit/>
          </a:bodyPr>
          <a:lstStyle/>
          <a:p>
            <a:pPr marL="0" marR="0" indent="450215">
              <a:spcBef>
                <a:spcPts val="0"/>
              </a:spcBef>
              <a:spcAft>
                <a:spcPts val="800"/>
              </a:spcAft>
            </a:pPr>
            <a:r>
              <a:rPr lang="hr-HR" sz="1800" kern="100" dirty="0">
                <a:latin typeface="Times New Roman" panose="02020603050405020304" pitchFamily="18" charset="0"/>
                <a:ea typeface="Aptos" panose="020B0004020202020204" pitchFamily="34" charset="0"/>
                <a:cs typeface="Times New Roman" panose="02020603050405020304" pitchFamily="18" charset="0"/>
              </a:rPr>
              <a:t>F</a:t>
            </a:r>
            <a: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t>aza je razvoja softvera u kojoj se softver testira u "stvarnom svijetu" od strane ciljane publike ili poslovnog predstavnika.</a:t>
            </a:r>
            <a:b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hr-H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450215">
              <a:spcBef>
                <a:spcPts val="0"/>
              </a:spcBef>
              <a:spcAft>
                <a:spcPts val="800"/>
              </a:spcAft>
            </a:pPr>
            <a: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t>Ova vrsta testiranja nije namijenjena vođenju preko izbornika, već ju obavljaju poslovni korisnici kako bi provjerili hoće li aplikacija zadovoljiti potrebe krajnjeg korisnika, s scenarijima i podacima koji su reprezentativni za stvarnu upotrebu u praksi.</a:t>
            </a:r>
          </a:p>
          <a:p>
            <a:pPr marL="0" marR="0" indent="450215">
              <a:spcBef>
                <a:spcPts val="0"/>
              </a:spcBef>
              <a:spcAft>
                <a:spcPts val="800"/>
              </a:spcAft>
            </a:pPr>
            <a:endParaRPr lang="hr-H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450215">
              <a:spcBef>
                <a:spcPts val="0"/>
              </a:spcBef>
              <a:spcAft>
                <a:spcPts val="800"/>
              </a:spcAft>
            </a:pPr>
            <a: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t>Svrha testiranja prihvaćanja korisnika je potvrditi dva ključna aspekta:</a:t>
            </a:r>
          </a:p>
          <a:p>
            <a:pPr marL="873252" lvl="1" indent="-342900">
              <a:spcBef>
                <a:spcPts val="0"/>
              </a:spcBef>
              <a:spcAft>
                <a:spcPts val="0"/>
              </a:spcAft>
              <a:buFont typeface="Symbol" panose="05050102010706020507" pitchFamily="18" charset="2"/>
              <a:buChar char=""/>
            </a:pPr>
            <a:r>
              <a:rPr lang="hr-HR" sz="1600" u="sng" kern="100" dirty="0">
                <a:effectLst/>
                <a:latin typeface="Times New Roman" panose="02020603050405020304" pitchFamily="18" charset="0"/>
                <a:ea typeface="Aptos" panose="020B0004020202020204" pitchFamily="34" charset="0"/>
                <a:cs typeface="Times New Roman" panose="02020603050405020304" pitchFamily="18" charset="0"/>
              </a:rPr>
              <a:t>Korisnički zahtjevi </a:t>
            </a:r>
            <a:r>
              <a:rPr lang="hr-HR" sz="1600" kern="100" dirty="0">
                <a:effectLst/>
                <a:latin typeface="Times New Roman" panose="02020603050405020304" pitchFamily="18" charset="0"/>
                <a:ea typeface="Aptos" panose="020B0004020202020204" pitchFamily="34" charset="0"/>
                <a:cs typeface="Times New Roman" panose="02020603050405020304" pitchFamily="18" charset="0"/>
              </a:rPr>
              <a:t>- Odgovara li aplikacija korisničkim očekivanjima? Mogu li korisnici intuitivno </a:t>
            </a:r>
            <a:r>
              <a:rPr lang="hr-HR" sz="1600" kern="100" dirty="0" err="1">
                <a:effectLst/>
                <a:latin typeface="Times New Roman" panose="02020603050405020304" pitchFamily="18" charset="0"/>
                <a:ea typeface="Aptos" panose="020B0004020202020204" pitchFamily="34" charset="0"/>
                <a:cs typeface="Times New Roman" panose="02020603050405020304" pitchFamily="18" charset="0"/>
              </a:rPr>
              <a:t>navigirati</a:t>
            </a:r>
            <a:r>
              <a:rPr lang="hr-HR" sz="1600" kern="100" dirty="0">
                <a:effectLst/>
                <a:latin typeface="Times New Roman" panose="02020603050405020304" pitchFamily="18" charset="0"/>
                <a:ea typeface="Aptos" panose="020B0004020202020204" pitchFamily="34" charset="0"/>
                <a:cs typeface="Times New Roman" panose="02020603050405020304" pitchFamily="18" charset="0"/>
              </a:rPr>
              <a:t> i uživati u funkcionalnostima aplikacije?</a:t>
            </a:r>
          </a:p>
          <a:p>
            <a:pPr marL="873252" lvl="1" indent="-342900">
              <a:spcBef>
                <a:spcPts val="0"/>
              </a:spcBef>
              <a:spcAft>
                <a:spcPts val="800"/>
              </a:spcAft>
              <a:buFont typeface="Symbol" panose="05050102010706020507" pitchFamily="18" charset="2"/>
              <a:buChar char=""/>
            </a:pPr>
            <a:r>
              <a:rPr lang="hr-HR" sz="1600" u="sng" kern="100" dirty="0">
                <a:effectLst/>
                <a:latin typeface="Times New Roman" panose="02020603050405020304" pitchFamily="18" charset="0"/>
                <a:ea typeface="Aptos" panose="020B0004020202020204" pitchFamily="34" charset="0"/>
                <a:cs typeface="Times New Roman" panose="02020603050405020304" pitchFamily="18" charset="0"/>
              </a:rPr>
              <a:t>Poslovni zahtjevi </a:t>
            </a:r>
            <a:r>
              <a:rPr lang="hr-HR" sz="1600" kern="100" dirty="0">
                <a:effectLst/>
                <a:latin typeface="Times New Roman" panose="02020603050405020304" pitchFamily="18" charset="0"/>
                <a:ea typeface="Aptos" panose="020B0004020202020204" pitchFamily="34" charset="0"/>
                <a:cs typeface="Times New Roman" panose="02020603050405020304" pitchFamily="18" charset="0"/>
              </a:rPr>
              <a:t>- Može li aplikacija učinkovito i efektivno obraditi stvarne slučajeve uporabe?</a:t>
            </a:r>
            <a:br>
              <a:rPr lang="hr-HR" sz="16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hr-HR"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450215">
              <a:spcBef>
                <a:spcPts val="0"/>
              </a:spcBef>
              <a:spcAft>
                <a:spcPts val="800"/>
              </a:spcAft>
            </a:pPr>
            <a: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t>Drugim riječima, softver bi trebao pomoći korisnicima da obavljaju zadatke u stvarnom svijetu bez prepreka.</a:t>
            </a:r>
          </a:p>
        </p:txBody>
      </p:sp>
    </p:spTree>
    <p:extLst>
      <p:ext uri="{BB962C8B-B14F-4D97-AF65-F5344CB8AC3E}">
        <p14:creationId xmlns:p14="http://schemas.microsoft.com/office/powerpoint/2010/main" val="4085505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3F6C368-C6F8-448B-F8C9-2CDDEE081B4A}"/>
              </a:ext>
            </a:extLst>
          </p:cNvPr>
          <p:cNvSpPr>
            <a:spLocks noGrp="1"/>
          </p:cNvSpPr>
          <p:nvPr>
            <p:ph type="title"/>
          </p:nvPr>
        </p:nvSpPr>
        <p:spPr/>
        <p:txBody>
          <a:bodyPr/>
          <a:lstStyle/>
          <a:p>
            <a:r>
              <a:rPr lang="hr-HR" dirty="0"/>
              <a:t>Automatizacija</a:t>
            </a:r>
          </a:p>
        </p:txBody>
      </p:sp>
      <p:sp>
        <p:nvSpPr>
          <p:cNvPr id="3" name="Rezervirano mjesto sadržaja 2">
            <a:extLst>
              <a:ext uri="{FF2B5EF4-FFF2-40B4-BE49-F238E27FC236}">
                <a16:creationId xmlns:a16="http://schemas.microsoft.com/office/drawing/2014/main" id="{C3F4895C-EF2E-C653-DD47-9E9E09055464}"/>
              </a:ext>
            </a:extLst>
          </p:cNvPr>
          <p:cNvSpPr>
            <a:spLocks noGrp="1"/>
          </p:cNvSpPr>
          <p:nvPr>
            <p:ph idx="1"/>
          </p:nvPr>
        </p:nvSpPr>
        <p:spPr>
          <a:xfrm>
            <a:off x="1304925" y="2295525"/>
            <a:ext cx="10315575" cy="4352925"/>
          </a:xfrm>
        </p:spPr>
        <p:txBody>
          <a:bodyPr>
            <a:normAutofit fontScale="92500" lnSpcReduction="20000"/>
          </a:bodyPr>
          <a:lstStyle/>
          <a:p>
            <a:pPr marL="0" marR="0" indent="450215" algn="just">
              <a:lnSpc>
                <a:spcPct val="150000"/>
              </a:lnSpc>
              <a:spcBef>
                <a:spcPts val="0"/>
              </a:spcBef>
              <a:spcAft>
                <a:spcPts val="800"/>
              </a:spcAft>
            </a:pPr>
            <a: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t>Automatizirano funkcionalno testiranje automatizira mnoge dijelove procesa testiranja, omogućavajući testovima da se izvršavaju kontinuirano bez ljudske interakcije  i s manjom šansom za ljudsku pogrešku. </a:t>
            </a:r>
            <a:b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hr-H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450215" algn="just">
              <a:lnSpc>
                <a:spcPct val="150000"/>
              </a:lnSpc>
              <a:spcBef>
                <a:spcPts val="0"/>
              </a:spcBef>
              <a:spcAft>
                <a:spcPts val="800"/>
              </a:spcAft>
            </a:pPr>
            <a: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t>Testovi još uvijek moraju biti dizajnirani i njihovi rezultati evaluirani od strane ljudi, ali nedavna poboljšanja u umjetnoj inteligenciji znače da uz pravi alat sve veći dio tereta može biti rukovano autonomno.</a:t>
            </a:r>
            <a:b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hr-H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450215" algn="just">
              <a:lnSpc>
                <a:spcPct val="150000"/>
              </a:lnSpc>
              <a:spcBef>
                <a:spcPts val="0"/>
              </a:spcBef>
              <a:spcAft>
                <a:spcPts val="800"/>
              </a:spcAft>
            </a:pPr>
            <a: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t>Neke od prednosti automatiziranog funkcionalnog testiranja uključuju sljedeće:</a:t>
            </a:r>
          </a:p>
          <a:p>
            <a:pPr marL="530352" lvl="1" indent="450215" algn="just">
              <a:lnSpc>
                <a:spcPct val="150000"/>
              </a:lnSpc>
              <a:spcBef>
                <a:spcPts val="0"/>
              </a:spcBef>
              <a:spcAft>
                <a:spcPts val="800"/>
              </a:spcAft>
            </a:pPr>
            <a:r>
              <a:rPr lang="hr-HR" sz="1600" b="1" kern="100" dirty="0">
                <a:effectLst/>
                <a:latin typeface="Times New Roman" panose="02020603050405020304" pitchFamily="18" charset="0"/>
                <a:ea typeface="Aptos" panose="020B0004020202020204" pitchFamily="34" charset="0"/>
                <a:cs typeface="Times New Roman" panose="02020603050405020304" pitchFamily="18" charset="0"/>
              </a:rPr>
              <a:t>Pruža trenutne povratne informacije</a:t>
            </a:r>
            <a:endParaRPr lang="hr-HR"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530352" lvl="1" indent="450215" algn="just">
              <a:lnSpc>
                <a:spcPct val="150000"/>
              </a:lnSpc>
              <a:spcBef>
                <a:spcPts val="0"/>
              </a:spcBef>
              <a:spcAft>
                <a:spcPts val="800"/>
              </a:spcAft>
            </a:pPr>
            <a:r>
              <a:rPr lang="hr-HR" sz="1600" b="1" kern="100" dirty="0">
                <a:effectLst/>
                <a:latin typeface="Times New Roman" panose="02020603050405020304" pitchFamily="18" charset="0"/>
                <a:ea typeface="Aptos" panose="020B0004020202020204" pitchFamily="34" charset="0"/>
                <a:cs typeface="Times New Roman" panose="02020603050405020304" pitchFamily="18" charset="0"/>
              </a:rPr>
              <a:t>Štedi vrijeme i smanjuje količinu rada </a:t>
            </a:r>
            <a:endParaRPr lang="hr-HR"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530352" lvl="1" indent="450215" algn="just">
              <a:lnSpc>
                <a:spcPct val="150000"/>
              </a:lnSpc>
              <a:spcBef>
                <a:spcPts val="0"/>
              </a:spcBef>
              <a:spcAft>
                <a:spcPts val="800"/>
              </a:spcAft>
            </a:pPr>
            <a:r>
              <a:rPr lang="hr-HR" sz="1600" b="1" kern="100" dirty="0">
                <a:effectLst/>
                <a:latin typeface="Times New Roman" panose="02020603050405020304" pitchFamily="18" charset="0"/>
                <a:ea typeface="Aptos" panose="020B0004020202020204" pitchFamily="34" charset="0"/>
                <a:cs typeface="Times New Roman" panose="02020603050405020304" pitchFamily="18" charset="0"/>
              </a:rPr>
              <a:t>Povećava pokrivenost testova</a:t>
            </a:r>
            <a:endParaRPr lang="hr-HR"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530352" lvl="1" indent="450215" algn="just">
              <a:lnSpc>
                <a:spcPct val="150000"/>
              </a:lnSpc>
              <a:spcBef>
                <a:spcPts val="0"/>
              </a:spcBef>
              <a:spcAft>
                <a:spcPts val="800"/>
              </a:spcAft>
            </a:pPr>
            <a:r>
              <a:rPr lang="hr-HR" sz="1600" b="1" kern="100" dirty="0">
                <a:effectLst/>
                <a:latin typeface="Times New Roman" panose="02020603050405020304" pitchFamily="18" charset="0"/>
                <a:ea typeface="Aptos" panose="020B0004020202020204" pitchFamily="34" charset="0"/>
                <a:cs typeface="Times New Roman" panose="02020603050405020304" pitchFamily="18" charset="0"/>
              </a:rPr>
              <a:t>Smanjuje rizike</a:t>
            </a:r>
            <a:endParaRPr lang="hr-HR" sz="1800" dirty="0"/>
          </a:p>
        </p:txBody>
      </p:sp>
    </p:spTree>
    <p:extLst>
      <p:ext uri="{BB962C8B-B14F-4D97-AF65-F5344CB8AC3E}">
        <p14:creationId xmlns:p14="http://schemas.microsoft.com/office/powerpoint/2010/main" val="2270627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F0C857F-4735-796A-8968-6F1C4E6625D9}"/>
              </a:ext>
            </a:extLst>
          </p:cNvPr>
          <p:cNvSpPr>
            <a:spLocks noGrp="1"/>
          </p:cNvSpPr>
          <p:nvPr>
            <p:ph type="title"/>
          </p:nvPr>
        </p:nvSpPr>
        <p:spPr/>
        <p:txBody>
          <a:bodyPr/>
          <a:lstStyle/>
          <a:p>
            <a:r>
              <a:rPr lang="hr-HR" dirty="0"/>
              <a:t>Zaključak</a:t>
            </a:r>
          </a:p>
        </p:txBody>
      </p:sp>
      <p:sp>
        <p:nvSpPr>
          <p:cNvPr id="3" name="Rezervirano mjesto sadržaja 2">
            <a:extLst>
              <a:ext uri="{FF2B5EF4-FFF2-40B4-BE49-F238E27FC236}">
                <a16:creationId xmlns:a16="http://schemas.microsoft.com/office/drawing/2014/main" id="{C57AE611-70D1-4963-52E8-1E50CC600F44}"/>
              </a:ext>
            </a:extLst>
          </p:cNvPr>
          <p:cNvSpPr>
            <a:spLocks noGrp="1"/>
          </p:cNvSpPr>
          <p:nvPr>
            <p:ph idx="1"/>
          </p:nvPr>
        </p:nvSpPr>
        <p:spPr>
          <a:xfrm>
            <a:off x="1371600" y="2285999"/>
            <a:ext cx="10115550" cy="3952875"/>
          </a:xfrm>
        </p:spPr>
        <p:txBody>
          <a:bodyPr>
            <a:normAutofit/>
          </a:bodyPr>
          <a:lstStyle/>
          <a:p>
            <a:r>
              <a:rPr lang="hr-HR" dirty="0"/>
              <a:t>Funkcionalno testiranje je temelj testiranja softvera koje osigurava da softverske aplikacije zadovoljavaju zahtjeve i pružaju izvrsno korisničko iskustvo. </a:t>
            </a:r>
          </a:p>
          <a:p>
            <a:r>
              <a:rPr lang="hr-HR" dirty="0"/>
              <a:t>Da bi se funkcionalno testiranje učinkovito provodilo, treba slijediti strukturirani pristup. To uključuje temeljito planiranje, dizajniranje testnih slučajeva, izvršenje i izvještavanje.</a:t>
            </a:r>
          </a:p>
          <a:p>
            <a:r>
              <a:rPr lang="hr-HR" dirty="0"/>
              <a:t>Kod provedbe funkcionalnog testiranja bitno je odbrati vrste testiranja .</a:t>
            </a:r>
          </a:p>
          <a:p>
            <a:r>
              <a:rPr lang="hr-HR" dirty="0"/>
              <a:t>Ako je sustav veći, zahtjevniji i kompleksniji, provodi se veći broj testova u češćem intervalu. </a:t>
            </a:r>
          </a:p>
          <a:p>
            <a:r>
              <a:rPr lang="hr-HR" dirty="0"/>
              <a:t>Ako je potrebno, dobro je i uvesti neki od automatskih sustava testiranja.</a:t>
            </a:r>
          </a:p>
          <a:p>
            <a:r>
              <a:rPr lang="hr-HR" dirty="0"/>
              <a:t>Razvojem AI tehnologija uvelike se razvila i efikasnost i brzina, to jest mogućnost alata za automatsko testiranje. </a:t>
            </a:r>
          </a:p>
        </p:txBody>
      </p:sp>
    </p:spTree>
    <p:extLst>
      <p:ext uri="{BB962C8B-B14F-4D97-AF65-F5344CB8AC3E}">
        <p14:creationId xmlns:p14="http://schemas.microsoft.com/office/powerpoint/2010/main" val="2507872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A25F64-56C7-0F37-88D1-4DEC15FF0881}"/>
              </a:ext>
            </a:extLst>
          </p:cNvPr>
          <p:cNvSpPr>
            <a:spLocks noGrp="1"/>
          </p:cNvSpPr>
          <p:nvPr>
            <p:ph type="title"/>
          </p:nvPr>
        </p:nvSpPr>
        <p:spPr>
          <a:xfrm>
            <a:off x="953477" y="685800"/>
            <a:ext cx="10425724" cy="760046"/>
          </a:xfrm>
        </p:spPr>
        <p:txBody>
          <a:bodyPr/>
          <a:lstStyle/>
          <a:p>
            <a:pPr algn="ctr"/>
            <a:r>
              <a:rPr lang="hr-HR" dirty="0"/>
              <a:t>ŠTO JE FUNKCIONALNO TESTIRANJE</a:t>
            </a:r>
          </a:p>
        </p:txBody>
      </p:sp>
      <p:graphicFrame>
        <p:nvGraphicFramePr>
          <p:cNvPr id="5" name="Rezervirano mjesto sadržaja 2">
            <a:extLst>
              <a:ext uri="{FF2B5EF4-FFF2-40B4-BE49-F238E27FC236}">
                <a16:creationId xmlns:a16="http://schemas.microsoft.com/office/drawing/2014/main" id="{CA6E51BA-0498-0975-9EB9-4FBB354A9C08}"/>
              </a:ext>
            </a:extLst>
          </p:cNvPr>
          <p:cNvGraphicFramePr>
            <a:graphicFrameLocks noGrp="1"/>
          </p:cNvGraphicFramePr>
          <p:nvPr>
            <p:ph idx="1"/>
            <p:extLst>
              <p:ext uri="{D42A27DB-BD31-4B8C-83A1-F6EECF244321}">
                <p14:modId xmlns:p14="http://schemas.microsoft.com/office/powerpoint/2010/main" val="4080207251"/>
              </p:ext>
            </p:extLst>
          </p:nvPr>
        </p:nvGraphicFramePr>
        <p:xfrm>
          <a:off x="953478" y="1899138"/>
          <a:ext cx="10753968" cy="47069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1146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D3A0656-2592-D3A8-DBC7-EAC9FC95614B}"/>
              </a:ext>
            </a:extLst>
          </p:cNvPr>
          <p:cNvSpPr>
            <a:spLocks noGrp="1"/>
          </p:cNvSpPr>
          <p:nvPr>
            <p:ph type="title"/>
          </p:nvPr>
        </p:nvSpPr>
        <p:spPr>
          <a:xfrm>
            <a:off x="1" y="2514600"/>
            <a:ext cx="12192000" cy="1019175"/>
          </a:xfrm>
        </p:spPr>
        <p:txBody>
          <a:bodyPr>
            <a:noAutofit/>
          </a:bodyPr>
          <a:lstStyle/>
          <a:p>
            <a:pPr algn="ctr"/>
            <a:r>
              <a:rPr lang="hr-HR" sz="8000" u="sng" dirty="0"/>
              <a:t>HVALA NA PAŽNJI!!</a:t>
            </a:r>
          </a:p>
        </p:txBody>
      </p:sp>
    </p:spTree>
    <p:extLst>
      <p:ext uri="{BB962C8B-B14F-4D97-AF65-F5344CB8AC3E}">
        <p14:creationId xmlns:p14="http://schemas.microsoft.com/office/powerpoint/2010/main" val="955812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2EBE242-CD42-1B95-E298-673EDEBB91D0}"/>
              </a:ext>
            </a:extLst>
          </p:cNvPr>
          <p:cNvSpPr>
            <a:spLocks noGrp="1"/>
          </p:cNvSpPr>
          <p:nvPr>
            <p:ph type="title"/>
          </p:nvPr>
        </p:nvSpPr>
        <p:spPr>
          <a:xfrm>
            <a:off x="1371600" y="685800"/>
            <a:ext cx="9601200" cy="1485900"/>
          </a:xfrm>
        </p:spPr>
        <p:txBody>
          <a:bodyPr>
            <a:normAutofit/>
          </a:bodyPr>
          <a:lstStyle/>
          <a:p>
            <a:r>
              <a:rPr lang="hr-HR" dirty="0"/>
              <a:t>FUNKCIONALNO I NEFUNKCIONALNO TESTIRANJE</a:t>
            </a:r>
          </a:p>
        </p:txBody>
      </p:sp>
      <p:graphicFrame>
        <p:nvGraphicFramePr>
          <p:cNvPr id="11" name="Rezervirano mjesto sadržaja 2">
            <a:extLst>
              <a:ext uri="{FF2B5EF4-FFF2-40B4-BE49-F238E27FC236}">
                <a16:creationId xmlns:a16="http://schemas.microsoft.com/office/drawing/2014/main" id="{02B12CB4-750A-7D8C-0BD2-83C9EC6F889A}"/>
              </a:ext>
            </a:extLst>
          </p:cNvPr>
          <p:cNvGraphicFramePr>
            <a:graphicFrameLocks noGrp="1"/>
          </p:cNvGraphicFramePr>
          <p:nvPr>
            <p:ph idx="1"/>
            <p:extLst>
              <p:ext uri="{D42A27DB-BD31-4B8C-83A1-F6EECF244321}">
                <p14:modId xmlns:p14="http://schemas.microsoft.com/office/powerpoint/2010/main" val="4202263813"/>
              </p:ext>
            </p:extLst>
          </p:nvPr>
        </p:nvGraphicFramePr>
        <p:xfrm>
          <a:off x="1371600" y="2285999"/>
          <a:ext cx="5310554" cy="4325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Rezervirano mjesto sadržaja 3">
            <a:extLst>
              <a:ext uri="{FF2B5EF4-FFF2-40B4-BE49-F238E27FC236}">
                <a16:creationId xmlns:a16="http://schemas.microsoft.com/office/drawing/2014/main" id="{F8C14A03-E604-5BF1-17BB-3D0E704AAC70}"/>
              </a:ext>
            </a:extLst>
          </p:cNvPr>
          <p:cNvGraphicFramePr>
            <a:graphicFrameLocks/>
          </p:cNvGraphicFramePr>
          <p:nvPr>
            <p:extLst>
              <p:ext uri="{D42A27DB-BD31-4B8C-83A1-F6EECF244321}">
                <p14:modId xmlns:p14="http://schemas.microsoft.com/office/powerpoint/2010/main" val="4093585688"/>
              </p:ext>
            </p:extLst>
          </p:nvPr>
        </p:nvGraphicFramePr>
        <p:xfrm>
          <a:off x="6897076" y="2848085"/>
          <a:ext cx="5105446" cy="3324115"/>
        </p:xfrm>
        <a:graphic>
          <a:graphicData uri="http://schemas.openxmlformats.org/drawingml/2006/table">
            <a:tbl>
              <a:tblPr firstRow="1" firstCol="1" bandRow="1">
                <a:tableStyleId>{073A0DAA-6AF3-43AB-8588-CEC1D06C72B9}</a:tableStyleId>
              </a:tblPr>
              <a:tblGrid>
                <a:gridCol w="1383484">
                  <a:extLst>
                    <a:ext uri="{9D8B030D-6E8A-4147-A177-3AD203B41FA5}">
                      <a16:colId xmlns:a16="http://schemas.microsoft.com/office/drawing/2014/main" val="112299719"/>
                    </a:ext>
                  </a:extLst>
                </a:gridCol>
                <a:gridCol w="1984185">
                  <a:extLst>
                    <a:ext uri="{9D8B030D-6E8A-4147-A177-3AD203B41FA5}">
                      <a16:colId xmlns:a16="http://schemas.microsoft.com/office/drawing/2014/main" val="4032395782"/>
                    </a:ext>
                  </a:extLst>
                </a:gridCol>
                <a:gridCol w="1737777">
                  <a:extLst>
                    <a:ext uri="{9D8B030D-6E8A-4147-A177-3AD203B41FA5}">
                      <a16:colId xmlns:a16="http://schemas.microsoft.com/office/drawing/2014/main" val="1523543423"/>
                    </a:ext>
                  </a:extLst>
                </a:gridCol>
              </a:tblGrid>
              <a:tr h="604037">
                <a:tc>
                  <a:txBody>
                    <a:bodyPr/>
                    <a:lstStyle/>
                    <a:p>
                      <a:pPr marL="0" marR="0" indent="0" algn="ctr">
                        <a:lnSpc>
                          <a:spcPct val="150000"/>
                        </a:lnSpc>
                        <a:spcBef>
                          <a:spcPts val="0"/>
                        </a:spcBef>
                        <a:spcAft>
                          <a:spcPts val="0"/>
                        </a:spcAft>
                      </a:pPr>
                      <a:r>
                        <a:rPr lang="hr-HR" sz="1300" kern="100" dirty="0">
                          <a:effectLst/>
                        </a:rPr>
                        <a:t>Parametar</a:t>
                      </a:r>
                      <a:endParaRPr lang="hr-HR" sz="13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75027" marR="75027" marT="0" marB="0" anchor="ctr"/>
                </a:tc>
                <a:tc>
                  <a:txBody>
                    <a:bodyPr/>
                    <a:lstStyle/>
                    <a:p>
                      <a:pPr marL="0" marR="0" indent="0" algn="ctr">
                        <a:lnSpc>
                          <a:spcPct val="150000"/>
                        </a:lnSpc>
                        <a:spcBef>
                          <a:spcPts val="0"/>
                        </a:spcBef>
                        <a:spcAft>
                          <a:spcPts val="0"/>
                        </a:spcAft>
                      </a:pPr>
                      <a:r>
                        <a:rPr lang="hr-HR" sz="1300" kern="100" dirty="0">
                          <a:effectLst/>
                        </a:rPr>
                        <a:t>Funkcionalno testiranje</a:t>
                      </a:r>
                      <a:endParaRPr lang="hr-HR" sz="13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75027" marR="75027" marT="0" marB="0" anchor="ctr"/>
                </a:tc>
                <a:tc>
                  <a:txBody>
                    <a:bodyPr/>
                    <a:lstStyle/>
                    <a:p>
                      <a:pPr marL="0" marR="0" indent="0" algn="ctr">
                        <a:lnSpc>
                          <a:spcPct val="150000"/>
                        </a:lnSpc>
                        <a:spcBef>
                          <a:spcPts val="0"/>
                        </a:spcBef>
                        <a:spcAft>
                          <a:spcPts val="0"/>
                        </a:spcAft>
                      </a:pPr>
                      <a:r>
                        <a:rPr lang="hr-HR" sz="1300" kern="100" dirty="0">
                          <a:effectLst/>
                        </a:rPr>
                        <a:t>Ne-funkcionalno testiranje</a:t>
                      </a:r>
                      <a:endParaRPr lang="hr-HR" sz="13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75027" marR="75027" marT="0" marB="0" anchor="ctr"/>
                </a:tc>
                <a:extLst>
                  <a:ext uri="{0D108BD9-81ED-4DB2-BD59-A6C34878D82A}">
                    <a16:rowId xmlns:a16="http://schemas.microsoft.com/office/drawing/2014/main" val="1294821129"/>
                  </a:ext>
                </a:extLst>
              </a:tr>
              <a:tr h="604037">
                <a:tc>
                  <a:txBody>
                    <a:bodyPr/>
                    <a:lstStyle/>
                    <a:p>
                      <a:pPr marL="0" marR="0" indent="0" algn="ctr">
                        <a:lnSpc>
                          <a:spcPct val="150000"/>
                        </a:lnSpc>
                        <a:spcBef>
                          <a:spcPts val="0"/>
                        </a:spcBef>
                        <a:spcAft>
                          <a:spcPts val="0"/>
                        </a:spcAft>
                      </a:pPr>
                      <a:r>
                        <a:rPr lang="hr-HR" sz="1300" kern="100" dirty="0">
                          <a:effectLst/>
                        </a:rPr>
                        <a:t>Definicija</a:t>
                      </a:r>
                      <a:endParaRPr lang="hr-HR" sz="13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75027" marR="75027" marT="0" marB="0" anchor="ctr"/>
                </a:tc>
                <a:tc>
                  <a:txBody>
                    <a:bodyPr/>
                    <a:lstStyle/>
                    <a:p>
                      <a:pPr marL="0" marR="0" indent="0" algn="ctr">
                        <a:lnSpc>
                          <a:spcPct val="150000"/>
                        </a:lnSpc>
                        <a:spcBef>
                          <a:spcPts val="0"/>
                        </a:spcBef>
                        <a:spcAft>
                          <a:spcPts val="0"/>
                        </a:spcAft>
                      </a:pPr>
                      <a:r>
                        <a:rPr lang="hr-HR" sz="1300" kern="100">
                          <a:effectLst/>
                        </a:rPr>
                        <a:t>Provjerava operacije i akcije aplikacije</a:t>
                      </a:r>
                      <a:endParaRPr lang="hr-HR" sz="13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75027" marR="75027" marT="0" marB="0" anchor="ctr"/>
                </a:tc>
                <a:tc>
                  <a:txBody>
                    <a:bodyPr/>
                    <a:lstStyle/>
                    <a:p>
                      <a:pPr marL="0" marR="0" indent="0" algn="ctr">
                        <a:lnSpc>
                          <a:spcPct val="150000"/>
                        </a:lnSpc>
                        <a:spcBef>
                          <a:spcPts val="0"/>
                        </a:spcBef>
                        <a:spcAft>
                          <a:spcPts val="0"/>
                        </a:spcAft>
                      </a:pPr>
                      <a:r>
                        <a:rPr lang="hr-HR" sz="1300" kern="100" dirty="0">
                          <a:effectLst/>
                        </a:rPr>
                        <a:t>Provjerava ponašanje aplikacije</a:t>
                      </a:r>
                      <a:endParaRPr lang="hr-HR" sz="13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75027" marR="75027" marT="0" marB="0" anchor="ctr"/>
                </a:tc>
                <a:extLst>
                  <a:ext uri="{0D108BD9-81ED-4DB2-BD59-A6C34878D82A}">
                    <a16:rowId xmlns:a16="http://schemas.microsoft.com/office/drawing/2014/main" val="2678288662"/>
                  </a:ext>
                </a:extLst>
              </a:tr>
              <a:tr h="604037">
                <a:tc>
                  <a:txBody>
                    <a:bodyPr/>
                    <a:lstStyle/>
                    <a:p>
                      <a:pPr marL="0" marR="0" indent="0" algn="ctr">
                        <a:lnSpc>
                          <a:spcPct val="150000"/>
                        </a:lnSpc>
                        <a:spcBef>
                          <a:spcPts val="0"/>
                        </a:spcBef>
                        <a:spcAft>
                          <a:spcPts val="0"/>
                        </a:spcAft>
                      </a:pPr>
                      <a:r>
                        <a:rPr lang="hr-HR" sz="1300" kern="100" dirty="0">
                          <a:effectLst/>
                        </a:rPr>
                        <a:t>Testiranje se bazira na</a:t>
                      </a:r>
                      <a:endParaRPr lang="hr-HR" sz="13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75027" marR="75027" marT="0" marB="0" anchor="ctr"/>
                </a:tc>
                <a:tc>
                  <a:txBody>
                    <a:bodyPr/>
                    <a:lstStyle/>
                    <a:p>
                      <a:pPr marL="0" marR="0" indent="0" algn="ctr">
                        <a:lnSpc>
                          <a:spcPct val="150000"/>
                        </a:lnSpc>
                        <a:spcBef>
                          <a:spcPts val="0"/>
                        </a:spcBef>
                        <a:spcAft>
                          <a:spcPts val="0"/>
                        </a:spcAft>
                      </a:pPr>
                      <a:r>
                        <a:rPr lang="hr-HR" sz="1300" kern="100" dirty="0">
                          <a:effectLst/>
                        </a:rPr>
                        <a:t>Zahtjevima korisnika</a:t>
                      </a:r>
                      <a:endParaRPr lang="hr-HR" sz="13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75027" marR="75027" marT="0" marB="0" anchor="ctr"/>
                </a:tc>
                <a:tc>
                  <a:txBody>
                    <a:bodyPr/>
                    <a:lstStyle/>
                    <a:p>
                      <a:pPr marL="0" marR="0" indent="0" algn="ctr">
                        <a:lnSpc>
                          <a:spcPct val="150000"/>
                        </a:lnSpc>
                        <a:spcBef>
                          <a:spcPts val="0"/>
                        </a:spcBef>
                        <a:spcAft>
                          <a:spcPts val="0"/>
                        </a:spcAft>
                      </a:pPr>
                      <a:r>
                        <a:rPr lang="hr-HR" sz="1300" kern="100">
                          <a:effectLst/>
                        </a:rPr>
                        <a:t>Očekivanjima korisnika</a:t>
                      </a:r>
                      <a:endParaRPr lang="hr-HR" sz="13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75027" marR="75027" marT="0" marB="0" anchor="ctr"/>
                </a:tc>
                <a:extLst>
                  <a:ext uri="{0D108BD9-81ED-4DB2-BD59-A6C34878D82A}">
                    <a16:rowId xmlns:a16="http://schemas.microsoft.com/office/drawing/2014/main" val="3720243059"/>
                  </a:ext>
                </a:extLst>
              </a:tr>
              <a:tr h="604037">
                <a:tc>
                  <a:txBody>
                    <a:bodyPr/>
                    <a:lstStyle/>
                    <a:p>
                      <a:pPr marL="0" marR="0" indent="0" algn="ctr">
                        <a:lnSpc>
                          <a:spcPct val="150000"/>
                        </a:lnSpc>
                        <a:spcBef>
                          <a:spcPts val="0"/>
                        </a:spcBef>
                        <a:spcAft>
                          <a:spcPts val="0"/>
                        </a:spcAft>
                      </a:pPr>
                      <a:r>
                        <a:rPr lang="hr-HR" sz="1300" kern="100" dirty="0">
                          <a:effectLst/>
                        </a:rPr>
                        <a:t>Cilj</a:t>
                      </a:r>
                      <a:endParaRPr lang="hr-HR" sz="13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75027" marR="75027" marT="0" marB="0" anchor="ctr"/>
                </a:tc>
                <a:tc>
                  <a:txBody>
                    <a:bodyPr/>
                    <a:lstStyle/>
                    <a:p>
                      <a:pPr marL="0" marR="0" indent="0" algn="ctr">
                        <a:lnSpc>
                          <a:spcPct val="150000"/>
                        </a:lnSpc>
                        <a:spcBef>
                          <a:spcPts val="0"/>
                        </a:spcBef>
                        <a:spcAft>
                          <a:spcPts val="0"/>
                        </a:spcAft>
                      </a:pPr>
                      <a:r>
                        <a:rPr lang="hr-HR" sz="1300" kern="100">
                          <a:effectLst/>
                        </a:rPr>
                        <a:t>Validirati akcije (izlazne vrijednosti) softvera</a:t>
                      </a:r>
                      <a:endParaRPr lang="hr-HR" sz="13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75027" marR="75027" marT="0" marB="0" anchor="ctr"/>
                </a:tc>
                <a:tc>
                  <a:txBody>
                    <a:bodyPr/>
                    <a:lstStyle/>
                    <a:p>
                      <a:pPr marL="0" marR="0" indent="0" algn="ctr">
                        <a:lnSpc>
                          <a:spcPct val="150000"/>
                        </a:lnSpc>
                        <a:spcBef>
                          <a:spcPts val="0"/>
                        </a:spcBef>
                        <a:spcAft>
                          <a:spcPts val="0"/>
                        </a:spcAft>
                      </a:pPr>
                      <a:r>
                        <a:rPr lang="hr-HR" sz="1300" kern="100">
                          <a:effectLst/>
                        </a:rPr>
                        <a:t>Performanse softverskog sustava</a:t>
                      </a:r>
                      <a:endParaRPr lang="hr-HR" sz="13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75027" marR="75027" marT="0" marB="0" anchor="ctr"/>
                </a:tc>
                <a:extLst>
                  <a:ext uri="{0D108BD9-81ED-4DB2-BD59-A6C34878D82A}">
                    <a16:rowId xmlns:a16="http://schemas.microsoft.com/office/drawing/2014/main" val="247587278"/>
                  </a:ext>
                </a:extLst>
              </a:tr>
              <a:tr h="604037">
                <a:tc>
                  <a:txBody>
                    <a:bodyPr/>
                    <a:lstStyle/>
                    <a:p>
                      <a:pPr marL="0" marR="0" indent="0" algn="ctr">
                        <a:lnSpc>
                          <a:spcPct val="150000"/>
                        </a:lnSpc>
                        <a:spcBef>
                          <a:spcPts val="0"/>
                        </a:spcBef>
                        <a:spcAft>
                          <a:spcPts val="0"/>
                        </a:spcAft>
                      </a:pPr>
                      <a:r>
                        <a:rPr lang="hr-HR" sz="1300" kern="100" dirty="0">
                          <a:effectLst/>
                        </a:rPr>
                        <a:t>Zahtjevi</a:t>
                      </a:r>
                      <a:endParaRPr lang="hr-HR" sz="13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75027" marR="75027" marT="0" marB="0" anchor="ctr"/>
                </a:tc>
                <a:tc>
                  <a:txBody>
                    <a:bodyPr/>
                    <a:lstStyle/>
                    <a:p>
                      <a:pPr marL="0" marR="0" indent="0" algn="ctr">
                        <a:lnSpc>
                          <a:spcPct val="150000"/>
                        </a:lnSpc>
                        <a:spcBef>
                          <a:spcPts val="0"/>
                        </a:spcBef>
                        <a:spcAft>
                          <a:spcPts val="0"/>
                        </a:spcAft>
                      </a:pPr>
                      <a:r>
                        <a:rPr lang="hr-HR" sz="1300" kern="100">
                          <a:effectLst/>
                        </a:rPr>
                        <a:t>Funkcionalna specifikacija</a:t>
                      </a:r>
                      <a:endParaRPr lang="hr-HR" sz="13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75027" marR="75027" marT="0" marB="0" anchor="ctr"/>
                </a:tc>
                <a:tc>
                  <a:txBody>
                    <a:bodyPr/>
                    <a:lstStyle/>
                    <a:p>
                      <a:pPr marL="0" marR="0" indent="0" algn="ctr">
                        <a:lnSpc>
                          <a:spcPct val="150000"/>
                        </a:lnSpc>
                        <a:spcBef>
                          <a:spcPts val="0"/>
                        </a:spcBef>
                        <a:spcAft>
                          <a:spcPts val="0"/>
                        </a:spcAft>
                      </a:pPr>
                      <a:r>
                        <a:rPr lang="hr-HR" sz="1300" kern="100">
                          <a:effectLst/>
                        </a:rPr>
                        <a:t>Specifikacija performansi</a:t>
                      </a:r>
                      <a:endParaRPr lang="hr-HR" sz="13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75027" marR="75027" marT="0" marB="0" anchor="ctr"/>
                </a:tc>
                <a:extLst>
                  <a:ext uri="{0D108BD9-81ED-4DB2-BD59-A6C34878D82A}">
                    <a16:rowId xmlns:a16="http://schemas.microsoft.com/office/drawing/2014/main" val="2449321612"/>
                  </a:ext>
                </a:extLst>
              </a:tr>
              <a:tr h="303930">
                <a:tc>
                  <a:txBody>
                    <a:bodyPr/>
                    <a:lstStyle/>
                    <a:p>
                      <a:pPr marL="0" marR="0" indent="0" algn="ctr">
                        <a:lnSpc>
                          <a:spcPct val="150000"/>
                        </a:lnSpc>
                        <a:spcBef>
                          <a:spcPts val="0"/>
                        </a:spcBef>
                        <a:spcAft>
                          <a:spcPts val="0"/>
                        </a:spcAft>
                      </a:pPr>
                      <a:r>
                        <a:rPr lang="hr-HR" sz="1300" kern="100" dirty="0">
                          <a:effectLst/>
                        </a:rPr>
                        <a:t>Funkcionalnost</a:t>
                      </a:r>
                      <a:endParaRPr lang="hr-HR" sz="13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75027" marR="75027" marT="0" marB="0" anchor="ctr"/>
                </a:tc>
                <a:tc>
                  <a:txBody>
                    <a:bodyPr/>
                    <a:lstStyle/>
                    <a:p>
                      <a:pPr marL="0" marR="0" indent="0" algn="ctr">
                        <a:lnSpc>
                          <a:spcPct val="150000"/>
                        </a:lnSpc>
                        <a:spcBef>
                          <a:spcPts val="0"/>
                        </a:spcBef>
                        <a:spcAft>
                          <a:spcPts val="0"/>
                        </a:spcAft>
                      </a:pPr>
                      <a:r>
                        <a:rPr lang="hr-HR" sz="1300" kern="100">
                          <a:effectLst/>
                        </a:rPr>
                        <a:t>Što proizvod radi</a:t>
                      </a:r>
                      <a:endParaRPr lang="hr-HR" sz="13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75027" marR="75027" marT="0" marB="0" anchor="ctr"/>
                </a:tc>
                <a:tc>
                  <a:txBody>
                    <a:bodyPr/>
                    <a:lstStyle/>
                    <a:p>
                      <a:pPr marL="0" marR="0" indent="0" algn="ctr">
                        <a:lnSpc>
                          <a:spcPct val="150000"/>
                        </a:lnSpc>
                        <a:spcBef>
                          <a:spcPts val="0"/>
                        </a:spcBef>
                        <a:spcAft>
                          <a:spcPts val="0"/>
                        </a:spcAft>
                      </a:pPr>
                      <a:r>
                        <a:rPr lang="hr-HR" sz="1300" kern="100" dirty="0">
                          <a:effectLst/>
                        </a:rPr>
                        <a:t>Kako proizvod radi</a:t>
                      </a:r>
                      <a:endParaRPr lang="hr-HR" sz="13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75027" marR="75027" marT="0" marB="0" anchor="ctr"/>
                </a:tc>
                <a:extLst>
                  <a:ext uri="{0D108BD9-81ED-4DB2-BD59-A6C34878D82A}">
                    <a16:rowId xmlns:a16="http://schemas.microsoft.com/office/drawing/2014/main" val="996732635"/>
                  </a:ext>
                </a:extLst>
              </a:tr>
            </a:tbl>
          </a:graphicData>
        </a:graphic>
      </p:graphicFrame>
    </p:spTree>
    <p:extLst>
      <p:ext uri="{BB962C8B-B14F-4D97-AF65-F5344CB8AC3E}">
        <p14:creationId xmlns:p14="http://schemas.microsoft.com/office/powerpoint/2010/main" val="3693580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3" name="Slika 12" descr="Slika na kojoj se prikazuje dizajn&#10;&#10;Opis je automatski generiran uz srednju pouzdanost">
            <a:extLst>
              <a:ext uri="{FF2B5EF4-FFF2-40B4-BE49-F238E27FC236}">
                <a16:creationId xmlns:a16="http://schemas.microsoft.com/office/drawing/2014/main" id="{753ABA4B-8F18-1ADB-495A-06D8EE6CFCD2}"/>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sharpenSoften amount="17000"/>
                    </a14:imgEffect>
                    <a14:imgEffect>
                      <a14:colorTemperature colorTemp="7003"/>
                    </a14:imgEffect>
                    <a14:imgEffect>
                      <a14:saturation sat="0"/>
                    </a14:imgEffect>
                    <a14:imgEffect>
                      <a14:brightnessContrast bright="-1000" contrast="2000"/>
                    </a14:imgEffect>
                  </a14:imgLayer>
                </a14:imgProps>
              </a:ext>
              <a:ext uri="{28A0092B-C50C-407E-A947-70E740481C1C}">
                <a14:useLocalDpi xmlns:a14="http://schemas.microsoft.com/office/drawing/2010/main" val="0"/>
              </a:ext>
            </a:extLst>
          </a:blip>
          <a:srcRect t="8639" r="1" b="20588"/>
          <a:stretch/>
        </p:blipFill>
        <p:spPr>
          <a:xfrm>
            <a:off x="-1" y="10"/>
            <a:ext cx="12188652" cy="6857990"/>
          </a:xfrm>
          <a:prstGeom prst="rect">
            <a:avLst/>
          </a:prstGeom>
          <a:gradFill flip="none" rotWithShape="1">
            <a:gsLst>
              <a:gs pos="0">
                <a:schemeClr val="accent1">
                  <a:lumMod val="5000"/>
                  <a:lumOff val="95000"/>
                </a:schemeClr>
              </a:gs>
              <a:gs pos="0">
                <a:schemeClr val="bg1"/>
              </a:gs>
            </a:gsLst>
            <a:lin ang="2700000" scaled="1"/>
            <a:tileRect/>
          </a:gradFill>
          <a:ln>
            <a:noFill/>
          </a:ln>
          <a:effectLst>
            <a:glow rad="1143000">
              <a:schemeClr val="accent1"/>
            </a:glow>
            <a:outerShdw blurRad="1270000" sx="1000" sy="1000" algn="ctr" rotWithShape="0">
              <a:srgbClr val="000000"/>
            </a:outerShdw>
            <a:reflection endPos="0" dist="50800" dir="5400000" sy="-100000" algn="bl" rotWithShape="0"/>
            <a:softEdge rad="0"/>
          </a:effectLst>
        </p:spPr>
      </p:pic>
      <p:sp>
        <p:nvSpPr>
          <p:cNvPr id="21" name="Rectangle 20">
            <a:extLst>
              <a:ext uri="{FF2B5EF4-FFF2-40B4-BE49-F238E27FC236}">
                <a16:creationId xmlns:a16="http://schemas.microsoft.com/office/drawing/2014/main" id="{2078F889-8780-48D5-8B9E-DF8B13063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7B861210-F1CB-3D81-335C-6EC6A81D764E}"/>
              </a:ext>
            </a:extLst>
          </p:cNvPr>
          <p:cNvSpPr>
            <a:spLocks noGrp="1"/>
          </p:cNvSpPr>
          <p:nvPr>
            <p:ph type="title"/>
          </p:nvPr>
        </p:nvSpPr>
        <p:spPr>
          <a:xfrm>
            <a:off x="1371600" y="685800"/>
            <a:ext cx="9601200" cy="1485900"/>
          </a:xfrm>
        </p:spPr>
        <p:txBody>
          <a:bodyPr>
            <a:normAutofit/>
          </a:bodyPr>
          <a:lstStyle/>
          <a:p>
            <a:r>
              <a:rPr lang="hr-HR">
                <a:solidFill>
                  <a:schemeClr val="bg2"/>
                </a:solidFill>
              </a:rPr>
              <a:t>FUNKCIONALNO I NEFUNKCIONALNO TESTIRANJE (CRNA I BIJELA KUTIJA)</a:t>
            </a:r>
          </a:p>
        </p:txBody>
      </p:sp>
      <p:sp>
        <p:nvSpPr>
          <p:cNvPr id="23" name="Rectangle 22">
            <a:extLst>
              <a:ext uri="{FF2B5EF4-FFF2-40B4-BE49-F238E27FC236}">
                <a16:creationId xmlns:a16="http://schemas.microsoft.com/office/drawing/2014/main" id="{3A4CABA2-22A0-44B2-BD92-28FF73FCE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r-HR"/>
          </a:p>
        </p:txBody>
      </p:sp>
      <p:sp>
        <p:nvSpPr>
          <p:cNvPr id="8" name="Rezervirano mjesto sadržaja 7">
            <a:extLst>
              <a:ext uri="{FF2B5EF4-FFF2-40B4-BE49-F238E27FC236}">
                <a16:creationId xmlns:a16="http://schemas.microsoft.com/office/drawing/2014/main" id="{1F2B8346-D8A3-4A76-7B98-5BE82964A8F4}"/>
              </a:ext>
            </a:extLst>
          </p:cNvPr>
          <p:cNvSpPr>
            <a:spLocks noGrp="1"/>
          </p:cNvSpPr>
          <p:nvPr>
            <p:ph idx="1"/>
          </p:nvPr>
        </p:nvSpPr>
        <p:spPr>
          <a:xfrm>
            <a:off x="1371600" y="2286000"/>
            <a:ext cx="9601200" cy="4067908"/>
          </a:xfrm>
        </p:spPr>
        <p:txBody>
          <a:bodyPr>
            <a:normAutofit/>
          </a:bodyPr>
          <a:lstStyle/>
          <a:p>
            <a:r>
              <a:rPr lang="hr-HR" sz="2400" dirty="0">
                <a:solidFill>
                  <a:schemeClr val="bg2"/>
                </a:solidFill>
              </a:rPr>
              <a:t>Definicija funkcionalnog testiranja može se asocirati sa definicijom 'testiranja crne kutije’</a:t>
            </a:r>
          </a:p>
          <a:p>
            <a:endParaRPr lang="hr-HR" sz="2400" dirty="0">
              <a:solidFill>
                <a:schemeClr val="bg2"/>
              </a:solidFill>
            </a:endParaRPr>
          </a:p>
          <a:p>
            <a:r>
              <a:rPr lang="hr-HR" sz="2400" dirty="0">
                <a:solidFill>
                  <a:schemeClr val="bg2"/>
                </a:solidFill>
              </a:rPr>
              <a:t>Definicija ne-funkcionalnih testova bliža definiciji  'testiranja bijele kutije’. </a:t>
            </a:r>
          </a:p>
          <a:p>
            <a:endParaRPr lang="hr-HR" sz="2400" dirty="0">
              <a:solidFill>
                <a:schemeClr val="bg2"/>
              </a:solidFill>
            </a:endParaRPr>
          </a:p>
          <a:p>
            <a:r>
              <a:rPr lang="hr-HR" sz="2400" dirty="0">
                <a:solidFill>
                  <a:schemeClr val="bg2"/>
                </a:solidFill>
              </a:rPr>
              <a:t>Ali ne mora značiti da je svako funkcionalno testiranje, testiranje crne kutije, niti da je svako ne-funkcionalno testiranje, testiranje bijele kutije.</a:t>
            </a:r>
          </a:p>
        </p:txBody>
      </p:sp>
    </p:spTree>
    <p:extLst>
      <p:ext uri="{BB962C8B-B14F-4D97-AF65-F5344CB8AC3E}">
        <p14:creationId xmlns:p14="http://schemas.microsoft.com/office/powerpoint/2010/main" val="923789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83B91B61-BFCA-4647-957E-A8269BE46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DBE286DB-63B5-E241-C42B-E25FD81173C5}"/>
              </a:ext>
            </a:extLst>
          </p:cNvPr>
          <p:cNvSpPr>
            <a:spLocks noGrp="1"/>
          </p:cNvSpPr>
          <p:nvPr>
            <p:ph type="title"/>
          </p:nvPr>
        </p:nvSpPr>
        <p:spPr>
          <a:xfrm>
            <a:off x="5100824" y="685800"/>
            <a:ext cx="6176776" cy="1485900"/>
          </a:xfrm>
        </p:spPr>
        <p:txBody>
          <a:bodyPr vert="horz" lIns="91440" tIns="45720" rIns="91440" bIns="45720" rtlCol="0" anchor="t">
            <a:normAutofit/>
          </a:bodyPr>
          <a:lstStyle/>
          <a:p>
            <a:r>
              <a:rPr lang="en-US" dirty="0" err="1">
                <a:latin typeface="Times New Roman" panose="02020603050405020304" pitchFamily="18" charset="0"/>
                <a:cs typeface="Times New Roman" panose="02020603050405020304" pitchFamily="18" charset="0"/>
              </a:rPr>
              <a:t>Testiranje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crne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kutije</a:t>
            </a:r>
            <a:endParaRPr lang="en-US" dirty="0">
              <a:latin typeface="Times New Roman" panose="02020603050405020304" pitchFamily="18" charset="0"/>
              <a:cs typeface="Times New Roman" panose="02020603050405020304" pitchFamily="18" charset="0"/>
            </a:endParaRPr>
          </a:p>
        </p:txBody>
      </p:sp>
      <p:pic>
        <p:nvPicPr>
          <p:cNvPr id="4" name="Rezervirano mjesto sadržaja 3" descr="Slika na kojoj se prikazuje kutija, tekst, dizajn, origami&#10;&#10;Opis je automatski generiran">
            <a:extLst>
              <a:ext uri="{FF2B5EF4-FFF2-40B4-BE49-F238E27FC236}">
                <a16:creationId xmlns:a16="http://schemas.microsoft.com/office/drawing/2014/main" id="{AD1941B3-497C-18DE-3DD6-7B9F1811F8C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647" r="55872"/>
          <a:stretch/>
        </p:blipFill>
        <p:spPr bwMode="auto">
          <a:xfrm>
            <a:off x="-1" y="10"/>
            <a:ext cx="4373546" cy="6857990"/>
          </a:xfrm>
          <a:prstGeom prst="rect">
            <a:avLst/>
          </a:prstGeom>
          <a:noFill/>
        </p:spPr>
      </p:pic>
      <p:sp>
        <p:nvSpPr>
          <p:cNvPr id="13" name="Rectangle 12">
            <a:extLst>
              <a:ext uri="{FF2B5EF4-FFF2-40B4-BE49-F238E27FC236}">
                <a16:creationId xmlns:a16="http://schemas.microsoft.com/office/drawing/2014/main" id="{92D1D7C6-1C89-420C-8D35-483654167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r-HR"/>
          </a:p>
        </p:txBody>
      </p:sp>
      <p:sp>
        <p:nvSpPr>
          <p:cNvPr id="6" name="TekstniOkvir 5">
            <a:extLst>
              <a:ext uri="{FF2B5EF4-FFF2-40B4-BE49-F238E27FC236}">
                <a16:creationId xmlns:a16="http://schemas.microsoft.com/office/drawing/2014/main" id="{2414AA1F-78DD-EB45-C144-747B4603A89B}"/>
              </a:ext>
            </a:extLst>
          </p:cNvPr>
          <p:cNvSpPr txBox="1"/>
          <p:nvPr/>
        </p:nvSpPr>
        <p:spPr>
          <a:xfrm>
            <a:off x="5100824" y="2286000"/>
            <a:ext cx="6176776" cy="3581400"/>
          </a:xfrm>
          <a:prstGeom prst="rect">
            <a:avLst/>
          </a:prstGeom>
        </p:spPr>
        <p:txBody>
          <a:bodyPr vert="horz" lIns="91440" tIns="45720" rIns="91440" bIns="45720" rtlCol="0">
            <a:normAutofit/>
          </a:bodyPr>
          <a:lstStyle/>
          <a:p>
            <a:pPr marL="384048" indent="-384048" defTabSz="914400">
              <a:lnSpc>
                <a:spcPct val="94000"/>
              </a:lnSpc>
              <a:spcAft>
                <a:spcPts val="200"/>
              </a:spcAft>
              <a:buFont typeface="Franklin Gothic Book" panose="020B0503020102020204" pitchFamily="34" charset="0"/>
              <a:buChar char="•"/>
            </a:pPr>
            <a:r>
              <a:rPr lang="en-US" sz="2400" dirty="0" err="1">
                <a:solidFill>
                  <a:schemeClr val="tx2"/>
                </a:solidFill>
                <a:latin typeface="Times New Roman" panose="02020603050405020304" pitchFamily="18" charset="0"/>
                <a:cs typeface="Times New Roman" panose="02020603050405020304" pitchFamily="18" charset="0"/>
              </a:rPr>
              <a:t>Testiranje</a:t>
            </a:r>
            <a:r>
              <a:rPr lang="en-US" sz="2400" dirty="0">
                <a:solidFill>
                  <a:schemeClr val="tx2"/>
                </a:solidFill>
                <a:latin typeface="Times New Roman" panose="02020603050405020304" pitchFamily="18" charset="0"/>
                <a:cs typeface="Times New Roman" panose="02020603050405020304" pitchFamily="18" charset="0"/>
              </a:rPr>
              <a:t> </a:t>
            </a:r>
            <a:r>
              <a:rPr lang="en-US" sz="2400" dirty="0" err="1">
                <a:solidFill>
                  <a:schemeClr val="tx2"/>
                </a:solidFill>
                <a:latin typeface="Times New Roman" panose="02020603050405020304" pitchFamily="18" charset="0"/>
                <a:cs typeface="Times New Roman" panose="02020603050405020304" pitchFamily="18" charset="0"/>
              </a:rPr>
              <a:t>crne</a:t>
            </a:r>
            <a:r>
              <a:rPr lang="en-US" sz="2400" dirty="0">
                <a:solidFill>
                  <a:schemeClr val="tx2"/>
                </a:solidFill>
                <a:latin typeface="Times New Roman" panose="02020603050405020304" pitchFamily="18" charset="0"/>
                <a:cs typeface="Times New Roman" panose="02020603050405020304" pitchFamily="18" charset="0"/>
              </a:rPr>
              <a:t> </a:t>
            </a:r>
            <a:r>
              <a:rPr lang="en-US" sz="2400" dirty="0" err="1">
                <a:solidFill>
                  <a:schemeClr val="tx2"/>
                </a:solidFill>
                <a:latin typeface="Times New Roman" panose="02020603050405020304" pitchFamily="18" charset="0"/>
                <a:cs typeface="Times New Roman" panose="02020603050405020304" pitchFamily="18" charset="0"/>
              </a:rPr>
              <a:t>kutije</a:t>
            </a:r>
            <a:r>
              <a:rPr lang="en-US" sz="2400" dirty="0">
                <a:solidFill>
                  <a:schemeClr val="tx2"/>
                </a:solidFill>
                <a:latin typeface="Times New Roman" panose="02020603050405020304" pitchFamily="18" charset="0"/>
                <a:cs typeface="Times New Roman" panose="02020603050405020304" pitchFamily="18" charset="0"/>
              </a:rPr>
              <a:t> </a:t>
            </a:r>
            <a:r>
              <a:rPr lang="en-US" sz="2400" dirty="0" err="1">
                <a:solidFill>
                  <a:schemeClr val="tx2"/>
                </a:solidFill>
                <a:latin typeface="Times New Roman" panose="02020603050405020304" pitchFamily="18" charset="0"/>
                <a:cs typeface="Times New Roman" panose="02020603050405020304" pitchFamily="18" charset="0"/>
              </a:rPr>
              <a:t>provjerava</a:t>
            </a:r>
            <a:r>
              <a:rPr lang="en-US" sz="2400" dirty="0">
                <a:solidFill>
                  <a:schemeClr val="tx2"/>
                </a:solidFill>
                <a:latin typeface="Times New Roman" panose="02020603050405020304" pitchFamily="18" charset="0"/>
                <a:cs typeface="Times New Roman" panose="02020603050405020304" pitchFamily="18" charset="0"/>
              </a:rPr>
              <a:t> </a:t>
            </a:r>
            <a:r>
              <a:rPr lang="en-US" sz="2400" dirty="0" err="1">
                <a:solidFill>
                  <a:schemeClr val="tx2"/>
                </a:solidFill>
                <a:latin typeface="Times New Roman" panose="02020603050405020304" pitchFamily="18" charset="0"/>
                <a:cs typeface="Times New Roman" panose="02020603050405020304" pitchFamily="18" charset="0"/>
              </a:rPr>
              <a:t>funkcionalnost</a:t>
            </a:r>
            <a:r>
              <a:rPr lang="en-US" sz="2400" dirty="0">
                <a:solidFill>
                  <a:schemeClr val="tx2"/>
                </a:solidFill>
                <a:latin typeface="Times New Roman" panose="02020603050405020304" pitchFamily="18" charset="0"/>
                <a:cs typeface="Times New Roman" panose="02020603050405020304" pitchFamily="18" charset="0"/>
              </a:rPr>
              <a:t> </a:t>
            </a:r>
            <a:r>
              <a:rPr lang="en-US" sz="2400" dirty="0" err="1">
                <a:solidFill>
                  <a:schemeClr val="tx2"/>
                </a:solidFill>
                <a:latin typeface="Times New Roman" panose="02020603050405020304" pitchFamily="18" charset="0"/>
                <a:cs typeface="Times New Roman" panose="02020603050405020304" pitchFamily="18" charset="0"/>
              </a:rPr>
              <a:t>sustava</a:t>
            </a:r>
            <a:r>
              <a:rPr lang="en-US" sz="2400" dirty="0">
                <a:solidFill>
                  <a:schemeClr val="tx2"/>
                </a:solidFill>
                <a:latin typeface="Times New Roman" panose="02020603050405020304" pitchFamily="18" charset="0"/>
                <a:cs typeface="Times New Roman" panose="02020603050405020304" pitchFamily="18" charset="0"/>
              </a:rPr>
              <a:t> bez </a:t>
            </a:r>
            <a:r>
              <a:rPr lang="en-US" sz="2400" dirty="0" err="1">
                <a:solidFill>
                  <a:schemeClr val="tx2"/>
                </a:solidFill>
                <a:latin typeface="Times New Roman" panose="02020603050405020304" pitchFamily="18" charset="0"/>
                <a:cs typeface="Times New Roman" panose="02020603050405020304" pitchFamily="18" charset="0"/>
              </a:rPr>
              <a:t>previše</a:t>
            </a:r>
            <a:r>
              <a:rPr lang="en-US" sz="2400" dirty="0">
                <a:solidFill>
                  <a:schemeClr val="tx2"/>
                </a:solidFill>
                <a:latin typeface="Times New Roman" panose="02020603050405020304" pitchFamily="18" charset="0"/>
                <a:cs typeface="Times New Roman" panose="02020603050405020304" pitchFamily="18" charset="0"/>
              </a:rPr>
              <a:t> </a:t>
            </a:r>
            <a:r>
              <a:rPr lang="en-US" sz="2400" dirty="0" err="1">
                <a:solidFill>
                  <a:schemeClr val="tx2"/>
                </a:solidFill>
                <a:latin typeface="Times New Roman" panose="02020603050405020304" pitchFamily="18" charset="0"/>
                <a:cs typeface="Times New Roman" panose="02020603050405020304" pitchFamily="18" charset="0"/>
              </a:rPr>
              <a:t>brige</a:t>
            </a:r>
            <a:r>
              <a:rPr lang="en-US" sz="2400" dirty="0">
                <a:solidFill>
                  <a:schemeClr val="tx2"/>
                </a:solidFill>
                <a:latin typeface="Times New Roman" panose="02020603050405020304" pitchFamily="18" charset="0"/>
                <a:cs typeface="Times New Roman" panose="02020603050405020304" pitchFamily="18" charset="0"/>
              </a:rPr>
              <a:t> o </a:t>
            </a:r>
            <a:r>
              <a:rPr lang="en-US" sz="2400" dirty="0" err="1">
                <a:solidFill>
                  <a:schemeClr val="tx2"/>
                </a:solidFill>
                <a:latin typeface="Times New Roman" panose="02020603050405020304" pitchFamily="18" charset="0"/>
                <a:cs typeface="Times New Roman" panose="02020603050405020304" pitchFamily="18" charset="0"/>
              </a:rPr>
              <a:t>unutarnjim</a:t>
            </a:r>
            <a:r>
              <a:rPr lang="en-US" sz="2400" dirty="0">
                <a:solidFill>
                  <a:schemeClr val="tx2"/>
                </a:solidFill>
                <a:latin typeface="Times New Roman" panose="02020603050405020304" pitchFamily="18" charset="0"/>
                <a:cs typeface="Times New Roman" panose="02020603050405020304" pitchFamily="18" charset="0"/>
              </a:rPr>
              <a:t> </a:t>
            </a:r>
            <a:r>
              <a:rPr lang="en-US" sz="2400" dirty="0" err="1">
                <a:solidFill>
                  <a:schemeClr val="tx2"/>
                </a:solidFill>
                <a:latin typeface="Times New Roman" panose="02020603050405020304" pitchFamily="18" charset="0"/>
                <a:cs typeface="Times New Roman" panose="02020603050405020304" pitchFamily="18" charset="0"/>
              </a:rPr>
              <a:t>implementacijama</a:t>
            </a:r>
            <a:r>
              <a:rPr lang="en-US" sz="2400" dirty="0">
                <a:solidFill>
                  <a:schemeClr val="tx2"/>
                </a:solidFill>
                <a:latin typeface="Times New Roman" panose="02020603050405020304" pitchFamily="18" charset="0"/>
                <a:cs typeface="Times New Roman" panose="02020603050405020304" pitchFamily="18" charset="0"/>
              </a:rPr>
              <a:t>. </a:t>
            </a:r>
          </a:p>
          <a:p>
            <a:pPr marL="384048" indent="-384048" defTabSz="914400">
              <a:lnSpc>
                <a:spcPct val="94000"/>
              </a:lnSpc>
              <a:spcAft>
                <a:spcPts val="200"/>
              </a:spcAft>
              <a:buFont typeface="Franklin Gothic Book" panose="020B0503020102020204" pitchFamily="34" charset="0"/>
              <a:buChar char="•"/>
            </a:pPr>
            <a:endParaRPr lang="en-US" sz="2400" dirty="0">
              <a:solidFill>
                <a:schemeClr val="tx2"/>
              </a:solidFill>
              <a:latin typeface="Times New Roman" panose="02020603050405020304" pitchFamily="18" charset="0"/>
              <a:cs typeface="Times New Roman" panose="02020603050405020304" pitchFamily="18" charset="0"/>
            </a:endParaRPr>
          </a:p>
          <a:p>
            <a:pPr marL="384048" indent="-384048" defTabSz="914400">
              <a:lnSpc>
                <a:spcPct val="94000"/>
              </a:lnSpc>
              <a:spcAft>
                <a:spcPts val="200"/>
              </a:spcAft>
              <a:buFont typeface="Franklin Gothic Book" panose="020B0503020102020204" pitchFamily="34" charset="0"/>
              <a:buChar char="•"/>
            </a:pPr>
            <a:r>
              <a:rPr lang="en-US" sz="2400" dirty="0" err="1">
                <a:solidFill>
                  <a:schemeClr val="tx2"/>
                </a:solidFill>
                <a:latin typeface="Times New Roman" panose="02020603050405020304" pitchFamily="18" charset="0"/>
                <a:cs typeface="Times New Roman" panose="02020603050405020304" pitchFamily="18" charset="0"/>
              </a:rPr>
              <a:t>Identificira</a:t>
            </a:r>
            <a:r>
              <a:rPr lang="en-US" sz="2400" dirty="0">
                <a:solidFill>
                  <a:schemeClr val="tx2"/>
                </a:solidFill>
                <a:latin typeface="Times New Roman" panose="02020603050405020304" pitchFamily="18" charset="0"/>
                <a:cs typeface="Times New Roman" panose="02020603050405020304" pitchFamily="18" charset="0"/>
              </a:rPr>
              <a:t> </a:t>
            </a:r>
            <a:r>
              <a:rPr lang="en-US" sz="2400" dirty="0" err="1">
                <a:solidFill>
                  <a:schemeClr val="tx2"/>
                </a:solidFill>
                <a:latin typeface="Times New Roman" panose="02020603050405020304" pitchFamily="18" charset="0"/>
                <a:cs typeface="Times New Roman" panose="02020603050405020304" pitchFamily="18" charset="0"/>
              </a:rPr>
              <a:t>greške</a:t>
            </a:r>
            <a:r>
              <a:rPr lang="en-US" sz="2400" dirty="0">
                <a:solidFill>
                  <a:schemeClr val="tx2"/>
                </a:solidFill>
                <a:latin typeface="Times New Roman" panose="02020603050405020304" pitchFamily="18" charset="0"/>
                <a:cs typeface="Times New Roman" panose="02020603050405020304" pitchFamily="18" charset="0"/>
              </a:rPr>
              <a:t> </a:t>
            </a:r>
            <a:r>
              <a:rPr lang="en-US" sz="2400" dirty="0" err="1">
                <a:solidFill>
                  <a:schemeClr val="tx2"/>
                </a:solidFill>
                <a:latin typeface="Times New Roman" panose="02020603050405020304" pitchFamily="18" charset="0"/>
                <a:cs typeface="Times New Roman" panose="02020603050405020304" pitchFamily="18" charset="0"/>
              </a:rPr>
              <a:t>na</a:t>
            </a:r>
            <a:r>
              <a:rPr lang="en-US" sz="2400" dirty="0">
                <a:solidFill>
                  <a:schemeClr val="tx2"/>
                </a:solidFill>
                <a:latin typeface="Times New Roman" panose="02020603050405020304" pitchFamily="18" charset="0"/>
                <a:cs typeface="Times New Roman" panose="02020603050405020304" pitchFamily="18" charset="0"/>
              </a:rPr>
              <a:t> </a:t>
            </a:r>
            <a:r>
              <a:rPr lang="en-US" sz="2400" dirty="0" err="1">
                <a:solidFill>
                  <a:schemeClr val="tx2"/>
                </a:solidFill>
                <a:latin typeface="Times New Roman" panose="02020603050405020304" pitchFamily="18" charset="0"/>
                <a:cs typeface="Times New Roman" panose="02020603050405020304" pitchFamily="18" charset="0"/>
              </a:rPr>
              <a:t>razini</a:t>
            </a:r>
            <a:r>
              <a:rPr lang="en-US" sz="2400" dirty="0">
                <a:solidFill>
                  <a:schemeClr val="tx2"/>
                </a:solidFill>
                <a:latin typeface="Times New Roman" panose="02020603050405020304" pitchFamily="18" charset="0"/>
                <a:cs typeface="Times New Roman" panose="02020603050405020304" pitchFamily="18" charset="0"/>
              </a:rPr>
              <a:t> </a:t>
            </a:r>
            <a:r>
              <a:rPr lang="en-US" sz="2400" dirty="0" err="1">
                <a:solidFill>
                  <a:schemeClr val="tx2"/>
                </a:solidFill>
                <a:latin typeface="Times New Roman" panose="02020603050405020304" pitchFamily="18" charset="0"/>
                <a:cs typeface="Times New Roman" panose="02020603050405020304" pitchFamily="18" charset="0"/>
              </a:rPr>
              <a:t>sučelja</a:t>
            </a:r>
            <a:r>
              <a:rPr lang="en-US" sz="2400" dirty="0">
                <a:solidFill>
                  <a:schemeClr val="tx2"/>
                </a:solidFill>
                <a:latin typeface="Times New Roman" panose="02020603050405020304" pitchFamily="18" charset="0"/>
                <a:cs typeface="Times New Roman" panose="02020603050405020304" pitchFamily="18" charset="0"/>
              </a:rPr>
              <a:t> </a:t>
            </a:r>
            <a:r>
              <a:rPr lang="en-US" sz="2400" dirty="0" err="1">
                <a:solidFill>
                  <a:schemeClr val="tx2"/>
                </a:solidFill>
                <a:latin typeface="Times New Roman" panose="02020603050405020304" pitchFamily="18" charset="0"/>
                <a:cs typeface="Times New Roman" panose="02020603050405020304" pitchFamily="18" charset="0"/>
              </a:rPr>
              <a:t>i</a:t>
            </a:r>
            <a:r>
              <a:rPr lang="en-US" sz="2400" dirty="0">
                <a:solidFill>
                  <a:schemeClr val="tx2"/>
                </a:solidFill>
                <a:latin typeface="Times New Roman" panose="02020603050405020304" pitchFamily="18" charset="0"/>
                <a:cs typeface="Times New Roman" panose="02020603050405020304" pitchFamily="18" charset="0"/>
              </a:rPr>
              <a:t> </a:t>
            </a:r>
            <a:r>
              <a:rPr lang="en-US" sz="2400" dirty="0" err="1">
                <a:solidFill>
                  <a:schemeClr val="tx2"/>
                </a:solidFill>
                <a:latin typeface="Times New Roman" panose="02020603050405020304" pitchFamily="18" charset="0"/>
                <a:cs typeface="Times New Roman" panose="02020603050405020304" pitchFamily="18" charset="0"/>
              </a:rPr>
              <a:t>rješava</a:t>
            </a:r>
            <a:r>
              <a:rPr lang="en-US" sz="2400" dirty="0">
                <a:solidFill>
                  <a:schemeClr val="tx2"/>
                </a:solidFill>
                <a:latin typeface="Times New Roman" panose="02020603050405020304" pitchFamily="18" charset="0"/>
                <a:cs typeface="Times New Roman" panose="02020603050405020304" pitchFamily="18" charset="0"/>
              </a:rPr>
              <a:t> </a:t>
            </a:r>
            <a:r>
              <a:rPr lang="en-US" sz="2400" dirty="0" err="1">
                <a:solidFill>
                  <a:schemeClr val="tx2"/>
                </a:solidFill>
                <a:latin typeface="Times New Roman" panose="02020603050405020304" pitchFamily="18" charset="0"/>
                <a:cs typeface="Times New Roman" panose="02020603050405020304" pitchFamily="18" charset="0"/>
              </a:rPr>
              <a:t>ih</a:t>
            </a:r>
            <a:r>
              <a:rPr lang="en-US" sz="2400" dirty="0">
                <a:solidFill>
                  <a:schemeClr val="tx2"/>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45067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61D8973-EAA9-459A-AF59-BBB4233D6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F4F5BC04-3A89-5556-9ADB-7D619F6358E9}"/>
              </a:ext>
            </a:extLst>
          </p:cNvPr>
          <p:cNvSpPr>
            <a:spLocks noGrp="1"/>
          </p:cNvSpPr>
          <p:nvPr>
            <p:ph type="title"/>
          </p:nvPr>
        </p:nvSpPr>
        <p:spPr>
          <a:xfrm>
            <a:off x="784743" y="685800"/>
            <a:ext cx="5793475" cy="1485900"/>
          </a:xfrm>
        </p:spPr>
        <p:txBody>
          <a:bodyPr vert="horz" lIns="91440" tIns="45720" rIns="91440" bIns="45720" rtlCol="0" anchor="t">
            <a:normAutofit/>
          </a:bodyPr>
          <a:lstStyle/>
          <a:p>
            <a:r>
              <a:rPr lang="en-US"/>
              <a:t>Testiranje bijele kutije</a:t>
            </a:r>
          </a:p>
        </p:txBody>
      </p:sp>
      <p:sp>
        <p:nvSpPr>
          <p:cNvPr id="6" name="TekstniOkvir 5">
            <a:extLst>
              <a:ext uri="{FF2B5EF4-FFF2-40B4-BE49-F238E27FC236}">
                <a16:creationId xmlns:a16="http://schemas.microsoft.com/office/drawing/2014/main" id="{AAA04CD9-4F54-5AF2-F69F-F90CF3B39ECB}"/>
              </a:ext>
            </a:extLst>
          </p:cNvPr>
          <p:cNvSpPr txBox="1"/>
          <p:nvPr/>
        </p:nvSpPr>
        <p:spPr>
          <a:xfrm>
            <a:off x="784743" y="2286000"/>
            <a:ext cx="5793475" cy="3581400"/>
          </a:xfrm>
          <a:prstGeom prst="rect">
            <a:avLst/>
          </a:prstGeom>
        </p:spPr>
        <p:txBody>
          <a:bodyPr vert="horz" lIns="91440" tIns="45720" rIns="91440" bIns="45720" rtlCol="0">
            <a:normAutofit/>
          </a:bodyPr>
          <a:lstStyle/>
          <a:p>
            <a:pPr marL="384048" indent="-384048" defTabSz="914400">
              <a:lnSpc>
                <a:spcPct val="94000"/>
              </a:lnSpc>
              <a:spcAft>
                <a:spcPts val="200"/>
              </a:spcAft>
              <a:buFont typeface="Arial" panose="020B0604020202020204" pitchFamily="34" charset="0"/>
              <a:buChar char="•"/>
            </a:pPr>
            <a:r>
              <a:rPr lang="en-US" sz="2400" dirty="0" err="1">
                <a:solidFill>
                  <a:schemeClr val="tx2"/>
                </a:solidFill>
              </a:rPr>
              <a:t>Testiranje</a:t>
            </a:r>
            <a:r>
              <a:rPr lang="en-US" sz="2400" dirty="0">
                <a:solidFill>
                  <a:schemeClr val="tx2"/>
                </a:solidFill>
              </a:rPr>
              <a:t> </a:t>
            </a:r>
            <a:r>
              <a:rPr lang="en-US" sz="2400" dirty="0" err="1">
                <a:solidFill>
                  <a:schemeClr val="tx2"/>
                </a:solidFill>
              </a:rPr>
              <a:t>bijele</a:t>
            </a:r>
            <a:r>
              <a:rPr lang="en-US" sz="2400" dirty="0">
                <a:solidFill>
                  <a:schemeClr val="tx2"/>
                </a:solidFill>
              </a:rPr>
              <a:t> </a:t>
            </a:r>
            <a:r>
              <a:rPr lang="en-US" sz="2400" dirty="0" err="1">
                <a:solidFill>
                  <a:schemeClr val="tx2"/>
                </a:solidFill>
              </a:rPr>
              <a:t>kutije</a:t>
            </a:r>
            <a:r>
              <a:rPr lang="en-US" sz="2400" dirty="0">
                <a:solidFill>
                  <a:schemeClr val="tx2"/>
                </a:solidFill>
              </a:rPr>
              <a:t> </a:t>
            </a:r>
            <a:r>
              <a:rPr lang="en-US" sz="2400" dirty="0" err="1">
                <a:solidFill>
                  <a:schemeClr val="tx2"/>
                </a:solidFill>
              </a:rPr>
              <a:t>temeljito</a:t>
            </a:r>
            <a:r>
              <a:rPr lang="en-US" sz="2400" dirty="0">
                <a:solidFill>
                  <a:schemeClr val="tx2"/>
                </a:solidFill>
              </a:rPr>
              <a:t> </a:t>
            </a:r>
            <a:r>
              <a:rPr lang="en-US" sz="2400" dirty="0" err="1">
                <a:solidFill>
                  <a:schemeClr val="tx2"/>
                </a:solidFill>
              </a:rPr>
              <a:t>ispituje</a:t>
            </a:r>
            <a:r>
              <a:rPr lang="en-US" sz="2400" dirty="0">
                <a:solidFill>
                  <a:schemeClr val="tx2"/>
                </a:solidFill>
              </a:rPr>
              <a:t> </a:t>
            </a:r>
            <a:r>
              <a:rPr lang="en-US" sz="2400" dirty="0" err="1">
                <a:solidFill>
                  <a:schemeClr val="tx2"/>
                </a:solidFill>
              </a:rPr>
              <a:t>i</a:t>
            </a:r>
            <a:r>
              <a:rPr lang="en-US" sz="2400" dirty="0">
                <a:solidFill>
                  <a:schemeClr val="tx2"/>
                </a:solidFill>
              </a:rPr>
              <a:t> </a:t>
            </a:r>
            <a:r>
              <a:rPr lang="en-US" sz="2400" dirty="0" err="1">
                <a:solidFill>
                  <a:schemeClr val="tx2"/>
                </a:solidFill>
              </a:rPr>
              <a:t>analizira</a:t>
            </a:r>
            <a:r>
              <a:rPr lang="en-US" sz="2400" dirty="0">
                <a:solidFill>
                  <a:schemeClr val="tx2"/>
                </a:solidFill>
              </a:rPr>
              <a:t> </a:t>
            </a:r>
            <a:r>
              <a:rPr lang="en-US" sz="2400" dirty="0" err="1">
                <a:solidFill>
                  <a:schemeClr val="tx2"/>
                </a:solidFill>
              </a:rPr>
              <a:t>sustav</a:t>
            </a:r>
            <a:r>
              <a:rPr lang="en-US" sz="2400" dirty="0">
                <a:solidFill>
                  <a:schemeClr val="tx2"/>
                </a:solidFill>
              </a:rPr>
              <a:t> </a:t>
            </a:r>
            <a:r>
              <a:rPr lang="en-US" sz="2400" dirty="0" err="1">
                <a:solidFill>
                  <a:schemeClr val="tx2"/>
                </a:solidFill>
              </a:rPr>
              <a:t>provjerom</a:t>
            </a:r>
            <a:r>
              <a:rPr lang="en-US" sz="2400" dirty="0">
                <a:solidFill>
                  <a:schemeClr val="tx2"/>
                </a:solidFill>
              </a:rPr>
              <a:t> </a:t>
            </a:r>
            <a:r>
              <a:rPr lang="en-US" sz="2400" dirty="0" err="1">
                <a:solidFill>
                  <a:schemeClr val="tx2"/>
                </a:solidFill>
              </a:rPr>
              <a:t>njegovog</a:t>
            </a:r>
            <a:r>
              <a:rPr lang="en-US" sz="2400" dirty="0">
                <a:solidFill>
                  <a:schemeClr val="tx2"/>
                </a:solidFill>
              </a:rPr>
              <a:t> </a:t>
            </a:r>
            <a:r>
              <a:rPr lang="en-US" sz="2400" dirty="0" err="1">
                <a:solidFill>
                  <a:schemeClr val="tx2"/>
                </a:solidFill>
              </a:rPr>
              <a:t>unutarnjeg</a:t>
            </a:r>
            <a:r>
              <a:rPr lang="en-US" sz="2400" dirty="0">
                <a:solidFill>
                  <a:schemeClr val="tx2"/>
                </a:solidFill>
              </a:rPr>
              <a:t> </a:t>
            </a:r>
            <a:r>
              <a:rPr lang="en-US" sz="2400" dirty="0" err="1">
                <a:solidFill>
                  <a:schemeClr val="tx2"/>
                </a:solidFill>
              </a:rPr>
              <a:t>programiranja</a:t>
            </a:r>
            <a:r>
              <a:rPr lang="en-US" sz="2400" dirty="0">
                <a:solidFill>
                  <a:schemeClr val="tx2"/>
                </a:solidFill>
              </a:rPr>
              <a:t>. </a:t>
            </a:r>
            <a:endParaRPr lang="hr-HR" sz="2400" dirty="0">
              <a:solidFill>
                <a:schemeClr val="tx2"/>
              </a:solidFill>
            </a:endParaRPr>
          </a:p>
          <a:p>
            <a:pPr marL="384048" indent="-384048" defTabSz="914400">
              <a:lnSpc>
                <a:spcPct val="94000"/>
              </a:lnSpc>
              <a:spcAft>
                <a:spcPts val="200"/>
              </a:spcAft>
              <a:buFont typeface="Arial" panose="020B0604020202020204" pitchFamily="34" charset="0"/>
              <a:buChar char="•"/>
            </a:pPr>
            <a:endParaRPr lang="hr-HR" sz="2400" dirty="0">
              <a:solidFill>
                <a:schemeClr val="tx2"/>
              </a:solidFill>
            </a:endParaRPr>
          </a:p>
          <a:p>
            <a:pPr marL="384048" indent="-384048" defTabSz="914400">
              <a:lnSpc>
                <a:spcPct val="94000"/>
              </a:lnSpc>
              <a:spcAft>
                <a:spcPts val="200"/>
              </a:spcAft>
              <a:buFont typeface="Arial" panose="020B0604020202020204" pitchFamily="34" charset="0"/>
              <a:buChar char="•"/>
            </a:pPr>
            <a:r>
              <a:rPr lang="en-US" sz="2400" dirty="0">
                <a:solidFill>
                  <a:schemeClr val="tx2"/>
                </a:solidFill>
              </a:rPr>
              <a:t>Na taj </a:t>
            </a:r>
            <a:r>
              <a:rPr lang="en-US" sz="2400" dirty="0" err="1">
                <a:solidFill>
                  <a:schemeClr val="tx2"/>
                </a:solidFill>
              </a:rPr>
              <a:t>način</a:t>
            </a:r>
            <a:r>
              <a:rPr lang="en-US" sz="2400" dirty="0">
                <a:solidFill>
                  <a:schemeClr val="tx2"/>
                </a:solidFill>
              </a:rPr>
              <a:t> </a:t>
            </a:r>
            <a:r>
              <a:rPr lang="en-US" sz="2400" dirty="0" err="1">
                <a:solidFill>
                  <a:schemeClr val="tx2"/>
                </a:solidFill>
              </a:rPr>
              <a:t>pomaže</a:t>
            </a:r>
            <a:r>
              <a:rPr lang="en-US" sz="2400" dirty="0">
                <a:solidFill>
                  <a:schemeClr val="tx2"/>
                </a:solidFill>
              </a:rPr>
              <a:t> u </a:t>
            </a:r>
            <a:r>
              <a:rPr lang="en-US" sz="2400" dirty="0" err="1">
                <a:solidFill>
                  <a:schemeClr val="tx2"/>
                </a:solidFill>
              </a:rPr>
              <a:t>pronalaženju</a:t>
            </a:r>
            <a:r>
              <a:rPr lang="en-US" sz="2400" dirty="0">
                <a:solidFill>
                  <a:schemeClr val="tx2"/>
                </a:solidFill>
              </a:rPr>
              <a:t> </a:t>
            </a:r>
            <a:r>
              <a:rPr lang="en-US" sz="2400" dirty="0" err="1">
                <a:solidFill>
                  <a:schemeClr val="tx2"/>
                </a:solidFill>
              </a:rPr>
              <a:t>grešaka</a:t>
            </a:r>
            <a:r>
              <a:rPr lang="en-US" sz="2400" dirty="0">
                <a:solidFill>
                  <a:schemeClr val="tx2"/>
                </a:solidFill>
              </a:rPr>
              <a:t> </a:t>
            </a:r>
            <a:r>
              <a:rPr lang="en-US" sz="2400" dirty="0" err="1">
                <a:solidFill>
                  <a:schemeClr val="tx2"/>
                </a:solidFill>
              </a:rPr>
              <a:t>na</a:t>
            </a:r>
            <a:r>
              <a:rPr lang="en-US" sz="2400" dirty="0">
                <a:solidFill>
                  <a:schemeClr val="tx2"/>
                </a:solidFill>
              </a:rPr>
              <a:t> </a:t>
            </a:r>
            <a:r>
              <a:rPr lang="en-US" sz="2400" dirty="0" err="1">
                <a:solidFill>
                  <a:schemeClr val="tx2"/>
                </a:solidFill>
              </a:rPr>
              <a:t>razini</a:t>
            </a:r>
            <a:r>
              <a:rPr lang="en-US" sz="2400" dirty="0">
                <a:solidFill>
                  <a:schemeClr val="tx2"/>
                </a:solidFill>
              </a:rPr>
              <a:t> </a:t>
            </a:r>
            <a:r>
              <a:rPr lang="en-US" sz="2400" dirty="0" err="1">
                <a:solidFill>
                  <a:schemeClr val="tx2"/>
                </a:solidFill>
              </a:rPr>
              <a:t>dizajna</a:t>
            </a:r>
            <a:r>
              <a:rPr lang="en-US" sz="2400" dirty="0">
                <a:solidFill>
                  <a:schemeClr val="tx2"/>
                </a:solidFill>
              </a:rPr>
              <a:t>, </a:t>
            </a:r>
            <a:r>
              <a:rPr lang="en-US" sz="2400" dirty="0" err="1">
                <a:solidFill>
                  <a:schemeClr val="tx2"/>
                </a:solidFill>
              </a:rPr>
              <a:t>rekonstrukciji</a:t>
            </a:r>
            <a:r>
              <a:rPr lang="en-US" sz="2400" dirty="0">
                <a:solidFill>
                  <a:schemeClr val="tx2"/>
                </a:solidFill>
              </a:rPr>
              <a:t> </a:t>
            </a:r>
            <a:r>
              <a:rPr lang="en-US" sz="2400" dirty="0" err="1">
                <a:solidFill>
                  <a:schemeClr val="tx2"/>
                </a:solidFill>
              </a:rPr>
              <a:t>sustava</a:t>
            </a:r>
            <a:r>
              <a:rPr lang="en-US" sz="2400" dirty="0">
                <a:solidFill>
                  <a:schemeClr val="tx2"/>
                </a:solidFill>
              </a:rPr>
              <a:t>, </a:t>
            </a:r>
            <a:r>
              <a:rPr lang="en-US" sz="2400" dirty="0" err="1">
                <a:solidFill>
                  <a:schemeClr val="tx2"/>
                </a:solidFill>
              </a:rPr>
              <a:t>pokretanju</a:t>
            </a:r>
            <a:r>
              <a:rPr lang="en-US" sz="2400" dirty="0">
                <a:solidFill>
                  <a:schemeClr val="tx2"/>
                </a:solidFill>
              </a:rPr>
              <a:t> </a:t>
            </a:r>
            <a:r>
              <a:rPr lang="en-US" sz="2400" dirty="0" err="1">
                <a:solidFill>
                  <a:schemeClr val="tx2"/>
                </a:solidFill>
              </a:rPr>
              <a:t>i</a:t>
            </a:r>
            <a:r>
              <a:rPr lang="en-US" sz="2400" dirty="0">
                <a:solidFill>
                  <a:schemeClr val="tx2"/>
                </a:solidFill>
              </a:rPr>
              <a:t> </a:t>
            </a:r>
            <a:r>
              <a:rPr lang="en-US" sz="2400" dirty="0" err="1">
                <a:solidFill>
                  <a:schemeClr val="tx2"/>
                </a:solidFill>
              </a:rPr>
              <a:t>izvođenju</a:t>
            </a:r>
            <a:r>
              <a:rPr lang="en-US" sz="2400" dirty="0">
                <a:solidFill>
                  <a:schemeClr val="tx2"/>
                </a:solidFill>
              </a:rPr>
              <a:t>. </a:t>
            </a:r>
          </a:p>
        </p:txBody>
      </p:sp>
      <p:sp>
        <p:nvSpPr>
          <p:cNvPr id="20" name="Rectangle 19">
            <a:extLst>
              <a:ext uri="{FF2B5EF4-FFF2-40B4-BE49-F238E27FC236}">
                <a16:creationId xmlns:a16="http://schemas.microsoft.com/office/drawing/2014/main" id="{FBEA8A33-C0D0-416D-8359-724B8828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r-HR"/>
          </a:p>
        </p:txBody>
      </p:sp>
      <p:pic>
        <p:nvPicPr>
          <p:cNvPr id="10" name="Slika 9" descr="Slika na kojoj se prikazuje kutija, tekst, dizajn, origami&#10;&#10;Opis je automatski generiran">
            <a:extLst>
              <a:ext uri="{FF2B5EF4-FFF2-40B4-BE49-F238E27FC236}">
                <a16:creationId xmlns:a16="http://schemas.microsoft.com/office/drawing/2014/main" id="{7A548119-11E5-A25F-80C7-EE65A2C78F8D}"/>
              </a:ext>
            </a:extLst>
          </p:cNvPr>
          <p:cNvPicPr>
            <a:picLocks noChangeAspect="1"/>
          </p:cNvPicPr>
          <p:nvPr/>
        </p:nvPicPr>
        <p:blipFill rotWithShape="1">
          <a:blip r:embed="rId2">
            <a:extLst>
              <a:ext uri="{28A0092B-C50C-407E-A947-70E740481C1C}">
                <a14:useLocalDpi xmlns:a14="http://schemas.microsoft.com/office/drawing/2010/main" val="0"/>
              </a:ext>
            </a:extLst>
          </a:blip>
          <a:srcRect l="55193" t="653" r="10158" b="645"/>
          <a:stretch/>
        </p:blipFill>
        <p:spPr bwMode="auto">
          <a:xfrm>
            <a:off x="7612260" y="0"/>
            <a:ext cx="4579739" cy="6848994"/>
          </a:xfrm>
          <a:prstGeom prst="rect">
            <a:avLst/>
          </a:prstGeom>
          <a:noFill/>
        </p:spPr>
      </p:pic>
    </p:spTree>
    <p:extLst>
      <p:ext uri="{BB962C8B-B14F-4D97-AF65-F5344CB8AC3E}">
        <p14:creationId xmlns:p14="http://schemas.microsoft.com/office/powerpoint/2010/main" val="601689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C8455F5-6D08-9F98-0CB5-0444880CBB58}"/>
              </a:ext>
            </a:extLst>
          </p:cNvPr>
          <p:cNvSpPr>
            <a:spLocks noGrp="1"/>
          </p:cNvSpPr>
          <p:nvPr>
            <p:ph type="title"/>
          </p:nvPr>
        </p:nvSpPr>
        <p:spPr>
          <a:xfrm>
            <a:off x="1371600" y="685800"/>
            <a:ext cx="9601200" cy="767862"/>
          </a:xfrm>
        </p:spPr>
        <p:txBody>
          <a:bodyPr/>
          <a:lstStyle/>
          <a:p>
            <a:r>
              <a:rPr lang="hr-HR" dirty="0">
                <a:latin typeface="Times New Roman" panose="02020603050405020304" pitchFamily="18" charset="0"/>
                <a:cs typeface="Times New Roman" panose="02020603050405020304" pitchFamily="18" charset="0"/>
              </a:rPr>
              <a:t>Proces funkcionalnog testiranja</a:t>
            </a:r>
          </a:p>
        </p:txBody>
      </p:sp>
      <p:sp>
        <p:nvSpPr>
          <p:cNvPr id="3" name="Rezervirano mjesto sadržaja 2">
            <a:extLst>
              <a:ext uri="{FF2B5EF4-FFF2-40B4-BE49-F238E27FC236}">
                <a16:creationId xmlns:a16="http://schemas.microsoft.com/office/drawing/2014/main" id="{2329FA4C-E6A8-7D2F-F6EF-55601711DE50}"/>
              </a:ext>
            </a:extLst>
          </p:cNvPr>
          <p:cNvSpPr>
            <a:spLocks noGrp="1"/>
          </p:cNvSpPr>
          <p:nvPr>
            <p:ph idx="1"/>
          </p:nvPr>
        </p:nvSpPr>
        <p:spPr>
          <a:xfrm>
            <a:off x="1438030" y="1916668"/>
            <a:ext cx="9792678" cy="4335640"/>
          </a:xfrm>
        </p:spPr>
        <p:txBody>
          <a:bodyPr>
            <a:normAutofit fontScale="92500" lnSpcReduction="20000"/>
          </a:bodyPr>
          <a:lstStyle/>
          <a:p>
            <a:pPr marL="0" marR="0" indent="0" algn="just">
              <a:lnSpc>
                <a:spcPct val="150000"/>
              </a:lnSpc>
              <a:spcBef>
                <a:spcPts val="0"/>
              </a:spcBef>
              <a:spcAft>
                <a:spcPts val="800"/>
              </a:spcAft>
              <a:buNone/>
            </a:pPr>
            <a:r>
              <a:rPr lang="hr-HR" sz="2600" b="1" u="sng" kern="100" dirty="0">
                <a:effectLst/>
                <a:latin typeface="Times New Roman" panose="02020603050405020304" pitchFamily="18" charset="0"/>
                <a:ea typeface="Aptos" panose="020B0004020202020204" pitchFamily="34" charset="0"/>
                <a:cs typeface="Times New Roman" panose="02020603050405020304" pitchFamily="18" charset="0"/>
              </a:rPr>
              <a:t>Definira se slijedom:</a:t>
            </a:r>
          </a:p>
          <a:p>
            <a:pPr marL="0" marR="0" indent="450215" algn="just">
              <a:lnSpc>
                <a:spcPct val="150000"/>
              </a:lnSpc>
              <a:spcBef>
                <a:spcPts val="0"/>
              </a:spcBef>
              <a:spcAft>
                <a:spcPts val="800"/>
              </a:spcAft>
            </a:pPr>
            <a:r>
              <a:rPr lang="hr-HR" sz="1900" b="1" kern="100" dirty="0">
                <a:effectLst/>
                <a:latin typeface="Times New Roman" panose="02020603050405020304" pitchFamily="18" charset="0"/>
                <a:ea typeface="Aptos" panose="020B0004020202020204" pitchFamily="34" charset="0"/>
                <a:cs typeface="Times New Roman" panose="02020603050405020304" pitchFamily="18" charset="0"/>
              </a:rPr>
              <a:t>Identificiranje ciljeva testiranja </a:t>
            </a:r>
            <a:r>
              <a:rPr lang="hr-HR"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hr-HR" sz="1600" kern="100" dirty="0">
                <a:effectLst/>
                <a:latin typeface="Times New Roman" panose="02020603050405020304" pitchFamily="18" charset="0"/>
                <a:ea typeface="Aptos" panose="020B0004020202020204" pitchFamily="34" charset="0"/>
                <a:cs typeface="Times New Roman" panose="02020603050405020304" pitchFamily="18" charset="0"/>
              </a:rPr>
              <a:t>Ciljevi testiranja uključuju potvrdu da aplikacija radi onako kako je bilo namijenjeno te da obrađuje pogreške i neočekivane scenarije na prikladan način.</a:t>
            </a:r>
          </a:p>
          <a:p>
            <a:pPr marL="0" marR="0" indent="450215" algn="just">
              <a:lnSpc>
                <a:spcPct val="150000"/>
              </a:lnSpc>
              <a:spcBef>
                <a:spcPts val="0"/>
              </a:spcBef>
              <a:spcAft>
                <a:spcPts val="800"/>
              </a:spcAft>
            </a:pPr>
            <a:endParaRPr lang="hr-H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450215" algn="just">
              <a:lnSpc>
                <a:spcPct val="150000"/>
              </a:lnSpc>
              <a:spcBef>
                <a:spcPts val="0"/>
              </a:spcBef>
              <a:spcAft>
                <a:spcPts val="800"/>
              </a:spcAft>
            </a:pPr>
            <a:r>
              <a:rPr lang="hr-HR" sz="1900" b="1" kern="100" dirty="0">
                <a:effectLst/>
                <a:latin typeface="Times New Roman" panose="02020603050405020304" pitchFamily="18" charset="0"/>
                <a:ea typeface="Aptos" panose="020B0004020202020204" pitchFamily="34" charset="0"/>
                <a:cs typeface="Times New Roman" panose="02020603050405020304" pitchFamily="18" charset="0"/>
              </a:rPr>
              <a:t>Stvaranje testnih scenarija </a:t>
            </a:r>
            <a:r>
              <a:rPr lang="hr-HR"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hr-HR" sz="1600" kern="100" dirty="0">
                <a:effectLst/>
                <a:latin typeface="Times New Roman" panose="02020603050405020304" pitchFamily="18" charset="0"/>
                <a:ea typeface="Aptos" panose="020B0004020202020204" pitchFamily="34" charset="0"/>
                <a:cs typeface="Times New Roman" panose="02020603050405020304" pitchFamily="18" charset="0"/>
              </a:rPr>
              <a:t>Razvija se popis svih mogućih (ili barem svih najvažnijih) testnih scenarija za određenu značajku. Testni scenariji opisuju različite načine na koje će se značajka koristiti. </a:t>
            </a:r>
            <a:endParaRPr lang="hr-H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450215" algn="just">
              <a:lnSpc>
                <a:spcPct val="150000"/>
              </a:lnSpc>
              <a:spcBef>
                <a:spcPts val="0"/>
              </a:spcBef>
              <a:spcAft>
                <a:spcPts val="800"/>
              </a:spcAft>
            </a:pPr>
            <a:endParaRPr lang="hr-H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450215" algn="just">
              <a:lnSpc>
                <a:spcPct val="150000"/>
              </a:lnSpc>
              <a:spcBef>
                <a:spcPts val="0"/>
              </a:spcBef>
              <a:spcAft>
                <a:spcPts val="800"/>
              </a:spcAft>
            </a:pPr>
            <a:r>
              <a:rPr lang="hr-HR" sz="1900" b="1" kern="100" dirty="0">
                <a:effectLst/>
                <a:latin typeface="Times New Roman" panose="02020603050405020304" pitchFamily="18" charset="0"/>
                <a:ea typeface="Aptos" panose="020B0004020202020204" pitchFamily="34" charset="0"/>
                <a:cs typeface="Times New Roman" panose="02020603050405020304" pitchFamily="18" charset="0"/>
              </a:rPr>
              <a:t>Stvaranje testnih podataka </a:t>
            </a:r>
            <a:r>
              <a:rPr lang="hr-HR"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hr-HR" sz="1600" kern="100" dirty="0">
                <a:effectLst/>
                <a:latin typeface="Times New Roman" panose="02020603050405020304" pitchFamily="18" charset="0"/>
                <a:ea typeface="Aptos" panose="020B0004020202020204" pitchFamily="34" charset="0"/>
                <a:cs typeface="Times New Roman" panose="02020603050405020304" pitchFamily="18" charset="0"/>
              </a:rPr>
              <a:t>Stvaraju se testni podaci koji simuliraju normalne uvjete korištenja na temelju identificiranih testnih scenarija. Testni podaci mogu se unijeti ručno (npr. iz Excel tablice ili ispisa) ili automatski putem skripte ili alata za testiranje koji čita i unosi podatke iz baze podataka, datoteke, XML-a ili tablice</a:t>
            </a:r>
            <a: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t>. </a:t>
            </a:r>
          </a:p>
          <a:p>
            <a:endParaRPr lang="hr-HR" dirty="0"/>
          </a:p>
        </p:txBody>
      </p:sp>
    </p:spTree>
    <p:extLst>
      <p:ext uri="{BB962C8B-B14F-4D97-AF65-F5344CB8AC3E}">
        <p14:creationId xmlns:p14="http://schemas.microsoft.com/office/powerpoint/2010/main" val="4088094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3D67FF3-F447-ED8E-9C26-9D5BE1ADD870}"/>
              </a:ext>
            </a:extLst>
          </p:cNvPr>
          <p:cNvSpPr>
            <a:spLocks noGrp="1"/>
          </p:cNvSpPr>
          <p:nvPr>
            <p:ph type="title"/>
          </p:nvPr>
        </p:nvSpPr>
        <p:spPr/>
        <p:txBody>
          <a:bodyPr/>
          <a:lstStyle/>
          <a:p>
            <a:r>
              <a:rPr lang="hr-HR" dirty="0">
                <a:latin typeface="Times New Roman" panose="02020603050405020304" pitchFamily="18" charset="0"/>
                <a:cs typeface="Times New Roman" panose="02020603050405020304" pitchFamily="18" charset="0"/>
              </a:rPr>
              <a:t>Proces funkcionalnog testiranja</a:t>
            </a:r>
          </a:p>
        </p:txBody>
      </p:sp>
      <p:sp>
        <p:nvSpPr>
          <p:cNvPr id="3" name="Rezervirano mjesto sadržaja 2">
            <a:extLst>
              <a:ext uri="{FF2B5EF4-FFF2-40B4-BE49-F238E27FC236}">
                <a16:creationId xmlns:a16="http://schemas.microsoft.com/office/drawing/2014/main" id="{AB3753B4-E9A0-B0A0-40BD-F843EBD1D03E}"/>
              </a:ext>
            </a:extLst>
          </p:cNvPr>
          <p:cNvSpPr>
            <a:spLocks noGrp="1"/>
          </p:cNvSpPr>
          <p:nvPr>
            <p:ph idx="1"/>
          </p:nvPr>
        </p:nvSpPr>
        <p:spPr>
          <a:xfrm>
            <a:off x="1371600" y="2285999"/>
            <a:ext cx="9601200" cy="4380523"/>
          </a:xfrm>
        </p:spPr>
        <p:txBody>
          <a:bodyPr>
            <a:normAutofit/>
          </a:bodyPr>
          <a:lstStyle/>
          <a:p>
            <a:pPr algn="just"/>
            <a:r>
              <a:rPr lang="hr-HR" sz="1800" b="1" dirty="0">
                <a:latin typeface="Times New Roman" panose="02020603050405020304" pitchFamily="18" charset="0"/>
                <a:cs typeface="Times New Roman" panose="02020603050405020304" pitchFamily="18" charset="0"/>
              </a:rPr>
              <a:t>Dizajniranje testnih slučajeva </a:t>
            </a:r>
            <a:r>
              <a:rPr lang="hr-HR" dirty="0">
                <a:latin typeface="Times New Roman" panose="02020603050405020304" pitchFamily="18" charset="0"/>
                <a:cs typeface="Times New Roman" panose="02020603050405020304" pitchFamily="18" charset="0"/>
              </a:rPr>
              <a:t>- </a:t>
            </a:r>
            <a:r>
              <a:rPr lang="hr-HR" sz="1500" dirty="0">
                <a:latin typeface="Times New Roman" panose="02020603050405020304" pitchFamily="18" charset="0"/>
                <a:cs typeface="Times New Roman" panose="02020603050405020304" pitchFamily="18" charset="0"/>
              </a:rPr>
              <a:t>Testni slučajevi se kreiraju na temelju različitih željenih ishoda za testne ulaze. Na primjer, ako se unese nevažeći broj kreditne kartice, aplikacija bi trebala prikazati smislenu poruku o grešci.</a:t>
            </a:r>
          </a:p>
          <a:p>
            <a:pPr marL="0" indent="0" algn="just">
              <a:buNone/>
            </a:pPr>
            <a:endParaRPr lang="hr-HR" dirty="0">
              <a:latin typeface="Times New Roman" panose="02020603050405020304" pitchFamily="18" charset="0"/>
              <a:cs typeface="Times New Roman" panose="02020603050405020304" pitchFamily="18" charset="0"/>
            </a:endParaRPr>
          </a:p>
          <a:p>
            <a:pPr algn="just"/>
            <a:r>
              <a:rPr lang="hr-HR" sz="1800" b="1" dirty="0">
                <a:latin typeface="Times New Roman" panose="02020603050405020304" pitchFamily="18" charset="0"/>
                <a:cs typeface="Times New Roman" panose="02020603050405020304" pitchFamily="18" charset="0"/>
              </a:rPr>
              <a:t>Izvršavanje testnih slučajeva </a:t>
            </a:r>
            <a:r>
              <a:rPr lang="hr-HR" dirty="0">
                <a:latin typeface="Times New Roman" panose="02020603050405020304" pitchFamily="18" charset="0"/>
                <a:cs typeface="Times New Roman" panose="02020603050405020304" pitchFamily="18" charset="0"/>
              </a:rPr>
              <a:t>- </a:t>
            </a:r>
            <a:r>
              <a:rPr lang="hr-HR" sz="1500" dirty="0">
                <a:latin typeface="Times New Roman" panose="02020603050405020304" pitchFamily="18" charset="0"/>
                <a:cs typeface="Times New Roman" panose="02020603050405020304" pitchFamily="18" charset="0"/>
              </a:rPr>
              <a:t>Testni slučajevi se pokreću kroz aplikaciju te se stvarni ishodi uspoređuju s očekivanim rezultatima. Ako su stvarni i očekivani izlazi različiti, značajka je propustila test i greška bi trebala biti zabilježena.</a:t>
            </a:r>
          </a:p>
          <a:p>
            <a:pPr algn="just"/>
            <a:endParaRPr lang="hr-HR" dirty="0">
              <a:latin typeface="Times New Roman" panose="02020603050405020304" pitchFamily="18" charset="0"/>
              <a:cs typeface="Times New Roman" panose="02020603050405020304" pitchFamily="18" charset="0"/>
            </a:endParaRPr>
          </a:p>
          <a:p>
            <a:pPr algn="just"/>
            <a:r>
              <a:rPr lang="hr-HR" sz="1800" b="1" dirty="0">
                <a:latin typeface="Times New Roman" panose="02020603050405020304" pitchFamily="18" charset="0"/>
                <a:cs typeface="Times New Roman" panose="02020603050405020304" pitchFamily="18" charset="0"/>
              </a:rPr>
              <a:t>Praćenje i rješavanje grešaka </a:t>
            </a:r>
            <a:r>
              <a:rPr lang="hr-HR" dirty="0">
                <a:latin typeface="Times New Roman" panose="02020603050405020304" pitchFamily="18" charset="0"/>
                <a:cs typeface="Times New Roman" panose="02020603050405020304" pitchFamily="18" charset="0"/>
              </a:rPr>
              <a:t>- </a:t>
            </a:r>
            <a:r>
              <a:rPr lang="hr-HR" sz="1500" dirty="0">
                <a:latin typeface="Times New Roman" panose="02020603050405020304" pitchFamily="18" charset="0"/>
                <a:cs typeface="Times New Roman" panose="02020603050405020304" pitchFamily="18" charset="0"/>
              </a:rPr>
              <a:t>Nakon što se identificira greška, treba je zabilježiti u formalnom sustavu praćenja koji je dostupan cijelom projektu. Potrebne promjene trebaju biti napravljene u aplikaciji, a testni slučaj izvršen ponovno kako bi se potvrdilo rješenje prije nego što se greška označi kao zatvorena.</a:t>
            </a:r>
          </a:p>
          <a:p>
            <a:endParaRPr lang="hr-HR" dirty="0"/>
          </a:p>
        </p:txBody>
      </p:sp>
    </p:spTree>
    <p:extLst>
      <p:ext uri="{BB962C8B-B14F-4D97-AF65-F5344CB8AC3E}">
        <p14:creationId xmlns:p14="http://schemas.microsoft.com/office/powerpoint/2010/main" val="690088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BC3C8F9-94FD-CAF5-AC91-B35FB47211DE}"/>
              </a:ext>
            </a:extLst>
          </p:cNvPr>
          <p:cNvSpPr>
            <a:spLocks noGrp="1"/>
          </p:cNvSpPr>
          <p:nvPr>
            <p:ph type="title"/>
          </p:nvPr>
        </p:nvSpPr>
        <p:spPr>
          <a:xfrm>
            <a:off x="1410674" y="685800"/>
            <a:ext cx="9562125" cy="1485900"/>
          </a:xfrm>
        </p:spPr>
        <p:txBody>
          <a:bodyPr/>
          <a:lstStyle/>
          <a:p>
            <a:r>
              <a:rPr lang="hr-HR" dirty="0"/>
              <a:t>Vrste funkcionalnog testiranja</a:t>
            </a:r>
          </a:p>
        </p:txBody>
      </p:sp>
      <p:graphicFrame>
        <p:nvGraphicFramePr>
          <p:cNvPr id="5" name="Rezervirano mjesto sadržaja 2">
            <a:extLst>
              <a:ext uri="{FF2B5EF4-FFF2-40B4-BE49-F238E27FC236}">
                <a16:creationId xmlns:a16="http://schemas.microsoft.com/office/drawing/2014/main" id="{4476A0D5-92BF-CE3D-9741-D0CF600B127C}"/>
              </a:ext>
            </a:extLst>
          </p:cNvPr>
          <p:cNvGraphicFramePr>
            <a:graphicFrameLocks noGrp="1"/>
          </p:cNvGraphicFramePr>
          <p:nvPr>
            <p:ph idx="1"/>
            <p:extLst>
              <p:ext uri="{D42A27DB-BD31-4B8C-83A1-F6EECF244321}">
                <p14:modId xmlns:p14="http://schemas.microsoft.com/office/powerpoint/2010/main" val="1155864537"/>
              </p:ext>
            </p:extLst>
          </p:nvPr>
        </p:nvGraphicFramePr>
        <p:xfrm>
          <a:off x="1414579" y="2171700"/>
          <a:ext cx="9898186" cy="36585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0494470"/>
      </p:ext>
    </p:extLst>
  </p:cSld>
  <p:clrMapOvr>
    <a:masterClrMapping/>
  </p:clrMapOvr>
</p:sld>
</file>

<file path=ppt/theme/theme1.xml><?xml version="1.0" encoding="utf-8"?>
<a:theme xmlns:a="http://schemas.openxmlformats.org/drawingml/2006/main" name="Žetva">
  <a:themeElements>
    <a:clrScheme name="Žetva">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Žetva">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Žetva">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sustava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TM10001105[[fn=Žetva]]</Template>
  <TotalTime>87</TotalTime>
  <Words>2150</Words>
  <Application>Microsoft Office PowerPoint</Application>
  <PresentationFormat>Široki zaslon</PresentationFormat>
  <Paragraphs>170</Paragraphs>
  <Slides>20</Slides>
  <Notes>7</Notes>
  <HiddenSlides>0</HiddenSlides>
  <MMClips>0</MMClips>
  <ScaleCrop>false</ScaleCrop>
  <HeadingPairs>
    <vt:vector size="6" baseType="variant">
      <vt:variant>
        <vt:lpstr>Korišteni fontovi</vt:lpstr>
      </vt:variant>
      <vt:variant>
        <vt:i4>6</vt:i4>
      </vt:variant>
      <vt:variant>
        <vt:lpstr>Tema</vt:lpstr>
      </vt:variant>
      <vt:variant>
        <vt:i4>1</vt:i4>
      </vt:variant>
      <vt:variant>
        <vt:lpstr>Naslovi slajdova</vt:lpstr>
      </vt:variant>
      <vt:variant>
        <vt:i4>20</vt:i4>
      </vt:variant>
    </vt:vector>
  </HeadingPairs>
  <TitlesOfParts>
    <vt:vector size="27" baseType="lpstr">
      <vt:lpstr>Aptos</vt:lpstr>
      <vt:lpstr>Arial</vt:lpstr>
      <vt:lpstr>Franklin Gothic Book</vt:lpstr>
      <vt:lpstr>Symbol</vt:lpstr>
      <vt:lpstr>Times New Roman</vt:lpstr>
      <vt:lpstr>Wingdings</vt:lpstr>
      <vt:lpstr>Žetva</vt:lpstr>
      <vt:lpstr> FUNKCIONALNO TESTIRANJE</vt:lpstr>
      <vt:lpstr>ŠTO JE FUNKCIONALNO TESTIRANJE</vt:lpstr>
      <vt:lpstr>FUNKCIONALNO I NEFUNKCIONALNO TESTIRANJE</vt:lpstr>
      <vt:lpstr>FUNKCIONALNO I NEFUNKCIONALNO TESTIRANJE (CRNA I BIJELA KUTIJA)</vt:lpstr>
      <vt:lpstr>Testiranje crne kutije</vt:lpstr>
      <vt:lpstr>Testiranje bijele kutije</vt:lpstr>
      <vt:lpstr>Proces funkcionalnog testiranja</vt:lpstr>
      <vt:lpstr>Proces funkcionalnog testiranja</vt:lpstr>
      <vt:lpstr>Vrste funkcionalnog testiranja</vt:lpstr>
      <vt:lpstr>Jedinično testiranje</vt:lpstr>
      <vt:lpstr>Integracijsko testiranje</vt:lpstr>
      <vt:lpstr>Testiranje sučelja</vt:lpstr>
      <vt:lpstr>Testiranje sustava</vt:lpstr>
      <vt:lpstr>Regresijsko testiranje</vt:lpstr>
      <vt:lpstr>Smoke testiranje</vt:lpstr>
      <vt:lpstr>Testiranje ispravnosti</vt:lpstr>
      <vt:lpstr>Testiranje prihvaćanja korisnika  (beta testiranje, testiranje krajnjeg korisnika)</vt:lpstr>
      <vt:lpstr>Automatizacija</vt:lpstr>
      <vt:lpstr>Zaključak</vt:lpstr>
      <vt:lpstr>HVALA NA PAŽNJI!!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FUNKCIONALNO TESTIRANJE </dc:title>
  <dc:creator>Nikola Platnjak (nplatnjak)</dc:creator>
  <cp:lastModifiedBy>Nikola Platnjak (nplatnjak)</cp:lastModifiedBy>
  <cp:revision>3</cp:revision>
  <dcterms:created xsi:type="dcterms:W3CDTF">2024-04-06T13:21:12Z</dcterms:created>
  <dcterms:modified xsi:type="dcterms:W3CDTF">2024-04-06T14:48:19Z</dcterms:modified>
</cp:coreProperties>
</file>